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font" Target="fonts/ProximaNova-boldItalic.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ProximaNova-italic.fntdata"/><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ProximaNova-bold.fntdata"/><Relationship Id="rId37" Type="http://schemas.openxmlformats.org/officeDocument/2006/relationships/customXml" Target="../customXml/item3.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2.xml"/><Relationship Id="rId31" Type="http://schemas.openxmlformats.org/officeDocument/2006/relationships/font" Target="fonts/ProximaNova-regular.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14" Type="http://schemas.openxmlformats.org/officeDocument/2006/relationships/slide" Target="slides/slide9.xml"/><Relationship Id="rId35" Type="http://schemas.openxmlformats.org/officeDocument/2006/relationships/customXml" Target="../customXml/item1.xml"/><Relationship Id="rId8" Type="http://schemas.openxmlformats.org/officeDocument/2006/relationships/slide" Target="slides/slide3.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a2628a29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a2628a29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a2628a29b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a2628a29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a2628a29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a2628a29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a2628a29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a2628a29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a2628a29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a2628a29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a2628a29b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a2628a29b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a2628a29b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a2628a29b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a2628a29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a2628a29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a2628a29b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a2628a29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a2628a29b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a2628a29b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a2628a2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a2628a2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a2628a29b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a2628a29b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a2628a29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a2628a29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a2628a29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a2628a29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a2628a29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a2628a29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a2628a2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a2628a2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a2628a2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a2628a2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a2628a29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a2628a29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a2628a29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a2628a29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a2628a29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a2628a29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a2628a29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a2628a29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a2628a29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a2628a29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a2628a29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a2628a29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a2628a29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a2628a29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youtube.com/watch?v=MtQL_ll5KhQ"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Structures Workshop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300950" y="306350"/>
            <a:ext cx="6174502" cy="45308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076225" y="152400"/>
            <a:ext cx="7134508"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1435699" y="249563"/>
            <a:ext cx="6272600" cy="464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Heap Sort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Heaps &amp; Binary Trees</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It’s </a:t>
            </a:r>
            <a:r>
              <a:rPr lang="en">
                <a:solidFill>
                  <a:schemeClr val="dk1"/>
                </a:solidFill>
              </a:rPr>
              <a:t>important</a:t>
            </a:r>
            <a:r>
              <a:rPr lang="en">
                <a:solidFill>
                  <a:schemeClr val="dk1"/>
                </a:solidFill>
              </a:rPr>
              <a:t> to understand what </a:t>
            </a:r>
            <a:r>
              <a:rPr b="1" lang="en">
                <a:solidFill>
                  <a:schemeClr val="dk1"/>
                </a:solidFill>
              </a:rPr>
              <a:t>trees</a:t>
            </a:r>
            <a:r>
              <a:rPr lang="en">
                <a:solidFill>
                  <a:schemeClr val="dk1"/>
                </a:solidFill>
              </a:rPr>
              <a:t> and </a:t>
            </a:r>
            <a:r>
              <a:rPr b="1" lang="en">
                <a:solidFill>
                  <a:schemeClr val="dk1"/>
                </a:solidFill>
              </a:rPr>
              <a:t>heaps</a:t>
            </a:r>
            <a:r>
              <a:rPr lang="en">
                <a:solidFill>
                  <a:schemeClr val="dk1"/>
                </a:solidFill>
              </a:rPr>
              <a:t> are before we continue with the Heap </a:t>
            </a:r>
            <a:r>
              <a:rPr lang="en">
                <a:solidFill>
                  <a:schemeClr val="dk1"/>
                </a:solidFill>
              </a:rPr>
              <a:t>sort algorithm.</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Trees</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binary tree is a tree data structure in which each node can have at most two children, which are referred to as the left child and the right child.</a:t>
            </a:r>
            <a:endParaRPr>
              <a:solidFill>
                <a:schemeClr val="dk1"/>
              </a:solidFill>
            </a:endParaRPr>
          </a:p>
          <a:p>
            <a:pPr indent="0" lvl="0" marL="0" rtl="0" algn="l">
              <a:spcBef>
                <a:spcPts val="1200"/>
              </a:spcBef>
              <a:spcAft>
                <a:spcPts val="0"/>
              </a:spcAft>
              <a:buNone/>
            </a:pPr>
            <a:r>
              <a:rPr lang="en" u="sng">
                <a:solidFill>
                  <a:schemeClr val="dk1"/>
                </a:solidFill>
              </a:rPr>
              <a:t>Each node contains the following:</a:t>
            </a:r>
            <a:endParaRPr u="sng">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Data Item</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Pointer to Left Child</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Pointer to Right Child</a:t>
            </a:r>
            <a:endParaRPr>
              <a:solidFill>
                <a:schemeClr val="dk1"/>
              </a:solidFill>
            </a:endParaRPr>
          </a:p>
        </p:txBody>
      </p:sp>
      <p:pic>
        <p:nvPicPr>
          <p:cNvPr id="139" name="Google Shape;139;p27"/>
          <p:cNvPicPr preferRelativeResize="0"/>
          <p:nvPr/>
        </p:nvPicPr>
        <p:blipFill>
          <a:blip r:embed="rId3">
            <a:alphaModFix/>
          </a:blip>
          <a:stretch>
            <a:fillRect/>
          </a:stretch>
        </p:blipFill>
        <p:spPr>
          <a:xfrm>
            <a:off x="6437137" y="2999525"/>
            <a:ext cx="2495024" cy="1856500"/>
          </a:xfrm>
          <a:prstGeom prst="rect">
            <a:avLst/>
          </a:prstGeom>
          <a:noFill/>
          <a:ln>
            <a:noFill/>
          </a:ln>
        </p:spPr>
      </p:pic>
      <p:sp>
        <p:nvSpPr>
          <p:cNvPr id="140" name="Google Shape;140;p27"/>
          <p:cNvSpPr/>
          <p:nvPr/>
        </p:nvSpPr>
        <p:spPr>
          <a:xfrm>
            <a:off x="6437075" y="2999575"/>
            <a:ext cx="2495100" cy="18564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Heaps are a special tree-shaped data </a:t>
            </a:r>
            <a:r>
              <a:rPr lang="en">
                <a:solidFill>
                  <a:schemeClr val="dk1"/>
                </a:solidFill>
              </a:rPr>
              <a:t>structure</a:t>
            </a:r>
            <a:r>
              <a:rPr lang="en">
                <a:solidFill>
                  <a:schemeClr val="dk1"/>
                </a:solidFill>
              </a:rPr>
              <a:t> in which the tree is considered </a:t>
            </a:r>
            <a:r>
              <a:rPr b="1" lang="en">
                <a:solidFill>
                  <a:schemeClr val="dk1"/>
                </a:solidFill>
              </a:rPr>
              <a:t>complete </a:t>
            </a:r>
            <a:r>
              <a:rPr lang="en">
                <a:solidFill>
                  <a:schemeClr val="dk1"/>
                </a:solidFill>
              </a:rPr>
              <a:t>(a binary tree in which all the levels are completely filled except possibly the lowest one, which is filled from the left)</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It as well must satisfy the </a:t>
            </a:r>
            <a:r>
              <a:rPr b="1" lang="en">
                <a:solidFill>
                  <a:schemeClr val="dk1"/>
                </a:solidFill>
              </a:rPr>
              <a:t>heap property</a:t>
            </a:r>
            <a:r>
              <a:rPr lang="en">
                <a:solidFill>
                  <a:schemeClr val="dk1"/>
                </a:solidFill>
              </a:rPr>
              <a:t>:</a:t>
            </a:r>
            <a:endParaRPr>
              <a:solidFill>
                <a:schemeClr val="dk1"/>
              </a:solidFill>
            </a:endParaRPr>
          </a:p>
          <a:p>
            <a:pPr indent="-342900" lvl="0" marL="457200" rtl="0" algn="l">
              <a:spcBef>
                <a:spcPts val="1200"/>
              </a:spcBef>
              <a:spcAft>
                <a:spcPts val="0"/>
              </a:spcAft>
              <a:buClr>
                <a:schemeClr val="dk1"/>
              </a:buClr>
              <a:buSzPts val="1800"/>
              <a:buChar char="-"/>
            </a:pPr>
            <a:r>
              <a:rPr b="1" lang="en">
                <a:solidFill>
                  <a:srgbClr val="0000FF"/>
                </a:solidFill>
              </a:rPr>
              <a:t>Max Heap:</a:t>
            </a:r>
            <a:r>
              <a:rPr lang="en">
                <a:solidFill>
                  <a:schemeClr val="dk1"/>
                </a:solidFill>
              </a:rPr>
              <a:t> any given node is always </a:t>
            </a:r>
            <a:r>
              <a:rPr b="1" lang="en" u="sng">
                <a:solidFill>
                  <a:schemeClr val="dk1"/>
                </a:solidFill>
              </a:rPr>
              <a:t>greater</a:t>
            </a:r>
            <a:r>
              <a:rPr lang="en">
                <a:solidFill>
                  <a:schemeClr val="dk1"/>
                </a:solidFill>
              </a:rPr>
              <a:t> than its child node/s and the key of the root node is the largest among all other nodes</a:t>
            </a:r>
            <a:endParaRPr>
              <a:solidFill>
                <a:schemeClr val="dk1"/>
              </a:solidFill>
            </a:endParaRPr>
          </a:p>
          <a:p>
            <a:pPr indent="-342900" lvl="0" marL="457200" rtl="0" algn="l">
              <a:spcBef>
                <a:spcPts val="0"/>
              </a:spcBef>
              <a:spcAft>
                <a:spcPts val="0"/>
              </a:spcAft>
              <a:buClr>
                <a:schemeClr val="dk1"/>
              </a:buClr>
              <a:buSzPts val="1800"/>
              <a:buChar char="-"/>
            </a:pPr>
            <a:r>
              <a:rPr b="1" lang="en">
                <a:solidFill>
                  <a:srgbClr val="0000FF"/>
                </a:solidFill>
              </a:rPr>
              <a:t>Min Heap: </a:t>
            </a:r>
            <a:r>
              <a:rPr lang="en">
                <a:solidFill>
                  <a:schemeClr val="dk1"/>
                </a:solidFill>
              </a:rPr>
              <a:t>any given node is always </a:t>
            </a:r>
            <a:r>
              <a:rPr b="1" lang="en" u="sng">
                <a:solidFill>
                  <a:schemeClr val="dk1"/>
                </a:solidFill>
              </a:rPr>
              <a:t>smaller</a:t>
            </a:r>
            <a:r>
              <a:rPr lang="en">
                <a:solidFill>
                  <a:schemeClr val="dk1"/>
                </a:solidFill>
              </a:rPr>
              <a:t> than its child node/s and the key of the root node is the smallest among all other nodes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Array Indexes and Tree Elements</a:t>
            </a:r>
            <a:endParaRPr/>
          </a:p>
        </p:txBody>
      </p:sp>
      <p:sp>
        <p:nvSpPr>
          <p:cNvPr id="152" name="Google Shape;152;p29"/>
          <p:cNvSpPr txBox="1"/>
          <p:nvPr>
            <p:ph idx="1" type="body"/>
          </p:nvPr>
        </p:nvSpPr>
        <p:spPr>
          <a:xfrm>
            <a:off x="311700" y="1152475"/>
            <a:ext cx="8520600" cy="36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complete binary tree has an interesting property that we can use to find the children and parents of any node.</a:t>
            </a:r>
            <a:endParaRPr>
              <a:solidFill>
                <a:schemeClr val="dk1"/>
              </a:solidFill>
            </a:endParaRPr>
          </a:p>
          <a:p>
            <a:pPr indent="0" lvl="0" marL="0" rtl="0" algn="l">
              <a:spcBef>
                <a:spcPts val="1200"/>
              </a:spcBef>
              <a:spcAft>
                <a:spcPts val="0"/>
              </a:spcAft>
              <a:buNone/>
            </a:pPr>
            <a:r>
              <a:rPr lang="en" u="sng">
                <a:solidFill>
                  <a:schemeClr val="dk1"/>
                </a:solidFill>
              </a:rPr>
              <a:t>If the index of any element in the array is i:</a:t>
            </a:r>
            <a:endParaRPr u="sng">
              <a:solidFill>
                <a:schemeClr val="dk1"/>
              </a:solidFill>
            </a:endParaRPr>
          </a:p>
          <a:p>
            <a:pPr indent="0" lvl="0" marL="0" rtl="0" algn="l">
              <a:spcBef>
                <a:spcPts val="1200"/>
              </a:spcBef>
              <a:spcAft>
                <a:spcPts val="0"/>
              </a:spcAft>
              <a:buNone/>
            </a:pPr>
            <a:r>
              <a:rPr lang="en">
                <a:solidFill>
                  <a:schemeClr val="dk1"/>
                </a:solidFill>
              </a:rPr>
              <a:t>Parent Node Index → (i - 1) / 2</a:t>
            </a:r>
            <a:endParaRPr>
              <a:solidFill>
                <a:schemeClr val="dk1"/>
              </a:solidFill>
            </a:endParaRPr>
          </a:p>
          <a:p>
            <a:pPr indent="0" lvl="0" marL="0" rtl="0" algn="l">
              <a:spcBef>
                <a:spcPts val="1200"/>
              </a:spcBef>
              <a:spcAft>
                <a:spcPts val="0"/>
              </a:spcAft>
              <a:buNone/>
            </a:pPr>
            <a:r>
              <a:rPr lang="en">
                <a:solidFill>
                  <a:schemeClr val="dk1"/>
                </a:solidFill>
              </a:rPr>
              <a:t>Left Child Index → 2i + 1</a:t>
            </a:r>
            <a:endParaRPr>
              <a:solidFill>
                <a:schemeClr val="dk1"/>
              </a:solidFill>
            </a:endParaRPr>
          </a:p>
          <a:p>
            <a:pPr indent="0" lvl="0" marL="0" rtl="0" algn="l">
              <a:spcBef>
                <a:spcPts val="1200"/>
              </a:spcBef>
              <a:spcAft>
                <a:spcPts val="1200"/>
              </a:spcAft>
              <a:buNone/>
            </a:pPr>
            <a:r>
              <a:rPr lang="en">
                <a:solidFill>
                  <a:schemeClr val="dk1"/>
                </a:solidFill>
              </a:rPr>
              <a:t>Right Child Index → 2i + 2</a:t>
            </a:r>
            <a:endParaRPr>
              <a:solidFill>
                <a:schemeClr val="dk1"/>
              </a:solidFill>
            </a:endParaRPr>
          </a:p>
        </p:txBody>
      </p:sp>
      <p:pic>
        <p:nvPicPr>
          <p:cNvPr id="153" name="Google Shape;153;p29"/>
          <p:cNvPicPr preferRelativeResize="0"/>
          <p:nvPr/>
        </p:nvPicPr>
        <p:blipFill>
          <a:blip r:embed="rId3">
            <a:alphaModFix/>
          </a:blip>
          <a:stretch>
            <a:fillRect/>
          </a:stretch>
        </p:blipFill>
        <p:spPr>
          <a:xfrm>
            <a:off x="3890093" y="2831626"/>
            <a:ext cx="4942206" cy="1999750"/>
          </a:xfrm>
          <a:prstGeom prst="rect">
            <a:avLst/>
          </a:prstGeom>
          <a:noFill/>
          <a:ln>
            <a:noFill/>
          </a:ln>
        </p:spPr>
      </p:pic>
      <p:sp>
        <p:nvSpPr>
          <p:cNvPr id="154" name="Google Shape;154;p29"/>
          <p:cNvSpPr/>
          <p:nvPr/>
        </p:nvSpPr>
        <p:spPr>
          <a:xfrm>
            <a:off x="3890100" y="2831625"/>
            <a:ext cx="4942200" cy="1999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 Sort</a:t>
            </a:r>
            <a:endParaRPr/>
          </a:p>
        </p:txBody>
      </p:sp>
      <p:sp>
        <p:nvSpPr>
          <p:cNvPr id="160" name="Google Shape;160;p30"/>
          <p:cNvSpPr txBox="1"/>
          <p:nvPr>
            <p:ph idx="1" type="body"/>
          </p:nvPr>
        </p:nvSpPr>
        <p:spPr>
          <a:xfrm>
            <a:off x="311700" y="1152475"/>
            <a:ext cx="8520600" cy="37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 Heap sort, we visualize the elements of the given array as a binary tree, which is called a heap.</a:t>
            </a:r>
            <a:endParaRPr>
              <a:solidFill>
                <a:schemeClr val="dk1"/>
              </a:solidFill>
            </a:endParaRPr>
          </a:p>
          <a:p>
            <a:pPr indent="0" lvl="0" marL="0" rtl="0" algn="l">
              <a:spcBef>
                <a:spcPts val="1200"/>
              </a:spcBef>
              <a:spcAft>
                <a:spcPts val="0"/>
              </a:spcAft>
              <a:buNone/>
            </a:pPr>
            <a:r>
              <a:rPr b="1" lang="en" u="sng">
                <a:solidFill>
                  <a:schemeClr val="dk1"/>
                </a:solidFill>
              </a:rPr>
              <a:t>General Idea of Heap Sort:</a:t>
            </a:r>
            <a:endParaRPr b="1" u="sng">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Build a max/min heap from input (array)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Max/min value should now be at root node. Replace it with last item in heap and reduce heap size by 1. Then “heapify” root of tree.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Repeat (2) while size of heap is greater than 1</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 Sort Video</a:t>
            </a:r>
            <a:endParaRPr/>
          </a:p>
        </p:txBody>
      </p:sp>
      <p:pic>
        <p:nvPicPr>
          <p:cNvPr descr="Find the clue at the end of this video.&#10;&#10;Explanation for the article: http://www.geeksforgeeks.org/heap-sort/&#10;&#10;This video is contributed by Arjun Tyagi.&#10;&#10;Please Like, Comment and Share the Video among your friends.&#10;&#10;Also, Subscribe if you haven't already! :)&#10;#geeksforgeeks&#10;&#10;https://www.geeksforgeeks.org/encryption-and-decryption-in-perl/" id="166" name="Google Shape;166;p31" title="Heap Sort | GeeksforGeeks">
            <a:hlinkClick r:id="rId3"/>
          </p:cNvPr>
          <p:cNvPicPr preferRelativeResize="0"/>
          <p:nvPr/>
        </p:nvPicPr>
        <p:blipFill>
          <a:blip r:embed="rId4">
            <a:alphaModFix/>
          </a:blip>
          <a:stretch>
            <a:fillRect/>
          </a:stretch>
        </p:blipFill>
        <p:spPr>
          <a:xfrm>
            <a:off x="1418675" y="1235950"/>
            <a:ext cx="6302475" cy="3545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Workshop Outline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Shell Sort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Heaps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Heap Sort</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Round Robin (Queues)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Mid-Semester SEP Workshop Survey</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 Sort Tracing</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say we have an array with elements: </a:t>
            </a:r>
            <a:r>
              <a:rPr b="1" lang="en">
                <a:solidFill>
                  <a:schemeClr val="dk1"/>
                </a:solidFill>
              </a:rPr>
              <a:t>4, 8, 9, 10, 7, 1, 5, 12, 3, 6​</a:t>
            </a:r>
            <a:endParaRPr b="1">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Trace using the Heap Sort algorithm!</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 Sort Implementation</a:t>
            </a:r>
            <a:endParaRPr/>
          </a:p>
        </p:txBody>
      </p:sp>
      <p:pic>
        <p:nvPicPr>
          <p:cNvPr id="178" name="Google Shape;178;p33"/>
          <p:cNvPicPr preferRelativeResize="0"/>
          <p:nvPr/>
        </p:nvPicPr>
        <p:blipFill>
          <a:blip r:embed="rId3">
            <a:alphaModFix/>
          </a:blip>
          <a:stretch>
            <a:fillRect/>
          </a:stretch>
        </p:blipFill>
        <p:spPr>
          <a:xfrm>
            <a:off x="311700" y="1647925"/>
            <a:ext cx="4806925" cy="2521825"/>
          </a:xfrm>
          <a:prstGeom prst="rect">
            <a:avLst/>
          </a:prstGeom>
          <a:noFill/>
          <a:ln>
            <a:noFill/>
          </a:ln>
        </p:spPr>
      </p:pic>
      <p:pic>
        <p:nvPicPr>
          <p:cNvPr id="179" name="Google Shape;179;p33"/>
          <p:cNvPicPr preferRelativeResize="0"/>
          <p:nvPr/>
        </p:nvPicPr>
        <p:blipFill>
          <a:blip r:embed="rId4">
            <a:alphaModFix/>
          </a:blip>
          <a:stretch>
            <a:fillRect/>
          </a:stretch>
        </p:blipFill>
        <p:spPr>
          <a:xfrm>
            <a:off x="5271026" y="1170125"/>
            <a:ext cx="3720575" cy="3583726"/>
          </a:xfrm>
          <a:prstGeom prst="rect">
            <a:avLst/>
          </a:prstGeom>
          <a:noFill/>
          <a:ln>
            <a:noFill/>
          </a:ln>
        </p:spPr>
      </p:pic>
      <p:sp>
        <p:nvSpPr>
          <p:cNvPr id="180" name="Google Shape;180;p33"/>
          <p:cNvSpPr txBox="1"/>
          <p:nvPr/>
        </p:nvSpPr>
        <p:spPr>
          <a:xfrm>
            <a:off x="324600" y="4307050"/>
            <a:ext cx="47190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heapSort() constructs the max heap and repeatedly extracts the maximum element to sort the array</a:t>
            </a:r>
            <a:endParaRPr>
              <a:latin typeface="Proxima Nova"/>
              <a:ea typeface="Proxima Nova"/>
              <a:cs typeface="Proxima Nova"/>
              <a:sym typeface="Proxima Nova"/>
            </a:endParaRPr>
          </a:p>
        </p:txBody>
      </p:sp>
      <p:sp>
        <p:nvSpPr>
          <p:cNvPr id="181" name="Google Shape;181;p33"/>
          <p:cNvSpPr txBox="1"/>
          <p:nvPr/>
        </p:nvSpPr>
        <p:spPr>
          <a:xfrm>
            <a:off x="5257213" y="445025"/>
            <a:ext cx="37482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heapify() is responsible for maintaining the max-heap property</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Round Robin (Queues)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14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Round Robin</a:t>
            </a:r>
            <a:endParaRPr/>
          </a:p>
        </p:txBody>
      </p:sp>
      <p:sp>
        <p:nvSpPr>
          <p:cNvPr id="192" name="Google Shape;192;p35"/>
          <p:cNvSpPr txBox="1"/>
          <p:nvPr>
            <p:ph idx="1" type="body"/>
          </p:nvPr>
        </p:nvSpPr>
        <p:spPr>
          <a:xfrm>
            <a:off x="311700" y="717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Round Robin is a scheduling </a:t>
            </a:r>
            <a:r>
              <a:rPr lang="en"/>
              <a:t>algorithm</a:t>
            </a:r>
            <a:r>
              <a:rPr lang="en"/>
              <a:t> that handle each </a:t>
            </a:r>
            <a:r>
              <a:rPr lang="en"/>
              <a:t>processes</a:t>
            </a:r>
            <a:r>
              <a:rPr lang="en"/>
              <a:t> according to the </a:t>
            </a:r>
            <a:r>
              <a:rPr lang="en"/>
              <a:t>allocated</a:t>
            </a:r>
            <a:r>
              <a:rPr lang="en"/>
              <a:t> quantum time and resources </a:t>
            </a:r>
            <a:r>
              <a:rPr lang="en"/>
              <a:t>available</a:t>
            </a:r>
            <a:r>
              <a:rPr lang="en"/>
              <a:t> during the current state of the machine.</a:t>
            </a:r>
            <a:endParaRPr/>
          </a:p>
          <a:p>
            <a:pPr indent="-342900" lvl="0" marL="457200" rtl="0" algn="l">
              <a:spcBef>
                <a:spcPts val="1200"/>
              </a:spcBef>
              <a:spcAft>
                <a:spcPts val="0"/>
              </a:spcAft>
              <a:buSzPts val="1800"/>
              <a:buChar char="●"/>
            </a:pPr>
            <a:r>
              <a:rPr lang="en"/>
              <a:t>Scheduling are commonly accessed and resolved in </a:t>
            </a:r>
            <a:r>
              <a:rPr lang="en" u="sng"/>
              <a:t>FIRST COME FIRST SERVE.</a:t>
            </a:r>
            <a:endParaRPr u="sng"/>
          </a:p>
          <a:p>
            <a:pPr indent="-342900" lvl="0" marL="457200" rtl="0" algn="l">
              <a:spcBef>
                <a:spcPts val="0"/>
              </a:spcBef>
              <a:spcAft>
                <a:spcPts val="0"/>
              </a:spcAft>
              <a:buSzPts val="1800"/>
              <a:buChar char="●"/>
            </a:pPr>
            <a:r>
              <a:rPr lang="en"/>
              <a:t>Gives each process a chance to run to </a:t>
            </a:r>
            <a:r>
              <a:rPr lang="en"/>
              <a:t>execute</a:t>
            </a:r>
            <a:r>
              <a:rPr lang="en"/>
              <a:t> from the </a:t>
            </a:r>
            <a:r>
              <a:rPr lang="en"/>
              <a:t>available</a:t>
            </a:r>
            <a:r>
              <a:rPr lang="en"/>
              <a:t> resources.</a:t>
            </a:r>
            <a:endParaRPr/>
          </a:p>
          <a:p>
            <a:pPr indent="-317500" lvl="1" marL="914400" rtl="0" algn="l">
              <a:spcBef>
                <a:spcPts val="0"/>
              </a:spcBef>
              <a:spcAft>
                <a:spcPts val="0"/>
              </a:spcAft>
              <a:buSzPts val="1400"/>
              <a:buChar char="○"/>
            </a:pPr>
            <a:r>
              <a:rPr lang="en"/>
              <a:t>If the </a:t>
            </a:r>
            <a:r>
              <a:rPr lang="en"/>
              <a:t>Process</a:t>
            </a:r>
            <a:r>
              <a:rPr lang="en"/>
              <a:t> has </a:t>
            </a:r>
            <a:r>
              <a:rPr lang="en"/>
              <a:t>remaining</a:t>
            </a:r>
            <a:r>
              <a:rPr lang="en"/>
              <a:t> functions to be </a:t>
            </a:r>
            <a:r>
              <a:rPr lang="en"/>
              <a:t>executed</a:t>
            </a:r>
            <a:r>
              <a:rPr lang="en"/>
              <a:t> after </a:t>
            </a:r>
            <a:r>
              <a:rPr lang="en"/>
              <a:t>available</a:t>
            </a:r>
            <a:r>
              <a:rPr lang="en"/>
              <a:t> </a:t>
            </a:r>
            <a:r>
              <a:rPr lang="en"/>
              <a:t>resource</a:t>
            </a:r>
            <a:r>
              <a:rPr lang="en"/>
              <a:t> we move it to the back of the queue.</a:t>
            </a:r>
            <a:endParaRPr/>
          </a:p>
          <a:p>
            <a:pPr indent="-342900" lvl="0" marL="457200" rtl="0" algn="l">
              <a:spcBef>
                <a:spcPts val="0"/>
              </a:spcBef>
              <a:spcAft>
                <a:spcPts val="0"/>
              </a:spcAft>
              <a:buSzPts val="1800"/>
              <a:buChar char="●"/>
            </a:pPr>
            <a:r>
              <a:rPr lang="en"/>
              <a:t>Round Robin ensures that each process will get to </a:t>
            </a:r>
            <a:r>
              <a:rPr lang="en"/>
              <a:t>execute</a:t>
            </a:r>
            <a:r>
              <a:rPr lang="en"/>
              <a:t> </a:t>
            </a:r>
            <a:r>
              <a:rPr lang="en"/>
              <a:t>regardless</a:t>
            </a:r>
            <a:r>
              <a:rPr lang="en"/>
              <a:t> of it’s </a:t>
            </a:r>
            <a:r>
              <a:rPr lang="en"/>
              <a:t>priority. </a:t>
            </a:r>
            <a:r>
              <a:rPr lang="en"/>
              <a:t>(Prevents starvation)</a:t>
            </a:r>
            <a:endParaRPr/>
          </a:p>
        </p:txBody>
      </p:sp>
      <p:pic>
        <p:nvPicPr>
          <p:cNvPr id="193" name="Google Shape;193;p35"/>
          <p:cNvPicPr preferRelativeResize="0"/>
          <p:nvPr/>
        </p:nvPicPr>
        <p:blipFill>
          <a:blip r:embed="rId3">
            <a:alphaModFix/>
          </a:blip>
          <a:stretch>
            <a:fillRect/>
          </a:stretch>
        </p:blipFill>
        <p:spPr>
          <a:xfrm>
            <a:off x="4861575" y="3370475"/>
            <a:ext cx="3829325" cy="1605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Implementation</a:t>
            </a:r>
            <a:endParaRPr/>
          </a:p>
        </p:txBody>
      </p:sp>
      <p:pic>
        <p:nvPicPr>
          <p:cNvPr id="199" name="Google Shape;199;p36"/>
          <p:cNvPicPr preferRelativeResize="0"/>
          <p:nvPr/>
        </p:nvPicPr>
        <p:blipFill>
          <a:blip r:embed="rId3">
            <a:alphaModFix/>
          </a:blip>
          <a:stretch>
            <a:fillRect/>
          </a:stretch>
        </p:blipFill>
        <p:spPr>
          <a:xfrm>
            <a:off x="407400" y="1072925"/>
            <a:ext cx="6443950" cy="3621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Mid-Semester Workshop Survey</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You</a:t>
            </a:r>
            <a:r>
              <a:rPr lang="en">
                <a:solidFill>
                  <a:schemeClr val="dk1"/>
                </a:solidFill>
              </a:rPr>
              <a:t> all should have received a mid-semester survey to fill out. I </a:t>
            </a:r>
            <a:r>
              <a:rPr lang="en">
                <a:solidFill>
                  <a:schemeClr val="dk1"/>
                </a:solidFill>
              </a:rPr>
              <a:t>encourage</a:t>
            </a:r>
            <a:r>
              <a:rPr lang="en">
                <a:solidFill>
                  <a:schemeClr val="dk1"/>
                </a:solidFill>
              </a:rPr>
              <a:t> you all to fill it out. </a:t>
            </a:r>
            <a:endParaRPr>
              <a:solidFill>
                <a:schemeClr val="dk1"/>
              </a:solidFill>
            </a:endParaRPr>
          </a:p>
          <a:p>
            <a:pPr indent="0" lvl="0" marL="0" rtl="0" algn="l">
              <a:spcBef>
                <a:spcPts val="1200"/>
              </a:spcBef>
              <a:spcAft>
                <a:spcPts val="1200"/>
              </a:spcAft>
              <a:buNone/>
            </a:pPr>
            <a:r>
              <a:rPr lang="en">
                <a:solidFill>
                  <a:schemeClr val="dk1"/>
                </a:solidFill>
              </a:rPr>
              <a:t>Please take the next 5-10 minutes to fill this out.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 2 Content</a:t>
            </a:r>
            <a:endParaRPr/>
          </a:p>
        </p:txBody>
      </p:sp>
      <p:sp>
        <p:nvSpPr>
          <p:cNvPr id="72" name="Google Shape;72;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solidFill>
                  <a:srgbClr val="FF0000"/>
                </a:solidFill>
              </a:rPr>
              <a:t>NOTE:</a:t>
            </a:r>
            <a:r>
              <a:rPr lang="en">
                <a:solidFill>
                  <a:schemeClr val="dk1"/>
                </a:solidFill>
              </a:rPr>
              <a:t> Subject to change, but as for now…</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More Recursion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Stacks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Infix &amp; </a:t>
            </a:r>
            <a:r>
              <a:rPr lang="en">
                <a:solidFill>
                  <a:schemeClr val="dk1"/>
                </a:solidFill>
              </a:rPr>
              <a:t>Postfix</a:t>
            </a:r>
            <a:r>
              <a:rPr lang="en">
                <a:solidFill>
                  <a:schemeClr val="dk1"/>
                </a:solidFill>
              </a:rPr>
              <a:t> Notation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Queues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Priority Queues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Sorting Algorithms (Merge, Quick, Shell, Bucket, Heap)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Heaps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Hashing (Direct, Linear, Quadratic, Double, and Open Chaining)</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More… Sorting Algorithms</a:t>
            </a:r>
            <a:endParaRPr/>
          </a:p>
        </p:txBody>
      </p:sp>
      <p:sp>
        <p:nvSpPr>
          <p:cNvPr id="78" name="Google Shape;78;p16"/>
          <p:cNvSpPr txBox="1"/>
          <p:nvPr/>
        </p:nvSpPr>
        <p:spPr>
          <a:xfrm>
            <a:off x="6629100" y="3920075"/>
            <a:ext cx="2996100" cy="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Proxima Nova"/>
                <a:ea typeface="Proxima Nova"/>
                <a:cs typeface="Proxima Nova"/>
                <a:sym typeface="Proxima Nova"/>
              </a:rPr>
              <a:t>i</a:t>
            </a:r>
            <a:r>
              <a:rPr lang="en" sz="2500">
                <a:solidFill>
                  <a:schemeClr val="lt1"/>
                </a:solidFill>
                <a:latin typeface="Proxima Nova"/>
                <a:ea typeface="Proxima Nova"/>
                <a:cs typeface="Proxima Nova"/>
                <a:sym typeface="Proxima Nova"/>
              </a:rPr>
              <a:t>m sorry</a:t>
            </a:r>
            <a:endParaRPr sz="2500">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Shell Sort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Shell Sort?</a:t>
            </a:r>
            <a:endParaRPr/>
          </a:p>
        </p:txBody>
      </p:sp>
      <p:sp>
        <p:nvSpPr>
          <p:cNvPr id="89" name="Google Shape;89;p18"/>
          <p:cNvSpPr txBox="1"/>
          <p:nvPr>
            <p:ph idx="1" type="body"/>
          </p:nvPr>
        </p:nvSpPr>
        <p:spPr>
          <a:xfrm>
            <a:off x="311700" y="1152475"/>
            <a:ext cx="8520600" cy="419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The Shell sort algorithm in a sense, is a variation of Insertion sort. </a:t>
            </a:r>
            <a:endParaRPr>
              <a:solidFill>
                <a:schemeClr val="dk1"/>
              </a:solidFill>
            </a:endParaRPr>
          </a:p>
          <a:p>
            <a:pPr indent="0" lvl="0" marL="0" rtl="0" algn="l">
              <a:spcBef>
                <a:spcPts val="1200"/>
              </a:spcBef>
              <a:spcAft>
                <a:spcPts val="0"/>
              </a:spcAft>
              <a:buNone/>
            </a:pPr>
            <a:r>
              <a:rPr lang="en">
                <a:solidFill>
                  <a:schemeClr val="dk1"/>
                </a:solidFill>
              </a:rPr>
              <a:t>Sometimes in Insertion Sort, in order to get an element in its correct sorted position, </a:t>
            </a:r>
            <a:r>
              <a:rPr lang="en">
                <a:solidFill>
                  <a:schemeClr val="dk1"/>
                </a:solidFill>
              </a:rPr>
              <a:t>many shifts are required to do be done to do so. Shell sort aims to reduce these number of operations by comparing elements that are far apart first and gradually reducing the gap between elements to perform smaller, more frequent swaps.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In Shell sort, we use a gap value to make sublists (with the intervals between each value being the gap value).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603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There are many ways to determine a gap size, but for the sake of this class, we’ll just say: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b="1" lang="en" sz="1850">
                <a:solidFill>
                  <a:schemeClr val="dk1"/>
                </a:solidFill>
                <a:highlight>
                  <a:schemeClr val="accent6"/>
                </a:highlight>
                <a:latin typeface="Courier New"/>
                <a:ea typeface="Courier New"/>
                <a:cs typeface="Courier New"/>
                <a:sym typeface="Courier New"/>
              </a:rPr>
              <a:t>Gap Value = SizeofArray/ 2</a:t>
            </a:r>
            <a:endParaRPr b="1" sz="1850">
              <a:solidFill>
                <a:schemeClr val="dk1"/>
              </a:solidFill>
              <a:highlight>
                <a:schemeClr val="accent6"/>
              </a:highlight>
              <a:latin typeface="Courier New"/>
              <a:ea typeface="Courier New"/>
              <a:cs typeface="Courier New"/>
              <a:sym typeface="Courier New"/>
            </a:endParaRPr>
          </a:p>
          <a:p>
            <a:pPr indent="0" lvl="0" marL="0" rtl="0" algn="l">
              <a:spcBef>
                <a:spcPts val="1200"/>
              </a:spcBef>
              <a:spcAft>
                <a:spcPts val="0"/>
              </a:spcAft>
              <a:buNone/>
            </a:pPr>
            <a:r>
              <a:t/>
            </a:r>
            <a:endParaRPr sz="1850">
              <a:solidFill>
                <a:schemeClr val="dk1"/>
              </a:solidFill>
            </a:endParaRPr>
          </a:p>
          <a:p>
            <a:pPr indent="0" lvl="0" marL="0" rtl="0" algn="l">
              <a:spcBef>
                <a:spcPts val="1200"/>
              </a:spcBef>
              <a:spcAft>
                <a:spcPts val="1200"/>
              </a:spcAft>
              <a:buNone/>
            </a:pPr>
            <a:r>
              <a:rPr lang="en" sz="1850">
                <a:solidFill>
                  <a:schemeClr val="dk1"/>
                </a:solidFill>
              </a:rPr>
              <a:t>After the sort for each subarray occurs, we’ll then divide the gap value by 2. We’ll then repeat the sorting process (iterate) until the gap value is equal to 1, where normal insertion sort occurs.</a:t>
            </a:r>
            <a:endParaRPr sz="18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Shell Sort Implementation</a:t>
            </a:r>
            <a:endParaRPr/>
          </a:p>
        </p:txBody>
      </p:sp>
      <p:pic>
        <p:nvPicPr>
          <p:cNvPr id="100" name="Google Shape;100;p20"/>
          <p:cNvPicPr preferRelativeResize="0"/>
          <p:nvPr/>
        </p:nvPicPr>
        <p:blipFill>
          <a:blip r:embed="rId3">
            <a:alphaModFix/>
          </a:blip>
          <a:stretch>
            <a:fillRect/>
          </a:stretch>
        </p:blipFill>
        <p:spPr>
          <a:xfrm>
            <a:off x="1575588" y="1077575"/>
            <a:ext cx="5992825" cy="3816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Shell Sort Tracing</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say we have an array with elements: </a:t>
            </a:r>
            <a:r>
              <a:rPr b="1" lang="en">
                <a:solidFill>
                  <a:schemeClr val="dk1"/>
                </a:solidFill>
              </a:rPr>
              <a:t>9, 8, 3, 7, 5, 6, 4, 1, 2</a:t>
            </a:r>
            <a:endParaRPr b="1">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Trace the Shell Sort algorithm on this array!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Again, assume gap size to be equal to </a:t>
            </a:r>
            <a:r>
              <a:rPr lang="en">
                <a:solidFill>
                  <a:schemeClr val="dk1"/>
                </a:solidFill>
                <a:highlight>
                  <a:srgbClr val="FFFF00"/>
                </a:highlight>
              </a:rPr>
              <a:t>SizeOfArray / 2</a:t>
            </a:r>
            <a:r>
              <a:rPr lang="en">
                <a:solidFill>
                  <a:schemeClr val="dk1"/>
                </a:solidFill>
              </a:rPr>
              <a:t> and iterate until gap size is equal to 1</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DEB80B77BDD458F2D1B6BA1ACFBAA" ma:contentTypeVersion="9" ma:contentTypeDescription="Create a new document." ma:contentTypeScope="" ma:versionID="d4b001a6071530c31b11a7b713a21841">
  <xsd:schema xmlns:xsd="http://www.w3.org/2001/XMLSchema" xmlns:xs="http://www.w3.org/2001/XMLSchema" xmlns:p="http://schemas.microsoft.com/office/2006/metadata/properties" xmlns:ns2="4b31200f-0208-4626-8f09-a83c05e6c462" xmlns:ns3="e75ff39b-52cd-4f1f-81a3-8266e7ebcc31" targetNamespace="http://schemas.microsoft.com/office/2006/metadata/properties" ma:root="true" ma:fieldsID="99a09146b3f6aa7e8de0c90ea940dbda" ns2:_="" ns3:_="">
    <xsd:import namespace="4b31200f-0208-4626-8f09-a83c05e6c462"/>
    <xsd:import namespace="e75ff39b-52cd-4f1f-81a3-8266e7ebcc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31200f-0208-4626-8f09-a83c05e6c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5ff39b-52cd-4f1f-81a3-8266e7ebcc3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8dec17f-51bc-4310-b15e-af21ce209ab6}" ma:internalName="TaxCatchAll" ma:showField="CatchAllData" ma:web="e75ff39b-52cd-4f1f-81a3-8266e7ebcc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31200f-0208-4626-8f09-a83c05e6c462">
      <Terms xmlns="http://schemas.microsoft.com/office/infopath/2007/PartnerControls"/>
    </lcf76f155ced4ddcb4097134ff3c332f>
    <TaxCatchAll xmlns="e75ff39b-52cd-4f1f-81a3-8266e7ebcc31" xsi:nil="true"/>
  </documentManagement>
</p:properties>
</file>

<file path=customXml/itemProps1.xml><?xml version="1.0" encoding="utf-8"?>
<ds:datastoreItem xmlns:ds="http://schemas.openxmlformats.org/officeDocument/2006/customXml" ds:itemID="{71C5A2F3-E436-4490-8619-3F0864C193F5}"/>
</file>

<file path=customXml/itemProps2.xml><?xml version="1.0" encoding="utf-8"?>
<ds:datastoreItem xmlns:ds="http://schemas.openxmlformats.org/officeDocument/2006/customXml" ds:itemID="{BA224908-A4B5-40E2-8ACA-3832C78E3C4E}"/>
</file>

<file path=customXml/itemProps3.xml><?xml version="1.0" encoding="utf-8"?>
<ds:datastoreItem xmlns:ds="http://schemas.openxmlformats.org/officeDocument/2006/customXml" ds:itemID="{4522F0FB-D02F-4853-8440-7CBDC26F41B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