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theme/theme1.xml" ContentType="application/vnd.openxmlformats-officedocument.theme+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2" Type="http://schemas.openxmlformats.org/officeDocument/2006/relationships/custom-properties" Target="docProps/custom.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Lst>
  <p:sldSz cy="5143500" cx="9144000"/>
  <p:notesSz cx="6858000" cy="9144000"/>
  <p:embeddedFontLst>
    <p:embeddedFont>
      <p:font typeface="Proxima Nova"/>
      <p:regular r:id="rId36"/>
      <p:bold r:id="rId37"/>
      <p:italic r:id="rId38"/>
      <p:boldItalic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13" Type="http://schemas.openxmlformats.org/officeDocument/2006/relationships/slide" Target="slides/slide8.xml"/><Relationship Id="rId39" Type="http://schemas.openxmlformats.org/officeDocument/2006/relationships/font" Target="fonts/ProximaNova-boldItalic.fntdata"/><Relationship Id="rId18" Type="http://schemas.openxmlformats.org/officeDocument/2006/relationships/slide" Target="slides/slide1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customXml" Target="../customXml/item3.xml"/><Relationship Id="rId7" Type="http://schemas.openxmlformats.org/officeDocument/2006/relationships/slide" Target="slides/slide2.xml"/><Relationship Id="rId20" Type="http://schemas.openxmlformats.org/officeDocument/2006/relationships/slide" Target="slides/slide15.xml"/><Relationship Id="rId2" Type="http://schemas.openxmlformats.org/officeDocument/2006/relationships/viewProps" Target="viewProps.xml"/><Relationship Id="rId29" Type="http://schemas.openxmlformats.org/officeDocument/2006/relationships/slide" Target="slides/slide24.xml"/><Relationship Id="rId16" Type="http://schemas.openxmlformats.org/officeDocument/2006/relationships/slide" Target="slides/slide11.xml"/><Relationship Id="rId41" Type="http://schemas.openxmlformats.org/officeDocument/2006/relationships/customXml" Target="../customXml/item2.xml"/><Relationship Id="rId24" Type="http://schemas.openxmlformats.org/officeDocument/2006/relationships/slide" Target="slides/slide19.xml"/><Relationship Id="rId1" Type="http://schemas.openxmlformats.org/officeDocument/2006/relationships/theme" Target="theme/theme1.xml"/><Relationship Id="rId6" Type="http://schemas.openxmlformats.org/officeDocument/2006/relationships/slide" Target="slides/slide1.xml"/><Relationship Id="rId11" Type="http://schemas.openxmlformats.org/officeDocument/2006/relationships/slide" Target="slides/slide6.xml"/><Relationship Id="rId32" Type="http://schemas.openxmlformats.org/officeDocument/2006/relationships/slide" Target="slides/slide27.xml"/><Relationship Id="rId37" Type="http://schemas.openxmlformats.org/officeDocument/2006/relationships/font" Target="fonts/ProximaNova-bold.fntdata"/><Relationship Id="rId40" Type="http://schemas.openxmlformats.org/officeDocument/2006/relationships/customXml" Target="../customXml/item1.xml"/><Relationship Id="rId23" Type="http://schemas.openxmlformats.org/officeDocument/2006/relationships/slide" Target="slides/slide18.xml"/><Relationship Id="rId28" Type="http://schemas.openxmlformats.org/officeDocument/2006/relationships/slide" Target="slides/slide23.xml"/><Relationship Id="rId5" Type="http://schemas.openxmlformats.org/officeDocument/2006/relationships/notesMaster" Target="notesMasters/notesMaster1.xml"/><Relationship Id="rId15" Type="http://schemas.openxmlformats.org/officeDocument/2006/relationships/slide" Target="slides/slide10.xml"/><Relationship Id="rId36" Type="http://schemas.openxmlformats.org/officeDocument/2006/relationships/font" Target="fonts/ProximaNova-regular.fntdata"/><Relationship Id="rId31" Type="http://schemas.openxmlformats.org/officeDocument/2006/relationships/slide" Target="slides/slide26.xml"/><Relationship Id="rId10" Type="http://schemas.openxmlformats.org/officeDocument/2006/relationships/slide" Target="slides/slide5.xml"/><Relationship Id="rId19" Type="http://schemas.openxmlformats.org/officeDocument/2006/relationships/slide" Target="slides/slide14.xml"/><Relationship Id="rId22" Type="http://schemas.openxmlformats.org/officeDocument/2006/relationships/slide" Target="slides/slide17.xml"/><Relationship Id="rId4" Type="http://schemas.openxmlformats.org/officeDocument/2006/relationships/slideMaster" Target="slideMasters/slideMaster1.xml"/><Relationship Id="rId9" Type="http://schemas.openxmlformats.org/officeDocument/2006/relationships/slide" Target="slides/slide4.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14" Type="http://schemas.openxmlformats.org/officeDocument/2006/relationships/slide" Target="slides/slide9.xml"/><Relationship Id="rId8" Type="http://schemas.openxmlformats.org/officeDocument/2006/relationships/slide" Target="slides/slide3.xml"/><Relationship Id="rId3" Type="http://schemas.openxmlformats.org/officeDocument/2006/relationships/presProps" Target="presProps.xml"/><Relationship Id="rId25" Type="http://schemas.openxmlformats.org/officeDocument/2006/relationships/slide" Target="slides/slide20.xml"/><Relationship Id="rId33" Type="http://schemas.openxmlformats.org/officeDocument/2006/relationships/slide" Target="slides/slide28.xml"/><Relationship Id="rId12" Type="http://schemas.openxmlformats.org/officeDocument/2006/relationships/slide" Target="slides/slide7.xml"/><Relationship Id="rId17" Type="http://schemas.openxmlformats.org/officeDocument/2006/relationships/slide" Target="slides/slide12.xml"/><Relationship Id="rId38" Type="http://schemas.openxmlformats.org/officeDocument/2006/relationships/font" Target="fonts/ProximaNova-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90f79c18a3_0_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90f79c18a3_0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90f79c18a3_0_1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290f79c18a3_0_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90f79c18a3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290f79c18a3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90f79c18a3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290f79c18a3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90f79c18a3_0_1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290f79c18a3_0_1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90f79c18a3_0_2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90f79c18a3_0_2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90f79c18a3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90f79c18a3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290f79c18a3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290f79c18a3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290f79c18a3_0_3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290f79c18a3_0_3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90f79c18a3_0_3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290f79c18a3_0_3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290f79c18a3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290f79c18a3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290f79c18a3_0_4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290f79c18a3_0_4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290f79c18a3_0_4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290f79c18a3_0_4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290f79c18a3_0_5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290f79c18a3_0_5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290f79c18a3_0_3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290f79c18a3_0_3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290f79c18a3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290f79c18a3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290f79c18a3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290f79c18a3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290f79c18a3_0_5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290f79c18a3_0_5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290f79c18a3_0_6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290f79c18a3_0_6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290f79c18a3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290f79c18a3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290f79c18a3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290f79c18a3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290f79c18a3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290f79c18a3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290f79c18a3_0_7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290f79c18a3_0_7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290f79c18a3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290f79c18a3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290f79c18a3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290f79c18a3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290f79c18a3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290f79c18a3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290f79c18a3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290f79c18a3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90f79c18a3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90f79c18a3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90f79c18a3_0_1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90f79c18a3_0_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Data Structures Workshop</a:t>
            </a:r>
            <a:endParaRPr/>
          </a:p>
        </p:txBody>
      </p:sp>
      <p:sp>
        <p:nvSpPr>
          <p:cNvPr id="60" name="Google Shape;60;p13"/>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Day 18</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Postfix to Infix</a:t>
            </a:r>
            <a:endParaRPr/>
          </a:p>
        </p:txBody>
      </p:sp>
      <p:sp>
        <p:nvSpPr>
          <p:cNvPr id="116" name="Google Shape;116;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AutoNum type="arabicPeriod"/>
            </a:pPr>
            <a:r>
              <a:rPr lang="en">
                <a:solidFill>
                  <a:schemeClr val="dk1"/>
                </a:solidFill>
              </a:rPr>
              <a:t>Iterate through string</a:t>
            </a:r>
            <a:endParaRPr>
              <a:solidFill>
                <a:schemeClr val="dk1"/>
              </a:solidFill>
            </a:endParaRPr>
          </a:p>
          <a:p>
            <a:pPr indent="-342900" lvl="0" marL="457200" rtl="0" algn="l">
              <a:spcBef>
                <a:spcPts val="0"/>
              </a:spcBef>
              <a:spcAft>
                <a:spcPts val="0"/>
              </a:spcAft>
              <a:buClr>
                <a:schemeClr val="dk1"/>
              </a:buClr>
              <a:buSzPts val="1800"/>
              <a:buAutoNum type="arabicPeriod"/>
            </a:pPr>
            <a:r>
              <a:rPr lang="en">
                <a:solidFill>
                  <a:schemeClr val="dk1"/>
                </a:solidFill>
              </a:rPr>
              <a:t>If the character is an operand, push to stack</a:t>
            </a:r>
            <a:endParaRPr>
              <a:solidFill>
                <a:schemeClr val="dk1"/>
              </a:solidFill>
            </a:endParaRPr>
          </a:p>
          <a:p>
            <a:pPr indent="-342900" lvl="0" marL="457200" rtl="0" algn="l">
              <a:spcBef>
                <a:spcPts val="0"/>
              </a:spcBef>
              <a:spcAft>
                <a:spcPts val="0"/>
              </a:spcAft>
              <a:buClr>
                <a:schemeClr val="dk1"/>
              </a:buClr>
              <a:buSzPts val="1800"/>
              <a:buAutoNum type="arabicPeriod"/>
            </a:pPr>
            <a:r>
              <a:rPr lang="en">
                <a:solidFill>
                  <a:schemeClr val="dk1"/>
                </a:solidFill>
              </a:rPr>
              <a:t>If the character is an operator:</a:t>
            </a:r>
            <a:endParaRPr>
              <a:solidFill>
                <a:schemeClr val="dk1"/>
              </a:solidFill>
            </a:endParaRPr>
          </a:p>
          <a:p>
            <a:pPr indent="-317500" lvl="1" marL="914400" rtl="0" algn="l">
              <a:spcBef>
                <a:spcPts val="0"/>
              </a:spcBef>
              <a:spcAft>
                <a:spcPts val="0"/>
              </a:spcAft>
              <a:buClr>
                <a:schemeClr val="dk1"/>
              </a:buClr>
              <a:buSzPts val="1400"/>
              <a:buAutoNum type="alphaLcPeriod"/>
            </a:pPr>
            <a:r>
              <a:rPr lang="en">
                <a:solidFill>
                  <a:schemeClr val="dk1"/>
                </a:solidFill>
              </a:rPr>
              <a:t>Pop two elements from stack</a:t>
            </a:r>
            <a:endParaRPr>
              <a:solidFill>
                <a:schemeClr val="dk1"/>
              </a:solidFill>
            </a:endParaRPr>
          </a:p>
          <a:p>
            <a:pPr indent="-317500" lvl="1" marL="914400" rtl="0" algn="l">
              <a:spcBef>
                <a:spcPts val="0"/>
              </a:spcBef>
              <a:spcAft>
                <a:spcPts val="0"/>
              </a:spcAft>
              <a:buClr>
                <a:schemeClr val="dk1"/>
              </a:buClr>
              <a:buSzPts val="1400"/>
              <a:buAutoNum type="alphaLcPeriod"/>
            </a:pPr>
            <a:r>
              <a:rPr lang="en">
                <a:solidFill>
                  <a:schemeClr val="dk1"/>
                </a:solidFill>
              </a:rPr>
              <a:t>Create Infix expression and push the expression to stack</a:t>
            </a:r>
            <a:endParaRPr>
              <a:solidFill>
                <a:schemeClr val="dk1"/>
              </a:solidFill>
            </a:endParaRPr>
          </a:p>
          <a:p>
            <a:pPr indent="0" lvl="0" marL="0" rtl="0" algn="l">
              <a:spcBef>
                <a:spcPts val="1200"/>
              </a:spcBef>
              <a:spcAft>
                <a:spcPts val="0"/>
              </a:spcAft>
              <a:buNone/>
            </a:pPr>
            <a:r>
              <a:rPr b="1" lang="en">
                <a:solidFill>
                  <a:schemeClr val="dk1"/>
                </a:solidFill>
              </a:rPr>
              <a:t>	“( [secondPopped] + [operator] + [firstPopped] )”</a:t>
            </a:r>
            <a:endParaRPr b="1">
              <a:solidFill>
                <a:schemeClr val="dk1"/>
              </a:solidFill>
            </a:endParaRPr>
          </a:p>
          <a:p>
            <a:pPr indent="-342900" lvl="0" marL="457200" rtl="0" algn="l">
              <a:spcBef>
                <a:spcPts val="1200"/>
              </a:spcBef>
              <a:spcAft>
                <a:spcPts val="0"/>
              </a:spcAft>
              <a:buClr>
                <a:schemeClr val="dk1"/>
              </a:buClr>
              <a:buSzPts val="1800"/>
              <a:buAutoNum type="arabicPeriod"/>
            </a:pPr>
            <a:r>
              <a:rPr lang="en">
                <a:solidFill>
                  <a:schemeClr val="dk1"/>
                </a:solidFill>
              </a:rPr>
              <a:t>Continue until you reach the end of the string and return whatever is at the top of the stack</a:t>
            </a:r>
            <a:endParaRPr>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Solution</a:t>
            </a:r>
            <a:endParaRPr/>
          </a:p>
        </p:txBody>
      </p:sp>
      <p:pic>
        <p:nvPicPr>
          <p:cNvPr id="122" name="Google Shape;122;p23"/>
          <p:cNvPicPr preferRelativeResize="0"/>
          <p:nvPr/>
        </p:nvPicPr>
        <p:blipFill>
          <a:blip r:embed="rId3">
            <a:alphaModFix/>
          </a:blip>
          <a:stretch>
            <a:fillRect/>
          </a:stretch>
        </p:blipFill>
        <p:spPr>
          <a:xfrm>
            <a:off x="2746524" y="265400"/>
            <a:ext cx="4451875" cy="461270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4"/>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Queues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To Know?</a:t>
            </a:r>
            <a:endParaRPr/>
          </a:p>
        </p:txBody>
      </p:sp>
      <p:sp>
        <p:nvSpPr>
          <p:cNvPr id="133" name="Google Shape;133;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Char char="-"/>
            </a:pPr>
            <a:r>
              <a:rPr lang="en">
                <a:solidFill>
                  <a:schemeClr val="dk1"/>
                </a:solidFill>
              </a:rPr>
              <a:t>What are Queues? (Understand Theory)</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Implementations as Linked Lists and Arrays</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Priority Queues</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Round Robin</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Implementation</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Practice Problems We’ve Covered </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More Practice Problems in Exam 2 Review (posted later this week)</a:t>
            </a:r>
            <a:endParaRPr>
              <a:solidFill>
                <a:schemeClr val="dk1"/>
              </a:solidFill>
            </a:endParaRPr>
          </a:p>
          <a:p>
            <a:pPr indent="0" lvl="0" marL="0" rtl="0" algn="l">
              <a:spcBef>
                <a:spcPts val="1200"/>
              </a:spcBef>
              <a:spcAft>
                <a:spcPts val="0"/>
              </a:spcAft>
              <a:buNone/>
            </a:pPr>
            <a:r>
              <a:t/>
            </a:r>
            <a:endParaRPr>
              <a:solidFill>
                <a:schemeClr val="dk1"/>
              </a:solidFill>
            </a:endParaRPr>
          </a:p>
          <a:p>
            <a:pPr indent="0" lvl="0" marL="0" rtl="0" algn="l">
              <a:spcBef>
                <a:spcPts val="1200"/>
              </a:spcBef>
              <a:spcAft>
                <a:spcPts val="12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is a Queue?</a:t>
            </a:r>
            <a:endParaRPr/>
          </a:p>
        </p:txBody>
      </p:sp>
      <p:sp>
        <p:nvSpPr>
          <p:cNvPr id="139" name="Google Shape;139;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solidFill>
                  <a:schemeClr val="dk1"/>
                </a:solidFill>
              </a:rPr>
              <a:t>The queue data structure follows the </a:t>
            </a:r>
            <a:r>
              <a:rPr b="1" lang="en" u="sng">
                <a:solidFill>
                  <a:srgbClr val="0000FF"/>
                </a:solidFill>
              </a:rPr>
              <a:t>“FIFO”</a:t>
            </a:r>
            <a:r>
              <a:rPr lang="en">
                <a:solidFill>
                  <a:schemeClr val="dk1"/>
                </a:solidFill>
              </a:rPr>
              <a:t> (First In First Out) principle where elements that are added first will be removed first.</a:t>
            </a:r>
            <a:endParaRPr>
              <a:solidFill>
                <a:schemeClr val="dk1"/>
              </a:solidFill>
            </a:endParaRPr>
          </a:p>
          <a:p>
            <a:pPr indent="0" lvl="0" marL="0" rtl="0" algn="l">
              <a:spcBef>
                <a:spcPts val="1200"/>
              </a:spcBef>
              <a:spcAft>
                <a:spcPts val="0"/>
              </a:spcAft>
              <a:buNone/>
            </a:pPr>
            <a:r>
              <a:t/>
            </a:r>
            <a:endParaRPr>
              <a:solidFill>
                <a:schemeClr val="dk1"/>
              </a:solidFill>
            </a:endParaRPr>
          </a:p>
          <a:p>
            <a:pPr indent="0" lvl="0" marL="0" rtl="0" algn="l">
              <a:spcBef>
                <a:spcPts val="1200"/>
              </a:spcBef>
              <a:spcAft>
                <a:spcPts val="0"/>
              </a:spcAft>
              <a:buNone/>
            </a:pPr>
            <a:r>
              <a:rPr lang="en">
                <a:solidFill>
                  <a:schemeClr val="dk1"/>
                </a:solidFill>
              </a:rPr>
              <a:t>Inserting elements will add to the end of the queue, while removing elements will remove from the front of the queue, think of it as getting in line for something! </a:t>
            </a:r>
            <a:endParaRPr>
              <a:solidFill>
                <a:schemeClr val="dk1"/>
              </a:solidFill>
            </a:endParaRPr>
          </a:p>
          <a:p>
            <a:pPr indent="0" lvl="0" marL="0" rtl="0" algn="l">
              <a:spcBef>
                <a:spcPts val="1200"/>
              </a:spcBef>
              <a:spcAft>
                <a:spcPts val="0"/>
              </a:spcAft>
              <a:buNone/>
            </a:pPr>
            <a:r>
              <a:rPr b="1" lang="en" u="sng">
                <a:solidFill>
                  <a:schemeClr val="dk1"/>
                </a:solidFill>
              </a:rPr>
              <a:t>First come, first served!</a:t>
            </a:r>
            <a:endParaRPr b="1" u="sng">
              <a:solidFill>
                <a:schemeClr val="dk1"/>
              </a:solidFill>
            </a:endParaRPr>
          </a:p>
          <a:p>
            <a:pPr indent="0" lvl="0" marL="0" rtl="0" algn="l">
              <a:spcBef>
                <a:spcPts val="1200"/>
              </a:spcBef>
              <a:spcAft>
                <a:spcPts val="0"/>
              </a:spcAft>
              <a:buNone/>
            </a:pPr>
            <a:r>
              <a:t/>
            </a:r>
            <a:endParaRPr>
              <a:solidFill>
                <a:schemeClr val="dk1"/>
              </a:solidFill>
            </a:endParaRPr>
          </a:p>
          <a:p>
            <a:pPr indent="0" lvl="0" marL="0" rtl="0" algn="l">
              <a:spcBef>
                <a:spcPts val="1200"/>
              </a:spcBef>
              <a:spcAft>
                <a:spcPts val="1200"/>
              </a:spcAft>
              <a:buNone/>
            </a:pPr>
            <a:r>
              <a:rPr lang="en">
                <a:solidFill>
                  <a:schemeClr val="dk1"/>
                </a:solidFill>
              </a:rPr>
              <a:t>Most commonly implemented using</a:t>
            </a:r>
            <a:br>
              <a:rPr lang="en">
                <a:solidFill>
                  <a:schemeClr val="dk1"/>
                </a:solidFill>
              </a:rPr>
            </a:br>
            <a:r>
              <a:rPr lang="en">
                <a:solidFill>
                  <a:schemeClr val="dk1"/>
                </a:solidFill>
              </a:rPr>
              <a:t>Linked Lists or the STL C++ Library</a:t>
            </a:r>
            <a:endParaRPr>
              <a:solidFill>
                <a:schemeClr val="dk1"/>
              </a:solidFill>
            </a:endParaRPr>
          </a:p>
        </p:txBody>
      </p:sp>
      <p:pic>
        <p:nvPicPr>
          <p:cNvPr id="140" name="Google Shape;140;p26"/>
          <p:cNvPicPr preferRelativeResize="0"/>
          <p:nvPr/>
        </p:nvPicPr>
        <p:blipFill>
          <a:blip r:embed="rId3">
            <a:alphaModFix/>
          </a:blip>
          <a:stretch>
            <a:fillRect/>
          </a:stretch>
        </p:blipFill>
        <p:spPr>
          <a:xfrm>
            <a:off x="4480925" y="3395700"/>
            <a:ext cx="4498000" cy="1517850"/>
          </a:xfrm>
          <a:prstGeom prst="rect">
            <a:avLst/>
          </a:prstGeom>
          <a:noFill/>
          <a:ln>
            <a:noFill/>
          </a:ln>
        </p:spPr>
      </p:pic>
      <p:sp>
        <p:nvSpPr>
          <p:cNvPr id="141" name="Google Shape;141;p26"/>
          <p:cNvSpPr/>
          <p:nvPr/>
        </p:nvSpPr>
        <p:spPr>
          <a:xfrm>
            <a:off x="4480925" y="3395700"/>
            <a:ext cx="4497900" cy="1517700"/>
          </a:xfrm>
          <a:prstGeom prst="rect">
            <a:avLst/>
          </a:prstGeom>
          <a:no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roxima Nova"/>
              <a:ea typeface="Proxima Nova"/>
              <a:cs typeface="Proxima Nova"/>
              <a:sym typeface="Proxima Nova"/>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are Priority Queues?</a:t>
            </a:r>
            <a:endParaRPr/>
          </a:p>
        </p:txBody>
      </p:sp>
      <p:sp>
        <p:nvSpPr>
          <p:cNvPr id="147" name="Google Shape;147;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1"/>
                </a:solidFill>
              </a:rPr>
              <a:t>Priority Queues act the same as normal ones, except now the order of the queue is based on </a:t>
            </a:r>
            <a:r>
              <a:rPr b="1" lang="en">
                <a:solidFill>
                  <a:schemeClr val="dk1"/>
                </a:solidFill>
              </a:rPr>
              <a:t>priority</a:t>
            </a:r>
            <a:endParaRPr b="1">
              <a:solidFill>
                <a:schemeClr val="dk1"/>
              </a:solidFill>
            </a:endParaRPr>
          </a:p>
          <a:p>
            <a:pPr indent="-342900" lvl="0" marL="457200" rtl="0" algn="l">
              <a:spcBef>
                <a:spcPts val="1200"/>
              </a:spcBef>
              <a:spcAft>
                <a:spcPts val="0"/>
              </a:spcAft>
              <a:buClr>
                <a:schemeClr val="dk1"/>
              </a:buClr>
              <a:buSzPts val="1800"/>
              <a:buChar char="-"/>
            </a:pPr>
            <a:r>
              <a:rPr lang="en">
                <a:solidFill>
                  <a:schemeClr val="dk1"/>
                </a:solidFill>
              </a:rPr>
              <a:t>Elements with a “higher” priority are put at the front of the queue</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Elements with a “lower” priority are put at the end of the queue</a:t>
            </a:r>
            <a:endParaRPr>
              <a:solidFill>
                <a:schemeClr val="dk1"/>
              </a:solidFill>
            </a:endParaRPr>
          </a:p>
          <a:p>
            <a:pPr indent="0" lvl="0" marL="0" rtl="0" algn="l">
              <a:spcBef>
                <a:spcPts val="1200"/>
              </a:spcBef>
              <a:spcAft>
                <a:spcPts val="0"/>
              </a:spcAft>
              <a:buNone/>
            </a:pPr>
            <a:r>
              <a:rPr lang="en">
                <a:solidFill>
                  <a:schemeClr val="dk1"/>
                </a:solidFill>
              </a:rPr>
              <a:t>Elements with the same priority are added to the queue based on which one was added first </a:t>
            </a:r>
            <a:endParaRPr>
              <a:solidFill>
                <a:schemeClr val="dk1"/>
              </a:solidFill>
            </a:endParaRPr>
          </a:p>
          <a:p>
            <a:pPr indent="0" lvl="0" marL="0" rtl="0" algn="l">
              <a:spcBef>
                <a:spcPts val="1200"/>
              </a:spcBef>
              <a:spcAft>
                <a:spcPts val="0"/>
              </a:spcAft>
              <a:buNone/>
            </a:pPr>
            <a:r>
              <a:t/>
            </a:r>
            <a:endParaRPr>
              <a:solidFill>
                <a:schemeClr val="dk1"/>
              </a:solidFill>
            </a:endParaRPr>
          </a:p>
          <a:p>
            <a:pPr indent="0" lvl="0" marL="0" rtl="0" algn="l">
              <a:spcBef>
                <a:spcPts val="1200"/>
              </a:spcBef>
              <a:spcAft>
                <a:spcPts val="1200"/>
              </a:spcAft>
              <a:buNone/>
            </a:pPr>
            <a:r>
              <a:rPr lang="en">
                <a:solidFill>
                  <a:schemeClr val="dk1"/>
                </a:solidFill>
              </a:rPr>
              <a:t>Go hand in hand with </a:t>
            </a:r>
            <a:r>
              <a:rPr lang="en" u="sng">
                <a:solidFill>
                  <a:schemeClr val="dk1"/>
                </a:solidFill>
              </a:rPr>
              <a:t>heaps</a:t>
            </a:r>
            <a:r>
              <a:rPr lang="en">
                <a:solidFill>
                  <a:schemeClr val="dk1"/>
                </a:solidFill>
              </a:rPr>
              <a:t>, which will be discussed later</a:t>
            </a:r>
            <a:endParaRPr>
              <a:solidFill>
                <a:schemeClr val="dk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8"/>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Sorting Algorithms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to Know</a:t>
            </a:r>
            <a:endParaRPr/>
          </a:p>
        </p:txBody>
      </p:sp>
      <p:sp>
        <p:nvSpPr>
          <p:cNvPr id="158" name="Google Shape;158;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Char char="-"/>
            </a:pPr>
            <a:r>
              <a:rPr lang="en">
                <a:solidFill>
                  <a:schemeClr val="dk1"/>
                </a:solidFill>
              </a:rPr>
              <a:t>Merge, Quick, Shell, </a:t>
            </a:r>
            <a:r>
              <a:rPr lang="en">
                <a:solidFill>
                  <a:schemeClr val="dk1"/>
                </a:solidFill>
              </a:rPr>
              <a:t>Bucket, and Heap Sort</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Code Implementations</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Tracing</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Best/Worst Time Complexities</a:t>
            </a:r>
            <a:endParaRPr>
              <a:solidFill>
                <a:schemeClr val="dk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is Merge Sort?</a:t>
            </a:r>
            <a:endParaRPr/>
          </a:p>
        </p:txBody>
      </p:sp>
      <p:sp>
        <p:nvSpPr>
          <p:cNvPr id="164" name="Google Shape;164;p30"/>
          <p:cNvSpPr txBox="1"/>
          <p:nvPr>
            <p:ph idx="1" type="body"/>
          </p:nvPr>
        </p:nvSpPr>
        <p:spPr>
          <a:xfrm>
            <a:off x="311700" y="1152475"/>
            <a:ext cx="8520600" cy="3990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700">
                <a:solidFill>
                  <a:srgbClr val="000000"/>
                </a:solidFill>
              </a:rPr>
              <a:t>The Merge Sort algorithm uses the “</a:t>
            </a:r>
            <a:r>
              <a:rPr b="1" lang="en" sz="1700">
                <a:solidFill>
                  <a:srgbClr val="000000"/>
                </a:solidFill>
              </a:rPr>
              <a:t>divide and conquer</a:t>
            </a:r>
            <a:r>
              <a:rPr lang="en" sz="1700">
                <a:solidFill>
                  <a:srgbClr val="000000"/>
                </a:solidFill>
              </a:rPr>
              <a:t>” method where we divide the problem into subproblems and solve the subproblems individually. </a:t>
            </a:r>
            <a:endParaRPr sz="1700">
              <a:solidFill>
                <a:srgbClr val="000000"/>
              </a:solidFill>
            </a:endParaRPr>
          </a:p>
          <a:p>
            <a:pPr indent="0" lvl="0" marL="0" rtl="0" algn="l">
              <a:spcBef>
                <a:spcPts val="1200"/>
              </a:spcBef>
              <a:spcAft>
                <a:spcPts val="0"/>
              </a:spcAft>
              <a:buNone/>
            </a:pPr>
            <a:r>
              <a:rPr lang="en" sz="1700">
                <a:solidFill>
                  <a:srgbClr val="000000"/>
                </a:solidFill>
              </a:rPr>
              <a:t>Subproblems are then combined to form the final solution!</a:t>
            </a:r>
            <a:endParaRPr sz="1700">
              <a:solidFill>
                <a:srgbClr val="000000"/>
              </a:solidFill>
            </a:endParaRPr>
          </a:p>
          <a:p>
            <a:pPr indent="0" lvl="0" marL="0" rtl="0" algn="l">
              <a:spcBef>
                <a:spcPts val="1200"/>
              </a:spcBef>
              <a:spcAft>
                <a:spcPts val="0"/>
              </a:spcAft>
              <a:buNone/>
            </a:pPr>
            <a:r>
              <a:t/>
            </a:r>
            <a:endParaRPr sz="1700">
              <a:solidFill>
                <a:srgbClr val="000000"/>
              </a:solidFill>
            </a:endParaRPr>
          </a:p>
          <a:p>
            <a:pPr indent="0" lvl="0" marL="0" rtl="0" algn="l">
              <a:spcBef>
                <a:spcPts val="1200"/>
              </a:spcBef>
              <a:spcAft>
                <a:spcPts val="0"/>
              </a:spcAft>
              <a:buNone/>
            </a:pPr>
            <a:r>
              <a:rPr lang="en" sz="1700">
                <a:solidFill>
                  <a:srgbClr val="000000"/>
                </a:solidFill>
              </a:rPr>
              <a:t>Merge Sort specifically divides a given array into two equal halves and then they are combined in a sorted manner.</a:t>
            </a:r>
            <a:endParaRPr sz="1700">
              <a:solidFill>
                <a:srgbClr val="000000"/>
              </a:solidFill>
            </a:endParaRPr>
          </a:p>
          <a:p>
            <a:pPr indent="0" lvl="0" marL="0" rtl="0" algn="l">
              <a:spcBef>
                <a:spcPts val="1200"/>
              </a:spcBef>
              <a:spcAft>
                <a:spcPts val="0"/>
              </a:spcAft>
              <a:buNone/>
            </a:pPr>
            <a:r>
              <a:t/>
            </a:r>
            <a:endParaRPr sz="1700">
              <a:solidFill>
                <a:srgbClr val="000000"/>
              </a:solidFill>
            </a:endParaRPr>
          </a:p>
          <a:p>
            <a:pPr indent="0" lvl="0" marL="0" rtl="0" algn="l">
              <a:spcBef>
                <a:spcPts val="1200"/>
              </a:spcBef>
              <a:spcAft>
                <a:spcPts val="1200"/>
              </a:spcAft>
              <a:buNone/>
            </a:pPr>
            <a:r>
              <a:rPr lang="en" sz="1700">
                <a:solidFill>
                  <a:srgbClr val="000000"/>
                </a:solidFill>
              </a:rPr>
              <a:t>Basically though, keep splitting the array in half until each sublist has 1 element, then merge everything back together in a sorted manner</a:t>
            </a:r>
            <a:endParaRPr sz="1700">
              <a:solidFill>
                <a:srgbClr val="000000"/>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is Quick Sort?</a:t>
            </a:r>
            <a:endParaRPr/>
          </a:p>
        </p:txBody>
      </p:sp>
      <p:sp>
        <p:nvSpPr>
          <p:cNvPr id="170" name="Google Shape;170;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1"/>
                </a:solidFill>
              </a:rPr>
              <a:t>As the name suggests, quick sort is a relatively fast divide and conquer sorting algorithm.</a:t>
            </a:r>
            <a:endParaRPr>
              <a:solidFill>
                <a:schemeClr val="dk1"/>
              </a:solidFill>
            </a:endParaRPr>
          </a:p>
          <a:p>
            <a:pPr indent="0" lvl="0" marL="0" rtl="0" algn="l">
              <a:spcBef>
                <a:spcPts val="1200"/>
              </a:spcBef>
              <a:spcAft>
                <a:spcPts val="0"/>
              </a:spcAft>
              <a:buNone/>
            </a:pPr>
            <a:r>
              <a:rPr lang="en">
                <a:solidFill>
                  <a:schemeClr val="dk1"/>
                </a:solidFill>
              </a:rPr>
              <a:t>In quick sort, we pick a pivot element (there are many variations of quick sort, but for the sake of this class, we’ll be picking the last element of an array as the pivot element).</a:t>
            </a:r>
            <a:endParaRPr>
              <a:solidFill>
                <a:schemeClr val="dk1"/>
              </a:solidFill>
            </a:endParaRPr>
          </a:p>
          <a:p>
            <a:pPr indent="0" lvl="0" marL="0" rtl="0" algn="l">
              <a:spcBef>
                <a:spcPts val="1200"/>
              </a:spcBef>
              <a:spcAft>
                <a:spcPts val="1200"/>
              </a:spcAft>
              <a:buNone/>
            </a:pPr>
            <a:r>
              <a:rPr lang="en">
                <a:solidFill>
                  <a:schemeClr val="dk1"/>
                </a:solidFill>
              </a:rPr>
              <a:t>We want to position the pivot in a place where all elements to the left of it are of less value than the pivot, and where all elements to the right of it are greater than the pivot.</a:t>
            </a:r>
            <a:endParaRPr>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Workshop Outline</a:t>
            </a:r>
            <a:endParaRPr/>
          </a:p>
        </p:txBody>
      </p:sp>
      <p:sp>
        <p:nvSpPr>
          <p:cNvPr id="66" name="Google Shape;66;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u="sng">
                <a:solidFill>
                  <a:schemeClr val="dk1"/>
                </a:solidFill>
              </a:rPr>
              <a:t>Exam 2 Content Recap:</a:t>
            </a:r>
            <a:endParaRPr b="1" u="sng">
              <a:solidFill>
                <a:schemeClr val="dk1"/>
              </a:solidFill>
            </a:endParaRPr>
          </a:p>
          <a:p>
            <a:pPr indent="-342900" lvl="0" marL="457200" rtl="0" algn="l">
              <a:spcBef>
                <a:spcPts val="1200"/>
              </a:spcBef>
              <a:spcAft>
                <a:spcPts val="0"/>
              </a:spcAft>
              <a:buClr>
                <a:schemeClr val="dk1"/>
              </a:buClr>
              <a:buSzPts val="1800"/>
              <a:buChar char="-"/>
            </a:pPr>
            <a:r>
              <a:rPr lang="en">
                <a:solidFill>
                  <a:schemeClr val="dk1"/>
                </a:solidFill>
              </a:rPr>
              <a:t>Recursion</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Stacks</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Queues</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Sorting Algorithms</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Heaps</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Hashing</a:t>
            </a:r>
            <a:endParaRPr>
              <a:solidFill>
                <a:schemeClr val="dk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is Shell Sort?</a:t>
            </a:r>
            <a:endParaRPr/>
          </a:p>
        </p:txBody>
      </p:sp>
      <p:sp>
        <p:nvSpPr>
          <p:cNvPr id="176" name="Google Shape;176;p32"/>
          <p:cNvSpPr txBox="1"/>
          <p:nvPr>
            <p:ph idx="1" type="body"/>
          </p:nvPr>
        </p:nvSpPr>
        <p:spPr>
          <a:xfrm>
            <a:off x="311700" y="1152475"/>
            <a:ext cx="8520600" cy="41907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solidFill>
                  <a:schemeClr val="dk1"/>
                </a:solidFill>
              </a:rPr>
              <a:t>The Shell sort algorithm in a sense, is a variation of Insertion sort. </a:t>
            </a:r>
            <a:endParaRPr>
              <a:solidFill>
                <a:schemeClr val="dk1"/>
              </a:solidFill>
            </a:endParaRPr>
          </a:p>
          <a:p>
            <a:pPr indent="0" lvl="0" marL="0" rtl="0" algn="l">
              <a:spcBef>
                <a:spcPts val="1200"/>
              </a:spcBef>
              <a:spcAft>
                <a:spcPts val="0"/>
              </a:spcAft>
              <a:buNone/>
            </a:pPr>
            <a:r>
              <a:rPr lang="en">
                <a:solidFill>
                  <a:schemeClr val="dk1"/>
                </a:solidFill>
              </a:rPr>
              <a:t>Sometimes in Insertion Sort, in order to get an element in its correct sorted position, many shifts are required to do be done to do so. Shell sort aims to reduce these number of operations by comparing elements that are far apart first and gradually reducing the gap between elements to perform smaller, more frequent swaps.</a:t>
            </a:r>
            <a:endParaRPr>
              <a:solidFill>
                <a:schemeClr val="dk1"/>
              </a:solidFill>
            </a:endParaRPr>
          </a:p>
          <a:p>
            <a:pPr indent="0" lvl="0" marL="0" rtl="0" algn="l">
              <a:spcBef>
                <a:spcPts val="1200"/>
              </a:spcBef>
              <a:spcAft>
                <a:spcPts val="0"/>
              </a:spcAft>
              <a:buNone/>
            </a:pPr>
            <a:r>
              <a:t/>
            </a:r>
            <a:endParaRPr>
              <a:solidFill>
                <a:schemeClr val="dk1"/>
              </a:solidFill>
            </a:endParaRPr>
          </a:p>
          <a:p>
            <a:pPr indent="0" lvl="0" marL="0" rtl="0" algn="l">
              <a:spcBef>
                <a:spcPts val="1200"/>
              </a:spcBef>
              <a:spcAft>
                <a:spcPts val="0"/>
              </a:spcAft>
              <a:buNone/>
            </a:pPr>
            <a:r>
              <a:rPr lang="en">
                <a:solidFill>
                  <a:schemeClr val="dk1"/>
                </a:solidFill>
              </a:rPr>
              <a:t>In Shell sort, we use a gap value to make sublists (with the intervals between each value being the gap value).</a:t>
            </a:r>
            <a:endParaRPr>
              <a:solidFill>
                <a:schemeClr val="dk1"/>
              </a:solidFill>
            </a:endParaRPr>
          </a:p>
          <a:p>
            <a:pPr indent="0" lvl="0" marL="0" rtl="0" algn="l">
              <a:spcBef>
                <a:spcPts val="1200"/>
              </a:spcBef>
              <a:spcAft>
                <a:spcPts val="0"/>
              </a:spcAft>
              <a:buNone/>
            </a:pPr>
            <a:r>
              <a:t/>
            </a:r>
            <a:endParaRPr>
              <a:solidFill>
                <a:schemeClr val="dk1"/>
              </a:solidFill>
            </a:endParaRPr>
          </a:p>
          <a:p>
            <a:pPr indent="0" lvl="0" marL="0" rtl="0" algn="l">
              <a:spcBef>
                <a:spcPts val="1200"/>
              </a:spcBef>
              <a:spcAft>
                <a:spcPts val="1200"/>
              </a:spcAft>
              <a:buNone/>
            </a:pPr>
            <a:r>
              <a:t/>
            </a:r>
            <a:endParaRPr>
              <a:solidFill>
                <a:schemeClr val="dk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is </a:t>
            </a:r>
            <a:r>
              <a:rPr lang="en"/>
              <a:t>Bucket Sort?</a:t>
            </a:r>
            <a:endParaRPr/>
          </a:p>
        </p:txBody>
      </p:sp>
      <p:sp>
        <p:nvSpPr>
          <p:cNvPr id="182" name="Google Shape;182;p33"/>
          <p:cNvSpPr txBox="1"/>
          <p:nvPr>
            <p:ph idx="1" type="body"/>
          </p:nvPr>
        </p:nvSpPr>
        <p:spPr>
          <a:xfrm>
            <a:off x="311700" y="1152475"/>
            <a:ext cx="8520600" cy="382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1"/>
                </a:solidFill>
              </a:rPr>
              <a:t>Bucket Sort does digit by digit sorting, starting from least significant digit, to most significant digit.</a:t>
            </a:r>
            <a:endParaRPr>
              <a:solidFill>
                <a:schemeClr val="dk1"/>
              </a:solidFill>
            </a:endParaRPr>
          </a:p>
          <a:p>
            <a:pPr indent="0" lvl="0" marL="0" rtl="0" algn="l">
              <a:spcBef>
                <a:spcPts val="1200"/>
              </a:spcBef>
              <a:spcAft>
                <a:spcPts val="0"/>
              </a:spcAft>
              <a:buNone/>
            </a:pPr>
            <a:r>
              <a:rPr lang="en">
                <a:solidFill>
                  <a:schemeClr val="dk1"/>
                </a:solidFill>
              </a:rPr>
              <a:t>For every iteration of the bucket sort (will iterate for the max number’s number of digits), we’ll generate 10 buckets (implemented as queues). We’ll add numbers to their respective bucket depending on the digit’s value.</a:t>
            </a:r>
            <a:endParaRPr>
              <a:solidFill>
                <a:schemeClr val="dk1"/>
              </a:solidFill>
            </a:endParaRPr>
          </a:p>
          <a:p>
            <a:pPr indent="0" lvl="0" marL="0" rtl="0" algn="l">
              <a:spcBef>
                <a:spcPts val="1200"/>
              </a:spcBef>
              <a:spcAft>
                <a:spcPts val="1200"/>
              </a:spcAft>
              <a:buNone/>
            </a:pPr>
            <a:r>
              <a:rPr lang="en">
                <a:solidFill>
                  <a:schemeClr val="dk1"/>
                </a:solidFill>
              </a:rPr>
              <a:t>We’ll be using these buckets to sort these values, digit by digit. If any of this seems confusing, look at the hand tracing of the sort for clarification.</a:t>
            </a:r>
            <a:endParaRPr>
              <a:solidFill>
                <a:schemeClr val="dk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is </a:t>
            </a:r>
            <a:r>
              <a:rPr lang="en"/>
              <a:t>Heap Sort?</a:t>
            </a:r>
            <a:endParaRPr/>
          </a:p>
        </p:txBody>
      </p:sp>
      <p:sp>
        <p:nvSpPr>
          <p:cNvPr id="188" name="Google Shape;188;p34"/>
          <p:cNvSpPr txBox="1"/>
          <p:nvPr>
            <p:ph idx="1" type="body"/>
          </p:nvPr>
        </p:nvSpPr>
        <p:spPr>
          <a:xfrm>
            <a:off x="311700" y="1152475"/>
            <a:ext cx="8520600" cy="3791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1"/>
                </a:solidFill>
              </a:rPr>
              <a:t>In Heap sort, we visualize the elements of the given array as a binary tree, which is called a heap.</a:t>
            </a:r>
            <a:endParaRPr>
              <a:solidFill>
                <a:schemeClr val="dk1"/>
              </a:solidFill>
            </a:endParaRPr>
          </a:p>
          <a:p>
            <a:pPr indent="0" lvl="0" marL="0" rtl="0" algn="l">
              <a:spcBef>
                <a:spcPts val="1200"/>
              </a:spcBef>
              <a:spcAft>
                <a:spcPts val="0"/>
              </a:spcAft>
              <a:buNone/>
            </a:pPr>
            <a:r>
              <a:rPr b="1" lang="en" u="sng">
                <a:solidFill>
                  <a:schemeClr val="dk1"/>
                </a:solidFill>
              </a:rPr>
              <a:t>General Idea of Heap Sort:</a:t>
            </a:r>
            <a:endParaRPr b="1" u="sng">
              <a:solidFill>
                <a:schemeClr val="dk1"/>
              </a:solidFill>
            </a:endParaRPr>
          </a:p>
          <a:p>
            <a:pPr indent="-342900" lvl="0" marL="457200" rtl="0" algn="l">
              <a:spcBef>
                <a:spcPts val="1200"/>
              </a:spcBef>
              <a:spcAft>
                <a:spcPts val="0"/>
              </a:spcAft>
              <a:buClr>
                <a:schemeClr val="dk1"/>
              </a:buClr>
              <a:buSzPts val="1800"/>
              <a:buAutoNum type="arabicPeriod"/>
            </a:pPr>
            <a:r>
              <a:rPr lang="en">
                <a:solidFill>
                  <a:schemeClr val="dk1"/>
                </a:solidFill>
              </a:rPr>
              <a:t>Build a max/min heap from input (array)</a:t>
            </a:r>
            <a:endParaRPr>
              <a:solidFill>
                <a:schemeClr val="dk1"/>
              </a:solidFill>
            </a:endParaRPr>
          </a:p>
          <a:p>
            <a:pPr indent="-342900" lvl="0" marL="457200" rtl="0" algn="l">
              <a:spcBef>
                <a:spcPts val="0"/>
              </a:spcBef>
              <a:spcAft>
                <a:spcPts val="0"/>
              </a:spcAft>
              <a:buClr>
                <a:schemeClr val="dk1"/>
              </a:buClr>
              <a:buSzPts val="1800"/>
              <a:buAutoNum type="arabicPeriod"/>
            </a:pPr>
            <a:r>
              <a:rPr lang="en">
                <a:solidFill>
                  <a:schemeClr val="dk1"/>
                </a:solidFill>
              </a:rPr>
              <a:t>Max/min value should now be at root node. Replace it with last item in heap and reduce heap size by 1. Then “heapify” root of tree. </a:t>
            </a:r>
            <a:endParaRPr>
              <a:solidFill>
                <a:schemeClr val="dk1"/>
              </a:solidFill>
            </a:endParaRPr>
          </a:p>
          <a:p>
            <a:pPr indent="-342900" lvl="0" marL="457200" rtl="0" algn="l">
              <a:spcBef>
                <a:spcPts val="0"/>
              </a:spcBef>
              <a:spcAft>
                <a:spcPts val="0"/>
              </a:spcAft>
              <a:buClr>
                <a:schemeClr val="dk1"/>
              </a:buClr>
              <a:buSzPts val="1800"/>
              <a:buAutoNum type="arabicPeriod"/>
            </a:pPr>
            <a:r>
              <a:rPr lang="en">
                <a:solidFill>
                  <a:schemeClr val="dk1"/>
                </a:solidFill>
              </a:rPr>
              <a:t>Repeat (2) while size of heap is greater than 1</a:t>
            </a:r>
            <a:endParaRPr>
              <a:solidFill>
                <a:schemeClr val="dk1"/>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Best/Worst Case Time Complexities</a:t>
            </a:r>
            <a:endParaRPr/>
          </a:p>
        </p:txBody>
      </p:sp>
      <p:sp>
        <p:nvSpPr>
          <p:cNvPr id="194" name="Google Shape;194;p3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u="sng">
                <a:solidFill>
                  <a:schemeClr val="dk1"/>
                </a:solidFill>
              </a:rPr>
              <a:t>Merge Sort</a:t>
            </a:r>
            <a:r>
              <a:rPr lang="en">
                <a:solidFill>
                  <a:schemeClr val="dk1"/>
                </a:solidFill>
              </a:rPr>
              <a:t> → Best = O(n * log(n)) | Worst = O(n * log(n))</a:t>
            </a:r>
            <a:endParaRPr>
              <a:solidFill>
                <a:schemeClr val="dk1"/>
              </a:solidFill>
            </a:endParaRPr>
          </a:p>
          <a:p>
            <a:pPr indent="0" lvl="0" marL="0" rtl="0" algn="l">
              <a:spcBef>
                <a:spcPts val="1200"/>
              </a:spcBef>
              <a:spcAft>
                <a:spcPts val="0"/>
              </a:spcAft>
              <a:buNone/>
            </a:pPr>
            <a:r>
              <a:rPr b="1" lang="en" u="sng">
                <a:solidFill>
                  <a:schemeClr val="dk1"/>
                </a:solidFill>
              </a:rPr>
              <a:t>Quick Sort</a:t>
            </a:r>
            <a:r>
              <a:rPr b="1" lang="en">
                <a:solidFill>
                  <a:schemeClr val="dk1"/>
                </a:solidFill>
              </a:rPr>
              <a:t> </a:t>
            </a:r>
            <a:r>
              <a:rPr lang="en">
                <a:solidFill>
                  <a:schemeClr val="dk1"/>
                </a:solidFill>
              </a:rPr>
              <a:t>→ Best = O(n * log(n)) | Worst = O(n^2)</a:t>
            </a:r>
            <a:endParaRPr>
              <a:solidFill>
                <a:schemeClr val="dk1"/>
              </a:solidFill>
            </a:endParaRPr>
          </a:p>
          <a:p>
            <a:pPr indent="0" lvl="0" marL="0" rtl="0" algn="l">
              <a:spcBef>
                <a:spcPts val="1200"/>
              </a:spcBef>
              <a:spcAft>
                <a:spcPts val="0"/>
              </a:spcAft>
              <a:buNone/>
            </a:pPr>
            <a:r>
              <a:rPr b="1" lang="en" u="sng">
                <a:solidFill>
                  <a:schemeClr val="dk1"/>
                </a:solidFill>
              </a:rPr>
              <a:t>Shell Sort </a:t>
            </a:r>
            <a:r>
              <a:rPr lang="en">
                <a:solidFill>
                  <a:schemeClr val="dk1"/>
                </a:solidFill>
              </a:rPr>
              <a:t>→ </a:t>
            </a:r>
            <a:r>
              <a:rPr lang="en">
                <a:solidFill>
                  <a:schemeClr val="dk1"/>
                </a:solidFill>
              </a:rPr>
              <a:t>Best = O(n * log(n)) | Worst = O(n^2) </a:t>
            </a:r>
            <a:endParaRPr>
              <a:solidFill>
                <a:schemeClr val="dk1"/>
              </a:solidFill>
            </a:endParaRPr>
          </a:p>
          <a:p>
            <a:pPr indent="-304800" lvl="0" marL="457200" rtl="0" algn="l">
              <a:spcBef>
                <a:spcPts val="1200"/>
              </a:spcBef>
              <a:spcAft>
                <a:spcPts val="0"/>
              </a:spcAft>
              <a:buClr>
                <a:schemeClr val="dk1"/>
              </a:buClr>
              <a:buSzPts val="1200"/>
              <a:buChar char="-"/>
            </a:pPr>
            <a:r>
              <a:rPr lang="en" sz="1200">
                <a:solidFill>
                  <a:schemeClr val="dk1"/>
                </a:solidFill>
              </a:rPr>
              <a:t>Or (O(n * log(n)^2)) for worst case, go with whatever TA’s say</a:t>
            </a:r>
            <a:endParaRPr sz="1200">
              <a:solidFill>
                <a:schemeClr val="dk1"/>
              </a:solidFill>
            </a:endParaRPr>
          </a:p>
          <a:p>
            <a:pPr indent="0" lvl="0" marL="0" rtl="0" algn="l">
              <a:spcBef>
                <a:spcPts val="1200"/>
              </a:spcBef>
              <a:spcAft>
                <a:spcPts val="0"/>
              </a:spcAft>
              <a:buNone/>
            </a:pPr>
            <a:r>
              <a:rPr b="1" lang="en" u="sng">
                <a:solidFill>
                  <a:schemeClr val="dk1"/>
                </a:solidFill>
              </a:rPr>
              <a:t>Bucket Sort </a:t>
            </a:r>
            <a:r>
              <a:rPr lang="en">
                <a:solidFill>
                  <a:schemeClr val="dk1"/>
                </a:solidFill>
              </a:rPr>
              <a:t>→ </a:t>
            </a:r>
            <a:r>
              <a:rPr lang="en">
                <a:solidFill>
                  <a:schemeClr val="dk1"/>
                </a:solidFill>
              </a:rPr>
              <a:t>Best = O(n + k) | Worst = O(n^2)    </a:t>
            </a:r>
            <a:r>
              <a:rPr b="1" lang="en" sz="1500">
                <a:solidFill>
                  <a:srgbClr val="0000FF"/>
                </a:solidFill>
              </a:rPr>
              <a:t>[n = size of array, k = number of buckets]</a:t>
            </a:r>
            <a:endParaRPr b="1" sz="1500">
              <a:solidFill>
                <a:srgbClr val="0000FF"/>
              </a:solidFill>
            </a:endParaRPr>
          </a:p>
          <a:p>
            <a:pPr indent="0" lvl="0" marL="0" rtl="0" algn="l">
              <a:spcBef>
                <a:spcPts val="1200"/>
              </a:spcBef>
              <a:spcAft>
                <a:spcPts val="1200"/>
              </a:spcAft>
              <a:buNone/>
            </a:pPr>
            <a:r>
              <a:rPr b="1" lang="en" u="sng">
                <a:solidFill>
                  <a:schemeClr val="dk1"/>
                </a:solidFill>
              </a:rPr>
              <a:t>Heap Sort</a:t>
            </a:r>
            <a:r>
              <a:rPr lang="en">
                <a:solidFill>
                  <a:schemeClr val="dk1"/>
                </a:solidFill>
              </a:rPr>
              <a:t> → </a:t>
            </a:r>
            <a:r>
              <a:rPr lang="en">
                <a:solidFill>
                  <a:schemeClr val="dk1"/>
                </a:solidFill>
              </a:rPr>
              <a:t>Best = O(n * log(n)) | Worst = O(n * log(n))</a:t>
            </a:r>
            <a:endParaRPr>
              <a:solidFill>
                <a:schemeClr val="dk1"/>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6"/>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Heaps</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To Know</a:t>
            </a:r>
            <a:endParaRPr/>
          </a:p>
        </p:txBody>
      </p:sp>
      <p:sp>
        <p:nvSpPr>
          <p:cNvPr id="205" name="Google Shape;205;p3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Char char="-"/>
            </a:pPr>
            <a:r>
              <a:rPr lang="en">
                <a:solidFill>
                  <a:schemeClr val="dk1"/>
                </a:solidFill>
              </a:rPr>
              <a:t>Build Max/Min Heap</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Performing Heap Sort</a:t>
            </a:r>
            <a:endParaRPr>
              <a:solidFill>
                <a:schemeClr val="dk1"/>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Heaps</a:t>
            </a:r>
            <a:endParaRPr/>
          </a:p>
        </p:txBody>
      </p:sp>
      <p:sp>
        <p:nvSpPr>
          <p:cNvPr id="211" name="Google Shape;211;p3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1"/>
                </a:solidFill>
              </a:rPr>
              <a:t>Heaps are a special tree-shaped data structure in which the tree is considered </a:t>
            </a:r>
            <a:r>
              <a:rPr b="1" lang="en">
                <a:solidFill>
                  <a:schemeClr val="dk1"/>
                </a:solidFill>
              </a:rPr>
              <a:t>complete </a:t>
            </a:r>
            <a:r>
              <a:rPr lang="en">
                <a:solidFill>
                  <a:schemeClr val="dk1"/>
                </a:solidFill>
              </a:rPr>
              <a:t>(a binary tree in which all the levels are completely filled except possibly the lowest one, which is filled from the left). </a:t>
            </a:r>
            <a:endParaRPr>
              <a:solidFill>
                <a:schemeClr val="dk1"/>
              </a:solidFill>
            </a:endParaRPr>
          </a:p>
          <a:p>
            <a:pPr indent="0" lvl="0" marL="0" rtl="0" algn="l">
              <a:spcBef>
                <a:spcPts val="1200"/>
              </a:spcBef>
              <a:spcAft>
                <a:spcPts val="0"/>
              </a:spcAft>
              <a:buNone/>
            </a:pPr>
            <a:r>
              <a:rPr lang="en">
                <a:solidFill>
                  <a:schemeClr val="dk1"/>
                </a:solidFill>
              </a:rPr>
              <a:t>It as well must satisfy the </a:t>
            </a:r>
            <a:r>
              <a:rPr b="1" lang="en">
                <a:solidFill>
                  <a:schemeClr val="dk1"/>
                </a:solidFill>
              </a:rPr>
              <a:t>heap property</a:t>
            </a:r>
            <a:r>
              <a:rPr lang="en">
                <a:solidFill>
                  <a:schemeClr val="dk1"/>
                </a:solidFill>
              </a:rPr>
              <a:t>:</a:t>
            </a:r>
            <a:endParaRPr>
              <a:solidFill>
                <a:schemeClr val="dk1"/>
              </a:solidFill>
            </a:endParaRPr>
          </a:p>
          <a:p>
            <a:pPr indent="-342900" lvl="0" marL="457200" rtl="0" algn="l">
              <a:spcBef>
                <a:spcPts val="1200"/>
              </a:spcBef>
              <a:spcAft>
                <a:spcPts val="0"/>
              </a:spcAft>
              <a:buClr>
                <a:schemeClr val="dk1"/>
              </a:buClr>
              <a:buSzPts val="1800"/>
              <a:buChar char="-"/>
            </a:pPr>
            <a:r>
              <a:rPr b="1" lang="en">
                <a:solidFill>
                  <a:srgbClr val="0000FF"/>
                </a:solidFill>
              </a:rPr>
              <a:t>Max Heap:</a:t>
            </a:r>
            <a:r>
              <a:rPr lang="en">
                <a:solidFill>
                  <a:schemeClr val="dk1"/>
                </a:solidFill>
              </a:rPr>
              <a:t> any given node is always </a:t>
            </a:r>
            <a:r>
              <a:rPr b="1" lang="en" u="sng">
                <a:solidFill>
                  <a:schemeClr val="dk1"/>
                </a:solidFill>
              </a:rPr>
              <a:t>greater</a:t>
            </a:r>
            <a:r>
              <a:rPr lang="en">
                <a:solidFill>
                  <a:schemeClr val="dk1"/>
                </a:solidFill>
              </a:rPr>
              <a:t> than its child node/s and the key of the root node is the largest among all other nodes</a:t>
            </a:r>
            <a:endParaRPr>
              <a:solidFill>
                <a:schemeClr val="dk1"/>
              </a:solidFill>
            </a:endParaRPr>
          </a:p>
          <a:p>
            <a:pPr indent="-342900" lvl="0" marL="457200" rtl="0" algn="l">
              <a:spcBef>
                <a:spcPts val="0"/>
              </a:spcBef>
              <a:spcAft>
                <a:spcPts val="0"/>
              </a:spcAft>
              <a:buClr>
                <a:schemeClr val="dk1"/>
              </a:buClr>
              <a:buSzPts val="1800"/>
              <a:buChar char="-"/>
            </a:pPr>
            <a:r>
              <a:rPr b="1" lang="en">
                <a:solidFill>
                  <a:srgbClr val="0000FF"/>
                </a:solidFill>
              </a:rPr>
              <a:t>Min Heap: </a:t>
            </a:r>
            <a:r>
              <a:rPr lang="en">
                <a:solidFill>
                  <a:schemeClr val="dk1"/>
                </a:solidFill>
              </a:rPr>
              <a:t>any given node is always </a:t>
            </a:r>
            <a:r>
              <a:rPr b="1" lang="en" u="sng">
                <a:solidFill>
                  <a:schemeClr val="dk1"/>
                </a:solidFill>
              </a:rPr>
              <a:t>smaller</a:t>
            </a:r>
            <a:r>
              <a:rPr lang="en">
                <a:solidFill>
                  <a:schemeClr val="dk1"/>
                </a:solidFill>
              </a:rPr>
              <a:t> than its child node/s and the key of the root node is the smallest among all other nodes</a:t>
            </a:r>
            <a:endParaRPr>
              <a:solidFill>
                <a:schemeClr val="dk1"/>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Relationship Between Array Indexes and Tree Elements</a:t>
            </a:r>
            <a:endParaRPr/>
          </a:p>
        </p:txBody>
      </p:sp>
      <p:sp>
        <p:nvSpPr>
          <p:cNvPr id="217" name="Google Shape;217;p39"/>
          <p:cNvSpPr txBox="1"/>
          <p:nvPr>
            <p:ph idx="1" type="body"/>
          </p:nvPr>
        </p:nvSpPr>
        <p:spPr>
          <a:xfrm>
            <a:off x="311700" y="1152475"/>
            <a:ext cx="8520600" cy="36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1"/>
                </a:solidFill>
              </a:rPr>
              <a:t>A complete binary tree has an interesting property that we can use to find the children and parents of any node.</a:t>
            </a:r>
            <a:endParaRPr>
              <a:solidFill>
                <a:schemeClr val="dk1"/>
              </a:solidFill>
            </a:endParaRPr>
          </a:p>
          <a:p>
            <a:pPr indent="0" lvl="0" marL="0" rtl="0" algn="l">
              <a:spcBef>
                <a:spcPts val="1200"/>
              </a:spcBef>
              <a:spcAft>
                <a:spcPts val="0"/>
              </a:spcAft>
              <a:buNone/>
            </a:pPr>
            <a:r>
              <a:rPr lang="en" u="sng">
                <a:solidFill>
                  <a:schemeClr val="dk1"/>
                </a:solidFill>
              </a:rPr>
              <a:t>If the index of any element in the array is i:</a:t>
            </a:r>
            <a:endParaRPr u="sng">
              <a:solidFill>
                <a:schemeClr val="dk1"/>
              </a:solidFill>
            </a:endParaRPr>
          </a:p>
          <a:p>
            <a:pPr indent="0" lvl="0" marL="0" rtl="0" algn="l">
              <a:spcBef>
                <a:spcPts val="1200"/>
              </a:spcBef>
              <a:spcAft>
                <a:spcPts val="0"/>
              </a:spcAft>
              <a:buNone/>
            </a:pPr>
            <a:r>
              <a:rPr lang="en">
                <a:solidFill>
                  <a:schemeClr val="dk1"/>
                </a:solidFill>
              </a:rPr>
              <a:t>Parent Node Index → (i - 1) / 2</a:t>
            </a:r>
            <a:endParaRPr>
              <a:solidFill>
                <a:schemeClr val="dk1"/>
              </a:solidFill>
            </a:endParaRPr>
          </a:p>
          <a:p>
            <a:pPr indent="0" lvl="0" marL="0" rtl="0" algn="l">
              <a:spcBef>
                <a:spcPts val="1200"/>
              </a:spcBef>
              <a:spcAft>
                <a:spcPts val="0"/>
              </a:spcAft>
              <a:buNone/>
            </a:pPr>
            <a:r>
              <a:rPr lang="en">
                <a:solidFill>
                  <a:schemeClr val="dk1"/>
                </a:solidFill>
              </a:rPr>
              <a:t>Left Child Index → 2i + 1</a:t>
            </a:r>
            <a:endParaRPr>
              <a:solidFill>
                <a:schemeClr val="dk1"/>
              </a:solidFill>
            </a:endParaRPr>
          </a:p>
          <a:p>
            <a:pPr indent="0" lvl="0" marL="0" rtl="0" algn="l">
              <a:spcBef>
                <a:spcPts val="1200"/>
              </a:spcBef>
              <a:spcAft>
                <a:spcPts val="1200"/>
              </a:spcAft>
              <a:buNone/>
            </a:pPr>
            <a:r>
              <a:rPr lang="en">
                <a:solidFill>
                  <a:schemeClr val="dk1"/>
                </a:solidFill>
              </a:rPr>
              <a:t>Right Child Index → 2i + 2</a:t>
            </a:r>
            <a:endParaRPr>
              <a:solidFill>
                <a:schemeClr val="dk1"/>
              </a:solidFill>
            </a:endParaRPr>
          </a:p>
        </p:txBody>
      </p:sp>
      <p:pic>
        <p:nvPicPr>
          <p:cNvPr id="218" name="Google Shape;218;p39"/>
          <p:cNvPicPr preferRelativeResize="0"/>
          <p:nvPr/>
        </p:nvPicPr>
        <p:blipFill>
          <a:blip r:embed="rId3">
            <a:alphaModFix/>
          </a:blip>
          <a:stretch>
            <a:fillRect/>
          </a:stretch>
        </p:blipFill>
        <p:spPr>
          <a:xfrm>
            <a:off x="3890093" y="2831626"/>
            <a:ext cx="4942206" cy="1999750"/>
          </a:xfrm>
          <a:prstGeom prst="rect">
            <a:avLst/>
          </a:prstGeom>
          <a:noFill/>
          <a:ln>
            <a:noFill/>
          </a:ln>
        </p:spPr>
      </p:pic>
      <p:sp>
        <p:nvSpPr>
          <p:cNvPr id="219" name="Google Shape;219;p39"/>
          <p:cNvSpPr/>
          <p:nvPr/>
        </p:nvSpPr>
        <p:spPr>
          <a:xfrm>
            <a:off x="3890100" y="2831625"/>
            <a:ext cx="4942200" cy="1999800"/>
          </a:xfrm>
          <a:prstGeom prst="rect">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roxima Nova"/>
              <a:ea typeface="Proxima Nova"/>
              <a:cs typeface="Proxima Nova"/>
              <a:sym typeface="Proxima Nova"/>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40"/>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Hashing</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4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To Know</a:t>
            </a:r>
            <a:endParaRPr/>
          </a:p>
        </p:txBody>
      </p:sp>
      <p:sp>
        <p:nvSpPr>
          <p:cNvPr id="230" name="Google Shape;230;p4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Char char="-"/>
            </a:pPr>
            <a:r>
              <a:rPr lang="en">
                <a:solidFill>
                  <a:schemeClr val="dk1"/>
                </a:solidFill>
              </a:rPr>
              <a:t>Direct, Linear, Quadratic, and Double Hashing and Separate Chaining</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Code Implementations</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Tracing</a:t>
            </a:r>
            <a:endParaRPr>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u="sng"/>
              <a:t>Exam 2 Point Distribution</a:t>
            </a:r>
            <a:endParaRPr u="sng"/>
          </a:p>
        </p:txBody>
      </p:sp>
      <p:sp>
        <p:nvSpPr>
          <p:cNvPr id="72" name="Google Shape;72;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1"/>
                </a:solidFill>
              </a:rPr>
              <a:t>Stacks → 28 pts</a:t>
            </a:r>
            <a:endParaRPr>
              <a:solidFill>
                <a:schemeClr val="dk1"/>
              </a:solidFill>
            </a:endParaRPr>
          </a:p>
          <a:p>
            <a:pPr indent="0" lvl="0" marL="0" rtl="0" algn="l">
              <a:spcBef>
                <a:spcPts val="1200"/>
              </a:spcBef>
              <a:spcAft>
                <a:spcPts val="0"/>
              </a:spcAft>
              <a:buNone/>
            </a:pPr>
            <a:r>
              <a:rPr lang="en">
                <a:solidFill>
                  <a:schemeClr val="dk1"/>
                </a:solidFill>
              </a:rPr>
              <a:t>Queues → 27 pts</a:t>
            </a:r>
            <a:endParaRPr>
              <a:solidFill>
                <a:schemeClr val="dk1"/>
              </a:solidFill>
            </a:endParaRPr>
          </a:p>
          <a:p>
            <a:pPr indent="0" lvl="0" marL="0" rtl="0" algn="l">
              <a:spcBef>
                <a:spcPts val="1200"/>
              </a:spcBef>
              <a:spcAft>
                <a:spcPts val="0"/>
              </a:spcAft>
              <a:buNone/>
            </a:pPr>
            <a:r>
              <a:rPr lang="en">
                <a:solidFill>
                  <a:schemeClr val="dk1"/>
                </a:solidFill>
              </a:rPr>
              <a:t>Hashing → 14 pts</a:t>
            </a:r>
            <a:endParaRPr>
              <a:solidFill>
                <a:schemeClr val="dk1"/>
              </a:solidFill>
            </a:endParaRPr>
          </a:p>
          <a:p>
            <a:pPr indent="0" lvl="0" marL="0" rtl="0" algn="l">
              <a:spcBef>
                <a:spcPts val="1200"/>
              </a:spcBef>
              <a:spcAft>
                <a:spcPts val="0"/>
              </a:spcAft>
              <a:buNone/>
            </a:pPr>
            <a:r>
              <a:rPr lang="en">
                <a:solidFill>
                  <a:schemeClr val="dk1"/>
                </a:solidFill>
              </a:rPr>
              <a:t>Sorting → 14 pts</a:t>
            </a:r>
            <a:endParaRPr>
              <a:solidFill>
                <a:schemeClr val="dk1"/>
              </a:solidFill>
            </a:endParaRPr>
          </a:p>
          <a:p>
            <a:pPr indent="0" lvl="0" marL="0" rtl="0" algn="l">
              <a:spcBef>
                <a:spcPts val="1200"/>
              </a:spcBef>
              <a:spcAft>
                <a:spcPts val="0"/>
              </a:spcAft>
              <a:buNone/>
            </a:pPr>
            <a:r>
              <a:rPr lang="en">
                <a:solidFill>
                  <a:schemeClr val="dk1"/>
                </a:solidFill>
              </a:rPr>
              <a:t>Heaps → 8 pts</a:t>
            </a:r>
            <a:endParaRPr>
              <a:solidFill>
                <a:schemeClr val="dk1"/>
              </a:solidFill>
            </a:endParaRPr>
          </a:p>
          <a:p>
            <a:pPr indent="0" lvl="0" marL="0" rtl="0" algn="l">
              <a:spcBef>
                <a:spcPts val="1200"/>
              </a:spcBef>
              <a:spcAft>
                <a:spcPts val="1200"/>
              </a:spcAft>
              <a:buNone/>
            </a:pPr>
            <a:r>
              <a:rPr lang="en">
                <a:solidFill>
                  <a:schemeClr val="dk1"/>
                </a:solidFill>
              </a:rPr>
              <a:t>Recursion → 9 pts</a:t>
            </a:r>
            <a:endParaRPr>
              <a:solidFill>
                <a:schemeClr val="dk1"/>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4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Hashing Techniques</a:t>
            </a:r>
            <a:endParaRPr/>
          </a:p>
        </p:txBody>
      </p:sp>
      <p:sp>
        <p:nvSpPr>
          <p:cNvPr id="236" name="Google Shape;236;p42"/>
          <p:cNvSpPr txBox="1"/>
          <p:nvPr>
            <p:ph idx="1" type="body"/>
          </p:nvPr>
        </p:nvSpPr>
        <p:spPr>
          <a:xfrm>
            <a:off x="311700" y="1152475"/>
            <a:ext cx="8520600" cy="38661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770"/>
              <a:buNone/>
            </a:pPr>
            <a:r>
              <a:rPr b="1" lang="en" sz="1660">
                <a:solidFill>
                  <a:schemeClr val="dk1"/>
                </a:solidFill>
              </a:rPr>
              <a:t>Direct Hashing</a:t>
            </a:r>
            <a:r>
              <a:rPr lang="en" sz="1660">
                <a:solidFill>
                  <a:schemeClr val="dk1"/>
                </a:solidFill>
              </a:rPr>
              <a:t>: Inserts key into hash table without checking for collisions/doing anything about collisions​ (data is </a:t>
            </a:r>
            <a:r>
              <a:rPr lang="en" sz="1660">
                <a:solidFill>
                  <a:schemeClr val="dk1"/>
                </a:solidFill>
              </a:rPr>
              <a:t>overwritten</a:t>
            </a:r>
            <a:r>
              <a:rPr lang="en" sz="1660">
                <a:solidFill>
                  <a:schemeClr val="dk1"/>
                </a:solidFill>
              </a:rPr>
              <a:t> in this case)</a:t>
            </a:r>
            <a:endParaRPr sz="1660">
              <a:solidFill>
                <a:schemeClr val="dk1"/>
              </a:solidFill>
            </a:endParaRPr>
          </a:p>
          <a:p>
            <a:pPr indent="0" lvl="0" marL="0" rtl="0" algn="l">
              <a:lnSpc>
                <a:spcPct val="95000"/>
              </a:lnSpc>
              <a:spcBef>
                <a:spcPts val="1200"/>
              </a:spcBef>
              <a:spcAft>
                <a:spcPts val="0"/>
              </a:spcAft>
              <a:buSzPts val="770"/>
              <a:buNone/>
            </a:pPr>
            <a:r>
              <a:rPr b="1" lang="en" sz="1660">
                <a:solidFill>
                  <a:schemeClr val="dk1"/>
                </a:solidFill>
              </a:rPr>
              <a:t>Linear Probing:</a:t>
            </a:r>
            <a:r>
              <a:rPr lang="en" sz="1660">
                <a:solidFill>
                  <a:schemeClr val="dk1"/>
                </a:solidFill>
              </a:rPr>
              <a:t> After collision occurs, linearly look for next available index in the hash table where the key can be mapped to</a:t>
            </a:r>
            <a:endParaRPr sz="1660">
              <a:solidFill>
                <a:schemeClr val="dk1"/>
              </a:solidFill>
            </a:endParaRPr>
          </a:p>
          <a:p>
            <a:pPr indent="0" lvl="0" marL="0" rtl="0" algn="l">
              <a:lnSpc>
                <a:spcPct val="95000"/>
              </a:lnSpc>
              <a:spcBef>
                <a:spcPts val="1200"/>
              </a:spcBef>
              <a:spcAft>
                <a:spcPts val="0"/>
              </a:spcAft>
              <a:buSzPts val="770"/>
              <a:buNone/>
            </a:pPr>
            <a:r>
              <a:rPr b="1" lang="en" sz="1660">
                <a:solidFill>
                  <a:schemeClr val="dk1"/>
                </a:solidFill>
              </a:rPr>
              <a:t>Quadratic Probing:</a:t>
            </a:r>
            <a:r>
              <a:rPr lang="en" sz="1660">
                <a:solidFill>
                  <a:schemeClr val="dk1"/>
                </a:solidFill>
              </a:rPr>
              <a:t> Follows the same idea as linear probing, but now instead of linearly looking for next available index in the hash table when a collision occurs, we’ll iterate by i^2</a:t>
            </a:r>
            <a:endParaRPr sz="1660">
              <a:solidFill>
                <a:schemeClr val="dk1"/>
              </a:solidFill>
            </a:endParaRPr>
          </a:p>
          <a:p>
            <a:pPr indent="0" lvl="0" marL="0" rtl="0" algn="l">
              <a:lnSpc>
                <a:spcPct val="95000"/>
              </a:lnSpc>
              <a:spcBef>
                <a:spcPts val="1200"/>
              </a:spcBef>
              <a:spcAft>
                <a:spcPts val="0"/>
              </a:spcAft>
              <a:buSzPts val="770"/>
              <a:buNone/>
            </a:pPr>
            <a:r>
              <a:rPr b="1" lang="en" sz="1660">
                <a:solidFill>
                  <a:schemeClr val="dk1"/>
                </a:solidFill>
              </a:rPr>
              <a:t>Double Hashing</a:t>
            </a:r>
            <a:r>
              <a:rPr lang="en" sz="1660">
                <a:solidFill>
                  <a:schemeClr val="dk1"/>
                </a:solidFill>
              </a:rPr>
              <a:t>: When a collision occurs, we use a second hash function to find an empty index in our hash tables</a:t>
            </a:r>
            <a:endParaRPr sz="1660">
              <a:solidFill>
                <a:schemeClr val="dk1"/>
              </a:solidFill>
            </a:endParaRPr>
          </a:p>
          <a:p>
            <a:pPr indent="0" lvl="0" marL="0" rtl="0" algn="l">
              <a:lnSpc>
                <a:spcPct val="95000"/>
              </a:lnSpc>
              <a:spcBef>
                <a:spcPts val="1200"/>
              </a:spcBef>
              <a:spcAft>
                <a:spcPts val="1200"/>
              </a:spcAft>
              <a:buSzPts val="770"/>
              <a:buNone/>
            </a:pPr>
            <a:r>
              <a:rPr b="1" lang="en" sz="1660">
                <a:solidFill>
                  <a:schemeClr val="dk1"/>
                </a:solidFill>
              </a:rPr>
              <a:t>Separate Chaining: </a:t>
            </a:r>
            <a:r>
              <a:rPr lang="en" sz="1660">
                <a:solidFill>
                  <a:schemeClr val="dk1"/>
                </a:solidFill>
              </a:rPr>
              <a:t>Pointers to linked lists; append to beginning/end of the linked list in each respective hash index as needed</a:t>
            </a:r>
            <a:endParaRPr sz="1660">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Quick Reminders</a:t>
            </a:r>
            <a:endParaRPr/>
          </a:p>
        </p:txBody>
      </p:sp>
      <p:sp>
        <p:nvSpPr>
          <p:cNvPr id="78" name="Google Shape;78;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1"/>
                </a:solidFill>
              </a:rPr>
              <a:t>Lots of content on Exam 2, so be sure to study </a:t>
            </a:r>
            <a:r>
              <a:rPr lang="en">
                <a:solidFill>
                  <a:schemeClr val="dk1"/>
                </a:solidFill>
              </a:rPr>
              <a:t>accordingly</a:t>
            </a:r>
            <a:r>
              <a:rPr lang="en">
                <a:solidFill>
                  <a:schemeClr val="dk1"/>
                </a:solidFill>
              </a:rPr>
              <a:t> </a:t>
            </a:r>
            <a:endParaRPr>
              <a:solidFill>
                <a:schemeClr val="dk1"/>
              </a:solidFill>
            </a:endParaRPr>
          </a:p>
          <a:p>
            <a:pPr indent="0" lvl="0" marL="0" rtl="0" algn="l">
              <a:spcBef>
                <a:spcPts val="1200"/>
              </a:spcBef>
              <a:spcAft>
                <a:spcPts val="0"/>
              </a:spcAft>
              <a:buNone/>
            </a:pPr>
            <a:r>
              <a:t/>
            </a:r>
            <a:endParaRPr>
              <a:solidFill>
                <a:schemeClr val="dk1"/>
              </a:solidFill>
            </a:endParaRPr>
          </a:p>
          <a:p>
            <a:pPr indent="0" lvl="0" marL="0" rtl="0" algn="l">
              <a:spcBef>
                <a:spcPts val="1200"/>
              </a:spcBef>
              <a:spcAft>
                <a:spcPts val="0"/>
              </a:spcAft>
              <a:buNone/>
            </a:pPr>
            <a:r>
              <a:rPr lang="en">
                <a:solidFill>
                  <a:schemeClr val="dk1"/>
                </a:solidFill>
              </a:rPr>
              <a:t>More code implementation than Exam 1, be </a:t>
            </a:r>
            <a:r>
              <a:rPr lang="en">
                <a:solidFill>
                  <a:schemeClr val="dk1"/>
                </a:solidFill>
              </a:rPr>
              <a:t>mindful</a:t>
            </a:r>
            <a:r>
              <a:rPr lang="en">
                <a:solidFill>
                  <a:schemeClr val="dk1"/>
                </a:solidFill>
              </a:rPr>
              <a:t> of time</a:t>
            </a:r>
            <a:endParaRPr>
              <a:solidFill>
                <a:schemeClr val="dk1"/>
              </a:solidFill>
            </a:endParaRPr>
          </a:p>
          <a:p>
            <a:pPr indent="0" lvl="0" marL="0" rtl="0" algn="l">
              <a:spcBef>
                <a:spcPts val="1200"/>
              </a:spcBef>
              <a:spcAft>
                <a:spcPts val="0"/>
              </a:spcAft>
              <a:buNone/>
            </a:pPr>
            <a:r>
              <a:t/>
            </a:r>
            <a:endParaRPr>
              <a:solidFill>
                <a:schemeClr val="dk1"/>
              </a:solidFill>
            </a:endParaRPr>
          </a:p>
          <a:p>
            <a:pPr indent="0" lvl="0" marL="0" rtl="0" algn="l">
              <a:spcBef>
                <a:spcPts val="1200"/>
              </a:spcBef>
              <a:spcAft>
                <a:spcPts val="1200"/>
              </a:spcAft>
              <a:buNone/>
            </a:pPr>
            <a:r>
              <a:rPr lang="en">
                <a:solidFill>
                  <a:schemeClr val="dk1"/>
                </a:solidFill>
              </a:rPr>
              <a:t>Something is better than nothing (partial credit!)</a:t>
            </a:r>
            <a:endParaRPr>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Stacks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To Know</a:t>
            </a:r>
            <a:endParaRPr/>
          </a:p>
        </p:txBody>
      </p:sp>
      <p:sp>
        <p:nvSpPr>
          <p:cNvPr id="89" name="Google Shape;89;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Char char="-"/>
            </a:pPr>
            <a:r>
              <a:rPr lang="en">
                <a:solidFill>
                  <a:schemeClr val="dk1"/>
                </a:solidFill>
              </a:rPr>
              <a:t>What are Stacks? (Understand Theory)</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Implementations as Linked Lists and Arrays</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Infix/Postfix Notation</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Infix to Postfix (Tracing and Code)</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Evaluate Postfix (Tracing and Code)</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Postfix to Infix (Will Cover Today)</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Practice Problems We’ve Covered </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Reverse String w/ Stack</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validParanthesis()</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balancedBrackets()</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More Practice Problems in Exam 2 Review (posted later this week)</a:t>
            </a:r>
            <a:endParaRPr>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is a Stack?</a:t>
            </a:r>
            <a:endParaRPr/>
          </a:p>
        </p:txBody>
      </p:sp>
      <p:sp>
        <p:nvSpPr>
          <p:cNvPr id="95" name="Google Shape;95;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500">
                <a:solidFill>
                  <a:schemeClr val="dk1"/>
                </a:solidFill>
              </a:rPr>
              <a:t>The </a:t>
            </a:r>
            <a:r>
              <a:rPr b="1" i="1" lang="en" sz="1500">
                <a:solidFill>
                  <a:schemeClr val="dk1"/>
                </a:solidFill>
              </a:rPr>
              <a:t>stack</a:t>
            </a:r>
            <a:r>
              <a:rPr lang="en" sz="1500">
                <a:solidFill>
                  <a:schemeClr val="dk1"/>
                </a:solidFill>
              </a:rPr>
              <a:t> data structure is a type of container that follows the </a:t>
            </a:r>
            <a:r>
              <a:rPr b="1" lang="en" sz="1500" u="sng">
                <a:solidFill>
                  <a:srgbClr val="0000FF"/>
                </a:solidFill>
              </a:rPr>
              <a:t>“LIFO”</a:t>
            </a:r>
            <a:r>
              <a:rPr lang="en" sz="1500">
                <a:solidFill>
                  <a:schemeClr val="dk1"/>
                </a:solidFill>
              </a:rPr>
              <a:t> principle (“Last In, First Out”), where elements are inserted and extracted from the end of the container.</a:t>
            </a:r>
            <a:endParaRPr sz="1500">
              <a:solidFill>
                <a:schemeClr val="dk1"/>
              </a:solidFill>
            </a:endParaRPr>
          </a:p>
          <a:p>
            <a:pPr indent="0" lvl="0" marL="0" rtl="0" algn="l">
              <a:spcBef>
                <a:spcPts val="1200"/>
              </a:spcBef>
              <a:spcAft>
                <a:spcPts val="0"/>
              </a:spcAft>
              <a:buNone/>
            </a:pPr>
            <a:r>
              <a:t/>
            </a:r>
            <a:endParaRPr sz="1500">
              <a:solidFill>
                <a:schemeClr val="dk1"/>
              </a:solidFill>
            </a:endParaRPr>
          </a:p>
          <a:p>
            <a:pPr indent="0" lvl="0" marL="0" rtl="0" algn="l">
              <a:spcBef>
                <a:spcPts val="1200"/>
              </a:spcBef>
              <a:spcAft>
                <a:spcPts val="0"/>
              </a:spcAft>
              <a:buNone/>
            </a:pPr>
            <a:r>
              <a:rPr lang="en" sz="1500">
                <a:solidFill>
                  <a:schemeClr val="dk1"/>
                </a:solidFill>
              </a:rPr>
              <a:t>Inserting elements will add to the “top” of the stack, while                                                            removing elements will remove the most recently added                                                                    one to the stack (A.K.A. the “top” of the stack).</a:t>
            </a:r>
            <a:endParaRPr sz="1500">
              <a:solidFill>
                <a:schemeClr val="dk1"/>
              </a:solidFill>
            </a:endParaRPr>
          </a:p>
          <a:p>
            <a:pPr indent="0" lvl="0" marL="0" rtl="0" algn="l">
              <a:spcBef>
                <a:spcPts val="1200"/>
              </a:spcBef>
              <a:spcAft>
                <a:spcPts val="0"/>
              </a:spcAft>
              <a:buNone/>
            </a:pPr>
            <a:r>
              <a:t/>
            </a:r>
            <a:endParaRPr sz="2100"/>
          </a:p>
          <a:p>
            <a:pPr indent="0" lvl="0" marL="0" rtl="0" algn="l">
              <a:spcBef>
                <a:spcPts val="1200"/>
              </a:spcBef>
              <a:spcAft>
                <a:spcPts val="1200"/>
              </a:spcAft>
              <a:buNone/>
            </a:pPr>
            <a:r>
              <a:t/>
            </a:r>
            <a:endParaRPr sz="2100"/>
          </a:p>
        </p:txBody>
      </p:sp>
      <p:pic>
        <p:nvPicPr>
          <p:cNvPr id="96" name="Google Shape;96;p19"/>
          <p:cNvPicPr preferRelativeResize="0"/>
          <p:nvPr/>
        </p:nvPicPr>
        <p:blipFill>
          <a:blip r:embed="rId3">
            <a:alphaModFix/>
          </a:blip>
          <a:stretch>
            <a:fillRect/>
          </a:stretch>
        </p:blipFill>
        <p:spPr>
          <a:xfrm>
            <a:off x="5914250" y="2351050"/>
            <a:ext cx="3010825" cy="2505300"/>
          </a:xfrm>
          <a:prstGeom prst="rect">
            <a:avLst/>
          </a:prstGeom>
          <a:noFill/>
          <a:ln>
            <a:noFill/>
          </a:ln>
        </p:spPr>
      </p:pic>
      <p:sp>
        <p:nvSpPr>
          <p:cNvPr id="97" name="Google Shape;97;p19"/>
          <p:cNvSpPr/>
          <p:nvPr/>
        </p:nvSpPr>
        <p:spPr>
          <a:xfrm>
            <a:off x="5914250" y="2351125"/>
            <a:ext cx="3010800" cy="2505300"/>
          </a:xfrm>
          <a:prstGeom prst="rect">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roxima Nova"/>
              <a:ea typeface="Proxima Nova"/>
              <a:cs typeface="Proxima Nova"/>
              <a:sym typeface="Proxima Nova"/>
            </a:endParaRPr>
          </a:p>
        </p:txBody>
      </p:sp>
      <p:sp>
        <p:nvSpPr>
          <p:cNvPr id="98" name="Google Shape;98;p19"/>
          <p:cNvSpPr txBox="1"/>
          <p:nvPr/>
        </p:nvSpPr>
        <p:spPr>
          <a:xfrm>
            <a:off x="311700" y="3502775"/>
            <a:ext cx="5158800" cy="125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chemeClr val="dk1"/>
                </a:solidFill>
                <a:latin typeface="Proxima Nova"/>
                <a:ea typeface="Proxima Nova"/>
                <a:cs typeface="Proxima Nova"/>
                <a:sym typeface="Proxima Nova"/>
              </a:rPr>
              <a:t>Most commonly implemented using Linked Lists or the STL C++ Library</a:t>
            </a:r>
            <a:endParaRPr sz="1500">
              <a:solidFill>
                <a:schemeClr val="dk1"/>
              </a:solidFill>
              <a:latin typeface="Proxima Nova"/>
              <a:ea typeface="Proxima Nova"/>
              <a:cs typeface="Proxima Nova"/>
              <a:sym typeface="Proxima Nova"/>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Infix to Postfix</a:t>
            </a:r>
            <a:endParaRPr/>
          </a:p>
        </p:txBody>
      </p:sp>
      <p:sp>
        <p:nvSpPr>
          <p:cNvPr id="104" name="Google Shape;104;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u="sng">
                <a:solidFill>
                  <a:schemeClr val="dk1"/>
                </a:solidFill>
              </a:rPr>
              <a:t>Logic:</a:t>
            </a:r>
            <a:endParaRPr b="1" u="sng">
              <a:solidFill>
                <a:schemeClr val="dk1"/>
              </a:solidFill>
            </a:endParaRPr>
          </a:p>
          <a:p>
            <a:pPr indent="-342900" lvl="0" marL="457200" rtl="0" algn="l">
              <a:spcBef>
                <a:spcPts val="1200"/>
              </a:spcBef>
              <a:spcAft>
                <a:spcPts val="0"/>
              </a:spcAft>
              <a:buClr>
                <a:schemeClr val="dk1"/>
              </a:buClr>
              <a:buSzPts val="1800"/>
              <a:buAutoNum type="arabicPeriod"/>
            </a:pPr>
            <a:r>
              <a:rPr lang="en">
                <a:solidFill>
                  <a:schemeClr val="dk1"/>
                </a:solidFill>
              </a:rPr>
              <a:t>Iterate </a:t>
            </a:r>
            <a:r>
              <a:rPr lang="en">
                <a:solidFill>
                  <a:schemeClr val="dk1"/>
                </a:solidFill>
              </a:rPr>
              <a:t>through</a:t>
            </a:r>
            <a:r>
              <a:rPr lang="en">
                <a:solidFill>
                  <a:schemeClr val="dk1"/>
                </a:solidFill>
              </a:rPr>
              <a:t> string, character by </a:t>
            </a:r>
            <a:r>
              <a:rPr lang="en">
                <a:solidFill>
                  <a:schemeClr val="dk1"/>
                </a:solidFill>
              </a:rPr>
              <a:t>character</a:t>
            </a:r>
            <a:endParaRPr>
              <a:solidFill>
                <a:schemeClr val="dk1"/>
              </a:solidFill>
            </a:endParaRPr>
          </a:p>
          <a:p>
            <a:pPr indent="-342900" lvl="0" marL="457200" rtl="0" algn="l">
              <a:spcBef>
                <a:spcPts val="0"/>
              </a:spcBef>
              <a:spcAft>
                <a:spcPts val="0"/>
              </a:spcAft>
              <a:buClr>
                <a:schemeClr val="dk1"/>
              </a:buClr>
              <a:buSzPts val="1800"/>
              <a:buAutoNum type="arabicPeriod"/>
            </a:pPr>
            <a:r>
              <a:rPr lang="en">
                <a:solidFill>
                  <a:schemeClr val="dk1"/>
                </a:solidFill>
              </a:rPr>
              <a:t>If the character is an operand, output</a:t>
            </a:r>
            <a:endParaRPr>
              <a:solidFill>
                <a:schemeClr val="dk1"/>
              </a:solidFill>
            </a:endParaRPr>
          </a:p>
          <a:p>
            <a:pPr indent="-342900" lvl="0" marL="457200" rtl="0" algn="l">
              <a:spcBef>
                <a:spcPts val="0"/>
              </a:spcBef>
              <a:spcAft>
                <a:spcPts val="0"/>
              </a:spcAft>
              <a:buClr>
                <a:schemeClr val="dk1"/>
              </a:buClr>
              <a:buSzPts val="1800"/>
              <a:buAutoNum type="arabicPeriod"/>
            </a:pPr>
            <a:r>
              <a:rPr lang="en">
                <a:solidFill>
                  <a:schemeClr val="dk1"/>
                </a:solidFill>
              </a:rPr>
              <a:t>If the character is an operator, push to stack (based on rules)</a:t>
            </a:r>
            <a:endParaRPr>
              <a:solidFill>
                <a:schemeClr val="dk1"/>
              </a:solidFill>
            </a:endParaRPr>
          </a:p>
          <a:p>
            <a:pPr indent="-317500" lvl="1" marL="914400" rtl="0" algn="l">
              <a:spcBef>
                <a:spcPts val="0"/>
              </a:spcBef>
              <a:spcAft>
                <a:spcPts val="0"/>
              </a:spcAft>
              <a:buClr>
                <a:schemeClr val="dk1"/>
              </a:buClr>
              <a:buSzPts val="1400"/>
              <a:buAutoNum type="alphaLcPeriod"/>
            </a:pPr>
            <a:r>
              <a:rPr lang="en">
                <a:solidFill>
                  <a:schemeClr val="dk1"/>
                </a:solidFill>
              </a:rPr>
              <a:t>If empty, simply push</a:t>
            </a:r>
            <a:endParaRPr>
              <a:solidFill>
                <a:schemeClr val="dk1"/>
              </a:solidFill>
            </a:endParaRPr>
          </a:p>
          <a:p>
            <a:pPr indent="-317500" lvl="1" marL="914400" rtl="0" algn="l">
              <a:spcBef>
                <a:spcPts val="0"/>
              </a:spcBef>
              <a:spcAft>
                <a:spcPts val="0"/>
              </a:spcAft>
              <a:buClr>
                <a:schemeClr val="dk1"/>
              </a:buClr>
              <a:buSzPts val="1400"/>
              <a:buAutoNum type="alphaLcPeriod"/>
            </a:pPr>
            <a:r>
              <a:rPr lang="en">
                <a:solidFill>
                  <a:schemeClr val="dk1"/>
                </a:solidFill>
              </a:rPr>
              <a:t>If priority of operator </a:t>
            </a:r>
            <a:r>
              <a:rPr b="1" lang="en">
                <a:solidFill>
                  <a:schemeClr val="dk1"/>
                </a:solidFill>
                <a:highlight>
                  <a:srgbClr val="FFFF00"/>
                </a:highlight>
              </a:rPr>
              <a:t>greater </a:t>
            </a:r>
            <a:r>
              <a:rPr lang="en">
                <a:solidFill>
                  <a:schemeClr val="dk1"/>
                </a:solidFill>
              </a:rPr>
              <a:t>than top of stack, push</a:t>
            </a:r>
            <a:endParaRPr>
              <a:solidFill>
                <a:schemeClr val="dk1"/>
              </a:solidFill>
            </a:endParaRPr>
          </a:p>
          <a:p>
            <a:pPr indent="-317500" lvl="1" marL="914400" rtl="0" algn="l">
              <a:spcBef>
                <a:spcPts val="0"/>
              </a:spcBef>
              <a:spcAft>
                <a:spcPts val="0"/>
              </a:spcAft>
              <a:buClr>
                <a:schemeClr val="dk1"/>
              </a:buClr>
              <a:buSzPts val="1400"/>
              <a:buAutoNum type="alphaLcPeriod"/>
            </a:pPr>
            <a:r>
              <a:rPr lang="en">
                <a:solidFill>
                  <a:schemeClr val="dk1"/>
                </a:solidFill>
              </a:rPr>
              <a:t>If priority of operator </a:t>
            </a:r>
            <a:r>
              <a:rPr b="1" lang="en">
                <a:solidFill>
                  <a:schemeClr val="dk1"/>
                </a:solidFill>
                <a:highlight>
                  <a:srgbClr val="FFFF00"/>
                </a:highlight>
              </a:rPr>
              <a:t>less/equal</a:t>
            </a:r>
            <a:r>
              <a:rPr lang="en">
                <a:solidFill>
                  <a:schemeClr val="dk1"/>
                </a:solidFill>
              </a:rPr>
              <a:t> than top of stack, pop until you meet condition (b)</a:t>
            </a:r>
            <a:endParaRPr>
              <a:solidFill>
                <a:schemeClr val="dk1"/>
              </a:solidFill>
            </a:endParaRPr>
          </a:p>
          <a:p>
            <a:pPr indent="-342900" lvl="0" marL="457200" rtl="0" algn="l">
              <a:spcBef>
                <a:spcPts val="0"/>
              </a:spcBef>
              <a:spcAft>
                <a:spcPts val="0"/>
              </a:spcAft>
              <a:buClr>
                <a:schemeClr val="dk1"/>
              </a:buClr>
              <a:buSzPts val="1800"/>
              <a:buAutoNum type="arabicPeriod"/>
            </a:pPr>
            <a:r>
              <a:rPr lang="en">
                <a:solidFill>
                  <a:schemeClr val="dk1"/>
                </a:solidFill>
              </a:rPr>
              <a:t>After you reach end of string, pop out rest of elements of stack until stack is empty</a:t>
            </a:r>
            <a:endParaRPr>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Postfix Evaluation</a:t>
            </a:r>
            <a:endParaRPr/>
          </a:p>
        </p:txBody>
      </p:sp>
      <p:sp>
        <p:nvSpPr>
          <p:cNvPr id="110" name="Google Shape;110;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AutoNum type="arabicPeriod"/>
            </a:pPr>
            <a:r>
              <a:rPr lang="en">
                <a:solidFill>
                  <a:schemeClr val="dk1"/>
                </a:solidFill>
              </a:rPr>
              <a:t>Iterate through string</a:t>
            </a:r>
            <a:endParaRPr>
              <a:solidFill>
                <a:schemeClr val="dk1"/>
              </a:solidFill>
            </a:endParaRPr>
          </a:p>
          <a:p>
            <a:pPr indent="-342900" lvl="0" marL="457200" rtl="0" algn="l">
              <a:spcBef>
                <a:spcPts val="0"/>
              </a:spcBef>
              <a:spcAft>
                <a:spcPts val="0"/>
              </a:spcAft>
              <a:buClr>
                <a:schemeClr val="dk1"/>
              </a:buClr>
              <a:buSzPts val="1800"/>
              <a:buAutoNum type="arabicPeriod"/>
            </a:pPr>
            <a:r>
              <a:rPr lang="en">
                <a:solidFill>
                  <a:schemeClr val="dk1"/>
                </a:solidFill>
              </a:rPr>
              <a:t>If the character is an operand, push it to the stack</a:t>
            </a:r>
            <a:endParaRPr>
              <a:solidFill>
                <a:schemeClr val="dk1"/>
              </a:solidFill>
            </a:endParaRPr>
          </a:p>
          <a:p>
            <a:pPr indent="-342900" lvl="0" marL="457200" rtl="0" algn="l">
              <a:spcBef>
                <a:spcPts val="0"/>
              </a:spcBef>
              <a:spcAft>
                <a:spcPts val="0"/>
              </a:spcAft>
              <a:buClr>
                <a:schemeClr val="dk1"/>
              </a:buClr>
              <a:buSzPts val="1800"/>
              <a:buAutoNum type="arabicPeriod"/>
            </a:pPr>
            <a:r>
              <a:rPr lang="en">
                <a:solidFill>
                  <a:schemeClr val="dk1"/>
                </a:solidFill>
              </a:rPr>
              <a:t>If the character is an operator:</a:t>
            </a:r>
            <a:endParaRPr>
              <a:solidFill>
                <a:schemeClr val="dk1"/>
              </a:solidFill>
            </a:endParaRPr>
          </a:p>
          <a:p>
            <a:pPr indent="-317500" lvl="1" marL="914400" rtl="0" algn="l">
              <a:spcBef>
                <a:spcPts val="0"/>
              </a:spcBef>
              <a:spcAft>
                <a:spcPts val="0"/>
              </a:spcAft>
              <a:buClr>
                <a:schemeClr val="dk1"/>
              </a:buClr>
              <a:buSzPts val="1400"/>
              <a:buAutoNum type="alphaLcPeriod"/>
            </a:pPr>
            <a:r>
              <a:rPr lang="en">
                <a:solidFill>
                  <a:schemeClr val="dk1"/>
                </a:solidFill>
              </a:rPr>
              <a:t>Pop two elements from stack</a:t>
            </a:r>
            <a:endParaRPr>
              <a:solidFill>
                <a:schemeClr val="dk1"/>
              </a:solidFill>
            </a:endParaRPr>
          </a:p>
          <a:p>
            <a:pPr indent="-317500" lvl="1" marL="914400" rtl="0" algn="l">
              <a:spcBef>
                <a:spcPts val="0"/>
              </a:spcBef>
              <a:spcAft>
                <a:spcPts val="0"/>
              </a:spcAft>
              <a:buClr>
                <a:schemeClr val="dk1"/>
              </a:buClr>
              <a:buSzPts val="1400"/>
              <a:buAutoNum type="alphaLcPeriod"/>
            </a:pPr>
            <a:r>
              <a:rPr lang="en">
                <a:solidFill>
                  <a:schemeClr val="dk1"/>
                </a:solidFill>
              </a:rPr>
              <a:t>[secondPopped] [operator] [firstPopped]</a:t>
            </a:r>
            <a:endParaRPr>
              <a:solidFill>
                <a:schemeClr val="dk1"/>
              </a:solidFill>
            </a:endParaRPr>
          </a:p>
          <a:p>
            <a:pPr indent="-317500" lvl="1" marL="914400" rtl="0" algn="l">
              <a:spcBef>
                <a:spcPts val="0"/>
              </a:spcBef>
              <a:spcAft>
                <a:spcPts val="0"/>
              </a:spcAft>
              <a:buClr>
                <a:schemeClr val="dk1"/>
              </a:buClr>
              <a:buSzPts val="1400"/>
              <a:buAutoNum type="alphaLcPeriod"/>
            </a:pPr>
            <a:r>
              <a:rPr lang="en">
                <a:solidFill>
                  <a:schemeClr val="dk1"/>
                </a:solidFill>
              </a:rPr>
              <a:t>Push result back into stack</a:t>
            </a:r>
            <a:endParaRPr>
              <a:solidFill>
                <a:schemeClr val="dk1"/>
              </a:solidFill>
            </a:endParaRPr>
          </a:p>
          <a:p>
            <a:pPr indent="-342900" lvl="0" marL="457200" rtl="0" algn="l">
              <a:spcBef>
                <a:spcPts val="0"/>
              </a:spcBef>
              <a:spcAft>
                <a:spcPts val="0"/>
              </a:spcAft>
              <a:buClr>
                <a:schemeClr val="dk1"/>
              </a:buClr>
              <a:buSzPts val="1800"/>
              <a:buAutoNum type="arabicPeriod"/>
            </a:pPr>
            <a:r>
              <a:rPr lang="en">
                <a:solidFill>
                  <a:schemeClr val="dk1"/>
                </a:solidFill>
              </a:rPr>
              <a:t>Continue until you reach the end of the string and return whatever is at the top of the stack</a:t>
            </a:r>
            <a:endParaRPr>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59DEB80B77BDD458F2D1B6BA1ACFBAA" ma:contentTypeVersion="9" ma:contentTypeDescription="Create a new document." ma:contentTypeScope="" ma:versionID="d4b001a6071530c31b11a7b713a21841">
  <xsd:schema xmlns:xsd="http://www.w3.org/2001/XMLSchema" xmlns:xs="http://www.w3.org/2001/XMLSchema" xmlns:p="http://schemas.microsoft.com/office/2006/metadata/properties" xmlns:ns2="4b31200f-0208-4626-8f09-a83c05e6c462" xmlns:ns3="e75ff39b-52cd-4f1f-81a3-8266e7ebcc31" targetNamespace="http://schemas.microsoft.com/office/2006/metadata/properties" ma:root="true" ma:fieldsID="99a09146b3f6aa7e8de0c90ea940dbda" ns2:_="" ns3:_="">
    <xsd:import namespace="4b31200f-0208-4626-8f09-a83c05e6c462"/>
    <xsd:import namespace="e75ff39b-52cd-4f1f-81a3-8266e7ebcc31"/>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2:lcf76f155ced4ddcb4097134ff3c332f" minOccurs="0"/>
                <xsd:element ref="ns3:TaxCatchAll"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b31200f-0208-4626-8f09-a83c05e6c46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lcf76f155ced4ddcb4097134ff3c332f" ma:index="12" nillable="true" ma:taxonomy="true" ma:internalName="lcf76f155ced4ddcb4097134ff3c332f" ma:taxonomyFieldName="MediaServiceImageTags" ma:displayName="Image Tags" ma:readOnly="false" ma:fieldId="{5cf76f15-5ced-4ddc-b409-7134ff3c332f}" ma:taxonomyMulti="true" ma:sspId="3d3ec5fc-e53c-44b8-a5cd-ce895a24db67" ma:termSetId="09814cd3-568e-fe90-9814-8d621ff8fb84" ma:anchorId="fba54fb3-c3e1-fe81-a776-ca4b69148c4d" ma:open="true" ma:isKeyword="false">
      <xsd:complexType>
        <xsd:sequence>
          <xsd:element ref="pc:Terms" minOccurs="0" maxOccurs="1"/>
        </xsd:sequence>
      </xsd:complex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75ff39b-52cd-4f1f-81a3-8266e7ebcc31" elementFormDefault="qualified">
    <xsd:import namespace="http://schemas.microsoft.com/office/2006/documentManagement/types"/>
    <xsd:import namespace="http://schemas.microsoft.com/office/infopath/2007/PartnerControls"/>
    <xsd:element name="TaxCatchAll" ma:index="13" nillable="true" ma:displayName="Taxonomy Catch All Column" ma:hidden="true" ma:list="{18dec17f-51bc-4310-b15e-af21ce209ab6}" ma:internalName="TaxCatchAll" ma:showField="CatchAllData" ma:web="e75ff39b-52cd-4f1f-81a3-8266e7ebcc3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4b31200f-0208-4626-8f09-a83c05e6c462">
      <Terms xmlns="http://schemas.microsoft.com/office/infopath/2007/PartnerControls"/>
    </lcf76f155ced4ddcb4097134ff3c332f>
    <TaxCatchAll xmlns="e75ff39b-52cd-4f1f-81a3-8266e7ebcc31" xsi:nil="true"/>
  </documentManagement>
</p:properties>
</file>

<file path=customXml/itemProps1.xml><?xml version="1.0" encoding="utf-8"?>
<ds:datastoreItem xmlns:ds="http://schemas.openxmlformats.org/officeDocument/2006/customXml" ds:itemID="{08978FAC-714A-44CD-8864-7F56F9B4B887}"/>
</file>

<file path=customXml/itemProps2.xml><?xml version="1.0" encoding="utf-8"?>
<ds:datastoreItem xmlns:ds="http://schemas.openxmlformats.org/officeDocument/2006/customXml" ds:itemID="{3D932BF7-C0CD-4F3F-9F38-5A062AE6B783}"/>
</file>

<file path=customXml/itemProps3.xml><?xml version="1.0" encoding="utf-8"?>
<ds:datastoreItem xmlns:ds="http://schemas.openxmlformats.org/officeDocument/2006/customXml" ds:itemID="{9F2F48C4-C0F5-4FBC-B8D2-AF5A4F8D7335}"/>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0x010100259DEB80B77BDD458F2D1B6BA1ACFBAA</vt:lpwstr>
  </property>
</Properties>
</file>