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82" r:id="rId4"/>
    <p:sldId id="286" r:id="rId5"/>
    <p:sldId id="275" r:id="rId6"/>
    <p:sldId id="276" r:id="rId7"/>
    <p:sldId id="278" r:id="rId8"/>
    <p:sldId id="279" r:id="rId9"/>
    <p:sldId id="280" r:id="rId10"/>
    <p:sldId id="265" r:id="rId11"/>
    <p:sldId id="267" r:id="rId12"/>
    <p:sldId id="268" r:id="rId13"/>
    <p:sldId id="271" r:id="rId14"/>
    <p:sldId id="283" r:id="rId15"/>
    <p:sldId id="272" r:id="rId16"/>
    <p:sldId id="266" r:id="rId17"/>
    <p:sldId id="263" r:id="rId18"/>
    <p:sldId id="257" r:id="rId19"/>
    <p:sldId id="262" r:id="rId20"/>
    <p:sldId id="285" r:id="rId21"/>
    <p:sldId id="261" r:id="rId22"/>
    <p:sldId id="260" r:id="rId23"/>
    <p:sldId id="25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D39A-9F16-AD4D-9A72-4E55EF1E8B0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5B653-06E9-2F45-A283-CCCFEF784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8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6800F-8EF3-4547-8A40-A087FC620965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56D03-BC4C-5B4E-B696-C5331319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9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254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55C3-B92B-A141-AF0A-F7A30075B2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mpactafrica.org" TargetMode="Externa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233954"/>
            <a:ext cx="4999318" cy="1470025"/>
          </a:xfrm>
        </p:spPr>
        <p:txBody>
          <a:bodyPr/>
          <a:lstStyle/>
          <a:p>
            <a:r>
              <a:rPr lang="en-US" dirty="0" smtClean="0"/>
              <a:t>EMPACT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03979"/>
            <a:ext cx="4876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Technology to Fight</a:t>
            </a:r>
          </a:p>
          <a:p>
            <a:r>
              <a:rPr lang="en-US" sz="2800" dirty="0" smtClean="0"/>
              <a:t>The Stigma of HIV and AIDS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186" y="5857104"/>
            <a:ext cx="7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For background on EMPACT Africa, see our website:  </a:t>
            </a:r>
            <a:r>
              <a:rPr lang="en-US" b="1" i="1" dirty="0" smtClean="0">
                <a:hlinkClick r:id="rId2"/>
              </a:rPr>
              <a:t>www.empactafrica.org</a:t>
            </a:r>
            <a:r>
              <a:rPr lang="en-US" b="1" i="1" dirty="0" smtClean="0"/>
              <a:t>  </a:t>
            </a:r>
            <a:endParaRPr lang="en-US" b="1" i="1" dirty="0"/>
          </a:p>
        </p:txBody>
      </p:sp>
      <p:pic>
        <p:nvPicPr>
          <p:cNvPr id="7" name="Picture 6" descr="empact_africa_medium.jpg"/>
          <p:cNvPicPr>
            <a:picLocks noChangeAspect="1"/>
          </p:cNvPicPr>
          <p:nvPr/>
        </p:nvPicPr>
        <p:blipFill>
          <a:blip r:embed="rId3" cstate="print">
            <a:alphaModFix amt="88000"/>
            <a:lum bright="48000" contrast="-48000"/>
          </a:blip>
          <a:srcRect l="15840" t="39600" r="67680" b="28800"/>
          <a:stretch>
            <a:fillRect/>
          </a:stretch>
        </p:blipFill>
        <p:spPr>
          <a:xfrm>
            <a:off x="-8254" y="0"/>
            <a:ext cx="3818254" cy="58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EMPACT Project Manager</a:t>
            </a:r>
          </a:p>
          <a:p>
            <a:pPr lvl="1"/>
            <a:r>
              <a:rPr lang="en-US" dirty="0" smtClean="0"/>
              <a:t>EMPACT operations team, HIV/AIDS coordinators</a:t>
            </a:r>
          </a:p>
          <a:p>
            <a:pPr lvl="1"/>
            <a:r>
              <a:rPr lang="en-US" dirty="0" smtClean="0"/>
              <a:t>Primarily concerned with tracking progress of denominational projects</a:t>
            </a:r>
          </a:p>
          <a:p>
            <a:r>
              <a:rPr lang="en-US" dirty="0" smtClean="0"/>
              <a:t>Faith Community</a:t>
            </a:r>
          </a:p>
          <a:p>
            <a:pPr lvl="1"/>
            <a:r>
              <a:rPr lang="en-US" dirty="0" smtClean="0"/>
              <a:t>Congregations participating in EMPACT Project, or other interested faith communities</a:t>
            </a:r>
          </a:p>
          <a:p>
            <a:pPr lvl="1"/>
            <a:r>
              <a:rPr lang="en-US" dirty="0" smtClean="0"/>
              <a:t>Primarily concerned with self assessment and action tracking</a:t>
            </a:r>
          </a:p>
          <a:p>
            <a:pPr lvl="1"/>
            <a:r>
              <a:rPr lang="en-US" dirty="0" smtClean="0"/>
              <a:t>Also interested in finding and sharing information about anti-stigma actions and effectiveness</a:t>
            </a:r>
          </a:p>
          <a:p>
            <a:r>
              <a:rPr lang="en-US" dirty="0" smtClean="0"/>
              <a:t>Survey Coordinator</a:t>
            </a:r>
            <a:endParaRPr lang="en-US" dirty="0"/>
          </a:p>
          <a:p>
            <a:pPr lvl="1"/>
            <a:r>
              <a:rPr lang="en-US" dirty="0" smtClean="0"/>
              <a:t>Representative of partner organization conducting a stigma survey of faith communities</a:t>
            </a:r>
            <a:endParaRPr lang="en-US" dirty="0"/>
          </a:p>
          <a:p>
            <a:pPr lvl="1"/>
            <a:r>
              <a:rPr lang="en-US" dirty="0"/>
              <a:t>Primarily interested in </a:t>
            </a:r>
            <a:r>
              <a:rPr lang="en-US" dirty="0" smtClean="0"/>
              <a:t>conducting stigma survey and viewing results</a:t>
            </a:r>
            <a:endParaRPr lang="en-US" dirty="0"/>
          </a:p>
          <a:p>
            <a:r>
              <a:rPr lang="en-US" dirty="0" smtClean="0"/>
              <a:t>Casual Web User</a:t>
            </a:r>
          </a:p>
          <a:p>
            <a:pPr lvl="1"/>
            <a:r>
              <a:rPr lang="en-US" dirty="0" smtClean="0"/>
              <a:t>Individual browsing our website</a:t>
            </a:r>
          </a:p>
          <a:p>
            <a:pPr lvl="1"/>
            <a:r>
              <a:rPr lang="en-US" dirty="0" smtClean="0"/>
              <a:t>Primarily interested in what we do and where we are doing it</a:t>
            </a:r>
          </a:p>
          <a:p>
            <a:pPr lvl="1"/>
            <a:r>
              <a:rPr lang="en-US" dirty="0" smtClean="0"/>
              <a:t>Potential source of online donations</a:t>
            </a:r>
          </a:p>
          <a:p>
            <a:r>
              <a:rPr lang="en-US" dirty="0" smtClean="0"/>
              <a:t>Anti-Stigma Advocate*</a:t>
            </a:r>
          </a:p>
          <a:p>
            <a:pPr lvl="1"/>
            <a:r>
              <a:rPr lang="en-US" dirty="0" smtClean="0"/>
              <a:t>Individual interested in helping the cause of faith communities fighting against the stigma of HIV/AIDS</a:t>
            </a:r>
          </a:p>
          <a:p>
            <a:pPr lvl="1"/>
            <a:r>
              <a:rPr lang="en-US" dirty="0" smtClean="0"/>
              <a:t>Primarily interested in advocacy, finding and sharing information and resources</a:t>
            </a:r>
          </a:p>
          <a:p>
            <a:pPr lvl="1"/>
            <a:r>
              <a:rPr lang="en-US" dirty="0" smtClean="0"/>
              <a:t>May choose to sponsor a congregation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50114"/>
            <a:ext cx="2623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 smtClean="0"/>
              <a:t>*Not in First Implementation</a:t>
            </a:r>
            <a:endParaRPr lang="en-US" sz="1600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EMPACT 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841"/>
          </a:xfrm>
        </p:spPr>
        <p:txBody>
          <a:bodyPr>
            <a:normAutofit/>
          </a:bodyPr>
          <a:lstStyle/>
          <a:p>
            <a:r>
              <a:rPr lang="en-US" dirty="0" smtClean="0"/>
              <a:t>Login/Logout</a:t>
            </a:r>
          </a:p>
          <a:p>
            <a:r>
              <a:rPr lang="en-US" dirty="0" smtClean="0"/>
              <a:t>Enter data about projects</a:t>
            </a:r>
          </a:p>
          <a:p>
            <a:r>
              <a:rPr lang="en-US" dirty="0" smtClean="0"/>
              <a:t>Enter data about workshops</a:t>
            </a:r>
          </a:p>
          <a:p>
            <a:r>
              <a:rPr lang="en-US" dirty="0" smtClean="0"/>
              <a:t>Track project progress</a:t>
            </a:r>
          </a:p>
          <a:p>
            <a:pPr lvl="1"/>
            <a:r>
              <a:rPr lang="en-US" dirty="0" smtClean="0"/>
              <a:t>Numbers of congregations at different stages</a:t>
            </a:r>
          </a:p>
          <a:p>
            <a:r>
              <a:rPr lang="en-US" dirty="0" smtClean="0"/>
              <a:t>Track congregational progress</a:t>
            </a:r>
          </a:p>
          <a:p>
            <a:pPr lvl="1"/>
            <a:r>
              <a:rPr lang="en-US" dirty="0" smtClean="0"/>
              <a:t>Actions and assessments</a:t>
            </a:r>
          </a:p>
          <a:p>
            <a:r>
              <a:rPr lang="en-US" dirty="0" smtClean="0"/>
              <a:t>Interact on behalf of a faith community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841"/>
          </a:xfrm>
        </p:spPr>
        <p:txBody>
          <a:bodyPr>
            <a:normAutofit/>
          </a:bodyPr>
          <a:lstStyle/>
          <a:p>
            <a:r>
              <a:rPr lang="en-US" dirty="0" smtClean="0"/>
              <a:t>Login/Logout</a:t>
            </a:r>
          </a:p>
          <a:p>
            <a:r>
              <a:rPr lang="en-US" dirty="0" smtClean="0"/>
              <a:t>Enter data about faith community</a:t>
            </a:r>
          </a:p>
          <a:p>
            <a:r>
              <a:rPr lang="en-US" dirty="0" smtClean="0"/>
              <a:t>Enter data about actions</a:t>
            </a:r>
          </a:p>
          <a:p>
            <a:r>
              <a:rPr lang="en-US" dirty="0" smtClean="0"/>
              <a:t>Perform self assessment</a:t>
            </a:r>
          </a:p>
          <a:p>
            <a:r>
              <a:rPr lang="en-US" dirty="0" smtClean="0"/>
              <a:t>Track own actions, assessments, and 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Coordinator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841"/>
          </a:xfrm>
        </p:spPr>
        <p:txBody>
          <a:bodyPr>
            <a:normAutofit/>
          </a:bodyPr>
          <a:lstStyle/>
          <a:p>
            <a:r>
              <a:rPr lang="en-US" dirty="0" smtClean="0"/>
              <a:t>Login/Logout</a:t>
            </a:r>
          </a:p>
          <a:p>
            <a:r>
              <a:rPr lang="en-US" dirty="0" smtClean="0"/>
              <a:t>Facilitate data entry by faith communities</a:t>
            </a:r>
          </a:p>
          <a:p>
            <a:r>
              <a:rPr lang="en-US" dirty="0" smtClean="0"/>
              <a:t>View results</a:t>
            </a:r>
          </a:p>
          <a:p>
            <a:pPr lvl="1"/>
            <a:r>
              <a:rPr lang="en-US" dirty="0" smtClean="0"/>
              <a:t>Profiles of faith communities</a:t>
            </a:r>
          </a:p>
          <a:p>
            <a:pPr lvl="1"/>
            <a:r>
              <a:rPr lang="en-US" dirty="0" smtClean="0"/>
              <a:t>Recommendations for focus</a:t>
            </a:r>
          </a:p>
          <a:p>
            <a:r>
              <a:rPr lang="en-US" dirty="0" smtClean="0"/>
              <a:t>Interact on behalf of a faith community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Casual Web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841"/>
          </a:xfrm>
        </p:spPr>
        <p:txBody>
          <a:bodyPr>
            <a:normAutofit/>
          </a:bodyPr>
          <a:lstStyle/>
          <a:p>
            <a:r>
              <a:rPr lang="en-US" dirty="0" smtClean="0"/>
              <a:t>View faith communities on maps</a:t>
            </a:r>
          </a:p>
          <a:p>
            <a:r>
              <a:rPr lang="en-US" dirty="0" smtClean="0"/>
              <a:t>View anti-stigma actions on maps</a:t>
            </a:r>
          </a:p>
          <a:p>
            <a:r>
              <a:rPr lang="en-US" dirty="0" smtClean="0"/>
              <a:t>Filter map views</a:t>
            </a:r>
          </a:p>
          <a:p>
            <a:pPr lvl="1"/>
            <a:r>
              <a:rPr lang="en-US" dirty="0" smtClean="0"/>
              <a:t>Faith tradition</a:t>
            </a:r>
          </a:p>
          <a:p>
            <a:pPr lvl="1"/>
            <a:r>
              <a:rPr lang="en-US" dirty="0" smtClean="0"/>
              <a:t>Stage of progress</a:t>
            </a:r>
          </a:p>
          <a:p>
            <a:r>
              <a:rPr lang="en-US" dirty="0" smtClean="0"/>
              <a:t>Pop-up info about individual faith communities</a:t>
            </a:r>
            <a:endParaRPr lang="en-US" dirty="0"/>
          </a:p>
          <a:p>
            <a:r>
              <a:rPr lang="en-US" dirty="0" smtClean="0"/>
              <a:t>View statistical summaries of progress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072" y="2323891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Entity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Notes on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541" y="1693165"/>
            <a:ext cx="114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Entity</a:t>
            </a:r>
            <a:endParaRPr lang="en-US" sz="28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04941" y="3579694"/>
            <a:ext cx="402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Many-to-One </a:t>
            </a:r>
            <a:r>
              <a:rPr lang="en-US" sz="2800" b="1" i="1" u="sng" dirty="0" err="1" smtClean="0"/>
              <a:t>Reltionship</a:t>
            </a:r>
            <a:endParaRPr lang="en-US" sz="2800" b="1" i="1" u="sng" dirty="0"/>
          </a:p>
        </p:txBody>
      </p:sp>
      <p:cxnSp>
        <p:nvCxnSpPr>
          <p:cNvPr id="8" name="Elbow Connector 7"/>
          <p:cNvCxnSpPr/>
          <p:nvPr/>
        </p:nvCxnSpPr>
        <p:spPr>
          <a:xfrm rot="10800000" flipH="1">
            <a:off x="1358447" y="4399399"/>
            <a:ext cx="776309" cy="63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8447" y="4806403"/>
            <a:ext cx="632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 that the many-to-one relationship is not included in list of attributes on the “many” side entity.  The implementation will include ID’s for this relationship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Entities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582551"/>
            <a:ext cx="22860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19509" y="3265821"/>
            <a:ext cx="2286000" cy="914400"/>
          </a:xfrm>
          <a:prstGeom prst="rect">
            <a:avLst/>
          </a:prstGeom>
          <a:noFill/>
          <a:ln w="571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Faith Community</a:t>
            </a:r>
          </a:p>
        </p:txBody>
      </p:sp>
      <p:cxnSp>
        <p:nvCxnSpPr>
          <p:cNvPr id="75" name="Elbow Connector 74"/>
          <p:cNvCxnSpPr>
            <a:stCxn id="69" idx="1"/>
            <a:endCxn id="5" idx="3"/>
          </p:cNvCxnSpPr>
          <p:nvPr/>
        </p:nvCxnSpPr>
        <p:spPr>
          <a:xfrm rot="10800000">
            <a:off x="2743201" y="3039751"/>
            <a:ext cx="776309" cy="683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578320" y="3964861"/>
            <a:ext cx="2286000" cy="914400"/>
          </a:xfrm>
          <a:prstGeom prst="rect">
            <a:avLst/>
          </a:prstGeom>
          <a:noFill/>
          <a:ln w="571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Anti Stigma Action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578320" y="2582552"/>
            <a:ext cx="2286000" cy="914400"/>
          </a:xfrm>
          <a:prstGeom prst="rect">
            <a:avLst/>
          </a:prstGeom>
          <a:noFill/>
          <a:ln w="571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Stigma Assessment</a:t>
            </a:r>
          </a:p>
        </p:txBody>
      </p:sp>
      <p:cxnSp>
        <p:nvCxnSpPr>
          <p:cNvPr id="124" name="Elbow Connector 123"/>
          <p:cNvCxnSpPr>
            <a:stCxn id="120" idx="1"/>
            <a:endCxn id="69" idx="3"/>
          </p:cNvCxnSpPr>
          <p:nvPr/>
        </p:nvCxnSpPr>
        <p:spPr>
          <a:xfrm rot="10800000" flipV="1">
            <a:off x="5805510" y="3039751"/>
            <a:ext cx="772811" cy="68326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9" idx="1"/>
            <a:endCxn id="69" idx="3"/>
          </p:cNvCxnSpPr>
          <p:nvPr/>
        </p:nvCxnSpPr>
        <p:spPr>
          <a:xfrm rot="10800000">
            <a:off x="5805510" y="3723021"/>
            <a:ext cx="772811" cy="69904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5249" y="3964861"/>
            <a:ext cx="22860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Survey</a:t>
            </a:r>
          </a:p>
        </p:txBody>
      </p:sp>
      <p:cxnSp>
        <p:nvCxnSpPr>
          <p:cNvPr id="18" name="Elbow Connector 17"/>
          <p:cNvCxnSpPr>
            <a:stCxn id="69" idx="1"/>
            <a:endCxn id="17" idx="3"/>
          </p:cNvCxnSpPr>
          <p:nvPr/>
        </p:nvCxnSpPr>
        <p:spPr>
          <a:xfrm rot="10800000" flipV="1">
            <a:off x="2731249" y="3723021"/>
            <a:ext cx="788260" cy="69904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9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13620"/>
            <a:ext cx="22860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Project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Coordinator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 Commenced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69" idx="3"/>
            <a:endCxn id="97" idx="1"/>
          </p:cNvCxnSpPr>
          <p:nvPr/>
        </p:nvCxnSpPr>
        <p:spPr>
          <a:xfrm>
            <a:off x="5805510" y="4452802"/>
            <a:ext cx="595290" cy="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800" y="1613619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29" name="Elbow Connector 28"/>
          <p:cNvCxnSpPr>
            <a:stCxn id="5" idx="3"/>
            <a:endCxn id="26" idx="1"/>
          </p:cNvCxnSpPr>
          <p:nvPr/>
        </p:nvCxnSpPr>
        <p:spPr>
          <a:xfrm flipV="1">
            <a:off x="2743200" y="2070819"/>
            <a:ext cx="3657600" cy="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00800" y="2804611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Denomination</a:t>
            </a:r>
          </a:p>
        </p:txBody>
      </p:sp>
      <p:cxnSp>
        <p:nvCxnSpPr>
          <p:cNvPr id="60" name="Elbow Connector 59"/>
          <p:cNvCxnSpPr>
            <a:stCxn id="5" idx="3"/>
            <a:endCxn id="45" idx="1"/>
          </p:cNvCxnSpPr>
          <p:nvPr/>
        </p:nvCxnSpPr>
        <p:spPr>
          <a:xfrm>
            <a:off x="2743200" y="2070820"/>
            <a:ext cx="3657600" cy="119099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19510" y="3995602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Target Congregation</a:t>
            </a:r>
          </a:p>
        </p:txBody>
      </p:sp>
      <p:cxnSp>
        <p:nvCxnSpPr>
          <p:cNvPr id="75" name="Elbow Connector 74"/>
          <p:cNvCxnSpPr>
            <a:stCxn id="69" idx="1"/>
            <a:endCxn id="5" idx="2"/>
          </p:cNvCxnSpPr>
          <p:nvPr/>
        </p:nvCxnSpPr>
        <p:spPr>
          <a:xfrm rot="10800000">
            <a:off x="1600200" y="2528020"/>
            <a:ext cx="1919310" cy="192478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00800" y="3995603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Faith Community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400800" y="5281367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Leadership Training Workshop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121" name="Elbow Connector 120"/>
          <p:cNvCxnSpPr>
            <a:stCxn id="69" idx="3"/>
            <a:endCxn id="119" idx="1"/>
          </p:cNvCxnSpPr>
          <p:nvPr/>
        </p:nvCxnSpPr>
        <p:spPr>
          <a:xfrm>
            <a:off x="5805510" y="4452802"/>
            <a:ext cx="595290" cy="128576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cap="all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Overview</a:t>
            </a:r>
          </a:p>
          <a:p>
            <a:pPr lvl="1"/>
            <a:r>
              <a:rPr lang="en-US" sz="2400" dirty="0" smtClean="0"/>
              <a:t>Vision and summaries of key concepts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Usage Scenarios</a:t>
            </a:r>
          </a:p>
          <a:p>
            <a:pPr lvl="1"/>
            <a:r>
              <a:rPr lang="en-US" sz="2400" dirty="0" smtClean="0"/>
              <a:t>Descriptions of users and typical activities</a:t>
            </a:r>
          </a:p>
          <a:p>
            <a:endParaRPr lang="en-US" sz="2800" dirty="0" smtClean="0"/>
          </a:p>
          <a:p>
            <a:r>
              <a:rPr lang="en-US" sz="2800" dirty="0" smtClean="0"/>
              <a:t>Data Model</a:t>
            </a:r>
            <a:endParaRPr lang="en-US" sz="2800" dirty="0"/>
          </a:p>
          <a:p>
            <a:pPr lvl="1"/>
            <a:r>
              <a:rPr lang="en-US" sz="2400" dirty="0" smtClean="0"/>
              <a:t>Draft data model for the central database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13620"/>
            <a:ext cx="22860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Survey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Coordinator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 Commenced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69" idx="3"/>
            <a:endCxn id="16" idx="1"/>
          </p:cNvCxnSpPr>
          <p:nvPr/>
        </p:nvCxnSpPr>
        <p:spPr>
          <a:xfrm flipV="1">
            <a:off x="5683623" y="2070820"/>
            <a:ext cx="717177" cy="630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397623" y="1619928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Participant</a:t>
            </a:r>
          </a:p>
        </p:txBody>
      </p:sp>
      <p:cxnSp>
        <p:nvCxnSpPr>
          <p:cNvPr id="75" name="Elbow Connector 74"/>
          <p:cNvCxnSpPr>
            <a:stCxn id="69" idx="1"/>
            <a:endCxn id="5" idx="3"/>
          </p:cNvCxnSpPr>
          <p:nvPr/>
        </p:nvCxnSpPr>
        <p:spPr>
          <a:xfrm rot="10800000">
            <a:off x="2743201" y="2070820"/>
            <a:ext cx="654423" cy="630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07151" y="2949721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Stigma Assessment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397623" y="2949721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Survey Results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121" name="Elbow Connector 120"/>
          <p:cNvCxnSpPr>
            <a:stCxn id="16" idx="2"/>
            <a:endCxn id="97" idx="0"/>
          </p:cNvCxnSpPr>
          <p:nvPr/>
        </p:nvCxnSpPr>
        <p:spPr>
          <a:xfrm rot="16200000" flipH="1">
            <a:off x="7336125" y="2735694"/>
            <a:ext cx="421701" cy="635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1613620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Faith Community</a:t>
            </a:r>
          </a:p>
        </p:txBody>
      </p:sp>
      <p:cxnSp>
        <p:nvCxnSpPr>
          <p:cNvPr id="28" name="Elbow Connector 27"/>
          <p:cNvCxnSpPr>
            <a:stCxn id="119" idx="1"/>
            <a:endCxn id="5" idx="2"/>
          </p:cNvCxnSpPr>
          <p:nvPr/>
        </p:nvCxnSpPr>
        <p:spPr>
          <a:xfrm rot="10800000">
            <a:off x="1600201" y="2528021"/>
            <a:ext cx="1797423" cy="87890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7624" y="4321321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Characteristic Rating (</a:t>
            </a:r>
            <a:r>
              <a:rPr lang="en-US" sz="1400" b="1" dirty="0" err="1" smtClean="0">
                <a:solidFill>
                  <a:schemeClr val="tx1"/>
                </a:solidFill>
              </a:rPr>
              <a:t>Avg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35" name="Elbow Connector 34"/>
          <p:cNvCxnSpPr>
            <a:stCxn id="31" idx="0"/>
            <a:endCxn id="119" idx="2"/>
          </p:cNvCxnSpPr>
          <p:nvPr/>
        </p:nvCxnSpPr>
        <p:spPr>
          <a:xfrm rot="16200000" flipV="1">
            <a:off x="4312024" y="4092720"/>
            <a:ext cx="457200" cy="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00800" y="4334021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Stigma Characteristic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Text (Various Languages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1" idx="3"/>
            <a:endCxn id="39" idx="1"/>
          </p:cNvCxnSpPr>
          <p:nvPr/>
        </p:nvCxnSpPr>
        <p:spPr>
          <a:xfrm>
            <a:off x="5683624" y="4778521"/>
            <a:ext cx="717176" cy="12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8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 Community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13619"/>
            <a:ext cx="2286000" cy="3296383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Faith Community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Urban or Rural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# of Members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# of Separated Worship Locations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Frequency of Worship Services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since Founding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Distance to Clinic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Picture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Name of Pastor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Preferred Language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631" y="1613619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Faith Tradition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E.g., Christian, Muslim, Jewish, Other, …</a:t>
            </a:r>
          </a:p>
        </p:txBody>
      </p:sp>
      <p:cxnSp>
        <p:nvCxnSpPr>
          <p:cNvPr id="12" name="Elbow Connector 11"/>
          <p:cNvCxnSpPr>
            <a:stCxn id="69" idx="3"/>
            <a:endCxn id="47" idx="1"/>
          </p:cNvCxnSpPr>
          <p:nvPr/>
        </p:nvCxnSpPr>
        <p:spPr>
          <a:xfrm>
            <a:off x="5878993" y="2437715"/>
            <a:ext cx="693638" cy="84338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5" idx="0"/>
            <a:endCxn id="47" idx="2"/>
          </p:cNvCxnSpPr>
          <p:nvPr/>
        </p:nvCxnSpPr>
        <p:spPr>
          <a:xfrm rot="5400000" flipH="1" flipV="1">
            <a:off x="7577336" y="3876598"/>
            <a:ext cx="276591" cy="127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9" idx="3"/>
            <a:endCxn id="7" idx="1"/>
          </p:cNvCxnSpPr>
          <p:nvPr/>
        </p:nvCxnSpPr>
        <p:spPr>
          <a:xfrm flipV="1">
            <a:off x="5878993" y="2070819"/>
            <a:ext cx="693638" cy="3668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72631" y="5213429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Country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Long List…</a:t>
            </a:r>
          </a:p>
        </p:txBody>
      </p:sp>
      <p:cxnSp>
        <p:nvCxnSpPr>
          <p:cNvPr id="28" name="Elbow Connector 27"/>
          <p:cNvCxnSpPr/>
          <p:nvPr/>
        </p:nvCxnSpPr>
        <p:spPr>
          <a:xfrm>
            <a:off x="5878993" y="5664279"/>
            <a:ext cx="693638" cy="127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72631" y="2823902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Faith Sub-Tradition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E.g., Catholic, Sunni, Other, …</a:t>
            </a:r>
          </a:p>
        </p:txBody>
      </p:sp>
      <p:cxnSp>
        <p:nvCxnSpPr>
          <p:cNvPr id="48" name="Elbow Connector 47"/>
          <p:cNvCxnSpPr>
            <a:stCxn id="47" idx="0"/>
            <a:endCxn id="7" idx="2"/>
          </p:cNvCxnSpPr>
          <p:nvPr/>
        </p:nvCxnSpPr>
        <p:spPr>
          <a:xfrm rot="5400000" flipH="1" flipV="1">
            <a:off x="7567690" y="2675961"/>
            <a:ext cx="295883" cy="127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3"/>
            <a:endCxn id="63" idx="1"/>
          </p:cNvCxnSpPr>
          <p:nvPr/>
        </p:nvCxnSpPr>
        <p:spPr>
          <a:xfrm>
            <a:off x="2743200" y="3261811"/>
            <a:ext cx="849793" cy="2408818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72631" y="4014893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Denomination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# of Members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# of Faith Communities</a:t>
            </a:r>
          </a:p>
        </p:txBody>
      </p:sp>
      <p:cxnSp>
        <p:nvCxnSpPr>
          <p:cNvPr id="60" name="Elbow Connector 59"/>
          <p:cNvCxnSpPr>
            <a:stCxn id="69" idx="3"/>
            <a:endCxn id="45" idx="1"/>
          </p:cNvCxnSpPr>
          <p:nvPr/>
        </p:nvCxnSpPr>
        <p:spPr>
          <a:xfrm>
            <a:off x="5878993" y="2437715"/>
            <a:ext cx="693638" cy="203437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92993" y="5213429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State or Province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City or Town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GPS Coordinates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92993" y="1613619"/>
            <a:ext cx="2286000" cy="1648192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Affiliation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Independent?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If not independent, then link to Denomination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If independent, then links to Faith Tradition and Sub-Tradition</a:t>
            </a:r>
          </a:p>
        </p:txBody>
      </p:sp>
      <p:cxnSp>
        <p:nvCxnSpPr>
          <p:cNvPr id="75" name="Elbow Connector 74"/>
          <p:cNvCxnSpPr>
            <a:stCxn id="5" idx="3"/>
            <a:endCxn id="69" idx="1"/>
          </p:cNvCxnSpPr>
          <p:nvPr/>
        </p:nvCxnSpPr>
        <p:spPr>
          <a:xfrm flipV="1">
            <a:off x="2743200" y="2437715"/>
            <a:ext cx="849793" cy="8240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Stigma Assessment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32911"/>
            <a:ext cx="22860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Stigma Assessment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0123" y="1632911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Assessment Answer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Answer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2631" y="1632911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Assessment Question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Text (Various Languages)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6" idx="1"/>
            <a:endCxn id="5" idx="3"/>
          </p:cNvCxnSpPr>
          <p:nvPr/>
        </p:nvCxnSpPr>
        <p:spPr>
          <a:xfrm rot="10800000">
            <a:off x="2743201" y="2090111"/>
            <a:ext cx="986923" cy="12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7" idx="1"/>
          </p:cNvCxnSpPr>
          <p:nvPr/>
        </p:nvCxnSpPr>
        <p:spPr>
          <a:xfrm>
            <a:off x="6016123" y="2090111"/>
            <a:ext cx="556508" cy="12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18663" y="4167749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Characteristic Rating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Focus Areas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4826" y="4167749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Stigma Characteristic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Text (Various Languages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6004663" y="4624949"/>
            <a:ext cx="570163" cy="12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1"/>
            <a:endCxn id="5" idx="3"/>
          </p:cNvCxnSpPr>
          <p:nvPr/>
        </p:nvCxnSpPr>
        <p:spPr>
          <a:xfrm rot="10800000">
            <a:off x="2743201" y="2090111"/>
            <a:ext cx="975463" cy="2534838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18663" y="5420448"/>
            <a:ext cx="2286000" cy="914400"/>
          </a:xfrm>
          <a:prstGeom prst="rect">
            <a:avLst/>
          </a:prstGeom>
          <a:noFill/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Self Rating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Number</a:t>
            </a:r>
          </a:p>
        </p:txBody>
      </p:sp>
      <p:cxnSp>
        <p:nvCxnSpPr>
          <p:cNvPr id="27" name="Elbow Connector 26"/>
          <p:cNvCxnSpPr>
            <a:stCxn id="26" idx="3"/>
            <a:endCxn id="18" idx="1"/>
          </p:cNvCxnSpPr>
          <p:nvPr/>
        </p:nvCxnSpPr>
        <p:spPr>
          <a:xfrm flipV="1">
            <a:off x="6004663" y="4624949"/>
            <a:ext cx="570163" cy="125269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1"/>
            <a:endCxn id="5" idx="3"/>
          </p:cNvCxnSpPr>
          <p:nvPr/>
        </p:nvCxnSpPr>
        <p:spPr>
          <a:xfrm rot="10800000">
            <a:off x="2743201" y="2090112"/>
            <a:ext cx="975463" cy="378753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88481" y="2925504"/>
            <a:ext cx="22860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Answer Type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E.g., </a:t>
            </a:r>
            <a:r>
              <a:rPr lang="en-US" sz="1400" dirty="0" err="1" smtClean="0">
                <a:solidFill>
                  <a:schemeClr val="tx1"/>
                </a:solidFill>
              </a:rPr>
              <a:t>Likert</a:t>
            </a:r>
            <a:r>
              <a:rPr lang="en-US" sz="1400" dirty="0" smtClean="0">
                <a:solidFill>
                  <a:schemeClr val="tx1"/>
                </a:solidFill>
              </a:rPr>
              <a:t> Scale, Yes/No, …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7" idx="2"/>
            <a:endCxn id="47" idx="0"/>
          </p:cNvCxnSpPr>
          <p:nvPr/>
        </p:nvCxnSpPr>
        <p:spPr>
          <a:xfrm rot="16200000" flipH="1">
            <a:off x="7534460" y="2728482"/>
            <a:ext cx="378193" cy="158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>
            <a:off x="4356072" y="2717256"/>
            <a:ext cx="942222" cy="1269874"/>
          </a:xfrm>
          <a:prstGeom prst="downArrow">
            <a:avLst>
              <a:gd name="adj1" fmla="val 60000"/>
              <a:gd name="adj2" fmla="val 35001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i="1" dirty="0" smtClean="0">
                <a:solidFill>
                  <a:srgbClr val="000000"/>
                </a:solidFill>
              </a:rPr>
              <a:t>Business</a:t>
            </a:r>
          </a:p>
          <a:p>
            <a:pPr algn="ctr"/>
            <a:r>
              <a:rPr lang="en-US" sz="1400" b="1" i="1" dirty="0" smtClean="0">
                <a:solidFill>
                  <a:srgbClr val="000000"/>
                </a:solidFill>
              </a:rPr>
              <a:t>Rules</a:t>
            </a:r>
            <a:endParaRPr lang="en-US" sz="1400" b="1" i="1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Stigma 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24865"/>
            <a:ext cx="2057400" cy="91440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Anti Stigma Action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Notes</a:t>
            </a:r>
          </a:p>
        </p:txBody>
      </p: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2514600" y="2077207"/>
            <a:ext cx="1001414" cy="485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16014" y="1620007"/>
            <a:ext cx="2057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Action </a:t>
            </a:r>
            <a:r>
              <a:rPr lang="en-US" sz="1400" b="1" dirty="0" smtClean="0">
                <a:solidFill>
                  <a:schemeClr val="tx1"/>
                </a:solidFill>
              </a:rPr>
              <a:t>Type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E.g., Sermon, Testimony, Support Group Meeting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16014" y="3457700"/>
            <a:ext cx="2057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Participation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4826" y="3457689"/>
            <a:ext cx="2057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Participant </a:t>
            </a:r>
            <a:r>
              <a:rPr lang="en-US" sz="1400" b="1" dirty="0" smtClean="0">
                <a:solidFill>
                  <a:schemeClr val="tx1"/>
                </a:solidFill>
              </a:rPr>
              <a:t>Type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E.g., Members, Elders, Men, Women, Youth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 flipV="1">
            <a:off x="5573414" y="3914889"/>
            <a:ext cx="1001412" cy="1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1"/>
            <a:endCxn id="5" idx="2"/>
          </p:cNvCxnSpPr>
          <p:nvPr/>
        </p:nvCxnSpPr>
        <p:spPr>
          <a:xfrm rot="10800000">
            <a:off x="1485900" y="2539266"/>
            <a:ext cx="2030114" cy="137563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decide how to implement individuals and roles they play in projects and surveys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Vision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information and communication technology to help mobilize local faith communities in the fight against the stigma of HIV and AIDS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Embody a proactive transformational framework</a:t>
            </a:r>
          </a:p>
          <a:p>
            <a:pPr lvl="1"/>
            <a:r>
              <a:rPr lang="en-US" sz="2400" dirty="0" smtClean="0"/>
              <a:t>Provide resources to support local faith communities</a:t>
            </a:r>
          </a:p>
          <a:p>
            <a:pPr lvl="1"/>
            <a:r>
              <a:rPr lang="en-US" sz="2400" dirty="0" smtClean="0"/>
              <a:t>Monitor progress at local, regional and global levels</a:t>
            </a:r>
          </a:p>
          <a:p>
            <a:pPr lvl="1"/>
            <a:r>
              <a:rPr lang="en-US" sz="2400" dirty="0" smtClean="0"/>
              <a:t>Use progress data for awareness and advocacy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Self-assessment survey</a:t>
            </a:r>
          </a:p>
          <a:p>
            <a:pPr lvl="1"/>
            <a:r>
              <a:rPr lang="en-US" dirty="0" smtClean="0"/>
              <a:t>Recommended actions and best practices</a:t>
            </a:r>
          </a:p>
          <a:p>
            <a:pPr lvl="1"/>
            <a:r>
              <a:rPr lang="en-US" dirty="0" smtClean="0"/>
              <a:t>Leadership training</a:t>
            </a:r>
          </a:p>
          <a:p>
            <a:r>
              <a:rPr lang="en-US" dirty="0" smtClean="0"/>
              <a:t>Iterative Methodology</a:t>
            </a:r>
          </a:p>
          <a:p>
            <a:pPr lvl="1"/>
            <a:r>
              <a:rPr lang="en-US" dirty="0" smtClean="0"/>
              <a:t>Assess</a:t>
            </a:r>
          </a:p>
          <a:p>
            <a:pPr lvl="1"/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Repeat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EMPACT Africa Resources</a:t>
            </a:r>
          </a:p>
          <a:p>
            <a:pPr lvl="1"/>
            <a:r>
              <a:rPr lang="en-US" dirty="0" smtClean="0"/>
              <a:t>Characteristics of a stigma-free faith community</a:t>
            </a:r>
          </a:p>
          <a:p>
            <a:pPr lvl="1"/>
            <a:r>
              <a:rPr lang="en-US" dirty="0" smtClean="0"/>
              <a:t>Self-assessment survey</a:t>
            </a:r>
          </a:p>
          <a:p>
            <a:pPr lvl="1"/>
            <a:r>
              <a:rPr lang="en-US" dirty="0" smtClean="0"/>
              <a:t>Faith leader’s guide</a:t>
            </a:r>
          </a:p>
          <a:p>
            <a:pPr lvl="1"/>
            <a:r>
              <a:rPr lang="en-US" i="1" dirty="0" smtClean="0"/>
              <a:t>Downloadable and printable</a:t>
            </a:r>
          </a:p>
          <a:p>
            <a:pPr lvl="1"/>
            <a:r>
              <a:rPr lang="en-US" i="1" dirty="0" smtClean="0"/>
              <a:t>Available in multiple languages</a:t>
            </a:r>
          </a:p>
          <a:p>
            <a:r>
              <a:rPr lang="en-US" dirty="0" smtClean="0"/>
              <a:t>Links to other online resources</a:t>
            </a:r>
          </a:p>
          <a:p>
            <a:pPr lvl="1"/>
            <a:r>
              <a:rPr lang="en-US" dirty="0" smtClean="0"/>
              <a:t>CABSA, INERELA+, UNAIDS,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Individual faith communities</a:t>
            </a:r>
          </a:p>
          <a:p>
            <a:pPr lvl="1"/>
            <a:r>
              <a:rPr lang="en-US" dirty="0" smtClean="0"/>
              <a:t>Progress on each characteristic</a:t>
            </a:r>
          </a:p>
          <a:p>
            <a:pPr lvl="1"/>
            <a:r>
              <a:rPr lang="en-US" dirty="0" smtClean="0"/>
              <a:t>Key pandemic data (e.g., testing rates)</a:t>
            </a:r>
          </a:p>
          <a:p>
            <a:pPr lvl="1"/>
            <a:r>
              <a:rPr lang="en-US" dirty="0" smtClean="0"/>
              <a:t>Actions taken</a:t>
            </a:r>
          </a:p>
          <a:p>
            <a:r>
              <a:rPr lang="en-US" dirty="0" smtClean="0"/>
              <a:t>Regional and global</a:t>
            </a:r>
          </a:p>
          <a:p>
            <a:pPr lvl="1"/>
            <a:r>
              <a:rPr lang="en-US" dirty="0" smtClean="0"/>
              <a:t>Number of stigma-free faith communities</a:t>
            </a:r>
          </a:p>
          <a:p>
            <a:pPr lvl="1"/>
            <a:r>
              <a:rPr lang="en-US" dirty="0" smtClean="0"/>
              <a:t>Statistical summaries by characteristic</a:t>
            </a:r>
          </a:p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Individual faith communities joining the program</a:t>
            </a:r>
          </a:p>
          <a:p>
            <a:pPr lvl="2"/>
            <a:r>
              <a:rPr lang="en-US" dirty="0" smtClean="0"/>
              <a:t>Self-assessment results</a:t>
            </a:r>
          </a:p>
          <a:p>
            <a:pPr lvl="2"/>
            <a:r>
              <a:rPr lang="en-US" dirty="0" smtClean="0"/>
              <a:t>Actions taken</a:t>
            </a:r>
          </a:p>
          <a:p>
            <a:pPr lvl="1"/>
            <a:r>
              <a:rPr lang="en-US" dirty="0" smtClean="0"/>
              <a:t>Surveys by groups or regions</a:t>
            </a:r>
          </a:p>
          <a:p>
            <a:pPr lvl="2"/>
            <a:r>
              <a:rPr lang="en-US" dirty="0" smtClean="0"/>
              <a:t>Self-assessment statistics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Awareness and Advocacy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Charts showing progress</a:t>
            </a:r>
          </a:p>
          <a:p>
            <a:pPr lvl="1"/>
            <a:r>
              <a:rPr lang="en-US" dirty="0" smtClean="0"/>
              <a:t>Increase of Stigma-Free </a:t>
            </a:r>
            <a:r>
              <a:rPr lang="en-US" dirty="0"/>
              <a:t>F</a:t>
            </a:r>
            <a:r>
              <a:rPr lang="en-US" dirty="0" smtClean="0"/>
              <a:t>aith </a:t>
            </a:r>
            <a:r>
              <a:rPr lang="en-US" dirty="0"/>
              <a:t>C</a:t>
            </a:r>
            <a:r>
              <a:rPr lang="en-US" dirty="0" smtClean="0"/>
              <a:t>ommunities</a:t>
            </a:r>
          </a:p>
          <a:p>
            <a:pPr lvl="1"/>
            <a:r>
              <a:rPr lang="en-US" dirty="0" smtClean="0"/>
              <a:t>Reduction of Compassion Gap</a:t>
            </a:r>
          </a:p>
          <a:p>
            <a:r>
              <a:rPr lang="en-US" dirty="0" smtClean="0"/>
              <a:t>Highlights and alerts</a:t>
            </a:r>
          </a:p>
          <a:p>
            <a:pPr lvl="1"/>
            <a:r>
              <a:rPr lang="en-US" dirty="0" smtClean="0"/>
              <a:t>“Today, there were 4,037 sermons about compassion and HIV/AIDS”</a:t>
            </a:r>
          </a:p>
          <a:p>
            <a:r>
              <a:rPr lang="en-US" dirty="0" smtClean="0"/>
              <a:t>Faith communities in the program</a:t>
            </a:r>
          </a:p>
          <a:p>
            <a:pPr lvl="1"/>
            <a:r>
              <a:rPr lang="en-US" dirty="0" smtClean="0"/>
              <a:t>Maps showing proactive faith communities</a:t>
            </a:r>
          </a:p>
          <a:p>
            <a:pPr lvl="1"/>
            <a:r>
              <a:rPr lang="en-US" dirty="0" smtClean="0"/>
              <a:t>Opportunities for individuals and groups to support anti-stigma activities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The heart of the implementation</a:t>
            </a:r>
          </a:p>
          <a:p>
            <a:pPr lvl="1"/>
            <a:r>
              <a:rPr lang="en-US" dirty="0" smtClean="0"/>
              <a:t>Robust, potentially millions of records</a:t>
            </a:r>
          </a:p>
          <a:p>
            <a:pPr lvl="1"/>
            <a:r>
              <a:rPr lang="en-US" dirty="0" smtClean="0"/>
              <a:t>Design for evolution</a:t>
            </a:r>
          </a:p>
          <a:p>
            <a:r>
              <a:rPr lang="en-US" dirty="0" smtClean="0"/>
              <a:t>Phases</a:t>
            </a:r>
          </a:p>
          <a:p>
            <a:pPr lvl="1"/>
            <a:r>
              <a:rPr lang="en-US" dirty="0" smtClean="0"/>
              <a:t>Design data model</a:t>
            </a:r>
          </a:p>
          <a:p>
            <a:pPr lvl="1"/>
            <a:r>
              <a:rPr lang="en-US" dirty="0" smtClean="0"/>
              <a:t>Implement self-assessment mechanism via Internet</a:t>
            </a:r>
          </a:p>
          <a:p>
            <a:pPr lvl="1"/>
            <a:r>
              <a:rPr lang="en-US" dirty="0" smtClean="0"/>
              <a:t>Implement action tracking mechanism via Internet</a:t>
            </a:r>
          </a:p>
          <a:p>
            <a:pPr lvl="1"/>
            <a:r>
              <a:rPr lang="en-US" dirty="0" smtClean="0"/>
              <a:t>Implement advocacy capabilities</a:t>
            </a:r>
          </a:p>
          <a:p>
            <a:pPr lvl="1"/>
            <a:r>
              <a:rPr lang="en-US" dirty="0" smtClean="0"/>
              <a:t>Expand data capture capabilities to cell phones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EMPACT Africa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55C3-B92B-A141-AF0A-F7A30075B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1061</Words>
  <Application>Microsoft Macintosh PowerPoint</Application>
  <PresentationFormat>On-screen Show (4:3)</PresentationFormat>
  <Paragraphs>271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EMPACT Africa</vt:lpstr>
      <vt:lpstr>Contents</vt:lpstr>
      <vt:lpstr>Overview</vt:lpstr>
      <vt:lpstr>Concept</vt:lpstr>
      <vt:lpstr>Transformational Framework</vt:lpstr>
      <vt:lpstr>Online Resources</vt:lpstr>
      <vt:lpstr>Monitoring Progress</vt:lpstr>
      <vt:lpstr>Awareness and Advocacy</vt:lpstr>
      <vt:lpstr>Implementation</vt:lpstr>
      <vt:lpstr>Usage scenarios</vt:lpstr>
      <vt:lpstr>Primary Users</vt:lpstr>
      <vt:lpstr>EMPACT Project Manager</vt:lpstr>
      <vt:lpstr>Faith Community</vt:lpstr>
      <vt:lpstr>Survey Coordinator</vt:lpstr>
      <vt:lpstr>Casual Web User</vt:lpstr>
      <vt:lpstr>Data Model</vt:lpstr>
      <vt:lpstr>Data Model Notation</vt:lpstr>
      <vt:lpstr>Primary Entities</vt:lpstr>
      <vt:lpstr>Project</vt:lpstr>
      <vt:lpstr>Survey</vt:lpstr>
      <vt:lpstr>Faith Community</vt:lpstr>
      <vt:lpstr>Stigma Assessment</vt:lpstr>
      <vt:lpstr>Anti Stigma Action</vt:lpstr>
      <vt:lpstr>TBD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EMPACT Africa</dc:title>
  <dc:creator>David Barstow</dc:creator>
  <cp:lastModifiedBy>David Barstow</cp:lastModifiedBy>
  <cp:revision>53</cp:revision>
  <cp:lastPrinted>2012-12-06T18:40:30Z</cp:lastPrinted>
  <dcterms:created xsi:type="dcterms:W3CDTF">2012-09-18T14:57:51Z</dcterms:created>
  <dcterms:modified xsi:type="dcterms:W3CDTF">2012-12-06T20:23:23Z</dcterms:modified>
</cp:coreProperties>
</file>