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62667" y="1326908"/>
            <a:ext cx="8466666" cy="4205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Decsender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장르</a:t>
            </a:r>
            <a:r>
              <a:rPr lang="en-US" altLang="ko-KR"/>
              <a:t>:</a:t>
            </a:r>
            <a:r>
              <a:rPr lang="ko-KR" altLang="en-US"/>
              <a:t> 플랫포머</a:t>
            </a:r>
            <a:r>
              <a:rPr lang="en-US" altLang="ko-KR"/>
              <a:t>,</a:t>
            </a:r>
            <a:r>
              <a:rPr lang="ko-KR" altLang="en-US"/>
              <a:t> 수직 방향 진행</a:t>
            </a:r>
            <a:r>
              <a:rPr lang="en-US" altLang="ko-KR"/>
              <a:t>,</a:t>
            </a:r>
            <a:r>
              <a:rPr lang="ko-KR" altLang="en-US"/>
              <a:t> 런 앤 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플레이</a:t>
            </a:r>
            <a:r>
              <a:rPr lang="en-US" altLang="ko-KR"/>
              <a:t>: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좌우 이동과 점프</a:t>
            </a:r>
            <a:r>
              <a:rPr lang="en-US" altLang="ko-KR"/>
              <a:t>,</a:t>
            </a:r>
            <a:r>
              <a:rPr lang="ko-KR" altLang="en-US"/>
              <a:t> 마우스 방향의 총알 발사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방에 배치된 모든 적대적 목표물을 파괴하며 다음 방으로 이동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매 방마다 제한시간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(20</a:t>
            </a:r>
            <a:r>
              <a:rPr lang="ko-KR" altLang="en-US"/>
              <a:t>초 내외</a:t>
            </a:r>
            <a:r>
              <a:rPr lang="en-US" altLang="ko-KR"/>
              <a:t>)</a:t>
            </a:r>
            <a:r>
              <a:rPr lang="ko-KR" altLang="en-US"/>
              <a:t> 시간 내로 모든 적을 처치하지 못하면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즉시 게임 패배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중점</a:t>
            </a:r>
            <a:r>
              <a:rPr lang="en-US" altLang="ko-KR"/>
              <a:t>: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매우 빠른 템포의 게임 플레이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플레이어의 조작 숙련도 중시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적</a:t>
            </a:r>
            <a:r>
              <a:rPr lang="en-US" altLang="ko-KR"/>
              <a:t>:</a:t>
            </a:r>
            <a:r>
              <a:rPr lang="ko-KR" altLang="en-US"/>
              <a:t> 체력 낮음</a:t>
            </a:r>
            <a:r>
              <a:rPr lang="en-US" altLang="ko-KR"/>
              <a:t>,</a:t>
            </a:r>
            <a:r>
              <a:rPr lang="ko-KR" altLang="en-US"/>
              <a:t> 공격력 높음 </a:t>
            </a:r>
            <a:r>
              <a:rPr lang="en-US" altLang="ko-KR"/>
              <a:t>=</a:t>
            </a:r>
            <a:r>
              <a:rPr lang="ko-KR" altLang="en-US"/>
              <a:t> 빠른 격퇴 위주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플레이어</a:t>
            </a:r>
            <a:r>
              <a:rPr lang="en-US" altLang="ko-KR"/>
              <a:t>:</a:t>
            </a:r>
            <a:r>
              <a:rPr lang="ko-KR" altLang="en-US"/>
              <a:t> 체력 </a:t>
            </a:r>
            <a:r>
              <a:rPr lang="en-US" altLang="ko-KR"/>
              <a:t>3</a:t>
            </a:r>
            <a:r>
              <a:rPr lang="ko-KR" altLang="en-US"/>
              <a:t>칸 </a:t>
            </a:r>
            <a:r>
              <a:rPr lang="en-US" altLang="ko-KR"/>
              <a:t>+</a:t>
            </a:r>
            <a:r>
              <a:rPr lang="ko-KR" altLang="en-US"/>
              <a:t> 무적 시간 없음 </a:t>
            </a:r>
            <a:r>
              <a:rPr lang="en-US" altLang="ko-KR"/>
              <a:t>=</a:t>
            </a:r>
            <a:r>
              <a:rPr lang="ko-KR" altLang="en-US"/>
              <a:t> 실수 없는 플레이 장려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95086" y="672553"/>
            <a:ext cx="8466666" cy="22801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그래픽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1280*720,</a:t>
            </a:r>
            <a:r>
              <a:rPr lang="ko-KR" altLang="en-US"/>
              <a:t> 픽셀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검정색 배경에 원색 위주 색상 사용</a:t>
            </a:r>
            <a:r>
              <a:rPr lang="en-US" altLang="ko-KR"/>
              <a:t>:</a:t>
            </a:r>
            <a:r>
              <a:rPr lang="ko-KR" altLang="en-US"/>
              <a:t> 빠른 템포에 맞게 인식에 용이하도록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색상 통일</a:t>
            </a:r>
            <a:r>
              <a:rPr lang="en-US" altLang="ko-KR"/>
              <a:t>:</a:t>
            </a:r>
            <a:r>
              <a:rPr lang="ko-KR" altLang="en-US"/>
              <a:t> 비슷한 범주끼리 묶어 같은 색상 팔레트 사용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백색</a:t>
            </a:r>
            <a:r>
              <a:rPr lang="en-US" altLang="ko-KR"/>
              <a:t>:</a:t>
            </a:r>
            <a:r>
              <a:rPr lang="ko-KR" altLang="en-US"/>
              <a:t> 플레이어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밝은 회색</a:t>
            </a:r>
            <a:r>
              <a:rPr lang="en-US" altLang="ko-KR"/>
              <a:t>:</a:t>
            </a:r>
            <a:r>
              <a:rPr lang="ko-KR" altLang="en-US"/>
              <a:t> 지형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적색</a:t>
            </a:r>
            <a:r>
              <a:rPr lang="en-US" altLang="ko-KR"/>
              <a:t>:</a:t>
            </a:r>
            <a:r>
              <a:rPr lang="ko-KR" altLang="en-US"/>
              <a:t> 적대적 캐릭터 </a:t>
            </a:r>
            <a:r>
              <a:rPr lang="en-US" altLang="ko-KR"/>
              <a:t>(</a:t>
            </a:r>
            <a:r>
              <a:rPr lang="ko-KR" altLang="en-US"/>
              <a:t>목표 대상</a:t>
            </a:r>
            <a:r>
              <a:rPr lang="en-US" altLang="ko-KR"/>
              <a:t>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주황색</a:t>
            </a:r>
            <a:r>
              <a:rPr lang="en-US" altLang="ko-KR"/>
              <a:t>:</a:t>
            </a:r>
            <a:r>
              <a:rPr lang="ko-KR" altLang="en-US"/>
              <a:t> 체력에 피해를 주는 함정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청록색</a:t>
            </a:r>
            <a:r>
              <a:rPr lang="en-US" altLang="ko-KR"/>
              <a:t>:</a:t>
            </a:r>
            <a:r>
              <a:rPr lang="ko-KR" altLang="en-US"/>
              <a:t> 아이템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54504" y="2058427"/>
            <a:ext cx="6106377" cy="4591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62667" y="687915"/>
            <a:ext cx="8466666" cy="9085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게임 진행</a:t>
            </a:r>
            <a:r>
              <a:rPr lang="en-US" altLang="ko-KR"/>
              <a:t>: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9</a:t>
            </a:r>
            <a:r>
              <a:rPr lang="ko-KR" altLang="en-US"/>
              <a:t>개의 일반 방 진행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개의 아이템 방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9</a:t>
            </a:r>
            <a:r>
              <a:rPr lang="ko-KR" altLang="en-US"/>
              <a:t>개의 일반 방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개의 보스방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...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번 반복 시 게임 끝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3184316" y="2727775"/>
            <a:ext cx="1597742" cy="36748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다음 방 생성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3184316" y="4461048"/>
            <a:ext cx="1597742" cy="36748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일반 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2361985" y="3429000"/>
            <a:ext cx="3242402" cy="737419"/>
          </a:xfrm>
          <a:prstGeom prst="diamond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현재 방이 </a:t>
            </a:r>
            <a:r>
              <a:rPr lang="en-US" altLang="ko-KR">
                <a:solidFill>
                  <a:schemeClr val="tx1"/>
                </a:solidFill>
              </a:rPr>
              <a:t>10</a:t>
            </a:r>
            <a:r>
              <a:rPr lang="ko-KR" altLang="en-US">
                <a:solidFill>
                  <a:schemeClr val="tx1"/>
                </a:solidFill>
              </a:rPr>
              <a:t>의 배수인가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6111363" y="3367548"/>
            <a:ext cx="3242402" cy="904291"/>
          </a:xfrm>
          <a:prstGeom prst="diamond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특수 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이전 특수 방이 아이템방인가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화살표 8"/>
          <p:cNvCxnSpPr>
            <a:stCxn id="7" idx="2"/>
            <a:endCxn id="6" idx="0"/>
          </p:cNvCxnSpPr>
          <p:nvPr/>
        </p:nvCxnSpPr>
        <p:spPr>
          <a:xfrm rot="16200000" flipH="1">
            <a:off x="3835872" y="4313734"/>
            <a:ext cx="29462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>
            <a:stCxn id="7" idx="3"/>
            <a:endCxn id="8" idx="1"/>
          </p:cNvCxnSpPr>
          <p:nvPr/>
        </p:nvCxnSpPr>
        <p:spPr>
          <a:xfrm>
            <a:off x="5604388" y="3797709"/>
            <a:ext cx="506975" cy="21983"/>
          </a:xfrm>
          <a:prstGeom prst="straightConnector1">
            <a:avLst/>
          </a:prstGeom>
          <a:noFill/>
          <a:ln w="12700" cap="flat" cmpd="sng" algn="ctr">
            <a:solidFill>
              <a:schemeClr val="accent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11" name="화살표 10"/>
          <p:cNvCxnSpPr/>
          <p:nvPr/>
        </p:nvCxnSpPr>
        <p:spPr>
          <a:xfrm>
            <a:off x="318321" y="6212700"/>
            <a:ext cx="858264" cy="0"/>
          </a:xfrm>
          <a:prstGeom prst="straightConnector1">
            <a:avLst/>
          </a:prstGeom>
          <a:noFill/>
          <a:ln w="12700" cap="flat" cmpd="sng" algn="ctr">
            <a:solidFill>
              <a:srgbClr val="6182d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화살표 11"/>
          <p:cNvCxnSpPr/>
          <p:nvPr/>
        </p:nvCxnSpPr>
        <p:spPr>
          <a:xfrm>
            <a:off x="318321" y="6489227"/>
            <a:ext cx="866159" cy="0"/>
          </a:xfrm>
          <a:prstGeom prst="straightConnector1">
            <a:avLst/>
          </a:prstGeom>
          <a:noFill/>
          <a:ln w="127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" name="가로 글상자 12"/>
          <p:cNvSpPr txBox="1"/>
          <p:nvPr/>
        </p:nvSpPr>
        <p:spPr>
          <a:xfrm>
            <a:off x="654221" y="6043705"/>
            <a:ext cx="1597742" cy="6433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YES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4" name="꺾인 연결선 13"/>
          <p:cNvCxnSpPr>
            <a:stCxn id="5" idx="2"/>
            <a:endCxn id="7" idx="0"/>
          </p:cNvCxnSpPr>
          <p:nvPr/>
        </p:nvCxnSpPr>
        <p:spPr>
          <a:xfrm rot="5400000" flipV="1">
            <a:off x="3817110" y="3261334"/>
            <a:ext cx="333743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가로 글상자 14"/>
          <p:cNvSpPr txBox="1"/>
          <p:nvPr/>
        </p:nvSpPr>
        <p:spPr>
          <a:xfrm>
            <a:off x="6933693" y="4461048"/>
            <a:ext cx="1597742" cy="36748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아이템 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9912866" y="3613969"/>
            <a:ext cx="1597742" cy="36748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보스 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8" name="화살표 17"/>
          <p:cNvCxnSpPr>
            <a:stCxn id="8" idx="3"/>
            <a:endCxn id="16" idx="1"/>
          </p:cNvCxnSpPr>
          <p:nvPr/>
        </p:nvCxnSpPr>
        <p:spPr>
          <a:xfrm flipV="1">
            <a:off x="9353766" y="3797709"/>
            <a:ext cx="559100" cy="21983"/>
          </a:xfrm>
          <a:prstGeom prst="straightConnector1">
            <a:avLst/>
          </a:prstGeom>
          <a:noFill/>
          <a:ln w="12700" cap="flat" cmpd="sng" algn="ctr">
            <a:solidFill>
              <a:srgbClr val="6182d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화살표 18"/>
          <p:cNvCxnSpPr>
            <a:stCxn id="8" idx="2"/>
            <a:endCxn id="15" idx="0"/>
          </p:cNvCxnSpPr>
          <p:nvPr/>
        </p:nvCxnSpPr>
        <p:spPr>
          <a:xfrm rot="16200000" flipH="1">
            <a:off x="7637959" y="4366443"/>
            <a:ext cx="189209" cy="0"/>
          </a:xfrm>
          <a:prstGeom prst="straightConnector1">
            <a:avLst/>
          </a:prstGeom>
          <a:noFill/>
          <a:ln w="127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" name="가로 글상자 19"/>
          <p:cNvSpPr txBox="1"/>
          <p:nvPr/>
        </p:nvSpPr>
        <p:spPr>
          <a:xfrm>
            <a:off x="3185904" y="2004490"/>
            <a:ext cx="1597742" cy="36748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게임시작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1" name="꺾인 연결선 20"/>
          <p:cNvCxnSpPr>
            <a:stCxn id="20" idx="2"/>
            <a:endCxn id="5" idx="0"/>
          </p:cNvCxnSpPr>
          <p:nvPr/>
        </p:nvCxnSpPr>
        <p:spPr>
          <a:xfrm rot="5400000" flipV="1">
            <a:off x="3807666" y="2549079"/>
            <a:ext cx="355805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" name="꺾인 화살표 연결선 21"/>
          <p:cNvCxnSpPr>
            <a:endCxn id="5" idx="1"/>
          </p:cNvCxnSpPr>
          <p:nvPr/>
        </p:nvCxnSpPr>
        <p:spPr>
          <a:xfrm rot="16200000" flipV="1">
            <a:off x="2625243" y="3470589"/>
            <a:ext cx="1917016" cy="798870"/>
          </a:xfrm>
          <a:prstGeom prst="bentConnector4">
            <a:avLst>
              <a:gd name="adj1" fmla="val -34993"/>
              <a:gd name="adj2" fmla="val 28141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화살표 연결선 22"/>
          <p:cNvCxnSpPr>
            <a:stCxn id="15" idx="2"/>
          </p:cNvCxnSpPr>
          <p:nvPr/>
        </p:nvCxnSpPr>
        <p:spPr>
          <a:xfrm rot="5400000">
            <a:off x="5516808" y="3294914"/>
            <a:ext cx="682138" cy="3749380"/>
          </a:xfrm>
          <a:prstGeom prst="bentConnector2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4" name="꺾인 화살표 연결선 22"/>
          <p:cNvCxnSpPr>
            <a:stCxn id="16" idx="2"/>
          </p:cNvCxnSpPr>
          <p:nvPr/>
        </p:nvCxnSpPr>
        <p:spPr>
          <a:xfrm rot="5400000">
            <a:off x="8457540" y="3256477"/>
            <a:ext cx="1529223" cy="2979168"/>
          </a:xfrm>
          <a:prstGeom prst="bentConnector2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62667" y="626463"/>
            <a:ext cx="8466666" cy="52961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조작</a:t>
            </a:r>
            <a:r>
              <a:rPr lang="en-US" altLang="ko-KR"/>
              <a:t>: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 / D</a:t>
            </a:r>
            <a:r>
              <a:rPr lang="ko-KR" altLang="en-US"/>
              <a:t> 좌우 이동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SPACE</a:t>
            </a:r>
            <a:r>
              <a:rPr lang="ko-KR" altLang="en-US"/>
              <a:t> 점프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</a:t>
            </a:r>
            <a:r>
              <a:rPr lang="ko-KR" altLang="en-US"/>
              <a:t> 플랫폼 하단 이동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MOUSE L: </a:t>
            </a:r>
            <a:r>
              <a:rPr lang="ko-KR" altLang="en-US"/>
              <a:t>주 공격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R:</a:t>
            </a:r>
            <a:r>
              <a:rPr lang="ko-KR" altLang="en-US"/>
              <a:t> 주 공격 재장전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MOUSE</a:t>
            </a:r>
            <a:r>
              <a:rPr lang="ko-KR" altLang="en-US"/>
              <a:t> </a:t>
            </a:r>
            <a:r>
              <a:rPr lang="en-US" altLang="ko-KR"/>
              <a:t>R:</a:t>
            </a:r>
            <a:r>
              <a:rPr lang="ko-KR" altLang="en-US"/>
              <a:t> 보조 공격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플레이어의 공격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총알 발사</a:t>
            </a:r>
            <a:r>
              <a:rPr lang="en-US" altLang="ko-KR"/>
              <a:t>:</a:t>
            </a:r>
            <a:r>
              <a:rPr lang="ko-KR" altLang="en-US"/>
              <a:t> 탄속 무한대 </a:t>
            </a:r>
            <a:r>
              <a:rPr lang="en-US" altLang="ko-KR"/>
              <a:t>(</a:t>
            </a:r>
            <a:r>
              <a:rPr lang="ko-KR" altLang="en-US"/>
              <a:t>발사 즉시 타격함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장탄수 </a:t>
            </a:r>
            <a:r>
              <a:rPr lang="en-US" altLang="ko-KR"/>
              <a:t>6</a:t>
            </a:r>
            <a:r>
              <a:rPr lang="ko-KR" altLang="en-US"/>
              <a:t>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N</a:t>
            </a:r>
            <a:r>
              <a:rPr lang="ko-KR" altLang="en-US"/>
              <a:t>초 재장전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속성</a:t>
            </a:r>
            <a:r>
              <a:rPr lang="en-US" altLang="ko-KR"/>
              <a:t>:</a:t>
            </a:r>
            <a:r>
              <a:rPr lang="ko-KR" altLang="en-US"/>
              <a:t> 공격력 </a:t>
            </a:r>
            <a:r>
              <a:rPr lang="en-US" altLang="ko-KR"/>
              <a:t>/</a:t>
            </a:r>
            <a:r>
              <a:rPr lang="ko-KR" altLang="en-US"/>
              <a:t> 장탄수 </a:t>
            </a:r>
            <a:r>
              <a:rPr lang="en-US" altLang="ko-KR"/>
              <a:t>/</a:t>
            </a:r>
            <a:r>
              <a:rPr lang="ko-KR" altLang="en-US"/>
              <a:t> 발사수 </a:t>
            </a:r>
            <a:r>
              <a:rPr lang="en-US" altLang="ko-KR"/>
              <a:t>/</a:t>
            </a:r>
            <a:r>
              <a:rPr lang="ko-KR" altLang="en-US"/>
              <a:t> 연사속도 </a:t>
            </a:r>
            <a:r>
              <a:rPr lang="en-US" altLang="ko-KR"/>
              <a:t>/</a:t>
            </a:r>
            <a:r>
              <a:rPr lang="ko-KR" altLang="en-US"/>
              <a:t> 명중률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아이템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능력치 변경</a:t>
            </a:r>
            <a:r>
              <a:rPr lang="en-US" altLang="ko-KR"/>
              <a:t>:</a:t>
            </a:r>
            <a:r>
              <a:rPr lang="ko-KR" altLang="en-US"/>
              <a:t> 공격 속성 수치 변동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보조 공격</a:t>
            </a:r>
            <a:r>
              <a:rPr lang="en-US" altLang="ko-KR"/>
              <a:t>: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칼</a:t>
            </a:r>
            <a:r>
              <a:rPr lang="en-US" altLang="ko-KR"/>
              <a:t>:</a:t>
            </a:r>
            <a:r>
              <a:rPr lang="ko-KR" altLang="en-US"/>
              <a:t> 근접 범위 공격</a:t>
            </a:r>
            <a:r>
              <a:rPr lang="en-US" altLang="ko-KR"/>
              <a:t>,</a:t>
            </a:r>
            <a:r>
              <a:rPr lang="ko-KR" altLang="en-US"/>
              <a:t> 쿨다운 짧음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폭탄</a:t>
            </a:r>
            <a:r>
              <a:rPr lang="en-US" altLang="ko-KR"/>
              <a:t>:</a:t>
            </a:r>
            <a:r>
              <a:rPr lang="ko-KR" altLang="en-US"/>
              <a:t> 범위 공격</a:t>
            </a:r>
            <a:r>
              <a:rPr lang="en-US" altLang="ko-KR"/>
              <a:t>,</a:t>
            </a:r>
            <a:r>
              <a:rPr lang="ko-KR" altLang="en-US"/>
              <a:t> 직사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62666" y="657189"/>
            <a:ext cx="8466666" cy="3656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목표 대상</a:t>
            </a:r>
            <a:r>
              <a:rPr lang="en-US" altLang="ko-KR"/>
              <a:t>:</a:t>
            </a:r>
            <a:r>
              <a:rPr lang="ko-KR" altLang="en-US"/>
              <a:t> 적대적 적 캐릭터</a:t>
            </a:r>
            <a:r>
              <a:rPr lang="en-US" altLang="ko-KR"/>
              <a:t>,</a:t>
            </a:r>
            <a:r>
              <a:rPr lang="ko-KR" altLang="en-US"/>
              <a:t> 과녁판 등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5516" y="3185114"/>
            <a:ext cx="3011129" cy="243886"/>
          </a:xfrm>
          <a:prstGeom prst="rect">
            <a:avLst/>
          </a:prstGeom>
          <a:solidFill>
            <a:schemeClr val="accent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40193" y="2539872"/>
            <a:ext cx="645242" cy="64524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8298" y="3185114"/>
            <a:ext cx="3011129" cy="243886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61303" y="1207154"/>
            <a:ext cx="645242" cy="645242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6792522" y="1438373"/>
            <a:ext cx="182805" cy="182805"/>
          </a:xfrm>
          <a:prstGeom prst="diamond">
            <a:avLst/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7989600" y="2051660"/>
            <a:ext cx="182805" cy="182805"/>
          </a:xfrm>
          <a:prstGeom prst="diamond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8966451" y="1852396"/>
            <a:ext cx="182805" cy="182805"/>
          </a:xfrm>
          <a:prstGeom prst="diamond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2" name="선 11"/>
          <p:cNvCxnSpPr>
            <a:stCxn id="9" idx="3"/>
            <a:endCxn id="10" idx="1"/>
          </p:cNvCxnSpPr>
          <p:nvPr/>
        </p:nvCxnSpPr>
        <p:spPr>
          <a:xfrm>
            <a:off x="6975328" y="1529775"/>
            <a:ext cx="1014271" cy="61328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선 12"/>
          <p:cNvCxnSpPr>
            <a:stCxn id="10" idx="3"/>
            <a:endCxn id="11" idx="1"/>
          </p:cNvCxnSpPr>
          <p:nvPr/>
        </p:nvCxnSpPr>
        <p:spPr>
          <a:xfrm flipV="1">
            <a:off x="8172404" y="1943799"/>
            <a:ext cx="794047" cy="19926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384414" y="3621000"/>
            <a:ext cx="4233333" cy="11776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위치 고정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초 동안 플레이어 인식 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벽에 가리지 않을 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발사체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연속 발사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5558299" y="3621000"/>
            <a:ext cx="4233333" cy="14539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웨이포인트 순회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각 웨이포인트 도착 후 잠시 대기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대기 중일 때 플레이어 인식 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발사체 발사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" name="화살표 16"/>
          <p:cNvCxnSpPr/>
          <p:nvPr/>
        </p:nvCxnSpPr>
        <p:spPr>
          <a:xfrm flipV="1">
            <a:off x="2501080" y="1836419"/>
            <a:ext cx="1336573" cy="102607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 flipV="1">
            <a:off x="2362814" y="1836419"/>
            <a:ext cx="2012540" cy="1026073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화살표 18"/>
          <p:cNvCxnSpPr/>
          <p:nvPr/>
        </p:nvCxnSpPr>
        <p:spPr>
          <a:xfrm flipV="1">
            <a:off x="2362814" y="1621178"/>
            <a:ext cx="1474838" cy="1241314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62666" y="657189"/>
            <a:ext cx="8466666" cy="3656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목표 대상</a:t>
            </a:r>
            <a:r>
              <a:rPr lang="en-US" altLang="ko-KR"/>
              <a:t>:</a:t>
            </a:r>
            <a:r>
              <a:rPr lang="ko-KR" altLang="en-US"/>
              <a:t> 적대적 적 캐릭터</a:t>
            </a:r>
            <a:r>
              <a:rPr lang="en-US" altLang="ko-KR"/>
              <a:t>,</a:t>
            </a:r>
            <a:r>
              <a:rPr lang="ko-KR" altLang="en-US"/>
              <a:t> 과녁판 등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5516" y="3185114"/>
            <a:ext cx="3011129" cy="243886"/>
          </a:xfrm>
          <a:prstGeom prst="rect">
            <a:avLst/>
          </a:prstGeom>
          <a:solidFill>
            <a:schemeClr val="accent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17424" y="1894630"/>
            <a:ext cx="645242" cy="64524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8298" y="3185114"/>
            <a:ext cx="3011129" cy="243886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741242" y="2539872"/>
            <a:ext cx="645242" cy="645242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384414" y="3621000"/>
            <a:ext cx="4233333" cy="6347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위치 고정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공격 능력 없음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5558299" y="3621000"/>
            <a:ext cx="4233333" cy="11776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좌우로 배회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플레이어가 일정 거리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이내로 들어오면 이속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플레이어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방향으로 추적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" name="화살표 16"/>
          <p:cNvCxnSpPr>
            <a:stCxn id="8" idx="6"/>
          </p:cNvCxnSpPr>
          <p:nvPr/>
        </p:nvCxnSpPr>
        <p:spPr>
          <a:xfrm>
            <a:off x="7386484" y="2862493"/>
            <a:ext cx="118294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stCxn id="8" idx="2"/>
          </p:cNvCxnSpPr>
          <p:nvPr/>
        </p:nvCxnSpPr>
        <p:spPr>
          <a:xfrm rot="10800000">
            <a:off x="5558299" y="2862493"/>
            <a:ext cx="1182944" cy="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62666" y="657189"/>
            <a:ext cx="8466666" cy="3656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목표 대상</a:t>
            </a:r>
            <a:r>
              <a:rPr lang="en-US" altLang="ko-KR"/>
              <a:t>:</a:t>
            </a:r>
            <a:r>
              <a:rPr lang="ko-KR" altLang="en-US"/>
              <a:t> 적대적 적 캐릭터</a:t>
            </a:r>
            <a:r>
              <a:rPr lang="en-US" altLang="ko-KR"/>
              <a:t>,</a:t>
            </a:r>
            <a:r>
              <a:rPr lang="ko-KR" altLang="en-US"/>
              <a:t> 과녁판 등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5516" y="3185114"/>
            <a:ext cx="3011129" cy="243886"/>
          </a:xfrm>
          <a:prstGeom prst="rect">
            <a:avLst/>
          </a:prstGeom>
          <a:solidFill>
            <a:schemeClr val="accent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17424" y="1894630"/>
            <a:ext cx="645242" cy="64524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8298" y="3185114"/>
            <a:ext cx="3011129" cy="243886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741242" y="2539872"/>
            <a:ext cx="645242" cy="645242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384414" y="3621000"/>
            <a:ext cx="4233333" cy="11776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일정 주기로 지정된 포인트 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곳으로 순간이동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플레이어 인식 시 발사체 발사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5558299" y="3621000"/>
            <a:ext cx="4233333" cy="9014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유형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6: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좌우로 배회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플레이어가 벽에 가리지 않으면 잠시 후 발사체 발사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회피 불가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" name="화살표 16"/>
          <p:cNvCxnSpPr>
            <a:stCxn id="8" idx="6"/>
          </p:cNvCxnSpPr>
          <p:nvPr/>
        </p:nvCxnSpPr>
        <p:spPr>
          <a:xfrm>
            <a:off x="7386484" y="2862493"/>
            <a:ext cx="118294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stCxn id="8" idx="2"/>
          </p:cNvCxnSpPr>
          <p:nvPr/>
        </p:nvCxnSpPr>
        <p:spPr>
          <a:xfrm rot="10800000">
            <a:off x="5558299" y="2862493"/>
            <a:ext cx="1182944" cy="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9" name="다이아몬드 18"/>
          <p:cNvSpPr/>
          <p:nvPr/>
        </p:nvSpPr>
        <p:spPr>
          <a:xfrm>
            <a:off x="3823839" y="1283514"/>
            <a:ext cx="182805" cy="182805"/>
          </a:xfrm>
          <a:prstGeom prst="diamond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904113" y="1374916"/>
            <a:ext cx="182805" cy="182805"/>
          </a:xfrm>
          <a:prstGeom prst="diamond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3915242" y="2448469"/>
            <a:ext cx="182805" cy="182805"/>
          </a:xfrm>
          <a:prstGeom prst="diamond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448643" y="2131526"/>
            <a:ext cx="182805" cy="182805"/>
          </a:xfrm>
          <a:prstGeom prst="diamond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3" name="화살표 22"/>
          <p:cNvCxnSpPr/>
          <p:nvPr/>
        </p:nvCxnSpPr>
        <p:spPr>
          <a:xfrm flipV="1">
            <a:off x="7063863" y="1801294"/>
            <a:ext cx="2012540" cy="1026073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62666" y="657189"/>
            <a:ext cx="8466666" cy="3379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지형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일반 바닥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플랫폼</a:t>
            </a:r>
            <a:r>
              <a:rPr lang="en-US" altLang="ko-KR"/>
              <a:t>:</a:t>
            </a:r>
            <a:r>
              <a:rPr lang="ko-KR" altLang="en-US"/>
              <a:t> 아래에서 위로</a:t>
            </a:r>
            <a:r>
              <a:rPr lang="en-US" altLang="ko-KR"/>
              <a:t>,</a:t>
            </a:r>
            <a:r>
              <a:rPr lang="ko-KR" altLang="en-US"/>
              <a:t> 위에서 아래로 통과 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함정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스위치</a:t>
            </a:r>
            <a:r>
              <a:rPr lang="en-US" altLang="ko-KR"/>
              <a:t>:</a:t>
            </a:r>
            <a:r>
              <a:rPr lang="ko-KR" altLang="en-US"/>
              <a:t> 타격 시 활성 플랫폼 전환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활성 플랫폼</a:t>
            </a:r>
            <a:r>
              <a:rPr lang="en-US" altLang="ko-KR"/>
              <a:t>:</a:t>
            </a:r>
            <a:r>
              <a:rPr lang="ko-KR" altLang="en-US"/>
              <a:t> 아래에서 위로 이동 가능</a:t>
            </a:r>
            <a:r>
              <a:rPr lang="en-US" altLang="ko-KR"/>
              <a:t>,</a:t>
            </a:r>
            <a:r>
              <a:rPr lang="ko-KR" altLang="en-US"/>
              <a:t> 스위치 상태에 따라 </a:t>
            </a:r>
            <a:r>
              <a:rPr lang="en-US" altLang="ko-KR"/>
              <a:t>ON / OFF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- </a:t>
            </a:r>
            <a:r>
              <a:rPr lang="ko-KR" altLang="en-US"/>
              <a:t>가시</a:t>
            </a:r>
            <a:r>
              <a:rPr lang="en-US" altLang="ko-KR"/>
              <a:t>:</a:t>
            </a:r>
            <a:r>
              <a:rPr lang="ko-KR" altLang="en-US"/>
              <a:t> 밟으면 대미지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압사 함정</a:t>
            </a:r>
            <a:r>
              <a:rPr lang="en-US" altLang="ko-KR"/>
              <a:t>:</a:t>
            </a:r>
            <a:r>
              <a:rPr lang="ko-KR" altLang="en-US"/>
              <a:t> 찍히면 대미지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화살 발사기</a:t>
            </a:r>
            <a:r>
              <a:rPr lang="en-US" altLang="ko-KR"/>
              <a:t>:</a:t>
            </a:r>
            <a:r>
              <a:rPr lang="ko-KR" altLang="en-US"/>
              <a:t> 주기적으로 공격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가시 공</a:t>
            </a:r>
            <a:r>
              <a:rPr lang="en-US" altLang="ko-KR"/>
              <a:t>:</a:t>
            </a:r>
            <a:r>
              <a:rPr lang="ko-KR" altLang="en-US"/>
              <a:t> 굴러다님</a:t>
            </a:r>
            <a:r>
              <a:rPr lang="en-US" altLang="ko-KR"/>
              <a:t>.</a:t>
            </a:r>
            <a:r>
              <a:rPr lang="ko-KR" altLang="en-US"/>
              <a:t> 맞으면 피해 받음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>화면 슬라이드 쇼(4:3)</ep:PresentationFormat>
  <ep:Paragraphs>84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2024-04-28T04:02:17.213</dcterms:created>
  <dc:creator>1123p</dc:creator>
  <cp:lastModifiedBy>1123p</cp:lastModifiedBy>
  <dcterms:modified xsi:type="dcterms:W3CDTF">2024-04-28T05:19:16.810</dcterms:modified>
  <cp:revision>19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