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3" r:id="rId4"/>
    <p:sldId id="258" r:id="rId5"/>
    <p:sldId id="257" r:id="rId6"/>
    <p:sldId id="259" r:id="rId7"/>
    <p:sldId id="261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DFA8C-03A4-4D91-9321-E50AF76D797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F3420-CF83-4C46-B547-A18B67AC4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manova</a:t>
            </a:r>
            <a:r>
              <a:rPr lang="en-US" dirty="0"/>
              <a:t> on years classified by drought length? could use original </a:t>
            </a:r>
            <a:r>
              <a:rPr lang="en-US" dirty="0" err="1"/>
              <a:t>fenv</a:t>
            </a:r>
            <a:r>
              <a:rPr lang="en-US" dirty="0"/>
              <a:t> data or eigenvalues from 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F3420-CF83-4C46-B547-A18B67AC4D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8E98-EFF8-2677-9854-AF628655B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E9C91-540A-921F-D621-AAD645E67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46E2-81F5-7CEE-D765-17319072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4B324-7F2F-9888-36BB-1CEF5E61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A418-5B4D-0B85-9C9F-D69009CA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C50A-2E24-2000-4976-1DAAF83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7B732-C687-130B-AD03-DF5E6D54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B3E7-8F2E-8EFD-0BF4-6BC7B2B3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877B-D056-4DF2-15AA-02965069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9503-4BAF-31F4-45A0-792F2669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443DF-A18E-14F1-4FDC-A79A575C7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C0D1B-27FE-3210-AA4E-86893D27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5CB1-07DD-8AF6-E434-0AD3C27B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610B-6C64-239D-D626-AFD8C565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FAF1-A77D-4CA8-60DD-48E7A44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CE7-B980-6199-4326-27918346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B7BC-D43C-F16F-43EF-0C0E4E1C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220A-5111-1E0B-C766-8D091256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27252-B2F8-DFA3-0476-80EB1B32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4523-3D39-2BFC-A3EC-534475B0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7A55-72B0-70AA-5637-217C6A23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40F8E-63DB-9B00-D8F3-B7F14E73C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8522-8D0D-45A9-19ED-51ED8CFE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341F-D519-F970-4878-CB4162CF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78DD-D582-6E9C-76D5-18B41A2F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80BA-CB6D-D42B-92F2-E484F239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EB9B-076C-F0C4-6474-B394CD339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A3C6-055C-46B0-1BFE-B9A0FF3A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D065F-EB7C-4BBA-4D2E-C271BBD6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2428E-7750-D891-5A54-28035187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77A1-0D22-0B47-FBE6-2A76EE91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DF2C-A476-35A9-B173-8FF5A106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B0322-0730-4B52-2479-2E9FC729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4EA83-00C5-45EC-4047-B0BF9494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ECB6-B15A-5000-B6FD-A4A8D7F3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02EDD-FAA5-8634-3170-0060621ED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95A65-1D92-6CED-7CFA-F8D00F20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90A7E-8F0D-183C-D702-9533D4C7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801CF-212F-C911-A318-FD4FB707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2DB6-6D4D-4015-8141-3E9B51C1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AEC07-DC74-1780-37FF-D2B711B9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2121-638F-A1AC-9662-7872059D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36436-1684-9698-A90F-A8DD348A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94687-DA8C-52DB-F84C-C30D0C84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55E65-2FDF-DFE2-B612-11ACC381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82147-12C7-B4F2-CE21-745C0914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F17D-D462-152F-63CD-D1A3C28D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0C76-1F0A-509D-B9C5-1BC207D6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4C179-9C23-010B-8D1E-77B25510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4AE3-C373-818B-A169-0A3605C74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83E2-CE3E-736A-D06E-1B9FAE2A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36D55-702B-A9C8-1C3B-6D319F8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ED2C-F754-4BF1-6E22-80EBD78A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4FF90-E218-1DEE-6438-85FEB98B3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0652-B94A-78E1-F144-AEDF6341D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C6486-C7AF-194E-3DA5-2F86DBF3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10CA-62DE-5998-4C80-EF4B664A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5F8B-E7FA-5F2F-5C1F-691F498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87D32-0088-69C4-4414-C607CA71B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82DF-3DE5-605F-0640-3831853B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B885-05BA-701D-99E0-34F32AC7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EB09-3E8E-4D36-BED4-C5BA4BDFC4F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123B-420E-26BE-B717-AA2B80B44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5833-1F04-8AA7-FBEF-C122F7FED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77E0-096D-4B8A-944C-A33A2C86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6D9F-37AD-E21A-FE7F-8A62D56B7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 fish traits predict their response to drought?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CD219-9283-4B64-5B55-78D876BF6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selected species from the Fall Midwater Trawl in the Sacramento-San Joaquin Estuary</a:t>
            </a:r>
          </a:p>
        </p:txBody>
      </p:sp>
    </p:spTree>
    <p:extLst>
      <p:ext uri="{BB962C8B-B14F-4D97-AF65-F5344CB8AC3E}">
        <p14:creationId xmlns:p14="http://schemas.microsoft.com/office/powerpoint/2010/main" val="2186349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8048-49F9-A04A-27F7-48018F0F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044575"/>
          </a:xfrm>
        </p:spPr>
        <p:txBody>
          <a:bodyPr/>
          <a:lstStyle/>
          <a:p>
            <a:r>
              <a:rPr lang="en-US" dirty="0"/>
              <a:t>Total inertia of RLQ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B8676F-6792-C4C3-6E30-FB43D6C3A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07074"/>
              </p:ext>
            </p:extLst>
          </p:nvPr>
        </p:nvGraphicFramePr>
        <p:xfrm>
          <a:off x="939800" y="1016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69763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6730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05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Monte-Carlo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Std. Obs.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1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-1.7950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observation = 1.7460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simulated p-value = 0.9631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848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79F3104-A83F-658C-C8F2-1103CCDA43F8}"/>
              </a:ext>
            </a:extLst>
          </p:cNvPr>
          <p:cNvSpPr txBox="1">
            <a:spLocks/>
          </p:cNvSpPr>
          <p:nvPr/>
        </p:nvSpPr>
        <p:spPr>
          <a:xfrm>
            <a:off x="838200" y="2625725"/>
            <a:ext cx="10515600" cy="104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Links between RLQ axes &amp; traits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C31925-035B-3FFF-1F84-41C252D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58610"/>
              </p:ext>
            </p:extLst>
          </p:nvPr>
        </p:nvGraphicFramePr>
        <p:xfrm>
          <a:off x="838200" y="364490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69763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67306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05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fourthcorner.rlq</a:t>
                      </a:r>
                      <a:r>
                        <a:rPr lang="en-US" dirty="0"/>
                        <a:t>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1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AxcR1 v </a:t>
                      </a:r>
                      <a:r>
                        <a:rPr lang="en-US" dirty="0" err="1"/>
                        <a:t>habitat.benthic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13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AxcR2 v </a:t>
                      </a:r>
                      <a:r>
                        <a:rPr lang="en-US" dirty="0" err="1"/>
                        <a:t>habitat.benthic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60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AxcR1 v </a:t>
                      </a:r>
                      <a:r>
                        <a:rPr lang="en-US" dirty="0" err="1"/>
                        <a:t>diet.invertivore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7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AxcR2 v </a:t>
                      </a:r>
                      <a:r>
                        <a:rPr lang="en-US" dirty="0" err="1"/>
                        <a:t>diet.invertivore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7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AxcR1 v </a:t>
                      </a:r>
                      <a:r>
                        <a:rPr lang="en-US" dirty="0" err="1"/>
                        <a:t>therm_tol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2-sided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30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AxcR2 v </a:t>
                      </a:r>
                      <a:r>
                        <a:rPr lang="en-US" dirty="0" err="1"/>
                        <a:t>therm_tol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2-sided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1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66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281C7-30E3-61ED-C926-C1D9663C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52388"/>
            <a:ext cx="10121899" cy="67415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09056-B90C-758C-3B97-E6060AD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“Important” fish species of the estuary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1A233-EC24-B7EF-68B1-32A326F044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American Shad</a:t>
            </a:r>
          </a:p>
          <a:p>
            <a:r>
              <a:rPr lang="en-US" dirty="0">
                <a:solidFill>
                  <a:schemeClr val="bg1"/>
                </a:solidFill>
              </a:rPr>
              <a:t>Pacific Herring</a:t>
            </a:r>
          </a:p>
          <a:p>
            <a:r>
              <a:rPr lang="en-US" dirty="0">
                <a:solidFill>
                  <a:schemeClr val="bg1"/>
                </a:solidFill>
              </a:rPr>
              <a:t>Threadfin Shad</a:t>
            </a:r>
          </a:p>
          <a:p>
            <a:r>
              <a:rPr lang="en-US" dirty="0">
                <a:solidFill>
                  <a:schemeClr val="bg1"/>
                </a:solidFill>
              </a:rPr>
              <a:t>Northern Anchovy</a:t>
            </a:r>
          </a:p>
          <a:p>
            <a:r>
              <a:rPr lang="en-US" dirty="0">
                <a:solidFill>
                  <a:schemeClr val="bg1"/>
                </a:solidFill>
              </a:rPr>
              <a:t>Delta Smelt</a:t>
            </a:r>
          </a:p>
          <a:p>
            <a:r>
              <a:rPr lang="en-US" dirty="0">
                <a:solidFill>
                  <a:schemeClr val="bg1"/>
                </a:solidFill>
              </a:rPr>
              <a:t>Striped Bass</a:t>
            </a:r>
          </a:p>
          <a:p>
            <a:r>
              <a:rPr lang="en-US" dirty="0">
                <a:solidFill>
                  <a:schemeClr val="bg1"/>
                </a:solidFill>
              </a:rPr>
              <a:t>Chinook Salmon</a:t>
            </a:r>
          </a:p>
          <a:p>
            <a:r>
              <a:rPr lang="en-US" dirty="0">
                <a:solidFill>
                  <a:schemeClr val="bg1"/>
                </a:solidFill>
              </a:rPr>
              <a:t>Splittail</a:t>
            </a:r>
          </a:p>
          <a:p>
            <a:r>
              <a:rPr lang="en-US" dirty="0">
                <a:solidFill>
                  <a:schemeClr val="bg1"/>
                </a:solidFill>
              </a:rPr>
              <a:t>Longfin Smelt</a:t>
            </a:r>
          </a:p>
          <a:p>
            <a:r>
              <a:rPr lang="en-US" dirty="0">
                <a:solidFill>
                  <a:schemeClr val="bg1"/>
                </a:solidFill>
              </a:rPr>
              <a:t>Yellowfin Goby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58687-5ACB-2C08-2AF3-57429E9919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White Sturgeon</a:t>
            </a:r>
          </a:p>
          <a:p>
            <a:r>
              <a:rPr lang="en-US" dirty="0">
                <a:solidFill>
                  <a:schemeClr val="bg1"/>
                </a:solidFill>
              </a:rPr>
              <a:t>White Catfish</a:t>
            </a:r>
          </a:p>
          <a:p>
            <a:r>
              <a:rPr lang="en-US" dirty="0" err="1">
                <a:solidFill>
                  <a:schemeClr val="bg1"/>
                </a:solidFill>
              </a:rPr>
              <a:t>Topsmelt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Jacksmelt</a:t>
            </a:r>
          </a:p>
          <a:p>
            <a:r>
              <a:rPr lang="en-US" dirty="0">
                <a:solidFill>
                  <a:schemeClr val="bg1"/>
                </a:solidFill>
              </a:rPr>
              <a:t>Shiner Perch</a:t>
            </a:r>
          </a:p>
          <a:p>
            <a:r>
              <a:rPr lang="en-US" dirty="0">
                <a:solidFill>
                  <a:schemeClr val="bg1"/>
                </a:solidFill>
              </a:rPr>
              <a:t>White Croaker</a:t>
            </a:r>
          </a:p>
          <a:p>
            <a:r>
              <a:rPr lang="en-US" dirty="0">
                <a:solidFill>
                  <a:schemeClr val="bg1"/>
                </a:solidFill>
              </a:rPr>
              <a:t>Channel Catfish</a:t>
            </a:r>
          </a:p>
          <a:p>
            <a:r>
              <a:rPr lang="en-US" dirty="0">
                <a:solidFill>
                  <a:schemeClr val="bg1"/>
                </a:solidFill>
              </a:rPr>
              <a:t>Starry Flounder</a:t>
            </a:r>
          </a:p>
          <a:p>
            <a:r>
              <a:rPr lang="en-US" dirty="0" err="1">
                <a:solidFill>
                  <a:schemeClr val="bg1"/>
                </a:solidFill>
              </a:rPr>
              <a:t>Plainfin</a:t>
            </a:r>
            <a:r>
              <a:rPr lang="en-US" dirty="0">
                <a:solidFill>
                  <a:schemeClr val="bg1"/>
                </a:solidFill>
              </a:rPr>
              <a:t> Midshipman</a:t>
            </a:r>
          </a:p>
        </p:txBody>
      </p:sp>
    </p:spTree>
    <p:extLst>
      <p:ext uri="{BB962C8B-B14F-4D97-AF65-F5344CB8AC3E}">
        <p14:creationId xmlns:p14="http://schemas.microsoft.com/office/powerpoint/2010/main" val="235031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CA8C-AE83-315D-B601-EE4CD8FC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selection based 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B500F8-3FE3-2C1A-02A0-B956080EA0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primarily on numerical abundance in the FMWT trawl indices</a:t>
            </a:r>
          </a:p>
          <a:p>
            <a:r>
              <a:rPr lang="en-US" dirty="0"/>
              <a:t>secondarily on ecological, sociological and/or management relevance</a:t>
            </a:r>
          </a:p>
          <a:p>
            <a:r>
              <a:rPr lang="en-US" dirty="0"/>
              <a:t>definitely somewhat squishy…but defensible!</a:t>
            </a:r>
          </a:p>
        </p:txBody>
      </p:sp>
      <p:pic>
        <p:nvPicPr>
          <p:cNvPr id="8" name="Content Placeholder 7" descr="A hand holding a small fish&#10;&#10;Description automatically generated">
            <a:extLst>
              <a:ext uri="{FF2B5EF4-FFF2-40B4-BE49-F238E27FC236}">
                <a16:creationId xmlns:a16="http://schemas.microsoft.com/office/drawing/2014/main" id="{9A5416A4-3EF5-433E-6F3F-4C88A30CB6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88742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2D57B5-6D6B-0AF8-7F07-C770D562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876300"/>
            <a:ext cx="7200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7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00DC8-8FE2-15F7-964E-E7674975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876300"/>
            <a:ext cx="7200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93BD42-C312-A301-2DB5-6B818D52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876300"/>
            <a:ext cx="7200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F256-B013-5D76-0621-7480275B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Planktivores affected by </a:t>
            </a:r>
            <a:r>
              <a:rPr lang="en-US" b="1" dirty="0"/>
              <a:t>salinity</a:t>
            </a:r>
            <a:r>
              <a:rPr lang="en-US" dirty="0"/>
              <a:t>(+) &amp; </a:t>
            </a:r>
            <a:r>
              <a:rPr lang="en-US" b="1" dirty="0"/>
              <a:t>flow</a:t>
            </a:r>
            <a:r>
              <a:rPr lang="en-US" dirty="0"/>
              <a:t>(-)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D18D1-AAB1-2417-F744-C75A229E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200900" cy="510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6A9A8-356C-492D-5EC0-65BBDD4C32EA}"/>
              </a:ext>
            </a:extLst>
          </p:cNvPr>
          <p:cNvSpPr txBox="1"/>
          <p:nvPr/>
        </p:nvSpPr>
        <p:spPr>
          <a:xfrm>
            <a:off x="8458200" y="2743200"/>
            <a:ext cx="3162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RLQ scores: traits &amp; </a:t>
            </a:r>
            <a:r>
              <a:rPr lang="fr-FR" dirty="0" err="1"/>
              <a:t>environment</a:t>
            </a:r>
            <a:br>
              <a:rPr lang="fr-FR" dirty="0"/>
            </a:br>
            <a:r>
              <a:rPr lang="fr-FR" dirty="0" err="1"/>
              <a:t>Biplot</a:t>
            </a:r>
            <a:r>
              <a:rPr lang="fr-FR" dirty="0"/>
              <a:t>: </a:t>
            </a:r>
            <a:r>
              <a:rPr lang="fr-FR" dirty="0" err="1"/>
              <a:t>significant</a:t>
            </a:r>
            <a:r>
              <a:rPr lang="fr-FR" dirty="0"/>
              <a:t> associations</a:t>
            </a:r>
          </a:p>
          <a:p>
            <a:endParaRPr lang="fr-FR" dirty="0"/>
          </a:p>
          <a:p>
            <a:r>
              <a:rPr lang="en-US" dirty="0"/>
              <a:t>blue: negative</a:t>
            </a:r>
          </a:p>
          <a:p>
            <a:r>
              <a:rPr lang="en-US" dirty="0"/>
              <a:t>red: positive</a:t>
            </a:r>
          </a:p>
        </p:txBody>
      </p:sp>
    </p:spTree>
    <p:extLst>
      <p:ext uri="{BB962C8B-B14F-4D97-AF65-F5344CB8AC3E}">
        <p14:creationId xmlns:p14="http://schemas.microsoft.com/office/powerpoint/2010/main" val="52095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D43DA-FB02-B1A9-81AB-283615900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876300"/>
            <a:ext cx="7200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34ADC8-10D5-967A-A656-D1BA81D7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876300"/>
            <a:ext cx="7200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4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217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Do fish traits predict their response to drought?</vt:lpstr>
      <vt:lpstr>“Important” fish species of the estuary</vt:lpstr>
      <vt:lpstr>Species selection based on</vt:lpstr>
      <vt:lpstr>PowerPoint Presentation</vt:lpstr>
      <vt:lpstr>PowerPoint Presentation</vt:lpstr>
      <vt:lpstr>PowerPoint Presentation</vt:lpstr>
      <vt:lpstr>Planktivores affected by salinity(+) &amp; flow(-)</vt:lpstr>
      <vt:lpstr>PowerPoint Presentation</vt:lpstr>
      <vt:lpstr>PowerPoint Presentation</vt:lpstr>
      <vt:lpstr>Total inertia of RLQ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fish traits predict their response to drought?</dc:title>
  <dc:creator>Nelson, Peter@DWR</dc:creator>
  <cp:lastModifiedBy>Nelson, Peter@DWR</cp:lastModifiedBy>
  <cp:revision>3</cp:revision>
  <dcterms:created xsi:type="dcterms:W3CDTF">2024-02-06T21:11:06Z</dcterms:created>
  <dcterms:modified xsi:type="dcterms:W3CDTF">2024-02-07T00:52:46Z</dcterms:modified>
</cp:coreProperties>
</file>