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4" r:id="rId16"/>
    <p:sldId id="272" r:id="rId17"/>
    <p:sldId id="27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E3FA3-A3E0-D745-B62A-7D96EC5BB5F8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CD9E3-6287-0440-94E9-F89B6521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and better sequence data is rapidly becoming available as well as more and better bioinformatics tools to handle the data.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D9E3-6287-0440-94E9-F89B6521AA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6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Existing libraries:</a:t>
            </a:r>
            <a:r>
              <a:rPr lang="en-US" baseline="0" dirty="0" smtClean="0"/>
              <a:t> </a:t>
            </a:r>
            <a:r>
              <a:rPr lang="en-US" dirty="0" smtClean="0"/>
              <a:t>They have a longer history and wider audience to catch bugs in the software.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Read only: This leads to less corrupted results.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Tools: This allows the tool be to be run over and over again saving time and preventing headaches in the long run.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D9E3-6287-0440-94E9-F89B6521AA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1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i="0" dirty="0" smtClean="0"/>
              <a:t>Do NOT put spaces in names</a:t>
            </a:r>
          </a:p>
          <a:p>
            <a:r>
              <a:rPr lang="en-US" sz="2000" i="0" dirty="0" smtClean="0"/>
              <a:t>Make multiple data files with consistent names using ‘_’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D9E3-6287-0440-94E9-F89B6521AA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good place for </a:t>
            </a:r>
            <a:r>
              <a:rPr lang="en-US" dirty="0" smtClean="0"/>
              <a:t>metadata </a:t>
            </a:r>
            <a:r>
              <a:rPr lang="en-US" dirty="0" smtClean="0"/>
              <a:t>is a </a:t>
            </a:r>
            <a:r>
              <a:rPr lang="en-US" dirty="0" smtClean="0"/>
              <a:t>README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Document everything about our experiment and analysis, making it reproducible.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D9E3-6287-0440-94E9-F89B6521AA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Sub-projects and sub-analyses such as removing poor quality regions from raw experimental</a:t>
            </a:r>
            <a:r>
              <a:rPr lang="en-US" baseline="0" dirty="0" smtClean="0"/>
              <a:t> data.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-p flag tells </a:t>
            </a:r>
            <a:r>
              <a:rPr lang="en-US" baseline="0" dirty="0" err="1" smtClean="0"/>
              <a:t>mkdir</a:t>
            </a:r>
            <a:r>
              <a:rPr lang="en-US" baseline="0" dirty="0" smtClean="0"/>
              <a:t> to created any subdirectories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D9E3-6287-0440-94E9-F89B6521AA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Doing</a:t>
            </a:r>
            <a:r>
              <a:rPr lang="en-US" baseline="0" dirty="0" smtClean="0"/>
              <a:t> something programmatically means doing it through code rather than manually, using a method that can effortlessly scale to multiple objects, like files. (Reduce human error when manually handling each file individually) </a:t>
            </a:r>
          </a:p>
          <a:p>
            <a:r>
              <a:rPr lang="en-US" baseline="0" dirty="0" smtClean="0"/>
              <a:t>Expansion: shell expands text for you so you don</a:t>
            </a:r>
            <a:r>
              <a:rPr lang="uk-UA" baseline="0" dirty="0" smtClean="0"/>
              <a:t>’</a:t>
            </a:r>
            <a:r>
              <a:rPr lang="en-US" baseline="0" dirty="0" smtClean="0"/>
              <a:t>t have to type it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D9E3-6287-0440-94E9-F89B6521AA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4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r>
              <a:rPr lang="en-US" baseline="0" dirty="0" smtClean="0"/>
              <a:t> naming is required to access files with wildcards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“Wildcards are expanded to all matching file or directory names (this process is known as </a:t>
            </a:r>
            <a:r>
              <a:rPr lang="en-US" dirty="0" err="1" smtClean="0"/>
              <a:t>globbing</a:t>
            </a:r>
            <a:r>
              <a:rPr lang="en-US" dirty="0" smtClean="0"/>
              <a:t>).”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D9E3-6287-0440-94E9-F89B6521AA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“Detailed information about the chronology of your computational work, steps you’ve taken, information about why you’ve made decisions, and of course all pertinent information to reproduce your work.”</a:t>
            </a:r>
          </a:p>
          <a:p>
            <a:endParaRPr lang="en-US" dirty="0" smtClean="0"/>
          </a:p>
          <a:p>
            <a:r>
              <a:rPr lang="en-US" dirty="0" smtClean="0"/>
              <a:t>“Markdown is just plaintext, which means that it’s portable and programs to edit and read it will exist.”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CD9E3-6287-0440-94E9-F89B6521AA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C516-8B9E-2F42-ADD4-9EB28C255F0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EEC-DA90-8340-AE0F-5FD7669F5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C516-8B9E-2F42-ADD4-9EB28C255F0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EEC-DA90-8340-AE0F-5FD7669F5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8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C516-8B9E-2F42-ADD4-9EB28C255F0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EEC-DA90-8340-AE0F-5FD7669F5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C516-8B9E-2F42-ADD4-9EB28C255F0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EEC-DA90-8340-AE0F-5FD7669F5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C516-8B9E-2F42-ADD4-9EB28C255F0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EEC-DA90-8340-AE0F-5FD7669F5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C516-8B9E-2F42-ADD4-9EB28C255F09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EEC-DA90-8340-AE0F-5FD7669F5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7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C516-8B9E-2F42-ADD4-9EB28C255F09}" type="datetimeFigureOut">
              <a:rPr lang="en-US" smtClean="0"/>
              <a:t>6/3/16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EEC-DA90-8340-AE0F-5FD7669F5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4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C516-8B9E-2F42-ADD4-9EB28C255F09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EEC-DA90-8340-AE0F-5FD7669F5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C516-8B9E-2F42-ADD4-9EB28C255F09}" type="datetimeFigureOut">
              <a:rPr lang="en-US" smtClean="0"/>
              <a:t>6/3/16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EEC-DA90-8340-AE0F-5FD7669F5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8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C516-8B9E-2F42-ADD4-9EB28C255F09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EEC-DA90-8340-AE0F-5FD7669F5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6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C516-8B9E-2F42-ADD4-9EB28C255F09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EEC-DA90-8340-AE0F-5FD7669F5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C516-8B9E-2F42-ADD4-9EB28C255F09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0EEC-DA90-8340-AE0F-5FD7669F5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3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downloads/download-visual-studio-vs.aspx" TargetMode="External"/><Relationship Id="rId4" Type="http://schemas.openxmlformats.org/officeDocument/2006/relationships/hyperlink" Target="http://daringfireball.net/projects/markdown/synta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sbuffalo/bds-files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8782" y="3121098"/>
            <a:ext cx="3449643" cy="300789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 smtClean="0"/>
              <a:t>Shawn </a:t>
            </a:r>
            <a:r>
              <a:rPr lang="en-US" sz="2400" dirty="0" err="1" smtClean="0"/>
              <a:t>Goggins</a:t>
            </a:r>
            <a:endParaRPr lang="en-US" sz="2400" dirty="0" smtClean="0"/>
          </a:p>
          <a:p>
            <a:pPr algn="l"/>
            <a:r>
              <a:rPr lang="en-US" sz="2400" dirty="0" smtClean="0"/>
              <a:t>Felipe Reyes</a:t>
            </a:r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Preface</a:t>
            </a:r>
            <a:endParaRPr lang="en-US" sz="2400" dirty="0" smtClean="0"/>
          </a:p>
          <a:p>
            <a:pPr algn="l"/>
            <a:r>
              <a:rPr lang="en-US" sz="2400" dirty="0" smtClean="0"/>
              <a:t>Chapter 1</a:t>
            </a:r>
          </a:p>
          <a:p>
            <a:pPr algn="l"/>
            <a:r>
              <a:rPr lang="en-US" sz="2400" dirty="0" smtClean="0"/>
              <a:t>Chapter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4" y="234645"/>
            <a:ext cx="4590142" cy="60181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1422" y="6488668"/>
            <a:ext cx="64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MorrellLAB</a:t>
            </a:r>
            <a:r>
              <a:rPr lang="en-US" dirty="0"/>
              <a:t>/Applied-Bioinformatics-Discussion</a:t>
            </a:r>
          </a:p>
        </p:txBody>
      </p:sp>
    </p:spTree>
    <p:extLst>
      <p:ext uri="{BB962C8B-B14F-4D97-AF65-F5344CB8AC3E}">
        <p14:creationId xmlns:p14="http://schemas.microsoft.com/office/powerpoint/2010/main" val="264364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pc="100" dirty="0"/>
              <a:t>R</a:t>
            </a:r>
            <a:r>
              <a:rPr lang="en-US" spc="100" dirty="0" smtClean="0"/>
              <a:t>elease your code and data:</a:t>
            </a:r>
          </a:p>
          <a:p>
            <a:r>
              <a:rPr lang="en-US" sz="2800" dirty="0" smtClean="0"/>
              <a:t>Documentation</a:t>
            </a:r>
          </a:p>
          <a:p>
            <a:pPr lvl="2"/>
            <a:r>
              <a:rPr lang="en-US" dirty="0" smtClean="0"/>
              <a:t>Detailed methods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ata versions</a:t>
            </a:r>
          </a:p>
          <a:p>
            <a:pPr lvl="2"/>
            <a:r>
              <a:rPr lang="en-US" dirty="0" smtClean="0"/>
              <a:t>Input parameters</a:t>
            </a:r>
          </a:p>
          <a:p>
            <a:r>
              <a:rPr lang="en-US" sz="2800" dirty="0" smtClean="0"/>
              <a:t>Code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dirty="0"/>
              <a:t>be readable, modular, and </a:t>
            </a:r>
            <a:r>
              <a:rPr lang="en-US" dirty="0" smtClean="0"/>
              <a:t>reusable</a:t>
            </a:r>
          </a:p>
          <a:p>
            <a:pPr lvl="2"/>
            <a:r>
              <a:rPr lang="en-US" dirty="0" smtClean="0"/>
              <a:t>COMMENT</a:t>
            </a:r>
          </a:p>
          <a:p>
            <a:pPr lvl="2"/>
            <a:r>
              <a:rPr lang="en-US" dirty="0" smtClean="0"/>
              <a:t>Produce images/tables when possible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4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8587"/>
            <a:ext cx="8229600" cy="5164624"/>
          </a:xfrm>
        </p:spPr>
        <p:txBody>
          <a:bodyPr>
            <a:normAutofit/>
          </a:bodyPr>
          <a:lstStyle/>
          <a:p>
            <a:r>
              <a:rPr lang="en-US" dirty="0" smtClean="0"/>
              <a:t>Part II. Prerequisites: Essential Skills for Getting Started with a Bioinformatics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Chapter </a:t>
            </a:r>
            <a:r>
              <a:rPr lang="en-US" sz="3600" dirty="0"/>
              <a:t>2. Setting Up and Managing a Bioinformatics Project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667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57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d</a:t>
            </a:r>
            <a:r>
              <a:rPr lang="en-US" dirty="0" smtClean="0"/>
              <a:t>irectorie</a:t>
            </a:r>
            <a:r>
              <a:rPr lang="en-US" dirty="0" smtClean="0"/>
              <a:t>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440756"/>
            <a:ext cx="8229600" cy="48268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Naming directories matters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smtClean="0"/>
              <a:t>Bad:   $ </a:t>
            </a:r>
            <a:r>
              <a:rPr lang="en-US" sz="2000" dirty="0" err="1" smtClean="0"/>
              <a:t>mkdir</a:t>
            </a:r>
            <a:r>
              <a:rPr lang="en-US" sz="2000" dirty="0" smtClean="0"/>
              <a:t> barley project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Good:  $ </a:t>
            </a:r>
            <a:r>
              <a:rPr lang="en-US" sz="2000" dirty="0" err="1" smtClean="0"/>
              <a:t>mkdir</a:t>
            </a:r>
            <a:r>
              <a:rPr lang="en-US" sz="2000" dirty="0" smtClean="0"/>
              <a:t> </a:t>
            </a:r>
            <a:r>
              <a:rPr lang="en-US" sz="2000" dirty="0" err="1" smtClean="0"/>
              <a:t>barley_project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dirty="0"/>
              <a:t>Sample sub-</a:t>
            </a:r>
            <a:r>
              <a:rPr lang="en-US" sz="2400" dirty="0" smtClean="0"/>
              <a:t>directories</a:t>
            </a:r>
          </a:p>
          <a:p>
            <a:pPr marL="457200" lvl="1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nalysis, data, scripts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Keep your internal project directory structure </a:t>
            </a:r>
            <a:r>
              <a:rPr lang="en-US" sz="2400" dirty="0" smtClean="0"/>
              <a:t>intact (hierarchy)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Allows you to use relative paths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../</a:t>
            </a:r>
            <a:r>
              <a:rPr lang="en-US" sz="2000" dirty="0" err="1"/>
              <a:t>barley_project</a:t>
            </a:r>
            <a:r>
              <a:rPr lang="en-US" sz="2000" dirty="0" smtClean="0"/>
              <a:t>/data/</a:t>
            </a:r>
            <a:r>
              <a:rPr lang="en-US" sz="2000" dirty="0" err="1" smtClean="0"/>
              <a:t>seqs</a:t>
            </a:r>
            <a:r>
              <a:rPr lang="en-US" sz="2000" dirty="0" smtClean="0"/>
              <a:t>/</a:t>
            </a:r>
            <a:r>
              <a:rPr lang="en-US" sz="2000" dirty="0" err="1" smtClean="0"/>
              <a:t>hordeumA.fasta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33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648"/>
            <a:ext cx="8229600" cy="48551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spc="100" dirty="0" smtClean="0"/>
          </a:p>
          <a:p>
            <a:pPr marL="0" indent="0">
              <a:buNone/>
            </a:pPr>
            <a:r>
              <a:rPr lang="en-US" sz="2800" spc="100" dirty="0" smtClean="0"/>
              <a:t>What to document?</a:t>
            </a:r>
            <a:endParaRPr lang="en-US" sz="2400" spc="100" dirty="0"/>
          </a:p>
          <a:p>
            <a:pPr lvl="1"/>
            <a:r>
              <a:rPr lang="en-US" sz="2000" spc="100" dirty="0" smtClean="0"/>
              <a:t>Any command that generates results needs to be documented somewhere</a:t>
            </a:r>
          </a:p>
          <a:p>
            <a:pPr lvl="1"/>
            <a:r>
              <a:rPr lang="en-US" sz="2000" dirty="0"/>
              <a:t>W</a:t>
            </a:r>
            <a:r>
              <a:rPr lang="en-US" sz="2000" dirty="0" smtClean="0"/>
              <a:t>hen/where/how data was downloaded</a:t>
            </a:r>
          </a:p>
          <a:p>
            <a:pPr marL="457200" lvl="1" indent="0">
              <a:buNone/>
            </a:pPr>
            <a:r>
              <a:rPr lang="en-US" sz="2000" dirty="0" smtClean="0"/>
              <a:t>	Metadata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ata and software version information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Where to document?</a:t>
            </a:r>
            <a:endParaRPr lang="en-US" sz="2800" dirty="0"/>
          </a:p>
          <a:p>
            <a:pPr lvl="1"/>
            <a:r>
              <a:rPr lang="en-US" sz="2000" dirty="0" smtClean="0"/>
              <a:t>README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/>
              <a:t>touch README data/</a:t>
            </a:r>
            <a:r>
              <a:rPr lang="en-US" sz="2000" dirty="0" smtClean="0"/>
              <a:t>README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480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project; 1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6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Bioinformatics involves many intermediate files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000" dirty="0" smtClean="0"/>
              <a:t>Simplify </a:t>
            </a:r>
            <a:r>
              <a:rPr lang="en-US" sz="2000" dirty="0" smtClean="0"/>
              <a:t>subdirectories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 smtClean="0"/>
              <a:t>Data</a:t>
            </a:r>
            <a:endParaRPr lang="en-US" sz="2000" dirty="0" smtClean="0"/>
          </a:p>
          <a:p>
            <a:pPr lvl="1"/>
            <a:r>
              <a:rPr lang="en-US" sz="2000" dirty="0" smtClean="0"/>
              <a:t>Scripts</a:t>
            </a:r>
          </a:p>
          <a:p>
            <a:pPr lvl="1"/>
            <a:r>
              <a:rPr lang="en-US" sz="2000" dirty="0" smtClean="0"/>
              <a:t>Analysis</a:t>
            </a:r>
          </a:p>
          <a:p>
            <a:pPr lvl="1"/>
            <a:endParaRPr lang="en-US" sz="2000" dirty="0"/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Shell expansion</a:t>
            </a:r>
            <a:r>
              <a:rPr lang="en-US" sz="2000" dirty="0" smtClean="0">
                <a:solidFill>
                  <a:prstClr val="black"/>
                </a:solidFill>
              </a:rPr>
              <a:t>*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$ </a:t>
            </a:r>
            <a:r>
              <a:rPr lang="en-US" sz="2000" dirty="0" err="1" smtClean="0"/>
              <a:t>m</a:t>
            </a:r>
            <a:r>
              <a:rPr lang="en-US" sz="2000" dirty="0" err="1"/>
              <a:t>kdir</a:t>
            </a:r>
            <a:r>
              <a:rPr lang="en-US" sz="2000" dirty="0"/>
              <a:t> -p </a:t>
            </a:r>
            <a:r>
              <a:rPr lang="en-US" sz="2000" dirty="0" err="1" smtClean="0"/>
              <a:t>barley_project</a:t>
            </a:r>
            <a:r>
              <a:rPr lang="en-US" sz="2000" dirty="0" smtClean="0"/>
              <a:t>/{data</a:t>
            </a:r>
            <a:r>
              <a:rPr lang="en-US" sz="2000" dirty="0" smtClean="0"/>
              <a:t>/</a:t>
            </a:r>
            <a:r>
              <a:rPr lang="en-US" sz="2000" dirty="0" err="1" smtClean="0"/>
              <a:t>seqs,</a:t>
            </a:r>
            <a:r>
              <a:rPr lang="en-US" sz="2000" dirty="0" err="1"/>
              <a:t>scripts,</a:t>
            </a:r>
            <a:r>
              <a:rPr lang="en-US" sz="2000" dirty="0" err="1" smtClean="0"/>
              <a:t>analysis</a:t>
            </a:r>
            <a:r>
              <a:rPr lang="en-US" sz="2000" dirty="0" smtClean="0"/>
              <a:t>}</a:t>
            </a:r>
          </a:p>
          <a:p>
            <a:pPr marL="914400" lvl="2" indent="0"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44099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File Processing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Start thinking </a:t>
            </a:r>
            <a:r>
              <a:rPr lang="en-US" sz="3300" i="1" dirty="0" smtClean="0"/>
              <a:t>programmatically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600" dirty="0" smtClean="0"/>
              <a:t>How to use the Unix shell programmatically?</a:t>
            </a:r>
          </a:p>
          <a:p>
            <a:r>
              <a:rPr lang="en-US" sz="2600" dirty="0" smtClean="0"/>
              <a:t>Shell Expansion 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‘ </a:t>
            </a:r>
            <a:r>
              <a:rPr lang="en-US" sz="2600" b="1" dirty="0" smtClean="0"/>
              <a:t>~</a:t>
            </a:r>
            <a:r>
              <a:rPr lang="en-US" sz="2600" dirty="0" smtClean="0"/>
              <a:t> ’ expands to the full path to your home directory (</a:t>
            </a:r>
            <a:r>
              <a:rPr lang="en-US" sz="2600" dirty="0"/>
              <a:t>/Users/Felipe/</a:t>
            </a:r>
            <a:r>
              <a:rPr lang="en-US" sz="2600" dirty="0" smtClean="0"/>
              <a:t>Desktop)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‘ </a:t>
            </a:r>
            <a:r>
              <a:rPr lang="en-US" sz="2600" b="1" dirty="0" smtClean="0"/>
              <a:t>* </a:t>
            </a:r>
            <a:r>
              <a:rPr lang="en-US" sz="2600" dirty="0" smtClean="0"/>
              <a:t>’ expands to all matching files (wildcards)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r>
              <a:rPr lang="en-US" sz="2600" i="1" dirty="0" smtClean="0"/>
              <a:t>Brace expansion</a:t>
            </a:r>
          </a:p>
          <a:p>
            <a:pPr marL="457200" lvl="1" indent="0">
              <a:buNone/>
            </a:pPr>
            <a:r>
              <a:rPr lang="en-US" sz="2600" i="1" dirty="0" smtClean="0"/>
              <a:t>$ </a:t>
            </a:r>
            <a:r>
              <a:rPr lang="en-US" sz="2600" i="1" dirty="0"/>
              <a:t>touch </a:t>
            </a:r>
            <a:r>
              <a:rPr lang="en-US" sz="2600" i="1" dirty="0" err="1"/>
              <a:t>seqs</a:t>
            </a:r>
            <a:r>
              <a:rPr lang="en-US" sz="2600" i="1" dirty="0"/>
              <a:t>/</a:t>
            </a:r>
            <a:r>
              <a:rPr lang="en-US" sz="2600" i="1" dirty="0" err="1"/>
              <a:t>hordeum</a:t>
            </a:r>
            <a:r>
              <a:rPr lang="en-US" sz="2600" i="1" dirty="0"/>
              <a:t>{A,B,C}_R{1,2}.</a:t>
            </a:r>
            <a:r>
              <a:rPr lang="en-US" sz="2600" i="1" dirty="0" err="1"/>
              <a:t>fastq</a:t>
            </a:r>
            <a:endParaRPr lang="en-US" sz="2600" i="1" dirty="0"/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sz="1200" dirty="0"/>
          </a:p>
          <a:p>
            <a:pPr lvl="3"/>
            <a:endParaRPr lang="en-US" sz="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932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6-01 at 4.17.5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1" b="-3661"/>
          <a:stretch>
            <a:fillRect/>
          </a:stretch>
        </p:blipFill>
        <p:spPr>
          <a:xfrm>
            <a:off x="1589442" y="1289324"/>
            <a:ext cx="5586523" cy="2520251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is-IS" dirty="0" smtClean="0"/>
              <a:t>…a note on Wildcards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17766"/>
            <a:ext cx="8229600" cy="28763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US" sz="2000" dirty="0" smtClean="0"/>
              <a:t>Retrieve all the files from the sample </a:t>
            </a:r>
            <a:r>
              <a:rPr lang="en-US" sz="2000" i="1" dirty="0" err="1" smtClean="0"/>
              <a:t>hordeumB</a:t>
            </a:r>
            <a:r>
              <a:rPr lang="en-US" sz="2000" dirty="0" smtClean="0"/>
              <a:t>?</a:t>
            </a:r>
          </a:p>
          <a:p>
            <a:pPr marL="457200" lvl="1" indent="0">
              <a:buFont typeface="Arial"/>
              <a:buNone/>
            </a:pPr>
            <a:r>
              <a:rPr lang="en-US" sz="2000" i="1" dirty="0" smtClean="0"/>
              <a:t>$ touch </a:t>
            </a:r>
            <a:r>
              <a:rPr lang="en-US" sz="2000" i="1" dirty="0" err="1" smtClean="0"/>
              <a:t>seqs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hordeum</a:t>
            </a:r>
            <a:r>
              <a:rPr lang="en-US" sz="2000" i="1" dirty="0" smtClean="0"/>
              <a:t>{A,B,C}_R{1,2}.</a:t>
            </a:r>
            <a:r>
              <a:rPr lang="en-US" sz="2000" i="1" dirty="0" err="1" smtClean="0"/>
              <a:t>fastq</a:t>
            </a:r>
            <a:endParaRPr lang="en-US" sz="2000" i="1" dirty="0" smtClean="0"/>
          </a:p>
          <a:p>
            <a:pPr marL="457200" lvl="1" indent="0">
              <a:buFont typeface="Arial"/>
              <a:buNone/>
            </a:pPr>
            <a:endParaRPr lang="en-US" sz="2000" i="1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Retrieve all but </a:t>
            </a:r>
            <a:r>
              <a:rPr lang="en-US" sz="2000" i="1" dirty="0" err="1" smtClean="0"/>
              <a:t>hordeumC</a:t>
            </a:r>
            <a:r>
              <a:rPr lang="en-US" sz="2000" i="1" dirty="0" smtClean="0"/>
              <a:t> </a:t>
            </a:r>
            <a:r>
              <a:rPr lang="en-US" sz="2000" dirty="0" smtClean="0"/>
              <a:t>?</a:t>
            </a:r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i="1" dirty="0" err="1" smtClean="0"/>
              <a:t>ls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hordeum</a:t>
            </a:r>
            <a:r>
              <a:rPr lang="en-US" sz="2000" i="1" dirty="0" smtClean="0"/>
              <a:t>[</a:t>
            </a:r>
            <a:r>
              <a:rPr lang="en-US" sz="2000" i="1" dirty="0"/>
              <a:t>AB]_R1.fastq</a:t>
            </a:r>
            <a:r>
              <a:rPr lang="en-US" sz="2000" i="1" dirty="0" smtClean="0"/>
              <a:t>”</a:t>
            </a:r>
          </a:p>
          <a:p>
            <a:pPr marL="457200" lvl="1" indent="0">
              <a:buNone/>
            </a:pPr>
            <a:endParaRPr lang="en-US" sz="2000" i="1" dirty="0" smtClean="0"/>
          </a:p>
          <a:p>
            <a:pPr marL="457200" lvl="1" indent="0">
              <a:buNone/>
            </a:pPr>
            <a:r>
              <a:rPr lang="en-US" sz="2000" b="1" dirty="0" err="1" smtClean="0"/>
              <a:t>Protip</a:t>
            </a:r>
            <a:r>
              <a:rPr lang="en-US" sz="2000" dirty="0" smtClean="0"/>
              <a:t>: use leading zeros to make files with numbers easier to find		 (e.g. 001, 013, etc.)</a:t>
            </a:r>
            <a:endParaRPr lang="en-US" sz="2000" dirty="0"/>
          </a:p>
          <a:p>
            <a:pPr lvl="1">
              <a:buFont typeface="Arial"/>
              <a:buChar char="•"/>
            </a:pPr>
            <a:endParaRPr lang="en-US" sz="2000" dirty="0"/>
          </a:p>
          <a:p>
            <a:pPr marL="457200" lvl="1" indent="0">
              <a:buFont typeface="Arial"/>
              <a:buNone/>
            </a:pPr>
            <a:endParaRPr lang="en-US" sz="2000" i="1" dirty="0" smtClean="0"/>
          </a:p>
          <a:p>
            <a:pPr marL="457200" lvl="1" indent="0">
              <a:buFont typeface="Arial"/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 smtClean="0"/>
          </a:p>
          <a:p>
            <a:pPr lvl="3"/>
            <a:endParaRPr lang="en-US" dirty="0" smtClean="0"/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0691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Used to create a project notebook 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(Visual Studio Code suggested)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Use plain text,  it’s </a:t>
            </a:r>
            <a:r>
              <a:rPr lang="en-US" sz="2000" dirty="0"/>
              <a:t>future-proof </a:t>
            </a:r>
            <a:r>
              <a:rPr lang="en-US" sz="2000" dirty="0" smtClean="0"/>
              <a:t>format</a:t>
            </a:r>
          </a:p>
          <a:p>
            <a:r>
              <a:rPr lang="en-US" sz="2000" dirty="0" smtClean="0"/>
              <a:t>Version control friendly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Markdown </a:t>
            </a:r>
            <a:r>
              <a:rPr lang="en-US" sz="2000" dirty="0"/>
              <a:t>syntax reference: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http://</a:t>
            </a:r>
            <a:r>
              <a:rPr lang="en-US" sz="2000" dirty="0" err="1" smtClean="0">
                <a:hlinkClick r:id="rId4"/>
              </a:rPr>
              <a:t>daringfireball.net</a:t>
            </a:r>
            <a:r>
              <a:rPr lang="en-US" sz="2000" dirty="0" smtClean="0">
                <a:hlinkClick r:id="rId4"/>
              </a:rPr>
              <a:t>/projects/markdown/syntax</a:t>
            </a:r>
            <a:endParaRPr lang="en-US" sz="2000" dirty="0" smtClean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8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Make a new directory</a:t>
            </a:r>
          </a:p>
          <a:p>
            <a:pPr marL="514350" indent="-514350">
              <a:buAutoNum type="arabicPeriod"/>
            </a:pPr>
            <a:r>
              <a:rPr lang="en-US" dirty="0" smtClean="0"/>
              <a:t>Make an empty README file</a:t>
            </a:r>
          </a:p>
          <a:p>
            <a:pPr marL="514350" indent="-514350">
              <a:buAutoNum type="arabicPeriod"/>
            </a:pPr>
            <a:r>
              <a:rPr lang="en-US" dirty="0" smtClean="0"/>
              <a:t>Open and edit your README in visual studio code</a:t>
            </a:r>
          </a:p>
          <a:p>
            <a:pPr marL="914400" lvl="1" indent="-514350">
              <a:buAutoNum type="alphaUcPeriod"/>
            </a:pPr>
            <a:r>
              <a:rPr lang="en-US" dirty="0" smtClean="0"/>
              <a:t>Bold something</a:t>
            </a:r>
          </a:p>
          <a:p>
            <a:pPr marL="914400" lvl="1" indent="-514350">
              <a:buAutoNum type="alphaUcPeriod"/>
            </a:pPr>
            <a:r>
              <a:rPr lang="en-US" dirty="0" smtClean="0"/>
              <a:t>Bullet points</a:t>
            </a:r>
          </a:p>
          <a:p>
            <a:pPr marL="914400" lvl="1" indent="-514350">
              <a:buAutoNum type="alphaUcPeriod"/>
            </a:pPr>
            <a:r>
              <a:rPr lang="en-US" smtClean="0"/>
              <a:t>Link something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Aid readers toward practicing bioinformatics to answer scientific questions in a </a:t>
            </a:r>
            <a:r>
              <a:rPr lang="en-US" i="1" dirty="0" smtClean="0"/>
              <a:t>robust</a:t>
            </a:r>
            <a:r>
              <a:rPr lang="en-US" dirty="0" smtClean="0"/>
              <a:t> and </a:t>
            </a:r>
            <a:r>
              <a:rPr lang="en-US" i="1" dirty="0" smtClean="0"/>
              <a:t>reproducible</a:t>
            </a:r>
            <a:r>
              <a:rPr lang="en-US" dirty="0" smtClean="0"/>
              <a:t> way.</a:t>
            </a:r>
          </a:p>
          <a:p>
            <a:pPr lvl="1"/>
            <a:r>
              <a:rPr lang="en-US" dirty="0" smtClean="0"/>
              <a:t>Robust: </a:t>
            </a:r>
          </a:p>
          <a:p>
            <a:pPr lvl="2"/>
            <a:r>
              <a:rPr lang="en-US" dirty="0" smtClean="0"/>
              <a:t>Your work is resilient against silent errors, confounders, software bugs, and mess</a:t>
            </a:r>
            <a:r>
              <a:rPr lang="en-US" dirty="0"/>
              <a:t> </a:t>
            </a:r>
            <a:r>
              <a:rPr lang="en-US" dirty="0" smtClean="0"/>
              <a:t>or noisy data</a:t>
            </a:r>
          </a:p>
          <a:p>
            <a:pPr lvl="1"/>
            <a:r>
              <a:rPr lang="en-US" dirty="0" smtClean="0"/>
              <a:t>Reproducible:</a:t>
            </a:r>
          </a:p>
          <a:p>
            <a:pPr lvl="2"/>
            <a:r>
              <a:rPr lang="en-US" dirty="0" smtClean="0"/>
              <a:t>Well documented in your methods, code, and data so that other researchers can arrive at the same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6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28"/>
            <a:ext cx="8229600" cy="49917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1. You know a scripting language: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- Working with a text editor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- Running/executing programs on the command line</a:t>
            </a:r>
          </a:p>
          <a:p>
            <a:pPr marL="0" indent="0">
              <a:buNone/>
            </a:pPr>
            <a:r>
              <a:rPr lang="en-US" sz="3400" dirty="0" smtClean="0"/>
              <a:t>2. You know basic Unix command line skills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- Options/flags and arguments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- Unix file hierarchy</a:t>
            </a: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	- Ownership/permissions</a:t>
            </a:r>
          </a:p>
          <a:p>
            <a:pPr marL="0" indent="0">
              <a:buNone/>
            </a:pPr>
            <a:r>
              <a:rPr lang="en-US" sz="3400" dirty="0" smtClean="0"/>
              <a:t>3. Have a basic understanding of biology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- DNA -&gt; RNA</a:t>
            </a:r>
            <a:r>
              <a:rPr lang="en-US" sz="2900" dirty="0"/>
              <a:t> </a:t>
            </a:r>
            <a:r>
              <a:rPr lang="en-US" sz="2900" dirty="0" smtClean="0"/>
              <a:t>-&gt; protein</a:t>
            </a:r>
          </a:p>
          <a:p>
            <a:pPr marL="0" indent="0">
              <a:buNone/>
            </a:pPr>
            <a:r>
              <a:rPr lang="en-US" sz="3400" dirty="0" smtClean="0"/>
              <a:t>4. Have a basic understanding of regular expressions for scripting</a:t>
            </a:r>
          </a:p>
          <a:p>
            <a:pPr marL="0" indent="0">
              <a:buNone/>
            </a:pPr>
            <a:r>
              <a:rPr lang="en-US" sz="3400" dirty="0" smtClean="0"/>
              <a:t>5. Be able to get help and read documentation!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900" dirty="0" smtClean="0"/>
              <a:t>- man (UNIX); help( ) `R`</a:t>
            </a:r>
          </a:p>
        </p:txBody>
      </p:sp>
    </p:spTree>
    <p:extLst>
      <p:ext uri="{BB962C8B-B14F-4D97-AF65-F5344CB8AC3E}">
        <p14:creationId xmlns:p14="http://schemas.microsoft.com/office/powerpoint/2010/main" val="414661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7"/>
            <a:ext cx="8229600" cy="85513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Github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6-01 at 1.01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96" y="2169700"/>
            <a:ext cx="7901254" cy="41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5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I. Ideology: Data Skills for Robust and Reproducible Bioinformatics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9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1. How to Learn 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9429"/>
            <a:ext cx="8229600" cy="4166734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bioinformatician with good data skills can receive a huge sequencing dataset and immediately start using a set of tools to see what story the data tells.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3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Never ever trust your tools (or data)</a:t>
            </a:r>
          </a:p>
          <a:p>
            <a:pPr lvl="1"/>
            <a:r>
              <a:rPr lang="en-US" sz="2400" dirty="0" smtClean="0"/>
              <a:t>Check input data and intermediate results, run quick sanity checks, maintain proper controls, and test programs. </a:t>
            </a:r>
          </a:p>
          <a:p>
            <a:pPr lvl="2"/>
            <a:r>
              <a:rPr lang="en-US" dirty="0" smtClean="0"/>
              <a:t>Input data: formatted for computer readability</a:t>
            </a:r>
          </a:p>
          <a:p>
            <a:pPr lvl="2"/>
            <a:r>
              <a:rPr lang="en-US" dirty="0" smtClean="0"/>
              <a:t>Use consistent naming methods</a:t>
            </a:r>
          </a:p>
          <a:p>
            <a:pPr lvl="2"/>
            <a:r>
              <a:rPr lang="en-US" dirty="0" smtClean="0"/>
              <a:t>Use assert statements to identify values outside of our expected values</a:t>
            </a:r>
          </a:p>
          <a:p>
            <a:pPr lvl="3"/>
            <a:r>
              <a:rPr lang="en-US" dirty="0" smtClean="0"/>
              <a:t>assert( ) in Python; </a:t>
            </a:r>
            <a:r>
              <a:rPr lang="en-US" dirty="0" err="1" smtClean="0"/>
              <a:t>stopifnot</a:t>
            </a:r>
            <a:r>
              <a:rPr lang="en-US" dirty="0" smtClean="0"/>
              <a:t>( ) in `R`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9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7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Assert() example</a:t>
            </a:r>
            <a:endParaRPr lang="en-US" dirty="0"/>
          </a:p>
        </p:txBody>
      </p:sp>
      <p:pic>
        <p:nvPicPr>
          <p:cNvPr id="3" name="Picture 2" descr="Screen Shot 2016-06-01 at 2.30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57" y="997858"/>
            <a:ext cx="5947229" cy="4558095"/>
          </a:xfrm>
          <a:prstGeom prst="rect">
            <a:avLst/>
          </a:prstGeom>
        </p:spPr>
      </p:pic>
      <p:pic>
        <p:nvPicPr>
          <p:cNvPr id="4" name="Picture 3" descr="Screen Shot 2016-06-01 at 2.33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57" y="5721048"/>
            <a:ext cx="4851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97705"/>
          </a:xfrm>
        </p:spPr>
        <p:txBody>
          <a:bodyPr>
            <a:normAutofit/>
          </a:bodyPr>
          <a:lstStyle/>
          <a:p>
            <a:r>
              <a:rPr lang="en-US" dirty="0" smtClean="0"/>
              <a:t>Use existing libraries when possible</a:t>
            </a:r>
          </a:p>
          <a:p>
            <a:r>
              <a:rPr lang="en-US" dirty="0" smtClean="0"/>
              <a:t>Treat data as read-only</a:t>
            </a:r>
          </a:p>
          <a:p>
            <a:r>
              <a:rPr lang="en-US" dirty="0" smtClean="0"/>
              <a:t>Develop a tool instead of a one-off script</a:t>
            </a:r>
          </a:p>
        </p:txBody>
      </p:sp>
    </p:spTree>
    <p:extLst>
      <p:ext uri="{BB962C8B-B14F-4D97-AF65-F5344CB8AC3E}">
        <p14:creationId xmlns:p14="http://schemas.microsoft.com/office/powerpoint/2010/main" val="96624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807</Words>
  <Application>Microsoft Macintosh PowerPoint</Application>
  <PresentationFormat>On-screen Show (4:3)</PresentationFormat>
  <Paragraphs>165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Preface</vt:lpstr>
      <vt:lpstr>Assumptions</vt:lpstr>
      <vt:lpstr>Supplementary material</vt:lpstr>
      <vt:lpstr>Part I. Ideology: Data Skills for Robust and Reproducible Bioinformatics</vt:lpstr>
      <vt:lpstr>Chapter 1. How to Learn Bioinformatics</vt:lpstr>
      <vt:lpstr>Robust research</vt:lpstr>
      <vt:lpstr>Assert() example</vt:lpstr>
      <vt:lpstr>Robust research</vt:lpstr>
      <vt:lpstr>Reproducible Research</vt:lpstr>
      <vt:lpstr>Part II. Prerequisites: Essential Skills for Getting Started with a Bioinformatics Project   Chapter 2. Setting Up and Managing a Bioinformatics Project</vt:lpstr>
      <vt:lpstr>Project directories </vt:lpstr>
      <vt:lpstr>Project documentation</vt:lpstr>
      <vt:lpstr>1 project; 1 directory</vt:lpstr>
      <vt:lpstr>Automating File Processing Tasks</vt:lpstr>
      <vt:lpstr>…a note on Wildcards</vt:lpstr>
      <vt:lpstr>Markdown</vt:lpstr>
      <vt:lpstr>Challenge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&lt;user&gt;</dc:creator>
  <cp:lastModifiedBy>Felipe Reyes</cp:lastModifiedBy>
  <cp:revision>47</cp:revision>
  <dcterms:created xsi:type="dcterms:W3CDTF">2016-06-01T17:34:31Z</dcterms:created>
  <dcterms:modified xsi:type="dcterms:W3CDTF">2016-06-03T19:47:12Z</dcterms:modified>
</cp:coreProperties>
</file>