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5A44E025-0BDE-4DAA-BD96-8A5C789F4041}" type="datetimeFigureOut">
              <a:rPr lang="es-AR" smtClean="0"/>
              <a:t>22/09/2022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314808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5A44E025-0BDE-4DAA-BD96-8A5C789F4041}" type="datetimeFigureOut">
              <a:rPr lang="es-AR" smtClean="0"/>
              <a:t>22/09/2022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420320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5A44E025-0BDE-4DAA-BD96-8A5C789F4041}" type="datetimeFigureOut">
              <a:rPr lang="es-AR" smtClean="0"/>
              <a:t>22/09/2022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198447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5A44E025-0BDE-4DAA-BD96-8A5C789F4041}" type="datetimeFigureOut">
              <a:rPr lang="es-AR" smtClean="0"/>
              <a:t>22/09/2022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211817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A44E025-0BDE-4DAA-BD96-8A5C789F4041}" type="datetimeFigureOut">
              <a:rPr lang="es-AR" smtClean="0"/>
              <a:t>22/09/2022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2153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5A44E025-0BDE-4DAA-BD96-8A5C789F4041}" type="datetimeFigureOut">
              <a:rPr lang="es-AR" smtClean="0"/>
              <a:t>22/09/2022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77420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5A44E025-0BDE-4DAA-BD96-8A5C789F4041}" type="datetimeFigureOut">
              <a:rPr lang="es-AR" smtClean="0"/>
              <a:t>22/09/2022</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29532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5A44E025-0BDE-4DAA-BD96-8A5C789F4041}" type="datetimeFigureOut">
              <a:rPr lang="es-AR" smtClean="0"/>
              <a:t>22/09/2022</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160761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A44E025-0BDE-4DAA-BD96-8A5C789F4041}" type="datetimeFigureOut">
              <a:rPr lang="es-AR" smtClean="0"/>
              <a:t>22/09/2022</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324062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A44E025-0BDE-4DAA-BD96-8A5C789F4041}" type="datetimeFigureOut">
              <a:rPr lang="es-AR" smtClean="0"/>
              <a:t>22/09/2022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287775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A44E025-0BDE-4DAA-BD96-8A5C789F4041}" type="datetimeFigureOut">
              <a:rPr lang="es-AR" smtClean="0"/>
              <a:t>22/09/2022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0F1542-BD00-46D1-8515-29515B22952B}" type="slidenum">
              <a:rPr lang="es-AR" smtClean="0"/>
              <a:t>‹Nº›</a:t>
            </a:fld>
            <a:endParaRPr lang="es-AR"/>
          </a:p>
        </p:txBody>
      </p:sp>
    </p:spTree>
    <p:extLst>
      <p:ext uri="{BB962C8B-B14F-4D97-AF65-F5344CB8AC3E}">
        <p14:creationId xmlns:p14="http://schemas.microsoft.com/office/powerpoint/2010/main" val="34945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4E025-0BDE-4DAA-BD96-8A5C789F4041}" type="datetimeFigureOut">
              <a:rPr lang="es-AR" smtClean="0"/>
              <a:t>22/09/2022</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F1542-BD00-46D1-8515-29515B22952B}" type="slidenum">
              <a:rPr lang="es-AR" smtClean="0"/>
              <a:t>‹Nº›</a:t>
            </a:fld>
            <a:endParaRPr lang="es-AR"/>
          </a:p>
        </p:txBody>
      </p:sp>
    </p:spTree>
    <p:extLst>
      <p:ext uri="{BB962C8B-B14F-4D97-AF65-F5344CB8AC3E}">
        <p14:creationId xmlns:p14="http://schemas.microsoft.com/office/powerpoint/2010/main" val="282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en/concepts/multi-tenant-tree-structur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cs.blynk.io/en/blynk.edgent-firmware-api/supported-boards"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ocs.blynk.io/en/blynk.edgent-firmware-api/supported-board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6" name="Rectángulo 5"/>
          <p:cNvSpPr/>
          <p:nvPr/>
        </p:nvSpPr>
        <p:spPr>
          <a:xfrm>
            <a:off x="352390" y="5934670"/>
            <a:ext cx="3257623" cy="923330"/>
          </a:xfrm>
          <a:prstGeom prst="rect">
            <a:avLst/>
          </a:prstGeom>
          <a:noFill/>
        </p:spPr>
        <p:txBody>
          <a:bodyPr wrap="none" lIns="91440" tIns="45720" rIns="91440" bIns="45720">
            <a:spAutoFit/>
          </a:bodyPr>
          <a:lstStyle/>
          <a:p>
            <a:pPr algn="ctr"/>
            <a:r>
              <a:rPr lang="es-ES" sz="5400" b="1" cap="none" spc="50" dirty="0" smtClean="0">
                <a:ln w="9525" cmpd="sng">
                  <a:solidFill>
                    <a:schemeClr val="accent1"/>
                  </a:solidFill>
                  <a:prstDash val="solid"/>
                </a:ln>
                <a:solidFill>
                  <a:schemeClr val="accent6">
                    <a:lumMod val="50000"/>
                  </a:schemeClr>
                </a:solidFill>
                <a:effectLst>
                  <a:glow rad="38100">
                    <a:schemeClr val="accent1">
                      <a:alpha val="40000"/>
                    </a:schemeClr>
                  </a:glow>
                </a:effectLst>
              </a:rPr>
              <a:t>BLINK APP</a:t>
            </a:r>
            <a:endParaRPr lang="es-ES" sz="5400" b="1" cap="none" spc="50" dirty="0">
              <a:ln w="9525" cmpd="sng">
                <a:solidFill>
                  <a:schemeClr val="accent1"/>
                </a:solidFill>
                <a:prstDash val="solid"/>
              </a:ln>
              <a:solidFill>
                <a:schemeClr val="accent6">
                  <a:lumMod val="50000"/>
                </a:schemeClr>
              </a:solidFill>
              <a:effectLst>
                <a:glow rad="38100">
                  <a:schemeClr val="accent1">
                    <a:alpha val="40000"/>
                  </a:schemeClr>
                </a:glow>
              </a:effectLst>
            </a:endParaRPr>
          </a:p>
        </p:txBody>
      </p:sp>
    </p:spTree>
    <p:extLst>
      <p:ext uri="{BB962C8B-B14F-4D97-AF65-F5344CB8AC3E}">
        <p14:creationId xmlns:p14="http://schemas.microsoft.com/office/powerpoint/2010/main" val="3646831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FilmGrain/>
                    </a14:imgEffect>
                    <a14:imgEffect>
                      <a14:sharpenSoften amount="-25000"/>
                    </a14:imgEffect>
                    <a14:imgEffect>
                      <a14:brightnessContrast bright="-13000" contrast="-18000"/>
                    </a14:imgEffect>
                  </a14:imgLayer>
                </a14:imgProps>
              </a:ext>
              <a:ext uri="{28A0092B-C50C-407E-A947-70E740481C1C}">
                <a14:useLocalDpi xmlns:a14="http://schemas.microsoft.com/office/drawing/2010/main" val="0"/>
              </a:ext>
            </a:extLst>
          </a:blip>
          <a:stretch>
            <a:fillRect/>
          </a:stretch>
        </p:blipFill>
        <p:spPr>
          <a:xfrm>
            <a:off x="0" y="-12560"/>
            <a:ext cx="12361817"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uadroTexto 5"/>
          <p:cNvSpPr txBox="1"/>
          <p:nvPr/>
        </p:nvSpPr>
        <p:spPr>
          <a:xfrm>
            <a:off x="352697" y="640080"/>
            <a:ext cx="1201783" cy="770709"/>
          </a:xfrm>
          <a:prstGeom prst="rect">
            <a:avLst/>
          </a:prstGeom>
          <a:noFill/>
        </p:spPr>
        <p:txBody>
          <a:bodyPr wrap="square" rtlCol="0">
            <a:spAutoFit/>
          </a:bodyPr>
          <a:lstStyle/>
          <a:p>
            <a:endParaRPr lang="es-AR" dirty="0"/>
          </a:p>
        </p:txBody>
      </p:sp>
      <p:sp>
        <p:nvSpPr>
          <p:cNvPr id="8" name="CuadroTexto 7"/>
          <p:cNvSpPr txBox="1"/>
          <p:nvPr/>
        </p:nvSpPr>
        <p:spPr>
          <a:xfrm>
            <a:off x="4049486" y="235131"/>
            <a:ext cx="4088674" cy="3409406"/>
          </a:xfrm>
          <a:prstGeom prst="rect">
            <a:avLst/>
          </a:prstGeom>
          <a:noFill/>
        </p:spPr>
        <p:txBody>
          <a:bodyPr wrap="square" rtlCol="0">
            <a:spAutoFit/>
          </a:bodyPr>
          <a:lstStyle/>
          <a:p>
            <a:endParaRPr lang="es-AR" dirty="0"/>
          </a:p>
        </p:txBody>
      </p:sp>
      <p:pic>
        <p:nvPicPr>
          <p:cNvPr id="2053" name="Picture 5" descr="https://uploads-ssl.webflow.com/6272e11601c9e296becde07b/62e2e0baeda91e0ed9428941_icon%202.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38" y="-209027713"/>
            <a:ext cx="678180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s-ssl.webflow.com/6272e11601c9e296becde07b/62e2e0ba0c1b9762ad0a0009_icon%2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8" y="416826700"/>
            <a:ext cx="6781800" cy="67818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4113572" y="1547342"/>
            <a:ext cx="3579223" cy="369332"/>
          </a:xfrm>
          <a:prstGeom prst="rect">
            <a:avLst/>
          </a:prstGeom>
          <a:noFill/>
        </p:spPr>
        <p:txBody>
          <a:bodyPr wrap="square" rtlCol="0">
            <a:spAutoFit/>
          </a:bodyPr>
          <a:lstStyle/>
          <a:p>
            <a:pPr lvl="0" eaLnBrk="0" fontAlgn="base" hangingPunct="0">
              <a:spcBef>
                <a:spcPct val="0"/>
              </a:spcBef>
              <a:spcAft>
                <a:spcPct val="0"/>
              </a:spcAft>
            </a:pPr>
            <a:r>
              <a:rPr kumimoji="0" lang="es-ES" altLang="es-AR" b="1" i="0" u="none" strike="noStrike" cap="none" normalizeH="0" baseline="0" dirty="0" smtClean="0">
                <a:ln>
                  <a:noFill/>
                </a:ln>
                <a:effectLst/>
                <a:latin typeface="Agency FB" panose="020B0503020202020204" pitchFamily="34" charset="0"/>
              </a:rPr>
              <a:t> </a:t>
            </a:r>
            <a:endParaRPr lang="es-AR" dirty="0"/>
          </a:p>
        </p:txBody>
      </p:sp>
      <p:sp>
        <p:nvSpPr>
          <p:cNvPr id="2" name="CuadroTexto 1"/>
          <p:cNvSpPr txBox="1"/>
          <p:nvPr/>
        </p:nvSpPr>
        <p:spPr>
          <a:xfrm>
            <a:off x="470263" y="431075"/>
            <a:ext cx="11142617" cy="5355312"/>
          </a:xfrm>
          <a:prstGeom prst="rect">
            <a:avLst/>
          </a:prstGeom>
          <a:noFill/>
        </p:spPr>
        <p:txBody>
          <a:bodyPr wrap="square" rtlCol="0">
            <a:spAutoFit/>
          </a:bodyPr>
          <a:lstStyle/>
          <a:p>
            <a:pPr algn="ctr"/>
            <a:r>
              <a:rPr lang="es-AR" sz="5400" b="1" dirty="0"/>
              <a:t>Introducción</a:t>
            </a:r>
            <a:endParaRPr lang="es-ES" sz="5400" dirty="0" smtClean="0">
              <a:effectLst/>
            </a:endParaRPr>
          </a:p>
          <a:p>
            <a:endParaRPr lang="es-ES" dirty="0"/>
          </a:p>
          <a:p>
            <a:r>
              <a:rPr lang="es-ES" dirty="0" err="1" smtClean="0">
                <a:effectLst/>
              </a:rPr>
              <a:t>Blynk</a:t>
            </a:r>
            <a:r>
              <a:rPr lang="es-ES" dirty="0" smtClean="0">
                <a:effectLst/>
              </a:rPr>
              <a:t> es un conjunto completo de software necesario para crear prototipos, implementar y administrar de forma remota dispositivos electrónicos conectados a cualquier escala: desde proyectos personales de </a:t>
            </a:r>
            <a:r>
              <a:rPr lang="es-ES" dirty="0" err="1" smtClean="0">
                <a:effectLst/>
              </a:rPr>
              <a:t>IoT</a:t>
            </a:r>
            <a:r>
              <a:rPr lang="es-ES" dirty="0" smtClean="0">
                <a:effectLst/>
              </a:rPr>
              <a:t> hasta millones de productos comerciales conectados.</a:t>
            </a:r>
          </a:p>
          <a:p>
            <a:r>
              <a:rPr lang="es-ES" dirty="0" smtClean="0">
                <a:effectLst/>
              </a:rPr>
              <a:t>Con </a:t>
            </a:r>
            <a:r>
              <a:rPr lang="es-ES" dirty="0" err="1" smtClean="0">
                <a:effectLst/>
              </a:rPr>
              <a:t>Blynk</a:t>
            </a:r>
            <a:r>
              <a:rPr lang="es-ES" dirty="0" smtClean="0">
                <a:effectLst/>
              </a:rPr>
              <a:t>, cualquiera puede conectar su hardware a la nube y crear aplicaciones iOS, Android y web sin código para analizar datos históricos y en tiempo real provenientes de dispositivos, controlarlos de forma remota desde cualquier parte del mundo, recibir notificaciones importantes y mucho más. más…</a:t>
            </a:r>
          </a:p>
          <a:p>
            <a:r>
              <a:rPr lang="es-ES" dirty="0" err="1" smtClean="0">
                <a:effectLst/>
              </a:rPr>
              <a:t>Blynk</a:t>
            </a:r>
            <a:r>
              <a:rPr lang="es-ES" dirty="0" smtClean="0">
                <a:effectLst/>
              </a:rPr>
              <a:t> es una solución </a:t>
            </a:r>
            <a:r>
              <a:rPr lang="es-ES" dirty="0" smtClean="0">
                <a:effectLst/>
                <a:hlinkClick r:id="rId7"/>
              </a:rPr>
              <a:t>multiusuario</a:t>
            </a:r>
            <a:r>
              <a:rPr lang="es-ES" dirty="0" smtClean="0">
                <a:effectLst/>
              </a:rPr>
              <a:t> . Puede configurar cómo los usuarios obtienen acceso a los datos estableciendo roles y configurando permisos.</a:t>
            </a:r>
          </a:p>
          <a:p>
            <a:r>
              <a:rPr lang="es-ES" dirty="0" smtClean="0">
                <a:effectLst/>
              </a:rPr>
              <a:t>Las aplicaciones creadas con </a:t>
            </a:r>
            <a:r>
              <a:rPr lang="es-ES" dirty="0" err="1" smtClean="0">
                <a:effectLst/>
              </a:rPr>
              <a:t>Blynk</a:t>
            </a:r>
            <a:r>
              <a:rPr lang="es-ES" dirty="0" smtClean="0">
                <a:effectLst/>
              </a:rPr>
              <a:t> están listas para los usuarios finales. Ya sea un miembro de su familia, un empleado o alguien que haya comprado su producto, podrá descargar la aplicación, conectar el dispositivo y comenzar a usarlo.</a:t>
            </a:r>
          </a:p>
          <a:p>
            <a:r>
              <a:rPr lang="es-ES" dirty="0" err="1" smtClean="0">
                <a:effectLst/>
              </a:rPr>
              <a:t>Blynk</a:t>
            </a:r>
            <a:r>
              <a:rPr lang="es-ES" dirty="0" smtClean="0">
                <a:effectLst/>
              </a:rPr>
              <a:t> también ofrece una solución de marca blanca (parte del plan de negocios), lo que significa que puede agregar el logotipo de su empresa, el icono de la aplicación, elegir el tema, los colores y publicar la aplicación en App Store y Google Play con el nombre de su empresa. Estas aplicaciones funcionarán con sus dispositivos.</a:t>
            </a:r>
          </a:p>
          <a:p>
            <a:endParaRPr lang="es-AR" dirty="0"/>
          </a:p>
        </p:txBody>
      </p:sp>
    </p:spTree>
    <p:extLst>
      <p:ext uri="{BB962C8B-B14F-4D97-AF65-F5344CB8AC3E}">
        <p14:creationId xmlns:p14="http://schemas.microsoft.com/office/powerpoint/2010/main" val="3674523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FilmGrain/>
                    </a14:imgEffect>
                    <a14:imgEffect>
                      <a14:sharpenSoften amount="-25000"/>
                    </a14:imgEffect>
                    <a14:imgEffect>
                      <a14:brightnessContrast bright="-13000" contrast="-18000"/>
                    </a14:imgEffect>
                  </a14:imgLayer>
                </a14:imgProps>
              </a:ext>
              <a:ext uri="{28A0092B-C50C-407E-A947-70E740481C1C}">
                <a14:useLocalDpi xmlns:a14="http://schemas.microsoft.com/office/drawing/2010/main" val="0"/>
              </a:ext>
            </a:extLst>
          </a:blip>
          <a:stretch>
            <a:fillRect/>
          </a:stretch>
        </p:blipFill>
        <p:spPr>
          <a:xfrm>
            <a:off x="0" y="0"/>
            <a:ext cx="12361817"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uadroTexto 5"/>
          <p:cNvSpPr txBox="1"/>
          <p:nvPr/>
        </p:nvSpPr>
        <p:spPr>
          <a:xfrm>
            <a:off x="352697" y="640080"/>
            <a:ext cx="1201783" cy="770709"/>
          </a:xfrm>
          <a:prstGeom prst="rect">
            <a:avLst/>
          </a:prstGeom>
          <a:noFill/>
        </p:spPr>
        <p:txBody>
          <a:bodyPr wrap="square" rtlCol="0">
            <a:spAutoFit/>
          </a:bodyPr>
          <a:lstStyle/>
          <a:p>
            <a:endParaRPr lang="es-AR" dirty="0"/>
          </a:p>
        </p:txBody>
      </p:sp>
      <p:pic>
        <p:nvPicPr>
          <p:cNvPr id="2049" name="Picture 1" descr="https://uploads-ssl.webflow.com/6272e11601c9e296becde07b/62e2e0bb66713aa6581afc21_icon%20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6902" y="1474116"/>
            <a:ext cx="1579559" cy="15795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528270" y="3117002"/>
            <a:ext cx="332298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smtClean="0">
                <a:latin typeface="+mn-lt"/>
              </a:rPr>
              <a:t>U</a:t>
            </a:r>
            <a:r>
              <a:rPr kumimoji="0" lang="es-AR" altLang="es-AR" b="1" i="0" u="none" strike="noStrike" cap="none" normalizeH="0" baseline="0" dirty="0" smtClean="0">
                <a:ln>
                  <a:noFill/>
                </a:ln>
                <a:effectLst/>
                <a:latin typeface="+mn-lt"/>
              </a:rPr>
              <a:t>n teléfono inteligente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effectLst/>
                <a:latin typeface="+mn-lt"/>
              </a:rPr>
              <a:t>• Android OS versión 4.2+</a:t>
            </a:r>
            <a:br>
              <a:rPr kumimoji="0" lang="es-AR" altLang="es-AR" b="0" i="0" u="none" strike="noStrike" cap="none" normalizeH="0" baseline="0" dirty="0" smtClean="0">
                <a:ln>
                  <a:noFill/>
                </a:ln>
                <a:effectLst/>
                <a:latin typeface="+mn-lt"/>
              </a:rPr>
            </a:br>
            <a:r>
              <a:rPr kumimoji="0" lang="es-AR" altLang="es-AR" b="0" i="0" u="none" strike="noStrike" cap="none" normalizeH="0" baseline="0" dirty="0" smtClean="0">
                <a:ln>
                  <a:noFill/>
                </a:ln>
                <a:effectLst/>
                <a:latin typeface="+mn-lt"/>
              </a:rPr>
              <a:t>• iOS versión 9+</a:t>
            </a:r>
            <a:br>
              <a:rPr kumimoji="0" lang="es-AR" altLang="es-AR" b="0" i="0" u="none" strike="noStrike" cap="none" normalizeH="0" baseline="0" dirty="0" smtClean="0">
                <a:ln>
                  <a:noFill/>
                </a:ln>
                <a:effectLst/>
                <a:latin typeface="+mn-lt"/>
              </a:rPr>
            </a:br>
            <a:r>
              <a:rPr kumimoji="0" lang="es-AR" altLang="es-AR" b="0" i="0" u="none" strike="noStrike" cap="none" normalizeH="0" baseline="0" dirty="0" smtClean="0">
                <a:ln>
                  <a:noFill/>
                </a:ln>
                <a:effectLst/>
                <a:latin typeface="+mn-lt"/>
              </a:rPr>
              <a:t/>
            </a:r>
            <a:br>
              <a:rPr kumimoji="0" lang="es-AR" altLang="es-AR" b="0" i="0" u="none" strike="noStrike" cap="none" normalizeH="0" baseline="0" dirty="0" smtClean="0">
                <a:ln>
                  <a:noFill/>
                </a:ln>
                <a:effectLst/>
                <a:latin typeface="+mn-lt"/>
              </a:rPr>
            </a:br>
            <a:r>
              <a:rPr kumimoji="0" lang="es-AR" altLang="es-AR" b="0" i="0" u="none" strike="noStrike" cap="none" normalizeH="0" baseline="0" dirty="0" err="1" smtClean="0">
                <a:ln>
                  <a:noFill/>
                </a:ln>
                <a:effectLst/>
                <a:latin typeface="+mn-lt"/>
              </a:rPr>
              <a:t>Blynk</a:t>
            </a:r>
            <a:r>
              <a:rPr kumimoji="0" lang="es-AR" altLang="es-AR" b="0" i="0" u="none" strike="noStrike" cap="none" normalizeH="0" baseline="0" dirty="0" smtClean="0">
                <a:ln>
                  <a:noFill/>
                </a:ln>
                <a:effectLst/>
                <a:latin typeface="+mn-lt"/>
              </a:rPr>
              <a:t> no se ejecuta en Windows </a:t>
            </a:r>
            <a:r>
              <a:rPr kumimoji="0" lang="es-AR" altLang="es-AR" b="0" i="0" u="none" strike="noStrike" cap="none" normalizeH="0" baseline="0" dirty="0" err="1" smtClean="0">
                <a:ln>
                  <a:noFill/>
                </a:ln>
                <a:effectLst/>
                <a:latin typeface="+mn-lt"/>
              </a:rPr>
              <a:t>Phone</a:t>
            </a:r>
            <a:r>
              <a:rPr kumimoji="0" lang="es-AR" altLang="es-AR" b="0" i="0" u="none" strike="noStrike" cap="none" normalizeH="0" baseline="0" dirty="0" smtClean="0">
                <a:ln>
                  <a:noFill/>
                </a:ln>
                <a:effectLst/>
                <a:latin typeface="+mn-lt"/>
              </a:rPr>
              <a:t>, </a:t>
            </a:r>
            <a:r>
              <a:rPr kumimoji="0" lang="es-AR" altLang="es-AR" b="0" i="0" u="none" strike="noStrike" cap="none" normalizeH="0" baseline="0" dirty="0" err="1" smtClean="0">
                <a:ln>
                  <a:noFill/>
                </a:ln>
                <a:effectLst/>
                <a:latin typeface="+mn-lt"/>
              </a:rPr>
              <a:t>Blackberries</a:t>
            </a:r>
            <a:r>
              <a:rPr kumimoji="0" lang="es-AR" altLang="es-AR" b="0" i="0" u="none" strike="noStrike" cap="none" normalizeH="0" baseline="0" dirty="0" smtClean="0">
                <a:ln>
                  <a:noFill/>
                </a:ln>
                <a:effectLst/>
                <a:latin typeface="+mn-lt"/>
              </a:rPr>
              <a:t> y otras plataformas muertas. Lo siento.</a:t>
            </a:r>
            <a:br>
              <a:rPr kumimoji="0" lang="es-AR" altLang="es-AR" b="0" i="0" u="none" strike="noStrike" cap="none" normalizeH="0" baseline="0" dirty="0" smtClean="0">
                <a:ln>
                  <a:noFill/>
                </a:ln>
                <a:effectLst/>
                <a:latin typeface="+mn-lt"/>
              </a:rPr>
            </a:br>
            <a:r>
              <a:rPr kumimoji="0" lang="es-AR" altLang="es-AR" b="0" i="0" u="none" strike="noStrike" cap="none" normalizeH="0" baseline="0" dirty="0" smtClean="0">
                <a:ln>
                  <a:noFill/>
                </a:ln>
                <a:effectLst/>
                <a:latin typeface="+mn-lt"/>
              </a:rPr>
              <a:t/>
            </a:r>
            <a:br>
              <a:rPr kumimoji="0" lang="es-AR" altLang="es-AR" b="0" i="0" u="none" strike="noStrike" cap="none" normalizeH="0" baseline="0" dirty="0" smtClean="0">
                <a:ln>
                  <a:noFill/>
                </a:ln>
                <a:effectLst/>
                <a:latin typeface="+mn-lt"/>
              </a:rPr>
            </a:br>
            <a:r>
              <a:rPr kumimoji="0" lang="es-AR" altLang="es-AR" b="0" i="0" u="none" strike="noStrike" cap="none" normalizeH="0" baseline="0" dirty="0" smtClean="0">
                <a:ln>
                  <a:noFill/>
                </a:ln>
                <a:effectLst/>
                <a:latin typeface="+mn-lt"/>
              </a:rPr>
              <a:t>También puedes ejecutar </a:t>
            </a:r>
            <a:r>
              <a:rPr kumimoji="0" lang="es-AR" altLang="es-AR" b="0" i="0" u="none" strike="noStrike" cap="none" normalizeH="0" baseline="0" dirty="0" err="1" smtClean="0">
                <a:ln>
                  <a:noFill/>
                </a:ln>
                <a:effectLst/>
                <a:latin typeface="+mn-lt"/>
              </a:rPr>
              <a:t>Blynk</a:t>
            </a:r>
            <a:r>
              <a:rPr kumimoji="0" lang="es-AR" altLang="es-AR" b="0" i="0" u="none" strike="noStrike" cap="none" normalizeH="0" baseline="0" dirty="0" smtClean="0">
                <a:ln>
                  <a:noFill/>
                </a:ln>
                <a:effectLst/>
                <a:latin typeface="+mn-lt"/>
              </a:rPr>
              <a:t> en emuladores</a:t>
            </a:r>
          </a:p>
        </p:txBody>
      </p:sp>
      <p:sp>
        <p:nvSpPr>
          <p:cNvPr id="8" name="CuadroTexto 7"/>
          <p:cNvSpPr txBox="1"/>
          <p:nvPr/>
        </p:nvSpPr>
        <p:spPr>
          <a:xfrm>
            <a:off x="4049486" y="235131"/>
            <a:ext cx="4088674" cy="3409406"/>
          </a:xfrm>
          <a:prstGeom prst="rect">
            <a:avLst/>
          </a:prstGeom>
          <a:noFill/>
        </p:spPr>
        <p:txBody>
          <a:bodyPr wrap="square" rtlCol="0">
            <a:spAutoFit/>
          </a:bodyPr>
          <a:lstStyle/>
          <a:p>
            <a:endParaRPr lang="es-AR" dirty="0"/>
          </a:p>
        </p:txBody>
      </p:sp>
      <p:pic>
        <p:nvPicPr>
          <p:cNvPr id="2053" name="Picture 5" descr="https://uploads-ssl.webflow.com/6272e11601c9e296becde07b/62e2e0baeda91e0ed9428941_icon%202.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8" y="-209027713"/>
            <a:ext cx="678180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s-ssl.webflow.com/6272e11601c9e296becde07b/62e2e0ba0c1b9762ad0a0009_icon%2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938" y="416826700"/>
            <a:ext cx="6781800" cy="67818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4086383" y="3046537"/>
            <a:ext cx="3579223" cy="3139321"/>
          </a:xfrm>
          <a:prstGeom prst="rect">
            <a:avLst/>
          </a:prstGeom>
          <a:noFill/>
        </p:spPr>
        <p:txBody>
          <a:bodyPr wrap="square" rtlCol="0">
            <a:spAutoFit/>
          </a:bodyPr>
          <a:lstStyle/>
          <a:p>
            <a:pPr lvl="0" eaLnBrk="0" fontAlgn="base" hangingPunct="0">
              <a:spcBef>
                <a:spcPct val="0"/>
              </a:spcBef>
              <a:spcAft>
                <a:spcPct val="0"/>
              </a:spcAft>
            </a:pPr>
            <a:r>
              <a:rPr kumimoji="0" lang="es-ES" altLang="es-AR" b="1" i="0" u="none" strike="noStrike" cap="none" normalizeH="0" baseline="0" dirty="0" smtClean="0">
                <a:ln>
                  <a:noFill/>
                </a:ln>
                <a:effectLst/>
              </a:rPr>
              <a:t>Hardware </a:t>
            </a:r>
            <a:r>
              <a:rPr kumimoji="0" lang="es-ES" altLang="es-AR" b="1" i="0" u="none" strike="noStrike" cap="none" normalizeH="0" baseline="0" dirty="0" err="1" smtClean="0">
                <a:ln>
                  <a:noFill/>
                </a:ln>
                <a:effectLst/>
              </a:rPr>
              <a:t>IoT</a:t>
            </a:r>
            <a:endParaRPr kumimoji="0" lang="es-ES" altLang="es-AR" b="1" i="0" u="none" strike="noStrike" cap="none" normalizeH="0" baseline="0" dirty="0" smtClean="0">
              <a:ln>
                <a:noFill/>
              </a:ln>
              <a:effectLst/>
            </a:endParaRPr>
          </a:p>
          <a:p>
            <a:pPr lvl="0" eaLnBrk="0" fontAlgn="base" hangingPunct="0">
              <a:spcBef>
                <a:spcPct val="0"/>
              </a:spcBef>
              <a:spcAft>
                <a:spcPct val="0"/>
              </a:spcAft>
            </a:pPr>
            <a:r>
              <a:rPr kumimoji="0" lang="es-ES" altLang="es-AR" i="0" u="none" strike="noStrike" cap="none" normalizeH="0" baseline="0" dirty="0" err="1" smtClean="0">
                <a:ln>
                  <a:noFill/>
                </a:ln>
                <a:effectLst/>
              </a:rPr>
              <a:t>Blynk</a:t>
            </a:r>
            <a:r>
              <a:rPr kumimoji="0" lang="es-ES" altLang="es-AR" i="0" u="none" strike="noStrike" cap="none" normalizeH="0" baseline="0" dirty="0" smtClean="0">
                <a:ln>
                  <a:noFill/>
                </a:ln>
                <a:effectLst/>
              </a:rPr>
              <a:t> puede ejecutarse en más de 400 módulos de hardware. Los más populares son:</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ESP8266</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a:t>
            </a:r>
            <a:r>
              <a:rPr kumimoji="0" lang="es-ES" altLang="es-AR" i="0" u="none" strike="noStrike" cap="none" normalizeH="0" baseline="0" dirty="0" err="1" smtClean="0">
                <a:ln>
                  <a:noFill/>
                </a:ln>
                <a:effectLst/>
              </a:rPr>
              <a:t>NodeMCU</a:t>
            </a:r>
            <a:r>
              <a:rPr kumimoji="0" lang="es-ES" altLang="es-AR" i="0" u="none" strike="noStrike" cap="none" normalizeH="0" baseline="0" dirty="0" smtClean="0">
                <a:ln>
                  <a:noFill/>
                </a:ln>
                <a:effectLst/>
              </a:rPr>
              <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a:t>
            </a:r>
            <a:r>
              <a:rPr kumimoji="0" lang="es-ES" altLang="es-AR" i="0" u="none" strike="noStrike" cap="none" normalizeH="0" baseline="0" dirty="0" err="1" smtClean="0">
                <a:ln>
                  <a:noFill/>
                </a:ln>
                <a:effectLst/>
              </a:rPr>
              <a:t>Arduino</a:t>
            </a:r>
            <a:r>
              <a:rPr kumimoji="0" lang="es-ES" altLang="es-AR" i="0" u="none" strike="noStrike" cap="none" normalizeH="0" baseline="0" dirty="0" smtClean="0">
                <a:ln>
                  <a:noFill/>
                </a:ln>
                <a:effectLst/>
              </a:rPr>
              <a:t> (cualquier modelo)</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a:t>
            </a:r>
            <a:r>
              <a:rPr kumimoji="0" lang="es-ES" altLang="es-AR" i="0" u="none" strike="noStrike" cap="none" normalizeH="0" baseline="0" dirty="0" err="1" smtClean="0">
                <a:ln>
                  <a:noFill/>
                </a:ln>
                <a:effectLst/>
              </a:rPr>
              <a:t>Raspberry</a:t>
            </a:r>
            <a:r>
              <a:rPr kumimoji="0" lang="es-ES" altLang="es-AR" i="0" u="none" strike="noStrike" cap="none" normalizeH="0" baseline="0" dirty="0" smtClean="0">
                <a:ln>
                  <a:noFill/>
                </a:ln>
                <a:effectLst/>
              </a:rPr>
              <a:t> Pi (cualquier modelo)</a:t>
            </a:r>
            <a:br>
              <a:rPr kumimoji="0" lang="es-ES" altLang="es-AR" i="0" u="none" strike="noStrike" cap="none" normalizeH="0" baseline="0" dirty="0" smtClean="0">
                <a:ln>
                  <a:noFill/>
                </a:ln>
                <a:effectLst/>
              </a:rPr>
            </a:br>
            <a:r>
              <a:rPr kumimoji="0" lang="es-ES" altLang="es-AR" i="0" u="none" strike="noStrike" cap="none" normalizeH="0" baseline="0" dirty="0" smtClean="0">
                <a:ln>
                  <a:noFill/>
                </a:ln>
                <a:effectLst/>
              </a:rPr>
              <a:t>• Partícula (cualquier modelo)</a:t>
            </a:r>
          </a:p>
          <a:p>
            <a:pPr lvl="0" eaLnBrk="0" fontAlgn="base" hangingPunct="0">
              <a:spcBef>
                <a:spcPct val="0"/>
              </a:spcBef>
              <a:spcAft>
                <a:spcPct val="0"/>
              </a:spcAft>
            </a:pPr>
            <a:r>
              <a:rPr kumimoji="0" lang="es-ES" altLang="es-AR" b="1" i="0" u="none" strike="noStrike" cap="none" normalizeH="0" baseline="0" dirty="0" smtClean="0">
                <a:ln>
                  <a:noFill/>
                </a:ln>
                <a:effectLst/>
                <a:latin typeface="Agency FB" panose="020B0503020202020204" pitchFamily="34" charset="0"/>
              </a:rPr>
              <a:t> </a:t>
            </a:r>
            <a:endParaRPr lang="es-AR" dirty="0"/>
          </a:p>
        </p:txBody>
      </p:sp>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8154" y="1547342"/>
            <a:ext cx="1565269" cy="1565269"/>
          </a:xfrm>
          <a:prstGeom prst="rect">
            <a:avLst/>
          </a:prstGeom>
        </p:spPr>
      </p:pic>
      <p:sp>
        <p:nvSpPr>
          <p:cNvPr id="14" name="CuadroTexto 13"/>
          <p:cNvSpPr txBox="1"/>
          <p:nvPr/>
        </p:nvSpPr>
        <p:spPr>
          <a:xfrm>
            <a:off x="7900737" y="3112611"/>
            <a:ext cx="3972336" cy="3693319"/>
          </a:xfrm>
          <a:prstGeom prst="rect">
            <a:avLst/>
          </a:prstGeom>
          <a:noFill/>
        </p:spPr>
        <p:txBody>
          <a:bodyPr wrap="square" rtlCol="0">
            <a:spAutoFit/>
          </a:bodyPr>
          <a:lstStyle/>
          <a:p>
            <a:r>
              <a:rPr lang="es-AR" b="1" dirty="0"/>
              <a:t>Conexión a Internet</a:t>
            </a:r>
          </a:p>
          <a:p>
            <a:r>
              <a:rPr lang="es-AR" dirty="0"/>
              <a:t>Para conectar su hardware a Internet, puede elegir casi cualquier módulo, ya sea blindaje incorporado o externo</a:t>
            </a:r>
            <a:br>
              <a:rPr lang="es-AR" dirty="0"/>
            </a:br>
            <a:r>
              <a:rPr lang="es-AR" dirty="0"/>
              <a:t/>
            </a:r>
            <a:br>
              <a:rPr lang="es-AR" dirty="0"/>
            </a:br>
            <a:r>
              <a:rPr lang="es-AR" dirty="0"/>
              <a:t>Conectividad compatible</a:t>
            </a:r>
            <a:br>
              <a:rPr lang="es-AR" dirty="0"/>
            </a:br>
            <a:r>
              <a:rPr lang="es-AR" dirty="0"/>
              <a:t>• </a:t>
            </a:r>
            <a:r>
              <a:rPr lang="es-AR" dirty="0" err="1"/>
              <a:t>WiFi</a:t>
            </a:r>
            <a:r>
              <a:rPr lang="es-AR" dirty="0"/>
              <a:t/>
            </a:r>
            <a:br>
              <a:rPr lang="es-AR" dirty="0"/>
            </a:br>
            <a:r>
              <a:rPr lang="es-AR" dirty="0"/>
              <a:t>• Ethernet</a:t>
            </a:r>
            <a:br>
              <a:rPr lang="es-AR" dirty="0"/>
            </a:br>
            <a:r>
              <a:rPr lang="es-AR" dirty="0"/>
              <a:t>• Celular (GSM, 2g, 3g, 4g, LTE)</a:t>
            </a:r>
            <a:br>
              <a:rPr lang="es-AR" dirty="0"/>
            </a:br>
            <a:r>
              <a:rPr lang="es-AR" dirty="0"/>
              <a:t>• Serie</a:t>
            </a:r>
            <a:br>
              <a:rPr lang="es-AR" dirty="0"/>
            </a:br>
            <a:r>
              <a:rPr lang="es-AR" dirty="0"/>
              <a:t>• USB a través de su PC</a:t>
            </a:r>
            <a:br>
              <a:rPr lang="es-AR" dirty="0"/>
            </a:br>
            <a:r>
              <a:rPr lang="es-AR" dirty="0"/>
              <a:t>• Bluetooth (BETA)</a:t>
            </a:r>
          </a:p>
          <a:p>
            <a:endParaRPr lang="es-AR" dirty="0"/>
          </a:p>
        </p:txBody>
      </p:sp>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76828" y="1547342"/>
            <a:ext cx="1448931" cy="1448931"/>
          </a:xfrm>
          <a:prstGeom prst="rect">
            <a:avLst/>
          </a:prstGeom>
        </p:spPr>
      </p:pic>
      <p:sp>
        <p:nvSpPr>
          <p:cNvPr id="16" name="CuadroTexto 15"/>
          <p:cNvSpPr txBox="1"/>
          <p:nvPr/>
        </p:nvSpPr>
        <p:spPr>
          <a:xfrm>
            <a:off x="1907177" y="235131"/>
            <a:ext cx="8490857" cy="984885"/>
          </a:xfrm>
          <a:prstGeom prst="rect">
            <a:avLst/>
          </a:prstGeom>
          <a:noFill/>
        </p:spPr>
        <p:txBody>
          <a:bodyPr wrap="square" rtlCol="0">
            <a:spAutoFit/>
          </a:bodyPr>
          <a:lstStyle/>
          <a:p>
            <a:pPr algn="ctr"/>
            <a:r>
              <a:rPr lang="es-ES" sz="4000" b="1" dirty="0"/>
              <a:t>Esto es lo que necesitas para </a:t>
            </a:r>
            <a:r>
              <a:rPr lang="es-ES" sz="4000" b="1" dirty="0" err="1"/>
              <a:t>Blynk</a:t>
            </a:r>
            <a:endParaRPr lang="es-ES" sz="4000" b="1" dirty="0"/>
          </a:p>
          <a:p>
            <a:endParaRPr lang="es-AR" dirty="0"/>
          </a:p>
        </p:txBody>
      </p:sp>
    </p:spTree>
    <p:extLst>
      <p:ext uri="{BB962C8B-B14F-4D97-AF65-F5344CB8AC3E}">
        <p14:creationId xmlns:p14="http://schemas.microsoft.com/office/powerpoint/2010/main" val="1994521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271</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Agency FB</vt:lpstr>
      <vt:lpstr>Arial</vt:lpstr>
      <vt:lpstr>Calibri</vt:lpstr>
      <vt:lpstr>Calibri Light</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Vidamovil</dc:creator>
  <cp:lastModifiedBy>Vidamovil</cp:lastModifiedBy>
  <cp:revision>4</cp:revision>
  <dcterms:created xsi:type="dcterms:W3CDTF">2022-09-22T20:13:04Z</dcterms:created>
  <dcterms:modified xsi:type="dcterms:W3CDTF">2022-09-22T20:57:18Z</dcterms:modified>
</cp:coreProperties>
</file>