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67" r:id="rId6"/>
    <p:sldId id="266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6BE4B-160D-4F8F-9734-DB96AC52ED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2D4C1F3-F896-41C2-A2B3-52FE5841CB6C}">
      <dgm:prSet phldrT="[Metin]" custT="1"/>
      <dgm:spPr/>
      <dgm:t>
        <a:bodyPr/>
        <a:lstStyle/>
        <a:p>
          <a:pPr>
            <a:lnSpc>
              <a:spcPct val="100000"/>
            </a:lnSpc>
          </a:pPr>
          <a:r>
            <a:rPr lang="tr-TR" sz="3200" dirty="0"/>
            <a:t>SERVER</a:t>
          </a:r>
        </a:p>
      </dgm:t>
    </dgm:pt>
    <dgm:pt modelId="{F7367143-6190-45D3-91CD-F8528CDC2A74}" type="parTrans" cxnId="{46183153-F9F9-4F9E-A26B-364974195024}">
      <dgm:prSet/>
      <dgm:spPr/>
      <dgm:t>
        <a:bodyPr/>
        <a:lstStyle/>
        <a:p>
          <a:endParaRPr lang="tr-TR"/>
        </a:p>
      </dgm:t>
    </dgm:pt>
    <dgm:pt modelId="{F41FE4FE-5008-44D1-AF9C-DD56BC7BF49F}" type="sibTrans" cxnId="{46183153-F9F9-4F9E-A26B-364974195024}">
      <dgm:prSet/>
      <dgm:spPr/>
      <dgm:t>
        <a:bodyPr/>
        <a:lstStyle/>
        <a:p>
          <a:endParaRPr lang="tr-TR"/>
        </a:p>
      </dgm:t>
    </dgm:pt>
    <dgm:pt modelId="{C502A861-A193-434A-BA1B-1981145C2C0A}">
      <dgm:prSet phldrT="[Metin]" custT="1"/>
      <dgm:spPr/>
      <dgm:t>
        <a:bodyPr/>
        <a:lstStyle/>
        <a:p>
          <a:r>
            <a:rPr lang="tr-TR" sz="2000" dirty="0"/>
            <a:t>Kişi tanımlama Sistemi</a:t>
          </a:r>
        </a:p>
      </dgm:t>
    </dgm:pt>
    <dgm:pt modelId="{78A9960A-E4BB-418C-817F-E0B63A264ABD}" type="parTrans" cxnId="{C0829DBB-91D1-48E1-9A55-B5FEAB81E2C8}">
      <dgm:prSet/>
      <dgm:spPr/>
      <dgm:t>
        <a:bodyPr/>
        <a:lstStyle/>
        <a:p>
          <a:endParaRPr lang="tr-TR"/>
        </a:p>
      </dgm:t>
    </dgm:pt>
    <dgm:pt modelId="{36DB8B54-E1CB-4E81-A6E0-91B5FED13223}" type="sibTrans" cxnId="{C0829DBB-91D1-48E1-9A55-B5FEAB81E2C8}">
      <dgm:prSet/>
      <dgm:spPr/>
      <dgm:t>
        <a:bodyPr/>
        <a:lstStyle/>
        <a:p>
          <a:endParaRPr lang="tr-TR"/>
        </a:p>
      </dgm:t>
    </dgm:pt>
    <dgm:pt modelId="{30DF929C-2ED2-4747-9CF2-D00000C2EC36}">
      <dgm:prSet phldrT="[Metin]" custT="1"/>
      <dgm:spPr/>
      <dgm:t>
        <a:bodyPr/>
        <a:lstStyle/>
        <a:p>
          <a:r>
            <a:rPr lang="tr-TR" sz="2000" dirty="0"/>
            <a:t>Para Tanımlama Sistemi</a:t>
          </a:r>
        </a:p>
      </dgm:t>
    </dgm:pt>
    <dgm:pt modelId="{0ED893B0-775C-4E23-B7CB-CC53A9346369}" type="parTrans" cxnId="{A0729E75-95AD-4F61-A122-7DC86B1916A6}">
      <dgm:prSet/>
      <dgm:spPr/>
      <dgm:t>
        <a:bodyPr/>
        <a:lstStyle/>
        <a:p>
          <a:endParaRPr lang="tr-TR"/>
        </a:p>
      </dgm:t>
    </dgm:pt>
    <dgm:pt modelId="{C1246F4E-B383-4CA9-AB67-1A5C4607E6A1}" type="sibTrans" cxnId="{A0729E75-95AD-4F61-A122-7DC86B1916A6}">
      <dgm:prSet/>
      <dgm:spPr/>
      <dgm:t>
        <a:bodyPr/>
        <a:lstStyle/>
        <a:p>
          <a:endParaRPr lang="tr-TR"/>
        </a:p>
      </dgm:t>
    </dgm:pt>
    <dgm:pt modelId="{1615CA77-EE00-4115-8611-7B523F831BE9}">
      <dgm:prSet phldrT="[Metin]" custT="1"/>
      <dgm:spPr/>
      <dgm:t>
        <a:bodyPr/>
        <a:lstStyle/>
        <a:p>
          <a:r>
            <a:rPr lang="tr-TR" sz="2000" dirty="0"/>
            <a:t>Harcama Sistemi</a:t>
          </a:r>
        </a:p>
      </dgm:t>
    </dgm:pt>
    <dgm:pt modelId="{F4B19E11-20C5-4415-94F6-0996D27ECBF4}" type="parTrans" cxnId="{F400E08F-5AB3-4555-9DD2-9C5CBB4174FB}">
      <dgm:prSet/>
      <dgm:spPr/>
      <dgm:t>
        <a:bodyPr/>
        <a:lstStyle/>
        <a:p>
          <a:endParaRPr lang="tr-TR"/>
        </a:p>
      </dgm:t>
    </dgm:pt>
    <dgm:pt modelId="{F7646FAB-B3F5-4A8E-9567-8EA4BB154AE6}" type="sibTrans" cxnId="{F400E08F-5AB3-4555-9DD2-9C5CBB4174FB}">
      <dgm:prSet/>
      <dgm:spPr/>
      <dgm:t>
        <a:bodyPr/>
        <a:lstStyle/>
        <a:p>
          <a:endParaRPr lang="tr-TR"/>
        </a:p>
      </dgm:t>
    </dgm:pt>
    <dgm:pt modelId="{06F59DE1-3A9E-4538-A1A1-6E587B57E214}" type="pres">
      <dgm:prSet presAssocID="{9096BE4B-160D-4F8F-9734-DB96AC52ED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F00193-1D1E-4F74-B344-11B04919E380}" type="pres">
      <dgm:prSet presAssocID="{62D4C1F3-F896-41C2-A2B3-52FE5841CB6C}" presName="root1" presStyleCnt="0"/>
      <dgm:spPr/>
    </dgm:pt>
    <dgm:pt modelId="{2B647B4E-C9C6-4B80-84EB-E300E22D24CE}" type="pres">
      <dgm:prSet presAssocID="{62D4C1F3-F896-41C2-A2B3-52FE5841CB6C}" presName="LevelOneTextNode" presStyleLbl="node0" presStyleIdx="0" presStyleCnt="4" custScaleX="122427" custScaleY="119116" custLinFactNeighborX="23023" custLinFactNeighborY="11000">
        <dgm:presLayoutVars>
          <dgm:chPref val="3"/>
        </dgm:presLayoutVars>
      </dgm:prSet>
      <dgm:spPr/>
    </dgm:pt>
    <dgm:pt modelId="{F3DBDDF2-92CB-41F4-BF2A-C6FC2D432021}" type="pres">
      <dgm:prSet presAssocID="{62D4C1F3-F896-41C2-A2B3-52FE5841CB6C}" presName="level2hierChild" presStyleCnt="0"/>
      <dgm:spPr/>
    </dgm:pt>
    <dgm:pt modelId="{535F2B38-D165-451D-924A-5055A10FDFD7}" type="pres">
      <dgm:prSet presAssocID="{C502A861-A193-434A-BA1B-1981145C2C0A}" presName="root1" presStyleCnt="0"/>
      <dgm:spPr/>
    </dgm:pt>
    <dgm:pt modelId="{2785EA09-634F-48D2-BD95-312EABDB207D}" type="pres">
      <dgm:prSet presAssocID="{C502A861-A193-434A-BA1B-1981145C2C0A}" presName="LevelOneTextNode" presStyleLbl="node0" presStyleIdx="1" presStyleCnt="4" custLinFactX="-26046" custLinFactNeighborX="-100000" custLinFactNeighborY="24814">
        <dgm:presLayoutVars>
          <dgm:chPref val="3"/>
        </dgm:presLayoutVars>
      </dgm:prSet>
      <dgm:spPr/>
    </dgm:pt>
    <dgm:pt modelId="{8B0006F2-F547-4237-B7AB-AD9F16759234}" type="pres">
      <dgm:prSet presAssocID="{C502A861-A193-434A-BA1B-1981145C2C0A}" presName="level2hierChild" presStyleCnt="0"/>
      <dgm:spPr/>
    </dgm:pt>
    <dgm:pt modelId="{3839B1D1-840F-4380-99C0-46D21E07A686}" type="pres">
      <dgm:prSet presAssocID="{30DF929C-2ED2-4747-9CF2-D00000C2EC36}" presName="root1" presStyleCnt="0"/>
      <dgm:spPr/>
    </dgm:pt>
    <dgm:pt modelId="{CE2CDC19-937C-4598-A62F-FC854AC2DB0C}" type="pres">
      <dgm:prSet presAssocID="{30DF929C-2ED2-4747-9CF2-D00000C2EC36}" presName="LevelOneTextNode" presStyleLbl="node0" presStyleIdx="2" presStyleCnt="4" custLinFactX="96432" custLinFactY="-2773" custLinFactNeighborX="100000" custLinFactNeighborY="-100000">
        <dgm:presLayoutVars>
          <dgm:chPref val="3"/>
        </dgm:presLayoutVars>
      </dgm:prSet>
      <dgm:spPr/>
    </dgm:pt>
    <dgm:pt modelId="{87BD41C4-D083-4E02-AB8F-D2378CB8BB59}" type="pres">
      <dgm:prSet presAssocID="{30DF929C-2ED2-4747-9CF2-D00000C2EC36}" presName="level2hierChild" presStyleCnt="0"/>
      <dgm:spPr/>
    </dgm:pt>
    <dgm:pt modelId="{6A100796-4169-4731-A791-7E824D69DDD3}" type="pres">
      <dgm:prSet presAssocID="{1615CA77-EE00-4115-8611-7B523F831BE9}" presName="root1" presStyleCnt="0"/>
      <dgm:spPr/>
    </dgm:pt>
    <dgm:pt modelId="{BA4CA1AB-2EEE-40C1-B445-9C9DC27BFC81}" type="pres">
      <dgm:prSet presAssocID="{1615CA77-EE00-4115-8611-7B523F831BE9}" presName="LevelOneTextNode" presStyleLbl="node0" presStyleIdx="3" presStyleCnt="4" custScaleX="175437" custScaleY="143146" custLinFactNeighborX="640" custLinFactNeighborY="-56514">
        <dgm:presLayoutVars>
          <dgm:chPref val="3"/>
        </dgm:presLayoutVars>
      </dgm:prSet>
      <dgm:spPr/>
    </dgm:pt>
    <dgm:pt modelId="{DB61C9EE-F0D7-4F27-ACE4-EE8385F83D19}" type="pres">
      <dgm:prSet presAssocID="{1615CA77-EE00-4115-8611-7B523F831BE9}" presName="level2hierChild" presStyleCnt="0"/>
      <dgm:spPr/>
    </dgm:pt>
  </dgm:ptLst>
  <dgm:cxnLst>
    <dgm:cxn modelId="{F0EC5407-688F-46B2-8B75-69661628F55F}" type="presOf" srcId="{1615CA77-EE00-4115-8611-7B523F831BE9}" destId="{BA4CA1AB-2EEE-40C1-B445-9C9DC27BFC81}" srcOrd="0" destOrd="0" presId="urn:microsoft.com/office/officeart/2005/8/layout/hierarchy2"/>
    <dgm:cxn modelId="{33FBB410-1890-49C7-B5B8-24CB5D60FEC7}" type="presOf" srcId="{62D4C1F3-F896-41C2-A2B3-52FE5841CB6C}" destId="{2B647B4E-C9C6-4B80-84EB-E300E22D24CE}" srcOrd="0" destOrd="0" presId="urn:microsoft.com/office/officeart/2005/8/layout/hierarchy2"/>
    <dgm:cxn modelId="{A699E467-50FC-4E3F-AEC1-57CF3DD8B3E4}" type="presOf" srcId="{30DF929C-2ED2-4747-9CF2-D00000C2EC36}" destId="{CE2CDC19-937C-4598-A62F-FC854AC2DB0C}" srcOrd="0" destOrd="0" presId="urn:microsoft.com/office/officeart/2005/8/layout/hierarchy2"/>
    <dgm:cxn modelId="{46183153-F9F9-4F9E-A26B-364974195024}" srcId="{9096BE4B-160D-4F8F-9734-DB96AC52EDCE}" destId="{62D4C1F3-F896-41C2-A2B3-52FE5841CB6C}" srcOrd="0" destOrd="0" parTransId="{F7367143-6190-45D3-91CD-F8528CDC2A74}" sibTransId="{F41FE4FE-5008-44D1-AF9C-DD56BC7BF49F}"/>
    <dgm:cxn modelId="{A0729E75-95AD-4F61-A122-7DC86B1916A6}" srcId="{9096BE4B-160D-4F8F-9734-DB96AC52EDCE}" destId="{30DF929C-2ED2-4747-9CF2-D00000C2EC36}" srcOrd="2" destOrd="0" parTransId="{0ED893B0-775C-4E23-B7CB-CC53A9346369}" sibTransId="{C1246F4E-B383-4CA9-AB67-1A5C4607E6A1}"/>
    <dgm:cxn modelId="{0BAA5979-F146-46B4-BD0B-A074C4DD223B}" type="presOf" srcId="{C502A861-A193-434A-BA1B-1981145C2C0A}" destId="{2785EA09-634F-48D2-BD95-312EABDB207D}" srcOrd="0" destOrd="0" presId="urn:microsoft.com/office/officeart/2005/8/layout/hierarchy2"/>
    <dgm:cxn modelId="{F400E08F-5AB3-4555-9DD2-9C5CBB4174FB}" srcId="{9096BE4B-160D-4F8F-9734-DB96AC52EDCE}" destId="{1615CA77-EE00-4115-8611-7B523F831BE9}" srcOrd="3" destOrd="0" parTransId="{F4B19E11-20C5-4415-94F6-0996D27ECBF4}" sibTransId="{F7646FAB-B3F5-4A8E-9567-8EA4BB154AE6}"/>
    <dgm:cxn modelId="{C0829DBB-91D1-48E1-9A55-B5FEAB81E2C8}" srcId="{9096BE4B-160D-4F8F-9734-DB96AC52EDCE}" destId="{C502A861-A193-434A-BA1B-1981145C2C0A}" srcOrd="1" destOrd="0" parTransId="{78A9960A-E4BB-418C-817F-E0B63A264ABD}" sibTransId="{36DB8B54-E1CB-4E81-A6E0-91B5FED13223}"/>
    <dgm:cxn modelId="{E9B59AEA-E210-47B4-B14E-B263A279578E}" type="presOf" srcId="{9096BE4B-160D-4F8F-9734-DB96AC52EDCE}" destId="{06F59DE1-3A9E-4538-A1A1-6E587B57E214}" srcOrd="0" destOrd="0" presId="urn:microsoft.com/office/officeart/2005/8/layout/hierarchy2"/>
    <dgm:cxn modelId="{78079C48-CB18-4758-B66E-4A31C7B7E33D}" type="presParOf" srcId="{06F59DE1-3A9E-4538-A1A1-6E587B57E214}" destId="{0CF00193-1D1E-4F74-B344-11B04919E380}" srcOrd="0" destOrd="0" presId="urn:microsoft.com/office/officeart/2005/8/layout/hierarchy2"/>
    <dgm:cxn modelId="{B46F4BBA-8D30-4CF2-B951-741A00D83005}" type="presParOf" srcId="{0CF00193-1D1E-4F74-B344-11B04919E380}" destId="{2B647B4E-C9C6-4B80-84EB-E300E22D24CE}" srcOrd="0" destOrd="0" presId="urn:microsoft.com/office/officeart/2005/8/layout/hierarchy2"/>
    <dgm:cxn modelId="{0B2B9C07-A00E-41F7-954B-3FED9492F59A}" type="presParOf" srcId="{0CF00193-1D1E-4F74-B344-11B04919E380}" destId="{F3DBDDF2-92CB-41F4-BF2A-C6FC2D432021}" srcOrd="1" destOrd="0" presId="urn:microsoft.com/office/officeart/2005/8/layout/hierarchy2"/>
    <dgm:cxn modelId="{CA378D33-E075-488C-833C-8648B4CFDE18}" type="presParOf" srcId="{06F59DE1-3A9E-4538-A1A1-6E587B57E214}" destId="{535F2B38-D165-451D-924A-5055A10FDFD7}" srcOrd="1" destOrd="0" presId="urn:microsoft.com/office/officeart/2005/8/layout/hierarchy2"/>
    <dgm:cxn modelId="{DFBEB600-FA6B-4A89-BCC8-618EFAF80E9B}" type="presParOf" srcId="{535F2B38-D165-451D-924A-5055A10FDFD7}" destId="{2785EA09-634F-48D2-BD95-312EABDB207D}" srcOrd="0" destOrd="0" presId="urn:microsoft.com/office/officeart/2005/8/layout/hierarchy2"/>
    <dgm:cxn modelId="{7DEF8289-819C-4594-A5B9-4049B44747E3}" type="presParOf" srcId="{535F2B38-D165-451D-924A-5055A10FDFD7}" destId="{8B0006F2-F547-4237-B7AB-AD9F16759234}" srcOrd="1" destOrd="0" presId="urn:microsoft.com/office/officeart/2005/8/layout/hierarchy2"/>
    <dgm:cxn modelId="{72AD31A3-0D91-41ED-AC71-FD480104CF9D}" type="presParOf" srcId="{06F59DE1-3A9E-4538-A1A1-6E587B57E214}" destId="{3839B1D1-840F-4380-99C0-46D21E07A686}" srcOrd="2" destOrd="0" presId="urn:microsoft.com/office/officeart/2005/8/layout/hierarchy2"/>
    <dgm:cxn modelId="{0800506C-1B3D-447E-84BC-337CBF93D9B7}" type="presParOf" srcId="{3839B1D1-840F-4380-99C0-46D21E07A686}" destId="{CE2CDC19-937C-4598-A62F-FC854AC2DB0C}" srcOrd="0" destOrd="0" presId="urn:microsoft.com/office/officeart/2005/8/layout/hierarchy2"/>
    <dgm:cxn modelId="{B7F633D3-080D-498F-94E4-B3DAA12AF203}" type="presParOf" srcId="{3839B1D1-840F-4380-99C0-46D21E07A686}" destId="{87BD41C4-D083-4E02-AB8F-D2378CB8BB59}" srcOrd="1" destOrd="0" presId="urn:microsoft.com/office/officeart/2005/8/layout/hierarchy2"/>
    <dgm:cxn modelId="{99E16938-C7B5-49E5-A949-AF03448344FC}" type="presParOf" srcId="{06F59DE1-3A9E-4538-A1A1-6E587B57E214}" destId="{6A100796-4169-4731-A791-7E824D69DDD3}" srcOrd="3" destOrd="0" presId="urn:microsoft.com/office/officeart/2005/8/layout/hierarchy2"/>
    <dgm:cxn modelId="{8CAFB3CE-4156-46D0-B68A-2D469AC3D22C}" type="presParOf" srcId="{6A100796-4169-4731-A791-7E824D69DDD3}" destId="{BA4CA1AB-2EEE-40C1-B445-9C9DC27BFC81}" srcOrd="0" destOrd="0" presId="urn:microsoft.com/office/officeart/2005/8/layout/hierarchy2"/>
    <dgm:cxn modelId="{77CECBEB-5F6D-40E0-B72C-7F66E5C62DCF}" type="presParOf" srcId="{6A100796-4169-4731-A791-7E824D69DDD3}" destId="{DB61C9EE-F0D7-4F27-ACE4-EE8385F83D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7B4E-C9C6-4B80-84EB-E300E22D24CE}">
      <dsp:nvSpPr>
        <dsp:cNvPr id="0" name=""/>
        <dsp:cNvSpPr/>
      </dsp:nvSpPr>
      <dsp:spPr>
        <a:xfrm>
          <a:off x="2902308" y="96825"/>
          <a:ext cx="2126595" cy="1034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SERVER</a:t>
          </a:r>
        </a:p>
      </dsp:txBody>
      <dsp:txXfrm>
        <a:off x="2932609" y="127126"/>
        <a:ext cx="2065993" cy="973939"/>
      </dsp:txXfrm>
    </dsp:sp>
    <dsp:sp modelId="{2785EA09-634F-48D2-BD95-312EABDB207D}">
      <dsp:nvSpPr>
        <dsp:cNvPr id="0" name=""/>
        <dsp:cNvSpPr/>
      </dsp:nvSpPr>
      <dsp:spPr>
        <a:xfrm>
          <a:off x="312933" y="1381621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Kişi tanımlama Sistemi</a:t>
          </a:r>
        </a:p>
      </dsp:txBody>
      <dsp:txXfrm>
        <a:off x="338371" y="1407059"/>
        <a:ext cx="1686155" cy="817639"/>
      </dsp:txXfrm>
    </dsp:sp>
    <dsp:sp modelId="{CE2CDC19-937C-4598-A62F-FC854AC2DB0C}">
      <dsp:nvSpPr>
        <dsp:cNvPr id="0" name=""/>
        <dsp:cNvSpPr/>
      </dsp:nvSpPr>
      <dsp:spPr>
        <a:xfrm>
          <a:off x="5914476" y="1272300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Para Tanımlama Sistemi</a:t>
          </a:r>
        </a:p>
      </dsp:txBody>
      <dsp:txXfrm>
        <a:off x="5939914" y="1297738"/>
        <a:ext cx="1686155" cy="817639"/>
      </dsp:txXfrm>
    </dsp:sp>
    <dsp:sp modelId="{BA4CA1AB-2EEE-40C1-B445-9C9DC27BFC81}">
      <dsp:nvSpPr>
        <dsp:cNvPr id="0" name=""/>
        <dsp:cNvSpPr/>
      </dsp:nvSpPr>
      <dsp:spPr>
        <a:xfrm>
          <a:off x="2513508" y="2672860"/>
          <a:ext cx="3047395" cy="1243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Harcama Sistemi</a:t>
          </a:r>
        </a:p>
      </dsp:txBody>
      <dsp:txXfrm>
        <a:off x="2549921" y="2709273"/>
        <a:ext cx="2974569" cy="117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2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53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7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22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17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0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7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7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21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0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2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8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1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1330-368E-4751-860D-EFD924CD6DE0}" type="datetimeFigureOut">
              <a:rPr lang="tr-TR" smtClean="0"/>
              <a:t>26.4.2017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1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46261" y="3111689"/>
            <a:ext cx="5945739" cy="308505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Abdullah SAĞLAM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Harun KOKUM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İsmail KILIK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Emre KARAMAN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11631" y="558235"/>
            <a:ext cx="94692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BİYOMETRİK ÖDEME SİSTEMİ </a:t>
            </a:r>
          </a:p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SUNUMU (GRUP 5)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81" y="2954005"/>
            <a:ext cx="4329226" cy="32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387">
        <p:split orient="vert"/>
      </p:transition>
    </mc:Choice>
    <mc:Fallback>
      <p:transition spd="slow" advTm="25387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Kişi Tanımlama Sistemi Ne işe Yarar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Kişi Tanımlama sistemi kişilere ait olan kimlik bilgilerini ve kullanılacak olan </a:t>
            </a:r>
            <a:r>
              <a:rPr lang="tr-TR" sz="3600" dirty="0" err="1"/>
              <a:t>biyometrik</a:t>
            </a:r>
            <a:r>
              <a:rPr lang="tr-TR" sz="3600" dirty="0"/>
              <a:t> özelliklerinin sisteme girilmesini sağlayan bir uygulamadır.</a:t>
            </a:r>
          </a:p>
        </p:txBody>
      </p:sp>
    </p:spTree>
    <p:extLst>
      <p:ext uri="{BB962C8B-B14F-4D97-AF65-F5344CB8AC3E}">
        <p14:creationId xmlns:p14="http://schemas.microsoft.com/office/powerpoint/2010/main" val="3741531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4973">
        <p15:prstTrans prst="crush"/>
      </p:transition>
    </mc:Choice>
    <mc:Fallback>
      <p:transition spd="slow" advTm="1497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 Tanımlama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Para Tanımlama sistemi kişilere ait olan maddi külfetin girildiği uygulamadır . Bir nevi banka gibi düşünülebilir .</a:t>
            </a:r>
          </a:p>
        </p:txBody>
      </p:sp>
    </p:spTree>
    <p:extLst>
      <p:ext uri="{BB962C8B-B14F-4D97-AF65-F5344CB8AC3E}">
        <p14:creationId xmlns:p14="http://schemas.microsoft.com/office/powerpoint/2010/main" val="2815744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883">
        <p15:prstTrans prst="crush"/>
      </p:transition>
    </mc:Choice>
    <mc:Fallback>
      <p:transition spd="slow" advTm="988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Harcama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Harcama sistemi, Kişilerin yaptıkları harcamaları </a:t>
            </a:r>
            <a:r>
              <a:rPr lang="tr-TR" sz="3600" dirty="0" err="1"/>
              <a:t>biyometrik</a:t>
            </a:r>
            <a:r>
              <a:rPr lang="tr-TR" sz="3600" dirty="0"/>
              <a:t> ödeme sistemini kullanarak ödeme yapabilmeleri için kullanacak oldukları uygulamadır.</a:t>
            </a:r>
          </a:p>
        </p:txBody>
      </p:sp>
    </p:spTree>
    <p:extLst>
      <p:ext uri="{BB962C8B-B14F-4D97-AF65-F5344CB8AC3E}">
        <p14:creationId xmlns:p14="http://schemas.microsoft.com/office/powerpoint/2010/main" val="1184098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390">
        <p15:prstTrans prst="crush"/>
      </p:transition>
    </mc:Choice>
    <mc:Fallback>
      <p:transition spd="slow" advTm="639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Sistemin İşleyişi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dirty="0"/>
              <a:t>Sistem , Kişi tanımlama sistemi ve parasal sistem ile kişi sisteme tanımlandıktan sonra işlemeye başlar . </a:t>
            </a:r>
          </a:p>
          <a:p>
            <a:r>
              <a:rPr lang="tr-TR" sz="3200" dirty="0"/>
              <a:t>Müşteri sisteme tanımlandıktan sonra </a:t>
            </a:r>
            <a:r>
              <a:rPr lang="tr-TR" sz="3200" dirty="0" err="1"/>
              <a:t>biyometrik</a:t>
            </a:r>
            <a:r>
              <a:rPr lang="tr-TR" sz="3200" dirty="0"/>
              <a:t> ödeme sistemini kullanan her yerden alışveriş yapabilmektedir .(Sistemde tanımlı olan parasının yettiği kadar)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120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25"/>
    </mc:Choice>
    <mc:Fallback>
      <p:transition spd="slow" advTm="377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Ödemenin Avantajları nelerdir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Para hırsızlığının önlemek</a:t>
            </a:r>
          </a:p>
          <a:p>
            <a:r>
              <a:rPr lang="tr-TR" sz="2800" dirty="0"/>
              <a:t>Para Kaybetmeyi önlemek</a:t>
            </a:r>
          </a:p>
          <a:p>
            <a:r>
              <a:rPr lang="tr-TR" sz="2800" dirty="0"/>
              <a:t>Gereksiz Kredi Kartı şifrelerinden kurtulmak</a:t>
            </a:r>
          </a:p>
          <a:p>
            <a:r>
              <a:rPr lang="tr-TR" sz="2800" dirty="0"/>
              <a:t>Kolay ve Hızlı işlem yapabilmek</a:t>
            </a:r>
          </a:p>
          <a:p>
            <a:r>
              <a:rPr lang="tr-TR" sz="2800" dirty="0"/>
              <a:t>Kişi harcamalarını kayıt altına alabilmek</a:t>
            </a:r>
          </a:p>
          <a:p>
            <a:r>
              <a:rPr lang="tr-TR" sz="2800" dirty="0"/>
              <a:t>Vergi kaçakçılığının önüne geçebilmek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371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9442">
        <p15:prstTrans prst="crush"/>
      </p:transition>
    </mc:Choice>
    <mc:Fallback>
      <p:transition spd="slow" advTm="8944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Sistemini nerelerde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Alışveriş yapılan bütün iş yerlerinde kullanımı uygundur.</a:t>
            </a:r>
          </a:p>
          <a:p>
            <a:r>
              <a:rPr lang="tr-TR" sz="3200" dirty="0"/>
              <a:t>Takside kullanımı mümkündür.</a:t>
            </a:r>
          </a:p>
          <a:p>
            <a:r>
              <a:rPr lang="tr-TR" sz="3200" dirty="0"/>
              <a:t>Cep telefonu üzerinden sanal alışverişlerde kullanımı uygun fakat riskleri yüksektir.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2474"/>
      </p:ext>
    </p:extLst>
  </p:cSld>
  <p:clrMapOvr>
    <a:masterClrMapping/>
  </p:clrMapOvr>
  <p:transition spd="slow" advTm="42905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5943"/>
          </a:xfrm>
        </p:spPr>
        <p:txBody>
          <a:bodyPr>
            <a:normAutofit/>
          </a:bodyPr>
          <a:lstStyle/>
          <a:p>
            <a:r>
              <a:rPr lang="tr-TR" sz="2400" dirty="0"/>
              <a:t>Evlerde kapıları açmak için Kullanılıyor</a:t>
            </a:r>
          </a:p>
          <a:p>
            <a:r>
              <a:rPr lang="tr-TR" sz="2400" dirty="0"/>
              <a:t>Otomobillerde kapıları açmak için Kullanılıyor</a:t>
            </a:r>
          </a:p>
          <a:p>
            <a:r>
              <a:rPr lang="tr-TR" sz="2400" dirty="0"/>
              <a:t>-Şehirlerarası yolculuklarda kayıt tutulması için</a:t>
            </a:r>
          </a:p>
          <a:p>
            <a:r>
              <a:rPr lang="tr-TR" sz="2400" dirty="0"/>
              <a:t>-Alışveriş yapabilmek için </a:t>
            </a:r>
          </a:p>
          <a:p>
            <a:r>
              <a:rPr lang="tr-TR" sz="2400" dirty="0"/>
              <a:t>-Elektronik imza için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232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8726">
        <p14:gallery dir="l"/>
      </p:transition>
    </mc:Choice>
    <mc:Fallback>
      <p:transition spd="slow" advTm="1872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Bütün şifrelerin yerine (Sadece Telefonlarda kullanılıyor)</a:t>
            </a:r>
          </a:p>
          <a:p>
            <a:r>
              <a:rPr lang="tr-TR" sz="2400" dirty="0"/>
              <a:t>Kimlik tespiti için Kullanılıyor</a:t>
            </a:r>
          </a:p>
          <a:p>
            <a:r>
              <a:rPr lang="tr-TR" sz="2400" dirty="0"/>
              <a:t>Hastanelerde yeni doğan </a:t>
            </a:r>
            <a:r>
              <a:rPr lang="tr-TR" sz="2400" dirty="0" err="1"/>
              <a:t>ünitlerine</a:t>
            </a:r>
            <a:r>
              <a:rPr lang="tr-TR" sz="2400" dirty="0"/>
              <a:t> erişim kontrolü için</a:t>
            </a:r>
          </a:p>
          <a:p>
            <a:r>
              <a:rPr lang="tr-TR" sz="2400" dirty="0"/>
              <a:t>Okullarda öğrenci devam takip ve erişim kontrol, veli kontrolü için</a:t>
            </a:r>
          </a:p>
          <a:p>
            <a:r>
              <a:rPr lang="tr-TR" sz="2400" dirty="0"/>
              <a:t> Elektronik ödeme, </a:t>
            </a:r>
            <a:r>
              <a:rPr lang="tr-TR" sz="2400" dirty="0" err="1"/>
              <a:t>loyalty</a:t>
            </a:r>
            <a:r>
              <a:rPr lang="tr-TR" sz="2400" dirty="0"/>
              <a:t> işlemleri için</a:t>
            </a:r>
          </a:p>
          <a:p>
            <a:r>
              <a:rPr lang="tr-TR" sz="2400" dirty="0"/>
              <a:t>Yüksek güvenlik bölgelerine erişim kontrolü için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551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4786">
        <p14:gallery dir="l"/>
      </p:transition>
    </mc:Choice>
    <mc:Fallback>
      <p:transition spd="slow" advTm="3478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9312502" cy="3777622"/>
          </a:xfrm>
        </p:spPr>
        <p:txBody>
          <a:bodyPr>
            <a:normAutofit fontScale="92500"/>
          </a:bodyPr>
          <a:lstStyle/>
          <a:p>
            <a:r>
              <a:rPr lang="tr-TR" sz="2800" dirty="0"/>
              <a:t> Personel devam ve takip uygulamaları için</a:t>
            </a:r>
          </a:p>
          <a:p>
            <a:r>
              <a:rPr lang="tr-TR" sz="2800" dirty="0"/>
              <a:t>ATM'lerde kullanıcı tanımlama için</a:t>
            </a:r>
          </a:p>
          <a:p>
            <a:r>
              <a:rPr lang="tr-TR" sz="2800" dirty="0"/>
              <a:t>Çağrı merkezlerinde kimlik saptama için</a:t>
            </a:r>
          </a:p>
          <a:p>
            <a:r>
              <a:rPr lang="tr-TR" sz="2800" dirty="0"/>
              <a:t>Havalimanlarında </a:t>
            </a:r>
            <a:r>
              <a:rPr lang="tr-TR" sz="2800" dirty="0" err="1"/>
              <a:t>check</a:t>
            </a:r>
            <a:r>
              <a:rPr lang="tr-TR" sz="2800" dirty="0"/>
              <a:t>-in ve </a:t>
            </a:r>
            <a:r>
              <a:rPr lang="tr-TR" sz="2800" dirty="0" err="1"/>
              <a:t>boarding</a:t>
            </a:r>
            <a:r>
              <a:rPr lang="tr-TR" sz="2800" dirty="0"/>
              <a:t> işlemleri için</a:t>
            </a:r>
          </a:p>
          <a:p>
            <a:r>
              <a:rPr lang="tr-TR" sz="2800" dirty="0"/>
              <a:t>Sınır kontrolü ve sınır kapılarından girişlerin kontrolü için</a:t>
            </a:r>
          </a:p>
          <a:p>
            <a:r>
              <a:rPr lang="tr-TR" sz="2800" dirty="0"/>
              <a:t>İnternet bankacılığında kullanıcı tanımlama için</a:t>
            </a:r>
            <a:br>
              <a:rPr lang="tr-TR" sz="2800" dirty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3507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6167">
        <p14:gallery dir="l"/>
      </p:transition>
    </mc:Choice>
    <mc:Fallback>
      <p:transition spd="slow" advTm="1616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Kurumsal ağ, kişisel bilgisayar ve taşınabilir bilgisayar güvenliği, SSO için</a:t>
            </a:r>
          </a:p>
          <a:p>
            <a:r>
              <a:rPr lang="tr-TR" sz="2400" dirty="0"/>
              <a:t>Kiralık kasalara erişim güvenliği için</a:t>
            </a:r>
          </a:p>
          <a:p>
            <a:r>
              <a:rPr lang="tr-TR" sz="2400" dirty="0"/>
              <a:t>Satış noktası terminallerinde (POS) kullanıcı tanımlama için </a:t>
            </a:r>
          </a:p>
          <a:p>
            <a:r>
              <a:rPr lang="tr-TR" sz="2400" dirty="0"/>
              <a:t>Çek onaylama işlemlerinde kullanıcı güvenliği için</a:t>
            </a:r>
          </a:p>
          <a:p>
            <a:r>
              <a:rPr lang="tr-TR" sz="2400" dirty="0"/>
              <a:t>Kombine bilet uygulamaları için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0927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2991">
        <p14:gallery dir="l"/>
      </p:transition>
    </mc:Choice>
    <mc:Fallback>
      <p:transition spd="slow" advTm="2299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8710" y="1724168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tanımlama adından da anlaşıldığı üzere insanların birbirlerine benzemeyen </a:t>
            </a:r>
            <a:r>
              <a:rPr lang="tr-TR" sz="3600" dirty="0" err="1"/>
              <a:t>biyometrik</a:t>
            </a:r>
            <a:r>
              <a:rPr lang="tr-TR" sz="3600" dirty="0"/>
              <a:t> özelliklerini kullanarak kişileri tanımlamaktır.</a:t>
            </a:r>
          </a:p>
        </p:txBody>
      </p:sp>
    </p:spTree>
    <p:extLst>
      <p:ext uri="{BB962C8B-B14F-4D97-AF65-F5344CB8AC3E}">
        <p14:creationId xmlns:p14="http://schemas.microsoft.com/office/powerpoint/2010/main" val="90625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4374">
        <p:blinds dir="vert"/>
      </p:transition>
    </mc:Choice>
    <mc:Fallback>
      <p:transition spd="slow" advTm="54374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Ulusal kimlik uygulamaları, sürücü ehliyeti ve pasaportlarda kimlik tespiti için</a:t>
            </a:r>
          </a:p>
          <a:p>
            <a:r>
              <a:rPr lang="tr-TR" sz="2400" dirty="0"/>
              <a:t>Hastane ve sigorta kuruluşlarında hasta takibi ve kimlik saptama için</a:t>
            </a:r>
          </a:p>
          <a:p>
            <a:r>
              <a:rPr lang="tr-TR" sz="2400" dirty="0"/>
              <a:t>Kamu hizmetlerine yönelik kayıt takibi (SSK, vergi, trafik) için</a:t>
            </a:r>
          </a:p>
          <a:p>
            <a:r>
              <a:rPr lang="tr-TR" sz="2400" dirty="0"/>
              <a:t>Binalara, tesislere ve ofislere erişim güvenliği için</a:t>
            </a:r>
          </a:p>
          <a:p>
            <a:r>
              <a:rPr lang="tr-TR" sz="2400" dirty="0"/>
              <a:t>Elektronik bilet satışı için</a:t>
            </a:r>
          </a:p>
          <a:p>
            <a:r>
              <a:rPr lang="tr-TR" sz="2400" dirty="0"/>
              <a:t>CRM uygulamaları sayılabilir.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006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4968">
        <p14:gallery dir="l"/>
      </p:transition>
    </mc:Choice>
    <mc:Fallback>
      <p:transition spd="slow" advTm="34968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Sistemindeki son nokta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Biyometrik</a:t>
            </a:r>
            <a:r>
              <a:rPr lang="tr-TR" sz="2800" dirty="0"/>
              <a:t> ödeme sistemlerine İPHONE ve SAMSUNG firmalarından büyük destek verilmekle beraber 2019 yılında biyolojik ödemenin piyasada olmasını planladıklarını bu iki firmada açıklamıştır. Güney Kore’de Çalışmalara başlayan </a:t>
            </a:r>
            <a:r>
              <a:rPr lang="tr-TR" sz="2800" dirty="0" err="1"/>
              <a:t>Samsung</a:t>
            </a:r>
            <a:r>
              <a:rPr lang="tr-TR" sz="2800" dirty="0"/>
              <a:t> Önümüzdeki Haziran (01/06/2017) itibari ile piyasaya sürüp denemesini yapacaktır.</a:t>
            </a:r>
          </a:p>
        </p:txBody>
      </p:sp>
    </p:spTree>
    <p:extLst>
      <p:ext uri="{BB962C8B-B14F-4D97-AF65-F5344CB8AC3E}">
        <p14:creationId xmlns:p14="http://schemas.microsoft.com/office/powerpoint/2010/main" val="38231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1646">
        <p14:reveal/>
      </p:transition>
    </mc:Choice>
    <mc:Fallback>
      <p:transition spd="slow" advTm="316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Peki Neden bu projeyi seçtik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25439" y="1905000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/>
              <a:t>Bu proje ile beraber planladığımız diğer projeler için kullanacak olduğumuz </a:t>
            </a:r>
            <a:r>
              <a:rPr lang="tr-TR" sz="2800" dirty="0" err="1"/>
              <a:t>biyometrik</a:t>
            </a:r>
            <a:r>
              <a:rPr lang="tr-TR" sz="2800" dirty="0"/>
              <a:t> altyapıyı hazırlamış olacağız işte bu yüzdemden bu projeyi seçtik.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Dikdörtgen 3"/>
          <p:cNvSpPr/>
          <p:nvPr/>
        </p:nvSpPr>
        <p:spPr>
          <a:xfrm>
            <a:off x="5973095" y="5451227"/>
            <a:ext cx="5022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24921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58"/>
    </mc:Choice>
    <mc:Fallback>
      <p:transition spd="slow" advTm="61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400504" y="4101378"/>
            <a:ext cx="8404866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/>
              <a:t>‎İyi bir mühendis olmak istiyorsanız, </a:t>
            </a:r>
          </a:p>
          <a:p>
            <a:pPr algn="ctr"/>
            <a:r>
              <a:rPr lang="tr-TR" sz="3200" b="1" dirty="0"/>
              <a:t>sınavlara çalışmaya daima geç başlayın;</a:t>
            </a:r>
          </a:p>
          <a:p>
            <a:pPr algn="ctr"/>
            <a:r>
              <a:rPr lang="tr-TR" sz="3200" b="1" dirty="0"/>
              <a:t> bu size zaman yönetimini ve </a:t>
            </a:r>
          </a:p>
          <a:p>
            <a:pPr algn="ctr"/>
            <a:r>
              <a:rPr lang="tr-TR" sz="3200" b="1" dirty="0"/>
              <a:t>acil durumlarla başa çıkmayı öğretir.</a:t>
            </a:r>
          </a:p>
          <a:p>
            <a:pPr algn="ctr"/>
            <a:endParaRPr lang="tr-T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6870" y="906523"/>
            <a:ext cx="109969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Dinlediğiniz için Teşekkürler ..</a:t>
            </a:r>
          </a:p>
        </p:txBody>
      </p:sp>
    </p:spTree>
    <p:extLst>
      <p:ext uri="{BB962C8B-B14F-4D97-AF65-F5344CB8AC3E}">
        <p14:creationId xmlns:p14="http://schemas.microsoft.com/office/powerpoint/2010/main" val="178219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19"/>
    </mc:Choice>
    <mc:Fallback>
      <p:transition spd="slow" advTm="403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2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94"/>
    </mc:Choice>
    <mc:Fallback>
      <p:transition spd="slow" advTm="12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TANIMLAMANIN BULUNUŞU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304730"/>
          </a:xfrm>
        </p:spPr>
        <p:txBody>
          <a:bodyPr>
            <a:normAutofit lnSpcReduction="10000"/>
          </a:bodyPr>
          <a:lstStyle/>
          <a:p>
            <a:r>
              <a:rPr lang="tr-TR" sz="2400" dirty="0" err="1"/>
              <a:t>Biyometrik</a:t>
            </a:r>
            <a:r>
              <a:rPr lang="tr-TR" sz="2400" dirty="0"/>
              <a:t> tanımlama sisteminin temelleri 1880 </a:t>
            </a:r>
            <a:r>
              <a:rPr lang="tr-TR" sz="2400" dirty="0" err="1"/>
              <a:t>lere</a:t>
            </a:r>
            <a:r>
              <a:rPr lang="tr-TR" sz="2400" dirty="0"/>
              <a:t> dayanmaktadır. Dr. </a:t>
            </a:r>
            <a:r>
              <a:rPr lang="tr-TR" sz="2400" dirty="0" err="1"/>
              <a:t>Hanry</a:t>
            </a:r>
            <a:r>
              <a:rPr lang="tr-TR" sz="2400" dirty="0"/>
              <a:t> </a:t>
            </a:r>
            <a:r>
              <a:rPr lang="tr-TR" sz="2400" dirty="0" err="1"/>
              <a:t>Faulds</a:t>
            </a:r>
            <a:r>
              <a:rPr lang="tr-TR" sz="2400" dirty="0"/>
              <a:t> parmak izi ile kimlik tespiti yapılabileceğini 1880 yılında yapmış olduğu makalesi ile beraber açıklamış ve </a:t>
            </a:r>
            <a:r>
              <a:rPr lang="tr-TR" sz="2400" dirty="0" err="1"/>
              <a:t>biyometrik</a:t>
            </a:r>
            <a:r>
              <a:rPr lang="tr-TR" sz="2400" dirty="0"/>
              <a:t> tanımlama o günden sonra kullanılmaya başlamıştır.</a:t>
            </a:r>
          </a:p>
          <a:p>
            <a:r>
              <a:rPr lang="tr-TR" sz="2400" dirty="0"/>
              <a:t>Parmak izi ile kimlik tespitinin bulunmasının ardından 1994’de insanların benzersiz diğer </a:t>
            </a:r>
            <a:r>
              <a:rPr lang="tr-TR" sz="2400" dirty="0" err="1"/>
              <a:t>biyometrik</a:t>
            </a:r>
            <a:r>
              <a:rPr lang="tr-TR" sz="2400" dirty="0"/>
              <a:t> özellikleri araştırılmış ve göz irisi ile kimlik tespiti yapılmıştır.</a:t>
            </a:r>
          </a:p>
          <a:p>
            <a:r>
              <a:rPr lang="tr-TR" sz="2400" dirty="0"/>
              <a:t>1997 yılında ise yüz haritası ile kimlik tespitinin yapılmasının ardından bizim ödeme sistemlerinde kullanacak olduğumuz bu 3 </a:t>
            </a:r>
            <a:r>
              <a:rPr lang="tr-TR" sz="2400" dirty="0" err="1"/>
              <a:t>biyometrik</a:t>
            </a:r>
            <a:r>
              <a:rPr lang="tr-TR" sz="2400" dirty="0"/>
              <a:t> tanımlamalar </a:t>
            </a:r>
            <a:r>
              <a:rPr lang="tr-TR" sz="2400" dirty="0" err="1"/>
              <a:t>bulunmutur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98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81454">
        <p:random/>
      </p:transition>
    </mc:Choice>
    <mc:Fallback>
      <p:transition spd="slow" advTm="81454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Özellikler Nelerdir ?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6" y="1663568"/>
            <a:ext cx="4439171" cy="4657715"/>
          </a:xfrm>
        </p:spPr>
      </p:pic>
      <p:sp>
        <p:nvSpPr>
          <p:cNvPr id="10" name="Ok: Şeritli Sağ 9"/>
          <p:cNvSpPr/>
          <p:nvPr/>
        </p:nvSpPr>
        <p:spPr>
          <a:xfrm>
            <a:off x="2786743" y="3338286"/>
            <a:ext cx="406400" cy="2902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Şeritli Sağ 10"/>
          <p:cNvSpPr/>
          <p:nvPr/>
        </p:nvSpPr>
        <p:spPr>
          <a:xfrm>
            <a:off x="2786743" y="5268686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Şeritli Sağ 11"/>
          <p:cNvSpPr/>
          <p:nvPr/>
        </p:nvSpPr>
        <p:spPr>
          <a:xfrm>
            <a:off x="2751466" y="399242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Şeritli Sağ 12"/>
          <p:cNvSpPr/>
          <p:nvPr/>
        </p:nvSpPr>
        <p:spPr>
          <a:xfrm>
            <a:off x="6398383" y="633934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6741551" y="6339345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Kullanılacak </a:t>
            </a:r>
            <a:r>
              <a:rPr lang="tr-TR" dirty="0" err="1"/>
              <a:t>biyometrik</a:t>
            </a:r>
            <a:r>
              <a:rPr lang="tr-TR" dirty="0"/>
              <a:t> özellikleri göstermektedir</a:t>
            </a:r>
          </a:p>
        </p:txBody>
      </p:sp>
    </p:spTree>
    <p:extLst>
      <p:ext uri="{BB962C8B-B14F-4D97-AF65-F5344CB8AC3E}">
        <p14:creationId xmlns:p14="http://schemas.microsoft.com/office/powerpoint/2010/main" val="187565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7785">
        <p:random/>
      </p:transition>
    </mc:Choice>
    <mc:Fallback>
      <p:transition spd="slow" advTm="57785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Parmak izi tanıma sistemi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1" y="1677571"/>
            <a:ext cx="5875606" cy="4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7725">
        <p14:shred/>
      </p:transition>
    </mc:Choice>
    <mc:Fallback>
      <p:transition spd="slow" advTm="772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47" y="1988249"/>
            <a:ext cx="10364299" cy="3238843"/>
          </a:xfr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b="1" dirty="0"/>
              <a:t>İris Tanıma Sistemi</a:t>
            </a:r>
          </a:p>
        </p:txBody>
      </p:sp>
    </p:spTree>
    <p:extLst>
      <p:ext uri="{BB962C8B-B14F-4D97-AF65-F5344CB8AC3E}">
        <p14:creationId xmlns:p14="http://schemas.microsoft.com/office/powerpoint/2010/main" val="115294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119">
        <p14:ripple/>
      </p:transition>
    </mc:Choice>
    <mc:Fallback>
      <p:transition spd="slow" advTm="61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Yüz tanıma Sistemi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32" y="2165459"/>
            <a:ext cx="9726680" cy="3039587"/>
          </a:xfrm>
        </p:spPr>
      </p:pic>
    </p:spTree>
    <p:extLst>
      <p:ext uri="{BB962C8B-B14F-4D97-AF65-F5344CB8AC3E}">
        <p14:creationId xmlns:p14="http://schemas.microsoft.com/office/powerpoint/2010/main" val="413990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1">
        <p14:ripple/>
      </p:transition>
    </mc:Choice>
    <mc:Fallback>
      <p:transition spd="slow" advTm="72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10462"/>
            <a:ext cx="8911687" cy="1280890"/>
          </a:xfrm>
        </p:spPr>
        <p:txBody>
          <a:bodyPr/>
          <a:lstStyle/>
          <a:p>
            <a:r>
              <a:rPr lang="tr-TR" b="1" dirty="0"/>
              <a:t>BİYOMETRİK ÖDEME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8962" y="2843284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ödeme inşaların benzersiz olan </a:t>
            </a:r>
            <a:r>
              <a:rPr lang="tr-TR" sz="3600" dirty="0" err="1"/>
              <a:t>beyometrik</a:t>
            </a:r>
            <a:r>
              <a:rPr lang="tr-TR" sz="3600" dirty="0"/>
              <a:t> özelliklerini kullanarak ödeme yapma sistemidir.</a:t>
            </a:r>
          </a:p>
        </p:txBody>
      </p:sp>
    </p:spTree>
    <p:extLst>
      <p:ext uri="{BB962C8B-B14F-4D97-AF65-F5344CB8AC3E}">
        <p14:creationId xmlns:p14="http://schemas.microsoft.com/office/powerpoint/2010/main" val="347054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8944">
        <p14:gallery dir="l"/>
      </p:transition>
    </mc:Choice>
    <mc:Fallback>
      <p:transition spd="slow" advTm="1894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SİSTEMİN KULLANILMASI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807474586"/>
              </p:ext>
            </p:extLst>
          </p:nvPr>
        </p:nvGraphicFramePr>
        <p:xfrm>
          <a:off x="2019869" y="2169993"/>
          <a:ext cx="8052179" cy="44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Bağlayıcı: Dirsek 8"/>
          <p:cNvCxnSpPr/>
          <p:nvPr/>
        </p:nvCxnSpPr>
        <p:spPr>
          <a:xfrm>
            <a:off x="7048768" y="2770496"/>
            <a:ext cx="1713095" cy="504967"/>
          </a:xfrm>
          <a:prstGeom prst="bentConnector3">
            <a:avLst>
              <a:gd name="adj1" fmla="val 1001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/>
          <p:cNvCxnSpPr/>
          <p:nvPr/>
        </p:nvCxnSpPr>
        <p:spPr>
          <a:xfrm rot="10800000" flipV="1">
            <a:off x="3162842" y="2777588"/>
            <a:ext cx="1764000" cy="648000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5923128" y="3425589"/>
            <a:ext cx="0" cy="1310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01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2977">
        <p15:prstTrans prst="crush"/>
      </p:transition>
    </mc:Choice>
    <mc:Fallback>
      <p:transition spd="slow" advTm="82977">
        <p:fade/>
      </p:transition>
    </mc:Fallback>
  </mc:AlternateContent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607</Words>
  <Application>Microsoft Office PowerPoint</Application>
  <PresentationFormat>Geniş ekran</PresentationFormat>
  <Paragraphs>84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Duman</vt:lpstr>
      <vt:lpstr>Abdullah SAĞLAM Harun KOKUM İsmail KILIK Emre KARAMAN</vt:lpstr>
      <vt:lpstr>BİYOMETRİK TANIMLAMA NEDİR ?</vt:lpstr>
      <vt:lpstr>BİYOMETRİK TANIMLAMANIN BULUNUŞU</vt:lpstr>
      <vt:lpstr>Biyometrik Özellikler Nelerdir ?</vt:lpstr>
      <vt:lpstr>Parmak izi tanıma sistemi</vt:lpstr>
      <vt:lpstr>İris Tanıma Sistemi</vt:lpstr>
      <vt:lpstr>Yüz tanıma Sistemi</vt:lpstr>
      <vt:lpstr>BİYOMETRİK ÖDEME NEDİR ?</vt:lpstr>
      <vt:lpstr>SİSTEMİN KULLANILMASI</vt:lpstr>
      <vt:lpstr>Kişi Tanımlama Sistemi Ne işe Yarar ?</vt:lpstr>
      <vt:lpstr>Para Tanımlama Sistemi Nedir ?</vt:lpstr>
      <vt:lpstr>Harcama Sistemi Nedir ?</vt:lpstr>
      <vt:lpstr>Sistemin İşleyişi</vt:lpstr>
      <vt:lpstr>Biyometrik Ödemenin Avantajları nelerdir ?</vt:lpstr>
      <vt:lpstr>Biyometrik Ödeme Sistemini nerelerde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Ödeme Sistemindeki son nokta</vt:lpstr>
      <vt:lpstr>Peki Neden bu projeyi seçtik ?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Abdullah SAĞLAM Harun KOKUM İsmail KILIK Emre KARAMAN</dc:title>
  <dc:creator>Emre</dc:creator>
  <cp:lastModifiedBy>Emre</cp:lastModifiedBy>
  <cp:revision>16</cp:revision>
  <dcterms:created xsi:type="dcterms:W3CDTF">2017-04-26T05:39:47Z</dcterms:created>
  <dcterms:modified xsi:type="dcterms:W3CDTF">2017-04-26T08:10:49Z</dcterms:modified>
</cp:coreProperties>
</file>