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7"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8D8C-290C-4EB0-909A-8025F4CB9A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5F7709-059C-4DE3-A366-7D1B3ADA0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1C9AC5-B0B4-4021-8348-DDCE506F0CDB}"/>
              </a:ext>
            </a:extLst>
          </p:cNvPr>
          <p:cNvSpPr>
            <a:spLocks noGrp="1"/>
          </p:cNvSpPr>
          <p:nvPr>
            <p:ph type="dt" sz="half" idx="10"/>
          </p:nvPr>
        </p:nvSpPr>
        <p:spPr/>
        <p:txBody>
          <a:bodyPr/>
          <a:lstStyle/>
          <a:p>
            <a:fld id="{7EF30F68-560F-44DA-A682-FD95D54E0106}" type="datetimeFigureOut">
              <a:rPr lang="en-IN" smtClean="0"/>
              <a:t>29-11-2021</a:t>
            </a:fld>
            <a:endParaRPr lang="en-IN"/>
          </a:p>
        </p:txBody>
      </p:sp>
      <p:sp>
        <p:nvSpPr>
          <p:cNvPr id="5" name="Footer Placeholder 4">
            <a:extLst>
              <a:ext uri="{FF2B5EF4-FFF2-40B4-BE49-F238E27FC236}">
                <a16:creationId xmlns:a16="http://schemas.microsoft.com/office/drawing/2014/main" id="{48D96DF7-6F85-46C2-9359-BDF291C783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46A709-36CB-4B0E-8DDC-86ABDBDC2643}"/>
              </a:ext>
            </a:extLst>
          </p:cNvPr>
          <p:cNvSpPr>
            <a:spLocks noGrp="1"/>
          </p:cNvSpPr>
          <p:nvPr>
            <p:ph type="sldNum" sz="quarter" idx="12"/>
          </p:nvPr>
        </p:nvSpPr>
        <p:spPr/>
        <p:txBody>
          <a:bodyPr/>
          <a:lstStyle/>
          <a:p>
            <a:fld id="{42891C2A-C892-4043-AD68-98366C99FFBB}" type="slidenum">
              <a:rPr lang="en-IN" smtClean="0"/>
              <a:t>‹#›</a:t>
            </a:fld>
            <a:endParaRPr lang="en-IN"/>
          </a:p>
        </p:txBody>
      </p:sp>
    </p:spTree>
    <p:extLst>
      <p:ext uri="{BB962C8B-B14F-4D97-AF65-F5344CB8AC3E}">
        <p14:creationId xmlns:p14="http://schemas.microsoft.com/office/powerpoint/2010/main" val="264195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F839-71AD-42CC-92AB-8D37A6BEC7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F65A61-F0D2-4F96-B9CF-2F4C595908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4F77A-26EA-427D-8FAA-E76746D7FB86}"/>
              </a:ext>
            </a:extLst>
          </p:cNvPr>
          <p:cNvSpPr>
            <a:spLocks noGrp="1"/>
          </p:cNvSpPr>
          <p:nvPr>
            <p:ph type="dt" sz="half" idx="10"/>
          </p:nvPr>
        </p:nvSpPr>
        <p:spPr/>
        <p:txBody>
          <a:bodyPr/>
          <a:lstStyle/>
          <a:p>
            <a:fld id="{7EF30F68-560F-44DA-A682-FD95D54E0106}" type="datetimeFigureOut">
              <a:rPr lang="en-IN" smtClean="0"/>
              <a:t>29-11-2021</a:t>
            </a:fld>
            <a:endParaRPr lang="en-IN"/>
          </a:p>
        </p:txBody>
      </p:sp>
      <p:sp>
        <p:nvSpPr>
          <p:cNvPr id="5" name="Footer Placeholder 4">
            <a:extLst>
              <a:ext uri="{FF2B5EF4-FFF2-40B4-BE49-F238E27FC236}">
                <a16:creationId xmlns:a16="http://schemas.microsoft.com/office/drawing/2014/main" id="{10F702C2-6BB4-40CD-B164-4A2FCB6B64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F69E3E-52C3-40D2-901A-54391DE7BF19}"/>
              </a:ext>
            </a:extLst>
          </p:cNvPr>
          <p:cNvSpPr>
            <a:spLocks noGrp="1"/>
          </p:cNvSpPr>
          <p:nvPr>
            <p:ph type="sldNum" sz="quarter" idx="12"/>
          </p:nvPr>
        </p:nvSpPr>
        <p:spPr/>
        <p:txBody>
          <a:bodyPr/>
          <a:lstStyle/>
          <a:p>
            <a:fld id="{42891C2A-C892-4043-AD68-98366C99FFBB}" type="slidenum">
              <a:rPr lang="en-IN" smtClean="0"/>
              <a:t>‹#›</a:t>
            </a:fld>
            <a:endParaRPr lang="en-IN"/>
          </a:p>
        </p:txBody>
      </p:sp>
    </p:spTree>
    <p:extLst>
      <p:ext uri="{BB962C8B-B14F-4D97-AF65-F5344CB8AC3E}">
        <p14:creationId xmlns:p14="http://schemas.microsoft.com/office/powerpoint/2010/main" val="198396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CAE458-EA76-487E-ACB8-396E0EC819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A90F98-E8CF-4450-845C-C5698003CF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CB2AFF-0DB5-4533-8CE1-9A4D2AA890C7}"/>
              </a:ext>
            </a:extLst>
          </p:cNvPr>
          <p:cNvSpPr>
            <a:spLocks noGrp="1"/>
          </p:cNvSpPr>
          <p:nvPr>
            <p:ph type="dt" sz="half" idx="10"/>
          </p:nvPr>
        </p:nvSpPr>
        <p:spPr/>
        <p:txBody>
          <a:bodyPr/>
          <a:lstStyle/>
          <a:p>
            <a:fld id="{7EF30F68-560F-44DA-A682-FD95D54E0106}" type="datetimeFigureOut">
              <a:rPr lang="en-IN" smtClean="0"/>
              <a:t>29-11-2021</a:t>
            </a:fld>
            <a:endParaRPr lang="en-IN"/>
          </a:p>
        </p:txBody>
      </p:sp>
      <p:sp>
        <p:nvSpPr>
          <p:cNvPr id="5" name="Footer Placeholder 4">
            <a:extLst>
              <a:ext uri="{FF2B5EF4-FFF2-40B4-BE49-F238E27FC236}">
                <a16:creationId xmlns:a16="http://schemas.microsoft.com/office/drawing/2014/main" id="{7DB67DBD-FFBB-45B6-AD3C-2EF4D6CC9E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AED1C-386F-4B12-9D8A-A0F978F7B8D2}"/>
              </a:ext>
            </a:extLst>
          </p:cNvPr>
          <p:cNvSpPr>
            <a:spLocks noGrp="1"/>
          </p:cNvSpPr>
          <p:nvPr>
            <p:ph type="sldNum" sz="quarter" idx="12"/>
          </p:nvPr>
        </p:nvSpPr>
        <p:spPr/>
        <p:txBody>
          <a:bodyPr/>
          <a:lstStyle/>
          <a:p>
            <a:fld id="{42891C2A-C892-4043-AD68-98366C99FFBB}" type="slidenum">
              <a:rPr lang="en-IN" smtClean="0"/>
              <a:t>‹#›</a:t>
            </a:fld>
            <a:endParaRPr lang="en-IN"/>
          </a:p>
        </p:txBody>
      </p:sp>
    </p:spTree>
    <p:extLst>
      <p:ext uri="{BB962C8B-B14F-4D97-AF65-F5344CB8AC3E}">
        <p14:creationId xmlns:p14="http://schemas.microsoft.com/office/powerpoint/2010/main" val="2289307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9F79-3F2B-4BEE-B8F6-85D1CD6989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188955-83F0-4307-8323-AF3CB226E3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5CE506-3778-4A93-B434-06AE540D215A}"/>
              </a:ext>
            </a:extLst>
          </p:cNvPr>
          <p:cNvSpPr>
            <a:spLocks noGrp="1"/>
          </p:cNvSpPr>
          <p:nvPr>
            <p:ph type="dt" sz="half" idx="10"/>
          </p:nvPr>
        </p:nvSpPr>
        <p:spPr/>
        <p:txBody>
          <a:bodyPr/>
          <a:lstStyle/>
          <a:p>
            <a:fld id="{7EF30F68-560F-44DA-A682-FD95D54E0106}" type="datetimeFigureOut">
              <a:rPr lang="en-IN" smtClean="0"/>
              <a:t>29-11-2021</a:t>
            </a:fld>
            <a:endParaRPr lang="en-IN"/>
          </a:p>
        </p:txBody>
      </p:sp>
      <p:sp>
        <p:nvSpPr>
          <p:cNvPr id="5" name="Footer Placeholder 4">
            <a:extLst>
              <a:ext uri="{FF2B5EF4-FFF2-40B4-BE49-F238E27FC236}">
                <a16:creationId xmlns:a16="http://schemas.microsoft.com/office/drawing/2014/main" id="{6AE2ED08-3B60-46DD-BC42-61C93ACFEE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8EA3B-DBFF-408A-A756-AB0791742219}"/>
              </a:ext>
            </a:extLst>
          </p:cNvPr>
          <p:cNvSpPr>
            <a:spLocks noGrp="1"/>
          </p:cNvSpPr>
          <p:nvPr>
            <p:ph type="sldNum" sz="quarter" idx="12"/>
          </p:nvPr>
        </p:nvSpPr>
        <p:spPr/>
        <p:txBody>
          <a:bodyPr/>
          <a:lstStyle/>
          <a:p>
            <a:fld id="{42891C2A-C892-4043-AD68-98366C99FFBB}" type="slidenum">
              <a:rPr lang="en-IN" smtClean="0"/>
              <a:t>‹#›</a:t>
            </a:fld>
            <a:endParaRPr lang="en-IN"/>
          </a:p>
        </p:txBody>
      </p:sp>
    </p:spTree>
    <p:extLst>
      <p:ext uri="{BB962C8B-B14F-4D97-AF65-F5344CB8AC3E}">
        <p14:creationId xmlns:p14="http://schemas.microsoft.com/office/powerpoint/2010/main" val="172514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7E27F-08AB-49B4-B0E5-23429A189C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61126B-7818-457E-BC13-C87B48E54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B4132A-061D-4B1F-A4CE-6F560CB448B2}"/>
              </a:ext>
            </a:extLst>
          </p:cNvPr>
          <p:cNvSpPr>
            <a:spLocks noGrp="1"/>
          </p:cNvSpPr>
          <p:nvPr>
            <p:ph type="dt" sz="half" idx="10"/>
          </p:nvPr>
        </p:nvSpPr>
        <p:spPr/>
        <p:txBody>
          <a:bodyPr/>
          <a:lstStyle/>
          <a:p>
            <a:fld id="{7EF30F68-560F-44DA-A682-FD95D54E0106}" type="datetimeFigureOut">
              <a:rPr lang="en-IN" smtClean="0"/>
              <a:t>29-11-2021</a:t>
            </a:fld>
            <a:endParaRPr lang="en-IN"/>
          </a:p>
        </p:txBody>
      </p:sp>
      <p:sp>
        <p:nvSpPr>
          <p:cNvPr id="5" name="Footer Placeholder 4">
            <a:extLst>
              <a:ext uri="{FF2B5EF4-FFF2-40B4-BE49-F238E27FC236}">
                <a16:creationId xmlns:a16="http://schemas.microsoft.com/office/drawing/2014/main" id="{277C9046-7379-42BA-8D74-E178B1BEE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E84943-0CD2-4D37-AD3D-FA08DD5222E2}"/>
              </a:ext>
            </a:extLst>
          </p:cNvPr>
          <p:cNvSpPr>
            <a:spLocks noGrp="1"/>
          </p:cNvSpPr>
          <p:nvPr>
            <p:ph type="sldNum" sz="quarter" idx="12"/>
          </p:nvPr>
        </p:nvSpPr>
        <p:spPr/>
        <p:txBody>
          <a:bodyPr/>
          <a:lstStyle/>
          <a:p>
            <a:fld id="{42891C2A-C892-4043-AD68-98366C99FFBB}" type="slidenum">
              <a:rPr lang="en-IN" smtClean="0"/>
              <a:t>‹#›</a:t>
            </a:fld>
            <a:endParaRPr lang="en-IN"/>
          </a:p>
        </p:txBody>
      </p:sp>
    </p:spTree>
    <p:extLst>
      <p:ext uri="{BB962C8B-B14F-4D97-AF65-F5344CB8AC3E}">
        <p14:creationId xmlns:p14="http://schemas.microsoft.com/office/powerpoint/2010/main" val="404878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9697-D02C-41E5-9633-B29928DD9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8212AA-6F9F-4BF0-AF27-8E4B489FD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3839C5-6850-4912-90F9-2EA95EF988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A774A4-70DA-4D21-8F57-CDF1D51DD81C}"/>
              </a:ext>
            </a:extLst>
          </p:cNvPr>
          <p:cNvSpPr>
            <a:spLocks noGrp="1"/>
          </p:cNvSpPr>
          <p:nvPr>
            <p:ph type="dt" sz="half" idx="10"/>
          </p:nvPr>
        </p:nvSpPr>
        <p:spPr/>
        <p:txBody>
          <a:bodyPr/>
          <a:lstStyle/>
          <a:p>
            <a:fld id="{7EF30F68-560F-44DA-A682-FD95D54E0106}" type="datetimeFigureOut">
              <a:rPr lang="en-IN" smtClean="0"/>
              <a:t>29-11-2021</a:t>
            </a:fld>
            <a:endParaRPr lang="en-IN"/>
          </a:p>
        </p:txBody>
      </p:sp>
      <p:sp>
        <p:nvSpPr>
          <p:cNvPr id="6" name="Footer Placeholder 5">
            <a:extLst>
              <a:ext uri="{FF2B5EF4-FFF2-40B4-BE49-F238E27FC236}">
                <a16:creationId xmlns:a16="http://schemas.microsoft.com/office/drawing/2014/main" id="{2C44EBA3-6A35-4BAF-895F-6F3DA06CE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553107-936D-45AA-BACF-B708261AC474}"/>
              </a:ext>
            </a:extLst>
          </p:cNvPr>
          <p:cNvSpPr>
            <a:spLocks noGrp="1"/>
          </p:cNvSpPr>
          <p:nvPr>
            <p:ph type="sldNum" sz="quarter" idx="12"/>
          </p:nvPr>
        </p:nvSpPr>
        <p:spPr/>
        <p:txBody>
          <a:bodyPr/>
          <a:lstStyle/>
          <a:p>
            <a:fld id="{42891C2A-C892-4043-AD68-98366C99FFBB}" type="slidenum">
              <a:rPr lang="en-IN" smtClean="0"/>
              <a:t>‹#›</a:t>
            </a:fld>
            <a:endParaRPr lang="en-IN"/>
          </a:p>
        </p:txBody>
      </p:sp>
    </p:spTree>
    <p:extLst>
      <p:ext uri="{BB962C8B-B14F-4D97-AF65-F5344CB8AC3E}">
        <p14:creationId xmlns:p14="http://schemas.microsoft.com/office/powerpoint/2010/main" val="367715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A5A3-6A72-47B0-9E49-E8D96B2CFD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D8FCD0-8DE3-4FC7-8ECA-36ADEBB14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8B026A-5823-4B25-BB5F-893DCCD91D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1FF56D-4A4F-4476-B7C9-100F80CBD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AD128-75C3-47E4-9C02-702187122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9A6C00-FE16-4A0A-A65C-5C12E84DBB12}"/>
              </a:ext>
            </a:extLst>
          </p:cNvPr>
          <p:cNvSpPr>
            <a:spLocks noGrp="1"/>
          </p:cNvSpPr>
          <p:nvPr>
            <p:ph type="dt" sz="half" idx="10"/>
          </p:nvPr>
        </p:nvSpPr>
        <p:spPr/>
        <p:txBody>
          <a:bodyPr/>
          <a:lstStyle/>
          <a:p>
            <a:fld id="{7EF30F68-560F-44DA-A682-FD95D54E0106}" type="datetimeFigureOut">
              <a:rPr lang="en-IN" smtClean="0"/>
              <a:t>29-11-2021</a:t>
            </a:fld>
            <a:endParaRPr lang="en-IN"/>
          </a:p>
        </p:txBody>
      </p:sp>
      <p:sp>
        <p:nvSpPr>
          <p:cNvPr id="8" name="Footer Placeholder 7">
            <a:extLst>
              <a:ext uri="{FF2B5EF4-FFF2-40B4-BE49-F238E27FC236}">
                <a16:creationId xmlns:a16="http://schemas.microsoft.com/office/drawing/2014/main" id="{FF9887A1-67FC-4E80-8499-E7FB728912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EF804B-6974-4FDB-BC88-98A768F364AD}"/>
              </a:ext>
            </a:extLst>
          </p:cNvPr>
          <p:cNvSpPr>
            <a:spLocks noGrp="1"/>
          </p:cNvSpPr>
          <p:nvPr>
            <p:ph type="sldNum" sz="quarter" idx="12"/>
          </p:nvPr>
        </p:nvSpPr>
        <p:spPr/>
        <p:txBody>
          <a:bodyPr/>
          <a:lstStyle/>
          <a:p>
            <a:fld id="{42891C2A-C892-4043-AD68-98366C99FFBB}" type="slidenum">
              <a:rPr lang="en-IN" smtClean="0"/>
              <a:t>‹#›</a:t>
            </a:fld>
            <a:endParaRPr lang="en-IN"/>
          </a:p>
        </p:txBody>
      </p:sp>
    </p:spTree>
    <p:extLst>
      <p:ext uri="{BB962C8B-B14F-4D97-AF65-F5344CB8AC3E}">
        <p14:creationId xmlns:p14="http://schemas.microsoft.com/office/powerpoint/2010/main" val="265125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5567-FF2D-4D50-80CD-935F83DCB0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A8EF1A-A9B1-46CE-AFAD-1B5FFA029A44}"/>
              </a:ext>
            </a:extLst>
          </p:cNvPr>
          <p:cNvSpPr>
            <a:spLocks noGrp="1"/>
          </p:cNvSpPr>
          <p:nvPr>
            <p:ph type="dt" sz="half" idx="10"/>
          </p:nvPr>
        </p:nvSpPr>
        <p:spPr/>
        <p:txBody>
          <a:bodyPr/>
          <a:lstStyle/>
          <a:p>
            <a:fld id="{7EF30F68-560F-44DA-A682-FD95D54E0106}" type="datetimeFigureOut">
              <a:rPr lang="en-IN" smtClean="0"/>
              <a:t>29-11-2021</a:t>
            </a:fld>
            <a:endParaRPr lang="en-IN"/>
          </a:p>
        </p:txBody>
      </p:sp>
      <p:sp>
        <p:nvSpPr>
          <p:cNvPr id="4" name="Footer Placeholder 3">
            <a:extLst>
              <a:ext uri="{FF2B5EF4-FFF2-40B4-BE49-F238E27FC236}">
                <a16:creationId xmlns:a16="http://schemas.microsoft.com/office/drawing/2014/main" id="{BDD04D0F-56F8-4E2A-9C88-CE3D09ACB5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D0D46E-73F2-40A3-981F-AA26798D1B34}"/>
              </a:ext>
            </a:extLst>
          </p:cNvPr>
          <p:cNvSpPr>
            <a:spLocks noGrp="1"/>
          </p:cNvSpPr>
          <p:nvPr>
            <p:ph type="sldNum" sz="quarter" idx="12"/>
          </p:nvPr>
        </p:nvSpPr>
        <p:spPr/>
        <p:txBody>
          <a:bodyPr/>
          <a:lstStyle/>
          <a:p>
            <a:fld id="{42891C2A-C892-4043-AD68-98366C99FFBB}" type="slidenum">
              <a:rPr lang="en-IN" smtClean="0"/>
              <a:t>‹#›</a:t>
            </a:fld>
            <a:endParaRPr lang="en-IN"/>
          </a:p>
        </p:txBody>
      </p:sp>
    </p:spTree>
    <p:extLst>
      <p:ext uri="{BB962C8B-B14F-4D97-AF65-F5344CB8AC3E}">
        <p14:creationId xmlns:p14="http://schemas.microsoft.com/office/powerpoint/2010/main" val="120460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3D6A5-C04B-425B-80EE-D47B28F034DF}"/>
              </a:ext>
            </a:extLst>
          </p:cNvPr>
          <p:cNvSpPr>
            <a:spLocks noGrp="1"/>
          </p:cNvSpPr>
          <p:nvPr>
            <p:ph type="dt" sz="half" idx="10"/>
          </p:nvPr>
        </p:nvSpPr>
        <p:spPr/>
        <p:txBody>
          <a:bodyPr/>
          <a:lstStyle/>
          <a:p>
            <a:fld id="{7EF30F68-560F-44DA-A682-FD95D54E0106}" type="datetimeFigureOut">
              <a:rPr lang="en-IN" smtClean="0"/>
              <a:t>29-11-2021</a:t>
            </a:fld>
            <a:endParaRPr lang="en-IN"/>
          </a:p>
        </p:txBody>
      </p:sp>
      <p:sp>
        <p:nvSpPr>
          <p:cNvPr id="3" name="Footer Placeholder 2">
            <a:extLst>
              <a:ext uri="{FF2B5EF4-FFF2-40B4-BE49-F238E27FC236}">
                <a16:creationId xmlns:a16="http://schemas.microsoft.com/office/drawing/2014/main" id="{0A84B484-F3BC-4D7A-B18E-650E0C086C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BC783B-12DC-44A2-B0E0-772B2ED4C8B0}"/>
              </a:ext>
            </a:extLst>
          </p:cNvPr>
          <p:cNvSpPr>
            <a:spLocks noGrp="1"/>
          </p:cNvSpPr>
          <p:nvPr>
            <p:ph type="sldNum" sz="quarter" idx="12"/>
          </p:nvPr>
        </p:nvSpPr>
        <p:spPr/>
        <p:txBody>
          <a:bodyPr/>
          <a:lstStyle/>
          <a:p>
            <a:fld id="{42891C2A-C892-4043-AD68-98366C99FFBB}" type="slidenum">
              <a:rPr lang="en-IN" smtClean="0"/>
              <a:t>‹#›</a:t>
            </a:fld>
            <a:endParaRPr lang="en-IN"/>
          </a:p>
        </p:txBody>
      </p:sp>
    </p:spTree>
    <p:extLst>
      <p:ext uri="{BB962C8B-B14F-4D97-AF65-F5344CB8AC3E}">
        <p14:creationId xmlns:p14="http://schemas.microsoft.com/office/powerpoint/2010/main" val="2672615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79FB-DC35-4614-B728-5B18657E0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EB8674-B8DD-4C3F-AD32-7C983D8DB5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D2C61C-A73E-4B9F-A583-16662E8D9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A6AD4-9037-4F83-B2FF-FCEDD06D55C5}"/>
              </a:ext>
            </a:extLst>
          </p:cNvPr>
          <p:cNvSpPr>
            <a:spLocks noGrp="1"/>
          </p:cNvSpPr>
          <p:nvPr>
            <p:ph type="dt" sz="half" idx="10"/>
          </p:nvPr>
        </p:nvSpPr>
        <p:spPr/>
        <p:txBody>
          <a:bodyPr/>
          <a:lstStyle/>
          <a:p>
            <a:fld id="{7EF30F68-560F-44DA-A682-FD95D54E0106}" type="datetimeFigureOut">
              <a:rPr lang="en-IN" smtClean="0"/>
              <a:t>29-11-2021</a:t>
            </a:fld>
            <a:endParaRPr lang="en-IN"/>
          </a:p>
        </p:txBody>
      </p:sp>
      <p:sp>
        <p:nvSpPr>
          <p:cNvPr id="6" name="Footer Placeholder 5">
            <a:extLst>
              <a:ext uri="{FF2B5EF4-FFF2-40B4-BE49-F238E27FC236}">
                <a16:creationId xmlns:a16="http://schemas.microsoft.com/office/drawing/2014/main" id="{005D7AD9-0493-4AB3-A4D7-3D1C55230A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B1AC20-2334-434C-B80B-1EBCD66F4771}"/>
              </a:ext>
            </a:extLst>
          </p:cNvPr>
          <p:cNvSpPr>
            <a:spLocks noGrp="1"/>
          </p:cNvSpPr>
          <p:nvPr>
            <p:ph type="sldNum" sz="quarter" idx="12"/>
          </p:nvPr>
        </p:nvSpPr>
        <p:spPr/>
        <p:txBody>
          <a:bodyPr/>
          <a:lstStyle/>
          <a:p>
            <a:fld id="{42891C2A-C892-4043-AD68-98366C99FFBB}" type="slidenum">
              <a:rPr lang="en-IN" smtClean="0"/>
              <a:t>‹#›</a:t>
            </a:fld>
            <a:endParaRPr lang="en-IN"/>
          </a:p>
        </p:txBody>
      </p:sp>
    </p:spTree>
    <p:extLst>
      <p:ext uri="{BB962C8B-B14F-4D97-AF65-F5344CB8AC3E}">
        <p14:creationId xmlns:p14="http://schemas.microsoft.com/office/powerpoint/2010/main" val="834838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577D-48AF-46AA-B630-213E38006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4C5E4A-FD8C-4104-8FEE-D084509092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4163F5-FE36-4E4F-BEE8-5D51E11CD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C757C-80C8-4F93-A98F-3CBCF29777DA}"/>
              </a:ext>
            </a:extLst>
          </p:cNvPr>
          <p:cNvSpPr>
            <a:spLocks noGrp="1"/>
          </p:cNvSpPr>
          <p:nvPr>
            <p:ph type="dt" sz="half" idx="10"/>
          </p:nvPr>
        </p:nvSpPr>
        <p:spPr/>
        <p:txBody>
          <a:bodyPr/>
          <a:lstStyle/>
          <a:p>
            <a:fld id="{7EF30F68-560F-44DA-A682-FD95D54E0106}" type="datetimeFigureOut">
              <a:rPr lang="en-IN" smtClean="0"/>
              <a:t>29-11-2021</a:t>
            </a:fld>
            <a:endParaRPr lang="en-IN"/>
          </a:p>
        </p:txBody>
      </p:sp>
      <p:sp>
        <p:nvSpPr>
          <p:cNvPr id="6" name="Footer Placeholder 5">
            <a:extLst>
              <a:ext uri="{FF2B5EF4-FFF2-40B4-BE49-F238E27FC236}">
                <a16:creationId xmlns:a16="http://schemas.microsoft.com/office/drawing/2014/main" id="{E42846E2-0671-4D0A-984B-361D1C70C6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A65642-7235-44FE-95D6-39BD735B4483}"/>
              </a:ext>
            </a:extLst>
          </p:cNvPr>
          <p:cNvSpPr>
            <a:spLocks noGrp="1"/>
          </p:cNvSpPr>
          <p:nvPr>
            <p:ph type="sldNum" sz="quarter" idx="12"/>
          </p:nvPr>
        </p:nvSpPr>
        <p:spPr/>
        <p:txBody>
          <a:bodyPr/>
          <a:lstStyle/>
          <a:p>
            <a:fld id="{42891C2A-C892-4043-AD68-98366C99FFBB}" type="slidenum">
              <a:rPr lang="en-IN" smtClean="0"/>
              <a:t>‹#›</a:t>
            </a:fld>
            <a:endParaRPr lang="en-IN"/>
          </a:p>
        </p:txBody>
      </p:sp>
    </p:spTree>
    <p:extLst>
      <p:ext uri="{BB962C8B-B14F-4D97-AF65-F5344CB8AC3E}">
        <p14:creationId xmlns:p14="http://schemas.microsoft.com/office/powerpoint/2010/main" val="136903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B283C0-C517-4E5E-A1A6-D715A2EC77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914F54-D440-4B52-B4B8-DCEB2897CC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B090D6-05C4-4D27-B4AB-CF0794B95D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30F68-560F-44DA-A682-FD95D54E0106}" type="datetimeFigureOut">
              <a:rPr lang="en-IN" smtClean="0"/>
              <a:t>29-11-2021</a:t>
            </a:fld>
            <a:endParaRPr lang="en-IN"/>
          </a:p>
        </p:txBody>
      </p:sp>
      <p:sp>
        <p:nvSpPr>
          <p:cNvPr id="5" name="Footer Placeholder 4">
            <a:extLst>
              <a:ext uri="{FF2B5EF4-FFF2-40B4-BE49-F238E27FC236}">
                <a16:creationId xmlns:a16="http://schemas.microsoft.com/office/drawing/2014/main" id="{46012B9F-68FD-4AEE-BC00-07E5A5E32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29B511-BB82-410E-A9DB-1C4A424326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91C2A-C892-4043-AD68-98366C99FFBB}" type="slidenum">
              <a:rPr lang="en-IN" smtClean="0"/>
              <a:t>‹#›</a:t>
            </a:fld>
            <a:endParaRPr lang="en-IN"/>
          </a:p>
        </p:txBody>
      </p:sp>
    </p:spTree>
    <p:extLst>
      <p:ext uri="{BB962C8B-B14F-4D97-AF65-F5344CB8AC3E}">
        <p14:creationId xmlns:p14="http://schemas.microsoft.com/office/powerpoint/2010/main" val="1963634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41586-020-2649-2" TargetMode="External"/><Relationship Id="rId2" Type="http://schemas.openxmlformats.org/officeDocument/2006/relationships/hyperlink" Target="https://doi.org/10.1016/j.fuel.2019.11591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916874-F805-46A3-A76B-1744FEC8FBAB}"/>
              </a:ext>
            </a:extLst>
          </p:cNvPr>
          <p:cNvPicPr>
            <a:picLocks noChangeAspect="1"/>
          </p:cNvPicPr>
          <p:nvPr/>
        </p:nvPicPr>
        <p:blipFill>
          <a:blip r:embed="rId2"/>
          <a:stretch>
            <a:fillRect/>
          </a:stretch>
        </p:blipFill>
        <p:spPr>
          <a:xfrm>
            <a:off x="5264458" y="1697989"/>
            <a:ext cx="2059620" cy="1972575"/>
          </a:xfrm>
          <a:prstGeom prst="rect">
            <a:avLst/>
          </a:prstGeom>
          <a:ln w="6350">
            <a:noFill/>
          </a:ln>
        </p:spPr>
      </p:pic>
      <p:sp>
        <p:nvSpPr>
          <p:cNvPr id="5" name="TextBox 4">
            <a:extLst>
              <a:ext uri="{FF2B5EF4-FFF2-40B4-BE49-F238E27FC236}">
                <a16:creationId xmlns:a16="http://schemas.microsoft.com/office/drawing/2014/main" id="{8CB6F545-266C-4240-AA45-40F2A78BFCEB}"/>
              </a:ext>
            </a:extLst>
          </p:cNvPr>
          <p:cNvSpPr txBox="1"/>
          <p:nvPr/>
        </p:nvSpPr>
        <p:spPr>
          <a:xfrm>
            <a:off x="3454313" y="3670565"/>
            <a:ext cx="5858363" cy="1200329"/>
          </a:xfrm>
          <a:prstGeom prst="rect">
            <a:avLst/>
          </a:prstGeom>
          <a:noFill/>
        </p:spPr>
        <p:txBody>
          <a:bodyPr wrap="square" rtlCol="0">
            <a:spAutoFit/>
          </a:bodyPr>
          <a:lstStyle/>
          <a:p>
            <a:pPr algn="ctr"/>
            <a:r>
              <a:rPr lang="en-US" sz="2400" dirty="0"/>
              <a:t>Dept. of  </a:t>
            </a:r>
            <a:r>
              <a:rPr lang="en-US" sz="2400" b="0" i="0" kern="1200" dirty="0">
                <a:solidFill>
                  <a:schemeClr val="tx1"/>
                </a:solidFill>
                <a:effectLst/>
                <a:latin typeface="+mn-lt"/>
                <a:ea typeface="+mn-ea"/>
                <a:cs typeface="+mn-cs"/>
              </a:rPr>
              <a:t>Petroleum Engineering,</a:t>
            </a:r>
          </a:p>
          <a:p>
            <a:pPr algn="ctr"/>
            <a:r>
              <a:rPr lang="en-US" sz="2400" b="0" i="0" kern="1200" dirty="0">
                <a:solidFill>
                  <a:schemeClr val="tx1"/>
                </a:solidFill>
                <a:effectLst/>
                <a:latin typeface="+mn-lt"/>
                <a:ea typeface="+mn-ea"/>
                <a:cs typeface="+mn-cs"/>
              </a:rPr>
              <a:t>Indian Institute of Petroleum and  Energy, Vizag(AP)</a:t>
            </a:r>
          </a:p>
        </p:txBody>
      </p:sp>
      <p:sp>
        <p:nvSpPr>
          <p:cNvPr id="6" name="TextBox 5">
            <a:extLst>
              <a:ext uri="{FF2B5EF4-FFF2-40B4-BE49-F238E27FC236}">
                <a16:creationId xmlns:a16="http://schemas.microsoft.com/office/drawing/2014/main" id="{5798C7FA-8644-4B38-9A22-8A05FC955122}"/>
              </a:ext>
            </a:extLst>
          </p:cNvPr>
          <p:cNvSpPr txBox="1"/>
          <p:nvPr/>
        </p:nvSpPr>
        <p:spPr>
          <a:xfrm>
            <a:off x="0" y="5288340"/>
            <a:ext cx="5175681" cy="1569660"/>
          </a:xfrm>
          <a:prstGeom prst="rect">
            <a:avLst/>
          </a:prstGeom>
          <a:noFill/>
        </p:spPr>
        <p:txBody>
          <a:bodyPr wrap="square" rtlCol="0">
            <a:spAutoFit/>
          </a:bodyPr>
          <a:lstStyle/>
          <a:p>
            <a:r>
              <a:rPr lang="en-IN" sz="2400" b="0" dirty="0">
                <a:solidFill>
                  <a:schemeClr val="tx1"/>
                </a:solidFill>
              </a:rPr>
              <a:t>Course-Enhanced Oil Recovery</a:t>
            </a:r>
          </a:p>
          <a:p>
            <a:r>
              <a:rPr lang="en-IN" sz="2400" b="0" dirty="0">
                <a:solidFill>
                  <a:schemeClr val="tx1"/>
                </a:solidFill>
              </a:rPr>
              <a:t>Course Instructor- Dr. Sivasankar P.</a:t>
            </a:r>
          </a:p>
          <a:p>
            <a:br>
              <a:rPr lang="en-IN" sz="2400" b="0" dirty="0">
                <a:solidFill>
                  <a:schemeClr val="tx1"/>
                </a:solidFill>
              </a:rPr>
            </a:br>
            <a:endParaRPr lang="en-IN" sz="2400" b="0" i="0" kern="1200" dirty="0">
              <a:solidFill>
                <a:schemeClr val="tx1"/>
              </a:solidFill>
              <a:effectLst/>
              <a:latin typeface="+mn-lt"/>
              <a:ea typeface="+mn-ea"/>
              <a:cs typeface="+mn-cs"/>
            </a:endParaRPr>
          </a:p>
        </p:txBody>
      </p:sp>
      <p:sp>
        <p:nvSpPr>
          <p:cNvPr id="8" name="TextBox 7">
            <a:extLst>
              <a:ext uri="{FF2B5EF4-FFF2-40B4-BE49-F238E27FC236}">
                <a16:creationId xmlns:a16="http://schemas.microsoft.com/office/drawing/2014/main" id="{2BF55BC0-5BC1-4310-B74A-5DF18230DE92}"/>
              </a:ext>
            </a:extLst>
          </p:cNvPr>
          <p:cNvSpPr txBox="1"/>
          <p:nvPr/>
        </p:nvSpPr>
        <p:spPr>
          <a:xfrm>
            <a:off x="1784412" y="529986"/>
            <a:ext cx="8842159" cy="1169551"/>
          </a:xfrm>
          <a:prstGeom prst="rect">
            <a:avLst/>
          </a:prstGeom>
          <a:noFill/>
        </p:spPr>
        <p:txBody>
          <a:bodyPr wrap="square">
            <a:spAutoFit/>
          </a:bodyPr>
          <a:lstStyle/>
          <a:p>
            <a:pPr algn="ctr"/>
            <a:r>
              <a:rPr lang="en-US" sz="3500" dirty="0">
                <a:latin typeface="Times New Roman" panose="02020603050405020304" pitchFamily="18" charset="0"/>
                <a:cs typeface="Times New Roman" panose="02020603050405020304" pitchFamily="18" charset="0"/>
              </a:rPr>
              <a:t>A basic ML model for </a:t>
            </a:r>
            <a:r>
              <a:rPr lang="en-IN" sz="3500" dirty="0">
                <a:latin typeface="Times New Roman" panose="02020603050405020304" pitchFamily="18" charset="0"/>
                <a:cs typeface="Times New Roman" panose="02020603050405020304" pitchFamily="18" charset="0"/>
              </a:rPr>
              <a:t>EOR</a:t>
            </a:r>
          </a:p>
          <a:p>
            <a:pPr algn="ctr"/>
            <a:r>
              <a:rPr lang="en-IN" sz="3500" dirty="0">
                <a:latin typeface="Times New Roman" panose="02020603050405020304" pitchFamily="18" charset="0"/>
                <a:cs typeface="Times New Roman" panose="02020603050405020304" pitchFamily="18" charset="0"/>
              </a:rPr>
              <a:t>Screening</a:t>
            </a:r>
          </a:p>
        </p:txBody>
      </p:sp>
      <p:sp>
        <p:nvSpPr>
          <p:cNvPr id="9" name="TextBox 8">
            <a:extLst>
              <a:ext uri="{FF2B5EF4-FFF2-40B4-BE49-F238E27FC236}">
                <a16:creationId xmlns:a16="http://schemas.microsoft.com/office/drawing/2014/main" id="{EF9267F2-7E25-4D19-AE97-12478E7806B0}"/>
              </a:ext>
            </a:extLst>
          </p:cNvPr>
          <p:cNvSpPr txBox="1"/>
          <p:nvPr/>
        </p:nvSpPr>
        <p:spPr>
          <a:xfrm>
            <a:off x="7093257" y="5288340"/>
            <a:ext cx="5175681" cy="1200329"/>
          </a:xfrm>
          <a:prstGeom prst="rect">
            <a:avLst/>
          </a:prstGeom>
          <a:noFill/>
        </p:spPr>
        <p:txBody>
          <a:bodyPr wrap="square" rtlCol="0">
            <a:spAutoFit/>
          </a:bodyPr>
          <a:lstStyle/>
          <a:p>
            <a:pPr algn="r"/>
            <a:r>
              <a:rPr lang="en-IN" sz="2400" b="0" dirty="0">
                <a:solidFill>
                  <a:schemeClr val="tx1"/>
                </a:solidFill>
              </a:rPr>
              <a:t>Presented by- Shashwat Singh</a:t>
            </a:r>
          </a:p>
          <a:p>
            <a:pPr algn="r"/>
            <a:r>
              <a:rPr lang="en-IN" sz="2400" dirty="0"/>
              <a:t>Roll no-18PE10023</a:t>
            </a:r>
            <a:br>
              <a:rPr lang="en-IN" sz="2400" b="0" dirty="0">
                <a:solidFill>
                  <a:schemeClr val="tx1"/>
                </a:solidFill>
              </a:rPr>
            </a:br>
            <a:endParaRPr lang="en-IN" sz="24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99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DD38-C821-4941-A619-C99A911D8737}"/>
              </a:ext>
            </a:extLst>
          </p:cNvPr>
          <p:cNvSpPr>
            <a:spLocks noGrp="1"/>
          </p:cNvSpPr>
          <p:nvPr>
            <p:ph type="title"/>
          </p:nvPr>
        </p:nvSpPr>
        <p:spPr/>
        <p:txBody>
          <a:bodyPr>
            <a:normAutofit/>
          </a:bodyPr>
          <a:lstStyle/>
          <a:p>
            <a:pPr algn="ctr"/>
            <a:r>
              <a:rPr lang="en-US" sz="4000" dirty="0"/>
              <a:t>Feature Importance</a:t>
            </a:r>
            <a:endParaRPr lang="en-IN" sz="4000" dirty="0"/>
          </a:p>
        </p:txBody>
      </p:sp>
      <p:pic>
        <p:nvPicPr>
          <p:cNvPr id="7" name="Content Placeholder 6">
            <a:extLst>
              <a:ext uri="{FF2B5EF4-FFF2-40B4-BE49-F238E27FC236}">
                <a16:creationId xmlns:a16="http://schemas.microsoft.com/office/drawing/2014/main" id="{20C9F081-309D-4CA3-9FAF-3BD24B2F08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460" y="1523784"/>
            <a:ext cx="8993079" cy="4450888"/>
          </a:xfrm>
        </p:spPr>
      </p:pic>
    </p:spTree>
    <p:extLst>
      <p:ext uri="{BB962C8B-B14F-4D97-AF65-F5344CB8AC3E}">
        <p14:creationId xmlns:p14="http://schemas.microsoft.com/office/powerpoint/2010/main" val="191123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7D10-5EC5-4B27-BEBD-544B57EE23E5}"/>
              </a:ext>
            </a:extLst>
          </p:cNvPr>
          <p:cNvSpPr>
            <a:spLocks noGrp="1"/>
          </p:cNvSpPr>
          <p:nvPr>
            <p:ph type="title"/>
          </p:nvPr>
        </p:nvSpPr>
        <p:spPr/>
        <p:txBody>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51CB497C-7C4A-450D-8BAF-703BBA2CD65F}"/>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Development of a hybrid scoring system for EOR screening by combining conventional screening guidelines and random forest algorithm </a:t>
            </a:r>
            <a:r>
              <a:rPr lang="en-US" sz="1600" dirty="0">
                <a:latin typeface="Times New Roman" panose="02020603050405020304" pitchFamily="18" charset="0"/>
                <a:cs typeface="Times New Roman" panose="02020603050405020304" pitchFamily="18" charset="0"/>
                <a:hlinkClick r:id="rId2"/>
              </a:rPr>
              <a:t>https://doi.org/10.1016/j.fuel.2019.115915</a:t>
            </a:r>
            <a:endParaRPr lang="en-US" sz="1600" b="0" i="0" u="none" strike="noStrike" dirty="0">
              <a:solidFill>
                <a:srgbClr val="0F5DB9"/>
              </a:solidFill>
              <a:effectLst/>
              <a:latin typeface="Times New Roman" panose="02020603050405020304" pitchFamily="18" charset="0"/>
              <a:cs typeface="Times New Roman" panose="02020603050405020304" pitchFamily="18" charset="0"/>
            </a:endParaRPr>
          </a:p>
          <a:p>
            <a:r>
              <a:rPr lang="en-IN" sz="1600" b="0" i="0" dirty="0" err="1">
                <a:solidFill>
                  <a:srgbClr val="32363A"/>
                </a:solidFill>
                <a:effectLst/>
                <a:latin typeface="Times New Roman" panose="02020603050405020304" pitchFamily="18" charset="0"/>
                <a:cs typeface="Times New Roman" panose="02020603050405020304" pitchFamily="18" charset="0"/>
              </a:rPr>
              <a:t>Pedregosa</a:t>
            </a:r>
            <a:r>
              <a:rPr lang="en-IN" sz="1600" b="0" i="0" dirty="0">
                <a:solidFill>
                  <a:srgbClr val="32363A"/>
                </a:solidFill>
                <a:effectLst/>
                <a:latin typeface="Times New Roman" panose="02020603050405020304" pitchFamily="18" charset="0"/>
                <a:cs typeface="Times New Roman" panose="02020603050405020304" pitchFamily="18" charset="0"/>
              </a:rPr>
              <a:t>, F., Varoquaux, </a:t>
            </a:r>
            <a:r>
              <a:rPr lang="en-IN" sz="1600" b="0" i="0" dirty="0" err="1">
                <a:solidFill>
                  <a:srgbClr val="32363A"/>
                </a:solidFill>
                <a:effectLst/>
                <a:latin typeface="Times New Roman" panose="02020603050405020304" pitchFamily="18" charset="0"/>
                <a:cs typeface="Times New Roman" panose="02020603050405020304" pitchFamily="18" charset="0"/>
              </a:rPr>
              <a:t>Ga"el</a:t>
            </a:r>
            <a:r>
              <a:rPr lang="en-IN" sz="1600" b="0" i="0" dirty="0">
                <a:solidFill>
                  <a:srgbClr val="32363A"/>
                </a:solidFill>
                <a:effectLst/>
                <a:latin typeface="Times New Roman" panose="02020603050405020304" pitchFamily="18" charset="0"/>
                <a:cs typeface="Times New Roman" panose="02020603050405020304" pitchFamily="18" charset="0"/>
              </a:rPr>
              <a:t>, </a:t>
            </a:r>
            <a:r>
              <a:rPr lang="en-IN" sz="1600" b="0" i="0" dirty="0" err="1">
                <a:solidFill>
                  <a:srgbClr val="32363A"/>
                </a:solidFill>
                <a:effectLst/>
                <a:latin typeface="Times New Roman" panose="02020603050405020304" pitchFamily="18" charset="0"/>
                <a:cs typeface="Times New Roman" panose="02020603050405020304" pitchFamily="18" charset="0"/>
              </a:rPr>
              <a:t>Gramfort</a:t>
            </a:r>
            <a:r>
              <a:rPr lang="en-IN" sz="1600" b="0" i="0" dirty="0">
                <a:solidFill>
                  <a:srgbClr val="32363A"/>
                </a:solidFill>
                <a:effectLst/>
                <a:latin typeface="Times New Roman" panose="02020603050405020304" pitchFamily="18" charset="0"/>
                <a:cs typeface="Times New Roman" panose="02020603050405020304" pitchFamily="18" charset="0"/>
              </a:rPr>
              <a:t>, A., Michel, V., </a:t>
            </a:r>
            <a:r>
              <a:rPr lang="en-IN" sz="1600" b="0" i="0" dirty="0" err="1">
                <a:solidFill>
                  <a:srgbClr val="32363A"/>
                </a:solidFill>
                <a:effectLst/>
                <a:latin typeface="Times New Roman" panose="02020603050405020304" pitchFamily="18" charset="0"/>
                <a:cs typeface="Times New Roman" panose="02020603050405020304" pitchFamily="18" charset="0"/>
              </a:rPr>
              <a:t>Thirion</a:t>
            </a:r>
            <a:r>
              <a:rPr lang="en-IN" sz="1600" b="0" i="0" dirty="0">
                <a:solidFill>
                  <a:srgbClr val="32363A"/>
                </a:solidFill>
                <a:effectLst/>
                <a:latin typeface="Times New Roman" panose="02020603050405020304" pitchFamily="18" charset="0"/>
                <a:cs typeface="Times New Roman" panose="02020603050405020304" pitchFamily="18" charset="0"/>
              </a:rPr>
              <a:t>, B., Grisel, O., … others. (2011). Scikit-learn: Machine learning in Python. </a:t>
            </a:r>
            <a:r>
              <a:rPr lang="en-IN" sz="1600" b="0" i="1" dirty="0">
                <a:solidFill>
                  <a:srgbClr val="32363A"/>
                </a:solidFill>
                <a:effectLst/>
                <a:latin typeface="Times New Roman" panose="02020603050405020304" pitchFamily="18" charset="0"/>
                <a:cs typeface="Times New Roman" panose="02020603050405020304" pitchFamily="18" charset="0"/>
              </a:rPr>
              <a:t>Journal of Machine Learning Research</a:t>
            </a:r>
            <a:r>
              <a:rPr lang="en-IN" sz="1600" b="0" i="0" dirty="0">
                <a:solidFill>
                  <a:srgbClr val="32363A"/>
                </a:solidFill>
                <a:effectLst/>
                <a:latin typeface="Times New Roman" panose="02020603050405020304" pitchFamily="18" charset="0"/>
                <a:cs typeface="Times New Roman" panose="02020603050405020304" pitchFamily="18" charset="0"/>
              </a:rPr>
              <a:t>, </a:t>
            </a:r>
            <a:r>
              <a:rPr lang="en-IN" sz="1600" b="0" i="1" dirty="0">
                <a:solidFill>
                  <a:srgbClr val="32363A"/>
                </a:solidFill>
                <a:effectLst/>
                <a:latin typeface="Times New Roman" panose="02020603050405020304" pitchFamily="18" charset="0"/>
                <a:cs typeface="Times New Roman" panose="02020603050405020304" pitchFamily="18" charset="0"/>
              </a:rPr>
              <a:t>12</a:t>
            </a:r>
            <a:r>
              <a:rPr lang="en-IN" sz="1600" b="0" i="0" dirty="0">
                <a:solidFill>
                  <a:srgbClr val="32363A"/>
                </a:solidFill>
                <a:effectLst/>
                <a:latin typeface="Times New Roman" panose="02020603050405020304" pitchFamily="18" charset="0"/>
                <a:cs typeface="Times New Roman" panose="02020603050405020304" pitchFamily="18" charset="0"/>
              </a:rPr>
              <a:t>(Oct), 2825–2830.</a:t>
            </a:r>
          </a:p>
          <a:p>
            <a:r>
              <a:rPr lang="en-US" sz="1600" b="0" i="0" dirty="0">
                <a:solidFill>
                  <a:srgbClr val="32363A"/>
                </a:solidFill>
                <a:effectLst/>
                <a:latin typeface="Times New Roman" panose="02020603050405020304" pitchFamily="18" charset="0"/>
                <a:cs typeface="Times New Roman" panose="02020603050405020304" pitchFamily="18" charset="0"/>
              </a:rPr>
              <a:t>McKinney, W., &amp; others. (2010). Data structures for statistical computing in python. In </a:t>
            </a:r>
            <a:r>
              <a:rPr lang="en-US" sz="1600" b="0" i="1" dirty="0">
                <a:solidFill>
                  <a:srgbClr val="32363A"/>
                </a:solidFill>
                <a:effectLst/>
                <a:latin typeface="Times New Roman" panose="02020603050405020304" pitchFamily="18" charset="0"/>
                <a:cs typeface="Times New Roman" panose="02020603050405020304" pitchFamily="18" charset="0"/>
              </a:rPr>
              <a:t>Proceedings of the 9th Python in Science Conference</a:t>
            </a:r>
            <a:r>
              <a:rPr lang="en-US" sz="1600" b="0" i="0" dirty="0">
                <a:solidFill>
                  <a:srgbClr val="32363A"/>
                </a:solidFill>
                <a:effectLst/>
                <a:latin typeface="Times New Roman" panose="02020603050405020304" pitchFamily="18" charset="0"/>
                <a:cs typeface="Times New Roman" panose="02020603050405020304" pitchFamily="18" charset="0"/>
              </a:rPr>
              <a:t> (Vol. 445, pp. 51–56).</a:t>
            </a:r>
          </a:p>
          <a:p>
            <a:r>
              <a:rPr lang="en-IN" sz="1600" b="0" i="0" dirty="0">
                <a:solidFill>
                  <a:srgbClr val="4A4A4A"/>
                </a:solidFill>
                <a:effectLst/>
                <a:latin typeface="Times New Roman" panose="02020603050405020304" pitchFamily="18" charset="0"/>
                <a:cs typeface="Times New Roman" panose="02020603050405020304" pitchFamily="18" charset="0"/>
              </a:rPr>
              <a:t>Harris, C.R., Millman, K.J., van der Walt, S.J. et al. </a:t>
            </a:r>
            <a:r>
              <a:rPr lang="en-IN" sz="1600" b="0" i="1" dirty="0">
                <a:solidFill>
                  <a:srgbClr val="F0506E"/>
                </a:solidFill>
                <a:effectLst/>
                <a:latin typeface="Times New Roman" panose="02020603050405020304" pitchFamily="18" charset="0"/>
                <a:cs typeface="Times New Roman" panose="02020603050405020304" pitchFamily="18" charset="0"/>
              </a:rPr>
              <a:t>Array programming with NumPy</a:t>
            </a:r>
            <a:r>
              <a:rPr lang="en-IN" sz="1600" b="0" i="0" dirty="0">
                <a:solidFill>
                  <a:srgbClr val="4A4A4A"/>
                </a:solidFill>
                <a:effectLst/>
                <a:latin typeface="Times New Roman" panose="02020603050405020304" pitchFamily="18" charset="0"/>
                <a:cs typeface="Times New Roman" panose="02020603050405020304" pitchFamily="18" charset="0"/>
              </a:rPr>
              <a:t>. Nature 585, 357–362 (2020). DOI: </a:t>
            </a:r>
            <a:r>
              <a:rPr lang="en-IN" sz="1600" b="0" i="0" u="none" strike="noStrike" dirty="0">
                <a:solidFill>
                  <a:srgbClr val="1E87F0"/>
                </a:solidFill>
                <a:effectLst/>
                <a:latin typeface="Times New Roman" panose="02020603050405020304" pitchFamily="18" charset="0"/>
                <a:cs typeface="Times New Roman" panose="02020603050405020304" pitchFamily="18" charset="0"/>
                <a:hlinkClick r:id="rId3"/>
              </a:rPr>
              <a:t>10.1038/s41586-020-2649-2</a:t>
            </a:r>
            <a:r>
              <a:rPr lang="en-IN" sz="1600" b="0" i="0" dirty="0">
                <a:solidFill>
                  <a:srgbClr val="4A4A4A"/>
                </a:solidFill>
                <a:effectLst/>
                <a:latin typeface="Times New Roman" panose="02020603050405020304" pitchFamily="18" charset="0"/>
                <a:cs typeface="Times New Roman" panose="02020603050405020304" pitchFamily="18" charset="0"/>
              </a:rPr>
              <a:t>. </a:t>
            </a:r>
            <a:endParaRPr lang="en-US" sz="1600" b="0" i="0" u="none" strike="noStrike" dirty="0">
              <a:solidFill>
                <a:srgbClr val="0F5DB9"/>
              </a:solidFill>
              <a:effectLst/>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917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FC6D9-D414-48AC-B44F-0C4B85455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482" y="1182950"/>
            <a:ext cx="6897949" cy="4321206"/>
          </a:xfrm>
          <a:prstGeom prst="rect">
            <a:avLst/>
          </a:prstGeom>
        </p:spPr>
      </p:pic>
    </p:spTree>
    <p:extLst>
      <p:ext uri="{BB962C8B-B14F-4D97-AF65-F5344CB8AC3E}">
        <p14:creationId xmlns:p14="http://schemas.microsoft.com/office/powerpoint/2010/main" val="363326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A8342B-DFB4-4FC0-8295-59B514F87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704" y="709523"/>
            <a:ext cx="6806518" cy="1620913"/>
          </a:xfrm>
          <a:prstGeom prst="rect">
            <a:avLst/>
          </a:prstGeom>
        </p:spPr>
      </p:pic>
      <p:pic>
        <p:nvPicPr>
          <p:cNvPr id="7" name="Picture 6">
            <a:extLst>
              <a:ext uri="{FF2B5EF4-FFF2-40B4-BE49-F238E27FC236}">
                <a16:creationId xmlns:a16="http://schemas.microsoft.com/office/drawing/2014/main" id="{73E2FE4C-4F79-4196-87FD-F1B01583C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562" y="140163"/>
            <a:ext cx="6104149" cy="632515"/>
          </a:xfrm>
          <a:prstGeom prst="rect">
            <a:avLst/>
          </a:prstGeom>
        </p:spPr>
      </p:pic>
      <p:pic>
        <p:nvPicPr>
          <p:cNvPr id="9" name="Picture 8">
            <a:extLst>
              <a:ext uri="{FF2B5EF4-FFF2-40B4-BE49-F238E27FC236}">
                <a16:creationId xmlns:a16="http://schemas.microsoft.com/office/drawing/2014/main" id="{CE782D98-5F33-4363-9E35-9888323CF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655" y="3157482"/>
            <a:ext cx="3623510" cy="3623510"/>
          </a:xfrm>
          <a:prstGeom prst="rect">
            <a:avLst/>
          </a:prstGeom>
        </p:spPr>
      </p:pic>
      <p:sp>
        <p:nvSpPr>
          <p:cNvPr id="10" name="TextBox 9">
            <a:extLst>
              <a:ext uri="{FF2B5EF4-FFF2-40B4-BE49-F238E27FC236}">
                <a16:creationId xmlns:a16="http://schemas.microsoft.com/office/drawing/2014/main" id="{8B10AEF0-254D-4B98-8E9A-28086538E469}"/>
              </a:ext>
            </a:extLst>
          </p:cNvPr>
          <p:cNvSpPr txBox="1"/>
          <p:nvPr/>
        </p:nvSpPr>
        <p:spPr>
          <a:xfrm>
            <a:off x="3209562" y="2190311"/>
            <a:ext cx="7621195" cy="646331"/>
          </a:xfrm>
          <a:prstGeom prst="rect">
            <a:avLst/>
          </a:prstGeom>
          <a:noFill/>
        </p:spPr>
        <p:txBody>
          <a:bodyPr wrap="square" rtlCol="0">
            <a:spAutoFit/>
          </a:bodyPr>
          <a:lstStyle/>
          <a:p>
            <a:r>
              <a:rPr lang="en-US" b="0" i="0" u="none" strike="noStrike" baseline="0" dirty="0">
                <a:latin typeface="+mj-lt"/>
              </a:rPr>
              <a:t>Once we have a model, we must </a:t>
            </a:r>
            <a:r>
              <a:rPr lang="en-US" b="1" i="0" u="none" strike="noStrike" baseline="0" dirty="0">
                <a:latin typeface="+mj-lt"/>
              </a:rPr>
              <a:t>train </a:t>
            </a:r>
            <a:r>
              <a:rPr lang="en-US" b="0" i="0" u="none" strike="noStrike" baseline="0" dirty="0">
                <a:latin typeface="+mj-lt"/>
              </a:rPr>
              <a:t>it. </a:t>
            </a:r>
            <a:r>
              <a:rPr lang="en-US" b="1" i="0" u="none" strike="noStrike" baseline="0" dirty="0">
                <a:latin typeface="+mj-lt"/>
              </a:rPr>
              <a:t>Training </a:t>
            </a:r>
            <a:r>
              <a:rPr lang="en-US" b="0" i="0" u="none" strike="noStrike" baseline="0" dirty="0">
                <a:latin typeface="+mj-lt"/>
              </a:rPr>
              <a:t>is the iterative process through which, the model </a:t>
            </a:r>
            <a:r>
              <a:rPr lang="en-US" b="1" i="0" u="none" strike="noStrike" baseline="0" dirty="0">
                <a:latin typeface="+mj-lt"/>
              </a:rPr>
              <a:t>learns </a:t>
            </a:r>
            <a:r>
              <a:rPr lang="en-US" b="0" i="0" u="none" strike="noStrike" baseline="0" dirty="0">
                <a:latin typeface="+mj-lt"/>
              </a:rPr>
              <a:t>how to make sense of input data. </a:t>
            </a:r>
            <a:endParaRPr lang="en-IN" dirty="0">
              <a:latin typeface="+mj-lt"/>
            </a:endParaRPr>
          </a:p>
        </p:txBody>
      </p:sp>
      <p:sp>
        <p:nvSpPr>
          <p:cNvPr id="11" name="TextBox 10">
            <a:extLst>
              <a:ext uri="{FF2B5EF4-FFF2-40B4-BE49-F238E27FC236}">
                <a16:creationId xmlns:a16="http://schemas.microsoft.com/office/drawing/2014/main" id="{6646525B-67C6-41FA-86CF-590A2AB75845}"/>
              </a:ext>
            </a:extLst>
          </p:cNvPr>
          <p:cNvSpPr txBox="1"/>
          <p:nvPr/>
        </p:nvSpPr>
        <p:spPr>
          <a:xfrm>
            <a:off x="618325" y="2836642"/>
            <a:ext cx="4353170" cy="369332"/>
          </a:xfrm>
          <a:prstGeom prst="rect">
            <a:avLst/>
          </a:prstGeom>
          <a:noFill/>
        </p:spPr>
        <p:txBody>
          <a:bodyPr wrap="square" rtlCol="0">
            <a:spAutoFit/>
          </a:bodyPr>
          <a:lstStyle/>
          <a:p>
            <a:r>
              <a:rPr lang="en-IN" dirty="0">
                <a:solidFill>
                  <a:srgbClr val="414043"/>
                </a:solidFill>
                <a:latin typeface="+mj-lt"/>
              </a:rPr>
              <a:t>T</a:t>
            </a:r>
            <a:r>
              <a:rPr lang="en-IN" i="0" u="none" strike="noStrike" baseline="0" dirty="0">
                <a:solidFill>
                  <a:srgbClr val="414043"/>
                </a:solidFill>
                <a:latin typeface="+mj-lt"/>
              </a:rPr>
              <a:t>raining an algorithm involves 4 ingredients:</a:t>
            </a:r>
          </a:p>
        </p:txBody>
      </p:sp>
      <p:sp>
        <p:nvSpPr>
          <p:cNvPr id="12" name="TextBox 11">
            <a:extLst>
              <a:ext uri="{FF2B5EF4-FFF2-40B4-BE49-F238E27FC236}">
                <a16:creationId xmlns:a16="http://schemas.microsoft.com/office/drawing/2014/main" id="{FCCF5AB3-8C4F-4031-9598-195905E739B4}"/>
              </a:ext>
            </a:extLst>
          </p:cNvPr>
          <p:cNvSpPr txBox="1"/>
          <p:nvPr/>
        </p:nvSpPr>
        <p:spPr>
          <a:xfrm>
            <a:off x="5107315" y="4287915"/>
            <a:ext cx="5723442" cy="369332"/>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109DA3EF-F526-44B7-9991-7638EF9A8191}"/>
              </a:ext>
            </a:extLst>
          </p:cNvPr>
          <p:cNvSpPr txBox="1"/>
          <p:nvPr/>
        </p:nvSpPr>
        <p:spPr>
          <a:xfrm>
            <a:off x="7646483" y="4021359"/>
            <a:ext cx="4128116" cy="1200329"/>
          </a:xfrm>
          <a:prstGeom prst="rect">
            <a:avLst/>
          </a:prstGeom>
          <a:noFill/>
        </p:spPr>
        <p:txBody>
          <a:bodyPr wrap="square" rtlCol="0">
            <a:spAutoFit/>
          </a:bodyPr>
          <a:lstStyle/>
          <a:p>
            <a:r>
              <a:rPr lang="en-US" dirty="0">
                <a:latin typeface="+mj-lt"/>
              </a:rPr>
              <a:t>Types of ML:</a:t>
            </a:r>
          </a:p>
          <a:p>
            <a:pPr marL="285750" indent="-285750">
              <a:buFont typeface="Arial" panose="020B0604020202020204" pitchFamily="34" charset="0"/>
              <a:buChar char="•"/>
            </a:pPr>
            <a:r>
              <a:rPr lang="en-US" dirty="0">
                <a:latin typeface="+mj-lt"/>
              </a:rPr>
              <a:t>Supervised-labelled input</a:t>
            </a:r>
          </a:p>
          <a:p>
            <a:pPr marL="285750" indent="-285750">
              <a:buFont typeface="Arial" panose="020B0604020202020204" pitchFamily="34" charset="0"/>
              <a:buChar char="•"/>
            </a:pPr>
            <a:r>
              <a:rPr lang="en-US" dirty="0">
                <a:latin typeface="+mj-lt"/>
              </a:rPr>
              <a:t>Unsupervised-input not labelled</a:t>
            </a:r>
          </a:p>
          <a:p>
            <a:pPr marL="285750" indent="-285750">
              <a:buFont typeface="Arial" panose="020B0604020202020204" pitchFamily="34" charset="0"/>
              <a:buChar char="•"/>
            </a:pPr>
            <a:r>
              <a:rPr lang="en-US" dirty="0">
                <a:latin typeface="+mj-lt"/>
              </a:rPr>
              <a:t>Reinforcement-reward based</a:t>
            </a:r>
            <a:endParaRPr lang="en-IN" dirty="0">
              <a:latin typeface="+mj-lt"/>
            </a:endParaRPr>
          </a:p>
        </p:txBody>
      </p:sp>
    </p:spTree>
    <p:extLst>
      <p:ext uri="{BB962C8B-B14F-4D97-AF65-F5344CB8AC3E}">
        <p14:creationId xmlns:p14="http://schemas.microsoft.com/office/powerpoint/2010/main" val="188303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1DC9-DFFE-49F0-9566-EA4465D21B95}"/>
              </a:ext>
            </a:extLst>
          </p:cNvPr>
          <p:cNvSpPr>
            <a:spLocks noGrp="1"/>
          </p:cNvSpPr>
          <p:nvPr>
            <p:ph type="title"/>
          </p:nvPr>
        </p:nvSpPr>
        <p:spPr>
          <a:xfrm>
            <a:off x="772357" y="365125"/>
            <a:ext cx="10955045" cy="1325563"/>
          </a:xfrm>
        </p:spPr>
        <p:txBody>
          <a:bodyPr>
            <a:normAutofit/>
          </a:bodyPr>
          <a:lstStyle/>
          <a:p>
            <a:pPr algn="ctr"/>
            <a:r>
              <a:rPr lang="en-US" sz="3500" dirty="0">
                <a:latin typeface="Times New Roman" panose="02020603050405020304" pitchFamily="18" charset="0"/>
                <a:cs typeface="Times New Roman" panose="02020603050405020304" pitchFamily="18" charset="0"/>
              </a:rPr>
              <a:t>Understanding the problem statement and libraries used</a:t>
            </a:r>
            <a:endParaRPr lang="en-IN" sz="3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02C2C9-E0F0-4728-A86E-F2AD4AC13C5D}"/>
              </a:ext>
            </a:extLst>
          </p:cNvPr>
          <p:cNvSpPr>
            <a:spLocks noGrp="1"/>
          </p:cNvSpPr>
          <p:nvPr>
            <p:ph idx="1"/>
          </p:nvPr>
        </p:nvSpPr>
        <p:spPr/>
        <p:txBody>
          <a:bodyPr/>
          <a:lstStyle/>
          <a:p>
            <a:r>
              <a:rPr lang="en-US" sz="1600" dirty="0"/>
              <a:t>Problem statement-To build a machine learning model which predicts EOR to be applied on being given petrophysical properties of rocks.</a:t>
            </a:r>
          </a:p>
          <a:p>
            <a:r>
              <a:rPr lang="en-IN" sz="1600" dirty="0"/>
              <a:t>Python Libraries</a:t>
            </a:r>
          </a:p>
          <a:p>
            <a:pPr lvl="1"/>
            <a:r>
              <a:rPr lang="en-IN" sz="1600" dirty="0"/>
              <a:t>Tabula:-for data extraction from pdf files</a:t>
            </a:r>
          </a:p>
          <a:p>
            <a:pPr lvl="1"/>
            <a:r>
              <a:rPr lang="en-IN" sz="1600" dirty="0"/>
              <a:t>NumPy:-ndarray, fast computation</a:t>
            </a:r>
          </a:p>
          <a:p>
            <a:pPr lvl="1"/>
            <a:r>
              <a:rPr lang="en-IN" sz="1600" dirty="0"/>
              <a:t>Pandas-data structures for statistical computing</a:t>
            </a:r>
          </a:p>
          <a:p>
            <a:pPr lvl="1"/>
            <a:r>
              <a:rPr lang="en-IN" sz="1600" dirty="0"/>
              <a:t>Matplotlib and Seaborn:-for visualisation</a:t>
            </a:r>
          </a:p>
          <a:p>
            <a:pPr lvl="1"/>
            <a:r>
              <a:rPr lang="en-IN" sz="1600" dirty="0"/>
              <a:t>Sklearn:- pre-processing , model selection, scoring etc</a:t>
            </a:r>
          </a:p>
          <a:p>
            <a:pPr marL="457200" lvl="1" indent="0">
              <a:buNone/>
            </a:pPr>
            <a:endParaRPr lang="en-IN" dirty="0"/>
          </a:p>
          <a:p>
            <a:pPr marL="457200" lvl="1" indent="0">
              <a:buNone/>
            </a:pPr>
            <a:endParaRPr lang="en-IN" dirty="0"/>
          </a:p>
        </p:txBody>
      </p:sp>
      <p:pic>
        <p:nvPicPr>
          <p:cNvPr id="5" name="Picture 4">
            <a:extLst>
              <a:ext uri="{FF2B5EF4-FFF2-40B4-BE49-F238E27FC236}">
                <a16:creationId xmlns:a16="http://schemas.microsoft.com/office/drawing/2014/main" id="{B577E9F8-68D5-4545-9A59-39A7E8F7A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706" y="2139517"/>
            <a:ext cx="3942001" cy="1174179"/>
          </a:xfrm>
          <a:prstGeom prst="rect">
            <a:avLst/>
          </a:prstGeom>
        </p:spPr>
      </p:pic>
      <p:pic>
        <p:nvPicPr>
          <p:cNvPr id="7" name="Picture 6">
            <a:extLst>
              <a:ext uri="{FF2B5EF4-FFF2-40B4-BE49-F238E27FC236}">
                <a16:creationId xmlns:a16="http://schemas.microsoft.com/office/drawing/2014/main" id="{4BB90197-127A-4F53-BE85-CEBB32C71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706" y="3313696"/>
            <a:ext cx="4206605" cy="699191"/>
          </a:xfrm>
          <a:prstGeom prst="rect">
            <a:avLst/>
          </a:prstGeom>
        </p:spPr>
      </p:pic>
      <p:pic>
        <p:nvPicPr>
          <p:cNvPr id="9" name="Picture 8">
            <a:extLst>
              <a:ext uri="{FF2B5EF4-FFF2-40B4-BE49-F238E27FC236}">
                <a16:creationId xmlns:a16="http://schemas.microsoft.com/office/drawing/2014/main" id="{F79D2703-7B3B-4F99-A3F5-CFE87CD01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6706" y="4060654"/>
            <a:ext cx="3307367" cy="289585"/>
          </a:xfrm>
          <a:prstGeom prst="rect">
            <a:avLst/>
          </a:prstGeom>
        </p:spPr>
      </p:pic>
      <p:pic>
        <p:nvPicPr>
          <p:cNvPr id="11" name="Picture 10">
            <a:extLst>
              <a:ext uri="{FF2B5EF4-FFF2-40B4-BE49-F238E27FC236}">
                <a16:creationId xmlns:a16="http://schemas.microsoft.com/office/drawing/2014/main" id="{95266DB8-2978-499E-83F4-2E433CC90D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341" y="4340384"/>
            <a:ext cx="9156969" cy="2126164"/>
          </a:xfrm>
          <a:prstGeom prst="rect">
            <a:avLst/>
          </a:prstGeom>
        </p:spPr>
      </p:pic>
    </p:spTree>
    <p:extLst>
      <p:ext uri="{BB962C8B-B14F-4D97-AF65-F5344CB8AC3E}">
        <p14:creationId xmlns:p14="http://schemas.microsoft.com/office/powerpoint/2010/main" val="121185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2BD0-05D5-4588-AEC6-06E924B56E3E}"/>
              </a:ext>
            </a:extLst>
          </p:cNvPr>
          <p:cNvSpPr>
            <a:spLocks noGrp="1"/>
          </p:cNvSpPr>
          <p:nvPr>
            <p:ph type="title"/>
          </p:nvPr>
        </p:nvSpPr>
        <p:spPr/>
        <p:txBody>
          <a:bodyPr>
            <a:normAutofit/>
          </a:bodyPr>
          <a:lstStyle/>
          <a:p>
            <a:r>
              <a:rPr lang="en-US" sz="4000" dirty="0"/>
              <a:t>Data Preparation and Insights</a:t>
            </a:r>
            <a:endParaRPr lang="en-IN" sz="4000" dirty="0"/>
          </a:p>
        </p:txBody>
      </p:sp>
      <p:sp>
        <p:nvSpPr>
          <p:cNvPr id="3" name="Content Placeholder 2">
            <a:extLst>
              <a:ext uri="{FF2B5EF4-FFF2-40B4-BE49-F238E27FC236}">
                <a16:creationId xmlns:a16="http://schemas.microsoft.com/office/drawing/2014/main" id="{8CB036B4-0065-42E6-A5A1-22DEF5AA1627}"/>
              </a:ext>
            </a:extLst>
          </p:cNvPr>
          <p:cNvSpPr>
            <a:spLocks noGrp="1"/>
          </p:cNvSpPr>
          <p:nvPr>
            <p:ph idx="1"/>
          </p:nvPr>
        </p:nvSpPr>
        <p:spPr/>
        <p:txBody>
          <a:bodyPr>
            <a:normAutofit lnSpcReduction="10000"/>
          </a:bodyPr>
          <a:lstStyle/>
          <a:p>
            <a:r>
              <a:rPr lang="en-US" sz="1600" dirty="0"/>
              <a:t>Data Extraction method and source:</a:t>
            </a:r>
          </a:p>
          <a:p>
            <a:pPr lvl="1"/>
            <a:r>
              <a:rPr lang="en-US" sz="1600" dirty="0"/>
              <a:t>Source- Research papers in pdf format and open source</a:t>
            </a:r>
          </a:p>
          <a:p>
            <a:pPr lvl="1"/>
            <a:r>
              <a:rPr lang="en-US" sz="1600" dirty="0"/>
              <a:t>200 tuples, extracted using tabula library in python and </a:t>
            </a:r>
          </a:p>
          <a:p>
            <a:pPr marL="457200" lvl="1" indent="0">
              <a:buNone/>
            </a:pPr>
            <a:r>
              <a:rPr lang="en-US" sz="1600" dirty="0"/>
              <a:t>     online softwares.    </a:t>
            </a:r>
          </a:p>
          <a:p>
            <a:r>
              <a:rPr lang="en-US" sz="1600" dirty="0"/>
              <a:t>11 Columns in dataset</a:t>
            </a:r>
          </a:p>
          <a:p>
            <a:endParaRPr lang="en-US" sz="1600" dirty="0"/>
          </a:p>
          <a:p>
            <a:endParaRPr lang="en-US" sz="1600" dirty="0"/>
          </a:p>
          <a:p>
            <a:endParaRPr lang="en-US" sz="1600" dirty="0"/>
          </a:p>
          <a:p>
            <a:endParaRPr lang="en-US" sz="1600" dirty="0"/>
          </a:p>
          <a:p>
            <a:r>
              <a:rPr lang="en-US" sz="1600" dirty="0"/>
              <a:t>Data Preprocessing and EDA</a:t>
            </a:r>
          </a:p>
          <a:p>
            <a:pPr lvl="1"/>
            <a:r>
              <a:rPr lang="en-US" sz="1600" dirty="0"/>
              <a:t>Null values?</a:t>
            </a:r>
          </a:p>
          <a:p>
            <a:pPr lvl="1"/>
            <a:r>
              <a:rPr lang="en-US" sz="1600" dirty="0"/>
              <a:t>Outliers?</a:t>
            </a:r>
          </a:p>
          <a:p>
            <a:pPr lvl="1"/>
            <a:r>
              <a:rPr lang="en-US" sz="1600" dirty="0"/>
              <a:t>Descriptive statistics, box plots, count plots and catplots?</a:t>
            </a:r>
          </a:p>
          <a:p>
            <a:pPr lvl="1"/>
            <a:r>
              <a:rPr lang="en-US" sz="1600" dirty="0"/>
              <a:t>Label encoding Country, Project_Eval and Profit.</a:t>
            </a:r>
          </a:p>
        </p:txBody>
      </p:sp>
      <p:pic>
        <p:nvPicPr>
          <p:cNvPr id="5" name="Picture 4">
            <a:extLst>
              <a:ext uri="{FF2B5EF4-FFF2-40B4-BE49-F238E27FC236}">
                <a16:creationId xmlns:a16="http://schemas.microsoft.com/office/drawing/2014/main" id="{5462D9B0-FBFB-475F-ADA4-52061F738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535" y="1849083"/>
            <a:ext cx="5486400" cy="2829721"/>
          </a:xfrm>
          <a:prstGeom prst="rect">
            <a:avLst/>
          </a:prstGeom>
        </p:spPr>
      </p:pic>
      <p:pic>
        <p:nvPicPr>
          <p:cNvPr id="9" name="Picture 8">
            <a:extLst>
              <a:ext uri="{FF2B5EF4-FFF2-40B4-BE49-F238E27FC236}">
                <a16:creationId xmlns:a16="http://schemas.microsoft.com/office/drawing/2014/main" id="{DA1130CB-81FA-4615-A524-DDEE48CE4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141" y="3221370"/>
            <a:ext cx="5235394" cy="1272650"/>
          </a:xfrm>
          <a:prstGeom prst="rect">
            <a:avLst/>
          </a:prstGeom>
        </p:spPr>
      </p:pic>
    </p:spTree>
    <p:extLst>
      <p:ext uri="{BB962C8B-B14F-4D97-AF65-F5344CB8AC3E}">
        <p14:creationId xmlns:p14="http://schemas.microsoft.com/office/powerpoint/2010/main" val="391087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5D6491-A9EB-47C3-A1BD-ED33BDC72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99" y="285932"/>
            <a:ext cx="5848501" cy="5564451"/>
          </a:xfrm>
          <a:prstGeom prst="rect">
            <a:avLst/>
          </a:prstGeom>
        </p:spPr>
      </p:pic>
      <p:pic>
        <p:nvPicPr>
          <p:cNvPr id="11" name="Picture 10">
            <a:extLst>
              <a:ext uri="{FF2B5EF4-FFF2-40B4-BE49-F238E27FC236}">
                <a16:creationId xmlns:a16="http://schemas.microsoft.com/office/drawing/2014/main" id="{A6D66A6E-2752-42CC-A5E7-2CF00913B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023" y="285933"/>
            <a:ext cx="5761703" cy="5484552"/>
          </a:xfrm>
          <a:prstGeom prst="rect">
            <a:avLst/>
          </a:prstGeom>
        </p:spPr>
      </p:pic>
      <p:sp>
        <p:nvSpPr>
          <p:cNvPr id="2" name="TextBox 1">
            <a:extLst>
              <a:ext uri="{FF2B5EF4-FFF2-40B4-BE49-F238E27FC236}">
                <a16:creationId xmlns:a16="http://schemas.microsoft.com/office/drawing/2014/main" id="{BE5EB8B5-D526-4DAA-81D2-808464A00E30}"/>
              </a:ext>
            </a:extLst>
          </p:cNvPr>
          <p:cNvSpPr txBox="1"/>
          <p:nvPr/>
        </p:nvSpPr>
        <p:spPr>
          <a:xfrm>
            <a:off x="2104006" y="5925736"/>
            <a:ext cx="8913181" cy="369332"/>
          </a:xfrm>
          <a:prstGeom prst="rect">
            <a:avLst/>
          </a:prstGeom>
          <a:noFill/>
        </p:spPr>
        <p:txBody>
          <a:bodyPr wrap="square" rtlCol="0">
            <a:spAutoFit/>
          </a:bodyPr>
          <a:lstStyle/>
          <a:p>
            <a:pPr algn="ctr"/>
            <a:r>
              <a:rPr lang="en-US" dirty="0"/>
              <a:t>Steam injection and CO2 injection are most widely applied EOR</a:t>
            </a:r>
            <a:endParaRPr lang="en-IN" dirty="0"/>
          </a:p>
        </p:txBody>
      </p:sp>
    </p:spTree>
    <p:extLst>
      <p:ext uri="{BB962C8B-B14F-4D97-AF65-F5344CB8AC3E}">
        <p14:creationId xmlns:p14="http://schemas.microsoft.com/office/powerpoint/2010/main" val="111746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51C125-6FC4-46FF-83EB-E3A16AC79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85" y="1203169"/>
            <a:ext cx="5524979" cy="4451662"/>
          </a:xfrm>
          <a:prstGeom prst="rect">
            <a:avLst/>
          </a:prstGeom>
        </p:spPr>
      </p:pic>
      <p:pic>
        <p:nvPicPr>
          <p:cNvPr id="7" name="Picture 6">
            <a:extLst>
              <a:ext uri="{FF2B5EF4-FFF2-40B4-BE49-F238E27FC236}">
                <a16:creationId xmlns:a16="http://schemas.microsoft.com/office/drawing/2014/main" id="{CB05BAC1-0358-453C-B185-6DDF7AD8B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03169"/>
            <a:ext cx="5908837" cy="4451662"/>
          </a:xfrm>
          <a:prstGeom prst="rect">
            <a:avLst/>
          </a:prstGeom>
        </p:spPr>
      </p:pic>
      <p:sp>
        <p:nvSpPr>
          <p:cNvPr id="8" name="TextBox 7">
            <a:extLst>
              <a:ext uri="{FF2B5EF4-FFF2-40B4-BE49-F238E27FC236}">
                <a16:creationId xmlns:a16="http://schemas.microsoft.com/office/drawing/2014/main" id="{FD9D4F4A-17DA-4F18-A7F6-20399147C358}"/>
              </a:ext>
            </a:extLst>
          </p:cNvPr>
          <p:cNvSpPr txBox="1"/>
          <p:nvPr/>
        </p:nvSpPr>
        <p:spPr>
          <a:xfrm>
            <a:off x="878889" y="5925736"/>
            <a:ext cx="10138299" cy="369332"/>
          </a:xfrm>
          <a:prstGeom prst="rect">
            <a:avLst/>
          </a:prstGeom>
          <a:noFill/>
        </p:spPr>
        <p:txBody>
          <a:bodyPr wrap="square" rtlCol="0">
            <a:spAutoFit/>
          </a:bodyPr>
          <a:lstStyle/>
          <a:p>
            <a:r>
              <a:rPr lang="en-US" dirty="0"/>
              <a:t>from count plots of </a:t>
            </a:r>
            <a:r>
              <a:rPr lang="en-US" dirty="0" err="1"/>
              <a:t>EOR_Methods</a:t>
            </a:r>
            <a:r>
              <a:rPr lang="en-US" dirty="0"/>
              <a:t>, for lower depths  and higher viscosity steam injection was favored</a:t>
            </a:r>
            <a:endParaRPr lang="en-IN" dirty="0"/>
          </a:p>
        </p:txBody>
      </p:sp>
    </p:spTree>
    <p:extLst>
      <p:ext uri="{BB962C8B-B14F-4D97-AF65-F5344CB8AC3E}">
        <p14:creationId xmlns:p14="http://schemas.microsoft.com/office/powerpoint/2010/main" val="181044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198E-9BD8-4436-BC53-EA06D4DC65F5}"/>
              </a:ext>
            </a:extLst>
          </p:cNvPr>
          <p:cNvSpPr>
            <a:spLocks noGrp="1"/>
          </p:cNvSpPr>
          <p:nvPr>
            <p:ph type="title"/>
          </p:nvPr>
        </p:nvSpPr>
        <p:spPr/>
        <p:txBody>
          <a:bodyPr/>
          <a:lstStyle/>
          <a:p>
            <a:r>
              <a:rPr lang="en-US" dirty="0"/>
              <a:t>Target and predictors</a:t>
            </a:r>
            <a:endParaRPr lang="en-IN" dirty="0"/>
          </a:p>
        </p:txBody>
      </p:sp>
      <p:pic>
        <p:nvPicPr>
          <p:cNvPr id="5" name="Content Placeholder 4">
            <a:extLst>
              <a:ext uri="{FF2B5EF4-FFF2-40B4-BE49-F238E27FC236}">
                <a16:creationId xmlns:a16="http://schemas.microsoft.com/office/drawing/2014/main" id="{C0153C3A-5676-4E5B-9576-0D635458CBC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891" y="1429305"/>
            <a:ext cx="5183188" cy="2745560"/>
          </a:xfrm>
        </p:spPr>
      </p:pic>
      <p:pic>
        <p:nvPicPr>
          <p:cNvPr id="14" name="Content Placeholder 13">
            <a:extLst>
              <a:ext uri="{FF2B5EF4-FFF2-40B4-BE49-F238E27FC236}">
                <a16:creationId xmlns:a16="http://schemas.microsoft.com/office/drawing/2014/main" id="{9FB28A39-279F-422D-908E-804019C3DA0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63955" y="1429305"/>
            <a:ext cx="4688257" cy="4378618"/>
          </a:xfrm>
        </p:spPr>
      </p:pic>
      <p:pic>
        <p:nvPicPr>
          <p:cNvPr id="7" name="Picture 6">
            <a:extLst>
              <a:ext uri="{FF2B5EF4-FFF2-40B4-BE49-F238E27FC236}">
                <a16:creationId xmlns:a16="http://schemas.microsoft.com/office/drawing/2014/main" id="{134C17F8-DDCB-45A5-BB32-FC9D2E605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715" y="4136921"/>
            <a:ext cx="3010161" cy="381033"/>
          </a:xfrm>
          <a:prstGeom prst="rect">
            <a:avLst/>
          </a:prstGeom>
        </p:spPr>
      </p:pic>
      <p:sp>
        <p:nvSpPr>
          <p:cNvPr id="16" name="TextBox 15">
            <a:extLst>
              <a:ext uri="{FF2B5EF4-FFF2-40B4-BE49-F238E27FC236}">
                <a16:creationId xmlns:a16="http://schemas.microsoft.com/office/drawing/2014/main" id="{A70B8AAF-77D7-4E3B-B24A-99B2754AA43F}"/>
              </a:ext>
            </a:extLst>
          </p:cNvPr>
          <p:cNvSpPr txBox="1"/>
          <p:nvPr/>
        </p:nvSpPr>
        <p:spPr>
          <a:xfrm>
            <a:off x="958787" y="4638880"/>
            <a:ext cx="5832629" cy="1200329"/>
          </a:xfrm>
          <a:prstGeom prst="rect">
            <a:avLst/>
          </a:prstGeom>
          <a:noFill/>
        </p:spPr>
        <p:txBody>
          <a:bodyPr wrap="square" rtlCol="0">
            <a:spAutoFit/>
          </a:bodyPr>
          <a:lstStyle/>
          <a:p>
            <a:pPr algn="ctr"/>
            <a:r>
              <a:rPr lang="en-US" sz="1200" dirty="0"/>
              <a:t>Correlation-</a:t>
            </a:r>
          </a:p>
          <a:p>
            <a:pPr marL="285750" indent="-285750">
              <a:buFont typeface="Arial" panose="020B0604020202020204" pitchFamily="34" charset="0"/>
              <a:buChar char="•"/>
            </a:pPr>
            <a:r>
              <a:rPr lang="en-US" sz="1200" dirty="0"/>
              <a:t>numerical features- Pearson correlation</a:t>
            </a:r>
          </a:p>
          <a:p>
            <a:pPr marL="285750" indent="-285750">
              <a:buFont typeface="Arial" panose="020B0604020202020204" pitchFamily="34" charset="0"/>
              <a:buChar char="•"/>
            </a:pPr>
            <a:r>
              <a:rPr lang="en-US" sz="1200" dirty="0"/>
              <a:t>For categorical or cross  features-</a:t>
            </a:r>
          </a:p>
          <a:p>
            <a:pPr marL="742950" lvl="1" indent="-285750">
              <a:buFont typeface="Arial" panose="020B0604020202020204" pitchFamily="34" charset="0"/>
              <a:buChar char="•"/>
            </a:pPr>
            <a:r>
              <a:rPr lang="en-US" sz="1200" dirty="0"/>
              <a:t>Cramer’s V: </a:t>
            </a:r>
            <a:r>
              <a:rPr lang="es-ES" sz="1200" b="0" i="0" dirty="0">
                <a:effectLst/>
                <a:latin typeface="-apple-system"/>
              </a:rPr>
              <a:t>V(X,Y)=V(Y,X),</a:t>
            </a:r>
            <a:r>
              <a:rPr lang="en-US" sz="1200" b="0" i="0" dirty="0">
                <a:effectLst/>
                <a:latin typeface="-apple-system"/>
              </a:rPr>
              <a:t> any information related to asymmetry is lost </a:t>
            </a:r>
            <a:endParaRPr lang="en-US" sz="1200" dirty="0"/>
          </a:p>
          <a:p>
            <a:pPr marL="742950" lvl="1" indent="-285750">
              <a:buFont typeface="Arial" panose="020B0604020202020204" pitchFamily="34" charset="0"/>
              <a:buChar char="•"/>
            </a:pPr>
            <a:r>
              <a:rPr lang="en-US" sz="1200" dirty="0"/>
              <a:t>Thiel’s U:</a:t>
            </a:r>
            <a:r>
              <a:rPr lang="es-ES" sz="1200" b="0" i="0" dirty="0">
                <a:effectLst/>
                <a:latin typeface="-apple-system"/>
              </a:rPr>
              <a:t>U(X,Y)!=U(Y,X)</a:t>
            </a:r>
          </a:p>
          <a:p>
            <a:pPr marL="742950" lvl="1" indent="-285750">
              <a:buFont typeface="Arial" panose="020B0604020202020204" pitchFamily="34" charset="0"/>
              <a:buChar char="•"/>
            </a:pPr>
            <a:r>
              <a:rPr lang="es-ES" sz="1200" dirty="0">
                <a:latin typeface="-apple-system"/>
              </a:rPr>
              <a:t>Implementation details in dython</a:t>
            </a:r>
            <a:endParaRPr lang="en-IN" sz="1200" dirty="0"/>
          </a:p>
        </p:txBody>
      </p:sp>
      <p:sp>
        <p:nvSpPr>
          <p:cNvPr id="17" name="TextBox 16">
            <a:extLst>
              <a:ext uri="{FF2B5EF4-FFF2-40B4-BE49-F238E27FC236}">
                <a16:creationId xmlns:a16="http://schemas.microsoft.com/office/drawing/2014/main" id="{9EA12EF4-273A-42FC-A8A2-EF0640BBEA7C}"/>
              </a:ext>
            </a:extLst>
          </p:cNvPr>
          <p:cNvSpPr txBox="1"/>
          <p:nvPr/>
        </p:nvSpPr>
        <p:spPr>
          <a:xfrm>
            <a:off x="899287" y="5980058"/>
            <a:ext cx="10393425" cy="461665"/>
          </a:xfrm>
          <a:prstGeom prst="rect">
            <a:avLst/>
          </a:prstGeom>
          <a:noFill/>
        </p:spPr>
        <p:txBody>
          <a:bodyPr wrap="square" rtlCol="0">
            <a:spAutoFit/>
          </a:bodyPr>
          <a:lstStyle/>
          <a:p>
            <a:r>
              <a:rPr lang="en-US" sz="1200" dirty="0"/>
              <a:t>Label encoded so that we can use simple Pearson correlation in heatmap, and also for best capturing of underlying pattern and avoid runtime errors in further statistical procedures. only gravity vs depth highly correlated</a:t>
            </a:r>
            <a:endParaRPr lang="en-IN" sz="1200" dirty="0"/>
          </a:p>
        </p:txBody>
      </p:sp>
    </p:spTree>
    <p:extLst>
      <p:ext uri="{BB962C8B-B14F-4D97-AF65-F5344CB8AC3E}">
        <p14:creationId xmlns:p14="http://schemas.microsoft.com/office/powerpoint/2010/main" val="273615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3102C4-5A55-4E0D-866B-0CDF46C6C03A}"/>
              </a:ext>
            </a:extLst>
          </p:cNvPr>
          <p:cNvSpPr>
            <a:spLocks noGrp="1"/>
          </p:cNvSpPr>
          <p:nvPr>
            <p:ph type="title"/>
          </p:nvPr>
        </p:nvSpPr>
        <p:spPr/>
        <p:txBody>
          <a:bodyPr>
            <a:normAutofit/>
          </a:bodyPr>
          <a:lstStyle/>
          <a:p>
            <a:r>
              <a:rPr lang="en-US" sz="4000" dirty="0"/>
              <a:t> 70-30 train-test split and training our model</a:t>
            </a:r>
            <a:endParaRPr lang="en-IN" sz="4000" dirty="0"/>
          </a:p>
        </p:txBody>
      </p:sp>
      <p:pic>
        <p:nvPicPr>
          <p:cNvPr id="10" name="Content Placeholder 9">
            <a:extLst>
              <a:ext uri="{FF2B5EF4-FFF2-40B4-BE49-F238E27FC236}">
                <a16:creationId xmlns:a16="http://schemas.microsoft.com/office/drawing/2014/main" id="{040D4C32-1848-45F8-95A8-59C618EB33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9150" y="1628544"/>
            <a:ext cx="6942337" cy="4941025"/>
          </a:xfrm>
        </p:spPr>
      </p:pic>
      <p:sp>
        <p:nvSpPr>
          <p:cNvPr id="11" name="TextBox 10">
            <a:extLst>
              <a:ext uri="{FF2B5EF4-FFF2-40B4-BE49-F238E27FC236}">
                <a16:creationId xmlns:a16="http://schemas.microsoft.com/office/drawing/2014/main" id="{79F0E97F-6497-4C5B-A5CE-FF6A18395BBE}"/>
              </a:ext>
            </a:extLst>
          </p:cNvPr>
          <p:cNvSpPr txBox="1"/>
          <p:nvPr/>
        </p:nvSpPr>
        <p:spPr>
          <a:xfrm>
            <a:off x="1020932" y="1690688"/>
            <a:ext cx="3719744" cy="923330"/>
          </a:xfrm>
          <a:prstGeom prst="rect">
            <a:avLst/>
          </a:prstGeom>
          <a:noFill/>
        </p:spPr>
        <p:txBody>
          <a:bodyPr wrap="square" rtlCol="0">
            <a:spAutoFit/>
          </a:bodyPr>
          <a:lstStyle/>
          <a:p>
            <a:pPr marL="285750" indent="-285750">
              <a:buFont typeface="Arial" panose="020B0604020202020204" pitchFamily="34" charset="0"/>
              <a:buChar char="•"/>
            </a:pPr>
            <a:r>
              <a:rPr lang="en-US" dirty="0"/>
              <a:t>30% testing data</a:t>
            </a:r>
          </a:p>
          <a:p>
            <a:pPr marL="285750" indent="-285750">
              <a:buFont typeface="Arial" panose="020B0604020202020204" pitchFamily="34" charset="0"/>
              <a:buChar char="•"/>
            </a:pPr>
            <a:r>
              <a:rPr lang="en-US" dirty="0"/>
              <a:t>Random forest classifier</a:t>
            </a:r>
          </a:p>
          <a:p>
            <a:pPr marL="285750" indent="-285750">
              <a:buFont typeface="Arial" panose="020B0604020202020204" pitchFamily="34" charset="0"/>
              <a:buChar char="•"/>
            </a:pPr>
            <a:r>
              <a:rPr lang="en-US" dirty="0"/>
              <a:t>Test-metric: confusion matrix</a:t>
            </a:r>
          </a:p>
        </p:txBody>
      </p:sp>
      <p:sp>
        <p:nvSpPr>
          <p:cNvPr id="12" name="TextBox 11">
            <a:extLst>
              <a:ext uri="{FF2B5EF4-FFF2-40B4-BE49-F238E27FC236}">
                <a16:creationId xmlns:a16="http://schemas.microsoft.com/office/drawing/2014/main" id="{DEF1B342-66E6-4FF1-A76D-4594AE257B80}"/>
              </a:ext>
            </a:extLst>
          </p:cNvPr>
          <p:cNvSpPr txBox="1"/>
          <p:nvPr/>
        </p:nvSpPr>
        <p:spPr>
          <a:xfrm>
            <a:off x="1020932" y="4099056"/>
            <a:ext cx="2991775" cy="1477328"/>
          </a:xfrm>
          <a:prstGeom prst="rect">
            <a:avLst/>
          </a:prstGeom>
          <a:noFill/>
        </p:spPr>
        <p:txBody>
          <a:bodyPr wrap="square" rtlCol="0">
            <a:spAutoFit/>
          </a:bodyPr>
          <a:lstStyle/>
          <a:p>
            <a:r>
              <a:rPr lang="en-US" dirty="0"/>
              <a:t>Is it the best accuracy we can achieve using this classifier?</a:t>
            </a:r>
          </a:p>
          <a:p>
            <a:endParaRPr lang="en-US" dirty="0"/>
          </a:p>
          <a:p>
            <a:r>
              <a:rPr lang="en-IN" dirty="0"/>
              <a:t>Are these 10 features that we selected, optimal?</a:t>
            </a:r>
          </a:p>
        </p:txBody>
      </p:sp>
    </p:spTree>
    <p:extLst>
      <p:ext uri="{BB962C8B-B14F-4D97-AF65-F5344CB8AC3E}">
        <p14:creationId xmlns:p14="http://schemas.microsoft.com/office/powerpoint/2010/main" val="47411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B7BC-179D-4DEB-9943-E3631A623EAF}"/>
              </a:ext>
            </a:extLst>
          </p:cNvPr>
          <p:cNvSpPr>
            <a:spLocks noGrp="1"/>
          </p:cNvSpPr>
          <p:nvPr>
            <p:ph type="title"/>
          </p:nvPr>
        </p:nvSpPr>
        <p:spPr/>
        <p:txBody>
          <a:bodyPr>
            <a:normAutofit/>
          </a:bodyPr>
          <a:lstStyle/>
          <a:p>
            <a:r>
              <a:rPr lang="en-US" sz="4000" dirty="0"/>
              <a:t>Feature Selection Using RFECV and CV score</a:t>
            </a:r>
            <a:endParaRPr lang="en-IN" sz="4000" dirty="0"/>
          </a:p>
        </p:txBody>
      </p:sp>
      <p:pic>
        <p:nvPicPr>
          <p:cNvPr id="5" name="Content Placeholder 4">
            <a:extLst>
              <a:ext uri="{FF2B5EF4-FFF2-40B4-BE49-F238E27FC236}">
                <a16:creationId xmlns:a16="http://schemas.microsoft.com/office/drawing/2014/main" id="{44108C29-10AA-4092-98EA-EF32EEEBE7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8443" y="1614024"/>
            <a:ext cx="6551720" cy="4138706"/>
          </a:xfrm>
        </p:spPr>
      </p:pic>
      <p:pic>
        <p:nvPicPr>
          <p:cNvPr id="7" name="Picture 6">
            <a:extLst>
              <a:ext uri="{FF2B5EF4-FFF2-40B4-BE49-F238E27FC236}">
                <a16:creationId xmlns:a16="http://schemas.microsoft.com/office/drawing/2014/main" id="{61824583-0498-4871-BE94-9F422DB7D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29" y="1294468"/>
            <a:ext cx="4875505" cy="5020394"/>
          </a:xfrm>
          <a:prstGeom prst="rect">
            <a:avLst/>
          </a:prstGeom>
        </p:spPr>
      </p:pic>
    </p:spTree>
    <p:extLst>
      <p:ext uri="{BB962C8B-B14F-4D97-AF65-F5344CB8AC3E}">
        <p14:creationId xmlns:p14="http://schemas.microsoft.com/office/powerpoint/2010/main" val="3377863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550</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Times New Roman</vt:lpstr>
      <vt:lpstr>Office Theme</vt:lpstr>
      <vt:lpstr>PowerPoint Presentation</vt:lpstr>
      <vt:lpstr>PowerPoint Presentation</vt:lpstr>
      <vt:lpstr>Understanding the problem statement and libraries used</vt:lpstr>
      <vt:lpstr>Data Preparation and Insights</vt:lpstr>
      <vt:lpstr>PowerPoint Presentation</vt:lpstr>
      <vt:lpstr>PowerPoint Presentation</vt:lpstr>
      <vt:lpstr>Target and predictors</vt:lpstr>
      <vt:lpstr> 70-30 train-test split and training our model</vt:lpstr>
      <vt:lpstr>Feature Selection Using RFECV and CV score</vt:lpstr>
      <vt:lpstr>Feature Importance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shashwat singh</dc:creator>
  <cp:lastModifiedBy>shashwat singh</cp:lastModifiedBy>
  <cp:revision>20</cp:revision>
  <dcterms:created xsi:type="dcterms:W3CDTF">2021-11-25T05:57:27Z</dcterms:created>
  <dcterms:modified xsi:type="dcterms:W3CDTF">2021-11-29T06:33:52Z</dcterms:modified>
</cp:coreProperties>
</file>