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pMCw1vtww3WEfMfgdakhnhqXx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743E8F-974D-4088-9CBF-3FA2EC9016A7}">
  <a:tblStyle styleId="{0D743E8F-974D-4088-9CBF-3FA2EC9016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a82aa6d6b_0_5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a82aa6d6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a82aa6d6b_0_7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a82aa6d6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a82aa6d6b_0_8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a82aa6d6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a82aa6d6b_0_9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a82aa6d6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a82aa6d6b_0_10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aa82aa6d6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a82aa6d6b_0_1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a82aa6d6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a82aa6d6b_0_1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a82aa6d6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a82aa6d6b_0_12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a82aa6d6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a82aa6d6b_0_1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aa82aa6d6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a82aa6d6b_0_13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aa82aa6d6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a82aa6d6b_1_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a82aa6d6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a82aa6d6b_0_14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a82aa6d6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a82aa6d6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aa82aa6d6b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aa82aa6d6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aa82aa6d6b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aa82aa6d6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aa82aa6d6b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a82aa6d6b_1_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a82aa6d6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a82aa6d6b_0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a82aa6d6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a82aa6d6b_0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a82aa6d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a82aa6d6b_0_2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a82aa6d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a82aa6d6b_0_4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a82aa6d6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a82aa6d6b_0_3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a82aa6d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a82aa6d6b_0_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a82aa6d6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a82aa6d6b_1_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1aa82aa6d6b_1_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7" name="Google Shape;87;g1aa82aa6d6b_1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hyperlink" Target="mailto:eliton.mds@edu.udesc.br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4751349" y="4936830"/>
            <a:ext cx="406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Eliton Machado da Silva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08/12/2022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4211650" y="1730947"/>
            <a:ext cx="460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OPRP-MiniCFD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a82aa6d6b_0_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Otimização OPENMP</a:t>
            </a:r>
            <a:endParaRPr sz="3020"/>
          </a:p>
        </p:txBody>
      </p:sp>
      <p:pic>
        <p:nvPicPr>
          <p:cNvPr id="153" name="Google Shape;153;g1aa82aa6d6b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8839204" cy="497636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aa82aa6d6b_0_51"/>
          <p:cNvSpPr txBox="1"/>
          <p:nvPr>
            <p:ph type="title"/>
          </p:nvPr>
        </p:nvSpPr>
        <p:spPr>
          <a:xfrm>
            <a:off x="311700" y="57818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20369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pt-BR" sz="3020"/>
              <a:t>10 trechos triviais</a:t>
            </a:r>
            <a:endParaRPr sz="30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a82aa6d6b_0_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Otimização OPENMP</a:t>
            </a:r>
            <a:endParaRPr sz="3020"/>
          </a:p>
        </p:txBody>
      </p:sp>
      <p:pic>
        <p:nvPicPr>
          <p:cNvPr id="160" name="Google Shape;160;g1aa82aa6d6b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8839204" cy="4044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a82aa6d6b_0_8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Otimização MPI</a:t>
            </a:r>
            <a:endParaRPr sz="3020"/>
          </a:p>
        </p:txBody>
      </p:sp>
      <p:graphicFrame>
        <p:nvGraphicFramePr>
          <p:cNvPr id="166" name="Google Shape;166;g1aa82aa6d6b_0_86"/>
          <p:cNvGraphicFramePr/>
          <p:nvPr/>
        </p:nvGraphicFramePr>
        <p:xfrm>
          <a:off x="952500" y="208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{0D743E8F-974D-4088-9CBF-3FA2EC9016A7}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a82aa6d6b_0_9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Otimização MPI</a:t>
            </a:r>
            <a:endParaRPr sz="3020"/>
          </a:p>
        </p:txBody>
      </p:sp>
      <p:graphicFrame>
        <p:nvGraphicFramePr>
          <p:cNvPr id="172" name="Google Shape;172;g1aa82aa6d6b_0_98"/>
          <p:cNvGraphicFramePr/>
          <p:nvPr/>
        </p:nvGraphicFramePr>
        <p:xfrm>
          <a:off x="952500" y="208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{0D743E8F-974D-4088-9CBF-3FA2EC9016A7}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a82aa6d6b_0_10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Otimização MPI</a:t>
            </a:r>
            <a:endParaRPr sz="3020"/>
          </a:p>
        </p:txBody>
      </p:sp>
      <p:pic>
        <p:nvPicPr>
          <p:cNvPr id="178" name="Google Shape;178;g1aa82aa6d6b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25" y="657275"/>
            <a:ext cx="8093752" cy="620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a82aa6d6b_0_11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Otimização OpenAcc</a:t>
            </a:r>
            <a:endParaRPr sz="3020"/>
          </a:p>
        </p:txBody>
      </p:sp>
      <p:sp>
        <p:nvSpPr>
          <p:cNvPr id="184" name="Google Shape;184;g1aa82aa6d6b_0_112"/>
          <p:cNvSpPr txBox="1"/>
          <p:nvPr>
            <p:ph type="title"/>
          </p:nvPr>
        </p:nvSpPr>
        <p:spPr>
          <a:xfrm>
            <a:off x="1043000" y="1773300"/>
            <a:ext cx="7789200" cy="43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203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pt-BR" sz="3020"/>
              <a:t>O código parece se beneficiar muito da arquitetura SIMD</a:t>
            </a:r>
            <a:endParaRPr sz="3020"/>
          </a:p>
          <a:p>
            <a:pPr indent="-4203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pt-BR" sz="3020"/>
              <a:t>Performance inicial pior que sequencial</a:t>
            </a:r>
            <a:endParaRPr sz="30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a82aa6d6b_0_1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Otimização OpenAcc</a:t>
            </a:r>
            <a:endParaRPr sz="3020"/>
          </a:p>
        </p:txBody>
      </p:sp>
      <p:sp>
        <p:nvSpPr>
          <p:cNvPr id="190" name="Google Shape;190;g1aa82aa6d6b_0_118"/>
          <p:cNvSpPr txBox="1"/>
          <p:nvPr>
            <p:ph type="title"/>
          </p:nvPr>
        </p:nvSpPr>
        <p:spPr>
          <a:xfrm>
            <a:off x="1043000" y="1773300"/>
            <a:ext cx="7789200" cy="43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203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pt-BR" sz="3020"/>
              <a:t>O código parece se beneficiar muito da arquitetura SIMD</a:t>
            </a:r>
            <a:endParaRPr sz="3020"/>
          </a:p>
          <a:p>
            <a:pPr indent="-4203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pt-BR" sz="3020"/>
              <a:t>Performance inicial pior que sequencial</a:t>
            </a:r>
            <a:endParaRPr sz="30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a82aa6d6b_0_1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Otimização OpenAcc</a:t>
            </a:r>
            <a:endParaRPr sz="3020"/>
          </a:p>
        </p:txBody>
      </p:sp>
      <p:pic>
        <p:nvPicPr>
          <p:cNvPr id="196" name="Google Shape;196;g1aa82aa6d6b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8839204" cy="44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aa82aa6d6b_0_123"/>
          <p:cNvSpPr txBox="1"/>
          <p:nvPr>
            <p:ph type="title"/>
          </p:nvPr>
        </p:nvSpPr>
        <p:spPr>
          <a:xfrm>
            <a:off x="311700" y="54708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20369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pt-BR" sz="3020"/>
              <a:t>Muita cópia de memória</a:t>
            </a:r>
            <a:endParaRPr sz="30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a82aa6d6b_0_1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Otimização OpenAcc</a:t>
            </a:r>
            <a:endParaRPr sz="3020"/>
          </a:p>
        </p:txBody>
      </p:sp>
      <p:pic>
        <p:nvPicPr>
          <p:cNvPr id="203" name="Google Shape;203;g1aa82aa6d6b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8839204" cy="472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a82aa6d6b_0_1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Otimização OpenAcc</a:t>
            </a:r>
            <a:endParaRPr sz="3020"/>
          </a:p>
        </p:txBody>
      </p:sp>
      <p:sp>
        <p:nvSpPr>
          <p:cNvPr id="209" name="Google Shape;209;g1aa82aa6d6b_0_139"/>
          <p:cNvSpPr txBox="1"/>
          <p:nvPr>
            <p:ph type="title"/>
          </p:nvPr>
        </p:nvSpPr>
        <p:spPr>
          <a:xfrm>
            <a:off x="1043000" y="1773300"/>
            <a:ext cx="7789200" cy="43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20"/>
              <a:t>Otimizações visando a arquitetura simd</a:t>
            </a:r>
            <a:endParaRPr sz="3020"/>
          </a:p>
          <a:p>
            <a:pPr indent="-4203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pt-BR" sz="3020"/>
              <a:t>Loop </a:t>
            </a:r>
            <a:r>
              <a:rPr lang="pt-BR" sz="3020"/>
              <a:t>unroll</a:t>
            </a:r>
            <a:endParaRPr sz="3020"/>
          </a:p>
          <a:p>
            <a:pPr indent="-4203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pt-BR" sz="3020"/>
              <a:t>Remoção de ifs</a:t>
            </a:r>
            <a:endParaRPr sz="3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a82aa6d6b_1_18"/>
          <p:cNvSpPr txBox="1"/>
          <p:nvPr>
            <p:ph type="title"/>
          </p:nvPr>
        </p:nvSpPr>
        <p:spPr>
          <a:xfrm>
            <a:off x="311700" y="593382"/>
            <a:ext cx="8520600" cy="138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Problema da Maratona de Programação Paralela da ERAD/RS 2021</a:t>
            </a:r>
            <a:endParaRPr sz="3020"/>
          </a:p>
        </p:txBody>
      </p:sp>
      <p:pic>
        <p:nvPicPr>
          <p:cNvPr id="102" name="Google Shape;102;g1aa82aa6d6b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99" y="2564028"/>
            <a:ext cx="6952602" cy="39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a82aa6d6b_0_1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Resultados</a:t>
            </a:r>
            <a:endParaRPr sz="3020"/>
          </a:p>
        </p:txBody>
      </p:sp>
      <p:sp>
        <p:nvSpPr>
          <p:cNvPr id="215" name="Google Shape;215;g1aa82aa6d6b_0_145"/>
          <p:cNvSpPr txBox="1"/>
          <p:nvPr>
            <p:ph type="title"/>
          </p:nvPr>
        </p:nvSpPr>
        <p:spPr>
          <a:xfrm>
            <a:off x="1043000" y="1773300"/>
            <a:ext cx="7789200" cy="43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20"/>
              <a:t>Testes em duas arquiteturas</a:t>
            </a:r>
            <a:endParaRPr sz="3020"/>
          </a:p>
          <a:p>
            <a:pPr indent="-4203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pt-BR" sz="3020"/>
              <a:t>Ens5oprp</a:t>
            </a:r>
            <a:endParaRPr sz="3020"/>
          </a:p>
          <a:p>
            <a:pPr indent="-4203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pt-BR" sz="3020"/>
              <a:t>Laboratório F307</a:t>
            </a:r>
            <a:endParaRPr sz="30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aa82aa6d6b_0_154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Laboratório F307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g1aa82aa6d6b_0_15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1aa82aa6d6b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aa82aa6d6b_0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32423"/>
            <a:ext cx="8463567" cy="509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Laboratório F307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p2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32423"/>
            <a:ext cx="8463567" cy="509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aa82aa6d6b_0_163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Ens5oprp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7" name="Google Shape;237;g1aa82aa6d6b_0_16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1aa82aa6d6b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aa82aa6d6b_0_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32423"/>
            <a:ext cx="8429814" cy="509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aa82aa6d6b_0_171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Ens5oprp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5" name="Google Shape;245;g1aa82aa6d6b_0_171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1aa82aa6d6b_0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aa82aa6d6b_0_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32423"/>
            <a:ext cx="8429814" cy="509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 b="1"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4751513" y="1986453"/>
            <a:ext cx="378092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UDESC – Universidade do Estado de Santa Catarina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eliton.mds@edu.udesc.br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https://github.com/EMachad0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5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a82aa6d6b_1_1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A simulação consiste na inserção de fluxo no centro de um stencil neutro</a:t>
            </a:r>
            <a:endParaRPr sz="3020"/>
          </a:p>
        </p:txBody>
      </p:sp>
      <p:pic>
        <p:nvPicPr>
          <p:cNvPr id="108" name="Google Shape;108;g1aa82aa6d6b_1_12"/>
          <p:cNvPicPr preferRelativeResize="0"/>
          <p:nvPr/>
        </p:nvPicPr>
        <p:blipFill rotWithShape="1">
          <a:blip r:embed="rId3">
            <a:alphaModFix/>
          </a:blip>
          <a:srcRect b="0" l="0" r="19974" t="0"/>
          <a:stretch/>
        </p:blipFill>
        <p:spPr>
          <a:xfrm>
            <a:off x="4932151" y="2339725"/>
            <a:ext cx="3634375" cy="38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aa82aa6d6b_1_12"/>
          <p:cNvSpPr txBox="1"/>
          <p:nvPr>
            <p:ph idx="1" type="body"/>
          </p:nvPr>
        </p:nvSpPr>
        <p:spPr>
          <a:xfrm>
            <a:off x="311700" y="2247150"/>
            <a:ext cx="3745500" cy="4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300"/>
              <a:buChar char="-"/>
            </a:pPr>
            <a:r>
              <a:rPr lang="pt-BR" sz="2300"/>
              <a:t>Computa Massa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300"/>
              <a:buChar char="-"/>
            </a:pPr>
            <a:r>
              <a:rPr lang="pt-BR" sz="2300"/>
              <a:t>Computa Energia gasta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a82aa6d6b_0_22"/>
          <p:cNvSpPr txBox="1"/>
          <p:nvPr>
            <p:ph type="title"/>
          </p:nvPr>
        </p:nvSpPr>
        <p:spPr>
          <a:xfrm>
            <a:off x="472275" y="1325220"/>
            <a:ext cx="8520600" cy="486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49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20"/>
              <a:buChar char="●"/>
            </a:pPr>
            <a:r>
              <a:rPr lang="pt-BR" sz="2620"/>
              <a:t>Computar Massa e Energia Gasta </a:t>
            </a:r>
            <a:endParaRPr sz="2620"/>
          </a:p>
          <a:p>
            <a:pPr indent="-3949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20"/>
              <a:buChar char="●"/>
            </a:pPr>
            <a:r>
              <a:rPr lang="pt-BR" sz="2620"/>
              <a:t>Simular o comportamento do fluido após 100 unidades de tempo</a:t>
            </a:r>
            <a:endParaRPr sz="2620"/>
          </a:p>
          <a:p>
            <a:pPr indent="-3949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20"/>
              <a:buChar char="●"/>
            </a:pPr>
            <a:r>
              <a:rPr lang="pt-BR" sz="2620"/>
              <a:t>Passos de 0.08 u.t.</a:t>
            </a:r>
            <a:endParaRPr sz="2620"/>
          </a:p>
          <a:p>
            <a:pPr indent="-3949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20"/>
              <a:buChar char="●"/>
            </a:pPr>
            <a:r>
              <a:rPr lang="pt-BR" sz="2620"/>
              <a:t>Computar o estado da </a:t>
            </a:r>
            <a:r>
              <a:rPr lang="pt-BR" sz="2620"/>
              <a:t>simulação</a:t>
            </a:r>
            <a:r>
              <a:rPr lang="pt-BR" sz="2620"/>
              <a:t> ao longo do tempo</a:t>
            </a:r>
            <a:endParaRPr sz="2620"/>
          </a:p>
          <a:p>
            <a:pPr indent="-3949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20"/>
              <a:buChar char="●"/>
            </a:pPr>
            <a:r>
              <a:rPr lang="pt-BR" sz="2620"/>
              <a:t>O estado </a:t>
            </a:r>
            <a:r>
              <a:rPr b="1" lang="pt-BR" sz="2620"/>
              <a:t>S+1</a:t>
            </a:r>
            <a:r>
              <a:rPr lang="pt-BR" sz="2620"/>
              <a:t> depende do estado </a:t>
            </a:r>
            <a:r>
              <a:rPr b="1" lang="pt-BR" sz="2620"/>
              <a:t>S</a:t>
            </a:r>
            <a:endParaRPr sz="2620"/>
          </a:p>
        </p:txBody>
      </p:sp>
      <p:sp>
        <p:nvSpPr>
          <p:cNvPr id="115" name="Google Shape;115;g1aa82aa6d6b_0_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Implementação do problema</a:t>
            </a:r>
            <a:endParaRPr sz="30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a82aa6d6b_0_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Estado da simulação</a:t>
            </a:r>
            <a:endParaRPr sz="3020"/>
          </a:p>
        </p:txBody>
      </p:sp>
      <p:graphicFrame>
        <p:nvGraphicFramePr>
          <p:cNvPr id="121" name="Google Shape;121;g1aa82aa6d6b_0_14"/>
          <p:cNvGraphicFramePr/>
          <p:nvPr/>
        </p:nvGraphicFramePr>
        <p:xfrm>
          <a:off x="952500" y="208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{0D743E8F-974D-4088-9CBF-3FA2EC9016A7}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a82aa6d6b_0_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Estado da simulação</a:t>
            </a:r>
            <a:endParaRPr sz="3020"/>
          </a:p>
        </p:txBody>
      </p:sp>
      <p:graphicFrame>
        <p:nvGraphicFramePr>
          <p:cNvPr id="127" name="Google Shape;127;g1aa82aa6d6b_0_29"/>
          <p:cNvGraphicFramePr/>
          <p:nvPr/>
        </p:nvGraphicFramePr>
        <p:xfrm>
          <a:off x="952500" y="208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{0D743E8F-974D-4088-9CBF-3FA2EC9016A7}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g1aa82aa6d6b_0_29"/>
          <p:cNvSpPr/>
          <p:nvPr/>
        </p:nvSpPr>
        <p:spPr>
          <a:xfrm>
            <a:off x="5794125" y="2865875"/>
            <a:ext cx="1759800" cy="203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Densidade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Momentum X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Momentum 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Temperatura</a:t>
            </a:r>
            <a:endParaRPr sz="1800"/>
          </a:p>
        </p:txBody>
      </p:sp>
      <p:cxnSp>
        <p:nvCxnSpPr>
          <p:cNvPr id="129" name="Google Shape;129;g1aa82aa6d6b_0_29"/>
          <p:cNvCxnSpPr>
            <a:stCxn id="128" idx="1"/>
          </p:cNvCxnSpPr>
          <p:nvPr/>
        </p:nvCxnSpPr>
        <p:spPr>
          <a:xfrm rot="10800000">
            <a:off x="4239225" y="3077075"/>
            <a:ext cx="1554900" cy="8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oogle Shape;134;g1aa82aa6d6b_0_43"/>
          <p:cNvGraphicFramePr/>
          <p:nvPr/>
        </p:nvGraphicFramePr>
        <p:xfrm>
          <a:off x="952500" y="208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{0D743E8F-974D-4088-9CBF-3FA2EC9016A7}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g1aa82aa6d6b_0_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Calculando o estado S+1</a:t>
            </a:r>
            <a:endParaRPr sz="30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a82aa6d6b_0_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Calculando o estado S+1</a:t>
            </a:r>
            <a:endParaRPr sz="3020"/>
          </a:p>
        </p:txBody>
      </p:sp>
      <p:graphicFrame>
        <p:nvGraphicFramePr>
          <p:cNvPr id="141" name="Google Shape;141;g1aa82aa6d6b_0_36"/>
          <p:cNvGraphicFramePr/>
          <p:nvPr/>
        </p:nvGraphicFramePr>
        <p:xfrm>
          <a:off x="952500" y="208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{0D743E8F-974D-4088-9CBF-3FA2EC9016A7}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a82aa6d6b_0_8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Paralelização</a:t>
            </a:r>
            <a:endParaRPr sz="3020"/>
          </a:p>
        </p:txBody>
      </p:sp>
      <p:sp>
        <p:nvSpPr>
          <p:cNvPr id="147" name="Google Shape;147;g1aa82aa6d6b_0_80"/>
          <p:cNvSpPr txBox="1"/>
          <p:nvPr>
            <p:ph type="title"/>
          </p:nvPr>
        </p:nvSpPr>
        <p:spPr>
          <a:xfrm>
            <a:off x="1043000" y="1773300"/>
            <a:ext cx="7789200" cy="43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203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pt-BR" sz="3020"/>
              <a:t>Openmp</a:t>
            </a:r>
            <a:endParaRPr sz="3020"/>
          </a:p>
          <a:p>
            <a:pPr indent="-4203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pt-BR" sz="3020"/>
              <a:t>Mpi</a:t>
            </a:r>
            <a:endParaRPr sz="3020"/>
          </a:p>
          <a:p>
            <a:pPr indent="-4203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pt-BR" sz="3020"/>
              <a:t>Mpi + Openmp</a:t>
            </a:r>
            <a:endParaRPr sz="3020"/>
          </a:p>
          <a:p>
            <a:pPr indent="-4203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pt-BR" sz="3020"/>
              <a:t>OpenAcc</a:t>
            </a:r>
            <a:endParaRPr sz="3020"/>
          </a:p>
          <a:p>
            <a:pPr indent="-4203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pt-BR" sz="3020"/>
              <a:t>Mpi + OpenAcc</a:t>
            </a:r>
            <a:endParaRPr sz="30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2016-08-30T17:34:40Z</dcterms:created>
  <dc:creator>Gabriela Colebrusco Peres</dc:creator>
</cp:coreProperties>
</file>