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76" r:id="rId8"/>
    <p:sldId id="278" r:id="rId9"/>
    <p:sldId id="277" r:id="rId10"/>
    <p:sldId id="282" r:id="rId11"/>
    <p:sldId id="262" r:id="rId12"/>
    <p:sldId id="270" r:id="rId13"/>
    <p:sldId id="268" r:id="rId14"/>
    <p:sldId id="271" r:id="rId15"/>
    <p:sldId id="272" r:id="rId16"/>
    <p:sldId id="273" r:id="rId17"/>
    <p:sldId id="274" r:id="rId18"/>
    <p:sldId id="275" r:id="rId19"/>
    <p:sldId id="263" r:id="rId20"/>
    <p:sldId id="264" r:id="rId21"/>
    <p:sldId id="279" r:id="rId22"/>
    <p:sldId id="280" r:id="rId23"/>
    <p:sldId id="281" r:id="rId24"/>
    <p:sldId id="265" r:id="rId25"/>
    <p:sldId id="267" r:id="rId26"/>
  </p:sldIdLst>
  <p:sldSz cx="9144000" cy="5143500" type="screen16x9"/>
  <p:notesSz cx="6858000" cy="9144000"/>
  <p:embeddedFontLst>
    <p:embeddedFont>
      <p:font typeface="Lato" panose="020B0604020202020204" charset="0"/>
      <p:regular r:id="rId28"/>
      <p:bold r:id="rId29"/>
      <p:italic r:id="rId30"/>
      <p:boldItalic r:id="rId31"/>
    </p:embeddedFont>
    <p:embeddedFont>
      <p:font typeface="Montserrat"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10EB6B-5437-44D2-8F65-482C97878CFA}" type="doc">
      <dgm:prSet loTypeId="urn:microsoft.com/office/officeart/2005/8/layout/vProcess5" loCatId="process" qsTypeId="urn:microsoft.com/office/officeart/2005/8/quickstyle/simple1" qsCatId="simple" csTypeId="urn:microsoft.com/office/officeart/2005/8/colors/accent0_1" csCatId="mainScheme" phldr="1"/>
      <dgm:spPr/>
      <dgm:t>
        <a:bodyPr/>
        <a:lstStyle/>
        <a:p>
          <a:endParaRPr lang="en-CA"/>
        </a:p>
      </dgm:t>
    </dgm:pt>
    <dgm:pt modelId="{60FA9B0D-3ADA-4037-B5AC-CE6A579D13B1}">
      <dgm:prSet phldrT="[Text]"/>
      <dgm:spPr/>
      <dgm:t>
        <a:bodyPr/>
        <a:lstStyle/>
        <a:p>
          <a:r>
            <a:rPr lang="en-US" dirty="0"/>
            <a:t>File made available by CDC with responses to BRFSS survey made available to public in ASCII text file with fixed variable layout.</a:t>
          </a:r>
          <a:endParaRPr lang="en-CA" dirty="0"/>
        </a:p>
      </dgm:t>
    </dgm:pt>
    <dgm:pt modelId="{49DB2510-B2B3-4DEE-9EF6-DA793557D8B7}" type="parTrans" cxnId="{B9364D0D-F19A-4AB6-9A0C-B62C9CF6F6B9}">
      <dgm:prSet/>
      <dgm:spPr/>
      <dgm:t>
        <a:bodyPr/>
        <a:lstStyle/>
        <a:p>
          <a:endParaRPr lang="en-CA"/>
        </a:p>
      </dgm:t>
    </dgm:pt>
    <dgm:pt modelId="{5BAD12FE-C674-4CDE-A59A-32CBBC27E79F}" type="sibTrans" cxnId="{B9364D0D-F19A-4AB6-9A0C-B62C9CF6F6B9}">
      <dgm:prSet/>
      <dgm:spPr/>
      <dgm:t>
        <a:bodyPr/>
        <a:lstStyle/>
        <a:p>
          <a:endParaRPr lang="en-CA"/>
        </a:p>
      </dgm:t>
    </dgm:pt>
    <dgm:pt modelId="{2ECE9FD4-F1D1-4F28-8352-62371FEC3F66}">
      <dgm:prSet phldrT="[Text]"/>
      <dgm:spPr/>
      <dgm:t>
        <a:bodyPr/>
        <a:lstStyle/>
        <a:p>
          <a:r>
            <a:rPr lang="en-US" dirty="0"/>
            <a:t>Codebooks for fixed variable layouts and response codes were available on a webpage. This was parsed using Beautiful Soup and stored as named tuples.</a:t>
          </a:r>
          <a:endParaRPr lang="en-CA" dirty="0"/>
        </a:p>
      </dgm:t>
    </dgm:pt>
    <dgm:pt modelId="{4545E0AC-AEF3-4994-B511-46BB7DF91FDD}" type="parTrans" cxnId="{12171DF5-583C-48DE-9690-972194563E82}">
      <dgm:prSet/>
      <dgm:spPr/>
      <dgm:t>
        <a:bodyPr/>
        <a:lstStyle/>
        <a:p>
          <a:endParaRPr lang="en-CA"/>
        </a:p>
      </dgm:t>
    </dgm:pt>
    <dgm:pt modelId="{400A1B6B-A347-46F5-BBC1-29B3F7200489}" type="sibTrans" cxnId="{12171DF5-583C-48DE-9690-972194563E82}">
      <dgm:prSet/>
      <dgm:spPr/>
      <dgm:t>
        <a:bodyPr/>
        <a:lstStyle/>
        <a:p>
          <a:endParaRPr lang="en-CA"/>
        </a:p>
      </dgm:t>
    </dgm:pt>
    <dgm:pt modelId="{6B8434EA-277C-4C62-A092-986A2CDF1209}">
      <dgm:prSet phldrT="[Text]"/>
      <dgm:spPr/>
      <dgm:t>
        <a:bodyPr/>
        <a:lstStyle/>
        <a:p>
          <a:r>
            <a:rPr lang="en-US" dirty="0"/>
            <a:t>Each row of ASCII file was parsed and each response was fed into SQL table columns based on fixed positions specified in named tuples defined character positions and lengths.</a:t>
          </a:r>
          <a:endParaRPr lang="en-CA" dirty="0"/>
        </a:p>
      </dgm:t>
    </dgm:pt>
    <dgm:pt modelId="{F093F028-43D6-4039-845D-38A26928A0AD}" type="parTrans" cxnId="{075BBDAC-376B-43E1-9655-16CCECBC6B0B}">
      <dgm:prSet/>
      <dgm:spPr/>
      <dgm:t>
        <a:bodyPr/>
        <a:lstStyle/>
        <a:p>
          <a:endParaRPr lang="en-CA"/>
        </a:p>
      </dgm:t>
    </dgm:pt>
    <dgm:pt modelId="{CE332A18-5239-4309-86BB-D4929B9C619E}" type="sibTrans" cxnId="{075BBDAC-376B-43E1-9655-16CCECBC6B0B}">
      <dgm:prSet/>
      <dgm:spPr/>
      <dgm:t>
        <a:bodyPr/>
        <a:lstStyle/>
        <a:p>
          <a:endParaRPr lang="en-CA"/>
        </a:p>
      </dgm:t>
    </dgm:pt>
    <dgm:pt modelId="{7BB48152-7E55-4D74-80E2-8EF5DF9AE49B}" type="pres">
      <dgm:prSet presAssocID="{FE10EB6B-5437-44D2-8F65-482C97878CFA}" presName="outerComposite" presStyleCnt="0">
        <dgm:presLayoutVars>
          <dgm:chMax val="5"/>
          <dgm:dir/>
          <dgm:resizeHandles val="exact"/>
        </dgm:presLayoutVars>
      </dgm:prSet>
      <dgm:spPr/>
    </dgm:pt>
    <dgm:pt modelId="{CCC92775-D639-4622-843F-63EA6E0C7828}" type="pres">
      <dgm:prSet presAssocID="{FE10EB6B-5437-44D2-8F65-482C97878CFA}" presName="dummyMaxCanvas" presStyleCnt="0">
        <dgm:presLayoutVars/>
      </dgm:prSet>
      <dgm:spPr/>
    </dgm:pt>
    <dgm:pt modelId="{7BE06AE0-0022-4EB3-8F80-787AF0DC4120}" type="pres">
      <dgm:prSet presAssocID="{FE10EB6B-5437-44D2-8F65-482C97878CFA}" presName="ThreeNodes_1" presStyleLbl="node1" presStyleIdx="0" presStyleCnt="3">
        <dgm:presLayoutVars>
          <dgm:bulletEnabled val="1"/>
        </dgm:presLayoutVars>
      </dgm:prSet>
      <dgm:spPr/>
    </dgm:pt>
    <dgm:pt modelId="{FDB02B77-17B6-4BE1-BB98-CF9A0BCD7EF5}" type="pres">
      <dgm:prSet presAssocID="{FE10EB6B-5437-44D2-8F65-482C97878CFA}" presName="ThreeNodes_2" presStyleLbl="node1" presStyleIdx="1" presStyleCnt="3">
        <dgm:presLayoutVars>
          <dgm:bulletEnabled val="1"/>
        </dgm:presLayoutVars>
      </dgm:prSet>
      <dgm:spPr/>
    </dgm:pt>
    <dgm:pt modelId="{554C4068-2D22-4E45-88E6-76CD6CD7BD29}" type="pres">
      <dgm:prSet presAssocID="{FE10EB6B-5437-44D2-8F65-482C97878CFA}" presName="ThreeNodes_3" presStyleLbl="node1" presStyleIdx="2" presStyleCnt="3">
        <dgm:presLayoutVars>
          <dgm:bulletEnabled val="1"/>
        </dgm:presLayoutVars>
      </dgm:prSet>
      <dgm:spPr/>
    </dgm:pt>
    <dgm:pt modelId="{E4E4171D-392E-44C1-A350-D5CED11DF6C2}" type="pres">
      <dgm:prSet presAssocID="{FE10EB6B-5437-44D2-8F65-482C97878CFA}" presName="ThreeConn_1-2" presStyleLbl="fgAccFollowNode1" presStyleIdx="0" presStyleCnt="2">
        <dgm:presLayoutVars>
          <dgm:bulletEnabled val="1"/>
        </dgm:presLayoutVars>
      </dgm:prSet>
      <dgm:spPr/>
    </dgm:pt>
    <dgm:pt modelId="{8EBB8456-4C6F-4BB5-99E4-C5B613E68E15}" type="pres">
      <dgm:prSet presAssocID="{FE10EB6B-5437-44D2-8F65-482C97878CFA}" presName="ThreeConn_2-3" presStyleLbl="fgAccFollowNode1" presStyleIdx="1" presStyleCnt="2">
        <dgm:presLayoutVars>
          <dgm:bulletEnabled val="1"/>
        </dgm:presLayoutVars>
      </dgm:prSet>
      <dgm:spPr/>
    </dgm:pt>
    <dgm:pt modelId="{B6FFCD26-5299-498E-8CE1-5FDD28795938}" type="pres">
      <dgm:prSet presAssocID="{FE10EB6B-5437-44D2-8F65-482C97878CFA}" presName="ThreeNodes_1_text" presStyleLbl="node1" presStyleIdx="2" presStyleCnt="3">
        <dgm:presLayoutVars>
          <dgm:bulletEnabled val="1"/>
        </dgm:presLayoutVars>
      </dgm:prSet>
      <dgm:spPr/>
    </dgm:pt>
    <dgm:pt modelId="{29E2F4F4-F816-4CC6-8DA1-CE849A58EB5D}" type="pres">
      <dgm:prSet presAssocID="{FE10EB6B-5437-44D2-8F65-482C97878CFA}" presName="ThreeNodes_2_text" presStyleLbl="node1" presStyleIdx="2" presStyleCnt="3">
        <dgm:presLayoutVars>
          <dgm:bulletEnabled val="1"/>
        </dgm:presLayoutVars>
      </dgm:prSet>
      <dgm:spPr/>
    </dgm:pt>
    <dgm:pt modelId="{555BD1FC-17B2-4AE7-88AE-B9100448CE3B}" type="pres">
      <dgm:prSet presAssocID="{FE10EB6B-5437-44D2-8F65-482C97878CFA}" presName="ThreeNodes_3_text" presStyleLbl="node1" presStyleIdx="2" presStyleCnt="3">
        <dgm:presLayoutVars>
          <dgm:bulletEnabled val="1"/>
        </dgm:presLayoutVars>
      </dgm:prSet>
      <dgm:spPr/>
    </dgm:pt>
  </dgm:ptLst>
  <dgm:cxnLst>
    <dgm:cxn modelId="{B9364D0D-F19A-4AB6-9A0C-B62C9CF6F6B9}" srcId="{FE10EB6B-5437-44D2-8F65-482C97878CFA}" destId="{60FA9B0D-3ADA-4037-B5AC-CE6A579D13B1}" srcOrd="0" destOrd="0" parTransId="{49DB2510-B2B3-4DEE-9EF6-DA793557D8B7}" sibTransId="{5BAD12FE-C674-4CDE-A59A-32CBBC27E79F}"/>
    <dgm:cxn modelId="{0AE94B1A-BCCA-4259-A7E7-23DDA895D594}" type="presOf" srcId="{6B8434EA-277C-4C62-A092-986A2CDF1209}" destId="{554C4068-2D22-4E45-88E6-76CD6CD7BD29}" srcOrd="0" destOrd="0" presId="urn:microsoft.com/office/officeart/2005/8/layout/vProcess5"/>
    <dgm:cxn modelId="{AC57CD27-8579-4867-AC1B-DF2919058492}" type="presOf" srcId="{FE10EB6B-5437-44D2-8F65-482C97878CFA}" destId="{7BB48152-7E55-4D74-80E2-8EF5DF9AE49B}" srcOrd="0" destOrd="0" presId="urn:microsoft.com/office/officeart/2005/8/layout/vProcess5"/>
    <dgm:cxn modelId="{5DD67334-C122-4344-987F-02BCD1B359C7}" type="presOf" srcId="{6B8434EA-277C-4C62-A092-986A2CDF1209}" destId="{555BD1FC-17B2-4AE7-88AE-B9100448CE3B}" srcOrd="1" destOrd="0" presId="urn:microsoft.com/office/officeart/2005/8/layout/vProcess5"/>
    <dgm:cxn modelId="{BE08D440-27E0-4A95-A193-E5807AE541ED}" type="presOf" srcId="{5BAD12FE-C674-4CDE-A59A-32CBBC27E79F}" destId="{E4E4171D-392E-44C1-A350-D5CED11DF6C2}" srcOrd="0" destOrd="0" presId="urn:microsoft.com/office/officeart/2005/8/layout/vProcess5"/>
    <dgm:cxn modelId="{05A7C6AA-63D1-4E7A-89EF-8E8A9440EBE8}" type="presOf" srcId="{2ECE9FD4-F1D1-4F28-8352-62371FEC3F66}" destId="{29E2F4F4-F816-4CC6-8DA1-CE849A58EB5D}" srcOrd="1" destOrd="0" presId="urn:microsoft.com/office/officeart/2005/8/layout/vProcess5"/>
    <dgm:cxn modelId="{2CCF6CAC-67D1-41D0-B4BA-63D2EE3CB854}" type="presOf" srcId="{60FA9B0D-3ADA-4037-B5AC-CE6A579D13B1}" destId="{7BE06AE0-0022-4EB3-8F80-787AF0DC4120}" srcOrd="0" destOrd="0" presId="urn:microsoft.com/office/officeart/2005/8/layout/vProcess5"/>
    <dgm:cxn modelId="{075BBDAC-376B-43E1-9655-16CCECBC6B0B}" srcId="{FE10EB6B-5437-44D2-8F65-482C97878CFA}" destId="{6B8434EA-277C-4C62-A092-986A2CDF1209}" srcOrd="2" destOrd="0" parTransId="{F093F028-43D6-4039-845D-38A26928A0AD}" sibTransId="{CE332A18-5239-4309-86BB-D4929B9C619E}"/>
    <dgm:cxn modelId="{BFF0AAC4-3759-4D4E-A15E-DEB8F0F1E25F}" type="presOf" srcId="{60FA9B0D-3ADA-4037-B5AC-CE6A579D13B1}" destId="{B6FFCD26-5299-498E-8CE1-5FDD28795938}" srcOrd="1" destOrd="0" presId="urn:microsoft.com/office/officeart/2005/8/layout/vProcess5"/>
    <dgm:cxn modelId="{32C15FD7-CC05-4423-A9AB-392A7B49DD65}" type="presOf" srcId="{2ECE9FD4-F1D1-4F28-8352-62371FEC3F66}" destId="{FDB02B77-17B6-4BE1-BB98-CF9A0BCD7EF5}" srcOrd="0" destOrd="0" presId="urn:microsoft.com/office/officeart/2005/8/layout/vProcess5"/>
    <dgm:cxn modelId="{BD3185DA-D396-45E5-9847-565EDE53254A}" type="presOf" srcId="{400A1B6B-A347-46F5-BBC1-29B3F7200489}" destId="{8EBB8456-4C6F-4BB5-99E4-C5B613E68E15}" srcOrd="0" destOrd="0" presId="urn:microsoft.com/office/officeart/2005/8/layout/vProcess5"/>
    <dgm:cxn modelId="{12171DF5-583C-48DE-9690-972194563E82}" srcId="{FE10EB6B-5437-44D2-8F65-482C97878CFA}" destId="{2ECE9FD4-F1D1-4F28-8352-62371FEC3F66}" srcOrd="1" destOrd="0" parTransId="{4545E0AC-AEF3-4994-B511-46BB7DF91FDD}" sibTransId="{400A1B6B-A347-46F5-BBC1-29B3F7200489}"/>
    <dgm:cxn modelId="{CA36F7EC-67EB-453B-8DAD-94193C439848}" type="presParOf" srcId="{7BB48152-7E55-4D74-80E2-8EF5DF9AE49B}" destId="{CCC92775-D639-4622-843F-63EA6E0C7828}" srcOrd="0" destOrd="0" presId="urn:microsoft.com/office/officeart/2005/8/layout/vProcess5"/>
    <dgm:cxn modelId="{C4F07519-86C7-40B5-8C6B-1D5F60955038}" type="presParOf" srcId="{7BB48152-7E55-4D74-80E2-8EF5DF9AE49B}" destId="{7BE06AE0-0022-4EB3-8F80-787AF0DC4120}" srcOrd="1" destOrd="0" presId="urn:microsoft.com/office/officeart/2005/8/layout/vProcess5"/>
    <dgm:cxn modelId="{36E489DD-1B5B-492A-BBE1-E07C5E4B05AD}" type="presParOf" srcId="{7BB48152-7E55-4D74-80E2-8EF5DF9AE49B}" destId="{FDB02B77-17B6-4BE1-BB98-CF9A0BCD7EF5}" srcOrd="2" destOrd="0" presId="urn:microsoft.com/office/officeart/2005/8/layout/vProcess5"/>
    <dgm:cxn modelId="{785CBB0B-0C31-4059-8404-6F0C53B693F5}" type="presParOf" srcId="{7BB48152-7E55-4D74-80E2-8EF5DF9AE49B}" destId="{554C4068-2D22-4E45-88E6-76CD6CD7BD29}" srcOrd="3" destOrd="0" presId="urn:microsoft.com/office/officeart/2005/8/layout/vProcess5"/>
    <dgm:cxn modelId="{3563CCE6-3ACD-48FD-A30A-5FCEBF57DF6A}" type="presParOf" srcId="{7BB48152-7E55-4D74-80E2-8EF5DF9AE49B}" destId="{E4E4171D-392E-44C1-A350-D5CED11DF6C2}" srcOrd="4" destOrd="0" presId="urn:microsoft.com/office/officeart/2005/8/layout/vProcess5"/>
    <dgm:cxn modelId="{B81D7A35-5A58-477C-AE86-079C95853443}" type="presParOf" srcId="{7BB48152-7E55-4D74-80E2-8EF5DF9AE49B}" destId="{8EBB8456-4C6F-4BB5-99E4-C5B613E68E15}" srcOrd="5" destOrd="0" presId="urn:microsoft.com/office/officeart/2005/8/layout/vProcess5"/>
    <dgm:cxn modelId="{421452F5-0E62-4459-BED6-643A47606DE7}" type="presParOf" srcId="{7BB48152-7E55-4D74-80E2-8EF5DF9AE49B}" destId="{B6FFCD26-5299-498E-8CE1-5FDD28795938}" srcOrd="6" destOrd="0" presId="urn:microsoft.com/office/officeart/2005/8/layout/vProcess5"/>
    <dgm:cxn modelId="{F1FACF3D-54C9-4513-B480-5E9F384C70B2}" type="presParOf" srcId="{7BB48152-7E55-4D74-80E2-8EF5DF9AE49B}" destId="{29E2F4F4-F816-4CC6-8DA1-CE849A58EB5D}" srcOrd="7" destOrd="0" presId="urn:microsoft.com/office/officeart/2005/8/layout/vProcess5"/>
    <dgm:cxn modelId="{EF77F35A-E001-4BA2-97E9-703DDFD2A9C0}" type="presParOf" srcId="{7BB48152-7E55-4D74-80E2-8EF5DF9AE49B}" destId="{555BD1FC-17B2-4AE7-88AE-B9100448CE3B}"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6B8A11-6D3A-4795-AFEB-356828BA13AF}" type="doc">
      <dgm:prSet loTypeId="urn:microsoft.com/office/officeart/2005/8/layout/vProcess5" loCatId="process" qsTypeId="urn:microsoft.com/office/officeart/2005/8/quickstyle/simple1" qsCatId="simple" csTypeId="urn:microsoft.com/office/officeart/2005/8/colors/accent0_1" csCatId="mainScheme" phldr="1"/>
      <dgm:spPr/>
      <dgm:t>
        <a:bodyPr/>
        <a:lstStyle/>
        <a:p>
          <a:endParaRPr lang="en-CA"/>
        </a:p>
      </dgm:t>
    </dgm:pt>
    <dgm:pt modelId="{28136227-5915-4EF8-9BF0-7E2F814D11A6}">
      <dgm:prSet phldrT="[Text]"/>
      <dgm:spPr/>
      <dgm:t>
        <a:bodyPr/>
        <a:lstStyle/>
        <a:p>
          <a:r>
            <a:rPr lang="en-US" dirty="0"/>
            <a:t>Predictor screening in SAS JMP: ranking the potential features for predicting general health (ranked by significant of Chi Square coefficients)</a:t>
          </a:r>
          <a:endParaRPr lang="en-CA" dirty="0"/>
        </a:p>
      </dgm:t>
    </dgm:pt>
    <dgm:pt modelId="{02BB9C15-CA32-4C03-BB68-FBCB0A856ADD}" type="parTrans" cxnId="{A31B1007-3060-4617-8499-2D5D0CA3B8B6}">
      <dgm:prSet/>
      <dgm:spPr/>
      <dgm:t>
        <a:bodyPr/>
        <a:lstStyle/>
        <a:p>
          <a:endParaRPr lang="en-CA"/>
        </a:p>
      </dgm:t>
    </dgm:pt>
    <dgm:pt modelId="{6A61AFE8-E2EE-48F8-B7CF-D461165A3706}" type="sibTrans" cxnId="{A31B1007-3060-4617-8499-2D5D0CA3B8B6}">
      <dgm:prSet/>
      <dgm:spPr/>
      <dgm:t>
        <a:bodyPr/>
        <a:lstStyle/>
        <a:p>
          <a:endParaRPr lang="en-CA"/>
        </a:p>
      </dgm:t>
    </dgm:pt>
    <dgm:pt modelId="{5F9E5D1A-D435-4447-986E-BC9CE1D53A13}">
      <dgm:prSet phldrT="[Text]"/>
      <dgm:spPr/>
      <dgm:t>
        <a:bodyPr/>
        <a:lstStyle/>
        <a:p>
          <a:r>
            <a:rPr lang="en-US" dirty="0"/>
            <a:t>Backwards elimination feature reduction: Training an ordinal regression model with the all significant predictors then removing the least significant feature one at a time while retraining and testing the model. </a:t>
          </a:r>
          <a:endParaRPr lang="en-CA" dirty="0"/>
        </a:p>
      </dgm:t>
    </dgm:pt>
    <dgm:pt modelId="{71B7AD6A-9379-4EF4-B3EC-D8A4314795DE}" type="parTrans" cxnId="{695C6FC9-C208-459E-89E2-FC99063F9FBA}">
      <dgm:prSet/>
      <dgm:spPr/>
      <dgm:t>
        <a:bodyPr/>
        <a:lstStyle/>
        <a:p>
          <a:endParaRPr lang="en-CA"/>
        </a:p>
      </dgm:t>
    </dgm:pt>
    <dgm:pt modelId="{5F3BA2D8-DF33-48D0-AC27-E577DFB5E16B}" type="sibTrans" cxnId="{695C6FC9-C208-459E-89E2-FC99063F9FBA}">
      <dgm:prSet/>
      <dgm:spPr/>
      <dgm:t>
        <a:bodyPr/>
        <a:lstStyle/>
        <a:p>
          <a:endParaRPr lang="en-CA"/>
        </a:p>
      </dgm:t>
    </dgm:pt>
    <dgm:pt modelId="{7A94197D-3B66-425C-A364-E4735FAF2FF5}">
      <dgm:prSet phldrT="[Text]"/>
      <dgm:spPr/>
      <dgm:t>
        <a:bodyPr/>
        <a:lstStyle/>
        <a:p>
          <a:r>
            <a:rPr lang="en-US" dirty="0"/>
            <a:t>Comparing performance metrics to determine how much of a roll each significant predictor plays in predicting general health.</a:t>
          </a:r>
          <a:endParaRPr lang="en-CA" dirty="0"/>
        </a:p>
      </dgm:t>
    </dgm:pt>
    <dgm:pt modelId="{A13ED996-7046-4CFD-8339-5DB709819BAB}" type="parTrans" cxnId="{CBCC95CD-E6C1-4FC4-ABCD-62F8E3695869}">
      <dgm:prSet/>
      <dgm:spPr/>
      <dgm:t>
        <a:bodyPr/>
        <a:lstStyle/>
        <a:p>
          <a:endParaRPr lang="en-CA"/>
        </a:p>
      </dgm:t>
    </dgm:pt>
    <dgm:pt modelId="{6674CF67-D676-4EF3-9009-A8D3BD3FAC4E}" type="sibTrans" cxnId="{CBCC95CD-E6C1-4FC4-ABCD-62F8E3695869}">
      <dgm:prSet/>
      <dgm:spPr/>
      <dgm:t>
        <a:bodyPr/>
        <a:lstStyle/>
        <a:p>
          <a:endParaRPr lang="en-CA"/>
        </a:p>
      </dgm:t>
    </dgm:pt>
    <dgm:pt modelId="{21374CBE-07D3-4894-A311-21093E550302}" type="pres">
      <dgm:prSet presAssocID="{866B8A11-6D3A-4795-AFEB-356828BA13AF}" presName="outerComposite" presStyleCnt="0">
        <dgm:presLayoutVars>
          <dgm:chMax val="5"/>
          <dgm:dir/>
          <dgm:resizeHandles val="exact"/>
        </dgm:presLayoutVars>
      </dgm:prSet>
      <dgm:spPr/>
    </dgm:pt>
    <dgm:pt modelId="{168D9BBB-47AB-4993-9E54-77649514BDC9}" type="pres">
      <dgm:prSet presAssocID="{866B8A11-6D3A-4795-AFEB-356828BA13AF}" presName="dummyMaxCanvas" presStyleCnt="0">
        <dgm:presLayoutVars/>
      </dgm:prSet>
      <dgm:spPr/>
    </dgm:pt>
    <dgm:pt modelId="{FD271FC9-7506-4E4B-8C1B-CEEDE283C873}" type="pres">
      <dgm:prSet presAssocID="{866B8A11-6D3A-4795-AFEB-356828BA13AF}" presName="ThreeNodes_1" presStyleLbl="node1" presStyleIdx="0" presStyleCnt="3">
        <dgm:presLayoutVars>
          <dgm:bulletEnabled val="1"/>
        </dgm:presLayoutVars>
      </dgm:prSet>
      <dgm:spPr/>
    </dgm:pt>
    <dgm:pt modelId="{28424F46-3B7A-482F-A2D1-709F1771CFD0}" type="pres">
      <dgm:prSet presAssocID="{866B8A11-6D3A-4795-AFEB-356828BA13AF}" presName="ThreeNodes_2" presStyleLbl="node1" presStyleIdx="1" presStyleCnt="3">
        <dgm:presLayoutVars>
          <dgm:bulletEnabled val="1"/>
        </dgm:presLayoutVars>
      </dgm:prSet>
      <dgm:spPr/>
    </dgm:pt>
    <dgm:pt modelId="{550ADFE6-A8CE-4B87-A4C0-4503A1FEA8F0}" type="pres">
      <dgm:prSet presAssocID="{866B8A11-6D3A-4795-AFEB-356828BA13AF}" presName="ThreeNodes_3" presStyleLbl="node1" presStyleIdx="2" presStyleCnt="3">
        <dgm:presLayoutVars>
          <dgm:bulletEnabled val="1"/>
        </dgm:presLayoutVars>
      </dgm:prSet>
      <dgm:spPr/>
    </dgm:pt>
    <dgm:pt modelId="{11F0D79B-76DA-489B-BFAA-6F3D47FFFB00}" type="pres">
      <dgm:prSet presAssocID="{866B8A11-6D3A-4795-AFEB-356828BA13AF}" presName="ThreeConn_1-2" presStyleLbl="fgAccFollowNode1" presStyleIdx="0" presStyleCnt="2">
        <dgm:presLayoutVars>
          <dgm:bulletEnabled val="1"/>
        </dgm:presLayoutVars>
      </dgm:prSet>
      <dgm:spPr/>
    </dgm:pt>
    <dgm:pt modelId="{50DA96D5-67D0-43EC-B3E7-99A1ADABC678}" type="pres">
      <dgm:prSet presAssocID="{866B8A11-6D3A-4795-AFEB-356828BA13AF}" presName="ThreeConn_2-3" presStyleLbl="fgAccFollowNode1" presStyleIdx="1" presStyleCnt="2">
        <dgm:presLayoutVars>
          <dgm:bulletEnabled val="1"/>
        </dgm:presLayoutVars>
      </dgm:prSet>
      <dgm:spPr/>
    </dgm:pt>
    <dgm:pt modelId="{E6D2BCD0-0936-442C-AC54-9BD5A7FF2558}" type="pres">
      <dgm:prSet presAssocID="{866B8A11-6D3A-4795-AFEB-356828BA13AF}" presName="ThreeNodes_1_text" presStyleLbl="node1" presStyleIdx="2" presStyleCnt="3">
        <dgm:presLayoutVars>
          <dgm:bulletEnabled val="1"/>
        </dgm:presLayoutVars>
      </dgm:prSet>
      <dgm:spPr/>
    </dgm:pt>
    <dgm:pt modelId="{759A80AF-A88F-4EC6-A09F-529CBF396121}" type="pres">
      <dgm:prSet presAssocID="{866B8A11-6D3A-4795-AFEB-356828BA13AF}" presName="ThreeNodes_2_text" presStyleLbl="node1" presStyleIdx="2" presStyleCnt="3">
        <dgm:presLayoutVars>
          <dgm:bulletEnabled val="1"/>
        </dgm:presLayoutVars>
      </dgm:prSet>
      <dgm:spPr/>
    </dgm:pt>
    <dgm:pt modelId="{2498C672-FAB0-427F-AF04-3C8D643CFD5C}" type="pres">
      <dgm:prSet presAssocID="{866B8A11-6D3A-4795-AFEB-356828BA13AF}" presName="ThreeNodes_3_text" presStyleLbl="node1" presStyleIdx="2" presStyleCnt="3">
        <dgm:presLayoutVars>
          <dgm:bulletEnabled val="1"/>
        </dgm:presLayoutVars>
      </dgm:prSet>
      <dgm:spPr/>
    </dgm:pt>
  </dgm:ptLst>
  <dgm:cxnLst>
    <dgm:cxn modelId="{A31B1007-3060-4617-8499-2D5D0CA3B8B6}" srcId="{866B8A11-6D3A-4795-AFEB-356828BA13AF}" destId="{28136227-5915-4EF8-9BF0-7E2F814D11A6}" srcOrd="0" destOrd="0" parTransId="{02BB9C15-CA32-4C03-BB68-FBCB0A856ADD}" sibTransId="{6A61AFE8-E2EE-48F8-B7CF-D461165A3706}"/>
    <dgm:cxn modelId="{DD891519-735E-4AE0-8324-87FCBEA91536}" type="presOf" srcId="{5F9E5D1A-D435-4447-986E-BC9CE1D53A13}" destId="{759A80AF-A88F-4EC6-A09F-529CBF396121}" srcOrd="1" destOrd="0" presId="urn:microsoft.com/office/officeart/2005/8/layout/vProcess5"/>
    <dgm:cxn modelId="{7768E21A-2113-4467-9604-C80F4ABA8D8B}" type="presOf" srcId="{7A94197D-3B66-425C-A364-E4735FAF2FF5}" destId="{550ADFE6-A8CE-4B87-A4C0-4503A1FEA8F0}" srcOrd="0" destOrd="0" presId="urn:microsoft.com/office/officeart/2005/8/layout/vProcess5"/>
    <dgm:cxn modelId="{89F1EF1F-97C3-49B1-B6D7-2161D569F817}" type="presOf" srcId="{866B8A11-6D3A-4795-AFEB-356828BA13AF}" destId="{21374CBE-07D3-4894-A311-21093E550302}" srcOrd="0" destOrd="0" presId="urn:microsoft.com/office/officeart/2005/8/layout/vProcess5"/>
    <dgm:cxn modelId="{C735B626-F323-42FC-B8DC-0171944D6A8D}" type="presOf" srcId="{5F3BA2D8-DF33-48D0-AC27-E577DFB5E16B}" destId="{50DA96D5-67D0-43EC-B3E7-99A1ADABC678}" srcOrd="0" destOrd="0" presId="urn:microsoft.com/office/officeart/2005/8/layout/vProcess5"/>
    <dgm:cxn modelId="{3244C138-2837-4318-A210-A7737C3AFBD1}" type="presOf" srcId="{7A94197D-3B66-425C-A364-E4735FAF2FF5}" destId="{2498C672-FAB0-427F-AF04-3C8D643CFD5C}" srcOrd="1" destOrd="0" presId="urn:microsoft.com/office/officeart/2005/8/layout/vProcess5"/>
    <dgm:cxn modelId="{0C67783E-90B0-4292-8E9E-13BB3C3631EB}" type="presOf" srcId="{28136227-5915-4EF8-9BF0-7E2F814D11A6}" destId="{FD271FC9-7506-4E4B-8C1B-CEEDE283C873}" srcOrd="0" destOrd="0" presId="urn:microsoft.com/office/officeart/2005/8/layout/vProcess5"/>
    <dgm:cxn modelId="{6BA6DD54-F61D-4976-BA3B-70A02AD06484}" type="presOf" srcId="{28136227-5915-4EF8-9BF0-7E2F814D11A6}" destId="{E6D2BCD0-0936-442C-AC54-9BD5A7FF2558}" srcOrd="1" destOrd="0" presId="urn:microsoft.com/office/officeart/2005/8/layout/vProcess5"/>
    <dgm:cxn modelId="{4100D883-D68C-4130-8AE2-14EC26FC8B75}" type="presOf" srcId="{5F9E5D1A-D435-4447-986E-BC9CE1D53A13}" destId="{28424F46-3B7A-482F-A2D1-709F1771CFD0}" srcOrd="0" destOrd="0" presId="urn:microsoft.com/office/officeart/2005/8/layout/vProcess5"/>
    <dgm:cxn modelId="{695C6FC9-C208-459E-89E2-FC99063F9FBA}" srcId="{866B8A11-6D3A-4795-AFEB-356828BA13AF}" destId="{5F9E5D1A-D435-4447-986E-BC9CE1D53A13}" srcOrd="1" destOrd="0" parTransId="{71B7AD6A-9379-4EF4-B3EC-D8A4314795DE}" sibTransId="{5F3BA2D8-DF33-48D0-AC27-E577DFB5E16B}"/>
    <dgm:cxn modelId="{CBCC95CD-E6C1-4FC4-ABCD-62F8E3695869}" srcId="{866B8A11-6D3A-4795-AFEB-356828BA13AF}" destId="{7A94197D-3B66-425C-A364-E4735FAF2FF5}" srcOrd="2" destOrd="0" parTransId="{A13ED996-7046-4CFD-8339-5DB709819BAB}" sibTransId="{6674CF67-D676-4EF3-9009-A8D3BD3FAC4E}"/>
    <dgm:cxn modelId="{029E00D2-74F7-48CE-A589-D783A2EDD38B}" type="presOf" srcId="{6A61AFE8-E2EE-48F8-B7CF-D461165A3706}" destId="{11F0D79B-76DA-489B-BFAA-6F3D47FFFB00}" srcOrd="0" destOrd="0" presId="urn:microsoft.com/office/officeart/2005/8/layout/vProcess5"/>
    <dgm:cxn modelId="{19195986-43F4-4643-8204-9DC37E662001}" type="presParOf" srcId="{21374CBE-07D3-4894-A311-21093E550302}" destId="{168D9BBB-47AB-4993-9E54-77649514BDC9}" srcOrd="0" destOrd="0" presId="urn:microsoft.com/office/officeart/2005/8/layout/vProcess5"/>
    <dgm:cxn modelId="{0430951B-9CBA-436E-AE0F-339CA1CFBBC9}" type="presParOf" srcId="{21374CBE-07D3-4894-A311-21093E550302}" destId="{FD271FC9-7506-4E4B-8C1B-CEEDE283C873}" srcOrd="1" destOrd="0" presId="urn:microsoft.com/office/officeart/2005/8/layout/vProcess5"/>
    <dgm:cxn modelId="{2E420AD1-6773-448B-8600-1359E7A33541}" type="presParOf" srcId="{21374CBE-07D3-4894-A311-21093E550302}" destId="{28424F46-3B7A-482F-A2D1-709F1771CFD0}" srcOrd="2" destOrd="0" presId="urn:microsoft.com/office/officeart/2005/8/layout/vProcess5"/>
    <dgm:cxn modelId="{8D40F325-0C87-4A9D-8C60-EF7C6377051B}" type="presParOf" srcId="{21374CBE-07D3-4894-A311-21093E550302}" destId="{550ADFE6-A8CE-4B87-A4C0-4503A1FEA8F0}" srcOrd="3" destOrd="0" presId="urn:microsoft.com/office/officeart/2005/8/layout/vProcess5"/>
    <dgm:cxn modelId="{6F6345FB-BE44-4C61-BC3C-BB6190C703DE}" type="presParOf" srcId="{21374CBE-07D3-4894-A311-21093E550302}" destId="{11F0D79B-76DA-489B-BFAA-6F3D47FFFB00}" srcOrd="4" destOrd="0" presId="urn:microsoft.com/office/officeart/2005/8/layout/vProcess5"/>
    <dgm:cxn modelId="{A18D0114-CA06-49D7-8142-740DA4730E7E}" type="presParOf" srcId="{21374CBE-07D3-4894-A311-21093E550302}" destId="{50DA96D5-67D0-43EC-B3E7-99A1ADABC678}" srcOrd="5" destOrd="0" presId="urn:microsoft.com/office/officeart/2005/8/layout/vProcess5"/>
    <dgm:cxn modelId="{E09A8F65-9070-4860-8004-06B23DB1F15D}" type="presParOf" srcId="{21374CBE-07D3-4894-A311-21093E550302}" destId="{E6D2BCD0-0936-442C-AC54-9BD5A7FF2558}" srcOrd="6" destOrd="0" presId="urn:microsoft.com/office/officeart/2005/8/layout/vProcess5"/>
    <dgm:cxn modelId="{C87C5F16-1F13-474A-BBFF-97D7DC85D8E7}" type="presParOf" srcId="{21374CBE-07D3-4894-A311-21093E550302}" destId="{759A80AF-A88F-4EC6-A09F-529CBF396121}" srcOrd="7" destOrd="0" presId="urn:microsoft.com/office/officeart/2005/8/layout/vProcess5"/>
    <dgm:cxn modelId="{E7F5FCA6-003A-46C4-85DE-B578038A26C2}" type="presParOf" srcId="{21374CBE-07D3-4894-A311-21093E550302}" destId="{2498C672-FAB0-427F-AF04-3C8D643CFD5C}"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06AE0-0022-4EB3-8F80-787AF0DC4120}">
      <dsp:nvSpPr>
        <dsp:cNvPr id="0" name=""/>
        <dsp:cNvSpPr/>
      </dsp:nvSpPr>
      <dsp:spPr>
        <a:xfrm>
          <a:off x="0" y="0"/>
          <a:ext cx="6346215" cy="1101314"/>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File made available by CDC with responses to BRFSS survey made available to public in ASCII text file with fixed variable layout.</a:t>
          </a:r>
          <a:endParaRPr lang="en-CA" sz="1700" kern="1200" dirty="0"/>
        </a:p>
      </dsp:txBody>
      <dsp:txXfrm>
        <a:off x="32256" y="32256"/>
        <a:ext cx="5157812" cy="1036802"/>
      </dsp:txXfrm>
    </dsp:sp>
    <dsp:sp modelId="{FDB02B77-17B6-4BE1-BB98-CF9A0BCD7EF5}">
      <dsp:nvSpPr>
        <dsp:cNvPr id="0" name=""/>
        <dsp:cNvSpPr/>
      </dsp:nvSpPr>
      <dsp:spPr>
        <a:xfrm>
          <a:off x="559960" y="1284866"/>
          <a:ext cx="6346215" cy="1101314"/>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Codebooks for fixed variable layouts and response codes were available on a webpage. This was parsed using Beautiful Soup and stored as named tuples.</a:t>
          </a:r>
          <a:endParaRPr lang="en-CA" sz="1700" kern="1200" dirty="0"/>
        </a:p>
      </dsp:txBody>
      <dsp:txXfrm>
        <a:off x="592216" y="1317122"/>
        <a:ext cx="5005889" cy="1036802"/>
      </dsp:txXfrm>
    </dsp:sp>
    <dsp:sp modelId="{554C4068-2D22-4E45-88E6-76CD6CD7BD29}">
      <dsp:nvSpPr>
        <dsp:cNvPr id="0" name=""/>
        <dsp:cNvSpPr/>
      </dsp:nvSpPr>
      <dsp:spPr>
        <a:xfrm>
          <a:off x="1119920" y="2569732"/>
          <a:ext cx="6346215" cy="1101314"/>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Each row of ASCII file was parsed and each response was fed into SQL table columns based on fixed positions specified in named tuples defined character positions and lengths.</a:t>
          </a:r>
          <a:endParaRPr lang="en-CA" sz="1700" kern="1200" dirty="0"/>
        </a:p>
      </dsp:txBody>
      <dsp:txXfrm>
        <a:off x="1152176" y="2601988"/>
        <a:ext cx="5005889" cy="1036802"/>
      </dsp:txXfrm>
    </dsp:sp>
    <dsp:sp modelId="{E4E4171D-392E-44C1-A350-D5CED11DF6C2}">
      <dsp:nvSpPr>
        <dsp:cNvPr id="0" name=""/>
        <dsp:cNvSpPr/>
      </dsp:nvSpPr>
      <dsp:spPr>
        <a:xfrm>
          <a:off x="5630361" y="835163"/>
          <a:ext cx="715854" cy="715854"/>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CA" sz="3400" kern="1200"/>
        </a:p>
      </dsp:txBody>
      <dsp:txXfrm>
        <a:off x="5791428" y="835163"/>
        <a:ext cx="393720" cy="538680"/>
      </dsp:txXfrm>
    </dsp:sp>
    <dsp:sp modelId="{8EBB8456-4C6F-4BB5-99E4-C5B613E68E15}">
      <dsp:nvSpPr>
        <dsp:cNvPr id="0" name=""/>
        <dsp:cNvSpPr/>
      </dsp:nvSpPr>
      <dsp:spPr>
        <a:xfrm>
          <a:off x="6190321" y="2112687"/>
          <a:ext cx="715854" cy="715854"/>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CA" sz="3400" kern="1200"/>
        </a:p>
      </dsp:txBody>
      <dsp:txXfrm>
        <a:off x="6351388" y="2112687"/>
        <a:ext cx="393720" cy="538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271FC9-7506-4E4B-8C1B-CEEDE283C873}">
      <dsp:nvSpPr>
        <dsp:cNvPr id="0" name=""/>
        <dsp:cNvSpPr/>
      </dsp:nvSpPr>
      <dsp:spPr>
        <a:xfrm>
          <a:off x="0" y="0"/>
          <a:ext cx="5756911" cy="130649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Predictor screening in SAS JMP: ranking the potential features for predicting general health (ranked by significant of Chi Square coefficients)</a:t>
          </a:r>
          <a:endParaRPr lang="en-CA" sz="1600" kern="1200" dirty="0"/>
        </a:p>
      </dsp:txBody>
      <dsp:txXfrm>
        <a:off x="38266" y="38266"/>
        <a:ext cx="4347102" cy="1229961"/>
      </dsp:txXfrm>
    </dsp:sp>
    <dsp:sp modelId="{28424F46-3B7A-482F-A2D1-709F1771CFD0}">
      <dsp:nvSpPr>
        <dsp:cNvPr id="0" name=""/>
        <dsp:cNvSpPr/>
      </dsp:nvSpPr>
      <dsp:spPr>
        <a:xfrm>
          <a:off x="507962" y="1524242"/>
          <a:ext cx="5756911" cy="130649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Backwards elimination feature reduction: Training an ordinal regression model with the all significant predictors then removing the least significant feature one at a time while retraining and testing the model. </a:t>
          </a:r>
          <a:endParaRPr lang="en-CA" sz="1600" kern="1200" dirty="0"/>
        </a:p>
      </dsp:txBody>
      <dsp:txXfrm>
        <a:off x="546228" y="1562508"/>
        <a:ext cx="4323195" cy="1229961"/>
      </dsp:txXfrm>
    </dsp:sp>
    <dsp:sp modelId="{550ADFE6-A8CE-4B87-A4C0-4503A1FEA8F0}">
      <dsp:nvSpPr>
        <dsp:cNvPr id="0" name=""/>
        <dsp:cNvSpPr/>
      </dsp:nvSpPr>
      <dsp:spPr>
        <a:xfrm>
          <a:off x="1015925" y="3048485"/>
          <a:ext cx="5756911" cy="130649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Comparing performance metrics to determine how much of a roll each significant predictor plays in predicting general health.</a:t>
          </a:r>
          <a:endParaRPr lang="en-CA" sz="1600" kern="1200" dirty="0"/>
        </a:p>
      </dsp:txBody>
      <dsp:txXfrm>
        <a:off x="1054191" y="3086751"/>
        <a:ext cx="4323195" cy="1229961"/>
      </dsp:txXfrm>
    </dsp:sp>
    <dsp:sp modelId="{11F0D79B-76DA-489B-BFAA-6F3D47FFFB00}">
      <dsp:nvSpPr>
        <dsp:cNvPr id="0" name=""/>
        <dsp:cNvSpPr/>
      </dsp:nvSpPr>
      <dsp:spPr>
        <a:xfrm>
          <a:off x="4907690" y="990757"/>
          <a:ext cx="849220" cy="849220"/>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CA" sz="3600" kern="1200"/>
        </a:p>
      </dsp:txBody>
      <dsp:txXfrm>
        <a:off x="5098764" y="990757"/>
        <a:ext cx="467072" cy="639038"/>
      </dsp:txXfrm>
    </dsp:sp>
    <dsp:sp modelId="{50DA96D5-67D0-43EC-B3E7-99A1ADABC678}">
      <dsp:nvSpPr>
        <dsp:cNvPr id="0" name=""/>
        <dsp:cNvSpPr/>
      </dsp:nvSpPr>
      <dsp:spPr>
        <a:xfrm>
          <a:off x="5415653" y="2506290"/>
          <a:ext cx="849220" cy="849220"/>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CA" sz="3600" kern="1200"/>
        </a:p>
      </dsp:txBody>
      <dsp:txXfrm>
        <a:off x="5606727" y="2506290"/>
        <a:ext cx="467072" cy="63903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e60c4fec79_0_5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e60c4fec79_0_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242106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240490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771429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e60c4fec79_0_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e60c4fec79_0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e60c4fec79_0_5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e60c4fec79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60c4fec79_0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60c4fec79_0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6a598f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6a598f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60c4fec79_0_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e60c4fec79_0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60c4fec79_0_5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60c4fec79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60c4fec79_0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60c4fec79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60c4fec79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60c4fec79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60c4fec79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60c4fec79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7539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e60c4fec79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e60c4fec79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census.gov/data/tables/time-series/demo/popest/2010s-national-detail.html"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hyperlink" Target="https://www.census.gov/library/publications/2020/demo/p60-270.html"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www.census.gov/quickfacts/fact/table/US/RHI325219"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cdc.gov/obesity/data/adult.html#:~:text=The%20US%20obesity%20prevalence%20was,from%204.7%25%20to%209.2%25."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s://www.cancer.gov/about-cancer/understanding/statistics" TargetMode="External"/><Relationship Id="rId4" Type="http://schemas.openxmlformats.org/officeDocument/2006/relationships/hyperlink" Target="https://adaa.org/understanding-anxiety/facts-statistic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629825" y="99285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777"/>
              <a:t>Behavioural Risk Factors in Mental and Physical Health:</a:t>
            </a:r>
            <a:r>
              <a:rPr lang="en"/>
              <a:t> </a:t>
            </a:r>
            <a:r>
              <a:rPr lang="en" sz="2666"/>
              <a:t>High Impact Predictors and High Risk Groups for Negative Outcomes in the U.S.</a:t>
            </a:r>
            <a:endParaRPr sz="2666"/>
          </a:p>
        </p:txBody>
      </p:sp>
      <p:sp>
        <p:nvSpPr>
          <p:cNvPr id="135" name="Google Shape;135;p13"/>
          <p:cNvSpPr txBox="1">
            <a:spLocks noGrp="1"/>
          </p:cNvSpPr>
          <p:nvPr>
            <p:ph type="subTitle" idx="1"/>
          </p:nvPr>
        </p:nvSpPr>
        <p:spPr>
          <a:xfrm>
            <a:off x="7475850" y="4372850"/>
            <a:ext cx="14571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Elizabeth Cyr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9DC72-D3A9-42B9-9DB1-3ED4D578BE12}"/>
              </a:ext>
            </a:extLst>
          </p:cNvPr>
          <p:cNvSpPr>
            <a:spLocks noGrp="1"/>
          </p:cNvSpPr>
          <p:nvPr>
            <p:ph type="title"/>
          </p:nvPr>
        </p:nvSpPr>
        <p:spPr/>
        <p:txBody>
          <a:bodyPr/>
          <a:lstStyle/>
          <a:p>
            <a:r>
              <a:rPr kumimoji="0" lang="en" sz="2400" b="0" i="0" u="none" strike="noStrike" kern="0" cap="none" spc="0" normalizeH="0" baseline="0" noProof="0" dirty="0">
                <a:ln>
                  <a:noFill/>
                </a:ln>
                <a:solidFill>
                  <a:srgbClr val="FFFFFF"/>
                </a:solidFill>
                <a:effectLst/>
                <a:uLnTx/>
                <a:uFillTx/>
                <a:latin typeface="Montserrat"/>
                <a:sym typeface="Montserrat"/>
              </a:rPr>
              <a:t>Exploratory Analysis: </a:t>
            </a:r>
            <a:r>
              <a:rPr kumimoji="0" lang="en" sz="1800" b="0" i="0" u="none" strike="noStrike" kern="0" cap="none" spc="0" normalizeH="0" baseline="0" noProof="0" dirty="0">
                <a:ln>
                  <a:noFill/>
                </a:ln>
                <a:solidFill>
                  <a:srgbClr val="FFFFFF"/>
                </a:solidFill>
                <a:effectLst/>
                <a:uLnTx/>
                <a:uFillTx/>
                <a:latin typeface="Montserrat"/>
                <a:sym typeface="Montserrat"/>
              </a:rPr>
              <a:t>Tools</a:t>
            </a:r>
            <a:endParaRPr lang="en-CA" dirty="0"/>
          </a:p>
        </p:txBody>
      </p:sp>
      <p:sp>
        <p:nvSpPr>
          <p:cNvPr id="3" name="Text Placeholder 2">
            <a:extLst>
              <a:ext uri="{FF2B5EF4-FFF2-40B4-BE49-F238E27FC236}">
                <a16:creationId xmlns:a16="http://schemas.microsoft.com/office/drawing/2014/main" id="{2E26D3EC-AA7C-4DCE-9307-0F4B0B1133A6}"/>
              </a:ext>
            </a:extLst>
          </p:cNvPr>
          <p:cNvSpPr>
            <a:spLocks noGrp="1"/>
          </p:cNvSpPr>
          <p:nvPr>
            <p:ph type="body" idx="1"/>
          </p:nvPr>
        </p:nvSpPr>
        <p:spPr>
          <a:xfrm>
            <a:off x="1203371" y="1147452"/>
            <a:ext cx="7133029" cy="3602297"/>
          </a:xfrm>
        </p:spPr>
        <p:txBody>
          <a:bodyPr/>
          <a:lstStyle/>
          <a:p>
            <a:pPr>
              <a:spcAft>
                <a:spcPts val="600"/>
              </a:spcAft>
            </a:pPr>
            <a:r>
              <a:rPr lang="en-US" sz="1400" dirty="0"/>
              <a:t>All data was stored in pandas data frames and analysis was performed in python. </a:t>
            </a:r>
            <a:r>
              <a:rPr lang="en-US" sz="1400" dirty="0" err="1"/>
              <a:t>Numpy</a:t>
            </a:r>
            <a:r>
              <a:rPr lang="en-US" sz="1400" dirty="0"/>
              <a:t> was used to mathematically clean data and calculate aggregates or summary statistics. </a:t>
            </a:r>
          </a:p>
          <a:p>
            <a:pPr>
              <a:spcAft>
                <a:spcPts val="600"/>
              </a:spcAft>
            </a:pPr>
            <a:r>
              <a:rPr lang="en-US" sz="1400" dirty="0"/>
              <a:t>Visualizations were created using either Matplotlib (for quick sample summaries), </a:t>
            </a:r>
            <a:r>
              <a:rPr lang="en-US" sz="1400" dirty="0" err="1"/>
              <a:t>Plotly</a:t>
            </a:r>
            <a:r>
              <a:rPr lang="en-US" sz="1400" dirty="0"/>
              <a:t> </a:t>
            </a:r>
            <a:r>
              <a:rPr lang="en-US" sz="1400" dirty="0" err="1"/>
              <a:t>graph_objects</a:t>
            </a:r>
            <a:r>
              <a:rPr lang="en-US" sz="1400" dirty="0"/>
              <a:t> or </a:t>
            </a:r>
            <a:r>
              <a:rPr lang="en-US" sz="1400" dirty="0" err="1"/>
              <a:t>plotly</a:t>
            </a:r>
            <a:r>
              <a:rPr lang="en-US" sz="1400" dirty="0"/>
              <a:t> express.</a:t>
            </a:r>
          </a:p>
          <a:p>
            <a:pPr>
              <a:spcAft>
                <a:spcPts val="600"/>
              </a:spcAft>
            </a:pPr>
            <a:r>
              <a:rPr lang="en-US" sz="1400" dirty="0"/>
              <a:t>Interactive visualizations were brought online to be shared using </a:t>
            </a:r>
            <a:r>
              <a:rPr lang="en-US" sz="1400" dirty="0" err="1"/>
              <a:t>plotly</a:t>
            </a:r>
            <a:r>
              <a:rPr lang="en-US" sz="1400" dirty="0"/>
              <a:t> </a:t>
            </a:r>
            <a:r>
              <a:rPr lang="en-US" sz="1400" dirty="0" err="1"/>
              <a:t>chart_studio</a:t>
            </a:r>
            <a:r>
              <a:rPr lang="en-US" sz="1400" dirty="0"/>
              <a:t>.</a:t>
            </a:r>
          </a:p>
          <a:p>
            <a:endParaRPr lang="en-CA" dirty="0"/>
          </a:p>
        </p:txBody>
      </p:sp>
    </p:spTree>
    <p:extLst>
      <p:ext uri="{BB962C8B-B14F-4D97-AF65-F5344CB8AC3E}">
        <p14:creationId xmlns:p14="http://schemas.microsoft.com/office/powerpoint/2010/main" val="3155749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Exploratory Analysis: </a:t>
            </a:r>
            <a:r>
              <a:rPr lang="en" sz="1800" dirty="0"/>
              <a:t>Sample Breakdown</a:t>
            </a:r>
            <a:endParaRPr dirty="0"/>
          </a:p>
        </p:txBody>
      </p:sp>
      <p:sp>
        <p:nvSpPr>
          <p:cNvPr id="7" name="TextBox 6">
            <a:extLst>
              <a:ext uri="{FF2B5EF4-FFF2-40B4-BE49-F238E27FC236}">
                <a16:creationId xmlns:a16="http://schemas.microsoft.com/office/drawing/2014/main" id="{F97060E9-9ADE-4F00-B269-4D07FC828041}"/>
              </a:ext>
            </a:extLst>
          </p:cNvPr>
          <p:cNvSpPr txBox="1"/>
          <p:nvPr/>
        </p:nvSpPr>
        <p:spPr>
          <a:xfrm>
            <a:off x="907676" y="1356252"/>
            <a:ext cx="3317052" cy="2853986"/>
          </a:xfrm>
          <a:prstGeom prst="rect">
            <a:avLst/>
          </a:prstGeom>
          <a:noFill/>
        </p:spPr>
        <p:txBody>
          <a:bodyPr wrap="square" rtlCol="0">
            <a:spAutoFit/>
          </a:bodyPr>
          <a:lstStyle/>
          <a:p>
            <a:pPr marL="151924" marR="0" lvl="0" algn="l" defTabSz="914400" rtl="0" eaLnBrk="1" fontAlgn="auto" latinLnBrk="0" hangingPunct="1">
              <a:lnSpc>
                <a:spcPct val="115000"/>
              </a:lnSpc>
              <a:spcBef>
                <a:spcPts val="1200"/>
              </a:spcBef>
              <a:spcAft>
                <a:spcPts val="0"/>
              </a:spcAft>
              <a:buClr>
                <a:srgbClr val="FFFFFF"/>
              </a:buClr>
              <a:buSzPts val="1208"/>
              <a:tabLst/>
              <a:defRPr/>
            </a:pPr>
            <a:r>
              <a:rPr kumimoji="0" lang="en-US" b="0" i="0" u="none" strike="noStrike" kern="0" cap="none" spc="0" normalizeH="0" baseline="0" noProof="0" dirty="0">
                <a:ln>
                  <a:noFill/>
                </a:ln>
                <a:solidFill>
                  <a:srgbClr val="FFFFFF"/>
                </a:solidFill>
                <a:effectLst/>
                <a:uLnTx/>
                <a:uFillTx/>
                <a:latin typeface="Lato" panose="020B0604020202020204" charset="0"/>
                <a:sym typeface="Lato"/>
              </a:rPr>
              <a:t>BRFSS Sample (n = 418,268, M</a:t>
            </a:r>
            <a:r>
              <a:rPr kumimoji="0" lang="en-US" b="0" i="0" u="none" strike="noStrike" kern="0" cap="none" spc="0" normalizeH="0" baseline="-25000" noProof="0" dirty="0">
                <a:ln>
                  <a:noFill/>
                </a:ln>
                <a:solidFill>
                  <a:srgbClr val="FFFFFF"/>
                </a:solidFill>
                <a:effectLst/>
                <a:uLnTx/>
                <a:uFillTx/>
                <a:latin typeface="Lato" panose="020B0604020202020204" charset="0"/>
                <a:sym typeface="Lato"/>
              </a:rPr>
              <a:t>age</a:t>
            </a:r>
            <a:r>
              <a:rPr kumimoji="0" lang="en-US" b="0" i="0" u="none" strike="noStrike" kern="0" cap="none" spc="0" normalizeH="0" baseline="0" noProof="0" dirty="0">
                <a:ln>
                  <a:noFill/>
                </a:ln>
                <a:solidFill>
                  <a:srgbClr val="FFFFFF"/>
                </a:solidFill>
                <a:effectLst/>
                <a:uLnTx/>
                <a:uFillTx/>
                <a:latin typeface="Lato" panose="020B0604020202020204" charset="0"/>
                <a:sym typeface="Lato"/>
              </a:rPr>
              <a:t> = 55.38, SD</a:t>
            </a:r>
            <a:r>
              <a:rPr kumimoji="0" lang="en-US" b="0" i="0" u="none" strike="noStrike" kern="0" cap="none" spc="0" normalizeH="0" baseline="-25000" noProof="0" dirty="0">
                <a:ln>
                  <a:noFill/>
                </a:ln>
                <a:solidFill>
                  <a:srgbClr val="FFFFFF"/>
                </a:solidFill>
                <a:effectLst/>
                <a:uLnTx/>
                <a:uFillTx/>
                <a:latin typeface="Lato" panose="020B0604020202020204" charset="0"/>
                <a:sym typeface="Lato"/>
              </a:rPr>
              <a:t>age </a:t>
            </a:r>
            <a:r>
              <a:rPr kumimoji="0" lang="en-US" b="0" i="0" u="none" strike="noStrike" kern="0" cap="none" spc="0" normalizeH="0" baseline="0" noProof="0" dirty="0">
                <a:ln>
                  <a:noFill/>
                </a:ln>
                <a:solidFill>
                  <a:srgbClr val="FFFFFF"/>
                </a:solidFill>
                <a:effectLst/>
                <a:uLnTx/>
                <a:uFillTx/>
                <a:latin typeface="Lato" panose="020B0604020202020204" charset="0"/>
                <a:sym typeface="Lato"/>
              </a:rPr>
              <a:t>= 17.62),  much older than U.S. Population. Perhaps this reflects greater access to older respondents or an increased likelihood to participate in optional studies with age.</a:t>
            </a:r>
          </a:p>
          <a:p>
            <a:pPr marL="151924" marR="0" lvl="0" algn="l" defTabSz="914400" rtl="0" eaLnBrk="1" fontAlgn="auto" latinLnBrk="0" hangingPunct="1">
              <a:lnSpc>
                <a:spcPct val="115000"/>
              </a:lnSpc>
              <a:spcBef>
                <a:spcPts val="1200"/>
              </a:spcBef>
              <a:spcAft>
                <a:spcPts val="0"/>
              </a:spcAft>
              <a:buClr>
                <a:srgbClr val="FFFFFF"/>
              </a:buClr>
              <a:buSzPts val="1208"/>
              <a:tabLst/>
              <a:defRPr/>
            </a:pPr>
            <a:r>
              <a:rPr kumimoji="0" lang="en-US" b="0" i="0" u="none" strike="noStrike" kern="0" cap="none" spc="0" normalizeH="0" baseline="0" noProof="0" dirty="0">
                <a:ln>
                  <a:noFill/>
                </a:ln>
                <a:solidFill>
                  <a:srgbClr val="FFFFFF"/>
                </a:solidFill>
                <a:effectLst/>
                <a:uLnTx/>
                <a:uFillTx/>
                <a:latin typeface="Lato" panose="020B0604020202020204" charset="0"/>
                <a:sym typeface="Lato"/>
              </a:rPr>
              <a:t>54.6% Female, comparable</a:t>
            </a:r>
            <a:r>
              <a:rPr lang="en-US" dirty="0">
                <a:solidFill>
                  <a:srgbClr val="FFFFFF"/>
                </a:solidFill>
                <a:latin typeface="Lato" panose="020B0604020202020204" charset="0"/>
                <a:sym typeface="Lato"/>
              </a:rPr>
              <a:t> to U.S. population (50.8%).</a:t>
            </a:r>
          </a:p>
          <a:p>
            <a:pPr marL="151924" marR="0" lvl="0" algn="l" defTabSz="914400" rtl="0" eaLnBrk="1" fontAlgn="auto" latinLnBrk="0" hangingPunct="1">
              <a:lnSpc>
                <a:spcPct val="115000"/>
              </a:lnSpc>
              <a:spcBef>
                <a:spcPts val="1200"/>
              </a:spcBef>
              <a:spcAft>
                <a:spcPts val="0"/>
              </a:spcAft>
              <a:buClr>
                <a:srgbClr val="FFFFFF"/>
              </a:buClr>
              <a:buSzPts val="1208"/>
              <a:tabLst/>
              <a:defRPr/>
            </a:pPr>
            <a:r>
              <a:rPr lang="en-US" dirty="0">
                <a:solidFill>
                  <a:srgbClr val="FFFFFF"/>
                </a:solidFill>
                <a:latin typeface="Lato" panose="020B0604020202020204" charset="0"/>
                <a:sym typeface="Lato"/>
              </a:rPr>
              <a:t>*U.S. population data gathered from </a:t>
            </a:r>
            <a:r>
              <a:rPr lang="en-US" dirty="0">
                <a:solidFill>
                  <a:srgbClr val="FFFFFF"/>
                </a:solidFill>
                <a:latin typeface="Lato" panose="020B0604020202020204" charset="0"/>
                <a:sym typeface="Lato"/>
                <a:hlinkClick r:id="rId3"/>
              </a:rPr>
              <a:t>U.S. Census Bureau, 2014-2019 </a:t>
            </a:r>
            <a:endParaRPr lang="en-CA" dirty="0">
              <a:solidFill>
                <a:schemeClr val="bg1"/>
              </a:solidFill>
              <a:latin typeface="Lato" panose="020B0604020202020204" charset="0"/>
            </a:endParaRPr>
          </a:p>
        </p:txBody>
      </p:sp>
      <p:pic>
        <p:nvPicPr>
          <p:cNvPr id="20" name="Picture 19" descr="Chart, bar chart&#10;&#10;Description automatically generated">
            <a:extLst>
              <a:ext uri="{FF2B5EF4-FFF2-40B4-BE49-F238E27FC236}">
                <a16:creationId xmlns:a16="http://schemas.microsoft.com/office/drawing/2014/main" id="{6FE9CCB4-60AE-4FD8-968B-A917BCF60DDE}"/>
              </a:ext>
            </a:extLst>
          </p:cNvPr>
          <p:cNvPicPr>
            <a:picLocks noChangeAspect="1"/>
          </p:cNvPicPr>
          <p:nvPr/>
        </p:nvPicPr>
        <p:blipFill>
          <a:blip r:embed="rId4"/>
          <a:stretch>
            <a:fillRect/>
          </a:stretch>
        </p:blipFill>
        <p:spPr>
          <a:xfrm>
            <a:off x="4386094" y="1437154"/>
            <a:ext cx="4572443" cy="251628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Rectangle 1">
            <a:extLst>
              <a:ext uri="{FF2B5EF4-FFF2-40B4-BE49-F238E27FC236}">
                <a16:creationId xmlns:a16="http://schemas.microsoft.com/office/drawing/2014/main" id="{A1F998B7-CD9D-4DEC-8102-2F2ED9ACD0F9}"/>
              </a:ext>
            </a:extLst>
          </p:cNvPr>
          <p:cNvSpPr/>
          <p:nvPr/>
        </p:nvSpPr>
        <p:spPr>
          <a:xfrm>
            <a:off x="5251075" y="0"/>
            <a:ext cx="3892925" cy="52174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dirty="0"/>
              <a:t>Sample Breakdown cont’d</a:t>
            </a:r>
            <a:endParaRPr dirty="0"/>
          </a:p>
        </p:txBody>
      </p:sp>
      <p:sp>
        <p:nvSpPr>
          <p:cNvPr id="7" name="TextBox 6">
            <a:extLst>
              <a:ext uri="{FF2B5EF4-FFF2-40B4-BE49-F238E27FC236}">
                <a16:creationId xmlns:a16="http://schemas.microsoft.com/office/drawing/2014/main" id="{F97060E9-9ADE-4F00-B269-4D07FC828041}"/>
              </a:ext>
            </a:extLst>
          </p:cNvPr>
          <p:cNvSpPr txBox="1"/>
          <p:nvPr/>
        </p:nvSpPr>
        <p:spPr>
          <a:xfrm>
            <a:off x="921125" y="1243854"/>
            <a:ext cx="4053510" cy="3404009"/>
          </a:xfrm>
          <a:prstGeom prst="rect">
            <a:avLst/>
          </a:prstGeom>
          <a:noFill/>
        </p:spPr>
        <p:txBody>
          <a:bodyPr wrap="square" rtlCol="0">
            <a:spAutoFit/>
          </a:bodyPr>
          <a:lstStyle/>
          <a:p>
            <a:pPr marL="457200" marR="0" lvl="0" indent="-305276" algn="l" defTabSz="914400" rtl="0" eaLnBrk="1" fontAlgn="auto" latinLnBrk="0" hangingPunct="1">
              <a:lnSpc>
                <a:spcPct val="115000"/>
              </a:lnSpc>
              <a:spcBef>
                <a:spcPts val="1200"/>
              </a:spcBef>
              <a:spcAft>
                <a:spcPts val="0"/>
              </a:spcAft>
              <a:buClr>
                <a:srgbClr val="FFFFFF"/>
              </a:buClr>
              <a:buSzPts val="1208"/>
              <a:buFont typeface="Lato"/>
              <a:buChar char="●"/>
              <a:tabLst/>
              <a:defRPr/>
            </a:pPr>
            <a:r>
              <a:rPr lang="en-US" dirty="0">
                <a:solidFill>
                  <a:schemeClr val="bg1"/>
                </a:solidFill>
                <a:latin typeface="Lato" panose="020B0604020202020204" charset="0"/>
              </a:rPr>
              <a:t>Income appears in line with U.S. Population (median household income in 2019 =  $68,703; </a:t>
            </a:r>
            <a:r>
              <a:rPr lang="en-US" dirty="0">
                <a:solidFill>
                  <a:schemeClr val="bg1"/>
                </a:solidFill>
                <a:latin typeface="Lato" panose="020B0604020202020204" charset="0"/>
                <a:hlinkClick r:id="rId3"/>
              </a:rPr>
              <a:t>U.S. Census Bureau, 2020</a:t>
            </a:r>
            <a:r>
              <a:rPr lang="en-US" dirty="0">
                <a:solidFill>
                  <a:schemeClr val="bg1"/>
                </a:solidFill>
                <a:latin typeface="Lato" panose="020B0604020202020204" charset="0"/>
              </a:rPr>
              <a:t>) but lacking data on income &gt;75k)</a:t>
            </a:r>
          </a:p>
          <a:p>
            <a:pPr marL="457200" marR="0" lvl="0" indent="-305276" algn="l" defTabSz="914400" rtl="0" eaLnBrk="1" fontAlgn="auto" latinLnBrk="0" hangingPunct="1">
              <a:lnSpc>
                <a:spcPct val="115000"/>
              </a:lnSpc>
              <a:spcBef>
                <a:spcPts val="1200"/>
              </a:spcBef>
              <a:spcAft>
                <a:spcPts val="0"/>
              </a:spcAft>
              <a:buClr>
                <a:srgbClr val="FFFFFF"/>
              </a:buClr>
              <a:buSzPts val="1208"/>
              <a:buFont typeface="Lato"/>
              <a:buChar char="●"/>
              <a:tabLst/>
              <a:defRPr/>
            </a:pPr>
            <a:r>
              <a:rPr lang="en-US" dirty="0">
                <a:solidFill>
                  <a:schemeClr val="bg1"/>
                </a:solidFill>
                <a:latin typeface="Lato" panose="020B0604020202020204" charset="0"/>
              </a:rPr>
              <a:t>Sample over-represents white portion of U.S. population (60.1%) and under-represents Hispanic (18.5%),  black (13.4%) and Asian (5.9%) portions of U.S. population. Native American (American Indian or Alaskan Native) population was accurately reflected at 1.3% (</a:t>
            </a:r>
            <a:r>
              <a:rPr lang="en-US" dirty="0">
                <a:solidFill>
                  <a:schemeClr val="bg1"/>
                </a:solidFill>
                <a:latin typeface="Lato" panose="020B0604020202020204" charset="0"/>
                <a:hlinkClick r:id="rId4"/>
              </a:rPr>
              <a:t>U.S. Census Bureau, 2020</a:t>
            </a:r>
            <a:r>
              <a:rPr lang="en-US" dirty="0">
                <a:solidFill>
                  <a:schemeClr val="bg1"/>
                </a:solidFill>
                <a:latin typeface="Lato" panose="020B0604020202020204" charset="0"/>
              </a:rPr>
              <a:t>).</a:t>
            </a:r>
          </a:p>
          <a:p>
            <a:r>
              <a:rPr lang="en-US" sz="1200" baseline="-25000" dirty="0">
                <a:solidFill>
                  <a:schemeClr val="bg1"/>
                </a:solidFill>
                <a:latin typeface="Lato" panose="020B0604020202020204" charset="0"/>
              </a:rPr>
              <a:t> </a:t>
            </a:r>
            <a:r>
              <a:rPr lang="en-US" sz="1200" dirty="0">
                <a:solidFill>
                  <a:schemeClr val="bg1"/>
                </a:solidFill>
                <a:latin typeface="Lato" panose="020B0604020202020204" charset="0"/>
              </a:rPr>
              <a:t> </a:t>
            </a:r>
            <a:endParaRPr lang="en-CA" sz="1200" dirty="0">
              <a:solidFill>
                <a:schemeClr val="bg1"/>
              </a:solidFill>
              <a:latin typeface="Lato" panose="020B0604020202020204" charset="0"/>
            </a:endParaRPr>
          </a:p>
        </p:txBody>
      </p:sp>
      <p:pic>
        <p:nvPicPr>
          <p:cNvPr id="14" name="Picture 13" descr="Chart, histogram&#10;&#10;Description automatically generated">
            <a:extLst>
              <a:ext uri="{FF2B5EF4-FFF2-40B4-BE49-F238E27FC236}">
                <a16:creationId xmlns:a16="http://schemas.microsoft.com/office/drawing/2014/main" id="{86AE6AC6-3919-4AD4-A0BE-522384039E8E}"/>
              </a:ext>
            </a:extLst>
          </p:cNvPr>
          <p:cNvPicPr>
            <a:picLocks noChangeAspect="1"/>
          </p:cNvPicPr>
          <p:nvPr/>
        </p:nvPicPr>
        <p:blipFill>
          <a:blip r:embed="rId5"/>
          <a:stretch>
            <a:fillRect/>
          </a:stretch>
        </p:blipFill>
        <p:spPr>
          <a:xfrm>
            <a:off x="5491869" y="191249"/>
            <a:ext cx="3334312" cy="2233202"/>
          </a:xfrm>
          <a:prstGeom prst="rect">
            <a:avLst/>
          </a:prstGeom>
        </p:spPr>
      </p:pic>
      <p:pic>
        <p:nvPicPr>
          <p:cNvPr id="18" name="Picture 17" descr="Chart, pie chart&#10;&#10;Description automatically generated">
            <a:extLst>
              <a:ext uri="{FF2B5EF4-FFF2-40B4-BE49-F238E27FC236}">
                <a16:creationId xmlns:a16="http://schemas.microsoft.com/office/drawing/2014/main" id="{D06B3461-6082-48DA-96DC-329C0D869BA4}"/>
              </a:ext>
            </a:extLst>
          </p:cNvPr>
          <p:cNvPicPr>
            <a:picLocks noChangeAspect="1"/>
          </p:cNvPicPr>
          <p:nvPr/>
        </p:nvPicPr>
        <p:blipFill>
          <a:blip r:embed="rId6"/>
          <a:stretch>
            <a:fillRect/>
          </a:stretch>
        </p:blipFill>
        <p:spPr>
          <a:xfrm>
            <a:off x="5491869" y="3034948"/>
            <a:ext cx="3484013" cy="1917303"/>
          </a:xfrm>
          <a:prstGeom prst="rect">
            <a:avLst/>
          </a:prstGeom>
        </p:spPr>
      </p:pic>
    </p:spTree>
    <p:extLst>
      <p:ext uri="{BB962C8B-B14F-4D97-AF65-F5344CB8AC3E}">
        <p14:creationId xmlns:p14="http://schemas.microsoft.com/office/powerpoint/2010/main" val="86748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A5D00C-249A-4D7B-A452-92D16E0A1BFD}"/>
              </a:ext>
            </a:extLst>
          </p:cNvPr>
          <p:cNvSpPr>
            <a:spLocks noGrp="1"/>
          </p:cNvSpPr>
          <p:nvPr>
            <p:ph type="title"/>
          </p:nvPr>
        </p:nvSpPr>
        <p:spPr>
          <a:xfrm>
            <a:off x="1297500" y="393750"/>
            <a:ext cx="7038900" cy="601332"/>
          </a:xfrm>
        </p:spPr>
        <p:txBody>
          <a:bodyPr>
            <a:normAutofit/>
          </a:bodyPr>
          <a:lstStyle/>
          <a:p>
            <a:pPr algn="ctr"/>
            <a:r>
              <a:rPr lang="en-US" dirty="0"/>
              <a:t>Sources Physical Activity</a:t>
            </a:r>
            <a:endParaRPr lang="en-CA" dirty="0"/>
          </a:p>
        </p:txBody>
      </p:sp>
      <p:pic>
        <p:nvPicPr>
          <p:cNvPr id="8" name="Picture 7" descr="Chart, sunburst chart&#10;&#10;Description automatically generated">
            <a:extLst>
              <a:ext uri="{FF2B5EF4-FFF2-40B4-BE49-F238E27FC236}">
                <a16:creationId xmlns:a16="http://schemas.microsoft.com/office/drawing/2014/main" id="{A529ED47-E8E5-4431-ADD8-1F1989959DF5}"/>
              </a:ext>
            </a:extLst>
          </p:cNvPr>
          <p:cNvPicPr>
            <a:picLocks noChangeAspect="1"/>
          </p:cNvPicPr>
          <p:nvPr/>
        </p:nvPicPr>
        <p:blipFill rotWithShape="1">
          <a:blip r:embed="rId2"/>
          <a:srcRect l="23363" t="1396" r="23141" b="1260"/>
          <a:stretch/>
        </p:blipFill>
        <p:spPr>
          <a:xfrm>
            <a:off x="1080593" y="1434527"/>
            <a:ext cx="3515852" cy="3520715"/>
          </a:xfrm>
          <a:prstGeom prst="ellipse">
            <a:avLst/>
          </a:prstGeom>
        </p:spPr>
      </p:pic>
      <p:pic>
        <p:nvPicPr>
          <p:cNvPr id="10" name="Picture 9" descr="Chart, sunburst chart&#10;&#10;Description automatically generated">
            <a:extLst>
              <a:ext uri="{FF2B5EF4-FFF2-40B4-BE49-F238E27FC236}">
                <a16:creationId xmlns:a16="http://schemas.microsoft.com/office/drawing/2014/main" id="{4B3C964C-6FCF-4FC2-9058-60E4AE5E355D}"/>
              </a:ext>
            </a:extLst>
          </p:cNvPr>
          <p:cNvPicPr>
            <a:picLocks noChangeAspect="1"/>
          </p:cNvPicPr>
          <p:nvPr/>
        </p:nvPicPr>
        <p:blipFill rotWithShape="1">
          <a:blip r:embed="rId3"/>
          <a:srcRect l="23215" t="1260" r="23067" b="1125"/>
          <a:stretch/>
        </p:blipFill>
        <p:spPr>
          <a:xfrm>
            <a:off x="4964378" y="1434526"/>
            <a:ext cx="3520716" cy="3520715"/>
          </a:xfrm>
          <a:prstGeom prst="ellipse">
            <a:avLst/>
          </a:prstGeom>
        </p:spPr>
      </p:pic>
      <p:sp>
        <p:nvSpPr>
          <p:cNvPr id="11" name="Title 3">
            <a:extLst>
              <a:ext uri="{FF2B5EF4-FFF2-40B4-BE49-F238E27FC236}">
                <a16:creationId xmlns:a16="http://schemas.microsoft.com/office/drawing/2014/main" id="{29031D35-D36B-462B-9322-0899861B191B}"/>
              </a:ext>
            </a:extLst>
          </p:cNvPr>
          <p:cNvSpPr txBox="1">
            <a:spLocks/>
          </p:cNvSpPr>
          <p:nvPr/>
        </p:nvSpPr>
        <p:spPr>
          <a:xfrm>
            <a:off x="1522634" y="1019561"/>
            <a:ext cx="2382512" cy="414966"/>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algn="ctr"/>
            <a:r>
              <a:rPr lang="en-US" sz="1800" dirty="0"/>
              <a:t>Primary Source</a:t>
            </a:r>
            <a:endParaRPr lang="en-CA" sz="1800" dirty="0"/>
          </a:p>
        </p:txBody>
      </p:sp>
      <p:sp>
        <p:nvSpPr>
          <p:cNvPr id="12" name="Title 3">
            <a:extLst>
              <a:ext uri="{FF2B5EF4-FFF2-40B4-BE49-F238E27FC236}">
                <a16:creationId xmlns:a16="http://schemas.microsoft.com/office/drawing/2014/main" id="{0108133E-C641-4289-BD13-F5831C7FE500}"/>
              </a:ext>
            </a:extLst>
          </p:cNvPr>
          <p:cNvSpPr txBox="1">
            <a:spLocks/>
          </p:cNvSpPr>
          <p:nvPr/>
        </p:nvSpPr>
        <p:spPr>
          <a:xfrm>
            <a:off x="5533480" y="1019561"/>
            <a:ext cx="2382512" cy="414966"/>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algn="ctr"/>
            <a:r>
              <a:rPr lang="en-US" sz="1800" dirty="0"/>
              <a:t>Secondary Source</a:t>
            </a:r>
            <a:endParaRPr lang="en-CA" sz="1800" dirty="0"/>
          </a:p>
        </p:txBody>
      </p:sp>
    </p:spTree>
    <p:extLst>
      <p:ext uri="{BB962C8B-B14F-4D97-AF65-F5344CB8AC3E}">
        <p14:creationId xmlns:p14="http://schemas.microsoft.com/office/powerpoint/2010/main" val="1264542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E8E5F-1D2E-40C6-9306-96DB60C5E877}"/>
              </a:ext>
            </a:extLst>
          </p:cNvPr>
          <p:cNvSpPr>
            <a:spLocks noGrp="1"/>
          </p:cNvSpPr>
          <p:nvPr>
            <p:ph type="title"/>
          </p:nvPr>
        </p:nvSpPr>
        <p:spPr/>
        <p:txBody>
          <a:bodyPr/>
          <a:lstStyle/>
          <a:p>
            <a:pPr algn="ctr"/>
            <a:r>
              <a:rPr lang="en-US" dirty="0"/>
              <a:t>Health Behaviour Across the Country</a:t>
            </a:r>
            <a:endParaRPr lang="en-CA" dirty="0"/>
          </a:p>
        </p:txBody>
      </p:sp>
      <p:pic>
        <p:nvPicPr>
          <p:cNvPr id="4" name="Picture 3" descr="Map&#10;&#10;Description automatically generated">
            <a:extLst>
              <a:ext uri="{FF2B5EF4-FFF2-40B4-BE49-F238E27FC236}">
                <a16:creationId xmlns:a16="http://schemas.microsoft.com/office/drawing/2014/main" id="{09B12153-D8FB-4A04-8225-FCCD849B887B}"/>
              </a:ext>
            </a:extLst>
          </p:cNvPr>
          <p:cNvPicPr>
            <a:picLocks noChangeAspect="1"/>
          </p:cNvPicPr>
          <p:nvPr/>
        </p:nvPicPr>
        <p:blipFill>
          <a:blip r:embed="rId2"/>
          <a:stretch>
            <a:fillRect/>
          </a:stretch>
        </p:blipFill>
        <p:spPr>
          <a:xfrm>
            <a:off x="1575617" y="1102102"/>
            <a:ext cx="5992766" cy="3540191"/>
          </a:xfrm>
          <a:prstGeom prst="rect">
            <a:avLst/>
          </a:prstGeom>
        </p:spPr>
      </p:pic>
      <p:sp>
        <p:nvSpPr>
          <p:cNvPr id="5" name="Title 3">
            <a:extLst>
              <a:ext uri="{FF2B5EF4-FFF2-40B4-BE49-F238E27FC236}">
                <a16:creationId xmlns:a16="http://schemas.microsoft.com/office/drawing/2014/main" id="{2B87C5B3-A12B-4C80-A424-97DF77245F86}"/>
              </a:ext>
            </a:extLst>
          </p:cNvPr>
          <p:cNvSpPr txBox="1">
            <a:spLocks/>
          </p:cNvSpPr>
          <p:nvPr/>
        </p:nvSpPr>
        <p:spPr>
          <a:xfrm>
            <a:off x="1387761" y="4642293"/>
            <a:ext cx="6368478" cy="414966"/>
          </a:xfrm>
          <a:prstGeom prst="rect">
            <a:avLst/>
          </a:prstGeom>
          <a:noFill/>
          <a:ln>
            <a:noFill/>
          </a:ln>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algn="ctr"/>
            <a:r>
              <a:rPr lang="en-US" sz="1800" dirty="0"/>
              <a:t>*Screenshot of interactive map to be made available on </a:t>
            </a:r>
            <a:r>
              <a:rPr lang="en-US" sz="1800" dirty="0" err="1"/>
              <a:t>github</a:t>
            </a:r>
            <a:r>
              <a:rPr lang="en-US" sz="1800" dirty="0"/>
              <a:t> pages dashboard</a:t>
            </a:r>
            <a:endParaRPr lang="en-CA" sz="1800" dirty="0"/>
          </a:p>
        </p:txBody>
      </p:sp>
    </p:spTree>
    <p:extLst>
      <p:ext uri="{BB962C8B-B14F-4D97-AF65-F5344CB8AC3E}">
        <p14:creationId xmlns:p14="http://schemas.microsoft.com/office/powerpoint/2010/main" val="3311234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E8E5F-1D2E-40C6-9306-96DB60C5E877}"/>
              </a:ext>
            </a:extLst>
          </p:cNvPr>
          <p:cNvSpPr>
            <a:spLocks noGrp="1"/>
          </p:cNvSpPr>
          <p:nvPr>
            <p:ph type="title"/>
          </p:nvPr>
        </p:nvSpPr>
        <p:spPr/>
        <p:txBody>
          <a:bodyPr/>
          <a:lstStyle/>
          <a:p>
            <a:pPr algn="ctr"/>
            <a:r>
              <a:rPr lang="en-US" dirty="0"/>
              <a:t>Health Behaviour Across the Country</a:t>
            </a:r>
            <a:endParaRPr lang="en-CA" dirty="0"/>
          </a:p>
        </p:txBody>
      </p:sp>
      <p:pic>
        <p:nvPicPr>
          <p:cNvPr id="5" name="Picture 4" descr="Map&#10;&#10;Description automatically generated">
            <a:extLst>
              <a:ext uri="{FF2B5EF4-FFF2-40B4-BE49-F238E27FC236}">
                <a16:creationId xmlns:a16="http://schemas.microsoft.com/office/drawing/2014/main" id="{E274D829-B517-4378-BDC9-CC00EBC06E0F}"/>
              </a:ext>
            </a:extLst>
          </p:cNvPr>
          <p:cNvPicPr>
            <a:picLocks noChangeAspect="1"/>
          </p:cNvPicPr>
          <p:nvPr/>
        </p:nvPicPr>
        <p:blipFill>
          <a:blip r:embed="rId2"/>
          <a:stretch>
            <a:fillRect/>
          </a:stretch>
        </p:blipFill>
        <p:spPr>
          <a:xfrm>
            <a:off x="1775852" y="1085856"/>
            <a:ext cx="5592295" cy="3556437"/>
          </a:xfrm>
          <a:prstGeom prst="rect">
            <a:avLst/>
          </a:prstGeom>
        </p:spPr>
      </p:pic>
      <p:sp>
        <p:nvSpPr>
          <p:cNvPr id="6" name="Title 3">
            <a:extLst>
              <a:ext uri="{FF2B5EF4-FFF2-40B4-BE49-F238E27FC236}">
                <a16:creationId xmlns:a16="http://schemas.microsoft.com/office/drawing/2014/main" id="{D67E0699-9088-412F-AE58-D45E6A214946}"/>
              </a:ext>
            </a:extLst>
          </p:cNvPr>
          <p:cNvSpPr txBox="1">
            <a:spLocks/>
          </p:cNvSpPr>
          <p:nvPr/>
        </p:nvSpPr>
        <p:spPr>
          <a:xfrm>
            <a:off x="1387761" y="4642293"/>
            <a:ext cx="6368478" cy="414966"/>
          </a:xfrm>
          <a:prstGeom prst="rect">
            <a:avLst/>
          </a:prstGeom>
          <a:noFill/>
          <a:ln>
            <a:noFill/>
          </a:ln>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algn="ctr"/>
            <a:r>
              <a:rPr lang="en-US" sz="1800" dirty="0"/>
              <a:t>*Screenshot of interactive map to be made available on </a:t>
            </a:r>
            <a:r>
              <a:rPr lang="en-US" sz="1800" dirty="0" err="1"/>
              <a:t>github</a:t>
            </a:r>
            <a:r>
              <a:rPr lang="en-US" sz="1800" dirty="0"/>
              <a:t> pages dashboard</a:t>
            </a:r>
            <a:endParaRPr lang="en-CA" sz="1800" dirty="0"/>
          </a:p>
        </p:txBody>
      </p:sp>
    </p:spTree>
    <p:extLst>
      <p:ext uri="{BB962C8B-B14F-4D97-AF65-F5344CB8AC3E}">
        <p14:creationId xmlns:p14="http://schemas.microsoft.com/office/powerpoint/2010/main" val="1844942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EBBA46-D057-46EA-9DA9-8377458659A1}"/>
              </a:ext>
            </a:extLst>
          </p:cNvPr>
          <p:cNvSpPr/>
          <p:nvPr/>
        </p:nvSpPr>
        <p:spPr>
          <a:xfrm>
            <a:off x="0" y="2386184"/>
            <a:ext cx="9144000" cy="2757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EC4E95C6-86C5-4E35-812A-C497CC93FADC}"/>
              </a:ext>
            </a:extLst>
          </p:cNvPr>
          <p:cNvSpPr>
            <a:spLocks noGrp="1"/>
          </p:cNvSpPr>
          <p:nvPr>
            <p:ph type="title"/>
          </p:nvPr>
        </p:nvSpPr>
        <p:spPr/>
        <p:txBody>
          <a:bodyPr/>
          <a:lstStyle/>
          <a:p>
            <a:pPr algn="ctr"/>
            <a:r>
              <a:rPr lang="en-US" dirty="0"/>
              <a:t>Health Across Age and Race</a:t>
            </a:r>
            <a:endParaRPr lang="en-CA" dirty="0"/>
          </a:p>
        </p:txBody>
      </p:sp>
      <p:sp>
        <p:nvSpPr>
          <p:cNvPr id="3" name="Text Placeholder 2">
            <a:extLst>
              <a:ext uri="{FF2B5EF4-FFF2-40B4-BE49-F238E27FC236}">
                <a16:creationId xmlns:a16="http://schemas.microsoft.com/office/drawing/2014/main" id="{1E444369-8BD2-4C8F-BC2E-E7DFFE76BC87}"/>
              </a:ext>
            </a:extLst>
          </p:cNvPr>
          <p:cNvSpPr>
            <a:spLocks noGrp="1"/>
          </p:cNvSpPr>
          <p:nvPr>
            <p:ph type="body" idx="1"/>
          </p:nvPr>
        </p:nvSpPr>
        <p:spPr>
          <a:xfrm>
            <a:off x="884386" y="1411941"/>
            <a:ext cx="3476207" cy="896799"/>
          </a:xfrm>
        </p:spPr>
        <p:txBody>
          <a:bodyPr>
            <a:normAutofit fontScale="92500" lnSpcReduction="20000"/>
          </a:bodyPr>
          <a:lstStyle/>
          <a:p>
            <a:pPr marL="146050" indent="0">
              <a:buNone/>
            </a:pPr>
            <a:r>
              <a:rPr lang="en-US" dirty="0"/>
              <a:t>As expected, physical health declines with age. Surprisingly, however, mental health improves with age in a completely inverse relationship to have of physical health and age.</a:t>
            </a:r>
            <a:endParaRPr lang="en-CA" dirty="0"/>
          </a:p>
        </p:txBody>
      </p:sp>
      <p:pic>
        <p:nvPicPr>
          <p:cNvPr id="6" name="Picture 5" descr="Chart&#10;&#10;Description automatically generated">
            <a:extLst>
              <a:ext uri="{FF2B5EF4-FFF2-40B4-BE49-F238E27FC236}">
                <a16:creationId xmlns:a16="http://schemas.microsoft.com/office/drawing/2014/main" id="{03CA2219-8125-4621-ABF7-01747DDB6D0F}"/>
              </a:ext>
            </a:extLst>
          </p:cNvPr>
          <p:cNvPicPr>
            <a:picLocks noChangeAspect="1"/>
          </p:cNvPicPr>
          <p:nvPr/>
        </p:nvPicPr>
        <p:blipFill>
          <a:blip r:embed="rId2"/>
          <a:stretch>
            <a:fillRect/>
          </a:stretch>
        </p:blipFill>
        <p:spPr>
          <a:xfrm>
            <a:off x="672981" y="2496787"/>
            <a:ext cx="3899019" cy="2145687"/>
          </a:xfrm>
          <a:prstGeom prst="rect">
            <a:avLst/>
          </a:prstGeom>
        </p:spPr>
      </p:pic>
      <p:pic>
        <p:nvPicPr>
          <p:cNvPr id="8" name="Picture 7" descr="Chart, bar chart&#10;&#10;Description automatically generated">
            <a:extLst>
              <a:ext uri="{FF2B5EF4-FFF2-40B4-BE49-F238E27FC236}">
                <a16:creationId xmlns:a16="http://schemas.microsoft.com/office/drawing/2014/main" id="{FBCE0117-E34C-455A-8440-4205900642AA}"/>
              </a:ext>
            </a:extLst>
          </p:cNvPr>
          <p:cNvPicPr>
            <a:picLocks noChangeAspect="1"/>
          </p:cNvPicPr>
          <p:nvPr/>
        </p:nvPicPr>
        <p:blipFill>
          <a:blip r:embed="rId3"/>
          <a:stretch>
            <a:fillRect/>
          </a:stretch>
        </p:blipFill>
        <p:spPr>
          <a:xfrm>
            <a:off x="4922708" y="2496787"/>
            <a:ext cx="3899019" cy="2145686"/>
          </a:xfrm>
          <a:prstGeom prst="rect">
            <a:avLst/>
          </a:prstGeom>
        </p:spPr>
      </p:pic>
      <p:sp>
        <p:nvSpPr>
          <p:cNvPr id="9" name="Text Placeholder 2">
            <a:extLst>
              <a:ext uri="{FF2B5EF4-FFF2-40B4-BE49-F238E27FC236}">
                <a16:creationId xmlns:a16="http://schemas.microsoft.com/office/drawing/2014/main" id="{202DB03B-33F4-4FBA-A53A-287A344BA314}"/>
              </a:ext>
            </a:extLst>
          </p:cNvPr>
          <p:cNvSpPr txBox="1">
            <a:spLocks/>
          </p:cNvSpPr>
          <p:nvPr/>
        </p:nvSpPr>
        <p:spPr>
          <a:xfrm>
            <a:off x="5134113" y="1411941"/>
            <a:ext cx="3476207" cy="974243"/>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146050" indent="0">
              <a:buFont typeface="Lato"/>
              <a:buNone/>
            </a:pPr>
            <a:r>
              <a:rPr lang="en-US" dirty="0"/>
              <a:t>Health ratings are lower in the Asian and White subgroups. This may reflect differences in health. It may also reflect standards for rating or perceiving one’s health.</a:t>
            </a:r>
            <a:endParaRPr lang="en-CA" dirty="0"/>
          </a:p>
        </p:txBody>
      </p:sp>
    </p:spTree>
    <p:extLst>
      <p:ext uri="{BB962C8B-B14F-4D97-AF65-F5344CB8AC3E}">
        <p14:creationId xmlns:p14="http://schemas.microsoft.com/office/powerpoint/2010/main" val="815733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0DF8-6852-446E-83B2-8893C8E34DB9}"/>
              </a:ext>
            </a:extLst>
          </p:cNvPr>
          <p:cNvSpPr>
            <a:spLocks noGrp="1"/>
          </p:cNvSpPr>
          <p:nvPr>
            <p:ph type="title"/>
          </p:nvPr>
        </p:nvSpPr>
        <p:spPr>
          <a:xfrm>
            <a:off x="1109241" y="946787"/>
            <a:ext cx="2776959" cy="3270574"/>
          </a:xfrm>
        </p:spPr>
        <p:txBody>
          <a:bodyPr>
            <a:normAutofit fontScale="90000"/>
          </a:bodyPr>
          <a:lstStyle/>
          <a:p>
            <a:r>
              <a:rPr lang="en-US" dirty="0"/>
              <a:t>Impact of education and income on reported number of positive mental and physical health days per month</a:t>
            </a:r>
            <a:endParaRPr lang="en-CA" dirty="0"/>
          </a:p>
        </p:txBody>
      </p:sp>
      <p:pic>
        <p:nvPicPr>
          <p:cNvPr id="5" name="Picture 4" descr="Chart&#10;&#10;Description automatically generated">
            <a:extLst>
              <a:ext uri="{FF2B5EF4-FFF2-40B4-BE49-F238E27FC236}">
                <a16:creationId xmlns:a16="http://schemas.microsoft.com/office/drawing/2014/main" id="{C1E210CE-F6EF-477C-9544-0650D0D40F6B}"/>
              </a:ext>
            </a:extLst>
          </p:cNvPr>
          <p:cNvPicPr>
            <a:picLocks noChangeAspect="1"/>
          </p:cNvPicPr>
          <p:nvPr/>
        </p:nvPicPr>
        <p:blipFill>
          <a:blip r:embed="rId2"/>
          <a:stretch>
            <a:fillRect/>
          </a:stretch>
        </p:blipFill>
        <p:spPr>
          <a:xfrm>
            <a:off x="4484594" y="2561426"/>
            <a:ext cx="4659405" cy="2585058"/>
          </a:xfrm>
          <a:prstGeom prst="rect">
            <a:avLst/>
          </a:prstGeom>
        </p:spPr>
      </p:pic>
      <p:pic>
        <p:nvPicPr>
          <p:cNvPr id="7" name="Picture 6" descr="Chart&#10;&#10;Description automatically generated">
            <a:extLst>
              <a:ext uri="{FF2B5EF4-FFF2-40B4-BE49-F238E27FC236}">
                <a16:creationId xmlns:a16="http://schemas.microsoft.com/office/drawing/2014/main" id="{F58D105B-06A2-49F6-A593-B123F2282FA8}"/>
              </a:ext>
            </a:extLst>
          </p:cNvPr>
          <p:cNvPicPr>
            <a:picLocks noChangeAspect="1"/>
          </p:cNvPicPr>
          <p:nvPr/>
        </p:nvPicPr>
        <p:blipFill>
          <a:blip r:embed="rId3"/>
          <a:stretch>
            <a:fillRect/>
          </a:stretch>
        </p:blipFill>
        <p:spPr>
          <a:xfrm>
            <a:off x="4484595" y="-2983"/>
            <a:ext cx="4659403" cy="2585057"/>
          </a:xfrm>
          <a:prstGeom prst="rect">
            <a:avLst/>
          </a:prstGeom>
        </p:spPr>
      </p:pic>
    </p:spTree>
    <p:extLst>
      <p:ext uri="{BB962C8B-B14F-4D97-AF65-F5344CB8AC3E}">
        <p14:creationId xmlns:p14="http://schemas.microsoft.com/office/powerpoint/2010/main" val="536439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2DDF6-6A64-40BA-803E-604DA3BF09BB}"/>
              </a:ext>
            </a:extLst>
          </p:cNvPr>
          <p:cNvSpPr>
            <a:spLocks noGrp="1"/>
          </p:cNvSpPr>
          <p:nvPr>
            <p:ph type="title"/>
          </p:nvPr>
        </p:nvSpPr>
        <p:spPr>
          <a:xfrm>
            <a:off x="190084" y="1583815"/>
            <a:ext cx="3456036" cy="809762"/>
          </a:xfrm>
        </p:spPr>
        <p:txBody>
          <a:bodyPr>
            <a:normAutofit fontScale="90000"/>
          </a:bodyPr>
          <a:lstStyle/>
          <a:p>
            <a:pPr algn="ctr"/>
            <a:r>
              <a:rPr lang="en-US" dirty="0"/>
              <a:t>Income X Education Interaction</a:t>
            </a:r>
            <a:endParaRPr lang="en-CA" dirty="0"/>
          </a:p>
        </p:txBody>
      </p:sp>
      <p:grpSp>
        <p:nvGrpSpPr>
          <p:cNvPr id="9" name="Group 8">
            <a:extLst>
              <a:ext uri="{FF2B5EF4-FFF2-40B4-BE49-F238E27FC236}">
                <a16:creationId xmlns:a16="http://schemas.microsoft.com/office/drawing/2014/main" id="{AA664AB8-D9ED-451E-97B8-C6C7D70A88B4}"/>
              </a:ext>
            </a:extLst>
          </p:cNvPr>
          <p:cNvGrpSpPr/>
          <p:nvPr/>
        </p:nvGrpSpPr>
        <p:grpSpPr>
          <a:xfrm>
            <a:off x="3901328" y="71438"/>
            <a:ext cx="5062673" cy="5000624"/>
            <a:chOff x="2475940" y="71438"/>
            <a:chExt cx="5062673" cy="5000624"/>
          </a:xfrm>
        </p:grpSpPr>
        <p:pic>
          <p:nvPicPr>
            <p:cNvPr id="6" name="Picture 5" descr="A picture containing chart&#10;&#10;Description automatically generated">
              <a:extLst>
                <a:ext uri="{FF2B5EF4-FFF2-40B4-BE49-F238E27FC236}">
                  <a16:creationId xmlns:a16="http://schemas.microsoft.com/office/drawing/2014/main" id="{9F6D2B10-A88F-43D9-B0C4-DC039FC8922D}"/>
                </a:ext>
              </a:extLst>
            </p:cNvPr>
            <p:cNvPicPr>
              <a:picLocks noChangeAspect="1"/>
            </p:cNvPicPr>
            <p:nvPr/>
          </p:nvPicPr>
          <p:blipFill>
            <a:blip r:embed="rId2"/>
            <a:stretch>
              <a:fillRect/>
            </a:stretch>
          </p:blipFill>
          <p:spPr>
            <a:xfrm>
              <a:off x="2475940" y="71438"/>
              <a:ext cx="5062673" cy="2786062"/>
            </a:xfrm>
            <a:prstGeom prst="rect">
              <a:avLst/>
            </a:prstGeom>
          </p:spPr>
        </p:pic>
        <p:pic>
          <p:nvPicPr>
            <p:cNvPr id="8" name="Picture 7" descr="A picture containing chart&#10;&#10;Description automatically generated">
              <a:extLst>
                <a:ext uri="{FF2B5EF4-FFF2-40B4-BE49-F238E27FC236}">
                  <a16:creationId xmlns:a16="http://schemas.microsoft.com/office/drawing/2014/main" id="{D6DD447B-652B-47D8-9C22-398944B3754E}"/>
                </a:ext>
              </a:extLst>
            </p:cNvPr>
            <p:cNvPicPr>
              <a:picLocks noChangeAspect="1"/>
            </p:cNvPicPr>
            <p:nvPr/>
          </p:nvPicPr>
          <p:blipFill>
            <a:blip r:embed="rId3"/>
            <a:stretch>
              <a:fillRect/>
            </a:stretch>
          </p:blipFill>
          <p:spPr>
            <a:xfrm>
              <a:off x="2475940" y="2286000"/>
              <a:ext cx="5062673" cy="2786062"/>
            </a:xfrm>
            <a:prstGeom prst="rect">
              <a:avLst/>
            </a:prstGeom>
          </p:spPr>
        </p:pic>
      </p:grpSp>
      <p:sp>
        <p:nvSpPr>
          <p:cNvPr id="10" name="Text Placeholder 2">
            <a:extLst>
              <a:ext uri="{FF2B5EF4-FFF2-40B4-BE49-F238E27FC236}">
                <a16:creationId xmlns:a16="http://schemas.microsoft.com/office/drawing/2014/main" id="{BBC440A3-6B1B-44BB-A97B-E65DF47039D4}"/>
              </a:ext>
            </a:extLst>
          </p:cNvPr>
          <p:cNvSpPr>
            <a:spLocks noGrp="1"/>
          </p:cNvSpPr>
          <p:nvPr>
            <p:ph type="body" idx="1"/>
          </p:nvPr>
        </p:nvSpPr>
        <p:spPr>
          <a:xfrm>
            <a:off x="179999" y="2571750"/>
            <a:ext cx="3476207" cy="2060762"/>
          </a:xfrm>
        </p:spPr>
        <p:txBody>
          <a:bodyPr>
            <a:normAutofit fontScale="85000" lnSpcReduction="20000"/>
          </a:bodyPr>
          <a:lstStyle/>
          <a:p>
            <a:pPr marL="146050" indent="0">
              <a:buNone/>
            </a:pPr>
            <a:r>
              <a:rPr lang="en-US" dirty="0"/>
              <a:t>The positive relationships between both income and education with reported health appear to compound with income having a greater effect. This leads to a sharp increase in both positive mental and physical health days  for those with greater financial and educational resources. A notable deviation to these trends is a decreased health for those who have attended some post-secondary school. This may reflect the health strain and lack of resources available to students currently enrolled  in college or technical school.</a:t>
            </a:r>
            <a:endParaRPr lang="en-CA" dirty="0"/>
          </a:p>
        </p:txBody>
      </p:sp>
    </p:spTree>
    <p:extLst>
      <p:ext uri="{BB962C8B-B14F-4D97-AF65-F5344CB8AC3E}">
        <p14:creationId xmlns:p14="http://schemas.microsoft.com/office/powerpoint/2010/main" val="2711739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255352" y="3334871"/>
            <a:ext cx="2070989" cy="136487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dirty="0"/>
              <a:t>Analysis Process</a:t>
            </a:r>
            <a:endParaRPr sz="3200" dirty="0"/>
          </a:p>
        </p:txBody>
      </p:sp>
      <p:graphicFrame>
        <p:nvGraphicFramePr>
          <p:cNvPr id="4" name="Diagram 3">
            <a:extLst>
              <a:ext uri="{FF2B5EF4-FFF2-40B4-BE49-F238E27FC236}">
                <a16:creationId xmlns:a16="http://schemas.microsoft.com/office/drawing/2014/main" id="{57C2A1E4-FE79-4511-A5A2-C40700AEF174}"/>
              </a:ext>
            </a:extLst>
          </p:cNvPr>
          <p:cNvGraphicFramePr/>
          <p:nvPr>
            <p:extLst>
              <p:ext uri="{D42A27DB-BD31-4B8C-83A1-F6EECF244321}">
                <p14:modId xmlns:p14="http://schemas.microsoft.com/office/powerpoint/2010/main" val="1446892681"/>
              </p:ext>
            </p:extLst>
          </p:nvPr>
        </p:nvGraphicFramePr>
        <p:xfrm>
          <a:off x="1801905" y="344767"/>
          <a:ext cx="6772837" cy="43549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ctr" anchorCtr="0">
            <a:normAutofit fontScale="90000"/>
          </a:bodyPr>
          <a:lstStyle/>
          <a:p>
            <a:pPr marL="0" lvl="0" indent="0" algn="l" rtl="0">
              <a:lnSpc>
                <a:spcPct val="125000"/>
              </a:lnSpc>
              <a:spcBef>
                <a:spcPts val="1800"/>
              </a:spcBef>
              <a:spcAft>
                <a:spcPts val="0"/>
              </a:spcAft>
              <a:buNone/>
            </a:pPr>
            <a:r>
              <a:rPr lang="en" sz="1811" b="1" dirty="0"/>
              <a:t>Selected Topic: </a:t>
            </a:r>
            <a:r>
              <a:rPr lang="en" sz="1811" dirty="0"/>
              <a:t>Behavioural and Environmental predictors of physical and mental health</a:t>
            </a:r>
            <a:endParaRPr sz="1811" dirty="0"/>
          </a:p>
          <a:p>
            <a:pPr marL="0" lvl="0" indent="0" algn="l" rtl="0">
              <a:spcBef>
                <a:spcPts val="1200"/>
              </a:spcBef>
              <a:spcAft>
                <a:spcPts val="0"/>
              </a:spcAft>
              <a:buNone/>
            </a:pPr>
            <a:endParaRPr dirty="0"/>
          </a:p>
        </p:txBody>
      </p:sp>
      <p:sp>
        <p:nvSpPr>
          <p:cNvPr id="141" name="Google Shape;141;p14"/>
          <p:cNvSpPr txBox="1">
            <a:spLocks noGrp="1"/>
          </p:cNvSpPr>
          <p:nvPr>
            <p:ph type="body" idx="1"/>
          </p:nvPr>
        </p:nvSpPr>
        <p:spPr>
          <a:xfrm>
            <a:off x="1297500" y="1380650"/>
            <a:ext cx="7038900" cy="3098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 sz="1205"/>
              <a:t>Environmental/Demographic factors: </a:t>
            </a:r>
            <a:endParaRPr sz="1205"/>
          </a:p>
          <a:p>
            <a:pPr marL="457200" lvl="0" indent="-305117" algn="l" rtl="0">
              <a:lnSpc>
                <a:spcPct val="95000"/>
              </a:lnSpc>
              <a:spcBef>
                <a:spcPts val="1200"/>
              </a:spcBef>
              <a:spcAft>
                <a:spcPts val="0"/>
              </a:spcAft>
              <a:buSzPts val="1205"/>
              <a:buChar char="●"/>
            </a:pPr>
            <a:r>
              <a:rPr lang="en" sz="1205"/>
              <a:t>Geographical location (e.g., US state, urban vs rural location) </a:t>
            </a:r>
            <a:endParaRPr sz="1205"/>
          </a:p>
          <a:p>
            <a:pPr marL="457200" lvl="0" indent="-305117" algn="l" rtl="0">
              <a:lnSpc>
                <a:spcPct val="95000"/>
              </a:lnSpc>
              <a:spcBef>
                <a:spcPts val="0"/>
              </a:spcBef>
              <a:spcAft>
                <a:spcPts val="0"/>
              </a:spcAft>
              <a:buSzPts val="1205"/>
              <a:buChar char="●"/>
            </a:pPr>
            <a:r>
              <a:rPr lang="en" sz="1205"/>
              <a:t>Socio-economic status. </a:t>
            </a:r>
            <a:endParaRPr sz="1205"/>
          </a:p>
          <a:p>
            <a:pPr marL="457200" lvl="0" indent="-305117" algn="l" rtl="0">
              <a:lnSpc>
                <a:spcPct val="95000"/>
              </a:lnSpc>
              <a:spcBef>
                <a:spcPts val="0"/>
              </a:spcBef>
              <a:spcAft>
                <a:spcPts val="0"/>
              </a:spcAft>
              <a:buSzPts val="1205"/>
              <a:buChar char="●"/>
            </a:pPr>
            <a:r>
              <a:rPr lang="en" sz="1205"/>
              <a:t>Education</a:t>
            </a:r>
            <a:endParaRPr sz="1205"/>
          </a:p>
          <a:p>
            <a:pPr marL="457200" lvl="0" indent="-305117" algn="l" rtl="0">
              <a:lnSpc>
                <a:spcPct val="95000"/>
              </a:lnSpc>
              <a:spcBef>
                <a:spcPts val="0"/>
              </a:spcBef>
              <a:spcAft>
                <a:spcPts val="0"/>
              </a:spcAft>
              <a:buSzPts val="1205"/>
              <a:buChar char="●"/>
            </a:pPr>
            <a:r>
              <a:rPr lang="en" sz="1205"/>
              <a:t>Race</a:t>
            </a:r>
            <a:endParaRPr sz="1205"/>
          </a:p>
          <a:p>
            <a:pPr marL="457200" lvl="0" indent="-305117" algn="l" rtl="0">
              <a:lnSpc>
                <a:spcPct val="95000"/>
              </a:lnSpc>
              <a:spcBef>
                <a:spcPts val="0"/>
              </a:spcBef>
              <a:spcAft>
                <a:spcPts val="0"/>
              </a:spcAft>
              <a:buSzPts val="1205"/>
              <a:buChar char="●"/>
            </a:pPr>
            <a:r>
              <a:rPr lang="en" sz="1205"/>
              <a:t>Age</a:t>
            </a:r>
            <a:endParaRPr sz="1205"/>
          </a:p>
          <a:p>
            <a:pPr marL="0" lvl="0" indent="0" algn="l" rtl="0">
              <a:lnSpc>
                <a:spcPct val="95000"/>
              </a:lnSpc>
              <a:spcBef>
                <a:spcPts val="1200"/>
              </a:spcBef>
              <a:spcAft>
                <a:spcPts val="0"/>
              </a:spcAft>
              <a:buSzPts val="935"/>
              <a:buNone/>
            </a:pPr>
            <a:r>
              <a:rPr lang="en" sz="1205"/>
              <a:t>Behavioural factors:</a:t>
            </a:r>
            <a:endParaRPr sz="1205"/>
          </a:p>
          <a:p>
            <a:pPr marL="457200" lvl="0" indent="-305117" algn="l" rtl="0">
              <a:lnSpc>
                <a:spcPct val="95000"/>
              </a:lnSpc>
              <a:spcBef>
                <a:spcPts val="1200"/>
              </a:spcBef>
              <a:spcAft>
                <a:spcPts val="0"/>
              </a:spcAft>
              <a:buSzPts val="1205"/>
              <a:buChar char="●"/>
            </a:pPr>
            <a:r>
              <a:rPr lang="en" sz="1205"/>
              <a:t>Positive health behaviours (those associated with positive health outcomes)</a:t>
            </a:r>
            <a:endParaRPr sz="1205"/>
          </a:p>
          <a:p>
            <a:pPr marL="914400" lvl="1" indent="-305117" algn="l" rtl="0">
              <a:lnSpc>
                <a:spcPct val="95000"/>
              </a:lnSpc>
              <a:spcBef>
                <a:spcPts val="0"/>
              </a:spcBef>
              <a:spcAft>
                <a:spcPts val="0"/>
              </a:spcAft>
              <a:buSzPts val="1205"/>
              <a:buChar char="○"/>
            </a:pPr>
            <a:r>
              <a:rPr lang="en" sz="1205"/>
              <a:t>Frequency, duration or type of physical activity</a:t>
            </a:r>
            <a:endParaRPr sz="1205"/>
          </a:p>
          <a:p>
            <a:pPr marL="914400" lvl="1" indent="-305117" algn="l" rtl="0">
              <a:lnSpc>
                <a:spcPct val="95000"/>
              </a:lnSpc>
              <a:spcBef>
                <a:spcPts val="0"/>
              </a:spcBef>
              <a:spcAft>
                <a:spcPts val="0"/>
              </a:spcAft>
              <a:buSzPts val="1205"/>
              <a:buChar char="○"/>
            </a:pPr>
            <a:r>
              <a:rPr lang="en" sz="1205"/>
              <a:t>Consumption of fruits or vegetables</a:t>
            </a:r>
            <a:endParaRPr sz="1205"/>
          </a:p>
          <a:p>
            <a:pPr marL="457200" lvl="0" indent="-305117" algn="l" rtl="0">
              <a:lnSpc>
                <a:spcPct val="95000"/>
              </a:lnSpc>
              <a:spcBef>
                <a:spcPts val="0"/>
              </a:spcBef>
              <a:spcAft>
                <a:spcPts val="0"/>
              </a:spcAft>
              <a:buSzPts val="1205"/>
              <a:buChar char="●"/>
            </a:pPr>
            <a:r>
              <a:rPr lang="en" sz="1205"/>
              <a:t>Negative health behaviours (those associated with poor health):</a:t>
            </a:r>
            <a:endParaRPr sz="1205"/>
          </a:p>
          <a:p>
            <a:pPr marL="914400" lvl="1" indent="-305117" algn="l" rtl="0">
              <a:lnSpc>
                <a:spcPct val="95000"/>
              </a:lnSpc>
              <a:spcBef>
                <a:spcPts val="0"/>
              </a:spcBef>
              <a:spcAft>
                <a:spcPts val="0"/>
              </a:spcAft>
              <a:buSzPts val="1205"/>
              <a:buChar char="○"/>
            </a:pPr>
            <a:r>
              <a:rPr lang="en" sz="1205"/>
              <a:t>Smoking</a:t>
            </a:r>
            <a:endParaRPr sz="1205"/>
          </a:p>
          <a:p>
            <a:pPr marL="914400" lvl="1" indent="-305117" algn="l" rtl="0">
              <a:lnSpc>
                <a:spcPct val="95000"/>
              </a:lnSpc>
              <a:spcBef>
                <a:spcPts val="0"/>
              </a:spcBef>
              <a:spcAft>
                <a:spcPts val="0"/>
              </a:spcAft>
              <a:buSzPts val="1205"/>
              <a:buChar char="○"/>
            </a:pPr>
            <a:r>
              <a:rPr lang="en" sz="1205"/>
              <a:t>Drinking alcohol.</a:t>
            </a:r>
            <a:endParaRPr sz="1205"/>
          </a:p>
          <a:p>
            <a:pPr marL="0" lvl="0" indent="0" algn="l" rtl="0">
              <a:lnSpc>
                <a:spcPct val="95000"/>
              </a:lnSpc>
              <a:spcBef>
                <a:spcPts val="1200"/>
              </a:spcBef>
              <a:spcAft>
                <a:spcPts val="1200"/>
              </a:spcAft>
              <a:buSzPts val="935"/>
              <a:buNone/>
            </a:pPr>
            <a:endParaRPr sz="1205"/>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Predictor Screening</a:t>
            </a:r>
            <a:endParaRPr dirty="0"/>
          </a:p>
        </p:txBody>
      </p:sp>
      <p:sp>
        <p:nvSpPr>
          <p:cNvPr id="3" name="Text Placeholder 2">
            <a:extLst>
              <a:ext uri="{FF2B5EF4-FFF2-40B4-BE49-F238E27FC236}">
                <a16:creationId xmlns:a16="http://schemas.microsoft.com/office/drawing/2014/main" id="{A3F67971-03E0-4269-8C89-F654E097380E}"/>
              </a:ext>
            </a:extLst>
          </p:cNvPr>
          <p:cNvSpPr>
            <a:spLocks noGrp="1"/>
          </p:cNvSpPr>
          <p:nvPr>
            <p:ph type="body" idx="1"/>
          </p:nvPr>
        </p:nvSpPr>
        <p:spPr>
          <a:xfrm>
            <a:off x="860612" y="1324782"/>
            <a:ext cx="3052482" cy="3532544"/>
          </a:xfrm>
        </p:spPr>
        <p:txBody>
          <a:bodyPr/>
          <a:lstStyle/>
          <a:p>
            <a:pPr marL="146050" indent="0">
              <a:spcAft>
                <a:spcPts val="600"/>
              </a:spcAft>
              <a:buNone/>
            </a:pPr>
            <a:r>
              <a:rPr lang="en-US" dirty="0"/>
              <a:t>Collinearity between nutrition features rendered all but one useless.</a:t>
            </a:r>
          </a:p>
          <a:p>
            <a:pPr marL="146050" indent="0">
              <a:spcAft>
                <a:spcPts val="600"/>
              </a:spcAft>
              <a:buNone/>
            </a:pPr>
            <a:r>
              <a:rPr lang="en-US" dirty="0"/>
              <a:t>Counterintuitively, primary exercise choice and frequency were weakly linked to general health if at all. Secondary exercise info was more promising.</a:t>
            </a:r>
          </a:p>
          <a:p>
            <a:pPr marL="146050" indent="0">
              <a:spcAft>
                <a:spcPts val="600"/>
              </a:spcAft>
              <a:buNone/>
            </a:pPr>
            <a:r>
              <a:rPr lang="en-CA" dirty="0"/>
              <a:t>Income and BMI  were, by far and large, the least independent features from the target and expected to have the greatest impact on model performance.</a:t>
            </a:r>
          </a:p>
        </p:txBody>
      </p:sp>
      <p:pic>
        <p:nvPicPr>
          <p:cNvPr id="5" name="Picture 4" descr="Table&#10;&#10;Description automatically generated">
            <a:extLst>
              <a:ext uri="{FF2B5EF4-FFF2-40B4-BE49-F238E27FC236}">
                <a16:creationId xmlns:a16="http://schemas.microsoft.com/office/drawing/2014/main" id="{47B76C87-93FA-4F16-9F9F-9254BA9B05D4}"/>
              </a:ext>
            </a:extLst>
          </p:cNvPr>
          <p:cNvPicPr>
            <a:picLocks noChangeAspect="1"/>
          </p:cNvPicPr>
          <p:nvPr/>
        </p:nvPicPr>
        <p:blipFill rotWithShape="1">
          <a:blip r:embed="rId3"/>
          <a:srcRect l="1805" r="17328"/>
          <a:stretch/>
        </p:blipFill>
        <p:spPr>
          <a:xfrm>
            <a:off x="6256772" y="1307850"/>
            <a:ext cx="2580142" cy="3549476"/>
          </a:xfrm>
          <a:prstGeom prst="rect">
            <a:avLst/>
          </a:prstGeom>
        </p:spPr>
      </p:pic>
      <p:pic>
        <p:nvPicPr>
          <p:cNvPr id="7" name="Picture 6" descr="Table&#10;&#10;Description automatically generated">
            <a:extLst>
              <a:ext uri="{FF2B5EF4-FFF2-40B4-BE49-F238E27FC236}">
                <a16:creationId xmlns:a16="http://schemas.microsoft.com/office/drawing/2014/main" id="{67A24161-A375-45C6-924F-F09D2532C932}"/>
              </a:ext>
            </a:extLst>
          </p:cNvPr>
          <p:cNvPicPr>
            <a:picLocks noChangeAspect="1"/>
          </p:cNvPicPr>
          <p:nvPr/>
        </p:nvPicPr>
        <p:blipFill rotWithShape="1">
          <a:blip r:embed="rId4"/>
          <a:srcRect l="2377" r="22665"/>
          <a:stretch/>
        </p:blipFill>
        <p:spPr>
          <a:xfrm>
            <a:off x="4123800" y="1324782"/>
            <a:ext cx="2015893" cy="354947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5A8FC-A8ED-4567-B92F-8133576313FF}"/>
              </a:ext>
            </a:extLst>
          </p:cNvPr>
          <p:cNvSpPr>
            <a:spLocks noGrp="1"/>
          </p:cNvSpPr>
          <p:nvPr>
            <p:ph type="title"/>
          </p:nvPr>
        </p:nvSpPr>
        <p:spPr/>
        <p:txBody>
          <a:bodyPr/>
          <a:lstStyle/>
          <a:p>
            <a:r>
              <a:rPr lang="en-US" dirty="0"/>
              <a:t>Ordinal Regression: </a:t>
            </a:r>
            <a:r>
              <a:rPr lang="en-US" sz="2000" dirty="0"/>
              <a:t>Data Preprocessing</a:t>
            </a:r>
            <a:endParaRPr lang="en-CA" dirty="0"/>
          </a:p>
        </p:txBody>
      </p:sp>
      <p:sp>
        <p:nvSpPr>
          <p:cNvPr id="3" name="Text Placeholder 2">
            <a:extLst>
              <a:ext uri="{FF2B5EF4-FFF2-40B4-BE49-F238E27FC236}">
                <a16:creationId xmlns:a16="http://schemas.microsoft.com/office/drawing/2014/main" id="{E7CEE0B3-9AD6-48ED-9507-48AFB8E16C1B}"/>
              </a:ext>
            </a:extLst>
          </p:cNvPr>
          <p:cNvSpPr>
            <a:spLocks noGrp="1"/>
          </p:cNvSpPr>
          <p:nvPr>
            <p:ph type="body" idx="1"/>
          </p:nvPr>
        </p:nvSpPr>
        <p:spPr>
          <a:xfrm>
            <a:off x="584947" y="1238557"/>
            <a:ext cx="7611035" cy="1969994"/>
          </a:xfrm>
        </p:spPr>
        <p:txBody>
          <a:bodyPr>
            <a:normAutofit/>
          </a:bodyPr>
          <a:lstStyle/>
          <a:p>
            <a:pPr lvl="1">
              <a:spcAft>
                <a:spcPts val="600"/>
              </a:spcAft>
            </a:pPr>
            <a:r>
              <a:rPr lang="en-US" sz="1400" dirty="0"/>
              <a:t>Features were visualized to determine their distribution. For this that appeared more gaussian, scikit-learns StandardScaler() was used and for those which appeared far from normal had scikit-learns PowerScaler() applied to fit the data closer towards a normal distribution post-analysis. </a:t>
            </a:r>
          </a:p>
          <a:p>
            <a:pPr lvl="1">
              <a:spcAft>
                <a:spcPts val="600"/>
              </a:spcAft>
            </a:pPr>
            <a:r>
              <a:rPr lang="en-US" sz="1400" dirty="0"/>
              <a:t>The target was fit into a range of -1 to 1</a:t>
            </a:r>
            <a:endParaRPr lang="en-US" sz="1200" dirty="0"/>
          </a:p>
          <a:p>
            <a:pPr lvl="1"/>
            <a:r>
              <a:rPr lang="en-CA" sz="1400" dirty="0"/>
              <a:t>The data was then split into training and testing sets with a test size of 33%</a:t>
            </a:r>
          </a:p>
        </p:txBody>
      </p:sp>
      <p:pic>
        <p:nvPicPr>
          <p:cNvPr id="7" name="Picture 6" descr="Chart&#10;&#10;Description automatically generated">
            <a:extLst>
              <a:ext uri="{FF2B5EF4-FFF2-40B4-BE49-F238E27FC236}">
                <a16:creationId xmlns:a16="http://schemas.microsoft.com/office/drawing/2014/main" id="{01705F37-C2BD-454C-9111-A042C60C29B8}"/>
              </a:ext>
            </a:extLst>
          </p:cNvPr>
          <p:cNvPicPr>
            <a:picLocks noChangeAspect="1"/>
          </p:cNvPicPr>
          <p:nvPr/>
        </p:nvPicPr>
        <p:blipFill>
          <a:blip r:embed="rId3"/>
          <a:stretch>
            <a:fillRect/>
          </a:stretch>
        </p:blipFill>
        <p:spPr>
          <a:xfrm>
            <a:off x="5454225" y="3391463"/>
            <a:ext cx="1591078" cy="1580029"/>
          </a:xfrm>
          <a:prstGeom prst="rect">
            <a:avLst/>
          </a:prstGeom>
        </p:spPr>
      </p:pic>
      <p:pic>
        <p:nvPicPr>
          <p:cNvPr id="9" name="Picture 8" descr="Chart, histogram&#10;&#10;Description automatically generated">
            <a:extLst>
              <a:ext uri="{FF2B5EF4-FFF2-40B4-BE49-F238E27FC236}">
                <a16:creationId xmlns:a16="http://schemas.microsoft.com/office/drawing/2014/main" id="{7E3B5E1E-537E-4A84-80D1-E095B26EFF78}"/>
              </a:ext>
            </a:extLst>
          </p:cNvPr>
          <p:cNvPicPr>
            <a:picLocks noChangeAspect="1"/>
          </p:cNvPicPr>
          <p:nvPr/>
        </p:nvPicPr>
        <p:blipFill>
          <a:blip r:embed="rId4"/>
          <a:stretch>
            <a:fillRect/>
          </a:stretch>
        </p:blipFill>
        <p:spPr>
          <a:xfrm>
            <a:off x="2748561" y="3391463"/>
            <a:ext cx="1573463" cy="1580029"/>
          </a:xfrm>
          <a:prstGeom prst="rect">
            <a:avLst/>
          </a:prstGeom>
        </p:spPr>
      </p:pic>
      <p:sp>
        <p:nvSpPr>
          <p:cNvPr id="11" name="Google Shape;197;p23">
            <a:extLst>
              <a:ext uri="{FF2B5EF4-FFF2-40B4-BE49-F238E27FC236}">
                <a16:creationId xmlns:a16="http://schemas.microsoft.com/office/drawing/2014/main" id="{E901F6B7-A896-4D33-9D96-8E68875A3052}"/>
              </a:ext>
            </a:extLst>
          </p:cNvPr>
          <p:cNvSpPr txBox="1">
            <a:spLocks/>
          </p:cNvSpPr>
          <p:nvPr/>
        </p:nvSpPr>
        <p:spPr>
          <a:xfrm>
            <a:off x="2626742" y="3076807"/>
            <a:ext cx="1817100" cy="446400"/>
          </a:xfrm>
          <a:prstGeom prst="rect">
            <a:avLst/>
          </a:prstGeom>
          <a:noFill/>
          <a:ln>
            <a:noFill/>
          </a:ln>
        </p:spPr>
        <p:txBody>
          <a:bodyPr spcFirstLastPara="1" wrap="square" lIns="91425" tIns="91425" rIns="91425" bIns="91425" anchor="t" anchorCtr="0">
            <a:normAutofit fontScale="7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r>
              <a:rPr lang="en-CA" sz="2100" dirty="0"/>
              <a:t>Pre-Processing</a:t>
            </a:r>
            <a:endParaRPr lang="en-CA" sz="1800" dirty="0"/>
          </a:p>
        </p:txBody>
      </p:sp>
      <p:sp>
        <p:nvSpPr>
          <p:cNvPr id="12" name="Google Shape;197;p23">
            <a:extLst>
              <a:ext uri="{FF2B5EF4-FFF2-40B4-BE49-F238E27FC236}">
                <a16:creationId xmlns:a16="http://schemas.microsoft.com/office/drawing/2014/main" id="{19B5EA98-79E0-4CA9-8E7D-B08F1A4A085A}"/>
              </a:ext>
            </a:extLst>
          </p:cNvPr>
          <p:cNvSpPr txBox="1">
            <a:spLocks/>
          </p:cNvSpPr>
          <p:nvPr/>
        </p:nvSpPr>
        <p:spPr>
          <a:xfrm>
            <a:off x="5341214" y="3064787"/>
            <a:ext cx="1920198" cy="446400"/>
          </a:xfrm>
          <a:prstGeom prst="rect">
            <a:avLst/>
          </a:prstGeom>
          <a:noFill/>
          <a:ln>
            <a:noFill/>
          </a:ln>
        </p:spPr>
        <p:txBody>
          <a:bodyPr spcFirstLastPara="1" wrap="square" lIns="91425" tIns="91425" rIns="91425" bIns="91425" anchor="t" anchorCtr="0">
            <a:normAutofit fontScale="7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r>
              <a:rPr lang="en-CA" sz="2100" dirty="0"/>
              <a:t>Post-Processing</a:t>
            </a:r>
            <a:endParaRPr lang="en-CA" sz="1800" dirty="0"/>
          </a:p>
        </p:txBody>
      </p:sp>
      <p:sp>
        <p:nvSpPr>
          <p:cNvPr id="13" name="Arrow: Right 12">
            <a:extLst>
              <a:ext uri="{FF2B5EF4-FFF2-40B4-BE49-F238E27FC236}">
                <a16:creationId xmlns:a16="http://schemas.microsoft.com/office/drawing/2014/main" id="{AF20461F-3FD5-4BFC-A97C-DB01C6A76729}"/>
              </a:ext>
            </a:extLst>
          </p:cNvPr>
          <p:cNvSpPr/>
          <p:nvPr/>
        </p:nvSpPr>
        <p:spPr>
          <a:xfrm>
            <a:off x="4452649" y="3593168"/>
            <a:ext cx="888565" cy="1176617"/>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13561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5A8FC-A8ED-4567-B92F-8133576313FF}"/>
              </a:ext>
            </a:extLst>
          </p:cNvPr>
          <p:cNvSpPr>
            <a:spLocks noGrp="1"/>
          </p:cNvSpPr>
          <p:nvPr>
            <p:ph type="title"/>
          </p:nvPr>
        </p:nvSpPr>
        <p:spPr/>
        <p:txBody>
          <a:bodyPr/>
          <a:lstStyle/>
          <a:p>
            <a:r>
              <a:rPr lang="en-US" dirty="0"/>
              <a:t>Ordinal Regression: </a:t>
            </a:r>
            <a:r>
              <a:rPr lang="en-US" sz="2000" dirty="0"/>
              <a:t>Fitting the model</a:t>
            </a:r>
            <a:endParaRPr lang="en-CA" dirty="0"/>
          </a:p>
        </p:txBody>
      </p:sp>
      <p:sp>
        <p:nvSpPr>
          <p:cNvPr id="3" name="Text Placeholder 2">
            <a:extLst>
              <a:ext uri="{FF2B5EF4-FFF2-40B4-BE49-F238E27FC236}">
                <a16:creationId xmlns:a16="http://schemas.microsoft.com/office/drawing/2014/main" id="{E7CEE0B3-9AD6-48ED-9507-48AFB8E16C1B}"/>
              </a:ext>
            </a:extLst>
          </p:cNvPr>
          <p:cNvSpPr>
            <a:spLocks noGrp="1"/>
          </p:cNvSpPr>
          <p:nvPr>
            <p:ph type="body" idx="1"/>
          </p:nvPr>
        </p:nvSpPr>
        <p:spPr>
          <a:xfrm>
            <a:off x="584947" y="1391771"/>
            <a:ext cx="7664824" cy="3193676"/>
          </a:xfrm>
        </p:spPr>
        <p:txBody>
          <a:bodyPr>
            <a:normAutofit fontScale="92500"/>
          </a:bodyPr>
          <a:lstStyle/>
          <a:p>
            <a:pPr lvl="1">
              <a:spcAft>
                <a:spcPts val="600"/>
              </a:spcAft>
            </a:pPr>
            <a:r>
              <a:rPr lang="en-US" sz="1400" dirty="0"/>
              <a:t>Target: General health rated on a 5-point Likert scale (ordinal)</a:t>
            </a:r>
          </a:p>
          <a:p>
            <a:pPr lvl="1">
              <a:spcAft>
                <a:spcPts val="600"/>
              </a:spcAft>
            </a:pPr>
            <a:r>
              <a:rPr lang="en-US" sz="1400" dirty="0"/>
              <a:t>Model: Ordinal Logistic Regression</a:t>
            </a:r>
          </a:p>
          <a:p>
            <a:pPr lvl="2">
              <a:spcAft>
                <a:spcPts val="600"/>
              </a:spcAft>
            </a:pPr>
            <a:r>
              <a:rPr lang="en-US" sz="1400" dirty="0"/>
              <a:t>Sci-kit learn does not have a module for performing ordinal logistic regression </a:t>
            </a:r>
          </a:p>
          <a:p>
            <a:pPr lvl="2">
              <a:spcAft>
                <a:spcPts val="600"/>
              </a:spcAft>
            </a:pPr>
            <a:r>
              <a:rPr lang="en-US" sz="1400" dirty="0" err="1"/>
              <a:t>mord</a:t>
            </a:r>
            <a:r>
              <a:rPr lang="en-US" sz="1400" dirty="0"/>
              <a:t> is a python package that implements some ordinal regression methods following the scikit-learn API.</a:t>
            </a:r>
          </a:p>
          <a:p>
            <a:pPr lvl="3">
              <a:spcAft>
                <a:spcPts val="600"/>
              </a:spcAft>
            </a:pPr>
            <a:r>
              <a:rPr lang="en-US" sz="1400" dirty="0" err="1"/>
              <a:t>mord.LogisticIT</a:t>
            </a:r>
            <a:r>
              <a:rPr lang="en-US" sz="1400" dirty="0"/>
              <a:t> (immediate-threshold regression) and </a:t>
            </a:r>
            <a:r>
              <a:rPr lang="en-US" sz="1400" dirty="0" err="1"/>
              <a:t>mord.LogisticAT</a:t>
            </a:r>
            <a:r>
              <a:rPr lang="en-US" sz="1400" dirty="0"/>
              <a:t> (all-threshold) were tried and found to have similar results. </a:t>
            </a:r>
            <a:r>
              <a:rPr lang="en-US" sz="1400" dirty="0" err="1"/>
              <a:t>LogisticIT</a:t>
            </a:r>
            <a:r>
              <a:rPr lang="en-US" sz="1400" dirty="0"/>
              <a:t> was chosen so penalty would relate to distance of y-predictions to actual y values. </a:t>
            </a:r>
          </a:p>
          <a:p>
            <a:pPr lvl="2">
              <a:spcAft>
                <a:spcPts val="600"/>
              </a:spcAft>
            </a:pPr>
            <a:r>
              <a:rPr lang="en-US" sz="1400" dirty="0"/>
              <a:t>Scikit learns metric functions were used to produce confusion matrices, classification reports and values for accuracy and mean absolute error so performance could be compared between models.</a:t>
            </a:r>
          </a:p>
          <a:p>
            <a:pPr lvl="3">
              <a:spcAft>
                <a:spcPts val="600"/>
              </a:spcAft>
            </a:pPr>
            <a:endParaRPr lang="en-CA" sz="1400" dirty="0"/>
          </a:p>
        </p:txBody>
      </p:sp>
    </p:spTree>
    <p:extLst>
      <p:ext uri="{BB962C8B-B14F-4D97-AF65-F5344CB8AC3E}">
        <p14:creationId xmlns:p14="http://schemas.microsoft.com/office/powerpoint/2010/main" val="2284348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FC97DB4-14EA-44DC-A59B-B441D2B9BCCB}"/>
              </a:ext>
            </a:extLst>
          </p:cNvPr>
          <p:cNvSpPr/>
          <p:nvPr/>
        </p:nvSpPr>
        <p:spPr>
          <a:xfrm>
            <a:off x="0" y="954742"/>
            <a:ext cx="9143999" cy="418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EF25A8FC-A8ED-4567-B92F-8133576313FF}"/>
              </a:ext>
            </a:extLst>
          </p:cNvPr>
          <p:cNvSpPr>
            <a:spLocks noGrp="1"/>
          </p:cNvSpPr>
          <p:nvPr>
            <p:ph type="title"/>
          </p:nvPr>
        </p:nvSpPr>
        <p:spPr/>
        <p:txBody>
          <a:bodyPr/>
          <a:lstStyle/>
          <a:p>
            <a:r>
              <a:rPr lang="en-US" dirty="0"/>
              <a:t>Ordinal Regression: </a:t>
            </a:r>
            <a:r>
              <a:rPr lang="en-US" sz="2000" dirty="0"/>
              <a:t>Results</a:t>
            </a:r>
            <a:endParaRPr lang="en-CA" dirty="0"/>
          </a:p>
        </p:txBody>
      </p:sp>
      <p:pic>
        <p:nvPicPr>
          <p:cNvPr id="5" name="Picture 4" descr="Chart, bar chart&#10;&#10;Description automatically generated">
            <a:extLst>
              <a:ext uri="{FF2B5EF4-FFF2-40B4-BE49-F238E27FC236}">
                <a16:creationId xmlns:a16="http://schemas.microsoft.com/office/drawing/2014/main" id="{6ADB7AA6-0D4F-43C2-B924-4B4A894A92D4}"/>
              </a:ext>
            </a:extLst>
          </p:cNvPr>
          <p:cNvPicPr>
            <a:picLocks noChangeAspect="1"/>
          </p:cNvPicPr>
          <p:nvPr/>
        </p:nvPicPr>
        <p:blipFill>
          <a:blip r:embed="rId3"/>
          <a:stretch>
            <a:fillRect/>
          </a:stretch>
        </p:blipFill>
        <p:spPr>
          <a:xfrm>
            <a:off x="142976" y="2911308"/>
            <a:ext cx="3983273" cy="2192053"/>
          </a:xfrm>
          <a:prstGeom prst="rect">
            <a:avLst/>
          </a:prstGeom>
        </p:spPr>
      </p:pic>
      <p:sp>
        <p:nvSpPr>
          <p:cNvPr id="17" name="Rectangle 16">
            <a:extLst>
              <a:ext uri="{FF2B5EF4-FFF2-40B4-BE49-F238E27FC236}">
                <a16:creationId xmlns:a16="http://schemas.microsoft.com/office/drawing/2014/main" id="{7169C13F-3143-44B1-9310-81B332FAAA54}"/>
              </a:ext>
            </a:extLst>
          </p:cNvPr>
          <p:cNvSpPr/>
          <p:nvPr/>
        </p:nvSpPr>
        <p:spPr>
          <a:xfrm>
            <a:off x="4235824" y="954742"/>
            <a:ext cx="4908176" cy="4188758"/>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pic>
        <p:nvPicPr>
          <p:cNvPr id="19" name="Picture 18" descr="Chart&#10;&#10;Description automatically generated">
            <a:extLst>
              <a:ext uri="{FF2B5EF4-FFF2-40B4-BE49-F238E27FC236}">
                <a16:creationId xmlns:a16="http://schemas.microsoft.com/office/drawing/2014/main" id="{D936F9C3-C1BC-4C6B-A264-25179080CF2B}"/>
              </a:ext>
            </a:extLst>
          </p:cNvPr>
          <p:cNvPicPr>
            <a:picLocks noChangeAspect="1"/>
          </p:cNvPicPr>
          <p:nvPr/>
        </p:nvPicPr>
        <p:blipFill>
          <a:blip r:embed="rId4"/>
          <a:stretch>
            <a:fillRect/>
          </a:stretch>
        </p:blipFill>
        <p:spPr>
          <a:xfrm>
            <a:off x="4290941" y="1307850"/>
            <a:ext cx="2307336" cy="1595621"/>
          </a:xfrm>
          <a:prstGeom prst="rect">
            <a:avLst/>
          </a:prstGeom>
        </p:spPr>
      </p:pic>
      <p:sp>
        <p:nvSpPr>
          <p:cNvPr id="20" name="Rectangle 19">
            <a:extLst>
              <a:ext uri="{FF2B5EF4-FFF2-40B4-BE49-F238E27FC236}">
                <a16:creationId xmlns:a16="http://schemas.microsoft.com/office/drawing/2014/main" id="{A8542C0B-8A14-4645-A931-8DE5BDCB3603}"/>
              </a:ext>
            </a:extLst>
          </p:cNvPr>
          <p:cNvSpPr/>
          <p:nvPr/>
        </p:nvSpPr>
        <p:spPr>
          <a:xfrm>
            <a:off x="4235823" y="954742"/>
            <a:ext cx="4908177" cy="22859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atin typeface="Montserrat" panose="020B0604020202020204" charset="0"/>
              </a:rPr>
              <a:t>All Significant Features</a:t>
            </a:r>
            <a:endParaRPr lang="en-CA" dirty="0">
              <a:latin typeface="Montserrat" panose="020B0604020202020204" charset="0"/>
            </a:endParaRPr>
          </a:p>
        </p:txBody>
      </p:sp>
      <p:sp>
        <p:nvSpPr>
          <p:cNvPr id="21" name="Rectangle 20">
            <a:extLst>
              <a:ext uri="{FF2B5EF4-FFF2-40B4-BE49-F238E27FC236}">
                <a16:creationId xmlns:a16="http://schemas.microsoft.com/office/drawing/2014/main" id="{2B511E01-5BF2-40EC-8FB6-DDA284810A8D}"/>
              </a:ext>
            </a:extLst>
          </p:cNvPr>
          <p:cNvSpPr/>
          <p:nvPr/>
        </p:nvSpPr>
        <p:spPr>
          <a:xfrm>
            <a:off x="4235823" y="3027980"/>
            <a:ext cx="4908176" cy="22859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atin typeface="Montserrat" panose="020B0604020202020204" charset="0"/>
              </a:rPr>
              <a:t>Only Most Significant Feature, Income</a:t>
            </a:r>
            <a:endParaRPr lang="en-CA" dirty="0">
              <a:latin typeface="Montserrat" panose="020B0604020202020204" charset="0"/>
            </a:endParaRPr>
          </a:p>
        </p:txBody>
      </p:sp>
      <p:pic>
        <p:nvPicPr>
          <p:cNvPr id="23" name="Picture 22" descr="Chart&#10;&#10;Description automatically generated">
            <a:extLst>
              <a:ext uri="{FF2B5EF4-FFF2-40B4-BE49-F238E27FC236}">
                <a16:creationId xmlns:a16="http://schemas.microsoft.com/office/drawing/2014/main" id="{F90B8754-6786-4060-9397-4C6F1B14EC78}"/>
              </a:ext>
            </a:extLst>
          </p:cNvPr>
          <p:cNvPicPr>
            <a:picLocks noChangeAspect="1"/>
          </p:cNvPicPr>
          <p:nvPr/>
        </p:nvPicPr>
        <p:blipFill>
          <a:blip r:embed="rId5"/>
          <a:stretch>
            <a:fillRect/>
          </a:stretch>
        </p:blipFill>
        <p:spPr>
          <a:xfrm>
            <a:off x="4290941" y="3402229"/>
            <a:ext cx="2307336" cy="1595621"/>
          </a:xfrm>
          <a:prstGeom prst="rect">
            <a:avLst/>
          </a:prstGeom>
        </p:spPr>
      </p:pic>
      <p:graphicFrame>
        <p:nvGraphicFramePr>
          <p:cNvPr id="26" name="Table 26">
            <a:extLst>
              <a:ext uri="{FF2B5EF4-FFF2-40B4-BE49-F238E27FC236}">
                <a16:creationId xmlns:a16="http://schemas.microsoft.com/office/drawing/2014/main" id="{4F820BC2-27BE-47B9-A528-F8A13A62B1ED}"/>
              </a:ext>
            </a:extLst>
          </p:cNvPr>
          <p:cNvGraphicFramePr>
            <a:graphicFrameLocks noGrp="1"/>
          </p:cNvGraphicFramePr>
          <p:nvPr>
            <p:extLst>
              <p:ext uri="{D42A27DB-BD31-4B8C-83A1-F6EECF244321}">
                <p14:modId xmlns:p14="http://schemas.microsoft.com/office/powerpoint/2010/main" val="2129604216"/>
              </p:ext>
            </p:extLst>
          </p:nvPr>
        </p:nvGraphicFramePr>
        <p:xfrm>
          <a:off x="6741250" y="1642404"/>
          <a:ext cx="2259775" cy="1203515"/>
        </p:xfrm>
        <a:graphic>
          <a:graphicData uri="http://schemas.openxmlformats.org/drawingml/2006/table">
            <a:tbl>
              <a:tblPr firstRow="1" bandRow="1">
                <a:tableStyleId>{9D7B26C5-4107-4FEC-AEDC-1716B250A1EF}</a:tableStyleId>
              </a:tblPr>
              <a:tblGrid>
                <a:gridCol w="451955">
                  <a:extLst>
                    <a:ext uri="{9D8B030D-6E8A-4147-A177-3AD203B41FA5}">
                      <a16:colId xmlns:a16="http://schemas.microsoft.com/office/drawing/2014/main" val="3004817276"/>
                    </a:ext>
                  </a:extLst>
                </a:gridCol>
                <a:gridCol w="451955">
                  <a:extLst>
                    <a:ext uri="{9D8B030D-6E8A-4147-A177-3AD203B41FA5}">
                      <a16:colId xmlns:a16="http://schemas.microsoft.com/office/drawing/2014/main" val="4096629783"/>
                    </a:ext>
                  </a:extLst>
                </a:gridCol>
                <a:gridCol w="451955">
                  <a:extLst>
                    <a:ext uri="{9D8B030D-6E8A-4147-A177-3AD203B41FA5}">
                      <a16:colId xmlns:a16="http://schemas.microsoft.com/office/drawing/2014/main" val="2440351791"/>
                    </a:ext>
                  </a:extLst>
                </a:gridCol>
                <a:gridCol w="451955">
                  <a:extLst>
                    <a:ext uri="{9D8B030D-6E8A-4147-A177-3AD203B41FA5}">
                      <a16:colId xmlns:a16="http://schemas.microsoft.com/office/drawing/2014/main" val="1233246095"/>
                    </a:ext>
                  </a:extLst>
                </a:gridCol>
                <a:gridCol w="451955">
                  <a:extLst>
                    <a:ext uri="{9D8B030D-6E8A-4147-A177-3AD203B41FA5}">
                      <a16:colId xmlns:a16="http://schemas.microsoft.com/office/drawing/2014/main" val="2677369824"/>
                    </a:ext>
                  </a:extLst>
                </a:gridCol>
              </a:tblGrid>
              <a:tr h="240703">
                <a:tc>
                  <a:txBody>
                    <a:bodyPr/>
                    <a:lstStyle/>
                    <a:p>
                      <a:r>
                        <a:rPr lang="en-US" sz="700" b="0" dirty="0"/>
                        <a:t>44</a:t>
                      </a:r>
                      <a:endParaRPr lang="en-CA" sz="700" b="0" dirty="0"/>
                    </a:p>
                  </a:txBody>
                  <a:tcPr>
                    <a:lnB w="12700" cmpd="sng">
                      <a:noFill/>
                    </a:lnB>
                  </a:tcPr>
                </a:tc>
                <a:tc>
                  <a:txBody>
                    <a:bodyPr/>
                    <a:lstStyle/>
                    <a:p>
                      <a:r>
                        <a:rPr lang="en-US" sz="700" b="0" dirty="0"/>
                        <a:t>8337</a:t>
                      </a:r>
                      <a:endParaRPr lang="en-CA" sz="700" b="0" dirty="0"/>
                    </a:p>
                  </a:txBody>
                  <a:tcPr>
                    <a:lnB w="12700" cmpd="sng">
                      <a:noFill/>
                    </a:lnB>
                  </a:tcPr>
                </a:tc>
                <a:tc>
                  <a:txBody>
                    <a:bodyPr/>
                    <a:lstStyle/>
                    <a:p>
                      <a:r>
                        <a:rPr lang="en-US" sz="700" b="0" dirty="0"/>
                        <a:t>687</a:t>
                      </a:r>
                      <a:endParaRPr lang="en-CA" sz="700" b="0" dirty="0"/>
                    </a:p>
                  </a:txBody>
                  <a:tcPr>
                    <a:lnB w="12700" cmpd="sng">
                      <a:noFill/>
                    </a:lnB>
                  </a:tcPr>
                </a:tc>
                <a:tc>
                  <a:txBody>
                    <a:bodyPr/>
                    <a:lstStyle/>
                    <a:p>
                      <a:r>
                        <a:rPr lang="en-US" sz="700" b="0" dirty="0"/>
                        <a:t>1</a:t>
                      </a:r>
                      <a:endParaRPr lang="en-CA" sz="700" b="0" dirty="0"/>
                    </a:p>
                  </a:txBody>
                  <a:tcPr>
                    <a:lnB w="12700" cmpd="sng">
                      <a:noFill/>
                    </a:lnB>
                  </a:tcPr>
                </a:tc>
                <a:tc>
                  <a:txBody>
                    <a:bodyPr/>
                    <a:lstStyle/>
                    <a:p>
                      <a:r>
                        <a:rPr lang="en-US" sz="700" b="0" dirty="0"/>
                        <a:t>0</a:t>
                      </a:r>
                      <a:endParaRPr lang="en-CA" sz="700" b="0" dirty="0"/>
                    </a:p>
                  </a:txBody>
                  <a:tcPr>
                    <a:lnB w="12700" cmpd="sng">
                      <a:noFill/>
                    </a:lnB>
                  </a:tcPr>
                </a:tc>
                <a:extLst>
                  <a:ext uri="{0D108BD9-81ED-4DB2-BD59-A6C34878D82A}">
                    <a16:rowId xmlns:a16="http://schemas.microsoft.com/office/drawing/2014/main" val="1552788570"/>
                  </a:ext>
                </a:extLst>
              </a:tr>
              <a:tr h="240703">
                <a:tc>
                  <a:txBody>
                    <a:bodyPr/>
                    <a:lstStyle/>
                    <a:p>
                      <a:r>
                        <a:rPr lang="en-US" sz="700" b="0" dirty="0"/>
                        <a:t>30</a:t>
                      </a:r>
                      <a:endParaRPr lang="en-CA" sz="700" b="0" dirty="0"/>
                    </a:p>
                  </a:txBody>
                  <a:tcPr>
                    <a:lnL>
                      <a:noFill/>
                    </a:lnL>
                    <a:lnR>
                      <a:noFill/>
                    </a:lnR>
                    <a:lnT w="12700" cmpd="sng">
                      <a:noFill/>
                    </a:lnT>
                    <a:lnB>
                      <a:noFill/>
                    </a:lnB>
                    <a:lnTlToBr w="12700" cmpd="sng">
                      <a:noFill/>
                      <a:prstDash val="solid"/>
                    </a:lnTlToBr>
                    <a:lnBlToTr w="12700" cmpd="sng">
                      <a:noFill/>
                      <a:prstDash val="solid"/>
                    </a:lnBlToTr>
                  </a:tcPr>
                </a:tc>
                <a:tc>
                  <a:txBody>
                    <a:bodyPr/>
                    <a:lstStyle/>
                    <a:p>
                      <a:r>
                        <a:rPr lang="en-US" sz="700" b="0" dirty="0"/>
                        <a:t>14680</a:t>
                      </a:r>
                      <a:endParaRPr lang="en-CA" sz="700" b="0" dirty="0"/>
                    </a:p>
                  </a:txBody>
                  <a:tcPr>
                    <a:lnL>
                      <a:noFill/>
                    </a:lnL>
                    <a:lnR>
                      <a:noFill/>
                    </a:lnR>
                    <a:lnT w="12700" cmpd="sng">
                      <a:noFill/>
                    </a:lnT>
                    <a:lnB>
                      <a:noFill/>
                    </a:lnB>
                    <a:lnTlToBr w="12700" cmpd="sng">
                      <a:noFill/>
                      <a:prstDash val="solid"/>
                    </a:lnTlToBr>
                    <a:lnBlToTr w="12700" cmpd="sng">
                      <a:noFill/>
                      <a:prstDash val="solid"/>
                    </a:lnBlToTr>
                  </a:tcPr>
                </a:tc>
                <a:tc>
                  <a:txBody>
                    <a:bodyPr/>
                    <a:lstStyle/>
                    <a:p>
                      <a:r>
                        <a:rPr lang="en-US" sz="700" b="0" dirty="0"/>
                        <a:t>2401</a:t>
                      </a:r>
                      <a:endParaRPr lang="en-CA" sz="700" b="0" dirty="0"/>
                    </a:p>
                  </a:txBody>
                  <a:tcPr>
                    <a:lnL>
                      <a:noFill/>
                    </a:lnL>
                    <a:lnR>
                      <a:noFill/>
                    </a:lnR>
                    <a:lnT w="12700" cmpd="sng">
                      <a:noFill/>
                    </a:lnT>
                    <a:lnB>
                      <a:noFill/>
                    </a:lnB>
                    <a:lnTlToBr w="12700" cmpd="sng">
                      <a:noFill/>
                      <a:prstDash val="solid"/>
                    </a:lnTlToBr>
                    <a:lnBlToTr w="12700" cmpd="sng">
                      <a:noFill/>
                      <a:prstDash val="solid"/>
                    </a:lnBlToTr>
                  </a:tcPr>
                </a:tc>
                <a:tc>
                  <a:txBody>
                    <a:bodyPr/>
                    <a:lstStyle/>
                    <a:p>
                      <a:r>
                        <a:rPr lang="en-US" sz="700" b="0" dirty="0"/>
                        <a:t>4</a:t>
                      </a:r>
                      <a:endParaRPr lang="en-CA" sz="700" b="0" dirty="0"/>
                    </a:p>
                  </a:txBody>
                  <a:tcPr>
                    <a:lnL>
                      <a:noFill/>
                    </a:lnL>
                    <a:lnR>
                      <a:noFill/>
                    </a:lnR>
                    <a:lnT w="12700" cmpd="sng">
                      <a:noFill/>
                    </a:lnT>
                    <a:lnB>
                      <a:noFill/>
                    </a:lnB>
                    <a:lnTlToBr w="12700" cmpd="sng">
                      <a:noFill/>
                      <a:prstDash val="solid"/>
                    </a:lnTlToBr>
                    <a:lnBlToTr w="12700" cmpd="sng">
                      <a:noFill/>
                      <a:prstDash val="solid"/>
                    </a:lnBlToTr>
                  </a:tcPr>
                </a:tc>
                <a:tc>
                  <a:txBody>
                    <a:bodyPr/>
                    <a:lstStyle/>
                    <a:p>
                      <a:r>
                        <a:rPr lang="en-US" sz="700" b="0" dirty="0"/>
                        <a:t>0</a:t>
                      </a:r>
                      <a:endParaRPr lang="en-CA" sz="700" b="0" dirty="0"/>
                    </a:p>
                  </a:txBody>
                  <a:tcPr>
                    <a:lnL>
                      <a:noFill/>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078286064"/>
                  </a:ext>
                </a:extLst>
              </a:tr>
              <a:tr h="240703">
                <a:tc>
                  <a:txBody>
                    <a:bodyPr/>
                    <a:lstStyle/>
                    <a:p>
                      <a:r>
                        <a:rPr lang="en-US" sz="700" b="0" dirty="0"/>
                        <a:t>7</a:t>
                      </a:r>
                    </a:p>
                  </a:txBody>
                  <a:tcPr>
                    <a:lnT>
                      <a:noFill/>
                    </a:lnT>
                  </a:tcPr>
                </a:tc>
                <a:tc>
                  <a:txBody>
                    <a:bodyPr/>
                    <a:lstStyle/>
                    <a:p>
                      <a:r>
                        <a:rPr lang="en-US" sz="700" b="0" dirty="0"/>
                        <a:t>8063</a:t>
                      </a:r>
                      <a:endParaRPr lang="en-CA" sz="700" b="0" dirty="0"/>
                    </a:p>
                  </a:txBody>
                  <a:tcPr>
                    <a:lnT>
                      <a:noFill/>
                    </a:lnT>
                  </a:tcPr>
                </a:tc>
                <a:tc>
                  <a:txBody>
                    <a:bodyPr/>
                    <a:lstStyle/>
                    <a:p>
                      <a:r>
                        <a:rPr lang="en-US" sz="700" b="0" dirty="0"/>
                        <a:t>3473</a:t>
                      </a:r>
                      <a:endParaRPr lang="en-CA" sz="700" b="0" dirty="0"/>
                    </a:p>
                  </a:txBody>
                  <a:tcPr>
                    <a:lnT>
                      <a:noFill/>
                    </a:lnT>
                  </a:tcPr>
                </a:tc>
                <a:tc>
                  <a:txBody>
                    <a:bodyPr/>
                    <a:lstStyle/>
                    <a:p>
                      <a:r>
                        <a:rPr lang="en-US" sz="700" b="0" dirty="0"/>
                        <a:t>3</a:t>
                      </a:r>
                      <a:endParaRPr lang="en-CA" sz="700" b="0" dirty="0"/>
                    </a:p>
                  </a:txBody>
                  <a:tcPr>
                    <a:lnT>
                      <a:noFill/>
                    </a:lnT>
                  </a:tcPr>
                </a:tc>
                <a:tc>
                  <a:txBody>
                    <a:bodyPr/>
                    <a:lstStyle/>
                    <a:p>
                      <a:r>
                        <a:rPr lang="en-US" sz="700" b="0" dirty="0"/>
                        <a:t>0</a:t>
                      </a:r>
                      <a:endParaRPr lang="en-CA" sz="700" b="0" dirty="0"/>
                    </a:p>
                  </a:txBody>
                  <a:tcPr>
                    <a:lnT>
                      <a:noFill/>
                    </a:lnT>
                  </a:tcPr>
                </a:tc>
                <a:extLst>
                  <a:ext uri="{0D108BD9-81ED-4DB2-BD59-A6C34878D82A}">
                    <a16:rowId xmlns:a16="http://schemas.microsoft.com/office/drawing/2014/main" val="3471333830"/>
                  </a:ext>
                </a:extLst>
              </a:tr>
              <a:tr h="240703">
                <a:tc>
                  <a:txBody>
                    <a:bodyPr/>
                    <a:lstStyle/>
                    <a:p>
                      <a:r>
                        <a:rPr lang="en-US" sz="700" b="0" dirty="0"/>
                        <a:t>4</a:t>
                      </a:r>
                      <a:endParaRPr lang="en-CA" sz="700" b="0" dirty="0"/>
                    </a:p>
                  </a:txBody>
                  <a:tcPr/>
                </a:tc>
                <a:tc>
                  <a:txBody>
                    <a:bodyPr/>
                    <a:lstStyle/>
                    <a:p>
                      <a:r>
                        <a:rPr lang="en-US" sz="700" b="0" dirty="0"/>
                        <a:t>1702</a:t>
                      </a:r>
                      <a:endParaRPr lang="en-CA" sz="700" b="0" dirty="0"/>
                    </a:p>
                  </a:txBody>
                  <a:tcPr/>
                </a:tc>
                <a:tc>
                  <a:txBody>
                    <a:bodyPr/>
                    <a:lstStyle/>
                    <a:p>
                      <a:r>
                        <a:rPr lang="en-US" sz="700" b="0" dirty="0"/>
                        <a:t>1597</a:t>
                      </a:r>
                      <a:endParaRPr lang="en-CA" sz="700" b="0" dirty="0"/>
                    </a:p>
                  </a:txBody>
                  <a:tcPr/>
                </a:tc>
                <a:tc>
                  <a:txBody>
                    <a:bodyPr/>
                    <a:lstStyle/>
                    <a:p>
                      <a:r>
                        <a:rPr lang="en-US" sz="700" b="0" dirty="0"/>
                        <a:t>8</a:t>
                      </a:r>
                      <a:endParaRPr lang="en-CA" sz="700" b="0" dirty="0"/>
                    </a:p>
                  </a:txBody>
                  <a:tcPr/>
                </a:tc>
                <a:tc>
                  <a:txBody>
                    <a:bodyPr/>
                    <a:lstStyle/>
                    <a:p>
                      <a:r>
                        <a:rPr lang="en-US" sz="700" b="0" dirty="0"/>
                        <a:t>0</a:t>
                      </a:r>
                      <a:endParaRPr lang="en-CA" sz="700" b="0" dirty="0"/>
                    </a:p>
                  </a:txBody>
                  <a:tcPr/>
                </a:tc>
                <a:extLst>
                  <a:ext uri="{0D108BD9-81ED-4DB2-BD59-A6C34878D82A}">
                    <a16:rowId xmlns:a16="http://schemas.microsoft.com/office/drawing/2014/main" val="2598095911"/>
                  </a:ext>
                </a:extLst>
              </a:tr>
              <a:tr h="240703">
                <a:tc>
                  <a:txBody>
                    <a:bodyPr/>
                    <a:lstStyle/>
                    <a:p>
                      <a:r>
                        <a:rPr lang="en-US" sz="700" b="0" dirty="0"/>
                        <a:t>0</a:t>
                      </a:r>
                      <a:endParaRPr lang="en-CA" sz="700" b="0" dirty="0"/>
                    </a:p>
                  </a:txBody>
                  <a:tcPr/>
                </a:tc>
                <a:tc>
                  <a:txBody>
                    <a:bodyPr/>
                    <a:lstStyle/>
                    <a:p>
                      <a:r>
                        <a:rPr lang="en-US" sz="700" b="0" dirty="0"/>
                        <a:t>312</a:t>
                      </a:r>
                      <a:endParaRPr lang="en-CA" sz="700" b="0" dirty="0"/>
                    </a:p>
                  </a:txBody>
                  <a:tcPr/>
                </a:tc>
                <a:tc>
                  <a:txBody>
                    <a:bodyPr/>
                    <a:lstStyle/>
                    <a:p>
                      <a:r>
                        <a:rPr lang="en-US" sz="700" b="0" dirty="0"/>
                        <a:t>445</a:t>
                      </a:r>
                      <a:endParaRPr lang="en-CA" sz="700" b="0" dirty="0"/>
                    </a:p>
                  </a:txBody>
                  <a:tcPr/>
                </a:tc>
                <a:tc>
                  <a:txBody>
                    <a:bodyPr/>
                    <a:lstStyle/>
                    <a:p>
                      <a:r>
                        <a:rPr lang="en-US" sz="700" b="0" dirty="0"/>
                        <a:t>0</a:t>
                      </a:r>
                      <a:endParaRPr lang="en-CA" sz="700" b="0" dirty="0"/>
                    </a:p>
                  </a:txBody>
                  <a:tcPr/>
                </a:tc>
                <a:tc>
                  <a:txBody>
                    <a:bodyPr/>
                    <a:lstStyle/>
                    <a:p>
                      <a:r>
                        <a:rPr lang="en-US" sz="700" b="0" dirty="0"/>
                        <a:t>0</a:t>
                      </a:r>
                      <a:endParaRPr lang="en-CA" sz="700" b="0" dirty="0"/>
                    </a:p>
                  </a:txBody>
                  <a:tcPr/>
                </a:tc>
                <a:extLst>
                  <a:ext uri="{0D108BD9-81ED-4DB2-BD59-A6C34878D82A}">
                    <a16:rowId xmlns:a16="http://schemas.microsoft.com/office/drawing/2014/main" val="4219417119"/>
                  </a:ext>
                </a:extLst>
              </a:tr>
            </a:tbl>
          </a:graphicData>
        </a:graphic>
      </p:graphicFrame>
      <p:graphicFrame>
        <p:nvGraphicFramePr>
          <p:cNvPr id="27" name="Table 26">
            <a:extLst>
              <a:ext uri="{FF2B5EF4-FFF2-40B4-BE49-F238E27FC236}">
                <a16:creationId xmlns:a16="http://schemas.microsoft.com/office/drawing/2014/main" id="{EC0B0B6B-165C-4537-A7F9-AC3B1C3515F1}"/>
              </a:ext>
            </a:extLst>
          </p:cNvPr>
          <p:cNvGraphicFramePr>
            <a:graphicFrameLocks noGrp="1"/>
          </p:cNvGraphicFramePr>
          <p:nvPr>
            <p:extLst>
              <p:ext uri="{D42A27DB-BD31-4B8C-83A1-F6EECF244321}">
                <p14:modId xmlns:p14="http://schemas.microsoft.com/office/powerpoint/2010/main" val="3645689982"/>
              </p:ext>
            </p:extLst>
          </p:nvPr>
        </p:nvGraphicFramePr>
        <p:xfrm>
          <a:off x="6741249" y="3759342"/>
          <a:ext cx="2259775" cy="1203515"/>
        </p:xfrm>
        <a:graphic>
          <a:graphicData uri="http://schemas.openxmlformats.org/drawingml/2006/table">
            <a:tbl>
              <a:tblPr firstRow="1" bandRow="1">
                <a:tableStyleId>{9D7B26C5-4107-4FEC-AEDC-1716B250A1EF}</a:tableStyleId>
              </a:tblPr>
              <a:tblGrid>
                <a:gridCol w="451955">
                  <a:extLst>
                    <a:ext uri="{9D8B030D-6E8A-4147-A177-3AD203B41FA5}">
                      <a16:colId xmlns:a16="http://schemas.microsoft.com/office/drawing/2014/main" val="3004817276"/>
                    </a:ext>
                  </a:extLst>
                </a:gridCol>
                <a:gridCol w="451955">
                  <a:extLst>
                    <a:ext uri="{9D8B030D-6E8A-4147-A177-3AD203B41FA5}">
                      <a16:colId xmlns:a16="http://schemas.microsoft.com/office/drawing/2014/main" val="4096629783"/>
                    </a:ext>
                  </a:extLst>
                </a:gridCol>
                <a:gridCol w="451955">
                  <a:extLst>
                    <a:ext uri="{9D8B030D-6E8A-4147-A177-3AD203B41FA5}">
                      <a16:colId xmlns:a16="http://schemas.microsoft.com/office/drawing/2014/main" val="2440351791"/>
                    </a:ext>
                  </a:extLst>
                </a:gridCol>
                <a:gridCol w="451955">
                  <a:extLst>
                    <a:ext uri="{9D8B030D-6E8A-4147-A177-3AD203B41FA5}">
                      <a16:colId xmlns:a16="http://schemas.microsoft.com/office/drawing/2014/main" val="1233246095"/>
                    </a:ext>
                  </a:extLst>
                </a:gridCol>
                <a:gridCol w="451955">
                  <a:extLst>
                    <a:ext uri="{9D8B030D-6E8A-4147-A177-3AD203B41FA5}">
                      <a16:colId xmlns:a16="http://schemas.microsoft.com/office/drawing/2014/main" val="2677369824"/>
                    </a:ext>
                  </a:extLst>
                </a:gridCol>
              </a:tblGrid>
              <a:tr h="240703">
                <a:tc>
                  <a:txBody>
                    <a:bodyPr/>
                    <a:lstStyle/>
                    <a:p>
                      <a:r>
                        <a:rPr lang="en-US" sz="700" b="0" dirty="0"/>
                        <a:t>0</a:t>
                      </a:r>
                      <a:endParaRPr lang="en-CA" sz="700" b="0" dirty="0"/>
                    </a:p>
                  </a:txBody>
                  <a:tcPr>
                    <a:lnB w="12700" cmpd="sng">
                      <a:noFill/>
                    </a:lnB>
                  </a:tcPr>
                </a:tc>
                <a:tc>
                  <a:txBody>
                    <a:bodyPr/>
                    <a:lstStyle/>
                    <a:p>
                      <a:r>
                        <a:rPr lang="en-US" sz="700" b="0" dirty="0"/>
                        <a:t>8694</a:t>
                      </a:r>
                      <a:endParaRPr lang="en-CA" sz="700" b="0" dirty="0"/>
                    </a:p>
                  </a:txBody>
                  <a:tcPr>
                    <a:lnB w="12700" cmpd="sng">
                      <a:noFill/>
                    </a:lnB>
                  </a:tcPr>
                </a:tc>
                <a:tc>
                  <a:txBody>
                    <a:bodyPr/>
                    <a:lstStyle/>
                    <a:p>
                      <a:r>
                        <a:rPr lang="en-US" sz="700" b="0" dirty="0"/>
                        <a:t>847</a:t>
                      </a:r>
                      <a:endParaRPr lang="en-CA" sz="700" b="0" dirty="0"/>
                    </a:p>
                  </a:txBody>
                  <a:tcPr>
                    <a:lnB w="12700" cmpd="sng">
                      <a:noFill/>
                    </a:lnB>
                  </a:tcPr>
                </a:tc>
                <a:tc>
                  <a:txBody>
                    <a:bodyPr/>
                    <a:lstStyle/>
                    <a:p>
                      <a:r>
                        <a:rPr lang="en-US" sz="700" b="0" dirty="0"/>
                        <a:t>0</a:t>
                      </a:r>
                      <a:endParaRPr lang="en-CA" sz="700" b="0" dirty="0"/>
                    </a:p>
                  </a:txBody>
                  <a:tcPr>
                    <a:lnB w="12700" cmpd="sng">
                      <a:noFill/>
                    </a:lnB>
                  </a:tcPr>
                </a:tc>
                <a:tc>
                  <a:txBody>
                    <a:bodyPr/>
                    <a:lstStyle/>
                    <a:p>
                      <a:r>
                        <a:rPr lang="en-US" sz="700" b="0" dirty="0"/>
                        <a:t>0</a:t>
                      </a:r>
                      <a:endParaRPr lang="en-CA" sz="700" b="0" dirty="0"/>
                    </a:p>
                  </a:txBody>
                  <a:tcPr>
                    <a:lnB w="12700" cmpd="sng">
                      <a:noFill/>
                    </a:lnB>
                  </a:tcPr>
                </a:tc>
                <a:extLst>
                  <a:ext uri="{0D108BD9-81ED-4DB2-BD59-A6C34878D82A}">
                    <a16:rowId xmlns:a16="http://schemas.microsoft.com/office/drawing/2014/main" val="1552788570"/>
                  </a:ext>
                </a:extLst>
              </a:tr>
              <a:tr h="240703">
                <a:tc>
                  <a:txBody>
                    <a:bodyPr/>
                    <a:lstStyle/>
                    <a:p>
                      <a:r>
                        <a:rPr lang="en-US" sz="700" b="0" dirty="0"/>
                        <a:t>0</a:t>
                      </a:r>
                      <a:endParaRPr lang="en-CA" sz="700" b="0" dirty="0"/>
                    </a:p>
                  </a:txBody>
                  <a:tcPr>
                    <a:lnL>
                      <a:noFill/>
                    </a:lnL>
                    <a:lnR>
                      <a:noFill/>
                    </a:lnR>
                    <a:lnT w="12700" cmpd="sng">
                      <a:noFill/>
                    </a:lnT>
                    <a:lnB>
                      <a:noFill/>
                    </a:lnB>
                    <a:lnTlToBr w="12700" cmpd="sng">
                      <a:noFill/>
                      <a:prstDash val="solid"/>
                    </a:lnTlToBr>
                    <a:lnBlToTr w="12700" cmpd="sng">
                      <a:noFill/>
                      <a:prstDash val="solid"/>
                    </a:lnBlToTr>
                  </a:tcPr>
                </a:tc>
                <a:tc>
                  <a:txBody>
                    <a:bodyPr/>
                    <a:lstStyle/>
                    <a:p>
                      <a:r>
                        <a:rPr lang="en-US" sz="700" b="0" dirty="0"/>
                        <a:t>16140</a:t>
                      </a:r>
                      <a:endParaRPr lang="en-CA" sz="700" b="0" dirty="0"/>
                    </a:p>
                  </a:txBody>
                  <a:tcPr>
                    <a:lnL>
                      <a:noFill/>
                    </a:lnL>
                    <a:lnR>
                      <a:noFill/>
                    </a:lnR>
                    <a:lnT w="12700" cmpd="sng">
                      <a:noFill/>
                    </a:lnT>
                    <a:lnB>
                      <a:noFill/>
                    </a:lnB>
                    <a:lnTlToBr w="12700" cmpd="sng">
                      <a:noFill/>
                      <a:prstDash val="solid"/>
                    </a:lnTlToBr>
                    <a:lnBlToTr w="12700" cmpd="sng">
                      <a:noFill/>
                      <a:prstDash val="solid"/>
                    </a:lnBlToTr>
                  </a:tcPr>
                </a:tc>
                <a:tc>
                  <a:txBody>
                    <a:bodyPr/>
                    <a:lstStyle/>
                    <a:p>
                      <a:r>
                        <a:rPr lang="en-US" sz="700" b="0" dirty="0"/>
                        <a:t>1876</a:t>
                      </a:r>
                      <a:endParaRPr lang="en-CA" sz="700" b="0" dirty="0"/>
                    </a:p>
                  </a:txBody>
                  <a:tcPr>
                    <a:lnL>
                      <a:noFill/>
                    </a:lnL>
                    <a:lnR>
                      <a:noFill/>
                    </a:lnR>
                    <a:lnT w="12700" cmpd="sng">
                      <a:noFill/>
                    </a:lnT>
                    <a:lnB>
                      <a:noFill/>
                    </a:lnB>
                    <a:lnTlToBr w="12700" cmpd="sng">
                      <a:noFill/>
                      <a:prstDash val="solid"/>
                    </a:lnTlToBr>
                    <a:lnBlToTr w="12700" cmpd="sng">
                      <a:noFill/>
                      <a:prstDash val="solid"/>
                    </a:lnBlToTr>
                  </a:tcPr>
                </a:tc>
                <a:tc>
                  <a:txBody>
                    <a:bodyPr/>
                    <a:lstStyle/>
                    <a:p>
                      <a:r>
                        <a:rPr lang="en-US" sz="700" b="0" dirty="0"/>
                        <a:t>0</a:t>
                      </a:r>
                      <a:endParaRPr lang="en-CA" sz="700" b="0" dirty="0"/>
                    </a:p>
                  </a:txBody>
                  <a:tcPr>
                    <a:lnL>
                      <a:noFill/>
                    </a:lnL>
                    <a:lnR>
                      <a:noFill/>
                    </a:lnR>
                    <a:lnT w="12700" cmpd="sng">
                      <a:noFill/>
                    </a:lnT>
                    <a:lnB>
                      <a:noFill/>
                    </a:lnB>
                    <a:lnTlToBr w="12700" cmpd="sng">
                      <a:noFill/>
                      <a:prstDash val="solid"/>
                    </a:lnTlToBr>
                    <a:lnBlToTr w="12700" cmpd="sng">
                      <a:noFill/>
                      <a:prstDash val="solid"/>
                    </a:lnBlToTr>
                  </a:tcPr>
                </a:tc>
                <a:tc>
                  <a:txBody>
                    <a:bodyPr/>
                    <a:lstStyle/>
                    <a:p>
                      <a:r>
                        <a:rPr lang="en-US" sz="700" b="0" dirty="0"/>
                        <a:t>0</a:t>
                      </a:r>
                      <a:endParaRPr lang="en-CA" sz="700" b="0" dirty="0"/>
                    </a:p>
                  </a:txBody>
                  <a:tcPr>
                    <a:lnL>
                      <a:noFill/>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078286064"/>
                  </a:ext>
                </a:extLst>
              </a:tr>
              <a:tr h="240703">
                <a:tc>
                  <a:txBody>
                    <a:bodyPr/>
                    <a:lstStyle/>
                    <a:p>
                      <a:r>
                        <a:rPr lang="en-US" sz="700" b="0" dirty="0"/>
                        <a:t>0</a:t>
                      </a:r>
                    </a:p>
                  </a:txBody>
                  <a:tcPr>
                    <a:lnT>
                      <a:noFill/>
                    </a:lnT>
                  </a:tcPr>
                </a:tc>
                <a:tc>
                  <a:txBody>
                    <a:bodyPr/>
                    <a:lstStyle/>
                    <a:p>
                      <a:r>
                        <a:rPr lang="en-US" sz="700" b="0" dirty="0"/>
                        <a:t>10096</a:t>
                      </a:r>
                      <a:endParaRPr lang="en-CA" sz="700" b="0" dirty="0"/>
                    </a:p>
                  </a:txBody>
                  <a:tcPr>
                    <a:lnT>
                      <a:noFill/>
                    </a:lnT>
                  </a:tcPr>
                </a:tc>
                <a:tc>
                  <a:txBody>
                    <a:bodyPr/>
                    <a:lstStyle/>
                    <a:p>
                      <a:r>
                        <a:rPr lang="en-US" sz="700" b="0" dirty="0"/>
                        <a:t>2346</a:t>
                      </a:r>
                      <a:endParaRPr lang="en-CA" sz="700" b="0" dirty="0"/>
                    </a:p>
                  </a:txBody>
                  <a:tcPr>
                    <a:lnT>
                      <a:noFill/>
                    </a:lnT>
                  </a:tcPr>
                </a:tc>
                <a:tc>
                  <a:txBody>
                    <a:bodyPr/>
                    <a:lstStyle/>
                    <a:p>
                      <a:r>
                        <a:rPr lang="en-US" sz="700" b="0" dirty="0"/>
                        <a:t>0</a:t>
                      </a:r>
                      <a:endParaRPr lang="en-CA" sz="700" b="0" dirty="0"/>
                    </a:p>
                  </a:txBody>
                  <a:tcPr>
                    <a:lnT>
                      <a:noFill/>
                    </a:lnT>
                  </a:tcPr>
                </a:tc>
                <a:tc>
                  <a:txBody>
                    <a:bodyPr/>
                    <a:lstStyle/>
                    <a:p>
                      <a:r>
                        <a:rPr lang="en-US" sz="700" b="0" dirty="0"/>
                        <a:t>0</a:t>
                      </a:r>
                      <a:endParaRPr lang="en-CA" sz="700" b="0" dirty="0"/>
                    </a:p>
                  </a:txBody>
                  <a:tcPr>
                    <a:lnT>
                      <a:noFill/>
                    </a:lnT>
                  </a:tcPr>
                </a:tc>
                <a:extLst>
                  <a:ext uri="{0D108BD9-81ED-4DB2-BD59-A6C34878D82A}">
                    <a16:rowId xmlns:a16="http://schemas.microsoft.com/office/drawing/2014/main" val="3471333830"/>
                  </a:ext>
                </a:extLst>
              </a:tr>
              <a:tr h="240703">
                <a:tc>
                  <a:txBody>
                    <a:bodyPr/>
                    <a:lstStyle/>
                    <a:p>
                      <a:r>
                        <a:rPr lang="en-US" sz="700" b="0" dirty="0"/>
                        <a:t>0</a:t>
                      </a:r>
                      <a:endParaRPr lang="en-CA" sz="700" b="0" dirty="0"/>
                    </a:p>
                  </a:txBody>
                  <a:tcPr/>
                </a:tc>
                <a:tc>
                  <a:txBody>
                    <a:bodyPr/>
                    <a:lstStyle/>
                    <a:p>
                      <a:r>
                        <a:rPr lang="en-US" sz="700" b="0" dirty="0"/>
                        <a:t>2357</a:t>
                      </a:r>
                      <a:endParaRPr lang="en-CA" sz="700" b="0" dirty="0"/>
                    </a:p>
                  </a:txBody>
                  <a:tcPr/>
                </a:tc>
                <a:tc>
                  <a:txBody>
                    <a:bodyPr/>
                    <a:lstStyle/>
                    <a:p>
                      <a:r>
                        <a:rPr lang="en-US" sz="700" b="0" dirty="0"/>
                        <a:t>1342</a:t>
                      </a:r>
                      <a:endParaRPr lang="en-CA" sz="700" b="0" dirty="0"/>
                    </a:p>
                  </a:txBody>
                  <a:tcPr/>
                </a:tc>
                <a:tc>
                  <a:txBody>
                    <a:bodyPr/>
                    <a:lstStyle/>
                    <a:p>
                      <a:r>
                        <a:rPr lang="en-US" sz="700" b="0" dirty="0"/>
                        <a:t>0</a:t>
                      </a:r>
                      <a:endParaRPr lang="en-CA" sz="700" b="0" dirty="0"/>
                    </a:p>
                  </a:txBody>
                  <a:tcPr/>
                </a:tc>
                <a:tc>
                  <a:txBody>
                    <a:bodyPr/>
                    <a:lstStyle/>
                    <a:p>
                      <a:r>
                        <a:rPr lang="en-US" sz="700" b="0" dirty="0"/>
                        <a:t>0</a:t>
                      </a:r>
                      <a:endParaRPr lang="en-CA" sz="700" b="0" dirty="0"/>
                    </a:p>
                  </a:txBody>
                  <a:tcPr/>
                </a:tc>
                <a:extLst>
                  <a:ext uri="{0D108BD9-81ED-4DB2-BD59-A6C34878D82A}">
                    <a16:rowId xmlns:a16="http://schemas.microsoft.com/office/drawing/2014/main" val="2598095911"/>
                  </a:ext>
                </a:extLst>
              </a:tr>
              <a:tr h="240703">
                <a:tc>
                  <a:txBody>
                    <a:bodyPr/>
                    <a:lstStyle/>
                    <a:p>
                      <a:r>
                        <a:rPr lang="en-US" sz="700" b="0" dirty="0"/>
                        <a:t>0</a:t>
                      </a:r>
                      <a:endParaRPr lang="en-CA" sz="700" b="0" dirty="0"/>
                    </a:p>
                  </a:txBody>
                  <a:tcPr/>
                </a:tc>
                <a:tc>
                  <a:txBody>
                    <a:bodyPr/>
                    <a:lstStyle/>
                    <a:p>
                      <a:r>
                        <a:rPr lang="en-US" sz="700" b="0" dirty="0"/>
                        <a:t>415</a:t>
                      </a:r>
                      <a:endParaRPr lang="en-CA" sz="700" b="0" dirty="0"/>
                    </a:p>
                  </a:txBody>
                  <a:tcPr/>
                </a:tc>
                <a:tc>
                  <a:txBody>
                    <a:bodyPr/>
                    <a:lstStyle/>
                    <a:p>
                      <a:r>
                        <a:rPr lang="en-US" sz="700" b="0" dirty="0"/>
                        <a:t>447</a:t>
                      </a:r>
                      <a:endParaRPr lang="en-CA" sz="700" b="0" dirty="0"/>
                    </a:p>
                  </a:txBody>
                  <a:tcPr/>
                </a:tc>
                <a:tc>
                  <a:txBody>
                    <a:bodyPr/>
                    <a:lstStyle/>
                    <a:p>
                      <a:r>
                        <a:rPr lang="en-US" sz="700" b="0" dirty="0"/>
                        <a:t>0</a:t>
                      </a:r>
                      <a:endParaRPr lang="en-CA" sz="700" b="0" dirty="0"/>
                    </a:p>
                  </a:txBody>
                  <a:tcPr/>
                </a:tc>
                <a:tc>
                  <a:txBody>
                    <a:bodyPr/>
                    <a:lstStyle/>
                    <a:p>
                      <a:r>
                        <a:rPr lang="en-US" sz="700" b="0" dirty="0"/>
                        <a:t>0</a:t>
                      </a:r>
                      <a:endParaRPr lang="en-CA" sz="700" b="0" dirty="0"/>
                    </a:p>
                  </a:txBody>
                  <a:tcPr/>
                </a:tc>
                <a:extLst>
                  <a:ext uri="{0D108BD9-81ED-4DB2-BD59-A6C34878D82A}">
                    <a16:rowId xmlns:a16="http://schemas.microsoft.com/office/drawing/2014/main" val="4219417119"/>
                  </a:ext>
                </a:extLst>
              </a:tr>
            </a:tbl>
          </a:graphicData>
        </a:graphic>
      </p:graphicFrame>
      <p:sp>
        <p:nvSpPr>
          <p:cNvPr id="30" name="TextBox 29">
            <a:extLst>
              <a:ext uri="{FF2B5EF4-FFF2-40B4-BE49-F238E27FC236}">
                <a16:creationId xmlns:a16="http://schemas.microsoft.com/office/drawing/2014/main" id="{EDA3F2A2-2AD7-4134-938F-7AE8BB092A4B}"/>
              </a:ext>
            </a:extLst>
          </p:cNvPr>
          <p:cNvSpPr txBox="1"/>
          <p:nvPr/>
        </p:nvSpPr>
        <p:spPr>
          <a:xfrm>
            <a:off x="219229" y="1136165"/>
            <a:ext cx="3455894" cy="1938992"/>
          </a:xfrm>
          <a:prstGeom prst="rect">
            <a:avLst/>
          </a:prstGeom>
          <a:noFill/>
        </p:spPr>
        <p:txBody>
          <a:bodyPr wrap="square" rtlCol="0">
            <a:spAutoFit/>
          </a:bodyPr>
          <a:lstStyle/>
          <a:p>
            <a:r>
              <a:rPr lang="en-US" sz="1200" dirty="0"/>
              <a:t>The addition of features resulted in a small increase of prediction accuracy and reduction of MAE. Precision was highest when only income was used however this is only because no false predictions for classes 1, 4 or 5 were made as a result of those classes being predicted 0 times. as features increase the spread of predictions widens somewhat closer towards the actual spread of y however the predictions consistently cluster towards classes 2 and 3.</a:t>
            </a:r>
            <a:endParaRPr lang="en-CA" sz="1200" dirty="0"/>
          </a:p>
        </p:txBody>
      </p:sp>
      <p:sp>
        <p:nvSpPr>
          <p:cNvPr id="33" name="Google Shape;197;p23">
            <a:extLst>
              <a:ext uri="{FF2B5EF4-FFF2-40B4-BE49-F238E27FC236}">
                <a16:creationId xmlns:a16="http://schemas.microsoft.com/office/drawing/2014/main" id="{7F4E2F44-8456-4AA5-A0C9-42FCDC976931}"/>
              </a:ext>
            </a:extLst>
          </p:cNvPr>
          <p:cNvSpPr txBox="1">
            <a:spLocks/>
          </p:cNvSpPr>
          <p:nvPr/>
        </p:nvSpPr>
        <p:spPr>
          <a:xfrm>
            <a:off x="7180578" y="1273554"/>
            <a:ext cx="1817100" cy="4464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r>
              <a:rPr lang="en-CA" sz="1100" dirty="0">
                <a:latin typeface="Lato" panose="020B0604020202020204" charset="0"/>
              </a:rPr>
              <a:t>Confusion Matrix</a:t>
            </a:r>
            <a:endParaRPr lang="en-CA" sz="1000" dirty="0">
              <a:latin typeface="Lato" panose="020B0604020202020204" charset="0"/>
            </a:endParaRPr>
          </a:p>
        </p:txBody>
      </p:sp>
      <p:sp>
        <p:nvSpPr>
          <p:cNvPr id="34" name="Google Shape;197;p23">
            <a:extLst>
              <a:ext uri="{FF2B5EF4-FFF2-40B4-BE49-F238E27FC236}">
                <a16:creationId xmlns:a16="http://schemas.microsoft.com/office/drawing/2014/main" id="{67C5342C-C788-48E6-8696-73E798D74C5A}"/>
              </a:ext>
            </a:extLst>
          </p:cNvPr>
          <p:cNvSpPr txBox="1">
            <a:spLocks/>
          </p:cNvSpPr>
          <p:nvPr/>
        </p:nvSpPr>
        <p:spPr>
          <a:xfrm>
            <a:off x="7180578" y="3402229"/>
            <a:ext cx="1817100" cy="4464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r>
              <a:rPr lang="en-CA" sz="1100" dirty="0">
                <a:latin typeface="Lato" panose="020B0604020202020204" charset="0"/>
              </a:rPr>
              <a:t>Confusion Matrix</a:t>
            </a:r>
            <a:endParaRPr lang="en-CA" sz="1000" dirty="0">
              <a:latin typeface="Lato" panose="020B0604020202020204" charset="0"/>
            </a:endParaRPr>
          </a:p>
        </p:txBody>
      </p:sp>
    </p:spTree>
    <p:extLst>
      <p:ext uri="{BB962C8B-B14F-4D97-AF65-F5344CB8AC3E}">
        <p14:creationId xmlns:p14="http://schemas.microsoft.com/office/powerpoint/2010/main" val="2657401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Future Analysis</a:t>
            </a:r>
            <a:endParaRPr dirty="0"/>
          </a:p>
        </p:txBody>
      </p:sp>
      <p:sp>
        <p:nvSpPr>
          <p:cNvPr id="189" name="Google Shape;189;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lnSpcReduction="10000"/>
          </a:bodyPr>
          <a:lstStyle/>
          <a:p>
            <a:pPr marL="285750" indent="-285750"/>
            <a:r>
              <a:rPr lang="en-US" dirty="0"/>
              <a:t>Try to improve models able to predict edge cases (classes 1, 4 and 5)</a:t>
            </a:r>
          </a:p>
          <a:p>
            <a:pPr marL="742950" lvl="1" indent="-285750"/>
            <a:r>
              <a:rPr lang="en-US" dirty="0"/>
              <a:t>Try oversampling to create simulated data points for edge case classifications to see if this improves the models ability to predict such cases.</a:t>
            </a:r>
          </a:p>
          <a:p>
            <a:pPr marL="285750" indent="-285750"/>
            <a:r>
              <a:rPr lang="en-US" dirty="0"/>
              <a:t>Investigate relationship between income and health more closely, look for mechanisms behind the relationship to find actionable steps one could take to improve health that are more accessible than increasing their income or paths for government organizations to increase access to these sources of improved health (e.g., does access to health-care or time for a second source of physical activity increase with income and account for some of the variable of general health?)</a:t>
            </a:r>
          </a:p>
          <a:p>
            <a:pPr marL="285750" indent="-285750"/>
            <a:r>
              <a:rPr lang="en-US" dirty="0"/>
              <a:t>Investigate BMI independently from general health. Use binary logistic regression to identify the factors at play with increased BMI (e.g., does increase physical activity or nutrition increase probability of being obese more? What are the relationships between income and nutrition and exercise?)</a:t>
            </a:r>
          </a:p>
          <a:p>
            <a:pPr marL="285750" indent="-285750"/>
            <a:r>
              <a:rPr lang="en-US" dirty="0"/>
              <a:t>Investigate impact of age on relationships to see if samples older demographic has an impact on findings that doesn’t relate to general U.S. population.</a:t>
            </a:r>
          </a:p>
          <a:p>
            <a:pPr marL="742950" lvl="1" indent="-285750"/>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I would have done differently looking back</a:t>
            </a:r>
            <a:endParaRPr dirty="0"/>
          </a:p>
        </p:txBody>
      </p:sp>
      <p:sp>
        <p:nvSpPr>
          <p:cNvPr id="204" name="Google Shape;204;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285750" indent="-285750"/>
            <a:r>
              <a:rPr lang="en-US" dirty="0"/>
              <a:t>Tried out tableau for a more convenient dashboard tool</a:t>
            </a:r>
          </a:p>
          <a:p>
            <a:pPr marL="285750" indent="-285750"/>
            <a:r>
              <a:rPr lang="en-US" dirty="0"/>
              <a:t>Carried out less analysis on individual features until after predictor analysis so I could focus my energy on the features that played the greatest role in predicting general health (for example, I would have focused more on relationships between income and other features and focused more on the secondary source of exercise than the primary source, which I had anticipated being more important). </a:t>
            </a:r>
          </a:p>
          <a:p>
            <a:pPr marL="285750" indent="-285750"/>
            <a:r>
              <a:rPr lang="en-US" dirty="0"/>
              <a:t>Used R instead of python as the documentation for MASS is much more informative than that for </a:t>
            </a:r>
            <a:r>
              <a:rPr lang="en-US" dirty="0" err="1"/>
              <a:t>mord</a:t>
            </a:r>
            <a:r>
              <a:rPr lang="en-US" dirty="0"/>
              <a:t> and it appears to have a more active user-base.</a:t>
            </a:r>
            <a:endParaRPr dirty="0"/>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ctr" anchorCtr="0">
            <a:normAutofit fontScale="90000"/>
          </a:bodyPr>
          <a:lstStyle/>
          <a:p>
            <a:pPr marL="0" lvl="0" indent="0" algn="l" rtl="0">
              <a:lnSpc>
                <a:spcPct val="125000"/>
              </a:lnSpc>
              <a:spcBef>
                <a:spcPts val="1800"/>
              </a:spcBef>
              <a:spcAft>
                <a:spcPts val="0"/>
              </a:spcAft>
              <a:buNone/>
            </a:pPr>
            <a:r>
              <a:rPr lang="en" sz="1811" b="1" dirty="0"/>
              <a:t>Selected Topic: </a:t>
            </a:r>
            <a:r>
              <a:rPr lang="en" sz="1811" dirty="0"/>
              <a:t>Behavioural and Environmental predictors of physical and mental health</a:t>
            </a:r>
            <a:endParaRPr sz="1811" dirty="0"/>
          </a:p>
          <a:p>
            <a:pPr marL="0" lvl="0" indent="0" algn="l" rtl="0">
              <a:spcBef>
                <a:spcPts val="1200"/>
              </a:spcBef>
              <a:spcAft>
                <a:spcPts val="0"/>
              </a:spcAft>
              <a:buNone/>
            </a:pPr>
            <a:endParaRPr dirty="0"/>
          </a:p>
        </p:txBody>
      </p:sp>
      <p:sp>
        <p:nvSpPr>
          <p:cNvPr id="147" name="Google Shape;147;p15"/>
          <p:cNvSpPr txBox="1">
            <a:spLocks noGrp="1"/>
          </p:cNvSpPr>
          <p:nvPr>
            <p:ph type="body" idx="1"/>
          </p:nvPr>
        </p:nvSpPr>
        <p:spPr>
          <a:xfrm>
            <a:off x="1297500" y="1380650"/>
            <a:ext cx="7038900" cy="3098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 sz="1205"/>
              <a:t>Measures of health:</a:t>
            </a:r>
            <a:endParaRPr sz="1205"/>
          </a:p>
          <a:p>
            <a:pPr marL="457200" lvl="0" indent="-305117" algn="l" rtl="0">
              <a:lnSpc>
                <a:spcPct val="95000"/>
              </a:lnSpc>
              <a:spcBef>
                <a:spcPts val="1200"/>
              </a:spcBef>
              <a:spcAft>
                <a:spcPts val="0"/>
              </a:spcAft>
              <a:buSzPts val="1205"/>
              <a:buChar char="●"/>
            </a:pPr>
            <a:r>
              <a:rPr lang="en" sz="1205"/>
              <a:t>Subjective measures</a:t>
            </a:r>
            <a:endParaRPr sz="1205"/>
          </a:p>
          <a:p>
            <a:pPr marL="914400" lvl="1" indent="-305117" algn="l" rtl="0">
              <a:lnSpc>
                <a:spcPct val="95000"/>
              </a:lnSpc>
              <a:spcBef>
                <a:spcPts val="0"/>
              </a:spcBef>
              <a:spcAft>
                <a:spcPts val="0"/>
              </a:spcAft>
              <a:buSzPts val="1205"/>
              <a:buChar char="○"/>
            </a:pPr>
            <a:r>
              <a:rPr lang="en" sz="1205"/>
              <a:t>How a respondent rates their general health on a Likert scale</a:t>
            </a:r>
            <a:endParaRPr sz="1205"/>
          </a:p>
          <a:p>
            <a:pPr marL="914400" lvl="1" indent="-305117" algn="l" rtl="0">
              <a:lnSpc>
                <a:spcPct val="95000"/>
              </a:lnSpc>
              <a:spcBef>
                <a:spcPts val="0"/>
              </a:spcBef>
              <a:spcAft>
                <a:spcPts val="0"/>
              </a:spcAft>
              <a:buSzPts val="1205"/>
              <a:buChar char="○"/>
            </a:pPr>
            <a:r>
              <a:rPr lang="en" sz="1205"/>
              <a:t>Reports of bad mental or physical health days per month</a:t>
            </a:r>
            <a:endParaRPr sz="1205"/>
          </a:p>
          <a:p>
            <a:pPr marL="457200" lvl="0" indent="-305117" algn="l" rtl="0">
              <a:lnSpc>
                <a:spcPct val="95000"/>
              </a:lnSpc>
              <a:spcBef>
                <a:spcPts val="0"/>
              </a:spcBef>
              <a:spcAft>
                <a:spcPts val="0"/>
              </a:spcAft>
              <a:buSzPts val="1205"/>
              <a:buChar char="●"/>
            </a:pPr>
            <a:r>
              <a:rPr lang="en" sz="1205"/>
              <a:t>Objective measures</a:t>
            </a:r>
            <a:endParaRPr sz="1205"/>
          </a:p>
          <a:p>
            <a:pPr marL="914400" lvl="1" indent="-305117" algn="l" rtl="0">
              <a:lnSpc>
                <a:spcPct val="95000"/>
              </a:lnSpc>
              <a:spcBef>
                <a:spcPts val="0"/>
              </a:spcBef>
              <a:spcAft>
                <a:spcPts val="0"/>
              </a:spcAft>
              <a:buSzPts val="1205"/>
              <a:buChar char="○"/>
            </a:pPr>
            <a:r>
              <a:rPr lang="en" sz="1205"/>
              <a:t>The existence or severity of illnesses (e.g., heart disease, asthma).</a:t>
            </a:r>
            <a:endParaRPr sz="1205"/>
          </a:p>
          <a:p>
            <a:pPr marL="0" lvl="0" indent="0" algn="l" rtl="0">
              <a:lnSpc>
                <a:spcPct val="95000"/>
              </a:lnSpc>
              <a:spcBef>
                <a:spcPts val="1200"/>
              </a:spcBef>
              <a:spcAft>
                <a:spcPts val="0"/>
              </a:spcAft>
              <a:buSzPts val="935"/>
              <a:buNone/>
            </a:pPr>
            <a:r>
              <a:rPr lang="en" sz="1205"/>
              <a:t>Primary Objective:</a:t>
            </a:r>
            <a:endParaRPr sz="1205"/>
          </a:p>
          <a:p>
            <a:pPr marL="0" lvl="0" indent="0" algn="l" rtl="0">
              <a:lnSpc>
                <a:spcPct val="95000"/>
              </a:lnSpc>
              <a:spcBef>
                <a:spcPts val="1200"/>
              </a:spcBef>
              <a:spcAft>
                <a:spcPts val="1200"/>
              </a:spcAft>
              <a:buSzPts val="935"/>
              <a:buNone/>
            </a:pPr>
            <a:r>
              <a:rPr lang="en" sz="1205"/>
              <a:t>Determine which predictors have the greatest impact on health outcomes in the United States</a:t>
            </a:r>
            <a:endParaRPr sz="1205"/>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Why I Selected This Topic</a:t>
            </a:r>
            <a:endParaRPr dirty="0"/>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Mental and physical health outcomes are currently dire in North America.</a:t>
            </a:r>
            <a:endParaRPr/>
          </a:p>
          <a:p>
            <a:pPr marL="457200" lvl="0" indent="-311150" algn="l" rtl="0">
              <a:spcBef>
                <a:spcPts val="1200"/>
              </a:spcBef>
              <a:spcAft>
                <a:spcPts val="0"/>
              </a:spcAft>
              <a:buSzPts val="1300"/>
              <a:buChar char="●"/>
            </a:pPr>
            <a:r>
              <a:rPr lang="en"/>
              <a:t>42.4% obesity prevalence in the US as of 2018 (</a:t>
            </a:r>
            <a:r>
              <a:rPr lang="en" u="sng">
                <a:solidFill>
                  <a:schemeClr val="hlink"/>
                </a:solidFill>
                <a:hlinkClick r:id="rId3"/>
              </a:rPr>
              <a:t>cdc, 2021</a:t>
            </a:r>
            <a:r>
              <a:rPr lang="en"/>
              <a:t>)</a:t>
            </a:r>
            <a:endParaRPr/>
          </a:p>
          <a:p>
            <a:pPr marL="457200" lvl="0" indent="-311150" algn="l" rtl="0">
              <a:spcBef>
                <a:spcPts val="0"/>
              </a:spcBef>
              <a:spcAft>
                <a:spcPts val="0"/>
              </a:spcAft>
              <a:buSzPts val="1300"/>
              <a:buChar char="●"/>
            </a:pPr>
            <a:r>
              <a:rPr lang="en"/>
              <a:t>The Major Depressive Disorder affects &gt; 6.7% of U.S. adults in a given year (</a:t>
            </a:r>
            <a:r>
              <a:rPr lang="en" u="sng">
                <a:solidFill>
                  <a:schemeClr val="hlink"/>
                </a:solidFill>
                <a:hlinkClick r:id="rId4"/>
              </a:rPr>
              <a:t>ADAA, 2021</a:t>
            </a:r>
            <a:r>
              <a:rPr lang="en"/>
              <a:t>)</a:t>
            </a:r>
            <a:endParaRPr/>
          </a:p>
          <a:p>
            <a:pPr marL="914400" lvl="1" indent="-311150" algn="l" rtl="0">
              <a:spcBef>
                <a:spcPts val="0"/>
              </a:spcBef>
              <a:spcAft>
                <a:spcPts val="0"/>
              </a:spcAft>
              <a:buSzPts val="1300"/>
              <a:buChar char="○"/>
            </a:pPr>
            <a:r>
              <a:rPr lang="en" sz="1300"/>
              <a:t>Leading cause of disability in the U.S. for ages 15 to 44.3 (</a:t>
            </a:r>
            <a:r>
              <a:rPr lang="en" sz="1300" u="sng">
                <a:solidFill>
                  <a:schemeClr val="accent5"/>
                </a:solidFill>
                <a:hlinkClick r:id="rId4">
                  <a:extLst>
                    <a:ext uri="{A12FA001-AC4F-418D-AE19-62706E023703}">
                      <ahyp:hlinkClr xmlns:ahyp="http://schemas.microsoft.com/office/drawing/2018/hyperlinkcolor" val="tx"/>
                    </a:ext>
                  </a:extLst>
                </a:hlinkClick>
              </a:rPr>
              <a:t>ADAA, 2021</a:t>
            </a:r>
            <a:r>
              <a:rPr lang="en" sz="1300"/>
              <a:t>).</a:t>
            </a:r>
            <a:endParaRPr sz="1300"/>
          </a:p>
          <a:p>
            <a:pPr marL="457200" lvl="0" indent="-311150" algn="l" rtl="0">
              <a:spcBef>
                <a:spcPts val="0"/>
              </a:spcBef>
              <a:spcAft>
                <a:spcPts val="0"/>
              </a:spcAft>
              <a:buSzPts val="1300"/>
              <a:buChar char="●"/>
            </a:pPr>
            <a:r>
              <a:rPr lang="en"/>
              <a:t>Approximately 39.5% of men and women in the U.S. will be diagnosed with cancer at some point during their lifetimes (based on 2015–2017 data; </a:t>
            </a:r>
            <a:r>
              <a:rPr lang="en" u="sng">
                <a:solidFill>
                  <a:schemeClr val="hlink"/>
                </a:solidFill>
                <a:hlinkClick r:id="rId5"/>
              </a:rPr>
              <a:t>National Cancer Inst., 2020</a:t>
            </a:r>
            <a:r>
              <a:rPr lang="en"/>
              <a:t>)</a:t>
            </a:r>
            <a:endParaRPr sz="1300"/>
          </a:p>
          <a:p>
            <a:pPr marL="0" lvl="0" indent="0" algn="l" rtl="0">
              <a:spcBef>
                <a:spcPts val="1200"/>
              </a:spcBef>
              <a:spcAft>
                <a:spcPts val="0"/>
              </a:spcAft>
              <a:buNone/>
            </a:pPr>
            <a:r>
              <a:rPr lang="en"/>
              <a:t>The current health landscape is incredibly complex. There is an abundance of information on health online with advice for optimizing health, losing weight, or curing diseases with varying degrees of reliability. It's challenging to discern how to best take care of ourselves with so many novel factors at play. </a:t>
            </a:r>
            <a:endParaRPr/>
          </a:p>
          <a:p>
            <a:pPr marL="0" lvl="0" indent="0" algn="l" rtl="0">
              <a:spcBef>
                <a:spcPts val="1200"/>
              </a:spcBef>
              <a:spcAft>
                <a:spcPts val="1200"/>
              </a:spcAft>
              <a:buNone/>
            </a:pPr>
            <a:r>
              <a:rPr lang="en"/>
              <a:t>The more clarity we can provide on improving outcomes, the better we can empower the public to take positive steps for their quality of life.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Source: BRFSS</a:t>
            </a:r>
            <a:endParaRPr/>
          </a:p>
        </p:txBody>
      </p:sp>
      <p:sp>
        <p:nvSpPr>
          <p:cNvPr id="159" name="Google Shape;159;p17"/>
          <p:cNvSpPr txBox="1">
            <a:spLocks noGrp="1"/>
          </p:cNvSpPr>
          <p:nvPr>
            <p:ph type="body" idx="1"/>
          </p:nvPr>
        </p:nvSpPr>
        <p:spPr>
          <a:xfrm>
            <a:off x="1297500" y="994350"/>
            <a:ext cx="7038900" cy="348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52"/>
              <a:buNone/>
            </a:pPr>
            <a:r>
              <a:rPr lang="en" sz="1207" dirty="0"/>
              <a:t>Behavioural Risk Factor Surveillance System (BRFSS):</a:t>
            </a:r>
            <a:endParaRPr sz="1207" dirty="0"/>
          </a:p>
          <a:p>
            <a:pPr marL="457200" lvl="0" indent="-305276" algn="l" rtl="0">
              <a:spcBef>
                <a:spcPts val="1200"/>
              </a:spcBef>
              <a:spcAft>
                <a:spcPts val="0"/>
              </a:spcAft>
              <a:buSzPts val="1208"/>
              <a:buChar char="●"/>
            </a:pPr>
            <a:r>
              <a:rPr lang="en" sz="1207" dirty="0"/>
              <a:t>A system of ongoing health-related telephone surveys designed to collect data on health-related risk behaviors and chronic health conditions</a:t>
            </a:r>
            <a:endParaRPr sz="1207" dirty="0"/>
          </a:p>
          <a:p>
            <a:pPr marL="457200" lvl="0" indent="-305276" algn="l" rtl="0">
              <a:spcBef>
                <a:spcPts val="0"/>
              </a:spcBef>
              <a:spcAft>
                <a:spcPts val="0"/>
              </a:spcAft>
              <a:buSzPts val="1208"/>
              <a:buChar char="●"/>
            </a:pPr>
            <a:r>
              <a:rPr lang="en" sz="1207" dirty="0"/>
              <a:t>A collaborative project between all of the states in the United States (US) and participating US territories and the Centers for Disease Control and Prevention (CDC).</a:t>
            </a:r>
            <a:endParaRPr sz="1207" dirty="0"/>
          </a:p>
          <a:p>
            <a:pPr marL="457200" lvl="0" indent="-305276" algn="l" rtl="0">
              <a:spcBef>
                <a:spcPts val="0"/>
              </a:spcBef>
              <a:spcAft>
                <a:spcPts val="0"/>
              </a:spcAft>
              <a:buSzPts val="1208"/>
              <a:buChar char="●"/>
            </a:pPr>
            <a:r>
              <a:rPr lang="en" sz="1207" dirty="0"/>
              <a:t>Analysis performed on data from the 2019 Annual Survey:</a:t>
            </a:r>
            <a:endParaRPr sz="1207" dirty="0"/>
          </a:p>
          <a:p>
            <a:pPr marL="914400" lvl="1" indent="-305276" algn="l" rtl="0">
              <a:spcBef>
                <a:spcPts val="0"/>
              </a:spcBef>
              <a:spcAft>
                <a:spcPts val="0"/>
              </a:spcAft>
              <a:buSzPts val="1208"/>
              <a:buChar char="○"/>
            </a:pPr>
            <a:r>
              <a:rPr lang="en" sz="1207" dirty="0"/>
              <a:t>Data collected from  49 states, the District of Columbia, Guam, and Puerto Rico </a:t>
            </a:r>
            <a:endParaRPr sz="1207" dirty="0"/>
          </a:p>
          <a:p>
            <a:pPr marL="1371600" lvl="2" indent="-305276" algn="l" rtl="0">
              <a:spcBef>
                <a:spcPts val="0"/>
              </a:spcBef>
              <a:spcAft>
                <a:spcPts val="0"/>
              </a:spcAft>
              <a:buSzPts val="1208"/>
              <a:buChar char="■"/>
            </a:pPr>
            <a:r>
              <a:rPr lang="en" sz="1207" dirty="0"/>
              <a:t>Exclusion: New Jersey (unable to collect enough BRFSS data in 2019 to meet the minimum requirements for inclusion)</a:t>
            </a:r>
            <a:endParaRPr sz="1207" dirty="0"/>
          </a:p>
          <a:p>
            <a:pPr marL="914400" lvl="1" indent="-305276" algn="l" rtl="0">
              <a:spcBef>
                <a:spcPts val="0"/>
              </a:spcBef>
              <a:spcAft>
                <a:spcPts val="0"/>
              </a:spcAft>
              <a:buSzPts val="1208"/>
              <a:buChar char="○"/>
            </a:pPr>
            <a:r>
              <a:rPr lang="en" sz="1207" dirty="0"/>
              <a:t>Data collected from 418,268 noninstitutionalized adults (18 years or older) U.S. citizens</a:t>
            </a:r>
            <a:endParaRPr sz="1207"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dirty="0"/>
              <a:t>Primary Research Questions</a:t>
            </a:r>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AutoNum type="arabicPeriod"/>
            </a:pPr>
            <a:r>
              <a:rPr lang="en" sz="1400" dirty="0"/>
              <a:t>What does mental and physical health look like in the United States today?</a:t>
            </a:r>
            <a:endParaRPr sz="1400" dirty="0"/>
          </a:p>
          <a:p>
            <a:pPr marL="457200" lvl="0" indent="-317500" algn="l" rtl="0">
              <a:spcBef>
                <a:spcPts val="0"/>
              </a:spcBef>
              <a:spcAft>
                <a:spcPts val="0"/>
              </a:spcAft>
              <a:buSzPts val="1400"/>
              <a:buAutoNum type="arabicPeriod"/>
            </a:pPr>
            <a:r>
              <a:rPr lang="en" sz="1400" dirty="0"/>
              <a:t>What impact do environmental/demographic factors have on subjective health and negative health outcomes?</a:t>
            </a:r>
            <a:endParaRPr sz="1400" dirty="0"/>
          </a:p>
          <a:p>
            <a:pPr marL="457200" lvl="0" indent="-317500" algn="l" rtl="0">
              <a:spcBef>
                <a:spcPts val="0"/>
              </a:spcBef>
              <a:spcAft>
                <a:spcPts val="0"/>
              </a:spcAft>
              <a:buSzPts val="1400"/>
              <a:buAutoNum type="arabicPeriod"/>
            </a:pPr>
            <a:r>
              <a:rPr lang="en" sz="1400" dirty="0"/>
              <a:t>What impact do health behaviours have on subjective health and negative health outcomes?</a:t>
            </a:r>
            <a:endParaRPr sz="1400" dirty="0"/>
          </a:p>
          <a:p>
            <a:pPr marL="457200" lvl="0" indent="-317500" algn="l" rtl="0">
              <a:spcBef>
                <a:spcPts val="0"/>
              </a:spcBef>
              <a:spcAft>
                <a:spcPts val="0"/>
              </a:spcAft>
              <a:buSzPts val="1400"/>
              <a:buAutoNum type="arabicPeriod"/>
            </a:pPr>
            <a:r>
              <a:rPr lang="en" sz="1400" dirty="0"/>
              <a:t>If someone only has the energy or ability to make one change in their life to improve their health, what would be the best thing for them to focus on?</a:t>
            </a:r>
            <a:endParaRPr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FA94-6138-4B6E-9E81-BD810C8FB8EF}"/>
              </a:ext>
            </a:extLst>
          </p:cNvPr>
          <p:cNvSpPr>
            <a:spLocks noGrp="1"/>
          </p:cNvSpPr>
          <p:nvPr>
            <p:ph type="title"/>
          </p:nvPr>
        </p:nvSpPr>
        <p:spPr/>
        <p:txBody>
          <a:bodyPr/>
          <a:lstStyle/>
          <a:p>
            <a:r>
              <a:rPr lang="en" dirty="0"/>
              <a:t>Exploratory Analysis: </a:t>
            </a:r>
            <a:r>
              <a:rPr lang="en" sz="1800" dirty="0"/>
              <a:t>From ASCII and HTML to SQL</a:t>
            </a:r>
            <a:endParaRPr lang="en-CA" dirty="0"/>
          </a:p>
        </p:txBody>
      </p:sp>
      <p:graphicFrame>
        <p:nvGraphicFramePr>
          <p:cNvPr id="4" name="Diagram 3">
            <a:extLst>
              <a:ext uri="{FF2B5EF4-FFF2-40B4-BE49-F238E27FC236}">
                <a16:creationId xmlns:a16="http://schemas.microsoft.com/office/drawing/2014/main" id="{F58B14C4-632F-474A-BAF8-09611AFDD562}"/>
              </a:ext>
            </a:extLst>
          </p:cNvPr>
          <p:cNvGraphicFramePr/>
          <p:nvPr>
            <p:extLst>
              <p:ext uri="{D42A27DB-BD31-4B8C-83A1-F6EECF244321}">
                <p14:modId xmlns:p14="http://schemas.microsoft.com/office/powerpoint/2010/main" val="2873545095"/>
              </p:ext>
            </p:extLst>
          </p:nvPr>
        </p:nvGraphicFramePr>
        <p:xfrm>
          <a:off x="1133258" y="1078703"/>
          <a:ext cx="7466136" cy="3671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2169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93D8-5295-4CEA-8621-763DB1B670E8}"/>
              </a:ext>
            </a:extLst>
          </p:cNvPr>
          <p:cNvSpPr>
            <a:spLocks noGrp="1"/>
          </p:cNvSpPr>
          <p:nvPr>
            <p:ph type="title"/>
          </p:nvPr>
        </p:nvSpPr>
        <p:spPr/>
        <p:txBody>
          <a:bodyPr>
            <a:normAutofit/>
          </a:bodyPr>
          <a:lstStyle/>
          <a:p>
            <a:r>
              <a:rPr lang="en-US" sz="2800" dirty="0"/>
              <a:t>SQL Structure</a:t>
            </a:r>
            <a:endParaRPr lang="en-CA" sz="2800" dirty="0"/>
          </a:p>
        </p:txBody>
      </p:sp>
      <p:sp>
        <p:nvSpPr>
          <p:cNvPr id="3" name="Text Placeholder 2">
            <a:extLst>
              <a:ext uri="{FF2B5EF4-FFF2-40B4-BE49-F238E27FC236}">
                <a16:creationId xmlns:a16="http://schemas.microsoft.com/office/drawing/2014/main" id="{B5BEF4C8-500D-4F5A-9753-F47A24C0A4F9}"/>
              </a:ext>
            </a:extLst>
          </p:cNvPr>
          <p:cNvSpPr>
            <a:spLocks noGrp="1"/>
          </p:cNvSpPr>
          <p:nvPr>
            <p:ph type="body" idx="1"/>
          </p:nvPr>
        </p:nvSpPr>
        <p:spPr/>
        <p:txBody>
          <a:bodyPr>
            <a:normAutofit/>
          </a:bodyPr>
          <a:lstStyle/>
          <a:p>
            <a:pPr marL="146050" indent="0">
              <a:buNone/>
            </a:pPr>
            <a:endParaRPr lang="en-CA" dirty="0"/>
          </a:p>
          <a:p>
            <a:pPr marL="146050" indent="0">
              <a:buNone/>
            </a:pPr>
            <a:endParaRPr lang="en-CA" dirty="0"/>
          </a:p>
          <a:p>
            <a:endParaRPr lang="en-CA" dirty="0"/>
          </a:p>
        </p:txBody>
      </p:sp>
      <p:sp>
        <p:nvSpPr>
          <p:cNvPr id="4" name="Rectangle: Rounded Corners 3">
            <a:extLst>
              <a:ext uri="{FF2B5EF4-FFF2-40B4-BE49-F238E27FC236}">
                <a16:creationId xmlns:a16="http://schemas.microsoft.com/office/drawing/2014/main" id="{24F0D06E-E45B-4D43-B8F9-7B445AB91B7C}"/>
              </a:ext>
            </a:extLst>
          </p:cNvPr>
          <p:cNvSpPr/>
          <p:nvPr/>
        </p:nvSpPr>
        <p:spPr>
          <a:xfrm>
            <a:off x="4556711" y="935895"/>
            <a:ext cx="3256463" cy="143862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146050" indent="0">
              <a:buNone/>
            </a:pPr>
            <a:r>
              <a:rPr lang="en-CA" sz="1200" dirty="0" err="1"/>
              <a:t>question_info</a:t>
            </a:r>
            <a:r>
              <a:rPr lang="en-CA" sz="1200" dirty="0"/>
              <a:t> (</a:t>
            </a:r>
          </a:p>
          <a:p>
            <a:pPr marL="146050" indent="0">
              <a:buNone/>
            </a:pPr>
            <a:r>
              <a:rPr lang="en-CA" sz="1200" dirty="0">
                <a:solidFill>
                  <a:srgbClr val="C00000"/>
                </a:solidFill>
              </a:rPr>
              <a:t>    </a:t>
            </a:r>
            <a:r>
              <a:rPr lang="en-CA" sz="1200" dirty="0">
                <a:solidFill>
                  <a:schemeClr val="accent3"/>
                </a:solidFill>
              </a:rPr>
              <a:t>id SERIAL</a:t>
            </a:r>
            <a:r>
              <a:rPr lang="en-CA" sz="1200" dirty="0"/>
              <a:t>,</a:t>
            </a:r>
          </a:p>
          <a:p>
            <a:pPr marL="146050" indent="0">
              <a:buNone/>
            </a:pPr>
            <a:r>
              <a:rPr lang="en-CA" sz="1200" dirty="0"/>
              <a:t>    </a:t>
            </a:r>
            <a:r>
              <a:rPr lang="en-CA" sz="1200" dirty="0" err="1"/>
              <a:t>var_name</a:t>
            </a:r>
            <a:r>
              <a:rPr lang="en-CA" sz="1200" dirty="0"/>
              <a:t> VARCHAR(8) NOT NULL,</a:t>
            </a:r>
          </a:p>
          <a:p>
            <a:pPr marL="146050" indent="0">
              <a:buNone/>
            </a:pPr>
            <a:r>
              <a:rPr lang="en-CA" sz="1200" dirty="0"/>
              <a:t>    label TEXT NOT NULL,</a:t>
            </a:r>
          </a:p>
          <a:p>
            <a:pPr marL="146050" indent="0">
              <a:buNone/>
            </a:pPr>
            <a:r>
              <a:rPr lang="en-CA" sz="1200" dirty="0"/>
              <a:t>    text </a:t>
            </a:r>
            <a:r>
              <a:rPr lang="en-CA" sz="1200" dirty="0" err="1"/>
              <a:t>TEXT</a:t>
            </a:r>
            <a:r>
              <a:rPr lang="en-CA" sz="1200" dirty="0"/>
              <a:t> NOT NULL,</a:t>
            </a:r>
          </a:p>
          <a:p>
            <a:pPr marL="146050" indent="0">
              <a:buNone/>
            </a:pPr>
            <a:r>
              <a:rPr lang="en-CA" sz="1200" dirty="0"/>
              <a:t>    PRIMARY KEY (id),</a:t>
            </a:r>
          </a:p>
          <a:p>
            <a:pPr marL="146050" indent="0">
              <a:buNone/>
            </a:pPr>
            <a:r>
              <a:rPr lang="en-CA" sz="1200" dirty="0"/>
              <a:t>	UNIQUE (</a:t>
            </a:r>
            <a:r>
              <a:rPr lang="en-CA" sz="1200" dirty="0" err="1"/>
              <a:t>var_name</a:t>
            </a:r>
            <a:r>
              <a:rPr lang="en-CA" sz="1200" dirty="0"/>
              <a:t>));</a:t>
            </a:r>
          </a:p>
        </p:txBody>
      </p:sp>
      <p:sp>
        <p:nvSpPr>
          <p:cNvPr id="5" name="Rectangle: Rounded Corners 4">
            <a:extLst>
              <a:ext uri="{FF2B5EF4-FFF2-40B4-BE49-F238E27FC236}">
                <a16:creationId xmlns:a16="http://schemas.microsoft.com/office/drawing/2014/main" id="{E46A1413-8737-46BA-A3B9-2D816CE3A0C0}"/>
              </a:ext>
            </a:extLst>
          </p:cNvPr>
          <p:cNvSpPr/>
          <p:nvPr/>
        </p:nvSpPr>
        <p:spPr>
          <a:xfrm>
            <a:off x="4582327" y="3332485"/>
            <a:ext cx="2924736" cy="150921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146050" indent="0">
              <a:buNone/>
            </a:pPr>
            <a:r>
              <a:rPr lang="en-CA" sz="1200" dirty="0" err="1"/>
              <a:t>question_values</a:t>
            </a:r>
            <a:r>
              <a:rPr lang="en-CA" sz="1200" dirty="0"/>
              <a:t> (</a:t>
            </a:r>
          </a:p>
          <a:p>
            <a:pPr marL="146050" indent="0">
              <a:buNone/>
            </a:pPr>
            <a:r>
              <a:rPr lang="en-CA" sz="1200" dirty="0"/>
              <a:t>    id SERIAL,</a:t>
            </a:r>
          </a:p>
          <a:p>
            <a:pPr marL="146050" indent="0">
              <a:buNone/>
            </a:pPr>
            <a:r>
              <a:rPr lang="en-CA" sz="1200" dirty="0"/>
              <a:t>    </a:t>
            </a:r>
            <a:r>
              <a:rPr lang="en-CA" sz="1200" dirty="0" err="1">
                <a:solidFill>
                  <a:schemeClr val="accent3"/>
                </a:solidFill>
              </a:rPr>
              <a:t>question_id</a:t>
            </a:r>
            <a:r>
              <a:rPr lang="en-CA" sz="1200" dirty="0">
                <a:solidFill>
                  <a:schemeClr val="accent3"/>
                </a:solidFill>
              </a:rPr>
              <a:t> INT NOT NULL,</a:t>
            </a:r>
          </a:p>
          <a:p>
            <a:pPr marL="146050" indent="0">
              <a:buNone/>
            </a:pPr>
            <a:r>
              <a:rPr lang="en-CA" sz="1200" dirty="0"/>
              <a:t>    label TEXT  NOT NULL,</a:t>
            </a:r>
          </a:p>
          <a:p>
            <a:pPr marL="146050" indent="0">
              <a:buNone/>
            </a:pPr>
            <a:r>
              <a:rPr lang="en-CA" sz="1200" dirty="0"/>
              <a:t>    value NUMERIC,</a:t>
            </a:r>
          </a:p>
          <a:p>
            <a:pPr marL="146050" indent="0">
              <a:buNone/>
            </a:pPr>
            <a:r>
              <a:rPr lang="en-CA" sz="1200" dirty="0"/>
              <a:t>    </a:t>
            </a:r>
            <a:r>
              <a:rPr lang="en-CA" sz="1200" dirty="0" err="1"/>
              <a:t>value_end</a:t>
            </a:r>
            <a:r>
              <a:rPr lang="en-CA" sz="1200" dirty="0"/>
              <a:t> NUMERIC,</a:t>
            </a:r>
          </a:p>
          <a:p>
            <a:pPr marL="146050" indent="0">
              <a:buNone/>
            </a:pPr>
            <a:r>
              <a:rPr lang="en-CA" sz="1200" dirty="0"/>
              <a:t>    PRIMARY KEY (id),</a:t>
            </a:r>
          </a:p>
          <a:p>
            <a:pPr marL="146050" indent="0">
              <a:buNone/>
            </a:pPr>
            <a:r>
              <a:rPr lang="en-CA" sz="1200" dirty="0"/>
              <a:t>    UNIQUE (</a:t>
            </a:r>
            <a:r>
              <a:rPr lang="en-CA" sz="1200" dirty="0" err="1"/>
              <a:t>question_id</a:t>
            </a:r>
            <a:r>
              <a:rPr lang="en-CA" sz="1200" dirty="0"/>
              <a:t>, value));</a:t>
            </a:r>
          </a:p>
        </p:txBody>
      </p:sp>
      <p:sp>
        <p:nvSpPr>
          <p:cNvPr id="6" name="Rectangle: Rounded Corners 5">
            <a:extLst>
              <a:ext uri="{FF2B5EF4-FFF2-40B4-BE49-F238E27FC236}">
                <a16:creationId xmlns:a16="http://schemas.microsoft.com/office/drawing/2014/main" id="{79AE3865-D214-4B9F-9D00-02FBD095DCD8}"/>
              </a:ext>
            </a:extLst>
          </p:cNvPr>
          <p:cNvSpPr/>
          <p:nvPr/>
        </p:nvSpPr>
        <p:spPr>
          <a:xfrm>
            <a:off x="1436491" y="1758202"/>
            <a:ext cx="2316499" cy="269073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146050" indent="0">
              <a:buNone/>
            </a:pPr>
            <a:r>
              <a:rPr lang="en-CA" sz="1200" dirty="0" err="1"/>
              <a:t>user_answers</a:t>
            </a:r>
            <a:r>
              <a:rPr lang="en-CA" sz="1200" dirty="0"/>
              <a:t> (</a:t>
            </a:r>
          </a:p>
          <a:p>
            <a:pPr marL="146050" indent="0">
              <a:buNone/>
            </a:pPr>
            <a:r>
              <a:rPr lang="en-CA" sz="1200" dirty="0"/>
              <a:t>id SERIAL,</a:t>
            </a:r>
          </a:p>
          <a:p>
            <a:pPr marL="146050" indent="0">
              <a:buNone/>
            </a:pPr>
            <a:r>
              <a:rPr lang="en-CA" sz="1200" dirty="0"/>
              <a:t>_STATE NUMERIC,</a:t>
            </a:r>
          </a:p>
          <a:p>
            <a:pPr marL="146050" indent="0">
              <a:buNone/>
            </a:pPr>
            <a:r>
              <a:rPr lang="en-CA" sz="1200" dirty="0"/>
              <a:t>FMONTH NUMERIC,</a:t>
            </a:r>
          </a:p>
          <a:p>
            <a:pPr marL="146050" indent="0">
              <a:buNone/>
            </a:pPr>
            <a:r>
              <a:rPr lang="en-CA" sz="1200" dirty="0"/>
              <a:t>.</a:t>
            </a:r>
          </a:p>
          <a:p>
            <a:pPr marL="146050" indent="0">
              <a:buNone/>
            </a:pPr>
            <a:r>
              <a:rPr lang="en-CA" sz="1200" dirty="0"/>
              <a:t>.</a:t>
            </a:r>
          </a:p>
          <a:p>
            <a:pPr marL="146050" indent="0">
              <a:buNone/>
            </a:pPr>
            <a:r>
              <a:rPr lang="en-CA" sz="1200" dirty="0"/>
              <a:t>.</a:t>
            </a:r>
          </a:p>
          <a:p>
            <a:pPr marL="146050" indent="0">
              <a:buNone/>
            </a:pPr>
            <a:r>
              <a:rPr lang="en-CA" sz="1200" dirty="0"/>
              <a:t>_VEG23A NUMERIC,</a:t>
            </a:r>
          </a:p>
          <a:p>
            <a:pPr marL="146050" indent="0">
              <a:buNone/>
            </a:pPr>
            <a:r>
              <a:rPr lang="en-CA" sz="1200" dirty="0"/>
              <a:t>_FRUITE1 NUMERIC,</a:t>
            </a:r>
          </a:p>
          <a:p>
            <a:pPr marL="146050" indent="0">
              <a:buNone/>
            </a:pPr>
            <a:r>
              <a:rPr lang="en-CA" sz="1200" dirty="0"/>
              <a:t>_VEGETE1 NUMERIC,</a:t>
            </a:r>
          </a:p>
          <a:p>
            <a:pPr marL="146050" indent="0">
              <a:buNone/>
            </a:pPr>
            <a:r>
              <a:rPr lang="en-CA" sz="1200" dirty="0"/>
              <a:t>_FLSHOT7 NUMERIC,</a:t>
            </a:r>
          </a:p>
          <a:p>
            <a:pPr marL="146050" indent="0">
              <a:buNone/>
            </a:pPr>
            <a:r>
              <a:rPr lang="en-CA" sz="1200" dirty="0"/>
              <a:t>_PNEUMO3 NUMERIC,</a:t>
            </a:r>
          </a:p>
          <a:p>
            <a:pPr marL="146050" indent="0">
              <a:buNone/>
            </a:pPr>
            <a:r>
              <a:rPr lang="en-CA" sz="1200" dirty="0"/>
              <a:t>_AIDTST4  NUMERIC,</a:t>
            </a:r>
          </a:p>
          <a:p>
            <a:pPr marL="146050" indent="0">
              <a:buNone/>
            </a:pPr>
            <a:r>
              <a:rPr lang="en-CA" sz="1200" dirty="0"/>
              <a:t> PRIMARY KEY (id));</a:t>
            </a:r>
          </a:p>
        </p:txBody>
      </p:sp>
      <p:grpSp>
        <p:nvGrpSpPr>
          <p:cNvPr id="23" name="Group 22">
            <a:extLst>
              <a:ext uri="{FF2B5EF4-FFF2-40B4-BE49-F238E27FC236}">
                <a16:creationId xmlns:a16="http://schemas.microsoft.com/office/drawing/2014/main" id="{55E130E2-68CF-41A2-9CB1-8E4B123CE5B1}"/>
              </a:ext>
            </a:extLst>
          </p:cNvPr>
          <p:cNvGrpSpPr/>
          <p:nvPr/>
        </p:nvGrpSpPr>
        <p:grpSpPr>
          <a:xfrm>
            <a:off x="4315788" y="1307849"/>
            <a:ext cx="690017" cy="2578351"/>
            <a:chOff x="4768130" y="966985"/>
            <a:chExt cx="690017" cy="2627424"/>
          </a:xfrm>
        </p:grpSpPr>
        <p:sp>
          <p:nvSpPr>
            <p:cNvPr id="16" name="Freeform: Shape 15">
              <a:extLst>
                <a:ext uri="{FF2B5EF4-FFF2-40B4-BE49-F238E27FC236}">
                  <a16:creationId xmlns:a16="http://schemas.microsoft.com/office/drawing/2014/main" id="{00C4FDB5-BC10-4C1C-8BA9-A9502AA5A66B}"/>
                </a:ext>
              </a:extLst>
            </p:cNvPr>
            <p:cNvSpPr/>
            <p:nvPr/>
          </p:nvSpPr>
          <p:spPr>
            <a:xfrm>
              <a:off x="4768130" y="1021976"/>
              <a:ext cx="657758" cy="2514600"/>
            </a:xfrm>
            <a:custGeom>
              <a:avLst/>
              <a:gdLst>
                <a:gd name="connsiteX0" fmla="*/ 563629 w 624141"/>
                <a:gd name="connsiteY0" fmla="*/ 0 h 2554941"/>
                <a:gd name="connsiteX1" fmla="*/ 59364 w 624141"/>
                <a:gd name="connsiteY1" fmla="*/ 645459 h 2554941"/>
                <a:gd name="connsiteX2" fmla="*/ 72811 w 624141"/>
                <a:gd name="connsiteY2" fmla="*/ 2091018 h 2554941"/>
                <a:gd name="connsiteX3" fmla="*/ 624141 w 624141"/>
                <a:gd name="connsiteY3" fmla="*/ 2554941 h 2554941"/>
              </a:gdLst>
              <a:ahLst/>
              <a:cxnLst>
                <a:cxn ang="0">
                  <a:pos x="connsiteX0" y="connsiteY0"/>
                </a:cxn>
                <a:cxn ang="0">
                  <a:pos x="connsiteX1" y="connsiteY1"/>
                </a:cxn>
                <a:cxn ang="0">
                  <a:pos x="connsiteX2" y="connsiteY2"/>
                </a:cxn>
                <a:cxn ang="0">
                  <a:pos x="connsiteX3" y="connsiteY3"/>
                </a:cxn>
              </a:cxnLst>
              <a:rect l="l" t="t" r="r" b="b"/>
              <a:pathLst>
                <a:path w="624141" h="2554941">
                  <a:moveTo>
                    <a:pt x="563629" y="0"/>
                  </a:moveTo>
                  <a:cubicBezTo>
                    <a:pt x="352398" y="148478"/>
                    <a:pt x="141167" y="296956"/>
                    <a:pt x="59364" y="645459"/>
                  </a:cubicBezTo>
                  <a:cubicBezTo>
                    <a:pt x="-22439" y="993962"/>
                    <a:pt x="-21318" y="1772771"/>
                    <a:pt x="72811" y="2091018"/>
                  </a:cubicBezTo>
                  <a:cubicBezTo>
                    <a:pt x="166940" y="2409265"/>
                    <a:pt x="395540" y="2482103"/>
                    <a:pt x="624141" y="2554941"/>
                  </a:cubicBezTo>
                </a:path>
              </a:pathLst>
            </a:custGeom>
            <a:ln w="38100"/>
          </p:spPr>
          <p:style>
            <a:lnRef idx="1">
              <a:schemeClr val="accent3"/>
            </a:lnRef>
            <a:fillRef idx="0">
              <a:schemeClr val="accent3"/>
            </a:fillRef>
            <a:effectRef idx="0">
              <a:schemeClr val="accent3"/>
            </a:effectRef>
            <a:fontRef idx="minor">
              <a:schemeClr val="tx1"/>
            </a:fontRef>
          </p:style>
          <p:txBody>
            <a:bodyPr rtlCol="0" anchor="ctr"/>
            <a:lstStyle/>
            <a:p>
              <a:pPr algn="ctr"/>
              <a:endParaRPr lang="en-CA" dirty="0"/>
            </a:p>
          </p:txBody>
        </p:sp>
        <p:sp>
          <p:nvSpPr>
            <p:cNvPr id="17" name="Isosceles Triangle 16">
              <a:extLst>
                <a:ext uri="{FF2B5EF4-FFF2-40B4-BE49-F238E27FC236}">
                  <a16:creationId xmlns:a16="http://schemas.microsoft.com/office/drawing/2014/main" id="{F2D5D416-9D37-418F-95B1-891F20E34759}"/>
                </a:ext>
              </a:extLst>
            </p:cNvPr>
            <p:cNvSpPr/>
            <p:nvPr/>
          </p:nvSpPr>
          <p:spPr>
            <a:xfrm rot="3538035">
              <a:off x="5235478" y="951795"/>
              <a:ext cx="174812" cy="205191"/>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18" name="Isosceles Triangle 17">
              <a:extLst>
                <a:ext uri="{FF2B5EF4-FFF2-40B4-BE49-F238E27FC236}">
                  <a16:creationId xmlns:a16="http://schemas.microsoft.com/office/drawing/2014/main" id="{18E8D5AB-7269-4162-8B05-08E1C4F5C8D6}"/>
                </a:ext>
              </a:extLst>
            </p:cNvPr>
            <p:cNvSpPr/>
            <p:nvPr/>
          </p:nvSpPr>
          <p:spPr>
            <a:xfrm rot="6314504">
              <a:off x="5268146" y="3404407"/>
              <a:ext cx="174812" cy="205191"/>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grpSp>
      <p:sp>
        <p:nvSpPr>
          <p:cNvPr id="21" name="TextBox 20">
            <a:extLst>
              <a:ext uri="{FF2B5EF4-FFF2-40B4-BE49-F238E27FC236}">
                <a16:creationId xmlns:a16="http://schemas.microsoft.com/office/drawing/2014/main" id="{FE946349-E043-4ED7-AAE8-AC3F59C04570}"/>
              </a:ext>
            </a:extLst>
          </p:cNvPr>
          <p:cNvSpPr txBox="1"/>
          <p:nvPr/>
        </p:nvSpPr>
        <p:spPr>
          <a:xfrm>
            <a:off x="1115873" y="2390249"/>
            <a:ext cx="437666" cy="707886"/>
          </a:xfrm>
          <a:prstGeom prst="rect">
            <a:avLst/>
          </a:prstGeom>
          <a:noFill/>
        </p:spPr>
        <p:txBody>
          <a:bodyPr wrap="square" rtlCol="0">
            <a:spAutoFit/>
          </a:bodyPr>
          <a:lstStyle/>
          <a:p>
            <a:r>
              <a:rPr lang="en-US" sz="4000" dirty="0">
                <a:solidFill>
                  <a:schemeClr val="bg1"/>
                </a:solidFill>
              </a:rPr>
              <a:t>{</a:t>
            </a:r>
            <a:endParaRPr lang="en-CA" sz="4000" dirty="0">
              <a:solidFill>
                <a:schemeClr val="bg1"/>
              </a:solidFill>
            </a:endParaRPr>
          </a:p>
        </p:txBody>
      </p:sp>
      <p:sp>
        <p:nvSpPr>
          <p:cNvPr id="22" name="TextBox 21">
            <a:extLst>
              <a:ext uri="{FF2B5EF4-FFF2-40B4-BE49-F238E27FC236}">
                <a16:creationId xmlns:a16="http://schemas.microsoft.com/office/drawing/2014/main" id="{17BAFE8D-32EA-4A3B-9780-01432BDF85AF}"/>
              </a:ext>
            </a:extLst>
          </p:cNvPr>
          <p:cNvSpPr txBox="1"/>
          <p:nvPr/>
        </p:nvSpPr>
        <p:spPr>
          <a:xfrm>
            <a:off x="158665" y="2390249"/>
            <a:ext cx="1182560" cy="830997"/>
          </a:xfrm>
          <a:prstGeom prst="rect">
            <a:avLst/>
          </a:prstGeom>
          <a:noFill/>
        </p:spPr>
        <p:txBody>
          <a:bodyPr wrap="square" rtlCol="0">
            <a:spAutoFit/>
          </a:bodyPr>
          <a:lstStyle/>
          <a:p>
            <a:r>
              <a:rPr lang="en-US" sz="1200" dirty="0">
                <a:solidFill>
                  <a:schemeClr val="bg1"/>
                </a:solidFill>
              </a:rPr>
              <a:t>Columns for responses to</a:t>
            </a:r>
          </a:p>
          <a:p>
            <a:r>
              <a:rPr lang="en-US" sz="1200" dirty="0">
                <a:solidFill>
                  <a:schemeClr val="bg1"/>
                </a:solidFill>
              </a:rPr>
              <a:t>each question</a:t>
            </a:r>
          </a:p>
          <a:p>
            <a:r>
              <a:rPr lang="en-US" sz="1200" dirty="0">
                <a:solidFill>
                  <a:schemeClr val="bg1"/>
                </a:solidFill>
              </a:rPr>
              <a:t>asked </a:t>
            </a:r>
            <a:endParaRPr lang="en-CA" sz="1200" dirty="0">
              <a:solidFill>
                <a:schemeClr val="bg1"/>
              </a:solidFill>
            </a:endParaRPr>
          </a:p>
        </p:txBody>
      </p:sp>
      <p:sp>
        <p:nvSpPr>
          <p:cNvPr id="24" name="TextBox 23">
            <a:extLst>
              <a:ext uri="{FF2B5EF4-FFF2-40B4-BE49-F238E27FC236}">
                <a16:creationId xmlns:a16="http://schemas.microsoft.com/office/drawing/2014/main" id="{28634EEE-0CA6-4123-B2AA-DAEA18822198}"/>
              </a:ext>
            </a:extLst>
          </p:cNvPr>
          <p:cNvSpPr txBox="1"/>
          <p:nvPr/>
        </p:nvSpPr>
        <p:spPr>
          <a:xfrm>
            <a:off x="1111172" y="1266720"/>
            <a:ext cx="2967135" cy="461665"/>
          </a:xfrm>
          <a:prstGeom prst="rect">
            <a:avLst/>
          </a:prstGeom>
          <a:noFill/>
        </p:spPr>
        <p:txBody>
          <a:bodyPr wrap="square" rtlCol="0">
            <a:spAutoFit/>
          </a:bodyPr>
          <a:lstStyle/>
          <a:p>
            <a:r>
              <a:rPr lang="en-US" sz="1200" dirty="0">
                <a:solidFill>
                  <a:schemeClr val="bg1"/>
                </a:solidFill>
              </a:rPr>
              <a:t>Table reflecting original ASCII file with row per user and col per question asked.</a:t>
            </a:r>
            <a:endParaRPr lang="en-CA" sz="1200" dirty="0">
              <a:solidFill>
                <a:schemeClr val="bg1"/>
              </a:solidFill>
            </a:endParaRPr>
          </a:p>
        </p:txBody>
      </p:sp>
      <p:sp>
        <p:nvSpPr>
          <p:cNvPr id="25" name="TextBox 24">
            <a:extLst>
              <a:ext uri="{FF2B5EF4-FFF2-40B4-BE49-F238E27FC236}">
                <a16:creationId xmlns:a16="http://schemas.microsoft.com/office/drawing/2014/main" id="{8D7A6ABA-ADD7-4DFC-AFB5-FD2A00B09BF3}"/>
              </a:ext>
            </a:extLst>
          </p:cNvPr>
          <p:cNvSpPr txBox="1"/>
          <p:nvPr/>
        </p:nvSpPr>
        <p:spPr>
          <a:xfrm>
            <a:off x="4644667" y="237155"/>
            <a:ext cx="3366078" cy="646331"/>
          </a:xfrm>
          <a:prstGeom prst="rect">
            <a:avLst/>
          </a:prstGeom>
          <a:noFill/>
        </p:spPr>
        <p:txBody>
          <a:bodyPr wrap="square" rtlCol="0">
            <a:spAutoFit/>
          </a:bodyPr>
          <a:lstStyle/>
          <a:p>
            <a:r>
              <a:rPr lang="en-US" sz="1200" dirty="0">
                <a:solidFill>
                  <a:schemeClr val="bg1"/>
                </a:solidFill>
              </a:rPr>
              <a:t>Table storing info from the CDC web page describing the SAS variable name, label and wording of each question asked.</a:t>
            </a:r>
            <a:endParaRPr lang="en-CA" sz="1200" dirty="0">
              <a:solidFill>
                <a:schemeClr val="bg1"/>
              </a:solidFill>
            </a:endParaRPr>
          </a:p>
        </p:txBody>
      </p:sp>
      <p:sp>
        <p:nvSpPr>
          <p:cNvPr id="26" name="TextBox 25">
            <a:extLst>
              <a:ext uri="{FF2B5EF4-FFF2-40B4-BE49-F238E27FC236}">
                <a16:creationId xmlns:a16="http://schemas.microsoft.com/office/drawing/2014/main" id="{ED8F78B2-3FB7-422A-8561-84CF8A25B0ED}"/>
              </a:ext>
            </a:extLst>
          </p:cNvPr>
          <p:cNvSpPr txBox="1"/>
          <p:nvPr/>
        </p:nvSpPr>
        <p:spPr>
          <a:xfrm>
            <a:off x="4644667" y="2629237"/>
            <a:ext cx="3765474" cy="646331"/>
          </a:xfrm>
          <a:prstGeom prst="rect">
            <a:avLst/>
          </a:prstGeom>
          <a:noFill/>
        </p:spPr>
        <p:txBody>
          <a:bodyPr wrap="square" rtlCol="0">
            <a:spAutoFit/>
          </a:bodyPr>
          <a:lstStyle/>
          <a:p>
            <a:r>
              <a:rPr lang="en-US" sz="1200" dirty="0">
                <a:solidFill>
                  <a:schemeClr val="bg1"/>
                </a:solidFill>
              </a:rPr>
              <a:t>Table storing info from the CDC web page describing the numerical encoding and their meaning for each possible response to each question asked.</a:t>
            </a:r>
            <a:endParaRPr lang="en-CA" sz="1200" dirty="0">
              <a:solidFill>
                <a:schemeClr val="bg1"/>
              </a:solidFill>
            </a:endParaRPr>
          </a:p>
        </p:txBody>
      </p:sp>
    </p:spTree>
    <p:extLst>
      <p:ext uri="{BB962C8B-B14F-4D97-AF65-F5344CB8AC3E}">
        <p14:creationId xmlns:p14="http://schemas.microsoft.com/office/powerpoint/2010/main" val="740154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9DC72-D3A9-42B9-9DB1-3ED4D578BE12}"/>
              </a:ext>
            </a:extLst>
          </p:cNvPr>
          <p:cNvSpPr>
            <a:spLocks noGrp="1"/>
          </p:cNvSpPr>
          <p:nvPr>
            <p:ph type="title"/>
          </p:nvPr>
        </p:nvSpPr>
        <p:spPr/>
        <p:txBody>
          <a:bodyPr/>
          <a:lstStyle/>
          <a:p>
            <a:r>
              <a:rPr kumimoji="0" lang="en" sz="2400" b="0" i="0" u="none" strike="noStrike" kern="0" cap="none" spc="0" normalizeH="0" baseline="0" noProof="0" dirty="0">
                <a:ln>
                  <a:noFill/>
                </a:ln>
                <a:solidFill>
                  <a:srgbClr val="FFFFFF"/>
                </a:solidFill>
                <a:effectLst/>
                <a:uLnTx/>
                <a:uFillTx/>
                <a:latin typeface="Montserrat"/>
                <a:sym typeface="Montserrat"/>
              </a:rPr>
              <a:t>Exploratory Analysis: </a:t>
            </a:r>
            <a:r>
              <a:rPr kumimoji="0" lang="en" sz="1800" b="0" i="0" u="none" strike="noStrike" kern="0" cap="none" spc="0" normalizeH="0" baseline="0" noProof="0" dirty="0">
                <a:ln>
                  <a:noFill/>
                </a:ln>
                <a:solidFill>
                  <a:srgbClr val="FFFFFF"/>
                </a:solidFill>
                <a:effectLst/>
                <a:uLnTx/>
                <a:uFillTx/>
                <a:latin typeface="Montserrat"/>
                <a:sym typeface="Montserrat"/>
              </a:rPr>
              <a:t>Data Cleaning</a:t>
            </a:r>
            <a:endParaRPr lang="en-CA" dirty="0"/>
          </a:p>
        </p:txBody>
      </p:sp>
      <p:sp>
        <p:nvSpPr>
          <p:cNvPr id="3" name="Text Placeholder 2">
            <a:extLst>
              <a:ext uri="{FF2B5EF4-FFF2-40B4-BE49-F238E27FC236}">
                <a16:creationId xmlns:a16="http://schemas.microsoft.com/office/drawing/2014/main" id="{2E26D3EC-AA7C-4DCE-9307-0F4B0B1133A6}"/>
              </a:ext>
            </a:extLst>
          </p:cNvPr>
          <p:cNvSpPr>
            <a:spLocks noGrp="1"/>
          </p:cNvSpPr>
          <p:nvPr>
            <p:ph type="body" idx="1"/>
          </p:nvPr>
        </p:nvSpPr>
        <p:spPr>
          <a:xfrm>
            <a:off x="1203371" y="1147453"/>
            <a:ext cx="3059347" cy="2140760"/>
          </a:xfrm>
        </p:spPr>
        <p:txBody>
          <a:bodyPr/>
          <a:lstStyle/>
          <a:p>
            <a:pPr marL="146050" indent="0">
              <a:buNone/>
            </a:pPr>
            <a:r>
              <a:rPr lang="en-US" dirty="0"/>
              <a:t>In original file, all instances where respondents refused to answer or responded that they did not know the answer were allocated numerical values. These needed to be replaced with a non-numerical value so as to not influence analysis. E.g.:</a:t>
            </a:r>
          </a:p>
          <a:p>
            <a:endParaRPr lang="en-US" dirty="0"/>
          </a:p>
          <a:p>
            <a:endParaRPr lang="en-CA" dirty="0"/>
          </a:p>
        </p:txBody>
      </p:sp>
      <p:pic>
        <p:nvPicPr>
          <p:cNvPr id="5" name="Picture 4" descr="Text&#10;&#10;Description automatically generated">
            <a:extLst>
              <a:ext uri="{FF2B5EF4-FFF2-40B4-BE49-F238E27FC236}">
                <a16:creationId xmlns:a16="http://schemas.microsoft.com/office/drawing/2014/main" id="{AAD7478B-B26C-42EF-BE3E-A9BFD6DBF6DC}"/>
              </a:ext>
            </a:extLst>
          </p:cNvPr>
          <p:cNvPicPr>
            <a:picLocks noChangeAspect="1"/>
          </p:cNvPicPr>
          <p:nvPr/>
        </p:nvPicPr>
        <p:blipFill>
          <a:blip r:embed="rId2"/>
          <a:stretch>
            <a:fillRect/>
          </a:stretch>
        </p:blipFill>
        <p:spPr>
          <a:xfrm>
            <a:off x="4572000" y="1132477"/>
            <a:ext cx="4187989" cy="2067362"/>
          </a:xfrm>
          <a:prstGeom prst="rect">
            <a:avLst/>
          </a:prstGeom>
        </p:spPr>
      </p:pic>
      <p:sp>
        <p:nvSpPr>
          <p:cNvPr id="6" name="Text Placeholder 2">
            <a:extLst>
              <a:ext uri="{FF2B5EF4-FFF2-40B4-BE49-F238E27FC236}">
                <a16:creationId xmlns:a16="http://schemas.microsoft.com/office/drawing/2014/main" id="{2AC9FC71-C638-42D8-A45E-63C05D3E1056}"/>
              </a:ext>
            </a:extLst>
          </p:cNvPr>
          <p:cNvSpPr txBox="1">
            <a:spLocks/>
          </p:cNvSpPr>
          <p:nvPr/>
        </p:nvSpPr>
        <p:spPr>
          <a:xfrm>
            <a:off x="1203371" y="3448610"/>
            <a:ext cx="3059347" cy="136083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146050" indent="0">
              <a:buFont typeface="Lato"/>
              <a:buNone/>
            </a:pPr>
            <a:r>
              <a:rPr lang="en-US" dirty="0"/>
              <a:t>Certain numerical factors were coded as integers with “implied decimal places”. These were converted to floats and recoded to reflect the implied numbers. E.g.:</a:t>
            </a:r>
          </a:p>
          <a:p>
            <a:endParaRPr lang="en-CA" dirty="0"/>
          </a:p>
        </p:txBody>
      </p:sp>
      <p:pic>
        <p:nvPicPr>
          <p:cNvPr id="8" name="Picture 7" descr="Graphical user interface, text, application, email&#10;&#10;Description automatically generated">
            <a:extLst>
              <a:ext uri="{FF2B5EF4-FFF2-40B4-BE49-F238E27FC236}">
                <a16:creationId xmlns:a16="http://schemas.microsoft.com/office/drawing/2014/main" id="{D56720DD-35D9-48CC-A3D4-97F0A46DF426}"/>
              </a:ext>
            </a:extLst>
          </p:cNvPr>
          <p:cNvPicPr>
            <a:picLocks noChangeAspect="1"/>
          </p:cNvPicPr>
          <p:nvPr/>
        </p:nvPicPr>
        <p:blipFill>
          <a:blip r:embed="rId3"/>
          <a:stretch>
            <a:fillRect/>
          </a:stretch>
        </p:blipFill>
        <p:spPr>
          <a:xfrm>
            <a:off x="4572000" y="3324600"/>
            <a:ext cx="4168588" cy="1559273"/>
          </a:xfrm>
          <a:prstGeom prst="rect">
            <a:avLst/>
          </a:prstGeom>
        </p:spPr>
      </p:pic>
    </p:spTree>
    <p:extLst>
      <p:ext uri="{BB962C8B-B14F-4D97-AF65-F5344CB8AC3E}">
        <p14:creationId xmlns:p14="http://schemas.microsoft.com/office/powerpoint/2010/main" val="1021865759"/>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1095</TotalTime>
  <Words>2215</Words>
  <Application>Microsoft Office PowerPoint</Application>
  <PresentationFormat>On-screen Show (16:9)</PresentationFormat>
  <Paragraphs>203</Paragraphs>
  <Slides>25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Lato</vt:lpstr>
      <vt:lpstr>Montserrat</vt:lpstr>
      <vt:lpstr>Arial</vt:lpstr>
      <vt:lpstr>Focus</vt:lpstr>
      <vt:lpstr>Behavioural Risk Factors in Mental and Physical Health: High Impact Predictors and High Risk Groups for Negative Outcomes in the U.S.</vt:lpstr>
      <vt:lpstr>Selected Topic: Behavioural and Environmental predictors of physical and mental health </vt:lpstr>
      <vt:lpstr>Selected Topic: Behavioural and Environmental predictors of physical and mental health </vt:lpstr>
      <vt:lpstr>Why I Selected This Topic</vt:lpstr>
      <vt:lpstr>Data Source: BRFSS</vt:lpstr>
      <vt:lpstr>Primary Research Questions</vt:lpstr>
      <vt:lpstr>Exploratory Analysis: From ASCII and HTML to SQL</vt:lpstr>
      <vt:lpstr>SQL Structure</vt:lpstr>
      <vt:lpstr>Exploratory Analysis: Data Cleaning</vt:lpstr>
      <vt:lpstr>Exploratory Analysis: Tools</vt:lpstr>
      <vt:lpstr>Exploratory Analysis: Sample Breakdown</vt:lpstr>
      <vt:lpstr>Sample Breakdown cont’d</vt:lpstr>
      <vt:lpstr>Sources Physical Activity</vt:lpstr>
      <vt:lpstr>Health Behaviour Across the Country</vt:lpstr>
      <vt:lpstr>Health Behaviour Across the Country</vt:lpstr>
      <vt:lpstr>Health Across Age and Race</vt:lpstr>
      <vt:lpstr>Impact of education and income on reported number of positive mental and physical health days per month</vt:lpstr>
      <vt:lpstr>Income X Education Interaction</vt:lpstr>
      <vt:lpstr>Analysis Process</vt:lpstr>
      <vt:lpstr>Predictor Screening</vt:lpstr>
      <vt:lpstr>Ordinal Regression: Data Preprocessing</vt:lpstr>
      <vt:lpstr>Ordinal Regression: Fitting the model</vt:lpstr>
      <vt:lpstr>Ordinal Regression: Results</vt:lpstr>
      <vt:lpstr>Future Analysis</vt:lpstr>
      <vt:lpstr>What I would have done differently looking 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Behavioural Risk Factors in Mental and Physical Health: High Impact Predictors and High Risk Groups for Negative Outcomes in the U.S.</dc:title>
  <dc:creator>Elizabeth Marks</dc:creator>
  <cp:lastModifiedBy>Elizabeth Marks</cp:lastModifiedBy>
  <cp:revision>6</cp:revision>
  <dcterms:modified xsi:type="dcterms:W3CDTF">2021-08-08T19:33:36Z</dcterms:modified>
</cp:coreProperties>
</file>