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F8F"/>
    <a:srgbClr val="CE8780"/>
    <a:srgbClr val="5E6B9A"/>
    <a:srgbClr val="D2D6E4"/>
    <a:srgbClr val="FBFAFF"/>
    <a:srgbClr val="8D96B9"/>
    <a:srgbClr val="6979A1"/>
    <a:srgbClr val="E9EBF1"/>
    <a:srgbClr val="B495C2"/>
    <a:srgbClr val="E1D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0066" autoAdjust="0"/>
  </p:normalViewPr>
  <p:slideViewPr>
    <p:cSldViewPr snapToGrid="0">
      <p:cViewPr>
        <p:scale>
          <a:sx n="42" d="100"/>
          <a:sy n="42" d="100"/>
        </p:scale>
        <p:origin x="24" y="-27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Marks" userId="23c45164968f2109" providerId="LiveId" clId="{C6D1396E-C6DA-4D1A-AD13-8BA4AA127250}"/>
    <pc:docChg chg="modSld">
      <pc:chgData name="Elizabeth Marks" userId="23c45164968f2109" providerId="LiveId" clId="{C6D1396E-C6DA-4D1A-AD13-8BA4AA127250}" dt="2021-07-23T00:59:59.255" v="0" actId="1076"/>
      <pc:docMkLst>
        <pc:docMk/>
      </pc:docMkLst>
      <pc:sldChg chg="modSp mod">
        <pc:chgData name="Elizabeth Marks" userId="23c45164968f2109" providerId="LiveId" clId="{C6D1396E-C6DA-4D1A-AD13-8BA4AA127250}" dt="2021-07-23T00:59:59.255" v="0" actId="1076"/>
        <pc:sldMkLst>
          <pc:docMk/>
          <pc:sldMk cId="1332711818" sldId="257"/>
        </pc:sldMkLst>
        <pc:spChg chg="mod">
          <ac:chgData name="Elizabeth Marks" userId="23c45164968f2109" providerId="LiveId" clId="{C6D1396E-C6DA-4D1A-AD13-8BA4AA127250}" dt="2021-07-23T00:59:59.255" v="0" actId="1076"/>
          <ac:spMkLst>
            <pc:docMk/>
            <pc:sldMk cId="1332711818" sldId="257"/>
            <ac:spMk id="12" creationId="{68287413-5FDC-47CD-874E-C43CD33FE846}"/>
          </ac:spMkLst>
        </pc:spChg>
      </pc:sldChg>
    </pc:docChg>
  </pc:docChgLst>
  <pc:docChgLst>
    <pc:chgData name="Elizabeth Marks" userId="23c45164968f2109" providerId="LiveId" clId="{62AABA48-3703-4EA1-86B0-7140B3ABB2DE}"/>
    <pc:docChg chg="undo custSel delSld modSld">
      <pc:chgData name="Elizabeth Marks" userId="23c45164968f2109" providerId="LiveId" clId="{62AABA48-3703-4EA1-86B0-7140B3ABB2DE}" dt="2021-06-05T14:11:25.581" v="6315" actId="403"/>
      <pc:docMkLst>
        <pc:docMk/>
      </pc:docMkLst>
      <pc:sldChg chg="del">
        <pc:chgData name="Elizabeth Marks" userId="23c45164968f2109" providerId="LiveId" clId="{62AABA48-3703-4EA1-86B0-7140B3ABB2DE}" dt="2021-06-04T18:40:27.640" v="0" actId="2696"/>
        <pc:sldMkLst>
          <pc:docMk/>
          <pc:sldMk cId="4250069135" sldId="256"/>
        </pc:sldMkLst>
      </pc:sldChg>
      <pc:sldChg chg="modSp mod modNotesTx">
        <pc:chgData name="Elizabeth Marks" userId="23c45164968f2109" providerId="LiveId" clId="{62AABA48-3703-4EA1-86B0-7140B3ABB2DE}" dt="2021-06-05T14:11:25.581" v="6315" actId="403"/>
        <pc:sldMkLst>
          <pc:docMk/>
          <pc:sldMk cId="1332711818" sldId="257"/>
        </pc:sldMkLst>
        <pc:spChg chg="mod">
          <ac:chgData name="Elizabeth Marks" userId="23c45164968f2109" providerId="LiveId" clId="{62AABA48-3703-4EA1-86B0-7140B3ABB2DE}" dt="2021-06-05T14:11:25.581" v="6315" actId="403"/>
          <ac:spMkLst>
            <pc:docMk/>
            <pc:sldMk cId="1332711818" sldId="257"/>
            <ac:spMk id="5" creationId="{3C7AA9EA-4235-4F7C-B014-7284FF789513}"/>
          </ac:spMkLst>
        </pc:spChg>
        <pc:spChg chg="mod">
          <ac:chgData name="Elizabeth Marks" userId="23c45164968f2109" providerId="LiveId" clId="{62AABA48-3703-4EA1-86B0-7140B3ABB2DE}" dt="2021-06-04T19:03:31.571" v="4878" actId="20577"/>
          <ac:spMkLst>
            <pc:docMk/>
            <pc:sldMk cId="1332711818" sldId="257"/>
            <ac:spMk id="13" creationId="{BB84C534-CD96-4724-972D-E52DD19E78A9}"/>
          </ac:spMkLst>
        </pc:spChg>
        <pc:spChg chg="mod">
          <ac:chgData name="Elizabeth Marks" userId="23c45164968f2109" providerId="LiveId" clId="{62AABA48-3703-4EA1-86B0-7140B3ABB2DE}" dt="2021-06-04T18:52:23.451" v="2222"/>
          <ac:spMkLst>
            <pc:docMk/>
            <pc:sldMk cId="1332711818" sldId="257"/>
            <ac:spMk id="79" creationId="{264C6006-5D20-4EDB-BCC5-79204A60C5DF}"/>
          </ac:spMkLst>
        </pc:spChg>
        <pc:spChg chg="mod">
          <ac:chgData name="Elizabeth Marks" userId="23c45164968f2109" providerId="LiveId" clId="{62AABA48-3703-4EA1-86B0-7140B3ABB2DE}" dt="2021-06-04T18:52:28.396" v="2223"/>
          <ac:spMkLst>
            <pc:docMk/>
            <pc:sldMk cId="1332711818" sldId="257"/>
            <ac:spMk id="106" creationId="{A05C31F1-4074-4E0C-A59F-6F42962ABD8C}"/>
          </ac:spMkLst>
        </pc:spChg>
        <pc:spChg chg="mod">
          <ac:chgData name="Elizabeth Marks" userId="23c45164968f2109" providerId="LiveId" clId="{62AABA48-3703-4EA1-86B0-7140B3ABB2DE}" dt="2021-06-04T18:52:31.346" v="2224"/>
          <ac:spMkLst>
            <pc:docMk/>
            <pc:sldMk cId="1332711818" sldId="257"/>
            <ac:spMk id="119" creationId="{3AA0BDAE-AF41-431B-BFBF-5D88A15F90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571892466897456"/>
          <c:y val="3.135218081726987E-2"/>
          <c:w val="0.68876807592755507"/>
          <c:h val="0.93147728498974858"/>
        </c:manualLayout>
      </c:layout>
      <c:doughnutChart>
        <c:varyColors val="1"/>
        <c:ser>
          <c:idx val="0"/>
          <c:order val="0"/>
          <c:tx>
            <c:strRef>
              <c:f>Sheet1!$B$1</c:f>
              <c:strCache>
                <c:ptCount val="1"/>
                <c:pt idx="0">
                  <c:v>Faculty</c:v>
                </c:pt>
              </c:strCache>
            </c:strRef>
          </c:tx>
          <c:dPt>
            <c:idx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1-CE5F-4181-9A0C-F98CC93D12FC}"/>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CE5F-4181-9A0C-F98CC93D12FC}"/>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CE5F-4181-9A0C-F98CC93D12FC}"/>
              </c:ext>
            </c:extLst>
          </c:dPt>
          <c:dPt>
            <c:idx val="3"/>
            <c:bubble3D val="0"/>
            <c:spPr>
              <a:solidFill>
                <a:srgbClr val="E98F8F"/>
              </a:solidFill>
              <a:ln w="19050">
                <a:solidFill>
                  <a:schemeClr val="lt1"/>
                </a:solidFill>
              </a:ln>
              <a:effectLst/>
            </c:spPr>
            <c:extLst>
              <c:ext xmlns:c16="http://schemas.microsoft.com/office/drawing/2014/chart" uri="{C3380CC4-5D6E-409C-BE32-E72D297353CC}">
                <c16:uniqueId val="{00000007-CE5F-4181-9A0C-F98CC93D12FC}"/>
              </c:ext>
            </c:extLst>
          </c:dPt>
          <c:dPt>
            <c:idx val="4"/>
            <c:bubble3D val="0"/>
            <c:spPr>
              <a:solidFill>
                <a:srgbClr val="C96969"/>
              </a:solidFill>
              <a:ln w="19050">
                <a:solidFill>
                  <a:schemeClr val="lt1"/>
                </a:solidFill>
              </a:ln>
              <a:effectLst/>
            </c:spPr>
            <c:extLst>
              <c:ext xmlns:c16="http://schemas.microsoft.com/office/drawing/2014/chart" uri="{C3380CC4-5D6E-409C-BE32-E72D297353CC}">
                <c16:uniqueId val="{00000009-CE5F-4181-9A0C-F98CC93D12FC}"/>
              </c:ext>
            </c:extLst>
          </c:dPt>
          <c:dPt>
            <c:idx val="5"/>
            <c:bubble3D val="0"/>
            <c:spPr>
              <a:solidFill>
                <a:srgbClr val="8E4848"/>
              </a:solidFill>
              <a:ln w="19050">
                <a:solidFill>
                  <a:schemeClr val="lt1"/>
                </a:solidFill>
              </a:ln>
              <a:effectLst/>
            </c:spPr>
            <c:extLst>
              <c:ext xmlns:c16="http://schemas.microsoft.com/office/drawing/2014/chart" uri="{C3380CC4-5D6E-409C-BE32-E72D297353CC}">
                <c16:uniqueId val="{0000000B-CE5F-4181-9A0C-F98CC93D12FC}"/>
              </c:ext>
            </c:extLst>
          </c:dPt>
          <c:dPt>
            <c:idx val="6"/>
            <c:bubble3D val="0"/>
            <c:spPr>
              <a:solidFill>
                <a:srgbClr val="6C3636"/>
              </a:solidFill>
              <a:ln w="19050">
                <a:solidFill>
                  <a:schemeClr val="lt1"/>
                </a:solidFill>
              </a:ln>
              <a:effectLst/>
            </c:spPr>
            <c:extLst>
              <c:ext xmlns:c16="http://schemas.microsoft.com/office/drawing/2014/chart" uri="{C3380CC4-5D6E-409C-BE32-E72D297353CC}">
                <c16:uniqueId val="{0000000D-CE5F-4181-9A0C-F98CC93D12FC}"/>
              </c:ext>
            </c:extLst>
          </c:dPt>
          <c:cat>
            <c:strRef>
              <c:f>Sheet1!$A$2:$A$8</c:f>
              <c:strCache>
                <c:ptCount val="7"/>
                <c:pt idx="0">
                  <c:v>Social Sciences </c:v>
                </c:pt>
                <c:pt idx="1">
                  <c:v>Health Sciences</c:v>
                </c:pt>
                <c:pt idx="2">
                  <c:v>Education</c:v>
                </c:pt>
                <c:pt idx="3">
                  <c:v>Mathematics and Science</c:v>
                </c:pt>
                <c:pt idx="4">
                  <c:v>Humanities</c:v>
                </c:pt>
                <c:pt idx="5">
                  <c:v>Other</c:v>
                </c:pt>
                <c:pt idx="6">
                  <c:v>Business</c:v>
                </c:pt>
              </c:strCache>
            </c:strRef>
          </c:cat>
          <c:val>
            <c:numRef>
              <c:f>Sheet1!$B$2:$B$8</c:f>
              <c:numCache>
                <c:formatCode>General</c:formatCode>
                <c:ptCount val="7"/>
                <c:pt idx="0">
                  <c:v>58</c:v>
                </c:pt>
                <c:pt idx="1">
                  <c:v>53</c:v>
                </c:pt>
                <c:pt idx="2">
                  <c:v>30</c:v>
                </c:pt>
                <c:pt idx="3">
                  <c:v>8</c:v>
                </c:pt>
                <c:pt idx="4">
                  <c:v>6</c:v>
                </c:pt>
                <c:pt idx="5">
                  <c:v>6</c:v>
                </c:pt>
                <c:pt idx="6">
                  <c:v>4</c:v>
                </c:pt>
              </c:numCache>
            </c:numRef>
          </c:val>
          <c:extLst>
            <c:ext xmlns:c16="http://schemas.microsoft.com/office/drawing/2014/chart" uri="{C3380CC4-5D6E-409C-BE32-E72D297353CC}">
              <c16:uniqueId val="{0000000E-CE5F-4181-9A0C-F98CC93D12FC}"/>
            </c:ext>
          </c:extLst>
        </c:ser>
        <c:dLbls>
          <c:showLegendKey val="0"/>
          <c:showVal val="0"/>
          <c:showCatName val="0"/>
          <c:showSerName val="0"/>
          <c:showPercent val="0"/>
          <c:showBubbleSize val="0"/>
          <c:showLeaderLines val="1"/>
        </c:dLbls>
        <c:firstSliceAng val="360"/>
        <c:holeSize val="7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Age</c:v>
                </c:pt>
              </c:strCache>
            </c:strRef>
          </c:tx>
          <c:dPt>
            <c:idx val="0"/>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1-B960-411B-9CE2-A4C48A2A94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60-411B-9CE2-A4C48A2A9475}"/>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B960-411B-9CE2-A4C48A2A94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60-411B-9CE2-A4C48A2A9475}"/>
              </c:ext>
            </c:extLst>
          </c:dPt>
          <c:cat>
            <c:strRef>
              <c:f>Sheet1!$A$2:$A$5</c:f>
              <c:strCache>
                <c:ptCount val="3"/>
                <c:pt idx="0">
                  <c:v>&lt;20</c:v>
                </c:pt>
                <c:pt idx="1">
                  <c:v>20-25</c:v>
                </c:pt>
                <c:pt idx="2">
                  <c:v>&lt;25</c:v>
                </c:pt>
              </c:strCache>
            </c:strRef>
          </c:cat>
          <c:val>
            <c:numRef>
              <c:f>Sheet1!$B$2:$B$5</c:f>
              <c:numCache>
                <c:formatCode>General</c:formatCode>
                <c:ptCount val="4"/>
                <c:pt idx="0">
                  <c:v>112</c:v>
                </c:pt>
                <c:pt idx="1">
                  <c:v>49</c:v>
                </c:pt>
                <c:pt idx="2">
                  <c:v>4</c:v>
                </c:pt>
              </c:numCache>
            </c:numRef>
          </c:val>
          <c:extLst>
            <c:ext xmlns:c16="http://schemas.microsoft.com/office/drawing/2014/chart" uri="{C3380CC4-5D6E-409C-BE32-E72D297353CC}">
              <c16:uniqueId val="{00000008-B960-411B-9CE2-A4C48A2A9475}"/>
            </c:ext>
          </c:extLst>
        </c:ser>
        <c:dLbls>
          <c:showLegendKey val="0"/>
          <c:showVal val="0"/>
          <c:showCatName val="0"/>
          <c:showSerName val="0"/>
          <c:showPercent val="0"/>
          <c:showBubbleSize val="0"/>
          <c:showLeaderLines val="1"/>
        </c:dLbls>
        <c:firstSliceAng val="360"/>
        <c:holeSize val="5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712692056924972"/>
          <c:y val="5.0433395531269461E-3"/>
          <c:w val="0.68396586991318253"/>
          <c:h val="0.75980507913968343"/>
        </c:manualLayout>
      </c:layout>
      <c:pieChart>
        <c:varyColors val="1"/>
        <c:ser>
          <c:idx val="0"/>
          <c:order val="0"/>
          <c:tx>
            <c:strRef>
              <c:f>Sheet1!$B$1</c:f>
              <c:strCache>
                <c:ptCount val="1"/>
                <c:pt idx="0">
                  <c:v>Sales</c:v>
                </c:pt>
              </c:strCache>
            </c:strRef>
          </c:tx>
          <c:spPr>
            <a:solidFill>
              <a:srgbClr val="FECFCF"/>
            </a:solidFill>
          </c:spPr>
          <c:dPt>
            <c:idx val="0"/>
            <c:bubble3D val="0"/>
            <c:spPr>
              <a:solidFill>
                <a:srgbClr val="8D96B9"/>
              </a:solidFill>
              <a:ln w="19050">
                <a:solidFill>
                  <a:schemeClr val="lt1"/>
                </a:solidFill>
              </a:ln>
              <a:effectLst/>
            </c:spPr>
            <c:extLst>
              <c:ext xmlns:c16="http://schemas.microsoft.com/office/drawing/2014/chart" uri="{C3380CC4-5D6E-409C-BE32-E72D297353CC}">
                <c16:uniqueId val="{00000001-61C4-4266-991E-FA71E7C13AC0}"/>
              </c:ext>
            </c:extLst>
          </c:dPt>
          <c:dPt>
            <c:idx val="1"/>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3-61C4-4266-991E-FA71E7C13AC0}"/>
              </c:ext>
            </c:extLst>
          </c:dPt>
          <c:cat>
            <c:strRef>
              <c:f>Sheet1!$A$2:$A$3</c:f>
              <c:strCache>
                <c:ptCount val="2"/>
                <c:pt idx="0">
                  <c:v>Male</c:v>
                </c:pt>
                <c:pt idx="1">
                  <c:v>Female</c:v>
                </c:pt>
              </c:strCache>
            </c:strRef>
          </c:cat>
          <c:val>
            <c:numRef>
              <c:f>Sheet1!$B$2:$B$3</c:f>
              <c:numCache>
                <c:formatCode>General</c:formatCode>
                <c:ptCount val="2"/>
                <c:pt idx="0">
                  <c:v>27</c:v>
                </c:pt>
                <c:pt idx="1">
                  <c:v>138</c:v>
                </c:pt>
              </c:numCache>
            </c:numRef>
          </c:val>
          <c:extLst>
            <c:ext xmlns:c16="http://schemas.microsoft.com/office/drawing/2014/chart" uri="{C3380CC4-5D6E-409C-BE32-E72D297353CC}">
              <c16:uniqueId val="{00000004-61C4-4266-991E-FA71E7C13AC0}"/>
            </c:ext>
          </c:extLst>
        </c:ser>
        <c:dLbls>
          <c:showLegendKey val="0"/>
          <c:showVal val="0"/>
          <c:showCatName val="0"/>
          <c:showSerName val="0"/>
          <c:showPercent val="0"/>
          <c:showBubbleSize val="0"/>
          <c:showLeaderLines val="1"/>
        </c:dLbls>
        <c:firstSliceAng val="301"/>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40FF5-A4C5-4912-B689-DCBBCDAA3DED}" type="doc">
      <dgm:prSet loTypeId="urn:microsoft.com/office/officeart/2005/8/layout/process1" loCatId="process" qsTypeId="urn:microsoft.com/office/officeart/2005/8/quickstyle/simple1" qsCatId="simple" csTypeId="urn:microsoft.com/office/officeart/2005/8/colors/accent3_3" csCatId="accent3" phldr="1"/>
      <dgm:spPr/>
      <dgm:t>
        <a:bodyPr/>
        <a:lstStyle/>
        <a:p>
          <a:endParaRPr lang="en-CA"/>
        </a:p>
      </dgm:t>
    </dgm:pt>
    <dgm:pt modelId="{61F7C9CB-4344-45AD-BF38-D95B1D958BB7}">
      <dgm:prSet phldrT="[Text]" custT="1"/>
      <dgm:spPr>
        <a:xfrm>
          <a:off x="5178" y="135282"/>
          <a:ext cx="2264184" cy="1485871"/>
        </a:xfrm>
        <a:prstGeom prst="roundRect">
          <a:avLst>
            <a:gd name="adj" fmla="val 10000"/>
          </a:avLst>
        </a:prstGeom>
      </dgm:spPr>
      <dgm:t>
        <a:bodyPr/>
        <a:lstStyle/>
        <a:p>
          <a:pPr>
            <a:buFont typeface="+mj-lt"/>
            <a:buNone/>
          </a:pPr>
          <a:r>
            <a:rPr lang="en-US" sz="2000" dirty="0">
              <a:latin typeface="Avenir Next LT Pro"/>
              <a:ea typeface="+mn-ea"/>
              <a:cs typeface="+mn-cs"/>
            </a:rPr>
            <a:t>See a company from the outside</a:t>
          </a:r>
          <a:endParaRPr lang="en-CA" sz="2000" dirty="0">
            <a:latin typeface="Avenir Next LT Pro"/>
            <a:ea typeface="+mn-ea"/>
            <a:cs typeface="+mn-cs"/>
          </a:endParaRPr>
        </a:p>
      </dgm:t>
    </dgm:pt>
    <dgm:pt modelId="{C5B434E0-8855-416E-A71B-5E798F74B299}" type="parTrans" cxnId="{5B0282B7-03F4-44A8-A313-FCD8016844A5}">
      <dgm:prSet/>
      <dgm:spPr/>
      <dgm:t>
        <a:bodyPr/>
        <a:lstStyle/>
        <a:p>
          <a:endParaRPr lang="en-CA" sz="1800"/>
        </a:p>
      </dgm:t>
    </dgm:pt>
    <dgm:pt modelId="{8088437C-DE6F-4DF5-8F95-C9313DDDB1F3}" type="sibTrans" cxnId="{5B0282B7-03F4-44A8-A313-FCD8016844A5}">
      <dgm:prSet custT="1"/>
      <dgm:spPr>
        <a:xfrm>
          <a:off x="2495781" y="597459"/>
          <a:ext cx="480007" cy="561517"/>
        </a:xfrm>
        <a:prstGeom prst="rightArrow">
          <a:avLst>
            <a:gd name="adj1" fmla="val 60000"/>
            <a:gd name="adj2" fmla="val 50000"/>
          </a:avLst>
        </a:prstGeom>
      </dgm:spPr>
      <dgm:t>
        <a:bodyPr/>
        <a:lstStyle/>
        <a:p>
          <a:pPr>
            <a:buNone/>
          </a:pPr>
          <a:endParaRPr lang="en-CA" sz="2000">
            <a:solidFill>
              <a:sysClr val="window" lastClr="FFFFFF"/>
            </a:solidFill>
            <a:latin typeface="Avenir Next LT Pro"/>
            <a:ea typeface="+mn-ea"/>
            <a:cs typeface="+mn-cs"/>
          </a:endParaRPr>
        </a:p>
      </dgm:t>
    </dgm:pt>
    <dgm:pt modelId="{522C94AC-2EFE-40C5-9579-527CA801DF7D}">
      <dgm:prSet custT="1"/>
      <dgm:spPr>
        <a:xfrm>
          <a:off x="3175037" y="135282"/>
          <a:ext cx="2264184" cy="1485871"/>
        </a:xfrm>
        <a:prstGeom prst="roundRect">
          <a:avLst>
            <a:gd name="adj" fmla="val 10000"/>
          </a:avLst>
        </a:prstGeom>
      </dgm:spPr>
      <dgm:t>
        <a:bodyPr/>
        <a:lstStyle/>
        <a:p>
          <a:pPr>
            <a:buNone/>
          </a:pPr>
          <a:r>
            <a:rPr lang="en-US" sz="2000" dirty="0">
              <a:latin typeface="Avenir Next LT Pro"/>
              <a:ea typeface="+mn-ea"/>
              <a:cs typeface="+mn-cs"/>
            </a:rPr>
            <a:t>Notice fun perks/ modern style </a:t>
          </a:r>
          <a:r>
            <a:rPr lang="en-US" sz="2000" dirty="0">
              <a:latin typeface="Avenir Next LT Pro"/>
              <a:ea typeface="+mn-ea"/>
              <a:cs typeface="+mn-cs"/>
              <a:sym typeface="Wingdings" panose="05000000000000000000" pitchFamily="2" charset="2"/>
            </a:rPr>
            <a:t> from </a:t>
          </a:r>
          <a:r>
            <a:rPr lang="en-US" sz="2000" dirty="0">
              <a:latin typeface="Avenir Next LT Pro"/>
              <a:ea typeface="+mn-ea"/>
              <a:cs typeface="+mn-cs"/>
            </a:rPr>
            <a:t>positive perception of it</a:t>
          </a:r>
        </a:p>
      </dgm:t>
    </dgm:pt>
    <dgm:pt modelId="{AD455ED9-995D-4A6A-9997-646AECB8CB9A}" type="parTrans" cxnId="{3F38124B-E20D-4FC9-BEE8-DBE9157535C9}">
      <dgm:prSet/>
      <dgm:spPr/>
      <dgm:t>
        <a:bodyPr/>
        <a:lstStyle/>
        <a:p>
          <a:endParaRPr lang="en-CA" sz="1800"/>
        </a:p>
      </dgm:t>
    </dgm:pt>
    <dgm:pt modelId="{49C8403C-3914-4121-9B36-4D7120A3BAEB}" type="sibTrans" cxnId="{3F38124B-E20D-4FC9-BEE8-DBE9157535C9}">
      <dgm:prSet custT="1"/>
      <dgm:spPr>
        <a:xfrm>
          <a:off x="5665640" y="597459"/>
          <a:ext cx="480007" cy="561517"/>
        </a:xfrm>
        <a:prstGeom prst="rightArrow">
          <a:avLst>
            <a:gd name="adj1" fmla="val 60000"/>
            <a:gd name="adj2" fmla="val 50000"/>
          </a:avLst>
        </a:prstGeom>
      </dgm:spPr>
      <dgm:t>
        <a:bodyPr/>
        <a:lstStyle/>
        <a:p>
          <a:pPr>
            <a:buNone/>
          </a:pPr>
          <a:endParaRPr lang="en-CA" sz="2000">
            <a:solidFill>
              <a:sysClr val="window" lastClr="FFFFFF"/>
            </a:solidFill>
            <a:latin typeface="Avenir Next LT Pro"/>
            <a:ea typeface="+mn-ea"/>
            <a:cs typeface="+mn-cs"/>
          </a:endParaRPr>
        </a:p>
      </dgm:t>
    </dgm:pt>
    <dgm:pt modelId="{8358764F-D22A-4B55-9D27-DC9C9D198309}">
      <dgm:prSet custT="1"/>
      <dgm:spPr>
        <a:xfrm>
          <a:off x="6344895" y="135282"/>
          <a:ext cx="2264184" cy="1485871"/>
        </a:xfrm>
        <a:prstGeom prst="roundRect">
          <a:avLst>
            <a:gd name="adj" fmla="val 10000"/>
          </a:avLst>
        </a:prstGeom>
      </dgm:spPr>
      <dgm:t>
        <a:bodyPr/>
        <a:lstStyle/>
        <a:p>
          <a:pPr>
            <a:buNone/>
          </a:pPr>
          <a:r>
            <a:rPr lang="en-US" sz="2000" dirty="0">
              <a:latin typeface="Avenir Next LT Pro"/>
              <a:ea typeface="+mn-ea"/>
              <a:cs typeface="+mn-cs"/>
            </a:rPr>
            <a:t>Want to maintain positive perception</a:t>
          </a:r>
        </a:p>
      </dgm:t>
    </dgm:pt>
    <dgm:pt modelId="{DB098BCE-9C79-449F-97C5-73C729A9B8BD}" type="parTrans" cxnId="{3C64E6B5-0223-4208-A051-ECFEB17C4080}">
      <dgm:prSet/>
      <dgm:spPr/>
      <dgm:t>
        <a:bodyPr/>
        <a:lstStyle/>
        <a:p>
          <a:endParaRPr lang="en-CA" sz="1800"/>
        </a:p>
      </dgm:t>
    </dgm:pt>
    <dgm:pt modelId="{FF559EEB-3BC4-46E7-BB5C-F2792D06D8DD}" type="sibTrans" cxnId="{3C64E6B5-0223-4208-A051-ECFEB17C4080}">
      <dgm:prSet custT="1"/>
      <dgm:spPr>
        <a:xfrm>
          <a:off x="8835499" y="597459"/>
          <a:ext cx="480007" cy="561517"/>
        </a:xfrm>
        <a:prstGeom prst="rightArrow">
          <a:avLst>
            <a:gd name="adj1" fmla="val 60000"/>
            <a:gd name="adj2" fmla="val 50000"/>
          </a:avLst>
        </a:prstGeom>
      </dgm:spPr>
      <dgm:t>
        <a:bodyPr/>
        <a:lstStyle/>
        <a:p>
          <a:pPr>
            <a:buNone/>
          </a:pPr>
          <a:endParaRPr lang="en-CA" sz="2000">
            <a:solidFill>
              <a:sysClr val="window" lastClr="FFFFFF"/>
            </a:solidFill>
            <a:latin typeface="Avenir Next LT Pro"/>
            <a:ea typeface="+mn-ea"/>
            <a:cs typeface="+mn-cs"/>
          </a:endParaRPr>
        </a:p>
      </dgm:t>
    </dgm:pt>
    <dgm:pt modelId="{A3CFF97E-547F-47CA-885D-1F911F93B89F}">
      <dgm:prSet custT="1"/>
      <dgm:spPr>
        <a:xfrm>
          <a:off x="9514754" y="135282"/>
          <a:ext cx="2264184" cy="1485871"/>
        </a:xfrm>
        <a:prstGeom prst="roundRect">
          <a:avLst>
            <a:gd name="adj" fmla="val 10000"/>
          </a:avLst>
        </a:prstGeom>
      </dgm:spPr>
      <dgm:t>
        <a:bodyPr/>
        <a:lstStyle/>
        <a:p>
          <a:pPr>
            <a:buNone/>
          </a:pPr>
          <a:r>
            <a:rPr lang="en-US" sz="2000" dirty="0">
              <a:latin typeface="Avenir Next LT Pro"/>
              <a:ea typeface="+mn-ea"/>
              <a:cs typeface="+mn-cs"/>
            </a:rPr>
            <a:t>Defend perception in face of threats (mistreatment)</a:t>
          </a:r>
        </a:p>
      </dgm:t>
    </dgm:pt>
    <dgm:pt modelId="{D09CCD1C-772D-44E8-A52C-71DDF29838EE}" type="parTrans" cxnId="{261A5E55-5FA5-4B0E-B942-E17F4F8C7525}">
      <dgm:prSet/>
      <dgm:spPr/>
      <dgm:t>
        <a:bodyPr/>
        <a:lstStyle/>
        <a:p>
          <a:endParaRPr lang="en-CA" sz="1800"/>
        </a:p>
      </dgm:t>
    </dgm:pt>
    <dgm:pt modelId="{B09CFD94-948E-4AF9-8278-0A5992A355BE}" type="sibTrans" cxnId="{261A5E55-5FA5-4B0E-B942-E17F4F8C7525}">
      <dgm:prSet/>
      <dgm:spPr/>
      <dgm:t>
        <a:bodyPr/>
        <a:lstStyle/>
        <a:p>
          <a:endParaRPr lang="en-CA" sz="1800"/>
        </a:p>
      </dgm:t>
    </dgm:pt>
    <dgm:pt modelId="{3DB2A4D0-B41D-436A-9795-80316F84C133}" type="pres">
      <dgm:prSet presAssocID="{9C140FF5-A4C5-4912-B689-DCBBCDAA3DED}" presName="Name0" presStyleCnt="0">
        <dgm:presLayoutVars>
          <dgm:dir/>
          <dgm:resizeHandles val="exact"/>
        </dgm:presLayoutVars>
      </dgm:prSet>
      <dgm:spPr/>
    </dgm:pt>
    <dgm:pt modelId="{7748B508-942E-4308-94E4-7275D8293E32}" type="pres">
      <dgm:prSet presAssocID="{61F7C9CB-4344-45AD-BF38-D95B1D958BB7}" presName="node" presStyleLbl="node1" presStyleIdx="0" presStyleCnt="4" custScaleY="146478">
        <dgm:presLayoutVars>
          <dgm:bulletEnabled val="1"/>
        </dgm:presLayoutVars>
      </dgm:prSet>
      <dgm:spPr/>
    </dgm:pt>
    <dgm:pt modelId="{D91A5F67-1577-478C-B665-D710997C170B}" type="pres">
      <dgm:prSet presAssocID="{8088437C-DE6F-4DF5-8F95-C9313DDDB1F3}" presName="sibTrans" presStyleLbl="sibTrans2D1" presStyleIdx="0" presStyleCnt="3"/>
      <dgm:spPr/>
    </dgm:pt>
    <dgm:pt modelId="{E711EF29-2195-4475-9197-211EE9D5594A}" type="pres">
      <dgm:prSet presAssocID="{8088437C-DE6F-4DF5-8F95-C9313DDDB1F3}" presName="connectorText" presStyleLbl="sibTrans2D1" presStyleIdx="0" presStyleCnt="3"/>
      <dgm:spPr/>
    </dgm:pt>
    <dgm:pt modelId="{C180D86E-70F7-4230-BE6E-176D277316B0}" type="pres">
      <dgm:prSet presAssocID="{522C94AC-2EFE-40C5-9579-527CA801DF7D}" presName="node" presStyleLbl="node1" presStyleIdx="1" presStyleCnt="4" custScaleY="146477">
        <dgm:presLayoutVars>
          <dgm:bulletEnabled val="1"/>
        </dgm:presLayoutVars>
      </dgm:prSet>
      <dgm:spPr/>
    </dgm:pt>
    <dgm:pt modelId="{6182D49F-FB6A-4F32-8D6B-EE25CA0C6C1E}" type="pres">
      <dgm:prSet presAssocID="{49C8403C-3914-4121-9B36-4D7120A3BAEB}" presName="sibTrans" presStyleLbl="sibTrans2D1" presStyleIdx="1" presStyleCnt="3"/>
      <dgm:spPr/>
    </dgm:pt>
    <dgm:pt modelId="{EDCCAC8E-666D-42A0-B0C7-C35155940C6C}" type="pres">
      <dgm:prSet presAssocID="{49C8403C-3914-4121-9B36-4D7120A3BAEB}" presName="connectorText" presStyleLbl="sibTrans2D1" presStyleIdx="1" presStyleCnt="3"/>
      <dgm:spPr/>
    </dgm:pt>
    <dgm:pt modelId="{A6E9C014-F636-48B0-A812-F3E4B44F9219}" type="pres">
      <dgm:prSet presAssocID="{8358764F-D22A-4B55-9D27-DC9C9D198309}" presName="node" presStyleLbl="node1" presStyleIdx="2" presStyleCnt="4" custScaleY="146639">
        <dgm:presLayoutVars>
          <dgm:bulletEnabled val="1"/>
        </dgm:presLayoutVars>
      </dgm:prSet>
      <dgm:spPr/>
    </dgm:pt>
    <dgm:pt modelId="{F1B06382-7F0C-4440-A872-DDCA931B10B5}" type="pres">
      <dgm:prSet presAssocID="{FF559EEB-3BC4-46E7-BB5C-F2792D06D8DD}" presName="sibTrans" presStyleLbl="sibTrans2D1" presStyleIdx="2" presStyleCnt="3"/>
      <dgm:spPr/>
    </dgm:pt>
    <dgm:pt modelId="{08A4C6D8-5E84-4C0A-832A-E0D243F935E1}" type="pres">
      <dgm:prSet presAssocID="{FF559EEB-3BC4-46E7-BB5C-F2792D06D8DD}" presName="connectorText" presStyleLbl="sibTrans2D1" presStyleIdx="2" presStyleCnt="3"/>
      <dgm:spPr/>
    </dgm:pt>
    <dgm:pt modelId="{497B1029-E871-4615-BE2F-21EB769E6C32}" type="pres">
      <dgm:prSet presAssocID="{A3CFF97E-547F-47CA-885D-1F911F93B89F}" presName="node" presStyleLbl="node1" presStyleIdx="3" presStyleCnt="4" custScaleY="143891">
        <dgm:presLayoutVars>
          <dgm:bulletEnabled val="1"/>
        </dgm:presLayoutVars>
      </dgm:prSet>
      <dgm:spPr/>
    </dgm:pt>
  </dgm:ptLst>
  <dgm:cxnLst>
    <dgm:cxn modelId="{674DA007-1DDF-4C89-9D25-B6C54C1C2A22}" type="presOf" srcId="{8358764F-D22A-4B55-9D27-DC9C9D198309}" destId="{A6E9C014-F636-48B0-A812-F3E4B44F9219}" srcOrd="0" destOrd="0" presId="urn:microsoft.com/office/officeart/2005/8/layout/process1"/>
    <dgm:cxn modelId="{AEF8C311-1CE3-4816-9941-E75CC396F1D7}" type="presOf" srcId="{A3CFF97E-547F-47CA-885D-1F911F93B89F}" destId="{497B1029-E871-4615-BE2F-21EB769E6C32}" srcOrd="0" destOrd="0" presId="urn:microsoft.com/office/officeart/2005/8/layout/process1"/>
    <dgm:cxn modelId="{6D1BB12C-F466-4710-8098-5C993A48B26E}" type="presOf" srcId="{8088437C-DE6F-4DF5-8F95-C9313DDDB1F3}" destId="{D91A5F67-1577-478C-B665-D710997C170B}" srcOrd="0" destOrd="0" presId="urn:microsoft.com/office/officeart/2005/8/layout/process1"/>
    <dgm:cxn modelId="{DBF94B2D-CD03-41CE-B6EF-4E9C3F7881D5}" type="presOf" srcId="{8088437C-DE6F-4DF5-8F95-C9313DDDB1F3}" destId="{E711EF29-2195-4475-9197-211EE9D5594A}" srcOrd="1" destOrd="0" presId="urn:microsoft.com/office/officeart/2005/8/layout/process1"/>
    <dgm:cxn modelId="{3F38124B-E20D-4FC9-BEE8-DBE9157535C9}" srcId="{9C140FF5-A4C5-4912-B689-DCBBCDAA3DED}" destId="{522C94AC-2EFE-40C5-9579-527CA801DF7D}" srcOrd="1" destOrd="0" parTransId="{AD455ED9-995D-4A6A-9997-646AECB8CB9A}" sibTransId="{49C8403C-3914-4121-9B36-4D7120A3BAEB}"/>
    <dgm:cxn modelId="{2787774B-53CD-4DFA-BCF9-D885AC57817A}" type="presOf" srcId="{49C8403C-3914-4121-9B36-4D7120A3BAEB}" destId="{6182D49F-FB6A-4F32-8D6B-EE25CA0C6C1E}" srcOrd="0" destOrd="0" presId="urn:microsoft.com/office/officeart/2005/8/layout/process1"/>
    <dgm:cxn modelId="{261A5E55-5FA5-4B0E-B942-E17F4F8C7525}" srcId="{9C140FF5-A4C5-4912-B689-DCBBCDAA3DED}" destId="{A3CFF97E-547F-47CA-885D-1F911F93B89F}" srcOrd="3" destOrd="0" parTransId="{D09CCD1C-772D-44E8-A52C-71DDF29838EE}" sibTransId="{B09CFD94-948E-4AF9-8278-0A5992A355BE}"/>
    <dgm:cxn modelId="{181F1A5A-C723-41D5-8823-8E2392496743}" type="presOf" srcId="{9C140FF5-A4C5-4912-B689-DCBBCDAA3DED}" destId="{3DB2A4D0-B41D-436A-9795-80316F84C133}" srcOrd="0" destOrd="0" presId="urn:microsoft.com/office/officeart/2005/8/layout/process1"/>
    <dgm:cxn modelId="{04E9BD88-E1BD-44EC-8B3F-9DFA023484D8}" type="presOf" srcId="{FF559EEB-3BC4-46E7-BB5C-F2792D06D8DD}" destId="{F1B06382-7F0C-4440-A872-DDCA931B10B5}" srcOrd="0" destOrd="0" presId="urn:microsoft.com/office/officeart/2005/8/layout/process1"/>
    <dgm:cxn modelId="{9A25A993-B4BE-4248-854C-BF33F1F9BB5A}" type="presOf" srcId="{522C94AC-2EFE-40C5-9579-527CA801DF7D}" destId="{C180D86E-70F7-4230-BE6E-176D277316B0}" srcOrd="0" destOrd="0" presId="urn:microsoft.com/office/officeart/2005/8/layout/process1"/>
    <dgm:cxn modelId="{CD07ECAE-8D49-41D3-9898-3A01C5CE86A3}" type="presOf" srcId="{FF559EEB-3BC4-46E7-BB5C-F2792D06D8DD}" destId="{08A4C6D8-5E84-4C0A-832A-E0D243F935E1}" srcOrd="1" destOrd="0" presId="urn:microsoft.com/office/officeart/2005/8/layout/process1"/>
    <dgm:cxn modelId="{3C64E6B5-0223-4208-A051-ECFEB17C4080}" srcId="{9C140FF5-A4C5-4912-B689-DCBBCDAA3DED}" destId="{8358764F-D22A-4B55-9D27-DC9C9D198309}" srcOrd="2" destOrd="0" parTransId="{DB098BCE-9C79-449F-97C5-73C729A9B8BD}" sibTransId="{FF559EEB-3BC4-46E7-BB5C-F2792D06D8DD}"/>
    <dgm:cxn modelId="{5B0282B7-03F4-44A8-A313-FCD8016844A5}" srcId="{9C140FF5-A4C5-4912-B689-DCBBCDAA3DED}" destId="{61F7C9CB-4344-45AD-BF38-D95B1D958BB7}" srcOrd="0" destOrd="0" parTransId="{C5B434E0-8855-416E-A71B-5E798F74B299}" sibTransId="{8088437C-DE6F-4DF5-8F95-C9313DDDB1F3}"/>
    <dgm:cxn modelId="{ECBEDAF0-68F5-40A6-900A-E902FA38DB6D}" type="presOf" srcId="{49C8403C-3914-4121-9B36-4D7120A3BAEB}" destId="{EDCCAC8E-666D-42A0-B0C7-C35155940C6C}" srcOrd="1" destOrd="0" presId="urn:microsoft.com/office/officeart/2005/8/layout/process1"/>
    <dgm:cxn modelId="{BC6A69F3-EA5D-4F38-A838-5BFA9EA59C6B}" type="presOf" srcId="{61F7C9CB-4344-45AD-BF38-D95B1D958BB7}" destId="{7748B508-942E-4308-94E4-7275D8293E32}" srcOrd="0" destOrd="0" presId="urn:microsoft.com/office/officeart/2005/8/layout/process1"/>
    <dgm:cxn modelId="{F9A9E363-C12E-417D-81A4-2DF3F30C6705}" type="presParOf" srcId="{3DB2A4D0-B41D-436A-9795-80316F84C133}" destId="{7748B508-942E-4308-94E4-7275D8293E32}" srcOrd="0" destOrd="0" presId="urn:microsoft.com/office/officeart/2005/8/layout/process1"/>
    <dgm:cxn modelId="{D8A452E4-54F4-498F-BA2E-AD5847EFC681}" type="presParOf" srcId="{3DB2A4D0-B41D-436A-9795-80316F84C133}" destId="{D91A5F67-1577-478C-B665-D710997C170B}" srcOrd="1" destOrd="0" presId="urn:microsoft.com/office/officeart/2005/8/layout/process1"/>
    <dgm:cxn modelId="{6AB84CD9-751E-4898-9554-E73E3E8964C4}" type="presParOf" srcId="{D91A5F67-1577-478C-B665-D710997C170B}" destId="{E711EF29-2195-4475-9197-211EE9D5594A}" srcOrd="0" destOrd="0" presId="urn:microsoft.com/office/officeart/2005/8/layout/process1"/>
    <dgm:cxn modelId="{2EFDF9BB-29CD-4880-BB4A-D5E54CABDAE0}" type="presParOf" srcId="{3DB2A4D0-B41D-436A-9795-80316F84C133}" destId="{C180D86E-70F7-4230-BE6E-176D277316B0}" srcOrd="2" destOrd="0" presId="urn:microsoft.com/office/officeart/2005/8/layout/process1"/>
    <dgm:cxn modelId="{33729938-BD79-40BE-908E-A6DB531F96A5}" type="presParOf" srcId="{3DB2A4D0-B41D-436A-9795-80316F84C133}" destId="{6182D49F-FB6A-4F32-8D6B-EE25CA0C6C1E}" srcOrd="3" destOrd="0" presId="urn:microsoft.com/office/officeart/2005/8/layout/process1"/>
    <dgm:cxn modelId="{4A48B1E2-73D3-4A58-ADD4-B0F9AABC23BB}" type="presParOf" srcId="{6182D49F-FB6A-4F32-8D6B-EE25CA0C6C1E}" destId="{EDCCAC8E-666D-42A0-B0C7-C35155940C6C}" srcOrd="0" destOrd="0" presId="urn:microsoft.com/office/officeart/2005/8/layout/process1"/>
    <dgm:cxn modelId="{3E96D153-27EB-4EC0-8B5C-35B88C0B108D}" type="presParOf" srcId="{3DB2A4D0-B41D-436A-9795-80316F84C133}" destId="{A6E9C014-F636-48B0-A812-F3E4B44F9219}" srcOrd="4" destOrd="0" presId="urn:microsoft.com/office/officeart/2005/8/layout/process1"/>
    <dgm:cxn modelId="{33893578-EB3A-491C-BEBD-95F7E2D59A5E}" type="presParOf" srcId="{3DB2A4D0-B41D-436A-9795-80316F84C133}" destId="{F1B06382-7F0C-4440-A872-DDCA931B10B5}" srcOrd="5" destOrd="0" presId="urn:microsoft.com/office/officeart/2005/8/layout/process1"/>
    <dgm:cxn modelId="{CF44814A-5076-4CA1-8ADF-EFF3190222DF}" type="presParOf" srcId="{F1B06382-7F0C-4440-A872-DDCA931B10B5}" destId="{08A4C6D8-5E84-4C0A-832A-E0D243F935E1}" srcOrd="0" destOrd="0" presId="urn:microsoft.com/office/officeart/2005/8/layout/process1"/>
    <dgm:cxn modelId="{D51DF488-5155-4153-BCD6-D698F5F9303F}" type="presParOf" srcId="{3DB2A4D0-B41D-436A-9795-80316F84C133}" destId="{497B1029-E871-4615-BE2F-21EB769E6C32}"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B508-942E-4308-94E4-7275D8293E32}">
      <dsp:nvSpPr>
        <dsp:cNvPr id="0" name=""/>
        <dsp:cNvSpPr/>
      </dsp:nvSpPr>
      <dsp:spPr>
        <a:xfrm>
          <a:off x="5054" y="91760"/>
          <a:ext cx="2210127" cy="2397663"/>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latin typeface="Avenir Next LT Pro"/>
              <a:ea typeface="+mn-ea"/>
              <a:cs typeface="+mn-cs"/>
            </a:rPr>
            <a:t>See a company from the outside</a:t>
          </a:r>
          <a:endParaRPr lang="en-CA" sz="2000" kern="1200" dirty="0">
            <a:latin typeface="Avenir Next LT Pro"/>
            <a:ea typeface="+mn-ea"/>
            <a:cs typeface="+mn-cs"/>
          </a:endParaRPr>
        </a:p>
      </dsp:txBody>
      <dsp:txXfrm>
        <a:off x="69786" y="156492"/>
        <a:ext cx="2080663" cy="2268199"/>
      </dsp:txXfrm>
    </dsp:sp>
    <dsp:sp modelId="{D91A5F67-1577-478C-B665-D710997C170B}">
      <dsp:nvSpPr>
        <dsp:cNvPr id="0" name=""/>
        <dsp:cNvSpPr/>
      </dsp:nvSpPr>
      <dsp:spPr>
        <a:xfrm>
          <a:off x="2436195" y="1016536"/>
          <a:ext cx="468547" cy="54811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solidFill>
              <a:sysClr val="window" lastClr="FFFFFF"/>
            </a:solidFill>
            <a:latin typeface="Avenir Next LT Pro"/>
            <a:ea typeface="+mn-ea"/>
            <a:cs typeface="+mn-cs"/>
          </a:endParaRPr>
        </a:p>
      </dsp:txBody>
      <dsp:txXfrm>
        <a:off x="2436195" y="1126158"/>
        <a:ext cx="327983" cy="328867"/>
      </dsp:txXfrm>
    </dsp:sp>
    <dsp:sp modelId="{C180D86E-70F7-4230-BE6E-176D277316B0}">
      <dsp:nvSpPr>
        <dsp:cNvPr id="0" name=""/>
        <dsp:cNvSpPr/>
      </dsp:nvSpPr>
      <dsp:spPr>
        <a:xfrm>
          <a:off x="3099234" y="91769"/>
          <a:ext cx="2210127" cy="2397646"/>
        </a:xfrm>
        <a:prstGeom prst="roundRect">
          <a:avLst>
            <a:gd name="adj" fmla="val 10000"/>
          </a:avLst>
        </a:prstGeom>
        <a:solidFill>
          <a:schemeClr val="accent3">
            <a:shade val="80000"/>
            <a:hueOff val="-27725"/>
            <a:satOff val="6136"/>
            <a:lumOff val="5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Next LT Pro"/>
              <a:ea typeface="+mn-ea"/>
              <a:cs typeface="+mn-cs"/>
            </a:rPr>
            <a:t>Notice fun perks/ modern style </a:t>
          </a:r>
          <a:r>
            <a:rPr lang="en-US" sz="2000" kern="1200" dirty="0">
              <a:latin typeface="Avenir Next LT Pro"/>
              <a:ea typeface="+mn-ea"/>
              <a:cs typeface="+mn-cs"/>
              <a:sym typeface="Wingdings" panose="05000000000000000000" pitchFamily="2" charset="2"/>
            </a:rPr>
            <a:t> from </a:t>
          </a:r>
          <a:r>
            <a:rPr lang="en-US" sz="2000" kern="1200" dirty="0">
              <a:latin typeface="Avenir Next LT Pro"/>
              <a:ea typeface="+mn-ea"/>
              <a:cs typeface="+mn-cs"/>
            </a:rPr>
            <a:t>positive perception of it</a:t>
          </a:r>
        </a:p>
      </dsp:txBody>
      <dsp:txXfrm>
        <a:off x="3163966" y="156501"/>
        <a:ext cx="2080663" cy="2268182"/>
      </dsp:txXfrm>
    </dsp:sp>
    <dsp:sp modelId="{6182D49F-FB6A-4F32-8D6B-EE25CA0C6C1E}">
      <dsp:nvSpPr>
        <dsp:cNvPr id="0" name=""/>
        <dsp:cNvSpPr/>
      </dsp:nvSpPr>
      <dsp:spPr>
        <a:xfrm>
          <a:off x="5530374" y="1016536"/>
          <a:ext cx="468547" cy="548111"/>
        </a:xfrm>
        <a:prstGeom prst="rightArrow">
          <a:avLst>
            <a:gd name="adj1" fmla="val 60000"/>
            <a:gd name="adj2" fmla="val 50000"/>
          </a:avLst>
        </a:prstGeom>
        <a:solidFill>
          <a:schemeClr val="accent3">
            <a:shade val="90000"/>
            <a:hueOff val="-41581"/>
            <a:satOff val="4377"/>
            <a:lumOff val="65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solidFill>
              <a:sysClr val="window" lastClr="FFFFFF"/>
            </a:solidFill>
            <a:latin typeface="Avenir Next LT Pro"/>
            <a:ea typeface="+mn-ea"/>
            <a:cs typeface="+mn-cs"/>
          </a:endParaRPr>
        </a:p>
      </dsp:txBody>
      <dsp:txXfrm>
        <a:off x="5530374" y="1126158"/>
        <a:ext cx="327983" cy="328867"/>
      </dsp:txXfrm>
    </dsp:sp>
    <dsp:sp modelId="{A6E9C014-F636-48B0-A812-F3E4B44F9219}">
      <dsp:nvSpPr>
        <dsp:cNvPr id="0" name=""/>
        <dsp:cNvSpPr/>
      </dsp:nvSpPr>
      <dsp:spPr>
        <a:xfrm>
          <a:off x="6193413" y="90443"/>
          <a:ext cx="2210127" cy="2400298"/>
        </a:xfrm>
        <a:prstGeom prst="roundRect">
          <a:avLst>
            <a:gd name="adj" fmla="val 10000"/>
          </a:avLst>
        </a:prstGeom>
        <a:solidFill>
          <a:schemeClr val="accent3">
            <a:shade val="80000"/>
            <a:hueOff val="-55449"/>
            <a:satOff val="12272"/>
            <a:lumOff val="11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Next LT Pro"/>
              <a:ea typeface="+mn-ea"/>
              <a:cs typeface="+mn-cs"/>
            </a:rPr>
            <a:t>Want to maintain positive perception</a:t>
          </a:r>
        </a:p>
      </dsp:txBody>
      <dsp:txXfrm>
        <a:off x="6258145" y="155175"/>
        <a:ext cx="2080663" cy="2270834"/>
      </dsp:txXfrm>
    </dsp:sp>
    <dsp:sp modelId="{F1B06382-7F0C-4440-A872-DDCA931B10B5}">
      <dsp:nvSpPr>
        <dsp:cNvPr id="0" name=""/>
        <dsp:cNvSpPr/>
      </dsp:nvSpPr>
      <dsp:spPr>
        <a:xfrm>
          <a:off x="8624553" y="1016536"/>
          <a:ext cx="468547" cy="548111"/>
        </a:xfrm>
        <a:prstGeom prst="rightArrow">
          <a:avLst>
            <a:gd name="adj1" fmla="val 60000"/>
            <a:gd name="adj2" fmla="val 50000"/>
          </a:avLst>
        </a:prstGeom>
        <a:solidFill>
          <a:schemeClr val="accent3">
            <a:shade val="90000"/>
            <a:hueOff val="-83163"/>
            <a:satOff val="8754"/>
            <a:lumOff val="130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solidFill>
              <a:sysClr val="window" lastClr="FFFFFF"/>
            </a:solidFill>
            <a:latin typeface="Avenir Next LT Pro"/>
            <a:ea typeface="+mn-ea"/>
            <a:cs typeface="+mn-cs"/>
          </a:endParaRPr>
        </a:p>
      </dsp:txBody>
      <dsp:txXfrm>
        <a:off x="8624553" y="1126158"/>
        <a:ext cx="327983" cy="328867"/>
      </dsp:txXfrm>
    </dsp:sp>
    <dsp:sp modelId="{497B1029-E871-4615-BE2F-21EB769E6C32}">
      <dsp:nvSpPr>
        <dsp:cNvPr id="0" name=""/>
        <dsp:cNvSpPr/>
      </dsp:nvSpPr>
      <dsp:spPr>
        <a:xfrm>
          <a:off x="9287592" y="112933"/>
          <a:ext cx="2210127" cy="2355317"/>
        </a:xfrm>
        <a:prstGeom prst="roundRect">
          <a:avLst>
            <a:gd name="adj" fmla="val 10000"/>
          </a:avLst>
        </a:prstGeom>
        <a:solidFill>
          <a:schemeClr val="accent3">
            <a:shade val="80000"/>
            <a:hueOff val="-83174"/>
            <a:satOff val="18408"/>
            <a:lumOff val="16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Next LT Pro"/>
              <a:ea typeface="+mn-ea"/>
              <a:cs typeface="+mn-cs"/>
            </a:rPr>
            <a:t>Defend perception in face of threats (mistreatment)</a:t>
          </a:r>
        </a:p>
      </dsp:txBody>
      <dsp:txXfrm>
        <a:off x="9352324" y="177665"/>
        <a:ext cx="2080663" cy="22258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0.14077</cdr:x>
      <cdr:y>0.83125</cdr:y>
    </cdr:from>
    <cdr:to>
      <cdr:x>0.25327</cdr:x>
      <cdr:y>1</cdr:y>
    </cdr:to>
    <cdr:sp macro="" textlink="">
      <cdr:nvSpPr>
        <cdr:cNvPr id="2" name="TextBox 1">
          <a:extLst xmlns:a="http://schemas.openxmlformats.org/drawingml/2006/main">
            <a:ext uri="{FF2B5EF4-FFF2-40B4-BE49-F238E27FC236}">
              <a16:creationId xmlns:a16="http://schemas.microsoft.com/office/drawing/2014/main" id="{0604F1ED-B053-4A37-82BD-F7C08509FD3F}"/>
            </a:ext>
          </a:extLst>
        </cdr:cNvPr>
        <cdr:cNvSpPr txBox="1"/>
      </cdr:nvSpPr>
      <cdr:spPr>
        <a:xfrm xmlns:a="http://schemas.openxmlformats.org/drawingml/2006/main">
          <a:off x="1144151" y="534448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CA"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63FB9-3CA6-44A1-857B-35CCC76C9C2D}" type="datetimeFigureOut">
              <a:rPr lang="en-CA" smtClean="0"/>
              <a:t>2021-07-22</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4E843-E120-4BE1-831E-54AA7C11273C}" type="slidenum">
              <a:rPr lang="en-CA" smtClean="0"/>
              <a:t>‹#›</a:t>
            </a:fld>
            <a:endParaRPr lang="en-CA"/>
          </a:p>
        </p:txBody>
      </p:sp>
    </p:spTree>
    <p:extLst>
      <p:ext uri="{BB962C8B-B14F-4D97-AF65-F5344CB8AC3E}">
        <p14:creationId xmlns:p14="http://schemas.microsoft.com/office/powerpoint/2010/main" val="181147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focus of this study was understanding how cues of a company's culture, which is the shared beliefs, values and assumptions,  impact the way outsiders perceive employee treatment within. Namely, we wanted to see if people were more likely to justify mistreatment and exploitation within an organization if they had previously encountered information that suggested the company treated it’s employees well and prioritized their well-being. The competing values framework suggests that companies have to prioritize certain values over others such as focusing inwards on employee well being versus outward on their market and customers.</a:t>
            </a:r>
          </a:p>
          <a:p>
            <a:endParaRPr lang="en-US" dirty="0"/>
          </a:p>
          <a:p>
            <a:r>
              <a:rPr lang="en-US" dirty="0"/>
              <a:t>System justification theory suggests that if a company were to present a signal that they prioritize employee well being, the observer would use that information to form their perception of the company and remain motivated to protect that image in the face of contradicting information such as instances of employee mistreatment in the name of productivity. </a:t>
            </a:r>
          </a:p>
          <a:p>
            <a:endParaRPr lang="en-US" dirty="0"/>
          </a:p>
          <a:p>
            <a:r>
              <a:rPr lang="en-US" dirty="0"/>
              <a:t>We hypothesized that if a participant observed a modern culture signal, in this case clan culture perks, they would be more likely to justify instances of exploitation, mistreatment and unfair expectations observed towards employees of the company to protect their positive image.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quickly define these terms, a clan culture perk is </a:t>
            </a:r>
            <a:r>
              <a:rPr lang="en-US" sz="1200" dirty="0">
                <a:solidFill>
                  <a:srgbClr val="2E344C"/>
                </a:solidFill>
                <a:latin typeface="+mj-lt"/>
              </a:rPr>
              <a:t>A perk offered by a company that is novel and fun (e.g., staff gym) and signals to outsiders that the company has a clan culture which prioritizes it’s employees. Exploitation is Unfairly compensated tasks and/or beyond job scope</a:t>
            </a:r>
            <a:r>
              <a:rPr lang="en-CA" sz="1200" dirty="0">
                <a:solidFill>
                  <a:srgbClr val="2E344C"/>
                </a:solidFill>
                <a:latin typeface="+mj-lt"/>
              </a:rPr>
              <a:t>, mistreatment is </a:t>
            </a:r>
            <a:r>
              <a:rPr lang="en-US" sz="1200" dirty="0">
                <a:solidFill>
                  <a:schemeClr val="accent1">
                    <a:lumMod val="50000"/>
                  </a:schemeClr>
                </a:solidFill>
                <a:latin typeface="+mj-lt"/>
              </a:rPr>
              <a:t>Unfair or demeaning treatment from superior</a:t>
            </a:r>
            <a:r>
              <a:rPr lang="en-CA" sz="1200" dirty="0">
                <a:solidFill>
                  <a:schemeClr val="accent1">
                    <a:lumMod val="50000"/>
                  </a:schemeClr>
                </a:solidFill>
                <a:latin typeface="+mj-lt"/>
              </a:rPr>
              <a:t> and expectations of perfectionism are when a superior holds unreasonably high work standards for their employees.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chemeClr val="accent1">
                  <a:lumMod val="50000"/>
                </a:schemeClr>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50000"/>
                  </a:schemeClr>
                </a:solidFill>
                <a:latin typeface="+mj-lt"/>
              </a:rPr>
              <a:t>We studied this on a sample of 165 University students which were notably, predominantly young, female and studying </a:t>
            </a:r>
            <a:r>
              <a:rPr lang="en-US" sz="1200" dirty="0">
                <a:solidFill>
                  <a:schemeClr val="accent1">
                    <a:lumMod val="50000"/>
                  </a:schemeClr>
                </a:solidFill>
                <a:latin typeface="+mj-lt"/>
              </a:rPr>
              <a:t>Social Science (35%) and Health Science (32%).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1">
                  <a:lumMod val="50000"/>
                </a:schemeClr>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accent1">
                    <a:lumMod val="50000"/>
                  </a:schemeClr>
                </a:solidFill>
                <a:latin typeface="+mj-lt"/>
              </a:rPr>
              <a:t>To study this we chose to use an industry that has remained at the forefront of workplace modernization which is technology. We introduces participants to a fake tech company and an employee, john, who works there as a software engineer. We then showed participants brochures containing information on the benefits available to employees at the company, CCM. Those in the control condition were shown typical perks such as dental and vision coverage while those in the control condition were shown how CCM has free on-site pubs, a games room, a gym and a nap room for it’s employees. Then all participants read through stories of instances of mistreatment and exploitation as CCM and asked to rate how strongly they felt the treatment of employees was justified.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1">
                  <a:lumMod val="50000"/>
                </a:schemeClr>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accent1">
                    <a:lumMod val="50000"/>
                  </a:schemeClr>
                </a:solidFill>
                <a:latin typeface="+mj-lt"/>
              </a:rPr>
              <a:t>Ultimately there were no significant differences in justification of any measure between conditions however our manipulation check showed that the manipulation was unsuccessful so this comes as no surprise.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accent1">
                    <a:lumMod val="50000"/>
                  </a:schemeClr>
                </a:solidFill>
                <a:latin typeface="+mj-lt"/>
              </a:rPr>
              <a:t>More importantly, correlational analysis of the perception of CCM as a fun place to work and as one that cares about it’s employees were strongly linked to greater justification of every signal negative outcome for employees.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1">
                  <a:lumMod val="50000"/>
                </a:schemeClr>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accent1">
                    <a:lumMod val="50000"/>
                  </a:schemeClr>
                </a:solidFill>
                <a:latin typeface="+mj-lt"/>
              </a:rPr>
              <a:t>As such, while our manipulation was ineffective, a relationship does exist between signaling positive organizational culture and justification of poor treatment of employees. This provides a potential explanation for why the rampant exploitation and mistreatment of computer scientists is often justified as par for the course. It also built on IO research that has largely focused on the benefits of perks and failed to look at potential downsides. Most importantly these findings that better inform future employees on how to look past external signals of culture to avoid pitfalls of falling into exploitative situations.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1">
                  <a:lumMod val="50000"/>
                </a:schemeClr>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accent1">
                    <a:lumMod val="50000"/>
                  </a:schemeClr>
                </a:solidFill>
                <a:latin typeface="+mj-lt"/>
              </a:rPr>
              <a:t>In future studies we shall need to develop manipulations of perceived organizational culture with greater internal validity and perhaps use correlational studies in the mean time to studies these relationships. Additionally, these studies should focus on samples that better represent the population at hand, in this case the sample did not reflect the tech industry references in our material and this may have led to some participants having a harder time connecting with the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mj-lt"/>
            </a:endParaRPr>
          </a:p>
          <a:p>
            <a:endParaRPr lang="en-US" dirty="0"/>
          </a:p>
        </p:txBody>
      </p:sp>
      <p:sp>
        <p:nvSpPr>
          <p:cNvPr id="4" name="Slide Number Placeholder 3"/>
          <p:cNvSpPr>
            <a:spLocks noGrp="1"/>
          </p:cNvSpPr>
          <p:nvPr>
            <p:ph type="sldNum" sz="quarter" idx="5"/>
          </p:nvPr>
        </p:nvSpPr>
        <p:spPr/>
        <p:txBody>
          <a:bodyPr/>
          <a:lstStyle/>
          <a:p>
            <a:fld id="{1744E843-E120-4BE1-831E-54AA7C11273C}" type="slidenum">
              <a:rPr lang="en-CA" smtClean="0"/>
              <a:t>1</a:t>
            </a:fld>
            <a:endParaRPr lang="en-CA"/>
          </a:p>
        </p:txBody>
      </p:sp>
    </p:spTree>
    <p:extLst>
      <p:ext uri="{BB962C8B-B14F-4D97-AF65-F5344CB8AC3E}">
        <p14:creationId xmlns:p14="http://schemas.microsoft.com/office/powerpoint/2010/main" val="253819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284519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346992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98848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1278-FEFD-4C63-9439-1F33121FB778}" type="datetimeFigureOut">
              <a:rPr lang="en-CA" smtClean="0"/>
              <a:t>2021-07-22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88365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51278-FEFD-4C63-9439-1F33121FB778}" type="datetimeFigureOut">
              <a:rPr lang="en-CA" smtClean="0"/>
              <a:t>2021-07-22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6480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51278-FEFD-4C63-9439-1F33121FB778}" type="datetimeFigureOut">
              <a:rPr lang="en-CA" smtClean="0"/>
              <a:t>2021-07-22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30939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51278-FEFD-4C63-9439-1F33121FB778}" type="datetimeFigureOut">
              <a:rPr lang="en-CA" smtClean="0"/>
              <a:t>2021-07-22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4351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51278-FEFD-4C63-9439-1F33121FB778}" type="datetimeFigureOut">
              <a:rPr lang="en-CA" smtClean="0"/>
              <a:t>2021-07-22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20205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51278-FEFD-4C63-9439-1F33121FB778}" type="datetimeFigureOut">
              <a:rPr lang="en-CA" smtClean="0"/>
              <a:t>2021-07-22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11904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BB51278-FEFD-4C63-9439-1F33121FB778}" type="datetimeFigureOut">
              <a:rPr lang="en-CA" smtClean="0"/>
              <a:t>2021-07-22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233071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BB51278-FEFD-4C63-9439-1F33121FB778}" type="datetimeFigureOut">
              <a:rPr lang="en-CA" smtClean="0"/>
              <a:t>2021-07-22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F8D5A1-6770-45B8-881E-0FCCCE355A31}" type="slidenum">
              <a:rPr lang="en-CA" smtClean="0"/>
              <a:t>‹#›</a:t>
            </a:fld>
            <a:endParaRPr lang="en-CA"/>
          </a:p>
        </p:txBody>
      </p:sp>
    </p:spTree>
    <p:extLst>
      <p:ext uri="{BB962C8B-B14F-4D97-AF65-F5344CB8AC3E}">
        <p14:creationId xmlns:p14="http://schemas.microsoft.com/office/powerpoint/2010/main" val="41184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BB51278-FEFD-4C63-9439-1F33121FB778}" type="datetimeFigureOut">
              <a:rPr lang="en-CA" smtClean="0"/>
              <a:t>2021-07-22</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CF8D5A1-6770-45B8-881E-0FCCCE355A31}" type="slidenum">
              <a:rPr lang="en-CA" smtClean="0"/>
              <a:t>‹#›</a:t>
            </a:fld>
            <a:endParaRPr lang="en-CA"/>
          </a:p>
        </p:txBody>
      </p:sp>
    </p:spTree>
    <p:extLst>
      <p:ext uri="{BB962C8B-B14F-4D97-AF65-F5344CB8AC3E}">
        <p14:creationId xmlns:p14="http://schemas.microsoft.com/office/powerpoint/2010/main" val="3920495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3.png"/><Relationship Id="rId3" Type="http://schemas.openxmlformats.org/officeDocument/2006/relationships/chart" Target="../charts/chart1.xml"/><Relationship Id="rId7" Type="http://schemas.openxmlformats.org/officeDocument/2006/relationships/diagramLayout" Target="../diagrams/layout1.xml"/><Relationship Id="rId12" Type="http://schemas.openxmlformats.org/officeDocument/2006/relationships/image" Target="../media/image2.png"/><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1.png"/><Relationship Id="rId5" Type="http://schemas.openxmlformats.org/officeDocument/2006/relationships/chart" Target="../charts/chart3.xml"/><Relationship Id="rId1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chart" Target="../charts/chart2.xml"/><Relationship Id="rId9" Type="http://schemas.openxmlformats.org/officeDocument/2006/relationships/diagramColors" Target="../diagrams/colors1.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FF"/>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A3B15B-893E-4C82-AA1E-D26BFEA78C3A}"/>
              </a:ext>
            </a:extLst>
          </p:cNvPr>
          <p:cNvSpPr txBox="1">
            <a:spLocks/>
          </p:cNvSpPr>
          <p:nvPr/>
        </p:nvSpPr>
        <p:spPr>
          <a:xfrm>
            <a:off x="0" y="1"/>
            <a:ext cx="43891200" cy="2316480"/>
          </a:xfrm>
          <a:prstGeom prst="rect">
            <a:avLst/>
          </a:prstGeom>
        </p:spPr>
        <p:txBody>
          <a:bodyP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br>
              <a:rPr lang="en-US" sz="9600" b="1" dirty="0">
                <a:solidFill>
                  <a:schemeClr val="tx2">
                    <a:alpha val="80000"/>
                  </a:schemeClr>
                </a:solidFill>
              </a:rPr>
            </a:br>
            <a:endParaRPr lang="en-CA" sz="9600" b="1" dirty="0">
              <a:solidFill>
                <a:schemeClr val="tx2">
                  <a:alpha val="80000"/>
                </a:schemeClr>
              </a:solidFill>
            </a:endParaRPr>
          </a:p>
        </p:txBody>
      </p:sp>
      <p:sp>
        <p:nvSpPr>
          <p:cNvPr id="5" name="Rectangle 4">
            <a:extLst>
              <a:ext uri="{FF2B5EF4-FFF2-40B4-BE49-F238E27FC236}">
                <a16:creationId xmlns:a16="http://schemas.microsoft.com/office/drawing/2014/main" id="{3C7AA9EA-4235-4F7C-B014-7284FF789513}"/>
              </a:ext>
            </a:extLst>
          </p:cNvPr>
          <p:cNvSpPr/>
          <p:nvPr/>
        </p:nvSpPr>
        <p:spPr>
          <a:xfrm>
            <a:off x="0" y="0"/>
            <a:ext cx="43891200" cy="2739028"/>
          </a:xfrm>
          <a:prstGeom prst="rect">
            <a:avLst/>
          </a:prstGeom>
          <a:solidFill>
            <a:srgbClr val="515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chemeClr val="bg1"/>
                </a:solidFill>
                <a:effectLst/>
                <a:uLnTx/>
                <a:uFillTx/>
                <a:latin typeface="Calibri" panose="020F0502020204030204"/>
                <a:ea typeface="+mn-ea"/>
                <a:cs typeface="+mn-cs"/>
              </a:rPr>
              <a:t>Employee Prioritization or Exploitation?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chemeClr val="bg1"/>
                </a:solidFill>
                <a:effectLst/>
                <a:uLnTx/>
                <a:uFillTx/>
                <a:latin typeface="Calibri" panose="020F0502020204030204"/>
                <a:ea typeface="+mn-ea"/>
                <a:cs typeface="+mn-cs"/>
              </a:rPr>
              <a:t>What Extravagant Perks Say About Organizational Culture in the Modern Workplace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Calibri" panose="020F0502020204030204"/>
                <a:ea typeface="+mn-ea"/>
                <a:cs typeface="+mn-cs"/>
              </a:rPr>
              <a:t>Elizabeth Cyr (1), Dr. William Hall (2)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Calibri" panose="020F0502020204030204"/>
                <a:ea typeface="+mn-ea"/>
                <a:cs typeface="+mn-cs"/>
              </a:rPr>
              <a:t>Psychology Department, Brock University</a:t>
            </a:r>
            <a:endParaRPr lang="en-CA" sz="1200" dirty="0">
              <a:solidFill>
                <a:schemeClr val="bg1"/>
              </a:solidFill>
            </a:endParaRPr>
          </a:p>
        </p:txBody>
      </p:sp>
      <p:sp>
        <p:nvSpPr>
          <p:cNvPr id="11" name="Rectangle 10">
            <a:extLst>
              <a:ext uri="{FF2B5EF4-FFF2-40B4-BE49-F238E27FC236}">
                <a16:creationId xmlns:a16="http://schemas.microsoft.com/office/drawing/2014/main" id="{4C199662-F517-43F0-8412-DF0A52EFE55C}"/>
              </a:ext>
            </a:extLst>
          </p:cNvPr>
          <p:cNvSpPr/>
          <p:nvPr/>
        </p:nvSpPr>
        <p:spPr>
          <a:xfrm>
            <a:off x="12076177" y="5529886"/>
            <a:ext cx="4992701" cy="5772098"/>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chemeClr val="accent1">
                    <a:lumMod val="50000"/>
                  </a:schemeClr>
                </a:solidFill>
                <a:effectLst/>
                <a:uLnTx/>
                <a:uFillTx/>
                <a:latin typeface="Book Antiqua" panose="02040602050305030304" pitchFamily="18" charset="0"/>
                <a:ea typeface="+mn-ea"/>
                <a:cs typeface="+mn-cs"/>
              </a:rPr>
              <a:t>“John works as a software developer for a San Francisco based tech company called CCM as a software 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chemeClr val="accent1">
                    <a:lumMod val="50000"/>
                  </a:schemeClr>
                </a:solidFill>
                <a:effectLst/>
                <a:uLnTx/>
                <a:uFillTx/>
                <a:latin typeface="Book Antiqua" panose="02040602050305030304" pitchFamily="18" charset="0"/>
                <a:ea typeface="+mn-ea"/>
                <a:cs typeface="+mn-cs"/>
              </a:rPr>
              <a:t>“The following two pages briefly describe some of the perks and benefits offered to employees of CCM…”</a:t>
            </a:r>
          </a:p>
        </p:txBody>
      </p:sp>
      <p:sp>
        <p:nvSpPr>
          <p:cNvPr id="12" name="Rectangle 11">
            <a:extLst>
              <a:ext uri="{FF2B5EF4-FFF2-40B4-BE49-F238E27FC236}">
                <a16:creationId xmlns:a16="http://schemas.microsoft.com/office/drawing/2014/main" id="{68287413-5FDC-47CD-874E-C43CD33FE846}"/>
              </a:ext>
            </a:extLst>
          </p:cNvPr>
          <p:cNvSpPr/>
          <p:nvPr/>
        </p:nvSpPr>
        <p:spPr>
          <a:xfrm>
            <a:off x="10395898" y="12835473"/>
            <a:ext cx="15681960" cy="2060519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BB84C534-CD96-4724-972D-E52DD19E78A9}"/>
              </a:ext>
            </a:extLst>
          </p:cNvPr>
          <p:cNvSpPr/>
          <p:nvPr/>
        </p:nvSpPr>
        <p:spPr>
          <a:xfrm>
            <a:off x="28037522" y="12196844"/>
            <a:ext cx="15597646" cy="8365737"/>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Insignificant difference in means for the manipulation check between conditions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Suggests our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manipulation was ineffective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A </a:t>
            </a:r>
            <a:r>
              <a:rPr kumimoji="0" lang="en-CA" sz="36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relationship does exist </a:t>
            </a:r>
            <a:r>
              <a:rPr kumimoji="0" lang="en-CA" sz="36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between clan culture signalling and justification of unfair expectations put on employees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Provides explanation for justification of exploitation in tech</a:t>
            </a:r>
            <a:endPar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Builds on Organizational Culture literature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Speaks to the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impact of misleading culture signaling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Adds to workplace perk literature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Bulk of perk research studies positive outcomes so this provides a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balancing perspective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Informs prospective employees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seeking new employers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Learning to accurately identify an organizations culture </a:t>
            </a:r>
          </a:p>
          <a:p>
            <a:pPr marR="0" lvl="1"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4" name="Rectangle 13">
            <a:extLst>
              <a:ext uri="{FF2B5EF4-FFF2-40B4-BE49-F238E27FC236}">
                <a16:creationId xmlns:a16="http://schemas.microsoft.com/office/drawing/2014/main" id="{F7BDBAE5-DAAF-4D9C-9248-6ADCB25B284D}"/>
              </a:ext>
            </a:extLst>
          </p:cNvPr>
          <p:cNvSpPr/>
          <p:nvPr/>
        </p:nvSpPr>
        <p:spPr>
          <a:xfrm>
            <a:off x="28037522" y="21596150"/>
            <a:ext cx="15597646" cy="539886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rPr>
              <a:t>Ineffective manipulation due to subtle delivery</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 </a:t>
            </a:r>
          </a:p>
          <a:p>
            <a:pPr marL="1200150" lvl="2"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Delivery of IV through more direct means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than brochure</a:t>
            </a:r>
          </a:p>
          <a:p>
            <a:pPr marL="1200150" lvl="2"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Measure of DV’s through more direct means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than vignettes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Sample not reflective </a:t>
            </a: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of individuals working in the tech sector. It was more female, younger and predominantly educated in fields other than math and computer science</a:t>
            </a:r>
          </a:p>
          <a:p>
            <a:pPr marL="1200150" lvl="2"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Collect from a </a:t>
            </a:r>
            <a:r>
              <a:rPr kumimoji="0" lang="en-US" sz="3600" b="0" i="0" u="none" strike="noStrike" kern="1200" cap="none" spc="0" normalizeH="0" baseline="0" noProof="0" dirty="0">
                <a:ln>
                  <a:noFill/>
                </a:ln>
                <a:solidFill>
                  <a:schemeClr val="accent3">
                    <a:lumMod val="50000"/>
                  </a:schemeClr>
                </a:solidFill>
                <a:effectLst/>
                <a:uLnTx/>
                <a:uFillTx/>
                <a:latin typeface="Avenir Next LT Pro"/>
                <a:ea typeface="+mn-ea"/>
                <a:cs typeface="+mn-cs"/>
                <a:sym typeface="Wingdings" panose="05000000000000000000" pitchFamily="2" charset="2"/>
              </a:rPr>
              <a:t>more representative sample </a:t>
            </a:r>
          </a:p>
          <a:p>
            <a:pPr marL="1657350" lvl="3"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Mechanical Turk to access employed adults</a:t>
            </a:r>
          </a:p>
          <a:p>
            <a:pPr marL="1657350" lvl="3" indent="-285750" defTabSz="914400">
              <a:buFont typeface="Arial" panose="020B0604020202020204" pitchFamily="34" charset="0"/>
              <a:buChar char="•"/>
              <a:defRPr/>
            </a:pPr>
            <a:r>
              <a:rPr kumimoji="0" lang="en-US" sz="36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Stack Overflow to access tech employees, ideally managers</a:t>
            </a:r>
          </a:p>
        </p:txBody>
      </p:sp>
      <p:sp>
        <p:nvSpPr>
          <p:cNvPr id="15" name="Rectangle 14">
            <a:extLst>
              <a:ext uri="{FF2B5EF4-FFF2-40B4-BE49-F238E27FC236}">
                <a16:creationId xmlns:a16="http://schemas.microsoft.com/office/drawing/2014/main" id="{A54782B7-A6EF-42D6-8E2A-F04AC5DB4ADC}"/>
              </a:ext>
            </a:extLst>
          </p:cNvPr>
          <p:cNvSpPr/>
          <p:nvPr/>
        </p:nvSpPr>
        <p:spPr>
          <a:xfrm>
            <a:off x="28065968" y="28028581"/>
            <a:ext cx="15569200" cy="4457003"/>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Kim, C. S., &amp; Quinn, R., E. (2000). </a:t>
            </a:r>
            <a:r>
              <a:rPr kumimoji="0" lang="en-US" sz="2200"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Diagnosing and Changing Organizational Culture: Based on the Competing Values Framework</a:t>
            </a: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 San Francisco, CA: John Wiley &amp; Sons.</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Johns, G., &amp; Saks, A. M. (2020). </a:t>
            </a:r>
            <a:r>
              <a:rPr kumimoji="0" lang="en-US" sz="2200"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Organizational behaviour: Understanding and managing life at work (11 ed.). </a:t>
            </a: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North York, Ontario: Pearson Canada.</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Jost, J. T., Banaji, M. R., &amp; Nosek, B. A. (2004). A decade of system justification theory: Accumulated evidence of conscious and unconscious bolstering of the status quo. Political Psychology, 25(6), 881-919. doi:10.1111/j.1467-9221.2004.00402.x</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Kim, J. Y., Campbell, T. H., Shepherd, S., &amp; Kay, A. C. (2020). Understanding contemporary forms of exploitation: Attributions of passion serve to legitimize the poor treatment of workers. Journal of Personality and Social Psychology, 118(1), 121-148. doi:10.1037/pspi0000190</a:t>
            </a:r>
          </a:p>
          <a:p>
            <a:pPr marL="457200" marR="0" lvl="1" indent="-45720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Tharani, A. (2020). ‘Googleplex Cultures’: A Marxist analysis of Silicon Valley workplace cultures. </a:t>
            </a:r>
            <a:r>
              <a:rPr kumimoji="0" lang="en-US" sz="2200" b="0" i="1" u="none" strike="noStrike" kern="1200" cap="none" spc="0" normalizeH="0" baseline="0" noProof="0" dirty="0">
                <a:ln>
                  <a:noFill/>
                </a:ln>
                <a:solidFill>
                  <a:srgbClr val="12154E"/>
                </a:solidFill>
                <a:effectLst/>
                <a:uLnTx/>
                <a:uFillTx/>
                <a:latin typeface="Avenir Next LT Pro"/>
                <a:ea typeface="+mn-ea"/>
                <a:cs typeface="+mn-cs"/>
                <a:sym typeface="Wingdings" panose="05000000000000000000" pitchFamily="2" charset="2"/>
              </a:rPr>
              <a:t>Crossing Borders, 2(1), 1-4. doi:10.31542/cb.v2i1.1995</a:t>
            </a:r>
          </a:p>
        </p:txBody>
      </p:sp>
      <p:sp>
        <p:nvSpPr>
          <p:cNvPr id="17" name="Rectangle 16">
            <a:extLst>
              <a:ext uri="{FF2B5EF4-FFF2-40B4-BE49-F238E27FC236}">
                <a16:creationId xmlns:a16="http://schemas.microsoft.com/office/drawing/2014/main" id="{59BED99F-29C5-46B6-A6CB-419A95B591E3}"/>
              </a:ext>
            </a:extLst>
          </p:cNvPr>
          <p:cNvSpPr/>
          <p:nvPr/>
        </p:nvSpPr>
        <p:spPr>
          <a:xfrm>
            <a:off x="238121" y="3112219"/>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Theoretical Foundations</a:t>
            </a:r>
            <a:endParaRPr lang="en-CA" sz="4000" b="1" dirty="0"/>
          </a:p>
        </p:txBody>
      </p:sp>
      <p:sp>
        <p:nvSpPr>
          <p:cNvPr id="19" name="Rectangle 18">
            <a:extLst>
              <a:ext uri="{FF2B5EF4-FFF2-40B4-BE49-F238E27FC236}">
                <a16:creationId xmlns:a16="http://schemas.microsoft.com/office/drawing/2014/main" id="{2F32A0E0-FE8D-4FBD-9294-EDF513F113E7}"/>
              </a:ext>
            </a:extLst>
          </p:cNvPr>
          <p:cNvSpPr/>
          <p:nvPr/>
        </p:nvSpPr>
        <p:spPr>
          <a:xfrm>
            <a:off x="12076176" y="3108960"/>
            <a:ext cx="31558992"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Methodology</a:t>
            </a:r>
            <a:endParaRPr lang="en-CA" sz="4000" b="1" dirty="0"/>
          </a:p>
        </p:txBody>
      </p:sp>
      <p:sp>
        <p:nvSpPr>
          <p:cNvPr id="20" name="Rectangle 19">
            <a:extLst>
              <a:ext uri="{FF2B5EF4-FFF2-40B4-BE49-F238E27FC236}">
                <a16:creationId xmlns:a16="http://schemas.microsoft.com/office/drawing/2014/main" id="{2518F9D6-8914-48B4-80C9-DA6D2C865156}"/>
              </a:ext>
            </a:extLst>
          </p:cNvPr>
          <p:cNvSpPr/>
          <p:nvPr/>
        </p:nvSpPr>
        <p:spPr>
          <a:xfrm>
            <a:off x="12067581" y="11585195"/>
            <a:ext cx="15663576" cy="611650"/>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Findings</a:t>
            </a:r>
            <a:endParaRPr lang="en-CA" sz="4000" b="1" dirty="0"/>
          </a:p>
        </p:txBody>
      </p:sp>
      <p:sp>
        <p:nvSpPr>
          <p:cNvPr id="21" name="Rectangle 20">
            <a:extLst>
              <a:ext uri="{FF2B5EF4-FFF2-40B4-BE49-F238E27FC236}">
                <a16:creationId xmlns:a16="http://schemas.microsoft.com/office/drawing/2014/main" id="{1E3A826B-9B81-46E7-8BFF-09B699900D4D}"/>
              </a:ext>
            </a:extLst>
          </p:cNvPr>
          <p:cNvSpPr/>
          <p:nvPr/>
        </p:nvSpPr>
        <p:spPr>
          <a:xfrm>
            <a:off x="28065968" y="11594592"/>
            <a:ext cx="15569200" cy="602253"/>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Conclusions and Implications</a:t>
            </a:r>
            <a:endParaRPr lang="en-CA" sz="4000" b="1" dirty="0"/>
          </a:p>
        </p:txBody>
      </p:sp>
      <p:sp>
        <p:nvSpPr>
          <p:cNvPr id="22" name="Rectangle 21">
            <a:extLst>
              <a:ext uri="{FF2B5EF4-FFF2-40B4-BE49-F238E27FC236}">
                <a16:creationId xmlns:a16="http://schemas.microsoft.com/office/drawing/2014/main" id="{00E71853-57E1-4114-B6C1-AB547D17B259}"/>
              </a:ext>
            </a:extLst>
          </p:cNvPr>
          <p:cNvSpPr/>
          <p:nvPr/>
        </p:nvSpPr>
        <p:spPr>
          <a:xfrm>
            <a:off x="28065968" y="20922235"/>
            <a:ext cx="15569200" cy="673914"/>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Limitations and Future Directions</a:t>
            </a:r>
            <a:endParaRPr lang="en-CA" sz="4000" b="1" dirty="0"/>
          </a:p>
        </p:txBody>
      </p:sp>
      <p:sp>
        <p:nvSpPr>
          <p:cNvPr id="23" name="Rectangle 22">
            <a:extLst>
              <a:ext uri="{FF2B5EF4-FFF2-40B4-BE49-F238E27FC236}">
                <a16:creationId xmlns:a16="http://schemas.microsoft.com/office/drawing/2014/main" id="{00E2A71A-43CF-47C1-B44D-1290641F9A76}"/>
              </a:ext>
            </a:extLst>
          </p:cNvPr>
          <p:cNvSpPr/>
          <p:nvPr/>
        </p:nvSpPr>
        <p:spPr>
          <a:xfrm>
            <a:off x="28040393" y="27378502"/>
            <a:ext cx="15593568" cy="69775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References</a:t>
            </a:r>
            <a:endParaRPr lang="en-CA" sz="4000" b="1" dirty="0"/>
          </a:p>
        </p:txBody>
      </p:sp>
      <p:sp>
        <p:nvSpPr>
          <p:cNvPr id="24" name="Rectangle 23">
            <a:extLst>
              <a:ext uri="{FF2B5EF4-FFF2-40B4-BE49-F238E27FC236}">
                <a16:creationId xmlns:a16="http://schemas.microsoft.com/office/drawing/2014/main" id="{FE2B3025-7DD1-4F56-9753-F5290C7CB018}"/>
              </a:ext>
            </a:extLst>
          </p:cNvPr>
          <p:cNvSpPr/>
          <p:nvPr/>
        </p:nvSpPr>
        <p:spPr>
          <a:xfrm>
            <a:off x="265839" y="26115825"/>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Sample</a:t>
            </a:r>
            <a:endParaRPr lang="en-CA" sz="4000" b="1" dirty="0"/>
          </a:p>
        </p:txBody>
      </p:sp>
      <p:grpSp>
        <p:nvGrpSpPr>
          <p:cNvPr id="2" name="Group 1">
            <a:extLst>
              <a:ext uri="{FF2B5EF4-FFF2-40B4-BE49-F238E27FC236}">
                <a16:creationId xmlns:a16="http://schemas.microsoft.com/office/drawing/2014/main" id="{2ECA07AA-DD48-4439-8D09-643F26CD48B5}"/>
              </a:ext>
            </a:extLst>
          </p:cNvPr>
          <p:cNvGrpSpPr/>
          <p:nvPr/>
        </p:nvGrpSpPr>
        <p:grpSpPr>
          <a:xfrm>
            <a:off x="6068242" y="4596587"/>
            <a:ext cx="5757302" cy="5851440"/>
            <a:chOff x="6428491" y="1555634"/>
            <a:chExt cx="5055049" cy="5022106"/>
          </a:xfrm>
        </p:grpSpPr>
        <p:sp>
          <p:nvSpPr>
            <p:cNvPr id="52" name="Rectangle 51">
              <a:extLst>
                <a:ext uri="{FF2B5EF4-FFF2-40B4-BE49-F238E27FC236}">
                  <a16:creationId xmlns:a16="http://schemas.microsoft.com/office/drawing/2014/main" id="{BAC394F0-BECF-44E9-9334-F1EC622AA49C}"/>
                </a:ext>
              </a:extLst>
            </p:cNvPr>
            <p:cNvSpPr/>
            <p:nvPr/>
          </p:nvSpPr>
          <p:spPr>
            <a:xfrm>
              <a:off x="7101536" y="2139717"/>
              <a:ext cx="3736092" cy="3736092"/>
            </a:xfrm>
            <a:prstGeom prst="rect">
              <a:avLst/>
            </a:prstGeom>
            <a:noFill/>
            <a:ln w="28575" cap="flat" cmpd="sng" algn="ctr">
              <a:solidFill>
                <a:srgbClr val="FD868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solidFill>
                    <a:srgbClr val="12154E"/>
                  </a:solidFill>
                </a:ln>
                <a:solidFill>
                  <a:srgbClr val="12154E"/>
                </a:solidFill>
                <a:effectLst/>
                <a:uLnTx/>
                <a:uFillTx/>
                <a:latin typeface="Avenir Next LT Pro"/>
                <a:ea typeface="+mn-ea"/>
                <a:cs typeface="+mn-cs"/>
              </a:endParaRPr>
            </a:p>
          </p:txBody>
        </p:sp>
        <p:cxnSp>
          <p:nvCxnSpPr>
            <p:cNvPr id="53" name="Straight Arrow Connector 52">
              <a:extLst>
                <a:ext uri="{FF2B5EF4-FFF2-40B4-BE49-F238E27FC236}">
                  <a16:creationId xmlns:a16="http://schemas.microsoft.com/office/drawing/2014/main" id="{798B67EF-693E-45F8-8D84-0A4113741AB0}"/>
                </a:ext>
              </a:extLst>
            </p:cNvPr>
            <p:cNvCxnSpPr>
              <a:cxnSpLocks/>
            </p:cNvCxnSpPr>
            <p:nvPr/>
          </p:nvCxnSpPr>
          <p:spPr>
            <a:xfrm flipH="1" flipV="1">
              <a:off x="8966619" y="1903624"/>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cxnSp>
          <p:nvCxnSpPr>
            <p:cNvPr id="54" name="Straight Arrow Connector 53">
              <a:extLst>
                <a:ext uri="{FF2B5EF4-FFF2-40B4-BE49-F238E27FC236}">
                  <a16:creationId xmlns:a16="http://schemas.microsoft.com/office/drawing/2014/main" id="{FDEA252B-9EC3-40F4-9A00-43174F95E9CB}"/>
                </a:ext>
              </a:extLst>
            </p:cNvPr>
            <p:cNvCxnSpPr>
              <a:cxnSpLocks/>
            </p:cNvCxnSpPr>
            <p:nvPr/>
          </p:nvCxnSpPr>
          <p:spPr>
            <a:xfrm rot="5400000" flipH="1" flipV="1">
              <a:off x="8965138" y="1887362"/>
              <a:ext cx="2963" cy="4225470"/>
            </a:xfrm>
            <a:prstGeom prst="straightConnector1">
              <a:avLst/>
            </a:prstGeom>
            <a:noFill/>
            <a:ln w="28575" cap="flat" cmpd="sng" algn="ctr">
              <a:solidFill>
                <a:srgbClr val="FD8686"/>
              </a:solidFill>
              <a:prstDash val="solid"/>
              <a:round/>
              <a:headEnd type="arrow" w="med" len="med"/>
              <a:tailEnd type="arrow" w="med" len="med"/>
            </a:ln>
            <a:effectLst/>
          </p:spPr>
        </p:cxnSp>
        <p:sp>
          <p:nvSpPr>
            <p:cNvPr id="55" name="TextBox 54">
              <a:extLst>
                <a:ext uri="{FF2B5EF4-FFF2-40B4-BE49-F238E27FC236}">
                  <a16:creationId xmlns:a16="http://schemas.microsoft.com/office/drawing/2014/main" id="{2CAD622E-A02F-4E8D-AB23-150E8D84FBD3}"/>
                </a:ext>
              </a:extLst>
            </p:cNvPr>
            <p:cNvSpPr txBox="1"/>
            <p:nvPr/>
          </p:nvSpPr>
          <p:spPr>
            <a:xfrm>
              <a:off x="8211542" y="1555634"/>
              <a:ext cx="1510157" cy="461665"/>
            </a:xfrm>
            <a:prstGeom prst="rect">
              <a:avLst/>
            </a:prstGeom>
            <a:noFill/>
          </p:spPr>
          <p:txBody>
            <a:bodyPr wrap="none" rtlCol="0">
              <a:spAutoFit/>
            </a:bodyPr>
            <a:lstStyle/>
            <a:p>
              <a:pPr algn="ctr" defTabSz="914400"/>
              <a:r>
                <a:rPr lang="en-US" sz="2400" dirty="0">
                  <a:solidFill>
                    <a:srgbClr val="1A1D2C"/>
                  </a:solidFill>
                  <a:latin typeface="Avenir Next LT Pro"/>
                </a:rPr>
                <a:t>Flexibility</a:t>
              </a:r>
              <a:endParaRPr lang="en-CA" sz="2400" dirty="0">
                <a:solidFill>
                  <a:srgbClr val="1A1D2C"/>
                </a:solidFill>
                <a:latin typeface="Avenir Next LT Pro"/>
              </a:endParaRPr>
            </a:p>
          </p:txBody>
        </p:sp>
        <p:sp>
          <p:nvSpPr>
            <p:cNvPr id="56" name="TextBox 55">
              <a:extLst>
                <a:ext uri="{FF2B5EF4-FFF2-40B4-BE49-F238E27FC236}">
                  <a16:creationId xmlns:a16="http://schemas.microsoft.com/office/drawing/2014/main" id="{BD21040B-334E-4C60-B3DC-59A1E03697BE}"/>
                </a:ext>
              </a:extLst>
            </p:cNvPr>
            <p:cNvSpPr txBox="1"/>
            <p:nvPr/>
          </p:nvSpPr>
          <p:spPr>
            <a:xfrm>
              <a:off x="8340115" y="6116075"/>
              <a:ext cx="1293752" cy="461665"/>
            </a:xfrm>
            <a:prstGeom prst="rect">
              <a:avLst/>
            </a:prstGeom>
            <a:noFill/>
          </p:spPr>
          <p:txBody>
            <a:bodyPr wrap="none" rtlCol="0">
              <a:spAutoFit/>
            </a:bodyPr>
            <a:lstStyle/>
            <a:p>
              <a:pPr algn="ctr" defTabSz="914400"/>
              <a:r>
                <a:rPr lang="en-US" sz="2400" dirty="0">
                  <a:solidFill>
                    <a:srgbClr val="1A1D2C"/>
                  </a:solidFill>
                  <a:latin typeface="Avenir Next LT Pro"/>
                </a:rPr>
                <a:t>Stability</a:t>
              </a:r>
              <a:endParaRPr lang="en-CA" sz="2400" dirty="0">
                <a:solidFill>
                  <a:srgbClr val="1A1D2C"/>
                </a:solidFill>
                <a:latin typeface="Avenir Next LT Pro"/>
              </a:endParaRPr>
            </a:p>
          </p:txBody>
        </p:sp>
        <p:sp>
          <p:nvSpPr>
            <p:cNvPr id="57" name="TextBox 56">
              <a:extLst>
                <a:ext uri="{FF2B5EF4-FFF2-40B4-BE49-F238E27FC236}">
                  <a16:creationId xmlns:a16="http://schemas.microsoft.com/office/drawing/2014/main" id="{09D84186-0115-4D62-BEC1-AA49FCAB3A3B}"/>
                </a:ext>
              </a:extLst>
            </p:cNvPr>
            <p:cNvSpPr txBox="1"/>
            <p:nvPr/>
          </p:nvSpPr>
          <p:spPr>
            <a:xfrm rot="16200000">
              <a:off x="5587717" y="3776931"/>
              <a:ext cx="2143214" cy="461665"/>
            </a:xfrm>
            <a:prstGeom prst="rect">
              <a:avLst/>
            </a:prstGeom>
            <a:noFill/>
          </p:spPr>
          <p:txBody>
            <a:bodyPr wrap="none" rtlCol="0">
              <a:spAutoFit/>
            </a:bodyPr>
            <a:lstStyle/>
            <a:p>
              <a:pPr algn="ctr" defTabSz="914400"/>
              <a:r>
                <a:rPr lang="en-US" sz="2400" dirty="0">
                  <a:solidFill>
                    <a:srgbClr val="1A1D2C"/>
                  </a:solidFill>
                  <a:latin typeface="Avenir Next LT Pro"/>
                </a:rPr>
                <a:t>Internal Focus</a:t>
              </a:r>
              <a:endParaRPr lang="en-CA" sz="2400" dirty="0">
                <a:solidFill>
                  <a:srgbClr val="1A1D2C"/>
                </a:solidFill>
                <a:latin typeface="Avenir Next LT Pro"/>
              </a:endParaRPr>
            </a:p>
          </p:txBody>
        </p:sp>
        <p:sp>
          <p:nvSpPr>
            <p:cNvPr id="58" name="TextBox 57">
              <a:extLst>
                <a:ext uri="{FF2B5EF4-FFF2-40B4-BE49-F238E27FC236}">
                  <a16:creationId xmlns:a16="http://schemas.microsoft.com/office/drawing/2014/main" id="{234E0974-AF97-4F85-8888-24DD2E622EA3}"/>
                </a:ext>
              </a:extLst>
            </p:cNvPr>
            <p:cNvSpPr txBox="1"/>
            <p:nvPr/>
          </p:nvSpPr>
          <p:spPr>
            <a:xfrm rot="5400000">
              <a:off x="10145033" y="3785527"/>
              <a:ext cx="2215350" cy="461665"/>
            </a:xfrm>
            <a:prstGeom prst="rect">
              <a:avLst/>
            </a:prstGeom>
            <a:noFill/>
          </p:spPr>
          <p:txBody>
            <a:bodyPr wrap="none" rtlCol="0">
              <a:spAutoFit/>
            </a:bodyPr>
            <a:lstStyle/>
            <a:p>
              <a:pPr algn="ctr" defTabSz="914400"/>
              <a:r>
                <a:rPr lang="en-US" sz="2400" dirty="0">
                  <a:solidFill>
                    <a:srgbClr val="1A1D2C"/>
                  </a:solidFill>
                  <a:latin typeface="Avenir Next LT Pro"/>
                </a:rPr>
                <a:t>External Focus</a:t>
              </a:r>
              <a:endParaRPr lang="en-CA" sz="2400" dirty="0">
                <a:solidFill>
                  <a:srgbClr val="1A1D2C"/>
                </a:solidFill>
                <a:latin typeface="Avenir Next LT Pro"/>
              </a:endParaRPr>
            </a:p>
          </p:txBody>
        </p:sp>
        <p:sp>
          <p:nvSpPr>
            <p:cNvPr id="59" name="TextBox 58">
              <a:extLst>
                <a:ext uri="{FF2B5EF4-FFF2-40B4-BE49-F238E27FC236}">
                  <a16:creationId xmlns:a16="http://schemas.microsoft.com/office/drawing/2014/main" id="{5460DA3B-4F86-4B89-A737-2653546C5C08}"/>
                </a:ext>
              </a:extLst>
            </p:cNvPr>
            <p:cNvSpPr txBox="1"/>
            <p:nvPr/>
          </p:nvSpPr>
          <p:spPr>
            <a:xfrm flipH="1">
              <a:off x="8929069" y="2915904"/>
              <a:ext cx="1858659" cy="400110"/>
            </a:xfrm>
            <a:prstGeom prst="rect">
              <a:avLst/>
            </a:prstGeom>
            <a:noFill/>
          </p:spPr>
          <p:txBody>
            <a:bodyPr wrap="square" rtlCol="0">
              <a:spAutoFit/>
            </a:bodyPr>
            <a:lstStyle/>
            <a:p>
              <a:pPr algn="ctr" defTabSz="914400"/>
              <a:r>
                <a:rPr lang="en-US" sz="2000" dirty="0">
                  <a:solidFill>
                    <a:srgbClr val="1A1D2C"/>
                  </a:solidFill>
                  <a:latin typeface="Avenir Next LT Pro"/>
                </a:rPr>
                <a:t>ADHOCRACY</a:t>
              </a:r>
              <a:endParaRPr lang="en-CA" sz="2000" dirty="0">
                <a:solidFill>
                  <a:srgbClr val="1A1D2C"/>
                </a:solidFill>
                <a:latin typeface="Avenir Next LT Pro"/>
              </a:endParaRPr>
            </a:p>
          </p:txBody>
        </p:sp>
        <p:sp>
          <p:nvSpPr>
            <p:cNvPr id="60" name="TextBox 59">
              <a:extLst>
                <a:ext uri="{FF2B5EF4-FFF2-40B4-BE49-F238E27FC236}">
                  <a16:creationId xmlns:a16="http://schemas.microsoft.com/office/drawing/2014/main" id="{5FEF9E06-74EC-4CFD-890C-85EC49D0FBC6}"/>
                </a:ext>
              </a:extLst>
            </p:cNvPr>
            <p:cNvSpPr txBox="1"/>
            <p:nvPr/>
          </p:nvSpPr>
          <p:spPr>
            <a:xfrm flipH="1">
              <a:off x="7136836" y="2905257"/>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CLAN</a:t>
              </a:r>
              <a:endParaRPr lang="en-CA" sz="3200" dirty="0">
                <a:solidFill>
                  <a:srgbClr val="1A1D2C"/>
                </a:solidFill>
                <a:latin typeface="Avenir Next LT Pro"/>
              </a:endParaRPr>
            </a:p>
          </p:txBody>
        </p:sp>
        <p:sp>
          <p:nvSpPr>
            <p:cNvPr id="61" name="TextBox 60">
              <a:extLst>
                <a:ext uri="{FF2B5EF4-FFF2-40B4-BE49-F238E27FC236}">
                  <a16:creationId xmlns:a16="http://schemas.microsoft.com/office/drawing/2014/main" id="{7E9B14FC-4D44-4BFF-BCB4-43D7EC401B9E}"/>
                </a:ext>
              </a:extLst>
            </p:cNvPr>
            <p:cNvSpPr txBox="1"/>
            <p:nvPr/>
          </p:nvSpPr>
          <p:spPr>
            <a:xfrm flipH="1">
              <a:off x="7142339" y="4703180"/>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HIERARCHY</a:t>
              </a:r>
              <a:endParaRPr lang="en-CA" sz="2000" dirty="0">
                <a:solidFill>
                  <a:srgbClr val="1A1D2C"/>
                </a:solidFill>
                <a:latin typeface="Avenir Next LT Pro"/>
              </a:endParaRPr>
            </a:p>
          </p:txBody>
        </p:sp>
        <p:sp>
          <p:nvSpPr>
            <p:cNvPr id="62" name="TextBox 61">
              <a:extLst>
                <a:ext uri="{FF2B5EF4-FFF2-40B4-BE49-F238E27FC236}">
                  <a16:creationId xmlns:a16="http://schemas.microsoft.com/office/drawing/2014/main" id="{F98B4E60-0D74-459F-97CD-C5CDC7185379}"/>
                </a:ext>
              </a:extLst>
            </p:cNvPr>
            <p:cNvSpPr txBox="1"/>
            <p:nvPr/>
          </p:nvSpPr>
          <p:spPr>
            <a:xfrm flipH="1">
              <a:off x="9007132" y="4707776"/>
              <a:ext cx="1792785" cy="400110"/>
            </a:xfrm>
            <a:prstGeom prst="rect">
              <a:avLst/>
            </a:prstGeom>
            <a:noFill/>
          </p:spPr>
          <p:txBody>
            <a:bodyPr wrap="square" rtlCol="0">
              <a:spAutoFit/>
            </a:bodyPr>
            <a:lstStyle/>
            <a:p>
              <a:pPr algn="ctr" defTabSz="914400"/>
              <a:r>
                <a:rPr lang="en-US" sz="2000" dirty="0">
                  <a:solidFill>
                    <a:srgbClr val="1A1D2C"/>
                  </a:solidFill>
                  <a:latin typeface="Avenir Next LT Pro"/>
                </a:rPr>
                <a:t>MARKET</a:t>
              </a:r>
              <a:endParaRPr lang="en-CA" sz="2000" dirty="0">
                <a:solidFill>
                  <a:srgbClr val="1A1D2C"/>
                </a:solidFill>
                <a:latin typeface="Avenir Next LT Pro"/>
              </a:endParaRPr>
            </a:p>
          </p:txBody>
        </p:sp>
      </p:grpSp>
      <p:sp>
        <p:nvSpPr>
          <p:cNvPr id="18" name="Rectangle 17">
            <a:extLst>
              <a:ext uri="{FF2B5EF4-FFF2-40B4-BE49-F238E27FC236}">
                <a16:creationId xmlns:a16="http://schemas.microsoft.com/office/drawing/2014/main" id="{78A0EAD6-45FB-4FC5-8280-ACADECBA37F0}"/>
              </a:ext>
            </a:extLst>
          </p:cNvPr>
          <p:cNvSpPr/>
          <p:nvPr/>
        </p:nvSpPr>
        <p:spPr>
          <a:xfrm>
            <a:off x="246224" y="15874797"/>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Hypotheses</a:t>
            </a:r>
            <a:endParaRPr lang="en-CA" sz="4000" b="1" dirty="0"/>
          </a:p>
        </p:txBody>
      </p:sp>
      <p:grpSp>
        <p:nvGrpSpPr>
          <p:cNvPr id="38" name="Group 37">
            <a:extLst>
              <a:ext uri="{FF2B5EF4-FFF2-40B4-BE49-F238E27FC236}">
                <a16:creationId xmlns:a16="http://schemas.microsoft.com/office/drawing/2014/main" id="{B8189027-B54D-48CC-AD47-4A7EB11E91AB}"/>
              </a:ext>
            </a:extLst>
          </p:cNvPr>
          <p:cNvGrpSpPr/>
          <p:nvPr/>
        </p:nvGrpSpPr>
        <p:grpSpPr>
          <a:xfrm>
            <a:off x="265839" y="16625299"/>
            <a:ext cx="11529204" cy="1338491"/>
            <a:chOff x="256032" y="19021171"/>
            <a:chExt cx="11529204" cy="872604"/>
          </a:xfrm>
        </p:grpSpPr>
        <p:sp>
          <p:nvSpPr>
            <p:cNvPr id="77" name="Arrow: Chevron 76">
              <a:extLst>
                <a:ext uri="{FF2B5EF4-FFF2-40B4-BE49-F238E27FC236}">
                  <a16:creationId xmlns:a16="http://schemas.microsoft.com/office/drawing/2014/main" id="{6FD5843F-DD2E-467D-B18A-F0EFDB2EC9F2}"/>
                </a:ext>
              </a:extLst>
            </p:cNvPr>
            <p:cNvSpPr/>
            <p:nvPr/>
          </p:nvSpPr>
          <p:spPr>
            <a:xfrm>
              <a:off x="5359019" y="19023547"/>
              <a:ext cx="1065867" cy="860608"/>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78" name="Rectangle 77">
              <a:extLst>
                <a:ext uri="{FF2B5EF4-FFF2-40B4-BE49-F238E27FC236}">
                  <a16:creationId xmlns:a16="http://schemas.microsoft.com/office/drawing/2014/main" id="{06771736-154D-476D-B69A-666A25D467EF}"/>
                </a:ext>
              </a:extLst>
            </p:cNvPr>
            <p:cNvSpPr/>
            <p:nvPr/>
          </p:nvSpPr>
          <p:spPr>
            <a:xfrm>
              <a:off x="256032" y="19021171"/>
              <a:ext cx="806559" cy="860611"/>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H1</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79" name="Arrow: Pentagon 78">
              <a:extLst>
                <a:ext uri="{FF2B5EF4-FFF2-40B4-BE49-F238E27FC236}">
                  <a16:creationId xmlns:a16="http://schemas.microsoft.com/office/drawing/2014/main" id="{264C6006-5D20-4EDB-BCC5-79204A60C5DF}"/>
                </a:ext>
              </a:extLst>
            </p:cNvPr>
            <p:cNvSpPr/>
            <p:nvPr/>
          </p:nvSpPr>
          <p:spPr>
            <a:xfrm>
              <a:off x="1062591" y="19021173"/>
              <a:ext cx="5232361" cy="862982"/>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8F99BB">
                      <a:lumMod val="75000"/>
                    </a:srgbClr>
                  </a:solidFill>
                  <a:effectLst/>
                  <a:uLnTx/>
                  <a:uFillTx/>
                  <a:latin typeface="Posterama"/>
                </a:rPr>
                <a:t>Clan culture perk</a:t>
              </a:r>
              <a:endParaRPr kumimoji="0" lang="en-CA" sz="3200" i="0" u="none" strike="noStrike" kern="0" cap="none" spc="0" normalizeH="0" baseline="0" noProof="0" dirty="0">
                <a:ln>
                  <a:noFill/>
                </a:ln>
                <a:solidFill>
                  <a:srgbClr val="8F99BB">
                    <a:lumMod val="75000"/>
                  </a:srgbClr>
                </a:solidFill>
                <a:effectLst/>
                <a:uLnTx/>
                <a:uFillTx/>
                <a:latin typeface="Posterama"/>
              </a:endParaRPr>
            </a:p>
          </p:txBody>
        </p:sp>
        <p:grpSp>
          <p:nvGrpSpPr>
            <p:cNvPr id="80" name="Group 79">
              <a:extLst>
                <a:ext uri="{FF2B5EF4-FFF2-40B4-BE49-F238E27FC236}">
                  <a16:creationId xmlns:a16="http://schemas.microsoft.com/office/drawing/2014/main" id="{C95138E5-60D4-4159-862A-4129D7CB6ED3}"/>
                </a:ext>
              </a:extLst>
            </p:cNvPr>
            <p:cNvGrpSpPr/>
            <p:nvPr/>
          </p:nvGrpSpPr>
          <p:grpSpPr>
            <a:xfrm rot="16200000">
              <a:off x="8487584" y="16596122"/>
              <a:ext cx="868506" cy="5726799"/>
              <a:chOff x="-2326484" y="4762581"/>
              <a:chExt cx="2650456" cy="1962244"/>
            </a:xfrm>
          </p:grpSpPr>
          <p:sp>
            <p:nvSpPr>
              <p:cNvPr id="85" name="Arrow: Chevron 84">
                <a:extLst>
                  <a:ext uri="{FF2B5EF4-FFF2-40B4-BE49-F238E27FC236}">
                    <a16:creationId xmlns:a16="http://schemas.microsoft.com/office/drawing/2014/main" id="{16B6F3D1-686F-44AA-9A78-9E44ABB89099}"/>
                  </a:ext>
                </a:extLst>
              </p:cNvPr>
              <p:cNvSpPr/>
              <p:nvPr/>
            </p:nvSpPr>
            <p:spPr>
              <a:xfrm rot="5400000">
                <a:off x="-1890169" y="4326266"/>
                <a:ext cx="1774754"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Avenir Next LT Pro"/>
                  <a:ea typeface="+mn-ea"/>
                  <a:cs typeface="+mn-cs"/>
                </a:endParaRPr>
              </a:p>
            </p:txBody>
          </p:sp>
          <p:sp>
            <p:nvSpPr>
              <p:cNvPr id="86" name="Rectangle 85">
                <a:extLst>
                  <a:ext uri="{FF2B5EF4-FFF2-40B4-BE49-F238E27FC236}">
                    <a16:creationId xmlns:a16="http://schemas.microsoft.com/office/drawing/2014/main" id="{2C364B84-41B2-41E1-8728-6C46B9EA54AF}"/>
                  </a:ext>
                </a:extLst>
              </p:cNvPr>
              <p:cNvSpPr/>
              <p:nvPr/>
            </p:nvSpPr>
            <p:spPr>
              <a:xfrm>
                <a:off x="-2323677" y="5743613"/>
                <a:ext cx="2647649" cy="981212"/>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87" name="Rectangle 86">
                <a:extLst>
                  <a:ext uri="{FF2B5EF4-FFF2-40B4-BE49-F238E27FC236}">
                    <a16:creationId xmlns:a16="http://schemas.microsoft.com/office/drawing/2014/main" id="{E63198CF-B6C9-48DD-9F6C-ECB6A5B58215}"/>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88" name="Rectangle 87">
                <a:extLst>
                  <a:ext uri="{FF2B5EF4-FFF2-40B4-BE49-F238E27FC236}">
                    <a16:creationId xmlns:a16="http://schemas.microsoft.com/office/drawing/2014/main" id="{68E1BA0B-C739-4CCE-918B-DACABB8BC656}"/>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81" name="TextBox 80">
              <a:extLst>
                <a:ext uri="{FF2B5EF4-FFF2-40B4-BE49-F238E27FC236}">
                  <a16:creationId xmlns:a16="http://schemas.microsoft.com/office/drawing/2014/main" id="{D031F755-B0C9-457F-82B2-5D7E4E5D500F}"/>
                </a:ext>
              </a:extLst>
            </p:cNvPr>
            <p:cNvSpPr txBox="1"/>
            <p:nvPr/>
          </p:nvSpPr>
          <p:spPr>
            <a:xfrm>
              <a:off x="6964563" y="19222044"/>
              <a:ext cx="4693931" cy="341103"/>
            </a:xfrm>
            <a:prstGeom prst="rect">
              <a:avLst/>
            </a:prstGeom>
            <a:noFill/>
          </p:spPr>
          <p:txBody>
            <a:bodyPr wrap="square" rtlCol="0">
              <a:spAutoFit/>
            </a:bodyPr>
            <a:lstStyle/>
            <a:p>
              <a:pPr algn="ctr" defTabSz="914400">
                <a:defRPr/>
              </a:pPr>
              <a:r>
                <a:rPr kumimoji="0" lang="en-US" sz="2800" b="0" i="0" u="none" strike="noStrike" kern="0" cap="none" spc="0" normalizeH="0" baseline="0" noProof="0" dirty="0">
                  <a:ln>
                    <a:noFill/>
                  </a:ln>
                  <a:solidFill>
                    <a:srgbClr val="8F99BB">
                      <a:lumMod val="75000"/>
                    </a:srgbClr>
                  </a:solidFill>
                  <a:effectLst/>
                  <a:uLnTx/>
                  <a:uFillTx/>
                  <a:latin typeface="Posterama"/>
                </a:rPr>
                <a:t>Justification of Exploitation </a:t>
              </a:r>
              <a:endParaRPr kumimoji="0" lang="en-CA" sz="2800" b="0" i="0" u="none" strike="noStrike" kern="0" cap="none" spc="0" normalizeH="0" baseline="0" noProof="0" dirty="0">
                <a:ln>
                  <a:noFill/>
                </a:ln>
                <a:solidFill>
                  <a:srgbClr val="8F99BB">
                    <a:lumMod val="75000"/>
                  </a:srgbClr>
                </a:solidFill>
                <a:effectLst/>
                <a:uLnTx/>
                <a:uFillTx/>
                <a:latin typeface="Posterama"/>
              </a:endParaRPr>
            </a:p>
          </p:txBody>
        </p:sp>
        <p:cxnSp>
          <p:nvCxnSpPr>
            <p:cNvPr id="82" name="Straight Arrow Connector 81">
              <a:extLst>
                <a:ext uri="{FF2B5EF4-FFF2-40B4-BE49-F238E27FC236}">
                  <a16:creationId xmlns:a16="http://schemas.microsoft.com/office/drawing/2014/main" id="{8BF75C01-7025-47F5-BDD0-290BE8D4797C}"/>
                </a:ext>
              </a:extLst>
            </p:cNvPr>
            <p:cNvCxnSpPr>
              <a:cxnSpLocks/>
            </p:cNvCxnSpPr>
            <p:nvPr/>
          </p:nvCxnSpPr>
          <p:spPr>
            <a:xfrm flipV="1">
              <a:off x="6892059" y="19229309"/>
              <a:ext cx="6498" cy="327874"/>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grpSp>
        <p:nvGrpSpPr>
          <p:cNvPr id="30" name="Group 29">
            <a:extLst>
              <a:ext uri="{FF2B5EF4-FFF2-40B4-BE49-F238E27FC236}">
                <a16:creationId xmlns:a16="http://schemas.microsoft.com/office/drawing/2014/main" id="{E8365BB2-C425-45C7-BFF3-C8EC903A6FB4}"/>
              </a:ext>
            </a:extLst>
          </p:cNvPr>
          <p:cNvGrpSpPr/>
          <p:nvPr/>
        </p:nvGrpSpPr>
        <p:grpSpPr>
          <a:xfrm>
            <a:off x="246224" y="18127630"/>
            <a:ext cx="11651411" cy="1272403"/>
            <a:chOff x="256032" y="20103722"/>
            <a:chExt cx="11651411" cy="823890"/>
          </a:xfrm>
        </p:grpSpPr>
        <p:sp>
          <p:nvSpPr>
            <p:cNvPr id="104" name="Arrow: Chevron 103">
              <a:extLst>
                <a:ext uri="{FF2B5EF4-FFF2-40B4-BE49-F238E27FC236}">
                  <a16:creationId xmlns:a16="http://schemas.microsoft.com/office/drawing/2014/main" id="{45AE423F-2533-4967-A8CA-3142550AF0DC}"/>
                </a:ext>
              </a:extLst>
            </p:cNvPr>
            <p:cNvSpPr/>
            <p:nvPr/>
          </p:nvSpPr>
          <p:spPr>
            <a:xfrm>
              <a:off x="5366411" y="20111223"/>
              <a:ext cx="1065867" cy="812867"/>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05" name="Rectangle 104">
              <a:extLst>
                <a:ext uri="{FF2B5EF4-FFF2-40B4-BE49-F238E27FC236}">
                  <a16:creationId xmlns:a16="http://schemas.microsoft.com/office/drawing/2014/main" id="{0D0313E1-266B-4EEF-A853-0000AFBFC575}"/>
                </a:ext>
              </a:extLst>
            </p:cNvPr>
            <p:cNvSpPr/>
            <p:nvPr/>
          </p:nvSpPr>
          <p:spPr>
            <a:xfrm>
              <a:off x="256032" y="20103722"/>
              <a:ext cx="806559" cy="812870"/>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H2</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06" name="Arrow: Pentagon 105">
              <a:extLst>
                <a:ext uri="{FF2B5EF4-FFF2-40B4-BE49-F238E27FC236}">
                  <a16:creationId xmlns:a16="http://schemas.microsoft.com/office/drawing/2014/main" id="{A05C31F1-4074-4E0C-A59F-6F42962ABD8C}"/>
                </a:ext>
              </a:extLst>
            </p:cNvPr>
            <p:cNvSpPr/>
            <p:nvPr/>
          </p:nvSpPr>
          <p:spPr>
            <a:xfrm>
              <a:off x="1062591" y="20103724"/>
              <a:ext cx="5232361" cy="823329"/>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8F99BB">
                      <a:lumMod val="75000"/>
                    </a:srgbClr>
                  </a:solidFill>
                  <a:effectLst/>
                  <a:uLnTx/>
                  <a:uFillTx/>
                  <a:latin typeface="Posterama"/>
                </a:rPr>
                <a:t>Clan culture perk</a:t>
              </a:r>
              <a:endParaRPr kumimoji="0" lang="en-CA" sz="3200" i="0" u="none" strike="noStrike" kern="0" cap="none" spc="0" normalizeH="0" baseline="0" noProof="0" dirty="0">
                <a:ln>
                  <a:noFill/>
                </a:ln>
                <a:solidFill>
                  <a:srgbClr val="8F99BB">
                    <a:lumMod val="75000"/>
                  </a:srgbClr>
                </a:solidFill>
                <a:effectLst/>
                <a:uLnTx/>
                <a:uFillTx/>
                <a:latin typeface="Posterama"/>
              </a:endParaRPr>
            </a:p>
          </p:txBody>
        </p:sp>
        <p:grpSp>
          <p:nvGrpSpPr>
            <p:cNvPr id="107" name="Group 106">
              <a:extLst>
                <a:ext uri="{FF2B5EF4-FFF2-40B4-BE49-F238E27FC236}">
                  <a16:creationId xmlns:a16="http://schemas.microsoft.com/office/drawing/2014/main" id="{2CE241F5-C5AE-44CD-849C-A96E5831760A}"/>
                </a:ext>
              </a:extLst>
            </p:cNvPr>
            <p:cNvGrpSpPr/>
            <p:nvPr/>
          </p:nvGrpSpPr>
          <p:grpSpPr>
            <a:xfrm rot="16200000">
              <a:off x="8521633" y="17664010"/>
              <a:ext cx="820018" cy="5707186"/>
              <a:chOff x="-2325485" y="4769301"/>
              <a:chExt cx="2649454" cy="1955524"/>
            </a:xfrm>
          </p:grpSpPr>
          <p:sp>
            <p:nvSpPr>
              <p:cNvPr id="112" name="Arrow: Chevron 111">
                <a:extLst>
                  <a:ext uri="{FF2B5EF4-FFF2-40B4-BE49-F238E27FC236}">
                    <a16:creationId xmlns:a16="http://schemas.microsoft.com/office/drawing/2014/main" id="{CD13B40E-065C-4F94-8D53-B32DB48B77B4}"/>
                  </a:ext>
                </a:extLst>
              </p:cNvPr>
              <p:cNvSpPr/>
              <p:nvPr/>
            </p:nvSpPr>
            <p:spPr>
              <a:xfrm rot="5400000">
                <a:off x="-1885810" y="4329626"/>
                <a:ext cx="1768033"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3" name="Rectangle 112">
                <a:extLst>
                  <a:ext uri="{FF2B5EF4-FFF2-40B4-BE49-F238E27FC236}">
                    <a16:creationId xmlns:a16="http://schemas.microsoft.com/office/drawing/2014/main" id="{A84A6839-5912-404F-A38A-7082FC60CD09}"/>
                  </a:ext>
                </a:extLst>
              </p:cNvPr>
              <p:cNvSpPr/>
              <p:nvPr/>
            </p:nvSpPr>
            <p:spPr>
              <a:xfrm>
                <a:off x="-2323680"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14" name="Rectangle 113">
                <a:extLst>
                  <a:ext uri="{FF2B5EF4-FFF2-40B4-BE49-F238E27FC236}">
                    <a16:creationId xmlns:a16="http://schemas.microsoft.com/office/drawing/2014/main" id="{67E96128-B938-4525-ABC8-8739E3B9A2BE}"/>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sp>
            <p:nvSpPr>
              <p:cNvPr id="115" name="Rectangle 114">
                <a:extLst>
                  <a:ext uri="{FF2B5EF4-FFF2-40B4-BE49-F238E27FC236}">
                    <a16:creationId xmlns:a16="http://schemas.microsoft.com/office/drawing/2014/main" id="{492F7EF8-A829-404F-9FF5-5447B099E292}"/>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venir Next LT Pro"/>
                  <a:ea typeface="+mn-ea"/>
                  <a:cs typeface="+mn-cs"/>
                </a:endParaRPr>
              </a:p>
            </p:txBody>
          </p:sp>
        </p:grpSp>
        <p:sp>
          <p:nvSpPr>
            <p:cNvPr id="108" name="TextBox 107">
              <a:extLst>
                <a:ext uri="{FF2B5EF4-FFF2-40B4-BE49-F238E27FC236}">
                  <a16:creationId xmlns:a16="http://schemas.microsoft.com/office/drawing/2014/main" id="{A8B1B148-5D55-4891-AA27-AC19887B2285}"/>
                </a:ext>
              </a:extLst>
            </p:cNvPr>
            <p:cNvSpPr txBox="1"/>
            <p:nvPr/>
          </p:nvSpPr>
          <p:spPr>
            <a:xfrm>
              <a:off x="6768332" y="20324018"/>
              <a:ext cx="5139111" cy="338789"/>
            </a:xfrm>
            <a:prstGeom prst="rect">
              <a:avLst/>
            </a:prstGeom>
            <a:noFill/>
          </p:spPr>
          <p:txBody>
            <a:bodyPr wrap="square" rtlCol="0">
              <a:spAutoFit/>
            </a:bodyPr>
            <a:lstStyle/>
            <a:p>
              <a:pPr algn="ctr" defTabSz="914400">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r>
                <a:rPr kumimoji="0" lang="en-US" sz="2800" b="0" i="0" u="none" strike="noStrike" kern="0" cap="none" spc="0" normalizeH="0" baseline="0" noProof="0" dirty="0">
                  <a:ln>
                    <a:noFill/>
                  </a:ln>
                  <a:solidFill>
                    <a:srgbClr val="8F99BB">
                      <a:lumMod val="75000"/>
                    </a:srgbClr>
                  </a:solidFill>
                  <a:effectLst/>
                  <a:uLnTx/>
                  <a:uFillTx/>
                  <a:latin typeface="Posterama"/>
                </a:rPr>
                <a:t>Justification of</a:t>
              </a:r>
              <a:r>
                <a:rPr kumimoji="0" lang="en-US" sz="2000" b="0" i="0" u="none" strike="noStrike" kern="0" cap="none" spc="0" normalizeH="0" baseline="0" noProof="0" dirty="0">
                  <a:ln>
                    <a:noFill/>
                  </a:ln>
                  <a:solidFill>
                    <a:srgbClr val="8F99BB">
                      <a:lumMod val="75000"/>
                    </a:srgbClr>
                  </a:solidFill>
                  <a:effectLst/>
                  <a:uLnTx/>
                  <a:uFillTx/>
                  <a:latin typeface="Posterama"/>
                </a:rPr>
                <a:t> </a:t>
              </a:r>
              <a:r>
                <a:rPr kumimoji="0" lang="en-US" sz="2800" b="0" i="0" u="none" strike="noStrike" kern="0" cap="none" spc="0" normalizeH="0" baseline="0" noProof="0" dirty="0">
                  <a:ln>
                    <a:noFill/>
                  </a:ln>
                  <a:solidFill>
                    <a:srgbClr val="8F99BB">
                      <a:lumMod val="75000"/>
                    </a:srgbClr>
                  </a:solidFill>
                  <a:effectLst/>
                  <a:uLnTx/>
                  <a:uFillTx/>
                  <a:latin typeface="Posterama"/>
                </a:rPr>
                <a:t>Mistreatment</a:t>
              </a:r>
              <a:endParaRPr kumimoji="0" lang="en-CA" sz="2600" b="0" i="0" u="none" strike="noStrike" kern="0" cap="none" spc="0" normalizeH="0" baseline="0" noProof="0" dirty="0">
                <a:ln>
                  <a:noFill/>
                </a:ln>
                <a:solidFill>
                  <a:srgbClr val="8F99BB">
                    <a:lumMod val="75000"/>
                  </a:srgbClr>
                </a:solidFill>
                <a:effectLst/>
                <a:uLnTx/>
                <a:uFillTx/>
                <a:latin typeface="Posterama"/>
              </a:endParaRPr>
            </a:p>
          </p:txBody>
        </p:sp>
        <p:cxnSp>
          <p:nvCxnSpPr>
            <p:cNvPr id="109" name="Straight Arrow Connector 108">
              <a:extLst>
                <a:ext uri="{FF2B5EF4-FFF2-40B4-BE49-F238E27FC236}">
                  <a16:creationId xmlns:a16="http://schemas.microsoft.com/office/drawing/2014/main" id="{8A05DDCB-6344-4018-9FDB-F9B1026C4DDD}"/>
                </a:ext>
              </a:extLst>
            </p:cNvPr>
            <p:cNvCxnSpPr/>
            <p:nvPr/>
          </p:nvCxnSpPr>
          <p:spPr>
            <a:xfrm flipV="1">
              <a:off x="6911674" y="20311080"/>
              <a:ext cx="0" cy="343862"/>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grpSp>
        <p:nvGrpSpPr>
          <p:cNvPr id="31" name="Group 30">
            <a:extLst>
              <a:ext uri="{FF2B5EF4-FFF2-40B4-BE49-F238E27FC236}">
                <a16:creationId xmlns:a16="http://schemas.microsoft.com/office/drawing/2014/main" id="{5D47B790-AB99-4A06-BBC5-041EE7FC74B6}"/>
              </a:ext>
            </a:extLst>
          </p:cNvPr>
          <p:cNvGrpSpPr/>
          <p:nvPr/>
        </p:nvGrpSpPr>
        <p:grpSpPr>
          <a:xfrm>
            <a:off x="249945" y="19583367"/>
            <a:ext cx="11668327" cy="1255389"/>
            <a:chOff x="265839" y="21170263"/>
            <a:chExt cx="11668327" cy="873516"/>
          </a:xfrm>
        </p:grpSpPr>
        <p:sp>
          <p:nvSpPr>
            <p:cNvPr id="117" name="Arrow: Chevron 116">
              <a:extLst>
                <a:ext uri="{FF2B5EF4-FFF2-40B4-BE49-F238E27FC236}">
                  <a16:creationId xmlns:a16="http://schemas.microsoft.com/office/drawing/2014/main" id="{A0E46D71-EF0D-4474-9F80-463B1830BFC0}"/>
                </a:ext>
              </a:extLst>
            </p:cNvPr>
            <p:cNvSpPr/>
            <p:nvPr/>
          </p:nvSpPr>
          <p:spPr>
            <a:xfrm>
              <a:off x="5362076" y="21170267"/>
              <a:ext cx="1065867" cy="862410"/>
            </a:xfrm>
            <a:prstGeom prst="chevron">
              <a:avLst/>
            </a:prstGeom>
            <a:solidFill>
              <a:srgbClr val="8F99BB">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venir Next LT Pro"/>
                <a:ea typeface="+mn-ea"/>
                <a:cs typeface="+mn-cs"/>
              </a:endParaRPr>
            </a:p>
          </p:txBody>
        </p:sp>
        <p:sp>
          <p:nvSpPr>
            <p:cNvPr id="118" name="Rectangle 117">
              <a:extLst>
                <a:ext uri="{FF2B5EF4-FFF2-40B4-BE49-F238E27FC236}">
                  <a16:creationId xmlns:a16="http://schemas.microsoft.com/office/drawing/2014/main" id="{3D33A764-DAAA-4DE3-8D55-8CC71CF12F11}"/>
                </a:ext>
              </a:extLst>
            </p:cNvPr>
            <p:cNvSpPr/>
            <p:nvPr/>
          </p:nvSpPr>
          <p:spPr>
            <a:xfrm>
              <a:off x="265839" y="21170267"/>
              <a:ext cx="806560" cy="862414"/>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venir Next LT Pro"/>
                  <a:ea typeface="+mn-ea"/>
                  <a:cs typeface="+mn-cs"/>
                </a:rPr>
                <a:t>H3</a:t>
              </a:r>
              <a:endParaRPr kumimoji="0" lang="en-CA" sz="32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19" name="Arrow: Pentagon 118">
              <a:extLst>
                <a:ext uri="{FF2B5EF4-FFF2-40B4-BE49-F238E27FC236}">
                  <a16:creationId xmlns:a16="http://schemas.microsoft.com/office/drawing/2014/main" id="{3AA0BDAE-AF41-431B-BFBF-5D88A15F9096}"/>
                </a:ext>
              </a:extLst>
            </p:cNvPr>
            <p:cNvSpPr/>
            <p:nvPr/>
          </p:nvSpPr>
          <p:spPr>
            <a:xfrm>
              <a:off x="1072398" y="21170263"/>
              <a:ext cx="5232360" cy="873510"/>
            </a:xfrm>
            <a:prstGeom prst="homePlate">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8F99BB">
                      <a:lumMod val="75000"/>
                    </a:srgbClr>
                  </a:solidFill>
                  <a:effectLst/>
                  <a:uLnTx/>
                  <a:uFillTx/>
                  <a:latin typeface="Posterama"/>
                </a:rPr>
                <a:t>Clan culture perk</a:t>
              </a:r>
              <a:endParaRPr kumimoji="0" lang="en-CA" sz="3200" i="0" u="none" strike="noStrike" kern="0" cap="none" spc="0" normalizeH="0" baseline="0" noProof="0" dirty="0">
                <a:ln>
                  <a:noFill/>
                </a:ln>
                <a:solidFill>
                  <a:srgbClr val="8F99BB">
                    <a:lumMod val="75000"/>
                  </a:srgbClr>
                </a:solidFill>
                <a:effectLst/>
                <a:uLnTx/>
                <a:uFillTx/>
                <a:latin typeface="Posterama"/>
              </a:endParaRPr>
            </a:p>
          </p:txBody>
        </p:sp>
        <p:grpSp>
          <p:nvGrpSpPr>
            <p:cNvPr id="120" name="Group 119">
              <a:extLst>
                <a:ext uri="{FF2B5EF4-FFF2-40B4-BE49-F238E27FC236}">
                  <a16:creationId xmlns:a16="http://schemas.microsoft.com/office/drawing/2014/main" id="{B2B9DB1C-0B67-4BFB-9977-D53283620187}"/>
                </a:ext>
              </a:extLst>
            </p:cNvPr>
            <p:cNvGrpSpPr/>
            <p:nvPr/>
          </p:nvGrpSpPr>
          <p:grpSpPr>
            <a:xfrm rot="16200000">
              <a:off x="8504739" y="18753475"/>
              <a:ext cx="869622" cy="5710986"/>
              <a:chOff x="-2323679" y="4767999"/>
              <a:chExt cx="2648311" cy="1956826"/>
            </a:xfrm>
          </p:grpSpPr>
          <p:sp>
            <p:nvSpPr>
              <p:cNvPr id="125" name="Arrow: Chevron 124">
                <a:extLst>
                  <a:ext uri="{FF2B5EF4-FFF2-40B4-BE49-F238E27FC236}">
                    <a16:creationId xmlns:a16="http://schemas.microsoft.com/office/drawing/2014/main" id="{C9B7EDF4-E9FE-4008-8B83-EBEBD9FB57C4}"/>
                  </a:ext>
                </a:extLst>
              </p:cNvPr>
              <p:cNvSpPr/>
              <p:nvPr/>
            </p:nvSpPr>
            <p:spPr>
              <a:xfrm rot="5400000">
                <a:off x="-1883076" y="4328324"/>
                <a:ext cx="1768033" cy="2647383"/>
              </a:xfrm>
              <a:prstGeom prst="chevron">
                <a:avLst>
                  <a:gd name="adj" fmla="val 51037"/>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6" name="Rectangle 125">
                <a:extLst>
                  <a:ext uri="{FF2B5EF4-FFF2-40B4-BE49-F238E27FC236}">
                    <a16:creationId xmlns:a16="http://schemas.microsoft.com/office/drawing/2014/main" id="{4386123F-C6FF-4B36-9AAD-17F49808818D}"/>
                  </a:ext>
                </a:extLst>
              </p:cNvPr>
              <p:cNvSpPr/>
              <p:nvPr/>
            </p:nvSpPr>
            <p:spPr>
              <a:xfrm>
                <a:off x="-2323679" y="5743614"/>
                <a:ext cx="2647649" cy="981211"/>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8F99BB">
                      <a:lumMod val="75000"/>
                    </a:srgbClr>
                  </a:solidFill>
                  <a:effectLst/>
                  <a:uLnTx/>
                  <a:uFillTx/>
                  <a:latin typeface="Avenir Next LT Pro"/>
                  <a:ea typeface="+mn-ea"/>
                  <a:cs typeface="+mn-cs"/>
                </a:endParaRPr>
              </a:p>
            </p:txBody>
          </p:sp>
          <p:sp>
            <p:nvSpPr>
              <p:cNvPr id="127" name="Rectangle 126">
                <a:extLst>
                  <a:ext uri="{FF2B5EF4-FFF2-40B4-BE49-F238E27FC236}">
                    <a16:creationId xmlns:a16="http://schemas.microsoft.com/office/drawing/2014/main" id="{29F58E16-1311-4D60-9E53-F52CD148B55A}"/>
                  </a:ext>
                </a:extLst>
              </p:cNvPr>
              <p:cNvSpPr/>
              <p:nvPr/>
            </p:nvSpPr>
            <p:spPr>
              <a:xfrm>
                <a:off x="-2322750" y="5471802"/>
                <a:ext cx="616201"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sp>
            <p:nvSpPr>
              <p:cNvPr id="128" name="Rectangle 127">
                <a:extLst>
                  <a:ext uri="{FF2B5EF4-FFF2-40B4-BE49-F238E27FC236}">
                    <a16:creationId xmlns:a16="http://schemas.microsoft.com/office/drawing/2014/main" id="{94B24553-E819-4073-B85A-96DA990127C3}"/>
                  </a:ext>
                </a:extLst>
              </p:cNvPr>
              <p:cNvSpPr/>
              <p:nvPr/>
            </p:nvSpPr>
            <p:spPr>
              <a:xfrm>
                <a:off x="-298706" y="5439513"/>
                <a:ext cx="622048" cy="1085807"/>
              </a:xfrm>
              <a:prstGeom prst="rect">
                <a:avLst/>
              </a:prstGeom>
              <a:solidFill>
                <a:srgbClr val="8F99BB">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8F99BB">
                      <a:lumMod val="75000"/>
                    </a:srgbClr>
                  </a:solidFill>
                  <a:effectLst/>
                  <a:uLnTx/>
                  <a:uFillTx/>
                  <a:latin typeface="Avenir Next LT Pro"/>
                  <a:ea typeface="+mn-ea"/>
                  <a:cs typeface="+mn-cs"/>
                </a:endParaRPr>
              </a:p>
            </p:txBody>
          </p:sp>
        </p:grpSp>
        <p:sp>
          <p:nvSpPr>
            <p:cNvPr id="121" name="TextBox 120">
              <a:extLst>
                <a:ext uri="{FF2B5EF4-FFF2-40B4-BE49-F238E27FC236}">
                  <a16:creationId xmlns:a16="http://schemas.microsoft.com/office/drawing/2014/main" id="{E53D64AE-AAEF-4797-8C78-00E68B75F72B}"/>
                </a:ext>
              </a:extLst>
            </p:cNvPr>
            <p:cNvSpPr txBox="1"/>
            <p:nvPr/>
          </p:nvSpPr>
          <p:spPr>
            <a:xfrm>
              <a:off x="6622559" y="21376945"/>
              <a:ext cx="5311607" cy="3426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8F99BB">
                      <a:lumMod val="75000"/>
                    </a:srgbClr>
                  </a:solidFill>
                  <a:effectLst/>
                  <a:uLnTx/>
                  <a:uFillTx/>
                  <a:latin typeface="Avenir Next LT Pro"/>
                </a:rPr>
                <a:t>     </a:t>
              </a:r>
              <a:r>
                <a:rPr kumimoji="0" lang="en-US" sz="2600" i="0" u="none" strike="noStrike" kern="0" cap="none" spc="0" normalizeH="0" baseline="0" noProof="0" dirty="0">
                  <a:ln>
                    <a:noFill/>
                  </a:ln>
                  <a:solidFill>
                    <a:srgbClr val="8F99BB">
                      <a:lumMod val="75000"/>
                    </a:srgbClr>
                  </a:solidFill>
                  <a:effectLst/>
                  <a:uLnTx/>
                  <a:uFillTx/>
                  <a:latin typeface="Posterama"/>
                </a:rPr>
                <a:t>Expectations of Perfectionism</a:t>
              </a:r>
              <a:endParaRPr kumimoji="0" lang="en-CA" sz="2600" i="0" u="none" strike="noStrike" kern="0" cap="none" spc="0" normalizeH="0" baseline="0" noProof="0" dirty="0">
                <a:ln>
                  <a:noFill/>
                </a:ln>
                <a:solidFill>
                  <a:srgbClr val="8F99BB">
                    <a:lumMod val="75000"/>
                  </a:srgbClr>
                </a:solidFill>
                <a:effectLst/>
                <a:uLnTx/>
                <a:uFillTx/>
                <a:latin typeface="Posterama"/>
              </a:endParaRPr>
            </a:p>
          </p:txBody>
        </p:sp>
        <p:cxnSp>
          <p:nvCxnSpPr>
            <p:cNvPr id="122" name="Straight Arrow Connector 121">
              <a:extLst>
                <a:ext uri="{FF2B5EF4-FFF2-40B4-BE49-F238E27FC236}">
                  <a16:creationId xmlns:a16="http://schemas.microsoft.com/office/drawing/2014/main" id="{6DD41279-82E0-4938-AC70-EE8F02185863}"/>
                </a:ext>
              </a:extLst>
            </p:cNvPr>
            <p:cNvCxnSpPr>
              <a:cxnSpLocks/>
            </p:cNvCxnSpPr>
            <p:nvPr/>
          </p:nvCxnSpPr>
          <p:spPr>
            <a:xfrm flipV="1">
              <a:off x="6917760" y="21376912"/>
              <a:ext cx="0" cy="364820"/>
            </a:xfrm>
            <a:prstGeom prst="straightConnector1">
              <a:avLst/>
            </a:prstGeom>
            <a:noFill/>
            <a:ln w="38100" cap="flat" cmpd="sng" algn="ctr">
              <a:solidFill>
                <a:srgbClr val="8F99BB">
                  <a:lumMod val="75000"/>
                </a:srgbClr>
              </a:solidFill>
              <a:prstDash val="solid"/>
              <a:miter lim="800000"/>
              <a:headEnd type="none" w="med" len="med"/>
              <a:tailEnd type="arrow" w="med" len="med"/>
            </a:ln>
            <a:effectLst/>
          </p:spPr>
        </p:cxnSp>
      </p:grpSp>
      <p:sp>
        <p:nvSpPr>
          <p:cNvPr id="129" name="Rectangle 128">
            <a:extLst>
              <a:ext uri="{FF2B5EF4-FFF2-40B4-BE49-F238E27FC236}">
                <a16:creationId xmlns:a16="http://schemas.microsoft.com/office/drawing/2014/main" id="{6F8DCF07-394A-4A45-AA13-250B179B35E4}"/>
              </a:ext>
            </a:extLst>
          </p:cNvPr>
          <p:cNvSpPr/>
          <p:nvPr/>
        </p:nvSpPr>
        <p:spPr>
          <a:xfrm>
            <a:off x="256033" y="26734803"/>
            <a:ext cx="4093832" cy="5732249"/>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800"/>
              </a:spcAft>
            </a:pPr>
            <a:endParaRPr lang="en-US" sz="1050" dirty="0">
              <a:solidFill>
                <a:schemeClr val="accent1">
                  <a:lumMod val="50000"/>
                </a:schemeClr>
              </a:solidFill>
              <a:latin typeface="+mj-lt"/>
            </a:endParaRPr>
          </a:p>
          <a:p>
            <a:pPr algn="ctr">
              <a:spcAft>
                <a:spcPts val="1800"/>
              </a:spcAft>
            </a:pPr>
            <a:r>
              <a:rPr lang="en-US" sz="2600" dirty="0">
                <a:solidFill>
                  <a:schemeClr val="accent1">
                    <a:lumMod val="50000"/>
                  </a:schemeClr>
                </a:solidFill>
                <a:latin typeface="+mj-lt"/>
              </a:rPr>
              <a:t>165 Brock University students (M</a:t>
            </a:r>
            <a:r>
              <a:rPr lang="en-US" sz="2600" baseline="-25000" dirty="0">
                <a:solidFill>
                  <a:schemeClr val="accent1">
                    <a:lumMod val="50000"/>
                  </a:schemeClr>
                </a:solidFill>
                <a:latin typeface="+mj-lt"/>
              </a:rPr>
              <a:t>age</a:t>
            </a:r>
            <a:r>
              <a:rPr lang="en-US" sz="2600" dirty="0">
                <a:solidFill>
                  <a:schemeClr val="accent1">
                    <a:lumMod val="50000"/>
                  </a:schemeClr>
                </a:solidFill>
                <a:latin typeface="+mj-lt"/>
              </a:rPr>
              <a:t> = 19.36, SD</a:t>
            </a:r>
            <a:r>
              <a:rPr lang="en-US" sz="2600" baseline="-25000" dirty="0">
                <a:solidFill>
                  <a:schemeClr val="accent1">
                    <a:lumMod val="50000"/>
                  </a:schemeClr>
                </a:solidFill>
                <a:latin typeface="+mj-lt"/>
              </a:rPr>
              <a:t>age</a:t>
            </a:r>
            <a:r>
              <a:rPr lang="en-US" sz="2600" dirty="0">
                <a:solidFill>
                  <a:schemeClr val="accent1">
                    <a:lumMod val="50000"/>
                  </a:schemeClr>
                </a:solidFill>
                <a:latin typeface="+mj-lt"/>
              </a:rPr>
              <a:t> = 1.99, 82.6% Female), were recruited over SONA and compensated with class credit. The majority of this sample studied Social Science (35%) and Health Science (32%).</a:t>
            </a:r>
            <a:endParaRPr lang="en-US" sz="1400" dirty="0">
              <a:solidFill>
                <a:schemeClr val="accent1">
                  <a:lumMod val="50000"/>
                </a:schemeClr>
              </a:solidFill>
              <a:latin typeface="+mj-lt"/>
            </a:endParaRPr>
          </a:p>
          <a:p>
            <a:pPr algn="ctr">
              <a:spcAft>
                <a:spcPts val="1800"/>
              </a:spcAft>
            </a:pPr>
            <a:r>
              <a:rPr lang="en-US" sz="2600" dirty="0">
                <a:solidFill>
                  <a:schemeClr val="accent1">
                    <a:lumMod val="50000"/>
                  </a:schemeClr>
                </a:solidFill>
                <a:latin typeface="+mj-lt"/>
              </a:rPr>
              <a:t>Control: n=82    Experimental: n=83</a:t>
            </a:r>
            <a:endParaRPr lang="en-US" sz="2600" b="1" dirty="0">
              <a:solidFill>
                <a:schemeClr val="accent1">
                  <a:lumMod val="50000"/>
                </a:schemeClr>
              </a:solidFill>
              <a:latin typeface="+mj-lt"/>
            </a:endParaRPr>
          </a:p>
          <a:p>
            <a:pPr algn="ctr">
              <a:spcAft>
                <a:spcPts val="600"/>
              </a:spcAft>
            </a:pPr>
            <a:endParaRPr lang="en-US" sz="1100" dirty="0">
              <a:solidFill>
                <a:srgbClr val="2E344C"/>
              </a:solidFill>
              <a:latin typeface="Avenir Next LT Pro" panose="020B0504020202020204" pitchFamily="34" charset="0"/>
            </a:endParaRPr>
          </a:p>
        </p:txBody>
      </p:sp>
      <p:cxnSp>
        <p:nvCxnSpPr>
          <p:cNvPr id="6" name="Straight Connector 5">
            <a:extLst>
              <a:ext uri="{FF2B5EF4-FFF2-40B4-BE49-F238E27FC236}">
                <a16:creationId xmlns:a16="http://schemas.microsoft.com/office/drawing/2014/main" id="{7CBB837E-260F-4AC5-BE85-D1BA29D5A772}"/>
              </a:ext>
            </a:extLst>
          </p:cNvPr>
          <p:cNvCxnSpPr/>
          <p:nvPr/>
        </p:nvCxnSpPr>
        <p:spPr>
          <a:xfrm>
            <a:off x="591549" y="31044549"/>
            <a:ext cx="3411940" cy="0"/>
          </a:xfrm>
          <a:prstGeom prst="line">
            <a:avLst/>
          </a:prstGeom>
          <a:ln w="28575">
            <a:solidFill>
              <a:srgbClr val="2E344C"/>
            </a:solidFill>
          </a:ln>
        </p:spPr>
        <p:style>
          <a:lnRef idx="1">
            <a:schemeClr val="accent1"/>
          </a:lnRef>
          <a:fillRef idx="0">
            <a:schemeClr val="accent1"/>
          </a:fillRef>
          <a:effectRef idx="0">
            <a:schemeClr val="accent1"/>
          </a:effectRef>
          <a:fontRef idx="minor">
            <a:schemeClr val="tx1"/>
          </a:fontRef>
        </p:style>
      </p:cxnSp>
      <p:grpSp>
        <p:nvGrpSpPr>
          <p:cNvPr id="184" name="Group 183">
            <a:extLst>
              <a:ext uri="{FF2B5EF4-FFF2-40B4-BE49-F238E27FC236}">
                <a16:creationId xmlns:a16="http://schemas.microsoft.com/office/drawing/2014/main" id="{C4327F4C-F6C1-453F-A862-25D5AB7A37C8}"/>
              </a:ext>
            </a:extLst>
          </p:cNvPr>
          <p:cNvGrpSpPr/>
          <p:nvPr/>
        </p:nvGrpSpPr>
        <p:grpSpPr>
          <a:xfrm>
            <a:off x="5988656" y="26995011"/>
            <a:ext cx="6769099" cy="5063454"/>
            <a:chOff x="5331598" y="26921757"/>
            <a:chExt cx="5959408" cy="4457785"/>
          </a:xfrm>
        </p:grpSpPr>
        <p:graphicFrame>
          <p:nvGraphicFramePr>
            <p:cNvPr id="166" name="Chart 165">
              <a:extLst>
                <a:ext uri="{FF2B5EF4-FFF2-40B4-BE49-F238E27FC236}">
                  <a16:creationId xmlns:a16="http://schemas.microsoft.com/office/drawing/2014/main" id="{8B4CFC0F-B7C6-4BFB-8451-E5D9D1C6B043}"/>
                </a:ext>
              </a:extLst>
            </p:cNvPr>
            <p:cNvGraphicFramePr/>
            <p:nvPr>
              <p:extLst>
                <p:ext uri="{D42A27DB-BD31-4B8C-83A1-F6EECF244321}">
                  <p14:modId xmlns:p14="http://schemas.microsoft.com/office/powerpoint/2010/main" val="743995948"/>
                </p:ext>
              </p:extLst>
            </p:nvPr>
          </p:nvGraphicFramePr>
          <p:xfrm>
            <a:off x="5331598" y="26921757"/>
            <a:ext cx="5959408" cy="44577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8" name="Chart 167">
              <a:extLst>
                <a:ext uri="{FF2B5EF4-FFF2-40B4-BE49-F238E27FC236}">
                  <a16:creationId xmlns:a16="http://schemas.microsoft.com/office/drawing/2014/main" id="{9595F540-82ED-4992-AB8E-043D990221B9}"/>
                </a:ext>
              </a:extLst>
            </p:cNvPr>
            <p:cNvGraphicFramePr/>
            <p:nvPr/>
          </p:nvGraphicFramePr>
          <p:xfrm>
            <a:off x="5614055" y="27370086"/>
            <a:ext cx="5522279" cy="35408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5" name="Chart 174">
              <a:extLst>
                <a:ext uri="{FF2B5EF4-FFF2-40B4-BE49-F238E27FC236}">
                  <a16:creationId xmlns:a16="http://schemas.microsoft.com/office/drawing/2014/main" id="{4864A11F-FA78-4E68-A523-7154171C1248}"/>
                </a:ext>
              </a:extLst>
            </p:cNvPr>
            <p:cNvGraphicFramePr/>
            <p:nvPr/>
          </p:nvGraphicFramePr>
          <p:xfrm>
            <a:off x="6853057" y="28150983"/>
            <a:ext cx="2929470" cy="2562786"/>
          </p:xfrm>
          <a:graphic>
            <a:graphicData uri="http://schemas.openxmlformats.org/drawingml/2006/chart">
              <c:chart xmlns:c="http://schemas.openxmlformats.org/drawingml/2006/chart" xmlns:r="http://schemas.openxmlformats.org/officeDocument/2006/relationships" r:id="rId5"/>
            </a:graphicData>
          </a:graphic>
        </p:graphicFrame>
        <p:sp>
          <p:nvSpPr>
            <p:cNvPr id="178" name="TextBox 177">
              <a:extLst>
                <a:ext uri="{FF2B5EF4-FFF2-40B4-BE49-F238E27FC236}">
                  <a16:creationId xmlns:a16="http://schemas.microsoft.com/office/drawing/2014/main" id="{B036D36D-F0E8-4298-AA98-C9BBAB38B654}"/>
                </a:ext>
              </a:extLst>
            </p:cNvPr>
            <p:cNvSpPr txBox="1"/>
            <p:nvPr/>
          </p:nvSpPr>
          <p:spPr>
            <a:xfrm>
              <a:off x="8328555" y="29207256"/>
              <a:ext cx="184731" cy="369332"/>
            </a:xfrm>
            <a:prstGeom prst="rect">
              <a:avLst/>
            </a:prstGeom>
            <a:noFill/>
          </p:spPr>
          <p:txBody>
            <a:bodyPr wrap="none" rtlCol="0">
              <a:spAutoFit/>
            </a:bodyPr>
            <a:lstStyle/>
            <a:p>
              <a:pPr algn="ctr" defTabSz="914400"/>
              <a:endParaRPr lang="en-CA" dirty="0">
                <a:solidFill>
                  <a:srgbClr val="8F99BB">
                    <a:lumMod val="50000"/>
                  </a:srgbClr>
                </a:solidFill>
                <a:latin typeface="Avenir Next LT Pro"/>
              </a:endParaRPr>
            </a:p>
          </p:txBody>
        </p:sp>
      </p:grpSp>
      <p:grpSp>
        <p:nvGrpSpPr>
          <p:cNvPr id="189" name="Group 188">
            <a:extLst>
              <a:ext uri="{FF2B5EF4-FFF2-40B4-BE49-F238E27FC236}">
                <a16:creationId xmlns:a16="http://schemas.microsoft.com/office/drawing/2014/main" id="{7623E564-5B64-4827-926D-5D7C7ED1B026}"/>
              </a:ext>
            </a:extLst>
          </p:cNvPr>
          <p:cNvGrpSpPr/>
          <p:nvPr/>
        </p:nvGrpSpPr>
        <p:grpSpPr>
          <a:xfrm>
            <a:off x="4338301" y="26759423"/>
            <a:ext cx="2490717" cy="5174546"/>
            <a:chOff x="9240369" y="25976467"/>
            <a:chExt cx="2490717" cy="5174546"/>
          </a:xfrm>
        </p:grpSpPr>
        <p:sp>
          <p:nvSpPr>
            <p:cNvPr id="180" name="Rectangle 179">
              <a:extLst>
                <a:ext uri="{FF2B5EF4-FFF2-40B4-BE49-F238E27FC236}">
                  <a16:creationId xmlns:a16="http://schemas.microsoft.com/office/drawing/2014/main" id="{5727EBBF-D6D9-4B3B-B76C-1938B325488A}"/>
                </a:ext>
              </a:extLst>
            </p:cNvPr>
            <p:cNvSpPr/>
            <p:nvPr/>
          </p:nvSpPr>
          <p:spPr>
            <a:xfrm>
              <a:off x="9249241" y="25976467"/>
              <a:ext cx="2481845" cy="676656"/>
            </a:xfrm>
            <a:prstGeom prst="rect">
              <a:avLst/>
            </a:prstGeom>
            <a:solidFill>
              <a:srgbClr val="FF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Social Sciences (35%)</a:t>
              </a:r>
              <a:endParaRPr lang="en-CA" sz="2000" dirty="0">
                <a:solidFill>
                  <a:prstClr val="black"/>
                </a:solidFill>
                <a:latin typeface="Avenir Next LT Pro"/>
              </a:endParaRPr>
            </a:p>
          </p:txBody>
        </p:sp>
        <p:sp>
          <p:nvSpPr>
            <p:cNvPr id="181" name="Rectangle 180">
              <a:extLst>
                <a:ext uri="{FF2B5EF4-FFF2-40B4-BE49-F238E27FC236}">
                  <a16:creationId xmlns:a16="http://schemas.microsoft.com/office/drawing/2014/main" id="{F0269A77-B220-47F2-909F-8040B009F23D}"/>
                </a:ext>
              </a:extLst>
            </p:cNvPr>
            <p:cNvSpPr/>
            <p:nvPr/>
          </p:nvSpPr>
          <p:spPr>
            <a:xfrm>
              <a:off x="9249241" y="26757903"/>
              <a:ext cx="2481845" cy="676656"/>
            </a:xfrm>
            <a:prstGeom prst="rect">
              <a:avLst/>
            </a:prstGeom>
            <a:solidFill>
              <a:srgbClr val="FE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Health Sciences (32%)</a:t>
              </a:r>
              <a:endParaRPr lang="en-CA" sz="2000" dirty="0">
                <a:solidFill>
                  <a:prstClr val="black"/>
                </a:solidFill>
                <a:latin typeface="Avenir Next LT Pro"/>
              </a:endParaRPr>
            </a:p>
          </p:txBody>
        </p:sp>
        <p:sp>
          <p:nvSpPr>
            <p:cNvPr id="182" name="Rectangle 181">
              <a:extLst>
                <a:ext uri="{FF2B5EF4-FFF2-40B4-BE49-F238E27FC236}">
                  <a16:creationId xmlns:a16="http://schemas.microsoft.com/office/drawing/2014/main" id="{148DCBD9-50C5-4D3A-925F-2D971000F4E3}"/>
                </a:ext>
              </a:extLst>
            </p:cNvPr>
            <p:cNvSpPr/>
            <p:nvPr/>
          </p:nvSpPr>
          <p:spPr>
            <a:xfrm>
              <a:off x="9249241" y="27542312"/>
              <a:ext cx="2481845" cy="365760"/>
            </a:xfrm>
            <a:prstGeom prst="rect">
              <a:avLst/>
            </a:prstGeom>
            <a:solidFill>
              <a:srgbClr val="FE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Education (18%)</a:t>
              </a:r>
              <a:endParaRPr lang="en-CA" sz="2000" dirty="0">
                <a:solidFill>
                  <a:prstClr val="black"/>
                </a:solidFill>
                <a:latin typeface="Avenir Next LT Pro"/>
              </a:endParaRPr>
            </a:p>
          </p:txBody>
        </p:sp>
        <p:sp>
          <p:nvSpPr>
            <p:cNvPr id="183" name="Rectangle 182">
              <a:extLst>
                <a:ext uri="{FF2B5EF4-FFF2-40B4-BE49-F238E27FC236}">
                  <a16:creationId xmlns:a16="http://schemas.microsoft.com/office/drawing/2014/main" id="{B7783D0B-E976-4623-95A3-4FDE616C452B}"/>
                </a:ext>
              </a:extLst>
            </p:cNvPr>
            <p:cNvSpPr/>
            <p:nvPr/>
          </p:nvSpPr>
          <p:spPr>
            <a:xfrm>
              <a:off x="9240369" y="28010829"/>
              <a:ext cx="2481845" cy="676656"/>
            </a:xfrm>
            <a:prstGeom prst="rect">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Mathematics and Science (5%)</a:t>
              </a:r>
              <a:endParaRPr lang="en-CA" sz="2000" dirty="0">
                <a:solidFill>
                  <a:prstClr val="black"/>
                </a:solidFill>
                <a:latin typeface="Avenir Next LT Pro"/>
              </a:endParaRPr>
            </a:p>
          </p:txBody>
        </p:sp>
        <p:sp>
          <p:nvSpPr>
            <p:cNvPr id="185" name="Rectangle 184">
              <a:extLst>
                <a:ext uri="{FF2B5EF4-FFF2-40B4-BE49-F238E27FC236}">
                  <a16:creationId xmlns:a16="http://schemas.microsoft.com/office/drawing/2014/main" id="{97F19BAD-453E-48C3-A9A1-205A228CC853}"/>
                </a:ext>
              </a:extLst>
            </p:cNvPr>
            <p:cNvSpPr/>
            <p:nvPr/>
          </p:nvSpPr>
          <p:spPr>
            <a:xfrm>
              <a:off x="9249241" y="28789905"/>
              <a:ext cx="2481845" cy="676656"/>
            </a:xfrm>
            <a:prstGeom prst="rect">
              <a:avLst/>
            </a:prstGeom>
            <a:solidFill>
              <a:srgbClr val="E1D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&gt;20 years old (69%)</a:t>
              </a:r>
              <a:endParaRPr lang="en-CA" sz="2000" dirty="0">
                <a:solidFill>
                  <a:prstClr val="black"/>
                </a:solidFill>
                <a:latin typeface="Avenir Next LT Pro"/>
              </a:endParaRPr>
            </a:p>
          </p:txBody>
        </p:sp>
        <p:sp>
          <p:nvSpPr>
            <p:cNvPr id="186" name="Rectangle 185">
              <a:extLst>
                <a:ext uri="{FF2B5EF4-FFF2-40B4-BE49-F238E27FC236}">
                  <a16:creationId xmlns:a16="http://schemas.microsoft.com/office/drawing/2014/main" id="{DA570AE2-C061-44A4-A96C-04D358F9E5AA}"/>
                </a:ext>
              </a:extLst>
            </p:cNvPr>
            <p:cNvSpPr/>
            <p:nvPr/>
          </p:nvSpPr>
          <p:spPr>
            <a:xfrm>
              <a:off x="9249241" y="29555741"/>
              <a:ext cx="2481845" cy="675642"/>
            </a:xfrm>
            <a:prstGeom prst="rect">
              <a:avLst/>
            </a:prstGeom>
            <a:solidFill>
              <a:srgbClr val="B49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20-25 years old (31%)</a:t>
              </a:r>
              <a:endParaRPr lang="en-CA" sz="2000" dirty="0">
                <a:solidFill>
                  <a:prstClr val="black"/>
                </a:solidFill>
                <a:latin typeface="Avenir Next LT Pro"/>
              </a:endParaRPr>
            </a:p>
          </p:txBody>
        </p:sp>
        <p:sp>
          <p:nvSpPr>
            <p:cNvPr id="187" name="Rectangle 186">
              <a:extLst>
                <a:ext uri="{FF2B5EF4-FFF2-40B4-BE49-F238E27FC236}">
                  <a16:creationId xmlns:a16="http://schemas.microsoft.com/office/drawing/2014/main" id="{2FFD9B3A-E9E8-4511-AB5C-BD0C5957FB81}"/>
                </a:ext>
              </a:extLst>
            </p:cNvPr>
            <p:cNvSpPr/>
            <p:nvPr/>
          </p:nvSpPr>
          <p:spPr>
            <a:xfrm>
              <a:off x="9240369" y="30333747"/>
              <a:ext cx="2481845" cy="365760"/>
            </a:xfrm>
            <a:prstGeom prst="rect">
              <a:avLst/>
            </a:prstGeom>
            <a:solidFill>
              <a:srgbClr val="D2D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Female (83%)</a:t>
              </a:r>
              <a:endParaRPr lang="en-CA" sz="2000" dirty="0">
                <a:solidFill>
                  <a:prstClr val="black"/>
                </a:solidFill>
                <a:latin typeface="Avenir Next LT Pro"/>
              </a:endParaRPr>
            </a:p>
          </p:txBody>
        </p:sp>
        <p:sp>
          <p:nvSpPr>
            <p:cNvPr id="188" name="Rectangle 187">
              <a:extLst>
                <a:ext uri="{FF2B5EF4-FFF2-40B4-BE49-F238E27FC236}">
                  <a16:creationId xmlns:a16="http://schemas.microsoft.com/office/drawing/2014/main" id="{05A80C48-B6B2-45E5-A457-3C2D69E28EBF}"/>
                </a:ext>
              </a:extLst>
            </p:cNvPr>
            <p:cNvSpPr/>
            <p:nvPr/>
          </p:nvSpPr>
          <p:spPr>
            <a:xfrm>
              <a:off x="9249240" y="30785253"/>
              <a:ext cx="2481845" cy="365760"/>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a:solidFill>
                    <a:prstClr val="black"/>
                  </a:solidFill>
                  <a:latin typeface="Avenir Next LT Pro"/>
                </a:rPr>
                <a:t>Male (17%)</a:t>
              </a:r>
              <a:endParaRPr lang="en-CA" sz="2000" dirty="0">
                <a:solidFill>
                  <a:prstClr val="black"/>
                </a:solidFill>
                <a:latin typeface="Avenir Next LT Pro"/>
              </a:endParaRPr>
            </a:p>
          </p:txBody>
        </p:sp>
      </p:grpSp>
      <p:grpSp>
        <p:nvGrpSpPr>
          <p:cNvPr id="37" name="Group 36">
            <a:extLst>
              <a:ext uri="{FF2B5EF4-FFF2-40B4-BE49-F238E27FC236}">
                <a16:creationId xmlns:a16="http://schemas.microsoft.com/office/drawing/2014/main" id="{135A2CBF-762A-460B-A953-C60F2924A208}"/>
              </a:ext>
            </a:extLst>
          </p:cNvPr>
          <p:cNvGrpSpPr/>
          <p:nvPr/>
        </p:nvGrpSpPr>
        <p:grpSpPr>
          <a:xfrm>
            <a:off x="211092" y="3738696"/>
            <a:ext cx="5646314" cy="7398343"/>
            <a:chOff x="211092" y="3738696"/>
            <a:chExt cx="6189648" cy="5631831"/>
          </a:xfrm>
        </p:grpSpPr>
        <p:sp>
          <p:nvSpPr>
            <p:cNvPr id="8" name="Rectangle 7">
              <a:extLst>
                <a:ext uri="{FF2B5EF4-FFF2-40B4-BE49-F238E27FC236}">
                  <a16:creationId xmlns:a16="http://schemas.microsoft.com/office/drawing/2014/main" id="{C9A10B6C-F6F2-4148-999F-1DB682C453ED}"/>
                </a:ext>
              </a:extLst>
            </p:cNvPr>
            <p:cNvSpPr/>
            <p:nvPr/>
          </p:nvSpPr>
          <p:spPr>
            <a:xfrm>
              <a:off x="222079" y="4123691"/>
              <a:ext cx="6164686" cy="2044849"/>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Shared beliefs, values and assumptions </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Determine the norms and patterns of behaviour that develop in an organizations (</a:t>
              </a: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sym typeface="Wingdings" panose="05000000000000000000" pitchFamily="2" charset="2"/>
                </a:rPr>
                <a:t>Johns &amp; Saks, 2020)</a:t>
              </a:r>
              <a:endPar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endParaRPr>
            </a:p>
          </p:txBody>
        </p:sp>
        <p:sp>
          <p:nvSpPr>
            <p:cNvPr id="94" name="Rectangle 93">
              <a:extLst>
                <a:ext uri="{FF2B5EF4-FFF2-40B4-BE49-F238E27FC236}">
                  <a16:creationId xmlns:a16="http://schemas.microsoft.com/office/drawing/2014/main" id="{D071CEEF-B669-4D5B-8346-3AEF7E3DB4E0}"/>
                </a:ext>
              </a:extLst>
            </p:cNvPr>
            <p:cNvSpPr/>
            <p:nvPr/>
          </p:nvSpPr>
          <p:spPr>
            <a:xfrm>
              <a:off x="231886" y="3738696"/>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Organizational Culture</a:t>
              </a:r>
              <a:endParaRPr lang="en-CA" sz="2800" b="1" dirty="0"/>
            </a:p>
          </p:txBody>
        </p:sp>
        <p:sp>
          <p:nvSpPr>
            <p:cNvPr id="95" name="Rectangle 94">
              <a:extLst>
                <a:ext uri="{FF2B5EF4-FFF2-40B4-BE49-F238E27FC236}">
                  <a16:creationId xmlns:a16="http://schemas.microsoft.com/office/drawing/2014/main" id="{F601D570-AA6D-4E52-8026-61A6BE42B074}"/>
                </a:ext>
              </a:extLst>
            </p:cNvPr>
            <p:cNvSpPr/>
            <p:nvPr/>
          </p:nvSpPr>
          <p:spPr>
            <a:xfrm>
              <a:off x="222079" y="6168298"/>
              <a:ext cx="6168854" cy="413565"/>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The Competing Values Framework</a:t>
              </a:r>
              <a:endParaRPr lang="en-CA" sz="2800" b="1" dirty="0"/>
            </a:p>
          </p:txBody>
        </p:sp>
        <p:sp>
          <p:nvSpPr>
            <p:cNvPr id="99" name="Rectangle 98">
              <a:extLst>
                <a:ext uri="{FF2B5EF4-FFF2-40B4-BE49-F238E27FC236}">
                  <a16:creationId xmlns:a16="http://schemas.microsoft.com/office/drawing/2014/main" id="{C5AAE713-FFE6-47CD-A0BB-F41714DE45EB}"/>
                </a:ext>
              </a:extLst>
            </p:cNvPr>
            <p:cNvSpPr/>
            <p:nvPr/>
          </p:nvSpPr>
          <p:spPr>
            <a:xfrm>
              <a:off x="211092" y="6584237"/>
              <a:ext cx="6166439" cy="278629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400" b="0" i="0" u="none" strike="noStrike" kern="1200" cap="none" spc="0" normalizeH="0" baseline="0" noProof="0" dirty="0">
                  <a:ln>
                    <a:noFill/>
                  </a:ln>
                  <a:solidFill>
                    <a:schemeClr val="accent1">
                      <a:lumMod val="50000"/>
                    </a:schemeClr>
                  </a:solidFill>
                  <a:effectLst/>
                  <a:uLnTx/>
                  <a:uFillTx/>
                  <a:latin typeface="Avenir Next LT Pro"/>
                  <a:ea typeface="+mn-ea"/>
                  <a:cs typeface="+mn-cs"/>
                </a:rPr>
                <a:t>Diagnoses a company culture as one of four. Relevant to this study are Clan culture and Adhocracy. Modern workplaces use cool perks and offices to signal that they prioritize employee well-being, which would be indicative of a clan culture. Despite this they are often diagnosed as otherwise base on their needs.</a:t>
              </a:r>
            </a:p>
          </p:txBody>
        </p:sp>
      </p:grpSp>
      <p:sp>
        <p:nvSpPr>
          <p:cNvPr id="100" name="Rectangle 99">
            <a:extLst>
              <a:ext uri="{FF2B5EF4-FFF2-40B4-BE49-F238E27FC236}">
                <a16:creationId xmlns:a16="http://schemas.microsoft.com/office/drawing/2014/main" id="{B7717DF8-C73B-4E37-A6E6-D96E6AF2D70A}"/>
              </a:ext>
            </a:extLst>
          </p:cNvPr>
          <p:cNvSpPr/>
          <p:nvPr/>
        </p:nvSpPr>
        <p:spPr>
          <a:xfrm>
            <a:off x="211092" y="11108734"/>
            <a:ext cx="11484863" cy="719807"/>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Justification Theory</a:t>
            </a:r>
            <a:endParaRPr lang="en-CA" sz="2800" b="1" dirty="0"/>
          </a:p>
        </p:txBody>
      </p:sp>
      <p:graphicFrame>
        <p:nvGraphicFramePr>
          <p:cNvPr id="101" name="Diagram 100">
            <a:extLst>
              <a:ext uri="{FF2B5EF4-FFF2-40B4-BE49-F238E27FC236}">
                <a16:creationId xmlns:a16="http://schemas.microsoft.com/office/drawing/2014/main" id="{970B7652-CBC3-469F-999E-CEF0D8833299}"/>
              </a:ext>
            </a:extLst>
          </p:cNvPr>
          <p:cNvGraphicFramePr/>
          <p:nvPr>
            <p:extLst>
              <p:ext uri="{D42A27DB-BD31-4B8C-83A1-F6EECF244321}">
                <p14:modId xmlns:p14="http://schemas.microsoft.com/office/powerpoint/2010/main" val="1626634046"/>
              </p:ext>
            </p:extLst>
          </p:nvPr>
        </p:nvGraphicFramePr>
        <p:xfrm>
          <a:off x="238121" y="12317180"/>
          <a:ext cx="11502775" cy="25811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2" name="Rectangle 101">
            <a:extLst>
              <a:ext uri="{FF2B5EF4-FFF2-40B4-BE49-F238E27FC236}">
                <a16:creationId xmlns:a16="http://schemas.microsoft.com/office/drawing/2014/main" id="{DA6DB530-E541-42E5-873C-68441D3FAEE6}"/>
              </a:ext>
            </a:extLst>
          </p:cNvPr>
          <p:cNvSpPr/>
          <p:nvPr/>
        </p:nvSpPr>
        <p:spPr>
          <a:xfrm>
            <a:off x="256032" y="21403603"/>
            <a:ext cx="11484864" cy="618978"/>
          </a:xfrm>
          <a:prstGeom prst="rect">
            <a:avLst/>
          </a:prstGeom>
          <a:solidFill>
            <a:srgbClr val="515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Key Variable Definitions</a:t>
            </a:r>
            <a:endParaRPr lang="en-CA" sz="4000" b="1" dirty="0"/>
          </a:p>
        </p:txBody>
      </p:sp>
      <p:grpSp>
        <p:nvGrpSpPr>
          <p:cNvPr id="33" name="Group 32">
            <a:extLst>
              <a:ext uri="{FF2B5EF4-FFF2-40B4-BE49-F238E27FC236}">
                <a16:creationId xmlns:a16="http://schemas.microsoft.com/office/drawing/2014/main" id="{73F40428-5EB4-4199-915F-8322B9FA8431}"/>
              </a:ext>
            </a:extLst>
          </p:cNvPr>
          <p:cNvGrpSpPr/>
          <p:nvPr/>
        </p:nvGrpSpPr>
        <p:grpSpPr>
          <a:xfrm>
            <a:off x="265839" y="22211298"/>
            <a:ext cx="11484862" cy="1060543"/>
            <a:chOff x="246224" y="22885753"/>
            <a:chExt cx="11484862" cy="914588"/>
          </a:xfrm>
        </p:grpSpPr>
        <p:sp>
          <p:nvSpPr>
            <p:cNvPr id="130" name="Rectangle 129">
              <a:extLst>
                <a:ext uri="{FF2B5EF4-FFF2-40B4-BE49-F238E27FC236}">
                  <a16:creationId xmlns:a16="http://schemas.microsoft.com/office/drawing/2014/main" id="{65D60AD8-C8E8-4656-BE51-A1BD8954F1E9}"/>
                </a:ext>
              </a:extLst>
            </p:cNvPr>
            <p:cNvSpPr/>
            <p:nvPr/>
          </p:nvSpPr>
          <p:spPr>
            <a:xfrm>
              <a:off x="1062590" y="22887088"/>
              <a:ext cx="10668496" cy="843050"/>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2" name="Rectangle 131">
              <a:extLst>
                <a:ext uri="{FF2B5EF4-FFF2-40B4-BE49-F238E27FC236}">
                  <a16:creationId xmlns:a16="http://schemas.microsoft.com/office/drawing/2014/main" id="{D6C08B0F-B8ED-40F1-8D61-59E3FB1B2CBC}"/>
                </a:ext>
              </a:extLst>
            </p:cNvPr>
            <p:cNvSpPr/>
            <p:nvPr/>
          </p:nvSpPr>
          <p:spPr>
            <a:xfrm>
              <a:off x="246224" y="22885753"/>
              <a:ext cx="862169" cy="843049"/>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dirty="0">
                  <a:ln>
                    <a:noFill/>
                  </a:ln>
                  <a:solidFill>
                    <a:prstClr val="white"/>
                  </a:solidFill>
                  <a:effectLst/>
                  <a:uLnTx/>
                  <a:uFillTx/>
                  <a:latin typeface="Avenir Next LT Pro"/>
                  <a:ea typeface="+mn-ea"/>
                  <a:cs typeface="+mn-cs"/>
                </a:rPr>
                <a:t>IV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27" name="TextBox 26">
              <a:extLst>
                <a:ext uri="{FF2B5EF4-FFF2-40B4-BE49-F238E27FC236}">
                  <a16:creationId xmlns:a16="http://schemas.microsoft.com/office/drawing/2014/main" id="{EA1CBAF5-26A2-4297-BF2D-B5FA31CB3A72}"/>
                </a:ext>
              </a:extLst>
            </p:cNvPr>
            <p:cNvSpPr txBox="1"/>
            <p:nvPr/>
          </p:nvSpPr>
          <p:spPr>
            <a:xfrm>
              <a:off x="1112693" y="22927144"/>
              <a:ext cx="2591090" cy="424672"/>
            </a:xfrm>
            <a:prstGeom prst="rect">
              <a:avLst/>
            </a:prstGeom>
            <a:noFill/>
          </p:spPr>
          <p:txBody>
            <a:bodyPr wrap="square" rtlCol="0">
              <a:spAutoFit/>
            </a:bodyPr>
            <a:lstStyle/>
            <a:p>
              <a:pPr algn="r"/>
              <a:r>
                <a:rPr lang="en-US" sz="2600" b="1" dirty="0">
                  <a:solidFill>
                    <a:srgbClr val="2E344C"/>
                  </a:solidFill>
                  <a:latin typeface="+mj-lt"/>
                </a:rPr>
                <a:t>Clan culture perk </a:t>
              </a:r>
              <a:r>
                <a:rPr lang="en-US" sz="2600" b="1" dirty="0">
                  <a:solidFill>
                    <a:srgbClr val="2E344C"/>
                  </a:solidFill>
                  <a:latin typeface="Avenir Next LT Pro" panose="020B0504020202020204" pitchFamily="34" charset="0"/>
                </a:rPr>
                <a:t>:</a:t>
              </a:r>
              <a:endParaRPr lang="en-CA" sz="2600" b="1" dirty="0"/>
            </a:p>
          </p:txBody>
        </p:sp>
        <p:sp>
          <p:nvSpPr>
            <p:cNvPr id="28" name="TextBox 27">
              <a:extLst>
                <a:ext uri="{FF2B5EF4-FFF2-40B4-BE49-F238E27FC236}">
                  <a16:creationId xmlns:a16="http://schemas.microsoft.com/office/drawing/2014/main" id="{D83E7403-B3CB-4C91-A101-5621809EB12A}"/>
                </a:ext>
              </a:extLst>
            </p:cNvPr>
            <p:cNvSpPr txBox="1"/>
            <p:nvPr/>
          </p:nvSpPr>
          <p:spPr>
            <a:xfrm>
              <a:off x="3703782" y="22907789"/>
              <a:ext cx="8027304" cy="892552"/>
            </a:xfrm>
            <a:prstGeom prst="rect">
              <a:avLst/>
            </a:prstGeom>
            <a:noFill/>
          </p:spPr>
          <p:txBody>
            <a:bodyPr wrap="square" rtlCol="0">
              <a:spAutoFit/>
            </a:bodyPr>
            <a:lstStyle/>
            <a:p>
              <a:r>
                <a:rPr lang="en-US" sz="2600" dirty="0">
                  <a:solidFill>
                    <a:srgbClr val="2E344C"/>
                  </a:solidFill>
                  <a:latin typeface="+mj-lt"/>
                </a:rPr>
                <a:t>A perk offered by a company that is novel and fun (e.g., staff gym)</a:t>
              </a:r>
              <a:endParaRPr lang="en-CA" sz="2600" dirty="0">
                <a:latin typeface="+mj-lt"/>
              </a:endParaRPr>
            </a:p>
          </p:txBody>
        </p:sp>
      </p:grpSp>
      <p:sp>
        <p:nvSpPr>
          <p:cNvPr id="111" name="TextBox 110">
            <a:extLst>
              <a:ext uri="{FF2B5EF4-FFF2-40B4-BE49-F238E27FC236}">
                <a16:creationId xmlns:a16="http://schemas.microsoft.com/office/drawing/2014/main" id="{B85B4EA9-D433-429B-B23A-88FC528F00BF}"/>
              </a:ext>
            </a:extLst>
          </p:cNvPr>
          <p:cNvSpPr txBox="1"/>
          <p:nvPr/>
        </p:nvSpPr>
        <p:spPr>
          <a:xfrm>
            <a:off x="12113329" y="22441489"/>
            <a:ext cx="376401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84" name="TextBox 83">
            <a:extLst>
              <a:ext uri="{FF2B5EF4-FFF2-40B4-BE49-F238E27FC236}">
                <a16:creationId xmlns:a16="http://schemas.microsoft.com/office/drawing/2014/main" id="{E75BD494-D2CF-49DF-B5FF-FDA4B8FB30D1}"/>
              </a:ext>
            </a:extLst>
          </p:cNvPr>
          <p:cNvSpPr txBox="1"/>
          <p:nvPr/>
        </p:nvSpPr>
        <p:spPr>
          <a:xfrm>
            <a:off x="12620463" y="23946296"/>
            <a:ext cx="3203158"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F99BB">
                    <a:lumMod val="75000"/>
                  </a:srgbClr>
                </a:solidFill>
                <a:effectLst/>
                <a:uLnTx/>
                <a:uFillTx/>
                <a:latin typeface="Avenir Next LT Pro"/>
              </a:rPr>
              <a:t> </a:t>
            </a:r>
            <a:endParaRPr kumimoji="0" lang="en-CA" sz="1800" b="0" i="0" u="none" strike="noStrike" kern="0" cap="none" spc="0" normalizeH="0" baseline="0" noProof="0" dirty="0">
              <a:ln>
                <a:noFill/>
              </a:ln>
              <a:solidFill>
                <a:srgbClr val="8F99BB">
                  <a:lumMod val="75000"/>
                </a:srgbClr>
              </a:solidFill>
              <a:effectLst/>
              <a:uLnTx/>
              <a:uFillTx/>
              <a:latin typeface="Posterama"/>
            </a:endParaRPr>
          </a:p>
        </p:txBody>
      </p:sp>
      <p:sp>
        <p:nvSpPr>
          <p:cNvPr id="136" name="Rectangle 135">
            <a:extLst>
              <a:ext uri="{FF2B5EF4-FFF2-40B4-BE49-F238E27FC236}">
                <a16:creationId xmlns:a16="http://schemas.microsoft.com/office/drawing/2014/main" id="{4945436F-9BBE-4291-A285-059573B545F4}"/>
              </a:ext>
            </a:extLst>
          </p:cNvPr>
          <p:cNvSpPr/>
          <p:nvPr/>
        </p:nvSpPr>
        <p:spPr>
          <a:xfrm>
            <a:off x="26619036" y="5529885"/>
            <a:ext cx="8214652" cy="659488"/>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Experimental</a:t>
            </a:r>
            <a:endParaRPr lang="en-CA" sz="3200" b="1" dirty="0"/>
          </a:p>
        </p:txBody>
      </p:sp>
      <p:sp>
        <p:nvSpPr>
          <p:cNvPr id="137" name="Rectangle 136">
            <a:extLst>
              <a:ext uri="{FF2B5EF4-FFF2-40B4-BE49-F238E27FC236}">
                <a16:creationId xmlns:a16="http://schemas.microsoft.com/office/drawing/2014/main" id="{86A570EB-DBFF-4CA1-9A68-72387DE55592}"/>
              </a:ext>
            </a:extLst>
          </p:cNvPr>
          <p:cNvSpPr/>
          <p:nvPr/>
        </p:nvSpPr>
        <p:spPr>
          <a:xfrm>
            <a:off x="18153753" y="5529885"/>
            <a:ext cx="8214651" cy="660309"/>
          </a:xfrm>
          <a:prstGeom prst="rect">
            <a:avLst/>
          </a:prstGeom>
          <a:solidFill>
            <a:srgbClr val="697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a:t>
            </a:r>
            <a:endParaRPr lang="en-CA" sz="3200" b="1" dirty="0"/>
          </a:p>
        </p:txBody>
      </p:sp>
      <p:pic>
        <p:nvPicPr>
          <p:cNvPr id="138" name="Picture 137" descr="Graphical user interface, application&#10;&#10;Description automatically generated">
            <a:extLst>
              <a:ext uri="{FF2B5EF4-FFF2-40B4-BE49-F238E27FC236}">
                <a16:creationId xmlns:a16="http://schemas.microsoft.com/office/drawing/2014/main" id="{E2343501-F891-44E4-9510-1E7F111BF3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153753" y="6248435"/>
            <a:ext cx="8214651" cy="5108486"/>
          </a:xfrm>
          <a:prstGeom prst="rect">
            <a:avLst/>
          </a:prstGeom>
        </p:spPr>
      </p:pic>
      <p:pic>
        <p:nvPicPr>
          <p:cNvPr id="139" name="Picture 138" descr="Graphical user interface, application&#10;&#10;Description automatically generated">
            <a:extLst>
              <a:ext uri="{FF2B5EF4-FFF2-40B4-BE49-F238E27FC236}">
                <a16:creationId xmlns:a16="http://schemas.microsoft.com/office/drawing/2014/main" id="{60FC5245-E443-4226-89A9-F679B6DF421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619036" y="6193497"/>
            <a:ext cx="8214652" cy="5163423"/>
          </a:xfrm>
          <a:prstGeom prst="rect">
            <a:avLst/>
          </a:prstGeom>
        </p:spPr>
      </p:pic>
      <p:sp>
        <p:nvSpPr>
          <p:cNvPr id="140" name="Rectangle 139">
            <a:extLst>
              <a:ext uri="{FF2B5EF4-FFF2-40B4-BE49-F238E27FC236}">
                <a16:creationId xmlns:a16="http://schemas.microsoft.com/office/drawing/2014/main" id="{0F348E3A-A2B4-446D-9BE3-AB412D6E9911}"/>
              </a:ext>
            </a:extLst>
          </p:cNvPr>
          <p:cNvSpPr/>
          <p:nvPr/>
        </p:nvSpPr>
        <p:spPr>
          <a:xfrm>
            <a:off x="12076176" y="3715082"/>
            <a:ext cx="4995665" cy="1814803"/>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Introduce Participants to a fake tech company and employee</a:t>
            </a:r>
            <a:endParaRPr lang="en-CA" sz="2800" b="1" dirty="0"/>
          </a:p>
        </p:txBody>
      </p:sp>
      <p:sp>
        <p:nvSpPr>
          <p:cNvPr id="142" name="Rectangle 141">
            <a:extLst>
              <a:ext uri="{FF2B5EF4-FFF2-40B4-BE49-F238E27FC236}">
                <a16:creationId xmlns:a16="http://schemas.microsoft.com/office/drawing/2014/main" id="{1EDE6648-1C3B-4F28-89FC-32CB8305903C}"/>
              </a:ext>
            </a:extLst>
          </p:cNvPr>
          <p:cNvSpPr/>
          <p:nvPr/>
        </p:nvSpPr>
        <p:spPr>
          <a:xfrm>
            <a:off x="35915600" y="4596549"/>
            <a:ext cx="7719566" cy="3242376"/>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200" dirty="0">
                <a:solidFill>
                  <a:schemeClr val="accent1">
                    <a:lumMod val="50000"/>
                  </a:schemeClr>
                </a:solidFill>
                <a:latin typeface="Book Antiqua" panose="02040602050305030304" pitchFamily="18" charset="0"/>
              </a:rPr>
              <a:t>“A manager at CCM is sick, and no one from management can fill in. John is asked to take over the manager's duties until they come back... without compensation”</a:t>
            </a:r>
          </a:p>
        </p:txBody>
      </p:sp>
      <p:sp>
        <p:nvSpPr>
          <p:cNvPr id="143" name="Rectangle 142">
            <a:extLst>
              <a:ext uri="{FF2B5EF4-FFF2-40B4-BE49-F238E27FC236}">
                <a16:creationId xmlns:a16="http://schemas.microsoft.com/office/drawing/2014/main" id="{ACD0852A-4D8B-45F8-B6F8-D84C645F9B6C}"/>
              </a:ext>
            </a:extLst>
          </p:cNvPr>
          <p:cNvSpPr/>
          <p:nvPr/>
        </p:nvSpPr>
        <p:spPr>
          <a:xfrm>
            <a:off x="35915600" y="3715083"/>
            <a:ext cx="7709761" cy="911586"/>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Stories involving employee mistreatment at the company are presented</a:t>
            </a:r>
            <a:endParaRPr lang="en-CA" sz="2800" b="1" dirty="0"/>
          </a:p>
        </p:txBody>
      </p:sp>
      <p:sp>
        <p:nvSpPr>
          <p:cNvPr id="144" name="Rectangle 143">
            <a:extLst>
              <a:ext uri="{FF2B5EF4-FFF2-40B4-BE49-F238E27FC236}">
                <a16:creationId xmlns:a16="http://schemas.microsoft.com/office/drawing/2014/main" id="{37E75929-2739-4B55-967B-9A8A9EBFAB7F}"/>
              </a:ext>
            </a:extLst>
          </p:cNvPr>
          <p:cNvSpPr/>
          <p:nvPr/>
        </p:nvSpPr>
        <p:spPr>
          <a:xfrm>
            <a:off x="35915600" y="8665722"/>
            <a:ext cx="7718361" cy="2636262"/>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latin typeface="Book Antiqua" panose="02040602050305030304" pitchFamily="18" charset="0"/>
              </a:rPr>
              <a:t>“CCM is behaving reasonably in asking John to take over these duties.” </a:t>
            </a:r>
          </a:p>
          <a:p>
            <a:pPr algn="ctr"/>
            <a:endParaRPr lang="en-US" sz="2800" dirty="0">
              <a:solidFill>
                <a:schemeClr val="accent1">
                  <a:lumMod val="50000"/>
                </a:schemeClr>
              </a:solidFill>
              <a:latin typeface="Book Antiqua" panose="02040602050305030304" pitchFamily="18" charset="0"/>
            </a:endParaRPr>
          </a:p>
          <a:p>
            <a:pPr algn="ctr"/>
            <a:r>
              <a:rPr lang="en-US" sz="2800" dirty="0">
                <a:solidFill>
                  <a:schemeClr val="accent1">
                    <a:lumMod val="50000"/>
                  </a:schemeClr>
                </a:solidFill>
                <a:latin typeface="Book Antiqua" panose="02040602050305030304" pitchFamily="18" charset="0"/>
              </a:rPr>
              <a:t>Please rank how strongly you agree: </a:t>
            </a:r>
          </a:p>
          <a:p>
            <a:pPr algn="ctr"/>
            <a:r>
              <a:rPr lang="en-US" sz="2800" dirty="0">
                <a:solidFill>
                  <a:schemeClr val="accent1">
                    <a:lumMod val="50000"/>
                  </a:schemeClr>
                </a:solidFill>
                <a:latin typeface="Book Antiqua" panose="02040602050305030304" pitchFamily="18" charset="0"/>
              </a:rPr>
              <a:t> 1= Strongly disagree –  7 = Strongly Agree</a:t>
            </a:r>
          </a:p>
        </p:txBody>
      </p:sp>
      <p:sp>
        <p:nvSpPr>
          <p:cNvPr id="145" name="Rectangle 144">
            <a:extLst>
              <a:ext uri="{FF2B5EF4-FFF2-40B4-BE49-F238E27FC236}">
                <a16:creationId xmlns:a16="http://schemas.microsoft.com/office/drawing/2014/main" id="{A0DB4D89-7826-4470-A4AC-BDEBD2702521}"/>
              </a:ext>
            </a:extLst>
          </p:cNvPr>
          <p:cNvSpPr/>
          <p:nvPr/>
        </p:nvSpPr>
        <p:spPr>
          <a:xfrm>
            <a:off x="35915600" y="8121295"/>
            <a:ext cx="7709761" cy="586241"/>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Measures are scored on 7-point Likert Scales</a:t>
            </a:r>
            <a:endParaRPr lang="en-CA" sz="2800" b="1" dirty="0"/>
          </a:p>
        </p:txBody>
      </p:sp>
      <p:sp>
        <p:nvSpPr>
          <p:cNvPr id="146" name="Rectangle 145">
            <a:extLst>
              <a:ext uri="{FF2B5EF4-FFF2-40B4-BE49-F238E27FC236}">
                <a16:creationId xmlns:a16="http://schemas.microsoft.com/office/drawing/2014/main" id="{16AE954A-A8DD-4EAA-9119-202FA8D77F6E}"/>
              </a:ext>
            </a:extLst>
          </p:cNvPr>
          <p:cNvSpPr/>
          <p:nvPr/>
        </p:nvSpPr>
        <p:spPr>
          <a:xfrm>
            <a:off x="18153753" y="3718727"/>
            <a:ext cx="16679935" cy="1847544"/>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Participants in the control condition are taught about the company's standard employee benefits (e.g., dental) while those in the experimental condition are shown that the company provides its employees with exciting perks such as an in-house pub, a games room, an on-site staff gym and an employee nap room.</a:t>
            </a:r>
            <a:endParaRPr lang="en-CA" sz="2800" b="1" dirty="0"/>
          </a:p>
        </p:txBody>
      </p:sp>
      <p:sp>
        <p:nvSpPr>
          <p:cNvPr id="150" name="Isosceles Triangle 149">
            <a:extLst>
              <a:ext uri="{FF2B5EF4-FFF2-40B4-BE49-F238E27FC236}">
                <a16:creationId xmlns:a16="http://schemas.microsoft.com/office/drawing/2014/main" id="{FEFE5BC9-1C2D-43CF-8CC6-55919F3B8EF0}"/>
              </a:ext>
            </a:extLst>
          </p:cNvPr>
          <p:cNvSpPr/>
          <p:nvPr/>
        </p:nvSpPr>
        <p:spPr>
          <a:xfrm rot="5400000">
            <a:off x="31447539" y="7110465"/>
            <a:ext cx="7577417" cy="805625"/>
          </a:xfrm>
          <a:prstGeom prst="triangle">
            <a:avLst>
              <a:gd name="adj" fmla="val 50000"/>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1" name="Isosceles Triangle 150">
            <a:extLst>
              <a:ext uri="{FF2B5EF4-FFF2-40B4-BE49-F238E27FC236}">
                <a16:creationId xmlns:a16="http://schemas.microsoft.com/office/drawing/2014/main" id="{E50E5496-AC8A-4990-82E5-FE88053FDEFD}"/>
              </a:ext>
            </a:extLst>
          </p:cNvPr>
          <p:cNvSpPr/>
          <p:nvPr/>
        </p:nvSpPr>
        <p:spPr>
          <a:xfrm rot="5400000">
            <a:off x="13667652" y="7117093"/>
            <a:ext cx="7577417" cy="805625"/>
          </a:xfrm>
          <a:prstGeom prst="triangle">
            <a:avLst>
              <a:gd name="adj" fmla="val 50000"/>
            </a:avLst>
          </a:prstGeom>
          <a:solidFill>
            <a:srgbClr val="E9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2" name="Group 31">
            <a:extLst>
              <a:ext uri="{FF2B5EF4-FFF2-40B4-BE49-F238E27FC236}">
                <a16:creationId xmlns:a16="http://schemas.microsoft.com/office/drawing/2014/main" id="{E6ED0C77-321A-4E5A-944C-DE96288480FA}"/>
              </a:ext>
            </a:extLst>
          </p:cNvPr>
          <p:cNvGrpSpPr/>
          <p:nvPr/>
        </p:nvGrpSpPr>
        <p:grpSpPr>
          <a:xfrm>
            <a:off x="246224" y="23347530"/>
            <a:ext cx="11514065" cy="2301837"/>
            <a:chOff x="246225" y="23886925"/>
            <a:chExt cx="11514065" cy="2473657"/>
          </a:xfrm>
        </p:grpSpPr>
        <p:sp>
          <p:nvSpPr>
            <p:cNvPr id="131" name="Rectangle 130">
              <a:extLst>
                <a:ext uri="{FF2B5EF4-FFF2-40B4-BE49-F238E27FC236}">
                  <a16:creationId xmlns:a16="http://schemas.microsoft.com/office/drawing/2014/main" id="{3C9AFB82-8083-404C-8DC9-7FD9A0EDBB73}"/>
                </a:ext>
              </a:extLst>
            </p:cNvPr>
            <p:cNvSpPr/>
            <p:nvPr/>
          </p:nvSpPr>
          <p:spPr>
            <a:xfrm>
              <a:off x="1072397" y="23886925"/>
              <a:ext cx="10687893" cy="2473655"/>
            </a:xfrm>
            <a:prstGeom prst="rect">
              <a:avLst/>
            </a:prstGeom>
            <a:solidFill>
              <a:srgbClr val="E9E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600" dirty="0">
                <a:latin typeface="Avenir Next LT Pro" panose="020B0504020202020204" pitchFamily="34" charset="0"/>
              </a:endParaRPr>
            </a:p>
          </p:txBody>
        </p:sp>
        <p:sp>
          <p:nvSpPr>
            <p:cNvPr id="134" name="Rectangle 133">
              <a:extLst>
                <a:ext uri="{FF2B5EF4-FFF2-40B4-BE49-F238E27FC236}">
                  <a16:creationId xmlns:a16="http://schemas.microsoft.com/office/drawing/2014/main" id="{555B4762-B91C-4C89-BB08-B636A2AF91EE}"/>
                </a:ext>
              </a:extLst>
            </p:cNvPr>
            <p:cNvSpPr/>
            <p:nvPr/>
          </p:nvSpPr>
          <p:spPr>
            <a:xfrm>
              <a:off x="246225" y="23886926"/>
              <a:ext cx="828470" cy="2473656"/>
            </a:xfrm>
            <a:prstGeom prst="rect">
              <a:avLst/>
            </a:prstGeom>
            <a:solidFill>
              <a:srgbClr val="8F99B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400" b="1" kern="0" dirty="0">
                  <a:solidFill>
                    <a:prstClr val="white"/>
                  </a:solidFill>
                  <a:latin typeface="Avenir Next LT Pro"/>
                </a:rPr>
                <a:t>D</a:t>
              </a:r>
              <a:r>
                <a:rPr kumimoji="0" lang="en-US" sz="3400" b="1" i="0" u="none" strike="noStrike" kern="0" cap="none" spc="0" normalizeH="0" baseline="0" noProof="0" dirty="0">
                  <a:ln>
                    <a:noFill/>
                  </a:ln>
                  <a:solidFill>
                    <a:prstClr val="white"/>
                  </a:solidFill>
                  <a:effectLst/>
                  <a:uLnTx/>
                  <a:uFillTx/>
                  <a:latin typeface="Avenir Next LT Pro"/>
                  <a:ea typeface="+mn-ea"/>
                  <a:cs typeface="+mn-cs"/>
                </a:rPr>
                <a:t>V</a:t>
              </a:r>
              <a:endParaRPr kumimoji="0" lang="en-CA" sz="3400" b="1" i="0" u="none" strike="noStrike" kern="0" cap="none" spc="0" normalizeH="0" baseline="0" noProof="0" dirty="0">
                <a:ln>
                  <a:noFill/>
                </a:ln>
                <a:solidFill>
                  <a:prstClr val="white"/>
                </a:solidFill>
                <a:effectLst/>
                <a:uLnTx/>
                <a:uFillTx/>
                <a:latin typeface="Avenir Next LT Pro"/>
                <a:ea typeface="+mn-ea"/>
                <a:cs typeface="+mn-cs"/>
              </a:endParaRPr>
            </a:p>
          </p:txBody>
        </p:sp>
        <p:sp>
          <p:nvSpPr>
            <p:cNvPr id="152" name="TextBox 151">
              <a:extLst>
                <a:ext uri="{FF2B5EF4-FFF2-40B4-BE49-F238E27FC236}">
                  <a16:creationId xmlns:a16="http://schemas.microsoft.com/office/drawing/2014/main" id="{9F749715-EF65-452C-A3D6-A2BE39E019B0}"/>
                </a:ext>
              </a:extLst>
            </p:cNvPr>
            <p:cNvSpPr txBox="1"/>
            <p:nvPr/>
          </p:nvSpPr>
          <p:spPr>
            <a:xfrm>
              <a:off x="1112692" y="24024659"/>
              <a:ext cx="2581359" cy="529201"/>
            </a:xfrm>
            <a:prstGeom prst="rect">
              <a:avLst/>
            </a:prstGeom>
            <a:noFill/>
          </p:spPr>
          <p:txBody>
            <a:bodyPr wrap="square" rtlCol="0">
              <a:spAutoFit/>
            </a:bodyPr>
            <a:lstStyle/>
            <a:p>
              <a:pPr algn="r"/>
              <a:r>
                <a:rPr lang="en-US" sz="2600" b="1" dirty="0">
                  <a:solidFill>
                    <a:srgbClr val="2E344C"/>
                  </a:solidFill>
                  <a:latin typeface="+mj-lt"/>
                </a:rPr>
                <a:t>Exploitation </a:t>
              </a:r>
              <a:r>
                <a:rPr lang="en-US" sz="2600" b="1" dirty="0">
                  <a:solidFill>
                    <a:srgbClr val="2E344C"/>
                  </a:solidFill>
                  <a:latin typeface="Avenir Next LT Pro" panose="020B0504020202020204" pitchFamily="34" charset="0"/>
                </a:rPr>
                <a:t>:</a:t>
              </a:r>
              <a:endParaRPr lang="en-CA" sz="2600" b="1" dirty="0"/>
            </a:p>
          </p:txBody>
        </p:sp>
        <p:sp>
          <p:nvSpPr>
            <p:cNvPr id="153" name="TextBox 152">
              <a:extLst>
                <a:ext uri="{FF2B5EF4-FFF2-40B4-BE49-F238E27FC236}">
                  <a16:creationId xmlns:a16="http://schemas.microsoft.com/office/drawing/2014/main" id="{C28A5F98-E95E-4B9E-8804-A3D346AA4B95}"/>
                </a:ext>
              </a:extLst>
            </p:cNvPr>
            <p:cNvSpPr txBox="1"/>
            <p:nvPr/>
          </p:nvSpPr>
          <p:spPr>
            <a:xfrm>
              <a:off x="3709806" y="24023082"/>
              <a:ext cx="8031090" cy="492443"/>
            </a:xfrm>
            <a:prstGeom prst="rect">
              <a:avLst/>
            </a:prstGeom>
            <a:noFill/>
          </p:spPr>
          <p:txBody>
            <a:bodyPr wrap="square" rtlCol="0">
              <a:spAutoFit/>
            </a:bodyPr>
            <a:lstStyle/>
            <a:p>
              <a:r>
                <a:rPr lang="en-US" sz="2600" dirty="0">
                  <a:solidFill>
                    <a:srgbClr val="2E344C"/>
                  </a:solidFill>
                  <a:latin typeface="+mj-lt"/>
                </a:rPr>
                <a:t>Unfairly compensated tasks and/or beyond job scope</a:t>
              </a:r>
              <a:endParaRPr lang="en-CA" sz="2600" dirty="0">
                <a:latin typeface="+mj-lt"/>
              </a:endParaRPr>
            </a:p>
          </p:txBody>
        </p:sp>
        <p:sp>
          <p:nvSpPr>
            <p:cNvPr id="154" name="TextBox 153">
              <a:extLst>
                <a:ext uri="{FF2B5EF4-FFF2-40B4-BE49-F238E27FC236}">
                  <a16:creationId xmlns:a16="http://schemas.microsoft.com/office/drawing/2014/main" id="{18762A7A-565D-47DE-B4E5-D656909127F3}"/>
                </a:ext>
              </a:extLst>
            </p:cNvPr>
            <p:cNvSpPr txBox="1"/>
            <p:nvPr/>
          </p:nvSpPr>
          <p:spPr>
            <a:xfrm>
              <a:off x="3694052" y="24764348"/>
              <a:ext cx="8031090" cy="529201"/>
            </a:xfrm>
            <a:prstGeom prst="rect">
              <a:avLst/>
            </a:prstGeom>
            <a:noFill/>
          </p:spPr>
          <p:txBody>
            <a:bodyPr wrap="square" rtlCol="0">
              <a:spAutoFit/>
            </a:bodyPr>
            <a:lstStyle/>
            <a:p>
              <a:r>
                <a:rPr lang="en-US" sz="2600" dirty="0">
                  <a:solidFill>
                    <a:schemeClr val="accent1">
                      <a:lumMod val="50000"/>
                    </a:schemeClr>
                  </a:solidFill>
                  <a:latin typeface="+mj-lt"/>
                </a:rPr>
                <a:t>Unfair or demeaning treatment from superior</a:t>
              </a:r>
              <a:endParaRPr lang="en-CA" sz="2600" dirty="0">
                <a:solidFill>
                  <a:schemeClr val="accent1">
                    <a:lumMod val="50000"/>
                  </a:schemeClr>
                </a:solidFill>
                <a:latin typeface="+mj-lt"/>
              </a:endParaRPr>
            </a:p>
          </p:txBody>
        </p:sp>
        <p:sp>
          <p:nvSpPr>
            <p:cNvPr id="155" name="TextBox 154">
              <a:extLst>
                <a:ext uri="{FF2B5EF4-FFF2-40B4-BE49-F238E27FC236}">
                  <a16:creationId xmlns:a16="http://schemas.microsoft.com/office/drawing/2014/main" id="{6EE495C6-0CA2-4126-A5A0-B59CDBEC1FF6}"/>
                </a:ext>
              </a:extLst>
            </p:cNvPr>
            <p:cNvSpPr txBox="1"/>
            <p:nvPr/>
          </p:nvSpPr>
          <p:spPr>
            <a:xfrm>
              <a:off x="3694051" y="25572201"/>
              <a:ext cx="8031090" cy="529201"/>
            </a:xfrm>
            <a:prstGeom prst="rect">
              <a:avLst/>
            </a:prstGeom>
            <a:noFill/>
          </p:spPr>
          <p:txBody>
            <a:bodyPr wrap="square" rtlCol="0">
              <a:spAutoFit/>
            </a:bodyPr>
            <a:lstStyle/>
            <a:p>
              <a:r>
                <a:rPr lang="en-US" sz="2600" dirty="0">
                  <a:solidFill>
                    <a:schemeClr val="accent1">
                      <a:lumMod val="50000"/>
                    </a:schemeClr>
                  </a:solidFill>
                  <a:latin typeface="+mj-lt"/>
                </a:rPr>
                <a:t>Unreasonably</a:t>
              </a:r>
              <a:r>
                <a:rPr lang="en-US" sz="2600" dirty="0">
                  <a:solidFill>
                    <a:srgbClr val="2E344C"/>
                  </a:solidFill>
                  <a:latin typeface="+mj-lt"/>
                </a:rPr>
                <a:t> high work standards</a:t>
              </a:r>
            </a:p>
          </p:txBody>
        </p:sp>
        <p:sp>
          <p:nvSpPr>
            <p:cNvPr id="156" name="TextBox 155">
              <a:extLst>
                <a:ext uri="{FF2B5EF4-FFF2-40B4-BE49-F238E27FC236}">
                  <a16:creationId xmlns:a16="http://schemas.microsoft.com/office/drawing/2014/main" id="{9CA48C5D-EB22-4935-B2D4-A0D01FD5AE96}"/>
                </a:ext>
              </a:extLst>
            </p:cNvPr>
            <p:cNvSpPr txBox="1"/>
            <p:nvPr/>
          </p:nvSpPr>
          <p:spPr>
            <a:xfrm>
              <a:off x="1108394" y="24805633"/>
              <a:ext cx="2581358" cy="529201"/>
            </a:xfrm>
            <a:prstGeom prst="rect">
              <a:avLst/>
            </a:prstGeom>
            <a:noFill/>
          </p:spPr>
          <p:txBody>
            <a:bodyPr wrap="square" rtlCol="0">
              <a:spAutoFit/>
            </a:bodyPr>
            <a:lstStyle/>
            <a:p>
              <a:pPr algn="r"/>
              <a:r>
                <a:rPr lang="en-US" sz="2600" b="1" dirty="0">
                  <a:solidFill>
                    <a:srgbClr val="2E344C"/>
                  </a:solidFill>
                  <a:latin typeface="+mj-lt"/>
                </a:rPr>
                <a:t>Mistreatment </a:t>
              </a:r>
              <a:r>
                <a:rPr lang="en-US" sz="2600" b="1" dirty="0">
                  <a:solidFill>
                    <a:srgbClr val="2E344C"/>
                  </a:solidFill>
                  <a:latin typeface="Avenir Next LT Pro" panose="020B0504020202020204" pitchFamily="34" charset="0"/>
                </a:rPr>
                <a:t>:</a:t>
              </a:r>
              <a:endParaRPr lang="en-CA" sz="2600" b="1" dirty="0"/>
            </a:p>
          </p:txBody>
        </p:sp>
        <p:sp>
          <p:nvSpPr>
            <p:cNvPr id="157" name="TextBox 156">
              <a:extLst>
                <a:ext uri="{FF2B5EF4-FFF2-40B4-BE49-F238E27FC236}">
                  <a16:creationId xmlns:a16="http://schemas.microsoft.com/office/drawing/2014/main" id="{01684449-9618-46F1-A932-72AE827CE985}"/>
                </a:ext>
              </a:extLst>
            </p:cNvPr>
            <p:cNvSpPr txBox="1"/>
            <p:nvPr/>
          </p:nvSpPr>
          <p:spPr>
            <a:xfrm>
              <a:off x="1108393" y="25587814"/>
              <a:ext cx="2591427" cy="529201"/>
            </a:xfrm>
            <a:prstGeom prst="rect">
              <a:avLst/>
            </a:prstGeom>
            <a:noFill/>
          </p:spPr>
          <p:txBody>
            <a:bodyPr wrap="square" rtlCol="0">
              <a:spAutoFit/>
            </a:bodyPr>
            <a:lstStyle/>
            <a:p>
              <a:pPr algn="r"/>
              <a:r>
                <a:rPr lang="en-US" sz="2600" b="1" dirty="0">
                  <a:solidFill>
                    <a:srgbClr val="2E344C"/>
                  </a:solidFill>
                  <a:latin typeface="+mj-lt"/>
                </a:rPr>
                <a:t>Perfectionism </a:t>
              </a:r>
              <a:r>
                <a:rPr lang="en-US" sz="2600" b="1" dirty="0">
                  <a:solidFill>
                    <a:srgbClr val="2E344C"/>
                  </a:solidFill>
                  <a:latin typeface="Avenir Next LT Pro" panose="020B0504020202020204" pitchFamily="34" charset="0"/>
                </a:rPr>
                <a:t>:</a:t>
              </a:r>
              <a:endParaRPr lang="en-CA" sz="2600" b="1" dirty="0"/>
            </a:p>
          </p:txBody>
        </p:sp>
      </p:grpSp>
      <p:grpSp>
        <p:nvGrpSpPr>
          <p:cNvPr id="10" name="Group 9">
            <a:extLst>
              <a:ext uri="{FF2B5EF4-FFF2-40B4-BE49-F238E27FC236}">
                <a16:creationId xmlns:a16="http://schemas.microsoft.com/office/drawing/2014/main" id="{C03B994C-8F2A-4EDA-8F3D-87FF8DF68C47}"/>
              </a:ext>
            </a:extLst>
          </p:cNvPr>
          <p:cNvGrpSpPr/>
          <p:nvPr/>
        </p:nvGrpSpPr>
        <p:grpSpPr>
          <a:xfrm>
            <a:off x="12191666" y="12354964"/>
            <a:ext cx="7371352" cy="6079129"/>
            <a:chOff x="12080671" y="12180354"/>
            <a:chExt cx="8088551" cy="6670601"/>
          </a:xfrm>
        </p:grpSpPr>
        <p:sp>
          <p:nvSpPr>
            <p:cNvPr id="163" name="Rectangle 162">
              <a:extLst>
                <a:ext uri="{FF2B5EF4-FFF2-40B4-BE49-F238E27FC236}">
                  <a16:creationId xmlns:a16="http://schemas.microsoft.com/office/drawing/2014/main" id="{8054C3F1-9DE5-4D27-A736-5D8C10AB9FB5}"/>
                </a:ext>
              </a:extLst>
            </p:cNvPr>
            <p:cNvSpPr/>
            <p:nvPr/>
          </p:nvSpPr>
          <p:spPr>
            <a:xfrm>
              <a:off x="12080671" y="12864612"/>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3" name="Rectangle 122">
              <a:extLst>
                <a:ext uri="{FF2B5EF4-FFF2-40B4-BE49-F238E27FC236}">
                  <a16:creationId xmlns:a16="http://schemas.microsoft.com/office/drawing/2014/main" id="{7FC7F9D0-35A3-4542-9F0A-3C3C1EEF7E54}"/>
                </a:ext>
              </a:extLst>
            </p:cNvPr>
            <p:cNvSpPr/>
            <p:nvPr/>
          </p:nvSpPr>
          <p:spPr>
            <a:xfrm>
              <a:off x="12080672" y="12180354"/>
              <a:ext cx="8088550"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Manipulation Check</a:t>
              </a:r>
              <a:endParaRPr lang="en-CA" sz="2800" b="1" dirty="0"/>
            </a:p>
          </p:txBody>
        </p:sp>
        <p:pic>
          <p:nvPicPr>
            <p:cNvPr id="135" name="Picture 134" descr="Chart, funnel chart&#10;&#10;Description automatically generated">
              <a:extLst>
                <a:ext uri="{FF2B5EF4-FFF2-40B4-BE49-F238E27FC236}">
                  <a16:creationId xmlns:a16="http://schemas.microsoft.com/office/drawing/2014/main" id="{FC11EC3E-A747-4AB9-93A2-624E5C5763A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13329" y="12878201"/>
              <a:ext cx="8036128" cy="5801842"/>
            </a:xfrm>
            <a:prstGeom prst="rect">
              <a:avLst/>
            </a:prstGeom>
          </p:spPr>
        </p:pic>
      </p:grpSp>
      <p:grpSp>
        <p:nvGrpSpPr>
          <p:cNvPr id="29" name="Group 28">
            <a:extLst>
              <a:ext uri="{FF2B5EF4-FFF2-40B4-BE49-F238E27FC236}">
                <a16:creationId xmlns:a16="http://schemas.microsoft.com/office/drawing/2014/main" id="{99EBC2ED-04A0-4043-9C2F-7C7B34E39185}"/>
              </a:ext>
            </a:extLst>
          </p:cNvPr>
          <p:cNvGrpSpPr/>
          <p:nvPr/>
        </p:nvGrpSpPr>
        <p:grpSpPr>
          <a:xfrm>
            <a:off x="20227113" y="12362065"/>
            <a:ext cx="7370064" cy="6080760"/>
            <a:chOff x="20615013" y="12203086"/>
            <a:chExt cx="8097147" cy="6620959"/>
          </a:xfrm>
        </p:grpSpPr>
        <p:sp>
          <p:nvSpPr>
            <p:cNvPr id="162" name="Rectangle 161">
              <a:extLst>
                <a:ext uri="{FF2B5EF4-FFF2-40B4-BE49-F238E27FC236}">
                  <a16:creationId xmlns:a16="http://schemas.microsoft.com/office/drawing/2014/main" id="{338A5853-91CD-4647-A267-023863736752}"/>
                </a:ext>
              </a:extLst>
            </p:cNvPr>
            <p:cNvSpPr/>
            <p:nvPr/>
          </p:nvSpPr>
          <p:spPr>
            <a:xfrm>
              <a:off x="20615128" y="12837702"/>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3" name="Rectangle 132">
              <a:extLst>
                <a:ext uri="{FF2B5EF4-FFF2-40B4-BE49-F238E27FC236}">
                  <a16:creationId xmlns:a16="http://schemas.microsoft.com/office/drawing/2014/main" id="{9DCF91ED-BE72-48CE-91CD-9A2A12781B18}"/>
                </a:ext>
              </a:extLst>
            </p:cNvPr>
            <p:cNvSpPr/>
            <p:nvPr/>
          </p:nvSpPr>
          <p:spPr>
            <a:xfrm>
              <a:off x="20615013" y="12203086"/>
              <a:ext cx="8088551"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H1: Exploitation Justification</a:t>
              </a:r>
              <a:endParaRPr lang="en-CA" sz="2800" b="1" dirty="0"/>
            </a:p>
          </p:txBody>
        </p:sp>
        <p:pic>
          <p:nvPicPr>
            <p:cNvPr id="141" name="Picture 140" descr="Chart, funnel chart&#10;&#10;Description automatically generated">
              <a:extLst>
                <a:ext uri="{FF2B5EF4-FFF2-40B4-BE49-F238E27FC236}">
                  <a16:creationId xmlns:a16="http://schemas.microsoft.com/office/drawing/2014/main" id="{C6FB97D9-FB73-46D1-AFCD-4FE7B03C34C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674584" y="12894547"/>
              <a:ext cx="8037576" cy="5785496"/>
            </a:xfrm>
            <a:prstGeom prst="rect">
              <a:avLst/>
            </a:prstGeom>
          </p:spPr>
        </p:pic>
      </p:grpSp>
      <p:grpSp>
        <p:nvGrpSpPr>
          <p:cNvPr id="35" name="Group 34">
            <a:extLst>
              <a:ext uri="{FF2B5EF4-FFF2-40B4-BE49-F238E27FC236}">
                <a16:creationId xmlns:a16="http://schemas.microsoft.com/office/drawing/2014/main" id="{63FCFBCD-497D-499D-B852-04340FC6929E}"/>
              </a:ext>
            </a:extLst>
          </p:cNvPr>
          <p:cNvGrpSpPr/>
          <p:nvPr/>
        </p:nvGrpSpPr>
        <p:grpSpPr>
          <a:xfrm>
            <a:off x="12208557" y="18590345"/>
            <a:ext cx="7370064" cy="6080760"/>
            <a:chOff x="12080671" y="19286386"/>
            <a:chExt cx="8090909" cy="6640533"/>
          </a:xfrm>
        </p:grpSpPr>
        <p:sp>
          <p:nvSpPr>
            <p:cNvPr id="3" name="Rectangle 2">
              <a:extLst>
                <a:ext uri="{FF2B5EF4-FFF2-40B4-BE49-F238E27FC236}">
                  <a16:creationId xmlns:a16="http://schemas.microsoft.com/office/drawing/2014/main" id="{BB325614-275A-4C23-8486-51BF34826548}"/>
                </a:ext>
              </a:extLst>
            </p:cNvPr>
            <p:cNvSpPr/>
            <p:nvPr/>
          </p:nvSpPr>
          <p:spPr>
            <a:xfrm>
              <a:off x="12083029" y="19940576"/>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7" name="Rectangle 146">
              <a:extLst>
                <a:ext uri="{FF2B5EF4-FFF2-40B4-BE49-F238E27FC236}">
                  <a16:creationId xmlns:a16="http://schemas.microsoft.com/office/drawing/2014/main" id="{C2BF9EBF-5F27-47C8-A178-FCB7E51103BB}"/>
                </a:ext>
              </a:extLst>
            </p:cNvPr>
            <p:cNvSpPr/>
            <p:nvPr/>
          </p:nvSpPr>
          <p:spPr>
            <a:xfrm>
              <a:off x="12080671" y="19286386"/>
              <a:ext cx="8088551"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H2: Mistreatment Justification</a:t>
              </a:r>
              <a:endParaRPr lang="en-CA" sz="2800" b="1" dirty="0"/>
            </a:p>
          </p:txBody>
        </p:sp>
        <p:pic>
          <p:nvPicPr>
            <p:cNvPr id="158" name="Picture 157" descr="Chart&#10;&#10;Description automatically generated">
              <a:extLst>
                <a:ext uri="{FF2B5EF4-FFF2-40B4-BE49-F238E27FC236}">
                  <a16:creationId xmlns:a16="http://schemas.microsoft.com/office/drawing/2014/main" id="{D43022BF-7B50-40CE-A6BF-B65DE463D6D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133651" y="20016481"/>
              <a:ext cx="8015806" cy="5780712"/>
            </a:xfrm>
            <a:prstGeom prst="rect">
              <a:avLst/>
            </a:prstGeom>
          </p:spPr>
        </p:pic>
      </p:grpSp>
      <p:grpSp>
        <p:nvGrpSpPr>
          <p:cNvPr id="34" name="Group 33">
            <a:extLst>
              <a:ext uri="{FF2B5EF4-FFF2-40B4-BE49-F238E27FC236}">
                <a16:creationId xmlns:a16="http://schemas.microsoft.com/office/drawing/2014/main" id="{E37BD571-5AFA-49A9-B1EB-A97A583F12A0}"/>
              </a:ext>
            </a:extLst>
          </p:cNvPr>
          <p:cNvGrpSpPr/>
          <p:nvPr/>
        </p:nvGrpSpPr>
        <p:grpSpPr>
          <a:xfrm>
            <a:off x="20232055" y="18592309"/>
            <a:ext cx="7370064" cy="6080760"/>
            <a:chOff x="20615127" y="19290113"/>
            <a:chExt cx="8105629" cy="6639964"/>
          </a:xfrm>
        </p:grpSpPr>
        <p:sp>
          <p:nvSpPr>
            <p:cNvPr id="161" name="Rectangle 160">
              <a:extLst>
                <a:ext uri="{FF2B5EF4-FFF2-40B4-BE49-F238E27FC236}">
                  <a16:creationId xmlns:a16="http://schemas.microsoft.com/office/drawing/2014/main" id="{27EAB259-5DEA-4CD1-B5D0-3867FBA1CF10}"/>
                </a:ext>
              </a:extLst>
            </p:cNvPr>
            <p:cNvSpPr/>
            <p:nvPr/>
          </p:nvSpPr>
          <p:spPr>
            <a:xfrm>
              <a:off x="20615127" y="19943734"/>
              <a:ext cx="8088551" cy="5986343"/>
            </a:xfrm>
            <a:prstGeom prst="rect">
              <a:avLst/>
            </a:prstGeom>
            <a:solidFill>
              <a:srgbClr val="FBFAFF"/>
            </a:solidFill>
            <a:ln>
              <a:solidFill>
                <a:srgbClr val="D2D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9" name="Rectangle 148">
              <a:extLst>
                <a:ext uri="{FF2B5EF4-FFF2-40B4-BE49-F238E27FC236}">
                  <a16:creationId xmlns:a16="http://schemas.microsoft.com/office/drawing/2014/main" id="{429B6727-9136-4F5C-9B59-3CBC8645907E}"/>
                </a:ext>
              </a:extLst>
            </p:cNvPr>
            <p:cNvSpPr/>
            <p:nvPr/>
          </p:nvSpPr>
          <p:spPr>
            <a:xfrm>
              <a:off x="20615127" y="19290113"/>
              <a:ext cx="8105629" cy="657348"/>
            </a:xfrm>
            <a:prstGeom prst="rect">
              <a:avLst/>
            </a:prstGeom>
            <a:solidFill>
              <a:srgbClr val="8D9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H3: Expectations of Perfectionism</a:t>
              </a:r>
              <a:endParaRPr lang="en-CA" sz="2800" b="1" dirty="0"/>
            </a:p>
          </p:txBody>
        </p:sp>
        <p:pic>
          <p:nvPicPr>
            <p:cNvPr id="159" name="Picture 158" descr="Chart, funnel chart&#10;&#10;Description automatically generated">
              <a:extLst>
                <a:ext uri="{FF2B5EF4-FFF2-40B4-BE49-F238E27FC236}">
                  <a16:creationId xmlns:a16="http://schemas.microsoft.com/office/drawing/2014/main" id="{8F6DC85E-6B49-4A16-B484-FE690487D98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696355" y="20017672"/>
              <a:ext cx="8015805" cy="5787266"/>
            </a:xfrm>
            <a:prstGeom prst="rect">
              <a:avLst/>
            </a:prstGeom>
          </p:spPr>
        </p:pic>
      </p:grpSp>
      <p:sp>
        <p:nvSpPr>
          <p:cNvPr id="36" name="TextBox 35">
            <a:extLst>
              <a:ext uri="{FF2B5EF4-FFF2-40B4-BE49-F238E27FC236}">
                <a16:creationId xmlns:a16="http://schemas.microsoft.com/office/drawing/2014/main" id="{138082F0-A78D-4D42-993E-47D84978265D}"/>
              </a:ext>
            </a:extLst>
          </p:cNvPr>
          <p:cNvSpPr txBox="1"/>
          <p:nvPr/>
        </p:nvSpPr>
        <p:spPr>
          <a:xfrm>
            <a:off x="12221428" y="24803415"/>
            <a:ext cx="15350513" cy="7663636"/>
          </a:xfrm>
          <a:prstGeom prst="rect">
            <a:avLst/>
          </a:prstGeom>
          <a:solidFill>
            <a:srgbClr val="D2D6E4"/>
          </a:solidFill>
        </p:spPr>
        <p:txBody>
          <a:bodyPr wrap="square" rtlCol="0">
            <a:spAutoFit/>
          </a:bodyPr>
          <a:lstStyle/>
          <a:p>
            <a:pPr marL="285750" indent="-285750">
              <a:buFont typeface="Arial" panose="020B0604020202020204" pitchFamily="34" charset="0"/>
              <a:buChar char="•"/>
            </a:pPr>
            <a:endParaRPr lang="en-US" sz="2000" dirty="0">
              <a:solidFill>
                <a:schemeClr val="accent1">
                  <a:lumMod val="50000"/>
                </a:schemeClr>
              </a:solidFill>
              <a:latin typeface="Avenir Next LT Pro" panose="020B0504020202020204" pitchFamily="34" charset="0"/>
            </a:endParaRP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No significant difference in perception of perks between conditions (</a:t>
            </a:r>
            <a:r>
              <a:rPr lang="en-US" sz="2800" i="1" dirty="0">
                <a:solidFill>
                  <a:schemeClr val="accent1">
                    <a:lumMod val="50000"/>
                  </a:schemeClr>
                </a:solidFill>
                <a:latin typeface="Avenir Next LT Pro" panose="020B0504020202020204" pitchFamily="34" charset="0"/>
              </a:rPr>
              <a:t>t</a:t>
            </a:r>
            <a:r>
              <a:rPr lang="en-US" sz="2800" dirty="0">
                <a:solidFill>
                  <a:schemeClr val="accent1">
                    <a:lumMod val="50000"/>
                  </a:schemeClr>
                </a:solidFill>
                <a:latin typeface="Avenir Next LT Pro" panose="020B0504020202020204" pitchFamily="34" charset="0"/>
              </a:rPr>
              <a:t>(163) = 0.27, </a:t>
            </a:r>
            <a:r>
              <a:rPr lang="en-US" sz="2800" i="1" dirty="0">
                <a:solidFill>
                  <a:schemeClr val="accent1">
                    <a:lumMod val="50000"/>
                  </a:schemeClr>
                </a:solidFill>
                <a:latin typeface="Avenir Next LT Pro" panose="020B0504020202020204" pitchFamily="34" charset="0"/>
              </a:rPr>
              <a:t>p </a:t>
            </a:r>
            <a:r>
              <a:rPr lang="en-US" sz="2800" dirty="0">
                <a:solidFill>
                  <a:schemeClr val="accent1">
                    <a:lumMod val="50000"/>
                  </a:schemeClr>
                </a:solidFill>
                <a:latin typeface="Avenir Next LT Pro" panose="020B0504020202020204" pitchFamily="34" charset="0"/>
              </a:rPr>
              <a:t>= 0.79)</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No significant difference in justification of exploitation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0.93</a:t>
            </a:r>
            <a:r>
              <a:rPr lang="fr-FR" sz="2800" i="1" dirty="0">
                <a:solidFill>
                  <a:schemeClr val="accent1">
                    <a:lumMod val="50000"/>
                  </a:schemeClr>
                </a:solidFill>
                <a:latin typeface="Avenir Next LT Pro" panose="020B0504020202020204" pitchFamily="34" charset="0"/>
              </a:rPr>
              <a:t>, p =</a:t>
            </a:r>
            <a:r>
              <a:rPr lang="fr-FR" sz="2800" dirty="0">
                <a:solidFill>
                  <a:schemeClr val="accent1">
                    <a:lumMod val="50000"/>
                  </a:schemeClr>
                </a:solidFill>
                <a:latin typeface="Avenir Next LT Pro" panose="020B0504020202020204" pitchFamily="34" charset="0"/>
              </a:rPr>
              <a:t> 0.35</a:t>
            </a:r>
            <a:r>
              <a:rPr lang="en-US" sz="2800" dirty="0">
                <a:solidFill>
                  <a:schemeClr val="accent1">
                    <a:lumMod val="50000"/>
                  </a:schemeClr>
                </a:solidFill>
                <a:latin typeface="Avenir Next LT Pro" panose="020B0504020202020204" pitchFamily="34" charset="0"/>
              </a:rPr>
              <a:t>), justification of mistreatment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0.7, </a:t>
            </a:r>
            <a:r>
              <a:rPr lang="fr-FR" sz="2800" i="1" dirty="0">
                <a:solidFill>
                  <a:schemeClr val="accent1">
                    <a:lumMod val="50000"/>
                  </a:schemeClr>
                </a:solidFill>
                <a:latin typeface="Avenir Next LT Pro" panose="020B0504020202020204" pitchFamily="34" charset="0"/>
              </a:rPr>
              <a:t>p</a:t>
            </a:r>
            <a:r>
              <a:rPr lang="fr-FR" sz="2800" dirty="0">
                <a:solidFill>
                  <a:schemeClr val="accent1">
                    <a:lumMod val="50000"/>
                  </a:schemeClr>
                </a:solidFill>
                <a:latin typeface="Avenir Next LT Pro" panose="020B0504020202020204" pitchFamily="34" charset="0"/>
              </a:rPr>
              <a:t> = 0.49) or </a:t>
            </a:r>
            <a:r>
              <a:rPr lang="en-US" sz="2800" dirty="0">
                <a:solidFill>
                  <a:schemeClr val="accent1">
                    <a:lumMod val="50000"/>
                  </a:schemeClr>
                </a:solidFill>
                <a:latin typeface="Avenir Next LT Pro" panose="020B0504020202020204" pitchFamily="34" charset="0"/>
              </a:rPr>
              <a:t>expectations of perfectionism (</a:t>
            </a:r>
            <a:r>
              <a:rPr lang="fr-FR" sz="2800" i="1" dirty="0">
                <a:solidFill>
                  <a:schemeClr val="accent1">
                    <a:lumMod val="50000"/>
                  </a:schemeClr>
                </a:solidFill>
                <a:latin typeface="Avenir Next LT Pro" panose="020B0504020202020204" pitchFamily="34" charset="0"/>
              </a:rPr>
              <a:t>t</a:t>
            </a:r>
            <a:r>
              <a:rPr lang="fr-FR" sz="2800" dirty="0">
                <a:solidFill>
                  <a:schemeClr val="accent1">
                    <a:lumMod val="50000"/>
                  </a:schemeClr>
                </a:solidFill>
                <a:latin typeface="Avenir Next LT Pro" panose="020B0504020202020204" pitchFamily="34" charset="0"/>
              </a:rPr>
              <a:t>(163) = -0.57</a:t>
            </a:r>
            <a:r>
              <a:rPr lang="fr-FR" sz="2800" i="1" dirty="0">
                <a:solidFill>
                  <a:schemeClr val="accent1">
                    <a:lumMod val="50000"/>
                  </a:schemeClr>
                </a:solidFill>
                <a:latin typeface="Avenir Next LT Pro" panose="020B0504020202020204" pitchFamily="34" charset="0"/>
              </a:rPr>
              <a:t>, p </a:t>
            </a:r>
            <a:r>
              <a:rPr lang="fr-FR" sz="2800" dirty="0">
                <a:solidFill>
                  <a:schemeClr val="accent1">
                    <a:lumMod val="50000"/>
                  </a:schemeClr>
                </a:solidFill>
                <a:latin typeface="Avenir Next LT Pro" panose="020B0504020202020204" pitchFamily="34" charset="0"/>
              </a:rPr>
              <a:t>= 0.57)</a:t>
            </a:r>
            <a:r>
              <a:rPr lang="en-US" sz="2800" dirty="0">
                <a:solidFill>
                  <a:schemeClr val="accent1">
                    <a:lumMod val="50000"/>
                  </a:schemeClr>
                </a:solidFill>
                <a:latin typeface="Avenir Next LT Pro" panose="020B0504020202020204" pitchFamily="34" charset="0"/>
              </a:rPr>
              <a:t> between conditions </a:t>
            </a:r>
            <a:r>
              <a:rPr lang="fr-FR" sz="2800" dirty="0">
                <a:solidFill>
                  <a:schemeClr val="accent1">
                    <a:lumMod val="50000"/>
                  </a:schemeClr>
                </a:solidFill>
                <a:latin typeface="Avenir Next LT Pro" panose="020B0504020202020204" pitchFamily="34" charset="0"/>
              </a:rPr>
              <a:t>.</a:t>
            </a:r>
          </a:p>
          <a:p>
            <a:pPr marL="285750" indent="-285750">
              <a:buFont typeface="Arial" panose="020B0604020202020204" pitchFamily="34" charset="0"/>
              <a:buChar char="•"/>
            </a:pPr>
            <a:endParaRPr lang="fr-FR" sz="2000" dirty="0">
              <a:solidFill>
                <a:schemeClr val="accent1">
                  <a:lumMod val="50000"/>
                </a:schemeClr>
              </a:solidFill>
              <a:latin typeface="Avenir Next LT Pro" panose="020B0504020202020204" pitchFamily="34" charset="0"/>
            </a:endParaRPr>
          </a:p>
          <a:p>
            <a:pPr marL="285750" indent="-285750">
              <a:buFont typeface="Arial" panose="020B0604020202020204" pitchFamily="34" charset="0"/>
              <a:buChar char="•"/>
            </a:pPr>
            <a:endParaRPr lang="fr-FR" sz="1200" dirty="0">
              <a:solidFill>
                <a:schemeClr val="accent1">
                  <a:lumMod val="50000"/>
                </a:schemeClr>
              </a:solidFill>
              <a:latin typeface="Avenir Next LT Pro" panose="020B0504020202020204" pitchFamily="34" charset="0"/>
            </a:endParaRPr>
          </a:p>
          <a:p>
            <a:r>
              <a:rPr lang="en-US" sz="3200" dirty="0">
                <a:solidFill>
                  <a:schemeClr val="accent1">
                    <a:lumMod val="50000"/>
                  </a:schemeClr>
                </a:solidFill>
                <a:latin typeface="Avenir Next LT Pro" panose="020B0504020202020204" pitchFamily="34" charset="0"/>
              </a:rPr>
              <a:t>Correlational analysis of all outcome variables found relationships between:</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Manipulation check and expectations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 = 0.32,</a:t>
            </a:r>
            <a:r>
              <a:rPr lang="en-US" sz="2800" i="1" dirty="0">
                <a:solidFill>
                  <a:schemeClr val="accent1">
                    <a:lumMod val="50000"/>
                  </a:schemeClr>
                </a:solidFill>
                <a:latin typeface="Avenir Next LT Pro" panose="020B0504020202020204" pitchFamily="34" charset="0"/>
              </a:rPr>
              <a:t> 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Manipulation check and expectations of gratitude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=0.39,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Perception of CCM as a fun place and:</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Exploitation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=.24,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Mistreatment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=.23,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Expectation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=.21</a:t>
            </a:r>
            <a:r>
              <a:rPr lang="en-US" sz="2800" i="1" dirty="0">
                <a:solidFill>
                  <a:schemeClr val="accent1">
                    <a:lumMod val="50000"/>
                  </a:schemeClr>
                </a:solidFill>
                <a:latin typeface="Avenir Next LT Pro" panose="020B0504020202020204" pitchFamily="34" charset="0"/>
              </a:rPr>
              <a:t>, p</a:t>
            </a:r>
            <a:r>
              <a:rPr lang="en-US" sz="2800" dirty="0">
                <a:solidFill>
                  <a:schemeClr val="accent1">
                    <a:lumMod val="50000"/>
                  </a:schemeClr>
                </a:solidFill>
                <a:latin typeface="Avenir Next LT Pro" panose="020B0504020202020204" pitchFamily="34" charset="0"/>
              </a:rPr>
              <a:t>&lt;.01)</a:t>
            </a:r>
          </a:p>
          <a:p>
            <a:pPr marL="285750"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Belief that CCM cares about its employees well being and:</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Exploitation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=.35,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Mistreatment legitimization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=.35,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a:p>
            <a:pPr marL="742950" lvl="1" indent="-285750">
              <a:buFont typeface="Arial" panose="020B0604020202020204" pitchFamily="34" charset="0"/>
              <a:buChar char="•"/>
            </a:pPr>
            <a:r>
              <a:rPr lang="en-US" sz="2800" dirty="0">
                <a:solidFill>
                  <a:schemeClr val="accent1">
                    <a:lumMod val="50000"/>
                  </a:schemeClr>
                </a:solidFill>
                <a:latin typeface="Avenir Next LT Pro" panose="020B0504020202020204" pitchFamily="34" charset="0"/>
              </a:rPr>
              <a:t>Expectation of perfectionism (</a:t>
            </a:r>
            <a:r>
              <a:rPr lang="en-US" sz="2800" i="1" dirty="0">
                <a:solidFill>
                  <a:schemeClr val="accent1">
                    <a:lumMod val="50000"/>
                  </a:schemeClr>
                </a:solidFill>
                <a:latin typeface="Avenir Next LT Pro" panose="020B0504020202020204" pitchFamily="34" charset="0"/>
              </a:rPr>
              <a:t>r</a:t>
            </a:r>
            <a:r>
              <a:rPr lang="en-US" sz="2800" dirty="0">
                <a:solidFill>
                  <a:schemeClr val="accent1">
                    <a:lumMod val="50000"/>
                  </a:schemeClr>
                </a:solidFill>
                <a:latin typeface="Avenir Next LT Pro" panose="020B0504020202020204" pitchFamily="34" charset="0"/>
              </a:rPr>
              <a:t>=.21, </a:t>
            </a:r>
            <a:r>
              <a:rPr lang="en-US" sz="2800" i="1" dirty="0">
                <a:solidFill>
                  <a:schemeClr val="accent1">
                    <a:lumMod val="50000"/>
                  </a:schemeClr>
                </a:solidFill>
                <a:latin typeface="Avenir Next LT Pro" panose="020B0504020202020204" pitchFamily="34" charset="0"/>
              </a:rPr>
              <a:t>p</a:t>
            </a:r>
            <a:r>
              <a:rPr lang="en-US" sz="2800" dirty="0">
                <a:solidFill>
                  <a:schemeClr val="accent1">
                    <a:lumMod val="50000"/>
                  </a:schemeClr>
                </a:solidFill>
                <a:latin typeface="Avenir Next LT Pro" panose="020B0504020202020204" pitchFamily="34" charset="0"/>
              </a:rPr>
              <a:t>&lt;.01)</a:t>
            </a:r>
          </a:p>
        </p:txBody>
      </p:sp>
    </p:spTree>
    <p:extLst>
      <p:ext uri="{BB962C8B-B14F-4D97-AF65-F5344CB8AC3E}">
        <p14:creationId xmlns:p14="http://schemas.microsoft.com/office/powerpoint/2010/main" val="133271181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4472C4"/>
      </a:accent1>
      <a:accent2>
        <a:srgbClr val="A4A4D0"/>
      </a:accent2>
      <a:accent3>
        <a:srgbClr val="EE9E8E"/>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629</TotalTime>
  <Words>1845</Words>
  <Application>Microsoft Office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LT Pro</vt:lpstr>
      <vt:lpstr>Book Antiqua</vt:lpstr>
      <vt:lpstr>Calibri</vt:lpstr>
      <vt:lpstr>Calibri Light</vt:lpstr>
      <vt:lpstr>Posterama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Marks</dc:creator>
  <cp:lastModifiedBy>Elizabeth Marks</cp:lastModifiedBy>
  <cp:revision>3</cp:revision>
  <dcterms:created xsi:type="dcterms:W3CDTF">2021-06-02T23:50:10Z</dcterms:created>
  <dcterms:modified xsi:type="dcterms:W3CDTF">2021-07-23T01:00:32Z</dcterms:modified>
</cp:coreProperties>
</file>