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64" r:id="rId4"/>
    <p:sldId id="265" r:id="rId5"/>
    <p:sldId id="266" r:id="rId6"/>
    <p:sldId id="267" r:id="rId7"/>
    <p:sldId id="272" r:id="rId8"/>
    <p:sldId id="273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1925-C6F3-F642-BE9F-765EB76481B4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F7C3-E5D3-8241-940E-E429C1FD7AF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7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5336E-70C2-3846-B2A4-7274795B2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F24580-F398-1E4F-9FF1-7BF0E1ED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F67CA-4CA6-0841-A6BA-80B935F0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5DEFC4-BE0F-754E-9E20-D143A961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78E9B-9851-D041-990C-6021E0B2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63E8A-8B8C-0848-9F15-EC7041A9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BD99C3-0CAB-2347-982D-1D41BC6D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5418B-98BF-BD45-9C8F-31546E82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647395-4FF7-6A48-B76A-8BC8133F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28EDC8-1C91-5A42-B2B8-0BA0631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5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850CD9-FF5F-534B-9E49-1E2BE8C6A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05DD-2F36-574E-A946-BF631763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B7089-C002-A340-8790-27364A6A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CABD4F-EB95-8F42-856C-18BE17F8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8A449A-4852-E841-8454-236DF91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3179A-DBC6-894B-97BB-1DE0030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30C1E-9EFC-EB4A-A309-7098F1D9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8716B9-CF44-3F46-BDA2-9EC3B16A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B75F47-F3D1-1243-80E8-12207CF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C13AB5-37C6-4E42-AE9F-F83CE0E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50E9B-C0D5-F34E-859E-68A679FC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5C4130-7E02-584E-8F46-27F98919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1205D-5F58-B24F-91CA-75A7323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04BD3A-A15D-8146-A088-F0C2BA9E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7946A0-5342-0448-9C42-44D93242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0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01EE3-58BF-4D4A-825D-FE758568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EB023-F066-A24F-87B0-6868DB36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ADD751-2DAF-B743-BEFB-F61EEB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5D1E4C-A4C8-4D45-8D95-FFFD1B75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79C1BC-E34D-DC49-A06B-1BD03C98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3942F-19F1-CA4B-9780-89A419D9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9AF60-07AD-904A-AA3C-B8496886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27CE9-AD0D-0843-86E8-87B3BB11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00FF90-08AF-124C-8D07-3DD00E36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526594-8AC1-284B-8356-9593E653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205A92-751B-6645-A0A2-5B5908F9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30B473-0510-0041-ABF4-B8A8885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C51CF6-BCD8-134B-9AE4-02E7FA65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07F846-A600-134F-94B1-AF0A69A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8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53451-B671-7F48-B998-F1B82159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4F6F00-B217-114A-84BC-F9EC7789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3C62D7-8736-504B-83AE-E6397DB0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BE9931-45F6-914F-AFF1-6BAF9BF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1CB466-6CD0-F949-9C7E-76DC06C4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396CC0D-ED72-1646-9076-93066DA6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81EDD-914B-544F-AEC1-242F4B33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F9D28-802A-3947-8BB1-70EF632D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59211-8314-0E42-A0EC-37123132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A5024F-39A2-4043-84C0-42E53559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8A1BF-7D02-8744-8145-E3EC96D7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CE625-9C4C-DD47-AE46-49CD3BDE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312390-41EC-5642-8CD9-B30F6D05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6DE69-B5B1-F442-AC1B-432AB4A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121810-B4D3-7A4F-BCD9-2731813D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E7E907-968D-0349-8ABE-968A334B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3FBC2-A82E-F545-950A-13881116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DFABB8-AEB0-344B-B59D-7C09891F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503DC9-B615-8245-BDFA-A3BEC6BA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96DE82-5F50-AA42-8497-A7AE25FE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1C08EE-AA9B-A544-B504-30F66807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09A65E-71C4-C34D-9D4F-916C65BE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E88E-A87D-3B46-BFAC-A9C6874E8012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800906-6CD8-4A40-97BD-9AF46B3CD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3552AE-62E5-1F4B-874D-96758EE12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9D7B-FFD4-574C-B9E4-17CBCD66EE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FC9C7-E0C8-F844-96B3-76D26FE34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Topics in Statistical Learning</a:t>
            </a:r>
            <a:br>
              <a:rPr lang="en-GB" dirty="0"/>
            </a:br>
            <a:r>
              <a:rPr lang="en-GB" dirty="0"/>
              <a:t>Final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6D2BF4-5E62-424F-8CB4-941C8CA60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Analysis on credit card customers dataset:</a:t>
            </a:r>
          </a:p>
          <a:p>
            <a:r>
              <a:rPr lang="en-GB" dirty="0"/>
              <a:t> predicting customers attrition</a:t>
            </a:r>
          </a:p>
          <a:p>
            <a:endParaRPr lang="en-GB" dirty="0"/>
          </a:p>
          <a:p>
            <a:r>
              <a:rPr lang="en-GB" dirty="0" err="1"/>
              <a:t>Yijiang</a:t>
            </a:r>
            <a:r>
              <a:rPr lang="en-GB" dirty="0"/>
              <a:t> Fan, Filippo </a:t>
            </a:r>
            <a:r>
              <a:rPr lang="en-GB" dirty="0" err="1"/>
              <a:t>Michelis</a:t>
            </a:r>
            <a:r>
              <a:rPr lang="en-GB" dirty="0"/>
              <a:t>, Tommaso </a:t>
            </a:r>
            <a:r>
              <a:rPr lang="en-GB" dirty="0" err="1"/>
              <a:t>Perniola</a:t>
            </a:r>
            <a:r>
              <a:rPr lang="en-GB" dirty="0"/>
              <a:t>, Luisa Wall</a:t>
            </a:r>
          </a:p>
        </p:txBody>
      </p:sp>
    </p:spTree>
    <p:extLst>
      <p:ext uri="{BB962C8B-B14F-4D97-AF65-F5344CB8AC3E}">
        <p14:creationId xmlns:p14="http://schemas.microsoft.com/office/powerpoint/2010/main" val="52874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1F858-2F46-DE4D-BE4A-410A8E3C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15" y="25315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Ridge and LASSO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ABAF84-4183-AF4F-9A20-05561DA11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5" y="1743351"/>
            <a:ext cx="3200400" cy="1603344"/>
          </a:xfr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398EE4C-A61A-3F4D-AAC4-AB95C5EA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84" y="1743351"/>
            <a:ext cx="3200400" cy="1590644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A4FA0C-62AC-6C4C-A96E-D0132430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15" y="3709752"/>
            <a:ext cx="3200400" cy="1718512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1CBBC19-DD44-734F-8F5E-3BEFADCE3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516" y="3728773"/>
            <a:ext cx="3300399" cy="1699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50E7A4B-B56A-5546-83E0-C8B3906A1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317" y="3346695"/>
            <a:ext cx="3008574" cy="244462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AF88735-9185-0545-B494-E7755B20E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254" y="1263987"/>
            <a:ext cx="3060700" cy="244462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4432E4-08A4-CE4B-96A8-26D39559D158}"/>
              </a:ext>
            </a:extLst>
          </p:cNvPr>
          <p:cNvSpPr txBox="1"/>
          <p:nvPr/>
        </p:nvSpPr>
        <p:spPr>
          <a:xfrm>
            <a:off x="3612559" y="5988733"/>
            <a:ext cx="111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 of the LASSO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zero </a:t>
            </a:r>
          </a:p>
        </p:txBody>
      </p:sp>
    </p:spTree>
    <p:extLst>
      <p:ext uri="{BB962C8B-B14F-4D97-AF65-F5344CB8AC3E}">
        <p14:creationId xmlns:p14="http://schemas.microsoft.com/office/powerpoint/2010/main" val="316634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2A89A-A0F5-2D45-B245-4C8F75B8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9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Conclusions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DAE99D-15D8-7A46-9DA8-DCA93821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6" y="1663786"/>
            <a:ext cx="10515600" cy="4805915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/>
              <a:t>Unsupervised</a:t>
            </a:r>
            <a:r>
              <a:rPr lang="it-IT" dirty="0"/>
              <a:t>: </a:t>
            </a:r>
            <a:r>
              <a:rPr lang="it-IT" dirty="0" err="1"/>
              <a:t>absence</a:t>
            </a:r>
            <a:r>
              <a:rPr lang="it-IT" dirty="0"/>
              <a:t> of clusters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/>
              <a:t>Supervised</a:t>
            </a:r>
            <a:r>
              <a:rPr lang="it-IT" dirty="0"/>
              <a:t>: 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429D2A3-DD9D-3E49-A3F8-44BE74FA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1" y="2730582"/>
            <a:ext cx="6096000" cy="1739325"/>
          </a:xfrm>
          <a:prstGeom prst="rect">
            <a:avLst/>
          </a:prstGeom>
        </p:spPr>
      </p:pic>
      <p:pic>
        <p:nvPicPr>
          <p:cNvPr id="8" name="Immagine 7" descr="Immagine che contiene testo, screenshot, segnale&#10;&#10;Descrizione generata automaticamente">
            <a:extLst>
              <a:ext uri="{FF2B5EF4-FFF2-40B4-BE49-F238E27FC236}">
                <a16:creationId xmlns:a16="http://schemas.microsoft.com/office/drawing/2014/main" id="{33385390-A185-2348-A229-92532775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8" y="4928779"/>
            <a:ext cx="5855962" cy="1617128"/>
          </a:xfrm>
          <a:prstGeom prst="rect">
            <a:avLst/>
          </a:prstGeom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F1C750-7FF5-7A41-9C34-A325E09D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4852573"/>
            <a:ext cx="6096000" cy="16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James, G., Witten, D., Hastie, T., &amp; </a:t>
            </a:r>
            <a:r>
              <a:rPr lang="en-US" dirty="0" err="1"/>
              <a:t>Tibshirani</a:t>
            </a:r>
            <a:r>
              <a:rPr lang="en-US" dirty="0"/>
              <a:t>, R. (2013). </a:t>
            </a:r>
            <a:r>
              <a:rPr lang="en-US" i="1" dirty="0"/>
              <a:t>An introduction to statistical learning</a:t>
            </a:r>
            <a:r>
              <a:rPr lang="en-US" dirty="0"/>
              <a:t> (Vol. 112, p. 18). New York: springer.</a:t>
            </a:r>
          </a:p>
          <a:p>
            <a:pPr marL="0" indent="0">
              <a:buNone/>
            </a:pPr>
            <a:r>
              <a:rPr lang="en-US" dirty="0" err="1"/>
              <a:t>Menardi</a:t>
            </a:r>
            <a:r>
              <a:rPr lang="en-US" dirty="0"/>
              <a:t>, G., &amp; </a:t>
            </a:r>
            <a:r>
              <a:rPr lang="en-US" dirty="0" err="1"/>
              <a:t>Torelli</a:t>
            </a:r>
            <a:r>
              <a:rPr lang="en-US" dirty="0"/>
              <a:t>, N. (2014). Training and assessing classification rules with imbalanced data. </a:t>
            </a:r>
            <a:r>
              <a:rPr lang="en-US" i="1" dirty="0"/>
              <a:t>Data mining and knowledge discovery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(1), p. 92-122.</a:t>
            </a:r>
          </a:p>
          <a:p>
            <a:pPr marL="0" indent="0">
              <a:buNone/>
            </a:pPr>
            <a:r>
              <a:rPr lang="it-IT" dirty="0"/>
              <a:t>Credit card </a:t>
            </a:r>
            <a:r>
              <a:rPr lang="it-IT" dirty="0" err="1"/>
              <a:t>customers</a:t>
            </a:r>
            <a:r>
              <a:rPr lang="it-IT" dirty="0"/>
              <a:t> (2019) from </a:t>
            </a:r>
            <a:r>
              <a:rPr lang="it-IT" dirty="0" err="1"/>
              <a:t>Kaggle</a:t>
            </a:r>
            <a:r>
              <a:rPr lang="it-IT"/>
              <a:t> (</a:t>
            </a:r>
            <a:r>
              <a:rPr lang="it-IT" dirty="0"/>
              <a:t>https://www.kaggle.com/sakshigoyal7/credit-card-customers).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2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88524-683C-4B4D-ABDF-34884D3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3A02D-A206-AB45-AFCF-344B71A0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10027 observation (customers)</a:t>
            </a:r>
          </a:p>
          <a:p>
            <a:r>
              <a:rPr lang="en-GB" dirty="0"/>
              <a:t>19 features (5 categorical, 14 continuous)</a:t>
            </a:r>
          </a:p>
          <a:p>
            <a:endParaRPr lang="en-GB" dirty="0"/>
          </a:p>
          <a:p>
            <a:r>
              <a:rPr lang="en-GB" dirty="0"/>
              <a:t>2 categorical variables transformed in continuous variables (</a:t>
            </a:r>
            <a:r>
              <a:rPr lang="en-GB" i="1" dirty="0" err="1"/>
              <a:t>Education_Level</a:t>
            </a:r>
            <a:r>
              <a:rPr lang="en-GB" i="1" dirty="0"/>
              <a:t>, </a:t>
            </a:r>
            <a:r>
              <a:rPr lang="en-GB" i="1" dirty="0" err="1"/>
              <a:t>Income_Category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KNN imputation for missing values in the variables </a:t>
            </a:r>
            <a:r>
              <a:rPr lang="en-GB" i="1" dirty="0" err="1"/>
              <a:t>Education_Level</a:t>
            </a:r>
            <a:r>
              <a:rPr lang="en-GB" i="1" dirty="0"/>
              <a:t>, </a:t>
            </a:r>
            <a:r>
              <a:rPr lang="en-GB" i="1" dirty="0" err="1"/>
              <a:t>Marital_Status</a:t>
            </a:r>
            <a:r>
              <a:rPr lang="en-GB" i="1" dirty="0"/>
              <a:t>, </a:t>
            </a:r>
            <a:r>
              <a:rPr lang="en-GB" i="1" dirty="0" err="1"/>
              <a:t>Income_Category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38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59E9B24E-4B79-6243-B603-3D2FB74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48" y="372818"/>
            <a:ext cx="4632582" cy="966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DBC4BB-AA7A-D142-85DC-8E6421001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" r="3" b="4177"/>
          <a:stretch/>
        </p:blipFill>
        <p:spPr>
          <a:xfrm>
            <a:off x="6757361" y="220162"/>
            <a:ext cx="4278077" cy="254245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87E0FB9-D2E3-B641-B241-C0AF2A597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"/>
          <a:stretch/>
        </p:blipFill>
        <p:spPr>
          <a:xfrm>
            <a:off x="55996" y="2830211"/>
            <a:ext cx="5744886" cy="3417382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9C43FF-0B82-2D4E-9CE8-0D288ABE8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879" y="2830211"/>
            <a:ext cx="6079042" cy="3417382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A0CC3F-0B1F-9D4D-9E7E-BA80BCCA61C5}"/>
              </a:ext>
            </a:extLst>
          </p:cNvPr>
          <p:cNvSpPr txBox="1"/>
          <p:nvPr/>
        </p:nvSpPr>
        <p:spPr>
          <a:xfrm>
            <a:off x="1156562" y="1491390"/>
            <a:ext cx="399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PC1 </a:t>
            </a:r>
            <a:r>
              <a:rPr lang="it-IT" dirty="0" err="1"/>
              <a:t>explains</a:t>
            </a:r>
            <a:r>
              <a:rPr lang="it-IT" dirty="0"/>
              <a:t> 18,4 % of the </a:t>
            </a:r>
            <a:r>
              <a:rPr lang="it-IT" dirty="0" err="1"/>
              <a:t>variability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PC2 </a:t>
            </a:r>
            <a:r>
              <a:rPr lang="it-IT" dirty="0" err="1"/>
              <a:t>explains</a:t>
            </a:r>
            <a:r>
              <a:rPr lang="it-IT" dirty="0"/>
              <a:t> 13% of the </a:t>
            </a:r>
            <a:r>
              <a:rPr lang="it-IT" dirty="0" err="1"/>
              <a:t>variability</a:t>
            </a:r>
            <a:r>
              <a:rPr lang="it-IT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A6835C1-E083-EF45-9AB2-D7ABF8D5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2" y="1618572"/>
            <a:ext cx="6383339" cy="44475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024189E-CF3B-E14C-9B58-39CE0AA1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89" y="1278477"/>
            <a:ext cx="4050549" cy="2502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AC9BBB-53D4-D543-88E5-8258DCFA9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95" y="3842348"/>
            <a:ext cx="3969543" cy="2452090"/>
          </a:xfrm>
          <a:prstGeom prst="rect">
            <a:avLst/>
          </a:prstGeom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7784831A-5B3A-BD4E-9017-92492A40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644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7697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on </a:t>
            </a:r>
            <a:r>
              <a:rPr lang="it-IT" dirty="0" err="1"/>
              <a:t>unbalanced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57922" y="1825624"/>
            <a:ext cx="10695878" cy="483165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Unbalanced data. Non attrition (0): 8500 Costumer Attrition (1):1627</a:t>
            </a:r>
          </a:p>
          <a:p>
            <a:r>
              <a:rPr lang="it-IT" sz="2400" dirty="0" err="1">
                <a:cs typeface="Arial" panose="020B0604020202020204" pitchFamily="34" charset="0"/>
              </a:rPr>
              <a:t>Predicting</a:t>
            </a:r>
            <a:r>
              <a:rPr lang="it-IT" sz="2400" dirty="0">
                <a:cs typeface="Arial" panose="020B0604020202020204" pitchFamily="34" charset="0"/>
              </a:rPr>
              <a:t> Non </a:t>
            </a:r>
            <a:r>
              <a:rPr lang="it-IT" sz="2400" dirty="0" err="1">
                <a:cs typeface="Arial" panose="020B0604020202020204" pitchFamily="34" charset="0"/>
              </a:rPr>
              <a:t>attrition</a:t>
            </a:r>
            <a:r>
              <a:rPr lang="it-IT" sz="2400" dirty="0">
                <a:cs typeface="Arial" panose="020B0604020202020204" pitchFamily="34" charset="0"/>
              </a:rPr>
              <a:t> (0) and </a:t>
            </a:r>
            <a:r>
              <a:rPr lang="it-IT" sz="2400" dirty="0" err="1">
                <a:cs typeface="Arial" panose="020B0604020202020204" pitchFamily="34" charset="0"/>
              </a:rPr>
              <a:t>Attrition</a:t>
            </a:r>
            <a:r>
              <a:rPr lang="it-IT" sz="2400" dirty="0">
                <a:cs typeface="Arial" panose="020B0604020202020204" pitchFamily="34" charset="0"/>
              </a:rPr>
              <a:t> (1) </a:t>
            </a:r>
            <a:r>
              <a:rPr lang="it-IT" sz="2400" dirty="0" err="1">
                <a:cs typeface="Arial" panose="020B0604020202020204" pitchFamily="34" charset="0"/>
              </a:rPr>
              <a:t>using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logistic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>
                <a:cs typeface="Arial" panose="020B0604020202020204" pitchFamily="34" charset="0"/>
              </a:rPr>
              <a:t>regression</a:t>
            </a:r>
            <a:endParaRPr lang="it-IT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cs typeface="Arial" panose="020B0604020202020204" pitchFamily="34" charset="0"/>
              </a:rPr>
              <a:t> Cross-Validated (10 fold) Confusion Matrix 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                   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t-IT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dirty="0" err="1">
                <a:cs typeface="Arial" panose="020B0604020202020204" pitchFamily="34" charset="0"/>
              </a:rPr>
              <a:t>Logistic</a:t>
            </a:r>
            <a:r>
              <a:rPr lang="it-IT" sz="2400" dirty="0">
                <a:cs typeface="Arial" panose="020B0604020202020204" pitchFamily="34" charset="0"/>
              </a:rPr>
              <a:t> model </a:t>
            </a:r>
            <a:r>
              <a:rPr lang="it-IT" sz="2400" dirty="0" err="1">
                <a:cs typeface="Arial" panose="020B0604020202020204" pitchFamily="34" charset="0"/>
              </a:rPr>
              <a:t>estimates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betas</a:t>
            </a:r>
            <a:r>
              <a:rPr lang="it-IT" sz="2400" dirty="0">
                <a:cs typeface="Arial" panose="020B0604020202020204" pitchFamily="34" charset="0"/>
              </a:rPr>
              <a:t> to </a:t>
            </a:r>
            <a:r>
              <a:rPr lang="it-IT" sz="2400" dirty="0" err="1">
                <a:cs typeface="Arial" panose="020B0604020202020204" pitchFamily="34" charset="0"/>
              </a:rPr>
              <a:t>maximize</a:t>
            </a:r>
            <a:r>
              <a:rPr lang="it-IT" sz="2400" dirty="0">
                <a:cs typeface="Arial" panose="020B0604020202020204" pitchFamily="34" charset="0"/>
              </a:rPr>
              <a:t> the </a:t>
            </a:r>
            <a:r>
              <a:rPr lang="it-IT" sz="2400" dirty="0" err="1">
                <a:cs typeface="Arial" panose="020B0604020202020204" pitchFamily="34" charset="0"/>
              </a:rPr>
              <a:t>likelihood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function</a:t>
            </a:r>
            <a:r>
              <a:rPr lang="it-IT" sz="2400" dirty="0">
                <a:cs typeface="Arial" panose="020B0604020202020204" pitchFamily="34" charset="0"/>
              </a:rPr>
              <a:t>, </a:t>
            </a:r>
            <a:r>
              <a:rPr lang="it-IT" sz="2400" dirty="0" err="1">
                <a:cs typeface="Arial" panose="020B0604020202020204" pitchFamily="34" charset="0"/>
              </a:rPr>
              <a:t>getting</a:t>
            </a:r>
            <a:r>
              <a:rPr lang="it-IT" sz="2400" dirty="0">
                <a:cs typeface="Arial" panose="020B0604020202020204" pitchFamily="34" charset="0"/>
              </a:rPr>
              <a:t> the best </a:t>
            </a:r>
            <a:r>
              <a:rPr lang="it-IT" sz="2400" dirty="0" err="1">
                <a:cs typeface="Arial" panose="020B0604020202020204" pitchFamily="34" charset="0"/>
              </a:rPr>
              <a:t>accuracy</a:t>
            </a:r>
            <a:r>
              <a:rPr lang="it-IT" sz="2400" dirty="0">
                <a:cs typeface="Arial" panose="020B0604020202020204" pitchFamily="34" charset="0"/>
              </a:rPr>
              <a:t>. </a:t>
            </a:r>
            <a:r>
              <a:rPr lang="it-IT" sz="2400" dirty="0" err="1">
                <a:cs typeface="Arial" panose="020B0604020202020204" pitchFamily="34" charset="0"/>
              </a:rPr>
              <a:t>However</a:t>
            </a:r>
            <a:r>
              <a:rPr lang="it-IT" sz="2400" dirty="0">
                <a:cs typeface="Arial" panose="020B0604020202020204" pitchFamily="34" charset="0"/>
              </a:rPr>
              <a:t>, positive </a:t>
            </a:r>
            <a:r>
              <a:rPr lang="it-IT" sz="2400" dirty="0" err="1">
                <a:cs typeface="Arial" panose="020B0604020202020204" pitchFamily="34" charset="0"/>
              </a:rPr>
              <a:t>responses</a:t>
            </a:r>
            <a:r>
              <a:rPr lang="it-IT" sz="2400" dirty="0">
                <a:cs typeface="Arial" panose="020B0604020202020204" pitchFamily="34" charset="0"/>
              </a:rPr>
              <a:t> (Y=1) are </a:t>
            </a:r>
            <a:r>
              <a:rPr lang="it-IT" sz="2400" dirty="0" err="1">
                <a:cs typeface="Arial" panose="020B0604020202020204" pitchFamily="34" charset="0"/>
              </a:rPr>
              <a:t>undersampled</a:t>
            </a:r>
            <a:r>
              <a:rPr lang="it-IT" sz="2400" dirty="0"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400" dirty="0">
                <a:cs typeface="Arial" panose="020B0604020202020204" pitchFamily="34" charset="0"/>
              </a:rPr>
              <a:t>   </a:t>
            </a:r>
            <a:r>
              <a:rPr lang="it-IT" sz="2400" dirty="0" err="1">
                <a:cs typeface="Arial" panose="020B0604020202020204" pitchFamily="34" charset="0"/>
              </a:rPr>
              <a:t>Good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overall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accuracy</a:t>
            </a:r>
            <a:r>
              <a:rPr lang="it-IT" sz="2400" dirty="0">
                <a:cs typeface="Arial" panose="020B0604020202020204" pitchFamily="34" charset="0"/>
              </a:rPr>
              <a:t>, </a:t>
            </a:r>
            <a:r>
              <a:rPr lang="it-IT" sz="2400" dirty="0" err="1">
                <a:cs typeface="Arial" panose="020B0604020202020204" pitchFamily="34" charset="0"/>
              </a:rPr>
              <a:t>less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good</a:t>
            </a:r>
            <a:r>
              <a:rPr lang="it-IT" sz="2400" dirty="0">
                <a:cs typeface="Arial" panose="020B0604020202020204" pitchFamily="34" charset="0"/>
              </a:rPr>
              <a:t> </a:t>
            </a:r>
            <a:r>
              <a:rPr lang="it-IT" sz="2400" dirty="0" err="1">
                <a:cs typeface="Arial" panose="020B0604020202020204" pitchFamily="34" charset="0"/>
              </a:rPr>
              <a:t>sensitivity</a:t>
            </a:r>
            <a:endParaRPr lang="it-IT" sz="2400" dirty="0"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8337784" y="5739462"/>
            <a:ext cx="859809" cy="2729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C3C1E95-073D-C046-A55C-B1FADA0B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5" y="3196488"/>
            <a:ext cx="3433471" cy="186689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F3A708-D5B8-6944-A136-EBFBCE221848}"/>
              </a:ext>
            </a:extLst>
          </p:cNvPr>
          <p:cNvSpPr txBox="1"/>
          <p:nvPr/>
        </p:nvSpPr>
        <p:spPr>
          <a:xfrm>
            <a:off x="4939990" y="3196488"/>
            <a:ext cx="627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Specificity (rate of 0 predicted corr.): 0.966</a:t>
            </a:r>
          </a:p>
          <a:p>
            <a:r>
              <a:rPr lang="en-US" sz="2400" dirty="0">
                <a:cs typeface="Arial" panose="020B0604020202020204" pitchFamily="34" charset="0"/>
              </a:rPr>
              <a:t>Sensitivity (rate of 1 predicted corr.): 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0.5826675</a:t>
            </a:r>
          </a:p>
          <a:p>
            <a:r>
              <a:rPr lang="en-US" sz="2400" dirty="0">
                <a:cs typeface="Arial" panose="020B0604020202020204" pitchFamily="34" charset="0"/>
              </a:rPr>
              <a:t>Accuracy: 0.9037</a:t>
            </a:r>
          </a:p>
        </p:txBody>
      </p:sp>
    </p:spTree>
    <p:extLst>
      <p:ext uri="{BB962C8B-B14F-4D97-AF65-F5344CB8AC3E}">
        <p14:creationId xmlns:p14="http://schemas.microsoft.com/office/powerpoint/2010/main" val="419352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Performing</a:t>
            </a:r>
            <a:r>
              <a:rPr lang="it-IT" sz="4000" dirty="0"/>
              <a:t> </a:t>
            </a:r>
            <a:r>
              <a:rPr lang="it-IT" sz="4000" dirty="0" err="1"/>
              <a:t>classification</a:t>
            </a:r>
            <a:r>
              <a:rPr lang="it-IT" sz="4000" dirty="0"/>
              <a:t> on a </a:t>
            </a:r>
            <a:r>
              <a:rPr lang="it-IT" sz="4000" dirty="0" err="1"/>
              <a:t>balanced</a:t>
            </a:r>
            <a:r>
              <a:rPr lang="it-IT" sz="4000" dirty="0"/>
              <a:t> sample</a:t>
            </a:r>
            <a:endParaRPr lang="en-US" sz="4000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8000" dirty="0">
                <a:cs typeface="Arial" panose="020B0604020202020204" pitchFamily="34" charset="0"/>
              </a:rPr>
              <a:t>Solution 1. </a:t>
            </a:r>
            <a:r>
              <a:rPr lang="it-IT" sz="8000" dirty="0" err="1">
                <a:cs typeface="Arial" panose="020B0604020202020204" pitchFamily="34" charset="0"/>
              </a:rPr>
              <a:t>Getting</a:t>
            </a:r>
            <a:r>
              <a:rPr lang="it-IT" sz="8000" dirty="0">
                <a:cs typeface="Arial" panose="020B0604020202020204" pitchFamily="34" charset="0"/>
              </a:rPr>
              <a:t> a </a:t>
            </a:r>
            <a:r>
              <a:rPr lang="it-IT" sz="8000" b="1" dirty="0" err="1">
                <a:cs typeface="Arial" panose="020B0604020202020204" pitchFamily="34" charset="0"/>
              </a:rPr>
              <a:t>balanced</a:t>
            </a:r>
            <a:r>
              <a:rPr lang="it-IT" sz="8000" b="1" dirty="0">
                <a:cs typeface="Arial" panose="020B0604020202020204" pitchFamily="34" charset="0"/>
              </a:rPr>
              <a:t> sample </a:t>
            </a:r>
            <a:r>
              <a:rPr lang="it-IT" sz="8000" dirty="0">
                <a:cs typeface="Arial" panose="020B0604020202020204" pitchFamily="34" charset="0"/>
              </a:rPr>
              <a:t>from the </a:t>
            </a:r>
            <a:r>
              <a:rPr lang="it-IT" sz="8000" dirty="0" err="1">
                <a:cs typeface="Arial" panose="020B0604020202020204" pitchFamily="34" charset="0"/>
              </a:rPr>
              <a:t>original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dataset</a:t>
            </a:r>
            <a:endParaRPr lang="it-IT" sz="80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8000" dirty="0">
                <a:cs typeface="Arial" panose="020B0604020202020204" pitchFamily="34" charset="0"/>
              </a:rPr>
              <a:t>Training sample: 800 Non </a:t>
            </a:r>
            <a:r>
              <a:rPr lang="it-IT" sz="8000" dirty="0" err="1">
                <a:cs typeface="Arial" panose="020B0604020202020204" pitchFamily="34" charset="0"/>
              </a:rPr>
              <a:t>attrition</a:t>
            </a:r>
            <a:r>
              <a:rPr lang="it-IT" sz="8000" dirty="0">
                <a:cs typeface="Arial" panose="020B0604020202020204" pitchFamily="34" charset="0"/>
              </a:rPr>
              <a:t> (0) and 800 </a:t>
            </a:r>
            <a:r>
              <a:rPr lang="it-IT" sz="8000" dirty="0" err="1">
                <a:cs typeface="Arial" panose="020B0604020202020204" pitchFamily="34" charset="0"/>
              </a:rPr>
              <a:t>Attrition</a:t>
            </a:r>
            <a:r>
              <a:rPr lang="it-IT" sz="8000" dirty="0">
                <a:cs typeface="Arial" panose="020B0604020202020204" pitchFamily="34" charset="0"/>
              </a:rPr>
              <a:t> (1)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0" dirty="0">
                <a:cs typeface="Arial" panose="020B0604020202020204" pitchFamily="34" charset="0"/>
              </a:rPr>
              <a:t>Test sample: </a:t>
            </a:r>
            <a:r>
              <a:rPr lang="it-IT" sz="8000" dirty="0" err="1">
                <a:cs typeface="Arial" panose="020B0604020202020204" pitchFamily="34" charset="0"/>
              </a:rPr>
              <a:t>remaining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observations</a:t>
            </a:r>
            <a:r>
              <a:rPr lang="it-IT" sz="8000" dirty="0">
                <a:cs typeface="Arial" panose="020B0604020202020204" pitchFamily="34" charset="0"/>
              </a:rPr>
              <a:t> -&gt; </a:t>
            </a:r>
            <a:r>
              <a:rPr lang="en-US" sz="8000" dirty="0">
                <a:cs typeface="Arial" panose="020B0604020202020204" pitchFamily="34" charset="0"/>
              </a:rPr>
              <a:t>7700 Non attrition (0) and 827 Attrition (1)</a:t>
            </a:r>
          </a:p>
          <a:p>
            <a:pPr>
              <a:lnSpc>
                <a:spcPct val="120000"/>
              </a:lnSpc>
            </a:pPr>
            <a:r>
              <a:rPr lang="it-IT" sz="8000" dirty="0" err="1">
                <a:cs typeface="Arial" panose="020B0604020202020204" pitchFamily="34" charset="0"/>
              </a:rPr>
              <a:t>Step</a:t>
            </a:r>
            <a:r>
              <a:rPr lang="it-IT" sz="8000" dirty="0">
                <a:cs typeface="Arial" panose="020B0604020202020204" pitchFamily="34" charset="0"/>
              </a:rPr>
              <a:t> 1: Training </a:t>
            </a:r>
            <a:r>
              <a:rPr lang="it-IT" sz="8000" dirty="0" err="1">
                <a:cs typeface="Arial" panose="020B0604020202020204" pitchFamily="34" charset="0"/>
              </a:rPr>
              <a:t>logistic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regression</a:t>
            </a:r>
            <a:r>
              <a:rPr lang="it-IT" sz="8000" dirty="0">
                <a:cs typeface="Arial" panose="020B0604020202020204" pitchFamily="34" charset="0"/>
              </a:rPr>
              <a:t> model </a:t>
            </a:r>
            <a:r>
              <a:rPr lang="it-IT" sz="8000" dirty="0" err="1">
                <a:cs typeface="Arial" panose="020B0604020202020204" pitchFamily="34" charset="0"/>
              </a:rPr>
              <a:t>using</a:t>
            </a:r>
            <a:r>
              <a:rPr lang="it-IT" sz="8000" dirty="0">
                <a:cs typeface="Arial" panose="020B0604020202020204" pitchFamily="34" charset="0"/>
              </a:rPr>
              <a:t> a </a:t>
            </a:r>
            <a:r>
              <a:rPr lang="it-IT" sz="8000" dirty="0" err="1">
                <a:cs typeface="Arial" panose="020B0604020202020204" pitchFamily="34" charset="0"/>
              </a:rPr>
              <a:t>train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function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that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also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performs</a:t>
            </a:r>
            <a:r>
              <a:rPr lang="it-IT" sz="8000" dirty="0">
                <a:cs typeface="Arial" panose="020B0604020202020204" pitchFamily="34" charset="0"/>
              </a:rPr>
              <a:t> a 10 </a:t>
            </a:r>
            <a:r>
              <a:rPr lang="it-IT" sz="8000" dirty="0" err="1">
                <a:cs typeface="Arial" panose="020B0604020202020204" pitchFamily="34" charset="0"/>
              </a:rPr>
              <a:t>fold</a:t>
            </a:r>
            <a:r>
              <a:rPr lang="it-IT" sz="8000" dirty="0">
                <a:cs typeface="Arial" panose="020B0604020202020204" pitchFamily="34" charset="0"/>
              </a:rPr>
              <a:t> cross </a:t>
            </a:r>
            <a:r>
              <a:rPr lang="it-IT" sz="8000" dirty="0" err="1">
                <a:cs typeface="Arial" panose="020B0604020202020204" pitchFamily="34" charset="0"/>
              </a:rPr>
              <a:t>validation</a:t>
            </a:r>
            <a:r>
              <a:rPr lang="it-IT" sz="8000" dirty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it-IT" sz="8000" dirty="0" err="1">
                <a:cs typeface="Arial" panose="020B0604020202020204" pitchFamily="34" charset="0"/>
              </a:rPr>
              <a:t>Step</a:t>
            </a:r>
            <a:r>
              <a:rPr lang="it-IT" sz="8000" dirty="0">
                <a:cs typeface="Arial" panose="020B0604020202020204" pitchFamily="34" charset="0"/>
              </a:rPr>
              <a:t> 2: </a:t>
            </a:r>
            <a:r>
              <a:rPr lang="it-IT" sz="8000" dirty="0" err="1">
                <a:cs typeface="Arial" panose="020B0604020202020204" pitchFamily="34" charset="0"/>
              </a:rPr>
              <a:t>Confronting</a:t>
            </a:r>
            <a:r>
              <a:rPr lang="it-IT" sz="8000" dirty="0">
                <a:cs typeface="Arial" panose="020B0604020202020204" pitchFamily="34" charset="0"/>
              </a:rPr>
              <a:t> the </a:t>
            </a:r>
            <a:r>
              <a:rPr lang="it-IT" sz="8000" dirty="0" err="1">
                <a:cs typeface="Arial" panose="020B0604020202020204" pitchFamily="34" charset="0"/>
              </a:rPr>
              <a:t>predictions</a:t>
            </a:r>
            <a:r>
              <a:rPr lang="it-IT" sz="8000" dirty="0">
                <a:cs typeface="Arial" panose="020B0604020202020204" pitchFamily="34" charset="0"/>
              </a:rPr>
              <a:t> of </a:t>
            </a:r>
            <a:r>
              <a:rPr lang="it-IT" sz="8000" dirty="0" err="1">
                <a:cs typeface="Arial" panose="020B0604020202020204" pitchFamily="34" charset="0"/>
              </a:rPr>
              <a:t>logistic</a:t>
            </a:r>
            <a:r>
              <a:rPr lang="it-IT" sz="8000" dirty="0">
                <a:cs typeface="Arial" panose="020B0604020202020204" pitchFamily="34" charset="0"/>
              </a:rPr>
              <a:t> </a:t>
            </a:r>
            <a:r>
              <a:rPr lang="it-IT" sz="8000" dirty="0" err="1">
                <a:cs typeface="Arial" panose="020B0604020202020204" pitchFamily="34" charset="0"/>
              </a:rPr>
              <a:t>regression</a:t>
            </a:r>
            <a:r>
              <a:rPr lang="it-IT" sz="8000" dirty="0">
                <a:cs typeface="Arial" panose="020B0604020202020204" pitchFamily="34" charset="0"/>
              </a:rPr>
              <a:t> model with the </a:t>
            </a:r>
            <a:r>
              <a:rPr lang="it-IT" sz="8000" dirty="0" err="1">
                <a:cs typeface="Arial" panose="020B0604020202020204" pitchFamily="34" charset="0"/>
              </a:rPr>
              <a:t>observations</a:t>
            </a:r>
            <a:r>
              <a:rPr lang="it-IT" sz="8000" dirty="0">
                <a:cs typeface="Arial" panose="020B0604020202020204" pitchFamily="34" charset="0"/>
              </a:rPr>
              <a:t> in test sample (</a:t>
            </a:r>
            <a:r>
              <a:rPr lang="it-IT" sz="8000" dirty="0" err="1">
                <a:cs typeface="Arial" panose="020B0604020202020204" pitchFamily="34" charset="0"/>
              </a:rPr>
              <a:t>unbalanced</a:t>
            </a:r>
            <a:r>
              <a:rPr lang="it-IT" sz="8000" dirty="0">
                <a:cs typeface="Arial" panose="020B0604020202020204" pitchFamily="34" charset="0"/>
              </a:rPr>
              <a:t>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0" b="1" dirty="0">
                <a:cs typeface="Arial" panose="020B0604020202020204" pitchFamily="34" charset="0"/>
              </a:rPr>
              <a:t>     </a:t>
            </a:r>
            <a:r>
              <a:rPr lang="it-IT" sz="8000" b="1" dirty="0" err="1">
                <a:cs typeface="Arial" panose="020B0604020202020204" pitchFamily="34" charset="0"/>
              </a:rPr>
              <a:t>Confusion</a:t>
            </a:r>
            <a:r>
              <a:rPr lang="it-IT" sz="8000" b="1" dirty="0">
                <a:cs typeface="Arial" panose="020B0604020202020204" pitchFamily="34" charset="0"/>
              </a:rPr>
              <a:t> </a:t>
            </a:r>
            <a:r>
              <a:rPr lang="it-IT" sz="8000" b="1" dirty="0" err="1">
                <a:cs typeface="Arial" panose="020B0604020202020204" pitchFamily="34" charset="0"/>
              </a:rPr>
              <a:t>matrix</a:t>
            </a:r>
            <a:r>
              <a:rPr lang="it-IT" sz="8000" b="1" dirty="0"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it-IT" sz="8000" b="1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80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lang="en-US" sz="8000" dirty="0"/>
              <a:t> </a:t>
            </a:r>
            <a:endParaRPr lang="it-IT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9D4DFF2-845E-FB48-9731-66028859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3" y="4909737"/>
            <a:ext cx="3443869" cy="16889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88FACE-E174-B249-A933-107194B9DA70}"/>
              </a:ext>
            </a:extLst>
          </p:cNvPr>
          <p:cNvSpPr txBox="1"/>
          <p:nvPr/>
        </p:nvSpPr>
        <p:spPr>
          <a:xfrm>
            <a:off x="5019909" y="4909737"/>
            <a:ext cx="611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Specificity (rate of 0 predicted corr.) : 0.8343      </a:t>
            </a:r>
          </a:p>
          <a:p>
            <a:r>
              <a:rPr lang="en-US" sz="2400" dirty="0">
                <a:cs typeface="Arial" panose="020B0604020202020204" pitchFamily="34" charset="0"/>
              </a:rPr>
              <a:t>Sensitivity (rate of 1 predicted corr.) : 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0.8519</a:t>
            </a:r>
          </a:p>
          <a:p>
            <a:r>
              <a:rPr lang="en-US" sz="2400" dirty="0">
                <a:cs typeface="Arial" panose="020B0604020202020204" pitchFamily="34" charset="0"/>
              </a:rPr>
              <a:t>Accuracy : 0.8502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27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280E-02E8-4CD2-ABA1-A6D6BA91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sz="4000" dirty="0" err="1">
                <a:ea typeface="+mj-lt"/>
                <a:cs typeface="+mj-lt"/>
              </a:rPr>
              <a:t>Performing</a:t>
            </a:r>
            <a:r>
              <a:rPr lang="it-IT" altLang="zh-CN" sz="4000" dirty="0">
                <a:ea typeface="+mj-lt"/>
                <a:cs typeface="+mj-lt"/>
              </a:rPr>
              <a:t> </a:t>
            </a:r>
            <a:r>
              <a:rPr lang="it-IT" altLang="zh-CN" sz="4000" dirty="0" err="1">
                <a:ea typeface="+mj-lt"/>
                <a:cs typeface="+mj-lt"/>
              </a:rPr>
              <a:t>classification</a:t>
            </a:r>
            <a:r>
              <a:rPr lang="it-IT" altLang="zh-CN" sz="4000" dirty="0">
                <a:ea typeface="+mj-lt"/>
                <a:cs typeface="+mj-lt"/>
              </a:rPr>
              <a:t> on a </a:t>
            </a:r>
            <a:r>
              <a:rPr lang="it-IT" altLang="zh-CN" sz="4000" dirty="0" err="1">
                <a:ea typeface="+mj-lt"/>
                <a:cs typeface="+mj-lt"/>
              </a:rPr>
              <a:t>balanced</a:t>
            </a:r>
            <a:r>
              <a:rPr lang="it-IT" altLang="zh-CN" sz="4000" dirty="0">
                <a:ea typeface="+mj-lt"/>
                <a:cs typeface="+mj-lt"/>
              </a:rPr>
              <a:t> sample</a:t>
            </a:r>
            <a:endParaRPr lang="zh-CN" sz="4000" dirty="0">
              <a:ea typeface="+mj-lt"/>
              <a:cs typeface="+mj-lt"/>
            </a:endParaRPr>
          </a:p>
          <a:p>
            <a:endParaRPr lang="zh-CN" altLang="en-US" dirty="0">
              <a:ea typeface="等线 Light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AC6C7-1D79-42D2-A468-AD6B5948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>
                <a:ea typeface="等线"/>
                <a:cs typeface="Calibri"/>
              </a:rPr>
              <a:t>Solution 2</a:t>
            </a:r>
            <a:r>
              <a:rPr lang="zh-CN" altLang="en-US">
                <a:ea typeface="等线"/>
                <a:cs typeface="Calibri"/>
              </a:rPr>
              <a:t>: duplicate observations with AttritionFlag==1</a:t>
            </a:r>
          </a:p>
          <a:p>
            <a:r>
              <a:rPr lang="zh-CN" altLang="en-US" b="1">
                <a:ea typeface="等线"/>
                <a:cs typeface="Calibri"/>
              </a:rPr>
              <a:t>Solution 3</a:t>
            </a:r>
            <a:r>
              <a:rPr lang="zh-CN" altLang="en-US">
                <a:ea typeface="等线"/>
                <a:cs typeface="Calibri"/>
              </a:rPr>
              <a:t>: </a:t>
            </a:r>
            <a:r>
              <a:rPr lang="zh-CN">
                <a:ea typeface="+mn-lt"/>
                <a:cs typeface="+mn-lt"/>
              </a:rPr>
              <a:t>duplicate observations with AttritionFlag==1 </a:t>
            </a:r>
            <a:r>
              <a:rPr lang="en-US" altLang="zh-CN" dirty="0">
                <a:ea typeface="+mn-lt"/>
                <a:cs typeface="+mn-lt"/>
              </a:rPr>
              <a:t>and</a:t>
            </a:r>
            <a:r>
              <a:rPr lang="zh-CN">
                <a:ea typeface="+mn-lt"/>
                <a:cs typeface="+mn-lt"/>
              </a:rPr>
              <a:t> a</a:t>
            </a:r>
            <a:r>
              <a:rPr lang="en-US" altLang="zh-CN" dirty="0" err="1">
                <a:ea typeface="+mn-lt"/>
                <a:cs typeface="+mn-lt"/>
              </a:rPr>
              <a:t>dding</a:t>
            </a:r>
            <a:r>
              <a:rPr lang="en-US" altLang="zh-CN" dirty="0">
                <a:ea typeface="+mn-lt"/>
                <a:cs typeface="+mn-lt"/>
              </a:rPr>
              <a:t> a random error</a:t>
            </a:r>
            <a:endParaRPr lang="zh-CN" dirty="0">
              <a:ea typeface="等线"/>
              <a:cs typeface="Calibri"/>
            </a:endParaRPr>
          </a:p>
          <a:p>
            <a:pPr marL="0" indent="0">
              <a:buNone/>
            </a:pPr>
            <a:r>
              <a:rPr lang="zh-CN" altLang="en-US">
                <a:ea typeface="等线"/>
                <a:cs typeface="Calibri"/>
              </a:rPr>
              <a:t>Logistic regression: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  <p:pic>
        <p:nvPicPr>
          <p:cNvPr id="5" name="图片 5" descr="表格&#10;&#10;已自动生成说明">
            <a:extLst>
              <a:ext uri="{FF2B5EF4-FFF2-40B4-BE49-F238E27FC236}">
                <a16:creationId xmlns:a16="http://schemas.microsoft.com/office/drawing/2014/main" id="{8A363F33-7657-4254-9FD8-3F1D3B4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3483429"/>
            <a:ext cx="3831771" cy="2053771"/>
          </a:xfrm>
          <a:prstGeom prst="rect">
            <a:avLst/>
          </a:prstGeom>
        </p:spPr>
      </p:pic>
      <p:pic>
        <p:nvPicPr>
          <p:cNvPr id="6" name="图片 6" descr="表格&#10;&#10;已自动生成说明">
            <a:extLst>
              <a:ext uri="{FF2B5EF4-FFF2-40B4-BE49-F238E27FC236}">
                <a16:creationId xmlns:a16="http://schemas.microsoft.com/office/drawing/2014/main" id="{E1329B6D-2394-4B89-AD83-16069D26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3" y="3486723"/>
            <a:ext cx="3672112" cy="19746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2C6F84-9752-4AC8-992C-9EBAACA29546}"/>
              </a:ext>
            </a:extLst>
          </p:cNvPr>
          <p:cNvSpPr txBox="1"/>
          <p:nvPr/>
        </p:nvSpPr>
        <p:spPr>
          <a:xfrm>
            <a:off x="907142" y="5464629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dirty="0">
              <a:cs typeface="Calibri"/>
            </a:endParaRPr>
          </a:p>
          <a:p>
            <a:r>
              <a:rPr lang="en-US" altLang="zh-CN" dirty="0">
                <a:ea typeface="+mn-lt"/>
                <a:cs typeface="+mn-lt"/>
              </a:rPr>
              <a:t>Accuracy: </a:t>
            </a:r>
            <a:r>
              <a:rPr lang="zh-CN" dirty="0">
                <a:ea typeface="+mn-lt"/>
                <a:cs typeface="+mn-lt"/>
              </a:rPr>
              <a:t>0.8578</a:t>
            </a:r>
            <a:endParaRPr lang="zh-CN" dirty="0"/>
          </a:p>
          <a:p>
            <a:r>
              <a:rPr lang="zh-CN" altLang="en-US">
                <a:ea typeface="+mn-lt"/>
                <a:cs typeface="+mn-lt"/>
              </a:rPr>
              <a:t>Sensitivity: </a:t>
            </a:r>
            <a:r>
              <a:rPr lang="zh-CN">
                <a:ea typeface="+mn-lt"/>
                <a:cs typeface="+mn-lt"/>
              </a:rPr>
              <a:t>0.868</a:t>
            </a:r>
            <a:r>
              <a:rPr lang="en-US" altLang="zh-CN" dirty="0">
                <a:ea typeface="+mn-lt"/>
                <a:cs typeface="+mn-lt"/>
              </a:rPr>
              <a:t>9</a:t>
            </a:r>
            <a:endParaRPr lang="zh-CN" altLang="en-US" dirty="0"/>
          </a:p>
          <a:p>
            <a:endParaRPr lang="zh-CN"/>
          </a:p>
          <a:p>
            <a:endParaRPr lang="zh-CN"/>
          </a:p>
          <a:p>
            <a:endParaRPr lang="zh-CN" dirty="0">
              <a:cs typeface="Calibri"/>
            </a:endParaRPr>
          </a:p>
          <a:p>
            <a:endParaRPr lang="zh-CN"/>
          </a:p>
          <a:p>
            <a:endParaRPr lang="zh-CN"/>
          </a:p>
          <a:p>
            <a:pPr algn="l"/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53157A-027D-4D47-8151-3CF76BB6E852}"/>
              </a:ext>
            </a:extLst>
          </p:cNvPr>
          <p:cNvSpPr txBox="1"/>
          <p:nvPr/>
        </p:nvSpPr>
        <p:spPr>
          <a:xfrm>
            <a:off x="6509657" y="574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ea typeface="等线"/>
                <a:cs typeface="Calibri"/>
              </a:rPr>
              <a:t>Accuracy: 0.83648</a:t>
            </a:r>
          </a:p>
          <a:p>
            <a:r>
              <a:rPr lang="en-US" altLang="zh-CN" dirty="0">
                <a:ea typeface="等线"/>
                <a:cs typeface="Calibri"/>
              </a:rPr>
              <a:t>Sensitivity: 0.86885</a:t>
            </a:r>
          </a:p>
        </p:txBody>
      </p:sp>
    </p:spTree>
    <p:extLst>
      <p:ext uri="{BB962C8B-B14F-4D97-AF65-F5344CB8AC3E}">
        <p14:creationId xmlns:p14="http://schemas.microsoft.com/office/powerpoint/2010/main" val="18421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5A3F-6ECF-4AB2-B520-833BB6F6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sz="4000" dirty="0" err="1">
                <a:ea typeface="+mj-lt"/>
                <a:cs typeface="+mj-lt"/>
              </a:rPr>
              <a:t>Performing</a:t>
            </a:r>
            <a:r>
              <a:rPr lang="it-IT" altLang="zh-CN" sz="4000" dirty="0">
                <a:ea typeface="+mj-lt"/>
                <a:cs typeface="+mj-lt"/>
              </a:rPr>
              <a:t> </a:t>
            </a:r>
            <a:r>
              <a:rPr lang="it-IT" altLang="zh-CN" sz="4000" dirty="0" err="1">
                <a:ea typeface="+mj-lt"/>
                <a:cs typeface="+mj-lt"/>
              </a:rPr>
              <a:t>classification</a:t>
            </a:r>
            <a:r>
              <a:rPr lang="it-IT" altLang="zh-CN" sz="4000" dirty="0">
                <a:ea typeface="+mj-lt"/>
                <a:cs typeface="+mj-lt"/>
              </a:rPr>
              <a:t> on a </a:t>
            </a:r>
            <a:r>
              <a:rPr lang="it-IT" altLang="zh-CN" sz="4000" dirty="0" err="1">
                <a:ea typeface="+mj-lt"/>
                <a:cs typeface="+mj-lt"/>
              </a:rPr>
              <a:t>balanced</a:t>
            </a:r>
            <a:r>
              <a:rPr lang="it-IT" altLang="zh-CN" sz="4000" dirty="0">
                <a:ea typeface="+mj-lt"/>
                <a:cs typeface="+mj-lt"/>
              </a:rPr>
              <a:t> sample</a:t>
            </a:r>
            <a:endParaRPr lang="zh-CN" sz="4000" dirty="0">
              <a:ea typeface="+mj-lt"/>
              <a:cs typeface="+mj-lt"/>
            </a:endParaRPr>
          </a:p>
          <a:p>
            <a:endParaRPr lang="zh-CN" altLang="en-US" dirty="0">
              <a:ea typeface="等线 Light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6D8B9-250A-40F6-A2F7-DCA3F57E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48" y="1607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Knn:</a:t>
            </a:r>
            <a:endParaRPr lang="zh-CN" altLang="en-US"/>
          </a:p>
        </p:txBody>
      </p:sp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9227EC5C-DD50-47E3-8843-E97FF7BC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2561441"/>
            <a:ext cx="3490686" cy="2068945"/>
          </a:xfrm>
          <a:prstGeom prst="rect">
            <a:avLst/>
          </a:prstGeom>
        </p:spPr>
      </p:pic>
      <p:pic>
        <p:nvPicPr>
          <p:cNvPr id="5" name="图片 5" descr="表格&#10;&#10;已自动生成说明">
            <a:extLst>
              <a:ext uri="{FF2B5EF4-FFF2-40B4-BE49-F238E27FC236}">
                <a16:creationId xmlns:a16="http://schemas.microsoft.com/office/drawing/2014/main" id="{F7A9A5D3-AE3B-4CE2-BCAD-6C16E768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57961"/>
            <a:ext cx="3280228" cy="1967050"/>
          </a:xfrm>
          <a:prstGeom prst="rect">
            <a:avLst/>
          </a:prstGeom>
        </p:spPr>
      </p:pic>
      <p:pic>
        <p:nvPicPr>
          <p:cNvPr id="6" name="图片 6" descr="表格&#10;&#10;已自动生成说明">
            <a:extLst>
              <a:ext uri="{FF2B5EF4-FFF2-40B4-BE49-F238E27FC236}">
                <a16:creationId xmlns:a16="http://schemas.microsoft.com/office/drawing/2014/main" id="{90CB05FF-31AB-4258-93B9-C7A3F36C5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1" y="2513864"/>
            <a:ext cx="3323771" cy="19173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BF6EEE-D0F8-4BFB-BF15-7E661E4CD15C}"/>
              </a:ext>
            </a:extLst>
          </p:cNvPr>
          <p:cNvSpPr txBox="1"/>
          <p:nvPr/>
        </p:nvSpPr>
        <p:spPr>
          <a:xfrm>
            <a:off x="4992914" y="49856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ea typeface="+mn-lt"/>
                <a:cs typeface="+mn-lt"/>
              </a:rPr>
              <a:t>Accuracy: </a:t>
            </a:r>
            <a:r>
              <a:rPr lang="zh-CN" dirty="0">
                <a:ea typeface="+mn-lt"/>
                <a:cs typeface="+mn-lt"/>
              </a:rPr>
              <a:t>0.872</a:t>
            </a:r>
            <a:r>
              <a:rPr lang="en-US" altLang="zh-CN" dirty="0">
                <a:ea typeface="+mn-lt"/>
                <a:cs typeface="+mn-lt"/>
              </a:rPr>
              <a:t>3</a:t>
            </a:r>
            <a:endParaRPr lang="zh-CN" dirty="0">
              <a:ea typeface="+mn-lt"/>
              <a:cs typeface="+mn-lt"/>
            </a:endParaRPr>
          </a:p>
          <a:p>
            <a:r>
              <a:rPr lang="en-US" altLang="zh-CN" dirty="0">
                <a:ea typeface="+mn-lt"/>
                <a:cs typeface="+mn-lt"/>
              </a:rPr>
              <a:t>Sensitivity: </a:t>
            </a:r>
            <a:r>
              <a:rPr lang="zh-CN" dirty="0">
                <a:ea typeface="+mn-lt"/>
                <a:cs typeface="+mn-lt"/>
              </a:rPr>
              <a:t>0.512</a:t>
            </a:r>
            <a:r>
              <a:rPr lang="en-US" altLang="zh-CN" dirty="0">
                <a:ea typeface="+mn-lt"/>
                <a:cs typeface="+mn-lt"/>
              </a:rPr>
              <a:t>3</a:t>
            </a:r>
            <a:endParaRPr 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F4BC-D59B-43ED-98EE-4C31667A7FB2}"/>
              </a:ext>
            </a:extLst>
          </p:cNvPr>
          <p:cNvSpPr txBox="1"/>
          <p:nvPr/>
        </p:nvSpPr>
        <p:spPr>
          <a:xfrm>
            <a:off x="1059543" y="49856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Accuracy: 0.7740</a:t>
            </a:r>
          </a:p>
          <a:p>
            <a:r>
              <a:rPr lang="zh-CN" altLang="en-US">
                <a:ea typeface="等线"/>
                <a:cs typeface="Calibri"/>
              </a:rPr>
              <a:t>Sensitivity: 0.7787</a:t>
            </a:r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CF79A4-25BD-4AC5-AC8A-8C8A9494530A}"/>
              </a:ext>
            </a:extLst>
          </p:cNvPr>
          <p:cNvSpPr txBox="1"/>
          <p:nvPr/>
        </p:nvSpPr>
        <p:spPr>
          <a:xfrm>
            <a:off x="8251371" y="49856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Accuracy: 0.8413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Sensitivity: 0.2090</a:t>
            </a:r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35A7B-1102-1441-8790-7CDF51C2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91EC2C-7466-0F47-A810-52EE37E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21 </a:t>
            </a:r>
            <a:r>
              <a:rPr lang="it-IT" dirty="0" err="1"/>
              <a:t>variables</a:t>
            </a:r>
            <a:r>
              <a:rPr lang="it-IT" dirty="0"/>
              <a:t> (best subset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Shrinkage</a:t>
            </a:r>
            <a:endParaRPr lang="it-IT" dirty="0"/>
          </a:p>
          <a:p>
            <a:endParaRPr lang="it-IT" dirty="0"/>
          </a:p>
          <a:p>
            <a:r>
              <a:rPr lang="it-IT" dirty="0"/>
              <a:t>LASSO (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261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704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Topics in Statistical Learning Final project</vt:lpstr>
      <vt:lpstr>Dataset</vt:lpstr>
      <vt:lpstr>PCA</vt:lpstr>
      <vt:lpstr>K-Means Clustering</vt:lpstr>
      <vt:lpstr>Performing classification on unbalanced data</vt:lpstr>
      <vt:lpstr>Performing classification on a balanced sample</vt:lpstr>
      <vt:lpstr>Performing classification on a balanced sample </vt:lpstr>
      <vt:lpstr>Performing classification on a balanced sample </vt:lpstr>
      <vt:lpstr>Feature selection</vt:lpstr>
      <vt:lpstr>Ridge and LASSO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Tommaso Perniola</dc:creator>
  <cp:lastModifiedBy>Tommaso Perniola</cp:lastModifiedBy>
  <cp:revision>32</cp:revision>
  <dcterms:created xsi:type="dcterms:W3CDTF">2021-03-31T15:58:56Z</dcterms:created>
  <dcterms:modified xsi:type="dcterms:W3CDTF">2021-04-01T13:37:45Z</dcterms:modified>
</cp:coreProperties>
</file>