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1" r:id="rId25"/>
    <p:sldId id="279" r:id="rId26"/>
  </p:sldIdLst>
  <p:sldSz cx="9144000" cy="5143500" type="screen16x9"/>
  <p:notesSz cx="6858000" cy="9144000"/>
  <p:embeddedFontLst>
    <p:embeddedFont>
      <p:font typeface="Titillium Web Light" panose="020B0604020202020204" charset="0"/>
      <p:regular r:id="rId28"/>
      <p:bold r:id="rId29"/>
      <p:italic r:id="rId30"/>
      <p:boldItalic r:id="rId31"/>
    </p:embeddedFont>
    <p:embeddedFont>
      <p:font typeface="Dosis Light" panose="020B0604020202020204" charset="0"/>
      <p:regular r:id="rId32"/>
      <p:bold r:id="rId33"/>
    </p:embeddedFont>
    <p:embeddedFont>
      <p:font typeface="MS PGothic" panose="020B0600070205080204" pitchFamily="34" charset="-128"/>
      <p:regular r:id="rId34"/>
    </p:embeddedFont>
    <p:embeddedFont>
      <p:font typeface="Cambria Math" panose="02040503050406030204" pitchFamily="18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Titillium Web" panose="020B0604020202020204" charset="0"/>
      <p:regular r:id="rId40"/>
      <p:bold r:id="rId41"/>
      <p:italic r:id="rId42"/>
      <p:boldItalic r:id="rId43"/>
    </p:embeddedFont>
    <p:embeddedFont>
      <p:font typeface="Lucida Sans" panose="020B0602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8BC42-ECF8-420E-97E4-8A6DF42BA94F}">
  <a:tblStyle styleId="{4AF8BC42-ECF8-420E-97E4-8A6DF42BA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946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4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81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9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6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52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65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27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39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13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69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Shape 3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Shape 3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94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6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913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75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81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1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5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57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9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9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29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89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64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Shape 32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359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bg1"/>
                </a:solidFill>
              </a:rPr>
              <a:t>Métodos basados en </a:t>
            </a:r>
            <a:r>
              <a:rPr lang="en" sz="5400" dirty="0" smtClean="0">
                <a:solidFill>
                  <a:schemeClr val="bg1"/>
                </a:solidFill>
              </a:rPr>
              <a:t>Kernel y </a:t>
            </a:r>
            <a:r>
              <a:rPr lang="en" sz="5400" dirty="0" smtClean="0">
                <a:solidFill>
                  <a:schemeClr val="bg1"/>
                </a:solidFill>
              </a:rPr>
              <a:t>máquina de soporte de vectores (SVM).</a:t>
            </a:r>
            <a:endParaRPr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Kernel Trick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43234"/>
              </p:ext>
            </p:extLst>
          </p:nvPr>
        </p:nvGraphicFramePr>
        <p:xfrm>
          <a:off x="858838" y="1633538"/>
          <a:ext cx="64023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2984400" imgH="482400" progId="Equation.DSMT4">
                  <p:embed/>
                </p:oleObj>
              </mc:Choice>
              <mc:Fallback>
                <p:oleObj name="Equation" r:id="rId4" imgW="2984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633538"/>
                        <a:ext cx="64023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3871"/>
          <p:cNvSpPr txBox="1">
            <a:spLocks noGrp="1"/>
          </p:cNvSpPr>
          <p:nvPr>
            <p:ph type="body" idx="1"/>
          </p:nvPr>
        </p:nvSpPr>
        <p:spPr>
          <a:xfrm>
            <a:off x="680278" y="1088714"/>
            <a:ext cx="6761100" cy="51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s-DO" dirty="0" smtClean="0">
                <a:solidFill>
                  <a:schemeClr val="tx1"/>
                </a:solidFill>
              </a:rPr>
              <a:t>Reemplazar:</a:t>
            </a: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</p:txBody>
      </p:sp>
      <p:sp>
        <p:nvSpPr>
          <p:cNvPr id="9" name="Shape 3871"/>
          <p:cNvSpPr txBox="1">
            <a:spLocks/>
          </p:cNvSpPr>
          <p:nvPr/>
        </p:nvSpPr>
        <p:spPr>
          <a:xfrm>
            <a:off x="680278" y="2632386"/>
            <a:ext cx="6761100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0"/>
              </a:spcBef>
              <a:buClrTx/>
            </a:pPr>
            <a:r>
              <a:rPr lang="es-DO" dirty="0" smtClean="0">
                <a:solidFill>
                  <a:schemeClr val="tx1"/>
                </a:solidFill>
              </a:rPr>
              <a:t>Ejemplo:</a:t>
            </a:r>
          </a:p>
          <a:p>
            <a:pPr>
              <a:spcBef>
                <a:spcPts val="0"/>
              </a:spcBef>
              <a:buClrTx/>
            </a:pPr>
            <a:endParaRPr lang="es-DO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20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1505"/>
              </p:ext>
            </p:extLst>
          </p:nvPr>
        </p:nvGraphicFramePr>
        <p:xfrm>
          <a:off x="898607" y="3582087"/>
          <a:ext cx="3962400" cy="143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3504960" imgH="1269720" progId="Equation.DSMT4">
                  <p:embed/>
                </p:oleObj>
              </mc:Choice>
              <mc:Fallback>
                <p:oleObj name="Equation" r:id="rId6" imgW="350496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607" y="3582087"/>
                        <a:ext cx="3962400" cy="143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hape 3871"/>
          <p:cNvSpPr txBox="1">
            <a:spLocks/>
          </p:cNvSpPr>
          <p:nvPr/>
        </p:nvSpPr>
        <p:spPr>
          <a:xfrm>
            <a:off x="761999" y="3112680"/>
            <a:ext cx="1496865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Mapping</a:t>
            </a: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Tx/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</p:txBody>
      </p:sp>
      <p:sp>
        <p:nvSpPr>
          <p:cNvPr id="12" name="Shape 3871"/>
          <p:cNvSpPr txBox="1">
            <a:spLocks/>
          </p:cNvSpPr>
          <p:nvPr/>
        </p:nvSpPr>
        <p:spPr>
          <a:xfrm>
            <a:off x="5464627" y="3112680"/>
            <a:ext cx="1496865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Kernel Trick</a:t>
            </a: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Tx/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80877"/>
              </p:ext>
            </p:extLst>
          </p:nvPr>
        </p:nvGraphicFramePr>
        <p:xfrm>
          <a:off x="5605463" y="3519014"/>
          <a:ext cx="20812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8" imgW="1841400" imgH="558720" progId="Equation.DSMT4">
                  <p:embed/>
                </p:oleObj>
              </mc:Choice>
              <mc:Fallback>
                <p:oleObj name="Equation" r:id="rId8" imgW="1841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3519014"/>
                        <a:ext cx="20812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7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 err="1" smtClean="0"/>
              <a:t>Kernel</a:t>
            </a:r>
            <a:r>
              <a:rPr lang="es-DO" dirty="0" smtClean="0"/>
              <a:t> y </a:t>
            </a:r>
            <a:r>
              <a:rPr lang="es-DO" dirty="0" smtClean="0"/>
              <a:t>regresión regularizada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31" y="1420508"/>
            <a:ext cx="4759083" cy="591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40" y="2383278"/>
            <a:ext cx="6739748" cy="573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31" y="3957897"/>
            <a:ext cx="2848656" cy="4570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40" y="3081184"/>
            <a:ext cx="5581650" cy="57150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47809"/>
              </p:ext>
            </p:extLst>
          </p:nvPr>
        </p:nvGraphicFramePr>
        <p:xfrm>
          <a:off x="3538148" y="3887198"/>
          <a:ext cx="41671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1942920" imgH="279360" progId="Equation.DSMT4">
                  <p:embed/>
                </p:oleObj>
              </mc:Choice>
              <mc:Fallback>
                <p:oleObj name="Equation" r:id="rId8" imgW="1942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148" y="3887198"/>
                        <a:ext cx="41671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1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109952" y="2408326"/>
            <a:ext cx="1535755" cy="3033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 err="1" smtClean="0"/>
              <a:t>Kernel</a:t>
            </a:r>
            <a:r>
              <a:rPr lang="es-DO" dirty="0" smtClean="0"/>
              <a:t> </a:t>
            </a:r>
            <a:r>
              <a:rPr lang="es-DO" dirty="0" err="1" smtClean="0"/>
              <a:t>Trick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Flowchart: Magnetic Disk 1"/>
          <p:cNvSpPr/>
          <p:nvPr/>
        </p:nvSpPr>
        <p:spPr>
          <a:xfrm>
            <a:off x="250109" y="2222020"/>
            <a:ext cx="1426029" cy="674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,Y</a:t>
            </a:r>
            <a:endParaRPr lang="es-DO" dirty="0"/>
          </a:p>
        </p:txBody>
      </p:sp>
      <p:sp>
        <p:nvSpPr>
          <p:cNvPr id="6" name="Pentagon 5"/>
          <p:cNvSpPr/>
          <p:nvPr/>
        </p:nvSpPr>
        <p:spPr>
          <a:xfrm>
            <a:off x="2057139" y="2250131"/>
            <a:ext cx="1001485" cy="635918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30441"/>
              </p:ext>
            </p:extLst>
          </p:nvPr>
        </p:nvGraphicFramePr>
        <p:xfrm>
          <a:off x="2175067" y="2463882"/>
          <a:ext cx="51593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67" y="2463882"/>
                        <a:ext cx="51593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361326" y="2054757"/>
            <a:ext cx="1166607" cy="102959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TextBox 8"/>
          <p:cNvSpPr txBox="1"/>
          <p:nvPr/>
        </p:nvSpPr>
        <p:spPr>
          <a:xfrm>
            <a:off x="3792183" y="24193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</a:t>
            </a:r>
            <a:endParaRPr lang="es-DO" b="1" dirty="0"/>
          </a:p>
        </p:txBody>
      </p:sp>
      <p:sp>
        <p:nvSpPr>
          <p:cNvPr id="15" name="Pentagon 14"/>
          <p:cNvSpPr/>
          <p:nvPr/>
        </p:nvSpPr>
        <p:spPr>
          <a:xfrm>
            <a:off x="4807183" y="2244054"/>
            <a:ext cx="1001485" cy="635918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16" name="TextBox 15"/>
          <p:cNvSpPr txBox="1"/>
          <p:nvPr/>
        </p:nvSpPr>
        <p:spPr>
          <a:xfrm>
            <a:off x="5024237" y="239547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s-DO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35888"/>
              </p:ext>
            </p:extLst>
          </p:nvPr>
        </p:nvGraphicFramePr>
        <p:xfrm>
          <a:off x="6109952" y="2424289"/>
          <a:ext cx="13747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952" y="2424289"/>
                        <a:ext cx="13747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>
            <a:stCxn id="2" idx="4"/>
            <a:endCxn id="6" idx="1"/>
          </p:cNvCxnSpPr>
          <p:nvPr/>
        </p:nvCxnSpPr>
        <p:spPr>
          <a:xfrm>
            <a:off x="1676138" y="2559478"/>
            <a:ext cx="381001" cy="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3058624" y="2568090"/>
            <a:ext cx="302702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5" idx="1"/>
          </p:cNvCxnSpPr>
          <p:nvPr/>
        </p:nvCxnSpPr>
        <p:spPr>
          <a:xfrm flipV="1">
            <a:off x="4527933" y="2562013"/>
            <a:ext cx="279250" cy="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>
            <a:off x="5808668" y="2562013"/>
            <a:ext cx="301284" cy="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0109" y="3562415"/>
            <a:ext cx="7395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hape 3871"/>
          <p:cNvSpPr txBox="1">
            <a:spLocks noGrp="1"/>
          </p:cNvSpPr>
          <p:nvPr>
            <p:ph type="body" idx="1"/>
          </p:nvPr>
        </p:nvSpPr>
        <p:spPr>
          <a:xfrm>
            <a:off x="531201" y="2809248"/>
            <a:ext cx="1040042" cy="51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ClrTx/>
              <a:buNone/>
            </a:pPr>
            <a:r>
              <a:rPr lang="es-DO" sz="1800" dirty="0" smtClean="0">
                <a:solidFill>
                  <a:schemeClr val="tx1"/>
                </a:solidFill>
              </a:rPr>
              <a:t>Data                    </a:t>
            </a: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</p:txBody>
      </p:sp>
      <p:sp>
        <p:nvSpPr>
          <p:cNvPr id="30" name="Shape 3871"/>
          <p:cNvSpPr txBox="1">
            <a:spLocks/>
          </p:cNvSpPr>
          <p:nvPr/>
        </p:nvSpPr>
        <p:spPr>
          <a:xfrm>
            <a:off x="1597342" y="1887255"/>
            <a:ext cx="2509351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s-DO" sz="1800" dirty="0" smtClean="0">
                <a:solidFill>
                  <a:schemeClr val="tx1"/>
                </a:solidFill>
              </a:rPr>
              <a:t>Función </a:t>
            </a:r>
            <a:r>
              <a:rPr lang="es-DO" sz="1800" dirty="0" err="1" smtClean="0">
                <a:solidFill>
                  <a:schemeClr val="tx1"/>
                </a:solidFill>
              </a:rPr>
              <a:t>Kernel</a:t>
            </a:r>
            <a:endParaRPr lang="es-DO" sz="18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</p:txBody>
      </p:sp>
      <p:sp>
        <p:nvSpPr>
          <p:cNvPr id="31" name="Shape 3871"/>
          <p:cNvSpPr txBox="1">
            <a:spLocks/>
          </p:cNvSpPr>
          <p:nvPr/>
        </p:nvSpPr>
        <p:spPr>
          <a:xfrm>
            <a:off x="3165907" y="3045079"/>
            <a:ext cx="2509351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Matriz</a:t>
            </a:r>
            <a:r>
              <a:rPr lang="en-US" sz="1800" dirty="0" smtClean="0">
                <a:solidFill>
                  <a:schemeClr val="tx1"/>
                </a:solidFill>
              </a:rPr>
              <a:t> Kernel</a:t>
            </a:r>
            <a:endParaRPr lang="es-DO" sz="18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</p:txBody>
      </p:sp>
      <p:sp>
        <p:nvSpPr>
          <p:cNvPr id="32" name="Shape 3871"/>
          <p:cNvSpPr txBox="1">
            <a:spLocks/>
          </p:cNvSpPr>
          <p:nvPr/>
        </p:nvSpPr>
        <p:spPr>
          <a:xfrm>
            <a:off x="5808667" y="2651205"/>
            <a:ext cx="2509351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Función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Resultado</a:t>
            </a:r>
            <a:endParaRPr lang="es-DO" sz="18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</p:txBody>
      </p:sp>
      <p:sp>
        <p:nvSpPr>
          <p:cNvPr id="33" name="Shape 3871"/>
          <p:cNvSpPr txBox="1">
            <a:spLocks/>
          </p:cNvSpPr>
          <p:nvPr/>
        </p:nvSpPr>
        <p:spPr>
          <a:xfrm>
            <a:off x="4553992" y="1842565"/>
            <a:ext cx="2509351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Algoritmo</a:t>
            </a:r>
            <a:r>
              <a:rPr lang="en-US" sz="1800" dirty="0" smtClean="0">
                <a:solidFill>
                  <a:schemeClr val="tx1"/>
                </a:solidFill>
              </a:rPr>
              <a:t> ML</a:t>
            </a:r>
            <a:endParaRPr lang="es-DO" sz="1800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6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SUPPORT VECTOR MACHINES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Creando fronteras entre datos.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3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242" name="Picture 2" descr="Resultado de imagen para support vector machine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1" y="1061907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56352" y="1169624"/>
            <a:ext cx="7221556" cy="4876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s-DO" altLang="es-DO" dirty="0" err="1" smtClean="0">
                <a:solidFill>
                  <a:schemeClr val="tx1"/>
                </a:solidFill>
              </a:rPr>
              <a:t>SVMs</a:t>
            </a:r>
            <a:r>
              <a:rPr lang="es-DO" altLang="es-DO" dirty="0" smtClean="0">
                <a:solidFill>
                  <a:schemeClr val="tx1"/>
                </a:solidFill>
              </a:rPr>
              <a:t> maximizan el margen alrededor del plano de separación entre distintas clases.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La decisión tomada por el algoritmo esta fundamentada en unas muestras de entrenamiento asignadas como vectores de soporte.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Se presenta como un método de optimización, en el que se busca obtener el margen óptimo de separación.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Aprovechan el </a:t>
            </a:r>
            <a:r>
              <a:rPr lang="es-DO" altLang="es-DO" dirty="0" err="1" smtClean="0">
                <a:solidFill>
                  <a:schemeClr val="tx1"/>
                </a:solidFill>
              </a:rPr>
              <a:t>Kernel</a:t>
            </a:r>
            <a:r>
              <a:rPr lang="es-DO" altLang="es-DO" dirty="0" smtClean="0">
                <a:solidFill>
                  <a:schemeClr val="tx1"/>
                </a:solidFill>
              </a:rPr>
              <a:t> </a:t>
            </a:r>
            <a:r>
              <a:rPr lang="es-DO" altLang="es-DO" dirty="0" err="1" smtClean="0">
                <a:solidFill>
                  <a:schemeClr val="tx1"/>
                </a:solidFill>
              </a:rPr>
              <a:t>Trick</a:t>
            </a:r>
            <a:endParaRPr lang="es-DO" altLang="es-D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56352" y="1169624"/>
            <a:ext cx="7221556" cy="4876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s-DO" altLang="es-DO" dirty="0" err="1" smtClean="0">
                <a:solidFill>
                  <a:schemeClr val="tx1"/>
                </a:solidFill>
              </a:rPr>
              <a:t>SVMs</a:t>
            </a:r>
            <a:r>
              <a:rPr lang="es-DO" altLang="es-DO" dirty="0" smtClean="0">
                <a:solidFill>
                  <a:schemeClr val="tx1"/>
                </a:solidFill>
              </a:rPr>
              <a:t> maximizan el margen alrededor del plano de separación entre distintas clases.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La decisión tomada por el algoritmo esta fundamentada en unas muestras de entrenamiento asignadas como vectores de soporte.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Se presenta como un método de optimización, en el que se busca obtener el margen óptimo de separación.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Aprovechan el </a:t>
            </a:r>
            <a:r>
              <a:rPr lang="es-DO" altLang="es-DO" dirty="0" err="1" smtClean="0">
                <a:solidFill>
                  <a:schemeClr val="tx1"/>
                </a:solidFill>
              </a:rPr>
              <a:t>Kernel</a:t>
            </a:r>
            <a:r>
              <a:rPr lang="es-DO" altLang="es-DO" dirty="0" smtClean="0">
                <a:solidFill>
                  <a:schemeClr val="tx1"/>
                </a:solidFill>
              </a:rPr>
              <a:t> </a:t>
            </a:r>
            <a:r>
              <a:rPr lang="es-DO" altLang="es-DO" dirty="0" err="1" smtClean="0">
                <a:solidFill>
                  <a:schemeClr val="tx1"/>
                </a:solidFill>
              </a:rPr>
              <a:t>Trick</a:t>
            </a:r>
            <a:endParaRPr lang="es-DO" altLang="es-D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Formulación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optimización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33832" y="1367971"/>
            <a:ext cx="4026863" cy="3046166"/>
            <a:chOff x="640231" y="1197439"/>
            <a:chExt cx="5535972" cy="3904722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545231" y="19276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392831" y="29182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2773831" y="26134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2392831" y="31468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2697631" y="32992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002431" y="31468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3307231" y="33754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4069231" y="17752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678831" y="19276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4983631" y="23848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>
              <a:off x="3916831" y="22324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5288431" y="26896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5517031" y="28420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>
              <a:off x="5059831" y="30706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7" name="Oval 18"/>
            <p:cNvSpPr>
              <a:spLocks noChangeArrowheads="1"/>
            </p:cNvSpPr>
            <p:nvPr/>
          </p:nvSpPr>
          <p:spPr bwMode="auto">
            <a:xfrm>
              <a:off x="5669431" y="28420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8" name="Oval 19"/>
            <p:cNvSpPr>
              <a:spLocks noChangeArrowheads="1"/>
            </p:cNvSpPr>
            <p:nvPr/>
          </p:nvSpPr>
          <p:spPr bwMode="auto">
            <a:xfrm>
              <a:off x="5745631" y="34516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59" name="Oval 20"/>
            <p:cNvSpPr>
              <a:spLocks noChangeArrowheads="1"/>
            </p:cNvSpPr>
            <p:nvPr/>
          </p:nvSpPr>
          <p:spPr bwMode="auto">
            <a:xfrm>
              <a:off x="4983631" y="36040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auto">
            <a:xfrm>
              <a:off x="2697631" y="30706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1" name="Oval 22"/>
            <p:cNvSpPr>
              <a:spLocks noChangeArrowheads="1"/>
            </p:cNvSpPr>
            <p:nvPr/>
          </p:nvSpPr>
          <p:spPr bwMode="auto">
            <a:xfrm>
              <a:off x="2392831" y="23848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2" name="Oval 23"/>
            <p:cNvSpPr>
              <a:spLocks noChangeArrowheads="1"/>
            </p:cNvSpPr>
            <p:nvPr/>
          </p:nvSpPr>
          <p:spPr bwMode="auto">
            <a:xfrm>
              <a:off x="3307231" y="25372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3993031" y="34516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4" name="Oval 25"/>
            <p:cNvSpPr>
              <a:spLocks noChangeArrowheads="1"/>
            </p:cNvSpPr>
            <p:nvPr/>
          </p:nvSpPr>
          <p:spPr bwMode="auto">
            <a:xfrm>
              <a:off x="3078631" y="29182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5" name="Oval 26"/>
            <p:cNvSpPr>
              <a:spLocks noChangeArrowheads="1"/>
            </p:cNvSpPr>
            <p:nvPr/>
          </p:nvSpPr>
          <p:spPr bwMode="auto">
            <a:xfrm>
              <a:off x="3002431" y="352788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6" name="Oval 27"/>
            <p:cNvSpPr>
              <a:spLocks noChangeArrowheads="1"/>
            </p:cNvSpPr>
            <p:nvPr/>
          </p:nvSpPr>
          <p:spPr bwMode="auto">
            <a:xfrm>
              <a:off x="4678831" y="26134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7" name="Oval 28"/>
            <p:cNvSpPr>
              <a:spLocks noChangeArrowheads="1"/>
            </p:cNvSpPr>
            <p:nvPr/>
          </p:nvSpPr>
          <p:spPr bwMode="auto">
            <a:xfrm>
              <a:off x="5136031" y="24610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8" name="Oval 29"/>
            <p:cNvSpPr>
              <a:spLocks noChangeArrowheads="1"/>
            </p:cNvSpPr>
            <p:nvPr/>
          </p:nvSpPr>
          <p:spPr bwMode="auto">
            <a:xfrm>
              <a:off x="4907431" y="28420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5440831" y="27658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70" name="Oval 31"/>
            <p:cNvSpPr>
              <a:spLocks noChangeArrowheads="1"/>
            </p:cNvSpPr>
            <p:nvPr/>
          </p:nvSpPr>
          <p:spPr bwMode="auto">
            <a:xfrm>
              <a:off x="5593231" y="29182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 sz="1600"/>
            </a:p>
          </p:txBody>
        </p: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 rot="921216">
              <a:off x="2564281" y="1826089"/>
              <a:ext cx="2820988" cy="2020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rot="921216">
              <a:off x="2316631" y="2003889"/>
              <a:ext cx="2725738" cy="1992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 rot="921216">
              <a:off x="2926231" y="1699089"/>
              <a:ext cx="2725738" cy="1992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450230" y="4747090"/>
              <a:ext cx="1725973" cy="35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w</a:t>
              </a:r>
              <a:r>
                <a:rPr lang="en-US" altLang="es-DO" sz="1200" b="1" baseline="30000">
                  <a:latin typeface="Verdana" panose="020B060403050404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 x + b = 0</a:t>
              </a: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>
              <a:off x="3993031" y="1546689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4205755" y="1197439"/>
              <a:ext cx="1748011" cy="35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w</a:t>
              </a:r>
              <a:r>
                <a:rPr lang="en-US" altLang="es-DO" sz="1200" b="1" baseline="30000">
                  <a:latin typeface="Verdana" panose="020B060403050404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x</a:t>
              </a:r>
              <a:r>
                <a:rPr lang="en-US" altLang="es-DO" sz="1200" b="1" baseline="-25000">
                  <a:latin typeface="Verdana" panose="020B0604030504040204" pitchFamily="34" charset="0"/>
                  <a:cs typeface="Arial" panose="020B0604020202020204" pitchFamily="34" charset="0"/>
                </a:rPr>
                <a:t>a</a:t>
              </a:r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 + b = 1</a:t>
              </a: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640231" y="1865777"/>
              <a:ext cx="1853790" cy="35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w</a:t>
              </a:r>
              <a:r>
                <a:rPr lang="en-US" altLang="es-DO" sz="1200" b="1" baseline="30000">
                  <a:latin typeface="Verdana" panose="020B060403050404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x</a:t>
              </a:r>
              <a:r>
                <a:rPr lang="en-US" altLang="es-DO" sz="1200" b="1" baseline="-25000">
                  <a:latin typeface="Verdana" panose="020B060403050404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s-DO" sz="1200" b="1">
                  <a:latin typeface="Verdana" panose="020B0604030504040204" pitchFamily="34" charset="0"/>
                  <a:cs typeface="Arial" panose="020B0604020202020204" pitchFamily="34" charset="0"/>
                </a:rPr>
                <a:t> + b = -1</a:t>
              </a: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2011831" y="2156289"/>
              <a:ext cx="1219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2773831" y="1427627"/>
              <a:ext cx="457200" cy="423862"/>
            </a:xfrm>
            <a:prstGeom prst="line">
              <a:avLst/>
            </a:prstGeom>
            <a:noFill/>
            <a:ln w="6032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DO" sz="1050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2453156" y="1248239"/>
              <a:ext cx="403726" cy="43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l-GR" altLang="es-DO" sz="1600" b="1" i="1">
                  <a:solidFill>
                    <a:srgbClr val="00A000"/>
                  </a:solidFill>
                </a:rPr>
                <a:t>ρ</a:t>
              </a:r>
              <a:endParaRPr lang="en-US" altLang="es-DO" sz="1600" b="1" i="1">
                <a:solidFill>
                  <a:srgbClr val="00A000"/>
                </a:solidFill>
              </a:endParaRPr>
            </a:p>
          </p:txBody>
        </p:sp>
        <p:cxnSp>
          <p:nvCxnSpPr>
            <p:cNvPr id="81" name="Straight Arrow Connector 43"/>
            <p:cNvCxnSpPr>
              <a:cxnSpLocks noChangeShapeType="1"/>
              <a:stCxn id="74" idx="0"/>
            </p:cNvCxnSpPr>
            <p:nvPr/>
          </p:nvCxnSpPr>
          <p:spPr bwMode="auto">
            <a:xfrm flipH="1" flipV="1">
              <a:off x="5059833" y="4213693"/>
              <a:ext cx="253384" cy="533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33565"/>
              </p:ext>
            </p:extLst>
          </p:nvPr>
        </p:nvGraphicFramePr>
        <p:xfrm>
          <a:off x="5720184" y="2097900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520700" imgH="444500" progId="Equation.3">
                  <p:embed/>
                </p:oleObj>
              </mc:Choice>
              <mc:Fallback>
                <p:oleObj name="Equation" r:id="rId4" imgW="52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184" y="2097900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668059" y="1427068"/>
            <a:ext cx="3094870" cy="391697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ClrTx/>
              <a:buNone/>
            </a:pPr>
            <a:r>
              <a:rPr lang="es-DO" altLang="es-DO" sz="1800" dirty="0" smtClean="0">
                <a:solidFill>
                  <a:schemeClr val="tx1"/>
                </a:solidFill>
              </a:rPr>
              <a:t>Encontrar </a:t>
            </a:r>
            <a:r>
              <a:rPr lang="es-DO" altLang="es-DO" sz="1800" b="1" dirty="0" smtClean="0">
                <a:solidFill>
                  <a:schemeClr val="tx1"/>
                </a:solidFill>
              </a:rPr>
              <a:t>w </a:t>
            </a:r>
            <a:r>
              <a:rPr lang="es-DO" altLang="es-DO" sz="1800" dirty="0" smtClean="0">
                <a:solidFill>
                  <a:schemeClr val="tx1"/>
                </a:solidFill>
              </a:rPr>
              <a:t>y </a:t>
            </a:r>
            <a:r>
              <a:rPr lang="es-DO" altLang="es-DO" sz="1800" b="1" dirty="0" smtClean="0">
                <a:solidFill>
                  <a:schemeClr val="tx1"/>
                </a:solidFill>
              </a:rPr>
              <a:t>b</a:t>
            </a:r>
            <a:r>
              <a:rPr lang="es-DO" altLang="es-DO" sz="1800" dirty="0" smtClean="0">
                <a:solidFill>
                  <a:schemeClr val="tx1"/>
                </a:solidFill>
              </a:rPr>
              <a:t> de forma que se maximice: </a:t>
            </a:r>
            <a:endParaRPr lang="es-DO" altLang="es-DO" sz="1800" dirty="0">
              <a:solidFill>
                <a:schemeClr val="tx1"/>
              </a:solidFill>
            </a:endParaRPr>
          </a:p>
        </p:txBody>
      </p:sp>
      <p:sp>
        <p:nvSpPr>
          <p:cNvPr id="86" name="Rectangle 46"/>
          <p:cNvSpPr txBox="1">
            <a:spLocks noChangeArrowheads="1"/>
          </p:cNvSpPr>
          <p:nvPr/>
        </p:nvSpPr>
        <p:spPr>
          <a:xfrm>
            <a:off x="4576768" y="2948228"/>
            <a:ext cx="3094870" cy="39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s-DO" altLang="es-DO" sz="1800" dirty="0" smtClean="0">
                <a:solidFill>
                  <a:schemeClr val="tx1"/>
                </a:solidFill>
              </a:rPr>
              <a:t>Sujeto a que se garantice:</a:t>
            </a:r>
            <a:endParaRPr lang="es-DO" altLang="es-DO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5356" y="3239065"/>
            <a:ext cx="3095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s-DO" sz="2400" dirty="0">
                <a:latin typeface="Times New Roman" panose="02020603050405020304" pitchFamily="18" charset="0"/>
              </a:rPr>
              <a:t>{</a:t>
            </a:r>
            <a:r>
              <a:rPr lang="en-US" altLang="es-DO" sz="2000" dirty="0">
                <a:latin typeface="Times New Roman" panose="02020603050405020304" pitchFamily="18" charset="0"/>
              </a:rPr>
              <a:t>(</a:t>
            </a:r>
            <a:r>
              <a:rPr lang="en-US" altLang="es-DO" sz="2400" b="1" dirty="0">
                <a:latin typeface="Times New Roman" panose="02020603050405020304" pitchFamily="18" charset="0"/>
              </a:rPr>
              <a:t>x</a:t>
            </a:r>
            <a:r>
              <a:rPr lang="en-US" altLang="es-DO" sz="24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s-DO" sz="2400" b="1" dirty="0">
                <a:latin typeface="Times New Roman" panose="02020603050405020304" pitchFamily="18" charset="0"/>
              </a:rPr>
              <a:t> </a:t>
            </a:r>
            <a:r>
              <a:rPr lang="en-US" altLang="es-DO" sz="2400" dirty="0">
                <a:latin typeface="Times New Roman" panose="02020603050405020304" pitchFamily="18" charset="0"/>
              </a:rPr>
              <a:t>,</a:t>
            </a:r>
            <a:r>
              <a:rPr lang="en-US" altLang="es-DO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s-DO" sz="24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s-DO" sz="2400" dirty="0" smtClean="0">
                <a:latin typeface="Times New Roman" panose="02020603050405020304" pitchFamily="18" charset="0"/>
              </a:rPr>
              <a:t>)}</a:t>
            </a:r>
            <a:r>
              <a:rPr lang="en-US" altLang="es-DO" sz="2000" dirty="0" smtClean="0">
                <a:latin typeface="Times New Roman" panose="02020603050405020304" pitchFamily="18" charset="0"/>
              </a:rPr>
              <a:t>: </a:t>
            </a:r>
            <a:r>
              <a:rPr lang="en-US" altLang="es-DO" sz="2000" i="1" dirty="0" err="1">
                <a:latin typeface="Times New Roman" panose="02020603050405020304" pitchFamily="18" charset="0"/>
              </a:rPr>
              <a:t>y</a:t>
            </a:r>
            <a:r>
              <a:rPr lang="en-US" altLang="es-DO" sz="20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s-DO" sz="2000" dirty="0">
                <a:latin typeface="Times New Roman" panose="02020603050405020304" pitchFamily="18" charset="0"/>
              </a:rPr>
              <a:t> (</a:t>
            </a:r>
            <a:r>
              <a:rPr lang="en-US" altLang="es-DO" sz="2000" b="1" dirty="0" err="1">
                <a:latin typeface="Times New Roman" panose="02020603050405020304" pitchFamily="18" charset="0"/>
              </a:rPr>
              <a:t>w</a:t>
            </a:r>
            <a:r>
              <a:rPr lang="en-US" altLang="es-DO" sz="20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s-DO" sz="2000" b="1" dirty="0" err="1">
                <a:latin typeface="Times New Roman" panose="02020603050405020304" pitchFamily="18" charset="0"/>
              </a:rPr>
              <a:t>x</a:t>
            </a:r>
            <a:r>
              <a:rPr lang="en-US" altLang="es-DO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s-DO" sz="2000" b="1" dirty="0">
                <a:latin typeface="Times New Roman" panose="02020603050405020304" pitchFamily="18" charset="0"/>
              </a:rPr>
              <a:t> </a:t>
            </a:r>
            <a:r>
              <a:rPr lang="en-US" altLang="es-DO" sz="2000" dirty="0">
                <a:latin typeface="Times New Roman" panose="02020603050405020304" pitchFamily="18" charset="0"/>
              </a:rPr>
              <a:t>+ </a:t>
            </a:r>
            <a:r>
              <a:rPr lang="en-US" altLang="es-DO" sz="2000" i="1" dirty="0">
                <a:latin typeface="Times New Roman" panose="02020603050405020304" pitchFamily="18" charset="0"/>
              </a:rPr>
              <a:t>b</a:t>
            </a:r>
            <a:r>
              <a:rPr lang="en-US" altLang="es-DO" sz="2000" dirty="0">
                <a:latin typeface="Times New Roman" panose="02020603050405020304" pitchFamily="18" charset="0"/>
              </a:rPr>
              <a:t>)</a:t>
            </a:r>
            <a:r>
              <a:rPr lang="en-US" altLang="es-DO" sz="2000" b="1" dirty="0">
                <a:latin typeface="Times New Roman" panose="02020603050405020304" pitchFamily="18" charset="0"/>
              </a:rPr>
              <a:t> </a:t>
            </a:r>
            <a:r>
              <a:rPr lang="en-US" altLang="es-D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s-D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Rectangle 46"/>
          <p:cNvSpPr txBox="1">
            <a:spLocks noChangeArrowheads="1"/>
          </p:cNvSpPr>
          <p:nvPr/>
        </p:nvSpPr>
        <p:spPr>
          <a:xfrm>
            <a:off x="4667104" y="3883940"/>
            <a:ext cx="3094870" cy="39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Font typeface="Titillium Web Light"/>
              <a:buNone/>
            </a:pPr>
            <a:r>
              <a:rPr lang="es-DO" altLang="es-DO" sz="1800" dirty="0" smtClean="0">
                <a:solidFill>
                  <a:schemeClr val="tx1"/>
                </a:solidFill>
              </a:rPr>
              <a:t>Adicionalmente se pueden introducir variables para suavizar la aplicación de las restricciones.</a:t>
            </a:r>
            <a:endParaRPr lang="es-DO" altLang="es-D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 no </a:t>
            </a:r>
            <a:r>
              <a:rPr lang="en-US" dirty="0" err="1" smtClean="0"/>
              <a:t>lineales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 flipV="1">
            <a:off x="1984844" y="15176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 flipV="1">
            <a:off x="364006" y="31289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2015006" y="23495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1440331" y="270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1592731" y="3252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2126131" y="372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2" name="AutoShape 10"/>
          <p:cNvSpPr>
            <a:spLocks noChangeArrowheads="1"/>
          </p:cNvSpPr>
          <p:nvPr/>
        </p:nvSpPr>
        <p:spPr bwMode="auto">
          <a:xfrm>
            <a:off x="1707031" y="239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3" name="AutoShape 11"/>
          <p:cNvSpPr>
            <a:spLocks noChangeArrowheads="1"/>
          </p:cNvSpPr>
          <p:nvPr/>
        </p:nvSpPr>
        <p:spPr bwMode="auto">
          <a:xfrm>
            <a:off x="1211731" y="302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4" name="AutoShape 12"/>
          <p:cNvSpPr>
            <a:spLocks noChangeArrowheads="1"/>
          </p:cNvSpPr>
          <p:nvPr/>
        </p:nvSpPr>
        <p:spPr bwMode="auto">
          <a:xfrm>
            <a:off x="1630831" y="376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5" name="AutoShape 13"/>
          <p:cNvSpPr>
            <a:spLocks noChangeArrowheads="1"/>
          </p:cNvSpPr>
          <p:nvPr/>
        </p:nvSpPr>
        <p:spPr bwMode="auto">
          <a:xfrm>
            <a:off x="2126131" y="279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3027831" y="2782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7" name="AutoShape 15"/>
          <p:cNvSpPr>
            <a:spLocks noChangeArrowheads="1"/>
          </p:cNvSpPr>
          <p:nvPr/>
        </p:nvSpPr>
        <p:spPr bwMode="auto">
          <a:xfrm>
            <a:off x="2888131" y="3995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640231" y="290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99" name="AutoShape 17"/>
          <p:cNvSpPr>
            <a:spLocks noChangeArrowheads="1"/>
          </p:cNvSpPr>
          <p:nvPr/>
        </p:nvSpPr>
        <p:spPr bwMode="auto">
          <a:xfrm>
            <a:off x="2151531" y="436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0" name="AutoShape 18"/>
          <p:cNvSpPr>
            <a:spLocks noChangeArrowheads="1"/>
          </p:cNvSpPr>
          <p:nvPr/>
        </p:nvSpPr>
        <p:spPr bwMode="auto">
          <a:xfrm>
            <a:off x="3116731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1" name="AutoShape 19"/>
          <p:cNvSpPr>
            <a:spLocks noChangeArrowheads="1"/>
          </p:cNvSpPr>
          <p:nvPr/>
        </p:nvSpPr>
        <p:spPr bwMode="auto">
          <a:xfrm>
            <a:off x="1179981" y="4059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2" name="AutoShape 20"/>
          <p:cNvSpPr>
            <a:spLocks noChangeArrowheads="1"/>
          </p:cNvSpPr>
          <p:nvPr/>
        </p:nvSpPr>
        <p:spPr bwMode="auto">
          <a:xfrm>
            <a:off x="868831" y="357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3" name="AutoShape 21"/>
          <p:cNvSpPr>
            <a:spLocks noChangeArrowheads="1"/>
          </p:cNvSpPr>
          <p:nvPr/>
        </p:nvSpPr>
        <p:spPr bwMode="auto">
          <a:xfrm>
            <a:off x="925981" y="2052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4" name="AutoShape 22"/>
          <p:cNvSpPr>
            <a:spLocks noChangeArrowheads="1"/>
          </p:cNvSpPr>
          <p:nvPr/>
        </p:nvSpPr>
        <p:spPr bwMode="auto">
          <a:xfrm>
            <a:off x="2421406" y="3187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5" name="AutoShape 23"/>
          <p:cNvSpPr>
            <a:spLocks noChangeArrowheads="1"/>
          </p:cNvSpPr>
          <p:nvPr/>
        </p:nvSpPr>
        <p:spPr bwMode="auto">
          <a:xfrm>
            <a:off x="2040406" y="33210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6" name="AutoShape 24"/>
          <p:cNvSpPr>
            <a:spLocks noChangeArrowheads="1"/>
          </p:cNvSpPr>
          <p:nvPr/>
        </p:nvSpPr>
        <p:spPr bwMode="auto">
          <a:xfrm>
            <a:off x="2326156" y="2082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7" name="Oval 25"/>
          <p:cNvSpPr>
            <a:spLocks noChangeArrowheads="1"/>
          </p:cNvSpPr>
          <p:nvPr/>
        </p:nvSpPr>
        <p:spPr bwMode="auto">
          <a:xfrm>
            <a:off x="1030756" y="2168525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8" name="AutoShape 26"/>
          <p:cNvSpPr>
            <a:spLocks noChangeArrowheads="1"/>
          </p:cNvSpPr>
          <p:nvPr/>
        </p:nvSpPr>
        <p:spPr bwMode="auto">
          <a:xfrm>
            <a:off x="1078381" y="220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09" name="AutoShape 27"/>
          <p:cNvSpPr>
            <a:spLocks noChangeArrowheads="1"/>
          </p:cNvSpPr>
          <p:nvPr/>
        </p:nvSpPr>
        <p:spPr bwMode="auto">
          <a:xfrm>
            <a:off x="3002431" y="2185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0" name="Line 28"/>
          <p:cNvSpPr>
            <a:spLocks noChangeShapeType="1"/>
          </p:cNvSpPr>
          <p:nvPr/>
        </p:nvSpPr>
        <p:spPr bwMode="auto">
          <a:xfrm flipH="1" flipV="1">
            <a:off x="6023444" y="12700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 flipV="1">
            <a:off x="5993281" y="3351213"/>
            <a:ext cx="1622425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12" name="AutoShape 30"/>
          <p:cNvSpPr>
            <a:spLocks noChangeArrowheads="1"/>
          </p:cNvSpPr>
          <p:nvPr/>
        </p:nvSpPr>
        <p:spPr bwMode="auto">
          <a:xfrm>
            <a:off x="6291731" y="27209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3" name="AutoShape 31"/>
          <p:cNvSpPr>
            <a:spLocks noChangeArrowheads="1"/>
          </p:cNvSpPr>
          <p:nvPr/>
        </p:nvSpPr>
        <p:spPr bwMode="auto">
          <a:xfrm>
            <a:off x="5717056" y="30781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4" name="AutoShape 32"/>
          <p:cNvSpPr>
            <a:spLocks noChangeArrowheads="1"/>
          </p:cNvSpPr>
          <p:nvPr/>
        </p:nvSpPr>
        <p:spPr bwMode="auto">
          <a:xfrm>
            <a:off x="6098056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5" name="AutoShape 33"/>
          <p:cNvSpPr>
            <a:spLocks noChangeArrowheads="1"/>
          </p:cNvSpPr>
          <p:nvPr/>
        </p:nvSpPr>
        <p:spPr bwMode="auto">
          <a:xfrm>
            <a:off x="6917206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6" name="AutoShape 34"/>
          <p:cNvSpPr>
            <a:spLocks noChangeArrowheads="1"/>
          </p:cNvSpPr>
          <p:nvPr/>
        </p:nvSpPr>
        <p:spPr bwMode="auto">
          <a:xfrm>
            <a:off x="5983756" y="27670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7" name="AutoShape 35"/>
          <p:cNvSpPr>
            <a:spLocks noChangeArrowheads="1"/>
          </p:cNvSpPr>
          <p:nvPr/>
        </p:nvSpPr>
        <p:spPr bwMode="auto">
          <a:xfrm>
            <a:off x="6193306" y="3043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>
            <a:off x="6421906" y="3671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19" name="AutoShape 37"/>
          <p:cNvSpPr>
            <a:spLocks noChangeArrowheads="1"/>
          </p:cNvSpPr>
          <p:nvPr/>
        </p:nvSpPr>
        <p:spPr bwMode="auto">
          <a:xfrm>
            <a:off x="6402856" y="31670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1" name="AutoShape 39"/>
          <p:cNvSpPr>
            <a:spLocks noChangeArrowheads="1"/>
          </p:cNvSpPr>
          <p:nvPr/>
        </p:nvSpPr>
        <p:spPr bwMode="auto">
          <a:xfrm>
            <a:off x="6193306" y="23558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3" name="AutoShape 41"/>
          <p:cNvSpPr>
            <a:spLocks noChangeArrowheads="1"/>
          </p:cNvSpPr>
          <p:nvPr/>
        </p:nvSpPr>
        <p:spPr bwMode="auto">
          <a:xfrm>
            <a:off x="7399806" y="3030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4" name="AutoShape 42"/>
          <p:cNvSpPr>
            <a:spLocks noChangeArrowheads="1"/>
          </p:cNvSpPr>
          <p:nvPr/>
        </p:nvSpPr>
        <p:spPr bwMode="auto">
          <a:xfrm>
            <a:off x="7050556" y="2484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5" name="AutoShape 43"/>
          <p:cNvSpPr>
            <a:spLocks noChangeArrowheads="1"/>
          </p:cNvSpPr>
          <p:nvPr/>
        </p:nvSpPr>
        <p:spPr bwMode="auto">
          <a:xfrm>
            <a:off x="6402856" y="2000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7" name="AutoShape 45"/>
          <p:cNvSpPr>
            <a:spLocks noChangeArrowheads="1"/>
          </p:cNvSpPr>
          <p:nvPr/>
        </p:nvSpPr>
        <p:spPr bwMode="auto">
          <a:xfrm>
            <a:off x="7317256" y="197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8" name="AutoShape 46"/>
          <p:cNvSpPr>
            <a:spLocks noChangeArrowheads="1"/>
          </p:cNvSpPr>
          <p:nvPr/>
        </p:nvSpPr>
        <p:spPr bwMode="auto">
          <a:xfrm>
            <a:off x="5926606" y="34829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29" name="AutoShape 47"/>
          <p:cNvSpPr>
            <a:spLocks noChangeArrowheads="1"/>
          </p:cNvSpPr>
          <p:nvPr/>
        </p:nvSpPr>
        <p:spPr bwMode="auto">
          <a:xfrm>
            <a:off x="5545606" y="36163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30" name="AutoShape 48"/>
          <p:cNvSpPr>
            <a:spLocks noChangeArrowheads="1"/>
          </p:cNvSpPr>
          <p:nvPr/>
        </p:nvSpPr>
        <p:spPr bwMode="auto">
          <a:xfrm>
            <a:off x="7307731" y="21018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31" name="AutoShape 49"/>
          <p:cNvSpPr>
            <a:spLocks noChangeArrowheads="1"/>
          </p:cNvSpPr>
          <p:nvPr/>
        </p:nvSpPr>
        <p:spPr bwMode="auto">
          <a:xfrm>
            <a:off x="6860056" y="1633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33" name="Line 51"/>
          <p:cNvSpPr>
            <a:spLocks noChangeShapeType="1"/>
          </p:cNvSpPr>
          <p:nvPr/>
        </p:nvSpPr>
        <p:spPr bwMode="auto">
          <a:xfrm flipH="1">
            <a:off x="4775669" y="33591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34" name="Line 52"/>
          <p:cNvSpPr>
            <a:spLocks noChangeShapeType="1"/>
          </p:cNvSpPr>
          <p:nvPr/>
        </p:nvSpPr>
        <p:spPr bwMode="auto">
          <a:xfrm>
            <a:off x="6012331" y="20066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35" name="Line 53"/>
          <p:cNvSpPr>
            <a:spLocks noChangeShapeType="1"/>
          </p:cNvSpPr>
          <p:nvPr/>
        </p:nvSpPr>
        <p:spPr bwMode="auto">
          <a:xfrm flipV="1">
            <a:off x="6240931" y="33782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36" name="Line 54"/>
          <p:cNvSpPr>
            <a:spLocks noChangeShapeType="1"/>
          </p:cNvSpPr>
          <p:nvPr/>
        </p:nvSpPr>
        <p:spPr bwMode="auto">
          <a:xfrm flipV="1">
            <a:off x="4545481" y="20447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37" name="Line 55"/>
          <p:cNvSpPr>
            <a:spLocks noChangeShapeType="1"/>
          </p:cNvSpPr>
          <p:nvPr/>
        </p:nvSpPr>
        <p:spPr bwMode="auto">
          <a:xfrm>
            <a:off x="4526431" y="28829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DO"/>
          </a:p>
        </p:txBody>
      </p:sp>
      <p:sp>
        <p:nvSpPr>
          <p:cNvPr id="138" name="AutoShape 56"/>
          <p:cNvSpPr>
            <a:spLocks noChangeArrowheads="1"/>
          </p:cNvSpPr>
          <p:nvPr/>
        </p:nvSpPr>
        <p:spPr bwMode="auto">
          <a:xfrm>
            <a:off x="3507256" y="14446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s-DO" altLang="es-DO"/>
          </a:p>
        </p:txBody>
      </p:sp>
      <p:sp>
        <p:nvSpPr>
          <p:cNvPr id="139" name="Text Box 57"/>
          <p:cNvSpPr txBox="1">
            <a:spLocks noChangeArrowheads="1"/>
          </p:cNvSpPr>
          <p:nvPr/>
        </p:nvSpPr>
        <p:spPr bwMode="auto">
          <a:xfrm>
            <a:off x="3507256" y="1844675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s-D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DO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D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s-DO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s-DO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13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231" y="1966686"/>
            <a:ext cx="2874150" cy="1624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Algunos</a:t>
            </a:r>
            <a:r>
              <a:rPr lang="en-US" dirty="0" smtClean="0"/>
              <a:t> kernel </a:t>
            </a:r>
            <a:r>
              <a:rPr lang="en-US" dirty="0" err="1" smtClean="0"/>
              <a:t>disponibles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77" y="2082347"/>
            <a:ext cx="268605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40" y="1432625"/>
            <a:ext cx="3701091" cy="27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Shape 3850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HOLA!</a:t>
            </a:r>
            <a:endParaRPr sz="6000" dirty="0"/>
          </a:p>
        </p:txBody>
      </p:sp>
      <p:sp>
        <p:nvSpPr>
          <p:cNvPr id="3851" name="Shape 3851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298889" cy="2102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DO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Soy Rafael Batista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DO" dirty="0" smtClean="0">
                <a:solidFill>
                  <a:schemeClr val="tx1"/>
                </a:solidFill>
              </a:rPr>
              <a:t>Ingeniero electrónico y entusiasta de las aplicaciones de ML para sistemas de control automático.</a:t>
            </a:r>
          </a:p>
        </p:txBody>
      </p:sp>
      <p:sp>
        <p:nvSpPr>
          <p:cNvPr id="3853" name="Shape 38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276947"/>
            <a:ext cx="2390095" cy="131440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03358" y="1828750"/>
            <a:ext cx="1515140" cy="1373191"/>
          </a:xfrm>
          <a:prstGeom prst="rect">
            <a:avLst/>
          </a:prstGeom>
        </p:spPr>
      </p:pic>
      <p:pic>
        <p:nvPicPr>
          <p:cNvPr id="1026" name="Picture 2" descr="Resultado de imagen para zynq zyb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2" y="3613459"/>
            <a:ext cx="1614231" cy="12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 </a:t>
            </a:r>
            <a:r>
              <a:rPr lang="en-US" dirty="0" err="1" smtClean="0"/>
              <a:t>parámetros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6352" y="1169624"/>
                <a:ext cx="7221556" cy="4876800"/>
              </a:xfr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Tx/>
                </a:pPr>
                <a:r>
                  <a:rPr lang="es-DO" altLang="es-DO" dirty="0" smtClean="0">
                    <a:solidFill>
                      <a:schemeClr val="tx1"/>
                    </a:solidFill>
                  </a:rPr>
                  <a:t>Uno de los principales desafíos que presentan el uso de SVM es el ajuste de los parámetros de funcionamiento.</a:t>
                </a:r>
              </a:p>
              <a:p>
                <a:pPr lvl="1">
                  <a:buClrTx/>
                </a:pPr>
                <a:r>
                  <a:rPr lang="es-DO" altLang="es-DO" dirty="0" smtClean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s-DO" altLang="es-D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DO" altLang="es-DO" dirty="0" smtClean="0">
                    <a:solidFill>
                      <a:schemeClr val="tx1"/>
                    </a:solidFill>
                  </a:rPr>
                  <a:t>Parámetro de regularización, para control de la complejidad.</a:t>
                </a:r>
              </a:p>
              <a:p>
                <a:pPr lvl="1">
                  <a:buClrTx/>
                </a:pPr>
                <a:r>
                  <a:rPr lang="es-DO" altLang="es-DO" dirty="0" smtClean="0">
                    <a:solidFill>
                      <a:schemeClr val="tx1"/>
                    </a:solidFill>
                  </a:rPr>
                  <a:t>Existen parámetros que dependen del tipo del </a:t>
                </a:r>
                <a:r>
                  <a:rPr lang="es-DO" altLang="es-DO" dirty="0" err="1" smtClean="0">
                    <a:solidFill>
                      <a:schemeClr val="tx1"/>
                    </a:solidFill>
                  </a:rPr>
                  <a:t>kernel</a:t>
                </a:r>
                <a:r>
                  <a:rPr lang="es-DO" altLang="es-DO" dirty="0" smtClean="0">
                    <a:solidFill>
                      <a:schemeClr val="tx1"/>
                    </a:solidFill>
                  </a:rPr>
                  <a:t> a ser utilizado.</a:t>
                </a:r>
              </a:p>
              <a:p>
                <a:pPr lvl="1">
                  <a:buClrTx/>
                </a:pPr>
                <a:r>
                  <a:rPr lang="en-US" altLang="es-DO" dirty="0" err="1" smtClean="0">
                    <a:solidFill>
                      <a:schemeClr val="tx1"/>
                    </a:solidFill>
                  </a:rPr>
                  <a:t>Muchas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librerías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implementan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algoritmos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búsqueda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parámetros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para el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proceso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altLang="es-DO" dirty="0" err="1" smtClean="0">
                    <a:solidFill>
                      <a:schemeClr val="tx1"/>
                    </a:solidFill>
                  </a:rPr>
                  <a:t>ajuste</a:t>
                </a:r>
                <a:r>
                  <a:rPr lang="en-US" altLang="es-DO" dirty="0" smtClean="0">
                    <a:solidFill>
                      <a:schemeClr val="tx1"/>
                    </a:solidFill>
                  </a:rPr>
                  <a:t>.</a:t>
                </a:r>
                <a:endParaRPr lang="es-DO" altLang="es-D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4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6352" y="1169624"/>
                <a:ext cx="7221556" cy="4876800"/>
              </a:xfrm>
              <a:blipFill rotWithShape="0">
                <a:blip r:embed="rId3"/>
                <a:stretch>
                  <a:fillRect t="-125" r="-10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D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9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SVMs </a:t>
            </a:r>
            <a:r>
              <a:rPr lang="en-US" dirty="0" err="1" smtClean="0"/>
              <a:t>parámetros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73572" y="157813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100</a:t>
            </a:r>
            <a:endParaRPr lang="es-D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553" t="15148" b="13630"/>
          <a:stretch/>
        </p:blipFill>
        <p:spPr>
          <a:xfrm>
            <a:off x="4536907" y="1831227"/>
            <a:ext cx="3358303" cy="21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0740" y="157813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= 0.1</a:t>
            </a:r>
            <a:endParaRPr lang="es-D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736" t="13949" r="6038" b="10047"/>
          <a:stretch/>
        </p:blipFill>
        <p:spPr>
          <a:xfrm>
            <a:off x="722618" y="1857323"/>
            <a:ext cx="290384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KERNEL PCA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Reduciendo colinealidad.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3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Motivación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56352" y="1169624"/>
            <a:ext cx="7221556" cy="4876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PCA busca reducir la dimensionalidad de los datos y la </a:t>
            </a:r>
            <a:r>
              <a:rPr lang="es-DO" altLang="es-DO" dirty="0" err="1" smtClean="0">
                <a:solidFill>
                  <a:schemeClr val="tx1"/>
                </a:solidFill>
              </a:rPr>
              <a:t>colinealidad</a:t>
            </a:r>
            <a:r>
              <a:rPr lang="es-DO" altLang="es-DO" dirty="0" smtClean="0">
                <a:solidFill>
                  <a:schemeClr val="tx1"/>
                </a:solidFill>
              </a:rPr>
              <a:t>. Sin embargo asume una relación lineal entre las variables.</a:t>
            </a:r>
          </a:p>
          <a:p>
            <a:pPr>
              <a:spcBef>
                <a:spcPts val="0"/>
              </a:spcBef>
              <a:buClrTx/>
            </a:pPr>
            <a:r>
              <a:rPr lang="es-DO" altLang="es-DO" dirty="0" smtClean="0">
                <a:solidFill>
                  <a:schemeClr val="tx1"/>
                </a:solidFill>
              </a:rPr>
              <a:t>Mediante el uso del </a:t>
            </a:r>
            <a:r>
              <a:rPr lang="es-DO" altLang="es-DO" dirty="0" err="1" smtClean="0">
                <a:solidFill>
                  <a:schemeClr val="tx1"/>
                </a:solidFill>
              </a:rPr>
              <a:t>Kernel</a:t>
            </a:r>
            <a:r>
              <a:rPr lang="es-DO" altLang="es-DO" dirty="0" smtClean="0">
                <a:solidFill>
                  <a:schemeClr val="tx1"/>
                </a:solidFill>
              </a:rPr>
              <a:t> </a:t>
            </a:r>
            <a:r>
              <a:rPr lang="es-DO" altLang="es-DO" dirty="0" err="1" smtClean="0">
                <a:solidFill>
                  <a:schemeClr val="tx1"/>
                </a:solidFill>
              </a:rPr>
              <a:t>Trick</a:t>
            </a:r>
            <a:r>
              <a:rPr lang="es-DO" altLang="es-DO" dirty="0" smtClean="0">
                <a:solidFill>
                  <a:schemeClr val="tx1"/>
                </a:solidFill>
              </a:rPr>
              <a:t> se busca superar esta limitante.</a:t>
            </a:r>
          </a:p>
          <a:p>
            <a:pPr>
              <a:spcBef>
                <a:spcPts val="0"/>
              </a:spcBef>
              <a:buClrTx/>
            </a:pPr>
            <a:endParaRPr lang="es-DO" altLang="es-DO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Tx/>
            </a:pPr>
            <a:endParaRPr lang="es-DO" altLang="es-DO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52" y="3839138"/>
            <a:ext cx="2028825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992" y="3839138"/>
            <a:ext cx="2581275" cy="1009650"/>
          </a:xfrm>
          <a:prstGeom prst="rect">
            <a:avLst/>
          </a:prstGeom>
        </p:spPr>
      </p:pic>
      <p:sp>
        <p:nvSpPr>
          <p:cNvPr id="9" name="Shape 3871"/>
          <p:cNvSpPr txBox="1">
            <a:spLocks/>
          </p:cNvSpPr>
          <p:nvPr/>
        </p:nvSpPr>
        <p:spPr>
          <a:xfrm>
            <a:off x="1165832" y="3388500"/>
            <a:ext cx="1496865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PCA</a:t>
            </a: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Tx/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</p:txBody>
      </p:sp>
      <p:sp>
        <p:nvSpPr>
          <p:cNvPr id="10" name="Shape 3871"/>
          <p:cNvSpPr txBox="1">
            <a:spLocks/>
          </p:cNvSpPr>
          <p:nvPr/>
        </p:nvSpPr>
        <p:spPr>
          <a:xfrm>
            <a:off x="4471870" y="3388500"/>
            <a:ext cx="1496865" cy="5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ClrTx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KPCA</a:t>
            </a: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ClrTx/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 lvl="1">
              <a:buClrTx/>
            </a:pPr>
            <a:endParaRPr lang="es-DO" sz="1400" i="1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600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Motivación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5"/>
          <a:stretch/>
        </p:blipFill>
        <p:spPr>
          <a:xfrm>
            <a:off x="640231" y="1061907"/>
            <a:ext cx="6858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80BFB7"/>
                </a:solidFill>
              </a:rPr>
              <a:t>GRACIAS!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D3EBD5"/>
                </a:solidFill>
                <a:highlight>
                  <a:srgbClr val="01597F"/>
                </a:highlight>
              </a:rPr>
              <a:t>¿Preguntas?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DO" dirty="0" smtClean="0">
                <a:solidFill>
                  <a:srgbClr val="D3EBD5"/>
                </a:solidFill>
              </a:rPr>
              <a:t>Me pueden contactar</a:t>
            </a:r>
            <a:r>
              <a:rPr lang="en" dirty="0" smtClean="0">
                <a:solidFill>
                  <a:srgbClr val="D3EBD5"/>
                </a:solidFill>
              </a:rPr>
              <a:t>: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D3EBD5"/>
                </a:solidFill>
              </a:rPr>
              <a:t>rafael.batista@upr.edu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KERNEL </a:t>
            </a:r>
            <a:br>
              <a:rPr lang="en" dirty="0" smtClean="0"/>
            </a:br>
            <a:r>
              <a:rPr lang="en" dirty="0" smtClean="0"/>
              <a:t>TRICK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Transformando a N dimensiones.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 PROBLEMA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633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s-DO" dirty="0" smtClean="0">
                <a:solidFill>
                  <a:schemeClr val="tx1"/>
                </a:solidFill>
              </a:rPr>
              <a:t>Son pocos los casos en el que se tienen conjuntos de datos que puedan ser separados linealmente.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DO" dirty="0" smtClean="0">
                <a:solidFill>
                  <a:schemeClr val="tx1"/>
                </a:solidFill>
              </a:rPr>
              <a:t>¿Cuál es la separación óptima que puede ser aplicada al conjunto de datos?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3392637"/>
            <a:ext cx="2011136" cy="1524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193039" y="3466524"/>
            <a:ext cx="1839686" cy="1376589"/>
            <a:chOff x="1828800" y="3505200"/>
            <a:chExt cx="4648200" cy="3216275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133600" y="4267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800600" y="4724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286000" y="48006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438400" y="58674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352800" y="4267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828800" y="52578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581400" y="4648200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200400" y="5762625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105400" y="533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5600699" y="511968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6324600" y="4267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5562600" y="4419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267200" y="3505200"/>
              <a:ext cx="0" cy="32162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81375" y="3649662"/>
              <a:ext cx="1752600" cy="306387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48000" y="3810000"/>
              <a:ext cx="2514600" cy="26670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4624388" y="571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s-DO" altLang="es-DO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060" y="3382547"/>
            <a:ext cx="2139837" cy="1549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NOTACION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1" name="Shape 387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063375"/>
                <a:ext cx="6761100" cy="35412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ClrTx/>
                </a:pPr>
                <a:r>
                  <a:rPr lang="es-DO" dirty="0" smtClean="0">
                    <a:solidFill>
                      <a:schemeClr val="tx1"/>
                    </a:solidFill>
                  </a:rPr>
                  <a:t>Matriz: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DO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s-D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D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D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DO" dirty="0" smtClean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  <a:buClrTx/>
                </a:pPr>
                <a:r>
                  <a:rPr lang="en-US" dirty="0" smtClean="0">
                    <a:solidFill>
                      <a:schemeClr val="tx1"/>
                    </a:solidFill>
                  </a:rPr>
                  <a:t>Vector: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  <m:r>
                      <a:rPr lang="es-DO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D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D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DO" dirty="0" smtClean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  <a:buClrTx/>
                </a:pPr>
                <a:r>
                  <a:rPr lang="en-US" dirty="0" smtClean="0">
                    <a:solidFill>
                      <a:schemeClr val="tx1"/>
                    </a:solidFill>
                  </a:rPr>
                  <a:t>Entrada: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DO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DO" i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Salida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s-DO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DO" i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smtClean="0">
                    <a:solidFill>
                      <a:schemeClr val="tx1"/>
                    </a:solidFill>
                  </a:rPr>
                  <a:t>Encajamiento: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s-DO" i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buClrTx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Matriz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Kernel: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DO" i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s-DO" i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s-DO" dirty="0" smtClean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endParaRPr lang="es-DO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endParaRPr lang="es-DO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71" name="Shape 38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063375"/>
                <a:ext cx="6761100" cy="3541282"/>
              </a:xfrm>
              <a:prstGeom prst="rect">
                <a:avLst/>
              </a:prstGeom>
              <a:blipFill rotWithShape="0">
                <a:blip r:embed="rId3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es-D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5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05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Encajamiento de los datos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068901"/>
            <a:ext cx="6648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6631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 smtClean="0"/>
              <a:t>Asignación en un espacio de mayor dimensionalidad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852542"/>
            <a:ext cx="5780314" cy="496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2746226"/>
            <a:ext cx="5464629" cy="430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97" y="3715526"/>
            <a:ext cx="3261632" cy="313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hape 3871"/>
          <p:cNvSpPr txBox="1">
            <a:spLocks noGrp="1"/>
          </p:cNvSpPr>
          <p:nvPr>
            <p:ph type="body" idx="1"/>
          </p:nvPr>
        </p:nvSpPr>
        <p:spPr>
          <a:xfrm>
            <a:off x="640231" y="4342718"/>
            <a:ext cx="6761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1"/>
                </a:solidFill>
              </a:rPr>
              <a:t>Computacionalente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complejo</a:t>
            </a:r>
            <a:r>
              <a:rPr lang="en-US" dirty="0" smtClean="0">
                <a:solidFill>
                  <a:schemeClr val="tx1"/>
                </a:solidFill>
              </a:rPr>
              <a:t>!!!!</a:t>
            </a:r>
            <a:endParaRPr lang="es-DO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endParaRPr lang="es-DO" dirty="0" smtClean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335485" y="1735323"/>
            <a:ext cx="326572" cy="1467601"/>
          </a:xfrm>
          <a:prstGeom prst="rightBrace">
            <a:avLst>
              <a:gd name="adj1" fmla="val 11234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Shape 3871"/>
          <p:cNvSpPr txBox="1">
            <a:spLocks/>
          </p:cNvSpPr>
          <p:nvPr/>
        </p:nvSpPr>
        <p:spPr>
          <a:xfrm>
            <a:off x="6574970" y="2142915"/>
            <a:ext cx="1121230" cy="73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spcBef>
                <a:spcPts val="0"/>
              </a:spcBef>
              <a:buFont typeface="Titillium Web Light"/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Mapping Functions</a:t>
            </a:r>
            <a:endParaRPr lang="es-DO" sz="14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400" i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s-DO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Kernel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 descr="https://upload.wikimedia.org/wikipedia/commons/thumb/4/4c/KerIm_2015Joz_L2.png/346px-KerIm_2015Joz_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56" y="1061907"/>
            <a:ext cx="3302049" cy="22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670" y="3494926"/>
            <a:ext cx="4378220" cy="4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640231" y="387042"/>
            <a:ext cx="6761100" cy="674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Kernel</a:t>
            </a:r>
            <a:endParaRPr lang="es-DO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387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300" y="1063375"/>
                <a:ext cx="6761100" cy="35412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ClrTx/>
                </a:pPr>
                <a:r>
                  <a:rPr lang="es-DO" dirty="0" smtClean="0">
                    <a:solidFill>
                      <a:schemeClr val="tx1"/>
                    </a:solidFill>
                  </a:rPr>
                  <a:t>El </a:t>
                </a:r>
                <a:r>
                  <a:rPr lang="es-DO" dirty="0" err="1" smtClean="0">
                    <a:solidFill>
                      <a:schemeClr val="tx1"/>
                    </a:solidFill>
                  </a:rPr>
                  <a:t>kernel</a:t>
                </a:r>
                <a:r>
                  <a:rPr lang="es-DO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DO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s-D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D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D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D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DO" i="1" dirty="0" smtClean="0">
                  <a:solidFill>
                    <a:schemeClr val="tx1"/>
                  </a:solidFill>
                </a:endParaRPr>
              </a:p>
              <a:p>
                <a:pPr lvl="1">
                  <a:buClrTx/>
                </a:pPr>
                <a:r>
                  <a:rPr lang="es-DO" sz="2000" i="1" dirty="0" smtClean="0">
                    <a:solidFill>
                      <a:schemeClr val="tx1"/>
                    </a:solidFill>
                  </a:rPr>
                  <a:t>Es una medida de similitud.</a:t>
                </a:r>
              </a:p>
              <a:p>
                <a:pPr lvl="1">
                  <a:buClrTx/>
                </a:pPr>
                <a:r>
                  <a:rPr lang="es-DO" sz="2000" i="1" dirty="0" smtClean="0">
                    <a:solidFill>
                      <a:schemeClr val="tx1"/>
                    </a:solidFill>
                  </a:rPr>
                  <a:t>Se encuentra definido por la función de asignación.</a:t>
                </a:r>
              </a:p>
              <a:p>
                <a:pPr lvl="1">
                  <a:buClrTx/>
                </a:pPr>
                <a:r>
                  <a:rPr lang="en-US" sz="2000" i="1" dirty="0" err="1" smtClean="0">
                    <a:solidFill>
                      <a:schemeClr val="tx1"/>
                    </a:solidFill>
                  </a:rPr>
                  <a:t>Asociado</a:t>
                </a:r>
                <a:r>
                  <a:rPr lang="en-US" sz="2000" i="1" dirty="0" smtClean="0">
                    <a:solidFill>
                      <a:schemeClr val="tx1"/>
                    </a:solidFill>
                  </a:rPr>
                  <a:t> al </a:t>
                </a:r>
                <a:r>
                  <a:rPr lang="en-US" sz="2000" i="1" dirty="0" err="1" smtClean="0">
                    <a:solidFill>
                      <a:schemeClr val="tx1"/>
                    </a:solidFill>
                  </a:rPr>
                  <a:t>concepto</a:t>
                </a:r>
                <a:r>
                  <a:rPr lang="en-US" sz="20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 err="1" smtClean="0">
                    <a:solidFill>
                      <a:schemeClr val="tx1"/>
                    </a:solidFill>
                  </a:rPr>
                  <a:t>matemático</a:t>
                </a:r>
                <a:r>
                  <a:rPr lang="en-US" sz="2000" i="1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000" i="1" dirty="0" err="1" smtClean="0">
                    <a:solidFill>
                      <a:schemeClr val="tx1"/>
                    </a:solidFill>
                  </a:rPr>
                  <a:t>homomorfismo</a:t>
                </a:r>
                <a:r>
                  <a:rPr lang="en-US" sz="2000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ClrTx/>
                </a:pPr>
                <a:r>
                  <a:rPr lang="es-DO" dirty="0">
                    <a:solidFill>
                      <a:schemeClr val="tx1"/>
                    </a:solidFill>
                  </a:rPr>
                  <a:t>Se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DO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s-D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D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D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D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DO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Existen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ciertas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propiedades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que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una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función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debe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cumplir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para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considerarse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como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un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kernel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apropiado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s-DO" dirty="0">
                  <a:solidFill>
                    <a:schemeClr val="tx1"/>
                  </a:solidFill>
                </a:endParaRPr>
              </a:p>
              <a:p>
                <a:pPr lvl="1">
                  <a:buClrTx/>
                </a:pPr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lvl="1">
                  <a:buClrTx/>
                </a:pPr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lvl="1">
                  <a:buClrTx/>
                </a:pPr>
                <a:endParaRPr lang="es-DO" sz="2000" i="1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endParaRPr lang="es-DO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endParaRPr lang="es-DO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Shape 38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300" y="1063375"/>
                <a:ext cx="6761100" cy="3541282"/>
              </a:xfrm>
              <a:prstGeom prst="rect">
                <a:avLst/>
              </a:prstGeom>
              <a:blipFill rotWithShape="0">
                <a:blip r:embed="rId3"/>
                <a:stretch>
                  <a:fillRect l="-90" r="-90"/>
                </a:stretch>
              </a:blipFill>
            </p:spPr>
            <p:txBody>
              <a:bodyPr/>
              <a:lstStyle/>
              <a:p>
                <a:r>
                  <a:rPr lang="es-D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476</Words>
  <Application>Microsoft Office PowerPoint</Application>
  <PresentationFormat>On-screen Show (16:9)</PresentationFormat>
  <Paragraphs>159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Titillium Web Light</vt:lpstr>
      <vt:lpstr>Arial</vt:lpstr>
      <vt:lpstr>Dosis Light</vt:lpstr>
      <vt:lpstr>MS PGothic</vt:lpstr>
      <vt:lpstr>Cambria Math</vt:lpstr>
      <vt:lpstr>Verdana</vt:lpstr>
      <vt:lpstr>Times New Roman</vt:lpstr>
      <vt:lpstr>Titillium Web</vt:lpstr>
      <vt:lpstr>Lucida Sans</vt:lpstr>
      <vt:lpstr>Mowbray template</vt:lpstr>
      <vt:lpstr>Equation</vt:lpstr>
      <vt:lpstr>Métodos basados en Kernel y máquina de soporte de vectores (SVM).</vt:lpstr>
      <vt:lpstr>HOLA!</vt:lpstr>
      <vt:lpstr>1. KERNEL  TRICK</vt:lpstr>
      <vt:lpstr>EL PROBLEMA</vt:lpstr>
      <vt:lpstr>NOTACION</vt:lpstr>
      <vt:lpstr>Encajamiento de los datos</vt:lpstr>
      <vt:lpstr>Asignación en un espacio de mayor dimensionalidad</vt:lpstr>
      <vt:lpstr>Kernel</vt:lpstr>
      <vt:lpstr>Kernel</vt:lpstr>
      <vt:lpstr>Kernel Trick</vt:lpstr>
      <vt:lpstr>Kernel y regresión regularizada</vt:lpstr>
      <vt:lpstr>Kernel Trick</vt:lpstr>
      <vt:lpstr>2. SUPPORT VECTOR MACHINES</vt:lpstr>
      <vt:lpstr>SVMs</vt:lpstr>
      <vt:lpstr>SVMs</vt:lpstr>
      <vt:lpstr>SVMs</vt:lpstr>
      <vt:lpstr>Formulación problema optimización</vt:lpstr>
      <vt:lpstr>SVMs no lineales</vt:lpstr>
      <vt:lpstr>Algunos kernel disponibles en R</vt:lpstr>
      <vt:lpstr>SVMs parámetros</vt:lpstr>
      <vt:lpstr>SVMs parámetros</vt:lpstr>
      <vt:lpstr>3. KERNEL PCA</vt:lpstr>
      <vt:lpstr>Motivación</vt:lpstr>
      <vt:lpstr>Motivación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basados en KERNEL y máquina de soporte de vectores (SVM).</dc:title>
  <dc:creator>Rafael Batista</dc:creator>
  <cp:lastModifiedBy>Rafael Batista</cp:lastModifiedBy>
  <cp:revision>38</cp:revision>
  <dcterms:modified xsi:type="dcterms:W3CDTF">2018-05-19T11:51:59Z</dcterms:modified>
</cp:coreProperties>
</file>