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98" d="100"/>
          <a:sy n="98" d="100"/>
        </p:scale>
        <p:origin x="32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DC81-D5D9-884F-818D-2BBF487815D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7153-28DB-794B-A526-3E9BB932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7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DC81-D5D9-884F-818D-2BBF487815D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7153-28DB-794B-A526-3E9BB932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3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DC81-D5D9-884F-818D-2BBF487815D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7153-28DB-794B-A526-3E9BB932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9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DC81-D5D9-884F-818D-2BBF487815D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7153-28DB-794B-A526-3E9BB932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7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DC81-D5D9-884F-818D-2BBF487815D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7153-28DB-794B-A526-3E9BB932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9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DC81-D5D9-884F-818D-2BBF487815D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7153-28DB-794B-A526-3E9BB932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DC81-D5D9-884F-818D-2BBF487815D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7153-28DB-794B-A526-3E9BB932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3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DC81-D5D9-884F-818D-2BBF487815D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7153-28DB-794B-A526-3E9BB932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0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DC81-D5D9-884F-818D-2BBF487815D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7153-28DB-794B-A526-3E9BB932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6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DC81-D5D9-884F-818D-2BBF487815D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7153-28DB-794B-A526-3E9BB932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9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DC81-D5D9-884F-818D-2BBF487815D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7153-28DB-794B-A526-3E9BB932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2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5DC81-D5D9-884F-818D-2BBF487815D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87153-28DB-794B-A526-3E9BB932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2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DEF8B87-FDB7-B241-A341-0F00E57786AF}"/>
              </a:ext>
            </a:extLst>
          </p:cNvPr>
          <p:cNvGrpSpPr/>
          <p:nvPr/>
        </p:nvGrpSpPr>
        <p:grpSpPr>
          <a:xfrm>
            <a:off x="116490" y="1691310"/>
            <a:ext cx="6502332" cy="2803888"/>
            <a:chOff x="0" y="739302"/>
            <a:chExt cx="12192000" cy="52573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26FA4AC-5B4F-9245-A4D4-1D8DF23F4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861353"/>
              <a:ext cx="12192000" cy="513529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1859D5E-0C8A-8949-A472-B125AAC451F4}"/>
                </a:ext>
              </a:extLst>
            </p:cNvPr>
            <p:cNvSpPr/>
            <p:nvPr/>
          </p:nvSpPr>
          <p:spPr>
            <a:xfrm>
              <a:off x="4231532" y="739302"/>
              <a:ext cx="4581728" cy="243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E6CD106-02BB-F441-BFA2-9A68F11ECD47}"/>
              </a:ext>
            </a:extLst>
          </p:cNvPr>
          <p:cNvSpPr txBox="1"/>
          <p:nvPr/>
        </p:nvSpPr>
        <p:spPr>
          <a:xfrm>
            <a:off x="321759" y="196837"/>
            <a:ext cx="5381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18.369/8.515[J]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Mathematical Methods in </a:t>
            </a:r>
            <a:r>
              <a:rPr lang="en-US" sz="2400" dirty="0" err="1">
                <a:solidFill>
                  <a:srgbClr val="FF0000"/>
                </a:solidFill>
              </a:rPr>
              <a:t>Nanophotonics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BA526A-235B-8A4A-8A4C-5A0AFABDD0C4}"/>
              </a:ext>
            </a:extLst>
          </p:cNvPr>
          <p:cNvSpPr txBox="1"/>
          <p:nvPr/>
        </p:nvSpPr>
        <p:spPr>
          <a:xfrm>
            <a:off x="4424867" y="995275"/>
            <a:ext cx="17908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github.com</a:t>
            </a:r>
            <a:r>
              <a:rPr lang="en-US" sz="1100" dirty="0"/>
              <a:t>/</a:t>
            </a:r>
            <a:r>
              <a:rPr lang="en-US" sz="1100" dirty="0" err="1"/>
              <a:t>mitmath</a:t>
            </a:r>
            <a:r>
              <a:rPr lang="en-US" sz="1100" dirty="0"/>
              <a:t>/18369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1A7C8-37D8-2844-A8E5-06BAA3C0D3FB}"/>
              </a:ext>
            </a:extLst>
          </p:cNvPr>
          <p:cNvSpPr txBox="1"/>
          <p:nvPr/>
        </p:nvSpPr>
        <p:spPr>
          <a:xfrm>
            <a:off x="841067" y="4444301"/>
            <a:ext cx="5053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Tired of doing electromagnetism like it’s 1869?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7A04B8-3CDB-B548-B276-B8DB6D1380BF}"/>
              </a:ext>
            </a:extLst>
          </p:cNvPr>
          <p:cNvSpPr txBox="1"/>
          <p:nvPr/>
        </p:nvSpPr>
        <p:spPr>
          <a:xfrm>
            <a:off x="995989" y="1321978"/>
            <a:ext cx="439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it </a:t>
            </a:r>
            <a:r>
              <a:rPr lang="en-US" dirty="0">
                <a:solidFill>
                  <a:srgbClr val="0432FF"/>
                </a:solidFill>
              </a:rPr>
              <a:t>this spring </a:t>
            </a:r>
            <a:r>
              <a:rPr lang="en-US" dirty="0"/>
              <a:t>— offered every two years!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0EAE7-5AAB-EA4B-B21E-9D32FF8A0B68}"/>
              </a:ext>
            </a:extLst>
          </p:cNvPr>
          <p:cNvSpPr txBox="1"/>
          <p:nvPr/>
        </p:nvSpPr>
        <p:spPr>
          <a:xfrm>
            <a:off x="116490" y="4909725"/>
            <a:ext cx="654514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Find out </a:t>
            </a:r>
            <a:r>
              <a:rPr lang="en-US" sz="1600" dirty="0">
                <a:solidFill>
                  <a:srgbClr val="0432FF"/>
                </a:solidFill>
              </a:rPr>
              <a:t>what’s changed from 8.02/8.07/8.311 in the last 30 years</a:t>
            </a:r>
            <a:r>
              <a:rPr lang="en-US" sz="1600" dirty="0"/>
              <a:t>, in </a:t>
            </a:r>
            <a:r>
              <a:rPr lang="en-US" sz="1600"/>
              <a:t>this course </a:t>
            </a:r>
            <a:r>
              <a:rPr lang="en-US" sz="1600" dirty="0"/>
              <a:t>surveying the physics and mathematics of </a:t>
            </a:r>
            <a:r>
              <a:rPr lang="en-US" sz="1600" dirty="0" err="1">
                <a:solidFill>
                  <a:srgbClr val="0432FF"/>
                </a:solidFill>
              </a:rPr>
              <a:t>nanophotonics</a:t>
            </a:r>
            <a:r>
              <a:rPr lang="en-US" sz="1600" dirty="0"/>
              <a:t>—electromagnetic waves in </a:t>
            </a:r>
            <a:r>
              <a:rPr lang="en-US" sz="1600" dirty="0">
                <a:solidFill>
                  <a:srgbClr val="0432FF"/>
                </a:solidFill>
              </a:rPr>
              <a:t>media structured on the scale of the wavelength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In this regime — iridescent butterfly wings, distributed-feedback lasers, integrated optical devices, optical fibers, … — the century-old analytical techniques of 8.02/8.07/8.311 aren’t as useful. Instead, we cover algebraic and computational methods familiar from solid-state quantum mechanics: </a:t>
            </a:r>
            <a:r>
              <a:rPr lang="en-US" sz="1600" dirty="0">
                <a:solidFill>
                  <a:srgbClr val="0432FF"/>
                </a:solidFill>
              </a:rPr>
              <a:t>linear algebra and eigensystems, group theory for symmetry, Bloch's theorem and conservation laws, perturbation methods, and coupled-mode theories</a:t>
            </a:r>
            <a:r>
              <a:rPr lang="en-US" sz="1600" dirty="0"/>
              <a:t>, to understand surprising optical phenomena from band gaps to slow light and nonlinear filters.</a:t>
            </a:r>
          </a:p>
          <a:p>
            <a:endParaRPr lang="en-US" sz="1600" dirty="0"/>
          </a:p>
          <a:p>
            <a:r>
              <a:rPr lang="en-US" sz="1600" i="1" dirty="0"/>
              <a:t>Prerequisites: </a:t>
            </a:r>
            <a:r>
              <a:rPr lang="en-US" sz="1600" dirty="0"/>
              <a:t>Experience with PDEs and linear algebra (e.g. 8.05, 8.07, 18.303, 6.013, 3.21, or 2.062). For graduate students and advanced undergraduates.</a:t>
            </a:r>
          </a:p>
        </p:txBody>
      </p:sp>
    </p:spTree>
    <p:extLst>
      <p:ext uri="{BB962C8B-B14F-4D97-AF65-F5344CB8AC3E}">
        <p14:creationId xmlns:p14="http://schemas.microsoft.com/office/powerpoint/2010/main" val="4000731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183</Words>
  <Application>Microsoft Macintosh PowerPoint</Application>
  <PresentationFormat>Letter Paper (8.5x11 in)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cp:lastPrinted>2020-01-21T21:52:24Z</cp:lastPrinted>
  <dcterms:created xsi:type="dcterms:W3CDTF">2020-01-21T21:36:57Z</dcterms:created>
  <dcterms:modified xsi:type="dcterms:W3CDTF">2020-01-21T21:54:15Z</dcterms:modified>
</cp:coreProperties>
</file>