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7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B2B2B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2386" y="-9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13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B72857-686C-4E38-9370-F7D0FACA3660}" type="datetimeFigureOut">
              <a:rPr lang="fr-FR"/>
              <a:pPr>
                <a:defRPr/>
              </a:pPr>
              <a:t>08/11/2016</a:t>
            </a:fld>
            <a:endParaRPr lang="fr-FR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E2D786-859B-4B74-875B-A28AB42E87A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56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125518F-85A7-478D-914A-9A64372A0C28}" type="datetimeFigureOut">
              <a:rPr lang="fr-FR"/>
              <a:pPr>
                <a:defRPr/>
              </a:pPr>
              <a:t>08/11/2016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01CEDE1-7314-49F9-B327-ABF2CB4A8C6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911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 descr="bandeau_titr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309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IRFMblanc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933056"/>
            <a:ext cx="1440160" cy="89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60000" y="1855288"/>
            <a:ext cx="4788464" cy="2653832"/>
          </a:xfrm>
        </p:spPr>
        <p:txBody>
          <a:bodyPr anchor="t"/>
          <a:lstStyle>
            <a:lvl1pPr>
              <a:lnSpc>
                <a:spcPts val="3800"/>
              </a:lnSpc>
              <a:defRPr sz="2800" b="0" cap="none" baseline="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60000" y="5805264"/>
            <a:ext cx="3060272" cy="504056"/>
          </a:xfrm>
        </p:spPr>
        <p:txBody>
          <a:bodyPr anchor="b"/>
          <a:lstStyle>
            <a:lvl1pPr marL="0" indent="0" algn="l">
              <a:buNone/>
              <a:defRPr sz="1550" cap="none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960000" y="4509120"/>
            <a:ext cx="4788464" cy="1224136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4"/>
          </p:nvPr>
        </p:nvSpPr>
        <p:spPr>
          <a:xfrm>
            <a:off x="8024813" y="6308725"/>
            <a:ext cx="11191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08DDC4FC-5357-4592-8590-F680C4EBD9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5"/>
          </p:nvPr>
        </p:nvSpPr>
        <p:spPr>
          <a:xfrm>
            <a:off x="5435600" y="6305550"/>
            <a:ext cx="25558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wscope manual</a:t>
            </a:r>
            <a:endParaRPr lang="fr-FR"/>
          </a:p>
        </p:txBody>
      </p:sp>
      <p:pic>
        <p:nvPicPr>
          <p:cNvPr id="10" name="Picture 4" descr="U:\Documents\Documents_Bibliographie_Ebooks_Cours\Charte_Graphique\Logos GSCP\animation_colorbg\animation_colorbg.gif"/>
          <p:cNvPicPr>
            <a:picLocks noChangeAspect="1" noChangeArrowheads="1" noCrop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99" y="5077150"/>
            <a:ext cx="1268953" cy="86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rca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 descr="bandeau_intercalair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9938" y="0"/>
            <a:ext cx="58340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72000" y="1949598"/>
            <a:ext cx="5364496" cy="4719761"/>
          </a:xfrm>
        </p:spPr>
        <p:txBody>
          <a:bodyPr anchor="t"/>
          <a:lstStyle>
            <a:lvl1pPr algn="l">
              <a:lnSpc>
                <a:spcPts val="2800"/>
              </a:lnSpc>
              <a:defRPr sz="2200" b="1" cap="none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72000" y="260649"/>
            <a:ext cx="5292488" cy="1584176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None/>
              <a:defRPr sz="85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numéro de diapositive 7"/>
          <p:cNvSpPr>
            <a:spLocks noGrp="1"/>
          </p:cNvSpPr>
          <p:nvPr>
            <p:ph type="sldNum" sz="quarter" idx="10"/>
          </p:nvPr>
        </p:nvSpPr>
        <p:spPr>
          <a:xfrm>
            <a:off x="576263" y="5876925"/>
            <a:ext cx="270033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AF08AF5F-965D-462D-BE12-524D13934A5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576263" y="5445125"/>
            <a:ext cx="27003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wscope manual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wscope manual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3EAC339A-0056-46CF-975B-EF2230DB338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bandeau_page_cart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Espace réservé du contenu 15"/>
          <p:cNvSpPr>
            <a:spLocks noGrp="1"/>
          </p:cNvSpPr>
          <p:nvPr>
            <p:ph sz="quarter" idx="15"/>
          </p:nvPr>
        </p:nvSpPr>
        <p:spPr>
          <a:xfrm>
            <a:off x="378000" y="836613"/>
            <a:ext cx="8460000" cy="51847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33479F78-4D43-4851-A2FD-83CACAA8D0A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wscope manual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9" descr="cart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846138"/>
            <a:ext cx="8459787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8" descr="bandeau_page_cart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Espace réservé du graphique 32"/>
          <p:cNvSpPr>
            <a:spLocks noGrp="1"/>
          </p:cNvSpPr>
          <p:nvPr>
            <p:ph type="chart" sz="quarter" idx="13"/>
          </p:nvPr>
        </p:nvSpPr>
        <p:spPr>
          <a:xfrm>
            <a:off x="899592" y="5157788"/>
            <a:ext cx="3240360" cy="863600"/>
          </a:xfrm>
        </p:spPr>
        <p:txBody>
          <a:bodyPr rtlCol="0" anchor="ctr">
            <a:noAutofit/>
          </a:bodyPr>
          <a:lstStyle>
            <a:lvl1pPr marL="0" indent="0" algn="ctr">
              <a:defRPr sz="1200"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fr-FR" noProof="0" dirty="0"/>
          </a:p>
        </p:txBody>
      </p:sp>
      <p:sp>
        <p:nvSpPr>
          <p:cNvPr id="5" name="Espace réservé du numéro de diapositive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79EBB43C-2D10-4E4B-8C8C-2D3DA60E09F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wscope manual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bandeau_intercalair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9938" y="0"/>
            <a:ext cx="58340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6" descr="bandeau_dernière.png"/>
          <p:cNvPicPr>
            <a:picLocks noChangeAspect="1"/>
          </p:cNvPicPr>
          <p:nvPr userDrawn="1"/>
        </p:nvPicPr>
        <p:blipFill>
          <a:blip r:embed="rId3" cstate="print"/>
          <a:srcRect b="15350"/>
          <a:stretch>
            <a:fillRect/>
          </a:stretch>
        </p:blipFill>
        <p:spPr bwMode="auto">
          <a:xfrm>
            <a:off x="3309938" y="0"/>
            <a:ext cx="5834062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8800" y="5799600"/>
            <a:ext cx="1897200" cy="943200"/>
          </a:xfrm>
        </p:spPr>
        <p:txBody>
          <a:bodyPr anchor="t"/>
          <a:lstStyle>
            <a:lvl1pPr>
              <a:lnSpc>
                <a:spcPts val="1200"/>
              </a:lnSpc>
              <a:defRPr sz="850" b="0" cap="none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39505" y="5799600"/>
            <a:ext cx="3552775" cy="943200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800"/>
              </a:spcBef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2pPr>
            <a:lvl3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3pPr>
            <a:lvl4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4pPr>
            <a:lvl5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10"/>
          <p:cNvSpPr>
            <a:spLocks noGrp="1"/>
          </p:cNvSpPr>
          <p:nvPr>
            <p:ph type="sldNum" sz="quarter" idx="10"/>
          </p:nvPr>
        </p:nvSpPr>
        <p:spPr>
          <a:xfrm>
            <a:off x="576263" y="5445125"/>
            <a:ext cx="111918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36F44552-62F7-4F06-B69A-BADD14EB924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576263" y="5876925"/>
            <a:ext cx="2663825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wscope manual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7" descr="bandeau_texte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11300" y="52388"/>
            <a:ext cx="7237413" cy="9096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76263" y="1268413"/>
            <a:ext cx="81724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051050" y="6305550"/>
            <a:ext cx="594042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66666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 smtClean="0"/>
              <a:t>wscope manual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24813" y="6303963"/>
            <a:ext cx="111918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66666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A45AF852-F959-4662-99B4-74F05EE07D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1031" name="Picture 8" descr="IRFMblan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69674" y="49846"/>
            <a:ext cx="7270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:\Users\JH218595\Desktop\sondage_color.png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45179" y="490008"/>
            <a:ext cx="600264" cy="49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59" r:id="rId3"/>
    <p:sldLayoutId id="2147483665" r:id="rId4"/>
    <p:sldLayoutId id="2147483666" r:id="rId5"/>
    <p:sldLayoutId id="2147483667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kern="1200" cap="none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9pPr>
    </p:titleStyle>
    <p:bodyStyle>
      <a:lvl1pPr marL="923925" algn="l" rtl="0" eaLnBrk="1" fontAlgn="base" hangingPunct="1">
        <a:spcBef>
          <a:spcPct val="0"/>
        </a:spcBef>
        <a:spcAft>
          <a:spcPts val="400"/>
        </a:spcAft>
        <a:buFont typeface="Arial" charset="0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SzPct val="90000"/>
        <a:buBlip>
          <a:blip r:embed="rId11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2pPr>
      <a:lvl3pPr marL="36195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SzPct val="36000"/>
        <a:buFont typeface="Arial" charset="0"/>
        <a:defRPr sz="1600" kern="1200">
          <a:solidFill>
            <a:srgbClr val="666666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12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iscope.psfc.mit.edu/" TargetMode="External"/><Relationship Id="rId2" Type="http://schemas.openxmlformats.org/officeDocument/2006/relationships/hyperlink" Target="http://piscope.psfc.mit.edu/index.php/Using_%CF%80Scope_at_CEA/IRF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3419872" y="476672"/>
            <a:ext cx="5616624" cy="26527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dirty="0" err="1" smtClean="0"/>
              <a:t>W</a:t>
            </a:r>
            <a:r>
              <a:rPr lang="fr-FR" cap="none" dirty="0" err="1" smtClean="0"/>
              <a:t>scope</a:t>
            </a:r>
            <a:r>
              <a:rPr lang="fr-FR" cap="none" dirty="0" smtClean="0"/>
              <a:t> </a:t>
            </a:r>
            <a:r>
              <a:rPr lang="fr-FR" cap="none" dirty="0" err="1" smtClean="0"/>
              <a:t>manual</a:t>
            </a:r>
            <a:r>
              <a:rPr lang="fr-FR" cap="none" dirty="0" smtClean="0"/>
              <a:t> at IRFM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2400" dirty="0" smtClean="0"/>
              <a:t>How to plot Tore Supra or WEST data?</a:t>
            </a:r>
            <a:r>
              <a:rPr lang="fr-FR" dirty="0" smtClean="0"/>
              <a:t> </a:t>
            </a:r>
            <a:endParaRPr lang="fr-FR" cap="none" dirty="0"/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>
          <a:xfrm>
            <a:off x="3959225" y="5805488"/>
            <a:ext cx="3060700" cy="503237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buFont typeface="Arial" pitchFamily="34" charset="0"/>
              <a:buNone/>
              <a:defRPr/>
            </a:pPr>
            <a:r>
              <a:rPr lang="fr-FR" dirty="0" smtClean="0"/>
              <a:t>10/05/2016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3851275" y="4508500"/>
            <a:ext cx="4789488" cy="1223963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fr-FR" sz="1400" dirty="0" err="1" smtClean="0"/>
              <a:t>Syun’Ichi</a:t>
            </a:r>
            <a:r>
              <a:rPr lang="fr-FR" sz="1400" dirty="0" smtClean="0"/>
              <a:t> </a:t>
            </a:r>
            <a:r>
              <a:rPr lang="fr-FR" sz="1400" dirty="0" err="1" smtClean="0"/>
              <a:t>Shiraiwa</a:t>
            </a:r>
            <a:r>
              <a:rPr lang="fr-FR" sz="1400" dirty="0" smtClean="0"/>
              <a:t> (MIT/PSFC) </a:t>
            </a:r>
            <a:r>
              <a:rPr lang="fr-FR" sz="1400" b="1" dirty="0">
                <a:solidFill>
                  <a:schemeClr val="bg2"/>
                </a:solidFill>
              </a:rPr>
              <a:t>| </a:t>
            </a:r>
            <a:r>
              <a:rPr lang="fr-FR" sz="1400" dirty="0"/>
              <a:t>Julien </a:t>
            </a:r>
            <a:r>
              <a:rPr lang="fr-FR" sz="1400" dirty="0" smtClean="0"/>
              <a:t>Hillairet</a:t>
            </a:r>
          </a:p>
        </p:txBody>
      </p:sp>
      <p:sp>
        <p:nvSpPr>
          <p:cNvPr id="15365" name="Espace réservé du pied de page 7"/>
          <p:cNvSpPr>
            <a:spLocks noGrp="1"/>
          </p:cNvSpPr>
          <p:nvPr>
            <p:ph type="ftr" sz="quarter" idx="1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/>
              <a:t>wscope manual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779912" y="2492896"/>
            <a:ext cx="4968552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 smtClean="0">
                <a:solidFill>
                  <a:srgbClr val="666666"/>
                </a:solidFill>
                <a:hlinkClick r:id="rId2"/>
              </a:rPr>
              <a:t>Wscope</a:t>
            </a:r>
            <a:r>
              <a:rPr lang="en-GB" sz="1600" dirty="0" smtClean="0">
                <a:solidFill>
                  <a:srgbClr val="666666"/>
                </a:solidFill>
                <a:hlinkClick r:id="rId2"/>
              </a:rPr>
              <a:t> </a:t>
            </a:r>
            <a:r>
              <a:rPr lang="en-GB" sz="1600" dirty="0" smtClean="0">
                <a:solidFill>
                  <a:srgbClr val="666666"/>
                </a:solidFill>
              </a:rPr>
              <a:t>is a simplified interface of the Python software </a:t>
            </a:r>
            <a:r>
              <a:rPr lang="en-GB" sz="1600" dirty="0" smtClean="0">
                <a:solidFill>
                  <a:srgbClr val="666666"/>
                </a:solidFill>
                <a:sym typeface="Symbol"/>
                <a:hlinkClick r:id="rId3"/>
              </a:rPr>
              <a:t></a:t>
            </a:r>
            <a:r>
              <a:rPr lang="en-GB" sz="1600" dirty="0" smtClean="0">
                <a:solidFill>
                  <a:srgbClr val="666666"/>
                </a:solidFill>
                <a:hlinkClick r:id="rId3"/>
              </a:rPr>
              <a:t>Scope</a:t>
            </a:r>
            <a:r>
              <a:rPr lang="en-GB" sz="1600" dirty="0">
                <a:solidFill>
                  <a:srgbClr val="666666"/>
                </a:solidFill>
              </a:rPr>
              <a:t> </a:t>
            </a:r>
            <a:r>
              <a:rPr lang="en-GB" sz="1600" dirty="0" smtClean="0">
                <a:solidFill>
                  <a:srgbClr val="666666"/>
                </a:solidFill>
              </a:rPr>
              <a:t>and dedicated to Tore Supra and WEST data.</a:t>
            </a:r>
            <a:endParaRPr lang="en-GB" sz="1600" dirty="0">
              <a:solidFill>
                <a:srgbClr val="666666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619942"/>
            <a:ext cx="3528392" cy="1640023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08DDC4FC-5357-4592-8590-F680C4EBD9DB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23528" y="332656"/>
            <a:ext cx="8460000" cy="5184775"/>
          </a:xfrm>
        </p:spPr>
        <p:txBody>
          <a:bodyPr/>
          <a:lstStyle/>
          <a:p>
            <a:r>
              <a:rPr lang="en-GB" dirty="0" smtClean="0"/>
              <a:t>Saving/</a:t>
            </a:r>
            <a:r>
              <a:rPr lang="en-GB" dirty="0" err="1" smtClean="0"/>
              <a:t>Openning</a:t>
            </a:r>
            <a:r>
              <a:rPr lang="en-GB" dirty="0" smtClean="0"/>
              <a:t> a scope</a:t>
            </a:r>
          </a:p>
          <a:p>
            <a:pPr lvl="1"/>
            <a:r>
              <a:rPr lang="en-GB" dirty="0" smtClean="0"/>
              <a:t>Once your scope has been setup, you can export it to reopen it later with the same </a:t>
            </a:r>
            <a:r>
              <a:rPr lang="en-GB" dirty="0" err="1" smtClean="0"/>
              <a:t>config</a:t>
            </a:r>
            <a:r>
              <a:rPr lang="en-GB" dirty="0" smtClean="0"/>
              <a:t>. </a:t>
            </a:r>
            <a:br>
              <a:rPr lang="en-GB" dirty="0" smtClean="0"/>
            </a:br>
            <a:r>
              <a:rPr lang="en-GB" dirty="0" smtClean="0"/>
              <a:t>(Or to share it to a colleague.) </a:t>
            </a:r>
          </a:p>
          <a:p>
            <a:pPr lvl="1"/>
            <a:r>
              <a:rPr lang="en-GB" dirty="0" smtClean="0"/>
              <a:t>Click on “File” menu, then either “Export Book As” or “Export Book As (w/o data)”. The latter will not save the trace data in the scope file. </a:t>
            </a:r>
          </a:p>
          <a:p>
            <a:pPr lvl="1"/>
            <a:r>
              <a:rPr lang="en-GB" dirty="0" smtClean="0"/>
              <a:t>Save the scope file (.</a:t>
            </a:r>
            <a:r>
              <a:rPr lang="en-GB" dirty="0" err="1" smtClean="0"/>
              <a:t>bfz</a:t>
            </a:r>
            <a:r>
              <a:rPr lang="en-GB" dirty="0" smtClean="0"/>
              <a:t>) 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If you quit the application and reopen a new scope, you can open a scope book (.</a:t>
            </a:r>
            <a:r>
              <a:rPr lang="en-GB" dirty="0" err="1" smtClean="0"/>
              <a:t>bfz</a:t>
            </a:r>
            <a:r>
              <a:rPr lang="en-GB" dirty="0" smtClean="0"/>
              <a:t>) file from “File” -&gt; “Open” -&gt; “Book”. 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PAGE </a:t>
            </a:r>
            <a:fld id="{33479F78-4D43-4851-A2FD-83CACAA8D0A9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wscope manual</a:t>
            </a:r>
            <a:endParaRPr lang="fr-F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8862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18288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26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78000" y="332657"/>
            <a:ext cx="8460000" cy="5688732"/>
          </a:xfrm>
        </p:spPr>
        <p:txBody>
          <a:bodyPr/>
          <a:lstStyle/>
          <a:p>
            <a:r>
              <a:rPr lang="en-GB" dirty="0" smtClean="0"/>
              <a:t>Creating Intermediate Variables</a:t>
            </a:r>
          </a:p>
          <a:p>
            <a:pPr lvl="1"/>
            <a:r>
              <a:rPr lang="en-GB" dirty="0" smtClean="0"/>
              <a:t>Let’s say you want to plot y = A – B where A and B are two signals from the database</a:t>
            </a:r>
          </a:p>
          <a:p>
            <a:pPr lvl="1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33479F78-4D43-4851-A2FD-83CACAA8D0A9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wscope manual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" t="1225" r="1475" b="1275"/>
          <a:stretch/>
        </p:blipFill>
        <p:spPr bwMode="auto">
          <a:xfrm>
            <a:off x="107504" y="1020130"/>
            <a:ext cx="4831081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H="1">
            <a:off x="4938585" y="1524186"/>
            <a:ext cx="929559" cy="3600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 flipV="1">
            <a:off x="4933218" y="2172258"/>
            <a:ext cx="929558" cy="21602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940152" y="134829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Create a new variable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5940152" y="217225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Create a new script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776" y="3645024"/>
            <a:ext cx="20478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776" y="4581128"/>
            <a:ext cx="1990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25" y="5477830"/>
            <a:ext cx="20097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space réservé du contenu 1"/>
          <p:cNvSpPr txBox="1">
            <a:spLocks/>
          </p:cNvSpPr>
          <p:nvPr/>
        </p:nvSpPr>
        <p:spPr bwMode="auto">
          <a:xfrm>
            <a:off x="5004048" y="2960898"/>
            <a:ext cx="8460000" cy="2844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923925" algn="l" rtl="0" eaLnBrk="1" fontAlgn="base" hangingPunct="1">
              <a:spcBef>
                <a:spcPct val="0"/>
              </a:spcBef>
              <a:spcAft>
                <a:spcPts val="400"/>
              </a:spcAft>
              <a:buFont typeface="Arial" charset="0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6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36000"/>
              <a:buFont typeface="Arial" charset="0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7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Example</a:t>
            </a:r>
          </a:p>
          <a:p>
            <a:pPr lvl="1"/>
            <a:r>
              <a:rPr lang="en-GB" dirty="0" smtClean="0"/>
              <a:t>A new variable “C3” defined as gphyb%1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A new variable “C4” defined as gphyb%2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 new script defined as :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Will plot C3 – C4 in the figure</a:t>
            </a:r>
          </a:p>
        </p:txBody>
      </p:sp>
    </p:spTree>
    <p:extLst>
      <p:ext uri="{BB962C8B-B14F-4D97-AF65-F5344CB8AC3E}">
        <p14:creationId xmlns:p14="http://schemas.microsoft.com/office/powerpoint/2010/main" val="149066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>
          <a:xfrm>
            <a:off x="353906" y="260648"/>
            <a:ext cx="8460000" cy="5184775"/>
          </a:xfrm>
        </p:spPr>
        <p:txBody>
          <a:bodyPr/>
          <a:lstStyle/>
          <a:p>
            <a:r>
              <a:rPr lang="en-GB" dirty="0" err="1" smtClean="0"/>
              <a:t>Wscope</a:t>
            </a:r>
            <a:r>
              <a:rPr lang="en-GB" dirty="0" smtClean="0"/>
              <a:t>: WEST scope</a:t>
            </a:r>
          </a:p>
          <a:p>
            <a:pPr lvl="1"/>
            <a:r>
              <a:rPr lang="en-GB" dirty="0" smtClean="0"/>
              <a:t>Once logged into a Linux server with NX (e.g.: naos)</a:t>
            </a:r>
          </a:p>
          <a:p>
            <a:pPr lvl="1"/>
            <a:r>
              <a:rPr lang="en-GB" dirty="0" smtClean="0"/>
              <a:t>Open a terminal and type the command: </a:t>
            </a:r>
          </a:p>
          <a:p>
            <a:pPr lvl="2"/>
            <a:r>
              <a:rPr lang="en-GB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GB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wscope</a:t>
            </a:r>
            <a:endParaRPr lang="en-GB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smtClean="0">
                <a:latin typeface="+mj-lt"/>
                <a:cs typeface="Courier New" panose="02070309020205020404" pitchFamily="49" charset="0"/>
              </a:rPr>
              <a:t>Then:</a:t>
            </a:r>
          </a:p>
          <a:p>
            <a:pPr lvl="2"/>
            <a:r>
              <a:rPr lang="en-GB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wscope</a:t>
            </a:r>
            <a:endParaRPr lang="en-GB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>
                <a:latin typeface="+mj-lt"/>
                <a:cs typeface="Courier New" panose="02070309020205020404" pitchFamily="49" charset="0"/>
              </a:rPr>
              <a:t>The following window should appear: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22810"/>
            <a:ext cx="6408712" cy="444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wscope manual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33479F78-4D43-4851-A2FD-83CACAA8D0A9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" y="2447940"/>
            <a:ext cx="5202428" cy="389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23528" y="332656"/>
            <a:ext cx="8460000" cy="5184775"/>
          </a:xfrm>
        </p:spPr>
        <p:txBody>
          <a:bodyPr/>
          <a:lstStyle/>
          <a:p>
            <a:r>
              <a:rPr lang="en-GB" dirty="0" smtClean="0"/>
              <a:t>Plotting a signal for a shot number (1/2)</a:t>
            </a:r>
          </a:p>
          <a:p>
            <a:pPr lvl="1"/>
            <a:r>
              <a:rPr lang="en-GB" dirty="0" smtClean="0"/>
              <a:t>Right-click on the empty plot, click on “Add MDS Session”</a:t>
            </a:r>
          </a:p>
          <a:p>
            <a:pPr lvl="1"/>
            <a:r>
              <a:rPr lang="en-GB" dirty="0" smtClean="0"/>
              <a:t>This will open a new window. Enter the name of the signal to read in the “y” text input</a:t>
            </a:r>
          </a:p>
          <a:p>
            <a:pPr lvl="3"/>
            <a:r>
              <a:rPr lang="en-GB" dirty="0" smtClean="0"/>
              <a:t>Example: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sipmes</a:t>
            </a:r>
            <a:r>
              <a:rPr lang="en-GB" dirty="0" smtClean="0"/>
              <a:t> (= plasma current) </a:t>
            </a:r>
          </a:p>
          <a:p>
            <a:pPr lvl="1"/>
            <a:r>
              <a:rPr lang="en-GB" dirty="0" smtClean="0"/>
              <a:t>Click on “Save”. You can close this window.</a:t>
            </a:r>
          </a:p>
          <a:p>
            <a:pPr lvl="1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68036" y="3429000"/>
            <a:ext cx="1080120" cy="1600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1" t="2459"/>
          <a:stretch/>
        </p:blipFill>
        <p:spPr bwMode="auto">
          <a:xfrm>
            <a:off x="5211256" y="2204864"/>
            <a:ext cx="3932743" cy="425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436096" y="3268980"/>
            <a:ext cx="720080" cy="3200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wscope manual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33479F78-4D43-4851-A2FD-83CACAA8D0A9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3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732538" cy="51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23528" y="332656"/>
            <a:ext cx="8460000" cy="5184775"/>
          </a:xfrm>
        </p:spPr>
        <p:txBody>
          <a:bodyPr/>
          <a:lstStyle/>
          <a:p>
            <a:r>
              <a:rPr lang="en-GB" dirty="0" smtClean="0"/>
              <a:t>Plotting a signal for a shot number (2/2)</a:t>
            </a:r>
          </a:p>
          <a:p>
            <a:pPr lvl="1"/>
            <a:r>
              <a:rPr lang="en-GB" dirty="0" smtClean="0"/>
              <a:t>In the bottom text input, enter a shot number</a:t>
            </a:r>
          </a:p>
          <a:p>
            <a:pPr lvl="3"/>
            <a:r>
              <a:rPr lang="en-GB" dirty="0" smtClean="0"/>
              <a:t>Example: 47979</a:t>
            </a:r>
          </a:p>
          <a:p>
            <a:pPr lvl="1"/>
            <a:r>
              <a:rPr lang="en-GB" dirty="0" smtClean="0"/>
              <a:t>Then click on “Apply”. The time trace should look like: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11560" y="6237312"/>
            <a:ext cx="1224136" cy="2160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wscope manual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33479F78-4D43-4851-A2FD-83CACAA8D0A9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2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23528" y="260648"/>
            <a:ext cx="8784976" cy="5184775"/>
          </a:xfrm>
        </p:spPr>
        <p:txBody>
          <a:bodyPr/>
          <a:lstStyle/>
          <a:p>
            <a:r>
              <a:rPr lang="en-GB" dirty="0" smtClean="0"/>
              <a:t>Comparing traces for few shots</a:t>
            </a:r>
          </a:p>
          <a:p>
            <a:pPr lvl="1"/>
            <a:r>
              <a:rPr lang="en-GB" dirty="0" smtClean="0"/>
              <a:t>You can add few shot numbers, separated by comma (,)</a:t>
            </a:r>
          </a:p>
          <a:p>
            <a:pPr lvl="1"/>
            <a:r>
              <a:rPr lang="en-GB" dirty="0" smtClean="0"/>
              <a:t>Click on “Apply” : the traces will superpose with different </a:t>
            </a:r>
            <a:r>
              <a:rPr lang="en-GB" dirty="0" err="1" smtClean="0"/>
              <a:t>colors</a:t>
            </a:r>
            <a:r>
              <a:rPr lang="en-GB" dirty="0" smtClean="0"/>
              <a:t>.</a:t>
            </a:r>
          </a:p>
          <a:p>
            <a:pPr lvl="3"/>
            <a:r>
              <a:rPr lang="en-GB" sz="1200" dirty="0" smtClean="0"/>
              <a:t>Tricks: you can also use the shortcuts “+1”, “+2”, “-1”, etc., with respect to the previous shot number</a:t>
            </a:r>
            <a:endParaRPr lang="en-GB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5" y="1496672"/>
            <a:ext cx="8363611" cy="5313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2512" y="6383424"/>
            <a:ext cx="1346787" cy="2160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wscope manual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33479F78-4D43-4851-A2FD-83CACAA8D0A9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6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23528" y="332656"/>
            <a:ext cx="8460000" cy="5184775"/>
          </a:xfrm>
        </p:spPr>
        <p:txBody>
          <a:bodyPr/>
          <a:lstStyle/>
          <a:p>
            <a:r>
              <a:rPr lang="en-GB" dirty="0" smtClean="0"/>
              <a:t>Creating subplots (1/3)</a:t>
            </a:r>
          </a:p>
          <a:p>
            <a:pPr lvl="1"/>
            <a:r>
              <a:rPr lang="en-GB" dirty="0" smtClean="0"/>
              <a:t>Click on the “Plot” menu, then check the </a:t>
            </a:r>
            <a:r>
              <a:rPr lang="en-GB" dirty="0" err="1" smtClean="0"/>
              <a:t>boxe</a:t>
            </a:r>
            <a:r>
              <a:rPr lang="en-GB" dirty="0" smtClean="0"/>
              <a:t> ‘Layout mode’</a:t>
            </a:r>
          </a:p>
          <a:p>
            <a:pPr lvl="1"/>
            <a:r>
              <a:rPr lang="en-GB" dirty="0" smtClean="0"/>
              <a:t>The plot window should now appears in pink</a:t>
            </a:r>
          </a:p>
          <a:p>
            <a:pPr lvl="1"/>
            <a:r>
              <a:rPr lang="en-GB" dirty="0" smtClean="0"/>
              <a:t>Right-click on the plot window and select ‘split’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33479F78-4D43-4851-A2FD-83CACAA8D0A9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wscope manual</a:t>
            </a:r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964"/>
            <a:ext cx="4336853" cy="292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17348"/>
            <a:ext cx="4644008" cy="310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67544" y="2364120"/>
            <a:ext cx="949776" cy="1478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322820" y="2742064"/>
            <a:ext cx="868680" cy="1371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èche droite 4"/>
          <p:cNvSpPr/>
          <p:nvPr/>
        </p:nvSpPr>
        <p:spPr>
          <a:xfrm>
            <a:off x="3923928" y="2800827"/>
            <a:ext cx="1008112" cy="61779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82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23528" y="332656"/>
            <a:ext cx="8460000" cy="5184775"/>
          </a:xfrm>
        </p:spPr>
        <p:txBody>
          <a:bodyPr/>
          <a:lstStyle/>
          <a:p>
            <a:r>
              <a:rPr lang="en-GB" dirty="0"/>
              <a:t>Creating subplots </a:t>
            </a:r>
            <a:r>
              <a:rPr lang="en-GB" dirty="0" smtClean="0"/>
              <a:t>(2/3)</a:t>
            </a:r>
            <a:endParaRPr lang="en-GB" dirty="0"/>
          </a:p>
          <a:p>
            <a:pPr lvl="1"/>
            <a:r>
              <a:rPr lang="en-GB" dirty="0" smtClean="0"/>
              <a:t>Select how many rows (R) and columns (C) you want to split your figure in</a:t>
            </a:r>
          </a:p>
          <a:p>
            <a:pPr lvl="3"/>
            <a:r>
              <a:rPr lang="en-GB" dirty="0" smtClean="0"/>
              <a:t>Example below: 3 rows and 2 columns</a:t>
            </a:r>
          </a:p>
          <a:p>
            <a:pPr lvl="1"/>
            <a:r>
              <a:rPr lang="en-GB" dirty="0" smtClean="0"/>
              <a:t>Once done, quit the ‘Layout mode’ by unchecking the checkbox in the Plot menu.</a:t>
            </a:r>
          </a:p>
          <a:p>
            <a:pPr lvl="3"/>
            <a:r>
              <a:rPr lang="en-GB" sz="1200" dirty="0" smtClean="0"/>
              <a:t>Note: you can split each subplots into other subplots if needed. Or merge some.</a:t>
            </a:r>
          </a:p>
          <a:p>
            <a:pPr lvl="3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33479F78-4D43-4851-A2FD-83CACAA8D0A9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wscope manual</a:t>
            </a:r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76872"/>
            <a:ext cx="5393811" cy="359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2219325" y="3697333"/>
            <a:ext cx="1008112" cy="61779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83260"/>
            <a:ext cx="22193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22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95536" y="332656"/>
            <a:ext cx="8460000" cy="5184775"/>
          </a:xfrm>
        </p:spPr>
        <p:txBody>
          <a:bodyPr/>
          <a:lstStyle/>
          <a:p>
            <a:r>
              <a:rPr lang="en-GB" dirty="0"/>
              <a:t>Creating subplots </a:t>
            </a:r>
            <a:r>
              <a:rPr lang="en-GB" dirty="0" smtClean="0"/>
              <a:t>(3/3</a:t>
            </a:r>
            <a:r>
              <a:rPr lang="en-GB" dirty="0"/>
              <a:t>)</a:t>
            </a:r>
          </a:p>
          <a:p>
            <a:pPr lvl="1"/>
            <a:r>
              <a:rPr lang="en-GB" dirty="0" smtClean="0"/>
              <a:t>Define the signal name you want to plot in each subplot:</a:t>
            </a:r>
          </a:p>
          <a:p>
            <a:pPr lvl="3"/>
            <a:r>
              <a:rPr lang="en-GB" dirty="0" smtClean="0"/>
              <a:t>by right-clicking into a subplot, </a:t>
            </a:r>
          </a:p>
          <a:p>
            <a:pPr lvl="3"/>
            <a:r>
              <a:rPr lang="en-GB" dirty="0" smtClean="0"/>
              <a:t>then “Add MDS Session”. </a:t>
            </a:r>
          </a:p>
          <a:p>
            <a:pPr lvl="3"/>
            <a:r>
              <a:rPr lang="en-GB" dirty="0" smtClean="0"/>
              <a:t>Enter the name of the signal in the “y” text input and “Save”.</a:t>
            </a:r>
          </a:p>
          <a:p>
            <a:pPr lvl="3"/>
            <a:endParaRPr lang="en-GB" dirty="0"/>
          </a:p>
          <a:p>
            <a:pPr lvl="3"/>
            <a:r>
              <a:rPr lang="en-GB" dirty="0" smtClean="0"/>
              <a:t>Example with signals: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sipmes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gphyb%1, gphyb%2,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snli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gne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6564883" cy="44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wscope manual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33479F78-4D43-4851-A2FD-83CACAA8D0A9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29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23528" y="260449"/>
            <a:ext cx="8712968" cy="5184775"/>
          </a:xfrm>
        </p:spPr>
        <p:txBody>
          <a:bodyPr/>
          <a:lstStyle/>
          <a:p>
            <a:r>
              <a:rPr lang="en-GB" dirty="0" smtClean="0"/>
              <a:t>Scope options</a:t>
            </a:r>
          </a:p>
          <a:p>
            <a:pPr lvl="1"/>
            <a:r>
              <a:rPr lang="en-GB" dirty="0" smtClean="0"/>
              <a:t>You can tune the figure by right-clicking on a plot</a:t>
            </a:r>
          </a:p>
          <a:p>
            <a:pPr lvl="3"/>
            <a:r>
              <a:rPr lang="en-GB" dirty="0" smtClean="0"/>
              <a:t>Example: selecting “All same X scale” will make the subplot sharing the same X view</a:t>
            </a:r>
          </a:p>
          <a:p>
            <a:pPr lvl="1"/>
            <a:r>
              <a:rPr lang="en-GB" dirty="0" smtClean="0"/>
              <a:t>The left toolbox panel allows you </a:t>
            </a:r>
            <a:r>
              <a:rPr lang="en-GB" dirty="0"/>
              <a:t>to add annotation, </a:t>
            </a:r>
            <a:r>
              <a:rPr lang="en-GB" dirty="0" smtClean="0"/>
              <a:t>zoom in/out, pan, plot a cursor, change scale, remove/add a grid, etc.</a:t>
            </a:r>
          </a:p>
          <a:p>
            <a:pPr lvl="1"/>
            <a:r>
              <a:rPr lang="en-GB" dirty="0" smtClean="0"/>
              <a:t>The right toolbox panel allows you to export graphics, or tune the plot properties (line style, marker, </a:t>
            </a:r>
            <a:r>
              <a:rPr lang="en-GB" dirty="0" err="1" smtClean="0"/>
              <a:t>etc</a:t>
            </a:r>
            <a:r>
              <a:rPr lang="en-GB" dirty="0" smtClean="0"/>
              <a:t>). You can click on a curve to select it.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384322"/>
            <a:ext cx="6552728" cy="442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51720" y="5398572"/>
            <a:ext cx="965861" cy="1287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5448" y="2636912"/>
            <a:ext cx="1674159" cy="12878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940152" y="2636912"/>
            <a:ext cx="648072" cy="12878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10" r="916"/>
          <a:stretch/>
        </p:blipFill>
        <p:spPr bwMode="auto">
          <a:xfrm>
            <a:off x="5724128" y="3555825"/>
            <a:ext cx="3482340" cy="325755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Connecteur droit avec flèche 8"/>
          <p:cNvCxnSpPr/>
          <p:nvPr/>
        </p:nvCxnSpPr>
        <p:spPr>
          <a:xfrm>
            <a:off x="6444208" y="2765694"/>
            <a:ext cx="288032" cy="663306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wscope manual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33479F78-4D43-4851-A2FD-83CACAA8D0A9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670000"/>
      </p:ext>
    </p:extLst>
  </p:cSld>
  <p:clrMapOvr>
    <a:masterClrMapping/>
  </p:clrMapOvr>
</p:sld>
</file>

<file path=ppt/theme/theme1.xml><?xml version="1.0" encoding="utf-8"?>
<a:theme xmlns:a="http://schemas.openxmlformats.org/drawingml/2006/main" name="Modele_powerpoint2007_IRFM">
  <a:themeElements>
    <a:clrScheme name="CEA">
      <a:dk1>
        <a:sysClr val="windowText" lastClr="000000"/>
      </a:dk1>
      <a:lt1>
        <a:sysClr val="window" lastClr="FFFFFF"/>
      </a:lt1>
      <a:dk2>
        <a:srgbClr val="DC0528"/>
      </a:dk2>
      <a:lt2>
        <a:srgbClr val="96C31E"/>
      </a:lt2>
      <a:accent1>
        <a:srgbClr val="781469"/>
      </a:accent1>
      <a:accent2>
        <a:srgbClr val="F08728"/>
      </a:accent2>
      <a:accent3>
        <a:srgbClr val="FAB45F"/>
      </a:accent3>
      <a:accent4>
        <a:srgbClr val="0091C3"/>
      </a:accent4>
      <a:accent5>
        <a:srgbClr val="006937"/>
      </a:accent5>
      <a:accent6>
        <a:srgbClr val="87000A"/>
      </a:accent6>
      <a:hlink>
        <a:srgbClr val="0000FF"/>
      </a:hlink>
      <a:folHlink>
        <a:srgbClr val="800080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Modele_powerpoint2007_IRFM</Template>
  <TotalTime>312</TotalTime>
  <Words>626</Words>
  <Application>Microsoft Office PowerPoint</Application>
  <PresentationFormat>Affichage à l'écran (4:3)</PresentationFormat>
  <Paragraphs>97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Modele_powerpoint2007_IRFM</vt:lpstr>
      <vt:lpstr>Wscope manual at IRFM  How to plot Tore Supra or WEST data?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aliquando tempo tatum commentum</dc:title>
  <dc:creator>HUTTER Thierry 099389</dc:creator>
  <cp:lastModifiedBy>HILLAIRET Julien 218595</cp:lastModifiedBy>
  <cp:revision>26</cp:revision>
  <dcterms:created xsi:type="dcterms:W3CDTF">2012-06-26T12:11:10Z</dcterms:created>
  <dcterms:modified xsi:type="dcterms:W3CDTF">2016-11-08T11:12:14Z</dcterms:modified>
</cp:coreProperties>
</file>