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B4E1E4-DB68-4B4E-8A78-61871FFBC2F3}">
  <a:tblStyle styleId="{C6B4E1E4-DB68-4B4E-8A78-61871FFBC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7d7939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7d7939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982a878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982a878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7d7939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7d7939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982a878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982a878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982a878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9982a878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753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作成物説明資料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IOTシステム科　10番　五嶋 隆文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スマートロックを自作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スマートロックとは物理的な鍵を使用せず開錠/施錠の出来る機器です。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5" y="2946037"/>
            <a:ext cx="2883351" cy="16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1000375" y="4749000"/>
            <a:ext cx="2829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3A444C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Qrio Lock（キュリオロック）￥20,000</a:t>
            </a:r>
            <a:endParaRPr sz="1100">
              <a:solidFill>
                <a:srgbClr val="3A444C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575" y="2946025"/>
            <a:ext cx="1671525" cy="16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5128563" y="4749000"/>
            <a:ext cx="2829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latin typeface="Meiryo"/>
                <a:ea typeface="Meiryo"/>
                <a:cs typeface="Meiryo"/>
                <a:sym typeface="Meiryo"/>
              </a:rPr>
              <a:t>SESAMEスマートロック</a:t>
            </a:r>
            <a:r>
              <a:rPr lang="ja" sz="1050">
                <a:solidFill>
                  <a:srgbClr val="70757A"/>
                </a:solidFill>
                <a:highlight>
                  <a:srgbClr val="FFFFFF"/>
                </a:highlight>
              </a:rPr>
              <a:t>　5,800円</a:t>
            </a:r>
            <a:endParaRPr sz="11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全体概要図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55750" y="865675"/>
            <a:ext cx="6858000" cy="190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12271" l="30948" r="28998" t="15033"/>
          <a:stretch/>
        </p:blipFill>
        <p:spPr>
          <a:xfrm>
            <a:off x="6199650" y="1386137"/>
            <a:ext cx="722400" cy="6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18162" r="18200" t="0"/>
          <a:stretch/>
        </p:blipFill>
        <p:spPr>
          <a:xfrm>
            <a:off x="3344150" y="1282200"/>
            <a:ext cx="689400" cy="10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075" y="1347963"/>
            <a:ext cx="689400" cy="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638900" y="1553913"/>
            <a:ext cx="4833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6">
            <a:alphaModFix/>
          </a:blip>
          <a:srcRect b="0" l="6480" r="0" t="0"/>
          <a:stretch/>
        </p:blipFill>
        <p:spPr>
          <a:xfrm>
            <a:off x="855738" y="1320375"/>
            <a:ext cx="1212425" cy="13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253438" y="1573000"/>
            <a:ext cx="4833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7">
            <a:alphaModFix/>
          </a:blip>
          <a:srcRect b="7791" l="24784" r="26456" t="4865"/>
          <a:stretch/>
        </p:blipFill>
        <p:spPr>
          <a:xfrm>
            <a:off x="5025375" y="3256475"/>
            <a:ext cx="581000" cy="10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 rot="10800000">
            <a:off x="2825700" y="1553925"/>
            <a:ext cx="4833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8150" y="1289800"/>
            <a:ext cx="722400" cy="8057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344150" y="2365500"/>
            <a:ext cx="6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ESP32</a:t>
            </a:r>
            <a:endParaRPr sz="1000"/>
          </a:p>
        </p:txBody>
      </p:sp>
      <p:sp>
        <p:nvSpPr>
          <p:cNvPr id="95" name="Google Shape;95;p15"/>
          <p:cNvSpPr txBox="1"/>
          <p:nvPr/>
        </p:nvSpPr>
        <p:spPr>
          <a:xfrm>
            <a:off x="4764513" y="2075525"/>
            <a:ext cx="8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Webhook</a:t>
            </a:r>
            <a:endParaRPr sz="1000"/>
          </a:p>
        </p:txBody>
      </p:sp>
      <p:sp>
        <p:nvSpPr>
          <p:cNvPr id="96" name="Google Shape;96;p15"/>
          <p:cNvSpPr txBox="1"/>
          <p:nvPr/>
        </p:nvSpPr>
        <p:spPr>
          <a:xfrm>
            <a:off x="6235500" y="2075525"/>
            <a:ext cx="6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IFTTT</a:t>
            </a: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2084650" y="2075525"/>
            <a:ext cx="6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SG92R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 rot="3095702">
            <a:off x="3879484" y="2656941"/>
            <a:ext cx="1063882" cy="22526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-3417490">
            <a:off x="5173508" y="2543857"/>
            <a:ext cx="1323794" cy="22558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7450" y="3256482"/>
            <a:ext cx="483300" cy="73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58850" y="3992025"/>
            <a:ext cx="8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Bluetooth</a:t>
            </a:r>
            <a:endParaRPr sz="1000"/>
          </a:p>
        </p:txBody>
      </p:sp>
      <p:sp>
        <p:nvSpPr>
          <p:cNvPr id="102" name="Google Shape;102;p15"/>
          <p:cNvSpPr txBox="1"/>
          <p:nvPr/>
        </p:nvSpPr>
        <p:spPr>
          <a:xfrm>
            <a:off x="4971175" y="4340725"/>
            <a:ext cx="6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Android</a:t>
            </a:r>
            <a:endParaRPr sz="1000"/>
          </a:p>
        </p:txBody>
      </p:sp>
      <p:sp>
        <p:nvSpPr>
          <p:cNvPr id="103" name="Google Shape;103;p15"/>
          <p:cNvSpPr/>
          <p:nvPr/>
        </p:nvSpPr>
        <p:spPr>
          <a:xfrm>
            <a:off x="3895675" y="3211375"/>
            <a:ext cx="2226600" cy="146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511375" y="2814525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開錠/施錠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762400" y="2791975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通知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目標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1900" y="1919075"/>
            <a:ext cx="83772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" sz="2200">
                <a:latin typeface="Meiryo"/>
                <a:ea typeface="Meiryo"/>
                <a:cs typeface="Meiryo"/>
                <a:sym typeface="Meiryo"/>
              </a:rPr>
              <a:t>.材料費を抑える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2.スマートフォンを用いての開錠/施錠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3.特定の人のみ開錠/施錠を行えるようにする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4.物理</a:t>
            </a:r>
            <a:r>
              <a:rPr lang="ja" sz="2200">
                <a:latin typeface="Meiryo"/>
                <a:ea typeface="Meiryo"/>
                <a:cs typeface="Meiryo"/>
                <a:sym typeface="Meiryo"/>
              </a:rPr>
              <a:t>鍵での開錠/施錠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5.開錠/施錠の通知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使用部品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52500" y="180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{C6B4E1E4-DB68-4B4E-8A78-61871FFBC2F3}</a:tableStyleId>
              </a:tblPr>
              <a:tblGrid>
                <a:gridCol w="2413000"/>
                <a:gridCol w="3622775"/>
                <a:gridCol w="120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種類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部品名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価格(円)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マイコン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waves ESP32 DevKitC V4 ESP-WROOM-32 ESP-32 WiFi BLE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ピンヘッダ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1*3　3P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サーボモータ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マイクロサーボ SG92R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530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電源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TNTOR モバイルバッテリー 軽量 小型 超薄 6mm 5000mAh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1990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トランジスタ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MOSFET Nch 60V5A    ２SK4017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外装部品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ユニバーサルアームセット、</a:t>
                      </a: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磁石　等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8346775" y="4298925"/>
            <a:ext cx="7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合計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4500円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11700" y="9426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モジュール階層図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23325" y="1550425"/>
            <a:ext cx="1531200" cy="35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ble</a:t>
            </a:r>
            <a:r>
              <a:rPr lang="ja"/>
              <a:t>.c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470375" y="2051000"/>
            <a:ext cx="1531200" cy="35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wifi.c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470375" y="2515600"/>
            <a:ext cx="1531200" cy="35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servo.c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470375" y="2980188"/>
            <a:ext cx="1531200" cy="35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ifttt.c</a:t>
            </a:r>
            <a:endParaRPr/>
          </a:p>
        </p:txBody>
      </p:sp>
      <p:cxnSp>
        <p:nvCxnSpPr>
          <p:cNvPr id="129" name="Google Shape;129;p18"/>
          <p:cNvCxnSpPr>
            <a:stCxn id="125" idx="2"/>
          </p:cNvCxnSpPr>
          <p:nvPr/>
        </p:nvCxnSpPr>
        <p:spPr>
          <a:xfrm flipH="1">
            <a:off x="1186825" y="1903225"/>
            <a:ext cx="2100" cy="127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6" idx="1"/>
          </p:cNvCxnSpPr>
          <p:nvPr/>
        </p:nvCxnSpPr>
        <p:spPr>
          <a:xfrm rot="10800000">
            <a:off x="1199475" y="2227400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7" idx="1"/>
          </p:cNvCxnSpPr>
          <p:nvPr/>
        </p:nvCxnSpPr>
        <p:spPr>
          <a:xfrm rot="10800000">
            <a:off x="1199475" y="2692000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28" idx="1"/>
          </p:cNvCxnSpPr>
          <p:nvPr/>
        </p:nvCxnSpPr>
        <p:spPr>
          <a:xfrm rot="10800000">
            <a:off x="1192275" y="3156588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3132625" y="2053363"/>
            <a:ext cx="4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wifi接続を行うためのモジュール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32625" y="2504938"/>
            <a:ext cx="4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サーボモータをコントロールするモジュール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132625" y="2956525"/>
            <a:ext cx="4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iftttと通信を行うためのモジュール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48075" y="3947450"/>
            <a:ext cx="4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※その他各モジュール毎にヘッダーファイルあり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rPr>
              <a:t>処理概要図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134869" y="472936"/>
            <a:ext cx="3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045626" y="556003"/>
            <a:ext cx="1351800" cy="24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045626" y="1171617"/>
            <a:ext cx="1351800" cy="24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Bluetooth接続</a:t>
            </a:r>
            <a:endParaRPr/>
          </a:p>
        </p:txBody>
      </p:sp>
      <p:cxnSp>
        <p:nvCxnSpPr>
          <p:cNvPr id="145" name="Google Shape;145;p19"/>
          <p:cNvCxnSpPr>
            <a:stCxn id="143" idx="2"/>
            <a:endCxn id="144" idx="0"/>
          </p:cNvCxnSpPr>
          <p:nvPr/>
        </p:nvCxnSpPr>
        <p:spPr>
          <a:xfrm>
            <a:off x="4721526" y="799003"/>
            <a:ext cx="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9"/>
          <p:cNvSpPr/>
          <p:nvPr/>
        </p:nvSpPr>
        <p:spPr>
          <a:xfrm>
            <a:off x="4045626" y="3008909"/>
            <a:ext cx="1351800" cy="34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サーボモータ回転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973267" y="1855255"/>
            <a:ext cx="1496700" cy="731400"/>
          </a:xfrm>
          <a:prstGeom prst="diamon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一致かどうか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045626" y="3594307"/>
            <a:ext cx="1351800" cy="24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ドア開錠/施錠</a:t>
            </a:r>
            <a:endParaRPr/>
          </a:p>
        </p:txBody>
      </p:sp>
      <p:cxnSp>
        <p:nvCxnSpPr>
          <p:cNvPr id="149" name="Google Shape;149;p19"/>
          <p:cNvCxnSpPr>
            <a:stCxn id="144" idx="2"/>
            <a:endCxn id="147" idx="0"/>
          </p:cNvCxnSpPr>
          <p:nvPr/>
        </p:nvCxnSpPr>
        <p:spPr>
          <a:xfrm>
            <a:off x="4721526" y="1414617"/>
            <a:ext cx="0" cy="44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7" idx="2"/>
            <a:endCxn id="151" idx="0"/>
          </p:cNvCxnSpPr>
          <p:nvPr/>
        </p:nvCxnSpPr>
        <p:spPr>
          <a:xfrm>
            <a:off x="4721617" y="2586655"/>
            <a:ext cx="0" cy="38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6" idx="2"/>
            <a:endCxn id="148" idx="0"/>
          </p:cNvCxnSpPr>
          <p:nvPr/>
        </p:nvCxnSpPr>
        <p:spPr>
          <a:xfrm>
            <a:off x="4721526" y="3356609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/>
          <p:nvPr/>
        </p:nvSpPr>
        <p:spPr>
          <a:xfrm>
            <a:off x="4045626" y="4179705"/>
            <a:ext cx="1351800" cy="24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IFTTT通知</a:t>
            </a:r>
            <a:endParaRPr/>
          </a:p>
        </p:txBody>
      </p:sp>
      <p:cxnSp>
        <p:nvCxnSpPr>
          <p:cNvPr id="154" name="Google Shape;154;p19"/>
          <p:cNvCxnSpPr>
            <a:stCxn id="148" idx="2"/>
            <a:endCxn id="153" idx="0"/>
          </p:cNvCxnSpPr>
          <p:nvPr/>
        </p:nvCxnSpPr>
        <p:spPr>
          <a:xfrm>
            <a:off x="4721526" y="3837307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47" idx="3"/>
          </p:cNvCxnSpPr>
          <p:nvPr/>
        </p:nvCxnSpPr>
        <p:spPr>
          <a:xfrm>
            <a:off x="5469967" y="2220955"/>
            <a:ext cx="100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6472728" y="1240979"/>
            <a:ext cx="0" cy="98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 rot="10800000">
            <a:off x="5397426" y="1240968"/>
            <a:ext cx="109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/>
          <p:nvPr/>
        </p:nvSpPr>
        <p:spPr>
          <a:xfrm>
            <a:off x="3702125" y="78456"/>
            <a:ext cx="20388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外側からの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ドア開錠/施錠の流れ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469975" y="1938425"/>
            <a:ext cx="678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116525" y="2598988"/>
            <a:ext cx="6051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yes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045626" y="4712430"/>
            <a:ext cx="1351800" cy="243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終了</a:t>
            </a:r>
            <a:endParaRPr/>
          </a:p>
        </p:txBody>
      </p:sp>
      <p:cxnSp>
        <p:nvCxnSpPr>
          <p:cNvPr id="162" name="Google Shape;162;p19"/>
          <p:cNvCxnSpPr>
            <a:stCxn id="153" idx="2"/>
          </p:cNvCxnSpPr>
          <p:nvPr/>
        </p:nvCxnSpPr>
        <p:spPr>
          <a:xfrm>
            <a:off x="4721526" y="4422705"/>
            <a:ext cx="0" cy="28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34775" y="738725"/>
            <a:ext cx="8651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スマートフォンを用いての開錠/施錠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71900" y="1919075"/>
            <a:ext cx="778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・BLE接続を使用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・セキュリティ面を考慮して数字６桁のPWの入力を要求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200">
                <a:latin typeface="Meiryo"/>
                <a:ea typeface="Meiryo"/>
                <a:cs typeface="Meiryo"/>
                <a:sym typeface="Meiryo"/>
              </a:rPr>
              <a:t>・マイコンをペリフェラルとして扱い、起動後にアドバタイジングを行う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>
                <a:latin typeface="Meiryo"/>
                <a:ea typeface="Meiryo"/>
                <a:cs typeface="Meiryo"/>
                <a:sym typeface="Meiryo"/>
              </a:rPr>
              <a:t>引用元</a:t>
            </a:r>
            <a:endParaRPr sz="4000"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963450" y="21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{C6B4E1E4-DB68-4B4E-8A78-61871FFBC2F3}</a:tableStyleId>
              </a:tblPr>
              <a:tblGrid>
                <a:gridCol w="3293225"/>
                <a:gridCol w="439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サイト名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URL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  <a:tr h="44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Loose Life Hack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https://poniyagi.net/smart-poni-house-lock-01/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専業主婦のリノベ記録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https://note.com/yarikuri/n/nc060e0725568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空飛ぶラズベリーパイ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https://ppdr.softether.net/smartlock-1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Qrio Lock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https://qrio.me/smartlock/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CANDYHOUSE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latin typeface="Meiryo"/>
                          <a:ea typeface="Meiryo"/>
                          <a:cs typeface="Meiryo"/>
                          <a:sym typeface="Meiryo"/>
                        </a:rPr>
                        <a:t>https://jp.candyhouse.co/</a:t>
                      </a:r>
                      <a:endParaRPr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