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61" r:id="rId5"/>
    <p:sldId id="262" r:id="rId6"/>
    <p:sldId id="259" r:id="rId7"/>
    <p:sldId id="267" r:id="rId8"/>
    <p:sldId id="260" r:id="rId9"/>
    <p:sldId id="265" r:id="rId10"/>
    <p:sldId id="263" r:id="rId11"/>
    <p:sldId id="268" r:id="rId12"/>
    <p:sldId id="269" r:id="rId13"/>
    <p:sldId id="271" r:id="rId14"/>
    <p:sldId id="272" r:id="rId15"/>
    <p:sldId id="270" r:id="rId16"/>
    <p:sldId id="274" r:id="rId17"/>
    <p:sldId id="275" r:id="rId18"/>
    <p:sldId id="276" r:id="rId19"/>
    <p:sldId id="264" r:id="rId20"/>
  </p:sldIdLst>
  <p:sldSz cx="9144000" cy="5143500" type="screen16x9"/>
  <p:notesSz cx="6858000" cy="9144000"/>
  <p:embeddedFontLst>
    <p:embeddedFont>
      <p:font typeface="Roboto" panose="020B0600070205080204" charset="0"/>
      <p:regular r:id="rId22"/>
      <p:bold r:id="rId23"/>
      <p:italic r:id="rId24"/>
      <p:boldItalic r:id="rId25"/>
    </p:embeddedFont>
    <p:embeddedFont>
      <p:font typeface="メイリオ" panose="020B0604030504040204" pitchFamily="50" charset="-128"/>
      <p:regular r:id="rId26"/>
      <p:bold r:id="rId27"/>
      <p:italic r:id="rId28"/>
      <p:boldItalic r:id="rId29"/>
    </p:embeddedFont>
    <p:embeddedFont>
      <p:font typeface="メイリオ" panose="020B0604030504040204" pitchFamily="50" charset="-128"/>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B4E1E4-DB68-4B4E-8A78-61871FFBC2F3}">
  <a:tblStyle styleId="{C6B4E1E4-DB68-4B4E-8A78-61871FFBC2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0" autoAdjust="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449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873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773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92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9982a878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9982a878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b7d7939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b7d7939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b7d79394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b7d79394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2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9982a8787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9982a8787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982a878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982a878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1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7534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a:t>スマートロック</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a:t>IOTシステム科　10番　五嶋 隆文</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16F9259-8F9D-498D-8802-8E3881CF288D}"/>
              </a:ext>
            </a:extLst>
          </p:cNvPr>
          <p:cNvSpPr>
            <a:spLocks noGrp="1"/>
          </p:cNvSpPr>
          <p:nvPr>
            <p:ph type="body" idx="1"/>
          </p:nvPr>
        </p:nvSpPr>
        <p:spPr>
          <a:xfrm>
            <a:off x="3823741" y="98125"/>
            <a:ext cx="1424159" cy="364336"/>
          </a:xfrm>
          <a:ln>
            <a:solidFill>
              <a:schemeClr val="bg2"/>
            </a:solidFill>
          </a:ln>
        </p:spPr>
        <p:txBody>
          <a:bodyPr/>
          <a:lstStyle/>
          <a:p>
            <a:pPr marL="152400" indent="0">
              <a:buNone/>
            </a:pPr>
            <a:r>
              <a:rPr kumimoji="1" lang="ja-JP" altLang="en-US" sz="1600" dirty="0">
                <a:solidFill>
                  <a:schemeClr val="bg2"/>
                </a:solidFill>
                <a:latin typeface="メイリオ" panose="020B0604030504040204" pitchFamily="50" charset="-128"/>
                <a:ea typeface="メイリオ" panose="020B0604030504040204" pitchFamily="50" charset="-128"/>
              </a:rPr>
              <a:t>ドア開錠時</a:t>
            </a:r>
          </a:p>
        </p:txBody>
      </p:sp>
      <p:sp>
        <p:nvSpPr>
          <p:cNvPr id="47" name="Google Shape;144;p19">
            <a:extLst>
              <a:ext uri="{FF2B5EF4-FFF2-40B4-BE49-F238E27FC236}">
                <a16:creationId xmlns:a16="http://schemas.microsoft.com/office/drawing/2014/main" id="{83D340FD-2558-4174-B301-3AF719AAAB9A}"/>
              </a:ext>
            </a:extLst>
          </p:cNvPr>
          <p:cNvSpPr/>
          <p:nvPr/>
        </p:nvSpPr>
        <p:spPr>
          <a:xfrm>
            <a:off x="3896100" y="1252629"/>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1100" dirty="0"/>
              <a:t>BLE</a:t>
            </a:r>
            <a:r>
              <a:rPr lang="ja-JP" altLang="en-US" sz="1100" dirty="0"/>
              <a:t>接続開始</a:t>
            </a:r>
            <a:endParaRPr sz="1100" dirty="0"/>
          </a:p>
        </p:txBody>
      </p:sp>
      <p:cxnSp>
        <p:nvCxnSpPr>
          <p:cNvPr id="48" name="Google Shape;145;p19">
            <a:extLst>
              <a:ext uri="{FF2B5EF4-FFF2-40B4-BE49-F238E27FC236}">
                <a16:creationId xmlns:a16="http://schemas.microsoft.com/office/drawing/2014/main" id="{0236E37F-FEF5-4340-BF15-787B33F3C100}"/>
              </a:ext>
            </a:extLst>
          </p:cNvPr>
          <p:cNvCxnSpPr>
            <a:endCxn id="47" idx="0"/>
          </p:cNvCxnSpPr>
          <p:nvPr/>
        </p:nvCxnSpPr>
        <p:spPr>
          <a:xfrm>
            <a:off x="4572000" y="880015"/>
            <a:ext cx="0" cy="372600"/>
          </a:xfrm>
          <a:prstGeom prst="straightConnector1">
            <a:avLst/>
          </a:prstGeom>
          <a:noFill/>
          <a:ln w="9525" cap="flat" cmpd="sng">
            <a:solidFill>
              <a:srgbClr val="000000"/>
            </a:solidFill>
            <a:prstDash val="solid"/>
            <a:round/>
            <a:headEnd type="none" w="med" len="med"/>
            <a:tailEnd type="triangle" w="med" len="med"/>
          </a:ln>
        </p:spPr>
      </p:cxnSp>
      <p:sp>
        <p:nvSpPr>
          <p:cNvPr id="49" name="Google Shape;146;p19">
            <a:extLst>
              <a:ext uri="{FF2B5EF4-FFF2-40B4-BE49-F238E27FC236}">
                <a16:creationId xmlns:a16="http://schemas.microsoft.com/office/drawing/2014/main" id="{FCCC7EA0-33B4-40F5-BE14-51F8492F43ED}"/>
              </a:ext>
            </a:extLst>
          </p:cNvPr>
          <p:cNvSpPr/>
          <p:nvPr/>
        </p:nvSpPr>
        <p:spPr>
          <a:xfrm>
            <a:off x="3896100" y="3132999"/>
            <a:ext cx="1351800" cy="30462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100" dirty="0"/>
              <a:t>ベアリング</a:t>
            </a:r>
            <a:endParaRPr sz="1100" dirty="0"/>
          </a:p>
        </p:txBody>
      </p:sp>
      <p:sp>
        <p:nvSpPr>
          <p:cNvPr id="50" name="Google Shape;147;p19">
            <a:extLst>
              <a:ext uri="{FF2B5EF4-FFF2-40B4-BE49-F238E27FC236}">
                <a16:creationId xmlns:a16="http://schemas.microsoft.com/office/drawing/2014/main" id="{47B16FE5-02CD-4E09-8515-AD8484E7120E}"/>
              </a:ext>
            </a:extLst>
          </p:cNvPr>
          <p:cNvSpPr/>
          <p:nvPr/>
        </p:nvSpPr>
        <p:spPr>
          <a:xfrm>
            <a:off x="3823741" y="1936267"/>
            <a:ext cx="1496700" cy="731400"/>
          </a:xfrm>
          <a:prstGeom prst="diamond">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dirty="0"/>
              <a:t>PW</a:t>
            </a:r>
            <a:endParaRPr sz="1100" dirty="0"/>
          </a:p>
          <a:p>
            <a:pPr marL="0" lvl="0" indent="0" algn="ctr" rtl="0">
              <a:spcBef>
                <a:spcPts val="0"/>
              </a:spcBef>
              <a:spcAft>
                <a:spcPts val="0"/>
              </a:spcAft>
              <a:buNone/>
            </a:pPr>
            <a:r>
              <a:rPr lang="ja-JP" altLang="en-US" sz="1100" dirty="0"/>
              <a:t>一致判定</a:t>
            </a:r>
            <a:endParaRPr sz="1100" dirty="0"/>
          </a:p>
        </p:txBody>
      </p:sp>
      <p:sp>
        <p:nvSpPr>
          <p:cNvPr id="51" name="Google Shape;148;p19">
            <a:extLst>
              <a:ext uri="{FF2B5EF4-FFF2-40B4-BE49-F238E27FC236}">
                <a16:creationId xmlns:a16="http://schemas.microsoft.com/office/drawing/2014/main" id="{CF4476FB-3BBB-44FD-8BE2-B8CE44D5E5AB}"/>
              </a:ext>
            </a:extLst>
          </p:cNvPr>
          <p:cNvSpPr/>
          <p:nvPr/>
        </p:nvSpPr>
        <p:spPr>
          <a:xfrm>
            <a:off x="3896100" y="3675319"/>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err="1"/>
              <a:t>servo.c</a:t>
            </a:r>
            <a:r>
              <a:rPr lang="ja-JP" altLang="en-US" sz="1100" dirty="0"/>
              <a:t> 呼出し</a:t>
            </a:r>
            <a:endParaRPr sz="1100" dirty="0"/>
          </a:p>
        </p:txBody>
      </p:sp>
      <p:cxnSp>
        <p:nvCxnSpPr>
          <p:cNvPr id="52" name="Google Shape;149;p19">
            <a:extLst>
              <a:ext uri="{FF2B5EF4-FFF2-40B4-BE49-F238E27FC236}">
                <a16:creationId xmlns:a16="http://schemas.microsoft.com/office/drawing/2014/main" id="{3DF1B1EE-9F31-410C-825C-FEF66D6237B1}"/>
              </a:ext>
            </a:extLst>
          </p:cNvPr>
          <p:cNvCxnSpPr>
            <a:cxnSpLocks/>
            <a:stCxn id="47" idx="2"/>
            <a:endCxn id="50" idx="0"/>
          </p:cNvCxnSpPr>
          <p:nvPr/>
        </p:nvCxnSpPr>
        <p:spPr>
          <a:xfrm>
            <a:off x="4572000" y="1495629"/>
            <a:ext cx="0" cy="440700"/>
          </a:xfrm>
          <a:prstGeom prst="straightConnector1">
            <a:avLst/>
          </a:prstGeom>
          <a:noFill/>
          <a:ln w="9525" cap="flat" cmpd="sng">
            <a:solidFill>
              <a:srgbClr val="000000"/>
            </a:solidFill>
            <a:prstDash val="solid"/>
            <a:round/>
            <a:headEnd type="none" w="med" len="med"/>
            <a:tailEnd type="triangle" w="med" len="med"/>
          </a:ln>
        </p:spPr>
      </p:cxnSp>
      <p:cxnSp>
        <p:nvCxnSpPr>
          <p:cNvPr id="53" name="Google Shape;150;p19">
            <a:extLst>
              <a:ext uri="{FF2B5EF4-FFF2-40B4-BE49-F238E27FC236}">
                <a16:creationId xmlns:a16="http://schemas.microsoft.com/office/drawing/2014/main" id="{F7298F3B-964F-45F4-B0D4-09EA6392FE27}"/>
              </a:ext>
            </a:extLst>
          </p:cNvPr>
          <p:cNvCxnSpPr>
            <a:cxnSpLocks/>
            <a:stCxn id="50" idx="2"/>
            <a:endCxn id="49" idx="0"/>
          </p:cNvCxnSpPr>
          <p:nvPr/>
        </p:nvCxnSpPr>
        <p:spPr>
          <a:xfrm flipH="1">
            <a:off x="4572000" y="2667667"/>
            <a:ext cx="91" cy="465332"/>
          </a:xfrm>
          <a:prstGeom prst="straightConnector1">
            <a:avLst/>
          </a:prstGeom>
          <a:noFill/>
          <a:ln w="9525" cap="flat" cmpd="sng">
            <a:solidFill>
              <a:srgbClr val="000000"/>
            </a:solidFill>
            <a:prstDash val="solid"/>
            <a:round/>
            <a:headEnd type="none" w="med" len="med"/>
            <a:tailEnd type="triangle" w="med" len="med"/>
          </a:ln>
        </p:spPr>
      </p:cxnSp>
      <p:cxnSp>
        <p:nvCxnSpPr>
          <p:cNvPr id="54" name="Google Shape;152;p19">
            <a:extLst>
              <a:ext uri="{FF2B5EF4-FFF2-40B4-BE49-F238E27FC236}">
                <a16:creationId xmlns:a16="http://schemas.microsoft.com/office/drawing/2014/main" id="{A012E68B-89DC-4CC0-AD45-D381DD1F4207}"/>
              </a:ext>
            </a:extLst>
          </p:cNvPr>
          <p:cNvCxnSpPr>
            <a:cxnSpLocks/>
            <a:stCxn id="49" idx="2"/>
            <a:endCxn id="51" idx="0"/>
          </p:cNvCxnSpPr>
          <p:nvPr/>
        </p:nvCxnSpPr>
        <p:spPr>
          <a:xfrm>
            <a:off x="4572000" y="3437620"/>
            <a:ext cx="0" cy="237699"/>
          </a:xfrm>
          <a:prstGeom prst="straightConnector1">
            <a:avLst/>
          </a:prstGeom>
          <a:noFill/>
          <a:ln w="9525" cap="flat" cmpd="sng">
            <a:solidFill>
              <a:srgbClr val="000000"/>
            </a:solidFill>
            <a:prstDash val="solid"/>
            <a:round/>
            <a:headEnd type="none" w="med" len="med"/>
            <a:tailEnd type="triangle" w="med" len="med"/>
          </a:ln>
        </p:spPr>
      </p:cxnSp>
      <p:sp>
        <p:nvSpPr>
          <p:cNvPr id="55" name="Google Shape;153;p19">
            <a:extLst>
              <a:ext uri="{FF2B5EF4-FFF2-40B4-BE49-F238E27FC236}">
                <a16:creationId xmlns:a16="http://schemas.microsoft.com/office/drawing/2014/main" id="{5B305171-A9A4-4DC6-A493-48BE47746A57}"/>
              </a:ext>
            </a:extLst>
          </p:cNvPr>
          <p:cNvSpPr/>
          <p:nvPr/>
        </p:nvSpPr>
        <p:spPr>
          <a:xfrm>
            <a:off x="3896100" y="4260717"/>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1100" dirty="0" err="1"/>
              <a:t>ifttt.c</a:t>
            </a:r>
            <a:r>
              <a:rPr lang="en-US" altLang="ja" sz="1100" dirty="0"/>
              <a:t> </a:t>
            </a:r>
            <a:r>
              <a:rPr lang="ja-JP" altLang="en-US" sz="1100" dirty="0"/>
              <a:t>呼出し</a:t>
            </a:r>
            <a:endParaRPr sz="1100" dirty="0"/>
          </a:p>
        </p:txBody>
      </p:sp>
      <p:cxnSp>
        <p:nvCxnSpPr>
          <p:cNvPr id="56" name="Google Shape;154;p19">
            <a:extLst>
              <a:ext uri="{FF2B5EF4-FFF2-40B4-BE49-F238E27FC236}">
                <a16:creationId xmlns:a16="http://schemas.microsoft.com/office/drawing/2014/main" id="{8AF9091D-C681-4720-9297-165E5DE45CE4}"/>
              </a:ext>
            </a:extLst>
          </p:cNvPr>
          <p:cNvCxnSpPr>
            <a:cxnSpLocks/>
            <a:stCxn id="51" idx="2"/>
            <a:endCxn id="55" idx="0"/>
          </p:cNvCxnSpPr>
          <p:nvPr/>
        </p:nvCxnSpPr>
        <p:spPr>
          <a:xfrm>
            <a:off x="4572000" y="3918319"/>
            <a:ext cx="0" cy="342300"/>
          </a:xfrm>
          <a:prstGeom prst="straightConnector1">
            <a:avLst/>
          </a:prstGeom>
          <a:noFill/>
          <a:ln w="9525" cap="flat" cmpd="sng">
            <a:solidFill>
              <a:srgbClr val="000000"/>
            </a:solidFill>
            <a:prstDash val="solid"/>
            <a:round/>
            <a:headEnd type="none" w="med" len="med"/>
            <a:tailEnd type="triangle" w="med" len="med"/>
          </a:ln>
        </p:spPr>
      </p:cxnSp>
      <p:sp>
        <p:nvSpPr>
          <p:cNvPr id="57" name="Google Shape;159;p19">
            <a:extLst>
              <a:ext uri="{FF2B5EF4-FFF2-40B4-BE49-F238E27FC236}">
                <a16:creationId xmlns:a16="http://schemas.microsoft.com/office/drawing/2014/main" id="{08869B54-F36A-4AE9-9157-03F4E7398E1B}"/>
              </a:ext>
            </a:extLst>
          </p:cNvPr>
          <p:cNvSpPr/>
          <p:nvPr/>
        </p:nvSpPr>
        <p:spPr>
          <a:xfrm>
            <a:off x="5262520" y="2019437"/>
            <a:ext cx="6789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dirty="0"/>
              <a:t>no</a:t>
            </a:r>
            <a:endParaRPr sz="1100" dirty="0"/>
          </a:p>
        </p:txBody>
      </p:sp>
      <p:sp>
        <p:nvSpPr>
          <p:cNvPr id="58" name="Google Shape;160;p19">
            <a:extLst>
              <a:ext uri="{FF2B5EF4-FFF2-40B4-BE49-F238E27FC236}">
                <a16:creationId xmlns:a16="http://schemas.microsoft.com/office/drawing/2014/main" id="{768903E7-87D7-4639-89FD-4FDD99C8CBC1}"/>
              </a:ext>
            </a:extLst>
          </p:cNvPr>
          <p:cNvSpPr/>
          <p:nvPr/>
        </p:nvSpPr>
        <p:spPr>
          <a:xfrm>
            <a:off x="3966999" y="2680000"/>
            <a:ext cx="6051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a:t>yes</a:t>
            </a:r>
            <a:endParaRPr sz="1100"/>
          </a:p>
        </p:txBody>
      </p:sp>
      <p:sp>
        <p:nvSpPr>
          <p:cNvPr id="59" name="Google Shape;161;p19">
            <a:extLst>
              <a:ext uri="{FF2B5EF4-FFF2-40B4-BE49-F238E27FC236}">
                <a16:creationId xmlns:a16="http://schemas.microsoft.com/office/drawing/2014/main" id="{F512FD8B-4B2B-40D0-ACBA-60DBD7A45514}"/>
              </a:ext>
            </a:extLst>
          </p:cNvPr>
          <p:cNvSpPr/>
          <p:nvPr/>
        </p:nvSpPr>
        <p:spPr>
          <a:xfrm>
            <a:off x="3896100" y="4793442"/>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1100" dirty="0"/>
              <a:t>BLE</a:t>
            </a:r>
            <a:r>
              <a:rPr lang="ja-JP" altLang="en-US" sz="1100" dirty="0"/>
              <a:t>接続状態</a:t>
            </a:r>
            <a:endParaRPr sz="1100" dirty="0"/>
          </a:p>
        </p:txBody>
      </p:sp>
      <p:cxnSp>
        <p:nvCxnSpPr>
          <p:cNvPr id="60" name="Google Shape;162;p19">
            <a:extLst>
              <a:ext uri="{FF2B5EF4-FFF2-40B4-BE49-F238E27FC236}">
                <a16:creationId xmlns:a16="http://schemas.microsoft.com/office/drawing/2014/main" id="{7ECD755B-7350-4547-B42D-34BC2D608854}"/>
              </a:ext>
            </a:extLst>
          </p:cNvPr>
          <p:cNvCxnSpPr>
            <a:stCxn id="55" idx="2"/>
          </p:cNvCxnSpPr>
          <p:nvPr/>
        </p:nvCxnSpPr>
        <p:spPr>
          <a:xfrm>
            <a:off x="4572000" y="4503717"/>
            <a:ext cx="0" cy="289800"/>
          </a:xfrm>
          <a:prstGeom prst="straightConnector1">
            <a:avLst/>
          </a:prstGeom>
          <a:noFill/>
          <a:ln w="9525" cap="flat" cmpd="sng">
            <a:solidFill>
              <a:srgbClr val="000000"/>
            </a:solidFill>
            <a:prstDash val="solid"/>
            <a:round/>
            <a:headEnd type="none" w="med" len="med"/>
            <a:tailEnd type="triangle" w="med" len="med"/>
          </a:ln>
        </p:spPr>
      </p:cxnSp>
      <p:sp>
        <p:nvSpPr>
          <p:cNvPr id="63" name="Google Shape;144;p19">
            <a:extLst>
              <a:ext uri="{FF2B5EF4-FFF2-40B4-BE49-F238E27FC236}">
                <a16:creationId xmlns:a16="http://schemas.microsoft.com/office/drawing/2014/main" id="{7E42F314-B828-413A-92BE-5722FE43E14E}"/>
              </a:ext>
            </a:extLst>
          </p:cNvPr>
          <p:cNvSpPr/>
          <p:nvPr/>
        </p:nvSpPr>
        <p:spPr>
          <a:xfrm>
            <a:off x="3896100" y="630849"/>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100" dirty="0"/>
              <a:t>アドバタイジング</a:t>
            </a:r>
            <a:endParaRPr sz="1100" dirty="0"/>
          </a:p>
        </p:txBody>
      </p:sp>
      <p:cxnSp>
        <p:nvCxnSpPr>
          <p:cNvPr id="64" name="Google Shape;155;p19">
            <a:extLst>
              <a:ext uri="{FF2B5EF4-FFF2-40B4-BE49-F238E27FC236}">
                <a16:creationId xmlns:a16="http://schemas.microsoft.com/office/drawing/2014/main" id="{F815E365-2E78-43F0-95C3-955694AF75A1}"/>
              </a:ext>
            </a:extLst>
          </p:cNvPr>
          <p:cNvCxnSpPr/>
          <p:nvPr/>
        </p:nvCxnSpPr>
        <p:spPr>
          <a:xfrm>
            <a:off x="5302667" y="2307724"/>
            <a:ext cx="1003200" cy="0"/>
          </a:xfrm>
          <a:prstGeom prst="straightConnector1">
            <a:avLst/>
          </a:prstGeom>
          <a:noFill/>
          <a:ln w="9525" cap="flat" cmpd="sng">
            <a:solidFill>
              <a:srgbClr val="000000"/>
            </a:solidFill>
            <a:prstDash val="solid"/>
            <a:round/>
            <a:headEnd type="none" w="med" len="med"/>
            <a:tailEnd type="none" w="med" len="med"/>
          </a:ln>
        </p:spPr>
      </p:cxnSp>
      <p:cxnSp>
        <p:nvCxnSpPr>
          <p:cNvPr id="65" name="Google Shape;156;p19">
            <a:extLst>
              <a:ext uri="{FF2B5EF4-FFF2-40B4-BE49-F238E27FC236}">
                <a16:creationId xmlns:a16="http://schemas.microsoft.com/office/drawing/2014/main" id="{0F247AAE-6DAC-414A-BAE0-5259B9082872}"/>
              </a:ext>
            </a:extLst>
          </p:cNvPr>
          <p:cNvCxnSpPr>
            <a:cxnSpLocks/>
          </p:cNvCxnSpPr>
          <p:nvPr/>
        </p:nvCxnSpPr>
        <p:spPr>
          <a:xfrm>
            <a:off x="6305867" y="767081"/>
            <a:ext cx="0" cy="1540643"/>
          </a:xfrm>
          <a:prstGeom prst="straightConnector1">
            <a:avLst/>
          </a:prstGeom>
          <a:noFill/>
          <a:ln w="9525" cap="flat" cmpd="sng">
            <a:solidFill>
              <a:srgbClr val="000000"/>
            </a:solidFill>
            <a:prstDash val="solid"/>
            <a:round/>
            <a:headEnd type="none" w="med" len="med"/>
            <a:tailEnd type="none" w="med" len="med"/>
          </a:ln>
        </p:spPr>
      </p:cxnSp>
      <p:cxnSp>
        <p:nvCxnSpPr>
          <p:cNvPr id="66" name="Google Shape;157;p19">
            <a:extLst>
              <a:ext uri="{FF2B5EF4-FFF2-40B4-BE49-F238E27FC236}">
                <a16:creationId xmlns:a16="http://schemas.microsoft.com/office/drawing/2014/main" id="{50CB99A1-EC94-4C40-A3C9-F23B81F7A9F8}"/>
              </a:ext>
            </a:extLst>
          </p:cNvPr>
          <p:cNvCxnSpPr/>
          <p:nvPr/>
        </p:nvCxnSpPr>
        <p:spPr>
          <a:xfrm rot="10800000">
            <a:off x="5230565" y="767082"/>
            <a:ext cx="1090200" cy="0"/>
          </a:xfrm>
          <a:prstGeom prst="straightConnector1">
            <a:avLst/>
          </a:prstGeom>
          <a:noFill/>
          <a:ln w="9525" cap="flat" cmpd="sng">
            <a:solidFill>
              <a:srgbClr val="000000"/>
            </a:solidFill>
            <a:prstDash val="solid"/>
            <a:round/>
            <a:headEnd type="none" w="med" len="med"/>
            <a:tailEnd type="triangle" w="med" len="med"/>
          </a:ln>
        </p:spPr>
      </p:cxnSp>
      <p:sp>
        <p:nvSpPr>
          <p:cNvPr id="78" name="Google Shape;144;p19">
            <a:extLst>
              <a:ext uri="{FF2B5EF4-FFF2-40B4-BE49-F238E27FC236}">
                <a16:creationId xmlns:a16="http://schemas.microsoft.com/office/drawing/2014/main" id="{36DD1858-8DB7-42CF-B672-DD70970C785C}"/>
              </a:ext>
            </a:extLst>
          </p:cNvPr>
          <p:cNvSpPr/>
          <p:nvPr/>
        </p:nvSpPr>
        <p:spPr>
          <a:xfrm>
            <a:off x="6634759" y="1252628"/>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100" dirty="0"/>
              <a:t>ベアリング削除</a:t>
            </a:r>
            <a:endParaRPr sz="1100" dirty="0"/>
          </a:p>
        </p:txBody>
      </p:sp>
      <p:cxnSp>
        <p:nvCxnSpPr>
          <p:cNvPr id="79" name="Google Shape;145;p19">
            <a:extLst>
              <a:ext uri="{FF2B5EF4-FFF2-40B4-BE49-F238E27FC236}">
                <a16:creationId xmlns:a16="http://schemas.microsoft.com/office/drawing/2014/main" id="{6600F810-E719-4119-B2A9-4DDC23636876}"/>
              </a:ext>
            </a:extLst>
          </p:cNvPr>
          <p:cNvCxnSpPr>
            <a:endCxn id="78" idx="0"/>
          </p:cNvCxnSpPr>
          <p:nvPr/>
        </p:nvCxnSpPr>
        <p:spPr>
          <a:xfrm>
            <a:off x="7310659" y="880014"/>
            <a:ext cx="0" cy="372600"/>
          </a:xfrm>
          <a:prstGeom prst="straightConnector1">
            <a:avLst/>
          </a:prstGeom>
          <a:noFill/>
          <a:ln w="9525" cap="flat" cmpd="sng">
            <a:solidFill>
              <a:srgbClr val="000000"/>
            </a:solidFill>
            <a:prstDash val="solid"/>
            <a:round/>
            <a:headEnd type="none" w="med" len="med"/>
            <a:tailEnd type="triangle" w="med" len="med"/>
          </a:ln>
        </p:spPr>
      </p:cxnSp>
      <p:sp>
        <p:nvSpPr>
          <p:cNvPr id="82" name="Google Shape;148;p19">
            <a:extLst>
              <a:ext uri="{FF2B5EF4-FFF2-40B4-BE49-F238E27FC236}">
                <a16:creationId xmlns:a16="http://schemas.microsoft.com/office/drawing/2014/main" id="{7D877D89-F961-4FB4-B98B-EDF159F9A4DD}"/>
              </a:ext>
            </a:extLst>
          </p:cNvPr>
          <p:cNvSpPr/>
          <p:nvPr/>
        </p:nvSpPr>
        <p:spPr>
          <a:xfrm>
            <a:off x="6634759" y="2398209"/>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err="1"/>
              <a:t>servo.c</a:t>
            </a:r>
            <a:r>
              <a:rPr lang="ja-JP" altLang="en-US" sz="1100" dirty="0"/>
              <a:t> 呼出し</a:t>
            </a:r>
            <a:endParaRPr sz="1100" dirty="0"/>
          </a:p>
        </p:txBody>
      </p:sp>
      <p:cxnSp>
        <p:nvCxnSpPr>
          <p:cNvPr id="83" name="Google Shape;149;p19">
            <a:extLst>
              <a:ext uri="{FF2B5EF4-FFF2-40B4-BE49-F238E27FC236}">
                <a16:creationId xmlns:a16="http://schemas.microsoft.com/office/drawing/2014/main" id="{0ACE82FD-A7DD-4C5F-B4C8-8600A813E1A7}"/>
              </a:ext>
            </a:extLst>
          </p:cNvPr>
          <p:cNvCxnSpPr>
            <a:cxnSpLocks/>
          </p:cNvCxnSpPr>
          <p:nvPr/>
        </p:nvCxnSpPr>
        <p:spPr>
          <a:xfrm>
            <a:off x="7310659" y="2046692"/>
            <a:ext cx="0" cy="336088"/>
          </a:xfrm>
          <a:prstGeom prst="straightConnector1">
            <a:avLst/>
          </a:prstGeom>
          <a:noFill/>
          <a:ln w="9525" cap="flat" cmpd="sng">
            <a:solidFill>
              <a:srgbClr val="000000"/>
            </a:solidFill>
            <a:prstDash val="solid"/>
            <a:round/>
            <a:headEnd type="none" w="med" len="med"/>
            <a:tailEnd type="triangle" w="med" len="med"/>
          </a:ln>
        </p:spPr>
      </p:cxnSp>
      <p:sp>
        <p:nvSpPr>
          <p:cNvPr id="86" name="Google Shape;153;p19">
            <a:extLst>
              <a:ext uri="{FF2B5EF4-FFF2-40B4-BE49-F238E27FC236}">
                <a16:creationId xmlns:a16="http://schemas.microsoft.com/office/drawing/2014/main" id="{C0C103B0-CCE9-4715-A559-5AE57AFF3CFD}"/>
              </a:ext>
            </a:extLst>
          </p:cNvPr>
          <p:cNvSpPr/>
          <p:nvPr/>
        </p:nvSpPr>
        <p:spPr>
          <a:xfrm>
            <a:off x="6634759" y="3072790"/>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1100" dirty="0" err="1"/>
              <a:t>ifttt.c</a:t>
            </a:r>
            <a:r>
              <a:rPr lang="en-US" altLang="ja" sz="1100" dirty="0"/>
              <a:t> </a:t>
            </a:r>
            <a:r>
              <a:rPr lang="ja-JP" altLang="en-US" sz="1100" dirty="0"/>
              <a:t>呼出し</a:t>
            </a:r>
            <a:endParaRPr sz="1100" dirty="0"/>
          </a:p>
        </p:txBody>
      </p:sp>
      <p:cxnSp>
        <p:nvCxnSpPr>
          <p:cNvPr id="87" name="Google Shape;154;p19">
            <a:extLst>
              <a:ext uri="{FF2B5EF4-FFF2-40B4-BE49-F238E27FC236}">
                <a16:creationId xmlns:a16="http://schemas.microsoft.com/office/drawing/2014/main" id="{58C7FE8D-2D2D-49A8-8FA4-67AB8B2D766A}"/>
              </a:ext>
            </a:extLst>
          </p:cNvPr>
          <p:cNvCxnSpPr>
            <a:cxnSpLocks/>
            <a:stCxn id="82" idx="2"/>
            <a:endCxn id="86" idx="0"/>
          </p:cNvCxnSpPr>
          <p:nvPr/>
        </p:nvCxnSpPr>
        <p:spPr>
          <a:xfrm>
            <a:off x="7310659" y="2641209"/>
            <a:ext cx="0" cy="431581"/>
          </a:xfrm>
          <a:prstGeom prst="straightConnector1">
            <a:avLst/>
          </a:prstGeom>
          <a:noFill/>
          <a:ln w="9525" cap="flat" cmpd="sng">
            <a:solidFill>
              <a:srgbClr val="000000"/>
            </a:solidFill>
            <a:prstDash val="solid"/>
            <a:round/>
            <a:headEnd type="none" w="med" len="med"/>
            <a:tailEnd type="triangle" w="med" len="med"/>
          </a:ln>
        </p:spPr>
      </p:cxnSp>
      <p:sp>
        <p:nvSpPr>
          <p:cNvPr id="90" name="Google Shape;161;p19">
            <a:extLst>
              <a:ext uri="{FF2B5EF4-FFF2-40B4-BE49-F238E27FC236}">
                <a16:creationId xmlns:a16="http://schemas.microsoft.com/office/drawing/2014/main" id="{DAFAFF7F-AD8B-45F8-A37E-26A3DAC40990}"/>
              </a:ext>
            </a:extLst>
          </p:cNvPr>
          <p:cNvSpPr/>
          <p:nvPr/>
        </p:nvSpPr>
        <p:spPr>
          <a:xfrm>
            <a:off x="6634759" y="1795978"/>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1100" dirty="0"/>
              <a:t>BLE</a:t>
            </a:r>
            <a:r>
              <a:rPr lang="ja-JP" altLang="en-US" sz="1100" dirty="0"/>
              <a:t>接続終了</a:t>
            </a:r>
            <a:endParaRPr sz="1100" dirty="0"/>
          </a:p>
        </p:txBody>
      </p:sp>
      <p:sp>
        <p:nvSpPr>
          <p:cNvPr id="92" name="Google Shape;144;p19">
            <a:extLst>
              <a:ext uri="{FF2B5EF4-FFF2-40B4-BE49-F238E27FC236}">
                <a16:creationId xmlns:a16="http://schemas.microsoft.com/office/drawing/2014/main" id="{9771770A-B93E-4565-ABFD-FB357ED9EFF0}"/>
              </a:ext>
            </a:extLst>
          </p:cNvPr>
          <p:cNvSpPr/>
          <p:nvPr/>
        </p:nvSpPr>
        <p:spPr>
          <a:xfrm>
            <a:off x="6634759" y="630848"/>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1100" dirty="0"/>
              <a:t>BLE</a:t>
            </a:r>
            <a:r>
              <a:rPr lang="ja-JP" altLang="en-US" sz="1100" dirty="0"/>
              <a:t>接続状態</a:t>
            </a:r>
            <a:endParaRPr sz="1100" dirty="0"/>
          </a:p>
        </p:txBody>
      </p:sp>
      <p:sp>
        <p:nvSpPr>
          <p:cNvPr id="96" name="テキスト プレースホルダー 1">
            <a:extLst>
              <a:ext uri="{FF2B5EF4-FFF2-40B4-BE49-F238E27FC236}">
                <a16:creationId xmlns:a16="http://schemas.microsoft.com/office/drawing/2014/main" id="{7997AF72-859D-4BCD-A91A-272F06D5D467}"/>
              </a:ext>
            </a:extLst>
          </p:cNvPr>
          <p:cNvSpPr txBox="1">
            <a:spLocks/>
          </p:cNvSpPr>
          <p:nvPr/>
        </p:nvSpPr>
        <p:spPr>
          <a:xfrm>
            <a:off x="6562400" y="95313"/>
            <a:ext cx="1424159" cy="364336"/>
          </a:xfrm>
          <a:prstGeom prst="rect">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pPr marL="152400" indent="0">
              <a:buFont typeface="Roboto"/>
              <a:buNone/>
            </a:pPr>
            <a:r>
              <a:rPr kumimoji="1" lang="ja-JP" altLang="en-US" sz="1600" dirty="0">
                <a:solidFill>
                  <a:schemeClr val="bg2"/>
                </a:solidFill>
                <a:latin typeface="メイリオ" panose="020B0604030504040204" pitchFamily="50" charset="-128"/>
                <a:ea typeface="メイリオ" panose="020B0604030504040204" pitchFamily="50" charset="-128"/>
              </a:rPr>
              <a:t>ドア施錠時</a:t>
            </a:r>
          </a:p>
        </p:txBody>
      </p:sp>
      <p:sp>
        <p:nvSpPr>
          <p:cNvPr id="104" name="Google Shape;144;p19">
            <a:extLst>
              <a:ext uri="{FF2B5EF4-FFF2-40B4-BE49-F238E27FC236}">
                <a16:creationId xmlns:a16="http://schemas.microsoft.com/office/drawing/2014/main" id="{78C30183-B73A-4572-B627-18F4A41FA15C}"/>
              </a:ext>
            </a:extLst>
          </p:cNvPr>
          <p:cNvSpPr/>
          <p:nvPr/>
        </p:nvSpPr>
        <p:spPr>
          <a:xfrm>
            <a:off x="6634759" y="3675319"/>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100" dirty="0"/>
              <a:t>アドバタイジング</a:t>
            </a:r>
            <a:endParaRPr sz="1100" dirty="0"/>
          </a:p>
        </p:txBody>
      </p:sp>
      <p:cxnSp>
        <p:nvCxnSpPr>
          <p:cNvPr id="105" name="Google Shape;162;p19">
            <a:extLst>
              <a:ext uri="{FF2B5EF4-FFF2-40B4-BE49-F238E27FC236}">
                <a16:creationId xmlns:a16="http://schemas.microsoft.com/office/drawing/2014/main" id="{4C2AC8D0-4D4E-4E49-B072-7D8081913530}"/>
              </a:ext>
            </a:extLst>
          </p:cNvPr>
          <p:cNvCxnSpPr>
            <a:cxnSpLocks/>
            <a:endCxn id="104" idx="0"/>
          </p:cNvCxnSpPr>
          <p:nvPr/>
        </p:nvCxnSpPr>
        <p:spPr>
          <a:xfrm flipH="1">
            <a:off x="7310659" y="3331219"/>
            <a:ext cx="1022" cy="344100"/>
          </a:xfrm>
          <a:prstGeom prst="straightConnector1">
            <a:avLst/>
          </a:prstGeom>
          <a:noFill/>
          <a:ln w="9525" cap="flat" cmpd="sng">
            <a:solidFill>
              <a:srgbClr val="000000"/>
            </a:solidFill>
            <a:prstDash val="solid"/>
            <a:round/>
            <a:headEnd type="none" w="med" len="med"/>
            <a:tailEnd type="triangle" w="med" len="med"/>
          </a:ln>
        </p:spPr>
      </p:cxnSp>
      <p:cxnSp>
        <p:nvCxnSpPr>
          <p:cNvPr id="109" name="Google Shape;149;p19">
            <a:extLst>
              <a:ext uri="{FF2B5EF4-FFF2-40B4-BE49-F238E27FC236}">
                <a16:creationId xmlns:a16="http://schemas.microsoft.com/office/drawing/2014/main" id="{3BDB912A-BB73-4A4B-BEA6-974DAAFBECC6}"/>
              </a:ext>
            </a:extLst>
          </p:cNvPr>
          <p:cNvCxnSpPr>
            <a:cxnSpLocks/>
            <a:stCxn id="78" idx="2"/>
            <a:endCxn id="90" idx="0"/>
          </p:cNvCxnSpPr>
          <p:nvPr/>
        </p:nvCxnSpPr>
        <p:spPr>
          <a:xfrm>
            <a:off x="7310659" y="1495628"/>
            <a:ext cx="0" cy="300350"/>
          </a:xfrm>
          <a:prstGeom prst="straightConnector1">
            <a:avLst/>
          </a:prstGeom>
          <a:noFill/>
          <a:ln w="9525" cap="flat" cmpd="sng">
            <a:solidFill>
              <a:srgbClr val="000000"/>
            </a:solidFill>
            <a:prstDash val="solid"/>
            <a:round/>
            <a:headEnd type="none" w="med" len="med"/>
            <a:tailEnd type="triangle" w="med" len="med"/>
          </a:ln>
        </p:spPr>
      </p:cxnSp>
      <p:sp>
        <p:nvSpPr>
          <p:cNvPr id="114" name="Google Shape;141;p19">
            <a:extLst>
              <a:ext uri="{FF2B5EF4-FFF2-40B4-BE49-F238E27FC236}">
                <a16:creationId xmlns:a16="http://schemas.microsoft.com/office/drawing/2014/main" id="{3872E430-61C5-480D-B89C-5B3A6F524E30}"/>
              </a:ext>
            </a:extLst>
          </p:cNvPr>
          <p:cNvSpPr txBox="1">
            <a:spLocks noGrp="1"/>
          </p:cNvSpPr>
          <p:nvPr>
            <p:ph type="title"/>
          </p:nvPr>
        </p:nvSpPr>
        <p:spPr>
          <a:xfrm>
            <a:off x="226078" y="964078"/>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dirty="0">
                <a:solidFill>
                  <a:srgbClr val="FFFFFF"/>
                </a:solidFill>
                <a:latin typeface="Meiryo"/>
                <a:ea typeface="Meiryo"/>
                <a:cs typeface="Meiryo"/>
                <a:sym typeface="Meiryo"/>
              </a:rPr>
              <a:t>処理概要図</a:t>
            </a:r>
            <a:br>
              <a:rPr lang="en-US" altLang="ja" sz="4000" dirty="0">
                <a:solidFill>
                  <a:srgbClr val="FFFFFF"/>
                </a:solidFill>
                <a:latin typeface="Meiryo"/>
                <a:ea typeface="Meiryo"/>
                <a:cs typeface="Meiryo"/>
                <a:sym typeface="Meiryo"/>
              </a:rPr>
            </a:br>
            <a:r>
              <a:rPr lang="en-US" altLang="ja" sz="4000" dirty="0" err="1">
                <a:solidFill>
                  <a:srgbClr val="FFFFFF"/>
                </a:solidFill>
                <a:latin typeface="Meiryo"/>
                <a:ea typeface="Meiryo"/>
                <a:cs typeface="Meiryo"/>
                <a:sym typeface="Meiryo"/>
              </a:rPr>
              <a:t>ble.c</a:t>
            </a:r>
            <a:endParaRPr sz="4000" dirty="0">
              <a:latin typeface="Meiryo"/>
              <a:ea typeface="Meiryo"/>
              <a:cs typeface="Meiryo"/>
              <a:sym typeface="Meiry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0688FE-838A-4CB5-BF45-985AE4639F35}"/>
              </a:ext>
            </a:extLst>
          </p:cNvPr>
          <p:cNvSpPr>
            <a:spLocks noGrp="1"/>
          </p:cNvSpPr>
          <p:nvPr>
            <p:ph type="title"/>
          </p:nvPr>
        </p:nvSpPr>
        <p:spPr/>
        <p:txBody>
          <a:bodyPr/>
          <a:lstStyle/>
          <a:p>
            <a:r>
              <a:rPr kumimoji="1" lang="ja-JP" altLang="en-US" sz="2800" dirty="0">
                <a:latin typeface="メイリオ" panose="020B0604030504040204" pitchFamily="50" charset="-128"/>
                <a:ea typeface="メイリオ" panose="020B0604030504040204" pitchFamily="50" charset="-128"/>
              </a:rPr>
              <a:t>ペリフェラルとセントラルとは</a:t>
            </a:r>
          </a:p>
        </p:txBody>
      </p:sp>
      <p:sp>
        <p:nvSpPr>
          <p:cNvPr id="7" name="Google Shape;168;p20">
            <a:extLst>
              <a:ext uri="{FF2B5EF4-FFF2-40B4-BE49-F238E27FC236}">
                <a16:creationId xmlns:a16="http://schemas.microsoft.com/office/drawing/2014/main" id="{169B8811-44CC-4B35-8BEF-30B3B28755E1}"/>
              </a:ext>
            </a:extLst>
          </p:cNvPr>
          <p:cNvSpPr txBox="1">
            <a:spLocks/>
          </p:cNvSpPr>
          <p:nvPr/>
        </p:nvSpPr>
        <p:spPr>
          <a:xfrm>
            <a:off x="431854" y="861004"/>
            <a:ext cx="7785600" cy="39379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sz="2200" dirty="0">
                <a:latin typeface="Meiryo"/>
                <a:ea typeface="Meiryo"/>
                <a:cs typeface="Meiryo"/>
                <a:sym typeface="Meiryo"/>
              </a:rPr>
              <a:t>無線通信では親機と子機が存在し</a:t>
            </a:r>
            <a:endParaRPr lang="en-US" altLang="ja-JP" sz="2200" dirty="0">
              <a:latin typeface="Meiryo"/>
              <a:ea typeface="Meiryo"/>
              <a:cs typeface="Meiryo"/>
              <a:sym typeface="Meiryo"/>
            </a:endParaRPr>
          </a:p>
          <a:p>
            <a:r>
              <a:rPr lang="en-US" altLang="ja-JP" sz="2200" dirty="0">
                <a:latin typeface="Meiryo"/>
                <a:ea typeface="Meiryo"/>
                <a:cs typeface="Meiryo"/>
                <a:sym typeface="Meiryo"/>
              </a:rPr>
              <a:t>BLE</a:t>
            </a:r>
            <a:r>
              <a:rPr lang="ja-JP" altLang="en-US" sz="2200" dirty="0">
                <a:latin typeface="Meiryo"/>
                <a:ea typeface="Meiryo"/>
                <a:cs typeface="Meiryo"/>
                <a:sym typeface="Meiryo"/>
              </a:rPr>
              <a:t>では</a:t>
            </a:r>
            <a:r>
              <a:rPr lang="ja-JP" altLang="en-US" sz="2200" b="1" dirty="0">
                <a:latin typeface="Meiryo"/>
                <a:ea typeface="Meiryo"/>
                <a:cs typeface="Meiryo"/>
                <a:sym typeface="Meiryo"/>
              </a:rPr>
              <a:t>親機</a:t>
            </a:r>
            <a:r>
              <a:rPr lang="ja-JP" altLang="en-US" sz="2200" dirty="0">
                <a:latin typeface="Meiryo"/>
                <a:ea typeface="Meiryo"/>
                <a:cs typeface="Meiryo"/>
                <a:sym typeface="Meiryo"/>
              </a:rPr>
              <a:t>の事を</a:t>
            </a:r>
            <a:r>
              <a:rPr lang="ja-JP" altLang="en-US" sz="2200" b="1" dirty="0">
                <a:latin typeface="Meiryo"/>
                <a:ea typeface="Meiryo"/>
                <a:cs typeface="Meiryo"/>
                <a:sym typeface="Meiryo"/>
              </a:rPr>
              <a:t>セントラル</a:t>
            </a:r>
            <a:r>
              <a:rPr lang="ja-JP" altLang="en-US" sz="2200" dirty="0">
                <a:latin typeface="Meiryo"/>
                <a:ea typeface="Meiryo"/>
                <a:cs typeface="Meiryo"/>
                <a:sym typeface="Meiryo"/>
              </a:rPr>
              <a:t>、</a:t>
            </a:r>
            <a:r>
              <a:rPr lang="ja-JP" altLang="en-US" sz="2200" b="1" dirty="0">
                <a:latin typeface="Meiryo"/>
                <a:ea typeface="Meiryo"/>
                <a:cs typeface="Meiryo"/>
                <a:sym typeface="Meiryo"/>
              </a:rPr>
              <a:t>子機</a:t>
            </a:r>
            <a:r>
              <a:rPr lang="ja-JP" altLang="en-US" sz="2200" dirty="0">
                <a:latin typeface="Meiryo"/>
                <a:ea typeface="Meiryo"/>
                <a:cs typeface="Meiryo"/>
                <a:sym typeface="Meiryo"/>
              </a:rPr>
              <a:t>の事を</a:t>
            </a:r>
            <a:r>
              <a:rPr lang="ja-JP" altLang="en-US" sz="2200" b="1" dirty="0">
                <a:latin typeface="Meiryo"/>
                <a:ea typeface="Meiryo"/>
                <a:cs typeface="Meiryo"/>
                <a:sym typeface="Meiryo"/>
              </a:rPr>
              <a:t>ペリフェラル</a:t>
            </a:r>
            <a:r>
              <a:rPr lang="ja-JP" altLang="en-US" sz="2200" dirty="0">
                <a:latin typeface="Meiryo"/>
                <a:ea typeface="Meiryo"/>
                <a:cs typeface="Meiryo"/>
                <a:sym typeface="Meiryo"/>
              </a:rPr>
              <a:t>と呼ぶ</a:t>
            </a:r>
            <a:endParaRPr lang="en-US" altLang="ja-JP" sz="2200" dirty="0">
              <a:latin typeface="Meiryo"/>
              <a:ea typeface="Meiryo"/>
              <a:cs typeface="Meiryo"/>
              <a:sym typeface="Meiryo"/>
            </a:endParaRPr>
          </a:p>
          <a:p>
            <a:endParaRPr lang="en-US" altLang="ja-JP" sz="2200" dirty="0">
              <a:latin typeface="Meiryo"/>
              <a:ea typeface="Meiryo"/>
              <a:cs typeface="Meiryo"/>
              <a:sym typeface="Meiryo"/>
            </a:endParaRPr>
          </a:p>
          <a:p>
            <a:endParaRPr lang="ja-JP" altLang="en-US" sz="2200" dirty="0">
              <a:latin typeface="Meiryo"/>
              <a:ea typeface="Meiryo"/>
              <a:cs typeface="Meiryo"/>
              <a:sym typeface="Meiryo"/>
            </a:endParaRPr>
          </a:p>
        </p:txBody>
      </p:sp>
      <p:pic>
        <p:nvPicPr>
          <p:cNvPr id="9" name="Google Shape;91;p15">
            <a:extLst>
              <a:ext uri="{FF2B5EF4-FFF2-40B4-BE49-F238E27FC236}">
                <a16:creationId xmlns:a16="http://schemas.microsoft.com/office/drawing/2014/main" id="{705F7878-8AA4-41C9-A5FE-62B5FC1F1DC9}"/>
              </a:ext>
            </a:extLst>
          </p:cNvPr>
          <p:cNvPicPr preferRelativeResize="0"/>
          <p:nvPr/>
        </p:nvPicPr>
        <p:blipFill rotWithShape="1">
          <a:blip r:embed="rId2">
            <a:alphaModFix/>
          </a:blip>
          <a:srcRect l="24784" t="4865" r="26456" b="7791"/>
          <a:stretch/>
        </p:blipFill>
        <p:spPr>
          <a:xfrm>
            <a:off x="2272405" y="2880138"/>
            <a:ext cx="801423" cy="1175361"/>
          </a:xfrm>
          <a:prstGeom prst="rect">
            <a:avLst/>
          </a:prstGeom>
          <a:noFill/>
          <a:ln>
            <a:noFill/>
          </a:ln>
        </p:spPr>
      </p:pic>
      <p:sp>
        <p:nvSpPr>
          <p:cNvPr id="10" name="正方形/長方形 9">
            <a:extLst>
              <a:ext uri="{FF2B5EF4-FFF2-40B4-BE49-F238E27FC236}">
                <a16:creationId xmlns:a16="http://schemas.microsoft.com/office/drawing/2014/main" id="{BD1E941F-8626-44AB-98D0-525A8A232240}"/>
              </a:ext>
            </a:extLst>
          </p:cNvPr>
          <p:cNvSpPr/>
          <p:nvPr/>
        </p:nvSpPr>
        <p:spPr>
          <a:xfrm>
            <a:off x="1895544" y="2302686"/>
            <a:ext cx="1555147" cy="197981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BE0F2-F282-49D5-8667-634223DD6E02}"/>
              </a:ext>
            </a:extLst>
          </p:cNvPr>
          <p:cNvSpPr txBox="1"/>
          <p:nvPr/>
        </p:nvSpPr>
        <p:spPr>
          <a:xfrm>
            <a:off x="1895543" y="2345365"/>
            <a:ext cx="1555147" cy="523220"/>
          </a:xfrm>
          <a:prstGeom prst="rect">
            <a:avLst/>
          </a:prstGeom>
          <a:noFill/>
        </p:spPr>
        <p:txBody>
          <a:bodyPr wrap="square" rtlCol="0">
            <a:spAutoFit/>
          </a:bodyPr>
          <a:lstStyle/>
          <a:p>
            <a:r>
              <a:rPr kumimoji="1" lang="ja-JP" altLang="en-US" dirty="0"/>
              <a:t>親機</a:t>
            </a:r>
            <a:endParaRPr kumimoji="1" lang="en-US" altLang="ja-JP" dirty="0"/>
          </a:p>
          <a:p>
            <a:r>
              <a:rPr kumimoji="1" lang="en-US" altLang="ja-JP" dirty="0"/>
              <a:t>(</a:t>
            </a:r>
            <a:r>
              <a:rPr kumimoji="1" lang="ja-JP" altLang="en-US" dirty="0"/>
              <a:t>セントラル</a:t>
            </a:r>
            <a:r>
              <a:rPr kumimoji="1" lang="en-US" altLang="ja-JP" dirty="0"/>
              <a:t>)</a:t>
            </a:r>
            <a:endParaRPr kumimoji="1" lang="ja-JP" altLang="en-US" dirty="0"/>
          </a:p>
        </p:txBody>
      </p:sp>
      <p:sp>
        <p:nvSpPr>
          <p:cNvPr id="13" name="正方形/長方形 12">
            <a:extLst>
              <a:ext uri="{FF2B5EF4-FFF2-40B4-BE49-F238E27FC236}">
                <a16:creationId xmlns:a16="http://schemas.microsoft.com/office/drawing/2014/main" id="{E3447276-AFB2-4AA7-ABEF-88455EE1D579}"/>
              </a:ext>
            </a:extLst>
          </p:cNvPr>
          <p:cNvSpPr/>
          <p:nvPr/>
        </p:nvSpPr>
        <p:spPr>
          <a:xfrm>
            <a:off x="5238332" y="2314239"/>
            <a:ext cx="1555147" cy="197981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FE99A4C-CBDB-465C-80BD-724ED90D23B2}"/>
              </a:ext>
            </a:extLst>
          </p:cNvPr>
          <p:cNvSpPr txBox="1"/>
          <p:nvPr/>
        </p:nvSpPr>
        <p:spPr>
          <a:xfrm>
            <a:off x="5238331" y="2356918"/>
            <a:ext cx="1555147" cy="523220"/>
          </a:xfrm>
          <a:prstGeom prst="rect">
            <a:avLst/>
          </a:prstGeom>
          <a:noFill/>
        </p:spPr>
        <p:txBody>
          <a:bodyPr wrap="square" rtlCol="0">
            <a:spAutoFit/>
          </a:bodyPr>
          <a:lstStyle/>
          <a:p>
            <a:r>
              <a:rPr kumimoji="1" lang="ja-JP" altLang="en-US" dirty="0"/>
              <a:t>子機</a:t>
            </a:r>
            <a:endParaRPr kumimoji="1" lang="en-US" altLang="ja-JP" dirty="0"/>
          </a:p>
          <a:p>
            <a:r>
              <a:rPr kumimoji="1" lang="en-US" altLang="ja-JP" dirty="0"/>
              <a:t>(</a:t>
            </a:r>
            <a:r>
              <a:rPr kumimoji="1" lang="ja-JP" altLang="en-US" dirty="0"/>
              <a:t>ペリフェラル</a:t>
            </a:r>
            <a:r>
              <a:rPr kumimoji="1" lang="en-US" altLang="ja-JP" dirty="0"/>
              <a:t>)</a:t>
            </a:r>
            <a:endParaRPr kumimoji="1" lang="ja-JP" altLang="en-US" dirty="0"/>
          </a:p>
        </p:txBody>
      </p:sp>
      <p:pic>
        <p:nvPicPr>
          <p:cNvPr id="15" name="Google Shape;86;p15">
            <a:extLst>
              <a:ext uri="{FF2B5EF4-FFF2-40B4-BE49-F238E27FC236}">
                <a16:creationId xmlns:a16="http://schemas.microsoft.com/office/drawing/2014/main" id="{EB20E0DA-5F33-42B6-B07D-1729FF93CC51}"/>
              </a:ext>
            </a:extLst>
          </p:cNvPr>
          <p:cNvPicPr preferRelativeResize="0"/>
          <p:nvPr/>
        </p:nvPicPr>
        <p:blipFill rotWithShape="1">
          <a:blip r:embed="rId3">
            <a:alphaModFix/>
          </a:blip>
          <a:srcRect l="18162" r="18200"/>
          <a:stretch/>
        </p:blipFill>
        <p:spPr>
          <a:xfrm>
            <a:off x="5671205" y="2972199"/>
            <a:ext cx="689400" cy="1083300"/>
          </a:xfrm>
          <a:prstGeom prst="rect">
            <a:avLst/>
          </a:prstGeom>
          <a:noFill/>
          <a:ln>
            <a:noFill/>
          </a:ln>
        </p:spPr>
      </p:pic>
      <p:sp>
        <p:nvSpPr>
          <p:cNvPr id="16" name="矢印: 左右 15">
            <a:extLst>
              <a:ext uri="{FF2B5EF4-FFF2-40B4-BE49-F238E27FC236}">
                <a16:creationId xmlns:a16="http://schemas.microsoft.com/office/drawing/2014/main" id="{9AAE88B4-F6A9-4259-B8F7-9A3948B50750}"/>
              </a:ext>
            </a:extLst>
          </p:cNvPr>
          <p:cNvSpPr/>
          <p:nvPr/>
        </p:nvSpPr>
        <p:spPr>
          <a:xfrm>
            <a:off x="3506701" y="2969706"/>
            <a:ext cx="1668613" cy="668875"/>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E6757AE2-107B-4D2B-8F95-3A6340C75BD6}"/>
              </a:ext>
            </a:extLst>
          </p:cNvPr>
          <p:cNvSpPr txBox="1"/>
          <p:nvPr/>
        </p:nvSpPr>
        <p:spPr>
          <a:xfrm>
            <a:off x="3836605" y="2815817"/>
            <a:ext cx="895582" cy="307777"/>
          </a:xfrm>
          <a:prstGeom prst="rect">
            <a:avLst/>
          </a:prstGeom>
          <a:noFill/>
        </p:spPr>
        <p:txBody>
          <a:bodyPr wrap="square" rtlCol="0">
            <a:spAutoFit/>
          </a:bodyPr>
          <a:lstStyle/>
          <a:p>
            <a:r>
              <a:rPr kumimoji="1" lang="en-US" altLang="ja-JP" dirty="0"/>
              <a:t>BLE</a:t>
            </a:r>
            <a:r>
              <a:rPr kumimoji="1" lang="ja-JP" altLang="en-US" dirty="0"/>
              <a:t>通信</a:t>
            </a:r>
            <a:endParaRPr kumimoji="1" lang="en-US" altLang="ja-JP" dirty="0"/>
          </a:p>
        </p:txBody>
      </p:sp>
    </p:spTree>
    <p:extLst>
      <p:ext uri="{BB962C8B-B14F-4D97-AF65-F5344CB8AC3E}">
        <p14:creationId xmlns:p14="http://schemas.microsoft.com/office/powerpoint/2010/main" val="133523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0688FE-838A-4CB5-BF45-985AE4639F35}"/>
              </a:ext>
            </a:extLst>
          </p:cNvPr>
          <p:cNvSpPr>
            <a:spLocks noGrp="1"/>
          </p:cNvSpPr>
          <p:nvPr>
            <p:ph type="title"/>
          </p:nvPr>
        </p:nvSpPr>
        <p:spPr/>
        <p:txBody>
          <a:bodyPr/>
          <a:lstStyle/>
          <a:p>
            <a:r>
              <a:rPr kumimoji="1" lang="ja-JP" altLang="en-US" sz="2800" dirty="0">
                <a:latin typeface="メイリオ" panose="020B0604030504040204" pitchFamily="50" charset="-128"/>
                <a:ea typeface="メイリオ" panose="020B0604030504040204" pitchFamily="50" charset="-128"/>
              </a:rPr>
              <a:t>アドバタイジングとは</a:t>
            </a:r>
          </a:p>
        </p:txBody>
      </p:sp>
      <p:sp>
        <p:nvSpPr>
          <p:cNvPr id="7" name="Google Shape;168;p20">
            <a:extLst>
              <a:ext uri="{FF2B5EF4-FFF2-40B4-BE49-F238E27FC236}">
                <a16:creationId xmlns:a16="http://schemas.microsoft.com/office/drawing/2014/main" id="{169B8811-44CC-4B35-8BEF-30B3B28755E1}"/>
              </a:ext>
            </a:extLst>
          </p:cNvPr>
          <p:cNvSpPr txBox="1">
            <a:spLocks/>
          </p:cNvSpPr>
          <p:nvPr/>
        </p:nvSpPr>
        <p:spPr>
          <a:xfrm>
            <a:off x="431854" y="861004"/>
            <a:ext cx="7785600" cy="39379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sz="2200" dirty="0">
                <a:latin typeface="Meiryo"/>
                <a:ea typeface="Meiryo"/>
                <a:cs typeface="Meiryo"/>
                <a:sym typeface="Meiryo"/>
              </a:rPr>
              <a:t>ペリフェラル機器が自分の存在を伝えるために行う通信を</a:t>
            </a:r>
            <a:endParaRPr lang="en-US" altLang="ja-JP" sz="2200" dirty="0">
              <a:latin typeface="Meiryo"/>
              <a:ea typeface="Meiryo"/>
              <a:cs typeface="Meiryo"/>
              <a:sym typeface="Meiryo"/>
            </a:endParaRPr>
          </a:p>
          <a:p>
            <a:r>
              <a:rPr lang="ja-JP" altLang="en-US" sz="2200" dirty="0">
                <a:latin typeface="Meiryo"/>
                <a:ea typeface="Meiryo"/>
                <a:cs typeface="Meiryo"/>
                <a:sym typeface="Meiryo"/>
              </a:rPr>
              <a:t>アドバタイジングと呼ぶ</a:t>
            </a:r>
            <a:endParaRPr lang="en-US" altLang="ja-JP" sz="2200" dirty="0">
              <a:latin typeface="Meiryo"/>
              <a:ea typeface="Meiryo"/>
              <a:cs typeface="Meiryo"/>
              <a:sym typeface="Meiryo"/>
            </a:endParaRPr>
          </a:p>
          <a:p>
            <a:r>
              <a:rPr lang="ja-JP" altLang="en-US" sz="2200" b="1" dirty="0">
                <a:latin typeface="Meiryo"/>
                <a:ea typeface="Meiryo"/>
                <a:cs typeface="Meiryo"/>
                <a:sym typeface="Meiryo"/>
              </a:rPr>
              <a:t>不特定多数の相手</a:t>
            </a:r>
            <a:r>
              <a:rPr lang="ja-JP" altLang="en-US" sz="2200" dirty="0">
                <a:latin typeface="Meiryo"/>
                <a:ea typeface="Meiryo"/>
                <a:cs typeface="Meiryo"/>
                <a:sym typeface="Meiryo"/>
              </a:rPr>
              <a:t>に通信を行う</a:t>
            </a:r>
            <a:endParaRPr lang="en-US" altLang="ja-JP" sz="2200" dirty="0">
              <a:latin typeface="Meiryo"/>
              <a:ea typeface="Meiryo"/>
              <a:cs typeface="Meiryo"/>
              <a:sym typeface="Meiryo"/>
            </a:endParaRPr>
          </a:p>
          <a:p>
            <a:endParaRPr lang="en-US" altLang="ja-JP" sz="2200" dirty="0">
              <a:latin typeface="Meiryo"/>
              <a:ea typeface="Meiryo"/>
              <a:cs typeface="Meiryo"/>
              <a:sym typeface="Meiryo"/>
            </a:endParaRPr>
          </a:p>
          <a:p>
            <a:endParaRPr lang="en-US" altLang="ja-JP" sz="2200" dirty="0">
              <a:latin typeface="Meiryo"/>
              <a:ea typeface="Meiryo"/>
              <a:cs typeface="Meiryo"/>
              <a:sym typeface="Meiryo"/>
            </a:endParaRPr>
          </a:p>
          <a:p>
            <a:endParaRPr lang="en-US" altLang="ja-JP" sz="2200" dirty="0">
              <a:latin typeface="Meiryo"/>
              <a:ea typeface="Meiryo"/>
              <a:cs typeface="Meiryo"/>
              <a:sym typeface="Meiryo"/>
            </a:endParaRPr>
          </a:p>
          <a:p>
            <a:endParaRPr lang="ja-JP" altLang="en-US" sz="2200" dirty="0">
              <a:latin typeface="Meiryo"/>
              <a:ea typeface="Meiryo"/>
              <a:cs typeface="Meiryo"/>
              <a:sym typeface="Meiryo"/>
            </a:endParaRPr>
          </a:p>
        </p:txBody>
      </p:sp>
      <p:sp>
        <p:nvSpPr>
          <p:cNvPr id="13" name="正方形/長方形 12">
            <a:extLst>
              <a:ext uri="{FF2B5EF4-FFF2-40B4-BE49-F238E27FC236}">
                <a16:creationId xmlns:a16="http://schemas.microsoft.com/office/drawing/2014/main" id="{E3447276-AFB2-4AA7-ABEF-88455EE1D579}"/>
              </a:ext>
            </a:extLst>
          </p:cNvPr>
          <p:cNvSpPr/>
          <p:nvPr/>
        </p:nvSpPr>
        <p:spPr>
          <a:xfrm>
            <a:off x="3278294" y="2446063"/>
            <a:ext cx="1555147" cy="197981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FE99A4C-CBDB-465C-80BD-724ED90D23B2}"/>
              </a:ext>
            </a:extLst>
          </p:cNvPr>
          <p:cNvSpPr txBox="1"/>
          <p:nvPr/>
        </p:nvSpPr>
        <p:spPr>
          <a:xfrm>
            <a:off x="3278293" y="2488742"/>
            <a:ext cx="1555147" cy="523220"/>
          </a:xfrm>
          <a:prstGeom prst="rect">
            <a:avLst/>
          </a:prstGeom>
          <a:noFill/>
        </p:spPr>
        <p:txBody>
          <a:bodyPr wrap="square" rtlCol="0">
            <a:spAutoFit/>
          </a:bodyPr>
          <a:lstStyle/>
          <a:p>
            <a:r>
              <a:rPr kumimoji="1" lang="ja-JP" altLang="en-US" dirty="0"/>
              <a:t>子機</a:t>
            </a:r>
            <a:endParaRPr kumimoji="1" lang="en-US" altLang="ja-JP" dirty="0"/>
          </a:p>
          <a:p>
            <a:r>
              <a:rPr kumimoji="1" lang="en-US" altLang="ja-JP" dirty="0"/>
              <a:t>(</a:t>
            </a:r>
            <a:r>
              <a:rPr kumimoji="1" lang="ja-JP" altLang="en-US" dirty="0"/>
              <a:t>ペリフェラル</a:t>
            </a:r>
            <a:r>
              <a:rPr kumimoji="1" lang="en-US" altLang="ja-JP" dirty="0"/>
              <a:t>)</a:t>
            </a:r>
            <a:endParaRPr kumimoji="1" lang="ja-JP" altLang="en-US" dirty="0"/>
          </a:p>
        </p:txBody>
      </p:sp>
      <p:pic>
        <p:nvPicPr>
          <p:cNvPr id="15" name="Google Shape;86;p15">
            <a:extLst>
              <a:ext uri="{FF2B5EF4-FFF2-40B4-BE49-F238E27FC236}">
                <a16:creationId xmlns:a16="http://schemas.microsoft.com/office/drawing/2014/main" id="{EB20E0DA-5F33-42B6-B07D-1729FF93CC51}"/>
              </a:ext>
            </a:extLst>
          </p:cNvPr>
          <p:cNvPicPr preferRelativeResize="0"/>
          <p:nvPr/>
        </p:nvPicPr>
        <p:blipFill rotWithShape="1">
          <a:blip r:embed="rId2">
            <a:alphaModFix/>
          </a:blip>
          <a:srcRect l="18162" r="18200"/>
          <a:stretch/>
        </p:blipFill>
        <p:spPr>
          <a:xfrm>
            <a:off x="3711167" y="3104023"/>
            <a:ext cx="689400" cy="1083300"/>
          </a:xfrm>
          <a:prstGeom prst="rect">
            <a:avLst/>
          </a:prstGeom>
          <a:noFill/>
          <a:ln>
            <a:noFill/>
          </a:ln>
        </p:spPr>
      </p:pic>
      <p:sp>
        <p:nvSpPr>
          <p:cNvPr id="8" name="矢印: 右 7">
            <a:extLst>
              <a:ext uri="{FF2B5EF4-FFF2-40B4-BE49-F238E27FC236}">
                <a16:creationId xmlns:a16="http://schemas.microsoft.com/office/drawing/2014/main" id="{D5C72D86-6F53-4230-B4F3-51644CA08917}"/>
              </a:ext>
            </a:extLst>
          </p:cNvPr>
          <p:cNvSpPr/>
          <p:nvPr/>
        </p:nvSpPr>
        <p:spPr>
          <a:xfrm rot="13378184">
            <a:off x="2613738" y="2842708"/>
            <a:ext cx="1171491" cy="2438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5A1C0E57-168C-4F87-AE12-12EE35CA7021}"/>
              </a:ext>
            </a:extLst>
          </p:cNvPr>
          <p:cNvSpPr/>
          <p:nvPr/>
        </p:nvSpPr>
        <p:spPr>
          <a:xfrm rot="8747707">
            <a:off x="2667236" y="4110324"/>
            <a:ext cx="1072751" cy="2438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E030711F-29C1-4F93-B47D-481C6C7D8300}"/>
              </a:ext>
            </a:extLst>
          </p:cNvPr>
          <p:cNvSpPr/>
          <p:nvPr/>
        </p:nvSpPr>
        <p:spPr>
          <a:xfrm rot="19703712">
            <a:off x="4382149" y="2841786"/>
            <a:ext cx="1065965" cy="2438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11E9136A-6AD3-4198-A82D-39436F35C746}"/>
              </a:ext>
            </a:extLst>
          </p:cNvPr>
          <p:cNvSpPr/>
          <p:nvPr/>
        </p:nvSpPr>
        <p:spPr>
          <a:xfrm rot="1805777">
            <a:off x="4410956" y="4072299"/>
            <a:ext cx="1039631" cy="2438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4AC5780-ED3C-4DF8-A214-6CC4E1946316}"/>
              </a:ext>
            </a:extLst>
          </p:cNvPr>
          <p:cNvSpPr txBox="1"/>
          <p:nvPr/>
        </p:nvSpPr>
        <p:spPr>
          <a:xfrm>
            <a:off x="3199483" y="4599310"/>
            <a:ext cx="1647543" cy="307777"/>
          </a:xfrm>
          <a:prstGeom prst="rect">
            <a:avLst/>
          </a:prstGeom>
          <a:noFill/>
        </p:spPr>
        <p:txBody>
          <a:bodyPr wrap="square" rtlCol="0">
            <a:spAutoFit/>
          </a:bodyPr>
          <a:lstStyle/>
          <a:p>
            <a:r>
              <a:rPr kumimoji="1" lang="ja-JP" altLang="en-US" dirty="0"/>
              <a:t>アドバタイジング</a:t>
            </a:r>
          </a:p>
        </p:txBody>
      </p:sp>
    </p:spTree>
    <p:extLst>
      <p:ext uri="{BB962C8B-B14F-4D97-AF65-F5344CB8AC3E}">
        <p14:creationId xmlns:p14="http://schemas.microsoft.com/office/powerpoint/2010/main" val="260987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0688FE-838A-4CB5-BF45-985AE4639F35}"/>
              </a:ext>
            </a:extLst>
          </p:cNvPr>
          <p:cNvSpPr>
            <a:spLocks noGrp="1"/>
          </p:cNvSpPr>
          <p:nvPr>
            <p:ph type="title"/>
          </p:nvPr>
        </p:nvSpPr>
        <p:spPr/>
        <p:txBody>
          <a:bodyPr/>
          <a:lstStyle/>
          <a:p>
            <a:r>
              <a:rPr kumimoji="1" lang="ja-JP" altLang="en-US" sz="2800" dirty="0">
                <a:latin typeface="メイリオ" panose="020B0604030504040204" pitchFamily="50" charset="-128"/>
                <a:ea typeface="メイリオ" panose="020B0604030504040204" pitchFamily="50" charset="-128"/>
              </a:rPr>
              <a:t>今回の接続方式</a:t>
            </a:r>
          </a:p>
        </p:txBody>
      </p:sp>
      <p:sp>
        <p:nvSpPr>
          <p:cNvPr id="7" name="Google Shape;168;p20">
            <a:extLst>
              <a:ext uri="{FF2B5EF4-FFF2-40B4-BE49-F238E27FC236}">
                <a16:creationId xmlns:a16="http://schemas.microsoft.com/office/drawing/2014/main" id="{169B8811-44CC-4B35-8BEF-30B3B28755E1}"/>
              </a:ext>
            </a:extLst>
          </p:cNvPr>
          <p:cNvSpPr txBox="1">
            <a:spLocks/>
          </p:cNvSpPr>
          <p:nvPr/>
        </p:nvSpPr>
        <p:spPr>
          <a:xfrm>
            <a:off x="431854" y="861004"/>
            <a:ext cx="7785600" cy="39379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sz="2200" dirty="0">
                <a:latin typeface="Meiryo"/>
                <a:ea typeface="Meiryo"/>
                <a:cs typeface="Meiryo"/>
                <a:sym typeface="Meiryo"/>
              </a:rPr>
              <a:t>無線通信では親機と子機が存在し</a:t>
            </a:r>
            <a:endParaRPr lang="en-US" altLang="ja-JP" sz="2200" dirty="0">
              <a:latin typeface="Meiryo"/>
              <a:ea typeface="Meiryo"/>
              <a:cs typeface="Meiryo"/>
              <a:sym typeface="Meiryo"/>
            </a:endParaRPr>
          </a:p>
          <a:p>
            <a:r>
              <a:rPr lang="en-US" altLang="ja-JP" sz="2200" dirty="0">
                <a:latin typeface="Meiryo"/>
                <a:ea typeface="Meiryo"/>
                <a:cs typeface="Meiryo"/>
                <a:sym typeface="Meiryo"/>
              </a:rPr>
              <a:t>BLE</a:t>
            </a:r>
            <a:r>
              <a:rPr lang="ja-JP" altLang="en-US" sz="2200" dirty="0">
                <a:latin typeface="Meiryo"/>
                <a:ea typeface="Meiryo"/>
                <a:cs typeface="Meiryo"/>
                <a:sym typeface="Meiryo"/>
              </a:rPr>
              <a:t>では</a:t>
            </a:r>
            <a:r>
              <a:rPr lang="ja-JP" altLang="en-US" sz="2200" b="1" dirty="0">
                <a:latin typeface="Meiryo"/>
                <a:ea typeface="Meiryo"/>
                <a:cs typeface="Meiryo"/>
                <a:sym typeface="Meiryo"/>
              </a:rPr>
              <a:t>親機</a:t>
            </a:r>
            <a:r>
              <a:rPr lang="ja-JP" altLang="en-US" sz="2200" dirty="0">
                <a:latin typeface="Meiryo"/>
                <a:ea typeface="Meiryo"/>
                <a:cs typeface="Meiryo"/>
                <a:sym typeface="Meiryo"/>
              </a:rPr>
              <a:t>の事を</a:t>
            </a:r>
            <a:r>
              <a:rPr lang="ja-JP" altLang="en-US" sz="2200" b="1" dirty="0">
                <a:latin typeface="Meiryo"/>
                <a:ea typeface="Meiryo"/>
                <a:cs typeface="Meiryo"/>
                <a:sym typeface="Meiryo"/>
              </a:rPr>
              <a:t>セントラル</a:t>
            </a:r>
            <a:r>
              <a:rPr lang="ja-JP" altLang="en-US" sz="2200" dirty="0">
                <a:latin typeface="Meiryo"/>
                <a:ea typeface="Meiryo"/>
                <a:cs typeface="Meiryo"/>
                <a:sym typeface="Meiryo"/>
              </a:rPr>
              <a:t>、</a:t>
            </a:r>
            <a:r>
              <a:rPr lang="ja-JP" altLang="en-US" sz="2200" b="1" dirty="0">
                <a:latin typeface="Meiryo"/>
                <a:ea typeface="Meiryo"/>
                <a:cs typeface="Meiryo"/>
                <a:sym typeface="Meiryo"/>
              </a:rPr>
              <a:t>子機</a:t>
            </a:r>
            <a:r>
              <a:rPr lang="ja-JP" altLang="en-US" sz="2200" dirty="0">
                <a:latin typeface="Meiryo"/>
                <a:ea typeface="Meiryo"/>
                <a:cs typeface="Meiryo"/>
                <a:sym typeface="Meiryo"/>
              </a:rPr>
              <a:t>の事を</a:t>
            </a:r>
            <a:r>
              <a:rPr lang="ja-JP" altLang="en-US" sz="2200" b="1" dirty="0">
                <a:latin typeface="Meiryo"/>
                <a:ea typeface="Meiryo"/>
                <a:cs typeface="Meiryo"/>
                <a:sym typeface="Meiryo"/>
              </a:rPr>
              <a:t>ペリフェラル</a:t>
            </a:r>
            <a:r>
              <a:rPr lang="ja-JP" altLang="en-US" sz="2200" dirty="0">
                <a:latin typeface="Meiryo"/>
                <a:ea typeface="Meiryo"/>
                <a:cs typeface="Meiryo"/>
                <a:sym typeface="Meiryo"/>
              </a:rPr>
              <a:t>と呼ぶ</a:t>
            </a:r>
            <a:endParaRPr lang="en-US" altLang="ja-JP" sz="2200" dirty="0">
              <a:latin typeface="Meiryo"/>
              <a:ea typeface="Meiryo"/>
              <a:cs typeface="Meiryo"/>
              <a:sym typeface="Meiryo"/>
            </a:endParaRPr>
          </a:p>
          <a:p>
            <a:endParaRPr lang="en-US" altLang="ja-JP" sz="2200" dirty="0">
              <a:latin typeface="Meiryo"/>
              <a:ea typeface="Meiryo"/>
              <a:cs typeface="Meiryo"/>
              <a:sym typeface="Meiryo"/>
            </a:endParaRPr>
          </a:p>
          <a:p>
            <a:endParaRPr lang="ja-JP" altLang="en-US" sz="2200" dirty="0">
              <a:latin typeface="Meiryo"/>
              <a:ea typeface="Meiryo"/>
              <a:cs typeface="Meiryo"/>
              <a:sym typeface="Meiryo"/>
            </a:endParaRPr>
          </a:p>
        </p:txBody>
      </p:sp>
      <p:pic>
        <p:nvPicPr>
          <p:cNvPr id="9" name="Google Shape;91;p15">
            <a:extLst>
              <a:ext uri="{FF2B5EF4-FFF2-40B4-BE49-F238E27FC236}">
                <a16:creationId xmlns:a16="http://schemas.microsoft.com/office/drawing/2014/main" id="{705F7878-8AA4-41C9-A5FE-62B5FC1F1DC9}"/>
              </a:ext>
            </a:extLst>
          </p:cNvPr>
          <p:cNvPicPr preferRelativeResize="0"/>
          <p:nvPr/>
        </p:nvPicPr>
        <p:blipFill rotWithShape="1">
          <a:blip r:embed="rId2">
            <a:alphaModFix/>
          </a:blip>
          <a:srcRect l="24784" t="4865" r="26456" b="7791"/>
          <a:stretch/>
        </p:blipFill>
        <p:spPr>
          <a:xfrm>
            <a:off x="2272405" y="2880138"/>
            <a:ext cx="801423" cy="1175361"/>
          </a:xfrm>
          <a:prstGeom prst="rect">
            <a:avLst/>
          </a:prstGeom>
          <a:noFill/>
          <a:ln>
            <a:noFill/>
          </a:ln>
        </p:spPr>
      </p:pic>
      <p:sp>
        <p:nvSpPr>
          <p:cNvPr id="10" name="正方形/長方形 9">
            <a:extLst>
              <a:ext uri="{FF2B5EF4-FFF2-40B4-BE49-F238E27FC236}">
                <a16:creationId xmlns:a16="http://schemas.microsoft.com/office/drawing/2014/main" id="{BD1E941F-8626-44AB-98D0-525A8A232240}"/>
              </a:ext>
            </a:extLst>
          </p:cNvPr>
          <p:cNvSpPr/>
          <p:nvPr/>
        </p:nvSpPr>
        <p:spPr>
          <a:xfrm>
            <a:off x="1895544" y="2302686"/>
            <a:ext cx="1555147" cy="235059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BE0F2-F282-49D5-8667-634223DD6E02}"/>
              </a:ext>
            </a:extLst>
          </p:cNvPr>
          <p:cNvSpPr txBox="1"/>
          <p:nvPr/>
        </p:nvSpPr>
        <p:spPr>
          <a:xfrm>
            <a:off x="1895543" y="2345365"/>
            <a:ext cx="1555147" cy="523220"/>
          </a:xfrm>
          <a:prstGeom prst="rect">
            <a:avLst/>
          </a:prstGeom>
          <a:noFill/>
        </p:spPr>
        <p:txBody>
          <a:bodyPr wrap="square" rtlCol="0">
            <a:spAutoFit/>
          </a:bodyPr>
          <a:lstStyle/>
          <a:p>
            <a:r>
              <a:rPr kumimoji="1" lang="ja-JP" altLang="en-US" dirty="0"/>
              <a:t>親機</a:t>
            </a:r>
            <a:endParaRPr kumimoji="1" lang="en-US" altLang="ja-JP" dirty="0"/>
          </a:p>
          <a:p>
            <a:r>
              <a:rPr kumimoji="1" lang="en-US" altLang="ja-JP" dirty="0"/>
              <a:t>(</a:t>
            </a:r>
            <a:r>
              <a:rPr kumimoji="1" lang="ja-JP" altLang="en-US" dirty="0"/>
              <a:t>セントラル</a:t>
            </a:r>
            <a:r>
              <a:rPr kumimoji="1" lang="en-US" altLang="ja-JP" dirty="0"/>
              <a:t>)</a:t>
            </a:r>
            <a:endParaRPr kumimoji="1" lang="ja-JP" altLang="en-US" dirty="0"/>
          </a:p>
        </p:txBody>
      </p:sp>
      <p:sp>
        <p:nvSpPr>
          <p:cNvPr id="13" name="正方形/長方形 12">
            <a:extLst>
              <a:ext uri="{FF2B5EF4-FFF2-40B4-BE49-F238E27FC236}">
                <a16:creationId xmlns:a16="http://schemas.microsoft.com/office/drawing/2014/main" id="{E3447276-AFB2-4AA7-ABEF-88455EE1D579}"/>
              </a:ext>
            </a:extLst>
          </p:cNvPr>
          <p:cNvSpPr/>
          <p:nvPr/>
        </p:nvSpPr>
        <p:spPr>
          <a:xfrm>
            <a:off x="5238332" y="2314238"/>
            <a:ext cx="1555147" cy="2413601"/>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FE99A4C-CBDB-465C-80BD-724ED90D23B2}"/>
              </a:ext>
            </a:extLst>
          </p:cNvPr>
          <p:cNvSpPr txBox="1"/>
          <p:nvPr/>
        </p:nvSpPr>
        <p:spPr>
          <a:xfrm>
            <a:off x="5238331" y="2356918"/>
            <a:ext cx="1555147" cy="523220"/>
          </a:xfrm>
          <a:prstGeom prst="rect">
            <a:avLst/>
          </a:prstGeom>
          <a:noFill/>
        </p:spPr>
        <p:txBody>
          <a:bodyPr wrap="square" rtlCol="0">
            <a:spAutoFit/>
          </a:bodyPr>
          <a:lstStyle/>
          <a:p>
            <a:r>
              <a:rPr kumimoji="1" lang="ja-JP" altLang="en-US" dirty="0"/>
              <a:t>子機</a:t>
            </a:r>
            <a:endParaRPr kumimoji="1" lang="en-US" altLang="ja-JP" dirty="0"/>
          </a:p>
          <a:p>
            <a:r>
              <a:rPr kumimoji="1" lang="en-US" altLang="ja-JP" dirty="0"/>
              <a:t>(</a:t>
            </a:r>
            <a:r>
              <a:rPr kumimoji="1" lang="ja-JP" altLang="en-US" dirty="0"/>
              <a:t>ペリフェラル</a:t>
            </a:r>
            <a:r>
              <a:rPr kumimoji="1" lang="en-US" altLang="ja-JP" dirty="0"/>
              <a:t>)</a:t>
            </a:r>
            <a:endParaRPr kumimoji="1" lang="ja-JP" altLang="en-US" dirty="0"/>
          </a:p>
        </p:txBody>
      </p:sp>
      <p:pic>
        <p:nvPicPr>
          <p:cNvPr id="15" name="Google Shape;86;p15">
            <a:extLst>
              <a:ext uri="{FF2B5EF4-FFF2-40B4-BE49-F238E27FC236}">
                <a16:creationId xmlns:a16="http://schemas.microsoft.com/office/drawing/2014/main" id="{EB20E0DA-5F33-42B6-B07D-1729FF93CC51}"/>
              </a:ext>
            </a:extLst>
          </p:cNvPr>
          <p:cNvPicPr preferRelativeResize="0"/>
          <p:nvPr/>
        </p:nvPicPr>
        <p:blipFill rotWithShape="1">
          <a:blip r:embed="rId3">
            <a:alphaModFix/>
          </a:blip>
          <a:srcRect l="18162" r="18200"/>
          <a:stretch/>
        </p:blipFill>
        <p:spPr>
          <a:xfrm>
            <a:off x="5671205" y="2972199"/>
            <a:ext cx="689400" cy="1083300"/>
          </a:xfrm>
          <a:prstGeom prst="rect">
            <a:avLst/>
          </a:prstGeom>
          <a:noFill/>
          <a:ln>
            <a:noFill/>
          </a:ln>
        </p:spPr>
      </p:pic>
      <p:sp>
        <p:nvSpPr>
          <p:cNvPr id="2" name="矢印: 左 1">
            <a:extLst>
              <a:ext uri="{FF2B5EF4-FFF2-40B4-BE49-F238E27FC236}">
                <a16:creationId xmlns:a16="http://schemas.microsoft.com/office/drawing/2014/main" id="{1B1EC278-053E-4E04-8740-4BE1FF8C8E76}"/>
              </a:ext>
            </a:extLst>
          </p:cNvPr>
          <p:cNvSpPr/>
          <p:nvPr/>
        </p:nvSpPr>
        <p:spPr>
          <a:xfrm>
            <a:off x="3477440" y="2257262"/>
            <a:ext cx="1690841" cy="284682"/>
          </a:xfrm>
          <a:prstGeom prst="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A2E3F14-E79F-4E93-9382-8D5BCF60CD0B}"/>
              </a:ext>
            </a:extLst>
          </p:cNvPr>
          <p:cNvSpPr txBox="1"/>
          <p:nvPr/>
        </p:nvSpPr>
        <p:spPr>
          <a:xfrm>
            <a:off x="3535681" y="2049141"/>
            <a:ext cx="1647543" cy="307777"/>
          </a:xfrm>
          <a:prstGeom prst="rect">
            <a:avLst/>
          </a:prstGeom>
          <a:noFill/>
        </p:spPr>
        <p:txBody>
          <a:bodyPr wrap="square" rtlCol="0">
            <a:spAutoFit/>
          </a:bodyPr>
          <a:lstStyle/>
          <a:p>
            <a:r>
              <a:rPr kumimoji="1" lang="ja-JP" altLang="en-US" dirty="0"/>
              <a:t>アドバタイジング</a:t>
            </a:r>
          </a:p>
        </p:txBody>
      </p:sp>
      <p:sp>
        <p:nvSpPr>
          <p:cNvPr id="20" name="矢印: 左 19">
            <a:extLst>
              <a:ext uri="{FF2B5EF4-FFF2-40B4-BE49-F238E27FC236}">
                <a16:creationId xmlns:a16="http://schemas.microsoft.com/office/drawing/2014/main" id="{132D2D71-C767-4041-8651-7A124E881611}"/>
              </a:ext>
            </a:extLst>
          </p:cNvPr>
          <p:cNvSpPr/>
          <p:nvPr/>
        </p:nvSpPr>
        <p:spPr>
          <a:xfrm rot="10800000">
            <a:off x="3520738" y="2761864"/>
            <a:ext cx="1662486" cy="284682"/>
          </a:xfrm>
          <a:prstGeom prst="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AA9B015-1238-471E-A247-0A3ED9414626}"/>
              </a:ext>
            </a:extLst>
          </p:cNvPr>
          <p:cNvSpPr txBox="1"/>
          <p:nvPr/>
        </p:nvSpPr>
        <p:spPr>
          <a:xfrm>
            <a:off x="3520738" y="2519573"/>
            <a:ext cx="1647543" cy="307777"/>
          </a:xfrm>
          <a:prstGeom prst="rect">
            <a:avLst/>
          </a:prstGeom>
          <a:noFill/>
        </p:spPr>
        <p:txBody>
          <a:bodyPr wrap="square" rtlCol="0">
            <a:spAutoFit/>
          </a:bodyPr>
          <a:lstStyle/>
          <a:p>
            <a:pPr algn="ctr"/>
            <a:r>
              <a:rPr kumimoji="1" lang="ja-JP" altLang="en-US" dirty="0"/>
              <a:t>接続要求</a:t>
            </a:r>
          </a:p>
        </p:txBody>
      </p:sp>
      <p:sp>
        <p:nvSpPr>
          <p:cNvPr id="23" name="テキスト ボックス 22">
            <a:extLst>
              <a:ext uri="{FF2B5EF4-FFF2-40B4-BE49-F238E27FC236}">
                <a16:creationId xmlns:a16="http://schemas.microsoft.com/office/drawing/2014/main" id="{E3E0DA71-7AB1-4794-82A4-EA0B8D68D0B9}"/>
              </a:ext>
            </a:extLst>
          </p:cNvPr>
          <p:cNvSpPr txBox="1"/>
          <p:nvPr/>
        </p:nvSpPr>
        <p:spPr>
          <a:xfrm>
            <a:off x="3505799" y="3655738"/>
            <a:ext cx="1647543" cy="307777"/>
          </a:xfrm>
          <a:prstGeom prst="rect">
            <a:avLst/>
          </a:prstGeom>
          <a:noFill/>
        </p:spPr>
        <p:txBody>
          <a:bodyPr wrap="square" rtlCol="0">
            <a:spAutoFit/>
          </a:bodyPr>
          <a:lstStyle/>
          <a:p>
            <a:pPr algn="ctr"/>
            <a:r>
              <a:rPr kumimoji="1" lang="en-US" altLang="ja-JP" dirty="0"/>
              <a:t>BLE</a:t>
            </a:r>
            <a:r>
              <a:rPr kumimoji="1" lang="ja-JP" altLang="en-US" dirty="0"/>
              <a:t>接続</a:t>
            </a:r>
          </a:p>
        </p:txBody>
      </p:sp>
      <p:sp>
        <p:nvSpPr>
          <p:cNvPr id="25" name="テキスト ボックス 24">
            <a:extLst>
              <a:ext uri="{FF2B5EF4-FFF2-40B4-BE49-F238E27FC236}">
                <a16:creationId xmlns:a16="http://schemas.microsoft.com/office/drawing/2014/main" id="{346B0EEB-48C0-4E10-A270-CAD4A3F79238}"/>
              </a:ext>
            </a:extLst>
          </p:cNvPr>
          <p:cNvSpPr txBox="1"/>
          <p:nvPr/>
        </p:nvSpPr>
        <p:spPr>
          <a:xfrm>
            <a:off x="3516591" y="4213588"/>
            <a:ext cx="1647543" cy="307777"/>
          </a:xfrm>
          <a:prstGeom prst="rect">
            <a:avLst/>
          </a:prstGeom>
          <a:noFill/>
        </p:spPr>
        <p:txBody>
          <a:bodyPr wrap="square" rtlCol="0">
            <a:spAutoFit/>
          </a:bodyPr>
          <a:lstStyle/>
          <a:p>
            <a:pPr algn="ctr"/>
            <a:r>
              <a:rPr kumimoji="1" lang="en-US" altLang="ja-JP" dirty="0"/>
              <a:t>BLE</a:t>
            </a:r>
            <a:r>
              <a:rPr kumimoji="1" lang="ja-JP" altLang="en-US" dirty="0"/>
              <a:t>切断</a:t>
            </a:r>
          </a:p>
        </p:txBody>
      </p:sp>
      <p:sp>
        <p:nvSpPr>
          <p:cNvPr id="27" name="テキスト ボックス 26">
            <a:extLst>
              <a:ext uri="{FF2B5EF4-FFF2-40B4-BE49-F238E27FC236}">
                <a16:creationId xmlns:a16="http://schemas.microsoft.com/office/drawing/2014/main" id="{919177FA-4769-4BAD-BAFF-79FF1059EA3B}"/>
              </a:ext>
            </a:extLst>
          </p:cNvPr>
          <p:cNvSpPr txBox="1"/>
          <p:nvPr/>
        </p:nvSpPr>
        <p:spPr>
          <a:xfrm>
            <a:off x="3505799" y="3072119"/>
            <a:ext cx="1647543" cy="307777"/>
          </a:xfrm>
          <a:prstGeom prst="rect">
            <a:avLst/>
          </a:prstGeom>
          <a:noFill/>
        </p:spPr>
        <p:txBody>
          <a:bodyPr wrap="square" rtlCol="0">
            <a:spAutoFit/>
          </a:bodyPr>
          <a:lstStyle/>
          <a:p>
            <a:pPr algn="ctr"/>
            <a:r>
              <a:rPr kumimoji="1" lang="en-US" altLang="ja-JP" dirty="0"/>
              <a:t>PW</a:t>
            </a:r>
            <a:r>
              <a:rPr kumimoji="1" lang="ja-JP" altLang="en-US" dirty="0"/>
              <a:t>要求</a:t>
            </a:r>
          </a:p>
        </p:txBody>
      </p:sp>
      <p:sp>
        <p:nvSpPr>
          <p:cNvPr id="28" name="矢印: 左 27">
            <a:extLst>
              <a:ext uri="{FF2B5EF4-FFF2-40B4-BE49-F238E27FC236}">
                <a16:creationId xmlns:a16="http://schemas.microsoft.com/office/drawing/2014/main" id="{482611C5-9DC4-406F-BE13-F03F80754983}"/>
              </a:ext>
            </a:extLst>
          </p:cNvPr>
          <p:cNvSpPr/>
          <p:nvPr/>
        </p:nvSpPr>
        <p:spPr>
          <a:xfrm>
            <a:off x="3484213" y="3288703"/>
            <a:ext cx="1690841" cy="284682"/>
          </a:xfrm>
          <a:prstGeom prst="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左 28">
            <a:extLst>
              <a:ext uri="{FF2B5EF4-FFF2-40B4-BE49-F238E27FC236}">
                <a16:creationId xmlns:a16="http://schemas.microsoft.com/office/drawing/2014/main" id="{A359B87F-D2AF-4D80-A93D-931FD9E151CB}"/>
              </a:ext>
            </a:extLst>
          </p:cNvPr>
          <p:cNvSpPr/>
          <p:nvPr/>
        </p:nvSpPr>
        <p:spPr>
          <a:xfrm rot="10800000">
            <a:off x="3520738" y="3877758"/>
            <a:ext cx="1662486" cy="284682"/>
          </a:xfrm>
          <a:prstGeom prst="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左 29">
            <a:extLst>
              <a:ext uri="{FF2B5EF4-FFF2-40B4-BE49-F238E27FC236}">
                <a16:creationId xmlns:a16="http://schemas.microsoft.com/office/drawing/2014/main" id="{8F3D545B-FEC7-4059-844E-B2419F68E5EC}"/>
              </a:ext>
            </a:extLst>
          </p:cNvPr>
          <p:cNvSpPr/>
          <p:nvPr/>
        </p:nvSpPr>
        <p:spPr>
          <a:xfrm rot="10800000">
            <a:off x="3520027" y="4421453"/>
            <a:ext cx="1662486" cy="284682"/>
          </a:xfrm>
          <a:prstGeom prst="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524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257386" y="427152"/>
            <a:ext cx="8222100" cy="767700"/>
          </a:xfrm>
          <a:prstGeom prst="rect">
            <a:avLst/>
          </a:prstGeom>
        </p:spPr>
        <p:txBody>
          <a:bodyPr spcFirstLastPara="1" wrap="square" lIns="91425" tIns="91425" rIns="91425" bIns="91425" anchor="b" anchorCtr="0">
            <a:noAutofit/>
          </a:bodyPr>
          <a:lstStyle/>
          <a:p>
            <a:r>
              <a:rPr lang="en-US" altLang="ja-JP" sz="3600" dirty="0">
                <a:solidFill>
                  <a:schemeClr val="bg1"/>
                </a:solidFill>
                <a:latin typeface="Meiryo"/>
                <a:ea typeface="Meiryo"/>
                <a:cs typeface="Meiryo"/>
                <a:sym typeface="Meiryo"/>
              </a:rPr>
              <a:t>4.</a:t>
            </a:r>
            <a:r>
              <a:rPr lang="ja-JP" altLang="en-US" sz="3600" dirty="0">
                <a:solidFill>
                  <a:schemeClr val="bg1"/>
                </a:solidFill>
                <a:latin typeface="Meiryo"/>
                <a:ea typeface="Meiryo"/>
                <a:cs typeface="Meiryo"/>
                <a:sym typeface="Meiryo"/>
              </a:rPr>
              <a:t>物理鍵での開錠</a:t>
            </a:r>
            <a:r>
              <a:rPr lang="en-US" altLang="ja-JP" sz="3600" dirty="0">
                <a:solidFill>
                  <a:schemeClr val="bg1"/>
                </a:solidFill>
                <a:latin typeface="Meiryo"/>
                <a:ea typeface="Meiryo"/>
                <a:cs typeface="Meiryo"/>
                <a:sym typeface="Meiryo"/>
              </a:rPr>
              <a:t>/</a:t>
            </a:r>
            <a:r>
              <a:rPr lang="ja-JP" altLang="en-US" sz="3600" dirty="0">
                <a:solidFill>
                  <a:schemeClr val="bg1"/>
                </a:solidFill>
                <a:latin typeface="Meiryo"/>
                <a:ea typeface="Meiryo"/>
                <a:cs typeface="Meiryo"/>
                <a:sym typeface="Meiryo"/>
              </a:rPr>
              <a:t>施錠</a:t>
            </a:r>
            <a:endParaRPr sz="3600" dirty="0">
              <a:solidFill>
                <a:schemeClr val="bg1"/>
              </a:solidFill>
              <a:latin typeface="Meiryo"/>
              <a:ea typeface="Meiryo"/>
              <a:cs typeface="Meiryo"/>
              <a:sym typeface="Meiryo"/>
            </a:endParaRPr>
          </a:p>
        </p:txBody>
      </p:sp>
      <p:sp>
        <p:nvSpPr>
          <p:cNvPr id="168" name="Google Shape;168;p20"/>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ja-JP" altLang="en-US" sz="2400" dirty="0">
                <a:solidFill>
                  <a:schemeClr val="bg2"/>
                </a:solidFill>
                <a:latin typeface="メイリオ" panose="020B0604030504040204" pitchFamily="50" charset="-128"/>
                <a:ea typeface="メイリオ" panose="020B0604030504040204" pitchFamily="50" charset="-128"/>
                <a:cs typeface="Meiryo"/>
                <a:sym typeface="Meiryo"/>
              </a:rPr>
              <a:t>サーボモーターに電圧がかけられているとロックされてしまうため、物理鍵で開錠</a:t>
            </a:r>
            <a:r>
              <a:rPr lang="en-US" altLang="ja-JP" sz="2400" dirty="0">
                <a:solidFill>
                  <a:schemeClr val="bg2"/>
                </a:solidFill>
                <a:latin typeface="メイリオ" panose="020B0604030504040204" pitchFamily="50" charset="-128"/>
                <a:ea typeface="メイリオ" panose="020B0604030504040204" pitchFamily="50" charset="-128"/>
                <a:cs typeface="Meiryo"/>
                <a:sym typeface="Meiryo"/>
              </a:rPr>
              <a:t>/</a:t>
            </a:r>
            <a:r>
              <a:rPr lang="ja-JP" altLang="en-US" sz="2400" dirty="0">
                <a:solidFill>
                  <a:schemeClr val="bg2"/>
                </a:solidFill>
                <a:latin typeface="メイリオ" panose="020B0604030504040204" pitchFamily="50" charset="-128"/>
                <a:ea typeface="メイリオ" panose="020B0604030504040204" pitchFamily="50" charset="-128"/>
                <a:cs typeface="Meiryo"/>
                <a:sym typeface="Meiryo"/>
              </a:rPr>
              <a:t>施錠が行えない</a:t>
            </a:r>
            <a:endParaRPr lang="en-US" altLang="ja-JP" sz="2400" dirty="0">
              <a:solidFill>
                <a:schemeClr val="bg2"/>
              </a:solidFill>
              <a:latin typeface="メイリオ" panose="020B0604030504040204" pitchFamily="50" charset="-128"/>
              <a:ea typeface="メイリオ" panose="020B0604030504040204" pitchFamily="50" charset="-128"/>
              <a:cs typeface="Meiryo"/>
              <a:sym typeface="Meiryo"/>
            </a:endParaRPr>
          </a:p>
          <a:p>
            <a:pPr marL="0" indent="0">
              <a:buNone/>
            </a:pPr>
            <a:endParaRPr lang="en-US" altLang="ja-JP" sz="2400" dirty="0">
              <a:solidFill>
                <a:schemeClr val="bg2"/>
              </a:solidFill>
              <a:latin typeface="メイリオ" panose="020B0604030504040204" pitchFamily="50" charset="-128"/>
              <a:ea typeface="メイリオ" panose="020B0604030504040204" pitchFamily="50" charset="-128"/>
              <a:cs typeface="Meiryo"/>
              <a:sym typeface="Meiryo"/>
            </a:endParaRPr>
          </a:p>
          <a:p>
            <a:pPr marL="0" indent="0">
              <a:buNone/>
            </a:pPr>
            <a:r>
              <a:rPr lang="ja-JP" altLang="en-US" sz="2400" dirty="0">
                <a:solidFill>
                  <a:schemeClr val="bg2"/>
                </a:solidFill>
                <a:latin typeface="メイリオ" panose="020B0604030504040204" pitchFamily="50" charset="-128"/>
                <a:ea typeface="メイリオ" panose="020B0604030504040204" pitchFamily="50" charset="-128"/>
                <a:cs typeface="Meiryo"/>
                <a:sym typeface="Meiryo"/>
              </a:rPr>
              <a:t>解決策としてトランジスタのスイッチング機能を用いて</a:t>
            </a:r>
            <a:endParaRPr lang="en-US" altLang="ja-JP" sz="2400" dirty="0">
              <a:solidFill>
                <a:schemeClr val="bg2"/>
              </a:solidFill>
              <a:latin typeface="メイリオ" panose="020B0604030504040204" pitchFamily="50" charset="-128"/>
              <a:ea typeface="メイリオ" panose="020B0604030504040204" pitchFamily="50" charset="-128"/>
              <a:cs typeface="Meiryo"/>
              <a:sym typeface="Meiryo"/>
            </a:endParaRPr>
          </a:p>
          <a:p>
            <a:pPr marL="0" indent="0">
              <a:buNone/>
            </a:pPr>
            <a:r>
              <a:rPr lang="ja-JP" altLang="en-US" sz="2400" dirty="0">
                <a:solidFill>
                  <a:schemeClr val="bg2"/>
                </a:solidFill>
                <a:latin typeface="メイリオ" panose="020B0604030504040204" pitchFamily="50" charset="-128"/>
                <a:ea typeface="メイリオ" panose="020B0604030504040204" pitchFamily="50" charset="-128"/>
                <a:cs typeface="Meiryo"/>
                <a:sym typeface="Meiryo"/>
              </a:rPr>
              <a:t>サーボモータにかかる電圧の</a:t>
            </a:r>
            <a:r>
              <a:rPr lang="en-US" altLang="ja-JP" sz="2400" dirty="0">
                <a:solidFill>
                  <a:schemeClr val="bg2"/>
                </a:solidFill>
                <a:latin typeface="メイリオ" panose="020B0604030504040204" pitchFamily="50" charset="-128"/>
                <a:ea typeface="メイリオ" panose="020B0604030504040204" pitchFamily="50" charset="-128"/>
                <a:cs typeface="Meiryo"/>
                <a:sym typeface="Meiryo"/>
              </a:rPr>
              <a:t>ON/OFF</a:t>
            </a:r>
            <a:r>
              <a:rPr lang="ja-JP" altLang="en-US" sz="2400" dirty="0">
                <a:solidFill>
                  <a:schemeClr val="bg2"/>
                </a:solidFill>
                <a:latin typeface="メイリオ" panose="020B0604030504040204" pitchFamily="50" charset="-128"/>
                <a:ea typeface="メイリオ" panose="020B0604030504040204" pitchFamily="50" charset="-128"/>
                <a:cs typeface="Meiryo"/>
                <a:sym typeface="Meiryo"/>
              </a:rPr>
              <a:t>を制御できるようにする</a:t>
            </a:r>
          </a:p>
          <a:p>
            <a:pPr marL="0" lvl="0" indent="0">
              <a:buNone/>
            </a:pPr>
            <a:endParaRPr sz="2200" dirty="0">
              <a:solidFill>
                <a:schemeClr val="bg2"/>
              </a:solidFill>
              <a:latin typeface="Meiryo"/>
              <a:ea typeface="Meiryo"/>
              <a:cs typeface="Meiryo"/>
              <a:sym typeface="Meiryo"/>
            </a:endParaRPr>
          </a:p>
        </p:txBody>
      </p:sp>
    </p:spTree>
    <p:extLst>
      <p:ext uri="{BB962C8B-B14F-4D97-AF65-F5344CB8AC3E}">
        <p14:creationId xmlns:p14="http://schemas.microsoft.com/office/powerpoint/2010/main" val="2248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11020-762C-47E5-9CA5-94190C56A58D}"/>
              </a:ext>
            </a:extLst>
          </p:cNvPr>
          <p:cNvSpPr>
            <a:spLocks noGrp="1"/>
          </p:cNvSpPr>
          <p:nvPr>
            <p:ph type="title"/>
          </p:nvPr>
        </p:nvSpPr>
        <p:spPr/>
        <p:txBody>
          <a:bodyPr/>
          <a:lstStyle/>
          <a:p>
            <a:r>
              <a:rPr kumimoji="1" lang="ja-JP" altLang="en-US" sz="3600" dirty="0">
                <a:latin typeface="メイリオ" panose="020B0604030504040204" pitchFamily="50" charset="-128"/>
                <a:ea typeface="メイリオ" panose="020B0604030504040204" pitchFamily="50" charset="-128"/>
              </a:rPr>
              <a:t>回路図</a:t>
            </a:r>
          </a:p>
        </p:txBody>
      </p:sp>
      <p:pic>
        <p:nvPicPr>
          <p:cNvPr id="5" name="図 4">
            <a:extLst>
              <a:ext uri="{FF2B5EF4-FFF2-40B4-BE49-F238E27FC236}">
                <a16:creationId xmlns:a16="http://schemas.microsoft.com/office/drawing/2014/main" id="{9AD784E2-2B43-44AD-A526-75D12E026E3C}"/>
              </a:ext>
            </a:extLst>
          </p:cNvPr>
          <p:cNvPicPr>
            <a:picLocks noChangeAspect="1"/>
          </p:cNvPicPr>
          <p:nvPr/>
        </p:nvPicPr>
        <p:blipFill>
          <a:blip r:embed="rId2"/>
          <a:stretch>
            <a:fillRect/>
          </a:stretch>
        </p:blipFill>
        <p:spPr>
          <a:xfrm>
            <a:off x="0" y="569386"/>
            <a:ext cx="9144000" cy="4004727"/>
          </a:xfrm>
          <a:prstGeom prst="rect">
            <a:avLst/>
          </a:prstGeom>
        </p:spPr>
      </p:pic>
      <p:sp>
        <p:nvSpPr>
          <p:cNvPr id="6" name="楕円 5">
            <a:extLst>
              <a:ext uri="{FF2B5EF4-FFF2-40B4-BE49-F238E27FC236}">
                <a16:creationId xmlns:a16="http://schemas.microsoft.com/office/drawing/2014/main" id="{7E2DAB16-F055-4BD4-B50E-BE7B2B5F74C4}"/>
              </a:ext>
            </a:extLst>
          </p:cNvPr>
          <p:cNvSpPr/>
          <p:nvPr/>
        </p:nvSpPr>
        <p:spPr>
          <a:xfrm>
            <a:off x="2831254" y="1454152"/>
            <a:ext cx="541866" cy="5372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C622A54-C742-454A-86FA-983C8708AB21}"/>
              </a:ext>
            </a:extLst>
          </p:cNvPr>
          <p:cNvSpPr txBox="1"/>
          <p:nvPr/>
        </p:nvSpPr>
        <p:spPr>
          <a:xfrm>
            <a:off x="6018108" y="2224580"/>
            <a:ext cx="1395306" cy="577081"/>
          </a:xfrm>
          <a:prstGeom prst="rect">
            <a:avLst/>
          </a:prstGeom>
          <a:noFill/>
        </p:spPr>
        <p:txBody>
          <a:bodyPr wrap="square" rtlCol="0">
            <a:spAutoFit/>
          </a:bodyPr>
          <a:lstStyle/>
          <a:p>
            <a:r>
              <a:rPr kumimoji="1" lang="en-US" altLang="ja-JP" sz="1050" dirty="0">
                <a:solidFill>
                  <a:schemeClr val="bg1"/>
                </a:solidFill>
                <a:latin typeface="メイリオ" panose="020B0604030504040204" pitchFamily="50" charset="-128"/>
                <a:ea typeface="メイリオ" panose="020B0604030504040204" pitchFamily="50" charset="-128"/>
              </a:rPr>
              <a:t>GPIO16</a:t>
            </a:r>
          </a:p>
          <a:p>
            <a:r>
              <a:rPr kumimoji="1" lang="ja-JP" altLang="en-US" sz="1050" dirty="0">
                <a:solidFill>
                  <a:schemeClr val="bg1"/>
                </a:solidFill>
                <a:latin typeface="メイリオ" panose="020B0604030504040204" pitchFamily="50" charset="-128"/>
                <a:ea typeface="メイリオ" panose="020B0604030504040204" pitchFamily="50" charset="-128"/>
              </a:rPr>
              <a:t>ゲートの</a:t>
            </a:r>
            <a:r>
              <a:rPr kumimoji="1" lang="en-US" altLang="ja-JP" sz="1050" dirty="0">
                <a:solidFill>
                  <a:schemeClr val="bg1"/>
                </a:solidFill>
                <a:latin typeface="メイリオ" panose="020B0604030504040204" pitchFamily="50" charset="-128"/>
                <a:ea typeface="メイリオ" panose="020B0604030504040204" pitchFamily="50" charset="-128"/>
              </a:rPr>
              <a:t>High/Low</a:t>
            </a:r>
          </a:p>
          <a:p>
            <a:r>
              <a:rPr kumimoji="1" lang="ja-JP" altLang="en-US" sz="1050" dirty="0">
                <a:solidFill>
                  <a:schemeClr val="bg1"/>
                </a:solidFill>
                <a:latin typeface="メイリオ" panose="020B0604030504040204" pitchFamily="50" charset="-128"/>
                <a:ea typeface="メイリオ" panose="020B0604030504040204" pitchFamily="50" charset="-128"/>
              </a:rPr>
              <a:t>を切り替える</a:t>
            </a:r>
            <a:endParaRPr kumimoji="1" lang="en-US" altLang="ja-JP" sz="1050"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E5BDB-03BE-4FCD-A21A-408BB3B97B86}"/>
              </a:ext>
            </a:extLst>
          </p:cNvPr>
          <p:cNvSpPr txBox="1"/>
          <p:nvPr/>
        </p:nvSpPr>
        <p:spPr>
          <a:xfrm>
            <a:off x="2499361" y="1920919"/>
            <a:ext cx="209973" cy="253916"/>
          </a:xfrm>
          <a:prstGeom prst="rect">
            <a:avLst/>
          </a:prstGeom>
          <a:noFill/>
          <a:ln>
            <a:solidFill>
              <a:schemeClr val="bg1"/>
            </a:solidFill>
          </a:ln>
        </p:spPr>
        <p:txBody>
          <a:bodyPr wrap="square" rtlCol="0">
            <a:spAutoFit/>
          </a:bodyPr>
          <a:lstStyle/>
          <a:p>
            <a:pPr algn="ctr"/>
            <a:r>
              <a:rPr kumimoji="1" lang="ja-JP" altLang="en-US" sz="1050" dirty="0">
                <a:solidFill>
                  <a:schemeClr val="bg1"/>
                </a:solidFill>
                <a:latin typeface="メイリオ" panose="020B0604030504040204" pitchFamily="50" charset="-128"/>
                <a:ea typeface="メイリオ" panose="020B0604030504040204" pitchFamily="50" charset="-128"/>
              </a:rPr>
              <a:t>１</a:t>
            </a:r>
            <a:endParaRPr kumimoji="1" lang="en-US" altLang="ja-JP" sz="105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D13723C-2157-47D8-B7FE-488C39D4B185}"/>
              </a:ext>
            </a:extLst>
          </p:cNvPr>
          <p:cNvSpPr txBox="1"/>
          <p:nvPr/>
        </p:nvSpPr>
        <p:spPr>
          <a:xfrm>
            <a:off x="5808135" y="2386162"/>
            <a:ext cx="209973" cy="253916"/>
          </a:xfrm>
          <a:prstGeom prst="rect">
            <a:avLst/>
          </a:prstGeom>
          <a:noFill/>
          <a:ln>
            <a:solidFill>
              <a:schemeClr val="bg1"/>
            </a:solidFill>
          </a:ln>
        </p:spPr>
        <p:txBody>
          <a:bodyPr wrap="square" rtlCol="0">
            <a:spAutoFit/>
          </a:bodyPr>
          <a:lstStyle/>
          <a:p>
            <a:pPr algn="ctr"/>
            <a:r>
              <a:rPr kumimoji="1" lang="ja-JP" altLang="en-US" sz="1050" dirty="0">
                <a:solidFill>
                  <a:schemeClr val="bg1"/>
                </a:solidFill>
                <a:latin typeface="メイリオ" panose="020B0604030504040204" pitchFamily="50" charset="-128"/>
                <a:ea typeface="メイリオ" panose="020B0604030504040204" pitchFamily="50" charset="-128"/>
              </a:rPr>
              <a:t>１</a:t>
            </a:r>
            <a:endParaRPr kumimoji="1" lang="en-US" altLang="ja-JP" sz="1050"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58BB54E-A08D-4139-A2A0-B9C8619CEDFF}"/>
              </a:ext>
            </a:extLst>
          </p:cNvPr>
          <p:cNvSpPr txBox="1"/>
          <p:nvPr/>
        </p:nvSpPr>
        <p:spPr>
          <a:xfrm>
            <a:off x="2946401" y="889110"/>
            <a:ext cx="209973" cy="253916"/>
          </a:xfrm>
          <a:prstGeom prst="rect">
            <a:avLst/>
          </a:prstGeom>
          <a:noFill/>
          <a:ln>
            <a:solidFill>
              <a:schemeClr val="bg1"/>
            </a:solidFill>
          </a:ln>
        </p:spPr>
        <p:txBody>
          <a:bodyPr wrap="square" rtlCol="0">
            <a:spAutoFit/>
          </a:bodyPr>
          <a:lstStyle/>
          <a:p>
            <a:pPr algn="ctr"/>
            <a:r>
              <a:rPr kumimoji="1" lang="en-US" altLang="ja-JP" sz="1050" dirty="0">
                <a:solidFill>
                  <a:schemeClr val="bg1"/>
                </a:solidFill>
                <a:latin typeface="メイリオ" panose="020B0604030504040204" pitchFamily="50" charset="-128"/>
                <a:ea typeface="メイリオ" panose="020B0604030504040204" pitchFamily="50" charset="-128"/>
              </a:rPr>
              <a:t>2</a:t>
            </a:r>
          </a:p>
        </p:txBody>
      </p:sp>
      <p:sp>
        <p:nvSpPr>
          <p:cNvPr id="14" name="テキスト ボックス 13">
            <a:extLst>
              <a:ext uri="{FF2B5EF4-FFF2-40B4-BE49-F238E27FC236}">
                <a16:creationId xmlns:a16="http://schemas.microsoft.com/office/drawing/2014/main" id="{536750D8-E445-4EAA-9471-00BC359C98A3}"/>
              </a:ext>
            </a:extLst>
          </p:cNvPr>
          <p:cNvSpPr txBox="1"/>
          <p:nvPr/>
        </p:nvSpPr>
        <p:spPr>
          <a:xfrm>
            <a:off x="6018108" y="2870105"/>
            <a:ext cx="1395306" cy="1546577"/>
          </a:xfrm>
          <a:prstGeom prst="rect">
            <a:avLst/>
          </a:prstGeom>
          <a:noFill/>
        </p:spPr>
        <p:txBody>
          <a:bodyPr wrap="square" rtlCol="0">
            <a:spAutoFit/>
          </a:bodyPr>
          <a:lstStyle/>
          <a:p>
            <a:r>
              <a:rPr kumimoji="1" lang="ja-JP" altLang="en-US" sz="1050" dirty="0">
                <a:solidFill>
                  <a:schemeClr val="bg1"/>
                </a:solidFill>
                <a:latin typeface="メイリオ" panose="020B0604030504040204" pitchFamily="50" charset="-128"/>
                <a:ea typeface="メイリオ" panose="020B0604030504040204" pitchFamily="50" charset="-128"/>
              </a:rPr>
              <a:t>ゲートが</a:t>
            </a:r>
            <a:r>
              <a:rPr kumimoji="1" lang="en-US" altLang="ja-JP" sz="1050" dirty="0">
                <a:solidFill>
                  <a:schemeClr val="bg1"/>
                </a:solidFill>
                <a:latin typeface="メイリオ" panose="020B0604030504040204" pitchFamily="50" charset="-128"/>
                <a:ea typeface="メイリオ" panose="020B0604030504040204" pitchFamily="50" charset="-128"/>
              </a:rPr>
              <a:t>High</a:t>
            </a:r>
            <a:r>
              <a:rPr kumimoji="1" lang="ja-JP" altLang="en-US" sz="1050" dirty="0">
                <a:solidFill>
                  <a:schemeClr val="bg1"/>
                </a:solidFill>
                <a:latin typeface="メイリオ" panose="020B0604030504040204" pitchFamily="50" charset="-128"/>
                <a:ea typeface="メイリオ" panose="020B0604030504040204" pitchFamily="50" charset="-128"/>
              </a:rPr>
              <a:t>であれば２から３へ</a:t>
            </a:r>
            <a:endParaRPr kumimoji="1" lang="en-US" altLang="ja-JP" sz="1050" dirty="0">
              <a:solidFill>
                <a:schemeClr val="bg1"/>
              </a:solidFill>
              <a:latin typeface="メイリオ" panose="020B0604030504040204" pitchFamily="50" charset="-128"/>
              <a:ea typeface="メイリオ" panose="020B0604030504040204" pitchFamily="50" charset="-128"/>
            </a:endParaRPr>
          </a:p>
          <a:p>
            <a:r>
              <a:rPr kumimoji="1" lang="ja-JP" altLang="en-US" sz="1050" dirty="0">
                <a:solidFill>
                  <a:schemeClr val="bg1"/>
                </a:solidFill>
                <a:latin typeface="メイリオ" panose="020B0604030504040204" pitchFamily="50" charset="-128"/>
                <a:ea typeface="メイリオ" panose="020B0604030504040204" pitchFamily="50" charset="-128"/>
              </a:rPr>
              <a:t>電流が流れ、サーボモータが動く</a:t>
            </a:r>
            <a:endParaRPr kumimoji="1" lang="en-US" altLang="ja-JP" sz="1050" dirty="0">
              <a:solidFill>
                <a:schemeClr val="bg1"/>
              </a:solidFill>
              <a:latin typeface="メイリオ" panose="020B0604030504040204" pitchFamily="50" charset="-128"/>
              <a:ea typeface="メイリオ" panose="020B0604030504040204" pitchFamily="50" charset="-128"/>
            </a:endParaRPr>
          </a:p>
          <a:p>
            <a:endParaRPr kumimoji="1" lang="en-US" altLang="ja-JP" sz="1050" dirty="0">
              <a:solidFill>
                <a:schemeClr val="bg1"/>
              </a:solidFill>
              <a:latin typeface="メイリオ" panose="020B0604030504040204" pitchFamily="50" charset="-128"/>
              <a:ea typeface="メイリオ" panose="020B0604030504040204" pitchFamily="50" charset="-128"/>
            </a:endParaRPr>
          </a:p>
          <a:p>
            <a:r>
              <a:rPr kumimoji="1" lang="ja-JP" altLang="en-US" sz="1050" dirty="0">
                <a:solidFill>
                  <a:schemeClr val="bg1"/>
                </a:solidFill>
                <a:latin typeface="メイリオ" panose="020B0604030504040204" pitchFamily="50" charset="-128"/>
                <a:ea typeface="メイリオ" panose="020B0604030504040204" pitchFamily="50" charset="-128"/>
              </a:rPr>
              <a:t>ゲートが</a:t>
            </a:r>
            <a:r>
              <a:rPr kumimoji="1" lang="en-US" altLang="ja-JP" sz="1050" dirty="0">
                <a:solidFill>
                  <a:schemeClr val="bg1"/>
                </a:solidFill>
                <a:latin typeface="メイリオ" panose="020B0604030504040204" pitchFamily="50" charset="-128"/>
                <a:ea typeface="メイリオ" panose="020B0604030504040204" pitchFamily="50" charset="-128"/>
              </a:rPr>
              <a:t>Low</a:t>
            </a:r>
            <a:r>
              <a:rPr kumimoji="1" lang="ja-JP" altLang="en-US" sz="1050" dirty="0">
                <a:solidFill>
                  <a:schemeClr val="bg1"/>
                </a:solidFill>
                <a:latin typeface="メイリオ" panose="020B0604030504040204" pitchFamily="50" charset="-128"/>
                <a:ea typeface="メイリオ" panose="020B0604030504040204" pitchFamily="50" charset="-128"/>
              </a:rPr>
              <a:t>であれば</a:t>
            </a:r>
            <a:r>
              <a:rPr kumimoji="1" lang="en-US" altLang="ja-JP" sz="1050" dirty="0">
                <a:solidFill>
                  <a:schemeClr val="bg1"/>
                </a:solidFill>
                <a:latin typeface="メイリオ" panose="020B0604030504040204" pitchFamily="50" charset="-128"/>
                <a:ea typeface="メイリオ" panose="020B0604030504040204" pitchFamily="50" charset="-128"/>
              </a:rPr>
              <a:t>2</a:t>
            </a:r>
            <a:r>
              <a:rPr kumimoji="1" lang="ja-JP" altLang="en-US" sz="1050" dirty="0">
                <a:solidFill>
                  <a:schemeClr val="bg1"/>
                </a:solidFill>
                <a:latin typeface="メイリオ" panose="020B0604030504040204" pitchFamily="50" charset="-128"/>
                <a:ea typeface="メイリオ" panose="020B0604030504040204" pitchFamily="50" charset="-128"/>
              </a:rPr>
              <a:t>から</a:t>
            </a:r>
            <a:r>
              <a:rPr kumimoji="1" lang="en-US" altLang="ja-JP" sz="1050" dirty="0">
                <a:solidFill>
                  <a:schemeClr val="bg1"/>
                </a:solidFill>
                <a:latin typeface="メイリオ" panose="020B0604030504040204" pitchFamily="50" charset="-128"/>
                <a:ea typeface="メイリオ" panose="020B0604030504040204" pitchFamily="50" charset="-128"/>
              </a:rPr>
              <a:t>3</a:t>
            </a:r>
            <a:r>
              <a:rPr kumimoji="1" lang="ja-JP" altLang="en-US" sz="1050" dirty="0">
                <a:solidFill>
                  <a:schemeClr val="bg1"/>
                </a:solidFill>
                <a:latin typeface="メイリオ" panose="020B0604030504040204" pitchFamily="50" charset="-128"/>
                <a:ea typeface="メイリオ" panose="020B0604030504040204" pitchFamily="50" charset="-128"/>
              </a:rPr>
              <a:t>へ電流が流れず、サーボモータは動かない</a:t>
            </a:r>
            <a:endParaRPr kumimoji="1" lang="en-US" altLang="ja-JP" sz="105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2237A47-A3A9-438C-B40B-986533533FEE}"/>
              </a:ext>
            </a:extLst>
          </p:cNvPr>
          <p:cNvSpPr txBox="1"/>
          <p:nvPr/>
        </p:nvSpPr>
        <p:spPr>
          <a:xfrm>
            <a:off x="5808135" y="3066156"/>
            <a:ext cx="209973" cy="253916"/>
          </a:xfrm>
          <a:prstGeom prst="rect">
            <a:avLst/>
          </a:prstGeom>
          <a:noFill/>
          <a:ln>
            <a:solidFill>
              <a:schemeClr val="bg1"/>
            </a:solidFill>
          </a:ln>
        </p:spPr>
        <p:txBody>
          <a:bodyPr wrap="square" rtlCol="0">
            <a:spAutoFit/>
          </a:bodyPr>
          <a:lstStyle/>
          <a:p>
            <a:pPr algn="ctr"/>
            <a:r>
              <a:rPr kumimoji="1" lang="en-US" altLang="ja-JP" sz="1050" dirty="0">
                <a:solidFill>
                  <a:schemeClr val="bg1"/>
                </a:solidFill>
                <a:latin typeface="メイリオ" panose="020B0604030504040204" pitchFamily="50" charset="-128"/>
                <a:ea typeface="メイリオ" panose="020B0604030504040204" pitchFamily="50" charset="-128"/>
              </a:rPr>
              <a:t>2</a:t>
            </a:r>
          </a:p>
        </p:txBody>
      </p:sp>
      <p:sp>
        <p:nvSpPr>
          <p:cNvPr id="16" name="テキスト ボックス 15">
            <a:extLst>
              <a:ext uri="{FF2B5EF4-FFF2-40B4-BE49-F238E27FC236}">
                <a16:creationId xmlns:a16="http://schemas.microsoft.com/office/drawing/2014/main" id="{FAEE30E2-8649-4E52-8749-CA114223EC06}"/>
              </a:ext>
            </a:extLst>
          </p:cNvPr>
          <p:cNvSpPr txBox="1"/>
          <p:nvPr/>
        </p:nvSpPr>
        <p:spPr>
          <a:xfrm>
            <a:off x="2970107" y="1970664"/>
            <a:ext cx="209973" cy="253916"/>
          </a:xfrm>
          <a:prstGeom prst="rect">
            <a:avLst/>
          </a:prstGeom>
          <a:noFill/>
          <a:ln>
            <a:solidFill>
              <a:schemeClr val="bg1"/>
            </a:solidFill>
          </a:ln>
        </p:spPr>
        <p:txBody>
          <a:bodyPr wrap="square" rtlCol="0">
            <a:spAutoFit/>
          </a:bodyPr>
          <a:lstStyle/>
          <a:p>
            <a:pPr algn="ctr"/>
            <a:r>
              <a:rPr kumimoji="1" lang="en-US" altLang="ja-JP" sz="1050" dirty="0">
                <a:solidFill>
                  <a:schemeClr val="bg1"/>
                </a:solidFill>
                <a:latin typeface="メイリオ" panose="020B0604030504040204" pitchFamily="50" charset="-128"/>
                <a:ea typeface="メイリオ" panose="020B0604030504040204" pitchFamily="50" charset="-128"/>
              </a:rPr>
              <a:t>3</a:t>
            </a:r>
          </a:p>
        </p:txBody>
      </p:sp>
      <p:sp>
        <p:nvSpPr>
          <p:cNvPr id="17" name="テキスト ボックス 16">
            <a:extLst>
              <a:ext uri="{FF2B5EF4-FFF2-40B4-BE49-F238E27FC236}">
                <a16:creationId xmlns:a16="http://schemas.microsoft.com/office/drawing/2014/main" id="{9672B497-261B-4639-93FC-D67BA1589445}"/>
              </a:ext>
            </a:extLst>
          </p:cNvPr>
          <p:cNvSpPr txBox="1"/>
          <p:nvPr/>
        </p:nvSpPr>
        <p:spPr>
          <a:xfrm>
            <a:off x="5808135" y="3746150"/>
            <a:ext cx="209973" cy="253916"/>
          </a:xfrm>
          <a:prstGeom prst="rect">
            <a:avLst/>
          </a:prstGeom>
          <a:noFill/>
          <a:ln>
            <a:solidFill>
              <a:schemeClr val="bg1"/>
            </a:solidFill>
          </a:ln>
        </p:spPr>
        <p:txBody>
          <a:bodyPr wrap="square" rtlCol="0">
            <a:spAutoFit/>
          </a:bodyPr>
          <a:lstStyle/>
          <a:p>
            <a:pPr algn="ctr"/>
            <a:r>
              <a:rPr kumimoji="1" lang="en-US" altLang="ja-JP" sz="1050" dirty="0">
                <a:solidFill>
                  <a:schemeClr val="bg1"/>
                </a:solidFill>
                <a:latin typeface="メイリオ" panose="020B0604030504040204" pitchFamily="50" charset="-128"/>
                <a:ea typeface="メイリオ" panose="020B0604030504040204" pitchFamily="50" charset="-128"/>
              </a:rPr>
              <a:t>3</a:t>
            </a:r>
          </a:p>
        </p:txBody>
      </p:sp>
      <p:sp>
        <p:nvSpPr>
          <p:cNvPr id="18" name="正方形/長方形 17">
            <a:extLst>
              <a:ext uri="{FF2B5EF4-FFF2-40B4-BE49-F238E27FC236}">
                <a16:creationId xmlns:a16="http://schemas.microsoft.com/office/drawing/2014/main" id="{6C3AAEF9-2706-4A6A-B7ED-D987BA2A373E}"/>
              </a:ext>
            </a:extLst>
          </p:cNvPr>
          <p:cNvSpPr/>
          <p:nvPr/>
        </p:nvSpPr>
        <p:spPr>
          <a:xfrm>
            <a:off x="5608320" y="2174835"/>
            <a:ext cx="2059093" cy="232943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9112721-627A-44BC-9795-4B89D0D05463}"/>
              </a:ext>
            </a:extLst>
          </p:cNvPr>
          <p:cNvSpPr txBox="1"/>
          <p:nvPr/>
        </p:nvSpPr>
        <p:spPr>
          <a:xfrm>
            <a:off x="5560907" y="1864404"/>
            <a:ext cx="1395306" cy="253916"/>
          </a:xfrm>
          <a:prstGeom prst="rect">
            <a:avLst/>
          </a:prstGeom>
          <a:noFill/>
        </p:spPr>
        <p:txBody>
          <a:bodyPr wrap="square" rtlCol="0">
            <a:spAutoFit/>
          </a:bodyPr>
          <a:lstStyle/>
          <a:p>
            <a:r>
              <a:rPr kumimoji="1" lang="ja-JP" altLang="en-US" sz="1050" dirty="0">
                <a:solidFill>
                  <a:schemeClr val="bg1"/>
                </a:solidFill>
                <a:latin typeface="メイリオ" panose="020B0604030504040204" pitchFamily="50" charset="-128"/>
                <a:ea typeface="メイリオ" panose="020B0604030504040204" pitchFamily="50" charset="-128"/>
              </a:rPr>
              <a:t>スイッチング</a:t>
            </a:r>
            <a:endParaRPr kumimoji="1" lang="en-US" altLang="ja-JP" sz="105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329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257386" y="427152"/>
            <a:ext cx="8222100" cy="767700"/>
          </a:xfrm>
          <a:prstGeom prst="rect">
            <a:avLst/>
          </a:prstGeom>
        </p:spPr>
        <p:txBody>
          <a:bodyPr spcFirstLastPara="1" wrap="square" lIns="91425" tIns="91425" rIns="91425" bIns="91425" anchor="b" anchorCtr="0">
            <a:noAutofit/>
          </a:bodyPr>
          <a:lstStyle/>
          <a:p>
            <a:r>
              <a:rPr lang="en-US" altLang="ja-JP" sz="3600" dirty="0">
                <a:solidFill>
                  <a:schemeClr val="bg1"/>
                </a:solidFill>
                <a:latin typeface="Meiryo"/>
                <a:ea typeface="Meiryo"/>
                <a:cs typeface="Meiryo"/>
                <a:sym typeface="Meiryo"/>
              </a:rPr>
              <a:t>5.</a:t>
            </a:r>
            <a:r>
              <a:rPr lang="ja-JP" altLang="en-US" sz="3600" dirty="0">
                <a:solidFill>
                  <a:schemeClr val="bg1"/>
                </a:solidFill>
                <a:latin typeface="Meiryo"/>
                <a:ea typeface="Meiryo"/>
                <a:cs typeface="Meiryo"/>
                <a:sym typeface="Meiryo"/>
              </a:rPr>
              <a:t> 開錠</a:t>
            </a:r>
            <a:r>
              <a:rPr lang="en-US" altLang="ja-JP" sz="3600" dirty="0">
                <a:solidFill>
                  <a:schemeClr val="bg1"/>
                </a:solidFill>
                <a:latin typeface="Meiryo"/>
                <a:ea typeface="Meiryo"/>
                <a:cs typeface="Meiryo"/>
                <a:sym typeface="Meiryo"/>
              </a:rPr>
              <a:t>/</a:t>
            </a:r>
            <a:r>
              <a:rPr lang="ja-JP" altLang="en-US" sz="3600" dirty="0">
                <a:solidFill>
                  <a:schemeClr val="bg1"/>
                </a:solidFill>
                <a:latin typeface="Meiryo"/>
                <a:ea typeface="Meiryo"/>
                <a:cs typeface="Meiryo"/>
                <a:sym typeface="Meiryo"/>
              </a:rPr>
              <a:t>施錠の通知</a:t>
            </a:r>
            <a:endParaRPr sz="3600" dirty="0">
              <a:solidFill>
                <a:schemeClr val="bg1"/>
              </a:solidFill>
              <a:latin typeface="Meiryo"/>
              <a:ea typeface="Meiryo"/>
              <a:cs typeface="Meiryo"/>
              <a:sym typeface="Meiryo"/>
            </a:endParaRPr>
          </a:p>
        </p:txBody>
      </p:sp>
      <p:sp>
        <p:nvSpPr>
          <p:cNvPr id="168" name="Google Shape;16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ja-JP" altLang="en-US" sz="2200" dirty="0">
                <a:solidFill>
                  <a:schemeClr val="bg2"/>
                </a:solidFill>
                <a:latin typeface="Meiryo"/>
                <a:ea typeface="Meiryo"/>
                <a:cs typeface="Meiryo"/>
                <a:sym typeface="Meiryo"/>
              </a:rPr>
              <a:t>今回は</a:t>
            </a:r>
            <a:r>
              <a:rPr lang="en-US" altLang="ja-JP" sz="2200" dirty="0" err="1">
                <a:solidFill>
                  <a:schemeClr val="bg2"/>
                </a:solidFill>
                <a:latin typeface="Meiryo"/>
                <a:ea typeface="Meiryo"/>
                <a:cs typeface="Meiryo"/>
                <a:sym typeface="Meiryo"/>
              </a:rPr>
              <a:t>ifttt</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イフト</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と呼ばれているサービスを利用した。</a:t>
            </a:r>
            <a:endParaRPr lang="en-US" altLang="ja-JP" sz="2200" dirty="0">
              <a:solidFill>
                <a:schemeClr val="bg2"/>
              </a:solidFill>
              <a:latin typeface="Meiryo"/>
              <a:ea typeface="Meiryo"/>
              <a:cs typeface="Meiryo"/>
              <a:sym typeface="Meiryo"/>
            </a:endParaRPr>
          </a:p>
          <a:p>
            <a:pPr marL="0" lvl="0" indent="0">
              <a:buNone/>
            </a:pPr>
            <a:endParaRPr lang="en-US" altLang="ja-JP" sz="2200" dirty="0">
              <a:solidFill>
                <a:schemeClr val="bg2"/>
              </a:solidFill>
              <a:latin typeface="Meiryo"/>
              <a:ea typeface="Meiryo"/>
              <a:cs typeface="Meiryo"/>
              <a:sym typeface="Meiryo"/>
            </a:endParaRPr>
          </a:p>
          <a:p>
            <a:pPr marL="0" lvl="0" indent="0">
              <a:buNone/>
            </a:pPr>
            <a:r>
              <a:rPr lang="ja-JP" altLang="en-US" sz="2200" dirty="0">
                <a:solidFill>
                  <a:schemeClr val="bg2"/>
                </a:solidFill>
                <a:latin typeface="Meiryo"/>
                <a:ea typeface="Meiryo"/>
                <a:cs typeface="Meiryo"/>
                <a:sym typeface="Meiryo"/>
              </a:rPr>
              <a:t>自分が指定したイベントに対して通信を行うことで特定の動作</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スマホに通知、</a:t>
            </a:r>
            <a:r>
              <a:rPr lang="en-US" altLang="ja-JP" sz="2200" dirty="0">
                <a:solidFill>
                  <a:schemeClr val="bg2"/>
                </a:solidFill>
                <a:latin typeface="Meiryo"/>
                <a:ea typeface="Meiryo"/>
                <a:cs typeface="Meiryo"/>
                <a:sym typeface="Meiryo"/>
              </a:rPr>
              <a:t>LINE</a:t>
            </a:r>
            <a:r>
              <a:rPr lang="ja-JP" altLang="en-US" sz="2200" dirty="0">
                <a:solidFill>
                  <a:schemeClr val="bg2"/>
                </a:solidFill>
                <a:latin typeface="Meiryo"/>
                <a:ea typeface="Meiryo"/>
                <a:cs typeface="Meiryo"/>
                <a:sym typeface="Meiryo"/>
              </a:rPr>
              <a:t>に通知など</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が行える</a:t>
            </a:r>
            <a:endParaRPr lang="en-US" altLang="ja-JP" sz="2200" dirty="0">
              <a:solidFill>
                <a:schemeClr val="bg2"/>
              </a:solidFill>
              <a:latin typeface="Meiryo"/>
              <a:ea typeface="Meiryo"/>
              <a:cs typeface="Meiryo"/>
              <a:sym typeface="Meiryo"/>
            </a:endParaRPr>
          </a:p>
          <a:p>
            <a:pPr marL="0" lvl="0" indent="0">
              <a:buNone/>
            </a:pPr>
            <a:endParaRPr lang="en-US" altLang="ja-JP" sz="2200" dirty="0">
              <a:solidFill>
                <a:schemeClr val="bg2"/>
              </a:solidFill>
              <a:latin typeface="Meiryo"/>
              <a:ea typeface="Meiryo"/>
              <a:cs typeface="Meiryo"/>
              <a:sym typeface="Meiryo"/>
            </a:endParaRPr>
          </a:p>
          <a:p>
            <a:pPr marL="0" lvl="0" indent="0">
              <a:buNone/>
            </a:pPr>
            <a:r>
              <a:rPr lang="ja-JP" altLang="en-US" sz="2200" dirty="0">
                <a:solidFill>
                  <a:schemeClr val="bg2"/>
                </a:solidFill>
                <a:latin typeface="Meiryo"/>
                <a:ea typeface="Meiryo"/>
                <a:cs typeface="Meiryo"/>
                <a:sym typeface="Meiryo"/>
              </a:rPr>
              <a:t>ライブラリを用いて</a:t>
            </a:r>
            <a:r>
              <a:rPr lang="en-US" altLang="ja-JP" sz="2200" dirty="0">
                <a:solidFill>
                  <a:schemeClr val="bg2"/>
                </a:solidFill>
                <a:latin typeface="Meiryo"/>
                <a:ea typeface="Meiryo"/>
                <a:cs typeface="Meiryo"/>
                <a:sym typeface="Meiryo"/>
              </a:rPr>
              <a:t>key</a:t>
            </a:r>
            <a:r>
              <a:rPr lang="ja-JP" altLang="en-US" sz="2200" dirty="0">
                <a:solidFill>
                  <a:schemeClr val="bg2"/>
                </a:solidFill>
                <a:latin typeface="Meiryo"/>
                <a:ea typeface="Meiryo"/>
                <a:cs typeface="Meiryo"/>
                <a:sym typeface="Meiryo"/>
              </a:rPr>
              <a:t>設定と</a:t>
            </a:r>
            <a:endParaRPr lang="en-US" altLang="ja-JP" sz="2200" dirty="0">
              <a:solidFill>
                <a:schemeClr val="bg2"/>
              </a:solidFill>
              <a:latin typeface="Meiryo"/>
              <a:ea typeface="Meiryo"/>
              <a:cs typeface="Meiryo"/>
              <a:sym typeface="Meiryo"/>
            </a:endParaRPr>
          </a:p>
        </p:txBody>
      </p:sp>
    </p:spTree>
    <p:extLst>
      <p:ext uri="{BB962C8B-B14F-4D97-AF65-F5344CB8AC3E}">
        <p14:creationId xmlns:p14="http://schemas.microsoft.com/office/powerpoint/2010/main" val="247201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0" y="70536"/>
            <a:ext cx="8826600" cy="602700"/>
          </a:xfrm>
          <a:prstGeom prst="rect">
            <a:avLst/>
          </a:prstGeom>
        </p:spPr>
        <p:txBody>
          <a:bodyPr spcFirstLastPara="1" wrap="square" lIns="91425" tIns="91425" rIns="91425" bIns="91425" anchor="b" anchorCtr="0">
            <a:noAutofit/>
          </a:bodyPr>
          <a:lstStyle/>
          <a:p>
            <a:r>
              <a:rPr lang="ja-JP" altLang="en-US" sz="3600" dirty="0">
                <a:solidFill>
                  <a:schemeClr val="bg1"/>
                </a:solidFill>
                <a:latin typeface="Meiryo"/>
                <a:ea typeface="Meiryo"/>
                <a:cs typeface="Meiryo"/>
                <a:sym typeface="Meiryo"/>
              </a:rPr>
              <a:t>まとめ</a:t>
            </a:r>
            <a:r>
              <a:rPr lang="en-US" altLang="ja-JP" sz="3600" dirty="0">
                <a:solidFill>
                  <a:schemeClr val="bg1"/>
                </a:solidFill>
                <a:latin typeface="Meiryo"/>
                <a:ea typeface="Meiryo"/>
                <a:cs typeface="Meiryo"/>
                <a:sym typeface="Meiryo"/>
              </a:rPr>
              <a:t>(</a:t>
            </a:r>
            <a:r>
              <a:rPr lang="ja-JP" altLang="en-US" sz="3600" dirty="0">
                <a:solidFill>
                  <a:schemeClr val="bg1"/>
                </a:solidFill>
                <a:latin typeface="Meiryo"/>
                <a:ea typeface="Meiryo"/>
                <a:cs typeface="Meiryo"/>
                <a:sym typeface="Meiryo"/>
              </a:rPr>
              <a:t>苦労したところ</a:t>
            </a:r>
            <a:r>
              <a:rPr lang="en-US" altLang="ja-JP" sz="3600" dirty="0">
                <a:solidFill>
                  <a:schemeClr val="bg1"/>
                </a:solidFill>
                <a:latin typeface="Meiryo"/>
                <a:ea typeface="Meiryo"/>
                <a:cs typeface="Meiryo"/>
                <a:sym typeface="Meiryo"/>
              </a:rPr>
              <a:t>)</a:t>
            </a:r>
            <a:endParaRPr sz="3600" dirty="0">
              <a:solidFill>
                <a:schemeClr val="bg1"/>
              </a:solidFill>
              <a:latin typeface="Meiryo"/>
              <a:ea typeface="Meiryo"/>
              <a:cs typeface="Meiryo"/>
              <a:sym typeface="Meiryo"/>
            </a:endParaRPr>
          </a:p>
        </p:txBody>
      </p:sp>
      <p:sp>
        <p:nvSpPr>
          <p:cNvPr id="4" name="Google Shape;168;p20">
            <a:extLst>
              <a:ext uri="{FF2B5EF4-FFF2-40B4-BE49-F238E27FC236}">
                <a16:creationId xmlns:a16="http://schemas.microsoft.com/office/drawing/2014/main" id="{8A436209-F1EB-4B2F-837A-C403882D5B17}"/>
              </a:ext>
            </a:extLst>
          </p:cNvPr>
          <p:cNvSpPr txBox="1">
            <a:spLocks/>
          </p:cNvSpPr>
          <p:nvPr/>
        </p:nvSpPr>
        <p:spPr>
          <a:xfrm>
            <a:off x="383847" y="1024995"/>
            <a:ext cx="8222100" cy="271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sz="2200" dirty="0">
                <a:solidFill>
                  <a:schemeClr val="bg2"/>
                </a:solidFill>
                <a:latin typeface="Meiryo"/>
                <a:ea typeface="Meiryo"/>
                <a:cs typeface="Meiryo"/>
                <a:sym typeface="Meiryo"/>
              </a:rPr>
              <a:t>ソフトで動きを作っても、ハード面の理由</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サムターンの形、重量など</a:t>
            </a:r>
            <a:r>
              <a:rPr lang="en-US" altLang="ja-JP" sz="2200" dirty="0">
                <a:solidFill>
                  <a:schemeClr val="bg2"/>
                </a:solidFill>
                <a:latin typeface="Meiryo"/>
                <a:ea typeface="Meiryo"/>
                <a:cs typeface="Meiryo"/>
                <a:sym typeface="Meiryo"/>
              </a:rPr>
              <a:t>)</a:t>
            </a:r>
            <a:r>
              <a:rPr lang="ja-JP" altLang="en-US" sz="2200" dirty="0">
                <a:solidFill>
                  <a:schemeClr val="bg2"/>
                </a:solidFill>
                <a:latin typeface="Meiryo"/>
                <a:ea typeface="Meiryo"/>
                <a:cs typeface="Meiryo"/>
                <a:sym typeface="Meiryo"/>
              </a:rPr>
              <a:t>で上手く動かないことが多く、苦労した。</a:t>
            </a:r>
            <a:endParaRPr lang="en-US" altLang="ja-JP" sz="2200" dirty="0">
              <a:solidFill>
                <a:schemeClr val="bg2"/>
              </a:solidFill>
              <a:latin typeface="Meiryo"/>
              <a:ea typeface="Meiryo"/>
              <a:cs typeface="Meiryo"/>
              <a:sym typeface="Meiryo"/>
            </a:endParaRPr>
          </a:p>
          <a:p>
            <a:endParaRPr lang="en-US" altLang="ja-JP" sz="2200" dirty="0">
              <a:solidFill>
                <a:schemeClr val="bg2"/>
              </a:solidFill>
              <a:latin typeface="Meiryo"/>
              <a:ea typeface="Meiryo"/>
              <a:cs typeface="Meiryo"/>
              <a:sym typeface="Meiryo"/>
            </a:endParaRPr>
          </a:p>
          <a:p>
            <a:r>
              <a:rPr lang="ja-JP" altLang="en-US" sz="2200" dirty="0">
                <a:solidFill>
                  <a:schemeClr val="bg2"/>
                </a:solidFill>
                <a:latin typeface="Meiryo"/>
                <a:ea typeface="Meiryo"/>
                <a:cs typeface="Meiryo"/>
                <a:sym typeface="Meiryo"/>
              </a:rPr>
              <a:t>職業訓練校で学んだ</a:t>
            </a:r>
            <a:r>
              <a:rPr lang="en-US" altLang="ja-JP" sz="2200" dirty="0">
                <a:solidFill>
                  <a:schemeClr val="bg2"/>
                </a:solidFill>
                <a:latin typeface="Meiryo"/>
                <a:ea typeface="Meiryo"/>
                <a:cs typeface="Meiryo"/>
                <a:sym typeface="Meiryo"/>
              </a:rPr>
              <a:t>STM32</a:t>
            </a:r>
            <a:r>
              <a:rPr lang="ja-JP" altLang="en-US" sz="2200" dirty="0">
                <a:solidFill>
                  <a:schemeClr val="bg2"/>
                </a:solidFill>
                <a:latin typeface="Meiryo"/>
                <a:ea typeface="Meiryo"/>
                <a:cs typeface="Meiryo"/>
                <a:sym typeface="Meiryo"/>
              </a:rPr>
              <a:t>と今回使用した</a:t>
            </a:r>
            <a:r>
              <a:rPr lang="en-US" altLang="ja-JP" sz="2200" dirty="0">
                <a:solidFill>
                  <a:schemeClr val="bg2"/>
                </a:solidFill>
                <a:latin typeface="Meiryo"/>
                <a:ea typeface="Meiryo"/>
                <a:cs typeface="Meiryo"/>
                <a:sym typeface="Meiryo"/>
              </a:rPr>
              <a:t>ESP32</a:t>
            </a:r>
            <a:r>
              <a:rPr lang="ja-JP" altLang="en-US" sz="2200" dirty="0">
                <a:solidFill>
                  <a:schemeClr val="bg2"/>
                </a:solidFill>
                <a:latin typeface="Meiryo"/>
                <a:ea typeface="Meiryo"/>
                <a:cs typeface="Meiryo"/>
                <a:sym typeface="Meiryo"/>
              </a:rPr>
              <a:t>というマイコンが</a:t>
            </a:r>
            <a:r>
              <a:rPr lang="en-US" altLang="ja-JP" sz="2200" dirty="0">
                <a:solidFill>
                  <a:schemeClr val="bg2"/>
                </a:solidFill>
                <a:latin typeface="Meiryo"/>
                <a:ea typeface="Meiryo"/>
                <a:cs typeface="Meiryo"/>
                <a:sym typeface="Meiryo"/>
              </a:rPr>
              <a:t>GPIO</a:t>
            </a:r>
            <a:r>
              <a:rPr lang="ja-JP" altLang="en-US" sz="2200" dirty="0">
                <a:solidFill>
                  <a:schemeClr val="bg2"/>
                </a:solidFill>
                <a:latin typeface="Meiryo"/>
                <a:ea typeface="Meiryo"/>
                <a:cs typeface="Meiryo"/>
                <a:sym typeface="Meiryo"/>
              </a:rPr>
              <a:t>の有効化のやり方や、割り込みなどの実装方法が全く違っていて、やり方を学ぶのではなく用語の意味や考え方を捉えていく学び方が必要だと感じた。</a:t>
            </a:r>
          </a:p>
        </p:txBody>
      </p:sp>
    </p:spTree>
    <p:extLst>
      <p:ext uri="{BB962C8B-B14F-4D97-AF65-F5344CB8AC3E}">
        <p14:creationId xmlns:p14="http://schemas.microsoft.com/office/powerpoint/2010/main" val="145863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0" y="70536"/>
            <a:ext cx="8826600" cy="602700"/>
          </a:xfrm>
          <a:prstGeom prst="rect">
            <a:avLst/>
          </a:prstGeom>
        </p:spPr>
        <p:txBody>
          <a:bodyPr spcFirstLastPara="1" wrap="square" lIns="91425" tIns="91425" rIns="91425" bIns="91425" anchor="b" anchorCtr="0">
            <a:noAutofit/>
          </a:bodyPr>
          <a:lstStyle/>
          <a:p>
            <a:r>
              <a:rPr lang="ja-JP" altLang="en-US" sz="3600" dirty="0">
                <a:solidFill>
                  <a:schemeClr val="bg1"/>
                </a:solidFill>
                <a:latin typeface="Meiryo"/>
                <a:ea typeface="Meiryo"/>
                <a:cs typeface="Meiryo"/>
                <a:sym typeface="Meiryo"/>
              </a:rPr>
              <a:t>まとめ</a:t>
            </a:r>
            <a:r>
              <a:rPr lang="en-US" altLang="ja-JP" sz="3600" dirty="0">
                <a:solidFill>
                  <a:schemeClr val="bg1"/>
                </a:solidFill>
                <a:latin typeface="Meiryo"/>
                <a:ea typeface="Meiryo"/>
                <a:cs typeface="Meiryo"/>
                <a:sym typeface="Meiryo"/>
              </a:rPr>
              <a:t>(</a:t>
            </a:r>
            <a:r>
              <a:rPr lang="ja-JP" altLang="en-US" sz="3600" dirty="0">
                <a:solidFill>
                  <a:schemeClr val="bg1"/>
                </a:solidFill>
                <a:latin typeface="Meiryo"/>
                <a:ea typeface="Meiryo"/>
                <a:cs typeface="Meiryo"/>
                <a:sym typeface="Meiryo"/>
              </a:rPr>
              <a:t>よかったところ</a:t>
            </a:r>
            <a:r>
              <a:rPr lang="en-US" altLang="ja-JP" sz="3600" dirty="0">
                <a:solidFill>
                  <a:schemeClr val="bg1"/>
                </a:solidFill>
                <a:latin typeface="Meiryo"/>
                <a:ea typeface="Meiryo"/>
                <a:cs typeface="Meiryo"/>
                <a:sym typeface="Meiryo"/>
              </a:rPr>
              <a:t>)</a:t>
            </a:r>
            <a:endParaRPr sz="3600" dirty="0">
              <a:solidFill>
                <a:schemeClr val="bg1"/>
              </a:solidFill>
              <a:latin typeface="Meiryo"/>
              <a:ea typeface="Meiryo"/>
              <a:cs typeface="Meiryo"/>
              <a:sym typeface="Meiryo"/>
            </a:endParaRPr>
          </a:p>
        </p:txBody>
      </p:sp>
      <p:sp>
        <p:nvSpPr>
          <p:cNvPr id="4" name="Google Shape;168;p20">
            <a:extLst>
              <a:ext uri="{FF2B5EF4-FFF2-40B4-BE49-F238E27FC236}">
                <a16:creationId xmlns:a16="http://schemas.microsoft.com/office/drawing/2014/main" id="{8A436209-F1EB-4B2F-837A-C403882D5B17}"/>
              </a:ext>
            </a:extLst>
          </p:cNvPr>
          <p:cNvSpPr txBox="1">
            <a:spLocks/>
          </p:cNvSpPr>
          <p:nvPr/>
        </p:nvSpPr>
        <p:spPr>
          <a:xfrm>
            <a:off x="383847" y="1024995"/>
            <a:ext cx="8222100" cy="2710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sz="2200" dirty="0">
                <a:solidFill>
                  <a:schemeClr val="bg2"/>
                </a:solidFill>
                <a:latin typeface="Meiryo"/>
                <a:ea typeface="Meiryo"/>
                <a:cs typeface="Meiryo"/>
                <a:sym typeface="Meiryo"/>
              </a:rPr>
              <a:t>ものづくりの経験がほぼ無かったため、どのような手順で作成していけば良いか分からなかったが、今回の作成を通して</a:t>
            </a:r>
            <a:endParaRPr lang="en-US" altLang="ja-JP" sz="2200" dirty="0">
              <a:solidFill>
                <a:schemeClr val="bg2"/>
              </a:solidFill>
              <a:latin typeface="Meiryo"/>
              <a:ea typeface="Meiryo"/>
              <a:cs typeface="Meiryo"/>
              <a:sym typeface="Meiryo"/>
            </a:endParaRPr>
          </a:p>
          <a:p>
            <a:r>
              <a:rPr lang="ja-JP" altLang="en-US" sz="2200" dirty="0">
                <a:solidFill>
                  <a:schemeClr val="bg2"/>
                </a:solidFill>
                <a:latin typeface="Meiryo"/>
                <a:ea typeface="Meiryo"/>
                <a:cs typeface="Meiryo"/>
                <a:sym typeface="Meiryo"/>
              </a:rPr>
              <a:t>何となくではあるが、作成していく手順がわかったような気がする。</a:t>
            </a:r>
            <a:endParaRPr lang="en-US" altLang="ja-JP" sz="2200" dirty="0">
              <a:solidFill>
                <a:schemeClr val="bg2"/>
              </a:solidFill>
              <a:latin typeface="Meiryo"/>
              <a:ea typeface="Meiryo"/>
              <a:cs typeface="Meiryo"/>
              <a:sym typeface="Meiryo"/>
            </a:endParaRPr>
          </a:p>
          <a:p>
            <a:endParaRPr lang="en-US" altLang="ja-JP" sz="2200" dirty="0">
              <a:solidFill>
                <a:schemeClr val="bg2"/>
              </a:solidFill>
              <a:latin typeface="Meiryo"/>
              <a:ea typeface="Meiryo"/>
              <a:cs typeface="Meiryo"/>
              <a:sym typeface="Meiryo"/>
            </a:endParaRPr>
          </a:p>
          <a:p>
            <a:r>
              <a:rPr lang="en-US" altLang="ja-JP" sz="2200" dirty="0">
                <a:solidFill>
                  <a:schemeClr val="bg2"/>
                </a:solidFill>
                <a:latin typeface="Meiryo"/>
                <a:ea typeface="Meiryo"/>
                <a:cs typeface="Meiryo"/>
                <a:sym typeface="Meiryo"/>
              </a:rPr>
              <a:t>Bluetooth</a:t>
            </a:r>
            <a:r>
              <a:rPr lang="ja-JP" altLang="en-US" sz="2200" dirty="0">
                <a:solidFill>
                  <a:schemeClr val="bg2"/>
                </a:solidFill>
                <a:latin typeface="Meiryo"/>
                <a:ea typeface="Meiryo"/>
                <a:cs typeface="Meiryo"/>
                <a:sym typeface="Meiryo"/>
              </a:rPr>
              <a:t>や</a:t>
            </a:r>
            <a:r>
              <a:rPr lang="en-US" altLang="ja-JP" sz="2200" dirty="0" err="1">
                <a:solidFill>
                  <a:schemeClr val="bg2"/>
                </a:solidFill>
                <a:latin typeface="Meiryo"/>
                <a:ea typeface="Meiryo"/>
                <a:cs typeface="Meiryo"/>
                <a:sym typeface="Meiryo"/>
              </a:rPr>
              <a:t>wifi</a:t>
            </a:r>
            <a:r>
              <a:rPr lang="ja-JP" altLang="en-US" sz="2200" dirty="0">
                <a:solidFill>
                  <a:schemeClr val="bg2"/>
                </a:solidFill>
                <a:latin typeface="Meiryo"/>
                <a:ea typeface="Meiryo"/>
                <a:cs typeface="Meiryo"/>
                <a:sym typeface="Meiryo"/>
              </a:rPr>
              <a:t>を使用するためにはどのような初期設定が必要かを理解することができた。また、どのようにデータがやり取りされているかも少しだけ理解できた。</a:t>
            </a:r>
          </a:p>
        </p:txBody>
      </p:sp>
    </p:spTree>
    <p:extLst>
      <p:ext uri="{BB962C8B-B14F-4D97-AF65-F5344CB8AC3E}">
        <p14:creationId xmlns:p14="http://schemas.microsoft.com/office/powerpoint/2010/main" val="235865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a:latin typeface="Meiryo"/>
                <a:ea typeface="Meiryo"/>
                <a:cs typeface="Meiryo"/>
                <a:sym typeface="Meiryo"/>
              </a:rPr>
              <a:t>引用元</a:t>
            </a:r>
            <a:endParaRPr sz="4000">
              <a:latin typeface="Meiryo"/>
              <a:ea typeface="Meiryo"/>
              <a:cs typeface="Meiryo"/>
              <a:sym typeface="Meiryo"/>
            </a:endParaRPr>
          </a:p>
        </p:txBody>
      </p:sp>
      <p:graphicFrame>
        <p:nvGraphicFramePr>
          <p:cNvPr id="174" name="Google Shape;174;p21"/>
          <p:cNvGraphicFramePr/>
          <p:nvPr>
            <p:extLst>
              <p:ext uri="{D42A27DB-BD31-4B8C-83A1-F6EECF244321}">
                <p14:modId xmlns:p14="http://schemas.microsoft.com/office/powerpoint/2010/main" val="218265604"/>
              </p:ext>
            </p:extLst>
          </p:nvPr>
        </p:nvGraphicFramePr>
        <p:xfrm>
          <a:off x="963450" y="2103950"/>
          <a:ext cx="7690400" cy="2850445"/>
        </p:xfrm>
        <a:graphic>
          <a:graphicData uri="http://schemas.openxmlformats.org/drawingml/2006/table">
            <a:tbl>
              <a:tblPr>
                <a:noFill/>
                <a:tableStyleId>{C6B4E1E4-DB68-4B4E-8A78-61871FFBC2F3}</a:tableStyleId>
              </a:tblPr>
              <a:tblGrid>
                <a:gridCol w="3293225">
                  <a:extLst>
                    <a:ext uri="{9D8B030D-6E8A-4147-A177-3AD203B41FA5}">
                      <a16:colId xmlns:a16="http://schemas.microsoft.com/office/drawing/2014/main" val="20000"/>
                    </a:ext>
                  </a:extLst>
                </a:gridCol>
                <a:gridCol w="43971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ja">
                          <a:latin typeface="Meiryo"/>
                          <a:ea typeface="Meiryo"/>
                          <a:cs typeface="Meiryo"/>
                          <a:sym typeface="Meiryo"/>
                        </a:rPr>
                        <a:t>サイト名</a:t>
                      </a:r>
                      <a:endParaRPr>
                        <a:latin typeface="Meiryo"/>
                        <a:ea typeface="Meiryo"/>
                        <a:cs typeface="Meiryo"/>
                        <a:sym typeface="Meiryo"/>
                      </a:endParaRPr>
                    </a:p>
                  </a:txBody>
                  <a:tcPr marL="91425" marR="91425" marT="91425" marB="91425"/>
                </a:tc>
                <a:tc>
                  <a:txBody>
                    <a:bodyPr/>
                    <a:lstStyle/>
                    <a:p>
                      <a:pPr marL="0" lvl="0" indent="0" algn="ctr" rtl="0">
                        <a:spcBef>
                          <a:spcPts val="0"/>
                        </a:spcBef>
                        <a:spcAft>
                          <a:spcPts val="0"/>
                        </a:spcAft>
                        <a:buNone/>
                      </a:pPr>
                      <a:r>
                        <a:rPr lang="ja">
                          <a:latin typeface="Meiryo"/>
                          <a:ea typeface="Meiryo"/>
                          <a:cs typeface="Meiryo"/>
                          <a:sym typeface="Meiryo"/>
                        </a:rPr>
                        <a:t>URL</a:t>
                      </a:r>
                      <a:endParaRPr>
                        <a:latin typeface="Meiryo"/>
                        <a:ea typeface="Meiryo"/>
                        <a:cs typeface="Meiryo"/>
                        <a:sym typeface="Meiryo"/>
                      </a:endParaRPr>
                    </a:p>
                  </a:txBody>
                  <a:tcPr marL="91425" marR="91425" marT="91425" marB="91425"/>
                </a:tc>
                <a:extLst>
                  <a:ext uri="{0D108BD9-81ED-4DB2-BD59-A6C34878D82A}">
                    <a16:rowId xmlns:a16="http://schemas.microsoft.com/office/drawing/2014/main" val="10000"/>
                  </a:ext>
                </a:extLst>
              </a:tr>
              <a:tr h="442675">
                <a:tc>
                  <a:txBody>
                    <a:bodyPr/>
                    <a:lstStyle/>
                    <a:p>
                      <a:pPr marL="0" lvl="0" indent="0" algn="l" rtl="0">
                        <a:spcBef>
                          <a:spcPts val="0"/>
                        </a:spcBef>
                        <a:spcAft>
                          <a:spcPts val="0"/>
                        </a:spcAft>
                        <a:buNone/>
                      </a:pPr>
                      <a:r>
                        <a:rPr lang="ja">
                          <a:latin typeface="Meiryo"/>
                          <a:ea typeface="Meiryo"/>
                          <a:cs typeface="Meiryo"/>
                          <a:sym typeface="Meiryo"/>
                        </a:rPr>
                        <a:t>Loose Life Hack</a:t>
                      </a:r>
                      <a:endParaRPr>
                        <a:latin typeface="Meiryo"/>
                        <a:ea typeface="Meiryo"/>
                        <a:cs typeface="Meiryo"/>
                        <a:sym typeface="Meiryo"/>
                      </a:endParaRPr>
                    </a:p>
                  </a:txBody>
                  <a:tcPr marL="91425" marR="91425" marT="91425" marB="91425"/>
                </a:tc>
                <a:tc>
                  <a:txBody>
                    <a:bodyPr/>
                    <a:lstStyle/>
                    <a:p>
                      <a:pPr marL="0" lvl="0" indent="0" algn="l" rtl="0">
                        <a:spcBef>
                          <a:spcPts val="0"/>
                        </a:spcBef>
                        <a:spcAft>
                          <a:spcPts val="0"/>
                        </a:spcAft>
                        <a:buNone/>
                      </a:pPr>
                      <a:r>
                        <a:rPr lang="ja">
                          <a:latin typeface="Meiryo"/>
                          <a:ea typeface="Meiryo"/>
                          <a:cs typeface="Meiryo"/>
                          <a:sym typeface="Meiryo"/>
                        </a:rPr>
                        <a:t>https://poniyagi.net/smart-poni-house-lock-01/</a:t>
                      </a:r>
                      <a:endParaRPr>
                        <a:latin typeface="Meiryo"/>
                        <a:ea typeface="Meiryo"/>
                        <a:cs typeface="Meiryo"/>
                        <a:sym typeface="Meiryo"/>
                      </a:endParaRPr>
                    </a:p>
                  </a:txBody>
                  <a:tcPr marL="91425" marR="91425" marT="91425" marB="91425"/>
                </a:tc>
                <a:extLst>
                  <a:ext uri="{0D108BD9-81ED-4DB2-BD59-A6C34878D82A}">
                    <a16:rowId xmlns:a16="http://schemas.microsoft.com/office/drawing/2014/main" val="10001"/>
                  </a:ext>
                </a:extLst>
              </a:tr>
              <a:tr h="404725">
                <a:tc>
                  <a:txBody>
                    <a:bodyPr/>
                    <a:lstStyle/>
                    <a:p>
                      <a:pPr marL="0" lvl="0" indent="0" algn="l" rtl="0">
                        <a:spcBef>
                          <a:spcPts val="0"/>
                        </a:spcBef>
                        <a:spcAft>
                          <a:spcPts val="0"/>
                        </a:spcAft>
                        <a:buNone/>
                      </a:pPr>
                      <a:r>
                        <a:rPr lang="ja-JP" altLang="en-US" dirty="0">
                          <a:latin typeface="Meiryo"/>
                          <a:ea typeface="Meiryo"/>
                          <a:cs typeface="Meiryo"/>
                          <a:sym typeface="Meiryo"/>
                        </a:rPr>
                        <a:t>ムセンコネクト</a:t>
                      </a:r>
                      <a:endParaRPr dirty="0">
                        <a:latin typeface="Meiryo"/>
                        <a:ea typeface="Meiryo"/>
                        <a:cs typeface="Meiryo"/>
                        <a:sym typeface="Meiryo"/>
                      </a:endParaRPr>
                    </a:p>
                  </a:txBody>
                  <a:tcPr marL="91425" marR="91425" marT="91425" marB="91425"/>
                </a:tc>
                <a:tc>
                  <a:txBody>
                    <a:bodyPr/>
                    <a:lstStyle/>
                    <a:p>
                      <a:pPr marL="0" lvl="0" indent="0" algn="l" rtl="0">
                        <a:spcBef>
                          <a:spcPts val="0"/>
                        </a:spcBef>
                        <a:spcAft>
                          <a:spcPts val="0"/>
                        </a:spcAft>
                        <a:buNone/>
                      </a:pPr>
                      <a:r>
                        <a:rPr lang="en-US" dirty="0">
                          <a:latin typeface="Meiryo"/>
                          <a:ea typeface="Meiryo"/>
                          <a:cs typeface="Meiryo"/>
                          <a:sym typeface="Meiryo"/>
                        </a:rPr>
                        <a:t>https://www.musen-connect.co.jp/category/blog/course/trial-production/</a:t>
                      </a:r>
                      <a:endParaRPr dirty="0">
                        <a:latin typeface="Meiryo"/>
                        <a:ea typeface="Meiryo"/>
                        <a:cs typeface="Meiryo"/>
                        <a:sym typeface="Meiryo"/>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ja-JP" altLang="en-US" dirty="0">
                          <a:latin typeface="Meiryo"/>
                          <a:ea typeface="Meiryo"/>
                          <a:cs typeface="Meiryo"/>
                          <a:sym typeface="Meiryo"/>
                        </a:rPr>
                        <a:t>空飛ぶラズベリーパイ</a:t>
                      </a:r>
                    </a:p>
                  </a:txBody>
                  <a:tcPr marL="91425" marR="91425" marT="91425" marB="91425"/>
                </a:tc>
                <a:tc>
                  <a:txBody>
                    <a:bodyPr/>
                    <a:lstStyle/>
                    <a:p>
                      <a:pPr marL="0" lvl="0" indent="0" algn="l" rtl="0">
                        <a:spcBef>
                          <a:spcPts val="0"/>
                        </a:spcBef>
                        <a:spcAft>
                          <a:spcPts val="0"/>
                        </a:spcAft>
                        <a:buNone/>
                      </a:pPr>
                      <a:r>
                        <a:rPr lang="ja" dirty="0">
                          <a:latin typeface="Meiryo"/>
                          <a:ea typeface="Meiryo"/>
                          <a:cs typeface="Meiryo"/>
                          <a:sym typeface="Meiryo"/>
                        </a:rPr>
                        <a:t>https://ppdr.softether.net/smartlock-1</a:t>
                      </a:r>
                      <a:endParaRPr dirty="0">
                        <a:latin typeface="Meiryo"/>
                        <a:ea typeface="Meiryo"/>
                        <a:cs typeface="Meiryo"/>
                        <a:sym typeface="Meiryo"/>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ja">
                          <a:latin typeface="Meiryo"/>
                          <a:ea typeface="Meiryo"/>
                          <a:cs typeface="Meiryo"/>
                          <a:sym typeface="Meiryo"/>
                        </a:rPr>
                        <a:t>Qrio Lock</a:t>
                      </a:r>
                      <a:endParaRPr>
                        <a:latin typeface="Meiryo"/>
                        <a:ea typeface="Meiryo"/>
                        <a:cs typeface="Meiryo"/>
                        <a:sym typeface="Meiryo"/>
                      </a:endParaRPr>
                    </a:p>
                  </a:txBody>
                  <a:tcPr marL="91425" marR="91425" marT="91425" marB="91425"/>
                </a:tc>
                <a:tc>
                  <a:txBody>
                    <a:bodyPr/>
                    <a:lstStyle/>
                    <a:p>
                      <a:pPr marL="0" lvl="0" indent="0" algn="l" rtl="0">
                        <a:spcBef>
                          <a:spcPts val="0"/>
                        </a:spcBef>
                        <a:spcAft>
                          <a:spcPts val="0"/>
                        </a:spcAft>
                        <a:buNone/>
                      </a:pPr>
                      <a:r>
                        <a:rPr lang="ja">
                          <a:latin typeface="Meiryo"/>
                          <a:ea typeface="Meiryo"/>
                          <a:cs typeface="Meiryo"/>
                          <a:sym typeface="Meiryo"/>
                        </a:rPr>
                        <a:t>https://qrio.me/smartlock/</a:t>
                      </a:r>
                      <a:endParaRPr>
                        <a:latin typeface="Meiryo"/>
                        <a:ea typeface="Meiryo"/>
                        <a:cs typeface="Meiryo"/>
                        <a:sym typeface="Meiryo"/>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ja">
                          <a:latin typeface="Meiryo"/>
                          <a:ea typeface="Meiryo"/>
                          <a:cs typeface="Meiryo"/>
                          <a:sym typeface="Meiryo"/>
                        </a:rPr>
                        <a:t>CANDYHOUSE</a:t>
                      </a:r>
                      <a:endParaRPr>
                        <a:latin typeface="Meiryo"/>
                        <a:ea typeface="Meiryo"/>
                        <a:cs typeface="Meiryo"/>
                        <a:sym typeface="Meiryo"/>
                      </a:endParaRPr>
                    </a:p>
                  </a:txBody>
                  <a:tcPr marL="91425" marR="91425" marT="91425" marB="91425"/>
                </a:tc>
                <a:tc>
                  <a:txBody>
                    <a:bodyPr/>
                    <a:lstStyle/>
                    <a:p>
                      <a:pPr marL="0" lvl="0" indent="0" algn="l" rtl="0">
                        <a:spcBef>
                          <a:spcPts val="0"/>
                        </a:spcBef>
                        <a:spcAft>
                          <a:spcPts val="0"/>
                        </a:spcAft>
                        <a:buNone/>
                      </a:pPr>
                      <a:r>
                        <a:rPr lang="ja" dirty="0">
                          <a:latin typeface="Meiryo"/>
                          <a:ea typeface="Meiryo"/>
                          <a:cs typeface="Meiryo"/>
                          <a:sym typeface="Meiryo"/>
                        </a:rPr>
                        <a:t>https://jp.candyhouse.co/</a:t>
                      </a:r>
                      <a:endParaRPr dirty="0">
                        <a:latin typeface="Meiryo"/>
                        <a:ea typeface="Meiryo"/>
                        <a:cs typeface="Meiryo"/>
                        <a:sym typeface="Meiryo"/>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dirty="0">
                <a:latin typeface="Meiryo"/>
                <a:ea typeface="Meiryo"/>
                <a:cs typeface="Meiryo"/>
                <a:sym typeface="Meiryo"/>
              </a:rPr>
              <a:t>スマートロックを自作</a:t>
            </a:r>
            <a:endParaRPr sz="4000" dirty="0">
              <a:latin typeface="Meiryo"/>
              <a:ea typeface="Meiryo"/>
              <a:cs typeface="Meiryo"/>
              <a:sym typeface="Meiryo"/>
            </a:endParaRPr>
          </a:p>
        </p:txBody>
      </p:sp>
      <p:sp>
        <p:nvSpPr>
          <p:cNvPr id="74" name="Google Shape;74;p14"/>
          <p:cNvSpPr txBox="1">
            <a:spLocks noGrp="1"/>
          </p:cNvSpPr>
          <p:nvPr>
            <p:ph type="body" idx="1"/>
          </p:nvPr>
        </p:nvSpPr>
        <p:spPr>
          <a:xfrm>
            <a:off x="471900" y="1749713"/>
            <a:ext cx="8222100" cy="11963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200" dirty="0">
                <a:solidFill>
                  <a:schemeClr val="bg2"/>
                </a:solidFill>
                <a:latin typeface="Meiryo"/>
                <a:ea typeface="Meiryo"/>
                <a:cs typeface="Meiryo"/>
                <a:sym typeface="Meiryo"/>
              </a:rPr>
              <a:t>スマートロックを</a:t>
            </a:r>
            <a:r>
              <a:rPr lang="en-US" altLang="ja-JP" sz="2200" dirty="0">
                <a:solidFill>
                  <a:schemeClr val="bg2"/>
                </a:solidFill>
                <a:latin typeface="Meiryo"/>
                <a:ea typeface="Meiryo"/>
                <a:cs typeface="Meiryo"/>
                <a:sym typeface="Meiryo"/>
              </a:rPr>
              <a:t>BLE</a:t>
            </a:r>
            <a:r>
              <a:rPr lang="ja-JP" altLang="en-US" sz="2200" dirty="0">
                <a:solidFill>
                  <a:schemeClr val="bg2"/>
                </a:solidFill>
                <a:latin typeface="Meiryo"/>
                <a:ea typeface="Meiryo"/>
                <a:cs typeface="Meiryo"/>
                <a:sym typeface="Meiryo"/>
              </a:rPr>
              <a:t>を用いて作成しました。</a:t>
            </a:r>
            <a:endParaRPr lang="en-US" altLang="ja-JP" sz="2200" dirty="0">
              <a:solidFill>
                <a:schemeClr val="bg2"/>
              </a:solidFill>
              <a:latin typeface="Meiryo"/>
              <a:ea typeface="Meiryo"/>
              <a:cs typeface="Meiryo"/>
              <a:sym typeface="Meiryo"/>
            </a:endParaRPr>
          </a:p>
          <a:p>
            <a:pPr marL="0" lvl="0" indent="0" algn="l" rtl="0">
              <a:spcBef>
                <a:spcPts val="0"/>
              </a:spcBef>
              <a:spcAft>
                <a:spcPts val="0"/>
              </a:spcAft>
              <a:buNone/>
            </a:pPr>
            <a:r>
              <a:rPr lang="ja-JP" altLang="en-US" sz="2200" dirty="0">
                <a:solidFill>
                  <a:schemeClr val="bg2"/>
                </a:solidFill>
                <a:latin typeface="Meiryo"/>
                <a:ea typeface="Meiryo"/>
                <a:cs typeface="Meiryo"/>
                <a:sym typeface="Meiryo"/>
              </a:rPr>
              <a:t>自分が理解した点や、どのように作成したかを説明していきたいと思います。よろしくお願いいたします。</a:t>
            </a:r>
            <a:endParaRPr sz="2200" dirty="0">
              <a:solidFill>
                <a:schemeClr val="bg2"/>
              </a:solidFill>
              <a:latin typeface="Meiryo"/>
              <a:ea typeface="Meiryo"/>
              <a:cs typeface="Meiryo"/>
              <a:sym typeface="Meiryo"/>
            </a:endParaRPr>
          </a:p>
          <a:p>
            <a:pPr marL="0" lvl="0" indent="0" algn="l" rtl="0">
              <a:spcBef>
                <a:spcPts val="1600"/>
              </a:spcBef>
              <a:spcAft>
                <a:spcPts val="0"/>
              </a:spcAft>
              <a:buNone/>
            </a:pPr>
            <a:endParaRPr sz="2200" dirty="0">
              <a:latin typeface="Meiryo"/>
              <a:ea typeface="Meiryo"/>
              <a:cs typeface="Meiryo"/>
              <a:sym typeface="Meiryo"/>
            </a:endParaRPr>
          </a:p>
          <a:p>
            <a:pPr marL="0" lvl="0" indent="0" algn="l" rtl="0">
              <a:spcBef>
                <a:spcPts val="1600"/>
              </a:spcBef>
              <a:spcAft>
                <a:spcPts val="0"/>
              </a:spcAft>
              <a:buNone/>
            </a:pPr>
            <a:endParaRPr sz="2200" dirty="0">
              <a:latin typeface="Meiryo"/>
              <a:ea typeface="Meiryo"/>
              <a:cs typeface="Meiryo"/>
              <a:sym typeface="Meiryo"/>
            </a:endParaRPr>
          </a:p>
          <a:p>
            <a:pPr marL="0" lvl="0" indent="0" algn="l" rtl="0">
              <a:spcBef>
                <a:spcPts val="1600"/>
              </a:spcBef>
              <a:spcAft>
                <a:spcPts val="1600"/>
              </a:spcAft>
              <a:buNone/>
            </a:pPr>
            <a:endParaRPr dirty="0"/>
          </a:p>
        </p:txBody>
      </p:sp>
      <p:pic>
        <p:nvPicPr>
          <p:cNvPr id="75" name="Google Shape;75;p14"/>
          <p:cNvPicPr preferRelativeResize="0"/>
          <p:nvPr/>
        </p:nvPicPr>
        <p:blipFill>
          <a:blip r:embed="rId3">
            <a:alphaModFix/>
          </a:blip>
          <a:stretch>
            <a:fillRect/>
          </a:stretch>
        </p:blipFill>
        <p:spPr>
          <a:xfrm>
            <a:off x="1000375" y="2946037"/>
            <a:ext cx="2883351" cy="1671500"/>
          </a:xfrm>
          <a:prstGeom prst="rect">
            <a:avLst/>
          </a:prstGeom>
          <a:noFill/>
          <a:ln>
            <a:noFill/>
          </a:ln>
        </p:spPr>
      </p:pic>
      <p:sp>
        <p:nvSpPr>
          <p:cNvPr id="76" name="Google Shape;76;p14"/>
          <p:cNvSpPr/>
          <p:nvPr/>
        </p:nvSpPr>
        <p:spPr>
          <a:xfrm>
            <a:off x="1000375" y="4749000"/>
            <a:ext cx="2829600" cy="2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lnSpc>
                <a:spcPct val="115000"/>
              </a:lnSpc>
              <a:spcBef>
                <a:spcPts val="0"/>
              </a:spcBef>
              <a:spcAft>
                <a:spcPts val="0"/>
              </a:spcAft>
              <a:buNone/>
            </a:pPr>
            <a:r>
              <a:rPr lang="ja" sz="1100">
                <a:solidFill>
                  <a:srgbClr val="3A444C"/>
                </a:solidFill>
                <a:highlight>
                  <a:srgbClr val="FFFFFF"/>
                </a:highlight>
                <a:latin typeface="Meiryo"/>
                <a:ea typeface="Meiryo"/>
                <a:cs typeface="Meiryo"/>
                <a:sym typeface="Meiryo"/>
              </a:rPr>
              <a:t>Qrio Lock（キュリオロック）￥20,000</a:t>
            </a:r>
            <a:endParaRPr sz="1100">
              <a:solidFill>
                <a:srgbClr val="3A444C"/>
              </a:solidFill>
              <a:highlight>
                <a:srgbClr val="FFFFFF"/>
              </a:highlight>
              <a:latin typeface="Meiryo"/>
              <a:ea typeface="Meiryo"/>
              <a:cs typeface="Meiryo"/>
              <a:sym typeface="Meiryo"/>
            </a:endParaRPr>
          </a:p>
          <a:p>
            <a:pPr marL="0" lvl="0" indent="0" algn="l" rtl="0">
              <a:spcBef>
                <a:spcPts val="0"/>
              </a:spcBef>
              <a:spcAft>
                <a:spcPts val="0"/>
              </a:spcAft>
              <a:buNone/>
            </a:pPr>
            <a:endParaRPr/>
          </a:p>
        </p:txBody>
      </p:sp>
      <p:pic>
        <p:nvPicPr>
          <p:cNvPr id="77" name="Google Shape;77;p14"/>
          <p:cNvPicPr preferRelativeResize="0"/>
          <p:nvPr/>
        </p:nvPicPr>
        <p:blipFill>
          <a:blip r:embed="rId4">
            <a:alphaModFix/>
          </a:blip>
          <a:stretch>
            <a:fillRect/>
          </a:stretch>
        </p:blipFill>
        <p:spPr>
          <a:xfrm>
            <a:off x="5128575" y="2946025"/>
            <a:ext cx="1671525" cy="1671525"/>
          </a:xfrm>
          <a:prstGeom prst="rect">
            <a:avLst/>
          </a:prstGeom>
          <a:noFill/>
          <a:ln>
            <a:noFill/>
          </a:ln>
        </p:spPr>
      </p:pic>
      <p:sp>
        <p:nvSpPr>
          <p:cNvPr id="78" name="Google Shape;78;p14"/>
          <p:cNvSpPr/>
          <p:nvPr/>
        </p:nvSpPr>
        <p:spPr>
          <a:xfrm>
            <a:off x="5128563" y="4749000"/>
            <a:ext cx="2829600" cy="288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ja" sz="1100" dirty="0">
                <a:latin typeface="Meiryo"/>
                <a:ea typeface="Meiryo"/>
                <a:cs typeface="Meiryo"/>
                <a:sym typeface="Meiryo"/>
              </a:rPr>
              <a:t>SESAMEスマートロック</a:t>
            </a:r>
            <a:r>
              <a:rPr lang="ja" sz="1050" dirty="0">
                <a:solidFill>
                  <a:srgbClr val="70757A"/>
                </a:solidFill>
                <a:highlight>
                  <a:srgbClr val="FFFFFF"/>
                </a:highlight>
              </a:rPr>
              <a:t>　5,800円</a:t>
            </a:r>
            <a:endParaRPr sz="1100" dirty="0">
              <a:latin typeface="Meiryo"/>
              <a:ea typeface="Meiryo"/>
              <a:cs typeface="Meiryo"/>
              <a:sym typeface="Meiryo"/>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800" dirty="0">
                <a:latin typeface="Meiryo"/>
                <a:ea typeface="Meiryo"/>
                <a:cs typeface="Meiryo"/>
                <a:sym typeface="Meiryo"/>
              </a:rPr>
              <a:t>全体概要図</a:t>
            </a:r>
            <a:endParaRPr sz="2800" dirty="0">
              <a:latin typeface="Meiryo"/>
              <a:ea typeface="Meiryo"/>
              <a:cs typeface="Meiryo"/>
              <a:sym typeface="Meiryo"/>
            </a:endParaRPr>
          </a:p>
        </p:txBody>
      </p:sp>
      <p:sp>
        <p:nvSpPr>
          <p:cNvPr id="84" name="Google Shape;84;p15"/>
          <p:cNvSpPr/>
          <p:nvPr/>
        </p:nvSpPr>
        <p:spPr>
          <a:xfrm>
            <a:off x="855750" y="865675"/>
            <a:ext cx="6858000" cy="1907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5"/>
          <p:cNvPicPr preferRelativeResize="0"/>
          <p:nvPr/>
        </p:nvPicPr>
        <p:blipFill rotWithShape="1">
          <a:blip r:embed="rId3">
            <a:alphaModFix/>
          </a:blip>
          <a:srcRect l="30948" t="15033" r="28998" b="12271"/>
          <a:stretch/>
        </p:blipFill>
        <p:spPr>
          <a:xfrm>
            <a:off x="6199650" y="1386137"/>
            <a:ext cx="722400" cy="689400"/>
          </a:xfrm>
          <a:prstGeom prst="rect">
            <a:avLst/>
          </a:prstGeom>
          <a:noFill/>
          <a:ln>
            <a:noFill/>
          </a:ln>
        </p:spPr>
      </p:pic>
      <p:pic>
        <p:nvPicPr>
          <p:cNvPr id="86" name="Google Shape;86;p15"/>
          <p:cNvPicPr preferRelativeResize="0"/>
          <p:nvPr/>
        </p:nvPicPr>
        <p:blipFill rotWithShape="1">
          <a:blip r:embed="rId4">
            <a:alphaModFix/>
          </a:blip>
          <a:srcRect l="18162" r="18200"/>
          <a:stretch/>
        </p:blipFill>
        <p:spPr>
          <a:xfrm>
            <a:off x="3344150" y="1282200"/>
            <a:ext cx="689400" cy="1083300"/>
          </a:xfrm>
          <a:prstGeom prst="rect">
            <a:avLst/>
          </a:prstGeom>
          <a:noFill/>
          <a:ln>
            <a:noFill/>
          </a:ln>
        </p:spPr>
      </p:pic>
      <p:pic>
        <p:nvPicPr>
          <p:cNvPr id="87" name="Google Shape;87;p15"/>
          <p:cNvPicPr preferRelativeResize="0"/>
          <p:nvPr/>
        </p:nvPicPr>
        <p:blipFill>
          <a:blip r:embed="rId5">
            <a:alphaModFix/>
          </a:blip>
          <a:stretch>
            <a:fillRect/>
          </a:stretch>
        </p:blipFill>
        <p:spPr>
          <a:xfrm>
            <a:off x="4830075" y="1347963"/>
            <a:ext cx="689400" cy="689400"/>
          </a:xfrm>
          <a:prstGeom prst="rect">
            <a:avLst/>
          </a:prstGeom>
          <a:noFill/>
          <a:ln>
            <a:noFill/>
          </a:ln>
        </p:spPr>
      </p:pic>
      <p:sp>
        <p:nvSpPr>
          <p:cNvPr id="88" name="Google Shape;88;p15"/>
          <p:cNvSpPr/>
          <p:nvPr/>
        </p:nvSpPr>
        <p:spPr>
          <a:xfrm>
            <a:off x="5638900" y="1553913"/>
            <a:ext cx="483300" cy="2775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5"/>
          <p:cNvPicPr preferRelativeResize="0"/>
          <p:nvPr/>
        </p:nvPicPr>
        <p:blipFill rotWithShape="1">
          <a:blip r:embed="rId6">
            <a:alphaModFix/>
          </a:blip>
          <a:srcRect l="6480"/>
          <a:stretch/>
        </p:blipFill>
        <p:spPr>
          <a:xfrm>
            <a:off x="855738" y="1320375"/>
            <a:ext cx="1212425" cy="1387050"/>
          </a:xfrm>
          <a:prstGeom prst="rect">
            <a:avLst/>
          </a:prstGeom>
          <a:noFill/>
          <a:ln>
            <a:noFill/>
          </a:ln>
        </p:spPr>
      </p:pic>
      <p:sp>
        <p:nvSpPr>
          <p:cNvPr id="90" name="Google Shape;90;p15"/>
          <p:cNvSpPr/>
          <p:nvPr/>
        </p:nvSpPr>
        <p:spPr>
          <a:xfrm>
            <a:off x="4253438" y="1573000"/>
            <a:ext cx="483300" cy="2775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 name="Google Shape;91;p15"/>
          <p:cNvPicPr preferRelativeResize="0"/>
          <p:nvPr/>
        </p:nvPicPr>
        <p:blipFill rotWithShape="1">
          <a:blip r:embed="rId7">
            <a:alphaModFix/>
          </a:blip>
          <a:srcRect l="24784" t="4865" r="26456" b="7791"/>
          <a:stretch/>
        </p:blipFill>
        <p:spPr>
          <a:xfrm>
            <a:off x="5025375" y="3256475"/>
            <a:ext cx="581000" cy="1083300"/>
          </a:xfrm>
          <a:prstGeom prst="rect">
            <a:avLst/>
          </a:prstGeom>
          <a:noFill/>
          <a:ln>
            <a:noFill/>
          </a:ln>
        </p:spPr>
      </p:pic>
      <p:sp>
        <p:nvSpPr>
          <p:cNvPr id="92" name="Google Shape;92;p15"/>
          <p:cNvSpPr/>
          <p:nvPr/>
        </p:nvSpPr>
        <p:spPr>
          <a:xfrm rot="10800000">
            <a:off x="2825700" y="1553925"/>
            <a:ext cx="483300" cy="2775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5"/>
          <p:cNvPicPr preferRelativeResize="0"/>
          <p:nvPr/>
        </p:nvPicPr>
        <p:blipFill>
          <a:blip r:embed="rId8">
            <a:alphaModFix/>
          </a:blip>
          <a:stretch>
            <a:fillRect/>
          </a:stretch>
        </p:blipFill>
        <p:spPr>
          <a:xfrm>
            <a:off x="2068150" y="1289800"/>
            <a:ext cx="722400" cy="805759"/>
          </a:xfrm>
          <a:prstGeom prst="rect">
            <a:avLst/>
          </a:prstGeom>
          <a:noFill/>
          <a:ln>
            <a:noFill/>
          </a:ln>
        </p:spPr>
      </p:pic>
      <p:sp>
        <p:nvSpPr>
          <p:cNvPr id="94" name="Google Shape;94;p15"/>
          <p:cNvSpPr txBox="1"/>
          <p:nvPr/>
        </p:nvSpPr>
        <p:spPr>
          <a:xfrm>
            <a:off x="3344150" y="2365500"/>
            <a:ext cx="68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ESP32</a:t>
            </a:r>
            <a:endParaRPr sz="1000"/>
          </a:p>
        </p:txBody>
      </p:sp>
      <p:sp>
        <p:nvSpPr>
          <p:cNvPr id="95" name="Google Shape;95;p15"/>
          <p:cNvSpPr txBox="1"/>
          <p:nvPr/>
        </p:nvSpPr>
        <p:spPr>
          <a:xfrm>
            <a:off x="4764513" y="2075525"/>
            <a:ext cx="820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Webhook</a:t>
            </a:r>
            <a:endParaRPr sz="1000"/>
          </a:p>
        </p:txBody>
      </p:sp>
      <p:sp>
        <p:nvSpPr>
          <p:cNvPr id="96" name="Google Shape;96;p15"/>
          <p:cNvSpPr txBox="1"/>
          <p:nvPr/>
        </p:nvSpPr>
        <p:spPr>
          <a:xfrm>
            <a:off x="6235500" y="2075525"/>
            <a:ext cx="650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IFTTT</a:t>
            </a:r>
            <a:endParaRPr sz="1000"/>
          </a:p>
        </p:txBody>
      </p:sp>
      <p:sp>
        <p:nvSpPr>
          <p:cNvPr id="97" name="Google Shape;97;p15"/>
          <p:cNvSpPr txBox="1"/>
          <p:nvPr/>
        </p:nvSpPr>
        <p:spPr>
          <a:xfrm>
            <a:off x="2084650" y="2075525"/>
            <a:ext cx="68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SG92R</a:t>
            </a:r>
            <a:endParaRPr sz="1000"/>
          </a:p>
        </p:txBody>
      </p:sp>
      <p:sp>
        <p:nvSpPr>
          <p:cNvPr id="98" name="Google Shape;98;p15"/>
          <p:cNvSpPr/>
          <p:nvPr/>
        </p:nvSpPr>
        <p:spPr>
          <a:xfrm rot="3095702">
            <a:off x="3879484" y="2656941"/>
            <a:ext cx="1063882" cy="225266"/>
          </a:xfrm>
          <a:prstGeom prst="left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3417490">
            <a:off x="5173508" y="2543857"/>
            <a:ext cx="1323794" cy="225588"/>
          </a:xfrm>
          <a:prstGeom prst="left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5"/>
          <p:cNvPicPr preferRelativeResize="0"/>
          <p:nvPr/>
        </p:nvPicPr>
        <p:blipFill>
          <a:blip r:embed="rId9">
            <a:alphaModFix/>
          </a:blip>
          <a:stretch>
            <a:fillRect/>
          </a:stretch>
        </p:blipFill>
        <p:spPr>
          <a:xfrm>
            <a:off x="4427450" y="3256482"/>
            <a:ext cx="483300" cy="735537"/>
          </a:xfrm>
          <a:prstGeom prst="rect">
            <a:avLst/>
          </a:prstGeom>
          <a:noFill/>
          <a:ln>
            <a:noFill/>
          </a:ln>
        </p:spPr>
      </p:pic>
      <p:sp>
        <p:nvSpPr>
          <p:cNvPr id="101" name="Google Shape;101;p15"/>
          <p:cNvSpPr txBox="1"/>
          <p:nvPr/>
        </p:nvSpPr>
        <p:spPr>
          <a:xfrm>
            <a:off x="4258850" y="3992025"/>
            <a:ext cx="820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Bluetooth</a:t>
            </a:r>
            <a:endParaRPr sz="1000"/>
          </a:p>
        </p:txBody>
      </p:sp>
      <p:sp>
        <p:nvSpPr>
          <p:cNvPr id="102" name="Google Shape;102;p15"/>
          <p:cNvSpPr txBox="1"/>
          <p:nvPr/>
        </p:nvSpPr>
        <p:spPr>
          <a:xfrm>
            <a:off x="4971174" y="4340725"/>
            <a:ext cx="115102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1000" dirty="0">
                <a:latin typeface="メイリオ" panose="020B0604030504040204" pitchFamily="50" charset="-128"/>
                <a:ea typeface="メイリオ" panose="020B0604030504040204" pitchFamily="50" charset="-128"/>
              </a:rPr>
              <a:t>スマートフォン</a:t>
            </a:r>
            <a:endParaRPr sz="1000" dirty="0">
              <a:latin typeface="メイリオ" panose="020B0604030504040204" pitchFamily="50" charset="-128"/>
              <a:ea typeface="メイリオ" panose="020B0604030504040204" pitchFamily="50" charset="-128"/>
            </a:endParaRPr>
          </a:p>
        </p:txBody>
      </p:sp>
      <p:sp>
        <p:nvSpPr>
          <p:cNvPr id="103" name="Google Shape;103;p15"/>
          <p:cNvSpPr/>
          <p:nvPr/>
        </p:nvSpPr>
        <p:spPr>
          <a:xfrm>
            <a:off x="3895675" y="3211375"/>
            <a:ext cx="2226600" cy="146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3511375" y="2814525"/>
            <a:ext cx="11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開錠/施錠</a:t>
            </a:r>
            <a:endParaRPr/>
          </a:p>
        </p:txBody>
      </p:sp>
      <p:sp>
        <p:nvSpPr>
          <p:cNvPr id="105" name="Google Shape;105;p15"/>
          <p:cNvSpPr txBox="1"/>
          <p:nvPr/>
        </p:nvSpPr>
        <p:spPr>
          <a:xfrm>
            <a:off x="5762400" y="2791975"/>
            <a:ext cx="11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通知</a:t>
            </a:r>
            <a:endParaRPr/>
          </a:p>
        </p:txBody>
      </p:sp>
      <p:sp>
        <p:nvSpPr>
          <p:cNvPr id="25" name="Google Shape;104;p15">
            <a:extLst>
              <a:ext uri="{FF2B5EF4-FFF2-40B4-BE49-F238E27FC236}">
                <a16:creationId xmlns:a16="http://schemas.microsoft.com/office/drawing/2014/main" id="{707E27C2-1E26-4B2C-991A-F292F236C0F5}"/>
              </a:ext>
            </a:extLst>
          </p:cNvPr>
          <p:cNvSpPr txBox="1"/>
          <p:nvPr/>
        </p:nvSpPr>
        <p:spPr>
          <a:xfrm>
            <a:off x="900050" y="3073900"/>
            <a:ext cx="2061512" cy="1046410"/>
          </a:xfrm>
          <a:prstGeom prst="rect">
            <a:avLst/>
          </a:prstGeom>
          <a:noFill/>
          <a:ln>
            <a:solidFill>
              <a:schemeClr val="bg2"/>
            </a:solid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dirty="0"/>
              <a:t>開発環境</a:t>
            </a:r>
            <a:endParaRPr lang="en-US" altLang="ja-JP" dirty="0"/>
          </a:p>
          <a:p>
            <a:pPr lvl="0"/>
            <a:r>
              <a:rPr lang="en-US" altLang="ja-JP" dirty="0"/>
              <a:t> ESP-</a:t>
            </a:r>
            <a:r>
              <a:rPr lang="en-US" altLang="ja-JP" b="1" dirty="0"/>
              <a:t>IDF</a:t>
            </a:r>
            <a:r>
              <a:rPr lang="en-US" altLang="ja-JP" dirty="0"/>
              <a:t> (</a:t>
            </a:r>
            <a:r>
              <a:rPr lang="en-US" altLang="ja-JP" dirty="0" err="1"/>
              <a:t>Espressif</a:t>
            </a:r>
            <a:r>
              <a:rPr lang="en-US" altLang="ja-JP" dirty="0"/>
              <a:t> IoT Development Framework)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58700" y="16350"/>
            <a:ext cx="8826600" cy="814475"/>
          </a:xfrm>
          <a:prstGeom prst="rect">
            <a:avLst/>
          </a:prstGeom>
        </p:spPr>
        <p:txBody>
          <a:bodyPr spcFirstLastPara="1" wrap="square" lIns="91425" tIns="91425" rIns="91425" bIns="91425" anchor="ctr" anchorCtr="0">
            <a:noAutofit/>
          </a:bodyPr>
          <a:lstStyle/>
          <a:p>
            <a:br>
              <a:rPr lang="ja-JP" altLang="en-US" sz="2400" dirty="0">
                <a:solidFill>
                  <a:srgbClr val="2A3990"/>
                </a:solidFill>
                <a:latin typeface="メイリオ" panose="020B0604030504040204" pitchFamily="50" charset="-128"/>
                <a:ea typeface="メイリオ" panose="020B0604030504040204" pitchFamily="50" charset="-128"/>
              </a:rPr>
            </a:br>
            <a:endParaRPr sz="2400" dirty="0">
              <a:latin typeface="メイリオ" panose="020B0604030504040204" pitchFamily="50" charset="-128"/>
              <a:ea typeface="メイリオ" panose="020B0604030504040204" pitchFamily="50" charset="-128"/>
            </a:endParaRPr>
          </a:p>
        </p:txBody>
      </p:sp>
      <p:sp>
        <p:nvSpPr>
          <p:cNvPr id="124" name="Google Shape;124;p18"/>
          <p:cNvSpPr txBox="1"/>
          <p:nvPr/>
        </p:nvSpPr>
        <p:spPr>
          <a:xfrm>
            <a:off x="311700" y="978607"/>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solidFill>
                <a:srgbClr val="2A3990"/>
              </a:solidFill>
              <a:latin typeface="Roboto"/>
              <a:ea typeface="Roboto"/>
              <a:cs typeface="Roboto"/>
              <a:sym typeface="Roboto"/>
            </a:endParaRPr>
          </a:p>
        </p:txBody>
      </p:sp>
      <p:sp>
        <p:nvSpPr>
          <p:cNvPr id="125" name="Google Shape;125;p18"/>
          <p:cNvSpPr/>
          <p:nvPr/>
        </p:nvSpPr>
        <p:spPr>
          <a:xfrm>
            <a:off x="423325" y="1550425"/>
            <a:ext cx="1531200" cy="35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tLang="ja" dirty="0"/>
              <a:t>main</a:t>
            </a:r>
            <a:r>
              <a:rPr lang="ja" dirty="0"/>
              <a:t>.c</a:t>
            </a:r>
            <a:endParaRPr dirty="0"/>
          </a:p>
        </p:txBody>
      </p:sp>
      <p:sp>
        <p:nvSpPr>
          <p:cNvPr id="126" name="Google Shape;126;p18"/>
          <p:cNvSpPr/>
          <p:nvPr/>
        </p:nvSpPr>
        <p:spPr>
          <a:xfrm>
            <a:off x="1470375" y="2051000"/>
            <a:ext cx="1531200" cy="35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dirty="0"/>
              <a:t>wifi.c</a:t>
            </a:r>
            <a:r>
              <a:rPr lang="en-US" altLang="ja" dirty="0"/>
              <a:t> / </a:t>
            </a:r>
            <a:r>
              <a:rPr lang="en-US" altLang="ja" dirty="0" err="1"/>
              <a:t>wifi.h</a:t>
            </a:r>
            <a:endParaRPr dirty="0"/>
          </a:p>
        </p:txBody>
      </p:sp>
      <p:sp>
        <p:nvSpPr>
          <p:cNvPr id="127" name="Google Shape;127;p18"/>
          <p:cNvSpPr/>
          <p:nvPr/>
        </p:nvSpPr>
        <p:spPr>
          <a:xfrm>
            <a:off x="1470375" y="2515600"/>
            <a:ext cx="1531200" cy="35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dirty="0"/>
              <a:t>servo.c</a:t>
            </a:r>
            <a:r>
              <a:rPr lang="en-US" altLang="ja" dirty="0"/>
              <a:t> / </a:t>
            </a:r>
            <a:r>
              <a:rPr lang="en-US" altLang="ja" dirty="0" err="1"/>
              <a:t>servo.h</a:t>
            </a:r>
            <a:endParaRPr dirty="0"/>
          </a:p>
        </p:txBody>
      </p:sp>
      <p:sp>
        <p:nvSpPr>
          <p:cNvPr id="128" name="Google Shape;128;p18"/>
          <p:cNvSpPr/>
          <p:nvPr/>
        </p:nvSpPr>
        <p:spPr>
          <a:xfrm>
            <a:off x="1470375" y="2980188"/>
            <a:ext cx="1531200" cy="35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dirty="0"/>
              <a:t>ifttt.c</a:t>
            </a:r>
            <a:r>
              <a:rPr lang="en-US" altLang="ja" dirty="0"/>
              <a:t> / </a:t>
            </a:r>
            <a:r>
              <a:rPr lang="en-US" altLang="ja" dirty="0" err="1"/>
              <a:t>ifttt.h</a:t>
            </a:r>
            <a:endParaRPr dirty="0"/>
          </a:p>
        </p:txBody>
      </p:sp>
      <p:cxnSp>
        <p:nvCxnSpPr>
          <p:cNvPr id="129" name="Google Shape;129;p18"/>
          <p:cNvCxnSpPr>
            <a:cxnSpLocks/>
            <a:stCxn id="125" idx="2"/>
          </p:cNvCxnSpPr>
          <p:nvPr/>
        </p:nvCxnSpPr>
        <p:spPr>
          <a:xfrm>
            <a:off x="1188925" y="1903225"/>
            <a:ext cx="0" cy="1716411"/>
          </a:xfrm>
          <a:prstGeom prst="straightConnector1">
            <a:avLst/>
          </a:prstGeom>
          <a:noFill/>
          <a:ln w="9525" cap="flat" cmpd="sng">
            <a:solidFill>
              <a:srgbClr val="000000"/>
            </a:solidFill>
            <a:prstDash val="solid"/>
            <a:round/>
            <a:headEnd type="none" w="med" len="med"/>
            <a:tailEnd type="none" w="med" len="med"/>
          </a:ln>
        </p:spPr>
      </p:cxnSp>
      <p:cxnSp>
        <p:nvCxnSpPr>
          <p:cNvPr id="130" name="Google Shape;130;p18"/>
          <p:cNvCxnSpPr>
            <a:stCxn id="126" idx="1"/>
          </p:cNvCxnSpPr>
          <p:nvPr/>
        </p:nvCxnSpPr>
        <p:spPr>
          <a:xfrm rot="10800000">
            <a:off x="1199475" y="2227400"/>
            <a:ext cx="270900" cy="0"/>
          </a:xfrm>
          <a:prstGeom prst="straightConnector1">
            <a:avLst/>
          </a:prstGeom>
          <a:noFill/>
          <a:ln w="9525" cap="flat" cmpd="sng">
            <a:solidFill>
              <a:srgbClr val="000000"/>
            </a:solidFill>
            <a:prstDash val="solid"/>
            <a:round/>
            <a:headEnd type="none" w="med" len="med"/>
            <a:tailEnd type="none" w="med" len="med"/>
          </a:ln>
        </p:spPr>
      </p:cxnSp>
      <p:cxnSp>
        <p:nvCxnSpPr>
          <p:cNvPr id="131" name="Google Shape;131;p18"/>
          <p:cNvCxnSpPr>
            <a:stCxn id="127" idx="1"/>
          </p:cNvCxnSpPr>
          <p:nvPr/>
        </p:nvCxnSpPr>
        <p:spPr>
          <a:xfrm rot="10800000">
            <a:off x="1199475" y="2692000"/>
            <a:ext cx="270900" cy="0"/>
          </a:xfrm>
          <a:prstGeom prst="straightConnector1">
            <a:avLst/>
          </a:prstGeom>
          <a:noFill/>
          <a:ln w="9525" cap="flat" cmpd="sng">
            <a:solidFill>
              <a:srgbClr val="434343"/>
            </a:solidFill>
            <a:prstDash val="solid"/>
            <a:round/>
            <a:headEnd type="none" w="med" len="med"/>
            <a:tailEnd type="none" w="med" len="med"/>
          </a:ln>
        </p:spPr>
      </p:cxnSp>
      <p:cxnSp>
        <p:nvCxnSpPr>
          <p:cNvPr id="132" name="Google Shape;132;p18"/>
          <p:cNvCxnSpPr>
            <a:stCxn id="128" idx="1"/>
          </p:cNvCxnSpPr>
          <p:nvPr/>
        </p:nvCxnSpPr>
        <p:spPr>
          <a:xfrm rot="10800000">
            <a:off x="1192275" y="3156588"/>
            <a:ext cx="278100" cy="0"/>
          </a:xfrm>
          <a:prstGeom prst="straightConnector1">
            <a:avLst/>
          </a:prstGeom>
          <a:noFill/>
          <a:ln w="9525" cap="flat" cmpd="sng">
            <a:solidFill>
              <a:srgbClr val="434343"/>
            </a:solidFill>
            <a:prstDash val="solid"/>
            <a:round/>
            <a:headEnd type="none" w="med" len="med"/>
            <a:tailEnd type="none" w="med" len="med"/>
          </a:ln>
        </p:spPr>
      </p:cxnSp>
      <p:sp>
        <p:nvSpPr>
          <p:cNvPr id="133" name="Google Shape;133;p18"/>
          <p:cNvSpPr txBox="1"/>
          <p:nvPr/>
        </p:nvSpPr>
        <p:spPr>
          <a:xfrm>
            <a:off x="3132625" y="2053363"/>
            <a:ext cx="497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latin typeface="Meiryo"/>
                <a:ea typeface="Meiryo"/>
                <a:cs typeface="Meiryo"/>
                <a:sym typeface="Meiryo"/>
              </a:rPr>
              <a:t>wifi接続を行うためのモジュール</a:t>
            </a:r>
            <a:endParaRPr>
              <a:latin typeface="Meiryo"/>
              <a:ea typeface="Meiryo"/>
              <a:cs typeface="Meiryo"/>
              <a:sym typeface="Meiryo"/>
            </a:endParaRPr>
          </a:p>
        </p:txBody>
      </p:sp>
      <p:sp>
        <p:nvSpPr>
          <p:cNvPr id="134" name="Google Shape;134;p18"/>
          <p:cNvSpPr txBox="1"/>
          <p:nvPr/>
        </p:nvSpPr>
        <p:spPr>
          <a:xfrm>
            <a:off x="3132625" y="2504938"/>
            <a:ext cx="497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latin typeface="Meiryo"/>
                <a:ea typeface="Meiryo"/>
                <a:cs typeface="Meiryo"/>
                <a:sym typeface="Meiryo"/>
              </a:rPr>
              <a:t>サーボモータをコントロールするモジュール</a:t>
            </a:r>
            <a:endParaRPr>
              <a:latin typeface="Meiryo"/>
              <a:ea typeface="Meiryo"/>
              <a:cs typeface="Meiryo"/>
              <a:sym typeface="Meiryo"/>
            </a:endParaRPr>
          </a:p>
        </p:txBody>
      </p:sp>
      <p:sp>
        <p:nvSpPr>
          <p:cNvPr id="135" name="Google Shape;135;p18"/>
          <p:cNvSpPr txBox="1"/>
          <p:nvPr/>
        </p:nvSpPr>
        <p:spPr>
          <a:xfrm>
            <a:off x="3132625" y="2956525"/>
            <a:ext cx="497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latin typeface="Meiryo"/>
                <a:ea typeface="Meiryo"/>
                <a:cs typeface="Meiryo"/>
                <a:sym typeface="Meiryo"/>
              </a:rPr>
              <a:t>iftttと通信を行うためのモジュール</a:t>
            </a:r>
            <a:endParaRPr dirty="0">
              <a:latin typeface="Meiryo"/>
              <a:ea typeface="Meiryo"/>
              <a:cs typeface="Meiryo"/>
              <a:sym typeface="Meiryo"/>
            </a:endParaRPr>
          </a:p>
        </p:txBody>
      </p:sp>
      <p:sp>
        <p:nvSpPr>
          <p:cNvPr id="136" name="Google Shape;136;p18"/>
          <p:cNvSpPr txBox="1"/>
          <p:nvPr/>
        </p:nvSpPr>
        <p:spPr>
          <a:xfrm>
            <a:off x="311700" y="923903"/>
            <a:ext cx="315234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dirty="0">
                <a:latin typeface="Meiryo"/>
                <a:ea typeface="Meiryo"/>
                <a:cs typeface="Meiryo"/>
                <a:sym typeface="Meiryo"/>
              </a:rPr>
              <a:t>ソースファイル</a:t>
            </a:r>
            <a:r>
              <a:rPr lang="en-US" altLang="ja-JP" dirty="0">
                <a:latin typeface="Meiryo"/>
                <a:ea typeface="Meiryo"/>
                <a:cs typeface="Meiryo"/>
                <a:sym typeface="Meiryo"/>
              </a:rPr>
              <a:t>/</a:t>
            </a:r>
            <a:r>
              <a:rPr lang="ja-JP" altLang="en-US" dirty="0">
                <a:latin typeface="Meiryo"/>
                <a:ea typeface="Meiryo"/>
                <a:cs typeface="Meiryo"/>
                <a:sym typeface="Meiryo"/>
              </a:rPr>
              <a:t>ヘッダーファイル</a:t>
            </a:r>
            <a:endParaRPr lang="en-US" altLang="ja" dirty="0">
              <a:latin typeface="Meiryo"/>
              <a:ea typeface="Meiryo"/>
              <a:cs typeface="Meiryo"/>
              <a:sym typeface="Meiryo"/>
            </a:endParaRPr>
          </a:p>
        </p:txBody>
      </p:sp>
      <p:sp>
        <p:nvSpPr>
          <p:cNvPr id="16" name="Google Shape;136;p18">
            <a:extLst>
              <a:ext uri="{FF2B5EF4-FFF2-40B4-BE49-F238E27FC236}">
                <a16:creationId xmlns:a16="http://schemas.microsoft.com/office/drawing/2014/main" id="{6A0F2EA8-B7A7-47FF-9A56-93C7DEF03CEB}"/>
              </a:ext>
            </a:extLst>
          </p:cNvPr>
          <p:cNvSpPr txBox="1"/>
          <p:nvPr/>
        </p:nvSpPr>
        <p:spPr>
          <a:xfrm>
            <a:off x="0" y="45955"/>
            <a:ext cx="9144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2800" dirty="0">
                <a:solidFill>
                  <a:schemeClr val="bg1"/>
                </a:solidFill>
                <a:latin typeface="Meiryo"/>
                <a:ea typeface="Meiryo"/>
                <a:cs typeface="Meiryo"/>
                <a:sym typeface="Meiryo"/>
              </a:rPr>
              <a:t>モジュール階層図</a:t>
            </a:r>
            <a:endParaRPr sz="2800" dirty="0">
              <a:solidFill>
                <a:schemeClr val="bg1"/>
              </a:solidFill>
              <a:latin typeface="Meiryo"/>
              <a:ea typeface="Meiryo"/>
              <a:cs typeface="Meiryo"/>
              <a:sym typeface="Meiryo"/>
            </a:endParaRPr>
          </a:p>
        </p:txBody>
      </p:sp>
      <p:sp>
        <p:nvSpPr>
          <p:cNvPr id="17" name="Google Shape;128;p18">
            <a:extLst>
              <a:ext uri="{FF2B5EF4-FFF2-40B4-BE49-F238E27FC236}">
                <a16:creationId xmlns:a16="http://schemas.microsoft.com/office/drawing/2014/main" id="{7C5C52FB-1D67-4E0B-8A26-AAEAB2F0F198}"/>
              </a:ext>
            </a:extLst>
          </p:cNvPr>
          <p:cNvSpPr/>
          <p:nvPr/>
        </p:nvSpPr>
        <p:spPr>
          <a:xfrm>
            <a:off x="1470375" y="3444776"/>
            <a:ext cx="1531200" cy="35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tLang="ja" dirty="0" err="1"/>
              <a:t>ble</a:t>
            </a:r>
            <a:r>
              <a:rPr lang="ja" dirty="0"/>
              <a:t>.c</a:t>
            </a:r>
            <a:r>
              <a:rPr lang="en-US" altLang="ja" dirty="0"/>
              <a:t> / </a:t>
            </a:r>
            <a:r>
              <a:rPr lang="en-US" altLang="ja" dirty="0" err="1"/>
              <a:t>ble.h</a:t>
            </a:r>
            <a:endParaRPr dirty="0"/>
          </a:p>
        </p:txBody>
      </p:sp>
      <p:cxnSp>
        <p:nvCxnSpPr>
          <p:cNvPr id="18" name="Google Shape;132;p18">
            <a:extLst>
              <a:ext uri="{FF2B5EF4-FFF2-40B4-BE49-F238E27FC236}">
                <a16:creationId xmlns:a16="http://schemas.microsoft.com/office/drawing/2014/main" id="{D03FC9CC-A137-4A96-949A-8299BDF1A0F0}"/>
              </a:ext>
            </a:extLst>
          </p:cNvPr>
          <p:cNvCxnSpPr/>
          <p:nvPr/>
        </p:nvCxnSpPr>
        <p:spPr>
          <a:xfrm rot="10800000">
            <a:off x="1199474" y="3619636"/>
            <a:ext cx="278100" cy="0"/>
          </a:xfrm>
          <a:prstGeom prst="straightConnector1">
            <a:avLst/>
          </a:prstGeom>
          <a:noFill/>
          <a:ln w="9525" cap="flat" cmpd="sng">
            <a:solidFill>
              <a:srgbClr val="434343"/>
            </a:solidFill>
            <a:prstDash val="solid"/>
            <a:round/>
            <a:headEnd type="none" w="med" len="med"/>
            <a:tailEnd type="none" w="med" len="med"/>
          </a:ln>
        </p:spPr>
      </p:cxnSp>
      <p:sp>
        <p:nvSpPr>
          <p:cNvPr id="20" name="Google Shape;135;p18">
            <a:extLst>
              <a:ext uri="{FF2B5EF4-FFF2-40B4-BE49-F238E27FC236}">
                <a16:creationId xmlns:a16="http://schemas.microsoft.com/office/drawing/2014/main" id="{3DE421E8-7D7A-49C3-9871-408C95079BCE}"/>
              </a:ext>
            </a:extLst>
          </p:cNvPr>
          <p:cNvSpPr txBox="1"/>
          <p:nvPr/>
        </p:nvSpPr>
        <p:spPr>
          <a:xfrm>
            <a:off x="3132625" y="3454498"/>
            <a:ext cx="497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latin typeface="Meiryo"/>
                <a:ea typeface="Meiryo"/>
                <a:cs typeface="Meiryo"/>
                <a:sym typeface="Meiryo"/>
              </a:rPr>
              <a:t>iftttと通信を行うためのモジュール</a:t>
            </a:r>
            <a:endParaRPr dirty="0">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226078" y="673036"/>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dirty="0">
                <a:solidFill>
                  <a:srgbClr val="FFFFFF"/>
                </a:solidFill>
                <a:latin typeface="Meiryo"/>
                <a:ea typeface="Meiryo"/>
                <a:cs typeface="Meiryo"/>
                <a:sym typeface="Meiryo"/>
              </a:rPr>
              <a:t>処理概要図</a:t>
            </a:r>
            <a:endParaRPr sz="4000" dirty="0">
              <a:latin typeface="Meiryo"/>
              <a:ea typeface="Meiryo"/>
              <a:cs typeface="Meiryo"/>
              <a:sym typeface="Meiryo"/>
            </a:endParaRPr>
          </a:p>
        </p:txBody>
      </p:sp>
      <p:sp>
        <p:nvSpPr>
          <p:cNvPr id="142" name="Google Shape;142;p19"/>
          <p:cNvSpPr txBox="1"/>
          <p:nvPr/>
        </p:nvSpPr>
        <p:spPr>
          <a:xfrm>
            <a:off x="4134869" y="472936"/>
            <a:ext cx="3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3" name="Google Shape;143;p19"/>
          <p:cNvSpPr/>
          <p:nvPr/>
        </p:nvSpPr>
        <p:spPr>
          <a:xfrm>
            <a:off x="4045626" y="556003"/>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200" dirty="0"/>
              <a:t>スマートフォン</a:t>
            </a:r>
            <a:endParaRPr sz="1200" dirty="0"/>
          </a:p>
        </p:txBody>
      </p:sp>
      <p:sp>
        <p:nvSpPr>
          <p:cNvPr id="144" name="Google Shape;144;p19"/>
          <p:cNvSpPr/>
          <p:nvPr/>
        </p:nvSpPr>
        <p:spPr>
          <a:xfrm>
            <a:off x="4045626" y="1171617"/>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Bluetooth接続</a:t>
            </a:r>
            <a:endParaRPr/>
          </a:p>
        </p:txBody>
      </p:sp>
      <p:cxnSp>
        <p:nvCxnSpPr>
          <p:cNvPr id="145" name="Google Shape;145;p19"/>
          <p:cNvCxnSpPr>
            <a:stCxn id="143" idx="2"/>
            <a:endCxn id="144" idx="0"/>
          </p:cNvCxnSpPr>
          <p:nvPr/>
        </p:nvCxnSpPr>
        <p:spPr>
          <a:xfrm>
            <a:off x="4721526" y="799003"/>
            <a:ext cx="0" cy="372600"/>
          </a:xfrm>
          <a:prstGeom prst="straightConnector1">
            <a:avLst/>
          </a:prstGeom>
          <a:noFill/>
          <a:ln w="9525" cap="flat" cmpd="sng">
            <a:solidFill>
              <a:srgbClr val="000000"/>
            </a:solidFill>
            <a:prstDash val="solid"/>
            <a:round/>
            <a:headEnd type="none" w="med" len="med"/>
            <a:tailEnd type="triangle" w="med" len="med"/>
          </a:ln>
        </p:spPr>
      </p:cxnSp>
      <p:sp>
        <p:nvSpPr>
          <p:cNvPr id="146" name="Google Shape;146;p19"/>
          <p:cNvSpPr/>
          <p:nvPr/>
        </p:nvSpPr>
        <p:spPr>
          <a:xfrm>
            <a:off x="4045626" y="3008909"/>
            <a:ext cx="1351800" cy="3477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サーボモータ回転</a:t>
            </a:r>
            <a:endParaRPr/>
          </a:p>
        </p:txBody>
      </p:sp>
      <p:sp>
        <p:nvSpPr>
          <p:cNvPr id="147" name="Google Shape;147;p19"/>
          <p:cNvSpPr/>
          <p:nvPr/>
        </p:nvSpPr>
        <p:spPr>
          <a:xfrm>
            <a:off x="3973267" y="1855255"/>
            <a:ext cx="1496700" cy="731400"/>
          </a:xfrm>
          <a:prstGeom prst="diamond">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dirty="0"/>
              <a:t>PW</a:t>
            </a:r>
            <a:endParaRPr dirty="0"/>
          </a:p>
          <a:p>
            <a:pPr marL="0" lvl="0" indent="0" algn="ctr" rtl="0">
              <a:spcBef>
                <a:spcPts val="0"/>
              </a:spcBef>
              <a:spcAft>
                <a:spcPts val="0"/>
              </a:spcAft>
              <a:buNone/>
            </a:pPr>
            <a:r>
              <a:rPr lang="ja" dirty="0"/>
              <a:t>一致かどうか</a:t>
            </a:r>
            <a:endParaRPr dirty="0"/>
          </a:p>
        </p:txBody>
      </p:sp>
      <p:sp>
        <p:nvSpPr>
          <p:cNvPr id="148" name="Google Shape;148;p19"/>
          <p:cNvSpPr/>
          <p:nvPr/>
        </p:nvSpPr>
        <p:spPr>
          <a:xfrm>
            <a:off x="4045626" y="3594307"/>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dirty="0"/>
              <a:t>ドア開錠/施錠</a:t>
            </a:r>
            <a:endParaRPr dirty="0"/>
          </a:p>
        </p:txBody>
      </p:sp>
      <p:cxnSp>
        <p:nvCxnSpPr>
          <p:cNvPr id="149" name="Google Shape;149;p19"/>
          <p:cNvCxnSpPr>
            <a:stCxn id="144" idx="2"/>
            <a:endCxn id="147" idx="0"/>
          </p:cNvCxnSpPr>
          <p:nvPr/>
        </p:nvCxnSpPr>
        <p:spPr>
          <a:xfrm>
            <a:off x="4721526" y="1414617"/>
            <a:ext cx="0" cy="440700"/>
          </a:xfrm>
          <a:prstGeom prst="straightConnector1">
            <a:avLst/>
          </a:prstGeom>
          <a:noFill/>
          <a:ln w="9525" cap="flat" cmpd="sng">
            <a:solidFill>
              <a:srgbClr val="000000"/>
            </a:solidFill>
            <a:prstDash val="solid"/>
            <a:round/>
            <a:headEnd type="none" w="med" len="med"/>
            <a:tailEnd type="triangle" w="med" len="med"/>
          </a:ln>
        </p:spPr>
      </p:cxnSp>
      <p:cxnSp>
        <p:nvCxnSpPr>
          <p:cNvPr id="150" name="Google Shape;150;p19"/>
          <p:cNvCxnSpPr>
            <a:stCxn id="147" idx="2"/>
            <a:endCxn id="151" idx="0"/>
          </p:cNvCxnSpPr>
          <p:nvPr/>
        </p:nvCxnSpPr>
        <p:spPr>
          <a:xfrm>
            <a:off x="4721617" y="2586655"/>
            <a:ext cx="0" cy="380700"/>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9"/>
          <p:cNvCxnSpPr>
            <a:stCxn id="146" idx="2"/>
            <a:endCxn id="148" idx="0"/>
          </p:cNvCxnSpPr>
          <p:nvPr/>
        </p:nvCxnSpPr>
        <p:spPr>
          <a:xfrm>
            <a:off x="4721526" y="3356609"/>
            <a:ext cx="0" cy="237600"/>
          </a:xfrm>
          <a:prstGeom prst="straightConnector1">
            <a:avLst/>
          </a:prstGeom>
          <a:noFill/>
          <a:ln w="9525" cap="flat" cmpd="sng">
            <a:solidFill>
              <a:srgbClr val="000000"/>
            </a:solidFill>
            <a:prstDash val="solid"/>
            <a:round/>
            <a:headEnd type="none" w="med" len="med"/>
            <a:tailEnd type="triangle" w="med" len="med"/>
          </a:ln>
        </p:spPr>
      </p:cxnSp>
      <p:sp>
        <p:nvSpPr>
          <p:cNvPr id="153" name="Google Shape;153;p19"/>
          <p:cNvSpPr/>
          <p:nvPr/>
        </p:nvSpPr>
        <p:spPr>
          <a:xfrm>
            <a:off x="4045626" y="4179705"/>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IFTTT通知</a:t>
            </a:r>
            <a:endParaRPr/>
          </a:p>
        </p:txBody>
      </p:sp>
      <p:cxnSp>
        <p:nvCxnSpPr>
          <p:cNvPr id="154" name="Google Shape;154;p19"/>
          <p:cNvCxnSpPr>
            <a:stCxn id="148" idx="2"/>
            <a:endCxn id="153" idx="0"/>
          </p:cNvCxnSpPr>
          <p:nvPr/>
        </p:nvCxnSpPr>
        <p:spPr>
          <a:xfrm>
            <a:off x="4721526" y="3837307"/>
            <a:ext cx="0" cy="342300"/>
          </a:xfrm>
          <a:prstGeom prst="straightConnector1">
            <a:avLst/>
          </a:prstGeom>
          <a:noFill/>
          <a:ln w="9525" cap="flat" cmpd="sng">
            <a:solidFill>
              <a:srgbClr val="000000"/>
            </a:solidFill>
            <a:prstDash val="solid"/>
            <a:round/>
            <a:headEnd type="none" w="med" len="med"/>
            <a:tailEnd type="triangle" w="med" len="med"/>
          </a:ln>
        </p:spPr>
      </p:cxnSp>
      <p:cxnSp>
        <p:nvCxnSpPr>
          <p:cNvPr id="155" name="Google Shape;155;p19"/>
          <p:cNvCxnSpPr>
            <a:stCxn id="147" idx="3"/>
          </p:cNvCxnSpPr>
          <p:nvPr/>
        </p:nvCxnSpPr>
        <p:spPr>
          <a:xfrm>
            <a:off x="5469967" y="2220955"/>
            <a:ext cx="1003200" cy="0"/>
          </a:xfrm>
          <a:prstGeom prst="straightConnector1">
            <a:avLst/>
          </a:prstGeom>
          <a:noFill/>
          <a:ln w="9525" cap="flat" cmpd="sng">
            <a:solidFill>
              <a:srgbClr val="000000"/>
            </a:solidFill>
            <a:prstDash val="solid"/>
            <a:round/>
            <a:headEnd type="none" w="med" len="med"/>
            <a:tailEnd type="none" w="med" len="med"/>
          </a:ln>
        </p:spPr>
      </p:cxnSp>
      <p:cxnSp>
        <p:nvCxnSpPr>
          <p:cNvPr id="156" name="Google Shape;156;p19"/>
          <p:cNvCxnSpPr/>
          <p:nvPr/>
        </p:nvCxnSpPr>
        <p:spPr>
          <a:xfrm>
            <a:off x="6472728" y="1240979"/>
            <a:ext cx="0" cy="988500"/>
          </a:xfrm>
          <a:prstGeom prst="straightConnector1">
            <a:avLst/>
          </a:prstGeom>
          <a:noFill/>
          <a:ln w="9525" cap="flat" cmpd="sng">
            <a:solidFill>
              <a:srgbClr val="000000"/>
            </a:solidFill>
            <a:prstDash val="solid"/>
            <a:round/>
            <a:headEnd type="none" w="med" len="med"/>
            <a:tailEnd type="none" w="med" len="med"/>
          </a:ln>
        </p:spPr>
      </p:cxnSp>
      <p:cxnSp>
        <p:nvCxnSpPr>
          <p:cNvPr id="157" name="Google Shape;157;p19"/>
          <p:cNvCxnSpPr/>
          <p:nvPr/>
        </p:nvCxnSpPr>
        <p:spPr>
          <a:xfrm rot="10800000">
            <a:off x="5397426" y="1240968"/>
            <a:ext cx="1090200" cy="0"/>
          </a:xfrm>
          <a:prstGeom prst="straightConnector1">
            <a:avLst/>
          </a:prstGeom>
          <a:noFill/>
          <a:ln w="9525" cap="flat" cmpd="sng">
            <a:solidFill>
              <a:srgbClr val="000000"/>
            </a:solidFill>
            <a:prstDash val="solid"/>
            <a:round/>
            <a:headEnd type="none" w="med" len="med"/>
            <a:tailEnd type="triangle" w="med" len="med"/>
          </a:ln>
        </p:spPr>
      </p:cxnSp>
      <p:sp>
        <p:nvSpPr>
          <p:cNvPr id="159" name="Google Shape;159;p19"/>
          <p:cNvSpPr/>
          <p:nvPr/>
        </p:nvSpPr>
        <p:spPr>
          <a:xfrm>
            <a:off x="5469975" y="1938425"/>
            <a:ext cx="6789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ja-JP" dirty="0"/>
              <a:t>N</a:t>
            </a:r>
            <a:r>
              <a:rPr lang="ja" dirty="0"/>
              <a:t>o</a:t>
            </a:r>
            <a:endParaRPr dirty="0"/>
          </a:p>
        </p:txBody>
      </p:sp>
      <p:sp>
        <p:nvSpPr>
          <p:cNvPr id="160" name="Google Shape;160;p19"/>
          <p:cNvSpPr/>
          <p:nvPr/>
        </p:nvSpPr>
        <p:spPr>
          <a:xfrm>
            <a:off x="4116525" y="2598988"/>
            <a:ext cx="6051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ja-JP" dirty="0"/>
              <a:t>Y</a:t>
            </a:r>
            <a:r>
              <a:rPr lang="ja" dirty="0"/>
              <a:t>es</a:t>
            </a:r>
            <a:endParaRPr dirty="0"/>
          </a:p>
        </p:txBody>
      </p:sp>
      <p:sp>
        <p:nvSpPr>
          <p:cNvPr id="161" name="Google Shape;161;p19"/>
          <p:cNvSpPr/>
          <p:nvPr/>
        </p:nvSpPr>
        <p:spPr>
          <a:xfrm>
            <a:off x="4045626" y="4712430"/>
            <a:ext cx="1351800" cy="243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終了</a:t>
            </a:r>
            <a:endParaRPr/>
          </a:p>
        </p:txBody>
      </p:sp>
      <p:cxnSp>
        <p:nvCxnSpPr>
          <p:cNvPr id="162" name="Google Shape;162;p19"/>
          <p:cNvCxnSpPr>
            <a:stCxn id="153" idx="2"/>
          </p:cNvCxnSpPr>
          <p:nvPr/>
        </p:nvCxnSpPr>
        <p:spPr>
          <a:xfrm>
            <a:off x="4721526" y="4422705"/>
            <a:ext cx="0" cy="2898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a:latin typeface="Meiryo"/>
                <a:ea typeface="Meiryo"/>
                <a:cs typeface="Meiryo"/>
                <a:sym typeface="Meiryo"/>
              </a:rPr>
              <a:t>目標</a:t>
            </a:r>
            <a:endParaRPr sz="4000">
              <a:latin typeface="Meiryo"/>
              <a:ea typeface="Meiryo"/>
              <a:cs typeface="Meiryo"/>
              <a:sym typeface="Meiryo"/>
            </a:endParaRPr>
          </a:p>
        </p:txBody>
      </p:sp>
      <p:sp>
        <p:nvSpPr>
          <p:cNvPr id="111" name="Google Shape;111;p16"/>
          <p:cNvSpPr txBox="1">
            <a:spLocks noGrp="1"/>
          </p:cNvSpPr>
          <p:nvPr>
            <p:ph type="body" idx="1"/>
          </p:nvPr>
        </p:nvSpPr>
        <p:spPr>
          <a:xfrm>
            <a:off x="471900" y="1919075"/>
            <a:ext cx="8377200" cy="4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000" dirty="0">
                <a:solidFill>
                  <a:schemeClr val="bg2"/>
                </a:solidFill>
                <a:latin typeface="Meiryo"/>
                <a:ea typeface="Meiryo"/>
                <a:cs typeface="Meiryo"/>
                <a:sym typeface="Meiryo"/>
              </a:rPr>
              <a:t>1.</a:t>
            </a:r>
            <a:r>
              <a:rPr lang="ja-JP" altLang="en-US" sz="2000" dirty="0">
                <a:solidFill>
                  <a:schemeClr val="bg2"/>
                </a:solidFill>
                <a:latin typeface="Meiryo"/>
                <a:ea typeface="Meiryo"/>
                <a:cs typeface="Meiryo"/>
                <a:sym typeface="Meiryo"/>
              </a:rPr>
              <a:t>市販の製品より安く作成する</a:t>
            </a:r>
          </a:p>
          <a:p>
            <a:pPr marL="0" lvl="0" indent="0" algn="l" rtl="0">
              <a:spcBef>
                <a:spcPts val="1600"/>
              </a:spcBef>
              <a:spcAft>
                <a:spcPts val="0"/>
              </a:spcAft>
              <a:buNone/>
            </a:pPr>
            <a:r>
              <a:rPr lang="en-US" altLang="ja-JP" sz="2000" dirty="0">
                <a:solidFill>
                  <a:schemeClr val="bg2"/>
                </a:solidFill>
                <a:latin typeface="Meiryo"/>
                <a:ea typeface="Meiryo"/>
                <a:cs typeface="Meiryo"/>
                <a:sym typeface="Meiryo"/>
              </a:rPr>
              <a:t>2.</a:t>
            </a:r>
            <a:r>
              <a:rPr lang="ja-JP" altLang="en-US" sz="2000" dirty="0">
                <a:solidFill>
                  <a:schemeClr val="bg2"/>
                </a:solidFill>
                <a:latin typeface="Meiryo"/>
                <a:ea typeface="Meiryo"/>
                <a:cs typeface="Meiryo"/>
                <a:sym typeface="Meiryo"/>
              </a:rPr>
              <a:t>スマートフォンを用いての開錠</a:t>
            </a:r>
            <a:r>
              <a:rPr lang="en-US" altLang="ja-JP" sz="2000" dirty="0">
                <a:solidFill>
                  <a:schemeClr val="bg2"/>
                </a:solidFill>
                <a:latin typeface="Meiryo"/>
                <a:ea typeface="Meiryo"/>
                <a:cs typeface="Meiryo"/>
                <a:sym typeface="Meiryo"/>
              </a:rPr>
              <a:t>/</a:t>
            </a:r>
            <a:r>
              <a:rPr lang="ja-JP" altLang="en-US" sz="2000" dirty="0">
                <a:solidFill>
                  <a:schemeClr val="bg2"/>
                </a:solidFill>
                <a:latin typeface="Meiryo"/>
                <a:ea typeface="Meiryo"/>
                <a:cs typeface="Meiryo"/>
                <a:sym typeface="Meiryo"/>
              </a:rPr>
              <a:t>施錠</a:t>
            </a:r>
          </a:p>
          <a:p>
            <a:pPr marL="0" lvl="0" indent="0" algn="l" rtl="0">
              <a:spcBef>
                <a:spcPts val="1600"/>
              </a:spcBef>
              <a:spcAft>
                <a:spcPts val="0"/>
              </a:spcAft>
              <a:buNone/>
            </a:pPr>
            <a:r>
              <a:rPr lang="ja" sz="2000" dirty="0">
                <a:solidFill>
                  <a:schemeClr val="bg2"/>
                </a:solidFill>
                <a:latin typeface="Meiryo"/>
                <a:ea typeface="Meiryo"/>
                <a:cs typeface="Meiryo"/>
                <a:sym typeface="Meiryo"/>
              </a:rPr>
              <a:t>3.特定の人のみ開錠/施錠を行えるようにする</a:t>
            </a:r>
            <a:endParaRPr sz="2000" dirty="0">
              <a:solidFill>
                <a:schemeClr val="bg2"/>
              </a:solidFill>
              <a:latin typeface="Meiryo"/>
              <a:ea typeface="Meiryo"/>
              <a:cs typeface="Meiryo"/>
              <a:sym typeface="Meiryo"/>
            </a:endParaRPr>
          </a:p>
          <a:p>
            <a:pPr marL="0" lvl="0" indent="0" algn="l" rtl="0">
              <a:spcBef>
                <a:spcPts val="1600"/>
              </a:spcBef>
              <a:spcAft>
                <a:spcPts val="0"/>
              </a:spcAft>
              <a:buNone/>
            </a:pPr>
            <a:r>
              <a:rPr lang="ja" sz="2000" dirty="0">
                <a:solidFill>
                  <a:schemeClr val="bg2"/>
                </a:solidFill>
                <a:latin typeface="Meiryo"/>
                <a:ea typeface="Meiryo"/>
                <a:cs typeface="Meiryo"/>
                <a:sym typeface="Meiryo"/>
              </a:rPr>
              <a:t>4.物理鍵での開錠/施錠</a:t>
            </a:r>
            <a:endParaRPr sz="2000" dirty="0">
              <a:solidFill>
                <a:schemeClr val="bg2"/>
              </a:solidFill>
              <a:latin typeface="Meiryo"/>
              <a:ea typeface="Meiryo"/>
              <a:cs typeface="Meiryo"/>
              <a:sym typeface="Meiryo"/>
            </a:endParaRPr>
          </a:p>
          <a:p>
            <a:pPr marL="0" lvl="0" indent="0" algn="l" rtl="0">
              <a:spcBef>
                <a:spcPts val="1600"/>
              </a:spcBef>
              <a:spcAft>
                <a:spcPts val="0"/>
              </a:spcAft>
              <a:buNone/>
            </a:pPr>
            <a:r>
              <a:rPr lang="ja" sz="2000" dirty="0">
                <a:solidFill>
                  <a:schemeClr val="bg2"/>
                </a:solidFill>
                <a:latin typeface="Meiryo"/>
                <a:ea typeface="Meiryo"/>
                <a:cs typeface="Meiryo"/>
                <a:sym typeface="Meiryo"/>
              </a:rPr>
              <a:t>5.開錠/施錠の通知</a:t>
            </a:r>
            <a:endParaRPr sz="2000" dirty="0">
              <a:solidFill>
                <a:schemeClr val="bg2"/>
              </a:solidFill>
              <a:latin typeface="Meiryo"/>
              <a:ea typeface="Meiryo"/>
              <a:cs typeface="Meiryo"/>
              <a:sym typeface="Meiryo"/>
            </a:endParaRPr>
          </a:p>
          <a:p>
            <a:pPr marL="0" lvl="0" indent="0" algn="l" rtl="0">
              <a:spcBef>
                <a:spcPts val="1600"/>
              </a:spcBef>
              <a:spcAft>
                <a:spcPts val="1600"/>
              </a:spcAft>
              <a:buNone/>
            </a:pPr>
            <a:endParaRPr sz="2200" dirty="0">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sz="4000" dirty="0">
                <a:latin typeface="Meiryo"/>
                <a:ea typeface="Meiryo"/>
                <a:cs typeface="Meiryo"/>
                <a:sym typeface="Meiryo"/>
              </a:rPr>
              <a:t>1.</a:t>
            </a:r>
            <a:r>
              <a:rPr lang="ja-JP" altLang="en-US" sz="4000" dirty="0">
                <a:latin typeface="Meiryo"/>
                <a:ea typeface="Meiryo"/>
                <a:cs typeface="Meiryo"/>
                <a:sym typeface="Meiryo"/>
              </a:rPr>
              <a:t>市販の製品より安く作成する</a:t>
            </a:r>
            <a:endParaRPr sz="4000" dirty="0">
              <a:latin typeface="Meiryo"/>
              <a:ea typeface="Meiryo"/>
              <a:cs typeface="Meiryo"/>
              <a:sym typeface="Meiryo"/>
            </a:endParaRPr>
          </a:p>
        </p:txBody>
      </p:sp>
      <p:sp>
        <p:nvSpPr>
          <p:cNvPr id="111" name="Google Shape;111;p16"/>
          <p:cNvSpPr txBox="1">
            <a:spLocks noGrp="1"/>
          </p:cNvSpPr>
          <p:nvPr>
            <p:ph type="body" idx="1"/>
          </p:nvPr>
        </p:nvSpPr>
        <p:spPr>
          <a:xfrm>
            <a:off x="471900" y="1919075"/>
            <a:ext cx="8377200" cy="414300"/>
          </a:xfrm>
          <a:prstGeom prst="rect">
            <a:avLst/>
          </a:prstGeom>
        </p:spPr>
        <p:txBody>
          <a:bodyPr spcFirstLastPara="1" wrap="square" lIns="91425" tIns="91425" rIns="91425" bIns="91425" anchor="t" anchorCtr="0">
            <a:noAutofit/>
          </a:bodyPr>
          <a:lstStyle/>
          <a:p>
            <a:pPr marL="0" indent="0">
              <a:buNone/>
            </a:pPr>
            <a:r>
              <a:rPr lang="ja-JP" altLang="en-US" sz="2400" dirty="0">
                <a:latin typeface="メイリオ" panose="020B0604030504040204" pitchFamily="50" charset="-128"/>
                <a:ea typeface="メイリオ" panose="020B0604030504040204" pitchFamily="50" charset="-128"/>
                <a:cs typeface="Meiryo"/>
                <a:sym typeface="Meiryo"/>
              </a:rPr>
              <a:t>市販されている</a:t>
            </a:r>
            <a:r>
              <a:rPr lang="en-US" altLang="ja-JP" sz="2400" dirty="0">
                <a:latin typeface="メイリオ" panose="020B0604030504040204" pitchFamily="50" charset="-128"/>
                <a:ea typeface="メイリオ" panose="020B0604030504040204" pitchFamily="50" charset="-128"/>
                <a:cs typeface="Meiryo"/>
                <a:sym typeface="Meiryo"/>
              </a:rPr>
              <a:t>SESAME</a:t>
            </a:r>
            <a:r>
              <a:rPr lang="ja-JP" altLang="en-US" sz="2400" dirty="0">
                <a:latin typeface="メイリオ" panose="020B0604030504040204" pitchFamily="50" charset="-128"/>
                <a:ea typeface="メイリオ" panose="020B0604030504040204" pitchFamily="50" charset="-128"/>
                <a:cs typeface="Meiryo"/>
                <a:sym typeface="Meiryo"/>
              </a:rPr>
              <a:t>スマートロック</a:t>
            </a:r>
            <a:r>
              <a:rPr lang="en-US" altLang="ja-JP" sz="2400" dirty="0">
                <a:solidFill>
                  <a:srgbClr val="70757A"/>
                </a:solidFill>
                <a:highlight>
                  <a:srgbClr val="FFFFFF"/>
                </a:highlight>
                <a:latin typeface="メイリオ" panose="020B0604030504040204" pitchFamily="50" charset="-128"/>
                <a:ea typeface="メイリオ" panose="020B0604030504040204" pitchFamily="50" charset="-128"/>
                <a:cs typeface="Meiryo"/>
                <a:sym typeface="Meiryo"/>
              </a:rPr>
              <a:t>(</a:t>
            </a:r>
            <a:r>
              <a:rPr lang="en-US" altLang="ja-JP" sz="2400" dirty="0">
                <a:solidFill>
                  <a:srgbClr val="70757A"/>
                </a:solidFill>
                <a:highlight>
                  <a:srgbClr val="FFFFFF"/>
                </a:highlight>
                <a:latin typeface="メイリオ" panose="020B0604030504040204" pitchFamily="50" charset="-128"/>
                <a:ea typeface="メイリオ" panose="020B0604030504040204" pitchFamily="50" charset="-128"/>
              </a:rPr>
              <a:t>5,800</a:t>
            </a:r>
            <a:r>
              <a:rPr lang="ja-JP" altLang="en-US" sz="2400" dirty="0">
                <a:solidFill>
                  <a:srgbClr val="70757A"/>
                </a:solidFill>
                <a:highlight>
                  <a:srgbClr val="FFFFFF"/>
                </a:highlight>
                <a:latin typeface="メイリオ" panose="020B0604030504040204" pitchFamily="50" charset="-128"/>
                <a:ea typeface="メイリオ" panose="020B0604030504040204" pitchFamily="50" charset="-128"/>
              </a:rPr>
              <a:t>円</a:t>
            </a:r>
            <a:r>
              <a:rPr lang="en-US" altLang="ja-JP" sz="2400" dirty="0">
                <a:solidFill>
                  <a:srgbClr val="70757A"/>
                </a:solidFill>
                <a:highlight>
                  <a:srgbClr val="FFFFFF"/>
                </a:highlight>
                <a:latin typeface="メイリオ" panose="020B0604030504040204" pitchFamily="50" charset="-128"/>
                <a:ea typeface="メイリオ" panose="020B0604030504040204" pitchFamily="50" charset="-128"/>
              </a:rPr>
              <a:t>)</a:t>
            </a:r>
            <a:r>
              <a:rPr lang="ja-JP" altLang="en-US" sz="2400" dirty="0">
                <a:solidFill>
                  <a:srgbClr val="70757A"/>
                </a:solidFill>
                <a:highlight>
                  <a:srgbClr val="FFFFFF"/>
                </a:highlight>
                <a:latin typeface="メイリオ" panose="020B0604030504040204" pitchFamily="50" charset="-128"/>
                <a:ea typeface="メイリオ" panose="020B0604030504040204" pitchFamily="50" charset="-128"/>
              </a:rPr>
              <a:t>より安く作成したい。</a:t>
            </a:r>
            <a:endParaRPr lang="en-US" altLang="ja-JP" sz="2400" dirty="0">
              <a:solidFill>
                <a:srgbClr val="70757A"/>
              </a:solidFill>
              <a:highlight>
                <a:srgbClr val="FFFFFF"/>
              </a:highlight>
              <a:latin typeface="メイリオ" panose="020B0604030504040204" pitchFamily="50" charset="-128"/>
              <a:ea typeface="メイリオ" panose="020B0604030504040204" pitchFamily="50" charset="-128"/>
            </a:endParaRPr>
          </a:p>
          <a:p>
            <a:pPr marL="0" indent="0">
              <a:buNone/>
            </a:pPr>
            <a:endParaRPr lang="ja-JP" altLang="en-US" sz="2400" dirty="0">
              <a:latin typeface="メイリオ" panose="020B0604030504040204" pitchFamily="50" charset="-128"/>
              <a:ea typeface="メイリオ" panose="020B0604030504040204" pitchFamily="50" charset="-128"/>
              <a:cs typeface="Meiryo"/>
              <a:sym typeface="Meiryo"/>
            </a:endParaRPr>
          </a:p>
          <a:p>
            <a:pPr marL="0" lvl="0" indent="0" algn="l" rtl="0">
              <a:spcBef>
                <a:spcPts val="0"/>
              </a:spcBef>
              <a:spcAft>
                <a:spcPts val="0"/>
              </a:spcAft>
              <a:buNone/>
            </a:pPr>
            <a:endParaRPr sz="2200" dirty="0">
              <a:latin typeface="Meiryo"/>
              <a:ea typeface="Meiryo"/>
              <a:cs typeface="Meiryo"/>
              <a:sym typeface="Meiryo"/>
            </a:endParaRPr>
          </a:p>
        </p:txBody>
      </p:sp>
      <p:pic>
        <p:nvPicPr>
          <p:cNvPr id="4" name="Google Shape;77;p14">
            <a:extLst>
              <a:ext uri="{FF2B5EF4-FFF2-40B4-BE49-F238E27FC236}">
                <a16:creationId xmlns:a16="http://schemas.microsoft.com/office/drawing/2014/main" id="{870B3E0E-3D47-4869-AFD3-9C300E915438}"/>
              </a:ext>
            </a:extLst>
          </p:cNvPr>
          <p:cNvPicPr preferRelativeResize="0"/>
          <p:nvPr/>
        </p:nvPicPr>
        <p:blipFill>
          <a:blip r:embed="rId3">
            <a:alphaModFix/>
          </a:blip>
          <a:stretch>
            <a:fillRect/>
          </a:stretch>
        </p:blipFill>
        <p:spPr>
          <a:xfrm>
            <a:off x="569924" y="2958868"/>
            <a:ext cx="1671525" cy="1671525"/>
          </a:xfrm>
          <a:prstGeom prst="rect">
            <a:avLst/>
          </a:prstGeom>
          <a:noFill/>
          <a:ln>
            <a:noFill/>
          </a:ln>
        </p:spPr>
      </p:pic>
      <p:sp>
        <p:nvSpPr>
          <p:cNvPr id="5" name="Google Shape;78;p14">
            <a:extLst>
              <a:ext uri="{FF2B5EF4-FFF2-40B4-BE49-F238E27FC236}">
                <a16:creationId xmlns:a16="http://schemas.microsoft.com/office/drawing/2014/main" id="{12C69D10-C16D-4BF6-B5B6-4C97BF3CB6D9}"/>
              </a:ext>
            </a:extLst>
          </p:cNvPr>
          <p:cNvSpPr/>
          <p:nvPr/>
        </p:nvSpPr>
        <p:spPr>
          <a:xfrm>
            <a:off x="569912" y="4761843"/>
            <a:ext cx="2829600" cy="288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ja" sz="1100" dirty="0">
                <a:latin typeface="Meiryo"/>
                <a:ea typeface="Meiryo"/>
                <a:cs typeface="Meiryo"/>
                <a:sym typeface="Meiryo"/>
              </a:rPr>
              <a:t>SESAMEスマートロック</a:t>
            </a:r>
            <a:r>
              <a:rPr lang="ja" sz="1050" dirty="0">
                <a:solidFill>
                  <a:srgbClr val="70757A"/>
                </a:solidFill>
                <a:highlight>
                  <a:srgbClr val="FFFFFF"/>
                </a:highlight>
              </a:rPr>
              <a:t>　5,800円</a:t>
            </a:r>
            <a:endParaRPr sz="1100" dirty="0">
              <a:latin typeface="Meiryo"/>
              <a:ea typeface="Meiryo"/>
              <a:cs typeface="Meiryo"/>
              <a:sym typeface="Meiry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056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000">
                <a:latin typeface="Meiryo"/>
                <a:ea typeface="Meiryo"/>
                <a:cs typeface="Meiryo"/>
                <a:sym typeface="Meiryo"/>
              </a:rPr>
              <a:t>使用部品</a:t>
            </a:r>
            <a:endParaRPr sz="4000">
              <a:latin typeface="Meiryo"/>
              <a:ea typeface="Meiryo"/>
              <a:cs typeface="Meiryo"/>
              <a:sym typeface="Meiryo"/>
            </a:endParaRPr>
          </a:p>
        </p:txBody>
      </p:sp>
      <p:graphicFrame>
        <p:nvGraphicFramePr>
          <p:cNvPr id="117" name="Google Shape;117;p17"/>
          <p:cNvGraphicFramePr/>
          <p:nvPr>
            <p:extLst>
              <p:ext uri="{D42A27DB-BD31-4B8C-83A1-F6EECF244321}">
                <p14:modId xmlns:p14="http://schemas.microsoft.com/office/powerpoint/2010/main" val="4008601415"/>
              </p:ext>
            </p:extLst>
          </p:nvPr>
        </p:nvGraphicFramePr>
        <p:xfrm>
          <a:off x="961121" y="1806350"/>
          <a:ext cx="7230379" cy="3200190"/>
        </p:xfrm>
        <a:graphic>
          <a:graphicData uri="http://schemas.openxmlformats.org/drawingml/2006/table">
            <a:tbl>
              <a:tblPr>
                <a:noFill/>
                <a:tableStyleId>{C6B4E1E4-DB68-4B4E-8A78-61871FFBC2F3}</a:tableStyleId>
              </a:tblPr>
              <a:tblGrid>
                <a:gridCol w="2404379">
                  <a:extLst>
                    <a:ext uri="{9D8B030D-6E8A-4147-A177-3AD203B41FA5}">
                      <a16:colId xmlns:a16="http://schemas.microsoft.com/office/drawing/2014/main" val="20000"/>
                    </a:ext>
                  </a:extLst>
                </a:gridCol>
                <a:gridCol w="3622775">
                  <a:extLst>
                    <a:ext uri="{9D8B030D-6E8A-4147-A177-3AD203B41FA5}">
                      <a16:colId xmlns:a16="http://schemas.microsoft.com/office/drawing/2014/main" val="20001"/>
                    </a:ext>
                  </a:extLst>
                </a:gridCol>
                <a:gridCol w="12032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ja" dirty="0">
                          <a:latin typeface="メイリオ" panose="020B0604030504040204" pitchFamily="50" charset="-128"/>
                          <a:ea typeface="メイリオ" panose="020B0604030504040204" pitchFamily="50" charset="-128"/>
                        </a:rPr>
                        <a:t>種類</a:t>
                      </a:r>
                      <a:endParaRPr dirty="0">
                        <a:latin typeface="メイリオ" panose="020B0604030504040204" pitchFamily="50" charset="-128"/>
                        <a:ea typeface="メイリオ" panose="020B0604030504040204" pitchFamily="50" charset="-128"/>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latin typeface="メイリオ" panose="020B0604030504040204" pitchFamily="50" charset="-128"/>
                          <a:ea typeface="メイリオ" panose="020B0604030504040204" pitchFamily="50" charset="-128"/>
                        </a:rPr>
                        <a:t>部品名</a:t>
                      </a:r>
                      <a:endParaRPr>
                        <a:latin typeface="メイリオ" panose="020B0604030504040204" pitchFamily="50" charset="-128"/>
                        <a:ea typeface="メイリオ" panose="020B0604030504040204" pitchFamily="50" charset="-128"/>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dirty="0">
                          <a:latin typeface="メイリオ" panose="020B0604030504040204" pitchFamily="50" charset="-128"/>
                          <a:ea typeface="メイリオ" panose="020B0604030504040204" pitchFamily="50" charset="-128"/>
                        </a:rPr>
                        <a:t>価格(円)</a:t>
                      </a:r>
                      <a:endParaRPr dirty="0">
                        <a:latin typeface="メイリオ" panose="020B0604030504040204" pitchFamily="50" charset="-128"/>
                        <a:ea typeface="メイリオ" panose="020B0604030504040204" pitchFamily="50" charset="-128"/>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マイコン</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waves ESP32 DevKitC V4 ESP-WROOM-32 ESP-32 WiFi BLE</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1250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rPr>
                        <a:t>ピンヘッダ</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rPr>
                        <a:t>1*3</a:t>
                      </a:r>
                      <a:r>
                        <a:rPr lang="en-US" altLang="ja" dirty="0">
                          <a:latin typeface="メイリオ" panose="020B0604030504040204" pitchFamily="50" charset="-128"/>
                          <a:ea typeface="メイリオ" panose="020B0604030504040204" pitchFamily="50" charset="-128"/>
                        </a:rPr>
                        <a:t>pin</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30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サーボモータ</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マイクロサーボ SG92R</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530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電源</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TNTOR モバイルバッテリー 軽量 小型 超薄 6mm 5000mAh</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1990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トランジスタ</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a:latin typeface="メイリオ" panose="020B0604030504040204" pitchFamily="50" charset="-128"/>
                          <a:ea typeface="メイリオ" panose="020B0604030504040204" pitchFamily="50" charset="-128"/>
                          <a:cs typeface="Meiryo"/>
                          <a:sym typeface="Meiryo"/>
                        </a:rPr>
                        <a:t>MOSFET Nch 60V5A    ２SK4017</a:t>
                      </a:r>
                      <a:endParaRPr>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30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228800">
                <a:tc>
                  <a:txBody>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Meiryo"/>
                          <a:sym typeface="Meiryo"/>
                        </a:rPr>
                        <a:t>外装部品</a:t>
                      </a:r>
                      <a:endParaRPr dirty="0">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a:latin typeface="メイリオ" panose="020B0604030504040204" pitchFamily="50" charset="-128"/>
                          <a:ea typeface="メイリオ" panose="020B0604030504040204" pitchFamily="50" charset="-128"/>
                          <a:cs typeface="Meiryo"/>
                          <a:sym typeface="Meiryo"/>
                        </a:rPr>
                        <a:t>ユニバーサルアームセット、磁石　等</a:t>
                      </a:r>
                      <a:endParaRPr>
                        <a:latin typeface="メイリオ" panose="020B0604030504040204" pitchFamily="50" charset="-128"/>
                        <a:ea typeface="メイリオ" panose="020B0604030504040204" pitchFamily="50" charset="-128"/>
                        <a:cs typeface="Meiryo"/>
                        <a:sym typeface="Meiry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spcBef>
                          <a:spcPts val="0"/>
                        </a:spcBef>
                        <a:spcAft>
                          <a:spcPts val="0"/>
                        </a:spcAft>
                        <a:buNone/>
                      </a:pPr>
                      <a:r>
                        <a:rPr lang="ja" dirty="0">
                          <a:latin typeface="メイリオ" panose="020B0604030504040204" pitchFamily="50" charset="-128"/>
                          <a:ea typeface="メイリオ" panose="020B0604030504040204" pitchFamily="50" charset="-128"/>
                        </a:rPr>
                        <a:t>670</a:t>
                      </a:r>
                      <a:endParaRPr dirty="0">
                        <a:latin typeface="メイリオ" panose="020B0604030504040204" pitchFamily="50" charset="-128"/>
                        <a:ea typeface="メイリオ" panose="020B0604030504040204" pitchFamily="50" charset="-128"/>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
        <p:nvSpPr>
          <p:cNvPr id="118" name="Google Shape;118;p17"/>
          <p:cNvSpPr txBox="1"/>
          <p:nvPr/>
        </p:nvSpPr>
        <p:spPr>
          <a:xfrm>
            <a:off x="8276321" y="4298925"/>
            <a:ext cx="83125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Roboto"/>
                <a:sym typeface="Roboto"/>
              </a:rPr>
              <a:t>合計</a:t>
            </a:r>
            <a:endParaRPr dirty="0">
              <a:latin typeface="メイリオ" panose="020B0604030504040204" pitchFamily="50" charset="-128"/>
              <a:ea typeface="メイリオ" panose="020B0604030504040204" pitchFamily="50" charset="-128"/>
              <a:cs typeface="Roboto"/>
              <a:sym typeface="Roboto"/>
            </a:endParaRPr>
          </a:p>
          <a:p>
            <a:pPr marL="0" lvl="0" indent="0" algn="l" rtl="0">
              <a:spcBef>
                <a:spcPts val="0"/>
              </a:spcBef>
              <a:spcAft>
                <a:spcPts val="0"/>
              </a:spcAft>
              <a:buNone/>
            </a:pPr>
            <a:r>
              <a:rPr lang="ja" dirty="0">
                <a:latin typeface="メイリオ" panose="020B0604030504040204" pitchFamily="50" charset="-128"/>
                <a:ea typeface="メイリオ" panose="020B0604030504040204" pitchFamily="50" charset="-128"/>
                <a:cs typeface="Roboto"/>
                <a:sym typeface="Roboto"/>
              </a:rPr>
              <a:t>4500円</a:t>
            </a:r>
            <a:endParaRPr dirty="0">
              <a:latin typeface="メイリオ" panose="020B0604030504040204" pitchFamily="50" charset="-128"/>
              <a:ea typeface="メイリオ" panose="020B0604030504040204" pitchFamily="50" charset="-128"/>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34775" y="738725"/>
            <a:ext cx="8651100" cy="767700"/>
          </a:xfrm>
          <a:prstGeom prst="rect">
            <a:avLst/>
          </a:prstGeom>
        </p:spPr>
        <p:txBody>
          <a:bodyPr spcFirstLastPara="1" wrap="square" lIns="91425" tIns="91425" rIns="91425" bIns="91425" anchor="b" anchorCtr="0">
            <a:noAutofit/>
          </a:bodyPr>
          <a:lstStyle/>
          <a:p>
            <a:pPr lvl="0"/>
            <a:r>
              <a:rPr lang="en-US" altLang="ja" sz="3600" dirty="0">
                <a:latin typeface="Meiryo"/>
                <a:ea typeface="Meiryo"/>
                <a:cs typeface="Meiryo"/>
                <a:sym typeface="Meiryo"/>
              </a:rPr>
              <a:t>2.</a:t>
            </a:r>
            <a:r>
              <a:rPr lang="ja" sz="3600" dirty="0">
                <a:latin typeface="Meiryo"/>
                <a:ea typeface="Meiryo"/>
                <a:cs typeface="Meiryo"/>
                <a:sym typeface="Meiryo"/>
              </a:rPr>
              <a:t>スマートフォンを用いての開錠/施錠</a:t>
            </a:r>
            <a:br>
              <a:rPr lang="en-US" altLang="ja" sz="3600" dirty="0">
                <a:latin typeface="Meiryo"/>
                <a:ea typeface="Meiryo"/>
                <a:cs typeface="Meiryo"/>
                <a:sym typeface="Meiryo"/>
              </a:rPr>
            </a:br>
            <a:r>
              <a:rPr lang="en-US" altLang="ja" sz="3600" dirty="0">
                <a:latin typeface="Meiryo"/>
                <a:ea typeface="Meiryo"/>
                <a:cs typeface="Meiryo"/>
                <a:sym typeface="Meiryo"/>
              </a:rPr>
              <a:t>3.</a:t>
            </a:r>
            <a:r>
              <a:rPr lang="ja" altLang="ja-JP" sz="3600" dirty="0">
                <a:latin typeface="Meiryo"/>
                <a:ea typeface="Meiryo"/>
                <a:cs typeface="Meiryo"/>
                <a:sym typeface="Meiryo"/>
              </a:rPr>
              <a:t>特定の人のみ開錠/施錠を行える</a:t>
            </a:r>
            <a:endParaRPr sz="3600" dirty="0">
              <a:latin typeface="Meiryo"/>
              <a:ea typeface="Meiryo"/>
              <a:cs typeface="Meiryo"/>
              <a:sym typeface="Meiryo"/>
            </a:endParaRPr>
          </a:p>
        </p:txBody>
      </p:sp>
      <p:sp>
        <p:nvSpPr>
          <p:cNvPr id="168" name="Google Shape;168;p20"/>
          <p:cNvSpPr txBox="1">
            <a:spLocks noGrp="1"/>
          </p:cNvSpPr>
          <p:nvPr>
            <p:ph type="body" idx="1"/>
          </p:nvPr>
        </p:nvSpPr>
        <p:spPr>
          <a:xfrm>
            <a:off x="471900" y="1919075"/>
            <a:ext cx="7785600" cy="2710200"/>
          </a:xfrm>
          <a:prstGeom prst="rect">
            <a:avLst/>
          </a:prstGeom>
        </p:spPr>
        <p:txBody>
          <a:bodyPr spcFirstLastPara="1" wrap="square" lIns="91425" tIns="91425" rIns="91425" bIns="91425" anchor="t" anchorCtr="0">
            <a:noAutofit/>
          </a:bodyPr>
          <a:lstStyle/>
          <a:p>
            <a:pPr marL="0" lvl="0" indent="0">
              <a:buNone/>
            </a:pPr>
            <a:r>
              <a:rPr lang="ja" sz="2200" dirty="0">
                <a:solidFill>
                  <a:schemeClr val="bg2"/>
                </a:solidFill>
                <a:latin typeface="メイリオ" panose="020B0604030504040204" pitchFamily="50" charset="-128"/>
                <a:ea typeface="メイリオ" panose="020B0604030504040204" pitchFamily="50" charset="-128"/>
                <a:cs typeface="Meiryo"/>
                <a:sym typeface="Meiryo"/>
              </a:rPr>
              <a:t>・BLE</a:t>
            </a:r>
            <a:r>
              <a:rPr lang="en-US" altLang="ja" sz="2200" dirty="0">
                <a:solidFill>
                  <a:schemeClr val="bg2"/>
                </a:solidFill>
                <a:latin typeface="メイリオ" panose="020B0604030504040204" pitchFamily="50" charset="-128"/>
                <a:ea typeface="メイリオ" panose="020B0604030504040204" pitchFamily="50" charset="-128"/>
                <a:cs typeface="Meiryo"/>
                <a:sym typeface="Meiryo"/>
              </a:rPr>
              <a:t>(</a:t>
            </a: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低消費電力通信モード</a:t>
            </a:r>
            <a:r>
              <a:rPr lang="en-US" altLang="ja" sz="2200" dirty="0">
                <a:solidFill>
                  <a:schemeClr val="bg2"/>
                </a:solidFill>
                <a:latin typeface="メイリオ" panose="020B0604030504040204" pitchFamily="50" charset="-128"/>
                <a:ea typeface="メイリオ" panose="020B0604030504040204" pitchFamily="50" charset="-128"/>
                <a:cs typeface="Meiryo"/>
                <a:sym typeface="Meiryo"/>
              </a:rPr>
              <a:t>)</a:t>
            </a:r>
            <a:r>
              <a:rPr lang="ja-JP" altLang="en-US" sz="2200" dirty="0" err="1">
                <a:solidFill>
                  <a:schemeClr val="bg2"/>
                </a:solidFill>
                <a:latin typeface="メイリオ" panose="020B0604030504040204" pitchFamily="50" charset="-128"/>
                <a:ea typeface="メイリオ" panose="020B0604030504040204" pitchFamily="50" charset="-128"/>
                <a:cs typeface="Meiryo"/>
                <a:sym typeface="Meiryo"/>
              </a:rPr>
              <a:t>にて</a:t>
            </a: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通信を行う</a:t>
            </a:r>
            <a:endParaRPr lang="en-US" altLang="ja" sz="2200" dirty="0">
              <a:solidFill>
                <a:schemeClr val="bg2"/>
              </a:solidFill>
              <a:latin typeface="メイリオ" panose="020B0604030504040204" pitchFamily="50" charset="-128"/>
              <a:ea typeface="メイリオ" panose="020B0604030504040204" pitchFamily="50" charset="-128"/>
              <a:cs typeface="Meiryo"/>
              <a:sym typeface="Meiryo"/>
            </a:endParaRPr>
          </a:p>
          <a:p>
            <a:pPr marL="0" lvl="0" indent="0">
              <a:buNone/>
            </a:pPr>
            <a:r>
              <a:rPr lang="ja" sz="2200" dirty="0">
                <a:solidFill>
                  <a:schemeClr val="bg2"/>
                </a:solidFill>
                <a:latin typeface="メイリオ" panose="020B0604030504040204" pitchFamily="50" charset="-128"/>
                <a:ea typeface="メイリオ" panose="020B0604030504040204" pitchFamily="50" charset="-128"/>
                <a:cs typeface="Meiryo"/>
                <a:sym typeface="Meiryo"/>
              </a:rPr>
              <a:t>・マイコンをペリフェラルとして扱い、起動後にアドバタイジングを行う</a:t>
            </a:r>
            <a:endParaRPr lang="en-US" altLang="ja" sz="2200" dirty="0">
              <a:solidFill>
                <a:schemeClr val="bg2"/>
              </a:solidFill>
              <a:latin typeface="メイリオ" panose="020B0604030504040204" pitchFamily="50" charset="-128"/>
              <a:ea typeface="メイリオ" panose="020B0604030504040204" pitchFamily="50" charset="-128"/>
              <a:cs typeface="Meiryo"/>
              <a:sym typeface="Meiryo"/>
            </a:endParaRPr>
          </a:p>
          <a:p>
            <a:pPr marL="0" lvl="0" indent="0">
              <a:buNone/>
            </a:pPr>
            <a:endParaRPr lang="en-US" altLang="ja" sz="2200" dirty="0">
              <a:solidFill>
                <a:schemeClr val="bg2"/>
              </a:solidFill>
              <a:latin typeface="メイリオ" panose="020B0604030504040204" pitchFamily="50" charset="-128"/>
              <a:ea typeface="メイリオ" panose="020B0604030504040204" pitchFamily="50" charset="-128"/>
              <a:cs typeface="Meiryo"/>
              <a:sym typeface="Meiryo"/>
            </a:endParaRPr>
          </a:p>
          <a:p>
            <a:pPr marL="0" indent="0">
              <a:buNone/>
            </a:pP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・数字６桁を</a:t>
            </a:r>
            <a:r>
              <a:rPr lang="en-US" altLang="ja-JP" sz="2200" dirty="0">
                <a:solidFill>
                  <a:schemeClr val="bg2"/>
                </a:solidFill>
                <a:latin typeface="メイリオ" panose="020B0604030504040204" pitchFamily="50" charset="-128"/>
                <a:ea typeface="メイリオ" panose="020B0604030504040204" pitchFamily="50" charset="-128"/>
                <a:cs typeface="Meiryo"/>
                <a:sym typeface="Meiryo"/>
              </a:rPr>
              <a:t>PW</a:t>
            </a: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として設定、セントラル</a:t>
            </a:r>
            <a:r>
              <a:rPr lang="en-US" altLang="ja-JP" sz="2200" dirty="0">
                <a:solidFill>
                  <a:schemeClr val="bg2"/>
                </a:solidFill>
                <a:latin typeface="メイリオ" panose="020B0604030504040204" pitchFamily="50" charset="-128"/>
                <a:ea typeface="メイリオ" panose="020B0604030504040204" pitchFamily="50" charset="-128"/>
                <a:cs typeface="Meiryo"/>
                <a:sym typeface="Meiryo"/>
              </a:rPr>
              <a:t>(</a:t>
            </a: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スマホ</a:t>
            </a:r>
            <a:r>
              <a:rPr lang="en-US" altLang="ja-JP" sz="2200" dirty="0">
                <a:solidFill>
                  <a:schemeClr val="bg2"/>
                </a:solidFill>
                <a:latin typeface="メイリオ" panose="020B0604030504040204" pitchFamily="50" charset="-128"/>
                <a:ea typeface="メイリオ" panose="020B0604030504040204" pitchFamily="50" charset="-128"/>
                <a:cs typeface="Meiryo"/>
                <a:sym typeface="Meiryo"/>
              </a:rPr>
              <a:t>)</a:t>
            </a:r>
            <a:r>
              <a:rPr lang="ja-JP" altLang="en-US" sz="2200" dirty="0">
                <a:solidFill>
                  <a:schemeClr val="bg2"/>
                </a:solidFill>
                <a:latin typeface="メイリオ" panose="020B0604030504040204" pitchFamily="50" charset="-128"/>
                <a:ea typeface="メイリオ" panose="020B0604030504040204" pitchFamily="50" charset="-128"/>
                <a:cs typeface="Meiryo"/>
                <a:sym typeface="Meiryo"/>
              </a:rPr>
              <a:t>接続時に要求する</a:t>
            </a:r>
            <a:r>
              <a:rPr lang="en-US" altLang="ja-JP" sz="2200" dirty="0">
                <a:solidFill>
                  <a:schemeClr val="bg2"/>
                </a:solidFill>
                <a:latin typeface="メイリオ" panose="020B0604030504040204" pitchFamily="50" charset="-128"/>
                <a:ea typeface="メイリオ" panose="020B0604030504040204" pitchFamily="50" charset="-128"/>
                <a:cs typeface="Meiryo"/>
                <a:sym typeface="Meiryo"/>
              </a:rPr>
              <a:t>(</a:t>
            </a:r>
            <a:r>
              <a:rPr lang="en-US" altLang="ja-JP" sz="2200" dirty="0" err="1">
                <a:solidFill>
                  <a:schemeClr val="bg2"/>
                </a:solidFill>
                <a:latin typeface="メイリオ" panose="020B0604030504040204" pitchFamily="50" charset="-128"/>
                <a:ea typeface="メイリオ" panose="020B0604030504040204" pitchFamily="50" charset="-128"/>
                <a:cs typeface="Meiryo"/>
                <a:sym typeface="Meiryo"/>
              </a:rPr>
              <a:t>Passkey_Entry</a:t>
            </a:r>
            <a:r>
              <a:rPr lang="en-US" altLang="ja-JP" sz="2200" dirty="0">
                <a:solidFill>
                  <a:schemeClr val="bg2"/>
                </a:solidFill>
                <a:latin typeface="メイリオ" panose="020B0604030504040204" pitchFamily="50" charset="-128"/>
                <a:ea typeface="メイリオ" panose="020B0604030504040204" pitchFamily="50" charset="-128"/>
                <a:cs typeface="Meiryo"/>
                <a:sym typeface="Meiryo"/>
              </a:rPr>
              <a:t>)</a:t>
            </a:r>
            <a:endParaRPr lang="ja-JP" altLang="en-US" sz="2200" dirty="0">
              <a:solidFill>
                <a:schemeClr val="bg2"/>
              </a:solidFill>
              <a:latin typeface="メイリオ" panose="020B0604030504040204" pitchFamily="50" charset="-128"/>
              <a:ea typeface="メイリオ" panose="020B0604030504040204" pitchFamily="50" charset="-128"/>
              <a:cs typeface="Meiryo"/>
              <a:sym typeface="Meiryo"/>
            </a:endParaRPr>
          </a:p>
          <a:p>
            <a:pPr marL="0" lvl="0" indent="0">
              <a:buNone/>
            </a:pPr>
            <a:endParaRPr sz="2200" dirty="0">
              <a:latin typeface="Meiryo"/>
              <a:ea typeface="Meiryo"/>
              <a:cs typeface="Meiryo"/>
              <a:sym typeface="Meiryo"/>
            </a:endParaRPr>
          </a:p>
        </p:txBody>
      </p:sp>
    </p:spTree>
    <p:extLst>
      <p:ext uri="{BB962C8B-B14F-4D97-AF65-F5344CB8AC3E}">
        <p14:creationId xmlns:p14="http://schemas.microsoft.com/office/powerpoint/2010/main" val="335618879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961</Words>
  <Application>Microsoft Office PowerPoint</Application>
  <PresentationFormat>画面に合わせる (16:9)</PresentationFormat>
  <Paragraphs>179</Paragraphs>
  <Slides>19</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Arial</vt:lpstr>
      <vt:lpstr>メイリオ</vt:lpstr>
      <vt:lpstr>Roboto</vt:lpstr>
      <vt:lpstr>ＭＳ Ｐゴシック</vt:lpstr>
      <vt:lpstr>メイリオ</vt:lpstr>
      <vt:lpstr>Material</vt:lpstr>
      <vt:lpstr>スマートロック</vt:lpstr>
      <vt:lpstr>スマートロックを自作</vt:lpstr>
      <vt:lpstr>全体概要図</vt:lpstr>
      <vt:lpstr> </vt:lpstr>
      <vt:lpstr>処理概要図</vt:lpstr>
      <vt:lpstr>目標</vt:lpstr>
      <vt:lpstr>1.市販の製品より安く作成する</vt:lpstr>
      <vt:lpstr>使用部品</vt:lpstr>
      <vt:lpstr>2.スマートフォンを用いての開錠/施錠 3.特定の人のみ開錠/施錠を行える</vt:lpstr>
      <vt:lpstr>処理概要図 ble.c</vt:lpstr>
      <vt:lpstr>ペリフェラルとセントラルとは</vt:lpstr>
      <vt:lpstr>アドバタイジングとは</vt:lpstr>
      <vt:lpstr>今回の接続方式</vt:lpstr>
      <vt:lpstr>4.物理鍵での開錠/施錠</vt:lpstr>
      <vt:lpstr>回路図</vt:lpstr>
      <vt:lpstr>5. 開錠/施錠の通知</vt:lpstr>
      <vt:lpstr>まとめ(苦労したところ)</vt:lpstr>
      <vt:lpstr>まとめ(よかったところ)</vt:lpstr>
      <vt:lpstr>引用元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作成物説明資料</dc:title>
  <cp:lastModifiedBy>st0310</cp:lastModifiedBy>
  <cp:revision>27</cp:revision>
  <dcterms:modified xsi:type="dcterms:W3CDTF">2021-11-08T04:14:58Z</dcterms:modified>
</cp:coreProperties>
</file>