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75391" y="4574180"/>
            <a:ext cx="7537217" cy="1549400"/>
          </a:xfrm>
          <a:prstGeom prst="rect">
            <a:avLst/>
          </a:prstGeom>
        </p:spPr>
        <p:txBody>
          <a:bodyPr wrap="square" lIns="0" tIns="0" rIns="0" bIns="0">
            <a:spAutoFit/>
          </a:bodyPr>
          <a:lstStyle>
            <a:lvl1pPr>
              <a:defRPr sz="10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030139" y="2707887"/>
            <a:ext cx="14227720" cy="485838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7197" y="1042052"/>
            <a:ext cx="7215947" cy="1394303"/>
          </a:xfrm>
          <a:prstGeom prst="rect">
            <a:avLst/>
          </a:prstGeom>
        </p:spPr>
      </p:pic>
      <p:sp>
        <p:nvSpPr>
          <p:cNvPr id="3" name="object 3"/>
          <p:cNvSpPr txBox="1">
            <a:spLocks noGrp="1"/>
          </p:cNvSpPr>
          <p:nvPr>
            <p:ph type="title"/>
          </p:nvPr>
        </p:nvSpPr>
        <p:spPr>
          <a:xfrm>
            <a:off x="4761209" y="2975488"/>
            <a:ext cx="8766810" cy="543560"/>
          </a:xfrm>
          <a:prstGeom prst="rect">
            <a:avLst/>
          </a:prstGeom>
        </p:spPr>
        <p:txBody>
          <a:bodyPr vert="horz" wrap="square" lIns="0" tIns="12700" rIns="0" bIns="0" rtlCol="0">
            <a:spAutoFit/>
          </a:bodyPr>
          <a:lstStyle/>
          <a:p>
            <a:pPr marL="12700">
              <a:lnSpc>
                <a:spcPct val="100000"/>
              </a:lnSpc>
              <a:spcBef>
                <a:spcPts val="100"/>
              </a:spcBef>
            </a:pPr>
            <a:r>
              <a:rPr sz="3400" spc="-5" dirty="0"/>
              <a:t>Department</a:t>
            </a:r>
            <a:r>
              <a:rPr sz="3400" spc="-10" dirty="0"/>
              <a:t> </a:t>
            </a:r>
            <a:r>
              <a:rPr sz="3400" spc="-5" dirty="0"/>
              <a:t>of</a:t>
            </a:r>
            <a:r>
              <a:rPr sz="3400" spc="-10" dirty="0"/>
              <a:t> </a:t>
            </a:r>
            <a:r>
              <a:rPr sz="3400" spc="-5" dirty="0"/>
              <a:t>Computer</a:t>
            </a:r>
            <a:r>
              <a:rPr sz="3400" spc="-10" dirty="0"/>
              <a:t> </a:t>
            </a:r>
            <a:r>
              <a:rPr sz="3400" spc="-5" dirty="0"/>
              <a:t>Science</a:t>
            </a:r>
            <a:r>
              <a:rPr sz="3400" spc="-10" dirty="0"/>
              <a:t> </a:t>
            </a:r>
            <a:r>
              <a:rPr sz="3400" spc="-5" dirty="0"/>
              <a:t>and</a:t>
            </a:r>
            <a:r>
              <a:rPr sz="3400" spc="-10" dirty="0"/>
              <a:t> </a:t>
            </a:r>
            <a:r>
              <a:rPr sz="3400" spc="-5" dirty="0"/>
              <a:t>Engineering</a:t>
            </a:r>
            <a:endParaRPr sz="3400"/>
          </a:p>
        </p:txBody>
      </p:sp>
      <p:sp>
        <p:nvSpPr>
          <p:cNvPr id="4" name="object 4"/>
          <p:cNvSpPr txBox="1"/>
          <p:nvPr/>
        </p:nvSpPr>
        <p:spPr>
          <a:xfrm>
            <a:off x="3608618" y="3960322"/>
            <a:ext cx="10944860" cy="2347309"/>
          </a:xfrm>
          <a:prstGeom prst="rect">
            <a:avLst/>
          </a:prstGeom>
        </p:spPr>
        <p:txBody>
          <a:bodyPr vert="horz" wrap="square" lIns="0" tIns="12700" rIns="0" bIns="0" rtlCol="0">
            <a:spAutoFit/>
          </a:bodyPr>
          <a:lstStyle/>
          <a:p>
            <a:pPr marL="125730" algn="ctr">
              <a:lnSpc>
                <a:spcPct val="100000"/>
              </a:lnSpc>
              <a:spcBef>
                <a:spcPts val="100"/>
              </a:spcBef>
            </a:pPr>
            <a:r>
              <a:rPr sz="2900" spc="-5" dirty="0">
                <a:latin typeface="Times New Roman"/>
                <a:cs typeface="Times New Roman"/>
              </a:rPr>
              <a:t>191CS161A</a:t>
            </a:r>
            <a:r>
              <a:rPr sz="2900" spc="-15" dirty="0">
                <a:latin typeface="Times New Roman"/>
                <a:cs typeface="Times New Roman"/>
              </a:rPr>
              <a:t> </a:t>
            </a:r>
            <a:r>
              <a:rPr sz="2900" dirty="0">
                <a:latin typeface="Times New Roman"/>
                <a:cs typeface="Times New Roman"/>
              </a:rPr>
              <a:t>–</a:t>
            </a:r>
            <a:r>
              <a:rPr sz="2900" spc="-15" dirty="0">
                <a:latin typeface="Times New Roman"/>
                <a:cs typeface="Times New Roman"/>
              </a:rPr>
              <a:t> </a:t>
            </a:r>
            <a:r>
              <a:rPr sz="2900" spc="-5" dirty="0">
                <a:latin typeface="Times New Roman"/>
                <a:cs typeface="Times New Roman"/>
              </a:rPr>
              <a:t>Project</a:t>
            </a:r>
            <a:r>
              <a:rPr sz="2900" spc="-15" dirty="0">
                <a:latin typeface="Times New Roman"/>
                <a:cs typeface="Times New Roman"/>
              </a:rPr>
              <a:t> </a:t>
            </a:r>
            <a:r>
              <a:rPr sz="2900" spc="-5" dirty="0">
                <a:latin typeface="Times New Roman"/>
                <a:cs typeface="Times New Roman"/>
              </a:rPr>
              <a:t>Work</a:t>
            </a:r>
            <a:r>
              <a:rPr sz="2900" spc="-15" dirty="0">
                <a:latin typeface="Times New Roman"/>
                <a:cs typeface="Times New Roman"/>
              </a:rPr>
              <a:t> </a:t>
            </a:r>
            <a:r>
              <a:rPr lang="en-US" sz="2900" spc="-15" dirty="0">
                <a:latin typeface="Times New Roman"/>
                <a:cs typeface="Times New Roman"/>
              </a:rPr>
              <a:t>  </a:t>
            </a:r>
            <a:endParaRPr sz="2900" dirty="0">
              <a:latin typeface="Times New Roman"/>
              <a:cs typeface="Times New Roman"/>
            </a:endParaRPr>
          </a:p>
          <a:p>
            <a:pPr>
              <a:lnSpc>
                <a:spcPct val="100000"/>
              </a:lnSpc>
              <a:spcBef>
                <a:spcPts val="45"/>
              </a:spcBef>
            </a:pPr>
            <a:endParaRPr sz="3200" dirty="0">
              <a:latin typeface="Times New Roman"/>
              <a:cs typeface="Times New Roman"/>
            </a:endParaRPr>
          </a:p>
          <a:p>
            <a:pPr marL="3460750" marR="5080" indent="-3448685" algn="ctr">
              <a:lnSpc>
                <a:spcPct val="117200"/>
              </a:lnSpc>
            </a:pPr>
            <a:r>
              <a:rPr sz="4000" b="1" spc="60" dirty="0">
                <a:latin typeface="Calibri"/>
                <a:cs typeface="Calibri"/>
              </a:rPr>
              <a:t>Real-time</a:t>
            </a:r>
            <a:r>
              <a:rPr sz="4000" b="1" spc="95" dirty="0">
                <a:latin typeface="Calibri"/>
                <a:cs typeface="Calibri"/>
              </a:rPr>
              <a:t> </a:t>
            </a:r>
            <a:r>
              <a:rPr lang="en-US" sz="4000" b="1" spc="290" dirty="0">
                <a:latin typeface="Calibri"/>
                <a:cs typeface="Calibri"/>
              </a:rPr>
              <a:t>Sign Language Translator</a:t>
            </a:r>
            <a:r>
              <a:rPr sz="4000" b="1" spc="290" dirty="0">
                <a:latin typeface="Calibri"/>
                <a:cs typeface="Calibri"/>
              </a:rPr>
              <a:t> </a:t>
            </a:r>
            <a:r>
              <a:rPr sz="4000" b="1" spc="-890" dirty="0">
                <a:latin typeface="Calibri"/>
                <a:cs typeface="Calibri"/>
              </a:rPr>
              <a:t> </a:t>
            </a:r>
            <a:r>
              <a:rPr sz="4000" b="1" spc="85" dirty="0">
                <a:latin typeface="Calibri"/>
                <a:cs typeface="Calibri"/>
              </a:rPr>
              <a:t>for</a:t>
            </a:r>
            <a:r>
              <a:rPr sz="4000" b="1" spc="90" dirty="0">
                <a:latin typeface="Calibri"/>
                <a:cs typeface="Calibri"/>
              </a:rPr>
              <a:t> </a:t>
            </a:r>
            <a:endParaRPr lang="en-US" sz="4000" b="1" spc="90" dirty="0">
              <a:latin typeface="Calibri"/>
              <a:cs typeface="Calibri"/>
            </a:endParaRPr>
          </a:p>
          <a:p>
            <a:pPr marL="3460750" marR="5080" indent="-3448685" algn="ctr">
              <a:lnSpc>
                <a:spcPct val="117200"/>
              </a:lnSpc>
            </a:pPr>
            <a:r>
              <a:rPr sz="4000" b="1" spc="85" dirty="0">
                <a:latin typeface="Calibri"/>
                <a:cs typeface="Calibri"/>
              </a:rPr>
              <a:t>Specially</a:t>
            </a:r>
            <a:r>
              <a:rPr sz="4000" b="1" spc="95" dirty="0">
                <a:latin typeface="Calibri"/>
                <a:cs typeface="Calibri"/>
              </a:rPr>
              <a:t> Abled</a:t>
            </a:r>
            <a:r>
              <a:rPr lang="en-US" sz="4000" b="1" spc="95" dirty="0">
                <a:latin typeface="Calibri"/>
                <a:cs typeface="Calibri"/>
              </a:rPr>
              <a:t> using Tensorflow &amp; Mediapipe</a:t>
            </a:r>
            <a:endParaRPr sz="4000" dirty="0">
              <a:latin typeface="Calibri"/>
              <a:cs typeface="Calibri"/>
            </a:endParaRPr>
          </a:p>
        </p:txBody>
      </p:sp>
      <p:sp>
        <p:nvSpPr>
          <p:cNvPr id="5" name="object 5"/>
          <p:cNvSpPr txBox="1"/>
          <p:nvPr/>
        </p:nvSpPr>
        <p:spPr>
          <a:xfrm>
            <a:off x="1208820" y="7339410"/>
            <a:ext cx="2453640" cy="436880"/>
          </a:xfrm>
          <a:prstGeom prst="rect">
            <a:avLst/>
          </a:prstGeom>
        </p:spPr>
        <p:txBody>
          <a:bodyPr vert="horz" wrap="square" lIns="0" tIns="12700" rIns="0" bIns="0" rtlCol="0">
            <a:spAutoFit/>
          </a:bodyPr>
          <a:lstStyle/>
          <a:p>
            <a:pPr marL="12700">
              <a:lnSpc>
                <a:spcPct val="100000"/>
              </a:lnSpc>
              <a:spcBef>
                <a:spcPts val="100"/>
              </a:spcBef>
            </a:pPr>
            <a:r>
              <a:rPr sz="2700" b="1" spc="90" dirty="0">
                <a:latin typeface="Calibri"/>
                <a:cs typeface="Calibri"/>
              </a:rPr>
              <a:t>Team</a:t>
            </a:r>
            <a:r>
              <a:rPr sz="2700" b="1" dirty="0">
                <a:latin typeface="Calibri"/>
                <a:cs typeface="Calibri"/>
              </a:rPr>
              <a:t> </a:t>
            </a:r>
            <a:r>
              <a:rPr sz="2700" b="1" spc="40" dirty="0">
                <a:latin typeface="Calibri"/>
                <a:cs typeface="Calibri"/>
              </a:rPr>
              <a:t>Members:</a:t>
            </a:r>
            <a:endParaRPr sz="2700">
              <a:latin typeface="Calibri"/>
              <a:cs typeface="Calibri"/>
            </a:endParaRPr>
          </a:p>
        </p:txBody>
      </p:sp>
      <p:sp>
        <p:nvSpPr>
          <p:cNvPr id="6" name="object 6"/>
          <p:cNvSpPr txBox="1"/>
          <p:nvPr/>
        </p:nvSpPr>
        <p:spPr>
          <a:xfrm>
            <a:off x="1265672" y="7758129"/>
            <a:ext cx="1570990" cy="1587500"/>
          </a:xfrm>
          <a:prstGeom prst="rect">
            <a:avLst/>
          </a:prstGeom>
        </p:spPr>
        <p:txBody>
          <a:bodyPr vert="horz" wrap="square" lIns="0" tIns="11430" rIns="0" bIns="0" rtlCol="0">
            <a:spAutoFit/>
          </a:bodyPr>
          <a:lstStyle/>
          <a:p>
            <a:pPr marL="12700" marR="5080" indent="3810">
              <a:lnSpc>
                <a:spcPct val="116500"/>
              </a:lnSpc>
              <a:spcBef>
                <a:spcPts val="90"/>
              </a:spcBef>
            </a:pPr>
            <a:r>
              <a:rPr sz="2200" spc="10" dirty="0">
                <a:latin typeface="Times New Roman"/>
                <a:cs typeface="Times New Roman"/>
              </a:rPr>
              <a:t>Devanand </a:t>
            </a:r>
            <a:r>
              <a:rPr sz="2200" spc="30" dirty="0">
                <a:latin typeface="Times New Roman"/>
                <a:cs typeface="Times New Roman"/>
              </a:rPr>
              <a:t>M </a:t>
            </a:r>
            <a:r>
              <a:rPr sz="2200" spc="-535" dirty="0">
                <a:latin typeface="Times New Roman"/>
                <a:cs typeface="Times New Roman"/>
              </a:rPr>
              <a:t> </a:t>
            </a:r>
            <a:r>
              <a:rPr sz="2200" spc="10" dirty="0">
                <a:latin typeface="Times New Roman"/>
                <a:cs typeface="Times New Roman"/>
              </a:rPr>
              <a:t>Dhinesh </a:t>
            </a:r>
            <a:r>
              <a:rPr sz="2200" spc="30" dirty="0">
                <a:latin typeface="Times New Roman"/>
                <a:cs typeface="Times New Roman"/>
              </a:rPr>
              <a:t>M </a:t>
            </a:r>
            <a:r>
              <a:rPr sz="2200" spc="35" dirty="0">
                <a:latin typeface="Times New Roman"/>
                <a:cs typeface="Times New Roman"/>
              </a:rPr>
              <a:t> </a:t>
            </a:r>
            <a:r>
              <a:rPr sz="2200" spc="15" dirty="0">
                <a:latin typeface="Times New Roman"/>
                <a:cs typeface="Times New Roman"/>
              </a:rPr>
              <a:t>Komesh S </a:t>
            </a:r>
            <a:r>
              <a:rPr sz="2200" spc="20" dirty="0">
                <a:latin typeface="Times New Roman"/>
                <a:cs typeface="Times New Roman"/>
              </a:rPr>
              <a:t> </a:t>
            </a:r>
            <a:r>
              <a:rPr sz="2200" spc="10" dirty="0">
                <a:latin typeface="Times New Roman"/>
                <a:cs typeface="Times New Roman"/>
              </a:rPr>
              <a:t>Veluru</a:t>
            </a:r>
            <a:r>
              <a:rPr sz="2200" spc="-70" dirty="0">
                <a:latin typeface="Times New Roman"/>
                <a:cs typeface="Times New Roman"/>
              </a:rPr>
              <a:t> </a:t>
            </a:r>
            <a:r>
              <a:rPr sz="2200" spc="10" dirty="0">
                <a:latin typeface="Times New Roman"/>
                <a:cs typeface="Times New Roman"/>
              </a:rPr>
              <a:t>Balaji</a:t>
            </a:r>
            <a:endParaRPr sz="2200">
              <a:latin typeface="Times New Roman"/>
              <a:cs typeface="Times New Roman"/>
            </a:endParaRPr>
          </a:p>
        </p:txBody>
      </p:sp>
      <p:sp>
        <p:nvSpPr>
          <p:cNvPr id="7" name="object 7"/>
          <p:cNvSpPr txBox="1"/>
          <p:nvPr/>
        </p:nvSpPr>
        <p:spPr>
          <a:xfrm>
            <a:off x="3594981" y="7758129"/>
            <a:ext cx="2228850" cy="1587500"/>
          </a:xfrm>
          <a:prstGeom prst="rect">
            <a:avLst/>
          </a:prstGeom>
        </p:spPr>
        <p:txBody>
          <a:bodyPr vert="horz" wrap="square" lIns="0" tIns="66675" rIns="0" bIns="0" rtlCol="0">
            <a:spAutoFit/>
          </a:bodyPr>
          <a:lstStyle/>
          <a:p>
            <a:pPr marL="12700">
              <a:lnSpc>
                <a:spcPct val="100000"/>
              </a:lnSpc>
              <a:spcBef>
                <a:spcPts val="525"/>
              </a:spcBef>
            </a:pPr>
            <a:r>
              <a:rPr sz="2200" spc="10" dirty="0">
                <a:latin typeface="Times New Roman"/>
                <a:cs typeface="Times New Roman"/>
              </a:rPr>
              <a:t>-</a:t>
            </a:r>
            <a:r>
              <a:rPr sz="2200" spc="-45" dirty="0">
                <a:latin typeface="Times New Roman"/>
                <a:cs typeface="Times New Roman"/>
              </a:rPr>
              <a:t> </a:t>
            </a:r>
            <a:r>
              <a:rPr sz="2200" spc="10" dirty="0">
                <a:latin typeface="Times New Roman"/>
                <a:cs typeface="Times New Roman"/>
              </a:rPr>
              <a:t>113119UG03019</a:t>
            </a:r>
            <a:endParaRPr sz="2200">
              <a:latin typeface="Times New Roman"/>
              <a:cs typeface="Times New Roman"/>
            </a:endParaRPr>
          </a:p>
          <a:p>
            <a:pPr marL="16510">
              <a:lnSpc>
                <a:spcPct val="100000"/>
              </a:lnSpc>
              <a:spcBef>
                <a:spcPts val="434"/>
              </a:spcBef>
            </a:pPr>
            <a:r>
              <a:rPr sz="2200" spc="10" dirty="0">
                <a:latin typeface="Times New Roman"/>
                <a:cs typeface="Times New Roman"/>
              </a:rPr>
              <a:t>-</a:t>
            </a:r>
            <a:r>
              <a:rPr sz="2200" spc="-45" dirty="0">
                <a:latin typeface="Times New Roman"/>
                <a:cs typeface="Times New Roman"/>
              </a:rPr>
              <a:t> </a:t>
            </a:r>
            <a:r>
              <a:rPr sz="2200" spc="10" dirty="0">
                <a:latin typeface="Times New Roman"/>
                <a:cs typeface="Times New Roman"/>
              </a:rPr>
              <a:t>113119UG03020</a:t>
            </a:r>
            <a:endParaRPr sz="2200">
              <a:latin typeface="Times New Roman"/>
              <a:cs typeface="Times New Roman"/>
            </a:endParaRPr>
          </a:p>
          <a:p>
            <a:pPr marL="75565">
              <a:lnSpc>
                <a:spcPct val="100000"/>
              </a:lnSpc>
              <a:spcBef>
                <a:spcPts val="434"/>
              </a:spcBef>
            </a:pPr>
            <a:r>
              <a:rPr sz="2200" spc="10" dirty="0">
                <a:latin typeface="Times New Roman"/>
                <a:cs typeface="Times New Roman"/>
              </a:rPr>
              <a:t>-</a:t>
            </a:r>
            <a:r>
              <a:rPr sz="2200" spc="-45" dirty="0">
                <a:latin typeface="Times New Roman"/>
                <a:cs typeface="Times New Roman"/>
              </a:rPr>
              <a:t> </a:t>
            </a:r>
            <a:r>
              <a:rPr sz="2200" spc="10" dirty="0">
                <a:latin typeface="Times New Roman"/>
                <a:cs typeface="Times New Roman"/>
              </a:rPr>
              <a:t>113119UG03051</a:t>
            </a:r>
            <a:endParaRPr sz="2200">
              <a:latin typeface="Times New Roman"/>
              <a:cs typeface="Times New Roman"/>
            </a:endParaRPr>
          </a:p>
          <a:p>
            <a:pPr marL="79375">
              <a:lnSpc>
                <a:spcPct val="100000"/>
              </a:lnSpc>
              <a:spcBef>
                <a:spcPts val="434"/>
              </a:spcBef>
            </a:pPr>
            <a:r>
              <a:rPr sz="2200" spc="10" dirty="0">
                <a:latin typeface="Times New Roman"/>
                <a:cs typeface="Times New Roman"/>
              </a:rPr>
              <a:t>-</a:t>
            </a:r>
            <a:r>
              <a:rPr sz="2200" spc="-45" dirty="0">
                <a:latin typeface="Times New Roman"/>
                <a:cs typeface="Times New Roman"/>
              </a:rPr>
              <a:t> </a:t>
            </a:r>
            <a:r>
              <a:rPr sz="2200" spc="10" dirty="0">
                <a:latin typeface="Times New Roman"/>
                <a:cs typeface="Times New Roman"/>
              </a:rPr>
              <a:t>113119UG03112</a:t>
            </a:r>
            <a:endParaRPr sz="2200">
              <a:latin typeface="Times New Roman"/>
              <a:cs typeface="Times New Roman"/>
            </a:endParaRPr>
          </a:p>
        </p:txBody>
      </p:sp>
      <p:sp>
        <p:nvSpPr>
          <p:cNvPr id="8" name="object 8"/>
          <p:cNvSpPr txBox="1"/>
          <p:nvPr/>
        </p:nvSpPr>
        <p:spPr>
          <a:xfrm>
            <a:off x="14152395" y="7344065"/>
            <a:ext cx="2873375" cy="1930400"/>
          </a:xfrm>
          <a:prstGeom prst="rect">
            <a:avLst/>
          </a:prstGeom>
        </p:spPr>
        <p:txBody>
          <a:bodyPr vert="horz" wrap="square" lIns="0" tIns="12700" rIns="0" bIns="0" rtlCol="0">
            <a:spAutoFit/>
          </a:bodyPr>
          <a:lstStyle/>
          <a:p>
            <a:pPr marL="12700" marR="690245">
              <a:lnSpc>
                <a:spcPct val="115700"/>
              </a:lnSpc>
              <a:spcBef>
                <a:spcPts val="100"/>
              </a:spcBef>
            </a:pPr>
            <a:r>
              <a:rPr sz="2700" b="1" spc="75" dirty="0">
                <a:latin typeface="Calibri"/>
                <a:cs typeface="Calibri"/>
              </a:rPr>
              <a:t>Guided </a:t>
            </a:r>
            <a:r>
              <a:rPr sz="2700" b="1" spc="30" dirty="0">
                <a:latin typeface="Calibri"/>
                <a:cs typeface="Calibri"/>
              </a:rPr>
              <a:t>by, </a:t>
            </a:r>
            <a:r>
              <a:rPr sz="2700" b="1" spc="35" dirty="0">
                <a:latin typeface="Calibri"/>
                <a:cs typeface="Calibri"/>
              </a:rPr>
              <a:t> </a:t>
            </a:r>
            <a:r>
              <a:rPr sz="2700" dirty="0">
                <a:latin typeface="Times New Roman"/>
                <a:cs typeface="Times New Roman"/>
              </a:rPr>
              <a:t>Dr.Saravanan , </a:t>
            </a:r>
            <a:r>
              <a:rPr sz="2700" spc="5" dirty="0">
                <a:latin typeface="Times New Roman"/>
                <a:cs typeface="Times New Roman"/>
              </a:rPr>
              <a:t> </a:t>
            </a:r>
            <a:r>
              <a:rPr sz="2700" dirty="0">
                <a:latin typeface="Times New Roman"/>
                <a:cs typeface="Times New Roman"/>
              </a:rPr>
              <a:t>B.E,</a:t>
            </a:r>
            <a:r>
              <a:rPr sz="2700" spc="-40" dirty="0">
                <a:latin typeface="Times New Roman"/>
                <a:cs typeface="Times New Roman"/>
              </a:rPr>
              <a:t> </a:t>
            </a:r>
            <a:r>
              <a:rPr sz="2700" dirty="0">
                <a:latin typeface="Times New Roman"/>
                <a:cs typeface="Times New Roman"/>
              </a:rPr>
              <a:t>M.E,</a:t>
            </a:r>
            <a:r>
              <a:rPr sz="2700" spc="-40" dirty="0">
                <a:latin typeface="Times New Roman"/>
                <a:cs typeface="Times New Roman"/>
              </a:rPr>
              <a:t> </a:t>
            </a:r>
            <a:r>
              <a:rPr sz="2700" spc="-5" dirty="0">
                <a:latin typeface="Times New Roman"/>
                <a:cs typeface="Times New Roman"/>
              </a:rPr>
              <a:t>PhD,</a:t>
            </a:r>
            <a:endParaRPr sz="2700">
              <a:latin typeface="Times New Roman"/>
              <a:cs typeface="Times New Roman"/>
            </a:endParaRPr>
          </a:p>
          <a:p>
            <a:pPr marL="12700">
              <a:lnSpc>
                <a:spcPct val="100000"/>
              </a:lnSpc>
              <a:spcBef>
                <a:spcPts val="509"/>
              </a:spcBef>
            </a:pPr>
            <a:r>
              <a:rPr sz="2700" spc="-5" dirty="0">
                <a:latin typeface="Times New Roman"/>
                <a:cs typeface="Times New Roman"/>
              </a:rPr>
              <a:t>Professor</a:t>
            </a:r>
            <a:r>
              <a:rPr sz="2700" spc="-30" dirty="0">
                <a:latin typeface="Times New Roman"/>
                <a:cs typeface="Times New Roman"/>
              </a:rPr>
              <a:t> </a:t>
            </a:r>
            <a:r>
              <a:rPr sz="2700" dirty="0">
                <a:latin typeface="Times New Roman"/>
                <a:cs typeface="Times New Roman"/>
              </a:rPr>
              <a:t>CSE</a:t>
            </a:r>
            <a:r>
              <a:rPr sz="2700" spc="-25" dirty="0">
                <a:latin typeface="Times New Roman"/>
                <a:cs typeface="Times New Roman"/>
              </a:rPr>
              <a:t> </a:t>
            </a:r>
            <a:r>
              <a:rPr sz="2700" dirty="0">
                <a:latin typeface="Times New Roman"/>
                <a:cs typeface="Times New Roman"/>
              </a:rPr>
              <a:t>Dept.</a:t>
            </a:r>
            <a:endParaRPr sz="2700">
              <a:latin typeface="Times New Roman"/>
              <a:cs typeface="Times New Roman"/>
            </a:endParaRPr>
          </a:p>
        </p:txBody>
      </p:sp>
      <p:sp>
        <p:nvSpPr>
          <p:cNvPr id="9" name="object 9"/>
          <p:cNvSpPr txBox="1"/>
          <p:nvPr/>
        </p:nvSpPr>
        <p:spPr>
          <a:xfrm>
            <a:off x="7688328" y="7806339"/>
            <a:ext cx="2912110" cy="1111250"/>
          </a:xfrm>
          <a:prstGeom prst="rect">
            <a:avLst/>
          </a:prstGeom>
        </p:spPr>
        <p:txBody>
          <a:bodyPr vert="horz" wrap="square" lIns="0" tIns="83185" rIns="0" bIns="0" rtlCol="0">
            <a:spAutoFit/>
          </a:bodyPr>
          <a:lstStyle/>
          <a:p>
            <a:pPr algn="ctr">
              <a:lnSpc>
                <a:spcPct val="100000"/>
              </a:lnSpc>
              <a:spcBef>
                <a:spcPts val="655"/>
              </a:spcBef>
            </a:pPr>
            <a:r>
              <a:rPr sz="3100" b="1" spc="85" dirty="0">
                <a:latin typeface="Calibri"/>
                <a:cs typeface="Calibri"/>
              </a:rPr>
              <a:t>Batch</a:t>
            </a:r>
            <a:r>
              <a:rPr sz="3100" b="1" spc="40" dirty="0">
                <a:latin typeface="Calibri"/>
                <a:cs typeface="Calibri"/>
              </a:rPr>
              <a:t> </a:t>
            </a:r>
            <a:r>
              <a:rPr sz="3100" b="1" spc="80" dirty="0">
                <a:latin typeface="Calibri"/>
                <a:cs typeface="Calibri"/>
              </a:rPr>
              <a:t>No:</a:t>
            </a:r>
            <a:r>
              <a:rPr sz="3100" b="1" spc="45" dirty="0">
                <a:latin typeface="Calibri"/>
                <a:cs typeface="Calibri"/>
              </a:rPr>
              <a:t> </a:t>
            </a:r>
            <a:r>
              <a:rPr sz="3100" b="1" spc="-25" dirty="0">
                <a:latin typeface="Calibri"/>
                <a:cs typeface="Calibri"/>
              </a:rPr>
              <a:t>01</a:t>
            </a:r>
            <a:endParaRPr sz="3100" dirty="0">
              <a:latin typeface="Calibri"/>
              <a:cs typeface="Calibri"/>
            </a:endParaRPr>
          </a:p>
          <a:p>
            <a:pPr algn="ctr">
              <a:lnSpc>
                <a:spcPct val="100000"/>
              </a:lnSpc>
              <a:spcBef>
                <a:spcPts val="555"/>
              </a:spcBef>
            </a:pPr>
            <a:r>
              <a:rPr sz="3100" b="1" spc="15" dirty="0">
                <a:latin typeface="Calibri"/>
                <a:cs typeface="Calibri"/>
              </a:rPr>
              <a:t>Date</a:t>
            </a:r>
            <a:r>
              <a:rPr sz="3100" b="1" spc="45" dirty="0">
                <a:latin typeface="Calibri"/>
                <a:cs typeface="Calibri"/>
              </a:rPr>
              <a:t> </a:t>
            </a:r>
            <a:r>
              <a:rPr sz="3100" b="1" spc="175" dirty="0">
                <a:latin typeface="Calibri"/>
                <a:cs typeface="Calibri"/>
              </a:rPr>
              <a:t>:</a:t>
            </a:r>
            <a:r>
              <a:rPr sz="3100" b="1" spc="50" dirty="0">
                <a:latin typeface="Calibri"/>
                <a:cs typeface="Calibri"/>
              </a:rPr>
              <a:t> </a:t>
            </a:r>
            <a:r>
              <a:rPr sz="3100" b="1" spc="-35" dirty="0">
                <a:latin typeface="Calibri"/>
                <a:cs typeface="Calibri"/>
              </a:rPr>
              <a:t>1</a:t>
            </a:r>
            <a:r>
              <a:rPr lang="en-US" sz="3100" b="1" spc="-35" dirty="0">
                <a:latin typeface="Calibri"/>
                <a:cs typeface="Calibri"/>
              </a:rPr>
              <a:t>9</a:t>
            </a:r>
            <a:r>
              <a:rPr sz="3100" b="1" spc="-35" dirty="0">
                <a:latin typeface="Calibri"/>
                <a:cs typeface="Calibri"/>
              </a:rPr>
              <a:t>.1</a:t>
            </a:r>
            <a:r>
              <a:rPr lang="en-US" sz="3100" b="1" spc="-35" dirty="0">
                <a:latin typeface="Calibri"/>
                <a:cs typeface="Calibri"/>
              </a:rPr>
              <a:t>2</a:t>
            </a:r>
            <a:r>
              <a:rPr sz="3100" b="1" spc="-35" dirty="0">
                <a:latin typeface="Calibri"/>
                <a:cs typeface="Calibri"/>
              </a:rPr>
              <a:t>.202</a:t>
            </a:r>
            <a:r>
              <a:rPr lang="en-IN" sz="3100" b="1" spc="-35" dirty="0">
                <a:latin typeface="Calibri"/>
                <a:cs typeface="Calibri"/>
              </a:rPr>
              <a:t>2</a:t>
            </a:r>
            <a:endParaRPr sz="31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11148" y="2582206"/>
            <a:ext cx="104775" cy="104774"/>
          </a:xfrm>
          <a:prstGeom prst="rect">
            <a:avLst/>
          </a:prstGeom>
        </p:spPr>
      </p:pic>
      <p:pic>
        <p:nvPicPr>
          <p:cNvPr id="3" name="object 3"/>
          <p:cNvPicPr/>
          <p:nvPr/>
        </p:nvPicPr>
        <p:blipFill>
          <a:blip r:embed="rId3" cstate="print"/>
          <a:stretch>
            <a:fillRect/>
          </a:stretch>
        </p:blipFill>
        <p:spPr>
          <a:xfrm>
            <a:off x="2454704" y="3689181"/>
            <a:ext cx="114300" cy="114299"/>
          </a:xfrm>
          <a:prstGeom prst="rect">
            <a:avLst/>
          </a:prstGeom>
        </p:spPr>
      </p:pic>
      <p:pic>
        <p:nvPicPr>
          <p:cNvPr id="4" name="object 4"/>
          <p:cNvPicPr/>
          <p:nvPr/>
        </p:nvPicPr>
        <p:blipFill>
          <a:blip r:embed="rId4" cstate="print"/>
          <a:stretch>
            <a:fillRect/>
          </a:stretch>
        </p:blipFill>
        <p:spPr>
          <a:xfrm>
            <a:off x="2454704" y="4263368"/>
            <a:ext cx="114300" cy="114299"/>
          </a:xfrm>
          <a:prstGeom prst="rect">
            <a:avLst/>
          </a:prstGeom>
        </p:spPr>
      </p:pic>
      <p:pic>
        <p:nvPicPr>
          <p:cNvPr id="5" name="object 5"/>
          <p:cNvPicPr/>
          <p:nvPr/>
        </p:nvPicPr>
        <p:blipFill>
          <a:blip r:embed="rId4" cstate="print"/>
          <a:stretch>
            <a:fillRect/>
          </a:stretch>
        </p:blipFill>
        <p:spPr>
          <a:xfrm>
            <a:off x="2454704" y="4837555"/>
            <a:ext cx="114300" cy="114299"/>
          </a:xfrm>
          <a:prstGeom prst="rect">
            <a:avLst/>
          </a:prstGeom>
        </p:spPr>
      </p:pic>
      <p:pic>
        <p:nvPicPr>
          <p:cNvPr id="6" name="object 6"/>
          <p:cNvPicPr/>
          <p:nvPr/>
        </p:nvPicPr>
        <p:blipFill>
          <a:blip r:embed="rId4" cstate="print"/>
          <a:stretch>
            <a:fillRect/>
          </a:stretch>
        </p:blipFill>
        <p:spPr>
          <a:xfrm>
            <a:off x="2454704" y="5406199"/>
            <a:ext cx="114300" cy="114299"/>
          </a:xfrm>
          <a:prstGeom prst="rect">
            <a:avLst/>
          </a:prstGeom>
        </p:spPr>
      </p:pic>
      <p:pic>
        <p:nvPicPr>
          <p:cNvPr id="7" name="object 7"/>
          <p:cNvPicPr/>
          <p:nvPr/>
        </p:nvPicPr>
        <p:blipFill>
          <a:blip r:embed="rId5" cstate="print"/>
          <a:stretch>
            <a:fillRect/>
          </a:stretch>
        </p:blipFill>
        <p:spPr>
          <a:xfrm>
            <a:off x="2454704" y="6142587"/>
            <a:ext cx="114300" cy="114299"/>
          </a:xfrm>
          <a:prstGeom prst="rect">
            <a:avLst/>
          </a:prstGeom>
        </p:spPr>
      </p:pic>
      <p:pic>
        <p:nvPicPr>
          <p:cNvPr id="8" name="object 8"/>
          <p:cNvPicPr/>
          <p:nvPr/>
        </p:nvPicPr>
        <p:blipFill>
          <a:blip r:embed="rId5" cstate="print"/>
          <a:stretch>
            <a:fillRect/>
          </a:stretch>
        </p:blipFill>
        <p:spPr>
          <a:xfrm>
            <a:off x="2454704" y="6608961"/>
            <a:ext cx="114300" cy="114299"/>
          </a:xfrm>
          <a:prstGeom prst="rect">
            <a:avLst/>
          </a:prstGeom>
        </p:spPr>
      </p:pic>
      <p:pic>
        <p:nvPicPr>
          <p:cNvPr id="9" name="object 9"/>
          <p:cNvPicPr/>
          <p:nvPr/>
        </p:nvPicPr>
        <p:blipFill>
          <a:blip r:embed="rId6" cstate="print"/>
          <a:stretch>
            <a:fillRect/>
          </a:stretch>
        </p:blipFill>
        <p:spPr>
          <a:xfrm>
            <a:off x="2454704" y="7773940"/>
            <a:ext cx="114300" cy="114299"/>
          </a:xfrm>
          <a:prstGeom prst="rect">
            <a:avLst/>
          </a:prstGeom>
        </p:spPr>
      </p:pic>
      <p:pic>
        <p:nvPicPr>
          <p:cNvPr id="10" name="object 10"/>
          <p:cNvPicPr/>
          <p:nvPr/>
        </p:nvPicPr>
        <p:blipFill>
          <a:blip r:embed="rId7" cstate="print"/>
          <a:stretch>
            <a:fillRect/>
          </a:stretch>
        </p:blipFill>
        <p:spPr>
          <a:xfrm>
            <a:off x="2454704" y="8465603"/>
            <a:ext cx="114300" cy="114299"/>
          </a:xfrm>
          <a:prstGeom prst="rect">
            <a:avLst/>
          </a:prstGeom>
        </p:spPr>
      </p:pic>
      <p:sp>
        <p:nvSpPr>
          <p:cNvPr id="11" name="object 11"/>
          <p:cNvSpPr txBox="1"/>
          <p:nvPr/>
        </p:nvSpPr>
        <p:spPr>
          <a:xfrm>
            <a:off x="2293620" y="2208430"/>
            <a:ext cx="13700760" cy="6514604"/>
          </a:xfrm>
          <a:prstGeom prst="rect">
            <a:avLst/>
          </a:prstGeom>
        </p:spPr>
        <p:txBody>
          <a:bodyPr vert="horz" wrap="square" lIns="0" tIns="12700" rIns="0" bIns="0" rtlCol="0">
            <a:spAutoFit/>
          </a:bodyPr>
          <a:lstStyle/>
          <a:p>
            <a:pPr marL="12700" marR="5080">
              <a:lnSpc>
                <a:spcPct val="153600"/>
              </a:lnSpc>
              <a:spcBef>
                <a:spcPts val="100"/>
              </a:spcBef>
              <a:tabLst>
                <a:tab pos="2077085" algn="l"/>
              </a:tabLst>
            </a:pPr>
            <a:r>
              <a:rPr lang="en-IN" sz="2500" b="1" spc="-5" dirty="0">
                <a:cs typeface="Times New Roman" panose="02020603050405020304" pitchFamily="18" charset="0"/>
              </a:rPr>
              <a:t>In</a:t>
            </a:r>
            <a:r>
              <a:rPr lang="en-IN" sz="2500" b="1" spc="330" dirty="0">
                <a:cs typeface="Times New Roman" panose="02020603050405020304" pitchFamily="18" charset="0"/>
              </a:rPr>
              <a:t> </a:t>
            </a:r>
            <a:r>
              <a:rPr lang="en-IN" sz="2500" b="1" spc="-5" dirty="0">
                <a:cs typeface="Times New Roman" panose="02020603050405020304" pitchFamily="18" charset="0"/>
              </a:rPr>
              <a:t>this</a:t>
            </a:r>
            <a:r>
              <a:rPr lang="en-IN" sz="2500" b="1" spc="335" dirty="0">
                <a:cs typeface="Times New Roman" panose="02020603050405020304" pitchFamily="18" charset="0"/>
              </a:rPr>
              <a:t> </a:t>
            </a:r>
            <a:r>
              <a:rPr lang="en-IN" sz="2500" b="1" spc="-5" dirty="0">
                <a:cs typeface="Times New Roman" panose="02020603050405020304" pitchFamily="18" charset="0"/>
              </a:rPr>
              <a:t>work,</a:t>
            </a:r>
            <a:r>
              <a:rPr lang="en-IN" sz="2500" b="1" spc="330" dirty="0">
                <a:cs typeface="Times New Roman" panose="02020603050405020304" pitchFamily="18" charset="0"/>
              </a:rPr>
              <a:t> </a:t>
            </a:r>
            <a:r>
              <a:rPr lang="en-IN" sz="2500" b="1" spc="-5" dirty="0">
                <a:cs typeface="Times New Roman" panose="02020603050405020304" pitchFamily="18" charset="0"/>
              </a:rPr>
              <a:t>we</a:t>
            </a:r>
            <a:r>
              <a:rPr lang="en-IN" sz="2500" b="1" spc="335" dirty="0">
                <a:cs typeface="Times New Roman" panose="02020603050405020304" pitchFamily="18" charset="0"/>
              </a:rPr>
              <a:t> </a:t>
            </a:r>
            <a:r>
              <a:rPr lang="en-IN" sz="2500" b="1" spc="-5" dirty="0">
                <a:cs typeface="Times New Roman" panose="02020603050405020304" pitchFamily="18" charset="0"/>
              </a:rPr>
              <a:t>proposed</a:t>
            </a:r>
            <a:r>
              <a:rPr lang="en-IN" sz="2500" b="1" spc="335" dirty="0">
                <a:cs typeface="Times New Roman" panose="02020603050405020304" pitchFamily="18" charset="0"/>
              </a:rPr>
              <a:t> </a:t>
            </a:r>
            <a:r>
              <a:rPr lang="en-IN" sz="2500" b="1" spc="-5" dirty="0">
                <a:cs typeface="Times New Roman" panose="02020603050405020304" pitchFamily="18" charset="0"/>
              </a:rPr>
              <a:t>an</a:t>
            </a:r>
            <a:r>
              <a:rPr lang="en-IN" sz="2500" b="1" spc="330" dirty="0">
                <a:cs typeface="Times New Roman" panose="02020603050405020304" pitchFamily="18" charset="0"/>
              </a:rPr>
              <a:t> </a:t>
            </a:r>
            <a:r>
              <a:rPr lang="en-IN" sz="2500" b="1" spc="-5" dirty="0">
                <a:cs typeface="Times New Roman" panose="02020603050405020304" pitchFamily="18" charset="0"/>
              </a:rPr>
              <a:t>idea</a:t>
            </a:r>
            <a:r>
              <a:rPr lang="en-IN" sz="2500" b="1" spc="335" dirty="0">
                <a:cs typeface="Times New Roman" panose="02020603050405020304" pitchFamily="18" charset="0"/>
              </a:rPr>
              <a:t> </a:t>
            </a:r>
            <a:r>
              <a:rPr lang="en-IN" sz="2500" b="1" spc="-5" dirty="0">
                <a:cs typeface="Times New Roman" panose="02020603050405020304" pitchFamily="18" charset="0"/>
              </a:rPr>
              <a:t>for</a:t>
            </a:r>
            <a:r>
              <a:rPr lang="en-IN" sz="2500" b="1" spc="335" dirty="0">
                <a:cs typeface="Times New Roman" panose="02020603050405020304" pitchFamily="18" charset="0"/>
              </a:rPr>
              <a:t> </a:t>
            </a:r>
            <a:r>
              <a:rPr lang="en-IN" sz="2500" b="1" spc="-5" dirty="0">
                <a:cs typeface="Times New Roman" panose="02020603050405020304" pitchFamily="18" charset="0"/>
              </a:rPr>
              <a:t>feasible</a:t>
            </a:r>
            <a:r>
              <a:rPr lang="en-IN" sz="2500" b="1" spc="330" dirty="0">
                <a:cs typeface="Times New Roman" panose="02020603050405020304" pitchFamily="18" charset="0"/>
              </a:rPr>
              <a:t> </a:t>
            </a:r>
            <a:r>
              <a:rPr lang="en-IN" sz="2500" b="1" spc="-5" dirty="0">
                <a:cs typeface="Times New Roman" panose="02020603050405020304" pitchFamily="18" charset="0"/>
              </a:rPr>
              <a:t>communication</a:t>
            </a:r>
            <a:r>
              <a:rPr lang="en-IN" sz="2500" b="1" spc="335" dirty="0">
                <a:cs typeface="Times New Roman" panose="02020603050405020304" pitchFamily="18" charset="0"/>
              </a:rPr>
              <a:t> </a:t>
            </a:r>
            <a:r>
              <a:rPr lang="en-IN" sz="2500" b="1" spc="-5" dirty="0">
                <a:cs typeface="Times New Roman" panose="02020603050405020304" pitchFamily="18" charset="0"/>
              </a:rPr>
              <a:t>between</a:t>
            </a:r>
            <a:r>
              <a:rPr lang="en-IN" sz="2500" b="1" spc="335" dirty="0">
                <a:cs typeface="Times New Roman" panose="02020603050405020304" pitchFamily="18" charset="0"/>
              </a:rPr>
              <a:t> </a:t>
            </a:r>
            <a:r>
              <a:rPr lang="en-IN" sz="2500" b="1" spc="-5" dirty="0">
                <a:cs typeface="Times New Roman" panose="02020603050405020304" pitchFamily="18" charset="0"/>
              </a:rPr>
              <a:t>hearing</a:t>
            </a:r>
            <a:r>
              <a:rPr lang="en-IN" sz="2500" b="1" spc="330" dirty="0">
                <a:cs typeface="Times New Roman" panose="02020603050405020304" pitchFamily="18" charset="0"/>
              </a:rPr>
              <a:t> </a:t>
            </a:r>
            <a:r>
              <a:rPr lang="en-IN" sz="2500" b="1" spc="-5" dirty="0">
                <a:cs typeface="Times New Roman" panose="02020603050405020304" pitchFamily="18" charset="0"/>
              </a:rPr>
              <a:t>impaired</a:t>
            </a:r>
            <a:r>
              <a:rPr lang="en-IN" sz="2500" b="1" spc="335" dirty="0">
                <a:cs typeface="Times New Roman" panose="02020603050405020304" pitchFamily="18" charset="0"/>
              </a:rPr>
              <a:t> </a:t>
            </a:r>
            <a:r>
              <a:rPr lang="en-IN" sz="2500" b="1" spc="-5" dirty="0">
                <a:cs typeface="Times New Roman" panose="02020603050405020304" pitchFamily="18" charset="0"/>
              </a:rPr>
              <a:t>and</a:t>
            </a:r>
            <a:r>
              <a:rPr lang="en-IN" sz="2500" b="1" spc="335" dirty="0">
                <a:cs typeface="Times New Roman" panose="02020603050405020304" pitchFamily="18" charset="0"/>
              </a:rPr>
              <a:t> </a:t>
            </a:r>
            <a:r>
              <a:rPr lang="en-IN" sz="2500" b="1" spc="-5" dirty="0">
                <a:cs typeface="Times New Roman" panose="02020603050405020304" pitchFamily="18" charset="0"/>
              </a:rPr>
              <a:t>normal </a:t>
            </a:r>
            <a:r>
              <a:rPr lang="en-IN" sz="2500" b="1" spc="-585" dirty="0">
                <a:cs typeface="Times New Roman" panose="02020603050405020304" pitchFamily="18" charset="0"/>
              </a:rPr>
              <a:t> </a:t>
            </a:r>
            <a:r>
              <a:rPr lang="en-IN" sz="2500" b="1" spc="-5" dirty="0">
                <a:cs typeface="Times New Roman" panose="02020603050405020304" pitchFamily="18" charset="0"/>
              </a:rPr>
              <a:t>person with	the help of</a:t>
            </a:r>
            <a:endParaRPr lang="en-IN" sz="2500" dirty="0">
              <a:cs typeface="Times New Roman" panose="02020603050405020304" pitchFamily="18" charset="0"/>
            </a:endParaRPr>
          </a:p>
          <a:p>
            <a:pPr marL="530860" marR="11342370">
              <a:lnSpc>
                <a:spcPct val="153600"/>
              </a:lnSpc>
            </a:pPr>
            <a:r>
              <a:rPr lang="en-IN" sz="2500" spc="-20" dirty="0" err="1">
                <a:cs typeface="Times New Roman" panose="02020603050405020304" pitchFamily="18" charset="0"/>
              </a:rPr>
              <a:t>Deep</a:t>
            </a:r>
            <a:r>
              <a:rPr lang="en-IN" sz="2500" spc="25" dirty="0" err="1">
                <a:cs typeface="Times New Roman" panose="02020603050405020304" pitchFamily="18" charset="0"/>
              </a:rPr>
              <a:t>Learning</a:t>
            </a:r>
            <a:r>
              <a:rPr lang="en-IN" sz="2500" spc="25" dirty="0">
                <a:cs typeface="Times New Roman" panose="02020603050405020304" pitchFamily="18" charset="0"/>
              </a:rPr>
              <a:t> </a:t>
            </a:r>
            <a:r>
              <a:rPr lang="en-IN" sz="2500" spc="-530" dirty="0">
                <a:cs typeface="Times New Roman" panose="02020603050405020304" pitchFamily="18" charset="0"/>
              </a:rPr>
              <a:t> </a:t>
            </a:r>
            <a:r>
              <a:rPr lang="en-IN" sz="2500" spc="225" dirty="0">
                <a:cs typeface="Times New Roman" panose="02020603050405020304" pitchFamily="18" charset="0"/>
              </a:rPr>
              <a:t>CNN</a:t>
            </a:r>
            <a:endParaRPr lang="en-IN" sz="2500" dirty="0">
              <a:cs typeface="Times New Roman" panose="02020603050405020304" pitchFamily="18" charset="0"/>
            </a:endParaRPr>
          </a:p>
          <a:p>
            <a:pPr marL="530860" marR="10919460">
              <a:lnSpc>
                <a:spcPct val="153600"/>
              </a:lnSpc>
              <a:spcBef>
                <a:spcPts val="5"/>
              </a:spcBef>
            </a:pPr>
            <a:r>
              <a:rPr lang="en-IN" sz="2500" spc="5" dirty="0" err="1">
                <a:cs typeface="Times New Roman" panose="02020603050405020304" pitchFamily="18" charset="0"/>
              </a:rPr>
              <a:t>Tensorflow</a:t>
            </a:r>
            <a:r>
              <a:rPr lang="en-IN" sz="2500" spc="5" dirty="0">
                <a:cs typeface="Times New Roman" panose="02020603050405020304" pitchFamily="18" charset="0"/>
              </a:rPr>
              <a:t> </a:t>
            </a:r>
            <a:r>
              <a:rPr lang="en-IN" sz="2500" spc="10" dirty="0">
                <a:cs typeface="Times New Roman" panose="02020603050405020304" pitchFamily="18" charset="0"/>
              </a:rPr>
              <a:t> </a:t>
            </a:r>
            <a:r>
              <a:rPr lang="en-IN" sz="2500" spc="-20" dirty="0" err="1">
                <a:cs typeface="Times New Roman" panose="02020603050405020304" pitchFamily="18" charset="0"/>
              </a:rPr>
              <a:t>Machine</a:t>
            </a:r>
            <a:r>
              <a:rPr lang="en-IN" sz="2500" spc="25" dirty="0" err="1">
                <a:cs typeface="Times New Roman" panose="02020603050405020304" pitchFamily="18" charset="0"/>
              </a:rPr>
              <a:t>Learning</a:t>
            </a:r>
            <a:r>
              <a:rPr lang="en-IN" sz="2500" spc="25" dirty="0">
                <a:cs typeface="Times New Roman" panose="02020603050405020304" pitchFamily="18" charset="0"/>
              </a:rPr>
              <a:t> </a:t>
            </a:r>
            <a:r>
              <a:rPr lang="en-IN" sz="2500" spc="-530" dirty="0">
                <a:cs typeface="Times New Roman" panose="02020603050405020304" pitchFamily="18" charset="0"/>
              </a:rPr>
              <a:t> </a:t>
            </a:r>
            <a:r>
              <a:rPr lang="en-IN" sz="2500" spc="90" dirty="0">
                <a:cs typeface="Times New Roman" panose="02020603050405020304" pitchFamily="18" charset="0"/>
              </a:rPr>
              <a:t>OpenCV</a:t>
            </a:r>
            <a:endParaRPr lang="en-IN" sz="2500" dirty="0">
              <a:cs typeface="Times New Roman" panose="02020603050405020304" pitchFamily="18" charset="0"/>
            </a:endParaRPr>
          </a:p>
          <a:p>
            <a:pPr marL="530860" marR="7500620">
              <a:lnSpc>
                <a:spcPct val="153600"/>
              </a:lnSpc>
            </a:pPr>
            <a:r>
              <a:rPr lang="en-IN" sz="2500" spc="65" dirty="0">
                <a:cs typeface="Times New Roman" panose="02020603050405020304" pitchFamily="18" charset="0"/>
              </a:rPr>
              <a:t>Flask </a:t>
            </a:r>
            <a:r>
              <a:rPr lang="en-IN" sz="2500" dirty="0">
                <a:cs typeface="Times New Roman" panose="02020603050405020304" pitchFamily="18" charset="0"/>
              </a:rPr>
              <a:t>– </a:t>
            </a:r>
            <a:r>
              <a:rPr lang="en-IN" sz="2500" spc="-105" dirty="0">
                <a:cs typeface="Times New Roman" panose="02020603050405020304" pitchFamily="18" charset="0"/>
              </a:rPr>
              <a:t>to</a:t>
            </a:r>
            <a:r>
              <a:rPr lang="en-IN" sz="2500" spc="-100" dirty="0">
                <a:cs typeface="Times New Roman" panose="02020603050405020304" pitchFamily="18" charset="0"/>
              </a:rPr>
              <a:t> </a:t>
            </a:r>
            <a:r>
              <a:rPr lang="en-IN" sz="2500" spc="-20" dirty="0">
                <a:cs typeface="Times New Roman" panose="02020603050405020304" pitchFamily="18" charset="0"/>
              </a:rPr>
              <a:t>deploy </a:t>
            </a:r>
            <a:r>
              <a:rPr lang="en-IN" sz="2500" spc="-50" dirty="0">
                <a:cs typeface="Times New Roman" panose="02020603050405020304" pitchFamily="18" charset="0"/>
              </a:rPr>
              <a:t>project as </a:t>
            </a:r>
            <a:r>
              <a:rPr lang="en-IN" sz="2500" spc="-85" dirty="0">
                <a:cs typeface="Times New Roman" panose="02020603050405020304" pitchFamily="18" charset="0"/>
              </a:rPr>
              <a:t>a</a:t>
            </a:r>
            <a:r>
              <a:rPr lang="en-IN" sz="2500" spc="-80" dirty="0">
                <a:cs typeface="Times New Roman" panose="02020603050405020304" pitchFamily="18" charset="0"/>
              </a:rPr>
              <a:t> </a:t>
            </a:r>
            <a:r>
              <a:rPr lang="en-IN" sz="2500" spc="-65" dirty="0">
                <a:cs typeface="Times New Roman" panose="02020603050405020304" pitchFamily="18" charset="0"/>
              </a:rPr>
              <a:t>web </a:t>
            </a:r>
            <a:r>
              <a:rPr lang="en-IN" sz="2500" spc="-20" dirty="0">
                <a:cs typeface="Times New Roman" panose="02020603050405020304" pitchFamily="18" charset="0"/>
              </a:rPr>
              <a:t>application. </a:t>
            </a:r>
            <a:r>
              <a:rPr lang="en-IN" sz="2500" spc="-530" dirty="0">
                <a:cs typeface="Times New Roman" panose="02020603050405020304" pitchFamily="18" charset="0"/>
              </a:rPr>
              <a:t> </a:t>
            </a:r>
            <a:endParaRPr lang="en-US" sz="2500" spc="-530" dirty="0">
              <a:cs typeface="Times New Roman" panose="02020603050405020304" pitchFamily="18" charset="0"/>
            </a:endParaRPr>
          </a:p>
          <a:p>
            <a:pPr marL="530860" marR="7500620">
              <a:lnSpc>
                <a:spcPct val="153600"/>
              </a:lnSpc>
            </a:pPr>
            <a:r>
              <a:rPr lang="en-IN" sz="2500" spc="-25" dirty="0">
                <a:cs typeface="Times New Roman" panose="02020603050405020304" pitchFamily="18" charset="0"/>
              </a:rPr>
              <a:t>Python</a:t>
            </a:r>
            <a:endParaRPr lang="en-IN" sz="2500" dirty="0">
              <a:cs typeface="Times New Roman" panose="02020603050405020304" pitchFamily="18" charset="0"/>
            </a:endParaRPr>
          </a:p>
          <a:p>
            <a:pPr marL="530860">
              <a:lnSpc>
                <a:spcPct val="100000"/>
              </a:lnSpc>
              <a:spcBef>
                <a:spcPts val="1545"/>
              </a:spcBef>
            </a:pPr>
            <a:r>
              <a:rPr lang="en-IN" sz="2500" spc="-25" dirty="0">
                <a:cs typeface="Times New Roman" panose="02020603050405020304" pitchFamily="18" charset="0"/>
              </a:rPr>
              <a:t>Web</a:t>
            </a:r>
            <a:r>
              <a:rPr lang="en-IN" sz="2500" spc="50" dirty="0">
                <a:cs typeface="Times New Roman" panose="02020603050405020304" pitchFamily="18" charset="0"/>
              </a:rPr>
              <a:t> </a:t>
            </a:r>
            <a:r>
              <a:rPr lang="en-IN" sz="2500" spc="-30" dirty="0">
                <a:cs typeface="Times New Roman" panose="02020603050405020304" pitchFamily="18" charset="0"/>
              </a:rPr>
              <a:t>Development</a:t>
            </a:r>
            <a:r>
              <a:rPr lang="en-IN" sz="2500" spc="55" dirty="0">
                <a:cs typeface="Times New Roman" panose="02020603050405020304" pitchFamily="18" charset="0"/>
              </a:rPr>
              <a:t> </a:t>
            </a:r>
            <a:r>
              <a:rPr lang="en-IN" sz="2500" spc="25" dirty="0">
                <a:cs typeface="Times New Roman" panose="02020603050405020304" pitchFamily="18" charset="0"/>
              </a:rPr>
              <a:t>:</a:t>
            </a:r>
            <a:r>
              <a:rPr lang="en-IN" sz="2500" spc="50" dirty="0">
                <a:cs typeface="Times New Roman" panose="02020603050405020304" pitchFamily="18" charset="0"/>
              </a:rPr>
              <a:t> </a:t>
            </a:r>
            <a:r>
              <a:rPr lang="en-IN" sz="2500" spc="260" dirty="0">
                <a:cs typeface="Times New Roman" panose="02020603050405020304" pitchFamily="18" charset="0"/>
              </a:rPr>
              <a:t>HTML</a:t>
            </a:r>
            <a:r>
              <a:rPr lang="en-IN" sz="2500" spc="55" dirty="0">
                <a:cs typeface="Times New Roman" panose="02020603050405020304" pitchFamily="18" charset="0"/>
              </a:rPr>
              <a:t> </a:t>
            </a:r>
            <a:r>
              <a:rPr lang="en-IN" sz="2500" dirty="0">
                <a:cs typeface="Times New Roman" panose="02020603050405020304" pitchFamily="18" charset="0"/>
              </a:rPr>
              <a:t>,</a:t>
            </a:r>
            <a:r>
              <a:rPr lang="en-IN" sz="2500" spc="55" dirty="0">
                <a:cs typeface="Times New Roman" panose="02020603050405020304" pitchFamily="18" charset="0"/>
              </a:rPr>
              <a:t> </a:t>
            </a:r>
            <a:r>
              <a:rPr lang="en-IN" sz="2500" spc="254" dirty="0">
                <a:cs typeface="Times New Roman" panose="02020603050405020304" pitchFamily="18" charset="0"/>
              </a:rPr>
              <a:t>CSS</a:t>
            </a:r>
            <a:r>
              <a:rPr lang="en-IN" sz="2500" spc="50" dirty="0">
                <a:cs typeface="Times New Roman" panose="02020603050405020304" pitchFamily="18" charset="0"/>
              </a:rPr>
              <a:t> </a:t>
            </a:r>
            <a:r>
              <a:rPr lang="en-IN" sz="2500" dirty="0">
                <a:cs typeface="Times New Roman" panose="02020603050405020304" pitchFamily="18" charset="0"/>
              </a:rPr>
              <a:t>,</a:t>
            </a:r>
            <a:r>
              <a:rPr lang="en-IN" sz="2500" spc="55" dirty="0">
                <a:cs typeface="Times New Roman" panose="02020603050405020304" pitchFamily="18" charset="0"/>
              </a:rPr>
              <a:t> </a:t>
            </a:r>
            <a:r>
              <a:rPr lang="en-IN" sz="2500" spc="195" dirty="0">
                <a:cs typeface="Times New Roman" panose="02020603050405020304" pitchFamily="18" charset="0"/>
              </a:rPr>
              <a:t>JS</a:t>
            </a:r>
            <a:r>
              <a:rPr lang="en-IN" sz="2500" spc="55" dirty="0">
                <a:cs typeface="Times New Roman" panose="02020603050405020304" pitchFamily="18" charset="0"/>
              </a:rPr>
              <a:t> </a:t>
            </a:r>
            <a:r>
              <a:rPr lang="en-IN" sz="2500" dirty="0">
                <a:cs typeface="Times New Roman" panose="02020603050405020304" pitchFamily="18" charset="0"/>
              </a:rPr>
              <a:t>,</a:t>
            </a:r>
            <a:r>
              <a:rPr lang="en-IN" sz="2500" spc="50" dirty="0">
                <a:cs typeface="Times New Roman" panose="02020603050405020304" pitchFamily="18" charset="0"/>
              </a:rPr>
              <a:t> </a:t>
            </a:r>
            <a:r>
              <a:rPr lang="en-IN" sz="2500" spc="-50" dirty="0">
                <a:cs typeface="Times New Roman" panose="02020603050405020304" pitchFamily="18" charset="0"/>
              </a:rPr>
              <a:t>Bootstrap</a:t>
            </a:r>
            <a:endParaRPr lang="en-IN" sz="2500" dirty="0">
              <a:cs typeface="Times New Roman" panose="02020603050405020304" pitchFamily="18" charset="0"/>
            </a:endParaRPr>
          </a:p>
        </p:txBody>
      </p:sp>
      <p:sp>
        <p:nvSpPr>
          <p:cNvPr id="12" name="object 12"/>
          <p:cNvSpPr txBox="1">
            <a:spLocks noGrp="1"/>
          </p:cNvSpPr>
          <p:nvPr>
            <p:ph type="title"/>
          </p:nvPr>
        </p:nvSpPr>
        <p:spPr>
          <a:xfrm>
            <a:off x="7023555" y="735110"/>
            <a:ext cx="412686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PROPOSED</a:t>
            </a:r>
            <a:r>
              <a:rPr sz="3600" b="1" spc="-85" dirty="0">
                <a:latin typeface="Times New Roman"/>
                <a:cs typeface="Times New Roman"/>
              </a:rPr>
              <a:t> </a:t>
            </a:r>
            <a:r>
              <a:rPr sz="3600" b="1" spc="-5" dirty="0">
                <a:latin typeface="Times New Roman"/>
                <a:cs typeface="Times New Roman"/>
              </a:rPr>
              <a:t>WORK</a:t>
            </a:r>
            <a:endParaRPr sz="3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30139" y="3654557"/>
            <a:ext cx="14130019" cy="3480055"/>
          </a:xfrm>
          <a:prstGeom prst="rect">
            <a:avLst/>
          </a:prstGeom>
        </p:spPr>
        <p:txBody>
          <a:bodyPr vert="horz" wrap="square" lIns="0" tIns="12700" rIns="0" bIns="0" rtlCol="0">
            <a:spAutoFit/>
          </a:bodyPr>
          <a:lstStyle/>
          <a:p>
            <a:pPr marL="12700" marR="5080">
              <a:lnSpc>
                <a:spcPct val="153600"/>
              </a:lnSpc>
              <a:spcBef>
                <a:spcPts val="100"/>
              </a:spcBef>
            </a:pPr>
            <a:r>
              <a:rPr sz="3000" spc="25" dirty="0">
                <a:latin typeface="Times New Roman" panose="02020603050405020304" pitchFamily="18" charset="0"/>
                <a:cs typeface="Times New Roman" panose="02020603050405020304" pitchFamily="18" charset="0"/>
              </a:rPr>
              <a:t>TensorFlow</a:t>
            </a:r>
            <a:r>
              <a:rPr sz="3000" spc="5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is</a:t>
            </a:r>
            <a:r>
              <a:rPr sz="3000" spc="5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a:t>
            </a:r>
            <a:r>
              <a:rPr sz="3000" spc="5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open-source</a:t>
            </a:r>
            <a:r>
              <a:rPr sz="3000" spc="55"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software</a:t>
            </a:r>
            <a:r>
              <a:rPr sz="3000" spc="5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library.</a:t>
            </a:r>
            <a:r>
              <a:rPr sz="3000" spc="5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TensorFlow</a:t>
            </a:r>
            <a:r>
              <a:rPr sz="3000" spc="55" dirty="0">
                <a:latin typeface="Times New Roman" panose="02020603050405020304" pitchFamily="18" charset="0"/>
                <a:cs typeface="Times New Roman" panose="02020603050405020304" pitchFamily="18" charset="0"/>
              </a:rPr>
              <a:t> </a:t>
            </a:r>
            <a:r>
              <a:rPr sz="3000" spc="-30" dirty="0">
                <a:latin typeface="Times New Roman" panose="02020603050405020304" pitchFamily="18" charset="0"/>
                <a:cs typeface="Times New Roman" panose="02020603050405020304" pitchFamily="18" charset="0"/>
              </a:rPr>
              <a:t>was</a:t>
            </a:r>
            <a:r>
              <a:rPr sz="3000" spc="5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originally</a:t>
            </a:r>
            <a:r>
              <a:rPr sz="3000" spc="5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developed</a:t>
            </a:r>
            <a:r>
              <a:rPr sz="3000" spc="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by</a:t>
            </a:r>
            <a:r>
              <a:rPr sz="3000" spc="5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researchers</a:t>
            </a:r>
            <a:r>
              <a:rPr sz="3000" spc="5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and</a:t>
            </a:r>
            <a:r>
              <a:rPr sz="3000" spc="5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engineers </a:t>
            </a:r>
            <a:r>
              <a:rPr sz="3000" spc="-4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working</a:t>
            </a:r>
            <a:r>
              <a:rPr sz="3000" spc="60" dirty="0">
                <a:latin typeface="Times New Roman" panose="02020603050405020304" pitchFamily="18" charset="0"/>
                <a:cs typeface="Times New Roman" panose="02020603050405020304" pitchFamily="18" charset="0"/>
              </a:rPr>
              <a:t> </a:t>
            </a:r>
            <a:r>
              <a:rPr sz="3000" spc="-70" dirty="0">
                <a:latin typeface="Times New Roman" panose="02020603050405020304" pitchFamily="18" charset="0"/>
                <a:cs typeface="Times New Roman" panose="02020603050405020304" pitchFamily="18" charset="0"/>
              </a:rPr>
              <a:t>on</a:t>
            </a:r>
            <a:r>
              <a:rPr sz="3000" spc="65"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the</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Google</a:t>
            </a:r>
            <a:r>
              <a:rPr sz="3000" spc="60"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Brain</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Team</a:t>
            </a:r>
            <a:r>
              <a:rPr sz="3000" spc="6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within</a:t>
            </a:r>
            <a:r>
              <a:rPr sz="3000" spc="6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Google’s</a:t>
            </a:r>
            <a:r>
              <a:rPr sz="3000" spc="6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Machine</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Intelligence</a:t>
            </a:r>
            <a:r>
              <a:rPr sz="3000" spc="6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research</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organization</a:t>
            </a:r>
            <a:r>
              <a:rPr sz="3000" spc="6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for</a:t>
            </a:r>
            <a:r>
              <a:rPr sz="3000" spc="65"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the</a:t>
            </a:r>
            <a:r>
              <a:rPr sz="3000" spc="6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purposes</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of </a:t>
            </a:r>
            <a:r>
              <a:rPr sz="3000" spc="-53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conducting </a:t>
            </a:r>
            <a:r>
              <a:rPr sz="3000" spc="-40" dirty="0">
                <a:latin typeface="Times New Roman" panose="02020603050405020304" pitchFamily="18" charset="0"/>
                <a:cs typeface="Times New Roman" panose="02020603050405020304" pitchFamily="18" charset="0"/>
              </a:rPr>
              <a:t>machine </a:t>
            </a:r>
            <a:r>
              <a:rPr sz="3000" spc="-15" dirty="0">
                <a:latin typeface="Times New Roman" panose="02020603050405020304" pitchFamily="18" charset="0"/>
                <a:cs typeface="Times New Roman" panose="02020603050405020304" pitchFamily="18" charset="0"/>
              </a:rPr>
              <a:t>learning </a:t>
            </a:r>
            <a:r>
              <a:rPr sz="3000" spc="-75" dirty="0">
                <a:latin typeface="Times New Roman" panose="02020603050405020304" pitchFamily="18" charset="0"/>
                <a:cs typeface="Times New Roman" panose="02020603050405020304" pitchFamily="18" charset="0"/>
              </a:rPr>
              <a:t>and </a:t>
            </a:r>
            <a:r>
              <a:rPr sz="3000" spc="-100" dirty="0">
                <a:latin typeface="Times New Roman" panose="02020603050405020304" pitchFamily="18" charset="0"/>
                <a:cs typeface="Times New Roman" panose="02020603050405020304" pitchFamily="18" charset="0"/>
              </a:rPr>
              <a:t>deep</a:t>
            </a:r>
            <a:r>
              <a:rPr sz="3000" spc="-9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neural </a:t>
            </a:r>
            <a:r>
              <a:rPr sz="3000" spc="-45" dirty="0">
                <a:latin typeface="Times New Roman" panose="02020603050405020304" pitchFamily="18" charset="0"/>
                <a:cs typeface="Times New Roman" panose="02020603050405020304" pitchFamily="18" charset="0"/>
              </a:rPr>
              <a:t>networks </a:t>
            </a:r>
            <a:r>
              <a:rPr sz="3000" spc="-55" dirty="0">
                <a:latin typeface="Times New Roman" panose="02020603050405020304" pitchFamily="18" charset="0"/>
                <a:cs typeface="Times New Roman" panose="02020603050405020304" pitchFamily="18" charset="0"/>
              </a:rPr>
              <a:t>research, </a:t>
            </a:r>
            <a:r>
              <a:rPr sz="3000" spc="-90" dirty="0">
                <a:latin typeface="Times New Roman" panose="02020603050405020304" pitchFamily="18" charset="0"/>
                <a:cs typeface="Times New Roman" panose="02020603050405020304" pitchFamily="18" charset="0"/>
              </a:rPr>
              <a:t>but</a:t>
            </a:r>
            <a:r>
              <a:rPr sz="3000" spc="36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the</a:t>
            </a:r>
            <a:r>
              <a:rPr sz="3000" spc="315"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system </a:t>
            </a:r>
            <a:r>
              <a:rPr sz="3000" spc="50" dirty="0">
                <a:latin typeface="Times New Roman" panose="02020603050405020304" pitchFamily="18" charset="0"/>
                <a:cs typeface="Times New Roman" panose="02020603050405020304" pitchFamily="18" charset="0"/>
              </a:rPr>
              <a:t>is </a:t>
            </a:r>
            <a:r>
              <a:rPr sz="3000" spc="-45" dirty="0">
                <a:latin typeface="Times New Roman" panose="02020603050405020304" pitchFamily="18" charset="0"/>
                <a:cs typeface="Times New Roman" panose="02020603050405020304" pitchFamily="18" charset="0"/>
              </a:rPr>
              <a:t>general </a:t>
            </a:r>
            <a:r>
              <a:rPr sz="3000" spc="-60" dirty="0">
                <a:latin typeface="Times New Roman" panose="02020603050405020304" pitchFamily="18" charset="0"/>
                <a:cs typeface="Times New Roman" panose="02020603050405020304" pitchFamily="18" charset="0"/>
              </a:rPr>
              <a:t>enough </a:t>
            </a:r>
            <a:r>
              <a:rPr sz="3000" spc="-105" dirty="0">
                <a:latin typeface="Times New Roman" panose="02020603050405020304" pitchFamily="18" charset="0"/>
                <a:cs typeface="Times New Roman" panose="02020603050405020304" pitchFamily="18" charset="0"/>
              </a:rPr>
              <a:t>to</a:t>
            </a:r>
            <a:r>
              <a:rPr sz="3000" spc="330" dirty="0">
                <a:latin typeface="Times New Roman" panose="02020603050405020304" pitchFamily="18" charset="0"/>
                <a:cs typeface="Times New Roman" panose="02020603050405020304" pitchFamily="18" charset="0"/>
              </a:rPr>
              <a:t> </a:t>
            </a:r>
            <a:r>
              <a:rPr sz="3000" spc="-100" dirty="0">
                <a:latin typeface="Times New Roman" panose="02020603050405020304" pitchFamily="18" charset="0"/>
                <a:cs typeface="Times New Roman" panose="02020603050405020304" pitchFamily="18" charset="0"/>
              </a:rPr>
              <a:t>be</a:t>
            </a:r>
            <a:r>
              <a:rPr sz="3000" spc="34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applicable </a:t>
            </a:r>
            <a:r>
              <a:rPr sz="3000" spc="-1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in</a:t>
            </a:r>
            <a:r>
              <a:rPr sz="3000" spc="50"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wide</a:t>
            </a:r>
            <a:r>
              <a:rPr sz="3000" spc="5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variety</a:t>
            </a:r>
            <a:r>
              <a:rPr sz="3000" spc="5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of</a:t>
            </a:r>
            <a:r>
              <a:rPr sz="3000" spc="55" dirty="0">
                <a:latin typeface="Times New Roman" panose="02020603050405020304" pitchFamily="18" charset="0"/>
                <a:cs typeface="Times New Roman" panose="02020603050405020304" pitchFamily="18" charset="0"/>
              </a:rPr>
              <a:t> </a:t>
            </a:r>
            <a:r>
              <a:rPr sz="3000" spc="-90" dirty="0">
                <a:latin typeface="Times New Roman" panose="02020603050405020304" pitchFamily="18" charset="0"/>
                <a:cs typeface="Times New Roman" panose="02020603050405020304" pitchFamily="18" charset="0"/>
              </a:rPr>
              <a:t>other</a:t>
            </a:r>
            <a:r>
              <a:rPr sz="3000" spc="5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domains</a:t>
            </a:r>
            <a:r>
              <a:rPr sz="3000" spc="5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as</a:t>
            </a:r>
            <a:r>
              <a:rPr sz="3000" spc="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well!</a:t>
            </a:r>
            <a:endParaRPr sz="30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7151205" y="1186934"/>
            <a:ext cx="3985590" cy="566822"/>
          </a:xfrm>
          <a:prstGeom prst="rect">
            <a:avLst/>
          </a:prstGeom>
        </p:spPr>
        <p:txBody>
          <a:bodyPr vert="horz" wrap="square" lIns="0" tIns="12700" rIns="0" bIns="0" rtlCol="0">
            <a:spAutoFit/>
          </a:bodyPr>
          <a:lstStyle/>
          <a:p>
            <a:pPr marL="12700">
              <a:lnSpc>
                <a:spcPct val="100000"/>
              </a:lnSpc>
              <a:spcBef>
                <a:spcPts val="100"/>
              </a:spcBef>
            </a:pPr>
            <a:r>
              <a:rPr sz="3600" b="1" spc="480" dirty="0">
                <a:latin typeface="Times New Roman" panose="02020603050405020304" pitchFamily="18" charset="0"/>
                <a:cs typeface="Times New Roman" panose="02020603050405020304" pitchFamily="18" charset="0"/>
              </a:rPr>
              <a:t>TENSORFLOW</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23428" y="2338320"/>
            <a:ext cx="14241144" cy="5069849"/>
          </a:xfrm>
          <a:prstGeom prst="rect">
            <a:avLst/>
          </a:prstGeom>
        </p:spPr>
        <p:txBody>
          <a:bodyPr vert="horz" wrap="square" lIns="0" tIns="12700" rIns="0" bIns="0" rtlCol="0">
            <a:spAutoFit/>
          </a:bodyPr>
          <a:lstStyle/>
          <a:p>
            <a:pPr marL="469265" indent="-457200" algn="just">
              <a:lnSpc>
                <a:spcPct val="100000"/>
              </a:lnSpc>
              <a:spcBef>
                <a:spcPts val="100"/>
              </a:spcBef>
              <a:buFont typeface="Arial" panose="020B0604020202020204" pitchFamily="34" charset="0"/>
              <a:buChar char="•"/>
              <a:tabLst>
                <a:tab pos="195580" algn="l"/>
              </a:tabLst>
            </a:pPr>
            <a:r>
              <a:rPr sz="3000" spc="90" dirty="0">
                <a:latin typeface="Times New Roman" panose="02020603050405020304" pitchFamily="18" charset="0"/>
                <a:cs typeface="Times New Roman" panose="02020603050405020304" pitchFamily="18" charset="0"/>
              </a:rPr>
              <a:t>OpenCV</a:t>
            </a:r>
            <a:r>
              <a:rPr sz="3000" spc="60"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is</a:t>
            </a:r>
            <a:r>
              <a:rPr sz="3000" spc="65"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6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huge</a:t>
            </a:r>
            <a:r>
              <a:rPr sz="3000" spc="65" dirty="0">
                <a:latin typeface="Times New Roman" panose="02020603050405020304" pitchFamily="18" charset="0"/>
                <a:cs typeface="Times New Roman" panose="02020603050405020304" pitchFamily="18" charset="0"/>
              </a:rPr>
              <a:t> </a:t>
            </a:r>
            <a:r>
              <a:rPr sz="3000" spc="-50" dirty="0">
                <a:latin typeface="Times New Roman" panose="02020603050405020304" pitchFamily="18" charset="0"/>
                <a:cs typeface="Times New Roman" panose="02020603050405020304" pitchFamily="18" charset="0"/>
              </a:rPr>
              <a:t>open-source</a:t>
            </a:r>
            <a:r>
              <a:rPr sz="3000" spc="6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library</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for</a:t>
            </a:r>
            <a:r>
              <a:rPr sz="3000" spc="65" dirty="0">
                <a:latin typeface="Times New Roman" panose="02020603050405020304" pitchFamily="18" charset="0"/>
                <a:cs typeface="Times New Roman" panose="02020603050405020304" pitchFamily="18" charset="0"/>
              </a:rPr>
              <a:t> </a:t>
            </a:r>
            <a:r>
              <a:rPr sz="3000" spc="-70" dirty="0">
                <a:latin typeface="Times New Roman" panose="02020603050405020304" pitchFamily="18" charset="0"/>
                <a:cs typeface="Times New Roman" panose="02020603050405020304" pitchFamily="18" charset="0"/>
              </a:rPr>
              <a:t>computer</a:t>
            </a:r>
            <a:r>
              <a:rPr sz="3000" spc="6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vision,</a:t>
            </a:r>
            <a:r>
              <a:rPr sz="3000" spc="60"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machine</a:t>
            </a:r>
            <a:r>
              <a:rPr sz="3000" spc="6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learning,</a:t>
            </a:r>
            <a:r>
              <a:rPr sz="3000" spc="6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and</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image</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processing.</a:t>
            </a:r>
            <a:endParaRPr sz="3000" dirty="0">
              <a:latin typeface="Times New Roman" panose="02020603050405020304" pitchFamily="18" charset="0"/>
              <a:cs typeface="Times New Roman" panose="02020603050405020304" pitchFamily="18" charset="0"/>
            </a:endParaRPr>
          </a:p>
          <a:p>
            <a:pPr marL="469265" indent="-457200" algn="just">
              <a:lnSpc>
                <a:spcPct val="100000"/>
              </a:lnSpc>
              <a:spcBef>
                <a:spcPts val="1995"/>
              </a:spcBef>
              <a:buFont typeface="Arial" panose="020B0604020202020204" pitchFamily="34" charset="0"/>
              <a:buChar char="•"/>
              <a:tabLst>
                <a:tab pos="195580" algn="l"/>
              </a:tabLst>
            </a:pPr>
            <a:r>
              <a:rPr sz="3000" spc="90" dirty="0">
                <a:latin typeface="Times New Roman" panose="02020603050405020304" pitchFamily="18" charset="0"/>
                <a:cs typeface="Times New Roman" panose="02020603050405020304" pitchFamily="18" charset="0"/>
              </a:rPr>
              <a:t>OpenCV</a:t>
            </a:r>
            <a:r>
              <a:rPr sz="3000" spc="6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supports</a:t>
            </a:r>
            <a:r>
              <a:rPr sz="3000" spc="65"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wide</a:t>
            </a:r>
            <a:r>
              <a:rPr sz="3000" spc="6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variety</a:t>
            </a:r>
            <a:r>
              <a:rPr sz="3000" spc="6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of</a:t>
            </a:r>
            <a:r>
              <a:rPr sz="3000" spc="6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programming</a:t>
            </a:r>
            <a:r>
              <a:rPr sz="3000" spc="6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languages</a:t>
            </a:r>
            <a:r>
              <a:rPr sz="3000" spc="6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like</a:t>
            </a:r>
            <a:r>
              <a:rPr sz="3000" spc="6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Python,</a:t>
            </a:r>
            <a:r>
              <a:rPr sz="3000" spc="65" dirty="0">
                <a:latin typeface="Times New Roman" panose="02020603050405020304" pitchFamily="18" charset="0"/>
                <a:cs typeface="Times New Roman" panose="02020603050405020304" pitchFamily="18" charset="0"/>
              </a:rPr>
              <a:t> </a:t>
            </a:r>
            <a:r>
              <a:rPr sz="3000" spc="155" dirty="0">
                <a:latin typeface="Times New Roman" panose="02020603050405020304" pitchFamily="18" charset="0"/>
                <a:cs typeface="Times New Roman" panose="02020603050405020304" pitchFamily="18" charset="0"/>
              </a:rPr>
              <a:t>C++,</a:t>
            </a:r>
            <a:r>
              <a:rPr sz="3000" spc="6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Java,</a:t>
            </a:r>
            <a:r>
              <a:rPr sz="3000" spc="6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etc.</a:t>
            </a:r>
            <a:endParaRPr sz="3000" dirty="0">
              <a:latin typeface="Times New Roman" panose="02020603050405020304" pitchFamily="18" charset="0"/>
              <a:cs typeface="Times New Roman" panose="02020603050405020304" pitchFamily="18" charset="0"/>
            </a:endParaRPr>
          </a:p>
          <a:p>
            <a:pPr marL="469265" indent="-457200" algn="just">
              <a:lnSpc>
                <a:spcPct val="100000"/>
              </a:lnSpc>
              <a:spcBef>
                <a:spcPts val="1995"/>
              </a:spcBef>
              <a:buFont typeface="Arial" panose="020B0604020202020204" pitchFamily="34" charset="0"/>
              <a:buChar char="•"/>
              <a:tabLst>
                <a:tab pos="195580" algn="l"/>
              </a:tabLst>
            </a:pPr>
            <a:r>
              <a:rPr sz="3000" spc="25" dirty="0">
                <a:latin typeface="Times New Roman" panose="02020603050405020304" pitchFamily="18" charset="0"/>
                <a:cs typeface="Times New Roman" panose="02020603050405020304" pitchFamily="18" charset="0"/>
              </a:rPr>
              <a:t>It</a:t>
            </a:r>
            <a:r>
              <a:rPr sz="3000" spc="60"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can</a:t>
            </a:r>
            <a:r>
              <a:rPr sz="3000" spc="6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process</a:t>
            </a:r>
            <a:r>
              <a:rPr sz="3000" spc="6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images</a:t>
            </a:r>
            <a:r>
              <a:rPr sz="3000" spc="6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and</a:t>
            </a:r>
            <a:r>
              <a:rPr sz="3000" spc="6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videos</a:t>
            </a:r>
            <a:r>
              <a:rPr sz="3000" spc="65" dirty="0">
                <a:latin typeface="Times New Roman" panose="02020603050405020304" pitchFamily="18" charset="0"/>
                <a:cs typeface="Times New Roman" panose="02020603050405020304" pitchFamily="18" charset="0"/>
              </a:rPr>
              <a:t> </a:t>
            </a:r>
            <a:r>
              <a:rPr sz="3000" spc="-105" dirty="0">
                <a:latin typeface="Times New Roman" panose="02020603050405020304" pitchFamily="18" charset="0"/>
                <a:cs typeface="Times New Roman" panose="02020603050405020304" pitchFamily="18" charset="0"/>
              </a:rPr>
              <a:t>to</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identify</a:t>
            </a:r>
            <a:r>
              <a:rPr sz="3000" spc="60"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objects,</a:t>
            </a:r>
            <a:r>
              <a:rPr sz="3000" spc="6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faces,</a:t>
            </a:r>
            <a:r>
              <a:rPr sz="3000" spc="60"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or</a:t>
            </a:r>
            <a:r>
              <a:rPr sz="3000" spc="65"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even</a:t>
            </a:r>
            <a:r>
              <a:rPr sz="3000" spc="6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the</a:t>
            </a:r>
            <a:r>
              <a:rPr sz="3000" spc="6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handwriting</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of</a:t>
            </a:r>
            <a:r>
              <a:rPr sz="3000" spc="60"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6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human.</a:t>
            </a:r>
            <a:endParaRPr sz="3000" dirty="0">
              <a:latin typeface="Times New Roman" panose="02020603050405020304" pitchFamily="18" charset="0"/>
              <a:cs typeface="Times New Roman" panose="02020603050405020304" pitchFamily="18" charset="0"/>
            </a:endParaRPr>
          </a:p>
          <a:p>
            <a:pPr marL="469900" marR="5080" indent="-457200" algn="just">
              <a:lnSpc>
                <a:spcPct val="169300"/>
              </a:lnSpc>
              <a:buFont typeface="Arial" panose="020B0604020202020204" pitchFamily="34" charset="0"/>
              <a:buChar char="•"/>
              <a:tabLst>
                <a:tab pos="235585" algn="l"/>
              </a:tabLst>
            </a:pPr>
            <a:r>
              <a:rPr sz="3000" spc="-35" dirty="0">
                <a:latin typeface="Times New Roman" panose="02020603050405020304" pitchFamily="18" charset="0"/>
                <a:cs typeface="Times New Roman" panose="02020603050405020304" pitchFamily="18" charset="0"/>
              </a:rPr>
              <a:t>When </a:t>
            </a:r>
            <a:r>
              <a:rPr sz="3000" spc="-15" dirty="0">
                <a:latin typeface="Times New Roman" panose="02020603050405020304" pitchFamily="18" charset="0"/>
                <a:cs typeface="Times New Roman" panose="02020603050405020304" pitchFamily="18" charset="0"/>
              </a:rPr>
              <a:t>it </a:t>
            </a:r>
            <a:r>
              <a:rPr sz="3000" spc="50" dirty="0">
                <a:latin typeface="Times New Roman" panose="02020603050405020304" pitchFamily="18" charset="0"/>
                <a:cs typeface="Times New Roman" panose="02020603050405020304" pitchFamily="18" charset="0"/>
              </a:rPr>
              <a:t>is </a:t>
            </a:r>
            <a:r>
              <a:rPr sz="3000" spc="-65" dirty="0">
                <a:latin typeface="Times New Roman" panose="02020603050405020304" pitchFamily="18" charset="0"/>
                <a:cs typeface="Times New Roman" panose="02020603050405020304" pitchFamily="18" charset="0"/>
              </a:rPr>
              <a:t>integrated </a:t>
            </a:r>
            <a:r>
              <a:rPr sz="3000" spc="-20" dirty="0">
                <a:latin typeface="Times New Roman" panose="02020603050405020304" pitchFamily="18" charset="0"/>
                <a:cs typeface="Times New Roman" panose="02020603050405020304" pitchFamily="18" charset="0"/>
              </a:rPr>
              <a:t>with </a:t>
            </a:r>
            <a:r>
              <a:rPr sz="3000" spc="-10" dirty="0">
                <a:latin typeface="Times New Roman" panose="02020603050405020304" pitchFamily="18" charset="0"/>
                <a:cs typeface="Times New Roman" panose="02020603050405020304" pitchFamily="18" charset="0"/>
              </a:rPr>
              <a:t>various </a:t>
            </a:r>
            <a:r>
              <a:rPr sz="3000" spc="-5" dirty="0">
                <a:latin typeface="Times New Roman" panose="02020603050405020304" pitchFamily="18" charset="0"/>
                <a:cs typeface="Times New Roman" panose="02020603050405020304" pitchFamily="18" charset="0"/>
              </a:rPr>
              <a:t>libraries, </a:t>
            </a:r>
            <a:r>
              <a:rPr sz="3000" spc="-25" dirty="0">
                <a:latin typeface="Times New Roman" panose="02020603050405020304" pitchFamily="18" charset="0"/>
                <a:cs typeface="Times New Roman" panose="02020603050405020304" pitchFamily="18" charset="0"/>
              </a:rPr>
              <a:t>such </a:t>
            </a:r>
            <a:r>
              <a:rPr sz="3000" spc="-50" dirty="0">
                <a:latin typeface="Times New Roman" panose="02020603050405020304" pitchFamily="18" charset="0"/>
                <a:cs typeface="Times New Roman" panose="02020603050405020304" pitchFamily="18" charset="0"/>
              </a:rPr>
              <a:t>as </a:t>
            </a:r>
            <a:r>
              <a:rPr sz="3000" spc="20" dirty="0">
                <a:latin typeface="Times New Roman" panose="02020603050405020304" pitchFamily="18" charset="0"/>
                <a:cs typeface="Times New Roman" panose="02020603050405020304" pitchFamily="18" charset="0"/>
              </a:rPr>
              <a:t>Numpy </a:t>
            </a:r>
            <a:r>
              <a:rPr sz="3000" spc="5" dirty="0">
                <a:latin typeface="Times New Roman" panose="02020603050405020304" pitchFamily="18" charset="0"/>
                <a:cs typeface="Times New Roman" panose="02020603050405020304" pitchFamily="18" charset="0"/>
              </a:rPr>
              <a:t>which </a:t>
            </a:r>
            <a:r>
              <a:rPr sz="3000" spc="50" dirty="0">
                <a:latin typeface="Times New Roman" panose="02020603050405020304" pitchFamily="18" charset="0"/>
                <a:cs typeface="Times New Roman" panose="02020603050405020304" pitchFamily="18" charset="0"/>
              </a:rPr>
              <a:t>is </a:t>
            </a:r>
            <a:r>
              <a:rPr sz="3000" spc="-85" dirty="0">
                <a:latin typeface="Times New Roman" panose="02020603050405020304" pitchFamily="18" charset="0"/>
                <a:cs typeface="Times New Roman" panose="02020603050405020304" pitchFamily="18" charset="0"/>
              </a:rPr>
              <a:t>a</a:t>
            </a:r>
            <a:r>
              <a:rPr sz="3000" spc="-80"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highly </a:t>
            </a:r>
            <a:r>
              <a:rPr sz="3000" spc="-25" dirty="0">
                <a:latin typeface="Times New Roman" panose="02020603050405020304" pitchFamily="18" charset="0"/>
                <a:cs typeface="Times New Roman" panose="02020603050405020304" pitchFamily="18" charset="0"/>
              </a:rPr>
              <a:t>optimized </a:t>
            </a:r>
            <a:r>
              <a:rPr sz="3000" spc="10" dirty="0">
                <a:latin typeface="Times New Roman" panose="02020603050405020304" pitchFamily="18" charset="0"/>
                <a:cs typeface="Times New Roman" panose="02020603050405020304" pitchFamily="18" charset="0"/>
              </a:rPr>
              <a:t>library </a:t>
            </a:r>
            <a:r>
              <a:rPr sz="3000" spc="-20" dirty="0">
                <a:latin typeface="Times New Roman" panose="02020603050405020304" pitchFamily="18" charset="0"/>
                <a:cs typeface="Times New Roman" panose="02020603050405020304" pitchFamily="18" charset="0"/>
              </a:rPr>
              <a:t>for numerical </a:t>
            </a:r>
            <a:r>
              <a:rPr sz="3000" spc="-15"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operations,</a:t>
            </a:r>
            <a:r>
              <a:rPr sz="3000" spc="-50" dirty="0">
                <a:latin typeface="Times New Roman" panose="02020603050405020304" pitchFamily="18" charset="0"/>
                <a:cs typeface="Times New Roman" panose="02020603050405020304" pitchFamily="18" charset="0"/>
              </a:rPr>
              <a:t> </a:t>
            </a:r>
            <a:r>
              <a:rPr sz="3000" spc="-105" dirty="0">
                <a:latin typeface="Times New Roman" panose="02020603050405020304" pitchFamily="18" charset="0"/>
                <a:cs typeface="Times New Roman" panose="02020603050405020304" pitchFamily="18" charset="0"/>
              </a:rPr>
              <a:t>then</a:t>
            </a:r>
            <a:r>
              <a:rPr sz="3000" spc="-10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the</a:t>
            </a:r>
            <a:r>
              <a:rPr sz="3000" spc="-110"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number</a:t>
            </a:r>
            <a:r>
              <a:rPr sz="3000" spc="39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of </a:t>
            </a:r>
            <a:r>
              <a:rPr sz="3000" spc="-60" dirty="0">
                <a:latin typeface="Times New Roman" panose="02020603050405020304" pitchFamily="18" charset="0"/>
                <a:cs typeface="Times New Roman" panose="02020603050405020304" pitchFamily="18" charset="0"/>
              </a:rPr>
              <a:t>weapons</a:t>
            </a:r>
            <a:r>
              <a:rPr sz="3000" spc="425"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increases </a:t>
            </a:r>
            <a:r>
              <a:rPr sz="3000" spc="25" dirty="0">
                <a:latin typeface="Times New Roman" panose="02020603050405020304" pitchFamily="18" charset="0"/>
                <a:cs typeface="Times New Roman" panose="02020603050405020304" pitchFamily="18" charset="0"/>
              </a:rPr>
              <a:t>in </a:t>
            </a:r>
            <a:r>
              <a:rPr sz="3000" spc="-20" dirty="0">
                <a:latin typeface="Times New Roman" panose="02020603050405020304" pitchFamily="18" charset="0"/>
                <a:cs typeface="Times New Roman" panose="02020603050405020304" pitchFamily="18" charset="0"/>
              </a:rPr>
              <a:t>your </a:t>
            </a:r>
            <a:r>
              <a:rPr sz="3000" spc="15" dirty="0">
                <a:latin typeface="Times New Roman" panose="02020603050405020304" pitchFamily="18" charset="0"/>
                <a:cs typeface="Times New Roman" panose="02020603050405020304" pitchFamily="18" charset="0"/>
              </a:rPr>
              <a:t>Arsenal </a:t>
            </a:r>
            <a:r>
              <a:rPr sz="3000" spc="-10" dirty="0">
                <a:latin typeface="Times New Roman" panose="02020603050405020304" pitchFamily="18" charset="0"/>
                <a:cs typeface="Times New Roman" panose="02020603050405020304" pitchFamily="18" charset="0"/>
              </a:rPr>
              <a:t>i.e. </a:t>
            </a:r>
            <a:r>
              <a:rPr sz="3000" spc="-60" dirty="0">
                <a:latin typeface="Times New Roman" panose="02020603050405020304" pitchFamily="18" charset="0"/>
                <a:cs typeface="Times New Roman" panose="02020603050405020304" pitchFamily="18" charset="0"/>
              </a:rPr>
              <a:t>whatever</a:t>
            </a:r>
            <a:r>
              <a:rPr sz="3000" spc="42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operations</a:t>
            </a:r>
            <a:r>
              <a:rPr sz="3000" spc="425" dirty="0">
                <a:latin typeface="Times New Roman" panose="02020603050405020304" pitchFamily="18" charset="0"/>
                <a:cs typeface="Times New Roman" panose="02020603050405020304" pitchFamily="18" charset="0"/>
              </a:rPr>
              <a:t> </a:t>
            </a:r>
            <a:r>
              <a:rPr sz="3000" spc="-90" dirty="0">
                <a:latin typeface="Times New Roman" panose="02020603050405020304" pitchFamily="18" charset="0"/>
                <a:cs typeface="Times New Roman" panose="02020603050405020304" pitchFamily="18" charset="0"/>
              </a:rPr>
              <a:t>one</a:t>
            </a:r>
            <a:r>
              <a:rPr sz="3000" spc="360"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can </a:t>
            </a:r>
            <a:r>
              <a:rPr sz="3000" spc="-70" dirty="0">
                <a:latin typeface="Times New Roman" panose="02020603050405020304" pitchFamily="18" charset="0"/>
                <a:cs typeface="Times New Roman" panose="02020603050405020304" pitchFamily="18" charset="0"/>
              </a:rPr>
              <a:t>do</a:t>
            </a:r>
            <a:r>
              <a:rPr sz="3000" spc="40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in </a:t>
            </a:r>
            <a:r>
              <a:rPr sz="3000" spc="20" dirty="0">
                <a:latin typeface="Times New Roman" panose="02020603050405020304" pitchFamily="18" charset="0"/>
                <a:cs typeface="Times New Roman" panose="02020603050405020304" pitchFamily="18" charset="0"/>
              </a:rPr>
              <a:t>Numpy </a:t>
            </a:r>
            <a:r>
              <a:rPr sz="3000" spc="2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can</a:t>
            </a:r>
            <a:r>
              <a:rPr sz="3000" spc="50" dirty="0">
                <a:latin typeface="Times New Roman" panose="02020603050405020304" pitchFamily="18" charset="0"/>
                <a:cs typeface="Times New Roman" panose="02020603050405020304" pitchFamily="18" charset="0"/>
              </a:rPr>
              <a:t> </a:t>
            </a:r>
            <a:r>
              <a:rPr sz="3000" spc="-100" dirty="0">
                <a:latin typeface="Times New Roman" panose="02020603050405020304" pitchFamily="18" charset="0"/>
                <a:cs typeface="Times New Roman" panose="02020603050405020304" pitchFamily="18" charset="0"/>
              </a:rPr>
              <a:t>be</a:t>
            </a:r>
            <a:r>
              <a:rPr sz="3000" spc="55" dirty="0">
                <a:latin typeface="Times New Roman" panose="02020603050405020304" pitchFamily="18" charset="0"/>
                <a:cs typeface="Times New Roman" panose="02020603050405020304" pitchFamily="18" charset="0"/>
              </a:rPr>
              <a:t> </a:t>
            </a:r>
            <a:r>
              <a:rPr sz="3000" spc="-40" dirty="0">
                <a:latin typeface="Times New Roman" panose="02020603050405020304" pitchFamily="18" charset="0"/>
                <a:cs typeface="Times New Roman" panose="02020603050405020304" pitchFamily="18" charset="0"/>
              </a:rPr>
              <a:t>combined</a:t>
            </a:r>
            <a:r>
              <a:rPr sz="3000" spc="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with</a:t>
            </a:r>
            <a:r>
              <a:rPr sz="3000" spc="5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OpenCV.</a:t>
            </a:r>
            <a:endParaRPr sz="30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7705481" y="735108"/>
            <a:ext cx="2473239" cy="566822"/>
          </a:xfrm>
          <a:prstGeom prst="rect">
            <a:avLst/>
          </a:prstGeom>
        </p:spPr>
        <p:txBody>
          <a:bodyPr vert="horz" wrap="square" lIns="0" tIns="12700" rIns="0" bIns="0" rtlCol="0">
            <a:spAutoFit/>
          </a:bodyPr>
          <a:lstStyle/>
          <a:p>
            <a:pPr marL="12700">
              <a:lnSpc>
                <a:spcPct val="100000"/>
              </a:lnSpc>
              <a:spcBef>
                <a:spcPts val="100"/>
              </a:spcBef>
            </a:pPr>
            <a:r>
              <a:rPr sz="3600" b="1" spc="375" dirty="0">
                <a:latin typeface="Times New Roman" panose="02020603050405020304" pitchFamily="18" charset="0"/>
                <a:cs typeface="Times New Roman" panose="02020603050405020304" pitchFamily="18" charset="0"/>
              </a:rPr>
              <a:t>OPEN</a:t>
            </a:r>
            <a:r>
              <a:rPr sz="3600" b="1" spc="10" dirty="0">
                <a:latin typeface="Times New Roman" panose="02020603050405020304" pitchFamily="18" charset="0"/>
                <a:cs typeface="Times New Roman" panose="02020603050405020304" pitchFamily="18" charset="0"/>
              </a:rPr>
              <a:t> </a:t>
            </a:r>
            <a:r>
              <a:rPr sz="3600" b="1" spc="575" dirty="0">
                <a:latin typeface="Times New Roman" panose="02020603050405020304" pitchFamily="18" charset="0"/>
                <a:cs typeface="Times New Roman" panose="02020603050405020304" pitchFamily="18" charset="0"/>
              </a:rPr>
              <a:t>CV</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DC37-EBC7-444C-8761-F565CFBE95BC}"/>
              </a:ext>
            </a:extLst>
          </p:cNvPr>
          <p:cNvSpPr>
            <a:spLocks noGrp="1"/>
          </p:cNvSpPr>
          <p:nvPr>
            <p:ph type="title"/>
          </p:nvPr>
        </p:nvSpPr>
        <p:spPr>
          <a:xfrm>
            <a:off x="5118948" y="947353"/>
            <a:ext cx="7537217" cy="553998"/>
          </a:xfrm>
        </p:spPr>
        <p:txBody>
          <a:bodyPr/>
          <a:lstStyle/>
          <a:p>
            <a:pPr algn="ctr"/>
            <a:r>
              <a:rPr lang="en-IN" sz="3600" b="1" dirty="0"/>
              <a:t>Flask</a:t>
            </a:r>
            <a:endParaRPr lang="en-US" sz="3600" b="1" dirty="0"/>
          </a:p>
        </p:txBody>
      </p:sp>
      <p:sp>
        <p:nvSpPr>
          <p:cNvPr id="3" name="Text Placeholder 2">
            <a:extLst>
              <a:ext uri="{FF2B5EF4-FFF2-40B4-BE49-F238E27FC236}">
                <a16:creationId xmlns:a16="http://schemas.microsoft.com/office/drawing/2014/main" id="{06B1430B-7628-4B9F-B6FD-8FC92520A95B}"/>
              </a:ext>
            </a:extLst>
          </p:cNvPr>
          <p:cNvSpPr>
            <a:spLocks noGrp="1"/>
          </p:cNvSpPr>
          <p:nvPr>
            <p:ph type="body" idx="1"/>
          </p:nvPr>
        </p:nvSpPr>
        <p:spPr>
          <a:xfrm>
            <a:off x="2081135" y="3562695"/>
            <a:ext cx="13612842" cy="1846659"/>
          </a:xfrm>
        </p:spPr>
        <p:txBody>
          <a:bodyPr/>
          <a:lstStyle/>
          <a:p>
            <a:r>
              <a:rPr lang="en-IN" sz="3000" b="0" i="0" dirty="0">
                <a:effectLst/>
                <a:latin typeface="Times New Roman" panose="02020603050405020304" pitchFamily="18" charset="0"/>
                <a:cs typeface="Times New Roman" panose="02020603050405020304" pitchFamily="18" charset="0"/>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5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24275" y="2475580"/>
            <a:ext cx="7409490" cy="5380391"/>
          </a:xfrm>
          <a:prstGeom prst="rect">
            <a:avLst/>
          </a:prstGeom>
        </p:spPr>
      </p:pic>
      <p:sp>
        <p:nvSpPr>
          <p:cNvPr id="3" name="object 3"/>
          <p:cNvSpPr txBox="1">
            <a:spLocks noGrp="1"/>
          </p:cNvSpPr>
          <p:nvPr>
            <p:ph type="title"/>
          </p:nvPr>
        </p:nvSpPr>
        <p:spPr>
          <a:xfrm>
            <a:off x="5970837" y="686263"/>
            <a:ext cx="6346325" cy="566822"/>
          </a:xfrm>
          <a:prstGeom prst="rect">
            <a:avLst/>
          </a:prstGeom>
        </p:spPr>
        <p:txBody>
          <a:bodyPr vert="horz" wrap="square" lIns="0" tIns="12700" rIns="0" bIns="0" rtlCol="0">
            <a:spAutoFit/>
          </a:bodyPr>
          <a:lstStyle/>
          <a:p>
            <a:pPr marL="12700">
              <a:lnSpc>
                <a:spcPct val="100000"/>
              </a:lnSpc>
              <a:spcBef>
                <a:spcPts val="100"/>
              </a:spcBef>
            </a:pPr>
            <a:r>
              <a:rPr sz="3600" b="1" spc="520" dirty="0">
                <a:latin typeface="Times New Roman" panose="02020603050405020304" pitchFamily="18" charset="0"/>
                <a:cs typeface="Times New Roman" panose="02020603050405020304" pitchFamily="18" charset="0"/>
              </a:rPr>
              <a:t>WORK</a:t>
            </a:r>
            <a:r>
              <a:rPr sz="3600" b="1" spc="50" dirty="0">
                <a:latin typeface="Times New Roman" panose="02020603050405020304" pitchFamily="18" charset="0"/>
                <a:cs typeface="Times New Roman" panose="02020603050405020304" pitchFamily="18" charset="0"/>
              </a:rPr>
              <a:t> </a:t>
            </a:r>
            <a:r>
              <a:rPr sz="3600" b="1" spc="525" dirty="0">
                <a:latin typeface="Times New Roman" panose="02020603050405020304" pitchFamily="18" charset="0"/>
                <a:cs typeface="Times New Roman" panose="02020603050405020304" pitchFamily="18" charset="0"/>
              </a:rPr>
              <a:t>FLOW</a:t>
            </a:r>
            <a:r>
              <a:rPr sz="3600" b="1" spc="55" dirty="0">
                <a:latin typeface="Times New Roman" panose="02020603050405020304" pitchFamily="18" charset="0"/>
                <a:cs typeface="Times New Roman" panose="02020603050405020304" pitchFamily="18" charset="0"/>
              </a:rPr>
              <a:t> </a:t>
            </a:r>
            <a:r>
              <a:rPr sz="3600" b="1" spc="415" dirty="0">
                <a:latin typeface="Times New Roman" panose="02020603050405020304" pitchFamily="18" charset="0"/>
                <a:cs typeface="Times New Roman" panose="02020603050405020304" pitchFamily="18" charset="0"/>
              </a:rPr>
              <a:t>DIAGRAM</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311693" y="2040174"/>
            <a:ext cx="9843109" cy="6210299"/>
          </a:xfrm>
          <a:prstGeom prst="rect">
            <a:avLst/>
          </a:prstGeom>
        </p:spPr>
      </p:pic>
      <p:sp>
        <p:nvSpPr>
          <p:cNvPr id="3" name="object 3"/>
          <p:cNvSpPr txBox="1">
            <a:spLocks noGrp="1"/>
          </p:cNvSpPr>
          <p:nvPr>
            <p:ph type="title"/>
          </p:nvPr>
        </p:nvSpPr>
        <p:spPr>
          <a:xfrm>
            <a:off x="4989955" y="735107"/>
            <a:ext cx="8308090" cy="566822"/>
          </a:xfrm>
          <a:prstGeom prst="rect">
            <a:avLst/>
          </a:prstGeom>
        </p:spPr>
        <p:txBody>
          <a:bodyPr vert="horz" wrap="square" lIns="0" tIns="12700" rIns="0" bIns="0" rtlCol="0">
            <a:spAutoFit/>
          </a:bodyPr>
          <a:lstStyle/>
          <a:p>
            <a:pPr marL="12700">
              <a:lnSpc>
                <a:spcPct val="100000"/>
              </a:lnSpc>
              <a:spcBef>
                <a:spcPts val="100"/>
              </a:spcBef>
            </a:pPr>
            <a:r>
              <a:rPr sz="3600" b="1" spc="550" dirty="0">
                <a:latin typeface="Times New Roman" panose="02020603050405020304" pitchFamily="18" charset="0"/>
                <a:cs typeface="Times New Roman" panose="02020603050405020304" pitchFamily="18" charset="0"/>
              </a:rPr>
              <a:t>ARCHITECTURE</a:t>
            </a:r>
            <a:r>
              <a:rPr sz="3600" b="1" spc="65" dirty="0">
                <a:latin typeface="Times New Roman" panose="02020603050405020304" pitchFamily="18" charset="0"/>
                <a:cs typeface="Times New Roman" panose="02020603050405020304" pitchFamily="18" charset="0"/>
              </a:rPr>
              <a:t> </a:t>
            </a:r>
            <a:r>
              <a:rPr sz="3600" b="1" spc="375" dirty="0">
                <a:latin typeface="Times New Roman" panose="02020603050405020304" pitchFamily="18" charset="0"/>
                <a:cs typeface="Times New Roman" panose="02020603050405020304" pitchFamily="18" charset="0"/>
              </a:rPr>
              <a:t>CNN</a:t>
            </a:r>
            <a:r>
              <a:rPr sz="3600" b="1" spc="65" dirty="0">
                <a:latin typeface="Times New Roman" panose="02020603050405020304" pitchFamily="18" charset="0"/>
                <a:cs typeface="Times New Roman" panose="02020603050405020304" pitchFamily="18" charset="0"/>
              </a:rPr>
              <a:t> </a:t>
            </a:r>
            <a:r>
              <a:rPr sz="3600" b="1" spc="490" dirty="0">
                <a:latin typeface="Times New Roman" panose="02020603050405020304" pitchFamily="18" charset="0"/>
                <a:cs typeface="Times New Roman" panose="02020603050405020304" pitchFamily="18" charset="0"/>
              </a:rPr>
              <a:t>MODEL</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72106" y="2790682"/>
            <a:ext cx="10575479" cy="4762396"/>
          </a:xfrm>
          <a:prstGeom prst="rect">
            <a:avLst/>
          </a:prstGeom>
        </p:spPr>
      </p:pic>
      <p:sp>
        <p:nvSpPr>
          <p:cNvPr id="3" name="object 3"/>
          <p:cNvSpPr txBox="1">
            <a:spLocks noGrp="1"/>
          </p:cNvSpPr>
          <p:nvPr>
            <p:ph type="title"/>
          </p:nvPr>
        </p:nvSpPr>
        <p:spPr>
          <a:xfrm>
            <a:off x="4967142" y="954918"/>
            <a:ext cx="8353716" cy="566822"/>
          </a:xfrm>
          <a:prstGeom prst="rect">
            <a:avLst/>
          </a:prstGeom>
        </p:spPr>
        <p:txBody>
          <a:bodyPr vert="horz" wrap="square" lIns="0" tIns="12700" rIns="0" bIns="0" rtlCol="0">
            <a:spAutoFit/>
          </a:bodyPr>
          <a:lstStyle/>
          <a:p>
            <a:pPr marL="12700">
              <a:lnSpc>
                <a:spcPct val="100000"/>
              </a:lnSpc>
              <a:spcBef>
                <a:spcPts val="100"/>
              </a:spcBef>
            </a:pPr>
            <a:r>
              <a:rPr sz="3600" b="1" spc="565" dirty="0">
                <a:latin typeface="Times New Roman" panose="02020603050405020304" pitchFamily="18" charset="0"/>
                <a:cs typeface="Times New Roman" panose="02020603050405020304" pitchFamily="18" charset="0"/>
              </a:rPr>
              <a:t>TECHNICAL</a:t>
            </a:r>
            <a:r>
              <a:rPr sz="3600" b="1" spc="50" dirty="0">
                <a:latin typeface="Times New Roman" panose="02020603050405020304" pitchFamily="18" charset="0"/>
                <a:cs typeface="Times New Roman" panose="02020603050405020304" pitchFamily="18" charset="0"/>
              </a:rPr>
              <a:t> </a:t>
            </a:r>
            <a:r>
              <a:rPr sz="3600" b="1" spc="550" dirty="0">
                <a:latin typeface="Times New Roman" panose="02020603050405020304" pitchFamily="18" charset="0"/>
                <a:cs typeface="Times New Roman" panose="02020603050405020304" pitchFamily="18" charset="0"/>
              </a:rPr>
              <a:t>ARCHITECTURE</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076" y="2805059"/>
            <a:ext cx="14316074" cy="4676774"/>
          </a:xfrm>
          <a:prstGeom prst="rect">
            <a:avLst/>
          </a:prstGeom>
        </p:spPr>
      </p:pic>
      <p:sp>
        <p:nvSpPr>
          <p:cNvPr id="3" name="object 3"/>
          <p:cNvSpPr txBox="1">
            <a:spLocks noGrp="1"/>
          </p:cNvSpPr>
          <p:nvPr>
            <p:ph type="title"/>
          </p:nvPr>
        </p:nvSpPr>
        <p:spPr>
          <a:xfrm>
            <a:off x="4074132" y="1032898"/>
            <a:ext cx="10135961" cy="566822"/>
          </a:xfrm>
          <a:prstGeom prst="rect">
            <a:avLst/>
          </a:prstGeom>
        </p:spPr>
        <p:txBody>
          <a:bodyPr vert="horz" wrap="square" lIns="0" tIns="12700" rIns="0" bIns="0" rtlCol="0">
            <a:spAutoFit/>
          </a:bodyPr>
          <a:lstStyle/>
          <a:p>
            <a:pPr marL="12700">
              <a:lnSpc>
                <a:spcPct val="100000"/>
              </a:lnSpc>
              <a:spcBef>
                <a:spcPts val="100"/>
              </a:spcBef>
            </a:pPr>
            <a:r>
              <a:rPr sz="3600" b="1" spc="535" dirty="0">
                <a:latin typeface="Times New Roman" panose="02020603050405020304" pitchFamily="18" charset="0"/>
                <a:cs typeface="Times New Roman" panose="02020603050405020304" pitchFamily="18" charset="0"/>
              </a:rPr>
              <a:t>RESULT</a:t>
            </a:r>
            <a:r>
              <a:rPr sz="3600" b="1" spc="80" dirty="0">
                <a:latin typeface="Times New Roman" panose="02020603050405020304" pitchFamily="18" charset="0"/>
                <a:cs typeface="Times New Roman" panose="02020603050405020304" pitchFamily="18" charset="0"/>
              </a:rPr>
              <a:t> </a:t>
            </a:r>
            <a:r>
              <a:rPr sz="3600" b="1" spc="5" dirty="0">
                <a:latin typeface="Times New Roman" panose="02020603050405020304" pitchFamily="18" charset="0"/>
                <a:cs typeface="Times New Roman" panose="02020603050405020304" pitchFamily="18" charset="0"/>
              </a:rPr>
              <a:t>–</a:t>
            </a:r>
            <a:r>
              <a:rPr sz="3600" b="1" spc="85" dirty="0">
                <a:latin typeface="Times New Roman" panose="02020603050405020304" pitchFamily="18" charset="0"/>
                <a:cs typeface="Times New Roman" panose="02020603050405020304" pitchFamily="18" charset="0"/>
              </a:rPr>
              <a:t> </a:t>
            </a:r>
            <a:r>
              <a:rPr sz="3600" b="1" spc="434" dirty="0">
                <a:latin typeface="Times New Roman" panose="02020603050405020304" pitchFamily="18" charset="0"/>
                <a:cs typeface="Times New Roman" panose="02020603050405020304" pitchFamily="18" charset="0"/>
              </a:rPr>
              <a:t>VARIATION</a:t>
            </a:r>
            <a:r>
              <a:rPr sz="3600" b="1" spc="80" dirty="0">
                <a:latin typeface="Times New Roman" panose="02020603050405020304" pitchFamily="18" charset="0"/>
                <a:cs typeface="Times New Roman" panose="02020603050405020304" pitchFamily="18" charset="0"/>
              </a:rPr>
              <a:t> </a:t>
            </a:r>
            <a:r>
              <a:rPr sz="3600" b="1" spc="450" dirty="0">
                <a:latin typeface="Times New Roman" panose="02020603050405020304" pitchFamily="18" charset="0"/>
                <a:cs typeface="Times New Roman" panose="02020603050405020304" pitchFamily="18" charset="0"/>
              </a:rPr>
              <a:t>OF</a:t>
            </a:r>
            <a:r>
              <a:rPr sz="3600" b="1" spc="85" dirty="0">
                <a:latin typeface="Times New Roman" panose="02020603050405020304" pitchFamily="18" charset="0"/>
                <a:cs typeface="Times New Roman" panose="02020603050405020304" pitchFamily="18" charset="0"/>
              </a:rPr>
              <a:t> </a:t>
            </a:r>
            <a:r>
              <a:rPr sz="3600" b="1" spc="550" dirty="0">
                <a:latin typeface="Times New Roman" panose="02020603050405020304" pitchFamily="18" charset="0"/>
                <a:cs typeface="Times New Roman" panose="02020603050405020304" pitchFamily="18" charset="0"/>
              </a:rPr>
              <a:t>ACCURACY</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05056" y="2788684"/>
            <a:ext cx="14277974" cy="4705349"/>
          </a:xfrm>
          <a:prstGeom prst="rect">
            <a:avLst/>
          </a:prstGeom>
        </p:spPr>
      </p:pic>
      <p:sp>
        <p:nvSpPr>
          <p:cNvPr id="3" name="object 3"/>
          <p:cNvSpPr txBox="1">
            <a:spLocks noGrp="1"/>
          </p:cNvSpPr>
          <p:nvPr>
            <p:ph type="title"/>
          </p:nvPr>
        </p:nvSpPr>
        <p:spPr>
          <a:xfrm>
            <a:off x="5980589" y="1008476"/>
            <a:ext cx="6326821" cy="566822"/>
          </a:xfrm>
          <a:prstGeom prst="rect">
            <a:avLst/>
          </a:prstGeom>
        </p:spPr>
        <p:txBody>
          <a:bodyPr vert="horz" wrap="square" lIns="0" tIns="12700" rIns="0" bIns="0" rtlCol="0">
            <a:spAutoFit/>
          </a:bodyPr>
          <a:lstStyle/>
          <a:p>
            <a:pPr marL="12700">
              <a:lnSpc>
                <a:spcPct val="100000"/>
              </a:lnSpc>
              <a:spcBef>
                <a:spcPts val="100"/>
              </a:spcBef>
            </a:pPr>
            <a:r>
              <a:rPr sz="3600" b="1" spc="434" dirty="0">
                <a:latin typeface="Times New Roman" panose="02020603050405020304" pitchFamily="18" charset="0"/>
                <a:cs typeface="Times New Roman" panose="02020603050405020304" pitchFamily="18" charset="0"/>
              </a:rPr>
              <a:t>VARIATION</a:t>
            </a:r>
            <a:r>
              <a:rPr sz="3600" b="1" spc="50" dirty="0">
                <a:latin typeface="Times New Roman" panose="02020603050405020304" pitchFamily="18" charset="0"/>
                <a:cs typeface="Times New Roman" panose="02020603050405020304" pitchFamily="18" charset="0"/>
              </a:rPr>
              <a:t> </a:t>
            </a:r>
            <a:r>
              <a:rPr sz="3600" b="1" spc="450" dirty="0">
                <a:latin typeface="Times New Roman" panose="02020603050405020304" pitchFamily="18" charset="0"/>
                <a:cs typeface="Times New Roman" panose="02020603050405020304" pitchFamily="18" charset="0"/>
              </a:rPr>
              <a:t>OF</a:t>
            </a:r>
            <a:r>
              <a:rPr sz="3600" b="1" spc="55" dirty="0">
                <a:latin typeface="Times New Roman" panose="02020603050405020304" pitchFamily="18" charset="0"/>
                <a:cs typeface="Times New Roman" panose="02020603050405020304" pitchFamily="18" charset="0"/>
              </a:rPr>
              <a:t> </a:t>
            </a:r>
            <a:r>
              <a:rPr sz="3600" b="1" spc="459" dirty="0">
                <a:latin typeface="Times New Roman" panose="02020603050405020304" pitchFamily="18" charset="0"/>
                <a:cs typeface="Times New Roman" panose="02020603050405020304" pitchFamily="18" charset="0"/>
              </a:rPr>
              <a:t>LOSSES</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3015" y="1661072"/>
            <a:ext cx="12382499" cy="6962774"/>
          </a:xfrm>
          <a:prstGeom prst="rect">
            <a:avLst/>
          </a:prstGeom>
        </p:spPr>
      </p:pic>
      <p:sp>
        <p:nvSpPr>
          <p:cNvPr id="3" name="object 3"/>
          <p:cNvSpPr txBox="1">
            <a:spLocks noGrp="1"/>
          </p:cNvSpPr>
          <p:nvPr>
            <p:ph type="title"/>
          </p:nvPr>
        </p:nvSpPr>
        <p:spPr>
          <a:xfrm>
            <a:off x="6069136" y="735109"/>
            <a:ext cx="5601270" cy="566822"/>
          </a:xfrm>
          <a:prstGeom prst="rect">
            <a:avLst/>
          </a:prstGeom>
        </p:spPr>
        <p:txBody>
          <a:bodyPr vert="horz" wrap="square" lIns="0" tIns="12700" rIns="0" bIns="0" rtlCol="0">
            <a:spAutoFit/>
          </a:bodyPr>
          <a:lstStyle/>
          <a:p>
            <a:pPr marL="12700">
              <a:lnSpc>
                <a:spcPct val="100000"/>
              </a:lnSpc>
              <a:spcBef>
                <a:spcPts val="100"/>
              </a:spcBef>
            </a:pPr>
            <a:r>
              <a:rPr sz="3600" b="1" spc="390" dirty="0">
                <a:latin typeface="Times New Roman" panose="02020603050405020304" pitchFamily="18" charset="0"/>
                <a:cs typeface="Times New Roman" panose="02020603050405020304" pitchFamily="18" charset="0"/>
              </a:rPr>
              <a:t>OUTPUT</a:t>
            </a:r>
            <a:r>
              <a:rPr sz="3600" b="1" spc="75" dirty="0">
                <a:latin typeface="Times New Roman" panose="02020603050405020304" pitchFamily="18" charset="0"/>
                <a:cs typeface="Times New Roman" panose="02020603050405020304" pitchFamily="18" charset="0"/>
              </a:rPr>
              <a:t> ( </a:t>
            </a:r>
            <a:r>
              <a:rPr sz="3600" b="1" spc="110" dirty="0">
                <a:latin typeface="Times New Roman" panose="02020603050405020304" pitchFamily="18" charset="0"/>
                <a:cs typeface="Times New Roman" panose="02020603050405020304" pitchFamily="18" charset="0"/>
              </a:rPr>
              <a:t>Main</a:t>
            </a:r>
            <a:r>
              <a:rPr sz="3600" b="1" spc="75" dirty="0">
                <a:latin typeface="Times New Roman" panose="02020603050405020304" pitchFamily="18" charset="0"/>
                <a:cs typeface="Times New Roman" panose="02020603050405020304" pitchFamily="18" charset="0"/>
              </a:rPr>
              <a:t> </a:t>
            </a:r>
            <a:r>
              <a:rPr sz="3600" b="1" spc="50" dirty="0">
                <a:latin typeface="Times New Roman" panose="02020603050405020304" pitchFamily="18" charset="0"/>
                <a:cs typeface="Times New Roman" panose="02020603050405020304" pitchFamily="18" charset="0"/>
              </a:rPr>
              <a:t>Screen</a:t>
            </a:r>
            <a:r>
              <a:rPr sz="3600" b="1" spc="75"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08688" y="739902"/>
            <a:ext cx="7470775" cy="558800"/>
          </a:xfrm>
          <a:prstGeom prst="rect">
            <a:avLst/>
          </a:prstGeom>
        </p:spPr>
        <p:txBody>
          <a:bodyPr vert="horz" wrap="square" lIns="0" tIns="12700" rIns="0" bIns="0" rtlCol="0">
            <a:spAutoFit/>
          </a:bodyPr>
          <a:lstStyle/>
          <a:p>
            <a:pPr marL="12700">
              <a:lnSpc>
                <a:spcPct val="100000"/>
              </a:lnSpc>
              <a:spcBef>
                <a:spcPts val="100"/>
              </a:spcBef>
            </a:pPr>
            <a:r>
              <a:rPr sz="3500" b="1" spc="470" dirty="0">
                <a:latin typeface="Calibri"/>
                <a:cs typeface="Calibri"/>
              </a:rPr>
              <a:t>OUTLINE</a:t>
            </a:r>
            <a:r>
              <a:rPr sz="3500" b="1" spc="55" dirty="0">
                <a:latin typeface="Calibri"/>
                <a:cs typeface="Calibri"/>
              </a:rPr>
              <a:t> </a:t>
            </a:r>
            <a:r>
              <a:rPr sz="3500" b="1" spc="440" dirty="0">
                <a:latin typeface="Calibri"/>
                <a:cs typeface="Calibri"/>
              </a:rPr>
              <a:t>OF</a:t>
            </a:r>
            <a:r>
              <a:rPr sz="3500" b="1" spc="55" dirty="0">
                <a:latin typeface="Calibri"/>
                <a:cs typeface="Calibri"/>
              </a:rPr>
              <a:t> </a:t>
            </a:r>
            <a:r>
              <a:rPr sz="3500" b="1" spc="575" dirty="0">
                <a:latin typeface="Calibri"/>
                <a:cs typeface="Calibri"/>
              </a:rPr>
              <a:t>THE</a:t>
            </a:r>
            <a:r>
              <a:rPr sz="3500" b="1" spc="55" dirty="0">
                <a:latin typeface="Calibri"/>
                <a:cs typeface="Calibri"/>
              </a:rPr>
              <a:t> </a:t>
            </a:r>
            <a:r>
              <a:rPr sz="3500" b="1" spc="430" dirty="0">
                <a:latin typeface="Calibri"/>
                <a:cs typeface="Calibri"/>
              </a:rPr>
              <a:t>PRESENTATION</a:t>
            </a:r>
            <a:endParaRPr sz="3500">
              <a:latin typeface="Calibri"/>
              <a:cs typeface="Calibri"/>
            </a:endParaRPr>
          </a:p>
        </p:txBody>
      </p:sp>
      <p:pic>
        <p:nvPicPr>
          <p:cNvPr id="3" name="object 3"/>
          <p:cNvPicPr/>
          <p:nvPr/>
        </p:nvPicPr>
        <p:blipFill>
          <a:blip r:embed="rId2" cstate="print"/>
          <a:stretch>
            <a:fillRect/>
          </a:stretch>
        </p:blipFill>
        <p:spPr>
          <a:xfrm>
            <a:off x="2277989" y="2188516"/>
            <a:ext cx="104775" cy="104774"/>
          </a:xfrm>
          <a:prstGeom prst="rect">
            <a:avLst/>
          </a:prstGeom>
        </p:spPr>
      </p:pic>
      <p:sp>
        <p:nvSpPr>
          <p:cNvPr id="4" name="object 4"/>
          <p:cNvSpPr txBox="1"/>
          <p:nvPr/>
        </p:nvSpPr>
        <p:spPr>
          <a:xfrm>
            <a:off x="2545234" y="2023416"/>
            <a:ext cx="4570730" cy="62204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Objective</a:t>
            </a:r>
            <a:endParaRPr sz="2400">
              <a:latin typeface="Times New Roman"/>
              <a:cs typeface="Times New Roman"/>
            </a:endParaRPr>
          </a:p>
          <a:p>
            <a:pPr marL="12700" marR="2272665">
              <a:lnSpc>
                <a:spcPct val="177100"/>
              </a:lnSpc>
            </a:pPr>
            <a:r>
              <a:rPr sz="2400" dirty="0">
                <a:latin typeface="Times New Roman"/>
                <a:cs typeface="Times New Roman"/>
              </a:rPr>
              <a:t>Abstract </a:t>
            </a:r>
            <a:r>
              <a:rPr sz="2400" spc="5" dirty="0">
                <a:latin typeface="Times New Roman"/>
                <a:cs typeface="Times New Roman"/>
              </a:rPr>
              <a:t> </a:t>
            </a:r>
            <a:r>
              <a:rPr sz="2400" dirty="0">
                <a:latin typeface="Times New Roman"/>
                <a:cs typeface="Times New Roman"/>
              </a:rPr>
              <a:t>Introduction </a:t>
            </a:r>
            <a:r>
              <a:rPr sz="2400" spc="5" dirty="0">
                <a:latin typeface="Times New Roman"/>
                <a:cs typeface="Times New Roman"/>
              </a:rPr>
              <a:t> </a:t>
            </a:r>
            <a:r>
              <a:rPr sz="2400" dirty="0">
                <a:latin typeface="Times New Roman"/>
                <a:cs typeface="Times New Roman"/>
              </a:rPr>
              <a:t>Motivation </a:t>
            </a:r>
            <a:r>
              <a:rPr sz="2400" spc="5" dirty="0">
                <a:latin typeface="Times New Roman"/>
                <a:cs typeface="Times New Roman"/>
              </a:rPr>
              <a:t> </a:t>
            </a:r>
            <a:r>
              <a:rPr sz="2400" dirty="0">
                <a:latin typeface="Times New Roman"/>
                <a:cs typeface="Times New Roman"/>
              </a:rPr>
              <a:t>Problem</a:t>
            </a:r>
            <a:r>
              <a:rPr sz="2400" spc="-95" dirty="0">
                <a:latin typeface="Times New Roman"/>
                <a:cs typeface="Times New Roman"/>
              </a:rPr>
              <a:t> </a:t>
            </a:r>
            <a:r>
              <a:rPr sz="2400" dirty="0">
                <a:latin typeface="Times New Roman"/>
                <a:cs typeface="Times New Roman"/>
              </a:rPr>
              <a:t>statement</a:t>
            </a:r>
            <a:endParaRPr sz="2400">
              <a:latin typeface="Times New Roman"/>
              <a:cs typeface="Times New Roman"/>
            </a:endParaRPr>
          </a:p>
          <a:p>
            <a:pPr marL="12700" marR="5080">
              <a:lnSpc>
                <a:spcPct val="177100"/>
              </a:lnSpc>
            </a:pPr>
            <a:r>
              <a:rPr sz="2400" dirty="0">
                <a:latin typeface="Times New Roman"/>
                <a:cs typeface="Times New Roman"/>
              </a:rPr>
              <a:t>Software</a:t>
            </a:r>
            <a:r>
              <a:rPr sz="2400" spc="-3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Hardware</a:t>
            </a:r>
            <a:r>
              <a:rPr sz="2400" spc="-35" dirty="0">
                <a:latin typeface="Times New Roman"/>
                <a:cs typeface="Times New Roman"/>
              </a:rPr>
              <a:t> </a:t>
            </a:r>
            <a:r>
              <a:rPr sz="2400" dirty="0">
                <a:latin typeface="Times New Roman"/>
                <a:cs typeface="Times New Roman"/>
              </a:rPr>
              <a:t>Requirement </a:t>
            </a:r>
            <a:r>
              <a:rPr sz="2400" spc="-590" dirty="0">
                <a:latin typeface="Times New Roman"/>
                <a:cs typeface="Times New Roman"/>
              </a:rPr>
              <a:t> </a:t>
            </a:r>
            <a:r>
              <a:rPr sz="2400" spc="-5" dirty="0">
                <a:latin typeface="Times New Roman"/>
                <a:cs typeface="Times New Roman"/>
              </a:rPr>
              <a:t>Proposed </a:t>
            </a:r>
            <a:r>
              <a:rPr sz="2400" dirty="0">
                <a:latin typeface="Times New Roman"/>
                <a:cs typeface="Times New Roman"/>
              </a:rPr>
              <a:t>Work</a:t>
            </a:r>
            <a:endParaRPr sz="2400">
              <a:latin typeface="Times New Roman"/>
              <a:cs typeface="Times New Roman"/>
            </a:endParaRPr>
          </a:p>
          <a:p>
            <a:pPr marL="12700">
              <a:lnSpc>
                <a:spcPct val="100000"/>
              </a:lnSpc>
              <a:spcBef>
                <a:spcPts val="2220"/>
              </a:spcBef>
            </a:pPr>
            <a:r>
              <a:rPr sz="2400" dirty="0">
                <a:latin typeface="Times New Roman"/>
                <a:cs typeface="Times New Roman"/>
              </a:rPr>
              <a:t>Result</a:t>
            </a:r>
            <a:endParaRPr sz="2400">
              <a:latin typeface="Times New Roman"/>
              <a:cs typeface="Times New Roman"/>
            </a:endParaRPr>
          </a:p>
          <a:p>
            <a:pPr marL="12700" marR="1273175">
              <a:lnSpc>
                <a:spcPct val="177100"/>
              </a:lnSpc>
            </a:pPr>
            <a:r>
              <a:rPr sz="2400" dirty="0">
                <a:latin typeface="Times New Roman"/>
                <a:cs typeface="Times New Roman"/>
              </a:rPr>
              <a:t>Conclusion</a:t>
            </a:r>
            <a:r>
              <a:rPr sz="2400" spc="-30" dirty="0">
                <a:latin typeface="Times New Roman"/>
                <a:cs typeface="Times New Roman"/>
              </a:rPr>
              <a:t> </a:t>
            </a:r>
            <a:r>
              <a:rPr sz="2400" dirty="0">
                <a:latin typeface="Times New Roman"/>
                <a:cs typeface="Times New Roman"/>
              </a:rPr>
              <a:t>&amp;</a:t>
            </a:r>
            <a:r>
              <a:rPr sz="2400" spc="-25" dirty="0">
                <a:latin typeface="Times New Roman"/>
                <a:cs typeface="Times New Roman"/>
              </a:rPr>
              <a:t> </a:t>
            </a:r>
            <a:r>
              <a:rPr sz="2400" dirty="0">
                <a:latin typeface="Times New Roman"/>
                <a:cs typeface="Times New Roman"/>
              </a:rPr>
              <a:t>Future</a:t>
            </a:r>
            <a:r>
              <a:rPr sz="2400" spc="-25" dirty="0">
                <a:latin typeface="Times New Roman"/>
                <a:cs typeface="Times New Roman"/>
              </a:rPr>
              <a:t> </a:t>
            </a:r>
            <a:r>
              <a:rPr sz="2400" spc="-5" dirty="0">
                <a:latin typeface="Times New Roman"/>
                <a:cs typeface="Times New Roman"/>
              </a:rPr>
              <a:t>work </a:t>
            </a:r>
            <a:r>
              <a:rPr sz="2400" spc="-590" dirty="0">
                <a:latin typeface="Times New Roman"/>
                <a:cs typeface="Times New Roman"/>
              </a:rPr>
              <a:t> </a:t>
            </a:r>
            <a:r>
              <a:rPr sz="2400" dirty="0">
                <a:latin typeface="Times New Roman"/>
                <a:cs typeface="Times New Roman"/>
              </a:rPr>
              <a:t>References</a:t>
            </a:r>
            <a:endParaRPr sz="2400">
              <a:latin typeface="Times New Roman"/>
              <a:cs typeface="Times New Roman"/>
            </a:endParaRPr>
          </a:p>
        </p:txBody>
      </p:sp>
      <p:pic>
        <p:nvPicPr>
          <p:cNvPr id="5" name="object 5"/>
          <p:cNvPicPr/>
          <p:nvPr/>
        </p:nvPicPr>
        <p:blipFill>
          <a:blip r:embed="rId2" cstate="print"/>
          <a:stretch>
            <a:fillRect/>
          </a:stretch>
        </p:blipFill>
        <p:spPr>
          <a:xfrm>
            <a:off x="2277989" y="2836216"/>
            <a:ext cx="104775" cy="104774"/>
          </a:xfrm>
          <a:prstGeom prst="rect">
            <a:avLst/>
          </a:prstGeom>
        </p:spPr>
      </p:pic>
      <p:pic>
        <p:nvPicPr>
          <p:cNvPr id="6" name="object 6"/>
          <p:cNvPicPr/>
          <p:nvPr/>
        </p:nvPicPr>
        <p:blipFill>
          <a:blip r:embed="rId2" cstate="print"/>
          <a:stretch>
            <a:fillRect/>
          </a:stretch>
        </p:blipFill>
        <p:spPr>
          <a:xfrm>
            <a:off x="2277989" y="3483916"/>
            <a:ext cx="104775" cy="104774"/>
          </a:xfrm>
          <a:prstGeom prst="rect">
            <a:avLst/>
          </a:prstGeom>
        </p:spPr>
      </p:pic>
      <p:pic>
        <p:nvPicPr>
          <p:cNvPr id="7" name="object 7"/>
          <p:cNvPicPr/>
          <p:nvPr/>
        </p:nvPicPr>
        <p:blipFill>
          <a:blip r:embed="rId2" cstate="print"/>
          <a:stretch>
            <a:fillRect/>
          </a:stretch>
        </p:blipFill>
        <p:spPr>
          <a:xfrm>
            <a:off x="2277989" y="4131616"/>
            <a:ext cx="104775" cy="104774"/>
          </a:xfrm>
          <a:prstGeom prst="rect">
            <a:avLst/>
          </a:prstGeom>
        </p:spPr>
      </p:pic>
      <p:pic>
        <p:nvPicPr>
          <p:cNvPr id="8" name="object 8"/>
          <p:cNvPicPr/>
          <p:nvPr/>
        </p:nvPicPr>
        <p:blipFill>
          <a:blip r:embed="rId2" cstate="print"/>
          <a:stretch>
            <a:fillRect/>
          </a:stretch>
        </p:blipFill>
        <p:spPr>
          <a:xfrm>
            <a:off x="2277989" y="4779315"/>
            <a:ext cx="104775" cy="104774"/>
          </a:xfrm>
          <a:prstGeom prst="rect">
            <a:avLst/>
          </a:prstGeom>
        </p:spPr>
      </p:pic>
      <p:pic>
        <p:nvPicPr>
          <p:cNvPr id="9" name="object 9"/>
          <p:cNvPicPr/>
          <p:nvPr/>
        </p:nvPicPr>
        <p:blipFill>
          <a:blip r:embed="rId2" cstate="print"/>
          <a:stretch>
            <a:fillRect/>
          </a:stretch>
        </p:blipFill>
        <p:spPr>
          <a:xfrm>
            <a:off x="2277989" y="5427015"/>
            <a:ext cx="104775" cy="104774"/>
          </a:xfrm>
          <a:prstGeom prst="rect">
            <a:avLst/>
          </a:prstGeom>
        </p:spPr>
      </p:pic>
      <p:pic>
        <p:nvPicPr>
          <p:cNvPr id="10" name="object 10"/>
          <p:cNvPicPr/>
          <p:nvPr/>
        </p:nvPicPr>
        <p:blipFill>
          <a:blip r:embed="rId2" cstate="print"/>
          <a:stretch>
            <a:fillRect/>
          </a:stretch>
        </p:blipFill>
        <p:spPr>
          <a:xfrm>
            <a:off x="2277989" y="6074715"/>
            <a:ext cx="104775" cy="104774"/>
          </a:xfrm>
          <a:prstGeom prst="rect">
            <a:avLst/>
          </a:prstGeom>
        </p:spPr>
      </p:pic>
      <p:pic>
        <p:nvPicPr>
          <p:cNvPr id="11" name="object 11"/>
          <p:cNvPicPr/>
          <p:nvPr/>
        </p:nvPicPr>
        <p:blipFill>
          <a:blip r:embed="rId3" cstate="print"/>
          <a:stretch>
            <a:fillRect/>
          </a:stretch>
        </p:blipFill>
        <p:spPr>
          <a:xfrm>
            <a:off x="2277989" y="6722416"/>
            <a:ext cx="104775" cy="104774"/>
          </a:xfrm>
          <a:prstGeom prst="rect">
            <a:avLst/>
          </a:prstGeom>
        </p:spPr>
      </p:pic>
      <p:pic>
        <p:nvPicPr>
          <p:cNvPr id="12" name="object 12"/>
          <p:cNvPicPr/>
          <p:nvPr/>
        </p:nvPicPr>
        <p:blipFill>
          <a:blip r:embed="rId2" cstate="print"/>
          <a:stretch>
            <a:fillRect/>
          </a:stretch>
        </p:blipFill>
        <p:spPr>
          <a:xfrm>
            <a:off x="2277989" y="7370115"/>
            <a:ext cx="104775" cy="104774"/>
          </a:xfrm>
          <a:prstGeom prst="rect">
            <a:avLst/>
          </a:prstGeom>
        </p:spPr>
      </p:pic>
      <p:pic>
        <p:nvPicPr>
          <p:cNvPr id="13" name="object 13"/>
          <p:cNvPicPr/>
          <p:nvPr/>
        </p:nvPicPr>
        <p:blipFill>
          <a:blip r:embed="rId3" cstate="print"/>
          <a:stretch>
            <a:fillRect/>
          </a:stretch>
        </p:blipFill>
        <p:spPr>
          <a:xfrm>
            <a:off x="2277989" y="8017815"/>
            <a:ext cx="104775" cy="1047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1178" y="1660037"/>
            <a:ext cx="12382499" cy="6962774"/>
          </a:xfrm>
          <a:prstGeom prst="rect">
            <a:avLst/>
          </a:prstGeom>
        </p:spPr>
      </p:pic>
      <p:sp>
        <p:nvSpPr>
          <p:cNvPr id="3" name="object 3"/>
          <p:cNvSpPr txBox="1">
            <a:spLocks noGrp="1"/>
          </p:cNvSpPr>
          <p:nvPr>
            <p:ph type="title"/>
          </p:nvPr>
        </p:nvSpPr>
        <p:spPr>
          <a:xfrm>
            <a:off x="5995866" y="735107"/>
            <a:ext cx="5827088" cy="566822"/>
          </a:xfrm>
          <a:prstGeom prst="rect">
            <a:avLst/>
          </a:prstGeom>
        </p:spPr>
        <p:txBody>
          <a:bodyPr vert="horz" wrap="square" lIns="0" tIns="12700" rIns="0" bIns="0" rtlCol="0">
            <a:spAutoFit/>
          </a:bodyPr>
          <a:lstStyle/>
          <a:p>
            <a:pPr marL="12700">
              <a:lnSpc>
                <a:spcPct val="100000"/>
              </a:lnSpc>
              <a:spcBef>
                <a:spcPts val="100"/>
              </a:spcBef>
            </a:pPr>
            <a:r>
              <a:rPr sz="3600" b="1" spc="390" dirty="0">
                <a:latin typeface="Times New Roman" panose="02020603050405020304" pitchFamily="18" charset="0"/>
                <a:cs typeface="Times New Roman" panose="02020603050405020304" pitchFamily="18" charset="0"/>
              </a:rPr>
              <a:t>OUTPUT</a:t>
            </a:r>
            <a:r>
              <a:rPr sz="3600" b="1" spc="80" dirty="0">
                <a:latin typeface="Times New Roman" panose="02020603050405020304" pitchFamily="18" charset="0"/>
                <a:cs typeface="Times New Roman" panose="02020603050405020304" pitchFamily="18" charset="0"/>
              </a:rPr>
              <a:t> </a:t>
            </a:r>
            <a:r>
              <a:rPr sz="3600" b="1" spc="75" dirty="0">
                <a:latin typeface="Times New Roman" panose="02020603050405020304" pitchFamily="18" charset="0"/>
                <a:cs typeface="Times New Roman" panose="02020603050405020304" pitchFamily="18" charset="0"/>
              </a:rPr>
              <a:t>(</a:t>
            </a:r>
            <a:r>
              <a:rPr sz="3600" b="1" spc="80" dirty="0">
                <a:latin typeface="Times New Roman" panose="02020603050405020304" pitchFamily="18" charset="0"/>
                <a:cs typeface="Times New Roman" panose="02020603050405020304" pitchFamily="18" charset="0"/>
              </a:rPr>
              <a:t> </a:t>
            </a:r>
            <a:r>
              <a:rPr sz="3600" b="1" spc="95" dirty="0">
                <a:latin typeface="Times New Roman" panose="02020603050405020304" pitchFamily="18" charset="0"/>
                <a:cs typeface="Times New Roman" panose="02020603050405020304" pitchFamily="18" charset="0"/>
              </a:rPr>
              <a:t>Choice</a:t>
            </a:r>
            <a:r>
              <a:rPr sz="3600" b="1" spc="80" dirty="0">
                <a:latin typeface="Times New Roman" panose="02020603050405020304" pitchFamily="18" charset="0"/>
                <a:cs typeface="Times New Roman" panose="02020603050405020304" pitchFamily="18" charset="0"/>
              </a:rPr>
              <a:t> </a:t>
            </a:r>
            <a:r>
              <a:rPr sz="3600" b="1" spc="50" dirty="0">
                <a:latin typeface="Times New Roman" panose="02020603050405020304" pitchFamily="18" charset="0"/>
                <a:cs typeface="Times New Roman" panose="02020603050405020304" pitchFamily="18" charset="0"/>
              </a:rPr>
              <a:t>Screen</a:t>
            </a:r>
            <a:r>
              <a:rPr sz="3600" b="1" spc="80" dirty="0">
                <a:latin typeface="Times New Roman" panose="02020603050405020304" pitchFamily="18" charset="0"/>
                <a:cs typeface="Times New Roman" panose="02020603050405020304" pitchFamily="18" charset="0"/>
              </a:rPr>
              <a:t> </a:t>
            </a:r>
            <a:r>
              <a:rPr sz="3600" b="1"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7262" y="1663463"/>
            <a:ext cx="12372974" cy="6962774"/>
          </a:xfrm>
          <a:prstGeom prst="rect">
            <a:avLst/>
          </a:prstGeom>
        </p:spPr>
      </p:pic>
      <p:sp>
        <p:nvSpPr>
          <p:cNvPr id="3" name="object 3"/>
          <p:cNvSpPr txBox="1">
            <a:spLocks noGrp="1"/>
          </p:cNvSpPr>
          <p:nvPr>
            <p:ph type="title"/>
          </p:nvPr>
        </p:nvSpPr>
        <p:spPr>
          <a:xfrm>
            <a:off x="5641731" y="735110"/>
            <a:ext cx="6384660" cy="566822"/>
          </a:xfrm>
          <a:prstGeom prst="rect">
            <a:avLst/>
          </a:prstGeom>
        </p:spPr>
        <p:txBody>
          <a:bodyPr vert="horz" wrap="square" lIns="0" tIns="12700" rIns="0" bIns="0" rtlCol="0">
            <a:spAutoFit/>
          </a:bodyPr>
          <a:lstStyle/>
          <a:p>
            <a:pPr marL="12700">
              <a:lnSpc>
                <a:spcPct val="100000"/>
              </a:lnSpc>
              <a:spcBef>
                <a:spcPts val="100"/>
              </a:spcBef>
            </a:pPr>
            <a:r>
              <a:rPr sz="3600" b="1" spc="390" dirty="0">
                <a:latin typeface="Times New Roman" panose="02020603050405020304" pitchFamily="18" charset="0"/>
                <a:cs typeface="Times New Roman" panose="02020603050405020304" pitchFamily="18" charset="0"/>
              </a:rPr>
              <a:t>OUTPUT</a:t>
            </a:r>
            <a:r>
              <a:rPr sz="3600" b="1" spc="75" dirty="0">
                <a:latin typeface="Times New Roman" panose="02020603050405020304" pitchFamily="18" charset="0"/>
                <a:cs typeface="Times New Roman" panose="02020603050405020304" pitchFamily="18" charset="0"/>
              </a:rPr>
              <a:t> ( </a:t>
            </a:r>
            <a:r>
              <a:rPr sz="3600" b="1" spc="100" dirty="0">
                <a:latin typeface="Times New Roman" panose="02020603050405020304" pitchFamily="18" charset="0"/>
                <a:cs typeface="Times New Roman" panose="02020603050405020304" pitchFamily="18" charset="0"/>
              </a:rPr>
              <a:t>Audio</a:t>
            </a:r>
            <a:r>
              <a:rPr sz="3600" b="1" spc="75" dirty="0">
                <a:latin typeface="Times New Roman" panose="02020603050405020304" pitchFamily="18" charset="0"/>
                <a:cs typeface="Times New Roman" panose="02020603050405020304" pitchFamily="18" charset="0"/>
              </a:rPr>
              <a:t> </a:t>
            </a:r>
            <a:r>
              <a:rPr sz="3600" b="1" spc="90" dirty="0">
                <a:latin typeface="Times New Roman" panose="02020603050405020304" pitchFamily="18" charset="0"/>
                <a:cs typeface="Times New Roman" panose="02020603050405020304" pitchFamily="18" charset="0"/>
              </a:rPr>
              <a:t>Translate</a:t>
            </a:r>
            <a:r>
              <a:rPr sz="3600" b="1" spc="80" dirty="0">
                <a:latin typeface="Times New Roman" panose="02020603050405020304" pitchFamily="18" charset="0"/>
                <a:cs typeface="Times New Roman" panose="02020603050405020304" pitchFamily="18" charset="0"/>
              </a:rPr>
              <a:t> </a:t>
            </a:r>
            <a:r>
              <a:rPr sz="3600" b="1"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92420" y="9059174"/>
            <a:ext cx="12228830"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Lucida Sans Unicode"/>
                <a:cs typeface="Lucida Sans Unicode"/>
              </a:rPr>
              <a:t>This</a:t>
            </a:r>
            <a:r>
              <a:rPr sz="2400" spc="-170" dirty="0">
                <a:latin typeface="Lucida Sans Unicode"/>
                <a:cs typeface="Lucida Sans Unicode"/>
              </a:rPr>
              <a:t> </a:t>
            </a:r>
            <a:r>
              <a:rPr sz="2400" spc="-45" dirty="0">
                <a:latin typeface="Lucida Sans Unicode"/>
                <a:cs typeface="Lucida Sans Unicode"/>
              </a:rPr>
              <a:t>is</a:t>
            </a:r>
            <a:r>
              <a:rPr sz="2400" spc="-165" dirty="0">
                <a:latin typeface="Lucida Sans Unicode"/>
                <a:cs typeface="Lucida Sans Unicode"/>
              </a:rPr>
              <a:t> </a:t>
            </a:r>
            <a:r>
              <a:rPr sz="2400" spc="35" dirty="0">
                <a:latin typeface="Lucida Sans Unicode"/>
                <a:cs typeface="Lucida Sans Unicode"/>
              </a:rPr>
              <a:t>the</a:t>
            </a:r>
            <a:r>
              <a:rPr sz="2400" spc="-165" dirty="0">
                <a:latin typeface="Lucida Sans Unicode"/>
                <a:cs typeface="Lucida Sans Unicode"/>
              </a:rPr>
              <a:t> </a:t>
            </a:r>
            <a:r>
              <a:rPr sz="2400" spc="-5" dirty="0">
                <a:latin typeface="Lucida Sans Unicode"/>
                <a:cs typeface="Lucida Sans Unicode"/>
              </a:rPr>
              <a:t>final</a:t>
            </a:r>
            <a:r>
              <a:rPr sz="2400" spc="-170" dirty="0">
                <a:latin typeface="Lucida Sans Unicode"/>
                <a:cs typeface="Lucida Sans Unicode"/>
              </a:rPr>
              <a:t> </a:t>
            </a:r>
            <a:r>
              <a:rPr sz="2400" spc="20" dirty="0">
                <a:latin typeface="Lucida Sans Unicode"/>
                <a:cs typeface="Lucida Sans Unicode"/>
              </a:rPr>
              <a:t>output</a:t>
            </a:r>
            <a:r>
              <a:rPr sz="2400" spc="-165" dirty="0">
                <a:latin typeface="Lucida Sans Unicode"/>
                <a:cs typeface="Lucida Sans Unicode"/>
              </a:rPr>
              <a:t> </a:t>
            </a:r>
            <a:r>
              <a:rPr sz="2400" spc="20" dirty="0">
                <a:latin typeface="Lucida Sans Unicode"/>
                <a:cs typeface="Lucida Sans Unicode"/>
              </a:rPr>
              <a:t>of</a:t>
            </a:r>
            <a:r>
              <a:rPr sz="2400" spc="-165" dirty="0">
                <a:latin typeface="Lucida Sans Unicode"/>
                <a:cs typeface="Lucida Sans Unicode"/>
              </a:rPr>
              <a:t> </a:t>
            </a:r>
            <a:r>
              <a:rPr sz="2400" spc="-5" dirty="0">
                <a:latin typeface="Lucida Sans Unicode"/>
                <a:cs typeface="Lucida Sans Unicode"/>
              </a:rPr>
              <a:t>our</a:t>
            </a:r>
            <a:r>
              <a:rPr sz="2400" spc="-170" dirty="0">
                <a:latin typeface="Lucida Sans Unicode"/>
                <a:cs typeface="Lucida Sans Unicode"/>
              </a:rPr>
              <a:t> </a:t>
            </a:r>
            <a:r>
              <a:rPr sz="2400" spc="10" dirty="0">
                <a:latin typeface="Lucida Sans Unicode"/>
                <a:cs typeface="Lucida Sans Unicode"/>
              </a:rPr>
              <a:t>proposed</a:t>
            </a:r>
            <a:r>
              <a:rPr sz="2400" spc="-165" dirty="0">
                <a:latin typeface="Lucida Sans Unicode"/>
                <a:cs typeface="Lucida Sans Unicode"/>
              </a:rPr>
              <a:t> </a:t>
            </a:r>
            <a:r>
              <a:rPr sz="2400" spc="-40" dirty="0">
                <a:latin typeface="Lucida Sans Unicode"/>
                <a:cs typeface="Lucida Sans Unicode"/>
              </a:rPr>
              <a:t>work</a:t>
            </a:r>
            <a:r>
              <a:rPr sz="2400" spc="-165" dirty="0">
                <a:latin typeface="Lucida Sans Unicode"/>
                <a:cs typeface="Lucida Sans Unicode"/>
              </a:rPr>
              <a:t> </a:t>
            </a:r>
            <a:r>
              <a:rPr sz="2400" spc="30" dirty="0">
                <a:latin typeface="Lucida Sans Unicode"/>
                <a:cs typeface="Lucida Sans Unicode"/>
              </a:rPr>
              <a:t>after</a:t>
            </a:r>
            <a:r>
              <a:rPr sz="2400" spc="-170" dirty="0">
                <a:latin typeface="Lucida Sans Unicode"/>
                <a:cs typeface="Lucida Sans Unicode"/>
              </a:rPr>
              <a:t> </a:t>
            </a:r>
            <a:r>
              <a:rPr sz="2400" spc="-20" dirty="0">
                <a:latin typeface="Lucida Sans Unicode"/>
                <a:cs typeface="Lucida Sans Unicode"/>
              </a:rPr>
              <a:t>implementing</a:t>
            </a:r>
            <a:r>
              <a:rPr sz="2400" spc="-165" dirty="0">
                <a:latin typeface="Lucida Sans Unicode"/>
                <a:cs typeface="Lucida Sans Unicode"/>
              </a:rPr>
              <a:t> </a:t>
            </a:r>
            <a:r>
              <a:rPr sz="2400" spc="-15" dirty="0">
                <a:latin typeface="Lucida Sans Unicode"/>
                <a:cs typeface="Lucida Sans Unicode"/>
              </a:rPr>
              <a:t>as</a:t>
            </a:r>
            <a:r>
              <a:rPr sz="2400" spc="-165" dirty="0">
                <a:latin typeface="Lucida Sans Unicode"/>
                <a:cs typeface="Lucida Sans Unicode"/>
              </a:rPr>
              <a:t> </a:t>
            </a:r>
            <a:r>
              <a:rPr sz="2400" spc="30" dirty="0">
                <a:latin typeface="Lucida Sans Unicode"/>
                <a:cs typeface="Lucida Sans Unicode"/>
              </a:rPr>
              <a:t>web</a:t>
            </a:r>
            <a:r>
              <a:rPr sz="2400" spc="-170" dirty="0">
                <a:latin typeface="Lucida Sans Unicode"/>
                <a:cs typeface="Lucida Sans Unicode"/>
              </a:rPr>
              <a:t> </a:t>
            </a:r>
            <a:r>
              <a:rPr sz="2400" spc="10" dirty="0">
                <a:latin typeface="Lucida Sans Unicode"/>
                <a:cs typeface="Lucida Sans Unicode"/>
              </a:rPr>
              <a:t>application</a:t>
            </a:r>
            <a:endParaRPr sz="2400">
              <a:latin typeface="Lucida Sans Unicode"/>
              <a:cs typeface="Lucida Sans Unicode"/>
            </a:endParaRPr>
          </a:p>
        </p:txBody>
      </p:sp>
      <p:pic>
        <p:nvPicPr>
          <p:cNvPr id="3" name="object 3"/>
          <p:cNvPicPr/>
          <p:nvPr/>
        </p:nvPicPr>
        <p:blipFill>
          <a:blip r:embed="rId2" cstate="print"/>
          <a:stretch>
            <a:fillRect/>
          </a:stretch>
        </p:blipFill>
        <p:spPr>
          <a:xfrm>
            <a:off x="2952458" y="1660758"/>
            <a:ext cx="12382499" cy="6962774"/>
          </a:xfrm>
          <a:prstGeom prst="rect">
            <a:avLst/>
          </a:prstGeom>
        </p:spPr>
      </p:pic>
      <p:sp>
        <p:nvSpPr>
          <p:cNvPr id="4" name="object 4"/>
          <p:cNvSpPr txBox="1">
            <a:spLocks noGrp="1"/>
          </p:cNvSpPr>
          <p:nvPr>
            <p:ph type="title"/>
          </p:nvPr>
        </p:nvSpPr>
        <p:spPr>
          <a:xfrm>
            <a:off x="5434136" y="729832"/>
            <a:ext cx="6566478" cy="566822"/>
          </a:xfrm>
          <a:prstGeom prst="rect">
            <a:avLst/>
          </a:prstGeom>
        </p:spPr>
        <p:txBody>
          <a:bodyPr vert="horz" wrap="square" lIns="0" tIns="12700" rIns="0" bIns="0" rtlCol="0">
            <a:spAutoFit/>
          </a:bodyPr>
          <a:lstStyle/>
          <a:p>
            <a:pPr marL="12700">
              <a:lnSpc>
                <a:spcPct val="100000"/>
              </a:lnSpc>
              <a:spcBef>
                <a:spcPts val="100"/>
              </a:spcBef>
            </a:pPr>
            <a:r>
              <a:rPr sz="3600" b="1" spc="390" dirty="0">
                <a:latin typeface="Times New Roman" panose="02020603050405020304" pitchFamily="18" charset="0"/>
                <a:cs typeface="Times New Roman" panose="02020603050405020304" pitchFamily="18" charset="0"/>
              </a:rPr>
              <a:t>OUTPUT</a:t>
            </a:r>
            <a:r>
              <a:rPr sz="3600" b="1" spc="75" dirty="0">
                <a:latin typeface="Times New Roman" panose="02020603050405020304" pitchFamily="18" charset="0"/>
                <a:cs typeface="Times New Roman" panose="02020603050405020304" pitchFamily="18" charset="0"/>
              </a:rPr>
              <a:t> ( </a:t>
            </a:r>
            <a:r>
              <a:rPr sz="3600" b="1" spc="55" dirty="0">
                <a:latin typeface="Times New Roman" panose="02020603050405020304" pitchFamily="18" charset="0"/>
                <a:cs typeface="Times New Roman" panose="02020603050405020304" pitchFamily="18" charset="0"/>
              </a:rPr>
              <a:t>Video</a:t>
            </a:r>
            <a:r>
              <a:rPr sz="3600" b="1" spc="75" dirty="0">
                <a:latin typeface="Times New Roman" panose="02020603050405020304" pitchFamily="18" charset="0"/>
                <a:cs typeface="Times New Roman" panose="02020603050405020304" pitchFamily="18" charset="0"/>
              </a:rPr>
              <a:t> </a:t>
            </a:r>
            <a:r>
              <a:rPr sz="3600" b="1" spc="90" dirty="0">
                <a:latin typeface="Times New Roman" panose="02020603050405020304" pitchFamily="18" charset="0"/>
                <a:cs typeface="Times New Roman" panose="02020603050405020304" pitchFamily="18" charset="0"/>
              </a:rPr>
              <a:t>Translate</a:t>
            </a:r>
            <a:r>
              <a:rPr sz="3600" b="1" spc="75"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0964" y="3511067"/>
            <a:ext cx="104775" cy="104774"/>
          </a:xfrm>
          <a:prstGeom prst="rect">
            <a:avLst/>
          </a:prstGeom>
        </p:spPr>
      </p:pic>
      <p:sp>
        <p:nvSpPr>
          <p:cNvPr id="3" name="object 3"/>
          <p:cNvSpPr txBox="1">
            <a:spLocks noGrp="1"/>
          </p:cNvSpPr>
          <p:nvPr>
            <p:ph type="body" idx="1"/>
          </p:nvPr>
        </p:nvSpPr>
        <p:spPr>
          <a:xfrm>
            <a:off x="2030139" y="2707887"/>
            <a:ext cx="14227720" cy="5969968"/>
          </a:xfrm>
          <a:prstGeom prst="rect">
            <a:avLst/>
          </a:prstGeom>
        </p:spPr>
        <p:txBody>
          <a:bodyPr vert="horz" wrap="square" lIns="0" tIns="650875" rIns="0" bIns="0" rtlCol="0">
            <a:spAutoFit/>
          </a:bodyPr>
          <a:lstStyle/>
          <a:p>
            <a:pPr marL="530225">
              <a:lnSpc>
                <a:spcPct val="100000"/>
              </a:lnSpc>
              <a:spcBef>
                <a:spcPts val="100"/>
              </a:spcBef>
            </a:pPr>
            <a:r>
              <a:rPr sz="3000" spc="-5" dirty="0"/>
              <a:t>In</a:t>
            </a:r>
            <a:r>
              <a:rPr sz="3000" spc="160" dirty="0"/>
              <a:t> </a:t>
            </a:r>
            <a:r>
              <a:rPr sz="3000" spc="-5" dirty="0"/>
              <a:t>this</a:t>
            </a:r>
            <a:r>
              <a:rPr sz="3000" spc="165" dirty="0"/>
              <a:t> </a:t>
            </a:r>
            <a:r>
              <a:rPr sz="3000" spc="-5" dirty="0"/>
              <a:t>project,</a:t>
            </a:r>
            <a:r>
              <a:rPr sz="3000" spc="165" dirty="0"/>
              <a:t> </a:t>
            </a:r>
            <a:r>
              <a:rPr sz="3000" spc="-5" dirty="0"/>
              <a:t>we</a:t>
            </a:r>
            <a:r>
              <a:rPr sz="3000" spc="165" dirty="0"/>
              <a:t> </a:t>
            </a:r>
            <a:r>
              <a:rPr sz="3000" spc="-5" dirty="0"/>
              <a:t>proposed</a:t>
            </a:r>
            <a:r>
              <a:rPr sz="3000" spc="165" dirty="0"/>
              <a:t> </a:t>
            </a:r>
            <a:r>
              <a:rPr sz="3000" spc="-5" dirty="0"/>
              <a:t>an</a:t>
            </a:r>
            <a:r>
              <a:rPr sz="3000" spc="165" dirty="0"/>
              <a:t> </a:t>
            </a:r>
            <a:r>
              <a:rPr sz="3000" spc="-5" dirty="0"/>
              <a:t>idea</a:t>
            </a:r>
            <a:r>
              <a:rPr sz="3000" spc="165" dirty="0"/>
              <a:t> </a:t>
            </a:r>
            <a:r>
              <a:rPr sz="3000" spc="-5" dirty="0"/>
              <a:t>for</a:t>
            </a:r>
            <a:r>
              <a:rPr sz="3000" spc="165" dirty="0"/>
              <a:t> </a:t>
            </a:r>
            <a:r>
              <a:rPr sz="3000" spc="-5" dirty="0"/>
              <a:t>feasible</a:t>
            </a:r>
            <a:r>
              <a:rPr sz="3000" spc="165" dirty="0"/>
              <a:t> </a:t>
            </a:r>
            <a:r>
              <a:rPr sz="3000" spc="-5" dirty="0"/>
              <a:t>communication</a:t>
            </a:r>
            <a:r>
              <a:rPr sz="3000" spc="165" dirty="0"/>
              <a:t> </a:t>
            </a:r>
            <a:r>
              <a:rPr sz="3000" spc="-5" dirty="0"/>
              <a:t>between</a:t>
            </a:r>
            <a:r>
              <a:rPr sz="3000" spc="165" dirty="0"/>
              <a:t> </a:t>
            </a:r>
            <a:r>
              <a:rPr sz="3000" spc="-5" dirty="0"/>
              <a:t>hearing</a:t>
            </a:r>
            <a:r>
              <a:rPr sz="3000" spc="165" dirty="0"/>
              <a:t> </a:t>
            </a:r>
            <a:r>
              <a:rPr sz="3000" spc="-5" dirty="0"/>
              <a:t>impaired</a:t>
            </a:r>
            <a:r>
              <a:rPr sz="3000" spc="160" dirty="0"/>
              <a:t> </a:t>
            </a:r>
            <a:r>
              <a:rPr sz="3000" spc="-5" dirty="0"/>
              <a:t>and</a:t>
            </a:r>
            <a:r>
              <a:rPr sz="3000" spc="165" dirty="0"/>
              <a:t> </a:t>
            </a:r>
            <a:r>
              <a:rPr sz="3000" spc="-5" dirty="0"/>
              <a:t>normal</a:t>
            </a:r>
            <a:r>
              <a:rPr sz="3000" spc="165" dirty="0"/>
              <a:t> </a:t>
            </a:r>
            <a:r>
              <a:rPr sz="3000" spc="-5" dirty="0"/>
              <a:t>person</a:t>
            </a:r>
            <a:r>
              <a:rPr lang="en-US" sz="3000" spc="-5" dirty="0"/>
              <a:t> </a:t>
            </a:r>
            <a:r>
              <a:rPr sz="3000" spc="-5" dirty="0"/>
              <a:t>with</a:t>
            </a:r>
            <a:r>
              <a:rPr sz="3000" spc="-10" dirty="0"/>
              <a:t> </a:t>
            </a:r>
            <a:r>
              <a:rPr sz="3000" spc="-5" dirty="0"/>
              <a:t>the</a:t>
            </a:r>
            <a:r>
              <a:rPr sz="3000" spc="-10" dirty="0"/>
              <a:t> </a:t>
            </a:r>
            <a:r>
              <a:rPr sz="3000" spc="-5" dirty="0"/>
              <a:t>help</a:t>
            </a:r>
            <a:r>
              <a:rPr sz="3000" spc="-10" dirty="0"/>
              <a:t> </a:t>
            </a:r>
            <a:r>
              <a:rPr sz="3000" spc="-5" dirty="0"/>
              <a:t>of</a:t>
            </a:r>
            <a:r>
              <a:rPr sz="3000" spc="-10" dirty="0"/>
              <a:t> </a:t>
            </a:r>
            <a:r>
              <a:rPr sz="3000" spc="-5" dirty="0"/>
              <a:t>deep learning</a:t>
            </a:r>
            <a:r>
              <a:rPr sz="3000" spc="-10" dirty="0"/>
              <a:t> </a:t>
            </a:r>
            <a:r>
              <a:rPr sz="3000" spc="-5" dirty="0"/>
              <a:t>and</a:t>
            </a:r>
            <a:r>
              <a:rPr sz="3000" spc="-10" dirty="0"/>
              <a:t> </a:t>
            </a:r>
            <a:r>
              <a:rPr sz="3000" spc="-5" dirty="0"/>
              <a:t>machine</a:t>
            </a:r>
            <a:r>
              <a:rPr sz="3000" spc="-10" dirty="0"/>
              <a:t> </a:t>
            </a:r>
            <a:r>
              <a:rPr sz="3000" spc="-5" dirty="0"/>
              <a:t>learning</a:t>
            </a:r>
            <a:r>
              <a:rPr sz="3000" spc="-10" dirty="0"/>
              <a:t> </a:t>
            </a:r>
            <a:r>
              <a:rPr sz="3000" spc="-5" dirty="0"/>
              <a:t>approach.</a:t>
            </a:r>
          </a:p>
          <a:p>
            <a:pPr marL="530225" marR="5080">
              <a:lnSpc>
                <a:spcPct val="174500"/>
              </a:lnSpc>
              <a:tabLst>
                <a:tab pos="1219835" algn="l"/>
                <a:tab pos="2484120" algn="l"/>
                <a:tab pos="3257550" algn="l"/>
                <a:tab pos="4319270" algn="l"/>
                <a:tab pos="4838700" algn="l"/>
                <a:tab pos="6069330" algn="l"/>
                <a:tab pos="6470650" algn="l"/>
                <a:tab pos="7151370" algn="l"/>
                <a:tab pos="8093709" algn="l"/>
                <a:tab pos="8850630" algn="l"/>
                <a:tab pos="9946640" algn="l"/>
                <a:tab pos="11346180" algn="l"/>
                <a:tab pos="12154535" algn="l"/>
                <a:tab pos="13774419" algn="l"/>
              </a:tabLst>
            </a:pPr>
            <a:r>
              <a:rPr sz="3000" spc="-5" dirty="0"/>
              <a:t>This</a:t>
            </a:r>
            <a:r>
              <a:rPr lang="en-US" sz="3000" spc="-5" dirty="0"/>
              <a:t> </a:t>
            </a:r>
            <a:r>
              <a:rPr sz="3000" spc="-5" dirty="0"/>
              <a:t>propo</a:t>
            </a:r>
            <a:r>
              <a:rPr sz="3000" spc="-10" dirty="0"/>
              <a:t>s</a:t>
            </a:r>
            <a:r>
              <a:rPr sz="3000" spc="-5" dirty="0"/>
              <a:t>e</a:t>
            </a:r>
            <a:r>
              <a:rPr sz="3000" dirty="0"/>
              <a:t>d</a:t>
            </a:r>
            <a:r>
              <a:rPr lang="en-US" sz="3000" dirty="0"/>
              <a:t> </a:t>
            </a:r>
            <a:r>
              <a:rPr sz="3000" spc="-10" dirty="0"/>
              <a:t>w</a:t>
            </a:r>
            <a:r>
              <a:rPr sz="3000" spc="-5" dirty="0"/>
              <a:t>or</a:t>
            </a:r>
            <a:r>
              <a:rPr sz="3000" dirty="0"/>
              <a:t>k</a:t>
            </a:r>
            <a:r>
              <a:rPr lang="en-US" sz="3000" dirty="0"/>
              <a:t> </a:t>
            </a:r>
            <a:r>
              <a:rPr sz="3000" spc="-5" dirty="0"/>
              <a:t>en</a:t>
            </a:r>
            <a:r>
              <a:rPr sz="3000" spc="-10" dirty="0"/>
              <a:t>s</a:t>
            </a:r>
            <a:r>
              <a:rPr sz="3000" spc="-5" dirty="0"/>
              <a:t>ures</a:t>
            </a:r>
            <a:r>
              <a:rPr lang="en-US" sz="3000" spc="-5" dirty="0"/>
              <a:t> </a:t>
            </a:r>
            <a:r>
              <a:rPr sz="3000" spc="-5" dirty="0"/>
              <a:t>th</a:t>
            </a:r>
            <a:r>
              <a:rPr sz="3000" dirty="0"/>
              <a:t>e</a:t>
            </a:r>
            <a:r>
              <a:rPr lang="en-US" sz="3000" dirty="0"/>
              <a:t> </a:t>
            </a:r>
            <a:r>
              <a:rPr sz="3000" spc="-5" dirty="0"/>
              <a:t>accurac</a:t>
            </a:r>
            <a:r>
              <a:rPr sz="3000" dirty="0"/>
              <a:t>y</a:t>
            </a:r>
            <a:r>
              <a:rPr lang="en-US" sz="3000" dirty="0"/>
              <a:t> </a:t>
            </a:r>
            <a:r>
              <a:rPr sz="3000" spc="-5" dirty="0"/>
              <a:t>o</a:t>
            </a:r>
            <a:r>
              <a:rPr sz="3000" dirty="0"/>
              <a:t>f</a:t>
            </a:r>
            <a:r>
              <a:rPr lang="en-US" sz="3000" dirty="0"/>
              <a:t> </a:t>
            </a:r>
            <a:r>
              <a:rPr sz="3000" spc="-5" dirty="0"/>
              <a:t>90.</a:t>
            </a:r>
            <a:r>
              <a:rPr sz="3000" dirty="0"/>
              <a:t>2	</a:t>
            </a:r>
            <a:r>
              <a:rPr sz="3000" spc="-5" dirty="0"/>
              <a:t>(unde</a:t>
            </a:r>
            <a:r>
              <a:rPr sz="3000" dirty="0"/>
              <a:t>r</a:t>
            </a:r>
            <a:r>
              <a:rPr lang="en-US" sz="3000" dirty="0"/>
              <a:t> </a:t>
            </a:r>
            <a:r>
              <a:rPr sz="3000" spc="-5" dirty="0"/>
              <a:t>goo</a:t>
            </a:r>
            <a:r>
              <a:rPr sz="3000" dirty="0"/>
              <a:t>d	</a:t>
            </a:r>
            <a:r>
              <a:rPr lang="en-US" sz="3000" dirty="0"/>
              <a:t> </a:t>
            </a:r>
            <a:r>
              <a:rPr sz="3000" spc="-5" dirty="0"/>
              <a:t>lightin</a:t>
            </a:r>
            <a:r>
              <a:rPr sz="3000" dirty="0"/>
              <a:t>g</a:t>
            </a:r>
            <a:r>
              <a:rPr lang="en-US" sz="3000" dirty="0"/>
              <a:t> </a:t>
            </a:r>
            <a:r>
              <a:rPr sz="3000" spc="-5" dirty="0"/>
              <a:t>condition</a:t>
            </a:r>
            <a:r>
              <a:rPr sz="3000" dirty="0"/>
              <a:t>)</a:t>
            </a:r>
            <a:r>
              <a:rPr lang="en-US" sz="3000" dirty="0"/>
              <a:t> </a:t>
            </a:r>
            <a:r>
              <a:rPr sz="3000" spc="-5" dirty="0"/>
              <a:t>u</a:t>
            </a:r>
            <a:r>
              <a:rPr sz="3000" spc="-10" dirty="0"/>
              <a:t>s</a:t>
            </a:r>
            <a:r>
              <a:rPr sz="3000" spc="-5" dirty="0"/>
              <a:t>in</a:t>
            </a:r>
            <a:r>
              <a:rPr sz="3000" dirty="0"/>
              <a:t>g</a:t>
            </a:r>
            <a:r>
              <a:rPr lang="en-US" sz="3000" dirty="0"/>
              <a:t> </a:t>
            </a:r>
            <a:r>
              <a:rPr sz="3000" spc="-5" dirty="0"/>
              <a:t>Ten</a:t>
            </a:r>
            <a:r>
              <a:rPr sz="3000" spc="-10" dirty="0"/>
              <a:t>s</a:t>
            </a:r>
            <a:r>
              <a:rPr sz="3000" spc="-5" dirty="0"/>
              <a:t>or</a:t>
            </a:r>
            <a:r>
              <a:rPr sz="3000" spc="-10" dirty="0"/>
              <a:t>F</a:t>
            </a:r>
            <a:r>
              <a:rPr sz="3000" spc="-5" dirty="0"/>
              <a:t>low</a:t>
            </a:r>
            <a:r>
              <a:rPr sz="3000" dirty="0"/>
              <a:t>	</a:t>
            </a:r>
            <a:r>
              <a:rPr sz="3000" spc="-5" dirty="0"/>
              <a:t>an</a:t>
            </a:r>
            <a:r>
              <a:rPr sz="3000" dirty="0"/>
              <a:t>d  </a:t>
            </a:r>
            <a:r>
              <a:rPr sz="3000" spc="-5" dirty="0"/>
              <a:t>Mediapipe.</a:t>
            </a:r>
          </a:p>
          <a:p>
            <a:pPr marL="530225" marR="8890">
              <a:lnSpc>
                <a:spcPct val="174500"/>
              </a:lnSpc>
            </a:pPr>
            <a:r>
              <a:rPr sz="3000" spc="-5" dirty="0"/>
              <a:t>There</a:t>
            </a:r>
            <a:r>
              <a:rPr sz="3000" spc="60" dirty="0"/>
              <a:t> </a:t>
            </a:r>
            <a:r>
              <a:rPr sz="3000" spc="-5" dirty="0"/>
              <a:t>is</a:t>
            </a:r>
            <a:r>
              <a:rPr sz="3000" spc="60" dirty="0"/>
              <a:t> </a:t>
            </a:r>
            <a:r>
              <a:rPr sz="3000" spc="-5" dirty="0"/>
              <a:t>ever</a:t>
            </a:r>
            <a:r>
              <a:rPr sz="3000" spc="60" dirty="0"/>
              <a:t> </a:t>
            </a:r>
            <a:r>
              <a:rPr sz="3000" spc="-5" dirty="0"/>
              <a:t>the</a:t>
            </a:r>
            <a:r>
              <a:rPr sz="3000" spc="60" dirty="0"/>
              <a:t> </a:t>
            </a:r>
            <a:r>
              <a:rPr sz="3000" spc="-5" dirty="0"/>
              <a:t>sounding</a:t>
            </a:r>
            <a:r>
              <a:rPr sz="3000" spc="60" dirty="0"/>
              <a:t> </a:t>
            </a:r>
            <a:r>
              <a:rPr sz="3000" spc="-5" dirty="0"/>
              <a:t>challenge</a:t>
            </a:r>
            <a:r>
              <a:rPr sz="3000" spc="60" dirty="0"/>
              <a:t> </a:t>
            </a:r>
            <a:r>
              <a:rPr sz="3000" spc="-5" dirty="0"/>
              <a:t>to</a:t>
            </a:r>
            <a:r>
              <a:rPr sz="3000" spc="60" dirty="0"/>
              <a:t> </a:t>
            </a:r>
            <a:r>
              <a:rPr sz="3000" spc="-5" dirty="0"/>
              <a:t>develop</a:t>
            </a:r>
            <a:r>
              <a:rPr sz="3000" spc="60" dirty="0"/>
              <a:t> </a:t>
            </a:r>
            <a:r>
              <a:rPr sz="3000" dirty="0"/>
              <a:t>a</a:t>
            </a:r>
            <a:r>
              <a:rPr sz="3000" spc="60" dirty="0"/>
              <a:t> </a:t>
            </a:r>
            <a:r>
              <a:rPr sz="3000" spc="-5" dirty="0"/>
              <a:t>sign</a:t>
            </a:r>
            <a:r>
              <a:rPr sz="3000" spc="60" dirty="0"/>
              <a:t> </a:t>
            </a:r>
            <a:r>
              <a:rPr sz="3000" spc="-5" dirty="0"/>
              <a:t>language</a:t>
            </a:r>
            <a:r>
              <a:rPr sz="3000" spc="60" dirty="0"/>
              <a:t> </a:t>
            </a:r>
            <a:r>
              <a:rPr sz="3000" spc="-5" dirty="0"/>
              <a:t>system</a:t>
            </a:r>
            <a:r>
              <a:rPr sz="3000" spc="60" dirty="0"/>
              <a:t> </a:t>
            </a:r>
            <a:r>
              <a:rPr sz="3000" spc="-5" dirty="0"/>
              <a:t>in</a:t>
            </a:r>
            <a:r>
              <a:rPr sz="3000" spc="60" dirty="0"/>
              <a:t> </a:t>
            </a:r>
            <a:r>
              <a:rPr sz="3000" spc="-5" dirty="0"/>
              <a:t>data</a:t>
            </a:r>
            <a:r>
              <a:rPr sz="3000" spc="60" dirty="0"/>
              <a:t> </a:t>
            </a:r>
            <a:r>
              <a:rPr sz="3000" spc="-5" dirty="0"/>
              <a:t>the</a:t>
            </a:r>
            <a:r>
              <a:rPr sz="3000" spc="60" dirty="0"/>
              <a:t> </a:t>
            </a:r>
            <a:r>
              <a:rPr sz="3000" spc="-5" dirty="0"/>
              <a:t>collection</a:t>
            </a:r>
            <a:r>
              <a:rPr sz="3000" spc="60" dirty="0"/>
              <a:t> </a:t>
            </a:r>
            <a:r>
              <a:rPr sz="3000" spc="-5" dirty="0"/>
              <a:t>remains</a:t>
            </a:r>
            <a:r>
              <a:rPr sz="3000" spc="60" dirty="0"/>
              <a:t> </a:t>
            </a:r>
            <a:r>
              <a:rPr sz="3000" spc="-5" dirty="0"/>
              <a:t>invariant </a:t>
            </a:r>
            <a:r>
              <a:rPr sz="3000" spc="-585" dirty="0"/>
              <a:t> </a:t>
            </a:r>
            <a:r>
              <a:rPr sz="3000" spc="-5" dirty="0"/>
              <a:t>of</a:t>
            </a:r>
            <a:r>
              <a:rPr sz="3000" spc="-10" dirty="0"/>
              <a:t> </a:t>
            </a:r>
            <a:r>
              <a:rPr sz="3000" spc="-5" dirty="0"/>
              <a:t>the unconstraint environment. This project can be extended to the real time data.</a:t>
            </a:r>
          </a:p>
        </p:txBody>
      </p:sp>
      <p:pic>
        <p:nvPicPr>
          <p:cNvPr id="4" name="object 4"/>
          <p:cNvPicPr/>
          <p:nvPr/>
        </p:nvPicPr>
        <p:blipFill>
          <a:blip r:embed="rId2" cstate="print"/>
          <a:stretch>
            <a:fillRect/>
          </a:stretch>
        </p:blipFill>
        <p:spPr>
          <a:xfrm>
            <a:off x="2280964" y="5143500"/>
            <a:ext cx="104775" cy="104774"/>
          </a:xfrm>
          <a:prstGeom prst="rect">
            <a:avLst/>
          </a:prstGeom>
        </p:spPr>
      </p:pic>
      <p:pic>
        <p:nvPicPr>
          <p:cNvPr id="5" name="object 5"/>
          <p:cNvPicPr/>
          <p:nvPr/>
        </p:nvPicPr>
        <p:blipFill>
          <a:blip r:embed="rId2" cstate="print"/>
          <a:stretch>
            <a:fillRect/>
          </a:stretch>
        </p:blipFill>
        <p:spPr>
          <a:xfrm>
            <a:off x="2280964" y="6063767"/>
            <a:ext cx="104775" cy="104774"/>
          </a:xfrm>
          <a:prstGeom prst="rect">
            <a:avLst/>
          </a:prstGeom>
        </p:spPr>
      </p:pic>
      <p:sp>
        <p:nvSpPr>
          <p:cNvPr id="6" name="object 6"/>
          <p:cNvSpPr txBox="1">
            <a:spLocks noGrp="1"/>
          </p:cNvSpPr>
          <p:nvPr>
            <p:ph type="title"/>
          </p:nvPr>
        </p:nvSpPr>
        <p:spPr>
          <a:xfrm>
            <a:off x="4414837" y="947418"/>
            <a:ext cx="9458323" cy="566822"/>
          </a:xfrm>
          <a:prstGeom prst="rect">
            <a:avLst/>
          </a:prstGeom>
        </p:spPr>
        <p:txBody>
          <a:bodyPr vert="horz" wrap="square" lIns="0" tIns="12700" rIns="0" bIns="0" rtlCol="0">
            <a:spAutoFit/>
          </a:bodyPr>
          <a:lstStyle/>
          <a:p>
            <a:pPr marL="12700">
              <a:lnSpc>
                <a:spcPct val="100000"/>
              </a:lnSpc>
              <a:spcBef>
                <a:spcPts val="100"/>
              </a:spcBef>
            </a:pPr>
            <a:r>
              <a:rPr sz="3600" b="1" spc="434" dirty="0">
                <a:latin typeface="Times New Roman" panose="02020603050405020304" pitchFamily="18" charset="0"/>
                <a:cs typeface="Times New Roman" panose="02020603050405020304" pitchFamily="18" charset="0"/>
              </a:rPr>
              <a:t>CONCLUSION</a:t>
            </a:r>
            <a:r>
              <a:rPr sz="3600" b="1" spc="75" dirty="0">
                <a:latin typeface="Times New Roman" panose="02020603050405020304" pitchFamily="18" charset="0"/>
                <a:cs typeface="Times New Roman" panose="02020603050405020304" pitchFamily="18" charset="0"/>
              </a:rPr>
              <a:t> </a:t>
            </a:r>
            <a:r>
              <a:rPr sz="3600" b="1" spc="320" dirty="0">
                <a:latin typeface="Times New Roman" panose="02020603050405020304" pitchFamily="18" charset="0"/>
                <a:cs typeface="Times New Roman" panose="02020603050405020304" pitchFamily="18" charset="0"/>
              </a:rPr>
              <a:t>AND</a:t>
            </a:r>
            <a:r>
              <a:rPr sz="3600" b="1" spc="75" dirty="0">
                <a:latin typeface="Times New Roman" panose="02020603050405020304" pitchFamily="18" charset="0"/>
                <a:cs typeface="Times New Roman" panose="02020603050405020304" pitchFamily="18" charset="0"/>
              </a:rPr>
              <a:t> </a:t>
            </a:r>
            <a:r>
              <a:rPr sz="3600" b="1" spc="475" dirty="0">
                <a:latin typeface="Times New Roman" panose="02020603050405020304" pitchFamily="18" charset="0"/>
                <a:cs typeface="Times New Roman" panose="02020603050405020304" pitchFamily="18" charset="0"/>
              </a:rPr>
              <a:t>FUTURE</a:t>
            </a:r>
            <a:r>
              <a:rPr sz="3600" b="1" spc="80" dirty="0">
                <a:latin typeface="Times New Roman" panose="02020603050405020304" pitchFamily="18" charset="0"/>
                <a:cs typeface="Times New Roman" panose="02020603050405020304" pitchFamily="18" charset="0"/>
              </a:rPr>
              <a:t> </a:t>
            </a:r>
            <a:r>
              <a:rPr sz="3600" b="1" spc="520" dirty="0">
                <a:latin typeface="Times New Roman" panose="02020603050405020304" pitchFamily="18" charset="0"/>
                <a:cs typeface="Times New Roman" panose="02020603050405020304" pitchFamily="18" charset="0"/>
              </a:rPr>
              <a:t>WORK</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5193" y="1008476"/>
            <a:ext cx="3928442" cy="566822"/>
          </a:xfrm>
          <a:prstGeom prst="rect">
            <a:avLst/>
          </a:prstGeom>
        </p:spPr>
        <p:txBody>
          <a:bodyPr vert="horz" wrap="square" lIns="0" tIns="12700" rIns="0" bIns="0" rtlCol="0">
            <a:spAutoFit/>
          </a:bodyPr>
          <a:lstStyle/>
          <a:p>
            <a:pPr marL="12700">
              <a:lnSpc>
                <a:spcPct val="100000"/>
              </a:lnSpc>
              <a:spcBef>
                <a:spcPts val="100"/>
              </a:spcBef>
            </a:pPr>
            <a:r>
              <a:rPr sz="3600" b="1" spc="540" dirty="0">
                <a:latin typeface="Times New Roman" panose="02020603050405020304" pitchFamily="18" charset="0"/>
                <a:cs typeface="Times New Roman" panose="02020603050405020304" pitchFamily="18" charset="0"/>
              </a:rPr>
              <a:t>REFERENCES</a:t>
            </a:r>
            <a:endParaRPr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2B1C3E9-B14A-4FFB-9D19-7A97F4438821}"/>
              </a:ext>
            </a:extLst>
          </p:cNvPr>
          <p:cNvSpPr txBox="1"/>
          <p:nvPr/>
        </p:nvSpPr>
        <p:spPr>
          <a:xfrm>
            <a:off x="1658327" y="2014905"/>
            <a:ext cx="14971346" cy="6986528"/>
          </a:xfrm>
          <a:prstGeom prst="rect">
            <a:avLst/>
          </a:prstGeom>
          <a:noFill/>
        </p:spPr>
        <p:txBody>
          <a:bodyPr wrap="square">
            <a:spAutoFit/>
          </a:bodyPr>
          <a:lstStyle/>
          <a:p>
            <a:r>
              <a:rPr lang="en-US" sz="2800" dirty="0"/>
              <a:t>[1] 	"Real-Time Sign Language Translation Using Hand Tracking and Deep Learning" by C. Lee et al.,    	published in the IEEE Transactions on Multimedia in 2020.</a:t>
            </a:r>
          </a:p>
          <a:p>
            <a:endParaRPr lang="en-US" sz="2800" dirty="0"/>
          </a:p>
          <a:p>
            <a:r>
              <a:rPr lang="en-US" sz="2800" dirty="0"/>
              <a:t>[2]	"Real-Time Sign Language Translation using Deep Learning and Convolutional Neural Networks" 	by A. K. Ghosh et al., published in the Journal of Computer Science and Technology in 2019.</a:t>
            </a:r>
          </a:p>
          <a:p>
            <a:endParaRPr lang="en-US" sz="2800" dirty="0"/>
          </a:p>
          <a:p>
            <a:r>
              <a:rPr lang="en-US" sz="2800" dirty="0"/>
              <a:t>[3]	"Real-Time Sign Language Translation using Machine Learning and Deep Learning Techniques" 	by M. A. Ali et al., published in the Journal of Multimedia Tools and Applications in 2019.</a:t>
            </a:r>
          </a:p>
          <a:p>
            <a:endParaRPr lang="en-US" sz="2800" dirty="0"/>
          </a:p>
          <a:p>
            <a:r>
              <a:rPr lang="en-US" sz="2800" dirty="0"/>
              <a:t>[4]	"Real-Time Sign Language Translation using Deep Learning and Computer Vision Techniques" by	 N. A. Khan et al., published in the International Journal of Computer Science and Information 	Security in 2019.</a:t>
            </a:r>
          </a:p>
          <a:p>
            <a:endParaRPr lang="en-US" sz="2800" dirty="0"/>
          </a:p>
          <a:p>
            <a:r>
              <a:rPr lang="en-US" sz="2800" dirty="0"/>
              <a:t>[5]	"Real-Time Sign Language Translation using Machine Learning and Deep Learning Approaches" 	by M. I. Ahmed et al., published in the International Journal of Advanced Computer Science and 	Applications in 2019.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10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8793" y="1521441"/>
            <a:ext cx="2593975" cy="558800"/>
          </a:xfrm>
          <a:prstGeom prst="rect">
            <a:avLst/>
          </a:prstGeom>
        </p:spPr>
        <p:txBody>
          <a:bodyPr vert="horz" wrap="square" lIns="0" tIns="12700" rIns="0" bIns="0" rtlCol="0">
            <a:spAutoFit/>
          </a:bodyPr>
          <a:lstStyle/>
          <a:p>
            <a:pPr marL="12700">
              <a:lnSpc>
                <a:spcPct val="100000"/>
              </a:lnSpc>
              <a:spcBef>
                <a:spcPts val="100"/>
              </a:spcBef>
            </a:pPr>
            <a:r>
              <a:rPr lang="en-US" sz="3500" b="1" dirty="0">
                <a:latin typeface="Times New Roman" panose="02020603050405020304" pitchFamily="18" charset="0"/>
                <a:cs typeface="Times New Roman" panose="02020603050405020304" pitchFamily="18" charset="0"/>
              </a:rPr>
              <a:t>OBJECTIVE</a:t>
            </a:r>
            <a:endParaRPr sz="35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489807" y="2520048"/>
            <a:ext cx="14771946" cy="5429692"/>
          </a:xfrm>
          <a:prstGeom prst="rect">
            <a:avLst/>
          </a:prstGeom>
        </p:spPr>
        <p:txBody>
          <a:bodyPr vert="horz" wrap="square" lIns="0" tIns="12700" rIns="0" bIns="0" rtlCol="0" anchor="ctr">
            <a:spAutoFit/>
          </a:bodyPr>
          <a:lstStyle/>
          <a:p>
            <a:pPr marL="640715" algn="just">
              <a:lnSpc>
                <a:spcPct val="100000"/>
              </a:lnSpc>
              <a:spcBef>
                <a:spcPts val="100"/>
              </a:spcBef>
            </a:pPr>
            <a:r>
              <a:rPr lang="en-IN" sz="3200" b="0" i="0" dirty="0">
                <a:effectLst/>
                <a:latin typeface="Times New Roman" panose="02020603050405020304" pitchFamily="18" charset="0"/>
                <a:cs typeface="Times New Roman" panose="02020603050405020304" pitchFamily="18" charset="0"/>
              </a:rPr>
              <a:t>The objective of the Realtime Sign Language Translator project is to create a high accuracy tool for specially abled individuals to easily communicate with others. Using TensorFlow, Teachable Machine, and </a:t>
            </a:r>
            <a:r>
              <a:rPr lang="en-IN" sz="3200" b="0" i="0" dirty="0" err="1">
                <a:effectLst/>
                <a:latin typeface="Times New Roman" panose="02020603050405020304" pitchFamily="18" charset="0"/>
                <a:cs typeface="Times New Roman" panose="02020603050405020304" pitchFamily="18" charset="0"/>
              </a:rPr>
              <a:t>MediaPipe</a:t>
            </a:r>
            <a:r>
              <a:rPr lang="en-IN" sz="3200" b="0" i="0" dirty="0">
                <a:effectLst/>
                <a:latin typeface="Times New Roman" panose="02020603050405020304" pitchFamily="18" charset="0"/>
                <a:cs typeface="Times New Roman" panose="02020603050405020304" pitchFamily="18" charset="0"/>
              </a:rPr>
              <a:t>, the project aims to create a system that can translate sign language into text or speech in real time. This will allow individuals with hearing or speech impairments to easily communicate with others, without the need for a physical interpreter. The goal is to produce a tool that is highly accurate, easy to use, and accessible to all. By utilizing advanced technologies such as TensorFlow and Teachable Machine, the project aims to create a reliable and effective solution for individuals with disabilities. Ultimately, the goal is to improve the quality of life and communication capabilities for specially abled individuals through the use of this </a:t>
            </a:r>
            <a:r>
              <a:rPr lang="en-IN" sz="3200" b="0" i="0" dirty="0" err="1">
                <a:effectLst/>
                <a:latin typeface="Times New Roman" panose="02020603050405020304" pitchFamily="18" charset="0"/>
                <a:cs typeface="Times New Roman" panose="02020603050405020304" pitchFamily="18" charset="0"/>
              </a:rPr>
              <a:t>realtime</a:t>
            </a:r>
            <a:r>
              <a:rPr lang="en-IN" sz="3200" b="0" i="0" dirty="0">
                <a:effectLst/>
                <a:latin typeface="Times New Roman" panose="02020603050405020304" pitchFamily="18" charset="0"/>
                <a:cs typeface="Times New Roman" panose="02020603050405020304" pitchFamily="18" charset="0"/>
              </a:rPr>
              <a:t> sign language translator.</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7810" y="1409570"/>
            <a:ext cx="2532380" cy="558800"/>
          </a:xfrm>
          <a:prstGeom prst="rect">
            <a:avLst/>
          </a:prstGeom>
        </p:spPr>
        <p:txBody>
          <a:bodyPr vert="horz" wrap="square" lIns="0" tIns="12700" rIns="0" bIns="0" rtlCol="0">
            <a:spAutoFit/>
          </a:bodyPr>
          <a:lstStyle/>
          <a:p>
            <a:pPr marL="12700">
              <a:lnSpc>
                <a:spcPct val="100000"/>
              </a:lnSpc>
              <a:spcBef>
                <a:spcPts val="100"/>
              </a:spcBef>
            </a:pPr>
            <a:r>
              <a:rPr lang="en-US" sz="3500" b="1" dirty="0">
                <a:latin typeface="Times New Roman" panose="02020603050405020304" pitchFamily="18" charset="0"/>
                <a:cs typeface="Times New Roman" panose="02020603050405020304" pitchFamily="18" charset="0"/>
              </a:rPr>
              <a:t>ABSTRACT</a:t>
            </a:r>
            <a:endParaRPr sz="3500"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2030139" y="2707887"/>
            <a:ext cx="14227720" cy="4771359"/>
          </a:xfrm>
          <a:prstGeom prst="rect">
            <a:avLst/>
          </a:prstGeom>
        </p:spPr>
        <p:txBody>
          <a:bodyPr vert="horz" wrap="square" lIns="0" tIns="336094" rIns="0" bIns="0" rtlCol="0">
            <a:spAutoFit/>
          </a:bodyPr>
          <a:lstStyle/>
          <a:p>
            <a:pPr marL="431165" algn="just">
              <a:lnSpc>
                <a:spcPct val="100000"/>
              </a:lnSpc>
              <a:spcBef>
                <a:spcPts val="100"/>
              </a:spcBef>
            </a:pPr>
            <a:r>
              <a:rPr lang="en-IN" sz="3200" i="0" dirty="0">
                <a:effectLst/>
                <a:latin typeface="Times New Roman" panose="02020603050405020304" pitchFamily="18" charset="0"/>
                <a:cs typeface="Times New Roman" panose="02020603050405020304" pitchFamily="18" charset="0"/>
              </a:rPr>
              <a:t>Our project, Realtime Sign Language Translator, aims to provide a convenient and accurate way for specially abled individuals to communicate through sign language. By utilizing the power of TensorFlow, Teachable Machine, and </a:t>
            </a:r>
            <a:r>
              <a:rPr lang="en-IN" sz="3200" i="0" dirty="0" err="1">
                <a:effectLst/>
                <a:latin typeface="Times New Roman" panose="02020603050405020304" pitchFamily="18" charset="0"/>
                <a:cs typeface="Times New Roman" panose="02020603050405020304" pitchFamily="18" charset="0"/>
              </a:rPr>
              <a:t>MediaPipe</a:t>
            </a:r>
            <a:r>
              <a:rPr lang="en-IN" sz="3200" i="0" dirty="0">
                <a:effectLst/>
                <a:latin typeface="Times New Roman" panose="02020603050405020304" pitchFamily="18" charset="0"/>
                <a:cs typeface="Times New Roman" panose="02020603050405020304" pitchFamily="18" charset="0"/>
              </a:rPr>
              <a:t>, we have developed a system that can accurately translate sign language into text with a 97.5% accuracy rate. This technology has the potential to revolutionize the way specially abled individuals interact with the world and bridge the communication gap between them and those who do not understand sign language. Our goal is to make this technology widely available and accessible to all, empowering specially abled individuals to communicate freely and confidently.</a:t>
            </a:r>
            <a:endParaRPr lang="en-IN" sz="32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2250" y="1456014"/>
            <a:ext cx="3599673" cy="558890"/>
          </a:xfrm>
          <a:prstGeom prst="rect">
            <a:avLst/>
          </a:prstGeom>
        </p:spPr>
        <p:txBody>
          <a:bodyPr vert="horz" wrap="square" lIns="0" tIns="12700" rIns="0" bIns="0" rtlCol="0">
            <a:spAutoFit/>
          </a:bodyPr>
          <a:lstStyle/>
          <a:p>
            <a:pPr marL="12700">
              <a:lnSpc>
                <a:spcPct val="100000"/>
              </a:lnSpc>
              <a:spcBef>
                <a:spcPts val="100"/>
              </a:spcBef>
            </a:pPr>
            <a:r>
              <a:rPr lang="en-US" sz="3500" b="1" dirty="0">
                <a:latin typeface="Times New Roman" panose="02020603050405020304" pitchFamily="18" charset="0"/>
                <a:cs typeface="Times New Roman" panose="02020603050405020304" pitchFamily="18" charset="0"/>
              </a:rPr>
              <a:t>INTRODUCTION</a:t>
            </a:r>
            <a:endParaRPr sz="35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247687" y="3656626"/>
            <a:ext cx="104775" cy="104774"/>
          </a:xfrm>
          <a:prstGeom prst="rect">
            <a:avLst/>
          </a:prstGeom>
        </p:spPr>
      </p:pic>
      <p:sp>
        <p:nvSpPr>
          <p:cNvPr id="4" name="object 4"/>
          <p:cNvSpPr txBox="1"/>
          <p:nvPr/>
        </p:nvSpPr>
        <p:spPr>
          <a:xfrm>
            <a:off x="2514933" y="3276242"/>
            <a:ext cx="13717269" cy="4785284"/>
          </a:xfrm>
          <a:prstGeom prst="rect">
            <a:avLst/>
          </a:prstGeom>
        </p:spPr>
        <p:txBody>
          <a:bodyPr vert="horz" wrap="square" lIns="0" tIns="12065" rIns="0" bIns="0" rtlCol="0">
            <a:spAutoFit/>
          </a:bodyPr>
          <a:lstStyle/>
          <a:p>
            <a:pPr marL="12700" marR="10795">
              <a:lnSpc>
                <a:spcPct val="158900"/>
              </a:lnSpc>
              <a:spcBef>
                <a:spcPts val="95"/>
              </a:spcBef>
              <a:tabLst>
                <a:tab pos="8535035" algn="l"/>
              </a:tabLst>
            </a:pPr>
            <a:r>
              <a:rPr sz="3000" spc="-5" dirty="0">
                <a:latin typeface="Times New Roman"/>
                <a:cs typeface="Times New Roman"/>
              </a:rPr>
              <a:t>The</a:t>
            </a:r>
            <a:r>
              <a:rPr sz="3000" spc="70" dirty="0">
                <a:latin typeface="Times New Roman"/>
                <a:cs typeface="Times New Roman"/>
              </a:rPr>
              <a:t> </a:t>
            </a:r>
            <a:r>
              <a:rPr sz="3000" spc="-5" dirty="0">
                <a:latin typeface="Times New Roman"/>
                <a:cs typeface="Times New Roman"/>
              </a:rPr>
              <a:t>world</a:t>
            </a:r>
            <a:r>
              <a:rPr sz="3000" spc="70" dirty="0">
                <a:latin typeface="Times New Roman"/>
                <a:cs typeface="Times New Roman"/>
              </a:rPr>
              <a:t> </a:t>
            </a:r>
            <a:r>
              <a:rPr sz="3000" spc="-5" dirty="0">
                <a:latin typeface="Times New Roman"/>
                <a:cs typeface="Times New Roman"/>
              </a:rPr>
              <a:t>is</a:t>
            </a:r>
            <a:r>
              <a:rPr sz="3000" spc="70" dirty="0">
                <a:latin typeface="Times New Roman"/>
                <a:cs typeface="Times New Roman"/>
              </a:rPr>
              <a:t> </a:t>
            </a:r>
            <a:r>
              <a:rPr sz="3000" spc="-5" dirty="0">
                <a:latin typeface="Times New Roman"/>
                <a:cs typeface="Times New Roman"/>
              </a:rPr>
              <a:t>hardly</a:t>
            </a:r>
            <a:r>
              <a:rPr sz="3000" spc="70" dirty="0">
                <a:latin typeface="Times New Roman"/>
                <a:cs typeface="Times New Roman"/>
              </a:rPr>
              <a:t> </a:t>
            </a:r>
            <a:r>
              <a:rPr sz="3000" spc="-5" dirty="0">
                <a:latin typeface="Times New Roman"/>
                <a:cs typeface="Times New Roman"/>
              </a:rPr>
              <a:t>live</a:t>
            </a:r>
            <a:r>
              <a:rPr sz="3000" spc="70" dirty="0">
                <a:latin typeface="Times New Roman"/>
                <a:cs typeface="Times New Roman"/>
              </a:rPr>
              <a:t> </a:t>
            </a:r>
            <a:r>
              <a:rPr sz="3000" spc="-5" dirty="0">
                <a:latin typeface="Times New Roman"/>
                <a:cs typeface="Times New Roman"/>
              </a:rPr>
              <a:t>without</a:t>
            </a:r>
            <a:r>
              <a:rPr sz="3000" spc="70" dirty="0">
                <a:latin typeface="Times New Roman"/>
                <a:cs typeface="Times New Roman"/>
              </a:rPr>
              <a:t> </a:t>
            </a:r>
            <a:r>
              <a:rPr sz="3000" spc="-5" dirty="0">
                <a:latin typeface="Times New Roman"/>
                <a:cs typeface="Times New Roman"/>
              </a:rPr>
              <a:t>communication,</a:t>
            </a:r>
            <a:r>
              <a:rPr sz="3000" spc="70" dirty="0">
                <a:latin typeface="Times New Roman"/>
                <a:cs typeface="Times New Roman"/>
              </a:rPr>
              <a:t> </a:t>
            </a:r>
            <a:r>
              <a:rPr sz="3000" spc="-5" dirty="0">
                <a:latin typeface="Times New Roman"/>
                <a:cs typeface="Times New Roman"/>
              </a:rPr>
              <a:t>no</a:t>
            </a:r>
            <a:r>
              <a:rPr sz="3000" spc="70" dirty="0">
                <a:latin typeface="Times New Roman"/>
                <a:cs typeface="Times New Roman"/>
              </a:rPr>
              <a:t> </a:t>
            </a:r>
            <a:r>
              <a:rPr sz="3000" spc="-5" dirty="0">
                <a:latin typeface="Times New Roman"/>
                <a:cs typeface="Times New Roman"/>
              </a:rPr>
              <a:t>matter</a:t>
            </a:r>
            <a:r>
              <a:rPr sz="3000" spc="70" dirty="0">
                <a:latin typeface="Times New Roman"/>
                <a:cs typeface="Times New Roman"/>
              </a:rPr>
              <a:t> </a:t>
            </a:r>
            <a:r>
              <a:rPr sz="3000" spc="-5" dirty="0">
                <a:latin typeface="Times New Roman"/>
                <a:cs typeface="Times New Roman"/>
              </a:rPr>
              <a:t>whether</a:t>
            </a:r>
            <a:r>
              <a:rPr lang="en-US" sz="3000" spc="-5" dirty="0">
                <a:latin typeface="Times New Roman"/>
                <a:cs typeface="Times New Roman"/>
              </a:rPr>
              <a:t> </a:t>
            </a:r>
            <a:r>
              <a:rPr sz="3000" spc="-5" dirty="0">
                <a:latin typeface="Times New Roman"/>
                <a:cs typeface="Times New Roman"/>
              </a:rPr>
              <a:t>it</a:t>
            </a:r>
            <a:r>
              <a:rPr sz="3000" spc="65" dirty="0">
                <a:latin typeface="Times New Roman"/>
                <a:cs typeface="Times New Roman"/>
              </a:rPr>
              <a:t> </a:t>
            </a:r>
            <a:r>
              <a:rPr sz="3000" spc="-5" dirty="0">
                <a:latin typeface="Times New Roman"/>
                <a:cs typeface="Times New Roman"/>
              </a:rPr>
              <a:t>is</a:t>
            </a:r>
            <a:r>
              <a:rPr sz="3000" spc="65" dirty="0">
                <a:latin typeface="Times New Roman"/>
                <a:cs typeface="Times New Roman"/>
              </a:rPr>
              <a:t> </a:t>
            </a:r>
            <a:r>
              <a:rPr sz="3000" spc="-5" dirty="0">
                <a:latin typeface="Times New Roman"/>
                <a:cs typeface="Times New Roman"/>
              </a:rPr>
              <a:t>in</a:t>
            </a:r>
            <a:r>
              <a:rPr sz="3000" spc="65" dirty="0">
                <a:latin typeface="Times New Roman"/>
                <a:cs typeface="Times New Roman"/>
              </a:rPr>
              <a:t> </a:t>
            </a:r>
            <a:r>
              <a:rPr sz="3000" spc="-5" dirty="0">
                <a:latin typeface="Times New Roman"/>
                <a:cs typeface="Times New Roman"/>
              </a:rPr>
              <a:t>the</a:t>
            </a:r>
            <a:r>
              <a:rPr sz="3000" spc="65" dirty="0">
                <a:latin typeface="Times New Roman"/>
                <a:cs typeface="Times New Roman"/>
              </a:rPr>
              <a:t> </a:t>
            </a:r>
            <a:r>
              <a:rPr sz="3000" spc="-5" dirty="0">
                <a:latin typeface="Times New Roman"/>
                <a:cs typeface="Times New Roman"/>
              </a:rPr>
              <a:t>form</a:t>
            </a:r>
            <a:r>
              <a:rPr sz="3000" spc="65" dirty="0">
                <a:latin typeface="Times New Roman"/>
                <a:cs typeface="Times New Roman"/>
              </a:rPr>
              <a:t> </a:t>
            </a:r>
            <a:r>
              <a:rPr sz="3000" spc="-5" dirty="0">
                <a:latin typeface="Times New Roman"/>
                <a:cs typeface="Times New Roman"/>
              </a:rPr>
              <a:t>of</a:t>
            </a:r>
            <a:r>
              <a:rPr sz="3000" spc="65" dirty="0">
                <a:latin typeface="Times New Roman"/>
                <a:cs typeface="Times New Roman"/>
              </a:rPr>
              <a:t> </a:t>
            </a:r>
            <a:r>
              <a:rPr sz="3000" spc="-5" dirty="0">
                <a:latin typeface="Times New Roman"/>
                <a:cs typeface="Times New Roman"/>
              </a:rPr>
              <a:t>texture,</a:t>
            </a:r>
            <a:r>
              <a:rPr sz="3000" spc="65" dirty="0">
                <a:latin typeface="Times New Roman"/>
                <a:cs typeface="Times New Roman"/>
              </a:rPr>
              <a:t> </a:t>
            </a:r>
            <a:r>
              <a:rPr sz="3000" spc="-5" dirty="0">
                <a:latin typeface="Times New Roman"/>
                <a:cs typeface="Times New Roman"/>
              </a:rPr>
              <a:t>voice</a:t>
            </a:r>
            <a:r>
              <a:rPr sz="3000" spc="65" dirty="0">
                <a:latin typeface="Times New Roman"/>
                <a:cs typeface="Times New Roman"/>
              </a:rPr>
              <a:t> </a:t>
            </a:r>
            <a:r>
              <a:rPr sz="3000" spc="-5" dirty="0">
                <a:latin typeface="Times New Roman"/>
                <a:cs typeface="Times New Roman"/>
              </a:rPr>
              <a:t>or</a:t>
            </a:r>
            <a:r>
              <a:rPr sz="3000" spc="70" dirty="0">
                <a:latin typeface="Times New Roman"/>
                <a:cs typeface="Times New Roman"/>
              </a:rPr>
              <a:t> </a:t>
            </a:r>
            <a:r>
              <a:rPr sz="3000" spc="-5" dirty="0">
                <a:latin typeface="Times New Roman"/>
                <a:cs typeface="Times New Roman"/>
              </a:rPr>
              <a:t>visual </a:t>
            </a:r>
            <a:r>
              <a:rPr sz="3000" spc="-585" dirty="0">
                <a:latin typeface="Times New Roman"/>
                <a:cs typeface="Times New Roman"/>
              </a:rPr>
              <a:t> </a:t>
            </a:r>
            <a:r>
              <a:rPr sz="3000" spc="-5" dirty="0">
                <a:latin typeface="Times New Roman"/>
                <a:cs typeface="Times New Roman"/>
              </a:rPr>
              <a:t>expression.</a:t>
            </a:r>
            <a:endParaRPr lang="en-US" sz="3000" spc="-5" dirty="0">
              <a:latin typeface="Times New Roman"/>
              <a:cs typeface="Times New Roman"/>
            </a:endParaRPr>
          </a:p>
          <a:p>
            <a:pPr marL="12700" marR="10795">
              <a:lnSpc>
                <a:spcPct val="158900"/>
              </a:lnSpc>
              <a:spcBef>
                <a:spcPts val="95"/>
              </a:spcBef>
              <a:tabLst>
                <a:tab pos="8535035" algn="l"/>
              </a:tabLst>
            </a:pPr>
            <a:r>
              <a:rPr sz="3000" spc="-5" dirty="0">
                <a:latin typeface="Times New Roman"/>
                <a:cs typeface="Times New Roman"/>
              </a:rPr>
              <a:t>The communication among the deaf and dumb people carried by text and visual expression. </a:t>
            </a:r>
            <a:r>
              <a:rPr sz="3000" spc="-585" dirty="0">
                <a:latin typeface="Times New Roman"/>
                <a:cs typeface="Times New Roman"/>
              </a:rPr>
              <a:t> </a:t>
            </a:r>
            <a:r>
              <a:rPr sz="3000" spc="-5" dirty="0">
                <a:latin typeface="Times New Roman"/>
                <a:cs typeface="Times New Roman"/>
              </a:rPr>
              <a:t>Gestural</a:t>
            </a:r>
            <a:r>
              <a:rPr sz="3000" spc="-10" dirty="0">
                <a:latin typeface="Times New Roman"/>
                <a:cs typeface="Times New Roman"/>
              </a:rPr>
              <a:t> </a:t>
            </a:r>
            <a:r>
              <a:rPr sz="3000" spc="-5" dirty="0">
                <a:latin typeface="Times New Roman"/>
                <a:cs typeface="Times New Roman"/>
              </a:rPr>
              <a:t>communication is</a:t>
            </a:r>
            <a:r>
              <a:rPr sz="3000" spc="-10" dirty="0">
                <a:latin typeface="Times New Roman"/>
                <a:cs typeface="Times New Roman"/>
              </a:rPr>
              <a:t> </a:t>
            </a:r>
            <a:r>
              <a:rPr sz="3000" spc="-5" dirty="0">
                <a:latin typeface="Times New Roman"/>
                <a:cs typeface="Times New Roman"/>
              </a:rPr>
              <a:t>always in the</a:t>
            </a:r>
            <a:r>
              <a:rPr sz="3000" spc="-10" dirty="0">
                <a:latin typeface="Times New Roman"/>
                <a:cs typeface="Times New Roman"/>
              </a:rPr>
              <a:t> </a:t>
            </a:r>
            <a:r>
              <a:rPr sz="3000" spc="-5" dirty="0">
                <a:latin typeface="Times New Roman"/>
                <a:cs typeface="Times New Roman"/>
              </a:rPr>
              <a:t>scope of</a:t>
            </a:r>
            <a:r>
              <a:rPr sz="3000" spc="-10" dirty="0">
                <a:latin typeface="Times New Roman"/>
                <a:cs typeface="Times New Roman"/>
              </a:rPr>
              <a:t> </a:t>
            </a:r>
            <a:r>
              <a:rPr sz="3000" spc="-5" dirty="0">
                <a:latin typeface="Times New Roman"/>
                <a:cs typeface="Times New Roman"/>
              </a:rPr>
              <a:t>confidential and secure</a:t>
            </a:r>
            <a:r>
              <a:rPr sz="3000" spc="-10" dirty="0">
                <a:latin typeface="Times New Roman"/>
                <a:cs typeface="Times New Roman"/>
              </a:rPr>
              <a:t> </a:t>
            </a:r>
            <a:r>
              <a:rPr sz="3000" spc="-5" dirty="0">
                <a:latin typeface="Times New Roman"/>
                <a:cs typeface="Times New Roman"/>
              </a:rPr>
              <a:t>communication.</a:t>
            </a:r>
            <a:endParaRPr sz="3000" dirty="0">
              <a:latin typeface="Times New Roman"/>
              <a:cs typeface="Times New Roman"/>
            </a:endParaRPr>
          </a:p>
          <a:p>
            <a:pPr marL="12700">
              <a:lnSpc>
                <a:spcPct val="100000"/>
              </a:lnSpc>
              <a:spcBef>
                <a:spcPts val="1250"/>
              </a:spcBef>
              <a:tabLst>
                <a:tab pos="997585" algn="l"/>
                <a:tab pos="1644014" algn="l"/>
                <a:tab pos="2527935" algn="l"/>
                <a:tab pos="3326765" algn="l"/>
                <a:tab pos="3905250" algn="l"/>
                <a:tab pos="5449570" algn="l"/>
                <a:tab pos="6908800" algn="l"/>
                <a:tab pos="7352665" algn="l"/>
                <a:tab pos="8472805" algn="l"/>
                <a:tab pos="9051925" algn="l"/>
                <a:tab pos="10307955" algn="l"/>
                <a:tab pos="10768965" algn="l"/>
                <a:tab pos="11804650" algn="l"/>
                <a:tab pos="12248515" algn="l"/>
              </a:tabLst>
            </a:pPr>
            <a:r>
              <a:rPr sz="3000" spc="-5" dirty="0">
                <a:latin typeface="Times New Roman"/>
                <a:cs typeface="Times New Roman"/>
              </a:rPr>
              <a:t>Hands	and	facial	parts	are	immensely</a:t>
            </a:r>
            <a:r>
              <a:rPr lang="en-US" sz="3000" spc="-5" dirty="0">
                <a:latin typeface="Times New Roman"/>
                <a:cs typeface="Times New Roman"/>
              </a:rPr>
              <a:t> </a:t>
            </a:r>
            <a:r>
              <a:rPr sz="3000" spc="-5" dirty="0">
                <a:latin typeface="Times New Roman"/>
                <a:cs typeface="Times New Roman"/>
              </a:rPr>
              <a:t>influential	to</a:t>
            </a:r>
            <a:r>
              <a:rPr lang="en-US" sz="3000" spc="-5" dirty="0">
                <a:latin typeface="Times New Roman"/>
                <a:cs typeface="Times New Roman"/>
              </a:rPr>
              <a:t> </a:t>
            </a:r>
            <a:r>
              <a:rPr lang="en-IN" sz="3000" spc="-5" dirty="0">
                <a:latin typeface="Times New Roman"/>
                <a:cs typeface="Times New Roman"/>
              </a:rPr>
              <a:t>e</a:t>
            </a:r>
            <a:r>
              <a:rPr sz="3000" spc="-5" dirty="0" err="1">
                <a:latin typeface="Times New Roman"/>
                <a:cs typeface="Times New Roman"/>
              </a:rPr>
              <a:t>xpress</a:t>
            </a:r>
            <a:r>
              <a:rPr sz="3000" spc="-5" dirty="0">
                <a:latin typeface="Times New Roman"/>
                <a:cs typeface="Times New Roman"/>
              </a:rPr>
              <a:t>	the</a:t>
            </a:r>
            <a:r>
              <a:rPr lang="en-US" sz="3000" spc="-5" dirty="0">
                <a:latin typeface="Times New Roman"/>
                <a:cs typeface="Times New Roman"/>
              </a:rPr>
              <a:t> </a:t>
            </a:r>
            <a:r>
              <a:rPr lang="en-IN" sz="3000" spc="-5" dirty="0">
                <a:latin typeface="Times New Roman"/>
                <a:cs typeface="Times New Roman"/>
              </a:rPr>
              <a:t>t</a:t>
            </a:r>
            <a:r>
              <a:rPr sz="3000" spc="-5" dirty="0" err="1">
                <a:latin typeface="Times New Roman"/>
                <a:cs typeface="Times New Roman"/>
              </a:rPr>
              <a:t>houghts</a:t>
            </a:r>
            <a:r>
              <a:rPr lang="en-US" sz="3000" spc="-5" dirty="0">
                <a:latin typeface="Times New Roman"/>
                <a:cs typeface="Times New Roman"/>
              </a:rPr>
              <a:t> </a:t>
            </a:r>
            <a:r>
              <a:rPr sz="3000" spc="-5" dirty="0">
                <a:latin typeface="Times New Roman"/>
                <a:cs typeface="Times New Roman"/>
              </a:rPr>
              <a:t>of</a:t>
            </a:r>
            <a:r>
              <a:rPr lang="en-US" sz="3000" spc="-5" dirty="0">
                <a:latin typeface="Times New Roman"/>
                <a:cs typeface="Times New Roman"/>
              </a:rPr>
              <a:t> </a:t>
            </a:r>
            <a:r>
              <a:rPr sz="3000" spc="-5" dirty="0">
                <a:latin typeface="Times New Roman"/>
                <a:cs typeface="Times New Roman"/>
              </a:rPr>
              <a:t>human</a:t>
            </a:r>
            <a:r>
              <a:rPr lang="en-US" sz="3000" spc="-5" dirty="0">
                <a:latin typeface="Times New Roman"/>
                <a:cs typeface="Times New Roman"/>
              </a:rPr>
              <a:t> </a:t>
            </a:r>
            <a:r>
              <a:rPr sz="3000" spc="-5" dirty="0">
                <a:latin typeface="Times New Roman"/>
                <a:cs typeface="Times New Roman"/>
              </a:rPr>
              <a:t>in</a:t>
            </a:r>
            <a:r>
              <a:rPr lang="en-US" sz="3000" spc="-5" dirty="0">
                <a:latin typeface="Times New Roman"/>
                <a:cs typeface="Times New Roman"/>
              </a:rPr>
              <a:t> </a:t>
            </a:r>
            <a:r>
              <a:rPr sz="3000" spc="-5" dirty="0">
                <a:latin typeface="Times New Roman"/>
                <a:cs typeface="Times New Roman"/>
              </a:rPr>
              <a:t>confidential</a:t>
            </a:r>
            <a:r>
              <a:rPr lang="en-US" sz="3000" spc="-5" dirty="0">
                <a:latin typeface="Times New Roman"/>
                <a:cs typeface="Times New Roman"/>
              </a:rPr>
              <a:t> </a:t>
            </a:r>
            <a:r>
              <a:rPr sz="3000" spc="-5" dirty="0">
                <a:latin typeface="Times New Roman"/>
                <a:cs typeface="Times New Roman"/>
              </a:rPr>
              <a:t>communication.</a:t>
            </a:r>
            <a:endParaRPr sz="3000" dirty="0">
              <a:latin typeface="Times New Roman"/>
              <a:cs typeface="Times New Roman"/>
            </a:endParaRPr>
          </a:p>
        </p:txBody>
      </p:sp>
      <p:pic>
        <p:nvPicPr>
          <p:cNvPr id="5" name="object 5"/>
          <p:cNvPicPr/>
          <p:nvPr/>
        </p:nvPicPr>
        <p:blipFill>
          <a:blip r:embed="rId2" cstate="print"/>
          <a:stretch>
            <a:fillRect/>
          </a:stretch>
        </p:blipFill>
        <p:spPr>
          <a:xfrm>
            <a:off x="2247687" y="5143500"/>
            <a:ext cx="104775" cy="104774"/>
          </a:xfrm>
          <a:prstGeom prst="rect">
            <a:avLst/>
          </a:prstGeom>
        </p:spPr>
      </p:pic>
      <p:pic>
        <p:nvPicPr>
          <p:cNvPr id="7" name="object 7"/>
          <p:cNvPicPr/>
          <p:nvPr/>
        </p:nvPicPr>
        <p:blipFill>
          <a:blip r:embed="rId3" cstate="print"/>
          <a:stretch>
            <a:fillRect/>
          </a:stretch>
        </p:blipFill>
        <p:spPr>
          <a:xfrm>
            <a:off x="2247687" y="7287361"/>
            <a:ext cx="104775" cy="104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5080" y="869805"/>
            <a:ext cx="303784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a:cs typeface="Times New Roman"/>
              </a:rPr>
              <a:t>MOT</a:t>
            </a:r>
            <a:r>
              <a:rPr sz="3500" b="1" spc="-10" dirty="0">
                <a:latin typeface="Times New Roman"/>
                <a:cs typeface="Times New Roman"/>
              </a:rPr>
              <a:t>IVA</a:t>
            </a:r>
            <a:r>
              <a:rPr sz="3500" b="1" spc="-5" dirty="0">
                <a:latin typeface="Times New Roman"/>
                <a:cs typeface="Times New Roman"/>
              </a:rPr>
              <a:t>T</a:t>
            </a:r>
            <a:r>
              <a:rPr sz="3500" b="1" spc="-10" dirty="0">
                <a:latin typeface="Times New Roman"/>
                <a:cs typeface="Times New Roman"/>
              </a:rPr>
              <a:t>I</a:t>
            </a:r>
            <a:r>
              <a:rPr sz="3500" b="1" spc="-5" dirty="0">
                <a:latin typeface="Times New Roman"/>
                <a:cs typeface="Times New Roman"/>
              </a:rPr>
              <a:t>ON</a:t>
            </a:r>
            <a:endParaRPr sz="3500" dirty="0">
              <a:latin typeface="Times New Roman"/>
              <a:cs typeface="Times New Roman"/>
            </a:endParaRPr>
          </a:p>
        </p:txBody>
      </p:sp>
      <p:sp>
        <p:nvSpPr>
          <p:cNvPr id="4" name="object 4"/>
          <p:cNvSpPr txBox="1">
            <a:spLocks noGrp="1"/>
          </p:cNvSpPr>
          <p:nvPr>
            <p:ph type="body" idx="1"/>
          </p:nvPr>
        </p:nvSpPr>
        <p:spPr>
          <a:xfrm>
            <a:off x="1514230" y="1149205"/>
            <a:ext cx="14971347" cy="8139947"/>
          </a:xfrm>
          <a:prstGeom prst="rect">
            <a:avLst/>
          </a:prstGeom>
        </p:spPr>
        <p:txBody>
          <a:bodyPr vert="horz" wrap="square" lIns="0" tIns="806984" rIns="0" bIns="0" rtlCol="0">
            <a:spAutoFit/>
          </a:bodyPr>
          <a:lstStyle/>
          <a:p>
            <a:pPr marL="457200" indent="-457200">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The </a:t>
            </a:r>
            <a:r>
              <a:rPr lang="en-IN" sz="2800" b="0" i="0" dirty="0" err="1">
                <a:effectLst/>
                <a:latin typeface="Times New Roman" panose="02020603050405020304" pitchFamily="18" charset="0"/>
                <a:cs typeface="Times New Roman" panose="02020603050405020304" pitchFamily="18" charset="0"/>
              </a:rPr>
              <a:t>realtime</a:t>
            </a:r>
            <a:r>
              <a:rPr lang="en-IN" sz="2800" b="0" i="0" dirty="0">
                <a:effectLst/>
                <a:latin typeface="Times New Roman" panose="02020603050405020304" pitchFamily="18" charset="0"/>
                <a:cs typeface="Times New Roman" panose="02020603050405020304" pitchFamily="18" charset="0"/>
              </a:rPr>
              <a:t> sign language translator project using </a:t>
            </a:r>
            <a:r>
              <a:rPr lang="en-IN" sz="2800" b="0" i="0" dirty="0" err="1">
                <a:effectLst/>
                <a:latin typeface="Times New Roman" panose="02020603050405020304" pitchFamily="18" charset="0"/>
                <a:cs typeface="Times New Roman" panose="02020603050405020304" pitchFamily="18" charset="0"/>
              </a:rPr>
              <a:t>Tensorflow</a:t>
            </a:r>
            <a:r>
              <a:rPr lang="en-IN" sz="2800" b="0" i="0" dirty="0">
                <a:effectLst/>
                <a:latin typeface="Times New Roman" panose="02020603050405020304" pitchFamily="18" charset="0"/>
                <a:cs typeface="Times New Roman" panose="02020603050405020304" pitchFamily="18" charset="0"/>
              </a:rPr>
              <a:t>, Teachable Machine, and </a:t>
            </a:r>
            <a:r>
              <a:rPr lang="en-IN" sz="2800" b="0" i="0" dirty="0" err="1">
                <a:effectLst/>
                <a:latin typeface="Times New Roman" panose="02020603050405020304" pitchFamily="18" charset="0"/>
                <a:cs typeface="Times New Roman" panose="02020603050405020304" pitchFamily="18" charset="0"/>
              </a:rPr>
              <a:t>MediaPipe</a:t>
            </a:r>
            <a:r>
              <a:rPr lang="en-IN" sz="2800" b="0" i="0" dirty="0">
                <a:effectLst/>
                <a:latin typeface="Times New Roman" panose="02020603050405020304" pitchFamily="18" charset="0"/>
                <a:cs typeface="Times New Roman" panose="02020603050405020304" pitchFamily="18" charset="0"/>
              </a:rPr>
              <a:t> is a </a:t>
            </a:r>
            <a:r>
              <a:rPr lang="en-IN" sz="2800" b="0" i="0" dirty="0" err="1">
                <a:effectLst/>
                <a:latin typeface="Times New Roman" panose="02020603050405020304" pitchFamily="18" charset="0"/>
                <a:cs typeface="Times New Roman" panose="02020603050405020304" pitchFamily="18" charset="0"/>
              </a:rPr>
              <a:t>groundbreaking</a:t>
            </a:r>
            <a:r>
              <a:rPr lang="en-IN" sz="2800" b="0" i="0" dirty="0">
                <a:effectLst/>
                <a:latin typeface="Times New Roman" panose="02020603050405020304" pitchFamily="18" charset="0"/>
                <a:cs typeface="Times New Roman" panose="02020603050405020304" pitchFamily="18" charset="0"/>
              </a:rPr>
              <a:t> initiative that has the potential to revolutionize the way we communicate with individuals who are specially abled. This project aims to provide a high accuracy, </a:t>
            </a:r>
            <a:r>
              <a:rPr lang="en-IN" sz="2800" b="0" i="0" dirty="0" err="1">
                <a:effectLst/>
                <a:latin typeface="Times New Roman" panose="02020603050405020304" pitchFamily="18" charset="0"/>
                <a:cs typeface="Times New Roman" panose="02020603050405020304" pitchFamily="18" charset="0"/>
              </a:rPr>
              <a:t>realtime</a:t>
            </a:r>
            <a:r>
              <a:rPr lang="en-IN" sz="2800" b="0" i="0" dirty="0">
                <a:effectLst/>
                <a:latin typeface="Times New Roman" panose="02020603050405020304" pitchFamily="18" charset="0"/>
                <a:cs typeface="Times New Roman" panose="02020603050405020304" pitchFamily="18" charset="0"/>
              </a:rPr>
              <a:t> translation of sign language into spoken language, enabling the specially abled community to participate in society on an equal footing.</a:t>
            </a:r>
            <a:endParaRPr lang="en-US"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This project is a testament to the power of technology to bring about positive change in the world. It represents an opportunity for us to come together as a community and make a real difference in the lives of those who are differently abled.</a:t>
            </a:r>
            <a:endParaRPr lang="en-US"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As we work on this project, we should be motivated by the knowledge that we are making a positive impact on the lives of others. We should be driven by the belief that everyone, regardless of ability, has the right to be heard and understood.</a:t>
            </a:r>
            <a:endParaRPr lang="en-US"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b="0" i="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Through our hard work and dedication, we can create a future where the specially abled community is fully integrated and able to communicate freely with the rest of the world. Let's embrace this opportunity and work together to make this project a reality.</a:t>
            </a:r>
            <a:endParaRPr lang="en-US" sz="28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7081" y="736734"/>
            <a:ext cx="517398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a:cs typeface="Times New Roman"/>
              </a:rPr>
              <a:t>PROBLEM</a:t>
            </a:r>
            <a:r>
              <a:rPr sz="3500" b="1" spc="-85" dirty="0">
                <a:latin typeface="Times New Roman"/>
                <a:cs typeface="Times New Roman"/>
              </a:rPr>
              <a:t> </a:t>
            </a:r>
            <a:r>
              <a:rPr sz="3500" b="1" spc="-5" dirty="0">
                <a:latin typeface="Times New Roman"/>
                <a:cs typeface="Times New Roman"/>
              </a:rPr>
              <a:t>STATEMENT</a:t>
            </a:r>
            <a:endParaRPr sz="3500" dirty="0">
              <a:latin typeface="Times New Roman"/>
              <a:cs typeface="Times New Roman"/>
            </a:endParaRPr>
          </a:p>
        </p:txBody>
      </p:sp>
      <p:sp>
        <p:nvSpPr>
          <p:cNvPr id="3" name="object 3"/>
          <p:cNvSpPr txBox="1"/>
          <p:nvPr/>
        </p:nvSpPr>
        <p:spPr>
          <a:xfrm>
            <a:off x="2027872" y="2760668"/>
            <a:ext cx="14232255" cy="4765664"/>
          </a:xfrm>
          <a:prstGeom prst="rect">
            <a:avLst/>
          </a:prstGeom>
        </p:spPr>
        <p:txBody>
          <a:bodyPr vert="horz" wrap="square" lIns="0" tIns="12700" rIns="0" bIns="0" rtlCol="0">
            <a:spAutoFit/>
          </a:bodyPr>
          <a:lstStyle/>
          <a:p>
            <a:pPr marL="12700" marR="5080" algn="just">
              <a:lnSpc>
                <a:spcPct val="130200"/>
              </a:lnSpc>
              <a:spcBef>
                <a:spcPts val="100"/>
              </a:spcBef>
            </a:pPr>
            <a:r>
              <a:rPr sz="3000" spc="60" dirty="0">
                <a:latin typeface="Times New Roman" panose="02020603050405020304" pitchFamily="18" charset="0"/>
                <a:cs typeface="Times New Roman" panose="02020603050405020304" pitchFamily="18" charset="0"/>
              </a:rPr>
              <a:t>In </a:t>
            </a:r>
            <a:r>
              <a:rPr sz="3000" spc="-60" dirty="0">
                <a:latin typeface="Times New Roman" panose="02020603050405020304" pitchFamily="18" charset="0"/>
                <a:cs typeface="Times New Roman" panose="02020603050405020304" pitchFamily="18" charset="0"/>
              </a:rPr>
              <a:t>our</a:t>
            </a:r>
            <a:r>
              <a:rPr sz="3000" spc="-5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society, </a:t>
            </a:r>
            <a:r>
              <a:rPr sz="3000" spc="-60" dirty="0">
                <a:latin typeface="Times New Roman" panose="02020603050405020304" pitchFamily="18" charset="0"/>
                <a:cs typeface="Times New Roman" panose="02020603050405020304" pitchFamily="18" charset="0"/>
              </a:rPr>
              <a:t>we</a:t>
            </a:r>
            <a:r>
              <a:rPr sz="3000" spc="-5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have</a:t>
            </a:r>
            <a:r>
              <a:rPr sz="3000" spc="-4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people</a:t>
            </a:r>
            <a:r>
              <a:rPr sz="3000" spc="-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with</a:t>
            </a:r>
            <a:r>
              <a:rPr sz="3000" spc="-1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disabilities. </a:t>
            </a:r>
            <a:r>
              <a:rPr sz="3000" spc="-10" dirty="0">
                <a:latin typeface="Times New Roman" panose="02020603050405020304" pitchFamily="18" charset="0"/>
                <a:cs typeface="Times New Roman" panose="02020603050405020304" pitchFamily="18" charset="0"/>
              </a:rPr>
              <a:t>Communications </a:t>
            </a:r>
            <a:r>
              <a:rPr sz="3000" spc="-95" dirty="0">
                <a:latin typeface="Times New Roman" panose="02020603050405020304" pitchFamily="18" charset="0"/>
                <a:cs typeface="Times New Roman" panose="02020603050405020304" pitchFamily="18" charset="0"/>
              </a:rPr>
              <a:t>between</a:t>
            </a:r>
            <a:r>
              <a:rPr sz="3000" spc="-90" dirty="0">
                <a:latin typeface="Times New Roman" panose="02020603050405020304" pitchFamily="18" charset="0"/>
                <a:cs typeface="Times New Roman" panose="02020603050405020304" pitchFamily="18" charset="0"/>
              </a:rPr>
              <a:t> </a:t>
            </a:r>
            <a:r>
              <a:rPr sz="3000" spc="-65" dirty="0">
                <a:latin typeface="Times New Roman" panose="02020603050405020304" pitchFamily="18" charset="0"/>
                <a:cs typeface="Times New Roman" panose="02020603050405020304" pitchFamily="18" charset="0"/>
              </a:rPr>
              <a:t>deaf-mute</a:t>
            </a:r>
            <a:r>
              <a:rPr sz="3000" spc="-60"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and</a:t>
            </a:r>
            <a:r>
              <a:rPr sz="3000" spc="390"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37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normal</a:t>
            </a:r>
            <a:r>
              <a:rPr sz="3000" spc="470" dirty="0">
                <a:latin typeface="Times New Roman" panose="02020603050405020304" pitchFamily="18" charset="0"/>
                <a:cs typeface="Times New Roman" panose="02020603050405020304" pitchFamily="18" charset="0"/>
              </a:rPr>
              <a:t> </a:t>
            </a:r>
            <a:r>
              <a:rPr sz="3000" spc="-65" dirty="0">
                <a:latin typeface="Times New Roman" panose="02020603050405020304" pitchFamily="18" charset="0"/>
                <a:cs typeface="Times New Roman" panose="02020603050405020304" pitchFamily="18" charset="0"/>
              </a:rPr>
              <a:t>person</a:t>
            </a:r>
            <a:r>
              <a:rPr sz="3000" spc="415"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has </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always </a:t>
            </a:r>
            <a:r>
              <a:rPr sz="3000" spc="-100" dirty="0">
                <a:latin typeface="Times New Roman" panose="02020603050405020304" pitchFamily="18" charset="0"/>
                <a:cs typeface="Times New Roman" panose="02020603050405020304" pitchFamily="18" charset="0"/>
              </a:rPr>
              <a:t>been </a:t>
            </a:r>
            <a:r>
              <a:rPr sz="3000" spc="-85" dirty="0">
                <a:latin typeface="Times New Roman" panose="02020603050405020304" pitchFamily="18" charset="0"/>
                <a:cs typeface="Times New Roman" panose="02020603050405020304" pitchFamily="18" charset="0"/>
              </a:rPr>
              <a:t>a </a:t>
            </a:r>
            <a:r>
              <a:rPr sz="3000" spc="5" dirty="0">
                <a:latin typeface="Times New Roman" panose="02020603050405020304" pitchFamily="18" charset="0"/>
                <a:cs typeface="Times New Roman" panose="02020603050405020304" pitchFamily="18" charset="0"/>
              </a:rPr>
              <a:t>challenging </a:t>
            </a:r>
            <a:r>
              <a:rPr sz="3000" spc="-30" dirty="0">
                <a:latin typeface="Times New Roman" panose="02020603050405020304" pitchFamily="18" charset="0"/>
                <a:cs typeface="Times New Roman" panose="02020603050405020304" pitchFamily="18" charset="0"/>
              </a:rPr>
              <a:t>task. </a:t>
            </a:r>
            <a:r>
              <a:rPr sz="3000" spc="25" dirty="0">
                <a:latin typeface="Times New Roman" panose="02020603050405020304" pitchFamily="18" charset="0"/>
                <a:cs typeface="Times New Roman" panose="02020603050405020304" pitchFamily="18" charset="0"/>
              </a:rPr>
              <a:t>It </a:t>
            </a:r>
            <a:r>
              <a:rPr sz="3000" spc="50"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very </a:t>
            </a:r>
            <a:r>
              <a:rPr sz="3000" spc="25" dirty="0">
                <a:latin typeface="Times New Roman" panose="02020603050405020304" pitchFamily="18" charset="0"/>
                <a:cs typeface="Times New Roman" panose="02020603050405020304" pitchFamily="18" charset="0"/>
              </a:rPr>
              <a:t>difficult </a:t>
            </a:r>
            <a:r>
              <a:rPr sz="3000" spc="-20" dirty="0">
                <a:latin typeface="Times New Roman" panose="02020603050405020304" pitchFamily="18" charset="0"/>
                <a:cs typeface="Times New Roman" panose="02020603050405020304" pitchFamily="18" charset="0"/>
              </a:rPr>
              <a:t>for </a:t>
            </a:r>
            <a:r>
              <a:rPr sz="3000" spc="-100" dirty="0">
                <a:latin typeface="Times New Roman" panose="02020603050405020304" pitchFamily="18" charset="0"/>
                <a:cs typeface="Times New Roman" panose="02020603050405020304" pitchFamily="18" charset="0"/>
              </a:rPr>
              <a:t>mute </a:t>
            </a:r>
            <a:r>
              <a:rPr sz="3000" spc="-60" dirty="0">
                <a:latin typeface="Times New Roman" panose="02020603050405020304" pitchFamily="18" charset="0"/>
                <a:cs typeface="Times New Roman" panose="02020603050405020304" pitchFamily="18" charset="0"/>
              </a:rPr>
              <a:t>people </a:t>
            </a:r>
            <a:r>
              <a:rPr sz="3000" spc="-105" dirty="0">
                <a:latin typeface="Times New Roman" panose="02020603050405020304" pitchFamily="18" charset="0"/>
                <a:cs typeface="Times New Roman" panose="02020603050405020304" pitchFamily="18" charset="0"/>
              </a:rPr>
              <a:t>to </a:t>
            </a:r>
            <a:r>
              <a:rPr sz="3000" dirty="0">
                <a:latin typeface="Times New Roman" panose="02020603050405020304" pitchFamily="18" charset="0"/>
                <a:cs typeface="Times New Roman" panose="02020603050405020304" pitchFamily="18" charset="0"/>
              </a:rPr>
              <a:t>convey </a:t>
            </a:r>
            <a:r>
              <a:rPr sz="3000" spc="-55" dirty="0">
                <a:latin typeface="Times New Roman" panose="02020603050405020304" pitchFamily="18" charset="0"/>
                <a:cs typeface="Times New Roman" panose="02020603050405020304" pitchFamily="18" charset="0"/>
              </a:rPr>
              <a:t>their message </a:t>
            </a:r>
            <a:r>
              <a:rPr sz="3000" spc="-105" dirty="0">
                <a:latin typeface="Times New Roman" panose="02020603050405020304" pitchFamily="18" charset="0"/>
                <a:cs typeface="Times New Roman" panose="02020603050405020304" pitchFamily="18" charset="0"/>
              </a:rPr>
              <a:t>to </a:t>
            </a:r>
            <a:r>
              <a:rPr sz="3000" spc="-35" dirty="0">
                <a:latin typeface="Times New Roman" panose="02020603050405020304" pitchFamily="18" charset="0"/>
                <a:cs typeface="Times New Roman" panose="02020603050405020304" pitchFamily="18" charset="0"/>
              </a:rPr>
              <a:t>normal </a:t>
            </a:r>
            <a:r>
              <a:rPr sz="3000" spc="-55" dirty="0">
                <a:latin typeface="Times New Roman" panose="02020603050405020304" pitchFamily="18" charset="0"/>
                <a:cs typeface="Times New Roman" panose="02020603050405020304" pitchFamily="18" charset="0"/>
              </a:rPr>
              <a:t>people. </a:t>
            </a:r>
            <a:r>
              <a:rPr sz="3000" spc="35" dirty="0">
                <a:latin typeface="Times New Roman" panose="02020603050405020304" pitchFamily="18" charset="0"/>
                <a:cs typeface="Times New Roman" panose="02020603050405020304" pitchFamily="18" charset="0"/>
              </a:rPr>
              <a:t>Since </a:t>
            </a:r>
            <a:r>
              <a:rPr sz="3000" spc="40"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normal </a:t>
            </a:r>
            <a:r>
              <a:rPr sz="3000" spc="-60" dirty="0">
                <a:latin typeface="Times New Roman" panose="02020603050405020304" pitchFamily="18" charset="0"/>
                <a:cs typeface="Times New Roman" panose="02020603050405020304" pitchFamily="18" charset="0"/>
              </a:rPr>
              <a:t>people </a:t>
            </a:r>
            <a:r>
              <a:rPr sz="3000" spc="-90" dirty="0">
                <a:latin typeface="Times New Roman" panose="02020603050405020304" pitchFamily="18" charset="0"/>
                <a:cs typeface="Times New Roman" panose="02020603050405020304" pitchFamily="18" charset="0"/>
              </a:rPr>
              <a:t>are </a:t>
            </a:r>
            <a:r>
              <a:rPr sz="3000" spc="-95" dirty="0">
                <a:latin typeface="Times New Roman" panose="02020603050405020304" pitchFamily="18" charset="0"/>
                <a:cs typeface="Times New Roman" panose="02020603050405020304" pitchFamily="18" charset="0"/>
              </a:rPr>
              <a:t>not </a:t>
            </a:r>
            <a:r>
              <a:rPr sz="3000" spc="-65" dirty="0">
                <a:latin typeface="Times New Roman" panose="02020603050405020304" pitchFamily="18" charset="0"/>
                <a:cs typeface="Times New Roman" panose="02020603050405020304" pitchFamily="18" charset="0"/>
              </a:rPr>
              <a:t>trained </a:t>
            </a:r>
            <a:r>
              <a:rPr sz="3000" spc="-70" dirty="0">
                <a:latin typeface="Times New Roman" panose="02020603050405020304" pitchFamily="18" charset="0"/>
                <a:cs typeface="Times New Roman" panose="02020603050405020304" pitchFamily="18" charset="0"/>
              </a:rPr>
              <a:t>on </a:t>
            </a:r>
            <a:r>
              <a:rPr sz="3000" spc="-75" dirty="0">
                <a:latin typeface="Times New Roman" panose="02020603050405020304" pitchFamily="18" charset="0"/>
                <a:cs typeface="Times New Roman" panose="02020603050405020304" pitchFamily="18" charset="0"/>
              </a:rPr>
              <a:t>hand </a:t>
            </a:r>
            <a:r>
              <a:rPr sz="3000" spc="25" dirty="0">
                <a:latin typeface="Times New Roman" panose="02020603050405020304" pitchFamily="18" charset="0"/>
                <a:cs typeface="Times New Roman" panose="02020603050405020304" pitchFamily="18" charset="0"/>
              </a:rPr>
              <a:t>sign </a:t>
            </a:r>
            <a:r>
              <a:rPr sz="3000" spc="-25" dirty="0">
                <a:latin typeface="Times New Roman" panose="02020603050405020304" pitchFamily="18" charset="0"/>
                <a:cs typeface="Times New Roman" panose="02020603050405020304" pitchFamily="18" charset="0"/>
              </a:rPr>
              <a:t>language. </a:t>
            </a:r>
            <a:r>
              <a:rPr sz="3000" spc="60" dirty="0">
                <a:latin typeface="Times New Roman" panose="02020603050405020304" pitchFamily="18" charset="0"/>
                <a:cs typeface="Times New Roman" panose="02020603050405020304" pitchFamily="18" charset="0"/>
              </a:rPr>
              <a:t>In </a:t>
            </a:r>
            <a:r>
              <a:rPr sz="3000" spc="-40" dirty="0">
                <a:latin typeface="Times New Roman" panose="02020603050405020304" pitchFamily="18" charset="0"/>
                <a:cs typeface="Times New Roman" panose="02020603050405020304" pitchFamily="18" charset="0"/>
              </a:rPr>
              <a:t>emergency </a:t>
            </a:r>
            <a:r>
              <a:rPr sz="3000" spc="-45" dirty="0">
                <a:latin typeface="Times New Roman" panose="02020603050405020304" pitchFamily="18" charset="0"/>
                <a:cs typeface="Times New Roman" panose="02020603050405020304" pitchFamily="18" charset="0"/>
              </a:rPr>
              <a:t>times </a:t>
            </a:r>
            <a:r>
              <a:rPr sz="3000" spc="10" dirty="0">
                <a:latin typeface="Times New Roman" panose="02020603050405020304" pitchFamily="18" charset="0"/>
                <a:cs typeface="Times New Roman" panose="02020603050405020304" pitchFamily="18" charset="0"/>
              </a:rPr>
              <a:t>conveying </a:t>
            </a:r>
            <a:r>
              <a:rPr sz="3000" spc="-55" dirty="0">
                <a:latin typeface="Times New Roman" panose="02020603050405020304" pitchFamily="18" charset="0"/>
                <a:cs typeface="Times New Roman" panose="02020603050405020304" pitchFamily="18" charset="0"/>
              </a:rPr>
              <a:t>their message </a:t>
            </a:r>
            <a:r>
              <a:rPr sz="3000" spc="50"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very </a:t>
            </a:r>
            <a:r>
              <a:rPr sz="3000" spc="20" dirty="0">
                <a:latin typeface="Times New Roman" panose="02020603050405020304" pitchFamily="18" charset="0"/>
                <a:cs typeface="Times New Roman" panose="02020603050405020304" pitchFamily="18" charset="0"/>
              </a:rPr>
              <a:t>difficult. </a:t>
            </a:r>
            <a:r>
              <a:rPr sz="3000" spc="25" dirty="0">
                <a:latin typeface="Times New Roman" panose="02020603050405020304" pitchFamily="18" charset="0"/>
                <a:cs typeface="Times New Roman" panose="02020603050405020304" pitchFamily="18" charset="0"/>
              </a:rPr>
              <a:t> </a:t>
            </a:r>
            <a:r>
              <a:rPr sz="3000" spc="30" dirty="0">
                <a:latin typeface="Times New Roman" panose="02020603050405020304" pitchFamily="18" charset="0"/>
                <a:cs typeface="Times New Roman" panose="02020603050405020304" pitchFamily="18" charset="0"/>
              </a:rPr>
              <a:t>The </a:t>
            </a:r>
            <a:r>
              <a:rPr sz="3000" spc="-70" dirty="0">
                <a:latin typeface="Times New Roman" panose="02020603050405020304" pitchFamily="18" charset="0"/>
                <a:cs typeface="Times New Roman" panose="02020603050405020304" pitchFamily="18" charset="0"/>
              </a:rPr>
              <a:t>human </a:t>
            </a:r>
            <a:r>
              <a:rPr sz="3000" spc="-75" dirty="0">
                <a:latin typeface="Times New Roman" panose="02020603050405020304" pitchFamily="18" charset="0"/>
                <a:cs typeface="Times New Roman" panose="02020603050405020304" pitchFamily="18" charset="0"/>
              </a:rPr>
              <a:t>hand </a:t>
            </a:r>
            <a:r>
              <a:rPr sz="3000" spc="-55" dirty="0">
                <a:latin typeface="Times New Roman" panose="02020603050405020304" pitchFamily="18" charset="0"/>
                <a:cs typeface="Times New Roman" panose="02020603050405020304" pitchFamily="18" charset="0"/>
              </a:rPr>
              <a:t>has </a:t>
            </a:r>
            <a:r>
              <a:rPr sz="3000" spc="-60" dirty="0">
                <a:latin typeface="Times New Roman" panose="02020603050405020304" pitchFamily="18" charset="0"/>
                <a:cs typeface="Times New Roman" panose="02020603050405020304" pitchFamily="18" charset="0"/>
              </a:rPr>
              <a:t>remained </a:t>
            </a:r>
            <a:r>
              <a:rPr sz="3000" spc="-85" dirty="0">
                <a:latin typeface="Times New Roman" panose="02020603050405020304" pitchFamily="18" charset="0"/>
                <a:cs typeface="Times New Roman" panose="02020603050405020304" pitchFamily="18" charset="0"/>
              </a:rPr>
              <a:t>a </a:t>
            </a:r>
            <a:r>
              <a:rPr sz="3000" spc="-45" dirty="0">
                <a:latin typeface="Times New Roman" panose="02020603050405020304" pitchFamily="18" charset="0"/>
                <a:cs typeface="Times New Roman" panose="02020603050405020304" pitchFamily="18" charset="0"/>
              </a:rPr>
              <a:t>popular </a:t>
            </a:r>
            <a:r>
              <a:rPr sz="3000" spc="-15" dirty="0">
                <a:latin typeface="Times New Roman" panose="02020603050405020304" pitchFamily="18" charset="0"/>
                <a:cs typeface="Times New Roman" panose="02020603050405020304" pitchFamily="18" charset="0"/>
              </a:rPr>
              <a:t>choice </a:t>
            </a:r>
            <a:r>
              <a:rPr sz="3000" spc="-105" dirty="0">
                <a:latin typeface="Times New Roman" panose="02020603050405020304" pitchFamily="18" charset="0"/>
                <a:cs typeface="Times New Roman" panose="02020603050405020304" pitchFamily="18" charset="0"/>
              </a:rPr>
              <a:t>to </a:t>
            </a:r>
            <a:r>
              <a:rPr sz="3000" dirty="0">
                <a:latin typeface="Times New Roman" panose="02020603050405020304" pitchFamily="18" charset="0"/>
                <a:cs typeface="Times New Roman" panose="02020603050405020304" pitchFamily="18" charset="0"/>
              </a:rPr>
              <a:t>convey </a:t>
            </a:r>
            <a:r>
              <a:rPr sz="3000" spc="-30" dirty="0">
                <a:latin typeface="Times New Roman" panose="02020603050405020304" pitchFamily="18" charset="0"/>
                <a:cs typeface="Times New Roman" panose="02020603050405020304" pitchFamily="18" charset="0"/>
              </a:rPr>
              <a:t>information </a:t>
            </a:r>
            <a:r>
              <a:rPr sz="3000" spc="25" dirty="0">
                <a:latin typeface="Times New Roman" panose="02020603050405020304" pitchFamily="18" charset="0"/>
                <a:cs typeface="Times New Roman" panose="02020603050405020304" pitchFamily="18" charset="0"/>
              </a:rPr>
              <a:t>in </a:t>
            </a:r>
            <a:r>
              <a:rPr sz="3000" spc="-40" dirty="0">
                <a:latin typeface="Times New Roman" panose="02020603050405020304" pitchFamily="18" charset="0"/>
                <a:cs typeface="Times New Roman" panose="02020603050405020304" pitchFamily="18" charset="0"/>
              </a:rPr>
              <a:t>situations </a:t>
            </a:r>
            <a:r>
              <a:rPr sz="3000" spc="-75" dirty="0">
                <a:latin typeface="Times New Roman" panose="02020603050405020304" pitchFamily="18" charset="0"/>
                <a:cs typeface="Times New Roman" panose="02020603050405020304" pitchFamily="18" charset="0"/>
              </a:rPr>
              <a:t>where </a:t>
            </a:r>
            <a:r>
              <a:rPr sz="3000" spc="-90" dirty="0">
                <a:latin typeface="Times New Roman" panose="02020603050405020304" pitchFamily="18" charset="0"/>
                <a:cs typeface="Times New Roman" panose="02020603050405020304" pitchFamily="18" charset="0"/>
              </a:rPr>
              <a:t>other </a:t>
            </a:r>
            <a:r>
              <a:rPr sz="3000" spc="-25" dirty="0">
                <a:latin typeface="Times New Roman" panose="02020603050405020304" pitchFamily="18" charset="0"/>
                <a:cs typeface="Times New Roman" panose="02020603050405020304" pitchFamily="18" charset="0"/>
              </a:rPr>
              <a:t>forms </a:t>
            </a:r>
            <a:r>
              <a:rPr sz="3000" spc="45" dirty="0">
                <a:latin typeface="Times New Roman" panose="02020603050405020304" pitchFamily="18" charset="0"/>
                <a:cs typeface="Times New Roman" panose="02020603050405020304" pitchFamily="18" charset="0"/>
              </a:rPr>
              <a:t>like </a:t>
            </a:r>
            <a:r>
              <a:rPr sz="3000" spc="-60" dirty="0">
                <a:latin typeface="Times New Roman" panose="02020603050405020304" pitchFamily="18" charset="0"/>
                <a:cs typeface="Times New Roman" panose="02020603050405020304" pitchFamily="18" charset="0"/>
              </a:rPr>
              <a:t>speech </a:t>
            </a:r>
            <a:r>
              <a:rPr sz="3000" spc="-55" dirty="0">
                <a:latin typeface="Times New Roman" panose="02020603050405020304" pitchFamily="18" charset="0"/>
                <a:cs typeface="Times New Roman" panose="02020603050405020304" pitchFamily="18" charset="0"/>
              </a:rPr>
              <a:t> </a:t>
            </a:r>
            <a:r>
              <a:rPr sz="3000" spc="-65" dirty="0">
                <a:latin typeface="Times New Roman" panose="02020603050405020304" pitchFamily="18" charset="0"/>
                <a:cs typeface="Times New Roman" panose="02020603050405020304" pitchFamily="18" charset="0"/>
              </a:rPr>
              <a:t>cannot</a:t>
            </a:r>
            <a:r>
              <a:rPr sz="3000" spc="-60" dirty="0">
                <a:latin typeface="Times New Roman" panose="02020603050405020304" pitchFamily="18" charset="0"/>
                <a:cs typeface="Times New Roman" panose="02020603050405020304" pitchFamily="18" charset="0"/>
              </a:rPr>
              <a:t> </a:t>
            </a:r>
            <a:r>
              <a:rPr sz="3000" spc="-100" dirty="0">
                <a:latin typeface="Times New Roman" panose="02020603050405020304" pitchFamily="18" charset="0"/>
                <a:cs typeface="Times New Roman" panose="02020603050405020304" pitchFamily="18" charset="0"/>
              </a:rPr>
              <a:t>be</a:t>
            </a:r>
            <a:r>
              <a:rPr sz="3000" spc="34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used.</a:t>
            </a:r>
            <a:r>
              <a:rPr sz="3000" spc="425"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Voice </a:t>
            </a:r>
            <a:r>
              <a:rPr sz="3000" spc="5" dirty="0">
                <a:latin typeface="Times New Roman" panose="02020603050405020304" pitchFamily="18" charset="0"/>
                <a:cs typeface="Times New Roman" panose="02020603050405020304" pitchFamily="18" charset="0"/>
              </a:rPr>
              <a:t>Conversion </a:t>
            </a:r>
            <a:r>
              <a:rPr sz="3000" dirty="0">
                <a:latin typeface="Times New Roman" panose="02020603050405020304" pitchFamily="18" charset="0"/>
                <a:cs typeface="Times New Roman" panose="02020603050405020304" pitchFamily="18" charset="0"/>
              </a:rPr>
              <a:t>System </a:t>
            </a:r>
            <a:r>
              <a:rPr sz="3000" spc="-20" dirty="0">
                <a:latin typeface="Times New Roman" panose="02020603050405020304" pitchFamily="18" charset="0"/>
                <a:cs typeface="Times New Roman" panose="02020603050405020304" pitchFamily="18" charset="0"/>
              </a:rPr>
              <a:t>with </a:t>
            </a:r>
            <a:r>
              <a:rPr sz="3000" dirty="0">
                <a:latin typeface="Times New Roman" panose="02020603050405020304" pitchFamily="18" charset="0"/>
                <a:cs typeface="Times New Roman" panose="02020603050405020304" pitchFamily="18" charset="0"/>
              </a:rPr>
              <a:t>Hand </a:t>
            </a:r>
            <a:r>
              <a:rPr sz="3000" spc="-45" dirty="0">
                <a:latin typeface="Times New Roman" panose="02020603050405020304" pitchFamily="18" charset="0"/>
                <a:cs typeface="Times New Roman" panose="02020603050405020304" pitchFamily="18" charset="0"/>
              </a:rPr>
              <a:t>Gesture </a:t>
            </a:r>
            <a:r>
              <a:rPr sz="3000" spc="5" dirty="0">
                <a:latin typeface="Times New Roman" panose="02020603050405020304" pitchFamily="18" charset="0"/>
                <a:cs typeface="Times New Roman" panose="02020603050405020304" pitchFamily="18" charset="0"/>
              </a:rPr>
              <a:t>Recognition </a:t>
            </a:r>
            <a:r>
              <a:rPr sz="3000" spc="-75" dirty="0">
                <a:latin typeface="Times New Roman" panose="02020603050405020304" pitchFamily="18" charset="0"/>
                <a:cs typeface="Times New Roman" panose="02020603050405020304" pitchFamily="18" charset="0"/>
              </a:rPr>
              <a:t>and</a:t>
            </a:r>
            <a:r>
              <a:rPr sz="3000" spc="390"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translation </a:t>
            </a:r>
            <a:r>
              <a:rPr sz="3000" spc="85" dirty="0">
                <a:latin typeface="Times New Roman" panose="02020603050405020304" pitchFamily="18" charset="0"/>
                <a:cs typeface="Times New Roman" panose="02020603050405020304" pitchFamily="18" charset="0"/>
              </a:rPr>
              <a:t>will </a:t>
            </a:r>
            <a:r>
              <a:rPr sz="3000" spc="-100" dirty="0">
                <a:latin typeface="Times New Roman" panose="02020603050405020304" pitchFamily="18" charset="0"/>
                <a:cs typeface="Times New Roman" panose="02020603050405020304" pitchFamily="18" charset="0"/>
              </a:rPr>
              <a:t>be</a:t>
            </a:r>
            <a:r>
              <a:rPr sz="3000" spc="34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very </a:t>
            </a:r>
            <a:r>
              <a:rPr sz="3000" spc="-20" dirty="0">
                <a:latin typeface="Times New Roman" panose="02020603050405020304" pitchFamily="18" charset="0"/>
                <a:cs typeface="Times New Roman" panose="02020603050405020304" pitchFamily="18" charset="0"/>
              </a:rPr>
              <a:t>useful </a:t>
            </a:r>
            <a:r>
              <a:rPr sz="3000" spc="-105" dirty="0">
                <a:latin typeface="Times New Roman" panose="02020603050405020304" pitchFamily="18" charset="0"/>
                <a:cs typeface="Times New Roman" panose="02020603050405020304" pitchFamily="18" charset="0"/>
              </a:rPr>
              <a:t>to </a:t>
            </a:r>
            <a:r>
              <a:rPr sz="3000" spc="-100"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have</a:t>
            </a:r>
            <a:r>
              <a:rPr sz="3000" spc="50"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 </a:t>
            </a:r>
            <a:r>
              <a:rPr sz="3000" spc="-70" dirty="0">
                <a:latin typeface="Times New Roman" panose="02020603050405020304" pitchFamily="18" charset="0"/>
                <a:cs typeface="Times New Roman" panose="02020603050405020304" pitchFamily="18" charset="0"/>
              </a:rPr>
              <a:t>proper</a:t>
            </a:r>
            <a:r>
              <a:rPr sz="3000" spc="5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conversation</a:t>
            </a:r>
            <a:r>
              <a:rPr sz="3000" spc="55" dirty="0">
                <a:latin typeface="Times New Roman" panose="02020603050405020304" pitchFamily="18" charset="0"/>
                <a:cs typeface="Times New Roman" panose="02020603050405020304" pitchFamily="18" charset="0"/>
              </a:rPr>
              <a:t> </a:t>
            </a:r>
            <a:r>
              <a:rPr sz="3000" spc="-95" dirty="0">
                <a:latin typeface="Times New Roman" panose="02020603050405020304" pitchFamily="18" charset="0"/>
                <a:cs typeface="Times New Roman" panose="02020603050405020304" pitchFamily="18" charset="0"/>
              </a:rPr>
              <a:t>between</a:t>
            </a:r>
            <a:r>
              <a:rPr sz="3000" spc="55" dirty="0">
                <a:latin typeface="Times New Roman" panose="02020603050405020304" pitchFamily="18" charset="0"/>
                <a:cs typeface="Times New Roman" panose="02020603050405020304" pitchFamily="18" charset="0"/>
              </a:rPr>
              <a:t> </a:t>
            </a:r>
            <a:r>
              <a:rPr sz="3000" spc="-85"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normal</a:t>
            </a:r>
            <a:r>
              <a:rPr sz="3000" spc="55" dirty="0">
                <a:latin typeface="Times New Roman" panose="02020603050405020304" pitchFamily="18" charset="0"/>
                <a:cs typeface="Times New Roman" panose="02020603050405020304" pitchFamily="18" charset="0"/>
              </a:rPr>
              <a:t> </a:t>
            </a:r>
            <a:r>
              <a:rPr sz="3000" spc="-65" dirty="0">
                <a:latin typeface="Times New Roman" panose="02020603050405020304" pitchFamily="18" charset="0"/>
                <a:cs typeface="Times New Roman" panose="02020603050405020304" pitchFamily="18" charset="0"/>
              </a:rPr>
              <a:t>person</a:t>
            </a:r>
            <a:r>
              <a:rPr sz="3000" spc="5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and</a:t>
            </a:r>
            <a:r>
              <a:rPr sz="3000" spc="55" dirty="0">
                <a:latin typeface="Times New Roman" panose="02020603050405020304" pitchFamily="18" charset="0"/>
                <a:cs typeface="Times New Roman" panose="02020603050405020304" pitchFamily="18" charset="0"/>
              </a:rPr>
              <a:t> </a:t>
            </a:r>
            <a:r>
              <a:rPr sz="3000" spc="-75" dirty="0">
                <a:latin typeface="Times New Roman" panose="02020603050405020304" pitchFamily="18" charset="0"/>
                <a:cs typeface="Times New Roman" panose="02020603050405020304" pitchFamily="18" charset="0"/>
              </a:rPr>
              <a:t>an</a:t>
            </a:r>
            <a:r>
              <a:rPr sz="3000" spc="55" dirty="0">
                <a:latin typeface="Times New Roman" panose="02020603050405020304" pitchFamily="18" charset="0"/>
                <a:cs typeface="Times New Roman" panose="02020603050405020304" pitchFamily="18" charset="0"/>
              </a:rPr>
              <a:t> </a:t>
            </a:r>
            <a:r>
              <a:rPr sz="3000" spc="-30" dirty="0">
                <a:latin typeface="Times New Roman" panose="02020603050405020304" pitchFamily="18" charset="0"/>
                <a:cs typeface="Times New Roman" panose="02020603050405020304" pitchFamily="18" charset="0"/>
              </a:rPr>
              <a:t>impaired</a:t>
            </a:r>
            <a:r>
              <a:rPr sz="3000" spc="55" dirty="0">
                <a:latin typeface="Times New Roman" panose="02020603050405020304" pitchFamily="18" charset="0"/>
                <a:cs typeface="Times New Roman" panose="02020603050405020304" pitchFamily="18" charset="0"/>
              </a:rPr>
              <a:t> </a:t>
            </a:r>
            <a:r>
              <a:rPr sz="3000" spc="-65" dirty="0">
                <a:latin typeface="Times New Roman" panose="02020603050405020304" pitchFamily="18" charset="0"/>
                <a:cs typeface="Times New Roman" panose="02020603050405020304" pitchFamily="18" charset="0"/>
              </a:rPr>
              <a:t>person</a:t>
            </a:r>
            <a:r>
              <a:rPr sz="3000" spc="5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in</a:t>
            </a:r>
            <a:r>
              <a:rPr sz="3000" spc="5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any</a:t>
            </a:r>
            <a:r>
              <a:rPr sz="3000" spc="5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language.</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1284" y="740711"/>
            <a:ext cx="450596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a:cs typeface="Times New Roman"/>
              </a:rPr>
              <a:t>Software</a:t>
            </a:r>
            <a:r>
              <a:rPr sz="3500" b="1" spc="-80" dirty="0">
                <a:latin typeface="Times New Roman"/>
                <a:cs typeface="Times New Roman"/>
              </a:rPr>
              <a:t> </a:t>
            </a:r>
            <a:r>
              <a:rPr sz="3500" b="1" spc="-5" dirty="0">
                <a:latin typeface="Times New Roman"/>
                <a:cs typeface="Times New Roman"/>
              </a:rPr>
              <a:t>Requirements</a:t>
            </a:r>
            <a:endParaRPr sz="3500">
              <a:latin typeface="Times New Roman"/>
              <a:cs typeface="Times New Roman"/>
            </a:endParaRPr>
          </a:p>
        </p:txBody>
      </p:sp>
      <p:sp>
        <p:nvSpPr>
          <p:cNvPr id="3" name="object 3"/>
          <p:cNvSpPr txBox="1"/>
          <p:nvPr/>
        </p:nvSpPr>
        <p:spPr>
          <a:xfrm>
            <a:off x="3556032" y="2806933"/>
            <a:ext cx="2663825" cy="3961129"/>
          </a:xfrm>
          <a:prstGeom prst="rect">
            <a:avLst/>
          </a:prstGeom>
        </p:spPr>
        <p:txBody>
          <a:bodyPr vert="horz" wrap="square" lIns="0" tIns="12700" rIns="0" bIns="0" rtlCol="0">
            <a:spAutoFit/>
          </a:bodyPr>
          <a:lstStyle/>
          <a:p>
            <a:pPr marL="12700">
              <a:lnSpc>
                <a:spcPct val="100000"/>
              </a:lnSpc>
              <a:spcBef>
                <a:spcPts val="100"/>
              </a:spcBef>
            </a:pPr>
            <a:r>
              <a:rPr sz="2700" b="1" dirty="0">
                <a:latin typeface="Times New Roman"/>
                <a:cs typeface="Times New Roman"/>
              </a:rPr>
              <a:t>Software</a:t>
            </a:r>
            <a:r>
              <a:rPr sz="2700" b="1" spc="-45" dirty="0">
                <a:latin typeface="Times New Roman"/>
                <a:cs typeface="Times New Roman"/>
              </a:rPr>
              <a:t> </a:t>
            </a:r>
            <a:r>
              <a:rPr sz="2700" b="1" dirty="0">
                <a:latin typeface="Times New Roman"/>
                <a:cs typeface="Times New Roman"/>
              </a:rPr>
              <a:t>Tool</a:t>
            </a:r>
            <a:endParaRPr sz="2700">
              <a:latin typeface="Times New Roman"/>
              <a:cs typeface="Times New Roman"/>
            </a:endParaRPr>
          </a:p>
          <a:p>
            <a:pPr marL="12700" marR="5080">
              <a:lnSpc>
                <a:spcPct val="171300"/>
              </a:lnSpc>
            </a:pPr>
            <a:r>
              <a:rPr sz="2700" b="1" dirty="0">
                <a:latin typeface="Times New Roman"/>
                <a:cs typeface="Times New Roman"/>
              </a:rPr>
              <a:t>Operating</a:t>
            </a:r>
            <a:r>
              <a:rPr sz="2700" b="1" spc="-70" dirty="0">
                <a:latin typeface="Times New Roman"/>
                <a:cs typeface="Times New Roman"/>
              </a:rPr>
              <a:t> </a:t>
            </a:r>
            <a:r>
              <a:rPr sz="2700" b="1" spc="-5" dirty="0">
                <a:latin typeface="Times New Roman"/>
                <a:cs typeface="Times New Roman"/>
              </a:rPr>
              <a:t>System </a:t>
            </a:r>
            <a:r>
              <a:rPr sz="2700" b="1" spc="-665" dirty="0">
                <a:latin typeface="Times New Roman"/>
                <a:cs typeface="Times New Roman"/>
              </a:rPr>
              <a:t> </a:t>
            </a:r>
            <a:r>
              <a:rPr sz="2700" b="1" dirty="0">
                <a:latin typeface="Times New Roman"/>
                <a:cs typeface="Times New Roman"/>
              </a:rPr>
              <a:t>Processors</a:t>
            </a:r>
            <a:endParaRPr sz="2700">
              <a:latin typeface="Times New Roman"/>
              <a:cs typeface="Times New Roman"/>
            </a:endParaRPr>
          </a:p>
          <a:p>
            <a:pPr marL="12700">
              <a:lnSpc>
                <a:spcPct val="100000"/>
              </a:lnSpc>
              <a:spcBef>
                <a:spcPts val="2310"/>
              </a:spcBef>
            </a:pPr>
            <a:r>
              <a:rPr sz="2700" b="1" spc="-5" dirty="0">
                <a:latin typeface="Times New Roman"/>
                <a:cs typeface="Times New Roman"/>
              </a:rPr>
              <a:t>RAM</a:t>
            </a:r>
            <a:endParaRPr sz="2700">
              <a:latin typeface="Times New Roman"/>
              <a:cs typeface="Times New Roman"/>
            </a:endParaRPr>
          </a:p>
          <a:p>
            <a:pPr marL="12700" marR="442595">
              <a:lnSpc>
                <a:spcPct val="171300"/>
              </a:lnSpc>
            </a:pPr>
            <a:r>
              <a:rPr sz="2700" b="1" dirty="0">
                <a:latin typeface="Times New Roman"/>
                <a:cs typeface="Times New Roman"/>
              </a:rPr>
              <a:t>Graphics</a:t>
            </a:r>
            <a:r>
              <a:rPr sz="2700" b="1" spc="-80" dirty="0">
                <a:latin typeface="Times New Roman"/>
                <a:cs typeface="Times New Roman"/>
              </a:rPr>
              <a:t> </a:t>
            </a:r>
            <a:r>
              <a:rPr sz="2700" b="1" spc="-5" dirty="0">
                <a:latin typeface="Times New Roman"/>
                <a:cs typeface="Times New Roman"/>
              </a:rPr>
              <a:t>Card </a:t>
            </a:r>
            <a:r>
              <a:rPr sz="2700" b="1" spc="-665" dirty="0">
                <a:latin typeface="Times New Roman"/>
                <a:cs typeface="Times New Roman"/>
              </a:rPr>
              <a:t> </a:t>
            </a:r>
            <a:r>
              <a:rPr sz="2700" b="1" dirty="0">
                <a:latin typeface="Times New Roman"/>
                <a:cs typeface="Times New Roman"/>
              </a:rPr>
              <a:t>Packages</a:t>
            </a:r>
            <a:r>
              <a:rPr sz="2700" b="1" spc="-55" dirty="0">
                <a:latin typeface="Times New Roman"/>
                <a:cs typeface="Times New Roman"/>
              </a:rPr>
              <a:t> </a:t>
            </a:r>
            <a:r>
              <a:rPr sz="2700" b="1" spc="-5" dirty="0">
                <a:latin typeface="Times New Roman"/>
                <a:cs typeface="Times New Roman"/>
              </a:rPr>
              <a:t>Used</a:t>
            </a:r>
            <a:endParaRPr sz="2700">
              <a:latin typeface="Times New Roman"/>
              <a:cs typeface="Times New Roman"/>
            </a:endParaRPr>
          </a:p>
        </p:txBody>
      </p:sp>
      <p:sp>
        <p:nvSpPr>
          <p:cNvPr id="4" name="object 4"/>
          <p:cNvSpPr txBox="1"/>
          <p:nvPr/>
        </p:nvSpPr>
        <p:spPr>
          <a:xfrm>
            <a:off x="6708509" y="2806933"/>
            <a:ext cx="8026400" cy="4665980"/>
          </a:xfrm>
          <a:prstGeom prst="rect">
            <a:avLst/>
          </a:prstGeom>
        </p:spPr>
        <p:txBody>
          <a:bodyPr vert="horz" wrap="square" lIns="0" tIns="12700" rIns="0" bIns="0" rtlCol="0">
            <a:spAutoFit/>
          </a:bodyPr>
          <a:lstStyle/>
          <a:p>
            <a:pPr marL="40640">
              <a:lnSpc>
                <a:spcPct val="100000"/>
              </a:lnSpc>
              <a:spcBef>
                <a:spcPts val="100"/>
              </a:spcBef>
            </a:pPr>
            <a:r>
              <a:rPr sz="2700" b="1" dirty="0">
                <a:latin typeface="Times New Roman"/>
                <a:cs typeface="Times New Roman"/>
              </a:rPr>
              <a:t>:</a:t>
            </a:r>
            <a:r>
              <a:rPr sz="2700" b="1" spc="-35" dirty="0">
                <a:latin typeface="Times New Roman"/>
                <a:cs typeface="Times New Roman"/>
              </a:rPr>
              <a:t> </a:t>
            </a:r>
            <a:r>
              <a:rPr sz="2700" b="1" spc="-5" dirty="0">
                <a:latin typeface="Times New Roman"/>
                <a:cs typeface="Times New Roman"/>
              </a:rPr>
              <a:t>VSCode</a:t>
            </a:r>
            <a:endParaRPr sz="2700">
              <a:latin typeface="Times New Roman"/>
              <a:cs typeface="Times New Roman"/>
            </a:endParaRPr>
          </a:p>
          <a:p>
            <a:pPr marL="12700">
              <a:lnSpc>
                <a:spcPct val="100000"/>
              </a:lnSpc>
              <a:spcBef>
                <a:spcPts val="2310"/>
              </a:spcBef>
            </a:pPr>
            <a:r>
              <a:rPr sz="2700" b="1" dirty="0">
                <a:latin typeface="Times New Roman"/>
                <a:cs typeface="Times New Roman"/>
              </a:rPr>
              <a:t>:</a:t>
            </a:r>
            <a:r>
              <a:rPr sz="2700" b="1" spc="-20" dirty="0">
                <a:latin typeface="Times New Roman"/>
                <a:cs typeface="Times New Roman"/>
              </a:rPr>
              <a:t> </a:t>
            </a:r>
            <a:r>
              <a:rPr sz="2700" b="1" spc="-5" dirty="0">
                <a:latin typeface="Times New Roman"/>
                <a:cs typeface="Times New Roman"/>
              </a:rPr>
              <a:t>Windows</a:t>
            </a:r>
            <a:r>
              <a:rPr sz="2700" b="1" spc="-20" dirty="0">
                <a:latin typeface="Times New Roman"/>
                <a:cs typeface="Times New Roman"/>
              </a:rPr>
              <a:t> </a:t>
            </a:r>
            <a:r>
              <a:rPr sz="2700" b="1" dirty="0">
                <a:latin typeface="Times New Roman"/>
                <a:cs typeface="Times New Roman"/>
              </a:rPr>
              <a:t>10</a:t>
            </a:r>
            <a:endParaRPr sz="2700">
              <a:latin typeface="Times New Roman"/>
              <a:cs typeface="Times New Roman"/>
            </a:endParaRPr>
          </a:p>
          <a:p>
            <a:pPr marL="50165">
              <a:lnSpc>
                <a:spcPct val="100000"/>
              </a:lnSpc>
              <a:spcBef>
                <a:spcPts val="2310"/>
              </a:spcBef>
            </a:pPr>
            <a:r>
              <a:rPr sz="2700" b="1" dirty="0">
                <a:latin typeface="Times New Roman"/>
                <a:cs typeface="Times New Roman"/>
              </a:rPr>
              <a:t>:</a:t>
            </a:r>
            <a:r>
              <a:rPr sz="2700" b="1" spc="-10" dirty="0">
                <a:latin typeface="Times New Roman"/>
                <a:cs typeface="Times New Roman"/>
              </a:rPr>
              <a:t> </a:t>
            </a:r>
            <a:r>
              <a:rPr sz="2700" b="1" spc="-5" dirty="0">
                <a:latin typeface="Times New Roman"/>
                <a:cs typeface="Times New Roman"/>
              </a:rPr>
              <a:t>Any </a:t>
            </a:r>
            <a:r>
              <a:rPr sz="2700" b="1" dirty="0">
                <a:latin typeface="Times New Roman"/>
                <a:cs typeface="Times New Roman"/>
              </a:rPr>
              <a:t>Intel</a:t>
            </a:r>
            <a:r>
              <a:rPr sz="2700" b="1" spc="-5" dirty="0">
                <a:latin typeface="Times New Roman"/>
                <a:cs typeface="Times New Roman"/>
              </a:rPr>
              <a:t> </a:t>
            </a:r>
            <a:r>
              <a:rPr sz="2700" b="1" dirty="0">
                <a:latin typeface="Times New Roman"/>
                <a:cs typeface="Times New Roman"/>
              </a:rPr>
              <a:t>or</a:t>
            </a:r>
            <a:r>
              <a:rPr sz="2700" b="1" spc="-5" dirty="0">
                <a:latin typeface="Times New Roman"/>
                <a:cs typeface="Times New Roman"/>
              </a:rPr>
              <a:t> AMD X86-64 </a:t>
            </a:r>
            <a:r>
              <a:rPr sz="2700" b="1" dirty="0">
                <a:latin typeface="Times New Roman"/>
                <a:cs typeface="Times New Roman"/>
              </a:rPr>
              <a:t>processor</a:t>
            </a:r>
            <a:endParaRPr sz="2700">
              <a:latin typeface="Times New Roman"/>
              <a:cs typeface="Times New Roman"/>
            </a:endParaRPr>
          </a:p>
          <a:p>
            <a:pPr marL="78740">
              <a:lnSpc>
                <a:spcPct val="100000"/>
              </a:lnSpc>
              <a:spcBef>
                <a:spcPts val="2310"/>
              </a:spcBef>
            </a:pPr>
            <a:r>
              <a:rPr sz="2700" b="1" dirty="0">
                <a:latin typeface="Times New Roman"/>
                <a:cs typeface="Times New Roman"/>
              </a:rPr>
              <a:t>:</a:t>
            </a:r>
            <a:r>
              <a:rPr sz="2700" b="1" spc="-45" dirty="0">
                <a:latin typeface="Times New Roman"/>
                <a:cs typeface="Times New Roman"/>
              </a:rPr>
              <a:t> </a:t>
            </a:r>
            <a:r>
              <a:rPr sz="2700" b="1" dirty="0">
                <a:latin typeface="Times New Roman"/>
                <a:cs typeface="Times New Roman"/>
              </a:rPr>
              <a:t>8GB</a:t>
            </a:r>
            <a:endParaRPr sz="2700">
              <a:latin typeface="Times New Roman"/>
              <a:cs typeface="Times New Roman"/>
            </a:endParaRPr>
          </a:p>
          <a:p>
            <a:pPr marL="88900">
              <a:lnSpc>
                <a:spcPct val="100000"/>
              </a:lnSpc>
              <a:spcBef>
                <a:spcPts val="2310"/>
              </a:spcBef>
            </a:pPr>
            <a:r>
              <a:rPr sz="2700" b="1" dirty="0">
                <a:latin typeface="Times New Roman"/>
                <a:cs typeface="Times New Roman"/>
              </a:rPr>
              <a:t>:</a:t>
            </a:r>
            <a:r>
              <a:rPr sz="2700" b="1" spc="-15" dirty="0">
                <a:latin typeface="Times New Roman"/>
                <a:cs typeface="Times New Roman"/>
              </a:rPr>
              <a:t> </a:t>
            </a:r>
            <a:r>
              <a:rPr sz="2700" b="1" dirty="0">
                <a:latin typeface="Times New Roman"/>
                <a:cs typeface="Times New Roman"/>
              </a:rPr>
              <a:t>GTX</a:t>
            </a:r>
            <a:r>
              <a:rPr sz="2700" b="1" spc="-15" dirty="0">
                <a:latin typeface="Times New Roman"/>
                <a:cs typeface="Times New Roman"/>
              </a:rPr>
              <a:t> </a:t>
            </a:r>
            <a:r>
              <a:rPr sz="2700" b="1" dirty="0">
                <a:latin typeface="Times New Roman"/>
                <a:cs typeface="Times New Roman"/>
              </a:rPr>
              <a:t>1050</a:t>
            </a:r>
            <a:r>
              <a:rPr sz="2700" b="1" spc="-15" dirty="0">
                <a:latin typeface="Times New Roman"/>
                <a:cs typeface="Times New Roman"/>
              </a:rPr>
              <a:t> </a:t>
            </a:r>
            <a:r>
              <a:rPr sz="2700" b="1" dirty="0">
                <a:latin typeface="Times New Roman"/>
                <a:cs typeface="Times New Roman"/>
              </a:rPr>
              <a:t>ti</a:t>
            </a:r>
            <a:r>
              <a:rPr sz="2700" b="1" spc="-10" dirty="0">
                <a:latin typeface="Times New Roman"/>
                <a:cs typeface="Times New Roman"/>
              </a:rPr>
              <a:t> </a:t>
            </a:r>
            <a:r>
              <a:rPr sz="2700" b="1" dirty="0">
                <a:latin typeface="Times New Roman"/>
                <a:cs typeface="Times New Roman"/>
              </a:rPr>
              <a:t>graphics</a:t>
            </a:r>
            <a:r>
              <a:rPr sz="2700" b="1" spc="-15" dirty="0">
                <a:latin typeface="Times New Roman"/>
                <a:cs typeface="Times New Roman"/>
              </a:rPr>
              <a:t> </a:t>
            </a:r>
            <a:r>
              <a:rPr sz="2700" b="1" dirty="0">
                <a:latin typeface="Times New Roman"/>
                <a:cs typeface="Times New Roman"/>
              </a:rPr>
              <a:t>card</a:t>
            </a:r>
            <a:r>
              <a:rPr sz="2700" b="1" spc="-15" dirty="0">
                <a:latin typeface="Times New Roman"/>
                <a:cs typeface="Times New Roman"/>
              </a:rPr>
              <a:t> </a:t>
            </a:r>
            <a:r>
              <a:rPr sz="2700" b="1" dirty="0">
                <a:latin typeface="Times New Roman"/>
                <a:cs typeface="Times New Roman"/>
              </a:rPr>
              <a:t>required</a:t>
            </a:r>
            <a:endParaRPr sz="2700">
              <a:latin typeface="Times New Roman"/>
              <a:cs typeface="Times New Roman"/>
            </a:endParaRPr>
          </a:p>
          <a:p>
            <a:pPr marL="374650" marR="5080" indent="-238760">
              <a:lnSpc>
                <a:spcPct val="171300"/>
              </a:lnSpc>
              <a:tabLst>
                <a:tab pos="7041515" algn="l"/>
              </a:tabLst>
            </a:pPr>
            <a:r>
              <a:rPr sz="2700" b="1" dirty="0">
                <a:latin typeface="Times New Roman"/>
                <a:cs typeface="Times New Roman"/>
              </a:rPr>
              <a:t>: TensorFlow , Keras</a:t>
            </a:r>
            <a:r>
              <a:rPr sz="2700" b="1" spc="5" dirty="0">
                <a:latin typeface="Times New Roman"/>
                <a:cs typeface="Times New Roman"/>
              </a:rPr>
              <a:t> </a:t>
            </a:r>
            <a:r>
              <a:rPr sz="2700" b="1" dirty="0">
                <a:latin typeface="Times New Roman"/>
                <a:cs typeface="Times New Roman"/>
              </a:rPr>
              <a:t>, Open </a:t>
            </a:r>
            <a:r>
              <a:rPr sz="2700" b="1" spc="-5" dirty="0">
                <a:latin typeface="Times New Roman"/>
                <a:cs typeface="Times New Roman"/>
              </a:rPr>
              <a:t>CV</a:t>
            </a:r>
            <a:r>
              <a:rPr sz="2700" b="1" dirty="0">
                <a:latin typeface="Times New Roman"/>
                <a:cs typeface="Times New Roman"/>
              </a:rPr>
              <a:t> ,</a:t>
            </a:r>
            <a:r>
              <a:rPr sz="2700" b="1" spc="5" dirty="0">
                <a:latin typeface="Times New Roman"/>
                <a:cs typeface="Times New Roman"/>
              </a:rPr>
              <a:t> </a:t>
            </a:r>
            <a:r>
              <a:rPr sz="2700" b="1" dirty="0">
                <a:latin typeface="Times New Roman"/>
                <a:cs typeface="Times New Roman"/>
              </a:rPr>
              <a:t>MediaPipe ,	Flask</a:t>
            </a:r>
            <a:r>
              <a:rPr sz="2700" b="1" spc="-100" dirty="0">
                <a:latin typeface="Times New Roman"/>
                <a:cs typeface="Times New Roman"/>
              </a:rPr>
              <a:t> </a:t>
            </a:r>
            <a:r>
              <a:rPr sz="2700" b="1" dirty="0">
                <a:latin typeface="Times New Roman"/>
                <a:cs typeface="Times New Roman"/>
              </a:rPr>
              <a:t>, </a:t>
            </a:r>
            <a:r>
              <a:rPr sz="2700" b="1" spc="-665" dirty="0">
                <a:latin typeface="Times New Roman"/>
                <a:cs typeface="Times New Roman"/>
              </a:rPr>
              <a:t> </a:t>
            </a:r>
            <a:r>
              <a:rPr sz="2700" b="1" dirty="0">
                <a:latin typeface="Times New Roman"/>
                <a:cs typeface="Times New Roman"/>
              </a:rPr>
              <a:t>HTML</a:t>
            </a:r>
            <a:r>
              <a:rPr sz="2700" b="1" spc="-5" dirty="0">
                <a:latin typeface="Times New Roman"/>
                <a:cs typeface="Times New Roman"/>
              </a:rPr>
              <a:t> </a:t>
            </a:r>
            <a:r>
              <a:rPr sz="2700" b="1" dirty="0">
                <a:latin typeface="Times New Roman"/>
                <a:cs typeface="Times New Roman"/>
              </a:rPr>
              <a:t>, </a:t>
            </a:r>
            <a:r>
              <a:rPr sz="2700" b="1" spc="-5" dirty="0">
                <a:latin typeface="Times New Roman"/>
                <a:cs typeface="Times New Roman"/>
              </a:rPr>
              <a:t>CSS </a:t>
            </a:r>
            <a:r>
              <a:rPr sz="2700" b="1" dirty="0">
                <a:latin typeface="Times New Roman"/>
                <a:cs typeface="Times New Roman"/>
              </a:rPr>
              <a:t>, Java Script</a:t>
            </a:r>
            <a:endParaRPr sz="27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7733" y="737840"/>
            <a:ext cx="4752975"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a:cs typeface="Times New Roman"/>
              </a:rPr>
              <a:t>Hardware</a:t>
            </a:r>
            <a:r>
              <a:rPr sz="3500" b="1" spc="-80" dirty="0">
                <a:latin typeface="Times New Roman"/>
                <a:cs typeface="Times New Roman"/>
              </a:rPr>
              <a:t> </a:t>
            </a:r>
            <a:r>
              <a:rPr sz="3500" b="1" spc="-5" dirty="0">
                <a:latin typeface="Times New Roman"/>
                <a:cs typeface="Times New Roman"/>
              </a:rPr>
              <a:t>Requirements</a:t>
            </a:r>
            <a:endParaRPr sz="3500">
              <a:latin typeface="Times New Roman"/>
              <a:cs typeface="Times New Roman"/>
            </a:endParaRPr>
          </a:p>
        </p:txBody>
      </p:sp>
      <p:sp>
        <p:nvSpPr>
          <p:cNvPr id="3" name="object 3"/>
          <p:cNvSpPr txBox="1"/>
          <p:nvPr/>
        </p:nvSpPr>
        <p:spPr>
          <a:xfrm>
            <a:off x="4355876" y="3103716"/>
            <a:ext cx="2669540" cy="2882900"/>
          </a:xfrm>
          <a:prstGeom prst="rect">
            <a:avLst/>
          </a:prstGeom>
        </p:spPr>
        <p:txBody>
          <a:bodyPr vert="horz" wrap="square" lIns="0" tIns="12700" rIns="0" bIns="0" rtlCol="0">
            <a:spAutoFit/>
          </a:bodyPr>
          <a:lstStyle/>
          <a:p>
            <a:pPr marL="12700" marR="5080">
              <a:lnSpc>
                <a:spcPct val="115700"/>
              </a:lnSpc>
              <a:spcBef>
                <a:spcPts val="100"/>
              </a:spcBef>
            </a:pPr>
            <a:r>
              <a:rPr sz="2700" b="1" spc="-5" dirty="0">
                <a:latin typeface="Times New Roman"/>
                <a:cs typeface="Times New Roman"/>
              </a:rPr>
              <a:t>Operating System </a:t>
            </a:r>
            <a:r>
              <a:rPr sz="2700" b="1" spc="-660" dirty="0">
                <a:latin typeface="Times New Roman"/>
                <a:cs typeface="Times New Roman"/>
              </a:rPr>
              <a:t> </a:t>
            </a:r>
            <a:r>
              <a:rPr sz="2700" b="1" spc="-5" dirty="0">
                <a:latin typeface="Times New Roman"/>
                <a:cs typeface="Times New Roman"/>
              </a:rPr>
              <a:t>Processor</a:t>
            </a:r>
            <a:endParaRPr sz="2700" dirty="0">
              <a:latin typeface="Times New Roman"/>
              <a:cs typeface="Times New Roman"/>
            </a:endParaRPr>
          </a:p>
          <a:p>
            <a:pPr marL="12700" marR="1035685">
              <a:lnSpc>
                <a:spcPct val="115700"/>
              </a:lnSpc>
            </a:pPr>
            <a:r>
              <a:rPr sz="2700" b="1" dirty="0">
                <a:latin typeface="Times New Roman"/>
                <a:cs typeface="Times New Roman"/>
              </a:rPr>
              <a:t>Video</a:t>
            </a:r>
            <a:r>
              <a:rPr sz="2700" b="1" spc="-80" dirty="0">
                <a:latin typeface="Times New Roman"/>
                <a:cs typeface="Times New Roman"/>
              </a:rPr>
              <a:t> </a:t>
            </a:r>
            <a:r>
              <a:rPr sz="2700" b="1" spc="-5" dirty="0">
                <a:latin typeface="Times New Roman"/>
                <a:cs typeface="Times New Roman"/>
              </a:rPr>
              <a:t>card </a:t>
            </a:r>
            <a:r>
              <a:rPr sz="2700" b="1" spc="-660" dirty="0">
                <a:latin typeface="Times New Roman"/>
                <a:cs typeface="Times New Roman"/>
              </a:rPr>
              <a:t> </a:t>
            </a:r>
            <a:r>
              <a:rPr sz="2700" b="1" spc="-5" dirty="0">
                <a:latin typeface="Times New Roman"/>
                <a:cs typeface="Times New Roman"/>
              </a:rPr>
              <a:t>Memory </a:t>
            </a:r>
            <a:r>
              <a:rPr sz="2700" b="1" dirty="0">
                <a:latin typeface="Times New Roman"/>
                <a:cs typeface="Times New Roman"/>
              </a:rPr>
              <a:t> </a:t>
            </a:r>
            <a:r>
              <a:rPr sz="2700" b="1" spc="-5" dirty="0">
                <a:latin typeface="Times New Roman"/>
                <a:cs typeface="Times New Roman"/>
              </a:rPr>
              <a:t>Resolution </a:t>
            </a:r>
            <a:r>
              <a:rPr sz="2700" b="1" spc="-660" dirty="0">
                <a:latin typeface="Times New Roman"/>
                <a:cs typeface="Times New Roman"/>
              </a:rPr>
              <a:t> </a:t>
            </a:r>
            <a:r>
              <a:rPr sz="2700" b="1" spc="-5" dirty="0">
                <a:latin typeface="Times New Roman"/>
                <a:cs typeface="Times New Roman"/>
              </a:rPr>
              <a:t>Webcam</a:t>
            </a:r>
            <a:endParaRPr sz="2700" dirty="0">
              <a:latin typeface="Times New Roman"/>
              <a:cs typeface="Times New Roman"/>
            </a:endParaRPr>
          </a:p>
        </p:txBody>
      </p:sp>
      <p:sp>
        <p:nvSpPr>
          <p:cNvPr id="4" name="object 4"/>
          <p:cNvSpPr txBox="1"/>
          <p:nvPr/>
        </p:nvSpPr>
        <p:spPr>
          <a:xfrm>
            <a:off x="7505228" y="3103716"/>
            <a:ext cx="5859145" cy="2882900"/>
          </a:xfrm>
          <a:prstGeom prst="rect">
            <a:avLst/>
          </a:prstGeom>
        </p:spPr>
        <p:txBody>
          <a:bodyPr vert="horz" wrap="square" lIns="0" tIns="76835" rIns="0" bIns="0" rtlCol="0">
            <a:spAutoFit/>
          </a:bodyPr>
          <a:lstStyle/>
          <a:p>
            <a:pPr marL="22225">
              <a:lnSpc>
                <a:spcPct val="100000"/>
              </a:lnSpc>
              <a:spcBef>
                <a:spcPts val="605"/>
              </a:spcBef>
            </a:pPr>
            <a:r>
              <a:rPr sz="2700" b="1" dirty="0">
                <a:latin typeface="Times New Roman"/>
                <a:cs typeface="Times New Roman"/>
              </a:rPr>
              <a:t>:</a:t>
            </a:r>
            <a:r>
              <a:rPr sz="2700" b="1" spc="-5" dirty="0">
                <a:latin typeface="Times New Roman"/>
                <a:cs typeface="Times New Roman"/>
              </a:rPr>
              <a:t> Windows </a:t>
            </a:r>
            <a:r>
              <a:rPr sz="2700" b="1" dirty="0">
                <a:latin typeface="Times New Roman"/>
                <a:cs typeface="Times New Roman"/>
              </a:rPr>
              <a:t>XP</a:t>
            </a:r>
            <a:r>
              <a:rPr sz="2700" b="1" spc="-5" dirty="0">
                <a:latin typeface="Times New Roman"/>
                <a:cs typeface="Times New Roman"/>
              </a:rPr>
              <a:t> </a:t>
            </a:r>
            <a:r>
              <a:rPr sz="2700" b="1" dirty="0">
                <a:latin typeface="Times New Roman"/>
                <a:cs typeface="Times New Roman"/>
              </a:rPr>
              <a:t>/</a:t>
            </a:r>
            <a:r>
              <a:rPr sz="2700" b="1" spc="-5" dirty="0">
                <a:latin typeface="Times New Roman"/>
                <a:cs typeface="Times New Roman"/>
              </a:rPr>
              <a:t> Windows</a:t>
            </a:r>
            <a:r>
              <a:rPr sz="2700" b="1" dirty="0">
                <a:latin typeface="Times New Roman"/>
                <a:cs typeface="Times New Roman"/>
              </a:rPr>
              <a:t> Vista</a:t>
            </a:r>
            <a:endParaRPr sz="2700" dirty="0">
              <a:latin typeface="Times New Roman"/>
              <a:cs typeface="Times New Roman"/>
            </a:endParaRPr>
          </a:p>
          <a:p>
            <a:pPr marL="12700">
              <a:lnSpc>
                <a:spcPct val="100000"/>
              </a:lnSpc>
              <a:spcBef>
                <a:spcPts val="509"/>
              </a:spcBef>
            </a:pPr>
            <a:r>
              <a:rPr sz="2700" b="1" dirty="0">
                <a:latin typeface="Times New Roman"/>
                <a:cs typeface="Times New Roman"/>
              </a:rPr>
              <a:t>:</a:t>
            </a:r>
            <a:r>
              <a:rPr sz="2700" b="1" spc="-15" dirty="0">
                <a:latin typeface="Times New Roman"/>
                <a:cs typeface="Times New Roman"/>
              </a:rPr>
              <a:t> </a:t>
            </a:r>
            <a:r>
              <a:rPr sz="2700" b="1" spc="-5" dirty="0">
                <a:latin typeface="Times New Roman"/>
                <a:cs typeface="Times New Roman"/>
              </a:rPr>
              <a:t>Intel</a:t>
            </a:r>
            <a:r>
              <a:rPr sz="2700" b="1" spc="-10" dirty="0">
                <a:latin typeface="Times New Roman"/>
                <a:cs typeface="Times New Roman"/>
              </a:rPr>
              <a:t> </a:t>
            </a:r>
            <a:r>
              <a:rPr sz="2700" b="1" dirty="0">
                <a:latin typeface="Times New Roman"/>
                <a:cs typeface="Times New Roman"/>
              </a:rPr>
              <a:t>i3</a:t>
            </a:r>
            <a:r>
              <a:rPr sz="2700" b="1" spc="-15" dirty="0">
                <a:latin typeface="Times New Roman"/>
                <a:cs typeface="Times New Roman"/>
              </a:rPr>
              <a:t> </a:t>
            </a:r>
            <a:r>
              <a:rPr sz="2700" b="1" spc="-5" dirty="0">
                <a:latin typeface="Times New Roman"/>
                <a:cs typeface="Times New Roman"/>
              </a:rPr>
              <a:t>9100f</a:t>
            </a:r>
            <a:endParaRPr sz="2700" dirty="0">
              <a:latin typeface="Times New Roman"/>
              <a:cs typeface="Times New Roman"/>
            </a:endParaRPr>
          </a:p>
          <a:p>
            <a:pPr marL="22225">
              <a:lnSpc>
                <a:spcPct val="100000"/>
              </a:lnSpc>
              <a:spcBef>
                <a:spcPts val="509"/>
              </a:spcBef>
            </a:pPr>
            <a:r>
              <a:rPr sz="2700" b="1" dirty="0">
                <a:latin typeface="Times New Roman"/>
                <a:cs typeface="Times New Roman"/>
              </a:rPr>
              <a:t>:</a:t>
            </a:r>
            <a:r>
              <a:rPr sz="2700" b="1" spc="-5" dirty="0">
                <a:latin typeface="Times New Roman"/>
                <a:cs typeface="Times New Roman"/>
              </a:rPr>
              <a:t> NVIDIA</a:t>
            </a:r>
            <a:r>
              <a:rPr sz="2700" b="1" dirty="0">
                <a:latin typeface="Times New Roman"/>
                <a:cs typeface="Times New Roman"/>
              </a:rPr>
              <a:t> Ge </a:t>
            </a:r>
            <a:r>
              <a:rPr sz="2700" b="1" spc="-5" dirty="0">
                <a:latin typeface="Times New Roman"/>
                <a:cs typeface="Times New Roman"/>
              </a:rPr>
              <a:t>Force </a:t>
            </a:r>
            <a:r>
              <a:rPr sz="2700" b="1" dirty="0">
                <a:latin typeface="Times New Roman"/>
                <a:cs typeface="Times New Roman"/>
              </a:rPr>
              <a:t>GTX </a:t>
            </a:r>
            <a:r>
              <a:rPr sz="2700" b="1" spc="-5" dirty="0">
                <a:latin typeface="Times New Roman"/>
                <a:cs typeface="Times New Roman"/>
              </a:rPr>
              <a:t>1650</a:t>
            </a:r>
            <a:r>
              <a:rPr sz="2700" b="1" dirty="0">
                <a:latin typeface="Times New Roman"/>
                <a:cs typeface="Times New Roman"/>
              </a:rPr>
              <a:t> </a:t>
            </a:r>
            <a:r>
              <a:rPr sz="2700" b="1" spc="-5" dirty="0">
                <a:latin typeface="Times New Roman"/>
                <a:cs typeface="Times New Roman"/>
              </a:rPr>
              <a:t>super</a:t>
            </a:r>
            <a:endParaRPr sz="2700" dirty="0">
              <a:latin typeface="Times New Roman"/>
              <a:cs typeface="Times New Roman"/>
            </a:endParaRPr>
          </a:p>
          <a:p>
            <a:pPr marL="12700">
              <a:lnSpc>
                <a:spcPct val="100000"/>
              </a:lnSpc>
              <a:spcBef>
                <a:spcPts val="509"/>
              </a:spcBef>
            </a:pPr>
            <a:r>
              <a:rPr sz="2700" b="1" dirty="0">
                <a:latin typeface="Times New Roman"/>
                <a:cs typeface="Times New Roman"/>
              </a:rPr>
              <a:t>:</a:t>
            </a:r>
            <a:r>
              <a:rPr sz="2700" b="1" spc="-30" dirty="0">
                <a:latin typeface="Times New Roman"/>
                <a:cs typeface="Times New Roman"/>
              </a:rPr>
              <a:t> </a:t>
            </a:r>
            <a:r>
              <a:rPr sz="2700" b="1" dirty="0">
                <a:latin typeface="Times New Roman"/>
                <a:cs typeface="Times New Roman"/>
              </a:rPr>
              <a:t>8GB</a:t>
            </a:r>
            <a:r>
              <a:rPr sz="2700" b="1" spc="-30" dirty="0">
                <a:latin typeface="Times New Roman"/>
                <a:cs typeface="Times New Roman"/>
              </a:rPr>
              <a:t> </a:t>
            </a:r>
            <a:r>
              <a:rPr sz="2700" b="1" dirty="0">
                <a:latin typeface="Times New Roman"/>
                <a:cs typeface="Times New Roman"/>
              </a:rPr>
              <a:t>RAM</a:t>
            </a:r>
            <a:endParaRPr sz="2700" dirty="0">
              <a:latin typeface="Times New Roman"/>
              <a:cs typeface="Times New Roman"/>
            </a:endParaRPr>
          </a:p>
          <a:p>
            <a:pPr marL="60960">
              <a:lnSpc>
                <a:spcPct val="100000"/>
              </a:lnSpc>
              <a:spcBef>
                <a:spcPts val="509"/>
              </a:spcBef>
            </a:pPr>
            <a:r>
              <a:rPr sz="2700" b="1" dirty="0">
                <a:latin typeface="Times New Roman"/>
                <a:cs typeface="Times New Roman"/>
              </a:rPr>
              <a:t>: </a:t>
            </a:r>
            <a:r>
              <a:rPr sz="2700" b="1" spc="-5" dirty="0">
                <a:latin typeface="Times New Roman"/>
                <a:cs typeface="Times New Roman"/>
              </a:rPr>
              <a:t>1024*768</a:t>
            </a:r>
            <a:r>
              <a:rPr sz="2700" b="1" spc="5" dirty="0">
                <a:latin typeface="Times New Roman"/>
                <a:cs typeface="Times New Roman"/>
              </a:rPr>
              <a:t> </a:t>
            </a:r>
            <a:r>
              <a:rPr sz="2700" b="1" dirty="0">
                <a:latin typeface="Times New Roman"/>
                <a:cs typeface="Times New Roman"/>
              </a:rPr>
              <a:t>minimum</a:t>
            </a:r>
            <a:r>
              <a:rPr sz="2700" b="1" spc="5" dirty="0">
                <a:latin typeface="Times New Roman"/>
                <a:cs typeface="Times New Roman"/>
              </a:rPr>
              <a:t> </a:t>
            </a:r>
            <a:r>
              <a:rPr sz="2700" b="1" spc="-5" dirty="0">
                <a:latin typeface="Times New Roman"/>
                <a:cs typeface="Times New Roman"/>
              </a:rPr>
              <a:t>display</a:t>
            </a:r>
            <a:r>
              <a:rPr sz="2700" b="1" dirty="0">
                <a:latin typeface="Times New Roman"/>
                <a:cs typeface="Times New Roman"/>
              </a:rPr>
              <a:t> </a:t>
            </a:r>
            <a:r>
              <a:rPr sz="2700" b="1" spc="-5" dirty="0">
                <a:latin typeface="Times New Roman"/>
                <a:cs typeface="Times New Roman"/>
              </a:rPr>
              <a:t>resolution</a:t>
            </a:r>
            <a:endParaRPr sz="2700" dirty="0">
              <a:latin typeface="Times New Roman"/>
              <a:cs typeface="Times New Roman"/>
            </a:endParaRPr>
          </a:p>
          <a:p>
            <a:pPr marL="50800">
              <a:lnSpc>
                <a:spcPct val="100000"/>
              </a:lnSpc>
              <a:spcBef>
                <a:spcPts val="509"/>
              </a:spcBef>
              <a:tabLst>
                <a:tab pos="337185" algn="l"/>
              </a:tabLst>
            </a:pPr>
            <a:r>
              <a:rPr sz="2700" b="1" dirty="0">
                <a:latin typeface="Times New Roman"/>
                <a:cs typeface="Times New Roman"/>
              </a:rPr>
              <a:t>:	Min.</a:t>
            </a:r>
            <a:r>
              <a:rPr sz="2700" b="1" spc="-25" dirty="0">
                <a:latin typeface="Times New Roman"/>
                <a:cs typeface="Times New Roman"/>
              </a:rPr>
              <a:t> </a:t>
            </a:r>
            <a:r>
              <a:rPr sz="2700" b="1" spc="-5" dirty="0">
                <a:latin typeface="Times New Roman"/>
                <a:cs typeface="Times New Roman"/>
              </a:rPr>
              <a:t>720</a:t>
            </a:r>
            <a:r>
              <a:rPr sz="2700" b="1" spc="-25" dirty="0">
                <a:latin typeface="Times New Roman"/>
                <a:cs typeface="Times New Roman"/>
              </a:rPr>
              <a:t> </a:t>
            </a:r>
            <a:r>
              <a:rPr sz="2700" b="1" dirty="0">
                <a:latin typeface="Times New Roman"/>
                <a:cs typeface="Times New Roman"/>
              </a:rPr>
              <a:t>pixels</a:t>
            </a:r>
            <a:endParaRPr sz="27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Department of Computer Science and Engineering</vt:lpstr>
      <vt:lpstr>OUTLINE OF THE PRESENTATION</vt:lpstr>
      <vt:lpstr>OBJECTIVE</vt:lpstr>
      <vt:lpstr>ABSTRACT</vt:lpstr>
      <vt:lpstr>INTRODUCTION</vt:lpstr>
      <vt:lpstr>MOTIVATION</vt:lpstr>
      <vt:lpstr>PROBLEM STATEMENT</vt:lpstr>
      <vt:lpstr>Software Requirements</vt:lpstr>
      <vt:lpstr>Hardware Requirements</vt:lpstr>
      <vt:lpstr>PROPOSED WORK</vt:lpstr>
      <vt:lpstr>TENSORFLOW</vt:lpstr>
      <vt:lpstr>OPEN CV</vt:lpstr>
      <vt:lpstr>Flask</vt:lpstr>
      <vt:lpstr>WORK FLOW DIAGRAM</vt:lpstr>
      <vt:lpstr>ARCHITECTURE CNN MODEL</vt:lpstr>
      <vt:lpstr>TECHNICAL ARCHITECTURE</vt:lpstr>
      <vt:lpstr>RESULT – VARIATION OF ACCURACY</vt:lpstr>
      <vt:lpstr>VARIATION OF LOSSES</vt:lpstr>
      <vt:lpstr>OUTPUT ( Main Screen )</vt:lpstr>
      <vt:lpstr>OUTPUT ( Choice Screen )</vt:lpstr>
      <vt:lpstr>OUTPUT ( Audio Translate )</vt:lpstr>
      <vt:lpstr>OUTPUT ( Video Translate )</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dc:title>
  <dc:creator>DHINESH M</dc:creator>
  <cp:keywords>DAFSBfcqYTQ,BAFDXoQLI58</cp:keywords>
  <cp:lastModifiedBy>Devanand M</cp:lastModifiedBy>
  <cp:revision>4</cp:revision>
  <dcterms:created xsi:type="dcterms:W3CDTF">2022-11-15T16:10:53Z</dcterms:created>
  <dcterms:modified xsi:type="dcterms:W3CDTF">2022-12-18T14:53:49Z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2022-11-15T00:00:00Z</vt:filetime>
  </property>
  <property fmtid="{D5CDD505-2E9C-101B-9397-08002B2CF9AE}" pid="3" name="Creator">
    <vt:lpwstr>Canva</vt:lpwstr>
  </property>
  <property fmtid="{D5CDD505-2E9C-101B-9397-08002B2CF9AE}" pid="4" name="LastSaved">
    <vt:filetime>2022-11-15T00:00:00Z</vt:filetime>
  </property>
</Properties>
</file>