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2232" autoAdjust="0"/>
  </p:normalViewPr>
  <p:slideViewPr>
    <p:cSldViewPr snapToGrid="0">
      <p:cViewPr varScale="1">
        <p:scale>
          <a:sx n="86" d="100"/>
          <a:sy n="86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6BB6-B0E6-4455-8292-F2D2D98B618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558DF-28D2-4EEA-840A-E71B0F52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Comprehensive Hydrologic Observatory Sensor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4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not publishing CHOSEN and finish the work. We have a plan to make it a continuous work that can be supplied by multiple researchers. </a:t>
            </a:r>
          </a:p>
          <a:p>
            <a:r>
              <a:rPr lang="en-US" dirty="0"/>
              <a:t>Thus, we want to make the workflow and dissemination as smooth as possible for any one with basic coding skills or none.</a:t>
            </a:r>
          </a:p>
          <a:p>
            <a:endParaRPr lang="en-US" dirty="0"/>
          </a:p>
          <a:p>
            <a:r>
              <a:rPr lang="en-US" dirty="0"/>
              <a:t>Subjective decisions that benefits from interactive coding with widgets and </a:t>
            </a:r>
            <a:r>
              <a:rPr lang="en-US" dirty="0" err="1"/>
              <a:t>gui</a:t>
            </a:r>
            <a:r>
              <a:rPr lang="en-US" dirty="0"/>
              <a:t> look a like platform.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collected hydrometeorological data for 28 intensively measured watersheds with the goal of supporting – model development and calibration that goes beyond streamflow prediction.</a:t>
            </a:r>
          </a:p>
          <a:p>
            <a:endParaRPr lang="en-US" dirty="0"/>
          </a:p>
          <a:p>
            <a:r>
              <a:rPr lang="en-US" dirty="0"/>
              <a:t>The data come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collected includes: Streamflow, snow melt, soil moisture, and isotope data </a:t>
            </a:r>
          </a:p>
          <a:p>
            <a:r>
              <a:rPr lang="en-US" dirty="0"/>
              <a:t>Thus, these data can help in going beyond streamflow prediction.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workflow we followed has three components:</a:t>
            </a:r>
          </a:p>
          <a:p>
            <a:pPr marL="228600" indent="-228600">
              <a:buAutoNum type="arabicPeriod"/>
            </a:pPr>
            <a:r>
              <a:rPr lang="en-US" dirty="0"/>
              <a:t>Quality control and consistency</a:t>
            </a:r>
          </a:p>
          <a:p>
            <a:pPr marL="228600" indent="-228600">
              <a:buAutoNum type="arabicPeriod"/>
            </a:pPr>
            <a:r>
              <a:rPr lang="en-US" dirty="0"/>
              <a:t>Gap filling – where we fill missing values using different alternatives.</a:t>
            </a:r>
          </a:p>
          <a:p>
            <a:pPr marL="228600" indent="-228600">
              <a:buAutoNum type="arabicPeriod"/>
            </a:pPr>
            <a:r>
              <a:rPr lang="en-US" dirty="0"/>
              <a:t>Dissemination – to help as efficiently disseminate the data we are using </a:t>
            </a:r>
            <a:r>
              <a:rPr lang="en-US" dirty="0" err="1"/>
              <a:t>NetCDF</a:t>
            </a:r>
            <a:r>
              <a:rPr lang="en-US" dirty="0"/>
              <a:t>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We used thresholds to fend of unrealistic and erroneous data. For example, relative humidity not to pass 100% or identifying unrealistic streamflow values using interactive plotting.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Consistent names  important for later gap filling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Aggregation - sum and mean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step in our data filling is interpolation. </a:t>
            </a:r>
          </a:p>
          <a:p>
            <a:r>
              <a:rPr lang="en-US" dirty="0"/>
              <a:t>Here, we have some subjective decisions we can be made interactive. (Linear or non-linear interpolation)</a:t>
            </a:r>
          </a:p>
          <a:p>
            <a:r>
              <a:rPr lang="en-US" dirty="0"/>
              <a:t>For example, interpolation limits 7 days, 3 days, or depending on variable types. Lower for precipitation and longer for soil moisture.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step is the use of regression: Missing values in a station is filled by a data from a donor station. </a:t>
            </a:r>
          </a:p>
          <a:p>
            <a:pPr marL="228600" indent="-228600">
              <a:buAutoNum type="arabicPeriod"/>
            </a:pPr>
            <a:r>
              <a:rPr lang="en-US" dirty="0"/>
              <a:t>We use one at a time interpolation to fend of multi-collinearity.</a:t>
            </a:r>
          </a:p>
          <a:p>
            <a:pPr marL="228600" indent="-228600">
              <a:buAutoNum type="arabicPeriod"/>
            </a:pPr>
            <a:r>
              <a:rPr lang="en-US" dirty="0"/>
              <a:t>Hence, we identify which donor station has the highest correlation coefficient as a donor. </a:t>
            </a:r>
          </a:p>
          <a:p>
            <a:pPr marL="228600" indent="-228600">
              <a:buAutoNum type="arabicPeriod"/>
            </a:pPr>
            <a:r>
              <a:rPr lang="en-US" dirty="0"/>
              <a:t>We also used a threshold for a station to be a donor – 0.7 is used.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regression but, here we use time as a regressor. Regressing a missing year with a closest year.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9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final </a:t>
            </a:r>
            <a:r>
              <a:rPr lang="en-US" dirty="0" err="1"/>
              <a:t>NetCDF</a:t>
            </a:r>
            <a:r>
              <a:rPr lang="en-US" dirty="0"/>
              <a:t> file with number of station, source website and location are released.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58DF-28D2-4EEA-840A-E71B0F523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5ED4-6CE1-4127-AB79-67BA08494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A8962-BDAE-42A8-A28B-D3AE161AD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8FA3-675E-496C-9BC2-E49F4FA0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A1D7-3D8C-492A-88AD-26B3F963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BCB1-E74A-4222-9206-FB9B7AAA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2709-F548-4D90-8404-E32B70EA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B788D-FEDE-449F-A3FC-CA8B8147A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9885-1FFF-4B5F-95CC-1FAF1538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A1E0-AD15-4B59-BC99-9FFF4C4A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DF48-C55B-4984-8BE3-77E12358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2E993-A85D-4FA9-ACBF-4A354E9FB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45AD1-BC98-4471-9337-5430033E7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C68C-2899-40EB-B26B-50342213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75E2-71DC-4700-8BD7-FFA8A0E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FA43-E238-4BD3-8A44-F7FEC962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9679-0C03-4CF5-9A02-2D075F57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206C-D5E7-4FED-A7A6-C159B73B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3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F995-2F51-4A20-998F-C881C13E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42D3-899F-4C75-BCE8-35930817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3203-CBAB-483C-8F52-787C34EA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13D2-2053-4EAA-A1D4-664B15E5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5A34-FC2C-4F39-9F4F-C77D8C46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A6D3-FD09-4A69-A514-256AE716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FD92-DCFC-4450-9A58-44B2E192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F8D6-FE4E-4B71-B6F7-BF2AA794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8B9A-5352-4396-A335-08A35A3C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2B00-2D97-4608-9496-3900240AB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ADB44-A841-4A63-86AD-5CE67F83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CB07-EEEB-4E80-B6C0-8C84E248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5026-0808-4E32-A864-D3FE9AB2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BF56E-7B05-4CDA-BA20-DC140355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AA4D-8E96-4FB7-A5A2-E18C322C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2505-329A-4A5F-9FB7-0BB773A0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3295F-CB0B-4A37-A2BE-8D9DAD03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07BBF-D4EF-4974-A49E-51061D3A8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E2046-D47F-4148-8165-24DBED41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2923A-C950-4B8C-8A99-213A439A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9D9F4-3C26-449C-8F5F-ED692E3C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DEC0-6891-4E9F-82F3-A2626CF5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2D73-C9B1-4EA0-9087-F40D6D5A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189DF-926E-49AB-A8F0-50168F1D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65BB8-FBB5-43C4-AD97-BEFCA626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F0E3-7A95-40C7-A462-FC08822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90378-7E1E-4574-BCA0-D667D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27B77-3DB8-420B-935B-EC40422B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71A52-91BE-4CAC-8A78-3128016A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D195-4BD2-4915-9607-F72549E9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F3C4-F15B-4B2A-BFFD-11F78AB5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81A77-EF65-4E9C-9A5F-65189F43A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71C8-6BBE-4D3B-BA08-42A92C69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E1493-9BF2-4D12-91D9-EC8996F0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3B01C-8A7D-4FA6-A079-C69EE085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27DC-9051-41F3-8BB1-ABAC674E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26F41-E7E3-4E19-9289-0AA73BDEB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1380A-4853-4E2D-BAF6-24992AA3F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2ED5-4E99-4738-A724-A1F2AA0B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75E58-7023-47A8-8991-58B03458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ECB5-6E93-4A00-96F4-30303B43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6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A3EE-52FD-41B1-B8EA-589ED19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14E0-5164-4183-9D69-5373675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55A3-BE09-4AA3-BEA7-7A51B850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5B5D-399E-4BCB-91FE-EB360C06442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B402-0DE1-4251-B0E6-0552567B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75BA-FC8E-4732-81AC-48FD8B832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512F-AC48-4FE8-AD6F-EC83D760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erpetua" panose="02020502060401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8FE-0538-4AA3-A23D-9DECD3FF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321" y="2520176"/>
            <a:ext cx="10288859" cy="1145904"/>
          </a:xfrm>
        </p:spPr>
        <p:txBody>
          <a:bodyPr/>
          <a:lstStyle/>
          <a:p>
            <a:r>
              <a:rPr lang="en-US" dirty="0"/>
              <a:t>Workflow of the CHOSEN data</a:t>
            </a:r>
          </a:p>
        </p:txBody>
      </p:sp>
    </p:spTree>
    <p:extLst>
      <p:ext uri="{BB962C8B-B14F-4D97-AF65-F5344CB8AC3E}">
        <p14:creationId xmlns:p14="http://schemas.microsoft.com/office/powerpoint/2010/main" val="375654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CDA1-F35A-47BD-AB4C-89EAF9A9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notebook improvements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00B00-D50D-4E26-B8F4-CB8D5C9E393E}"/>
              </a:ext>
            </a:extLst>
          </p:cNvPr>
          <p:cNvSpPr/>
          <p:nvPr/>
        </p:nvSpPr>
        <p:spPr>
          <a:xfrm>
            <a:off x="2817541" y="2448508"/>
            <a:ext cx="83857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erpetua" panose="02020502060401020303" pitchFamily="18" charset="0"/>
              </a:rPr>
              <a:t>Interactive gap filling and quality control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erpetua" panose="02020502060401020303" pitchFamily="18" charset="0"/>
              </a:rPr>
              <a:t>Easy to use  notebooks with/in interactive dashboards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erpetua" panose="02020502060401020303" pitchFamily="18" charset="0"/>
              </a:rPr>
              <a:t>Visualizations beyond basic plots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erpetua" panose="02020502060401020303" pitchFamily="18" charset="0"/>
              </a:rPr>
              <a:t>Ease of disseminations and  wider access</a:t>
            </a:r>
          </a:p>
        </p:txBody>
      </p:sp>
    </p:spTree>
    <p:extLst>
      <p:ext uri="{BB962C8B-B14F-4D97-AF65-F5344CB8AC3E}">
        <p14:creationId xmlns:p14="http://schemas.microsoft.com/office/powerpoint/2010/main" val="190240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3E8-AD08-47D0-ADA3-1BEACA8D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</a:t>
            </a:r>
          </a:p>
        </p:txBody>
      </p:sp>
      <p:pic>
        <p:nvPicPr>
          <p:cNvPr id="4" name="Google Shape;119;p19">
            <a:extLst>
              <a:ext uri="{FF2B5EF4-FFF2-40B4-BE49-F238E27FC236}">
                <a16:creationId xmlns:a16="http://schemas.microsoft.com/office/drawing/2014/main" id="{AAB58080-E278-4E78-969E-13F9CA4ED6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46" y="1099432"/>
            <a:ext cx="7343945" cy="44063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110948-A381-4454-90A2-FF3E0241F4E9}"/>
              </a:ext>
            </a:extLst>
          </p:cNvPr>
          <p:cNvSpPr/>
          <p:nvPr/>
        </p:nvSpPr>
        <p:spPr>
          <a:xfrm>
            <a:off x="838200" y="5520676"/>
            <a:ext cx="10384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2400" dirty="0">
                <a:latin typeface="Perpetua" panose="02020502060401020303" pitchFamily="18" charset="0"/>
              </a:rPr>
              <a:t>28 intensively measured watershed across the US</a:t>
            </a:r>
          </a:p>
          <a:p>
            <a:pPr marL="457200" lvl="0" indent="-342900">
              <a:buSzPts val="1800"/>
              <a:buChar char="●"/>
            </a:pPr>
            <a:r>
              <a:rPr lang="en-US" sz="2400" dirty="0">
                <a:latin typeface="Perpetua" panose="02020502060401020303" pitchFamily="18" charset="0"/>
              </a:rPr>
              <a:t>Supporting model development and hydrological analysis beyond streamflow prediction</a:t>
            </a:r>
          </a:p>
          <a:p>
            <a:pPr marL="457200" indent="-342900">
              <a:buSzPts val="1800"/>
              <a:buFontTx/>
              <a:buChar char="●"/>
            </a:pPr>
            <a:r>
              <a:rPr lang="en-US" sz="2400" dirty="0">
                <a:latin typeface="Perpetua" panose="02020502060401020303" pitchFamily="18" charset="0"/>
              </a:rPr>
              <a:t>Enable watershed inter-comparison studies. </a:t>
            </a:r>
          </a:p>
        </p:txBody>
      </p:sp>
    </p:spTree>
    <p:extLst>
      <p:ext uri="{BB962C8B-B14F-4D97-AF65-F5344CB8AC3E}">
        <p14:creationId xmlns:p14="http://schemas.microsoft.com/office/powerpoint/2010/main" val="20412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0EF8-5E72-4614-8231-914EBC6C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Hydrometeorological Variables</a:t>
            </a:r>
          </a:p>
        </p:txBody>
      </p:sp>
      <p:pic>
        <p:nvPicPr>
          <p:cNvPr id="4" name="Google Shape;131;p21">
            <a:extLst>
              <a:ext uri="{FF2B5EF4-FFF2-40B4-BE49-F238E27FC236}">
                <a16:creationId xmlns:a16="http://schemas.microsoft.com/office/drawing/2014/main" id="{C5C7685C-36F2-41F4-92B9-BADC1839CA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3819" r="16902" b="6513"/>
          <a:stretch/>
        </p:blipFill>
        <p:spPr>
          <a:xfrm>
            <a:off x="1561360" y="1617426"/>
            <a:ext cx="8675460" cy="4419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80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2EA2-C6E2-4407-915F-A44FFAA9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5F8D0F-DF24-4A59-B5FA-CD53BA640DAF}"/>
              </a:ext>
            </a:extLst>
          </p:cNvPr>
          <p:cNvGrpSpPr/>
          <p:nvPr/>
        </p:nvGrpSpPr>
        <p:grpSpPr>
          <a:xfrm>
            <a:off x="1620644" y="1662519"/>
            <a:ext cx="9816003" cy="3317469"/>
            <a:chOff x="1620644" y="1662519"/>
            <a:chExt cx="9816003" cy="3317469"/>
          </a:xfrm>
        </p:grpSpPr>
        <p:sp>
          <p:nvSpPr>
            <p:cNvPr id="4" name="Google Shape;148;p24">
              <a:extLst>
                <a:ext uri="{FF2B5EF4-FFF2-40B4-BE49-F238E27FC236}">
                  <a16:creationId xmlns:a16="http://schemas.microsoft.com/office/drawing/2014/main" id="{07D7B5DA-E4D1-4077-AFDF-67EF851ABA38}"/>
                </a:ext>
              </a:extLst>
            </p:cNvPr>
            <p:cNvSpPr txBox="1">
              <a:spLocks/>
            </p:cNvSpPr>
            <p:nvPr/>
          </p:nvSpPr>
          <p:spPr>
            <a:xfrm>
              <a:off x="3068447" y="1662519"/>
              <a:ext cx="8368200" cy="6861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b" anchorCtr="0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latin typeface="Perpetua" panose="02020502060401020303" pitchFamily="18" charset="0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0"/>
                </a:spcBef>
              </a:pPr>
              <a:r>
                <a:rPr lang="en-US" dirty="0" err="1"/>
                <a:t>Jupyter</a:t>
              </a:r>
              <a:r>
                <a:rPr lang="en-US" dirty="0"/>
                <a:t> notebook pipeline</a:t>
              </a:r>
            </a:p>
          </p:txBody>
        </p:sp>
        <p:sp>
          <p:nvSpPr>
            <p:cNvPr id="6" name="Google Shape;151;p24">
              <a:extLst>
                <a:ext uri="{FF2B5EF4-FFF2-40B4-BE49-F238E27FC236}">
                  <a16:creationId xmlns:a16="http://schemas.microsoft.com/office/drawing/2014/main" id="{A21A7DAD-2CA6-4025-B499-9F7A27C145BB}"/>
                </a:ext>
              </a:extLst>
            </p:cNvPr>
            <p:cNvSpPr/>
            <p:nvPr/>
          </p:nvSpPr>
          <p:spPr>
            <a:xfrm>
              <a:off x="7408524" y="2654303"/>
              <a:ext cx="33453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Perpetua" panose="02020502060401020303" pitchFamily="18" charset="0"/>
                  <a:ea typeface="Roboto"/>
                  <a:cs typeface="Roboto"/>
                  <a:sym typeface="Roboto"/>
                </a:rPr>
                <a:t> Final product generation</a:t>
              </a:r>
              <a:endParaRPr sz="1600" b="1">
                <a:solidFill>
                  <a:srgbClr val="FFFFFF"/>
                </a:solidFill>
                <a:latin typeface="Perpetua" panose="02020502060401020303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154;p24">
              <a:extLst>
                <a:ext uri="{FF2B5EF4-FFF2-40B4-BE49-F238E27FC236}">
                  <a16:creationId xmlns:a16="http://schemas.microsoft.com/office/drawing/2014/main" id="{679C8CAC-0106-4509-A4B7-CA9DF2E8948A}"/>
                </a:ext>
              </a:extLst>
            </p:cNvPr>
            <p:cNvSpPr/>
            <p:nvPr/>
          </p:nvSpPr>
          <p:spPr>
            <a:xfrm>
              <a:off x="1620644" y="2654415"/>
              <a:ext cx="3589205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Perpetua" panose="02020502060401020303" pitchFamily="18" charset="0"/>
                  <a:ea typeface="Roboto"/>
                  <a:cs typeface="Roboto"/>
                  <a:sym typeface="Roboto"/>
                </a:rPr>
                <a:t>Quality control and standardization</a:t>
              </a:r>
              <a:endParaRPr sz="1600" b="1" dirty="0">
                <a:solidFill>
                  <a:schemeClr val="bg1"/>
                </a:solidFill>
                <a:latin typeface="Perpetua" panose="02020502060401020303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157;p24">
              <a:extLst>
                <a:ext uri="{FF2B5EF4-FFF2-40B4-BE49-F238E27FC236}">
                  <a16:creationId xmlns:a16="http://schemas.microsoft.com/office/drawing/2014/main" id="{AF3AEDE7-ECE1-4E4E-AD49-FBDBF4EC27CD}"/>
                </a:ext>
              </a:extLst>
            </p:cNvPr>
            <p:cNvSpPr/>
            <p:nvPr/>
          </p:nvSpPr>
          <p:spPr>
            <a:xfrm>
              <a:off x="4872203" y="2654253"/>
              <a:ext cx="2904388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Perpetua" panose="02020502060401020303" pitchFamily="18" charset="0"/>
                  <a:ea typeface="Roboto"/>
                  <a:cs typeface="Roboto"/>
                  <a:sym typeface="Roboto"/>
                </a:rPr>
                <a:t>        Gap filling</a:t>
              </a:r>
              <a:endParaRPr sz="1600" b="1">
                <a:solidFill>
                  <a:srgbClr val="FFFFFF"/>
                </a:solidFill>
                <a:latin typeface="Perpetua" panose="02020502060401020303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24DDC0-633C-44E3-8DCA-8595C5085C05}"/>
                </a:ext>
              </a:extLst>
            </p:cNvPr>
            <p:cNvSpPr txBox="1"/>
            <p:nvPr/>
          </p:nvSpPr>
          <p:spPr>
            <a:xfrm>
              <a:off x="1911302" y="3629049"/>
              <a:ext cx="27294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Perpetua" panose="02020502060401020303" pitchFamily="18" charset="0"/>
                </a:rPr>
                <a:t>Quality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Perpetua" panose="02020502060401020303" pitchFamily="18" charset="0"/>
                </a:rPr>
                <a:t>Names and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Perpetua" panose="02020502060401020303" pitchFamily="18" charset="0"/>
                </a:rPr>
                <a:t>Temporal Aggregation (daily)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AE2CCA-26BB-4CB3-9F8D-D3CACAEE8BDB}"/>
                </a:ext>
              </a:extLst>
            </p:cNvPr>
            <p:cNvSpPr txBox="1"/>
            <p:nvPr/>
          </p:nvSpPr>
          <p:spPr>
            <a:xfrm>
              <a:off x="4872203" y="3656549"/>
              <a:ext cx="29043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Perpetua" panose="02020502060401020303" pitchFamily="18" charset="0"/>
                </a:rPr>
                <a:t>Linear interpolation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Perpetua" panose="02020502060401020303" pitchFamily="18" charset="0"/>
                </a:rPr>
                <a:t>Spatial regression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Perpetua" panose="02020502060401020303" pitchFamily="18" charset="0"/>
                </a:rPr>
                <a:t>Climate catalog (temporal regression)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7E259-6E1B-4AD0-AE9F-9B43EBF33CB0}"/>
                </a:ext>
              </a:extLst>
            </p:cNvPr>
            <p:cNvSpPr txBox="1"/>
            <p:nvPr/>
          </p:nvSpPr>
          <p:spPr>
            <a:xfrm>
              <a:off x="8094388" y="3656549"/>
              <a:ext cx="2131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2000" dirty="0" err="1">
                  <a:latin typeface="Perpetua" panose="02020502060401020303" pitchFamily="18" charset="0"/>
                </a:rPr>
                <a:t>NetCDF</a:t>
              </a:r>
              <a:r>
                <a:rPr lang="en-US" sz="2000" dirty="0">
                  <a:latin typeface="Perpetua" panose="02020502060401020303" pitchFamily="18" charset="0"/>
                </a:rPr>
                <a:t>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3FEC-7E6B-4273-B907-A0BBB831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and naming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FA3B-FCC6-4D8C-B270-E333BF5C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07" y="1525455"/>
            <a:ext cx="5800493" cy="22287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Unrealistic values (Define realistic ranges)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Consistent naming standard (StationName_VariableName_Depth)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Aggregation of sub-daily data to a daily scale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263D1-7A8E-46BD-9224-853C7571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49" y="1525454"/>
            <a:ext cx="6529764" cy="415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D828D-9939-499C-84BE-ADA65F531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07" y="5078021"/>
            <a:ext cx="5924854" cy="1682836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49F52-916D-45D2-A45B-569453F29F5A}"/>
              </a:ext>
            </a:extLst>
          </p:cNvPr>
          <p:cNvSpPr txBox="1"/>
          <p:nvPr/>
        </p:nvSpPr>
        <p:spPr>
          <a:xfrm>
            <a:off x="371707" y="3708526"/>
            <a:ext cx="421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erpetua" panose="02020502060401020303" pitchFamily="18" charset="0"/>
              </a:rPr>
              <a:t>Use of interactive plots</a:t>
            </a:r>
          </a:p>
        </p:txBody>
      </p:sp>
    </p:spTree>
    <p:extLst>
      <p:ext uri="{BB962C8B-B14F-4D97-AF65-F5344CB8AC3E}">
        <p14:creationId xmlns:p14="http://schemas.microsoft.com/office/powerpoint/2010/main" val="114509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3EB2-D53A-44D5-AB4D-1B131AC8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Gap filling - Interpolation</a:t>
            </a:r>
            <a:endParaRPr lang="en-US" dirty="0"/>
          </a:p>
        </p:txBody>
      </p:sp>
      <p:pic>
        <p:nvPicPr>
          <p:cNvPr id="4" name="Google Shape;164;p25">
            <a:extLst>
              <a:ext uri="{FF2B5EF4-FFF2-40B4-BE49-F238E27FC236}">
                <a16:creationId xmlns:a16="http://schemas.microsoft.com/office/drawing/2014/main" id="{5DED184E-89B4-4BC8-AD25-A9C7691F3D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385" r="7784" b="4770"/>
          <a:stretch/>
        </p:blipFill>
        <p:spPr>
          <a:xfrm>
            <a:off x="1070517" y="1343818"/>
            <a:ext cx="9923078" cy="255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FA889C-DC06-46F6-A3D2-8251344500B7}"/>
              </a:ext>
            </a:extLst>
          </p:cNvPr>
          <p:cNvSpPr txBox="1"/>
          <p:nvPr/>
        </p:nvSpPr>
        <p:spPr>
          <a:xfrm>
            <a:off x="319669" y="4386146"/>
            <a:ext cx="6943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erpetua" panose="02020502060401020303" pitchFamily="18" charset="0"/>
              </a:rPr>
              <a:t>Linear interpolation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erpetua" panose="02020502060401020303" pitchFamily="18" charset="0"/>
              </a:rPr>
              <a:t>Length of interpolation (e.g., less than a week)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30593-85DB-4C40-B453-3F970CDF4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49" y="4557401"/>
            <a:ext cx="5476466" cy="16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4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14A1-D790-411A-AFA4-702451E3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filling -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21F6E-4E85-42A6-A35C-37A9D2A193A2}"/>
              </a:ext>
            </a:extLst>
          </p:cNvPr>
          <p:cNvSpPr txBox="1"/>
          <p:nvPr/>
        </p:nvSpPr>
        <p:spPr>
          <a:xfrm>
            <a:off x="356839" y="3947531"/>
            <a:ext cx="6170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erpetua" panose="02020502060401020303" pitchFamily="18" charset="0"/>
              </a:rPr>
              <a:t>One at a time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erpetua" panose="02020502060401020303" pitchFamily="18" charset="0"/>
              </a:rPr>
              <a:t>Donor/predictor station with highest correlation coefficient (r</a:t>
            </a:r>
            <a:r>
              <a:rPr lang="en-US" sz="2400" baseline="30000" dirty="0">
                <a:latin typeface="Perpetua" panose="02020502060401020303" pitchFamily="18" charset="0"/>
              </a:rPr>
              <a:t>2</a:t>
            </a:r>
            <a:r>
              <a:rPr lang="en-US" sz="2400" dirty="0">
                <a:latin typeface="Perpetua" panose="020205020604010203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erpetua" panose="02020502060401020303" pitchFamily="18" charset="0"/>
              </a:rPr>
              <a:t>A threshold of r</a:t>
            </a:r>
            <a:r>
              <a:rPr lang="en-US" sz="2400" baseline="30000" dirty="0">
                <a:latin typeface="Perpetua" panose="02020502060401020303" pitchFamily="18" charset="0"/>
              </a:rPr>
              <a:t>2</a:t>
            </a:r>
            <a:r>
              <a:rPr lang="en-US" sz="2400" dirty="0">
                <a:latin typeface="Perpetua" panose="02020502060401020303" pitchFamily="18" charset="0"/>
              </a:rPr>
              <a:t> &gt; 0.7 for a station to be a donor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DBF73-1297-4807-B47A-EE0CE128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78" y="4146252"/>
            <a:ext cx="4540483" cy="1790792"/>
          </a:xfrm>
          <a:prstGeom prst="rect">
            <a:avLst/>
          </a:prstGeom>
        </p:spPr>
      </p:pic>
      <p:pic>
        <p:nvPicPr>
          <p:cNvPr id="6" name="Google Shape;171;p26">
            <a:extLst>
              <a:ext uri="{FF2B5EF4-FFF2-40B4-BE49-F238E27FC236}">
                <a16:creationId xmlns:a16="http://schemas.microsoft.com/office/drawing/2014/main" id="{3EEFD705-CC0F-466D-951A-0A3CB600C7C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209" r="7778"/>
          <a:stretch/>
        </p:blipFill>
        <p:spPr>
          <a:xfrm>
            <a:off x="1837881" y="1265442"/>
            <a:ext cx="8532753" cy="2163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7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2512-E9B6-46F9-85C4-52D9FBB2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filling Climate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FFEA-0879-496D-97CF-195F8F14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1" y="1343818"/>
            <a:ext cx="10515600" cy="4101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Temporal regression</a:t>
            </a:r>
          </a:p>
        </p:txBody>
      </p:sp>
      <p:pic>
        <p:nvPicPr>
          <p:cNvPr id="4" name="Google Shape;178;p27">
            <a:extLst>
              <a:ext uri="{FF2B5EF4-FFF2-40B4-BE49-F238E27FC236}">
                <a16:creationId xmlns:a16="http://schemas.microsoft.com/office/drawing/2014/main" id="{23189FAF-C92F-4853-86CC-F88EE3441D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18" r="8486"/>
          <a:stretch/>
        </p:blipFill>
        <p:spPr>
          <a:xfrm>
            <a:off x="1402171" y="1861861"/>
            <a:ext cx="8986211" cy="2798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556819-C13F-4AB0-9E5B-6B96C7D04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191" y="5074786"/>
            <a:ext cx="5702593" cy="1035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EE4526-4CAA-41FF-8CD5-90CED6A8006D}"/>
              </a:ext>
            </a:extLst>
          </p:cNvPr>
          <p:cNvSpPr txBox="1"/>
          <p:nvPr/>
        </p:nvSpPr>
        <p:spPr>
          <a:xfrm>
            <a:off x="481360" y="5178862"/>
            <a:ext cx="5413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erpetua" panose="02020502060401020303" pitchFamily="18" charset="0"/>
              </a:rPr>
              <a:t>Threshold missing year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erpetua" panose="02020502060401020303" pitchFamily="18" charset="0"/>
              </a:rPr>
              <a:t>Threshold donor r</a:t>
            </a:r>
            <a:r>
              <a:rPr lang="en-US" sz="2400" baseline="30000" dirty="0">
                <a:latin typeface="Perpetua" panose="02020502060401020303" pitchFamily="18" charset="0"/>
              </a:rPr>
              <a:t>2</a:t>
            </a:r>
            <a:endParaRPr lang="en-US" sz="2400" dirty="0">
              <a:latin typeface="Perpetua" panose="02020502060401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A9B07-8651-4DF5-98C9-8E8A43C576A7}"/>
                  </a:ext>
                </a:extLst>
              </p:cNvPr>
              <p:cNvSpPr txBox="1"/>
              <p:nvPr/>
            </p:nvSpPr>
            <p:spPr>
              <a:xfrm>
                <a:off x="2620537" y="6285571"/>
                <a:ext cx="5493427" cy="415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𝑚𝑖𝑠𝑠𝑖𝑛𝑔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A9B07-8651-4DF5-98C9-8E8A43C57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37" y="6285571"/>
                <a:ext cx="5493427" cy="415307"/>
              </a:xfrm>
              <a:prstGeom prst="rect">
                <a:avLst/>
              </a:prstGeom>
              <a:blipFill>
                <a:blip r:embed="rId5"/>
                <a:stretch>
                  <a:fillRect l="-3219" t="-16176" r="-16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8A6A-FE53-42B7-825F-F60C9577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Google Shape;197;p30">
            <a:extLst>
              <a:ext uri="{FF2B5EF4-FFF2-40B4-BE49-F238E27FC236}">
                <a16:creationId xmlns:a16="http://schemas.microsoft.com/office/drawing/2014/main" id="{B98B7E75-315B-47FF-B718-7EB3C3B5AB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164" y="1664478"/>
            <a:ext cx="8147223" cy="3732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29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2400" dirty="0" smtClean="0">
            <a:latin typeface="Perpetua" panose="02020502060401020303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590</Words>
  <Application>Microsoft Office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Perpetua</vt:lpstr>
      <vt:lpstr>Office Theme</vt:lpstr>
      <vt:lpstr>Workflow of the CHOSEN data</vt:lpstr>
      <vt:lpstr>CHOSEN data</vt:lpstr>
      <vt:lpstr>Hydrometeorological Variables</vt:lpstr>
      <vt:lpstr>Workflow Steps</vt:lpstr>
      <vt:lpstr>Quality control and naming </vt:lpstr>
      <vt:lpstr>Gap filling - Interpolation</vt:lpstr>
      <vt:lpstr>Gap filling - Regression</vt:lpstr>
      <vt:lpstr>Gap filling Climate catalog</vt:lpstr>
      <vt:lpstr>Final Product</vt:lpstr>
      <vt:lpstr>Potential notebook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edom moges</dc:creator>
  <cp:lastModifiedBy>edom moges</cp:lastModifiedBy>
  <cp:revision>63</cp:revision>
  <dcterms:created xsi:type="dcterms:W3CDTF">2020-06-22T06:09:06Z</dcterms:created>
  <dcterms:modified xsi:type="dcterms:W3CDTF">2020-06-30T07:08:46Z</dcterms:modified>
</cp:coreProperties>
</file>