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Lato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733c61eb74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733c61eb74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733c61eb74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733c61eb74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733c61eb74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733c61eb74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63e9a2cc00_0_1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63e9a2cc00_0_1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63e9a2cc00_0_17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63e9a2cc00_0_17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733c61eb7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733c61eb7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733c61eb7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733c61eb7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733c61eb7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733c61eb7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733c61eb74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733c61eb7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733c61eb74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733c61eb7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733c61eb74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733c61eb7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63e9a2cc00_0_14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63e9a2cc00_0_14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63e9a2cc00_0_15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63e9a2cc00_0_15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41B47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-125" y="0"/>
            <a:ext cx="9144000" cy="530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latin typeface="Lato"/>
                <a:ea typeface="Lato"/>
                <a:cs typeface="Lato"/>
                <a:sym typeface="Lato"/>
              </a:rPr>
              <a:t>QUANTIFYING GEOPOLITICAL</a:t>
            </a:r>
            <a:endParaRPr sz="4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latin typeface="Lato"/>
                <a:ea typeface="Lato"/>
                <a:cs typeface="Lato"/>
                <a:sym typeface="Lato"/>
              </a:rPr>
              <a:t>RISK IN GLOBAL OIL MARKETS:</a:t>
            </a:r>
            <a:endParaRPr sz="4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latin typeface="Lato"/>
                <a:ea typeface="Lato"/>
                <a:cs typeface="Lato"/>
                <a:sym typeface="Lato"/>
              </a:rPr>
              <a:t>A Data-Driven Analysis of Governance, Stability &amp; Energy Security</a:t>
            </a:r>
            <a:endParaRPr sz="4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 flipH="1" rot="10800000">
            <a:off x="2550650" y="4617675"/>
            <a:ext cx="6331500" cy="3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3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22" title="Top Stable Oil Producer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07915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Recommendations</a:t>
            </a:r>
            <a:endParaRPr/>
          </a:p>
        </p:txBody>
      </p:sp>
      <p:sp>
        <p:nvSpPr>
          <p:cNvPr id="136" name="Google Shape;136;p23"/>
          <p:cNvSpPr txBox="1"/>
          <p:nvPr>
            <p:ph idx="1" type="body"/>
          </p:nvPr>
        </p:nvSpPr>
        <p:spPr>
          <a:xfrm>
            <a:off x="502125" y="1122625"/>
            <a:ext cx="8641800" cy="39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For Governments/Energy Firms: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-GB"/>
              <a:t>Diversify supply chains away from high-risk producers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-GB"/>
              <a:t>Invest in strategic reserves to buffer disruptions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-GB"/>
              <a:t>Monitor regulatory and political shifts in real-time  through AI-driven risk platforms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For Investors: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/>
              <a:t>Hedge against volatility through alternative assets.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/>
              <a:t>Prioritize investments in low-risk regions (e.g., U.S. shale, North Sea).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7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Future works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2" name="Google Shape;142;p24"/>
          <p:cNvSpPr txBox="1"/>
          <p:nvPr>
            <p:ph idx="1" type="body"/>
          </p:nvPr>
        </p:nvSpPr>
        <p:spPr>
          <a:xfrm>
            <a:off x="652950" y="1211350"/>
            <a:ext cx="8078700" cy="3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Sector Expansion</a:t>
            </a:r>
            <a:r>
              <a:rPr lang="en-GB"/>
              <a:t>: Natural gas and critical minerals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Policy Integration</a:t>
            </a:r>
            <a:r>
              <a:rPr lang="en-GB"/>
              <a:t>: IMF risk assessment partnerships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Real-Time Monitoring</a:t>
            </a:r>
            <a:r>
              <a:rPr lang="en-GB"/>
              <a:t>: Sanctions/conflict event alerts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Machine Learning</a:t>
            </a:r>
            <a:r>
              <a:rPr lang="en-GB"/>
              <a:t>: Disruption forecasting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Conclusion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8" name="Google Shape;148;p25"/>
          <p:cNvSpPr txBox="1"/>
          <p:nvPr>
            <p:ph idx="1" type="body"/>
          </p:nvPr>
        </p:nvSpPr>
        <p:spPr>
          <a:xfrm>
            <a:off x="149275" y="1211350"/>
            <a:ext cx="8582400" cy="3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Geopolitical risk is a critical but quantifiable factor in energy markets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Proactive data framework can mitigate disruptions and optimize investment strategies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41B47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>
            <p:ph type="ctrTitle"/>
          </p:nvPr>
        </p:nvSpPr>
        <p:spPr>
          <a:xfrm>
            <a:off x="-125" y="0"/>
            <a:ext cx="9144000" cy="530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latin typeface="Lato"/>
                <a:ea typeface="Lato"/>
                <a:cs typeface="Lato"/>
                <a:sym typeface="Lato"/>
              </a:rPr>
              <a:t>                 THANK YOU</a:t>
            </a:r>
            <a:endParaRPr sz="4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6"/>
          <p:cNvSpPr txBox="1"/>
          <p:nvPr>
            <p:ph idx="1" type="subTitle"/>
          </p:nvPr>
        </p:nvSpPr>
        <p:spPr>
          <a:xfrm flipH="1" rot="10800000">
            <a:off x="2550650" y="4617675"/>
            <a:ext cx="6331500" cy="3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3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1930575" y="323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Introduction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9" name="Google Shape;79;p14"/>
          <p:cNvSpPr txBox="1"/>
          <p:nvPr>
            <p:ph idx="1" type="body"/>
          </p:nvPr>
        </p:nvSpPr>
        <p:spPr>
          <a:xfrm>
            <a:off x="664425" y="1076825"/>
            <a:ext cx="8067300" cy="35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1D1C1D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7200"/>
              <a:t>Objectives:</a:t>
            </a:r>
            <a:endParaRPr b="1" sz="72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 sz="7200"/>
              <a:t>Assess geopolitical risks impacting global oil markets using a data-driven framework</a:t>
            </a:r>
            <a:endParaRPr sz="72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7200"/>
              <a:t>Identify high-risk producers, supply vulnerabilities and market implications</a:t>
            </a:r>
            <a:endParaRPr b="1" sz="7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7200"/>
              <a:t>Why this matters?</a:t>
            </a:r>
            <a:endParaRPr b="1" sz="72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 sz="7200"/>
              <a:t>37.5% of global oil supply originates from high risk regions</a:t>
            </a:r>
            <a:endParaRPr sz="72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7200"/>
              <a:t>Geopolitical instability drives price volatility and energy security concerns</a:t>
            </a:r>
            <a:endParaRPr sz="7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5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7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7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7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7200"/>
          </a:p>
          <a:p>
            <a:pPr indent="-25717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Problem Statement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515500" y="1211350"/>
            <a:ext cx="8216100" cy="3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>
                <a:highlight>
                  <a:srgbClr val="FFFFFF"/>
                </a:highlight>
              </a:rPr>
              <a:t>The energy industry is acutely vulnerable to geopolitical disruptions, with sudden supply shocks frequently triggering price swings exceeding 30% within weeks. Traditional risk assessments remain reactive, relying on qualitative analyst reports that fail to quantify how governance fundamentals (</a:t>
            </a:r>
            <a:r>
              <a:rPr i="1" lang="en-GB">
                <a:highlight>
                  <a:srgbClr val="FFFFFF"/>
                </a:highlight>
              </a:rPr>
              <a:t>political stability, the rule of law and corruption control</a:t>
            </a:r>
            <a:r>
              <a:rPr lang="en-GB">
                <a:highlight>
                  <a:srgbClr val="FFFFFF"/>
                </a:highlight>
              </a:rPr>
              <a:t>) impact production stability.</a:t>
            </a:r>
            <a:endParaRPr b="1"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b="1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Research Questions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0" y="1211350"/>
            <a:ext cx="9144000" cy="3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Which major oil producers have the highest geopolitical risk scores?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What  percentage of global oil production emanates from high-risk (bottom quartile) countries?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How has OPEC’s geopolitical risk evolved vs. non-OPEC producers?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The Data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458225" y="1145550"/>
            <a:ext cx="8147400" cy="35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7200"/>
              <a:t>Data Sources</a:t>
            </a:r>
            <a:endParaRPr b="1" sz="7200"/>
          </a:p>
          <a:p>
            <a:pPr indent="-342900" lvl="0" marL="457200" rtl="0" algn="just">
              <a:spcBef>
                <a:spcPts val="1200"/>
              </a:spcBef>
              <a:spcAft>
                <a:spcPts val="0"/>
              </a:spcAft>
              <a:buSzPct val="100000"/>
              <a:buFont typeface="Lato"/>
              <a:buChar char="●"/>
            </a:pPr>
            <a:r>
              <a:rPr lang="en-GB" sz="7200"/>
              <a:t>World Bank Governance Indicators (WGI) (World Bank)</a:t>
            </a:r>
            <a:endParaRPr sz="72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ct val="100000"/>
              <a:buFont typeface="Lato"/>
              <a:buChar char="●"/>
            </a:pPr>
            <a:r>
              <a:rPr lang="en-GB" sz="7200"/>
              <a:t>Statistical Review of World Energy (Energy Institute)</a:t>
            </a:r>
            <a:endParaRPr sz="72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7200"/>
              <a:t>Key variables</a:t>
            </a:r>
            <a:r>
              <a:rPr lang="en-GB" sz="7200"/>
              <a:t>: </a:t>
            </a:r>
            <a:endParaRPr sz="7200"/>
          </a:p>
          <a:p>
            <a:pPr indent="-342900" lvl="0" marL="457200" rtl="0" algn="just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 sz="7200"/>
              <a:t>Political Instability, Rule of Law &amp; Corruption Control </a:t>
            </a:r>
            <a:endParaRPr sz="72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7200"/>
              <a:t>Oil Production trends</a:t>
            </a:r>
            <a:endParaRPr sz="72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7200"/>
              <a:t>Python libraries Used:</a:t>
            </a:r>
            <a:endParaRPr b="1" sz="72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7200"/>
              <a:t>Pandas &amp; numpy </a:t>
            </a:r>
            <a:r>
              <a:rPr lang="en-GB" sz="7200"/>
              <a:t>data manipulation &amp; numerical calculations</a:t>
            </a:r>
            <a:endParaRPr sz="72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7200"/>
              <a:t>matplotlib /seaborn</a:t>
            </a:r>
            <a:r>
              <a:rPr lang="en-GB" sz="7200"/>
              <a:t>- visualizations</a:t>
            </a:r>
            <a:endParaRPr sz="72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85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Methods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641500" y="1145550"/>
            <a:ext cx="8090100" cy="36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b="1" lang="en-GB"/>
              <a:t>Data Collection-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b="1" lang="en-GB"/>
              <a:t>Data Processing: </a:t>
            </a:r>
            <a:r>
              <a:rPr lang="en-GB"/>
              <a:t>Handle missing values, normalize data, merge datasets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b="1" lang="en-GB"/>
              <a:t>Composite Risk Scoring- </a:t>
            </a:r>
            <a:r>
              <a:rPr lang="en-GB"/>
              <a:t>combining governance indicators- </a:t>
            </a:r>
            <a:r>
              <a:rPr i="1" lang="en-GB"/>
              <a:t>political instability, rule of law and control of corruption</a:t>
            </a:r>
            <a:r>
              <a:rPr lang="en-GB"/>
              <a:t>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Exploratory Data Analysis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Key Insights</a:t>
            </a:r>
            <a:endParaRPr/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210650" y="1211350"/>
            <a:ext cx="8690100" cy="3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0" y="0"/>
            <a:ext cx="9144000" cy="50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20" title="High Risk Major Producer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00192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2232350" y="0"/>
            <a:ext cx="6321600" cy="4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0" y="0"/>
            <a:ext cx="9144000" cy="50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21" title="OPEC v NON-OPEC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0822"/>
            <a:ext cx="9144000" cy="50218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