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3"/>
  </p:notesMasterIdLst>
  <p:sldIdLst>
    <p:sldId id="438" r:id="rId5"/>
    <p:sldId id="402" r:id="rId6"/>
    <p:sldId id="439" r:id="rId7"/>
    <p:sldId id="298" r:id="rId8"/>
    <p:sldId id="441" r:id="rId9"/>
    <p:sldId id="406" r:id="rId10"/>
    <p:sldId id="421" r:id="rId11"/>
    <p:sldId id="44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g Zhen kee" initials="Ek" lastIdx="2" clrIdx="0">
    <p:extLst>
      <p:ext uri="{19B8F6BF-5375-455C-9EA6-DF929625EA0E}">
        <p15:presenceInfo xmlns:p15="http://schemas.microsoft.com/office/powerpoint/2012/main" userId="cf538533ce9654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740A75-1771-4D53-8CF0-E41A3682374C}" v="33" dt="2025-04-09T05:39:09.5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77326" autoAdjust="0"/>
  </p:normalViewPr>
  <p:slideViewPr>
    <p:cSldViewPr snapToGrid="0">
      <p:cViewPr varScale="1">
        <p:scale>
          <a:sx n="69" d="100"/>
          <a:sy n="69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0027D-8C89-4D53-9D0A-8B13C461417F}" type="datetimeFigureOut">
              <a:rPr lang="en-SG" smtClean="0"/>
              <a:t>21/8/2025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0DD26-C564-4A3C-8398-FE9A3FA1B74B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6218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EA3C9-6A75-1ACC-B9DD-02E47A419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7233F7-84E0-CA0A-1620-DED80B3EE9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403095-1979-EB07-19FD-93E4CD1C3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27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4572-F5E1-4A3A-A721-7EE4541A5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D856F-22DF-457F-9DA6-2BBBE7724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6B450-8F36-4CA9-BB8A-54BED551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71D93-7B44-402E-B68F-4A50DAAA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Post Diploma Certificate in Machine Learning &amp; Operations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9746C-92A0-4CD8-BF8A-E4787E5D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DD2C-80DA-488C-99A4-6C8CE83C9C3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1351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A04D-1F17-4E9B-A65E-2F1F803C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C65C5-F69C-413D-BA7E-583D32A40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91DEE-2925-47EE-8B32-4E17401F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0BC08-FF2F-45C0-A338-E6D2C802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Post Diploma Certificate in Machine Learning &amp; Operations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DE448-78DC-4158-A0A8-43B71EE1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DD2C-80DA-488C-99A4-6C8CE83C9C3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823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0EAE97-62E2-4725-A10F-5240A0DCF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AE281-0364-46E3-A4EE-1A000C620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32D-4087-41E0-882F-E4A1DF21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6DE89-DF6B-4C00-8B4D-5A201E15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Post Diploma Certificate in Machine Learning &amp; Operations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3BC24-7B2B-46D2-A14D-E4B04FBC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DD2C-80DA-488C-99A4-6C8CE83C9C3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3511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41A65B-FEAF-40BE-B426-D84077526E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9DD2C-80DA-488C-99A4-6C8CE83C9C30}" type="slidenum">
              <a:rPr lang="en-SG" smtClean="0"/>
              <a:t>‹#›</a:t>
            </a:fld>
            <a:endParaRPr lang="en-S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897FD1-71BD-47A6-B797-CF76C131ADA2}"/>
              </a:ext>
            </a:extLst>
          </p:cNvPr>
          <p:cNvGrpSpPr/>
          <p:nvPr/>
        </p:nvGrpSpPr>
        <p:grpSpPr>
          <a:xfrm>
            <a:off x="0" y="1"/>
            <a:ext cx="12192000" cy="96761"/>
            <a:chOff x="0" y="1"/>
            <a:chExt cx="9144000" cy="501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48B507-1C7C-424E-A896-2B5D193F7988}"/>
                </a:ext>
              </a:extLst>
            </p:cNvPr>
            <p:cNvSpPr/>
            <p:nvPr userDrawn="1"/>
          </p:nvSpPr>
          <p:spPr>
            <a:xfrm>
              <a:off x="0" y="1"/>
              <a:ext cx="4572000" cy="50138"/>
            </a:xfrm>
            <a:prstGeom prst="rect">
              <a:avLst/>
            </a:prstGeom>
            <a:solidFill>
              <a:srgbClr val="1641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6A0A9C-1620-46A1-96D8-039E189461A1}"/>
                </a:ext>
              </a:extLst>
            </p:cNvPr>
            <p:cNvSpPr/>
            <p:nvPr userDrawn="1"/>
          </p:nvSpPr>
          <p:spPr>
            <a:xfrm>
              <a:off x="4572000" y="1"/>
              <a:ext cx="4572000" cy="50138"/>
            </a:xfrm>
            <a:prstGeom prst="rect">
              <a:avLst/>
            </a:prstGeom>
            <a:solidFill>
              <a:srgbClr val="E306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400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83DBF1-F186-4FF9-98D0-2D89BCCD7064}"/>
              </a:ext>
            </a:extLst>
          </p:cNvPr>
          <p:cNvCxnSpPr>
            <a:cxnSpLocks/>
          </p:cNvCxnSpPr>
          <p:nvPr/>
        </p:nvCxnSpPr>
        <p:spPr>
          <a:xfrm>
            <a:off x="279540" y="6594881"/>
            <a:ext cx="11632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8">
            <a:extLst>
              <a:ext uri="{FF2B5EF4-FFF2-40B4-BE49-F238E27FC236}">
                <a16:creationId xmlns:a16="http://schemas.microsoft.com/office/drawing/2014/main" id="{029F2E20-2684-46DF-9D11-02417258E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95" y="278092"/>
            <a:ext cx="11042511" cy="1078875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SG"/>
              <a:t>Click to add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0D22AC7-14BF-4AF1-B561-7FA3FAB6CB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2018" y="1562095"/>
            <a:ext cx="11042651" cy="4791607"/>
          </a:xfrm>
          <a:prstGeom prst="rect">
            <a:avLst/>
          </a:prstGeom>
        </p:spPr>
        <p:txBody>
          <a:bodyPr/>
          <a:lstStyle>
            <a:lvl1pPr marL="380990" indent="-380990">
              <a:lnSpc>
                <a:spcPct val="10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add bullets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0820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lai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FB620-18D1-4649-93A3-941BC5B438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19DD2C-80DA-488C-99A4-6C8CE83C9C30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12" name="Title 8">
            <a:extLst>
              <a:ext uri="{FF2B5EF4-FFF2-40B4-BE49-F238E27FC236}">
                <a16:creationId xmlns:a16="http://schemas.microsoft.com/office/drawing/2014/main" id="{83FD6784-19E4-4D70-8B3B-4D3959A58D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270" y="317002"/>
            <a:ext cx="11042511" cy="1078875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SG"/>
              <a:t>Click to add title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633B2C3-EE9C-4119-9F7F-EE2C6BE94F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70" y="1562095"/>
            <a:ext cx="11042651" cy="479160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add body text</a:t>
            </a:r>
          </a:p>
        </p:txBody>
      </p:sp>
    </p:spTree>
    <p:extLst>
      <p:ext uri="{BB962C8B-B14F-4D97-AF65-F5344CB8AC3E}">
        <p14:creationId xmlns:p14="http://schemas.microsoft.com/office/powerpoint/2010/main" val="480725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0" name="Google Shape;20;p4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9974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6" name="Google Shape;26;p5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53332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6259000" y="2558767"/>
            <a:ext cx="53332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4141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4368800" y="33"/>
            <a:ext cx="78232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8" name="Google Shape;38;p7"/>
          <p:cNvSpPr/>
          <p:nvPr/>
        </p:nvSpPr>
        <p:spPr>
          <a:xfrm rot="-5400000">
            <a:off x="1012200" y="3356600"/>
            <a:ext cx="6858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01437" y="477067"/>
            <a:ext cx="3744000" cy="12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01433" y="1954400"/>
            <a:ext cx="37440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9618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83194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53667" y="651000"/>
            <a:ext cx="8302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092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7" name="Google Shape;47;p9"/>
          <p:cNvSpPr/>
          <p:nvPr/>
        </p:nvSpPr>
        <p:spPr>
          <a:xfrm rot="5400000">
            <a:off x="2595233" y="3357000"/>
            <a:ext cx="68572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354000" y="3705956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714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61EE-C429-4744-8D26-1FB9FBC3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C32D-939C-4A87-B206-B13FE76F0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6BE5D-2F83-4AEF-8424-C597E22D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7BA20-D537-4D97-9120-03F8E812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Post Diploma Certificate in Machine Learning &amp; Operations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2ACC6-7178-428F-8CCE-47D86AD0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DD2C-80DA-488C-99A4-6C8CE83C9C3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18923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7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 dirty="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3" name="Google Shape;13;p57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4" name="Google Shape;14;p57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6" name="Google Shape;16;p57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7" cy="6522736"/>
          </a:xfrm>
        </p:grpSpPr>
        <p:sp>
          <p:nvSpPr>
            <p:cNvPr id="17" name="Google Shape;17;p57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8" name="Google Shape;18;p57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9" name="Google Shape;19;p57"/>
          <p:cNvGrpSpPr/>
          <p:nvPr/>
        </p:nvGrpSpPr>
        <p:grpSpPr>
          <a:xfrm>
            <a:off x="4902981" y="5704465"/>
            <a:ext cx="7307771" cy="577328"/>
            <a:chOff x="5582265" y="4646738"/>
            <a:chExt cx="5480828" cy="432996"/>
          </a:xfrm>
        </p:grpSpPr>
        <p:sp>
          <p:nvSpPr>
            <p:cNvPr id="20" name="Google Shape;20;p57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" name="Google Shape;21;p57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2" name="Google Shape;22;p57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57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867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Google Shape;24;p57"/>
          <p:cNvSpPr txBox="1">
            <a:spLocks noGrp="1"/>
          </p:cNvSpPr>
          <p:nvPr>
            <p:ph type="ctrTitle"/>
          </p:nvPr>
        </p:nvSpPr>
        <p:spPr>
          <a:xfrm>
            <a:off x="643469" y="1454333"/>
            <a:ext cx="6984320" cy="3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5" name="Google Shape;2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70875" y="1454217"/>
            <a:ext cx="2268772" cy="2268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587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0FF1-A312-4C8E-9EA2-3491BFAC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27663-4B68-4F0E-8160-1ADCE9DF4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5D66A-D9A4-4415-8D41-CC1D01E3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03ECE-F479-44BE-A832-5B02157A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Post Diploma Certificate in Machine Learning &amp; Operations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826F4-E99A-40B3-8CA0-F3AA4B55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DD2C-80DA-488C-99A4-6C8CE83C9C3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3385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82B9-76EF-4801-9C08-4047A10F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9132F-3A32-4B41-90C7-EDF0D345A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6EA9C-159B-4ED1-92F1-09257F863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F40C3-72F4-404A-A9ED-41357771E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A5256-D040-4A8E-9B0C-40E9F388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Post Diploma Certificate in Machine Learning &amp; Operations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95349-5DEF-4070-9AE9-0301B436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DD2C-80DA-488C-99A4-6C8CE83C9C3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812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E1B5-E354-4039-B5F3-B1498766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F4FBD-5344-4232-A05C-D05324029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0A864-D109-4C22-B06D-0894FCB2D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EBD65-DF66-42D8-B090-FD5F3BCAF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A9A2C-BFB2-48F9-9095-833362DB1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F60E8-DF8A-4529-9FA5-A28A2EA3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B79B9-A512-4CE4-A687-246A34A1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Post Diploma Certificate in Machine Learning &amp; Operations</a:t>
            </a:r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38109-A1A9-4998-B4A1-97ADDAB7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DD2C-80DA-488C-99A4-6C8CE83C9C3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5016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3E35-5299-4B63-8B51-9F4A97C7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A6AC6-0659-4FAD-9E8F-76F401FB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29569-4516-499A-8373-AC26F376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Post Diploma Certificate in Machine Learning &amp; Operations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E8AF0-0DB6-489E-ACEC-F21DC9B2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DD2C-80DA-488C-99A4-6C8CE83C9C3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445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50201-F9A8-4138-A24F-AB852281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83975-FF84-487F-AFDC-02263F1E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Post Diploma Certificate in Machine Learning &amp; Operations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4FDBD-62AB-401C-9199-F111ECB2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DD2C-80DA-488C-99A4-6C8CE83C9C3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127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1716-B274-4466-9712-6CEDEBBD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2D5B-1F24-430E-80E2-D0E18441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FCB68-134D-45A9-A146-ECD542F0F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A041-31C7-413C-8A76-152B59F3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C2EC0-A05A-4B3D-8A8A-BC1CA298D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Post Diploma Certificate in Machine Learning &amp; Operations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C253A-3A59-4B50-B64F-0AE1A358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DD2C-80DA-488C-99A4-6C8CE83C9C3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892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7369-8207-4F07-BC27-4276545C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A7276-13B9-4486-B413-88F6B8EE1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91697-F7DC-4A78-AF6E-6296B04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1571A-A600-463A-87C9-E3DBFDD1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963BD-E48F-4045-918C-E9E660C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Post Diploma Certificate in Machine Learning &amp; Operations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3A05E-7512-44BA-BD0F-A86E1D35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DD2C-80DA-488C-99A4-6C8CE83C9C3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5001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4ADB08-1EB9-42B6-AEE5-D0C76954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007F2-5ECD-4C9C-95FE-E9CAF6A0E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8F24D-21B0-455E-80A1-1C8917BE1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74F77-5866-4BE4-909E-22CFEB520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Post Diploma Certificate in Machine Learning &amp; Operations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1C9B2-EA38-47FE-848F-FF32C8E84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DD2C-80DA-488C-99A4-6C8CE83C9C30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7" name="MSIPCMContentMarking" descr="{&quot;HashCode&quot;:-2012720162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D9BD36F5-CDDD-89EC-1204-46A113C95B1B}"/>
              </a:ext>
            </a:extLst>
          </p:cNvPr>
          <p:cNvSpPr txBox="1"/>
          <p:nvPr userDrawn="1"/>
        </p:nvSpPr>
        <p:spPr>
          <a:xfrm>
            <a:off x="0" y="0"/>
            <a:ext cx="103337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SG" sz="1000" dirty="0">
                <a:solidFill>
                  <a:srgbClr val="000000"/>
                </a:solidFill>
                <a:latin typeface="Calibri" panose="020F0502020204030204" pitchFamily="34" charset="0"/>
              </a:rPr>
              <a:t>Official (Open)</a:t>
            </a:r>
          </a:p>
        </p:txBody>
      </p:sp>
    </p:spTree>
    <p:extLst>
      <p:ext uri="{BB962C8B-B14F-4D97-AF65-F5344CB8AC3E}">
        <p14:creationId xmlns:p14="http://schemas.microsoft.com/office/powerpoint/2010/main" val="351684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1" r:id="rId12"/>
    <p:sldLayoutId id="2147483692" r:id="rId13"/>
    <p:sldLayoutId id="2147483693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C8DD-A6A0-0E26-F982-B63D61D9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SG" b="1" dirty="0"/>
              <a:t>               </a:t>
            </a:r>
            <a:r>
              <a:rPr lang="en-US" altLang="zh-SG" b="1" dirty="0">
                <a:solidFill>
                  <a:schemeClr val="accent1"/>
                </a:solidFill>
              </a:rPr>
              <a:t>Predicting Heart Disease Using     </a:t>
            </a:r>
            <a:br>
              <a:rPr lang="en-US" altLang="zh-SG" b="1" dirty="0">
                <a:solidFill>
                  <a:schemeClr val="accent1"/>
                </a:solidFill>
              </a:rPr>
            </a:br>
            <a:r>
              <a:rPr lang="en-US" altLang="zh-SG" b="1" dirty="0">
                <a:solidFill>
                  <a:schemeClr val="accent1"/>
                </a:solidFill>
              </a:rPr>
              <a:t>                         Machine Learning</a:t>
            </a:r>
            <a:endParaRPr lang="zh-SG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894F8-7852-7E50-8DA2-4BD7C4AB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SG" dirty="0"/>
          </a:p>
          <a:p>
            <a:pPr marL="0" indent="0">
              <a:buNone/>
            </a:pPr>
            <a:endParaRPr lang="en-US" altLang="zh-SG" dirty="0"/>
          </a:p>
          <a:p>
            <a:r>
              <a:rPr lang="en-US" altLang="zh-SG" b="1" dirty="0">
                <a:solidFill>
                  <a:srgbClr val="FF0000"/>
                </a:solidFill>
              </a:rPr>
              <a:t>Project Name: IIT1113_Team2</a:t>
            </a:r>
          </a:p>
          <a:p>
            <a:r>
              <a:rPr lang="en-US" altLang="zh-SG" b="1" dirty="0">
                <a:solidFill>
                  <a:srgbClr val="FF0000"/>
                </a:solidFill>
              </a:rPr>
              <a:t>Team Member </a:t>
            </a:r>
          </a:p>
          <a:p>
            <a:pPr lvl="5"/>
            <a:r>
              <a:rPr lang="en-GB" altLang="zh-SG" sz="2800" b="1" dirty="0">
                <a:solidFill>
                  <a:srgbClr val="FF0000"/>
                </a:solidFill>
              </a:rPr>
              <a:t>Nah Puay Hoon</a:t>
            </a:r>
            <a:endParaRPr lang="en-US" altLang="zh-SG" sz="2800" b="1" dirty="0">
              <a:solidFill>
                <a:srgbClr val="FF0000"/>
              </a:solidFill>
            </a:endParaRPr>
          </a:p>
          <a:p>
            <a:pPr lvl="5"/>
            <a:r>
              <a:rPr lang="en-GB" altLang="zh-SG" sz="2800" b="1" dirty="0">
                <a:solidFill>
                  <a:srgbClr val="FF0000"/>
                </a:solidFill>
              </a:rPr>
              <a:t>Lee Chen Lian</a:t>
            </a:r>
          </a:p>
          <a:p>
            <a:pPr lvl="5"/>
            <a:r>
              <a:rPr lang="en-GB" altLang="zh-SG" sz="2800" b="1" dirty="0">
                <a:solidFill>
                  <a:srgbClr val="FF0000"/>
                </a:solidFill>
              </a:rPr>
              <a:t>Kee Eng Zhen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A3671-5F47-5D12-EA1C-AAF772DC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DD2C-80DA-488C-99A4-6C8CE83C9C30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5874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F5240-7FB9-719D-31A3-9285D2702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71B1-6C5D-3259-B42A-793ADF2C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95" y="278092"/>
            <a:ext cx="11042511" cy="1102473"/>
          </a:xfrm>
        </p:spPr>
        <p:txBody>
          <a:bodyPr>
            <a:normAutofit fontScale="90000"/>
          </a:bodyPr>
          <a:lstStyle/>
          <a:p>
            <a:r>
              <a:rPr lang="en-US" altLang="zh-SG" sz="2700" dirty="0">
                <a:solidFill>
                  <a:srgbClr val="FF0000"/>
                </a:solidFill>
              </a:rPr>
              <a:t>For modelling,  </a:t>
            </a:r>
            <a:br>
              <a:rPr lang="en-US" altLang="zh-SG" sz="2700" dirty="0">
                <a:solidFill>
                  <a:srgbClr val="FF0000"/>
                </a:solidFill>
              </a:rPr>
            </a:br>
            <a:r>
              <a:rPr lang="en-US" altLang="zh-SG" sz="2700" dirty="0">
                <a:solidFill>
                  <a:srgbClr val="FF0000"/>
                </a:solidFill>
              </a:rPr>
              <a:t>The experimentation of different models (</a:t>
            </a:r>
            <a:r>
              <a:rPr lang="en-SG" altLang="zh-SG" sz="2700" dirty="0">
                <a:solidFill>
                  <a:srgbClr val="FF0000"/>
                </a:solidFill>
              </a:rPr>
              <a:t>Logistic Regression and Random Forest)</a:t>
            </a:r>
            <a:br>
              <a:rPr lang="en-US" altLang="zh-SG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B9174-B1BD-7F76-160C-AB73246A18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1255" y="1460855"/>
            <a:ext cx="11042651" cy="47916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altLang="zh-SG" b="1" dirty="0">
                <a:solidFill>
                  <a:srgbClr val="FF0000"/>
                </a:solidFill>
              </a:rPr>
              <a:t>Logistic Regression.</a:t>
            </a:r>
          </a:p>
          <a:p>
            <a:r>
              <a:rPr lang="en-US" altLang="zh-CN" sz="1800" dirty="0"/>
              <a:t>reg_param_grid = </a:t>
            </a:r>
          </a:p>
          <a:p>
            <a:pPr marL="0" indent="0">
              <a:buNone/>
            </a:pPr>
            <a:r>
              <a:rPr lang="en-US" altLang="zh-CN" sz="1800" dirty="0"/>
              <a:t>       {    'C': [0.01, 0.1, 1, 10, 100],    'penalty': ['l1', 'l2'],    'solver': ['liblinear'],    'class_weight': [None, 'balanced']</a:t>
            </a:r>
            <a:endParaRPr lang="zh-CN" altLang="zh-SG" sz="1800" dirty="0"/>
          </a:p>
          <a:p>
            <a:pPr fontAlgn="base"/>
            <a:r>
              <a:rPr lang="en-US" altLang="zh-SG" sz="1900" b="1" u="sng" dirty="0"/>
              <a:t> </a:t>
            </a:r>
            <a:r>
              <a:rPr lang="en-US" altLang="zh-CN" sz="1900" b="1" u="sng" dirty="0"/>
              <a:t>'C': [0.01, 0.1, 1, 10, 100]</a:t>
            </a:r>
          </a:p>
          <a:p>
            <a:pPr marL="0" indent="0" fontAlgn="base">
              <a:buNone/>
            </a:pPr>
            <a:r>
              <a:rPr lang="en-US" altLang="zh-SG" dirty="0"/>
              <a:t>     </a:t>
            </a:r>
            <a:r>
              <a:rPr lang="en-US" altLang="zh-SG" sz="1900" dirty="0"/>
              <a:t>C is the inverse of the regularization strength. </a:t>
            </a:r>
          </a:p>
          <a:p>
            <a:pPr fontAlgn="base"/>
            <a:r>
              <a:rPr lang="en-US" altLang="zh-SG" sz="1900" b="1" u="sng" dirty="0"/>
              <a:t>'penalty': ['l1', 'l2’]</a:t>
            </a:r>
            <a:r>
              <a:rPr lang="en-US" altLang="zh-SG" sz="1900" dirty="0"/>
              <a:t> </a:t>
            </a:r>
          </a:p>
          <a:p>
            <a:pPr marL="0" indent="0" fontAlgn="base">
              <a:buNone/>
            </a:pPr>
            <a:r>
              <a:rPr lang="en-US" altLang="zh-SG" sz="1900" dirty="0"/>
              <a:t>        This defines the type of regularization to be applied. The model will be tested with both L1 and L2 regularization.</a:t>
            </a:r>
          </a:p>
          <a:p>
            <a:pPr fontAlgn="base"/>
            <a:r>
              <a:rPr lang="en-US" altLang="zh-SG" sz="1900" b="1" u="sng" dirty="0"/>
              <a:t>solver': ['liblinear’]</a:t>
            </a:r>
            <a:r>
              <a:rPr lang="en-US" altLang="zh-SG" sz="1900" dirty="0"/>
              <a:t> </a:t>
            </a:r>
          </a:p>
          <a:p>
            <a:pPr marL="0" indent="0" fontAlgn="base">
              <a:buNone/>
            </a:pPr>
            <a:r>
              <a:rPr lang="en-US" altLang="zh-SG" sz="1900" dirty="0"/>
              <a:t>       The solver is the algorithm used to find the optimal coefficients for the model. </a:t>
            </a:r>
          </a:p>
          <a:p>
            <a:pPr fontAlgn="base"/>
            <a:r>
              <a:rPr lang="en-US" altLang="zh-SG" sz="1900" b="1" u="sng" dirty="0"/>
              <a:t>'class_weight': [None, 'balanced’]</a:t>
            </a:r>
            <a:r>
              <a:rPr lang="en-US" altLang="zh-SG" sz="1900" dirty="0"/>
              <a:t> </a:t>
            </a:r>
          </a:p>
          <a:p>
            <a:pPr marL="0" indent="0" fontAlgn="base">
              <a:buNone/>
            </a:pPr>
            <a:r>
              <a:rPr lang="en-US" altLang="zh-SG" sz="1900" dirty="0"/>
              <a:t>        This hyperparameter is used to handle imbalanced datasets, where one class has significantly more samples             </a:t>
            </a:r>
          </a:p>
          <a:p>
            <a:pPr marL="0" indent="0" fontAlgn="base">
              <a:buNone/>
            </a:pPr>
            <a:r>
              <a:rPr lang="en-US" altLang="zh-SG" sz="1900" dirty="0"/>
              <a:t>         than another. </a:t>
            </a:r>
          </a:p>
          <a:p>
            <a:pPr fontAlgn="base"/>
            <a:endParaRPr lang="en-US" altLang="zh-SG" sz="1400" dirty="0"/>
          </a:p>
          <a:p>
            <a:pPr fontAlgn="base"/>
            <a:endParaRPr lang="zh-CN" altLang="zh-SG" sz="1800" dirty="0"/>
          </a:p>
          <a:p>
            <a:pPr marL="0" indent="0">
              <a:buNone/>
            </a:pPr>
            <a:endParaRPr lang="en-US" dirty="0">
              <a:solidFill>
                <a:srgbClr val="21252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06B12-6B0C-CA6B-69F5-6F3C7CF021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9DD2C-80DA-488C-99A4-6C8CE83C9C30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5529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DE90B8-A974-2565-3D79-2AF7CBAF8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9DD2C-80DA-488C-99A4-6C8CE83C9C30}" type="slidenum">
              <a:rPr lang="en-SG" smtClean="0"/>
              <a:t>3</a:t>
            </a:fld>
            <a:endParaRPr lang="en-S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8A6C55-BD8D-1EF6-BA57-DBB30E7F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>
                <a:solidFill>
                  <a:srgbClr val="FF0000"/>
                </a:solidFill>
              </a:rPr>
              <a:t>Random Forest</a:t>
            </a:r>
            <a:endParaRPr lang="zh-SG" altLang="en-US" dirty="0">
              <a:solidFill>
                <a:srgbClr val="FF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B9428-D485-AFD1-65FB-1FF6F51A2B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1255" y="1185577"/>
            <a:ext cx="11042651" cy="4791607"/>
          </a:xfrm>
        </p:spPr>
        <p:txBody>
          <a:bodyPr>
            <a:normAutofit/>
          </a:bodyPr>
          <a:lstStyle/>
          <a:p>
            <a:pPr fontAlgn="base"/>
            <a:r>
              <a:rPr lang="en-US" altLang="zh-SG" sz="1600" dirty="0"/>
              <a:t># Random Forest with hyperparameter tuning</a:t>
            </a:r>
          </a:p>
          <a:p>
            <a:pPr marL="0" indent="0" fontAlgn="base">
              <a:buNone/>
            </a:pPr>
            <a:r>
              <a:rPr lang="en-US" altLang="zh-SG" sz="1600" dirty="0"/>
              <a:t>param_grid_rf = {    'n_estimators': [100, 200],    'max_depth': [100, 200, None],    'min_samples_split': [2, 5],    'class_weight': ['balanced’]</a:t>
            </a:r>
          </a:p>
          <a:p>
            <a:pPr fontAlgn="base"/>
            <a:r>
              <a:rPr lang="en-US" altLang="zh-SG" sz="1600" b="1" u="sng" dirty="0"/>
              <a:t>n_estimators: [100, 200]</a:t>
            </a:r>
            <a:r>
              <a:rPr lang="en-US" altLang="zh-SG" sz="1600" dirty="0"/>
              <a:t> </a:t>
            </a:r>
          </a:p>
          <a:p>
            <a:pPr marL="304810" lvl="1" indent="0" fontAlgn="base">
              <a:buNone/>
            </a:pPr>
            <a:r>
              <a:rPr lang="en-US" altLang="zh-SG" sz="1600" dirty="0">
                <a:latin typeface="+mn-lt"/>
              </a:rPr>
              <a:t>This is the number of decision trees in the forest. A random forest is an ensemble of many individual decision trees, and n_estimators determines how many trees will be built. </a:t>
            </a:r>
          </a:p>
          <a:p>
            <a:pPr fontAlgn="base"/>
            <a:r>
              <a:rPr lang="en-US" altLang="zh-SG" sz="1600" b="1" u="sng" dirty="0"/>
              <a:t>max_depth: [100, 200, None]</a:t>
            </a:r>
            <a:r>
              <a:rPr lang="en-US" altLang="zh-SG" sz="1600" dirty="0"/>
              <a:t> </a:t>
            </a:r>
          </a:p>
          <a:p>
            <a:pPr marL="304810" lvl="1" indent="0" fontAlgn="base">
              <a:buNone/>
            </a:pPr>
            <a:r>
              <a:rPr lang="en-US" altLang="zh-SG" sz="1600" dirty="0">
                <a:latin typeface="+mn-lt"/>
              </a:rPr>
              <a:t> This parameter controls the maximum depth of each individual decision tree. Depth refers to the number of levels from the      </a:t>
            </a:r>
          </a:p>
          <a:p>
            <a:pPr marL="304810" lvl="1" indent="0" fontAlgn="base">
              <a:buNone/>
            </a:pPr>
            <a:r>
              <a:rPr lang="en-US" altLang="zh-SG" sz="1600" dirty="0">
                <a:latin typeface="+mn-lt"/>
              </a:rPr>
              <a:t>  root to the deepest leaf. </a:t>
            </a:r>
          </a:p>
          <a:p>
            <a:pPr fontAlgn="base"/>
            <a:r>
              <a:rPr lang="en-US" altLang="zh-SG" sz="1600" b="1" u="sng" dirty="0"/>
              <a:t>min_samples_split: [2, 5]</a:t>
            </a:r>
            <a:r>
              <a:rPr lang="en-US" altLang="zh-SG" sz="1600" dirty="0"/>
              <a:t> </a:t>
            </a:r>
          </a:p>
          <a:p>
            <a:pPr marL="304810" lvl="1" indent="0" fontAlgn="base">
              <a:buNone/>
            </a:pPr>
            <a:r>
              <a:rPr lang="en-US" altLang="zh-SG" sz="1600" dirty="0">
                <a:latin typeface="+mn-lt"/>
              </a:rPr>
              <a:t>This determines the minimum number of samples required to split an internal node. A node is a point in the tree where a decision is made to divide the data. </a:t>
            </a:r>
          </a:p>
          <a:p>
            <a:pPr fontAlgn="base"/>
            <a:r>
              <a:rPr lang="en-US" altLang="zh-SG" sz="1600" b="1" u="sng" dirty="0"/>
              <a:t>class_weight: ['balanced']</a:t>
            </a:r>
            <a:r>
              <a:rPr lang="en-US" altLang="zh-SG" sz="1600" dirty="0"/>
              <a:t> </a:t>
            </a:r>
          </a:p>
          <a:p>
            <a:pPr marL="304810" lvl="1" indent="0" fontAlgn="base">
              <a:buNone/>
            </a:pPr>
            <a:r>
              <a:rPr lang="en-US" altLang="zh-SG" sz="1600" dirty="0">
                <a:latin typeface="+mn-lt"/>
              </a:rPr>
              <a:t>This is used to handle imbalanced datasets, where one class has significantly more samples than another. </a:t>
            </a:r>
          </a:p>
          <a:p>
            <a:pPr fontAlgn="base"/>
            <a:endParaRPr lang="en-US" altLang="zh-SG" sz="1600" dirty="0"/>
          </a:p>
        </p:txBody>
      </p:sp>
    </p:spTree>
    <p:extLst>
      <p:ext uri="{BB962C8B-B14F-4D97-AF65-F5344CB8AC3E}">
        <p14:creationId xmlns:p14="http://schemas.microsoft.com/office/powerpoint/2010/main" val="177600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2F3D-4BA6-7223-2E20-443B8B4D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SG" dirty="0"/>
              <a:t>Discussion of the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CC7B6-17C4-3180-C236-AA12D2A2EE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9DD2C-80DA-488C-99A4-6C8CE83C9C30}" type="slidenum">
              <a:rPr lang="en-SG" smtClean="0"/>
              <a:t>4</a:t>
            </a:fld>
            <a:endParaRPr lang="en-SG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1479E21-5622-08F7-A2DB-DBDD4E4808B5}"/>
              </a:ext>
            </a:extLst>
          </p:cNvPr>
          <p:cNvSpPr txBox="1"/>
          <p:nvPr/>
        </p:nvSpPr>
        <p:spPr>
          <a:xfrm>
            <a:off x="803178" y="1288616"/>
            <a:ext cx="10147300" cy="989373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927100" lvl="1" indent="-457200">
              <a:spcBef>
                <a:spcPts val="495"/>
              </a:spcBef>
              <a:buFont typeface="Arial" panose="020B0604020202020204" pitchFamily="34" charset="0"/>
              <a:buChar char="•"/>
            </a:pPr>
            <a:endParaRPr lang="en-GB" sz="2800" kern="0" dirty="0">
              <a:solidFill>
                <a:sysClr val="windowText" lastClr="000000"/>
              </a:solidFill>
              <a:cs typeface="Calibri"/>
            </a:endParaRPr>
          </a:p>
          <a:p>
            <a:pPr marL="469900" indent="-457200">
              <a:spcBef>
                <a:spcPts val="495"/>
              </a:spcBef>
              <a:buFont typeface="Arial" panose="020B0604020202020204" pitchFamily="34" charset="0"/>
              <a:buChar char="•"/>
            </a:pPr>
            <a:endParaRPr lang="en-GB" sz="2800" kern="0" dirty="0">
              <a:solidFill>
                <a:sysClr val="windowText" lastClr="000000"/>
              </a:solidFill>
              <a:cs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B122B9-7C8C-7E42-093A-52A95CF66125}"/>
              </a:ext>
            </a:extLst>
          </p:cNvPr>
          <p:cNvSpPr txBox="1">
            <a:spLocks/>
          </p:cNvSpPr>
          <p:nvPr/>
        </p:nvSpPr>
        <p:spPr>
          <a:xfrm>
            <a:off x="445694" y="1390286"/>
            <a:ext cx="11042511" cy="5073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endParaRPr lang="en-US" altLang="zh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F27136-DFEA-FEA8-B594-875689F24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31" y="1331828"/>
            <a:ext cx="8923793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1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620B18-1F09-26A9-E288-7F5AF006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DD2C-80DA-488C-99A4-6C8CE83C9C30}" type="slidenum">
              <a:rPr lang="en-SG" smtClean="0"/>
              <a:t>5</a:t>
            </a:fld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C7A3E-0C0D-2C38-6AF0-B6BD8568B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43" y="376142"/>
            <a:ext cx="4762913" cy="5204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D09B53-1DB1-E40C-537D-F9272FD4A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975" y="459269"/>
            <a:ext cx="7056732" cy="32033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C86EE3-903C-5D2C-FE05-C41D98347F29}"/>
              </a:ext>
            </a:extLst>
          </p:cNvPr>
          <p:cNvSpPr txBox="1"/>
          <p:nvPr/>
        </p:nvSpPr>
        <p:spPr>
          <a:xfrm>
            <a:off x="404129" y="5525353"/>
            <a:ext cx="11165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b="1" dirty="0">
                <a:solidFill>
                  <a:srgbClr val="FF0000"/>
                </a:solidFill>
              </a:rPr>
              <a:t>Insight</a:t>
            </a:r>
          </a:p>
          <a:p>
            <a:r>
              <a:rPr lang="en-US" altLang="zh-SG" b="1" dirty="0">
                <a:solidFill>
                  <a:srgbClr val="FF0000"/>
                </a:solidFill>
              </a:rPr>
              <a:t>Random Forest is better at identifying cardio risk with  Higher True Positive (114 vs 112)</a:t>
            </a:r>
          </a:p>
          <a:p>
            <a:r>
              <a:rPr lang="en-US" altLang="zh-SG" b="1" dirty="0">
                <a:solidFill>
                  <a:srgbClr val="FF0000"/>
                </a:solidFill>
              </a:rPr>
              <a:t>This is critical in medical diagnosis: missing cardio risk (false negatives) is worse than falsely labeling a few healthy people.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06DEEC-4C5A-3F7A-7E98-A8BE48B15B03}"/>
              </a:ext>
            </a:extLst>
          </p:cNvPr>
          <p:cNvSpPr txBox="1"/>
          <p:nvPr/>
        </p:nvSpPr>
        <p:spPr>
          <a:xfrm>
            <a:off x="4431551" y="3943705"/>
            <a:ext cx="7551106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SG" b="1" dirty="0">
                <a:solidFill>
                  <a:schemeClr val="accent1"/>
                </a:solidFill>
              </a:rPr>
              <a:t>A high feature importance score for a particular feature means that it plays a </a:t>
            </a:r>
          </a:p>
          <a:p>
            <a:pPr algn="just"/>
            <a:r>
              <a:rPr lang="en-US" altLang="zh-SG" b="1" dirty="0">
                <a:solidFill>
                  <a:schemeClr val="accent1"/>
                </a:solidFill>
              </a:rPr>
              <a:t>significant role in the model's ability to classify instances correctly.</a:t>
            </a:r>
          </a:p>
          <a:p>
            <a:pPr algn="just"/>
            <a:endParaRPr lang="en-US" altLang="zh-SG" sz="1100" b="1" dirty="0">
              <a:solidFill>
                <a:schemeClr val="accent1"/>
              </a:solidFill>
            </a:endParaRPr>
          </a:p>
          <a:p>
            <a:pPr algn="just"/>
            <a:r>
              <a:rPr lang="en-US" altLang="zh-SG" b="1" dirty="0">
                <a:solidFill>
                  <a:schemeClr val="accent1"/>
                </a:solidFill>
              </a:rPr>
              <a:t> For this model it demonstrate RestingBP, Chestpain, noofmajorvessels and  </a:t>
            </a:r>
          </a:p>
          <a:p>
            <a:pPr algn="just"/>
            <a:r>
              <a:rPr lang="en-US" altLang="zh-SG" b="1" dirty="0">
                <a:solidFill>
                  <a:schemeClr val="accent1"/>
                </a:solidFill>
              </a:rPr>
              <a:t>slope has the highest feature of importance. </a:t>
            </a:r>
            <a:endParaRPr lang="zh-SG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0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F32FB-01FB-1A6C-4D31-8BD0BF829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7FA5-78FE-6F8A-6007-27313CCB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95" y="278093"/>
            <a:ext cx="11042511" cy="699060"/>
          </a:xfrm>
        </p:spPr>
        <p:txBody>
          <a:bodyPr>
            <a:normAutofit/>
          </a:bodyPr>
          <a:lstStyle/>
          <a:p>
            <a:pPr algn="ctr"/>
            <a:r>
              <a:rPr lang="en-US" altLang="zh-SG" dirty="0"/>
              <a:t>Error Analysis</a:t>
            </a:r>
            <a:endParaRPr lang="en-US" altLang="zh-SG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3A0ECF-60E1-FC02-BBCE-772B3C1FB9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9DD2C-80DA-488C-99A4-6C8CE83C9C30}" type="slidenum">
              <a:rPr lang="en-SG" smtClean="0"/>
              <a:t>6</a:t>
            </a:fld>
            <a:endParaRPr lang="en-S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F67A06-1239-026E-3C8F-525A145164CE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90243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dirty="0"/>
          </a:p>
          <a:p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FF0DD-AD51-460C-8BF4-34D3D42E5C32}"/>
              </a:ext>
            </a:extLst>
          </p:cNvPr>
          <p:cNvSpPr txBox="1"/>
          <p:nvPr/>
        </p:nvSpPr>
        <p:spPr>
          <a:xfrm>
            <a:off x="428234" y="860935"/>
            <a:ext cx="114968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altLang="zh-SG" sz="2400" dirty="0"/>
          </a:p>
          <a:p>
            <a:endParaRPr lang="en-SG" altLang="zh-SG" sz="2400" dirty="0"/>
          </a:p>
          <a:p>
            <a:endParaRPr lang="en-SG" altLang="zh-SG" sz="2400" dirty="0"/>
          </a:p>
          <a:p>
            <a:endParaRPr lang="en-SG" altLang="zh-SG" sz="2400" dirty="0"/>
          </a:p>
          <a:p>
            <a:endParaRPr lang="en-SG" altLang="zh-SG" sz="2400" dirty="0"/>
          </a:p>
          <a:p>
            <a:endParaRPr lang="en-SG" altLang="zh-SG" sz="2400" dirty="0"/>
          </a:p>
          <a:p>
            <a:endParaRPr lang="en-SG" altLang="zh-SG" sz="2400" dirty="0"/>
          </a:p>
          <a:p>
            <a:endParaRPr lang="en-SG" altLang="zh-SG" sz="2400" dirty="0"/>
          </a:p>
          <a:p>
            <a:endParaRPr lang="zh-SG" altLang="en-US" sz="2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771D533-8EBF-FE75-9A50-7FBA7C604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66" y="1127157"/>
            <a:ext cx="11860034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SG" altLang="zh-SG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 Performance and Analysis of Mistakes</a:t>
            </a:r>
            <a:endParaRPr kumimoji="0" lang="en-SG" altLang="zh-SG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SG" altLang="zh-SG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SG" altLang="zh-S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models' "mistakes" are the incorrect predic</a:t>
            </a:r>
            <a:r>
              <a:rPr kumimoji="0" lang="en-SG" altLang="zh-S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tion</a:t>
            </a:r>
            <a:r>
              <a:rPr kumimoji="0" lang="zh-SG" altLang="zh-S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In a classification problem, these errors are categorized as </a:t>
            </a:r>
            <a:r>
              <a:rPr kumimoji="0" lang="zh-SG" altLang="zh-SG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False Positives</a:t>
            </a:r>
            <a:r>
              <a:rPr kumimoji="0" lang="zh-SG" altLang="zh-S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  <a:r>
              <a:rPr lang="en-SG" altLang="zh-SG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SG" altLang="zh-SG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False Negatives</a:t>
            </a:r>
            <a:r>
              <a:rPr kumimoji="0" lang="zh-SG" altLang="zh-S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which are visible in the confusion matrices for each model.</a:t>
            </a:r>
            <a:endParaRPr kumimoji="0" lang="en-SG" altLang="zh-SG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SG" altLang="zh-SG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SG" altLang="zh-SG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False Negatives:</a:t>
            </a:r>
            <a:r>
              <a:rPr kumimoji="0" lang="zh-SG" altLang="zh-S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This is the most critical type of error for this problem, as it occurs when the model incorrectly</a:t>
            </a:r>
            <a:r>
              <a:rPr lang="en-SG" altLang="zh-SG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SG" altLang="zh-S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predicts that a patient does not have heart disease when they actually do. The notebook's problem statement correctly identifies that "false negatives can be dangerous" in a medical context.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SG" altLang="zh-S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zh-SG" altLang="zh-SG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  <a:r>
              <a:rPr kumimoji="0" lang="zh-SG" altLang="zh-S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model, despite being the most accurate, produced </a:t>
            </a:r>
            <a:r>
              <a:rPr lang="en-SG" altLang="zh-SG" sz="16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0" lang="zh-SG" altLang="zh-SG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false negatives</a:t>
            </a:r>
            <a:r>
              <a:rPr kumimoji="0" lang="zh-SG" altLang="zh-S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SG" altLang="zh-S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zh-SG" altLang="zh-SG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  <a:r>
              <a:rPr kumimoji="0" lang="zh-SG" altLang="zh-S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 produced </a:t>
            </a:r>
            <a:r>
              <a:rPr lang="en-SG" altLang="zh-SG" sz="1600" b="1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0" lang="zh-SG" altLang="zh-SG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false negatives</a:t>
            </a:r>
            <a:r>
              <a:rPr kumimoji="0" lang="zh-SG" altLang="zh-S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SG" altLang="zh-SG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SG" altLang="zh-SG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SG" altLang="zh-SG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False Positives:</a:t>
            </a:r>
            <a:r>
              <a:rPr kumimoji="0" lang="zh-SG" altLang="zh-S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This error occurs when the model incorrectly predicts that a patient has heart disease when they do not. While less dangerous than a false negative, a high number of false positives can lead to unnecessary follow-up tests and patient anxiety.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SG" altLang="zh-S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zh-SG" altLang="zh-SG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  <a:r>
              <a:rPr kumimoji="0" lang="zh-SG" altLang="zh-S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 produced </a:t>
            </a:r>
            <a:r>
              <a:rPr lang="en-SG" altLang="zh-SG" sz="1600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0" lang="zh-SG" altLang="zh-SG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false positives</a:t>
            </a:r>
            <a:r>
              <a:rPr kumimoji="0" lang="zh-SG" altLang="zh-S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SG" altLang="zh-S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zh-SG" altLang="zh-SG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  <a:r>
              <a:rPr kumimoji="0" lang="zh-SG" altLang="zh-S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 produced </a:t>
            </a:r>
            <a:r>
              <a:rPr lang="en-SG" altLang="zh-SG" sz="1600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0" lang="zh-SG" altLang="zh-SG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false positives</a:t>
            </a:r>
            <a:r>
              <a:rPr kumimoji="0" lang="zh-SG" altLang="zh-S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SG" altLang="zh-SG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SG" altLang="zh-SG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SG" altLang="zh-S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zh-SG" altLang="zh-SG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  <a:r>
              <a:rPr kumimoji="0" lang="zh-SG" altLang="zh-S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 performed the best across all metrics, with an accuracy of </a:t>
            </a:r>
            <a:r>
              <a:rPr lang="en-SG" altLang="zh-SG" sz="1600" b="1" dirty="0">
                <a:latin typeface="Calibri" panose="020F0502020204030204" pitchFamily="34" charset="0"/>
                <a:cs typeface="Calibri" panose="020F0502020204030204" pitchFamily="34" charset="0"/>
              </a:rPr>
              <a:t>96</a:t>
            </a:r>
            <a:r>
              <a:rPr kumimoji="0" lang="zh-SG" altLang="zh-SG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kumimoji="0" lang="en-SG" altLang="zh-SG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98%</a:t>
            </a:r>
            <a:r>
              <a:rPr kumimoji="0" lang="zh-SG" altLang="zh-S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However, no model is perfect. The reason these models make mistakes is due to the inherent complexity of the data, including noisy features or data points that are difficult to classify correctly. </a:t>
            </a:r>
            <a:r>
              <a:rPr lang="en-SG" altLang="zh-SG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SG" altLang="zh-S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instance, the notebook identified </a:t>
            </a:r>
            <a:r>
              <a:rPr kumimoji="0" lang="zh-SG" altLang="zh-SG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53 missing valuesin the serumcholestrol</a:t>
            </a:r>
            <a:r>
              <a:rPr kumimoji="0" lang="zh-SG" altLang="zh-S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column and </a:t>
            </a:r>
            <a:r>
              <a:rPr kumimoji="0" lang="zh-SG" altLang="zh-SG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180 missing values in the slope</a:t>
            </a:r>
            <a:r>
              <a:rPr kumimoji="0" lang="zh-SG" altLang="zh-S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column, which were imputed. While imputation is a necessary step, it can introduce approximations that lead to misclassifications.</a:t>
            </a:r>
          </a:p>
        </p:txBody>
      </p:sp>
    </p:spTree>
    <p:extLst>
      <p:ext uri="{BB962C8B-B14F-4D97-AF65-F5344CB8AC3E}">
        <p14:creationId xmlns:p14="http://schemas.microsoft.com/office/powerpoint/2010/main" val="47742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8F47D-0810-B2CD-8823-69D7B4C1D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1D39CE-004F-976E-ACD4-90CBB1B5B9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9DD2C-80DA-488C-99A4-6C8CE83C9C30}" type="slidenum">
              <a:rPr lang="en-SG" smtClean="0"/>
              <a:t>7</a:t>
            </a:fld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A155-8A27-9D80-BEBC-9D3D4000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Hypothesis made and what you have tried (in terms of model, hyperparameter tuning  to test the hypothesis)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A65ADC-12D5-2CA0-42E6-23E803F345A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C6B652-1C19-A9EF-A987-0D9CB2699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840" y="1646238"/>
            <a:ext cx="6414780" cy="43064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3CD92B-643B-6748-B687-2D149DD87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80" y="1560353"/>
            <a:ext cx="5502117" cy="15222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87D740-EA3C-CED9-0950-D1C5DD134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43" y="3429000"/>
            <a:ext cx="4922947" cy="27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2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D252F6-43FC-A6A3-04F7-BEB777B4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DD2C-80DA-488C-99A4-6C8CE83C9C30}" type="slidenum">
              <a:rPr lang="en-SG" smtClean="0"/>
              <a:t>8</a:t>
            </a:fld>
            <a:endParaRPr lang="en-S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B5D79A-339B-FBF3-19CA-7BA281A29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742" y="811334"/>
            <a:ext cx="6578188" cy="27652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F269AE-207D-400B-B553-903841BAB0E8}"/>
              </a:ext>
            </a:extLst>
          </p:cNvPr>
          <p:cNvSpPr txBox="1"/>
          <p:nvPr/>
        </p:nvSpPr>
        <p:spPr>
          <a:xfrm>
            <a:off x="897908" y="3788358"/>
            <a:ext cx="105231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graph visually demonstrates the fundamental precision-recall trade-off. When the threshold is low, recall is high but precision is low (since many false positives are included).</a:t>
            </a:r>
          </a:p>
          <a:p>
            <a:r>
              <a:rPr lang="en-US" altLang="zh-SG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SG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 threshold increases, precision generally improves (fewer false positives are included), but recall drops (more true positives are missed). </a:t>
            </a:r>
          </a:p>
          <a:p>
            <a:r>
              <a:rPr lang="en-US" altLang="zh-SG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optimal threshold for a specific application depends on which metric is more critical. </a:t>
            </a:r>
          </a:p>
          <a:p>
            <a:endParaRPr lang="en-US" altLang="zh-SG" sz="16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SG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example:</a:t>
            </a:r>
          </a:p>
          <a:p>
            <a:r>
              <a:rPr lang="en-US" altLang="zh-SG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 medical diagnosis system, you would likely prioritize recall to ensure you identify as many sick patients as possible, </a:t>
            </a:r>
          </a:p>
          <a:p>
            <a:r>
              <a:rPr lang="en-US" altLang="zh-SG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 if it means some healthy people get flagged for further testing (lower precision). </a:t>
            </a:r>
          </a:p>
        </p:txBody>
      </p:sp>
    </p:spTree>
    <p:extLst>
      <p:ext uri="{BB962C8B-B14F-4D97-AF65-F5344CB8AC3E}">
        <p14:creationId xmlns:p14="http://schemas.microsoft.com/office/powerpoint/2010/main" val="1124298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EN 129(23) A1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483bdb4-0a8f-43d2-a24f-e17275a3121b" xsi:nil="true"/>
    <SharedWithUsers xmlns="f64e7450-eb76-4305-9aaa-c7c2fda4733e">
      <UserInfo>
        <DisplayName/>
        <AccountId xsi:nil="true"/>
        <AccountType/>
      </UserInfo>
    </SharedWithUsers>
    <lcf76f155ced4ddcb4097134ff3c332f xmlns="f64e7450-eb76-4305-9aaa-c7c2fda4733e">
      <Terms xmlns="http://schemas.microsoft.com/office/infopath/2007/PartnerControls"/>
    </lcf76f155ced4ddcb4097134ff3c332f>
    <Owner xmlns="f64e7450-eb76-4305-9aaa-c7c2fda4733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E6AFF6A4F3FF49931B55B041F99EFA" ma:contentTypeVersion="23" ma:contentTypeDescription="Create a new document." ma:contentTypeScope="" ma:versionID="61a0eef3450023d494e2ceffcbf7e3df">
  <xsd:schema xmlns:xsd="http://www.w3.org/2001/XMLSchema" xmlns:xs="http://www.w3.org/2001/XMLSchema" xmlns:p="http://schemas.microsoft.com/office/2006/metadata/properties" xmlns:ns2="f64e7450-eb76-4305-9aaa-c7c2fda4733e" xmlns:ns3="1483bdb4-0a8f-43d2-a24f-e17275a3121b" xmlns:ns4="cdc4170c-4545-48f7-871b-33920ecd5df3" targetNamespace="http://schemas.microsoft.com/office/2006/metadata/properties" ma:root="true" ma:fieldsID="dcf00dde415673dc76d9a86cc65b0522" ns2:_="" ns3:_="" ns4:_="">
    <xsd:import namespace="f64e7450-eb76-4305-9aaa-c7c2fda4733e"/>
    <xsd:import namespace="1483bdb4-0a8f-43d2-a24f-e17275a3121b"/>
    <xsd:import namespace="cdc4170c-4545-48f7-871b-33920ecd5d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SharedWithUsers" minOccurs="0"/>
                <xsd:element ref="ns2:Owner" minOccurs="0"/>
                <xsd:element ref="ns4:SharedWithDetails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4e7450-eb76-4305-9aaa-c7c2fda473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58e8660-d7f0-40dc-9355-39c17cfe3e0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SharedWithUsers" ma:index="19" nillable="true" ma:displayName="Shared With" ma:list="UserInfo" ma:SearchPeopleOnly="false" ma:internalName="SharedWithUsers" ma:readOnly="fals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Owner" ma:index="20" nillable="true" ma:displayName="Owner" ma:internalName="Owner" ma:readOnly="false">
      <xsd:simpleType>
        <xsd:restriction base="dms:Text">
          <xsd:maxLength value="255"/>
        </xsd:restriction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4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83bdb4-0a8f-43d2-a24f-e17275a3121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7bdc7dd-b19c-4daa-ac60-4cc2365c7a3f}" ma:internalName="TaxCatchAll" ma:showField="CatchAllData" ma:web="1483bdb4-0a8f-43d2-a24f-e17275a3121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c4170c-4545-48f7-871b-33920ecd5df3" elementFormDefault="qualified">
    <xsd:import namespace="http://schemas.microsoft.com/office/2006/documentManagement/types"/>
    <xsd:import namespace="http://schemas.microsoft.com/office/infopath/2007/PartnerControls"/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0EE154-A736-456D-A3E2-2774536219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4823A8-D13E-443D-AF76-75DA2E9EFDDD}">
  <ds:schemaRefs>
    <ds:schemaRef ds:uri="http://schemas.microsoft.com/office/2006/metadata/properties"/>
    <ds:schemaRef ds:uri="http://schemas.microsoft.com/office/infopath/2007/PartnerControls"/>
    <ds:schemaRef ds:uri="1483bdb4-0a8f-43d2-a24f-e17275a3121b"/>
    <ds:schemaRef ds:uri="f64e7450-eb76-4305-9aaa-c7c2fda4733e"/>
  </ds:schemaRefs>
</ds:datastoreItem>
</file>

<file path=customXml/itemProps3.xml><?xml version="1.0" encoding="utf-8"?>
<ds:datastoreItem xmlns:ds="http://schemas.openxmlformats.org/officeDocument/2006/customXml" ds:itemID="{BA923E17-E709-4E48-9BD1-C688FFB5E7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4e7450-eb76-4305-9aaa-c7c2fda4733e"/>
    <ds:schemaRef ds:uri="1483bdb4-0a8f-43d2-a24f-e17275a3121b"/>
    <ds:schemaRef ds:uri="cdc4170c-4545-48f7-871b-33920ecd5d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SEN 129(23) A19</Template>
  <TotalTime>12860</TotalTime>
  <Words>1993</Words>
  <Application>Microsoft Office PowerPoint</Application>
  <PresentationFormat>Widescreen</PresentationFormat>
  <Paragraphs>81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Arvo</vt:lpstr>
      <vt:lpstr>Arial</vt:lpstr>
      <vt:lpstr>Calibri</vt:lpstr>
      <vt:lpstr>Calibri Light</vt:lpstr>
      <vt:lpstr>Roboto</vt:lpstr>
      <vt:lpstr>SEN 129(23) A19</vt:lpstr>
      <vt:lpstr>               Predicting Heart Disease Using                               Machine Learning</vt:lpstr>
      <vt:lpstr>For modelling,   The experimentation of different models (Logistic Regression and Random Forest) </vt:lpstr>
      <vt:lpstr>Random Forest</vt:lpstr>
      <vt:lpstr>Discussion of the results</vt:lpstr>
      <vt:lpstr>PowerPoint Presentation</vt:lpstr>
      <vt:lpstr>Error Analysis</vt:lpstr>
      <vt:lpstr>Hypothesis made and what you have tried (in terms of model, hyperparameter tuning  to test the hypothesis)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AI</dc:title>
  <dc:creator>Kheng Kok Mar</dc:creator>
  <cp:lastModifiedBy>CL Lee</cp:lastModifiedBy>
  <cp:revision>37</cp:revision>
  <dcterms:created xsi:type="dcterms:W3CDTF">2023-04-05T14:55:09Z</dcterms:created>
  <dcterms:modified xsi:type="dcterms:W3CDTF">2025-08-21T12:10:51Z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0x0101009FE6AFF6A4F3FF49931B55B041F99EFA</vt:lpwstr>
  </property>
  <property fmtid="{D5CDD505-2E9C-101B-9397-08002B2CF9AE}" pid="3" name="MSIP_Label_babe128f-e2ab-4b18-9c62-301caee5e80a_Enabled">
    <vt:lpwstr>true</vt:lpwstr>
  </property>
  <property fmtid="{D5CDD505-2E9C-101B-9397-08002B2CF9AE}" pid="4" name="MSIP_Label_babe128f-e2ab-4b18-9c62-301caee5e80a_SetDate">
    <vt:lpwstr>2023-05-30T04:02:35Z</vt:lpwstr>
  </property>
  <property fmtid="{D5CDD505-2E9C-101B-9397-08002B2CF9AE}" pid="5" name="MSIP_Label_babe128f-e2ab-4b18-9c62-301caee5e80a_Method">
    <vt:lpwstr>Privileged</vt:lpwstr>
  </property>
  <property fmtid="{D5CDD505-2E9C-101B-9397-08002B2CF9AE}" pid="6" name="MSIP_Label_babe128f-e2ab-4b18-9c62-301caee5e80a_Name">
    <vt:lpwstr>OFFICIAL [OPEN]</vt:lpwstr>
  </property>
  <property fmtid="{D5CDD505-2E9C-101B-9397-08002B2CF9AE}" pid="7" name="MSIP_Label_babe128f-e2ab-4b18-9c62-301caee5e80a_SiteId">
    <vt:lpwstr>243ebaed-00d0-4690-a7dc-75893b0d9f98</vt:lpwstr>
  </property>
  <property fmtid="{D5CDD505-2E9C-101B-9397-08002B2CF9AE}" pid="8" name="MSIP_Label_babe128f-e2ab-4b18-9c62-301caee5e80a_ActionId">
    <vt:lpwstr>3c58ffe5-4c8c-497d-b23e-0c1208da03ba</vt:lpwstr>
  </property>
  <property fmtid="{D5CDD505-2E9C-101B-9397-08002B2CF9AE}" pid="9" name="MSIP_Label_babe128f-e2ab-4b18-9c62-301caee5e80a_ContentBits">
    <vt:lpwstr>1</vt:lpwstr>
  </property>
  <property fmtid="{D5CDD505-2E9C-101B-9397-08002B2CF9AE}" pid="10" name="MediaServiceImageTags">
    <vt:lpwstr/>
  </property>
</Properties>
</file>