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6"/>
  </p:notesMasterIdLst>
  <p:sldIdLst>
    <p:sldId id="438" r:id="rId5"/>
    <p:sldId id="402" r:id="rId6"/>
    <p:sldId id="443" r:id="rId7"/>
    <p:sldId id="439" r:id="rId8"/>
    <p:sldId id="298" r:id="rId9"/>
    <p:sldId id="448" r:id="rId10"/>
    <p:sldId id="441" r:id="rId11"/>
    <p:sldId id="406" r:id="rId12"/>
    <p:sldId id="446" r:id="rId13"/>
    <p:sldId id="445" r:id="rId14"/>
    <p:sldId id="4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g Zhen kee" initials="Ek" lastIdx="2" clrIdx="0">
    <p:extLst>
      <p:ext uri="{19B8F6BF-5375-455C-9EA6-DF929625EA0E}">
        <p15:presenceInfo xmlns:p15="http://schemas.microsoft.com/office/powerpoint/2012/main" userId="cf538533ce96548a" providerId="Windows Live"/>
      </p:ext>
    </p:extLst>
  </p:cmAuthor>
  <p:cmAuthor id="2" name="CL Lee" initials="CL" lastIdx="5" clrIdx="1">
    <p:extLst>
      <p:ext uri="{19B8F6BF-5375-455C-9EA6-DF929625EA0E}">
        <p15:presenceInfo xmlns:p15="http://schemas.microsoft.com/office/powerpoint/2012/main" userId="6fc9372ca64d2e7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740A75-1771-4D53-8CF0-E41A3682374C}" v="33" dt="2025-04-09T05:39:09.5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06" autoAdjust="0"/>
    <p:restoredTop sz="77326" autoAdjust="0"/>
  </p:normalViewPr>
  <p:slideViewPr>
    <p:cSldViewPr snapToGrid="0">
      <p:cViewPr>
        <p:scale>
          <a:sx n="75" d="100"/>
          <a:sy n="75" d="100"/>
        </p:scale>
        <p:origin x="63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8-23T20:08:07.899" idx="5">
    <p:pos x="6513" y="839"/>
    <p:text>change to the best result</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0027D-8C89-4D53-9D0A-8B13C461417F}" type="datetimeFigureOut">
              <a:rPr lang="en-SG" smtClean="0"/>
              <a:t>23/8/2025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0DD26-C564-4A3C-8398-FE9A3FA1B74B}" type="slidenum">
              <a:rPr lang="en-SG" smtClean="0"/>
              <a:t>‹#›</a:t>
            </a:fld>
            <a:endParaRPr lang="en-SG" dirty="0"/>
          </a:p>
        </p:txBody>
      </p:sp>
    </p:spTree>
    <p:extLst>
      <p:ext uri="{BB962C8B-B14F-4D97-AF65-F5344CB8AC3E}">
        <p14:creationId xmlns:p14="http://schemas.microsoft.com/office/powerpoint/2010/main" val="3862188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EA3C9-6A75-1ACC-B9DD-02E47A419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233F7-84E0-CA0A-1620-DED80B3EE9E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9403095-1979-EB07-19FD-93E4CD1C3DE9}"/>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4028276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1EDA6-A647-0868-A8EF-56F96CF99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10F8CF-709E-B432-2DCE-B31761E8900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ED5DA0C-7646-F1CD-8545-EC7201F0FEBE}"/>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0433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4572-F5E1-4A3A-A721-7EE4541A53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BCD856F-22DF-457F-9DA6-2BBBE7724C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E6A6B450-8F36-4CA9-BB8A-54BED551ADAD}"/>
              </a:ext>
            </a:extLst>
          </p:cNvPr>
          <p:cNvSpPr>
            <a:spLocks noGrp="1"/>
          </p:cNvSpPr>
          <p:nvPr>
            <p:ph type="dt" sz="half" idx="10"/>
          </p:nvPr>
        </p:nvSpPr>
        <p:spPr/>
        <p:txBody>
          <a:bodyPr/>
          <a:lstStyle/>
          <a:p>
            <a:endParaRPr lang="en-SG" dirty="0"/>
          </a:p>
        </p:txBody>
      </p:sp>
      <p:sp>
        <p:nvSpPr>
          <p:cNvPr id="5" name="Footer Placeholder 4">
            <a:extLst>
              <a:ext uri="{FF2B5EF4-FFF2-40B4-BE49-F238E27FC236}">
                <a16:creationId xmlns:a16="http://schemas.microsoft.com/office/drawing/2014/main" id="{8CE71D93-7B44-402E-B68F-4A50DAAAFBF1}"/>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8209746C-92A0-4CD8-BF8A-E4787E5D5655}"/>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1613511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A04D-1F17-4E9B-A65E-2F1F803CB12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B6C65C5-F69C-413D-BA7E-583D32A40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9B91DEE-2925-47EE-8B32-4E17401F96C1}"/>
              </a:ext>
            </a:extLst>
          </p:cNvPr>
          <p:cNvSpPr>
            <a:spLocks noGrp="1"/>
          </p:cNvSpPr>
          <p:nvPr>
            <p:ph type="dt" sz="half" idx="10"/>
          </p:nvPr>
        </p:nvSpPr>
        <p:spPr/>
        <p:txBody>
          <a:bodyPr/>
          <a:lstStyle/>
          <a:p>
            <a:endParaRPr lang="en-SG" dirty="0"/>
          </a:p>
        </p:txBody>
      </p:sp>
      <p:sp>
        <p:nvSpPr>
          <p:cNvPr id="5" name="Footer Placeholder 4">
            <a:extLst>
              <a:ext uri="{FF2B5EF4-FFF2-40B4-BE49-F238E27FC236}">
                <a16:creationId xmlns:a16="http://schemas.microsoft.com/office/drawing/2014/main" id="{5AD0BC08-FF2F-45C0-A338-E6D2C802CC68}"/>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A23DE448-78DC-4158-A0A8-43B71EE1CFE4}"/>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2448230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0EAE97-62E2-4725-A10F-5240A0DCF4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91AE281-0364-46E3-A4EE-1A000C62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D6BE32D-4087-41E0-882F-E4A1DF219E68}"/>
              </a:ext>
            </a:extLst>
          </p:cNvPr>
          <p:cNvSpPr>
            <a:spLocks noGrp="1"/>
          </p:cNvSpPr>
          <p:nvPr>
            <p:ph type="dt" sz="half" idx="10"/>
          </p:nvPr>
        </p:nvSpPr>
        <p:spPr/>
        <p:txBody>
          <a:bodyPr/>
          <a:lstStyle/>
          <a:p>
            <a:endParaRPr lang="en-SG" dirty="0"/>
          </a:p>
        </p:txBody>
      </p:sp>
      <p:sp>
        <p:nvSpPr>
          <p:cNvPr id="5" name="Footer Placeholder 4">
            <a:extLst>
              <a:ext uri="{FF2B5EF4-FFF2-40B4-BE49-F238E27FC236}">
                <a16:creationId xmlns:a16="http://schemas.microsoft.com/office/drawing/2014/main" id="{84C6DE89-DF6B-4C00-8B4D-5A201E1544F6}"/>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C033BC24-7B2B-46D2-A14D-E4B04FBC026A}"/>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1303511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41A65B-FEAF-40BE-B426-D84077526E78}"/>
              </a:ext>
            </a:extLst>
          </p:cNvPr>
          <p:cNvSpPr>
            <a:spLocks noGrp="1"/>
          </p:cNvSpPr>
          <p:nvPr>
            <p:ph type="sldNum" sz="quarter" idx="10"/>
          </p:nvPr>
        </p:nvSpPr>
        <p:spPr/>
        <p:txBody>
          <a:bodyPr/>
          <a:lstStyle/>
          <a:p>
            <a:fld id="{CE19DD2C-80DA-488C-99A4-6C8CE83C9C30}" type="slidenum">
              <a:rPr lang="en-SG" smtClean="0"/>
              <a:t>‹#›</a:t>
            </a:fld>
            <a:endParaRPr lang="en-SG" dirty="0"/>
          </a:p>
        </p:txBody>
      </p:sp>
      <p:grpSp>
        <p:nvGrpSpPr>
          <p:cNvPr id="9" name="Group 8">
            <a:extLst>
              <a:ext uri="{FF2B5EF4-FFF2-40B4-BE49-F238E27FC236}">
                <a16:creationId xmlns:a16="http://schemas.microsoft.com/office/drawing/2014/main" id="{E4897FD1-71BD-47A6-B797-CF76C131ADA2}"/>
              </a:ext>
            </a:extLst>
          </p:cNvPr>
          <p:cNvGrpSpPr/>
          <p:nvPr/>
        </p:nvGrpSpPr>
        <p:grpSpPr>
          <a:xfrm>
            <a:off x="0" y="1"/>
            <a:ext cx="12192000" cy="96761"/>
            <a:chOff x="0" y="1"/>
            <a:chExt cx="9144000" cy="50138"/>
          </a:xfrm>
        </p:grpSpPr>
        <p:sp>
          <p:nvSpPr>
            <p:cNvPr id="10" name="Rectangle 9">
              <a:extLst>
                <a:ext uri="{FF2B5EF4-FFF2-40B4-BE49-F238E27FC236}">
                  <a16:creationId xmlns:a16="http://schemas.microsoft.com/office/drawing/2014/main" id="{8448B507-1C7C-424E-A896-2B5D193F7988}"/>
                </a:ext>
              </a:extLst>
            </p:cNvPr>
            <p:cNvSpPr/>
            <p:nvPr userDrawn="1"/>
          </p:nvSpPr>
          <p:spPr>
            <a:xfrm>
              <a:off x="0" y="1"/>
              <a:ext cx="4572000" cy="50138"/>
            </a:xfrm>
            <a:prstGeom prst="rect">
              <a:avLst/>
            </a:prstGeom>
            <a:solidFill>
              <a:srgbClr val="1641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dirty="0"/>
            </a:p>
          </p:txBody>
        </p:sp>
        <p:sp>
          <p:nvSpPr>
            <p:cNvPr id="11" name="Rectangle 10">
              <a:extLst>
                <a:ext uri="{FF2B5EF4-FFF2-40B4-BE49-F238E27FC236}">
                  <a16:creationId xmlns:a16="http://schemas.microsoft.com/office/drawing/2014/main" id="{966A0A9C-1620-46A1-96D8-039E189461A1}"/>
                </a:ext>
              </a:extLst>
            </p:cNvPr>
            <p:cNvSpPr/>
            <p:nvPr userDrawn="1"/>
          </p:nvSpPr>
          <p:spPr>
            <a:xfrm>
              <a:off x="4572000" y="1"/>
              <a:ext cx="4572000" cy="50138"/>
            </a:xfrm>
            <a:prstGeom prst="rect">
              <a:avLst/>
            </a:prstGeom>
            <a:solidFill>
              <a:srgbClr val="E306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400" dirty="0"/>
            </a:p>
          </p:txBody>
        </p:sp>
      </p:grpSp>
      <p:cxnSp>
        <p:nvCxnSpPr>
          <p:cNvPr id="12" name="Straight Connector 11">
            <a:extLst>
              <a:ext uri="{FF2B5EF4-FFF2-40B4-BE49-F238E27FC236}">
                <a16:creationId xmlns:a16="http://schemas.microsoft.com/office/drawing/2014/main" id="{6F83DBF1-F186-4FF9-98D0-2D89BCCD7064}"/>
              </a:ext>
            </a:extLst>
          </p:cNvPr>
          <p:cNvCxnSpPr>
            <a:cxnSpLocks/>
          </p:cNvCxnSpPr>
          <p:nvPr/>
        </p:nvCxnSpPr>
        <p:spPr>
          <a:xfrm>
            <a:off x="279540" y="6594881"/>
            <a:ext cx="11632920" cy="0"/>
          </a:xfrm>
          <a:prstGeom prst="line">
            <a:avLst/>
          </a:prstGeom>
        </p:spPr>
        <p:style>
          <a:lnRef idx="1">
            <a:schemeClr val="dk1"/>
          </a:lnRef>
          <a:fillRef idx="0">
            <a:schemeClr val="dk1"/>
          </a:fillRef>
          <a:effectRef idx="0">
            <a:schemeClr val="dk1"/>
          </a:effectRef>
          <a:fontRef idx="minor">
            <a:schemeClr val="tx1"/>
          </a:fontRef>
        </p:style>
      </p:cxnSp>
      <p:sp>
        <p:nvSpPr>
          <p:cNvPr id="16" name="Title 8">
            <a:extLst>
              <a:ext uri="{FF2B5EF4-FFF2-40B4-BE49-F238E27FC236}">
                <a16:creationId xmlns:a16="http://schemas.microsoft.com/office/drawing/2014/main" id="{029F2E20-2684-46DF-9D11-02417258E794}"/>
              </a:ext>
            </a:extLst>
          </p:cNvPr>
          <p:cNvSpPr>
            <a:spLocks noGrp="1"/>
          </p:cNvSpPr>
          <p:nvPr>
            <p:ph type="title" hasCustomPrompt="1"/>
          </p:nvPr>
        </p:nvSpPr>
        <p:spPr>
          <a:xfrm>
            <a:off x="551395" y="278092"/>
            <a:ext cx="11042511" cy="1078875"/>
          </a:xfrm>
          <a:prstGeom prst="rect">
            <a:avLst/>
          </a:prstGeom>
        </p:spPr>
        <p:txBody>
          <a:bodyPr/>
          <a:lstStyle>
            <a:lvl1pPr algn="l">
              <a:defRPr sz="3200" b="1">
                <a:solidFill>
                  <a:schemeClr val="tx1"/>
                </a:solidFill>
                <a:latin typeface="+mn-lt"/>
              </a:defRPr>
            </a:lvl1pPr>
          </a:lstStyle>
          <a:p>
            <a:r>
              <a:rPr lang="en-SG"/>
              <a:t>Click to add title</a:t>
            </a:r>
          </a:p>
        </p:txBody>
      </p:sp>
      <p:sp>
        <p:nvSpPr>
          <p:cNvPr id="13" name="Text Placeholder 4">
            <a:extLst>
              <a:ext uri="{FF2B5EF4-FFF2-40B4-BE49-F238E27FC236}">
                <a16:creationId xmlns:a16="http://schemas.microsoft.com/office/drawing/2014/main" id="{40D22AC7-14BF-4AF1-B561-7FA3FAB6CB9D}"/>
              </a:ext>
            </a:extLst>
          </p:cNvPr>
          <p:cNvSpPr>
            <a:spLocks noGrp="1"/>
          </p:cNvSpPr>
          <p:nvPr>
            <p:ph type="body" sz="quarter" idx="11" hasCustomPrompt="1"/>
          </p:nvPr>
        </p:nvSpPr>
        <p:spPr>
          <a:xfrm>
            <a:off x="542018" y="1562095"/>
            <a:ext cx="11042651" cy="4791607"/>
          </a:xfrm>
          <a:prstGeom prst="rect">
            <a:avLst/>
          </a:prstGeom>
        </p:spPr>
        <p:txBody>
          <a:bodyPr/>
          <a:lstStyle>
            <a:lvl1pPr marL="380990" indent="-380990">
              <a:lnSpc>
                <a:spcPct val="100000"/>
              </a:lnSpc>
              <a:buFont typeface="Arial" panose="020B0604020202020204" pitchFamily="34" charset="0"/>
              <a:buChar char="•"/>
              <a:defRPr>
                <a:solidFill>
                  <a:schemeClr val="tx1"/>
                </a:solidFill>
                <a:latin typeface="+mn-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add bullets</a:t>
            </a:r>
          </a:p>
        </p:txBody>
      </p:sp>
    </p:spTree>
    <p:custDataLst>
      <p:tags r:id="rId1"/>
    </p:custDataLst>
    <p:extLst>
      <p:ext uri="{BB962C8B-B14F-4D97-AF65-F5344CB8AC3E}">
        <p14:creationId xmlns:p14="http://schemas.microsoft.com/office/powerpoint/2010/main" val="25808201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Plain Text">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AFB620-18D1-4649-93A3-941BC5B438AF}"/>
              </a:ext>
            </a:extLst>
          </p:cNvPr>
          <p:cNvSpPr>
            <a:spLocks noGrp="1"/>
          </p:cNvSpPr>
          <p:nvPr>
            <p:ph type="sldNum" sz="quarter" idx="11"/>
          </p:nvPr>
        </p:nvSpPr>
        <p:spPr/>
        <p:txBody>
          <a:bodyPr/>
          <a:lstStyle/>
          <a:p>
            <a:fld id="{CE19DD2C-80DA-488C-99A4-6C8CE83C9C30}" type="slidenum">
              <a:rPr lang="en-SG" smtClean="0"/>
              <a:t>‹#›</a:t>
            </a:fld>
            <a:endParaRPr lang="en-SG" dirty="0"/>
          </a:p>
        </p:txBody>
      </p:sp>
      <p:sp>
        <p:nvSpPr>
          <p:cNvPr id="12" name="Title 8">
            <a:extLst>
              <a:ext uri="{FF2B5EF4-FFF2-40B4-BE49-F238E27FC236}">
                <a16:creationId xmlns:a16="http://schemas.microsoft.com/office/drawing/2014/main" id="{83FD6784-19E4-4D70-8B3B-4D3959A58D8D}"/>
              </a:ext>
            </a:extLst>
          </p:cNvPr>
          <p:cNvSpPr>
            <a:spLocks noGrp="1"/>
          </p:cNvSpPr>
          <p:nvPr>
            <p:ph type="title" hasCustomPrompt="1"/>
          </p:nvPr>
        </p:nvSpPr>
        <p:spPr>
          <a:xfrm>
            <a:off x="552270" y="317002"/>
            <a:ext cx="11042511" cy="1078875"/>
          </a:xfrm>
          <a:prstGeom prst="rect">
            <a:avLst/>
          </a:prstGeom>
        </p:spPr>
        <p:txBody>
          <a:bodyPr/>
          <a:lstStyle>
            <a:lvl1pPr algn="l">
              <a:defRPr sz="3200" b="1">
                <a:solidFill>
                  <a:schemeClr val="tx1"/>
                </a:solidFill>
                <a:latin typeface="+mj-lt"/>
              </a:defRPr>
            </a:lvl1pPr>
          </a:lstStyle>
          <a:p>
            <a:r>
              <a:rPr lang="en-SG"/>
              <a:t>Click to add title</a:t>
            </a:r>
          </a:p>
        </p:txBody>
      </p:sp>
      <p:sp>
        <p:nvSpPr>
          <p:cNvPr id="18" name="Text Placeholder 4">
            <a:extLst>
              <a:ext uri="{FF2B5EF4-FFF2-40B4-BE49-F238E27FC236}">
                <a16:creationId xmlns:a16="http://schemas.microsoft.com/office/drawing/2014/main" id="{1633B2C3-EE9C-4119-9F7F-EE2C6BE94FE3}"/>
              </a:ext>
            </a:extLst>
          </p:cNvPr>
          <p:cNvSpPr>
            <a:spLocks noGrp="1"/>
          </p:cNvSpPr>
          <p:nvPr>
            <p:ph type="body" sz="quarter" idx="12" hasCustomPrompt="1"/>
          </p:nvPr>
        </p:nvSpPr>
        <p:spPr>
          <a:xfrm>
            <a:off x="552270" y="1562095"/>
            <a:ext cx="11042651" cy="4791607"/>
          </a:xfrm>
          <a:prstGeom prst="rect">
            <a:avLst/>
          </a:prstGeom>
        </p:spPr>
        <p:txBody>
          <a:bodyPr/>
          <a:lstStyle>
            <a:lvl1pPr marL="0" indent="0">
              <a:lnSpc>
                <a:spcPct val="150000"/>
              </a:lnSpc>
              <a:buFont typeface="Arial" panose="020B0604020202020204" pitchFamily="34" charset="0"/>
              <a:buNone/>
              <a:defRPr>
                <a:solidFill>
                  <a:schemeClr val="tx1"/>
                </a:solidFill>
                <a:latin typeface="+mn-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add body text</a:t>
            </a:r>
          </a:p>
        </p:txBody>
      </p:sp>
    </p:spTree>
    <p:extLst>
      <p:ext uri="{BB962C8B-B14F-4D97-AF65-F5344CB8AC3E}">
        <p14:creationId xmlns:p14="http://schemas.microsoft.com/office/powerpoint/2010/main" val="480725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19" name="Google Shape;19;p4"/>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0" name="Google Shape;20;p4"/>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1" name="Google Shape;21;p4"/>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629200" y="2558767"/>
            <a:ext cx="10962800" cy="361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3" name="Google Shape;23;p4"/>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79974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4"/>
        <p:cNvGrpSpPr/>
        <p:nvPr/>
      </p:nvGrpSpPr>
      <p:grpSpPr>
        <a:xfrm>
          <a:off x="0" y="0"/>
          <a:ext cx="0" cy="0"/>
          <a:chOff x="0" y="0"/>
          <a:chExt cx="0" cy="0"/>
        </a:xfrm>
      </p:grpSpPr>
      <p:sp>
        <p:nvSpPr>
          <p:cNvPr id="25" name="Google Shape;25;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6" name="Google Shape;26;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 name="Google Shape;27;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0" name="Google Shape;30;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94141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8" name="Google Shape;38;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39" name="Google Shape;39;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40" name="Google Shape;40;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1" name="Google Shape;41;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19618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9" name="Google Shape;59;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60" name="Google Shape;60;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683194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4" name="Google Shape;44;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50921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5"/>
        <p:cNvGrpSpPr/>
        <p:nvPr/>
      </p:nvGrpSpPr>
      <p:grpSpPr>
        <a:xfrm>
          <a:off x="0" y="0"/>
          <a:ext cx="0" cy="0"/>
          <a:chOff x="0" y="0"/>
          <a:chExt cx="0" cy="0"/>
        </a:xfrm>
      </p:grpSpPr>
      <p:sp>
        <p:nvSpPr>
          <p:cNvPr id="46" name="Google Shape;46;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7" name="Google Shape;47;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48" name="Google Shape;48;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9" name="Google Shape;49;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50" name="Google Shape;50;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77145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E61EE-C429-4744-8D26-1FB9FBC3816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90C32D-939C-4A87-B206-B13FE76F0A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1B6BE5D-2F83-4AEF-8424-C597E22D6765}"/>
              </a:ext>
            </a:extLst>
          </p:cNvPr>
          <p:cNvSpPr>
            <a:spLocks noGrp="1"/>
          </p:cNvSpPr>
          <p:nvPr>
            <p:ph type="dt" sz="half" idx="10"/>
          </p:nvPr>
        </p:nvSpPr>
        <p:spPr/>
        <p:txBody>
          <a:bodyPr/>
          <a:lstStyle/>
          <a:p>
            <a:endParaRPr lang="en-SG" dirty="0"/>
          </a:p>
        </p:txBody>
      </p:sp>
      <p:sp>
        <p:nvSpPr>
          <p:cNvPr id="5" name="Footer Placeholder 4">
            <a:extLst>
              <a:ext uri="{FF2B5EF4-FFF2-40B4-BE49-F238E27FC236}">
                <a16:creationId xmlns:a16="http://schemas.microsoft.com/office/drawing/2014/main" id="{0187BA20-D537-4D97-9120-03F8E8122AFE}"/>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5C92ACC6-7178-428F-8CCE-47D86AD0D720}"/>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10818923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57"/>
          <p:cNvSpPr/>
          <p:nvPr/>
        </p:nvSpPr>
        <p:spPr>
          <a:xfrm>
            <a:off x="10059311" y="877033"/>
            <a:ext cx="1732400" cy="577200"/>
          </a:xfrm>
          <a:prstGeom prst="triangle">
            <a:avLst>
              <a:gd name="adj" fmla="val 32425"/>
            </a:avLst>
          </a:prstGeom>
          <a:solidFill>
            <a:srgbClr val="263248"/>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vo"/>
              <a:ea typeface="Arvo"/>
              <a:cs typeface="Arvo"/>
              <a:sym typeface="Arvo"/>
            </a:endParaRPr>
          </a:p>
        </p:txBody>
      </p:sp>
      <p:grpSp>
        <p:nvGrpSpPr>
          <p:cNvPr id="13" name="Google Shape;13;p57"/>
          <p:cNvGrpSpPr/>
          <p:nvPr/>
        </p:nvGrpSpPr>
        <p:grpSpPr>
          <a:xfrm>
            <a:off x="0" y="-9451"/>
            <a:ext cx="11548531" cy="6867451"/>
            <a:chOff x="0" y="-7088"/>
            <a:chExt cx="8661398" cy="5150588"/>
          </a:xfrm>
        </p:grpSpPr>
        <p:sp>
          <p:nvSpPr>
            <p:cNvPr id="14" name="Google Shape;14;p57"/>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15" name="Google Shape;15;p57"/>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vo"/>
                <a:ea typeface="Arvo"/>
                <a:cs typeface="Arvo"/>
                <a:sym typeface="Arvo"/>
              </a:endParaRPr>
            </a:p>
          </p:txBody>
        </p:sp>
      </p:grpSp>
      <p:grpSp>
        <p:nvGrpSpPr>
          <p:cNvPr id="16" name="Google Shape;16;p57"/>
          <p:cNvGrpSpPr/>
          <p:nvPr/>
        </p:nvGrpSpPr>
        <p:grpSpPr>
          <a:xfrm rot="10800000" flipH="1">
            <a:off x="2" y="1454351"/>
            <a:ext cx="11796669" cy="3949300"/>
            <a:chOff x="-8178042" y="-4493254"/>
            <a:chExt cx="19483597" cy="6522736"/>
          </a:xfrm>
        </p:grpSpPr>
        <p:sp>
          <p:nvSpPr>
            <p:cNvPr id="17" name="Google Shape;17;p57"/>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vo"/>
                <a:ea typeface="Arvo"/>
                <a:cs typeface="Arvo"/>
                <a:sym typeface="Arvo"/>
              </a:endParaRPr>
            </a:p>
          </p:txBody>
        </p:sp>
        <p:sp>
          <p:nvSpPr>
            <p:cNvPr id="18" name="Google Shape;18;p57"/>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vo"/>
                <a:ea typeface="Arvo"/>
                <a:cs typeface="Arvo"/>
                <a:sym typeface="Arvo"/>
              </a:endParaRPr>
            </a:p>
          </p:txBody>
        </p:sp>
      </p:grpSp>
      <p:grpSp>
        <p:nvGrpSpPr>
          <p:cNvPr id="19" name="Google Shape;19;p57"/>
          <p:cNvGrpSpPr/>
          <p:nvPr/>
        </p:nvGrpSpPr>
        <p:grpSpPr>
          <a:xfrm>
            <a:off x="4902981" y="5704465"/>
            <a:ext cx="7307771" cy="577328"/>
            <a:chOff x="5582265" y="4646738"/>
            <a:chExt cx="5480828" cy="432996"/>
          </a:xfrm>
        </p:grpSpPr>
        <p:sp>
          <p:nvSpPr>
            <p:cNvPr id="20" name="Google Shape;20;p57"/>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grpSp>
          <p:nvGrpSpPr>
            <p:cNvPr id="21" name="Google Shape;21;p57"/>
            <p:cNvGrpSpPr/>
            <p:nvPr/>
          </p:nvGrpSpPr>
          <p:grpSpPr>
            <a:xfrm flipH="1">
              <a:off x="5585232" y="4646738"/>
              <a:ext cx="5477861" cy="304551"/>
              <a:chOff x="-24158748" y="330075"/>
              <a:chExt cx="30568423" cy="1699506"/>
            </a:xfrm>
          </p:grpSpPr>
          <p:sp>
            <p:nvSpPr>
              <p:cNvPr id="22" name="Google Shape;22;p57"/>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sp>
            <p:nvSpPr>
              <p:cNvPr id="23" name="Google Shape;23;p57"/>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dirty="0">
                  <a:solidFill>
                    <a:srgbClr val="000000"/>
                  </a:solidFill>
                  <a:latin typeface="Arial"/>
                  <a:ea typeface="Arial"/>
                  <a:cs typeface="Arial"/>
                  <a:sym typeface="Arial"/>
                </a:endParaRPr>
              </a:p>
            </p:txBody>
          </p:sp>
        </p:grpSp>
      </p:grpSp>
      <p:sp>
        <p:nvSpPr>
          <p:cNvPr id="24" name="Google Shape;24;p57"/>
          <p:cNvSpPr txBox="1">
            <a:spLocks noGrp="1"/>
          </p:cNvSpPr>
          <p:nvPr>
            <p:ph type="ctrTitle"/>
          </p:nvPr>
        </p:nvSpPr>
        <p:spPr>
          <a:xfrm>
            <a:off x="643469" y="1454333"/>
            <a:ext cx="6984320" cy="3949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5333"/>
            </a:lvl1pPr>
            <a:lvl2pPr lvl="1" algn="ctr">
              <a:lnSpc>
                <a:spcPct val="100000"/>
              </a:lnSpc>
              <a:spcBef>
                <a:spcPts val="0"/>
              </a:spcBef>
              <a:spcAft>
                <a:spcPts val="0"/>
              </a:spcAft>
              <a:buSzPts val="4800"/>
              <a:buNone/>
              <a:defRPr sz="6400"/>
            </a:lvl2pPr>
            <a:lvl3pPr lvl="2" algn="ctr">
              <a:lnSpc>
                <a:spcPct val="100000"/>
              </a:lnSpc>
              <a:spcBef>
                <a:spcPts val="0"/>
              </a:spcBef>
              <a:spcAft>
                <a:spcPts val="0"/>
              </a:spcAft>
              <a:buSzPts val="4800"/>
              <a:buNone/>
              <a:defRPr sz="6400"/>
            </a:lvl3pPr>
            <a:lvl4pPr lvl="3" algn="ctr">
              <a:lnSpc>
                <a:spcPct val="100000"/>
              </a:lnSpc>
              <a:spcBef>
                <a:spcPts val="0"/>
              </a:spcBef>
              <a:spcAft>
                <a:spcPts val="0"/>
              </a:spcAft>
              <a:buSzPts val="4800"/>
              <a:buNone/>
              <a:defRPr sz="6400"/>
            </a:lvl4pPr>
            <a:lvl5pPr lvl="4" algn="ctr">
              <a:lnSpc>
                <a:spcPct val="100000"/>
              </a:lnSpc>
              <a:spcBef>
                <a:spcPts val="0"/>
              </a:spcBef>
              <a:spcAft>
                <a:spcPts val="0"/>
              </a:spcAft>
              <a:buSzPts val="4800"/>
              <a:buNone/>
              <a:defRPr sz="6400"/>
            </a:lvl5pPr>
            <a:lvl6pPr lvl="5" algn="ctr">
              <a:lnSpc>
                <a:spcPct val="100000"/>
              </a:lnSpc>
              <a:spcBef>
                <a:spcPts val="0"/>
              </a:spcBef>
              <a:spcAft>
                <a:spcPts val="0"/>
              </a:spcAft>
              <a:buSzPts val="4800"/>
              <a:buNone/>
              <a:defRPr sz="6400"/>
            </a:lvl6pPr>
            <a:lvl7pPr lvl="6" algn="ctr">
              <a:lnSpc>
                <a:spcPct val="100000"/>
              </a:lnSpc>
              <a:spcBef>
                <a:spcPts val="0"/>
              </a:spcBef>
              <a:spcAft>
                <a:spcPts val="0"/>
              </a:spcAft>
              <a:buSzPts val="4800"/>
              <a:buNone/>
              <a:defRPr sz="6400"/>
            </a:lvl7pPr>
            <a:lvl8pPr lvl="7" algn="ctr">
              <a:lnSpc>
                <a:spcPct val="100000"/>
              </a:lnSpc>
              <a:spcBef>
                <a:spcPts val="0"/>
              </a:spcBef>
              <a:spcAft>
                <a:spcPts val="0"/>
              </a:spcAft>
              <a:buSzPts val="4800"/>
              <a:buNone/>
              <a:defRPr sz="6400"/>
            </a:lvl8pPr>
            <a:lvl9pPr lvl="8" algn="ctr">
              <a:lnSpc>
                <a:spcPct val="100000"/>
              </a:lnSpc>
              <a:spcBef>
                <a:spcPts val="0"/>
              </a:spcBef>
              <a:spcAft>
                <a:spcPts val="0"/>
              </a:spcAft>
              <a:buSzPts val="4800"/>
              <a:buNone/>
              <a:defRPr sz="6400"/>
            </a:lvl9pPr>
          </a:lstStyle>
          <a:p>
            <a:r>
              <a:rPr lang="en-US"/>
              <a:t>Click to edit Master title style</a:t>
            </a:r>
            <a:endParaRPr/>
          </a:p>
        </p:txBody>
      </p:sp>
      <p:pic>
        <p:nvPicPr>
          <p:cNvPr id="25" name="Google Shape;25;p57"/>
          <p:cNvPicPr preferRelativeResize="0"/>
          <p:nvPr/>
        </p:nvPicPr>
        <p:blipFill rotWithShape="1">
          <a:blip r:embed="rId2">
            <a:alphaModFix/>
          </a:blip>
          <a:srcRect/>
          <a:stretch/>
        </p:blipFill>
        <p:spPr>
          <a:xfrm>
            <a:off x="7570875" y="1454217"/>
            <a:ext cx="2268772" cy="2268772"/>
          </a:xfrm>
          <a:prstGeom prst="rect">
            <a:avLst/>
          </a:prstGeom>
          <a:noFill/>
          <a:ln>
            <a:noFill/>
          </a:ln>
        </p:spPr>
      </p:pic>
    </p:spTree>
    <p:extLst>
      <p:ext uri="{BB962C8B-B14F-4D97-AF65-F5344CB8AC3E}">
        <p14:creationId xmlns:p14="http://schemas.microsoft.com/office/powerpoint/2010/main" val="137587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50FF1-A312-4C8E-9EA2-3491BFAC08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9F227663-4B68-4F0E-8160-1ADCE9DF44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15D66A-D9A4-4415-8D41-CC1D01E37949}"/>
              </a:ext>
            </a:extLst>
          </p:cNvPr>
          <p:cNvSpPr>
            <a:spLocks noGrp="1"/>
          </p:cNvSpPr>
          <p:nvPr>
            <p:ph type="dt" sz="half" idx="10"/>
          </p:nvPr>
        </p:nvSpPr>
        <p:spPr/>
        <p:txBody>
          <a:bodyPr/>
          <a:lstStyle/>
          <a:p>
            <a:endParaRPr lang="en-SG" dirty="0"/>
          </a:p>
        </p:txBody>
      </p:sp>
      <p:sp>
        <p:nvSpPr>
          <p:cNvPr id="5" name="Footer Placeholder 4">
            <a:extLst>
              <a:ext uri="{FF2B5EF4-FFF2-40B4-BE49-F238E27FC236}">
                <a16:creationId xmlns:a16="http://schemas.microsoft.com/office/drawing/2014/main" id="{9B303ECE-F479-44BE-A832-5B02157A2900}"/>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2BB826F4-E99A-40B3-8CA0-F3AA4B55B2D5}"/>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533852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082B9-76EF-4801-9C08-4047A10F32D1}"/>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D69132F-3A32-4B41-90C7-EDF0D345A8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D16EA9C-159B-4ED1-92F1-09257F8637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10F40C3-72F4-404A-A9ED-41357771E432}"/>
              </a:ext>
            </a:extLst>
          </p:cNvPr>
          <p:cNvSpPr>
            <a:spLocks noGrp="1"/>
          </p:cNvSpPr>
          <p:nvPr>
            <p:ph type="dt" sz="half" idx="10"/>
          </p:nvPr>
        </p:nvSpPr>
        <p:spPr/>
        <p:txBody>
          <a:bodyPr/>
          <a:lstStyle/>
          <a:p>
            <a:endParaRPr lang="en-SG" dirty="0"/>
          </a:p>
        </p:txBody>
      </p:sp>
      <p:sp>
        <p:nvSpPr>
          <p:cNvPr id="6" name="Footer Placeholder 5">
            <a:extLst>
              <a:ext uri="{FF2B5EF4-FFF2-40B4-BE49-F238E27FC236}">
                <a16:creationId xmlns:a16="http://schemas.microsoft.com/office/drawing/2014/main" id="{1ABA5256-D040-4A8E-9B0C-40E9F38839F4}"/>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7" name="Slide Number Placeholder 6">
            <a:extLst>
              <a:ext uri="{FF2B5EF4-FFF2-40B4-BE49-F238E27FC236}">
                <a16:creationId xmlns:a16="http://schemas.microsoft.com/office/drawing/2014/main" id="{88295349-5DEF-4070-9AE9-0301B4366524}"/>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2008126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DE1B5-E354-4039-B5F3-B1498766FEE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DFF4FBD-5344-4232-A05C-D05324029F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80A864-D109-4C22-B06D-0894FCB2D9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6E1EBD65-DF66-42D8-B090-FD5F3BCAF5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5A9A2C-BFB2-48F9-9095-833362DB1F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81F60E8-DF8A-4529-9FA5-A28A2EA33F28}"/>
              </a:ext>
            </a:extLst>
          </p:cNvPr>
          <p:cNvSpPr>
            <a:spLocks noGrp="1"/>
          </p:cNvSpPr>
          <p:nvPr>
            <p:ph type="dt" sz="half" idx="10"/>
          </p:nvPr>
        </p:nvSpPr>
        <p:spPr/>
        <p:txBody>
          <a:bodyPr/>
          <a:lstStyle/>
          <a:p>
            <a:endParaRPr lang="en-SG" dirty="0"/>
          </a:p>
        </p:txBody>
      </p:sp>
      <p:sp>
        <p:nvSpPr>
          <p:cNvPr id="8" name="Footer Placeholder 7">
            <a:extLst>
              <a:ext uri="{FF2B5EF4-FFF2-40B4-BE49-F238E27FC236}">
                <a16:creationId xmlns:a16="http://schemas.microsoft.com/office/drawing/2014/main" id="{63BB79B9-A512-4CE4-A687-246A34A13EF5}"/>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9" name="Slide Number Placeholder 8">
            <a:extLst>
              <a:ext uri="{FF2B5EF4-FFF2-40B4-BE49-F238E27FC236}">
                <a16:creationId xmlns:a16="http://schemas.microsoft.com/office/drawing/2014/main" id="{BA338109-A1A9-4998-B4A1-97ADDAB7E8BE}"/>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365016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3E35-5299-4B63-8B51-9F4A97C7196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CFA6AC6-0659-4FAD-9E8F-76F401FBC584}"/>
              </a:ext>
            </a:extLst>
          </p:cNvPr>
          <p:cNvSpPr>
            <a:spLocks noGrp="1"/>
          </p:cNvSpPr>
          <p:nvPr>
            <p:ph type="dt" sz="half" idx="10"/>
          </p:nvPr>
        </p:nvSpPr>
        <p:spPr/>
        <p:txBody>
          <a:bodyPr/>
          <a:lstStyle/>
          <a:p>
            <a:endParaRPr lang="en-SG" dirty="0"/>
          </a:p>
        </p:txBody>
      </p:sp>
      <p:sp>
        <p:nvSpPr>
          <p:cNvPr id="4" name="Footer Placeholder 3">
            <a:extLst>
              <a:ext uri="{FF2B5EF4-FFF2-40B4-BE49-F238E27FC236}">
                <a16:creationId xmlns:a16="http://schemas.microsoft.com/office/drawing/2014/main" id="{BC529569-4516-499A-8373-AC26F3760B42}"/>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5" name="Slide Number Placeholder 4">
            <a:extLst>
              <a:ext uri="{FF2B5EF4-FFF2-40B4-BE49-F238E27FC236}">
                <a16:creationId xmlns:a16="http://schemas.microsoft.com/office/drawing/2014/main" id="{1F6E8AF0-0DB6-489E-ACEC-F21DC9B23B8E}"/>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28445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50201-F9A8-4138-A24F-AB852281EC8F}"/>
              </a:ext>
            </a:extLst>
          </p:cNvPr>
          <p:cNvSpPr>
            <a:spLocks noGrp="1"/>
          </p:cNvSpPr>
          <p:nvPr>
            <p:ph type="dt" sz="half" idx="10"/>
          </p:nvPr>
        </p:nvSpPr>
        <p:spPr/>
        <p:txBody>
          <a:bodyPr/>
          <a:lstStyle/>
          <a:p>
            <a:endParaRPr lang="en-SG" dirty="0"/>
          </a:p>
        </p:txBody>
      </p:sp>
      <p:sp>
        <p:nvSpPr>
          <p:cNvPr id="3" name="Footer Placeholder 2">
            <a:extLst>
              <a:ext uri="{FF2B5EF4-FFF2-40B4-BE49-F238E27FC236}">
                <a16:creationId xmlns:a16="http://schemas.microsoft.com/office/drawing/2014/main" id="{C1F83975-FF84-487F-AFDC-02263F1E3EF2}"/>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4" name="Slide Number Placeholder 3">
            <a:extLst>
              <a:ext uri="{FF2B5EF4-FFF2-40B4-BE49-F238E27FC236}">
                <a16:creationId xmlns:a16="http://schemas.microsoft.com/office/drawing/2014/main" id="{CA34FDBD-62AB-401C-9199-F111ECB26663}"/>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127127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41716-B274-4466-9712-6CEDEBBDA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6332D5B-1F24-430E-80E2-D0E184410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3CFFCB68-134D-45A9-A146-ECD542F0F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AA041-31C7-413C-8A76-152B59F3AF6F}"/>
              </a:ext>
            </a:extLst>
          </p:cNvPr>
          <p:cNvSpPr>
            <a:spLocks noGrp="1"/>
          </p:cNvSpPr>
          <p:nvPr>
            <p:ph type="dt" sz="half" idx="10"/>
          </p:nvPr>
        </p:nvSpPr>
        <p:spPr/>
        <p:txBody>
          <a:bodyPr/>
          <a:lstStyle/>
          <a:p>
            <a:endParaRPr lang="en-SG" dirty="0"/>
          </a:p>
        </p:txBody>
      </p:sp>
      <p:sp>
        <p:nvSpPr>
          <p:cNvPr id="6" name="Footer Placeholder 5">
            <a:extLst>
              <a:ext uri="{FF2B5EF4-FFF2-40B4-BE49-F238E27FC236}">
                <a16:creationId xmlns:a16="http://schemas.microsoft.com/office/drawing/2014/main" id="{CC3C2EC0-A05A-4B3D-8A8A-BC1CA298DC0D}"/>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7" name="Slide Number Placeholder 6">
            <a:extLst>
              <a:ext uri="{FF2B5EF4-FFF2-40B4-BE49-F238E27FC236}">
                <a16:creationId xmlns:a16="http://schemas.microsoft.com/office/drawing/2014/main" id="{A57C253A-3A59-4B50-B64F-0AE1A3580EA1}"/>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1948922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7369-8207-4F07-BC27-4276545C5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69A7276-13B9-4486-B413-88F6B8EE18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SG" dirty="0"/>
          </a:p>
        </p:txBody>
      </p:sp>
      <p:sp>
        <p:nvSpPr>
          <p:cNvPr id="4" name="Text Placeholder 3">
            <a:extLst>
              <a:ext uri="{FF2B5EF4-FFF2-40B4-BE49-F238E27FC236}">
                <a16:creationId xmlns:a16="http://schemas.microsoft.com/office/drawing/2014/main" id="{36591697-F7DC-4A78-AF6E-6296B045D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41571A-A600-463A-87C9-E3DBFDD13CE1}"/>
              </a:ext>
            </a:extLst>
          </p:cNvPr>
          <p:cNvSpPr>
            <a:spLocks noGrp="1"/>
          </p:cNvSpPr>
          <p:nvPr>
            <p:ph type="dt" sz="half" idx="10"/>
          </p:nvPr>
        </p:nvSpPr>
        <p:spPr/>
        <p:txBody>
          <a:bodyPr/>
          <a:lstStyle/>
          <a:p>
            <a:endParaRPr lang="en-SG" dirty="0"/>
          </a:p>
        </p:txBody>
      </p:sp>
      <p:sp>
        <p:nvSpPr>
          <p:cNvPr id="6" name="Footer Placeholder 5">
            <a:extLst>
              <a:ext uri="{FF2B5EF4-FFF2-40B4-BE49-F238E27FC236}">
                <a16:creationId xmlns:a16="http://schemas.microsoft.com/office/drawing/2014/main" id="{149963BD-E48F-4045-918C-E9E660CC4039}"/>
              </a:ext>
            </a:extLst>
          </p:cNvPr>
          <p:cNvSpPr>
            <a:spLocks noGrp="1"/>
          </p:cNvSpPr>
          <p:nvPr>
            <p:ph type="ftr" sz="quarter" idx="11"/>
          </p:nvPr>
        </p:nvSpPr>
        <p:spPr/>
        <p:txBody>
          <a:bodyPr/>
          <a:lstStyle/>
          <a:p>
            <a:r>
              <a:rPr lang="en-US" dirty="0"/>
              <a:t>Post Diploma Certificate in Machine Learning &amp; Operations</a:t>
            </a:r>
            <a:endParaRPr lang="en-SG" dirty="0"/>
          </a:p>
        </p:txBody>
      </p:sp>
      <p:sp>
        <p:nvSpPr>
          <p:cNvPr id="7" name="Slide Number Placeholder 6">
            <a:extLst>
              <a:ext uri="{FF2B5EF4-FFF2-40B4-BE49-F238E27FC236}">
                <a16:creationId xmlns:a16="http://schemas.microsoft.com/office/drawing/2014/main" id="{3E93A05E-7512-44BA-BD0F-A86E1D35F085}"/>
              </a:ext>
            </a:extLst>
          </p:cNvPr>
          <p:cNvSpPr>
            <a:spLocks noGrp="1"/>
          </p:cNvSpPr>
          <p:nvPr>
            <p:ph type="sldNum" sz="quarter" idx="12"/>
          </p:nvPr>
        </p:nvSpPr>
        <p:spPr/>
        <p:txBody>
          <a:bodyPr/>
          <a:lstStyle/>
          <a:p>
            <a:fld id="{CE19DD2C-80DA-488C-99A4-6C8CE83C9C30}" type="slidenum">
              <a:rPr lang="en-SG" smtClean="0"/>
              <a:t>‹#›</a:t>
            </a:fld>
            <a:endParaRPr lang="en-SG" dirty="0"/>
          </a:p>
        </p:txBody>
      </p:sp>
    </p:spTree>
    <p:extLst>
      <p:ext uri="{BB962C8B-B14F-4D97-AF65-F5344CB8AC3E}">
        <p14:creationId xmlns:p14="http://schemas.microsoft.com/office/powerpoint/2010/main" val="375001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4ADB08-1EB9-42B6-AEE5-D0C7695412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3E007F2-5ECD-4C9C-95FE-E9CAF6A0EE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AA8F24D-21B0-455E-80A1-1C8917BE12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G" dirty="0"/>
          </a:p>
        </p:txBody>
      </p:sp>
      <p:sp>
        <p:nvSpPr>
          <p:cNvPr id="5" name="Footer Placeholder 4">
            <a:extLst>
              <a:ext uri="{FF2B5EF4-FFF2-40B4-BE49-F238E27FC236}">
                <a16:creationId xmlns:a16="http://schemas.microsoft.com/office/drawing/2014/main" id="{53774F77-5866-4BE4-909E-22CFEB520A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Post Diploma Certificate in Machine Learning &amp; Operations</a:t>
            </a:r>
            <a:endParaRPr lang="en-SG" dirty="0"/>
          </a:p>
        </p:txBody>
      </p:sp>
      <p:sp>
        <p:nvSpPr>
          <p:cNvPr id="6" name="Slide Number Placeholder 5">
            <a:extLst>
              <a:ext uri="{FF2B5EF4-FFF2-40B4-BE49-F238E27FC236}">
                <a16:creationId xmlns:a16="http://schemas.microsoft.com/office/drawing/2014/main" id="{AC61C9B2-EA38-47FE-848F-FF32C8E84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19DD2C-80DA-488C-99A4-6C8CE83C9C30}" type="slidenum">
              <a:rPr lang="en-SG" smtClean="0"/>
              <a:t>‹#›</a:t>
            </a:fld>
            <a:endParaRPr lang="en-SG" dirty="0"/>
          </a:p>
        </p:txBody>
      </p:sp>
      <p:sp>
        <p:nvSpPr>
          <p:cNvPr id="7" name="MSIPCMContentMarking" descr="{&quot;HashCode&quot;:-2012720162,&quot;Placement&quot;:&quot;Header&quot;,&quot;Top&quot;:0.0,&quot;Left&quot;:0.0,&quot;SlideWidth&quot;:960,&quot;SlideHeight&quot;:540}">
            <a:extLst>
              <a:ext uri="{FF2B5EF4-FFF2-40B4-BE49-F238E27FC236}">
                <a16:creationId xmlns:a16="http://schemas.microsoft.com/office/drawing/2014/main" id="{D9BD36F5-CDDD-89EC-1204-46A113C95B1B}"/>
              </a:ext>
            </a:extLst>
          </p:cNvPr>
          <p:cNvSpPr txBox="1"/>
          <p:nvPr userDrawn="1"/>
        </p:nvSpPr>
        <p:spPr>
          <a:xfrm>
            <a:off x="0" y="0"/>
            <a:ext cx="1033377" cy="262344"/>
          </a:xfrm>
          <a:prstGeom prst="rect">
            <a:avLst/>
          </a:prstGeom>
          <a:noFill/>
        </p:spPr>
        <p:txBody>
          <a:bodyPr vert="horz" wrap="square" lIns="0" tIns="0" rIns="0" bIns="0" rtlCol="0" anchor="ctr" anchorCtr="1">
            <a:spAutoFit/>
          </a:bodyPr>
          <a:lstStyle/>
          <a:p>
            <a:pPr algn="l">
              <a:spcBef>
                <a:spcPts val="0"/>
              </a:spcBef>
              <a:spcAft>
                <a:spcPts val="0"/>
              </a:spcAft>
            </a:pPr>
            <a:r>
              <a:rPr lang="en-SG" sz="1000" dirty="0">
                <a:solidFill>
                  <a:srgbClr val="000000"/>
                </a:solidFill>
                <a:latin typeface="Calibri" panose="020F0502020204030204" pitchFamily="34" charset="0"/>
              </a:rPr>
              <a:t>Official (Open)</a:t>
            </a:r>
          </a:p>
        </p:txBody>
      </p:sp>
    </p:spTree>
    <p:extLst>
      <p:ext uri="{BB962C8B-B14F-4D97-AF65-F5344CB8AC3E}">
        <p14:creationId xmlns:p14="http://schemas.microsoft.com/office/powerpoint/2010/main" val="35168469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1" r:id="rId12"/>
    <p:sldLayoutId id="2147483692" r:id="rId13"/>
    <p:sldLayoutId id="2147483693" r:id="rId14"/>
    <p:sldLayoutId id="2147483695" r:id="rId15"/>
    <p:sldLayoutId id="2147483696" r:id="rId16"/>
    <p:sldLayoutId id="2147483697" r:id="rId17"/>
    <p:sldLayoutId id="2147483698" r:id="rId18"/>
    <p:sldLayoutId id="2147483699" r:id="rId19"/>
    <p:sldLayoutId id="2147483700" r:id="rId2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C8DD-A6A0-0E26-F982-B63D61D9DD6D}"/>
              </a:ext>
            </a:extLst>
          </p:cNvPr>
          <p:cNvSpPr>
            <a:spLocks noGrp="1"/>
          </p:cNvSpPr>
          <p:nvPr>
            <p:ph type="title"/>
          </p:nvPr>
        </p:nvSpPr>
        <p:spPr>
          <a:xfrm>
            <a:off x="415635" y="512618"/>
            <a:ext cx="11305309" cy="872837"/>
          </a:xfrm>
        </p:spPr>
        <p:txBody>
          <a:bodyPr>
            <a:normAutofit/>
          </a:bodyPr>
          <a:lstStyle/>
          <a:p>
            <a:r>
              <a:rPr lang="en-US" altLang="zh-SG" sz="3600" dirty="0">
                <a:solidFill>
                  <a:schemeClr val="accent1"/>
                </a:solidFill>
                <a:latin typeface="Calibri (Heading)"/>
              </a:rPr>
              <a:t>Predicting Heart Disease Using Machine Learning Models</a:t>
            </a:r>
            <a:endParaRPr lang="zh-SG" altLang="en-US" sz="3600" dirty="0">
              <a:solidFill>
                <a:schemeClr val="accent1"/>
              </a:solidFill>
              <a:latin typeface="Calibri (Heading)"/>
            </a:endParaRPr>
          </a:p>
        </p:txBody>
      </p:sp>
      <p:sp>
        <p:nvSpPr>
          <p:cNvPr id="3" name="Content Placeholder 2">
            <a:extLst>
              <a:ext uri="{FF2B5EF4-FFF2-40B4-BE49-F238E27FC236}">
                <a16:creationId xmlns:a16="http://schemas.microsoft.com/office/drawing/2014/main" id="{6F5894F8-7852-7E50-8DA2-4BD7C4ABDA6A}"/>
              </a:ext>
            </a:extLst>
          </p:cNvPr>
          <p:cNvSpPr>
            <a:spLocks noGrp="1"/>
          </p:cNvSpPr>
          <p:nvPr>
            <p:ph idx="1"/>
          </p:nvPr>
        </p:nvSpPr>
        <p:spPr>
          <a:xfrm>
            <a:off x="554182" y="1825625"/>
            <a:ext cx="11166762" cy="4351338"/>
          </a:xfrm>
        </p:spPr>
        <p:txBody>
          <a:bodyPr>
            <a:normAutofit/>
          </a:bodyPr>
          <a:lstStyle/>
          <a:p>
            <a:r>
              <a:rPr lang="en-US" altLang="zh-SG" dirty="0">
                <a:cs typeface="Arial" panose="020B0604020202020204" pitchFamily="34" charset="0"/>
              </a:rPr>
              <a:t>Project Name: Predicting Heart Disease Using Machine Learning models</a:t>
            </a:r>
          </a:p>
          <a:p>
            <a:r>
              <a:rPr lang="en-US" altLang="zh-SG" dirty="0">
                <a:cs typeface="Arial" panose="020B0604020202020204" pitchFamily="34" charset="0"/>
              </a:rPr>
              <a:t>Project Team: IIT1113_Team2</a:t>
            </a:r>
          </a:p>
          <a:p>
            <a:r>
              <a:rPr lang="en-US" altLang="zh-SG" dirty="0">
                <a:cs typeface="Arial" panose="020B0604020202020204" pitchFamily="34" charset="0"/>
              </a:rPr>
              <a:t>Team Member </a:t>
            </a:r>
          </a:p>
          <a:p>
            <a:pPr lvl="1"/>
            <a:r>
              <a:rPr lang="en-GB" altLang="zh-SG" sz="2800" dirty="0">
                <a:cs typeface="Arial" panose="020B0604020202020204" pitchFamily="34" charset="0"/>
              </a:rPr>
              <a:t>Nah Puay Hoon</a:t>
            </a:r>
            <a:endParaRPr lang="en-US" altLang="zh-SG" sz="2800" dirty="0">
              <a:cs typeface="Arial" panose="020B0604020202020204" pitchFamily="34" charset="0"/>
            </a:endParaRPr>
          </a:p>
          <a:p>
            <a:pPr lvl="1"/>
            <a:r>
              <a:rPr lang="en-GB" altLang="zh-SG" sz="2800" dirty="0">
                <a:cs typeface="Arial" panose="020B0604020202020204" pitchFamily="34" charset="0"/>
              </a:rPr>
              <a:t>Lee Chen Lian</a:t>
            </a:r>
          </a:p>
          <a:p>
            <a:pPr lvl="1"/>
            <a:r>
              <a:rPr lang="en-GB" altLang="zh-SG" sz="2800" dirty="0">
                <a:cs typeface="Arial" panose="020B0604020202020204" pitchFamily="34" charset="0"/>
              </a:rPr>
              <a:t>Kee Eng Zhen </a:t>
            </a:r>
          </a:p>
        </p:txBody>
      </p:sp>
      <p:sp>
        <p:nvSpPr>
          <p:cNvPr id="5" name="Slide Number Placeholder 4">
            <a:extLst>
              <a:ext uri="{FF2B5EF4-FFF2-40B4-BE49-F238E27FC236}">
                <a16:creationId xmlns:a16="http://schemas.microsoft.com/office/drawing/2014/main" id="{838A3671-5F47-5D12-EA1C-AAF772DCDA2E}"/>
              </a:ext>
            </a:extLst>
          </p:cNvPr>
          <p:cNvSpPr>
            <a:spLocks noGrp="1"/>
          </p:cNvSpPr>
          <p:nvPr>
            <p:ph type="sldNum" sz="quarter" idx="12"/>
          </p:nvPr>
        </p:nvSpPr>
        <p:spPr/>
        <p:txBody>
          <a:bodyPr/>
          <a:lstStyle/>
          <a:p>
            <a:fld id="{CE19DD2C-80DA-488C-99A4-6C8CE83C9C30}" type="slidenum">
              <a:rPr lang="en-SG" smtClean="0"/>
              <a:t>1</a:t>
            </a:fld>
            <a:endParaRPr lang="en-SG" dirty="0"/>
          </a:p>
        </p:txBody>
      </p:sp>
    </p:spTree>
    <p:extLst>
      <p:ext uri="{BB962C8B-B14F-4D97-AF65-F5344CB8AC3E}">
        <p14:creationId xmlns:p14="http://schemas.microsoft.com/office/powerpoint/2010/main" val="245874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AA013-AA70-5868-8280-FD9E96036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C00DD-8B04-16AC-0A10-E097BC70DB33}"/>
              </a:ext>
            </a:extLst>
          </p:cNvPr>
          <p:cNvSpPr>
            <a:spLocks noGrp="1"/>
          </p:cNvSpPr>
          <p:nvPr>
            <p:ph type="title"/>
          </p:nvPr>
        </p:nvSpPr>
        <p:spPr>
          <a:xfrm>
            <a:off x="574744" y="136525"/>
            <a:ext cx="11042511" cy="699060"/>
          </a:xfrm>
        </p:spPr>
        <p:txBody>
          <a:bodyPr>
            <a:normAutofit/>
          </a:bodyPr>
          <a:lstStyle/>
          <a:p>
            <a:pPr algn="ctr"/>
            <a:r>
              <a:rPr lang="en-US" altLang="zh-SG" dirty="0"/>
              <a:t>Logistics Regression Model</a:t>
            </a:r>
            <a:endParaRPr lang="en-US" altLang="zh-SG" b="0" dirty="0"/>
          </a:p>
        </p:txBody>
      </p:sp>
      <p:sp>
        <p:nvSpPr>
          <p:cNvPr id="3" name="Slide Number Placeholder 2">
            <a:extLst>
              <a:ext uri="{FF2B5EF4-FFF2-40B4-BE49-F238E27FC236}">
                <a16:creationId xmlns:a16="http://schemas.microsoft.com/office/drawing/2014/main" id="{13AD3E73-CAD2-D69C-DEA3-7A33FD1D774E}"/>
              </a:ext>
            </a:extLst>
          </p:cNvPr>
          <p:cNvSpPr>
            <a:spLocks noGrp="1"/>
          </p:cNvSpPr>
          <p:nvPr>
            <p:ph type="sldNum" sz="quarter" idx="10"/>
          </p:nvPr>
        </p:nvSpPr>
        <p:spPr/>
        <p:txBody>
          <a:bodyPr/>
          <a:lstStyle/>
          <a:p>
            <a:fld id="{CE19DD2C-80DA-488C-99A4-6C8CE83C9C30}" type="slidenum">
              <a:rPr lang="en-SG" smtClean="0"/>
              <a:t>10</a:t>
            </a:fld>
            <a:endParaRPr lang="en-SG" dirty="0"/>
          </a:p>
        </p:txBody>
      </p:sp>
      <p:sp>
        <p:nvSpPr>
          <p:cNvPr id="6" name="Content Placeholder 2">
            <a:extLst>
              <a:ext uri="{FF2B5EF4-FFF2-40B4-BE49-F238E27FC236}">
                <a16:creationId xmlns:a16="http://schemas.microsoft.com/office/drawing/2014/main" id="{6754E533-A144-25EB-FF8B-1B3CA21DC53B}"/>
              </a:ext>
            </a:extLst>
          </p:cNvPr>
          <p:cNvSpPr txBox="1">
            <a:spLocks/>
          </p:cNvSpPr>
          <p:nvPr/>
        </p:nvSpPr>
        <p:spPr>
          <a:xfrm>
            <a:off x="838199" y="1825625"/>
            <a:ext cx="1029024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a:p>
            <a:endParaRPr lang="en-SG" dirty="0"/>
          </a:p>
        </p:txBody>
      </p:sp>
      <p:sp>
        <p:nvSpPr>
          <p:cNvPr id="5" name="TextBox 4">
            <a:extLst>
              <a:ext uri="{FF2B5EF4-FFF2-40B4-BE49-F238E27FC236}">
                <a16:creationId xmlns:a16="http://schemas.microsoft.com/office/drawing/2014/main" id="{48CB45BA-95BE-C4C3-D3EC-BF4CD7AF8E01}"/>
              </a:ext>
            </a:extLst>
          </p:cNvPr>
          <p:cNvSpPr txBox="1"/>
          <p:nvPr/>
        </p:nvSpPr>
        <p:spPr>
          <a:xfrm>
            <a:off x="551395" y="906601"/>
            <a:ext cx="11496898" cy="3416320"/>
          </a:xfrm>
          <a:prstGeom prst="rect">
            <a:avLst/>
          </a:prstGeom>
          <a:noFill/>
        </p:spPr>
        <p:txBody>
          <a:bodyPr wrap="square" rtlCol="0">
            <a:spAutoFit/>
          </a:bodyPr>
          <a:lstStyle/>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zh-SG" altLang="en-US" sz="2400" dirty="0"/>
          </a:p>
        </p:txBody>
      </p:sp>
      <p:sp>
        <p:nvSpPr>
          <p:cNvPr id="7" name="Rectangle 2">
            <a:extLst>
              <a:ext uri="{FF2B5EF4-FFF2-40B4-BE49-F238E27FC236}">
                <a16:creationId xmlns:a16="http://schemas.microsoft.com/office/drawing/2014/main" id="{EDD1DD24-927C-CB17-9824-E78D98C9BF41}"/>
              </a:ext>
            </a:extLst>
          </p:cNvPr>
          <p:cNvSpPr>
            <a:spLocks noChangeArrowheads="1"/>
          </p:cNvSpPr>
          <p:nvPr/>
        </p:nvSpPr>
        <p:spPr bwMode="auto">
          <a:xfrm>
            <a:off x="224573" y="681037"/>
            <a:ext cx="1139268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choices:</a:t>
            </a:r>
          </a:p>
          <a:p>
            <a:pPr marL="800100" lvl="1" indent="-342900" eaLnBrk="0" fontAlgn="base" hangingPunct="0">
              <a:spcBef>
                <a:spcPct val="0"/>
              </a:spcBef>
              <a:spcAft>
                <a:spcPct val="0"/>
              </a:spcAft>
              <a:buFont typeface="Arial" panose="020B0604020202020204" pitchFamily="34" charset="0"/>
              <a:buChar char="•"/>
            </a:pPr>
            <a:r>
              <a:rPr lang="en-US" sz="2400" dirty="0"/>
              <a:t>Logistic Regression with hyperparameter tuning over different regularizations</a:t>
            </a:r>
          </a:p>
          <a:p>
            <a:pPr marL="800100" lvl="1" indent="-342900" eaLnBrk="0" fontAlgn="base" hangingPunct="0">
              <a:spcBef>
                <a:spcPct val="0"/>
              </a:spcBef>
              <a:spcAft>
                <a:spcPct val="0"/>
              </a:spcAft>
              <a:buFont typeface="Arial" panose="020B0604020202020204" pitchFamily="34" charset="0"/>
              <a:buChar char="•"/>
            </a:pPr>
            <a:r>
              <a:rPr kumimoji="0" lang="en-US"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logreg_param_grid</a:t>
            </a:r>
            <a:r>
              <a:rPr kumimoji="0" lang="en-US"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 {    'C': [0.01, 0.1, 1, 10, 100],    'penalty': ['l1', 'l2'],   </a:t>
            </a:r>
          </a:p>
          <a:p>
            <a:pPr lvl="1" eaLnBrk="0" fontAlgn="base" hangingPunct="0">
              <a:spcBef>
                <a:spcPct val="0"/>
              </a:spcBef>
              <a:spcAft>
                <a:spcPct val="0"/>
              </a:spcAft>
            </a:pPr>
            <a:r>
              <a:rPr lang="en-US" altLang="zh-SG" sz="2400" dirty="0">
                <a:latin typeface="Calibri" panose="020F0502020204030204" pitchFamily="34" charset="0"/>
                <a:cs typeface="Calibri" panose="020F0502020204030204" pitchFamily="34" charset="0"/>
              </a:rPr>
              <a:t>	</a:t>
            </a:r>
            <a:r>
              <a:rPr kumimoji="0" lang="en-US"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'solver': ['</a:t>
            </a:r>
            <a:r>
              <a:rPr kumimoji="0" lang="en-US"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liblinear</a:t>
            </a:r>
            <a:r>
              <a:rPr kumimoji="0" lang="en-US"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r>
              <a:rPr kumimoji="0" lang="en-US"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class_weight</a:t>
            </a:r>
            <a:r>
              <a:rPr kumimoji="0" lang="en-US"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['balanced']}</a:t>
            </a:r>
            <a:endParaRPr lang="en-US" altLang="zh-SG" sz="240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Hyperparameter tuning:</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 (inverse of regularization strength) - </a:t>
            </a:r>
            <a:r>
              <a:rPr lang="en-US" altLang="zh-SG" sz="2400" dirty="0">
                <a:latin typeface="Calibri" panose="020F0502020204030204" pitchFamily="34" charset="0"/>
                <a:cs typeface="Calibri" panose="020F0502020204030204" pitchFamily="34" charset="0"/>
              </a:rPr>
              <a:t>[0.01, 0.1, 1, 10, 100], </a:t>
            </a:r>
            <a:endPar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penalty - (l1, l2).</a:t>
            </a:r>
          </a:p>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Validation:</a:t>
            </a:r>
          </a:p>
          <a:p>
            <a:pPr marL="800100" lvl="1" indent="-342900" eaLnBrk="0" fontAlgn="base" hangingPunct="0">
              <a:spcBef>
                <a:spcPct val="0"/>
              </a:spcBef>
              <a:spcAft>
                <a:spcPct val="0"/>
              </a:spcAft>
              <a:buFont typeface="Arial" panose="020B0604020202020204" pitchFamily="34" charset="0"/>
              <a:buChar char="•"/>
            </a:pPr>
            <a:r>
              <a:rPr lang="en-US" altLang="zh-SG" sz="2400" dirty="0">
                <a:latin typeface="Calibri" panose="020F0502020204030204" pitchFamily="34" charset="0"/>
                <a:cs typeface="Calibri" panose="020F0502020204030204" pitchFamily="34" charset="0"/>
              </a:rPr>
              <a:t>Cross-validation to check generalization. (CV=5)</a:t>
            </a:r>
            <a:endPar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precision-recall (especially for imbalanced data).</a:t>
            </a:r>
          </a:p>
          <a:p>
            <a:pPr eaLnBrk="0" fontAlgn="base" hangingPunct="0">
              <a:spcBef>
                <a:spcPct val="0"/>
              </a:spcBef>
              <a:spcAft>
                <a:spcPct val="0"/>
              </a:spcAf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Hypothesis test in ML context:</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Does this set of features significantly explain the target?</a:t>
            </a:r>
          </a:p>
          <a:p>
            <a:pPr marL="442913" lvl="1" eaLnBrk="0" fontAlgn="base" hangingPunct="0">
              <a:spcBef>
                <a:spcPct val="0"/>
              </a:spcBef>
              <a:spcAft>
                <a:spcPct val="0"/>
              </a:spcAft>
            </a:pPr>
            <a:r>
              <a:rPr lang="en-SG" altLang="zh-SG" sz="2400" dirty="0">
                <a:solidFill>
                  <a:srgbClr val="0070C0"/>
                </a:solidFill>
                <a:latin typeface="Calibri" panose="020F0502020204030204" pitchFamily="34" charset="0"/>
                <a:cs typeface="Calibri" panose="020F0502020204030204" pitchFamily="34" charset="0"/>
              </a:rPr>
              <a:t>	</a:t>
            </a:r>
            <a:r>
              <a:rPr lang="en-SG" altLang="zh-SG" sz="2400" i="1" dirty="0">
                <a:solidFill>
                  <a:srgbClr val="0070C0"/>
                </a:solidFill>
                <a:latin typeface="Calibri" panose="020F0502020204030204" pitchFamily="34" charset="0"/>
                <a:cs typeface="Calibri" panose="020F0502020204030204" pitchFamily="34" charset="0"/>
              </a:rPr>
              <a:t>Yes, given the accuracy of 95% and f1-Score of 96%</a:t>
            </a:r>
            <a:endParaRPr kumimoji="0" lang="en-SG" altLang="zh-SG" sz="2400" i="1" u="none" strike="noStrike" cap="none" normalizeH="0" baseline="0" dirty="0">
              <a:ln>
                <a:noFill/>
              </a:ln>
              <a:solidFill>
                <a:srgbClr val="0070C0"/>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 regularized models improve generalization over baseline?</a:t>
            </a:r>
          </a:p>
          <a:p>
            <a:pPr lvl="1" eaLnBrk="0" fontAlgn="base" hangingPunct="0">
              <a:spcBef>
                <a:spcPct val="0"/>
              </a:spcBef>
              <a:spcAft>
                <a:spcPct val="0"/>
              </a:spcAft>
            </a:pPr>
            <a:r>
              <a:rPr lang="en-SG" altLang="zh-SG" sz="2400" dirty="0">
                <a:latin typeface="Calibri" panose="020F0502020204030204" pitchFamily="34" charset="0"/>
                <a:cs typeface="Calibri" panose="020F0502020204030204" pitchFamily="34" charset="0"/>
              </a:rPr>
              <a:t>	</a:t>
            </a:r>
            <a:r>
              <a:rPr lang="en-SG" altLang="zh-SG" sz="2400" i="1" dirty="0">
                <a:solidFill>
                  <a:srgbClr val="0070C0"/>
                </a:solidFill>
                <a:latin typeface="Calibri" panose="020F0502020204030204" pitchFamily="34" charset="0"/>
                <a:cs typeface="Calibri" panose="020F0502020204030204" pitchFamily="34" charset="0"/>
              </a:rPr>
              <a:t>Yes, the optimal parameter is  C = 10 and penalty = l2</a:t>
            </a:r>
            <a:endParaRPr kumimoji="0" lang="zh-SG" altLang="zh-SG" sz="2400" i="0" u="none" strike="noStrike" cap="none" normalizeH="0" baseline="0" dirty="0">
              <a:ln>
                <a:noFill/>
              </a:ln>
              <a:solidFill>
                <a:srgbClr val="0070C0"/>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829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604DD-0B44-2833-4C8A-648F93397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8478B6-E7E6-D88A-8C4F-BBEC7F22AAF7}"/>
              </a:ext>
            </a:extLst>
          </p:cNvPr>
          <p:cNvSpPr>
            <a:spLocks noGrp="1"/>
          </p:cNvSpPr>
          <p:nvPr>
            <p:ph type="title"/>
          </p:nvPr>
        </p:nvSpPr>
        <p:spPr>
          <a:xfrm>
            <a:off x="462064" y="161875"/>
            <a:ext cx="11042511" cy="699060"/>
          </a:xfrm>
        </p:spPr>
        <p:txBody>
          <a:bodyPr>
            <a:normAutofit/>
          </a:bodyPr>
          <a:lstStyle/>
          <a:p>
            <a:pPr algn="ctr"/>
            <a:r>
              <a:rPr lang="en-US" altLang="zh-SG" dirty="0"/>
              <a:t>Random Forest Model</a:t>
            </a:r>
            <a:endParaRPr lang="en-US" altLang="zh-SG" b="0" dirty="0"/>
          </a:p>
        </p:txBody>
      </p:sp>
      <p:sp>
        <p:nvSpPr>
          <p:cNvPr id="3" name="Slide Number Placeholder 2">
            <a:extLst>
              <a:ext uri="{FF2B5EF4-FFF2-40B4-BE49-F238E27FC236}">
                <a16:creationId xmlns:a16="http://schemas.microsoft.com/office/drawing/2014/main" id="{79786061-4A01-6F44-DF8F-3366A12D0B74}"/>
              </a:ext>
            </a:extLst>
          </p:cNvPr>
          <p:cNvSpPr>
            <a:spLocks noGrp="1"/>
          </p:cNvSpPr>
          <p:nvPr>
            <p:ph type="sldNum" sz="quarter" idx="10"/>
          </p:nvPr>
        </p:nvSpPr>
        <p:spPr/>
        <p:txBody>
          <a:bodyPr/>
          <a:lstStyle/>
          <a:p>
            <a:fld id="{CE19DD2C-80DA-488C-99A4-6C8CE83C9C30}" type="slidenum">
              <a:rPr lang="en-SG" smtClean="0"/>
              <a:t>11</a:t>
            </a:fld>
            <a:endParaRPr lang="en-SG" dirty="0"/>
          </a:p>
        </p:txBody>
      </p:sp>
      <p:sp>
        <p:nvSpPr>
          <p:cNvPr id="6" name="Content Placeholder 2">
            <a:extLst>
              <a:ext uri="{FF2B5EF4-FFF2-40B4-BE49-F238E27FC236}">
                <a16:creationId xmlns:a16="http://schemas.microsoft.com/office/drawing/2014/main" id="{AAB01028-4D9D-8C28-45DA-AE304C2C208B}"/>
              </a:ext>
            </a:extLst>
          </p:cNvPr>
          <p:cNvSpPr txBox="1">
            <a:spLocks/>
          </p:cNvSpPr>
          <p:nvPr/>
        </p:nvSpPr>
        <p:spPr>
          <a:xfrm>
            <a:off x="838199" y="1825625"/>
            <a:ext cx="1029024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a:p>
            <a:endParaRPr lang="en-SG" dirty="0"/>
          </a:p>
        </p:txBody>
      </p:sp>
      <p:sp>
        <p:nvSpPr>
          <p:cNvPr id="5" name="TextBox 4">
            <a:extLst>
              <a:ext uri="{FF2B5EF4-FFF2-40B4-BE49-F238E27FC236}">
                <a16:creationId xmlns:a16="http://schemas.microsoft.com/office/drawing/2014/main" id="{44EE5194-E759-3922-D1DE-ABC7B87CA13C}"/>
              </a:ext>
            </a:extLst>
          </p:cNvPr>
          <p:cNvSpPr txBox="1"/>
          <p:nvPr/>
        </p:nvSpPr>
        <p:spPr>
          <a:xfrm>
            <a:off x="-1514698" y="511405"/>
            <a:ext cx="11496898" cy="3416320"/>
          </a:xfrm>
          <a:prstGeom prst="rect">
            <a:avLst/>
          </a:prstGeom>
          <a:noFill/>
        </p:spPr>
        <p:txBody>
          <a:bodyPr wrap="square" rtlCol="0">
            <a:spAutoFit/>
          </a:bodyPr>
          <a:lstStyle/>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zh-SG" altLang="en-US" sz="2400" dirty="0"/>
          </a:p>
        </p:txBody>
      </p:sp>
      <p:sp>
        <p:nvSpPr>
          <p:cNvPr id="7" name="Rectangle 2">
            <a:extLst>
              <a:ext uri="{FF2B5EF4-FFF2-40B4-BE49-F238E27FC236}">
                <a16:creationId xmlns:a16="http://schemas.microsoft.com/office/drawing/2014/main" id="{5C7CFEAC-D82A-B97E-9131-4B9CDEDA560D}"/>
              </a:ext>
            </a:extLst>
          </p:cNvPr>
          <p:cNvSpPr>
            <a:spLocks noChangeArrowheads="1"/>
          </p:cNvSpPr>
          <p:nvPr/>
        </p:nvSpPr>
        <p:spPr bwMode="auto">
          <a:xfrm>
            <a:off x="208805" y="534471"/>
            <a:ext cx="1176729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choices:</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Base Random Forest at first. (</a:t>
            </a:r>
            <a:r>
              <a:rPr lang="en-US" altLang="zh-SG" sz="2400" dirty="0">
                <a:latin typeface="Calibri" panose="020F0502020204030204" pitchFamily="34" charset="0"/>
                <a:cs typeface="Calibri" panose="020F0502020204030204" pitchFamily="34" charset="0"/>
              </a:rPr>
              <a:t>rf = </a:t>
            </a:r>
            <a:r>
              <a:rPr lang="en-US" altLang="zh-SG" sz="2400" dirty="0" err="1">
                <a:latin typeface="Calibri" panose="020F0502020204030204" pitchFamily="34" charset="0"/>
                <a:cs typeface="Calibri" panose="020F0502020204030204" pitchFamily="34" charset="0"/>
              </a:rPr>
              <a:t>RandomForestClassifier</a:t>
            </a:r>
            <a:r>
              <a:rPr lang="en-US" altLang="zh-SG" sz="2400" dirty="0">
                <a:latin typeface="Calibri" panose="020F0502020204030204" pitchFamily="34" charset="0"/>
                <a:cs typeface="Calibri" panose="020F0502020204030204" pitchFamily="34" charset="0"/>
              </a:rPr>
              <a:t>(</a:t>
            </a:r>
            <a:r>
              <a:rPr lang="en-US" altLang="zh-SG" sz="2400" dirty="0" err="1">
                <a:latin typeface="Calibri" panose="020F0502020204030204" pitchFamily="34" charset="0"/>
                <a:cs typeface="Calibri" panose="020F0502020204030204" pitchFamily="34" charset="0"/>
              </a:rPr>
              <a:t>random_state</a:t>
            </a:r>
            <a:r>
              <a:rPr lang="en-US" altLang="zh-SG" sz="2400" dirty="0">
                <a:latin typeface="Calibri" panose="020F0502020204030204" pitchFamily="34" charset="0"/>
                <a:cs typeface="Calibri" panose="020F0502020204030204" pitchFamily="34" charset="0"/>
              </a:rPr>
              <a:t>=42))</a:t>
            </a:r>
            <a:endPar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Hyperparameter tuning:</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n_estimators</a:t>
            </a: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number of trees. </a:t>
            </a:r>
            <a:r>
              <a:rPr lang="en-SG" sz="2400" dirty="0"/>
              <a:t>(100 or 200)</a:t>
            </a:r>
            <a:endPar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max_depth</a:t>
            </a: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maximum depth of each tree. (100, 200 or unlimited)</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min_samples_split</a:t>
            </a: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control overfitting. (2 or 5)</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class_weight</a:t>
            </a: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handle imbalance. (‘balanced’)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Validation:</a:t>
            </a:r>
          </a:p>
          <a:p>
            <a:pPr marL="800100" lvl="1" indent="-342900" eaLnBrk="0" fontAlgn="base" hangingPunct="0">
              <a:spcBef>
                <a:spcPct val="0"/>
              </a:spcBef>
              <a:spcAft>
                <a:spcPct val="0"/>
              </a:spcAft>
              <a:buFont typeface="Arial" panose="020B0604020202020204" pitchFamily="34" charset="0"/>
              <a:buChar char="•"/>
            </a:pPr>
            <a:r>
              <a:rPr lang="en-SG" sz="2400" dirty="0"/>
              <a:t>Cross-validation for robust metrics. (CV=5)</a:t>
            </a:r>
            <a:endPar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Feature importance ranking.</a:t>
            </a:r>
          </a:p>
          <a:p>
            <a:pPr eaLnBrk="0" fontAlgn="base" hangingPunct="0">
              <a:spcBef>
                <a:spcPct val="0"/>
              </a:spcBef>
              <a:spcAft>
                <a:spcPct val="0"/>
              </a:spcAft>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Hypothesis test in ML context:</a:t>
            </a:r>
          </a:p>
          <a:p>
            <a:pPr marL="800100" lvl="1" indent="-342900" eaLnBrk="0" fontAlgn="base" hangingPunct="0">
              <a:spcBef>
                <a:spcPct val="0"/>
              </a:spcBef>
              <a:spcAft>
                <a:spcPct val="0"/>
              </a:spcAft>
              <a:buFont typeface="Arial" panose="020B0604020202020204" pitchFamily="34" charset="0"/>
              <a:buChar char="•"/>
            </a:pP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Does model tuning improve predictive power ?</a:t>
            </a:r>
          </a:p>
          <a:p>
            <a:pPr lvl="2" eaLnBrk="0" fontAlgn="base" hangingPunct="0">
              <a:spcBef>
                <a:spcPct val="0"/>
              </a:spcBef>
              <a:spcAft>
                <a:spcPct val="0"/>
              </a:spcAft>
            </a:pPr>
            <a:r>
              <a:rPr lang="en-SG" altLang="zh-SG" sz="2400" i="1" dirty="0">
                <a:solidFill>
                  <a:srgbClr val="0070C0"/>
                </a:solidFill>
                <a:latin typeface="Calibri" panose="020F0502020204030204" pitchFamily="34" charset="0"/>
                <a:cs typeface="Calibri" panose="020F0502020204030204" pitchFamily="34" charset="0"/>
              </a:rPr>
              <a:t>Yes, optimal metrices were derived, with high accuracy and f1-score.</a:t>
            </a:r>
            <a:endParaRPr kumimoji="0" lang="en-SG" altLang="zh-SG" sz="2400" i="1" u="none" strike="noStrike" cap="none" normalizeH="0" baseline="0" dirty="0">
              <a:ln>
                <a:noFill/>
              </a:ln>
              <a:solidFill>
                <a:srgbClr val="0070C0"/>
              </a:solidFill>
              <a:effectLst/>
              <a:latin typeface="Calibri" panose="020F0502020204030204" pitchFamily="34" charset="0"/>
              <a:cs typeface="Calibri" panose="020F0502020204030204" pitchFamily="34" charset="0"/>
            </a:endParaRPr>
          </a:p>
          <a:p>
            <a:pPr marL="800100" lvl="1" indent="-342900" eaLnBrk="0" fontAlgn="base" hangingPunct="0">
              <a:spcBef>
                <a:spcPct val="0"/>
              </a:spcBef>
              <a:spcAft>
                <a:spcPct val="0"/>
              </a:spcAft>
              <a:buFont typeface="Arial" panose="020B0604020202020204" pitchFamily="34" charset="0"/>
              <a:buChar char="•"/>
            </a:pPr>
            <a:r>
              <a:rPr lang="en-US" altLang="en-US" sz="2400" dirty="0"/>
              <a:t>Does Nonlinear interactions matter</a:t>
            </a:r>
            <a:r>
              <a:rPr kumimoji="0" lang="en-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lvl="1" eaLnBrk="0" fontAlgn="base" hangingPunct="0">
              <a:spcBef>
                <a:spcPct val="0"/>
              </a:spcBef>
              <a:spcAft>
                <a:spcPct val="0"/>
              </a:spcAft>
            </a:pPr>
            <a:r>
              <a:rPr lang="en-SG" altLang="zh-SG" sz="2400" dirty="0">
                <a:latin typeface="Calibri" panose="020F0502020204030204" pitchFamily="34" charset="0"/>
                <a:cs typeface="Calibri" panose="020F0502020204030204" pitchFamily="34" charset="0"/>
              </a:rPr>
              <a:t>	</a:t>
            </a:r>
            <a:r>
              <a:rPr lang="en-SG" altLang="zh-SG" sz="2400" i="1" dirty="0">
                <a:solidFill>
                  <a:srgbClr val="0070C0"/>
                </a:solidFill>
                <a:latin typeface="Calibri" panose="020F0502020204030204" pitchFamily="34" charset="0"/>
                <a:cs typeface="Calibri" panose="020F0502020204030204" pitchFamily="34" charset="0"/>
              </a:rPr>
              <a:t>Yes, in this case, the Nonlinear model provide more accurate prediction. </a:t>
            </a:r>
            <a:endParaRPr kumimoji="0" lang="zh-SG" altLang="zh-SG" sz="240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7547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F5240-7FB9-719D-31A3-9285D2702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871B1-6C5D-3259-B42A-793ADF2CE90C}"/>
              </a:ext>
            </a:extLst>
          </p:cNvPr>
          <p:cNvSpPr>
            <a:spLocks noGrp="1"/>
          </p:cNvSpPr>
          <p:nvPr>
            <p:ph type="title"/>
          </p:nvPr>
        </p:nvSpPr>
        <p:spPr>
          <a:xfrm>
            <a:off x="551395" y="278093"/>
            <a:ext cx="11042511" cy="539326"/>
          </a:xfrm>
        </p:spPr>
        <p:txBody>
          <a:bodyPr>
            <a:normAutofit fontScale="90000"/>
          </a:bodyPr>
          <a:lstStyle/>
          <a:p>
            <a:r>
              <a:rPr lang="en-US" altLang="zh-SG" sz="3600" b="0" dirty="0">
                <a:solidFill>
                  <a:srgbClr val="0070C0"/>
                </a:solidFill>
                <a:latin typeface="Calibri (Heading)"/>
              </a:rPr>
              <a:t>Final feature sets used for modelling </a:t>
            </a:r>
            <a:endParaRPr lang="en-GB" dirty="0"/>
          </a:p>
        </p:txBody>
      </p:sp>
      <p:sp>
        <p:nvSpPr>
          <p:cNvPr id="3" name="Text Placeholder 2">
            <a:extLst>
              <a:ext uri="{FF2B5EF4-FFF2-40B4-BE49-F238E27FC236}">
                <a16:creationId xmlns:a16="http://schemas.microsoft.com/office/drawing/2014/main" id="{DD3B9174-B1BD-7F76-160C-AB73246A18B4}"/>
              </a:ext>
            </a:extLst>
          </p:cNvPr>
          <p:cNvSpPr>
            <a:spLocks noGrp="1"/>
          </p:cNvSpPr>
          <p:nvPr>
            <p:ph type="body" sz="quarter" idx="11"/>
          </p:nvPr>
        </p:nvSpPr>
        <p:spPr>
          <a:xfrm>
            <a:off x="551255" y="817419"/>
            <a:ext cx="11238963" cy="5762488"/>
          </a:xfrm>
        </p:spPr>
        <p:txBody>
          <a:bodyPr>
            <a:normAutofit fontScale="47500" lnSpcReduction="20000"/>
          </a:bodyPr>
          <a:lstStyle/>
          <a:p>
            <a:pPr marL="514350" indent="-514350" fontAlgn="base">
              <a:lnSpc>
                <a:spcPct val="120000"/>
              </a:lnSpc>
              <a:buFont typeface="+mj-lt"/>
              <a:buAutoNum type="romanLcPeriod"/>
            </a:pPr>
            <a:r>
              <a:rPr lang="en-US" altLang="zh-SG" sz="3800" dirty="0"/>
              <a:t>Dropped features after EDA</a:t>
            </a:r>
          </a:p>
          <a:p>
            <a:pPr marL="803275" indent="-263525" fontAlgn="base">
              <a:lnSpc>
                <a:spcPct val="120000"/>
              </a:lnSpc>
            </a:pPr>
            <a:r>
              <a:rPr lang="en-US" altLang="zh-SG" sz="3800" dirty="0" err="1"/>
              <a:t>Patientid</a:t>
            </a:r>
            <a:r>
              <a:rPr lang="en-US" altLang="zh-SG" sz="3800" dirty="0"/>
              <a:t> – For patient identification only, not associated to target</a:t>
            </a:r>
          </a:p>
          <a:p>
            <a:pPr marL="803275" indent="-263525" fontAlgn="base">
              <a:lnSpc>
                <a:spcPct val="120000"/>
              </a:lnSpc>
            </a:pPr>
            <a:r>
              <a:rPr lang="en-US" altLang="zh-SG" sz="3800" dirty="0"/>
              <a:t>Age – High p-value for T-test  (0.7918) and low model feature importance (0 &amp; 0.028) </a:t>
            </a:r>
          </a:p>
          <a:p>
            <a:pPr marL="571500" indent="-571500" fontAlgn="base">
              <a:lnSpc>
                <a:spcPct val="120000"/>
              </a:lnSpc>
              <a:buFont typeface="+mj-lt"/>
              <a:buAutoNum type="romanLcPeriod" startAt="2"/>
            </a:pPr>
            <a:r>
              <a:rPr lang="en-US" altLang="zh-SG" sz="3800" dirty="0"/>
              <a:t>Final feature sets used for modelling (Before transformation)</a:t>
            </a:r>
          </a:p>
          <a:p>
            <a:pPr marL="803275" lvl="1" fontAlgn="base">
              <a:lnSpc>
                <a:spcPct val="120000"/>
              </a:lnSpc>
            </a:pPr>
            <a:r>
              <a:rPr lang="en-US" altLang="zh-SG" sz="3800" dirty="0" err="1">
                <a:latin typeface="+mn-lt"/>
              </a:rPr>
              <a:t>Categorical_features</a:t>
            </a:r>
            <a:r>
              <a:rPr lang="en-US" altLang="zh-SG" sz="3800" dirty="0">
                <a:latin typeface="+mn-lt"/>
              </a:rPr>
              <a:t> = ['gender’,  '</a:t>
            </a:r>
            <a:r>
              <a:rPr lang="en-US" altLang="zh-SG" sz="3800" dirty="0" err="1">
                <a:latin typeface="+mn-lt"/>
              </a:rPr>
              <a:t>chestpain</a:t>
            </a:r>
            <a:r>
              <a:rPr lang="en-US" altLang="zh-SG" sz="3800" dirty="0">
                <a:latin typeface="+mn-lt"/>
              </a:rPr>
              <a:t>’,  '</a:t>
            </a:r>
            <a:r>
              <a:rPr lang="en-US" altLang="zh-SG" sz="3800" dirty="0" err="1">
                <a:latin typeface="+mn-lt"/>
              </a:rPr>
              <a:t>fastingbloodsugar</a:t>
            </a:r>
            <a:r>
              <a:rPr lang="en-US" altLang="zh-SG" sz="3800" dirty="0">
                <a:latin typeface="+mn-lt"/>
              </a:rPr>
              <a:t>’,  '</a:t>
            </a:r>
            <a:r>
              <a:rPr lang="en-US" altLang="zh-SG" sz="3800" dirty="0" err="1">
                <a:latin typeface="+mn-lt"/>
              </a:rPr>
              <a:t>restingrelectro</a:t>
            </a:r>
            <a:r>
              <a:rPr lang="en-US" altLang="zh-SG" sz="3800" dirty="0">
                <a:latin typeface="+mn-lt"/>
              </a:rPr>
              <a:t>’,  '</a:t>
            </a:r>
            <a:r>
              <a:rPr lang="en-US" altLang="zh-SG" sz="3800" dirty="0" err="1">
                <a:latin typeface="+mn-lt"/>
              </a:rPr>
              <a:t>exerciseangia</a:t>
            </a:r>
            <a:r>
              <a:rPr lang="en-US" altLang="zh-SG" sz="3800" dirty="0">
                <a:latin typeface="+mn-lt"/>
              </a:rPr>
              <a:t>', 'slope’,  '</a:t>
            </a:r>
            <a:r>
              <a:rPr lang="en-US" altLang="zh-SG" sz="3800" dirty="0" err="1">
                <a:latin typeface="+mn-lt"/>
              </a:rPr>
              <a:t>noofmajorvessels</a:t>
            </a:r>
            <a:r>
              <a:rPr lang="en-US" altLang="zh-SG" sz="3800" dirty="0">
                <a:latin typeface="+mn-lt"/>
              </a:rPr>
              <a:t>’]</a:t>
            </a:r>
          </a:p>
          <a:p>
            <a:pPr marL="803275" lvl="1" fontAlgn="base">
              <a:lnSpc>
                <a:spcPct val="120000"/>
              </a:lnSpc>
            </a:pPr>
            <a:r>
              <a:rPr lang="en-US" altLang="zh-SG" sz="3800" dirty="0">
                <a:latin typeface="+mn-lt"/>
              </a:rPr>
              <a:t>Numerical features = ['</a:t>
            </a:r>
            <a:r>
              <a:rPr lang="en-US" altLang="zh-SG" sz="3800" dirty="0" err="1">
                <a:latin typeface="+mn-lt"/>
              </a:rPr>
              <a:t>restingBP</a:t>
            </a:r>
            <a:r>
              <a:rPr lang="en-US" altLang="zh-SG" sz="3800" dirty="0">
                <a:latin typeface="+mn-lt"/>
              </a:rPr>
              <a:t>’,  '</a:t>
            </a:r>
            <a:r>
              <a:rPr lang="en-US" altLang="zh-SG" sz="3800" dirty="0" err="1">
                <a:latin typeface="+mn-lt"/>
              </a:rPr>
              <a:t>serumcholestrol</a:t>
            </a:r>
            <a:r>
              <a:rPr lang="en-US" altLang="zh-SG" sz="3800" dirty="0">
                <a:latin typeface="+mn-lt"/>
              </a:rPr>
              <a:t>’,  '</a:t>
            </a:r>
            <a:r>
              <a:rPr lang="en-US" altLang="zh-SG" sz="3800" dirty="0" err="1">
                <a:latin typeface="+mn-lt"/>
              </a:rPr>
              <a:t>maxheartrate</a:t>
            </a:r>
            <a:r>
              <a:rPr lang="en-US" altLang="zh-SG" sz="3800" dirty="0">
                <a:latin typeface="+mn-lt"/>
              </a:rPr>
              <a:t>’,  '</a:t>
            </a:r>
            <a:r>
              <a:rPr lang="en-US" altLang="zh-SG" sz="3800" dirty="0" err="1">
                <a:latin typeface="+mn-lt"/>
              </a:rPr>
              <a:t>oldpeak</a:t>
            </a:r>
            <a:r>
              <a:rPr lang="en-US" altLang="zh-SG" sz="3800" dirty="0">
                <a:latin typeface="+mn-lt"/>
              </a:rPr>
              <a:t>’]</a:t>
            </a:r>
          </a:p>
          <a:p>
            <a:pPr marL="514350" indent="-514350" fontAlgn="base">
              <a:lnSpc>
                <a:spcPct val="120000"/>
              </a:lnSpc>
              <a:buFont typeface="+mj-lt"/>
              <a:buAutoNum type="romanLcPeriod" startAt="2"/>
            </a:pPr>
            <a:r>
              <a:rPr lang="en-US" altLang="zh-SG" sz="3800" dirty="0"/>
              <a:t>Feature engineering applied</a:t>
            </a:r>
          </a:p>
          <a:p>
            <a:pPr marL="803275" indent="-282575" fontAlgn="base">
              <a:lnSpc>
                <a:spcPct val="120000"/>
              </a:lnSpc>
            </a:pPr>
            <a:r>
              <a:rPr lang="en-US" altLang="zh-CN" sz="3800" dirty="0"/>
              <a:t>For </a:t>
            </a:r>
            <a:r>
              <a:rPr lang="en-US" altLang="zh-SG" sz="3800" dirty="0"/>
              <a:t>Numerical features  - </a:t>
            </a:r>
            <a:r>
              <a:rPr lang="en-US" altLang="zh-SG" sz="3800" dirty="0" err="1"/>
              <a:t>StandardScaling</a:t>
            </a:r>
            <a:endParaRPr lang="en-US" altLang="zh-SG" sz="3800" dirty="0"/>
          </a:p>
          <a:p>
            <a:pPr marL="803275" indent="-282575" fontAlgn="base">
              <a:lnSpc>
                <a:spcPct val="120000"/>
              </a:lnSpc>
            </a:pPr>
            <a:r>
              <a:rPr lang="en-US" altLang="zh-CN" sz="3800" dirty="0"/>
              <a:t>For </a:t>
            </a:r>
            <a:r>
              <a:rPr lang="en-US" altLang="zh-SG" sz="3800" dirty="0" err="1"/>
              <a:t>Categorical_features</a:t>
            </a:r>
            <a:r>
              <a:rPr lang="en-US" altLang="zh-SG" sz="3800" dirty="0"/>
              <a:t> – </a:t>
            </a:r>
            <a:r>
              <a:rPr lang="en-US" altLang="zh-SG" sz="3800" dirty="0" err="1"/>
              <a:t>OneHotEncoding</a:t>
            </a:r>
            <a:endParaRPr lang="en-US" altLang="zh-SG" sz="3800" dirty="0"/>
          </a:p>
          <a:p>
            <a:pPr marL="514350" indent="-514350" fontAlgn="base">
              <a:lnSpc>
                <a:spcPct val="120000"/>
              </a:lnSpc>
              <a:buFont typeface="+mj-lt"/>
              <a:buAutoNum type="romanLcPeriod" startAt="3"/>
            </a:pPr>
            <a:r>
              <a:rPr lang="en-US" altLang="zh-SG" sz="3800" dirty="0"/>
              <a:t>Final feature sets used for modelling (After transformation)</a:t>
            </a:r>
          </a:p>
          <a:p>
            <a:pPr marL="803275" indent="-263525">
              <a:lnSpc>
                <a:spcPct val="120000"/>
              </a:lnSpc>
            </a:pPr>
            <a:r>
              <a:rPr lang="en-US" altLang="zh-SG" sz="3800" dirty="0" err="1"/>
              <a:t>Categorical_features</a:t>
            </a:r>
            <a:r>
              <a:rPr lang="en-US" altLang="zh-SG" sz="3800" dirty="0"/>
              <a:t> = </a:t>
            </a:r>
            <a:r>
              <a:rPr lang="en-US" sz="3800" dirty="0">
                <a:solidFill>
                  <a:srgbClr val="212529"/>
                </a:solidFill>
                <a:ea typeface="Roboto" panose="02000000000000000000" pitchFamily="2" charset="0"/>
                <a:cs typeface="Roboto" panose="02000000000000000000" pitchFamily="2" charset="0"/>
              </a:rPr>
              <a:t>['gender_0.0', 'gender_1.0', 'chestpain_0.0', 'chestpain_1.0', 'chestpain_2.0', 'chestpain_3.0', 'fastingbloodsugar_0.0', 'fastingbloodsugar_1.0', 'restingrelectro_0.0', 'restingrelectro_1.0', 'restingrelectro_2.0', 'exerciseangia_0.0', 'exerciseangia_1.0', 'slope_1.0', 'slope_2.0', 'slope_3.0', 'noofmajorvessels_0.0', 'noofmajorvessels_1.0', 'noofmajorvessels_2.0', 'noofmajorvessels_3.0']</a:t>
            </a:r>
          </a:p>
          <a:p>
            <a:pPr marL="803275" lvl="1" indent="-263525" fontAlgn="base">
              <a:lnSpc>
                <a:spcPct val="120000"/>
              </a:lnSpc>
            </a:pPr>
            <a:r>
              <a:rPr lang="en-US" altLang="zh-SG" sz="3800" dirty="0">
                <a:latin typeface="+mn-lt"/>
              </a:rPr>
              <a:t>Numerical features = ['</a:t>
            </a:r>
            <a:r>
              <a:rPr lang="en-US" altLang="zh-SG" sz="3800" dirty="0" err="1">
                <a:latin typeface="+mn-lt"/>
              </a:rPr>
              <a:t>restingBP</a:t>
            </a:r>
            <a:r>
              <a:rPr lang="en-US" altLang="zh-SG" sz="3800" dirty="0">
                <a:latin typeface="+mn-lt"/>
              </a:rPr>
              <a:t>’,  '</a:t>
            </a:r>
            <a:r>
              <a:rPr lang="en-US" altLang="zh-SG" sz="3800" dirty="0" err="1">
                <a:latin typeface="+mn-lt"/>
              </a:rPr>
              <a:t>serumcholestrol</a:t>
            </a:r>
            <a:r>
              <a:rPr lang="en-US" altLang="zh-SG" sz="3800" dirty="0">
                <a:latin typeface="+mn-lt"/>
              </a:rPr>
              <a:t>’,  '</a:t>
            </a:r>
            <a:r>
              <a:rPr lang="en-US" altLang="zh-SG" sz="3800" dirty="0" err="1">
                <a:latin typeface="+mn-lt"/>
              </a:rPr>
              <a:t>maxheartrate</a:t>
            </a:r>
            <a:r>
              <a:rPr lang="en-US" altLang="zh-SG" sz="3800" dirty="0">
                <a:latin typeface="+mn-lt"/>
              </a:rPr>
              <a:t>’,  '</a:t>
            </a:r>
            <a:r>
              <a:rPr lang="en-US" altLang="zh-SG" sz="3800" dirty="0" err="1">
                <a:latin typeface="+mn-lt"/>
              </a:rPr>
              <a:t>oldpeak</a:t>
            </a:r>
            <a:r>
              <a:rPr lang="en-US" altLang="zh-SG" sz="3800" dirty="0">
                <a:latin typeface="+mn-lt"/>
              </a:rPr>
              <a:t>']</a:t>
            </a:r>
            <a:endParaRPr lang="en-US" sz="3800" dirty="0">
              <a:solidFill>
                <a:srgbClr val="212529"/>
              </a:solidFill>
              <a:latin typeface="+mn-lt"/>
              <a:ea typeface="Roboto" panose="02000000000000000000" pitchFamily="2" charset="0"/>
              <a:cs typeface="Roboto" panose="02000000000000000000" pitchFamily="2" charset="0"/>
            </a:endParaRPr>
          </a:p>
          <a:p>
            <a:pPr marL="0" indent="0">
              <a:buNone/>
            </a:pPr>
            <a:endParaRPr lang="en-US" dirty="0">
              <a:solidFill>
                <a:srgbClr val="212529"/>
              </a:solidFill>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C6506B12-6B0C-CA6B-69F5-6F3C7CF021B7}"/>
              </a:ext>
            </a:extLst>
          </p:cNvPr>
          <p:cNvSpPr>
            <a:spLocks noGrp="1"/>
          </p:cNvSpPr>
          <p:nvPr>
            <p:ph type="sldNum" sz="quarter" idx="10"/>
          </p:nvPr>
        </p:nvSpPr>
        <p:spPr/>
        <p:txBody>
          <a:bodyPr/>
          <a:lstStyle/>
          <a:p>
            <a:fld id="{CE19DD2C-80DA-488C-99A4-6C8CE83C9C30}" type="slidenum">
              <a:rPr lang="en-SG" smtClean="0"/>
              <a:t>2</a:t>
            </a:fld>
            <a:endParaRPr lang="en-SG" dirty="0"/>
          </a:p>
        </p:txBody>
      </p:sp>
    </p:spTree>
    <p:extLst>
      <p:ext uri="{BB962C8B-B14F-4D97-AF65-F5344CB8AC3E}">
        <p14:creationId xmlns:p14="http://schemas.microsoft.com/office/powerpoint/2010/main" val="315529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796BF-715C-E240-9A17-1CAFF49B7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9387E-450D-8425-DAE9-539B3DEEBC85}"/>
              </a:ext>
            </a:extLst>
          </p:cNvPr>
          <p:cNvSpPr>
            <a:spLocks noGrp="1"/>
          </p:cNvSpPr>
          <p:nvPr>
            <p:ph type="title"/>
          </p:nvPr>
        </p:nvSpPr>
        <p:spPr>
          <a:xfrm>
            <a:off x="551395" y="278092"/>
            <a:ext cx="11042511" cy="1102473"/>
          </a:xfrm>
        </p:spPr>
        <p:txBody>
          <a:bodyPr>
            <a:normAutofit fontScale="90000"/>
          </a:bodyPr>
          <a:lstStyle/>
          <a:p>
            <a:r>
              <a:rPr lang="en-US" altLang="zh-SG" sz="2700" dirty="0">
                <a:solidFill>
                  <a:srgbClr val="FF0000"/>
                </a:solidFill>
              </a:rPr>
              <a:t>For modelling,  </a:t>
            </a:r>
            <a:br>
              <a:rPr lang="en-US" altLang="zh-SG" sz="2700" dirty="0">
                <a:solidFill>
                  <a:srgbClr val="FF0000"/>
                </a:solidFill>
              </a:rPr>
            </a:br>
            <a:r>
              <a:rPr lang="en-US" altLang="zh-SG" sz="2700" dirty="0">
                <a:solidFill>
                  <a:srgbClr val="FF0000"/>
                </a:solidFill>
              </a:rPr>
              <a:t>The experimentation of different models (</a:t>
            </a:r>
            <a:r>
              <a:rPr lang="en-SG" altLang="zh-SG" sz="2700" dirty="0">
                <a:solidFill>
                  <a:srgbClr val="FF0000"/>
                </a:solidFill>
              </a:rPr>
              <a:t>Logistic Regression and Random Forest)</a:t>
            </a:r>
            <a:br>
              <a:rPr lang="en-US" altLang="zh-SG" dirty="0"/>
            </a:br>
            <a:endParaRPr lang="en-GB" dirty="0"/>
          </a:p>
        </p:txBody>
      </p:sp>
      <p:sp>
        <p:nvSpPr>
          <p:cNvPr id="3" name="Text Placeholder 2">
            <a:extLst>
              <a:ext uri="{FF2B5EF4-FFF2-40B4-BE49-F238E27FC236}">
                <a16:creationId xmlns:a16="http://schemas.microsoft.com/office/drawing/2014/main" id="{1446C44B-0AA3-ADCD-F188-52E78F5D9C29}"/>
              </a:ext>
            </a:extLst>
          </p:cNvPr>
          <p:cNvSpPr>
            <a:spLocks noGrp="1"/>
          </p:cNvSpPr>
          <p:nvPr>
            <p:ph type="body" sz="quarter" idx="11"/>
          </p:nvPr>
        </p:nvSpPr>
        <p:spPr>
          <a:xfrm>
            <a:off x="551255" y="1460855"/>
            <a:ext cx="11042651" cy="4791607"/>
          </a:xfrm>
        </p:spPr>
        <p:txBody>
          <a:bodyPr>
            <a:normAutofit fontScale="92500" lnSpcReduction="10000"/>
          </a:bodyPr>
          <a:lstStyle/>
          <a:p>
            <a:pPr marL="0" indent="0">
              <a:buNone/>
            </a:pPr>
            <a:r>
              <a:rPr lang="en-SG" altLang="zh-SG" b="1" dirty="0">
                <a:solidFill>
                  <a:srgbClr val="FF0000"/>
                </a:solidFill>
              </a:rPr>
              <a:t>Logistic Regression.</a:t>
            </a:r>
          </a:p>
          <a:p>
            <a:r>
              <a:rPr lang="en-US" altLang="zh-CN" sz="1800" dirty="0"/>
              <a:t>reg_param_grid = </a:t>
            </a:r>
          </a:p>
          <a:p>
            <a:pPr marL="0" indent="0">
              <a:buNone/>
            </a:pPr>
            <a:r>
              <a:rPr lang="en-US" altLang="zh-CN" sz="1800" dirty="0"/>
              <a:t>       {    'C': [0.01, 0.1, 1, 10, 100],    'penalty': ['l1', 'l2'],    'solver': ['liblinear'],    'class_weight': ['balanced']</a:t>
            </a:r>
            <a:endParaRPr lang="zh-CN" altLang="zh-SG" sz="1800" dirty="0"/>
          </a:p>
          <a:p>
            <a:pPr fontAlgn="base"/>
            <a:r>
              <a:rPr lang="en-US" altLang="zh-SG" sz="1900" b="1" u="sng" dirty="0"/>
              <a:t> </a:t>
            </a:r>
            <a:r>
              <a:rPr lang="en-US" altLang="zh-CN" sz="1900" b="1" u="sng" dirty="0"/>
              <a:t>'C': [0.01, 0.1, 1, 10, 100]</a:t>
            </a:r>
          </a:p>
          <a:p>
            <a:pPr marL="0" indent="0" fontAlgn="base">
              <a:buNone/>
            </a:pPr>
            <a:r>
              <a:rPr lang="en-US" altLang="zh-SG" dirty="0"/>
              <a:t>     </a:t>
            </a:r>
            <a:r>
              <a:rPr lang="en-US" altLang="zh-SG" sz="1900" dirty="0"/>
              <a:t>C is the inverse of the regularization strength. </a:t>
            </a:r>
          </a:p>
          <a:p>
            <a:pPr fontAlgn="base"/>
            <a:r>
              <a:rPr lang="en-US" altLang="zh-SG" sz="1900" b="1" u="sng" dirty="0"/>
              <a:t>'penalty': ['l1', 'l2’]</a:t>
            </a:r>
            <a:r>
              <a:rPr lang="en-US" altLang="zh-SG" sz="1900" dirty="0"/>
              <a:t> </a:t>
            </a:r>
          </a:p>
          <a:p>
            <a:pPr marL="0" indent="0" fontAlgn="base">
              <a:buNone/>
            </a:pPr>
            <a:r>
              <a:rPr lang="en-US" altLang="zh-SG" sz="1900" dirty="0"/>
              <a:t>        This defines the type of regularization to be applied. The model will be tested with both L1 and L2 regularization.</a:t>
            </a:r>
          </a:p>
          <a:p>
            <a:pPr fontAlgn="base"/>
            <a:r>
              <a:rPr lang="en-US" altLang="zh-SG" sz="1900" b="1" u="sng" dirty="0"/>
              <a:t>solver': ['liblinear’]</a:t>
            </a:r>
            <a:r>
              <a:rPr lang="en-US" altLang="zh-SG" sz="1900" dirty="0"/>
              <a:t> </a:t>
            </a:r>
          </a:p>
          <a:p>
            <a:pPr marL="0" indent="0" fontAlgn="base">
              <a:buNone/>
            </a:pPr>
            <a:r>
              <a:rPr lang="en-US" altLang="zh-SG" sz="1900" dirty="0"/>
              <a:t>       The solver is the algorithm used to find the optimal coefficients for the model. </a:t>
            </a:r>
          </a:p>
          <a:p>
            <a:pPr fontAlgn="base"/>
            <a:r>
              <a:rPr lang="en-US" altLang="zh-SG" sz="1900" b="1" u="sng" dirty="0"/>
              <a:t>'class_weight': ['balanced’]</a:t>
            </a:r>
            <a:r>
              <a:rPr lang="en-US" altLang="zh-SG" sz="1900" dirty="0"/>
              <a:t> </a:t>
            </a:r>
          </a:p>
          <a:p>
            <a:pPr marL="0" indent="0" fontAlgn="base">
              <a:buNone/>
            </a:pPr>
            <a:r>
              <a:rPr lang="en-US" altLang="zh-SG" sz="1900" dirty="0"/>
              <a:t>        This hyperparameter is used to handle imbalanced datasets, where one class has significantly more samples             </a:t>
            </a:r>
          </a:p>
          <a:p>
            <a:pPr marL="0" indent="0" fontAlgn="base">
              <a:buNone/>
            </a:pPr>
            <a:r>
              <a:rPr lang="en-US" altLang="zh-SG" sz="1900" dirty="0"/>
              <a:t>         than another. </a:t>
            </a:r>
          </a:p>
          <a:p>
            <a:pPr fontAlgn="base"/>
            <a:endParaRPr lang="en-US" altLang="zh-SG" sz="1400" dirty="0"/>
          </a:p>
          <a:p>
            <a:pPr fontAlgn="base"/>
            <a:endParaRPr lang="zh-CN" altLang="zh-SG" sz="1800" dirty="0"/>
          </a:p>
          <a:p>
            <a:pPr marL="0" indent="0">
              <a:buNone/>
            </a:pPr>
            <a:endParaRPr lang="en-US" dirty="0">
              <a:solidFill>
                <a:srgbClr val="212529"/>
              </a:solidFill>
              <a:latin typeface="Roboto" panose="02000000000000000000" pitchFamily="2" charset="0"/>
              <a:ea typeface="Roboto" panose="02000000000000000000" pitchFamily="2" charset="0"/>
              <a:cs typeface="Roboto" panose="02000000000000000000" pitchFamily="2" charset="0"/>
            </a:endParaRPr>
          </a:p>
        </p:txBody>
      </p:sp>
      <p:sp>
        <p:nvSpPr>
          <p:cNvPr id="4" name="Slide Number Placeholder 3">
            <a:extLst>
              <a:ext uri="{FF2B5EF4-FFF2-40B4-BE49-F238E27FC236}">
                <a16:creationId xmlns:a16="http://schemas.microsoft.com/office/drawing/2014/main" id="{CFA3702D-4382-FD86-0F51-B530AC9FD871}"/>
              </a:ext>
            </a:extLst>
          </p:cNvPr>
          <p:cNvSpPr>
            <a:spLocks noGrp="1"/>
          </p:cNvSpPr>
          <p:nvPr>
            <p:ph type="sldNum" sz="quarter" idx="10"/>
          </p:nvPr>
        </p:nvSpPr>
        <p:spPr/>
        <p:txBody>
          <a:bodyPr/>
          <a:lstStyle/>
          <a:p>
            <a:fld id="{CE19DD2C-80DA-488C-99A4-6C8CE83C9C30}" type="slidenum">
              <a:rPr lang="en-SG" smtClean="0"/>
              <a:t>3</a:t>
            </a:fld>
            <a:endParaRPr lang="en-SG" dirty="0"/>
          </a:p>
        </p:txBody>
      </p:sp>
    </p:spTree>
    <p:extLst>
      <p:ext uri="{BB962C8B-B14F-4D97-AF65-F5344CB8AC3E}">
        <p14:creationId xmlns:p14="http://schemas.microsoft.com/office/powerpoint/2010/main" val="34151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DE90B8-A974-2565-3D79-2AF7CBAF8A96}"/>
              </a:ext>
            </a:extLst>
          </p:cNvPr>
          <p:cNvSpPr>
            <a:spLocks noGrp="1"/>
          </p:cNvSpPr>
          <p:nvPr>
            <p:ph type="sldNum" sz="quarter" idx="10"/>
          </p:nvPr>
        </p:nvSpPr>
        <p:spPr/>
        <p:txBody>
          <a:bodyPr/>
          <a:lstStyle/>
          <a:p>
            <a:fld id="{CE19DD2C-80DA-488C-99A4-6C8CE83C9C30}" type="slidenum">
              <a:rPr lang="en-SG" smtClean="0"/>
              <a:t>4</a:t>
            </a:fld>
            <a:endParaRPr lang="en-SG" dirty="0"/>
          </a:p>
        </p:txBody>
      </p:sp>
      <p:sp>
        <p:nvSpPr>
          <p:cNvPr id="3" name="Title 2">
            <a:extLst>
              <a:ext uri="{FF2B5EF4-FFF2-40B4-BE49-F238E27FC236}">
                <a16:creationId xmlns:a16="http://schemas.microsoft.com/office/drawing/2014/main" id="{B68A6C55-BD8D-1EF6-BA57-DBB30E7F79C1}"/>
              </a:ext>
            </a:extLst>
          </p:cNvPr>
          <p:cNvSpPr>
            <a:spLocks noGrp="1"/>
          </p:cNvSpPr>
          <p:nvPr>
            <p:ph type="title"/>
          </p:nvPr>
        </p:nvSpPr>
        <p:spPr/>
        <p:txBody>
          <a:bodyPr/>
          <a:lstStyle/>
          <a:p>
            <a:r>
              <a:rPr lang="en-US" altLang="zh-SG" dirty="0">
                <a:solidFill>
                  <a:srgbClr val="FF0000"/>
                </a:solidFill>
              </a:rPr>
              <a:t>Random Forest</a:t>
            </a:r>
            <a:endParaRPr lang="zh-SG" altLang="en-US" dirty="0">
              <a:solidFill>
                <a:srgbClr val="FF0000"/>
              </a:solidFill>
            </a:endParaRPr>
          </a:p>
        </p:txBody>
      </p:sp>
      <p:sp>
        <p:nvSpPr>
          <p:cNvPr id="4" name="Text Placeholder 3">
            <a:extLst>
              <a:ext uri="{FF2B5EF4-FFF2-40B4-BE49-F238E27FC236}">
                <a16:creationId xmlns:a16="http://schemas.microsoft.com/office/drawing/2014/main" id="{A0FB9428-D485-AFD1-65FB-1FF6F51A2BA1}"/>
              </a:ext>
            </a:extLst>
          </p:cNvPr>
          <p:cNvSpPr>
            <a:spLocks noGrp="1"/>
          </p:cNvSpPr>
          <p:nvPr>
            <p:ph type="body" sz="quarter" idx="11"/>
          </p:nvPr>
        </p:nvSpPr>
        <p:spPr>
          <a:xfrm>
            <a:off x="551255" y="1185577"/>
            <a:ext cx="11042651" cy="4791607"/>
          </a:xfrm>
        </p:spPr>
        <p:txBody>
          <a:bodyPr>
            <a:normAutofit/>
          </a:bodyPr>
          <a:lstStyle/>
          <a:p>
            <a:pPr fontAlgn="base"/>
            <a:r>
              <a:rPr lang="en-US" altLang="zh-SG" sz="1600" dirty="0"/>
              <a:t># Random Forest with hyperparameter tuning</a:t>
            </a:r>
          </a:p>
          <a:p>
            <a:pPr marL="0" indent="0" fontAlgn="base">
              <a:buNone/>
            </a:pPr>
            <a:r>
              <a:rPr lang="en-US" altLang="zh-SG" sz="1600" dirty="0"/>
              <a:t>param_grid_rf = {    'n_estimators': [100, 200],    'max_depth': [100, 200, None],    'min_samples_split': [2, 5],    'class_weight': ['balanced’]</a:t>
            </a:r>
          </a:p>
          <a:p>
            <a:pPr fontAlgn="base"/>
            <a:r>
              <a:rPr lang="en-US" altLang="zh-SG" sz="1600" b="1" u="sng" dirty="0"/>
              <a:t>n_estimators: [100, 200]</a:t>
            </a:r>
            <a:r>
              <a:rPr lang="en-US" altLang="zh-SG" sz="1600" dirty="0"/>
              <a:t> </a:t>
            </a:r>
          </a:p>
          <a:p>
            <a:pPr marL="304810" lvl="1" indent="0" fontAlgn="base">
              <a:buNone/>
            </a:pPr>
            <a:r>
              <a:rPr lang="en-US" altLang="zh-SG" sz="1600" dirty="0">
                <a:latin typeface="+mn-lt"/>
              </a:rPr>
              <a:t>This is the number of decision trees in the forest. A random forest is an ensemble of many individual decision trees, and n_estimators determines how many trees will be built. </a:t>
            </a:r>
          </a:p>
          <a:p>
            <a:pPr fontAlgn="base"/>
            <a:r>
              <a:rPr lang="en-US" altLang="zh-SG" sz="1600" b="1" u="sng" dirty="0"/>
              <a:t>max_depth: [100, 200, None]</a:t>
            </a:r>
            <a:r>
              <a:rPr lang="en-US" altLang="zh-SG" sz="1600" dirty="0"/>
              <a:t> </a:t>
            </a:r>
          </a:p>
          <a:p>
            <a:pPr marL="304810" lvl="1" indent="0" fontAlgn="base">
              <a:buNone/>
            </a:pPr>
            <a:r>
              <a:rPr lang="en-US" altLang="zh-SG" sz="1600" dirty="0">
                <a:latin typeface="+mn-lt"/>
              </a:rPr>
              <a:t> This parameter controls the maximum depth of each individual decision tree. Depth refers to the number of levels from the      </a:t>
            </a:r>
          </a:p>
          <a:p>
            <a:pPr marL="304810" lvl="1" indent="0" fontAlgn="base">
              <a:buNone/>
            </a:pPr>
            <a:r>
              <a:rPr lang="en-US" altLang="zh-SG" sz="1600" dirty="0">
                <a:latin typeface="+mn-lt"/>
              </a:rPr>
              <a:t>  root to the deepest leaf. </a:t>
            </a:r>
          </a:p>
          <a:p>
            <a:pPr fontAlgn="base"/>
            <a:r>
              <a:rPr lang="en-US" altLang="zh-SG" sz="1600" b="1" u="sng" dirty="0"/>
              <a:t>min_samples_split: [2, 5]</a:t>
            </a:r>
            <a:r>
              <a:rPr lang="en-US" altLang="zh-SG" sz="1600" dirty="0"/>
              <a:t> </a:t>
            </a:r>
          </a:p>
          <a:p>
            <a:pPr marL="304810" lvl="1" indent="0" fontAlgn="base">
              <a:buNone/>
            </a:pPr>
            <a:r>
              <a:rPr lang="en-US" altLang="zh-SG" sz="1600" dirty="0">
                <a:latin typeface="+mn-lt"/>
              </a:rPr>
              <a:t>This determines the minimum number of samples required to split an internal node. A node is a point in the tree where a decision is made to divide the data. </a:t>
            </a:r>
          </a:p>
          <a:p>
            <a:pPr fontAlgn="base"/>
            <a:r>
              <a:rPr lang="en-US" altLang="zh-SG" sz="1600" b="1" u="sng" dirty="0"/>
              <a:t>class_weight: ['balanced']</a:t>
            </a:r>
            <a:r>
              <a:rPr lang="en-US" altLang="zh-SG" sz="1600" dirty="0"/>
              <a:t> </a:t>
            </a:r>
          </a:p>
          <a:p>
            <a:pPr marL="304810" lvl="1" indent="0" fontAlgn="base">
              <a:buNone/>
            </a:pPr>
            <a:r>
              <a:rPr lang="en-US" altLang="zh-SG" sz="1600" dirty="0">
                <a:latin typeface="+mn-lt"/>
              </a:rPr>
              <a:t>This is used to handle imbalanced datasets, where one class has significantly more samples than another. </a:t>
            </a:r>
          </a:p>
          <a:p>
            <a:pPr fontAlgn="base"/>
            <a:endParaRPr lang="en-US" altLang="zh-SG" sz="1600" dirty="0"/>
          </a:p>
        </p:txBody>
      </p:sp>
    </p:spTree>
    <p:extLst>
      <p:ext uri="{BB962C8B-B14F-4D97-AF65-F5344CB8AC3E}">
        <p14:creationId xmlns:p14="http://schemas.microsoft.com/office/powerpoint/2010/main" val="1776006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72F3D-4BA6-7223-2E20-443B8B4DB1D7}"/>
              </a:ext>
            </a:extLst>
          </p:cNvPr>
          <p:cNvSpPr>
            <a:spLocks noGrp="1"/>
          </p:cNvSpPr>
          <p:nvPr>
            <p:ph type="title"/>
          </p:nvPr>
        </p:nvSpPr>
        <p:spPr/>
        <p:txBody>
          <a:bodyPr/>
          <a:lstStyle/>
          <a:p>
            <a:pPr algn="ctr"/>
            <a:r>
              <a:rPr lang="en-US" altLang="zh-SG" dirty="0"/>
              <a:t>Discussion of the results</a:t>
            </a:r>
          </a:p>
        </p:txBody>
      </p:sp>
      <p:sp>
        <p:nvSpPr>
          <p:cNvPr id="3" name="Slide Number Placeholder 2">
            <a:extLst>
              <a:ext uri="{FF2B5EF4-FFF2-40B4-BE49-F238E27FC236}">
                <a16:creationId xmlns:a16="http://schemas.microsoft.com/office/drawing/2014/main" id="{78DCC7B6-17C4-3180-C236-AA12D2A2EE84}"/>
              </a:ext>
            </a:extLst>
          </p:cNvPr>
          <p:cNvSpPr>
            <a:spLocks noGrp="1"/>
          </p:cNvSpPr>
          <p:nvPr>
            <p:ph type="sldNum" sz="quarter" idx="10"/>
          </p:nvPr>
        </p:nvSpPr>
        <p:spPr/>
        <p:txBody>
          <a:bodyPr/>
          <a:lstStyle/>
          <a:p>
            <a:fld id="{CE19DD2C-80DA-488C-99A4-6C8CE83C9C30}" type="slidenum">
              <a:rPr lang="en-SG" smtClean="0"/>
              <a:t>5</a:t>
            </a:fld>
            <a:endParaRPr lang="en-SG" dirty="0"/>
          </a:p>
        </p:txBody>
      </p:sp>
      <p:sp>
        <p:nvSpPr>
          <p:cNvPr id="10" name="object 3">
            <a:extLst>
              <a:ext uri="{FF2B5EF4-FFF2-40B4-BE49-F238E27FC236}">
                <a16:creationId xmlns:a16="http://schemas.microsoft.com/office/drawing/2014/main" id="{E1479E21-5622-08F7-A2DB-DBDD4E4808B5}"/>
              </a:ext>
            </a:extLst>
          </p:cNvPr>
          <p:cNvSpPr txBox="1"/>
          <p:nvPr/>
        </p:nvSpPr>
        <p:spPr>
          <a:xfrm>
            <a:off x="803178" y="1288616"/>
            <a:ext cx="10147300" cy="989373"/>
          </a:xfrm>
          <a:prstGeom prst="rect">
            <a:avLst/>
          </a:prstGeom>
        </p:spPr>
        <p:txBody>
          <a:bodyPr vert="horz" wrap="square" lIns="0" tIns="62865" rIns="0" bIns="0" rtlCol="0">
            <a:spAutoFit/>
          </a:bodyPr>
          <a:lstStyle/>
          <a:p>
            <a:pPr marL="927100" lvl="1" indent="-457200">
              <a:spcBef>
                <a:spcPts val="495"/>
              </a:spcBef>
              <a:buFont typeface="Arial" panose="020B0604020202020204" pitchFamily="34" charset="0"/>
              <a:buChar char="•"/>
            </a:pPr>
            <a:endParaRPr lang="en-GB" sz="2800" kern="0" dirty="0">
              <a:solidFill>
                <a:sysClr val="windowText" lastClr="000000"/>
              </a:solidFill>
              <a:cs typeface="Calibri"/>
            </a:endParaRPr>
          </a:p>
          <a:p>
            <a:pPr marL="469900" indent="-457200">
              <a:spcBef>
                <a:spcPts val="495"/>
              </a:spcBef>
              <a:buFont typeface="Arial" panose="020B0604020202020204" pitchFamily="34" charset="0"/>
              <a:buChar char="•"/>
            </a:pPr>
            <a:endParaRPr lang="en-GB" sz="2800" kern="0" dirty="0">
              <a:solidFill>
                <a:sysClr val="windowText" lastClr="000000"/>
              </a:solidFill>
              <a:cs typeface="Calibri"/>
            </a:endParaRPr>
          </a:p>
        </p:txBody>
      </p:sp>
      <p:sp>
        <p:nvSpPr>
          <p:cNvPr id="6" name="Title 1">
            <a:extLst>
              <a:ext uri="{FF2B5EF4-FFF2-40B4-BE49-F238E27FC236}">
                <a16:creationId xmlns:a16="http://schemas.microsoft.com/office/drawing/2014/main" id="{F7B122B9-7C8C-7E42-093A-52A95CF66125}"/>
              </a:ext>
            </a:extLst>
          </p:cNvPr>
          <p:cNvSpPr txBox="1">
            <a:spLocks/>
          </p:cNvSpPr>
          <p:nvPr/>
        </p:nvSpPr>
        <p:spPr>
          <a:xfrm>
            <a:off x="445694" y="1390286"/>
            <a:ext cx="11042511" cy="5073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ctr"/>
            <a:endParaRPr lang="en-US" altLang="zh-SG" dirty="0"/>
          </a:p>
        </p:txBody>
      </p:sp>
      <p:pic>
        <p:nvPicPr>
          <p:cNvPr id="8" name="Picture 7">
            <a:extLst>
              <a:ext uri="{FF2B5EF4-FFF2-40B4-BE49-F238E27FC236}">
                <a16:creationId xmlns:a16="http://schemas.microsoft.com/office/drawing/2014/main" id="{39F27136-DFEA-FEA8-B594-875689F24D24}"/>
              </a:ext>
            </a:extLst>
          </p:cNvPr>
          <p:cNvPicPr>
            <a:picLocks noChangeAspect="1"/>
          </p:cNvPicPr>
          <p:nvPr/>
        </p:nvPicPr>
        <p:blipFill>
          <a:blip r:embed="rId2"/>
          <a:stretch>
            <a:fillRect/>
          </a:stretch>
        </p:blipFill>
        <p:spPr>
          <a:xfrm>
            <a:off x="1414931" y="1331828"/>
            <a:ext cx="8923793" cy="5082980"/>
          </a:xfrm>
          <a:prstGeom prst="rect">
            <a:avLst/>
          </a:prstGeom>
        </p:spPr>
      </p:pic>
    </p:spTree>
    <p:extLst>
      <p:ext uri="{BB962C8B-B14F-4D97-AF65-F5344CB8AC3E}">
        <p14:creationId xmlns:p14="http://schemas.microsoft.com/office/powerpoint/2010/main" val="3470014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5EF8D-78BF-CDAA-86E5-BC5A7A1D1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4B496-F438-72BB-C45C-5C2D87C51863}"/>
              </a:ext>
            </a:extLst>
          </p:cNvPr>
          <p:cNvSpPr>
            <a:spLocks noGrp="1"/>
          </p:cNvSpPr>
          <p:nvPr>
            <p:ph type="title"/>
          </p:nvPr>
        </p:nvSpPr>
        <p:spPr/>
        <p:txBody>
          <a:bodyPr/>
          <a:lstStyle/>
          <a:p>
            <a:pPr algn="ctr"/>
            <a:r>
              <a:rPr lang="en-US" altLang="zh-SG" dirty="0"/>
              <a:t>Discussion of the results</a:t>
            </a:r>
          </a:p>
        </p:txBody>
      </p:sp>
      <p:sp>
        <p:nvSpPr>
          <p:cNvPr id="3" name="Slide Number Placeholder 2">
            <a:extLst>
              <a:ext uri="{FF2B5EF4-FFF2-40B4-BE49-F238E27FC236}">
                <a16:creationId xmlns:a16="http://schemas.microsoft.com/office/drawing/2014/main" id="{D190418B-FB6F-227C-3843-8C73B8CF15AB}"/>
              </a:ext>
            </a:extLst>
          </p:cNvPr>
          <p:cNvSpPr>
            <a:spLocks noGrp="1"/>
          </p:cNvSpPr>
          <p:nvPr>
            <p:ph type="sldNum" sz="quarter" idx="10"/>
          </p:nvPr>
        </p:nvSpPr>
        <p:spPr/>
        <p:txBody>
          <a:bodyPr/>
          <a:lstStyle/>
          <a:p>
            <a:fld id="{CE19DD2C-80DA-488C-99A4-6C8CE83C9C30}" type="slidenum">
              <a:rPr lang="en-SG" smtClean="0"/>
              <a:t>6</a:t>
            </a:fld>
            <a:endParaRPr lang="en-SG" dirty="0"/>
          </a:p>
        </p:txBody>
      </p:sp>
      <p:sp>
        <p:nvSpPr>
          <p:cNvPr id="10" name="object 3">
            <a:extLst>
              <a:ext uri="{FF2B5EF4-FFF2-40B4-BE49-F238E27FC236}">
                <a16:creationId xmlns:a16="http://schemas.microsoft.com/office/drawing/2014/main" id="{62240D1A-BD27-6E7C-40E9-E7C98C44EFE3}"/>
              </a:ext>
            </a:extLst>
          </p:cNvPr>
          <p:cNvSpPr txBox="1"/>
          <p:nvPr/>
        </p:nvSpPr>
        <p:spPr>
          <a:xfrm>
            <a:off x="803178" y="1288616"/>
            <a:ext cx="10147300" cy="989373"/>
          </a:xfrm>
          <a:prstGeom prst="rect">
            <a:avLst/>
          </a:prstGeom>
        </p:spPr>
        <p:txBody>
          <a:bodyPr vert="horz" wrap="square" lIns="0" tIns="62865" rIns="0" bIns="0" rtlCol="0">
            <a:spAutoFit/>
          </a:bodyPr>
          <a:lstStyle/>
          <a:p>
            <a:pPr marL="927100" lvl="1" indent="-457200">
              <a:spcBef>
                <a:spcPts val="495"/>
              </a:spcBef>
              <a:buFont typeface="Arial" panose="020B0604020202020204" pitchFamily="34" charset="0"/>
              <a:buChar char="•"/>
            </a:pPr>
            <a:endParaRPr lang="en-GB" sz="2800" kern="0" dirty="0">
              <a:solidFill>
                <a:sysClr val="windowText" lastClr="000000"/>
              </a:solidFill>
              <a:cs typeface="Calibri"/>
            </a:endParaRPr>
          </a:p>
          <a:p>
            <a:pPr marL="469900" indent="-457200">
              <a:spcBef>
                <a:spcPts val="495"/>
              </a:spcBef>
              <a:buFont typeface="Arial" panose="020B0604020202020204" pitchFamily="34" charset="0"/>
              <a:buChar char="•"/>
            </a:pPr>
            <a:endParaRPr lang="en-GB" sz="2800" kern="0" dirty="0">
              <a:solidFill>
                <a:sysClr val="windowText" lastClr="000000"/>
              </a:solidFill>
              <a:cs typeface="Calibri"/>
            </a:endParaRPr>
          </a:p>
        </p:txBody>
      </p:sp>
      <p:sp>
        <p:nvSpPr>
          <p:cNvPr id="6" name="Title 1">
            <a:extLst>
              <a:ext uri="{FF2B5EF4-FFF2-40B4-BE49-F238E27FC236}">
                <a16:creationId xmlns:a16="http://schemas.microsoft.com/office/drawing/2014/main" id="{56884787-8CE0-5B1B-CF95-05BB3D8DD054}"/>
              </a:ext>
            </a:extLst>
          </p:cNvPr>
          <p:cNvSpPr txBox="1">
            <a:spLocks/>
          </p:cNvSpPr>
          <p:nvPr/>
        </p:nvSpPr>
        <p:spPr>
          <a:xfrm>
            <a:off x="445694" y="1390286"/>
            <a:ext cx="11042511" cy="507326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n-lt"/>
                <a:ea typeface="+mj-ea"/>
                <a:cs typeface="+mj-cs"/>
              </a:defRPr>
            </a:lvl1pPr>
          </a:lstStyle>
          <a:p>
            <a:pPr algn="ctr"/>
            <a:endParaRPr lang="en-US" altLang="zh-SG" dirty="0"/>
          </a:p>
        </p:txBody>
      </p:sp>
      <p:pic>
        <p:nvPicPr>
          <p:cNvPr id="5" name="Picture 4">
            <a:extLst>
              <a:ext uri="{FF2B5EF4-FFF2-40B4-BE49-F238E27FC236}">
                <a16:creationId xmlns:a16="http://schemas.microsoft.com/office/drawing/2014/main" id="{DE4F02E3-F900-9CA5-A50C-207DA675F3AE}"/>
              </a:ext>
            </a:extLst>
          </p:cNvPr>
          <p:cNvPicPr>
            <a:picLocks noChangeAspect="1"/>
          </p:cNvPicPr>
          <p:nvPr/>
        </p:nvPicPr>
        <p:blipFill>
          <a:blip r:embed="rId2"/>
          <a:stretch>
            <a:fillRect/>
          </a:stretch>
        </p:blipFill>
        <p:spPr>
          <a:xfrm>
            <a:off x="803178" y="1390286"/>
            <a:ext cx="10936810" cy="4708142"/>
          </a:xfrm>
          <a:prstGeom prst="rect">
            <a:avLst/>
          </a:prstGeom>
        </p:spPr>
      </p:pic>
    </p:spTree>
    <p:extLst>
      <p:ext uri="{BB962C8B-B14F-4D97-AF65-F5344CB8AC3E}">
        <p14:creationId xmlns:p14="http://schemas.microsoft.com/office/powerpoint/2010/main" val="2648810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620B18-1F09-26A9-E288-7F5AF0062C30}"/>
              </a:ext>
            </a:extLst>
          </p:cNvPr>
          <p:cNvSpPr>
            <a:spLocks noGrp="1"/>
          </p:cNvSpPr>
          <p:nvPr>
            <p:ph type="sldNum" sz="quarter" idx="12"/>
          </p:nvPr>
        </p:nvSpPr>
        <p:spPr/>
        <p:txBody>
          <a:bodyPr/>
          <a:lstStyle/>
          <a:p>
            <a:fld id="{CE19DD2C-80DA-488C-99A4-6C8CE83C9C30}" type="slidenum">
              <a:rPr lang="en-SG" smtClean="0"/>
              <a:t>7</a:t>
            </a:fld>
            <a:endParaRPr lang="en-SG" dirty="0"/>
          </a:p>
        </p:txBody>
      </p:sp>
      <p:pic>
        <p:nvPicPr>
          <p:cNvPr id="5" name="Picture 4">
            <a:extLst>
              <a:ext uri="{FF2B5EF4-FFF2-40B4-BE49-F238E27FC236}">
                <a16:creationId xmlns:a16="http://schemas.microsoft.com/office/drawing/2014/main" id="{922C7A3E-0C0D-2C38-6AF0-B6BD8568B5B3}"/>
              </a:ext>
            </a:extLst>
          </p:cNvPr>
          <p:cNvPicPr>
            <a:picLocks noChangeAspect="1"/>
          </p:cNvPicPr>
          <p:nvPr/>
        </p:nvPicPr>
        <p:blipFill>
          <a:blip r:embed="rId2"/>
          <a:stretch>
            <a:fillRect/>
          </a:stretch>
        </p:blipFill>
        <p:spPr>
          <a:xfrm>
            <a:off x="209343" y="376142"/>
            <a:ext cx="4762913" cy="5204911"/>
          </a:xfrm>
          <a:prstGeom prst="rect">
            <a:avLst/>
          </a:prstGeom>
        </p:spPr>
      </p:pic>
      <p:pic>
        <p:nvPicPr>
          <p:cNvPr id="7" name="Picture 6">
            <a:extLst>
              <a:ext uri="{FF2B5EF4-FFF2-40B4-BE49-F238E27FC236}">
                <a16:creationId xmlns:a16="http://schemas.microsoft.com/office/drawing/2014/main" id="{93D09B53-1DB1-E40C-537D-F9272FD4A81C}"/>
              </a:ext>
            </a:extLst>
          </p:cNvPr>
          <p:cNvPicPr>
            <a:picLocks noChangeAspect="1"/>
          </p:cNvPicPr>
          <p:nvPr/>
        </p:nvPicPr>
        <p:blipFill>
          <a:blip r:embed="rId3"/>
          <a:stretch>
            <a:fillRect/>
          </a:stretch>
        </p:blipFill>
        <p:spPr>
          <a:xfrm>
            <a:off x="4512975" y="459269"/>
            <a:ext cx="7056732" cy="3203326"/>
          </a:xfrm>
          <a:prstGeom prst="rect">
            <a:avLst/>
          </a:prstGeom>
        </p:spPr>
      </p:pic>
      <p:sp>
        <p:nvSpPr>
          <p:cNvPr id="10" name="TextBox 9">
            <a:extLst>
              <a:ext uri="{FF2B5EF4-FFF2-40B4-BE49-F238E27FC236}">
                <a16:creationId xmlns:a16="http://schemas.microsoft.com/office/drawing/2014/main" id="{FCC86EE3-903C-5D2C-FE05-C41D98347F29}"/>
              </a:ext>
            </a:extLst>
          </p:cNvPr>
          <p:cNvSpPr txBox="1"/>
          <p:nvPr/>
        </p:nvSpPr>
        <p:spPr>
          <a:xfrm>
            <a:off x="404129" y="5525353"/>
            <a:ext cx="11165578" cy="1200329"/>
          </a:xfrm>
          <a:prstGeom prst="rect">
            <a:avLst/>
          </a:prstGeom>
          <a:noFill/>
        </p:spPr>
        <p:txBody>
          <a:bodyPr wrap="square" rtlCol="0">
            <a:spAutoFit/>
          </a:bodyPr>
          <a:lstStyle/>
          <a:p>
            <a:r>
              <a:rPr lang="en-US" altLang="zh-SG" b="1" dirty="0">
                <a:solidFill>
                  <a:srgbClr val="0070C0"/>
                </a:solidFill>
              </a:rPr>
              <a:t>Insight</a:t>
            </a:r>
          </a:p>
          <a:p>
            <a:r>
              <a:rPr lang="en-US" altLang="zh-SG" b="1" dirty="0">
                <a:solidFill>
                  <a:srgbClr val="0070C0"/>
                </a:solidFill>
              </a:rPr>
              <a:t>Random Forest is better at identifying cardio risk with  Higher True Positive (114 vs 112) and Lower False Negative (3 vs 5). The latter is particularly critical in medical diagnosis as missing cardio risk (false negatives) is worse than falsely labeling a few healthy people.</a:t>
            </a:r>
          </a:p>
        </p:txBody>
      </p:sp>
      <p:sp>
        <p:nvSpPr>
          <p:cNvPr id="11" name="TextBox 10">
            <a:extLst>
              <a:ext uri="{FF2B5EF4-FFF2-40B4-BE49-F238E27FC236}">
                <a16:creationId xmlns:a16="http://schemas.microsoft.com/office/drawing/2014/main" id="{EE06DEEC-4C5A-3F7A-7E98-A8BE48B15B03}"/>
              </a:ext>
            </a:extLst>
          </p:cNvPr>
          <p:cNvSpPr txBox="1"/>
          <p:nvPr/>
        </p:nvSpPr>
        <p:spPr>
          <a:xfrm>
            <a:off x="4431551" y="3943705"/>
            <a:ext cx="7551106" cy="1369606"/>
          </a:xfrm>
          <a:prstGeom prst="rect">
            <a:avLst/>
          </a:prstGeom>
          <a:noFill/>
        </p:spPr>
        <p:txBody>
          <a:bodyPr wrap="none" rtlCol="0">
            <a:spAutoFit/>
          </a:bodyPr>
          <a:lstStyle/>
          <a:p>
            <a:pPr algn="just"/>
            <a:r>
              <a:rPr lang="en-US" altLang="zh-SG" b="1" dirty="0">
                <a:solidFill>
                  <a:schemeClr val="accent1"/>
                </a:solidFill>
              </a:rPr>
              <a:t>A high feature importance score for a particular feature means that it plays a </a:t>
            </a:r>
          </a:p>
          <a:p>
            <a:pPr algn="just"/>
            <a:r>
              <a:rPr lang="en-US" altLang="zh-SG" b="1" dirty="0">
                <a:solidFill>
                  <a:schemeClr val="accent1"/>
                </a:solidFill>
              </a:rPr>
              <a:t>significant role in the model's ability to classify instances correctly.</a:t>
            </a:r>
          </a:p>
          <a:p>
            <a:pPr algn="just"/>
            <a:endParaRPr lang="en-US" altLang="zh-SG" sz="1100" b="1" dirty="0">
              <a:solidFill>
                <a:schemeClr val="accent1"/>
              </a:solidFill>
            </a:endParaRPr>
          </a:p>
          <a:p>
            <a:pPr algn="just"/>
            <a:r>
              <a:rPr lang="en-US" altLang="zh-SG" b="1" dirty="0">
                <a:solidFill>
                  <a:schemeClr val="accent1"/>
                </a:solidFill>
              </a:rPr>
              <a:t> For this model it demonstrate RestingBP, Chestpain, noofmajorvessels and  </a:t>
            </a:r>
          </a:p>
          <a:p>
            <a:pPr algn="just"/>
            <a:r>
              <a:rPr lang="en-US" altLang="zh-SG" b="1" dirty="0">
                <a:solidFill>
                  <a:schemeClr val="accent1"/>
                </a:solidFill>
              </a:rPr>
              <a:t>slope has the highest feature of importance. </a:t>
            </a:r>
            <a:endParaRPr lang="zh-SG" altLang="en-US" b="1" dirty="0">
              <a:solidFill>
                <a:schemeClr val="accent1"/>
              </a:solidFill>
            </a:endParaRPr>
          </a:p>
        </p:txBody>
      </p:sp>
    </p:spTree>
    <p:extLst>
      <p:ext uri="{BB962C8B-B14F-4D97-AF65-F5344CB8AC3E}">
        <p14:creationId xmlns:p14="http://schemas.microsoft.com/office/powerpoint/2010/main" val="251040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F32FB-01FB-1A6C-4D31-8BD0BF829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727FA5-78FE-6F8A-6007-27313CCB29D4}"/>
              </a:ext>
            </a:extLst>
          </p:cNvPr>
          <p:cNvSpPr>
            <a:spLocks noGrp="1"/>
          </p:cNvSpPr>
          <p:nvPr>
            <p:ph type="title"/>
          </p:nvPr>
        </p:nvSpPr>
        <p:spPr>
          <a:xfrm>
            <a:off x="551395" y="278093"/>
            <a:ext cx="11042511" cy="699060"/>
          </a:xfrm>
        </p:spPr>
        <p:txBody>
          <a:bodyPr>
            <a:normAutofit/>
          </a:bodyPr>
          <a:lstStyle/>
          <a:p>
            <a:pPr algn="ctr"/>
            <a:r>
              <a:rPr lang="en-US" altLang="zh-SG" dirty="0"/>
              <a:t>Error Analysis</a:t>
            </a:r>
            <a:endParaRPr lang="en-US" altLang="zh-SG" b="0" dirty="0"/>
          </a:p>
        </p:txBody>
      </p:sp>
      <p:sp>
        <p:nvSpPr>
          <p:cNvPr id="3" name="Slide Number Placeholder 2">
            <a:extLst>
              <a:ext uri="{FF2B5EF4-FFF2-40B4-BE49-F238E27FC236}">
                <a16:creationId xmlns:a16="http://schemas.microsoft.com/office/drawing/2014/main" id="{883A0ECF-60E1-FC02-BBCE-772B3C1FB90D}"/>
              </a:ext>
            </a:extLst>
          </p:cNvPr>
          <p:cNvSpPr>
            <a:spLocks noGrp="1"/>
          </p:cNvSpPr>
          <p:nvPr>
            <p:ph type="sldNum" sz="quarter" idx="10"/>
          </p:nvPr>
        </p:nvSpPr>
        <p:spPr/>
        <p:txBody>
          <a:bodyPr/>
          <a:lstStyle/>
          <a:p>
            <a:fld id="{CE19DD2C-80DA-488C-99A4-6C8CE83C9C30}" type="slidenum">
              <a:rPr lang="en-SG" smtClean="0"/>
              <a:t>8</a:t>
            </a:fld>
            <a:endParaRPr lang="en-SG" dirty="0"/>
          </a:p>
        </p:txBody>
      </p:sp>
      <p:sp>
        <p:nvSpPr>
          <p:cNvPr id="6" name="Content Placeholder 2">
            <a:extLst>
              <a:ext uri="{FF2B5EF4-FFF2-40B4-BE49-F238E27FC236}">
                <a16:creationId xmlns:a16="http://schemas.microsoft.com/office/drawing/2014/main" id="{5BF67A06-1239-026E-3C8F-525A145164CE}"/>
              </a:ext>
            </a:extLst>
          </p:cNvPr>
          <p:cNvSpPr txBox="1">
            <a:spLocks/>
          </p:cNvSpPr>
          <p:nvPr/>
        </p:nvSpPr>
        <p:spPr>
          <a:xfrm>
            <a:off x="838199" y="1825625"/>
            <a:ext cx="1029024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SG" dirty="0"/>
          </a:p>
          <a:p>
            <a:endParaRPr lang="en-SG" dirty="0"/>
          </a:p>
        </p:txBody>
      </p:sp>
      <p:sp>
        <p:nvSpPr>
          <p:cNvPr id="5" name="TextBox 4">
            <a:extLst>
              <a:ext uri="{FF2B5EF4-FFF2-40B4-BE49-F238E27FC236}">
                <a16:creationId xmlns:a16="http://schemas.microsoft.com/office/drawing/2014/main" id="{6A0FF0DD-AD51-460C-8BF4-34D3D42E5C32}"/>
              </a:ext>
            </a:extLst>
          </p:cNvPr>
          <p:cNvSpPr txBox="1"/>
          <p:nvPr/>
        </p:nvSpPr>
        <p:spPr>
          <a:xfrm>
            <a:off x="428234" y="860935"/>
            <a:ext cx="11496898" cy="3416320"/>
          </a:xfrm>
          <a:prstGeom prst="rect">
            <a:avLst/>
          </a:prstGeom>
          <a:noFill/>
        </p:spPr>
        <p:txBody>
          <a:bodyPr wrap="square" rtlCol="0">
            <a:spAutoFit/>
          </a:bodyPr>
          <a:lstStyle/>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en-SG" altLang="zh-SG" sz="2400" dirty="0"/>
          </a:p>
          <a:p>
            <a:endParaRPr lang="zh-SG" altLang="en-US" sz="2400" dirty="0"/>
          </a:p>
        </p:txBody>
      </p:sp>
      <p:sp>
        <p:nvSpPr>
          <p:cNvPr id="7" name="Rectangle 2">
            <a:extLst>
              <a:ext uri="{FF2B5EF4-FFF2-40B4-BE49-F238E27FC236}">
                <a16:creationId xmlns:a16="http://schemas.microsoft.com/office/drawing/2014/main" id="{4771D533-8EBF-FE75-9A50-7FBA7C604C5B}"/>
              </a:ext>
            </a:extLst>
          </p:cNvPr>
          <p:cNvSpPr>
            <a:spLocks noChangeArrowheads="1"/>
          </p:cNvSpPr>
          <p:nvPr/>
        </p:nvSpPr>
        <p:spPr bwMode="auto">
          <a:xfrm>
            <a:off x="246666" y="1127157"/>
            <a:ext cx="1186003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SG" altLang="zh-SG" sz="1600" b="1" i="0" u="none" strike="noStrike" cap="none" normalizeH="0" baseline="0" dirty="0">
                <a:ln>
                  <a:noFill/>
                </a:ln>
                <a:solidFill>
                  <a:schemeClr val="tx1"/>
                </a:solidFill>
                <a:effectLst/>
                <a:cs typeface="Calibri" panose="020F0502020204030204" pitchFamily="34" charset="0"/>
              </a:rPr>
              <a:t>Model Performance and Analysis of Mistakes</a:t>
            </a:r>
            <a:endParaRPr kumimoji="0" lang="en-SG" altLang="zh-SG" sz="1600" b="1"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SG" altLang="zh-SG" sz="1600" b="1"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SG" altLang="zh-SG" sz="1600" b="0" i="0" u="none" strike="noStrike" cap="none" normalizeH="0" baseline="0" dirty="0">
                <a:ln>
                  <a:noFill/>
                </a:ln>
                <a:solidFill>
                  <a:schemeClr val="tx1"/>
                </a:solidFill>
                <a:effectLst/>
                <a:cs typeface="Calibri" panose="020F0502020204030204" pitchFamily="34" charset="0"/>
              </a:rPr>
              <a:t>The models' "mistakes" are the incorrect predic</a:t>
            </a:r>
            <a:r>
              <a:rPr kumimoji="0" lang="en-SG" altLang="zh-SG" sz="1600" b="0" i="0" u="none" strike="noStrike" cap="none" normalizeH="0" baseline="0" dirty="0">
                <a:ln>
                  <a:noFill/>
                </a:ln>
                <a:solidFill>
                  <a:schemeClr val="tx1"/>
                </a:solidFill>
                <a:effectLst/>
                <a:cs typeface="Calibri" panose="020F0502020204030204" pitchFamily="34" charset="0"/>
              </a:rPr>
              <a:t>tion</a:t>
            </a:r>
            <a:r>
              <a:rPr kumimoji="0" lang="zh-SG" altLang="zh-SG" sz="1600" b="0" i="0" u="none" strike="noStrike" cap="none" normalizeH="0" baseline="0" dirty="0">
                <a:ln>
                  <a:noFill/>
                </a:ln>
                <a:solidFill>
                  <a:schemeClr val="tx1"/>
                </a:solidFill>
                <a:effectLst/>
                <a:cs typeface="Calibri" panose="020F0502020204030204" pitchFamily="34" charset="0"/>
              </a:rPr>
              <a:t>. In a classification problem, these errors are categorized as </a:t>
            </a:r>
            <a:r>
              <a:rPr kumimoji="0" lang="zh-SG" altLang="zh-SG" sz="1600" b="1" i="0" u="none" strike="noStrike" cap="none" normalizeH="0" baseline="0" dirty="0">
                <a:ln>
                  <a:noFill/>
                </a:ln>
                <a:solidFill>
                  <a:schemeClr val="tx1"/>
                </a:solidFill>
                <a:effectLst/>
                <a:cs typeface="Calibri" panose="020F0502020204030204" pitchFamily="34" charset="0"/>
              </a:rPr>
              <a:t>False Positives</a:t>
            </a:r>
            <a:r>
              <a:rPr kumimoji="0" lang="zh-SG" altLang="zh-SG" sz="1600" b="0" i="0" u="none" strike="noStrike" cap="none" normalizeH="0" baseline="0" dirty="0">
                <a:ln>
                  <a:noFill/>
                </a:ln>
                <a:solidFill>
                  <a:schemeClr val="tx1"/>
                </a:solidFill>
                <a:effectLst/>
                <a:cs typeface="Calibri" panose="020F0502020204030204" pitchFamily="34" charset="0"/>
              </a:rPr>
              <a:t> and</a:t>
            </a:r>
            <a:r>
              <a:rPr lang="en-SG" altLang="zh-SG" sz="1600" dirty="0">
                <a:cs typeface="Calibri" panose="020F0502020204030204" pitchFamily="34" charset="0"/>
              </a:rPr>
              <a:t> </a:t>
            </a:r>
            <a:r>
              <a:rPr kumimoji="0" lang="zh-SG" altLang="zh-SG" sz="1600" b="1" i="0" u="none" strike="noStrike" cap="none" normalizeH="0" baseline="0" dirty="0">
                <a:ln>
                  <a:noFill/>
                </a:ln>
                <a:solidFill>
                  <a:schemeClr val="tx1"/>
                </a:solidFill>
                <a:effectLst/>
                <a:cs typeface="Calibri" panose="020F0502020204030204" pitchFamily="34" charset="0"/>
              </a:rPr>
              <a:t>False Negatives</a:t>
            </a:r>
            <a:r>
              <a:rPr kumimoji="0" lang="zh-SG" altLang="zh-SG" sz="1600" b="0" i="0" u="none" strike="noStrike" cap="none" normalizeH="0" baseline="0" dirty="0">
                <a:ln>
                  <a:noFill/>
                </a:ln>
                <a:solidFill>
                  <a:schemeClr val="tx1"/>
                </a:solidFill>
                <a:effectLst/>
                <a:cs typeface="Calibri" panose="020F0502020204030204" pitchFamily="34" charset="0"/>
              </a:rPr>
              <a:t>, which are visible in the confusion matrices for each model.</a:t>
            </a:r>
            <a:endParaRPr kumimoji="0" lang="en-SG" altLang="zh-SG" sz="1600" b="0"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SG" altLang="zh-SG" sz="1600" b="0" i="0" u="none" strike="noStrike" cap="none" normalizeH="0" baseline="0" dirty="0">
              <a:ln>
                <a:noFill/>
              </a:ln>
              <a:solidFill>
                <a:schemeClr val="tx1"/>
              </a:solidFill>
              <a:effectLst/>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SG" altLang="zh-SG" sz="1600" b="1" i="0" u="none" strike="noStrike" cap="none" normalizeH="0" baseline="0" dirty="0">
                <a:ln>
                  <a:noFill/>
                </a:ln>
                <a:solidFill>
                  <a:schemeClr val="tx1"/>
                </a:solidFill>
                <a:effectLst/>
                <a:cs typeface="Calibri" panose="020F0502020204030204" pitchFamily="34" charset="0"/>
              </a:rPr>
              <a:t>False Negatives:</a:t>
            </a:r>
            <a:r>
              <a:rPr kumimoji="0" lang="zh-SG" altLang="zh-SG" sz="1600" b="0" i="0" u="none" strike="noStrike" cap="none" normalizeH="0" baseline="0" dirty="0">
                <a:ln>
                  <a:noFill/>
                </a:ln>
                <a:solidFill>
                  <a:schemeClr val="tx1"/>
                </a:solidFill>
                <a:effectLst/>
                <a:cs typeface="Calibri" panose="020F0502020204030204" pitchFamily="34" charset="0"/>
              </a:rPr>
              <a:t> This is the most critical type of error for this problem, as it occurs when the model incorrectly</a:t>
            </a:r>
            <a:r>
              <a:rPr lang="en-SG" altLang="zh-SG" sz="1600" dirty="0">
                <a:ea typeface="Calibri" panose="020F0502020204030204" pitchFamily="34" charset="0"/>
                <a:cs typeface="Calibri" panose="020F0502020204030204" pitchFamily="34" charset="0"/>
              </a:rPr>
              <a:t> </a:t>
            </a:r>
            <a:r>
              <a:rPr kumimoji="0" lang="zh-SG" altLang="zh-SG" sz="1600" b="0" i="0" u="none" strike="noStrike" cap="none" normalizeH="0" baseline="0" dirty="0">
                <a:ln>
                  <a:noFill/>
                </a:ln>
                <a:solidFill>
                  <a:schemeClr val="tx1"/>
                </a:solidFill>
                <a:effectLst/>
                <a:cs typeface="Calibri" panose="020F0502020204030204" pitchFamily="34" charset="0"/>
              </a:rPr>
              <a:t>predicts that a patient does not have heart disease when they actually do. The notebook's problem statement correctly identifies that "false negatives can be dangerous" in a medical context.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SG" altLang="zh-SG" sz="1600" b="0" i="0" u="none" strike="noStrike" cap="none" normalizeH="0" baseline="0" dirty="0">
                <a:ln>
                  <a:noFill/>
                </a:ln>
                <a:solidFill>
                  <a:schemeClr val="tx1"/>
                </a:solidFill>
                <a:effectLst/>
                <a:cs typeface="Calibri" panose="020F0502020204030204" pitchFamily="34" charset="0"/>
              </a:rPr>
              <a:t>The </a:t>
            </a:r>
            <a:r>
              <a:rPr kumimoji="0" lang="zh-SG" altLang="zh-SG" sz="1600" b="1" i="0" u="none" strike="noStrike" cap="none" normalizeH="0" baseline="0" dirty="0">
                <a:ln>
                  <a:noFill/>
                </a:ln>
                <a:solidFill>
                  <a:schemeClr val="tx1"/>
                </a:solidFill>
                <a:effectLst/>
                <a:cs typeface="Calibri" panose="020F0502020204030204" pitchFamily="34" charset="0"/>
              </a:rPr>
              <a:t>Random Forest</a:t>
            </a:r>
            <a:r>
              <a:rPr kumimoji="0" lang="zh-SG" altLang="zh-SG" sz="1600" b="0" i="0" u="none" strike="noStrike" cap="none" normalizeH="0" baseline="0" dirty="0">
                <a:ln>
                  <a:noFill/>
                </a:ln>
                <a:solidFill>
                  <a:schemeClr val="tx1"/>
                </a:solidFill>
                <a:effectLst/>
                <a:cs typeface="Calibri" panose="020F0502020204030204" pitchFamily="34" charset="0"/>
              </a:rPr>
              <a:t> model, despite being the most accurate, produced </a:t>
            </a:r>
            <a:r>
              <a:rPr lang="en-SG" altLang="zh-SG" sz="1600" b="1" dirty="0">
                <a:cs typeface="Calibri" panose="020F0502020204030204" pitchFamily="34" charset="0"/>
              </a:rPr>
              <a:t>3</a:t>
            </a:r>
            <a:r>
              <a:rPr kumimoji="0" lang="zh-SG" altLang="zh-SG" sz="1600" b="1" i="0" u="none" strike="noStrike" cap="none" normalizeH="0" baseline="0" dirty="0">
                <a:ln>
                  <a:noFill/>
                </a:ln>
                <a:solidFill>
                  <a:schemeClr val="tx1"/>
                </a:solidFill>
                <a:effectLst/>
                <a:cs typeface="Calibri" panose="020F0502020204030204" pitchFamily="34" charset="0"/>
              </a:rPr>
              <a:t> false negatives</a:t>
            </a:r>
            <a:r>
              <a:rPr kumimoji="0" lang="zh-SG" altLang="zh-SG" sz="1600" b="0" i="0" u="none" strike="noStrike" cap="none" normalizeH="0" baseline="0" dirty="0">
                <a:ln>
                  <a:noFill/>
                </a:ln>
                <a:solidFill>
                  <a:schemeClr val="tx1"/>
                </a:solidFill>
                <a:effectLst/>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SG" altLang="zh-SG" sz="1600" b="0" i="0" u="none" strike="noStrike" cap="none" normalizeH="0" baseline="0" dirty="0">
                <a:ln>
                  <a:noFill/>
                </a:ln>
                <a:solidFill>
                  <a:schemeClr val="tx1"/>
                </a:solidFill>
                <a:effectLst/>
                <a:cs typeface="Calibri" panose="020F0502020204030204" pitchFamily="34" charset="0"/>
              </a:rPr>
              <a:t>The </a:t>
            </a:r>
            <a:r>
              <a:rPr kumimoji="0" lang="zh-SG" altLang="zh-SG" sz="1600" b="1" i="0" u="none" strike="noStrike" cap="none" normalizeH="0" baseline="0" dirty="0">
                <a:ln>
                  <a:noFill/>
                </a:ln>
                <a:solidFill>
                  <a:schemeClr val="tx1"/>
                </a:solidFill>
                <a:effectLst/>
                <a:cs typeface="Calibri" panose="020F0502020204030204" pitchFamily="34" charset="0"/>
              </a:rPr>
              <a:t>Logistic Regression</a:t>
            </a:r>
            <a:r>
              <a:rPr kumimoji="0" lang="zh-SG" altLang="zh-SG" sz="1600" b="0" i="0" u="none" strike="noStrike" cap="none" normalizeH="0" baseline="0" dirty="0">
                <a:ln>
                  <a:noFill/>
                </a:ln>
                <a:solidFill>
                  <a:schemeClr val="tx1"/>
                </a:solidFill>
                <a:effectLst/>
                <a:cs typeface="Calibri" panose="020F0502020204030204" pitchFamily="34" charset="0"/>
              </a:rPr>
              <a:t> model produced </a:t>
            </a:r>
            <a:r>
              <a:rPr lang="en-SG" altLang="zh-SG" sz="1600" b="1" dirty="0">
                <a:cs typeface="Calibri" panose="020F0502020204030204" pitchFamily="34" charset="0"/>
              </a:rPr>
              <a:t>5</a:t>
            </a:r>
            <a:r>
              <a:rPr kumimoji="0" lang="zh-SG" altLang="zh-SG" sz="1600" b="1" i="0" u="none" strike="noStrike" cap="none" normalizeH="0" baseline="0" dirty="0">
                <a:ln>
                  <a:noFill/>
                </a:ln>
                <a:solidFill>
                  <a:schemeClr val="tx1"/>
                </a:solidFill>
                <a:effectLst/>
                <a:cs typeface="Calibri" panose="020F0502020204030204" pitchFamily="34" charset="0"/>
              </a:rPr>
              <a:t> false negatives</a:t>
            </a:r>
            <a:r>
              <a:rPr kumimoji="0" lang="zh-SG" altLang="zh-SG" sz="1600" b="0" i="0" u="none" strike="noStrike" cap="none" normalizeH="0" baseline="0" dirty="0">
                <a:ln>
                  <a:noFill/>
                </a:ln>
                <a:solidFill>
                  <a:schemeClr val="tx1"/>
                </a:solidFill>
                <a:effectLst/>
                <a:cs typeface="Calibri" panose="020F0502020204030204" pitchFamily="34" charset="0"/>
              </a:rPr>
              <a:t>.</a:t>
            </a:r>
            <a:endParaRPr kumimoji="0" lang="en-SG" altLang="zh-SG" sz="1600" b="0" i="0" u="none" strike="noStrike" cap="none" normalizeH="0" baseline="0" dirty="0">
              <a:ln>
                <a:noFill/>
              </a:ln>
              <a:solidFill>
                <a:schemeClr val="tx1"/>
              </a:solidFill>
              <a:effectLst/>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zh-SG" altLang="zh-SG" sz="1600" b="0" i="0" u="none" strike="noStrike" cap="none" normalizeH="0" baseline="0" dirty="0">
              <a:ln>
                <a:noFill/>
              </a:ln>
              <a:solidFill>
                <a:schemeClr val="tx1"/>
              </a:solidFill>
              <a:effectLst/>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zh-SG" altLang="zh-SG" sz="1600" b="1" i="0" u="none" strike="noStrike" cap="none" normalizeH="0" baseline="0" dirty="0">
                <a:ln>
                  <a:noFill/>
                </a:ln>
                <a:solidFill>
                  <a:schemeClr val="tx1"/>
                </a:solidFill>
                <a:effectLst/>
                <a:cs typeface="Calibri" panose="020F0502020204030204" pitchFamily="34" charset="0"/>
              </a:rPr>
              <a:t>False Positives:</a:t>
            </a:r>
            <a:r>
              <a:rPr kumimoji="0" lang="zh-SG" altLang="zh-SG" sz="1600" b="0" i="0" u="none" strike="noStrike" cap="none" normalizeH="0" baseline="0" dirty="0">
                <a:ln>
                  <a:noFill/>
                </a:ln>
                <a:solidFill>
                  <a:schemeClr val="tx1"/>
                </a:solidFill>
                <a:effectLst/>
                <a:cs typeface="Calibri" panose="020F0502020204030204" pitchFamily="34" charset="0"/>
              </a:rPr>
              <a:t> This error occurs when the model incorrectly predicts that a patient has heart disease when they do not. While less dangerous than a false negative, a high number of false positives can lead to unnecessary follow-up tests and patient anxiety.</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SG" altLang="zh-SG" sz="1600" b="0" i="0" u="none" strike="noStrike" cap="none" normalizeH="0" baseline="0" dirty="0">
                <a:ln>
                  <a:noFill/>
                </a:ln>
                <a:solidFill>
                  <a:schemeClr val="tx1"/>
                </a:solidFill>
                <a:effectLst/>
                <a:cs typeface="Calibri" panose="020F0502020204030204" pitchFamily="34" charset="0"/>
              </a:rPr>
              <a:t>The </a:t>
            </a:r>
            <a:r>
              <a:rPr kumimoji="0" lang="zh-SG" altLang="zh-SG" sz="1600" b="1" i="0" u="none" strike="noStrike" cap="none" normalizeH="0" baseline="0" dirty="0">
                <a:ln>
                  <a:noFill/>
                </a:ln>
                <a:solidFill>
                  <a:schemeClr val="tx1"/>
                </a:solidFill>
                <a:effectLst/>
                <a:cs typeface="Calibri" panose="020F0502020204030204" pitchFamily="34" charset="0"/>
              </a:rPr>
              <a:t>Random Forest</a:t>
            </a:r>
            <a:r>
              <a:rPr kumimoji="0" lang="zh-SG" altLang="zh-SG" sz="1600" b="0" i="0" u="none" strike="noStrike" cap="none" normalizeH="0" baseline="0" dirty="0">
                <a:ln>
                  <a:noFill/>
                </a:ln>
                <a:solidFill>
                  <a:schemeClr val="tx1"/>
                </a:solidFill>
                <a:effectLst/>
                <a:cs typeface="Calibri" panose="020F0502020204030204" pitchFamily="34" charset="0"/>
              </a:rPr>
              <a:t> model produced </a:t>
            </a:r>
            <a:r>
              <a:rPr lang="en-SG" altLang="zh-SG" sz="1600" b="1" dirty="0">
                <a:cs typeface="Calibri" panose="020F0502020204030204" pitchFamily="34" charset="0"/>
              </a:rPr>
              <a:t>4</a:t>
            </a:r>
            <a:r>
              <a:rPr kumimoji="0" lang="zh-SG" altLang="zh-SG" sz="1600" b="1" i="0" u="none" strike="noStrike" cap="none" normalizeH="0" baseline="0" dirty="0">
                <a:ln>
                  <a:noFill/>
                </a:ln>
                <a:solidFill>
                  <a:schemeClr val="tx1"/>
                </a:solidFill>
                <a:effectLst/>
                <a:cs typeface="Calibri" panose="020F0502020204030204" pitchFamily="34" charset="0"/>
              </a:rPr>
              <a:t> false positives</a:t>
            </a:r>
            <a:r>
              <a:rPr kumimoji="0" lang="zh-SG" altLang="zh-SG" sz="1600" b="0" i="0" u="none" strike="noStrike" cap="none" normalizeH="0" baseline="0" dirty="0">
                <a:ln>
                  <a:noFill/>
                </a:ln>
                <a:solidFill>
                  <a:schemeClr val="tx1"/>
                </a:solidFill>
                <a:effectLst/>
                <a:cs typeface="Calibri" panose="020F050202020403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zh-SG" altLang="zh-SG" sz="1600" b="0" i="0" u="none" strike="noStrike" cap="none" normalizeH="0" baseline="0" dirty="0">
                <a:ln>
                  <a:noFill/>
                </a:ln>
                <a:solidFill>
                  <a:schemeClr val="tx1"/>
                </a:solidFill>
                <a:effectLst/>
                <a:cs typeface="Calibri" panose="020F0502020204030204" pitchFamily="34" charset="0"/>
              </a:rPr>
              <a:t>The </a:t>
            </a:r>
            <a:r>
              <a:rPr kumimoji="0" lang="zh-SG" altLang="zh-SG" sz="1600" b="1" i="0" u="none" strike="noStrike" cap="none" normalizeH="0" baseline="0" dirty="0">
                <a:ln>
                  <a:noFill/>
                </a:ln>
                <a:solidFill>
                  <a:schemeClr val="tx1"/>
                </a:solidFill>
                <a:effectLst/>
                <a:cs typeface="Calibri" panose="020F0502020204030204" pitchFamily="34" charset="0"/>
              </a:rPr>
              <a:t>Logistic Regression</a:t>
            </a:r>
            <a:r>
              <a:rPr kumimoji="0" lang="zh-SG" altLang="zh-SG" sz="1600" b="0" i="0" u="none" strike="noStrike" cap="none" normalizeH="0" baseline="0" dirty="0">
                <a:ln>
                  <a:noFill/>
                </a:ln>
                <a:solidFill>
                  <a:schemeClr val="tx1"/>
                </a:solidFill>
                <a:effectLst/>
                <a:cs typeface="Calibri" panose="020F0502020204030204" pitchFamily="34" charset="0"/>
              </a:rPr>
              <a:t> model produced </a:t>
            </a:r>
            <a:r>
              <a:rPr lang="en-SG" altLang="zh-SG" sz="1600" b="1" dirty="0">
                <a:cs typeface="Calibri" panose="020F0502020204030204" pitchFamily="34" charset="0"/>
              </a:rPr>
              <a:t>4</a:t>
            </a:r>
            <a:r>
              <a:rPr kumimoji="0" lang="zh-SG" altLang="zh-SG" sz="1600" b="1" i="0" u="none" strike="noStrike" cap="none" normalizeH="0" baseline="0" dirty="0">
                <a:ln>
                  <a:noFill/>
                </a:ln>
                <a:solidFill>
                  <a:schemeClr val="tx1"/>
                </a:solidFill>
                <a:effectLst/>
                <a:cs typeface="Calibri" panose="020F0502020204030204" pitchFamily="34" charset="0"/>
              </a:rPr>
              <a:t> false positives</a:t>
            </a:r>
            <a:r>
              <a:rPr kumimoji="0" lang="zh-SG" altLang="zh-SG" sz="1600" b="0" i="0" u="none" strike="noStrike" cap="none" normalizeH="0" baseline="0" dirty="0">
                <a:ln>
                  <a:noFill/>
                </a:ln>
                <a:solidFill>
                  <a:schemeClr val="tx1"/>
                </a:solidFill>
                <a:effectLst/>
                <a:cs typeface="Calibri" panose="020F0502020204030204" pitchFamily="34" charset="0"/>
              </a:rPr>
              <a:t>.</a:t>
            </a:r>
            <a:endParaRPr kumimoji="0" lang="en-SG" altLang="zh-SG" sz="1600" b="0" i="0" u="none" strike="noStrike" cap="none" normalizeH="0" baseline="0" dirty="0">
              <a:ln>
                <a:noFill/>
              </a:ln>
              <a:solidFill>
                <a:schemeClr val="tx1"/>
              </a:solidFill>
              <a:effectLst/>
              <a:cs typeface="Calibri" panose="020F050202020403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zh-SG" altLang="zh-SG" sz="1600" b="0" i="0" u="none" strike="noStrike" cap="none" normalizeH="0" baseline="0" dirty="0">
              <a:ln>
                <a:noFill/>
              </a:ln>
              <a:solidFill>
                <a:schemeClr val="tx1"/>
              </a:solidFill>
              <a:effectLst/>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zh-SG" altLang="zh-SG" sz="1600" b="0" i="0" u="none" strike="noStrike" cap="none" normalizeH="0" baseline="0" dirty="0">
                <a:ln>
                  <a:noFill/>
                </a:ln>
                <a:solidFill>
                  <a:schemeClr val="tx1"/>
                </a:solidFill>
                <a:effectLst/>
                <a:cs typeface="Calibri" panose="020F0502020204030204" pitchFamily="34" charset="0"/>
              </a:rPr>
              <a:t>The </a:t>
            </a:r>
            <a:r>
              <a:rPr kumimoji="0" lang="zh-SG" altLang="zh-SG" sz="1600" b="1" i="0" u="none" strike="noStrike" cap="none" normalizeH="0" baseline="0" dirty="0">
                <a:ln>
                  <a:noFill/>
                </a:ln>
                <a:solidFill>
                  <a:schemeClr val="tx1"/>
                </a:solidFill>
                <a:effectLst/>
                <a:cs typeface="Calibri" panose="020F0502020204030204" pitchFamily="34" charset="0"/>
              </a:rPr>
              <a:t>Random Forest</a:t>
            </a:r>
            <a:r>
              <a:rPr kumimoji="0" lang="zh-SG" altLang="zh-SG" sz="1600" b="0" i="0" u="none" strike="noStrike" cap="none" normalizeH="0" baseline="0" dirty="0">
                <a:ln>
                  <a:noFill/>
                </a:ln>
                <a:solidFill>
                  <a:schemeClr val="tx1"/>
                </a:solidFill>
                <a:effectLst/>
                <a:cs typeface="Calibri" panose="020F0502020204030204" pitchFamily="34" charset="0"/>
              </a:rPr>
              <a:t> model performed the best across all metrics, with an accuracy of </a:t>
            </a:r>
            <a:r>
              <a:rPr lang="en-SG" altLang="zh-SG" sz="1600" b="1" dirty="0">
                <a:cs typeface="Calibri" panose="020F0502020204030204" pitchFamily="34" charset="0"/>
              </a:rPr>
              <a:t>96</a:t>
            </a:r>
            <a:r>
              <a:rPr kumimoji="0" lang="zh-SG" altLang="zh-SG" sz="1600" b="1" i="0" u="none" strike="noStrike" cap="none" normalizeH="0" baseline="0" dirty="0">
                <a:ln>
                  <a:noFill/>
                </a:ln>
                <a:solidFill>
                  <a:schemeClr val="tx1"/>
                </a:solidFill>
                <a:effectLst/>
                <a:cs typeface="Calibri" panose="020F0502020204030204" pitchFamily="34" charset="0"/>
              </a:rPr>
              <a:t>%</a:t>
            </a:r>
            <a:r>
              <a:rPr kumimoji="0" lang="en-SG" altLang="zh-SG" sz="1600" b="1" i="0" u="none" strike="noStrike" cap="none" normalizeH="0" baseline="0" dirty="0">
                <a:ln>
                  <a:noFill/>
                </a:ln>
                <a:solidFill>
                  <a:schemeClr val="tx1"/>
                </a:solidFill>
                <a:effectLst/>
                <a:cs typeface="Calibri" panose="020F0502020204030204" pitchFamily="34" charset="0"/>
              </a:rPr>
              <a:t> to 98%</a:t>
            </a:r>
            <a:r>
              <a:rPr kumimoji="0" lang="zh-SG" altLang="zh-SG" sz="1600" b="0" i="0" u="none" strike="noStrike" cap="none" normalizeH="0" baseline="0" dirty="0">
                <a:ln>
                  <a:noFill/>
                </a:ln>
                <a:solidFill>
                  <a:schemeClr val="tx1"/>
                </a:solidFill>
                <a:effectLst/>
                <a:cs typeface="Calibri" panose="020F0502020204030204" pitchFamily="34" charset="0"/>
              </a:rPr>
              <a:t>. However, no model is perfect. The reason these models make mistakes is due to the inherent complexity of the data, including noisy features or data points that are difficult to classify correctly. </a:t>
            </a:r>
            <a:r>
              <a:rPr lang="en-SG" altLang="zh-SG" sz="1600" dirty="0">
                <a:cs typeface="Calibri" panose="020F0502020204030204" pitchFamily="34" charset="0"/>
              </a:rPr>
              <a:t> </a:t>
            </a:r>
            <a:r>
              <a:rPr kumimoji="0" lang="zh-SG" altLang="zh-SG" sz="1600" b="0" i="0" u="none" strike="noStrike" cap="none" normalizeH="0" baseline="0" dirty="0">
                <a:ln>
                  <a:noFill/>
                </a:ln>
                <a:solidFill>
                  <a:schemeClr val="tx1"/>
                </a:solidFill>
                <a:effectLst/>
                <a:cs typeface="Calibri" panose="020F0502020204030204" pitchFamily="34" charset="0"/>
              </a:rPr>
              <a:t>For instance, the notebook identified </a:t>
            </a:r>
            <a:r>
              <a:rPr kumimoji="0" lang="zh-SG" altLang="zh-SG" sz="1600" b="1" i="0" u="none" strike="noStrike" cap="none" normalizeH="0" baseline="0" dirty="0">
                <a:ln>
                  <a:noFill/>
                </a:ln>
                <a:solidFill>
                  <a:schemeClr val="tx1"/>
                </a:solidFill>
                <a:effectLst/>
                <a:cs typeface="Calibri" panose="020F0502020204030204" pitchFamily="34" charset="0"/>
              </a:rPr>
              <a:t>53 missing valuesin the serumcholestrol</a:t>
            </a:r>
            <a:r>
              <a:rPr kumimoji="0" lang="zh-SG" altLang="zh-SG" sz="1600" b="0" i="0" u="none" strike="noStrike" cap="none" normalizeH="0" baseline="0" dirty="0">
                <a:ln>
                  <a:noFill/>
                </a:ln>
                <a:solidFill>
                  <a:schemeClr val="tx1"/>
                </a:solidFill>
                <a:effectLst/>
                <a:cs typeface="Calibri" panose="020F0502020204030204" pitchFamily="34" charset="0"/>
              </a:rPr>
              <a:t> column and </a:t>
            </a:r>
            <a:r>
              <a:rPr kumimoji="0" lang="zh-SG" altLang="zh-SG" sz="1600" b="1" i="0" u="none" strike="noStrike" cap="none" normalizeH="0" baseline="0" dirty="0">
                <a:ln>
                  <a:noFill/>
                </a:ln>
                <a:solidFill>
                  <a:schemeClr val="tx1"/>
                </a:solidFill>
                <a:effectLst/>
                <a:cs typeface="Calibri" panose="020F0502020204030204" pitchFamily="34" charset="0"/>
              </a:rPr>
              <a:t>180 missing values in the slope</a:t>
            </a:r>
            <a:r>
              <a:rPr kumimoji="0" lang="zh-SG" altLang="zh-SG" sz="1600" b="0" i="0" u="none" strike="noStrike" cap="none" normalizeH="0" baseline="0" dirty="0">
                <a:ln>
                  <a:noFill/>
                </a:ln>
                <a:solidFill>
                  <a:schemeClr val="tx1"/>
                </a:solidFill>
                <a:effectLst/>
                <a:cs typeface="Calibri" panose="020F0502020204030204" pitchFamily="34" charset="0"/>
              </a:rPr>
              <a:t> column, which were imputed. While imputation is a necessary step, it can introduce approximations that lead to misclassifications.</a:t>
            </a:r>
          </a:p>
        </p:txBody>
      </p:sp>
    </p:spTree>
    <p:extLst>
      <p:ext uri="{BB962C8B-B14F-4D97-AF65-F5344CB8AC3E}">
        <p14:creationId xmlns:p14="http://schemas.microsoft.com/office/powerpoint/2010/main" val="47742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98FE57-7E2B-F1BF-AB61-F4933D4B38DA}"/>
              </a:ext>
            </a:extLst>
          </p:cNvPr>
          <p:cNvSpPr>
            <a:spLocks noGrp="1"/>
          </p:cNvSpPr>
          <p:nvPr>
            <p:ph type="sldNum" sz="quarter" idx="10"/>
          </p:nvPr>
        </p:nvSpPr>
        <p:spPr/>
        <p:txBody>
          <a:bodyPr/>
          <a:lstStyle/>
          <a:p>
            <a:fld id="{CE19DD2C-80DA-488C-99A4-6C8CE83C9C30}" type="slidenum">
              <a:rPr lang="en-SG" smtClean="0"/>
              <a:t>9</a:t>
            </a:fld>
            <a:endParaRPr lang="en-SG" dirty="0"/>
          </a:p>
        </p:txBody>
      </p:sp>
      <p:sp>
        <p:nvSpPr>
          <p:cNvPr id="4" name="Text Placeholder 3">
            <a:extLst>
              <a:ext uri="{FF2B5EF4-FFF2-40B4-BE49-F238E27FC236}">
                <a16:creationId xmlns:a16="http://schemas.microsoft.com/office/drawing/2014/main" id="{3FF67F3C-E4AF-5C61-FBE5-807CDA4F59E0}"/>
              </a:ext>
            </a:extLst>
          </p:cNvPr>
          <p:cNvSpPr>
            <a:spLocks noGrp="1"/>
          </p:cNvSpPr>
          <p:nvPr>
            <p:ph type="body" sz="quarter" idx="11"/>
          </p:nvPr>
        </p:nvSpPr>
        <p:spPr>
          <a:xfrm>
            <a:off x="574674" y="1160313"/>
            <a:ext cx="11042651" cy="4791607"/>
          </a:xfrm>
        </p:spPr>
        <p:txBody>
          <a:bodyPr/>
          <a:lstStyle/>
          <a:p>
            <a:pPr marL="0" indent="0" algn="ctr">
              <a:buNone/>
            </a:pPr>
            <a:endParaRPr lang="en-US" altLang="zh-SG" dirty="0"/>
          </a:p>
          <a:p>
            <a:pPr marL="0" indent="0" algn="ctr">
              <a:buNone/>
            </a:pPr>
            <a:endParaRPr lang="en-US" altLang="zh-SG" dirty="0"/>
          </a:p>
          <a:p>
            <a:pPr marL="0" indent="0" algn="ctr">
              <a:buNone/>
            </a:pPr>
            <a:endParaRPr lang="en-US" altLang="zh-SG" dirty="0"/>
          </a:p>
          <a:p>
            <a:pPr marL="0" indent="0" algn="ctr">
              <a:buNone/>
            </a:pPr>
            <a:r>
              <a:rPr lang="en-US" altLang="zh-SG" sz="4000" dirty="0"/>
              <a:t>Hypothesis and Parameters Tuning </a:t>
            </a:r>
          </a:p>
          <a:p>
            <a:pPr marL="0" indent="0" algn="ctr">
              <a:buNone/>
            </a:pPr>
            <a:r>
              <a:rPr lang="en-US" altLang="zh-SG" sz="4000" dirty="0"/>
              <a:t>of Machine Learning Models</a:t>
            </a:r>
            <a:endParaRPr lang="en-SG" sz="4000" dirty="0"/>
          </a:p>
        </p:txBody>
      </p:sp>
    </p:spTree>
    <p:extLst>
      <p:ext uri="{BB962C8B-B14F-4D97-AF65-F5344CB8AC3E}">
        <p14:creationId xmlns:p14="http://schemas.microsoft.com/office/powerpoint/2010/main" val="12476083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EN 129(23) A1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483bdb4-0a8f-43d2-a24f-e17275a3121b" xsi:nil="true"/>
    <SharedWithUsers xmlns="f64e7450-eb76-4305-9aaa-c7c2fda4733e">
      <UserInfo>
        <DisplayName/>
        <AccountId xsi:nil="true"/>
        <AccountType/>
      </UserInfo>
    </SharedWithUsers>
    <lcf76f155ced4ddcb4097134ff3c332f xmlns="f64e7450-eb76-4305-9aaa-c7c2fda4733e">
      <Terms xmlns="http://schemas.microsoft.com/office/infopath/2007/PartnerControls"/>
    </lcf76f155ced4ddcb4097134ff3c332f>
    <Owner xmlns="f64e7450-eb76-4305-9aaa-c7c2fda4733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E6AFF6A4F3FF49931B55B041F99EFA" ma:contentTypeVersion="23" ma:contentTypeDescription="Create a new document." ma:contentTypeScope="" ma:versionID="61a0eef3450023d494e2ceffcbf7e3df">
  <xsd:schema xmlns:xsd="http://www.w3.org/2001/XMLSchema" xmlns:xs="http://www.w3.org/2001/XMLSchema" xmlns:p="http://schemas.microsoft.com/office/2006/metadata/properties" xmlns:ns2="f64e7450-eb76-4305-9aaa-c7c2fda4733e" xmlns:ns3="1483bdb4-0a8f-43d2-a24f-e17275a3121b" xmlns:ns4="cdc4170c-4545-48f7-871b-33920ecd5df3" targetNamespace="http://schemas.microsoft.com/office/2006/metadata/properties" ma:root="true" ma:fieldsID="dcf00dde415673dc76d9a86cc65b0522" ns2:_="" ns3:_="" ns4:_="">
    <xsd:import namespace="f64e7450-eb76-4305-9aaa-c7c2fda4733e"/>
    <xsd:import namespace="1483bdb4-0a8f-43d2-a24f-e17275a3121b"/>
    <xsd:import namespace="cdc4170c-4545-48f7-871b-33920ecd5df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2:SharedWithUsers" minOccurs="0"/>
                <xsd:element ref="ns2:Owner" minOccurs="0"/>
                <xsd:element ref="ns4:SharedWithDetail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4e7450-eb76-4305-9aaa-c7c2fda47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58e8660-d7f0-40dc-9355-39c17cfe3e0a"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SharedWithUsers" ma:index="19" nillable="true" ma:displayName="Shared With" ma:list="UserInfo" ma:SearchPeopleOnly="false" ma:internalName="SharedWithUsers" ma:readOnly="fals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wner" ma:index="20" nillable="true" ma:displayName="Owner" ma:internalName="Owner" ma:readOnly="false">
      <xsd:simpleType>
        <xsd:restriction base="dms:Text">
          <xsd:maxLength value="255"/>
        </xsd:restriction>
      </xsd:simple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BillingMetadata" ma:index="24"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483bdb4-0a8f-43d2-a24f-e17275a3121b"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07bdc7dd-b19c-4daa-ac60-4cc2365c7a3f}" ma:internalName="TaxCatchAll" ma:showField="CatchAllData" ma:web="1483bdb4-0a8f-43d2-a24f-e17275a3121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dc4170c-4545-48f7-871b-33920ecd5df3" elementFormDefault="qualified">
    <xsd:import namespace="http://schemas.microsoft.com/office/2006/documentManagement/types"/>
    <xsd:import namespace="http://schemas.microsoft.com/office/infopath/2007/PartnerControls"/>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0EE154-A736-456D-A3E2-27745362195B}">
  <ds:schemaRefs>
    <ds:schemaRef ds:uri="http://schemas.microsoft.com/sharepoint/v3/contenttype/forms"/>
  </ds:schemaRefs>
</ds:datastoreItem>
</file>

<file path=customXml/itemProps2.xml><?xml version="1.0" encoding="utf-8"?>
<ds:datastoreItem xmlns:ds="http://schemas.openxmlformats.org/officeDocument/2006/customXml" ds:itemID="{934823A8-D13E-443D-AF76-75DA2E9EFDDD}">
  <ds:schemaRefs>
    <ds:schemaRef ds:uri="http://schemas.microsoft.com/office/2006/metadata/properties"/>
    <ds:schemaRef ds:uri="http://schemas.microsoft.com/office/infopath/2007/PartnerControls"/>
    <ds:schemaRef ds:uri="1483bdb4-0a8f-43d2-a24f-e17275a3121b"/>
    <ds:schemaRef ds:uri="f64e7450-eb76-4305-9aaa-c7c2fda4733e"/>
  </ds:schemaRefs>
</ds:datastoreItem>
</file>

<file path=customXml/itemProps3.xml><?xml version="1.0" encoding="utf-8"?>
<ds:datastoreItem xmlns:ds="http://schemas.openxmlformats.org/officeDocument/2006/customXml" ds:itemID="{BA923E17-E709-4E48-9BD1-C688FFB5E7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4e7450-eb76-4305-9aaa-c7c2fda4733e"/>
    <ds:schemaRef ds:uri="1483bdb4-0a8f-43d2-a24f-e17275a3121b"/>
    <ds:schemaRef ds:uri="cdc4170c-4545-48f7-871b-33920ecd5d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SEN 129(23) A19</Template>
  <TotalTime>13125</TotalTime>
  <Words>2390</Words>
  <Application>Microsoft Office PowerPoint</Application>
  <PresentationFormat>Widescreen</PresentationFormat>
  <Paragraphs>138</Paragraphs>
  <Slides>11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Arvo</vt:lpstr>
      <vt:lpstr>Calibri (Heading)</vt:lpstr>
      <vt:lpstr>Arial</vt:lpstr>
      <vt:lpstr>Calibri</vt:lpstr>
      <vt:lpstr>Calibri Light</vt:lpstr>
      <vt:lpstr>Roboto</vt:lpstr>
      <vt:lpstr>SEN 129(23) A19</vt:lpstr>
      <vt:lpstr>Predicting Heart Disease Using Machine Learning Models</vt:lpstr>
      <vt:lpstr>Final feature sets used for modelling </vt:lpstr>
      <vt:lpstr>For modelling,   The experimentation of different models (Logistic Regression and Random Forest) </vt:lpstr>
      <vt:lpstr>Random Forest</vt:lpstr>
      <vt:lpstr>Discussion of the results</vt:lpstr>
      <vt:lpstr>Discussion of the results</vt:lpstr>
      <vt:lpstr>PowerPoint Presentation</vt:lpstr>
      <vt:lpstr>Error Analysis</vt:lpstr>
      <vt:lpstr>PowerPoint Presentation</vt:lpstr>
      <vt:lpstr>Logistics Regression Model</vt:lpstr>
      <vt:lpstr>Random Forest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dc:title>
  <dc:creator>Kheng Kok Mar</dc:creator>
  <cp:lastModifiedBy>CL Lee</cp:lastModifiedBy>
  <cp:revision>68</cp:revision>
  <dcterms:created xsi:type="dcterms:W3CDTF">2023-04-05T14:55:09Z</dcterms:created>
  <dcterms:modified xsi:type="dcterms:W3CDTF">2025-08-23T12:42:52Z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0x0101009FE6AFF6A4F3FF49931B55B041F99EFA</vt:lpwstr>
  </property>
  <property fmtid="{D5CDD505-2E9C-101B-9397-08002B2CF9AE}" pid="3" name="MSIP_Label_babe128f-e2ab-4b18-9c62-301caee5e80a_Enabled">
    <vt:lpwstr>true</vt:lpwstr>
  </property>
  <property fmtid="{D5CDD505-2E9C-101B-9397-08002B2CF9AE}" pid="4" name="MSIP_Label_babe128f-e2ab-4b18-9c62-301caee5e80a_SetDate">
    <vt:lpwstr>2023-05-30T04:02:35Z</vt:lpwstr>
  </property>
  <property fmtid="{D5CDD505-2E9C-101B-9397-08002B2CF9AE}" pid="5" name="MSIP_Label_babe128f-e2ab-4b18-9c62-301caee5e80a_Method">
    <vt:lpwstr>Privileged</vt:lpwstr>
  </property>
  <property fmtid="{D5CDD505-2E9C-101B-9397-08002B2CF9AE}" pid="6" name="MSIP_Label_babe128f-e2ab-4b18-9c62-301caee5e80a_Name">
    <vt:lpwstr>OFFICIAL [OPEN]</vt:lpwstr>
  </property>
  <property fmtid="{D5CDD505-2E9C-101B-9397-08002B2CF9AE}" pid="7" name="MSIP_Label_babe128f-e2ab-4b18-9c62-301caee5e80a_SiteId">
    <vt:lpwstr>243ebaed-00d0-4690-a7dc-75893b0d9f98</vt:lpwstr>
  </property>
  <property fmtid="{D5CDD505-2E9C-101B-9397-08002B2CF9AE}" pid="8" name="MSIP_Label_babe128f-e2ab-4b18-9c62-301caee5e80a_ActionId">
    <vt:lpwstr>3c58ffe5-4c8c-497d-b23e-0c1208da03ba</vt:lpwstr>
  </property>
  <property fmtid="{D5CDD505-2E9C-101B-9397-08002B2CF9AE}" pid="9" name="MSIP_Label_babe128f-e2ab-4b18-9c62-301caee5e80a_ContentBits">
    <vt:lpwstr>1</vt:lpwstr>
  </property>
  <property fmtid="{D5CDD505-2E9C-101B-9397-08002B2CF9AE}" pid="10" name="MediaServiceImageTags">
    <vt:lpwstr/>
  </property>
</Properties>
</file>