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758A2-9776-4733-A6E2-7EE426A64BC1}" type="datetimeFigureOut">
              <a:rPr lang="fr-FR" smtClean="0"/>
              <a:t>10/03/2019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B8172-DD2D-4C19-94DB-B8D4A5643BAE}" type="slidenum">
              <a:rPr lang="fr-FR" smtClean="0"/>
              <a:t>‹N°›</a:t>
            </a:fld>
            <a:endParaRPr lang="fr-FR"/>
          </a:p>
        </p:txBody>
      </p:sp>
    </p:spTree>
    <p:extLst>
      <p:ext uri="{BB962C8B-B14F-4D97-AF65-F5344CB8AC3E}">
        <p14:creationId xmlns:p14="http://schemas.microsoft.com/office/powerpoint/2010/main" val="280264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B5BA122-D5B0-4107-B782-6C7A343AF6BF}" type="slidenum">
              <a:rPr lang="fr-FR" smtClean="0"/>
              <a:pPr eaLnBrk="1" hangingPunct="1"/>
              <a:t>1</a:t>
            </a:fld>
            <a:endParaRPr lang="fr-FR"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0C1F7EE-3D2F-4A1D-A1B0-75CC1809226B}" type="slidenum">
              <a:rPr lang="fr-FR" smtClean="0"/>
              <a:pPr eaLnBrk="1" hangingPunct="1"/>
              <a:t>17</a:t>
            </a:fld>
            <a:endParaRPr lang="fr-FR"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841C782-54F9-4D0E-B8D4-215DDC2F53C4}" type="slidenum">
              <a:rPr lang="fr-FR" smtClean="0"/>
              <a:pPr eaLnBrk="1" hangingPunct="1"/>
              <a:t>29</a:t>
            </a:fld>
            <a:endParaRPr lang="fr-FR" smtClean="0"/>
          </a:p>
        </p:txBody>
      </p:sp>
      <p:sp>
        <p:nvSpPr>
          <p:cNvPr id="219139" name="Rectangle 2"/>
          <p:cNvSpPr>
            <a:spLocks noGrp="1" noRot="1" noChangeAspect="1" noChangeArrowheads="1" noTextEdit="1"/>
          </p:cNvSpPr>
          <p:nvPr>
            <p:ph type="sldImg"/>
          </p:nvPr>
        </p:nvSpPr>
        <p:spPr>
          <a:xfrm>
            <a:off x="685800" y="0"/>
            <a:ext cx="5486400" cy="4114800"/>
          </a:xfrm>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fr-FR" sz="900" smtClean="0"/>
              <a:t>Pour les composants certifiés, le constructeur fournit les valeurs nécessaires (SIL CL et PFH).</a:t>
            </a:r>
          </a:p>
          <a:p>
            <a:pPr eaLnBrk="1" hangingPunct="1">
              <a:lnSpc>
                <a:spcPct val="90000"/>
              </a:lnSpc>
            </a:pPr>
            <a:r>
              <a:rPr lang="fr-FR" sz="900" smtClean="0"/>
              <a:t>Sinon voici une méthode d’obtention de ces valeurs.</a:t>
            </a:r>
          </a:p>
          <a:p>
            <a:pPr eaLnBrk="1" hangingPunct="1">
              <a:lnSpc>
                <a:spcPct val="90000"/>
              </a:lnSpc>
            </a:pPr>
            <a:r>
              <a:rPr lang="fr-FR" sz="900" smtClean="0"/>
              <a:t>Le sous-système capteur comme actionneur peut être évaluée de deux méthodes différentes :</a:t>
            </a:r>
          </a:p>
          <a:p>
            <a:pPr eaLnBrk="1" hangingPunct="1">
              <a:lnSpc>
                <a:spcPct val="90000"/>
              </a:lnSpc>
            </a:pPr>
            <a:r>
              <a:rPr lang="fr-FR" sz="900" smtClean="0"/>
              <a:t>Soit nous disposons des valeurs données par le constructeur</a:t>
            </a:r>
          </a:p>
          <a:p>
            <a:pPr eaLnBrk="1" hangingPunct="1">
              <a:lnSpc>
                <a:spcPct val="90000"/>
              </a:lnSpc>
            </a:pPr>
            <a:r>
              <a:rPr lang="fr-FR" sz="900" smtClean="0"/>
              <a:t>Soit nous devons calculer ces différentes valeurs</a:t>
            </a:r>
          </a:p>
          <a:p>
            <a:pPr eaLnBrk="1" hangingPunct="1">
              <a:lnSpc>
                <a:spcPct val="90000"/>
              </a:lnSpc>
            </a:pPr>
            <a:r>
              <a:rPr lang="fr-FR" sz="900" smtClean="0"/>
              <a:t>Il nous faudra donc connaître </a:t>
            </a:r>
          </a:p>
          <a:p>
            <a:pPr eaLnBrk="1" hangingPunct="1">
              <a:lnSpc>
                <a:spcPct val="90000"/>
              </a:lnSpc>
            </a:pPr>
            <a:r>
              <a:rPr lang="fr-FR" sz="900" smtClean="0"/>
              <a:t>B10 (nombre de cycles après lequel 10% des éléments en test sont défaillants)</a:t>
            </a:r>
          </a:p>
          <a:p>
            <a:pPr eaLnBrk="1" hangingPunct="1">
              <a:lnSpc>
                <a:spcPct val="90000"/>
              </a:lnSpc>
            </a:pPr>
            <a:r>
              <a:rPr lang="fr-FR" sz="900" smtClean="0"/>
              <a:t>MTTF (temps moyen avant défaillance dangereuse)</a:t>
            </a:r>
          </a:p>
          <a:p>
            <a:pPr eaLnBrk="1" hangingPunct="1">
              <a:lnSpc>
                <a:spcPct val="90000"/>
              </a:lnSpc>
            </a:pPr>
            <a:r>
              <a:rPr lang="fr-FR" sz="900" smtClean="0"/>
              <a:t>C (nombre de commutations par heure)</a:t>
            </a:r>
          </a:p>
          <a:p>
            <a:pPr eaLnBrk="1" hangingPunct="1">
              <a:lnSpc>
                <a:spcPct val="90000"/>
              </a:lnSpc>
            </a:pPr>
            <a:r>
              <a:rPr lang="fr-FR" sz="900" smtClean="0"/>
              <a:t>T1 (durée de vie du système)</a:t>
            </a:r>
          </a:p>
          <a:p>
            <a:pPr eaLnBrk="1" hangingPunct="1">
              <a:lnSpc>
                <a:spcPct val="90000"/>
              </a:lnSpc>
            </a:pPr>
            <a:r>
              <a:rPr lang="fr-FR" sz="900" smtClean="0"/>
              <a:t>DC (couverture du diagnostic : mesure de l’efficacité du diagnostic)</a:t>
            </a:r>
          </a:p>
          <a:p>
            <a:pPr eaLnBrk="1" hangingPunct="1">
              <a:lnSpc>
                <a:spcPct val="90000"/>
              </a:lnSpc>
            </a:pPr>
            <a:r>
              <a:rPr lang="fr-FR" sz="900" smtClean="0"/>
              <a:t>Pour ensuite pouvoir estimer</a:t>
            </a:r>
          </a:p>
          <a:p>
            <a:pPr eaLnBrk="1" hangingPunct="1">
              <a:lnSpc>
                <a:spcPct val="90000"/>
              </a:lnSpc>
            </a:pPr>
            <a:r>
              <a:rPr lang="fr-FR" sz="900" smtClean="0"/>
              <a:t>SIL CL (limite de revendication de SIL)</a:t>
            </a:r>
          </a:p>
          <a:p>
            <a:pPr eaLnBrk="1" hangingPunct="1">
              <a:lnSpc>
                <a:spcPct val="90000"/>
              </a:lnSpc>
            </a:pPr>
            <a:r>
              <a:rPr lang="fr-FR" sz="900" smtClean="0"/>
              <a:t>PFHD (probabilité de défaillance dangereuse par heure)</a:t>
            </a:r>
          </a:p>
          <a:p>
            <a:pPr eaLnBrk="1" hangingPunct="1">
              <a:lnSpc>
                <a:spcPct val="90000"/>
              </a:lnSpc>
            </a:pPr>
            <a:r>
              <a:rPr lang="fr-FR" sz="900" smtClean="0"/>
              <a:t>Voici une explication succincte des différents paramètres qui seront pris en compte dans la suite des calculs :</a:t>
            </a:r>
          </a:p>
          <a:p>
            <a:pPr eaLnBrk="1" hangingPunct="1">
              <a:lnSpc>
                <a:spcPct val="90000"/>
              </a:lnSpc>
            </a:pPr>
            <a:r>
              <a:rPr lang="fr-FR" sz="900" smtClean="0"/>
              <a:t>Le taux de défaillance d’un composant électromécanique se calcul de la manière suivante (selon CEI 62061) : λ = 0.1 x C / B10</a:t>
            </a:r>
          </a:p>
          <a:p>
            <a:pPr eaLnBrk="1" hangingPunct="1">
              <a:lnSpc>
                <a:spcPct val="90000"/>
              </a:lnSpc>
            </a:pPr>
            <a:r>
              <a:rPr lang="fr-FR" sz="900" smtClean="0"/>
              <a:t>Ce taux de défaillance est composé d’un taux de défaillance dangereuse et d’un taux de défaillance en sécurité : </a:t>
            </a:r>
          </a:p>
          <a:p>
            <a:pPr lvl="1" eaLnBrk="1" hangingPunct="1">
              <a:lnSpc>
                <a:spcPct val="90000"/>
              </a:lnSpc>
            </a:pPr>
            <a:r>
              <a:rPr lang="fr-FR" sz="900" smtClean="0"/>
              <a:t>λ = λS+ λD</a:t>
            </a:r>
          </a:p>
          <a:p>
            <a:pPr lvl="1" eaLnBrk="1" hangingPunct="1">
              <a:lnSpc>
                <a:spcPct val="90000"/>
              </a:lnSpc>
            </a:pPr>
            <a:r>
              <a:rPr lang="fr-FR" sz="900" smtClean="0"/>
              <a:t>λD = λ * proportion de défaillances dangereuses de l’élément (en %)</a:t>
            </a:r>
          </a:p>
          <a:p>
            <a:pPr eaLnBrk="1" hangingPunct="1">
              <a:lnSpc>
                <a:spcPct val="90000"/>
              </a:lnSpc>
            </a:pPr>
            <a:r>
              <a:rPr lang="fr-FR" sz="900" smtClean="0"/>
              <a:t>Cause commune de défaillance : β (méthode proposée dans la norme CEI 62061)</a:t>
            </a:r>
          </a:p>
          <a:p>
            <a:pPr eaLnBrk="1" hangingPunct="1">
              <a:lnSpc>
                <a:spcPct val="90000"/>
              </a:lnSpc>
            </a:pPr>
            <a:r>
              <a:rPr lang="fr-FR" sz="900" smtClean="0"/>
              <a:t>Intervalles de test :</a:t>
            </a:r>
          </a:p>
          <a:p>
            <a:pPr lvl="1" eaLnBrk="1" hangingPunct="1">
              <a:lnSpc>
                <a:spcPct val="90000"/>
              </a:lnSpc>
            </a:pPr>
            <a:r>
              <a:rPr lang="fr-FR" sz="900" smtClean="0"/>
              <a:t>T1 : durée de vie de l’élément</a:t>
            </a:r>
          </a:p>
          <a:p>
            <a:pPr lvl="1" eaLnBrk="1" hangingPunct="1">
              <a:lnSpc>
                <a:spcPct val="90000"/>
              </a:lnSpc>
            </a:pPr>
            <a:r>
              <a:rPr lang="fr-FR" sz="900" smtClean="0"/>
              <a:t>T2 : intervalle de tests périodiques</a:t>
            </a:r>
          </a:p>
          <a:p>
            <a:pPr eaLnBrk="1" hangingPunct="1">
              <a:lnSpc>
                <a:spcPct val="90000"/>
              </a:lnSpc>
            </a:pPr>
            <a:r>
              <a:rPr lang="fr-FR" sz="900" smtClean="0"/>
              <a:t>La limite de revendication maximale du SIL d’une fonction de sécurité peut être déterminée par le plus petit des SIL CL relatif aux contraintes architecturales de ses sous-systèmes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8A3092F-FA99-4CAA-AF38-73611196491C}" type="slidenum">
              <a:rPr lang="fr-FR" smtClean="0"/>
              <a:pPr eaLnBrk="1" hangingPunct="1"/>
              <a:t>34</a:t>
            </a:fld>
            <a:endParaRPr lang="fr-FR" smtClean="0"/>
          </a:p>
        </p:txBody>
      </p:sp>
      <p:sp>
        <p:nvSpPr>
          <p:cNvPr id="220163" name="Rectangle 2"/>
          <p:cNvSpPr>
            <a:spLocks noGrp="1" noRot="1" noChangeAspect="1" noChangeArrowheads="1" noTextEdit="1"/>
          </p:cNvSpPr>
          <p:nvPr>
            <p:ph type="sldImg"/>
          </p:nvPr>
        </p:nvSpPr>
        <p:spPr>
          <a:xfrm>
            <a:off x="685800" y="0"/>
            <a:ext cx="5486400" cy="4114800"/>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fr-FR" sz="1000" u="sng" smtClean="0"/>
              <a:t>Traitement de la fonction de sécurité 1 :</a:t>
            </a:r>
            <a:endParaRPr lang="fr-FR" sz="1000" smtClean="0"/>
          </a:p>
          <a:p>
            <a:pPr eaLnBrk="1" hangingPunct="1">
              <a:lnSpc>
                <a:spcPct val="80000"/>
              </a:lnSpc>
            </a:pPr>
            <a:r>
              <a:rPr lang="fr-FR" sz="1000" smtClean="0"/>
              <a:t>Si nous reprenons les calculs effectués précédemment  avec les paramètres suivants pour l’arrêt d’urgence à 2 canaux :</a:t>
            </a:r>
          </a:p>
          <a:p>
            <a:pPr eaLnBrk="1" hangingPunct="1">
              <a:lnSpc>
                <a:spcPct val="80000"/>
              </a:lnSpc>
            </a:pPr>
            <a:r>
              <a:rPr lang="fr-FR" sz="1000" smtClean="0"/>
              <a:t>C = 1*10-2 manœuvres / h</a:t>
            </a:r>
          </a:p>
          <a:p>
            <a:pPr eaLnBrk="1" hangingPunct="1">
              <a:lnSpc>
                <a:spcPct val="80000"/>
              </a:lnSpc>
            </a:pPr>
            <a:r>
              <a:rPr lang="fr-FR" sz="1000" smtClean="0"/>
              <a:t>B10 = 100.000</a:t>
            </a:r>
          </a:p>
          <a:p>
            <a:pPr eaLnBrk="1" hangingPunct="1">
              <a:lnSpc>
                <a:spcPct val="80000"/>
              </a:lnSpc>
            </a:pPr>
            <a:r>
              <a:rPr lang="fr-FR" sz="1000" smtClean="0"/>
              <a:t>λ = 0.1 * 1*10-2/100.000 </a:t>
            </a:r>
          </a:p>
          <a:p>
            <a:pPr eaLnBrk="1" hangingPunct="1">
              <a:lnSpc>
                <a:spcPct val="80000"/>
              </a:lnSpc>
            </a:pPr>
            <a:r>
              <a:rPr lang="fr-FR" sz="1000" smtClean="0"/>
              <a:t>λ = 10-8</a:t>
            </a:r>
          </a:p>
          <a:p>
            <a:pPr eaLnBrk="1" hangingPunct="1">
              <a:lnSpc>
                <a:spcPct val="80000"/>
              </a:lnSpc>
            </a:pPr>
            <a:r>
              <a:rPr lang="fr-FR" sz="1000" smtClean="0"/>
              <a:t>2 modes de défaillance (avec – sans ouverture positive sur sollicitation) (données IEC 62061)</a:t>
            </a:r>
          </a:p>
          <a:p>
            <a:pPr eaLnBrk="1" hangingPunct="1">
              <a:lnSpc>
                <a:spcPct val="80000"/>
              </a:lnSpc>
            </a:pPr>
            <a:r>
              <a:rPr lang="fr-FR" sz="1000" smtClean="0"/>
              <a:t>- les contacts ne s’ouvrent pas (</a:t>
            </a:r>
            <a:r>
              <a:rPr lang="fr-FR" sz="1000" b="1" smtClean="0"/>
              <a:t>20%</a:t>
            </a:r>
            <a:r>
              <a:rPr lang="fr-FR" sz="1000" smtClean="0"/>
              <a:t> - 50%) 	on prendra λD = 0.2* λ</a:t>
            </a:r>
          </a:p>
          <a:p>
            <a:pPr eaLnBrk="1" hangingPunct="1">
              <a:lnSpc>
                <a:spcPct val="80000"/>
              </a:lnSpc>
            </a:pPr>
            <a:r>
              <a:rPr lang="fr-FR" sz="1000" smtClean="0"/>
              <a:t>- les contacts ne se ferment pas (80% - 50%)	 on prendra λS = 0.8* λ</a:t>
            </a:r>
          </a:p>
          <a:p>
            <a:pPr eaLnBrk="1" hangingPunct="1">
              <a:lnSpc>
                <a:spcPct val="80000"/>
              </a:lnSpc>
            </a:pPr>
            <a:r>
              <a:rPr lang="fr-FR" sz="1000" smtClean="0"/>
              <a:t>λD = 10-8 *0.2 = 2 .10-9</a:t>
            </a:r>
          </a:p>
          <a:p>
            <a:pPr eaLnBrk="1" hangingPunct="1">
              <a:lnSpc>
                <a:spcPct val="80000"/>
              </a:lnSpc>
            </a:pPr>
            <a:r>
              <a:rPr lang="fr-FR" sz="1000" smtClean="0"/>
              <a:t>Architecture de type D selon CEI 62061</a:t>
            </a:r>
          </a:p>
          <a:p>
            <a:pPr eaLnBrk="1" hangingPunct="1">
              <a:lnSpc>
                <a:spcPct val="80000"/>
              </a:lnSpc>
            </a:pPr>
            <a:r>
              <a:rPr lang="fr-FR" sz="1000" smtClean="0"/>
              <a:t>β = 0,1 (cas le plus défavorable)</a:t>
            </a:r>
          </a:p>
          <a:p>
            <a:pPr eaLnBrk="1" hangingPunct="1">
              <a:lnSpc>
                <a:spcPct val="80000"/>
              </a:lnSpc>
            </a:pPr>
            <a:r>
              <a:rPr lang="fr-FR" sz="1000" smtClean="0"/>
              <a:t>DC = 99% (redondance et auto-test)</a:t>
            </a:r>
          </a:p>
          <a:p>
            <a:pPr eaLnBrk="1" hangingPunct="1">
              <a:lnSpc>
                <a:spcPct val="80000"/>
              </a:lnSpc>
            </a:pPr>
            <a:r>
              <a:rPr lang="fr-FR" sz="1000" smtClean="0"/>
              <a:t>T1 = 87600 h</a:t>
            </a:r>
          </a:p>
          <a:p>
            <a:pPr eaLnBrk="1" hangingPunct="1">
              <a:lnSpc>
                <a:spcPct val="80000"/>
              </a:lnSpc>
            </a:pPr>
            <a:r>
              <a:rPr lang="fr-FR" sz="1000" smtClean="0"/>
              <a:t>T2 = 100 h (T2=1/C -&gt; test à chaque utilisation)</a:t>
            </a:r>
          </a:p>
          <a:p>
            <a:pPr eaLnBrk="1" hangingPunct="1">
              <a:lnSpc>
                <a:spcPct val="80000"/>
              </a:lnSpc>
            </a:pPr>
            <a:r>
              <a:rPr lang="fr-FR" sz="1000" smtClean="0"/>
              <a:t>λDe = 2 .10-7</a:t>
            </a:r>
          </a:p>
          <a:p>
            <a:pPr eaLnBrk="1" hangingPunct="1">
              <a:lnSpc>
                <a:spcPct val="80000"/>
              </a:lnSpc>
            </a:pPr>
            <a:r>
              <a:rPr lang="fr-FR" sz="1000" smtClean="0"/>
              <a:t>λD = (1 – β)² * λDe² {[ DC * T2 ] + [ (1 – DC ) T1 ]} + β *  λDe</a:t>
            </a:r>
          </a:p>
          <a:p>
            <a:pPr eaLnBrk="1" hangingPunct="1">
              <a:lnSpc>
                <a:spcPct val="80000"/>
              </a:lnSpc>
            </a:pPr>
            <a:r>
              <a:rPr lang="fr-FR" sz="1000" smtClean="0"/>
              <a:t>λ</a:t>
            </a:r>
            <a:r>
              <a:rPr lang="de-DE" sz="1000" smtClean="0"/>
              <a:t>D = (1 – 0.1)² * 2e-9² {[0.99 * 100] + [(1 – 0.99)*87600]} + 0.1*2e-9</a:t>
            </a:r>
            <a:endParaRPr lang="fr-FR" sz="1000" smtClean="0"/>
          </a:p>
          <a:p>
            <a:pPr eaLnBrk="1" hangingPunct="1">
              <a:lnSpc>
                <a:spcPct val="80000"/>
              </a:lnSpc>
            </a:pPr>
            <a:r>
              <a:rPr lang="fr-FR" sz="1000" smtClean="0"/>
              <a:t>λ</a:t>
            </a:r>
            <a:r>
              <a:rPr lang="de-DE" sz="1000" smtClean="0"/>
              <a:t>D = 2.10-10</a:t>
            </a:r>
          </a:p>
          <a:p>
            <a:pPr eaLnBrk="1" hangingPunct="1">
              <a:lnSpc>
                <a:spcPct val="80000"/>
              </a:lnSpc>
            </a:pPr>
            <a:r>
              <a:rPr lang="de-DE" sz="1000" smtClean="0"/>
              <a:t>PFHD  = </a:t>
            </a:r>
            <a:r>
              <a:rPr lang="fr-FR" sz="1000" smtClean="0"/>
              <a:t>λ</a:t>
            </a:r>
            <a:r>
              <a:rPr lang="de-DE" sz="1000" smtClean="0"/>
              <a:t>D * 1h</a:t>
            </a:r>
            <a:endParaRPr lang="fr-FR" sz="1000" smtClean="0"/>
          </a:p>
          <a:p>
            <a:pPr eaLnBrk="1" hangingPunct="1">
              <a:lnSpc>
                <a:spcPct val="80000"/>
              </a:lnSpc>
            </a:pPr>
            <a:r>
              <a:rPr lang="fr-FR" sz="1000" smtClean="0"/>
              <a:t>PFHD  = 2*10-10</a:t>
            </a:r>
          </a:p>
          <a:p>
            <a:pPr eaLnBrk="1" hangingPunct="1">
              <a:lnSpc>
                <a:spcPct val="80000"/>
              </a:lnSpc>
            </a:pPr>
            <a:r>
              <a:rPr lang="fr-FR" sz="1000" smtClean="0"/>
              <a:t>Etant donné que l’Arrêt d’Urgence est connecté à la carte d’entrée de sécurité de l’automate, et que celle-ci est diagnostiquée, nous pouvons prétendre à une SFF&gt;99% avec une tolérance matérielle de 1, ce qui nous permet d’obtenir un SIL CL 3 (d’après tableau Fig. V.d).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CEBBF0D-30A5-4F20-B4E0-B1EC86E3F88F}"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203416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CEBBF0D-30A5-4F20-B4E0-B1EC86E3F88F}"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145445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CEBBF0D-30A5-4F20-B4E0-B1EC86E3F88F}"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6025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457200" y="1600200"/>
            <a:ext cx="8229600" cy="4525963"/>
          </a:xfrm>
        </p:spPr>
        <p:txBody>
          <a:bodyPr/>
          <a:lstStyle/>
          <a:p>
            <a:pPr lvl="0"/>
            <a:endParaRPr lang="fr-F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FC990E81-7194-4535-BB7D-DFD8D980366B}" type="slidenum">
              <a:rPr lang="fr-FR"/>
              <a:pPr>
                <a:defRPr/>
              </a:pPr>
              <a:t>‹N°›</a:t>
            </a:fld>
            <a:endParaRPr lang="fr-FR"/>
          </a:p>
        </p:txBody>
      </p:sp>
    </p:spTree>
    <p:extLst>
      <p:ext uri="{BB962C8B-B14F-4D97-AF65-F5344CB8AC3E}">
        <p14:creationId xmlns:p14="http://schemas.microsoft.com/office/powerpoint/2010/main" val="74509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CEBBF0D-30A5-4F20-B4E0-B1EC86E3F88F}"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216400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CEBBF0D-30A5-4F20-B4E0-B1EC86E3F88F}"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195473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CEBBF0D-30A5-4F20-B4E0-B1EC86E3F88F}" type="datetimeFigureOut">
              <a:rPr lang="fr-FR" smtClean="0"/>
              <a:t>10/03/2019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20205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CEBBF0D-30A5-4F20-B4E0-B1EC86E3F88F}" type="datetimeFigureOut">
              <a:rPr lang="fr-FR" smtClean="0"/>
              <a:t>10/03/2019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180758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CEBBF0D-30A5-4F20-B4E0-B1EC86E3F88F}" type="datetimeFigureOut">
              <a:rPr lang="fr-FR" smtClean="0"/>
              <a:t>10/03/2019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264378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CEBBF0D-30A5-4F20-B4E0-B1EC86E3F88F}" type="datetimeFigureOut">
              <a:rPr lang="fr-FR" smtClean="0"/>
              <a:t>10/03/2019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1365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CEBBF0D-30A5-4F20-B4E0-B1EC86E3F88F}" type="datetimeFigureOut">
              <a:rPr lang="fr-FR" smtClean="0"/>
              <a:t>10/03/2019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196094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CEBBF0D-30A5-4F20-B4E0-B1EC86E3F88F}" type="datetimeFigureOut">
              <a:rPr lang="fr-FR" smtClean="0"/>
              <a:t>10/03/2019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2DEEA9F-306A-4DD8-9ED2-74F472B7FD81}" type="slidenum">
              <a:rPr lang="fr-FR" smtClean="0"/>
              <a:t>‹N°›</a:t>
            </a:fld>
            <a:endParaRPr lang="fr-FR"/>
          </a:p>
        </p:txBody>
      </p:sp>
    </p:spTree>
    <p:extLst>
      <p:ext uri="{BB962C8B-B14F-4D97-AF65-F5344CB8AC3E}">
        <p14:creationId xmlns:p14="http://schemas.microsoft.com/office/powerpoint/2010/main" val="414070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BBF0D-30A5-4F20-B4E0-B1EC86E3F88F}" type="datetimeFigureOut">
              <a:rPr lang="fr-FR" smtClean="0"/>
              <a:t>10/03/2019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EEA9F-306A-4DD8-9ED2-74F472B7FD81}" type="slidenum">
              <a:rPr lang="fr-FR" smtClean="0"/>
              <a:t>‹N°›</a:t>
            </a:fld>
            <a:endParaRPr lang="fr-FR"/>
          </a:p>
        </p:txBody>
      </p:sp>
    </p:spTree>
    <p:extLst>
      <p:ext uri="{BB962C8B-B14F-4D97-AF65-F5344CB8AC3E}">
        <p14:creationId xmlns:p14="http://schemas.microsoft.com/office/powerpoint/2010/main" val="111763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Program%20Files/CommentCaMarche/internet/smtp.htm"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Program%20Files/CommentCaMarche/internet/ip.htm"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Program%20Files/CommentCaMarche/internet/ip.htm" TargetMode="External"/><Relationship Id="rId2" Type="http://schemas.openxmlformats.org/officeDocument/2006/relationships/hyperlink" Target="../../../../../../../../Program%20Files/CommentCaMarche/internet/port.htm"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2881313"/>
          </a:xfrm>
          <a:prstGeom prst="rect">
            <a:avLst/>
          </a:prstGeom>
          <a:solidFill>
            <a:srgbClr val="0068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pic>
        <p:nvPicPr>
          <p:cNvPr id="2053" name="Picture 5" descr="pic-English-3453"/>
          <p:cNvPicPr>
            <a:picLocks noChangeAspect="1" noChangeArrowheads="1"/>
          </p:cNvPicPr>
          <p:nvPr/>
        </p:nvPicPr>
        <p:blipFill>
          <a:blip r:embed="rId3">
            <a:extLst>
              <a:ext uri="{28A0092B-C50C-407E-A947-70E740481C1C}">
                <a14:useLocalDpi xmlns:a14="http://schemas.microsoft.com/office/drawing/2010/main" val="0"/>
              </a:ext>
            </a:extLst>
          </a:blip>
          <a:srcRect t="32877"/>
          <a:stretch>
            <a:fillRect/>
          </a:stretch>
        </p:blipFill>
        <p:spPr bwMode="auto">
          <a:xfrm>
            <a:off x="1087438" y="4737100"/>
            <a:ext cx="525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t="3755" r="2380"/>
          <a:stretch>
            <a:fillRect/>
          </a:stretch>
        </p:blipFill>
        <p:spPr bwMode="auto">
          <a:xfrm>
            <a:off x="320675" y="4197350"/>
            <a:ext cx="8366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r="865"/>
          <a:stretch>
            <a:fillRect/>
          </a:stretch>
        </p:blipFill>
        <p:spPr bwMode="auto">
          <a:xfrm>
            <a:off x="1030288" y="5341938"/>
            <a:ext cx="7397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p31_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50" y="5341938"/>
            <a:ext cx="679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SNCF427056_1it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9888" y="4737100"/>
            <a:ext cx="692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asse_07_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675" y="4737100"/>
            <a:ext cx="7381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S7-400FH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0625" y="4197350"/>
            <a:ext cx="7064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WordArt 12"/>
          <p:cNvSpPr>
            <a:spLocks noChangeArrowheads="1" noChangeShapeType="1" noTextEdit="1"/>
          </p:cNvSpPr>
          <p:nvPr/>
        </p:nvSpPr>
        <p:spPr bwMode="auto">
          <a:xfrm>
            <a:off x="309563" y="5273675"/>
            <a:ext cx="2017712" cy="428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b="1" kern="10">
                <a:solidFill>
                  <a:srgbClr val="006866"/>
                </a:solidFill>
                <a:latin typeface="Arial Unicode MS"/>
                <a:ea typeface="Arial Unicode MS"/>
                <a:cs typeface="Arial Unicode MS"/>
              </a:rPr>
              <a:t>PROCESS - ENERGIE - MANUFACTURIER - MACHINE - TRANSPORT - INFRASTRUCTURES</a:t>
            </a:r>
          </a:p>
        </p:txBody>
      </p:sp>
      <p:sp>
        <p:nvSpPr>
          <p:cNvPr id="2061" name="Text Box 13"/>
          <p:cNvSpPr txBox="1">
            <a:spLocks noChangeArrowheads="1"/>
          </p:cNvSpPr>
          <p:nvPr/>
        </p:nvSpPr>
        <p:spPr bwMode="auto">
          <a:xfrm>
            <a:off x="2360613" y="4654550"/>
            <a:ext cx="60134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10000"/>
              </a:lnSpc>
            </a:pPr>
            <a:r>
              <a:rPr lang="fr-FR" sz="1400">
                <a:solidFill>
                  <a:schemeClr val="bg2"/>
                </a:solidFill>
              </a:rPr>
              <a:t>Bureau: B160 - tél: +33 (0)3.87.37.54.49 - Email: olaf.malasse@ensam.eu</a:t>
            </a:r>
          </a:p>
        </p:txBody>
      </p:sp>
      <p:sp>
        <p:nvSpPr>
          <p:cNvPr id="2063" name="Text Box 15"/>
          <p:cNvSpPr txBox="1">
            <a:spLocks noChangeArrowheads="1"/>
          </p:cNvSpPr>
          <p:nvPr/>
        </p:nvSpPr>
        <p:spPr bwMode="auto">
          <a:xfrm>
            <a:off x="2051050" y="4306888"/>
            <a:ext cx="4211409"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pPr>
            <a:r>
              <a:rPr lang="fr-FR" sz="1700" dirty="0"/>
              <a:t>Intervenant : </a:t>
            </a:r>
            <a:r>
              <a:rPr lang="fr-FR" sz="1700" dirty="0" smtClean="0"/>
              <a:t>Hicham BELHADAOUI </a:t>
            </a:r>
          </a:p>
          <a:p>
            <a:pPr eaLnBrk="1" hangingPunct="1">
              <a:lnSpc>
                <a:spcPct val="120000"/>
              </a:lnSpc>
            </a:pPr>
            <a:r>
              <a:rPr lang="fr-FR" sz="1700" dirty="0"/>
              <a:t> </a:t>
            </a:r>
            <a:r>
              <a:rPr lang="fr-FR" sz="1700" dirty="0" smtClean="0"/>
              <a:t>                    </a:t>
            </a:r>
          </a:p>
          <a:p>
            <a:pPr eaLnBrk="1" hangingPunct="1">
              <a:lnSpc>
                <a:spcPct val="120000"/>
              </a:lnSpc>
            </a:pPr>
            <a:endParaRPr lang="fr-FR" sz="1700" dirty="0"/>
          </a:p>
          <a:p>
            <a:pPr eaLnBrk="1" hangingPunct="1">
              <a:lnSpc>
                <a:spcPct val="120000"/>
              </a:lnSpc>
            </a:pPr>
            <a:endParaRPr lang="fr-FR" sz="1700" dirty="0" smtClean="0"/>
          </a:p>
          <a:p>
            <a:pPr eaLnBrk="1" hangingPunct="1">
              <a:lnSpc>
                <a:spcPct val="120000"/>
              </a:lnSpc>
            </a:pPr>
            <a:r>
              <a:rPr lang="fr-FR" sz="1700" dirty="0"/>
              <a:t> </a:t>
            </a:r>
            <a:r>
              <a:rPr lang="fr-FR" sz="1700" dirty="0" smtClean="0"/>
              <a:t>                    Chapitre 1 : </a:t>
            </a:r>
            <a:r>
              <a:rPr lang="fr-FR" sz="1700" dirty="0" smtClean="0"/>
              <a:t>Introduction SSI</a:t>
            </a:r>
            <a:endParaRPr lang="fr-FR" sz="1700" dirty="0"/>
          </a:p>
        </p:txBody>
      </p:sp>
      <p:sp>
        <p:nvSpPr>
          <p:cNvPr id="2064" name="WordArt 16"/>
          <p:cNvSpPr>
            <a:spLocks noChangeArrowheads="1" noChangeShapeType="1" noTextEdit="1"/>
          </p:cNvSpPr>
          <p:nvPr/>
        </p:nvSpPr>
        <p:spPr bwMode="auto">
          <a:xfrm>
            <a:off x="395288" y="2924175"/>
            <a:ext cx="6567487" cy="1539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i="1" kern="10">
                <a:solidFill>
                  <a:srgbClr val="006866"/>
                </a:solidFill>
                <a:latin typeface="Franklin Gothic Medium"/>
              </a:rPr>
              <a:t>Enseignements Théoriques : 20h  -  Conférences : 6h  -  Enseignements Dirigés : 12h  -  Enseignements Pratiques : 10h</a:t>
            </a:r>
          </a:p>
        </p:txBody>
      </p:sp>
      <p:sp>
        <p:nvSpPr>
          <p:cNvPr id="2066" name="WordArt 18"/>
          <p:cNvSpPr>
            <a:spLocks noChangeArrowheads="1" noChangeShapeType="1" noTextEdit="1"/>
          </p:cNvSpPr>
          <p:nvPr/>
        </p:nvSpPr>
        <p:spPr bwMode="auto">
          <a:xfrm>
            <a:off x="369888" y="2063750"/>
            <a:ext cx="3381375" cy="1381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kern="10" dirty="0">
                <a:solidFill>
                  <a:srgbClr val="C0C0C0"/>
                </a:solidFill>
                <a:latin typeface="Franklin Gothic Medium"/>
              </a:rPr>
              <a:t>GÉNIE INFORMATIQUE - </a:t>
            </a:r>
          </a:p>
        </p:txBody>
      </p:sp>
      <p:sp>
        <p:nvSpPr>
          <p:cNvPr id="2068" name="WordArt 20"/>
          <p:cNvSpPr>
            <a:spLocks noChangeArrowheads="1" noChangeShapeType="1" noTextEdit="1"/>
          </p:cNvSpPr>
          <p:nvPr/>
        </p:nvSpPr>
        <p:spPr bwMode="auto">
          <a:xfrm>
            <a:off x="395288" y="692150"/>
            <a:ext cx="3340100" cy="12350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b="1" kern="10" dirty="0" smtClean="0">
                <a:gradFill rotWithShape="1">
                  <a:gsLst>
                    <a:gs pos="0">
                      <a:srgbClr val="828282"/>
                    </a:gs>
                    <a:gs pos="50000">
                      <a:srgbClr val="FFFFFF"/>
                    </a:gs>
                    <a:gs pos="100000">
                      <a:srgbClr val="828282"/>
                    </a:gs>
                  </a:gsLst>
                  <a:lin ang="5400000" scaled="1"/>
                </a:gradFill>
                <a:latin typeface="Arial"/>
                <a:cs typeface="Arial"/>
              </a:rPr>
              <a:t>ESTC</a:t>
            </a:r>
            <a:endParaRPr lang="fr-FR" sz="3600" b="1" kern="10" dirty="0">
              <a:gradFill rotWithShape="1">
                <a:gsLst>
                  <a:gs pos="0">
                    <a:srgbClr val="828282"/>
                  </a:gs>
                  <a:gs pos="50000">
                    <a:srgbClr val="FFFFFF"/>
                  </a:gs>
                  <a:gs pos="100000">
                    <a:srgbClr val="828282"/>
                  </a:gs>
                </a:gsLst>
                <a:lin ang="5400000" scaled="1"/>
              </a:gradFill>
              <a:latin typeface="Arial"/>
              <a:cs typeface="Arial"/>
            </a:endParaRPr>
          </a:p>
        </p:txBody>
      </p:sp>
      <p:sp>
        <p:nvSpPr>
          <p:cNvPr id="2070" name="Text Box 22"/>
          <p:cNvSpPr txBox="1">
            <a:spLocks noChangeArrowheads="1"/>
          </p:cNvSpPr>
          <p:nvPr/>
        </p:nvSpPr>
        <p:spPr bwMode="auto">
          <a:xfrm>
            <a:off x="8285163" y="6627813"/>
            <a:ext cx="858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900">
                <a:latin typeface="Arial Narrow" pitchFamily="34" charset="0"/>
                <a:sym typeface="Symbol" pitchFamily="18" charset="2"/>
              </a:rPr>
              <a:t> M0910-FD12</a:t>
            </a:r>
          </a:p>
        </p:txBody>
      </p:sp>
    </p:spTree>
    <p:extLst>
      <p:ext uri="{BB962C8B-B14F-4D97-AF65-F5344CB8AC3E}">
        <p14:creationId xmlns:p14="http://schemas.microsoft.com/office/powerpoint/2010/main" val="82721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fr-FR" smtClean="0"/>
              <a:t>BS 7799 ou ISO 17799 : ISO 27002</a:t>
            </a:r>
          </a:p>
        </p:txBody>
      </p:sp>
      <p:sp>
        <p:nvSpPr>
          <p:cNvPr id="26628" name="Rectangle 3"/>
          <p:cNvSpPr>
            <a:spLocks noGrp="1" noChangeArrowheads="1"/>
          </p:cNvSpPr>
          <p:nvPr>
            <p:ph type="body" idx="1"/>
          </p:nvPr>
        </p:nvSpPr>
        <p:spPr/>
        <p:txBody>
          <a:bodyPr/>
          <a:lstStyle/>
          <a:p>
            <a:pPr algn="just" eaLnBrk="1" hangingPunct="1"/>
            <a:r>
              <a:rPr lang="fr-FR" sz="2600" smtClean="0"/>
              <a:t>L’information est un actif qui comme les autres actifs importants a une valeur pour l’organisation et doit, en conséquence, être protégée. </a:t>
            </a:r>
          </a:p>
          <a:p>
            <a:pPr algn="just" eaLnBrk="1" hangingPunct="1"/>
            <a:r>
              <a:rPr lang="fr-FR" sz="2600" smtClean="0"/>
              <a:t>La sécurisation des systèmes d’information vise à protéger l’information d’un large éventail de menaces, de fa</a:t>
            </a:r>
            <a:r>
              <a:rPr lang="en-US" sz="2600" smtClean="0"/>
              <a:t>çon à garantir le fonctionnement de l’entreprise, diminuer les pertes et maximiser le retour sur investissement et les opportunités du marché. </a:t>
            </a:r>
          </a:p>
        </p:txBody>
      </p:sp>
    </p:spTree>
    <p:extLst>
      <p:ext uri="{BB962C8B-B14F-4D97-AF65-F5344CB8AC3E}">
        <p14:creationId xmlns:p14="http://schemas.microsoft.com/office/powerpoint/2010/main" val="1026004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Norme ISO 27001 </a:t>
            </a:r>
          </a:p>
        </p:txBody>
      </p:sp>
      <p:sp>
        <p:nvSpPr>
          <p:cNvPr id="27651" name="Content Placeholder 2"/>
          <p:cNvSpPr>
            <a:spLocks noGrp="1"/>
          </p:cNvSpPr>
          <p:nvPr>
            <p:ph idx="1"/>
          </p:nvPr>
        </p:nvSpPr>
        <p:spPr>
          <a:xfrm>
            <a:off x="457200" y="1447800"/>
            <a:ext cx="8229600" cy="4683125"/>
          </a:xfrm>
        </p:spPr>
        <p:txBody>
          <a:bodyPr/>
          <a:lstStyle/>
          <a:p>
            <a:pPr marL="342900" lvl="2" indent="-342900" algn="just">
              <a:buClr>
                <a:schemeClr val="tx2"/>
              </a:buClr>
            </a:pPr>
            <a:r>
              <a:rPr lang="fr-FR" smtClean="0"/>
              <a:t>comprend 6 domaines de processus :</a:t>
            </a:r>
          </a:p>
          <a:p>
            <a:pPr marL="636588" lvl="3" indent="-342900" algn="just">
              <a:buFont typeface="Wingdings" pitchFamily="2" charset="2"/>
              <a:buNone/>
            </a:pPr>
            <a:r>
              <a:rPr lang="fr-FR" smtClean="0"/>
              <a:t>1. Définir une politique de la sécurité des informations</a:t>
            </a:r>
          </a:p>
          <a:p>
            <a:pPr marL="636588" lvl="3" indent="-342900" algn="just">
              <a:buFont typeface="Wingdings" pitchFamily="2" charset="2"/>
              <a:buNone/>
            </a:pPr>
            <a:r>
              <a:rPr lang="fr-FR" smtClean="0"/>
              <a:t>2. Définir le périmètre du Système de Management de la sécurité de l'information,</a:t>
            </a:r>
          </a:p>
          <a:p>
            <a:pPr marL="636588" lvl="3" indent="-342900" algn="just">
              <a:buFont typeface="Wingdings" pitchFamily="2" charset="2"/>
              <a:buNone/>
            </a:pPr>
            <a:r>
              <a:rPr lang="fr-FR" smtClean="0"/>
              <a:t>3. Réaliser une évaluation des risques liés à la sécurité,</a:t>
            </a:r>
          </a:p>
          <a:p>
            <a:pPr marL="636588" lvl="3" indent="-342900" algn="just">
              <a:buFont typeface="Wingdings" pitchFamily="2" charset="2"/>
              <a:buNone/>
            </a:pPr>
            <a:r>
              <a:rPr lang="fr-FR" smtClean="0"/>
              <a:t>4. Gérer les risques identifiés,</a:t>
            </a:r>
          </a:p>
          <a:p>
            <a:pPr marL="636588" lvl="3" indent="-342900" algn="just">
              <a:buFont typeface="Wingdings" pitchFamily="2" charset="2"/>
              <a:buNone/>
            </a:pPr>
            <a:r>
              <a:rPr lang="fr-FR" smtClean="0"/>
              <a:t>5. Choisir et mettre en œuvre les contrôles, </a:t>
            </a:r>
          </a:p>
          <a:p>
            <a:pPr marL="636588" lvl="3" indent="-342900" algn="just">
              <a:buFont typeface="Wingdings" pitchFamily="2" charset="2"/>
              <a:buNone/>
            </a:pPr>
            <a:r>
              <a:rPr lang="fr-FR" smtClean="0"/>
              <a:t>6. Préparer un SoA ( "statement of applicability").</a:t>
            </a:r>
          </a:p>
          <a:p>
            <a:pPr marL="636588" lvl="3" indent="-342900" algn="just">
              <a:buFont typeface="Wingdings" pitchFamily="2" charset="2"/>
              <a:buNone/>
            </a:pPr>
            <a:endParaRPr lang="fr-FR" smtClean="0"/>
          </a:p>
          <a:p>
            <a:pPr marL="636588" lvl="3" indent="-342900" algn="just"/>
            <a:r>
              <a:rPr lang="fr-FR" smtClean="0"/>
              <a:t>Comme ISO 9000, l’ISO 27001 porte moins sur l’efficacité des dispositions mises en place, que sur leur existence, et la mise en place d’une boucle d’amélioration (PDCA)</a:t>
            </a:r>
            <a:r>
              <a:rPr lang="en-US" smtClean="0"/>
              <a:t>.</a:t>
            </a:r>
          </a:p>
          <a:p>
            <a:endParaRPr lang="en-US" smtClean="0"/>
          </a:p>
        </p:txBody>
      </p:sp>
    </p:spTree>
    <p:extLst>
      <p:ext uri="{BB962C8B-B14F-4D97-AF65-F5344CB8AC3E}">
        <p14:creationId xmlns:p14="http://schemas.microsoft.com/office/powerpoint/2010/main" val="1202344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fr-FR" smtClean="0"/>
              <a:t>Sécurité des systèmes d'information</a:t>
            </a:r>
          </a:p>
        </p:txBody>
      </p:sp>
      <p:sp>
        <p:nvSpPr>
          <p:cNvPr id="28675" name="Content Placeholder 2"/>
          <p:cNvSpPr>
            <a:spLocks noGrp="1"/>
          </p:cNvSpPr>
          <p:nvPr>
            <p:ph idx="1"/>
          </p:nvPr>
        </p:nvSpPr>
        <p:spPr/>
        <p:txBody>
          <a:bodyPr/>
          <a:lstStyle/>
          <a:p>
            <a:pPr algn="just"/>
            <a:r>
              <a:rPr lang="fr-FR" smtClean="0"/>
              <a:t>Démarche de sécurisation du système d'information doit passer par 4 étapes de définition :</a:t>
            </a:r>
          </a:p>
          <a:p>
            <a:pPr marL="863600" lvl="1" indent="-514350" algn="just">
              <a:buFont typeface="Wingdings" pitchFamily="2" charset="2"/>
              <a:buAutoNum type="arabicPeriod"/>
            </a:pPr>
            <a:r>
              <a:rPr lang="fr-FR" smtClean="0"/>
              <a:t>périmètre à protéger (liste des biens sensibles),</a:t>
            </a:r>
          </a:p>
          <a:p>
            <a:pPr marL="863600" lvl="1" indent="-514350" algn="just">
              <a:buFont typeface="Wingdings" pitchFamily="2" charset="2"/>
              <a:buAutoNum type="arabicPeriod"/>
            </a:pPr>
            <a:r>
              <a:rPr lang="fr-FR" smtClean="0"/>
              <a:t>nature des menaces,</a:t>
            </a:r>
          </a:p>
          <a:p>
            <a:pPr marL="863600" lvl="1" indent="-514350" algn="just">
              <a:buFont typeface="Wingdings" pitchFamily="2" charset="2"/>
              <a:buAutoNum type="arabicPeriod"/>
            </a:pPr>
            <a:r>
              <a:rPr lang="fr-FR" smtClean="0"/>
              <a:t>impact sur le système d'information,</a:t>
            </a:r>
          </a:p>
          <a:p>
            <a:pPr marL="863600" lvl="1" indent="-514350" algn="just">
              <a:buFont typeface="Wingdings" pitchFamily="2" charset="2"/>
              <a:buAutoNum type="arabicPeriod"/>
            </a:pPr>
            <a:r>
              <a:rPr lang="fr-FR" smtClean="0"/>
              <a:t>mesures de protection à mettre en place.</a:t>
            </a:r>
          </a:p>
        </p:txBody>
      </p:sp>
    </p:spTree>
    <p:extLst>
      <p:ext uri="{BB962C8B-B14F-4D97-AF65-F5344CB8AC3E}">
        <p14:creationId xmlns:p14="http://schemas.microsoft.com/office/powerpoint/2010/main" val="1828773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fr-FR" smtClean="0"/>
              <a:t>Principe de l'amélioration continue </a:t>
            </a:r>
          </a:p>
        </p:txBody>
      </p:sp>
      <p:sp>
        <p:nvSpPr>
          <p:cNvPr id="29699" name="Content Placeholder 2"/>
          <p:cNvSpPr>
            <a:spLocks noGrp="1"/>
          </p:cNvSpPr>
          <p:nvPr>
            <p:ph idx="1"/>
          </p:nvPr>
        </p:nvSpPr>
        <p:spPr/>
        <p:txBody>
          <a:bodyPr/>
          <a:lstStyle/>
          <a:p>
            <a:r>
              <a:rPr lang="fr-FR" smtClean="0"/>
              <a:t>modèle PDCA</a:t>
            </a:r>
          </a:p>
          <a:p>
            <a:pPr lvl="1"/>
            <a:r>
              <a:rPr lang="fr-FR" smtClean="0"/>
              <a:t>Pour garantir que la sécurité reste optimale au fil du temps, </a:t>
            </a:r>
          </a:p>
          <a:p>
            <a:pPr lvl="1"/>
            <a:r>
              <a:rPr lang="fr-FR" smtClean="0"/>
              <a:t>PDCA </a:t>
            </a:r>
          </a:p>
          <a:p>
            <a:pPr lvl="2"/>
            <a:r>
              <a:rPr lang="fr-FR" smtClean="0"/>
              <a:t>Plan : planifier,</a:t>
            </a:r>
          </a:p>
          <a:p>
            <a:pPr lvl="2"/>
            <a:r>
              <a:rPr lang="fr-FR" smtClean="0"/>
              <a:t>Do : mettre en œuvre,</a:t>
            </a:r>
          </a:p>
          <a:p>
            <a:pPr lvl="2"/>
            <a:r>
              <a:rPr lang="fr-FR" smtClean="0"/>
              <a:t>Check : vérifier,</a:t>
            </a:r>
          </a:p>
          <a:p>
            <a:pPr lvl="2"/>
            <a:r>
              <a:rPr lang="fr-FR" smtClean="0"/>
              <a:t>Act : améliorer.</a:t>
            </a:r>
          </a:p>
        </p:txBody>
      </p:sp>
      <p:pic>
        <p:nvPicPr>
          <p:cNvPr id="2970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048000"/>
            <a:ext cx="368776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313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fr-FR" smtClean="0"/>
              <a:t>Entreprises certifiées dans le monde</a:t>
            </a:r>
          </a:p>
        </p:txBody>
      </p:sp>
      <p:sp>
        <p:nvSpPr>
          <p:cNvPr id="30723" name="Content Placeholder 2"/>
          <p:cNvSpPr>
            <a:spLocks noGrp="1"/>
          </p:cNvSpPr>
          <p:nvPr>
            <p:ph idx="1"/>
          </p:nvPr>
        </p:nvSpPr>
        <p:spPr/>
        <p:txBody>
          <a:bodyPr/>
          <a:lstStyle/>
          <a:p>
            <a:r>
              <a:rPr lang="en-US" smtClean="0"/>
              <a:t>2007</a:t>
            </a:r>
          </a:p>
        </p:txBody>
      </p:sp>
      <p:pic>
        <p:nvPicPr>
          <p:cNvPr id="3072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46300"/>
            <a:ext cx="432435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357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fr-FR" smtClean="0"/>
              <a:t>Motivation</a:t>
            </a:r>
          </a:p>
        </p:txBody>
      </p:sp>
      <p:sp>
        <p:nvSpPr>
          <p:cNvPr id="31748" name="Rectangle 3"/>
          <p:cNvSpPr>
            <a:spLocks noGrp="1" noChangeArrowheads="1"/>
          </p:cNvSpPr>
          <p:nvPr>
            <p:ph type="body" idx="1"/>
          </p:nvPr>
        </p:nvSpPr>
        <p:spPr/>
        <p:txBody>
          <a:bodyPr/>
          <a:lstStyle/>
          <a:p>
            <a:pPr eaLnBrk="1" hangingPunct="1"/>
            <a:r>
              <a:rPr lang="fr-FR" smtClean="0"/>
              <a:t>Données stockées électroniquement</a:t>
            </a:r>
          </a:p>
          <a:p>
            <a:pPr lvl="2" eaLnBrk="1" hangingPunct="1"/>
            <a:r>
              <a:rPr lang="fr-FR" smtClean="0"/>
              <a:t>Duplicables;</a:t>
            </a:r>
          </a:p>
          <a:p>
            <a:pPr lvl="2" eaLnBrk="1" hangingPunct="1"/>
            <a:r>
              <a:rPr lang="fr-FR" smtClean="0"/>
              <a:t>Partageables;</a:t>
            </a:r>
          </a:p>
          <a:p>
            <a:pPr lvl="2" eaLnBrk="1" hangingPunct="1"/>
            <a:r>
              <a:rPr lang="fr-FR" smtClean="0"/>
              <a:t>Véhiculables.</a:t>
            </a:r>
          </a:p>
          <a:p>
            <a:pPr eaLnBrk="1" hangingPunct="1"/>
            <a:r>
              <a:rPr lang="fr-FR" smtClean="0"/>
              <a:t>Plus vulnérables</a:t>
            </a:r>
          </a:p>
        </p:txBody>
      </p:sp>
    </p:spTree>
    <p:extLst>
      <p:ext uri="{BB962C8B-B14F-4D97-AF65-F5344CB8AC3E}">
        <p14:creationId xmlns:p14="http://schemas.microsoft.com/office/powerpoint/2010/main" val="536451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p:txBody>
          <a:bodyPr/>
          <a:lstStyle/>
          <a:p>
            <a:pPr eaLnBrk="1" hangingPunct="1"/>
            <a:r>
              <a:rPr lang="fr-FR" b="1" smtClean="0"/>
              <a:t>Est-ce que j’ai des chances</a:t>
            </a:r>
            <a:r>
              <a:rPr lang="fr-FR" smtClean="0"/>
              <a:t> de subir une attaque un jour?</a:t>
            </a:r>
          </a:p>
          <a:p>
            <a:pPr eaLnBrk="1" hangingPunct="1"/>
            <a:endParaRPr lang="fr-FR" smtClean="0"/>
          </a:p>
          <a:p>
            <a:pPr eaLnBrk="1" hangingPunct="1"/>
            <a:r>
              <a:rPr lang="fr-FR" smtClean="0"/>
              <a:t>Quand vais-je être la cible d’une attaque?</a:t>
            </a:r>
          </a:p>
          <a:p>
            <a:pPr eaLnBrk="1" hangingPunct="1"/>
            <a:endParaRPr lang="fr-FR" smtClean="0"/>
          </a:p>
          <a:p>
            <a:pPr eaLnBrk="1" hangingPunct="1"/>
            <a:r>
              <a:rPr lang="fr-FR" smtClean="0"/>
              <a:t>Réponse :</a:t>
            </a:r>
          </a:p>
          <a:p>
            <a:pPr lvl="1" eaLnBrk="1" hangingPunct="1"/>
            <a:r>
              <a:rPr lang="fr-FR" smtClean="0"/>
              <a:t>A tout moment.</a:t>
            </a:r>
          </a:p>
        </p:txBody>
      </p:sp>
    </p:spTree>
    <p:extLst>
      <p:ext uri="{BB962C8B-B14F-4D97-AF65-F5344CB8AC3E}">
        <p14:creationId xmlns:p14="http://schemas.microsoft.com/office/powerpoint/2010/main" val="2146796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8420100" y="211138"/>
            <a:ext cx="723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1B96A8F1-40C3-468E-AFA2-52B64630A35A}" type="slidenum">
              <a:rPr lang="fr-FR" sz="800">
                <a:latin typeface="Franklin Gothic Medium" pitchFamily="34" charset="0"/>
              </a:rPr>
              <a:pPr eaLnBrk="1" hangingPunct="1"/>
              <a:t>17</a:t>
            </a:fld>
            <a:r>
              <a:rPr lang="fr-FR" sz="800">
                <a:latin typeface="Franklin Gothic Medium" pitchFamily="34" charset="0"/>
              </a:rPr>
              <a:t>/12</a:t>
            </a:r>
          </a:p>
        </p:txBody>
      </p:sp>
      <p:sp>
        <p:nvSpPr>
          <p:cNvPr id="3075" name="Rectangle 4"/>
          <p:cNvSpPr>
            <a:spLocks noChangeArrowheads="1"/>
          </p:cNvSpPr>
          <p:nvPr/>
        </p:nvSpPr>
        <p:spPr bwMode="auto">
          <a:xfrm flipV="1">
            <a:off x="0" y="0"/>
            <a:ext cx="9144000" cy="230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68613" name="Text Box 5"/>
          <p:cNvSpPr txBox="1">
            <a:spLocks noChangeArrowheads="1"/>
          </p:cNvSpPr>
          <p:nvPr/>
        </p:nvSpPr>
        <p:spPr bwMode="auto">
          <a:xfrm>
            <a:off x="1608138" y="-47625"/>
            <a:ext cx="7985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200">
                <a:solidFill>
                  <a:srgbClr val="33CCFF"/>
                </a:solidFill>
              </a:rPr>
              <a:t>FD22|CMS.0 PST.3</a:t>
            </a:r>
            <a:r>
              <a:rPr lang="fr-FR" sz="1400"/>
              <a:t> </a:t>
            </a:r>
            <a:r>
              <a:rPr lang="fr-FR" sz="1400">
                <a:solidFill>
                  <a:srgbClr val="33CCFF"/>
                </a:solidFill>
              </a:rPr>
              <a:t>          </a:t>
            </a:r>
            <a:r>
              <a:rPr lang="fr-FR" sz="1400"/>
              <a:t> </a:t>
            </a:r>
            <a:r>
              <a:rPr lang="fr-FR" sz="1300">
                <a:solidFill>
                  <a:srgbClr val="33CCFF"/>
                </a:solidFill>
                <a:latin typeface="Arial Narrow" pitchFamily="34" charset="0"/>
              </a:rPr>
              <a:t>Contenu du module CEE Capteurs &amp; Instrumentation - Chapitre 1 : Présentation</a:t>
            </a:r>
          </a:p>
        </p:txBody>
      </p:sp>
      <p:sp>
        <p:nvSpPr>
          <p:cNvPr id="3077" name="Rectangle 6"/>
          <p:cNvSpPr>
            <a:spLocks noChangeArrowheads="1"/>
          </p:cNvSpPr>
          <p:nvPr/>
        </p:nvSpPr>
        <p:spPr bwMode="auto">
          <a:xfrm>
            <a:off x="0" y="9525"/>
            <a:ext cx="1038225" cy="2206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3078" name="Text Box 7"/>
          <p:cNvSpPr txBox="1">
            <a:spLocks noChangeArrowheads="1"/>
          </p:cNvSpPr>
          <p:nvPr/>
        </p:nvSpPr>
        <p:spPr bwMode="auto">
          <a:xfrm>
            <a:off x="0" y="4763"/>
            <a:ext cx="1495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900">
                <a:solidFill>
                  <a:schemeClr val="bg1"/>
                </a:solidFill>
                <a:latin typeface="Arial Narrow" pitchFamily="34" charset="0"/>
              </a:rPr>
              <a:t>FD12/CEE – Cursus </a:t>
            </a:r>
          </a:p>
        </p:txBody>
      </p:sp>
      <p:graphicFrame>
        <p:nvGraphicFramePr>
          <p:cNvPr id="3079" name="Object 8"/>
          <p:cNvGraphicFramePr>
            <a:graphicFrameLocks noChangeAspect="1"/>
          </p:cNvGraphicFramePr>
          <p:nvPr/>
        </p:nvGraphicFramePr>
        <p:xfrm>
          <a:off x="0" y="290513"/>
          <a:ext cx="1069975" cy="339725"/>
        </p:xfrm>
        <a:graphic>
          <a:graphicData uri="http://schemas.openxmlformats.org/presentationml/2006/ole">
            <mc:AlternateContent xmlns:mc="http://schemas.openxmlformats.org/markup-compatibility/2006">
              <mc:Choice xmlns:v="urn:schemas-microsoft-com:vml" Requires="v">
                <p:oleObj spid="_x0000_s1030" name="Photo Editor Photo" r:id="rId4" imgW="9495238" imgH="3019048" progId="MSPhotoEd.3">
                  <p:embed/>
                </p:oleObj>
              </mc:Choice>
              <mc:Fallback>
                <p:oleObj name="Photo Editor Photo" r:id="rId4" imgW="9495238" imgH="3019048"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0513"/>
                        <a:ext cx="10699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0" y="663575"/>
            <a:ext cx="9144000" cy="784225"/>
            <a:chOff x="0" y="3218"/>
            <a:chExt cx="5760" cy="449"/>
          </a:xfrm>
        </p:grpSpPr>
        <p:sp>
          <p:nvSpPr>
            <p:cNvPr id="3093" name="Rectangle 10"/>
            <p:cNvSpPr>
              <a:spLocks noChangeArrowheads="1"/>
            </p:cNvSpPr>
            <p:nvPr/>
          </p:nvSpPr>
          <p:spPr bwMode="auto">
            <a:xfrm>
              <a:off x="0" y="3218"/>
              <a:ext cx="5760" cy="449"/>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094" name="Text Box 11"/>
            <p:cNvSpPr txBox="1">
              <a:spLocks noChangeArrowheads="1"/>
            </p:cNvSpPr>
            <p:nvPr/>
          </p:nvSpPr>
          <p:spPr bwMode="auto">
            <a:xfrm>
              <a:off x="112" y="3237"/>
              <a:ext cx="26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Chapitre1 Sécurité SI &amp; Cyber-sécurité</a:t>
              </a:r>
            </a:p>
          </p:txBody>
        </p:sp>
      </p:grpSp>
      <p:sp>
        <p:nvSpPr>
          <p:cNvPr id="3081" name="Rectangle 2"/>
          <p:cNvSpPr txBox="1">
            <a:spLocks noChangeArrowheads="1"/>
          </p:cNvSpPr>
          <p:nvPr/>
        </p:nvSpPr>
        <p:spPr bwMode="auto">
          <a:xfrm>
            <a:off x="201613" y="1557338"/>
            <a:ext cx="87630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Quelques mots sur la sécurité….</a:t>
            </a:r>
          </a:p>
        </p:txBody>
      </p:sp>
      <p:sp>
        <p:nvSpPr>
          <p:cNvPr id="13" name="Text Box 8"/>
          <p:cNvSpPr txBox="1">
            <a:spLocks noChangeArrowheads="1"/>
          </p:cNvSpPr>
          <p:nvPr/>
        </p:nvSpPr>
        <p:spPr bwMode="auto">
          <a:xfrm>
            <a:off x="477838" y="2205038"/>
            <a:ext cx="833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Char char="Ø"/>
            </a:pPr>
            <a:r>
              <a:rPr lang="fr-FR" sz="2000">
                <a:latin typeface="Century Gothic" pitchFamily="34" charset="0"/>
              </a:rPr>
              <a:t>  La sécurité n’est pas seulement un enjeu </a:t>
            </a:r>
            <a:r>
              <a:rPr lang="fr-FR" sz="2000" b="1">
                <a:latin typeface="Century Gothic" pitchFamily="34" charset="0"/>
              </a:rPr>
              <a:t>technologique</a:t>
            </a:r>
          </a:p>
        </p:txBody>
      </p:sp>
      <p:sp>
        <p:nvSpPr>
          <p:cNvPr id="14" name="Text Box 9"/>
          <p:cNvSpPr txBox="1">
            <a:spLocks noChangeArrowheads="1"/>
          </p:cNvSpPr>
          <p:nvPr/>
        </p:nvSpPr>
        <p:spPr bwMode="auto">
          <a:xfrm>
            <a:off x="479425" y="2781300"/>
            <a:ext cx="7981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Char char="Ø"/>
            </a:pPr>
            <a:r>
              <a:rPr lang="fr-FR" sz="2000">
                <a:latin typeface="Century Gothic" pitchFamily="34" charset="0"/>
              </a:rPr>
              <a:t>  Les incidents de sécurité ne viennent pas juste de </a:t>
            </a:r>
            <a:r>
              <a:rPr lang="fr-FR" sz="2000" b="1">
                <a:latin typeface="Century Gothic" pitchFamily="34" charset="0"/>
              </a:rPr>
              <a:t>l’externe</a:t>
            </a:r>
          </a:p>
        </p:txBody>
      </p:sp>
      <p:sp>
        <p:nvSpPr>
          <p:cNvPr id="15" name="Text Box 10"/>
          <p:cNvSpPr txBox="1">
            <a:spLocks noChangeArrowheads="1"/>
          </p:cNvSpPr>
          <p:nvPr/>
        </p:nvSpPr>
        <p:spPr bwMode="auto">
          <a:xfrm>
            <a:off x="482600" y="3319463"/>
            <a:ext cx="9036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Char char="Ø"/>
            </a:pPr>
            <a:r>
              <a:rPr lang="fr-FR" sz="2000">
                <a:latin typeface="Century Gothic" pitchFamily="34" charset="0"/>
              </a:rPr>
              <a:t>  Se protéger dans un environnement </a:t>
            </a:r>
            <a:r>
              <a:rPr lang="fr-FR" sz="2000" b="1">
                <a:latin typeface="Century Gothic" pitchFamily="34" charset="0"/>
              </a:rPr>
              <a:t>complètement ouvert</a:t>
            </a:r>
          </a:p>
        </p:txBody>
      </p:sp>
      <p:sp>
        <p:nvSpPr>
          <p:cNvPr id="16" name="Text Box 11"/>
          <p:cNvSpPr txBox="1">
            <a:spLocks noChangeArrowheads="1"/>
          </p:cNvSpPr>
          <p:nvPr/>
        </p:nvSpPr>
        <p:spPr bwMode="auto">
          <a:xfrm>
            <a:off x="476250" y="3862388"/>
            <a:ext cx="759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Char char="Ø"/>
            </a:pPr>
            <a:r>
              <a:rPr lang="fr-FR" sz="2000">
                <a:latin typeface="Century Gothic" pitchFamily="34" charset="0"/>
              </a:rPr>
              <a:t>  La fin de </a:t>
            </a:r>
            <a:r>
              <a:rPr lang="fr-FR" sz="2000" b="1">
                <a:latin typeface="Century Gothic" pitchFamily="34" charset="0"/>
              </a:rPr>
              <a:t>la sécurité périmétrique</a:t>
            </a:r>
          </a:p>
        </p:txBody>
      </p:sp>
      <p:sp>
        <p:nvSpPr>
          <p:cNvPr id="17" name="Text Box 12"/>
          <p:cNvSpPr txBox="1">
            <a:spLocks noChangeArrowheads="1"/>
          </p:cNvSpPr>
          <p:nvPr/>
        </p:nvSpPr>
        <p:spPr bwMode="auto">
          <a:xfrm>
            <a:off x="468313" y="4473575"/>
            <a:ext cx="759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Char char="Ø"/>
            </a:pPr>
            <a:r>
              <a:rPr lang="fr-FR" sz="2000">
                <a:latin typeface="Century Gothic" pitchFamily="34" charset="0"/>
              </a:rPr>
              <a:t>  La sécurité est l’affaire de tout </a:t>
            </a:r>
            <a:r>
              <a:rPr lang="fr-FR" sz="2000" b="1">
                <a:latin typeface="Century Gothic" pitchFamily="34" charset="0"/>
              </a:rPr>
              <a:t>le monde</a:t>
            </a:r>
          </a:p>
        </p:txBody>
      </p:sp>
      <p:sp>
        <p:nvSpPr>
          <p:cNvPr id="18" name="Text Box 13"/>
          <p:cNvSpPr txBox="1">
            <a:spLocks noChangeArrowheads="1"/>
          </p:cNvSpPr>
          <p:nvPr/>
        </p:nvSpPr>
        <p:spPr bwMode="auto">
          <a:xfrm>
            <a:off x="468313" y="4978400"/>
            <a:ext cx="759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Char char="Ø"/>
            </a:pPr>
            <a:r>
              <a:rPr lang="fr-FR" sz="2000">
                <a:latin typeface="Century Gothic" pitchFamily="34" charset="0"/>
              </a:rPr>
              <a:t>  La cybercriminalité est </a:t>
            </a:r>
            <a:r>
              <a:rPr lang="fr-FR" sz="2000" b="1">
                <a:latin typeface="Century Gothic" pitchFamily="34" charset="0"/>
              </a:rPr>
              <a:t>un fait</a:t>
            </a:r>
          </a:p>
        </p:txBody>
      </p:sp>
      <p:sp>
        <p:nvSpPr>
          <p:cNvPr id="19" name="Text Box 14"/>
          <p:cNvSpPr txBox="1">
            <a:spLocks noChangeArrowheads="1"/>
          </p:cNvSpPr>
          <p:nvPr/>
        </p:nvSpPr>
        <p:spPr bwMode="auto">
          <a:xfrm>
            <a:off x="468313" y="5408613"/>
            <a:ext cx="759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Char char="Ø"/>
            </a:pPr>
            <a:r>
              <a:rPr lang="fr-FR" sz="2000">
                <a:latin typeface="Century Gothic" pitchFamily="34" charset="0"/>
              </a:rPr>
              <a:t>  La sécurité est une question de </a:t>
            </a:r>
            <a:r>
              <a:rPr lang="fr-FR" sz="2000" b="1">
                <a:latin typeface="Century Gothic" pitchFamily="34" charset="0"/>
              </a:rPr>
              <a:t>gouvernance</a:t>
            </a:r>
          </a:p>
        </p:txBody>
      </p:sp>
      <p:grpSp>
        <p:nvGrpSpPr>
          <p:cNvPr id="20" name="Group 25"/>
          <p:cNvGrpSpPr>
            <a:grpSpLocks/>
          </p:cNvGrpSpPr>
          <p:nvPr/>
        </p:nvGrpSpPr>
        <p:grpSpPr bwMode="auto">
          <a:xfrm>
            <a:off x="0" y="5824538"/>
            <a:ext cx="9144000" cy="712787"/>
            <a:chOff x="0" y="3218"/>
            <a:chExt cx="5760" cy="449"/>
          </a:xfrm>
        </p:grpSpPr>
        <p:sp>
          <p:nvSpPr>
            <p:cNvPr id="3091"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092"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3090"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160933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repeatCount="indefinite" fill="hold" grpId="0" nodeType="withEffect">
                                  <p:stCondLst>
                                    <p:cond delay="0"/>
                                  </p:stCondLst>
                                  <p:childTnLst>
                                    <p:animMotion origin="layout" path="M 0.76771 -2.66512E-7 L -0.87969 -2.66512E-7 " pathEditMode="relative" rAng="0" ptsTypes="AA">
                                      <p:cBhvr>
                                        <p:cTn id="6" dur="40000" fill="hold"/>
                                        <p:tgtEl>
                                          <p:spTgt spid="68613"/>
                                        </p:tgtEl>
                                        <p:attrNameLst>
                                          <p:attrName>ppt_x</p:attrName>
                                          <p:attrName>ppt_y</p:attrName>
                                        </p:attrNameLst>
                                      </p:cBhvr>
                                      <p:rCtr x="-82378" y="0"/>
                                    </p:animMotion>
                                  </p:childTnLst>
                                </p:cTn>
                              </p:par>
                              <p:par>
                                <p:cTn id="7" presetID="10" presetClass="exit" presetSubtype="0" fill="hold" nodeType="withEffect">
                                  <p:stCondLst>
                                    <p:cond delay="3000"/>
                                  </p:stCondLst>
                                  <p:childTnLst>
                                    <p:animEffect transition="out" filter="fade">
                                      <p:cBhvr>
                                        <p:cTn id="8" dur="2000"/>
                                        <p:tgtEl>
                                          <p:spTgt spid="2"/>
                                        </p:tgtEl>
                                      </p:cBhvr>
                                    </p:animEffect>
                                    <p:set>
                                      <p:cBhvr>
                                        <p:cTn id="9" dur="1" fill="hold">
                                          <p:stCondLst>
                                            <p:cond delay="1999"/>
                                          </p:stCondLst>
                                        </p:cTn>
                                        <p:tgtEl>
                                          <p:spTgt spid="2"/>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fltVal val="0"/>
                                          </p:val>
                                        </p:tav>
                                        <p:tav tm="100000">
                                          <p:val>
                                            <p:strVal val="#ppt_w"/>
                                          </p:val>
                                        </p:tav>
                                      </p:tavLst>
                                    </p:anim>
                                    <p:anim calcmode="lin" valueType="num">
                                      <p:cBhvr>
                                        <p:cTn id="23" dur="1000" fill="hold"/>
                                        <p:tgtEl>
                                          <p:spTgt spid="14"/>
                                        </p:tgtEl>
                                        <p:attrNameLst>
                                          <p:attrName>ppt_h</p:attrName>
                                        </p:attrNameLst>
                                      </p:cBhvr>
                                      <p:tavLst>
                                        <p:tav tm="0">
                                          <p:val>
                                            <p:fltVal val="0"/>
                                          </p:val>
                                        </p:tav>
                                        <p:tav tm="100000">
                                          <p:val>
                                            <p:strVal val="#ppt_h"/>
                                          </p:val>
                                        </p:tav>
                                      </p:tavLst>
                                    </p:anim>
                                    <p:anim calcmode="lin" valueType="num">
                                      <p:cBhvr>
                                        <p:cTn id="24"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1000" fill="hold"/>
                                        <p:tgtEl>
                                          <p:spTgt spid="15"/>
                                        </p:tgtEl>
                                        <p:attrNameLst>
                                          <p:attrName>ppt_w</p:attrName>
                                        </p:attrNameLst>
                                      </p:cBhvr>
                                      <p:tavLst>
                                        <p:tav tm="0">
                                          <p:val>
                                            <p:fltVal val="0"/>
                                          </p:val>
                                        </p:tav>
                                        <p:tav tm="100000">
                                          <p:val>
                                            <p:strVal val="#ppt_w"/>
                                          </p:val>
                                        </p:tav>
                                      </p:tavLst>
                                    </p:anim>
                                    <p:anim calcmode="lin" valueType="num">
                                      <p:cBhvr>
                                        <p:cTn id="31" dur="1000" fill="hold"/>
                                        <p:tgtEl>
                                          <p:spTgt spid="15"/>
                                        </p:tgtEl>
                                        <p:attrNameLst>
                                          <p:attrName>ppt_h</p:attrName>
                                        </p:attrNameLst>
                                      </p:cBhvr>
                                      <p:tavLst>
                                        <p:tav tm="0">
                                          <p:val>
                                            <p:fltVal val="0"/>
                                          </p:val>
                                        </p:tav>
                                        <p:tav tm="100000">
                                          <p:val>
                                            <p:strVal val="#ppt_h"/>
                                          </p:val>
                                        </p:tav>
                                      </p:tavLst>
                                    </p:anim>
                                    <p:anim calcmode="lin" valueType="num">
                                      <p:cBhvr>
                                        <p:cTn id="32"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1000" fill="hold"/>
                                        <p:tgtEl>
                                          <p:spTgt spid="17"/>
                                        </p:tgtEl>
                                        <p:attrNameLst>
                                          <p:attrName>ppt_w</p:attrName>
                                        </p:attrNameLst>
                                      </p:cBhvr>
                                      <p:tavLst>
                                        <p:tav tm="0">
                                          <p:val>
                                            <p:fltVal val="0"/>
                                          </p:val>
                                        </p:tav>
                                        <p:tav tm="100000">
                                          <p:val>
                                            <p:strVal val="#ppt_w"/>
                                          </p:val>
                                        </p:tav>
                                      </p:tavLst>
                                    </p:anim>
                                    <p:anim calcmode="lin" valueType="num">
                                      <p:cBhvr>
                                        <p:cTn id="47" dur="1000" fill="hold"/>
                                        <p:tgtEl>
                                          <p:spTgt spid="17"/>
                                        </p:tgtEl>
                                        <p:attrNameLst>
                                          <p:attrName>ppt_h</p:attrName>
                                        </p:attrNameLst>
                                      </p:cBhvr>
                                      <p:tavLst>
                                        <p:tav tm="0">
                                          <p:val>
                                            <p:fltVal val="0"/>
                                          </p:val>
                                        </p:tav>
                                        <p:tav tm="100000">
                                          <p:val>
                                            <p:strVal val="#ppt_h"/>
                                          </p:val>
                                        </p:tav>
                                      </p:tavLst>
                                    </p:anim>
                                    <p:anim calcmode="lin" valueType="num">
                                      <p:cBhvr>
                                        <p:cTn id="48"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1000" fill="hold"/>
                                        <p:tgtEl>
                                          <p:spTgt spid="18"/>
                                        </p:tgtEl>
                                        <p:attrNameLst>
                                          <p:attrName>ppt_w</p:attrName>
                                        </p:attrNameLst>
                                      </p:cBhvr>
                                      <p:tavLst>
                                        <p:tav tm="0">
                                          <p:val>
                                            <p:fltVal val="0"/>
                                          </p:val>
                                        </p:tav>
                                        <p:tav tm="100000">
                                          <p:val>
                                            <p:strVal val="#ppt_w"/>
                                          </p:val>
                                        </p:tav>
                                      </p:tavLst>
                                    </p:anim>
                                    <p:anim calcmode="lin" valueType="num">
                                      <p:cBhvr>
                                        <p:cTn id="55" dur="1000" fill="hold"/>
                                        <p:tgtEl>
                                          <p:spTgt spid="18"/>
                                        </p:tgtEl>
                                        <p:attrNameLst>
                                          <p:attrName>ppt_h</p:attrName>
                                        </p:attrNameLst>
                                      </p:cBhvr>
                                      <p:tavLst>
                                        <p:tav tm="0">
                                          <p:val>
                                            <p:fltVal val="0"/>
                                          </p:val>
                                        </p:tav>
                                        <p:tav tm="100000">
                                          <p:val>
                                            <p:strVal val="#ppt_h"/>
                                          </p:val>
                                        </p:tav>
                                      </p:tavLst>
                                    </p:anim>
                                    <p:anim calcmode="lin" valueType="num">
                                      <p:cBhvr>
                                        <p:cTn id="5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1000" fill="hold"/>
                                        <p:tgtEl>
                                          <p:spTgt spid="19"/>
                                        </p:tgtEl>
                                        <p:attrNameLst>
                                          <p:attrName>ppt_w</p:attrName>
                                        </p:attrNameLst>
                                      </p:cBhvr>
                                      <p:tavLst>
                                        <p:tav tm="0">
                                          <p:val>
                                            <p:fltVal val="0"/>
                                          </p:val>
                                        </p:tav>
                                        <p:tav tm="100000">
                                          <p:val>
                                            <p:strVal val="#ppt_w"/>
                                          </p:val>
                                        </p:tav>
                                      </p:tavLst>
                                    </p:anim>
                                    <p:anim calcmode="lin" valueType="num">
                                      <p:cBhvr>
                                        <p:cTn id="63" dur="1000" fill="hold"/>
                                        <p:tgtEl>
                                          <p:spTgt spid="19"/>
                                        </p:tgtEl>
                                        <p:attrNameLst>
                                          <p:attrName>ppt_h</p:attrName>
                                        </p:attrNameLst>
                                      </p:cBhvr>
                                      <p:tavLst>
                                        <p:tav tm="0">
                                          <p:val>
                                            <p:fltVal val="0"/>
                                          </p:val>
                                        </p:tav>
                                        <p:tav tm="100000">
                                          <p:val>
                                            <p:strVal val="#ppt_h"/>
                                          </p:val>
                                        </p:tav>
                                      </p:tavLst>
                                    </p:anim>
                                    <p:anim calcmode="lin" valueType="num">
                                      <p:cBhvr>
                                        <p:cTn id="64"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19"/>
                                        </p:tgtEl>
                                        <p:attrNameLst>
                                          <p:attrName>ppt_y</p:attrName>
                                        </p:attrNameLst>
                                      </p:cBhvr>
                                      <p:tavLst>
                                        <p:tav tm="0" fmla="#ppt_y+(sin(-2*pi*(1-$))*-#ppt_x+cos(-2*pi*(1-$))*(1-#ppt_y))*(1-$)">
                                          <p:val>
                                            <p:fltVal val="0"/>
                                          </p:val>
                                        </p:tav>
                                        <p:tav tm="100000">
                                          <p:val>
                                            <p:fltVal val="1"/>
                                          </p:val>
                                        </p:tav>
                                      </p:tavLst>
                                    </p:anim>
                                  </p:childTnLst>
                                </p:cTn>
                              </p:par>
                              <p:par>
                                <p:cTn id="66" presetID="10" presetClass="exit" presetSubtype="0" fill="hold" nodeType="withEffect">
                                  <p:stCondLst>
                                    <p:cond delay="5000"/>
                                  </p:stCondLst>
                                  <p:childTnLst>
                                    <p:animEffect transition="out" filter="fade">
                                      <p:cBhvr>
                                        <p:cTn id="67" dur="3000"/>
                                        <p:tgtEl>
                                          <p:spTgt spid="20"/>
                                        </p:tgtEl>
                                      </p:cBhvr>
                                    </p:animEffect>
                                    <p:set>
                                      <p:cBhvr>
                                        <p:cTn id="68" dur="1" fill="hold">
                                          <p:stCondLst>
                                            <p:cond delay="2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13" grpId="0" autoUpdateAnimBg="0"/>
      <p:bldP spid="14" grpId="0" autoUpdateAnimBg="0"/>
      <p:bldP spid="15" grpId="0" autoUpdateAnimBg="0"/>
      <p:bldP spid="16" grpId="0" autoUpdateAnimBg="0"/>
      <p:bldP spid="17" grpId="0" autoUpdateAnimBg="0"/>
      <p:bldP spid="18" grpId="0" autoUpdateAnimBg="0"/>
      <p:bldP spid="1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3A7BFBBE-9137-40BE-B6C5-8DC16BF99A30}" type="slidenum">
              <a:rPr lang="fr-FR" sz="800">
                <a:latin typeface="Franklin Gothic Medium" pitchFamily="34" charset="0"/>
              </a:rPr>
              <a:pPr eaLnBrk="1" hangingPunct="1"/>
              <a:t>18</a:t>
            </a:fld>
            <a:r>
              <a:rPr lang="fr-FR" sz="800">
                <a:latin typeface="Franklin Gothic Medium" pitchFamily="34" charset="0"/>
              </a:rPr>
              <a:t>/12</a:t>
            </a:r>
          </a:p>
        </p:txBody>
      </p:sp>
      <p:sp>
        <p:nvSpPr>
          <p:cNvPr id="14345" name="Rectangle 9"/>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4346" name="Text Box 10"/>
          <p:cNvSpPr txBox="1">
            <a:spLocks noChangeArrowheads="1"/>
          </p:cNvSpPr>
          <p:nvPr/>
        </p:nvSpPr>
        <p:spPr bwMode="auto">
          <a:xfrm>
            <a:off x="1871663" y="6532563"/>
            <a:ext cx="833596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300">
                <a:latin typeface="Arial Narrow" pitchFamily="34" charset="0"/>
              </a:rPr>
              <a:t>CMS Süreté de Fonctionnement | C3 : Ingénierie de la sécurité fonctionnelle et de la cyber-sécurité</a:t>
            </a:r>
          </a:p>
        </p:txBody>
      </p:sp>
      <p:sp>
        <p:nvSpPr>
          <p:cNvPr id="4101" name="Rectangle 11"/>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4102" name="Rectangle 12"/>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4103" name="Group 13"/>
          <p:cNvGrpSpPr>
            <a:grpSpLocks/>
          </p:cNvGrpSpPr>
          <p:nvPr/>
        </p:nvGrpSpPr>
        <p:grpSpPr bwMode="auto">
          <a:xfrm>
            <a:off x="501650" y="6559550"/>
            <a:ext cx="441325" cy="244475"/>
            <a:chOff x="882" y="3709"/>
            <a:chExt cx="353" cy="195"/>
          </a:xfrm>
        </p:grpSpPr>
        <p:sp>
          <p:nvSpPr>
            <p:cNvPr id="4120" name="Freeform 14"/>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4121" name="Freeform 15"/>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4122" name="Freeform 16"/>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4123" name="Freeform 17"/>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4124" name="Freeform 18"/>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4355" name="Line 19"/>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105" name="Rectangle 20"/>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4106" name="Group 21"/>
          <p:cNvGrpSpPr>
            <a:grpSpLocks/>
          </p:cNvGrpSpPr>
          <p:nvPr/>
        </p:nvGrpSpPr>
        <p:grpSpPr bwMode="auto">
          <a:xfrm>
            <a:off x="501650" y="6573838"/>
            <a:ext cx="441325" cy="244475"/>
            <a:chOff x="882" y="3709"/>
            <a:chExt cx="353" cy="195"/>
          </a:xfrm>
        </p:grpSpPr>
        <p:sp>
          <p:nvSpPr>
            <p:cNvPr id="4115" name="Freeform 2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4116" name="Freeform 2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4117" name="Freeform 2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4118" name="Freeform 2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4119" name="Freeform 2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4107" name="Text Box 27"/>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2AED4BE-2D78-4216-BCAE-11607D855189}" type="datetime10">
              <a:rPr lang="fr-FR" sz="1200">
                <a:solidFill>
                  <a:schemeClr val="bg1"/>
                </a:solidFill>
              </a:rPr>
              <a:pPr eaLnBrk="1" hangingPunct="1"/>
              <a:t>00:15</a:t>
            </a:fld>
            <a:endParaRPr lang="fr-FR" sz="1200">
              <a:solidFill>
                <a:schemeClr val="bg1"/>
              </a:solidFill>
            </a:endParaRPr>
          </a:p>
        </p:txBody>
      </p:sp>
      <p:sp>
        <p:nvSpPr>
          <p:cNvPr id="31" name="Rectangle 30"/>
          <p:cNvSpPr/>
          <p:nvPr/>
        </p:nvSpPr>
        <p:spPr>
          <a:xfrm>
            <a:off x="611188" y="4005263"/>
            <a:ext cx="7129462" cy="1368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109" name="Rectangle 2"/>
          <p:cNvSpPr txBox="1">
            <a:spLocks noChangeArrowheads="1"/>
          </p:cNvSpPr>
          <p:nvPr/>
        </p:nvSpPr>
        <p:spPr bwMode="auto">
          <a:xfrm>
            <a:off x="0" y="404813"/>
            <a:ext cx="8763000" cy="59213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Pourquoi la sécurité des SI : La perspective Impact</a:t>
            </a:r>
          </a:p>
        </p:txBody>
      </p:sp>
      <p:sp>
        <p:nvSpPr>
          <p:cNvPr id="4110" name="Rectangle 3"/>
          <p:cNvSpPr>
            <a:spLocks noChangeArrowheads="1"/>
          </p:cNvSpPr>
          <p:nvPr/>
        </p:nvSpPr>
        <p:spPr bwMode="auto">
          <a:xfrm>
            <a:off x="533400" y="1090613"/>
            <a:ext cx="830580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5000"/>
              </a:lnSpc>
              <a:spcBef>
                <a:spcPct val="10000"/>
              </a:spcBef>
              <a:buFontTx/>
              <a:buChar char="•"/>
            </a:pPr>
            <a:r>
              <a:rPr lang="fr-FR" sz="2000" b="1"/>
              <a:t>Directs : proportionnels à la durée de l'indisponibilité</a:t>
            </a:r>
          </a:p>
          <a:p>
            <a:pPr marL="742950" lvl="1" indent="-285750">
              <a:lnSpc>
                <a:spcPct val="125000"/>
              </a:lnSpc>
              <a:spcBef>
                <a:spcPct val="10000"/>
              </a:spcBef>
              <a:buFontTx/>
              <a:buChar char="–"/>
            </a:pPr>
            <a:r>
              <a:rPr lang="fr-FR" sz="2000"/>
              <a:t>eBay 06/99 : 22 heures d'arrêt (pb logiciel) : 3 à 5 millions de $ de perte de revenu</a:t>
            </a:r>
          </a:p>
          <a:p>
            <a:pPr marL="742950" lvl="1" indent="-285750">
              <a:lnSpc>
                <a:spcPct val="125000"/>
              </a:lnSpc>
              <a:spcBef>
                <a:spcPct val="10000"/>
              </a:spcBef>
              <a:buFontTx/>
              <a:buChar char="–"/>
            </a:pPr>
            <a:r>
              <a:rPr lang="fr-FR" sz="2000"/>
              <a:t>AT&amp;T 04/98 - Indisponibilité réseau de 6 heures : 40 millions de dollars en remises</a:t>
            </a:r>
          </a:p>
          <a:p>
            <a:pPr marL="742950" lvl="1" indent="-285750">
              <a:lnSpc>
                <a:spcPct val="125000"/>
              </a:lnSpc>
              <a:spcBef>
                <a:spcPct val="10000"/>
              </a:spcBef>
              <a:buFontTx/>
              <a:buChar char="–"/>
            </a:pPr>
            <a:r>
              <a:rPr lang="fr-FR" sz="2000"/>
              <a:t>AOL 08/96 - 24 heures d'indisponibilité : 3 millions de dollars de remises</a:t>
            </a:r>
          </a:p>
          <a:p>
            <a:pPr marL="342900" indent="-342900">
              <a:lnSpc>
                <a:spcPct val="125000"/>
              </a:lnSpc>
              <a:spcBef>
                <a:spcPct val="10000"/>
              </a:spcBef>
              <a:buFontTx/>
              <a:buChar char="•"/>
            </a:pPr>
            <a:r>
              <a:rPr lang="fr-FR" sz="2000" b="1"/>
              <a:t>Indirects : dépenses additionnelles</a:t>
            </a:r>
          </a:p>
          <a:p>
            <a:pPr marL="742950" lvl="1" indent="-285750">
              <a:lnSpc>
                <a:spcPct val="125000"/>
              </a:lnSpc>
              <a:spcBef>
                <a:spcPct val="10000"/>
              </a:spcBef>
              <a:buFontTx/>
              <a:buChar char="–"/>
            </a:pPr>
            <a:r>
              <a:rPr lang="fr-FR" sz="2000"/>
              <a:t>charges de rattrapage</a:t>
            </a:r>
          </a:p>
          <a:p>
            <a:pPr marL="742950" lvl="1" indent="-285750">
              <a:lnSpc>
                <a:spcPct val="125000"/>
              </a:lnSpc>
              <a:spcBef>
                <a:spcPct val="10000"/>
              </a:spcBef>
              <a:buFontTx/>
              <a:buChar char="–"/>
            </a:pPr>
            <a:r>
              <a:rPr lang="fr-FR" sz="2000"/>
              <a:t>gestion de la relation clients : litiges, communication / image de marque</a:t>
            </a:r>
          </a:p>
        </p:txBody>
      </p:sp>
      <p:grpSp>
        <p:nvGrpSpPr>
          <p:cNvPr id="33" name="Group 25"/>
          <p:cNvGrpSpPr>
            <a:grpSpLocks/>
          </p:cNvGrpSpPr>
          <p:nvPr/>
        </p:nvGrpSpPr>
        <p:grpSpPr bwMode="auto">
          <a:xfrm>
            <a:off x="0" y="5805488"/>
            <a:ext cx="9144000" cy="712787"/>
            <a:chOff x="0" y="3218"/>
            <a:chExt cx="5760" cy="449"/>
          </a:xfrm>
        </p:grpSpPr>
        <p:sp>
          <p:nvSpPr>
            <p:cNvPr id="4113"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411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4112"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978624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repeatCount="indefinite" fill="hold" grpId="0" nodeType="withEffect">
                                  <p:stCondLst>
                                    <p:cond delay="0"/>
                                  </p:stCondLst>
                                  <p:childTnLst>
                                    <p:animMotion origin="layout" path="M 0.76771 1.11111E-6 L -0.64132 1.11111E-6 " pathEditMode="relative" rAng="0" ptsTypes="AA">
                                      <p:cBhvr>
                                        <p:cTn id="6" dur="40000" fill="hold"/>
                                        <p:tgtEl>
                                          <p:spTgt spid="14346">
                                            <p:txEl>
                                              <p:pRg st="0" end="0"/>
                                            </p:txEl>
                                          </p:spTgt>
                                        </p:tgtEl>
                                        <p:attrNameLst>
                                          <p:attrName>ppt_x</p:attrName>
                                          <p:attrName>ppt_y</p:attrName>
                                        </p:attrNameLst>
                                      </p:cBhvr>
                                      <p:rCtr x="-70451" y="0"/>
                                    </p:animMotion>
                                  </p:childTnLst>
                                </p:cTn>
                              </p:par>
                              <p:par>
                                <p:cTn id="7" presetID="1" presetClass="emph" presetSubtype="2" fill="hold" nodeType="withEffect">
                                  <p:stCondLst>
                                    <p:cond delay="4500"/>
                                  </p:stCondLst>
                                  <p:childTnLst>
                                    <p:animClr clrSpc="rgb" dir="cw">
                                      <p:cBhvr>
                                        <p:cTn id="8" dur="2000" fill="hold"/>
                                        <p:tgtEl>
                                          <p:spTgt spid="14345"/>
                                        </p:tgtEl>
                                        <p:attrNameLst>
                                          <p:attrName>fillcolor</p:attrName>
                                        </p:attrNameLst>
                                      </p:cBhvr>
                                      <p:to>
                                        <a:schemeClr val="tx1"/>
                                      </p:to>
                                    </p:animClr>
                                    <p:set>
                                      <p:cBhvr>
                                        <p:cTn id="9" dur="2000" fill="hold"/>
                                        <p:tgtEl>
                                          <p:spTgt spid="14345"/>
                                        </p:tgtEl>
                                        <p:attrNameLst>
                                          <p:attrName>fill.type</p:attrName>
                                        </p:attrNameLst>
                                      </p:cBhvr>
                                      <p:to>
                                        <p:strVal val="solid"/>
                                      </p:to>
                                    </p:set>
                                    <p:set>
                                      <p:cBhvr>
                                        <p:cTn id="10" dur="2000" fill="hold"/>
                                        <p:tgtEl>
                                          <p:spTgt spid="14345"/>
                                        </p:tgtEl>
                                        <p:attrNameLst>
                                          <p:attrName>fill.on</p:attrName>
                                        </p:attrNameLst>
                                      </p:cBhvr>
                                      <p:to>
                                        <p:strVal val="true"/>
                                      </p:to>
                                    </p:set>
                                  </p:childTnLst>
                                </p:cTn>
                              </p:par>
                              <p:par>
                                <p:cTn id="11" presetID="3" presetClass="emph" presetSubtype="2" fill="hold" nodeType="withEffect">
                                  <p:stCondLst>
                                    <p:cond delay="4500"/>
                                  </p:stCondLst>
                                  <p:childTnLst>
                                    <p:animClr clrSpc="rgb" dir="cw">
                                      <p:cBhvr override="childStyle">
                                        <p:cTn id="12" dur="1000" fill="hold"/>
                                        <p:tgtEl>
                                          <p:spTgt spid="14346">
                                            <p:txEl>
                                              <p:pRg st="0" end="0"/>
                                            </p:txEl>
                                          </p:spTgt>
                                        </p:tgtEl>
                                        <p:attrNameLst>
                                          <p:attrName>style.color</p:attrName>
                                        </p:attrNameLst>
                                      </p:cBhvr>
                                      <p:to>
                                        <a:srgbClr val="9999FF"/>
                                      </p:to>
                                    </p:animClr>
                                  </p:childTnLst>
                                </p:cTn>
                              </p:par>
                              <p:par>
                                <p:cTn id="13" presetID="1" presetClass="entr" presetSubtype="0" fill="hold" grpId="0" nodeType="withEffect">
                                  <p:stCondLst>
                                    <p:cond delay="5000"/>
                                  </p:stCondLst>
                                  <p:childTnLst>
                                    <p:set>
                                      <p:cBhvr>
                                        <p:cTn id="14" dur="1" fill="hold">
                                          <p:stCondLst>
                                            <p:cond delay="0"/>
                                          </p:stCondLst>
                                        </p:cTn>
                                        <p:tgtEl>
                                          <p:spTgt spid="14355"/>
                                        </p:tgtEl>
                                        <p:attrNameLst>
                                          <p:attrName>style.visibility</p:attrName>
                                        </p:attrNameLst>
                                      </p:cBhvr>
                                      <p:to>
                                        <p:strVal val="visible"/>
                                      </p:to>
                                    </p:set>
                                  </p:childTnLst>
                                </p:cTn>
                              </p:par>
                              <p:par>
                                <p:cTn id="15" presetID="10" presetClass="exit" presetSubtype="0" fill="hold" nodeType="withEffect">
                                  <p:stCondLst>
                                    <p:cond delay="5000"/>
                                  </p:stCondLst>
                                  <p:childTnLst>
                                    <p:animEffect transition="out" filter="fade">
                                      <p:cBhvr>
                                        <p:cTn id="16" dur="3000"/>
                                        <p:tgtEl>
                                          <p:spTgt spid="33"/>
                                        </p:tgtEl>
                                      </p:cBhvr>
                                    </p:animEffect>
                                    <p:set>
                                      <p:cBhvr>
                                        <p:cTn id="17" dur="1" fill="hold">
                                          <p:stCondLst>
                                            <p:cond delay="2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build="allAtOnce"/>
      <p:bldP spid="143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8DE57AFA-2DAE-4148-8891-AED83AAFD6F9}" type="slidenum">
              <a:rPr lang="fr-FR" sz="800">
                <a:latin typeface="Franklin Gothic Medium" pitchFamily="34" charset="0"/>
              </a:rPr>
              <a:pPr eaLnBrk="1" hangingPunct="1"/>
              <a:t>19</a:t>
            </a:fld>
            <a:r>
              <a:rPr lang="fr-FR" sz="800">
                <a:latin typeface="Franklin Gothic Medium" pitchFamily="34" charset="0"/>
              </a:rPr>
              <a:t>/12</a:t>
            </a:r>
          </a:p>
        </p:txBody>
      </p:sp>
      <p:sp>
        <p:nvSpPr>
          <p:cNvPr id="15367"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5124"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5125"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5126" name="Group 10"/>
          <p:cNvGrpSpPr>
            <a:grpSpLocks/>
          </p:cNvGrpSpPr>
          <p:nvPr/>
        </p:nvGrpSpPr>
        <p:grpSpPr bwMode="auto">
          <a:xfrm>
            <a:off x="501650" y="6559550"/>
            <a:ext cx="441325" cy="244475"/>
            <a:chOff x="882" y="3709"/>
            <a:chExt cx="353" cy="195"/>
          </a:xfrm>
        </p:grpSpPr>
        <p:sp>
          <p:nvSpPr>
            <p:cNvPr id="5142"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5143"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5144"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5145"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5146"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5376"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128"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5129" name="Group 18"/>
          <p:cNvGrpSpPr>
            <a:grpSpLocks/>
          </p:cNvGrpSpPr>
          <p:nvPr/>
        </p:nvGrpSpPr>
        <p:grpSpPr bwMode="auto">
          <a:xfrm>
            <a:off x="501650" y="6573838"/>
            <a:ext cx="441325" cy="244475"/>
            <a:chOff x="882" y="3709"/>
            <a:chExt cx="353" cy="195"/>
          </a:xfrm>
        </p:grpSpPr>
        <p:sp>
          <p:nvSpPr>
            <p:cNvPr id="5137"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5138"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5139"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5140"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5141"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5130"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F81F8D2-8ED0-45C2-91A4-9AB8F9D85C76}" type="datetime10">
              <a:rPr lang="fr-FR" sz="1200">
                <a:solidFill>
                  <a:schemeClr val="bg1"/>
                </a:solidFill>
              </a:rPr>
              <a:pPr eaLnBrk="1" hangingPunct="1"/>
              <a:t>00:15</a:t>
            </a:fld>
            <a:endParaRPr lang="fr-FR" sz="1200">
              <a:solidFill>
                <a:schemeClr val="bg1"/>
              </a:solidFill>
            </a:endParaRPr>
          </a:p>
        </p:txBody>
      </p:sp>
      <p:sp>
        <p:nvSpPr>
          <p:cNvPr id="5131" name="Rectangle 2"/>
          <p:cNvSpPr txBox="1">
            <a:spLocks noChangeArrowheads="1"/>
          </p:cNvSpPr>
          <p:nvPr/>
        </p:nvSpPr>
        <p:spPr bwMode="auto">
          <a:xfrm>
            <a:off x="0" y="782638"/>
            <a:ext cx="8763000" cy="644525"/>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Tendances des attaques </a:t>
            </a:r>
          </a:p>
        </p:txBody>
      </p:sp>
      <p:sp>
        <p:nvSpPr>
          <p:cNvPr id="29" name="Text Box 3"/>
          <p:cNvSpPr txBox="1">
            <a:spLocks noChangeArrowheads="1"/>
          </p:cNvSpPr>
          <p:nvPr/>
        </p:nvSpPr>
        <p:spPr bwMode="auto">
          <a:xfrm>
            <a:off x="685800" y="2276475"/>
            <a:ext cx="76200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20000"/>
              </a:spcBef>
              <a:buClr>
                <a:schemeClr val="folHlink"/>
              </a:buClr>
              <a:buFont typeface="Wingdings" pitchFamily="2" charset="2"/>
              <a:buChar char="Ø"/>
            </a:pPr>
            <a:r>
              <a:rPr lang="fr-FR" b="1">
                <a:solidFill>
                  <a:schemeClr val="folHlink"/>
                </a:solidFill>
              </a:rPr>
              <a:t>Aspect aléatoire des victimes</a:t>
            </a:r>
          </a:p>
          <a:p>
            <a:pPr>
              <a:spcBef>
                <a:spcPct val="20000"/>
              </a:spcBef>
              <a:buClr>
                <a:schemeClr val="folHlink"/>
              </a:buClr>
              <a:buFont typeface="Wingdings" pitchFamily="2" charset="2"/>
              <a:buNone/>
            </a:pPr>
            <a:endParaRPr lang="fr-FR" b="1">
              <a:solidFill>
                <a:schemeClr val="folHlink"/>
              </a:solidFill>
            </a:endParaRPr>
          </a:p>
          <a:p>
            <a:pPr lvl="1">
              <a:spcBef>
                <a:spcPct val="20000"/>
              </a:spcBef>
              <a:buClr>
                <a:schemeClr val="tx1"/>
              </a:buClr>
              <a:buFont typeface="Wingdings" pitchFamily="2" charset="2"/>
              <a:buChar char="§"/>
            </a:pPr>
            <a:r>
              <a:rPr lang="fr-FR" b="1"/>
              <a:t>  Dans le passé, les grandes entreprises étaient les victimes</a:t>
            </a:r>
          </a:p>
          <a:p>
            <a:pPr lvl="1">
              <a:spcBef>
                <a:spcPct val="20000"/>
              </a:spcBef>
              <a:buClr>
                <a:schemeClr val="tx1"/>
              </a:buClr>
              <a:buFont typeface="Wingdings" pitchFamily="2" charset="2"/>
              <a:buNone/>
            </a:pPr>
            <a:endParaRPr lang="fr-FR" b="1"/>
          </a:p>
          <a:p>
            <a:pPr lvl="1">
              <a:spcBef>
                <a:spcPct val="20000"/>
              </a:spcBef>
              <a:buClr>
                <a:schemeClr val="tx1"/>
              </a:buClr>
              <a:buFont typeface="Wingdings" pitchFamily="2" charset="2"/>
              <a:buChar char="§"/>
            </a:pPr>
            <a:r>
              <a:rPr lang="fr-FR" b="1"/>
              <a:t>  Maintenant, les victimes sont de plus en plus aléatoires tel que les installation industrielles, les systèmes automatisés industrielles…</a:t>
            </a:r>
          </a:p>
          <a:p>
            <a:pPr lvl="1">
              <a:spcBef>
                <a:spcPct val="20000"/>
              </a:spcBef>
              <a:buClr>
                <a:schemeClr val="tx1"/>
              </a:buClr>
              <a:buFont typeface="Wingdings" pitchFamily="2" charset="2"/>
              <a:buNone/>
            </a:pPr>
            <a:endParaRPr lang="fr-FR" b="1"/>
          </a:p>
          <a:p>
            <a:pPr eaLnBrk="1" hangingPunct="1">
              <a:spcBef>
                <a:spcPct val="20000"/>
              </a:spcBef>
              <a:buClr>
                <a:schemeClr val="accent2"/>
              </a:buClr>
              <a:buFont typeface="Wingdings" pitchFamily="2" charset="2"/>
              <a:buNone/>
            </a:pPr>
            <a:endParaRPr lang="fr-FR" sz="1600">
              <a:latin typeface="Century Gothic" pitchFamily="34" charset="0"/>
            </a:endParaRPr>
          </a:p>
        </p:txBody>
      </p:sp>
      <p:grpSp>
        <p:nvGrpSpPr>
          <p:cNvPr id="30" name="Group 25"/>
          <p:cNvGrpSpPr>
            <a:grpSpLocks/>
          </p:cNvGrpSpPr>
          <p:nvPr/>
        </p:nvGrpSpPr>
        <p:grpSpPr bwMode="auto">
          <a:xfrm>
            <a:off x="0" y="5732463"/>
            <a:ext cx="9144000" cy="712787"/>
            <a:chOff x="0" y="3218"/>
            <a:chExt cx="5760" cy="449"/>
          </a:xfrm>
        </p:grpSpPr>
        <p:sp>
          <p:nvSpPr>
            <p:cNvPr id="5135"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5136"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5134" name="Text Box 28"/>
          <p:cNvSpPr txBox="1">
            <a:spLocks noChangeArrowheads="1"/>
          </p:cNvSpPr>
          <p:nvPr/>
        </p:nvSpPr>
        <p:spPr bwMode="auto">
          <a:xfrm>
            <a:off x="177800" y="5762625"/>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4056396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15367"/>
                                        </p:tgtEl>
                                        <p:attrNameLst>
                                          <p:attrName>fillcolor</p:attrName>
                                        </p:attrNameLst>
                                      </p:cBhvr>
                                      <p:to>
                                        <a:schemeClr val="tx1"/>
                                      </p:to>
                                    </p:animClr>
                                    <p:set>
                                      <p:cBhvr>
                                        <p:cTn id="7" dur="2000" fill="hold"/>
                                        <p:tgtEl>
                                          <p:spTgt spid="15367"/>
                                        </p:tgtEl>
                                        <p:attrNameLst>
                                          <p:attrName>fill.type</p:attrName>
                                        </p:attrNameLst>
                                      </p:cBhvr>
                                      <p:to>
                                        <p:strVal val="solid"/>
                                      </p:to>
                                    </p:set>
                                    <p:set>
                                      <p:cBhvr>
                                        <p:cTn id="8" dur="2000" fill="hold"/>
                                        <p:tgtEl>
                                          <p:spTgt spid="15367"/>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153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par>
                                <p:cTn id="19" presetID="10" presetClass="exit" presetSubtype="0" fill="hold" nodeType="withEffect">
                                  <p:stCondLst>
                                    <p:cond delay="5000"/>
                                  </p:stCondLst>
                                  <p:childTnLst>
                                    <p:animEffect transition="out" filter="fade">
                                      <p:cBhvr>
                                        <p:cTn id="20" dur="3000"/>
                                        <p:tgtEl>
                                          <p:spTgt spid="30"/>
                                        </p:tgtEl>
                                      </p:cBhvr>
                                    </p:animEffect>
                                    <p:set>
                                      <p:cBhvr>
                                        <p:cTn id="21"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6" grpId="0" animBg="1"/>
      <p:bldP spid="2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fr-FR" smtClean="0"/>
              <a:t>OBJECTIFS PEDAGOGIQUES </a:t>
            </a:r>
          </a:p>
        </p:txBody>
      </p:sp>
      <p:sp>
        <p:nvSpPr>
          <p:cNvPr id="18436" name="Rectangle 3"/>
          <p:cNvSpPr>
            <a:spLocks noGrp="1" noChangeArrowheads="1"/>
          </p:cNvSpPr>
          <p:nvPr>
            <p:ph type="body" idx="1"/>
          </p:nvPr>
        </p:nvSpPr>
        <p:spPr/>
        <p:txBody>
          <a:bodyPr/>
          <a:lstStyle/>
          <a:p>
            <a:pPr marL="571500" indent="-571500" eaLnBrk="1" hangingPunct="1"/>
            <a:r>
              <a:rPr lang="fr-FR" sz="2800" smtClean="0"/>
              <a:t>Expliquer pourquoi les SI ont besoin d’être sécurisés;</a:t>
            </a:r>
          </a:p>
          <a:p>
            <a:pPr marL="839788" lvl="1" indent="-495300" eaLnBrk="1" hangingPunct="1"/>
            <a:r>
              <a:rPr lang="fr-FR" sz="2400" smtClean="0"/>
              <a:t>Vulnérabilités des systèmes;</a:t>
            </a:r>
          </a:p>
          <a:p>
            <a:pPr marL="839788" lvl="1" indent="-495300" eaLnBrk="1" hangingPunct="1"/>
            <a:r>
              <a:rPr lang="fr-FR" sz="2400" smtClean="0"/>
              <a:t>Identification des risques et des menaces;</a:t>
            </a:r>
          </a:p>
          <a:p>
            <a:pPr marL="571500" indent="-571500" algn="just" eaLnBrk="1" hangingPunct="1">
              <a:lnSpc>
                <a:spcPct val="90000"/>
              </a:lnSpc>
            </a:pPr>
            <a:r>
              <a:rPr lang="fr-FR" sz="2800" smtClean="0"/>
              <a:t>Définir les objectifs de sécurité informatique tels que </a:t>
            </a:r>
            <a:r>
              <a:rPr lang="fr-FR" sz="2800" i="1" smtClean="0"/>
              <a:t>confidentialité, intégrité, non répudiation, authentification, Disponibilité</a:t>
            </a:r>
          </a:p>
          <a:p>
            <a:pPr marL="571500" indent="-571500" algn="just" eaLnBrk="1" hangingPunct="1">
              <a:lnSpc>
                <a:spcPct val="90000"/>
              </a:lnSpc>
            </a:pPr>
            <a:endParaRPr lang="fr-FR" sz="2800" smtClean="0"/>
          </a:p>
        </p:txBody>
      </p:sp>
    </p:spTree>
    <p:extLst>
      <p:ext uri="{BB962C8B-B14F-4D97-AF65-F5344CB8AC3E}">
        <p14:creationId xmlns:p14="http://schemas.microsoft.com/office/powerpoint/2010/main" val="4161944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1D57E246-09A8-458A-9226-01313E632448}" type="slidenum">
              <a:rPr lang="fr-FR" sz="800">
                <a:latin typeface="Franklin Gothic Medium" pitchFamily="34" charset="0"/>
              </a:rPr>
              <a:pPr eaLnBrk="1" hangingPunct="1"/>
              <a:t>20</a:t>
            </a:fld>
            <a:r>
              <a:rPr lang="fr-FR" sz="800">
                <a:latin typeface="Franklin Gothic Medium" pitchFamily="34" charset="0"/>
              </a:rPr>
              <a:t>/12</a:t>
            </a:r>
          </a:p>
        </p:txBody>
      </p:sp>
      <p:sp>
        <p:nvSpPr>
          <p:cNvPr id="17414" name="Rectangle 6"/>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6148" name="Rectangle 7"/>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6149" name="Rectangle 8"/>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6150" name="Group 9"/>
          <p:cNvGrpSpPr>
            <a:grpSpLocks/>
          </p:cNvGrpSpPr>
          <p:nvPr/>
        </p:nvGrpSpPr>
        <p:grpSpPr bwMode="auto">
          <a:xfrm>
            <a:off x="501650" y="6559550"/>
            <a:ext cx="441325" cy="244475"/>
            <a:chOff x="882" y="3709"/>
            <a:chExt cx="353" cy="195"/>
          </a:xfrm>
        </p:grpSpPr>
        <p:sp>
          <p:nvSpPr>
            <p:cNvPr id="6167" name="Freeform 1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6168" name="Freeform 1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6169" name="Freeform 1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6170" name="Freeform 1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6171" name="Freeform 1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7423" name="Line 15"/>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52" name="Rectangle 16"/>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6153" name="Group 17"/>
          <p:cNvGrpSpPr>
            <a:grpSpLocks/>
          </p:cNvGrpSpPr>
          <p:nvPr/>
        </p:nvGrpSpPr>
        <p:grpSpPr bwMode="auto">
          <a:xfrm>
            <a:off x="501650" y="6573838"/>
            <a:ext cx="441325" cy="244475"/>
            <a:chOff x="882" y="3709"/>
            <a:chExt cx="353" cy="195"/>
          </a:xfrm>
        </p:grpSpPr>
        <p:sp>
          <p:nvSpPr>
            <p:cNvPr id="6162" name="Freeform 18"/>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6163" name="Freeform 19"/>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6164" name="Freeform 20"/>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6165" name="Freeform 21"/>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6166" name="Freeform 22"/>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6154" name="Text Box 23"/>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31F6D4C-54B6-40DE-B384-D0305C9A10FD}" type="datetime10">
              <a:rPr lang="fr-FR" sz="1200">
                <a:solidFill>
                  <a:schemeClr val="bg1"/>
                </a:solidFill>
              </a:rPr>
              <a:pPr eaLnBrk="1" hangingPunct="1"/>
              <a:t>00:15</a:t>
            </a:fld>
            <a:endParaRPr lang="fr-FR" sz="1200">
              <a:solidFill>
                <a:schemeClr val="bg1"/>
              </a:solidFill>
            </a:endParaRPr>
          </a:p>
        </p:txBody>
      </p:sp>
      <p:sp>
        <p:nvSpPr>
          <p:cNvPr id="6155" name="ZoneTexte 29"/>
          <p:cNvSpPr txBox="1">
            <a:spLocks noChangeArrowheads="1"/>
          </p:cNvSpPr>
          <p:nvPr/>
        </p:nvSpPr>
        <p:spPr bwMode="auto">
          <a:xfrm>
            <a:off x="7524750" y="3357563"/>
            <a:ext cx="414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t>…</a:t>
            </a:r>
          </a:p>
        </p:txBody>
      </p:sp>
      <p:pic>
        <p:nvPicPr>
          <p:cNvPr id="6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0838"/>
            <a:ext cx="74898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7" name="Rectangle 3"/>
          <p:cNvSpPr>
            <a:spLocks noChangeArrowheads="1"/>
          </p:cNvSpPr>
          <p:nvPr/>
        </p:nvSpPr>
        <p:spPr bwMode="auto">
          <a:xfrm>
            <a:off x="0" y="762000"/>
            <a:ext cx="8964613" cy="579438"/>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CA">
                <a:solidFill>
                  <a:schemeClr val="bg1"/>
                </a:solidFill>
              </a:rPr>
              <a:t>Cycle de vie d’une vulnérabilité</a:t>
            </a:r>
          </a:p>
        </p:txBody>
      </p:sp>
      <p:grpSp>
        <p:nvGrpSpPr>
          <p:cNvPr id="32" name="Group 25"/>
          <p:cNvGrpSpPr>
            <a:grpSpLocks/>
          </p:cNvGrpSpPr>
          <p:nvPr/>
        </p:nvGrpSpPr>
        <p:grpSpPr bwMode="auto">
          <a:xfrm>
            <a:off x="0" y="5805488"/>
            <a:ext cx="9144000" cy="712787"/>
            <a:chOff x="0" y="3218"/>
            <a:chExt cx="5760" cy="449"/>
          </a:xfrm>
        </p:grpSpPr>
        <p:sp>
          <p:nvSpPr>
            <p:cNvPr id="6160"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6161"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6159"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153702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17414"/>
                                        </p:tgtEl>
                                        <p:attrNameLst>
                                          <p:attrName>fillcolor</p:attrName>
                                        </p:attrNameLst>
                                      </p:cBhvr>
                                      <p:to>
                                        <a:schemeClr val="tx1"/>
                                      </p:to>
                                    </p:animClr>
                                    <p:set>
                                      <p:cBhvr>
                                        <p:cTn id="7" dur="2000" fill="hold"/>
                                        <p:tgtEl>
                                          <p:spTgt spid="17414"/>
                                        </p:tgtEl>
                                        <p:attrNameLst>
                                          <p:attrName>fill.type</p:attrName>
                                        </p:attrNameLst>
                                      </p:cBhvr>
                                      <p:to>
                                        <p:strVal val="solid"/>
                                      </p:to>
                                    </p:set>
                                    <p:set>
                                      <p:cBhvr>
                                        <p:cTn id="8" dur="2000" fill="hold"/>
                                        <p:tgtEl>
                                          <p:spTgt spid="17414"/>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17423"/>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2"/>
                                        </p:tgtEl>
                                      </p:cBhvr>
                                    </p:animEffect>
                                    <p:set>
                                      <p:cBhvr>
                                        <p:cTn id="13" dur="1" fill="hold">
                                          <p:stCondLst>
                                            <p:cond delay="29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5"/>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EAD496B7-FE4B-486E-8429-DD7F89E0159F}" type="slidenum">
              <a:rPr lang="fr-FR" sz="800">
                <a:latin typeface="Franklin Gothic Medium" pitchFamily="34" charset="0"/>
              </a:rPr>
              <a:pPr eaLnBrk="1" hangingPunct="1"/>
              <a:t>21</a:t>
            </a:fld>
            <a:r>
              <a:rPr lang="fr-FR" sz="800">
                <a:latin typeface="Franklin Gothic Medium" pitchFamily="34" charset="0"/>
              </a:rPr>
              <a:t>/12</a:t>
            </a:r>
          </a:p>
        </p:txBody>
      </p:sp>
      <p:sp>
        <p:nvSpPr>
          <p:cNvPr id="18438" name="Rectangle 6"/>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7172" name="Rectangle 7"/>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7173" name="Rectangle 8"/>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7174" name="Group 9"/>
          <p:cNvGrpSpPr>
            <a:grpSpLocks/>
          </p:cNvGrpSpPr>
          <p:nvPr/>
        </p:nvGrpSpPr>
        <p:grpSpPr bwMode="auto">
          <a:xfrm>
            <a:off x="501650" y="6559550"/>
            <a:ext cx="441325" cy="244475"/>
            <a:chOff x="882" y="3709"/>
            <a:chExt cx="353" cy="195"/>
          </a:xfrm>
        </p:grpSpPr>
        <p:sp>
          <p:nvSpPr>
            <p:cNvPr id="7190" name="Freeform 1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7191" name="Freeform 1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7192" name="Freeform 1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7193" name="Freeform 1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7194" name="Freeform 1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8447" name="Line 15"/>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176" name="Rectangle 16"/>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7177" name="Group 17"/>
          <p:cNvGrpSpPr>
            <a:grpSpLocks/>
          </p:cNvGrpSpPr>
          <p:nvPr/>
        </p:nvGrpSpPr>
        <p:grpSpPr bwMode="auto">
          <a:xfrm>
            <a:off x="501650" y="6573838"/>
            <a:ext cx="441325" cy="244475"/>
            <a:chOff x="882" y="3709"/>
            <a:chExt cx="353" cy="195"/>
          </a:xfrm>
        </p:grpSpPr>
        <p:sp>
          <p:nvSpPr>
            <p:cNvPr id="7185" name="Freeform 18"/>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7186" name="Freeform 19"/>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7187" name="Freeform 20"/>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7188" name="Freeform 21"/>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7189" name="Freeform 22"/>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7178" name="Text Box 23"/>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35A9FD0-5071-41F5-9C3B-2033C8E58267}" type="datetime10">
              <a:rPr lang="fr-FR" sz="1200">
                <a:solidFill>
                  <a:schemeClr val="bg1"/>
                </a:solidFill>
              </a:rPr>
              <a:pPr eaLnBrk="1" hangingPunct="1"/>
              <a:t>00:15</a:t>
            </a:fld>
            <a:endParaRPr lang="fr-FR" sz="1200">
              <a:solidFill>
                <a:schemeClr val="bg1"/>
              </a:solidFill>
            </a:endParaRPr>
          </a:p>
        </p:txBody>
      </p:sp>
      <p:sp>
        <p:nvSpPr>
          <p:cNvPr id="7179" name="Rectangle 2"/>
          <p:cNvSpPr txBox="1">
            <a:spLocks noChangeArrowheads="1"/>
          </p:cNvSpPr>
          <p:nvPr/>
        </p:nvSpPr>
        <p:spPr bwMode="auto">
          <a:xfrm>
            <a:off x="0" y="762000"/>
            <a:ext cx="8991600" cy="579438"/>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Les 4 critères de sécurité: D,I,C,P</a:t>
            </a:r>
          </a:p>
        </p:txBody>
      </p:sp>
      <p:sp>
        <p:nvSpPr>
          <p:cNvPr id="7180" name="Rectangle 3"/>
          <p:cNvSpPr>
            <a:spLocks noChangeArrowheads="1"/>
          </p:cNvSpPr>
          <p:nvPr/>
        </p:nvSpPr>
        <p:spPr bwMode="auto">
          <a:xfrm>
            <a:off x="685800" y="2057400"/>
            <a:ext cx="800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buClr>
                <a:schemeClr val="folHlink"/>
              </a:buClr>
              <a:buSzPct val="65000"/>
              <a:buFont typeface="Monotype Sorts"/>
              <a:buNone/>
            </a:pPr>
            <a:r>
              <a:rPr lang="fr-FR" b="1">
                <a:solidFill>
                  <a:srgbClr val="000000"/>
                </a:solidFill>
              </a:rPr>
              <a:t>On distingue 4 critères majeurs de sécurité (DICP) :</a:t>
            </a:r>
          </a:p>
          <a:p>
            <a:pPr lvl="1" eaLnBrk="0" hangingPunct="0">
              <a:spcBef>
                <a:spcPct val="50000"/>
              </a:spcBef>
              <a:buClr>
                <a:schemeClr val="hlink"/>
              </a:buClr>
              <a:buSzPct val="40000"/>
              <a:buFont typeface="Monotype Sorts"/>
              <a:buChar char="n"/>
            </a:pPr>
            <a:r>
              <a:rPr lang="fr-FR" sz="2000">
                <a:solidFill>
                  <a:srgbClr val="000000"/>
                </a:solidFill>
              </a:rPr>
              <a:t>La Disponibilité</a:t>
            </a:r>
          </a:p>
          <a:p>
            <a:pPr lvl="1" eaLnBrk="0" hangingPunct="0">
              <a:spcBef>
                <a:spcPct val="50000"/>
              </a:spcBef>
              <a:buClr>
                <a:schemeClr val="hlink"/>
              </a:buClr>
              <a:buSzPct val="40000"/>
              <a:buFont typeface="Monotype Sorts"/>
              <a:buChar char="n"/>
            </a:pPr>
            <a:r>
              <a:rPr lang="fr-FR" sz="2000">
                <a:solidFill>
                  <a:srgbClr val="000000"/>
                </a:solidFill>
              </a:rPr>
              <a:t>L’Intégrité</a:t>
            </a:r>
          </a:p>
          <a:p>
            <a:pPr lvl="1" eaLnBrk="0" hangingPunct="0">
              <a:spcBef>
                <a:spcPct val="50000"/>
              </a:spcBef>
              <a:buClr>
                <a:schemeClr val="hlink"/>
              </a:buClr>
              <a:buSzPct val="40000"/>
              <a:buFont typeface="Monotype Sorts"/>
              <a:buChar char="n"/>
            </a:pPr>
            <a:r>
              <a:rPr lang="fr-FR" sz="2000">
                <a:solidFill>
                  <a:srgbClr val="000000"/>
                </a:solidFill>
              </a:rPr>
              <a:t>La Confidentialité</a:t>
            </a:r>
          </a:p>
          <a:p>
            <a:pPr lvl="1" eaLnBrk="0" hangingPunct="0">
              <a:spcBef>
                <a:spcPct val="50000"/>
              </a:spcBef>
              <a:buClr>
                <a:schemeClr val="hlink"/>
              </a:buClr>
              <a:buSzPct val="40000"/>
              <a:buFont typeface="Monotype Sorts"/>
              <a:buChar char="n"/>
            </a:pPr>
            <a:r>
              <a:rPr lang="fr-FR" sz="2000">
                <a:solidFill>
                  <a:srgbClr val="000000"/>
                </a:solidFill>
              </a:rPr>
              <a:t>La Preuve</a:t>
            </a:r>
            <a:endParaRPr lang="en-CA" sz="2000">
              <a:solidFill>
                <a:srgbClr val="000000"/>
              </a:solidFill>
            </a:endParaRPr>
          </a:p>
        </p:txBody>
      </p:sp>
      <p:grpSp>
        <p:nvGrpSpPr>
          <p:cNvPr id="29" name="Group 25"/>
          <p:cNvGrpSpPr>
            <a:grpSpLocks/>
          </p:cNvGrpSpPr>
          <p:nvPr/>
        </p:nvGrpSpPr>
        <p:grpSpPr bwMode="auto">
          <a:xfrm>
            <a:off x="0" y="5805488"/>
            <a:ext cx="9144000" cy="712787"/>
            <a:chOff x="0" y="3218"/>
            <a:chExt cx="5760" cy="449"/>
          </a:xfrm>
        </p:grpSpPr>
        <p:sp>
          <p:nvSpPr>
            <p:cNvPr id="7183"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718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7182"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1003490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18438"/>
                                        </p:tgtEl>
                                        <p:attrNameLst>
                                          <p:attrName>fillcolor</p:attrName>
                                        </p:attrNameLst>
                                      </p:cBhvr>
                                      <p:to>
                                        <a:schemeClr val="tx1"/>
                                      </p:to>
                                    </p:animClr>
                                    <p:set>
                                      <p:cBhvr>
                                        <p:cTn id="7" dur="2000" fill="hold"/>
                                        <p:tgtEl>
                                          <p:spTgt spid="18438"/>
                                        </p:tgtEl>
                                        <p:attrNameLst>
                                          <p:attrName>fill.type</p:attrName>
                                        </p:attrNameLst>
                                      </p:cBhvr>
                                      <p:to>
                                        <p:strVal val="solid"/>
                                      </p:to>
                                    </p:set>
                                    <p:set>
                                      <p:cBhvr>
                                        <p:cTn id="8" dur="2000" fill="hold"/>
                                        <p:tgtEl>
                                          <p:spTgt spid="18438"/>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18447"/>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29"/>
                                        </p:tgtEl>
                                      </p:cBhvr>
                                    </p:animEffect>
                                    <p:set>
                                      <p:cBhvr>
                                        <p:cTn id="13" dur="1" fill="hold">
                                          <p:stCondLst>
                                            <p:cond delay="2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7"/>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0CDF3A8D-2206-4F05-9843-4E42B3C925DD}" type="slidenum">
              <a:rPr lang="fr-FR" sz="800">
                <a:latin typeface="Franklin Gothic Medium" pitchFamily="34" charset="0"/>
              </a:rPr>
              <a:pPr eaLnBrk="1" hangingPunct="1"/>
              <a:t>22</a:t>
            </a:fld>
            <a:r>
              <a:rPr lang="fr-FR" sz="800">
                <a:latin typeface="Franklin Gothic Medium" pitchFamily="34" charset="0"/>
              </a:rPr>
              <a:t>/12</a:t>
            </a:r>
          </a:p>
        </p:txBody>
      </p:sp>
      <p:sp>
        <p:nvSpPr>
          <p:cNvPr id="19464" name="Rectangle 8"/>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8196" name="Rectangle 9"/>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8197" name="Rectangle 10"/>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8198" name="Group 11"/>
          <p:cNvGrpSpPr>
            <a:grpSpLocks/>
          </p:cNvGrpSpPr>
          <p:nvPr/>
        </p:nvGrpSpPr>
        <p:grpSpPr bwMode="auto">
          <a:xfrm>
            <a:off x="501650" y="6559550"/>
            <a:ext cx="441325" cy="244475"/>
            <a:chOff x="882" y="3709"/>
            <a:chExt cx="353" cy="195"/>
          </a:xfrm>
        </p:grpSpPr>
        <p:sp>
          <p:nvSpPr>
            <p:cNvPr id="8215" name="Freeform 1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8216" name="Freeform 1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8217" name="Freeform 1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8218" name="Freeform 1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8219" name="Freeform 1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9473" name="Line 17"/>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00" name="Rectangle 18"/>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8201" name="Group 19"/>
          <p:cNvGrpSpPr>
            <a:grpSpLocks/>
          </p:cNvGrpSpPr>
          <p:nvPr/>
        </p:nvGrpSpPr>
        <p:grpSpPr bwMode="auto">
          <a:xfrm>
            <a:off x="501650" y="6573838"/>
            <a:ext cx="441325" cy="244475"/>
            <a:chOff x="882" y="3709"/>
            <a:chExt cx="353" cy="195"/>
          </a:xfrm>
        </p:grpSpPr>
        <p:sp>
          <p:nvSpPr>
            <p:cNvPr id="8210" name="Freeform 2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8211" name="Freeform 2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8212" name="Freeform 2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8213" name="Freeform 2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8214" name="Freeform 2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8202" name="Text Box 25"/>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C781B0D-E406-460D-8E96-0EC2E32A9E67}" type="datetime10">
              <a:rPr lang="fr-FR" sz="1200">
                <a:solidFill>
                  <a:schemeClr val="bg1"/>
                </a:solidFill>
              </a:rPr>
              <a:pPr eaLnBrk="1" hangingPunct="1"/>
              <a:t>00:15</a:t>
            </a:fld>
            <a:endParaRPr lang="fr-FR" sz="1200">
              <a:solidFill>
                <a:schemeClr val="bg1"/>
              </a:solidFill>
            </a:endParaRPr>
          </a:p>
        </p:txBody>
      </p:sp>
      <p:sp>
        <p:nvSpPr>
          <p:cNvPr id="31" name="Rectangle 30"/>
          <p:cNvSpPr/>
          <p:nvPr/>
        </p:nvSpPr>
        <p:spPr>
          <a:xfrm>
            <a:off x="5148263" y="188913"/>
            <a:ext cx="431800" cy="215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204"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Critère de sécurité: Disponibilité </a:t>
            </a:r>
          </a:p>
        </p:txBody>
      </p:sp>
      <p:sp>
        <p:nvSpPr>
          <p:cNvPr id="8205" name="Rectangle 3"/>
          <p:cNvSpPr>
            <a:spLocks noChangeArrowheads="1"/>
          </p:cNvSpPr>
          <p:nvPr/>
        </p:nvSpPr>
        <p:spPr bwMode="auto">
          <a:xfrm>
            <a:off x="381000" y="1993900"/>
            <a:ext cx="77724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buClr>
                <a:schemeClr val="folHlink"/>
              </a:buClr>
              <a:buSzPct val="65000"/>
              <a:buFont typeface="Monotype Sorts"/>
              <a:buNone/>
            </a:pPr>
            <a:r>
              <a:rPr lang="fr-FR" b="1">
                <a:solidFill>
                  <a:srgbClr val="000000"/>
                </a:solidFill>
              </a:rPr>
              <a:t>La Disponibilité</a:t>
            </a:r>
          </a:p>
          <a:p>
            <a:pPr eaLnBrk="0" hangingPunct="0">
              <a:spcBef>
                <a:spcPct val="50000"/>
              </a:spcBef>
              <a:buClr>
                <a:schemeClr val="folHlink"/>
              </a:buClr>
              <a:buSzPct val="65000"/>
              <a:buFont typeface="Monotype Sorts"/>
              <a:buNone/>
            </a:pPr>
            <a:r>
              <a:rPr lang="fr-FR">
                <a:solidFill>
                  <a:srgbClr val="000000"/>
                </a:solidFill>
              </a:rPr>
              <a:t>Il s’agit de garantir le bon fonctionnement des matériels et applications. </a:t>
            </a:r>
          </a:p>
          <a:p>
            <a:pPr eaLnBrk="0" hangingPunct="0">
              <a:spcBef>
                <a:spcPct val="50000"/>
              </a:spcBef>
              <a:buClr>
                <a:schemeClr val="folHlink"/>
              </a:buClr>
              <a:buSzPct val="65000"/>
              <a:buFont typeface="Monotype Sorts"/>
              <a:buNone/>
            </a:pPr>
            <a:r>
              <a:rPr lang="fr-FR">
                <a:solidFill>
                  <a:srgbClr val="000000"/>
                </a:solidFill>
              </a:rPr>
              <a:t>Les utilisateurs doivent pouvoir accéder en toutes circonstances aux différentes ressources du système d’information afin d’exécuter les tâches habituelles.</a:t>
            </a:r>
          </a:p>
        </p:txBody>
      </p:sp>
      <p:grpSp>
        <p:nvGrpSpPr>
          <p:cNvPr id="33" name="Group 25"/>
          <p:cNvGrpSpPr>
            <a:grpSpLocks/>
          </p:cNvGrpSpPr>
          <p:nvPr/>
        </p:nvGrpSpPr>
        <p:grpSpPr bwMode="auto">
          <a:xfrm>
            <a:off x="0" y="5805488"/>
            <a:ext cx="9144000" cy="712787"/>
            <a:chOff x="0" y="3218"/>
            <a:chExt cx="5760" cy="449"/>
          </a:xfrm>
        </p:grpSpPr>
        <p:sp>
          <p:nvSpPr>
            <p:cNvPr id="8208"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8209"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8207"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175876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19464"/>
                                        </p:tgtEl>
                                        <p:attrNameLst>
                                          <p:attrName>fillcolor</p:attrName>
                                        </p:attrNameLst>
                                      </p:cBhvr>
                                      <p:to>
                                        <a:schemeClr val="tx1"/>
                                      </p:to>
                                    </p:animClr>
                                    <p:set>
                                      <p:cBhvr>
                                        <p:cTn id="7" dur="2000" fill="hold"/>
                                        <p:tgtEl>
                                          <p:spTgt spid="19464"/>
                                        </p:tgtEl>
                                        <p:attrNameLst>
                                          <p:attrName>fill.type</p:attrName>
                                        </p:attrNameLst>
                                      </p:cBhvr>
                                      <p:to>
                                        <p:strVal val="solid"/>
                                      </p:to>
                                    </p:set>
                                    <p:set>
                                      <p:cBhvr>
                                        <p:cTn id="8" dur="2000" fill="hold"/>
                                        <p:tgtEl>
                                          <p:spTgt spid="19464"/>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19473"/>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3"/>
                                        </p:tgtEl>
                                      </p:cBhvr>
                                    </p:animEffect>
                                    <p:set>
                                      <p:cBhvr>
                                        <p:cTn id="13" dur="1" fill="hold">
                                          <p:stCondLst>
                                            <p:cond delay="2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C0EA4449-0E46-43A5-BF94-5E56C11DA511}" type="slidenum">
              <a:rPr lang="fr-FR" sz="800">
                <a:latin typeface="Franklin Gothic Medium" pitchFamily="34" charset="0"/>
              </a:rPr>
              <a:pPr eaLnBrk="1" hangingPunct="1"/>
              <a:t>23</a:t>
            </a:fld>
            <a:r>
              <a:rPr lang="fr-FR" sz="800">
                <a:latin typeface="Franklin Gothic Medium" pitchFamily="34" charset="0"/>
              </a:rPr>
              <a:t>/12</a:t>
            </a:r>
          </a:p>
        </p:txBody>
      </p:sp>
      <p:sp>
        <p:nvSpPr>
          <p:cNvPr id="2055"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9220"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9221"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9222" name="Group 10"/>
          <p:cNvGrpSpPr>
            <a:grpSpLocks/>
          </p:cNvGrpSpPr>
          <p:nvPr/>
        </p:nvGrpSpPr>
        <p:grpSpPr bwMode="auto">
          <a:xfrm>
            <a:off x="501650" y="6559550"/>
            <a:ext cx="441325" cy="244475"/>
            <a:chOff x="882" y="3709"/>
            <a:chExt cx="353" cy="195"/>
          </a:xfrm>
        </p:grpSpPr>
        <p:sp>
          <p:nvSpPr>
            <p:cNvPr id="9240"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9241"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9242"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9243"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9244"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064"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224"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9225" name="Group 18"/>
          <p:cNvGrpSpPr>
            <a:grpSpLocks/>
          </p:cNvGrpSpPr>
          <p:nvPr/>
        </p:nvGrpSpPr>
        <p:grpSpPr bwMode="auto">
          <a:xfrm>
            <a:off x="501650" y="6573838"/>
            <a:ext cx="441325" cy="244475"/>
            <a:chOff x="882" y="3709"/>
            <a:chExt cx="353" cy="195"/>
          </a:xfrm>
        </p:grpSpPr>
        <p:sp>
          <p:nvSpPr>
            <p:cNvPr id="9235"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9236"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9237"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9238"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9239"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9226"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2D250E8-9483-4D73-B1B6-5EA5FEAFD867}" type="datetime10">
              <a:rPr lang="fr-FR" sz="1200">
                <a:solidFill>
                  <a:schemeClr val="bg1"/>
                </a:solidFill>
              </a:rPr>
              <a:pPr eaLnBrk="1" hangingPunct="1"/>
              <a:t>00:15</a:t>
            </a:fld>
            <a:endParaRPr lang="fr-FR" sz="1200">
              <a:solidFill>
                <a:schemeClr val="bg1"/>
              </a:solidFill>
            </a:endParaRPr>
          </a:p>
        </p:txBody>
      </p:sp>
      <p:sp>
        <p:nvSpPr>
          <p:cNvPr id="9227"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Critère de sécurité: Intégrité</a:t>
            </a:r>
          </a:p>
        </p:txBody>
      </p:sp>
      <p:sp>
        <p:nvSpPr>
          <p:cNvPr id="9228" name="Rectangle 3"/>
          <p:cNvSpPr>
            <a:spLocks noChangeArrowheads="1"/>
          </p:cNvSpPr>
          <p:nvPr/>
        </p:nvSpPr>
        <p:spPr bwMode="auto">
          <a:xfrm>
            <a:off x="304800" y="1960563"/>
            <a:ext cx="86106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buClr>
                <a:schemeClr val="folHlink"/>
              </a:buClr>
              <a:buSzPct val="65000"/>
              <a:buFont typeface="Monotype Sorts"/>
              <a:buNone/>
            </a:pPr>
            <a:r>
              <a:rPr lang="fr-FR" b="1">
                <a:solidFill>
                  <a:srgbClr val="000000"/>
                </a:solidFill>
              </a:rPr>
              <a:t>L’Intégrité</a:t>
            </a:r>
          </a:p>
          <a:p>
            <a:pPr eaLnBrk="0" hangingPunct="0">
              <a:spcBef>
                <a:spcPct val="50000"/>
              </a:spcBef>
              <a:buClr>
                <a:schemeClr val="folHlink"/>
              </a:buClr>
              <a:buSzPct val="65000"/>
              <a:buFont typeface="Monotype Sorts"/>
              <a:buNone/>
            </a:pPr>
            <a:r>
              <a:rPr lang="fr-FR">
                <a:solidFill>
                  <a:srgbClr val="000000"/>
                </a:solidFill>
              </a:rPr>
              <a:t>Il s’agit de garantir que les données accédées n’ont pas été altérées ou détruites, par accident ou malveillance.</a:t>
            </a:r>
          </a:p>
          <a:p>
            <a:pPr eaLnBrk="0" hangingPunct="0">
              <a:spcBef>
                <a:spcPct val="50000"/>
              </a:spcBef>
              <a:buClr>
                <a:schemeClr val="folHlink"/>
              </a:buClr>
              <a:buSzPct val="65000"/>
              <a:buFont typeface="Monotype Sorts"/>
              <a:buNone/>
            </a:pPr>
            <a:r>
              <a:rPr lang="fr-FR">
                <a:solidFill>
                  <a:srgbClr val="000000"/>
                </a:solidFill>
              </a:rPr>
              <a:t>Le contrôle d’intégrité porte notamment sur les données échangées entre plusieurs entreprises ou entités d’une entreprise (messagerie, accès distants, EDI, etc.).</a:t>
            </a:r>
          </a:p>
          <a:p>
            <a:pPr lvl="1" eaLnBrk="0" hangingPunct="0">
              <a:spcBef>
                <a:spcPct val="50000"/>
              </a:spcBef>
              <a:buClr>
                <a:schemeClr val="hlink"/>
              </a:buClr>
              <a:buSzPct val="40000"/>
              <a:buFont typeface="Monotype Sorts"/>
              <a:buNone/>
            </a:pPr>
            <a:endParaRPr lang="fr-FR">
              <a:solidFill>
                <a:srgbClr val="000000"/>
              </a:solidFill>
            </a:endParaRPr>
          </a:p>
        </p:txBody>
      </p:sp>
      <p:sp>
        <p:nvSpPr>
          <p:cNvPr id="9229"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
        <p:nvSpPr>
          <p:cNvPr id="9230"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grpSp>
        <p:nvGrpSpPr>
          <p:cNvPr id="38" name="Group 25"/>
          <p:cNvGrpSpPr>
            <a:grpSpLocks/>
          </p:cNvGrpSpPr>
          <p:nvPr/>
        </p:nvGrpSpPr>
        <p:grpSpPr bwMode="auto">
          <a:xfrm>
            <a:off x="0" y="5805488"/>
            <a:ext cx="9144000" cy="712787"/>
            <a:chOff x="0" y="3218"/>
            <a:chExt cx="5760" cy="449"/>
          </a:xfrm>
        </p:grpSpPr>
        <p:sp>
          <p:nvSpPr>
            <p:cNvPr id="9233"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923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9232"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701151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055"/>
                                        </p:tgtEl>
                                        <p:attrNameLst>
                                          <p:attrName>fillcolor</p:attrName>
                                        </p:attrNameLst>
                                      </p:cBhvr>
                                      <p:to>
                                        <a:schemeClr val="tx1"/>
                                      </p:to>
                                    </p:animClr>
                                    <p:set>
                                      <p:cBhvr>
                                        <p:cTn id="7" dur="2000" fill="hold"/>
                                        <p:tgtEl>
                                          <p:spTgt spid="2055"/>
                                        </p:tgtEl>
                                        <p:attrNameLst>
                                          <p:attrName>fill.type</p:attrName>
                                        </p:attrNameLst>
                                      </p:cBhvr>
                                      <p:to>
                                        <p:strVal val="solid"/>
                                      </p:to>
                                    </p:set>
                                    <p:set>
                                      <p:cBhvr>
                                        <p:cTn id="8" dur="2000" fill="hold"/>
                                        <p:tgtEl>
                                          <p:spTgt spid="2055"/>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064"/>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8"/>
                                        </p:tgtEl>
                                      </p:cBhvr>
                                    </p:animEffect>
                                    <p:set>
                                      <p:cBhvr>
                                        <p:cTn id="13" dur="1" fill="hold">
                                          <p:stCondLst>
                                            <p:cond delay="29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13"/>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0243" name="Rectangle 14"/>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0244" name="Rectangle 15"/>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0245" name="Group 16"/>
          <p:cNvGrpSpPr>
            <a:grpSpLocks/>
          </p:cNvGrpSpPr>
          <p:nvPr/>
        </p:nvGrpSpPr>
        <p:grpSpPr bwMode="auto">
          <a:xfrm>
            <a:off x="501650" y="6559550"/>
            <a:ext cx="441325" cy="244475"/>
            <a:chOff x="882" y="3709"/>
            <a:chExt cx="353" cy="195"/>
          </a:xfrm>
        </p:grpSpPr>
        <p:sp>
          <p:nvSpPr>
            <p:cNvPr id="10261" name="Freeform 17"/>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0262" name="Freeform 18"/>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0263" name="Freeform 19"/>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0264" name="Freeform 20"/>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0265" name="Freeform 21"/>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094" name="Line 22"/>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47" name="Rectangle 23"/>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0248" name="Group 24"/>
          <p:cNvGrpSpPr>
            <a:grpSpLocks/>
          </p:cNvGrpSpPr>
          <p:nvPr/>
        </p:nvGrpSpPr>
        <p:grpSpPr bwMode="auto">
          <a:xfrm>
            <a:off x="501650" y="6573838"/>
            <a:ext cx="441325" cy="244475"/>
            <a:chOff x="882" y="3709"/>
            <a:chExt cx="353" cy="195"/>
          </a:xfrm>
        </p:grpSpPr>
        <p:sp>
          <p:nvSpPr>
            <p:cNvPr id="10256" name="Freeform 25"/>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0257" name="Freeform 26"/>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0258" name="Freeform 27"/>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0259" name="Freeform 28"/>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0260" name="Freeform 29"/>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0249" name="Text Box 30"/>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EC7A577-E325-4C53-B6B0-6B9DC39DE8C2}" type="datetime10">
              <a:rPr lang="fr-FR" sz="1200">
                <a:solidFill>
                  <a:schemeClr val="bg1"/>
                </a:solidFill>
              </a:rPr>
              <a:pPr eaLnBrk="1" hangingPunct="1"/>
              <a:t>00:15</a:t>
            </a:fld>
            <a:endParaRPr lang="fr-FR" sz="1200">
              <a:solidFill>
                <a:schemeClr val="bg1"/>
              </a:solidFill>
            </a:endParaRPr>
          </a:p>
        </p:txBody>
      </p:sp>
      <p:sp>
        <p:nvSpPr>
          <p:cNvPr id="10250"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Critère de sécurité: Confidentialité</a:t>
            </a:r>
          </a:p>
        </p:txBody>
      </p:sp>
      <p:sp>
        <p:nvSpPr>
          <p:cNvPr id="10251" name="Rectangle 3"/>
          <p:cNvSpPr>
            <a:spLocks noChangeArrowheads="1"/>
          </p:cNvSpPr>
          <p:nvPr/>
        </p:nvSpPr>
        <p:spPr bwMode="auto">
          <a:xfrm>
            <a:off x="381000" y="1993900"/>
            <a:ext cx="82296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buClr>
                <a:schemeClr val="folHlink"/>
              </a:buClr>
              <a:buSzPct val="65000"/>
              <a:buFont typeface="Monotype Sorts"/>
              <a:buNone/>
            </a:pPr>
            <a:r>
              <a:rPr lang="fr-FR" b="1">
                <a:solidFill>
                  <a:srgbClr val="000000"/>
                </a:solidFill>
              </a:rPr>
              <a:t>La Confidentialité</a:t>
            </a:r>
          </a:p>
          <a:p>
            <a:pPr eaLnBrk="0" hangingPunct="0">
              <a:spcBef>
                <a:spcPct val="50000"/>
              </a:spcBef>
              <a:buClr>
                <a:schemeClr val="folHlink"/>
              </a:buClr>
              <a:buSzPct val="65000"/>
              <a:buFont typeface="Monotype Sorts"/>
              <a:buNone/>
            </a:pPr>
            <a:r>
              <a:rPr lang="fr-FR">
                <a:solidFill>
                  <a:srgbClr val="000000"/>
                </a:solidFill>
              </a:rPr>
              <a:t>Les données du système d’information doivent être connues des seules personnes autorisées.</a:t>
            </a:r>
          </a:p>
          <a:p>
            <a:pPr eaLnBrk="0" hangingPunct="0">
              <a:spcBef>
                <a:spcPct val="50000"/>
              </a:spcBef>
              <a:buClr>
                <a:schemeClr val="folHlink"/>
              </a:buClr>
              <a:buSzPct val="65000"/>
              <a:buFont typeface="Monotype Sorts"/>
              <a:buNone/>
            </a:pPr>
            <a:r>
              <a:rPr lang="fr-FR">
                <a:solidFill>
                  <a:srgbClr val="000000"/>
                </a:solidFill>
              </a:rPr>
              <a:t>La confidentialité doit être assurée durant le stockage et le transfert des informations (utilisation de listes de contrôle d’accès, du chiffrement).</a:t>
            </a:r>
          </a:p>
        </p:txBody>
      </p:sp>
      <p:grpSp>
        <p:nvGrpSpPr>
          <p:cNvPr id="36" name="Group 25"/>
          <p:cNvGrpSpPr>
            <a:grpSpLocks/>
          </p:cNvGrpSpPr>
          <p:nvPr/>
        </p:nvGrpSpPr>
        <p:grpSpPr bwMode="auto">
          <a:xfrm>
            <a:off x="0" y="5805488"/>
            <a:ext cx="9144000" cy="712787"/>
            <a:chOff x="0" y="3218"/>
            <a:chExt cx="5760" cy="449"/>
          </a:xfrm>
        </p:grpSpPr>
        <p:sp>
          <p:nvSpPr>
            <p:cNvPr id="10254"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0255"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0253"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08474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3085"/>
                                        </p:tgtEl>
                                        <p:attrNameLst>
                                          <p:attrName>fillcolor</p:attrName>
                                        </p:attrNameLst>
                                      </p:cBhvr>
                                      <p:to>
                                        <a:schemeClr val="tx1"/>
                                      </p:to>
                                    </p:animClr>
                                    <p:set>
                                      <p:cBhvr>
                                        <p:cTn id="7" dur="2000" fill="hold"/>
                                        <p:tgtEl>
                                          <p:spTgt spid="3085"/>
                                        </p:tgtEl>
                                        <p:attrNameLst>
                                          <p:attrName>fill.type</p:attrName>
                                        </p:attrNameLst>
                                      </p:cBhvr>
                                      <p:to>
                                        <p:strVal val="solid"/>
                                      </p:to>
                                    </p:set>
                                    <p:set>
                                      <p:cBhvr>
                                        <p:cTn id="8" dur="2000" fill="hold"/>
                                        <p:tgtEl>
                                          <p:spTgt spid="3085"/>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3094"/>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6"/>
                                        </p:tgtEl>
                                      </p:cBhvr>
                                    </p:animEffect>
                                    <p:set>
                                      <p:cBhvr>
                                        <p:cTn id="13" dur="1" fill="hold">
                                          <p:stCondLst>
                                            <p:cond delay="2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8"/>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57AB507D-8E35-4450-8232-0EDA40A46D32}" type="slidenum">
              <a:rPr lang="fr-FR" sz="800">
                <a:latin typeface="Franklin Gothic Medium" pitchFamily="34" charset="0"/>
              </a:rPr>
              <a:pPr eaLnBrk="1" hangingPunct="1"/>
              <a:t>25</a:t>
            </a:fld>
            <a:r>
              <a:rPr lang="fr-FR" sz="800">
                <a:latin typeface="Franklin Gothic Medium" pitchFamily="34" charset="0"/>
              </a:rPr>
              <a:t>/12</a:t>
            </a:r>
          </a:p>
        </p:txBody>
      </p:sp>
      <p:sp>
        <p:nvSpPr>
          <p:cNvPr id="6153" name="Rectangle 9"/>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1268" name="Rectangle 10"/>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1269" name="Rectangle 11"/>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1270" name="Group 12"/>
          <p:cNvGrpSpPr>
            <a:grpSpLocks/>
          </p:cNvGrpSpPr>
          <p:nvPr/>
        </p:nvGrpSpPr>
        <p:grpSpPr bwMode="auto">
          <a:xfrm>
            <a:off x="501650" y="6559550"/>
            <a:ext cx="441325" cy="244475"/>
            <a:chOff x="882" y="3709"/>
            <a:chExt cx="353" cy="195"/>
          </a:xfrm>
        </p:grpSpPr>
        <p:sp>
          <p:nvSpPr>
            <p:cNvPr id="11286" name="Freeform 13"/>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1287" name="Freeform 14"/>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1288" name="Freeform 15"/>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1289" name="Freeform 16"/>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1290" name="Freeform 17"/>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6162" name="Line 18"/>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272" name="Rectangle 19"/>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1273" name="Group 20"/>
          <p:cNvGrpSpPr>
            <a:grpSpLocks/>
          </p:cNvGrpSpPr>
          <p:nvPr/>
        </p:nvGrpSpPr>
        <p:grpSpPr bwMode="auto">
          <a:xfrm>
            <a:off x="501650" y="6573838"/>
            <a:ext cx="441325" cy="244475"/>
            <a:chOff x="882" y="3709"/>
            <a:chExt cx="353" cy="195"/>
          </a:xfrm>
        </p:grpSpPr>
        <p:sp>
          <p:nvSpPr>
            <p:cNvPr id="11281" name="Freeform 2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1282" name="Freeform 2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1283" name="Freeform 2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1284" name="Freeform 2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1285" name="Freeform 2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1274" name="Text Box 26"/>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E9F534D-6732-4141-A51E-A1405DFFBD9E}" type="datetime10">
              <a:rPr lang="fr-FR" sz="1200">
                <a:solidFill>
                  <a:schemeClr val="bg1"/>
                </a:solidFill>
              </a:rPr>
              <a:pPr eaLnBrk="1" hangingPunct="1"/>
              <a:t>00:15</a:t>
            </a:fld>
            <a:endParaRPr lang="fr-FR" sz="1200">
              <a:solidFill>
                <a:schemeClr val="bg1"/>
              </a:solidFill>
            </a:endParaRPr>
          </a:p>
        </p:txBody>
      </p:sp>
      <p:sp>
        <p:nvSpPr>
          <p:cNvPr id="11275"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Critère de sécurité: Preuve</a:t>
            </a:r>
          </a:p>
        </p:txBody>
      </p:sp>
      <p:sp>
        <p:nvSpPr>
          <p:cNvPr id="11276" name="Rectangle 3"/>
          <p:cNvSpPr>
            <a:spLocks noChangeArrowheads="1"/>
          </p:cNvSpPr>
          <p:nvPr/>
        </p:nvSpPr>
        <p:spPr bwMode="auto">
          <a:xfrm>
            <a:off x="304800" y="1763713"/>
            <a:ext cx="7848600"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buClr>
                <a:schemeClr val="folHlink"/>
              </a:buClr>
              <a:buSzPct val="65000"/>
              <a:buFont typeface="Monotype Sorts"/>
              <a:buNone/>
            </a:pPr>
            <a:r>
              <a:rPr lang="fr-FR" b="1">
                <a:solidFill>
                  <a:srgbClr val="000000"/>
                </a:solidFill>
              </a:rPr>
              <a:t>La Preuve</a:t>
            </a:r>
          </a:p>
          <a:p>
            <a:pPr eaLnBrk="0" hangingPunct="0">
              <a:spcBef>
                <a:spcPct val="50000"/>
              </a:spcBef>
              <a:buClr>
                <a:schemeClr val="folHlink"/>
              </a:buClr>
              <a:buSzPct val="65000"/>
              <a:buFont typeface="Monotype Sorts"/>
              <a:buNone/>
            </a:pPr>
            <a:r>
              <a:rPr lang="fr-FR">
                <a:solidFill>
                  <a:srgbClr val="000000"/>
                </a:solidFill>
              </a:rPr>
              <a:t>Il s’agit de garantir la traçabilité des opérations effectuées et notamment des transactions.</a:t>
            </a:r>
          </a:p>
          <a:p>
            <a:pPr eaLnBrk="0" hangingPunct="0">
              <a:spcBef>
                <a:spcPct val="50000"/>
              </a:spcBef>
              <a:buClr>
                <a:schemeClr val="folHlink"/>
              </a:buClr>
              <a:buSzPct val="65000"/>
              <a:buFont typeface="Monotype Sorts"/>
              <a:buNone/>
            </a:pPr>
            <a:r>
              <a:rPr lang="fr-FR">
                <a:solidFill>
                  <a:srgbClr val="000000"/>
                </a:solidFill>
              </a:rPr>
              <a:t>Ce critère est particulièrement important au sein des établissements bancaires. L’authentification et la non-répudiation (capacité à prouver l’identité d’un utilisateur se connectant au SI) sont prépondérantes.</a:t>
            </a:r>
          </a:p>
        </p:txBody>
      </p:sp>
      <p:grpSp>
        <p:nvGrpSpPr>
          <p:cNvPr id="33" name="Group 25"/>
          <p:cNvGrpSpPr>
            <a:grpSpLocks/>
          </p:cNvGrpSpPr>
          <p:nvPr/>
        </p:nvGrpSpPr>
        <p:grpSpPr bwMode="auto">
          <a:xfrm>
            <a:off x="0" y="5805488"/>
            <a:ext cx="9144000" cy="712787"/>
            <a:chOff x="0" y="3218"/>
            <a:chExt cx="5760" cy="449"/>
          </a:xfrm>
        </p:grpSpPr>
        <p:sp>
          <p:nvSpPr>
            <p:cNvPr id="11279"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1280"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1278" name="Text Box 28"/>
          <p:cNvSpPr txBox="1">
            <a:spLocks noChangeArrowheads="1"/>
          </p:cNvSpPr>
          <p:nvPr/>
        </p:nvSpPr>
        <p:spPr bwMode="auto">
          <a:xfrm>
            <a:off x="177800" y="583565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88240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6153"/>
                                        </p:tgtEl>
                                        <p:attrNameLst>
                                          <p:attrName>fillcolor</p:attrName>
                                        </p:attrNameLst>
                                      </p:cBhvr>
                                      <p:to>
                                        <a:schemeClr val="tx1"/>
                                      </p:to>
                                    </p:animClr>
                                    <p:set>
                                      <p:cBhvr>
                                        <p:cTn id="7" dur="2000" fill="hold"/>
                                        <p:tgtEl>
                                          <p:spTgt spid="6153"/>
                                        </p:tgtEl>
                                        <p:attrNameLst>
                                          <p:attrName>fill.type</p:attrName>
                                        </p:attrNameLst>
                                      </p:cBhvr>
                                      <p:to>
                                        <p:strVal val="solid"/>
                                      </p:to>
                                    </p:set>
                                    <p:set>
                                      <p:cBhvr>
                                        <p:cTn id="8" dur="2000" fill="hold"/>
                                        <p:tgtEl>
                                          <p:spTgt spid="6153"/>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6162"/>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3"/>
                                        </p:tgtEl>
                                      </p:cBhvr>
                                    </p:animEffect>
                                    <p:set>
                                      <p:cBhvr>
                                        <p:cTn id="13" dur="1" fill="hold">
                                          <p:stCondLst>
                                            <p:cond delay="2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1"/>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208E2E56-5488-417B-8B8B-5FBBCF764A33}" type="slidenum">
              <a:rPr lang="fr-FR" sz="800">
                <a:latin typeface="Franklin Gothic Medium" pitchFamily="34" charset="0"/>
              </a:rPr>
              <a:pPr eaLnBrk="1" hangingPunct="1"/>
              <a:t>26</a:t>
            </a:fld>
            <a:r>
              <a:rPr lang="fr-FR" sz="800">
                <a:latin typeface="Franklin Gothic Medium" pitchFamily="34" charset="0"/>
              </a:rPr>
              <a:t>/12</a:t>
            </a:r>
          </a:p>
        </p:txBody>
      </p:sp>
      <p:sp>
        <p:nvSpPr>
          <p:cNvPr id="8204" name="Rectangle 12"/>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2292" name="Rectangle 13"/>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2293" name="Rectangle 14"/>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2294" name="Group 15"/>
          <p:cNvGrpSpPr>
            <a:grpSpLocks/>
          </p:cNvGrpSpPr>
          <p:nvPr/>
        </p:nvGrpSpPr>
        <p:grpSpPr bwMode="auto">
          <a:xfrm>
            <a:off x="501650" y="6559550"/>
            <a:ext cx="441325" cy="244475"/>
            <a:chOff x="882" y="3709"/>
            <a:chExt cx="353" cy="195"/>
          </a:xfrm>
        </p:grpSpPr>
        <p:sp>
          <p:nvSpPr>
            <p:cNvPr id="12310" name="Freeform 16"/>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2311" name="Freeform 17"/>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2312" name="Freeform 18"/>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2313" name="Freeform 19"/>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2314" name="Freeform 20"/>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8213" name="Line 21"/>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296" name="Rectangle 22"/>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2297" name="Group 23"/>
          <p:cNvGrpSpPr>
            <a:grpSpLocks/>
          </p:cNvGrpSpPr>
          <p:nvPr/>
        </p:nvGrpSpPr>
        <p:grpSpPr bwMode="auto">
          <a:xfrm>
            <a:off x="501650" y="6573838"/>
            <a:ext cx="441325" cy="244475"/>
            <a:chOff x="882" y="3709"/>
            <a:chExt cx="353" cy="195"/>
          </a:xfrm>
        </p:grpSpPr>
        <p:sp>
          <p:nvSpPr>
            <p:cNvPr id="12305" name="Freeform 24"/>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2306" name="Freeform 25"/>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2307" name="Freeform 26"/>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2308" name="Freeform 27"/>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2309" name="Freeform 28"/>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2298" name="Text Box 29"/>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C973B31-DB62-4BBD-BBA3-BD813CE9074C}" type="datetime10">
              <a:rPr lang="fr-FR" sz="1200">
                <a:solidFill>
                  <a:schemeClr val="bg1"/>
                </a:solidFill>
              </a:rPr>
              <a:pPr eaLnBrk="1" hangingPunct="1"/>
              <a:t>00:15</a:t>
            </a:fld>
            <a:endParaRPr lang="fr-FR" sz="1200">
              <a:solidFill>
                <a:schemeClr val="bg1"/>
              </a:solidFill>
            </a:endParaRPr>
          </a:p>
        </p:txBody>
      </p:sp>
      <p:sp>
        <p:nvSpPr>
          <p:cNvPr id="12299"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CA">
                <a:solidFill>
                  <a:schemeClr val="bg1"/>
                </a:solidFill>
              </a:rPr>
              <a:t>Attaque, Menace et Vulnérabilité</a:t>
            </a:r>
          </a:p>
        </p:txBody>
      </p:sp>
      <p:sp>
        <p:nvSpPr>
          <p:cNvPr id="12300" name="Text Box 3"/>
          <p:cNvSpPr txBox="1">
            <a:spLocks noChangeArrowheads="1"/>
          </p:cNvSpPr>
          <p:nvPr/>
        </p:nvSpPr>
        <p:spPr bwMode="auto">
          <a:xfrm>
            <a:off x="152400" y="2133600"/>
            <a:ext cx="86868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pPr>
            <a:r>
              <a:rPr lang="en-CA" sz="2400">
                <a:solidFill>
                  <a:srgbClr val="000000"/>
                </a:solidFill>
              </a:rPr>
              <a:t>Menace: </a:t>
            </a:r>
            <a:r>
              <a:rPr lang="en-CA">
                <a:solidFill>
                  <a:srgbClr val="000000"/>
                </a:solidFill>
              </a:rPr>
              <a:t>Cause potentielle d'un incident non désiré, qui peut avoir comme conséquence de mettre en danger un système ou une organisation.</a:t>
            </a:r>
            <a:r>
              <a:rPr lang="en-CA" sz="2400">
                <a:solidFill>
                  <a:srgbClr val="000000"/>
                </a:solidFill>
              </a:rPr>
              <a:t> </a:t>
            </a:r>
          </a:p>
          <a:p>
            <a:pPr algn="just" eaLnBrk="1" hangingPunct="1">
              <a:spcBef>
                <a:spcPct val="50000"/>
              </a:spcBef>
            </a:pPr>
            <a:r>
              <a:rPr lang="en-CA" sz="2400">
                <a:solidFill>
                  <a:srgbClr val="000000"/>
                </a:solidFill>
              </a:rPr>
              <a:t>Vulnérabilité:	</a:t>
            </a:r>
            <a:r>
              <a:rPr lang="en-CA">
                <a:solidFill>
                  <a:srgbClr val="000000"/>
                </a:solidFill>
                <a:cs typeface="Times New Roman" pitchFamily="18" charset="0"/>
              </a:rPr>
              <a:t>Faiblesse d'un actif ou d'un groupe d'actifs pouvant être exploitée par une menace. </a:t>
            </a:r>
          </a:p>
          <a:p>
            <a:pPr algn="just" eaLnBrk="1" hangingPunct="1">
              <a:spcBef>
                <a:spcPct val="50000"/>
              </a:spcBef>
            </a:pPr>
            <a:r>
              <a:rPr lang="en-CA" sz="2400">
                <a:solidFill>
                  <a:srgbClr val="000000"/>
                </a:solidFill>
                <a:cs typeface="Times New Roman" pitchFamily="18" charset="0"/>
              </a:rPr>
              <a:t>Attaque:</a:t>
            </a:r>
            <a:r>
              <a:rPr lang="en-CA">
                <a:solidFill>
                  <a:srgbClr val="000000"/>
                </a:solidFill>
                <a:cs typeface="Times New Roman" pitchFamily="18" charset="0"/>
              </a:rPr>
              <a:t> La concrétisation d’une menace ou l’exploit d’une vulnérabilité.</a:t>
            </a:r>
            <a:endParaRPr lang="en-CA" sz="2400"/>
          </a:p>
        </p:txBody>
      </p:sp>
      <p:grpSp>
        <p:nvGrpSpPr>
          <p:cNvPr id="34" name="Group 25"/>
          <p:cNvGrpSpPr>
            <a:grpSpLocks/>
          </p:cNvGrpSpPr>
          <p:nvPr/>
        </p:nvGrpSpPr>
        <p:grpSpPr bwMode="auto">
          <a:xfrm>
            <a:off x="0" y="5824538"/>
            <a:ext cx="9144000" cy="712787"/>
            <a:chOff x="0" y="3218"/>
            <a:chExt cx="5760" cy="449"/>
          </a:xfrm>
        </p:grpSpPr>
        <p:sp>
          <p:nvSpPr>
            <p:cNvPr id="12303"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230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2302"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027182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8204"/>
                                        </p:tgtEl>
                                        <p:attrNameLst>
                                          <p:attrName>fillcolor</p:attrName>
                                        </p:attrNameLst>
                                      </p:cBhvr>
                                      <p:to>
                                        <a:schemeClr val="tx1"/>
                                      </p:to>
                                    </p:animClr>
                                    <p:set>
                                      <p:cBhvr>
                                        <p:cTn id="7" dur="2000" fill="hold"/>
                                        <p:tgtEl>
                                          <p:spTgt spid="8204"/>
                                        </p:tgtEl>
                                        <p:attrNameLst>
                                          <p:attrName>fill.type</p:attrName>
                                        </p:attrNameLst>
                                      </p:cBhvr>
                                      <p:to>
                                        <p:strVal val="solid"/>
                                      </p:to>
                                    </p:set>
                                    <p:set>
                                      <p:cBhvr>
                                        <p:cTn id="8" dur="2000" fill="hold"/>
                                        <p:tgtEl>
                                          <p:spTgt spid="8204"/>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8213"/>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4"/>
                                        </p:tgtEl>
                                      </p:cBhvr>
                                    </p:animEffect>
                                    <p:set>
                                      <p:cBhvr>
                                        <p:cTn id="13" dur="1" fill="hold">
                                          <p:stCondLst>
                                            <p:cond delay="2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9"/>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51BD67D3-F4E4-48A3-BF5E-4BF911A98831}" type="slidenum">
              <a:rPr lang="fr-FR" sz="800">
                <a:latin typeface="Franklin Gothic Medium" pitchFamily="34" charset="0"/>
              </a:rPr>
              <a:pPr eaLnBrk="1" hangingPunct="1"/>
              <a:t>27</a:t>
            </a:fld>
            <a:r>
              <a:rPr lang="fr-FR" sz="800">
                <a:latin typeface="Franklin Gothic Medium" pitchFamily="34" charset="0"/>
              </a:rPr>
              <a:t>/12</a:t>
            </a:r>
          </a:p>
        </p:txBody>
      </p:sp>
      <p:sp>
        <p:nvSpPr>
          <p:cNvPr id="9236" name="Rectangle 20"/>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3316" name="Rectangle 21"/>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3317" name="Rectangle 22"/>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3318" name="Group 23"/>
          <p:cNvGrpSpPr>
            <a:grpSpLocks/>
          </p:cNvGrpSpPr>
          <p:nvPr/>
        </p:nvGrpSpPr>
        <p:grpSpPr bwMode="auto">
          <a:xfrm>
            <a:off x="501650" y="6559550"/>
            <a:ext cx="441325" cy="244475"/>
            <a:chOff x="882" y="3709"/>
            <a:chExt cx="353" cy="195"/>
          </a:xfrm>
        </p:grpSpPr>
        <p:sp>
          <p:nvSpPr>
            <p:cNvPr id="13366" name="Freeform 24"/>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3367" name="Freeform 25"/>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3368" name="Freeform 26"/>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3369" name="Freeform 27"/>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3370" name="Freeform 28"/>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9245" name="Line 29"/>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20" name="Rectangle 30"/>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3321" name="Group 31"/>
          <p:cNvGrpSpPr>
            <a:grpSpLocks/>
          </p:cNvGrpSpPr>
          <p:nvPr/>
        </p:nvGrpSpPr>
        <p:grpSpPr bwMode="auto">
          <a:xfrm>
            <a:off x="501650" y="6573838"/>
            <a:ext cx="441325" cy="244475"/>
            <a:chOff x="882" y="3709"/>
            <a:chExt cx="353" cy="195"/>
          </a:xfrm>
        </p:grpSpPr>
        <p:sp>
          <p:nvSpPr>
            <p:cNvPr id="13361" name="Freeform 3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3362" name="Freeform 3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3363" name="Freeform 3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3364" name="Freeform 3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3365" name="Freeform 3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3322" name="Text Box 37"/>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A1FEB64-BCD6-4D16-8BB3-A9394CA3747C}" type="datetime10">
              <a:rPr lang="fr-FR" sz="1200">
                <a:solidFill>
                  <a:schemeClr val="bg1"/>
                </a:solidFill>
              </a:rPr>
              <a:pPr eaLnBrk="1" hangingPunct="1"/>
              <a:t>00:15</a:t>
            </a:fld>
            <a:endParaRPr lang="fr-FR" sz="1200">
              <a:solidFill>
                <a:schemeClr val="bg1"/>
              </a:solidFill>
            </a:endParaRPr>
          </a:p>
        </p:txBody>
      </p:sp>
      <p:sp>
        <p:nvSpPr>
          <p:cNvPr id="13323" name="Text Box 2"/>
          <p:cNvSpPr txBox="1">
            <a:spLocks noChangeArrowheads="1"/>
          </p:cNvSpPr>
          <p:nvPr/>
        </p:nvSpPr>
        <p:spPr bwMode="auto">
          <a:xfrm>
            <a:off x="6696075" y="404813"/>
            <a:ext cx="2447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b="1">
                <a:solidFill>
                  <a:srgbClr val="003399"/>
                </a:solidFill>
              </a:rPr>
              <a:t>Le modèle du risque </a:t>
            </a:r>
          </a:p>
          <a:p>
            <a:pPr eaLnBrk="1" hangingPunct="1"/>
            <a:r>
              <a:rPr lang="fr-FR" sz="1600" b="1">
                <a:solidFill>
                  <a:srgbClr val="003399"/>
                </a:solidFill>
              </a:rPr>
              <a:t>selon MEHARI</a:t>
            </a:r>
          </a:p>
        </p:txBody>
      </p:sp>
      <p:sp>
        <p:nvSpPr>
          <p:cNvPr id="42" name="Text Box 3"/>
          <p:cNvSpPr txBox="1">
            <a:spLocks noChangeArrowheads="1"/>
          </p:cNvSpPr>
          <p:nvPr/>
        </p:nvSpPr>
        <p:spPr bwMode="auto">
          <a:xfrm>
            <a:off x="3797300" y="152400"/>
            <a:ext cx="2311400" cy="349250"/>
          </a:xfrm>
          <a:prstGeom prst="rect">
            <a:avLst/>
          </a:prstGeom>
          <a:solidFill>
            <a:srgbClr val="FDFDFD"/>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t>BIENS ou ACTIFS</a:t>
            </a:r>
            <a:endParaRPr lang="fr-FR" sz="2400">
              <a:latin typeface="Times New Roman" pitchFamily="18" charset="0"/>
            </a:endParaRPr>
          </a:p>
        </p:txBody>
      </p:sp>
      <p:sp>
        <p:nvSpPr>
          <p:cNvPr id="43" name="Text Box 4"/>
          <p:cNvSpPr txBox="1">
            <a:spLocks noChangeArrowheads="1"/>
          </p:cNvSpPr>
          <p:nvPr/>
        </p:nvSpPr>
        <p:spPr bwMode="auto">
          <a:xfrm>
            <a:off x="3797300" y="685800"/>
            <a:ext cx="2228850" cy="349250"/>
          </a:xfrm>
          <a:prstGeom prst="rect">
            <a:avLst/>
          </a:prstGeom>
          <a:solidFill>
            <a:schemeClr val="folHlink"/>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latin typeface="Comic Sans MS" pitchFamily="66" charset="0"/>
              </a:rPr>
              <a:t>sont la CIBLE de</a:t>
            </a:r>
            <a:endParaRPr lang="fr-FR" sz="2400">
              <a:latin typeface="Times New Roman" pitchFamily="18" charset="0"/>
            </a:endParaRPr>
          </a:p>
        </p:txBody>
      </p:sp>
      <p:sp>
        <p:nvSpPr>
          <p:cNvPr id="44" name="Line 5"/>
          <p:cNvSpPr>
            <a:spLocks noChangeShapeType="1"/>
          </p:cNvSpPr>
          <p:nvPr/>
        </p:nvSpPr>
        <p:spPr bwMode="auto">
          <a:xfrm>
            <a:off x="4953000" y="5334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5" name="Line 6"/>
          <p:cNvSpPr>
            <a:spLocks noChangeShapeType="1"/>
          </p:cNvSpPr>
          <p:nvPr/>
        </p:nvSpPr>
        <p:spPr bwMode="auto">
          <a:xfrm>
            <a:off x="4953000" y="10668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6" name="Line 7"/>
          <p:cNvSpPr>
            <a:spLocks noChangeShapeType="1"/>
          </p:cNvSpPr>
          <p:nvPr/>
        </p:nvSpPr>
        <p:spPr bwMode="auto">
          <a:xfrm>
            <a:off x="7092950" y="15240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7" name="Text Box 8"/>
          <p:cNvSpPr txBox="1">
            <a:spLocks noChangeArrowheads="1"/>
          </p:cNvSpPr>
          <p:nvPr/>
        </p:nvSpPr>
        <p:spPr bwMode="auto">
          <a:xfrm>
            <a:off x="3467100" y="1371600"/>
            <a:ext cx="2971800" cy="349250"/>
          </a:xfrm>
          <a:prstGeom prst="rect">
            <a:avLst/>
          </a:prstGeom>
          <a:solidFill>
            <a:srgbClr val="FDFDFD"/>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t>MENACE POTENTIELLE</a:t>
            </a:r>
            <a:endParaRPr lang="fr-FR" sz="2400">
              <a:latin typeface="Times New Roman" pitchFamily="18" charset="0"/>
            </a:endParaRPr>
          </a:p>
        </p:txBody>
      </p:sp>
      <p:sp>
        <p:nvSpPr>
          <p:cNvPr id="48" name="Line 9"/>
          <p:cNvSpPr>
            <a:spLocks noChangeShapeType="1"/>
          </p:cNvSpPr>
          <p:nvPr/>
        </p:nvSpPr>
        <p:spPr bwMode="auto">
          <a:xfrm>
            <a:off x="4953000" y="1752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9" name="Text Box 10"/>
          <p:cNvSpPr txBox="1">
            <a:spLocks noChangeArrowheads="1"/>
          </p:cNvSpPr>
          <p:nvPr/>
        </p:nvSpPr>
        <p:spPr bwMode="auto">
          <a:xfrm>
            <a:off x="3467100" y="1905000"/>
            <a:ext cx="2971800" cy="349250"/>
          </a:xfrm>
          <a:prstGeom prst="rect">
            <a:avLst/>
          </a:prstGeom>
          <a:solidFill>
            <a:schemeClr val="folHlink"/>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latin typeface="Comic Sans MS" pitchFamily="66" charset="0"/>
              </a:rPr>
              <a:t>se CONCRETISE par une </a:t>
            </a:r>
            <a:endParaRPr lang="fr-FR" sz="2400">
              <a:latin typeface="Times New Roman" pitchFamily="18" charset="0"/>
            </a:endParaRPr>
          </a:p>
        </p:txBody>
      </p:sp>
      <p:sp>
        <p:nvSpPr>
          <p:cNvPr id="50" name="Line 11"/>
          <p:cNvSpPr>
            <a:spLocks noChangeShapeType="1"/>
          </p:cNvSpPr>
          <p:nvPr/>
        </p:nvSpPr>
        <p:spPr bwMode="auto">
          <a:xfrm>
            <a:off x="4953000" y="2286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51" name="Text Box 12"/>
          <p:cNvSpPr txBox="1">
            <a:spLocks noChangeArrowheads="1"/>
          </p:cNvSpPr>
          <p:nvPr/>
        </p:nvSpPr>
        <p:spPr bwMode="auto">
          <a:xfrm>
            <a:off x="3879850" y="2590800"/>
            <a:ext cx="2146300" cy="349250"/>
          </a:xfrm>
          <a:prstGeom prst="rect">
            <a:avLst/>
          </a:prstGeom>
          <a:solidFill>
            <a:srgbClr val="FDFDFD"/>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t>AGRESSION</a:t>
            </a:r>
            <a:endParaRPr lang="fr-FR" sz="2400">
              <a:latin typeface="Times New Roman" pitchFamily="18" charset="0"/>
            </a:endParaRPr>
          </a:p>
        </p:txBody>
      </p:sp>
      <p:sp>
        <p:nvSpPr>
          <p:cNvPr id="52" name="Line 13"/>
          <p:cNvSpPr>
            <a:spLocks noChangeShapeType="1"/>
          </p:cNvSpPr>
          <p:nvPr/>
        </p:nvSpPr>
        <p:spPr bwMode="auto">
          <a:xfrm>
            <a:off x="4953000" y="2971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53" name="Text Box 14"/>
          <p:cNvSpPr txBox="1">
            <a:spLocks noChangeArrowheads="1"/>
          </p:cNvSpPr>
          <p:nvPr/>
        </p:nvSpPr>
        <p:spPr bwMode="auto">
          <a:xfrm>
            <a:off x="3467100" y="3079750"/>
            <a:ext cx="2971800" cy="349250"/>
          </a:xfrm>
          <a:prstGeom prst="rect">
            <a:avLst/>
          </a:prstGeom>
          <a:solidFill>
            <a:schemeClr val="folHlink"/>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latin typeface="Comic Sans MS" pitchFamily="66" charset="0"/>
              </a:rPr>
              <a:t>qui DECLENCHE une </a:t>
            </a:r>
            <a:endParaRPr lang="fr-FR" sz="2400">
              <a:latin typeface="Times New Roman" pitchFamily="18" charset="0"/>
            </a:endParaRPr>
          </a:p>
        </p:txBody>
      </p:sp>
      <p:sp>
        <p:nvSpPr>
          <p:cNvPr id="54" name="Line 15"/>
          <p:cNvSpPr>
            <a:spLocks noChangeShapeType="1"/>
          </p:cNvSpPr>
          <p:nvPr/>
        </p:nvSpPr>
        <p:spPr bwMode="auto">
          <a:xfrm>
            <a:off x="4953000" y="3429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55" name="Text Box 16"/>
          <p:cNvSpPr txBox="1">
            <a:spLocks noChangeArrowheads="1"/>
          </p:cNvSpPr>
          <p:nvPr/>
        </p:nvSpPr>
        <p:spPr bwMode="auto">
          <a:xfrm>
            <a:off x="3797300" y="3733800"/>
            <a:ext cx="2228850" cy="349250"/>
          </a:xfrm>
          <a:prstGeom prst="rect">
            <a:avLst/>
          </a:prstGeom>
          <a:solidFill>
            <a:srgbClr val="FDFDFD"/>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t>DETERIORATION</a:t>
            </a:r>
            <a:endParaRPr lang="fr-FR" sz="2400">
              <a:latin typeface="Times New Roman" pitchFamily="18" charset="0"/>
            </a:endParaRPr>
          </a:p>
        </p:txBody>
      </p:sp>
      <p:sp>
        <p:nvSpPr>
          <p:cNvPr id="56" name="Line 17"/>
          <p:cNvSpPr>
            <a:spLocks noChangeShapeType="1"/>
          </p:cNvSpPr>
          <p:nvPr/>
        </p:nvSpPr>
        <p:spPr bwMode="auto">
          <a:xfrm>
            <a:off x="4953000" y="4114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57" name="Text Box 18"/>
          <p:cNvSpPr txBox="1">
            <a:spLocks noChangeArrowheads="1"/>
          </p:cNvSpPr>
          <p:nvPr/>
        </p:nvSpPr>
        <p:spPr bwMode="auto">
          <a:xfrm>
            <a:off x="3467100" y="4267200"/>
            <a:ext cx="2971800" cy="349250"/>
          </a:xfrm>
          <a:prstGeom prst="rect">
            <a:avLst/>
          </a:prstGeom>
          <a:solidFill>
            <a:schemeClr val="folHlink"/>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latin typeface="Comic Sans MS" pitchFamily="66" charset="0"/>
              </a:rPr>
              <a:t>qui PROVOQUE des </a:t>
            </a:r>
            <a:endParaRPr lang="fr-FR" sz="2400">
              <a:latin typeface="Times New Roman" pitchFamily="18" charset="0"/>
            </a:endParaRPr>
          </a:p>
        </p:txBody>
      </p:sp>
      <p:sp>
        <p:nvSpPr>
          <p:cNvPr id="58" name="Text Box 19"/>
          <p:cNvSpPr txBox="1">
            <a:spLocks noChangeArrowheads="1"/>
          </p:cNvSpPr>
          <p:nvPr/>
        </p:nvSpPr>
        <p:spPr bwMode="auto">
          <a:xfrm>
            <a:off x="3879850" y="4953000"/>
            <a:ext cx="2146300" cy="349250"/>
          </a:xfrm>
          <a:prstGeom prst="rect">
            <a:avLst/>
          </a:prstGeom>
          <a:solidFill>
            <a:srgbClr val="FDFDFD"/>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t>DEGATS</a:t>
            </a:r>
            <a:endParaRPr lang="fr-FR" sz="2400">
              <a:latin typeface="Times New Roman" pitchFamily="18" charset="0"/>
            </a:endParaRPr>
          </a:p>
        </p:txBody>
      </p:sp>
      <p:sp>
        <p:nvSpPr>
          <p:cNvPr id="59" name="Line 20"/>
          <p:cNvSpPr>
            <a:spLocks noChangeShapeType="1"/>
          </p:cNvSpPr>
          <p:nvPr/>
        </p:nvSpPr>
        <p:spPr bwMode="auto">
          <a:xfrm>
            <a:off x="4953000" y="53340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0" name="Text Box 21"/>
          <p:cNvSpPr txBox="1">
            <a:spLocks noChangeArrowheads="1"/>
          </p:cNvSpPr>
          <p:nvPr/>
        </p:nvSpPr>
        <p:spPr bwMode="auto">
          <a:xfrm>
            <a:off x="3467100" y="5486400"/>
            <a:ext cx="2971800" cy="349250"/>
          </a:xfrm>
          <a:prstGeom prst="rect">
            <a:avLst/>
          </a:prstGeom>
          <a:solidFill>
            <a:schemeClr val="folHlink"/>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latin typeface="Comic Sans MS" pitchFamily="66" charset="0"/>
              </a:rPr>
              <a:t>qui OCCASIONNENT des </a:t>
            </a:r>
            <a:endParaRPr lang="fr-FR" sz="2400">
              <a:latin typeface="Times New Roman" pitchFamily="18" charset="0"/>
            </a:endParaRPr>
          </a:p>
        </p:txBody>
      </p:sp>
      <p:sp>
        <p:nvSpPr>
          <p:cNvPr id="61" name="Line 22"/>
          <p:cNvSpPr>
            <a:spLocks noChangeShapeType="1"/>
          </p:cNvSpPr>
          <p:nvPr/>
        </p:nvSpPr>
        <p:spPr bwMode="auto">
          <a:xfrm>
            <a:off x="4953000" y="58674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2" name="Text Box 23"/>
          <p:cNvSpPr txBox="1">
            <a:spLocks noChangeArrowheads="1"/>
          </p:cNvSpPr>
          <p:nvPr/>
        </p:nvSpPr>
        <p:spPr bwMode="auto">
          <a:xfrm>
            <a:off x="3879850" y="6096000"/>
            <a:ext cx="2146300" cy="349250"/>
          </a:xfrm>
          <a:prstGeom prst="rect">
            <a:avLst/>
          </a:prstGeom>
          <a:solidFill>
            <a:srgbClr val="FDFDFD"/>
          </a:solidFill>
          <a:ln w="12700">
            <a:solidFill>
              <a:schemeClr val="tx1"/>
            </a:solidFill>
            <a:miter lim="800000"/>
            <a:headEnd/>
            <a:tailEnd/>
          </a:ln>
        </p:spPr>
        <p:txBody>
          <a:bodyPr>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fr-FR" sz="1600"/>
              <a:t>PERTES</a:t>
            </a:r>
            <a:endParaRPr lang="fr-FR" sz="2400">
              <a:latin typeface="Times New Roman" pitchFamily="18" charset="0"/>
            </a:endParaRPr>
          </a:p>
        </p:txBody>
      </p:sp>
      <p:sp>
        <p:nvSpPr>
          <p:cNvPr id="63" name="Line 24"/>
          <p:cNvSpPr>
            <a:spLocks noChangeShapeType="1"/>
          </p:cNvSpPr>
          <p:nvPr/>
        </p:nvSpPr>
        <p:spPr bwMode="auto">
          <a:xfrm>
            <a:off x="6026150" y="3886200"/>
            <a:ext cx="10731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4" name="Line 25"/>
          <p:cNvSpPr>
            <a:spLocks noChangeShapeType="1"/>
          </p:cNvSpPr>
          <p:nvPr/>
        </p:nvSpPr>
        <p:spPr bwMode="auto">
          <a:xfrm>
            <a:off x="6438900" y="1524000"/>
            <a:ext cx="660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5" name="Line 26"/>
          <p:cNvSpPr>
            <a:spLocks noChangeShapeType="1"/>
          </p:cNvSpPr>
          <p:nvPr/>
        </p:nvSpPr>
        <p:spPr bwMode="auto">
          <a:xfrm>
            <a:off x="6026150" y="2743200"/>
            <a:ext cx="10731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6" name="Line 27"/>
          <p:cNvSpPr>
            <a:spLocks noChangeShapeType="1"/>
          </p:cNvSpPr>
          <p:nvPr/>
        </p:nvSpPr>
        <p:spPr bwMode="auto">
          <a:xfrm>
            <a:off x="6026150" y="5105400"/>
            <a:ext cx="10731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7" name="Line 28"/>
          <p:cNvSpPr>
            <a:spLocks noChangeShapeType="1"/>
          </p:cNvSpPr>
          <p:nvPr/>
        </p:nvSpPr>
        <p:spPr bwMode="auto">
          <a:xfrm>
            <a:off x="6026150" y="6248400"/>
            <a:ext cx="10731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8" name="Line 29"/>
          <p:cNvSpPr>
            <a:spLocks noChangeShapeType="1"/>
          </p:cNvSpPr>
          <p:nvPr/>
        </p:nvSpPr>
        <p:spPr bwMode="auto">
          <a:xfrm>
            <a:off x="4953000" y="46482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9" name="Line 30"/>
          <p:cNvSpPr>
            <a:spLocks noChangeShapeType="1"/>
          </p:cNvSpPr>
          <p:nvPr/>
        </p:nvSpPr>
        <p:spPr bwMode="auto">
          <a:xfrm>
            <a:off x="7099300" y="3894138"/>
            <a:ext cx="12700" cy="2354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70" name="Line 31"/>
          <p:cNvSpPr>
            <a:spLocks noChangeShapeType="1"/>
          </p:cNvSpPr>
          <p:nvPr/>
        </p:nvSpPr>
        <p:spPr bwMode="auto">
          <a:xfrm flipH="1">
            <a:off x="838200" y="3683000"/>
            <a:ext cx="3175" cy="241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3353" name="Line 32"/>
          <p:cNvSpPr>
            <a:spLocks noChangeShapeType="1"/>
          </p:cNvSpPr>
          <p:nvPr/>
        </p:nvSpPr>
        <p:spPr bwMode="auto">
          <a:xfrm>
            <a:off x="825500" y="3657600"/>
            <a:ext cx="825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72" name="Text Box 33"/>
          <p:cNvSpPr txBox="1">
            <a:spLocks noChangeArrowheads="1"/>
          </p:cNvSpPr>
          <p:nvPr/>
        </p:nvSpPr>
        <p:spPr bwMode="auto">
          <a:xfrm>
            <a:off x="1073150" y="1417638"/>
            <a:ext cx="1231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eaLnBrk="1" hangingPunct="1"/>
            <a:r>
              <a:rPr lang="fr-FR" sz="2000"/>
              <a:t>CAUSES</a:t>
            </a:r>
          </a:p>
        </p:txBody>
      </p:sp>
      <p:sp>
        <p:nvSpPr>
          <p:cNvPr id="73" name="Text Box 34"/>
          <p:cNvSpPr txBox="1">
            <a:spLocks noChangeArrowheads="1"/>
          </p:cNvSpPr>
          <p:nvPr/>
        </p:nvSpPr>
        <p:spPr bwMode="auto">
          <a:xfrm>
            <a:off x="939800" y="3830638"/>
            <a:ext cx="2347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defRPr>
            </a:lvl1pPr>
            <a:lvl2pPr marL="742950" indent="-285750" defTabSz="762000" eaLnBrk="0" hangingPunct="0">
              <a:defRPr>
                <a:solidFill>
                  <a:schemeClr val="tx1"/>
                </a:solidFill>
                <a:latin typeface="Arial" pitchFamily="34" charset="0"/>
              </a:defRPr>
            </a:lvl2pPr>
            <a:lvl3pPr marL="1143000" indent="-228600" defTabSz="762000" eaLnBrk="0" hangingPunct="0">
              <a:defRPr>
                <a:solidFill>
                  <a:schemeClr val="tx1"/>
                </a:solidFill>
                <a:latin typeface="Arial" pitchFamily="34" charset="0"/>
              </a:defRPr>
            </a:lvl3pPr>
            <a:lvl4pPr marL="1600200" indent="-228600" defTabSz="762000" eaLnBrk="0" hangingPunct="0">
              <a:defRPr>
                <a:solidFill>
                  <a:schemeClr val="tx1"/>
                </a:solidFill>
                <a:latin typeface="Arial" pitchFamily="34" charset="0"/>
              </a:defRPr>
            </a:lvl4pPr>
            <a:lvl5pPr marL="2057400" indent="-228600" defTabSz="762000" eaLnBrk="0" hangingPunct="0">
              <a:defRPr>
                <a:solidFill>
                  <a:schemeClr val="tx1"/>
                </a:solidFill>
                <a:latin typeface="Arial" pitchFamily="34" charset="0"/>
              </a:defRPr>
            </a:lvl5pPr>
            <a:lvl6pPr marL="2514600" indent="-228600" defTabSz="762000" eaLnBrk="0" fontAlgn="base" hangingPunct="0">
              <a:spcBef>
                <a:spcPct val="0"/>
              </a:spcBef>
              <a:spcAft>
                <a:spcPct val="0"/>
              </a:spcAft>
              <a:defRPr>
                <a:solidFill>
                  <a:schemeClr val="tx1"/>
                </a:solidFill>
                <a:latin typeface="Arial" pitchFamily="34" charset="0"/>
              </a:defRPr>
            </a:lvl6pPr>
            <a:lvl7pPr marL="2971800" indent="-228600" defTabSz="762000" eaLnBrk="0" fontAlgn="base" hangingPunct="0">
              <a:spcBef>
                <a:spcPct val="0"/>
              </a:spcBef>
              <a:spcAft>
                <a:spcPct val="0"/>
              </a:spcAft>
              <a:defRPr>
                <a:solidFill>
                  <a:schemeClr val="tx1"/>
                </a:solidFill>
                <a:latin typeface="Arial" pitchFamily="34" charset="0"/>
              </a:defRPr>
            </a:lvl7pPr>
            <a:lvl8pPr marL="3429000" indent="-228600" defTabSz="762000" eaLnBrk="0" fontAlgn="base" hangingPunct="0">
              <a:spcBef>
                <a:spcPct val="0"/>
              </a:spcBef>
              <a:spcAft>
                <a:spcPct val="0"/>
              </a:spcAft>
              <a:defRPr>
                <a:solidFill>
                  <a:schemeClr val="tx1"/>
                </a:solidFill>
                <a:latin typeface="Arial" pitchFamily="34" charset="0"/>
              </a:defRPr>
            </a:lvl8pPr>
            <a:lvl9pPr marL="3886200" indent="-228600" defTabSz="762000" eaLnBrk="0" fontAlgn="base" hangingPunct="0">
              <a:spcBef>
                <a:spcPct val="0"/>
              </a:spcBef>
              <a:spcAft>
                <a:spcPct val="0"/>
              </a:spcAft>
              <a:defRPr>
                <a:solidFill>
                  <a:schemeClr val="tx1"/>
                </a:solidFill>
                <a:latin typeface="Arial" pitchFamily="34" charset="0"/>
              </a:defRPr>
            </a:lvl9pPr>
          </a:lstStyle>
          <a:p>
            <a:pPr eaLnBrk="1" hangingPunct="1"/>
            <a:r>
              <a:rPr lang="fr-FR" sz="2000"/>
              <a:t>CONSEQUENCES</a:t>
            </a:r>
          </a:p>
        </p:txBody>
      </p:sp>
      <p:sp>
        <p:nvSpPr>
          <p:cNvPr id="74" name="Line 35"/>
          <p:cNvSpPr>
            <a:spLocks noChangeShapeType="1"/>
          </p:cNvSpPr>
          <p:nvPr/>
        </p:nvSpPr>
        <p:spPr bwMode="auto">
          <a:xfrm flipH="1">
            <a:off x="827088" y="711200"/>
            <a:ext cx="11112" cy="2933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grpSp>
        <p:nvGrpSpPr>
          <p:cNvPr id="75" name="Group 25"/>
          <p:cNvGrpSpPr>
            <a:grpSpLocks/>
          </p:cNvGrpSpPr>
          <p:nvPr/>
        </p:nvGrpSpPr>
        <p:grpSpPr bwMode="auto">
          <a:xfrm>
            <a:off x="0" y="5824538"/>
            <a:ext cx="9144000" cy="712787"/>
            <a:chOff x="0" y="3218"/>
            <a:chExt cx="5760" cy="449"/>
          </a:xfrm>
        </p:grpSpPr>
        <p:sp>
          <p:nvSpPr>
            <p:cNvPr id="13359"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3360"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3358"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547291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9236"/>
                                        </p:tgtEl>
                                        <p:attrNameLst>
                                          <p:attrName>fillcolor</p:attrName>
                                        </p:attrNameLst>
                                      </p:cBhvr>
                                      <p:to>
                                        <a:schemeClr val="tx1"/>
                                      </p:to>
                                    </p:animClr>
                                    <p:set>
                                      <p:cBhvr>
                                        <p:cTn id="7" dur="2000" fill="hold"/>
                                        <p:tgtEl>
                                          <p:spTgt spid="9236"/>
                                        </p:tgtEl>
                                        <p:attrNameLst>
                                          <p:attrName>fill.type</p:attrName>
                                        </p:attrNameLst>
                                      </p:cBhvr>
                                      <p:to>
                                        <p:strVal val="solid"/>
                                      </p:to>
                                    </p:set>
                                    <p:set>
                                      <p:cBhvr>
                                        <p:cTn id="8" dur="2000" fill="hold"/>
                                        <p:tgtEl>
                                          <p:spTgt spid="9236"/>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9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500" fill="hold"/>
                                        <p:tgtEl>
                                          <p:spTgt spid="43"/>
                                        </p:tgtEl>
                                        <p:attrNameLst>
                                          <p:attrName>ppt_x</p:attrName>
                                        </p:attrNameLst>
                                      </p:cBhvr>
                                      <p:tavLst>
                                        <p:tav tm="0">
                                          <p:val>
                                            <p:strVal val="0-#ppt_w/2"/>
                                          </p:val>
                                        </p:tav>
                                        <p:tav tm="100000">
                                          <p:val>
                                            <p:strVal val="#ppt_x"/>
                                          </p:val>
                                        </p:tav>
                                      </p:tavLst>
                                    </p:anim>
                                    <p:anim calcmode="lin" valueType="num">
                                      <p:cBhvr additive="base">
                                        <p:cTn id="27"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500" fill="hold"/>
                                        <p:tgtEl>
                                          <p:spTgt spid="72"/>
                                        </p:tgtEl>
                                        <p:attrNameLst>
                                          <p:attrName>ppt_w</p:attrName>
                                        </p:attrNameLst>
                                      </p:cBhvr>
                                      <p:tavLst>
                                        <p:tav tm="0">
                                          <p:val>
                                            <p:fltVal val="0"/>
                                          </p:val>
                                        </p:tav>
                                        <p:tav tm="100000">
                                          <p:val>
                                            <p:strVal val="#ppt_w"/>
                                          </p:val>
                                        </p:tav>
                                      </p:tavLst>
                                    </p:anim>
                                    <p:anim calcmode="lin" valueType="num">
                                      <p:cBhvr>
                                        <p:cTn id="33" dur="500" fill="hold"/>
                                        <p:tgtEl>
                                          <p:spTgt spid="72"/>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0-#ppt_w/2"/>
                                          </p:val>
                                        </p:tav>
                                        <p:tav tm="100000">
                                          <p:val>
                                            <p:strVal val="#ppt_x"/>
                                          </p:val>
                                        </p:tav>
                                      </p:tavLst>
                                    </p:anim>
                                    <p:anim calcmode="lin" valueType="num">
                                      <p:cBhvr additive="base">
                                        <p:cTn id="38" dur="500" fill="hold"/>
                                        <p:tgtEl>
                                          <p:spTgt spid="4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 presetClass="entr" presetSubtype="8"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500" fill="hold"/>
                                        <p:tgtEl>
                                          <p:spTgt spid="47"/>
                                        </p:tgtEl>
                                        <p:attrNameLst>
                                          <p:attrName>ppt_x</p:attrName>
                                        </p:attrNameLst>
                                      </p:cBhvr>
                                      <p:tavLst>
                                        <p:tav tm="0">
                                          <p:val>
                                            <p:strVal val="0-#ppt_w/2"/>
                                          </p:val>
                                        </p:tav>
                                        <p:tav tm="100000">
                                          <p:val>
                                            <p:strVal val="#ppt_x"/>
                                          </p:val>
                                        </p:tav>
                                      </p:tavLst>
                                    </p:anim>
                                    <p:anim calcmode="lin" valueType="num">
                                      <p:cBhvr additive="base">
                                        <p:cTn id="43"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500" fill="hold"/>
                                        <p:tgtEl>
                                          <p:spTgt spid="48"/>
                                        </p:tgtEl>
                                        <p:attrNameLst>
                                          <p:attrName>ppt_x</p:attrName>
                                        </p:attrNameLst>
                                      </p:cBhvr>
                                      <p:tavLst>
                                        <p:tav tm="0">
                                          <p:val>
                                            <p:strVal val="0-#ppt_w/2"/>
                                          </p:val>
                                        </p:tav>
                                        <p:tav tm="100000">
                                          <p:val>
                                            <p:strVal val="#ppt_x"/>
                                          </p:val>
                                        </p:tav>
                                      </p:tavLst>
                                    </p:anim>
                                    <p:anim calcmode="lin" valueType="num">
                                      <p:cBhvr additive="base">
                                        <p:cTn id="49" dur="500" fill="hold"/>
                                        <p:tgtEl>
                                          <p:spTgt spid="48"/>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0-#ppt_w/2"/>
                                          </p:val>
                                        </p:tav>
                                        <p:tav tm="100000">
                                          <p:val>
                                            <p:strVal val="#ppt_x"/>
                                          </p:val>
                                        </p:tav>
                                      </p:tavLst>
                                    </p:anim>
                                    <p:anim calcmode="lin" valueType="num">
                                      <p:cBhvr additive="base">
                                        <p:cTn id="54" dur="500" fill="hold"/>
                                        <p:tgtEl>
                                          <p:spTgt spid="49"/>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1000"/>
                            </p:stCondLst>
                            <p:childTnLst>
                              <p:par>
                                <p:cTn id="56" presetID="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fill="hold"/>
                                        <p:tgtEl>
                                          <p:spTgt spid="50"/>
                                        </p:tgtEl>
                                        <p:attrNameLst>
                                          <p:attrName>ppt_x</p:attrName>
                                        </p:attrNameLst>
                                      </p:cBhvr>
                                      <p:tavLst>
                                        <p:tav tm="0">
                                          <p:val>
                                            <p:strVal val="0-#ppt_w/2"/>
                                          </p:val>
                                        </p:tav>
                                        <p:tav tm="100000">
                                          <p:val>
                                            <p:strVal val="#ppt_x"/>
                                          </p:val>
                                        </p:tav>
                                      </p:tavLst>
                                    </p:anim>
                                    <p:anim calcmode="lin" valueType="num">
                                      <p:cBhvr additive="base">
                                        <p:cTn id="59" dur="500" fill="hold"/>
                                        <p:tgtEl>
                                          <p:spTgt spid="50"/>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1500"/>
                            </p:stCondLst>
                            <p:childTnLst>
                              <p:par>
                                <p:cTn id="61" presetID="2" presetClass="entr" presetSubtype="8"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0-#ppt_w/2"/>
                                          </p:val>
                                        </p:tav>
                                        <p:tav tm="100000">
                                          <p:val>
                                            <p:strVal val="#ppt_x"/>
                                          </p:val>
                                        </p:tav>
                                      </p:tavLst>
                                    </p:anim>
                                    <p:anim calcmode="lin" valueType="num">
                                      <p:cBhvr additive="base">
                                        <p:cTn id="6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additive="base">
                                        <p:cTn id="69" dur="500" fill="hold"/>
                                        <p:tgtEl>
                                          <p:spTgt spid="52"/>
                                        </p:tgtEl>
                                        <p:attrNameLst>
                                          <p:attrName>ppt_x</p:attrName>
                                        </p:attrNameLst>
                                      </p:cBhvr>
                                      <p:tavLst>
                                        <p:tav tm="0">
                                          <p:val>
                                            <p:strVal val="0-#ppt_w/2"/>
                                          </p:val>
                                        </p:tav>
                                        <p:tav tm="100000">
                                          <p:val>
                                            <p:strVal val="#ppt_x"/>
                                          </p:val>
                                        </p:tav>
                                      </p:tavLst>
                                    </p:anim>
                                    <p:anim calcmode="lin" valueType="num">
                                      <p:cBhvr additive="base">
                                        <p:cTn id="70" dur="500" fill="hold"/>
                                        <p:tgtEl>
                                          <p:spTgt spid="52"/>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00"/>
                            </p:stCondLst>
                            <p:childTnLst>
                              <p:par>
                                <p:cTn id="72" presetID="2" presetClass="entr" presetSubtype="8" fill="hold" grpId="0" nodeType="after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additive="base">
                                        <p:cTn id="74" dur="500" fill="hold"/>
                                        <p:tgtEl>
                                          <p:spTgt spid="53"/>
                                        </p:tgtEl>
                                        <p:attrNameLst>
                                          <p:attrName>ppt_x</p:attrName>
                                        </p:attrNameLst>
                                      </p:cBhvr>
                                      <p:tavLst>
                                        <p:tav tm="0">
                                          <p:val>
                                            <p:strVal val="0-#ppt_w/2"/>
                                          </p:val>
                                        </p:tav>
                                        <p:tav tm="100000">
                                          <p:val>
                                            <p:strVal val="#ppt_x"/>
                                          </p:val>
                                        </p:tav>
                                      </p:tavLst>
                                    </p:anim>
                                    <p:anim calcmode="lin" valueType="num">
                                      <p:cBhvr additive="base">
                                        <p:cTn id="75"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73"/>
                                        </p:tgtEl>
                                        <p:attrNameLst>
                                          <p:attrName>style.visibility</p:attrName>
                                        </p:attrNameLst>
                                      </p:cBhvr>
                                      <p:to>
                                        <p:strVal val="visible"/>
                                      </p:to>
                                    </p:set>
                                  </p:childTnLst>
                                </p:cTn>
                              </p:par>
                            </p:childTnLst>
                          </p:cTn>
                        </p:par>
                        <p:par>
                          <p:cTn id="80" fill="hold" nodeType="afterGroup">
                            <p:stCondLst>
                              <p:cond delay="500"/>
                            </p:stCondLst>
                            <p:childTnLst>
                              <p:par>
                                <p:cTn id="81" presetID="2" presetClass="entr" presetSubtype="1" fill="hold" grpId="0" nodeType="after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additive="base">
                                        <p:cTn id="83" dur="500" fill="hold"/>
                                        <p:tgtEl>
                                          <p:spTgt spid="70"/>
                                        </p:tgtEl>
                                        <p:attrNameLst>
                                          <p:attrName>ppt_x</p:attrName>
                                        </p:attrNameLst>
                                      </p:cBhvr>
                                      <p:tavLst>
                                        <p:tav tm="0">
                                          <p:val>
                                            <p:strVal val="#ppt_x"/>
                                          </p:val>
                                        </p:tav>
                                        <p:tav tm="100000">
                                          <p:val>
                                            <p:strVal val="#ppt_x"/>
                                          </p:val>
                                        </p:tav>
                                      </p:tavLst>
                                    </p:anim>
                                    <p:anim calcmode="lin" valueType="num">
                                      <p:cBhvr additive="base">
                                        <p:cTn id="84" dur="500" fill="hold"/>
                                        <p:tgtEl>
                                          <p:spTgt spid="70"/>
                                        </p:tgtEl>
                                        <p:attrNameLst>
                                          <p:attrName>ppt_y</p:attrName>
                                        </p:attrNameLst>
                                      </p:cBhvr>
                                      <p:tavLst>
                                        <p:tav tm="0">
                                          <p:val>
                                            <p:strVal val="0-#ppt_h/2"/>
                                          </p:val>
                                        </p:tav>
                                        <p:tav tm="100000">
                                          <p:val>
                                            <p:strVal val="#ppt_y"/>
                                          </p:val>
                                        </p:tav>
                                      </p:tavLst>
                                    </p:anim>
                                  </p:childTnLst>
                                </p:cTn>
                              </p:par>
                            </p:childTnLst>
                          </p:cTn>
                        </p:par>
                        <p:par>
                          <p:cTn id="85" fill="hold" nodeType="afterGroup">
                            <p:stCondLst>
                              <p:cond delay="1000"/>
                            </p:stCondLst>
                            <p:childTnLst>
                              <p:par>
                                <p:cTn id="86" presetID="2" presetClass="entr" presetSubtype="1" fill="hold" grpId="0" nodeType="afterEffect">
                                  <p:stCondLst>
                                    <p:cond delay="0"/>
                                  </p:stCondLst>
                                  <p:childTnLst>
                                    <p:set>
                                      <p:cBhvr>
                                        <p:cTn id="87" dur="1" fill="hold">
                                          <p:stCondLst>
                                            <p:cond delay="0"/>
                                          </p:stCondLst>
                                        </p:cTn>
                                        <p:tgtEl>
                                          <p:spTgt spid="74"/>
                                        </p:tgtEl>
                                        <p:attrNameLst>
                                          <p:attrName>style.visibility</p:attrName>
                                        </p:attrNameLst>
                                      </p:cBhvr>
                                      <p:to>
                                        <p:strVal val="visible"/>
                                      </p:to>
                                    </p:set>
                                    <p:anim calcmode="lin" valueType="num">
                                      <p:cBhvr additive="base">
                                        <p:cTn id="88" dur="500" fill="hold"/>
                                        <p:tgtEl>
                                          <p:spTgt spid="74"/>
                                        </p:tgtEl>
                                        <p:attrNameLst>
                                          <p:attrName>ppt_x</p:attrName>
                                        </p:attrNameLst>
                                      </p:cBhvr>
                                      <p:tavLst>
                                        <p:tav tm="0">
                                          <p:val>
                                            <p:strVal val="#ppt_x"/>
                                          </p:val>
                                        </p:tav>
                                        <p:tav tm="100000">
                                          <p:val>
                                            <p:strVal val="#ppt_x"/>
                                          </p:val>
                                        </p:tav>
                                      </p:tavLst>
                                    </p:anim>
                                    <p:anim calcmode="lin" valueType="num">
                                      <p:cBhvr additive="base">
                                        <p:cTn id="89" dur="500" fill="hold"/>
                                        <p:tgtEl>
                                          <p:spTgt spid="74"/>
                                        </p:tgtEl>
                                        <p:attrNameLst>
                                          <p:attrName>ppt_y</p:attrName>
                                        </p:attrNameLst>
                                      </p:cBhvr>
                                      <p:tavLst>
                                        <p:tav tm="0">
                                          <p:val>
                                            <p:strVal val="0-#ppt_h/2"/>
                                          </p:val>
                                        </p:tav>
                                        <p:tav tm="100000">
                                          <p:val>
                                            <p:strVal val="#ppt_y"/>
                                          </p:val>
                                        </p:tav>
                                      </p:tavLst>
                                    </p:anim>
                                  </p:childTnLst>
                                </p:cTn>
                              </p:par>
                            </p:childTnLst>
                          </p:cTn>
                        </p:par>
                        <p:par>
                          <p:cTn id="90" fill="hold" nodeType="afterGroup">
                            <p:stCondLst>
                              <p:cond delay="1500"/>
                            </p:stCondLst>
                            <p:childTnLst>
                              <p:par>
                                <p:cTn id="91" presetID="2" presetClass="entr" presetSubtype="8"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 calcmode="lin" valueType="num">
                                      <p:cBhvr additive="base">
                                        <p:cTn id="93" dur="500" fill="hold"/>
                                        <p:tgtEl>
                                          <p:spTgt spid="54"/>
                                        </p:tgtEl>
                                        <p:attrNameLst>
                                          <p:attrName>ppt_x</p:attrName>
                                        </p:attrNameLst>
                                      </p:cBhvr>
                                      <p:tavLst>
                                        <p:tav tm="0">
                                          <p:val>
                                            <p:strVal val="0-#ppt_w/2"/>
                                          </p:val>
                                        </p:tav>
                                        <p:tav tm="100000">
                                          <p:val>
                                            <p:strVal val="#ppt_x"/>
                                          </p:val>
                                        </p:tav>
                                      </p:tavLst>
                                    </p:anim>
                                    <p:anim calcmode="lin" valueType="num">
                                      <p:cBhvr additive="base">
                                        <p:cTn id="94" dur="500" fill="hold"/>
                                        <p:tgtEl>
                                          <p:spTgt spid="54"/>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2000"/>
                            </p:stCondLst>
                            <p:childTnLst>
                              <p:par>
                                <p:cTn id="96" presetID="2" presetClass="entr" presetSubtype="8" fill="hold" grpId="0"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additive="base">
                                        <p:cTn id="98" dur="500" fill="hold"/>
                                        <p:tgtEl>
                                          <p:spTgt spid="55"/>
                                        </p:tgtEl>
                                        <p:attrNameLst>
                                          <p:attrName>ppt_x</p:attrName>
                                        </p:attrNameLst>
                                      </p:cBhvr>
                                      <p:tavLst>
                                        <p:tav tm="0">
                                          <p:val>
                                            <p:strVal val="0-#ppt_w/2"/>
                                          </p:val>
                                        </p:tav>
                                        <p:tav tm="100000">
                                          <p:val>
                                            <p:strVal val="#ppt_x"/>
                                          </p:val>
                                        </p:tav>
                                      </p:tavLst>
                                    </p:anim>
                                    <p:anim calcmode="lin" valueType="num">
                                      <p:cBhvr additive="base">
                                        <p:cTn id="99" dur="500" fill="hold"/>
                                        <p:tgtEl>
                                          <p:spTgt spid="55"/>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500"/>
                            </p:stCondLst>
                            <p:childTnLst>
                              <p:par>
                                <p:cTn id="101" presetID="2" presetClass="entr" presetSubtype="2" fill="hold" grpId="0" nodeType="after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additive="base">
                                        <p:cTn id="103" dur="500" fill="hold"/>
                                        <p:tgtEl>
                                          <p:spTgt spid="64"/>
                                        </p:tgtEl>
                                        <p:attrNameLst>
                                          <p:attrName>ppt_x</p:attrName>
                                        </p:attrNameLst>
                                      </p:cBhvr>
                                      <p:tavLst>
                                        <p:tav tm="0">
                                          <p:val>
                                            <p:strVal val="1+#ppt_w/2"/>
                                          </p:val>
                                        </p:tav>
                                        <p:tav tm="100000">
                                          <p:val>
                                            <p:strVal val="#ppt_x"/>
                                          </p:val>
                                        </p:tav>
                                      </p:tavLst>
                                    </p:anim>
                                    <p:anim calcmode="lin" valueType="num">
                                      <p:cBhvr additive="base">
                                        <p:cTn id="104" dur="500" fill="hold"/>
                                        <p:tgtEl>
                                          <p:spTgt spid="64"/>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3000"/>
                            </p:stCondLst>
                            <p:childTnLst>
                              <p:par>
                                <p:cTn id="106" presetID="2" presetClass="entr" presetSubtype="2" fill="hold" grpId="0" nodeType="afterEffect">
                                  <p:stCondLst>
                                    <p:cond delay="0"/>
                                  </p:stCondLst>
                                  <p:childTnLst>
                                    <p:set>
                                      <p:cBhvr>
                                        <p:cTn id="107" dur="1" fill="hold">
                                          <p:stCondLst>
                                            <p:cond delay="0"/>
                                          </p:stCondLst>
                                        </p:cTn>
                                        <p:tgtEl>
                                          <p:spTgt spid="65"/>
                                        </p:tgtEl>
                                        <p:attrNameLst>
                                          <p:attrName>style.visibility</p:attrName>
                                        </p:attrNameLst>
                                      </p:cBhvr>
                                      <p:to>
                                        <p:strVal val="visible"/>
                                      </p:to>
                                    </p:set>
                                    <p:anim calcmode="lin" valueType="num">
                                      <p:cBhvr additive="base">
                                        <p:cTn id="108" dur="500" fill="hold"/>
                                        <p:tgtEl>
                                          <p:spTgt spid="65"/>
                                        </p:tgtEl>
                                        <p:attrNameLst>
                                          <p:attrName>ppt_x</p:attrName>
                                        </p:attrNameLst>
                                      </p:cBhvr>
                                      <p:tavLst>
                                        <p:tav tm="0">
                                          <p:val>
                                            <p:strVal val="1+#ppt_w/2"/>
                                          </p:val>
                                        </p:tav>
                                        <p:tav tm="100000">
                                          <p:val>
                                            <p:strVal val="#ppt_x"/>
                                          </p:val>
                                        </p:tav>
                                      </p:tavLst>
                                    </p:anim>
                                    <p:anim calcmode="lin" valueType="num">
                                      <p:cBhvr additive="base">
                                        <p:cTn id="109" dur="500" fill="hold"/>
                                        <p:tgtEl>
                                          <p:spTgt spid="65"/>
                                        </p:tgtEl>
                                        <p:attrNameLst>
                                          <p:attrName>ppt_y</p:attrName>
                                        </p:attrNameLst>
                                      </p:cBhvr>
                                      <p:tavLst>
                                        <p:tav tm="0">
                                          <p:val>
                                            <p:strVal val="#ppt_y"/>
                                          </p:val>
                                        </p:tav>
                                        <p:tav tm="100000">
                                          <p:val>
                                            <p:strVal val="#ppt_y"/>
                                          </p:val>
                                        </p:tav>
                                      </p:tavLst>
                                    </p:anim>
                                  </p:childTnLst>
                                </p:cTn>
                              </p:par>
                            </p:childTnLst>
                          </p:cTn>
                        </p:par>
                        <p:par>
                          <p:cTn id="110" fill="hold" nodeType="afterGroup">
                            <p:stCondLst>
                              <p:cond delay="3500"/>
                            </p:stCondLst>
                            <p:childTnLst>
                              <p:par>
                                <p:cTn id="111" presetID="2" presetClass="entr" presetSubtype="2" fill="hold" grpId="0" nodeType="after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additive="base">
                                        <p:cTn id="113" dur="500" fill="hold"/>
                                        <p:tgtEl>
                                          <p:spTgt spid="63"/>
                                        </p:tgtEl>
                                        <p:attrNameLst>
                                          <p:attrName>ppt_x</p:attrName>
                                        </p:attrNameLst>
                                      </p:cBhvr>
                                      <p:tavLst>
                                        <p:tav tm="0">
                                          <p:val>
                                            <p:strVal val="1+#ppt_w/2"/>
                                          </p:val>
                                        </p:tav>
                                        <p:tav tm="100000">
                                          <p:val>
                                            <p:strVal val="#ppt_x"/>
                                          </p:val>
                                        </p:tav>
                                      </p:tavLst>
                                    </p:anim>
                                    <p:anim calcmode="lin" valueType="num">
                                      <p:cBhvr additive="base">
                                        <p:cTn id="114" dur="500" fill="hold"/>
                                        <p:tgtEl>
                                          <p:spTgt spid="63"/>
                                        </p:tgtEl>
                                        <p:attrNameLst>
                                          <p:attrName>ppt_y</p:attrName>
                                        </p:attrNameLst>
                                      </p:cBhvr>
                                      <p:tavLst>
                                        <p:tav tm="0">
                                          <p:val>
                                            <p:strVal val="#ppt_y"/>
                                          </p:val>
                                        </p:tav>
                                        <p:tav tm="100000">
                                          <p:val>
                                            <p:strVal val="#ppt_y"/>
                                          </p:val>
                                        </p:tav>
                                      </p:tavLst>
                                    </p:anim>
                                  </p:childTnLst>
                                </p:cTn>
                              </p:par>
                            </p:childTnLst>
                          </p:cTn>
                        </p:par>
                        <p:par>
                          <p:cTn id="115" fill="hold" nodeType="afterGroup">
                            <p:stCondLst>
                              <p:cond delay="4000"/>
                            </p:stCondLst>
                            <p:childTnLst>
                              <p:par>
                                <p:cTn id="116" presetID="2" presetClass="entr" presetSubtype="2" fill="hold" grpId="0" nodeType="afterEffect">
                                  <p:stCondLst>
                                    <p:cond delay="0"/>
                                  </p:stCondLst>
                                  <p:childTnLst>
                                    <p:set>
                                      <p:cBhvr>
                                        <p:cTn id="117" dur="1" fill="hold">
                                          <p:stCondLst>
                                            <p:cond delay="0"/>
                                          </p:stCondLst>
                                        </p:cTn>
                                        <p:tgtEl>
                                          <p:spTgt spid="46"/>
                                        </p:tgtEl>
                                        <p:attrNameLst>
                                          <p:attrName>style.visibility</p:attrName>
                                        </p:attrNameLst>
                                      </p:cBhvr>
                                      <p:to>
                                        <p:strVal val="visible"/>
                                      </p:to>
                                    </p:set>
                                    <p:anim calcmode="lin" valueType="num">
                                      <p:cBhvr additive="base">
                                        <p:cTn id="118" dur="500" fill="hold"/>
                                        <p:tgtEl>
                                          <p:spTgt spid="46"/>
                                        </p:tgtEl>
                                        <p:attrNameLst>
                                          <p:attrName>ppt_x</p:attrName>
                                        </p:attrNameLst>
                                      </p:cBhvr>
                                      <p:tavLst>
                                        <p:tav tm="0">
                                          <p:val>
                                            <p:strVal val="1+#ppt_w/2"/>
                                          </p:val>
                                        </p:tav>
                                        <p:tav tm="100000">
                                          <p:val>
                                            <p:strVal val="#ppt_x"/>
                                          </p:val>
                                        </p:tav>
                                      </p:tavLst>
                                    </p:anim>
                                    <p:anim calcmode="lin" valueType="num">
                                      <p:cBhvr additive="base">
                                        <p:cTn id="119"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 presetClass="entr" presetSubtype="8" fill="hold" grpId="0" nodeType="clickEffect">
                                  <p:stCondLst>
                                    <p:cond delay="0"/>
                                  </p:stCondLst>
                                  <p:childTnLst>
                                    <p:set>
                                      <p:cBhvr>
                                        <p:cTn id="123" dur="1" fill="hold">
                                          <p:stCondLst>
                                            <p:cond delay="0"/>
                                          </p:stCondLst>
                                        </p:cTn>
                                        <p:tgtEl>
                                          <p:spTgt spid="56"/>
                                        </p:tgtEl>
                                        <p:attrNameLst>
                                          <p:attrName>style.visibility</p:attrName>
                                        </p:attrNameLst>
                                      </p:cBhvr>
                                      <p:to>
                                        <p:strVal val="visible"/>
                                      </p:to>
                                    </p:set>
                                    <p:anim calcmode="lin" valueType="num">
                                      <p:cBhvr additive="base">
                                        <p:cTn id="124" dur="500" fill="hold"/>
                                        <p:tgtEl>
                                          <p:spTgt spid="56"/>
                                        </p:tgtEl>
                                        <p:attrNameLst>
                                          <p:attrName>ppt_x</p:attrName>
                                        </p:attrNameLst>
                                      </p:cBhvr>
                                      <p:tavLst>
                                        <p:tav tm="0">
                                          <p:val>
                                            <p:strVal val="0-#ppt_w/2"/>
                                          </p:val>
                                        </p:tav>
                                        <p:tav tm="100000">
                                          <p:val>
                                            <p:strVal val="#ppt_x"/>
                                          </p:val>
                                        </p:tav>
                                      </p:tavLst>
                                    </p:anim>
                                    <p:anim calcmode="lin" valueType="num">
                                      <p:cBhvr additive="base">
                                        <p:cTn id="125" dur="500" fill="hold"/>
                                        <p:tgtEl>
                                          <p:spTgt spid="56"/>
                                        </p:tgtEl>
                                        <p:attrNameLst>
                                          <p:attrName>ppt_y</p:attrName>
                                        </p:attrNameLst>
                                      </p:cBhvr>
                                      <p:tavLst>
                                        <p:tav tm="0">
                                          <p:val>
                                            <p:strVal val="#ppt_y"/>
                                          </p:val>
                                        </p:tav>
                                        <p:tav tm="100000">
                                          <p:val>
                                            <p:strVal val="#ppt_y"/>
                                          </p:val>
                                        </p:tav>
                                      </p:tavLst>
                                    </p:anim>
                                  </p:childTnLst>
                                </p:cTn>
                              </p:par>
                            </p:childTnLst>
                          </p:cTn>
                        </p:par>
                        <p:par>
                          <p:cTn id="126" fill="hold" nodeType="afterGroup">
                            <p:stCondLst>
                              <p:cond delay="500"/>
                            </p:stCondLst>
                            <p:childTnLst>
                              <p:par>
                                <p:cTn id="127" presetID="2" presetClass="entr" presetSubtype="8" fill="hold" grpId="0" nodeType="afterEffect">
                                  <p:stCondLst>
                                    <p:cond delay="0"/>
                                  </p:stCondLst>
                                  <p:childTnLst>
                                    <p:set>
                                      <p:cBhvr>
                                        <p:cTn id="128" dur="1" fill="hold">
                                          <p:stCondLst>
                                            <p:cond delay="0"/>
                                          </p:stCondLst>
                                        </p:cTn>
                                        <p:tgtEl>
                                          <p:spTgt spid="57"/>
                                        </p:tgtEl>
                                        <p:attrNameLst>
                                          <p:attrName>style.visibility</p:attrName>
                                        </p:attrNameLst>
                                      </p:cBhvr>
                                      <p:to>
                                        <p:strVal val="visible"/>
                                      </p:to>
                                    </p:set>
                                    <p:anim calcmode="lin" valueType="num">
                                      <p:cBhvr additive="base">
                                        <p:cTn id="129" dur="500" fill="hold"/>
                                        <p:tgtEl>
                                          <p:spTgt spid="57"/>
                                        </p:tgtEl>
                                        <p:attrNameLst>
                                          <p:attrName>ppt_x</p:attrName>
                                        </p:attrNameLst>
                                      </p:cBhvr>
                                      <p:tavLst>
                                        <p:tav tm="0">
                                          <p:val>
                                            <p:strVal val="0-#ppt_w/2"/>
                                          </p:val>
                                        </p:tav>
                                        <p:tav tm="100000">
                                          <p:val>
                                            <p:strVal val="#ppt_x"/>
                                          </p:val>
                                        </p:tav>
                                      </p:tavLst>
                                    </p:anim>
                                    <p:anim calcmode="lin" valueType="num">
                                      <p:cBhvr additive="base">
                                        <p:cTn id="130" dur="500" fill="hold"/>
                                        <p:tgtEl>
                                          <p:spTgt spid="57"/>
                                        </p:tgtEl>
                                        <p:attrNameLst>
                                          <p:attrName>ppt_y</p:attrName>
                                        </p:attrNameLst>
                                      </p:cBhvr>
                                      <p:tavLst>
                                        <p:tav tm="0">
                                          <p:val>
                                            <p:strVal val="#ppt_y"/>
                                          </p:val>
                                        </p:tav>
                                        <p:tav tm="100000">
                                          <p:val>
                                            <p:strVal val="#ppt_y"/>
                                          </p:val>
                                        </p:tav>
                                      </p:tavLst>
                                    </p:anim>
                                  </p:childTnLst>
                                </p:cTn>
                              </p:par>
                            </p:childTnLst>
                          </p:cTn>
                        </p:par>
                        <p:par>
                          <p:cTn id="131" fill="hold" nodeType="afterGroup">
                            <p:stCondLst>
                              <p:cond delay="1000"/>
                            </p:stCondLst>
                            <p:childTnLst>
                              <p:par>
                                <p:cTn id="132" presetID="2" presetClass="entr" presetSubtype="8"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 calcmode="lin" valueType="num">
                                      <p:cBhvr additive="base">
                                        <p:cTn id="134" dur="500" fill="hold"/>
                                        <p:tgtEl>
                                          <p:spTgt spid="68"/>
                                        </p:tgtEl>
                                        <p:attrNameLst>
                                          <p:attrName>ppt_x</p:attrName>
                                        </p:attrNameLst>
                                      </p:cBhvr>
                                      <p:tavLst>
                                        <p:tav tm="0">
                                          <p:val>
                                            <p:strVal val="0-#ppt_w/2"/>
                                          </p:val>
                                        </p:tav>
                                        <p:tav tm="100000">
                                          <p:val>
                                            <p:strVal val="#ppt_x"/>
                                          </p:val>
                                        </p:tav>
                                      </p:tavLst>
                                    </p:anim>
                                    <p:anim calcmode="lin" valueType="num">
                                      <p:cBhvr additive="base">
                                        <p:cTn id="135" dur="500" fill="hold"/>
                                        <p:tgtEl>
                                          <p:spTgt spid="68"/>
                                        </p:tgtEl>
                                        <p:attrNameLst>
                                          <p:attrName>ppt_y</p:attrName>
                                        </p:attrNameLst>
                                      </p:cBhvr>
                                      <p:tavLst>
                                        <p:tav tm="0">
                                          <p:val>
                                            <p:strVal val="#ppt_y"/>
                                          </p:val>
                                        </p:tav>
                                        <p:tav tm="100000">
                                          <p:val>
                                            <p:strVal val="#ppt_y"/>
                                          </p:val>
                                        </p:tav>
                                      </p:tavLst>
                                    </p:anim>
                                  </p:childTnLst>
                                </p:cTn>
                              </p:par>
                            </p:childTnLst>
                          </p:cTn>
                        </p:par>
                        <p:par>
                          <p:cTn id="136" fill="hold" nodeType="afterGroup">
                            <p:stCondLst>
                              <p:cond delay="1500"/>
                            </p:stCondLst>
                            <p:childTnLst>
                              <p:par>
                                <p:cTn id="137" presetID="2" presetClass="entr" presetSubtype="8" fill="hold" grpId="0" nodeType="afterEffect">
                                  <p:stCondLst>
                                    <p:cond delay="0"/>
                                  </p:stCondLst>
                                  <p:childTnLst>
                                    <p:set>
                                      <p:cBhvr>
                                        <p:cTn id="138" dur="1" fill="hold">
                                          <p:stCondLst>
                                            <p:cond delay="0"/>
                                          </p:stCondLst>
                                        </p:cTn>
                                        <p:tgtEl>
                                          <p:spTgt spid="58"/>
                                        </p:tgtEl>
                                        <p:attrNameLst>
                                          <p:attrName>style.visibility</p:attrName>
                                        </p:attrNameLst>
                                      </p:cBhvr>
                                      <p:to>
                                        <p:strVal val="visible"/>
                                      </p:to>
                                    </p:set>
                                    <p:anim calcmode="lin" valueType="num">
                                      <p:cBhvr additive="base">
                                        <p:cTn id="139" dur="500" fill="hold"/>
                                        <p:tgtEl>
                                          <p:spTgt spid="58"/>
                                        </p:tgtEl>
                                        <p:attrNameLst>
                                          <p:attrName>ppt_x</p:attrName>
                                        </p:attrNameLst>
                                      </p:cBhvr>
                                      <p:tavLst>
                                        <p:tav tm="0">
                                          <p:val>
                                            <p:strVal val="0-#ppt_w/2"/>
                                          </p:val>
                                        </p:tav>
                                        <p:tav tm="100000">
                                          <p:val>
                                            <p:strVal val="#ppt_x"/>
                                          </p:val>
                                        </p:tav>
                                      </p:tavLst>
                                    </p:anim>
                                    <p:anim calcmode="lin" valueType="num">
                                      <p:cBhvr additive="base">
                                        <p:cTn id="140"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anim calcmode="lin" valueType="num">
                                      <p:cBhvr additive="base">
                                        <p:cTn id="145" dur="500" fill="hold"/>
                                        <p:tgtEl>
                                          <p:spTgt spid="59"/>
                                        </p:tgtEl>
                                        <p:attrNameLst>
                                          <p:attrName>ppt_x</p:attrName>
                                        </p:attrNameLst>
                                      </p:cBhvr>
                                      <p:tavLst>
                                        <p:tav tm="0">
                                          <p:val>
                                            <p:strVal val="0-#ppt_w/2"/>
                                          </p:val>
                                        </p:tav>
                                        <p:tav tm="100000">
                                          <p:val>
                                            <p:strVal val="#ppt_x"/>
                                          </p:val>
                                        </p:tav>
                                      </p:tavLst>
                                    </p:anim>
                                    <p:anim calcmode="lin" valueType="num">
                                      <p:cBhvr additive="base">
                                        <p:cTn id="146" dur="500" fill="hold"/>
                                        <p:tgtEl>
                                          <p:spTgt spid="59"/>
                                        </p:tgtEl>
                                        <p:attrNameLst>
                                          <p:attrName>ppt_y</p:attrName>
                                        </p:attrNameLst>
                                      </p:cBhvr>
                                      <p:tavLst>
                                        <p:tav tm="0">
                                          <p:val>
                                            <p:strVal val="#ppt_y"/>
                                          </p:val>
                                        </p:tav>
                                        <p:tav tm="100000">
                                          <p:val>
                                            <p:strVal val="#ppt_y"/>
                                          </p:val>
                                        </p:tav>
                                      </p:tavLst>
                                    </p:anim>
                                  </p:childTnLst>
                                </p:cTn>
                              </p:par>
                            </p:childTnLst>
                          </p:cTn>
                        </p:par>
                        <p:par>
                          <p:cTn id="147" fill="hold" nodeType="afterGroup">
                            <p:stCondLst>
                              <p:cond delay="500"/>
                            </p:stCondLst>
                            <p:childTnLst>
                              <p:par>
                                <p:cTn id="148" presetID="2" presetClass="entr" presetSubtype="8" fill="hold" grpId="0" nodeType="afterEffect">
                                  <p:stCondLst>
                                    <p:cond delay="0"/>
                                  </p:stCondLst>
                                  <p:childTnLst>
                                    <p:set>
                                      <p:cBhvr>
                                        <p:cTn id="149" dur="1" fill="hold">
                                          <p:stCondLst>
                                            <p:cond delay="0"/>
                                          </p:stCondLst>
                                        </p:cTn>
                                        <p:tgtEl>
                                          <p:spTgt spid="60"/>
                                        </p:tgtEl>
                                        <p:attrNameLst>
                                          <p:attrName>style.visibility</p:attrName>
                                        </p:attrNameLst>
                                      </p:cBhvr>
                                      <p:to>
                                        <p:strVal val="visible"/>
                                      </p:to>
                                    </p:set>
                                    <p:anim calcmode="lin" valueType="num">
                                      <p:cBhvr additive="base">
                                        <p:cTn id="150" dur="500" fill="hold"/>
                                        <p:tgtEl>
                                          <p:spTgt spid="60"/>
                                        </p:tgtEl>
                                        <p:attrNameLst>
                                          <p:attrName>ppt_x</p:attrName>
                                        </p:attrNameLst>
                                      </p:cBhvr>
                                      <p:tavLst>
                                        <p:tav tm="0">
                                          <p:val>
                                            <p:strVal val="0-#ppt_w/2"/>
                                          </p:val>
                                        </p:tav>
                                        <p:tav tm="100000">
                                          <p:val>
                                            <p:strVal val="#ppt_x"/>
                                          </p:val>
                                        </p:tav>
                                      </p:tavLst>
                                    </p:anim>
                                    <p:anim calcmode="lin" valueType="num">
                                      <p:cBhvr additive="base">
                                        <p:cTn id="151" dur="500" fill="hold"/>
                                        <p:tgtEl>
                                          <p:spTgt spid="60"/>
                                        </p:tgtEl>
                                        <p:attrNameLst>
                                          <p:attrName>ppt_y</p:attrName>
                                        </p:attrNameLst>
                                      </p:cBhvr>
                                      <p:tavLst>
                                        <p:tav tm="0">
                                          <p:val>
                                            <p:strVal val="#ppt_y"/>
                                          </p:val>
                                        </p:tav>
                                        <p:tav tm="100000">
                                          <p:val>
                                            <p:strVal val="#ppt_y"/>
                                          </p:val>
                                        </p:tav>
                                      </p:tavLst>
                                    </p:anim>
                                  </p:childTnLst>
                                </p:cTn>
                              </p:par>
                            </p:childTnLst>
                          </p:cTn>
                        </p:par>
                        <p:par>
                          <p:cTn id="152" fill="hold" nodeType="afterGroup">
                            <p:stCondLst>
                              <p:cond delay="1000"/>
                            </p:stCondLst>
                            <p:childTnLst>
                              <p:par>
                                <p:cTn id="153" presetID="2" presetClass="entr" presetSubtype="8" fill="hold" grpId="0" nodeType="afterEffect">
                                  <p:stCondLst>
                                    <p:cond delay="0"/>
                                  </p:stCondLst>
                                  <p:childTnLst>
                                    <p:set>
                                      <p:cBhvr>
                                        <p:cTn id="154" dur="1" fill="hold">
                                          <p:stCondLst>
                                            <p:cond delay="0"/>
                                          </p:stCondLst>
                                        </p:cTn>
                                        <p:tgtEl>
                                          <p:spTgt spid="61"/>
                                        </p:tgtEl>
                                        <p:attrNameLst>
                                          <p:attrName>style.visibility</p:attrName>
                                        </p:attrNameLst>
                                      </p:cBhvr>
                                      <p:to>
                                        <p:strVal val="visible"/>
                                      </p:to>
                                    </p:set>
                                    <p:anim calcmode="lin" valueType="num">
                                      <p:cBhvr additive="base">
                                        <p:cTn id="155" dur="500" fill="hold"/>
                                        <p:tgtEl>
                                          <p:spTgt spid="61"/>
                                        </p:tgtEl>
                                        <p:attrNameLst>
                                          <p:attrName>ppt_x</p:attrName>
                                        </p:attrNameLst>
                                      </p:cBhvr>
                                      <p:tavLst>
                                        <p:tav tm="0">
                                          <p:val>
                                            <p:strVal val="0-#ppt_w/2"/>
                                          </p:val>
                                        </p:tav>
                                        <p:tav tm="100000">
                                          <p:val>
                                            <p:strVal val="#ppt_x"/>
                                          </p:val>
                                        </p:tav>
                                      </p:tavLst>
                                    </p:anim>
                                    <p:anim calcmode="lin" valueType="num">
                                      <p:cBhvr additive="base">
                                        <p:cTn id="156" dur="500" fill="hold"/>
                                        <p:tgtEl>
                                          <p:spTgt spid="61"/>
                                        </p:tgtEl>
                                        <p:attrNameLst>
                                          <p:attrName>ppt_y</p:attrName>
                                        </p:attrNameLst>
                                      </p:cBhvr>
                                      <p:tavLst>
                                        <p:tav tm="0">
                                          <p:val>
                                            <p:strVal val="#ppt_y"/>
                                          </p:val>
                                        </p:tav>
                                        <p:tav tm="100000">
                                          <p:val>
                                            <p:strVal val="#ppt_y"/>
                                          </p:val>
                                        </p:tav>
                                      </p:tavLst>
                                    </p:anim>
                                  </p:childTnLst>
                                </p:cTn>
                              </p:par>
                            </p:childTnLst>
                          </p:cTn>
                        </p:par>
                        <p:par>
                          <p:cTn id="157" fill="hold" nodeType="afterGroup">
                            <p:stCondLst>
                              <p:cond delay="1500"/>
                            </p:stCondLst>
                            <p:childTnLst>
                              <p:par>
                                <p:cTn id="158" presetID="2" presetClass="entr" presetSubtype="8" fill="hold" grpId="0" nodeType="afterEffect">
                                  <p:stCondLst>
                                    <p:cond delay="0"/>
                                  </p:stCondLst>
                                  <p:childTnLst>
                                    <p:set>
                                      <p:cBhvr>
                                        <p:cTn id="159" dur="1" fill="hold">
                                          <p:stCondLst>
                                            <p:cond delay="0"/>
                                          </p:stCondLst>
                                        </p:cTn>
                                        <p:tgtEl>
                                          <p:spTgt spid="62"/>
                                        </p:tgtEl>
                                        <p:attrNameLst>
                                          <p:attrName>style.visibility</p:attrName>
                                        </p:attrNameLst>
                                      </p:cBhvr>
                                      <p:to>
                                        <p:strVal val="visible"/>
                                      </p:to>
                                    </p:set>
                                    <p:anim calcmode="lin" valueType="num">
                                      <p:cBhvr additive="base">
                                        <p:cTn id="160" dur="500" fill="hold"/>
                                        <p:tgtEl>
                                          <p:spTgt spid="62"/>
                                        </p:tgtEl>
                                        <p:attrNameLst>
                                          <p:attrName>ppt_x</p:attrName>
                                        </p:attrNameLst>
                                      </p:cBhvr>
                                      <p:tavLst>
                                        <p:tav tm="0">
                                          <p:val>
                                            <p:strVal val="0-#ppt_w/2"/>
                                          </p:val>
                                        </p:tav>
                                        <p:tav tm="100000">
                                          <p:val>
                                            <p:strVal val="#ppt_x"/>
                                          </p:val>
                                        </p:tav>
                                      </p:tavLst>
                                    </p:anim>
                                    <p:anim calcmode="lin" valueType="num">
                                      <p:cBhvr additive="base">
                                        <p:cTn id="161" dur="500" fill="hold"/>
                                        <p:tgtEl>
                                          <p:spTgt spid="62"/>
                                        </p:tgtEl>
                                        <p:attrNameLst>
                                          <p:attrName>ppt_y</p:attrName>
                                        </p:attrNameLst>
                                      </p:cBhvr>
                                      <p:tavLst>
                                        <p:tav tm="0">
                                          <p:val>
                                            <p:strVal val="#ppt_y"/>
                                          </p:val>
                                        </p:tav>
                                        <p:tav tm="100000">
                                          <p:val>
                                            <p:strVal val="#ppt_y"/>
                                          </p:val>
                                        </p:tav>
                                      </p:tavLst>
                                    </p:anim>
                                  </p:childTnLst>
                                </p:cTn>
                              </p:par>
                            </p:childTnLst>
                          </p:cTn>
                        </p:par>
                        <p:par>
                          <p:cTn id="162" fill="hold" nodeType="afterGroup">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66"/>
                                        </p:tgtEl>
                                        <p:attrNameLst>
                                          <p:attrName>style.visibility</p:attrName>
                                        </p:attrNameLst>
                                      </p:cBhvr>
                                      <p:to>
                                        <p:strVal val="visible"/>
                                      </p:to>
                                    </p:set>
                                    <p:anim calcmode="lin" valueType="num">
                                      <p:cBhvr additive="base">
                                        <p:cTn id="165" dur="500" fill="hold"/>
                                        <p:tgtEl>
                                          <p:spTgt spid="66"/>
                                        </p:tgtEl>
                                        <p:attrNameLst>
                                          <p:attrName>ppt_x</p:attrName>
                                        </p:attrNameLst>
                                      </p:cBhvr>
                                      <p:tavLst>
                                        <p:tav tm="0">
                                          <p:val>
                                            <p:strVal val="1+#ppt_w/2"/>
                                          </p:val>
                                        </p:tav>
                                        <p:tav tm="100000">
                                          <p:val>
                                            <p:strVal val="#ppt_x"/>
                                          </p:val>
                                        </p:tav>
                                      </p:tavLst>
                                    </p:anim>
                                    <p:anim calcmode="lin" valueType="num">
                                      <p:cBhvr additive="base">
                                        <p:cTn id="166" dur="500" fill="hold"/>
                                        <p:tgtEl>
                                          <p:spTgt spid="66"/>
                                        </p:tgtEl>
                                        <p:attrNameLst>
                                          <p:attrName>ppt_y</p:attrName>
                                        </p:attrNameLst>
                                      </p:cBhvr>
                                      <p:tavLst>
                                        <p:tav tm="0">
                                          <p:val>
                                            <p:strVal val="#ppt_y"/>
                                          </p:val>
                                        </p:tav>
                                        <p:tav tm="100000">
                                          <p:val>
                                            <p:strVal val="#ppt_y"/>
                                          </p:val>
                                        </p:tav>
                                      </p:tavLst>
                                    </p:anim>
                                  </p:childTnLst>
                                </p:cTn>
                              </p:par>
                            </p:childTnLst>
                          </p:cTn>
                        </p:par>
                        <p:par>
                          <p:cTn id="167" fill="hold" nodeType="afterGroup">
                            <p:stCondLst>
                              <p:cond delay="2500"/>
                            </p:stCondLst>
                            <p:childTnLst>
                              <p:par>
                                <p:cTn id="168" presetID="2" presetClass="entr" presetSubtype="2" fill="hold" grpId="0" nodeType="afterEffect">
                                  <p:stCondLst>
                                    <p:cond delay="0"/>
                                  </p:stCondLst>
                                  <p:childTnLst>
                                    <p:set>
                                      <p:cBhvr>
                                        <p:cTn id="169" dur="1" fill="hold">
                                          <p:stCondLst>
                                            <p:cond delay="0"/>
                                          </p:stCondLst>
                                        </p:cTn>
                                        <p:tgtEl>
                                          <p:spTgt spid="67"/>
                                        </p:tgtEl>
                                        <p:attrNameLst>
                                          <p:attrName>style.visibility</p:attrName>
                                        </p:attrNameLst>
                                      </p:cBhvr>
                                      <p:to>
                                        <p:strVal val="visible"/>
                                      </p:to>
                                    </p:set>
                                    <p:anim calcmode="lin" valueType="num">
                                      <p:cBhvr additive="base">
                                        <p:cTn id="170" dur="500" fill="hold"/>
                                        <p:tgtEl>
                                          <p:spTgt spid="67"/>
                                        </p:tgtEl>
                                        <p:attrNameLst>
                                          <p:attrName>ppt_x</p:attrName>
                                        </p:attrNameLst>
                                      </p:cBhvr>
                                      <p:tavLst>
                                        <p:tav tm="0">
                                          <p:val>
                                            <p:strVal val="1+#ppt_w/2"/>
                                          </p:val>
                                        </p:tav>
                                        <p:tav tm="100000">
                                          <p:val>
                                            <p:strVal val="#ppt_x"/>
                                          </p:val>
                                        </p:tav>
                                      </p:tavLst>
                                    </p:anim>
                                    <p:anim calcmode="lin" valueType="num">
                                      <p:cBhvr additive="base">
                                        <p:cTn id="171" dur="500" fill="hold"/>
                                        <p:tgtEl>
                                          <p:spTgt spid="67"/>
                                        </p:tgtEl>
                                        <p:attrNameLst>
                                          <p:attrName>ppt_y</p:attrName>
                                        </p:attrNameLst>
                                      </p:cBhvr>
                                      <p:tavLst>
                                        <p:tav tm="0">
                                          <p:val>
                                            <p:strVal val="#ppt_y"/>
                                          </p:val>
                                        </p:tav>
                                        <p:tav tm="100000">
                                          <p:val>
                                            <p:strVal val="#ppt_y"/>
                                          </p:val>
                                        </p:tav>
                                      </p:tavLst>
                                    </p:anim>
                                  </p:childTnLst>
                                </p:cTn>
                              </p:par>
                            </p:childTnLst>
                          </p:cTn>
                        </p:par>
                        <p:par>
                          <p:cTn id="172" fill="hold" nodeType="afterGroup">
                            <p:stCondLst>
                              <p:cond delay="3000"/>
                            </p:stCondLst>
                            <p:childTnLst>
                              <p:par>
                                <p:cTn id="173" presetID="2" presetClass="entr" presetSubtype="2" fill="hold" grpId="0" nodeType="afterEffect">
                                  <p:stCondLst>
                                    <p:cond delay="0"/>
                                  </p:stCondLst>
                                  <p:childTnLst>
                                    <p:set>
                                      <p:cBhvr>
                                        <p:cTn id="174" dur="1" fill="hold">
                                          <p:stCondLst>
                                            <p:cond delay="0"/>
                                          </p:stCondLst>
                                        </p:cTn>
                                        <p:tgtEl>
                                          <p:spTgt spid="69"/>
                                        </p:tgtEl>
                                        <p:attrNameLst>
                                          <p:attrName>style.visibility</p:attrName>
                                        </p:attrNameLst>
                                      </p:cBhvr>
                                      <p:to>
                                        <p:strVal val="visible"/>
                                      </p:to>
                                    </p:set>
                                    <p:anim calcmode="lin" valueType="num">
                                      <p:cBhvr additive="base">
                                        <p:cTn id="175" dur="500" fill="hold"/>
                                        <p:tgtEl>
                                          <p:spTgt spid="69"/>
                                        </p:tgtEl>
                                        <p:attrNameLst>
                                          <p:attrName>ppt_x</p:attrName>
                                        </p:attrNameLst>
                                      </p:cBhvr>
                                      <p:tavLst>
                                        <p:tav tm="0">
                                          <p:val>
                                            <p:strVal val="1+#ppt_w/2"/>
                                          </p:val>
                                        </p:tav>
                                        <p:tav tm="100000">
                                          <p:val>
                                            <p:strVal val="#ppt_x"/>
                                          </p:val>
                                        </p:tav>
                                      </p:tavLst>
                                    </p:anim>
                                    <p:anim calcmode="lin" valueType="num">
                                      <p:cBhvr additive="base">
                                        <p:cTn id="176" dur="500" fill="hold"/>
                                        <p:tgtEl>
                                          <p:spTgt spid="69"/>
                                        </p:tgtEl>
                                        <p:attrNameLst>
                                          <p:attrName>ppt_y</p:attrName>
                                        </p:attrNameLst>
                                      </p:cBhvr>
                                      <p:tavLst>
                                        <p:tav tm="0">
                                          <p:val>
                                            <p:strVal val="#ppt_y"/>
                                          </p:val>
                                        </p:tav>
                                        <p:tav tm="100000">
                                          <p:val>
                                            <p:strVal val="#ppt_y"/>
                                          </p:val>
                                        </p:tav>
                                      </p:tavLst>
                                    </p:anim>
                                  </p:childTnLst>
                                </p:cTn>
                              </p:par>
                              <p:par>
                                <p:cTn id="177" presetID="10" presetClass="exit" presetSubtype="0" fill="hold" nodeType="withEffect">
                                  <p:stCondLst>
                                    <p:cond delay="5000"/>
                                  </p:stCondLst>
                                  <p:childTnLst>
                                    <p:animEffect transition="out" filter="fade">
                                      <p:cBhvr>
                                        <p:cTn id="178" dur="3000"/>
                                        <p:tgtEl>
                                          <p:spTgt spid="75"/>
                                        </p:tgtEl>
                                      </p:cBhvr>
                                    </p:animEffect>
                                    <p:set>
                                      <p:cBhvr>
                                        <p:cTn id="179" dur="1" fill="hold">
                                          <p:stCondLst>
                                            <p:cond delay="29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5" grpId="0" animBg="1"/>
      <p:bldP spid="42" grpId="0" animBg="1" autoUpdateAnimBg="0"/>
      <p:bldP spid="43" grpId="0" animBg="1" autoUpdateAnimBg="0"/>
      <p:bldP spid="44" grpId="0" animBg="1"/>
      <p:bldP spid="45" grpId="0" animBg="1"/>
      <p:bldP spid="46" grpId="0" animBg="1"/>
      <p:bldP spid="47" grpId="0" animBg="1" autoUpdateAnimBg="0"/>
      <p:bldP spid="48" grpId="0" animBg="1"/>
      <p:bldP spid="49" grpId="0" animBg="1" autoUpdateAnimBg="0"/>
      <p:bldP spid="50" grpId="0" animBg="1"/>
      <p:bldP spid="51" grpId="0" animBg="1" autoUpdateAnimBg="0"/>
      <p:bldP spid="52" grpId="0" animBg="1"/>
      <p:bldP spid="53" grpId="0" animBg="1" autoUpdateAnimBg="0"/>
      <p:bldP spid="54" grpId="0" animBg="1"/>
      <p:bldP spid="55" grpId="0" animBg="1" autoUpdateAnimBg="0"/>
      <p:bldP spid="56" grpId="0" animBg="1"/>
      <p:bldP spid="57" grpId="0" animBg="1" autoUpdateAnimBg="0"/>
      <p:bldP spid="58" grpId="0" animBg="1" autoUpdateAnimBg="0"/>
      <p:bldP spid="59" grpId="0" animBg="1"/>
      <p:bldP spid="60" grpId="0" animBg="1" autoUpdateAnimBg="0"/>
      <p:bldP spid="61" grpId="0" animBg="1"/>
      <p:bldP spid="62" grpId="0" animBg="1" autoUpdateAnimBg="0"/>
      <p:bldP spid="63" grpId="0" animBg="1"/>
      <p:bldP spid="64" grpId="0" animBg="1"/>
      <p:bldP spid="65" grpId="0" animBg="1"/>
      <p:bldP spid="66" grpId="0" animBg="1"/>
      <p:bldP spid="67" grpId="0" animBg="1"/>
      <p:bldP spid="68" grpId="0" animBg="1"/>
      <p:bldP spid="69" grpId="0" animBg="1"/>
      <p:bldP spid="70" grpId="0" animBg="1"/>
      <p:bldP spid="72" grpId="0" autoUpdateAnimBg="0"/>
      <p:bldP spid="73" grpId="0" autoUpdateAnimBg="0"/>
      <p:bldP spid="7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
          <p:cNvSpPr txBox="1">
            <a:spLocks noChangeArrowheads="1"/>
          </p:cNvSpPr>
          <p:nvPr/>
        </p:nvSpPr>
        <p:spPr bwMode="auto">
          <a:xfrm>
            <a:off x="8420100" y="-17145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A76FA58B-9D4D-4DC3-9039-BC1116A009BB}" type="slidenum">
              <a:rPr lang="fr-FR" sz="800">
                <a:latin typeface="Franklin Gothic Medium" pitchFamily="34" charset="0"/>
              </a:rPr>
              <a:pPr eaLnBrk="1" hangingPunct="1"/>
              <a:t>28</a:t>
            </a:fld>
            <a:r>
              <a:rPr lang="fr-FR" sz="800">
                <a:latin typeface="Franklin Gothic Medium" pitchFamily="34" charset="0"/>
              </a:rPr>
              <a:t>/12</a:t>
            </a:r>
          </a:p>
        </p:txBody>
      </p:sp>
      <p:sp>
        <p:nvSpPr>
          <p:cNvPr id="13319"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4340"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4341"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4342" name="Group 10"/>
          <p:cNvGrpSpPr>
            <a:grpSpLocks/>
          </p:cNvGrpSpPr>
          <p:nvPr/>
        </p:nvGrpSpPr>
        <p:grpSpPr bwMode="auto">
          <a:xfrm>
            <a:off x="501650" y="6559550"/>
            <a:ext cx="441325" cy="244475"/>
            <a:chOff x="882" y="3709"/>
            <a:chExt cx="353" cy="195"/>
          </a:xfrm>
        </p:grpSpPr>
        <p:sp>
          <p:nvSpPr>
            <p:cNvPr id="14410"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4411"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4412"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4413"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4414"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3328"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44"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4345" name="Group 18"/>
          <p:cNvGrpSpPr>
            <a:grpSpLocks/>
          </p:cNvGrpSpPr>
          <p:nvPr/>
        </p:nvGrpSpPr>
        <p:grpSpPr bwMode="auto">
          <a:xfrm>
            <a:off x="501650" y="6573838"/>
            <a:ext cx="441325" cy="244475"/>
            <a:chOff x="882" y="3709"/>
            <a:chExt cx="353" cy="195"/>
          </a:xfrm>
        </p:grpSpPr>
        <p:sp>
          <p:nvSpPr>
            <p:cNvPr id="14405"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4406"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4407"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4408"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4409"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4346"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B91C71D-587F-42CB-A61A-48174728A9A9}" type="datetime10">
              <a:rPr lang="fr-FR" sz="1200">
                <a:solidFill>
                  <a:schemeClr val="bg1"/>
                </a:solidFill>
              </a:rPr>
              <a:pPr eaLnBrk="1" hangingPunct="1"/>
              <a:t>00:15</a:t>
            </a:fld>
            <a:endParaRPr lang="fr-FR" sz="1200">
              <a:solidFill>
                <a:schemeClr val="bg1"/>
              </a:solidFill>
            </a:endParaRPr>
          </a:p>
        </p:txBody>
      </p:sp>
      <p:sp>
        <p:nvSpPr>
          <p:cNvPr id="28" name="AutoShape 2"/>
          <p:cNvSpPr>
            <a:spLocks noChangeArrowheads="1"/>
          </p:cNvSpPr>
          <p:nvPr/>
        </p:nvSpPr>
        <p:spPr bwMode="auto">
          <a:xfrm>
            <a:off x="0" y="666750"/>
            <a:ext cx="1485900" cy="685800"/>
          </a:xfrm>
          <a:prstGeom prst="roundRect">
            <a:avLst>
              <a:gd name="adj" fmla="val 16667"/>
            </a:avLst>
          </a:prstGeom>
          <a:solidFill>
            <a:srgbClr val="A2C1FE"/>
          </a:solidFill>
          <a:ln w="12700">
            <a:solidFill>
              <a:schemeClr val="tx1"/>
            </a:solidFill>
            <a:round/>
            <a:headEnd/>
            <a:tailEnd/>
          </a:ln>
        </p:spPr>
        <p:txBody>
          <a:bodyPr wrap="none" anchor="ctr"/>
          <a:lstStyle/>
          <a:p>
            <a:pPr algn="ctr" defTabSz="762000"/>
            <a:r>
              <a:rPr lang="fr-FR" sz="1600"/>
              <a:t>Mesures </a:t>
            </a:r>
          </a:p>
          <a:p>
            <a:pPr algn="ctr" defTabSz="762000"/>
            <a:r>
              <a:rPr lang="fr-FR" sz="1600"/>
              <a:t>Structurelles</a:t>
            </a:r>
          </a:p>
        </p:txBody>
      </p:sp>
      <p:sp>
        <p:nvSpPr>
          <p:cNvPr id="29" name="Line 3"/>
          <p:cNvSpPr>
            <a:spLocks noChangeShapeType="1"/>
          </p:cNvSpPr>
          <p:nvPr/>
        </p:nvSpPr>
        <p:spPr bwMode="auto">
          <a:xfrm>
            <a:off x="1498600" y="996950"/>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0" name="Oval 4"/>
          <p:cNvSpPr>
            <a:spLocks noChangeArrowheads="1"/>
          </p:cNvSpPr>
          <p:nvPr/>
        </p:nvSpPr>
        <p:spPr bwMode="auto">
          <a:xfrm>
            <a:off x="1841500" y="719138"/>
            <a:ext cx="123825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réduisent</a:t>
            </a:r>
          </a:p>
        </p:txBody>
      </p:sp>
      <p:sp>
        <p:nvSpPr>
          <p:cNvPr id="31" name="Line 5"/>
          <p:cNvSpPr>
            <a:spLocks noChangeShapeType="1"/>
          </p:cNvSpPr>
          <p:nvPr/>
        </p:nvSpPr>
        <p:spPr bwMode="auto">
          <a:xfrm>
            <a:off x="3079750" y="1011238"/>
            <a:ext cx="33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2" name="Rectangle 6"/>
          <p:cNvSpPr>
            <a:spLocks noChangeArrowheads="1"/>
          </p:cNvSpPr>
          <p:nvPr/>
        </p:nvSpPr>
        <p:spPr bwMode="auto">
          <a:xfrm>
            <a:off x="3409950" y="681038"/>
            <a:ext cx="1568450" cy="685800"/>
          </a:xfrm>
          <a:prstGeom prst="rect">
            <a:avLst/>
          </a:prstGeom>
          <a:solidFill>
            <a:srgbClr val="C8B420"/>
          </a:solidFill>
          <a:ln w="12700">
            <a:solidFill>
              <a:schemeClr val="tx1"/>
            </a:solidFill>
            <a:miter lim="800000"/>
            <a:headEnd/>
            <a:tailEnd/>
          </a:ln>
        </p:spPr>
        <p:txBody>
          <a:bodyPr wrap="none" anchor="ctr"/>
          <a:lstStyle/>
          <a:p>
            <a:pPr algn="ctr" defTabSz="762000"/>
            <a:r>
              <a:rPr lang="fr-FR" sz="1600"/>
              <a:t>Exposition</a:t>
            </a:r>
          </a:p>
          <a:p>
            <a:pPr algn="ctr" defTabSz="762000"/>
            <a:r>
              <a:rPr lang="fr-FR" sz="1600"/>
              <a:t>Naturelle</a:t>
            </a:r>
          </a:p>
        </p:txBody>
      </p:sp>
      <p:sp>
        <p:nvSpPr>
          <p:cNvPr id="33" name="AutoShape 7"/>
          <p:cNvSpPr>
            <a:spLocks noChangeArrowheads="1"/>
          </p:cNvSpPr>
          <p:nvPr/>
        </p:nvSpPr>
        <p:spPr bwMode="auto">
          <a:xfrm>
            <a:off x="0" y="1498600"/>
            <a:ext cx="1403350" cy="685800"/>
          </a:xfrm>
          <a:prstGeom prst="roundRect">
            <a:avLst>
              <a:gd name="adj" fmla="val 16667"/>
            </a:avLst>
          </a:prstGeom>
          <a:solidFill>
            <a:srgbClr val="A2C1FE"/>
          </a:solidFill>
          <a:ln w="12700">
            <a:solidFill>
              <a:schemeClr val="tx1"/>
            </a:solidFill>
            <a:round/>
            <a:headEnd/>
            <a:tailEnd/>
          </a:ln>
        </p:spPr>
        <p:txBody>
          <a:bodyPr wrap="none" anchor="ctr"/>
          <a:lstStyle/>
          <a:p>
            <a:pPr algn="ctr" defTabSz="762000"/>
            <a:r>
              <a:rPr lang="fr-FR" sz="1600"/>
              <a:t>Mesures </a:t>
            </a:r>
          </a:p>
          <a:p>
            <a:pPr algn="ctr" defTabSz="762000"/>
            <a:r>
              <a:rPr lang="fr-FR" sz="1600"/>
              <a:t>Dissuasives</a:t>
            </a:r>
          </a:p>
        </p:txBody>
      </p:sp>
      <p:sp>
        <p:nvSpPr>
          <p:cNvPr id="34" name="Line 8"/>
          <p:cNvSpPr>
            <a:spLocks noChangeShapeType="1"/>
          </p:cNvSpPr>
          <p:nvPr/>
        </p:nvSpPr>
        <p:spPr bwMode="auto">
          <a:xfrm>
            <a:off x="1416050" y="1827213"/>
            <a:ext cx="35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5" name="Oval 9"/>
          <p:cNvSpPr>
            <a:spLocks noChangeArrowheads="1"/>
          </p:cNvSpPr>
          <p:nvPr/>
        </p:nvSpPr>
        <p:spPr bwMode="auto">
          <a:xfrm>
            <a:off x="1797050" y="1522413"/>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réduisent</a:t>
            </a:r>
          </a:p>
        </p:txBody>
      </p:sp>
      <p:sp>
        <p:nvSpPr>
          <p:cNvPr id="36" name="Line 10"/>
          <p:cNvSpPr>
            <a:spLocks noChangeShapeType="1"/>
          </p:cNvSpPr>
          <p:nvPr/>
        </p:nvSpPr>
        <p:spPr bwMode="auto">
          <a:xfrm>
            <a:off x="3105150" y="1841500"/>
            <a:ext cx="33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7" name="Rectangle 11"/>
          <p:cNvSpPr>
            <a:spLocks noChangeArrowheads="1"/>
          </p:cNvSpPr>
          <p:nvPr/>
        </p:nvSpPr>
        <p:spPr bwMode="auto">
          <a:xfrm>
            <a:off x="3397250" y="1497013"/>
            <a:ext cx="1568450" cy="685800"/>
          </a:xfrm>
          <a:prstGeom prst="rect">
            <a:avLst/>
          </a:prstGeom>
          <a:solidFill>
            <a:srgbClr val="C8B420"/>
          </a:solidFill>
          <a:ln w="12700">
            <a:solidFill>
              <a:schemeClr val="tx1"/>
            </a:solidFill>
            <a:miter lim="800000"/>
            <a:headEnd/>
            <a:tailEnd/>
          </a:ln>
        </p:spPr>
        <p:txBody>
          <a:bodyPr wrap="none" anchor="ctr"/>
          <a:lstStyle/>
          <a:p>
            <a:pPr algn="ctr" defTabSz="762000"/>
            <a:r>
              <a:rPr lang="fr-FR" sz="1600"/>
              <a:t>Intention de</a:t>
            </a:r>
          </a:p>
          <a:p>
            <a:pPr algn="ctr" defTabSz="762000"/>
            <a:r>
              <a:rPr lang="fr-FR" sz="1600"/>
              <a:t>l’agresseur</a:t>
            </a:r>
          </a:p>
        </p:txBody>
      </p:sp>
      <p:sp>
        <p:nvSpPr>
          <p:cNvPr id="38" name="AutoShape 12"/>
          <p:cNvSpPr>
            <a:spLocks noChangeArrowheads="1"/>
          </p:cNvSpPr>
          <p:nvPr/>
        </p:nvSpPr>
        <p:spPr bwMode="auto">
          <a:xfrm>
            <a:off x="0" y="2339975"/>
            <a:ext cx="1403350" cy="685800"/>
          </a:xfrm>
          <a:prstGeom prst="roundRect">
            <a:avLst>
              <a:gd name="adj" fmla="val 16667"/>
            </a:avLst>
          </a:prstGeom>
          <a:solidFill>
            <a:srgbClr val="A2C1FE"/>
          </a:solidFill>
          <a:ln w="12700">
            <a:solidFill>
              <a:schemeClr val="tx1"/>
            </a:solidFill>
            <a:round/>
            <a:headEnd/>
            <a:tailEnd/>
          </a:ln>
        </p:spPr>
        <p:txBody>
          <a:bodyPr wrap="none" anchor="ctr"/>
          <a:lstStyle/>
          <a:p>
            <a:pPr algn="ctr" defTabSz="762000"/>
            <a:r>
              <a:rPr lang="fr-FR" sz="1600"/>
              <a:t>Mesures </a:t>
            </a:r>
          </a:p>
          <a:p>
            <a:pPr algn="ctr" defTabSz="762000"/>
            <a:r>
              <a:rPr lang="fr-FR" sz="1600"/>
              <a:t>Préventives</a:t>
            </a:r>
          </a:p>
        </p:txBody>
      </p:sp>
      <p:sp>
        <p:nvSpPr>
          <p:cNvPr id="39" name="Line 13"/>
          <p:cNvSpPr>
            <a:spLocks noChangeShapeType="1"/>
          </p:cNvSpPr>
          <p:nvPr/>
        </p:nvSpPr>
        <p:spPr bwMode="auto">
          <a:xfrm>
            <a:off x="1403350" y="2711450"/>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0" name="Oval 14"/>
          <p:cNvSpPr>
            <a:spLocks noChangeArrowheads="1"/>
          </p:cNvSpPr>
          <p:nvPr/>
        </p:nvSpPr>
        <p:spPr bwMode="auto">
          <a:xfrm>
            <a:off x="1774825" y="2417763"/>
            <a:ext cx="123825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réduisent</a:t>
            </a:r>
          </a:p>
        </p:txBody>
      </p:sp>
      <p:sp>
        <p:nvSpPr>
          <p:cNvPr id="41" name="Line 15"/>
          <p:cNvSpPr>
            <a:spLocks noChangeShapeType="1"/>
          </p:cNvSpPr>
          <p:nvPr/>
        </p:nvSpPr>
        <p:spPr bwMode="auto">
          <a:xfrm>
            <a:off x="2959100" y="2693988"/>
            <a:ext cx="4127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2" name="Rectangle 16"/>
          <p:cNvSpPr>
            <a:spLocks noChangeArrowheads="1"/>
          </p:cNvSpPr>
          <p:nvPr/>
        </p:nvSpPr>
        <p:spPr bwMode="auto">
          <a:xfrm>
            <a:off x="3371850" y="2357438"/>
            <a:ext cx="1568450" cy="685800"/>
          </a:xfrm>
          <a:prstGeom prst="rect">
            <a:avLst/>
          </a:prstGeom>
          <a:solidFill>
            <a:srgbClr val="C8B420"/>
          </a:solidFill>
          <a:ln w="12700">
            <a:solidFill>
              <a:schemeClr val="tx1"/>
            </a:solidFill>
            <a:miter lim="800000"/>
            <a:headEnd/>
            <a:tailEnd/>
          </a:ln>
        </p:spPr>
        <p:txBody>
          <a:bodyPr wrap="none" anchor="ctr"/>
          <a:lstStyle/>
          <a:p>
            <a:pPr algn="ctr" defTabSz="762000"/>
            <a:r>
              <a:rPr lang="fr-FR" sz="1600"/>
              <a:t>Possibilité</a:t>
            </a:r>
          </a:p>
          <a:p>
            <a:pPr algn="ctr" defTabSz="762000"/>
            <a:r>
              <a:rPr lang="fr-FR" sz="1600"/>
              <a:t>de sinistre</a:t>
            </a:r>
          </a:p>
        </p:txBody>
      </p:sp>
      <p:sp>
        <p:nvSpPr>
          <p:cNvPr id="43" name="Line 17"/>
          <p:cNvSpPr>
            <a:spLocks noChangeShapeType="1"/>
          </p:cNvSpPr>
          <p:nvPr/>
        </p:nvSpPr>
        <p:spPr bwMode="auto">
          <a:xfrm>
            <a:off x="4991100" y="1011238"/>
            <a:ext cx="279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4" name="Line 18"/>
          <p:cNvSpPr>
            <a:spLocks noChangeShapeType="1"/>
          </p:cNvSpPr>
          <p:nvPr/>
        </p:nvSpPr>
        <p:spPr bwMode="auto">
          <a:xfrm flipV="1">
            <a:off x="4978400" y="1841500"/>
            <a:ext cx="35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5" name="Line 19"/>
          <p:cNvSpPr>
            <a:spLocks noChangeShapeType="1"/>
          </p:cNvSpPr>
          <p:nvPr/>
        </p:nvSpPr>
        <p:spPr bwMode="auto">
          <a:xfrm>
            <a:off x="4940300" y="2698750"/>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6" name="Oval 20"/>
          <p:cNvSpPr>
            <a:spLocks noChangeArrowheads="1"/>
          </p:cNvSpPr>
          <p:nvPr/>
        </p:nvSpPr>
        <p:spPr bwMode="auto">
          <a:xfrm>
            <a:off x="5283200" y="693738"/>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caractérise</a:t>
            </a:r>
          </a:p>
        </p:txBody>
      </p:sp>
      <p:sp>
        <p:nvSpPr>
          <p:cNvPr id="47" name="Oval 21"/>
          <p:cNvSpPr>
            <a:spLocks noChangeArrowheads="1"/>
          </p:cNvSpPr>
          <p:nvPr/>
        </p:nvSpPr>
        <p:spPr bwMode="auto">
          <a:xfrm>
            <a:off x="5335588" y="1484313"/>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caractérise</a:t>
            </a:r>
          </a:p>
        </p:txBody>
      </p:sp>
      <p:sp>
        <p:nvSpPr>
          <p:cNvPr id="48" name="Oval 22"/>
          <p:cNvSpPr>
            <a:spLocks noChangeArrowheads="1"/>
          </p:cNvSpPr>
          <p:nvPr/>
        </p:nvSpPr>
        <p:spPr bwMode="auto">
          <a:xfrm>
            <a:off x="5283200" y="2419350"/>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caractérise</a:t>
            </a:r>
          </a:p>
        </p:txBody>
      </p:sp>
      <p:sp>
        <p:nvSpPr>
          <p:cNvPr id="49" name="Line 23"/>
          <p:cNvSpPr>
            <a:spLocks noChangeShapeType="1"/>
          </p:cNvSpPr>
          <p:nvPr/>
        </p:nvSpPr>
        <p:spPr bwMode="auto">
          <a:xfrm>
            <a:off x="6604000" y="998538"/>
            <a:ext cx="809625" cy="4857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0" name="Line 24"/>
          <p:cNvSpPr>
            <a:spLocks noChangeShapeType="1"/>
          </p:cNvSpPr>
          <p:nvPr/>
        </p:nvSpPr>
        <p:spPr bwMode="auto">
          <a:xfrm flipV="1">
            <a:off x="6669088" y="1816100"/>
            <a:ext cx="595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1" name="Line 25"/>
          <p:cNvSpPr>
            <a:spLocks noChangeShapeType="1"/>
          </p:cNvSpPr>
          <p:nvPr/>
        </p:nvSpPr>
        <p:spPr bwMode="auto">
          <a:xfrm flipV="1">
            <a:off x="6643688" y="2133600"/>
            <a:ext cx="719137"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2" name="AutoShape 26"/>
          <p:cNvSpPr>
            <a:spLocks noChangeArrowheads="1"/>
          </p:cNvSpPr>
          <p:nvPr/>
        </p:nvSpPr>
        <p:spPr bwMode="auto">
          <a:xfrm>
            <a:off x="7277100" y="1255713"/>
            <a:ext cx="1130300" cy="1143000"/>
          </a:xfrm>
          <a:prstGeom prst="octagon">
            <a:avLst>
              <a:gd name="adj" fmla="val 29287"/>
            </a:avLst>
          </a:prstGeom>
          <a:solidFill>
            <a:srgbClr val="CD512F"/>
          </a:solidFill>
          <a:ln w="12700">
            <a:solidFill>
              <a:schemeClr val="tx1"/>
            </a:solidFill>
            <a:miter lim="800000"/>
            <a:headEnd/>
            <a:tailEnd/>
          </a:ln>
        </p:spPr>
        <p:txBody>
          <a:bodyPr wrap="none" anchor="ctr"/>
          <a:lstStyle/>
          <a:p>
            <a:pPr algn="ctr" defTabSz="762000"/>
            <a:r>
              <a:rPr lang="fr-FR" sz="1600"/>
              <a:t>Potentialité</a:t>
            </a:r>
          </a:p>
        </p:txBody>
      </p:sp>
      <p:sp>
        <p:nvSpPr>
          <p:cNvPr id="53" name="AutoShape 27"/>
          <p:cNvSpPr>
            <a:spLocks noChangeArrowheads="1"/>
          </p:cNvSpPr>
          <p:nvPr/>
        </p:nvSpPr>
        <p:spPr bwMode="auto">
          <a:xfrm>
            <a:off x="0" y="3714750"/>
            <a:ext cx="1485900" cy="685800"/>
          </a:xfrm>
          <a:prstGeom prst="roundRect">
            <a:avLst>
              <a:gd name="adj" fmla="val 16667"/>
            </a:avLst>
          </a:prstGeom>
          <a:solidFill>
            <a:srgbClr val="F4507F"/>
          </a:solidFill>
          <a:ln w="12700">
            <a:solidFill>
              <a:schemeClr val="tx1"/>
            </a:solidFill>
            <a:round/>
            <a:headEnd/>
            <a:tailEnd/>
          </a:ln>
        </p:spPr>
        <p:txBody>
          <a:bodyPr wrap="none" anchor="ctr"/>
          <a:lstStyle/>
          <a:p>
            <a:pPr algn="ctr" defTabSz="762000"/>
            <a:r>
              <a:rPr lang="fr-FR" sz="1600"/>
              <a:t>Mesures de </a:t>
            </a:r>
          </a:p>
          <a:p>
            <a:pPr algn="ctr" defTabSz="762000"/>
            <a:r>
              <a:rPr lang="fr-FR" sz="1600"/>
              <a:t>Protection</a:t>
            </a:r>
          </a:p>
        </p:txBody>
      </p:sp>
      <p:sp>
        <p:nvSpPr>
          <p:cNvPr id="54" name="Line 28"/>
          <p:cNvSpPr>
            <a:spLocks noChangeShapeType="1"/>
          </p:cNvSpPr>
          <p:nvPr/>
        </p:nvSpPr>
        <p:spPr bwMode="auto">
          <a:xfrm>
            <a:off x="1511300" y="4059238"/>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55" name="Oval 29"/>
          <p:cNvSpPr>
            <a:spLocks noChangeArrowheads="1"/>
          </p:cNvSpPr>
          <p:nvPr/>
        </p:nvSpPr>
        <p:spPr bwMode="auto">
          <a:xfrm>
            <a:off x="1841500" y="3727450"/>
            <a:ext cx="123825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réduisent</a:t>
            </a:r>
          </a:p>
        </p:txBody>
      </p:sp>
      <p:sp>
        <p:nvSpPr>
          <p:cNvPr id="56" name="Line 30"/>
          <p:cNvSpPr>
            <a:spLocks noChangeShapeType="1"/>
          </p:cNvSpPr>
          <p:nvPr/>
        </p:nvSpPr>
        <p:spPr bwMode="auto">
          <a:xfrm>
            <a:off x="3094038" y="4044950"/>
            <a:ext cx="33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7" name="Rectangle 31"/>
          <p:cNvSpPr>
            <a:spLocks noChangeArrowheads="1"/>
          </p:cNvSpPr>
          <p:nvPr/>
        </p:nvSpPr>
        <p:spPr bwMode="auto">
          <a:xfrm>
            <a:off x="3371850" y="3638550"/>
            <a:ext cx="1568450" cy="685800"/>
          </a:xfrm>
          <a:prstGeom prst="rect">
            <a:avLst/>
          </a:prstGeom>
          <a:solidFill>
            <a:srgbClr val="C8B420"/>
          </a:solidFill>
          <a:ln w="12700">
            <a:solidFill>
              <a:schemeClr val="tx1"/>
            </a:solidFill>
            <a:miter lim="800000"/>
            <a:headEnd/>
            <a:tailEnd/>
          </a:ln>
        </p:spPr>
        <p:txBody>
          <a:bodyPr wrap="none" anchor="ctr"/>
          <a:lstStyle/>
          <a:p>
            <a:pPr algn="ctr" defTabSz="762000"/>
            <a:r>
              <a:rPr lang="fr-FR" sz="1600"/>
              <a:t>Gravité des</a:t>
            </a:r>
          </a:p>
          <a:p>
            <a:pPr algn="ctr" defTabSz="762000"/>
            <a:r>
              <a:rPr lang="fr-FR" sz="1600"/>
              <a:t>Détériorations</a:t>
            </a:r>
          </a:p>
        </p:txBody>
      </p:sp>
      <p:sp>
        <p:nvSpPr>
          <p:cNvPr id="58" name="AutoShape 32"/>
          <p:cNvSpPr>
            <a:spLocks noChangeArrowheads="1"/>
          </p:cNvSpPr>
          <p:nvPr/>
        </p:nvSpPr>
        <p:spPr bwMode="auto">
          <a:xfrm>
            <a:off x="0" y="4476750"/>
            <a:ext cx="1403350" cy="685800"/>
          </a:xfrm>
          <a:prstGeom prst="roundRect">
            <a:avLst>
              <a:gd name="adj" fmla="val 16667"/>
            </a:avLst>
          </a:prstGeom>
          <a:solidFill>
            <a:srgbClr val="F4507F"/>
          </a:solidFill>
          <a:ln w="12700">
            <a:solidFill>
              <a:schemeClr val="tx1"/>
            </a:solidFill>
            <a:round/>
            <a:headEnd/>
            <a:tailEnd/>
          </a:ln>
        </p:spPr>
        <p:txBody>
          <a:bodyPr wrap="none" anchor="ctr"/>
          <a:lstStyle/>
          <a:p>
            <a:pPr algn="ctr" defTabSz="762000"/>
            <a:r>
              <a:rPr lang="fr-FR" sz="1600"/>
              <a:t>Mesures </a:t>
            </a:r>
          </a:p>
          <a:p>
            <a:pPr algn="ctr" defTabSz="762000"/>
            <a:r>
              <a:rPr lang="fr-FR" sz="1600"/>
              <a:t>Palliatives</a:t>
            </a:r>
          </a:p>
        </p:txBody>
      </p:sp>
      <p:sp>
        <p:nvSpPr>
          <p:cNvPr id="59" name="Line 33"/>
          <p:cNvSpPr>
            <a:spLocks noChangeShapeType="1"/>
          </p:cNvSpPr>
          <p:nvPr/>
        </p:nvSpPr>
        <p:spPr bwMode="auto">
          <a:xfrm>
            <a:off x="1428750" y="4862513"/>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0" name="Oval 34"/>
          <p:cNvSpPr>
            <a:spLocks noChangeArrowheads="1"/>
          </p:cNvSpPr>
          <p:nvPr/>
        </p:nvSpPr>
        <p:spPr bwMode="auto">
          <a:xfrm>
            <a:off x="1720850" y="4545013"/>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réduisent</a:t>
            </a:r>
          </a:p>
        </p:txBody>
      </p:sp>
      <p:sp>
        <p:nvSpPr>
          <p:cNvPr id="61" name="Line 35"/>
          <p:cNvSpPr>
            <a:spLocks noChangeShapeType="1"/>
          </p:cNvSpPr>
          <p:nvPr/>
        </p:nvSpPr>
        <p:spPr bwMode="auto">
          <a:xfrm>
            <a:off x="3054350" y="4835525"/>
            <a:ext cx="33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2" name="Rectangle 36"/>
          <p:cNvSpPr>
            <a:spLocks noChangeArrowheads="1"/>
          </p:cNvSpPr>
          <p:nvPr/>
        </p:nvSpPr>
        <p:spPr bwMode="auto">
          <a:xfrm>
            <a:off x="3346450" y="4416425"/>
            <a:ext cx="1568450" cy="685800"/>
          </a:xfrm>
          <a:prstGeom prst="rect">
            <a:avLst/>
          </a:prstGeom>
          <a:solidFill>
            <a:srgbClr val="C8B420"/>
          </a:solidFill>
          <a:ln w="12700">
            <a:solidFill>
              <a:schemeClr val="tx1"/>
            </a:solidFill>
            <a:miter lim="800000"/>
            <a:headEnd/>
            <a:tailEnd/>
          </a:ln>
        </p:spPr>
        <p:txBody>
          <a:bodyPr wrap="none" anchor="ctr"/>
          <a:lstStyle/>
          <a:p>
            <a:pPr algn="ctr" defTabSz="762000"/>
            <a:r>
              <a:rPr lang="fr-FR" sz="1600"/>
              <a:t>Gravité des </a:t>
            </a:r>
          </a:p>
          <a:p>
            <a:pPr algn="ctr" defTabSz="762000"/>
            <a:r>
              <a:rPr lang="fr-FR" sz="1600"/>
              <a:t>Dysfonctions</a:t>
            </a:r>
          </a:p>
        </p:txBody>
      </p:sp>
      <p:sp>
        <p:nvSpPr>
          <p:cNvPr id="63" name="AutoShape 37"/>
          <p:cNvSpPr>
            <a:spLocks noChangeArrowheads="1"/>
          </p:cNvSpPr>
          <p:nvPr/>
        </p:nvSpPr>
        <p:spPr bwMode="auto">
          <a:xfrm>
            <a:off x="0" y="5238750"/>
            <a:ext cx="1403350" cy="685800"/>
          </a:xfrm>
          <a:prstGeom prst="roundRect">
            <a:avLst>
              <a:gd name="adj" fmla="val 16667"/>
            </a:avLst>
          </a:prstGeom>
          <a:solidFill>
            <a:srgbClr val="F4507F"/>
          </a:solidFill>
          <a:ln w="12700">
            <a:solidFill>
              <a:schemeClr val="tx1"/>
            </a:solidFill>
            <a:round/>
            <a:headEnd/>
            <a:tailEnd/>
          </a:ln>
        </p:spPr>
        <p:txBody>
          <a:bodyPr wrap="none" anchor="ctr"/>
          <a:lstStyle/>
          <a:p>
            <a:pPr algn="ctr" defTabSz="762000"/>
            <a:r>
              <a:rPr lang="fr-FR" sz="1600"/>
              <a:t>Mesures de</a:t>
            </a:r>
          </a:p>
          <a:p>
            <a:pPr algn="ctr" defTabSz="762000"/>
            <a:r>
              <a:rPr lang="fr-FR" sz="1600"/>
              <a:t>Récupération</a:t>
            </a:r>
          </a:p>
        </p:txBody>
      </p:sp>
      <p:sp>
        <p:nvSpPr>
          <p:cNvPr id="64" name="Line 38"/>
          <p:cNvSpPr>
            <a:spLocks noChangeShapeType="1"/>
          </p:cNvSpPr>
          <p:nvPr/>
        </p:nvSpPr>
        <p:spPr bwMode="auto">
          <a:xfrm>
            <a:off x="1403350" y="5565775"/>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5" name="Oval 39"/>
          <p:cNvSpPr>
            <a:spLocks noChangeArrowheads="1"/>
          </p:cNvSpPr>
          <p:nvPr/>
        </p:nvSpPr>
        <p:spPr bwMode="auto">
          <a:xfrm>
            <a:off x="1733550" y="5260975"/>
            <a:ext cx="123825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réduisent</a:t>
            </a:r>
          </a:p>
        </p:txBody>
      </p:sp>
      <p:sp>
        <p:nvSpPr>
          <p:cNvPr id="66" name="Line 40"/>
          <p:cNvSpPr>
            <a:spLocks noChangeShapeType="1"/>
          </p:cNvSpPr>
          <p:nvPr/>
        </p:nvSpPr>
        <p:spPr bwMode="auto">
          <a:xfrm>
            <a:off x="2971800" y="5565775"/>
            <a:ext cx="4127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7" name="Rectangle 41"/>
          <p:cNvSpPr>
            <a:spLocks noChangeArrowheads="1"/>
          </p:cNvSpPr>
          <p:nvPr/>
        </p:nvSpPr>
        <p:spPr bwMode="auto">
          <a:xfrm>
            <a:off x="3384550" y="5184775"/>
            <a:ext cx="1568450" cy="685800"/>
          </a:xfrm>
          <a:prstGeom prst="rect">
            <a:avLst/>
          </a:prstGeom>
          <a:solidFill>
            <a:srgbClr val="C8B420"/>
          </a:solidFill>
          <a:ln w="12700">
            <a:solidFill>
              <a:schemeClr val="tx1"/>
            </a:solidFill>
            <a:miter lim="800000"/>
            <a:headEnd/>
            <a:tailEnd/>
          </a:ln>
        </p:spPr>
        <p:txBody>
          <a:bodyPr wrap="none" anchor="ctr"/>
          <a:lstStyle/>
          <a:p>
            <a:pPr algn="ctr" defTabSz="762000"/>
            <a:r>
              <a:rPr lang="fr-FR" sz="1600"/>
              <a:t>Gravité des </a:t>
            </a:r>
          </a:p>
          <a:p>
            <a:pPr algn="ctr" defTabSz="762000"/>
            <a:r>
              <a:rPr lang="fr-FR" sz="1600"/>
              <a:t>Pertes finales</a:t>
            </a:r>
          </a:p>
        </p:txBody>
      </p:sp>
      <p:sp>
        <p:nvSpPr>
          <p:cNvPr id="68" name="Line 42"/>
          <p:cNvSpPr>
            <a:spLocks noChangeShapeType="1"/>
          </p:cNvSpPr>
          <p:nvPr/>
        </p:nvSpPr>
        <p:spPr bwMode="auto">
          <a:xfrm>
            <a:off x="4940300" y="4044950"/>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69" name="Line 43"/>
          <p:cNvSpPr>
            <a:spLocks noChangeShapeType="1"/>
          </p:cNvSpPr>
          <p:nvPr/>
        </p:nvSpPr>
        <p:spPr bwMode="auto">
          <a:xfrm>
            <a:off x="4940300" y="4837113"/>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70" name="Line 44"/>
          <p:cNvSpPr>
            <a:spLocks noChangeShapeType="1"/>
          </p:cNvSpPr>
          <p:nvPr/>
        </p:nvSpPr>
        <p:spPr bwMode="auto">
          <a:xfrm>
            <a:off x="4953000" y="5565775"/>
            <a:ext cx="33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71" name="Oval 45"/>
          <p:cNvSpPr>
            <a:spLocks noChangeArrowheads="1"/>
          </p:cNvSpPr>
          <p:nvPr/>
        </p:nvSpPr>
        <p:spPr bwMode="auto">
          <a:xfrm>
            <a:off x="5257800" y="3727450"/>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caractérise</a:t>
            </a:r>
          </a:p>
        </p:txBody>
      </p:sp>
      <p:sp>
        <p:nvSpPr>
          <p:cNvPr id="72" name="Oval 46"/>
          <p:cNvSpPr>
            <a:spLocks noChangeArrowheads="1"/>
          </p:cNvSpPr>
          <p:nvPr/>
        </p:nvSpPr>
        <p:spPr bwMode="auto">
          <a:xfrm>
            <a:off x="5270500" y="4505325"/>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caractérise</a:t>
            </a:r>
          </a:p>
        </p:txBody>
      </p:sp>
      <p:sp>
        <p:nvSpPr>
          <p:cNvPr id="73" name="Oval 47"/>
          <p:cNvSpPr>
            <a:spLocks noChangeArrowheads="1"/>
          </p:cNvSpPr>
          <p:nvPr/>
        </p:nvSpPr>
        <p:spPr bwMode="auto">
          <a:xfrm>
            <a:off x="5283200" y="5260975"/>
            <a:ext cx="1320800" cy="609600"/>
          </a:xfrm>
          <a:prstGeom prst="ellipse">
            <a:avLst/>
          </a:prstGeom>
          <a:solidFill>
            <a:srgbClr val="AFB0AE"/>
          </a:solidFill>
          <a:ln w="12700">
            <a:solidFill>
              <a:schemeClr val="tx1"/>
            </a:solidFill>
            <a:round/>
            <a:headEnd/>
            <a:tailEnd/>
          </a:ln>
        </p:spPr>
        <p:txBody>
          <a:bodyPr wrap="none" anchor="ctr"/>
          <a:lstStyle/>
          <a:p>
            <a:pPr algn="ctr" defTabSz="762000"/>
            <a:r>
              <a:rPr lang="fr-FR" sz="1600"/>
              <a:t>caractérise</a:t>
            </a:r>
          </a:p>
        </p:txBody>
      </p:sp>
      <p:sp>
        <p:nvSpPr>
          <p:cNvPr id="74" name="Line 48"/>
          <p:cNvSpPr>
            <a:spLocks noChangeShapeType="1"/>
          </p:cNvSpPr>
          <p:nvPr/>
        </p:nvSpPr>
        <p:spPr bwMode="auto">
          <a:xfrm>
            <a:off x="6577013" y="4019550"/>
            <a:ext cx="912812" cy="4857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5" name="Line 49"/>
          <p:cNvSpPr>
            <a:spLocks noChangeShapeType="1"/>
          </p:cNvSpPr>
          <p:nvPr/>
        </p:nvSpPr>
        <p:spPr bwMode="auto">
          <a:xfrm>
            <a:off x="6578600" y="4848225"/>
            <a:ext cx="73501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6" name="Line 50"/>
          <p:cNvSpPr>
            <a:spLocks noChangeShapeType="1"/>
          </p:cNvSpPr>
          <p:nvPr/>
        </p:nvSpPr>
        <p:spPr bwMode="auto">
          <a:xfrm flipV="1">
            <a:off x="6604000" y="5194300"/>
            <a:ext cx="823913" cy="3857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7" name="AutoShape 51"/>
          <p:cNvSpPr>
            <a:spLocks noChangeArrowheads="1"/>
          </p:cNvSpPr>
          <p:nvPr/>
        </p:nvSpPr>
        <p:spPr bwMode="auto">
          <a:xfrm>
            <a:off x="7351713" y="4400550"/>
            <a:ext cx="1182687" cy="1143000"/>
          </a:xfrm>
          <a:prstGeom prst="octagon">
            <a:avLst>
              <a:gd name="adj" fmla="val 29287"/>
            </a:avLst>
          </a:prstGeom>
          <a:solidFill>
            <a:srgbClr val="CD512F"/>
          </a:solidFill>
          <a:ln w="12700">
            <a:solidFill>
              <a:schemeClr val="tx1"/>
            </a:solidFill>
            <a:miter lim="800000"/>
            <a:headEnd/>
            <a:tailEnd/>
          </a:ln>
        </p:spPr>
        <p:txBody>
          <a:bodyPr wrap="none" anchor="ctr"/>
          <a:lstStyle/>
          <a:p>
            <a:pPr algn="ctr" defTabSz="762000"/>
            <a:r>
              <a:rPr lang="fr-FR" sz="1600"/>
              <a:t>Impact</a:t>
            </a:r>
          </a:p>
        </p:txBody>
      </p:sp>
      <p:sp>
        <p:nvSpPr>
          <p:cNvPr id="78" name="AutoShape 52"/>
          <p:cNvSpPr>
            <a:spLocks noChangeArrowheads="1"/>
          </p:cNvSpPr>
          <p:nvPr/>
        </p:nvSpPr>
        <p:spPr bwMode="auto">
          <a:xfrm>
            <a:off x="7826375" y="2873375"/>
            <a:ext cx="1317625" cy="1209675"/>
          </a:xfrm>
          <a:prstGeom prst="hexagon">
            <a:avLst>
              <a:gd name="adj" fmla="val 27231"/>
              <a:gd name="vf" fmla="val 115470"/>
            </a:avLst>
          </a:prstGeom>
          <a:solidFill>
            <a:schemeClr val="accent1"/>
          </a:solidFill>
          <a:ln w="9525">
            <a:solidFill>
              <a:schemeClr val="tx1"/>
            </a:solidFill>
            <a:miter lim="800000"/>
            <a:headEnd/>
            <a:tailEnd/>
          </a:ln>
        </p:spPr>
        <p:txBody>
          <a:bodyPr wrap="none" anchor="ctr"/>
          <a:lstStyle/>
          <a:p>
            <a:pPr algn="ctr"/>
            <a:r>
              <a:rPr lang="fr-FR" sz="1600" b="1"/>
              <a:t>GRAVITÉ</a:t>
            </a:r>
            <a:endParaRPr lang="fr-FR" sz="1600"/>
          </a:p>
        </p:txBody>
      </p:sp>
      <p:sp>
        <p:nvSpPr>
          <p:cNvPr id="79" name="Line 53"/>
          <p:cNvSpPr>
            <a:spLocks noChangeShapeType="1"/>
          </p:cNvSpPr>
          <p:nvPr/>
        </p:nvSpPr>
        <p:spPr bwMode="auto">
          <a:xfrm>
            <a:off x="8070850" y="2397125"/>
            <a:ext cx="334963" cy="476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80" name="Line 54"/>
          <p:cNvSpPr>
            <a:spLocks noChangeShapeType="1"/>
          </p:cNvSpPr>
          <p:nvPr/>
        </p:nvSpPr>
        <p:spPr bwMode="auto">
          <a:xfrm flipV="1">
            <a:off x="8237538" y="4070350"/>
            <a:ext cx="296862" cy="425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4400" name="Rectangle 55"/>
          <p:cNvSpPr>
            <a:spLocks noChangeArrowheads="1"/>
          </p:cNvSpPr>
          <p:nvPr/>
        </p:nvSpPr>
        <p:spPr bwMode="auto">
          <a:xfrm>
            <a:off x="2195513" y="4763"/>
            <a:ext cx="65532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CA">
                <a:solidFill>
                  <a:schemeClr val="bg1"/>
                </a:solidFill>
              </a:rPr>
              <a:t>Le modèle de risque selon MEHARI</a:t>
            </a:r>
          </a:p>
        </p:txBody>
      </p:sp>
      <p:grpSp>
        <p:nvGrpSpPr>
          <p:cNvPr id="82" name="Group 25"/>
          <p:cNvGrpSpPr>
            <a:grpSpLocks/>
          </p:cNvGrpSpPr>
          <p:nvPr/>
        </p:nvGrpSpPr>
        <p:grpSpPr bwMode="auto">
          <a:xfrm>
            <a:off x="0" y="5824538"/>
            <a:ext cx="9144000" cy="712787"/>
            <a:chOff x="0" y="3218"/>
            <a:chExt cx="5760" cy="449"/>
          </a:xfrm>
        </p:grpSpPr>
        <p:sp>
          <p:nvSpPr>
            <p:cNvPr id="14403"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440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4402"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94240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13319"/>
                                        </p:tgtEl>
                                        <p:attrNameLst>
                                          <p:attrName>fillcolor</p:attrName>
                                        </p:attrNameLst>
                                      </p:cBhvr>
                                      <p:to>
                                        <a:schemeClr val="tx1"/>
                                      </p:to>
                                    </p:animClr>
                                    <p:set>
                                      <p:cBhvr>
                                        <p:cTn id="7" dur="2000" fill="hold"/>
                                        <p:tgtEl>
                                          <p:spTgt spid="13319"/>
                                        </p:tgtEl>
                                        <p:attrNameLst>
                                          <p:attrName>fill.type</p:attrName>
                                        </p:attrNameLst>
                                      </p:cBhvr>
                                      <p:to>
                                        <p:strVal val="solid"/>
                                      </p:to>
                                    </p:set>
                                    <p:set>
                                      <p:cBhvr>
                                        <p:cTn id="8" dur="2000" fill="hold"/>
                                        <p:tgtEl>
                                          <p:spTgt spid="13319"/>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133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ox(out)">
                                      <p:cBhvr>
                                        <p:cTn id="20" dur="500"/>
                                        <p:tgtEl>
                                          <p:spTgt spid="29"/>
                                        </p:tgtEl>
                                      </p:cBhvr>
                                    </p:animEffect>
                                  </p:childTnLst>
                                </p:cTn>
                              </p:par>
                            </p:childTnLst>
                          </p:cTn>
                        </p:par>
                        <p:par>
                          <p:cTn id="21" fill="hold" nodeType="afterGroup">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ox(out)">
                                      <p:cBhvr>
                                        <p:cTn id="24" dur="500"/>
                                        <p:tgtEl>
                                          <p:spTgt spid="30"/>
                                        </p:tgtEl>
                                      </p:cBhvr>
                                    </p:animEffect>
                                  </p:childTnLst>
                                </p:cTn>
                              </p:par>
                            </p:childTnLst>
                          </p:cTn>
                        </p:par>
                        <p:par>
                          <p:cTn id="25" fill="hold" nodeType="afterGroup">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31"/>
                                        </p:tgtEl>
                                        <p:attrNameLst>
                                          <p:attrName>style.visibility</p:attrName>
                                        </p:attrNameLst>
                                      </p:cBhvr>
                                      <p:to>
                                        <p:strVal val="visible"/>
                                      </p:to>
                                    </p:set>
                                  </p:childTnLst>
                                </p:cTn>
                              </p:par>
                            </p:childTnLst>
                          </p:cTn>
                        </p:par>
                        <p:par>
                          <p:cTn id="28" fill="hold" nodeType="afterGroup">
                            <p:stCondLst>
                              <p:cond delay="2000"/>
                            </p:stCondLst>
                            <p:childTnLst>
                              <p:par>
                                <p:cTn id="29" presetID="1" presetClass="entr" presetSubtype="0" fill="hold" grpId="0" nodeType="afterEffect">
                                  <p:stCondLst>
                                    <p:cond delay="0"/>
                                  </p:stCondLst>
                                  <p:childTnLst>
                                    <p:set>
                                      <p:cBhvr>
                                        <p:cTn id="30" dur="1" fill="hold">
                                          <p:stCondLst>
                                            <p:cond delay="499"/>
                                          </p:stCondLst>
                                        </p:cTn>
                                        <p:tgtEl>
                                          <p:spTgt spid="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0-#ppt_w/2"/>
                                          </p:val>
                                        </p:tav>
                                        <p:tav tm="100000">
                                          <p:val>
                                            <p:strVal val="#ppt_x"/>
                                          </p:val>
                                        </p:tav>
                                      </p:tavLst>
                                    </p:anim>
                                    <p:anim calcmode="lin" valueType="num">
                                      <p:cBhvr additive="base">
                                        <p:cTn id="36" dur="500" fill="hold"/>
                                        <p:tgtEl>
                                          <p:spTgt spid="3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4" presetClass="entr" presetSubtype="32"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box(out)">
                                      <p:cBhvr>
                                        <p:cTn id="40" dur="500"/>
                                        <p:tgtEl>
                                          <p:spTgt spid="34"/>
                                        </p:tgtEl>
                                      </p:cBhvr>
                                    </p:animEffect>
                                  </p:childTnLst>
                                </p:cTn>
                              </p:par>
                            </p:childTnLst>
                          </p:cTn>
                        </p:par>
                        <p:par>
                          <p:cTn id="41" fill="hold" nodeType="afterGroup">
                            <p:stCondLst>
                              <p:cond delay="1000"/>
                            </p:stCondLst>
                            <p:childTnLst>
                              <p:par>
                                <p:cTn id="42" presetID="4" presetClass="entr" presetSubtype="32"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box(out)">
                                      <p:cBhvr>
                                        <p:cTn id="44" dur="500"/>
                                        <p:tgtEl>
                                          <p:spTgt spid="35"/>
                                        </p:tgtEl>
                                      </p:cBhvr>
                                    </p:animEffect>
                                  </p:childTnLst>
                                </p:cTn>
                              </p:par>
                            </p:childTnLst>
                          </p:cTn>
                        </p:par>
                        <p:par>
                          <p:cTn id="45" fill="hold" nodeType="afterGroup">
                            <p:stCondLst>
                              <p:cond delay="1500"/>
                            </p:stCondLst>
                            <p:childTnLst>
                              <p:par>
                                <p:cTn id="46" presetID="4" presetClass="entr" presetSubtype="32"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ox(out)">
                                      <p:cBhvr>
                                        <p:cTn id="48" dur="500"/>
                                        <p:tgtEl>
                                          <p:spTgt spid="36"/>
                                        </p:tgtEl>
                                      </p:cBhvr>
                                    </p:animEffect>
                                  </p:childTnLst>
                                </p:cTn>
                              </p:par>
                            </p:childTnLst>
                          </p:cTn>
                        </p:par>
                        <p:par>
                          <p:cTn id="49" fill="hold" nodeType="afterGroup">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3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fill="hold"/>
                                        <p:tgtEl>
                                          <p:spTgt spid="38"/>
                                        </p:tgtEl>
                                        <p:attrNameLst>
                                          <p:attrName>ppt_x</p:attrName>
                                        </p:attrNameLst>
                                      </p:cBhvr>
                                      <p:tavLst>
                                        <p:tav tm="0">
                                          <p:val>
                                            <p:strVal val="0-#ppt_w/2"/>
                                          </p:val>
                                        </p:tav>
                                        <p:tav tm="100000">
                                          <p:val>
                                            <p:strVal val="#ppt_x"/>
                                          </p:val>
                                        </p:tav>
                                      </p:tavLst>
                                    </p:anim>
                                    <p:anim calcmode="lin" valueType="num">
                                      <p:cBhvr additive="base">
                                        <p:cTn id="57" dur="500" fill="hold"/>
                                        <p:tgtEl>
                                          <p:spTgt spid="38"/>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4" presetClass="entr" presetSubtype="32"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box(out)">
                                      <p:cBhvr>
                                        <p:cTn id="61" dur="500"/>
                                        <p:tgtEl>
                                          <p:spTgt spid="39"/>
                                        </p:tgtEl>
                                      </p:cBhvr>
                                    </p:animEffect>
                                  </p:childTnLst>
                                </p:cTn>
                              </p:par>
                            </p:childTnLst>
                          </p:cTn>
                        </p:par>
                        <p:par>
                          <p:cTn id="62" fill="hold" nodeType="afterGroup">
                            <p:stCondLst>
                              <p:cond delay="1000"/>
                            </p:stCondLst>
                            <p:childTnLst>
                              <p:par>
                                <p:cTn id="63" presetID="4" presetClass="entr" presetSubtype="32"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box(out)">
                                      <p:cBhvr>
                                        <p:cTn id="65" dur="500"/>
                                        <p:tgtEl>
                                          <p:spTgt spid="40"/>
                                        </p:tgtEl>
                                      </p:cBhvr>
                                    </p:animEffect>
                                  </p:childTnLst>
                                </p:cTn>
                              </p:par>
                            </p:childTnLst>
                          </p:cTn>
                        </p:par>
                        <p:par>
                          <p:cTn id="66" fill="hold" nodeType="afterGroup">
                            <p:stCondLst>
                              <p:cond delay="1500"/>
                            </p:stCondLst>
                            <p:childTnLst>
                              <p:par>
                                <p:cTn id="67" presetID="4" presetClass="entr" presetSubtype="32"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box(out)">
                                      <p:cBhvr>
                                        <p:cTn id="69" dur="500"/>
                                        <p:tgtEl>
                                          <p:spTgt spid="41"/>
                                        </p:tgtEl>
                                      </p:cBhvr>
                                    </p:animEffect>
                                  </p:childTnLst>
                                </p:cTn>
                              </p:par>
                            </p:childTnLst>
                          </p:cTn>
                        </p:par>
                        <p:par>
                          <p:cTn id="70" fill="hold" nodeType="afterGroup">
                            <p:stCondLst>
                              <p:cond delay="2000"/>
                            </p:stCondLst>
                            <p:childTnLst>
                              <p:par>
                                <p:cTn id="71" presetID="1" presetClass="entr" presetSubtype="0" fill="hold" grpId="0" nodeType="afterEffect">
                                  <p:stCondLst>
                                    <p:cond delay="0"/>
                                  </p:stCondLst>
                                  <p:childTnLst>
                                    <p:set>
                                      <p:cBhvr>
                                        <p:cTn id="72" dur="1" fill="hold">
                                          <p:stCondLst>
                                            <p:cond delay="499"/>
                                          </p:stCondLst>
                                        </p:cTn>
                                        <p:tgtEl>
                                          <p:spTgt spid="4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43"/>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44"/>
                                        </p:tgtEl>
                                        <p:attrNameLst>
                                          <p:attrName>style.visibility</p:attrName>
                                        </p:attrNameLst>
                                      </p:cBhvr>
                                      <p:to>
                                        <p:strVal val="visible"/>
                                      </p:to>
                                    </p:se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499"/>
                                          </p:stCondLst>
                                        </p:cTn>
                                        <p:tgtEl>
                                          <p:spTgt spid="45"/>
                                        </p:tgtEl>
                                        <p:attrNameLst>
                                          <p:attrName>style.visibility</p:attrName>
                                        </p:attrNameLst>
                                      </p:cBhvr>
                                      <p:to>
                                        <p:strVal val="visible"/>
                                      </p:to>
                                    </p:set>
                                  </p:childTnLst>
                                </p:cTn>
                              </p:par>
                            </p:childTnLst>
                          </p:cTn>
                        </p:par>
                        <p:par>
                          <p:cTn id="83" fill="hold" nodeType="afterGroup">
                            <p:stCondLst>
                              <p:cond delay="1500"/>
                            </p:stCondLst>
                            <p:childTnLst>
                              <p:par>
                                <p:cTn id="84" presetID="4" presetClass="entr" presetSubtype="32"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box(out)">
                                      <p:cBhvr>
                                        <p:cTn id="86" dur="500"/>
                                        <p:tgtEl>
                                          <p:spTgt spid="46"/>
                                        </p:tgtEl>
                                      </p:cBhvr>
                                    </p:animEffect>
                                  </p:childTnLst>
                                </p:cTn>
                              </p:par>
                            </p:childTnLst>
                          </p:cTn>
                        </p:par>
                        <p:par>
                          <p:cTn id="87" fill="hold" nodeType="afterGroup">
                            <p:stCondLst>
                              <p:cond delay="2000"/>
                            </p:stCondLst>
                            <p:childTnLst>
                              <p:par>
                                <p:cTn id="88" presetID="4" presetClass="entr" presetSubtype="32"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box(out)">
                                      <p:cBhvr>
                                        <p:cTn id="90" dur="500"/>
                                        <p:tgtEl>
                                          <p:spTgt spid="47"/>
                                        </p:tgtEl>
                                      </p:cBhvr>
                                    </p:animEffect>
                                  </p:childTnLst>
                                </p:cTn>
                              </p:par>
                            </p:childTnLst>
                          </p:cTn>
                        </p:par>
                        <p:par>
                          <p:cTn id="91" fill="hold" nodeType="afterGroup">
                            <p:stCondLst>
                              <p:cond delay="2500"/>
                            </p:stCondLst>
                            <p:childTnLst>
                              <p:par>
                                <p:cTn id="92" presetID="4" presetClass="entr" presetSubtype="32"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box(out)">
                                      <p:cBhvr>
                                        <p:cTn id="94" dur="500"/>
                                        <p:tgtEl>
                                          <p:spTgt spid="48"/>
                                        </p:tgtEl>
                                      </p:cBhvr>
                                    </p:animEffect>
                                  </p:childTnLst>
                                </p:cTn>
                              </p:par>
                            </p:childTnLst>
                          </p:cTn>
                        </p:par>
                        <p:par>
                          <p:cTn id="95" fill="hold" nodeType="afterGroup">
                            <p:stCondLst>
                              <p:cond delay="3000"/>
                            </p:stCondLst>
                            <p:childTnLst>
                              <p:par>
                                <p:cTn id="96" presetID="1" presetClass="entr" presetSubtype="0" fill="hold" grpId="0" nodeType="afterEffect">
                                  <p:stCondLst>
                                    <p:cond delay="0"/>
                                  </p:stCondLst>
                                  <p:childTnLst>
                                    <p:set>
                                      <p:cBhvr>
                                        <p:cTn id="97" dur="1" fill="hold">
                                          <p:stCondLst>
                                            <p:cond delay="499"/>
                                          </p:stCondLst>
                                        </p:cTn>
                                        <p:tgtEl>
                                          <p:spTgt spid="49"/>
                                        </p:tgtEl>
                                        <p:attrNameLst>
                                          <p:attrName>style.visibility</p:attrName>
                                        </p:attrNameLst>
                                      </p:cBhvr>
                                      <p:to>
                                        <p:strVal val="visible"/>
                                      </p:to>
                                    </p:set>
                                  </p:childTnLst>
                                </p:cTn>
                              </p:par>
                            </p:childTnLst>
                          </p:cTn>
                        </p:par>
                        <p:par>
                          <p:cTn id="98" fill="hold" nodeType="afterGroup">
                            <p:stCondLst>
                              <p:cond delay="3500"/>
                            </p:stCondLst>
                            <p:childTnLst>
                              <p:par>
                                <p:cTn id="99" presetID="1" presetClass="entr" presetSubtype="0" fill="hold" grpId="0" nodeType="afterEffect">
                                  <p:stCondLst>
                                    <p:cond delay="0"/>
                                  </p:stCondLst>
                                  <p:childTnLst>
                                    <p:set>
                                      <p:cBhvr>
                                        <p:cTn id="100" dur="1" fill="hold">
                                          <p:stCondLst>
                                            <p:cond delay="499"/>
                                          </p:stCondLst>
                                        </p:cTn>
                                        <p:tgtEl>
                                          <p:spTgt spid="50"/>
                                        </p:tgtEl>
                                        <p:attrNameLst>
                                          <p:attrName>style.visibility</p:attrName>
                                        </p:attrNameLst>
                                      </p:cBhvr>
                                      <p:to>
                                        <p:strVal val="visible"/>
                                      </p:to>
                                    </p:set>
                                  </p:childTnLst>
                                </p:cTn>
                              </p:par>
                            </p:childTnLst>
                          </p:cTn>
                        </p:par>
                        <p:par>
                          <p:cTn id="101" fill="hold" nodeType="afterGroup">
                            <p:stCondLst>
                              <p:cond delay="4000"/>
                            </p:stCondLst>
                            <p:childTnLst>
                              <p:par>
                                <p:cTn id="102" presetID="1" presetClass="entr" presetSubtype="0" fill="hold" grpId="0" nodeType="afterEffect">
                                  <p:stCondLst>
                                    <p:cond delay="0"/>
                                  </p:stCondLst>
                                  <p:childTnLst>
                                    <p:set>
                                      <p:cBhvr>
                                        <p:cTn id="103" dur="1" fill="hold">
                                          <p:stCondLst>
                                            <p:cond delay="499"/>
                                          </p:stCondLst>
                                        </p:cTn>
                                        <p:tgtEl>
                                          <p:spTgt spid="51"/>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2" fill="hold" grpId="0" nodeType="clickEffect">
                                  <p:stCondLst>
                                    <p:cond delay="0"/>
                                  </p:stCondLst>
                                  <p:childTnLst>
                                    <p:set>
                                      <p:cBhvr>
                                        <p:cTn id="107" dur="1" fill="hold">
                                          <p:stCondLst>
                                            <p:cond delay="0"/>
                                          </p:stCondLst>
                                        </p:cTn>
                                        <p:tgtEl>
                                          <p:spTgt spid="52"/>
                                        </p:tgtEl>
                                        <p:attrNameLst>
                                          <p:attrName>style.visibility</p:attrName>
                                        </p:attrNameLst>
                                      </p:cBhvr>
                                      <p:to>
                                        <p:strVal val="visible"/>
                                      </p:to>
                                    </p:set>
                                    <p:anim calcmode="lin" valueType="num">
                                      <p:cBhvr additive="base">
                                        <p:cTn id="108" dur="500" fill="hold"/>
                                        <p:tgtEl>
                                          <p:spTgt spid="52"/>
                                        </p:tgtEl>
                                        <p:attrNameLst>
                                          <p:attrName>ppt_x</p:attrName>
                                        </p:attrNameLst>
                                      </p:cBhvr>
                                      <p:tavLst>
                                        <p:tav tm="0">
                                          <p:val>
                                            <p:strVal val="1+#ppt_w/2"/>
                                          </p:val>
                                        </p:tav>
                                        <p:tav tm="100000">
                                          <p:val>
                                            <p:strVal val="#ppt_x"/>
                                          </p:val>
                                        </p:tav>
                                      </p:tavLst>
                                    </p:anim>
                                    <p:anim calcmode="lin" valueType="num">
                                      <p:cBhvr additive="base">
                                        <p:cTn id="109"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 calcmode="lin" valueType="num">
                                      <p:cBhvr additive="base">
                                        <p:cTn id="114" dur="500" fill="hold"/>
                                        <p:tgtEl>
                                          <p:spTgt spid="53"/>
                                        </p:tgtEl>
                                        <p:attrNameLst>
                                          <p:attrName>ppt_x</p:attrName>
                                        </p:attrNameLst>
                                      </p:cBhvr>
                                      <p:tavLst>
                                        <p:tav tm="0">
                                          <p:val>
                                            <p:strVal val="0-#ppt_w/2"/>
                                          </p:val>
                                        </p:tav>
                                        <p:tav tm="100000">
                                          <p:val>
                                            <p:strVal val="#ppt_x"/>
                                          </p:val>
                                        </p:tav>
                                      </p:tavLst>
                                    </p:anim>
                                    <p:anim calcmode="lin" valueType="num">
                                      <p:cBhvr additive="base">
                                        <p:cTn id="115" dur="500" fill="hold"/>
                                        <p:tgtEl>
                                          <p:spTgt spid="53"/>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500"/>
                            </p:stCondLst>
                            <p:childTnLst>
                              <p:par>
                                <p:cTn id="117" presetID="4" presetClass="entr" presetSubtype="32" fill="hold" grpId="0"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box(out)">
                                      <p:cBhvr>
                                        <p:cTn id="119" dur="500"/>
                                        <p:tgtEl>
                                          <p:spTgt spid="54"/>
                                        </p:tgtEl>
                                      </p:cBhvr>
                                    </p:animEffect>
                                  </p:childTnLst>
                                </p:cTn>
                              </p:par>
                            </p:childTnLst>
                          </p:cTn>
                        </p:par>
                        <p:par>
                          <p:cTn id="120" fill="hold" nodeType="afterGroup">
                            <p:stCondLst>
                              <p:cond delay="1000"/>
                            </p:stCondLst>
                            <p:childTnLst>
                              <p:par>
                                <p:cTn id="121" presetID="4" presetClass="entr" presetSubtype="32" fill="hold" grpId="0" nodeType="after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box(out)">
                                      <p:cBhvr>
                                        <p:cTn id="123" dur="500"/>
                                        <p:tgtEl>
                                          <p:spTgt spid="55"/>
                                        </p:tgtEl>
                                      </p:cBhvr>
                                    </p:animEffect>
                                  </p:childTnLst>
                                </p:cTn>
                              </p:par>
                            </p:childTnLst>
                          </p:cTn>
                        </p:par>
                        <p:par>
                          <p:cTn id="124" fill="hold" nodeType="afterGroup">
                            <p:stCondLst>
                              <p:cond delay="1500"/>
                            </p:stCondLst>
                            <p:childTnLst>
                              <p:par>
                                <p:cTn id="125" presetID="1" presetClass="entr" presetSubtype="0" fill="hold" grpId="0" nodeType="afterEffect">
                                  <p:stCondLst>
                                    <p:cond delay="0"/>
                                  </p:stCondLst>
                                  <p:childTnLst>
                                    <p:set>
                                      <p:cBhvr>
                                        <p:cTn id="126" dur="1" fill="hold">
                                          <p:stCondLst>
                                            <p:cond delay="499"/>
                                          </p:stCondLst>
                                        </p:cTn>
                                        <p:tgtEl>
                                          <p:spTgt spid="56"/>
                                        </p:tgtEl>
                                        <p:attrNameLst>
                                          <p:attrName>style.visibility</p:attrName>
                                        </p:attrNameLst>
                                      </p:cBhvr>
                                      <p:to>
                                        <p:strVal val="visible"/>
                                      </p:to>
                                    </p:set>
                                  </p:childTnLst>
                                </p:cTn>
                              </p:par>
                            </p:childTnLst>
                          </p:cTn>
                        </p:par>
                        <p:par>
                          <p:cTn id="127" fill="hold" nodeType="afterGroup">
                            <p:stCondLst>
                              <p:cond delay="2000"/>
                            </p:stCondLst>
                            <p:childTnLst>
                              <p:par>
                                <p:cTn id="128" presetID="1" presetClass="entr" presetSubtype="0" fill="hold" grpId="0" nodeType="afterEffect">
                                  <p:stCondLst>
                                    <p:cond delay="0"/>
                                  </p:stCondLst>
                                  <p:childTnLst>
                                    <p:set>
                                      <p:cBhvr>
                                        <p:cTn id="129" dur="1" fill="hold">
                                          <p:stCondLst>
                                            <p:cond delay="499"/>
                                          </p:stCondLst>
                                        </p:cTn>
                                        <p:tgtEl>
                                          <p:spTgt spid="57"/>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8" fill="hold" grpId="0" nodeType="clickEffect">
                                  <p:stCondLst>
                                    <p:cond delay="0"/>
                                  </p:stCondLst>
                                  <p:childTnLst>
                                    <p:set>
                                      <p:cBhvr>
                                        <p:cTn id="133" dur="1" fill="hold">
                                          <p:stCondLst>
                                            <p:cond delay="0"/>
                                          </p:stCondLst>
                                        </p:cTn>
                                        <p:tgtEl>
                                          <p:spTgt spid="58"/>
                                        </p:tgtEl>
                                        <p:attrNameLst>
                                          <p:attrName>style.visibility</p:attrName>
                                        </p:attrNameLst>
                                      </p:cBhvr>
                                      <p:to>
                                        <p:strVal val="visible"/>
                                      </p:to>
                                    </p:set>
                                    <p:anim calcmode="lin" valueType="num">
                                      <p:cBhvr additive="base">
                                        <p:cTn id="134" dur="500" fill="hold"/>
                                        <p:tgtEl>
                                          <p:spTgt spid="58"/>
                                        </p:tgtEl>
                                        <p:attrNameLst>
                                          <p:attrName>ppt_x</p:attrName>
                                        </p:attrNameLst>
                                      </p:cBhvr>
                                      <p:tavLst>
                                        <p:tav tm="0">
                                          <p:val>
                                            <p:strVal val="0-#ppt_w/2"/>
                                          </p:val>
                                        </p:tav>
                                        <p:tav tm="100000">
                                          <p:val>
                                            <p:strVal val="#ppt_x"/>
                                          </p:val>
                                        </p:tav>
                                      </p:tavLst>
                                    </p:anim>
                                    <p:anim calcmode="lin" valueType="num">
                                      <p:cBhvr additive="base">
                                        <p:cTn id="135" dur="500" fill="hold"/>
                                        <p:tgtEl>
                                          <p:spTgt spid="58"/>
                                        </p:tgtEl>
                                        <p:attrNameLst>
                                          <p:attrName>ppt_y</p:attrName>
                                        </p:attrNameLst>
                                      </p:cBhvr>
                                      <p:tavLst>
                                        <p:tav tm="0">
                                          <p:val>
                                            <p:strVal val="#ppt_y"/>
                                          </p:val>
                                        </p:tav>
                                        <p:tav tm="100000">
                                          <p:val>
                                            <p:strVal val="#ppt_y"/>
                                          </p:val>
                                        </p:tav>
                                      </p:tavLst>
                                    </p:anim>
                                  </p:childTnLst>
                                </p:cTn>
                              </p:par>
                            </p:childTnLst>
                          </p:cTn>
                        </p:par>
                        <p:par>
                          <p:cTn id="136" fill="hold" nodeType="afterGroup">
                            <p:stCondLst>
                              <p:cond delay="500"/>
                            </p:stCondLst>
                            <p:childTnLst>
                              <p:par>
                                <p:cTn id="137" presetID="4" presetClass="entr" presetSubtype="32" fill="hold" grpId="0" nodeType="afterEffect">
                                  <p:stCondLst>
                                    <p:cond delay="0"/>
                                  </p:stCondLst>
                                  <p:childTnLst>
                                    <p:set>
                                      <p:cBhvr>
                                        <p:cTn id="138" dur="1" fill="hold">
                                          <p:stCondLst>
                                            <p:cond delay="0"/>
                                          </p:stCondLst>
                                        </p:cTn>
                                        <p:tgtEl>
                                          <p:spTgt spid="59"/>
                                        </p:tgtEl>
                                        <p:attrNameLst>
                                          <p:attrName>style.visibility</p:attrName>
                                        </p:attrNameLst>
                                      </p:cBhvr>
                                      <p:to>
                                        <p:strVal val="visible"/>
                                      </p:to>
                                    </p:set>
                                    <p:animEffect transition="in" filter="box(out)">
                                      <p:cBhvr>
                                        <p:cTn id="139" dur="500"/>
                                        <p:tgtEl>
                                          <p:spTgt spid="59"/>
                                        </p:tgtEl>
                                      </p:cBhvr>
                                    </p:animEffect>
                                  </p:childTnLst>
                                </p:cTn>
                              </p:par>
                            </p:childTnLst>
                          </p:cTn>
                        </p:par>
                        <p:par>
                          <p:cTn id="140" fill="hold" nodeType="afterGroup">
                            <p:stCondLst>
                              <p:cond delay="1000"/>
                            </p:stCondLst>
                            <p:childTnLst>
                              <p:par>
                                <p:cTn id="141" presetID="4" presetClass="entr" presetSubtype="32" fill="hold" grpId="0" nodeType="after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box(out)">
                                      <p:cBhvr>
                                        <p:cTn id="143" dur="500"/>
                                        <p:tgtEl>
                                          <p:spTgt spid="60"/>
                                        </p:tgtEl>
                                      </p:cBhvr>
                                    </p:animEffect>
                                  </p:childTnLst>
                                </p:cTn>
                              </p:par>
                            </p:childTnLst>
                          </p:cTn>
                        </p:par>
                        <p:par>
                          <p:cTn id="144" fill="hold" nodeType="afterGroup">
                            <p:stCondLst>
                              <p:cond delay="1500"/>
                            </p:stCondLst>
                            <p:childTnLst>
                              <p:par>
                                <p:cTn id="145" presetID="4" presetClass="entr" presetSubtype="32" fill="hold" grpId="0" nodeType="after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box(out)">
                                      <p:cBhvr>
                                        <p:cTn id="147" dur="500"/>
                                        <p:tgtEl>
                                          <p:spTgt spid="61"/>
                                        </p:tgtEl>
                                      </p:cBhvr>
                                    </p:animEffect>
                                  </p:childTnLst>
                                </p:cTn>
                              </p:par>
                            </p:childTnLst>
                          </p:cTn>
                        </p:par>
                        <p:par>
                          <p:cTn id="148" fill="hold" nodeType="afterGroup">
                            <p:stCondLst>
                              <p:cond delay="2000"/>
                            </p:stCondLst>
                            <p:childTnLst>
                              <p:par>
                                <p:cTn id="149" presetID="1" presetClass="entr" presetSubtype="0" fill="hold" grpId="0" nodeType="afterEffect">
                                  <p:stCondLst>
                                    <p:cond delay="0"/>
                                  </p:stCondLst>
                                  <p:childTnLst>
                                    <p:set>
                                      <p:cBhvr>
                                        <p:cTn id="150" dur="1" fill="hold">
                                          <p:stCondLst>
                                            <p:cond delay="499"/>
                                          </p:stCondLst>
                                        </p:cTn>
                                        <p:tgtEl>
                                          <p:spTgt spid="6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0-#ppt_w/2"/>
                                          </p:val>
                                        </p:tav>
                                        <p:tav tm="100000">
                                          <p:val>
                                            <p:strVal val="#ppt_x"/>
                                          </p:val>
                                        </p:tav>
                                      </p:tavLst>
                                    </p:anim>
                                    <p:anim calcmode="lin" valueType="num">
                                      <p:cBhvr additive="base">
                                        <p:cTn id="156" dur="500" fill="hold"/>
                                        <p:tgtEl>
                                          <p:spTgt spid="63"/>
                                        </p:tgtEl>
                                        <p:attrNameLst>
                                          <p:attrName>ppt_y</p:attrName>
                                        </p:attrNameLst>
                                      </p:cBhvr>
                                      <p:tavLst>
                                        <p:tav tm="0">
                                          <p:val>
                                            <p:strVal val="#ppt_y"/>
                                          </p:val>
                                        </p:tav>
                                        <p:tav tm="100000">
                                          <p:val>
                                            <p:strVal val="#ppt_y"/>
                                          </p:val>
                                        </p:tav>
                                      </p:tavLst>
                                    </p:anim>
                                  </p:childTnLst>
                                </p:cTn>
                              </p:par>
                            </p:childTnLst>
                          </p:cTn>
                        </p:par>
                        <p:par>
                          <p:cTn id="157" fill="hold" nodeType="afterGroup">
                            <p:stCondLst>
                              <p:cond delay="500"/>
                            </p:stCondLst>
                            <p:childTnLst>
                              <p:par>
                                <p:cTn id="158" presetID="4" presetClass="entr" presetSubtype="32" fill="hold" grpId="0" nodeType="afterEffect">
                                  <p:stCondLst>
                                    <p:cond delay="0"/>
                                  </p:stCondLst>
                                  <p:childTnLst>
                                    <p:set>
                                      <p:cBhvr>
                                        <p:cTn id="159" dur="1" fill="hold">
                                          <p:stCondLst>
                                            <p:cond delay="0"/>
                                          </p:stCondLst>
                                        </p:cTn>
                                        <p:tgtEl>
                                          <p:spTgt spid="64"/>
                                        </p:tgtEl>
                                        <p:attrNameLst>
                                          <p:attrName>style.visibility</p:attrName>
                                        </p:attrNameLst>
                                      </p:cBhvr>
                                      <p:to>
                                        <p:strVal val="visible"/>
                                      </p:to>
                                    </p:set>
                                    <p:animEffect transition="in" filter="box(out)">
                                      <p:cBhvr>
                                        <p:cTn id="160" dur="500"/>
                                        <p:tgtEl>
                                          <p:spTgt spid="64"/>
                                        </p:tgtEl>
                                      </p:cBhvr>
                                    </p:animEffect>
                                  </p:childTnLst>
                                </p:cTn>
                              </p:par>
                            </p:childTnLst>
                          </p:cTn>
                        </p:par>
                        <p:par>
                          <p:cTn id="161" fill="hold" nodeType="afterGroup">
                            <p:stCondLst>
                              <p:cond delay="1000"/>
                            </p:stCondLst>
                            <p:childTnLst>
                              <p:par>
                                <p:cTn id="162" presetID="4" presetClass="entr" presetSubtype="32" fill="hold" grpId="0" nodeType="afterEffect">
                                  <p:stCondLst>
                                    <p:cond delay="0"/>
                                  </p:stCondLst>
                                  <p:childTnLst>
                                    <p:set>
                                      <p:cBhvr>
                                        <p:cTn id="163" dur="1" fill="hold">
                                          <p:stCondLst>
                                            <p:cond delay="0"/>
                                          </p:stCondLst>
                                        </p:cTn>
                                        <p:tgtEl>
                                          <p:spTgt spid="65"/>
                                        </p:tgtEl>
                                        <p:attrNameLst>
                                          <p:attrName>style.visibility</p:attrName>
                                        </p:attrNameLst>
                                      </p:cBhvr>
                                      <p:to>
                                        <p:strVal val="visible"/>
                                      </p:to>
                                    </p:set>
                                    <p:animEffect transition="in" filter="box(out)">
                                      <p:cBhvr>
                                        <p:cTn id="164" dur="500"/>
                                        <p:tgtEl>
                                          <p:spTgt spid="65"/>
                                        </p:tgtEl>
                                      </p:cBhvr>
                                    </p:animEffect>
                                  </p:childTnLst>
                                </p:cTn>
                              </p:par>
                            </p:childTnLst>
                          </p:cTn>
                        </p:par>
                        <p:par>
                          <p:cTn id="165" fill="hold" nodeType="afterGroup">
                            <p:stCondLst>
                              <p:cond delay="1500"/>
                            </p:stCondLst>
                            <p:childTnLst>
                              <p:par>
                                <p:cTn id="166" presetID="4" presetClass="entr" presetSubtype="32" fill="hold" grpId="0" nodeType="after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box(out)">
                                      <p:cBhvr>
                                        <p:cTn id="168" dur="500"/>
                                        <p:tgtEl>
                                          <p:spTgt spid="66"/>
                                        </p:tgtEl>
                                      </p:cBhvr>
                                    </p:animEffect>
                                  </p:childTnLst>
                                </p:cTn>
                              </p:par>
                            </p:childTnLst>
                          </p:cTn>
                        </p:par>
                        <p:par>
                          <p:cTn id="169" fill="hold" nodeType="afterGroup">
                            <p:stCondLst>
                              <p:cond delay="2000"/>
                            </p:stCondLst>
                            <p:childTnLst>
                              <p:par>
                                <p:cTn id="170" presetID="1" presetClass="entr" presetSubtype="0" fill="hold" grpId="0" nodeType="afterEffect">
                                  <p:stCondLst>
                                    <p:cond delay="0"/>
                                  </p:stCondLst>
                                  <p:childTnLst>
                                    <p:set>
                                      <p:cBhvr>
                                        <p:cTn id="171" dur="1" fill="hold">
                                          <p:stCondLst>
                                            <p:cond delay="499"/>
                                          </p:stCondLst>
                                        </p:cTn>
                                        <p:tgtEl>
                                          <p:spTgt spid="67"/>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68"/>
                                        </p:tgtEl>
                                        <p:attrNameLst>
                                          <p:attrName>style.visibility</p:attrName>
                                        </p:attrNameLst>
                                      </p:cBhvr>
                                      <p:to>
                                        <p:strVal val="visible"/>
                                      </p:to>
                                    </p:set>
                                  </p:childTnLst>
                                </p:cTn>
                              </p:par>
                            </p:childTnLst>
                          </p:cTn>
                        </p:par>
                        <p:par>
                          <p:cTn id="176" fill="hold" nodeType="afterGroup">
                            <p:stCondLst>
                              <p:cond delay="500"/>
                            </p:stCondLst>
                            <p:childTnLst>
                              <p:par>
                                <p:cTn id="177" presetID="1" presetClass="entr" presetSubtype="0" fill="hold" grpId="0" nodeType="afterEffect">
                                  <p:stCondLst>
                                    <p:cond delay="0"/>
                                  </p:stCondLst>
                                  <p:childTnLst>
                                    <p:set>
                                      <p:cBhvr>
                                        <p:cTn id="178" dur="1" fill="hold">
                                          <p:stCondLst>
                                            <p:cond delay="499"/>
                                          </p:stCondLst>
                                        </p:cTn>
                                        <p:tgtEl>
                                          <p:spTgt spid="69"/>
                                        </p:tgtEl>
                                        <p:attrNameLst>
                                          <p:attrName>style.visibility</p:attrName>
                                        </p:attrNameLst>
                                      </p:cBhvr>
                                      <p:to>
                                        <p:strVal val="visible"/>
                                      </p:to>
                                    </p:set>
                                  </p:childTnLst>
                                </p:cTn>
                              </p:par>
                            </p:childTnLst>
                          </p:cTn>
                        </p:par>
                        <p:par>
                          <p:cTn id="179" fill="hold" nodeType="afterGroup">
                            <p:stCondLst>
                              <p:cond delay="1000"/>
                            </p:stCondLst>
                            <p:childTnLst>
                              <p:par>
                                <p:cTn id="180" presetID="1" presetClass="entr" presetSubtype="0" fill="hold" grpId="0" nodeType="afterEffect">
                                  <p:stCondLst>
                                    <p:cond delay="0"/>
                                  </p:stCondLst>
                                  <p:childTnLst>
                                    <p:set>
                                      <p:cBhvr>
                                        <p:cTn id="181" dur="1" fill="hold">
                                          <p:stCondLst>
                                            <p:cond delay="499"/>
                                          </p:stCondLst>
                                        </p:cTn>
                                        <p:tgtEl>
                                          <p:spTgt spid="70"/>
                                        </p:tgtEl>
                                        <p:attrNameLst>
                                          <p:attrName>style.visibility</p:attrName>
                                        </p:attrNameLst>
                                      </p:cBhvr>
                                      <p:to>
                                        <p:strVal val="visible"/>
                                      </p:to>
                                    </p:set>
                                  </p:childTnLst>
                                </p:cTn>
                              </p:par>
                            </p:childTnLst>
                          </p:cTn>
                        </p:par>
                        <p:par>
                          <p:cTn id="182" fill="hold" nodeType="afterGroup">
                            <p:stCondLst>
                              <p:cond delay="1500"/>
                            </p:stCondLst>
                            <p:childTnLst>
                              <p:par>
                                <p:cTn id="183" presetID="4" presetClass="entr" presetSubtype="32" fill="hold" grpId="0" nodeType="afterEffect">
                                  <p:stCondLst>
                                    <p:cond delay="0"/>
                                  </p:stCondLst>
                                  <p:childTnLst>
                                    <p:set>
                                      <p:cBhvr>
                                        <p:cTn id="184" dur="1" fill="hold">
                                          <p:stCondLst>
                                            <p:cond delay="0"/>
                                          </p:stCondLst>
                                        </p:cTn>
                                        <p:tgtEl>
                                          <p:spTgt spid="71"/>
                                        </p:tgtEl>
                                        <p:attrNameLst>
                                          <p:attrName>style.visibility</p:attrName>
                                        </p:attrNameLst>
                                      </p:cBhvr>
                                      <p:to>
                                        <p:strVal val="visible"/>
                                      </p:to>
                                    </p:set>
                                    <p:animEffect transition="in" filter="box(out)">
                                      <p:cBhvr>
                                        <p:cTn id="185" dur="500"/>
                                        <p:tgtEl>
                                          <p:spTgt spid="71"/>
                                        </p:tgtEl>
                                      </p:cBhvr>
                                    </p:animEffect>
                                  </p:childTnLst>
                                </p:cTn>
                              </p:par>
                            </p:childTnLst>
                          </p:cTn>
                        </p:par>
                        <p:par>
                          <p:cTn id="186" fill="hold" nodeType="afterGroup">
                            <p:stCondLst>
                              <p:cond delay="2000"/>
                            </p:stCondLst>
                            <p:childTnLst>
                              <p:par>
                                <p:cTn id="187" presetID="4" presetClass="entr" presetSubtype="32" fill="hold" grpId="0" nodeType="afterEffect">
                                  <p:stCondLst>
                                    <p:cond delay="0"/>
                                  </p:stCondLst>
                                  <p:childTnLst>
                                    <p:set>
                                      <p:cBhvr>
                                        <p:cTn id="188" dur="1" fill="hold">
                                          <p:stCondLst>
                                            <p:cond delay="0"/>
                                          </p:stCondLst>
                                        </p:cTn>
                                        <p:tgtEl>
                                          <p:spTgt spid="72"/>
                                        </p:tgtEl>
                                        <p:attrNameLst>
                                          <p:attrName>style.visibility</p:attrName>
                                        </p:attrNameLst>
                                      </p:cBhvr>
                                      <p:to>
                                        <p:strVal val="visible"/>
                                      </p:to>
                                    </p:set>
                                    <p:animEffect transition="in" filter="box(out)">
                                      <p:cBhvr>
                                        <p:cTn id="189" dur="500"/>
                                        <p:tgtEl>
                                          <p:spTgt spid="72"/>
                                        </p:tgtEl>
                                      </p:cBhvr>
                                    </p:animEffect>
                                  </p:childTnLst>
                                </p:cTn>
                              </p:par>
                            </p:childTnLst>
                          </p:cTn>
                        </p:par>
                        <p:par>
                          <p:cTn id="190" fill="hold" nodeType="afterGroup">
                            <p:stCondLst>
                              <p:cond delay="2500"/>
                            </p:stCondLst>
                            <p:childTnLst>
                              <p:par>
                                <p:cTn id="191" presetID="4" presetClass="entr" presetSubtype="32" fill="hold" grpId="0" nodeType="afterEffect">
                                  <p:stCondLst>
                                    <p:cond delay="0"/>
                                  </p:stCondLst>
                                  <p:childTnLst>
                                    <p:set>
                                      <p:cBhvr>
                                        <p:cTn id="192" dur="1" fill="hold">
                                          <p:stCondLst>
                                            <p:cond delay="0"/>
                                          </p:stCondLst>
                                        </p:cTn>
                                        <p:tgtEl>
                                          <p:spTgt spid="73"/>
                                        </p:tgtEl>
                                        <p:attrNameLst>
                                          <p:attrName>style.visibility</p:attrName>
                                        </p:attrNameLst>
                                      </p:cBhvr>
                                      <p:to>
                                        <p:strVal val="visible"/>
                                      </p:to>
                                    </p:set>
                                    <p:animEffect transition="in" filter="box(out)">
                                      <p:cBhvr>
                                        <p:cTn id="193" dur="500"/>
                                        <p:tgtEl>
                                          <p:spTgt spid="73"/>
                                        </p:tgtEl>
                                      </p:cBhvr>
                                    </p:animEffect>
                                  </p:childTnLst>
                                </p:cTn>
                              </p:par>
                            </p:childTnLst>
                          </p:cTn>
                        </p:par>
                        <p:par>
                          <p:cTn id="194" fill="hold" nodeType="afterGroup">
                            <p:stCondLst>
                              <p:cond delay="3000"/>
                            </p:stCondLst>
                            <p:childTnLst>
                              <p:par>
                                <p:cTn id="195" presetID="1" presetClass="entr" presetSubtype="0" fill="hold" grpId="0" nodeType="afterEffect">
                                  <p:stCondLst>
                                    <p:cond delay="0"/>
                                  </p:stCondLst>
                                  <p:childTnLst>
                                    <p:set>
                                      <p:cBhvr>
                                        <p:cTn id="196" dur="1" fill="hold">
                                          <p:stCondLst>
                                            <p:cond delay="499"/>
                                          </p:stCondLst>
                                        </p:cTn>
                                        <p:tgtEl>
                                          <p:spTgt spid="74"/>
                                        </p:tgtEl>
                                        <p:attrNameLst>
                                          <p:attrName>style.visibility</p:attrName>
                                        </p:attrNameLst>
                                      </p:cBhvr>
                                      <p:to>
                                        <p:strVal val="visible"/>
                                      </p:to>
                                    </p:set>
                                  </p:childTnLst>
                                </p:cTn>
                              </p:par>
                            </p:childTnLst>
                          </p:cTn>
                        </p:par>
                        <p:par>
                          <p:cTn id="197" fill="hold" nodeType="afterGroup">
                            <p:stCondLst>
                              <p:cond delay="3500"/>
                            </p:stCondLst>
                            <p:childTnLst>
                              <p:par>
                                <p:cTn id="198" presetID="1" presetClass="entr" presetSubtype="0" fill="hold" grpId="0" nodeType="afterEffect">
                                  <p:stCondLst>
                                    <p:cond delay="0"/>
                                  </p:stCondLst>
                                  <p:childTnLst>
                                    <p:set>
                                      <p:cBhvr>
                                        <p:cTn id="199" dur="1" fill="hold">
                                          <p:stCondLst>
                                            <p:cond delay="499"/>
                                          </p:stCondLst>
                                        </p:cTn>
                                        <p:tgtEl>
                                          <p:spTgt spid="75"/>
                                        </p:tgtEl>
                                        <p:attrNameLst>
                                          <p:attrName>style.visibility</p:attrName>
                                        </p:attrNameLst>
                                      </p:cBhvr>
                                      <p:to>
                                        <p:strVal val="visible"/>
                                      </p:to>
                                    </p:set>
                                  </p:childTnLst>
                                </p:cTn>
                              </p:par>
                            </p:childTnLst>
                          </p:cTn>
                        </p:par>
                        <p:par>
                          <p:cTn id="200" fill="hold" nodeType="afterGroup">
                            <p:stCondLst>
                              <p:cond delay="4000"/>
                            </p:stCondLst>
                            <p:childTnLst>
                              <p:par>
                                <p:cTn id="201" presetID="1" presetClass="entr" presetSubtype="0" fill="hold" grpId="0" nodeType="afterEffect">
                                  <p:stCondLst>
                                    <p:cond delay="0"/>
                                  </p:stCondLst>
                                  <p:childTnLst>
                                    <p:set>
                                      <p:cBhvr>
                                        <p:cTn id="202" dur="1" fill="hold">
                                          <p:stCondLst>
                                            <p:cond delay="499"/>
                                          </p:stCondLst>
                                        </p:cTn>
                                        <p:tgtEl>
                                          <p:spTgt spid="76"/>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 presetClass="entr" presetSubtype="2" fill="hold" grpId="0" nodeType="clickEffect">
                                  <p:stCondLst>
                                    <p:cond delay="0"/>
                                  </p:stCondLst>
                                  <p:childTnLst>
                                    <p:set>
                                      <p:cBhvr>
                                        <p:cTn id="206" dur="1" fill="hold">
                                          <p:stCondLst>
                                            <p:cond delay="0"/>
                                          </p:stCondLst>
                                        </p:cTn>
                                        <p:tgtEl>
                                          <p:spTgt spid="77"/>
                                        </p:tgtEl>
                                        <p:attrNameLst>
                                          <p:attrName>style.visibility</p:attrName>
                                        </p:attrNameLst>
                                      </p:cBhvr>
                                      <p:to>
                                        <p:strVal val="visible"/>
                                      </p:to>
                                    </p:set>
                                    <p:anim calcmode="lin" valueType="num">
                                      <p:cBhvr additive="base">
                                        <p:cTn id="207" dur="500" fill="hold"/>
                                        <p:tgtEl>
                                          <p:spTgt spid="77"/>
                                        </p:tgtEl>
                                        <p:attrNameLst>
                                          <p:attrName>ppt_x</p:attrName>
                                        </p:attrNameLst>
                                      </p:cBhvr>
                                      <p:tavLst>
                                        <p:tav tm="0">
                                          <p:val>
                                            <p:strVal val="1+#ppt_w/2"/>
                                          </p:val>
                                        </p:tav>
                                        <p:tav tm="100000">
                                          <p:val>
                                            <p:strVal val="#ppt_x"/>
                                          </p:val>
                                        </p:tav>
                                      </p:tavLst>
                                    </p:anim>
                                    <p:anim calcmode="lin" valueType="num">
                                      <p:cBhvr additive="base">
                                        <p:cTn id="20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8" presetClass="entr" presetSubtype="12" fill="hold" grpId="0" nodeType="clickEffect">
                                  <p:stCondLst>
                                    <p:cond delay="0"/>
                                  </p:stCondLst>
                                  <p:childTnLst>
                                    <p:set>
                                      <p:cBhvr>
                                        <p:cTn id="212" dur="1" fill="hold">
                                          <p:stCondLst>
                                            <p:cond delay="0"/>
                                          </p:stCondLst>
                                        </p:cTn>
                                        <p:tgtEl>
                                          <p:spTgt spid="79"/>
                                        </p:tgtEl>
                                        <p:attrNameLst>
                                          <p:attrName>style.visibility</p:attrName>
                                        </p:attrNameLst>
                                      </p:cBhvr>
                                      <p:to>
                                        <p:strVal val="visible"/>
                                      </p:to>
                                    </p:set>
                                    <p:animEffect transition="in" filter="strips(downLeft)">
                                      <p:cBhvr>
                                        <p:cTn id="213" dur="500"/>
                                        <p:tgtEl>
                                          <p:spTgt spid="79"/>
                                        </p:tgtEl>
                                      </p:cBhvr>
                                    </p:animEffect>
                                  </p:childTnLst>
                                </p:cTn>
                              </p:par>
                            </p:childTnLst>
                          </p:cTn>
                        </p:par>
                        <p:par>
                          <p:cTn id="214" fill="hold" nodeType="afterGroup">
                            <p:stCondLst>
                              <p:cond delay="500"/>
                            </p:stCondLst>
                            <p:childTnLst>
                              <p:par>
                                <p:cTn id="215" presetID="18" presetClass="entr" presetSubtype="3" fill="hold" grpId="0" nodeType="afterEffect">
                                  <p:stCondLst>
                                    <p:cond delay="0"/>
                                  </p:stCondLst>
                                  <p:childTnLst>
                                    <p:set>
                                      <p:cBhvr>
                                        <p:cTn id="216" dur="1" fill="hold">
                                          <p:stCondLst>
                                            <p:cond delay="0"/>
                                          </p:stCondLst>
                                        </p:cTn>
                                        <p:tgtEl>
                                          <p:spTgt spid="80"/>
                                        </p:tgtEl>
                                        <p:attrNameLst>
                                          <p:attrName>style.visibility</p:attrName>
                                        </p:attrNameLst>
                                      </p:cBhvr>
                                      <p:to>
                                        <p:strVal val="visible"/>
                                      </p:to>
                                    </p:set>
                                    <p:animEffect transition="in" filter="strips(upRight)">
                                      <p:cBhvr>
                                        <p:cTn id="217" dur="500"/>
                                        <p:tgtEl>
                                          <p:spTgt spid="80"/>
                                        </p:tgtEl>
                                      </p:cBhvr>
                                    </p:animEffect>
                                  </p:childTnLst>
                                </p:cTn>
                              </p:par>
                            </p:childTnLst>
                          </p:cTn>
                        </p:par>
                        <p:par>
                          <p:cTn id="218" fill="hold" nodeType="afterGroup">
                            <p:stCondLst>
                              <p:cond delay="1000"/>
                            </p:stCondLst>
                            <p:childTnLst>
                              <p:par>
                                <p:cTn id="219" presetID="22" presetClass="entr" presetSubtype="8" fill="hold" grpId="0" nodeType="afterEffect">
                                  <p:stCondLst>
                                    <p:cond delay="0"/>
                                  </p:stCondLst>
                                  <p:childTnLst>
                                    <p:set>
                                      <p:cBhvr>
                                        <p:cTn id="220" dur="1" fill="hold">
                                          <p:stCondLst>
                                            <p:cond delay="0"/>
                                          </p:stCondLst>
                                        </p:cTn>
                                        <p:tgtEl>
                                          <p:spTgt spid="78"/>
                                        </p:tgtEl>
                                        <p:attrNameLst>
                                          <p:attrName>style.visibility</p:attrName>
                                        </p:attrNameLst>
                                      </p:cBhvr>
                                      <p:to>
                                        <p:strVal val="visible"/>
                                      </p:to>
                                    </p:set>
                                    <p:animEffect transition="in" filter="wipe(left)">
                                      <p:cBhvr>
                                        <p:cTn id="221" dur="500"/>
                                        <p:tgtEl>
                                          <p:spTgt spid="78"/>
                                        </p:tgtEl>
                                      </p:cBhvr>
                                    </p:animEffect>
                                  </p:childTnLst>
                                </p:cTn>
                              </p:par>
                              <p:par>
                                <p:cTn id="222" presetID="10" presetClass="exit" presetSubtype="0" fill="hold" nodeType="withEffect">
                                  <p:stCondLst>
                                    <p:cond delay="5000"/>
                                  </p:stCondLst>
                                  <p:childTnLst>
                                    <p:animEffect transition="out" filter="fade">
                                      <p:cBhvr>
                                        <p:cTn id="223" dur="3000"/>
                                        <p:tgtEl>
                                          <p:spTgt spid="82"/>
                                        </p:tgtEl>
                                      </p:cBhvr>
                                    </p:animEffect>
                                    <p:set>
                                      <p:cBhvr>
                                        <p:cTn id="224" dur="1" fill="hold">
                                          <p:stCondLst>
                                            <p:cond delay="29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8" grpId="0" animBg="1"/>
      <p:bldP spid="28" grpId="0" animBg="1" autoUpdateAnimBg="0"/>
      <p:bldP spid="29" grpId="0" animBg="1"/>
      <p:bldP spid="30" grpId="0" animBg="1" autoUpdateAnimBg="0"/>
      <p:bldP spid="31" grpId="0" animBg="1"/>
      <p:bldP spid="32" grpId="0" animBg="1" autoUpdateAnimBg="0"/>
      <p:bldP spid="33" grpId="0" animBg="1" autoUpdateAnimBg="0"/>
      <p:bldP spid="34" grpId="0" animBg="1"/>
      <p:bldP spid="35" grpId="0" animBg="1" autoUpdateAnimBg="0"/>
      <p:bldP spid="36" grpId="0" animBg="1"/>
      <p:bldP spid="37" grpId="0" animBg="1" autoUpdateAnimBg="0"/>
      <p:bldP spid="38" grpId="0" animBg="1" autoUpdateAnimBg="0"/>
      <p:bldP spid="39" grpId="0" animBg="1"/>
      <p:bldP spid="40" grpId="0" animBg="1" autoUpdateAnimBg="0"/>
      <p:bldP spid="41" grpId="0" animBg="1"/>
      <p:bldP spid="42" grpId="0" animBg="1" autoUpdateAnimBg="0"/>
      <p:bldP spid="43" grpId="0" animBg="1"/>
      <p:bldP spid="44" grpId="0" animBg="1"/>
      <p:bldP spid="45" grpId="0" animBg="1"/>
      <p:bldP spid="46" grpId="0" animBg="1" autoUpdateAnimBg="0"/>
      <p:bldP spid="47" grpId="0" animBg="1" autoUpdateAnimBg="0"/>
      <p:bldP spid="48" grpId="0" animBg="1" autoUpdateAnimBg="0"/>
      <p:bldP spid="49" grpId="0" animBg="1"/>
      <p:bldP spid="50" grpId="0" animBg="1"/>
      <p:bldP spid="51" grpId="0" animBg="1"/>
      <p:bldP spid="52" grpId="0" animBg="1" autoUpdateAnimBg="0"/>
      <p:bldP spid="53" grpId="0" animBg="1" autoUpdateAnimBg="0"/>
      <p:bldP spid="54" grpId="0" animBg="1"/>
      <p:bldP spid="55" grpId="0" animBg="1" autoUpdateAnimBg="0"/>
      <p:bldP spid="56" grpId="0" animBg="1"/>
      <p:bldP spid="57" grpId="0" animBg="1" autoUpdateAnimBg="0"/>
      <p:bldP spid="58" grpId="0" animBg="1" autoUpdateAnimBg="0"/>
      <p:bldP spid="59" grpId="0" animBg="1"/>
      <p:bldP spid="60" grpId="0" animBg="1" autoUpdateAnimBg="0"/>
      <p:bldP spid="61" grpId="0" animBg="1"/>
      <p:bldP spid="62" grpId="0" animBg="1" autoUpdateAnimBg="0"/>
      <p:bldP spid="63" grpId="0" animBg="1" autoUpdateAnimBg="0"/>
      <p:bldP spid="64" grpId="0" animBg="1"/>
      <p:bldP spid="65" grpId="0" animBg="1" autoUpdateAnimBg="0"/>
      <p:bldP spid="66" grpId="0" animBg="1"/>
      <p:bldP spid="67" grpId="0" animBg="1" autoUpdateAnimBg="0"/>
      <p:bldP spid="68" grpId="0" animBg="1"/>
      <p:bldP spid="69" grpId="0" animBg="1"/>
      <p:bldP spid="70" grpId="0" animBg="1"/>
      <p:bldP spid="71" grpId="0" animBg="1" autoUpdateAnimBg="0"/>
      <p:bldP spid="72" grpId="0" animBg="1" autoUpdateAnimBg="0"/>
      <p:bldP spid="73" grpId="0" animBg="1" autoUpdateAnimBg="0"/>
      <p:bldP spid="74" grpId="0" animBg="1"/>
      <p:bldP spid="75" grpId="0" animBg="1"/>
      <p:bldP spid="76" grpId="0" animBg="1"/>
      <p:bldP spid="77" grpId="0" animBg="1" autoUpdateAnimBg="0"/>
      <p:bldP spid="78" grpId="0" animBg="1" autoUpdateAnimBg="0"/>
      <p:bldP spid="79" grpId="0" animBg="1"/>
      <p:bldP spid="8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51879FD0-7442-4DCD-A9DF-D99C48736936}" type="slidenum">
              <a:rPr lang="fr-FR" sz="800">
                <a:latin typeface="Franklin Gothic Medium" pitchFamily="34" charset="0"/>
              </a:rPr>
              <a:pPr eaLnBrk="1" hangingPunct="1"/>
              <a:t>29</a:t>
            </a:fld>
            <a:r>
              <a:rPr lang="fr-FR" sz="800">
                <a:latin typeface="Franklin Gothic Medium" pitchFamily="34" charset="0"/>
              </a:rPr>
              <a:t>/12</a:t>
            </a:r>
          </a:p>
        </p:txBody>
      </p:sp>
      <p:sp>
        <p:nvSpPr>
          <p:cNvPr id="54279"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5364"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5365"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5366" name="Group 10"/>
          <p:cNvGrpSpPr>
            <a:grpSpLocks/>
          </p:cNvGrpSpPr>
          <p:nvPr/>
        </p:nvGrpSpPr>
        <p:grpSpPr bwMode="auto">
          <a:xfrm>
            <a:off x="501650" y="6559550"/>
            <a:ext cx="441325" cy="244475"/>
            <a:chOff x="882" y="3709"/>
            <a:chExt cx="353" cy="195"/>
          </a:xfrm>
        </p:grpSpPr>
        <p:sp>
          <p:nvSpPr>
            <p:cNvPr id="15388"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5389"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5390"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5391"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5392"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54288"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368"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5369" name="Group 18"/>
          <p:cNvGrpSpPr>
            <a:grpSpLocks/>
          </p:cNvGrpSpPr>
          <p:nvPr/>
        </p:nvGrpSpPr>
        <p:grpSpPr bwMode="auto">
          <a:xfrm>
            <a:off x="501650" y="6573838"/>
            <a:ext cx="441325" cy="244475"/>
            <a:chOff x="882" y="3709"/>
            <a:chExt cx="353" cy="195"/>
          </a:xfrm>
        </p:grpSpPr>
        <p:sp>
          <p:nvSpPr>
            <p:cNvPr id="15383"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5384"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5385"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5386"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5387"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5370"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BBC4034-D344-40CA-B386-944ECD4E144B}" type="datetime10">
              <a:rPr lang="fr-FR" sz="1200">
                <a:solidFill>
                  <a:schemeClr val="bg1"/>
                </a:solidFill>
              </a:rPr>
              <a:pPr eaLnBrk="1" hangingPunct="1"/>
              <a:t>00:15</a:t>
            </a:fld>
            <a:endParaRPr lang="fr-FR" sz="1200">
              <a:solidFill>
                <a:schemeClr val="bg1"/>
              </a:solidFill>
            </a:endParaRPr>
          </a:p>
        </p:txBody>
      </p:sp>
      <p:sp>
        <p:nvSpPr>
          <p:cNvPr id="15371" name="Arc 2"/>
          <p:cNvSpPr>
            <a:spLocks/>
          </p:cNvSpPr>
          <p:nvPr/>
        </p:nvSpPr>
        <p:spPr bwMode="auto">
          <a:xfrm flipV="1">
            <a:off x="250825" y="115888"/>
            <a:ext cx="8181975" cy="5105400"/>
          </a:xfrm>
          <a:custGeom>
            <a:avLst/>
            <a:gdLst>
              <a:gd name="T0" fmla="*/ 2147483647 w 21420"/>
              <a:gd name="T1" fmla="*/ 0 h 21600"/>
              <a:gd name="T2" fmla="*/ 2147483647 w 21420"/>
              <a:gd name="T3" fmla="*/ 2147483647 h 21600"/>
              <a:gd name="T4" fmla="*/ 0 w 21420"/>
              <a:gd name="T5" fmla="*/ 2147483647 h 21600"/>
              <a:gd name="T6" fmla="*/ 0 60000 65536"/>
              <a:gd name="T7" fmla="*/ 0 60000 65536"/>
              <a:gd name="T8" fmla="*/ 0 60000 65536"/>
              <a:gd name="T9" fmla="*/ 0 w 21420"/>
              <a:gd name="T10" fmla="*/ 0 h 21600"/>
              <a:gd name="T11" fmla="*/ 21420 w 21420"/>
              <a:gd name="T12" fmla="*/ 21600 h 21600"/>
            </a:gdLst>
            <a:ahLst/>
            <a:cxnLst>
              <a:cxn ang="T6">
                <a:pos x="T0" y="T1"/>
              </a:cxn>
              <a:cxn ang="T7">
                <a:pos x="T2" y="T3"/>
              </a:cxn>
              <a:cxn ang="T8">
                <a:pos x="T4" y="T5"/>
              </a:cxn>
            </a:cxnLst>
            <a:rect l="T9" t="T10" r="T11" b="T12"/>
            <a:pathLst>
              <a:path w="21420" h="21600" fill="none" extrusionOk="0">
                <a:moveTo>
                  <a:pt x="38" y="0"/>
                </a:moveTo>
                <a:cubicBezTo>
                  <a:pt x="10877" y="19"/>
                  <a:pt x="20023" y="8068"/>
                  <a:pt x="21419" y="18817"/>
                </a:cubicBezTo>
              </a:path>
              <a:path w="21420" h="21600" stroke="0" extrusionOk="0">
                <a:moveTo>
                  <a:pt x="38" y="0"/>
                </a:moveTo>
                <a:cubicBezTo>
                  <a:pt x="10877" y="19"/>
                  <a:pt x="20023" y="8068"/>
                  <a:pt x="21419" y="18817"/>
                </a:cubicBezTo>
                <a:lnTo>
                  <a:pt x="0" y="21600"/>
                </a:lnTo>
                <a:lnTo>
                  <a:pt x="38" y="0"/>
                </a:lnTo>
                <a:close/>
              </a:path>
            </a:pathLst>
          </a:custGeom>
          <a:noFill/>
          <a:ln w="114300" cap="sq">
            <a:solidFill>
              <a:schemeClr val="bg2"/>
            </a:solidFill>
            <a:miter lim="800000"/>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15372" name="AutoShape 3"/>
          <p:cNvSpPr>
            <a:spLocks noChangeArrowheads="1"/>
          </p:cNvSpPr>
          <p:nvPr/>
        </p:nvSpPr>
        <p:spPr bwMode="auto">
          <a:xfrm>
            <a:off x="3175" y="4652963"/>
            <a:ext cx="2984500" cy="990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FFF200"/>
              </a:gs>
              <a:gs pos="45000">
                <a:srgbClr val="FF7A00"/>
              </a:gs>
              <a:gs pos="70000">
                <a:srgbClr val="FF0300"/>
              </a:gs>
              <a:gs pos="100000">
                <a:srgbClr val="4D0808"/>
              </a:gs>
            </a:gsLst>
            <a:lin ang="0" scaled="1"/>
          </a:gradFill>
          <a:ln w="12700" cap="sq">
            <a:solidFill>
              <a:schemeClr val="tx1"/>
            </a:solidFill>
            <a:miter lim="800000"/>
            <a:headEnd type="none" w="sm" len="sm"/>
            <a:tailEnd type="none" w="sm" len="sm"/>
          </a:ln>
        </p:spPr>
        <p:txBody>
          <a:bodyPr wrap="none" anchor="ctr"/>
          <a:lstStyle/>
          <a:p>
            <a:pPr algn="ctr"/>
            <a:r>
              <a:rPr lang="en-US" sz="2000" b="1">
                <a:solidFill>
                  <a:schemeClr val="bg1"/>
                </a:solidFill>
              </a:rPr>
              <a:t>   Pompier (urgence)</a:t>
            </a:r>
          </a:p>
        </p:txBody>
      </p:sp>
      <p:sp>
        <p:nvSpPr>
          <p:cNvPr id="15373" name="Rectangle 4"/>
          <p:cNvSpPr>
            <a:spLocks noChangeArrowheads="1"/>
          </p:cNvSpPr>
          <p:nvPr/>
        </p:nvSpPr>
        <p:spPr bwMode="auto">
          <a:xfrm>
            <a:off x="0" y="257175"/>
            <a:ext cx="8964613" cy="434975"/>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CA">
                <a:solidFill>
                  <a:schemeClr val="bg1"/>
                </a:solidFill>
              </a:rPr>
              <a:t>Evolution des modes de gestion de la sécurité</a:t>
            </a:r>
          </a:p>
        </p:txBody>
      </p:sp>
      <p:sp>
        <p:nvSpPr>
          <p:cNvPr id="15374" name="AutoShape 5"/>
          <p:cNvSpPr>
            <a:spLocks noChangeArrowheads="1"/>
          </p:cNvSpPr>
          <p:nvPr/>
        </p:nvSpPr>
        <p:spPr bwMode="auto">
          <a:xfrm>
            <a:off x="2771775" y="3868738"/>
            <a:ext cx="2611438" cy="1143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FFBF00"/>
              </a:gs>
              <a:gs pos="10001">
                <a:srgbClr val="F27300"/>
              </a:gs>
              <a:gs pos="25000">
                <a:srgbClr val="8F0040"/>
              </a:gs>
              <a:gs pos="50000">
                <a:srgbClr val="400040"/>
              </a:gs>
              <a:gs pos="80000">
                <a:srgbClr val="000040"/>
              </a:gs>
              <a:gs pos="100000">
                <a:srgbClr val="000000"/>
              </a:gs>
            </a:gsLst>
            <a:lin ang="0" scaled="1"/>
          </a:gradFill>
          <a:ln w="12700" cap="sq">
            <a:solidFill>
              <a:schemeClr val="tx1"/>
            </a:solidFill>
            <a:miter lim="800000"/>
            <a:headEnd type="none" w="sm" len="sm"/>
            <a:tailEnd type="none" w="sm" len="sm"/>
          </a:ln>
        </p:spPr>
        <p:txBody>
          <a:bodyPr wrap="none" anchor="ctr"/>
          <a:lstStyle/>
          <a:p>
            <a:pPr algn="ctr"/>
            <a:r>
              <a:rPr lang="en-US">
                <a:solidFill>
                  <a:srgbClr val="FFFFFF"/>
                </a:solidFill>
              </a:rPr>
              <a:t>Réactif</a:t>
            </a:r>
          </a:p>
        </p:txBody>
      </p:sp>
      <p:sp>
        <p:nvSpPr>
          <p:cNvPr id="15375" name="AutoShape 6"/>
          <p:cNvSpPr>
            <a:spLocks noChangeArrowheads="1"/>
          </p:cNvSpPr>
          <p:nvPr/>
        </p:nvSpPr>
        <p:spPr bwMode="auto">
          <a:xfrm>
            <a:off x="4500563" y="2860675"/>
            <a:ext cx="2611437" cy="1143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00000"/>
              </a:gs>
              <a:gs pos="39999">
                <a:srgbClr val="0A128C"/>
              </a:gs>
              <a:gs pos="70000">
                <a:srgbClr val="181CC7"/>
              </a:gs>
              <a:gs pos="88000">
                <a:srgbClr val="7005D4"/>
              </a:gs>
              <a:gs pos="100000">
                <a:srgbClr val="8C3D91"/>
              </a:gs>
            </a:gsLst>
            <a:lin ang="0" scaled="1"/>
          </a:gradFill>
          <a:ln w="12700" cap="sq">
            <a:solidFill>
              <a:schemeClr val="tx1"/>
            </a:solidFill>
            <a:miter lim="800000"/>
            <a:headEnd type="none" w="sm" len="sm"/>
            <a:tailEnd type="none" w="sm" len="sm"/>
          </a:ln>
        </p:spPr>
        <p:txBody>
          <a:bodyPr wrap="none" anchor="ctr"/>
          <a:lstStyle/>
          <a:p>
            <a:pPr algn="ctr"/>
            <a:r>
              <a:rPr lang="en-US">
                <a:solidFill>
                  <a:srgbClr val="FFFFFF"/>
                </a:solidFill>
              </a:rPr>
              <a:t>Proactif</a:t>
            </a:r>
          </a:p>
        </p:txBody>
      </p:sp>
      <p:sp>
        <p:nvSpPr>
          <p:cNvPr id="15376" name="AutoShape 7"/>
          <p:cNvSpPr>
            <a:spLocks noChangeArrowheads="1"/>
          </p:cNvSpPr>
          <p:nvPr/>
        </p:nvSpPr>
        <p:spPr bwMode="auto">
          <a:xfrm>
            <a:off x="5795963" y="1987550"/>
            <a:ext cx="2611437" cy="1066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206BE"/>
              </a:gs>
              <a:gs pos="100000">
                <a:srgbClr val="03D4A8"/>
              </a:gs>
            </a:gsLst>
            <a:lin ang="0" scaled="1"/>
          </a:gradFill>
          <a:ln w="12700" cap="sq">
            <a:solidFill>
              <a:schemeClr val="tx1"/>
            </a:solidFill>
            <a:miter lim="800000"/>
            <a:headEnd type="none" w="sm" len="sm"/>
            <a:tailEnd type="none" w="sm" len="sm"/>
          </a:ln>
        </p:spPr>
        <p:txBody>
          <a:bodyPr wrap="none" anchor="ctr"/>
          <a:lstStyle/>
          <a:p>
            <a:pPr algn="ctr"/>
            <a:r>
              <a:rPr lang="en-US">
                <a:solidFill>
                  <a:srgbClr val="FFFFFF"/>
                </a:solidFill>
              </a:rPr>
              <a:t>Service</a:t>
            </a:r>
          </a:p>
        </p:txBody>
      </p:sp>
      <p:sp>
        <p:nvSpPr>
          <p:cNvPr id="37" name="Rectangle 8"/>
          <p:cNvSpPr>
            <a:spLocks noChangeArrowheads="1"/>
          </p:cNvSpPr>
          <p:nvPr/>
        </p:nvSpPr>
        <p:spPr bwMode="auto">
          <a:xfrm>
            <a:off x="3563938" y="836613"/>
            <a:ext cx="3816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nl-NL" sz="1400" b="1">
                <a:solidFill>
                  <a:srgbClr val="0066CC"/>
                </a:solidFill>
                <a:latin typeface="Tahoma" pitchFamily="34" charset="0"/>
                <a:cs typeface="Arial" pitchFamily="34" charset="0"/>
              </a:rPr>
              <a:t>Arrimage complet entre la visio</a:t>
            </a:r>
            <a:r>
              <a:rPr lang="nl-NL" altLang="nl-NL" sz="1400" b="1">
                <a:solidFill>
                  <a:srgbClr val="0066CC"/>
                </a:solidFill>
                <a:latin typeface="Tahoma" pitchFamily="34" charset="0"/>
                <a:cs typeface="Arial" pitchFamily="34" charset="0"/>
              </a:rPr>
              <a:t>n d</a:t>
            </a:r>
            <a:r>
              <a:rPr lang="nl-NL" altLang="nl-NL" sz="1400" b="1">
                <a:solidFill>
                  <a:srgbClr val="0066CC"/>
                </a:solidFill>
                <a:cs typeface="Arial" pitchFamily="34" charset="0"/>
              </a:rPr>
              <a:t>’</a:t>
            </a:r>
            <a:r>
              <a:rPr lang="nl-NL" altLang="nl-NL" sz="1400" b="1">
                <a:solidFill>
                  <a:srgbClr val="0066CC"/>
                </a:solidFill>
                <a:latin typeface="Tahoma" pitchFamily="34" charset="0"/>
                <a:cs typeface="Arial" pitchFamily="34" charset="0"/>
              </a:rPr>
              <a:t>affaires et l</a:t>
            </a:r>
            <a:r>
              <a:rPr lang="nl-NL" altLang="nl-NL" sz="1400" b="1">
                <a:solidFill>
                  <a:srgbClr val="0066CC"/>
                </a:solidFill>
                <a:cs typeface="Arial" pitchFamily="34" charset="0"/>
              </a:rPr>
              <a:t>’</a:t>
            </a:r>
            <a:r>
              <a:rPr lang="nl-NL" altLang="nl-NL" sz="1400" b="1">
                <a:solidFill>
                  <a:srgbClr val="0066CC"/>
                </a:solidFill>
                <a:latin typeface="Tahoma" pitchFamily="34" charset="0"/>
                <a:cs typeface="Arial" pitchFamily="34" charset="0"/>
              </a:rPr>
              <a:t>exploitation</a:t>
            </a:r>
            <a:endParaRPr lang="en-US" altLang="nl-NL" sz="1400" b="1">
              <a:solidFill>
                <a:srgbClr val="0066CC"/>
              </a:solidFill>
              <a:latin typeface="Tahoma" pitchFamily="34" charset="0"/>
              <a:cs typeface="Arial" pitchFamily="34" charset="0"/>
            </a:endParaRPr>
          </a:p>
        </p:txBody>
      </p:sp>
      <p:sp>
        <p:nvSpPr>
          <p:cNvPr id="38" name="AutoShape 9"/>
          <p:cNvSpPr>
            <a:spLocks noChangeArrowheads="1"/>
          </p:cNvSpPr>
          <p:nvPr/>
        </p:nvSpPr>
        <p:spPr bwMode="auto">
          <a:xfrm>
            <a:off x="6372225" y="1052513"/>
            <a:ext cx="2611438" cy="1066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0CC99"/>
              </a:gs>
              <a:gs pos="100000">
                <a:srgbClr val="008000"/>
              </a:gs>
            </a:gsLst>
            <a:lin ang="0" scaled="1"/>
          </a:gradFill>
          <a:ln w="12700" cap="sq">
            <a:solidFill>
              <a:schemeClr val="tx1"/>
            </a:solidFill>
            <a:miter lim="800000"/>
            <a:headEnd type="none" w="sm" len="sm"/>
            <a:tailEnd type="none" w="sm" len="sm"/>
          </a:ln>
        </p:spPr>
        <p:txBody>
          <a:bodyPr wrap="none" anchor="ctr"/>
          <a:lstStyle/>
          <a:p>
            <a:pPr algn="ctr"/>
            <a:r>
              <a:rPr lang="en-US">
                <a:solidFill>
                  <a:srgbClr val="FFFFFF"/>
                </a:solidFill>
              </a:rPr>
              <a:t>Valeurs</a:t>
            </a:r>
          </a:p>
        </p:txBody>
      </p:sp>
      <p:grpSp>
        <p:nvGrpSpPr>
          <p:cNvPr id="39" name="Group 25"/>
          <p:cNvGrpSpPr>
            <a:grpSpLocks/>
          </p:cNvGrpSpPr>
          <p:nvPr/>
        </p:nvGrpSpPr>
        <p:grpSpPr bwMode="auto">
          <a:xfrm>
            <a:off x="0" y="5824538"/>
            <a:ext cx="9144000" cy="712787"/>
            <a:chOff x="0" y="3218"/>
            <a:chExt cx="5760" cy="449"/>
          </a:xfrm>
        </p:grpSpPr>
        <p:sp>
          <p:nvSpPr>
            <p:cNvPr id="15381"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5382"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5380"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4259350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54279"/>
                                        </p:tgtEl>
                                        <p:attrNameLst>
                                          <p:attrName>fillcolor</p:attrName>
                                        </p:attrNameLst>
                                      </p:cBhvr>
                                      <p:to>
                                        <a:schemeClr val="tx1"/>
                                      </p:to>
                                    </p:animClr>
                                    <p:set>
                                      <p:cBhvr>
                                        <p:cTn id="7" dur="2000" fill="hold"/>
                                        <p:tgtEl>
                                          <p:spTgt spid="54279"/>
                                        </p:tgtEl>
                                        <p:attrNameLst>
                                          <p:attrName>fill.type</p:attrName>
                                        </p:attrNameLst>
                                      </p:cBhvr>
                                      <p:to>
                                        <p:strVal val="solid"/>
                                      </p:to>
                                    </p:set>
                                    <p:set>
                                      <p:cBhvr>
                                        <p:cTn id="8" dur="2000" fill="hold"/>
                                        <p:tgtEl>
                                          <p:spTgt spid="54279"/>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542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checkerboard(across)">
                                      <p:cBhvr>
                                        <p:cTn id="15" dur="500"/>
                                        <p:tgtEl>
                                          <p:spTgt spid="3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checkerboard(across)">
                                      <p:cBhvr>
                                        <p:cTn id="18" dur="500"/>
                                        <p:tgtEl>
                                          <p:spTgt spid="37"/>
                                        </p:tgtEl>
                                      </p:cBhvr>
                                    </p:animEffect>
                                  </p:childTnLst>
                                </p:cTn>
                              </p:par>
                              <p:par>
                                <p:cTn id="19" presetID="10" presetClass="exit" presetSubtype="0" fill="hold" nodeType="withEffect">
                                  <p:stCondLst>
                                    <p:cond delay="5000"/>
                                  </p:stCondLst>
                                  <p:childTnLst>
                                    <p:animEffect transition="out" filter="fade">
                                      <p:cBhvr>
                                        <p:cTn id="20" dur="3000"/>
                                        <p:tgtEl>
                                          <p:spTgt spid="39"/>
                                        </p:tgtEl>
                                      </p:cBhvr>
                                    </p:animEffect>
                                    <p:set>
                                      <p:cBhvr>
                                        <p:cTn id="21" dur="1" fill="hold">
                                          <p:stCondLst>
                                            <p:cond delay="2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8" grpId="0" animBg="1"/>
      <p:bldP spid="37" grpId="0"/>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fr-FR" smtClean="0"/>
              <a:t>OBJECTIFS PEDAGOGIQUES</a:t>
            </a:r>
          </a:p>
        </p:txBody>
      </p:sp>
      <p:sp>
        <p:nvSpPr>
          <p:cNvPr id="19460" name="Rectangle 3"/>
          <p:cNvSpPr>
            <a:spLocks noGrp="1" noChangeArrowheads="1"/>
          </p:cNvSpPr>
          <p:nvPr>
            <p:ph type="body" idx="1"/>
          </p:nvPr>
        </p:nvSpPr>
        <p:spPr/>
        <p:txBody>
          <a:bodyPr/>
          <a:lstStyle/>
          <a:p>
            <a:pPr algn="just" eaLnBrk="1" hangingPunct="1">
              <a:lnSpc>
                <a:spcPct val="90000"/>
              </a:lnSpc>
            </a:pPr>
            <a:r>
              <a:rPr lang="fr-FR" sz="2000" smtClean="0"/>
              <a:t>Evaluer les technologies et les outils couramment utilisés pour sécuriser les ressources d’un système informatique.    </a:t>
            </a:r>
          </a:p>
          <a:p>
            <a:pPr algn="just" eaLnBrk="1" hangingPunct="1">
              <a:lnSpc>
                <a:spcPct val="90000"/>
              </a:lnSpc>
            </a:pPr>
            <a:r>
              <a:rPr lang="fr-FR" sz="2000" smtClean="0"/>
              <a:t>Proposer des contre-mesures selon les menaces envisagées.</a:t>
            </a:r>
          </a:p>
          <a:p>
            <a:pPr algn="just" eaLnBrk="1" hangingPunct="1">
              <a:lnSpc>
                <a:spcPct val="90000"/>
              </a:lnSpc>
            </a:pPr>
            <a:r>
              <a:rPr lang="fr-FR" sz="2000" smtClean="0"/>
              <a:t>Evaluer les outils les plus utilisés pour sécuriser les ressources nécessaires au fonctionnement d’un SI;</a:t>
            </a:r>
          </a:p>
          <a:p>
            <a:pPr lvl="1" algn="just" eaLnBrk="1" hangingPunct="1">
              <a:lnSpc>
                <a:spcPct val="90000"/>
              </a:lnSpc>
            </a:pPr>
            <a:r>
              <a:rPr lang="fr-FR" sz="2200" smtClean="0"/>
              <a:t>Contrôle d’accès;</a:t>
            </a:r>
          </a:p>
          <a:p>
            <a:pPr lvl="1" algn="just" eaLnBrk="1" hangingPunct="1">
              <a:lnSpc>
                <a:spcPct val="90000"/>
              </a:lnSpc>
            </a:pPr>
            <a:r>
              <a:rPr lang="fr-FR" sz="2200" smtClean="0"/>
              <a:t>Firewall; </a:t>
            </a:r>
          </a:p>
          <a:p>
            <a:pPr lvl="1" algn="just" eaLnBrk="1" hangingPunct="1">
              <a:lnSpc>
                <a:spcPct val="90000"/>
              </a:lnSpc>
            </a:pPr>
            <a:r>
              <a:rPr lang="fr-FR" sz="2200" smtClean="0"/>
              <a:t>Antivirus….</a:t>
            </a:r>
            <a:endParaRPr lang="fr-FR" sz="1800" smtClean="0"/>
          </a:p>
          <a:p>
            <a:pPr algn="just" eaLnBrk="1" hangingPunct="1">
              <a:lnSpc>
                <a:spcPct val="90000"/>
              </a:lnSpc>
            </a:pPr>
            <a:endParaRPr lang="fr-FR" sz="2000" smtClean="0"/>
          </a:p>
        </p:txBody>
      </p:sp>
    </p:spTree>
    <p:extLst>
      <p:ext uri="{BB962C8B-B14F-4D97-AF65-F5344CB8AC3E}">
        <p14:creationId xmlns:p14="http://schemas.microsoft.com/office/powerpoint/2010/main" val="19017224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9"/>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66526B7A-711E-4EF3-AC25-8C1985FD5609}" type="slidenum">
              <a:rPr lang="fr-FR" sz="800">
                <a:latin typeface="Franklin Gothic Medium" pitchFamily="34" charset="0"/>
              </a:rPr>
              <a:pPr eaLnBrk="1" hangingPunct="1"/>
              <a:t>30</a:t>
            </a:fld>
            <a:r>
              <a:rPr lang="fr-FR" sz="800">
                <a:latin typeface="Franklin Gothic Medium" pitchFamily="34" charset="0"/>
              </a:rPr>
              <a:t>/12</a:t>
            </a:r>
          </a:p>
        </p:txBody>
      </p:sp>
      <p:sp>
        <p:nvSpPr>
          <p:cNvPr id="57354" name="Rectangle 10"/>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6388" name="Rectangle 11"/>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6389" name="Rectangle 12"/>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6390" name="Group 13"/>
          <p:cNvGrpSpPr>
            <a:grpSpLocks/>
          </p:cNvGrpSpPr>
          <p:nvPr/>
        </p:nvGrpSpPr>
        <p:grpSpPr bwMode="auto">
          <a:xfrm>
            <a:off x="501650" y="6559550"/>
            <a:ext cx="441325" cy="244475"/>
            <a:chOff x="882" y="3709"/>
            <a:chExt cx="353" cy="195"/>
          </a:xfrm>
        </p:grpSpPr>
        <p:sp>
          <p:nvSpPr>
            <p:cNvPr id="16407" name="Freeform 14"/>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6408" name="Freeform 15"/>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6409" name="Freeform 16"/>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6410" name="Freeform 17"/>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6411" name="Freeform 18"/>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57363" name="Line 19"/>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392" name="Rectangle 20"/>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6393" name="Group 21"/>
          <p:cNvGrpSpPr>
            <a:grpSpLocks/>
          </p:cNvGrpSpPr>
          <p:nvPr/>
        </p:nvGrpSpPr>
        <p:grpSpPr bwMode="auto">
          <a:xfrm>
            <a:off x="501650" y="6573838"/>
            <a:ext cx="441325" cy="244475"/>
            <a:chOff x="882" y="3709"/>
            <a:chExt cx="353" cy="195"/>
          </a:xfrm>
        </p:grpSpPr>
        <p:sp>
          <p:nvSpPr>
            <p:cNvPr id="16402" name="Freeform 2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6403" name="Freeform 2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6404" name="Freeform 2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6405" name="Freeform 2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6406" name="Freeform 2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6394" name="Text Box 27"/>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AC02DAD-74D7-4EA0-B660-C969E7F462D8}" type="datetime10">
              <a:rPr lang="fr-FR" sz="1200">
                <a:solidFill>
                  <a:schemeClr val="bg1"/>
                </a:solidFill>
              </a:rPr>
              <a:pPr eaLnBrk="1" hangingPunct="1"/>
              <a:t>00:15</a:t>
            </a:fld>
            <a:endParaRPr lang="fr-FR" sz="1200">
              <a:solidFill>
                <a:schemeClr val="bg1"/>
              </a:solidFill>
            </a:endParaRPr>
          </a:p>
        </p:txBody>
      </p:sp>
      <p:sp>
        <p:nvSpPr>
          <p:cNvPr id="16395" name="Rectangle 11"/>
          <p:cNvSpPr>
            <a:spLocks noChangeArrowheads="1"/>
          </p:cNvSpPr>
          <p:nvPr/>
        </p:nvSpPr>
        <p:spPr bwMode="auto">
          <a:xfrm>
            <a:off x="0" y="333375"/>
            <a:ext cx="8964613" cy="434975"/>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CA">
                <a:solidFill>
                  <a:schemeClr val="bg1"/>
                </a:solidFill>
              </a:rPr>
              <a:t>Les 3 couches de sécurité</a:t>
            </a:r>
          </a:p>
        </p:txBody>
      </p:sp>
      <p:pic>
        <p:nvPicPr>
          <p:cNvPr id="16396" name="Picture 1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258888" y="1743075"/>
            <a:ext cx="7037387" cy="2986088"/>
          </a:xfrm>
          <a:noFill/>
        </p:spPr>
      </p:pic>
      <p:sp>
        <p:nvSpPr>
          <p:cNvPr id="36" name="Rectangle 15" descr="Rectangle: Click to edit Master text styles&#10;Second level&#10;Third level&#10;Fourth level&#10;Fifth level"/>
          <p:cNvSpPr>
            <a:spLocks noChangeArrowheads="1"/>
          </p:cNvSpPr>
          <p:nvPr/>
        </p:nvSpPr>
        <p:spPr bwMode="auto">
          <a:xfrm>
            <a:off x="5435600" y="5087938"/>
            <a:ext cx="2628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lnSpc>
                <a:spcPct val="150000"/>
              </a:lnSpc>
              <a:spcBef>
                <a:spcPct val="20000"/>
              </a:spcBef>
              <a:spcAft>
                <a:spcPct val="20000"/>
              </a:spcAft>
              <a:buClr>
                <a:srgbClr val="FF0000"/>
              </a:buClr>
              <a:buSzPct val="75000"/>
              <a:buFont typeface="Wingdings" pitchFamily="2" charset="2"/>
              <a:buNone/>
            </a:pPr>
            <a:r>
              <a:rPr lang="fr-CA" sz="1200" b="1">
                <a:cs typeface="Arial" pitchFamily="34" charset="0"/>
              </a:rPr>
              <a:t>Source : Gartner Group</a:t>
            </a:r>
            <a:r>
              <a:rPr lang="fr-WINDIES" sz="1000" b="1">
                <a:solidFill>
                  <a:srgbClr val="0066FF"/>
                </a:solidFill>
                <a:cs typeface="Arial" pitchFamily="34" charset="0"/>
              </a:rPr>
              <a:t>	</a:t>
            </a:r>
          </a:p>
        </p:txBody>
      </p:sp>
      <p:grpSp>
        <p:nvGrpSpPr>
          <p:cNvPr id="37" name="Group 25"/>
          <p:cNvGrpSpPr>
            <a:grpSpLocks/>
          </p:cNvGrpSpPr>
          <p:nvPr/>
        </p:nvGrpSpPr>
        <p:grpSpPr bwMode="auto">
          <a:xfrm>
            <a:off x="0" y="5824538"/>
            <a:ext cx="9144000" cy="712787"/>
            <a:chOff x="0" y="3218"/>
            <a:chExt cx="5760" cy="449"/>
          </a:xfrm>
        </p:grpSpPr>
        <p:sp>
          <p:nvSpPr>
            <p:cNvPr id="16400"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6401"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6399"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987350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57354"/>
                                        </p:tgtEl>
                                        <p:attrNameLst>
                                          <p:attrName>fillcolor</p:attrName>
                                        </p:attrNameLst>
                                      </p:cBhvr>
                                      <p:to>
                                        <a:schemeClr val="tx1"/>
                                      </p:to>
                                    </p:animClr>
                                    <p:set>
                                      <p:cBhvr>
                                        <p:cTn id="7" dur="2000" fill="hold"/>
                                        <p:tgtEl>
                                          <p:spTgt spid="57354"/>
                                        </p:tgtEl>
                                        <p:attrNameLst>
                                          <p:attrName>fill.type</p:attrName>
                                        </p:attrNameLst>
                                      </p:cBhvr>
                                      <p:to>
                                        <p:strVal val="solid"/>
                                      </p:to>
                                    </p:set>
                                    <p:set>
                                      <p:cBhvr>
                                        <p:cTn id="8" dur="2000" fill="hold"/>
                                        <p:tgtEl>
                                          <p:spTgt spid="57354"/>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57363"/>
                                        </p:tgtEl>
                                        <p:attrNameLst>
                                          <p:attrName>style.visibility</p:attrName>
                                        </p:attrNameLst>
                                      </p:cBhvr>
                                      <p:to>
                                        <p:strVal val="visible"/>
                                      </p:to>
                                    </p:set>
                                  </p:childTnLst>
                                </p:cTn>
                              </p:par>
                            </p:childTnLst>
                          </p:cTn>
                        </p:par>
                        <p:par>
                          <p:cTn id="11" fill="hold" nodeType="afterGroup">
                            <p:stCondLst>
                              <p:cond delay="6500"/>
                            </p:stCondLst>
                            <p:childTnLst>
                              <p:par>
                                <p:cTn id="12" presetID="22" presetClass="entr" presetSubtype="8" fill="hold" grpId="0" nodeType="afterEffect">
                                  <p:stCondLst>
                                    <p:cond delay="0"/>
                                  </p:stCondLst>
                                  <p:childTnLst>
                                    <p:set>
                                      <p:cBhvr>
                                        <p:cTn id="13" dur="1" fill="hold">
                                          <p:stCondLst>
                                            <p:cond delay="0"/>
                                          </p:stCondLst>
                                        </p:cTn>
                                        <p:tgtEl>
                                          <p:spTgt spid="36">
                                            <p:txEl>
                                              <p:pRg st="0" end="0"/>
                                            </p:txEl>
                                          </p:spTgt>
                                        </p:tgtEl>
                                        <p:attrNameLst>
                                          <p:attrName>style.visibility</p:attrName>
                                        </p:attrNameLst>
                                      </p:cBhvr>
                                      <p:to>
                                        <p:strVal val="visible"/>
                                      </p:to>
                                    </p:set>
                                    <p:animEffect transition="in" filter="wipe(left)">
                                      <p:cBhvr>
                                        <p:cTn id="14" dur="500"/>
                                        <p:tgtEl>
                                          <p:spTgt spid="36">
                                            <p:txEl>
                                              <p:pRg st="0" end="0"/>
                                            </p:txEl>
                                          </p:spTgt>
                                        </p:tgtEl>
                                      </p:cBhvr>
                                    </p:animEffect>
                                  </p:childTnLst>
                                </p:cTn>
                              </p:par>
                              <p:par>
                                <p:cTn id="15" presetID="10" presetClass="exit" presetSubtype="0" fill="hold" nodeType="withEffect">
                                  <p:stCondLst>
                                    <p:cond delay="5000"/>
                                  </p:stCondLst>
                                  <p:childTnLst>
                                    <p:animEffect transition="out" filter="fade">
                                      <p:cBhvr>
                                        <p:cTn id="16" dur="3000"/>
                                        <p:tgtEl>
                                          <p:spTgt spid="37"/>
                                        </p:tgtEl>
                                      </p:cBhvr>
                                    </p:animEffect>
                                    <p:set>
                                      <p:cBhvr>
                                        <p:cTn id="17" dur="1" fill="hold">
                                          <p:stCondLst>
                                            <p:cond delay="29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3" grpId="0" animBg="1"/>
      <p:bldP spid="3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E6FC259C-F537-4B7C-B42E-4D5601860673}" type="slidenum">
              <a:rPr lang="fr-FR" sz="800">
                <a:latin typeface="Franklin Gothic Medium" pitchFamily="34" charset="0"/>
              </a:rPr>
              <a:pPr eaLnBrk="1" hangingPunct="1"/>
              <a:t>31</a:t>
            </a:fld>
            <a:r>
              <a:rPr lang="fr-FR" sz="800">
                <a:latin typeface="Franklin Gothic Medium" pitchFamily="34" charset="0"/>
              </a:rPr>
              <a:t>/12</a:t>
            </a:r>
          </a:p>
        </p:txBody>
      </p:sp>
      <p:sp>
        <p:nvSpPr>
          <p:cNvPr id="58374" name="Rectangle 6"/>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7412" name="Rectangle 7"/>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7413" name="Rectangle 8"/>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7414" name="Group 9"/>
          <p:cNvGrpSpPr>
            <a:grpSpLocks/>
          </p:cNvGrpSpPr>
          <p:nvPr/>
        </p:nvGrpSpPr>
        <p:grpSpPr bwMode="auto">
          <a:xfrm>
            <a:off x="501650" y="6559550"/>
            <a:ext cx="441325" cy="244475"/>
            <a:chOff x="882" y="3709"/>
            <a:chExt cx="353" cy="195"/>
          </a:xfrm>
        </p:grpSpPr>
        <p:sp>
          <p:nvSpPr>
            <p:cNvPr id="17430" name="Freeform 1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7431" name="Freeform 1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7432" name="Freeform 1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7433" name="Freeform 1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7434" name="Freeform 1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58383" name="Line 15"/>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416" name="Rectangle 16"/>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7417" name="Group 17"/>
          <p:cNvGrpSpPr>
            <a:grpSpLocks/>
          </p:cNvGrpSpPr>
          <p:nvPr/>
        </p:nvGrpSpPr>
        <p:grpSpPr bwMode="auto">
          <a:xfrm>
            <a:off x="501650" y="6573838"/>
            <a:ext cx="441325" cy="244475"/>
            <a:chOff x="882" y="3709"/>
            <a:chExt cx="353" cy="195"/>
          </a:xfrm>
        </p:grpSpPr>
        <p:sp>
          <p:nvSpPr>
            <p:cNvPr id="17425" name="Freeform 18"/>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7426" name="Freeform 19"/>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7427" name="Freeform 20"/>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7428" name="Freeform 21"/>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7429" name="Freeform 22"/>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7418" name="Text Box 23"/>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6BA5133-6697-4E62-8380-25263DCDA293}" type="datetime10">
              <a:rPr lang="fr-FR" sz="1200">
                <a:solidFill>
                  <a:schemeClr val="bg1"/>
                </a:solidFill>
              </a:rPr>
              <a:pPr eaLnBrk="1" hangingPunct="1"/>
              <a:t>00:15</a:t>
            </a:fld>
            <a:endParaRPr lang="fr-FR" sz="1200">
              <a:solidFill>
                <a:schemeClr val="bg1"/>
              </a:solidFill>
            </a:endParaRPr>
          </a:p>
        </p:txBody>
      </p:sp>
      <p:sp>
        <p:nvSpPr>
          <p:cNvPr id="30" name="Rectangle 2"/>
          <p:cNvSpPr>
            <a:spLocks noGrp="1" noChangeArrowheads="1"/>
          </p:cNvSpPr>
          <p:nvPr>
            <p:ph type="title" idx="4294967295"/>
          </p:nvPr>
        </p:nvSpPr>
        <p:spPr>
          <a:xfrm>
            <a:off x="0" y="762000"/>
            <a:ext cx="8991600" cy="533400"/>
          </a:xfrm>
          <a:solidFill>
            <a:srgbClr val="006866">
              <a:alpha val="90979"/>
            </a:srgbClr>
          </a:solidFill>
        </p:spPr>
        <p:txBody>
          <a:bodyPr wrap="none"/>
          <a:lstStyle/>
          <a:p>
            <a:pPr>
              <a:defRPr/>
            </a:pPr>
            <a:r>
              <a:rPr lang="en-CA" sz="2400" kern="1200">
                <a:solidFill>
                  <a:schemeClr val="bg1"/>
                </a:solidFill>
                <a:ea typeface="+mn-ea"/>
                <a:cs typeface="+mn-cs"/>
              </a:rPr>
              <a:t>La typlologie d’attaque</a:t>
            </a:r>
          </a:p>
        </p:txBody>
      </p:sp>
      <p:sp>
        <p:nvSpPr>
          <p:cNvPr id="17420" name="Rectangle 4"/>
          <p:cNvSpPr>
            <a:spLocks noChangeArrowheads="1"/>
          </p:cNvSpPr>
          <p:nvPr/>
        </p:nvSpPr>
        <p:spPr bwMode="auto">
          <a:xfrm>
            <a:off x="76200" y="1838325"/>
            <a:ext cx="8839200"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b="1">
                <a:solidFill>
                  <a:srgbClr val="000000"/>
                </a:solidFill>
              </a:rPr>
              <a:t>Les différents types d’attaques</a:t>
            </a:r>
          </a:p>
          <a:p>
            <a:pPr lvl="1" eaLnBrk="0" hangingPunct="0">
              <a:spcBef>
                <a:spcPct val="50000"/>
              </a:spcBef>
              <a:buClr>
                <a:schemeClr val="hlink"/>
              </a:buClr>
              <a:buSzPct val="40000"/>
              <a:buFont typeface="Monotype Sorts"/>
              <a:buChar char="n"/>
            </a:pPr>
            <a:endParaRPr lang="fr-FR">
              <a:solidFill>
                <a:srgbClr val="000000"/>
              </a:solidFill>
            </a:endParaRPr>
          </a:p>
          <a:p>
            <a:pPr lvl="1" eaLnBrk="0" hangingPunct="0">
              <a:spcBef>
                <a:spcPct val="50000"/>
              </a:spcBef>
              <a:buClr>
                <a:schemeClr val="hlink"/>
              </a:buClr>
              <a:buSzPct val="40000"/>
              <a:buFont typeface="Monotype Sorts"/>
              <a:buChar char="n"/>
            </a:pPr>
            <a:r>
              <a:rPr lang="fr-FR">
                <a:solidFill>
                  <a:srgbClr val="000000"/>
                </a:solidFill>
              </a:rPr>
              <a:t> L’interopérabilité entre les systèmes et les applications facilite la tâche des pirates.</a:t>
            </a:r>
          </a:p>
          <a:p>
            <a:pPr lvl="1" eaLnBrk="0" hangingPunct="0">
              <a:spcBef>
                <a:spcPct val="50000"/>
              </a:spcBef>
              <a:buClr>
                <a:schemeClr val="hlink"/>
              </a:buClr>
              <a:buSzPct val="40000"/>
              <a:buFont typeface="Monotype Sorts"/>
              <a:buChar char="n"/>
            </a:pPr>
            <a:r>
              <a:rPr lang="fr-FR">
                <a:solidFill>
                  <a:srgbClr val="000000"/>
                </a:solidFill>
              </a:rPr>
              <a:t> Internet est un vecteur de risques important. Outre le fait de donner accès au SI des entreprises, Internet est un lieu de rencontre et d’échange des informations idéal pour les pirates.</a:t>
            </a:r>
          </a:p>
        </p:txBody>
      </p:sp>
      <p:grpSp>
        <p:nvGrpSpPr>
          <p:cNvPr id="32" name="Group 25"/>
          <p:cNvGrpSpPr>
            <a:grpSpLocks/>
          </p:cNvGrpSpPr>
          <p:nvPr/>
        </p:nvGrpSpPr>
        <p:grpSpPr bwMode="auto">
          <a:xfrm>
            <a:off x="0" y="5824538"/>
            <a:ext cx="9144000" cy="712787"/>
            <a:chOff x="0" y="3218"/>
            <a:chExt cx="5760" cy="449"/>
          </a:xfrm>
        </p:grpSpPr>
        <p:sp>
          <p:nvSpPr>
            <p:cNvPr id="17423"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742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7422"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700768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58374"/>
                                        </p:tgtEl>
                                        <p:attrNameLst>
                                          <p:attrName>fillcolor</p:attrName>
                                        </p:attrNameLst>
                                      </p:cBhvr>
                                      <p:to>
                                        <a:schemeClr val="tx1"/>
                                      </p:to>
                                    </p:animClr>
                                    <p:set>
                                      <p:cBhvr>
                                        <p:cTn id="7" dur="2000" fill="hold"/>
                                        <p:tgtEl>
                                          <p:spTgt spid="58374"/>
                                        </p:tgtEl>
                                        <p:attrNameLst>
                                          <p:attrName>fill.type</p:attrName>
                                        </p:attrNameLst>
                                      </p:cBhvr>
                                      <p:to>
                                        <p:strVal val="solid"/>
                                      </p:to>
                                    </p:set>
                                    <p:set>
                                      <p:cBhvr>
                                        <p:cTn id="8" dur="2000" fill="hold"/>
                                        <p:tgtEl>
                                          <p:spTgt spid="58374"/>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58383"/>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2"/>
                                        </p:tgtEl>
                                      </p:cBhvr>
                                    </p:animEffect>
                                    <p:set>
                                      <p:cBhvr>
                                        <p:cTn id="13" dur="1" fill="hold">
                                          <p:stCondLst>
                                            <p:cond delay="29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8"/>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5E1F0219-7E0B-4111-B0D5-3A53D99E855A}" type="slidenum">
              <a:rPr lang="fr-FR" sz="800">
                <a:latin typeface="Franklin Gothic Medium" pitchFamily="34" charset="0"/>
              </a:rPr>
              <a:pPr eaLnBrk="1" hangingPunct="1"/>
              <a:t>32</a:t>
            </a:fld>
            <a:r>
              <a:rPr lang="fr-FR" sz="800">
                <a:latin typeface="Franklin Gothic Medium" pitchFamily="34" charset="0"/>
              </a:rPr>
              <a:t>/12</a:t>
            </a:r>
          </a:p>
        </p:txBody>
      </p:sp>
      <p:sp>
        <p:nvSpPr>
          <p:cNvPr id="59401" name="Rectangle 9"/>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8436" name="Rectangle 10"/>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8437" name="Rectangle 11"/>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8438" name="Group 12"/>
          <p:cNvGrpSpPr>
            <a:grpSpLocks/>
          </p:cNvGrpSpPr>
          <p:nvPr/>
        </p:nvGrpSpPr>
        <p:grpSpPr bwMode="auto">
          <a:xfrm>
            <a:off x="501650" y="6559550"/>
            <a:ext cx="441325" cy="244475"/>
            <a:chOff x="882" y="3709"/>
            <a:chExt cx="353" cy="195"/>
          </a:xfrm>
        </p:grpSpPr>
        <p:sp>
          <p:nvSpPr>
            <p:cNvPr id="18454" name="Freeform 13"/>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8455" name="Freeform 14"/>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8456" name="Freeform 15"/>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8457" name="Freeform 16"/>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8458" name="Freeform 17"/>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59410" name="Line 18"/>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8440" name="Rectangle 19"/>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8441" name="Group 20"/>
          <p:cNvGrpSpPr>
            <a:grpSpLocks/>
          </p:cNvGrpSpPr>
          <p:nvPr/>
        </p:nvGrpSpPr>
        <p:grpSpPr bwMode="auto">
          <a:xfrm>
            <a:off x="501650" y="6573838"/>
            <a:ext cx="441325" cy="244475"/>
            <a:chOff x="882" y="3709"/>
            <a:chExt cx="353" cy="195"/>
          </a:xfrm>
        </p:grpSpPr>
        <p:sp>
          <p:nvSpPr>
            <p:cNvPr id="18449" name="Freeform 2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8450" name="Freeform 2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8451" name="Freeform 2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8452" name="Freeform 2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8453" name="Freeform 2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8442" name="Text Box 26"/>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E0C4E03-D950-4E65-9950-9F823F373BC6}" type="datetime10">
              <a:rPr lang="fr-FR" sz="1200">
                <a:solidFill>
                  <a:schemeClr val="bg1"/>
                </a:solidFill>
              </a:rPr>
              <a:pPr eaLnBrk="1" hangingPunct="1"/>
              <a:t>00:15</a:t>
            </a:fld>
            <a:endParaRPr lang="fr-FR" sz="1200">
              <a:solidFill>
                <a:schemeClr val="bg1"/>
              </a:solidFill>
            </a:endParaRPr>
          </a:p>
        </p:txBody>
      </p:sp>
      <p:sp>
        <p:nvSpPr>
          <p:cNvPr id="33" name="Rectangle 2"/>
          <p:cNvSpPr>
            <a:spLocks noGrp="1" noChangeArrowheads="1"/>
          </p:cNvSpPr>
          <p:nvPr>
            <p:ph type="title" idx="4294967295"/>
          </p:nvPr>
        </p:nvSpPr>
        <p:spPr>
          <a:xfrm>
            <a:off x="0" y="762000"/>
            <a:ext cx="8915400" cy="533400"/>
          </a:xfrm>
          <a:solidFill>
            <a:srgbClr val="006866">
              <a:alpha val="90979"/>
            </a:srgbClr>
          </a:solidFill>
        </p:spPr>
        <p:txBody>
          <a:bodyPr wrap="none"/>
          <a:lstStyle/>
          <a:p>
            <a:pPr>
              <a:defRPr/>
            </a:pPr>
            <a:r>
              <a:rPr lang="en-CA" sz="2400" kern="1200">
                <a:solidFill>
                  <a:schemeClr val="bg1"/>
                </a:solidFill>
                <a:ea typeface="+mn-ea"/>
                <a:cs typeface="+mn-cs"/>
              </a:rPr>
              <a:t>Les différents types d’attaques</a:t>
            </a:r>
          </a:p>
        </p:txBody>
      </p:sp>
      <p:sp>
        <p:nvSpPr>
          <p:cNvPr id="18444" name="Rectangle 4"/>
          <p:cNvSpPr>
            <a:spLocks noChangeArrowheads="1"/>
          </p:cNvSpPr>
          <p:nvPr/>
        </p:nvSpPr>
        <p:spPr bwMode="auto">
          <a:xfrm>
            <a:off x="762000" y="1981200"/>
            <a:ext cx="7543800" cy="294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b="1">
                <a:solidFill>
                  <a:srgbClr val="000000"/>
                </a:solidFill>
              </a:rPr>
              <a:t>Les différents types d’attaques</a:t>
            </a:r>
          </a:p>
          <a:p>
            <a:pPr lvl="1" eaLnBrk="0" hangingPunct="0">
              <a:spcBef>
                <a:spcPct val="50000"/>
              </a:spcBef>
              <a:buClr>
                <a:schemeClr val="hlink"/>
              </a:buClr>
              <a:buSzPct val="40000"/>
              <a:buFont typeface="Monotype Sorts"/>
              <a:buChar char="n"/>
            </a:pPr>
            <a:r>
              <a:rPr lang="fr-FR">
                <a:solidFill>
                  <a:srgbClr val="000000"/>
                </a:solidFill>
              </a:rPr>
              <a:t> Les attaques sont aujourd’hui multiples :</a:t>
            </a:r>
          </a:p>
          <a:p>
            <a:pPr lvl="2" eaLnBrk="0" hangingPunct="0">
              <a:spcBef>
                <a:spcPct val="50000"/>
              </a:spcBef>
              <a:buClr>
                <a:schemeClr val="tx2"/>
              </a:buClr>
              <a:buSzPct val="50000"/>
              <a:buFont typeface="Monotype Sorts"/>
              <a:buChar char="s"/>
            </a:pPr>
            <a:r>
              <a:rPr lang="fr-FR" sz="1600">
                <a:solidFill>
                  <a:srgbClr val="000000"/>
                </a:solidFill>
              </a:rPr>
              <a:t>Virus</a:t>
            </a:r>
          </a:p>
          <a:p>
            <a:pPr lvl="2" eaLnBrk="0" hangingPunct="0">
              <a:spcBef>
                <a:spcPct val="50000"/>
              </a:spcBef>
              <a:buClr>
                <a:schemeClr val="tx2"/>
              </a:buClr>
              <a:buSzPct val="50000"/>
              <a:buFont typeface="Monotype Sorts"/>
              <a:buChar char="s"/>
            </a:pPr>
            <a:r>
              <a:rPr lang="fr-FR" sz="1600">
                <a:solidFill>
                  <a:srgbClr val="000000"/>
                </a:solidFill>
              </a:rPr>
              <a:t>Programmes de type Cheval de Troie (possibilité de prendre la main sur une cible distante)</a:t>
            </a:r>
          </a:p>
          <a:p>
            <a:pPr lvl="2" eaLnBrk="0" hangingPunct="0">
              <a:spcBef>
                <a:spcPct val="50000"/>
              </a:spcBef>
              <a:buClr>
                <a:schemeClr val="tx2"/>
              </a:buClr>
              <a:buSzPct val="50000"/>
              <a:buFont typeface="Monotype Sorts"/>
              <a:buChar char="s"/>
            </a:pPr>
            <a:r>
              <a:rPr lang="fr-FR" sz="1600">
                <a:solidFill>
                  <a:srgbClr val="000000"/>
                </a:solidFill>
              </a:rPr>
              <a:t>Dénis de service </a:t>
            </a:r>
          </a:p>
          <a:p>
            <a:pPr lvl="2" eaLnBrk="0" hangingPunct="0">
              <a:spcBef>
                <a:spcPct val="50000"/>
              </a:spcBef>
              <a:buClr>
                <a:schemeClr val="tx2"/>
              </a:buClr>
              <a:buSzPct val="50000"/>
              <a:buFont typeface="Monotype Sorts"/>
              <a:buChar char="s"/>
            </a:pPr>
            <a:r>
              <a:rPr lang="fr-FR" sz="1600">
                <a:solidFill>
                  <a:srgbClr val="000000"/>
                </a:solidFill>
              </a:rPr>
              <a:t>Intrusion sur les systèmes (vol et/ou destruction d’informations)</a:t>
            </a:r>
          </a:p>
          <a:p>
            <a:pPr lvl="2" eaLnBrk="0" hangingPunct="0">
              <a:spcBef>
                <a:spcPct val="50000"/>
              </a:spcBef>
              <a:buClr>
                <a:schemeClr val="tx2"/>
              </a:buClr>
              <a:buSzPct val="50000"/>
              <a:buFont typeface="Monotype Sorts"/>
              <a:buChar char="s"/>
            </a:pPr>
            <a:r>
              <a:rPr lang="fr-FR" sz="1600">
                <a:solidFill>
                  <a:srgbClr val="000000"/>
                </a:solidFill>
              </a:rPr>
              <a:t>Usurpation de session (session hijacking), d’adresse IP (spoofing)</a:t>
            </a:r>
          </a:p>
        </p:txBody>
      </p:sp>
      <p:grpSp>
        <p:nvGrpSpPr>
          <p:cNvPr id="35" name="Group 25"/>
          <p:cNvGrpSpPr>
            <a:grpSpLocks/>
          </p:cNvGrpSpPr>
          <p:nvPr/>
        </p:nvGrpSpPr>
        <p:grpSpPr bwMode="auto">
          <a:xfrm>
            <a:off x="0" y="5824538"/>
            <a:ext cx="9144000" cy="712787"/>
            <a:chOff x="0" y="3218"/>
            <a:chExt cx="5760" cy="449"/>
          </a:xfrm>
        </p:grpSpPr>
        <p:sp>
          <p:nvSpPr>
            <p:cNvPr id="18447"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8448"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8446"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1096263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59401"/>
                                        </p:tgtEl>
                                        <p:attrNameLst>
                                          <p:attrName>fillcolor</p:attrName>
                                        </p:attrNameLst>
                                      </p:cBhvr>
                                      <p:to>
                                        <a:schemeClr val="tx1"/>
                                      </p:to>
                                    </p:animClr>
                                    <p:set>
                                      <p:cBhvr>
                                        <p:cTn id="7" dur="2000" fill="hold"/>
                                        <p:tgtEl>
                                          <p:spTgt spid="59401"/>
                                        </p:tgtEl>
                                        <p:attrNameLst>
                                          <p:attrName>fill.type</p:attrName>
                                        </p:attrNameLst>
                                      </p:cBhvr>
                                      <p:to>
                                        <p:strVal val="solid"/>
                                      </p:to>
                                    </p:set>
                                    <p:set>
                                      <p:cBhvr>
                                        <p:cTn id="8" dur="2000" fill="hold"/>
                                        <p:tgtEl>
                                          <p:spTgt spid="59401"/>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59410"/>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5"/>
                                        </p:tgtEl>
                                      </p:cBhvr>
                                    </p:animEffect>
                                    <p:set>
                                      <p:cBhvr>
                                        <p:cTn id="13" dur="1" fill="hold">
                                          <p:stCondLst>
                                            <p:cond delay="2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7"/>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AAF110C3-351F-4E7F-A8A4-AB5F1F776502}" type="slidenum">
              <a:rPr lang="fr-FR" sz="800">
                <a:latin typeface="Franklin Gothic Medium" pitchFamily="34" charset="0"/>
              </a:rPr>
              <a:pPr eaLnBrk="1" hangingPunct="1"/>
              <a:t>33</a:t>
            </a:fld>
            <a:r>
              <a:rPr lang="fr-FR" sz="800">
                <a:latin typeface="Franklin Gothic Medium" pitchFamily="34" charset="0"/>
              </a:rPr>
              <a:t>/12</a:t>
            </a:r>
          </a:p>
        </p:txBody>
      </p:sp>
      <p:sp>
        <p:nvSpPr>
          <p:cNvPr id="60464" name="Rectangle 48"/>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9460" name="Rectangle 49"/>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9461" name="Rectangle 50"/>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9462" name="Group 51"/>
          <p:cNvGrpSpPr>
            <a:grpSpLocks/>
          </p:cNvGrpSpPr>
          <p:nvPr/>
        </p:nvGrpSpPr>
        <p:grpSpPr bwMode="auto">
          <a:xfrm>
            <a:off x="501650" y="6559550"/>
            <a:ext cx="441325" cy="244475"/>
            <a:chOff x="882" y="3709"/>
            <a:chExt cx="353" cy="195"/>
          </a:xfrm>
        </p:grpSpPr>
        <p:sp>
          <p:nvSpPr>
            <p:cNvPr id="19477" name="Freeform 5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9478" name="Freeform 5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9479" name="Freeform 5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9480" name="Freeform 5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9481" name="Freeform 5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9463" name="Rectangle 58"/>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19464" name="Group 59"/>
          <p:cNvGrpSpPr>
            <a:grpSpLocks/>
          </p:cNvGrpSpPr>
          <p:nvPr/>
        </p:nvGrpSpPr>
        <p:grpSpPr bwMode="auto">
          <a:xfrm>
            <a:off x="501650" y="6573838"/>
            <a:ext cx="441325" cy="244475"/>
            <a:chOff x="882" y="3709"/>
            <a:chExt cx="353" cy="195"/>
          </a:xfrm>
        </p:grpSpPr>
        <p:sp>
          <p:nvSpPr>
            <p:cNvPr id="19472" name="Freeform 6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9473" name="Freeform 6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19474" name="Freeform 6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9475" name="Freeform 6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19476" name="Freeform 6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19465" name="Text Box 65"/>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142B8BC-0C2A-4314-BDDC-A472D2C38A58}" type="datetime10">
              <a:rPr lang="fr-FR" sz="1200">
                <a:solidFill>
                  <a:schemeClr val="bg1"/>
                </a:solidFill>
              </a:rPr>
              <a:pPr eaLnBrk="1" hangingPunct="1"/>
              <a:t>00:15</a:t>
            </a:fld>
            <a:endParaRPr lang="fr-FR" sz="1200">
              <a:solidFill>
                <a:schemeClr val="bg1"/>
              </a:solidFill>
            </a:endParaRPr>
          </a:p>
        </p:txBody>
      </p:sp>
      <p:sp>
        <p:nvSpPr>
          <p:cNvPr id="44" name="Rectangle 2"/>
          <p:cNvSpPr>
            <a:spLocks noGrp="1" noChangeArrowheads="1"/>
          </p:cNvSpPr>
          <p:nvPr>
            <p:ph type="title" idx="4294967295"/>
          </p:nvPr>
        </p:nvSpPr>
        <p:spPr>
          <a:xfrm>
            <a:off x="0" y="762000"/>
            <a:ext cx="8991600" cy="533400"/>
          </a:xfrm>
          <a:solidFill>
            <a:srgbClr val="006866">
              <a:alpha val="90979"/>
            </a:srgbClr>
          </a:solidFill>
        </p:spPr>
        <p:txBody>
          <a:bodyPr wrap="none"/>
          <a:lstStyle/>
          <a:p>
            <a:pPr>
              <a:defRPr/>
            </a:pPr>
            <a:r>
              <a:rPr lang="en-CA" sz="2400" kern="1200">
                <a:solidFill>
                  <a:schemeClr val="bg1"/>
                </a:solidFill>
                <a:ea typeface="+mn-ea"/>
                <a:cs typeface="+mn-cs"/>
              </a:rPr>
              <a:t>Les types d’attaques</a:t>
            </a:r>
          </a:p>
        </p:txBody>
      </p:sp>
      <p:sp>
        <p:nvSpPr>
          <p:cNvPr id="19467" name="Rectangle 4"/>
          <p:cNvSpPr>
            <a:spLocks noChangeArrowheads="1"/>
          </p:cNvSpPr>
          <p:nvPr/>
        </p:nvSpPr>
        <p:spPr bwMode="auto">
          <a:xfrm>
            <a:off x="304800" y="1868488"/>
            <a:ext cx="8458200"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Les virus, vers et chevaux de Troie</a:t>
            </a:r>
          </a:p>
          <a:p>
            <a:pPr lvl="1" eaLnBrk="0" hangingPunct="0">
              <a:spcBef>
                <a:spcPct val="50000"/>
              </a:spcBef>
              <a:buClr>
                <a:schemeClr val="hlink"/>
              </a:buClr>
              <a:buSzPct val="40000"/>
              <a:buFont typeface="Monotype Sorts"/>
              <a:buChar char="n"/>
            </a:pPr>
            <a:r>
              <a:rPr lang="fr-FR">
                <a:solidFill>
                  <a:srgbClr val="000000"/>
                </a:solidFill>
              </a:rPr>
              <a:t> Concernant les virus :</a:t>
            </a:r>
          </a:p>
          <a:p>
            <a:pPr lvl="2" eaLnBrk="0" hangingPunct="0">
              <a:spcBef>
                <a:spcPct val="50000"/>
              </a:spcBef>
              <a:buClr>
                <a:schemeClr val="tx2"/>
              </a:buClr>
              <a:buSzPct val="50000"/>
              <a:buFont typeface="Monotype Sorts"/>
              <a:buChar char="s"/>
            </a:pPr>
            <a:r>
              <a:rPr lang="fr-FR" sz="1600">
                <a:solidFill>
                  <a:srgbClr val="000000"/>
                </a:solidFill>
              </a:rPr>
              <a:t> Le risque ZERO n’existe pas.</a:t>
            </a:r>
          </a:p>
          <a:p>
            <a:pPr lvl="2" eaLnBrk="0" hangingPunct="0">
              <a:spcBef>
                <a:spcPct val="50000"/>
              </a:spcBef>
              <a:buClr>
                <a:schemeClr val="tx2"/>
              </a:buClr>
              <a:buSzPct val="50000"/>
              <a:buFont typeface="Monotype Sorts"/>
              <a:buChar char="s"/>
            </a:pPr>
            <a:r>
              <a:rPr lang="fr-FR" sz="1600">
                <a:solidFill>
                  <a:srgbClr val="000000"/>
                </a:solidFill>
                <a:cs typeface="Times New Roman" pitchFamily="18" charset="0"/>
              </a:rPr>
              <a:t> Des mises à jour régulières selon des procédures bien définies garantissent un niveau de sécurité acceptable.</a:t>
            </a:r>
          </a:p>
          <a:p>
            <a:pPr lvl="2" eaLnBrk="0" hangingPunct="0">
              <a:spcBef>
                <a:spcPct val="50000"/>
              </a:spcBef>
              <a:buClr>
                <a:schemeClr val="tx2"/>
              </a:buClr>
              <a:buSzPct val="50000"/>
              <a:buFont typeface="Monotype Sorts"/>
              <a:buChar char="s"/>
            </a:pPr>
            <a:r>
              <a:rPr lang="fr-FR" sz="1600">
                <a:solidFill>
                  <a:srgbClr val="000000"/>
                </a:solidFill>
                <a:cs typeface="Times New Roman" pitchFamily="18" charset="0"/>
              </a:rPr>
              <a:t> Il est indispensable de définir une stratégie de contrôle Antiviral (qui est chargé de la lutte contre les virus, comment et selon quelle périodicité).</a:t>
            </a:r>
          </a:p>
        </p:txBody>
      </p:sp>
      <p:grpSp>
        <p:nvGrpSpPr>
          <p:cNvPr id="46" name="Group 25"/>
          <p:cNvGrpSpPr>
            <a:grpSpLocks/>
          </p:cNvGrpSpPr>
          <p:nvPr/>
        </p:nvGrpSpPr>
        <p:grpSpPr bwMode="auto">
          <a:xfrm>
            <a:off x="0" y="5824538"/>
            <a:ext cx="9144000" cy="712787"/>
            <a:chOff x="0" y="3218"/>
            <a:chExt cx="5760" cy="449"/>
          </a:xfrm>
        </p:grpSpPr>
        <p:sp>
          <p:nvSpPr>
            <p:cNvPr id="19470"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19471"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19469"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651631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60464"/>
                                        </p:tgtEl>
                                        <p:attrNameLst>
                                          <p:attrName>fillcolor</p:attrName>
                                        </p:attrNameLst>
                                      </p:cBhvr>
                                      <p:to>
                                        <a:schemeClr val="tx1"/>
                                      </p:to>
                                    </p:animClr>
                                    <p:set>
                                      <p:cBhvr>
                                        <p:cTn id="7" dur="2000" fill="hold"/>
                                        <p:tgtEl>
                                          <p:spTgt spid="60464"/>
                                        </p:tgtEl>
                                        <p:attrNameLst>
                                          <p:attrName>fill.type</p:attrName>
                                        </p:attrNameLst>
                                      </p:cBhvr>
                                      <p:to>
                                        <p:strVal val="solid"/>
                                      </p:to>
                                    </p:set>
                                    <p:set>
                                      <p:cBhvr>
                                        <p:cTn id="8" dur="2000" fill="hold"/>
                                        <p:tgtEl>
                                          <p:spTgt spid="60464"/>
                                        </p:tgtEl>
                                        <p:attrNameLst>
                                          <p:attrName>fill.on</p:attrName>
                                        </p:attrNameLst>
                                      </p:cBhvr>
                                      <p:to>
                                        <p:strVal val="true"/>
                                      </p:to>
                                    </p:set>
                                  </p:childTnLst>
                                </p:cTn>
                              </p:par>
                              <p:par>
                                <p:cTn id="9" presetID="10" presetClass="exit" presetSubtype="0" fill="hold" nodeType="withEffect">
                                  <p:stCondLst>
                                    <p:cond delay="5000"/>
                                  </p:stCondLst>
                                  <p:childTnLst>
                                    <p:animEffect transition="out" filter="fade">
                                      <p:cBhvr>
                                        <p:cTn id="10" dur="3000"/>
                                        <p:tgtEl>
                                          <p:spTgt spid="46"/>
                                        </p:tgtEl>
                                      </p:cBhvr>
                                    </p:animEffect>
                                    <p:set>
                                      <p:cBhvr>
                                        <p:cTn id="11" dur="1" fill="hold">
                                          <p:stCondLst>
                                            <p:cond delay="29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69"/>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B8617CE5-D397-48C0-926C-DA53FC873114}" type="slidenum">
              <a:rPr lang="fr-FR" sz="800">
                <a:latin typeface="Franklin Gothic Medium" pitchFamily="34" charset="0"/>
              </a:rPr>
              <a:pPr eaLnBrk="1" hangingPunct="1"/>
              <a:t>34</a:t>
            </a:fld>
            <a:r>
              <a:rPr lang="fr-FR" sz="800">
                <a:latin typeface="Franklin Gothic Medium" pitchFamily="34" charset="0"/>
              </a:rPr>
              <a:t>/12</a:t>
            </a:r>
          </a:p>
        </p:txBody>
      </p:sp>
      <p:sp>
        <p:nvSpPr>
          <p:cNvPr id="61610" name="Rectangle 170"/>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0484" name="Rectangle 171"/>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0485" name="Rectangle 172"/>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0486" name="Group 173"/>
          <p:cNvGrpSpPr>
            <a:grpSpLocks/>
          </p:cNvGrpSpPr>
          <p:nvPr/>
        </p:nvGrpSpPr>
        <p:grpSpPr bwMode="auto">
          <a:xfrm>
            <a:off x="501650" y="6559550"/>
            <a:ext cx="441325" cy="244475"/>
            <a:chOff x="882" y="3709"/>
            <a:chExt cx="353" cy="195"/>
          </a:xfrm>
        </p:grpSpPr>
        <p:sp>
          <p:nvSpPr>
            <p:cNvPr id="20502" name="Freeform 174"/>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0503" name="Freeform 175"/>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0504" name="Freeform 176"/>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0505" name="Freeform 177"/>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0506" name="Freeform 178"/>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61619" name="Line 179"/>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488" name="Rectangle 180"/>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0489" name="Group 181"/>
          <p:cNvGrpSpPr>
            <a:grpSpLocks/>
          </p:cNvGrpSpPr>
          <p:nvPr/>
        </p:nvGrpSpPr>
        <p:grpSpPr bwMode="auto">
          <a:xfrm>
            <a:off x="501650" y="6573838"/>
            <a:ext cx="441325" cy="244475"/>
            <a:chOff x="882" y="3709"/>
            <a:chExt cx="353" cy="195"/>
          </a:xfrm>
        </p:grpSpPr>
        <p:sp>
          <p:nvSpPr>
            <p:cNvPr id="20497" name="Freeform 18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0498" name="Freeform 18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0499" name="Freeform 18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0500" name="Freeform 18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0501" name="Freeform 18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0490" name="Text Box 187"/>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0E147ED-28C8-45D0-842F-AE10E7ACE31D}" type="datetime10">
              <a:rPr lang="fr-FR" sz="1200">
                <a:solidFill>
                  <a:schemeClr val="bg1"/>
                </a:solidFill>
              </a:rPr>
              <a:pPr eaLnBrk="1" hangingPunct="1"/>
              <a:t>00:15</a:t>
            </a:fld>
            <a:endParaRPr lang="fr-FR" sz="1200">
              <a:solidFill>
                <a:schemeClr val="bg1"/>
              </a:solidFill>
            </a:endParaRPr>
          </a:p>
        </p:txBody>
      </p:sp>
      <p:sp>
        <p:nvSpPr>
          <p:cNvPr id="199" name="Rectangle 2"/>
          <p:cNvSpPr>
            <a:spLocks noGrp="1" noChangeArrowheads="1"/>
          </p:cNvSpPr>
          <p:nvPr>
            <p:ph type="title" idx="4294967295"/>
          </p:nvPr>
        </p:nvSpPr>
        <p:spPr>
          <a:xfrm>
            <a:off x="0" y="762000"/>
            <a:ext cx="8991600" cy="533400"/>
          </a:xfrm>
          <a:solidFill>
            <a:srgbClr val="006866">
              <a:alpha val="90979"/>
            </a:srgbClr>
          </a:solidFill>
        </p:spPr>
        <p:txBody>
          <a:bodyPr wrap="none"/>
          <a:lstStyle/>
          <a:p>
            <a:pPr>
              <a:defRPr/>
            </a:pPr>
            <a:r>
              <a:rPr lang="en-CA" sz="2400" kern="1200">
                <a:solidFill>
                  <a:schemeClr val="bg1"/>
                </a:solidFill>
                <a:ea typeface="+mn-ea"/>
                <a:cs typeface="+mn-cs"/>
              </a:rPr>
              <a:t>Les types d’attaques</a:t>
            </a:r>
          </a:p>
        </p:txBody>
      </p:sp>
      <p:sp>
        <p:nvSpPr>
          <p:cNvPr id="20492" name="Rectangle 4"/>
          <p:cNvSpPr>
            <a:spLocks noChangeArrowheads="1"/>
          </p:cNvSpPr>
          <p:nvPr/>
        </p:nvSpPr>
        <p:spPr bwMode="auto">
          <a:xfrm>
            <a:off x="990600" y="1774825"/>
            <a:ext cx="69342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Les virus, vers et chevaux de Troie</a:t>
            </a:r>
          </a:p>
          <a:p>
            <a:pPr lvl="1" eaLnBrk="0" hangingPunct="0">
              <a:spcBef>
                <a:spcPct val="50000"/>
              </a:spcBef>
              <a:buClr>
                <a:schemeClr val="hlink"/>
              </a:buClr>
              <a:buSzPct val="40000"/>
              <a:buFont typeface="Monotype Sorts"/>
              <a:buChar char="n"/>
            </a:pPr>
            <a:r>
              <a:rPr lang="fr-FR">
                <a:solidFill>
                  <a:srgbClr val="000000"/>
                </a:solidFill>
              </a:rPr>
              <a:t>Qu’est-ce qu’un ver ?</a:t>
            </a:r>
          </a:p>
          <a:p>
            <a:pPr lvl="2" eaLnBrk="0" hangingPunct="0">
              <a:spcBef>
                <a:spcPct val="50000"/>
              </a:spcBef>
              <a:buClr>
                <a:schemeClr val="tx2"/>
              </a:buClr>
              <a:buSzPct val="50000"/>
              <a:buFont typeface="Monotype Sorts"/>
              <a:buChar char="s"/>
            </a:pPr>
            <a:r>
              <a:rPr lang="fr-FR" sz="1600">
                <a:solidFill>
                  <a:srgbClr val="000000"/>
                </a:solidFill>
              </a:rPr>
              <a:t> il s’agit d’un type particulier de virus qui se multiplie au sein du système d’information (le vecteur le plus utilisé étant celui de la messagerie).</a:t>
            </a:r>
          </a:p>
          <a:p>
            <a:pPr lvl="2" eaLnBrk="0" hangingPunct="0">
              <a:spcBef>
                <a:spcPct val="50000"/>
              </a:spcBef>
              <a:buClr>
                <a:schemeClr val="tx2"/>
              </a:buClr>
              <a:buSzPct val="50000"/>
              <a:buFont typeface="Monotype Sorts"/>
              <a:buChar char="s"/>
            </a:pPr>
            <a:r>
              <a:rPr lang="fr-FR" sz="1600">
                <a:solidFill>
                  <a:srgbClr val="000000"/>
                </a:solidFill>
              </a:rPr>
              <a:t> un ver peut se propager à travers tous les réseaux, et ce malgré tous les pare-feux qui peuvent être installés.</a:t>
            </a:r>
          </a:p>
          <a:p>
            <a:pPr lvl="2" eaLnBrk="0" hangingPunct="0">
              <a:spcBef>
                <a:spcPct val="50000"/>
              </a:spcBef>
              <a:buClr>
                <a:schemeClr val="tx2"/>
              </a:buClr>
              <a:buSzPct val="50000"/>
              <a:buFont typeface="Monotype Sorts"/>
              <a:buChar char="s"/>
            </a:pPr>
            <a:r>
              <a:rPr lang="fr-FR" sz="1600">
                <a:solidFill>
                  <a:srgbClr val="000000"/>
                </a:solidFill>
              </a:rPr>
              <a:t> il entraîne l’indisponibilité des ressources (saturation des disques, de la bande passante).</a:t>
            </a:r>
          </a:p>
          <a:p>
            <a:pPr lvl="2" eaLnBrk="0" hangingPunct="0">
              <a:spcBef>
                <a:spcPct val="50000"/>
              </a:spcBef>
              <a:buClr>
                <a:schemeClr val="tx2"/>
              </a:buClr>
              <a:buSzPct val="50000"/>
              <a:buFont typeface="Monotype Sorts"/>
              <a:buChar char="s"/>
            </a:pPr>
            <a:r>
              <a:rPr lang="fr-FR" sz="1600">
                <a:solidFill>
                  <a:srgbClr val="000000"/>
                </a:solidFill>
              </a:rPr>
              <a:t> le temps est l’allié de ce type de virus.</a:t>
            </a:r>
          </a:p>
        </p:txBody>
      </p:sp>
      <p:grpSp>
        <p:nvGrpSpPr>
          <p:cNvPr id="201" name="Group 25"/>
          <p:cNvGrpSpPr>
            <a:grpSpLocks/>
          </p:cNvGrpSpPr>
          <p:nvPr/>
        </p:nvGrpSpPr>
        <p:grpSpPr bwMode="auto">
          <a:xfrm>
            <a:off x="0" y="5824538"/>
            <a:ext cx="9144000" cy="712787"/>
            <a:chOff x="0" y="3218"/>
            <a:chExt cx="5760" cy="449"/>
          </a:xfrm>
        </p:grpSpPr>
        <p:sp>
          <p:nvSpPr>
            <p:cNvPr id="20495"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0496"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20494"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106378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61610"/>
                                        </p:tgtEl>
                                        <p:attrNameLst>
                                          <p:attrName>fillcolor</p:attrName>
                                        </p:attrNameLst>
                                      </p:cBhvr>
                                      <p:to>
                                        <a:schemeClr val="tx1"/>
                                      </p:to>
                                    </p:animClr>
                                    <p:set>
                                      <p:cBhvr>
                                        <p:cTn id="7" dur="2000" fill="hold"/>
                                        <p:tgtEl>
                                          <p:spTgt spid="61610"/>
                                        </p:tgtEl>
                                        <p:attrNameLst>
                                          <p:attrName>fill.type</p:attrName>
                                        </p:attrNameLst>
                                      </p:cBhvr>
                                      <p:to>
                                        <p:strVal val="solid"/>
                                      </p:to>
                                    </p:set>
                                    <p:set>
                                      <p:cBhvr>
                                        <p:cTn id="8" dur="2000" fill="hold"/>
                                        <p:tgtEl>
                                          <p:spTgt spid="61610"/>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61619"/>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201"/>
                                        </p:tgtEl>
                                      </p:cBhvr>
                                    </p:animEffect>
                                    <p:set>
                                      <p:cBhvr>
                                        <p:cTn id="13" dur="1" fill="hold">
                                          <p:stCondLst>
                                            <p:cond delay="2999"/>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7"/>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A7579D56-7738-4A24-B648-CFF9BDD4804E}" type="slidenum">
              <a:rPr lang="fr-FR" sz="800">
                <a:latin typeface="Franklin Gothic Medium" pitchFamily="34" charset="0"/>
              </a:rPr>
              <a:pPr eaLnBrk="1" hangingPunct="1"/>
              <a:t>35</a:t>
            </a:fld>
            <a:r>
              <a:rPr lang="fr-FR" sz="800">
                <a:latin typeface="Franklin Gothic Medium" pitchFamily="34" charset="0"/>
              </a:rPr>
              <a:t>/12</a:t>
            </a:r>
          </a:p>
        </p:txBody>
      </p:sp>
      <p:sp>
        <p:nvSpPr>
          <p:cNvPr id="63526" name="Rectangle 38"/>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1508" name="Rectangle 39"/>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1509" name="Rectangle 40"/>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1510" name="Group 41"/>
          <p:cNvGrpSpPr>
            <a:grpSpLocks/>
          </p:cNvGrpSpPr>
          <p:nvPr/>
        </p:nvGrpSpPr>
        <p:grpSpPr bwMode="auto">
          <a:xfrm>
            <a:off x="501650" y="6559550"/>
            <a:ext cx="441325" cy="244475"/>
            <a:chOff x="882" y="3709"/>
            <a:chExt cx="353" cy="195"/>
          </a:xfrm>
        </p:grpSpPr>
        <p:sp>
          <p:nvSpPr>
            <p:cNvPr id="21526" name="Freeform 4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1527" name="Freeform 4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1528" name="Freeform 4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1529" name="Freeform 4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1530" name="Freeform 4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63535" name="Line 47"/>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512" name="Rectangle 48"/>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1513" name="Group 49"/>
          <p:cNvGrpSpPr>
            <a:grpSpLocks/>
          </p:cNvGrpSpPr>
          <p:nvPr/>
        </p:nvGrpSpPr>
        <p:grpSpPr bwMode="auto">
          <a:xfrm>
            <a:off x="501650" y="6573838"/>
            <a:ext cx="441325" cy="244475"/>
            <a:chOff x="882" y="3709"/>
            <a:chExt cx="353" cy="195"/>
          </a:xfrm>
        </p:grpSpPr>
        <p:sp>
          <p:nvSpPr>
            <p:cNvPr id="21521" name="Freeform 5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1522" name="Freeform 5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1523" name="Freeform 5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1524" name="Freeform 5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1525" name="Freeform 5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1514" name="Text Box 55"/>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C274495-45D8-498E-B72D-89FEEFF04412}" type="datetime10">
              <a:rPr lang="fr-FR" sz="1200">
                <a:solidFill>
                  <a:schemeClr val="bg1"/>
                </a:solidFill>
              </a:rPr>
              <a:pPr eaLnBrk="1" hangingPunct="1"/>
              <a:t>00:15</a:t>
            </a:fld>
            <a:endParaRPr lang="fr-FR" sz="1200">
              <a:solidFill>
                <a:schemeClr val="bg1"/>
              </a:solidFill>
            </a:endParaRPr>
          </a:p>
        </p:txBody>
      </p:sp>
      <p:sp>
        <p:nvSpPr>
          <p:cNvPr id="39" name="Rectangle 2"/>
          <p:cNvSpPr>
            <a:spLocks noGrp="1" noChangeArrowheads="1"/>
          </p:cNvSpPr>
          <p:nvPr>
            <p:ph type="title" idx="4294967295"/>
          </p:nvPr>
        </p:nvSpPr>
        <p:spPr>
          <a:xfrm>
            <a:off x="0" y="762000"/>
            <a:ext cx="8991600" cy="533400"/>
          </a:xfrm>
          <a:solidFill>
            <a:srgbClr val="006866">
              <a:alpha val="90979"/>
            </a:srgbClr>
          </a:solidFill>
        </p:spPr>
        <p:txBody>
          <a:bodyPr wrap="none"/>
          <a:lstStyle/>
          <a:p>
            <a:pPr>
              <a:defRPr/>
            </a:pPr>
            <a:r>
              <a:rPr lang="en-CA" sz="2400" kern="1200">
                <a:solidFill>
                  <a:schemeClr val="bg1"/>
                </a:solidFill>
                <a:ea typeface="+mn-ea"/>
                <a:cs typeface="+mn-cs"/>
              </a:rPr>
              <a:t>Les types d’attaques</a:t>
            </a:r>
          </a:p>
        </p:txBody>
      </p:sp>
      <p:sp>
        <p:nvSpPr>
          <p:cNvPr id="21516" name="Rectangle 4"/>
          <p:cNvSpPr>
            <a:spLocks noChangeArrowheads="1"/>
          </p:cNvSpPr>
          <p:nvPr/>
        </p:nvSpPr>
        <p:spPr bwMode="auto">
          <a:xfrm>
            <a:off x="685800" y="1700213"/>
            <a:ext cx="7467600"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Les virus, vers et chevaux de Troie</a:t>
            </a:r>
          </a:p>
          <a:p>
            <a:pPr lvl="1" eaLnBrk="0" hangingPunct="0">
              <a:spcBef>
                <a:spcPct val="50000"/>
              </a:spcBef>
              <a:buClr>
                <a:schemeClr val="hlink"/>
              </a:buClr>
              <a:buSzPct val="40000"/>
              <a:buFont typeface="Monotype Sorts"/>
              <a:buChar char="n"/>
            </a:pPr>
            <a:r>
              <a:rPr lang="fr-FR">
                <a:solidFill>
                  <a:srgbClr val="000000"/>
                </a:solidFill>
              </a:rPr>
              <a:t> Qu’est-ce qu’un Cheval de Troie ?</a:t>
            </a:r>
          </a:p>
          <a:p>
            <a:pPr lvl="2" eaLnBrk="0" hangingPunct="0">
              <a:spcBef>
                <a:spcPct val="50000"/>
              </a:spcBef>
              <a:buClr>
                <a:schemeClr val="tx2"/>
              </a:buClr>
              <a:buSzPct val="50000"/>
              <a:buFont typeface="Monotype Sorts"/>
              <a:buChar char="s"/>
            </a:pPr>
            <a:r>
              <a:rPr lang="fr-FR" sz="1600">
                <a:solidFill>
                  <a:srgbClr val="000000"/>
                </a:solidFill>
              </a:rPr>
              <a:t> il s’agit d’un programme qui, une fois installé au sein du SI, va permettre à un intrus d’accéder aux ressources depuis l’extérieur.</a:t>
            </a:r>
          </a:p>
          <a:p>
            <a:pPr lvl="2" eaLnBrk="0" hangingPunct="0">
              <a:spcBef>
                <a:spcPct val="50000"/>
              </a:spcBef>
              <a:buClr>
                <a:schemeClr val="tx2"/>
              </a:buClr>
              <a:buSzPct val="50000"/>
              <a:buFont typeface="Monotype Sorts"/>
              <a:buChar char="s"/>
            </a:pPr>
            <a:r>
              <a:rPr lang="fr-FR" sz="1600">
                <a:solidFill>
                  <a:srgbClr val="000000"/>
                </a:solidFill>
              </a:rPr>
              <a:t> à la différence du virus, dont les effets sont visibles, le Cheval de Troie se camoufle afin de passer inaperçu.</a:t>
            </a:r>
          </a:p>
          <a:p>
            <a:pPr lvl="2" eaLnBrk="0" hangingPunct="0">
              <a:spcBef>
                <a:spcPct val="50000"/>
              </a:spcBef>
              <a:buClr>
                <a:schemeClr val="tx2"/>
              </a:buClr>
              <a:buSzPct val="50000"/>
              <a:buFont typeface="Monotype Sorts"/>
              <a:buChar char="s"/>
            </a:pPr>
            <a:r>
              <a:rPr lang="fr-FR" sz="1600">
                <a:solidFill>
                  <a:srgbClr val="000000"/>
                </a:solidFill>
              </a:rPr>
              <a:t> il est donc très difficile de le détecter, d’autant que ces programmes sont de plus en plus élaborés.</a:t>
            </a:r>
          </a:p>
        </p:txBody>
      </p:sp>
      <p:grpSp>
        <p:nvGrpSpPr>
          <p:cNvPr id="41" name="Group 25"/>
          <p:cNvGrpSpPr>
            <a:grpSpLocks/>
          </p:cNvGrpSpPr>
          <p:nvPr/>
        </p:nvGrpSpPr>
        <p:grpSpPr bwMode="auto">
          <a:xfrm>
            <a:off x="0" y="5824538"/>
            <a:ext cx="9144000" cy="712787"/>
            <a:chOff x="0" y="3218"/>
            <a:chExt cx="5760" cy="449"/>
          </a:xfrm>
        </p:grpSpPr>
        <p:sp>
          <p:nvSpPr>
            <p:cNvPr id="21519"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1520"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21518"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792048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63526"/>
                                        </p:tgtEl>
                                        <p:attrNameLst>
                                          <p:attrName>fillcolor</p:attrName>
                                        </p:attrNameLst>
                                      </p:cBhvr>
                                      <p:to>
                                        <a:schemeClr val="tx1"/>
                                      </p:to>
                                    </p:animClr>
                                    <p:set>
                                      <p:cBhvr>
                                        <p:cTn id="7" dur="2000" fill="hold"/>
                                        <p:tgtEl>
                                          <p:spTgt spid="63526"/>
                                        </p:tgtEl>
                                        <p:attrNameLst>
                                          <p:attrName>fill.type</p:attrName>
                                        </p:attrNameLst>
                                      </p:cBhvr>
                                      <p:to>
                                        <p:strVal val="solid"/>
                                      </p:to>
                                    </p:set>
                                    <p:set>
                                      <p:cBhvr>
                                        <p:cTn id="8" dur="2000" fill="hold"/>
                                        <p:tgtEl>
                                          <p:spTgt spid="63526"/>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63535"/>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41"/>
                                        </p:tgtEl>
                                      </p:cBhvr>
                                    </p:animEffect>
                                    <p:set>
                                      <p:cBhvr>
                                        <p:cTn id="13" dur="1" fill="hold">
                                          <p:stCondLst>
                                            <p:cond delay="2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2531" name="Rectangle 7"/>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2532" name="Rectangle 8"/>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2533" name="Group 9"/>
          <p:cNvGrpSpPr>
            <a:grpSpLocks/>
          </p:cNvGrpSpPr>
          <p:nvPr/>
        </p:nvGrpSpPr>
        <p:grpSpPr bwMode="auto">
          <a:xfrm>
            <a:off x="501650" y="6559550"/>
            <a:ext cx="441325" cy="244475"/>
            <a:chOff x="882" y="3709"/>
            <a:chExt cx="353" cy="195"/>
          </a:xfrm>
        </p:grpSpPr>
        <p:sp>
          <p:nvSpPr>
            <p:cNvPr id="22549" name="Freeform 1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2550" name="Freeform 1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2551" name="Freeform 1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2552" name="Freeform 1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2553" name="Freeform 1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0495" name="Line 15"/>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2535" name="Rectangle 16"/>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2536" name="Group 17"/>
          <p:cNvGrpSpPr>
            <a:grpSpLocks/>
          </p:cNvGrpSpPr>
          <p:nvPr/>
        </p:nvGrpSpPr>
        <p:grpSpPr bwMode="auto">
          <a:xfrm>
            <a:off x="501650" y="6573838"/>
            <a:ext cx="441325" cy="244475"/>
            <a:chOff x="882" y="3709"/>
            <a:chExt cx="353" cy="195"/>
          </a:xfrm>
        </p:grpSpPr>
        <p:sp>
          <p:nvSpPr>
            <p:cNvPr id="22544" name="Freeform 18"/>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2545" name="Freeform 19"/>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2546" name="Freeform 20"/>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2547" name="Freeform 21"/>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2548" name="Freeform 22"/>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2537" name="Text Box 23"/>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95A5A60-804D-4779-9054-3BE7C24D55CF}" type="datetime10">
              <a:rPr lang="fr-FR" sz="1200">
                <a:solidFill>
                  <a:schemeClr val="bg1"/>
                </a:solidFill>
              </a:rPr>
              <a:pPr eaLnBrk="1" hangingPunct="1"/>
              <a:t>00:15</a:t>
            </a:fld>
            <a:endParaRPr lang="fr-FR" sz="1200">
              <a:solidFill>
                <a:schemeClr val="bg1"/>
              </a:solidFill>
            </a:endParaRPr>
          </a:p>
        </p:txBody>
      </p:sp>
      <p:sp>
        <p:nvSpPr>
          <p:cNvPr id="22538"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22539" name="Rectangle 3"/>
          <p:cNvSpPr>
            <a:spLocks noChangeArrowheads="1"/>
          </p:cNvSpPr>
          <p:nvPr/>
        </p:nvSpPr>
        <p:spPr bwMode="auto">
          <a:xfrm>
            <a:off x="1066800" y="1804988"/>
            <a:ext cx="6858000"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L’ingénierie sociale</a:t>
            </a:r>
          </a:p>
          <a:p>
            <a:pPr lvl="1" eaLnBrk="0" hangingPunct="0">
              <a:spcBef>
                <a:spcPct val="50000"/>
              </a:spcBef>
              <a:buClr>
                <a:schemeClr val="hlink"/>
              </a:buClr>
              <a:buSzPct val="40000"/>
              <a:buFont typeface="Monotype Sorts"/>
              <a:buChar char="n"/>
            </a:pPr>
            <a:r>
              <a:rPr lang="fr-FR">
                <a:solidFill>
                  <a:srgbClr val="000000"/>
                </a:solidFill>
              </a:rPr>
              <a:t> Il s’agit d’un ensemble de techniques visant à récupérer des informations sur une entreprise et son système d’information.</a:t>
            </a:r>
          </a:p>
          <a:p>
            <a:pPr lvl="1" eaLnBrk="0" hangingPunct="0">
              <a:spcBef>
                <a:spcPct val="50000"/>
              </a:spcBef>
              <a:buClr>
                <a:schemeClr val="hlink"/>
              </a:buClr>
              <a:buSzPct val="40000"/>
              <a:buFont typeface="Monotype Sorts"/>
              <a:buChar char="n"/>
            </a:pPr>
            <a:r>
              <a:rPr lang="fr-FR">
                <a:solidFill>
                  <a:srgbClr val="000000"/>
                </a:solidFill>
              </a:rPr>
              <a:t> Ces informations seront ensuite utilisées pour pénétrer les systèmes et agir de façon malveillante (vol ou destruction d’informations confidentielles).</a:t>
            </a:r>
          </a:p>
          <a:p>
            <a:pPr lvl="1" eaLnBrk="0" hangingPunct="0">
              <a:spcBef>
                <a:spcPct val="50000"/>
              </a:spcBef>
              <a:buClr>
                <a:schemeClr val="hlink"/>
              </a:buClr>
              <a:buSzPct val="40000"/>
              <a:buFont typeface="Monotype Sorts"/>
              <a:buChar char="n"/>
            </a:pPr>
            <a:r>
              <a:rPr lang="fr-FR">
                <a:solidFill>
                  <a:srgbClr val="000000"/>
                </a:solidFill>
              </a:rPr>
              <a:t> Parmi les techniques les plus utilisées :</a:t>
            </a:r>
          </a:p>
          <a:p>
            <a:pPr lvl="2" eaLnBrk="0" hangingPunct="0">
              <a:spcBef>
                <a:spcPct val="50000"/>
              </a:spcBef>
              <a:buClr>
                <a:schemeClr val="tx2"/>
              </a:buClr>
              <a:buSzPct val="50000"/>
              <a:buFont typeface="Monotype Sorts"/>
              <a:buChar char="s"/>
            </a:pPr>
            <a:r>
              <a:rPr lang="fr-FR" sz="1600">
                <a:solidFill>
                  <a:srgbClr val="000000"/>
                </a:solidFill>
              </a:rPr>
              <a:t>l’usurpation d’identité (au téléphone, par e-mail)</a:t>
            </a:r>
          </a:p>
          <a:p>
            <a:pPr lvl="2" eaLnBrk="0" hangingPunct="0">
              <a:spcBef>
                <a:spcPct val="50000"/>
              </a:spcBef>
              <a:buClr>
                <a:schemeClr val="tx2"/>
              </a:buClr>
              <a:buSzPct val="50000"/>
              <a:buFont typeface="Monotype Sorts"/>
              <a:buChar char="s"/>
            </a:pPr>
            <a:r>
              <a:rPr lang="fr-FR" sz="1600">
                <a:solidFill>
                  <a:srgbClr val="000000"/>
                </a:solidFill>
              </a:rPr>
              <a:t>la recherche d’informations dans les poubelles</a:t>
            </a:r>
          </a:p>
          <a:p>
            <a:pPr lvl="2" eaLnBrk="0" hangingPunct="0">
              <a:spcBef>
                <a:spcPct val="50000"/>
              </a:spcBef>
              <a:buClr>
                <a:schemeClr val="tx2"/>
              </a:buClr>
              <a:buSzPct val="50000"/>
              <a:buFont typeface="Monotype Sorts"/>
              <a:buChar char="s"/>
            </a:pPr>
            <a:r>
              <a:rPr lang="fr-FR" sz="1600">
                <a:solidFill>
                  <a:srgbClr val="000000"/>
                </a:solidFill>
              </a:rPr>
              <a:t>etc.</a:t>
            </a:r>
          </a:p>
        </p:txBody>
      </p:sp>
      <p:grpSp>
        <p:nvGrpSpPr>
          <p:cNvPr id="30" name="Group 25"/>
          <p:cNvGrpSpPr>
            <a:grpSpLocks/>
          </p:cNvGrpSpPr>
          <p:nvPr/>
        </p:nvGrpSpPr>
        <p:grpSpPr bwMode="auto">
          <a:xfrm>
            <a:off x="0" y="5824538"/>
            <a:ext cx="9144000" cy="712787"/>
            <a:chOff x="0" y="3218"/>
            <a:chExt cx="5760" cy="449"/>
          </a:xfrm>
        </p:grpSpPr>
        <p:sp>
          <p:nvSpPr>
            <p:cNvPr id="22542"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2543"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22541"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530556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0486"/>
                                        </p:tgtEl>
                                        <p:attrNameLst>
                                          <p:attrName>fillcolor</p:attrName>
                                        </p:attrNameLst>
                                      </p:cBhvr>
                                      <p:to>
                                        <a:schemeClr val="tx1"/>
                                      </p:to>
                                    </p:animClr>
                                    <p:set>
                                      <p:cBhvr>
                                        <p:cTn id="7" dur="2000" fill="hold"/>
                                        <p:tgtEl>
                                          <p:spTgt spid="20486"/>
                                        </p:tgtEl>
                                        <p:attrNameLst>
                                          <p:attrName>fill.type</p:attrName>
                                        </p:attrNameLst>
                                      </p:cBhvr>
                                      <p:to>
                                        <p:strVal val="solid"/>
                                      </p:to>
                                    </p:set>
                                    <p:set>
                                      <p:cBhvr>
                                        <p:cTn id="8" dur="2000" fill="hold"/>
                                        <p:tgtEl>
                                          <p:spTgt spid="20486"/>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0495"/>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0"/>
                                        </p:tgtEl>
                                      </p:cBhvr>
                                    </p:animEffect>
                                    <p:set>
                                      <p:cBhvr>
                                        <p:cTn id="13"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AFFC583C-AF81-4D5B-8185-2BDAA6FBFCD1}" type="slidenum">
              <a:rPr lang="fr-FR" sz="800">
                <a:latin typeface="Franklin Gothic Medium" pitchFamily="34" charset="0"/>
              </a:rPr>
              <a:pPr eaLnBrk="1" hangingPunct="1"/>
              <a:t>37</a:t>
            </a:fld>
            <a:r>
              <a:rPr lang="fr-FR" sz="800">
                <a:latin typeface="Franklin Gothic Medium" pitchFamily="34" charset="0"/>
              </a:rPr>
              <a:t>/12</a:t>
            </a:r>
          </a:p>
        </p:txBody>
      </p:sp>
      <p:sp>
        <p:nvSpPr>
          <p:cNvPr id="26631"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3556"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3557"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3558" name="Group 10"/>
          <p:cNvGrpSpPr>
            <a:grpSpLocks/>
          </p:cNvGrpSpPr>
          <p:nvPr/>
        </p:nvGrpSpPr>
        <p:grpSpPr bwMode="auto">
          <a:xfrm>
            <a:off x="501650" y="6559550"/>
            <a:ext cx="441325" cy="244475"/>
            <a:chOff x="882" y="3709"/>
            <a:chExt cx="353" cy="195"/>
          </a:xfrm>
        </p:grpSpPr>
        <p:sp>
          <p:nvSpPr>
            <p:cNvPr id="23574"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3575"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3576"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3577"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3578"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6640"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560"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3561" name="Group 18"/>
          <p:cNvGrpSpPr>
            <a:grpSpLocks/>
          </p:cNvGrpSpPr>
          <p:nvPr/>
        </p:nvGrpSpPr>
        <p:grpSpPr bwMode="auto">
          <a:xfrm>
            <a:off x="501650" y="6573838"/>
            <a:ext cx="441325" cy="244475"/>
            <a:chOff x="882" y="3709"/>
            <a:chExt cx="353" cy="195"/>
          </a:xfrm>
        </p:grpSpPr>
        <p:sp>
          <p:nvSpPr>
            <p:cNvPr id="23569"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3570"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3571"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3572"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3573"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3562"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E404958-EB22-4744-8385-734E11EA91B7}" type="datetime10">
              <a:rPr lang="fr-FR" sz="1200">
                <a:solidFill>
                  <a:schemeClr val="bg1"/>
                </a:solidFill>
              </a:rPr>
              <a:pPr eaLnBrk="1" hangingPunct="1"/>
              <a:t>00:15</a:t>
            </a:fld>
            <a:endParaRPr lang="fr-FR" sz="1200">
              <a:solidFill>
                <a:schemeClr val="bg1"/>
              </a:solidFill>
            </a:endParaRPr>
          </a:p>
        </p:txBody>
      </p:sp>
      <p:sp>
        <p:nvSpPr>
          <p:cNvPr id="23563"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et arnaques</a:t>
            </a:r>
          </a:p>
        </p:txBody>
      </p:sp>
      <p:sp>
        <p:nvSpPr>
          <p:cNvPr id="23564" name="Rectangle 5"/>
          <p:cNvSpPr>
            <a:spLocks noChangeArrowheads="1"/>
          </p:cNvSpPr>
          <p:nvPr/>
        </p:nvSpPr>
        <p:spPr bwMode="auto">
          <a:xfrm>
            <a:off x="1066800" y="1804988"/>
            <a:ext cx="6858000" cy="38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Le phishing</a:t>
            </a:r>
          </a:p>
          <a:p>
            <a:pPr eaLnBrk="0" hangingPunct="0">
              <a:spcBef>
                <a:spcPct val="50000"/>
              </a:spcBef>
              <a:buClr>
                <a:schemeClr val="folHlink"/>
              </a:buClr>
              <a:buSzPct val="65000"/>
              <a:buFont typeface="Monotype Sorts"/>
              <a:buNone/>
            </a:pPr>
            <a:r>
              <a:rPr lang="en-CA">
                <a:solidFill>
                  <a:srgbClr val="000000"/>
                </a:solidFill>
              </a:rPr>
              <a:t>Le </a:t>
            </a:r>
            <a:r>
              <a:rPr lang="en-CA" b="1">
                <a:solidFill>
                  <a:srgbClr val="000000"/>
                </a:solidFill>
              </a:rPr>
              <a:t>phishing</a:t>
            </a:r>
            <a:r>
              <a:rPr lang="en-CA">
                <a:solidFill>
                  <a:srgbClr val="000000"/>
                </a:solidFill>
              </a:rPr>
              <a:t> (contraction des mots anglais «</a:t>
            </a:r>
            <a:r>
              <a:rPr lang="en-CA" i="1">
                <a:solidFill>
                  <a:srgbClr val="000000"/>
                </a:solidFill>
              </a:rPr>
              <a:t>fishing</a:t>
            </a:r>
            <a:r>
              <a:rPr lang="en-CA">
                <a:solidFill>
                  <a:srgbClr val="000000"/>
                </a:solidFill>
              </a:rPr>
              <a:t>», en français </a:t>
            </a:r>
            <a:r>
              <a:rPr lang="en-CA" i="1">
                <a:solidFill>
                  <a:srgbClr val="000000"/>
                </a:solidFill>
              </a:rPr>
              <a:t>pêche</a:t>
            </a:r>
            <a:r>
              <a:rPr lang="en-CA">
                <a:solidFill>
                  <a:srgbClr val="000000"/>
                </a:solidFill>
              </a:rPr>
              <a:t>, et «</a:t>
            </a:r>
            <a:r>
              <a:rPr lang="en-CA" i="1">
                <a:solidFill>
                  <a:srgbClr val="000000"/>
                </a:solidFill>
              </a:rPr>
              <a:t>phreaking</a:t>
            </a:r>
            <a:r>
              <a:rPr lang="en-CA">
                <a:solidFill>
                  <a:srgbClr val="000000"/>
                </a:solidFill>
              </a:rPr>
              <a:t>», désignant le </a:t>
            </a:r>
            <a:r>
              <a:rPr lang="en-CA" i="1">
                <a:solidFill>
                  <a:srgbClr val="000000"/>
                </a:solidFill>
              </a:rPr>
              <a:t>piratage de lignes téléphoniques</a:t>
            </a:r>
            <a:r>
              <a:rPr lang="en-CA">
                <a:solidFill>
                  <a:srgbClr val="000000"/>
                </a:solidFill>
              </a:rPr>
              <a:t>) est une technique frauduleuse utilisée par les pirates informatiques pour récupérer des informations (généralement bancaires) auprès d'internautes. </a:t>
            </a:r>
          </a:p>
          <a:p>
            <a:pPr eaLnBrk="0" hangingPunct="0">
              <a:spcBef>
                <a:spcPct val="50000"/>
              </a:spcBef>
              <a:buClr>
                <a:schemeClr val="folHlink"/>
              </a:buClr>
              <a:buSzPct val="65000"/>
              <a:buFont typeface="Monotype Sorts"/>
              <a:buNone/>
            </a:pPr>
            <a:r>
              <a:rPr lang="en-CA">
                <a:solidFill>
                  <a:srgbClr val="000000"/>
                </a:solidFill>
              </a:rPr>
              <a:t>La technique du phishing est une technique d'«ingénierie sociale» c'est-à-dire consistant à exploiter non pas une faille informatique mais la «faille humaine» en dupant les internautes par le biais d'un courrier électronique semblant provenir d'une entreprise de confiance. </a:t>
            </a:r>
          </a:p>
          <a:p>
            <a:pPr eaLnBrk="0" hangingPunct="0">
              <a:spcBef>
                <a:spcPct val="50000"/>
              </a:spcBef>
              <a:buClr>
                <a:schemeClr val="folHlink"/>
              </a:buClr>
              <a:buSzPct val="65000"/>
              <a:buFont typeface="Monotype Sorts"/>
              <a:buNone/>
            </a:pPr>
            <a:endParaRPr lang="fr-FR">
              <a:solidFill>
                <a:srgbClr val="000000"/>
              </a:solidFill>
            </a:endParaRPr>
          </a:p>
        </p:txBody>
      </p:sp>
      <p:grpSp>
        <p:nvGrpSpPr>
          <p:cNvPr id="30" name="Group 25"/>
          <p:cNvGrpSpPr>
            <a:grpSpLocks/>
          </p:cNvGrpSpPr>
          <p:nvPr/>
        </p:nvGrpSpPr>
        <p:grpSpPr bwMode="auto">
          <a:xfrm>
            <a:off x="0" y="5824538"/>
            <a:ext cx="9144000" cy="712787"/>
            <a:chOff x="0" y="3218"/>
            <a:chExt cx="5760" cy="449"/>
          </a:xfrm>
        </p:grpSpPr>
        <p:sp>
          <p:nvSpPr>
            <p:cNvPr id="23567"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3568"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23566"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113880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6631"/>
                                        </p:tgtEl>
                                        <p:attrNameLst>
                                          <p:attrName>fillcolor</p:attrName>
                                        </p:attrNameLst>
                                      </p:cBhvr>
                                      <p:to>
                                        <a:schemeClr val="tx1"/>
                                      </p:to>
                                    </p:animClr>
                                    <p:set>
                                      <p:cBhvr>
                                        <p:cTn id="7" dur="2000" fill="hold"/>
                                        <p:tgtEl>
                                          <p:spTgt spid="26631"/>
                                        </p:tgtEl>
                                        <p:attrNameLst>
                                          <p:attrName>fill.type</p:attrName>
                                        </p:attrNameLst>
                                      </p:cBhvr>
                                      <p:to>
                                        <p:strVal val="solid"/>
                                      </p:to>
                                    </p:set>
                                    <p:set>
                                      <p:cBhvr>
                                        <p:cTn id="8" dur="2000" fill="hold"/>
                                        <p:tgtEl>
                                          <p:spTgt spid="26631"/>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6640"/>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0"/>
                                        </p:tgtEl>
                                      </p:cBhvr>
                                    </p:animEffect>
                                    <p:set>
                                      <p:cBhvr>
                                        <p:cTn id="13"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4579"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4580"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4581" name="Group 10"/>
          <p:cNvGrpSpPr>
            <a:grpSpLocks/>
          </p:cNvGrpSpPr>
          <p:nvPr/>
        </p:nvGrpSpPr>
        <p:grpSpPr bwMode="auto">
          <a:xfrm>
            <a:off x="501650" y="6559550"/>
            <a:ext cx="441325" cy="244475"/>
            <a:chOff x="882" y="3709"/>
            <a:chExt cx="353" cy="195"/>
          </a:xfrm>
        </p:grpSpPr>
        <p:sp>
          <p:nvSpPr>
            <p:cNvPr id="24597"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4598"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4599"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4600"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4601"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7664"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583"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4584" name="Group 18"/>
          <p:cNvGrpSpPr>
            <a:grpSpLocks/>
          </p:cNvGrpSpPr>
          <p:nvPr/>
        </p:nvGrpSpPr>
        <p:grpSpPr bwMode="auto">
          <a:xfrm>
            <a:off x="501650" y="6573838"/>
            <a:ext cx="441325" cy="244475"/>
            <a:chOff x="882" y="3709"/>
            <a:chExt cx="353" cy="195"/>
          </a:xfrm>
        </p:grpSpPr>
        <p:sp>
          <p:nvSpPr>
            <p:cNvPr id="24592"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4593"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4594"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4595"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4596"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4585"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7FB8C63-6423-4246-B492-1590D34F64EE}" type="datetime10">
              <a:rPr lang="fr-FR" sz="1200">
                <a:solidFill>
                  <a:schemeClr val="bg1"/>
                </a:solidFill>
              </a:rPr>
              <a:pPr eaLnBrk="1" hangingPunct="1"/>
              <a:t>00:15</a:t>
            </a:fld>
            <a:endParaRPr lang="fr-FR" sz="1200">
              <a:solidFill>
                <a:schemeClr val="bg1"/>
              </a:solidFill>
            </a:endParaRPr>
          </a:p>
        </p:txBody>
      </p:sp>
      <p:grpSp>
        <p:nvGrpSpPr>
          <p:cNvPr id="4" name="Group 25"/>
          <p:cNvGrpSpPr>
            <a:grpSpLocks/>
          </p:cNvGrpSpPr>
          <p:nvPr/>
        </p:nvGrpSpPr>
        <p:grpSpPr bwMode="auto">
          <a:xfrm>
            <a:off x="0" y="5824538"/>
            <a:ext cx="9144000" cy="712787"/>
            <a:chOff x="0" y="3218"/>
            <a:chExt cx="5760" cy="449"/>
          </a:xfrm>
        </p:grpSpPr>
        <p:grpSp>
          <p:nvGrpSpPr>
            <p:cNvPr id="24588" name="Group 26"/>
            <p:cNvGrpSpPr>
              <a:grpSpLocks/>
            </p:cNvGrpSpPr>
            <p:nvPr/>
          </p:nvGrpSpPr>
          <p:grpSpPr bwMode="auto">
            <a:xfrm>
              <a:off x="0" y="3218"/>
              <a:ext cx="5760" cy="449"/>
              <a:chOff x="0" y="3218"/>
              <a:chExt cx="5760" cy="449"/>
            </a:xfrm>
          </p:grpSpPr>
          <p:sp>
            <p:nvSpPr>
              <p:cNvPr id="24590"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4591" name="Text Box 28"/>
              <p:cNvSpPr txBox="1">
                <a:spLocks noChangeArrowheads="1"/>
              </p:cNvSpPr>
              <p:nvPr/>
            </p:nvSpPr>
            <p:spPr bwMode="auto">
              <a:xfrm>
                <a:off x="112" y="3237"/>
                <a:ext cx="18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Sûreté de Fonctionnement</a:t>
                </a:r>
              </a:p>
            </p:txBody>
          </p:sp>
        </p:grpSp>
        <p:sp>
          <p:nvSpPr>
            <p:cNvPr id="24589"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pic>
        <p:nvPicPr>
          <p:cNvPr id="245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0"/>
            <a:ext cx="9220200" cy="691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997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7655"/>
                                        </p:tgtEl>
                                        <p:attrNameLst>
                                          <p:attrName>fillcolor</p:attrName>
                                        </p:attrNameLst>
                                      </p:cBhvr>
                                      <p:to>
                                        <a:schemeClr val="tx1"/>
                                      </p:to>
                                    </p:animClr>
                                    <p:set>
                                      <p:cBhvr>
                                        <p:cTn id="7" dur="2000" fill="hold"/>
                                        <p:tgtEl>
                                          <p:spTgt spid="27655"/>
                                        </p:tgtEl>
                                        <p:attrNameLst>
                                          <p:attrName>fill.type</p:attrName>
                                        </p:attrNameLst>
                                      </p:cBhvr>
                                      <p:to>
                                        <p:strVal val="solid"/>
                                      </p:to>
                                    </p:set>
                                    <p:set>
                                      <p:cBhvr>
                                        <p:cTn id="8" dur="2000" fill="hold"/>
                                        <p:tgtEl>
                                          <p:spTgt spid="27655"/>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7664"/>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4"/>
                                        </p:tgtEl>
                                      </p:cBhvr>
                                    </p:animEffect>
                                    <p:set>
                                      <p:cBhvr>
                                        <p:cTn id="13" dur="1" fill="hold">
                                          <p:stCondLst>
                                            <p:cond delay="2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0BD4CF8A-7CC9-4208-9B28-F76AB205D93E}" type="slidenum">
              <a:rPr lang="fr-FR" sz="800">
                <a:latin typeface="Franklin Gothic Medium" pitchFamily="34" charset="0"/>
              </a:rPr>
              <a:pPr eaLnBrk="1" hangingPunct="1"/>
              <a:t>39</a:t>
            </a:fld>
            <a:r>
              <a:rPr lang="fr-FR" sz="800">
                <a:latin typeface="Franklin Gothic Medium" pitchFamily="34" charset="0"/>
              </a:rPr>
              <a:t>/12</a:t>
            </a:r>
          </a:p>
        </p:txBody>
      </p:sp>
      <p:sp>
        <p:nvSpPr>
          <p:cNvPr id="29703"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5604"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5605"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5606" name="Group 10"/>
          <p:cNvGrpSpPr>
            <a:grpSpLocks/>
          </p:cNvGrpSpPr>
          <p:nvPr/>
        </p:nvGrpSpPr>
        <p:grpSpPr bwMode="auto">
          <a:xfrm>
            <a:off x="501650" y="6559550"/>
            <a:ext cx="441325" cy="244475"/>
            <a:chOff x="882" y="3709"/>
            <a:chExt cx="353" cy="195"/>
          </a:xfrm>
        </p:grpSpPr>
        <p:sp>
          <p:nvSpPr>
            <p:cNvPr id="25622"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5623"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5624"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5625"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5626"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9712"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608"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5609" name="Group 18"/>
          <p:cNvGrpSpPr>
            <a:grpSpLocks/>
          </p:cNvGrpSpPr>
          <p:nvPr/>
        </p:nvGrpSpPr>
        <p:grpSpPr bwMode="auto">
          <a:xfrm>
            <a:off x="501650" y="6573838"/>
            <a:ext cx="441325" cy="244475"/>
            <a:chOff x="882" y="3709"/>
            <a:chExt cx="353" cy="195"/>
          </a:xfrm>
        </p:grpSpPr>
        <p:sp>
          <p:nvSpPr>
            <p:cNvPr id="25617"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5618"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5619"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5620"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5621"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5610"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648DA95-8069-49F1-A84E-652E20347797}" type="datetime10">
              <a:rPr lang="fr-FR" sz="1200">
                <a:solidFill>
                  <a:schemeClr val="bg1"/>
                </a:solidFill>
              </a:rPr>
              <a:pPr eaLnBrk="1" hangingPunct="1"/>
              <a:t>00:15</a:t>
            </a:fld>
            <a:endParaRPr lang="fr-FR" sz="1200">
              <a:solidFill>
                <a:schemeClr val="bg1"/>
              </a:solidFill>
            </a:endParaRPr>
          </a:p>
        </p:txBody>
      </p:sp>
      <p:grpSp>
        <p:nvGrpSpPr>
          <p:cNvPr id="4" name="Group 25"/>
          <p:cNvGrpSpPr>
            <a:grpSpLocks/>
          </p:cNvGrpSpPr>
          <p:nvPr/>
        </p:nvGrpSpPr>
        <p:grpSpPr bwMode="auto">
          <a:xfrm>
            <a:off x="0" y="5824538"/>
            <a:ext cx="9144000" cy="712787"/>
            <a:chOff x="0" y="3218"/>
            <a:chExt cx="5760" cy="449"/>
          </a:xfrm>
        </p:grpSpPr>
        <p:grpSp>
          <p:nvGrpSpPr>
            <p:cNvPr id="25613" name="Group 26"/>
            <p:cNvGrpSpPr>
              <a:grpSpLocks/>
            </p:cNvGrpSpPr>
            <p:nvPr/>
          </p:nvGrpSpPr>
          <p:grpSpPr bwMode="auto">
            <a:xfrm>
              <a:off x="0" y="3218"/>
              <a:ext cx="5760" cy="449"/>
              <a:chOff x="0" y="3218"/>
              <a:chExt cx="5760" cy="449"/>
            </a:xfrm>
          </p:grpSpPr>
          <p:sp>
            <p:nvSpPr>
              <p:cNvPr id="25615"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5616" name="Text Box 28"/>
              <p:cNvSpPr txBox="1">
                <a:spLocks noChangeArrowheads="1"/>
              </p:cNvSpPr>
              <p:nvPr/>
            </p:nvSpPr>
            <p:spPr bwMode="auto">
              <a:xfrm>
                <a:off x="112" y="3237"/>
                <a:ext cx="18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Sûreté de Fonctionnement</a:t>
                </a:r>
              </a:p>
            </p:txBody>
          </p:sp>
        </p:grpSp>
        <p:sp>
          <p:nvSpPr>
            <p:cNvPr id="2561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pic>
        <p:nvPicPr>
          <p:cNvPr id="25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531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9703"/>
                                        </p:tgtEl>
                                        <p:attrNameLst>
                                          <p:attrName>fillcolor</p:attrName>
                                        </p:attrNameLst>
                                      </p:cBhvr>
                                      <p:to>
                                        <a:schemeClr val="tx1"/>
                                      </p:to>
                                    </p:animClr>
                                    <p:set>
                                      <p:cBhvr>
                                        <p:cTn id="7" dur="2000" fill="hold"/>
                                        <p:tgtEl>
                                          <p:spTgt spid="29703"/>
                                        </p:tgtEl>
                                        <p:attrNameLst>
                                          <p:attrName>fill.type</p:attrName>
                                        </p:attrNameLst>
                                      </p:cBhvr>
                                      <p:to>
                                        <p:strVal val="solid"/>
                                      </p:to>
                                    </p:set>
                                    <p:set>
                                      <p:cBhvr>
                                        <p:cTn id="8" dur="2000" fill="hold"/>
                                        <p:tgtEl>
                                          <p:spTgt spid="29703"/>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9712"/>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4"/>
                                        </p:tgtEl>
                                      </p:cBhvr>
                                    </p:animEffect>
                                    <p:set>
                                      <p:cBhvr>
                                        <p:cTn id="13" dur="1" fill="hold">
                                          <p:stCondLst>
                                            <p:cond delay="2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fr-FR" smtClean="0"/>
              <a:t>Des faits et des chiffres</a:t>
            </a:r>
          </a:p>
        </p:txBody>
      </p:sp>
      <p:sp>
        <p:nvSpPr>
          <p:cNvPr id="20484" name="Rectangle 3"/>
          <p:cNvSpPr>
            <a:spLocks noGrp="1" noChangeArrowheads="1"/>
          </p:cNvSpPr>
          <p:nvPr>
            <p:ph type="body" idx="1"/>
          </p:nvPr>
        </p:nvSpPr>
        <p:spPr/>
        <p:txBody>
          <a:bodyPr/>
          <a:lstStyle/>
          <a:p>
            <a:pPr eaLnBrk="1" hangingPunct="1"/>
            <a:r>
              <a:rPr lang="fr-FR" sz="2600" smtClean="0"/>
              <a:t>Grande Bretagne, National High Tech Crime Unit :</a:t>
            </a:r>
          </a:p>
          <a:p>
            <a:pPr lvl="1" eaLnBrk="1" hangingPunct="1"/>
            <a:r>
              <a:rPr lang="fr-FR" sz="2200" smtClean="0"/>
              <a:t>Finances : 1ère cible</a:t>
            </a:r>
          </a:p>
          <a:p>
            <a:pPr lvl="1" eaLnBrk="1" hangingPunct="1"/>
            <a:r>
              <a:rPr lang="fr-FR" sz="2200" smtClean="0"/>
              <a:t>Usurpation d’identité : Ingénierie sociale</a:t>
            </a:r>
          </a:p>
          <a:p>
            <a:pPr eaLnBrk="1" hangingPunct="1"/>
            <a:r>
              <a:rPr lang="fr-FR" sz="2600" smtClean="0"/>
              <a:t>En France, Ernst &amp; young liste les menaces les plus significatives :</a:t>
            </a:r>
          </a:p>
          <a:p>
            <a:pPr lvl="1" eaLnBrk="1" hangingPunct="1"/>
            <a:r>
              <a:rPr lang="fr-FR" sz="2200" smtClean="0"/>
              <a:t>Informatique nomade (53%);</a:t>
            </a:r>
          </a:p>
          <a:p>
            <a:pPr lvl="1" eaLnBrk="1" hangingPunct="1"/>
            <a:r>
              <a:rPr lang="fr-FR" sz="2200" smtClean="0"/>
              <a:t>Périphériques amovibles (49%);</a:t>
            </a:r>
          </a:p>
          <a:p>
            <a:pPr lvl="1" eaLnBrk="1" hangingPunct="1"/>
            <a:r>
              <a:rPr lang="fr-FR" sz="2200" smtClean="0"/>
              <a:t>Réseaux sans fil (48%);</a:t>
            </a:r>
          </a:p>
          <a:p>
            <a:pPr lvl="1" eaLnBrk="1" hangingPunct="1"/>
            <a:r>
              <a:rPr lang="fr-FR" sz="2200" smtClean="0"/>
              <a:t>Voix sur IP (21%);</a:t>
            </a:r>
          </a:p>
          <a:p>
            <a:pPr lvl="1" eaLnBrk="1" hangingPunct="1"/>
            <a:r>
              <a:rPr lang="fr-FR" sz="2200" smtClean="0"/>
              <a:t>Open source (10%);</a:t>
            </a:r>
          </a:p>
        </p:txBody>
      </p:sp>
    </p:spTree>
    <p:extLst>
      <p:ext uri="{BB962C8B-B14F-4D97-AF65-F5344CB8AC3E}">
        <p14:creationId xmlns:p14="http://schemas.microsoft.com/office/powerpoint/2010/main" val="1264775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4427EC39-9D1E-40D9-9E02-BF8FB1D4809C}" type="slidenum">
              <a:rPr lang="fr-FR" sz="800">
                <a:latin typeface="Franklin Gothic Medium" pitchFamily="34" charset="0"/>
              </a:rPr>
              <a:pPr eaLnBrk="1" hangingPunct="1"/>
              <a:t>40</a:t>
            </a:fld>
            <a:r>
              <a:rPr lang="fr-FR" sz="800">
                <a:latin typeface="Franklin Gothic Medium" pitchFamily="34" charset="0"/>
              </a:rPr>
              <a:t>/12</a:t>
            </a:r>
          </a:p>
        </p:txBody>
      </p:sp>
      <p:sp>
        <p:nvSpPr>
          <p:cNvPr id="29703"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6628"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6629"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6630" name="Group 10"/>
          <p:cNvGrpSpPr>
            <a:grpSpLocks/>
          </p:cNvGrpSpPr>
          <p:nvPr/>
        </p:nvGrpSpPr>
        <p:grpSpPr bwMode="auto">
          <a:xfrm>
            <a:off x="501650" y="6559550"/>
            <a:ext cx="441325" cy="244475"/>
            <a:chOff x="882" y="3709"/>
            <a:chExt cx="353" cy="195"/>
          </a:xfrm>
        </p:grpSpPr>
        <p:sp>
          <p:nvSpPr>
            <p:cNvPr id="26646"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6647"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6648"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6649"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6650"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9712"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6632"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6633" name="Group 18"/>
          <p:cNvGrpSpPr>
            <a:grpSpLocks/>
          </p:cNvGrpSpPr>
          <p:nvPr/>
        </p:nvGrpSpPr>
        <p:grpSpPr bwMode="auto">
          <a:xfrm>
            <a:off x="501650" y="6573838"/>
            <a:ext cx="441325" cy="244475"/>
            <a:chOff x="882" y="3709"/>
            <a:chExt cx="353" cy="195"/>
          </a:xfrm>
        </p:grpSpPr>
        <p:sp>
          <p:nvSpPr>
            <p:cNvPr id="26641"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6642"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6643"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6644"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6645"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6634"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ABB43F1-52D7-4416-95E6-11CF331EBA8B}" type="datetime10">
              <a:rPr lang="fr-FR" sz="1200">
                <a:solidFill>
                  <a:schemeClr val="bg1"/>
                </a:solidFill>
              </a:rPr>
              <a:pPr eaLnBrk="1" hangingPunct="1"/>
              <a:t>00:15</a:t>
            </a:fld>
            <a:endParaRPr lang="fr-FR" sz="1200">
              <a:solidFill>
                <a:schemeClr val="bg1"/>
              </a:solidFill>
            </a:endParaRPr>
          </a:p>
        </p:txBody>
      </p:sp>
      <p:grpSp>
        <p:nvGrpSpPr>
          <p:cNvPr id="4" name="Group 25"/>
          <p:cNvGrpSpPr>
            <a:grpSpLocks/>
          </p:cNvGrpSpPr>
          <p:nvPr/>
        </p:nvGrpSpPr>
        <p:grpSpPr bwMode="auto">
          <a:xfrm>
            <a:off x="0" y="5824538"/>
            <a:ext cx="9144000" cy="712787"/>
            <a:chOff x="0" y="3218"/>
            <a:chExt cx="5760" cy="449"/>
          </a:xfrm>
        </p:grpSpPr>
        <p:grpSp>
          <p:nvGrpSpPr>
            <p:cNvPr id="26637" name="Group 26"/>
            <p:cNvGrpSpPr>
              <a:grpSpLocks/>
            </p:cNvGrpSpPr>
            <p:nvPr/>
          </p:nvGrpSpPr>
          <p:grpSpPr bwMode="auto">
            <a:xfrm>
              <a:off x="0" y="3218"/>
              <a:ext cx="5760" cy="449"/>
              <a:chOff x="0" y="3218"/>
              <a:chExt cx="5760" cy="449"/>
            </a:xfrm>
          </p:grpSpPr>
          <p:sp>
            <p:nvSpPr>
              <p:cNvPr id="26639"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6640" name="Text Box 28"/>
              <p:cNvSpPr txBox="1">
                <a:spLocks noChangeArrowheads="1"/>
              </p:cNvSpPr>
              <p:nvPr/>
            </p:nvSpPr>
            <p:spPr bwMode="auto">
              <a:xfrm>
                <a:off x="112" y="3237"/>
                <a:ext cx="18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Sûreté de Fonctionnement</a:t>
                </a:r>
              </a:p>
            </p:txBody>
          </p:sp>
        </p:grpSp>
        <p:sp>
          <p:nvSpPr>
            <p:cNvPr id="26638"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pic>
        <p:nvPicPr>
          <p:cNvPr id="2663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31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9703"/>
                                        </p:tgtEl>
                                        <p:attrNameLst>
                                          <p:attrName>fillcolor</p:attrName>
                                        </p:attrNameLst>
                                      </p:cBhvr>
                                      <p:to>
                                        <a:schemeClr val="tx1"/>
                                      </p:to>
                                    </p:animClr>
                                    <p:set>
                                      <p:cBhvr>
                                        <p:cTn id="7" dur="2000" fill="hold"/>
                                        <p:tgtEl>
                                          <p:spTgt spid="29703"/>
                                        </p:tgtEl>
                                        <p:attrNameLst>
                                          <p:attrName>fill.type</p:attrName>
                                        </p:attrNameLst>
                                      </p:cBhvr>
                                      <p:to>
                                        <p:strVal val="solid"/>
                                      </p:to>
                                    </p:set>
                                    <p:set>
                                      <p:cBhvr>
                                        <p:cTn id="8" dur="2000" fill="hold"/>
                                        <p:tgtEl>
                                          <p:spTgt spid="29703"/>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9712"/>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4"/>
                                        </p:tgtEl>
                                      </p:cBhvr>
                                    </p:animEffect>
                                    <p:set>
                                      <p:cBhvr>
                                        <p:cTn id="13" dur="1" fill="hold">
                                          <p:stCondLst>
                                            <p:cond delay="2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6"/>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7651" name="Rectangle 7"/>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7652" name="Rectangle 8"/>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7653" name="Group 9"/>
          <p:cNvGrpSpPr>
            <a:grpSpLocks/>
          </p:cNvGrpSpPr>
          <p:nvPr/>
        </p:nvGrpSpPr>
        <p:grpSpPr bwMode="auto">
          <a:xfrm>
            <a:off x="501650" y="6559550"/>
            <a:ext cx="441325" cy="244475"/>
            <a:chOff x="882" y="3709"/>
            <a:chExt cx="353" cy="195"/>
          </a:xfrm>
        </p:grpSpPr>
        <p:sp>
          <p:nvSpPr>
            <p:cNvPr id="27669" name="Freeform 1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7670" name="Freeform 1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7671" name="Freeform 1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7672" name="Freeform 1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7673" name="Freeform 1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0735" name="Line 15"/>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7655" name="Rectangle 16"/>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7656" name="Group 17"/>
          <p:cNvGrpSpPr>
            <a:grpSpLocks/>
          </p:cNvGrpSpPr>
          <p:nvPr/>
        </p:nvGrpSpPr>
        <p:grpSpPr bwMode="auto">
          <a:xfrm>
            <a:off x="501650" y="6573838"/>
            <a:ext cx="441325" cy="244475"/>
            <a:chOff x="882" y="3709"/>
            <a:chExt cx="353" cy="195"/>
          </a:xfrm>
        </p:grpSpPr>
        <p:sp>
          <p:nvSpPr>
            <p:cNvPr id="27664" name="Freeform 18"/>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7665" name="Freeform 19"/>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7666" name="Freeform 20"/>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7667" name="Freeform 21"/>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7668" name="Freeform 22"/>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7657" name="Text Box 23"/>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D10B078-B587-494B-BF49-1F446A5E03E9}" type="datetime10">
              <a:rPr lang="fr-FR" sz="1200">
                <a:solidFill>
                  <a:schemeClr val="bg1"/>
                </a:solidFill>
              </a:rPr>
              <a:pPr eaLnBrk="1" hangingPunct="1"/>
              <a:t>00:15</a:t>
            </a:fld>
            <a:endParaRPr lang="fr-FR" sz="1200">
              <a:solidFill>
                <a:schemeClr val="bg1"/>
              </a:solidFill>
            </a:endParaRPr>
          </a:p>
        </p:txBody>
      </p:sp>
      <p:sp>
        <p:nvSpPr>
          <p:cNvPr id="27658" name="Rectangle 1026"/>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27659" name="Rectangle 1027"/>
          <p:cNvSpPr>
            <a:spLocks noChangeArrowheads="1"/>
          </p:cNvSpPr>
          <p:nvPr/>
        </p:nvSpPr>
        <p:spPr bwMode="auto">
          <a:xfrm>
            <a:off x="1066800" y="1804988"/>
            <a:ext cx="68580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SPAM</a:t>
            </a:r>
          </a:p>
          <a:p>
            <a:pPr eaLnBrk="0" hangingPunct="0">
              <a:spcBef>
                <a:spcPct val="50000"/>
              </a:spcBef>
              <a:buClr>
                <a:schemeClr val="folHlink"/>
              </a:buClr>
              <a:buSzPct val="65000"/>
              <a:buFont typeface="Monotype Sorts"/>
              <a:buNone/>
            </a:pPr>
            <a:r>
              <a:rPr lang="en-CA">
                <a:solidFill>
                  <a:srgbClr val="000000"/>
                </a:solidFill>
              </a:rPr>
              <a:t>On appelle «spam» (le terme de </a:t>
            </a:r>
            <a:r>
              <a:rPr lang="en-CA" i="1">
                <a:solidFill>
                  <a:srgbClr val="000000"/>
                </a:solidFill>
              </a:rPr>
              <a:t>pourriel</a:t>
            </a:r>
            <a:r>
              <a:rPr lang="en-CA">
                <a:solidFill>
                  <a:srgbClr val="000000"/>
                </a:solidFill>
              </a:rPr>
              <a:t> est parfois également utilisé) l'envoi massif de courrier électronique à des destinataires ne l'ayant pas sollicité. </a:t>
            </a:r>
          </a:p>
          <a:p>
            <a:pPr eaLnBrk="0" hangingPunct="0">
              <a:spcBef>
                <a:spcPct val="50000"/>
              </a:spcBef>
              <a:buClr>
                <a:schemeClr val="folHlink"/>
              </a:buClr>
              <a:buSzPct val="65000"/>
              <a:buFont typeface="Monotype Sorts"/>
              <a:buNone/>
            </a:pPr>
            <a:endParaRPr lang="fr-FR">
              <a:solidFill>
                <a:srgbClr val="000000"/>
              </a:solidFill>
            </a:endParaRPr>
          </a:p>
        </p:txBody>
      </p:sp>
      <p:grpSp>
        <p:nvGrpSpPr>
          <p:cNvPr id="29" name="Group 25"/>
          <p:cNvGrpSpPr>
            <a:grpSpLocks/>
          </p:cNvGrpSpPr>
          <p:nvPr/>
        </p:nvGrpSpPr>
        <p:grpSpPr bwMode="auto">
          <a:xfrm>
            <a:off x="0" y="5824538"/>
            <a:ext cx="9144000" cy="712787"/>
            <a:chOff x="0" y="3218"/>
            <a:chExt cx="5760" cy="449"/>
          </a:xfrm>
        </p:grpSpPr>
        <p:sp>
          <p:nvSpPr>
            <p:cNvPr id="27662"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7663"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27661"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642552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30726"/>
                                        </p:tgtEl>
                                        <p:attrNameLst>
                                          <p:attrName>fillcolor</p:attrName>
                                        </p:attrNameLst>
                                      </p:cBhvr>
                                      <p:to>
                                        <a:schemeClr val="tx1"/>
                                      </p:to>
                                    </p:animClr>
                                    <p:set>
                                      <p:cBhvr>
                                        <p:cTn id="7" dur="2000" fill="hold"/>
                                        <p:tgtEl>
                                          <p:spTgt spid="30726"/>
                                        </p:tgtEl>
                                        <p:attrNameLst>
                                          <p:attrName>fill.type</p:attrName>
                                        </p:attrNameLst>
                                      </p:cBhvr>
                                      <p:to>
                                        <p:strVal val="solid"/>
                                      </p:to>
                                    </p:set>
                                    <p:set>
                                      <p:cBhvr>
                                        <p:cTn id="8" dur="2000" fill="hold"/>
                                        <p:tgtEl>
                                          <p:spTgt spid="30726"/>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30735"/>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29"/>
                                        </p:tgtEl>
                                      </p:cBhvr>
                                    </p:animEffect>
                                    <p:set>
                                      <p:cBhvr>
                                        <p:cTn id="13" dur="1" fill="hold">
                                          <p:stCondLst>
                                            <p:cond delay="2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0240D44E-93C8-463B-9131-1FB891BD8661}" type="slidenum">
              <a:rPr lang="fr-FR" sz="800">
                <a:latin typeface="Franklin Gothic Medium" pitchFamily="34" charset="0"/>
              </a:rPr>
              <a:pPr eaLnBrk="1" hangingPunct="1"/>
              <a:t>42</a:t>
            </a:fld>
            <a:r>
              <a:rPr lang="fr-FR" sz="800">
                <a:latin typeface="Franklin Gothic Medium" pitchFamily="34" charset="0"/>
              </a:rPr>
              <a:t>/12</a:t>
            </a:r>
          </a:p>
        </p:txBody>
      </p:sp>
      <p:sp>
        <p:nvSpPr>
          <p:cNvPr id="53255"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8676"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8677"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8678" name="Group 10"/>
          <p:cNvGrpSpPr>
            <a:grpSpLocks/>
          </p:cNvGrpSpPr>
          <p:nvPr/>
        </p:nvGrpSpPr>
        <p:grpSpPr bwMode="auto">
          <a:xfrm>
            <a:off x="501650" y="6559550"/>
            <a:ext cx="441325" cy="244475"/>
            <a:chOff x="882" y="3709"/>
            <a:chExt cx="353" cy="195"/>
          </a:xfrm>
        </p:grpSpPr>
        <p:sp>
          <p:nvSpPr>
            <p:cNvPr id="28694"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8695"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8696"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8697"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8698"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53264"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8680"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8681" name="Group 18"/>
          <p:cNvGrpSpPr>
            <a:grpSpLocks/>
          </p:cNvGrpSpPr>
          <p:nvPr/>
        </p:nvGrpSpPr>
        <p:grpSpPr bwMode="auto">
          <a:xfrm>
            <a:off x="501650" y="6573838"/>
            <a:ext cx="441325" cy="244475"/>
            <a:chOff x="882" y="3709"/>
            <a:chExt cx="353" cy="195"/>
          </a:xfrm>
        </p:grpSpPr>
        <p:sp>
          <p:nvSpPr>
            <p:cNvPr id="28689"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8690"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8691"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8692"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8693"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8682"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B3D640A-9C0C-41D0-AA7B-A4E8589B2BBE}" type="datetime10">
              <a:rPr lang="fr-FR" sz="1200">
                <a:solidFill>
                  <a:schemeClr val="bg1"/>
                </a:solidFill>
              </a:rPr>
              <a:pPr eaLnBrk="1" hangingPunct="1"/>
              <a:t>00:15</a:t>
            </a:fld>
            <a:endParaRPr lang="fr-FR" sz="1200">
              <a:solidFill>
                <a:schemeClr val="bg1"/>
              </a:solidFill>
            </a:endParaRPr>
          </a:p>
        </p:txBody>
      </p:sp>
      <p:sp>
        <p:nvSpPr>
          <p:cNvPr id="28683"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28684" name="Rectangle 3"/>
          <p:cNvSpPr>
            <a:spLocks noChangeArrowheads="1"/>
          </p:cNvSpPr>
          <p:nvPr/>
        </p:nvSpPr>
        <p:spPr bwMode="auto">
          <a:xfrm>
            <a:off x="1066800" y="1804988"/>
            <a:ext cx="68580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Mail Bombing</a:t>
            </a:r>
          </a:p>
          <a:p>
            <a:pPr eaLnBrk="0" hangingPunct="0">
              <a:spcBef>
                <a:spcPct val="50000"/>
              </a:spcBef>
              <a:buClr>
                <a:schemeClr val="folHlink"/>
              </a:buClr>
              <a:buSzPct val="65000"/>
              <a:buFont typeface="Monotype Sorts"/>
              <a:buNone/>
            </a:pPr>
            <a:r>
              <a:rPr lang="en-CA">
                <a:solidFill>
                  <a:srgbClr val="000000"/>
                </a:solidFill>
              </a:rPr>
              <a:t>Le </a:t>
            </a:r>
            <a:r>
              <a:rPr lang="en-CA" b="1">
                <a:solidFill>
                  <a:srgbClr val="000000"/>
                </a:solidFill>
              </a:rPr>
              <a:t>mail bombing</a:t>
            </a:r>
            <a:r>
              <a:rPr lang="en-CA">
                <a:solidFill>
                  <a:srgbClr val="000000"/>
                </a:solidFill>
              </a:rPr>
              <a:t> consiste à envoyer plusieurs milliers de messages identiques à une boîte aux lettres électroniques afin de la saturer. En effet les mails sont stockés sur un </a:t>
            </a:r>
            <a:r>
              <a:rPr lang="en-CA">
                <a:solidFill>
                  <a:srgbClr val="000000"/>
                </a:solidFill>
                <a:hlinkClick r:id="rId2" action="ppaction://hlinkfile"/>
              </a:rPr>
              <a:t>serveur de messagerie</a:t>
            </a:r>
            <a:r>
              <a:rPr lang="en-CA">
                <a:solidFill>
                  <a:srgbClr val="000000"/>
                </a:solidFill>
              </a:rPr>
              <a:t>, jusqu'à ce qu'ils soient relevés par le propriétaire du compte de messagerie. Ainsi lorsque celui-ci relèvera le courrier, ce dernier mettra beaucoup trop de temps et la boîte aux lettres deviendra alors inutilisable... </a:t>
            </a:r>
            <a:endParaRPr lang="fr-FR">
              <a:solidFill>
                <a:srgbClr val="000000"/>
              </a:solidFill>
            </a:endParaRPr>
          </a:p>
        </p:txBody>
      </p:sp>
      <p:grpSp>
        <p:nvGrpSpPr>
          <p:cNvPr id="30" name="Group 25"/>
          <p:cNvGrpSpPr>
            <a:grpSpLocks/>
          </p:cNvGrpSpPr>
          <p:nvPr/>
        </p:nvGrpSpPr>
        <p:grpSpPr bwMode="auto">
          <a:xfrm>
            <a:off x="0" y="5824538"/>
            <a:ext cx="9144000" cy="712787"/>
            <a:chOff x="0" y="3218"/>
            <a:chExt cx="5760" cy="449"/>
          </a:xfrm>
        </p:grpSpPr>
        <p:sp>
          <p:nvSpPr>
            <p:cNvPr id="28687"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8688"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28686"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47278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53255"/>
                                        </p:tgtEl>
                                        <p:attrNameLst>
                                          <p:attrName>fillcolor</p:attrName>
                                        </p:attrNameLst>
                                      </p:cBhvr>
                                      <p:to>
                                        <a:schemeClr val="tx1"/>
                                      </p:to>
                                    </p:animClr>
                                    <p:set>
                                      <p:cBhvr>
                                        <p:cTn id="7" dur="2000" fill="hold"/>
                                        <p:tgtEl>
                                          <p:spTgt spid="53255"/>
                                        </p:tgtEl>
                                        <p:attrNameLst>
                                          <p:attrName>fill.type</p:attrName>
                                        </p:attrNameLst>
                                      </p:cBhvr>
                                      <p:to>
                                        <p:strVal val="solid"/>
                                      </p:to>
                                    </p:set>
                                    <p:set>
                                      <p:cBhvr>
                                        <p:cTn id="8" dur="2000" fill="hold"/>
                                        <p:tgtEl>
                                          <p:spTgt spid="53255"/>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53264"/>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0"/>
                                        </p:tgtEl>
                                      </p:cBhvr>
                                    </p:animEffect>
                                    <p:set>
                                      <p:cBhvr>
                                        <p:cTn id="13"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7"/>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26D50BAC-2F03-4A80-A761-3264850461BB}" type="slidenum">
              <a:rPr lang="fr-FR" sz="800">
                <a:latin typeface="Franklin Gothic Medium" pitchFamily="34" charset="0"/>
              </a:rPr>
              <a:pPr eaLnBrk="1" hangingPunct="1"/>
              <a:t>43</a:t>
            </a:fld>
            <a:r>
              <a:rPr lang="fr-FR" sz="800">
                <a:latin typeface="Franklin Gothic Medium" pitchFamily="34" charset="0"/>
              </a:rPr>
              <a:t>/12</a:t>
            </a:r>
          </a:p>
        </p:txBody>
      </p:sp>
      <p:sp>
        <p:nvSpPr>
          <p:cNvPr id="22536" name="Rectangle 8"/>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9700" name="Rectangle 9"/>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9701" name="Rectangle 10"/>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9702" name="Group 11"/>
          <p:cNvGrpSpPr>
            <a:grpSpLocks/>
          </p:cNvGrpSpPr>
          <p:nvPr/>
        </p:nvGrpSpPr>
        <p:grpSpPr bwMode="auto">
          <a:xfrm>
            <a:off x="501650" y="6559550"/>
            <a:ext cx="441325" cy="244475"/>
            <a:chOff x="882" y="3709"/>
            <a:chExt cx="353" cy="195"/>
          </a:xfrm>
        </p:grpSpPr>
        <p:sp>
          <p:nvSpPr>
            <p:cNvPr id="29718" name="Freeform 12"/>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9719" name="Freeform 13"/>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9720" name="Freeform 14"/>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9721" name="Freeform 15"/>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9722" name="Freeform 16"/>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2545" name="Line 17"/>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9704" name="Rectangle 18"/>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29705" name="Group 19"/>
          <p:cNvGrpSpPr>
            <a:grpSpLocks/>
          </p:cNvGrpSpPr>
          <p:nvPr/>
        </p:nvGrpSpPr>
        <p:grpSpPr bwMode="auto">
          <a:xfrm>
            <a:off x="501650" y="6573838"/>
            <a:ext cx="441325" cy="244475"/>
            <a:chOff x="882" y="3709"/>
            <a:chExt cx="353" cy="195"/>
          </a:xfrm>
        </p:grpSpPr>
        <p:sp>
          <p:nvSpPr>
            <p:cNvPr id="29713" name="Freeform 20"/>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9714" name="Freeform 21"/>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29715" name="Freeform 22"/>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9716" name="Freeform 23"/>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29717" name="Freeform 24"/>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9706" name="Text Box 25"/>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CACECE9-4341-4980-BF07-92BB25B7EB8D}" type="datetime10">
              <a:rPr lang="fr-FR" sz="1200">
                <a:solidFill>
                  <a:schemeClr val="bg1"/>
                </a:solidFill>
              </a:rPr>
              <a:pPr eaLnBrk="1" hangingPunct="1"/>
              <a:t>00:15</a:t>
            </a:fld>
            <a:endParaRPr lang="fr-FR" sz="1200">
              <a:solidFill>
                <a:schemeClr val="bg1"/>
              </a:solidFill>
            </a:endParaRPr>
          </a:p>
        </p:txBody>
      </p:sp>
      <p:sp>
        <p:nvSpPr>
          <p:cNvPr id="29707"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29708" name="Rectangle 3"/>
          <p:cNvSpPr>
            <a:spLocks noChangeArrowheads="1"/>
          </p:cNvSpPr>
          <p:nvPr/>
        </p:nvSpPr>
        <p:spPr bwMode="auto">
          <a:xfrm>
            <a:off x="1066800" y="1804988"/>
            <a:ext cx="6858000" cy="163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L’exploit</a:t>
            </a:r>
          </a:p>
          <a:p>
            <a:pPr eaLnBrk="0" hangingPunct="0">
              <a:spcBef>
                <a:spcPct val="50000"/>
              </a:spcBef>
              <a:buClr>
                <a:schemeClr val="folHlink"/>
              </a:buClr>
              <a:buSzPct val="65000"/>
              <a:buFont typeface="Monotype Sorts"/>
              <a:buNone/>
            </a:pPr>
            <a:r>
              <a:rPr lang="en-CA">
                <a:solidFill>
                  <a:srgbClr val="000000"/>
                </a:solidFill>
              </a:rPr>
              <a:t>Un «</a:t>
            </a:r>
            <a:r>
              <a:rPr lang="en-CA" b="1">
                <a:solidFill>
                  <a:srgbClr val="000000"/>
                </a:solidFill>
              </a:rPr>
              <a:t>exploit</a:t>
            </a:r>
            <a:r>
              <a:rPr lang="en-CA">
                <a:solidFill>
                  <a:srgbClr val="000000"/>
                </a:solidFill>
              </a:rPr>
              <a:t>» est un programme qui «exploite» une vulnérabilité dans un logiciel spécifique. Chaque exploit est spécifique à une version d'une application car il permet d'en exploiter les failles.</a:t>
            </a:r>
            <a:br>
              <a:rPr lang="en-CA">
                <a:solidFill>
                  <a:srgbClr val="000000"/>
                </a:solidFill>
              </a:rPr>
            </a:br>
            <a:endParaRPr lang="fr-FR">
              <a:solidFill>
                <a:srgbClr val="000000"/>
              </a:solidFill>
            </a:endParaRPr>
          </a:p>
        </p:txBody>
      </p:sp>
      <p:grpSp>
        <p:nvGrpSpPr>
          <p:cNvPr id="31" name="Group 25"/>
          <p:cNvGrpSpPr>
            <a:grpSpLocks/>
          </p:cNvGrpSpPr>
          <p:nvPr/>
        </p:nvGrpSpPr>
        <p:grpSpPr bwMode="auto">
          <a:xfrm>
            <a:off x="0" y="5824538"/>
            <a:ext cx="9144000" cy="712787"/>
            <a:chOff x="0" y="3218"/>
            <a:chExt cx="5760" cy="449"/>
          </a:xfrm>
        </p:grpSpPr>
        <p:sp>
          <p:nvSpPr>
            <p:cNvPr id="29711"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9712"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29710"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324620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2536"/>
                                        </p:tgtEl>
                                        <p:attrNameLst>
                                          <p:attrName>fillcolor</p:attrName>
                                        </p:attrNameLst>
                                      </p:cBhvr>
                                      <p:to>
                                        <a:schemeClr val="tx1"/>
                                      </p:to>
                                    </p:animClr>
                                    <p:set>
                                      <p:cBhvr>
                                        <p:cTn id="7" dur="2000" fill="hold"/>
                                        <p:tgtEl>
                                          <p:spTgt spid="22536"/>
                                        </p:tgtEl>
                                        <p:attrNameLst>
                                          <p:attrName>fill.type</p:attrName>
                                        </p:attrNameLst>
                                      </p:cBhvr>
                                      <p:to>
                                        <p:strVal val="solid"/>
                                      </p:to>
                                    </p:set>
                                    <p:set>
                                      <p:cBhvr>
                                        <p:cTn id="8" dur="2000" fill="hold"/>
                                        <p:tgtEl>
                                          <p:spTgt spid="22536"/>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2545"/>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1"/>
                                        </p:tgtEl>
                                      </p:cBhvr>
                                    </p:animEffect>
                                    <p:set>
                                      <p:cBhvr>
                                        <p:cTn id="13" dur="1" fill="hold">
                                          <p:stCondLst>
                                            <p:cond delay="2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CB816C96-CAEC-47AD-B586-48FC8C407D01}" type="slidenum">
              <a:rPr lang="fr-FR" sz="800">
                <a:latin typeface="Franklin Gothic Medium" pitchFamily="34" charset="0"/>
              </a:rPr>
              <a:pPr eaLnBrk="1" hangingPunct="1"/>
              <a:t>44</a:t>
            </a:fld>
            <a:r>
              <a:rPr lang="fr-FR" sz="800">
                <a:latin typeface="Franklin Gothic Medium" pitchFamily="34" charset="0"/>
              </a:rPr>
              <a:t>/12</a:t>
            </a:r>
          </a:p>
        </p:txBody>
      </p:sp>
      <p:sp>
        <p:nvSpPr>
          <p:cNvPr id="23559"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0724"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0725"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0726" name="Group 10"/>
          <p:cNvGrpSpPr>
            <a:grpSpLocks/>
          </p:cNvGrpSpPr>
          <p:nvPr/>
        </p:nvGrpSpPr>
        <p:grpSpPr bwMode="auto">
          <a:xfrm>
            <a:off x="501650" y="6559550"/>
            <a:ext cx="441325" cy="244475"/>
            <a:chOff x="882" y="3709"/>
            <a:chExt cx="353" cy="195"/>
          </a:xfrm>
        </p:grpSpPr>
        <p:sp>
          <p:nvSpPr>
            <p:cNvPr id="30742"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0743"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0744"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0745"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0746"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3568"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728"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0729" name="Group 18"/>
          <p:cNvGrpSpPr>
            <a:grpSpLocks/>
          </p:cNvGrpSpPr>
          <p:nvPr/>
        </p:nvGrpSpPr>
        <p:grpSpPr bwMode="auto">
          <a:xfrm>
            <a:off x="501650" y="6573838"/>
            <a:ext cx="441325" cy="244475"/>
            <a:chOff x="882" y="3709"/>
            <a:chExt cx="353" cy="195"/>
          </a:xfrm>
        </p:grpSpPr>
        <p:sp>
          <p:nvSpPr>
            <p:cNvPr id="30737"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0738"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0739"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0740"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0741"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0730"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5A2A220-3E22-41EA-9C78-645281F22857}" type="datetime10">
              <a:rPr lang="fr-FR" sz="1200">
                <a:solidFill>
                  <a:schemeClr val="bg1"/>
                </a:solidFill>
              </a:rPr>
              <a:pPr eaLnBrk="1" hangingPunct="1"/>
              <a:t>00:15</a:t>
            </a:fld>
            <a:endParaRPr lang="fr-FR" sz="1200">
              <a:solidFill>
                <a:schemeClr val="bg1"/>
              </a:solidFill>
            </a:endParaRPr>
          </a:p>
        </p:txBody>
      </p:sp>
      <p:sp>
        <p:nvSpPr>
          <p:cNvPr id="30731" name="Rectangle 1026"/>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30732" name="Rectangle 1027"/>
          <p:cNvSpPr>
            <a:spLocks noChangeArrowheads="1"/>
          </p:cNvSpPr>
          <p:nvPr/>
        </p:nvSpPr>
        <p:spPr bwMode="auto">
          <a:xfrm>
            <a:off x="1066800" y="1905000"/>
            <a:ext cx="6858000"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SPOOFING</a:t>
            </a:r>
          </a:p>
          <a:p>
            <a:pPr eaLnBrk="0" hangingPunct="0">
              <a:spcBef>
                <a:spcPct val="50000"/>
              </a:spcBef>
              <a:buClr>
                <a:schemeClr val="folHlink"/>
              </a:buClr>
              <a:buSzPct val="65000"/>
              <a:buFont typeface="Monotype Sorts"/>
              <a:buNone/>
            </a:pPr>
            <a:r>
              <a:rPr lang="en-CA" sz="1600">
                <a:solidFill>
                  <a:srgbClr val="000000"/>
                </a:solidFill>
              </a:rPr>
              <a:t>Le «</a:t>
            </a:r>
            <a:r>
              <a:rPr lang="en-CA" sz="1600" b="1">
                <a:solidFill>
                  <a:srgbClr val="000000"/>
                </a:solidFill>
              </a:rPr>
              <a:t>spoofing IP</a:t>
            </a:r>
            <a:r>
              <a:rPr lang="en-CA" sz="1600">
                <a:solidFill>
                  <a:srgbClr val="000000"/>
                </a:solidFill>
              </a:rPr>
              <a:t>» (en français </a:t>
            </a:r>
            <a:r>
              <a:rPr lang="en-CA" sz="1600" i="1">
                <a:solidFill>
                  <a:srgbClr val="000000"/>
                </a:solidFill>
              </a:rPr>
              <a:t>mystification</a:t>
            </a:r>
            <a:r>
              <a:rPr lang="en-CA" sz="1600">
                <a:solidFill>
                  <a:srgbClr val="000000"/>
                </a:solidFill>
              </a:rPr>
              <a:t>) est une technique permettant à un pirate d'envoyer à une machine des paquets semblant provenir d'une </a:t>
            </a:r>
            <a:r>
              <a:rPr lang="en-CA" sz="1600">
                <a:solidFill>
                  <a:srgbClr val="000000"/>
                </a:solidFill>
                <a:hlinkClick r:id="rId2" action="ppaction://hlinkfile"/>
              </a:rPr>
              <a:t>adresse IP</a:t>
            </a:r>
            <a:r>
              <a:rPr lang="en-CA" sz="1600">
                <a:solidFill>
                  <a:srgbClr val="000000"/>
                </a:solidFill>
              </a:rPr>
              <a:t> autre que celle de la machine du pirate. Le spoofing IP n'est pas pour autant un changement d'adresse IP. Plus exactement il s'agit d'une </a:t>
            </a:r>
            <a:r>
              <a:rPr lang="en-CA" sz="1600" i="1">
                <a:solidFill>
                  <a:srgbClr val="000000"/>
                </a:solidFill>
              </a:rPr>
              <a:t>mascarade</a:t>
            </a:r>
            <a:r>
              <a:rPr lang="en-CA" sz="1600">
                <a:solidFill>
                  <a:srgbClr val="000000"/>
                </a:solidFill>
              </a:rPr>
              <a:t> de l'adresse IP au niveau des paquets émis, c'est-à-dire une modification des paquets envoyés afin de faire croire au destinataire qu'ils proviennent d'une autre machine.</a:t>
            </a:r>
            <a:r>
              <a:rPr lang="en-CA" sz="2000">
                <a:solidFill>
                  <a:srgbClr val="000000"/>
                </a:solidFill>
              </a:rPr>
              <a:t> </a:t>
            </a:r>
            <a:endParaRPr lang="fr-FR" sz="2000">
              <a:solidFill>
                <a:srgbClr val="000000"/>
              </a:solidFill>
              <a:latin typeface="Comic Sans MS" pitchFamily="66" charset="0"/>
            </a:endParaRPr>
          </a:p>
        </p:txBody>
      </p:sp>
      <p:grpSp>
        <p:nvGrpSpPr>
          <p:cNvPr id="30" name="Group 25"/>
          <p:cNvGrpSpPr>
            <a:grpSpLocks/>
          </p:cNvGrpSpPr>
          <p:nvPr/>
        </p:nvGrpSpPr>
        <p:grpSpPr bwMode="auto">
          <a:xfrm>
            <a:off x="0" y="5824538"/>
            <a:ext cx="9144000" cy="712787"/>
            <a:chOff x="0" y="3218"/>
            <a:chExt cx="5760" cy="449"/>
          </a:xfrm>
        </p:grpSpPr>
        <p:sp>
          <p:nvSpPr>
            <p:cNvPr id="30735"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0736"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30734"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3067033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3559"/>
                                        </p:tgtEl>
                                        <p:attrNameLst>
                                          <p:attrName>fillcolor</p:attrName>
                                        </p:attrNameLst>
                                      </p:cBhvr>
                                      <p:to>
                                        <a:schemeClr val="tx1"/>
                                      </p:to>
                                    </p:animClr>
                                    <p:set>
                                      <p:cBhvr>
                                        <p:cTn id="7" dur="2000" fill="hold"/>
                                        <p:tgtEl>
                                          <p:spTgt spid="23559"/>
                                        </p:tgtEl>
                                        <p:attrNameLst>
                                          <p:attrName>fill.type</p:attrName>
                                        </p:attrNameLst>
                                      </p:cBhvr>
                                      <p:to>
                                        <p:strVal val="solid"/>
                                      </p:to>
                                    </p:set>
                                    <p:set>
                                      <p:cBhvr>
                                        <p:cTn id="8" dur="2000" fill="hold"/>
                                        <p:tgtEl>
                                          <p:spTgt spid="23559"/>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3568"/>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0"/>
                                        </p:tgtEl>
                                      </p:cBhvr>
                                    </p:animEffect>
                                    <p:set>
                                      <p:cBhvr>
                                        <p:cTn id="13"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42314B42-F2C7-4C8E-B091-964EEC6B544C}" type="slidenum">
              <a:rPr lang="fr-FR" sz="800">
                <a:latin typeface="Franklin Gothic Medium" pitchFamily="34" charset="0"/>
              </a:rPr>
              <a:pPr eaLnBrk="1" hangingPunct="1"/>
              <a:t>45</a:t>
            </a:fld>
            <a:r>
              <a:rPr lang="fr-FR" sz="800">
                <a:latin typeface="Franklin Gothic Medium" pitchFamily="34" charset="0"/>
              </a:rPr>
              <a:t>/12</a:t>
            </a:r>
          </a:p>
        </p:txBody>
      </p:sp>
      <p:sp>
        <p:nvSpPr>
          <p:cNvPr id="24583"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1748"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1749"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1750" name="Group 10"/>
          <p:cNvGrpSpPr>
            <a:grpSpLocks/>
          </p:cNvGrpSpPr>
          <p:nvPr/>
        </p:nvGrpSpPr>
        <p:grpSpPr bwMode="auto">
          <a:xfrm>
            <a:off x="501650" y="6559550"/>
            <a:ext cx="441325" cy="244475"/>
            <a:chOff x="882" y="3709"/>
            <a:chExt cx="353" cy="195"/>
          </a:xfrm>
        </p:grpSpPr>
        <p:sp>
          <p:nvSpPr>
            <p:cNvPr id="31766"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1767"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1768"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1769"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1770"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24592"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1752"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1753" name="Group 18"/>
          <p:cNvGrpSpPr>
            <a:grpSpLocks/>
          </p:cNvGrpSpPr>
          <p:nvPr/>
        </p:nvGrpSpPr>
        <p:grpSpPr bwMode="auto">
          <a:xfrm>
            <a:off x="501650" y="6573838"/>
            <a:ext cx="441325" cy="244475"/>
            <a:chOff x="882" y="3709"/>
            <a:chExt cx="353" cy="195"/>
          </a:xfrm>
        </p:grpSpPr>
        <p:sp>
          <p:nvSpPr>
            <p:cNvPr id="31761"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1762"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1763"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1764"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1765"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1754"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5EA702C-CB9F-4C02-A844-64800D9D6D0E}" type="datetime10">
              <a:rPr lang="fr-FR" sz="1200">
                <a:solidFill>
                  <a:schemeClr val="bg1"/>
                </a:solidFill>
              </a:rPr>
              <a:pPr eaLnBrk="1" hangingPunct="1"/>
              <a:t>00:15</a:t>
            </a:fld>
            <a:endParaRPr lang="fr-FR" sz="1200">
              <a:solidFill>
                <a:schemeClr val="bg1"/>
              </a:solidFill>
            </a:endParaRPr>
          </a:p>
        </p:txBody>
      </p:sp>
      <p:sp>
        <p:nvSpPr>
          <p:cNvPr id="31755"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31756" name="Rectangle 3"/>
          <p:cNvSpPr>
            <a:spLocks noChangeArrowheads="1"/>
          </p:cNvSpPr>
          <p:nvPr/>
        </p:nvSpPr>
        <p:spPr bwMode="auto">
          <a:xfrm>
            <a:off x="762000" y="1804988"/>
            <a:ext cx="71628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SNIFFER</a:t>
            </a:r>
          </a:p>
          <a:p>
            <a:pPr eaLnBrk="0" hangingPunct="0">
              <a:spcBef>
                <a:spcPct val="50000"/>
              </a:spcBef>
              <a:buClr>
                <a:schemeClr val="folHlink"/>
              </a:buClr>
              <a:buSzPct val="65000"/>
              <a:buFont typeface="Monotype Sorts"/>
              <a:buNone/>
            </a:pPr>
            <a:r>
              <a:rPr lang="en-CA" sz="1600">
                <a:solidFill>
                  <a:srgbClr val="000000"/>
                </a:solidFill>
              </a:rPr>
              <a:t>Un «sniffer» (appelé </a:t>
            </a:r>
            <a:r>
              <a:rPr lang="en-CA" sz="1600" i="1">
                <a:solidFill>
                  <a:srgbClr val="000000"/>
                </a:solidFill>
              </a:rPr>
              <a:t>analyseur réseau</a:t>
            </a:r>
            <a:r>
              <a:rPr lang="en-CA" sz="1600">
                <a:solidFill>
                  <a:srgbClr val="000000"/>
                </a:solidFill>
              </a:rPr>
              <a:t> en français) est un dispositif permettant d‘’’écouter" le trafic d'un réseau, c'est-à-dire de capturer les informations qui y circulent. </a:t>
            </a:r>
          </a:p>
        </p:txBody>
      </p:sp>
      <p:grpSp>
        <p:nvGrpSpPr>
          <p:cNvPr id="30" name="Group 25"/>
          <p:cNvGrpSpPr>
            <a:grpSpLocks/>
          </p:cNvGrpSpPr>
          <p:nvPr/>
        </p:nvGrpSpPr>
        <p:grpSpPr bwMode="auto">
          <a:xfrm>
            <a:off x="0" y="5824538"/>
            <a:ext cx="9144000" cy="712787"/>
            <a:chOff x="0" y="3218"/>
            <a:chExt cx="5760" cy="449"/>
          </a:xfrm>
        </p:grpSpPr>
        <p:sp>
          <p:nvSpPr>
            <p:cNvPr id="31759"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1760"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31758"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642099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24583"/>
                                        </p:tgtEl>
                                        <p:attrNameLst>
                                          <p:attrName>fillcolor</p:attrName>
                                        </p:attrNameLst>
                                      </p:cBhvr>
                                      <p:to>
                                        <a:schemeClr val="tx1"/>
                                      </p:to>
                                    </p:animClr>
                                    <p:set>
                                      <p:cBhvr>
                                        <p:cTn id="7" dur="2000" fill="hold"/>
                                        <p:tgtEl>
                                          <p:spTgt spid="24583"/>
                                        </p:tgtEl>
                                        <p:attrNameLst>
                                          <p:attrName>fill.type</p:attrName>
                                        </p:attrNameLst>
                                      </p:cBhvr>
                                      <p:to>
                                        <p:strVal val="solid"/>
                                      </p:to>
                                    </p:set>
                                    <p:set>
                                      <p:cBhvr>
                                        <p:cTn id="8" dur="2000" fill="hold"/>
                                        <p:tgtEl>
                                          <p:spTgt spid="24583"/>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24592"/>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0"/>
                                        </p:tgtEl>
                                      </p:cBhvr>
                                    </p:animEffect>
                                    <p:set>
                                      <p:cBhvr>
                                        <p:cTn id="13"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D6C9226A-4C09-4284-8BA1-CC5E3927FA15}" type="slidenum">
              <a:rPr lang="fr-FR" sz="800">
                <a:latin typeface="Franklin Gothic Medium" pitchFamily="34" charset="0"/>
              </a:rPr>
              <a:pPr eaLnBrk="1" hangingPunct="1"/>
              <a:t>46</a:t>
            </a:fld>
            <a:r>
              <a:rPr lang="fr-FR" sz="800">
                <a:latin typeface="Franklin Gothic Medium" pitchFamily="34" charset="0"/>
              </a:rPr>
              <a:t>/12</a:t>
            </a:r>
          </a:p>
        </p:txBody>
      </p:sp>
      <p:sp>
        <p:nvSpPr>
          <p:cNvPr id="31751"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2772"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2773"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2774" name="Group 10"/>
          <p:cNvGrpSpPr>
            <a:grpSpLocks/>
          </p:cNvGrpSpPr>
          <p:nvPr/>
        </p:nvGrpSpPr>
        <p:grpSpPr bwMode="auto">
          <a:xfrm>
            <a:off x="501650" y="6559550"/>
            <a:ext cx="441325" cy="244475"/>
            <a:chOff x="882" y="3709"/>
            <a:chExt cx="353" cy="195"/>
          </a:xfrm>
        </p:grpSpPr>
        <p:sp>
          <p:nvSpPr>
            <p:cNvPr id="32790"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2791"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2792"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2793"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2794"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1760"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2776"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2777" name="Group 18"/>
          <p:cNvGrpSpPr>
            <a:grpSpLocks/>
          </p:cNvGrpSpPr>
          <p:nvPr/>
        </p:nvGrpSpPr>
        <p:grpSpPr bwMode="auto">
          <a:xfrm>
            <a:off x="501650" y="6573838"/>
            <a:ext cx="441325" cy="244475"/>
            <a:chOff x="882" y="3709"/>
            <a:chExt cx="353" cy="195"/>
          </a:xfrm>
        </p:grpSpPr>
        <p:sp>
          <p:nvSpPr>
            <p:cNvPr id="32785"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2786"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2787"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2788"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2789"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2778"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31FA25C-E75B-41C6-9470-C3171C1BE405}" type="datetime10">
              <a:rPr lang="fr-FR" sz="1200">
                <a:solidFill>
                  <a:schemeClr val="bg1"/>
                </a:solidFill>
              </a:rPr>
              <a:pPr eaLnBrk="1" hangingPunct="1"/>
              <a:t>00:15</a:t>
            </a:fld>
            <a:endParaRPr lang="fr-FR" sz="1200">
              <a:solidFill>
                <a:schemeClr val="bg1"/>
              </a:solidFill>
            </a:endParaRPr>
          </a:p>
        </p:txBody>
      </p:sp>
      <p:sp>
        <p:nvSpPr>
          <p:cNvPr id="32779"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32780" name="Rectangle 3"/>
          <p:cNvSpPr>
            <a:spLocks noChangeArrowheads="1"/>
          </p:cNvSpPr>
          <p:nvPr/>
        </p:nvSpPr>
        <p:spPr bwMode="auto">
          <a:xfrm>
            <a:off x="1066800" y="1976438"/>
            <a:ext cx="6858000"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65000"/>
              <a:buFont typeface="Monotype Sorts"/>
              <a:buNone/>
            </a:pPr>
            <a:r>
              <a:rPr lang="fr-FR" sz="2000" b="1">
                <a:solidFill>
                  <a:srgbClr val="000000"/>
                </a:solidFill>
              </a:rPr>
              <a:t>SCANNER</a:t>
            </a:r>
          </a:p>
          <a:p>
            <a:pPr algn="just" eaLnBrk="0" hangingPunct="0">
              <a:spcBef>
                <a:spcPct val="50000"/>
              </a:spcBef>
              <a:buClr>
                <a:schemeClr val="folHlink"/>
              </a:buClr>
              <a:buSzPct val="65000"/>
              <a:buFont typeface="Monotype Sorts"/>
              <a:buNone/>
            </a:pPr>
            <a:r>
              <a:rPr lang="en-CA" sz="1600">
                <a:solidFill>
                  <a:srgbClr val="000000"/>
                </a:solidFill>
              </a:rPr>
              <a:t>Un «scanner de sécurité» (parfois appelé «</a:t>
            </a:r>
            <a:r>
              <a:rPr lang="en-CA" sz="1600" i="1">
                <a:solidFill>
                  <a:srgbClr val="000000"/>
                </a:solidFill>
              </a:rPr>
              <a:t>analyseur de réseaux</a:t>
            </a:r>
            <a:r>
              <a:rPr lang="en-CA" sz="1600">
                <a:solidFill>
                  <a:srgbClr val="000000"/>
                </a:solidFill>
              </a:rPr>
              <a:t>») est un utilitaire permettant de réaliser un audit de sécurité d'un réseau en analysant les </a:t>
            </a:r>
            <a:r>
              <a:rPr lang="en-CA" sz="1600">
                <a:solidFill>
                  <a:srgbClr val="000000"/>
                </a:solidFill>
                <a:hlinkClick r:id="rId2" action="ppaction://hlinkfile"/>
              </a:rPr>
              <a:t>ports</a:t>
            </a:r>
            <a:r>
              <a:rPr lang="en-CA" sz="1600">
                <a:solidFill>
                  <a:srgbClr val="000000"/>
                </a:solidFill>
              </a:rPr>
              <a:t> ouverts sur une machine donnée afin de déterminer les risques en matière de sécurité. Il est généralement possible avec ce type d'outil de lancer une analyse sur une plage ou une liste d'</a:t>
            </a:r>
            <a:r>
              <a:rPr lang="en-CA" sz="1600">
                <a:solidFill>
                  <a:srgbClr val="000000"/>
                </a:solidFill>
                <a:hlinkClick r:id="rId3" action="ppaction://hlinkfile"/>
              </a:rPr>
              <a:t>adresses IP</a:t>
            </a:r>
            <a:r>
              <a:rPr lang="en-CA" sz="1600">
                <a:solidFill>
                  <a:srgbClr val="000000"/>
                </a:solidFill>
              </a:rPr>
              <a:t> afin de cartographier entièrement un réseau</a:t>
            </a:r>
            <a:endParaRPr lang="fr-FR" sz="1600">
              <a:solidFill>
                <a:srgbClr val="000000"/>
              </a:solidFill>
            </a:endParaRPr>
          </a:p>
        </p:txBody>
      </p:sp>
      <p:grpSp>
        <p:nvGrpSpPr>
          <p:cNvPr id="30" name="Group 25"/>
          <p:cNvGrpSpPr>
            <a:grpSpLocks/>
          </p:cNvGrpSpPr>
          <p:nvPr/>
        </p:nvGrpSpPr>
        <p:grpSpPr bwMode="auto">
          <a:xfrm>
            <a:off x="0" y="5824538"/>
            <a:ext cx="9144000" cy="712787"/>
            <a:chOff x="0" y="3218"/>
            <a:chExt cx="5760" cy="449"/>
          </a:xfrm>
        </p:grpSpPr>
        <p:sp>
          <p:nvSpPr>
            <p:cNvPr id="32783"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2784"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32782"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1467534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31751"/>
                                        </p:tgtEl>
                                        <p:attrNameLst>
                                          <p:attrName>fillcolor</p:attrName>
                                        </p:attrNameLst>
                                      </p:cBhvr>
                                      <p:to>
                                        <a:schemeClr val="tx1"/>
                                      </p:to>
                                    </p:animClr>
                                    <p:set>
                                      <p:cBhvr>
                                        <p:cTn id="7" dur="2000" fill="hold"/>
                                        <p:tgtEl>
                                          <p:spTgt spid="31751"/>
                                        </p:tgtEl>
                                        <p:attrNameLst>
                                          <p:attrName>fill.type</p:attrName>
                                        </p:attrNameLst>
                                      </p:cBhvr>
                                      <p:to>
                                        <p:strVal val="solid"/>
                                      </p:to>
                                    </p:set>
                                    <p:set>
                                      <p:cBhvr>
                                        <p:cTn id="8" dur="2000" fill="hold"/>
                                        <p:tgtEl>
                                          <p:spTgt spid="31751"/>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31760"/>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0"/>
                                        </p:tgtEl>
                                      </p:cBhvr>
                                    </p:animEffect>
                                    <p:set>
                                      <p:cBhvr>
                                        <p:cTn id="13"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6"/>
          <p:cNvSpPr txBox="1">
            <a:spLocks noChangeArrowheads="1"/>
          </p:cNvSpPr>
          <p:nvPr/>
        </p:nvSpPr>
        <p:spPr bwMode="auto">
          <a:xfrm>
            <a:off x="8420100" y="0"/>
            <a:ext cx="723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800">
                <a:latin typeface="Franklin Gothic Medium" pitchFamily="34" charset="0"/>
              </a:rPr>
              <a:t>page </a:t>
            </a:r>
            <a:fld id="{F666CE81-0E10-4882-AE62-6C47415F387D}" type="slidenum">
              <a:rPr lang="fr-FR" sz="800">
                <a:latin typeface="Franklin Gothic Medium" pitchFamily="34" charset="0"/>
              </a:rPr>
              <a:pPr eaLnBrk="1" hangingPunct="1"/>
              <a:t>47</a:t>
            </a:fld>
            <a:r>
              <a:rPr lang="fr-FR" sz="800">
                <a:latin typeface="Franklin Gothic Medium" pitchFamily="34" charset="0"/>
              </a:rPr>
              <a:t>/12</a:t>
            </a:r>
          </a:p>
        </p:txBody>
      </p:sp>
      <p:sp>
        <p:nvSpPr>
          <p:cNvPr id="33799" name="Rectangle 7"/>
          <p:cNvSpPr>
            <a:spLocks noChangeArrowheads="1"/>
          </p:cNvSpPr>
          <p:nvPr/>
        </p:nvSpPr>
        <p:spPr bwMode="auto">
          <a:xfrm>
            <a:off x="0" y="6524625"/>
            <a:ext cx="914400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3796" name="Rectangle 8"/>
          <p:cNvSpPr>
            <a:spLocks noChangeArrowheads="1"/>
          </p:cNvSpPr>
          <p:nvPr/>
        </p:nvSpPr>
        <p:spPr bwMode="auto">
          <a:xfrm>
            <a:off x="1155700" y="6524625"/>
            <a:ext cx="571500" cy="333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33797" name="Rectangle 9"/>
          <p:cNvSpPr>
            <a:spLocks noChangeArrowheads="1"/>
          </p:cNvSpPr>
          <p:nvPr/>
        </p:nvSpPr>
        <p:spPr bwMode="auto">
          <a:xfrm>
            <a:off x="361950" y="6526213"/>
            <a:ext cx="800100" cy="331787"/>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3798" name="Group 10"/>
          <p:cNvGrpSpPr>
            <a:grpSpLocks/>
          </p:cNvGrpSpPr>
          <p:nvPr/>
        </p:nvGrpSpPr>
        <p:grpSpPr bwMode="auto">
          <a:xfrm>
            <a:off x="501650" y="6559550"/>
            <a:ext cx="441325" cy="244475"/>
            <a:chOff x="882" y="3709"/>
            <a:chExt cx="353" cy="195"/>
          </a:xfrm>
        </p:grpSpPr>
        <p:sp>
          <p:nvSpPr>
            <p:cNvPr id="33814" name="Freeform 11"/>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3815" name="Freeform 12"/>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3816" name="Freeform 13"/>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3817" name="Freeform 14"/>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3818" name="Freeform 15"/>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3808" name="Line 16"/>
          <p:cNvSpPr>
            <a:spLocks noChangeShapeType="1"/>
          </p:cNvSpPr>
          <p:nvPr/>
        </p:nvSpPr>
        <p:spPr bwMode="auto">
          <a:xfrm>
            <a:off x="1712913" y="6581775"/>
            <a:ext cx="0" cy="209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3800" name="Rectangle 17"/>
          <p:cNvSpPr>
            <a:spLocks noChangeArrowheads="1"/>
          </p:cNvSpPr>
          <p:nvPr/>
        </p:nvSpPr>
        <p:spPr bwMode="auto">
          <a:xfrm>
            <a:off x="0" y="6524625"/>
            <a:ext cx="1306513" cy="333375"/>
          </a:xfrm>
          <a:prstGeom prst="rect">
            <a:avLst/>
          </a:prstGeom>
          <a:gradFill rotWithShape="1">
            <a:gsLst>
              <a:gs pos="0">
                <a:srgbClr val="000A0A"/>
              </a:gs>
              <a:gs pos="50000">
                <a:srgbClr val="004240"/>
              </a:gs>
              <a:gs pos="100000">
                <a:srgbClr val="000A0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grpSp>
        <p:nvGrpSpPr>
          <p:cNvPr id="33801" name="Group 18"/>
          <p:cNvGrpSpPr>
            <a:grpSpLocks/>
          </p:cNvGrpSpPr>
          <p:nvPr/>
        </p:nvGrpSpPr>
        <p:grpSpPr bwMode="auto">
          <a:xfrm>
            <a:off x="501650" y="6573838"/>
            <a:ext cx="441325" cy="244475"/>
            <a:chOff x="882" y="3709"/>
            <a:chExt cx="353" cy="195"/>
          </a:xfrm>
        </p:grpSpPr>
        <p:sp>
          <p:nvSpPr>
            <p:cNvPr id="33809" name="Freeform 19"/>
            <p:cNvSpPr>
              <a:spLocks/>
            </p:cNvSpPr>
            <p:nvPr/>
          </p:nvSpPr>
          <p:spPr bwMode="auto">
            <a:xfrm>
              <a:off x="1032" y="3724"/>
              <a:ext cx="122" cy="180"/>
            </a:xfrm>
            <a:custGeom>
              <a:avLst/>
              <a:gdLst>
                <a:gd name="T0" fmla="*/ 0 w 1084"/>
                <a:gd name="T1" fmla="*/ 0 h 1602"/>
                <a:gd name="T2" fmla="*/ 0 w 1084"/>
                <a:gd name="T3" fmla="*/ 0 h 1602"/>
                <a:gd name="T4" fmla="*/ 0 w 1084"/>
                <a:gd name="T5" fmla="*/ 0 h 1602"/>
                <a:gd name="T6" fmla="*/ 0 w 1084"/>
                <a:gd name="T7" fmla="*/ 0 h 1602"/>
                <a:gd name="T8" fmla="*/ 0 w 1084"/>
                <a:gd name="T9" fmla="*/ 0 h 1602"/>
                <a:gd name="T10" fmla="*/ 0 w 1084"/>
                <a:gd name="T11" fmla="*/ 0 h 1602"/>
                <a:gd name="T12" fmla="*/ 0 w 1084"/>
                <a:gd name="T13" fmla="*/ 0 h 1602"/>
                <a:gd name="T14" fmla="*/ 0 w 1084"/>
                <a:gd name="T15" fmla="*/ 0 h 1602"/>
                <a:gd name="T16" fmla="*/ 0 w 1084"/>
                <a:gd name="T17" fmla="*/ 0 h 1602"/>
                <a:gd name="T18" fmla="*/ 0 w 1084"/>
                <a:gd name="T19" fmla="*/ 0 h 1602"/>
                <a:gd name="T20" fmla="*/ 0 w 1084"/>
                <a:gd name="T21" fmla="*/ 0 h 1602"/>
                <a:gd name="T22" fmla="*/ 0 w 1084"/>
                <a:gd name="T23" fmla="*/ 0 h 1602"/>
                <a:gd name="T24" fmla="*/ 0 w 1084"/>
                <a:gd name="T25" fmla="*/ 0 h 1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4"/>
                <a:gd name="T40" fmla="*/ 0 h 1602"/>
                <a:gd name="T41" fmla="*/ 1084 w 1084"/>
                <a:gd name="T42" fmla="*/ 1602 h 16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4" h="1602">
                  <a:moveTo>
                    <a:pt x="231" y="1056"/>
                  </a:moveTo>
                  <a:cubicBezTo>
                    <a:pt x="186" y="1056"/>
                    <a:pt x="201" y="1056"/>
                    <a:pt x="159" y="1056"/>
                  </a:cubicBezTo>
                  <a:cubicBezTo>
                    <a:pt x="159" y="1116"/>
                    <a:pt x="162" y="1236"/>
                    <a:pt x="162" y="1287"/>
                  </a:cubicBezTo>
                  <a:cubicBezTo>
                    <a:pt x="297" y="1416"/>
                    <a:pt x="1053" y="1602"/>
                    <a:pt x="1074" y="1011"/>
                  </a:cubicBezTo>
                  <a:cubicBezTo>
                    <a:pt x="1084" y="690"/>
                    <a:pt x="363" y="516"/>
                    <a:pt x="387" y="336"/>
                  </a:cubicBezTo>
                  <a:cubicBezTo>
                    <a:pt x="405" y="181"/>
                    <a:pt x="645" y="105"/>
                    <a:pt x="897" y="234"/>
                  </a:cubicBezTo>
                  <a:cubicBezTo>
                    <a:pt x="897" y="300"/>
                    <a:pt x="897" y="291"/>
                    <a:pt x="897" y="372"/>
                  </a:cubicBezTo>
                  <a:cubicBezTo>
                    <a:pt x="936" y="372"/>
                    <a:pt x="912" y="372"/>
                    <a:pt x="960" y="372"/>
                  </a:cubicBezTo>
                  <a:cubicBezTo>
                    <a:pt x="960" y="288"/>
                    <a:pt x="960" y="215"/>
                    <a:pt x="960" y="150"/>
                  </a:cubicBezTo>
                  <a:cubicBezTo>
                    <a:pt x="696" y="0"/>
                    <a:pt x="234" y="12"/>
                    <a:pt x="108" y="399"/>
                  </a:cubicBezTo>
                  <a:cubicBezTo>
                    <a:pt x="0" y="722"/>
                    <a:pt x="785" y="850"/>
                    <a:pt x="816" y="1131"/>
                  </a:cubicBezTo>
                  <a:cubicBezTo>
                    <a:pt x="837" y="1326"/>
                    <a:pt x="354" y="1338"/>
                    <a:pt x="234" y="1191"/>
                  </a:cubicBezTo>
                  <a:cubicBezTo>
                    <a:pt x="234" y="1137"/>
                    <a:pt x="231" y="1128"/>
                    <a:pt x="231" y="1056"/>
                  </a:cubicBezTo>
                  <a:close/>
                </a:path>
              </a:pathLst>
            </a:custGeom>
            <a:gradFill rotWithShape="1">
              <a:gsLst>
                <a:gs pos="0">
                  <a:srgbClr val="A2A2A2"/>
                </a:gs>
                <a:gs pos="50000">
                  <a:srgbClr val="FFFFFF"/>
                </a:gs>
                <a:gs pos="100000">
                  <a:srgbClr val="A2A2A2"/>
                </a:gs>
              </a:gsLst>
              <a:lin ang="5400000" scaled="1"/>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3810" name="Freeform 20"/>
            <p:cNvSpPr>
              <a:spLocks/>
            </p:cNvSpPr>
            <p:nvPr/>
          </p:nvSpPr>
          <p:spPr bwMode="auto">
            <a:xfrm>
              <a:off x="882" y="3734"/>
              <a:ext cx="145" cy="146"/>
            </a:xfrm>
            <a:custGeom>
              <a:avLst/>
              <a:gdLst>
                <a:gd name="T0" fmla="*/ 0 w 1291"/>
                <a:gd name="T1" fmla="*/ 0 h 1302"/>
                <a:gd name="T2" fmla="*/ 0 w 1291"/>
                <a:gd name="T3" fmla="*/ 0 h 1302"/>
                <a:gd name="T4" fmla="*/ 0 w 1291"/>
                <a:gd name="T5" fmla="*/ 0 h 1302"/>
                <a:gd name="T6" fmla="*/ 0 w 1291"/>
                <a:gd name="T7" fmla="*/ 0 h 1302"/>
                <a:gd name="T8" fmla="*/ 0 w 1291"/>
                <a:gd name="T9" fmla="*/ 0 h 1302"/>
                <a:gd name="T10" fmla="*/ 0 w 1291"/>
                <a:gd name="T11" fmla="*/ 0 h 1302"/>
                <a:gd name="T12" fmla="*/ 0 w 1291"/>
                <a:gd name="T13" fmla="*/ 0 h 1302"/>
                <a:gd name="T14" fmla="*/ 0 w 1291"/>
                <a:gd name="T15" fmla="*/ 0 h 1302"/>
                <a:gd name="T16" fmla="*/ 0 w 1291"/>
                <a:gd name="T17" fmla="*/ 0 h 1302"/>
                <a:gd name="T18" fmla="*/ 0 w 1291"/>
                <a:gd name="T19" fmla="*/ 0 h 1302"/>
                <a:gd name="T20" fmla="*/ 0 w 1291"/>
                <a:gd name="T21" fmla="*/ 0 h 1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1"/>
                <a:gd name="T34" fmla="*/ 0 h 1302"/>
                <a:gd name="T35" fmla="*/ 1291 w 1291"/>
                <a:gd name="T36" fmla="*/ 1302 h 1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1" h="1302">
                  <a:moveTo>
                    <a:pt x="276" y="1290"/>
                  </a:moveTo>
                  <a:cubicBezTo>
                    <a:pt x="148" y="1290"/>
                    <a:pt x="210" y="1290"/>
                    <a:pt x="0" y="1290"/>
                  </a:cubicBezTo>
                  <a:cubicBezTo>
                    <a:pt x="79" y="1076"/>
                    <a:pt x="446" y="241"/>
                    <a:pt x="540" y="6"/>
                  </a:cubicBezTo>
                  <a:cubicBezTo>
                    <a:pt x="686" y="6"/>
                    <a:pt x="642" y="0"/>
                    <a:pt x="774" y="0"/>
                  </a:cubicBezTo>
                  <a:cubicBezTo>
                    <a:pt x="1032" y="648"/>
                    <a:pt x="1291" y="1297"/>
                    <a:pt x="1291" y="1297"/>
                  </a:cubicBezTo>
                  <a:lnTo>
                    <a:pt x="1023" y="1285"/>
                  </a:lnTo>
                  <a:cubicBezTo>
                    <a:pt x="910" y="1120"/>
                    <a:pt x="721" y="373"/>
                    <a:pt x="615" y="309"/>
                  </a:cubicBezTo>
                  <a:cubicBezTo>
                    <a:pt x="533" y="492"/>
                    <a:pt x="496" y="657"/>
                    <a:pt x="386" y="904"/>
                  </a:cubicBezTo>
                  <a:cubicBezTo>
                    <a:pt x="582" y="789"/>
                    <a:pt x="561" y="792"/>
                    <a:pt x="750" y="750"/>
                  </a:cubicBezTo>
                  <a:cubicBezTo>
                    <a:pt x="765" y="813"/>
                    <a:pt x="753" y="762"/>
                    <a:pt x="771" y="828"/>
                  </a:cubicBezTo>
                  <a:cubicBezTo>
                    <a:pt x="438" y="903"/>
                    <a:pt x="295" y="1134"/>
                    <a:pt x="270" y="1302"/>
                  </a:cubicBezTo>
                </a:path>
              </a:pathLst>
            </a:custGeom>
            <a:gradFill rotWithShape="1">
              <a:gsLst>
                <a:gs pos="0">
                  <a:srgbClr val="B9B9B9"/>
                </a:gs>
                <a:gs pos="50000">
                  <a:srgbClr val="FFFFFF"/>
                </a:gs>
                <a:gs pos="100000">
                  <a:srgbClr val="B9B9B9"/>
                </a:gs>
              </a:gsLst>
              <a:lin ang="5400000" scaled="1"/>
            </a:gra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fr-FR"/>
            </a:p>
          </p:txBody>
        </p:sp>
        <p:sp>
          <p:nvSpPr>
            <p:cNvPr id="33811" name="Freeform 21"/>
            <p:cNvSpPr>
              <a:spLocks/>
            </p:cNvSpPr>
            <p:nvPr/>
          </p:nvSpPr>
          <p:spPr bwMode="auto">
            <a:xfrm>
              <a:off x="1002" y="3710"/>
              <a:ext cx="69"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solidFill>
              <a:srgbClr val="808080"/>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3812" name="Freeform 22"/>
            <p:cNvSpPr>
              <a:spLocks/>
            </p:cNvSpPr>
            <p:nvPr/>
          </p:nvSpPr>
          <p:spPr bwMode="auto">
            <a:xfrm>
              <a:off x="999" y="3709"/>
              <a:ext cx="71" cy="107"/>
            </a:xfrm>
            <a:custGeom>
              <a:avLst/>
              <a:gdLst>
                <a:gd name="T0" fmla="*/ 0 w 620"/>
                <a:gd name="T1" fmla="*/ 0 h 952"/>
                <a:gd name="T2" fmla="*/ 0 w 620"/>
                <a:gd name="T3" fmla="*/ 0 h 952"/>
                <a:gd name="T4" fmla="*/ 0 w 620"/>
                <a:gd name="T5" fmla="*/ 0 h 952"/>
                <a:gd name="T6" fmla="*/ 0 w 620"/>
                <a:gd name="T7" fmla="*/ 0 h 952"/>
                <a:gd name="T8" fmla="*/ 0 w 620"/>
                <a:gd name="T9" fmla="*/ 0 h 952"/>
                <a:gd name="T10" fmla="*/ 0 w 620"/>
                <a:gd name="T11" fmla="*/ 0 h 952"/>
                <a:gd name="T12" fmla="*/ 0 w 620"/>
                <a:gd name="T13" fmla="*/ 0 h 952"/>
                <a:gd name="T14" fmla="*/ 0 w 620"/>
                <a:gd name="T15" fmla="*/ 0 h 952"/>
                <a:gd name="T16" fmla="*/ 0 w 620"/>
                <a:gd name="T17" fmla="*/ 0 h 952"/>
                <a:gd name="T18" fmla="*/ 0 w 620"/>
                <a:gd name="T19" fmla="*/ 0 h 952"/>
                <a:gd name="T20" fmla="*/ 0 w 620"/>
                <a:gd name="T21" fmla="*/ 0 h 952"/>
                <a:gd name="T22" fmla="*/ 0 w 620"/>
                <a:gd name="T23" fmla="*/ 0 h 9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0"/>
                <a:gd name="T37" fmla="*/ 0 h 952"/>
                <a:gd name="T38" fmla="*/ 620 w 620"/>
                <a:gd name="T39" fmla="*/ 952 h 9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0" h="952">
                  <a:moveTo>
                    <a:pt x="46" y="174"/>
                  </a:moveTo>
                  <a:cubicBezTo>
                    <a:pt x="20" y="148"/>
                    <a:pt x="26" y="162"/>
                    <a:pt x="0" y="136"/>
                  </a:cubicBezTo>
                  <a:cubicBezTo>
                    <a:pt x="96" y="4"/>
                    <a:pt x="384" y="0"/>
                    <a:pt x="454" y="100"/>
                  </a:cubicBezTo>
                  <a:cubicBezTo>
                    <a:pt x="568" y="266"/>
                    <a:pt x="325" y="332"/>
                    <a:pt x="290" y="366"/>
                  </a:cubicBezTo>
                  <a:cubicBezTo>
                    <a:pt x="392" y="404"/>
                    <a:pt x="474" y="408"/>
                    <a:pt x="526" y="518"/>
                  </a:cubicBezTo>
                  <a:cubicBezTo>
                    <a:pt x="620" y="720"/>
                    <a:pt x="294" y="950"/>
                    <a:pt x="98" y="952"/>
                  </a:cubicBezTo>
                  <a:cubicBezTo>
                    <a:pt x="82" y="920"/>
                    <a:pt x="74" y="920"/>
                    <a:pt x="60" y="890"/>
                  </a:cubicBezTo>
                  <a:cubicBezTo>
                    <a:pt x="224" y="863"/>
                    <a:pt x="418" y="678"/>
                    <a:pt x="326" y="522"/>
                  </a:cubicBezTo>
                  <a:cubicBezTo>
                    <a:pt x="304" y="485"/>
                    <a:pt x="242" y="424"/>
                    <a:pt x="114" y="446"/>
                  </a:cubicBezTo>
                  <a:cubicBezTo>
                    <a:pt x="104" y="422"/>
                    <a:pt x="106" y="432"/>
                    <a:pt x="94" y="408"/>
                  </a:cubicBezTo>
                  <a:cubicBezTo>
                    <a:pt x="278" y="322"/>
                    <a:pt x="308" y="188"/>
                    <a:pt x="270" y="130"/>
                  </a:cubicBezTo>
                  <a:cubicBezTo>
                    <a:pt x="219" y="56"/>
                    <a:pt x="120" y="90"/>
                    <a:pt x="46" y="174"/>
                  </a:cubicBezTo>
                  <a:close/>
                </a:path>
              </a:pathLst>
            </a:custGeom>
            <a:gradFill rotWithShape="1">
              <a:gsLst>
                <a:gs pos="0">
                  <a:srgbClr val="AA8800"/>
                </a:gs>
                <a:gs pos="100000">
                  <a:srgbClr val="FFCC00"/>
                </a:gs>
              </a:gsLst>
              <a:lin ang="5400000" scaled="1"/>
            </a:gradFill>
            <a:ln>
              <a:noFill/>
            </a:ln>
            <a:effectLst>
              <a:prstShdw prst="shdw17">
                <a:srgbClr val="FF0000"/>
              </a:prstShdw>
            </a:effectLst>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sp>
          <p:nvSpPr>
            <p:cNvPr id="33813" name="Freeform 23"/>
            <p:cNvSpPr>
              <a:spLocks/>
            </p:cNvSpPr>
            <p:nvPr/>
          </p:nvSpPr>
          <p:spPr bwMode="auto">
            <a:xfrm>
              <a:off x="1163" y="3732"/>
              <a:ext cx="72" cy="149"/>
            </a:xfrm>
            <a:custGeom>
              <a:avLst/>
              <a:gdLst>
                <a:gd name="T0" fmla="*/ 0 w 639"/>
                <a:gd name="T1" fmla="*/ 0 h 1323"/>
                <a:gd name="T2" fmla="*/ 0 w 639"/>
                <a:gd name="T3" fmla="*/ 0 h 1323"/>
                <a:gd name="T4" fmla="*/ 0 w 639"/>
                <a:gd name="T5" fmla="*/ 0 h 1323"/>
                <a:gd name="T6" fmla="*/ 0 w 639"/>
                <a:gd name="T7" fmla="*/ 0 h 1323"/>
                <a:gd name="T8" fmla="*/ 0 w 639"/>
                <a:gd name="T9" fmla="*/ 0 h 1323"/>
                <a:gd name="T10" fmla="*/ 0 w 639"/>
                <a:gd name="T11" fmla="*/ 0 h 1323"/>
                <a:gd name="T12" fmla="*/ 0 w 639"/>
                <a:gd name="T13" fmla="*/ 0 h 1323"/>
                <a:gd name="T14" fmla="*/ 0 w 639"/>
                <a:gd name="T15" fmla="*/ 0 h 1323"/>
                <a:gd name="T16" fmla="*/ 0 w 639"/>
                <a:gd name="T17" fmla="*/ 0 h 1323"/>
                <a:gd name="T18" fmla="*/ 0 w 639"/>
                <a:gd name="T19" fmla="*/ 0 h 1323"/>
                <a:gd name="T20" fmla="*/ 0 w 639"/>
                <a:gd name="T21" fmla="*/ 0 h 1323"/>
                <a:gd name="T22" fmla="*/ 0 w 639"/>
                <a:gd name="T23" fmla="*/ 0 h 1323"/>
                <a:gd name="T24" fmla="*/ 0 w 639"/>
                <a:gd name="T25" fmla="*/ 0 h 13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9"/>
                <a:gd name="T40" fmla="*/ 0 h 1323"/>
                <a:gd name="T41" fmla="*/ 639 w 639"/>
                <a:gd name="T42" fmla="*/ 1323 h 13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9" h="1323">
                  <a:moveTo>
                    <a:pt x="0" y="93"/>
                  </a:moveTo>
                  <a:cubicBezTo>
                    <a:pt x="0" y="54"/>
                    <a:pt x="0" y="51"/>
                    <a:pt x="0" y="0"/>
                  </a:cubicBezTo>
                  <a:cubicBezTo>
                    <a:pt x="78" y="0"/>
                    <a:pt x="531" y="0"/>
                    <a:pt x="636" y="0"/>
                  </a:cubicBezTo>
                  <a:cubicBezTo>
                    <a:pt x="636" y="39"/>
                    <a:pt x="636" y="48"/>
                    <a:pt x="636" y="90"/>
                  </a:cubicBezTo>
                  <a:cubicBezTo>
                    <a:pt x="579" y="90"/>
                    <a:pt x="540" y="90"/>
                    <a:pt x="462" y="90"/>
                  </a:cubicBezTo>
                  <a:cubicBezTo>
                    <a:pt x="462" y="171"/>
                    <a:pt x="468" y="1125"/>
                    <a:pt x="468" y="1230"/>
                  </a:cubicBezTo>
                  <a:cubicBezTo>
                    <a:pt x="540" y="1230"/>
                    <a:pt x="570" y="1230"/>
                    <a:pt x="639" y="1230"/>
                  </a:cubicBezTo>
                  <a:cubicBezTo>
                    <a:pt x="639" y="1269"/>
                    <a:pt x="636" y="1275"/>
                    <a:pt x="636" y="1320"/>
                  </a:cubicBezTo>
                  <a:cubicBezTo>
                    <a:pt x="567" y="1320"/>
                    <a:pt x="81" y="1323"/>
                    <a:pt x="3" y="1323"/>
                  </a:cubicBezTo>
                  <a:cubicBezTo>
                    <a:pt x="3" y="1278"/>
                    <a:pt x="6" y="1272"/>
                    <a:pt x="6" y="1227"/>
                  </a:cubicBezTo>
                  <a:cubicBezTo>
                    <a:pt x="75" y="1227"/>
                    <a:pt x="102" y="1227"/>
                    <a:pt x="174" y="1227"/>
                  </a:cubicBezTo>
                  <a:cubicBezTo>
                    <a:pt x="203" y="1038"/>
                    <a:pt x="177" y="168"/>
                    <a:pt x="177" y="93"/>
                  </a:cubicBezTo>
                  <a:cubicBezTo>
                    <a:pt x="123" y="93"/>
                    <a:pt x="45" y="93"/>
                    <a:pt x="0" y="93"/>
                  </a:cubicBezTo>
                  <a:close/>
                </a:path>
              </a:pathLst>
            </a:custGeom>
            <a:gradFill rotWithShape="1">
              <a:gsLst>
                <a:gs pos="0">
                  <a:srgbClr val="FFFFFF"/>
                </a:gs>
                <a:gs pos="100000">
                  <a:srgbClr val="C1C1C1"/>
                </a:gs>
              </a:gsLst>
              <a:path path="rect">
                <a:fillToRect l="50000" t="50000" r="50000" b="50000"/>
              </a:path>
            </a:gra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fr-FR"/>
            </a:p>
          </p:txBody>
        </p:sp>
      </p:grpSp>
      <p:sp>
        <p:nvSpPr>
          <p:cNvPr id="33802" name="Text Box 24"/>
          <p:cNvSpPr txBox="1">
            <a:spLocks noChangeArrowheads="1"/>
          </p:cNvSpPr>
          <p:nvPr/>
        </p:nvSpPr>
        <p:spPr bwMode="auto">
          <a:xfrm>
            <a:off x="1171575" y="6524625"/>
            <a:ext cx="569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F2394BB-01D8-4F9B-9677-B20B050DD91B}" type="datetime10">
              <a:rPr lang="fr-FR" sz="1200">
                <a:solidFill>
                  <a:schemeClr val="bg1"/>
                </a:solidFill>
              </a:rPr>
              <a:pPr eaLnBrk="1" hangingPunct="1"/>
              <a:t>00:15</a:t>
            </a:fld>
            <a:endParaRPr lang="fr-FR" sz="1200">
              <a:solidFill>
                <a:schemeClr val="bg1"/>
              </a:solidFill>
            </a:endParaRPr>
          </a:p>
        </p:txBody>
      </p:sp>
      <p:sp>
        <p:nvSpPr>
          <p:cNvPr id="33803" name="Rectangle 2"/>
          <p:cNvSpPr txBox="1">
            <a:spLocks noChangeArrowheads="1"/>
          </p:cNvSpPr>
          <p:nvPr/>
        </p:nvSpPr>
        <p:spPr bwMode="auto">
          <a:xfrm>
            <a:off x="0" y="762000"/>
            <a:ext cx="8991600" cy="533400"/>
          </a:xfrm>
          <a:prstGeom prst="rect">
            <a:avLst/>
          </a:prstGeom>
          <a:solidFill>
            <a:srgbClr val="006866">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CA" sz="2400">
                <a:solidFill>
                  <a:schemeClr val="bg1"/>
                </a:solidFill>
              </a:rPr>
              <a:t>Les types d’attaques </a:t>
            </a:r>
          </a:p>
        </p:txBody>
      </p:sp>
      <p:sp>
        <p:nvSpPr>
          <p:cNvPr id="33804" name="Rectangle 3"/>
          <p:cNvSpPr>
            <a:spLocks noChangeArrowheads="1"/>
          </p:cNvSpPr>
          <p:nvPr/>
        </p:nvSpPr>
        <p:spPr bwMode="auto">
          <a:xfrm>
            <a:off x="1066800" y="1736725"/>
            <a:ext cx="77533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buClr>
                <a:schemeClr val="folHlink"/>
              </a:buClr>
              <a:buSzPct val="65000"/>
              <a:buFont typeface="Monotype Sorts"/>
              <a:buNone/>
            </a:pPr>
            <a:r>
              <a:rPr lang="fr-FR" sz="2000" b="1">
                <a:solidFill>
                  <a:srgbClr val="000000"/>
                </a:solidFill>
              </a:rPr>
              <a:t>DoS</a:t>
            </a:r>
          </a:p>
          <a:p>
            <a:pPr algn="just" eaLnBrk="0" hangingPunct="0">
              <a:spcBef>
                <a:spcPct val="50000"/>
              </a:spcBef>
              <a:buClr>
                <a:schemeClr val="folHlink"/>
              </a:buClr>
              <a:buSzPct val="65000"/>
              <a:buFont typeface="Monotype Sorts"/>
              <a:buNone/>
            </a:pPr>
            <a:r>
              <a:rPr lang="en-CA" sz="1600">
                <a:solidFill>
                  <a:srgbClr val="000000"/>
                </a:solidFill>
              </a:rPr>
              <a:t>Les attaques par «</a:t>
            </a:r>
            <a:r>
              <a:rPr lang="en-CA" sz="1600" b="1">
                <a:solidFill>
                  <a:srgbClr val="000000"/>
                </a:solidFill>
              </a:rPr>
              <a:t>Denial Of service</a:t>
            </a:r>
            <a:r>
              <a:rPr lang="en-CA" sz="1600">
                <a:solidFill>
                  <a:srgbClr val="000000"/>
                </a:solidFill>
              </a:rPr>
              <a:t>» (souvent abrégé en </a:t>
            </a:r>
            <a:r>
              <a:rPr lang="en-CA" sz="1600" i="1">
                <a:solidFill>
                  <a:srgbClr val="000000"/>
                </a:solidFill>
              </a:rPr>
              <a:t>DoS</a:t>
            </a:r>
            <a:r>
              <a:rPr lang="en-CA" sz="1600">
                <a:solidFill>
                  <a:srgbClr val="000000"/>
                </a:solidFill>
              </a:rPr>
              <a:t>, en français "</a:t>
            </a:r>
            <a:r>
              <a:rPr lang="en-CA" sz="1600" b="1">
                <a:solidFill>
                  <a:srgbClr val="000000"/>
                </a:solidFill>
              </a:rPr>
              <a:t>Déni de service</a:t>
            </a:r>
            <a:r>
              <a:rPr lang="en-CA" sz="1600">
                <a:solidFill>
                  <a:srgbClr val="000000"/>
                </a:solidFill>
              </a:rPr>
              <a:t>") consistent à paralyser temporairement (rendre indisponible pendant un temps donné) des serveurs afin qu'ils ne puissent être utilisés et consultés. Les attaques par déni de service sont un fléau pouvant toucher tout serveur d'entreprise ou tout particulier relié à Internet. Le but d'une telle attaque n'est pas de récupérer ou d'altérer des données, mais de nuire à la réputation de sociétés ayant une présence sur Internet et éventuellement de nuire à leur fonctionnement si leur activité repose sur un système d'information en l'empêchant de fonctionner.</a:t>
            </a:r>
            <a:r>
              <a:rPr lang="en-CA">
                <a:solidFill>
                  <a:srgbClr val="000000"/>
                </a:solidFill>
                <a:latin typeface="Verdana" pitchFamily="34" charset="0"/>
              </a:rPr>
              <a:t> </a:t>
            </a:r>
            <a:endParaRPr lang="fr-FR">
              <a:solidFill>
                <a:srgbClr val="000000"/>
              </a:solidFill>
              <a:latin typeface="Comic Sans MS" pitchFamily="66" charset="0"/>
            </a:endParaRPr>
          </a:p>
        </p:txBody>
      </p:sp>
      <p:grpSp>
        <p:nvGrpSpPr>
          <p:cNvPr id="30" name="Group 25"/>
          <p:cNvGrpSpPr>
            <a:grpSpLocks/>
          </p:cNvGrpSpPr>
          <p:nvPr/>
        </p:nvGrpSpPr>
        <p:grpSpPr bwMode="auto">
          <a:xfrm>
            <a:off x="0" y="5824538"/>
            <a:ext cx="9144000" cy="712787"/>
            <a:chOff x="0" y="3218"/>
            <a:chExt cx="5760" cy="449"/>
          </a:xfrm>
        </p:grpSpPr>
        <p:sp>
          <p:nvSpPr>
            <p:cNvPr id="33807" name="Rectangle 27"/>
            <p:cNvSpPr>
              <a:spLocks noChangeArrowheads="1"/>
            </p:cNvSpPr>
            <p:nvPr/>
          </p:nvSpPr>
          <p:spPr bwMode="auto">
            <a:xfrm>
              <a:off x="0" y="3218"/>
              <a:ext cx="5760" cy="449"/>
            </a:xfrm>
            <a:prstGeom prst="rect">
              <a:avLst/>
            </a:prstGeom>
            <a:solidFill>
              <a:srgbClr val="006866">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sp>
          <p:nvSpPr>
            <p:cNvPr id="2" name="Text Box 29"/>
            <p:cNvSpPr txBox="1">
              <a:spLocks noChangeArrowheads="1"/>
            </p:cNvSpPr>
            <p:nvPr/>
          </p:nvSpPr>
          <p:spPr bwMode="auto">
            <a:xfrm>
              <a:off x="112" y="3394"/>
              <a:ext cx="3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1600">
                  <a:solidFill>
                    <a:srgbClr val="18F8D3"/>
                  </a:solidFill>
                  <a:latin typeface="AvantGarde" pitchFamily="34" charset="0"/>
                </a:rPr>
                <a:t>ingénierie de la sécurité fonctionnelle &amp; de la cyber-sécurité</a:t>
              </a:r>
            </a:p>
          </p:txBody>
        </p:sp>
      </p:grpSp>
      <p:sp>
        <p:nvSpPr>
          <p:cNvPr id="33806" name="Text Box 28"/>
          <p:cNvSpPr txBox="1">
            <a:spLocks noChangeArrowheads="1"/>
          </p:cNvSpPr>
          <p:nvPr/>
        </p:nvSpPr>
        <p:spPr bwMode="auto">
          <a:xfrm>
            <a:off x="177800" y="5854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a:solidFill>
                  <a:schemeClr val="bg1"/>
                </a:solidFill>
              </a:rPr>
              <a:t>Sécurité SI &amp; Cyber-sécurité</a:t>
            </a:r>
          </a:p>
        </p:txBody>
      </p:sp>
    </p:spTree>
    <p:extLst>
      <p:ext uri="{BB962C8B-B14F-4D97-AF65-F5344CB8AC3E}">
        <p14:creationId xmlns:p14="http://schemas.microsoft.com/office/powerpoint/2010/main" val="297736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withEffect">
                                  <p:stCondLst>
                                    <p:cond delay="4500"/>
                                  </p:stCondLst>
                                  <p:childTnLst>
                                    <p:animClr clrSpc="rgb" dir="cw">
                                      <p:cBhvr>
                                        <p:cTn id="6" dur="2000" fill="hold"/>
                                        <p:tgtEl>
                                          <p:spTgt spid="33799"/>
                                        </p:tgtEl>
                                        <p:attrNameLst>
                                          <p:attrName>fillcolor</p:attrName>
                                        </p:attrNameLst>
                                      </p:cBhvr>
                                      <p:to>
                                        <a:schemeClr val="tx1"/>
                                      </p:to>
                                    </p:animClr>
                                    <p:set>
                                      <p:cBhvr>
                                        <p:cTn id="7" dur="2000" fill="hold"/>
                                        <p:tgtEl>
                                          <p:spTgt spid="33799"/>
                                        </p:tgtEl>
                                        <p:attrNameLst>
                                          <p:attrName>fill.type</p:attrName>
                                        </p:attrNameLst>
                                      </p:cBhvr>
                                      <p:to>
                                        <p:strVal val="solid"/>
                                      </p:to>
                                    </p:set>
                                    <p:set>
                                      <p:cBhvr>
                                        <p:cTn id="8" dur="2000" fill="hold"/>
                                        <p:tgtEl>
                                          <p:spTgt spid="33799"/>
                                        </p:tgtEl>
                                        <p:attrNameLst>
                                          <p:attrName>fill.on</p:attrName>
                                        </p:attrNameLst>
                                      </p:cBhvr>
                                      <p:to>
                                        <p:strVal val="true"/>
                                      </p:to>
                                    </p:set>
                                  </p:childTnLst>
                                </p:cTn>
                              </p:par>
                              <p:par>
                                <p:cTn id="9" presetID="1" presetClass="entr" presetSubtype="0" fill="hold" grpId="0" nodeType="withEffect">
                                  <p:stCondLst>
                                    <p:cond delay="5000"/>
                                  </p:stCondLst>
                                  <p:childTnLst>
                                    <p:set>
                                      <p:cBhvr>
                                        <p:cTn id="10" dur="1" fill="hold">
                                          <p:stCondLst>
                                            <p:cond delay="0"/>
                                          </p:stCondLst>
                                        </p:cTn>
                                        <p:tgtEl>
                                          <p:spTgt spid="33808"/>
                                        </p:tgtEl>
                                        <p:attrNameLst>
                                          <p:attrName>style.visibility</p:attrName>
                                        </p:attrNameLst>
                                      </p:cBhvr>
                                      <p:to>
                                        <p:strVal val="visible"/>
                                      </p:to>
                                    </p:set>
                                  </p:childTnLst>
                                </p:cTn>
                              </p:par>
                              <p:par>
                                <p:cTn id="11" presetID="10" presetClass="exit" presetSubtype="0" fill="hold" nodeType="withEffect">
                                  <p:stCondLst>
                                    <p:cond delay="5000"/>
                                  </p:stCondLst>
                                  <p:childTnLst>
                                    <p:animEffect transition="out" filter="fade">
                                      <p:cBhvr>
                                        <p:cTn id="12" dur="3000"/>
                                        <p:tgtEl>
                                          <p:spTgt spid="30"/>
                                        </p:tgtEl>
                                      </p:cBhvr>
                                    </p:animEffect>
                                    <p:set>
                                      <p:cBhvr>
                                        <p:cTn id="13" dur="1" fill="hold">
                                          <p:stCondLst>
                                            <p:cond delay="29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D8C40DAD-35BF-4D03-AC5D-FAF0121107DD}" type="slidenum">
              <a:rPr lang="fr-FR" altLang="en-US"/>
              <a:pPr/>
              <a:t>48</a:t>
            </a:fld>
            <a:endParaRPr lang="fr-FR" altLang="en-US"/>
          </a:p>
        </p:txBody>
      </p:sp>
      <p:sp>
        <p:nvSpPr>
          <p:cNvPr id="4098" name="Rectangle 2"/>
          <p:cNvSpPr>
            <a:spLocks noGrp="1" noChangeArrowheads="1"/>
          </p:cNvSpPr>
          <p:nvPr>
            <p:ph type="title"/>
          </p:nvPr>
        </p:nvSpPr>
        <p:spPr/>
        <p:txBody>
          <a:bodyPr/>
          <a:lstStyle/>
          <a:p>
            <a:r>
              <a:rPr lang="fr-FR"/>
              <a:t>Problématique</a:t>
            </a:r>
          </a:p>
        </p:txBody>
      </p:sp>
      <p:sp>
        <p:nvSpPr>
          <p:cNvPr id="4099" name="Rectangle 3"/>
          <p:cNvSpPr>
            <a:spLocks noGrp="1" noChangeArrowheads="1"/>
          </p:cNvSpPr>
          <p:nvPr>
            <p:ph type="body" idx="1"/>
          </p:nvPr>
        </p:nvSpPr>
        <p:spPr/>
        <p:txBody>
          <a:bodyPr/>
          <a:lstStyle/>
          <a:p>
            <a:r>
              <a:rPr lang="fr-FR"/>
              <a:t>Qu’est ce que la sécurité informatique?</a:t>
            </a:r>
          </a:p>
          <a:p>
            <a:pPr lvl="1"/>
            <a:r>
              <a:rPr lang="fr-FR"/>
              <a:t>Quels dangers?</a:t>
            </a:r>
          </a:p>
          <a:p>
            <a:pPr lvl="1"/>
            <a:r>
              <a:rPr lang="fr-FR"/>
              <a:t>Quels risques?</a:t>
            </a:r>
          </a:p>
          <a:p>
            <a:r>
              <a:rPr lang="fr-FR"/>
              <a:t>Ce qui est en jeu</a:t>
            </a:r>
          </a:p>
          <a:p>
            <a:pPr lvl="1"/>
            <a:r>
              <a:rPr lang="fr-FR"/>
              <a:t>Matériel</a:t>
            </a:r>
          </a:p>
          <a:p>
            <a:pPr lvl="1"/>
            <a:r>
              <a:rPr lang="fr-FR"/>
              <a:t>Logiciel</a:t>
            </a:r>
          </a:p>
          <a:p>
            <a:pPr lvl="1"/>
            <a:r>
              <a:rPr lang="fr-FR"/>
              <a:t>Données</a:t>
            </a:r>
          </a:p>
        </p:txBody>
      </p:sp>
    </p:spTree>
    <p:extLst>
      <p:ext uri="{BB962C8B-B14F-4D97-AF65-F5344CB8AC3E}">
        <p14:creationId xmlns:p14="http://schemas.microsoft.com/office/powerpoint/2010/main" val="2939484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716AAD60-FE30-4E01-A5B5-6D9FF8502CAF}" type="slidenum">
              <a:rPr lang="fr-FR" altLang="en-US"/>
              <a:pPr/>
              <a:t>49</a:t>
            </a:fld>
            <a:endParaRPr lang="fr-FR" altLang="en-US"/>
          </a:p>
        </p:txBody>
      </p:sp>
      <p:sp>
        <p:nvSpPr>
          <p:cNvPr id="5122" name="Rectangle 2"/>
          <p:cNvSpPr>
            <a:spLocks noGrp="1" noChangeArrowheads="1"/>
          </p:cNvSpPr>
          <p:nvPr>
            <p:ph type="title"/>
          </p:nvPr>
        </p:nvSpPr>
        <p:spPr/>
        <p:txBody>
          <a:bodyPr/>
          <a:lstStyle/>
          <a:p>
            <a:r>
              <a:rPr lang="fr-FR"/>
              <a:t>Système informatique</a:t>
            </a:r>
          </a:p>
        </p:txBody>
      </p:sp>
      <p:sp>
        <p:nvSpPr>
          <p:cNvPr id="5123" name="Rectangle 3"/>
          <p:cNvSpPr>
            <a:spLocks noGrp="1" noChangeArrowheads="1"/>
          </p:cNvSpPr>
          <p:nvPr>
            <p:ph type="body" idx="1"/>
          </p:nvPr>
        </p:nvSpPr>
        <p:spPr/>
        <p:txBody>
          <a:bodyPr/>
          <a:lstStyle/>
          <a:p>
            <a:r>
              <a:rPr lang="fr-FR"/>
              <a:t>Ensemble de :</a:t>
            </a:r>
          </a:p>
          <a:p>
            <a:pPr lvl="1" algn="just">
              <a:lnSpc>
                <a:spcPct val="180000"/>
              </a:lnSpc>
            </a:pPr>
            <a:r>
              <a:rPr lang="fr-FR"/>
              <a:t>Matériels, logiciels, médiums d’enregistrements, équipements de communication, données et personnels qui sont mis à profit pour effectuer du traitement d’information ou de données </a:t>
            </a:r>
          </a:p>
        </p:txBody>
      </p:sp>
    </p:spTree>
    <p:extLst>
      <p:ext uri="{BB962C8B-B14F-4D97-AF65-F5344CB8AC3E}">
        <p14:creationId xmlns:p14="http://schemas.microsoft.com/office/powerpoint/2010/main" val="101018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fr-FR" smtClean="0"/>
              <a:t>Des faits et des chiffres</a:t>
            </a:r>
          </a:p>
        </p:txBody>
      </p:sp>
      <p:graphicFrame>
        <p:nvGraphicFramePr>
          <p:cNvPr id="4211" name="Group 115"/>
          <p:cNvGraphicFramePr>
            <a:graphicFrameLocks noGrp="1"/>
          </p:cNvGraphicFramePr>
          <p:nvPr>
            <p:ph idx="1"/>
          </p:nvPr>
        </p:nvGraphicFramePr>
        <p:xfrm>
          <a:off x="457200" y="1343025"/>
          <a:ext cx="7499350" cy="4669790"/>
        </p:xfrm>
        <a:graphic>
          <a:graphicData uri="http://schemas.openxmlformats.org/drawingml/2006/table">
            <a:tbl>
              <a:tblPr/>
              <a:tblGrid>
                <a:gridCol w="2386013"/>
                <a:gridCol w="2209800"/>
                <a:gridCol w="969962"/>
                <a:gridCol w="768350"/>
                <a:gridCol w="1165225"/>
              </a:tblGrid>
              <a:tr h="320675">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Types de menaces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Pertes financières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fr-FR"/>
                    </a:p>
                  </a:txBody>
                  <a:tcPr/>
                </a:tc>
                <a:tc hMerge="1">
                  <a:txBody>
                    <a:bodyPr/>
                    <a:lstStyle/>
                    <a:p>
                      <a:endParaRPr lang="fr-FR"/>
                    </a:p>
                  </a:txBody>
                  <a:tcPr/>
                </a:tc>
                <a:tc hMerge="1">
                  <a:txBody>
                    <a:bodyPr/>
                    <a:lstStyle/>
                    <a:p>
                      <a:endParaRPr lang="fr-FR"/>
                    </a:p>
                  </a:txBody>
                  <a:tcPr/>
                </a:tc>
              </a:tr>
              <a:tr h="584200">
                <a:tc vMerge="1">
                  <a:txBody>
                    <a:bodyPr/>
                    <a:lstStyle/>
                    <a:p>
                      <a:endParaRPr lang="fr-FR"/>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Nombre de sociétés concernées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Moyenne</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Total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Total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Vol d’informations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6,57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66,71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170,83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Sabotage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27,15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15,13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Écoutes Télécoms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6,02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Intrusion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7,10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13,06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Usurpation interne des ressources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27,84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50,10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Fraude financière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4,63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56,00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115,75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Déni de service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8,25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18,37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Virus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29,18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49,98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Fraude Télécoms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4,03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Vol de portable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11,77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5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5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265,34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fr-FR" sz="1500" b="0" i="0" u="none" strike="noStrike" cap="none" normalizeH="0" baseline="0" smtClean="0">
                          <a:ln>
                            <a:noFill/>
                          </a:ln>
                          <a:solidFill>
                            <a:schemeClr val="tx1"/>
                          </a:solidFill>
                          <a:effectLst/>
                          <a:latin typeface="Arial" pitchFamily="34" charset="0"/>
                          <a:cs typeface="Arial" pitchFamily="34" charset="0"/>
                        </a:rPr>
                        <a:t>455,85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3035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68301A12-0A2E-479D-B8DB-C3B9DAF0A8E3}" type="slidenum">
              <a:rPr lang="fr-FR" altLang="en-US"/>
              <a:pPr/>
              <a:t>50</a:t>
            </a:fld>
            <a:endParaRPr lang="fr-FR" altLang="en-US"/>
          </a:p>
        </p:txBody>
      </p:sp>
      <p:sp>
        <p:nvSpPr>
          <p:cNvPr id="6146" name="Rectangle 2"/>
          <p:cNvSpPr>
            <a:spLocks noGrp="1" noChangeArrowheads="1"/>
          </p:cNvSpPr>
          <p:nvPr>
            <p:ph type="title"/>
          </p:nvPr>
        </p:nvSpPr>
        <p:spPr/>
        <p:txBody>
          <a:bodyPr/>
          <a:lstStyle/>
          <a:p>
            <a:r>
              <a:rPr lang="fr-FR"/>
              <a:t>Terminologie de sécurité</a:t>
            </a:r>
          </a:p>
        </p:txBody>
      </p:sp>
      <p:sp>
        <p:nvSpPr>
          <p:cNvPr id="6147" name="Rectangle 3"/>
          <p:cNvSpPr>
            <a:spLocks noGrp="1" noChangeArrowheads="1"/>
          </p:cNvSpPr>
          <p:nvPr>
            <p:ph type="body" idx="1"/>
          </p:nvPr>
        </p:nvSpPr>
        <p:spPr/>
        <p:txBody>
          <a:bodyPr/>
          <a:lstStyle/>
          <a:p>
            <a:r>
              <a:rPr lang="fr-FR"/>
              <a:t>Préjudice</a:t>
            </a:r>
          </a:p>
          <a:p>
            <a:pPr lvl="1"/>
            <a:r>
              <a:rPr lang="fr-FR"/>
              <a:t>Une perte ou un dommage possible dans un système informatique</a:t>
            </a:r>
          </a:p>
          <a:p>
            <a:r>
              <a:rPr lang="fr-FR"/>
              <a:t>Vulnérabilité</a:t>
            </a:r>
          </a:p>
          <a:p>
            <a:pPr lvl="1"/>
            <a:r>
              <a:rPr lang="fr-FR"/>
              <a:t>Une faiblesse dans un système qui pourrait être exploitée pour causer préjudice(perte ou dommage)</a:t>
            </a:r>
          </a:p>
          <a:p>
            <a:r>
              <a:rPr lang="fr-FR"/>
              <a:t>Attaque</a:t>
            </a:r>
          </a:p>
          <a:p>
            <a:pPr lvl="1"/>
            <a:r>
              <a:rPr lang="fr-FR"/>
              <a:t>L’exploitation d’une vulnérabilité</a:t>
            </a:r>
          </a:p>
        </p:txBody>
      </p:sp>
    </p:spTree>
    <p:extLst>
      <p:ext uri="{BB962C8B-B14F-4D97-AF65-F5344CB8AC3E}">
        <p14:creationId xmlns:p14="http://schemas.microsoft.com/office/powerpoint/2010/main" val="924379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DA85FC45-8512-4692-9455-898A8F1F69FF}" type="slidenum">
              <a:rPr lang="fr-FR" altLang="en-US"/>
              <a:pPr/>
              <a:t>51</a:t>
            </a:fld>
            <a:endParaRPr lang="fr-FR" altLang="en-US"/>
          </a:p>
        </p:txBody>
      </p:sp>
      <p:sp>
        <p:nvSpPr>
          <p:cNvPr id="7170" name="Rectangle 2"/>
          <p:cNvSpPr>
            <a:spLocks noGrp="1" noChangeArrowheads="1"/>
          </p:cNvSpPr>
          <p:nvPr>
            <p:ph type="title"/>
          </p:nvPr>
        </p:nvSpPr>
        <p:spPr/>
        <p:txBody>
          <a:bodyPr/>
          <a:lstStyle/>
          <a:p>
            <a:r>
              <a:rPr lang="fr-FR"/>
              <a:t>Terminologie de sécurité</a:t>
            </a:r>
          </a:p>
        </p:txBody>
      </p:sp>
      <p:sp>
        <p:nvSpPr>
          <p:cNvPr id="7171" name="Rectangle 3"/>
          <p:cNvSpPr>
            <a:spLocks noGrp="1" noChangeArrowheads="1"/>
          </p:cNvSpPr>
          <p:nvPr>
            <p:ph type="body" idx="1"/>
          </p:nvPr>
        </p:nvSpPr>
        <p:spPr/>
        <p:txBody>
          <a:bodyPr/>
          <a:lstStyle/>
          <a:p>
            <a:pPr algn="just"/>
            <a:r>
              <a:rPr lang="fr-FR"/>
              <a:t>Menace</a:t>
            </a:r>
          </a:p>
          <a:p>
            <a:pPr lvl="1" algn="just"/>
            <a:r>
              <a:rPr lang="fr-FR"/>
              <a:t>Ensemble de circonstances pouvant potentiellement causer des préjudices</a:t>
            </a:r>
          </a:p>
          <a:p>
            <a:pPr algn="just"/>
            <a:r>
              <a:rPr lang="fr-FR"/>
              <a:t>Contrôle</a:t>
            </a:r>
          </a:p>
          <a:p>
            <a:pPr lvl="1" algn="just"/>
            <a:r>
              <a:rPr lang="fr-FR"/>
              <a:t>Une mesure protectrice ou préventive, action, un mécanisme, procédure ou technique qui réduit l’incidence d’une ou de vulnérabilités</a:t>
            </a:r>
          </a:p>
        </p:txBody>
      </p:sp>
    </p:spTree>
    <p:extLst>
      <p:ext uri="{BB962C8B-B14F-4D97-AF65-F5344CB8AC3E}">
        <p14:creationId xmlns:p14="http://schemas.microsoft.com/office/powerpoint/2010/main" val="1559768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823FAA6-CD90-4DF1-AA98-9A791038A213}" type="slidenum">
              <a:rPr lang="fr-FR" altLang="en-US"/>
              <a:pPr/>
              <a:t>52</a:t>
            </a:fld>
            <a:endParaRPr lang="fr-FR" altLang="en-US"/>
          </a:p>
        </p:txBody>
      </p:sp>
      <p:sp>
        <p:nvSpPr>
          <p:cNvPr id="8194" name="Rectangle 2"/>
          <p:cNvSpPr>
            <a:spLocks noGrp="1" noChangeArrowheads="1"/>
          </p:cNvSpPr>
          <p:nvPr>
            <p:ph type="title"/>
          </p:nvPr>
        </p:nvSpPr>
        <p:spPr/>
        <p:txBody>
          <a:bodyPr/>
          <a:lstStyle/>
          <a:p>
            <a:r>
              <a:rPr lang="fr-FR"/>
              <a:t>Objectifs de sécurité</a:t>
            </a:r>
          </a:p>
        </p:txBody>
      </p:sp>
      <p:sp>
        <p:nvSpPr>
          <p:cNvPr id="8195" name="Rectangle 3"/>
          <p:cNvSpPr>
            <a:spLocks noGrp="1" noChangeArrowheads="1"/>
          </p:cNvSpPr>
          <p:nvPr>
            <p:ph type="body" idx="1"/>
          </p:nvPr>
        </p:nvSpPr>
        <p:spPr>
          <a:xfrm>
            <a:off x="457200" y="1719263"/>
            <a:ext cx="8229600" cy="4733925"/>
          </a:xfrm>
        </p:spPr>
        <p:txBody>
          <a:bodyPr/>
          <a:lstStyle/>
          <a:p>
            <a:pPr algn="just">
              <a:lnSpc>
                <a:spcPct val="90000"/>
              </a:lnSpc>
            </a:pPr>
            <a:r>
              <a:rPr lang="fr-FR"/>
              <a:t>Confidentialité</a:t>
            </a:r>
          </a:p>
          <a:p>
            <a:pPr lvl="1" algn="just">
              <a:lnSpc>
                <a:spcPct val="90000"/>
              </a:lnSpc>
            </a:pPr>
            <a:r>
              <a:rPr lang="fr-FR"/>
              <a:t>Assurer que seuls les utilisateurs habilités dans les conditions normalement prévues ont accès aux données</a:t>
            </a:r>
          </a:p>
          <a:p>
            <a:pPr lvl="1" algn="just">
              <a:lnSpc>
                <a:spcPct val="90000"/>
              </a:lnSpc>
            </a:pPr>
            <a:r>
              <a:rPr lang="fr-FR"/>
              <a:t>Types d’accès : lecture, impression, visualisation ou simplement connaître l’existence</a:t>
            </a:r>
          </a:p>
          <a:p>
            <a:pPr algn="just">
              <a:lnSpc>
                <a:spcPct val="90000"/>
              </a:lnSpc>
            </a:pPr>
            <a:r>
              <a:rPr lang="fr-FR"/>
              <a:t>Authentification</a:t>
            </a:r>
          </a:p>
          <a:p>
            <a:pPr lvl="1" algn="just">
              <a:lnSpc>
                <a:spcPct val="90000"/>
              </a:lnSpc>
            </a:pPr>
            <a:r>
              <a:rPr lang="fr-FR"/>
              <a:t>Assurer que les éléments du système (logiciels, données, équipements, personnes) sont bien ce qu’on pense qu’ils sont</a:t>
            </a:r>
          </a:p>
          <a:p>
            <a:pPr lvl="1" algn="just">
              <a:lnSpc>
                <a:spcPct val="90000"/>
              </a:lnSpc>
            </a:pPr>
            <a:r>
              <a:rPr lang="fr-FR"/>
              <a:t>Unidirectionnel ou mutuelle</a:t>
            </a:r>
          </a:p>
        </p:txBody>
      </p:sp>
    </p:spTree>
    <p:extLst>
      <p:ext uri="{BB962C8B-B14F-4D97-AF65-F5344CB8AC3E}">
        <p14:creationId xmlns:p14="http://schemas.microsoft.com/office/powerpoint/2010/main" val="3586194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E2DD9678-A0F9-48F6-86CC-4A82CB343370}" type="slidenum">
              <a:rPr lang="fr-FR" altLang="en-US"/>
              <a:pPr/>
              <a:t>53</a:t>
            </a:fld>
            <a:endParaRPr lang="fr-FR" altLang="en-US"/>
          </a:p>
        </p:txBody>
      </p:sp>
      <p:sp>
        <p:nvSpPr>
          <p:cNvPr id="9218" name="Rectangle 2"/>
          <p:cNvSpPr>
            <a:spLocks noGrp="1" noChangeArrowheads="1"/>
          </p:cNvSpPr>
          <p:nvPr>
            <p:ph type="title"/>
          </p:nvPr>
        </p:nvSpPr>
        <p:spPr/>
        <p:txBody>
          <a:bodyPr/>
          <a:lstStyle/>
          <a:p>
            <a:r>
              <a:rPr lang="fr-FR"/>
              <a:t>Objectifs de sécurité</a:t>
            </a:r>
          </a:p>
        </p:txBody>
      </p:sp>
      <p:sp>
        <p:nvSpPr>
          <p:cNvPr id="9219" name="Rectangle 3"/>
          <p:cNvSpPr>
            <a:spLocks noGrp="1" noChangeArrowheads="1"/>
          </p:cNvSpPr>
          <p:nvPr>
            <p:ph type="body" idx="1"/>
          </p:nvPr>
        </p:nvSpPr>
        <p:spPr>
          <a:xfrm>
            <a:off x="457200" y="1719263"/>
            <a:ext cx="8229600" cy="4733925"/>
          </a:xfrm>
        </p:spPr>
        <p:txBody>
          <a:bodyPr/>
          <a:lstStyle/>
          <a:p>
            <a:pPr algn="just">
              <a:lnSpc>
                <a:spcPct val="90000"/>
              </a:lnSpc>
            </a:pPr>
            <a:r>
              <a:rPr lang="fr-FR"/>
              <a:t>Intégrité</a:t>
            </a:r>
          </a:p>
          <a:p>
            <a:pPr lvl="1" algn="just">
              <a:lnSpc>
                <a:spcPct val="90000"/>
              </a:lnSpc>
            </a:pPr>
            <a:r>
              <a:rPr lang="fr-FR"/>
              <a:t>Assurer qu’une information n’est modifiée que par les utilisateurs habilités, dans les conditions normalement prévues</a:t>
            </a:r>
          </a:p>
          <a:p>
            <a:pPr lvl="1" algn="just">
              <a:lnSpc>
                <a:spcPct val="90000"/>
              </a:lnSpc>
            </a:pPr>
            <a:r>
              <a:rPr lang="fr-FR"/>
              <a:t>Modification :</a:t>
            </a:r>
          </a:p>
          <a:p>
            <a:pPr lvl="2" algn="just">
              <a:lnSpc>
                <a:spcPct val="90000"/>
              </a:lnSpc>
            </a:pPr>
            <a:r>
              <a:rPr lang="fr-FR"/>
              <a:t>Ecriture, changement, suppression, création</a:t>
            </a:r>
          </a:p>
          <a:p>
            <a:pPr algn="just">
              <a:lnSpc>
                <a:spcPct val="90000"/>
              </a:lnSpc>
            </a:pPr>
            <a:r>
              <a:rPr lang="fr-FR"/>
              <a:t>Disponibilité</a:t>
            </a:r>
          </a:p>
          <a:p>
            <a:pPr lvl="1" algn="just">
              <a:lnSpc>
                <a:spcPct val="90000"/>
              </a:lnSpc>
            </a:pPr>
            <a:r>
              <a:rPr lang="fr-FR"/>
              <a:t>Assurer qu’un système puisse être utilisé par les utilisateurs habilités, dans les conditions d’accès et d’usage (notamment de performances) normales</a:t>
            </a:r>
          </a:p>
        </p:txBody>
      </p:sp>
    </p:spTree>
    <p:extLst>
      <p:ext uri="{BB962C8B-B14F-4D97-AF65-F5344CB8AC3E}">
        <p14:creationId xmlns:p14="http://schemas.microsoft.com/office/powerpoint/2010/main" val="458751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735B5BB8-18C0-4345-B090-CD20E6A09DAE}" type="slidenum">
              <a:rPr lang="fr-FR" altLang="en-US"/>
              <a:pPr/>
              <a:t>54</a:t>
            </a:fld>
            <a:endParaRPr lang="fr-FR" altLang="en-US"/>
          </a:p>
        </p:txBody>
      </p:sp>
      <p:sp>
        <p:nvSpPr>
          <p:cNvPr id="10242" name="Rectangle 2"/>
          <p:cNvSpPr>
            <a:spLocks noGrp="1" noChangeArrowheads="1"/>
          </p:cNvSpPr>
          <p:nvPr>
            <p:ph type="title"/>
          </p:nvPr>
        </p:nvSpPr>
        <p:spPr/>
        <p:txBody>
          <a:bodyPr/>
          <a:lstStyle/>
          <a:p>
            <a:r>
              <a:rPr lang="fr-FR"/>
              <a:t>Objectifs de sécurité</a:t>
            </a:r>
          </a:p>
        </p:txBody>
      </p:sp>
      <p:sp>
        <p:nvSpPr>
          <p:cNvPr id="10243" name="Rectangle 3"/>
          <p:cNvSpPr>
            <a:spLocks noGrp="1" noChangeArrowheads="1"/>
          </p:cNvSpPr>
          <p:nvPr>
            <p:ph type="body" idx="1"/>
          </p:nvPr>
        </p:nvSpPr>
        <p:spPr/>
        <p:txBody>
          <a:bodyPr/>
          <a:lstStyle/>
          <a:p>
            <a:r>
              <a:rPr lang="fr-FR"/>
              <a:t>Non répudiation</a:t>
            </a:r>
          </a:p>
          <a:p>
            <a:pPr lvl="1"/>
            <a:r>
              <a:rPr lang="fr-FR"/>
              <a:t>Assurer que l’expéditeur ne pourra nier être à l’origine du message</a:t>
            </a:r>
          </a:p>
          <a:p>
            <a:endParaRPr lang="fr-FR"/>
          </a:p>
          <a:p>
            <a:r>
              <a:rPr lang="fr-FR"/>
              <a:t>Les objectifs se recouvrent et sont parfois contradictoires</a:t>
            </a:r>
          </a:p>
          <a:p>
            <a:endParaRPr lang="fr-FR"/>
          </a:p>
        </p:txBody>
      </p:sp>
    </p:spTree>
    <p:extLst>
      <p:ext uri="{BB962C8B-B14F-4D97-AF65-F5344CB8AC3E}">
        <p14:creationId xmlns:p14="http://schemas.microsoft.com/office/powerpoint/2010/main" val="1052478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B61CD59-4218-4396-9AE5-AF7DC8DA40FC}" type="slidenum">
              <a:rPr lang="fr-FR" altLang="en-US"/>
              <a:pPr/>
              <a:t>55</a:t>
            </a:fld>
            <a:endParaRPr lang="fr-FR" altLang="en-US"/>
          </a:p>
        </p:txBody>
      </p:sp>
      <p:sp>
        <p:nvSpPr>
          <p:cNvPr id="16386" name="Rectangle 2"/>
          <p:cNvSpPr>
            <a:spLocks noGrp="1" noChangeArrowheads="1"/>
          </p:cNvSpPr>
          <p:nvPr>
            <p:ph type="title"/>
          </p:nvPr>
        </p:nvSpPr>
        <p:spPr/>
        <p:txBody>
          <a:bodyPr/>
          <a:lstStyle/>
          <a:p>
            <a:r>
              <a:rPr lang="fr-FR"/>
              <a:t>Valeur de la donnée</a:t>
            </a:r>
          </a:p>
        </p:txBody>
      </p:sp>
      <p:sp>
        <p:nvSpPr>
          <p:cNvPr id="16387" name="Rectangle 3"/>
          <p:cNvSpPr>
            <a:spLocks noGrp="1" noChangeArrowheads="1"/>
          </p:cNvSpPr>
          <p:nvPr>
            <p:ph type="body" idx="1"/>
          </p:nvPr>
        </p:nvSpPr>
        <p:spPr/>
        <p:txBody>
          <a:bodyPr/>
          <a:lstStyle/>
          <a:p>
            <a:r>
              <a:rPr lang="fr-FR"/>
              <a:t>Utilité</a:t>
            </a:r>
          </a:p>
          <a:p>
            <a:r>
              <a:rPr lang="fr-FR"/>
              <a:t>Coût de remplacement</a:t>
            </a:r>
          </a:p>
          <a:p>
            <a:r>
              <a:rPr lang="fr-FR"/>
              <a:t>Conséquences</a:t>
            </a:r>
          </a:p>
          <a:p>
            <a:r>
              <a:rPr lang="fr-FR"/>
              <a:t>Confidentialité</a:t>
            </a:r>
          </a:p>
          <a:p>
            <a:r>
              <a:rPr lang="fr-FR"/>
              <a:t>Valeur :</a:t>
            </a:r>
          </a:p>
          <a:p>
            <a:pPr lvl="1"/>
            <a:r>
              <a:rPr lang="fr-FR"/>
              <a:t>Difficile à mesurer</a:t>
            </a:r>
          </a:p>
          <a:p>
            <a:pPr lvl="1"/>
            <a:r>
              <a:rPr lang="fr-FR"/>
              <a:t>Dépend du temps</a:t>
            </a:r>
          </a:p>
        </p:txBody>
      </p:sp>
    </p:spTree>
    <p:extLst>
      <p:ext uri="{BB962C8B-B14F-4D97-AF65-F5344CB8AC3E}">
        <p14:creationId xmlns:p14="http://schemas.microsoft.com/office/powerpoint/2010/main" val="3486996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1670F413-279B-4364-ADBD-20019589002A}" type="slidenum">
              <a:rPr lang="fr-FR" altLang="en-US"/>
              <a:pPr/>
              <a:t>56</a:t>
            </a:fld>
            <a:endParaRPr lang="fr-FR" altLang="en-US"/>
          </a:p>
        </p:txBody>
      </p:sp>
      <p:sp>
        <p:nvSpPr>
          <p:cNvPr id="17410" name="Rectangle 2"/>
          <p:cNvSpPr>
            <a:spLocks noGrp="1" noChangeArrowheads="1"/>
          </p:cNvSpPr>
          <p:nvPr>
            <p:ph type="title"/>
          </p:nvPr>
        </p:nvSpPr>
        <p:spPr/>
        <p:txBody>
          <a:bodyPr/>
          <a:lstStyle/>
          <a:p>
            <a:r>
              <a:rPr lang="fr-FR"/>
              <a:t>Protection adéquate</a:t>
            </a:r>
          </a:p>
        </p:txBody>
      </p:sp>
      <p:sp>
        <p:nvSpPr>
          <p:cNvPr id="17411" name="Rectangle 3"/>
          <p:cNvSpPr>
            <a:spLocks noGrp="1" noChangeArrowheads="1"/>
          </p:cNvSpPr>
          <p:nvPr>
            <p:ph type="body" idx="1"/>
          </p:nvPr>
        </p:nvSpPr>
        <p:spPr/>
        <p:txBody>
          <a:bodyPr/>
          <a:lstStyle/>
          <a:p>
            <a:pPr algn="just"/>
            <a:r>
              <a:rPr lang="fr-FR"/>
              <a:t>Les éléments du système informatique ne doivent être protégés que tant qu’ils ont une valeur</a:t>
            </a:r>
          </a:p>
          <a:p>
            <a:pPr algn="just"/>
            <a:endParaRPr lang="fr-FR"/>
          </a:p>
          <a:p>
            <a:pPr algn="just"/>
            <a:r>
              <a:rPr lang="fr-FR"/>
              <a:t>Le niveau de protection doit être à la mesure de ce qu’on cherche à protéger ou de la valeur de la ressource</a:t>
            </a:r>
          </a:p>
        </p:txBody>
      </p:sp>
    </p:spTree>
    <p:extLst>
      <p:ext uri="{BB962C8B-B14F-4D97-AF65-F5344CB8AC3E}">
        <p14:creationId xmlns:p14="http://schemas.microsoft.com/office/powerpoint/2010/main" val="1832892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AD43146A-1387-4665-8FEA-08981667502E}" type="slidenum">
              <a:rPr lang="fr-FR" altLang="en-US"/>
              <a:pPr/>
              <a:t>57</a:t>
            </a:fld>
            <a:endParaRPr lang="fr-FR" altLang="en-US"/>
          </a:p>
        </p:txBody>
      </p:sp>
      <p:sp>
        <p:nvSpPr>
          <p:cNvPr id="21506" name="Rectangle 2"/>
          <p:cNvSpPr>
            <a:spLocks noGrp="1" noChangeArrowheads="1"/>
          </p:cNvSpPr>
          <p:nvPr>
            <p:ph type="title"/>
          </p:nvPr>
        </p:nvSpPr>
        <p:spPr/>
        <p:txBody>
          <a:bodyPr/>
          <a:lstStyle/>
          <a:p>
            <a:r>
              <a:rPr lang="fr-FR"/>
              <a:t>Moyens de défense</a:t>
            </a:r>
          </a:p>
        </p:txBody>
      </p:sp>
      <p:sp>
        <p:nvSpPr>
          <p:cNvPr id="21507" name="Rectangle 3"/>
          <p:cNvSpPr>
            <a:spLocks noGrp="1" noChangeArrowheads="1"/>
          </p:cNvSpPr>
          <p:nvPr>
            <p:ph type="body" idx="1"/>
          </p:nvPr>
        </p:nvSpPr>
        <p:spPr/>
        <p:txBody>
          <a:bodyPr/>
          <a:lstStyle/>
          <a:p>
            <a:r>
              <a:rPr lang="fr-FR"/>
              <a:t>Contrôle</a:t>
            </a:r>
          </a:p>
          <a:p>
            <a:pPr lvl="1"/>
            <a:r>
              <a:rPr lang="fr-FR"/>
              <a:t>Des mécanismes opérationnels pour protéger le système</a:t>
            </a:r>
          </a:p>
          <a:p>
            <a:r>
              <a:rPr lang="fr-FR"/>
              <a:t>Exemple</a:t>
            </a:r>
          </a:p>
          <a:p>
            <a:pPr lvl="1"/>
            <a:r>
              <a:rPr lang="fr-FR"/>
              <a:t>Existence d’un mot de passe</a:t>
            </a:r>
          </a:p>
          <a:p>
            <a:r>
              <a:rPr lang="fr-FR"/>
              <a:t>Lié au chiffrage et mécanismes associés</a:t>
            </a:r>
          </a:p>
        </p:txBody>
      </p:sp>
    </p:spTree>
    <p:extLst>
      <p:ext uri="{BB962C8B-B14F-4D97-AF65-F5344CB8AC3E}">
        <p14:creationId xmlns:p14="http://schemas.microsoft.com/office/powerpoint/2010/main" val="4005309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B80649BA-F12E-4542-B6B0-16B450864A6F}" type="slidenum">
              <a:rPr lang="fr-FR" altLang="en-US"/>
              <a:pPr/>
              <a:t>58</a:t>
            </a:fld>
            <a:endParaRPr lang="fr-FR" altLang="en-US"/>
          </a:p>
        </p:txBody>
      </p:sp>
      <p:sp>
        <p:nvSpPr>
          <p:cNvPr id="22530" name="Rectangle 2"/>
          <p:cNvSpPr>
            <a:spLocks noGrp="1" noChangeArrowheads="1"/>
          </p:cNvSpPr>
          <p:nvPr>
            <p:ph type="title"/>
          </p:nvPr>
        </p:nvSpPr>
        <p:spPr/>
        <p:txBody>
          <a:bodyPr/>
          <a:lstStyle/>
          <a:p>
            <a:r>
              <a:rPr lang="fr-FR"/>
              <a:t>Contrôles</a:t>
            </a:r>
          </a:p>
        </p:txBody>
      </p:sp>
      <p:sp>
        <p:nvSpPr>
          <p:cNvPr id="22531" name="Rectangle 3"/>
          <p:cNvSpPr>
            <a:spLocks noGrp="1" noChangeArrowheads="1"/>
          </p:cNvSpPr>
          <p:nvPr>
            <p:ph type="body" idx="1"/>
          </p:nvPr>
        </p:nvSpPr>
        <p:spPr/>
        <p:txBody>
          <a:bodyPr/>
          <a:lstStyle/>
          <a:p>
            <a:pPr>
              <a:lnSpc>
                <a:spcPct val="90000"/>
              </a:lnSpc>
            </a:pPr>
            <a:r>
              <a:rPr lang="fr-FR"/>
              <a:t>De nature logiciel :</a:t>
            </a:r>
          </a:p>
          <a:p>
            <a:pPr lvl="1">
              <a:lnSpc>
                <a:spcPct val="90000"/>
              </a:lnSpc>
            </a:pPr>
            <a:r>
              <a:rPr lang="fr-FR"/>
              <a:t>Intégrés </a:t>
            </a:r>
          </a:p>
          <a:p>
            <a:pPr lvl="2">
              <a:lnSpc>
                <a:spcPct val="90000"/>
              </a:lnSpc>
            </a:pPr>
            <a:r>
              <a:rPr lang="fr-FR"/>
              <a:t>Aux programmes</a:t>
            </a:r>
          </a:p>
          <a:p>
            <a:pPr lvl="2">
              <a:lnSpc>
                <a:spcPct val="90000"/>
              </a:lnSpc>
            </a:pPr>
            <a:r>
              <a:rPr lang="fr-FR"/>
              <a:t>Au système d’exploitation</a:t>
            </a:r>
          </a:p>
          <a:p>
            <a:pPr lvl="2">
              <a:lnSpc>
                <a:spcPct val="90000"/>
              </a:lnSpc>
            </a:pPr>
            <a:r>
              <a:rPr lang="fr-FR"/>
              <a:t>Aux processus de développement</a:t>
            </a:r>
          </a:p>
          <a:p>
            <a:pPr>
              <a:lnSpc>
                <a:spcPct val="90000"/>
              </a:lnSpc>
            </a:pPr>
            <a:r>
              <a:rPr lang="fr-FR"/>
              <a:t>De nature matériel :</a:t>
            </a:r>
          </a:p>
          <a:p>
            <a:pPr lvl="2">
              <a:lnSpc>
                <a:spcPct val="90000"/>
              </a:lnSpc>
            </a:pPr>
            <a:r>
              <a:rPr lang="fr-FR"/>
              <a:t>Blindage (empêcher les signaux de sortir)</a:t>
            </a:r>
          </a:p>
          <a:p>
            <a:pPr lvl="2">
              <a:lnSpc>
                <a:spcPct val="90000"/>
              </a:lnSpc>
            </a:pPr>
            <a:r>
              <a:rPr lang="fr-FR"/>
              <a:t>Cartes à puces</a:t>
            </a:r>
          </a:p>
          <a:p>
            <a:pPr lvl="2">
              <a:lnSpc>
                <a:spcPct val="90000"/>
              </a:lnSpc>
            </a:pPr>
            <a:r>
              <a:rPr lang="fr-FR"/>
              <a:t>Clé physique</a:t>
            </a:r>
          </a:p>
          <a:p>
            <a:pPr lvl="2">
              <a:lnSpc>
                <a:spcPct val="90000"/>
              </a:lnSpc>
            </a:pPr>
            <a:r>
              <a:rPr lang="fr-FR"/>
              <a:t>système anti sabotage</a:t>
            </a:r>
          </a:p>
          <a:p>
            <a:pPr lvl="2">
              <a:lnSpc>
                <a:spcPct val="90000"/>
              </a:lnSpc>
            </a:pPr>
            <a:endParaRPr lang="fr-FR"/>
          </a:p>
          <a:p>
            <a:pPr lvl="1">
              <a:lnSpc>
                <a:spcPct val="90000"/>
              </a:lnSpc>
            </a:pPr>
            <a:endParaRPr lang="fr-FR"/>
          </a:p>
        </p:txBody>
      </p:sp>
    </p:spTree>
    <p:extLst>
      <p:ext uri="{BB962C8B-B14F-4D97-AF65-F5344CB8AC3E}">
        <p14:creationId xmlns:p14="http://schemas.microsoft.com/office/powerpoint/2010/main" val="1579633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318D13BB-FA14-4C03-90FF-D2089E6A00CB}" type="slidenum">
              <a:rPr lang="fr-FR" altLang="en-US"/>
              <a:pPr/>
              <a:t>59</a:t>
            </a:fld>
            <a:endParaRPr lang="fr-FR" altLang="en-US"/>
          </a:p>
        </p:txBody>
      </p:sp>
      <p:sp>
        <p:nvSpPr>
          <p:cNvPr id="23554" name="Rectangle 2"/>
          <p:cNvSpPr>
            <a:spLocks noGrp="1" noChangeArrowheads="1"/>
          </p:cNvSpPr>
          <p:nvPr>
            <p:ph type="title"/>
          </p:nvPr>
        </p:nvSpPr>
        <p:spPr/>
        <p:txBody>
          <a:bodyPr/>
          <a:lstStyle/>
          <a:p>
            <a:r>
              <a:rPr lang="fr-FR"/>
              <a:t>Contrôles</a:t>
            </a:r>
          </a:p>
        </p:txBody>
      </p:sp>
      <p:sp>
        <p:nvSpPr>
          <p:cNvPr id="23555" name="Rectangle 3"/>
          <p:cNvSpPr>
            <a:spLocks noGrp="1" noChangeArrowheads="1"/>
          </p:cNvSpPr>
          <p:nvPr>
            <p:ph type="body" idx="1"/>
          </p:nvPr>
        </p:nvSpPr>
        <p:spPr/>
        <p:txBody>
          <a:bodyPr/>
          <a:lstStyle/>
          <a:p>
            <a:r>
              <a:rPr lang="fr-FR"/>
              <a:t>De nature physique :</a:t>
            </a:r>
          </a:p>
          <a:p>
            <a:pPr lvl="1"/>
            <a:r>
              <a:rPr lang="fr-FR"/>
              <a:t>Portes</a:t>
            </a:r>
          </a:p>
          <a:p>
            <a:pPr lvl="1"/>
            <a:r>
              <a:rPr lang="fr-FR"/>
              <a:t>Gardiens</a:t>
            </a:r>
          </a:p>
          <a:p>
            <a:pPr lvl="1"/>
            <a:r>
              <a:rPr lang="fr-FR"/>
              <a:t>backups</a:t>
            </a:r>
          </a:p>
        </p:txBody>
      </p:sp>
    </p:spTree>
    <p:extLst>
      <p:ext uri="{BB962C8B-B14F-4D97-AF65-F5344CB8AC3E}">
        <p14:creationId xmlns:p14="http://schemas.microsoft.com/office/powerpoint/2010/main" val="200975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fr-FR" smtClean="0"/>
              <a:t>Des faits et des chiffres</a:t>
            </a:r>
          </a:p>
        </p:txBody>
      </p:sp>
      <p:sp>
        <p:nvSpPr>
          <p:cNvPr id="22532" name="Rectangle 3"/>
          <p:cNvSpPr>
            <a:spLocks noGrp="1" noChangeArrowheads="1"/>
          </p:cNvSpPr>
          <p:nvPr>
            <p:ph type="body" idx="1"/>
          </p:nvPr>
        </p:nvSpPr>
        <p:spPr/>
        <p:txBody>
          <a:bodyPr/>
          <a:lstStyle/>
          <a:p>
            <a:pPr eaLnBrk="1" hangingPunct="1">
              <a:lnSpc>
                <a:spcPct val="80000"/>
              </a:lnSpc>
            </a:pPr>
            <a:r>
              <a:rPr lang="fr-FR" sz="2600" smtClean="0"/>
              <a:t>Nécessité de prendre :</a:t>
            </a:r>
          </a:p>
          <a:p>
            <a:pPr lvl="1" eaLnBrk="1" hangingPunct="1">
              <a:lnSpc>
                <a:spcPct val="80000"/>
              </a:lnSpc>
            </a:pPr>
            <a:r>
              <a:rPr lang="fr-FR" sz="2200" smtClean="0"/>
              <a:t>Mesures spécifiques pour protéger les SI;</a:t>
            </a:r>
          </a:p>
          <a:p>
            <a:pPr eaLnBrk="1" hangingPunct="1">
              <a:lnSpc>
                <a:spcPct val="80000"/>
              </a:lnSpc>
            </a:pPr>
            <a:r>
              <a:rPr lang="fr-FR" sz="2600" smtClean="0"/>
              <a:t>Risques :</a:t>
            </a:r>
          </a:p>
          <a:p>
            <a:pPr lvl="1" eaLnBrk="1" hangingPunct="1">
              <a:lnSpc>
                <a:spcPct val="80000"/>
              </a:lnSpc>
            </a:pPr>
            <a:r>
              <a:rPr lang="fr-FR" sz="2200" smtClean="0"/>
              <a:t>Défaillances réseaux;</a:t>
            </a:r>
          </a:p>
          <a:p>
            <a:pPr lvl="1" eaLnBrk="1" hangingPunct="1">
              <a:lnSpc>
                <a:spcPct val="80000"/>
              </a:lnSpc>
            </a:pPr>
            <a:r>
              <a:rPr lang="fr-FR" sz="2200" smtClean="0"/>
              <a:t>Utilisations non autorisées;</a:t>
            </a:r>
          </a:p>
          <a:p>
            <a:pPr lvl="1" eaLnBrk="1" hangingPunct="1">
              <a:lnSpc>
                <a:spcPct val="80000"/>
              </a:lnSpc>
            </a:pPr>
            <a:r>
              <a:rPr lang="fr-FR" sz="2200" smtClean="0"/>
              <a:t>Pannes de logiciels et de matériel;</a:t>
            </a:r>
          </a:p>
          <a:p>
            <a:pPr lvl="1" eaLnBrk="1" hangingPunct="1">
              <a:lnSpc>
                <a:spcPct val="80000"/>
              </a:lnSpc>
            </a:pPr>
            <a:r>
              <a:rPr lang="fr-FR" sz="2200" smtClean="0"/>
              <a:t>Catastrophes naturelles;</a:t>
            </a:r>
          </a:p>
          <a:p>
            <a:pPr lvl="1" eaLnBrk="1" hangingPunct="1">
              <a:lnSpc>
                <a:spcPct val="80000"/>
              </a:lnSpc>
            </a:pPr>
            <a:r>
              <a:rPr lang="fr-FR" sz="2200" smtClean="0"/>
              <a:t>Erreurs humaines;</a:t>
            </a:r>
          </a:p>
          <a:p>
            <a:pPr lvl="1" eaLnBrk="1" hangingPunct="1">
              <a:lnSpc>
                <a:spcPct val="80000"/>
              </a:lnSpc>
            </a:pPr>
            <a:r>
              <a:rPr lang="fr-FR" sz="2200" smtClean="0"/>
              <a:t>Attaques malveillantes.</a:t>
            </a:r>
          </a:p>
          <a:p>
            <a:pPr eaLnBrk="1" hangingPunct="1">
              <a:lnSpc>
                <a:spcPct val="80000"/>
              </a:lnSpc>
            </a:pPr>
            <a:r>
              <a:rPr lang="fr-FR" sz="2600" smtClean="0"/>
              <a:t>Conséquence :</a:t>
            </a:r>
          </a:p>
          <a:p>
            <a:pPr lvl="1" eaLnBrk="1" hangingPunct="1">
              <a:lnSpc>
                <a:spcPct val="80000"/>
              </a:lnSpc>
            </a:pPr>
            <a:r>
              <a:rPr lang="fr-FR" sz="2200" smtClean="0"/>
              <a:t>Paralyser partiellement ou totalement le fonctionnement des SI.   </a:t>
            </a:r>
          </a:p>
        </p:txBody>
      </p:sp>
    </p:spTree>
    <p:extLst>
      <p:ext uri="{BB962C8B-B14F-4D97-AF65-F5344CB8AC3E}">
        <p14:creationId xmlns:p14="http://schemas.microsoft.com/office/powerpoint/2010/main" val="31349577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0F25174E-4E5C-4F06-9509-B0508D4EC105}" type="slidenum">
              <a:rPr lang="fr-FR" altLang="en-US"/>
              <a:pPr/>
              <a:t>60</a:t>
            </a:fld>
            <a:endParaRPr lang="fr-FR" altLang="en-US"/>
          </a:p>
        </p:txBody>
      </p:sp>
      <p:sp>
        <p:nvSpPr>
          <p:cNvPr id="24578" name="Rectangle 2"/>
          <p:cNvSpPr>
            <a:spLocks noGrp="1" noChangeArrowheads="1"/>
          </p:cNvSpPr>
          <p:nvPr>
            <p:ph type="title"/>
          </p:nvPr>
        </p:nvSpPr>
        <p:spPr/>
        <p:txBody>
          <a:bodyPr/>
          <a:lstStyle/>
          <a:p>
            <a:r>
              <a:rPr lang="fr-FR"/>
              <a:t>Moyens de défense</a:t>
            </a:r>
          </a:p>
        </p:txBody>
      </p:sp>
      <p:sp>
        <p:nvSpPr>
          <p:cNvPr id="24579" name="Rectangle 3"/>
          <p:cNvSpPr>
            <a:spLocks noGrp="1" noChangeArrowheads="1"/>
          </p:cNvSpPr>
          <p:nvPr>
            <p:ph type="body" idx="1"/>
          </p:nvPr>
        </p:nvSpPr>
        <p:spPr/>
        <p:txBody>
          <a:bodyPr/>
          <a:lstStyle/>
          <a:p>
            <a:r>
              <a:rPr lang="fr-FR"/>
              <a:t>Politiques</a:t>
            </a:r>
          </a:p>
          <a:p>
            <a:pPr lvl="1"/>
            <a:r>
              <a:rPr lang="fr-FR"/>
              <a:t>Règlements</a:t>
            </a:r>
          </a:p>
          <a:p>
            <a:pPr lvl="1"/>
            <a:r>
              <a:rPr lang="fr-FR"/>
              <a:t>Education</a:t>
            </a:r>
          </a:p>
          <a:p>
            <a:pPr lvl="1"/>
            <a:r>
              <a:rPr lang="fr-FR"/>
              <a:t>Loi</a:t>
            </a:r>
          </a:p>
          <a:p>
            <a:pPr lvl="1"/>
            <a:r>
              <a:rPr lang="fr-FR"/>
              <a:t>Exemple</a:t>
            </a:r>
          </a:p>
          <a:p>
            <a:pPr lvl="2"/>
            <a:r>
              <a:rPr lang="fr-FR"/>
              <a:t>Durée de vie du mot de passe</a:t>
            </a:r>
          </a:p>
          <a:p>
            <a:r>
              <a:rPr lang="fr-FR"/>
              <a:t>Efficacité des contrôles</a:t>
            </a:r>
          </a:p>
        </p:txBody>
      </p:sp>
    </p:spTree>
    <p:extLst>
      <p:ext uri="{BB962C8B-B14F-4D97-AF65-F5344CB8AC3E}">
        <p14:creationId xmlns:p14="http://schemas.microsoft.com/office/powerpoint/2010/main" val="3880510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B90E58E4-3AF3-4AD7-88CF-73AB174FEDF6}" type="slidenum">
              <a:rPr lang="fr-FR" altLang="en-US"/>
              <a:pPr/>
              <a:t>61</a:t>
            </a:fld>
            <a:endParaRPr lang="fr-FR" altLang="en-US"/>
          </a:p>
        </p:txBody>
      </p:sp>
      <p:sp>
        <p:nvSpPr>
          <p:cNvPr id="25602" name="Rectangle 2"/>
          <p:cNvSpPr>
            <a:spLocks noGrp="1" noChangeArrowheads="1"/>
          </p:cNvSpPr>
          <p:nvPr>
            <p:ph type="title"/>
          </p:nvPr>
        </p:nvSpPr>
        <p:spPr/>
        <p:txBody>
          <a:bodyPr/>
          <a:lstStyle/>
          <a:p>
            <a:r>
              <a:rPr lang="fr-FR"/>
              <a:t>Principe d’efficacité</a:t>
            </a:r>
          </a:p>
        </p:txBody>
      </p:sp>
      <p:sp>
        <p:nvSpPr>
          <p:cNvPr id="25603" name="Rectangle 3"/>
          <p:cNvSpPr>
            <a:spLocks noGrp="1" noChangeArrowheads="1"/>
          </p:cNvSpPr>
          <p:nvPr>
            <p:ph type="body" idx="1"/>
          </p:nvPr>
        </p:nvSpPr>
        <p:spPr/>
        <p:txBody>
          <a:bodyPr/>
          <a:lstStyle/>
          <a:p>
            <a:r>
              <a:rPr lang="fr-FR"/>
              <a:t>Les contrôles doivent être utilisés pour être efficaces</a:t>
            </a:r>
          </a:p>
          <a:p>
            <a:r>
              <a:rPr lang="fr-FR"/>
              <a:t>Pratiques</a:t>
            </a:r>
          </a:p>
          <a:p>
            <a:r>
              <a:rPr lang="fr-FR"/>
              <a:t>Faciles à utiliser</a:t>
            </a:r>
          </a:p>
          <a:p>
            <a:r>
              <a:rPr lang="fr-FR"/>
              <a:t>Appropriés</a:t>
            </a:r>
          </a:p>
          <a:p>
            <a:r>
              <a:rPr lang="fr-FR"/>
              <a:t>Recouvrement des contrôles</a:t>
            </a:r>
          </a:p>
          <a:p>
            <a:r>
              <a:rPr lang="fr-FR"/>
              <a:t>Révision périodique et fréquente des contrôles</a:t>
            </a:r>
          </a:p>
        </p:txBody>
      </p:sp>
    </p:spTree>
    <p:extLst>
      <p:ext uri="{BB962C8B-B14F-4D97-AF65-F5344CB8AC3E}">
        <p14:creationId xmlns:p14="http://schemas.microsoft.com/office/powerpoint/2010/main" val="286012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3E93B539-6642-49EB-A895-68CE003BC18A}" type="slidenum">
              <a:rPr lang="fr-FR" altLang="en-US"/>
              <a:pPr/>
              <a:t>62</a:t>
            </a:fld>
            <a:endParaRPr lang="fr-FR" altLang="en-US"/>
          </a:p>
        </p:txBody>
      </p:sp>
      <p:sp>
        <p:nvSpPr>
          <p:cNvPr id="26626" name="Rectangle 2"/>
          <p:cNvSpPr>
            <a:spLocks noGrp="1" noChangeArrowheads="1"/>
          </p:cNvSpPr>
          <p:nvPr>
            <p:ph type="title"/>
          </p:nvPr>
        </p:nvSpPr>
        <p:spPr/>
        <p:txBody>
          <a:bodyPr/>
          <a:lstStyle/>
          <a:p>
            <a:r>
              <a:rPr lang="fr-FR"/>
              <a:t>Notion de confiance</a:t>
            </a:r>
          </a:p>
        </p:txBody>
      </p:sp>
      <p:sp>
        <p:nvSpPr>
          <p:cNvPr id="26627" name="Rectangle 3"/>
          <p:cNvSpPr>
            <a:spLocks noGrp="1" noChangeArrowheads="1"/>
          </p:cNvSpPr>
          <p:nvPr>
            <p:ph type="body" idx="1"/>
          </p:nvPr>
        </p:nvSpPr>
        <p:spPr/>
        <p:txBody>
          <a:bodyPr/>
          <a:lstStyle/>
          <a:p>
            <a:pPr algn="just"/>
            <a:r>
              <a:rPr lang="fr-FR"/>
              <a:t>Foi en l’honnêteté l’intégrité, la fiabilité, l’équité d’une personne ou d’une entité.</a:t>
            </a:r>
          </a:p>
          <a:p>
            <a:r>
              <a:rPr lang="fr-FR"/>
              <a:t>Faire confiance à son ordinateur mais pas à un ordinateur distant</a:t>
            </a:r>
          </a:p>
          <a:p>
            <a:r>
              <a:rPr lang="fr-FR"/>
              <a:t>A qui et à quoi peut on se fier?</a:t>
            </a:r>
          </a:p>
          <a:p>
            <a:r>
              <a:rPr lang="fr-FR"/>
              <a:t>Degré de confiance</a:t>
            </a:r>
          </a:p>
          <a:p>
            <a:pPr lvl="1"/>
            <a:r>
              <a:rPr lang="fr-FR"/>
              <a:t>Pas de sécurité possible sans confiance</a:t>
            </a:r>
          </a:p>
        </p:txBody>
      </p:sp>
    </p:spTree>
    <p:extLst>
      <p:ext uri="{BB962C8B-B14F-4D97-AF65-F5344CB8AC3E}">
        <p14:creationId xmlns:p14="http://schemas.microsoft.com/office/powerpoint/2010/main" val="71997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endParaRPr lang="en-US" smtClean="0"/>
          </a:p>
        </p:txBody>
      </p:sp>
      <p:sp>
        <p:nvSpPr>
          <p:cNvPr id="23556" name="Rectangle 3"/>
          <p:cNvSpPr>
            <a:spLocks noGrp="1" noChangeArrowheads="1"/>
          </p:cNvSpPr>
          <p:nvPr>
            <p:ph type="body" idx="1"/>
          </p:nvPr>
        </p:nvSpPr>
        <p:spPr/>
        <p:txBody>
          <a:bodyPr/>
          <a:lstStyle/>
          <a:p>
            <a:pPr eaLnBrk="1" hangingPunct="1"/>
            <a:r>
              <a:rPr lang="fr-FR" smtClean="0"/>
              <a:t>Système informatique :</a:t>
            </a:r>
          </a:p>
          <a:p>
            <a:pPr lvl="1" eaLnBrk="1" hangingPunct="1"/>
            <a:r>
              <a:rPr lang="fr-FR" smtClean="0"/>
              <a:t>fondamental dans une entreprise.</a:t>
            </a:r>
          </a:p>
          <a:p>
            <a:pPr eaLnBrk="1" hangingPunct="1"/>
            <a:r>
              <a:rPr lang="fr-FR" smtClean="0"/>
              <a:t>Sa sécurité et son contrôle </a:t>
            </a:r>
          </a:p>
          <a:p>
            <a:pPr lvl="1" eaLnBrk="1" hangingPunct="1"/>
            <a:r>
              <a:rPr lang="fr-FR" smtClean="0"/>
              <a:t>Priorité absolue.</a:t>
            </a:r>
          </a:p>
        </p:txBody>
      </p:sp>
    </p:spTree>
    <p:extLst>
      <p:ext uri="{BB962C8B-B14F-4D97-AF65-F5344CB8AC3E}">
        <p14:creationId xmlns:p14="http://schemas.microsoft.com/office/powerpoint/2010/main" val="3600141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fr-FR" smtClean="0"/>
              <a:t>Sécurité d’un SI</a:t>
            </a:r>
          </a:p>
        </p:txBody>
      </p:sp>
      <p:sp>
        <p:nvSpPr>
          <p:cNvPr id="24580" name="Rectangle 3"/>
          <p:cNvSpPr>
            <a:spLocks noGrp="1" noChangeArrowheads="1"/>
          </p:cNvSpPr>
          <p:nvPr>
            <p:ph type="body" idx="1"/>
          </p:nvPr>
        </p:nvSpPr>
        <p:spPr/>
        <p:txBody>
          <a:bodyPr/>
          <a:lstStyle/>
          <a:p>
            <a:pPr algn="just" eaLnBrk="1" hangingPunct="1"/>
            <a:r>
              <a:rPr lang="fr-FR" smtClean="0"/>
              <a:t>Ensemble de politiques, de procédures et des moyens techniques visant à :</a:t>
            </a:r>
          </a:p>
          <a:p>
            <a:pPr lvl="1" algn="just" eaLnBrk="1" hangingPunct="1"/>
            <a:r>
              <a:rPr lang="fr-FR" smtClean="0"/>
              <a:t>Identifier et cartographier les risques et les menaces, tester la capacité du SI à y faire face, décider de s’éloigner du risque ou de l’éloigner;</a:t>
            </a:r>
          </a:p>
          <a:p>
            <a:pPr lvl="1" algn="just" eaLnBrk="1" hangingPunct="1"/>
            <a:r>
              <a:rPr lang="fr-FR" smtClean="0"/>
              <a:t>Intervenir sur les systèmes défaillants pour les remettre le plus rapidement possible stable. </a:t>
            </a:r>
          </a:p>
        </p:txBody>
      </p:sp>
    </p:spTree>
    <p:extLst>
      <p:ext uri="{BB962C8B-B14F-4D97-AF65-F5344CB8AC3E}">
        <p14:creationId xmlns:p14="http://schemas.microsoft.com/office/powerpoint/2010/main" val="4236813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Normes ISO 27001, BS 7799-2</a:t>
            </a:r>
          </a:p>
        </p:txBody>
      </p:sp>
      <p:sp>
        <p:nvSpPr>
          <p:cNvPr id="25603" name="Content Placeholder 2"/>
          <p:cNvSpPr>
            <a:spLocks noGrp="1"/>
          </p:cNvSpPr>
          <p:nvPr>
            <p:ph idx="1"/>
          </p:nvPr>
        </p:nvSpPr>
        <p:spPr/>
        <p:txBody>
          <a:bodyPr/>
          <a:lstStyle/>
          <a:p>
            <a:pPr algn="just"/>
            <a:r>
              <a:rPr lang="fr-FR" b="1" smtClean="0"/>
              <a:t>ISO 27001 : publiée en Novembre 2005</a:t>
            </a:r>
          </a:p>
          <a:p>
            <a:pPr lvl="1" algn="just"/>
            <a:r>
              <a:rPr lang="fr-FR" b="1" smtClean="0"/>
              <a:t>Définit la Politique du Management de la Sécurité des SI au sein d'une entreprise.</a:t>
            </a:r>
          </a:p>
          <a:p>
            <a:pPr lvl="1" algn="just"/>
            <a:r>
              <a:rPr lang="fr-FR" b="1" smtClean="0"/>
              <a:t>issue de la BS 7799-2:1999 </a:t>
            </a:r>
          </a:p>
          <a:p>
            <a:pPr lvl="2" algn="just"/>
            <a:r>
              <a:rPr lang="fr-FR" b="1" smtClean="0"/>
              <a:t>définit les exigences à respecter pour créer un SMSI </a:t>
            </a:r>
          </a:p>
          <a:p>
            <a:pPr lvl="2" algn="just"/>
            <a:r>
              <a:rPr lang="fr-FR" b="1" smtClean="0"/>
              <a:t>spécifie en annexe certains contrôles de sécurité, tirés de la ISO 17799, dont la mise en œuvre est obligatoire. </a:t>
            </a:r>
          </a:p>
        </p:txBody>
      </p:sp>
    </p:spTree>
    <p:extLst>
      <p:ext uri="{BB962C8B-B14F-4D97-AF65-F5344CB8AC3E}">
        <p14:creationId xmlns:p14="http://schemas.microsoft.com/office/powerpoint/2010/main" val="3652189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3409</Words>
  <Application>Microsoft Office PowerPoint</Application>
  <PresentationFormat>Affichage à l'écran (4:3)</PresentationFormat>
  <Paragraphs>630</Paragraphs>
  <Slides>62</Slides>
  <Notes>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62</vt:i4>
      </vt:variant>
    </vt:vector>
  </HeadingPairs>
  <TitlesOfParts>
    <vt:vector size="64" baseType="lpstr">
      <vt:lpstr>Thème Office</vt:lpstr>
      <vt:lpstr>Photo Editor Photo</vt:lpstr>
      <vt:lpstr>Présentation PowerPoint</vt:lpstr>
      <vt:lpstr>OBJECTIFS PEDAGOGIQUES </vt:lpstr>
      <vt:lpstr>OBJECTIFS PEDAGOGIQUES</vt:lpstr>
      <vt:lpstr>Des faits et des chiffres</vt:lpstr>
      <vt:lpstr>Des faits et des chiffres</vt:lpstr>
      <vt:lpstr>Des faits et des chiffres</vt:lpstr>
      <vt:lpstr>Présentation PowerPoint</vt:lpstr>
      <vt:lpstr>Sécurité d’un SI</vt:lpstr>
      <vt:lpstr>Normes ISO 27001, BS 7799-2</vt:lpstr>
      <vt:lpstr>BS 7799 ou ISO 17799 : ISO 27002</vt:lpstr>
      <vt:lpstr>Norme ISO 27001 </vt:lpstr>
      <vt:lpstr>Sécurité des systèmes d'information</vt:lpstr>
      <vt:lpstr>Principe de l'amélioration continue </vt:lpstr>
      <vt:lpstr>Entreprises certifiées dans le monde</vt:lpstr>
      <vt:lpstr>Motivation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typlologie d’attaque</vt:lpstr>
      <vt:lpstr>Les différents types d’attaques</vt:lpstr>
      <vt:lpstr>Les types d’attaques</vt:lpstr>
      <vt:lpstr>Les types d’attaques</vt:lpstr>
      <vt:lpstr>Les types d’attaques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Problématique</vt:lpstr>
      <vt:lpstr>Système informatique</vt:lpstr>
      <vt:lpstr>Terminologie de sécurité</vt:lpstr>
      <vt:lpstr>Terminologie de sécurité</vt:lpstr>
      <vt:lpstr>Objectifs de sécurité</vt:lpstr>
      <vt:lpstr>Objectifs de sécurité</vt:lpstr>
      <vt:lpstr>Objectifs de sécurité</vt:lpstr>
      <vt:lpstr>Valeur de la donnée</vt:lpstr>
      <vt:lpstr>Protection adéquate</vt:lpstr>
      <vt:lpstr>Moyens de défense</vt:lpstr>
      <vt:lpstr>Contrôles</vt:lpstr>
      <vt:lpstr>Contrôles</vt:lpstr>
      <vt:lpstr>Moyens de défense</vt:lpstr>
      <vt:lpstr>Principe d’efficacité</vt:lpstr>
      <vt:lpstr>Notion de confiance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5</cp:revision>
  <dcterms:created xsi:type="dcterms:W3CDTF">2019-03-09T22:49:51Z</dcterms:created>
  <dcterms:modified xsi:type="dcterms:W3CDTF">2019-03-09T23:15:22Z</dcterms:modified>
</cp:coreProperties>
</file>