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88" r:id="rId2"/>
    <p:sldId id="289" r:id="rId3"/>
    <p:sldId id="290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02" r:id="rId12"/>
    <p:sldId id="291" r:id="rId13"/>
    <p:sldId id="258" r:id="rId14"/>
    <p:sldId id="292" r:id="rId15"/>
    <p:sldId id="295" r:id="rId16"/>
    <p:sldId id="296" r:id="rId17"/>
    <p:sldId id="297" r:id="rId18"/>
    <p:sldId id="298" r:id="rId19"/>
    <p:sldId id="299" r:id="rId20"/>
    <p:sldId id="359" r:id="rId21"/>
    <p:sldId id="257" r:id="rId22"/>
    <p:sldId id="259" r:id="rId23"/>
    <p:sldId id="260" r:id="rId24"/>
    <p:sldId id="261" r:id="rId25"/>
    <p:sldId id="262" r:id="rId26"/>
    <p:sldId id="263" r:id="rId27"/>
    <p:sldId id="266" r:id="rId28"/>
    <p:sldId id="330" r:id="rId29"/>
    <p:sldId id="332" r:id="rId30"/>
    <p:sldId id="333" r:id="rId31"/>
    <p:sldId id="338" r:id="rId32"/>
    <p:sldId id="339" r:id="rId33"/>
    <p:sldId id="264" r:id="rId34"/>
    <p:sldId id="357" r:id="rId35"/>
    <p:sldId id="358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265" r:id="rId50"/>
    <p:sldId id="329" r:id="rId51"/>
    <p:sldId id="326" r:id="rId5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BC192-7C54-4BA3-A776-83DBC73B8FF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1DF77D7-B0D9-4F87-874D-A6AA07D91C52}">
      <dgm:prSet phldrT="[Texte]"/>
      <dgm:spPr>
        <a:solidFill>
          <a:srgbClr val="004B85"/>
        </a:solidFill>
      </dgm:spPr>
      <dgm:t>
        <a:bodyPr/>
        <a:lstStyle/>
        <a:p>
          <a:r>
            <a:rPr lang="fr" dirty="0"/>
            <a:t>Détection</a:t>
          </a:r>
          <a:endParaRPr lang="fr-FR" dirty="0"/>
        </a:p>
      </dgm:t>
    </dgm:pt>
    <dgm:pt modelId="{B5CB8DD9-EEF2-460D-8631-B72F4EF5DBB1}" type="parTrans" cxnId="{86F9308E-902D-4685-B0EC-5EFD7F4C37D1}">
      <dgm:prSet/>
      <dgm:spPr/>
      <dgm:t>
        <a:bodyPr/>
        <a:lstStyle/>
        <a:p>
          <a:endParaRPr lang="fr-FR"/>
        </a:p>
      </dgm:t>
    </dgm:pt>
    <dgm:pt modelId="{A56EC0B2-CF42-4564-899A-27241B23E69F}" type="sibTrans" cxnId="{86F9308E-902D-4685-B0EC-5EFD7F4C37D1}">
      <dgm:prSet/>
      <dgm:spPr/>
      <dgm:t>
        <a:bodyPr/>
        <a:lstStyle/>
        <a:p>
          <a:endParaRPr lang="fr-FR"/>
        </a:p>
      </dgm:t>
    </dgm:pt>
    <dgm:pt modelId="{B7316F43-2F49-4B52-AFFD-E6184C72DD01}">
      <dgm:prSet phldrT="[Texte]"/>
      <dgm:spPr>
        <a:solidFill>
          <a:srgbClr val="004B85"/>
        </a:solidFill>
      </dgm:spPr>
      <dgm:t>
        <a:bodyPr/>
        <a:lstStyle/>
        <a:p>
          <a:r>
            <a:rPr lang="fr" dirty="0"/>
            <a:t>Communication</a:t>
          </a:r>
          <a:endParaRPr lang="fr-FR" dirty="0"/>
        </a:p>
      </dgm:t>
    </dgm:pt>
    <dgm:pt modelId="{2F074F34-3B00-4DAE-B5C7-62D953988A27}" type="parTrans" cxnId="{2C564F3D-0DCB-4116-B698-3712B1567190}">
      <dgm:prSet/>
      <dgm:spPr/>
      <dgm:t>
        <a:bodyPr/>
        <a:lstStyle/>
        <a:p>
          <a:endParaRPr lang="fr-FR"/>
        </a:p>
      </dgm:t>
    </dgm:pt>
    <dgm:pt modelId="{4FE49B37-4AC7-4182-81C9-267B7E5D4CC7}" type="sibTrans" cxnId="{2C564F3D-0DCB-4116-B698-3712B1567190}">
      <dgm:prSet/>
      <dgm:spPr/>
      <dgm:t>
        <a:bodyPr/>
        <a:lstStyle/>
        <a:p>
          <a:endParaRPr lang="fr-FR"/>
        </a:p>
      </dgm:t>
    </dgm:pt>
    <dgm:pt modelId="{2D0450C7-14A1-4800-94AF-D6EF5C4D7FE9}">
      <dgm:prSet phldrT="[Texte]"/>
      <dgm:spPr>
        <a:solidFill>
          <a:srgbClr val="004B85"/>
        </a:solidFill>
      </dgm:spPr>
      <dgm:t>
        <a:bodyPr/>
        <a:lstStyle/>
        <a:p>
          <a:r>
            <a:rPr lang="fr" dirty="0"/>
            <a:t>Cloud</a:t>
          </a:r>
          <a:endParaRPr lang="fr-FR" dirty="0"/>
        </a:p>
      </dgm:t>
    </dgm:pt>
    <dgm:pt modelId="{8F375687-1451-43BD-9B53-8963B4E8C3E4}" type="parTrans" cxnId="{0143AA46-D1D6-4234-A807-CB1D707DD5AF}">
      <dgm:prSet/>
      <dgm:spPr/>
      <dgm:t>
        <a:bodyPr/>
        <a:lstStyle/>
        <a:p>
          <a:endParaRPr lang="fr-FR"/>
        </a:p>
      </dgm:t>
    </dgm:pt>
    <dgm:pt modelId="{83074A1C-96B2-4757-94AB-572BA26ED52C}" type="sibTrans" cxnId="{0143AA46-D1D6-4234-A807-CB1D707DD5AF}">
      <dgm:prSet/>
      <dgm:spPr/>
      <dgm:t>
        <a:bodyPr/>
        <a:lstStyle/>
        <a:p>
          <a:endParaRPr lang="fr-FR"/>
        </a:p>
      </dgm:t>
    </dgm:pt>
    <dgm:pt modelId="{4B352535-1BFE-4FF1-B6AD-EB525A5EDCA5}">
      <dgm:prSet phldrT="[Texte]"/>
      <dgm:spPr>
        <a:solidFill>
          <a:srgbClr val="004B85"/>
        </a:solidFill>
      </dgm:spPr>
      <dgm:t>
        <a:bodyPr/>
        <a:lstStyle/>
        <a:p>
          <a:r>
            <a:rPr lang="fr" dirty="0"/>
            <a:t>Management</a:t>
          </a:r>
          <a:endParaRPr lang="fr-FR" dirty="0"/>
        </a:p>
      </dgm:t>
    </dgm:pt>
    <dgm:pt modelId="{0E63A7DC-9555-40C8-8D48-F7CDCD1954F7}" type="parTrans" cxnId="{87FE6D21-659C-4276-B3E8-D8DEF36A13C0}">
      <dgm:prSet/>
      <dgm:spPr/>
      <dgm:t>
        <a:bodyPr/>
        <a:lstStyle/>
        <a:p>
          <a:endParaRPr lang="fr-FR"/>
        </a:p>
      </dgm:t>
    </dgm:pt>
    <dgm:pt modelId="{D3EBF02E-A1DF-451B-84AD-1E43E662CB1A}" type="sibTrans" cxnId="{87FE6D21-659C-4276-B3E8-D8DEF36A13C0}">
      <dgm:prSet/>
      <dgm:spPr/>
      <dgm:t>
        <a:bodyPr/>
        <a:lstStyle/>
        <a:p>
          <a:endParaRPr lang="fr-FR"/>
        </a:p>
      </dgm:t>
    </dgm:pt>
    <dgm:pt modelId="{4A972C46-E1F8-464F-B5A6-E4568B695683}">
      <dgm:prSet phldrT="[Texte]"/>
      <dgm:spPr>
        <a:solidFill>
          <a:srgbClr val="004B85"/>
        </a:solidFill>
      </dgm:spPr>
      <dgm:t>
        <a:bodyPr/>
        <a:lstStyle/>
        <a:p>
          <a:r>
            <a:rPr lang="fr"/>
            <a:t>Applications</a:t>
          </a:r>
          <a:endParaRPr lang="fr-FR" dirty="0"/>
        </a:p>
      </dgm:t>
    </dgm:pt>
    <dgm:pt modelId="{07160D80-FB35-4624-AA7B-09168EE07DDD}" type="parTrans" cxnId="{9EE7ED07-D0A0-41AB-A17F-525FE2B8A610}">
      <dgm:prSet/>
      <dgm:spPr/>
      <dgm:t>
        <a:bodyPr/>
        <a:lstStyle/>
        <a:p>
          <a:endParaRPr lang="fr-FR"/>
        </a:p>
      </dgm:t>
    </dgm:pt>
    <dgm:pt modelId="{B9BFC8CC-F74D-481E-9189-9797A351C600}" type="sibTrans" cxnId="{9EE7ED07-D0A0-41AB-A17F-525FE2B8A610}">
      <dgm:prSet/>
      <dgm:spPr/>
      <dgm:t>
        <a:bodyPr/>
        <a:lstStyle/>
        <a:p>
          <a:endParaRPr lang="fr-FR"/>
        </a:p>
      </dgm:t>
    </dgm:pt>
    <dgm:pt modelId="{B6D5E6A8-02C5-49BF-ACDE-8E3FB801B426}">
      <dgm:prSet phldrT="[Texte]" custT="1"/>
      <dgm:spPr>
        <a:solidFill>
          <a:srgbClr val="004B85"/>
        </a:solidFill>
      </dgm:spPr>
      <dgm:t>
        <a:bodyPr/>
        <a:lstStyle/>
        <a:p>
          <a:r>
            <a:rPr lang="fr" sz="2300" kern="1200" dirty="0">
              <a:solidFill>
                <a:srgbClr val="FFFFFF"/>
              </a:solidFill>
              <a:latin typeface="Arial"/>
              <a:ea typeface="+mn-ea"/>
              <a:cs typeface="+mn-cs"/>
              <a:sym typeface="Calibri"/>
            </a:rPr>
            <a:t>Architecture</a:t>
          </a:r>
          <a:endParaRPr lang="fr-FR" sz="23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B93F9DE4-F8C4-4DDC-89B6-177ACCDC3696}" type="sibTrans" cxnId="{76470BE5-AA75-41A7-963E-9C6ECA3EFF3B}">
      <dgm:prSet/>
      <dgm:spPr/>
      <dgm:t>
        <a:bodyPr/>
        <a:lstStyle/>
        <a:p>
          <a:endParaRPr lang="fr-FR"/>
        </a:p>
      </dgm:t>
    </dgm:pt>
    <dgm:pt modelId="{968387F2-2231-4C11-A546-78B7BE9606AF}" type="parTrans" cxnId="{76470BE5-AA75-41A7-963E-9C6ECA3EFF3B}">
      <dgm:prSet/>
      <dgm:spPr/>
      <dgm:t>
        <a:bodyPr/>
        <a:lstStyle/>
        <a:p>
          <a:endParaRPr lang="fr-FR"/>
        </a:p>
      </dgm:t>
    </dgm:pt>
    <dgm:pt modelId="{9D84D332-F1B5-4978-B904-4F537EB57A6A}" type="pres">
      <dgm:prSet presAssocID="{E96BC192-7C54-4BA3-A776-83DBC73B8FF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696A437-3592-4523-B7BB-143F2B678E3C}" type="pres">
      <dgm:prSet presAssocID="{B6D5E6A8-02C5-49BF-ACDE-8E3FB801B426}" presName="root1" presStyleCnt="0"/>
      <dgm:spPr/>
    </dgm:pt>
    <dgm:pt modelId="{FB30093C-DFDA-4165-B656-08C523983A2D}" type="pres">
      <dgm:prSet presAssocID="{B6D5E6A8-02C5-49BF-ACDE-8E3FB801B426}" presName="LevelOneTextNode" presStyleLbl="node0" presStyleIdx="0" presStyleCnt="1" custLinFactNeighborX="-3753">
        <dgm:presLayoutVars>
          <dgm:chPref val="3"/>
        </dgm:presLayoutVars>
      </dgm:prSet>
      <dgm:spPr/>
    </dgm:pt>
    <dgm:pt modelId="{DE7E239D-1B4E-44D1-92AB-147C49BD96F2}" type="pres">
      <dgm:prSet presAssocID="{B6D5E6A8-02C5-49BF-ACDE-8E3FB801B426}" presName="level2hierChild" presStyleCnt="0"/>
      <dgm:spPr/>
    </dgm:pt>
    <dgm:pt modelId="{5B958056-3ADD-4478-8476-D2F88A01C363}" type="pres">
      <dgm:prSet presAssocID="{B5CB8DD9-EEF2-460D-8631-B72F4EF5DBB1}" presName="conn2-1" presStyleLbl="parChTrans1D2" presStyleIdx="0" presStyleCnt="5"/>
      <dgm:spPr/>
    </dgm:pt>
    <dgm:pt modelId="{3EA848E7-4593-4AC9-AB9B-9DD87693724A}" type="pres">
      <dgm:prSet presAssocID="{B5CB8DD9-EEF2-460D-8631-B72F4EF5DBB1}" presName="connTx" presStyleLbl="parChTrans1D2" presStyleIdx="0" presStyleCnt="5"/>
      <dgm:spPr/>
    </dgm:pt>
    <dgm:pt modelId="{288BAAE9-5197-4D54-BE33-8D2E3DA158DF}" type="pres">
      <dgm:prSet presAssocID="{81DF77D7-B0D9-4F87-874D-A6AA07D91C52}" presName="root2" presStyleCnt="0"/>
      <dgm:spPr/>
    </dgm:pt>
    <dgm:pt modelId="{8DE45B16-3A92-4F13-9F1B-FF39A910A32A}" type="pres">
      <dgm:prSet presAssocID="{81DF77D7-B0D9-4F87-874D-A6AA07D91C52}" presName="LevelTwoTextNode" presStyleLbl="node2" presStyleIdx="0" presStyleCnt="5">
        <dgm:presLayoutVars>
          <dgm:chPref val="3"/>
        </dgm:presLayoutVars>
      </dgm:prSet>
      <dgm:spPr/>
    </dgm:pt>
    <dgm:pt modelId="{D86EB906-1CB6-4F57-97E9-2C59FEEA1324}" type="pres">
      <dgm:prSet presAssocID="{81DF77D7-B0D9-4F87-874D-A6AA07D91C52}" presName="level3hierChild" presStyleCnt="0"/>
      <dgm:spPr/>
    </dgm:pt>
    <dgm:pt modelId="{174CF5CE-54EE-417F-A6D0-C922454EDBCF}" type="pres">
      <dgm:prSet presAssocID="{2F074F34-3B00-4DAE-B5C7-62D953988A27}" presName="conn2-1" presStyleLbl="parChTrans1D2" presStyleIdx="1" presStyleCnt="5"/>
      <dgm:spPr/>
    </dgm:pt>
    <dgm:pt modelId="{323FC2A7-4D0C-4BDD-9EBC-9EC7E56DAA13}" type="pres">
      <dgm:prSet presAssocID="{2F074F34-3B00-4DAE-B5C7-62D953988A27}" presName="connTx" presStyleLbl="parChTrans1D2" presStyleIdx="1" presStyleCnt="5"/>
      <dgm:spPr/>
    </dgm:pt>
    <dgm:pt modelId="{980F3538-DCBF-4BAF-8F97-BB605B093406}" type="pres">
      <dgm:prSet presAssocID="{B7316F43-2F49-4B52-AFFD-E6184C72DD01}" presName="root2" presStyleCnt="0"/>
      <dgm:spPr/>
    </dgm:pt>
    <dgm:pt modelId="{23611CEA-BF32-4C68-A7E0-BD1DF4B85126}" type="pres">
      <dgm:prSet presAssocID="{B7316F43-2F49-4B52-AFFD-E6184C72DD01}" presName="LevelTwoTextNode" presStyleLbl="node2" presStyleIdx="1" presStyleCnt="5">
        <dgm:presLayoutVars>
          <dgm:chPref val="3"/>
        </dgm:presLayoutVars>
      </dgm:prSet>
      <dgm:spPr/>
    </dgm:pt>
    <dgm:pt modelId="{6102F7CF-4714-46EF-A4F0-5C2D678BC370}" type="pres">
      <dgm:prSet presAssocID="{B7316F43-2F49-4B52-AFFD-E6184C72DD01}" presName="level3hierChild" presStyleCnt="0"/>
      <dgm:spPr/>
    </dgm:pt>
    <dgm:pt modelId="{F43DFAA6-FEC5-4651-9791-2EF37F087165}" type="pres">
      <dgm:prSet presAssocID="{8F375687-1451-43BD-9B53-8963B4E8C3E4}" presName="conn2-1" presStyleLbl="parChTrans1D2" presStyleIdx="2" presStyleCnt="5"/>
      <dgm:spPr/>
    </dgm:pt>
    <dgm:pt modelId="{EFC80EDC-F10B-4BDD-88AA-9360E14E13C2}" type="pres">
      <dgm:prSet presAssocID="{8F375687-1451-43BD-9B53-8963B4E8C3E4}" presName="connTx" presStyleLbl="parChTrans1D2" presStyleIdx="2" presStyleCnt="5"/>
      <dgm:spPr/>
    </dgm:pt>
    <dgm:pt modelId="{25B7025B-DD38-4995-B83F-9B37714DA5AF}" type="pres">
      <dgm:prSet presAssocID="{2D0450C7-14A1-4800-94AF-D6EF5C4D7FE9}" presName="root2" presStyleCnt="0"/>
      <dgm:spPr/>
    </dgm:pt>
    <dgm:pt modelId="{61CD396C-B2F1-44C5-B0CB-C114EA2E54C8}" type="pres">
      <dgm:prSet presAssocID="{2D0450C7-14A1-4800-94AF-D6EF5C4D7FE9}" presName="LevelTwoTextNode" presStyleLbl="node2" presStyleIdx="2" presStyleCnt="5">
        <dgm:presLayoutVars>
          <dgm:chPref val="3"/>
        </dgm:presLayoutVars>
      </dgm:prSet>
      <dgm:spPr/>
    </dgm:pt>
    <dgm:pt modelId="{5E5EAB5D-80D9-454B-913C-51869B61B20E}" type="pres">
      <dgm:prSet presAssocID="{2D0450C7-14A1-4800-94AF-D6EF5C4D7FE9}" presName="level3hierChild" presStyleCnt="0"/>
      <dgm:spPr/>
    </dgm:pt>
    <dgm:pt modelId="{7F89D13D-885F-4492-AF0C-8C5B47CB8BEC}" type="pres">
      <dgm:prSet presAssocID="{0E63A7DC-9555-40C8-8D48-F7CDCD1954F7}" presName="conn2-1" presStyleLbl="parChTrans1D2" presStyleIdx="3" presStyleCnt="5"/>
      <dgm:spPr/>
    </dgm:pt>
    <dgm:pt modelId="{A0A5A667-8948-458D-80D1-3008BB878953}" type="pres">
      <dgm:prSet presAssocID="{0E63A7DC-9555-40C8-8D48-F7CDCD1954F7}" presName="connTx" presStyleLbl="parChTrans1D2" presStyleIdx="3" presStyleCnt="5"/>
      <dgm:spPr/>
    </dgm:pt>
    <dgm:pt modelId="{BEEBE7A9-2AA2-41A7-8DB5-EDF149316319}" type="pres">
      <dgm:prSet presAssocID="{4B352535-1BFE-4FF1-B6AD-EB525A5EDCA5}" presName="root2" presStyleCnt="0"/>
      <dgm:spPr/>
    </dgm:pt>
    <dgm:pt modelId="{3E08E5FB-86A5-4CC7-A048-A329106A832A}" type="pres">
      <dgm:prSet presAssocID="{4B352535-1BFE-4FF1-B6AD-EB525A5EDCA5}" presName="LevelTwoTextNode" presStyleLbl="node2" presStyleIdx="3" presStyleCnt="5">
        <dgm:presLayoutVars>
          <dgm:chPref val="3"/>
        </dgm:presLayoutVars>
      </dgm:prSet>
      <dgm:spPr/>
    </dgm:pt>
    <dgm:pt modelId="{FA4D39C7-5C43-4072-ABD3-509C778EB96B}" type="pres">
      <dgm:prSet presAssocID="{4B352535-1BFE-4FF1-B6AD-EB525A5EDCA5}" presName="level3hierChild" presStyleCnt="0"/>
      <dgm:spPr/>
    </dgm:pt>
    <dgm:pt modelId="{ECD6D079-19EF-4F2E-B7FF-E00135F68C65}" type="pres">
      <dgm:prSet presAssocID="{07160D80-FB35-4624-AA7B-09168EE07DDD}" presName="conn2-1" presStyleLbl="parChTrans1D2" presStyleIdx="4" presStyleCnt="5"/>
      <dgm:spPr/>
    </dgm:pt>
    <dgm:pt modelId="{62CA095C-AA7C-42EB-A092-AA157C722973}" type="pres">
      <dgm:prSet presAssocID="{07160D80-FB35-4624-AA7B-09168EE07DDD}" presName="connTx" presStyleLbl="parChTrans1D2" presStyleIdx="4" presStyleCnt="5"/>
      <dgm:spPr/>
    </dgm:pt>
    <dgm:pt modelId="{54C81AA9-C503-4714-9D0E-863C788C86CD}" type="pres">
      <dgm:prSet presAssocID="{4A972C46-E1F8-464F-B5A6-E4568B695683}" presName="root2" presStyleCnt="0"/>
      <dgm:spPr/>
    </dgm:pt>
    <dgm:pt modelId="{CC995AC8-C9B8-4BFA-9EA0-62A8CE5C3EA3}" type="pres">
      <dgm:prSet presAssocID="{4A972C46-E1F8-464F-B5A6-E4568B695683}" presName="LevelTwoTextNode" presStyleLbl="node2" presStyleIdx="4" presStyleCnt="5">
        <dgm:presLayoutVars>
          <dgm:chPref val="3"/>
        </dgm:presLayoutVars>
      </dgm:prSet>
      <dgm:spPr/>
    </dgm:pt>
    <dgm:pt modelId="{E5BBD8AB-D6A1-4A60-BB4C-8D761719335B}" type="pres">
      <dgm:prSet presAssocID="{4A972C46-E1F8-464F-B5A6-E4568B695683}" presName="level3hierChild" presStyleCnt="0"/>
      <dgm:spPr/>
    </dgm:pt>
  </dgm:ptLst>
  <dgm:cxnLst>
    <dgm:cxn modelId="{9EE7ED07-D0A0-41AB-A17F-525FE2B8A610}" srcId="{B6D5E6A8-02C5-49BF-ACDE-8E3FB801B426}" destId="{4A972C46-E1F8-464F-B5A6-E4568B695683}" srcOrd="4" destOrd="0" parTransId="{07160D80-FB35-4624-AA7B-09168EE07DDD}" sibTransId="{B9BFC8CC-F74D-481E-9189-9797A351C600}"/>
    <dgm:cxn modelId="{9A1F3008-316D-43FD-986D-DDBAFF165444}" type="presOf" srcId="{B5CB8DD9-EEF2-460D-8631-B72F4EF5DBB1}" destId="{3EA848E7-4593-4AC9-AB9B-9DD87693724A}" srcOrd="1" destOrd="0" presId="urn:microsoft.com/office/officeart/2008/layout/HorizontalMultiLevelHierarchy"/>
    <dgm:cxn modelId="{B337800E-2FD8-402D-94E6-05C14081BCD4}" type="presOf" srcId="{07160D80-FB35-4624-AA7B-09168EE07DDD}" destId="{ECD6D079-19EF-4F2E-B7FF-E00135F68C65}" srcOrd="0" destOrd="0" presId="urn:microsoft.com/office/officeart/2008/layout/HorizontalMultiLevelHierarchy"/>
    <dgm:cxn modelId="{F904CA12-A0C0-487C-8182-1E647EC86C3A}" type="presOf" srcId="{2D0450C7-14A1-4800-94AF-D6EF5C4D7FE9}" destId="{61CD396C-B2F1-44C5-B0CB-C114EA2E54C8}" srcOrd="0" destOrd="0" presId="urn:microsoft.com/office/officeart/2008/layout/HorizontalMultiLevelHierarchy"/>
    <dgm:cxn modelId="{54299619-26BF-49D6-BD0B-A793034A4F30}" type="presOf" srcId="{B7316F43-2F49-4B52-AFFD-E6184C72DD01}" destId="{23611CEA-BF32-4C68-A7E0-BD1DF4B85126}" srcOrd="0" destOrd="0" presId="urn:microsoft.com/office/officeart/2008/layout/HorizontalMultiLevelHierarchy"/>
    <dgm:cxn modelId="{87FE6D21-659C-4276-B3E8-D8DEF36A13C0}" srcId="{B6D5E6A8-02C5-49BF-ACDE-8E3FB801B426}" destId="{4B352535-1BFE-4FF1-B6AD-EB525A5EDCA5}" srcOrd="3" destOrd="0" parTransId="{0E63A7DC-9555-40C8-8D48-F7CDCD1954F7}" sibTransId="{D3EBF02E-A1DF-451B-84AD-1E43E662CB1A}"/>
    <dgm:cxn modelId="{8B495A2A-E36D-4681-9A75-11E2A78A64C2}" type="presOf" srcId="{2F074F34-3B00-4DAE-B5C7-62D953988A27}" destId="{323FC2A7-4D0C-4BDD-9EBC-9EC7E56DAA13}" srcOrd="1" destOrd="0" presId="urn:microsoft.com/office/officeart/2008/layout/HorizontalMultiLevelHierarchy"/>
    <dgm:cxn modelId="{8C6FEF2A-BCEB-40FA-AB3F-808715619296}" type="presOf" srcId="{07160D80-FB35-4624-AA7B-09168EE07DDD}" destId="{62CA095C-AA7C-42EB-A092-AA157C722973}" srcOrd="1" destOrd="0" presId="urn:microsoft.com/office/officeart/2008/layout/HorizontalMultiLevelHierarchy"/>
    <dgm:cxn modelId="{5AE26633-7ECF-4D6C-9AF4-48F9B7821681}" type="presOf" srcId="{0E63A7DC-9555-40C8-8D48-F7CDCD1954F7}" destId="{7F89D13D-885F-4492-AF0C-8C5B47CB8BEC}" srcOrd="0" destOrd="0" presId="urn:microsoft.com/office/officeart/2008/layout/HorizontalMultiLevelHierarchy"/>
    <dgm:cxn modelId="{2C564F3D-0DCB-4116-B698-3712B1567190}" srcId="{B6D5E6A8-02C5-49BF-ACDE-8E3FB801B426}" destId="{B7316F43-2F49-4B52-AFFD-E6184C72DD01}" srcOrd="1" destOrd="0" parTransId="{2F074F34-3B00-4DAE-B5C7-62D953988A27}" sibTransId="{4FE49B37-4AC7-4182-81C9-267B7E5D4CC7}"/>
    <dgm:cxn modelId="{0143AA46-D1D6-4234-A807-CB1D707DD5AF}" srcId="{B6D5E6A8-02C5-49BF-ACDE-8E3FB801B426}" destId="{2D0450C7-14A1-4800-94AF-D6EF5C4D7FE9}" srcOrd="2" destOrd="0" parTransId="{8F375687-1451-43BD-9B53-8963B4E8C3E4}" sibTransId="{83074A1C-96B2-4757-94AB-572BA26ED52C}"/>
    <dgm:cxn modelId="{86F9308E-902D-4685-B0EC-5EFD7F4C37D1}" srcId="{B6D5E6A8-02C5-49BF-ACDE-8E3FB801B426}" destId="{81DF77D7-B0D9-4F87-874D-A6AA07D91C52}" srcOrd="0" destOrd="0" parTransId="{B5CB8DD9-EEF2-460D-8631-B72F4EF5DBB1}" sibTransId="{A56EC0B2-CF42-4564-899A-27241B23E69F}"/>
    <dgm:cxn modelId="{A3BA6495-3392-41D0-8299-B315E358D1DB}" type="presOf" srcId="{0E63A7DC-9555-40C8-8D48-F7CDCD1954F7}" destId="{A0A5A667-8948-458D-80D1-3008BB878953}" srcOrd="1" destOrd="0" presId="urn:microsoft.com/office/officeart/2008/layout/HorizontalMultiLevelHierarchy"/>
    <dgm:cxn modelId="{62C81C98-708E-4819-8C33-D8B9097FEEA6}" type="presOf" srcId="{8F375687-1451-43BD-9B53-8963B4E8C3E4}" destId="{F43DFAA6-FEC5-4651-9791-2EF37F087165}" srcOrd="0" destOrd="0" presId="urn:microsoft.com/office/officeart/2008/layout/HorizontalMultiLevelHierarchy"/>
    <dgm:cxn modelId="{C781DE9C-CB9D-463E-B5F8-8F9F3CF9C8A6}" type="presOf" srcId="{B6D5E6A8-02C5-49BF-ACDE-8E3FB801B426}" destId="{FB30093C-DFDA-4165-B656-08C523983A2D}" srcOrd="0" destOrd="0" presId="urn:microsoft.com/office/officeart/2008/layout/HorizontalMultiLevelHierarchy"/>
    <dgm:cxn modelId="{D5560C9D-69D0-4896-B321-AC4D8B7E06B1}" type="presOf" srcId="{2F074F34-3B00-4DAE-B5C7-62D953988A27}" destId="{174CF5CE-54EE-417F-A6D0-C922454EDBCF}" srcOrd="0" destOrd="0" presId="urn:microsoft.com/office/officeart/2008/layout/HorizontalMultiLevelHierarchy"/>
    <dgm:cxn modelId="{2554E6B2-005A-40A4-B5DD-2A9CB50E4050}" type="presOf" srcId="{4A972C46-E1F8-464F-B5A6-E4568B695683}" destId="{CC995AC8-C9B8-4BFA-9EA0-62A8CE5C3EA3}" srcOrd="0" destOrd="0" presId="urn:microsoft.com/office/officeart/2008/layout/HorizontalMultiLevelHierarchy"/>
    <dgm:cxn modelId="{24380BB9-9FCA-4313-9EF2-7431D361BF29}" type="presOf" srcId="{8F375687-1451-43BD-9B53-8963B4E8C3E4}" destId="{EFC80EDC-F10B-4BDD-88AA-9360E14E13C2}" srcOrd="1" destOrd="0" presId="urn:microsoft.com/office/officeart/2008/layout/HorizontalMultiLevelHierarchy"/>
    <dgm:cxn modelId="{083E7AD9-EFC0-406D-926B-BDACD7AA38B5}" type="presOf" srcId="{B5CB8DD9-EEF2-460D-8631-B72F4EF5DBB1}" destId="{5B958056-3ADD-4478-8476-D2F88A01C363}" srcOrd="0" destOrd="0" presId="urn:microsoft.com/office/officeart/2008/layout/HorizontalMultiLevelHierarchy"/>
    <dgm:cxn modelId="{55DF4FDE-2B0D-41FE-9C1E-05BA897B6647}" type="presOf" srcId="{81DF77D7-B0D9-4F87-874D-A6AA07D91C52}" destId="{8DE45B16-3A92-4F13-9F1B-FF39A910A32A}" srcOrd="0" destOrd="0" presId="urn:microsoft.com/office/officeart/2008/layout/HorizontalMultiLevelHierarchy"/>
    <dgm:cxn modelId="{76470BE5-AA75-41A7-963E-9C6ECA3EFF3B}" srcId="{E96BC192-7C54-4BA3-A776-83DBC73B8FFE}" destId="{B6D5E6A8-02C5-49BF-ACDE-8E3FB801B426}" srcOrd="0" destOrd="0" parTransId="{968387F2-2231-4C11-A546-78B7BE9606AF}" sibTransId="{B93F9DE4-F8C4-4DDC-89B6-177ACCDC3696}"/>
    <dgm:cxn modelId="{BCAF03E6-6875-4E27-B65C-950785D001D6}" type="presOf" srcId="{E96BC192-7C54-4BA3-A776-83DBC73B8FFE}" destId="{9D84D332-F1B5-4978-B904-4F537EB57A6A}" srcOrd="0" destOrd="0" presId="urn:microsoft.com/office/officeart/2008/layout/HorizontalMultiLevelHierarchy"/>
    <dgm:cxn modelId="{5FA66AF5-BA07-46ED-AB03-4DDE001CECEC}" type="presOf" srcId="{4B352535-1BFE-4FF1-B6AD-EB525A5EDCA5}" destId="{3E08E5FB-86A5-4CC7-A048-A329106A832A}" srcOrd="0" destOrd="0" presId="urn:microsoft.com/office/officeart/2008/layout/HorizontalMultiLevelHierarchy"/>
    <dgm:cxn modelId="{E0EC7B36-27A0-4910-9489-2085969C532B}" type="presParOf" srcId="{9D84D332-F1B5-4978-B904-4F537EB57A6A}" destId="{A696A437-3592-4523-B7BB-143F2B678E3C}" srcOrd="0" destOrd="0" presId="urn:microsoft.com/office/officeart/2008/layout/HorizontalMultiLevelHierarchy"/>
    <dgm:cxn modelId="{82244481-5253-47EB-AE86-AEAA03EB44C9}" type="presParOf" srcId="{A696A437-3592-4523-B7BB-143F2B678E3C}" destId="{FB30093C-DFDA-4165-B656-08C523983A2D}" srcOrd="0" destOrd="0" presId="urn:microsoft.com/office/officeart/2008/layout/HorizontalMultiLevelHierarchy"/>
    <dgm:cxn modelId="{0D682263-BE2A-41B2-99A2-155E3E9B243D}" type="presParOf" srcId="{A696A437-3592-4523-B7BB-143F2B678E3C}" destId="{DE7E239D-1B4E-44D1-92AB-147C49BD96F2}" srcOrd="1" destOrd="0" presId="urn:microsoft.com/office/officeart/2008/layout/HorizontalMultiLevelHierarchy"/>
    <dgm:cxn modelId="{88E8A08D-6DB5-447F-9478-A0AA81BFAF65}" type="presParOf" srcId="{DE7E239D-1B4E-44D1-92AB-147C49BD96F2}" destId="{5B958056-3ADD-4478-8476-D2F88A01C363}" srcOrd="0" destOrd="0" presId="urn:microsoft.com/office/officeart/2008/layout/HorizontalMultiLevelHierarchy"/>
    <dgm:cxn modelId="{3699A6B7-C059-42EC-A8E5-7D491A9E07F5}" type="presParOf" srcId="{5B958056-3ADD-4478-8476-D2F88A01C363}" destId="{3EA848E7-4593-4AC9-AB9B-9DD87693724A}" srcOrd="0" destOrd="0" presId="urn:microsoft.com/office/officeart/2008/layout/HorizontalMultiLevelHierarchy"/>
    <dgm:cxn modelId="{C5E4FCF4-80A6-4E9D-BD0F-0AF5BC75251E}" type="presParOf" srcId="{DE7E239D-1B4E-44D1-92AB-147C49BD96F2}" destId="{288BAAE9-5197-4D54-BE33-8D2E3DA158DF}" srcOrd="1" destOrd="0" presId="urn:microsoft.com/office/officeart/2008/layout/HorizontalMultiLevelHierarchy"/>
    <dgm:cxn modelId="{3344330A-F1D5-49B4-B377-754203AC7DF0}" type="presParOf" srcId="{288BAAE9-5197-4D54-BE33-8D2E3DA158DF}" destId="{8DE45B16-3A92-4F13-9F1B-FF39A910A32A}" srcOrd="0" destOrd="0" presId="urn:microsoft.com/office/officeart/2008/layout/HorizontalMultiLevelHierarchy"/>
    <dgm:cxn modelId="{C370D8E0-58F7-4038-831B-9FEC685525B6}" type="presParOf" srcId="{288BAAE9-5197-4D54-BE33-8D2E3DA158DF}" destId="{D86EB906-1CB6-4F57-97E9-2C59FEEA1324}" srcOrd="1" destOrd="0" presId="urn:microsoft.com/office/officeart/2008/layout/HorizontalMultiLevelHierarchy"/>
    <dgm:cxn modelId="{3BBEA84A-BB72-4883-A1E2-FEE403F50D57}" type="presParOf" srcId="{DE7E239D-1B4E-44D1-92AB-147C49BD96F2}" destId="{174CF5CE-54EE-417F-A6D0-C922454EDBCF}" srcOrd="2" destOrd="0" presId="urn:microsoft.com/office/officeart/2008/layout/HorizontalMultiLevelHierarchy"/>
    <dgm:cxn modelId="{BE628A2F-F2F9-4B0A-836A-1EAE28DDC496}" type="presParOf" srcId="{174CF5CE-54EE-417F-A6D0-C922454EDBCF}" destId="{323FC2A7-4D0C-4BDD-9EBC-9EC7E56DAA13}" srcOrd="0" destOrd="0" presId="urn:microsoft.com/office/officeart/2008/layout/HorizontalMultiLevelHierarchy"/>
    <dgm:cxn modelId="{C6552622-66DB-4CA1-AE96-BA03ED3C3F20}" type="presParOf" srcId="{DE7E239D-1B4E-44D1-92AB-147C49BD96F2}" destId="{980F3538-DCBF-4BAF-8F97-BB605B093406}" srcOrd="3" destOrd="0" presId="urn:microsoft.com/office/officeart/2008/layout/HorizontalMultiLevelHierarchy"/>
    <dgm:cxn modelId="{DBD973AB-4914-495B-B1F7-D414CD3F0BEA}" type="presParOf" srcId="{980F3538-DCBF-4BAF-8F97-BB605B093406}" destId="{23611CEA-BF32-4C68-A7E0-BD1DF4B85126}" srcOrd="0" destOrd="0" presId="urn:microsoft.com/office/officeart/2008/layout/HorizontalMultiLevelHierarchy"/>
    <dgm:cxn modelId="{794DBD60-0D53-4D2A-AD1E-083DE7BB09F0}" type="presParOf" srcId="{980F3538-DCBF-4BAF-8F97-BB605B093406}" destId="{6102F7CF-4714-46EF-A4F0-5C2D678BC370}" srcOrd="1" destOrd="0" presId="urn:microsoft.com/office/officeart/2008/layout/HorizontalMultiLevelHierarchy"/>
    <dgm:cxn modelId="{5CEAC3D6-D963-4D95-9484-192BE4D01599}" type="presParOf" srcId="{DE7E239D-1B4E-44D1-92AB-147C49BD96F2}" destId="{F43DFAA6-FEC5-4651-9791-2EF37F087165}" srcOrd="4" destOrd="0" presId="urn:microsoft.com/office/officeart/2008/layout/HorizontalMultiLevelHierarchy"/>
    <dgm:cxn modelId="{F599C8CC-F59C-4572-88E1-51453F2B02F3}" type="presParOf" srcId="{F43DFAA6-FEC5-4651-9791-2EF37F087165}" destId="{EFC80EDC-F10B-4BDD-88AA-9360E14E13C2}" srcOrd="0" destOrd="0" presId="urn:microsoft.com/office/officeart/2008/layout/HorizontalMultiLevelHierarchy"/>
    <dgm:cxn modelId="{65C3B196-C60C-4F01-895A-2A7E038BEC29}" type="presParOf" srcId="{DE7E239D-1B4E-44D1-92AB-147C49BD96F2}" destId="{25B7025B-DD38-4995-B83F-9B37714DA5AF}" srcOrd="5" destOrd="0" presId="urn:microsoft.com/office/officeart/2008/layout/HorizontalMultiLevelHierarchy"/>
    <dgm:cxn modelId="{67CC7143-9CA9-4288-B4E9-BE635294A2AE}" type="presParOf" srcId="{25B7025B-DD38-4995-B83F-9B37714DA5AF}" destId="{61CD396C-B2F1-44C5-B0CB-C114EA2E54C8}" srcOrd="0" destOrd="0" presId="urn:microsoft.com/office/officeart/2008/layout/HorizontalMultiLevelHierarchy"/>
    <dgm:cxn modelId="{5628038A-C311-4A76-A9A8-4898DCF18891}" type="presParOf" srcId="{25B7025B-DD38-4995-B83F-9B37714DA5AF}" destId="{5E5EAB5D-80D9-454B-913C-51869B61B20E}" srcOrd="1" destOrd="0" presId="urn:microsoft.com/office/officeart/2008/layout/HorizontalMultiLevelHierarchy"/>
    <dgm:cxn modelId="{D621D009-41B1-4528-AFD6-3560E805B844}" type="presParOf" srcId="{DE7E239D-1B4E-44D1-92AB-147C49BD96F2}" destId="{7F89D13D-885F-4492-AF0C-8C5B47CB8BEC}" srcOrd="6" destOrd="0" presId="urn:microsoft.com/office/officeart/2008/layout/HorizontalMultiLevelHierarchy"/>
    <dgm:cxn modelId="{CCEBF759-F72C-4C55-B15A-4947E4CF4B3D}" type="presParOf" srcId="{7F89D13D-885F-4492-AF0C-8C5B47CB8BEC}" destId="{A0A5A667-8948-458D-80D1-3008BB878953}" srcOrd="0" destOrd="0" presId="urn:microsoft.com/office/officeart/2008/layout/HorizontalMultiLevelHierarchy"/>
    <dgm:cxn modelId="{712A48F4-94B8-48ED-BFEC-1261E476F56F}" type="presParOf" srcId="{DE7E239D-1B4E-44D1-92AB-147C49BD96F2}" destId="{BEEBE7A9-2AA2-41A7-8DB5-EDF149316319}" srcOrd="7" destOrd="0" presId="urn:microsoft.com/office/officeart/2008/layout/HorizontalMultiLevelHierarchy"/>
    <dgm:cxn modelId="{2CCBCBCB-1F91-41E6-81B3-5EA782BC4B0B}" type="presParOf" srcId="{BEEBE7A9-2AA2-41A7-8DB5-EDF149316319}" destId="{3E08E5FB-86A5-4CC7-A048-A329106A832A}" srcOrd="0" destOrd="0" presId="urn:microsoft.com/office/officeart/2008/layout/HorizontalMultiLevelHierarchy"/>
    <dgm:cxn modelId="{228E04C8-9359-423F-BCCA-3C6315865F2F}" type="presParOf" srcId="{BEEBE7A9-2AA2-41A7-8DB5-EDF149316319}" destId="{FA4D39C7-5C43-4072-ABD3-509C778EB96B}" srcOrd="1" destOrd="0" presId="urn:microsoft.com/office/officeart/2008/layout/HorizontalMultiLevelHierarchy"/>
    <dgm:cxn modelId="{03925961-AE45-4744-AC34-FC14A465DB05}" type="presParOf" srcId="{DE7E239D-1B4E-44D1-92AB-147C49BD96F2}" destId="{ECD6D079-19EF-4F2E-B7FF-E00135F68C65}" srcOrd="8" destOrd="0" presId="urn:microsoft.com/office/officeart/2008/layout/HorizontalMultiLevelHierarchy"/>
    <dgm:cxn modelId="{B19660A8-024B-4265-A22D-723031907115}" type="presParOf" srcId="{ECD6D079-19EF-4F2E-B7FF-E00135F68C65}" destId="{62CA095C-AA7C-42EB-A092-AA157C722973}" srcOrd="0" destOrd="0" presId="urn:microsoft.com/office/officeart/2008/layout/HorizontalMultiLevelHierarchy"/>
    <dgm:cxn modelId="{9372CF2D-DA3E-410F-87F6-8E6060D11130}" type="presParOf" srcId="{DE7E239D-1B4E-44D1-92AB-147C49BD96F2}" destId="{54C81AA9-C503-4714-9D0E-863C788C86CD}" srcOrd="9" destOrd="0" presId="urn:microsoft.com/office/officeart/2008/layout/HorizontalMultiLevelHierarchy"/>
    <dgm:cxn modelId="{81D47035-93AD-4A5A-94B6-B7BB25C3AA41}" type="presParOf" srcId="{54C81AA9-C503-4714-9D0E-863C788C86CD}" destId="{CC995AC8-C9B8-4BFA-9EA0-62A8CE5C3EA3}" srcOrd="0" destOrd="0" presId="urn:microsoft.com/office/officeart/2008/layout/HorizontalMultiLevelHierarchy"/>
    <dgm:cxn modelId="{9A3DFA5D-A0B4-416B-AA5F-34CD9AFF2E4A}" type="presParOf" srcId="{54C81AA9-C503-4714-9D0E-863C788C86CD}" destId="{E5BBD8AB-D6A1-4A60-BB4C-8D761719335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4DE06-EC65-4228-A2C4-9C3E56AC2B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CA42E16-2310-4FBF-9E24-AA74BA0D4564}">
      <dgm:prSet phldrT="[Texte]"/>
      <dgm:spPr>
        <a:solidFill>
          <a:srgbClr val="004B85"/>
        </a:solidFill>
      </dgm:spPr>
      <dgm:t>
        <a:bodyPr/>
        <a:lstStyle/>
        <a:p>
          <a:r>
            <a:rPr lang="fr" dirty="0"/>
            <a:t>Couche physique </a:t>
          </a:r>
          <a:endParaRPr lang="fr-FR" dirty="0"/>
        </a:p>
      </dgm:t>
    </dgm:pt>
    <dgm:pt modelId="{05DC2191-5A36-4A7E-9FD9-9D5A7892BB25}" type="parTrans" cxnId="{54863E15-B52E-43E7-9A17-BD0E7E6288C6}">
      <dgm:prSet/>
      <dgm:spPr/>
      <dgm:t>
        <a:bodyPr/>
        <a:lstStyle/>
        <a:p>
          <a:endParaRPr lang="fr-FR"/>
        </a:p>
      </dgm:t>
    </dgm:pt>
    <dgm:pt modelId="{AD06A341-000E-41EC-91A0-D0AF36BA641F}" type="sibTrans" cxnId="{54863E15-B52E-43E7-9A17-BD0E7E6288C6}">
      <dgm:prSet/>
      <dgm:spPr/>
      <dgm:t>
        <a:bodyPr/>
        <a:lstStyle/>
        <a:p>
          <a:endParaRPr lang="fr-FR"/>
        </a:p>
      </dgm:t>
    </dgm:pt>
    <dgm:pt modelId="{E17D77A9-2D33-41C3-A7D9-DCF74D5811B4}">
      <dgm:prSet phldrT="[Texte]" custT="1"/>
      <dgm:spPr/>
      <dgm:t>
        <a:bodyPr/>
        <a:lstStyle/>
        <a:p>
          <a:r>
            <a:rPr lang="fr" sz="1400" dirty="0">
              <a:latin typeface="Arial" panose="020B0604020202020204" pitchFamily="34" charset="0"/>
              <a:cs typeface="Arial" panose="020B0604020202020204" pitchFamily="34" charset="0"/>
            </a:rPr>
            <a:t>IEEE802.15.4, ZigBee, Bluetooth</a:t>
          </a:r>
          <a:endParaRPr lang="fr-FR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F52D33-61D0-4AA6-9858-A432BAD7F172}" type="parTrans" cxnId="{FD2DB3D5-9397-4DF3-8175-7E6C88A22AB4}">
      <dgm:prSet/>
      <dgm:spPr/>
      <dgm:t>
        <a:bodyPr/>
        <a:lstStyle/>
        <a:p>
          <a:endParaRPr lang="fr-FR"/>
        </a:p>
      </dgm:t>
    </dgm:pt>
    <dgm:pt modelId="{D821B030-3B2B-4588-8AE3-540093061EAB}" type="sibTrans" cxnId="{FD2DB3D5-9397-4DF3-8175-7E6C88A22AB4}">
      <dgm:prSet/>
      <dgm:spPr/>
      <dgm:t>
        <a:bodyPr/>
        <a:lstStyle/>
        <a:p>
          <a:endParaRPr lang="fr-FR"/>
        </a:p>
      </dgm:t>
    </dgm:pt>
    <dgm:pt modelId="{1C124BCB-5BD8-4E60-B758-D8918850D43F}">
      <dgm:prSet phldrT="[Texte]"/>
      <dgm:spPr>
        <a:solidFill>
          <a:srgbClr val="004B85"/>
        </a:solidFill>
      </dgm:spPr>
      <dgm:t>
        <a:bodyPr/>
        <a:lstStyle/>
        <a:p>
          <a:r>
            <a:rPr lang="fr" dirty="0"/>
            <a:t>Couche réseau </a:t>
          </a:r>
          <a:endParaRPr lang="fr-FR" dirty="0"/>
        </a:p>
      </dgm:t>
    </dgm:pt>
    <dgm:pt modelId="{D629AE42-D781-4269-85E8-CE6F95983A1F}" type="parTrans" cxnId="{46B2CE88-3908-4527-AA17-A99B044CF0A6}">
      <dgm:prSet/>
      <dgm:spPr/>
      <dgm:t>
        <a:bodyPr/>
        <a:lstStyle/>
        <a:p>
          <a:endParaRPr lang="fr-FR"/>
        </a:p>
      </dgm:t>
    </dgm:pt>
    <dgm:pt modelId="{35B812AD-E496-4747-8C4B-AF09A4E0B96C}" type="sibTrans" cxnId="{46B2CE88-3908-4527-AA17-A99B044CF0A6}">
      <dgm:prSet/>
      <dgm:spPr/>
      <dgm:t>
        <a:bodyPr/>
        <a:lstStyle/>
        <a:p>
          <a:endParaRPr lang="fr-FR"/>
        </a:p>
      </dgm:t>
    </dgm:pt>
    <dgm:pt modelId="{D768264C-C9FD-4F41-BEC9-63CEDE8AE0CB}">
      <dgm:prSet phldrT="[Texte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6LoWPAN</a:t>
          </a:r>
          <a:endParaRPr lang="fr-FR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32C7B22C-8B2F-49A0-96EF-9B14CFC7D723}" type="parTrans" cxnId="{DCB15CDC-50E8-4848-841E-179E0808BD28}">
      <dgm:prSet/>
      <dgm:spPr/>
      <dgm:t>
        <a:bodyPr/>
        <a:lstStyle/>
        <a:p>
          <a:endParaRPr lang="fr-FR"/>
        </a:p>
      </dgm:t>
    </dgm:pt>
    <dgm:pt modelId="{70DF69CF-838B-4FCB-8AF6-E7F08F433F53}" type="sibTrans" cxnId="{DCB15CDC-50E8-4848-841E-179E0808BD28}">
      <dgm:prSet/>
      <dgm:spPr/>
      <dgm:t>
        <a:bodyPr/>
        <a:lstStyle/>
        <a:p>
          <a:endParaRPr lang="fr-FR"/>
        </a:p>
      </dgm:t>
    </dgm:pt>
    <dgm:pt modelId="{09666B88-3D3D-4A3F-8318-BABDD6CF9E5B}">
      <dgm:prSet phldrT="[Texte]"/>
      <dgm:spPr>
        <a:solidFill>
          <a:srgbClr val="004B85"/>
        </a:solidFill>
      </dgm:spPr>
      <dgm:t>
        <a:bodyPr/>
        <a:lstStyle/>
        <a:p>
          <a:r>
            <a:rPr lang="fr" dirty="0"/>
            <a:t>Couche transport </a:t>
          </a:r>
          <a:endParaRPr lang="fr-FR" dirty="0"/>
        </a:p>
      </dgm:t>
    </dgm:pt>
    <dgm:pt modelId="{4B1D2470-B4FC-411B-A2D6-114DBCF246C1}" type="parTrans" cxnId="{07D4B9E8-90BF-4CE0-B2D9-AA54379BC5AD}">
      <dgm:prSet/>
      <dgm:spPr/>
      <dgm:t>
        <a:bodyPr/>
        <a:lstStyle/>
        <a:p>
          <a:endParaRPr lang="fr-FR"/>
        </a:p>
      </dgm:t>
    </dgm:pt>
    <dgm:pt modelId="{C5A1D418-EF1A-4764-9FC4-0416461CA29E}" type="sibTrans" cxnId="{07D4B9E8-90BF-4CE0-B2D9-AA54379BC5AD}">
      <dgm:prSet/>
      <dgm:spPr/>
      <dgm:t>
        <a:bodyPr/>
        <a:lstStyle/>
        <a:p>
          <a:endParaRPr lang="fr-FR"/>
        </a:p>
      </dgm:t>
    </dgm:pt>
    <dgm:pt modelId="{0D14BDDD-5A8B-4F3F-B694-5B1FF447EEC2}">
      <dgm:prSet phldrT="[Texte]"/>
      <dgm:spPr>
        <a:solidFill>
          <a:srgbClr val="004B85"/>
        </a:solidFill>
      </dgm:spPr>
      <dgm:t>
        <a:bodyPr/>
        <a:lstStyle/>
        <a:p>
          <a:r>
            <a:rPr lang="fr" dirty="0"/>
            <a:t>Couche applicative </a:t>
          </a:r>
          <a:endParaRPr lang="fr-FR" dirty="0"/>
        </a:p>
      </dgm:t>
    </dgm:pt>
    <dgm:pt modelId="{3B80B09C-B791-4C2F-909B-7E171EE30F5B}" type="parTrans" cxnId="{9EF4B66B-D500-4F63-96A9-0DADAA169A80}">
      <dgm:prSet/>
      <dgm:spPr/>
      <dgm:t>
        <a:bodyPr/>
        <a:lstStyle/>
        <a:p>
          <a:endParaRPr lang="fr-FR"/>
        </a:p>
      </dgm:t>
    </dgm:pt>
    <dgm:pt modelId="{7B316EC8-E0D6-4FEF-A41A-F669002E92DC}" type="sibTrans" cxnId="{9EF4B66B-D500-4F63-96A9-0DADAA169A80}">
      <dgm:prSet/>
      <dgm:spPr/>
      <dgm:t>
        <a:bodyPr/>
        <a:lstStyle/>
        <a:p>
          <a:endParaRPr lang="fr-FR"/>
        </a:p>
      </dgm:t>
    </dgm:pt>
    <dgm:pt modelId="{5A87FA80-B486-48E7-912E-A706438A781F}">
      <dgm:prSet phldrT="[Texte]" custT="1"/>
      <dgm:spPr/>
      <dgm:t>
        <a:bodyPr/>
        <a:lstStyle/>
        <a:p>
          <a:r>
            <a:rPr lang="fr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UDP</a:t>
          </a:r>
          <a:endParaRPr lang="fr-FR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0DDB237D-869C-4342-B511-E9B0322E61A4}" type="parTrans" cxnId="{40B5F15D-6EF8-40BB-89AA-F70E64B725CF}">
      <dgm:prSet/>
      <dgm:spPr/>
      <dgm:t>
        <a:bodyPr/>
        <a:lstStyle/>
        <a:p>
          <a:endParaRPr lang="fr-FR"/>
        </a:p>
      </dgm:t>
    </dgm:pt>
    <dgm:pt modelId="{A5CB20C6-D1A7-42AC-9B0C-F6E7DD192D90}" type="sibTrans" cxnId="{40B5F15D-6EF8-40BB-89AA-F70E64B725CF}">
      <dgm:prSet/>
      <dgm:spPr/>
      <dgm:t>
        <a:bodyPr/>
        <a:lstStyle/>
        <a:p>
          <a:endParaRPr lang="fr-FR"/>
        </a:p>
      </dgm:t>
    </dgm:pt>
    <dgm:pt modelId="{46A8D03A-8F81-4757-9C12-DB12072842D4}">
      <dgm:prSet phldrT="[Texte]" custT="1"/>
      <dgm:spPr/>
      <dgm:t>
        <a:bodyPr/>
        <a:lstStyle/>
        <a:p>
          <a:r>
            <a:rPr lang="fr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CoAP</a:t>
          </a:r>
          <a:endParaRPr lang="fr-FR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26EB9072-F8C5-4E38-A721-A7B34B2E80EF}" type="parTrans" cxnId="{9AA9267C-E5E4-4E28-AD70-A94EA3754457}">
      <dgm:prSet/>
      <dgm:spPr/>
      <dgm:t>
        <a:bodyPr/>
        <a:lstStyle/>
        <a:p>
          <a:endParaRPr lang="fr-FR"/>
        </a:p>
      </dgm:t>
    </dgm:pt>
    <dgm:pt modelId="{1250BE85-B0C7-4F26-995F-CAB93FCEB147}" type="sibTrans" cxnId="{9AA9267C-E5E4-4E28-AD70-A94EA3754457}">
      <dgm:prSet/>
      <dgm:spPr/>
      <dgm:t>
        <a:bodyPr/>
        <a:lstStyle/>
        <a:p>
          <a:endParaRPr lang="fr-FR"/>
        </a:p>
      </dgm:t>
    </dgm:pt>
    <dgm:pt modelId="{2AD274FB-0EA5-44B3-A737-50730D4C3421}">
      <dgm:prSet phldrT="[Texte]" custT="1"/>
      <dgm:spPr/>
      <dgm:t>
        <a:bodyPr/>
        <a:lstStyle/>
        <a:p>
          <a:r>
            <a:rPr lang="fr" sz="1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MQTT</a:t>
          </a:r>
          <a:endParaRPr lang="fr-FR" sz="14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21B7DFC8-F1BF-44EB-B537-C520B45AC3BD}" type="parTrans" cxnId="{44F96667-DC9E-4DF1-813B-AD4358B71DDB}">
      <dgm:prSet/>
      <dgm:spPr/>
      <dgm:t>
        <a:bodyPr/>
        <a:lstStyle/>
        <a:p>
          <a:endParaRPr lang="fr-FR"/>
        </a:p>
      </dgm:t>
    </dgm:pt>
    <dgm:pt modelId="{5274AADA-4400-4B4A-BD24-CB0C7263CDB1}" type="sibTrans" cxnId="{44F96667-DC9E-4DF1-813B-AD4358B71DDB}">
      <dgm:prSet/>
      <dgm:spPr/>
      <dgm:t>
        <a:bodyPr/>
        <a:lstStyle/>
        <a:p>
          <a:endParaRPr lang="fr-FR"/>
        </a:p>
      </dgm:t>
    </dgm:pt>
    <dgm:pt modelId="{759C2D80-58BD-4733-A44B-D813D430A22B}">
      <dgm:prSet phldrT="[Texte]" custT="1"/>
      <dgm:spPr/>
      <dgm:t>
        <a:bodyPr/>
        <a:lstStyle/>
        <a:p>
          <a:r>
            <a:rPr lang="fr" sz="1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MQTT-SN</a:t>
          </a:r>
          <a:endParaRPr lang="fr-FR" sz="14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A912E0E7-78A2-4D6A-8A15-714D091401A4}" type="parTrans" cxnId="{21BC3F2A-DD46-4F10-AF28-4B5B1B18B6C1}">
      <dgm:prSet/>
      <dgm:spPr/>
      <dgm:t>
        <a:bodyPr/>
        <a:lstStyle/>
        <a:p>
          <a:endParaRPr lang="fr-FR"/>
        </a:p>
      </dgm:t>
    </dgm:pt>
    <dgm:pt modelId="{71751232-EBB1-43B0-8AF1-058860402FBB}" type="sibTrans" cxnId="{21BC3F2A-DD46-4F10-AF28-4B5B1B18B6C1}">
      <dgm:prSet/>
      <dgm:spPr/>
      <dgm:t>
        <a:bodyPr/>
        <a:lstStyle/>
        <a:p>
          <a:endParaRPr lang="fr-FR"/>
        </a:p>
      </dgm:t>
    </dgm:pt>
    <dgm:pt modelId="{0C436A50-C597-46D7-A979-487D3ED27AF7}" type="pres">
      <dgm:prSet presAssocID="{E054DE06-EC65-4228-A2C4-9C3E56AC2BC0}" presName="linear" presStyleCnt="0">
        <dgm:presLayoutVars>
          <dgm:animLvl val="lvl"/>
          <dgm:resizeHandles val="exact"/>
        </dgm:presLayoutVars>
      </dgm:prSet>
      <dgm:spPr/>
    </dgm:pt>
    <dgm:pt modelId="{F3FC89C0-748F-4ACB-9313-4B51FBE90F7D}" type="pres">
      <dgm:prSet presAssocID="{9CA42E16-2310-4FBF-9E24-AA74BA0D4564}" presName="parentText" presStyleLbl="node1" presStyleIdx="0" presStyleCnt="4" custLinFactNeighborY="-55653">
        <dgm:presLayoutVars>
          <dgm:chMax val="0"/>
          <dgm:bulletEnabled val="1"/>
        </dgm:presLayoutVars>
      </dgm:prSet>
      <dgm:spPr/>
    </dgm:pt>
    <dgm:pt modelId="{7F6C148B-CBB1-467C-A876-B45A5FEC994D}" type="pres">
      <dgm:prSet presAssocID="{9CA42E16-2310-4FBF-9E24-AA74BA0D4564}" presName="childText" presStyleLbl="revTx" presStyleIdx="0" presStyleCnt="4">
        <dgm:presLayoutVars>
          <dgm:bulletEnabled val="1"/>
        </dgm:presLayoutVars>
      </dgm:prSet>
      <dgm:spPr/>
    </dgm:pt>
    <dgm:pt modelId="{42E00209-5263-4FFA-BFEF-D8C9685CEDBD}" type="pres">
      <dgm:prSet presAssocID="{1C124BCB-5BD8-4E60-B758-D8918850D43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1B15D6-4F02-4060-B8A9-A40240D68CB5}" type="pres">
      <dgm:prSet presAssocID="{1C124BCB-5BD8-4E60-B758-D8918850D43F}" presName="childText" presStyleLbl="revTx" presStyleIdx="1" presStyleCnt="4">
        <dgm:presLayoutVars>
          <dgm:bulletEnabled val="1"/>
        </dgm:presLayoutVars>
      </dgm:prSet>
      <dgm:spPr/>
    </dgm:pt>
    <dgm:pt modelId="{591896BA-83F3-4857-8680-F663B90104B9}" type="pres">
      <dgm:prSet presAssocID="{09666B88-3D3D-4A3F-8318-BABDD6CF9E5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BD67E9-E0D7-4FF0-88FE-D9A1BBA43234}" type="pres">
      <dgm:prSet presAssocID="{09666B88-3D3D-4A3F-8318-BABDD6CF9E5B}" presName="childText" presStyleLbl="revTx" presStyleIdx="2" presStyleCnt="4">
        <dgm:presLayoutVars>
          <dgm:bulletEnabled val="1"/>
        </dgm:presLayoutVars>
      </dgm:prSet>
      <dgm:spPr/>
    </dgm:pt>
    <dgm:pt modelId="{DCC8CAE0-521E-46FB-971A-A7A59C13693B}" type="pres">
      <dgm:prSet presAssocID="{0D14BDDD-5A8B-4F3F-B694-5B1FF447EEC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2DE4F34-D63E-446A-9F05-FC868A867FDF}" type="pres">
      <dgm:prSet presAssocID="{0D14BDDD-5A8B-4F3F-B694-5B1FF447EEC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33D6D06-5E90-49E4-9E1A-DC29DB16B8C6}" type="presOf" srcId="{E054DE06-EC65-4228-A2C4-9C3E56AC2BC0}" destId="{0C436A50-C597-46D7-A979-487D3ED27AF7}" srcOrd="0" destOrd="0" presId="urn:microsoft.com/office/officeart/2005/8/layout/vList2"/>
    <dgm:cxn modelId="{54863E15-B52E-43E7-9A17-BD0E7E6288C6}" srcId="{E054DE06-EC65-4228-A2C4-9C3E56AC2BC0}" destId="{9CA42E16-2310-4FBF-9E24-AA74BA0D4564}" srcOrd="0" destOrd="0" parTransId="{05DC2191-5A36-4A7E-9FD9-9D5A7892BB25}" sibTransId="{AD06A341-000E-41EC-91A0-D0AF36BA641F}"/>
    <dgm:cxn modelId="{21BC3F2A-DD46-4F10-AF28-4B5B1B18B6C1}" srcId="{0D14BDDD-5A8B-4F3F-B694-5B1FF447EEC2}" destId="{759C2D80-58BD-4733-A44B-D813D430A22B}" srcOrd="2" destOrd="0" parTransId="{A912E0E7-78A2-4D6A-8A15-714D091401A4}" sibTransId="{71751232-EBB1-43B0-8AF1-058860402FBB}"/>
    <dgm:cxn modelId="{97E8555B-D464-4738-BEA5-195ACF0CF029}" type="presOf" srcId="{0D14BDDD-5A8B-4F3F-B694-5B1FF447EEC2}" destId="{DCC8CAE0-521E-46FB-971A-A7A59C13693B}" srcOrd="0" destOrd="0" presId="urn:microsoft.com/office/officeart/2005/8/layout/vList2"/>
    <dgm:cxn modelId="{40B5F15D-6EF8-40BB-89AA-F70E64B725CF}" srcId="{09666B88-3D3D-4A3F-8318-BABDD6CF9E5B}" destId="{5A87FA80-B486-48E7-912E-A706438A781F}" srcOrd="0" destOrd="0" parTransId="{0DDB237D-869C-4342-B511-E9B0322E61A4}" sibTransId="{A5CB20C6-D1A7-42AC-9B0C-F6E7DD192D90}"/>
    <dgm:cxn modelId="{32D66046-E8DA-46A3-8533-B5221EB8D73C}" type="presOf" srcId="{46A8D03A-8F81-4757-9C12-DB12072842D4}" destId="{02DE4F34-D63E-446A-9F05-FC868A867FDF}" srcOrd="0" destOrd="0" presId="urn:microsoft.com/office/officeart/2005/8/layout/vList2"/>
    <dgm:cxn modelId="{44F96667-DC9E-4DF1-813B-AD4358B71DDB}" srcId="{0D14BDDD-5A8B-4F3F-B694-5B1FF447EEC2}" destId="{2AD274FB-0EA5-44B3-A737-50730D4C3421}" srcOrd="1" destOrd="0" parTransId="{21B7DFC8-F1BF-44EB-B537-C520B45AC3BD}" sibTransId="{5274AADA-4400-4B4A-BD24-CB0C7263CDB1}"/>
    <dgm:cxn modelId="{9EF4B66B-D500-4F63-96A9-0DADAA169A80}" srcId="{E054DE06-EC65-4228-A2C4-9C3E56AC2BC0}" destId="{0D14BDDD-5A8B-4F3F-B694-5B1FF447EEC2}" srcOrd="3" destOrd="0" parTransId="{3B80B09C-B791-4C2F-909B-7E171EE30F5B}" sibTransId="{7B316EC8-E0D6-4FEF-A41A-F669002E92DC}"/>
    <dgm:cxn modelId="{3B0E6B6D-CFF5-4665-AB44-DE1D27D2B96A}" type="presOf" srcId="{D768264C-C9FD-4F41-BEC9-63CEDE8AE0CB}" destId="{641B15D6-4F02-4060-B8A9-A40240D68CB5}" srcOrd="0" destOrd="0" presId="urn:microsoft.com/office/officeart/2005/8/layout/vList2"/>
    <dgm:cxn modelId="{9AA9267C-E5E4-4E28-AD70-A94EA3754457}" srcId="{0D14BDDD-5A8B-4F3F-B694-5B1FF447EEC2}" destId="{46A8D03A-8F81-4757-9C12-DB12072842D4}" srcOrd="0" destOrd="0" parTransId="{26EB9072-F8C5-4E38-A721-A7B34B2E80EF}" sibTransId="{1250BE85-B0C7-4F26-995F-CAB93FCEB147}"/>
    <dgm:cxn modelId="{02D40E7F-CCE3-40CE-9D1A-E533558A6542}" type="presOf" srcId="{09666B88-3D3D-4A3F-8318-BABDD6CF9E5B}" destId="{591896BA-83F3-4857-8680-F663B90104B9}" srcOrd="0" destOrd="0" presId="urn:microsoft.com/office/officeart/2005/8/layout/vList2"/>
    <dgm:cxn modelId="{46B2CE88-3908-4527-AA17-A99B044CF0A6}" srcId="{E054DE06-EC65-4228-A2C4-9C3E56AC2BC0}" destId="{1C124BCB-5BD8-4E60-B758-D8918850D43F}" srcOrd="1" destOrd="0" parTransId="{D629AE42-D781-4269-85E8-CE6F95983A1F}" sibTransId="{35B812AD-E496-4747-8C4B-AF09A4E0B96C}"/>
    <dgm:cxn modelId="{5714F9A3-D86C-4DB4-B90F-5DAD68F19C55}" type="presOf" srcId="{759C2D80-58BD-4733-A44B-D813D430A22B}" destId="{02DE4F34-D63E-446A-9F05-FC868A867FDF}" srcOrd="0" destOrd="2" presId="urn:microsoft.com/office/officeart/2005/8/layout/vList2"/>
    <dgm:cxn modelId="{EFEE11B0-04B2-4E9C-B6D5-A2B74A2635F1}" type="presOf" srcId="{9CA42E16-2310-4FBF-9E24-AA74BA0D4564}" destId="{F3FC89C0-748F-4ACB-9313-4B51FBE90F7D}" srcOrd="0" destOrd="0" presId="urn:microsoft.com/office/officeart/2005/8/layout/vList2"/>
    <dgm:cxn modelId="{EC1E18B6-16E5-4D48-B5A7-D0DA501B7536}" type="presOf" srcId="{2AD274FB-0EA5-44B3-A737-50730D4C3421}" destId="{02DE4F34-D63E-446A-9F05-FC868A867FDF}" srcOrd="0" destOrd="1" presId="urn:microsoft.com/office/officeart/2005/8/layout/vList2"/>
    <dgm:cxn modelId="{ED34DEC0-6D20-4622-BF74-FF8389F840FD}" type="presOf" srcId="{1C124BCB-5BD8-4E60-B758-D8918850D43F}" destId="{42E00209-5263-4FFA-BFEF-D8C9685CEDBD}" srcOrd="0" destOrd="0" presId="urn:microsoft.com/office/officeart/2005/8/layout/vList2"/>
    <dgm:cxn modelId="{FD2DB3D5-9397-4DF3-8175-7E6C88A22AB4}" srcId="{9CA42E16-2310-4FBF-9E24-AA74BA0D4564}" destId="{E17D77A9-2D33-41C3-A7D9-DCF74D5811B4}" srcOrd="0" destOrd="0" parTransId="{26F52D33-61D0-4AA6-9858-A432BAD7F172}" sibTransId="{D821B030-3B2B-4588-8AE3-540093061EAB}"/>
    <dgm:cxn modelId="{DCB15CDC-50E8-4848-841E-179E0808BD28}" srcId="{1C124BCB-5BD8-4E60-B758-D8918850D43F}" destId="{D768264C-C9FD-4F41-BEC9-63CEDE8AE0CB}" srcOrd="0" destOrd="0" parTransId="{32C7B22C-8B2F-49A0-96EF-9B14CFC7D723}" sibTransId="{70DF69CF-838B-4FCB-8AF6-E7F08F433F53}"/>
    <dgm:cxn modelId="{8308A4E8-4D92-40AF-9059-EFE13ACE9F76}" type="presOf" srcId="{5A87FA80-B486-48E7-912E-A706438A781F}" destId="{3DBD67E9-E0D7-4FF0-88FE-D9A1BBA43234}" srcOrd="0" destOrd="0" presId="urn:microsoft.com/office/officeart/2005/8/layout/vList2"/>
    <dgm:cxn modelId="{07D4B9E8-90BF-4CE0-B2D9-AA54379BC5AD}" srcId="{E054DE06-EC65-4228-A2C4-9C3E56AC2BC0}" destId="{09666B88-3D3D-4A3F-8318-BABDD6CF9E5B}" srcOrd="2" destOrd="0" parTransId="{4B1D2470-B4FC-411B-A2D6-114DBCF246C1}" sibTransId="{C5A1D418-EF1A-4764-9FC4-0416461CA29E}"/>
    <dgm:cxn modelId="{4E17C5FF-1A92-4C79-84A5-0091C060622F}" type="presOf" srcId="{E17D77A9-2D33-41C3-A7D9-DCF74D5811B4}" destId="{7F6C148B-CBB1-467C-A876-B45A5FEC994D}" srcOrd="0" destOrd="0" presId="urn:microsoft.com/office/officeart/2005/8/layout/vList2"/>
    <dgm:cxn modelId="{7B04CB4F-ADE1-4E96-8227-0FAFEAB29A17}" type="presParOf" srcId="{0C436A50-C597-46D7-A979-487D3ED27AF7}" destId="{F3FC89C0-748F-4ACB-9313-4B51FBE90F7D}" srcOrd="0" destOrd="0" presId="urn:microsoft.com/office/officeart/2005/8/layout/vList2"/>
    <dgm:cxn modelId="{6A60278F-7BC2-477D-BC04-467CA46BE271}" type="presParOf" srcId="{0C436A50-C597-46D7-A979-487D3ED27AF7}" destId="{7F6C148B-CBB1-467C-A876-B45A5FEC994D}" srcOrd="1" destOrd="0" presId="urn:microsoft.com/office/officeart/2005/8/layout/vList2"/>
    <dgm:cxn modelId="{2B91B770-4BC9-4233-83E1-B7AB5F7C1B88}" type="presParOf" srcId="{0C436A50-C597-46D7-A979-487D3ED27AF7}" destId="{42E00209-5263-4FFA-BFEF-D8C9685CEDBD}" srcOrd="2" destOrd="0" presId="urn:microsoft.com/office/officeart/2005/8/layout/vList2"/>
    <dgm:cxn modelId="{9B254173-261E-43E9-8658-63BA0C71B2E6}" type="presParOf" srcId="{0C436A50-C597-46D7-A979-487D3ED27AF7}" destId="{641B15D6-4F02-4060-B8A9-A40240D68CB5}" srcOrd="3" destOrd="0" presId="urn:microsoft.com/office/officeart/2005/8/layout/vList2"/>
    <dgm:cxn modelId="{ED4BD1A8-BA82-487F-9853-5D2F1E696E73}" type="presParOf" srcId="{0C436A50-C597-46D7-A979-487D3ED27AF7}" destId="{591896BA-83F3-4857-8680-F663B90104B9}" srcOrd="4" destOrd="0" presId="urn:microsoft.com/office/officeart/2005/8/layout/vList2"/>
    <dgm:cxn modelId="{49CBFFE9-A260-4E90-AA24-37F75B819AFF}" type="presParOf" srcId="{0C436A50-C597-46D7-A979-487D3ED27AF7}" destId="{3DBD67E9-E0D7-4FF0-88FE-D9A1BBA43234}" srcOrd="5" destOrd="0" presId="urn:microsoft.com/office/officeart/2005/8/layout/vList2"/>
    <dgm:cxn modelId="{05557FC5-8C8D-46E8-AFCF-9FD91E46DB4F}" type="presParOf" srcId="{0C436A50-C597-46D7-A979-487D3ED27AF7}" destId="{DCC8CAE0-521E-46FB-971A-A7A59C13693B}" srcOrd="6" destOrd="0" presId="urn:microsoft.com/office/officeart/2005/8/layout/vList2"/>
    <dgm:cxn modelId="{85926272-3096-487E-A86F-AFEE2659E4E2}" type="presParOf" srcId="{0C436A50-C597-46D7-A979-487D3ED27AF7}" destId="{02DE4F34-D63E-446A-9F05-FC868A867FD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D079-19EF-4F2E-B7FF-E00135F68C65}">
      <dsp:nvSpPr>
        <dsp:cNvPr id="0" name=""/>
        <dsp:cNvSpPr/>
      </dsp:nvSpPr>
      <dsp:spPr>
        <a:xfrm>
          <a:off x="1832978" y="1823744"/>
          <a:ext cx="421492" cy="1519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746" y="0"/>
              </a:lnTo>
              <a:lnTo>
                <a:pt x="210746" y="1519371"/>
              </a:lnTo>
              <a:lnTo>
                <a:pt x="421492" y="1519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004306" y="2544012"/>
        <a:ext cx="78837" cy="78837"/>
      </dsp:txXfrm>
    </dsp:sp>
    <dsp:sp modelId="{7F89D13D-885F-4492-AF0C-8C5B47CB8BEC}">
      <dsp:nvSpPr>
        <dsp:cNvPr id="0" name=""/>
        <dsp:cNvSpPr/>
      </dsp:nvSpPr>
      <dsp:spPr>
        <a:xfrm>
          <a:off x="1832978" y="1823744"/>
          <a:ext cx="421492" cy="759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746" y="0"/>
              </a:lnTo>
              <a:lnTo>
                <a:pt x="210746" y="759685"/>
              </a:lnTo>
              <a:lnTo>
                <a:pt x="421492" y="759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022005" y="2181868"/>
        <a:ext cx="43438" cy="43438"/>
      </dsp:txXfrm>
    </dsp:sp>
    <dsp:sp modelId="{F43DFAA6-FEC5-4651-9791-2EF37F087165}">
      <dsp:nvSpPr>
        <dsp:cNvPr id="0" name=""/>
        <dsp:cNvSpPr/>
      </dsp:nvSpPr>
      <dsp:spPr>
        <a:xfrm>
          <a:off x="1832978" y="1778024"/>
          <a:ext cx="4214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1492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033187" y="1813207"/>
        <a:ext cx="21074" cy="21074"/>
      </dsp:txXfrm>
    </dsp:sp>
    <dsp:sp modelId="{174CF5CE-54EE-417F-A6D0-C922454EDBCF}">
      <dsp:nvSpPr>
        <dsp:cNvPr id="0" name=""/>
        <dsp:cNvSpPr/>
      </dsp:nvSpPr>
      <dsp:spPr>
        <a:xfrm>
          <a:off x="1832978" y="1064059"/>
          <a:ext cx="421492" cy="759685"/>
        </a:xfrm>
        <a:custGeom>
          <a:avLst/>
          <a:gdLst/>
          <a:ahLst/>
          <a:cxnLst/>
          <a:rect l="0" t="0" r="0" b="0"/>
          <a:pathLst>
            <a:path>
              <a:moveTo>
                <a:pt x="0" y="759685"/>
              </a:moveTo>
              <a:lnTo>
                <a:pt x="210746" y="759685"/>
              </a:lnTo>
              <a:lnTo>
                <a:pt x="210746" y="0"/>
              </a:lnTo>
              <a:lnTo>
                <a:pt x="4214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022005" y="1422182"/>
        <a:ext cx="43438" cy="43438"/>
      </dsp:txXfrm>
    </dsp:sp>
    <dsp:sp modelId="{5B958056-3ADD-4478-8476-D2F88A01C363}">
      <dsp:nvSpPr>
        <dsp:cNvPr id="0" name=""/>
        <dsp:cNvSpPr/>
      </dsp:nvSpPr>
      <dsp:spPr>
        <a:xfrm>
          <a:off x="1832978" y="304373"/>
          <a:ext cx="421492" cy="1519371"/>
        </a:xfrm>
        <a:custGeom>
          <a:avLst/>
          <a:gdLst/>
          <a:ahLst/>
          <a:cxnLst/>
          <a:rect l="0" t="0" r="0" b="0"/>
          <a:pathLst>
            <a:path>
              <a:moveTo>
                <a:pt x="0" y="1519371"/>
              </a:moveTo>
              <a:lnTo>
                <a:pt x="210746" y="1519371"/>
              </a:lnTo>
              <a:lnTo>
                <a:pt x="210746" y="0"/>
              </a:lnTo>
              <a:lnTo>
                <a:pt x="4214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004306" y="1024640"/>
        <a:ext cx="78837" cy="78837"/>
      </dsp:txXfrm>
    </dsp:sp>
    <dsp:sp modelId="{FB30093C-DFDA-4165-B656-08C523983A2D}">
      <dsp:nvSpPr>
        <dsp:cNvPr id="0" name=""/>
        <dsp:cNvSpPr/>
      </dsp:nvSpPr>
      <dsp:spPr>
        <a:xfrm rot="16200000">
          <a:off x="-70234" y="1519870"/>
          <a:ext cx="3198677" cy="607748"/>
        </a:xfrm>
        <a:prstGeom prst="rect">
          <a:avLst/>
        </a:prstGeom>
        <a:solidFill>
          <a:srgbClr val="004B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300" kern="1200" dirty="0">
              <a:solidFill>
                <a:srgbClr val="FFFFFF"/>
              </a:solidFill>
              <a:latin typeface="Arial"/>
              <a:ea typeface="+mn-ea"/>
              <a:cs typeface="+mn-cs"/>
              <a:sym typeface="Calibri"/>
            </a:rPr>
            <a:t>Architecture</a:t>
          </a:r>
          <a:endParaRPr lang="fr-FR" sz="23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-70234" y="1519870"/>
        <a:ext cx="3198677" cy="607748"/>
      </dsp:txXfrm>
    </dsp:sp>
    <dsp:sp modelId="{8DE45B16-3A92-4F13-9F1B-FF39A910A32A}">
      <dsp:nvSpPr>
        <dsp:cNvPr id="0" name=""/>
        <dsp:cNvSpPr/>
      </dsp:nvSpPr>
      <dsp:spPr>
        <a:xfrm>
          <a:off x="2254470" y="498"/>
          <a:ext cx="1993415" cy="607748"/>
        </a:xfrm>
        <a:prstGeom prst="rect">
          <a:avLst/>
        </a:prstGeom>
        <a:solidFill>
          <a:srgbClr val="004B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 dirty="0"/>
            <a:t>Détection</a:t>
          </a:r>
          <a:endParaRPr lang="fr-FR" sz="2400" kern="1200" dirty="0"/>
        </a:p>
      </dsp:txBody>
      <dsp:txXfrm>
        <a:off x="2254470" y="498"/>
        <a:ext cx="1993415" cy="607748"/>
      </dsp:txXfrm>
    </dsp:sp>
    <dsp:sp modelId="{23611CEA-BF32-4C68-A7E0-BD1DF4B85126}">
      <dsp:nvSpPr>
        <dsp:cNvPr id="0" name=""/>
        <dsp:cNvSpPr/>
      </dsp:nvSpPr>
      <dsp:spPr>
        <a:xfrm>
          <a:off x="2254470" y="760184"/>
          <a:ext cx="1993415" cy="607748"/>
        </a:xfrm>
        <a:prstGeom prst="rect">
          <a:avLst/>
        </a:prstGeom>
        <a:solidFill>
          <a:srgbClr val="004B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 dirty="0"/>
            <a:t>Communication</a:t>
          </a:r>
          <a:endParaRPr lang="fr-FR" sz="2400" kern="1200" dirty="0"/>
        </a:p>
      </dsp:txBody>
      <dsp:txXfrm>
        <a:off x="2254470" y="760184"/>
        <a:ext cx="1993415" cy="607748"/>
      </dsp:txXfrm>
    </dsp:sp>
    <dsp:sp modelId="{61CD396C-B2F1-44C5-B0CB-C114EA2E54C8}">
      <dsp:nvSpPr>
        <dsp:cNvPr id="0" name=""/>
        <dsp:cNvSpPr/>
      </dsp:nvSpPr>
      <dsp:spPr>
        <a:xfrm>
          <a:off x="2254470" y="1519870"/>
          <a:ext cx="1993415" cy="607748"/>
        </a:xfrm>
        <a:prstGeom prst="rect">
          <a:avLst/>
        </a:prstGeom>
        <a:solidFill>
          <a:srgbClr val="004B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 dirty="0"/>
            <a:t>Cloud</a:t>
          </a:r>
          <a:endParaRPr lang="fr-FR" sz="2400" kern="1200" dirty="0"/>
        </a:p>
      </dsp:txBody>
      <dsp:txXfrm>
        <a:off x="2254470" y="1519870"/>
        <a:ext cx="1993415" cy="607748"/>
      </dsp:txXfrm>
    </dsp:sp>
    <dsp:sp modelId="{3E08E5FB-86A5-4CC7-A048-A329106A832A}">
      <dsp:nvSpPr>
        <dsp:cNvPr id="0" name=""/>
        <dsp:cNvSpPr/>
      </dsp:nvSpPr>
      <dsp:spPr>
        <a:xfrm>
          <a:off x="2254470" y="2279556"/>
          <a:ext cx="1993415" cy="607748"/>
        </a:xfrm>
        <a:prstGeom prst="rect">
          <a:avLst/>
        </a:prstGeom>
        <a:solidFill>
          <a:srgbClr val="004B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 dirty="0"/>
            <a:t>Management</a:t>
          </a:r>
          <a:endParaRPr lang="fr-FR" sz="2400" kern="1200" dirty="0"/>
        </a:p>
      </dsp:txBody>
      <dsp:txXfrm>
        <a:off x="2254470" y="2279556"/>
        <a:ext cx="1993415" cy="607748"/>
      </dsp:txXfrm>
    </dsp:sp>
    <dsp:sp modelId="{CC995AC8-C9B8-4BFA-9EA0-62A8CE5C3EA3}">
      <dsp:nvSpPr>
        <dsp:cNvPr id="0" name=""/>
        <dsp:cNvSpPr/>
      </dsp:nvSpPr>
      <dsp:spPr>
        <a:xfrm>
          <a:off x="2254470" y="3039242"/>
          <a:ext cx="1993415" cy="607748"/>
        </a:xfrm>
        <a:prstGeom prst="rect">
          <a:avLst/>
        </a:prstGeom>
        <a:solidFill>
          <a:srgbClr val="004B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/>
            <a:t>Applications</a:t>
          </a:r>
          <a:endParaRPr lang="fr-FR" sz="2400" kern="1200" dirty="0"/>
        </a:p>
      </dsp:txBody>
      <dsp:txXfrm>
        <a:off x="2254470" y="3039242"/>
        <a:ext cx="1993415" cy="607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C89C0-748F-4ACB-9313-4B51FBE90F7D}">
      <dsp:nvSpPr>
        <dsp:cNvPr id="0" name=""/>
        <dsp:cNvSpPr/>
      </dsp:nvSpPr>
      <dsp:spPr>
        <a:xfrm>
          <a:off x="0" y="0"/>
          <a:ext cx="5740807" cy="431730"/>
        </a:xfrm>
        <a:prstGeom prst="roundRect">
          <a:avLst/>
        </a:prstGeom>
        <a:solidFill>
          <a:srgbClr val="004B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1800" kern="1200" dirty="0"/>
            <a:t>Couche physique </a:t>
          </a:r>
          <a:endParaRPr lang="fr-FR" sz="1800" kern="1200" dirty="0"/>
        </a:p>
      </dsp:txBody>
      <dsp:txXfrm>
        <a:off x="21075" y="21075"/>
        <a:ext cx="5698657" cy="389580"/>
      </dsp:txXfrm>
    </dsp:sp>
    <dsp:sp modelId="{7F6C148B-CBB1-467C-A876-B45A5FEC994D}">
      <dsp:nvSpPr>
        <dsp:cNvPr id="0" name=""/>
        <dsp:cNvSpPr/>
      </dsp:nvSpPr>
      <dsp:spPr>
        <a:xfrm>
          <a:off x="0" y="502621"/>
          <a:ext cx="5740807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71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" sz="1400" kern="1200" dirty="0">
              <a:latin typeface="Arial" panose="020B0604020202020204" pitchFamily="34" charset="0"/>
              <a:cs typeface="Arial" panose="020B0604020202020204" pitchFamily="34" charset="0"/>
            </a:rPr>
            <a:t>IEEE802.15.4, ZigBee, Bluetooth</a:t>
          </a:r>
          <a:endParaRPr lang="fr-FR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02621"/>
        <a:ext cx="5740807" cy="298080"/>
      </dsp:txXfrm>
    </dsp:sp>
    <dsp:sp modelId="{42E00209-5263-4FFA-BFEF-D8C9685CEDBD}">
      <dsp:nvSpPr>
        <dsp:cNvPr id="0" name=""/>
        <dsp:cNvSpPr/>
      </dsp:nvSpPr>
      <dsp:spPr>
        <a:xfrm>
          <a:off x="0" y="800701"/>
          <a:ext cx="5740807" cy="431730"/>
        </a:xfrm>
        <a:prstGeom prst="roundRect">
          <a:avLst/>
        </a:prstGeom>
        <a:solidFill>
          <a:srgbClr val="004B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1800" kern="1200" dirty="0"/>
            <a:t>Couche réseau </a:t>
          </a:r>
          <a:endParaRPr lang="fr-FR" sz="1800" kern="1200" dirty="0"/>
        </a:p>
      </dsp:txBody>
      <dsp:txXfrm>
        <a:off x="21075" y="821776"/>
        <a:ext cx="5698657" cy="389580"/>
      </dsp:txXfrm>
    </dsp:sp>
    <dsp:sp modelId="{641B15D6-4F02-4060-B8A9-A40240D68CB5}">
      <dsp:nvSpPr>
        <dsp:cNvPr id="0" name=""/>
        <dsp:cNvSpPr/>
      </dsp:nvSpPr>
      <dsp:spPr>
        <a:xfrm>
          <a:off x="0" y="1232431"/>
          <a:ext cx="5740807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71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6LoWPAN</a:t>
          </a:r>
          <a:endParaRPr lang="fr-FR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0" y="1232431"/>
        <a:ext cx="5740807" cy="298080"/>
      </dsp:txXfrm>
    </dsp:sp>
    <dsp:sp modelId="{591896BA-83F3-4857-8680-F663B90104B9}">
      <dsp:nvSpPr>
        <dsp:cNvPr id="0" name=""/>
        <dsp:cNvSpPr/>
      </dsp:nvSpPr>
      <dsp:spPr>
        <a:xfrm>
          <a:off x="0" y="1530511"/>
          <a:ext cx="5740807" cy="431730"/>
        </a:xfrm>
        <a:prstGeom prst="roundRect">
          <a:avLst/>
        </a:prstGeom>
        <a:solidFill>
          <a:srgbClr val="004B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1800" kern="1200" dirty="0"/>
            <a:t>Couche transport </a:t>
          </a:r>
          <a:endParaRPr lang="fr-FR" sz="1800" kern="1200" dirty="0"/>
        </a:p>
      </dsp:txBody>
      <dsp:txXfrm>
        <a:off x="21075" y="1551586"/>
        <a:ext cx="5698657" cy="389580"/>
      </dsp:txXfrm>
    </dsp:sp>
    <dsp:sp modelId="{3DBD67E9-E0D7-4FF0-88FE-D9A1BBA43234}">
      <dsp:nvSpPr>
        <dsp:cNvPr id="0" name=""/>
        <dsp:cNvSpPr/>
      </dsp:nvSpPr>
      <dsp:spPr>
        <a:xfrm>
          <a:off x="0" y="1962241"/>
          <a:ext cx="5740807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71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UDP</a:t>
          </a:r>
          <a:endParaRPr lang="fr-FR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0" y="1962241"/>
        <a:ext cx="5740807" cy="298080"/>
      </dsp:txXfrm>
    </dsp:sp>
    <dsp:sp modelId="{DCC8CAE0-521E-46FB-971A-A7A59C13693B}">
      <dsp:nvSpPr>
        <dsp:cNvPr id="0" name=""/>
        <dsp:cNvSpPr/>
      </dsp:nvSpPr>
      <dsp:spPr>
        <a:xfrm>
          <a:off x="0" y="2260321"/>
          <a:ext cx="5740807" cy="431730"/>
        </a:xfrm>
        <a:prstGeom prst="roundRect">
          <a:avLst/>
        </a:prstGeom>
        <a:solidFill>
          <a:srgbClr val="004B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1800" kern="1200" dirty="0"/>
            <a:t>Couche applicative </a:t>
          </a:r>
          <a:endParaRPr lang="fr-FR" sz="1800" kern="1200" dirty="0"/>
        </a:p>
      </dsp:txBody>
      <dsp:txXfrm>
        <a:off x="21075" y="2281396"/>
        <a:ext cx="5698657" cy="389580"/>
      </dsp:txXfrm>
    </dsp:sp>
    <dsp:sp modelId="{02DE4F34-D63E-446A-9F05-FC868A867FDF}">
      <dsp:nvSpPr>
        <dsp:cNvPr id="0" name=""/>
        <dsp:cNvSpPr/>
      </dsp:nvSpPr>
      <dsp:spPr>
        <a:xfrm>
          <a:off x="0" y="2692051"/>
          <a:ext cx="5740807" cy="670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71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CoAP</a:t>
          </a:r>
          <a:endParaRPr lang="fr-FR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" sz="1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MQTT</a:t>
          </a:r>
          <a:endParaRPr lang="fr-FR" sz="14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" sz="1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MQTT-SN</a:t>
          </a:r>
          <a:endParaRPr lang="fr-FR" sz="14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0" y="2692051"/>
        <a:ext cx="5740807" cy="670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758A2-9776-4733-A6E2-7EE426A64BC1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B8172-DD2D-4C19-94DB-B8D4A5643B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64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B5BA122-D5B0-4107-B782-6C7A343AF6BF}" type="slidenum">
              <a:rPr lang="fr-FR" smtClean="0"/>
              <a:pPr eaLnBrk="1" hangingPunct="1"/>
              <a:t>1</a:t>
            </a:fld>
            <a:endParaRPr lang="fr-FR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ebd2c5d4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ebd2c5d4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Ces caractéristiques intéressantes ont participé à l’explosion des plateformes IoT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500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ebd2c5d4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ebd2c5d4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L’évolution dépend du segment d’activité concerné comme le montre le graphe suivant 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407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599a08d42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599a08d42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</a:t>
            </a:r>
            <a:r>
              <a:rPr lang="fr" dirty="0"/>
              <a:t>e graphe montre les parts conséquents accaparés par l’industrie, le transport, l’énregie ou les smart cities…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Malgré la crise du Covid les gouvernements et les grandes structures continuent d’investir dans ce domaine…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801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599a08d4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599a08d4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Maintenant quels sont les propriétés des environnements IoT.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Commençons par l’architecture IoT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222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599a08d4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599a08d4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Pour bénéficier pleinement de leurs potentiels, les architectures IoT se basent sur un ensemble de technologies avancées implémentées sur les différentes couches du modèle TCP/IP :</a:t>
            </a:r>
          </a:p>
        </p:txBody>
      </p:sp>
    </p:spTree>
    <p:extLst>
      <p:ext uri="{BB962C8B-B14F-4D97-AF65-F5344CB8AC3E}">
        <p14:creationId xmlns:p14="http://schemas.microsoft.com/office/powerpoint/2010/main" val="2275333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99a08d42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99a08d42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MQTT te MQTT-SN sont des implémentations intéressantes du protocole de messaging </a:t>
            </a:r>
            <a:r>
              <a:rPr lang="fr-FR" dirty="0" err="1"/>
              <a:t>publish</a:t>
            </a:r>
            <a:r>
              <a:rPr lang="fr-FR" dirty="0"/>
              <a:t>/</a:t>
            </a:r>
            <a:r>
              <a:rPr lang="fr-FR" dirty="0" err="1"/>
              <a:t>subscribe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Pub./</a:t>
            </a:r>
            <a:r>
              <a:rPr lang="fr-FR" dirty="0" err="1"/>
              <a:t>sub</a:t>
            </a:r>
            <a:r>
              <a:rPr lang="fr-FR" dirty="0"/>
              <a:t> est un protocole central dans les environnements IoT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Mais quel est son principe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766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ebd2c5d4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ebd2c5d4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La sécurité est un problème très vastes avec plusieurs facettes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865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0C1F7EE-3D2F-4A1D-A1B0-75CC1809226B}" type="slidenum">
              <a:rPr lang="fr-FR" smtClean="0"/>
              <a:pPr eaLnBrk="1" hangingPunct="1"/>
              <a:t>21</a:t>
            </a:fld>
            <a:endParaRPr lang="fr-FR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F0D-30A5-4F20-B4E0-B1EC86E3F88F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EA9F-306A-4DD8-9ED2-74F472B7F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16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F0D-30A5-4F20-B4E0-B1EC86E3F88F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EA9F-306A-4DD8-9ED2-74F472B7F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45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F0D-30A5-4F20-B4E0-B1EC86E3F88F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EA9F-306A-4DD8-9ED2-74F472B7F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57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fr-F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90E81-7194-4535-BB7D-DFD8D980366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0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F0D-30A5-4F20-B4E0-B1EC86E3F88F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EA9F-306A-4DD8-9ED2-74F472B7F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00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F0D-30A5-4F20-B4E0-B1EC86E3F88F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EA9F-306A-4DD8-9ED2-74F472B7F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73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F0D-30A5-4F20-B4E0-B1EC86E3F88F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EA9F-306A-4DD8-9ED2-74F472B7F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6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F0D-30A5-4F20-B4E0-B1EC86E3F88F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EA9F-306A-4DD8-9ED2-74F472B7F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58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F0D-30A5-4F20-B4E0-B1EC86E3F88F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EA9F-306A-4DD8-9ED2-74F472B7F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8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F0D-30A5-4F20-B4E0-B1EC86E3F88F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EA9F-306A-4DD8-9ED2-74F472B7F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F0D-30A5-4F20-B4E0-B1EC86E3F88F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EA9F-306A-4DD8-9ED2-74F472B7F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94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F0D-30A5-4F20-B4E0-B1EC86E3F88F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EA9F-306A-4DD8-9ED2-74F472B7F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70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BF0D-30A5-4F20-B4E0-B1EC86E3F88F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EA9F-306A-4DD8-9ED2-74F472B7F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63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TP-1.docx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2881313"/>
          </a:xfrm>
          <a:prstGeom prst="rect">
            <a:avLst/>
          </a:prstGeom>
          <a:solidFill>
            <a:srgbClr val="0068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053" name="Picture 5" descr="pic-English-34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7"/>
          <a:stretch>
            <a:fillRect/>
          </a:stretch>
        </p:blipFill>
        <p:spPr bwMode="auto">
          <a:xfrm>
            <a:off x="1087438" y="4737100"/>
            <a:ext cx="525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" r="2380"/>
          <a:stretch>
            <a:fillRect/>
          </a:stretch>
        </p:blipFill>
        <p:spPr bwMode="auto">
          <a:xfrm>
            <a:off x="320675" y="4197350"/>
            <a:ext cx="8366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"/>
          <a:stretch>
            <a:fillRect/>
          </a:stretch>
        </p:blipFill>
        <p:spPr bwMode="auto">
          <a:xfrm>
            <a:off x="1030288" y="5341938"/>
            <a:ext cx="739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p31_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534193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SNCF427056_1it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4737100"/>
            <a:ext cx="692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asse_07_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4737100"/>
            <a:ext cx="7381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S7-400FH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197350"/>
            <a:ext cx="7064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WordArt 12"/>
          <p:cNvSpPr>
            <a:spLocks noChangeArrowheads="1" noChangeShapeType="1" noTextEdit="1"/>
          </p:cNvSpPr>
          <p:nvPr/>
        </p:nvSpPr>
        <p:spPr bwMode="auto">
          <a:xfrm>
            <a:off x="309563" y="5273675"/>
            <a:ext cx="2017712" cy="428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b="1" kern="10">
                <a:solidFill>
                  <a:srgbClr val="006866"/>
                </a:solidFill>
                <a:latin typeface="Arial Unicode MS"/>
                <a:ea typeface="Arial Unicode MS"/>
                <a:cs typeface="Arial Unicode MS"/>
              </a:rPr>
              <a:t>PROCESS - ENERGIE - MANUFACTURIER - MACHINE - TRANSPORT - INFRASTRUCTURES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2360613" y="4654550"/>
            <a:ext cx="60134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fr-FR" sz="1400">
                <a:solidFill>
                  <a:schemeClr val="bg2"/>
                </a:solidFill>
              </a:rPr>
              <a:t>Bureau: B160 - tél: +33 (0)3.87.37.54.49 - Email: olaf.malasse@ensam.eu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2051050" y="4306888"/>
            <a:ext cx="5755102" cy="163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fr-FR" sz="1700" dirty="0"/>
              <a:t>Intervenant : Hicham BELHADAOUI </a:t>
            </a:r>
          </a:p>
          <a:p>
            <a:pPr eaLnBrk="1" hangingPunct="1">
              <a:lnSpc>
                <a:spcPct val="120000"/>
              </a:lnSpc>
            </a:pPr>
            <a:r>
              <a:rPr lang="fr-FR" sz="1700" dirty="0"/>
              <a:t>                     </a:t>
            </a:r>
          </a:p>
          <a:p>
            <a:pPr eaLnBrk="1" hangingPunct="1">
              <a:lnSpc>
                <a:spcPct val="120000"/>
              </a:lnSpc>
            </a:pPr>
            <a:endParaRPr lang="fr-FR" sz="1700" dirty="0"/>
          </a:p>
          <a:p>
            <a:pPr eaLnBrk="1" hangingPunct="1">
              <a:lnSpc>
                <a:spcPct val="120000"/>
              </a:lnSpc>
            </a:pPr>
            <a:endParaRPr lang="fr-FR" sz="1700" dirty="0"/>
          </a:p>
          <a:p>
            <a:pPr eaLnBrk="1" hangingPunct="1">
              <a:lnSpc>
                <a:spcPct val="120000"/>
              </a:lnSpc>
            </a:pPr>
            <a:r>
              <a:rPr lang="fr-FR" sz="1700" dirty="0"/>
              <a:t>                     Chapitre 1 : Introduction au Sécurité des IoT</a:t>
            </a:r>
          </a:p>
        </p:txBody>
      </p:sp>
      <p:sp>
        <p:nvSpPr>
          <p:cNvPr id="2064" name="WordArt 16"/>
          <p:cNvSpPr>
            <a:spLocks noChangeArrowheads="1" noChangeShapeType="1" noTextEdit="1"/>
          </p:cNvSpPr>
          <p:nvPr/>
        </p:nvSpPr>
        <p:spPr bwMode="auto">
          <a:xfrm>
            <a:off x="395288" y="2924175"/>
            <a:ext cx="6567487" cy="1539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i="1" kern="10">
                <a:solidFill>
                  <a:srgbClr val="006866"/>
                </a:solidFill>
                <a:latin typeface="Franklin Gothic Medium"/>
              </a:rPr>
              <a:t>Enseignements Théoriques : 20h  -  Conférences : 6h  -  Enseignements Dirigés : 12h  -  Enseignements Pratiques : 10h</a:t>
            </a:r>
          </a:p>
        </p:txBody>
      </p:sp>
      <p:sp>
        <p:nvSpPr>
          <p:cNvPr id="2066" name="WordArt 18"/>
          <p:cNvSpPr>
            <a:spLocks noChangeArrowheads="1" noChangeShapeType="1" noTextEdit="1"/>
          </p:cNvSpPr>
          <p:nvPr/>
        </p:nvSpPr>
        <p:spPr bwMode="auto">
          <a:xfrm>
            <a:off x="369888" y="2063750"/>
            <a:ext cx="3381375" cy="1381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 dirty="0">
                <a:solidFill>
                  <a:srgbClr val="C0C0C0"/>
                </a:solidFill>
                <a:latin typeface="Franklin Gothic Medium"/>
              </a:rPr>
              <a:t>GÉNIE INFORMATIQUE - </a:t>
            </a:r>
          </a:p>
        </p:txBody>
      </p:sp>
      <p:sp>
        <p:nvSpPr>
          <p:cNvPr id="2068" name="WordArt 20"/>
          <p:cNvSpPr>
            <a:spLocks noChangeArrowheads="1" noChangeShapeType="1" noTextEdit="1"/>
          </p:cNvSpPr>
          <p:nvPr/>
        </p:nvSpPr>
        <p:spPr bwMode="auto">
          <a:xfrm>
            <a:off x="395288" y="692150"/>
            <a:ext cx="3816672" cy="1235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b="1" kern="10" dirty="0" err="1">
                <a:gradFill rotWithShape="1">
                  <a:gsLst>
                    <a:gs pos="0">
                      <a:srgbClr val="828282"/>
                    </a:gs>
                    <a:gs pos="50000">
                      <a:srgbClr val="FFFFFF"/>
                    </a:gs>
                    <a:gs pos="100000">
                      <a:srgbClr val="828282"/>
                    </a:gs>
                  </a:gsLst>
                  <a:lin ang="5400000" scaled="1"/>
                </a:gradFill>
                <a:latin typeface="Arial"/>
                <a:cs typeface="Arial"/>
              </a:rPr>
              <a:t>Africonnect</a:t>
            </a:r>
            <a:endParaRPr lang="fr-FR" sz="3600" b="1" kern="10" dirty="0">
              <a:gradFill rotWithShape="1">
                <a:gsLst>
                  <a:gs pos="0">
                    <a:srgbClr val="828282"/>
                  </a:gs>
                  <a:gs pos="50000">
                    <a:srgbClr val="FFFFFF"/>
                  </a:gs>
                  <a:gs pos="100000">
                    <a:srgbClr val="828282"/>
                  </a:gs>
                </a:gsLst>
                <a:lin ang="5400000" scaled="1"/>
              </a:gradFill>
              <a:latin typeface="Arial"/>
              <a:cs typeface="Arial"/>
            </a:endParaRP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8285163" y="6627813"/>
            <a:ext cx="858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z="900">
                <a:latin typeface="Arial Narrow" pitchFamily="34" charset="0"/>
                <a:sym typeface="Symbol" pitchFamily="18" charset="2"/>
              </a:rPr>
              <a:t> M0910-FD12</a:t>
            </a:r>
          </a:p>
        </p:txBody>
      </p:sp>
    </p:spTree>
    <p:extLst>
      <p:ext uri="{BB962C8B-B14F-4D97-AF65-F5344CB8AC3E}">
        <p14:creationId xmlns:p14="http://schemas.microsoft.com/office/powerpoint/2010/main" val="82721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8294463" y="785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fr" sz="2000" b="1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pPr algn="r"/>
              <a:t>10</a:t>
            </a:fld>
            <a:endParaRPr sz="2000" b="1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0" y="1704751"/>
            <a:ext cx="23622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</a:t>
            </a:r>
            <a:r>
              <a:rPr lang="fr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 défis dans IoT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411040" y="1648726"/>
            <a:ext cx="8836065" cy="288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200000"/>
              </a:lnSpc>
              <a:spcBef>
                <a:spcPts val="4500"/>
              </a:spcBef>
              <a:buClr>
                <a:schemeClr val="dk1"/>
              </a:buClr>
              <a:buSzPts val="1800"/>
              <a:buFont typeface="Calibri"/>
              <a:buChar char="❏"/>
            </a:pPr>
            <a:r>
              <a:rPr lang="fr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Fiabilité</a:t>
            </a:r>
            <a:endParaRPr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indent="-342900">
              <a:lnSpc>
                <a:spcPct val="200000"/>
              </a:lnSpc>
              <a:buClr>
                <a:schemeClr val="dk1"/>
              </a:buClr>
              <a:buSzPts val="1800"/>
              <a:buFont typeface="Calibri"/>
              <a:buChar char="❏"/>
            </a:pPr>
            <a:r>
              <a:rPr lang="fr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Consommation des ressources</a:t>
            </a:r>
            <a:endParaRPr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indent="-342900">
              <a:lnSpc>
                <a:spcPct val="200000"/>
              </a:lnSpc>
              <a:buClr>
                <a:schemeClr val="dk1"/>
              </a:buClr>
              <a:buSzPts val="1800"/>
              <a:buFont typeface="Calibri"/>
              <a:buChar char="❏"/>
            </a:pPr>
            <a:r>
              <a:rPr lang="fr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Fragmentation</a:t>
            </a:r>
          </a:p>
          <a:p>
            <a:pPr marL="457200" indent="-342900">
              <a:lnSpc>
                <a:spcPct val="200000"/>
              </a:lnSpc>
              <a:buClr>
                <a:schemeClr val="dk1"/>
              </a:buClr>
              <a:buSzPts val="1800"/>
              <a:buFont typeface="Calibri"/>
              <a:buChar char="❏"/>
            </a:pPr>
            <a:r>
              <a:rPr lang="fr-FR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Sécurité et  vie privée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EB880CD-BD66-476C-AA01-3F519F0A9162}"/>
              </a:ext>
            </a:extLst>
          </p:cNvPr>
          <p:cNvSpPr txBox="1"/>
          <p:nvPr/>
        </p:nvSpPr>
        <p:spPr>
          <a:xfrm>
            <a:off x="581885" y="4112729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Sécurité et  vie privée</a:t>
            </a:r>
            <a:endParaRPr lang="fr-FR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2839F1B-7419-4AF8-A2E1-5281B82EA0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10</a:t>
            </a:fld>
            <a:endParaRPr lang="fr-FR"/>
          </a:p>
        </p:txBody>
      </p:sp>
      <p:cxnSp>
        <p:nvCxnSpPr>
          <p:cNvPr id="14" name="Google Shape;64;p14">
            <a:extLst>
              <a:ext uri="{FF2B5EF4-FFF2-40B4-BE49-F238E27FC236}">
                <a16:creationId xmlns:a16="http://schemas.microsoft.com/office/drawing/2014/main" id="{3FF94400-F201-4707-B16A-C011EF1312D7}"/>
              </a:ext>
            </a:extLst>
          </p:cNvPr>
          <p:cNvCxnSpPr/>
          <p:nvPr/>
        </p:nvCxnSpPr>
        <p:spPr>
          <a:xfrm>
            <a:off x="0" y="1731950"/>
            <a:ext cx="91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FF">
                <a:alpha val="34000"/>
              </a:srgbClr>
            </a:outerShdw>
          </a:effectLst>
        </p:spPr>
      </p:cxnSp>
      <p:cxnSp>
        <p:nvCxnSpPr>
          <p:cNvPr id="15" name="Google Shape;64;p14">
            <a:extLst>
              <a:ext uri="{FF2B5EF4-FFF2-40B4-BE49-F238E27FC236}">
                <a16:creationId xmlns:a16="http://schemas.microsoft.com/office/drawing/2014/main" id="{8B1B9496-CE8C-4C7C-93AC-B0F268118AC0}"/>
              </a:ext>
            </a:extLst>
          </p:cNvPr>
          <p:cNvCxnSpPr/>
          <p:nvPr/>
        </p:nvCxnSpPr>
        <p:spPr>
          <a:xfrm>
            <a:off x="0" y="1731950"/>
            <a:ext cx="91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FF">
                <a:alpha val="34000"/>
              </a:srgbClr>
            </a:outerShdw>
          </a:effectLst>
        </p:spPr>
      </p:cxnSp>
      <p:cxnSp>
        <p:nvCxnSpPr>
          <p:cNvPr id="17" name="Google Shape;64;p14">
            <a:extLst>
              <a:ext uri="{FF2B5EF4-FFF2-40B4-BE49-F238E27FC236}">
                <a16:creationId xmlns:a16="http://schemas.microsoft.com/office/drawing/2014/main" id="{071BB35F-23FD-4EFE-9DCC-2A93167EF47B}"/>
              </a:ext>
            </a:extLst>
          </p:cNvPr>
          <p:cNvCxnSpPr/>
          <p:nvPr/>
        </p:nvCxnSpPr>
        <p:spPr>
          <a:xfrm>
            <a:off x="0" y="1731950"/>
            <a:ext cx="91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FF">
                <a:alpha val="34000"/>
              </a:srgbClr>
            </a:outerShdw>
          </a:effectLst>
        </p:spPr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81D4A076-617B-47CD-B313-4E8F360C5BF9}"/>
              </a:ext>
            </a:extLst>
          </p:cNvPr>
          <p:cNvSpPr txBox="1"/>
          <p:nvPr/>
        </p:nvSpPr>
        <p:spPr>
          <a:xfrm>
            <a:off x="1065323" y="1086753"/>
            <a:ext cx="1781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" sz="2000" b="1" dirty="0">
                <a:solidFill>
                  <a:srgbClr val="000000"/>
                </a:solidFill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Introduction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5788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/>
              <a:t>Motivation de sécurité IoT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/>
              <a:t>Données stockées électroniquement</a:t>
            </a:r>
          </a:p>
          <a:p>
            <a:pPr lvl="2" eaLnBrk="1" hangingPunct="1"/>
            <a:r>
              <a:rPr lang="fr-FR"/>
              <a:t>Duplicables;</a:t>
            </a:r>
          </a:p>
          <a:p>
            <a:pPr lvl="2" eaLnBrk="1" hangingPunct="1"/>
            <a:r>
              <a:rPr lang="fr-FR"/>
              <a:t>Partageables;</a:t>
            </a:r>
          </a:p>
          <a:p>
            <a:pPr lvl="2" eaLnBrk="1" hangingPunct="1"/>
            <a:r>
              <a:rPr lang="fr-FR"/>
              <a:t>Véhiculables.</a:t>
            </a:r>
          </a:p>
          <a:p>
            <a:pPr eaLnBrk="1" hangingPunct="1"/>
            <a:r>
              <a:rPr lang="fr-FR"/>
              <a:t>Plus vulnérables</a:t>
            </a:r>
          </a:p>
        </p:txBody>
      </p:sp>
    </p:spTree>
    <p:extLst>
      <p:ext uri="{BB962C8B-B14F-4D97-AF65-F5344CB8AC3E}">
        <p14:creationId xmlns:p14="http://schemas.microsoft.com/office/powerpoint/2010/main" val="76010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/>
              <a:t>Des faits et des chiffres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600"/>
              <a:t>Grande Bretagne, National High Tech Crime Unit :</a:t>
            </a:r>
          </a:p>
          <a:p>
            <a:pPr lvl="1" eaLnBrk="1" hangingPunct="1"/>
            <a:r>
              <a:rPr lang="fr-FR" sz="2200"/>
              <a:t>Finances : 1ère cible</a:t>
            </a:r>
          </a:p>
          <a:p>
            <a:pPr lvl="1" eaLnBrk="1" hangingPunct="1"/>
            <a:r>
              <a:rPr lang="fr-FR" sz="2200"/>
              <a:t>Usurpation d’identité : Ingénierie sociale</a:t>
            </a:r>
          </a:p>
          <a:p>
            <a:pPr eaLnBrk="1" hangingPunct="1"/>
            <a:r>
              <a:rPr lang="fr-FR" sz="2600"/>
              <a:t>En France, Ernst &amp; young liste les menaces les plus significatives :</a:t>
            </a:r>
          </a:p>
          <a:p>
            <a:pPr lvl="1" eaLnBrk="1" hangingPunct="1"/>
            <a:r>
              <a:rPr lang="fr-FR" sz="2200"/>
              <a:t>Informatique nomade (53%);</a:t>
            </a:r>
          </a:p>
          <a:p>
            <a:pPr lvl="1" eaLnBrk="1" hangingPunct="1"/>
            <a:r>
              <a:rPr lang="fr-FR" sz="2200"/>
              <a:t>Périphériques amovibles (49%);</a:t>
            </a:r>
          </a:p>
          <a:p>
            <a:pPr lvl="1" eaLnBrk="1" hangingPunct="1"/>
            <a:r>
              <a:rPr lang="fr-FR" sz="2200"/>
              <a:t>Réseaux sans fil (48%);</a:t>
            </a:r>
          </a:p>
          <a:p>
            <a:pPr lvl="1" eaLnBrk="1" hangingPunct="1"/>
            <a:r>
              <a:rPr lang="fr-FR" sz="2200"/>
              <a:t>Voix sur IP (21%);</a:t>
            </a:r>
          </a:p>
          <a:p>
            <a:pPr lvl="1" eaLnBrk="1" hangingPunct="1"/>
            <a:r>
              <a:rPr lang="fr-FR" sz="2200"/>
              <a:t>Open source (10%);</a:t>
            </a:r>
          </a:p>
        </p:txBody>
      </p:sp>
    </p:spTree>
    <p:extLst>
      <p:ext uri="{BB962C8B-B14F-4D97-AF65-F5344CB8AC3E}">
        <p14:creationId xmlns:p14="http://schemas.microsoft.com/office/powerpoint/2010/main" val="126477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8"/>
          <p:cNvSpPr txBox="1">
            <a:spLocks noChangeArrowheads="1"/>
          </p:cNvSpPr>
          <p:nvPr/>
        </p:nvSpPr>
        <p:spPr bwMode="auto">
          <a:xfrm>
            <a:off x="8420100" y="0"/>
            <a:ext cx="723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z="800">
                <a:latin typeface="Franklin Gothic Medium" pitchFamily="34" charset="0"/>
              </a:rPr>
              <a:t>page </a:t>
            </a:r>
            <a:fld id="{3A7BFBBE-9137-40BE-B6C5-8DC16BF99A30}" type="slidenum">
              <a:rPr lang="fr-FR" sz="800">
                <a:latin typeface="Franklin Gothic Medium" pitchFamily="34" charset="0"/>
              </a:rPr>
              <a:pPr eaLnBrk="1" hangingPunct="1"/>
              <a:t>13</a:t>
            </a:fld>
            <a:r>
              <a:rPr lang="fr-FR" sz="800">
                <a:latin typeface="Franklin Gothic Medium" pitchFamily="34" charset="0"/>
              </a:rPr>
              <a:t>/12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11188" y="4005263"/>
            <a:ext cx="7129462" cy="1368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109" name="Rectangle 2"/>
          <p:cNvSpPr txBox="1">
            <a:spLocks noChangeArrowheads="1"/>
          </p:cNvSpPr>
          <p:nvPr/>
        </p:nvSpPr>
        <p:spPr bwMode="auto">
          <a:xfrm>
            <a:off x="0" y="404813"/>
            <a:ext cx="8763000" cy="592137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CA" dirty="0">
                <a:solidFill>
                  <a:schemeClr val="bg1"/>
                </a:solidFill>
              </a:rPr>
              <a:t>La perspective Impact</a:t>
            </a:r>
          </a:p>
        </p:txBody>
      </p:sp>
      <p:sp>
        <p:nvSpPr>
          <p:cNvPr id="4110" name="Rectangle 3"/>
          <p:cNvSpPr>
            <a:spLocks noChangeArrowheads="1"/>
          </p:cNvSpPr>
          <p:nvPr/>
        </p:nvSpPr>
        <p:spPr bwMode="auto">
          <a:xfrm>
            <a:off x="533400" y="1090613"/>
            <a:ext cx="830580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10000"/>
              </a:spcBef>
              <a:buFontTx/>
              <a:buChar char="•"/>
            </a:pPr>
            <a:r>
              <a:rPr lang="fr-FR" sz="2000" b="1"/>
              <a:t>Directs : proportionnels à la durée de l'indisponibilité</a:t>
            </a:r>
          </a:p>
          <a:p>
            <a:pPr marL="742950" lvl="1" indent="-285750">
              <a:lnSpc>
                <a:spcPct val="125000"/>
              </a:lnSpc>
              <a:spcBef>
                <a:spcPct val="10000"/>
              </a:spcBef>
              <a:buFontTx/>
              <a:buChar char="–"/>
            </a:pPr>
            <a:r>
              <a:rPr lang="fr-FR" sz="2000"/>
              <a:t>eBay 06/99 : 22 heures d'arrêt (pb logiciel) : 3 à 5 millions de $ de perte de revenu</a:t>
            </a:r>
          </a:p>
          <a:p>
            <a:pPr marL="742950" lvl="1" indent="-285750">
              <a:lnSpc>
                <a:spcPct val="125000"/>
              </a:lnSpc>
              <a:spcBef>
                <a:spcPct val="10000"/>
              </a:spcBef>
              <a:buFontTx/>
              <a:buChar char="–"/>
            </a:pPr>
            <a:r>
              <a:rPr lang="fr-FR" sz="2000"/>
              <a:t>AT&amp;T 04/98 - Indisponibilité réseau de 6 heures : 40 millions de dollars en remises</a:t>
            </a:r>
          </a:p>
          <a:p>
            <a:pPr marL="742950" lvl="1" indent="-285750">
              <a:lnSpc>
                <a:spcPct val="125000"/>
              </a:lnSpc>
              <a:spcBef>
                <a:spcPct val="10000"/>
              </a:spcBef>
              <a:buFontTx/>
              <a:buChar char="–"/>
            </a:pPr>
            <a:r>
              <a:rPr lang="fr-FR" sz="2000"/>
              <a:t>AOL 08/96 - 24 heures d'indisponibilité : 3 millions de dollars de remises</a:t>
            </a:r>
          </a:p>
          <a:p>
            <a:pPr marL="342900" indent="-342900">
              <a:lnSpc>
                <a:spcPct val="125000"/>
              </a:lnSpc>
              <a:spcBef>
                <a:spcPct val="10000"/>
              </a:spcBef>
              <a:buFontTx/>
              <a:buChar char="•"/>
            </a:pPr>
            <a:r>
              <a:rPr lang="fr-FR" sz="2000" b="1"/>
              <a:t>Indirects : dépenses additionnelles</a:t>
            </a:r>
          </a:p>
          <a:p>
            <a:pPr marL="742950" lvl="1" indent="-285750">
              <a:lnSpc>
                <a:spcPct val="125000"/>
              </a:lnSpc>
              <a:spcBef>
                <a:spcPct val="10000"/>
              </a:spcBef>
              <a:buFontTx/>
              <a:buChar char="–"/>
            </a:pPr>
            <a:r>
              <a:rPr lang="fr-FR" sz="2000"/>
              <a:t>charges de rattrapage</a:t>
            </a:r>
          </a:p>
          <a:p>
            <a:pPr marL="742950" lvl="1" indent="-285750">
              <a:lnSpc>
                <a:spcPct val="125000"/>
              </a:lnSpc>
              <a:spcBef>
                <a:spcPct val="10000"/>
              </a:spcBef>
              <a:buFontTx/>
              <a:buChar char="–"/>
            </a:pPr>
            <a:r>
              <a:rPr lang="fr-FR" sz="2000"/>
              <a:t>gestion de la relation clients : litiges, communication / image de marque</a:t>
            </a:r>
          </a:p>
        </p:txBody>
      </p:sp>
      <p:grpSp>
        <p:nvGrpSpPr>
          <p:cNvPr id="33" name="Group 25"/>
          <p:cNvGrpSpPr>
            <a:grpSpLocks/>
          </p:cNvGrpSpPr>
          <p:nvPr/>
        </p:nvGrpSpPr>
        <p:grpSpPr bwMode="auto">
          <a:xfrm>
            <a:off x="0" y="5805488"/>
            <a:ext cx="9144000" cy="712787"/>
            <a:chOff x="0" y="3218"/>
            <a:chExt cx="5760" cy="449"/>
          </a:xfrm>
        </p:grpSpPr>
        <p:sp>
          <p:nvSpPr>
            <p:cNvPr id="4113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4114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4112" name="Text Box 28"/>
          <p:cNvSpPr txBox="1">
            <a:spLocks noChangeArrowheads="1"/>
          </p:cNvSpPr>
          <p:nvPr/>
        </p:nvSpPr>
        <p:spPr bwMode="auto">
          <a:xfrm>
            <a:off x="177800" y="583565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54998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Des faits et des chiffres</a:t>
            </a:r>
          </a:p>
        </p:txBody>
      </p:sp>
      <p:graphicFrame>
        <p:nvGraphicFramePr>
          <p:cNvPr id="4211" name="Group 115"/>
          <p:cNvGraphicFramePr>
            <a:graphicFrameLocks noGrp="1"/>
          </p:cNvGraphicFramePr>
          <p:nvPr>
            <p:ph idx="1"/>
          </p:nvPr>
        </p:nvGraphicFramePr>
        <p:xfrm>
          <a:off x="457200" y="1343025"/>
          <a:ext cx="7499350" cy="4669790"/>
        </p:xfrm>
        <a:graphic>
          <a:graphicData uri="http://schemas.openxmlformats.org/drawingml/2006/table">
            <a:tbl>
              <a:tblPr/>
              <a:tblGrid>
                <a:gridCol w="238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fr-F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Types de menaces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Pertes financières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Nombre de sociétés concernées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Moyenne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(M$)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Vol d’informations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6,57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66,71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170,83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Sabotage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27,15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15,13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Écoutes Télécoms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6,02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Intrusion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7,10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13,06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Usurpation interne des ressources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27,84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50,10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Fraude financière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4,63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56,00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115,75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Déni de service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8,25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18,37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Virus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29,18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49,98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Fraude Télécoms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4,03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Vol de portable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10,40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11,77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265,34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455,85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35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Sécurité d’un SI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fr-FR"/>
              <a:t>Ensemble de politiques, de procédures et des moyens techniques visant à :</a:t>
            </a:r>
          </a:p>
          <a:p>
            <a:pPr lvl="1" algn="just" eaLnBrk="1" hangingPunct="1"/>
            <a:r>
              <a:rPr lang="fr-FR"/>
              <a:t>Identifier et cartographier les risques et les menaces, tester la capacité du SI à y faire face, décider de s’éloigner du risque ou de l’éloigner;</a:t>
            </a:r>
          </a:p>
          <a:p>
            <a:pPr lvl="1" algn="just" eaLnBrk="1" hangingPunct="1"/>
            <a:r>
              <a:rPr lang="fr-FR"/>
              <a:t>Intervenir sur les systèmes défaillants pour les remettre le plus rapidement possible stable. </a:t>
            </a:r>
          </a:p>
        </p:txBody>
      </p:sp>
    </p:spTree>
    <p:extLst>
      <p:ext uri="{BB962C8B-B14F-4D97-AF65-F5344CB8AC3E}">
        <p14:creationId xmlns:p14="http://schemas.microsoft.com/office/powerpoint/2010/main" val="423681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Normes ISO 27001, BS 7799-2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1"/>
              <a:t>ISO 27001 : publiée en Novembre 2005</a:t>
            </a:r>
          </a:p>
          <a:p>
            <a:pPr lvl="1" algn="just"/>
            <a:r>
              <a:rPr lang="fr-FR" b="1"/>
              <a:t>Définit la Politique du Management de la Sécurité des SI au sein d'une entreprise.</a:t>
            </a:r>
          </a:p>
          <a:p>
            <a:pPr lvl="1" algn="just"/>
            <a:r>
              <a:rPr lang="fr-FR" b="1"/>
              <a:t>issue de la BS 7799-2:1999 </a:t>
            </a:r>
          </a:p>
          <a:p>
            <a:pPr lvl="2" algn="just"/>
            <a:r>
              <a:rPr lang="fr-FR" b="1"/>
              <a:t>définit les exigences à respecter pour créer un SMSI </a:t>
            </a:r>
          </a:p>
          <a:p>
            <a:pPr lvl="2" algn="just"/>
            <a:r>
              <a:rPr lang="fr-FR" b="1"/>
              <a:t>spécifie en annexe certains contrôles de sécurité, tirés de la ISO 17799, dont la mise en œuvre est obligatoire. </a:t>
            </a:r>
          </a:p>
        </p:txBody>
      </p:sp>
    </p:spTree>
    <p:extLst>
      <p:ext uri="{BB962C8B-B14F-4D97-AF65-F5344CB8AC3E}">
        <p14:creationId xmlns:p14="http://schemas.microsoft.com/office/powerpoint/2010/main" val="3652189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BS 7799 ou ISO 17799 : ISO 27002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fr-FR" sz="2600"/>
              <a:t>L’information est un actif qui comme les autres actifs importants a une valeur pour l’organisation et doit, en conséquence, être protégée. </a:t>
            </a:r>
          </a:p>
          <a:p>
            <a:pPr algn="just" eaLnBrk="1" hangingPunct="1"/>
            <a:r>
              <a:rPr lang="fr-FR" sz="2600"/>
              <a:t>La sécurisation des systèmes d’information vise à protéger l’information d’un large éventail de menaces, de fa</a:t>
            </a:r>
            <a:r>
              <a:rPr lang="en-US" sz="2600"/>
              <a:t>çon à garantir le fonctionnement de l’entreprise, diminuer les pertes et maximiser le retour sur investissement et les opportunités du marché. </a:t>
            </a:r>
          </a:p>
        </p:txBody>
      </p:sp>
    </p:spTree>
    <p:extLst>
      <p:ext uri="{BB962C8B-B14F-4D97-AF65-F5344CB8AC3E}">
        <p14:creationId xmlns:p14="http://schemas.microsoft.com/office/powerpoint/2010/main" val="102600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Norme ISO 27001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marL="342900" lvl="2" indent="-342900" algn="just">
              <a:buClr>
                <a:schemeClr val="tx2"/>
              </a:buClr>
            </a:pPr>
            <a:r>
              <a:rPr lang="fr-FR"/>
              <a:t>comprend 6 domaines de processus :</a:t>
            </a:r>
          </a:p>
          <a:p>
            <a:pPr marL="636588" lvl="3" indent="-342900" algn="just">
              <a:buFont typeface="Wingdings" pitchFamily="2" charset="2"/>
              <a:buNone/>
            </a:pPr>
            <a:r>
              <a:rPr lang="fr-FR"/>
              <a:t>1. Définir une politique de la sécurité des informations</a:t>
            </a:r>
          </a:p>
          <a:p>
            <a:pPr marL="636588" lvl="3" indent="-342900" algn="just">
              <a:buFont typeface="Wingdings" pitchFamily="2" charset="2"/>
              <a:buNone/>
            </a:pPr>
            <a:r>
              <a:rPr lang="fr-FR"/>
              <a:t>2. Définir le périmètre du Système de Management de la sécurité de l'information,</a:t>
            </a:r>
          </a:p>
          <a:p>
            <a:pPr marL="636588" lvl="3" indent="-342900" algn="just">
              <a:buFont typeface="Wingdings" pitchFamily="2" charset="2"/>
              <a:buNone/>
            </a:pPr>
            <a:r>
              <a:rPr lang="fr-FR"/>
              <a:t>3. Réaliser une évaluation des risques liés à la sécurité,</a:t>
            </a:r>
          </a:p>
          <a:p>
            <a:pPr marL="636588" lvl="3" indent="-342900" algn="just">
              <a:buFont typeface="Wingdings" pitchFamily="2" charset="2"/>
              <a:buNone/>
            </a:pPr>
            <a:r>
              <a:rPr lang="fr-FR"/>
              <a:t>4. Gérer les risques identifiés,</a:t>
            </a:r>
          </a:p>
          <a:p>
            <a:pPr marL="636588" lvl="3" indent="-342900" algn="just">
              <a:buFont typeface="Wingdings" pitchFamily="2" charset="2"/>
              <a:buNone/>
            </a:pPr>
            <a:r>
              <a:rPr lang="fr-FR"/>
              <a:t>5. Choisir et mettre en œuvre les contrôles, </a:t>
            </a:r>
          </a:p>
          <a:p>
            <a:pPr marL="636588" lvl="3" indent="-342900" algn="just">
              <a:buFont typeface="Wingdings" pitchFamily="2" charset="2"/>
              <a:buNone/>
            </a:pPr>
            <a:r>
              <a:rPr lang="fr-FR"/>
              <a:t>6. Préparer un SoA ( "statement of applicability").</a:t>
            </a:r>
          </a:p>
          <a:p>
            <a:pPr marL="636588" lvl="3" indent="-342900" algn="just">
              <a:buFont typeface="Wingdings" pitchFamily="2" charset="2"/>
              <a:buNone/>
            </a:pPr>
            <a:endParaRPr lang="fr-FR"/>
          </a:p>
          <a:p>
            <a:pPr marL="636588" lvl="3" indent="-342900" algn="just"/>
            <a:r>
              <a:rPr lang="fr-FR"/>
              <a:t>Comme ISO 9000, l’ISO 27001 porte moins sur l’efficacité des dispositions mises en place, que sur leur existence, et la mise en place d’une boucle d’amélioration (PDCA)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Sécurité des systèmes d'information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/>
              <a:t>Démarche de sécurisation du système d'information doit passer par 4 étapes de définition :</a:t>
            </a:r>
          </a:p>
          <a:p>
            <a:pPr marL="863600" lvl="1" indent="-514350" algn="just">
              <a:buFont typeface="Wingdings" pitchFamily="2" charset="2"/>
              <a:buAutoNum type="arabicPeriod"/>
            </a:pPr>
            <a:r>
              <a:rPr lang="fr-FR"/>
              <a:t>périmètre à protéger (liste des biens sensibles),</a:t>
            </a:r>
          </a:p>
          <a:p>
            <a:pPr marL="863600" lvl="1" indent="-514350" algn="just">
              <a:buFont typeface="Wingdings" pitchFamily="2" charset="2"/>
              <a:buAutoNum type="arabicPeriod"/>
            </a:pPr>
            <a:r>
              <a:rPr lang="fr-FR"/>
              <a:t>nature des menaces,</a:t>
            </a:r>
          </a:p>
          <a:p>
            <a:pPr marL="863600" lvl="1" indent="-514350" algn="just">
              <a:buFont typeface="Wingdings" pitchFamily="2" charset="2"/>
              <a:buAutoNum type="arabicPeriod"/>
            </a:pPr>
            <a:r>
              <a:rPr lang="fr-FR"/>
              <a:t>impact sur le système d'information,</a:t>
            </a:r>
          </a:p>
          <a:p>
            <a:pPr marL="863600" lvl="1" indent="-514350" algn="just">
              <a:buFont typeface="Wingdings" pitchFamily="2" charset="2"/>
              <a:buAutoNum type="arabicPeriod"/>
            </a:pPr>
            <a:r>
              <a:rPr lang="fr-FR"/>
              <a:t>mesures de protection à mettre en place.</a:t>
            </a:r>
          </a:p>
        </p:txBody>
      </p:sp>
    </p:spTree>
    <p:extLst>
      <p:ext uri="{BB962C8B-B14F-4D97-AF65-F5344CB8AC3E}">
        <p14:creationId xmlns:p14="http://schemas.microsoft.com/office/powerpoint/2010/main" val="182877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fr-FR" sz="4000" dirty="0"/>
              <a:t>OBJECTIFS PEDAGOGIQUES à court terme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571500" indent="-571500" eaLnBrk="1" hangingPunct="1"/>
            <a:r>
              <a:rPr lang="fr-FR" sz="2800" dirty="0"/>
              <a:t>Expliquer pourquoi les </a:t>
            </a:r>
            <a:r>
              <a:rPr lang="fr-FR" sz="2800" dirty="0" err="1"/>
              <a:t>Iot</a:t>
            </a:r>
            <a:r>
              <a:rPr lang="fr-FR" sz="2800" dirty="0"/>
              <a:t> ont besoin d’être sécurisés;</a:t>
            </a:r>
          </a:p>
          <a:p>
            <a:pPr marL="839788" lvl="1" indent="-495300" eaLnBrk="1" hangingPunct="1"/>
            <a:r>
              <a:rPr lang="fr-FR" sz="2400" dirty="0"/>
              <a:t>Vulnérabilités des systèmes;</a:t>
            </a:r>
          </a:p>
          <a:p>
            <a:pPr marL="839788" lvl="1" indent="-495300" eaLnBrk="1" hangingPunct="1"/>
            <a:r>
              <a:rPr lang="fr-FR" sz="2400" dirty="0"/>
              <a:t>Identification des risques et des menaces;</a:t>
            </a:r>
          </a:p>
          <a:p>
            <a:pPr marL="571500" indent="-571500" algn="just" eaLnBrk="1" hangingPunct="1">
              <a:lnSpc>
                <a:spcPct val="90000"/>
              </a:lnSpc>
            </a:pPr>
            <a:r>
              <a:rPr lang="fr-FR" sz="2400" dirty="0"/>
              <a:t>Définir les objectifs de sécurité informatique tels que </a:t>
            </a:r>
            <a:r>
              <a:rPr lang="fr-FR" sz="2400" i="1" dirty="0"/>
              <a:t>confidentialité, intégrité, non répudiation, authentification, Disponibilité</a:t>
            </a:r>
          </a:p>
          <a:p>
            <a:pPr marL="571500" indent="-571500" algn="just" eaLnBrk="1" hangingPunct="1">
              <a:lnSpc>
                <a:spcPct val="90000"/>
              </a:lnSpc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61944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299" name="Rectangle 2"/>
          <p:cNvSpPr txBox="1">
            <a:spLocks noChangeArrowheads="1"/>
          </p:cNvSpPr>
          <p:nvPr/>
        </p:nvSpPr>
        <p:spPr bwMode="auto">
          <a:xfrm>
            <a:off x="0" y="762000"/>
            <a:ext cx="89916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CA" dirty="0" err="1">
                <a:solidFill>
                  <a:schemeClr val="bg1"/>
                </a:solidFill>
              </a:rPr>
              <a:t>Risque</a:t>
            </a:r>
            <a:endParaRPr lang="en-CA" dirty="0">
              <a:solidFill>
                <a:schemeClr val="bg1"/>
              </a:solidFill>
            </a:endParaRPr>
          </a:p>
        </p:txBody>
      </p:sp>
      <p:grpSp>
        <p:nvGrpSpPr>
          <p:cNvPr id="34" name="Group 25"/>
          <p:cNvGrpSpPr>
            <a:grpSpLocks/>
          </p:cNvGrpSpPr>
          <p:nvPr/>
        </p:nvGrpSpPr>
        <p:grpSpPr bwMode="auto">
          <a:xfrm>
            <a:off x="0" y="5824538"/>
            <a:ext cx="9144000" cy="712787"/>
            <a:chOff x="0" y="3218"/>
            <a:chExt cx="5760" cy="449"/>
          </a:xfrm>
        </p:grpSpPr>
        <p:sp>
          <p:nvSpPr>
            <p:cNvPr id="12303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12304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77800" y="585470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D016BFB-8CC4-4922-B86A-31B7D1C8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1"/>
            <a:ext cx="89916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 flipV="1">
            <a:off x="0" y="0"/>
            <a:ext cx="9144000" cy="2301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0" y="9525"/>
            <a:ext cx="1038225" cy="220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663575"/>
            <a:ext cx="9144000" cy="784225"/>
            <a:chOff x="0" y="3218"/>
            <a:chExt cx="5760" cy="449"/>
          </a:xfrm>
        </p:grpSpPr>
        <p:sp>
          <p:nvSpPr>
            <p:cNvPr id="3093" name="Rectangle 10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9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3094" name="Text Box 11"/>
            <p:cNvSpPr txBox="1">
              <a:spLocks noChangeArrowheads="1"/>
            </p:cNvSpPr>
            <p:nvPr/>
          </p:nvSpPr>
          <p:spPr bwMode="auto">
            <a:xfrm>
              <a:off x="112" y="3237"/>
              <a:ext cx="26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chemeClr val="bg1"/>
                  </a:solidFill>
                </a:rPr>
                <a:t>Chapitre1 Sécurité SI &amp; Cyber-sécurité</a:t>
              </a:r>
            </a:p>
          </p:txBody>
        </p:sp>
      </p:grpSp>
      <p:sp>
        <p:nvSpPr>
          <p:cNvPr id="3081" name="Rectangle 2"/>
          <p:cNvSpPr txBox="1">
            <a:spLocks noChangeArrowheads="1"/>
          </p:cNvSpPr>
          <p:nvPr/>
        </p:nvSpPr>
        <p:spPr bwMode="auto">
          <a:xfrm>
            <a:off x="201613" y="1557338"/>
            <a:ext cx="87630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CA">
                <a:solidFill>
                  <a:schemeClr val="bg1"/>
                </a:solidFill>
              </a:rPr>
              <a:t>Quelques mots sur la sécurité….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77838" y="2205038"/>
            <a:ext cx="8337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fr-FR" sz="2000">
                <a:latin typeface="Century Gothic" pitchFamily="34" charset="0"/>
              </a:rPr>
              <a:t>  La sécurité n’est pas seulement un enjeu </a:t>
            </a:r>
            <a:r>
              <a:rPr lang="fr-FR" sz="2000" b="1">
                <a:latin typeface="Century Gothic" pitchFamily="34" charset="0"/>
              </a:rPr>
              <a:t>technologique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79425" y="2781300"/>
            <a:ext cx="798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fr-FR" sz="2000">
                <a:latin typeface="Century Gothic" pitchFamily="34" charset="0"/>
              </a:rPr>
              <a:t>  Les incidents de sécurité ne viennent pas juste de </a:t>
            </a:r>
            <a:r>
              <a:rPr lang="fr-FR" sz="2000" b="1">
                <a:latin typeface="Century Gothic" pitchFamily="34" charset="0"/>
              </a:rPr>
              <a:t>l’externe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82600" y="3319463"/>
            <a:ext cx="9036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fr-FR" sz="2000">
                <a:latin typeface="Century Gothic" pitchFamily="34" charset="0"/>
              </a:rPr>
              <a:t>  Se protéger dans un environnement </a:t>
            </a:r>
            <a:r>
              <a:rPr lang="fr-FR" sz="2000" b="1">
                <a:latin typeface="Century Gothic" pitchFamily="34" charset="0"/>
              </a:rPr>
              <a:t>complètement ouvert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76250" y="3862388"/>
            <a:ext cx="759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fr-FR" sz="2000">
                <a:latin typeface="Century Gothic" pitchFamily="34" charset="0"/>
              </a:rPr>
              <a:t>  La fin de </a:t>
            </a:r>
            <a:r>
              <a:rPr lang="fr-FR" sz="2000" b="1">
                <a:latin typeface="Century Gothic" pitchFamily="34" charset="0"/>
              </a:rPr>
              <a:t>la sécurité périmétrique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68313" y="4473575"/>
            <a:ext cx="759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fr-FR" sz="2000">
                <a:latin typeface="Century Gothic" pitchFamily="34" charset="0"/>
              </a:rPr>
              <a:t>  La sécurité est l’affaire de tout </a:t>
            </a:r>
            <a:r>
              <a:rPr lang="fr-FR" sz="2000" b="1">
                <a:latin typeface="Century Gothic" pitchFamily="34" charset="0"/>
              </a:rPr>
              <a:t>le monde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68313" y="4978400"/>
            <a:ext cx="759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fr-FR" sz="2000">
                <a:latin typeface="Century Gothic" pitchFamily="34" charset="0"/>
              </a:rPr>
              <a:t>  La cybercriminalité est </a:t>
            </a:r>
            <a:r>
              <a:rPr lang="fr-FR" sz="2000" b="1">
                <a:latin typeface="Century Gothic" pitchFamily="34" charset="0"/>
              </a:rPr>
              <a:t>un fait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68313" y="5408613"/>
            <a:ext cx="759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fr-FR" sz="2000">
                <a:latin typeface="Century Gothic" pitchFamily="34" charset="0"/>
              </a:rPr>
              <a:t>  La sécurité est une question de </a:t>
            </a:r>
            <a:r>
              <a:rPr lang="fr-FR" sz="2000" b="1">
                <a:latin typeface="Century Gothic" pitchFamily="34" charset="0"/>
              </a:rPr>
              <a:t>gouvernance</a:t>
            </a:r>
          </a:p>
        </p:txBody>
      </p: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0" y="5824538"/>
            <a:ext cx="9144000" cy="712787"/>
            <a:chOff x="0" y="3218"/>
            <a:chExt cx="5760" cy="449"/>
          </a:xfrm>
        </p:grpSpPr>
        <p:sp>
          <p:nvSpPr>
            <p:cNvPr id="3091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3092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3090" name="Text Box 28"/>
          <p:cNvSpPr txBox="1">
            <a:spLocks noChangeArrowheads="1"/>
          </p:cNvSpPr>
          <p:nvPr/>
        </p:nvSpPr>
        <p:spPr bwMode="auto">
          <a:xfrm>
            <a:off x="177800" y="585470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216093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131" name="Rectangle 2"/>
          <p:cNvSpPr txBox="1">
            <a:spLocks noChangeArrowheads="1"/>
          </p:cNvSpPr>
          <p:nvPr/>
        </p:nvSpPr>
        <p:spPr bwMode="auto">
          <a:xfrm>
            <a:off x="0" y="782638"/>
            <a:ext cx="8763000" cy="644525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CA">
                <a:solidFill>
                  <a:schemeClr val="bg1"/>
                </a:solidFill>
              </a:rPr>
              <a:t>Tendances des attaques </a:t>
            </a: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685800" y="2276475"/>
            <a:ext cx="762000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fr-FR" b="1">
                <a:solidFill>
                  <a:schemeClr val="folHlink"/>
                </a:solidFill>
              </a:rPr>
              <a:t>Aspect aléatoire des victimes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fr-FR" b="1">
              <a:solidFill>
                <a:schemeClr val="folHlink"/>
              </a:solidFill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b="1"/>
              <a:t>  Dans le passé, les grandes entreprises étaient les victimes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fr-FR" b="1"/>
          </a:p>
          <a:p>
            <a:pPr lvl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b="1"/>
              <a:t>  Maintenant, les victimes sont de plus en plus aléatoires tel que les installation industrielles, les systèmes automatisés industrielles…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fr-FR" b="1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fr-FR" sz="1600">
              <a:latin typeface="Century Gothic" pitchFamily="34" charset="0"/>
            </a:endParaRPr>
          </a:p>
        </p:txBody>
      </p:sp>
      <p:grpSp>
        <p:nvGrpSpPr>
          <p:cNvPr id="30" name="Group 25"/>
          <p:cNvGrpSpPr>
            <a:grpSpLocks/>
          </p:cNvGrpSpPr>
          <p:nvPr/>
        </p:nvGrpSpPr>
        <p:grpSpPr bwMode="auto">
          <a:xfrm>
            <a:off x="0" y="5732463"/>
            <a:ext cx="9144000" cy="712787"/>
            <a:chOff x="0" y="3218"/>
            <a:chExt cx="5760" cy="449"/>
          </a:xfrm>
        </p:grpSpPr>
        <p:sp>
          <p:nvSpPr>
            <p:cNvPr id="5135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5136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5134" name="Text Box 28"/>
          <p:cNvSpPr txBox="1">
            <a:spLocks noChangeArrowheads="1"/>
          </p:cNvSpPr>
          <p:nvPr/>
        </p:nvSpPr>
        <p:spPr bwMode="auto">
          <a:xfrm>
            <a:off x="177800" y="5762625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405639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6" grpId="0" animBg="1"/>
      <p:bldP spid="2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155" name="ZoneTexte 29"/>
          <p:cNvSpPr txBox="1">
            <a:spLocks noChangeArrowheads="1"/>
          </p:cNvSpPr>
          <p:nvPr/>
        </p:nvSpPr>
        <p:spPr bwMode="auto">
          <a:xfrm>
            <a:off x="7524750" y="3357563"/>
            <a:ext cx="41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/>
              <a:t>…</a:t>
            </a:r>
          </a:p>
        </p:txBody>
      </p:sp>
      <p:pic>
        <p:nvPicPr>
          <p:cNvPr id="61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0838"/>
            <a:ext cx="74898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7" name="Rectangle 3"/>
          <p:cNvSpPr>
            <a:spLocks noChangeArrowheads="1"/>
          </p:cNvSpPr>
          <p:nvPr/>
        </p:nvSpPr>
        <p:spPr bwMode="auto">
          <a:xfrm>
            <a:off x="0" y="762000"/>
            <a:ext cx="8964613" cy="579438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CA">
                <a:solidFill>
                  <a:schemeClr val="bg1"/>
                </a:solidFill>
              </a:rPr>
              <a:t>Cycle de vie d’une vulnérabilité</a:t>
            </a:r>
          </a:p>
        </p:txBody>
      </p:sp>
      <p:grpSp>
        <p:nvGrpSpPr>
          <p:cNvPr id="32" name="Group 25"/>
          <p:cNvGrpSpPr>
            <a:grpSpLocks/>
          </p:cNvGrpSpPr>
          <p:nvPr/>
        </p:nvGrpSpPr>
        <p:grpSpPr bwMode="auto">
          <a:xfrm>
            <a:off x="0" y="5805488"/>
            <a:ext cx="9144000" cy="712787"/>
            <a:chOff x="0" y="3218"/>
            <a:chExt cx="5760" cy="449"/>
          </a:xfrm>
        </p:grpSpPr>
        <p:sp>
          <p:nvSpPr>
            <p:cNvPr id="6160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161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6159" name="Text Box 28"/>
          <p:cNvSpPr txBox="1">
            <a:spLocks noChangeArrowheads="1"/>
          </p:cNvSpPr>
          <p:nvPr/>
        </p:nvSpPr>
        <p:spPr bwMode="auto">
          <a:xfrm>
            <a:off x="177800" y="583565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315370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78" name="Text Box 23"/>
          <p:cNvSpPr txBox="1">
            <a:spLocks noChangeArrowheads="1"/>
          </p:cNvSpPr>
          <p:nvPr/>
        </p:nvSpPr>
        <p:spPr bwMode="auto">
          <a:xfrm>
            <a:off x="1171575" y="6524625"/>
            <a:ext cx="569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35A9FD0-5071-41F5-9C3B-2033C8E58267}" type="datetime10">
              <a:rPr lang="fr-FR" sz="1200">
                <a:solidFill>
                  <a:schemeClr val="bg1"/>
                </a:solidFill>
              </a:rPr>
              <a:pPr eaLnBrk="1" hangingPunct="1"/>
              <a:t>10:51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7179" name="Rectangle 2"/>
          <p:cNvSpPr txBox="1">
            <a:spLocks noChangeArrowheads="1"/>
          </p:cNvSpPr>
          <p:nvPr/>
        </p:nvSpPr>
        <p:spPr bwMode="auto">
          <a:xfrm>
            <a:off x="0" y="762000"/>
            <a:ext cx="8991600" cy="579438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CA">
                <a:solidFill>
                  <a:schemeClr val="bg1"/>
                </a:solidFill>
              </a:rPr>
              <a:t>Les 4 critères de sécurité: D,I,C,P</a:t>
            </a:r>
          </a:p>
        </p:txBody>
      </p:sp>
      <p:sp>
        <p:nvSpPr>
          <p:cNvPr id="7180" name="Rectangle 3"/>
          <p:cNvSpPr>
            <a:spLocks noChangeArrowheads="1"/>
          </p:cNvSpPr>
          <p:nvPr/>
        </p:nvSpPr>
        <p:spPr bwMode="auto">
          <a:xfrm>
            <a:off x="685800" y="2057400"/>
            <a:ext cx="8001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5000"/>
              <a:buFont typeface="Monotype Sorts"/>
              <a:buNone/>
            </a:pPr>
            <a:r>
              <a:rPr lang="fr-FR" b="1">
                <a:solidFill>
                  <a:srgbClr val="000000"/>
                </a:solidFill>
              </a:rPr>
              <a:t>On distingue 4 critères majeurs de sécurité (DICP) :</a:t>
            </a:r>
          </a:p>
          <a:p>
            <a:pPr lvl="1" eaLnBrk="0" hangingPunct="0">
              <a:spcBef>
                <a:spcPct val="50000"/>
              </a:spcBef>
              <a:buClr>
                <a:schemeClr val="hlink"/>
              </a:buClr>
              <a:buSzPct val="40000"/>
              <a:buFont typeface="Monotype Sorts"/>
              <a:buChar char="n"/>
            </a:pPr>
            <a:r>
              <a:rPr lang="fr-FR" sz="2000">
                <a:solidFill>
                  <a:srgbClr val="000000"/>
                </a:solidFill>
              </a:rPr>
              <a:t>La Disponibilité</a:t>
            </a:r>
          </a:p>
          <a:p>
            <a:pPr lvl="1" eaLnBrk="0" hangingPunct="0">
              <a:spcBef>
                <a:spcPct val="50000"/>
              </a:spcBef>
              <a:buClr>
                <a:schemeClr val="hlink"/>
              </a:buClr>
              <a:buSzPct val="40000"/>
              <a:buFont typeface="Monotype Sorts"/>
              <a:buChar char="n"/>
            </a:pPr>
            <a:r>
              <a:rPr lang="fr-FR" sz="2000">
                <a:solidFill>
                  <a:srgbClr val="000000"/>
                </a:solidFill>
              </a:rPr>
              <a:t>L’Intégrité</a:t>
            </a:r>
          </a:p>
          <a:p>
            <a:pPr lvl="1" eaLnBrk="0" hangingPunct="0">
              <a:spcBef>
                <a:spcPct val="50000"/>
              </a:spcBef>
              <a:buClr>
                <a:schemeClr val="hlink"/>
              </a:buClr>
              <a:buSzPct val="40000"/>
              <a:buFont typeface="Monotype Sorts"/>
              <a:buChar char="n"/>
            </a:pPr>
            <a:r>
              <a:rPr lang="fr-FR" sz="2000">
                <a:solidFill>
                  <a:srgbClr val="000000"/>
                </a:solidFill>
              </a:rPr>
              <a:t>La Confidentialité</a:t>
            </a:r>
          </a:p>
          <a:p>
            <a:pPr lvl="1" eaLnBrk="0" hangingPunct="0">
              <a:spcBef>
                <a:spcPct val="50000"/>
              </a:spcBef>
              <a:buClr>
                <a:schemeClr val="hlink"/>
              </a:buClr>
              <a:buSzPct val="40000"/>
              <a:buFont typeface="Monotype Sorts"/>
              <a:buChar char="n"/>
            </a:pPr>
            <a:r>
              <a:rPr lang="fr-FR" sz="2000">
                <a:solidFill>
                  <a:srgbClr val="000000"/>
                </a:solidFill>
              </a:rPr>
              <a:t>La Preuve</a:t>
            </a:r>
            <a:endParaRPr lang="en-CA" sz="2000">
              <a:solidFill>
                <a:srgbClr val="000000"/>
              </a:solidFill>
            </a:endParaRPr>
          </a:p>
        </p:txBody>
      </p: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0" y="5805488"/>
            <a:ext cx="9144000" cy="712787"/>
            <a:chOff x="0" y="3218"/>
            <a:chExt cx="5760" cy="449"/>
          </a:xfrm>
        </p:grpSpPr>
        <p:sp>
          <p:nvSpPr>
            <p:cNvPr id="7183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7184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7182" name="Text Box 28"/>
          <p:cNvSpPr txBox="1">
            <a:spLocks noChangeArrowheads="1"/>
          </p:cNvSpPr>
          <p:nvPr/>
        </p:nvSpPr>
        <p:spPr bwMode="auto">
          <a:xfrm>
            <a:off x="177800" y="583565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100349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148263" y="188913"/>
            <a:ext cx="4318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8204" name="Rectangle 2"/>
          <p:cNvSpPr txBox="1">
            <a:spLocks noChangeArrowheads="1"/>
          </p:cNvSpPr>
          <p:nvPr/>
        </p:nvSpPr>
        <p:spPr bwMode="auto">
          <a:xfrm>
            <a:off x="0" y="762000"/>
            <a:ext cx="89916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CA">
                <a:solidFill>
                  <a:schemeClr val="bg1"/>
                </a:solidFill>
              </a:rPr>
              <a:t>Critère de sécurité: Disponibilité </a:t>
            </a:r>
          </a:p>
        </p:txBody>
      </p:sp>
      <p:sp>
        <p:nvSpPr>
          <p:cNvPr id="8205" name="Rectangle 3"/>
          <p:cNvSpPr>
            <a:spLocks noChangeArrowheads="1"/>
          </p:cNvSpPr>
          <p:nvPr/>
        </p:nvSpPr>
        <p:spPr bwMode="auto">
          <a:xfrm>
            <a:off x="381000" y="1993900"/>
            <a:ext cx="77724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5000"/>
              <a:buFont typeface="Monotype Sorts"/>
              <a:buNone/>
            </a:pPr>
            <a:r>
              <a:rPr lang="fr-FR" b="1">
                <a:solidFill>
                  <a:srgbClr val="000000"/>
                </a:solidFill>
              </a:rPr>
              <a:t>La Disponibilité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5000"/>
              <a:buFont typeface="Monotype Sorts"/>
              <a:buNone/>
            </a:pPr>
            <a:r>
              <a:rPr lang="fr-FR">
                <a:solidFill>
                  <a:srgbClr val="000000"/>
                </a:solidFill>
              </a:rPr>
              <a:t>Il s’agit de garantir le bon fonctionnement des matériels et applications. 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5000"/>
              <a:buFont typeface="Monotype Sorts"/>
              <a:buNone/>
            </a:pPr>
            <a:r>
              <a:rPr lang="fr-FR">
                <a:solidFill>
                  <a:srgbClr val="000000"/>
                </a:solidFill>
              </a:rPr>
              <a:t>Les utilisateurs doivent pouvoir accéder en toutes circonstances aux différentes ressources du système d’information afin d’exécuter les tâches habituelles.</a:t>
            </a:r>
          </a:p>
        </p:txBody>
      </p:sp>
      <p:grpSp>
        <p:nvGrpSpPr>
          <p:cNvPr id="33" name="Group 25"/>
          <p:cNvGrpSpPr>
            <a:grpSpLocks/>
          </p:cNvGrpSpPr>
          <p:nvPr/>
        </p:nvGrpSpPr>
        <p:grpSpPr bwMode="auto">
          <a:xfrm>
            <a:off x="0" y="5805488"/>
            <a:ext cx="9144000" cy="712787"/>
            <a:chOff x="0" y="3218"/>
            <a:chExt cx="5760" cy="449"/>
          </a:xfrm>
        </p:grpSpPr>
        <p:sp>
          <p:nvSpPr>
            <p:cNvPr id="8208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8209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8207" name="Text Box 28"/>
          <p:cNvSpPr txBox="1">
            <a:spLocks noChangeArrowheads="1"/>
          </p:cNvSpPr>
          <p:nvPr/>
        </p:nvSpPr>
        <p:spPr bwMode="auto">
          <a:xfrm>
            <a:off x="177800" y="583565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27356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9227" name="Rectangle 2"/>
          <p:cNvSpPr txBox="1">
            <a:spLocks noChangeArrowheads="1"/>
          </p:cNvSpPr>
          <p:nvPr/>
        </p:nvSpPr>
        <p:spPr bwMode="auto">
          <a:xfrm>
            <a:off x="0" y="762000"/>
            <a:ext cx="89916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CA">
                <a:solidFill>
                  <a:schemeClr val="bg1"/>
                </a:solidFill>
              </a:rPr>
              <a:t>Critère de sécurité: Intégrité</a:t>
            </a:r>
          </a:p>
        </p:txBody>
      </p:sp>
      <p:sp>
        <p:nvSpPr>
          <p:cNvPr id="9228" name="Rectangle 3"/>
          <p:cNvSpPr>
            <a:spLocks noChangeArrowheads="1"/>
          </p:cNvSpPr>
          <p:nvPr/>
        </p:nvSpPr>
        <p:spPr bwMode="auto">
          <a:xfrm>
            <a:off x="304800" y="1960563"/>
            <a:ext cx="861060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5000"/>
              <a:buFont typeface="Monotype Sorts"/>
              <a:buNone/>
            </a:pPr>
            <a:r>
              <a:rPr lang="fr-FR" b="1">
                <a:solidFill>
                  <a:srgbClr val="000000"/>
                </a:solidFill>
              </a:rPr>
              <a:t>L’Intégrité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5000"/>
              <a:buFont typeface="Monotype Sorts"/>
              <a:buNone/>
            </a:pPr>
            <a:r>
              <a:rPr lang="fr-FR">
                <a:solidFill>
                  <a:srgbClr val="000000"/>
                </a:solidFill>
              </a:rPr>
              <a:t>Il s’agit de garantir que les données accédées n’ont pas été altérées ou détruites, par accident ou malveillance.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5000"/>
              <a:buFont typeface="Monotype Sorts"/>
              <a:buNone/>
            </a:pPr>
            <a:r>
              <a:rPr lang="fr-FR">
                <a:solidFill>
                  <a:srgbClr val="000000"/>
                </a:solidFill>
              </a:rPr>
              <a:t>Le contrôle d’intégrité porte notamment sur les données échangées entre plusieurs entreprises ou entités d’une entreprise (messagerie, accès distants, EDI, etc.).</a:t>
            </a:r>
          </a:p>
          <a:p>
            <a:pPr lvl="1" eaLnBrk="0" hangingPunct="0">
              <a:spcBef>
                <a:spcPct val="50000"/>
              </a:spcBef>
              <a:buClr>
                <a:schemeClr val="hlink"/>
              </a:buClr>
              <a:buSzPct val="40000"/>
              <a:buFont typeface="Monotype Sorts"/>
              <a:buNone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9229" name="Text Box 28"/>
          <p:cNvSpPr txBox="1">
            <a:spLocks noChangeArrowheads="1"/>
          </p:cNvSpPr>
          <p:nvPr/>
        </p:nvSpPr>
        <p:spPr bwMode="auto">
          <a:xfrm>
            <a:off x="177800" y="583565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  <p:sp>
        <p:nvSpPr>
          <p:cNvPr id="9230" name="Text Box 28"/>
          <p:cNvSpPr txBox="1">
            <a:spLocks noChangeArrowheads="1"/>
          </p:cNvSpPr>
          <p:nvPr/>
        </p:nvSpPr>
        <p:spPr bwMode="auto">
          <a:xfrm>
            <a:off x="177800" y="583565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  <p:grpSp>
        <p:nvGrpSpPr>
          <p:cNvPr id="38" name="Group 25"/>
          <p:cNvGrpSpPr>
            <a:grpSpLocks/>
          </p:cNvGrpSpPr>
          <p:nvPr/>
        </p:nvGrpSpPr>
        <p:grpSpPr bwMode="auto">
          <a:xfrm>
            <a:off x="0" y="5805488"/>
            <a:ext cx="9144000" cy="712787"/>
            <a:chOff x="0" y="3218"/>
            <a:chExt cx="5760" cy="449"/>
          </a:xfrm>
        </p:grpSpPr>
        <p:sp>
          <p:nvSpPr>
            <p:cNvPr id="9233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9234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9232" name="Text Box 28"/>
          <p:cNvSpPr txBox="1">
            <a:spLocks noChangeArrowheads="1"/>
          </p:cNvSpPr>
          <p:nvPr/>
        </p:nvSpPr>
        <p:spPr bwMode="auto">
          <a:xfrm>
            <a:off x="177800" y="583565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276149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299" name="Rectangle 2"/>
          <p:cNvSpPr txBox="1">
            <a:spLocks noChangeArrowheads="1"/>
          </p:cNvSpPr>
          <p:nvPr/>
        </p:nvSpPr>
        <p:spPr bwMode="auto">
          <a:xfrm>
            <a:off x="0" y="762000"/>
            <a:ext cx="89916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CA" dirty="0">
                <a:solidFill>
                  <a:schemeClr val="bg1"/>
                </a:solidFill>
              </a:rPr>
              <a:t>Integrity</a:t>
            </a:r>
          </a:p>
        </p:txBody>
      </p:sp>
      <p:grpSp>
        <p:nvGrpSpPr>
          <p:cNvPr id="34" name="Group 25"/>
          <p:cNvGrpSpPr>
            <a:grpSpLocks/>
          </p:cNvGrpSpPr>
          <p:nvPr/>
        </p:nvGrpSpPr>
        <p:grpSpPr bwMode="auto">
          <a:xfrm>
            <a:off x="0" y="5824538"/>
            <a:ext cx="9144000" cy="712787"/>
            <a:chOff x="0" y="3218"/>
            <a:chExt cx="5760" cy="449"/>
          </a:xfrm>
        </p:grpSpPr>
        <p:sp>
          <p:nvSpPr>
            <p:cNvPr id="12303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12304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77800" y="585470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630052C-4B72-496D-A6B7-97B4493B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38262"/>
            <a:ext cx="8991600" cy="444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74FCEDC-4859-4369-B588-730956EA5B7D}" type="slidenum">
              <a:rPr lang="fr-FR" altLang="en-US" smtClean="0"/>
              <a:pPr eaLnBrk="1" hangingPunct="1"/>
              <a:t>28</a:t>
            </a:fld>
            <a:endParaRPr lang="fr-FR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Hachage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/>
              <a:t>Fonction de hachage cryptographique</a:t>
            </a:r>
          </a:p>
          <a:p>
            <a:pPr lvl="1" eaLnBrk="1" hangingPunct="1"/>
            <a:r>
              <a:rPr lang="fr-FR"/>
              <a:t>Calcul facile dans le sens direct</a:t>
            </a:r>
          </a:p>
          <a:p>
            <a:pPr lvl="1" eaLnBrk="1" hangingPunct="1"/>
            <a:r>
              <a:rPr lang="fr-FR"/>
              <a:t>«Impossible» de trouver un message</a:t>
            </a:r>
          </a:p>
          <a:p>
            <a:pPr lvl="1" eaLnBrk="1" hangingPunct="1"/>
            <a:r>
              <a:rPr lang="fr-FR"/>
              <a:t>correspondant à un haché donné (sens unique)</a:t>
            </a:r>
          </a:p>
          <a:p>
            <a:pPr eaLnBrk="1" hangingPunct="1"/>
            <a:r>
              <a:rPr lang="fr-FR"/>
              <a:t>Le hachage est différent du chiffrage</a:t>
            </a:r>
          </a:p>
          <a:p>
            <a:pPr lvl="1" eaLnBrk="1" hangingPunct="1"/>
            <a:r>
              <a:rPr lang="fr-FR"/>
              <a:t>impossible de recréer le message à partir du haché</a:t>
            </a:r>
          </a:p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678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D49CB63-14C6-4D4F-AA4A-EFAEA61845DE}" type="slidenum">
              <a:rPr lang="fr-FR" altLang="en-US" smtClean="0"/>
              <a:pPr eaLnBrk="1" hangingPunct="1"/>
              <a:t>29</a:t>
            </a:fld>
            <a:endParaRPr lang="fr-FR" alt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Utilité du hachage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fr-FR"/>
          </a:p>
          <a:p>
            <a:pPr algn="just" eaLnBrk="1" hangingPunct="1"/>
            <a:r>
              <a:rPr lang="fr-FR"/>
              <a:t>Le hachage permet de vérifier l’intégrité d’un message</a:t>
            </a:r>
          </a:p>
          <a:p>
            <a:pPr lvl="1" algn="just" eaLnBrk="1" hangingPunct="1"/>
            <a:r>
              <a:rPr lang="fr-FR"/>
              <a:t>un changement au message est détecté en comparant le haché qui accompagne le message avec le haché recalculé</a:t>
            </a:r>
          </a:p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53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fr-FR" sz="4000" dirty="0"/>
              <a:t>OBJECTIFS PEDAGOGIQUES à long terme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fr-FR" sz="2000"/>
              <a:t>Evaluer les technologies et les outils couramment utilisés pour sécuriser les ressources d’un système informatique.    </a:t>
            </a:r>
          </a:p>
          <a:p>
            <a:pPr algn="just" eaLnBrk="1" hangingPunct="1">
              <a:lnSpc>
                <a:spcPct val="90000"/>
              </a:lnSpc>
            </a:pPr>
            <a:r>
              <a:rPr lang="fr-FR" sz="2000"/>
              <a:t>Proposer des contre-mesures selon les menaces envisagées.</a:t>
            </a:r>
          </a:p>
          <a:p>
            <a:pPr algn="just" eaLnBrk="1" hangingPunct="1">
              <a:lnSpc>
                <a:spcPct val="90000"/>
              </a:lnSpc>
            </a:pPr>
            <a:r>
              <a:rPr lang="fr-FR" sz="2000"/>
              <a:t>Evaluer les outils les plus utilisés pour sécuriser les ressources nécessaires au fonctionnement d’un SI;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sz="2200"/>
              <a:t>Contrôle d’accès;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sz="2200"/>
              <a:t>Firewall;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sz="2200"/>
              <a:t>Antivirus….</a:t>
            </a:r>
            <a:endParaRPr lang="fr-FR" sz="1800"/>
          </a:p>
          <a:p>
            <a:pPr algn="just" eaLnBrk="1" hangingPunct="1">
              <a:lnSpc>
                <a:spcPct val="9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901722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09FC9B9-F2BE-4942-B1BE-09AF9307FEF4}" type="slidenum">
              <a:rPr lang="fr-FR" altLang="en-US" smtClean="0"/>
              <a:pPr eaLnBrk="1" hangingPunct="1"/>
              <a:t>30</a:t>
            </a:fld>
            <a:endParaRPr lang="fr-FR" alt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Hachage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/>
              <a:t>Caractéristiques d’un algorithme de hachage:</a:t>
            </a:r>
          </a:p>
          <a:p>
            <a:pPr lvl="1" eaLnBrk="1" hangingPunct="1"/>
            <a:r>
              <a:rPr lang="fr-FR"/>
              <a:t>Cohérent,</a:t>
            </a:r>
          </a:p>
          <a:p>
            <a:pPr lvl="1" eaLnBrk="1" hangingPunct="1"/>
            <a:r>
              <a:rPr lang="fr-FR"/>
              <a:t>Aléatoire</a:t>
            </a:r>
          </a:p>
          <a:p>
            <a:pPr lvl="1" eaLnBrk="1" hangingPunct="1"/>
            <a:r>
              <a:rPr lang="fr-FR"/>
              <a:t>Unique</a:t>
            </a:r>
          </a:p>
          <a:p>
            <a:pPr lvl="1" eaLnBrk="1" hangingPunct="1"/>
            <a:r>
              <a:rPr lang="fr-FR"/>
              <a:t>Non réversible</a:t>
            </a:r>
          </a:p>
          <a:p>
            <a:pPr eaLnBrk="1" hangingPunct="1"/>
            <a:r>
              <a:rPr lang="fr-FR"/>
              <a:t>Exemples d’algorithmes :</a:t>
            </a:r>
          </a:p>
          <a:p>
            <a:pPr lvl="1" eaLnBrk="1" hangingPunct="1"/>
            <a:r>
              <a:rPr lang="fr-FR"/>
              <a:t>MD5</a:t>
            </a:r>
          </a:p>
          <a:p>
            <a:pPr lvl="1" eaLnBrk="1" hangingPunct="1"/>
            <a:r>
              <a:rPr lang="fr-FR"/>
              <a:t>SHA1</a:t>
            </a:r>
          </a:p>
          <a:p>
            <a:pPr lvl="1"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784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E53E622-94E3-4DC7-994D-D2E32CEEAD71}" type="slidenum">
              <a:rPr lang="fr-FR" altLang="en-US" smtClean="0"/>
              <a:pPr eaLnBrk="1" hangingPunct="1"/>
              <a:t>31</a:t>
            </a:fld>
            <a:endParaRPr lang="fr-FR" alt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MD5 (Message Digest Algorithm 5)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600"/>
              <a:t>RSA Laboratories</a:t>
            </a:r>
          </a:p>
          <a:p>
            <a:pPr eaLnBrk="1" hangingPunct="1">
              <a:lnSpc>
                <a:spcPct val="80000"/>
              </a:lnSpc>
            </a:pPr>
            <a:r>
              <a:rPr lang="fr-FR" sz="2600"/>
              <a:t>Crée par Ronald Rivest</a:t>
            </a:r>
          </a:p>
          <a:p>
            <a:pPr eaLnBrk="1" hangingPunct="1">
              <a:lnSpc>
                <a:spcPct val="80000"/>
              </a:lnSpc>
            </a:pPr>
            <a:r>
              <a:rPr lang="fr-FR" sz="2600"/>
              <a:t>Donne un haché de 128 bits à partir d’un message de longueur arbitraire</a:t>
            </a:r>
          </a:p>
          <a:p>
            <a:pPr algn="just" eaLnBrk="1" hangingPunct="1">
              <a:lnSpc>
                <a:spcPct val="80000"/>
              </a:lnSpc>
            </a:pPr>
            <a:r>
              <a:rPr lang="fr-FR" sz="2600"/>
              <a:t>a été cassé durant l'été 2004 par des chercheurs chinois 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fr-FR" sz="2200"/>
              <a:t>Xiaoyun Wang, Dengguo Feng, Xuejia Lai et Hongbo Yu. </a:t>
            </a:r>
          </a:p>
          <a:p>
            <a:pPr algn="just" eaLnBrk="1" hangingPunct="1">
              <a:lnSpc>
                <a:spcPct val="80000"/>
              </a:lnSpc>
            </a:pPr>
            <a:r>
              <a:rPr lang="fr-FR" sz="2600"/>
              <a:t>collision complète sans passer par une attaque à force brute</a:t>
            </a:r>
          </a:p>
          <a:p>
            <a:pPr algn="just" eaLnBrk="1" hangingPunct="1">
              <a:lnSpc>
                <a:spcPct val="80000"/>
              </a:lnSpc>
            </a:pPr>
            <a:r>
              <a:rPr lang="fr-FR" sz="2600"/>
              <a:t>Sur un système parallèle 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fr-FR" sz="2200"/>
              <a:t>les calculs n'ont pris que quelques heures</a:t>
            </a:r>
          </a:p>
        </p:txBody>
      </p:sp>
    </p:spTree>
    <p:extLst>
      <p:ext uri="{BB962C8B-B14F-4D97-AF65-F5344CB8AC3E}">
        <p14:creationId xmlns:p14="http://schemas.microsoft.com/office/powerpoint/2010/main" val="326504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C1BEC11-4660-4AD9-9376-C7EBD680E308}" type="slidenum">
              <a:rPr lang="fr-FR" altLang="en-US" smtClean="0"/>
              <a:pPr eaLnBrk="1" hangingPunct="1"/>
              <a:t>32</a:t>
            </a:fld>
            <a:endParaRPr lang="fr-FR" alt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SHA-1 (Secure Hash Algorithm)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dirty="0"/>
              <a:t>Algorithme de hachage du gouvernement américain</a:t>
            </a:r>
          </a:p>
          <a:p>
            <a:pPr eaLnBrk="1" hangingPunct="1"/>
            <a:r>
              <a:rPr lang="fr-FR" dirty="0"/>
              <a:t>conçue par la National Security Agency des États-Unis (NSA) </a:t>
            </a:r>
          </a:p>
          <a:p>
            <a:pPr eaLnBrk="1" hangingPunct="1"/>
            <a:r>
              <a:rPr lang="fr-FR" dirty="0"/>
              <a:t>Donne un haché de 160 bits à partir d’un message de longueur arbitraire</a:t>
            </a:r>
          </a:p>
          <a:p>
            <a:pPr eaLnBrk="1" hangingPunct="1"/>
            <a:r>
              <a:rPr lang="fr-FR" dirty="0"/>
              <a:t>Bien considéré</a:t>
            </a:r>
          </a:p>
          <a:p>
            <a:pPr eaLnBrk="1" hangingPunct="1"/>
            <a:r>
              <a:rPr lang="fr-FR" dirty="0"/>
              <a:t>Pour l’instant SHA-1 reste sûr.</a:t>
            </a:r>
          </a:p>
          <a:p>
            <a:pPr eaLnBrk="1" hangingPunct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02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50" name="Rectangle 2"/>
          <p:cNvSpPr txBox="1">
            <a:spLocks noChangeArrowheads="1"/>
          </p:cNvSpPr>
          <p:nvPr/>
        </p:nvSpPr>
        <p:spPr bwMode="auto">
          <a:xfrm>
            <a:off x="0" y="762000"/>
            <a:ext cx="89916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CA">
                <a:solidFill>
                  <a:schemeClr val="bg1"/>
                </a:solidFill>
              </a:rPr>
              <a:t>Critère de sécurité: Confidentialité</a:t>
            </a:r>
          </a:p>
        </p:txBody>
      </p:sp>
      <p:sp>
        <p:nvSpPr>
          <p:cNvPr id="10251" name="Rectangle 3"/>
          <p:cNvSpPr>
            <a:spLocks noChangeArrowheads="1"/>
          </p:cNvSpPr>
          <p:nvPr/>
        </p:nvSpPr>
        <p:spPr bwMode="auto">
          <a:xfrm>
            <a:off x="381000" y="1993900"/>
            <a:ext cx="82296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5000"/>
              <a:buFont typeface="Monotype Sorts"/>
              <a:buNone/>
            </a:pPr>
            <a:r>
              <a:rPr lang="fr-FR" b="1">
                <a:solidFill>
                  <a:srgbClr val="000000"/>
                </a:solidFill>
              </a:rPr>
              <a:t>La Confidentialité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5000"/>
              <a:buFont typeface="Monotype Sorts"/>
              <a:buNone/>
            </a:pPr>
            <a:r>
              <a:rPr lang="fr-FR">
                <a:solidFill>
                  <a:srgbClr val="000000"/>
                </a:solidFill>
              </a:rPr>
              <a:t>Les données du système d’information doivent être connues des seules personnes autorisées.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5000"/>
              <a:buFont typeface="Monotype Sorts"/>
              <a:buNone/>
            </a:pPr>
            <a:r>
              <a:rPr lang="fr-FR">
                <a:solidFill>
                  <a:srgbClr val="000000"/>
                </a:solidFill>
              </a:rPr>
              <a:t>La confidentialité doit être assurée durant le stockage et le transfert des informations (utilisation de listes de contrôle d’accès, du chiffrement).</a:t>
            </a:r>
          </a:p>
        </p:txBody>
      </p:sp>
      <p:grpSp>
        <p:nvGrpSpPr>
          <p:cNvPr id="36" name="Group 25"/>
          <p:cNvGrpSpPr>
            <a:grpSpLocks/>
          </p:cNvGrpSpPr>
          <p:nvPr/>
        </p:nvGrpSpPr>
        <p:grpSpPr bwMode="auto">
          <a:xfrm>
            <a:off x="0" y="5805488"/>
            <a:ext cx="9144000" cy="712787"/>
            <a:chOff x="0" y="3218"/>
            <a:chExt cx="5760" cy="449"/>
          </a:xfrm>
        </p:grpSpPr>
        <p:sp>
          <p:nvSpPr>
            <p:cNvPr id="10254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10255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10253" name="Text Box 28"/>
          <p:cNvSpPr txBox="1">
            <a:spLocks noChangeArrowheads="1"/>
          </p:cNvSpPr>
          <p:nvPr/>
        </p:nvSpPr>
        <p:spPr bwMode="auto">
          <a:xfrm>
            <a:off x="177800" y="583565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376687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299" name="Rectangle 2"/>
          <p:cNvSpPr txBox="1">
            <a:spLocks noChangeArrowheads="1"/>
          </p:cNvSpPr>
          <p:nvPr/>
        </p:nvSpPr>
        <p:spPr bwMode="auto">
          <a:xfrm>
            <a:off x="0" y="762000"/>
            <a:ext cx="89916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CA" dirty="0" err="1">
                <a:solidFill>
                  <a:schemeClr val="bg1"/>
                </a:solidFill>
              </a:rPr>
              <a:t>Confidentialité</a:t>
            </a:r>
            <a:endParaRPr lang="en-CA" dirty="0">
              <a:solidFill>
                <a:schemeClr val="bg1"/>
              </a:solidFill>
            </a:endParaRPr>
          </a:p>
        </p:txBody>
      </p:sp>
      <p:grpSp>
        <p:nvGrpSpPr>
          <p:cNvPr id="34" name="Group 25"/>
          <p:cNvGrpSpPr>
            <a:grpSpLocks/>
          </p:cNvGrpSpPr>
          <p:nvPr/>
        </p:nvGrpSpPr>
        <p:grpSpPr bwMode="auto">
          <a:xfrm>
            <a:off x="0" y="5824538"/>
            <a:ext cx="9144000" cy="712787"/>
            <a:chOff x="0" y="3218"/>
            <a:chExt cx="5760" cy="449"/>
          </a:xfrm>
        </p:grpSpPr>
        <p:sp>
          <p:nvSpPr>
            <p:cNvPr id="12303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12304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77800" y="585470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900A28C-E976-4590-819D-1EC8E217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89916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9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299" name="Rectangle 2"/>
          <p:cNvSpPr txBox="1">
            <a:spLocks noChangeArrowheads="1"/>
          </p:cNvSpPr>
          <p:nvPr/>
        </p:nvSpPr>
        <p:spPr bwMode="auto">
          <a:xfrm>
            <a:off x="0" y="762000"/>
            <a:ext cx="89916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CA" dirty="0" err="1">
                <a:solidFill>
                  <a:schemeClr val="bg1"/>
                </a:solidFill>
              </a:rPr>
              <a:t>Confidentialité</a:t>
            </a:r>
            <a:endParaRPr lang="en-CA" dirty="0">
              <a:solidFill>
                <a:schemeClr val="bg1"/>
              </a:solidFill>
            </a:endParaRPr>
          </a:p>
        </p:txBody>
      </p:sp>
      <p:grpSp>
        <p:nvGrpSpPr>
          <p:cNvPr id="34" name="Group 25"/>
          <p:cNvGrpSpPr>
            <a:grpSpLocks/>
          </p:cNvGrpSpPr>
          <p:nvPr/>
        </p:nvGrpSpPr>
        <p:grpSpPr bwMode="auto">
          <a:xfrm>
            <a:off x="0" y="5824538"/>
            <a:ext cx="9144000" cy="712787"/>
            <a:chOff x="0" y="3218"/>
            <a:chExt cx="5760" cy="449"/>
          </a:xfrm>
        </p:grpSpPr>
        <p:sp>
          <p:nvSpPr>
            <p:cNvPr id="12303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12304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77800" y="585470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83705EB-6EF2-4F6F-8140-2DB3F258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89661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FE61192-D488-4FB7-B171-E539DF690C9D}" type="slidenum">
              <a:rPr lang="fr-FR" altLang="en-US" smtClean="0"/>
              <a:pPr eaLnBrk="1" hangingPunct="1"/>
              <a:t>36</a:t>
            </a:fld>
            <a:endParaRPr lang="fr-FR" alt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Confiance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fr-FR"/>
              <a:t>Foi en l’honnêteté l’intégrité, la fiabilité, l’équité d’une personne ou d’une entité.</a:t>
            </a:r>
          </a:p>
          <a:p>
            <a:pPr algn="just" eaLnBrk="1" hangingPunct="1"/>
            <a:r>
              <a:rPr lang="fr-FR"/>
              <a:t>Tiers de confiance</a:t>
            </a:r>
          </a:p>
          <a:p>
            <a:pPr lvl="1" algn="just" eaLnBrk="1" hangingPunct="1"/>
            <a:r>
              <a:rPr lang="fr-FR"/>
              <a:t>Entité à laquelle est confiée une clé secrète confidentielle ou une clé privée jusqu’à ce que certaines conditions soient satisfaites.</a:t>
            </a:r>
          </a:p>
          <a:p>
            <a:pPr lvl="1" algn="just" eaLnBrk="1" hangingPunct="1"/>
            <a:r>
              <a:rPr lang="fr-FR"/>
              <a:t>Qui peut être tiers de confiance?</a:t>
            </a:r>
          </a:p>
        </p:txBody>
      </p:sp>
    </p:spTree>
    <p:extLst>
      <p:ext uri="{BB962C8B-B14F-4D97-AF65-F5344CB8AC3E}">
        <p14:creationId xmlns:p14="http://schemas.microsoft.com/office/powerpoint/2010/main" val="4210976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FB0E154-24B7-4B79-8D5A-A5D2A65F2AB5}" type="slidenum">
              <a:rPr lang="fr-FR" altLang="en-US" smtClean="0"/>
              <a:pPr eaLnBrk="1" hangingPunct="1"/>
              <a:t>37</a:t>
            </a:fld>
            <a:endParaRPr lang="fr-FR" alt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Certificat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/>
              <a:t>Lorsqu'on utilise une clé, rien n’assure l'identité de son détenteur.</a:t>
            </a:r>
          </a:p>
          <a:p>
            <a:pPr lvl="1" eaLnBrk="1" hangingPunct="1"/>
            <a:r>
              <a:rPr lang="fr-FR"/>
              <a:t>On a besoin de lier la clé publique avec son détenteur.</a:t>
            </a:r>
          </a:p>
          <a:p>
            <a:pPr eaLnBrk="1" hangingPunct="1"/>
            <a:r>
              <a:rPr lang="fr-FR" i="1"/>
              <a:t>Certificat </a:t>
            </a:r>
          </a:p>
          <a:p>
            <a:pPr lvl="1" eaLnBrk="1" hangingPunct="1"/>
            <a:r>
              <a:rPr lang="fr-FR"/>
              <a:t>Permet de lier une identité ou un rôle avec une clé publique.</a:t>
            </a:r>
          </a:p>
          <a:p>
            <a:pPr lvl="1" eaLnBrk="1" hangingPunct="1"/>
            <a:r>
              <a:rPr lang="fr-FR"/>
              <a:t>Message signé numériquement qui permet d’attester la validité de la clé publique d’une entité</a:t>
            </a:r>
          </a:p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05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2E41D18-50F4-42DF-AA13-DE78230220B4}" type="slidenum">
              <a:rPr lang="fr-FR" altLang="en-US" smtClean="0"/>
              <a:pPr eaLnBrk="1" hangingPunct="1"/>
              <a:t>38</a:t>
            </a:fld>
            <a:endParaRPr lang="fr-FR" alt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Autorité de certification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/>
              <a:t>(en anglais CA) </a:t>
            </a:r>
          </a:p>
          <a:p>
            <a:pPr eaLnBrk="1" hangingPunct="1"/>
            <a:r>
              <a:rPr lang="fr-FR"/>
              <a:t>chargée d'émettre des certificats.</a:t>
            </a:r>
          </a:p>
          <a:p>
            <a:pPr eaLnBrk="1" hangingPunct="1"/>
            <a:r>
              <a:rPr lang="fr-FR"/>
              <a:t>Partie tierce de confiance qui garantit la validité des certificats numériques</a:t>
            </a:r>
          </a:p>
          <a:p>
            <a:pPr eaLnBrk="1" hangingPunct="1"/>
            <a:r>
              <a:rPr lang="fr-FR"/>
              <a:t>Le format de certificat le plus répandu est celui décrit dans la norme X.509 v3.</a:t>
            </a:r>
          </a:p>
          <a:p>
            <a:pPr eaLnBrk="1" hangingPunct="1"/>
            <a:r>
              <a:rPr lang="fr-FR" b="1"/>
              <a:t>Verisign, entrust, Baltimore, Certplus, Certinomis, Tritheme, Globalsign</a:t>
            </a:r>
          </a:p>
        </p:txBody>
      </p:sp>
    </p:spTree>
    <p:extLst>
      <p:ext uri="{BB962C8B-B14F-4D97-AF65-F5344CB8AC3E}">
        <p14:creationId xmlns:p14="http://schemas.microsoft.com/office/powerpoint/2010/main" val="1622315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53ABAA5-CCA6-45CF-9DA5-36565FD57117}" type="slidenum">
              <a:rPr lang="fr-FR" altLang="en-US" smtClean="0"/>
              <a:pPr eaLnBrk="1" hangingPunct="1"/>
              <a:t>39</a:t>
            </a:fld>
            <a:endParaRPr lang="fr-FR" alt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Certificat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100"/>
              <a:t>Eléments du certificat 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/>
              <a:t>L'identité du détenteur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/>
              <a:t>La période de validité de la clé (activation et expiration)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/>
              <a:t>La clé publique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/>
              <a:t>L'algorithme de la clé publique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/>
              <a:t>Autres attributs</a:t>
            </a:r>
          </a:p>
          <a:p>
            <a:pPr eaLnBrk="1" hangingPunct="1">
              <a:lnSpc>
                <a:spcPct val="90000"/>
              </a:lnSpc>
            </a:pPr>
            <a:r>
              <a:rPr lang="fr-FR" sz="2100"/>
              <a:t>Le certificat structure ces informations selon les règles d'encodage de données décrites dans la norme ASN.1.</a:t>
            </a:r>
          </a:p>
          <a:p>
            <a:pPr eaLnBrk="1" hangingPunct="1">
              <a:lnSpc>
                <a:spcPct val="90000"/>
              </a:lnSpc>
            </a:pPr>
            <a:r>
              <a:rPr lang="fr-FR" sz="2100"/>
              <a:t>Comment assurer l'intégrité des certificats?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/>
              <a:t>Chaque CA possède une clé de signature digitale.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/>
              <a:t>Elle signe chaque certificat avec sa clé privée.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/>
              <a:t>Elle diffuse un certificat qui contient sa clé publique.</a:t>
            </a:r>
          </a:p>
          <a:p>
            <a:pPr eaLnBrk="1" hangingPunct="1">
              <a:lnSpc>
                <a:spcPct val="90000"/>
              </a:lnSpc>
            </a:pPr>
            <a:endParaRPr lang="fr-FR" sz="2100"/>
          </a:p>
        </p:txBody>
      </p:sp>
    </p:spTree>
    <p:extLst>
      <p:ext uri="{BB962C8B-B14F-4D97-AF65-F5344CB8AC3E}">
        <p14:creationId xmlns:p14="http://schemas.microsoft.com/office/powerpoint/2010/main" val="20713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294463" y="785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fr" sz="2000" b="1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pPr algn="r"/>
              <a:t>4</a:t>
            </a:fld>
            <a:endParaRPr sz="2000" b="1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0788" y="1750284"/>
            <a:ext cx="2642716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Internet of object : </a:t>
            </a:r>
            <a:r>
              <a:rPr lang="fr" sz="1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IoT</a:t>
            </a:r>
            <a:endParaRPr sz="1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52411" y="2319219"/>
            <a:ext cx="7600093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dirty="0"/>
              <a:t>“ </a:t>
            </a:r>
            <a:r>
              <a:rPr lang="fr" i="1" dirty="0"/>
              <a:t>IoT</a:t>
            </a:r>
            <a:r>
              <a:rPr lang="fr" dirty="0"/>
              <a:t> est un réseau d'éléments embarqués avec des capteurs qui sont connectés à Internet “ *</a:t>
            </a:r>
            <a:endParaRPr dirty="0"/>
          </a:p>
        </p:txBody>
      </p:sp>
      <p:sp>
        <p:nvSpPr>
          <p:cNvPr id="67" name="Google Shape;67;p14"/>
          <p:cNvSpPr txBox="1"/>
          <p:nvPr/>
        </p:nvSpPr>
        <p:spPr>
          <a:xfrm>
            <a:off x="-24926" y="5771026"/>
            <a:ext cx="5178817" cy="22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" sz="900" dirty="0"/>
              <a:t>* IEEE Internet of Things (IoT) Initiative/Towards a definition of the Internet of Things (IoT)”</a:t>
            </a:r>
            <a:endParaRPr sz="900" dirty="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276" y="2832089"/>
            <a:ext cx="4083183" cy="25030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42898" y="2740720"/>
            <a:ext cx="4083184" cy="251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>
              <a:lnSpc>
                <a:spcPct val="200000"/>
              </a:lnSpc>
              <a:spcBef>
                <a:spcPts val="1400"/>
              </a:spcBef>
              <a:buClr>
                <a:schemeClr val="dk1"/>
              </a:buClr>
              <a:buSzPts val="1200"/>
              <a:buFont typeface="Roboto"/>
              <a:buChar char="❏"/>
            </a:pPr>
            <a:r>
              <a:rPr lang="fr" b="1" dirty="0">
                <a:highlight>
                  <a:schemeClr val="lt1"/>
                </a:highlight>
                <a:latin typeface="+mj-lt"/>
                <a:ea typeface="Roboto"/>
                <a:cs typeface="Roboto"/>
                <a:sym typeface="Roboto"/>
              </a:rPr>
              <a:t>Intelligence</a:t>
            </a:r>
            <a:endParaRPr dirty="0"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457200" indent="-311150">
              <a:lnSpc>
                <a:spcPct val="200000"/>
              </a:lnSpc>
              <a:buClr>
                <a:schemeClr val="dk1"/>
              </a:buClr>
              <a:buSzPts val="1300"/>
              <a:buFont typeface="Roboto"/>
              <a:buChar char="❏"/>
            </a:pPr>
            <a:r>
              <a:rPr lang="fr-FR" b="1" dirty="0"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Déploiement en masse</a:t>
            </a:r>
            <a:endParaRPr lang="fr" b="1" dirty="0">
              <a:highlight>
                <a:schemeClr val="lt1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457200" indent="-311150">
              <a:lnSpc>
                <a:spcPct val="200000"/>
              </a:lnSpc>
              <a:buClr>
                <a:schemeClr val="dk1"/>
              </a:buClr>
              <a:buSzPts val="1300"/>
              <a:buFont typeface="Roboto"/>
              <a:buChar char="❏"/>
            </a:pPr>
            <a:r>
              <a:rPr lang="fr" b="1" dirty="0">
                <a:highlight>
                  <a:schemeClr val="lt1"/>
                </a:highlight>
                <a:latin typeface="+mj-lt"/>
                <a:ea typeface="Roboto"/>
                <a:cs typeface="Roboto"/>
                <a:sym typeface="Roboto"/>
              </a:rPr>
              <a:t>Connectivité</a:t>
            </a:r>
          </a:p>
          <a:p>
            <a:pPr marL="457200" indent="-311150">
              <a:lnSpc>
                <a:spcPct val="200000"/>
              </a:lnSpc>
              <a:buClr>
                <a:schemeClr val="dk1"/>
              </a:buClr>
              <a:buSzPts val="1300"/>
              <a:buFont typeface="Roboto"/>
              <a:buChar char="❏"/>
            </a:pPr>
            <a:r>
              <a:rPr lang="fr-FR" b="1" dirty="0"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Hétérogénéité</a:t>
            </a:r>
            <a:endParaRPr lang="fr" b="1" dirty="0">
              <a:highlight>
                <a:schemeClr val="lt1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457200" indent="-311150">
              <a:lnSpc>
                <a:spcPct val="200000"/>
              </a:lnSpc>
              <a:buClr>
                <a:schemeClr val="dk1"/>
              </a:buClr>
              <a:buSzPts val="1300"/>
              <a:buFont typeface="Roboto"/>
              <a:buChar char="❏"/>
            </a:pPr>
            <a:r>
              <a:rPr lang="fr" b="1" dirty="0"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Nature </a:t>
            </a:r>
            <a:r>
              <a:rPr lang="fr" b="1" dirty="0">
                <a:highlight>
                  <a:schemeClr val="lt1"/>
                </a:highlight>
                <a:latin typeface="+mj-lt"/>
                <a:ea typeface="Roboto"/>
                <a:cs typeface="Roboto"/>
                <a:sym typeface="Roboto"/>
              </a:rPr>
              <a:t>dynamique</a:t>
            </a:r>
          </a:p>
          <a:p>
            <a:pPr>
              <a:lnSpc>
                <a:spcPct val="140000"/>
              </a:lnSpc>
              <a:spcBef>
                <a:spcPts val="1400"/>
              </a:spcBef>
              <a:spcAft>
                <a:spcPts val="400"/>
              </a:spcAft>
            </a:pPr>
            <a:endParaRPr lang="fr-FR" sz="1300" b="1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40000"/>
              </a:lnSpc>
              <a:spcBef>
                <a:spcPts val="1400"/>
              </a:spcBef>
              <a:spcAft>
                <a:spcPts val="400"/>
              </a:spcAft>
            </a:pPr>
            <a:endParaRPr sz="1300" b="1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Google Shape;64;p14">
            <a:extLst>
              <a:ext uri="{FF2B5EF4-FFF2-40B4-BE49-F238E27FC236}">
                <a16:creationId xmlns:a16="http://schemas.microsoft.com/office/drawing/2014/main" id="{F542E8BE-1E09-401A-8F84-5B99A197E7A8}"/>
              </a:ext>
            </a:extLst>
          </p:cNvPr>
          <p:cNvCxnSpPr/>
          <p:nvPr/>
        </p:nvCxnSpPr>
        <p:spPr>
          <a:xfrm>
            <a:off x="0" y="1731950"/>
            <a:ext cx="91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FF">
                <a:alpha val="34000"/>
              </a:srgbClr>
            </a:outerShdw>
          </a:effectLst>
        </p:spPr>
      </p:cxnSp>
      <p:cxnSp>
        <p:nvCxnSpPr>
          <p:cNvPr id="16" name="Google Shape;64;p14">
            <a:extLst>
              <a:ext uri="{FF2B5EF4-FFF2-40B4-BE49-F238E27FC236}">
                <a16:creationId xmlns:a16="http://schemas.microsoft.com/office/drawing/2014/main" id="{EAA94AA8-B9DB-40B8-A1A4-5095B1465935}"/>
              </a:ext>
            </a:extLst>
          </p:cNvPr>
          <p:cNvCxnSpPr/>
          <p:nvPr/>
        </p:nvCxnSpPr>
        <p:spPr>
          <a:xfrm>
            <a:off x="0" y="1731950"/>
            <a:ext cx="91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FF">
                <a:alpha val="34000"/>
              </a:srgbClr>
            </a:outerShdw>
          </a:effectLst>
        </p:spPr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05253123-EB03-483F-A72E-83717DEBA8AF}"/>
              </a:ext>
            </a:extLst>
          </p:cNvPr>
          <p:cNvSpPr txBox="1"/>
          <p:nvPr/>
        </p:nvSpPr>
        <p:spPr>
          <a:xfrm>
            <a:off x="1065323" y="1086753"/>
            <a:ext cx="1781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" sz="2000" b="1" dirty="0">
                <a:solidFill>
                  <a:srgbClr val="000000"/>
                </a:solidFill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Introduction</a:t>
            </a:r>
            <a:endParaRPr lang="fr-FR" sz="20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E1E7C0-6FEF-4BA1-A3CC-B058C03A1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493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9988FDA-EEE8-4782-B3E6-C113F618F271}" type="slidenum">
              <a:rPr lang="fr-FR" altLang="en-US" smtClean="0"/>
              <a:pPr eaLnBrk="1" hangingPunct="1"/>
              <a:t>40</a:t>
            </a:fld>
            <a:endParaRPr lang="fr-FR" alt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Certificat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25962"/>
          </a:xfrm>
        </p:spPr>
        <p:txBody>
          <a:bodyPr/>
          <a:lstStyle/>
          <a:p>
            <a:pPr eaLnBrk="1" hangingPunct="1"/>
            <a:r>
              <a:rPr lang="fr-FR" sz="2600"/>
              <a:t>Qui signe le certificat d'une CA?</a:t>
            </a:r>
          </a:p>
          <a:p>
            <a:pPr eaLnBrk="1" hangingPunct="1"/>
            <a:r>
              <a:rPr lang="fr-FR" sz="2600"/>
              <a:t>On a 2 possibilités:</a:t>
            </a:r>
          </a:p>
          <a:p>
            <a:pPr lvl="1" eaLnBrk="1" hangingPunct="1"/>
            <a:r>
              <a:rPr lang="fr-FR" sz="2200"/>
              <a:t>La CA peut signer son propre certificat (auto-certification). </a:t>
            </a:r>
          </a:p>
          <a:p>
            <a:pPr lvl="2" eaLnBrk="1" hangingPunct="1"/>
            <a:r>
              <a:rPr lang="fr-FR" sz="2100"/>
              <a:t>CA racine.</a:t>
            </a:r>
          </a:p>
          <a:p>
            <a:pPr lvl="1" eaLnBrk="1" hangingPunct="1"/>
            <a:r>
              <a:rPr lang="fr-FR" sz="2200"/>
              <a:t>La CA fait signer son certificat par une autre CA, déplaçant la confiance vers cette autre CA.</a:t>
            </a:r>
          </a:p>
          <a:p>
            <a:pPr eaLnBrk="1" hangingPunct="1"/>
            <a:r>
              <a:rPr lang="fr-FR" sz="2600"/>
              <a:t>Pour vérifier un certificat, il faut obtenir la chaîne complète de certificats jusqu'à la racine.</a:t>
            </a:r>
          </a:p>
          <a:p>
            <a:pPr eaLnBrk="1" hangingPunct="1">
              <a:buFont typeface="Wingdings" pitchFamily="2" charset="2"/>
              <a:buNone/>
            </a:pPr>
            <a:endParaRPr lang="fr-FR" sz="2600"/>
          </a:p>
          <a:p>
            <a:pPr eaLnBrk="1" hangingPunct="1"/>
            <a:endParaRPr lang="fr-FR" sz="2600"/>
          </a:p>
        </p:txBody>
      </p:sp>
    </p:spTree>
    <p:extLst>
      <p:ext uri="{BB962C8B-B14F-4D97-AF65-F5344CB8AC3E}">
        <p14:creationId xmlns:p14="http://schemas.microsoft.com/office/powerpoint/2010/main" val="2284494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76E6FD5-9336-4103-9109-A0B3B6A39484}" type="slidenum">
              <a:rPr lang="fr-FR" altLang="en-US" smtClean="0"/>
              <a:pPr eaLnBrk="1" hangingPunct="1"/>
              <a:t>41</a:t>
            </a:fld>
            <a:endParaRPr lang="fr-FR" alt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Types de certificats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b="1"/>
          </a:p>
          <a:p>
            <a:pPr eaLnBrk="1" hangingPunct="1"/>
            <a:r>
              <a:rPr lang="fr-FR" b="1"/>
              <a:t>Les certificats de signature</a:t>
            </a:r>
          </a:p>
          <a:p>
            <a:pPr eaLnBrk="1" hangingPunct="1">
              <a:buFont typeface="Wingdings" pitchFamily="2" charset="2"/>
              <a:buNone/>
            </a:pPr>
            <a:endParaRPr lang="fr-FR" sz="2100" b="1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fr-FR" sz="2100" b="1">
              <a:latin typeface="Times New Roman" pitchFamily="18" charset="0"/>
            </a:endParaRPr>
          </a:p>
          <a:p>
            <a:pPr eaLnBrk="1" hangingPunct="1"/>
            <a:r>
              <a:rPr lang="fr-FR" b="1"/>
              <a:t>Les certificats de chiffrement</a:t>
            </a:r>
          </a:p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973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956B09E-B57F-4023-85E4-B934C1ECAA0A}" type="slidenum">
              <a:rPr lang="fr-FR" altLang="en-US" smtClean="0"/>
              <a:pPr eaLnBrk="1" hangingPunct="1"/>
              <a:t>42</a:t>
            </a:fld>
            <a:endParaRPr lang="fr-FR" alt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Obtention d’un certificat</a:t>
            </a:r>
          </a:p>
        </p:txBody>
      </p:sp>
      <p:pic>
        <p:nvPicPr>
          <p:cNvPr id="56325" name="Picture 3" descr="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0750" y="1800225"/>
            <a:ext cx="4762500" cy="4248150"/>
          </a:xfrm>
          <a:noFill/>
        </p:spPr>
      </p:pic>
    </p:spTree>
    <p:extLst>
      <p:ext uri="{BB962C8B-B14F-4D97-AF65-F5344CB8AC3E}">
        <p14:creationId xmlns:p14="http://schemas.microsoft.com/office/powerpoint/2010/main" val="984371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D7566C-4CE8-42A9-858E-7540781A71AF}" type="slidenum">
              <a:rPr lang="fr-FR" altLang="en-US" smtClean="0"/>
              <a:pPr eaLnBrk="1" hangingPunct="1"/>
              <a:t>43</a:t>
            </a:fld>
            <a:endParaRPr lang="fr-FR" alt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500">
                <a:latin typeface="Times New Roman" pitchFamily="18" charset="0"/>
                <a:cs typeface="Times New Roman" pitchFamily="18" charset="0"/>
              </a:rPr>
              <a:t>Identification et autorisation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/>
              <a:t>• Deux primitives du contrôle d'accès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/>
              <a:t>– Identification = J'annonce qui je suis!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/>
              <a:t>– Authentification = Je le prouve!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/>
              <a:t>• Ex: Mot de passe, carte d'accès, examen rétinien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/>
              <a:t>• Traditionnellement, c'est par un nom d'usager et un mot de passe que nous obtenons l'accès à un système.</a:t>
            </a:r>
          </a:p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360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460A1D6-9BD7-48C0-94BC-35FFF3753AD9}" type="slidenum">
              <a:rPr lang="fr-FR" altLang="en-US" smtClean="0"/>
              <a:pPr eaLnBrk="1" hangingPunct="1"/>
              <a:t>44</a:t>
            </a:fld>
            <a:endParaRPr lang="fr-FR" alt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500">
                <a:latin typeface="Times New Roman" pitchFamily="18" charset="0"/>
                <a:cs typeface="Times New Roman" pitchFamily="18" charset="0"/>
              </a:rPr>
              <a:t>Mots de passe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/>
              <a:t>• Méthode d'authentification la plus utilisée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/>
              <a:t>	– Donc la plus attaquée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/>
              <a:t>• Trois menaces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/>
              <a:t>– Deviner le mot de passe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/>
              <a:t>– Se faire passer pour le système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/>
              <a:t>– Attaquer le fichier de mots de passe</a:t>
            </a:r>
          </a:p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63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4B79F4F-4BF2-4A25-9453-0AFE6763E33D}" type="slidenum">
              <a:rPr lang="fr-FR" altLang="en-US" smtClean="0"/>
              <a:pPr eaLnBrk="1" hangingPunct="1"/>
              <a:t>45</a:t>
            </a:fld>
            <a:endParaRPr lang="fr-FR" alt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7543800" cy="1295400"/>
          </a:xfrm>
        </p:spPr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Deviner le mot de passe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/>
              <a:t>• Fouille exhaustive versus fouille intelligente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600"/>
              <a:t>• </a:t>
            </a:r>
            <a:r>
              <a:rPr lang="fr-FR" sz="1800"/>
              <a:t>Quelles sont les défenses possibles?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/>
              <a:t>– Toujours mettre un mot de passe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/>
              <a:t>– Changer les mots de passe par défaut laissés à l'installation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/>
              <a:t>– Maximiser la longueur des mots de passe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/>
              <a:t>– Diversifier le format des mots de passe (ex: majuscule, chiffre)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/>
              <a:t>– Éviter les mots de passe trop évidents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/>
              <a:t>• Comment le système peut nous aider?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/>
              <a:t>– Inspecteurs de mots de passe, à exécuter de façon régulière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/>
              <a:t>– Forcer les usagers à utiliser un mot de passe généré par le système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/>
              <a:t>– Vieillissement des mots de passe pour forcer un changement fréquent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/>
              <a:t>– Limiter le nombre d'essais ratés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/>
              <a:t>– Informer l'usager des derniers "logins", réussis et ratés</a:t>
            </a: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486559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96B43EC-301B-4F5D-AABC-0451D7225B48}" type="slidenum">
              <a:rPr lang="fr-FR" altLang="en-US" smtClean="0"/>
              <a:pPr eaLnBrk="1" hangingPunct="1"/>
              <a:t>46</a:t>
            </a:fld>
            <a:endParaRPr lang="fr-FR" alt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Se faire passer pour le système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/>
              <a:t>• En anglais "spoofing", ce qui veut dire tromper.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/>
              <a:t>• Comment ça fonctionne?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/>
              <a:t>	– 	Un programme pirate s'insère à la place du programme de "login" légitime.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/>
              <a:t>	– L'usager croit que le programme pirate est le vrai "login" et tape son mot de passe.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/>
              <a:t>	– Le programme pirate sauve le mot de passe dans un fichier, affiche "login incorrect" et donne la main au vrai programme de "login".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/>
              <a:t>• Comment s'en protéger?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500"/>
              <a:t>– Informer l'usager des derniers essais de "login"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500"/>
              <a:t>– Chemin d'exécution de confiance (ex: CTRL-ALT-DEL sur NT)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500"/>
              <a:t>– Authentification mutuelle (systèmes distribués, RPC)</a:t>
            </a:r>
          </a:p>
          <a:p>
            <a:pPr eaLnBrk="1" hangingPunct="1">
              <a:lnSpc>
                <a:spcPct val="8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203265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4F0C704-7921-4348-BBF9-C33ACA4D3353}" type="slidenum">
              <a:rPr lang="fr-FR" altLang="en-US" smtClean="0"/>
              <a:pPr eaLnBrk="1" hangingPunct="1"/>
              <a:t>47</a:t>
            </a:fld>
            <a:endParaRPr lang="fr-FR" alt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500">
                <a:latin typeface="Times New Roman" pitchFamily="18" charset="0"/>
                <a:cs typeface="Times New Roman" pitchFamily="18" charset="0"/>
              </a:rPr>
              <a:t>Mot de passe: nouvelles tendances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sz="2600"/>
              <a:t>• Mot de passe unique à l'entrée ("single sign-on")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600"/>
              <a:t>• Différentes techniques d'authentification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200"/>
              <a:t>– Quelque chose que je connais (ex: mot de passe)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200"/>
              <a:t>– Quelque chose que j'ai (ex: carte à puce)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200"/>
              <a:t>– Quelque chose que je suis (ex: empreinte digitale)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200"/>
              <a:t>– Quelque chose que je fais (ex: signature)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200"/>
              <a:t>– L'endroit où je me trouve (ex: station de travail dédiée)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200"/>
              <a:t>– Souvent deux méthodes sont combinées pour une meilleure sécurité (ex: carte de débit et PIN)</a:t>
            </a:r>
          </a:p>
          <a:p>
            <a:pPr eaLnBrk="1" hangingPunct="1"/>
            <a:endParaRPr lang="fr-FR" sz="2600"/>
          </a:p>
        </p:txBody>
      </p:sp>
    </p:spTree>
    <p:extLst>
      <p:ext uri="{BB962C8B-B14F-4D97-AF65-F5344CB8AC3E}">
        <p14:creationId xmlns:p14="http://schemas.microsoft.com/office/powerpoint/2010/main" val="637045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6"/>
          <p:cNvSpPr txBox="1">
            <a:spLocks noChangeArrowheads="1"/>
          </p:cNvSpPr>
          <p:nvPr/>
        </p:nvSpPr>
        <p:spPr bwMode="auto">
          <a:xfrm>
            <a:off x="8420100" y="0"/>
            <a:ext cx="723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z="800">
                <a:latin typeface="Franklin Gothic Medium" pitchFamily="34" charset="0"/>
              </a:rPr>
              <a:t>page </a:t>
            </a:r>
            <a:fld id="{0834715F-256F-4858-94DC-072A073C8D91}" type="slidenum">
              <a:rPr lang="fr-FR" sz="800">
                <a:latin typeface="Franklin Gothic Medium" pitchFamily="34" charset="0"/>
              </a:rPr>
              <a:pPr eaLnBrk="1" hangingPunct="1"/>
              <a:t>48</a:t>
            </a:fld>
            <a:r>
              <a:rPr lang="fr-FR" sz="800">
                <a:latin typeface="Franklin Gothic Medium" pitchFamily="34" charset="0"/>
              </a:rPr>
              <a:t>/12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1155700" y="6524625"/>
            <a:ext cx="571500" cy="333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361950" y="6526213"/>
            <a:ext cx="800100" cy="331787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34822" name="Group 10"/>
          <p:cNvGrpSpPr>
            <a:grpSpLocks/>
          </p:cNvGrpSpPr>
          <p:nvPr/>
        </p:nvGrpSpPr>
        <p:grpSpPr bwMode="auto">
          <a:xfrm>
            <a:off x="501650" y="6559550"/>
            <a:ext cx="441325" cy="244475"/>
            <a:chOff x="882" y="3709"/>
            <a:chExt cx="353" cy="195"/>
          </a:xfrm>
        </p:grpSpPr>
        <p:sp>
          <p:nvSpPr>
            <p:cNvPr id="34856" name="Freeform 11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57" name="Freeform 12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58" name="Freeform 13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59" name="Freeform 14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60" name="Freeform 15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824" name="Rectangle 17"/>
          <p:cNvSpPr>
            <a:spLocks noChangeArrowheads="1"/>
          </p:cNvSpPr>
          <p:nvPr/>
        </p:nvSpPr>
        <p:spPr bwMode="auto">
          <a:xfrm>
            <a:off x="0" y="6524625"/>
            <a:ext cx="1306513" cy="333375"/>
          </a:xfrm>
          <a:prstGeom prst="rect">
            <a:avLst/>
          </a:prstGeom>
          <a:gradFill rotWithShape="1">
            <a:gsLst>
              <a:gs pos="0">
                <a:srgbClr val="000A0A"/>
              </a:gs>
              <a:gs pos="50000">
                <a:srgbClr val="004240"/>
              </a:gs>
              <a:gs pos="100000">
                <a:srgbClr val="000A0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34825" name="Group 18"/>
          <p:cNvGrpSpPr>
            <a:grpSpLocks/>
          </p:cNvGrpSpPr>
          <p:nvPr/>
        </p:nvGrpSpPr>
        <p:grpSpPr bwMode="auto">
          <a:xfrm>
            <a:off x="501650" y="6573838"/>
            <a:ext cx="441325" cy="244475"/>
            <a:chOff x="882" y="3709"/>
            <a:chExt cx="353" cy="195"/>
          </a:xfrm>
        </p:grpSpPr>
        <p:sp>
          <p:nvSpPr>
            <p:cNvPr id="34851" name="Freeform 19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52" name="Freeform 20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53" name="Freeform 21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54" name="Freeform 22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55" name="Freeform 23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826" name="Text Box 24"/>
          <p:cNvSpPr txBox="1">
            <a:spLocks noChangeArrowheads="1"/>
          </p:cNvSpPr>
          <p:nvPr/>
        </p:nvSpPr>
        <p:spPr bwMode="auto">
          <a:xfrm>
            <a:off x="1171575" y="6524625"/>
            <a:ext cx="569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BB9C03D-19F9-43D0-AD32-A46C1C165CC7}" type="datetime10">
              <a:rPr lang="fr-FR" sz="1200">
                <a:solidFill>
                  <a:schemeClr val="bg1"/>
                </a:solidFill>
              </a:rPr>
              <a:pPr eaLnBrk="1" hangingPunct="1"/>
              <a:t>12:15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34827" name="Rectangle 2"/>
          <p:cNvSpPr txBox="1">
            <a:spLocks noChangeArrowheads="1"/>
          </p:cNvSpPr>
          <p:nvPr/>
        </p:nvSpPr>
        <p:spPr bwMode="auto">
          <a:xfrm>
            <a:off x="0" y="476250"/>
            <a:ext cx="89916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</a:rPr>
              <a:t>Chiffrement et signature électronique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3400" y="1771650"/>
            <a:ext cx="2895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CECE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ECEC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marL="252413" indent="-252413" defTabSz="809625">
              <a:spcBef>
                <a:spcPct val="20000"/>
              </a:spcBef>
              <a:buFontTx/>
              <a:buChar char="•"/>
              <a:tabLst>
                <a:tab pos="3619500" algn="l"/>
              </a:tabLst>
            </a:pPr>
            <a:r>
              <a:rPr lang="fr-CH"/>
              <a:t>Confidentialité</a:t>
            </a:r>
          </a:p>
          <a:p>
            <a:pPr marL="252413" indent="-252413" defTabSz="809625">
              <a:lnSpc>
                <a:spcPct val="180000"/>
              </a:lnSpc>
              <a:spcBef>
                <a:spcPct val="20000"/>
              </a:spcBef>
              <a:buFontTx/>
              <a:buChar char="•"/>
              <a:tabLst>
                <a:tab pos="3619500" algn="l"/>
              </a:tabLst>
            </a:pPr>
            <a:r>
              <a:rPr lang="fr-CH"/>
              <a:t>Contrôle d’accès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1066800" y="5353050"/>
            <a:ext cx="702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FF33"/>
                    </a:gs>
                    <a:gs pos="100000">
                      <a:srgbClr val="0099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651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fr-CH">
                <a:solidFill>
                  <a:srgbClr val="FFCC00"/>
                </a:solidFill>
              </a:rPr>
              <a:t>Un niveau de sécurisation approprié à la valeur</a:t>
            </a:r>
            <a:endParaRPr lang="fr-FR">
              <a:solidFill>
                <a:srgbClr val="FFCC00"/>
              </a:solidFill>
            </a:endParaRPr>
          </a:p>
        </p:txBody>
      </p:sp>
      <p:grpSp>
        <p:nvGrpSpPr>
          <p:cNvPr id="31" name="Group 5"/>
          <p:cNvGrpSpPr>
            <a:grpSpLocks/>
          </p:cNvGrpSpPr>
          <p:nvPr/>
        </p:nvGrpSpPr>
        <p:grpSpPr bwMode="auto">
          <a:xfrm flipH="1">
            <a:off x="3352800" y="1771650"/>
            <a:ext cx="252413" cy="1146175"/>
            <a:chOff x="3600" y="527"/>
            <a:chExt cx="221" cy="1176"/>
          </a:xfrm>
        </p:grpSpPr>
        <p:sp>
          <p:nvSpPr>
            <p:cNvPr id="34846" name="Freeform 6"/>
            <p:cNvSpPr>
              <a:spLocks/>
            </p:cNvSpPr>
            <p:nvPr/>
          </p:nvSpPr>
          <p:spPr bwMode="auto">
            <a:xfrm>
              <a:off x="3601" y="1116"/>
              <a:ext cx="220" cy="587"/>
            </a:xfrm>
            <a:custGeom>
              <a:avLst/>
              <a:gdLst>
                <a:gd name="T0" fmla="*/ 0 w 440"/>
                <a:gd name="T1" fmla="*/ 0 h 1174"/>
                <a:gd name="T2" fmla="*/ 1 w 440"/>
                <a:gd name="T3" fmla="*/ 1 h 1174"/>
                <a:gd name="T4" fmla="*/ 1 w 440"/>
                <a:gd name="T5" fmla="*/ 1 h 1174"/>
                <a:gd name="T6" fmla="*/ 2 w 440"/>
                <a:gd name="T7" fmla="*/ 2 h 1174"/>
                <a:gd name="T8" fmla="*/ 2 w 440"/>
                <a:gd name="T9" fmla="*/ 3 h 1174"/>
                <a:gd name="T10" fmla="*/ 2 w 440"/>
                <a:gd name="T11" fmla="*/ 3 h 1174"/>
                <a:gd name="T12" fmla="*/ 2 w 440"/>
                <a:gd name="T13" fmla="*/ 4 h 1174"/>
                <a:gd name="T14" fmla="*/ 3 w 440"/>
                <a:gd name="T15" fmla="*/ 5 h 1174"/>
                <a:gd name="T16" fmla="*/ 3 w 440"/>
                <a:gd name="T17" fmla="*/ 6 h 1174"/>
                <a:gd name="T18" fmla="*/ 3 w 440"/>
                <a:gd name="T19" fmla="*/ 6 h 1174"/>
                <a:gd name="T20" fmla="*/ 3 w 440"/>
                <a:gd name="T21" fmla="*/ 7 h 1174"/>
                <a:gd name="T22" fmla="*/ 3 w 440"/>
                <a:gd name="T23" fmla="*/ 7 h 1174"/>
                <a:gd name="T24" fmla="*/ 3 w 440"/>
                <a:gd name="T25" fmla="*/ 8 h 1174"/>
                <a:gd name="T26" fmla="*/ 3 w 440"/>
                <a:gd name="T27" fmla="*/ 8 h 1174"/>
                <a:gd name="T28" fmla="*/ 3 w 440"/>
                <a:gd name="T29" fmla="*/ 9 h 1174"/>
                <a:gd name="T30" fmla="*/ 4 w 440"/>
                <a:gd name="T31" fmla="*/ 9 h 1174"/>
                <a:gd name="T32" fmla="*/ 4 w 440"/>
                <a:gd name="T33" fmla="*/ 10 h 1174"/>
                <a:gd name="T34" fmla="*/ 3 w 440"/>
                <a:gd name="T35" fmla="*/ 9 h 1174"/>
                <a:gd name="T36" fmla="*/ 3 w 440"/>
                <a:gd name="T37" fmla="*/ 9 h 1174"/>
                <a:gd name="T38" fmla="*/ 2 w 440"/>
                <a:gd name="T39" fmla="*/ 8 h 1174"/>
                <a:gd name="T40" fmla="*/ 2 w 440"/>
                <a:gd name="T41" fmla="*/ 8 h 1174"/>
                <a:gd name="T42" fmla="*/ 2 w 440"/>
                <a:gd name="T43" fmla="*/ 7 h 1174"/>
                <a:gd name="T44" fmla="*/ 2 w 440"/>
                <a:gd name="T45" fmla="*/ 7 h 1174"/>
                <a:gd name="T46" fmla="*/ 2 w 440"/>
                <a:gd name="T47" fmla="*/ 6 h 1174"/>
                <a:gd name="T48" fmla="*/ 2 w 440"/>
                <a:gd name="T49" fmla="*/ 6 h 1174"/>
                <a:gd name="T50" fmla="*/ 2 w 440"/>
                <a:gd name="T51" fmla="*/ 5 h 1174"/>
                <a:gd name="T52" fmla="*/ 2 w 440"/>
                <a:gd name="T53" fmla="*/ 4 h 1174"/>
                <a:gd name="T54" fmla="*/ 2 w 440"/>
                <a:gd name="T55" fmla="*/ 4 h 1174"/>
                <a:gd name="T56" fmla="*/ 2 w 440"/>
                <a:gd name="T57" fmla="*/ 3 h 1174"/>
                <a:gd name="T58" fmla="*/ 2 w 440"/>
                <a:gd name="T59" fmla="*/ 2 h 1174"/>
                <a:gd name="T60" fmla="*/ 1 w 440"/>
                <a:gd name="T61" fmla="*/ 2 h 1174"/>
                <a:gd name="T62" fmla="*/ 1 w 440"/>
                <a:gd name="T63" fmla="*/ 1 h 1174"/>
                <a:gd name="T64" fmla="*/ 1 w 440"/>
                <a:gd name="T65" fmla="*/ 1 h 1174"/>
                <a:gd name="T66" fmla="*/ 0 w 440"/>
                <a:gd name="T67" fmla="*/ 0 h 117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40" h="1174">
                  <a:moveTo>
                    <a:pt x="0" y="0"/>
                  </a:moveTo>
                  <a:lnTo>
                    <a:pt x="76" y="41"/>
                  </a:lnTo>
                  <a:lnTo>
                    <a:pt x="126" y="85"/>
                  </a:lnTo>
                  <a:lnTo>
                    <a:pt x="186" y="170"/>
                  </a:lnTo>
                  <a:lnTo>
                    <a:pt x="221" y="260"/>
                  </a:lnTo>
                  <a:lnTo>
                    <a:pt x="240" y="349"/>
                  </a:lnTo>
                  <a:lnTo>
                    <a:pt x="248" y="430"/>
                  </a:lnTo>
                  <a:lnTo>
                    <a:pt x="258" y="560"/>
                  </a:lnTo>
                  <a:lnTo>
                    <a:pt x="260" y="651"/>
                  </a:lnTo>
                  <a:lnTo>
                    <a:pt x="266" y="690"/>
                  </a:lnTo>
                  <a:lnTo>
                    <a:pt x="269" y="781"/>
                  </a:lnTo>
                  <a:lnTo>
                    <a:pt x="275" y="831"/>
                  </a:lnTo>
                  <a:lnTo>
                    <a:pt x="285" y="911"/>
                  </a:lnTo>
                  <a:lnTo>
                    <a:pt x="316" y="1017"/>
                  </a:lnTo>
                  <a:lnTo>
                    <a:pt x="351" y="1087"/>
                  </a:lnTo>
                  <a:lnTo>
                    <a:pt x="388" y="1130"/>
                  </a:lnTo>
                  <a:lnTo>
                    <a:pt x="440" y="1174"/>
                  </a:lnTo>
                  <a:lnTo>
                    <a:pt x="361" y="1130"/>
                  </a:lnTo>
                  <a:lnTo>
                    <a:pt x="298" y="1068"/>
                  </a:lnTo>
                  <a:lnTo>
                    <a:pt x="240" y="965"/>
                  </a:lnTo>
                  <a:lnTo>
                    <a:pt x="221" y="909"/>
                  </a:lnTo>
                  <a:lnTo>
                    <a:pt x="203" y="831"/>
                  </a:lnTo>
                  <a:lnTo>
                    <a:pt x="198" y="781"/>
                  </a:lnTo>
                  <a:lnTo>
                    <a:pt x="188" y="690"/>
                  </a:lnTo>
                  <a:lnTo>
                    <a:pt x="186" y="651"/>
                  </a:lnTo>
                  <a:lnTo>
                    <a:pt x="178" y="577"/>
                  </a:lnTo>
                  <a:lnTo>
                    <a:pt x="182" y="479"/>
                  </a:lnTo>
                  <a:lnTo>
                    <a:pt x="182" y="387"/>
                  </a:lnTo>
                  <a:lnTo>
                    <a:pt x="174" y="300"/>
                  </a:lnTo>
                  <a:lnTo>
                    <a:pt x="147" y="211"/>
                  </a:lnTo>
                  <a:lnTo>
                    <a:pt x="122" y="151"/>
                  </a:lnTo>
                  <a:lnTo>
                    <a:pt x="79" y="81"/>
                  </a:lnTo>
                  <a:lnTo>
                    <a:pt x="4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1588">
              <a:solidFill>
                <a:srgbClr val="FFCC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47" name="Group 7"/>
            <p:cNvGrpSpPr>
              <a:grpSpLocks/>
            </p:cNvGrpSpPr>
            <p:nvPr/>
          </p:nvGrpSpPr>
          <p:grpSpPr bwMode="auto">
            <a:xfrm>
              <a:off x="3600" y="527"/>
              <a:ext cx="221" cy="1176"/>
              <a:chOff x="3600" y="527"/>
              <a:chExt cx="221" cy="1176"/>
            </a:xfrm>
          </p:grpSpPr>
          <p:sp>
            <p:nvSpPr>
              <p:cNvPr id="34848" name="Freeform 8"/>
              <p:cNvSpPr>
                <a:spLocks/>
              </p:cNvSpPr>
              <p:nvPr/>
            </p:nvSpPr>
            <p:spPr bwMode="auto">
              <a:xfrm>
                <a:off x="3600" y="527"/>
                <a:ext cx="219" cy="589"/>
              </a:xfrm>
              <a:custGeom>
                <a:avLst/>
                <a:gdLst>
                  <a:gd name="T0" fmla="*/ 4 w 438"/>
                  <a:gd name="T1" fmla="*/ 0 h 1178"/>
                  <a:gd name="T2" fmla="*/ 3 w 438"/>
                  <a:gd name="T3" fmla="*/ 1 h 1178"/>
                  <a:gd name="T4" fmla="*/ 3 w 438"/>
                  <a:gd name="T5" fmla="*/ 1 h 1178"/>
                  <a:gd name="T6" fmla="*/ 2 w 438"/>
                  <a:gd name="T7" fmla="*/ 2 h 1178"/>
                  <a:gd name="T8" fmla="*/ 2 w 438"/>
                  <a:gd name="T9" fmla="*/ 3 h 1178"/>
                  <a:gd name="T10" fmla="*/ 2 w 438"/>
                  <a:gd name="T11" fmla="*/ 3 h 1178"/>
                  <a:gd name="T12" fmla="*/ 2 w 438"/>
                  <a:gd name="T13" fmla="*/ 4 h 1178"/>
                  <a:gd name="T14" fmla="*/ 2 w 438"/>
                  <a:gd name="T15" fmla="*/ 5 h 1178"/>
                  <a:gd name="T16" fmla="*/ 2 w 438"/>
                  <a:gd name="T17" fmla="*/ 6 h 1178"/>
                  <a:gd name="T18" fmla="*/ 2 w 438"/>
                  <a:gd name="T19" fmla="*/ 6 h 1178"/>
                  <a:gd name="T20" fmla="*/ 2 w 438"/>
                  <a:gd name="T21" fmla="*/ 7 h 1178"/>
                  <a:gd name="T22" fmla="*/ 2 w 438"/>
                  <a:gd name="T23" fmla="*/ 7 h 1178"/>
                  <a:gd name="T24" fmla="*/ 2 w 438"/>
                  <a:gd name="T25" fmla="*/ 8 h 1178"/>
                  <a:gd name="T26" fmla="*/ 1 w 438"/>
                  <a:gd name="T27" fmla="*/ 8 h 1178"/>
                  <a:gd name="T28" fmla="*/ 1 w 438"/>
                  <a:gd name="T29" fmla="*/ 9 h 1178"/>
                  <a:gd name="T30" fmla="*/ 1 w 438"/>
                  <a:gd name="T31" fmla="*/ 9 h 1178"/>
                  <a:gd name="T32" fmla="*/ 0 w 438"/>
                  <a:gd name="T33" fmla="*/ 10 h 1178"/>
                  <a:gd name="T34" fmla="*/ 1 w 438"/>
                  <a:gd name="T35" fmla="*/ 9 h 1178"/>
                  <a:gd name="T36" fmla="*/ 2 w 438"/>
                  <a:gd name="T37" fmla="*/ 9 h 1178"/>
                  <a:gd name="T38" fmla="*/ 2 w 438"/>
                  <a:gd name="T39" fmla="*/ 8 h 1178"/>
                  <a:gd name="T40" fmla="*/ 2 w 438"/>
                  <a:gd name="T41" fmla="*/ 8 h 1178"/>
                  <a:gd name="T42" fmla="*/ 2 w 438"/>
                  <a:gd name="T43" fmla="*/ 7 h 1178"/>
                  <a:gd name="T44" fmla="*/ 2 w 438"/>
                  <a:gd name="T45" fmla="*/ 7 h 1178"/>
                  <a:gd name="T46" fmla="*/ 2 w 438"/>
                  <a:gd name="T47" fmla="*/ 6 h 1178"/>
                  <a:gd name="T48" fmla="*/ 2 w 438"/>
                  <a:gd name="T49" fmla="*/ 6 h 1178"/>
                  <a:gd name="T50" fmla="*/ 3 w 438"/>
                  <a:gd name="T51" fmla="*/ 5 h 1178"/>
                  <a:gd name="T52" fmla="*/ 3 w 438"/>
                  <a:gd name="T53" fmla="*/ 4 h 1178"/>
                  <a:gd name="T54" fmla="*/ 2 w 438"/>
                  <a:gd name="T55" fmla="*/ 4 h 1178"/>
                  <a:gd name="T56" fmla="*/ 3 w 438"/>
                  <a:gd name="T57" fmla="*/ 3 h 1178"/>
                  <a:gd name="T58" fmla="*/ 3 w 438"/>
                  <a:gd name="T59" fmla="*/ 2 h 1178"/>
                  <a:gd name="T60" fmla="*/ 3 w 438"/>
                  <a:gd name="T61" fmla="*/ 2 h 1178"/>
                  <a:gd name="T62" fmla="*/ 3 w 438"/>
                  <a:gd name="T63" fmla="*/ 1 h 1178"/>
                  <a:gd name="T64" fmla="*/ 4 w 438"/>
                  <a:gd name="T65" fmla="*/ 1 h 1178"/>
                  <a:gd name="T66" fmla="*/ 4 w 438"/>
                  <a:gd name="T67" fmla="*/ 0 h 117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8" h="1178">
                    <a:moveTo>
                      <a:pt x="438" y="0"/>
                    </a:moveTo>
                    <a:lnTo>
                      <a:pt x="364" y="43"/>
                    </a:lnTo>
                    <a:lnTo>
                      <a:pt x="314" y="87"/>
                    </a:lnTo>
                    <a:lnTo>
                      <a:pt x="256" y="172"/>
                    </a:lnTo>
                    <a:lnTo>
                      <a:pt x="219" y="260"/>
                    </a:lnTo>
                    <a:lnTo>
                      <a:pt x="200" y="347"/>
                    </a:lnTo>
                    <a:lnTo>
                      <a:pt x="192" y="434"/>
                    </a:lnTo>
                    <a:lnTo>
                      <a:pt x="184" y="564"/>
                    </a:lnTo>
                    <a:lnTo>
                      <a:pt x="178" y="653"/>
                    </a:lnTo>
                    <a:lnTo>
                      <a:pt x="176" y="694"/>
                    </a:lnTo>
                    <a:lnTo>
                      <a:pt x="171" y="783"/>
                    </a:lnTo>
                    <a:lnTo>
                      <a:pt x="165" y="833"/>
                    </a:lnTo>
                    <a:lnTo>
                      <a:pt x="153" y="913"/>
                    </a:lnTo>
                    <a:lnTo>
                      <a:pt x="124" y="1021"/>
                    </a:lnTo>
                    <a:lnTo>
                      <a:pt x="89" y="1091"/>
                    </a:lnTo>
                    <a:lnTo>
                      <a:pt x="54" y="1133"/>
                    </a:lnTo>
                    <a:lnTo>
                      <a:pt x="0" y="1178"/>
                    </a:lnTo>
                    <a:lnTo>
                      <a:pt x="81" y="1133"/>
                    </a:lnTo>
                    <a:lnTo>
                      <a:pt x="142" y="1070"/>
                    </a:lnTo>
                    <a:lnTo>
                      <a:pt x="200" y="967"/>
                    </a:lnTo>
                    <a:lnTo>
                      <a:pt x="217" y="913"/>
                    </a:lnTo>
                    <a:lnTo>
                      <a:pt x="237" y="833"/>
                    </a:lnTo>
                    <a:lnTo>
                      <a:pt x="242" y="783"/>
                    </a:lnTo>
                    <a:lnTo>
                      <a:pt x="254" y="694"/>
                    </a:lnTo>
                    <a:lnTo>
                      <a:pt x="256" y="653"/>
                    </a:lnTo>
                    <a:lnTo>
                      <a:pt x="260" y="583"/>
                    </a:lnTo>
                    <a:lnTo>
                      <a:pt x="260" y="482"/>
                    </a:lnTo>
                    <a:lnTo>
                      <a:pt x="256" y="389"/>
                    </a:lnTo>
                    <a:lnTo>
                      <a:pt x="268" y="300"/>
                    </a:lnTo>
                    <a:lnTo>
                      <a:pt x="293" y="211"/>
                    </a:lnTo>
                    <a:lnTo>
                      <a:pt x="318" y="153"/>
                    </a:lnTo>
                    <a:lnTo>
                      <a:pt x="361" y="81"/>
                    </a:lnTo>
                    <a:lnTo>
                      <a:pt x="394" y="43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rgbClr val="FFCC00"/>
              </a:solidFill>
              <a:ln w="1588">
                <a:solidFill>
                  <a:srgbClr val="FFC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4849" name="Freeform 9"/>
              <p:cNvSpPr>
                <a:spLocks/>
              </p:cNvSpPr>
              <p:nvPr/>
            </p:nvSpPr>
            <p:spPr bwMode="auto">
              <a:xfrm>
                <a:off x="3600" y="527"/>
                <a:ext cx="219" cy="589"/>
              </a:xfrm>
              <a:custGeom>
                <a:avLst/>
                <a:gdLst>
                  <a:gd name="T0" fmla="*/ 4 w 438"/>
                  <a:gd name="T1" fmla="*/ 0 h 1178"/>
                  <a:gd name="T2" fmla="*/ 3 w 438"/>
                  <a:gd name="T3" fmla="*/ 1 h 1178"/>
                  <a:gd name="T4" fmla="*/ 3 w 438"/>
                  <a:gd name="T5" fmla="*/ 1 h 1178"/>
                  <a:gd name="T6" fmla="*/ 2 w 438"/>
                  <a:gd name="T7" fmla="*/ 2 h 1178"/>
                  <a:gd name="T8" fmla="*/ 2 w 438"/>
                  <a:gd name="T9" fmla="*/ 3 h 1178"/>
                  <a:gd name="T10" fmla="*/ 2 w 438"/>
                  <a:gd name="T11" fmla="*/ 3 h 1178"/>
                  <a:gd name="T12" fmla="*/ 2 w 438"/>
                  <a:gd name="T13" fmla="*/ 4 h 1178"/>
                  <a:gd name="T14" fmla="*/ 2 w 438"/>
                  <a:gd name="T15" fmla="*/ 5 h 1178"/>
                  <a:gd name="T16" fmla="*/ 2 w 438"/>
                  <a:gd name="T17" fmla="*/ 6 h 1178"/>
                  <a:gd name="T18" fmla="*/ 2 w 438"/>
                  <a:gd name="T19" fmla="*/ 6 h 1178"/>
                  <a:gd name="T20" fmla="*/ 2 w 438"/>
                  <a:gd name="T21" fmla="*/ 7 h 1178"/>
                  <a:gd name="T22" fmla="*/ 2 w 438"/>
                  <a:gd name="T23" fmla="*/ 7 h 1178"/>
                  <a:gd name="T24" fmla="*/ 2 w 438"/>
                  <a:gd name="T25" fmla="*/ 8 h 1178"/>
                  <a:gd name="T26" fmla="*/ 1 w 438"/>
                  <a:gd name="T27" fmla="*/ 8 h 1178"/>
                  <a:gd name="T28" fmla="*/ 1 w 438"/>
                  <a:gd name="T29" fmla="*/ 9 h 1178"/>
                  <a:gd name="T30" fmla="*/ 1 w 438"/>
                  <a:gd name="T31" fmla="*/ 9 h 1178"/>
                  <a:gd name="T32" fmla="*/ 0 w 438"/>
                  <a:gd name="T33" fmla="*/ 10 h 1178"/>
                  <a:gd name="T34" fmla="*/ 1 w 438"/>
                  <a:gd name="T35" fmla="*/ 9 h 1178"/>
                  <a:gd name="T36" fmla="*/ 2 w 438"/>
                  <a:gd name="T37" fmla="*/ 9 h 1178"/>
                  <a:gd name="T38" fmla="*/ 2 w 438"/>
                  <a:gd name="T39" fmla="*/ 8 h 1178"/>
                  <a:gd name="T40" fmla="*/ 2 w 438"/>
                  <a:gd name="T41" fmla="*/ 8 h 1178"/>
                  <a:gd name="T42" fmla="*/ 2 w 438"/>
                  <a:gd name="T43" fmla="*/ 7 h 1178"/>
                  <a:gd name="T44" fmla="*/ 2 w 438"/>
                  <a:gd name="T45" fmla="*/ 7 h 1178"/>
                  <a:gd name="T46" fmla="*/ 2 w 438"/>
                  <a:gd name="T47" fmla="*/ 6 h 1178"/>
                  <a:gd name="T48" fmla="*/ 2 w 438"/>
                  <a:gd name="T49" fmla="*/ 6 h 1178"/>
                  <a:gd name="T50" fmla="*/ 3 w 438"/>
                  <a:gd name="T51" fmla="*/ 5 h 1178"/>
                  <a:gd name="T52" fmla="*/ 3 w 438"/>
                  <a:gd name="T53" fmla="*/ 4 h 1178"/>
                  <a:gd name="T54" fmla="*/ 2 w 438"/>
                  <a:gd name="T55" fmla="*/ 4 h 1178"/>
                  <a:gd name="T56" fmla="*/ 3 w 438"/>
                  <a:gd name="T57" fmla="*/ 3 h 1178"/>
                  <a:gd name="T58" fmla="*/ 3 w 438"/>
                  <a:gd name="T59" fmla="*/ 2 h 1178"/>
                  <a:gd name="T60" fmla="*/ 3 w 438"/>
                  <a:gd name="T61" fmla="*/ 2 h 1178"/>
                  <a:gd name="T62" fmla="*/ 3 w 438"/>
                  <a:gd name="T63" fmla="*/ 1 h 1178"/>
                  <a:gd name="T64" fmla="*/ 4 w 438"/>
                  <a:gd name="T65" fmla="*/ 1 h 1178"/>
                  <a:gd name="T66" fmla="*/ 4 w 438"/>
                  <a:gd name="T67" fmla="*/ 0 h 117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8" h="1178">
                    <a:moveTo>
                      <a:pt x="438" y="0"/>
                    </a:moveTo>
                    <a:lnTo>
                      <a:pt x="364" y="43"/>
                    </a:lnTo>
                    <a:lnTo>
                      <a:pt x="314" y="87"/>
                    </a:lnTo>
                    <a:lnTo>
                      <a:pt x="256" y="172"/>
                    </a:lnTo>
                    <a:lnTo>
                      <a:pt x="219" y="260"/>
                    </a:lnTo>
                    <a:lnTo>
                      <a:pt x="200" y="347"/>
                    </a:lnTo>
                    <a:lnTo>
                      <a:pt x="192" y="434"/>
                    </a:lnTo>
                    <a:lnTo>
                      <a:pt x="184" y="564"/>
                    </a:lnTo>
                    <a:lnTo>
                      <a:pt x="178" y="653"/>
                    </a:lnTo>
                    <a:lnTo>
                      <a:pt x="176" y="694"/>
                    </a:lnTo>
                    <a:lnTo>
                      <a:pt x="171" y="783"/>
                    </a:lnTo>
                    <a:lnTo>
                      <a:pt x="165" y="833"/>
                    </a:lnTo>
                    <a:lnTo>
                      <a:pt x="153" y="913"/>
                    </a:lnTo>
                    <a:lnTo>
                      <a:pt x="124" y="1021"/>
                    </a:lnTo>
                    <a:lnTo>
                      <a:pt x="89" y="1091"/>
                    </a:lnTo>
                    <a:lnTo>
                      <a:pt x="54" y="1133"/>
                    </a:lnTo>
                    <a:lnTo>
                      <a:pt x="0" y="1178"/>
                    </a:lnTo>
                    <a:lnTo>
                      <a:pt x="81" y="1133"/>
                    </a:lnTo>
                    <a:lnTo>
                      <a:pt x="142" y="1070"/>
                    </a:lnTo>
                    <a:lnTo>
                      <a:pt x="200" y="967"/>
                    </a:lnTo>
                    <a:lnTo>
                      <a:pt x="217" y="913"/>
                    </a:lnTo>
                    <a:lnTo>
                      <a:pt x="237" y="833"/>
                    </a:lnTo>
                    <a:lnTo>
                      <a:pt x="242" y="783"/>
                    </a:lnTo>
                    <a:lnTo>
                      <a:pt x="254" y="694"/>
                    </a:lnTo>
                    <a:lnTo>
                      <a:pt x="256" y="653"/>
                    </a:lnTo>
                    <a:lnTo>
                      <a:pt x="260" y="583"/>
                    </a:lnTo>
                    <a:lnTo>
                      <a:pt x="260" y="482"/>
                    </a:lnTo>
                    <a:lnTo>
                      <a:pt x="256" y="389"/>
                    </a:lnTo>
                    <a:lnTo>
                      <a:pt x="268" y="300"/>
                    </a:lnTo>
                    <a:lnTo>
                      <a:pt x="293" y="211"/>
                    </a:lnTo>
                    <a:lnTo>
                      <a:pt x="318" y="153"/>
                    </a:lnTo>
                    <a:lnTo>
                      <a:pt x="361" y="81"/>
                    </a:lnTo>
                    <a:lnTo>
                      <a:pt x="394" y="43"/>
                    </a:lnTo>
                    <a:lnTo>
                      <a:pt x="438" y="0"/>
                    </a:lnTo>
                  </a:path>
                </a:pathLst>
              </a:custGeom>
              <a:solidFill>
                <a:srgbClr val="FFCC00"/>
              </a:solidFill>
              <a:ln w="1588">
                <a:solidFill>
                  <a:srgbClr val="FFC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4850" name="Freeform 10"/>
              <p:cNvSpPr>
                <a:spLocks/>
              </p:cNvSpPr>
              <p:nvPr/>
            </p:nvSpPr>
            <p:spPr bwMode="auto">
              <a:xfrm>
                <a:off x="3601" y="1116"/>
                <a:ext cx="220" cy="587"/>
              </a:xfrm>
              <a:custGeom>
                <a:avLst/>
                <a:gdLst>
                  <a:gd name="T0" fmla="*/ 0 w 440"/>
                  <a:gd name="T1" fmla="*/ 0 h 1174"/>
                  <a:gd name="T2" fmla="*/ 1 w 440"/>
                  <a:gd name="T3" fmla="*/ 1 h 1174"/>
                  <a:gd name="T4" fmla="*/ 1 w 440"/>
                  <a:gd name="T5" fmla="*/ 1 h 1174"/>
                  <a:gd name="T6" fmla="*/ 2 w 440"/>
                  <a:gd name="T7" fmla="*/ 2 h 1174"/>
                  <a:gd name="T8" fmla="*/ 2 w 440"/>
                  <a:gd name="T9" fmla="*/ 3 h 1174"/>
                  <a:gd name="T10" fmla="*/ 2 w 440"/>
                  <a:gd name="T11" fmla="*/ 3 h 1174"/>
                  <a:gd name="T12" fmla="*/ 2 w 440"/>
                  <a:gd name="T13" fmla="*/ 4 h 1174"/>
                  <a:gd name="T14" fmla="*/ 3 w 440"/>
                  <a:gd name="T15" fmla="*/ 5 h 1174"/>
                  <a:gd name="T16" fmla="*/ 3 w 440"/>
                  <a:gd name="T17" fmla="*/ 6 h 1174"/>
                  <a:gd name="T18" fmla="*/ 3 w 440"/>
                  <a:gd name="T19" fmla="*/ 6 h 1174"/>
                  <a:gd name="T20" fmla="*/ 3 w 440"/>
                  <a:gd name="T21" fmla="*/ 7 h 1174"/>
                  <a:gd name="T22" fmla="*/ 3 w 440"/>
                  <a:gd name="T23" fmla="*/ 7 h 1174"/>
                  <a:gd name="T24" fmla="*/ 3 w 440"/>
                  <a:gd name="T25" fmla="*/ 8 h 1174"/>
                  <a:gd name="T26" fmla="*/ 3 w 440"/>
                  <a:gd name="T27" fmla="*/ 8 h 1174"/>
                  <a:gd name="T28" fmla="*/ 3 w 440"/>
                  <a:gd name="T29" fmla="*/ 9 h 1174"/>
                  <a:gd name="T30" fmla="*/ 4 w 440"/>
                  <a:gd name="T31" fmla="*/ 9 h 1174"/>
                  <a:gd name="T32" fmla="*/ 4 w 440"/>
                  <a:gd name="T33" fmla="*/ 10 h 1174"/>
                  <a:gd name="T34" fmla="*/ 3 w 440"/>
                  <a:gd name="T35" fmla="*/ 9 h 1174"/>
                  <a:gd name="T36" fmla="*/ 3 w 440"/>
                  <a:gd name="T37" fmla="*/ 9 h 1174"/>
                  <a:gd name="T38" fmla="*/ 2 w 440"/>
                  <a:gd name="T39" fmla="*/ 8 h 1174"/>
                  <a:gd name="T40" fmla="*/ 2 w 440"/>
                  <a:gd name="T41" fmla="*/ 8 h 1174"/>
                  <a:gd name="T42" fmla="*/ 2 w 440"/>
                  <a:gd name="T43" fmla="*/ 7 h 1174"/>
                  <a:gd name="T44" fmla="*/ 2 w 440"/>
                  <a:gd name="T45" fmla="*/ 7 h 1174"/>
                  <a:gd name="T46" fmla="*/ 2 w 440"/>
                  <a:gd name="T47" fmla="*/ 6 h 1174"/>
                  <a:gd name="T48" fmla="*/ 2 w 440"/>
                  <a:gd name="T49" fmla="*/ 6 h 1174"/>
                  <a:gd name="T50" fmla="*/ 2 w 440"/>
                  <a:gd name="T51" fmla="*/ 5 h 1174"/>
                  <a:gd name="T52" fmla="*/ 2 w 440"/>
                  <a:gd name="T53" fmla="*/ 4 h 1174"/>
                  <a:gd name="T54" fmla="*/ 2 w 440"/>
                  <a:gd name="T55" fmla="*/ 4 h 1174"/>
                  <a:gd name="T56" fmla="*/ 2 w 440"/>
                  <a:gd name="T57" fmla="*/ 3 h 1174"/>
                  <a:gd name="T58" fmla="*/ 2 w 440"/>
                  <a:gd name="T59" fmla="*/ 2 h 1174"/>
                  <a:gd name="T60" fmla="*/ 1 w 440"/>
                  <a:gd name="T61" fmla="*/ 2 h 1174"/>
                  <a:gd name="T62" fmla="*/ 1 w 440"/>
                  <a:gd name="T63" fmla="*/ 1 h 1174"/>
                  <a:gd name="T64" fmla="*/ 1 w 440"/>
                  <a:gd name="T65" fmla="*/ 1 h 1174"/>
                  <a:gd name="T66" fmla="*/ 0 w 440"/>
                  <a:gd name="T67" fmla="*/ 0 h 117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40" h="1174">
                    <a:moveTo>
                      <a:pt x="0" y="0"/>
                    </a:moveTo>
                    <a:lnTo>
                      <a:pt x="76" y="41"/>
                    </a:lnTo>
                    <a:lnTo>
                      <a:pt x="126" y="85"/>
                    </a:lnTo>
                    <a:lnTo>
                      <a:pt x="186" y="170"/>
                    </a:lnTo>
                    <a:lnTo>
                      <a:pt x="221" y="260"/>
                    </a:lnTo>
                    <a:lnTo>
                      <a:pt x="240" y="349"/>
                    </a:lnTo>
                    <a:lnTo>
                      <a:pt x="248" y="430"/>
                    </a:lnTo>
                    <a:lnTo>
                      <a:pt x="258" y="560"/>
                    </a:lnTo>
                    <a:lnTo>
                      <a:pt x="260" y="651"/>
                    </a:lnTo>
                    <a:lnTo>
                      <a:pt x="266" y="690"/>
                    </a:lnTo>
                    <a:lnTo>
                      <a:pt x="269" y="781"/>
                    </a:lnTo>
                    <a:lnTo>
                      <a:pt x="275" y="831"/>
                    </a:lnTo>
                    <a:lnTo>
                      <a:pt x="285" y="911"/>
                    </a:lnTo>
                    <a:lnTo>
                      <a:pt x="316" y="1017"/>
                    </a:lnTo>
                    <a:lnTo>
                      <a:pt x="351" y="1087"/>
                    </a:lnTo>
                    <a:lnTo>
                      <a:pt x="388" y="1130"/>
                    </a:lnTo>
                    <a:lnTo>
                      <a:pt x="440" y="1174"/>
                    </a:lnTo>
                    <a:lnTo>
                      <a:pt x="361" y="1130"/>
                    </a:lnTo>
                    <a:lnTo>
                      <a:pt x="298" y="1068"/>
                    </a:lnTo>
                    <a:lnTo>
                      <a:pt x="240" y="965"/>
                    </a:lnTo>
                    <a:lnTo>
                      <a:pt x="221" y="909"/>
                    </a:lnTo>
                    <a:lnTo>
                      <a:pt x="203" y="831"/>
                    </a:lnTo>
                    <a:lnTo>
                      <a:pt x="198" y="781"/>
                    </a:lnTo>
                    <a:lnTo>
                      <a:pt x="188" y="690"/>
                    </a:lnTo>
                    <a:lnTo>
                      <a:pt x="186" y="651"/>
                    </a:lnTo>
                    <a:lnTo>
                      <a:pt x="178" y="577"/>
                    </a:lnTo>
                    <a:lnTo>
                      <a:pt x="182" y="479"/>
                    </a:lnTo>
                    <a:lnTo>
                      <a:pt x="182" y="387"/>
                    </a:lnTo>
                    <a:lnTo>
                      <a:pt x="174" y="300"/>
                    </a:lnTo>
                    <a:lnTo>
                      <a:pt x="147" y="211"/>
                    </a:lnTo>
                    <a:lnTo>
                      <a:pt x="122" y="151"/>
                    </a:lnTo>
                    <a:lnTo>
                      <a:pt x="79" y="81"/>
                    </a:lnTo>
                    <a:lnTo>
                      <a:pt x="46" y="4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00"/>
              </a:solidFill>
              <a:ln w="1588">
                <a:solidFill>
                  <a:srgbClr val="FFC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685800" y="3676650"/>
            <a:ext cx="2438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CECE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ECEC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marL="252413" indent="-252413" defTabSz="809625">
              <a:lnSpc>
                <a:spcPct val="140000"/>
              </a:lnSpc>
              <a:spcBef>
                <a:spcPct val="20000"/>
              </a:spcBef>
              <a:buFontTx/>
              <a:buChar char="•"/>
              <a:tabLst>
                <a:tab pos="3619500" algn="l"/>
              </a:tabLst>
            </a:pPr>
            <a:r>
              <a:rPr lang="fr-CH"/>
              <a:t>Identification </a:t>
            </a:r>
          </a:p>
          <a:p>
            <a:pPr marL="252413" indent="-252413" defTabSz="809625">
              <a:lnSpc>
                <a:spcPct val="140000"/>
              </a:lnSpc>
              <a:spcBef>
                <a:spcPct val="20000"/>
              </a:spcBef>
              <a:buFontTx/>
              <a:buChar char="•"/>
              <a:tabLst>
                <a:tab pos="3619500" algn="l"/>
              </a:tabLst>
            </a:pPr>
            <a:r>
              <a:rPr lang="fr-CH"/>
              <a:t>Intégrité</a:t>
            </a:r>
            <a:endParaRPr lang="fr-CH" i="1"/>
          </a:p>
          <a:p>
            <a:pPr marL="252413" indent="-252413" defTabSz="809625">
              <a:lnSpc>
                <a:spcPct val="140000"/>
              </a:lnSpc>
              <a:spcBef>
                <a:spcPct val="20000"/>
              </a:spcBef>
              <a:buFontTx/>
              <a:buChar char="•"/>
              <a:tabLst>
                <a:tab pos="3619500" algn="l"/>
              </a:tabLst>
            </a:pPr>
            <a:r>
              <a:rPr lang="fr-CH"/>
              <a:t>Irrévocabilité</a:t>
            </a:r>
            <a:r>
              <a:rPr lang="fr-CH" sz="3200"/>
              <a:t> </a:t>
            </a:r>
          </a:p>
        </p:txBody>
      </p:sp>
      <p:grpSp>
        <p:nvGrpSpPr>
          <p:cNvPr id="38" name="Group 12"/>
          <p:cNvGrpSpPr>
            <a:grpSpLocks/>
          </p:cNvGrpSpPr>
          <p:nvPr/>
        </p:nvGrpSpPr>
        <p:grpSpPr bwMode="auto">
          <a:xfrm flipH="1">
            <a:off x="3276600" y="3905250"/>
            <a:ext cx="265113" cy="1295400"/>
            <a:chOff x="3600" y="527"/>
            <a:chExt cx="221" cy="1176"/>
          </a:xfrm>
        </p:grpSpPr>
        <p:sp>
          <p:nvSpPr>
            <p:cNvPr id="34841" name="Freeform 13"/>
            <p:cNvSpPr>
              <a:spLocks/>
            </p:cNvSpPr>
            <p:nvPr/>
          </p:nvSpPr>
          <p:spPr bwMode="auto">
            <a:xfrm>
              <a:off x="3601" y="1116"/>
              <a:ext cx="220" cy="587"/>
            </a:xfrm>
            <a:custGeom>
              <a:avLst/>
              <a:gdLst>
                <a:gd name="T0" fmla="*/ 0 w 440"/>
                <a:gd name="T1" fmla="*/ 0 h 1174"/>
                <a:gd name="T2" fmla="*/ 1 w 440"/>
                <a:gd name="T3" fmla="*/ 1 h 1174"/>
                <a:gd name="T4" fmla="*/ 1 w 440"/>
                <a:gd name="T5" fmla="*/ 1 h 1174"/>
                <a:gd name="T6" fmla="*/ 2 w 440"/>
                <a:gd name="T7" fmla="*/ 2 h 1174"/>
                <a:gd name="T8" fmla="*/ 2 w 440"/>
                <a:gd name="T9" fmla="*/ 3 h 1174"/>
                <a:gd name="T10" fmla="*/ 2 w 440"/>
                <a:gd name="T11" fmla="*/ 3 h 1174"/>
                <a:gd name="T12" fmla="*/ 2 w 440"/>
                <a:gd name="T13" fmla="*/ 4 h 1174"/>
                <a:gd name="T14" fmla="*/ 3 w 440"/>
                <a:gd name="T15" fmla="*/ 5 h 1174"/>
                <a:gd name="T16" fmla="*/ 3 w 440"/>
                <a:gd name="T17" fmla="*/ 6 h 1174"/>
                <a:gd name="T18" fmla="*/ 3 w 440"/>
                <a:gd name="T19" fmla="*/ 6 h 1174"/>
                <a:gd name="T20" fmla="*/ 3 w 440"/>
                <a:gd name="T21" fmla="*/ 7 h 1174"/>
                <a:gd name="T22" fmla="*/ 3 w 440"/>
                <a:gd name="T23" fmla="*/ 7 h 1174"/>
                <a:gd name="T24" fmla="*/ 3 w 440"/>
                <a:gd name="T25" fmla="*/ 8 h 1174"/>
                <a:gd name="T26" fmla="*/ 3 w 440"/>
                <a:gd name="T27" fmla="*/ 8 h 1174"/>
                <a:gd name="T28" fmla="*/ 3 w 440"/>
                <a:gd name="T29" fmla="*/ 9 h 1174"/>
                <a:gd name="T30" fmla="*/ 4 w 440"/>
                <a:gd name="T31" fmla="*/ 9 h 1174"/>
                <a:gd name="T32" fmla="*/ 4 w 440"/>
                <a:gd name="T33" fmla="*/ 10 h 1174"/>
                <a:gd name="T34" fmla="*/ 3 w 440"/>
                <a:gd name="T35" fmla="*/ 9 h 1174"/>
                <a:gd name="T36" fmla="*/ 3 w 440"/>
                <a:gd name="T37" fmla="*/ 9 h 1174"/>
                <a:gd name="T38" fmla="*/ 2 w 440"/>
                <a:gd name="T39" fmla="*/ 8 h 1174"/>
                <a:gd name="T40" fmla="*/ 2 w 440"/>
                <a:gd name="T41" fmla="*/ 8 h 1174"/>
                <a:gd name="T42" fmla="*/ 2 w 440"/>
                <a:gd name="T43" fmla="*/ 7 h 1174"/>
                <a:gd name="T44" fmla="*/ 2 w 440"/>
                <a:gd name="T45" fmla="*/ 7 h 1174"/>
                <a:gd name="T46" fmla="*/ 2 w 440"/>
                <a:gd name="T47" fmla="*/ 6 h 1174"/>
                <a:gd name="T48" fmla="*/ 2 w 440"/>
                <a:gd name="T49" fmla="*/ 6 h 1174"/>
                <a:gd name="T50" fmla="*/ 2 w 440"/>
                <a:gd name="T51" fmla="*/ 5 h 1174"/>
                <a:gd name="T52" fmla="*/ 2 w 440"/>
                <a:gd name="T53" fmla="*/ 4 h 1174"/>
                <a:gd name="T54" fmla="*/ 2 w 440"/>
                <a:gd name="T55" fmla="*/ 4 h 1174"/>
                <a:gd name="T56" fmla="*/ 2 w 440"/>
                <a:gd name="T57" fmla="*/ 3 h 1174"/>
                <a:gd name="T58" fmla="*/ 2 w 440"/>
                <a:gd name="T59" fmla="*/ 2 h 1174"/>
                <a:gd name="T60" fmla="*/ 1 w 440"/>
                <a:gd name="T61" fmla="*/ 2 h 1174"/>
                <a:gd name="T62" fmla="*/ 1 w 440"/>
                <a:gd name="T63" fmla="*/ 1 h 1174"/>
                <a:gd name="T64" fmla="*/ 1 w 440"/>
                <a:gd name="T65" fmla="*/ 1 h 1174"/>
                <a:gd name="T66" fmla="*/ 0 w 440"/>
                <a:gd name="T67" fmla="*/ 0 h 117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40" h="1174">
                  <a:moveTo>
                    <a:pt x="0" y="0"/>
                  </a:moveTo>
                  <a:lnTo>
                    <a:pt x="76" y="41"/>
                  </a:lnTo>
                  <a:lnTo>
                    <a:pt x="126" y="85"/>
                  </a:lnTo>
                  <a:lnTo>
                    <a:pt x="186" y="170"/>
                  </a:lnTo>
                  <a:lnTo>
                    <a:pt x="221" y="260"/>
                  </a:lnTo>
                  <a:lnTo>
                    <a:pt x="240" y="349"/>
                  </a:lnTo>
                  <a:lnTo>
                    <a:pt x="248" y="430"/>
                  </a:lnTo>
                  <a:lnTo>
                    <a:pt x="258" y="560"/>
                  </a:lnTo>
                  <a:lnTo>
                    <a:pt x="260" y="651"/>
                  </a:lnTo>
                  <a:lnTo>
                    <a:pt x="266" y="690"/>
                  </a:lnTo>
                  <a:lnTo>
                    <a:pt x="269" y="781"/>
                  </a:lnTo>
                  <a:lnTo>
                    <a:pt x="275" y="831"/>
                  </a:lnTo>
                  <a:lnTo>
                    <a:pt x="285" y="911"/>
                  </a:lnTo>
                  <a:lnTo>
                    <a:pt x="316" y="1017"/>
                  </a:lnTo>
                  <a:lnTo>
                    <a:pt x="351" y="1087"/>
                  </a:lnTo>
                  <a:lnTo>
                    <a:pt x="388" y="1130"/>
                  </a:lnTo>
                  <a:lnTo>
                    <a:pt x="440" y="1174"/>
                  </a:lnTo>
                  <a:lnTo>
                    <a:pt x="361" y="1130"/>
                  </a:lnTo>
                  <a:lnTo>
                    <a:pt x="298" y="1068"/>
                  </a:lnTo>
                  <a:lnTo>
                    <a:pt x="240" y="965"/>
                  </a:lnTo>
                  <a:lnTo>
                    <a:pt x="221" y="909"/>
                  </a:lnTo>
                  <a:lnTo>
                    <a:pt x="203" y="831"/>
                  </a:lnTo>
                  <a:lnTo>
                    <a:pt x="198" y="781"/>
                  </a:lnTo>
                  <a:lnTo>
                    <a:pt x="188" y="690"/>
                  </a:lnTo>
                  <a:lnTo>
                    <a:pt x="186" y="651"/>
                  </a:lnTo>
                  <a:lnTo>
                    <a:pt x="178" y="577"/>
                  </a:lnTo>
                  <a:lnTo>
                    <a:pt x="182" y="479"/>
                  </a:lnTo>
                  <a:lnTo>
                    <a:pt x="182" y="387"/>
                  </a:lnTo>
                  <a:lnTo>
                    <a:pt x="174" y="300"/>
                  </a:lnTo>
                  <a:lnTo>
                    <a:pt x="147" y="211"/>
                  </a:lnTo>
                  <a:lnTo>
                    <a:pt x="122" y="151"/>
                  </a:lnTo>
                  <a:lnTo>
                    <a:pt x="79" y="81"/>
                  </a:lnTo>
                  <a:lnTo>
                    <a:pt x="4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1588">
              <a:solidFill>
                <a:srgbClr val="FFCC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42" name="Group 14"/>
            <p:cNvGrpSpPr>
              <a:grpSpLocks/>
            </p:cNvGrpSpPr>
            <p:nvPr/>
          </p:nvGrpSpPr>
          <p:grpSpPr bwMode="auto">
            <a:xfrm>
              <a:off x="3600" y="527"/>
              <a:ext cx="221" cy="1176"/>
              <a:chOff x="3600" y="527"/>
              <a:chExt cx="221" cy="1176"/>
            </a:xfrm>
          </p:grpSpPr>
          <p:sp>
            <p:nvSpPr>
              <p:cNvPr id="34843" name="Freeform 15"/>
              <p:cNvSpPr>
                <a:spLocks/>
              </p:cNvSpPr>
              <p:nvPr/>
            </p:nvSpPr>
            <p:spPr bwMode="auto">
              <a:xfrm>
                <a:off x="3600" y="527"/>
                <a:ext cx="219" cy="589"/>
              </a:xfrm>
              <a:custGeom>
                <a:avLst/>
                <a:gdLst>
                  <a:gd name="T0" fmla="*/ 4 w 438"/>
                  <a:gd name="T1" fmla="*/ 0 h 1178"/>
                  <a:gd name="T2" fmla="*/ 3 w 438"/>
                  <a:gd name="T3" fmla="*/ 1 h 1178"/>
                  <a:gd name="T4" fmla="*/ 3 w 438"/>
                  <a:gd name="T5" fmla="*/ 1 h 1178"/>
                  <a:gd name="T6" fmla="*/ 2 w 438"/>
                  <a:gd name="T7" fmla="*/ 2 h 1178"/>
                  <a:gd name="T8" fmla="*/ 2 w 438"/>
                  <a:gd name="T9" fmla="*/ 3 h 1178"/>
                  <a:gd name="T10" fmla="*/ 2 w 438"/>
                  <a:gd name="T11" fmla="*/ 3 h 1178"/>
                  <a:gd name="T12" fmla="*/ 2 w 438"/>
                  <a:gd name="T13" fmla="*/ 4 h 1178"/>
                  <a:gd name="T14" fmla="*/ 2 w 438"/>
                  <a:gd name="T15" fmla="*/ 5 h 1178"/>
                  <a:gd name="T16" fmla="*/ 2 w 438"/>
                  <a:gd name="T17" fmla="*/ 6 h 1178"/>
                  <a:gd name="T18" fmla="*/ 2 w 438"/>
                  <a:gd name="T19" fmla="*/ 6 h 1178"/>
                  <a:gd name="T20" fmla="*/ 2 w 438"/>
                  <a:gd name="T21" fmla="*/ 7 h 1178"/>
                  <a:gd name="T22" fmla="*/ 2 w 438"/>
                  <a:gd name="T23" fmla="*/ 7 h 1178"/>
                  <a:gd name="T24" fmla="*/ 2 w 438"/>
                  <a:gd name="T25" fmla="*/ 8 h 1178"/>
                  <a:gd name="T26" fmla="*/ 1 w 438"/>
                  <a:gd name="T27" fmla="*/ 8 h 1178"/>
                  <a:gd name="T28" fmla="*/ 1 w 438"/>
                  <a:gd name="T29" fmla="*/ 9 h 1178"/>
                  <a:gd name="T30" fmla="*/ 1 w 438"/>
                  <a:gd name="T31" fmla="*/ 9 h 1178"/>
                  <a:gd name="T32" fmla="*/ 0 w 438"/>
                  <a:gd name="T33" fmla="*/ 10 h 1178"/>
                  <a:gd name="T34" fmla="*/ 1 w 438"/>
                  <a:gd name="T35" fmla="*/ 9 h 1178"/>
                  <a:gd name="T36" fmla="*/ 2 w 438"/>
                  <a:gd name="T37" fmla="*/ 9 h 1178"/>
                  <a:gd name="T38" fmla="*/ 2 w 438"/>
                  <a:gd name="T39" fmla="*/ 8 h 1178"/>
                  <a:gd name="T40" fmla="*/ 2 w 438"/>
                  <a:gd name="T41" fmla="*/ 8 h 1178"/>
                  <a:gd name="T42" fmla="*/ 2 w 438"/>
                  <a:gd name="T43" fmla="*/ 7 h 1178"/>
                  <a:gd name="T44" fmla="*/ 2 w 438"/>
                  <a:gd name="T45" fmla="*/ 7 h 1178"/>
                  <a:gd name="T46" fmla="*/ 2 w 438"/>
                  <a:gd name="T47" fmla="*/ 6 h 1178"/>
                  <a:gd name="T48" fmla="*/ 2 w 438"/>
                  <a:gd name="T49" fmla="*/ 6 h 1178"/>
                  <a:gd name="T50" fmla="*/ 3 w 438"/>
                  <a:gd name="T51" fmla="*/ 5 h 1178"/>
                  <a:gd name="T52" fmla="*/ 3 w 438"/>
                  <a:gd name="T53" fmla="*/ 4 h 1178"/>
                  <a:gd name="T54" fmla="*/ 2 w 438"/>
                  <a:gd name="T55" fmla="*/ 4 h 1178"/>
                  <a:gd name="T56" fmla="*/ 3 w 438"/>
                  <a:gd name="T57" fmla="*/ 3 h 1178"/>
                  <a:gd name="T58" fmla="*/ 3 w 438"/>
                  <a:gd name="T59" fmla="*/ 2 h 1178"/>
                  <a:gd name="T60" fmla="*/ 3 w 438"/>
                  <a:gd name="T61" fmla="*/ 2 h 1178"/>
                  <a:gd name="T62" fmla="*/ 3 w 438"/>
                  <a:gd name="T63" fmla="*/ 1 h 1178"/>
                  <a:gd name="T64" fmla="*/ 4 w 438"/>
                  <a:gd name="T65" fmla="*/ 1 h 1178"/>
                  <a:gd name="T66" fmla="*/ 4 w 438"/>
                  <a:gd name="T67" fmla="*/ 0 h 117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8" h="1178">
                    <a:moveTo>
                      <a:pt x="438" y="0"/>
                    </a:moveTo>
                    <a:lnTo>
                      <a:pt x="364" y="43"/>
                    </a:lnTo>
                    <a:lnTo>
                      <a:pt x="314" y="87"/>
                    </a:lnTo>
                    <a:lnTo>
                      <a:pt x="256" y="172"/>
                    </a:lnTo>
                    <a:lnTo>
                      <a:pt x="219" y="260"/>
                    </a:lnTo>
                    <a:lnTo>
                      <a:pt x="200" y="347"/>
                    </a:lnTo>
                    <a:lnTo>
                      <a:pt x="192" y="434"/>
                    </a:lnTo>
                    <a:lnTo>
                      <a:pt x="184" y="564"/>
                    </a:lnTo>
                    <a:lnTo>
                      <a:pt x="178" y="653"/>
                    </a:lnTo>
                    <a:lnTo>
                      <a:pt x="176" y="694"/>
                    </a:lnTo>
                    <a:lnTo>
                      <a:pt x="171" y="783"/>
                    </a:lnTo>
                    <a:lnTo>
                      <a:pt x="165" y="833"/>
                    </a:lnTo>
                    <a:lnTo>
                      <a:pt x="153" y="913"/>
                    </a:lnTo>
                    <a:lnTo>
                      <a:pt x="124" y="1021"/>
                    </a:lnTo>
                    <a:lnTo>
                      <a:pt x="89" y="1091"/>
                    </a:lnTo>
                    <a:lnTo>
                      <a:pt x="54" y="1133"/>
                    </a:lnTo>
                    <a:lnTo>
                      <a:pt x="0" y="1178"/>
                    </a:lnTo>
                    <a:lnTo>
                      <a:pt x="81" y="1133"/>
                    </a:lnTo>
                    <a:lnTo>
                      <a:pt x="142" y="1070"/>
                    </a:lnTo>
                    <a:lnTo>
                      <a:pt x="200" y="967"/>
                    </a:lnTo>
                    <a:lnTo>
                      <a:pt x="217" y="913"/>
                    </a:lnTo>
                    <a:lnTo>
                      <a:pt x="237" y="833"/>
                    </a:lnTo>
                    <a:lnTo>
                      <a:pt x="242" y="783"/>
                    </a:lnTo>
                    <a:lnTo>
                      <a:pt x="254" y="694"/>
                    </a:lnTo>
                    <a:lnTo>
                      <a:pt x="256" y="653"/>
                    </a:lnTo>
                    <a:lnTo>
                      <a:pt x="260" y="583"/>
                    </a:lnTo>
                    <a:lnTo>
                      <a:pt x="260" y="482"/>
                    </a:lnTo>
                    <a:lnTo>
                      <a:pt x="256" y="389"/>
                    </a:lnTo>
                    <a:lnTo>
                      <a:pt x="268" y="300"/>
                    </a:lnTo>
                    <a:lnTo>
                      <a:pt x="293" y="211"/>
                    </a:lnTo>
                    <a:lnTo>
                      <a:pt x="318" y="153"/>
                    </a:lnTo>
                    <a:lnTo>
                      <a:pt x="361" y="81"/>
                    </a:lnTo>
                    <a:lnTo>
                      <a:pt x="394" y="43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rgbClr val="FFCC00"/>
              </a:solidFill>
              <a:ln w="1588">
                <a:solidFill>
                  <a:srgbClr val="FFC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4844" name="Freeform 16"/>
              <p:cNvSpPr>
                <a:spLocks/>
              </p:cNvSpPr>
              <p:nvPr/>
            </p:nvSpPr>
            <p:spPr bwMode="auto">
              <a:xfrm>
                <a:off x="3600" y="527"/>
                <a:ext cx="219" cy="589"/>
              </a:xfrm>
              <a:custGeom>
                <a:avLst/>
                <a:gdLst>
                  <a:gd name="T0" fmla="*/ 4 w 438"/>
                  <a:gd name="T1" fmla="*/ 0 h 1178"/>
                  <a:gd name="T2" fmla="*/ 3 w 438"/>
                  <a:gd name="T3" fmla="*/ 1 h 1178"/>
                  <a:gd name="T4" fmla="*/ 3 w 438"/>
                  <a:gd name="T5" fmla="*/ 1 h 1178"/>
                  <a:gd name="T6" fmla="*/ 2 w 438"/>
                  <a:gd name="T7" fmla="*/ 2 h 1178"/>
                  <a:gd name="T8" fmla="*/ 2 w 438"/>
                  <a:gd name="T9" fmla="*/ 3 h 1178"/>
                  <a:gd name="T10" fmla="*/ 2 w 438"/>
                  <a:gd name="T11" fmla="*/ 3 h 1178"/>
                  <a:gd name="T12" fmla="*/ 2 w 438"/>
                  <a:gd name="T13" fmla="*/ 4 h 1178"/>
                  <a:gd name="T14" fmla="*/ 2 w 438"/>
                  <a:gd name="T15" fmla="*/ 5 h 1178"/>
                  <a:gd name="T16" fmla="*/ 2 w 438"/>
                  <a:gd name="T17" fmla="*/ 6 h 1178"/>
                  <a:gd name="T18" fmla="*/ 2 w 438"/>
                  <a:gd name="T19" fmla="*/ 6 h 1178"/>
                  <a:gd name="T20" fmla="*/ 2 w 438"/>
                  <a:gd name="T21" fmla="*/ 7 h 1178"/>
                  <a:gd name="T22" fmla="*/ 2 w 438"/>
                  <a:gd name="T23" fmla="*/ 7 h 1178"/>
                  <a:gd name="T24" fmla="*/ 2 w 438"/>
                  <a:gd name="T25" fmla="*/ 8 h 1178"/>
                  <a:gd name="T26" fmla="*/ 1 w 438"/>
                  <a:gd name="T27" fmla="*/ 8 h 1178"/>
                  <a:gd name="T28" fmla="*/ 1 w 438"/>
                  <a:gd name="T29" fmla="*/ 9 h 1178"/>
                  <a:gd name="T30" fmla="*/ 1 w 438"/>
                  <a:gd name="T31" fmla="*/ 9 h 1178"/>
                  <a:gd name="T32" fmla="*/ 0 w 438"/>
                  <a:gd name="T33" fmla="*/ 10 h 1178"/>
                  <a:gd name="T34" fmla="*/ 1 w 438"/>
                  <a:gd name="T35" fmla="*/ 9 h 1178"/>
                  <a:gd name="T36" fmla="*/ 2 w 438"/>
                  <a:gd name="T37" fmla="*/ 9 h 1178"/>
                  <a:gd name="T38" fmla="*/ 2 w 438"/>
                  <a:gd name="T39" fmla="*/ 8 h 1178"/>
                  <a:gd name="T40" fmla="*/ 2 w 438"/>
                  <a:gd name="T41" fmla="*/ 8 h 1178"/>
                  <a:gd name="T42" fmla="*/ 2 w 438"/>
                  <a:gd name="T43" fmla="*/ 7 h 1178"/>
                  <a:gd name="T44" fmla="*/ 2 w 438"/>
                  <a:gd name="T45" fmla="*/ 7 h 1178"/>
                  <a:gd name="T46" fmla="*/ 2 w 438"/>
                  <a:gd name="T47" fmla="*/ 6 h 1178"/>
                  <a:gd name="T48" fmla="*/ 2 w 438"/>
                  <a:gd name="T49" fmla="*/ 6 h 1178"/>
                  <a:gd name="T50" fmla="*/ 3 w 438"/>
                  <a:gd name="T51" fmla="*/ 5 h 1178"/>
                  <a:gd name="T52" fmla="*/ 3 w 438"/>
                  <a:gd name="T53" fmla="*/ 4 h 1178"/>
                  <a:gd name="T54" fmla="*/ 2 w 438"/>
                  <a:gd name="T55" fmla="*/ 4 h 1178"/>
                  <a:gd name="T56" fmla="*/ 3 w 438"/>
                  <a:gd name="T57" fmla="*/ 3 h 1178"/>
                  <a:gd name="T58" fmla="*/ 3 w 438"/>
                  <a:gd name="T59" fmla="*/ 2 h 1178"/>
                  <a:gd name="T60" fmla="*/ 3 w 438"/>
                  <a:gd name="T61" fmla="*/ 2 h 1178"/>
                  <a:gd name="T62" fmla="*/ 3 w 438"/>
                  <a:gd name="T63" fmla="*/ 1 h 1178"/>
                  <a:gd name="T64" fmla="*/ 4 w 438"/>
                  <a:gd name="T65" fmla="*/ 1 h 1178"/>
                  <a:gd name="T66" fmla="*/ 4 w 438"/>
                  <a:gd name="T67" fmla="*/ 0 h 117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8" h="1178">
                    <a:moveTo>
                      <a:pt x="438" y="0"/>
                    </a:moveTo>
                    <a:lnTo>
                      <a:pt x="364" y="43"/>
                    </a:lnTo>
                    <a:lnTo>
                      <a:pt x="314" y="87"/>
                    </a:lnTo>
                    <a:lnTo>
                      <a:pt x="256" y="172"/>
                    </a:lnTo>
                    <a:lnTo>
                      <a:pt x="219" y="260"/>
                    </a:lnTo>
                    <a:lnTo>
                      <a:pt x="200" y="347"/>
                    </a:lnTo>
                    <a:lnTo>
                      <a:pt x="192" y="434"/>
                    </a:lnTo>
                    <a:lnTo>
                      <a:pt x="184" y="564"/>
                    </a:lnTo>
                    <a:lnTo>
                      <a:pt x="178" y="653"/>
                    </a:lnTo>
                    <a:lnTo>
                      <a:pt x="176" y="694"/>
                    </a:lnTo>
                    <a:lnTo>
                      <a:pt x="171" y="783"/>
                    </a:lnTo>
                    <a:lnTo>
                      <a:pt x="165" y="833"/>
                    </a:lnTo>
                    <a:lnTo>
                      <a:pt x="153" y="913"/>
                    </a:lnTo>
                    <a:lnTo>
                      <a:pt x="124" y="1021"/>
                    </a:lnTo>
                    <a:lnTo>
                      <a:pt x="89" y="1091"/>
                    </a:lnTo>
                    <a:lnTo>
                      <a:pt x="54" y="1133"/>
                    </a:lnTo>
                    <a:lnTo>
                      <a:pt x="0" y="1178"/>
                    </a:lnTo>
                    <a:lnTo>
                      <a:pt x="81" y="1133"/>
                    </a:lnTo>
                    <a:lnTo>
                      <a:pt x="142" y="1070"/>
                    </a:lnTo>
                    <a:lnTo>
                      <a:pt x="200" y="967"/>
                    </a:lnTo>
                    <a:lnTo>
                      <a:pt x="217" y="913"/>
                    </a:lnTo>
                    <a:lnTo>
                      <a:pt x="237" y="833"/>
                    </a:lnTo>
                    <a:lnTo>
                      <a:pt x="242" y="783"/>
                    </a:lnTo>
                    <a:lnTo>
                      <a:pt x="254" y="694"/>
                    </a:lnTo>
                    <a:lnTo>
                      <a:pt x="256" y="653"/>
                    </a:lnTo>
                    <a:lnTo>
                      <a:pt x="260" y="583"/>
                    </a:lnTo>
                    <a:lnTo>
                      <a:pt x="260" y="482"/>
                    </a:lnTo>
                    <a:lnTo>
                      <a:pt x="256" y="389"/>
                    </a:lnTo>
                    <a:lnTo>
                      <a:pt x="268" y="300"/>
                    </a:lnTo>
                    <a:lnTo>
                      <a:pt x="293" y="211"/>
                    </a:lnTo>
                    <a:lnTo>
                      <a:pt x="318" y="153"/>
                    </a:lnTo>
                    <a:lnTo>
                      <a:pt x="361" y="81"/>
                    </a:lnTo>
                    <a:lnTo>
                      <a:pt x="394" y="43"/>
                    </a:lnTo>
                    <a:lnTo>
                      <a:pt x="438" y="0"/>
                    </a:lnTo>
                  </a:path>
                </a:pathLst>
              </a:custGeom>
              <a:solidFill>
                <a:srgbClr val="FFCC00"/>
              </a:solidFill>
              <a:ln w="1588">
                <a:solidFill>
                  <a:srgbClr val="FFC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4845" name="Freeform 17"/>
              <p:cNvSpPr>
                <a:spLocks/>
              </p:cNvSpPr>
              <p:nvPr/>
            </p:nvSpPr>
            <p:spPr bwMode="auto">
              <a:xfrm>
                <a:off x="3601" y="1116"/>
                <a:ext cx="220" cy="587"/>
              </a:xfrm>
              <a:custGeom>
                <a:avLst/>
                <a:gdLst>
                  <a:gd name="T0" fmla="*/ 0 w 440"/>
                  <a:gd name="T1" fmla="*/ 0 h 1174"/>
                  <a:gd name="T2" fmla="*/ 1 w 440"/>
                  <a:gd name="T3" fmla="*/ 1 h 1174"/>
                  <a:gd name="T4" fmla="*/ 1 w 440"/>
                  <a:gd name="T5" fmla="*/ 1 h 1174"/>
                  <a:gd name="T6" fmla="*/ 2 w 440"/>
                  <a:gd name="T7" fmla="*/ 2 h 1174"/>
                  <a:gd name="T8" fmla="*/ 2 w 440"/>
                  <a:gd name="T9" fmla="*/ 3 h 1174"/>
                  <a:gd name="T10" fmla="*/ 2 w 440"/>
                  <a:gd name="T11" fmla="*/ 3 h 1174"/>
                  <a:gd name="T12" fmla="*/ 2 w 440"/>
                  <a:gd name="T13" fmla="*/ 4 h 1174"/>
                  <a:gd name="T14" fmla="*/ 3 w 440"/>
                  <a:gd name="T15" fmla="*/ 5 h 1174"/>
                  <a:gd name="T16" fmla="*/ 3 w 440"/>
                  <a:gd name="T17" fmla="*/ 6 h 1174"/>
                  <a:gd name="T18" fmla="*/ 3 w 440"/>
                  <a:gd name="T19" fmla="*/ 6 h 1174"/>
                  <a:gd name="T20" fmla="*/ 3 w 440"/>
                  <a:gd name="T21" fmla="*/ 7 h 1174"/>
                  <a:gd name="T22" fmla="*/ 3 w 440"/>
                  <a:gd name="T23" fmla="*/ 7 h 1174"/>
                  <a:gd name="T24" fmla="*/ 3 w 440"/>
                  <a:gd name="T25" fmla="*/ 8 h 1174"/>
                  <a:gd name="T26" fmla="*/ 3 w 440"/>
                  <a:gd name="T27" fmla="*/ 8 h 1174"/>
                  <a:gd name="T28" fmla="*/ 3 w 440"/>
                  <a:gd name="T29" fmla="*/ 9 h 1174"/>
                  <a:gd name="T30" fmla="*/ 4 w 440"/>
                  <a:gd name="T31" fmla="*/ 9 h 1174"/>
                  <a:gd name="T32" fmla="*/ 4 w 440"/>
                  <a:gd name="T33" fmla="*/ 10 h 1174"/>
                  <a:gd name="T34" fmla="*/ 3 w 440"/>
                  <a:gd name="T35" fmla="*/ 9 h 1174"/>
                  <a:gd name="T36" fmla="*/ 3 w 440"/>
                  <a:gd name="T37" fmla="*/ 9 h 1174"/>
                  <a:gd name="T38" fmla="*/ 2 w 440"/>
                  <a:gd name="T39" fmla="*/ 8 h 1174"/>
                  <a:gd name="T40" fmla="*/ 2 w 440"/>
                  <a:gd name="T41" fmla="*/ 8 h 1174"/>
                  <a:gd name="T42" fmla="*/ 2 w 440"/>
                  <a:gd name="T43" fmla="*/ 7 h 1174"/>
                  <a:gd name="T44" fmla="*/ 2 w 440"/>
                  <a:gd name="T45" fmla="*/ 7 h 1174"/>
                  <a:gd name="T46" fmla="*/ 2 w 440"/>
                  <a:gd name="T47" fmla="*/ 6 h 1174"/>
                  <a:gd name="T48" fmla="*/ 2 w 440"/>
                  <a:gd name="T49" fmla="*/ 6 h 1174"/>
                  <a:gd name="T50" fmla="*/ 2 w 440"/>
                  <a:gd name="T51" fmla="*/ 5 h 1174"/>
                  <a:gd name="T52" fmla="*/ 2 w 440"/>
                  <a:gd name="T53" fmla="*/ 4 h 1174"/>
                  <a:gd name="T54" fmla="*/ 2 w 440"/>
                  <a:gd name="T55" fmla="*/ 4 h 1174"/>
                  <a:gd name="T56" fmla="*/ 2 w 440"/>
                  <a:gd name="T57" fmla="*/ 3 h 1174"/>
                  <a:gd name="T58" fmla="*/ 2 w 440"/>
                  <a:gd name="T59" fmla="*/ 2 h 1174"/>
                  <a:gd name="T60" fmla="*/ 1 w 440"/>
                  <a:gd name="T61" fmla="*/ 2 h 1174"/>
                  <a:gd name="T62" fmla="*/ 1 w 440"/>
                  <a:gd name="T63" fmla="*/ 1 h 1174"/>
                  <a:gd name="T64" fmla="*/ 1 w 440"/>
                  <a:gd name="T65" fmla="*/ 1 h 1174"/>
                  <a:gd name="T66" fmla="*/ 0 w 440"/>
                  <a:gd name="T67" fmla="*/ 0 h 117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40" h="1174">
                    <a:moveTo>
                      <a:pt x="0" y="0"/>
                    </a:moveTo>
                    <a:lnTo>
                      <a:pt x="76" y="41"/>
                    </a:lnTo>
                    <a:lnTo>
                      <a:pt x="126" y="85"/>
                    </a:lnTo>
                    <a:lnTo>
                      <a:pt x="186" y="170"/>
                    </a:lnTo>
                    <a:lnTo>
                      <a:pt x="221" y="260"/>
                    </a:lnTo>
                    <a:lnTo>
                      <a:pt x="240" y="349"/>
                    </a:lnTo>
                    <a:lnTo>
                      <a:pt x="248" y="430"/>
                    </a:lnTo>
                    <a:lnTo>
                      <a:pt x="258" y="560"/>
                    </a:lnTo>
                    <a:lnTo>
                      <a:pt x="260" y="651"/>
                    </a:lnTo>
                    <a:lnTo>
                      <a:pt x="266" y="690"/>
                    </a:lnTo>
                    <a:lnTo>
                      <a:pt x="269" y="781"/>
                    </a:lnTo>
                    <a:lnTo>
                      <a:pt x="275" y="831"/>
                    </a:lnTo>
                    <a:lnTo>
                      <a:pt x="285" y="911"/>
                    </a:lnTo>
                    <a:lnTo>
                      <a:pt x="316" y="1017"/>
                    </a:lnTo>
                    <a:lnTo>
                      <a:pt x="351" y="1087"/>
                    </a:lnTo>
                    <a:lnTo>
                      <a:pt x="388" y="1130"/>
                    </a:lnTo>
                    <a:lnTo>
                      <a:pt x="440" y="1174"/>
                    </a:lnTo>
                    <a:lnTo>
                      <a:pt x="361" y="1130"/>
                    </a:lnTo>
                    <a:lnTo>
                      <a:pt x="298" y="1068"/>
                    </a:lnTo>
                    <a:lnTo>
                      <a:pt x="240" y="965"/>
                    </a:lnTo>
                    <a:lnTo>
                      <a:pt x="221" y="909"/>
                    </a:lnTo>
                    <a:lnTo>
                      <a:pt x="203" y="831"/>
                    </a:lnTo>
                    <a:lnTo>
                      <a:pt x="198" y="781"/>
                    </a:lnTo>
                    <a:lnTo>
                      <a:pt x="188" y="690"/>
                    </a:lnTo>
                    <a:lnTo>
                      <a:pt x="186" y="651"/>
                    </a:lnTo>
                    <a:lnTo>
                      <a:pt x="178" y="577"/>
                    </a:lnTo>
                    <a:lnTo>
                      <a:pt x="182" y="479"/>
                    </a:lnTo>
                    <a:lnTo>
                      <a:pt x="182" y="387"/>
                    </a:lnTo>
                    <a:lnTo>
                      <a:pt x="174" y="300"/>
                    </a:lnTo>
                    <a:lnTo>
                      <a:pt x="147" y="211"/>
                    </a:lnTo>
                    <a:lnTo>
                      <a:pt x="122" y="151"/>
                    </a:lnTo>
                    <a:lnTo>
                      <a:pt x="79" y="81"/>
                    </a:lnTo>
                    <a:lnTo>
                      <a:pt x="46" y="4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00"/>
              </a:solidFill>
              <a:ln w="1588">
                <a:solidFill>
                  <a:srgbClr val="FFC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4116388" y="2000250"/>
            <a:ext cx="228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5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fr-CH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Le chiffrement</a:t>
            </a:r>
            <a:endParaRPr lang="fr-FR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4038600" y="4286250"/>
            <a:ext cx="3890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5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fr-CH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La signature électronique</a:t>
            </a:r>
            <a:endParaRPr lang="fr-FR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46" name="Object 20"/>
          <p:cNvGraphicFramePr>
            <a:graphicFrameLocks noChangeAspect="1"/>
          </p:cNvGraphicFramePr>
          <p:nvPr/>
        </p:nvGraphicFramePr>
        <p:xfrm>
          <a:off x="5029200" y="2698750"/>
          <a:ext cx="1905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Image Bitmap" r:id="rId3" imgW="619217" imgH="343082" progId="Paint.Picture">
                  <p:embed/>
                </p:oleObj>
              </mc:Choice>
              <mc:Fallback>
                <p:oleObj name="Image Bitmap" r:id="rId3" imgW="619217" imgH="343082" progId="Paint.Picture">
                  <p:embed/>
                  <p:pic>
                    <p:nvPicPr>
                      <p:cNvPr id="4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082" b="4294"/>
                      <a:stretch>
                        <a:fillRect/>
                      </a:stretch>
                    </p:blipFill>
                    <p:spPr bwMode="auto">
                      <a:xfrm>
                        <a:off x="5029200" y="2698750"/>
                        <a:ext cx="1905000" cy="1054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21"/>
          <p:cNvSpPr>
            <a:spLocks noChangeArrowheads="1"/>
          </p:cNvSpPr>
          <p:nvPr/>
        </p:nvSpPr>
        <p:spPr bwMode="auto">
          <a:xfrm>
            <a:off x="609600" y="1162050"/>
            <a:ext cx="24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5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fr-CH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La sécurisation</a:t>
            </a:r>
            <a:endParaRPr lang="fr-CA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pSp>
        <p:nvGrpSpPr>
          <p:cNvPr id="48" name="Group 25"/>
          <p:cNvGrpSpPr>
            <a:grpSpLocks/>
          </p:cNvGrpSpPr>
          <p:nvPr/>
        </p:nvGrpSpPr>
        <p:grpSpPr bwMode="auto">
          <a:xfrm>
            <a:off x="0" y="5824538"/>
            <a:ext cx="9144000" cy="712787"/>
            <a:chOff x="0" y="3218"/>
            <a:chExt cx="5760" cy="449"/>
          </a:xfrm>
        </p:grpSpPr>
        <p:sp>
          <p:nvSpPr>
            <p:cNvPr id="34839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34840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34838" name="Text Box 28"/>
          <p:cNvSpPr txBox="1">
            <a:spLocks noChangeArrowheads="1"/>
          </p:cNvSpPr>
          <p:nvPr/>
        </p:nvSpPr>
        <p:spPr bwMode="auto">
          <a:xfrm>
            <a:off x="177800" y="585470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923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2" grpId="0" animBg="1"/>
      <p:bldP spid="29" grpId="0" build="p" autoUpdateAnimBg="0"/>
      <p:bldP spid="30" grpId="0" autoUpdateAnimBg="0"/>
      <p:bldP spid="37" grpId="0" build="p" autoUpdateAnimBg="0"/>
      <p:bldP spid="44" grpId="0" autoUpdateAnimBg="0"/>
      <p:bldP spid="4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275" name="Rectangle 2"/>
          <p:cNvSpPr txBox="1">
            <a:spLocks noChangeArrowheads="1"/>
          </p:cNvSpPr>
          <p:nvPr/>
        </p:nvSpPr>
        <p:spPr bwMode="auto">
          <a:xfrm>
            <a:off x="0" y="762000"/>
            <a:ext cx="89916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CA">
                <a:solidFill>
                  <a:schemeClr val="bg1"/>
                </a:solidFill>
              </a:rPr>
              <a:t>Critère de sécurité: Preuve</a:t>
            </a:r>
          </a:p>
        </p:txBody>
      </p:sp>
      <p:sp>
        <p:nvSpPr>
          <p:cNvPr id="11276" name="Rectangle 3"/>
          <p:cNvSpPr>
            <a:spLocks noChangeArrowheads="1"/>
          </p:cNvSpPr>
          <p:nvPr/>
        </p:nvSpPr>
        <p:spPr bwMode="auto">
          <a:xfrm>
            <a:off x="304800" y="1763713"/>
            <a:ext cx="7848600" cy="210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5000"/>
              <a:buFont typeface="Monotype Sorts"/>
              <a:buNone/>
            </a:pPr>
            <a:r>
              <a:rPr lang="fr-FR" b="1">
                <a:solidFill>
                  <a:srgbClr val="000000"/>
                </a:solidFill>
              </a:rPr>
              <a:t>La Preuve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5000"/>
              <a:buFont typeface="Monotype Sorts"/>
              <a:buNone/>
            </a:pPr>
            <a:r>
              <a:rPr lang="fr-FR">
                <a:solidFill>
                  <a:srgbClr val="000000"/>
                </a:solidFill>
              </a:rPr>
              <a:t>Il s’agit de garantir la traçabilité des opérations effectuées et notamment des transactions.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5000"/>
              <a:buFont typeface="Monotype Sorts"/>
              <a:buNone/>
            </a:pPr>
            <a:r>
              <a:rPr lang="fr-FR">
                <a:solidFill>
                  <a:srgbClr val="000000"/>
                </a:solidFill>
              </a:rPr>
              <a:t>Ce critère est particulièrement important au sein des établissements bancaires. L’authentification et la non-répudiation (capacité à prouver l’identité d’un utilisateur se connectant au SI) sont prépondérantes.</a:t>
            </a:r>
          </a:p>
        </p:txBody>
      </p:sp>
      <p:grpSp>
        <p:nvGrpSpPr>
          <p:cNvPr id="33" name="Group 25"/>
          <p:cNvGrpSpPr>
            <a:grpSpLocks/>
          </p:cNvGrpSpPr>
          <p:nvPr/>
        </p:nvGrpSpPr>
        <p:grpSpPr bwMode="auto">
          <a:xfrm>
            <a:off x="0" y="5805488"/>
            <a:ext cx="9144000" cy="712787"/>
            <a:chOff x="0" y="3218"/>
            <a:chExt cx="5760" cy="449"/>
          </a:xfrm>
        </p:grpSpPr>
        <p:sp>
          <p:nvSpPr>
            <p:cNvPr id="11279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11280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11278" name="Text Box 28"/>
          <p:cNvSpPr txBox="1">
            <a:spLocks noChangeArrowheads="1"/>
          </p:cNvSpPr>
          <p:nvPr/>
        </p:nvSpPr>
        <p:spPr bwMode="auto">
          <a:xfrm>
            <a:off x="177800" y="583565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38824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8294463" y="785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fr" sz="2000" b="1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pPr algn="r"/>
              <a:t>5</a:t>
            </a:fld>
            <a:endParaRPr sz="2000" b="1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4070" y="6232600"/>
            <a:ext cx="4548176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9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*  </a:t>
            </a:r>
            <a:r>
              <a:rPr lang="fr" sz="9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IoT Elements, Layered Architectures and Security Issues: A Comprehensive Survey</a:t>
            </a:r>
            <a:endParaRPr sz="9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039" y="2130705"/>
            <a:ext cx="5301573" cy="317588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1823038" y="5374817"/>
            <a:ext cx="5895044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b="1" i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Calibri"/>
              </a:rPr>
              <a:t>Evolution du nombre des unités IoT par milliards sur la periode 2012-2020 *</a:t>
            </a:r>
            <a:endParaRPr b="1" i="1" dirty="0">
              <a:solidFill>
                <a:srgbClr val="00206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3" name="Google Shape;64;p14">
            <a:extLst>
              <a:ext uri="{FF2B5EF4-FFF2-40B4-BE49-F238E27FC236}">
                <a16:creationId xmlns:a16="http://schemas.microsoft.com/office/drawing/2014/main" id="{0DB8266A-1281-457F-92A6-3AF8A8AF4E77}"/>
              </a:ext>
            </a:extLst>
          </p:cNvPr>
          <p:cNvCxnSpPr/>
          <p:nvPr/>
        </p:nvCxnSpPr>
        <p:spPr>
          <a:xfrm>
            <a:off x="0" y="1731950"/>
            <a:ext cx="91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FF">
                <a:alpha val="34000"/>
              </a:srgbClr>
            </a:outerShdw>
          </a:effectLst>
        </p:spPr>
      </p:cxnSp>
      <p:cxnSp>
        <p:nvCxnSpPr>
          <p:cNvPr id="16" name="Google Shape;64;p14">
            <a:extLst>
              <a:ext uri="{FF2B5EF4-FFF2-40B4-BE49-F238E27FC236}">
                <a16:creationId xmlns:a16="http://schemas.microsoft.com/office/drawing/2014/main" id="{26C3A1B9-8469-451D-AF0F-CD920E5AC067}"/>
              </a:ext>
            </a:extLst>
          </p:cNvPr>
          <p:cNvCxnSpPr/>
          <p:nvPr/>
        </p:nvCxnSpPr>
        <p:spPr>
          <a:xfrm>
            <a:off x="0" y="1731950"/>
            <a:ext cx="91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FF">
                <a:alpha val="34000"/>
              </a:srgbClr>
            </a:outerShdw>
          </a:effectLst>
        </p:spPr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6636ED0-7DC5-4346-B9D0-E8D4A7418E59}"/>
              </a:ext>
            </a:extLst>
          </p:cNvPr>
          <p:cNvSpPr txBox="1"/>
          <p:nvPr/>
        </p:nvSpPr>
        <p:spPr>
          <a:xfrm>
            <a:off x="1065323" y="1086753"/>
            <a:ext cx="1781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" sz="2000" b="1" dirty="0">
                <a:solidFill>
                  <a:srgbClr val="000000"/>
                </a:solidFill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Introduction</a:t>
            </a:r>
            <a:endParaRPr lang="fr-FR" sz="2000" dirty="0"/>
          </a:p>
        </p:txBody>
      </p:sp>
      <p:sp>
        <p:nvSpPr>
          <p:cNvPr id="26" name="Google Shape;65;p14">
            <a:extLst>
              <a:ext uri="{FF2B5EF4-FFF2-40B4-BE49-F238E27FC236}">
                <a16:creationId xmlns:a16="http://schemas.microsoft.com/office/drawing/2014/main" id="{AA985371-AA87-49CB-B724-0A4C9D17C2EA}"/>
              </a:ext>
            </a:extLst>
          </p:cNvPr>
          <p:cNvSpPr txBox="1"/>
          <p:nvPr/>
        </p:nvSpPr>
        <p:spPr>
          <a:xfrm>
            <a:off x="10789" y="1750284"/>
            <a:ext cx="1937653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Evolution de l’</a:t>
            </a:r>
            <a:r>
              <a:rPr lang="fr-FR" sz="1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IoT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1FCEC9-A036-45F3-84A5-AECDD276C0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B528D6-35DA-42B4-BDBE-82683BDD1E19}"/>
              </a:ext>
            </a:extLst>
          </p:cNvPr>
          <p:cNvSpPr txBox="1"/>
          <p:nvPr/>
        </p:nvSpPr>
        <p:spPr>
          <a:xfrm flipH="1">
            <a:off x="1863710" y="2556169"/>
            <a:ext cx="738664" cy="1792981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l" fontAlgn="t"/>
            <a:r>
              <a:rPr lang="fr-FR" b="1" i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Calibri"/>
              </a:rPr>
              <a:t>U</a:t>
            </a:r>
            <a:r>
              <a:rPr lang="fr" b="1" i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Calibri"/>
              </a:rPr>
              <a:t>nités en milliards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B94D220-679E-4A1C-99EE-CDB8E39AF155}"/>
              </a:ext>
            </a:extLst>
          </p:cNvPr>
          <p:cNvSpPr txBox="1"/>
          <p:nvPr/>
        </p:nvSpPr>
        <p:spPr>
          <a:xfrm rot="5400000" flipH="1">
            <a:off x="4513687" y="4359264"/>
            <a:ext cx="738664" cy="1648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l" fontAlgn="t"/>
            <a:r>
              <a:rPr lang="fr-FR" b="1" i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Calibri"/>
              </a:rPr>
              <a:t>P</a:t>
            </a:r>
            <a:r>
              <a:rPr lang="fr" b="1" i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Calibri"/>
              </a:rPr>
              <a:t>eriode en année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3179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137E9B7-084C-4823-B9A2-854EE29531FC}" type="slidenum">
              <a:rPr lang="fr-FR" altLang="en-US" smtClean="0"/>
              <a:pPr eaLnBrk="1" hangingPunct="1"/>
              <a:t>50</a:t>
            </a:fld>
            <a:endParaRPr lang="fr-FR" alt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Signature électronique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/>
              <a:t>Permet de lier un message à son origine</a:t>
            </a:r>
          </a:p>
          <a:p>
            <a:pPr eaLnBrk="1" hangingPunct="1"/>
            <a:r>
              <a:rPr lang="fr-FR"/>
              <a:t>Signature avec algorithme connu et </a:t>
            </a:r>
            <a:r>
              <a:rPr lang="fr-FR" b="1"/>
              <a:t>clé privée</a:t>
            </a:r>
          </a:p>
          <a:p>
            <a:pPr eaLnBrk="1" hangingPunct="1"/>
            <a:r>
              <a:rPr lang="fr-FR"/>
              <a:t>Vérification avec algorithme connu et </a:t>
            </a:r>
            <a:r>
              <a:rPr lang="fr-FR" b="1"/>
              <a:t>clé publique</a:t>
            </a:r>
            <a:endParaRPr lang="fr-FR"/>
          </a:p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43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0" y="5824538"/>
            <a:ext cx="9144000" cy="712787"/>
            <a:chOff x="0" y="3218"/>
            <a:chExt cx="5760" cy="449"/>
          </a:xfrm>
        </p:grpSpPr>
        <p:sp>
          <p:nvSpPr>
            <p:cNvPr id="44047" name="Rectangle 28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44048" name="Text Box 30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44044" name="ZoneTexte 1"/>
          <p:cNvSpPr txBox="1">
            <a:spLocks noChangeArrowheads="1"/>
          </p:cNvSpPr>
          <p:nvPr/>
        </p:nvSpPr>
        <p:spPr bwMode="auto">
          <a:xfrm>
            <a:off x="985838" y="814388"/>
            <a:ext cx="7334250" cy="354012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z="2800"/>
              <a:t>Atelier pratique N°1 sur :</a:t>
            </a:r>
          </a:p>
          <a:p>
            <a:pPr eaLnBrk="1" hangingPunct="1"/>
            <a:endParaRPr lang="fr-FR" sz="2800"/>
          </a:p>
          <a:p>
            <a:pPr eaLnBrk="1" hangingPunct="1"/>
            <a:r>
              <a:rPr lang="fr-FR" sz="2800"/>
              <a:t>Openssl, </a:t>
            </a:r>
          </a:p>
          <a:p>
            <a:pPr eaLnBrk="1" hangingPunct="1"/>
            <a:r>
              <a:rPr lang="fr-FR" sz="2800"/>
              <a:t>Chiffrement symétrique et asymétrique, </a:t>
            </a:r>
          </a:p>
          <a:p>
            <a:pPr eaLnBrk="1" hangingPunct="1"/>
            <a:r>
              <a:rPr lang="fr-FR" sz="2800"/>
              <a:t>Signature numérique,</a:t>
            </a:r>
          </a:p>
          <a:p>
            <a:pPr eaLnBrk="1" hangingPunct="1"/>
            <a:r>
              <a:rPr lang="fr-FR" sz="2800"/>
              <a:t>Certificat numérique,</a:t>
            </a:r>
          </a:p>
          <a:p>
            <a:pPr eaLnBrk="1" hangingPunct="1"/>
            <a:r>
              <a:rPr lang="fr-FR" sz="2800"/>
              <a:t>Introduction aux algorithmes optimisé Courbe Elliptique.</a:t>
            </a:r>
          </a:p>
        </p:txBody>
      </p:sp>
      <p:sp>
        <p:nvSpPr>
          <p:cNvPr id="44045" name="Text Box 28"/>
          <p:cNvSpPr txBox="1">
            <a:spLocks noChangeArrowheads="1"/>
          </p:cNvSpPr>
          <p:nvPr/>
        </p:nvSpPr>
        <p:spPr bwMode="auto">
          <a:xfrm>
            <a:off x="177800" y="585470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  <p:sp>
        <p:nvSpPr>
          <p:cNvPr id="2" name="Rectangle à coins arrondis 1">
            <a:hlinkClick r:id="rId2" action="ppaction://hlinkfile"/>
          </p:cNvPr>
          <p:cNvSpPr/>
          <p:nvPr/>
        </p:nvSpPr>
        <p:spPr>
          <a:xfrm>
            <a:off x="5076825" y="4724400"/>
            <a:ext cx="2016125" cy="576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chemeClr val="tx1"/>
                </a:solidFill>
              </a:rPr>
              <a:t>Atelier N°1</a:t>
            </a:r>
          </a:p>
        </p:txBody>
      </p:sp>
    </p:spTree>
    <p:extLst>
      <p:ext uri="{BB962C8B-B14F-4D97-AF65-F5344CB8AC3E}">
        <p14:creationId xmlns:p14="http://schemas.microsoft.com/office/powerpoint/2010/main" val="55757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8294463" y="785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fr" sz="2000" b="1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pPr algn="r"/>
              <a:t>6</a:t>
            </a:fld>
            <a:endParaRPr sz="2000" b="1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0" y="5797358"/>
            <a:ext cx="3085032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" sz="7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https://iot-analytics.com/top-10-iot-applications-in-2020/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C01464D-7B0A-4585-A184-D820B506A931}"/>
              </a:ext>
            </a:extLst>
          </p:cNvPr>
          <p:cNvSpPr txBox="1"/>
          <p:nvPr/>
        </p:nvSpPr>
        <p:spPr>
          <a:xfrm>
            <a:off x="0" y="1734987"/>
            <a:ext cx="56307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Proportion des projets </a:t>
            </a:r>
            <a:r>
              <a:rPr lang="fr-FR" sz="1600" b="1" i="1" dirty="0"/>
              <a:t>IoT</a:t>
            </a:r>
            <a:r>
              <a:rPr lang="fr-FR" sz="1600" b="1" dirty="0"/>
              <a:t> par segment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E02CC1-CF0F-4426-B143-DCFCA522AB1E}"/>
              </a:ext>
            </a:extLst>
          </p:cNvPr>
          <p:cNvSpPr txBox="1"/>
          <p:nvPr/>
        </p:nvSpPr>
        <p:spPr>
          <a:xfrm>
            <a:off x="1756161" y="5162453"/>
            <a:ext cx="5631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lang="fr-FR" sz="1800" b="1" i="0" u="none" strike="noStrike" kern="1200" cap="none" spc="0" baseline="0">
                <a:solidFill>
                  <a:srgbClr val="000000"/>
                </a:solidFill>
                <a:latin typeface="+mj-lt"/>
                <a:ea typeface="Calibri"/>
                <a:cs typeface="Calibri"/>
                <a:sym typeface="Arial"/>
              </a:defRPr>
            </a:pPr>
            <a:r>
              <a:rPr lang="fr-FR" b="1" i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Ventilation des projets entrepris par domaine 2020 *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B930C0F-148B-495D-9B50-CCD72C220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95" y="2201432"/>
            <a:ext cx="5066410" cy="2946375"/>
          </a:xfrm>
          <a:prstGeom prst="rect">
            <a:avLst/>
          </a:prstGeom>
        </p:spPr>
      </p:pic>
      <p:cxnSp>
        <p:nvCxnSpPr>
          <p:cNvPr id="22" name="Google Shape;64;p14">
            <a:extLst>
              <a:ext uri="{FF2B5EF4-FFF2-40B4-BE49-F238E27FC236}">
                <a16:creationId xmlns:a16="http://schemas.microsoft.com/office/drawing/2014/main" id="{C8C79094-C94F-4385-9E76-EEE34D8DF203}"/>
              </a:ext>
            </a:extLst>
          </p:cNvPr>
          <p:cNvCxnSpPr/>
          <p:nvPr/>
        </p:nvCxnSpPr>
        <p:spPr>
          <a:xfrm>
            <a:off x="0" y="1731950"/>
            <a:ext cx="91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FF">
                <a:alpha val="34000"/>
              </a:srgbClr>
            </a:outerShdw>
          </a:effectLst>
        </p:spPr>
      </p:cxnSp>
      <p:cxnSp>
        <p:nvCxnSpPr>
          <p:cNvPr id="25" name="Google Shape;64;p14">
            <a:extLst>
              <a:ext uri="{FF2B5EF4-FFF2-40B4-BE49-F238E27FC236}">
                <a16:creationId xmlns:a16="http://schemas.microsoft.com/office/drawing/2014/main" id="{B1A08743-8725-477A-ABB0-3C315A70729A}"/>
              </a:ext>
            </a:extLst>
          </p:cNvPr>
          <p:cNvCxnSpPr/>
          <p:nvPr/>
        </p:nvCxnSpPr>
        <p:spPr>
          <a:xfrm>
            <a:off x="0" y="1731950"/>
            <a:ext cx="91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FF">
                <a:alpha val="34000"/>
              </a:srgbClr>
            </a:outerShdw>
          </a:effectLst>
        </p:spPr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EF292DB-DF47-4D41-BF2A-B9B393AB31F3}"/>
              </a:ext>
            </a:extLst>
          </p:cNvPr>
          <p:cNvSpPr txBox="1"/>
          <p:nvPr/>
        </p:nvSpPr>
        <p:spPr>
          <a:xfrm>
            <a:off x="1065323" y="1086753"/>
            <a:ext cx="1781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" sz="2000" b="1" dirty="0">
                <a:solidFill>
                  <a:srgbClr val="000000"/>
                </a:solidFill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Introduction</a:t>
            </a:r>
            <a:endParaRPr lang="fr-FR" sz="20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5EFD689-4F0B-4152-9BCC-909F7AB4A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66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8294463" y="785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fr" sz="2000" b="1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pPr algn="r"/>
              <a:t>7</a:t>
            </a:fld>
            <a:endParaRPr sz="2000" b="1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0" y="1730858"/>
            <a:ext cx="2076628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du Covid-19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FC22F45-A5BD-45E7-960A-15C6E6905797}"/>
              </a:ext>
            </a:extLst>
          </p:cNvPr>
          <p:cNvSpPr txBox="1"/>
          <p:nvPr/>
        </p:nvSpPr>
        <p:spPr>
          <a:xfrm>
            <a:off x="2687705" y="5034364"/>
            <a:ext cx="596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Investissements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des gouvernements dans </a:t>
            </a:r>
            <a:r>
              <a:rPr lang="fr-FR" b="1" i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l’IoT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" b="1" i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2019-2021 *</a:t>
            </a:r>
            <a:endParaRPr lang="fr-FR" b="1" i="1" dirty="0">
              <a:solidFill>
                <a:srgbClr val="00206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56A58A-981E-469F-8EEA-08C5E0BC98A9}"/>
              </a:ext>
            </a:extLst>
          </p:cNvPr>
          <p:cNvSpPr txBox="1"/>
          <p:nvPr/>
        </p:nvSpPr>
        <p:spPr>
          <a:xfrm>
            <a:off x="1" y="5758535"/>
            <a:ext cx="596830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* Gartner : Top 5 Government IoT Endpoint Electronics and Communications Revenue by Use Cases, 2019-2021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1AF3A08-70C2-4B09-8DC1-97174FEFF4C8}"/>
              </a:ext>
            </a:extLst>
          </p:cNvPr>
          <p:cNvGrpSpPr/>
          <p:nvPr/>
        </p:nvGrpSpPr>
        <p:grpSpPr>
          <a:xfrm>
            <a:off x="2392571" y="1986113"/>
            <a:ext cx="4667022" cy="2885775"/>
            <a:chOff x="1965657" y="1481896"/>
            <a:chExt cx="4667022" cy="2885775"/>
          </a:xfrm>
        </p:grpSpPr>
        <p:pic>
          <p:nvPicPr>
            <p:cNvPr id="17" name="Google Shape;111;p17" title="Graphique">
              <a:extLst>
                <a:ext uri="{FF2B5EF4-FFF2-40B4-BE49-F238E27FC236}">
                  <a16:creationId xmlns:a16="http://schemas.microsoft.com/office/drawing/2014/main" id="{2E0E18D7-FEBD-43C1-B5FD-5032C1C512B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65657" y="1481896"/>
              <a:ext cx="4667022" cy="28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7DB6A0-C10A-4628-B4EB-616EA0394A50}"/>
                </a:ext>
              </a:extLst>
            </p:cNvPr>
            <p:cNvSpPr/>
            <p:nvPr/>
          </p:nvSpPr>
          <p:spPr>
            <a:xfrm>
              <a:off x="2059536" y="1481896"/>
              <a:ext cx="1521152" cy="305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Google Shape;64;p14">
            <a:extLst>
              <a:ext uri="{FF2B5EF4-FFF2-40B4-BE49-F238E27FC236}">
                <a16:creationId xmlns:a16="http://schemas.microsoft.com/office/drawing/2014/main" id="{315FA0C8-4CAB-4A4B-94C9-4A2AC6B5E326}"/>
              </a:ext>
            </a:extLst>
          </p:cNvPr>
          <p:cNvCxnSpPr/>
          <p:nvPr/>
        </p:nvCxnSpPr>
        <p:spPr>
          <a:xfrm>
            <a:off x="0" y="1731950"/>
            <a:ext cx="91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FF">
                <a:alpha val="34000"/>
              </a:srgbClr>
            </a:outerShdw>
          </a:effectLst>
        </p:spPr>
      </p:cxnSp>
      <p:cxnSp>
        <p:nvCxnSpPr>
          <p:cNvPr id="25" name="Google Shape;64;p14">
            <a:extLst>
              <a:ext uri="{FF2B5EF4-FFF2-40B4-BE49-F238E27FC236}">
                <a16:creationId xmlns:a16="http://schemas.microsoft.com/office/drawing/2014/main" id="{2D931B6A-9711-4AE3-ADE1-41284B3A7CD4}"/>
              </a:ext>
            </a:extLst>
          </p:cNvPr>
          <p:cNvCxnSpPr/>
          <p:nvPr/>
        </p:nvCxnSpPr>
        <p:spPr>
          <a:xfrm>
            <a:off x="0" y="1731950"/>
            <a:ext cx="91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FF">
                <a:alpha val="34000"/>
              </a:srgbClr>
            </a:outerShdw>
          </a:effectLst>
        </p:spPr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73F7D7F-C6E3-4C17-8CEB-FF62516378A1}"/>
              </a:ext>
            </a:extLst>
          </p:cNvPr>
          <p:cNvSpPr txBox="1"/>
          <p:nvPr/>
        </p:nvSpPr>
        <p:spPr>
          <a:xfrm>
            <a:off x="1065323" y="1086753"/>
            <a:ext cx="1781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" sz="2000" b="1" dirty="0">
                <a:solidFill>
                  <a:srgbClr val="000000"/>
                </a:solidFill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Introduction</a:t>
            </a:r>
            <a:endParaRPr lang="fr-FR" sz="2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3C32AF-FAE6-457C-A125-BF6C0A5938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365642E-CADC-48B4-8571-0C4C91B2BB78}"/>
              </a:ext>
            </a:extLst>
          </p:cNvPr>
          <p:cNvSpPr txBox="1"/>
          <p:nvPr/>
        </p:nvSpPr>
        <p:spPr>
          <a:xfrm>
            <a:off x="2230989" y="2112198"/>
            <a:ext cx="323165" cy="189395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900" dirty="0">
                <a:solidFill>
                  <a:srgbClr val="4D5156"/>
                </a:solidFill>
                <a:latin typeface="arial" panose="020B0604020202020204" pitchFamily="34" charset="0"/>
              </a:rPr>
              <a:t>Billions of U.S. Dollars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410503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8294463" y="785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fr" sz="2000" b="1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pPr algn="r"/>
              <a:t>8</a:t>
            </a:fld>
            <a:endParaRPr sz="2000" b="1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57B1454E-D30F-4556-8716-B2C8E6A2D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2413"/>
              </p:ext>
            </p:extLst>
          </p:nvPr>
        </p:nvGraphicFramePr>
        <p:xfrm>
          <a:off x="-396552" y="2153767"/>
          <a:ext cx="5495926" cy="364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Google Shape;96;p16">
            <a:extLst>
              <a:ext uri="{FF2B5EF4-FFF2-40B4-BE49-F238E27FC236}">
                <a16:creationId xmlns:a16="http://schemas.microsoft.com/office/drawing/2014/main" id="{89A8B437-6605-40DA-B9B6-8F2460D0A585}"/>
              </a:ext>
            </a:extLst>
          </p:cNvPr>
          <p:cNvSpPr txBox="1"/>
          <p:nvPr/>
        </p:nvSpPr>
        <p:spPr>
          <a:xfrm>
            <a:off x="60550" y="1731950"/>
            <a:ext cx="199117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b="1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Architecture </a:t>
            </a:r>
            <a:r>
              <a:rPr lang="fr-FR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IoT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341FF74-8DDA-41FF-AFDC-D8853F1FD5A7}"/>
              </a:ext>
            </a:extLst>
          </p:cNvPr>
          <p:cNvSpPr txBox="1"/>
          <p:nvPr/>
        </p:nvSpPr>
        <p:spPr>
          <a:xfrm>
            <a:off x="3969438" y="2133365"/>
            <a:ext cx="5393657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Capteurs détectent les changements dans l’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nvironnement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nvoi des données pour traitement et stockage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400CEC7-6CD3-4907-9939-7E6D8A63F1B5}"/>
              </a:ext>
            </a:extLst>
          </p:cNvPr>
          <p:cNvSpPr txBox="1"/>
          <p:nvPr/>
        </p:nvSpPr>
        <p:spPr>
          <a:xfrm>
            <a:off x="3969437" y="3394510"/>
            <a:ext cx="49913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Interaction entre les couches de l'architecture IoT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5D41FE1-D6FF-4E4B-8F86-925A38C68A5F}"/>
              </a:ext>
            </a:extLst>
          </p:cNvPr>
          <p:cNvSpPr txBox="1"/>
          <p:nvPr/>
        </p:nvSpPr>
        <p:spPr>
          <a:xfrm>
            <a:off x="3969438" y="3642627"/>
            <a:ext cx="49913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Traitement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E9FEDAC-8626-4CED-AF78-623F3628EDA3}"/>
              </a:ext>
            </a:extLst>
          </p:cNvPr>
          <p:cNvSpPr txBox="1"/>
          <p:nvPr/>
        </p:nvSpPr>
        <p:spPr>
          <a:xfrm>
            <a:off x="3969437" y="4560750"/>
            <a:ext cx="565731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Exploitation et 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urveillance  des autres couches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EDAF581-B90E-4F09-A276-8DFEE9190DAD}"/>
              </a:ext>
            </a:extLst>
          </p:cNvPr>
          <p:cNvSpPr txBox="1"/>
          <p:nvPr/>
        </p:nvSpPr>
        <p:spPr>
          <a:xfrm>
            <a:off x="3969437" y="5245023"/>
            <a:ext cx="565731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Implémentation des besoins des utilisateurs</a:t>
            </a:r>
          </a:p>
        </p:txBody>
      </p:sp>
      <p:cxnSp>
        <p:nvCxnSpPr>
          <p:cNvPr id="25" name="Google Shape;64;p14">
            <a:extLst>
              <a:ext uri="{FF2B5EF4-FFF2-40B4-BE49-F238E27FC236}">
                <a16:creationId xmlns:a16="http://schemas.microsoft.com/office/drawing/2014/main" id="{54115E57-9BD0-4C5C-97F4-1CFCA79AB206}"/>
              </a:ext>
            </a:extLst>
          </p:cNvPr>
          <p:cNvCxnSpPr/>
          <p:nvPr/>
        </p:nvCxnSpPr>
        <p:spPr>
          <a:xfrm>
            <a:off x="-111234" y="1731950"/>
            <a:ext cx="91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FF">
                <a:alpha val="34000"/>
              </a:srgbClr>
            </a:outerShdw>
          </a:effectLst>
        </p:spPr>
      </p:cxnSp>
      <p:cxnSp>
        <p:nvCxnSpPr>
          <p:cNvPr id="28" name="Google Shape;64;p14">
            <a:extLst>
              <a:ext uri="{FF2B5EF4-FFF2-40B4-BE49-F238E27FC236}">
                <a16:creationId xmlns:a16="http://schemas.microsoft.com/office/drawing/2014/main" id="{C8075CFE-E874-4AF8-BA25-F9405CB8FE2B}"/>
              </a:ext>
            </a:extLst>
          </p:cNvPr>
          <p:cNvCxnSpPr/>
          <p:nvPr/>
        </p:nvCxnSpPr>
        <p:spPr>
          <a:xfrm>
            <a:off x="-111234" y="1731950"/>
            <a:ext cx="91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FF">
                <a:alpha val="34000"/>
              </a:srgbClr>
            </a:outerShdw>
          </a:effectLst>
        </p:spPr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85929465-91FB-451F-8A52-A965057F3B1E}"/>
              </a:ext>
            </a:extLst>
          </p:cNvPr>
          <p:cNvSpPr txBox="1"/>
          <p:nvPr/>
        </p:nvSpPr>
        <p:spPr>
          <a:xfrm>
            <a:off x="1065323" y="1086753"/>
            <a:ext cx="1781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" sz="2000" b="1" dirty="0">
                <a:solidFill>
                  <a:srgbClr val="000000"/>
                </a:solidFill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Introduction</a:t>
            </a:r>
            <a:endParaRPr lang="fr-FR" sz="2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747A498-DAFF-4BEF-A98D-B53769BFD14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9958" y="6356350"/>
            <a:ext cx="2133600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26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8294463" y="785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fr" sz="2000" b="1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pPr algn="r"/>
              <a:t>9</a:t>
            </a:fld>
            <a:endParaRPr sz="2000" b="1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B7290021-7934-49A3-AE1E-44E1919AE3D1}"/>
              </a:ext>
            </a:extLst>
          </p:cNvPr>
          <p:cNvGraphicFramePr/>
          <p:nvPr/>
        </p:nvGraphicFramePr>
        <p:xfrm>
          <a:off x="1701597" y="2363731"/>
          <a:ext cx="5740807" cy="3433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287F6E2-70D4-4483-B0E8-3C9DAD31DDAE}"/>
              </a:ext>
            </a:extLst>
          </p:cNvPr>
          <p:cNvSpPr txBox="1"/>
          <p:nvPr/>
        </p:nvSpPr>
        <p:spPr>
          <a:xfrm>
            <a:off x="0" y="1749310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Technologies </a:t>
            </a:r>
            <a:r>
              <a:rPr lang="fr-FR" b="1" i="1" dirty="0"/>
              <a:t>IoT</a:t>
            </a:r>
          </a:p>
        </p:txBody>
      </p:sp>
      <p:cxnSp>
        <p:nvCxnSpPr>
          <p:cNvPr id="17" name="Google Shape;64;p14">
            <a:extLst>
              <a:ext uri="{FF2B5EF4-FFF2-40B4-BE49-F238E27FC236}">
                <a16:creationId xmlns:a16="http://schemas.microsoft.com/office/drawing/2014/main" id="{0DE7262E-685E-4D94-B4B6-9719A9456FA8}"/>
              </a:ext>
            </a:extLst>
          </p:cNvPr>
          <p:cNvCxnSpPr/>
          <p:nvPr/>
        </p:nvCxnSpPr>
        <p:spPr>
          <a:xfrm>
            <a:off x="0" y="1731950"/>
            <a:ext cx="91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FF">
                <a:alpha val="34000"/>
              </a:srgbClr>
            </a:outerShdw>
          </a:effectLst>
        </p:spPr>
      </p:cxnSp>
      <p:cxnSp>
        <p:nvCxnSpPr>
          <p:cNvPr id="20" name="Google Shape;64;p14">
            <a:extLst>
              <a:ext uri="{FF2B5EF4-FFF2-40B4-BE49-F238E27FC236}">
                <a16:creationId xmlns:a16="http://schemas.microsoft.com/office/drawing/2014/main" id="{D0194946-1499-4814-9A63-88EDE79879A8}"/>
              </a:ext>
            </a:extLst>
          </p:cNvPr>
          <p:cNvCxnSpPr/>
          <p:nvPr/>
        </p:nvCxnSpPr>
        <p:spPr>
          <a:xfrm>
            <a:off x="0" y="1731950"/>
            <a:ext cx="91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FF">
                <a:alpha val="34000"/>
              </a:srgbClr>
            </a:outerShdw>
          </a:effectLst>
        </p:spPr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26481B86-8A66-4CE0-8F4F-BBDFDE472198}"/>
              </a:ext>
            </a:extLst>
          </p:cNvPr>
          <p:cNvSpPr txBox="1"/>
          <p:nvPr/>
        </p:nvSpPr>
        <p:spPr>
          <a:xfrm>
            <a:off x="1065323" y="1086753"/>
            <a:ext cx="1781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" sz="2000" b="1" dirty="0">
                <a:solidFill>
                  <a:srgbClr val="000000"/>
                </a:solidFill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Introduction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DFDE69-5786-4AD6-B2F2-FC1DE5CC49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578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2763</Words>
  <Application>Microsoft Office PowerPoint</Application>
  <PresentationFormat>Affichage à l'écran (4:3)</PresentationFormat>
  <Paragraphs>474</Paragraphs>
  <Slides>51</Slides>
  <Notes>9</Notes>
  <HiddenSlides>0</HiddenSlides>
  <MMClips>0</MMClips>
  <ScaleCrop>false</ScaleCrop>
  <HeadingPairs>
    <vt:vector size="8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66" baseType="lpstr">
      <vt:lpstr>Arial Unicode MS</vt:lpstr>
      <vt:lpstr>Arial</vt:lpstr>
      <vt:lpstr>Arial</vt:lpstr>
      <vt:lpstr>Arial Narrow</vt:lpstr>
      <vt:lpstr>AvantGarde</vt:lpstr>
      <vt:lpstr>Bodoni</vt:lpstr>
      <vt:lpstr>Calibri</vt:lpstr>
      <vt:lpstr>Century Gothic</vt:lpstr>
      <vt:lpstr>Franklin Gothic Medium</vt:lpstr>
      <vt:lpstr>Monotype Sorts</vt:lpstr>
      <vt:lpstr>Roboto</vt:lpstr>
      <vt:lpstr>Times New Roman</vt:lpstr>
      <vt:lpstr>Wingdings</vt:lpstr>
      <vt:lpstr>Thème Office</vt:lpstr>
      <vt:lpstr>Image Bitmap</vt:lpstr>
      <vt:lpstr>Présentation PowerPoint</vt:lpstr>
      <vt:lpstr>OBJECTIFS PEDAGOGIQUES à court terme</vt:lpstr>
      <vt:lpstr>OBJECTIFS PEDAGOGIQUES à long terme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Motivation de sécurité IoT</vt:lpstr>
      <vt:lpstr>Des faits et des chiffres</vt:lpstr>
      <vt:lpstr>Présentation PowerPoint</vt:lpstr>
      <vt:lpstr>Des faits et des chiffres</vt:lpstr>
      <vt:lpstr>Sécurité d’un SI</vt:lpstr>
      <vt:lpstr>Normes ISO 27001, BS 7799-2</vt:lpstr>
      <vt:lpstr>BS 7799 ou ISO 17799 : ISO 27002</vt:lpstr>
      <vt:lpstr>Norme ISO 27001 </vt:lpstr>
      <vt:lpstr>Sécurité des systèmes d'information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Hachage</vt:lpstr>
      <vt:lpstr>Utilité du hachage</vt:lpstr>
      <vt:lpstr>Hachage</vt:lpstr>
      <vt:lpstr>MD5 (Message Digest Algorithm 5)</vt:lpstr>
      <vt:lpstr>SHA-1 (Secure Hash Algorithm)</vt:lpstr>
      <vt:lpstr>Présentation PowerPoint</vt:lpstr>
      <vt:lpstr>Présentation PowerPoint</vt:lpstr>
      <vt:lpstr>Présentation PowerPoint</vt:lpstr>
      <vt:lpstr>Confiance</vt:lpstr>
      <vt:lpstr>Certificat</vt:lpstr>
      <vt:lpstr>Autorité de certification</vt:lpstr>
      <vt:lpstr>Certificat</vt:lpstr>
      <vt:lpstr>Certificat</vt:lpstr>
      <vt:lpstr>Types de certificats</vt:lpstr>
      <vt:lpstr>Obtention d’un certificat</vt:lpstr>
      <vt:lpstr>Identification et autorisation</vt:lpstr>
      <vt:lpstr>Mots de passe</vt:lpstr>
      <vt:lpstr>Deviner le mot de passe</vt:lpstr>
      <vt:lpstr>Se faire passer pour le système</vt:lpstr>
      <vt:lpstr>Mot de passe: nouvelles tendances</vt:lpstr>
      <vt:lpstr>Présentation PowerPoint</vt:lpstr>
      <vt:lpstr>Présentation PowerPoint</vt:lpstr>
      <vt:lpstr>Signature électronique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JOUD</cp:lastModifiedBy>
  <cp:revision>44</cp:revision>
  <dcterms:created xsi:type="dcterms:W3CDTF">2019-03-09T22:49:51Z</dcterms:created>
  <dcterms:modified xsi:type="dcterms:W3CDTF">2021-12-14T13:11:15Z</dcterms:modified>
</cp:coreProperties>
</file>