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370"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62" r:id="rId80"/>
    <p:sldId id="363" r:id="rId81"/>
    <p:sldId id="364" r:id="rId82"/>
    <p:sldId id="365" r:id="rId83"/>
    <p:sldId id="366" r:id="rId84"/>
    <p:sldId id="367" r:id="rId85"/>
    <p:sldId id="257" r:id="rId86"/>
    <p:sldId id="258" r:id="rId87"/>
    <p:sldId id="259" r:id="rId88"/>
    <p:sldId id="260" r:id="rId89"/>
    <p:sldId id="261" r:id="rId90"/>
    <p:sldId id="262" r:id="rId91"/>
    <p:sldId id="263" r:id="rId92"/>
    <p:sldId id="264" r:id="rId93"/>
    <p:sldId id="265" r:id="rId94"/>
    <p:sldId id="266" r:id="rId95"/>
    <p:sldId id="267" r:id="rId96"/>
    <p:sldId id="268" r:id="rId97"/>
    <p:sldId id="269" r:id="rId98"/>
    <p:sldId id="270" r:id="rId99"/>
    <p:sldId id="271" r:id="rId100"/>
    <p:sldId id="272" r:id="rId101"/>
    <p:sldId id="273" r:id="rId102"/>
    <p:sldId id="274" r:id="rId103"/>
    <p:sldId id="275" r:id="rId104"/>
    <p:sldId id="276" r:id="rId10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6D858-52AD-448A-A787-4D213A651C80}" type="datetimeFigureOut">
              <a:rPr lang="fr-FR" smtClean="0"/>
              <a:t>10/03/2019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B8EE20-8963-464A-B474-28A446E1D5B1}" type="slidenum">
              <a:rPr lang="fr-FR" smtClean="0"/>
              <a:t>‹N°›</a:t>
            </a:fld>
            <a:endParaRPr lang="fr-FR"/>
          </a:p>
        </p:txBody>
      </p:sp>
    </p:spTree>
    <p:extLst>
      <p:ext uri="{BB962C8B-B14F-4D97-AF65-F5344CB8AC3E}">
        <p14:creationId xmlns:p14="http://schemas.microsoft.com/office/powerpoint/2010/main" val="2578187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B5BA122-D5B0-4107-B782-6C7A343AF6BF}" type="slidenum">
              <a:rPr lang="fr-FR" smtClean="0"/>
              <a:pPr eaLnBrk="1" hangingPunct="1"/>
              <a:t>1</a:t>
            </a:fld>
            <a:endParaRPr lang="fr-FR"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620DA-D6E4-47A8-9A82-992E82D14374}" type="slidenum">
              <a:rPr lang="fr-FR"/>
              <a:pPr/>
              <a:t>101</a:t>
            </a:fld>
            <a:endParaRPr lang="fr-FR"/>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79E84-B733-4EF3-AE09-A16B314D59F3}" type="slidenum">
              <a:rPr lang="fr-FR"/>
              <a:pPr/>
              <a:t>86</a:t>
            </a:fld>
            <a:endParaRPr lang="fr-FR"/>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fr-FR"/>
              <a:t>radius est un protocol qui permet de s’authentifier a distance , permet de centraliser des données d’authentification en un meme point (LDAP BDD), et ainsi de gerer les compte utilisateur pour des services distants.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A02C8-F4BF-4382-AB13-579971E29031}" type="slidenum">
              <a:rPr lang="fr-FR"/>
              <a:pPr/>
              <a:t>87</a:t>
            </a:fld>
            <a:endParaRPr lang="fr-FR"/>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fr-FR"/>
              <a:t>2 utilisations : radius est un protocol qui permet de s’authentifier a distance , permet de centraliser des données d’authentification en un meme point (LDAP BDD), et ainsi de gerer les compte utilisateur pour des services distants.  C’est aussi pour gerer les sessions (accounting start/stop)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D371B-E61A-4C0A-976D-6A623F9D1DF5}" type="slidenum">
              <a:rPr lang="fr-FR"/>
              <a:pPr/>
              <a:t>89</a:t>
            </a:fld>
            <a:endParaRPr lang="fr-FR"/>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fr-FR"/>
              <a:t>On fait aussi l accounting avec le Accounting Start  Accounting Stop pour définir une session (centralisation des données: un seul serveur LDAP)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4EA37-FEB5-44D6-B971-EC442A3302BF}" type="slidenum">
              <a:rPr lang="fr-FR"/>
              <a:pPr/>
              <a:t>90</a:t>
            </a:fld>
            <a:endParaRPr lang="fr-FR"/>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fr-FR"/>
              <a:t>On peu se connecter à un VLAN  secret partagé définie en dur sur le serveur et le client radius, pour que le serveur puisse authentifier les clients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61C3F-A8DA-4195-92A5-EE3D056A7581}" type="slidenum">
              <a:rPr lang="fr-FR"/>
              <a:pPr/>
              <a:t>91</a:t>
            </a:fld>
            <a:endParaRPr lang="fr-FR"/>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B2484-D3B8-4FA8-A5CF-3AE955ECC3AD}" type="slidenum">
              <a:rPr lang="fr-FR"/>
              <a:pPr/>
              <a:t>92</a:t>
            </a:fld>
            <a:endParaRPr lang="fr-FR"/>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fr-FR"/>
              <a:t>Il existe d’autres types de paquets pour l’accounting, mais on en parle pas ici :p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29D3A-0C31-48C2-A5CC-B7FE36273243}" type="slidenum">
              <a:rPr lang="fr-FR"/>
              <a:pPr/>
              <a:t>93</a:t>
            </a:fld>
            <a:endParaRPr lang="fr-FR"/>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fr-FR"/>
              <a:t>Si length &gt; taille du packet on ignore le paquet</a:t>
            </a:r>
          </a:p>
          <a:p>
            <a:r>
              <a:rPr lang="fr-FR"/>
              <a:t>Si length &lt; taille on ignore le reste du paquet ( padding ou autre truc)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D587A-374C-4EF6-A4FB-34B471386CEE}" type="slidenum">
              <a:rPr lang="fr-FR"/>
              <a:pPr/>
              <a:t>94</a:t>
            </a:fld>
            <a:endParaRPr lang="fr-FR"/>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fr-FR"/>
              <a:t>Parlé de certain type d attributs -&gt; VLAN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59AEE28-FDCA-48F8-B985-A37ED7879341}"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28354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59AEE28-FDCA-48F8-B985-A37ED7879341}"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33886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59AEE28-FDCA-48F8-B985-A37ED7879341}"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367330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719263"/>
            <a:ext cx="4038600" cy="44116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719263"/>
            <a:ext cx="4038600" cy="44116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dt" sz="half" idx="10"/>
          </p:nvPr>
        </p:nvSpPr>
        <p:spPr>
          <a:ln/>
        </p:spPr>
        <p:txBody>
          <a:bodyPr/>
          <a:lstStyle>
            <a:lvl1pPr>
              <a:defRPr/>
            </a:lvl1pPr>
          </a:lstStyle>
          <a:p>
            <a:pPr>
              <a:defRPr/>
            </a:pPr>
            <a:endParaRPr lang="fr-FR"/>
          </a:p>
        </p:txBody>
      </p:sp>
      <p:sp>
        <p:nvSpPr>
          <p:cNvPr id="6" name="Rectangle 6"/>
          <p:cNvSpPr>
            <a:spLocks noGrp="1" noChangeArrowheads="1"/>
          </p:cNvSpPr>
          <p:nvPr>
            <p:ph type="ftr" sz="quarter" idx="11"/>
          </p:nvPr>
        </p:nvSpPr>
        <p:spPr>
          <a:ln/>
        </p:spPr>
        <p:txBody>
          <a:bodyPr/>
          <a:lstStyle>
            <a:lvl1pPr>
              <a:defRPr/>
            </a:lvl1pPr>
          </a:lstStyle>
          <a:p>
            <a:pPr>
              <a:defRPr/>
            </a:pPr>
            <a:r>
              <a:rPr lang="fr-FR"/>
              <a:t>Copyright © 2008 by Laila FETJAH                           Tous droits réservés </a:t>
            </a:r>
          </a:p>
        </p:txBody>
      </p:sp>
      <p:sp>
        <p:nvSpPr>
          <p:cNvPr id="7" name="Rectangle 7"/>
          <p:cNvSpPr>
            <a:spLocks noGrp="1" noChangeArrowheads="1"/>
          </p:cNvSpPr>
          <p:nvPr>
            <p:ph type="sldNum" sz="quarter" idx="12"/>
          </p:nvPr>
        </p:nvSpPr>
        <p:spPr>
          <a:ln/>
        </p:spPr>
        <p:txBody>
          <a:bodyPr/>
          <a:lstStyle>
            <a:lvl1pPr>
              <a:defRPr/>
            </a:lvl1pPr>
          </a:lstStyle>
          <a:p>
            <a:pPr>
              <a:defRPr/>
            </a:pPr>
            <a:fld id="{1002B41D-4A36-4B6C-8728-DA2CBA9FEAB1}" type="slidenum">
              <a:rPr lang="fr-FR"/>
              <a:pPr>
                <a:defRPr/>
              </a:pPr>
              <a:t>‹N°›</a:t>
            </a:fld>
            <a:endParaRPr lang="fr-FR"/>
          </a:p>
        </p:txBody>
      </p:sp>
    </p:spTree>
    <p:extLst>
      <p:ext uri="{BB962C8B-B14F-4D97-AF65-F5344CB8AC3E}">
        <p14:creationId xmlns:p14="http://schemas.microsoft.com/office/powerpoint/2010/main" val="313538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59AEE28-FDCA-48F8-B985-A37ED7879341}"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102927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59AEE28-FDCA-48F8-B985-A37ED7879341}" type="datetimeFigureOut">
              <a:rPr lang="fr-FR" smtClean="0"/>
              <a:t>10/03/2019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95175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59AEE28-FDCA-48F8-B985-A37ED7879341}" type="datetimeFigureOut">
              <a:rPr lang="fr-FR" smtClean="0"/>
              <a:t>10/03/2019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388124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59AEE28-FDCA-48F8-B985-A37ED7879341}" type="datetimeFigureOut">
              <a:rPr lang="fr-FR" smtClean="0"/>
              <a:t>10/03/2019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207760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59AEE28-FDCA-48F8-B985-A37ED7879341}" type="datetimeFigureOut">
              <a:rPr lang="fr-FR" smtClean="0"/>
              <a:t>10/03/2019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4732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59AEE28-FDCA-48F8-B985-A37ED7879341}" type="datetimeFigureOut">
              <a:rPr lang="fr-FR" smtClean="0"/>
              <a:t>10/03/2019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35472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59AEE28-FDCA-48F8-B985-A37ED7879341}" type="datetimeFigureOut">
              <a:rPr lang="fr-FR" smtClean="0"/>
              <a:t>10/03/2019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320829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59AEE28-FDCA-48F8-B985-A37ED7879341}" type="datetimeFigureOut">
              <a:rPr lang="fr-FR" smtClean="0"/>
              <a:t>10/03/2019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5E62CF0-7B88-4D49-8C96-92A721F24BAD}" type="slidenum">
              <a:rPr lang="fr-FR" smtClean="0"/>
              <a:t>‹N°›</a:t>
            </a:fld>
            <a:endParaRPr lang="fr-FR"/>
          </a:p>
        </p:txBody>
      </p:sp>
    </p:spTree>
    <p:extLst>
      <p:ext uri="{BB962C8B-B14F-4D97-AF65-F5344CB8AC3E}">
        <p14:creationId xmlns:p14="http://schemas.microsoft.com/office/powerpoint/2010/main" val="143214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AEE28-FDCA-48F8-B985-A37ED7879341}" type="datetimeFigureOut">
              <a:rPr lang="fr-FR" smtClean="0"/>
              <a:t>10/03/2019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62CF0-7B88-4D49-8C96-92A721F24BAD}" type="slidenum">
              <a:rPr lang="fr-FR" smtClean="0"/>
              <a:t>‹N°›</a:t>
            </a:fld>
            <a:endParaRPr lang="fr-FR"/>
          </a:p>
        </p:txBody>
      </p:sp>
    </p:spTree>
    <p:extLst>
      <p:ext uri="{BB962C8B-B14F-4D97-AF65-F5344CB8AC3E}">
        <p14:creationId xmlns:p14="http://schemas.microsoft.com/office/powerpoint/2010/main" val="397950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1.e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hyperlink" Target="http://tools.ietf.org/html/rfc2865" TargetMode="Externa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2881313"/>
          </a:xfrm>
          <a:prstGeom prst="rect">
            <a:avLst/>
          </a:prstGeom>
          <a:solidFill>
            <a:srgbClr val="0068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a:p>
        </p:txBody>
      </p:sp>
      <p:pic>
        <p:nvPicPr>
          <p:cNvPr id="2053" name="Picture 5" descr="pic-English-3453"/>
          <p:cNvPicPr>
            <a:picLocks noChangeAspect="1" noChangeArrowheads="1"/>
          </p:cNvPicPr>
          <p:nvPr/>
        </p:nvPicPr>
        <p:blipFill>
          <a:blip r:embed="rId3">
            <a:extLst>
              <a:ext uri="{28A0092B-C50C-407E-A947-70E740481C1C}">
                <a14:useLocalDpi xmlns:a14="http://schemas.microsoft.com/office/drawing/2010/main" val="0"/>
              </a:ext>
            </a:extLst>
          </a:blip>
          <a:srcRect t="32877"/>
          <a:stretch>
            <a:fillRect/>
          </a:stretch>
        </p:blipFill>
        <p:spPr bwMode="auto">
          <a:xfrm>
            <a:off x="1087438" y="4737100"/>
            <a:ext cx="525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t="3755" r="2380"/>
          <a:stretch>
            <a:fillRect/>
          </a:stretch>
        </p:blipFill>
        <p:spPr bwMode="auto">
          <a:xfrm>
            <a:off x="320675" y="4197350"/>
            <a:ext cx="8366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r="865"/>
          <a:stretch>
            <a:fillRect/>
          </a:stretch>
        </p:blipFill>
        <p:spPr bwMode="auto">
          <a:xfrm>
            <a:off x="1030288" y="5341938"/>
            <a:ext cx="7397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p31_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50" y="5341938"/>
            <a:ext cx="679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SNCF427056_1it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9888" y="4737100"/>
            <a:ext cx="692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asse_07_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675" y="4737100"/>
            <a:ext cx="7381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S7-400FH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0625" y="4197350"/>
            <a:ext cx="7064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WordArt 12"/>
          <p:cNvSpPr>
            <a:spLocks noChangeArrowheads="1" noChangeShapeType="1" noTextEdit="1"/>
          </p:cNvSpPr>
          <p:nvPr/>
        </p:nvSpPr>
        <p:spPr bwMode="auto">
          <a:xfrm>
            <a:off x="309563" y="5273675"/>
            <a:ext cx="2017712" cy="428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b="1" kern="10">
                <a:solidFill>
                  <a:srgbClr val="006866"/>
                </a:solidFill>
                <a:latin typeface="Arial Unicode MS"/>
                <a:ea typeface="Arial Unicode MS"/>
                <a:cs typeface="Arial Unicode MS"/>
              </a:rPr>
              <a:t>PROCESS - ENERGIE - MANUFACTURIER - MACHINE - TRANSPORT - INFRASTRUCTURES</a:t>
            </a:r>
          </a:p>
        </p:txBody>
      </p:sp>
      <p:sp>
        <p:nvSpPr>
          <p:cNvPr id="2061" name="Text Box 13"/>
          <p:cNvSpPr txBox="1">
            <a:spLocks noChangeArrowheads="1"/>
          </p:cNvSpPr>
          <p:nvPr/>
        </p:nvSpPr>
        <p:spPr bwMode="auto">
          <a:xfrm>
            <a:off x="2360613" y="4654550"/>
            <a:ext cx="60134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10000"/>
              </a:lnSpc>
            </a:pPr>
            <a:r>
              <a:rPr lang="fr-FR" sz="1400">
                <a:solidFill>
                  <a:schemeClr val="bg2"/>
                </a:solidFill>
              </a:rPr>
              <a:t>Bureau: B160 - tél: +33 (0)3.87.37.54.49 - Email: olaf.malasse@ensam.eu</a:t>
            </a:r>
          </a:p>
        </p:txBody>
      </p:sp>
      <p:sp>
        <p:nvSpPr>
          <p:cNvPr id="2063" name="Text Box 15"/>
          <p:cNvSpPr txBox="1">
            <a:spLocks noChangeArrowheads="1"/>
          </p:cNvSpPr>
          <p:nvPr/>
        </p:nvSpPr>
        <p:spPr bwMode="auto">
          <a:xfrm>
            <a:off x="2051050" y="4306888"/>
            <a:ext cx="470834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pPr>
            <a:r>
              <a:rPr lang="fr-FR" sz="1700" dirty="0"/>
              <a:t>Intervenant : </a:t>
            </a:r>
            <a:r>
              <a:rPr lang="fr-FR" sz="1700" dirty="0" smtClean="0"/>
              <a:t>Hicham BELHADAOUI </a:t>
            </a:r>
          </a:p>
          <a:p>
            <a:pPr eaLnBrk="1" hangingPunct="1">
              <a:lnSpc>
                <a:spcPct val="120000"/>
              </a:lnSpc>
            </a:pPr>
            <a:r>
              <a:rPr lang="fr-FR" sz="1700" dirty="0"/>
              <a:t> </a:t>
            </a:r>
            <a:r>
              <a:rPr lang="fr-FR" sz="1700" dirty="0" smtClean="0"/>
              <a:t>                    </a:t>
            </a:r>
          </a:p>
          <a:p>
            <a:pPr eaLnBrk="1" hangingPunct="1">
              <a:lnSpc>
                <a:spcPct val="120000"/>
              </a:lnSpc>
            </a:pPr>
            <a:endParaRPr lang="fr-FR" sz="1700" dirty="0"/>
          </a:p>
          <a:p>
            <a:pPr eaLnBrk="1" hangingPunct="1">
              <a:lnSpc>
                <a:spcPct val="120000"/>
              </a:lnSpc>
            </a:pPr>
            <a:endParaRPr lang="fr-FR" sz="1700" dirty="0" smtClean="0"/>
          </a:p>
          <a:p>
            <a:pPr eaLnBrk="1" hangingPunct="1">
              <a:lnSpc>
                <a:spcPct val="120000"/>
              </a:lnSpc>
            </a:pPr>
            <a:r>
              <a:rPr lang="fr-FR" sz="1700" dirty="0"/>
              <a:t> </a:t>
            </a:r>
            <a:r>
              <a:rPr lang="fr-FR" sz="1700" dirty="0" smtClean="0"/>
              <a:t>                    Chapitre </a:t>
            </a:r>
            <a:r>
              <a:rPr lang="fr-FR" sz="1700" dirty="0" smtClean="0"/>
              <a:t>4 </a:t>
            </a:r>
            <a:r>
              <a:rPr lang="fr-FR" sz="1700" dirty="0" smtClean="0"/>
              <a:t>: </a:t>
            </a:r>
            <a:r>
              <a:rPr lang="fr-FR" sz="1700" dirty="0" smtClean="0"/>
              <a:t>Sécurité des réseaux</a:t>
            </a:r>
            <a:endParaRPr lang="fr-FR" sz="1700" dirty="0"/>
          </a:p>
        </p:txBody>
      </p:sp>
      <p:sp>
        <p:nvSpPr>
          <p:cNvPr id="2064" name="WordArt 16"/>
          <p:cNvSpPr>
            <a:spLocks noChangeArrowheads="1" noChangeShapeType="1" noTextEdit="1"/>
          </p:cNvSpPr>
          <p:nvPr/>
        </p:nvSpPr>
        <p:spPr bwMode="auto">
          <a:xfrm>
            <a:off x="395288" y="2924175"/>
            <a:ext cx="6567487" cy="1539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i="1" kern="10">
                <a:solidFill>
                  <a:srgbClr val="006866"/>
                </a:solidFill>
                <a:latin typeface="Franklin Gothic Medium"/>
              </a:rPr>
              <a:t>Enseignements Théoriques : 20h  -  Conférences : 6h  -  Enseignements Dirigés : 12h  -  Enseignements Pratiques : 10h</a:t>
            </a:r>
          </a:p>
        </p:txBody>
      </p:sp>
      <p:sp>
        <p:nvSpPr>
          <p:cNvPr id="2066" name="WordArt 18"/>
          <p:cNvSpPr>
            <a:spLocks noChangeArrowheads="1" noChangeShapeType="1" noTextEdit="1"/>
          </p:cNvSpPr>
          <p:nvPr/>
        </p:nvSpPr>
        <p:spPr bwMode="auto">
          <a:xfrm>
            <a:off x="369888" y="2063750"/>
            <a:ext cx="3381375" cy="1381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kern="10" dirty="0">
                <a:solidFill>
                  <a:srgbClr val="C0C0C0"/>
                </a:solidFill>
                <a:latin typeface="Franklin Gothic Medium"/>
              </a:rPr>
              <a:t>GÉNIE INFORMATIQUE - </a:t>
            </a:r>
          </a:p>
        </p:txBody>
      </p:sp>
      <p:sp>
        <p:nvSpPr>
          <p:cNvPr id="2068" name="WordArt 20"/>
          <p:cNvSpPr>
            <a:spLocks noChangeArrowheads="1" noChangeShapeType="1" noTextEdit="1"/>
          </p:cNvSpPr>
          <p:nvPr/>
        </p:nvSpPr>
        <p:spPr bwMode="auto">
          <a:xfrm>
            <a:off x="395288" y="692150"/>
            <a:ext cx="3340100" cy="12350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r-FR" sz="3600" b="1" kern="10" dirty="0" smtClean="0">
                <a:gradFill rotWithShape="1">
                  <a:gsLst>
                    <a:gs pos="0">
                      <a:srgbClr val="828282"/>
                    </a:gs>
                    <a:gs pos="50000">
                      <a:srgbClr val="FFFFFF"/>
                    </a:gs>
                    <a:gs pos="100000">
                      <a:srgbClr val="828282"/>
                    </a:gs>
                  </a:gsLst>
                  <a:lin ang="5400000" scaled="1"/>
                </a:gradFill>
                <a:latin typeface="Arial"/>
                <a:cs typeface="Arial"/>
              </a:rPr>
              <a:t>ESTC</a:t>
            </a:r>
            <a:endParaRPr lang="fr-FR" sz="3600" b="1" kern="10" dirty="0">
              <a:gradFill rotWithShape="1">
                <a:gsLst>
                  <a:gs pos="0">
                    <a:srgbClr val="828282"/>
                  </a:gs>
                  <a:gs pos="50000">
                    <a:srgbClr val="FFFFFF"/>
                  </a:gs>
                  <a:gs pos="100000">
                    <a:srgbClr val="828282"/>
                  </a:gs>
                </a:gsLst>
                <a:lin ang="5400000" scaled="1"/>
              </a:gradFill>
              <a:latin typeface="Arial"/>
              <a:cs typeface="Arial"/>
            </a:endParaRPr>
          </a:p>
        </p:txBody>
      </p:sp>
      <p:sp>
        <p:nvSpPr>
          <p:cNvPr id="2070" name="Text Box 22"/>
          <p:cNvSpPr txBox="1">
            <a:spLocks noChangeArrowheads="1"/>
          </p:cNvSpPr>
          <p:nvPr/>
        </p:nvSpPr>
        <p:spPr bwMode="auto">
          <a:xfrm>
            <a:off x="8285163" y="6627813"/>
            <a:ext cx="858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900">
                <a:latin typeface="Arial Narrow" pitchFamily="34" charset="0"/>
                <a:sym typeface="Symbol" pitchFamily="18" charset="2"/>
              </a:rPr>
              <a:t> M0910-FD12</a:t>
            </a:r>
          </a:p>
        </p:txBody>
      </p:sp>
    </p:spTree>
    <p:extLst>
      <p:ext uri="{BB962C8B-B14F-4D97-AF65-F5344CB8AC3E}">
        <p14:creationId xmlns:p14="http://schemas.microsoft.com/office/powerpoint/2010/main" val="808552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r-FR" smtClean="0"/>
              <a:t>Contrôles</a:t>
            </a:r>
          </a:p>
        </p:txBody>
      </p:sp>
      <p:sp>
        <p:nvSpPr>
          <p:cNvPr id="12291" name="Rectangle 3"/>
          <p:cNvSpPr>
            <a:spLocks noGrp="1" noChangeArrowheads="1"/>
          </p:cNvSpPr>
          <p:nvPr>
            <p:ph type="body" idx="1"/>
          </p:nvPr>
        </p:nvSpPr>
        <p:spPr/>
        <p:txBody>
          <a:bodyPr/>
          <a:lstStyle/>
          <a:p>
            <a:pPr eaLnBrk="1" hangingPunct="1"/>
            <a:r>
              <a:rPr lang="fr-FR" smtClean="0"/>
              <a:t>Chiffrage de lien : Couches 1 et 2</a:t>
            </a:r>
          </a:p>
          <a:p>
            <a:pPr lvl="1" eaLnBrk="1" hangingPunct="1"/>
            <a:r>
              <a:rPr lang="fr-FR" smtClean="0"/>
              <a:t>Protection des messages en transit entre les noeuds, </a:t>
            </a:r>
          </a:p>
          <a:p>
            <a:pPr lvl="1" eaLnBrk="1" hangingPunct="1"/>
            <a:r>
              <a:rPr lang="fr-FR" smtClean="0"/>
              <a:t>Message en clair dans</a:t>
            </a:r>
            <a:r>
              <a:rPr lang="fr-FR" b="1" smtClean="0"/>
              <a:t> </a:t>
            </a:r>
            <a:r>
              <a:rPr lang="fr-FR" smtClean="0"/>
              <a:t>les machines</a:t>
            </a:r>
          </a:p>
          <a:p>
            <a:pPr lvl="1" eaLnBrk="1" hangingPunct="1"/>
            <a:r>
              <a:rPr lang="fr-FR" smtClean="0"/>
              <a:t>Transparent aux usagers</a:t>
            </a:r>
          </a:p>
          <a:p>
            <a:pPr eaLnBrk="1" hangingPunct="1"/>
            <a:endParaRPr lang="fr-FR" smtClean="0"/>
          </a:p>
        </p:txBody>
      </p:sp>
      <p:sp>
        <p:nvSpPr>
          <p:cNvPr id="1229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B9613E3-4930-40F1-A851-33ABE4027082}" type="slidenum">
              <a:rPr lang="fr-FR" smtClean="0"/>
              <a:pPr eaLnBrk="1" hangingPunct="1"/>
              <a:t>10</a:t>
            </a:fld>
            <a:endParaRPr lang="fr-FR" smtClean="0"/>
          </a:p>
        </p:txBody>
      </p:sp>
    </p:spTree>
    <p:extLst>
      <p:ext uri="{BB962C8B-B14F-4D97-AF65-F5344CB8AC3E}">
        <p14:creationId xmlns:p14="http://schemas.microsoft.com/office/powerpoint/2010/main" val="121153456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755650" y="1700213"/>
            <a:ext cx="78486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a:solidFill>
                  <a:schemeClr val="tx2"/>
                </a:solidFill>
              </a:rPr>
              <a:t>Les faiblesses de 802.1X :</a:t>
            </a:r>
            <a:endParaRPr lang="fr-FR" sz="2400" u="sng"/>
          </a:p>
          <a:p>
            <a:pPr>
              <a:spcBef>
                <a:spcPct val="50000"/>
              </a:spcBef>
            </a:pPr>
            <a:r>
              <a:rPr lang="fr-FR" sz="2400"/>
              <a:t>- Le protocol 802.1X a été prévu pour établir une connexion physique. Donc l’insertion d’un hub permet de faire bénéficier d’autres personnes de l’ouverture du port Ethernet, tout en restant transparent pour le 802.1X</a:t>
            </a:r>
          </a:p>
          <a:p>
            <a:pPr>
              <a:spcBef>
                <a:spcPct val="50000"/>
              </a:spcBef>
            </a:pPr>
            <a:r>
              <a:rPr lang="fr-FR" sz="2400"/>
              <a:t>- Il est possible de configurer les équipements réseaux de façon à bloquer le port Ethernet si l’adresse MAC à changé.</a:t>
            </a:r>
          </a:p>
          <a:p>
            <a:pPr>
              <a:spcBef>
                <a:spcPct val="50000"/>
              </a:spcBef>
            </a:pPr>
            <a:r>
              <a:rPr lang="fr-FR" sz="2400"/>
              <a:t>- Il est également possible de faire des attaques par écoute, rejeu et  vol de session.</a:t>
            </a:r>
          </a:p>
        </p:txBody>
      </p:sp>
      <p:sp>
        <p:nvSpPr>
          <p:cNvPr id="22537" name="Rectangle 9"/>
          <p:cNvSpPr>
            <a:spLocks noGrp="1" noChangeArrowheads="1"/>
          </p:cNvSpPr>
          <p:nvPr>
            <p:ph type="title"/>
          </p:nvPr>
        </p:nvSpPr>
        <p:spPr>
          <a:noFill/>
          <a:ln/>
        </p:spPr>
        <p:txBody>
          <a:bodyPr/>
          <a:lstStyle/>
          <a:p>
            <a:r>
              <a:rPr lang="fr-FR"/>
              <a:t>Le protocol 802.1X</a:t>
            </a:r>
          </a:p>
        </p:txBody>
      </p:sp>
    </p:spTree>
    <p:extLst>
      <p:ext uri="{BB962C8B-B14F-4D97-AF65-F5344CB8AC3E}">
        <p14:creationId xmlns:p14="http://schemas.microsoft.com/office/powerpoint/2010/main" val="24447003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35" name="Group 1579"/>
          <p:cNvGraphicFramePr>
            <a:graphicFrameLocks noGrp="1"/>
          </p:cNvGraphicFramePr>
          <p:nvPr/>
        </p:nvGraphicFramePr>
        <p:xfrm>
          <a:off x="250825" y="1989138"/>
          <a:ext cx="8497888" cy="4639947"/>
        </p:xfrm>
        <a:graphic>
          <a:graphicData uri="http://schemas.openxmlformats.org/drawingml/2006/table">
            <a:tbl>
              <a:tblPr/>
              <a:tblGrid>
                <a:gridCol w="1225550"/>
                <a:gridCol w="1079500"/>
                <a:gridCol w="1079500"/>
                <a:gridCol w="1081088"/>
                <a:gridCol w="1150937"/>
                <a:gridCol w="1009650"/>
                <a:gridCol w="863600"/>
                <a:gridCol w="1008063"/>
              </a:tblGrid>
              <a:tr h="838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Méthodes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Free</a:t>
                      </a:r>
                    </a:p>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Cistron 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ICRadius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XTRadius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Open</a:t>
                      </a:r>
                    </a:p>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GNU-Radius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YARD-Radius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EAP/SIM</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EAP/TLS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EAP/TTLS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EAP/MD5</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CHAP</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PAP</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PEAP</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Cisco-LEAP</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Couple login/mot de passe</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
        <p:nvSpPr>
          <p:cNvPr id="21037" name="Rectangle 1581"/>
          <p:cNvSpPr>
            <a:spLocks noGrp="1" noChangeArrowheads="1"/>
          </p:cNvSpPr>
          <p:nvPr>
            <p:ph type="ctrTitle"/>
          </p:nvPr>
        </p:nvSpPr>
        <p:spPr>
          <a:xfrm>
            <a:off x="179388" y="188913"/>
            <a:ext cx="8785225" cy="1470025"/>
          </a:xfrm>
          <a:noFill/>
          <a:ln/>
        </p:spPr>
        <p:txBody>
          <a:bodyPr/>
          <a:lstStyle/>
          <a:p>
            <a:r>
              <a:rPr lang="fr-FR"/>
              <a:t>serveur RADIUS open source</a:t>
            </a:r>
          </a:p>
        </p:txBody>
      </p:sp>
    </p:spTree>
    <p:extLst>
      <p:ext uri="{BB962C8B-B14F-4D97-AF65-F5344CB8AC3E}">
        <p14:creationId xmlns:p14="http://schemas.microsoft.com/office/powerpoint/2010/main" val="28600903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79388" y="188913"/>
            <a:ext cx="8785225" cy="1470025"/>
          </a:xfrm>
        </p:spPr>
        <p:txBody>
          <a:bodyPr/>
          <a:lstStyle/>
          <a:p>
            <a:r>
              <a:rPr lang="fr-FR"/>
              <a:t>serveur RADIUS open source</a:t>
            </a:r>
          </a:p>
        </p:txBody>
      </p:sp>
      <p:graphicFrame>
        <p:nvGraphicFramePr>
          <p:cNvPr id="22274" name="Group 770"/>
          <p:cNvGraphicFramePr>
            <a:graphicFrameLocks noGrp="1"/>
          </p:cNvGraphicFramePr>
          <p:nvPr/>
        </p:nvGraphicFramePr>
        <p:xfrm>
          <a:off x="179388" y="2133600"/>
          <a:ext cx="8713787" cy="4267200"/>
        </p:xfrm>
        <a:graphic>
          <a:graphicData uri="http://schemas.openxmlformats.org/drawingml/2006/table">
            <a:tbl>
              <a:tblPr/>
              <a:tblGrid>
                <a:gridCol w="1728787"/>
                <a:gridCol w="1008063"/>
                <a:gridCol w="1008062"/>
                <a:gridCol w="1079500"/>
                <a:gridCol w="1152525"/>
                <a:gridCol w="1008063"/>
                <a:gridCol w="863600"/>
                <a:gridCol w="865187"/>
              </a:tblGrid>
              <a:tr h="485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Support d’</a:t>
                      </a:r>
                    </a:p>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authentification</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Free</a:t>
                      </a:r>
                    </a:p>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Cistron</a:t>
                      </a:r>
                    </a:p>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ICRadius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XTRadius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Open</a:t>
                      </a:r>
                    </a:p>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GNU-Radius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1600" b="1" i="0" u="none" strike="noStrike" cap="none" normalizeH="0" baseline="0" smtClean="0">
                          <a:ln>
                            <a:noFill/>
                          </a:ln>
                          <a:solidFill>
                            <a:schemeClr val="tx1"/>
                          </a:solidFill>
                          <a:effectLst/>
                          <a:latin typeface="Arial" pitchFamily="34" charset="0"/>
                          <a:cs typeface="Arial" pitchFamily="34" charset="0"/>
                        </a:rPr>
                        <a:t>YARD-Radius</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PAM</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Unix</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MySQL</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PostgreSQL</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Oracle</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LDAP</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Perl DBI</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Perl DBD</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Berkeley DB</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SMB</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600" b="0" i="0" u="none" strike="noStrike" cap="none" normalizeH="0" baseline="0" smtClean="0">
                          <a:ln>
                            <a:noFill/>
                          </a:ln>
                          <a:solidFill>
                            <a:schemeClr val="tx1"/>
                          </a:solidFill>
                          <a:effectLst/>
                          <a:latin typeface="Arial" pitchFamily="34" charset="0"/>
                          <a:cs typeface="Arial" pitchFamily="34" charset="0"/>
                        </a:rPr>
                        <a:t>ODBC</a:t>
                      </a:r>
                      <a:endParaRPr kumimoji="0" lang="fr-FR"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fr-FR" sz="10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68700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11188" y="0"/>
            <a:ext cx="7772400" cy="1470025"/>
          </a:xfrm>
        </p:spPr>
        <p:txBody>
          <a:bodyPr/>
          <a:lstStyle/>
          <a:p>
            <a:r>
              <a:rPr lang="fr-FR"/>
              <a:t>Successeur de RADIUS</a:t>
            </a:r>
          </a:p>
        </p:txBody>
      </p:sp>
      <p:sp>
        <p:nvSpPr>
          <p:cNvPr id="14340" name="Text Box 4"/>
          <p:cNvSpPr txBox="1">
            <a:spLocks noChangeArrowheads="1"/>
          </p:cNvSpPr>
          <p:nvPr/>
        </p:nvSpPr>
        <p:spPr bwMode="auto">
          <a:xfrm>
            <a:off x="323850" y="1773238"/>
            <a:ext cx="8642350" cy="442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a:t>Diameter est le successeur de RADIUS, il est généralement compatibles avec RADIUS et EAP.</a:t>
            </a:r>
          </a:p>
          <a:p>
            <a:pPr>
              <a:spcBef>
                <a:spcPct val="50000"/>
              </a:spcBef>
            </a:pPr>
            <a:endParaRPr lang="fr-FR" sz="1400"/>
          </a:p>
          <a:p>
            <a:pPr>
              <a:spcBef>
                <a:spcPct val="50000"/>
              </a:spcBef>
            </a:pPr>
            <a:r>
              <a:rPr lang="fr-FR" sz="2400"/>
              <a:t>Quelques différences avec RADIUS :</a:t>
            </a:r>
          </a:p>
          <a:p>
            <a:pPr>
              <a:spcBef>
                <a:spcPct val="50000"/>
              </a:spcBef>
              <a:buFontTx/>
              <a:buChar char="-"/>
            </a:pPr>
            <a:r>
              <a:rPr lang="fr-FR" sz="2400"/>
              <a:t> Utilise le protocol TCP</a:t>
            </a:r>
          </a:p>
          <a:p>
            <a:pPr>
              <a:spcBef>
                <a:spcPct val="50000"/>
              </a:spcBef>
              <a:buFontTx/>
              <a:buChar char="-"/>
            </a:pPr>
            <a:r>
              <a:rPr lang="fr-FR" sz="2400"/>
              <a:t> Peut utiliser le transport réseau sécurisé (IPsec ou TLS)</a:t>
            </a:r>
          </a:p>
          <a:p>
            <a:pPr>
              <a:spcBef>
                <a:spcPct val="50000"/>
              </a:spcBef>
              <a:buFontTx/>
              <a:buChar char="-"/>
            </a:pPr>
            <a:r>
              <a:rPr lang="fr-FR" sz="2400"/>
              <a:t> La taille des attributs est augmentée</a:t>
            </a:r>
          </a:p>
          <a:p>
            <a:pPr>
              <a:spcBef>
                <a:spcPct val="50000"/>
              </a:spcBef>
              <a:buFontTx/>
              <a:buChar char="-"/>
            </a:pPr>
            <a:r>
              <a:rPr lang="fr-FR" sz="2400"/>
              <a:t> Mieux adapté au roaming</a:t>
            </a:r>
          </a:p>
          <a:p>
            <a:pPr>
              <a:spcBef>
                <a:spcPct val="50000"/>
              </a:spcBef>
              <a:buFontTx/>
              <a:buChar char="-"/>
            </a:pPr>
            <a:r>
              <a:rPr lang="fr-FR" sz="2400"/>
              <a:t> Diameter contient certains attributs qui sont dans EAP-TTLS</a:t>
            </a:r>
          </a:p>
        </p:txBody>
      </p:sp>
    </p:spTree>
    <p:extLst>
      <p:ext uri="{BB962C8B-B14F-4D97-AF65-F5344CB8AC3E}">
        <p14:creationId xmlns:p14="http://schemas.microsoft.com/office/powerpoint/2010/main" val="1897038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11188" y="0"/>
            <a:ext cx="7772400" cy="1470025"/>
          </a:xfrm>
        </p:spPr>
        <p:txBody>
          <a:bodyPr/>
          <a:lstStyle/>
          <a:p>
            <a:r>
              <a:rPr lang="fr-FR"/>
              <a:t>Conclusion</a:t>
            </a:r>
          </a:p>
        </p:txBody>
      </p:sp>
      <p:sp>
        <p:nvSpPr>
          <p:cNvPr id="6147" name="Text Box 3"/>
          <p:cNvSpPr txBox="1">
            <a:spLocks noChangeArrowheads="1"/>
          </p:cNvSpPr>
          <p:nvPr/>
        </p:nvSpPr>
        <p:spPr bwMode="auto">
          <a:xfrm>
            <a:off x="755650" y="1557338"/>
            <a:ext cx="74168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u="sng"/>
              <a:t>Avantages :</a:t>
            </a:r>
          </a:p>
          <a:p>
            <a:pPr>
              <a:spcBef>
                <a:spcPct val="50000"/>
              </a:spcBef>
              <a:buFontTx/>
              <a:buChar char="-"/>
            </a:pPr>
            <a:r>
              <a:rPr lang="fr-FR" sz="2400"/>
              <a:t> Sécurité</a:t>
            </a:r>
          </a:p>
          <a:p>
            <a:pPr>
              <a:spcBef>
                <a:spcPct val="50000"/>
              </a:spcBef>
              <a:buFontTx/>
              <a:buChar char="-"/>
            </a:pPr>
            <a:r>
              <a:rPr lang="fr-FR" sz="2400"/>
              <a:t> Fiabilité</a:t>
            </a:r>
          </a:p>
          <a:p>
            <a:pPr>
              <a:spcBef>
                <a:spcPct val="50000"/>
              </a:spcBef>
              <a:buFontTx/>
              <a:buChar char="-"/>
            </a:pPr>
            <a:r>
              <a:rPr lang="fr-FR" sz="2400"/>
              <a:t> Centralisation de l’authentification</a:t>
            </a:r>
          </a:p>
        </p:txBody>
      </p:sp>
      <p:sp>
        <p:nvSpPr>
          <p:cNvPr id="6148" name="Text Box 4"/>
          <p:cNvSpPr txBox="1">
            <a:spLocks noChangeArrowheads="1"/>
          </p:cNvSpPr>
          <p:nvPr/>
        </p:nvSpPr>
        <p:spPr bwMode="auto">
          <a:xfrm>
            <a:off x="539750" y="4149725"/>
            <a:ext cx="51847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u="sng"/>
              <a:t>Inconvénients :</a:t>
            </a:r>
          </a:p>
          <a:p>
            <a:pPr>
              <a:spcBef>
                <a:spcPct val="50000"/>
              </a:spcBef>
            </a:pPr>
            <a:r>
              <a:rPr lang="fr-FR" sz="2400"/>
              <a:t>- Lourd à mettre en place</a:t>
            </a:r>
          </a:p>
          <a:p>
            <a:pPr>
              <a:spcBef>
                <a:spcPct val="50000"/>
              </a:spcBef>
              <a:buFontTx/>
              <a:buChar char="-"/>
            </a:pPr>
            <a:r>
              <a:rPr lang="fr-FR" sz="2400"/>
              <a:t> Limité à 254 octets par attribut</a:t>
            </a:r>
          </a:p>
        </p:txBody>
      </p:sp>
    </p:spTree>
    <p:extLst>
      <p:ext uri="{BB962C8B-B14F-4D97-AF65-F5344CB8AC3E}">
        <p14:creationId xmlns:p14="http://schemas.microsoft.com/office/powerpoint/2010/main" val="100211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smtClean="0"/>
              <a:t>Contrôles</a:t>
            </a:r>
          </a:p>
        </p:txBody>
      </p:sp>
      <p:sp>
        <p:nvSpPr>
          <p:cNvPr id="13315" name="Rectangle 3"/>
          <p:cNvSpPr>
            <a:spLocks noGrp="1" noChangeArrowheads="1"/>
          </p:cNvSpPr>
          <p:nvPr>
            <p:ph type="body" idx="1"/>
          </p:nvPr>
        </p:nvSpPr>
        <p:spPr/>
        <p:txBody>
          <a:bodyPr/>
          <a:lstStyle/>
          <a:p>
            <a:pPr eaLnBrk="1" hangingPunct="1"/>
            <a:r>
              <a:rPr lang="fr-FR" smtClean="0"/>
              <a:t>Chiffrage de bout en bout : Couches supérieures</a:t>
            </a:r>
          </a:p>
          <a:p>
            <a:pPr lvl="1" eaLnBrk="1" hangingPunct="1"/>
            <a:endParaRPr lang="fr-FR" smtClean="0"/>
          </a:p>
          <a:p>
            <a:pPr lvl="1" eaLnBrk="1" hangingPunct="1"/>
            <a:r>
              <a:rPr lang="fr-FR" smtClean="0"/>
              <a:t>Contenu protégé sur tout le trajet</a:t>
            </a:r>
          </a:p>
          <a:p>
            <a:pPr lvl="1" eaLnBrk="1" hangingPunct="1"/>
            <a:r>
              <a:rPr lang="fr-FR" smtClean="0"/>
              <a:t>Utilisable à discrétion, selon besoins et applications</a:t>
            </a:r>
          </a:p>
          <a:p>
            <a:pPr eaLnBrk="1" hangingPunct="1"/>
            <a:endParaRPr lang="fr-FR" smtClean="0"/>
          </a:p>
        </p:txBody>
      </p:sp>
      <p:sp>
        <p:nvSpPr>
          <p:cNvPr id="1331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2FC034F-B114-472E-A31D-CBDB686AFFAB}" type="slidenum">
              <a:rPr lang="fr-FR" smtClean="0"/>
              <a:pPr eaLnBrk="1" hangingPunct="1"/>
              <a:t>11</a:t>
            </a:fld>
            <a:endParaRPr lang="fr-FR" smtClean="0"/>
          </a:p>
        </p:txBody>
      </p:sp>
    </p:spTree>
    <p:extLst>
      <p:ext uri="{BB962C8B-B14F-4D97-AF65-F5344CB8AC3E}">
        <p14:creationId xmlns:p14="http://schemas.microsoft.com/office/powerpoint/2010/main" val="3893865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fr-FR" smtClean="0"/>
              <a:t>Modèle OSI</a:t>
            </a:r>
          </a:p>
        </p:txBody>
      </p:sp>
      <p:pic>
        <p:nvPicPr>
          <p:cNvPr id="1433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348038" y="1747838"/>
            <a:ext cx="2243137" cy="2806700"/>
          </a:xfrm>
          <a:noFill/>
        </p:spPr>
      </p:pic>
      <p:sp>
        <p:nvSpPr>
          <p:cNvPr id="14340" name="Text Box 4"/>
          <p:cNvSpPr txBox="1">
            <a:spLocks noChangeArrowheads="1"/>
          </p:cNvSpPr>
          <p:nvPr/>
        </p:nvSpPr>
        <p:spPr bwMode="auto">
          <a:xfrm>
            <a:off x="2392363" y="45291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p>
        </p:txBody>
      </p:sp>
      <p:sp>
        <p:nvSpPr>
          <p:cNvPr id="14341" name="Text Box 5"/>
          <p:cNvSpPr txBox="1">
            <a:spLocks noChangeArrowheads="1"/>
          </p:cNvSpPr>
          <p:nvPr/>
        </p:nvSpPr>
        <p:spPr bwMode="auto">
          <a:xfrm>
            <a:off x="684213" y="4508500"/>
            <a:ext cx="78978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buFontTx/>
              <a:buChar char="-"/>
            </a:pPr>
            <a:r>
              <a:rPr lang="fr-FR" sz="2000"/>
              <a:t> Sécurité au niveau le plus haut </a:t>
            </a:r>
          </a:p>
          <a:p>
            <a:pPr lvl="1" algn="just" eaLnBrk="1" hangingPunct="1">
              <a:buFontTx/>
              <a:buChar char="-"/>
            </a:pPr>
            <a:r>
              <a:rPr lang="fr-FR" sz="2000"/>
              <a:t> permet de répondre aux besoins particuliers de l'application, </a:t>
            </a:r>
          </a:p>
          <a:p>
            <a:pPr lvl="1" algn="just" eaLnBrk="1" hangingPunct="1">
              <a:buFontTx/>
              <a:buChar char="-"/>
            </a:pPr>
            <a:r>
              <a:rPr lang="fr-FR" sz="2000"/>
              <a:t> c'est à refaire à chaque fois.</a:t>
            </a:r>
          </a:p>
          <a:p>
            <a:pPr algn="just" eaLnBrk="1" hangingPunct="1">
              <a:buFontTx/>
              <a:buChar char="-"/>
            </a:pPr>
            <a:r>
              <a:rPr lang="fr-FR" sz="2000"/>
              <a:t> Sécurité au niveau le plus bas </a:t>
            </a:r>
          </a:p>
          <a:p>
            <a:pPr lvl="1" algn="just" eaLnBrk="1" hangingPunct="1">
              <a:buFontTx/>
              <a:buChar char="-"/>
            </a:pPr>
            <a:r>
              <a:rPr lang="fr-FR" sz="2000"/>
              <a:t> offre une sécurité minimale garantie, </a:t>
            </a:r>
          </a:p>
          <a:p>
            <a:pPr lvl="1" algn="just" eaLnBrk="1" hangingPunct="1">
              <a:buFontTx/>
              <a:buChar char="-"/>
            </a:pPr>
            <a:r>
              <a:rPr lang="fr-FR" sz="2000"/>
              <a:t> pas forcément adéquat pour chaque application.</a:t>
            </a:r>
          </a:p>
          <a:p>
            <a:pPr algn="just" eaLnBrk="1" hangingPunct="1"/>
            <a:endParaRPr lang="fr-FR" sz="2000"/>
          </a:p>
        </p:txBody>
      </p:sp>
      <p:sp>
        <p:nvSpPr>
          <p:cNvPr id="14342" name="Espace réservé du numéro de diapositive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7B947F4-8EE2-4559-B156-29B5A387248E}" type="slidenum">
              <a:rPr lang="fr-FR" smtClean="0"/>
              <a:pPr eaLnBrk="1" hangingPunct="1"/>
              <a:t>12</a:t>
            </a:fld>
            <a:endParaRPr lang="fr-FR" smtClean="0"/>
          </a:p>
        </p:txBody>
      </p:sp>
    </p:spTree>
    <p:extLst>
      <p:ext uri="{BB962C8B-B14F-4D97-AF65-F5344CB8AC3E}">
        <p14:creationId xmlns:p14="http://schemas.microsoft.com/office/powerpoint/2010/main" val="809811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fr-FR" smtClean="0"/>
              <a:t>Sécurité</a:t>
            </a:r>
          </a:p>
        </p:txBody>
      </p:sp>
      <p:sp>
        <p:nvSpPr>
          <p:cNvPr id="15363" name="Rectangle 3"/>
          <p:cNvSpPr>
            <a:spLocks noGrp="1" noChangeArrowheads="1"/>
          </p:cNvSpPr>
          <p:nvPr>
            <p:ph type="body" idx="1"/>
          </p:nvPr>
        </p:nvSpPr>
        <p:spPr/>
        <p:txBody>
          <a:bodyPr/>
          <a:lstStyle/>
          <a:p>
            <a:pPr eaLnBrk="1" hangingPunct="1">
              <a:lnSpc>
                <a:spcPct val="80000"/>
              </a:lnSpc>
            </a:pPr>
            <a:r>
              <a:rPr lang="fr-FR" sz="2600" smtClean="0"/>
              <a:t>Lorsqu'un protocole offre des services de  sécurité, il a deux possibilités :</a:t>
            </a:r>
          </a:p>
          <a:p>
            <a:pPr lvl="1" eaLnBrk="1" hangingPunct="1">
              <a:lnSpc>
                <a:spcPct val="80000"/>
              </a:lnSpc>
              <a:buFont typeface="Wingdings" pitchFamily="2" charset="2"/>
              <a:buNone/>
            </a:pPr>
            <a:r>
              <a:rPr lang="fr-FR" sz="2200" smtClean="0"/>
              <a:t>– modifier ses services de base afin de forcer l'utilisation de la sécurité.</a:t>
            </a:r>
          </a:p>
          <a:p>
            <a:pPr lvl="1" eaLnBrk="1" hangingPunct="1">
              <a:lnSpc>
                <a:spcPct val="80000"/>
              </a:lnSpc>
              <a:buFont typeface="Wingdings" pitchFamily="2" charset="2"/>
              <a:buNone/>
            </a:pPr>
            <a:r>
              <a:rPr lang="fr-FR" sz="2200" smtClean="0"/>
              <a:t>		</a:t>
            </a:r>
            <a:r>
              <a:rPr lang="fr-FR" sz="2000" smtClean="0"/>
              <a:t>• Ex: IPSEC</a:t>
            </a:r>
          </a:p>
          <a:p>
            <a:pPr lvl="1" eaLnBrk="1" hangingPunct="1">
              <a:lnSpc>
                <a:spcPct val="80000"/>
              </a:lnSpc>
              <a:buFont typeface="Wingdings" pitchFamily="2" charset="2"/>
              <a:buNone/>
            </a:pPr>
            <a:r>
              <a:rPr lang="fr-FR" sz="2200" smtClean="0"/>
              <a:t>– offrir de nouveaux services; c’est au niveau supérieur de modifier sa façon d'utiliser ces services.</a:t>
            </a:r>
          </a:p>
          <a:p>
            <a:pPr lvl="2" eaLnBrk="1" hangingPunct="1">
              <a:lnSpc>
                <a:spcPct val="80000"/>
              </a:lnSpc>
              <a:buFont typeface="Wingdings" pitchFamily="2" charset="2"/>
              <a:buNone/>
            </a:pPr>
            <a:r>
              <a:rPr lang="fr-FR" sz="2100" smtClean="0"/>
              <a:t>• Ex: SSL/TLS</a:t>
            </a:r>
          </a:p>
          <a:p>
            <a:pPr eaLnBrk="1" hangingPunct="1">
              <a:lnSpc>
                <a:spcPct val="80000"/>
              </a:lnSpc>
              <a:buFont typeface="Wingdings" pitchFamily="2" charset="2"/>
              <a:buNone/>
            </a:pPr>
            <a:r>
              <a:rPr lang="fr-FR" sz="2600" smtClean="0"/>
              <a:t>• les champs requis pour les services de sécurité sont ajoutés aux entêtes des PDU :</a:t>
            </a:r>
          </a:p>
          <a:p>
            <a:pPr lvl="1" eaLnBrk="1" hangingPunct="1">
              <a:lnSpc>
                <a:spcPct val="80000"/>
              </a:lnSpc>
            </a:pPr>
            <a:r>
              <a:rPr lang="fr-FR" sz="2200" smtClean="0"/>
              <a:t>Exemple : numéro de paquet, numéro de clé, signature.</a:t>
            </a:r>
          </a:p>
        </p:txBody>
      </p:sp>
      <p:sp>
        <p:nvSpPr>
          <p:cNvPr id="1536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10AFE78-8EA5-45E8-8313-00832B6148B2}" type="slidenum">
              <a:rPr lang="fr-FR" smtClean="0"/>
              <a:pPr eaLnBrk="1" hangingPunct="1"/>
              <a:t>13</a:t>
            </a:fld>
            <a:endParaRPr lang="fr-FR" smtClean="0"/>
          </a:p>
        </p:txBody>
      </p:sp>
    </p:spTree>
    <p:extLst>
      <p:ext uri="{BB962C8B-B14F-4D97-AF65-F5344CB8AC3E}">
        <p14:creationId xmlns:p14="http://schemas.microsoft.com/office/powerpoint/2010/main" val="3588747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fr-FR" smtClean="0"/>
              <a:t>IP</a:t>
            </a:r>
          </a:p>
        </p:txBody>
      </p:sp>
      <p:sp>
        <p:nvSpPr>
          <p:cNvPr id="16387" name="Rectangle 3"/>
          <p:cNvSpPr>
            <a:spLocks noGrp="1" noChangeArrowheads="1"/>
          </p:cNvSpPr>
          <p:nvPr>
            <p:ph type="body" idx="1"/>
          </p:nvPr>
        </p:nvSpPr>
        <p:spPr/>
        <p:txBody>
          <a:bodyPr/>
          <a:lstStyle/>
          <a:p>
            <a:pPr eaLnBrk="1" hangingPunct="1"/>
            <a:r>
              <a:rPr lang="fr-FR" sz="2600" smtClean="0"/>
              <a:t>protocole sans connexion</a:t>
            </a:r>
          </a:p>
          <a:p>
            <a:pPr eaLnBrk="1" hangingPunct="1"/>
            <a:r>
              <a:rPr lang="fr-FR" sz="2600" smtClean="0"/>
              <a:t>transmet des </a:t>
            </a:r>
            <a:r>
              <a:rPr lang="fr-FR" sz="2600" i="1" smtClean="0"/>
              <a:t>datagrammes </a:t>
            </a:r>
            <a:r>
              <a:rPr lang="fr-FR" sz="2600" smtClean="0"/>
              <a:t>IP.</a:t>
            </a:r>
          </a:p>
          <a:p>
            <a:pPr eaLnBrk="1" hangingPunct="1"/>
            <a:r>
              <a:rPr lang="fr-FR" sz="2600" smtClean="0"/>
              <a:t>n'offre aucune garantie sur la livraison des datagrammes</a:t>
            </a:r>
          </a:p>
          <a:p>
            <a:pPr eaLnBrk="1" hangingPunct="1"/>
            <a:r>
              <a:rPr lang="fr-FR" sz="2600" smtClean="0"/>
              <a:t>CRC : n’offre aucune protection contre les modifications intentionnelles.</a:t>
            </a:r>
          </a:p>
          <a:p>
            <a:pPr eaLnBrk="1" hangingPunct="1"/>
            <a:r>
              <a:rPr lang="fr-FR" sz="2600" smtClean="0"/>
              <a:t>n'offre aucun mécanisme assurant la fidélité des données d'un bout à l'autre, la séquence exacte des datagrammes et la sécurité.</a:t>
            </a:r>
          </a:p>
          <a:p>
            <a:pPr eaLnBrk="1" hangingPunct="1"/>
            <a:endParaRPr lang="fr-FR" sz="2600" smtClean="0"/>
          </a:p>
        </p:txBody>
      </p:sp>
      <p:sp>
        <p:nvSpPr>
          <p:cNvPr id="1638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2BA1993-298E-4D7C-A462-DA790F42CA14}" type="slidenum">
              <a:rPr lang="fr-FR" smtClean="0"/>
              <a:pPr eaLnBrk="1" hangingPunct="1"/>
              <a:t>14</a:t>
            </a:fld>
            <a:endParaRPr lang="fr-FR" smtClean="0"/>
          </a:p>
        </p:txBody>
      </p:sp>
    </p:spTree>
    <p:extLst>
      <p:ext uri="{BB962C8B-B14F-4D97-AF65-F5344CB8AC3E}">
        <p14:creationId xmlns:p14="http://schemas.microsoft.com/office/powerpoint/2010/main" val="3535898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fr-FR" smtClean="0"/>
              <a:t>IPSEC</a:t>
            </a:r>
          </a:p>
        </p:txBody>
      </p:sp>
      <p:sp>
        <p:nvSpPr>
          <p:cNvPr id="17411" name="Rectangle 3"/>
          <p:cNvSpPr>
            <a:spLocks noGrp="1" noChangeArrowheads="1"/>
          </p:cNvSpPr>
          <p:nvPr>
            <p:ph type="body" idx="1"/>
          </p:nvPr>
        </p:nvSpPr>
        <p:spPr/>
        <p:txBody>
          <a:bodyPr/>
          <a:lstStyle/>
          <a:p>
            <a:pPr eaLnBrk="1" hangingPunct="1">
              <a:lnSpc>
                <a:spcPct val="90000"/>
              </a:lnSpc>
            </a:pPr>
            <a:r>
              <a:rPr lang="fr-FR" smtClean="0"/>
              <a:t>Le protocole IPSEC (ou IPv6) a été présenté dans le RFC 1825, </a:t>
            </a:r>
          </a:p>
          <a:p>
            <a:pPr eaLnBrk="1" hangingPunct="1">
              <a:lnSpc>
                <a:spcPct val="90000"/>
              </a:lnSpc>
            </a:pPr>
            <a:r>
              <a:rPr lang="fr-FR" smtClean="0"/>
              <a:t>Il offre 2 mécanismes majeurs de sécurité:</a:t>
            </a:r>
          </a:p>
          <a:p>
            <a:pPr lvl="1" eaLnBrk="1" hangingPunct="1">
              <a:lnSpc>
                <a:spcPct val="90000"/>
              </a:lnSpc>
            </a:pPr>
            <a:r>
              <a:rPr lang="fr-FR" smtClean="0"/>
              <a:t>Une entête d'authentification IP (AH), </a:t>
            </a:r>
          </a:p>
          <a:p>
            <a:pPr lvl="2" eaLnBrk="1" hangingPunct="1">
              <a:lnSpc>
                <a:spcPct val="90000"/>
              </a:lnSpc>
            </a:pPr>
            <a:r>
              <a:rPr lang="fr-FR" smtClean="0"/>
              <a:t>RFC 1826,</a:t>
            </a:r>
          </a:p>
          <a:p>
            <a:pPr lvl="2" eaLnBrk="1" hangingPunct="1">
              <a:lnSpc>
                <a:spcPct val="90000"/>
              </a:lnSpc>
            </a:pPr>
            <a:r>
              <a:rPr lang="fr-FR" smtClean="0"/>
              <a:t>l'intégrité des datagrammes.</a:t>
            </a:r>
          </a:p>
          <a:p>
            <a:pPr lvl="1" eaLnBrk="1" hangingPunct="1">
              <a:lnSpc>
                <a:spcPct val="90000"/>
              </a:lnSpc>
            </a:pPr>
            <a:r>
              <a:rPr lang="fr-FR" smtClean="0"/>
              <a:t>Une encapsulation sécuritaire des données (ESP),</a:t>
            </a:r>
          </a:p>
          <a:p>
            <a:pPr lvl="2" eaLnBrk="1" hangingPunct="1">
              <a:lnSpc>
                <a:spcPct val="90000"/>
              </a:lnSpc>
            </a:pPr>
            <a:r>
              <a:rPr lang="fr-FR" smtClean="0"/>
              <a:t>RFC 1827, </a:t>
            </a:r>
          </a:p>
          <a:p>
            <a:pPr lvl="2" eaLnBrk="1" hangingPunct="1">
              <a:lnSpc>
                <a:spcPct val="90000"/>
              </a:lnSpc>
            </a:pPr>
            <a:r>
              <a:rPr lang="fr-FR" smtClean="0"/>
              <a:t>confidentialité des datagrammes.</a:t>
            </a:r>
          </a:p>
        </p:txBody>
      </p:sp>
      <p:sp>
        <p:nvSpPr>
          <p:cNvPr id="1741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3327CDE-59A5-4C11-BEA9-1DE64F552E9C}" type="slidenum">
              <a:rPr lang="fr-FR" smtClean="0"/>
              <a:pPr eaLnBrk="1" hangingPunct="1"/>
              <a:t>15</a:t>
            </a:fld>
            <a:endParaRPr lang="fr-FR" smtClean="0"/>
          </a:p>
        </p:txBody>
      </p:sp>
    </p:spTree>
    <p:extLst>
      <p:ext uri="{BB962C8B-B14F-4D97-AF65-F5344CB8AC3E}">
        <p14:creationId xmlns:p14="http://schemas.microsoft.com/office/powerpoint/2010/main" val="3132699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FR" smtClean="0"/>
              <a:t>IPSEC</a:t>
            </a:r>
          </a:p>
        </p:txBody>
      </p:sp>
      <p:sp>
        <p:nvSpPr>
          <p:cNvPr id="18435" name="Rectangle 3"/>
          <p:cNvSpPr>
            <a:spLocks noGrp="1" noChangeArrowheads="1"/>
          </p:cNvSpPr>
          <p:nvPr>
            <p:ph type="body" idx="1"/>
          </p:nvPr>
        </p:nvSpPr>
        <p:spPr/>
        <p:txBody>
          <a:bodyPr/>
          <a:lstStyle/>
          <a:p>
            <a:pPr eaLnBrk="1" hangingPunct="1">
              <a:lnSpc>
                <a:spcPct val="90000"/>
              </a:lnSpc>
            </a:pPr>
            <a:r>
              <a:rPr lang="fr-FR" smtClean="0"/>
              <a:t>Authentification (de l'ordinateur utilisé, essentiellement ) ;</a:t>
            </a:r>
          </a:p>
          <a:p>
            <a:pPr eaLnBrk="1" hangingPunct="1">
              <a:lnSpc>
                <a:spcPct val="90000"/>
              </a:lnSpc>
            </a:pPr>
            <a:r>
              <a:rPr lang="fr-FR" smtClean="0"/>
              <a:t>Confidentialité;</a:t>
            </a:r>
          </a:p>
          <a:p>
            <a:pPr eaLnBrk="1" hangingPunct="1">
              <a:lnSpc>
                <a:spcPct val="90000"/>
              </a:lnSpc>
            </a:pPr>
            <a:r>
              <a:rPr lang="fr-FR" smtClean="0"/>
              <a:t>Intégrité;</a:t>
            </a:r>
          </a:p>
          <a:p>
            <a:pPr eaLnBrk="1" hangingPunct="1">
              <a:lnSpc>
                <a:spcPct val="90000"/>
              </a:lnSpc>
            </a:pPr>
            <a:r>
              <a:rPr lang="fr-FR" smtClean="0"/>
              <a:t>Non-Répudiation; </a:t>
            </a:r>
          </a:p>
          <a:p>
            <a:pPr eaLnBrk="1" hangingPunct="1">
              <a:lnSpc>
                <a:spcPct val="90000"/>
              </a:lnSpc>
            </a:pPr>
            <a:r>
              <a:rPr lang="fr-FR" smtClean="0"/>
              <a:t>Prévention contre le rejeu ("replay attacks");</a:t>
            </a:r>
          </a:p>
          <a:p>
            <a:pPr eaLnBrk="1" hangingPunct="1">
              <a:lnSpc>
                <a:spcPct val="90000"/>
              </a:lnSpc>
            </a:pPr>
            <a:r>
              <a:rPr lang="fr-FR" smtClean="0"/>
              <a:t>Prévention partielle contre l'analyse du trafic </a:t>
            </a:r>
          </a:p>
        </p:txBody>
      </p:sp>
      <p:sp>
        <p:nvSpPr>
          <p:cNvPr id="1843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95D4FDA-2E9D-4945-B2F9-D426C98EC455}" type="slidenum">
              <a:rPr lang="fr-FR" smtClean="0"/>
              <a:pPr eaLnBrk="1" hangingPunct="1"/>
              <a:t>16</a:t>
            </a:fld>
            <a:endParaRPr lang="fr-FR" smtClean="0"/>
          </a:p>
        </p:txBody>
      </p:sp>
    </p:spTree>
    <p:extLst>
      <p:ext uri="{BB962C8B-B14F-4D97-AF65-F5344CB8AC3E}">
        <p14:creationId xmlns:p14="http://schemas.microsoft.com/office/powerpoint/2010/main" val="3777387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FR" smtClean="0"/>
              <a:t>Authentification Header </a:t>
            </a:r>
          </a:p>
        </p:txBody>
      </p:sp>
      <p:sp>
        <p:nvSpPr>
          <p:cNvPr id="19459" name="Rectangle 3"/>
          <p:cNvSpPr>
            <a:spLocks noGrp="1" noChangeArrowheads="1"/>
          </p:cNvSpPr>
          <p:nvPr>
            <p:ph type="body" idx="1"/>
          </p:nvPr>
        </p:nvSpPr>
        <p:spPr/>
        <p:txBody>
          <a:bodyPr/>
          <a:lstStyle/>
          <a:p>
            <a:pPr eaLnBrk="1" hangingPunct="1"/>
            <a:r>
              <a:rPr lang="fr-FR" sz="2600" smtClean="0"/>
              <a:t>AH assure l’authentification des datagrammes IP sans chiffrement des données(i.e. confidentialité)</a:t>
            </a:r>
          </a:p>
          <a:p>
            <a:pPr eaLnBrk="1" hangingPunct="1"/>
            <a:r>
              <a:rPr lang="fr-FR" sz="2600" smtClean="0"/>
              <a:t>rajouter une entête d'authentification cryptographique afin d'obtenir: </a:t>
            </a:r>
          </a:p>
          <a:p>
            <a:pPr lvl="1" eaLnBrk="1" hangingPunct="1"/>
            <a:r>
              <a:rPr lang="fr-FR" sz="2200" smtClean="0"/>
              <a:t>Authentification de la source du paquet (adresse IP authentique) </a:t>
            </a:r>
          </a:p>
          <a:p>
            <a:pPr lvl="1" eaLnBrk="1" hangingPunct="1"/>
            <a:r>
              <a:rPr lang="fr-FR" sz="2200" smtClean="0"/>
              <a:t>Intégrité du contenu </a:t>
            </a:r>
          </a:p>
          <a:p>
            <a:pPr lvl="1" eaLnBrk="1" hangingPunct="1"/>
            <a:r>
              <a:rPr lang="fr-FR" sz="2200" smtClean="0"/>
              <a:t>Non-Répudiation suivant l'algorithme cryptographique utilisé </a:t>
            </a:r>
          </a:p>
        </p:txBody>
      </p:sp>
      <p:sp>
        <p:nvSpPr>
          <p:cNvPr id="1946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345FA61-80C9-48EA-ACD1-372B7BE4E870}" type="slidenum">
              <a:rPr lang="fr-FR" smtClean="0"/>
              <a:pPr eaLnBrk="1" hangingPunct="1"/>
              <a:t>17</a:t>
            </a:fld>
            <a:endParaRPr lang="fr-FR" smtClean="0"/>
          </a:p>
        </p:txBody>
      </p:sp>
    </p:spTree>
    <p:extLst>
      <p:ext uri="{BB962C8B-B14F-4D97-AF65-F5344CB8AC3E}">
        <p14:creationId xmlns:p14="http://schemas.microsoft.com/office/powerpoint/2010/main" val="1153804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pPr eaLnBrk="1" hangingPunct="1"/>
            <a:r>
              <a:rPr lang="fr-FR" smtClean="0"/>
              <a:t>AH</a:t>
            </a:r>
          </a:p>
        </p:txBody>
      </p:sp>
      <p:pic>
        <p:nvPicPr>
          <p:cNvPr id="20483" name="Picture 4" descr="AuthHeade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28838" y="2027238"/>
            <a:ext cx="4819650" cy="835025"/>
          </a:xfrm>
          <a:noFill/>
        </p:spPr>
      </p:pic>
      <p:sp>
        <p:nvSpPr>
          <p:cNvPr id="20484" name="Text Box 7"/>
          <p:cNvSpPr txBox="1">
            <a:spLocks noChangeArrowheads="1"/>
          </p:cNvSpPr>
          <p:nvPr/>
        </p:nvSpPr>
        <p:spPr bwMode="auto">
          <a:xfrm>
            <a:off x="879475" y="2944813"/>
            <a:ext cx="7364413"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buFontTx/>
              <a:buChar char="•"/>
            </a:pPr>
            <a:r>
              <a:rPr lang="fr-FR" sz="2400"/>
              <a:t> Le AH est imbriqué dans les données à protéger</a:t>
            </a:r>
          </a:p>
          <a:p>
            <a:pPr algn="just" eaLnBrk="1" hangingPunct="1">
              <a:buFontTx/>
              <a:buChar char="•"/>
            </a:pPr>
            <a:r>
              <a:rPr lang="fr-FR" sz="2400"/>
              <a:t> AH ne définit pas d’algorithme spécifique de signature ou d’autorité de certification (CA)</a:t>
            </a:r>
          </a:p>
          <a:p>
            <a:pPr lvl="1" algn="just" eaLnBrk="1" hangingPunct="1"/>
            <a:r>
              <a:rPr lang="fr-FR" sz="2400"/>
              <a:t>– </a:t>
            </a:r>
            <a:r>
              <a:rPr lang="fr-FR" sz="2000"/>
              <a:t>Les deux entités communicantes doivent s’entendre sur un protocole d’authentification commun au terme d’un processus de négociation de sécurité</a:t>
            </a:r>
          </a:p>
          <a:p>
            <a:pPr algn="just" eaLnBrk="1" hangingPunct="1">
              <a:buFontTx/>
              <a:buChar char="•"/>
            </a:pPr>
            <a:endParaRPr lang="fr-FR" sz="2400"/>
          </a:p>
        </p:txBody>
      </p:sp>
      <p:sp>
        <p:nvSpPr>
          <p:cNvPr id="20485"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C343F5-5194-4256-84A9-97B2ACC27960}" type="slidenum">
              <a:rPr lang="fr-FR" smtClean="0"/>
              <a:pPr eaLnBrk="1" hangingPunct="1"/>
              <a:t>18</a:t>
            </a:fld>
            <a:endParaRPr lang="fr-FR" smtClean="0"/>
          </a:p>
        </p:txBody>
      </p:sp>
    </p:spTree>
    <p:extLst>
      <p:ext uri="{BB962C8B-B14F-4D97-AF65-F5344CB8AC3E}">
        <p14:creationId xmlns:p14="http://schemas.microsoft.com/office/powerpoint/2010/main" val="2109419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fr-FR" smtClean="0"/>
              <a:t>AH</a:t>
            </a:r>
          </a:p>
        </p:txBody>
      </p:sp>
      <p:sp>
        <p:nvSpPr>
          <p:cNvPr id="21507" name="Rectangle 3"/>
          <p:cNvSpPr>
            <a:spLocks noGrp="1" noChangeArrowheads="1"/>
          </p:cNvSpPr>
          <p:nvPr>
            <p:ph type="body" idx="1"/>
          </p:nvPr>
        </p:nvSpPr>
        <p:spPr/>
        <p:txBody>
          <a:bodyPr/>
          <a:lstStyle/>
          <a:p>
            <a:pPr eaLnBrk="1" hangingPunct="1"/>
            <a:r>
              <a:rPr lang="fr-FR" smtClean="0"/>
              <a:t>AH exige que les implémentations supportent à la fois :</a:t>
            </a:r>
          </a:p>
          <a:p>
            <a:pPr eaLnBrk="1" hangingPunct="1"/>
            <a:endParaRPr lang="fr-FR" smtClean="0"/>
          </a:p>
          <a:p>
            <a:pPr lvl="1" eaLnBrk="1" hangingPunct="1"/>
            <a:r>
              <a:rPr lang="fr-FR" smtClean="0"/>
              <a:t>L’algorithme Message Digest 5 (MD5),</a:t>
            </a:r>
          </a:p>
          <a:p>
            <a:pPr lvl="1" eaLnBrk="1" hangingPunct="1"/>
            <a:r>
              <a:rPr lang="fr-FR" smtClean="0"/>
              <a:t>Le Secure Hash Algorithm 1 (SHA-1),</a:t>
            </a:r>
          </a:p>
          <a:p>
            <a:pPr lvl="1" eaLnBrk="1" hangingPunct="1"/>
            <a:endParaRPr lang="fr-FR" smtClean="0"/>
          </a:p>
          <a:p>
            <a:pPr eaLnBrk="1" hangingPunct="1"/>
            <a:r>
              <a:rPr lang="fr-FR" smtClean="0"/>
              <a:t>D’autres algorithmes peuvent être utilisés</a:t>
            </a:r>
          </a:p>
          <a:p>
            <a:pPr eaLnBrk="1" hangingPunct="1"/>
            <a:endParaRPr lang="fr-FR" smtClean="0"/>
          </a:p>
        </p:txBody>
      </p:sp>
      <p:sp>
        <p:nvSpPr>
          <p:cNvPr id="2150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71ADF06-E76B-4CF1-BFDD-DD4567E62C03}" type="slidenum">
              <a:rPr lang="fr-FR" smtClean="0"/>
              <a:pPr eaLnBrk="1" hangingPunct="1"/>
              <a:t>19</a:t>
            </a:fld>
            <a:endParaRPr lang="fr-FR" smtClean="0"/>
          </a:p>
        </p:txBody>
      </p:sp>
    </p:spTree>
    <p:extLst>
      <p:ext uri="{BB962C8B-B14F-4D97-AF65-F5344CB8AC3E}">
        <p14:creationId xmlns:p14="http://schemas.microsoft.com/office/powerpoint/2010/main" val="3118979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smtClean="0"/>
              <a:t>Sécurité d'un réseau</a:t>
            </a:r>
          </a:p>
        </p:txBody>
      </p:sp>
      <p:sp>
        <p:nvSpPr>
          <p:cNvPr id="4099" name="Rectangle 3"/>
          <p:cNvSpPr>
            <a:spLocks noGrp="1" noChangeArrowheads="1"/>
          </p:cNvSpPr>
          <p:nvPr>
            <p:ph type="body" idx="1"/>
          </p:nvPr>
        </p:nvSpPr>
        <p:spPr/>
        <p:txBody>
          <a:bodyPr/>
          <a:lstStyle/>
          <a:p>
            <a:pPr eaLnBrk="1" hangingPunct="1"/>
            <a:r>
              <a:rPr lang="fr-FR" smtClean="0"/>
              <a:t>L’assurance que :</a:t>
            </a:r>
          </a:p>
          <a:p>
            <a:pPr lvl="1" eaLnBrk="1" hangingPunct="1"/>
            <a:r>
              <a:rPr lang="fr-FR" smtClean="0"/>
              <a:t>l'ensemble des machines du réseau fonctionnent de façon optimale </a:t>
            </a:r>
          </a:p>
          <a:p>
            <a:pPr lvl="1" eaLnBrk="1" hangingPunct="1"/>
            <a:r>
              <a:rPr lang="fr-FR" smtClean="0"/>
              <a:t>les utilisateurs de ces machines possèdent juste les droits qui l’on aurait octroyés auparavant. </a:t>
            </a:r>
          </a:p>
        </p:txBody>
      </p:sp>
      <p:sp>
        <p:nvSpPr>
          <p:cNvPr id="41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FE30F1C-50BC-4F4F-8AB8-517F8B566E93}" type="slidenum">
              <a:rPr lang="fr-FR" smtClean="0"/>
              <a:pPr eaLnBrk="1" hangingPunct="1"/>
              <a:t>2</a:t>
            </a:fld>
            <a:endParaRPr lang="fr-FR" smtClean="0"/>
          </a:p>
        </p:txBody>
      </p:sp>
    </p:spTree>
    <p:extLst>
      <p:ext uri="{BB962C8B-B14F-4D97-AF65-F5344CB8AC3E}">
        <p14:creationId xmlns:p14="http://schemas.microsoft.com/office/powerpoint/2010/main" val="599770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fr-FR" sz="3500" smtClean="0"/>
              <a:t>Encapsulating Security Payload</a:t>
            </a:r>
            <a:br>
              <a:rPr lang="fr-FR" sz="3500" smtClean="0"/>
            </a:br>
            <a:r>
              <a:rPr lang="fr-FR" sz="3500" smtClean="0"/>
              <a:t>(ESP)</a:t>
            </a:r>
          </a:p>
        </p:txBody>
      </p:sp>
      <p:sp>
        <p:nvSpPr>
          <p:cNvPr id="22531" name="Rectangle 3"/>
          <p:cNvSpPr>
            <a:spLocks noGrp="1" noChangeArrowheads="1"/>
          </p:cNvSpPr>
          <p:nvPr>
            <p:ph type="body" idx="1"/>
          </p:nvPr>
        </p:nvSpPr>
        <p:spPr/>
        <p:txBody>
          <a:bodyPr/>
          <a:lstStyle/>
          <a:p>
            <a:pPr eaLnBrk="1" hangingPunct="1"/>
            <a:r>
              <a:rPr lang="fr-FR" smtClean="0"/>
              <a:t>offre la confidentialité des données et une</a:t>
            </a:r>
            <a:r>
              <a:rPr lang="fr-FR" b="1" smtClean="0"/>
              <a:t> </a:t>
            </a:r>
            <a:r>
              <a:rPr lang="fr-FR" smtClean="0"/>
              <a:t>protection limitée contre l’analyse de trafic,</a:t>
            </a:r>
          </a:p>
          <a:p>
            <a:pPr lvl="1" eaLnBrk="1" hangingPunct="1"/>
            <a:r>
              <a:rPr lang="fr-FR" smtClean="0"/>
              <a:t>avec des services optionnels d’authentification et de détection de reprise (si utilisé avec AH)</a:t>
            </a:r>
          </a:p>
          <a:p>
            <a:pPr eaLnBrk="1" hangingPunct="1"/>
            <a:r>
              <a:rPr lang="fr-FR" smtClean="0"/>
              <a:t>Deux modes de fonctionnement:</a:t>
            </a:r>
          </a:p>
          <a:p>
            <a:pPr lvl="1" eaLnBrk="1" hangingPunct="1"/>
            <a:r>
              <a:rPr lang="fr-FR" smtClean="0"/>
              <a:t> Mode </a:t>
            </a:r>
            <a:r>
              <a:rPr lang="fr-FR" b="1" smtClean="0"/>
              <a:t>Transport</a:t>
            </a:r>
          </a:p>
          <a:p>
            <a:pPr lvl="1" eaLnBrk="1" hangingPunct="1"/>
            <a:r>
              <a:rPr lang="fr-FR" smtClean="0"/>
              <a:t> Mode </a:t>
            </a:r>
            <a:r>
              <a:rPr lang="fr-FR" b="1" smtClean="0"/>
              <a:t>Tunnel</a:t>
            </a:r>
            <a:endParaRPr lang="fr-FR" smtClean="0"/>
          </a:p>
          <a:p>
            <a:pPr eaLnBrk="1" hangingPunct="1"/>
            <a:endParaRPr lang="fr-FR" smtClean="0"/>
          </a:p>
        </p:txBody>
      </p:sp>
      <p:sp>
        <p:nvSpPr>
          <p:cNvPr id="2253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950834-A833-4810-BB7B-377FD3A407A3}" type="slidenum">
              <a:rPr lang="fr-FR" smtClean="0"/>
              <a:pPr eaLnBrk="1" hangingPunct="1"/>
              <a:t>20</a:t>
            </a:fld>
            <a:endParaRPr lang="fr-FR" smtClean="0"/>
          </a:p>
        </p:txBody>
      </p:sp>
    </p:spTree>
    <p:extLst>
      <p:ext uri="{BB962C8B-B14F-4D97-AF65-F5344CB8AC3E}">
        <p14:creationId xmlns:p14="http://schemas.microsoft.com/office/powerpoint/2010/main" val="2566747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fr-FR" smtClean="0"/>
              <a:t>ESP</a:t>
            </a:r>
          </a:p>
        </p:txBody>
      </p:sp>
      <p:sp>
        <p:nvSpPr>
          <p:cNvPr id="23555" name="Rectangle 3"/>
          <p:cNvSpPr>
            <a:spLocks noGrp="1" noChangeArrowheads="1"/>
          </p:cNvSpPr>
          <p:nvPr>
            <p:ph type="body" idx="1"/>
          </p:nvPr>
        </p:nvSpPr>
        <p:spPr/>
        <p:txBody>
          <a:bodyPr/>
          <a:lstStyle/>
          <a:p>
            <a:pPr eaLnBrk="1" hangingPunct="1">
              <a:lnSpc>
                <a:spcPct val="80000"/>
              </a:lnSpc>
            </a:pPr>
            <a:endParaRPr lang="fr-FR" sz="1900" smtClean="0"/>
          </a:p>
          <a:p>
            <a:pPr eaLnBrk="1" hangingPunct="1">
              <a:lnSpc>
                <a:spcPct val="80000"/>
              </a:lnSpc>
            </a:pPr>
            <a:endParaRPr lang="fr-FR" sz="1900" smtClean="0"/>
          </a:p>
          <a:p>
            <a:pPr eaLnBrk="1" hangingPunct="1">
              <a:lnSpc>
                <a:spcPct val="80000"/>
              </a:lnSpc>
            </a:pPr>
            <a:endParaRPr lang="fr-FR" sz="1900" smtClean="0"/>
          </a:p>
          <a:p>
            <a:pPr eaLnBrk="1" hangingPunct="1">
              <a:lnSpc>
                <a:spcPct val="80000"/>
              </a:lnSpc>
            </a:pPr>
            <a:endParaRPr lang="fr-FR" sz="1900" smtClean="0"/>
          </a:p>
          <a:p>
            <a:pPr eaLnBrk="1" hangingPunct="1">
              <a:lnSpc>
                <a:spcPct val="80000"/>
              </a:lnSpc>
            </a:pPr>
            <a:endParaRPr lang="fr-FR" sz="1900" smtClean="0"/>
          </a:p>
          <a:p>
            <a:pPr eaLnBrk="1" hangingPunct="1">
              <a:lnSpc>
                <a:spcPct val="80000"/>
              </a:lnSpc>
            </a:pPr>
            <a:r>
              <a:rPr lang="fr-FR" sz="2400" smtClean="0"/>
              <a:t>s’applique uniquement aux paquets non fragmentés.</a:t>
            </a:r>
          </a:p>
          <a:p>
            <a:pPr eaLnBrk="1" hangingPunct="1">
              <a:lnSpc>
                <a:spcPct val="80000"/>
              </a:lnSpc>
            </a:pPr>
            <a:r>
              <a:rPr lang="fr-FR" sz="2400" smtClean="0"/>
              <a:t>Si le paquet est fragmenté, il peut être soit réassemblé avant le traitement ESP soit rejeté.</a:t>
            </a:r>
          </a:p>
          <a:p>
            <a:pPr eaLnBrk="1" hangingPunct="1">
              <a:lnSpc>
                <a:spcPct val="80000"/>
              </a:lnSpc>
            </a:pPr>
            <a:r>
              <a:rPr lang="fr-FR" sz="2400" smtClean="0"/>
              <a:t>La protection porte uniquement sur la partie données d'un paquet IP. </a:t>
            </a:r>
          </a:p>
          <a:p>
            <a:pPr eaLnBrk="1" hangingPunct="1">
              <a:lnSpc>
                <a:spcPct val="80000"/>
              </a:lnSpc>
            </a:pPr>
            <a:r>
              <a:rPr lang="fr-FR" sz="2400" smtClean="0"/>
              <a:t>Les </a:t>
            </a:r>
            <a:r>
              <a:rPr lang="fr-FR" sz="2400" i="1" smtClean="0"/>
              <a:t>ports</a:t>
            </a:r>
            <a:r>
              <a:rPr lang="fr-FR" sz="2400" smtClean="0"/>
              <a:t> (UDP ou TCP) source et destination étant chiffrés, ceci pose des problèmes aux équipements de protection </a:t>
            </a:r>
            <a:r>
              <a:rPr lang="fr-FR" sz="2400" i="1" smtClean="0"/>
              <a:t>(firewalls, screen routers) </a:t>
            </a:r>
            <a:r>
              <a:rPr lang="fr-FR" sz="2400" smtClean="0"/>
              <a:t>qui se basent sur ces informations pour accepter ou refuser des paquets IP .</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3557" name="Object 4"/>
          <p:cNvGraphicFramePr>
            <a:graphicFrameLocks noChangeAspect="1"/>
          </p:cNvGraphicFramePr>
          <p:nvPr/>
        </p:nvGraphicFramePr>
        <p:xfrm>
          <a:off x="2019300" y="1700213"/>
          <a:ext cx="5000625" cy="1133475"/>
        </p:xfrm>
        <a:graphic>
          <a:graphicData uri="http://schemas.openxmlformats.org/presentationml/2006/ole">
            <mc:AlternateContent xmlns:mc="http://schemas.openxmlformats.org/markup-compatibility/2006">
              <mc:Choice xmlns:v="urn:schemas-microsoft-com:vml" Requires="v">
                <p:oleObj spid="_x0000_s1027" name="Image" r:id="rId3" imgW="5001768" imgH="1133856" progId="Word.Picture.8">
                  <p:embed/>
                </p:oleObj>
              </mc:Choice>
              <mc:Fallback>
                <p:oleObj name="Image" r:id="rId3" imgW="5001768" imgH="11338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1700213"/>
                        <a:ext cx="50006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Espace réservé du numéro de diapositive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36C5335-C937-40E7-850F-97F7ACF97BEF}" type="slidenum">
              <a:rPr lang="fr-FR" smtClean="0"/>
              <a:pPr eaLnBrk="1" hangingPunct="1"/>
              <a:t>21</a:t>
            </a:fld>
            <a:endParaRPr lang="fr-FR" smtClean="0"/>
          </a:p>
        </p:txBody>
      </p:sp>
    </p:spTree>
    <p:extLst>
      <p:ext uri="{BB962C8B-B14F-4D97-AF65-F5344CB8AC3E}">
        <p14:creationId xmlns:p14="http://schemas.microsoft.com/office/powerpoint/2010/main" val="1381501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fr-FR" smtClean="0"/>
              <a:t>ESP : Mode transport</a:t>
            </a:r>
          </a:p>
        </p:txBody>
      </p:sp>
      <p:sp>
        <p:nvSpPr>
          <p:cNvPr id="24579" name="Rectangle 3"/>
          <p:cNvSpPr>
            <a:spLocks noGrp="1" noChangeArrowheads="1"/>
          </p:cNvSpPr>
          <p:nvPr>
            <p:ph type="body" idx="1"/>
          </p:nvPr>
        </p:nvSpPr>
        <p:spPr/>
        <p:txBody>
          <a:bodyPr/>
          <a:lstStyle/>
          <a:p>
            <a:pPr eaLnBrk="1" hangingPunct="1"/>
            <a:r>
              <a:rPr lang="fr-FR" smtClean="0"/>
              <a:t>Le mode transport chiffre seulement</a:t>
            </a:r>
            <a:r>
              <a:rPr lang="fr-FR" b="1" smtClean="0"/>
              <a:t> </a:t>
            </a:r>
            <a:r>
              <a:rPr lang="fr-FR" smtClean="0"/>
              <a:t>la charge utile des couches supérieures (par ex., TCP ou UDP) du datagramme IP original</a:t>
            </a:r>
          </a:p>
          <a:p>
            <a:pPr eaLnBrk="1" hangingPunct="1"/>
            <a:r>
              <a:rPr lang="fr-FR" smtClean="0"/>
              <a:t>Entête en clair</a:t>
            </a:r>
          </a:p>
          <a:p>
            <a:pPr eaLnBrk="1" hangingPunct="1"/>
            <a:endParaRPr lang="fr-FR" smtClean="0"/>
          </a:p>
          <a:p>
            <a:pPr eaLnBrk="1" hangingPunct="1"/>
            <a:endParaRPr lang="fr-FR" smtClean="0"/>
          </a:p>
        </p:txBody>
      </p:sp>
      <p:sp>
        <p:nvSpPr>
          <p:cNvPr id="2458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8B2DB52-2A23-4D96-81A3-74FA322866E7}" type="slidenum">
              <a:rPr lang="fr-FR" smtClean="0"/>
              <a:pPr eaLnBrk="1" hangingPunct="1"/>
              <a:t>22</a:t>
            </a:fld>
            <a:endParaRPr lang="fr-FR" smtClean="0"/>
          </a:p>
        </p:txBody>
      </p:sp>
    </p:spTree>
    <p:extLst>
      <p:ext uri="{BB962C8B-B14F-4D97-AF65-F5344CB8AC3E}">
        <p14:creationId xmlns:p14="http://schemas.microsoft.com/office/powerpoint/2010/main" val="2651856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fr-FR" smtClean="0"/>
              <a:t>ESP : Mode Tunnel</a:t>
            </a:r>
          </a:p>
        </p:txBody>
      </p:sp>
      <p:sp>
        <p:nvSpPr>
          <p:cNvPr id="25603" name="Rectangle 3"/>
          <p:cNvSpPr>
            <a:spLocks noGrp="1" noChangeArrowheads="1"/>
          </p:cNvSpPr>
          <p:nvPr>
            <p:ph type="body" idx="1"/>
          </p:nvPr>
        </p:nvSpPr>
        <p:spPr/>
        <p:txBody>
          <a:bodyPr/>
          <a:lstStyle/>
          <a:p>
            <a:pPr eaLnBrk="1" hangingPunct="1">
              <a:lnSpc>
                <a:spcPct val="90000"/>
              </a:lnSpc>
            </a:pPr>
            <a:r>
              <a:rPr lang="fr-FR" smtClean="0"/>
              <a:t>encapsule et chiffre le datagramme IP entier (entête et charge utile)</a:t>
            </a:r>
          </a:p>
          <a:p>
            <a:pPr eaLnBrk="1" hangingPunct="1">
              <a:lnSpc>
                <a:spcPct val="90000"/>
              </a:lnSpc>
            </a:pPr>
            <a:r>
              <a:rPr lang="fr-FR" smtClean="0"/>
              <a:t>Une nouvelle entête IP est créée</a:t>
            </a:r>
          </a:p>
          <a:p>
            <a:pPr eaLnBrk="1" hangingPunct="1">
              <a:lnSpc>
                <a:spcPct val="90000"/>
              </a:lnSpc>
            </a:pPr>
            <a:r>
              <a:rPr lang="fr-FR" smtClean="0"/>
              <a:t>À la réception, le paquet est décapsulé, déchiffré et ré-acheminé</a:t>
            </a:r>
          </a:p>
          <a:p>
            <a:pPr eaLnBrk="1" hangingPunct="1">
              <a:lnSpc>
                <a:spcPct val="90000"/>
              </a:lnSpc>
            </a:pPr>
            <a:r>
              <a:rPr lang="fr-FR" smtClean="0"/>
              <a:t>Peut être utilisé entre:</a:t>
            </a:r>
          </a:p>
          <a:p>
            <a:pPr lvl="1" eaLnBrk="1" hangingPunct="1">
              <a:lnSpc>
                <a:spcPct val="90000"/>
              </a:lnSpc>
            </a:pPr>
            <a:r>
              <a:rPr lang="fr-FR" smtClean="0"/>
              <a:t> Passerelles de sécurité</a:t>
            </a:r>
          </a:p>
          <a:p>
            <a:pPr lvl="1" eaLnBrk="1" hangingPunct="1">
              <a:lnSpc>
                <a:spcPct val="90000"/>
              </a:lnSpc>
            </a:pPr>
            <a:r>
              <a:rPr lang="fr-FR" smtClean="0"/>
              <a:t> Clients éloignés et passerelles de sécurité</a:t>
            </a:r>
          </a:p>
          <a:p>
            <a:pPr lvl="1" eaLnBrk="1" hangingPunct="1">
              <a:lnSpc>
                <a:spcPct val="90000"/>
              </a:lnSpc>
            </a:pPr>
            <a:r>
              <a:rPr lang="fr-FR" smtClean="0"/>
              <a:t> Ordinateurs</a:t>
            </a:r>
          </a:p>
          <a:p>
            <a:pPr eaLnBrk="1" hangingPunct="1">
              <a:lnSpc>
                <a:spcPct val="90000"/>
              </a:lnSpc>
            </a:pPr>
            <a:endParaRPr lang="fr-FR" smtClean="0"/>
          </a:p>
        </p:txBody>
      </p:sp>
      <p:sp>
        <p:nvSpPr>
          <p:cNvPr id="2560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FE38C6C-28DD-48B8-8E32-F71BC0C3A623}" type="slidenum">
              <a:rPr lang="fr-FR" smtClean="0"/>
              <a:pPr eaLnBrk="1" hangingPunct="1"/>
              <a:t>23</a:t>
            </a:fld>
            <a:endParaRPr lang="fr-FR" smtClean="0"/>
          </a:p>
        </p:txBody>
      </p:sp>
    </p:spTree>
    <p:extLst>
      <p:ext uri="{BB962C8B-B14F-4D97-AF65-F5344CB8AC3E}">
        <p14:creationId xmlns:p14="http://schemas.microsoft.com/office/powerpoint/2010/main" val="3060818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fr-FR" smtClean="0"/>
              <a:t>IPsec</a:t>
            </a:r>
          </a:p>
        </p:txBody>
      </p:sp>
      <p:sp>
        <p:nvSpPr>
          <p:cNvPr id="26627" name="Rectangle 3"/>
          <p:cNvSpPr>
            <a:spLocks noGrp="1" noChangeArrowheads="1"/>
          </p:cNvSpPr>
          <p:nvPr>
            <p:ph type="body" idx="1"/>
          </p:nvPr>
        </p:nvSpPr>
        <p:spPr/>
        <p:txBody>
          <a:bodyPr/>
          <a:lstStyle/>
          <a:p>
            <a:pPr eaLnBrk="1" hangingPunct="1"/>
            <a:r>
              <a:rPr lang="fr-FR" sz="2600" smtClean="0"/>
              <a:t>L’algorithme de chiffrement peut être sélectionné parmi un grand nombre d’algorithmes possibles</a:t>
            </a:r>
          </a:p>
          <a:p>
            <a:pPr eaLnBrk="1" hangingPunct="1"/>
            <a:r>
              <a:rPr lang="fr-FR" sz="2600" smtClean="0"/>
              <a:t>Les algorithmes cryptographiques devant</a:t>
            </a:r>
            <a:r>
              <a:rPr lang="fr-FR" sz="2600" b="1" smtClean="0"/>
              <a:t> </a:t>
            </a:r>
            <a:r>
              <a:rPr lang="fr-FR" sz="2600" smtClean="0"/>
              <a:t>être supportés par IPSec:</a:t>
            </a:r>
          </a:p>
          <a:p>
            <a:pPr lvl="1" eaLnBrk="1" hangingPunct="1"/>
            <a:r>
              <a:rPr lang="fr-FR" sz="2200" smtClean="0"/>
              <a:t> DES ou 3DES en mode CBC</a:t>
            </a:r>
          </a:p>
          <a:p>
            <a:pPr lvl="1" eaLnBrk="1" hangingPunct="1"/>
            <a:r>
              <a:rPr lang="fr-FR" sz="2200" smtClean="0"/>
              <a:t> HMAC avec MD5</a:t>
            </a:r>
          </a:p>
          <a:p>
            <a:pPr lvl="1" eaLnBrk="1" hangingPunct="1"/>
            <a:r>
              <a:rPr lang="fr-FR" sz="2200" smtClean="0"/>
              <a:t> HMAC avec SHA-1</a:t>
            </a:r>
          </a:p>
          <a:p>
            <a:pPr eaLnBrk="1" hangingPunct="1"/>
            <a:r>
              <a:rPr lang="fr-FR" sz="2600" smtClean="0"/>
              <a:t>Le point faible d'IPSEC, c'est la gestion des clés.</a:t>
            </a:r>
          </a:p>
          <a:p>
            <a:pPr lvl="1" eaLnBrk="1" hangingPunct="1"/>
            <a:endParaRPr lang="fr-FR" sz="2200" smtClean="0"/>
          </a:p>
          <a:p>
            <a:pPr eaLnBrk="1" hangingPunct="1"/>
            <a:endParaRPr lang="fr-FR" sz="2600" smtClean="0"/>
          </a:p>
        </p:txBody>
      </p:sp>
      <p:sp>
        <p:nvSpPr>
          <p:cNvPr id="2662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F74EE98-E851-4CB6-81D3-A3006C3E2420}" type="slidenum">
              <a:rPr lang="fr-FR" smtClean="0"/>
              <a:pPr eaLnBrk="1" hangingPunct="1"/>
              <a:t>24</a:t>
            </a:fld>
            <a:endParaRPr lang="fr-FR" smtClean="0"/>
          </a:p>
        </p:txBody>
      </p:sp>
    </p:spTree>
    <p:extLst>
      <p:ext uri="{BB962C8B-B14F-4D97-AF65-F5344CB8AC3E}">
        <p14:creationId xmlns:p14="http://schemas.microsoft.com/office/powerpoint/2010/main" val="358907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smtClean="0"/>
              <a:t>SSL TLS</a:t>
            </a:r>
          </a:p>
        </p:txBody>
      </p:sp>
      <p:sp>
        <p:nvSpPr>
          <p:cNvPr id="27651" name="Rectangle 3"/>
          <p:cNvSpPr>
            <a:spLocks noGrp="1" noChangeArrowheads="1"/>
          </p:cNvSpPr>
          <p:nvPr>
            <p:ph type="body" sz="half" idx="1"/>
          </p:nvPr>
        </p:nvSpPr>
        <p:spPr/>
        <p:txBody>
          <a:bodyPr/>
          <a:lstStyle/>
          <a:p>
            <a:pPr algn="just" eaLnBrk="1" hangingPunct="1"/>
            <a:r>
              <a:rPr lang="fr-FR" sz="2600" smtClean="0"/>
              <a:t>SSL (Secure Socket Layer), développé par Netscape.</a:t>
            </a:r>
          </a:p>
          <a:p>
            <a:pPr eaLnBrk="1" hangingPunct="1"/>
            <a:r>
              <a:rPr lang="fr-FR" sz="2600" smtClean="0"/>
              <a:t>L'IETF a pris le relais en proposant le protocole TLS (Transport Layer Security), qui est à peu près, identique à SSL v3.</a:t>
            </a:r>
          </a:p>
          <a:p>
            <a:pPr eaLnBrk="1" hangingPunct="1"/>
            <a:endParaRPr lang="fr-FR" sz="2600" smtClean="0"/>
          </a:p>
        </p:txBody>
      </p:sp>
      <p:pic>
        <p:nvPicPr>
          <p:cNvPr id="27652"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72125" y="2589213"/>
            <a:ext cx="2312988" cy="2314575"/>
          </a:xfrm>
          <a:noFill/>
        </p:spPr>
      </p:pic>
      <p:sp>
        <p:nvSpPr>
          <p:cNvPr id="27653"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132E86F-AD8C-4C4F-8371-04A7DA99BC88}" type="slidenum">
              <a:rPr lang="fr-FR" smtClean="0"/>
              <a:pPr eaLnBrk="1" hangingPunct="1"/>
              <a:t>25</a:t>
            </a:fld>
            <a:endParaRPr lang="fr-FR" smtClean="0"/>
          </a:p>
        </p:txBody>
      </p:sp>
    </p:spTree>
    <p:extLst>
      <p:ext uri="{BB962C8B-B14F-4D97-AF65-F5344CB8AC3E}">
        <p14:creationId xmlns:p14="http://schemas.microsoft.com/office/powerpoint/2010/main" val="3396265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fr-FR" smtClean="0"/>
              <a:t>SSL TLS</a:t>
            </a:r>
          </a:p>
        </p:txBody>
      </p:sp>
      <p:sp>
        <p:nvSpPr>
          <p:cNvPr id="28675" name="Rectangle 3"/>
          <p:cNvSpPr>
            <a:spLocks noGrp="1" noChangeArrowheads="1"/>
          </p:cNvSpPr>
          <p:nvPr>
            <p:ph type="body" idx="1"/>
          </p:nvPr>
        </p:nvSpPr>
        <p:spPr/>
        <p:txBody>
          <a:bodyPr/>
          <a:lstStyle/>
          <a:p>
            <a:pPr eaLnBrk="1" hangingPunct="1"/>
            <a:r>
              <a:rPr lang="fr-FR" smtClean="0"/>
              <a:t>Le protocole SSL s'insère entre la couche application et la couche TCP.</a:t>
            </a:r>
          </a:p>
          <a:p>
            <a:pPr eaLnBrk="1" hangingPunct="1"/>
            <a:r>
              <a:rPr lang="fr-FR" smtClean="0"/>
              <a:t>Tout comme TCP, SSL fonctionne par session:</a:t>
            </a:r>
          </a:p>
          <a:p>
            <a:pPr lvl="1" eaLnBrk="1" hangingPunct="1"/>
            <a:r>
              <a:rPr lang="fr-FR" smtClean="0"/>
              <a:t> Ouverture d'une session (handshake)</a:t>
            </a:r>
          </a:p>
          <a:p>
            <a:pPr lvl="1" eaLnBrk="1" hangingPunct="1"/>
            <a:r>
              <a:rPr lang="fr-FR" smtClean="0"/>
              <a:t> Échange</a:t>
            </a:r>
          </a:p>
          <a:p>
            <a:pPr lvl="1" eaLnBrk="1" hangingPunct="1"/>
            <a:r>
              <a:rPr lang="fr-FR" smtClean="0"/>
              <a:t> Fermeture de la session</a:t>
            </a:r>
          </a:p>
          <a:p>
            <a:pPr eaLnBrk="1" hangingPunct="1"/>
            <a:endParaRPr lang="fr-FR" smtClean="0"/>
          </a:p>
        </p:txBody>
      </p:sp>
      <p:sp>
        <p:nvSpPr>
          <p:cNvPr id="2867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53478DF-0F60-4591-9B6D-C1BE03DAFD7E}" type="slidenum">
              <a:rPr lang="fr-FR" smtClean="0"/>
              <a:pPr eaLnBrk="1" hangingPunct="1"/>
              <a:t>26</a:t>
            </a:fld>
            <a:endParaRPr lang="fr-FR" smtClean="0"/>
          </a:p>
        </p:txBody>
      </p:sp>
    </p:spTree>
    <p:extLst>
      <p:ext uri="{BB962C8B-B14F-4D97-AF65-F5344CB8AC3E}">
        <p14:creationId xmlns:p14="http://schemas.microsoft.com/office/powerpoint/2010/main" val="613572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fr-FR" smtClean="0"/>
              <a:t>SSL</a:t>
            </a:r>
          </a:p>
        </p:txBody>
      </p:sp>
      <p:sp>
        <p:nvSpPr>
          <p:cNvPr id="29699" name="Rectangle 3"/>
          <p:cNvSpPr>
            <a:spLocks noGrp="1" noChangeArrowheads="1"/>
          </p:cNvSpPr>
          <p:nvPr>
            <p:ph type="body" idx="1"/>
          </p:nvPr>
        </p:nvSpPr>
        <p:spPr/>
        <p:txBody>
          <a:bodyPr/>
          <a:lstStyle/>
          <a:p>
            <a:pPr eaLnBrk="1" hangingPunct="1">
              <a:lnSpc>
                <a:spcPct val="80000"/>
              </a:lnSpc>
            </a:pPr>
            <a:r>
              <a:rPr lang="fr-FR" sz="2100" smtClean="0"/>
              <a:t>L'ouverture d'une session SSL comporte plusieurs échanges entre le client et le serveur :</a:t>
            </a:r>
          </a:p>
          <a:p>
            <a:pPr lvl="1" eaLnBrk="1" hangingPunct="1">
              <a:lnSpc>
                <a:spcPct val="80000"/>
              </a:lnSpc>
            </a:pPr>
            <a:r>
              <a:rPr lang="fr-FR" sz="2000" smtClean="0"/>
              <a:t>Client Hello: Le client envoie au serveur</a:t>
            </a:r>
          </a:p>
          <a:p>
            <a:pPr lvl="2" eaLnBrk="1" hangingPunct="1">
              <a:lnSpc>
                <a:spcPct val="80000"/>
              </a:lnSpc>
            </a:pPr>
            <a:r>
              <a:rPr lang="fr-FR" sz="1800" smtClean="0"/>
              <a:t>un vecteur aléatoire de client (28 bytes)</a:t>
            </a:r>
          </a:p>
          <a:p>
            <a:pPr lvl="2" eaLnBrk="1" hangingPunct="1">
              <a:lnSpc>
                <a:spcPct val="80000"/>
              </a:lnSpc>
            </a:pPr>
            <a:r>
              <a:rPr lang="fr-FR" sz="1800" smtClean="0"/>
              <a:t>une séquence de mécanismes cryptographiques</a:t>
            </a:r>
          </a:p>
          <a:p>
            <a:pPr lvl="3" eaLnBrk="1" hangingPunct="1">
              <a:lnSpc>
                <a:spcPct val="80000"/>
              </a:lnSpc>
            </a:pPr>
            <a:r>
              <a:rPr lang="fr-FR" sz="1600" smtClean="0"/>
              <a:t>ex: TLS_RSA_WITH_DES_CBC_SHA</a:t>
            </a:r>
          </a:p>
          <a:p>
            <a:pPr lvl="2" eaLnBrk="1" hangingPunct="1">
              <a:lnSpc>
                <a:spcPct val="80000"/>
              </a:lnSpc>
            </a:pPr>
            <a:r>
              <a:rPr lang="fr-FR" sz="1800" smtClean="0"/>
              <a:t>un algorithme de compression</a:t>
            </a:r>
          </a:p>
          <a:p>
            <a:pPr lvl="1" eaLnBrk="1" hangingPunct="1">
              <a:lnSpc>
                <a:spcPct val="80000"/>
              </a:lnSpc>
            </a:pPr>
            <a:r>
              <a:rPr lang="fr-FR" sz="2000" smtClean="0"/>
              <a:t>Serveur Hello: Le serveur répond en envoyant au client</a:t>
            </a:r>
          </a:p>
          <a:p>
            <a:pPr lvl="2" eaLnBrk="1" hangingPunct="1">
              <a:lnSpc>
                <a:spcPct val="80000"/>
              </a:lnSpc>
            </a:pPr>
            <a:r>
              <a:rPr lang="fr-FR" sz="1800" smtClean="0"/>
              <a:t>un vecteur aléatoire de serveur (28 bytes)</a:t>
            </a:r>
          </a:p>
          <a:p>
            <a:pPr lvl="2" eaLnBrk="1" hangingPunct="1">
              <a:lnSpc>
                <a:spcPct val="80000"/>
              </a:lnSpc>
            </a:pPr>
            <a:r>
              <a:rPr lang="fr-FR" sz="1800" smtClean="0"/>
              <a:t>un choix de mécanisme cryptographique</a:t>
            </a:r>
          </a:p>
          <a:p>
            <a:pPr lvl="2" eaLnBrk="1" hangingPunct="1">
              <a:lnSpc>
                <a:spcPct val="80000"/>
              </a:lnSpc>
            </a:pPr>
            <a:r>
              <a:rPr lang="fr-FR" sz="1800" smtClean="0"/>
              <a:t>le certificat de la clé publique de chiffrement du serveur</a:t>
            </a:r>
          </a:p>
          <a:p>
            <a:pPr eaLnBrk="1" hangingPunct="1">
              <a:lnSpc>
                <a:spcPct val="80000"/>
              </a:lnSpc>
            </a:pPr>
            <a:r>
              <a:rPr lang="fr-FR" sz="2100" smtClean="0"/>
              <a:t>À ce moment, le client génère un secret pré-maître de 48 bytes qu'il incorpore avec les vecteurs aléatoires échangés dans une fonction de hachage cryptographique.</a:t>
            </a:r>
          </a:p>
        </p:txBody>
      </p:sp>
      <p:sp>
        <p:nvSpPr>
          <p:cNvPr id="297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528F9B4-3D6C-4592-B8B8-E9D274DE3CD0}" type="slidenum">
              <a:rPr lang="fr-FR" smtClean="0"/>
              <a:pPr eaLnBrk="1" hangingPunct="1"/>
              <a:t>27</a:t>
            </a:fld>
            <a:endParaRPr lang="fr-FR" smtClean="0"/>
          </a:p>
        </p:txBody>
      </p:sp>
    </p:spTree>
    <p:extLst>
      <p:ext uri="{BB962C8B-B14F-4D97-AF65-F5344CB8AC3E}">
        <p14:creationId xmlns:p14="http://schemas.microsoft.com/office/powerpoint/2010/main" val="2418971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fr-FR" smtClean="0"/>
              <a:t>SSL</a:t>
            </a:r>
          </a:p>
        </p:txBody>
      </p:sp>
      <p:sp>
        <p:nvSpPr>
          <p:cNvPr id="30723" name="Rectangle 3"/>
          <p:cNvSpPr>
            <a:spLocks noGrp="1" noChangeArrowheads="1"/>
          </p:cNvSpPr>
          <p:nvPr>
            <p:ph type="body" idx="1"/>
          </p:nvPr>
        </p:nvSpPr>
        <p:spPr/>
        <p:txBody>
          <a:bodyPr/>
          <a:lstStyle/>
          <a:p>
            <a:pPr eaLnBrk="1" hangingPunct="1">
              <a:lnSpc>
                <a:spcPct val="90000"/>
              </a:lnSpc>
            </a:pPr>
            <a:r>
              <a:rPr lang="fr-FR" sz="2600" smtClean="0"/>
              <a:t>L'échange continue:</a:t>
            </a:r>
          </a:p>
          <a:p>
            <a:pPr lvl="1" eaLnBrk="1" hangingPunct="1">
              <a:lnSpc>
                <a:spcPct val="90000"/>
              </a:lnSpc>
            </a:pPr>
            <a:r>
              <a:rPr lang="fr-FR" sz="2200" smtClean="0"/>
              <a:t> Le client envoie au serveur</a:t>
            </a:r>
          </a:p>
          <a:p>
            <a:pPr lvl="2" eaLnBrk="1" hangingPunct="1">
              <a:lnSpc>
                <a:spcPct val="90000"/>
              </a:lnSpc>
            </a:pPr>
            <a:r>
              <a:rPr lang="fr-FR" sz="2100" smtClean="0"/>
              <a:t>le secret pré-maître chiffré avec la clé publique du serveur</a:t>
            </a:r>
          </a:p>
          <a:p>
            <a:pPr lvl="2" eaLnBrk="1" hangingPunct="1">
              <a:lnSpc>
                <a:spcPct val="90000"/>
              </a:lnSpc>
            </a:pPr>
            <a:r>
              <a:rPr lang="fr-FR" sz="2100" smtClean="0"/>
              <a:t>le choix du mécanisme</a:t>
            </a:r>
          </a:p>
          <a:p>
            <a:pPr lvl="2" eaLnBrk="1" hangingPunct="1">
              <a:lnSpc>
                <a:spcPct val="90000"/>
              </a:lnSpc>
            </a:pPr>
            <a:r>
              <a:rPr lang="fr-FR" sz="2100" smtClean="0"/>
              <a:t>un hachage incorporant les 2 premiers messages</a:t>
            </a:r>
          </a:p>
          <a:p>
            <a:pPr lvl="1" eaLnBrk="1" hangingPunct="1">
              <a:lnSpc>
                <a:spcPct val="90000"/>
              </a:lnSpc>
            </a:pPr>
            <a:r>
              <a:rPr lang="fr-FR" sz="2200" smtClean="0"/>
              <a:t> Le serveur répond au client par</a:t>
            </a:r>
          </a:p>
          <a:p>
            <a:pPr lvl="2" eaLnBrk="1" hangingPunct="1">
              <a:lnSpc>
                <a:spcPct val="90000"/>
              </a:lnSpc>
            </a:pPr>
            <a:r>
              <a:rPr lang="fr-FR" sz="2100" smtClean="0"/>
              <a:t> un hachage incorporant tous les précédents messages</a:t>
            </a:r>
          </a:p>
          <a:p>
            <a:pPr eaLnBrk="1" hangingPunct="1">
              <a:lnSpc>
                <a:spcPct val="90000"/>
              </a:lnSpc>
            </a:pPr>
            <a:r>
              <a:rPr lang="fr-FR" sz="2600" smtClean="0"/>
              <a:t>À partir de ce moment, le client et le serveur dérivent des clés de chiffrement selon le mécanisme choisi (ex: DES en mode CBC) à partir du secret maître.</a:t>
            </a:r>
          </a:p>
        </p:txBody>
      </p:sp>
      <p:sp>
        <p:nvSpPr>
          <p:cNvPr id="3072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7846543-3EC9-4A60-9666-75A56538D1C9}" type="slidenum">
              <a:rPr lang="fr-FR" smtClean="0"/>
              <a:pPr eaLnBrk="1" hangingPunct="1"/>
              <a:t>28</a:t>
            </a:fld>
            <a:endParaRPr lang="fr-FR" smtClean="0"/>
          </a:p>
        </p:txBody>
      </p:sp>
    </p:spTree>
    <p:extLst>
      <p:ext uri="{BB962C8B-B14F-4D97-AF65-F5344CB8AC3E}">
        <p14:creationId xmlns:p14="http://schemas.microsoft.com/office/powerpoint/2010/main" val="4187547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pPr eaLnBrk="1" hangingPunct="1"/>
            <a:r>
              <a:rPr lang="fr-FR" smtClean="0"/>
              <a:t>SSL</a:t>
            </a:r>
          </a:p>
        </p:txBody>
      </p:sp>
      <p:pic>
        <p:nvPicPr>
          <p:cNvPr id="31747" name="Picture 4" descr="SSL-RP"/>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2027238"/>
            <a:ext cx="4972050" cy="3305175"/>
          </a:xfrm>
          <a:noFill/>
        </p:spPr>
      </p:pic>
      <p:sp>
        <p:nvSpPr>
          <p:cNvPr id="3174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A058B64-BAE5-4B73-9EA0-40C99B1FEB79}" type="slidenum">
              <a:rPr lang="fr-FR" smtClean="0"/>
              <a:pPr eaLnBrk="1" hangingPunct="1"/>
              <a:t>29</a:t>
            </a:fld>
            <a:endParaRPr lang="fr-FR" smtClean="0"/>
          </a:p>
        </p:txBody>
      </p:sp>
    </p:spTree>
    <p:extLst>
      <p:ext uri="{BB962C8B-B14F-4D97-AF65-F5344CB8AC3E}">
        <p14:creationId xmlns:p14="http://schemas.microsoft.com/office/powerpoint/2010/main" val="335009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FR" smtClean="0"/>
              <a:t>Concepts en Réseaux</a:t>
            </a:r>
          </a:p>
        </p:txBody>
      </p:sp>
      <p:sp>
        <p:nvSpPr>
          <p:cNvPr id="5123" name="Rectangle 3"/>
          <p:cNvSpPr>
            <a:spLocks noGrp="1" noChangeArrowheads="1"/>
          </p:cNvSpPr>
          <p:nvPr>
            <p:ph type="body" idx="1"/>
          </p:nvPr>
        </p:nvSpPr>
        <p:spPr/>
        <p:txBody>
          <a:bodyPr/>
          <a:lstStyle/>
          <a:p>
            <a:pPr eaLnBrk="1" hangingPunct="1"/>
            <a:r>
              <a:rPr lang="fr-FR" smtClean="0"/>
              <a:t>Noeuds, liens</a:t>
            </a:r>
          </a:p>
          <a:p>
            <a:pPr eaLnBrk="1" hangingPunct="1"/>
            <a:r>
              <a:rPr lang="fr-FR" smtClean="0"/>
              <a:t>Communications</a:t>
            </a:r>
          </a:p>
          <a:p>
            <a:pPr lvl="1" eaLnBrk="1" hangingPunct="1"/>
            <a:r>
              <a:rPr lang="fr-FR" smtClean="0"/>
              <a:t>médiums: fibre, câble, satellite</a:t>
            </a:r>
          </a:p>
          <a:p>
            <a:pPr eaLnBrk="1" hangingPunct="1"/>
            <a:r>
              <a:rPr lang="fr-FR" smtClean="0"/>
              <a:t>Protocoles</a:t>
            </a:r>
          </a:p>
          <a:p>
            <a:pPr lvl="1" eaLnBrk="1" hangingPunct="1"/>
            <a:r>
              <a:rPr lang="fr-FR" smtClean="0"/>
              <a:t> couches OSI</a:t>
            </a:r>
          </a:p>
          <a:p>
            <a:pPr lvl="1" eaLnBrk="1" hangingPunct="1"/>
            <a:r>
              <a:rPr lang="fr-FR" smtClean="0"/>
              <a:t> couches TCP/IP</a:t>
            </a:r>
          </a:p>
          <a:p>
            <a:pPr eaLnBrk="1" hangingPunct="1"/>
            <a:r>
              <a:rPr lang="fr-FR" smtClean="0"/>
              <a:t>Adressage</a:t>
            </a:r>
          </a:p>
        </p:txBody>
      </p:sp>
      <p:sp>
        <p:nvSpPr>
          <p:cNvPr id="512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6051C4F-041F-4878-A696-8620502AF13A}" type="slidenum">
              <a:rPr lang="fr-FR" smtClean="0"/>
              <a:pPr eaLnBrk="1" hangingPunct="1"/>
              <a:t>3</a:t>
            </a:fld>
            <a:endParaRPr lang="fr-FR" smtClean="0"/>
          </a:p>
        </p:txBody>
      </p:sp>
    </p:spTree>
    <p:extLst>
      <p:ext uri="{BB962C8B-B14F-4D97-AF65-F5344CB8AC3E}">
        <p14:creationId xmlns:p14="http://schemas.microsoft.com/office/powerpoint/2010/main" val="1675898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fr-FR" sz="3500" smtClean="0"/>
              <a:t>Firewalls : </a:t>
            </a:r>
            <a:br>
              <a:rPr lang="fr-FR" sz="3500" smtClean="0"/>
            </a:br>
            <a:r>
              <a:rPr lang="fr-FR" sz="3500" smtClean="0"/>
              <a:t>Filtrage de paquets</a:t>
            </a:r>
          </a:p>
        </p:txBody>
      </p:sp>
      <p:sp>
        <p:nvSpPr>
          <p:cNvPr id="32771" name="Rectangle 3"/>
          <p:cNvSpPr>
            <a:spLocks noGrp="1" noChangeArrowheads="1"/>
          </p:cNvSpPr>
          <p:nvPr>
            <p:ph type="body" idx="1"/>
          </p:nvPr>
        </p:nvSpPr>
        <p:spPr/>
        <p:txBody>
          <a:bodyPr/>
          <a:lstStyle/>
          <a:p>
            <a:pPr eaLnBrk="1" hangingPunct="1"/>
            <a:r>
              <a:rPr lang="fr-FR" sz="2600" smtClean="0"/>
              <a:t>Protection à la frontière</a:t>
            </a:r>
          </a:p>
          <a:p>
            <a:pPr eaLnBrk="1" hangingPunct="1"/>
            <a:r>
              <a:rPr lang="fr-FR" sz="2600" smtClean="0"/>
              <a:t>Centralisation des contrôles</a:t>
            </a:r>
          </a:p>
          <a:p>
            <a:pPr eaLnBrk="1" hangingPunct="1"/>
            <a:r>
              <a:rPr lang="fr-FR" sz="2600" smtClean="0"/>
              <a:t>Fonctions typiques</a:t>
            </a:r>
          </a:p>
          <a:p>
            <a:pPr lvl="1" eaLnBrk="1" hangingPunct="1"/>
            <a:r>
              <a:rPr lang="fr-FR" sz="2200" smtClean="0"/>
              <a:t>Contrôle d’accès basé sur adresse source et/ou destination</a:t>
            </a:r>
          </a:p>
          <a:p>
            <a:pPr lvl="1" eaLnBrk="1" hangingPunct="1"/>
            <a:r>
              <a:rPr lang="fr-FR" sz="2200" smtClean="0"/>
              <a:t>Contrôle d’accès basé sur les services</a:t>
            </a:r>
          </a:p>
          <a:p>
            <a:pPr lvl="1" eaLnBrk="1" hangingPunct="1"/>
            <a:r>
              <a:rPr lang="fr-FR" sz="2200" smtClean="0"/>
              <a:t>Dissimule le réseau interne: topologie, adresses physiques, trafic</a:t>
            </a:r>
          </a:p>
          <a:p>
            <a:pPr lvl="1" eaLnBrk="1" hangingPunct="1"/>
            <a:r>
              <a:rPr lang="fr-FR" sz="2200" smtClean="0"/>
              <a:t>Détection de code malicieux</a:t>
            </a:r>
          </a:p>
          <a:p>
            <a:pPr lvl="1" eaLnBrk="1" hangingPunct="1"/>
            <a:r>
              <a:rPr lang="fr-FR" sz="2200" smtClean="0"/>
              <a:t>Authentification selon la source</a:t>
            </a:r>
          </a:p>
          <a:p>
            <a:pPr lvl="1" eaLnBrk="1" hangingPunct="1"/>
            <a:endParaRPr lang="fr-FR" sz="2200" smtClean="0"/>
          </a:p>
        </p:txBody>
      </p:sp>
      <p:sp>
        <p:nvSpPr>
          <p:cNvPr id="3277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9DB4833-510C-4950-A121-C82C3E7F701F}" type="slidenum">
              <a:rPr lang="fr-FR" smtClean="0"/>
              <a:pPr eaLnBrk="1" hangingPunct="1"/>
              <a:t>30</a:t>
            </a:fld>
            <a:endParaRPr lang="fr-FR" smtClean="0"/>
          </a:p>
        </p:txBody>
      </p:sp>
    </p:spTree>
    <p:extLst>
      <p:ext uri="{BB962C8B-B14F-4D97-AF65-F5344CB8AC3E}">
        <p14:creationId xmlns:p14="http://schemas.microsoft.com/office/powerpoint/2010/main" val="2848561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smtClean="0"/>
              <a:t>Firewalls</a:t>
            </a:r>
          </a:p>
        </p:txBody>
      </p:sp>
      <p:sp>
        <p:nvSpPr>
          <p:cNvPr id="33795" name="Rectangle 3"/>
          <p:cNvSpPr>
            <a:spLocks noGrp="1" noChangeArrowheads="1"/>
          </p:cNvSpPr>
          <p:nvPr>
            <p:ph type="body" idx="1"/>
          </p:nvPr>
        </p:nvSpPr>
        <p:spPr/>
        <p:txBody>
          <a:bodyPr/>
          <a:lstStyle/>
          <a:p>
            <a:pPr eaLnBrk="1" hangingPunct="1"/>
            <a:r>
              <a:rPr lang="fr-FR" smtClean="0"/>
              <a:t>En général, les machines se trouvant à la frontière d'un réseau peuvent remplir trois tâches :</a:t>
            </a:r>
          </a:p>
          <a:p>
            <a:pPr lvl="1" eaLnBrk="1" hangingPunct="1"/>
            <a:r>
              <a:rPr lang="fr-FR" smtClean="0"/>
              <a:t> Contrôler l'accès à l'intérieur du réseau</a:t>
            </a:r>
          </a:p>
          <a:p>
            <a:pPr lvl="1" eaLnBrk="1" hangingPunct="1"/>
            <a:r>
              <a:rPr lang="fr-FR" smtClean="0"/>
              <a:t> Ajouter une protection cryptographique aux données qui sortent du réseau</a:t>
            </a:r>
          </a:p>
          <a:p>
            <a:pPr lvl="1" eaLnBrk="1" hangingPunct="1"/>
            <a:r>
              <a:rPr lang="fr-FR" smtClean="0"/>
              <a:t> Rendre invisible la structure interne du réseau: le nombre de machines, la topologie, les systèmes d'exploitation.</a:t>
            </a:r>
          </a:p>
          <a:p>
            <a:pPr eaLnBrk="1" hangingPunct="1"/>
            <a:endParaRPr lang="fr-FR" smtClean="0"/>
          </a:p>
        </p:txBody>
      </p:sp>
      <p:sp>
        <p:nvSpPr>
          <p:cNvPr id="337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12CC23B-FD11-4EEB-BE9E-B859F36291D3}" type="slidenum">
              <a:rPr lang="fr-FR" smtClean="0"/>
              <a:pPr eaLnBrk="1" hangingPunct="1"/>
              <a:t>31</a:t>
            </a:fld>
            <a:endParaRPr lang="fr-FR" smtClean="0"/>
          </a:p>
        </p:txBody>
      </p:sp>
    </p:spTree>
    <p:extLst>
      <p:ext uri="{BB962C8B-B14F-4D97-AF65-F5344CB8AC3E}">
        <p14:creationId xmlns:p14="http://schemas.microsoft.com/office/powerpoint/2010/main" val="1868851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fr-FR" smtClean="0"/>
              <a:t>Firewalls</a:t>
            </a:r>
          </a:p>
        </p:txBody>
      </p:sp>
      <p:sp>
        <p:nvSpPr>
          <p:cNvPr id="34819" name="Rectangle 3"/>
          <p:cNvSpPr>
            <a:spLocks noGrp="1" noChangeArrowheads="1"/>
          </p:cNvSpPr>
          <p:nvPr>
            <p:ph type="body" idx="1"/>
          </p:nvPr>
        </p:nvSpPr>
        <p:spPr/>
        <p:txBody>
          <a:bodyPr/>
          <a:lstStyle/>
          <a:p>
            <a:pPr eaLnBrk="1" hangingPunct="1"/>
            <a:r>
              <a:rPr lang="fr-FR" sz="2600" smtClean="0"/>
              <a:t>Avec le développement d’Internet les besoins sont :</a:t>
            </a:r>
          </a:p>
          <a:p>
            <a:pPr lvl="1" eaLnBrk="1" hangingPunct="1"/>
            <a:r>
              <a:rPr lang="fr-FR" sz="2200" smtClean="0"/>
              <a:t> Contrôle d'accès basé sur l'adresse source et/ou  destination</a:t>
            </a:r>
          </a:p>
          <a:p>
            <a:pPr lvl="1" eaLnBrk="1" hangingPunct="1"/>
            <a:r>
              <a:rPr lang="fr-FR" sz="2200" smtClean="0"/>
              <a:t> Contrôle d'accès basé sur le service demandé</a:t>
            </a:r>
          </a:p>
          <a:p>
            <a:pPr lvl="1" eaLnBrk="1" hangingPunct="1"/>
            <a:r>
              <a:rPr lang="fr-FR" sz="2200" smtClean="0"/>
              <a:t> Rendre invisible le réseau interne</a:t>
            </a:r>
          </a:p>
          <a:p>
            <a:pPr lvl="1" eaLnBrk="1" hangingPunct="1"/>
            <a:r>
              <a:rPr lang="fr-FR" sz="2200" smtClean="0"/>
              <a:t> Vérification systématique des virus sur tout fichier entrant</a:t>
            </a:r>
          </a:p>
          <a:p>
            <a:pPr lvl="1" eaLnBrk="1" hangingPunct="1"/>
            <a:r>
              <a:rPr lang="fr-FR" sz="2200" smtClean="0"/>
              <a:t> Authentification basée sur la source du trafic</a:t>
            </a:r>
          </a:p>
          <a:p>
            <a:pPr lvl="1" eaLnBrk="1" hangingPunct="1"/>
            <a:r>
              <a:rPr lang="fr-FR" sz="2200" smtClean="0"/>
              <a:t> Journalisation des activités sur Internet</a:t>
            </a:r>
          </a:p>
          <a:p>
            <a:pPr eaLnBrk="1" hangingPunct="1"/>
            <a:endParaRPr lang="fr-FR" sz="2600" smtClean="0"/>
          </a:p>
        </p:txBody>
      </p:sp>
      <p:sp>
        <p:nvSpPr>
          <p:cNvPr id="348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162AE91-820D-4647-A073-4081100BF6F0}" type="slidenum">
              <a:rPr lang="fr-FR" smtClean="0"/>
              <a:pPr eaLnBrk="1" hangingPunct="1"/>
              <a:t>32</a:t>
            </a:fld>
            <a:endParaRPr lang="fr-FR" smtClean="0"/>
          </a:p>
        </p:txBody>
      </p:sp>
    </p:spTree>
    <p:extLst>
      <p:ext uri="{BB962C8B-B14F-4D97-AF65-F5344CB8AC3E}">
        <p14:creationId xmlns:p14="http://schemas.microsoft.com/office/powerpoint/2010/main" val="93034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fr-FR" smtClean="0"/>
              <a:t>Définition</a:t>
            </a:r>
          </a:p>
        </p:txBody>
      </p:sp>
      <p:sp>
        <p:nvSpPr>
          <p:cNvPr id="35843" name="Rectangle 3"/>
          <p:cNvSpPr>
            <a:spLocks noGrp="1" noChangeArrowheads="1"/>
          </p:cNvSpPr>
          <p:nvPr>
            <p:ph type="body" idx="1"/>
          </p:nvPr>
        </p:nvSpPr>
        <p:spPr>
          <a:xfrm>
            <a:off x="457200" y="1719263"/>
            <a:ext cx="8229600" cy="4446587"/>
          </a:xfrm>
        </p:spPr>
        <p:txBody>
          <a:bodyPr/>
          <a:lstStyle/>
          <a:p>
            <a:pPr algn="just" eaLnBrk="1" hangingPunct="1">
              <a:lnSpc>
                <a:spcPct val="80000"/>
              </a:lnSpc>
            </a:pPr>
            <a:r>
              <a:rPr lang="fr-FR" sz="2800" smtClean="0"/>
              <a:t>Combinaison de logiciel et de matériel, qui a pour rôle de contrôler le flux d’information transitant par lui.</a:t>
            </a:r>
          </a:p>
          <a:p>
            <a:pPr algn="just" eaLnBrk="1" hangingPunct="1">
              <a:lnSpc>
                <a:spcPct val="80000"/>
              </a:lnSpc>
            </a:pPr>
            <a:r>
              <a:rPr lang="fr-FR" sz="2800" smtClean="0"/>
              <a:t>Au niveau pratique,</a:t>
            </a:r>
          </a:p>
          <a:p>
            <a:pPr lvl="1" algn="just" eaLnBrk="1" hangingPunct="1">
              <a:lnSpc>
                <a:spcPct val="80000"/>
              </a:lnSpc>
            </a:pPr>
            <a:r>
              <a:rPr lang="fr-FR" sz="2800" smtClean="0"/>
              <a:t>Il est chargé de mettre en place une politique de sécurité entre deux ou plusieurs réseaux, </a:t>
            </a:r>
          </a:p>
          <a:p>
            <a:pPr lvl="1" algn="just" eaLnBrk="1" hangingPunct="1">
              <a:lnSpc>
                <a:spcPct val="80000"/>
              </a:lnSpc>
            </a:pPr>
            <a:r>
              <a:rPr lang="fr-FR" sz="2800" smtClean="0"/>
              <a:t>il définit quel type d’accès est permis, quel type est refusé et quelles actions sont à prendre à la suite d’un refus ou de l’acceptation.</a:t>
            </a:r>
          </a:p>
        </p:txBody>
      </p:sp>
      <p:sp>
        <p:nvSpPr>
          <p:cNvPr id="3584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9BD8BA9-EBB9-40E2-9C8B-C8D2D59E963E}" type="slidenum">
              <a:rPr lang="fr-FR" smtClean="0"/>
              <a:pPr eaLnBrk="1" hangingPunct="1"/>
              <a:t>33</a:t>
            </a:fld>
            <a:endParaRPr lang="fr-FR" smtClean="0"/>
          </a:p>
        </p:txBody>
      </p:sp>
    </p:spTree>
    <p:extLst>
      <p:ext uri="{BB962C8B-B14F-4D97-AF65-F5344CB8AC3E}">
        <p14:creationId xmlns:p14="http://schemas.microsoft.com/office/powerpoint/2010/main" val="1847936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fr-FR" smtClean="0"/>
              <a:t>Firewall</a:t>
            </a:r>
          </a:p>
        </p:txBody>
      </p:sp>
      <p:sp>
        <p:nvSpPr>
          <p:cNvPr id="36867" name="Rectangle 3"/>
          <p:cNvSpPr>
            <a:spLocks noGrp="1" noChangeArrowheads="1"/>
          </p:cNvSpPr>
          <p:nvPr>
            <p:ph type="body" idx="1"/>
          </p:nvPr>
        </p:nvSpPr>
        <p:spPr/>
        <p:txBody>
          <a:bodyPr/>
          <a:lstStyle/>
          <a:p>
            <a:pPr eaLnBrk="1" hangingPunct="1"/>
            <a:r>
              <a:rPr lang="fr-FR" sz="2400" smtClean="0"/>
              <a:t>Il peut mettre en oeuvre une politique de filtrage par paquets et un filtrage au niveau applicatif.</a:t>
            </a:r>
          </a:p>
          <a:p>
            <a:pPr eaLnBrk="1" hangingPunct="1"/>
            <a:r>
              <a:rPr lang="fr-FR" sz="2400" smtClean="0"/>
              <a:t>Par exemple :</a:t>
            </a:r>
          </a:p>
          <a:p>
            <a:pPr lvl="1" eaLnBrk="1" hangingPunct="1"/>
            <a:r>
              <a:rPr lang="fr-FR" sz="2400" smtClean="0"/>
              <a:t>les firewalls peuvent être conçus pour bloquer tout trafic venant de l’extérieur, </a:t>
            </a:r>
          </a:p>
          <a:p>
            <a:pPr lvl="1" eaLnBrk="1" hangingPunct="1"/>
            <a:r>
              <a:rPr lang="fr-FR" sz="2400" smtClean="0"/>
              <a:t>en permettant un accès libre aux utilisateurs internes. </a:t>
            </a:r>
          </a:p>
          <a:p>
            <a:pPr lvl="1" eaLnBrk="1" hangingPunct="1"/>
            <a:r>
              <a:rPr lang="fr-FR" sz="2400" smtClean="0"/>
              <a:t>Il est possible de mettre en place des DMZ (Demilitarized Zones) pour lesquelles le trafic extérieur est autorisé pour certains services (mail, Web).</a:t>
            </a:r>
            <a:endParaRPr lang="fr-FR" smtClean="0"/>
          </a:p>
        </p:txBody>
      </p:sp>
      <p:sp>
        <p:nvSpPr>
          <p:cNvPr id="3686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4E4110F-7342-441B-996B-59F8A6521B22}" type="slidenum">
              <a:rPr lang="fr-FR" smtClean="0"/>
              <a:pPr eaLnBrk="1" hangingPunct="1"/>
              <a:t>34</a:t>
            </a:fld>
            <a:endParaRPr lang="fr-FR" smtClean="0"/>
          </a:p>
        </p:txBody>
      </p:sp>
    </p:spTree>
    <p:extLst>
      <p:ext uri="{BB962C8B-B14F-4D97-AF65-F5344CB8AC3E}">
        <p14:creationId xmlns:p14="http://schemas.microsoft.com/office/powerpoint/2010/main" val="1169188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FR" smtClean="0"/>
              <a:t>Firewall</a:t>
            </a:r>
          </a:p>
        </p:txBody>
      </p:sp>
      <p:sp>
        <p:nvSpPr>
          <p:cNvPr id="37891" name="Rectangle 3"/>
          <p:cNvSpPr>
            <a:spLocks noGrp="1" noChangeArrowheads="1"/>
          </p:cNvSpPr>
          <p:nvPr>
            <p:ph type="body" idx="1"/>
          </p:nvPr>
        </p:nvSpPr>
        <p:spPr/>
        <p:txBody>
          <a:bodyPr/>
          <a:lstStyle/>
          <a:p>
            <a:pPr algn="just" eaLnBrk="1" hangingPunct="1">
              <a:lnSpc>
                <a:spcPct val="90000"/>
              </a:lnSpc>
            </a:pPr>
            <a:r>
              <a:rPr lang="fr-FR" smtClean="0"/>
              <a:t>point de passage où la sécurité et l’audit peuvent être réalisés facilement aujourd’hui. </a:t>
            </a:r>
          </a:p>
          <a:p>
            <a:pPr algn="just" eaLnBrk="1" hangingPunct="1">
              <a:lnSpc>
                <a:spcPct val="90000"/>
              </a:lnSpc>
            </a:pPr>
            <a:r>
              <a:rPr lang="fr-FR" smtClean="0"/>
              <a:t>fournit des fonctions de contrôle et d’audits évoluées, </a:t>
            </a:r>
          </a:p>
          <a:p>
            <a:pPr algn="just" eaLnBrk="1" hangingPunct="1">
              <a:lnSpc>
                <a:spcPct val="90000"/>
              </a:lnSpc>
            </a:pPr>
            <a:r>
              <a:rPr lang="fr-FR" smtClean="0"/>
              <a:t>tentatives d’intrusion au réseau.</a:t>
            </a:r>
          </a:p>
          <a:p>
            <a:pPr algn="just" eaLnBrk="1" hangingPunct="1">
              <a:lnSpc>
                <a:spcPct val="90000"/>
              </a:lnSpc>
            </a:pPr>
            <a:r>
              <a:rPr lang="fr-FR" smtClean="0"/>
              <a:t>contrôles anti-virus et des contrôles de contenu sur des protocoles spécifiques (mail, Web, FTP). </a:t>
            </a:r>
          </a:p>
        </p:txBody>
      </p:sp>
      <p:sp>
        <p:nvSpPr>
          <p:cNvPr id="3789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1569A6-C502-4BEF-947A-E61967925005}" type="slidenum">
              <a:rPr lang="fr-FR" smtClean="0"/>
              <a:pPr eaLnBrk="1" hangingPunct="1"/>
              <a:t>35</a:t>
            </a:fld>
            <a:endParaRPr lang="fr-FR" smtClean="0"/>
          </a:p>
        </p:txBody>
      </p:sp>
    </p:spTree>
    <p:extLst>
      <p:ext uri="{BB962C8B-B14F-4D97-AF65-F5344CB8AC3E}">
        <p14:creationId xmlns:p14="http://schemas.microsoft.com/office/powerpoint/2010/main" val="108791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fr-FR" smtClean="0"/>
              <a:t>Filtrage de paquets</a:t>
            </a:r>
          </a:p>
        </p:txBody>
      </p:sp>
      <p:sp>
        <p:nvSpPr>
          <p:cNvPr id="38915" name="Rectangle 3"/>
          <p:cNvSpPr>
            <a:spLocks noGrp="1" noChangeArrowheads="1"/>
          </p:cNvSpPr>
          <p:nvPr>
            <p:ph type="body" idx="1"/>
          </p:nvPr>
        </p:nvSpPr>
        <p:spPr>
          <a:xfrm>
            <a:off x="457200" y="1681163"/>
            <a:ext cx="8229600" cy="4411662"/>
          </a:xfrm>
        </p:spPr>
        <p:txBody>
          <a:bodyPr/>
          <a:lstStyle/>
          <a:p>
            <a:pPr eaLnBrk="1" hangingPunct="1">
              <a:lnSpc>
                <a:spcPct val="90000"/>
              </a:lnSpc>
            </a:pPr>
            <a:r>
              <a:rPr lang="fr-FR" sz="2600" smtClean="0"/>
              <a:t>Une première approche consiste à filtrer les paquets entrants et sortants. </a:t>
            </a:r>
          </a:p>
          <a:p>
            <a:pPr eaLnBrk="1" hangingPunct="1">
              <a:lnSpc>
                <a:spcPct val="90000"/>
              </a:lnSpc>
            </a:pPr>
            <a:r>
              <a:rPr lang="fr-FR" sz="2600" smtClean="0"/>
              <a:t>Les critères de filtrage sont:</a:t>
            </a:r>
          </a:p>
          <a:p>
            <a:pPr lvl="1" eaLnBrk="1" hangingPunct="1">
              <a:lnSpc>
                <a:spcPct val="90000"/>
              </a:lnSpc>
            </a:pPr>
            <a:r>
              <a:rPr lang="fr-FR" sz="2200" smtClean="0"/>
              <a:t>L'adresse source</a:t>
            </a:r>
          </a:p>
          <a:p>
            <a:pPr lvl="2" eaLnBrk="1" hangingPunct="1">
              <a:lnSpc>
                <a:spcPct val="90000"/>
              </a:lnSpc>
            </a:pPr>
            <a:r>
              <a:rPr lang="fr-FR" sz="2100" smtClean="0"/>
              <a:t>Malheureusement, l'adresse peut facilement être contrefaite</a:t>
            </a:r>
          </a:p>
          <a:p>
            <a:pPr lvl="1" eaLnBrk="1" hangingPunct="1">
              <a:lnSpc>
                <a:spcPct val="90000"/>
              </a:lnSpc>
            </a:pPr>
            <a:r>
              <a:rPr lang="fr-FR" sz="2200" smtClean="0"/>
              <a:t>L'adresse de destination</a:t>
            </a:r>
          </a:p>
          <a:p>
            <a:pPr lvl="1" eaLnBrk="1" hangingPunct="1">
              <a:lnSpc>
                <a:spcPct val="90000"/>
              </a:lnSpc>
            </a:pPr>
            <a:r>
              <a:rPr lang="fr-FR" sz="2200" smtClean="0"/>
              <a:t>Le protocole utilisé</a:t>
            </a:r>
          </a:p>
          <a:p>
            <a:pPr lvl="2" eaLnBrk="1" hangingPunct="1">
              <a:lnSpc>
                <a:spcPct val="90000"/>
              </a:lnSpc>
            </a:pPr>
            <a:r>
              <a:rPr lang="fr-FR" sz="2100" smtClean="0"/>
              <a:t> Ex: laisser passer des paquets FTP, mais bloquer tout paquet Telnet.</a:t>
            </a:r>
          </a:p>
          <a:p>
            <a:pPr lvl="1" eaLnBrk="1" hangingPunct="1">
              <a:lnSpc>
                <a:spcPct val="90000"/>
              </a:lnSpc>
            </a:pPr>
            <a:r>
              <a:rPr lang="fr-FR" sz="2200" smtClean="0"/>
              <a:t>L'appartenance à une connexion</a:t>
            </a:r>
          </a:p>
          <a:p>
            <a:pPr lvl="2" eaLnBrk="1" hangingPunct="1">
              <a:lnSpc>
                <a:spcPct val="90000"/>
              </a:lnSpc>
            </a:pPr>
            <a:r>
              <a:rPr lang="fr-FR" sz="2100" smtClean="0"/>
              <a:t>Pour chaque paquet, on peut vérifier s'il fait partie d'une connexion active (ex: FTP)</a:t>
            </a:r>
          </a:p>
          <a:p>
            <a:pPr eaLnBrk="1" hangingPunct="1">
              <a:lnSpc>
                <a:spcPct val="90000"/>
              </a:lnSpc>
            </a:pPr>
            <a:endParaRPr lang="fr-FR" sz="2600" smtClean="0"/>
          </a:p>
        </p:txBody>
      </p:sp>
      <p:sp>
        <p:nvSpPr>
          <p:cNvPr id="3891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A52C73-E167-40C9-B34B-4E2625228963}" type="slidenum">
              <a:rPr lang="fr-FR" smtClean="0"/>
              <a:pPr eaLnBrk="1" hangingPunct="1"/>
              <a:t>36</a:t>
            </a:fld>
            <a:endParaRPr lang="fr-FR" smtClean="0"/>
          </a:p>
        </p:txBody>
      </p:sp>
    </p:spTree>
    <p:extLst>
      <p:ext uri="{BB962C8B-B14F-4D97-AF65-F5344CB8AC3E}">
        <p14:creationId xmlns:p14="http://schemas.microsoft.com/office/powerpoint/2010/main" val="1884968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en-US" smtClean="0"/>
          </a:p>
        </p:txBody>
      </p:sp>
      <p:sp>
        <p:nvSpPr>
          <p:cNvPr id="39939" name="Rectangle 3"/>
          <p:cNvSpPr>
            <a:spLocks noGrp="1" noChangeArrowheads="1"/>
          </p:cNvSpPr>
          <p:nvPr>
            <p:ph type="body" idx="1"/>
          </p:nvPr>
        </p:nvSpPr>
        <p:spPr>
          <a:xfrm>
            <a:off x="250825" y="1719263"/>
            <a:ext cx="8893175" cy="4411662"/>
          </a:xfrm>
        </p:spPr>
        <p:txBody>
          <a:bodyPr/>
          <a:lstStyle/>
          <a:p>
            <a:pPr eaLnBrk="1" hangingPunct="1"/>
            <a:r>
              <a:rPr lang="fr-FR" sz="2600" smtClean="0"/>
              <a:t>Les règles prédéfinies par le firewall permettent : </a:t>
            </a:r>
          </a:p>
          <a:p>
            <a:pPr lvl="1" eaLnBrk="1" hangingPunct="1"/>
            <a:r>
              <a:rPr lang="fr-FR" sz="2200" smtClean="0"/>
              <a:t>D'autoriser la connexion (</a:t>
            </a:r>
            <a:r>
              <a:rPr lang="fr-FR" sz="2200" i="1" smtClean="0"/>
              <a:t>allow</a:t>
            </a:r>
            <a:r>
              <a:rPr lang="fr-FR" sz="2200" smtClean="0"/>
              <a:t>)  </a:t>
            </a:r>
          </a:p>
          <a:p>
            <a:pPr lvl="1" eaLnBrk="1" hangingPunct="1"/>
            <a:r>
              <a:rPr lang="fr-FR" sz="2200" smtClean="0"/>
              <a:t>De bloquer la connexion (</a:t>
            </a:r>
            <a:r>
              <a:rPr lang="fr-FR" sz="2200" i="1" smtClean="0"/>
              <a:t>deny</a:t>
            </a:r>
            <a:r>
              <a:rPr lang="fr-FR" sz="2200" smtClean="0"/>
              <a:t>)  </a:t>
            </a:r>
          </a:p>
          <a:p>
            <a:pPr lvl="1" eaLnBrk="1" hangingPunct="1"/>
            <a:r>
              <a:rPr lang="fr-FR" sz="2200" smtClean="0"/>
              <a:t>De rejeter la demande de connexion sans avertir l'émetteur (</a:t>
            </a:r>
            <a:r>
              <a:rPr lang="fr-FR" sz="2200" i="1" smtClean="0"/>
              <a:t>drop</a:t>
            </a:r>
            <a:r>
              <a:rPr lang="fr-FR" sz="2200" smtClean="0"/>
              <a:t>). </a:t>
            </a:r>
          </a:p>
          <a:p>
            <a:pPr eaLnBrk="1" hangingPunct="1">
              <a:buFont typeface="Wingdings" pitchFamily="2" charset="2"/>
              <a:buNone/>
            </a:pPr>
            <a:r>
              <a:rPr lang="fr-FR" sz="2400" b="1" smtClean="0"/>
              <a:t>Règle Action IPsource IPdest Protocol Portsource Portdest</a:t>
            </a:r>
          </a:p>
          <a:p>
            <a:pPr lvl="1" eaLnBrk="1" hangingPunct="1"/>
            <a:r>
              <a:rPr lang="fr-FR" sz="2200" smtClean="0"/>
              <a:t>1 Accept 192.168.10.20 194.154.192.3 tcp any 25</a:t>
            </a:r>
          </a:p>
          <a:p>
            <a:pPr lvl="1" eaLnBrk="1" hangingPunct="1"/>
            <a:r>
              <a:rPr lang="fr-FR" sz="2200" smtClean="0"/>
              <a:t>2 Accept any 192.168.10.3 tcp any 80</a:t>
            </a:r>
          </a:p>
          <a:p>
            <a:pPr lvl="1" eaLnBrk="1" hangingPunct="1"/>
            <a:r>
              <a:rPr lang="fr-FR" sz="2200" smtClean="0"/>
              <a:t>3 Accept 192.168.10.0/24 any tcp any 80</a:t>
            </a:r>
          </a:p>
          <a:p>
            <a:pPr lvl="1" eaLnBrk="1" hangingPunct="1"/>
            <a:r>
              <a:rPr lang="fr-FR" sz="2200" smtClean="0"/>
              <a:t>4 Deny any any any any any</a:t>
            </a:r>
          </a:p>
        </p:txBody>
      </p:sp>
      <p:sp>
        <p:nvSpPr>
          <p:cNvPr id="3994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9C25CC5-7852-40EE-A85A-6286FD2C3C55}" type="slidenum">
              <a:rPr lang="fr-FR" smtClean="0"/>
              <a:pPr eaLnBrk="1" hangingPunct="1"/>
              <a:t>37</a:t>
            </a:fld>
            <a:endParaRPr lang="fr-FR" smtClean="0"/>
          </a:p>
        </p:txBody>
      </p:sp>
    </p:spTree>
    <p:extLst>
      <p:ext uri="{BB962C8B-B14F-4D97-AF65-F5344CB8AC3E}">
        <p14:creationId xmlns:p14="http://schemas.microsoft.com/office/powerpoint/2010/main" val="1865323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fr-FR" smtClean="0"/>
              <a:t>Zone DMZ</a:t>
            </a:r>
          </a:p>
        </p:txBody>
      </p:sp>
      <p:sp>
        <p:nvSpPr>
          <p:cNvPr id="40963" name="Rectangle 3"/>
          <p:cNvSpPr>
            <a:spLocks noGrp="1" noChangeArrowheads="1"/>
          </p:cNvSpPr>
          <p:nvPr>
            <p:ph type="body" idx="1"/>
          </p:nvPr>
        </p:nvSpPr>
        <p:spPr/>
        <p:txBody>
          <a:bodyPr/>
          <a:lstStyle/>
          <a:p>
            <a:pPr eaLnBrk="1" hangingPunct="1"/>
            <a:r>
              <a:rPr lang="fr-FR" sz="2600" smtClean="0"/>
              <a:t>certaines machines du réseau interne doivent être accessibles de l'extérieur </a:t>
            </a:r>
          </a:p>
          <a:p>
            <a:pPr lvl="1" eaLnBrk="1" hangingPunct="1"/>
            <a:r>
              <a:rPr lang="fr-FR" sz="2200" smtClean="0"/>
              <a:t>(serveur web, un serveur de messagerie, un serveur FTP public, etc.), </a:t>
            </a:r>
          </a:p>
          <a:p>
            <a:pPr eaLnBrk="1" hangingPunct="1"/>
            <a:r>
              <a:rPr lang="fr-FR" sz="2600" smtClean="0"/>
              <a:t>Il faut créer une nouvelle interface vers un réseau à part, </a:t>
            </a:r>
          </a:p>
          <a:p>
            <a:pPr lvl="1" eaLnBrk="1" hangingPunct="1"/>
            <a:r>
              <a:rPr lang="fr-FR" sz="2200" smtClean="0"/>
              <a:t>accessible depuis le réseau interne que de l'extérieur.</a:t>
            </a:r>
          </a:p>
          <a:p>
            <a:pPr lvl="1" eaLnBrk="1" hangingPunct="1"/>
            <a:r>
              <a:rPr lang="fr-FR" sz="2200" smtClean="0"/>
              <a:t>Il s’agit de  </a:t>
            </a:r>
            <a:r>
              <a:rPr lang="fr-FR" sz="2200" b="1" smtClean="0"/>
              <a:t>zone démilitarisé</a:t>
            </a:r>
            <a:r>
              <a:rPr lang="fr-FR" sz="2200" smtClean="0"/>
              <a:t> ( </a:t>
            </a:r>
            <a:r>
              <a:rPr lang="fr-FR" sz="2200" i="1" smtClean="0"/>
              <a:t>DeMilitarized Zone</a:t>
            </a:r>
            <a:r>
              <a:rPr lang="fr-FR" sz="2200" smtClean="0"/>
              <a:t>) </a:t>
            </a:r>
          </a:p>
          <a:p>
            <a:pPr lvl="1" eaLnBrk="1" hangingPunct="1"/>
            <a:r>
              <a:rPr lang="fr-FR" sz="2200" smtClean="0"/>
              <a:t>Permet d’héberger des applications mises à disposition de tout le monde. </a:t>
            </a:r>
          </a:p>
        </p:txBody>
      </p:sp>
      <p:sp>
        <p:nvSpPr>
          <p:cNvPr id="4096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23E4FE-546A-49B0-9AB7-3837B58807B0}" type="slidenum">
              <a:rPr lang="fr-FR" smtClean="0"/>
              <a:pPr eaLnBrk="1" hangingPunct="1"/>
              <a:t>38</a:t>
            </a:fld>
            <a:endParaRPr lang="fr-FR" smtClean="0"/>
          </a:p>
        </p:txBody>
      </p:sp>
    </p:spTree>
    <p:extLst>
      <p:ext uri="{BB962C8B-B14F-4D97-AF65-F5344CB8AC3E}">
        <p14:creationId xmlns:p14="http://schemas.microsoft.com/office/powerpoint/2010/main" val="1727643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endParaRPr lang="en-US" smtClean="0"/>
          </a:p>
        </p:txBody>
      </p:sp>
      <p:sp>
        <p:nvSpPr>
          <p:cNvPr id="41987" name="Rectangle 3"/>
          <p:cNvSpPr>
            <a:spLocks noGrp="1" noChangeArrowheads="1"/>
          </p:cNvSpPr>
          <p:nvPr>
            <p:ph type="body" idx="1"/>
          </p:nvPr>
        </p:nvSpPr>
        <p:spPr/>
        <p:txBody>
          <a:bodyPr/>
          <a:lstStyle/>
          <a:p>
            <a:pPr eaLnBrk="1" hangingPunct="1"/>
            <a:r>
              <a:rPr lang="fr-FR" sz="2600" smtClean="0"/>
              <a:t>Les serveurs situés dans la DMZ sont appelés des </a:t>
            </a:r>
            <a:r>
              <a:rPr lang="fr-FR" sz="2600" b="1" smtClean="0"/>
              <a:t>bastions</a:t>
            </a:r>
            <a:endParaRPr lang="fr-FR" sz="2600" smtClean="0"/>
          </a:p>
          <a:p>
            <a:pPr eaLnBrk="1" hangingPunct="1"/>
            <a:r>
              <a:rPr lang="fr-FR" sz="2600" smtClean="0"/>
              <a:t>La politique de sécurité mise en oeuvre sur la DMZ est la suivante : </a:t>
            </a:r>
          </a:p>
          <a:p>
            <a:pPr lvl="1" eaLnBrk="1" hangingPunct="1"/>
            <a:r>
              <a:rPr lang="fr-FR" sz="2200" smtClean="0"/>
              <a:t>Traffic du réseau externe vers la DMZ </a:t>
            </a:r>
            <a:r>
              <a:rPr lang="fr-FR" sz="2200" b="1" smtClean="0"/>
              <a:t>autorisé</a:t>
            </a:r>
            <a:r>
              <a:rPr lang="fr-FR" sz="2200" smtClean="0"/>
              <a:t> ; </a:t>
            </a:r>
          </a:p>
          <a:p>
            <a:pPr lvl="1" eaLnBrk="1" hangingPunct="1"/>
            <a:r>
              <a:rPr lang="fr-FR" sz="2200" smtClean="0"/>
              <a:t>Traffic du réseau externe vers le réseau interne </a:t>
            </a:r>
            <a:r>
              <a:rPr lang="fr-FR" sz="2200" b="1" smtClean="0"/>
              <a:t>interdit</a:t>
            </a:r>
            <a:r>
              <a:rPr lang="fr-FR" sz="2200" smtClean="0"/>
              <a:t> ; </a:t>
            </a:r>
          </a:p>
          <a:p>
            <a:pPr lvl="1" eaLnBrk="1" hangingPunct="1"/>
            <a:r>
              <a:rPr lang="fr-FR" sz="2200" smtClean="0"/>
              <a:t>Traffic du réseau interne vers la DMZ </a:t>
            </a:r>
            <a:r>
              <a:rPr lang="fr-FR" sz="2200" b="1" smtClean="0"/>
              <a:t>autorisé</a:t>
            </a:r>
            <a:r>
              <a:rPr lang="fr-FR" sz="2200" smtClean="0"/>
              <a:t> ; </a:t>
            </a:r>
          </a:p>
          <a:p>
            <a:pPr lvl="1" eaLnBrk="1" hangingPunct="1"/>
            <a:r>
              <a:rPr lang="fr-FR" sz="2200" smtClean="0"/>
              <a:t>Traffic du réseau interne vers le réseau externe </a:t>
            </a:r>
            <a:r>
              <a:rPr lang="fr-FR" sz="2200" b="1" smtClean="0"/>
              <a:t>autorisé</a:t>
            </a:r>
            <a:r>
              <a:rPr lang="fr-FR" sz="2200" smtClean="0"/>
              <a:t> ; </a:t>
            </a:r>
          </a:p>
          <a:p>
            <a:pPr lvl="1" eaLnBrk="1" hangingPunct="1"/>
            <a:r>
              <a:rPr lang="fr-FR" sz="2200" smtClean="0"/>
              <a:t>Traffic de la DMZ vers le réseau interne </a:t>
            </a:r>
            <a:r>
              <a:rPr lang="fr-FR" sz="2200" b="1" smtClean="0"/>
              <a:t>interdit</a:t>
            </a:r>
            <a:r>
              <a:rPr lang="fr-FR" sz="2200" smtClean="0"/>
              <a:t> ; </a:t>
            </a:r>
          </a:p>
          <a:p>
            <a:pPr lvl="1" eaLnBrk="1" hangingPunct="1"/>
            <a:r>
              <a:rPr lang="fr-FR" sz="2200" smtClean="0"/>
              <a:t>Traffic de la DMZ vers le réseau externe </a:t>
            </a:r>
            <a:r>
              <a:rPr lang="fr-FR" sz="2200" b="1" smtClean="0"/>
              <a:t>refusé</a:t>
            </a:r>
            <a:r>
              <a:rPr lang="fr-FR" sz="2200" smtClean="0"/>
              <a:t>. </a:t>
            </a:r>
          </a:p>
          <a:p>
            <a:pPr eaLnBrk="1" hangingPunct="1"/>
            <a:endParaRPr lang="fr-FR" sz="2600" smtClean="0"/>
          </a:p>
        </p:txBody>
      </p:sp>
      <p:sp>
        <p:nvSpPr>
          <p:cNvPr id="4198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7EA5656-25E3-4777-BF9A-5897C93730BF}" type="slidenum">
              <a:rPr lang="fr-FR" smtClean="0"/>
              <a:pPr eaLnBrk="1" hangingPunct="1"/>
              <a:t>39</a:t>
            </a:fld>
            <a:endParaRPr lang="fr-FR" smtClean="0"/>
          </a:p>
        </p:txBody>
      </p:sp>
    </p:spTree>
    <p:extLst>
      <p:ext uri="{BB962C8B-B14F-4D97-AF65-F5344CB8AC3E}">
        <p14:creationId xmlns:p14="http://schemas.microsoft.com/office/powerpoint/2010/main" val="349450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smtClean="0"/>
              <a:t>Types</a:t>
            </a:r>
          </a:p>
        </p:txBody>
      </p:sp>
      <p:sp>
        <p:nvSpPr>
          <p:cNvPr id="6147" name="Rectangle 3"/>
          <p:cNvSpPr>
            <a:spLocks noGrp="1" noChangeArrowheads="1"/>
          </p:cNvSpPr>
          <p:nvPr>
            <p:ph type="body" idx="1"/>
          </p:nvPr>
        </p:nvSpPr>
        <p:spPr/>
        <p:txBody>
          <a:bodyPr/>
          <a:lstStyle/>
          <a:p>
            <a:pPr eaLnBrk="1" hangingPunct="1"/>
            <a:endParaRPr lang="fr-FR" smtClean="0"/>
          </a:p>
          <a:p>
            <a:pPr lvl="1" eaLnBrk="1" hangingPunct="1"/>
            <a:r>
              <a:rPr lang="fr-FR" smtClean="0"/>
              <a:t>LAN : </a:t>
            </a:r>
          </a:p>
          <a:p>
            <a:pPr lvl="2" eaLnBrk="1" hangingPunct="1"/>
            <a:r>
              <a:rPr lang="fr-FR" smtClean="0"/>
              <a:t>contrôle local, petite taille, protection physique</a:t>
            </a:r>
          </a:p>
          <a:p>
            <a:pPr lvl="1" eaLnBrk="1" hangingPunct="1"/>
            <a:r>
              <a:rPr lang="fr-FR" smtClean="0"/>
              <a:t>WAN : </a:t>
            </a:r>
          </a:p>
          <a:p>
            <a:pPr lvl="2" eaLnBrk="1" hangingPunct="1"/>
            <a:r>
              <a:rPr lang="fr-FR" smtClean="0"/>
              <a:t>contrôle unique, grande étendue</a:t>
            </a:r>
          </a:p>
          <a:p>
            <a:pPr lvl="1" eaLnBrk="1" hangingPunct="1"/>
            <a:r>
              <a:rPr lang="fr-FR" smtClean="0"/>
              <a:t>Internet : </a:t>
            </a:r>
          </a:p>
          <a:p>
            <a:pPr lvl="2" eaLnBrk="1" hangingPunct="1"/>
            <a:r>
              <a:rPr lang="fr-FR" smtClean="0"/>
              <a:t>fédéré, énorme, hétérogène</a:t>
            </a:r>
          </a:p>
          <a:p>
            <a:pPr eaLnBrk="1" hangingPunct="1"/>
            <a:endParaRPr lang="fr-FR" smtClean="0"/>
          </a:p>
        </p:txBody>
      </p:sp>
      <p:sp>
        <p:nvSpPr>
          <p:cNvPr id="614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FECC42E-EACD-4816-9B04-3F62477FA16E}" type="slidenum">
              <a:rPr lang="fr-FR" smtClean="0"/>
              <a:pPr eaLnBrk="1" hangingPunct="1"/>
              <a:t>4</a:t>
            </a:fld>
            <a:endParaRPr lang="fr-FR" smtClean="0"/>
          </a:p>
        </p:txBody>
      </p:sp>
    </p:spTree>
    <p:extLst>
      <p:ext uri="{BB962C8B-B14F-4D97-AF65-F5344CB8AC3E}">
        <p14:creationId xmlns:p14="http://schemas.microsoft.com/office/powerpoint/2010/main" val="3803615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lstStyle/>
          <a:p>
            <a:pPr eaLnBrk="1" hangingPunct="1"/>
            <a:r>
              <a:rPr lang="fr-FR" smtClean="0"/>
              <a:t>Types de DMZ</a:t>
            </a:r>
          </a:p>
        </p:txBody>
      </p:sp>
      <p:sp>
        <p:nvSpPr>
          <p:cNvPr id="43011" name="Espace réservé du contenu 2"/>
          <p:cNvSpPr>
            <a:spLocks noGrp="1"/>
          </p:cNvSpPr>
          <p:nvPr>
            <p:ph idx="1"/>
          </p:nvPr>
        </p:nvSpPr>
        <p:spPr/>
        <p:txBody>
          <a:bodyPr/>
          <a:lstStyle/>
          <a:p>
            <a:pPr eaLnBrk="1" hangingPunct="1"/>
            <a:r>
              <a:rPr lang="fr-FR" smtClean="0"/>
              <a:t>serveurs publics : Firewall 3 interfaces : inside, outside, DMZ.</a:t>
            </a:r>
          </a:p>
          <a:p>
            <a:pPr eaLnBrk="1" hangingPunct="1"/>
            <a:r>
              <a:rPr lang="fr-FR" smtClean="0"/>
              <a:t>Administration : Firewall 4 interfaces</a:t>
            </a:r>
          </a:p>
          <a:p>
            <a:pPr eaLnBrk="1" hangingPunct="1"/>
            <a:r>
              <a:rPr lang="fr-FR" smtClean="0"/>
              <a:t>DMZ relais : 5 interfaces</a:t>
            </a:r>
          </a:p>
          <a:p>
            <a:pPr lvl="1" eaLnBrk="1" hangingPunct="1"/>
            <a:r>
              <a:rPr lang="fr-FR" smtClean="0"/>
              <a:t>Pour le contrôle du flux sortant : relais smtp, http</a:t>
            </a:r>
          </a:p>
          <a:p>
            <a:pPr eaLnBrk="1" hangingPunct="1"/>
            <a:r>
              <a:rPr lang="fr-FR" smtClean="0"/>
              <a:t>2 DMZ : </a:t>
            </a:r>
          </a:p>
          <a:p>
            <a:pPr lvl="1" eaLnBrk="1" hangingPunct="1"/>
            <a:r>
              <a:rPr lang="fr-FR" smtClean="0"/>
              <a:t>Publique : Serveurs publiques,</a:t>
            </a:r>
          </a:p>
          <a:p>
            <a:pPr lvl="1" eaLnBrk="1" hangingPunct="1"/>
            <a:r>
              <a:rPr lang="fr-FR" smtClean="0"/>
              <a:t>Privée : Serveurs privées : BD partagée.</a:t>
            </a:r>
          </a:p>
          <a:p>
            <a:pPr eaLnBrk="1" hangingPunct="1"/>
            <a:endParaRPr lang="fr-FR" smtClean="0"/>
          </a:p>
        </p:txBody>
      </p:sp>
      <p:sp>
        <p:nvSpPr>
          <p:cNvPr id="4301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0F069C-524C-496A-9538-3A80F5C998B7}" type="slidenum">
              <a:rPr lang="fr-FR" smtClean="0"/>
              <a:pPr eaLnBrk="1" hangingPunct="1"/>
              <a:t>40</a:t>
            </a:fld>
            <a:endParaRPr lang="fr-FR" smtClean="0"/>
          </a:p>
        </p:txBody>
      </p:sp>
    </p:spTree>
    <p:extLst>
      <p:ext uri="{BB962C8B-B14F-4D97-AF65-F5344CB8AC3E}">
        <p14:creationId xmlns:p14="http://schemas.microsoft.com/office/powerpoint/2010/main" val="31520423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pPr eaLnBrk="1" hangingPunct="1"/>
            <a:r>
              <a:rPr lang="fr-FR" smtClean="0"/>
              <a:t>Types de DMZ</a:t>
            </a:r>
          </a:p>
        </p:txBody>
      </p:sp>
      <p:sp>
        <p:nvSpPr>
          <p:cNvPr id="44035" name="Espace réservé du contenu 2"/>
          <p:cNvSpPr>
            <a:spLocks noGrp="1"/>
          </p:cNvSpPr>
          <p:nvPr>
            <p:ph idx="1"/>
          </p:nvPr>
        </p:nvSpPr>
        <p:spPr/>
        <p:txBody>
          <a:bodyPr/>
          <a:lstStyle/>
          <a:p>
            <a:pPr eaLnBrk="1" hangingPunct="1"/>
            <a:r>
              <a:rPr lang="fr-FR" smtClean="0"/>
              <a:t>3 DMZ : </a:t>
            </a:r>
          </a:p>
          <a:p>
            <a:pPr lvl="1" eaLnBrk="1" hangingPunct="1"/>
            <a:r>
              <a:rPr lang="fr-FR" smtClean="0"/>
              <a:t>Publique : Serveurs publiques,</a:t>
            </a:r>
          </a:p>
          <a:p>
            <a:pPr lvl="1" eaLnBrk="1" hangingPunct="1"/>
            <a:r>
              <a:rPr lang="fr-FR" smtClean="0"/>
              <a:t>Privée : Serveurs privées : BD partagée,</a:t>
            </a:r>
          </a:p>
          <a:p>
            <a:pPr lvl="1" eaLnBrk="1" hangingPunct="1"/>
            <a:r>
              <a:rPr lang="fr-FR" smtClean="0"/>
              <a:t>Relais.</a:t>
            </a:r>
          </a:p>
          <a:p>
            <a:pPr lvl="1" eaLnBrk="1" hangingPunct="1"/>
            <a:endParaRPr lang="fr-FR" smtClean="0"/>
          </a:p>
        </p:txBody>
      </p:sp>
      <p:sp>
        <p:nvSpPr>
          <p:cNvPr id="4403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27C7B95-FFA4-4982-9A2C-F3661B41B174}" type="slidenum">
              <a:rPr lang="fr-FR" smtClean="0"/>
              <a:pPr eaLnBrk="1" hangingPunct="1"/>
              <a:t>41</a:t>
            </a:fld>
            <a:endParaRPr lang="fr-FR" smtClean="0"/>
          </a:p>
        </p:txBody>
      </p:sp>
    </p:spTree>
    <p:extLst>
      <p:ext uri="{BB962C8B-B14F-4D97-AF65-F5344CB8AC3E}">
        <p14:creationId xmlns:p14="http://schemas.microsoft.com/office/powerpoint/2010/main" val="2159754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p:txBody>
          <a:bodyPr/>
          <a:lstStyle/>
          <a:p>
            <a:endParaRPr lang="en-US" smtClean="0"/>
          </a:p>
        </p:txBody>
      </p:sp>
      <p:pic>
        <p:nvPicPr>
          <p:cNvPr id="45059" name="Espace réservé du contenu 4" descr="Firewall_architectures_dmz.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30350" y="2043113"/>
            <a:ext cx="6083300" cy="3763962"/>
          </a:xfrm>
        </p:spPr>
      </p:pic>
      <p:sp>
        <p:nvSpPr>
          <p:cNvPr id="4506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CAB8A30-C58D-4231-88F9-1EE6E3B77EEF}" type="slidenum">
              <a:rPr lang="fr-FR" smtClean="0"/>
              <a:pPr eaLnBrk="1" hangingPunct="1"/>
              <a:t>42</a:t>
            </a:fld>
            <a:endParaRPr lang="fr-FR" smtClean="0"/>
          </a:p>
        </p:txBody>
      </p:sp>
    </p:spTree>
    <p:extLst>
      <p:ext uri="{BB962C8B-B14F-4D97-AF65-F5344CB8AC3E}">
        <p14:creationId xmlns:p14="http://schemas.microsoft.com/office/powerpoint/2010/main" val="3672913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p:txBody>
          <a:bodyPr/>
          <a:lstStyle/>
          <a:p>
            <a:endParaRPr lang="en-US" smtClean="0"/>
          </a:p>
        </p:txBody>
      </p:sp>
      <p:pic>
        <p:nvPicPr>
          <p:cNvPr id="46083" name="Espace réservé du contenu 4" descr="Firewall_architectures_dmzadmi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11288" y="2043113"/>
            <a:ext cx="6321425" cy="3763962"/>
          </a:xfrm>
        </p:spPr>
      </p:pic>
      <p:sp>
        <p:nvSpPr>
          <p:cNvPr id="4608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53A4892-E0A2-4A36-849B-7ABABBFE93A0}" type="slidenum">
              <a:rPr lang="fr-FR" smtClean="0"/>
              <a:pPr eaLnBrk="1" hangingPunct="1"/>
              <a:t>43</a:t>
            </a:fld>
            <a:endParaRPr lang="fr-FR" smtClean="0"/>
          </a:p>
        </p:txBody>
      </p:sp>
    </p:spTree>
    <p:extLst>
      <p:ext uri="{BB962C8B-B14F-4D97-AF65-F5344CB8AC3E}">
        <p14:creationId xmlns:p14="http://schemas.microsoft.com/office/powerpoint/2010/main" val="1834493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p:txBody>
          <a:bodyPr/>
          <a:lstStyle/>
          <a:p>
            <a:endParaRPr lang="en-US" smtClean="0"/>
          </a:p>
        </p:txBody>
      </p:sp>
      <p:pic>
        <p:nvPicPr>
          <p:cNvPr id="47107" name="Espace réservé du contenu 4" descr="Firewall_architectures_dmzpubpriv.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25550" y="2043113"/>
            <a:ext cx="6692900" cy="3763962"/>
          </a:xfrm>
        </p:spPr>
      </p:pic>
      <p:sp>
        <p:nvSpPr>
          <p:cNvPr id="4710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16900DA-335D-4575-94CB-CC49F9EA514B}" type="slidenum">
              <a:rPr lang="fr-FR" smtClean="0"/>
              <a:pPr eaLnBrk="1" hangingPunct="1"/>
              <a:t>44</a:t>
            </a:fld>
            <a:endParaRPr lang="fr-FR" smtClean="0"/>
          </a:p>
        </p:txBody>
      </p:sp>
    </p:spTree>
    <p:extLst>
      <p:ext uri="{BB962C8B-B14F-4D97-AF65-F5344CB8AC3E}">
        <p14:creationId xmlns:p14="http://schemas.microsoft.com/office/powerpoint/2010/main" val="3783253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lstStyle/>
          <a:p>
            <a:endParaRPr lang="en-US" smtClean="0"/>
          </a:p>
        </p:txBody>
      </p:sp>
      <p:pic>
        <p:nvPicPr>
          <p:cNvPr id="48131" name="Espace réservé du contenu 4" descr="Firewall_architectures_dmzrelais.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7750" y="2043113"/>
            <a:ext cx="7048500" cy="3763962"/>
          </a:xfrm>
        </p:spPr>
      </p:pic>
      <p:sp>
        <p:nvSpPr>
          <p:cNvPr id="4813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25E31BC-9DA6-4C42-9F09-0166116AE6ED}" type="slidenum">
              <a:rPr lang="fr-FR" smtClean="0"/>
              <a:pPr eaLnBrk="1" hangingPunct="1"/>
              <a:t>45</a:t>
            </a:fld>
            <a:endParaRPr lang="fr-FR" smtClean="0"/>
          </a:p>
        </p:txBody>
      </p:sp>
    </p:spTree>
    <p:extLst>
      <p:ext uri="{BB962C8B-B14F-4D97-AF65-F5344CB8AC3E}">
        <p14:creationId xmlns:p14="http://schemas.microsoft.com/office/powerpoint/2010/main" val="5130611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endParaRPr lang="en-US" smtClean="0"/>
          </a:p>
        </p:txBody>
      </p:sp>
      <p:pic>
        <p:nvPicPr>
          <p:cNvPr id="49155" name="Espace réservé du contenu 4" descr="Firewall_architectures_dmzrelais.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7750" y="2043113"/>
            <a:ext cx="7048500" cy="3763962"/>
          </a:xfrm>
        </p:spPr>
      </p:pic>
      <p:sp>
        <p:nvSpPr>
          <p:cNvPr id="4915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CA6C24-ECA4-461F-8C39-6111F0D4F63A}" type="slidenum">
              <a:rPr lang="fr-FR" smtClean="0"/>
              <a:pPr eaLnBrk="1" hangingPunct="1"/>
              <a:t>46</a:t>
            </a:fld>
            <a:endParaRPr lang="fr-FR" smtClean="0"/>
          </a:p>
        </p:txBody>
      </p:sp>
    </p:spTree>
    <p:extLst>
      <p:ext uri="{BB962C8B-B14F-4D97-AF65-F5344CB8AC3E}">
        <p14:creationId xmlns:p14="http://schemas.microsoft.com/office/powerpoint/2010/main" val="331097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endParaRPr lang="en-US" smtClean="0"/>
          </a:p>
        </p:txBody>
      </p:sp>
      <p:pic>
        <p:nvPicPr>
          <p:cNvPr id="50179" name="Espace réservé du contenu 4" descr="Firewall_architectures_redondance.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79613"/>
            <a:ext cx="8229600" cy="3890962"/>
          </a:xfrm>
        </p:spPr>
      </p:pic>
      <p:sp>
        <p:nvSpPr>
          <p:cNvPr id="5018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B7722D9-9FE8-4253-84A5-44CD023E6681}" type="slidenum">
              <a:rPr lang="fr-FR" smtClean="0"/>
              <a:pPr eaLnBrk="1" hangingPunct="1"/>
              <a:t>47</a:t>
            </a:fld>
            <a:endParaRPr lang="fr-FR" smtClean="0"/>
          </a:p>
        </p:txBody>
      </p:sp>
    </p:spTree>
    <p:extLst>
      <p:ext uri="{BB962C8B-B14F-4D97-AF65-F5344CB8AC3E}">
        <p14:creationId xmlns:p14="http://schemas.microsoft.com/office/powerpoint/2010/main" val="2159164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r>
              <a:rPr lang="fr-FR" smtClean="0"/>
              <a:t>Exemples : 2 interfaces </a:t>
            </a:r>
          </a:p>
        </p:txBody>
      </p:sp>
      <p:pic>
        <p:nvPicPr>
          <p:cNvPr id="512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0700" y="2687638"/>
            <a:ext cx="5562600" cy="2886075"/>
          </a:xfrm>
        </p:spPr>
      </p:pic>
      <p:sp>
        <p:nvSpPr>
          <p:cNvPr id="5120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B5D5CF-719F-4C0A-97B3-0FD5F3B6AB2D}" type="slidenum">
              <a:rPr lang="fr-FR" smtClean="0"/>
              <a:pPr eaLnBrk="1" hangingPunct="1"/>
              <a:t>48</a:t>
            </a:fld>
            <a:endParaRPr lang="fr-FR" smtClean="0"/>
          </a:p>
        </p:txBody>
      </p:sp>
    </p:spTree>
    <p:extLst>
      <p:ext uri="{BB962C8B-B14F-4D97-AF65-F5344CB8AC3E}">
        <p14:creationId xmlns:p14="http://schemas.microsoft.com/office/powerpoint/2010/main" val="4056709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lstStyle/>
          <a:p>
            <a:r>
              <a:rPr lang="fr-FR" smtClean="0"/>
              <a:t>Exemples : DMZ : 3 interfaces</a:t>
            </a:r>
          </a:p>
        </p:txBody>
      </p:sp>
      <p:pic>
        <p:nvPicPr>
          <p:cNvPr id="522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71650" y="2382838"/>
            <a:ext cx="5600700" cy="3495675"/>
          </a:xfrm>
        </p:spPr>
      </p:pic>
      <p:sp>
        <p:nvSpPr>
          <p:cNvPr id="5222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C4BF97F-8852-4559-8A07-8A20DC383286}" type="slidenum">
              <a:rPr lang="fr-FR" smtClean="0"/>
              <a:pPr eaLnBrk="1" hangingPunct="1"/>
              <a:t>49</a:t>
            </a:fld>
            <a:endParaRPr lang="fr-FR" smtClean="0"/>
          </a:p>
        </p:txBody>
      </p:sp>
    </p:spTree>
    <p:extLst>
      <p:ext uri="{BB962C8B-B14F-4D97-AF65-F5344CB8AC3E}">
        <p14:creationId xmlns:p14="http://schemas.microsoft.com/office/powerpoint/2010/main" val="2430018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Concepts en réseau</a:t>
            </a:r>
          </a:p>
        </p:txBody>
      </p:sp>
      <p:sp>
        <p:nvSpPr>
          <p:cNvPr id="7171" name="Rectangle 3"/>
          <p:cNvSpPr>
            <a:spLocks noGrp="1" noChangeArrowheads="1"/>
          </p:cNvSpPr>
          <p:nvPr>
            <p:ph type="body" idx="1"/>
          </p:nvPr>
        </p:nvSpPr>
        <p:spPr/>
        <p:txBody>
          <a:bodyPr/>
          <a:lstStyle/>
          <a:p>
            <a:pPr eaLnBrk="1" hangingPunct="1"/>
            <a:r>
              <a:rPr lang="fr-FR" smtClean="0"/>
              <a:t>Topologies</a:t>
            </a:r>
          </a:p>
          <a:p>
            <a:pPr lvl="1" eaLnBrk="1" hangingPunct="1"/>
            <a:r>
              <a:rPr lang="fr-FR" smtClean="0"/>
              <a:t> bus</a:t>
            </a:r>
          </a:p>
          <a:p>
            <a:pPr lvl="1" eaLnBrk="1" hangingPunct="1"/>
            <a:r>
              <a:rPr lang="fr-FR" smtClean="0"/>
              <a:t> étoile</a:t>
            </a:r>
          </a:p>
          <a:p>
            <a:pPr lvl="1" eaLnBrk="1" hangingPunct="1"/>
            <a:r>
              <a:rPr lang="fr-FR" smtClean="0"/>
              <a:t> anneau</a:t>
            </a:r>
          </a:p>
          <a:p>
            <a:pPr eaLnBrk="1" hangingPunct="1"/>
            <a:endParaRPr lang="fr-FR" smtClean="0"/>
          </a:p>
          <a:p>
            <a:pPr eaLnBrk="1" hangingPunct="1"/>
            <a:endParaRPr lang="fr-FR" smtClean="0"/>
          </a:p>
        </p:txBody>
      </p:sp>
      <p:sp>
        <p:nvSpPr>
          <p:cNvPr id="717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F17E824-6CD9-48F4-8ED0-6D6C80699FAE}" type="slidenum">
              <a:rPr lang="fr-FR" smtClean="0"/>
              <a:pPr eaLnBrk="1" hangingPunct="1"/>
              <a:t>5</a:t>
            </a:fld>
            <a:endParaRPr lang="fr-FR" smtClean="0"/>
          </a:p>
        </p:txBody>
      </p:sp>
    </p:spTree>
    <p:extLst>
      <p:ext uri="{BB962C8B-B14F-4D97-AF65-F5344CB8AC3E}">
        <p14:creationId xmlns:p14="http://schemas.microsoft.com/office/powerpoint/2010/main" val="1439308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pPr eaLnBrk="1" hangingPunct="1"/>
            <a:r>
              <a:rPr lang="fr-FR" smtClean="0"/>
              <a:t>Disponibilité</a:t>
            </a:r>
          </a:p>
        </p:txBody>
      </p:sp>
      <p:sp>
        <p:nvSpPr>
          <p:cNvPr id="53251" name="Espace réservé du contenu 2"/>
          <p:cNvSpPr>
            <a:spLocks noGrp="1"/>
          </p:cNvSpPr>
          <p:nvPr>
            <p:ph idx="1"/>
          </p:nvPr>
        </p:nvSpPr>
        <p:spPr/>
        <p:txBody>
          <a:bodyPr/>
          <a:lstStyle/>
          <a:p>
            <a:pPr eaLnBrk="1" hangingPunct="1"/>
            <a:r>
              <a:rPr lang="fr-FR" smtClean="0"/>
              <a:t>2 implémentations :</a:t>
            </a:r>
          </a:p>
          <a:p>
            <a:pPr lvl="1" eaLnBrk="1" hangingPunct="1"/>
            <a:r>
              <a:rPr lang="fr-FR" smtClean="0"/>
              <a:t>Failover,</a:t>
            </a:r>
          </a:p>
          <a:p>
            <a:pPr lvl="1" eaLnBrk="1" hangingPunct="1"/>
            <a:r>
              <a:rPr lang="fr-FR" smtClean="0"/>
              <a:t>Partage de charge</a:t>
            </a:r>
          </a:p>
        </p:txBody>
      </p:sp>
      <p:sp>
        <p:nvSpPr>
          <p:cNvPr id="5325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4C8AFAA-F97B-4FBB-A284-9D21FC7D565F}" type="slidenum">
              <a:rPr lang="fr-FR" smtClean="0"/>
              <a:pPr eaLnBrk="1" hangingPunct="1"/>
              <a:t>50</a:t>
            </a:fld>
            <a:endParaRPr lang="fr-FR" smtClean="0"/>
          </a:p>
        </p:txBody>
      </p:sp>
    </p:spTree>
    <p:extLst>
      <p:ext uri="{BB962C8B-B14F-4D97-AF65-F5344CB8AC3E}">
        <p14:creationId xmlns:p14="http://schemas.microsoft.com/office/powerpoint/2010/main" val="31975122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FR" smtClean="0"/>
              <a:t>Failover</a:t>
            </a:r>
          </a:p>
        </p:txBody>
      </p:sp>
      <p:pic>
        <p:nvPicPr>
          <p:cNvPr id="542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47825" y="2128838"/>
            <a:ext cx="5848350" cy="4000500"/>
          </a:xfrm>
        </p:spPr>
      </p:pic>
      <p:sp>
        <p:nvSpPr>
          <p:cNvPr id="5427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C8E826-5E7A-40D3-A16F-D22587CB767C}" type="slidenum">
              <a:rPr lang="fr-FR" smtClean="0"/>
              <a:pPr eaLnBrk="1" hangingPunct="1"/>
              <a:t>51</a:t>
            </a:fld>
            <a:endParaRPr lang="fr-FR" smtClean="0"/>
          </a:p>
        </p:txBody>
      </p:sp>
    </p:spTree>
    <p:extLst>
      <p:ext uri="{BB962C8B-B14F-4D97-AF65-F5344CB8AC3E}">
        <p14:creationId xmlns:p14="http://schemas.microsoft.com/office/powerpoint/2010/main" val="40872506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p:txBody>
          <a:bodyPr/>
          <a:lstStyle/>
          <a:p>
            <a:endParaRPr lang="en-US" smtClean="0"/>
          </a:p>
        </p:txBody>
      </p:sp>
      <p:pic>
        <p:nvPicPr>
          <p:cNvPr id="55299" name="Espace réservé du contenu 4" descr="Firewall_architectures_diversificatio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2813" y="1719263"/>
            <a:ext cx="7318375" cy="4411662"/>
          </a:xfrm>
        </p:spPr>
      </p:pic>
      <p:sp>
        <p:nvSpPr>
          <p:cNvPr id="553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E096550-BE80-4F15-A50C-4F7D221673E7}" type="slidenum">
              <a:rPr lang="fr-FR" smtClean="0"/>
              <a:pPr eaLnBrk="1" hangingPunct="1"/>
              <a:t>52</a:t>
            </a:fld>
            <a:endParaRPr lang="fr-FR" smtClean="0"/>
          </a:p>
        </p:txBody>
      </p:sp>
    </p:spTree>
    <p:extLst>
      <p:ext uri="{BB962C8B-B14F-4D97-AF65-F5344CB8AC3E}">
        <p14:creationId xmlns:p14="http://schemas.microsoft.com/office/powerpoint/2010/main" val="24386241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p:txBody>
          <a:bodyPr/>
          <a:lstStyle/>
          <a:p>
            <a:pPr eaLnBrk="1" hangingPunct="1"/>
            <a:r>
              <a:rPr lang="fr-FR" smtClean="0"/>
              <a:t>Firewalls</a:t>
            </a:r>
          </a:p>
        </p:txBody>
      </p:sp>
      <p:sp>
        <p:nvSpPr>
          <p:cNvPr id="56323" name="Espace réservé du contenu 2"/>
          <p:cNvSpPr>
            <a:spLocks noGrp="1"/>
          </p:cNvSpPr>
          <p:nvPr>
            <p:ph idx="1"/>
          </p:nvPr>
        </p:nvSpPr>
        <p:spPr/>
        <p:txBody>
          <a:bodyPr/>
          <a:lstStyle/>
          <a:p>
            <a:pPr eaLnBrk="1" hangingPunct="1"/>
            <a:r>
              <a:rPr lang="fr-FR" smtClean="0"/>
              <a:t>Matériels :</a:t>
            </a:r>
          </a:p>
          <a:p>
            <a:pPr lvl="1" eaLnBrk="1" hangingPunct="1"/>
            <a:r>
              <a:rPr lang="en-US" b="1" smtClean="0"/>
              <a:t>3Com® OfficeConnect® Internet Firewall 25</a:t>
            </a:r>
            <a:endParaRPr lang="fr-FR" smtClean="0"/>
          </a:p>
          <a:p>
            <a:pPr lvl="1" eaLnBrk="1" hangingPunct="1"/>
            <a:r>
              <a:rPr lang="fr-FR" smtClean="0"/>
              <a:t>Cisco : </a:t>
            </a:r>
          </a:p>
          <a:p>
            <a:pPr lvl="2" eaLnBrk="1" hangingPunct="1"/>
            <a:r>
              <a:rPr lang="fr-FR" smtClean="0"/>
              <a:t>PIX : 501, 506</a:t>
            </a:r>
            <a:r>
              <a:rPr lang="fr-FR" baseline="30000" smtClean="0"/>
              <a:t>E</a:t>
            </a:r>
            <a:r>
              <a:rPr lang="fr-FR" smtClean="0"/>
              <a:t>, 515</a:t>
            </a:r>
            <a:r>
              <a:rPr lang="fr-FR" baseline="30000" smtClean="0"/>
              <a:t>E</a:t>
            </a:r>
            <a:r>
              <a:rPr lang="fr-FR" smtClean="0"/>
              <a:t>, 525, 535</a:t>
            </a:r>
          </a:p>
          <a:p>
            <a:pPr lvl="2" eaLnBrk="1" hangingPunct="1"/>
            <a:r>
              <a:rPr lang="fr-FR" smtClean="0"/>
              <a:t>ASA : 5510, 5520, 5540</a:t>
            </a:r>
          </a:p>
          <a:p>
            <a:pPr lvl="1" eaLnBrk="1" hangingPunct="1"/>
            <a:endParaRPr lang="fr-FR" smtClean="0"/>
          </a:p>
        </p:txBody>
      </p:sp>
      <p:pic>
        <p:nvPicPr>
          <p:cNvPr id="56324" name="Image 4" descr="20233379-177x150-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688" y="4024313"/>
            <a:ext cx="22479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Image 5" descr="pix51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1588" y="4338638"/>
            <a:ext cx="18319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6"/>
          <p:cNvSpPr>
            <a:spLocks noChangeArrowheads="1"/>
          </p:cNvSpPr>
          <p:nvPr/>
        </p:nvSpPr>
        <p:spPr bwMode="auto">
          <a:xfrm>
            <a:off x="1643063" y="5487988"/>
            <a:ext cx="1004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t>PIX 501</a:t>
            </a:r>
          </a:p>
        </p:txBody>
      </p:sp>
      <p:sp>
        <p:nvSpPr>
          <p:cNvPr id="56327" name="Rectangle 7"/>
          <p:cNvSpPr>
            <a:spLocks noChangeArrowheads="1"/>
          </p:cNvSpPr>
          <p:nvPr/>
        </p:nvSpPr>
        <p:spPr bwMode="auto">
          <a:xfrm>
            <a:off x="4214813" y="5500688"/>
            <a:ext cx="1004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t>PIX 515</a:t>
            </a:r>
          </a:p>
        </p:txBody>
      </p:sp>
      <p:pic>
        <p:nvPicPr>
          <p:cNvPr id="56328" name="Image 8" descr="ASA551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69075" y="4252913"/>
            <a:ext cx="1717675"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9"/>
          <p:cNvSpPr>
            <a:spLocks noChangeArrowheads="1"/>
          </p:cNvSpPr>
          <p:nvPr/>
        </p:nvSpPr>
        <p:spPr bwMode="auto">
          <a:xfrm>
            <a:off x="6924675" y="5500688"/>
            <a:ext cx="1209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t>ASA 5510</a:t>
            </a:r>
          </a:p>
        </p:txBody>
      </p:sp>
      <p:sp>
        <p:nvSpPr>
          <p:cNvPr id="56330" name="Espace réservé du numéro de diapositive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10F0789-537E-4291-9EBF-92EBBBB37B42}" type="slidenum">
              <a:rPr lang="fr-FR" smtClean="0"/>
              <a:pPr eaLnBrk="1" hangingPunct="1"/>
              <a:t>53</a:t>
            </a:fld>
            <a:endParaRPr lang="fr-FR" smtClean="0"/>
          </a:p>
        </p:txBody>
      </p:sp>
    </p:spTree>
    <p:extLst>
      <p:ext uri="{BB962C8B-B14F-4D97-AF65-F5344CB8AC3E}">
        <p14:creationId xmlns:p14="http://schemas.microsoft.com/office/powerpoint/2010/main" val="12784017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endParaRPr lang="en-US" smtClean="0"/>
          </a:p>
        </p:txBody>
      </p:sp>
      <p:sp>
        <p:nvSpPr>
          <p:cNvPr id="57347" name="Espace réservé du contenu 2"/>
          <p:cNvSpPr>
            <a:spLocks noGrp="1"/>
          </p:cNvSpPr>
          <p:nvPr>
            <p:ph idx="1"/>
          </p:nvPr>
        </p:nvSpPr>
        <p:spPr/>
        <p:txBody>
          <a:bodyPr/>
          <a:lstStyle/>
          <a:p>
            <a:endParaRPr lang="en-US" smtClean="0"/>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6325"/>
            <a:ext cx="8974138"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6903F17-1346-46A8-BF15-CE852915EE9B}" type="slidenum">
              <a:rPr lang="fr-FR" smtClean="0"/>
              <a:pPr eaLnBrk="1" hangingPunct="1"/>
              <a:t>54</a:t>
            </a:fld>
            <a:endParaRPr lang="fr-FR" smtClean="0"/>
          </a:p>
        </p:txBody>
      </p:sp>
    </p:spTree>
    <p:extLst>
      <p:ext uri="{BB962C8B-B14F-4D97-AF65-F5344CB8AC3E}">
        <p14:creationId xmlns:p14="http://schemas.microsoft.com/office/powerpoint/2010/main" val="3037337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p:txBody>
          <a:bodyPr/>
          <a:lstStyle/>
          <a:p>
            <a:pPr eaLnBrk="1" hangingPunct="1"/>
            <a:endParaRPr lang="en-US" smtClean="0"/>
          </a:p>
        </p:txBody>
      </p:sp>
      <p:sp>
        <p:nvSpPr>
          <p:cNvPr id="58371" name="Espace réservé du contenu 2"/>
          <p:cNvSpPr>
            <a:spLocks noGrp="1"/>
          </p:cNvSpPr>
          <p:nvPr>
            <p:ph idx="1"/>
          </p:nvPr>
        </p:nvSpPr>
        <p:spPr/>
        <p:txBody>
          <a:bodyPr/>
          <a:lstStyle/>
          <a:p>
            <a:pPr eaLnBrk="1" hangingPunct="1"/>
            <a:r>
              <a:rPr lang="fr-FR" smtClean="0"/>
              <a:t>Matériels :</a:t>
            </a:r>
          </a:p>
          <a:p>
            <a:pPr lvl="1" eaLnBrk="1" hangingPunct="1"/>
            <a:r>
              <a:rPr lang="fr-FR" smtClean="0"/>
              <a:t>Intégrés aux routeurs :</a:t>
            </a:r>
          </a:p>
          <a:p>
            <a:pPr lvl="1" eaLnBrk="1" hangingPunct="1"/>
            <a:r>
              <a:rPr lang="fr-FR" b="1" smtClean="0"/>
              <a:t>Linksys BEFSR11 1-Port Cable/DSL Router</a:t>
            </a:r>
          </a:p>
          <a:p>
            <a:pPr lvl="1" eaLnBrk="1" hangingPunct="1"/>
            <a:r>
              <a:rPr lang="fr-FR" b="1" smtClean="0"/>
              <a:t>ZYXEL - PRESTIGE 314 DSL/CABLE ENET ROUTER W/4 PORT 10/100 SWITCH</a:t>
            </a:r>
          </a:p>
          <a:p>
            <a:pPr lvl="1" eaLnBrk="1" hangingPunct="1"/>
            <a:r>
              <a:rPr lang="fr-FR" smtClean="0"/>
              <a:t>Cisco 800 Series Models</a:t>
            </a:r>
          </a:p>
          <a:p>
            <a:pPr lvl="1" eaLnBrk="1" hangingPunct="1"/>
            <a:endParaRPr lang="fr-FR" b="1" smtClean="0"/>
          </a:p>
          <a:p>
            <a:pPr lvl="1" eaLnBrk="1" hangingPunct="1"/>
            <a:endParaRPr lang="fr-FR" b="1" smtClean="0"/>
          </a:p>
          <a:p>
            <a:pPr lvl="1" eaLnBrk="1" hangingPunct="1"/>
            <a:endParaRPr lang="fr-FR" smtClean="0"/>
          </a:p>
        </p:txBody>
      </p:sp>
      <p:sp>
        <p:nvSpPr>
          <p:cNvPr id="5837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7F2C53A-342A-47F6-B863-CC1C6DA5C4AE}" type="slidenum">
              <a:rPr lang="fr-FR" smtClean="0"/>
              <a:pPr eaLnBrk="1" hangingPunct="1"/>
              <a:t>55</a:t>
            </a:fld>
            <a:endParaRPr lang="fr-FR" smtClean="0"/>
          </a:p>
        </p:txBody>
      </p:sp>
    </p:spTree>
    <p:extLst>
      <p:ext uri="{BB962C8B-B14F-4D97-AF65-F5344CB8AC3E}">
        <p14:creationId xmlns:p14="http://schemas.microsoft.com/office/powerpoint/2010/main" val="802553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p:txBody>
          <a:bodyPr/>
          <a:lstStyle/>
          <a:p>
            <a:pPr eaLnBrk="1" hangingPunct="1"/>
            <a:endParaRPr lang="en-US" smtClean="0"/>
          </a:p>
        </p:txBody>
      </p:sp>
      <p:sp>
        <p:nvSpPr>
          <p:cNvPr id="59395" name="Espace réservé du contenu 5"/>
          <p:cNvSpPr>
            <a:spLocks noGrp="1"/>
          </p:cNvSpPr>
          <p:nvPr>
            <p:ph idx="1"/>
          </p:nvPr>
        </p:nvSpPr>
        <p:spPr/>
        <p:txBody>
          <a:bodyPr/>
          <a:lstStyle/>
          <a:p>
            <a:pPr eaLnBrk="1" hangingPunct="1">
              <a:lnSpc>
                <a:spcPct val="90000"/>
              </a:lnSpc>
            </a:pPr>
            <a:r>
              <a:rPr lang="fr-FR" sz="2800" smtClean="0"/>
              <a:t>Logiciels :</a:t>
            </a:r>
          </a:p>
          <a:p>
            <a:pPr lvl="1" eaLnBrk="1" hangingPunct="1">
              <a:lnSpc>
                <a:spcPct val="90000"/>
              </a:lnSpc>
            </a:pPr>
            <a:r>
              <a:rPr lang="fr-FR" sz="2400" smtClean="0"/>
              <a:t>Chekpoint : Firewall 1</a:t>
            </a:r>
          </a:p>
          <a:p>
            <a:pPr lvl="1" eaLnBrk="1" hangingPunct="1">
              <a:lnSpc>
                <a:spcPct val="90000"/>
              </a:lnSpc>
            </a:pPr>
            <a:r>
              <a:rPr lang="fr-FR" sz="2400" b="1" smtClean="0"/>
              <a:t>Cisco Secure ACS 2.x</a:t>
            </a:r>
          </a:p>
          <a:p>
            <a:pPr lvl="1" eaLnBrk="1" hangingPunct="1">
              <a:lnSpc>
                <a:spcPct val="90000"/>
              </a:lnSpc>
            </a:pPr>
            <a:r>
              <a:rPr lang="fr-FR" sz="2400" b="1" smtClean="0"/>
              <a:t>ISA Server Enterprise Edition</a:t>
            </a:r>
          </a:p>
          <a:p>
            <a:pPr lvl="1" eaLnBrk="1" hangingPunct="1">
              <a:lnSpc>
                <a:spcPct val="90000"/>
              </a:lnSpc>
            </a:pPr>
            <a:r>
              <a:rPr lang="en-US" sz="2400" b="1" smtClean="0"/>
              <a:t>SecureWay Firewall V4.2 for Windows NT and AIX</a:t>
            </a:r>
          </a:p>
          <a:p>
            <a:pPr lvl="1" eaLnBrk="1" hangingPunct="1">
              <a:lnSpc>
                <a:spcPct val="90000"/>
              </a:lnSpc>
            </a:pPr>
            <a:endParaRPr lang="fr-FR" sz="2400" smtClean="0"/>
          </a:p>
          <a:p>
            <a:pPr eaLnBrk="1" hangingPunct="1">
              <a:lnSpc>
                <a:spcPct val="90000"/>
              </a:lnSpc>
            </a:pPr>
            <a:r>
              <a:rPr lang="fr-FR" sz="2800" smtClean="0"/>
              <a:t>Open source :</a:t>
            </a:r>
          </a:p>
          <a:p>
            <a:pPr eaLnBrk="1" hangingPunct="1">
              <a:lnSpc>
                <a:spcPct val="90000"/>
              </a:lnSpc>
            </a:pPr>
            <a:r>
              <a:rPr lang="fr-FR" sz="2800" smtClean="0"/>
              <a:t>Linux</a:t>
            </a:r>
          </a:p>
          <a:p>
            <a:pPr lvl="1" eaLnBrk="1" hangingPunct="1">
              <a:lnSpc>
                <a:spcPct val="90000"/>
              </a:lnSpc>
            </a:pPr>
            <a:r>
              <a:rPr lang="fr-FR" sz="2400" smtClean="0"/>
              <a:t>Ipchains </a:t>
            </a:r>
          </a:p>
          <a:p>
            <a:pPr lvl="1" eaLnBrk="1" hangingPunct="1">
              <a:lnSpc>
                <a:spcPct val="90000"/>
              </a:lnSpc>
            </a:pPr>
            <a:r>
              <a:rPr lang="fr-FR" sz="2400" smtClean="0"/>
              <a:t>Netfilter / Iptables : kernel Linux </a:t>
            </a:r>
            <a:r>
              <a:rPr lang="fr-FR" sz="2400" b="1" smtClean="0"/>
              <a:t>2.4 et supérieur</a:t>
            </a:r>
          </a:p>
          <a:p>
            <a:pPr lvl="1" eaLnBrk="1" hangingPunct="1">
              <a:lnSpc>
                <a:spcPct val="90000"/>
              </a:lnSpc>
            </a:pPr>
            <a:endParaRPr lang="fr-FR" sz="2400" smtClean="0"/>
          </a:p>
        </p:txBody>
      </p:sp>
      <p:sp>
        <p:nvSpPr>
          <p:cNvPr id="593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3F75242-D2B6-4081-B670-3068DCF5D569}" type="slidenum">
              <a:rPr lang="fr-FR" smtClean="0"/>
              <a:pPr eaLnBrk="1" hangingPunct="1"/>
              <a:t>56</a:t>
            </a:fld>
            <a:endParaRPr lang="fr-FR" smtClean="0"/>
          </a:p>
        </p:txBody>
      </p:sp>
    </p:spTree>
    <p:extLst>
      <p:ext uri="{BB962C8B-B14F-4D97-AF65-F5344CB8AC3E}">
        <p14:creationId xmlns:p14="http://schemas.microsoft.com/office/powerpoint/2010/main" val="1079901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p:txBody>
          <a:bodyPr/>
          <a:lstStyle/>
          <a:p>
            <a:pPr eaLnBrk="1" hangingPunct="1"/>
            <a:endParaRPr lang="en-US" smtClean="0"/>
          </a:p>
        </p:txBody>
      </p:sp>
      <p:sp>
        <p:nvSpPr>
          <p:cNvPr id="60419" name="Espace réservé du contenu 2"/>
          <p:cNvSpPr>
            <a:spLocks noGrp="1"/>
          </p:cNvSpPr>
          <p:nvPr>
            <p:ph idx="1"/>
          </p:nvPr>
        </p:nvSpPr>
        <p:spPr/>
        <p:txBody>
          <a:bodyPr/>
          <a:lstStyle/>
          <a:p>
            <a:pPr eaLnBrk="1" hangingPunct="1"/>
            <a:r>
              <a:rPr lang="fr-FR" b="1" smtClean="0"/>
              <a:t>Windows</a:t>
            </a:r>
          </a:p>
          <a:p>
            <a:pPr lvl="1" eaLnBrk="1" hangingPunct="1"/>
            <a:r>
              <a:rPr lang="fr-FR" b="1" smtClean="0"/>
              <a:t>CONSEAL PC FIREWALL</a:t>
            </a:r>
          </a:p>
          <a:p>
            <a:pPr lvl="1" eaLnBrk="1" hangingPunct="1"/>
            <a:r>
              <a:rPr lang="fr-FR" b="1" smtClean="0"/>
              <a:t>CONSEAL Private Desktop</a:t>
            </a:r>
          </a:p>
          <a:p>
            <a:pPr lvl="1" eaLnBrk="1" hangingPunct="1"/>
            <a:r>
              <a:rPr lang="fr-FR" b="1" smtClean="0"/>
              <a:t>BlackICE Defender</a:t>
            </a:r>
          </a:p>
          <a:p>
            <a:pPr lvl="1" eaLnBrk="1" hangingPunct="1"/>
            <a:r>
              <a:rPr lang="fr-FR" b="1" smtClean="0"/>
              <a:t>ZoneAlarm</a:t>
            </a:r>
          </a:p>
          <a:p>
            <a:pPr lvl="1" eaLnBrk="1" hangingPunct="1"/>
            <a:r>
              <a:rPr lang="fr-FR" b="1" smtClean="0"/>
              <a:t>Atguard 3.22</a:t>
            </a:r>
          </a:p>
          <a:p>
            <a:pPr eaLnBrk="1" hangingPunct="1"/>
            <a:r>
              <a:rPr lang="fr-FR" smtClean="0"/>
              <a:t>MAC</a:t>
            </a:r>
          </a:p>
          <a:p>
            <a:pPr lvl="1" eaLnBrk="1" hangingPunct="1"/>
            <a:r>
              <a:rPr lang="fr-FR" b="1" smtClean="0"/>
              <a:t>Net Barrier</a:t>
            </a:r>
          </a:p>
          <a:p>
            <a:pPr lvl="1" eaLnBrk="1" hangingPunct="1"/>
            <a:endParaRPr lang="fr-FR" smtClean="0"/>
          </a:p>
        </p:txBody>
      </p:sp>
      <p:sp>
        <p:nvSpPr>
          <p:cNvPr id="604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61BB0FC-6993-4E80-9943-2D0C8441AB58}" type="slidenum">
              <a:rPr lang="fr-FR" smtClean="0"/>
              <a:pPr eaLnBrk="1" hangingPunct="1"/>
              <a:t>57</a:t>
            </a:fld>
            <a:endParaRPr lang="fr-FR" smtClean="0"/>
          </a:p>
        </p:txBody>
      </p:sp>
    </p:spTree>
    <p:extLst>
      <p:ext uri="{BB962C8B-B14F-4D97-AF65-F5344CB8AC3E}">
        <p14:creationId xmlns:p14="http://schemas.microsoft.com/office/powerpoint/2010/main" val="40284037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p:txBody>
          <a:bodyPr/>
          <a:lstStyle/>
          <a:p>
            <a:r>
              <a:rPr lang="fr-FR" smtClean="0"/>
              <a:t>IPTABLES</a:t>
            </a:r>
          </a:p>
        </p:txBody>
      </p:sp>
      <p:sp>
        <p:nvSpPr>
          <p:cNvPr id="61443" name="Espace réservé du contenu 2"/>
          <p:cNvSpPr>
            <a:spLocks noGrp="1"/>
          </p:cNvSpPr>
          <p:nvPr>
            <p:ph idx="1"/>
          </p:nvPr>
        </p:nvSpPr>
        <p:spPr/>
        <p:txBody>
          <a:bodyPr/>
          <a:lstStyle/>
          <a:p>
            <a:r>
              <a:rPr lang="fr-FR" smtClean="0"/>
              <a:t>Filtrage de paquets;</a:t>
            </a:r>
          </a:p>
          <a:p>
            <a:r>
              <a:rPr lang="fr-FR" smtClean="0"/>
              <a:t>NAT;</a:t>
            </a:r>
          </a:p>
          <a:p>
            <a:r>
              <a:rPr lang="fr-FR" smtClean="0"/>
              <a:t>Marquage des paquets  pour leur appliquer un traitement spécial.</a:t>
            </a:r>
          </a:p>
          <a:p>
            <a:endParaRPr lang="fr-FR" smtClean="0"/>
          </a:p>
          <a:p>
            <a:pPr algn="just"/>
            <a:endParaRPr lang="fr-FR" smtClean="0"/>
          </a:p>
        </p:txBody>
      </p:sp>
    </p:spTree>
    <p:extLst>
      <p:ext uri="{BB962C8B-B14F-4D97-AF65-F5344CB8AC3E}">
        <p14:creationId xmlns:p14="http://schemas.microsoft.com/office/powerpoint/2010/main" val="659822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mtClean="0"/>
              <a:t>Pré requis</a:t>
            </a:r>
          </a:p>
        </p:txBody>
      </p:sp>
      <p:sp>
        <p:nvSpPr>
          <p:cNvPr id="62467" name="Espace réservé du contenu 2"/>
          <p:cNvSpPr>
            <a:spLocks noGrp="1"/>
          </p:cNvSpPr>
          <p:nvPr>
            <p:ph idx="1"/>
          </p:nvPr>
        </p:nvSpPr>
        <p:spPr/>
        <p:txBody>
          <a:bodyPr/>
          <a:lstStyle/>
          <a:p>
            <a:r>
              <a:rPr lang="fr-FR" smtClean="0"/>
              <a:t>Vérifier s’il est déjà installé :</a:t>
            </a:r>
          </a:p>
          <a:p>
            <a:pPr lvl="1"/>
            <a:r>
              <a:rPr lang="fr-FR" smtClean="0"/>
              <a:t>rpm -q iptables</a:t>
            </a:r>
          </a:p>
          <a:p>
            <a:r>
              <a:rPr lang="fr-FR" smtClean="0"/>
              <a:t>Installez le vous même</a:t>
            </a:r>
          </a:p>
          <a:p>
            <a:pPr lvl="1"/>
            <a:r>
              <a:rPr lang="fr-FR" smtClean="0"/>
              <a:t>urpmi iptables</a:t>
            </a:r>
          </a:p>
          <a:p>
            <a:endParaRPr lang="fr-FR" smtClean="0"/>
          </a:p>
          <a:p>
            <a:endParaRPr lang="fr-FR" smtClean="0"/>
          </a:p>
          <a:p>
            <a:endParaRPr lang="fr-FR" smtClean="0"/>
          </a:p>
          <a:p>
            <a:endParaRPr lang="fr-FR" smtClean="0"/>
          </a:p>
        </p:txBody>
      </p:sp>
    </p:spTree>
    <p:extLst>
      <p:ext uri="{BB962C8B-B14F-4D97-AF65-F5344CB8AC3E}">
        <p14:creationId xmlns:p14="http://schemas.microsoft.com/office/powerpoint/2010/main" val="1696404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smtClean="0"/>
              <a:t>Menaces</a:t>
            </a:r>
          </a:p>
        </p:txBody>
      </p:sp>
      <p:sp>
        <p:nvSpPr>
          <p:cNvPr id="8195" name="Rectangle 3"/>
          <p:cNvSpPr>
            <a:spLocks noGrp="1" noChangeArrowheads="1"/>
          </p:cNvSpPr>
          <p:nvPr>
            <p:ph type="body" idx="1"/>
          </p:nvPr>
        </p:nvSpPr>
        <p:spPr/>
        <p:txBody>
          <a:bodyPr/>
          <a:lstStyle/>
          <a:p>
            <a:pPr eaLnBrk="1" hangingPunct="1"/>
            <a:r>
              <a:rPr lang="fr-FR" smtClean="0"/>
              <a:t>Complexité: </a:t>
            </a:r>
          </a:p>
          <a:p>
            <a:pPr lvl="1" eaLnBrk="1" hangingPunct="1"/>
            <a:r>
              <a:rPr lang="fr-FR" smtClean="0"/>
              <a:t>Plus complexe qu’un système d’exploitation,</a:t>
            </a:r>
          </a:p>
          <a:p>
            <a:pPr eaLnBrk="1" hangingPunct="1"/>
            <a:r>
              <a:rPr lang="fr-FR" smtClean="0"/>
              <a:t>Périmètre non-déterminé: </a:t>
            </a:r>
          </a:p>
          <a:p>
            <a:pPr lvl="1" eaLnBrk="1" hangingPunct="1"/>
            <a:r>
              <a:rPr lang="fr-FR" smtClean="0"/>
              <a:t>ajout de machines, noeuds qui chevauchent plusieurs réseaux</a:t>
            </a:r>
          </a:p>
          <a:p>
            <a:pPr eaLnBrk="1" hangingPunct="1"/>
            <a:r>
              <a:rPr lang="fr-FR" smtClean="0"/>
              <a:t>Points d’attaques multiples</a:t>
            </a:r>
          </a:p>
          <a:p>
            <a:pPr eaLnBrk="1" hangingPunct="1"/>
            <a:r>
              <a:rPr lang="fr-FR" smtClean="0"/>
              <a:t>Plusieurs chemins possibles entre deux points</a:t>
            </a:r>
          </a:p>
          <a:p>
            <a:pPr eaLnBrk="1" hangingPunct="1"/>
            <a:endParaRPr lang="fr-FR" smtClean="0"/>
          </a:p>
        </p:txBody>
      </p:sp>
      <p:sp>
        <p:nvSpPr>
          <p:cNvPr id="81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A33864-A4F7-4C0D-A175-2813B8E67DF9}" type="slidenum">
              <a:rPr lang="fr-FR" smtClean="0"/>
              <a:pPr eaLnBrk="1" hangingPunct="1"/>
              <a:t>6</a:t>
            </a:fld>
            <a:endParaRPr lang="fr-FR" smtClean="0"/>
          </a:p>
        </p:txBody>
      </p:sp>
    </p:spTree>
    <p:extLst>
      <p:ext uri="{BB962C8B-B14F-4D97-AF65-F5344CB8AC3E}">
        <p14:creationId xmlns:p14="http://schemas.microsoft.com/office/powerpoint/2010/main" val="23292702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p:txBody>
          <a:bodyPr/>
          <a:lstStyle/>
          <a:p>
            <a:r>
              <a:rPr lang="fr-FR" smtClean="0"/>
              <a:t>Tables</a:t>
            </a:r>
          </a:p>
        </p:txBody>
      </p:sp>
      <p:sp>
        <p:nvSpPr>
          <p:cNvPr id="63491" name="Espace réservé du contenu 2"/>
          <p:cNvSpPr>
            <a:spLocks noGrp="1"/>
          </p:cNvSpPr>
          <p:nvPr>
            <p:ph idx="1"/>
          </p:nvPr>
        </p:nvSpPr>
        <p:spPr/>
        <p:txBody>
          <a:bodyPr/>
          <a:lstStyle/>
          <a:p>
            <a:r>
              <a:rPr lang="fr-FR" smtClean="0"/>
              <a:t>Filter</a:t>
            </a:r>
          </a:p>
          <a:p>
            <a:r>
              <a:rPr lang="fr-FR" smtClean="0"/>
              <a:t>NAT</a:t>
            </a:r>
          </a:p>
          <a:p>
            <a:r>
              <a:rPr lang="fr-FR" smtClean="0"/>
              <a:t>Mangle</a:t>
            </a:r>
          </a:p>
        </p:txBody>
      </p:sp>
    </p:spTree>
    <p:extLst>
      <p:ext uri="{BB962C8B-B14F-4D97-AF65-F5344CB8AC3E}">
        <p14:creationId xmlns:p14="http://schemas.microsoft.com/office/powerpoint/2010/main" val="10976549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FR" smtClean="0"/>
              <a:t>Filter</a:t>
            </a:r>
          </a:p>
        </p:txBody>
      </p:sp>
      <p:sp>
        <p:nvSpPr>
          <p:cNvPr id="64515" name="Espace réservé du contenu 2"/>
          <p:cNvSpPr>
            <a:spLocks noGrp="1"/>
          </p:cNvSpPr>
          <p:nvPr>
            <p:ph idx="1"/>
          </p:nvPr>
        </p:nvSpPr>
        <p:spPr/>
        <p:txBody>
          <a:bodyPr/>
          <a:lstStyle/>
          <a:p>
            <a:pPr>
              <a:lnSpc>
                <a:spcPct val="80000"/>
              </a:lnSpc>
            </a:pPr>
            <a:r>
              <a:rPr lang="fr-FR" sz="2800" smtClean="0"/>
              <a:t>filtrer les paquets réseaux. </a:t>
            </a:r>
          </a:p>
          <a:p>
            <a:pPr lvl="1">
              <a:lnSpc>
                <a:spcPct val="80000"/>
              </a:lnSpc>
            </a:pPr>
            <a:r>
              <a:rPr lang="fr-FR" sz="2400" smtClean="0"/>
              <a:t>trier les paquets qui passent à travers le réseau, </a:t>
            </a:r>
          </a:p>
          <a:p>
            <a:pPr lvl="1">
              <a:lnSpc>
                <a:spcPct val="80000"/>
              </a:lnSpc>
            </a:pPr>
            <a:r>
              <a:rPr lang="fr-FR" sz="2400" smtClean="0"/>
              <a:t>supprimer ceux qui ne nous intéressent pas, ou que nous trouvons dangereux. </a:t>
            </a:r>
          </a:p>
          <a:p>
            <a:pPr>
              <a:lnSpc>
                <a:spcPct val="80000"/>
              </a:lnSpc>
            </a:pPr>
            <a:r>
              <a:rPr lang="fr-FR" sz="2800" smtClean="0"/>
              <a:t>Utilise 3 chaînes :</a:t>
            </a:r>
          </a:p>
          <a:p>
            <a:pPr lvl="1">
              <a:lnSpc>
                <a:spcPct val="80000"/>
              </a:lnSpc>
            </a:pPr>
            <a:r>
              <a:rPr lang="fr-FR" sz="2400" smtClean="0"/>
              <a:t>INPUT : </a:t>
            </a:r>
          </a:p>
          <a:p>
            <a:pPr lvl="2">
              <a:lnSpc>
                <a:spcPct val="80000"/>
              </a:lnSpc>
            </a:pPr>
            <a:r>
              <a:rPr lang="fr-FR" sz="2100" smtClean="0"/>
              <a:t>contrôle les paquets à destination des applications.</a:t>
            </a:r>
          </a:p>
          <a:p>
            <a:pPr lvl="1">
              <a:lnSpc>
                <a:spcPct val="80000"/>
              </a:lnSpc>
            </a:pPr>
            <a:r>
              <a:rPr lang="fr-FR" sz="2400" smtClean="0"/>
              <a:t>OUTPUT : </a:t>
            </a:r>
          </a:p>
          <a:p>
            <a:pPr lvl="2">
              <a:lnSpc>
                <a:spcPct val="80000"/>
              </a:lnSpc>
            </a:pPr>
            <a:r>
              <a:rPr lang="fr-FR" sz="2100" smtClean="0"/>
              <a:t>analyse les paquets qui sortent des applications.</a:t>
            </a:r>
          </a:p>
          <a:p>
            <a:pPr lvl="1">
              <a:lnSpc>
                <a:spcPct val="80000"/>
              </a:lnSpc>
            </a:pPr>
            <a:r>
              <a:rPr lang="fr-FR" sz="2400" smtClean="0"/>
              <a:t>FORWARD : </a:t>
            </a:r>
          </a:p>
          <a:p>
            <a:pPr lvl="2">
              <a:lnSpc>
                <a:spcPct val="80000"/>
              </a:lnSpc>
            </a:pPr>
            <a:r>
              <a:rPr lang="fr-FR" sz="2100" smtClean="0"/>
              <a:t>filtre les paquets qui passent d’une interface réseau à l’autre. </a:t>
            </a:r>
          </a:p>
        </p:txBody>
      </p:sp>
    </p:spTree>
    <p:extLst>
      <p:ext uri="{BB962C8B-B14F-4D97-AF65-F5344CB8AC3E}">
        <p14:creationId xmlns:p14="http://schemas.microsoft.com/office/powerpoint/2010/main" val="26573707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re 1"/>
          <p:cNvSpPr>
            <a:spLocks noGrp="1"/>
          </p:cNvSpPr>
          <p:nvPr>
            <p:ph type="title"/>
          </p:nvPr>
        </p:nvSpPr>
        <p:spPr/>
        <p:txBody>
          <a:bodyPr/>
          <a:lstStyle/>
          <a:p>
            <a:endParaRPr lang="en-US" smtClean="0"/>
          </a:p>
        </p:txBody>
      </p:sp>
      <p:pic>
        <p:nvPicPr>
          <p:cNvPr id="655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590800"/>
            <a:ext cx="8229600" cy="3078163"/>
          </a:xfrm>
        </p:spPr>
      </p:pic>
    </p:spTree>
    <p:extLst>
      <p:ext uri="{BB962C8B-B14F-4D97-AF65-F5344CB8AC3E}">
        <p14:creationId xmlns:p14="http://schemas.microsoft.com/office/powerpoint/2010/main" val="37089940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p:txBody>
          <a:bodyPr/>
          <a:lstStyle/>
          <a:p>
            <a:r>
              <a:rPr lang="fr-FR" smtClean="0"/>
              <a:t>NAT</a:t>
            </a:r>
          </a:p>
        </p:txBody>
      </p:sp>
      <p:sp>
        <p:nvSpPr>
          <p:cNvPr id="66563" name="Espace réservé du contenu 2"/>
          <p:cNvSpPr>
            <a:spLocks noGrp="1"/>
          </p:cNvSpPr>
          <p:nvPr>
            <p:ph idx="1"/>
          </p:nvPr>
        </p:nvSpPr>
        <p:spPr/>
        <p:txBody>
          <a:bodyPr/>
          <a:lstStyle/>
          <a:p>
            <a:pPr algn="just"/>
            <a:r>
              <a:rPr lang="fr-FR" smtClean="0"/>
              <a:t>Utilise 3 chaînes :</a:t>
            </a:r>
          </a:p>
          <a:p>
            <a:pPr lvl="1" algn="just"/>
            <a:r>
              <a:rPr lang="fr-FR" smtClean="0"/>
              <a:t>PREROUTING : </a:t>
            </a:r>
          </a:p>
          <a:p>
            <a:pPr lvl="2" algn="just"/>
            <a:r>
              <a:rPr lang="fr-FR" smtClean="0"/>
              <a:t>Les paquets vont être modifiés à l’entrée de la pile réseaux, et ce, qu’ils soient à destination des processus locaux où d’une autre interface.</a:t>
            </a:r>
          </a:p>
          <a:p>
            <a:pPr lvl="1" algn="just"/>
            <a:r>
              <a:rPr lang="fr-FR" smtClean="0"/>
              <a:t>OUTPUT : Les paquets sortant des processus locaux sont modifiés.</a:t>
            </a:r>
          </a:p>
          <a:p>
            <a:pPr lvl="1" algn="just"/>
            <a:r>
              <a:rPr lang="fr-FR" smtClean="0"/>
              <a:t>POSTROUTING : les paquets qui sont près à être envoyés aux interfaces réseaux sont modifiés.</a:t>
            </a:r>
          </a:p>
          <a:p>
            <a:pPr algn="just"/>
            <a:endParaRPr lang="fr-FR" smtClean="0"/>
          </a:p>
        </p:txBody>
      </p:sp>
    </p:spTree>
    <p:extLst>
      <p:ext uri="{BB962C8B-B14F-4D97-AF65-F5344CB8AC3E}">
        <p14:creationId xmlns:p14="http://schemas.microsoft.com/office/powerpoint/2010/main" val="27368407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re 1"/>
          <p:cNvSpPr>
            <a:spLocks noGrp="1"/>
          </p:cNvSpPr>
          <p:nvPr>
            <p:ph type="title"/>
          </p:nvPr>
        </p:nvSpPr>
        <p:spPr/>
        <p:txBody>
          <a:bodyPr/>
          <a:lstStyle/>
          <a:p>
            <a:endParaRPr lang="en-US" smtClean="0"/>
          </a:p>
        </p:txBody>
      </p:sp>
      <p:sp>
        <p:nvSpPr>
          <p:cNvPr id="67587" name="Espace réservé du contenu 2"/>
          <p:cNvSpPr>
            <a:spLocks noGrp="1"/>
          </p:cNvSpPr>
          <p:nvPr>
            <p:ph idx="1"/>
          </p:nvPr>
        </p:nvSpPr>
        <p:spPr/>
        <p:txBody>
          <a:bodyPr/>
          <a:lstStyle/>
          <a:p>
            <a:endParaRPr lang="en-US"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905000"/>
            <a:ext cx="82772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28801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p:txBody>
          <a:bodyPr/>
          <a:lstStyle/>
          <a:p>
            <a:r>
              <a:rPr lang="fr-FR" smtClean="0"/>
              <a:t>Exemple</a:t>
            </a:r>
          </a:p>
        </p:txBody>
      </p:sp>
      <p:sp>
        <p:nvSpPr>
          <p:cNvPr id="68611" name="Espace réservé du contenu 2"/>
          <p:cNvSpPr>
            <a:spLocks noGrp="1"/>
          </p:cNvSpPr>
          <p:nvPr>
            <p:ph idx="1"/>
          </p:nvPr>
        </p:nvSpPr>
        <p:spPr/>
        <p:txBody>
          <a:bodyPr/>
          <a:lstStyle/>
          <a:p>
            <a:r>
              <a:rPr lang="fr-FR" smtClean="0"/>
              <a:t>"iptables -t nat ..." </a:t>
            </a:r>
          </a:p>
          <a:p>
            <a:r>
              <a:rPr lang="fr-FR" smtClean="0"/>
              <a:t>permet de travailler sur ta table "NAT".</a:t>
            </a:r>
          </a:p>
          <a:p>
            <a:endParaRPr lang="fr-FR" smtClean="0"/>
          </a:p>
          <a:p>
            <a:endParaRPr lang="fr-FR" smtClean="0"/>
          </a:p>
        </p:txBody>
      </p:sp>
    </p:spTree>
    <p:extLst>
      <p:ext uri="{BB962C8B-B14F-4D97-AF65-F5344CB8AC3E}">
        <p14:creationId xmlns:p14="http://schemas.microsoft.com/office/powerpoint/2010/main" val="39448999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p:txBody>
          <a:bodyPr/>
          <a:lstStyle/>
          <a:p>
            <a:r>
              <a:rPr lang="fr-FR" smtClean="0"/>
              <a:t>Exemple basique</a:t>
            </a:r>
          </a:p>
        </p:txBody>
      </p:sp>
      <p:sp>
        <p:nvSpPr>
          <p:cNvPr id="69635" name="Espace réservé du contenu 2"/>
          <p:cNvSpPr>
            <a:spLocks noGrp="1"/>
          </p:cNvSpPr>
          <p:nvPr>
            <p:ph idx="1"/>
          </p:nvPr>
        </p:nvSpPr>
        <p:spPr/>
        <p:txBody>
          <a:bodyPr/>
          <a:lstStyle/>
          <a:p>
            <a:r>
              <a:rPr lang="fr-FR" smtClean="0"/>
              <a:t>Vider toutes les chaînes de toutes les tables de Netfilter, </a:t>
            </a:r>
          </a:p>
          <a:p>
            <a:r>
              <a:rPr lang="fr-FR" smtClean="0"/>
              <a:t>Interdire par défaut tous les paquets. </a:t>
            </a:r>
          </a:p>
          <a:p>
            <a:r>
              <a:rPr lang="fr-FR" smtClean="0"/>
              <a:t>N’autoriser que certains flux bien particuliers.</a:t>
            </a:r>
          </a:p>
          <a:p>
            <a:r>
              <a:rPr lang="fr-FR" smtClean="0"/>
              <a:t>Remarque :</a:t>
            </a:r>
          </a:p>
          <a:p>
            <a:pPr lvl="1"/>
            <a:r>
              <a:rPr lang="fr-FR" smtClean="0"/>
              <a:t>l’ordre d’insertion des règles est important. </a:t>
            </a:r>
          </a:p>
        </p:txBody>
      </p:sp>
    </p:spTree>
    <p:extLst>
      <p:ext uri="{BB962C8B-B14F-4D97-AF65-F5344CB8AC3E}">
        <p14:creationId xmlns:p14="http://schemas.microsoft.com/office/powerpoint/2010/main" val="4624068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p:cNvSpPr>
            <a:spLocks noGrp="1"/>
          </p:cNvSpPr>
          <p:nvPr>
            <p:ph type="title"/>
          </p:nvPr>
        </p:nvSpPr>
        <p:spPr/>
        <p:txBody>
          <a:bodyPr/>
          <a:lstStyle/>
          <a:p>
            <a:endParaRPr lang="en-US" smtClean="0"/>
          </a:p>
        </p:txBody>
      </p:sp>
      <p:sp>
        <p:nvSpPr>
          <p:cNvPr id="70659" name="Espace réservé du contenu 2"/>
          <p:cNvSpPr>
            <a:spLocks noGrp="1"/>
          </p:cNvSpPr>
          <p:nvPr>
            <p:ph idx="1"/>
          </p:nvPr>
        </p:nvSpPr>
        <p:spPr/>
        <p:txBody>
          <a:bodyPr/>
          <a:lstStyle/>
          <a:p>
            <a:r>
              <a:rPr lang="fr-FR" smtClean="0"/>
              <a:t>supprimer les tables pré-défines (option " -F")</a:t>
            </a:r>
          </a:p>
          <a:p>
            <a:pPr lvl="1"/>
            <a:r>
              <a:rPr lang="fr-FR" smtClean="0"/>
              <a:t># iptables -t filter –F</a:t>
            </a:r>
          </a:p>
          <a:p>
            <a:r>
              <a:rPr lang="fr-FR" smtClean="0"/>
              <a:t>Supprimer toutes les tables utilisateurs</a:t>
            </a:r>
          </a:p>
          <a:p>
            <a:pPr lvl="1"/>
            <a:r>
              <a:rPr lang="fr-FR" smtClean="0"/>
              <a:t># iptables -t filter -X</a:t>
            </a:r>
          </a:p>
          <a:p>
            <a:endParaRPr lang="fr-FR" smtClean="0"/>
          </a:p>
        </p:txBody>
      </p:sp>
    </p:spTree>
    <p:extLst>
      <p:ext uri="{BB962C8B-B14F-4D97-AF65-F5344CB8AC3E}">
        <p14:creationId xmlns:p14="http://schemas.microsoft.com/office/powerpoint/2010/main" val="40813855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re 1"/>
          <p:cNvSpPr>
            <a:spLocks noGrp="1"/>
          </p:cNvSpPr>
          <p:nvPr>
            <p:ph type="title"/>
          </p:nvPr>
        </p:nvSpPr>
        <p:spPr/>
        <p:txBody>
          <a:bodyPr/>
          <a:lstStyle/>
          <a:p>
            <a:endParaRPr lang="en-US" smtClean="0"/>
          </a:p>
        </p:txBody>
      </p:sp>
      <p:sp>
        <p:nvSpPr>
          <p:cNvPr id="71683" name="Espace réservé du contenu 2"/>
          <p:cNvSpPr>
            <a:spLocks noGrp="1"/>
          </p:cNvSpPr>
          <p:nvPr>
            <p:ph idx="1"/>
          </p:nvPr>
        </p:nvSpPr>
        <p:spPr/>
        <p:txBody>
          <a:bodyPr/>
          <a:lstStyle/>
          <a:p>
            <a:r>
              <a:rPr lang="fr-FR" smtClean="0"/>
              <a:t>Initialiser les 3 chaines de la table Filter :</a:t>
            </a:r>
          </a:p>
          <a:p>
            <a:r>
              <a:rPr lang="fr-FR" smtClean="0"/>
              <a:t># iptables -t filter -P INPUT DROP</a:t>
            </a:r>
          </a:p>
          <a:p>
            <a:r>
              <a:rPr lang="fr-FR" smtClean="0"/>
              <a:t># iptables -t filter -P OUTPUT DROP</a:t>
            </a:r>
          </a:p>
          <a:p>
            <a:r>
              <a:rPr lang="fr-FR" smtClean="0"/>
              <a:t># iptables -t filter -P FORWARD DROP</a:t>
            </a:r>
          </a:p>
          <a:p>
            <a:r>
              <a:rPr lang="fr-FR" smtClean="0"/>
              <a:t>Si on fait ping localhost </a:t>
            </a:r>
          </a:p>
          <a:p>
            <a:pPr lvl="1"/>
            <a:r>
              <a:rPr lang="fr-FR" smtClean="0"/>
              <a:t>Malheureusement, ça ne marchera pas car on a tous bloqué</a:t>
            </a:r>
          </a:p>
          <a:p>
            <a:endParaRPr lang="fr-FR" smtClean="0"/>
          </a:p>
        </p:txBody>
      </p:sp>
    </p:spTree>
    <p:extLst>
      <p:ext uri="{BB962C8B-B14F-4D97-AF65-F5344CB8AC3E}">
        <p14:creationId xmlns:p14="http://schemas.microsoft.com/office/powerpoint/2010/main" val="805915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re 1"/>
          <p:cNvSpPr>
            <a:spLocks noGrp="1"/>
          </p:cNvSpPr>
          <p:nvPr>
            <p:ph type="title"/>
          </p:nvPr>
        </p:nvSpPr>
        <p:spPr/>
        <p:txBody>
          <a:bodyPr/>
          <a:lstStyle/>
          <a:p>
            <a:r>
              <a:rPr lang="fr-FR" smtClean="0"/>
              <a:t>Autoriser : ping localhost</a:t>
            </a:r>
          </a:p>
        </p:txBody>
      </p:sp>
      <p:sp>
        <p:nvSpPr>
          <p:cNvPr id="72707" name="Espace réservé du contenu 2"/>
          <p:cNvSpPr>
            <a:spLocks noGrp="1"/>
          </p:cNvSpPr>
          <p:nvPr>
            <p:ph idx="1"/>
          </p:nvPr>
        </p:nvSpPr>
        <p:spPr/>
        <p:txBody>
          <a:bodyPr/>
          <a:lstStyle/>
          <a:p>
            <a:pPr algn="just"/>
            <a:r>
              <a:rPr lang="fr-FR" smtClean="0"/>
              <a:t>autoriser ("-j ACCEPT") toutes les connexions sortantes des processus locaux ("-A OUTPUT") par cette interface virtuelle ("-o lo") ayant une adresse de loopback ("-s 127.0.0.0/8"), et à destination des machines de ce réseau virtuel (-d "127.0.0.0/8) :</a:t>
            </a:r>
          </a:p>
          <a:p>
            <a:pPr algn="just"/>
            <a:r>
              <a:rPr lang="fr-FR" smtClean="0"/>
              <a:t># iptables -t filter -A OUTPUT -o lo -s 127.0.0.0/8 -d 127.0.0.0/8 -j ACCEPT</a:t>
            </a:r>
          </a:p>
          <a:p>
            <a:pPr algn="just"/>
            <a:endParaRPr lang="fr-FR" smtClean="0"/>
          </a:p>
        </p:txBody>
      </p:sp>
    </p:spTree>
    <p:extLst>
      <p:ext uri="{BB962C8B-B14F-4D97-AF65-F5344CB8AC3E}">
        <p14:creationId xmlns:p14="http://schemas.microsoft.com/office/powerpoint/2010/main" val="1549920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Analyse des menaces</a:t>
            </a:r>
          </a:p>
        </p:txBody>
      </p:sp>
      <p:sp>
        <p:nvSpPr>
          <p:cNvPr id="9219" name="Rectangle 3"/>
          <p:cNvSpPr>
            <a:spLocks noGrp="1" noChangeArrowheads="1"/>
          </p:cNvSpPr>
          <p:nvPr>
            <p:ph type="body" idx="1"/>
          </p:nvPr>
        </p:nvSpPr>
        <p:spPr/>
        <p:txBody>
          <a:bodyPr/>
          <a:lstStyle/>
          <a:p>
            <a:pPr eaLnBrk="1" hangingPunct="1">
              <a:lnSpc>
                <a:spcPct val="90000"/>
              </a:lnSpc>
            </a:pPr>
            <a:r>
              <a:rPr lang="fr-FR" smtClean="0"/>
              <a:t>Inspection de chaque élément du système</a:t>
            </a:r>
          </a:p>
          <a:p>
            <a:pPr eaLnBrk="1" hangingPunct="1">
              <a:lnSpc>
                <a:spcPct val="90000"/>
              </a:lnSpc>
            </a:pPr>
            <a:r>
              <a:rPr lang="fr-FR" smtClean="0"/>
              <a:t>Considérer les préjudices possibles contre:</a:t>
            </a:r>
          </a:p>
          <a:p>
            <a:pPr lvl="1" eaLnBrk="1" hangingPunct="1">
              <a:lnSpc>
                <a:spcPct val="90000"/>
              </a:lnSpc>
            </a:pPr>
            <a:r>
              <a:rPr lang="fr-FR" smtClean="0"/>
              <a:t> Confidentialité</a:t>
            </a:r>
          </a:p>
          <a:p>
            <a:pPr lvl="1" eaLnBrk="1" hangingPunct="1">
              <a:lnSpc>
                <a:spcPct val="90000"/>
              </a:lnSpc>
            </a:pPr>
            <a:r>
              <a:rPr lang="fr-FR" smtClean="0"/>
              <a:t> Authentification</a:t>
            </a:r>
          </a:p>
          <a:p>
            <a:pPr lvl="1" eaLnBrk="1" hangingPunct="1">
              <a:lnSpc>
                <a:spcPct val="90000"/>
              </a:lnSpc>
            </a:pPr>
            <a:r>
              <a:rPr lang="fr-FR" smtClean="0"/>
              <a:t> Authentification d’origine de données</a:t>
            </a:r>
          </a:p>
          <a:p>
            <a:pPr lvl="1" eaLnBrk="1" hangingPunct="1">
              <a:lnSpc>
                <a:spcPct val="90000"/>
              </a:lnSpc>
            </a:pPr>
            <a:r>
              <a:rPr lang="fr-FR" smtClean="0"/>
              <a:t> Intégrité</a:t>
            </a:r>
          </a:p>
          <a:p>
            <a:pPr eaLnBrk="1" hangingPunct="1">
              <a:lnSpc>
                <a:spcPct val="90000"/>
              </a:lnSpc>
            </a:pPr>
            <a:r>
              <a:rPr lang="fr-FR" smtClean="0"/>
              <a:t>toutes les attaques sont hypothétiquement possibles</a:t>
            </a:r>
          </a:p>
          <a:p>
            <a:pPr eaLnBrk="1" hangingPunct="1">
              <a:lnSpc>
                <a:spcPct val="90000"/>
              </a:lnSpc>
            </a:pPr>
            <a:endParaRPr lang="fr-FR" smtClean="0"/>
          </a:p>
        </p:txBody>
      </p:sp>
      <p:sp>
        <p:nvSpPr>
          <p:cNvPr id="92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C4658F8-125E-4549-800C-9C1A1C286B54}" type="slidenum">
              <a:rPr lang="fr-FR" smtClean="0"/>
              <a:pPr eaLnBrk="1" hangingPunct="1"/>
              <a:t>7</a:t>
            </a:fld>
            <a:endParaRPr lang="fr-FR" smtClean="0"/>
          </a:p>
        </p:txBody>
      </p:sp>
    </p:spTree>
    <p:extLst>
      <p:ext uri="{BB962C8B-B14F-4D97-AF65-F5344CB8AC3E}">
        <p14:creationId xmlns:p14="http://schemas.microsoft.com/office/powerpoint/2010/main" val="2439363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p:cNvSpPr>
            <a:spLocks noGrp="1"/>
          </p:cNvSpPr>
          <p:nvPr>
            <p:ph type="title"/>
          </p:nvPr>
        </p:nvSpPr>
        <p:spPr/>
        <p:txBody>
          <a:bodyPr/>
          <a:lstStyle/>
          <a:p>
            <a:r>
              <a:rPr lang="fr-FR" smtClean="0"/>
              <a:t>Autoriser : ping localhost</a:t>
            </a:r>
          </a:p>
        </p:txBody>
      </p:sp>
      <p:sp>
        <p:nvSpPr>
          <p:cNvPr id="73731" name="Espace réservé du contenu 2"/>
          <p:cNvSpPr>
            <a:spLocks noGrp="1"/>
          </p:cNvSpPr>
          <p:nvPr>
            <p:ph idx="1"/>
          </p:nvPr>
        </p:nvSpPr>
        <p:spPr/>
        <p:txBody>
          <a:bodyPr/>
          <a:lstStyle/>
          <a:p>
            <a:pPr algn="just"/>
            <a:r>
              <a:rPr lang="fr-FR" smtClean="0"/>
              <a:t>autoriser ("-j ACCEPT") toutes les connexions entrantes dans les processus locaux ("-A INPUT"), par cette interface virtuelle ("-i lo"), venant des machines de ce réseau virtuel (-s "127.0.0.0/8) et à destination des adresses de loopback ("-d 127.0.0.0/8") :</a:t>
            </a:r>
          </a:p>
          <a:p>
            <a:pPr algn="just"/>
            <a:r>
              <a:rPr lang="fr-FR" smtClean="0"/>
              <a:t># iptables -t filter -A INPUT -i lo -s 127.0.0.0/8 -d 127.0.0.0/8 -j ACCEPT</a:t>
            </a:r>
          </a:p>
          <a:p>
            <a:pPr algn="just"/>
            <a:endParaRPr lang="fr-FR" smtClean="0"/>
          </a:p>
        </p:txBody>
      </p:sp>
    </p:spTree>
    <p:extLst>
      <p:ext uri="{BB962C8B-B14F-4D97-AF65-F5344CB8AC3E}">
        <p14:creationId xmlns:p14="http://schemas.microsoft.com/office/powerpoint/2010/main" val="38079305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re 1"/>
          <p:cNvSpPr>
            <a:spLocks noGrp="1"/>
          </p:cNvSpPr>
          <p:nvPr>
            <p:ph type="title"/>
          </p:nvPr>
        </p:nvSpPr>
        <p:spPr/>
        <p:txBody>
          <a:bodyPr/>
          <a:lstStyle/>
          <a:p>
            <a:r>
              <a:rPr lang="fr-FR" smtClean="0"/>
              <a:t>Communication interne</a:t>
            </a:r>
          </a:p>
        </p:txBody>
      </p:sp>
      <p:sp>
        <p:nvSpPr>
          <p:cNvPr id="74755" name="Espace réservé du contenu 2"/>
          <p:cNvSpPr>
            <a:spLocks noGrp="1"/>
          </p:cNvSpPr>
          <p:nvPr>
            <p:ph idx="1"/>
          </p:nvPr>
        </p:nvSpPr>
        <p:spPr/>
        <p:txBody>
          <a:bodyPr/>
          <a:lstStyle/>
          <a:p>
            <a:r>
              <a:rPr lang="en-US" smtClean="0"/>
              <a:t># </a:t>
            </a:r>
            <a:r>
              <a:rPr lang="fr-FR" smtClean="0"/>
              <a:t>iptables -t filter -A OUTPUT -o eth0 -s 192.168.0.0/24 -d 192.168.0.0/24 -j ACCEPT</a:t>
            </a:r>
          </a:p>
          <a:p>
            <a:endParaRPr lang="en-US" smtClean="0"/>
          </a:p>
          <a:p>
            <a:r>
              <a:rPr lang="en-US" smtClean="0"/>
              <a:t># iptables -t filter -A INPUT -i eth0 -s 192.168.0.0/24 -d 192.168.0.0/24 -j ACCEPT</a:t>
            </a:r>
          </a:p>
          <a:p>
            <a:endParaRPr lang="fr-FR" smtClean="0"/>
          </a:p>
        </p:txBody>
      </p:sp>
    </p:spTree>
    <p:extLst>
      <p:ext uri="{BB962C8B-B14F-4D97-AF65-F5344CB8AC3E}">
        <p14:creationId xmlns:p14="http://schemas.microsoft.com/office/powerpoint/2010/main" val="42733242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re 1"/>
          <p:cNvSpPr>
            <a:spLocks noGrp="1"/>
          </p:cNvSpPr>
          <p:nvPr>
            <p:ph type="title"/>
          </p:nvPr>
        </p:nvSpPr>
        <p:spPr/>
        <p:txBody>
          <a:bodyPr/>
          <a:lstStyle/>
          <a:p>
            <a:r>
              <a:rPr lang="fr-FR" smtClean="0"/>
              <a:t>Accepter certains services</a:t>
            </a:r>
          </a:p>
        </p:txBody>
      </p:sp>
      <p:sp>
        <p:nvSpPr>
          <p:cNvPr id="75779" name="Espace réservé du contenu 2"/>
          <p:cNvSpPr>
            <a:spLocks noGrp="1"/>
          </p:cNvSpPr>
          <p:nvPr>
            <p:ph idx="1"/>
          </p:nvPr>
        </p:nvSpPr>
        <p:spPr/>
        <p:txBody>
          <a:bodyPr/>
          <a:lstStyle/>
          <a:p>
            <a:r>
              <a:rPr lang="fr-FR" smtClean="0"/>
              <a:t># iptables -t filter -A OUTPUT -o eth1 -s 192.168.0.0/24 -p tcp --dport 80 -j ACCEPT</a:t>
            </a:r>
          </a:p>
          <a:p>
            <a:r>
              <a:rPr lang="fr-FR" smtClean="0"/>
              <a:t># iptables -t filter -A OUTPUT -o eth1 -s 192.168.0.0/24 -p tcp --dport 443 -j ACCEPT</a:t>
            </a:r>
          </a:p>
          <a:p>
            <a:r>
              <a:rPr lang="fr-FR" smtClean="0"/>
              <a:t># iptables -t filter -A INPUT -i eth1 -d 192.168.0.0/24 -p tcp --sport 80 -j ACCEPT</a:t>
            </a:r>
          </a:p>
          <a:p>
            <a:r>
              <a:rPr lang="fr-FR" smtClean="0"/>
              <a:t># iptables -t filter -A INPUT -i eth1 -d 192.168.0.0/24 -p tcp --sport 443 -j ACCEPT</a:t>
            </a:r>
          </a:p>
          <a:p>
            <a:pPr>
              <a:buFont typeface="Wingdings" pitchFamily="2" charset="2"/>
              <a:buNone/>
            </a:pPr>
            <a:endParaRPr lang="fr-FR" smtClean="0"/>
          </a:p>
        </p:txBody>
      </p:sp>
    </p:spTree>
    <p:extLst>
      <p:ext uri="{BB962C8B-B14F-4D97-AF65-F5344CB8AC3E}">
        <p14:creationId xmlns:p14="http://schemas.microsoft.com/office/powerpoint/2010/main" val="2855614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fr-FR" smtClean="0"/>
              <a:t>Permettre certains services</a:t>
            </a:r>
            <a:endParaRPr lang="en-US" smtClean="0"/>
          </a:p>
        </p:txBody>
      </p:sp>
      <p:sp>
        <p:nvSpPr>
          <p:cNvPr id="76803" name="Content Placeholder 2"/>
          <p:cNvSpPr>
            <a:spLocks noGrp="1"/>
          </p:cNvSpPr>
          <p:nvPr>
            <p:ph idx="1"/>
          </p:nvPr>
        </p:nvSpPr>
        <p:spPr/>
        <p:txBody>
          <a:bodyPr/>
          <a:lstStyle/>
          <a:p>
            <a:pPr>
              <a:lnSpc>
                <a:spcPct val="80000"/>
              </a:lnSpc>
            </a:pPr>
            <a:r>
              <a:rPr lang="fr-FR" sz="2600" smtClean="0"/>
              <a:t># iptables -t filter -A INPUT -j ACCEPT -p TCP -i ppp0 --dport 20 </a:t>
            </a:r>
          </a:p>
          <a:p>
            <a:pPr>
              <a:lnSpc>
                <a:spcPct val="80000"/>
              </a:lnSpc>
            </a:pPr>
            <a:endParaRPr lang="fr-FR" sz="2600" smtClean="0"/>
          </a:p>
          <a:p>
            <a:pPr>
              <a:lnSpc>
                <a:spcPct val="80000"/>
              </a:lnSpc>
            </a:pPr>
            <a:r>
              <a:rPr lang="fr-FR" sz="2600" smtClean="0"/>
              <a:t># iptables -t filter -A INPUT -j ACCEPT -p TCP -i ppp0 --dport 21</a:t>
            </a:r>
          </a:p>
          <a:p>
            <a:pPr>
              <a:lnSpc>
                <a:spcPct val="80000"/>
              </a:lnSpc>
            </a:pPr>
            <a:endParaRPr lang="fr-FR" sz="2600" smtClean="0"/>
          </a:p>
          <a:p>
            <a:pPr>
              <a:lnSpc>
                <a:spcPct val="80000"/>
              </a:lnSpc>
            </a:pPr>
            <a:r>
              <a:rPr lang="fr-FR" sz="2600" smtClean="0"/>
              <a:t># iptables -t filter -A INPUT -j ACCEPT -p TCP -i ppp0  --dport 80</a:t>
            </a:r>
          </a:p>
          <a:p>
            <a:pPr>
              <a:lnSpc>
                <a:spcPct val="80000"/>
              </a:lnSpc>
            </a:pPr>
            <a:endParaRPr lang="fr-FR" sz="2600" smtClean="0"/>
          </a:p>
          <a:p>
            <a:pPr>
              <a:lnSpc>
                <a:spcPct val="80000"/>
              </a:lnSpc>
            </a:pPr>
            <a:r>
              <a:rPr lang="fr-FR" sz="2600" smtClean="0"/>
              <a:t># iptables -t filter -A INPUT -j ACCEPT -p TCP -i ppp0  --dport 443</a:t>
            </a:r>
          </a:p>
          <a:p>
            <a:pPr>
              <a:lnSpc>
                <a:spcPct val="80000"/>
              </a:lnSpc>
            </a:pPr>
            <a:endParaRPr lang="fr-FR" sz="2600" smtClean="0"/>
          </a:p>
          <a:p>
            <a:pPr>
              <a:lnSpc>
                <a:spcPct val="80000"/>
              </a:lnSpc>
            </a:pPr>
            <a:endParaRPr lang="en-US" sz="2600" smtClean="0"/>
          </a:p>
        </p:txBody>
      </p:sp>
    </p:spTree>
    <p:extLst>
      <p:ext uri="{BB962C8B-B14F-4D97-AF65-F5344CB8AC3E}">
        <p14:creationId xmlns:p14="http://schemas.microsoft.com/office/powerpoint/2010/main" val="41479468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re 1"/>
          <p:cNvSpPr>
            <a:spLocks noGrp="1"/>
          </p:cNvSpPr>
          <p:nvPr>
            <p:ph type="title"/>
          </p:nvPr>
        </p:nvSpPr>
        <p:spPr/>
        <p:txBody>
          <a:bodyPr/>
          <a:lstStyle/>
          <a:p>
            <a:r>
              <a:rPr lang="fr-FR" smtClean="0"/>
              <a:t>NAT</a:t>
            </a:r>
          </a:p>
        </p:txBody>
      </p:sp>
      <p:sp>
        <p:nvSpPr>
          <p:cNvPr id="77827" name="Espace réservé du contenu 2"/>
          <p:cNvSpPr>
            <a:spLocks noGrp="1"/>
          </p:cNvSpPr>
          <p:nvPr>
            <p:ph idx="1"/>
          </p:nvPr>
        </p:nvSpPr>
        <p:spPr/>
        <p:txBody>
          <a:bodyPr/>
          <a:lstStyle/>
          <a:p>
            <a:pPr algn="just">
              <a:lnSpc>
                <a:spcPct val="90000"/>
              </a:lnSpc>
            </a:pPr>
            <a:r>
              <a:rPr lang="fr-FR" smtClean="0"/>
              <a:t>Network Address Translation : Translation d’adresses</a:t>
            </a:r>
          </a:p>
          <a:p>
            <a:pPr lvl="1" algn="just">
              <a:lnSpc>
                <a:spcPct val="90000"/>
              </a:lnSpc>
            </a:pPr>
            <a:r>
              <a:rPr lang="fr-FR" smtClean="0"/>
              <a:t>a été proposé en 1994 sous la RFC 1631 comme solution à court terme face au manque d'adresses IPv4</a:t>
            </a:r>
          </a:p>
          <a:p>
            <a:pPr lvl="1" algn="just">
              <a:lnSpc>
                <a:spcPct val="90000"/>
              </a:lnSpc>
            </a:pPr>
            <a:r>
              <a:rPr lang="fr-FR" smtClean="0"/>
              <a:t>adresses IP ont commencé à devenir rares et chères.</a:t>
            </a:r>
          </a:p>
          <a:p>
            <a:pPr algn="just">
              <a:lnSpc>
                <a:spcPct val="90000"/>
              </a:lnSpc>
            </a:pPr>
            <a:r>
              <a:rPr lang="fr-FR" smtClean="0"/>
              <a:t>But</a:t>
            </a:r>
          </a:p>
          <a:p>
            <a:pPr lvl="1" algn="just">
              <a:lnSpc>
                <a:spcPct val="90000"/>
              </a:lnSpc>
            </a:pPr>
            <a:r>
              <a:rPr lang="fr-FR" smtClean="0"/>
              <a:t>permettre aux adresses IP d'être partagées par un grand nombre de périphériques réseau. </a:t>
            </a:r>
          </a:p>
        </p:txBody>
      </p:sp>
      <p:sp>
        <p:nvSpPr>
          <p:cNvPr id="77829"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E0CE511-A317-4501-BA27-BB5CB4C2F8B1}" type="slidenum">
              <a:rPr lang="fr-FR" smtClean="0"/>
              <a:pPr eaLnBrk="1" hangingPunct="1"/>
              <a:t>74</a:t>
            </a:fld>
            <a:endParaRPr lang="fr-FR" smtClean="0"/>
          </a:p>
        </p:txBody>
      </p:sp>
    </p:spTree>
    <p:extLst>
      <p:ext uri="{BB962C8B-B14F-4D97-AF65-F5344CB8AC3E}">
        <p14:creationId xmlns:p14="http://schemas.microsoft.com/office/powerpoint/2010/main" val="28893651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re 1"/>
          <p:cNvSpPr>
            <a:spLocks noGrp="1"/>
          </p:cNvSpPr>
          <p:nvPr>
            <p:ph type="title"/>
          </p:nvPr>
        </p:nvSpPr>
        <p:spPr/>
        <p:txBody>
          <a:bodyPr/>
          <a:lstStyle/>
          <a:p>
            <a:r>
              <a:rPr lang="fr-FR" smtClean="0"/>
              <a:t>NAT</a:t>
            </a:r>
          </a:p>
        </p:txBody>
      </p:sp>
      <p:sp>
        <p:nvSpPr>
          <p:cNvPr id="78851" name="Espace réservé du contenu 2"/>
          <p:cNvSpPr>
            <a:spLocks noGrp="1"/>
          </p:cNvSpPr>
          <p:nvPr>
            <p:ph idx="1"/>
          </p:nvPr>
        </p:nvSpPr>
        <p:spPr/>
        <p:txBody>
          <a:bodyPr/>
          <a:lstStyle/>
          <a:p>
            <a:pPr algn="just"/>
            <a:r>
              <a:rPr lang="fr-FR" dirty="0" smtClean="0"/>
              <a:t>Permet d’utiliser des adresses non routables pour se connecter à travers l'Internet </a:t>
            </a:r>
          </a:p>
          <a:p>
            <a:pPr algn="just"/>
            <a:r>
              <a:rPr lang="fr-FR" dirty="0" smtClean="0"/>
              <a:t>en traduisant celles-ci en adresses globales routables</a:t>
            </a:r>
          </a:p>
          <a:p>
            <a:pPr algn="just"/>
            <a:r>
              <a:rPr lang="fr-FR" dirty="0" smtClean="0"/>
              <a:t>adresses privées définies dans la RFC 1918 :</a:t>
            </a:r>
          </a:p>
          <a:p>
            <a:pPr lvl="1" algn="just"/>
            <a:r>
              <a:rPr lang="fr-FR" dirty="0" smtClean="0"/>
              <a:t>10.0.0.0 - 10.255.255.255</a:t>
            </a:r>
          </a:p>
          <a:p>
            <a:pPr lvl="1" algn="just"/>
            <a:r>
              <a:rPr lang="fr-FR" dirty="0" smtClean="0"/>
              <a:t>172.16.0.0 - 172.31.255.255</a:t>
            </a:r>
          </a:p>
          <a:p>
            <a:pPr lvl="1" algn="just"/>
            <a:r>
              <a:rPr lang="fr-FR" dirty="0" smtClean="0"/>
              <a:t>192.168.0.0 - 192.168.255.255</a:t>
            </a:r>
          </a:p>
          <a:p>
            <a:pPr lvl="1" algn="just"/>
            <a:endParaRPr lang="fr-FR" dirty="0" smtClean="0"/>
          </a:p>
          <a:p>
            <a:pPr lvl="1" algn="just"/>
            <a:endParaRPr lang="fr-FR" dirty="0" smtClean="0"/>
          </a:p>
        </p:txBody>
      </p:sp>
      <p:sp>
        <p:nvSpPr>
          <p:cNvPr id="78853"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29C7717-B1E9-41D4-9012-A23B7C2FA6AF}" type="slidenum">
              <a:rPr lang="fr-FR" smtClean="0"/>
              <a:pPr eaLnBrk="1" hangingPunct="1"/>
              <a:t>75</a:t>
            </a:fld>
            <a:endParaRPr lang="fr-FR" smtClean="0"/>
          </a:p>
        </p:txBody>
      </p:sp>
    </p:spTree>
    <p:extLst>
      <p:ext uri="{BB962C8B-B14F-4D97-AF65-F5344CB8AC3E}">
        <p14:creationId xmlns:p14="http://schemas.microsoft.com/office/powerpoint/2010/main" val="14028490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re 1"/>
          <p:cNvSpPr>
            <a:spLocks noGrp="1"/>
          </p:cNvSpPr>
          <p:nvPr>
            <p:ph type="title"/>
          </p:nvPr>
        </p:nvSpPr>
        <p:spPr/>
        <p:txBody>
          <a:bodyPr/>
          <a:lstStyle/>
          <a:p>
            <a:r>
              <a:rPr lang="fr-FR" smtClean="0"/>
              <a:t>Portée</a:t>
            </a:r>
          </a:p>
        </p:txBody>
      </p:sp>
      <p:sp>
        <p:nvSpPr>
          <p:cNvPr id="79875" name="Espace réservé du contenu 2"/>
          <p:cNvSpPr>
            <a:spLocks noGrp="1"/>
          </p:cNvSpPr>
          <p:nvPr>
            <p:ph idx="1"/>
          </p:nvPr>
        </p:nvSpPr>
        <p:spPr/>
        <p:txBody>
          <a:bodyPr/>
          <a:lstStyle/>
          <a:p>
            <a:pPr algn="just"/>
            <a:r>
              <a:rPr lang="fr-FR" sz="2800" smtClean="0"/>
              <a:t>Le NAT peut être utilisé dans différents cas :</a:t>
            </a:r>
          </a:p>
          <a:p>
            <a:pPr lvl="1" algn="just"/>
            <a:r>
              <a:rPr lang="fr-FR" sz="2400" smtClean="0"/>
              <a:t>On a plusieurs hôtes utilisant un adressage privée et qu’une seule ou quelques adresses IP publiques. </a:t>
            </a:r>
          </a:p>
          <a:p>
            <a:pPr lvl="1" algn="just"/>
            <a:r>
              <a:rPr lang="fr-FR" sz="2400" smtClean="0"/>
              <a:t>On doit changer des adresses internes. </a:t>
            </a:r>
          </a:p>
          <a:p>
            <a:pPr lvl="2" algn="just"/>
            <a:r>
              <a:rPr lang="fr-FR" sz="2100" smtClean="0"/>
              <a:t>Au lieu de les changer, on les traduit par du NAT. </a:t>
            </a:r>
          </a:p>
          <a:p>
            <a:pPr lvl="1" algn="just"/>
            <a:r>
              <a:rPr lang="fr-FR" sz="2400" smtClean="0"/>
              <a:t>Rendre accessible des hôtes qui sont localement et globalement dans le même adressage.</a:t>
            </a:r>
          </a:p>
          <a:p>
            <a:pPr lvl="1" algn="just"/>
            <a:r>
              <a:rPr lang="fr-FR" sz="2400" smtClean="0"/>
              <a:t>Distribuer la charge TCP vers un hôte virtuel qui répond à la place de plusieurs serveurs réels. </a:t>
            </a:r>
          </a:p>
          <a:p>
            <a:pPr lvl="1" algn="just"/>
            <a:r>
              <a:rPr lang="fr-FR" sz="2400" smtClean="0"/>
              <a:t>Cacher les hôtes internes. </a:t>
            </a:r>
          </a:p>
        </p:txBody>
      </p:sp>
      <p:sp>
        <p:nvSpPr>
          <p:cNvPr id="79877"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C4E34D-4E9C-4DEA-ABA0-3E7971B4BA42}" type="slidenum">
              <a:rPr lang="fr-FR" smtClean="0"/>
              <a:pPr eaLnBrk="1" hangingPunct="1"/>
              <a:t>76</a:t>
            </a:fld>
            <a:endParaRPr lang="fr-FR" smtClean="0"/>
          </a:p>
        </p:txBody>
      </p:sp>
    </p:spTree>
    <p:extLst>
      <p:ext uri="{BB962C8B-B14F-4D97-AF65-F5344CB8AC3E}">
        <p14:creationId xmlns:p14="http://schemas.microsoft.com/office/powerpoint/2010/main" val="24201200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re 1"/>
          <p:cNvSpPr>
            <a:spLocks noGrp="1"/>
          </p:cNvSpPr>
          <p:nvPr>
            <p:ph type="title"/>
          </p:nvPr>
        </p:nvSpPr>
        <p:spPr/>
        <p:txBody>
          <a:bodyPr/>
          <a:lstStyle/>
          <a:p>
            <a:r>
              <a:rPr lang="fr-FR" smtClean="0"/>
              <a:t>Utilisation</a:t>
            </a:r>
          </a:p>
        </p:txBody>
      </p:sp>
      <p:sp>
        <p:nvSpPr>
          <p:cNvPr id="80899" name="Espace réservé du contenu 2"/>
          <p:cNvSpPr>
            <a:spLocks noGrp="1"/>
          </p:cNvSpPr>
          <p:nvPr>
            <p:ph idx="1"/>
          </p:nvPr>
        </p:nvSpPr>
        <p:spPr/>
        <p:txBody>
          <a:bodyPr/>
          <a:lstStyle/>
          <a:p>
            <a:r>
              <a:rPr lang="fr-FR" smtClean="0"/>
              <a:t>configuré sur un routeur se situant dans un réseau d'extrémité, </a:t>
            </a:r>
          </a:p>
          <a:p>
            <a:r>
              <a:rPr lang="fr-FR" smtClean="0"/>
              <a:t>traduit les adresses locales internes en une adresse globale unique avant d'envoyer les paquets vers le réseau externe.</a:t>
            </a:r>
          </a:p>
        </p:txBody>
      </p:sp>
      <p:pic>
        <p:nvPicPr>
          <p:cNvPr id="80900" name="Picture 2" descr="http://cisco.goffinet.org/s4/image.2006-03-01.14656101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4283075"/>
            <a:ext cx="4992688"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A123068-BB9C-4704-9EF0-59E6D088A4EB}" type="slidenum">
              <a:rPr lang="fr-FR" smtClean="0"/>
              <a:pPr eaLnBrk="1" hangingPunct="1"/>
              <a:t>77</a:t>
            </a:fld>
            <a:endParaRPr lang="fr-FR" smtClean="0"/>
          </a:p>
        </p:txBody>
      </p:sp>
    </p:spTree>
    <p:extLst>
      <p:ext uri="{BB962C8B-B14F-4D97-AF65-F5344CB8AC3E}">
        <p14:creationId xmlns:p14="http://schemas.microsoft.com/office/powerpoint/2010/main" val="27087749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re 1"/>
          <p:cNvSpPr>
            <a:spLocks noGrp="1"/>
          </p:cNvSpPr>
          <p:nvPr>
            <p:ph type="title"/>
          </p:nvPr>
        </p:nvSpPr>
        <p:spPr/>
        <p:txBody>
          <a:bodyPr/>
          <a:lstStyle/>
          <a:p>
            <a:r>
              <a:rPr lang="fr-FR" smtClean="0"/>
              <a:t>Types de traduction</a:t>
            </a:r>
          </a:p>
        </p:txBody>
      </p:sp>
      <p:sp>
        <p:nvSpPr>
          <p:cNvPr id="81923" name="Espace réservé du contenu 2"/>
          <p:cNvSpPr>
            <a:spLocks noGrp="1"/>
          </p:cNvSpPr>
          <p:nvPr>
            <p:ph idx="1"/>
          </p:nvPr>
        </p:nvSpPr>
        <p:spPr/>
        <p:txBody>
          <a:bodyPr/>
          <a:lstStyle/>
          <a:p>
            <a:pPr algn="just">
              <a:lnSpc>
                <a:spcPct val="80000"/>
              </a:lnSpc>
            </a:pPr>
            <a:r>
              <a:rPr lang="fr-FR" sz="2800" b="1" smtClean="0"/>
              <a:t>Statique</a:t>
            </a:r>
            <a:r>
              <a:rPr lang="fr-FR" sz="2800" smtClean="0"/>
              <a:t> : </a:t>
            </a:r>
          </a:p>
          <a:p>
            <a:pPr lvl="1" algn="just">
              <a:lnSpc>
                <a:spcPct val="80000"/>
              </a:lnSpc>
            </a:pPr>
            <a:r>
              <a:rPr lang="fr-FR" sz="2400" smtClean="0"/>
              <a:t>Correspondance un à un entre une adresse IP locale interne et une adresse IP globale interne. </a:t>
            </a:r>
          </a:p>
          <a:p>
            <a:pPr lvl="1" algn="just">
              <a:lnSpc>
                <a:spcPct val="80000"/>
              </a:lnSpc>
            </a:pPr>
            <a:r>
              <a:rPr lang="fr-FR" sz="2400" smtClean="0"/>
              <a:t>utiles lorsqu'un hôte interne doit être accessible de l'extérieur. </a:t>
            </a:r>
          </a:p>
          <a:p>
            <a:pPr algn="just">
              <a:lnSpc>
                <a:spcPct val="80000"/>
              </a:lnSpc>
            </a:pPr>
            <a:r>
              <a:rPr lang="fr-FR" sz="2800" b="1" smtClean="0"/>
              <a:t>Dynamique</a:t>
            </a:r>
            <a:r>
              <a:rPr lang="fr-FR" sz="2800" smtClean="0"/>
              <a:t> : </a:t>
            </a:r>
          </a:p>
          <a:p>
            <a:pPr lvl="1" algn="just">
              <a:lnSpc>
                <a:spcPct val="80000"/>
              </a:lnSpc>
            </a:pPr>
            <a:r>
              <a:rPr lang="fr-FR" sz="2400" smtClean="0"/>
              <a:t>Correspondance plusieurs à plusieurs entre un ensemble d'adresses IP locales (définies par une ACL) et un groupe d'adresses IP globales (définies par un POOL).</a:t>
            </a:r>
          </a:p>
          <a:p>
            <a:pPr lvl="1" algn="just">
              <a:lnSpc>
                <a:spcPct val="80000"/>
              </a:lnSpc>
              <a:buFont typeface="Wingdings" pitchFamily="2" charset="2"/>
              <a:buNone/>
            </a:pPr>
            <a:r>
              <a:rPr lang="fr-FR" sz="2400" smtClean="0"/>
              <a:t/>
            </a:r>
            <a:br>
              <a:rPr lang="fr-FR" sz="2400" smtClean="0"/>
            </a:br>
            <a:endParaRPr lang="fr-FR" sz="2400" smtClean="0"/>
          </a:p>
        </p:txBody>
      </p:sp>
      <p:sp>
        <p:nvSpPr>
          <p:cNvPr id="81925"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21982B-5B16-4BE3-9907-7DD9FD352877}" type="slidenum">
              <a:rPr lang="fr-FR" smtClean="0"/>
              <a:pPr eaLnBrk="1" hangingPunct="1"/>
              <a:t>78</a:t>
            </a:fld>
            <a:endParaRPr lang="fr-FR" smtClean="0"/>
          </a:p>
        </p:txBody>
      </p:sp>
    </p:spTree>
    <p:extLst>
      <p:ext uri="{BB962C8B-B14F-4D97-AF65-F5344CB8AC3E}">
        <p14:creationId xmlns:p14="http://schemas.microsoft.com/office/powerpoint/2010/main" val="38616054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re 1"/>
          <p:cNvSpPr>
            <a:spLocks noGrp="1"/>
          </p:cNvSpPr>
          <p:nvPr>
            <p:ph type="title"/>
          </p:nvPr>
        </p:nvSpPr>
        <p:spPr/>
        <p:txBody>
          <a:bodyPr/>
          <a:lstStyle/>
          <a:p>
            <a:r>
              <a:rPr lang="fr-FR" smtClean="0"/>
              <a:t>Utilisation dans un Firewall</a:t>
            </a:r>
          </a:p>
        </p:txBody>
      </p:sp>
      <p:pic>
        <p:nvPicPr>
          <p:cNvPr id="911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57313" y="1928813"/>
            <a:ext cx="6229350" cy="3886200"/>
          </a:xfrm>
        </p:spPr>
      </p:pic>
      <p:sp>
        <p:nvSpPr>
          <p:cNvPr id="91140" name="Rectangle 4"/>
          <p:cNvSpPr>
            <a:spLocks noChangeArrowheads="1"/>
          </p:cNvSpPr>
          <p:nvPr/>
        </p:nvSpPr>
        <p:spPr bwMode="auto">
          <a:xfrm>
            <a:off x="1857375" y="5715000"/>
            <a:ext cx="4794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fr-FR" sz="2400"/>
              <a:t>Firewall simple avec du NAT et des filtres</a:t>
            </a:r>
          </a:p>
        </p:txBody>
      </p:sp>
      <p:sp>
        <p:nvSpPr>
          <p:cNvPr id="91142"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EBA59FD-0F69-42D4-A7D6-1135AD7E971D}" type="slidenum">
              <a:rPr lang="fr-FR" smtClean="0"/>
              <a:pPr eaLnBrk="1" hangingPunct="1"/>
              <a:t>79</a:t>
            </a:fld>
            <a:endParaRPr lang="fr-FR" smtClean="0"/>
          </a:p>
        </p:txBody>
      </p:sp>
    </p:spTree>
    <p:extLst>
      <p:ext uri="{BB962C8B-B14F-4D97-AF65-F5344CB8AC3E}">
        <p14:creationId xmlns:p14="http://schemas.microsoft.com/office/powerpoint/2010/main" val="160069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Eléments à considérer</a:t>
            </a:r>
          </a:p>
        </p:txBody>
      </p:sp>
      <p:sp>
        <p:nvSpPr>
          <p:cNvPr id="10243" name="Rectangle 3"/>
          <p:cNvSpPr>
            <a:spLocks noGrp="1" noChangeArrowheads="1"/>
          </p:cNvSpPr>
          <p:nvPr>
            <p:ph type="body" idx="1"/>
          </p:nvPr>
        </p:nvSpPr>
        <p:spPr/>
        <p:txBody>
          <a:bodyPr/>
          <a:lstStyle/>
          <a:p>
            <a:pPr eaLnBrk="1" hangingPunct="1"/>
            <a:r>
              <a:rPr lang="fr-FR" smtClean="0"/>
              <a:t>Localement</a:t>
            </a:r>
          </a:p>
          <a:p>
            <a:pPr lvl="1" eaLnBrk="1" hangingPunct="1"/>
            <a:r>
              <a:rPr lang="fr-FR" smtClean="0"/>
              <a:t> Noeuds locaux</a:t>
            </a:r>
          </a:p>
          <a:p>
            <a:pPr lvl="1" eaLnBrk="1" hangingPunct="1"/>
            <a:r>
              <a:rPr lang="fr-FR" smtClean="0"/>
              <a:t> Liens de communication locaux </a:t>
            </a:r>
          </a:p>
          <a:p>
            <a:pPr lvl="1" eaLnBrk="1" hangingPunct="1"/>
            <a:r>
              <a:rPr lang="fr-FR" smtClean="0"/>
              <a:t> Stockage local</a:t>
            </a:r>
          </a:p>
          <a:p>
            <a:pPr lvl="1" eaLnBrk="1" hangingPunct="1"/>
            <a:r>
              <a:rPr lang="fr-FR" smtClean="0"/>
              <a:t> Processus locaux</a:t>
            </a:r>
          </a:p>
          <a:p>
            <a:pPr lvl="1" eaLnBrk="1" hangingPunct="1"/>
            <a:r>
              <a:rPr lang="fr-FR" smtClean="0"/>
              <a:t> Dispositifs locaux</a:t>
            </a:r>
          </a:p>
          <a:p>
            <a:pPr eaLnBrk="1" hangingPunct="1"/>
            <a:endParaRPr lang="fr-FR" smtClean="0"/>
          </a:p>
        </p:txBody>
      </p:sp>
      <p:sp>
        <p:nvSpPr>
          <p:cNvPr id="1024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9F567C2-F576-41AD-8156-54FFF0D8D126}" type="slidenum">
              <a:rPr lang="fr-FR" smtClean="0"/>
              <a:pPr eaLnBrk="1" hangingPunct="1"/>
              <a:t>8</a:t>
            </a:fld>
            <a:endParaRPr lang="fr-FR" smtClean="0"/>
          </a:p>
        </p:txBody>
      </p:sp>
    </p:spTree>
    <p:extLst>
      <p:ext uri="{BB962C8B-B14F-4D97-AF65-F5344CB8AC3E}">
        <p14:creationId xmlns:p14="http://schemas.microsoft.com/office/powerpoint/2010/main" val="3387626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re 1"/>
          <p:cNvSpPr>
            <a:spLocks noGrp="1"/>
          </p:cNvSpPr>
          <p:nvPr>
            <p:ph type="title"/>
          </p:nvPr>
        </p:nvSpPr>
        <p:spPr>
          <a:xfrm>
            <a:off x="457200" y="-285750"/>
            <a:ext cx="7543800" cy="1295400"/>
          </a:xfrm>
        </p:spPr>
        <p:txBody>
          <a:bodyPr/>
          <a:lstStyle/>
          <a:p>
            <a:r>
              <a:rPr lang="fr-FR" smtClean="0"/>
              <a:t>Configuration standard</a:t>
            </a:r>
          </a:p>
        </p:txBody>
      </p:sp>
      <p:sp>
        <p:nvSpPr>
          <p:cNvPr id="92163" name="Espace réservé du contenu 2"/>
          <p:cNvSpPr>
            <a:spLocks noGrp="1"/>
          </p:cNvSpPr>
          <p:nvPr>
            <p:ph idx="1"/>
          </p:nvPr>
        </p:nvSpPr>
        <p:spPr>
          <a:xfrm>
            <a:off x="457200" y="1143000"/>
            <a:ext cx="8229600" cy="4411663"/>
          </a:xfrm>
        </p:spPr>
        <p:txBody>
          <a:bodyPr>
            <a:normAutofit fontScale="92500" lnSpcReduction="20000"/>
          </a:bodyPr>
          <a:lstStyle/>
          <a:p>
            <a:pPr algn="just"/>
            <a:r>
              <a:rPr lang="fr-FR" smtClean="0"/>
              <a:t> Translation d'adresses dynamique pour toutes les machines internes</a:t>
            </a:r>
          </a:p>
          <a:p>
            <a:pPr algn="just"/>
            <a:r>
              <a:rPr lang="fr-FR" smtClean="0"/>
              <a:t> Translation d'adresses statique pour les serveurs qui doivent être accessibles depuis Internet</a:t>
            </a:r>
          </a:p>
          <a:p>
            <a:pPr lvl="1" algn="just"/>
            <a:r>
              <a:rPr lang="fr-FR" smtClean="0"/>
              <a:t>SMTP, accès HTTP à la messagerie.</a:t>
            </a:r>
          </a:p>
          <a:p>
            <a:pPr algn="just"/>
            <a:r>
              <a:rPr lang="fr-FR" smtClean="0"/>
              <a:t>Filtrage des connexions sortantes pour n'autoriser que les protocoles nécessaires </a:t>
            </a:r>
          </a:p>
          <a:p>
            <a:pPr lvl="1" algn="just"/>
            <a:r>
              <a:rPr lang="fr-FR" smtClean="0"/>
              <a:t>HTTP, HTTPS, FTP, SMTP, DNS</a:t>
            </a:r>
          </a:p>
          <a:p>
            <a:pPr algn="just"/>
            <a:r>
              <a:rPr lang="fr-FR" smtClean="0"/>
              <a:t>Filtrage entrant pour interdire des connexions directes sur le firewall.</a:t>
            </a:r>
          </a:p>
          <a:p>
            <a:pPr algn="just"/>
            <a:endParaRPr lang="fr-FR" smtClean="0"/>
          </a:p>
        </p:txBody>
      </p:sp>
      <p:sp>
        <p:nvSpPr>
          <p:cNvPr id="92165"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C6C8251-4A53-4425-B514-37CEE766C2FC}" type="slidenum">
              <a:rPr lang="fr-FR" smtClean="0"/>
              <a:pPr eaLnBrk="1" hangingPunct="1"/>
              <a:t>80</a:t>
            </a:fld>
            <a:endParaRPr lang="fr-FR" smtClean="0"/>
          </a:p>
        </p:txBody>
      </p:sp>
    </p:spTree>
    <p:extLst>
      <p:ext uri="{BB962C8B-B14F-4D97-AF65-F5344CB8AC3E}">
        <p14:creationId xmlns:p14="http://schemas.microsoft.com/office/powerpoint/2010/main" val="12816116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re 1"/>
          <p:cNvSpPr>
            <a:spLocks noGrp="1"/>
          </p:cNvSpPr>
          <p:nvPr>
            <p:ph type="title"/>
          </p:nvPr>
        </p:nvSpPr>
        <p:spPr/>
        <p:txBody>
          <a:bodyPr/>
          <a:lstStyle/>
          <a:p>
            <a:r>
              <a:rPr lang="fr-FR" smtClean="0"/>
              <a:t>Inconvénients</a:t>
            </a:r>
          </a:p>
        </p:txBody>
      </p:sp>
      <p:sp>
        <p:nvSpPr>
          <p:cNvPr id="93187" name="Espace réservé du contenu 2"/>
          <p:cNvSpPr>
            <a:spLocks noGrp="1"/>
          </p:cNvSpPr>
          <p:nvPr>
            <p:ph idx="1"/>
          </p:nvPr>
        </p:nvSpPr>
        <p:spPr/>
        <p:txBody>
          <a:bodyPr/>
          <a:lstStyle/>
          <a:p>
            <a:r>
              <a:rPr lang="fr-FR" smtClean="0"/>
              <a:t>Pas d’analyse des contenus des flux entrants.</a:t>
            </a:r>
          </a:p>
          <a:p>
            <a:r>
              <a:rPr lang="fr-FR" smtClean="0"/>
              <a:t>Les connexions depuis Internet se font directement sur les serveurs internes.</a:t>
            </a:r>
          </a:p>
          <a:p>
            <a:r>
              <a:rPr lang="fr-FR" smtClean="0"/>
              <a:t>Possibilité de DoS sur les serveurs internes.</a:t>
            </a:r>
          </a:p>
          <a:p>
            <a:r>
              <a:rPr lang="fr-FR" smtClean="0"/>
              <a:t>Exploitation des vulnérabilités des serveurs internes.</a:t>
            </a:r>
          </a:p>
          <a:p>
            <a:endParaRPr lang="fr-FR" smtClean="0"/>
          </a:p>
          <a:p>
            <a:endParaRPr lang="fr-FR" smtClean="0"/>
          </a:p>
        </p:txBody>
      </p:sp>
      <p:sp>
        <p:nvSpPr>
          <p:cNvPr id="93189"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D94F8CB-805D-456B-B7DA-773AC19CBF98}" type="slidenum">
              <a:rPr lang="fr-FR" smtClean="0"/>
              <a:pPr eaLnBrk="1" hangingPunct="1"/>
              <a:t>81</a:t>
            </a:fld>
            <a:endParaRPr lang="fr-FR" smtClean="0"/>
          </a:p>
        </p:txBody>
      </p:sp>
    </p:spTree>
    <p:extLst>
      <p:ext uri="{BB962C8B-B14F-4D97-AF65-F5344CB8AC3E}">
        <p14:creationId xmlns:p14="http://schemas.microsoft.com/office/powerpoint/2010/main" val="39428459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p:nvPr>
        </p:nvSpPr>
        <p:spPr>
          <a:xfrm>
            <a:off x="457200" y="428625"/>
            <a:ext cx="8229600" cy="1143000"/>
          </a:xfrm>
        </p:spPr>
        <p:txBody>
          <a:bodyPr/>
          <a:lstStyle/>
          <a:p>
            <a:r>
              <a:rPr lang="fr-FR" smtClean="0"/>
              <a:t>Utilisation</a:t>
            </a:r>
          </a:p>
        </p:txBody>
      </p:sp>
      <p:pic>
        <p:nvPicPr>
          <p:cNvPr id="942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3050" y="1514475"/>
            <a:ext cx="6057900" cy="3914775"/>
          </a:xfrm>
        </p:spPr>
      </p:pic>
      <p:sp>
        <p:nvSpPr>
          <p:cNvPr id="94212" name="Rectangle 4"/>
          <p:cNvSpPr>
            <a:spLocks noChangeArrowheads="1"/>
          </p:cNvSpPr>
          <p:nvPr/>
        </p:nvSpPr>
        <p:spPr bwMode="auto">
          <a:xfrm>
            <a:off x="1928813" y="5429250"/>
            <a:ext cx="5072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t>Firewall avec une DMZ dans laquelle se trouve un proxy</a:t>
            </a:r>
          </a:p>
        </p:txBody>
      </p:sp>
      <p:sp>
        <p:nvSpPr>
          <p:cNvPr id="94214"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D0F97A5-FCED-4FEC-93C3-1C12877284BC}" type="slidenum">
              <a:rPr lang="fr-FR" smtClean="0"/>
              <a:pPr eaLnBrk="1" hangingPunct="1"/>
              <a:t>82</a:t>
            </a:fld>
            <a:endParaRPr lang="fr-FR" smtClean="0"/>
          </a:p>
        </p:txBody>
      </p:sp>
    </p:spTree>
    <p:extLst>
      <p:ext uri="{BB962C8B-B14F-4D97-AF65-F5344CB8AC3E}">
        <p14:creationId xmlns:p14="http://schemas.microsoft.com/office/powerpoint/2010/main" val="18604350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re 1"/>
          <p:cNvSpPr>
            <a:spLocks noGrp="1"/>
          </p:cNvSpPr>
          <p:nvPr>
            <p:ph type="title"/>
          </p:nvPr>
        </p:nvSpPr>
        <p:spPr/>
        <p:txBody>
          <a:bodyPr/>
          <a:lstStyle/>
          <a:p>
            <a:r>
              <a:rPr lang="fr-FR" smtClean="0"/>
              <a:t>Configuration standard</a:t>
            </a:r>
          </a:p>
        </p:txBody>
      </p:sp>
      <p:sp>
        <p:nvSpPr>
          <p:cNvPr id="95235" name="Espace réservé du contenu 2"/>
          <p:cNvSpPr>
            <a:spLocks noGrp="1"/>
          </p:cNvSpPr>
          <p:nvPr>
            <p:ph idx="1"/>
          </p:nvPr>
        </p:nvSpPr>
        <p:spPr/>
        <p:txBody>
          <a:bodyPr/>
          <a:lstStyle/>
          <a:p>
            <a:pPr>
              <a:lnSpc>
                <a:spcPct val="80000"/>
              </a:lnSpc>
            </a:pPr>
            <a:r>
              <a:rPr lang="fr-FR" sz="2100" smtClean="0"/>
              <a:t>Les machines internes n'ont pas le droit de se connecter directement à Internet, </a:t>
            </a:r>
          </a:p>
          <a:p>
            <a:pPr lvl="1">
              <a:lnSpc>
                <a:spcPct val="80000"/>
              </a:lnSpc>
            </a:pPr>
            <a:r>
              <a:rPr lang="fr-FR" sz="1800" smtClean="0"/>
              <a:t>elle ne peuvent parler qu'au proxy dans la DMZ.</a:t>
            </a:r>
          </a:p>
          <a:p>
            <a:pPr>
              <a:lnSpc>
                <a:spcPct val="80000"/>
              </a:lnSpc>
            </a:pPr>
            <a:r>
              <a:rPr lang="fr-FR" sz="2100" smtClean="0"/>
              <a:t>Seul le proxy est autorisé à établir des connexions vers Internet</a:t>
            </a:r>
          </a:p>
          <a:p>
            <a:pPr>
              <a:lnSpc>
                <a:spcPct val="80000"/>
              </a:lnSpc>
            </a:pPr>
            <a:r>
              <a:rPr lang="fr-FR" sz="2100" smtClean="0"/>
              <a:t>Translation d'adresses dynamique pour les connexions sortantes.</a:t>
            </a:r>
          </a:p>
          <a:p>
            <a:pPr>
              <a:lnSpc>
                <a:spcPct val="80000"/>
              </a:lnSpc>
            </a:pPr>
            <a:r>
              <a:rPr lang="fr-FR" sz="2100" smtClean="0"/>
              <a:t>Translation d'adresses statique vers le proxy pour les protocoles acceptés en entrée. </a:t>
            </a:r>
          </a:p>
          <a:p>
            <a:pPr lvl="1">
              <a:lnSpc>
                <a:spcPct val="80000"/>
              </a:lnSpc>
            </a:pPr>
            <a:r>
              <a:rPr lang="fr-FR" sz="1800" smtClean="0"/>
              <a:t>SMTP, accès HTTP à la messagerie).</a:t>
            </a:r>
          </a:p>
          <a:p>
            <a:pPr>
              <a:lnSpc>
                <a:spcPct val="80000"/>
              </a:lnSpc>
            </a:pPr>
            <a:r>
              <a:rPr lang="fr-FR" sz="2100" smtClean="0"/>
              <a:t>Filtrage des connexions sortantes pour n'autoriser que les protocoles nécessaires vers le proxy</a:t>
            </a:r>
          </a:p>
          <a:p>
            <a:pPr lvl="1">
              <a:lnSpc>
                <a:spcPct val="80000"/>
              </a:lnSpc>
            </a:pPr>
            <a:r>
              <a:rPr lang="fr-FR" sz="1800" smtClean="0"/>
              <a:t>ex. HTTP, HTTPS, FTP, SMTP, DNS</a:t>
            </a:r>
          </a:p>
          <a:p>
            <a:pPr>
              <a:lnSpc>
                <a:spcPct val="80000"/>
              </a:lnSpc>
            </a:pPr>
            <a:r>
              <a:rPr lang="fr-FR" sz="2100" smtClean="0"/>
              <a:t>Filtrage entrant pour interdire des connexions directes sur le firewall.</a:t>
            </a:r>
          </a:p>
          <a:p>
            <a:pPr>
              <a:lnSpc>
                <a:spcPct val="80000"/>
              </a:lnSpc>
            </a:pPr>
            <a:endParaRPr lang="fr-FR" sz="2100" smtClean="0"/>
          </a:p>
        </p:txBody>
      </p:sp>
      <p:sp>
        <p:nvSpPr>
          <p:cNvPr id="95237"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1EE89F5-952D-47E9-BC08-696520BDB0EC}" type="slidenum">
              <a:rPr lang="fr-FR" smtClean="0"/>
              <a:pPr eaLnBrk="1" hangingPunct="1"/>
              <a:t>83</a:t>
            </a:fld>
            <a:endParaRPr lang="fr-FR" smtClean="0"/>
          </a:p>
        </p:txBody>
      </p:sp>
    </p:spTree>
    <p:extLst>
      <p:ext uri="{BB962C8B-B14F-4D97-AF65-F5344CB8AC3E}">
        <p14:creationId xmlns:p14="http://schemas.microsoft.com/office/powerpoint/2010/main" val="36333148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re 1"/>
          <p:cNvSpPr>
            <a:spLocks noGrp="1"/>
          </p:cNvSpPr>
          <p:nvPr>
            <p:ph type="title"/>
          </p:nvPr>
        </p:nvSpPr>
        <p:spPr/>
        <p:txBody>
          <a:bodyPr/>
          <a:lstStyle/>
          <a:p>
            <a:r>
              <a:rPr lang="fr-FR" smtClean="0"/>
              <a:t>Inconvénients</a:t>
            </a:r>
          </a:p>
        </p:txBody>
      </p:sp>
      <p:sp>
        <p:nvSpPr>
          <p:cNvPr id="96259" name="Espace réservé du contenu 2"/>
          <p:cNvSpPr>
            <a:spLocks noGrp="1"/>
          </p:cNvSpPr>
          <p:nvPr>
            <p:ph idx="1"/>
          </p:nvPr>
        </p:nvSpPr>
        <p:spPr/>
        <p:txBody>
          <a:bodyPr/>
          <a:lstStyle/>
          <a:p>
            <a:r>
              <a:rPr lang="fr-FR" smtClean="0"/>
              <a:t>Firewall est un point critique. </a:t>
            </a:r>
          </a:p>
          <a:p>
            <a:pPr lvl="1"/>
            <a:r>
              <a:rPr lang="fr-FR" smtClean="0"/>
              <a:t>vulnérabilité du firewall pourrait donner accès au réseau interne.</a:t>
            </a:r>
          </a:p>
          <a:p>
            <a:r>
              <a:rPr lang="fr-FR" smtClean="0"/>
              <a:t> Tous les services passent par le proxy. </a:t>
            </a:r>
          </a:p>
          <a:p>
            <a:pPr lvl="1"/>
            <a:r>
              <a:rPr lang="fr-FR" smtClean="0"/>
              <a:t>Si un des services est vulnérable a une attaque, </a:t>
            </a:r>
          </a:p>
          <a:p>
            <a:pPr lvl="1"/>
            <a:r>
              <a:rPr lang="fr-FR" smtClean="0"/>
              <a:t>tout le trafic peut être compromis.</a:t>
            </a:r>
          </a:p>
        </p:txBody>
      </p:sp>
      <p:sp>
        <p:nvSpPr>
          <p:cNvPr id="96261"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AB175BA-D1E8-40D9-809D-DB0B9CEF68A5}" type="slidenum">
              <a:rPr lang="fr-FR" smtClean="0"/>
              <a:pPr eaLnBrk="1" hangingPunct="1"/>
              <a:t>84</a:t>
            </a:fld>
            <a:endParaRPr lang="fr-FR" smtClean="0"/>
          </a:p>
        </p:txBody>
      </p:sp>
    </p:spTree>
    <p:extLst>
      <p:ext uri="{BB962C8B-B14F-4D97-AF65-F5344CB8AC3E}">
        <p14:creationId xmlns:p14="http://schemas.microsoft.com/office/powerpoint/2010/main" val="16203096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420938"/>
            <a:ext cx="3744912" cy="1470025"/>
          </a:xfrm>
        </p:spPr>
        <p:txBody>
          <a:bodyPr>
            <a:normAutofit fontScale="90000"/>
          </a:bodyPr>
          <a:lstStyle/>
          <a:p>
            <a:pPr algn="l"/>
            <a:r>
              <a:rPr lang="fr-FR" sz="4000"/>
              <a:t/>
            </a:r>
            <a:br>
              <a:rPr lang="fr-FR" sz="4000"/>
            </a:br>
            <a:r>
              <a:rPr lang="fr-FR" sz="4000" i="1"/>
              <a:t>Remote </a:t>
            </a:r>
            <a:br>
              <a:rPr lang="fr-FR" sz="4000" i="1"/>
            </a:br>
            <a:r>
              <a:rPr lang="fr-FR" sz="4000" i="1"/>
              <a:t>Authentication </a:t>
            </a:r>
            <a:br>
              <a:rPr lang="fr-FR" sz="4000" i="1"/>
            </a:br>
            <a:r>
              <a:rPr lang="fr-FR" sz="4000" i="1"/>
              <a:t>Dial</a:t>
            </a:r>
            <a:br>
              <a:rPr lang="fr-FR" sz="4000" i="1"/>
            </a:br>
            <a:r>
              <a:rPr lang="fr-FR" sz="4000" i="1"/>
              <a:t>In </a:t>
            </a:r>
            <a:br>
              <a:rPr lang="fr-FR" sz="4000" i="1"/>
            </a:br>
            <a:r>
              <a:rPr lang="fr-FR" sz="4000" i="1"/>
              <a:t>User </a:t>
            </a:r>
            <a:br>
              <a:rPr lang="fr-FR" sz="4000" i="1"/>
            </a:br>
            <a:r>
              <a:rPr lang="fr-FR" sz="4000" i="1"/>
              <a:t>Service</a:t>
            </a:r>
            <a:r>
              <a:rPr lang="fr-FR" sz="4000"/>
              <a:t> </a:t>
            </a:r>
          </a:p>
        </p:txBody>
      </p:sp>
      <p:sp>
        <p:nvSpPr>
          <p:cNvPr id="2052" name="Text Box 4"/>
          <p:cNvSpPr txBox="1">
            <a:spLocks noChangeArrowheads="1"/>
          </p:cNvSpPr>
          <p:nvPr/>
        </p:nvSpPr>
        <p:spPr bwMode="auto">
          <a:xfrm>
            <a:off x="3203575" y="333375"/>
            <a:ext cx="24495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4400"/>
              <a:t>RADIUS</a:t>
            </a:r>
          </a:p>
        </p:txBody>
      </p:sp>
      <p:sp>
        <p:nvSpPr>
          <p:cNvPr id="2057" name="Rectangle 9"/>
          <p:cNvSpPr>
            <a:spLocks noChangeArrowheads="1"/>
          </p:cNvSpPr>
          <p:nvPr/>
        </p:nvSpPr>
        <p:spPr bwMode="auto">
          <a:xfrm>
            <a:off x="0" y="1747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graphicFrame>
        <p:nvGraphicFramePr>
          <p:cNvPr id="2056" name="Object 8"/>
          <p:cNvGraphicFramePr>
            <a:graphicFrameLocks noChangeAspect="1"/>
          </p:cNvGraphicFramePr>
          <p:nvPr/>
        </p:nvGraphicFramePr>
        <p:xfrm>
          <a:off x="5148263" y="1773238"/>
          <a:ext cx="2638425" cy="3362325"/>
        </p:xfrm>
        <a:graphic>
          <a:graphicData uri="http://schemas.openxmlformats.org/presentationml/2006/ole">
            <mc:AlternateContent xmlns:mc="http://schemas.openxmlformats.org/markup-compatibility/2006">
              <mc:Choice xmlns:v="urn:schemas-microsoft-com:vml" Requires="v">
                <p:oleObj spid="_x0000_s2051" r:id="rId3" imgW="2636385" imgH="3366581" progId="Visio.Drawing.11">
                  <p:embed/>
                </p:oleObj>
              </mc:Choice>
              <mc:Fallback>
                <p:oleObj r:id="rId3" imgW="2636385" imgH="33665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773238"/>
                        <a:ext cx="2638425" cy="336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06110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539750" y="333375"/>
            <a:ext cx="7772400" cy="1470025"/>
          </a:xfrm>
        </p:spPr>
        <p:txBody>
          <a:bodyPr/>
          <a:lstStyle/>
          <a:p>
            <a:r>
              <a:rPr lang="fr-FR"/>
              <a:t>Sommaire</a:t>
            </a:r>
          </a:p>
        </p:txBody>
      </p:sp>
      <p:sp>
        <p:nvSpPr>
          <p:cNvPr id="32771" name="Text Box 3"/>
          <p:cNvSpPr txBox="1">
            <a:spLocks noChangeArrowheads="1"/>
          </p:cNvSpPr>
          <p:nvPr/>
        </p:nvSpPr>
        <p:spPr bwMode="auto">
          <a:xfrm>
            <a:off x="1116013" y="1874838"/>
            <a:ext cx="7056437"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a:t>- Qu’est ce que RADIUS ?</a:t>
            </a:r>
          </a:p>
          <a:p>
            <a:pPr>
              <a:spcBef>
                <a:spcPct val="50000"/>
              </a:spcBef>
            </a:pPr>
            <a:r>
              <a:rPr lang="fr-FR" sz="2400"/>
              <a:t>- Historique</a:t>
            </a:r>
          </a:p>
          <a:p>
            <a:pPr>
              <a:spcBef>
                <a:spcPct val="50000"/>
              </a:spcBef>
            </a:pPr>
            <a:r>
              <a:rPr lang="fr-FR" sz="2400"/>
              <a:t>- Exemples d’utilisation de RADIUS</a:t>
            </a:r>
          </a:p>
          <a:p>
            <a:pPr>
              <a:spcBef>
                <a:spcPct val="50000"/>
              </a:spcBef>
            </a:pPr>
            <a:r>
              <a:rPr lang="fr-FR" sz="2400"/>
              <a:t>- Le protocol RADIUS</a:t>
            </a:r>
          </a:p>
          <a:p>
            <a:pPr>
              <a:spcBef>
                <a:spcPct val="50000"/>
              </a:spcBef>
            </a:pPr>
            <a:r>
              <a:rPr lang="fr-FR" sz="2400"/>
              <a:t>- Le protocol 802.1X</a:t>
            </a:r>
          </a:p>
          <a:p>
            <a:pPr>
              <a:spcBef>
                <a:spcPct val="50000"/>
              </a:spcBef>
            </a:pPr>
            <a:r>
              <a:rPr lang="fr-FR" sz="2400"/>
              <a:t>- Serveur RADIUS open source</a:t>
            </a:r>
          </a:p>
          <a:p>
            <a:pPr>
              <a:spcBef>
                <a:spcPct val="50000"/>
              </a:spcBef>
            </a:pPr>
            <a:r>
              <a:rPr lang="fr-FR" sz="2400"/>
              <a:t>- Successeur de RADIUS</a:t>
            </a:r>
          </a:p>
          <a:p>
            <a:pPr>
              <a:spcBef>
                <a:spcPct val="50000"/>
              </a:spcBef>
            </a:pPr>
            <a:r>
              <a:rPr lang="fr-FR" sz="2400"/>
              <a:t>- Conclusion</a:t>
            </a:r>
          </a:p>
        </p:txBody>
      </p:sp>
    </p:spTree>
    <p:extLst>
      <p:ext uri="{BB962C8B-B14F-4D97-AF65-F5344CB8AC3E}">
        <p14:creationId xmlns:p14="http://schemas.microsoft.com/office/powerpoint/2010/main" val="8554630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908050"/>
            <a:ext cx="7772400" cy="1470025"/>
          </a:xfrm>
        </p:spPr>
        <p:txBody>
          <a:bodyPr/>
          <a:lstStyle/>
          <a:p>
            <a:r>
              <a:rPr lang="fr-FR"/>
              <a:t>Qu’est ce que RADIUS ?</a:t>
            </a:r>
          </a:p>
        </p:txBody>
      </p:sp>
      <p:sp>
        <p:nvSpPr>
          <p:cNvPr id="5123" name="Text Box 3"/>
          <p:cNvSpPr txBox="1">
            <a:spLocks noChangeArrowheads="1"/>
          </p:cNvSpPr>
          <p:nvPr/>
        </p:nvSpPr>
        <p:spPr bwMode="auto">
          <a:xfrm>
            <a:off x="1187450" y="2636838"/>
            <a:ext cx="7056438"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u="sng"/>
              <a:t>Authentification (authentication):</a:t>
            </a:r>
          </a:p>
          <a:p>
            <a:pPr>
              <a:spcBef>
                <a:spcPct val="50000"/>
              </a:spcBef>
            </a:pPr>
            <a:r>
              <a:rPr lang="fr-FR"/>
              <a:t>- Protocole d'authentification à distance</a:t>
            </a:r>
          </a:p>
          <a:p>
            <a:pPr>
              <a:spcBef>
                <a:spcPct val="50000"/>
              </a:spcBef>
              <a:buFontTx/>
              <a:buChar char="-"/>
            </a:pPr>
            <a:r>
              <a:rPr lang="fr-FR"/>
              <a:t> Centralisation des données d’authentification</a:t>
            </a:r>
          </a:p>
          <a:p>
            <a:pPr>
              <a:spcBef>
                <a:spcPct val="50000"/>
              </a:spcBef>
              <a:buFontTx/>
              <a:buChar char="-"/>
            </a:pPr>
            <a:r>
              <a:rPr lang="fr-FR"/>
              <a:t> Gestion des connexions utilisateurs à des services distants</a:t>
            </a:r>
          </a:p>
          <a:p>
            <a:pPr>
              <a:spcBef>
                <a:spcPct val="50000"/>
              </a:spcBef>
              <a:buFontTx/>
              <a:buChar char="-"/>
            </a:pPr>
            <a:endParaRPr lang="fr-FR"/>
          </a:p>
          <a:p>
            <a:pPr>
              <a:spcBef>
                <a:spcPct val="50000"/>
              </a:spcBef>
            </a:pPr>
            <a:r>
              <a:rPr lang="fr-FR" sz="2000" u="sng"/>
              <a:t>Comptabilisation (accounting):</a:t>
            </a:r>
          </a:p>
          <a:p>
            <a:pPr>
              <a:spcBef>
                <a:spcPct val="50000"/>
              </a:spcBef>
              <a:buFontTx/>
              <a:buChar char="-"/>
            </a:pPr>
            <a:r>
              <a:rPr lang="fr-FR" sz="2000"/>
              <a:t> </a:t>
            </a:r>
            <a:r>
              <a:rPr lang="fr-FR"/>
              <a:t>Utilisé pour assurer la journalisation et la facturation</a:t>
            </a:r>
          </a:p>
        </p:txBody>
      </p:sp>
    </p:spTree>
    <p:extLst>
      <p:ext uri="{BB962C8B-B14F-4D97-AF65-F5344CB8AC3E}">
        <p14:creationId xmlns:p14="http://schemas.microsoft.com/office/powerpoint/2010/main" val="14499043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11188" y="908050"/>
            <a:ext cx="7772400" cy="1470025"/>
          </a:xfrm>
        </p:spPr>
        <p:txBody>
          <a:bodyPr/>
          <a:lstStyle/>
          <a:p>
            <a:r>
              <a:rPr lang="fr-FR"/>
              <a:t>Historique</a:t>
            </a:r>
          </a:p>
        </p:txBody>
      </p:sp>
      <p:sp>
        <p:nvSpPr>
          <p:cNvPr id="13315" name="Text Box 3"/>
          <p:cNvSpPr txBox="1">
            <a:spLocks noChangeArrowheads="1"/>
          </p:cNvSpPr>
          <p:nvPr/>
        </p:nvSpPr>
        <p:spPr bwMode="auto">
          <a:xfrm>
            <a:off x="1187450" y="2420938"/>
            <a:ext cx="7056438"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t>Projet de la société Livingston sur un protocol d’authentification standard</a:t>
            </a:r>
          </a:p>
          <a:p>
            <a:endParaRPr lang="fr-FR"/>
          </a:p>
          <a:p>
            <a:r>
              <a:rPr lang="fr-FR"/>
              <a:t>Janvier 1997 : Première version de RADIUS 				         RFC 2058 (authentication) et 2059 (accounting). </a:t>
            </a:r>
          </a:p>
          <a:p>
            <a:endParaRPr lang="fr-FR"/>
          </a:p>
          <a:p>
            <a:r>
              <a:rPr lang="fr-FR"/>
              <a:t>Avril 1997 : Deuxième version de RADIUS </a:t>
            </a:r>
          </a:p>
          <a:p>
            <a:r>
              <a:rPr lang="fr-FR"/>
              <a:t>	    RFC 2138 (authentication) et 2139 (accounting). </a:t>
            </a:r>
          </a:p>
          <a:p>
            <a:endParaRPr lang="fr-FR"/>
          </a:p>
          <a:p>
            <a:r>
              <a:rPr lang="fr-FR"/>
              <a:t>Juin 2000 : La dernière version de RADIUS</a:t>
            </a:r>
          </a:p>
          <a:p>
            <a:r>
              <a:rPr lang="fr-FR"/>
              <a:t>	    RFC 2865 (authentication) et 2866 (accounting).</a:t>
            </a:r>
            <a:r>
              <a:rPr lang="fr-FR" b="1" i="1">
                <a:hlinkClick r:id="rId2" tooltip="http://tools.ietf.org/html/rfc2865"/>
              </a:rPr>
              <a:t> </a:t>
            </a:r>
            <a:endParaRPr lang="fr-FR" b="1" i="1"/>
          </a:p>
        </p:txBody>
      </p:sp>
    </p:spTree>
    <p:extLst>
      <p:ext uri="{BB962C8B-B14F-4D97-AF65-F5344CB8AC3E}">
        <p14:creationId xmlns:p14="http://schemas.microsoft.com/office/powerpoint/2010/main" val="10152990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4213" y="404813"/>
            <a:ext cx="7772400" cy="1470025"/>
          </a:xfrm>
        </p:spPr>
        <p:txBody>
          <a:bodyPr/>
          <a:lstStyle/>
          <a:p>
            <a:r>
              <a:rPr lang="fr-FR"/>
              <a:t>Exemples d’utilisation de RADIUS</a:t>
            </a:r>
          </a:p>
        </p:txBody>
      </p:sp>
      <p:sp>
        <p:nvSpPr>
          <p:cNvPr id="11267" name="Text Box 3"/>
          <p:cNvSpPr txBox="1">
            <a:spLocks noChangeArrowheads="1"/>
          </p:cNvSpPr>
          <p:nvPr/>
        </p:nvSpPr>
        <p:spPr bwMode="auto">
          <a:xfrm>
            <a:off x="107950" y="5013325"/>
            <a:ext cx="871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a:t>- Utilisé par les FAI pour identifier les clients à l’aide d’un serveur LDAP</a:t>
            </a:r>
          </a:p>
        </p:txBody>
      </p:sp>
      <p:pic>
        <p:nvPicPr>
          <p:cNvPr id="112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213100"/>
            <a:ext cx="8569325" cy="78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4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fr-FR" smtClean="0"/>
              <a:t>Eléments à considérer</a:t>
            </a:r>
          </a:p>
        </p:txBody>
      </p:sp>
      <p:sp>
        <p:nvSpPr>
          <p:cNvPr id="11267" name="Rectangle 3"/>
          <p:cNvSpPr>
            <a:spLocks noGrp="1" noChangeArrowheads="1"/>
          </p:cNvSpPr>
          <p:nvPr>
            <p:ph type="body" idx="1"/>
          </p:nvPr>
        </p:nvSpPr>
        <p:spPr/>
        <p:txBody>
          <a:bodyPr/>
          <a:lstStyle/>
          <a:p>
            <a:pPr eaLnBrk="1" hangingPunct="1"/>
            <a:r>
              <a:rPr lang="fr-FR" smtClean="0"/>
              <a:t>À distance:</a:t>
            </a:r>
          </a:p>
          <a:p>
            <a:pPr lvl="1" eaLnBrk="1" hangingPunct="1"/>
            <a:r>
              <a:rPr lang="fr-FR" smtClean="0"/>
              <a:t> Passerelle réseau</a:t>
            </a:r>
          </a:p>
          <a:p>
            <a:pPr lvl="1" eaLnBrk="1" hangingPunct="1"/>
            <a:r>
              <a:rPr lang="fr-FR" smtClean="0"/>
              <a:t> Liens de communication réseau</a:t>
            </a:r>
          </a:p>
          <a:p>
            <a:pPr lvl="1" eaLnBrk="1" hangingPunct="1"/>
            <a:r>
              <a:rPr lang="fr-FR" smtClean="0"/>
              <a:t> Routeurs</a:t>
            </a:r>
          </a:p>
          <a:p>
            <a:pPr lvl="1" eaLnBrk="1" hangingPunct="1"/>
            <a:r>
              <a:rPr lang="fr-FR" smtClean="0"/>
              <a:t> Ressources réseau (par ex., bases de données)</a:t>
            </a:r>
          </a:p>
          <a:p>
            <a:pPr eaLnBrk="1" hangingPunct="1"/>
            <a:endParaRPr lang="fr-FR" smtClean="0"/>
          </a:p>
        </p:txBody>
      </p:sp>
      <p:sp>
        <p:nvSpPr>
          <p:cNvPr id="1126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5EBA0A6-9640-4E7E-9CCE-1A039ABE7CEC}" type="slidenum">
              <a:rPr lang="fr-FR" smtClean="0"/>
              <a:pPr eaLnBrk="1" hangingPunct="1"/>
              <a:t>9</a:t>
            </a:fld>
            <a:endParaRPr lang="fr-FR" smtClean="0"/>
          </a:p>
        </p:txBody>
      </p:sp>
    </p:spTree>
    <p:extLst>
      <p:ext uri="{BB962C8B-B14F-4D97-AF65-F5344CB8AC3E}">
        <p14:creationId xmlns:p14="http://schemas.microsoft.com/office/powerpoint/2010/main" val="15214873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84213" y="404813"/>
            <a:ext cx="7772400" cy="1470025"/>
          </a:xfrm>
        </p:spPr>
        <p:txBody>
          <a:bodyPr/>
          <a:lstStyle/>
          <a:p>
            <a:r>
              <a:rPr lang="fr-FR"/>
              <a:t>Exemples d’utilisation de RADIUS</a:t>
            </a:r>
          </a:p>
        </p:txBody>
      </p:sp>
      <p:sp>
        <p:nvSpPr>
          <p:cNvPr id="35843" name="Text Box 3"/>
          <p:cNvSpPr txBox="1">
            <a:spLocks noChangeArrowheads="1"/>
          </p:cNvSpPr>
          <p:nvPr/>
        </p:nvSpPr>
        <p:spPr bwMode="auto">
          <a:xfrm>
            <a:off x="539750" y="5300663"/>
            <a:ext cx="77041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Char char="-"/>
            </a:pPr>
            <a:r>
              <a:rPr lang="fr-FR" sz="2000"/>
              <a:t>Utilisé par des points d’accès WiFi pour accéder à un réseau</a:t>
            </a:r>
          </a:p>
          <a:p>
            <a:pPr>
              <a:spcBef>
                <a:spcPct val="50000"/>
              </a:spcBef>
            </a:pPr>
            <a:r>
              <a:rPr lang="fr-FR" sz="2000"/>
              <a:t>    -Utilisation d’un secret partagé entre le serveur et le client</a:t>
            </a:r>
          </a:p>
        </p:txBody>
      </p:sp>
      <p:sp>
        <p:nvSpPr>
          <p:cNvPr id="35848" name="Text Box 8"/>
          <p:cNvSpPr txBox="1">
            <a:spLocks noChangeArrowheads="1"/>
          </p:cNvSpPr>
          <p:nvPr/>
        </p:nvSpPr>
        <p:spPr bwMode="auto">
          <a:xfrm>
            <a:off x="6516688" y="4076700"/>
            <a:ext cx="172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Authentication Serveur</a:t>
            </a:r>
          </a:p>
        </p:txBody>
      </p:sp>
      <p:sp>
        <p:nvSpPr>
          <p:cNvPr id="35850" name="Text Box 10"/>
          <p:cNvSpPr txBox="1">
            <a:spLocks noChangeArrowheads="1"/>
          </p:cNvSpPr>
          <p:nvPr/>
        </p:nvSpPr>
        <p:spPr bwMode="auto">
          <a:xfrm>
            <a:off x="1260475" y="4149725"/>
            <a:ext cx="1296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t>Supplicant</a:t>
            </a:r>
          </a:p>
        </p:txBody>
      </p:sp>
      <p:sp>
        <p:nvSpPr>
          <p:cNvPr id="35851" name="Text Box 11"/>
          <p:cNvSpPr txBox="1">
            <a:spLocks noChangeArrowheads="1"/>
          </p:cNvSpPr>
          <p:nvPr/>
        </p:nvSpPr>
        <p:spPr bwMode="auto">
          <a:xfrm>
            <a:off x="3276600" y="4149725"/>
            <a:ext cx="2879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Authenticator ou NAS (Network Access Serveur)</a:t>
            </a:r>
          </a:p>
        </p:txBody>
      </p:sp>
      <p:pic>
        <p:nvPicPr>
          <p:cNvPr id="358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916113"/>
            <a:ext cx="6624638" cy="20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971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fr-FR"/>
              <a:t>Le protocol RADIUS</a:t>
            </a:r>
          </a:p>
        </p:txBody>
      </p:sp>
      <p:sp>
        <p:nvSpPr>
          <p:cNvPr id="55305" name="Rectangle 9"/>
          <p:cNvSpPr>
            <a:spLocks noGrp="1" noChangeArrowheads="1"/>
          </p:cNvSpPr>
          <p:nvPr>
            <p:ph type="body" idx="1"/>
          </p:nvPr>
        </p:nvSpPr>
        <p:spPr/>
        <p:txBody>
          <a:bodyPr/>
          <a:lstStyle/>
          <a:p>
            <a:pPr>
              <a:lnSpc>
                <a:spcPct val="90000"/>
              </a:lnSpc>
              <a:buFontTx/>
              <a:buNone/>
            </a:pPr>
            <a:r>
              <a:rPr lang="fr-FR" sz="4000"/>
              <a:t>Pourquoi UDP ?</a:t>
            </a:r>
          </a:p>
          <a:p>
            <a:pPr>
              <a:lnSpc>
                <a:spcPct val="90000"/>
              </a:lnSpc>
              <a:buFontTx/>
              <a:buNone/>
            </a:pPr>
            <a:endParaRPr lang="fr-FR" sz="2400"/>
          </a:p>
          <a:p>
            <a:pPr>
              <a:lnSpc>
                <a:spcPct val="90000"/>
              </a:lnSpc>
              <a:buFontTx/>
              <a:buChar char="-"/>
            </a:pPr>
            <a:r>
              <a:rPr lang="fr-FR" sz="2000"/>
              <a:t>Permet la réémission d’une demande d’authentification à un serveur secondaire si le serveur primaire ne répond pas</a:t>
            </a:r>
          </a:p>
          <a:p>
            <a:pPr>
              <a:lnSpc>
                <a:spcPct val="90000"/>
              </a:lnSpc>
              <a:buFontTx/>
              <a:buChar char="-"/>
            </a:pPr>
            <a:endParaRPr lang="fr-FR" sz="2000"/>
          </a:p>
          <a:p>
            <a:pPr>
              <a:lnSpc>
                <a:spcPct val="90000"/>
              </a:lnSpc>
              <a:buFontTx/>
              <a:buChar char="-"/>
            </a:pPr>
            <a:r>
              <a:rPr lang="fr-FR" sz="2000"/>
              <a:t>RADIUS est un protocol sans état.</a:t>
            </a:r>
          </a:p>
          <a:p>
            <a:pPr>
              <a:lnSpc>
                <a:spcPct val="90000"/>
              </a:lnSpc>
              <a:buFontTx/>
              <a:buChar char="-"/>
            </a:pPr>
            <a:endParaRPr lang="fr-FR" sz="2000"/>
          </a:p>
          <a:p>
            <a:pPr>
              <a:lnSpc>
                <a:spcPct val="90000"/>
              </a:lnSpc>
              <a:buFontTx/>
              <a:buChar char="-"/>
            </a:pPr>
            <a:r>
              <a:rPr lang="fr-FR" sz="2000"/>
              <a:t>UDP simplifie la mise en œuvre du serveur.</a:t>
            </a:r>
          </a:p>
          <a:p>
            <a:pPr>
              <a:lnSpc>
                <a:spcPct val="90000"/>
              </a:lnSpc>
              <a:buFontTx/>
              <a:buChar char="-"/>
            </a:pPr>
            <a:endParaRPr lang="fr-FR" sz="2000"/>
          </a:p>
          <a:p>
            <a:pPr>
              <a:lnSpc>
                <a:spcPct val="90000"/>
              </a:lnSpc>
              <a:buFontTx/>
              <a:buChar char="-"/>
            </a:pPr>
            <a:r>
              <a:rPr lang="fr-FR" sz="2000"/>
              <a:t>RADIUS n’exige pas une détection "sensible" de la perte de données</a:t>
            </a:r>
          </a:p>
        </p:txBody>
      </p:sp>
    </p:spTree>
    <p:extLst>
      <p:ext uri="{BB962C8B-B14F-4D97-AF65-F5344CB8AC3E}">
        <p14:creationId xmlns:p14="http://schemas.microsoft.com/office/powerpoint/2010/main" val="20918075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fr-FR"/>
              <a:t>Le protocol RADIUS</a:t>
            </a:r>
          </a:p>
        </p:txBody>
      </p:sp>
      <p:sp>
        <p:nvSpPr>
          <p:cNvPr id="47107" name="Rectangle 3"/>
          <p:cNvSpPr>
            <a:spLocks noGrp="1" noChangeArrowheads="1"/>
          </p:cNvSpPr>
          <p:nvPr>
            <p:ph type="body" idx="1"/>
          </p:nvPr>
        </p:nvSpPr>
        <p:spPr>
          <a:xfrm>
            <a:off x="468313" y="1557338"/>
            <a:ext cx="8229600" cy="4525962"/>
          </a:xfrm>
        </p:spPr>
        <p:txBody>
          <a:bodyPr/>
          <a:lstStyle/>
          <a:p>
            <a:pPr>
              <a:lnSpc>
                <a:spcPct val="90000"/>
              </a:lnSpc>
              <a:buFontTx/>
              <a:buNone/>
            </a:pPr>
            <a:r>
              <a:rPr lang="fr-FR" sz="2000"/>
              <a:t>Il existe 4 types de paquets pour effectuer une authentification RADIUS</a:t>
            </a:r>
          </a:p>
          <a:p>
            <a:pPr>
              <a:lnSpc>
                <a:spcPct val="90000"/>
              </a:lnSpc>
              <a:buFontTx/>
              <a:buNone/>
            </a:pPr>
            <a:endParaRPr lang="fr-FR" sz="2000"/>
          </a:p>
          <a:p>
            <a:pPr>
              <a:lnSpc>
                <a:spcPct val="90000"/>
              </a:lnSpc>
              <a:buFontTx/>
              <a:buChar char="-"/>
            </a:pPr>
            <a:r>
              <a:rPr lang="fr-FR" sz="2400" b="1"/>
              <a:t>Access-Request</a:t>
            </a:r>
          </a:p>
          <a:p>
            <a:pPr>
              <a:lnSpc>
                <a:spcPct val="90000"/>
              </a:lnSpc>
              <a:buFontTx/>
              <a:buNone/>
            </a:pPr>
            <a:r>
              <a:rPr lang="fr-FR" sz="1800"/>
              <a:t>	Envoyé par le NAS contenant les informations sur le client qui souhaite se connecter (login/mot de passe, adresse MAC…)</a:t>
            </a:r>
          </a:p>
          <a:p>
            <a:pPr>
              <a:lnSpc>
                <a:spcPct val="90000"/>
              </a:lnSpc>
              <a:buFontTx/>
              <a:buChar char="-"/>
            </a:pPr>
            <a:r>
              <a:rPr lang="fr-FR" sz="2400" b="1"/>
              <a:t>Access-Accept</a:t>
            </a:r>
          </a:p>
          <a:p>
            <a:pPr>
              <a:lnSpc>
                <a:spcPct val="90000"/>
              </a:lnSpc>
              <a:buFontTx/>
              <a:buNone/>
            </a:pPr>
            <a:r>
              <a:rPr lang="fr-FR" sz="1800"/>
              <a:t>	Envoyé par le serveur pour autorisé la connexion si la vérification des informations est correct.</a:t>
            </a:r>
          </a:p>
          <a:p>
            <a:pPr>
              <a:lnSpc>
                <a:spcPct val="90000"/>
              </a:lnSpc>
              <a:buFontTx/>
              <a:buChar char="-"/>
            </a:pPr>
            <a:r>
              <a:rPr lang="fr-FR" sz="2400" b="1"/>
              <a:t>Access-Reject</a:t>
            </a:r>
          </a:p>
          <a:p>
            <a:pPr>
              <a:lnSpc>
                <a:spcPct val="90000"/>
              </a:lnSpc>
              <a:buFontTx/>
              <a:buNone/>
            </a:pPr>
            <a:r>
              <a:rPr lang="fr-FR" sz="1800"/>
              <a:t>	Envoyé par le serveur pour refuser une connexion en cas d’échec de l’authentification ou pour mettre fin à une connexion.</a:t>
            </a:r>
            <a:endParaRPr lang="fr-FR" sz="2400" b="1"/>
          </a:p>
          <a:p>
            <a:pPr>
              <a:lnSpc>
                <a:spcPct val="90000"/>
              </a:lnSpc>
              <a:buFontTx/>
              <a:buChar char="-"/>
            </a:pPr>
            <a:r>
              <a:rPr lang="fr-FR" sz="2400" b="1"/>
              <a:t>Access-Challenge</a:t>
            </a:r>
          </a:p>
          <a:p>
            <a:pPr>
              <a:lnSpc>
                <a:spcPct val="90000"/>
              </a:lnSpc>
              <a:buFontTx/>
              <a:buNone/>
            </a:pPr>
            <a:r>
              <a:rPr lang="fr-FR" sz="1800"/>
              <a:t>	Envoyé par le serveur pour demander la réémission d’un access-request ou des informations complémentaires.</a:t>
            </a:r>
            <a:endParaRPr lang="fr-FR" sz="2400" b="1"/>
          </a:p>
        </p:txBody>
      </p:sp>
    </p:spTree>
    <p:extLst>
      <p:ext uri="{BB962C8B-B14F-4D97-AF65-F5344CB8AC3E}">
        <p14:creationId xmlns:p14="http://schemas.microsoft.com/office/powerpoint/2010/main" val="34794606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fr-FR"/>
              <a:t>Le protocol RADIUS</a:t>
            </a:r>
          </a:p>
        </p:txBody>
      </p:sp>
      <p:sp>
        <p:nvSpPr>
          <p:cNvPr id="53251" name="Rectangle 3"/>
          <p:cNvSpPr>
            <a:spLocks noGrp="1" noChangeArrowheads="1"/>
          </p:cNvSpPr>
          <p:nvPr>
            <p:ph type="body" idx="1"/>
          </p:nvPr>
        </p:nvSpPr>
        <p:spPr>
          <a:xfrm>
            <a:off x="539750" y="1412875"/>
            <a:ext cx="2590800" cy="503238"/>
          </a:xfrm>
        </p:spPr>
        <p:txBody>
          <a:bodyPr/>
          <a:lstStyle/>
          <a:p>
            <a:pPr>
              <a:buFontTx/>
              <a:buNone/>
            </a:pPr>
            <a:r>
              <a:rPr lang="fr-FR" sz="2000"/>
              <a:t>Format des trames :</a:t>
            </a:r>
          </a:p>
          <a:p>
            <a:pPr>
              <a:buFontTx/>
              <a:buNone/>
            </a:pPr>
            <a:endParaRPr lang="fr-FR" sz="2000"/>
          </a:p>
        </p:txBody>
      </p:sp>
      <p:sp>
        <p:nvSpPr>
          <p:cNvPr id="53253" name="Text Box 5"/>
          <p:cNvSpPr txBox="1">
            <a:spLocks noChangeArrowheads="1"/>
          </p:cNvSpPr>
          <p:nvPr/>
        </p:nvSpPr>
        <p:spPr bwMode="auto">
          <a:xfrm>
            <a:off x="539750" y="2708275"/>
            <a:ext cx="251936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600" u="sng"/>
              <a:t>Code (1 octet):</a:t>
            </a:r>
          </a:p>
          <a:p>
            <a:r>
              <a:rPr lang="fr-FR" sz="1600"/>
              <a:t> 1  : access-request</a:t>
            </a:r>
          </a:p>
          <a:p>
            <a:r>
              <a:rPr lang="fr-FR" sz="1600"/>
              <a:t> 2  : access-accept</a:t>
            </a:r>
          </a:p>
          <a:p>
            <a:r>
              <a:rPr lang="fr-FR" sz="1600"/>
              <a:t> 3  : access-reject</a:t>
            </a:r>
          </a:p>
          <a:p>
            <a:r>
              <a:rPr lang="fr-FR" sz="1600"/>
              <a:t> 4  : accounting-request</a:t>
            </a:r>
          </a:p>
          <a:p>
            <a:r>
              <a:rPr lang="fr-FR" sz="1600"/>
              <a:t> 5  : accounting-response</a:t>
            </a:r>
          </a:p>
          <a:p>
            <a:r>
              <a:rPr lang="fr-FR" sz="1600"/>
              <a:t>11 : access-challenge</a:t>
            </a:r>
          </a:p>
        </p:txBody>
      </p:sp>
      <p:sp>
        <p:nvSpPr>
          <p:cNvPr id="53254" name="Text Box 6"/>
          <p:cNvSpPr txBox="1">
            <a:spLocks noChangeArrowheads="1"/>
          </p:cNvSpPr>
          <p:nvPr/>
        </p:nvSpPr>
        <p:spPr bwMode="auto">
          <a:xfrm>
            <a:off x="395288" y="4868863"/>
            <a:ext cx="35988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600" u="sng"/>
              <a:t>Identifier (1 octet) :</a:t>
            </a:r>
          </a:p>
          <a:p>
            <a:r>
              <a:rPr lang="fr-FR" sz="1600"/>
              <a:t>- Unique pour chaque authentification</a:t>
            </a:r>
            <a:endParaRPr lang="fr-FR" sz="1600" u="sng"/>
          </a:p>
          <a:p>
            <a:r>
              <a:rPr lang="fr-FR" sz="1600"/>
              <a:t>- Identique pour une retransmission</a:t>
            </a:r>
          </a:p>
        </p:txBody>
      </p:sp>
      <p:sp>
        <p:nvSpPr>
          <p:cNvPr id="53255" name="Text Box 7"/>
          <p:cNvSpPr txBox="1">
            <a:spLocks noChangeArrowheads="1"/>
          </p:cNvSpPr>
          <p:nvPr/>
        </p:nvSpPr>
        <p:spPr bwMode="auto">
          <a:xfrm>
            <a:off x="4356100" y="3357563"/>
            <a:ext cx="338455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600" u="sng"/>
              <a:t>Length (2 octets):</a:t>
            </a:r>
          </a:p>
          <a:p>
            <a:r>
              <a:rPr lang="fr-FR" sz="1600"/>
              <a:t> - Taille total du message (de 20 à 4096 octets)</a:t>
            </a:r>
            <a:r>
              <a:rPr lang="fr-FR"/>
              <a:t> </a:t>
            </a:r>
            <a:endParaRPr lang="fr-FR" sz="1600"/>
          </a:p>
        </p:txBody>
      </p:sp>
      <p:pic>
        <p:nvPicPr>
          <p:cNvPr id="532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412875"/>
            <a:ext cx="4343400" cy="1638300"/>
          </a:xfrm>
          <a:prstGeom prst="rect">
            <a:avLst/>
          </a:prstGeom>
          <a:noFill/>
          <a:extLst>
            <a:ext uri="{909E8E84-426E-40DD-AFC4-6F175D3DCCD1}">
              <a14:hiddenFill xmlns:a14="http://schemas.microsoft.com/office/drawing/2010/main">
                <a:solidFill>
                  <a:srgbClr val="FFFFFF"/>
                </a:solidFill>
              </a14:hiddenFill>
            </a:ext>
          </a:extLst>
        </p:spPr>
      </p:pic>
      <p:sp>
        <p:nvSpPr>
          <p:cNvPr id="53261" name="Text Box 13"/>
          <p:cNvSpPr txBox="1">
            <a:spLocks noChangeArrowheads="1"/>
          </p:cNvSpPr>
          <p:nvPr/>
        </p:nvSpPr>
        <p:spPr bwMode="auto">
          <a:xfrm>
            <a:off x="4427538" y="4437063"/>
            <a:ext cx="3455987"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600" u="sng"/>
              <a:t>Request Authenticator (16 octets):</a:t>
            </a:r>
          </a:p>
          <a:p>
            <a:pPr>
              <a:spcBef>
                <a:spcPct val="50000"/>
              </a:spcBef>
            </a:pPr>
            <a:r>
              <a:rPr lang="fr-FR" sz="1600"/>
              <a:t>Un nombre aléatoire unique</a:t>
            </a:r>
          </a:p>
          <a:p>
            <a:pPr>
              <a:spcBef>
                <a:spcPct val="50000"/>
              </a:spcBef>
            </a:pPr>
            <a:endParaRPr lang="fr-FR" sz="1600"/>
          </a:p>
          <a:p>
            <a:pPr>
              <a:spcBef>
                <a:spcPct val="50000"/>
              </a:spcBef>
            </a:pPr>
            <a:r>
              <a:rPr lang="fr-FR" sz="1600" u="sng"/>
              <a:t>Response Authenticator (16 octets):</a:t>
            </a:r>
          </a:p>
          <a:p>
            <a:pPr>
              <a:spcBef>
                <a:spcPct val="50000"/>
              </a:spcBef>
            </a:pPr>
            <a:r>
              <a:rPr lang="fr-FR" sz="1600"/>
              <a:t>MD5 (Code + ID + Length + RequestAuth + Attributes + Secret)</a:t>
            </a:r>
          </a:p>
        </p:txBody>
      </p:sp>
    </p:spTree>
    <p:extLst>
      <p:ext uri="{BB962C8B-B14F-4D97-AF65-F5344CB8AC3E}">
        <p14:creationId xmlns:p14="http://schemas.microsoft.com/office/powerpoint/2010/main" val="36344997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fr-FR"/>
              <a:t>Le protocol RADIUS</a:t>
            </a:r>
          </a:p>
        </p:txBody>
      </p:sp>
      <p:sp>
        <p:nvSpPr>
          <p:cNvPr id="57347" name="Rectangle 3"/>
          <p:cNvSpPr>
            <a:spLocks noGrp="1" noChangeArrowheads="1"/>
          </p:cNvSpPr>
          <p:nvPr>
            <p:ph type="body" idx="1"/>
          </p:nvPr>
        </p:nvSpPr>
        <p:spPr>
          <a:xfrm>
            <a:off x="468313" y="1557338"/>
            <a:ext cx="2590800" cy="503237"/>
          </a:xfrm>
        </p:spPr>
        <p:txBody>
          <a:bodyPr/>
          <a:lstStyle/>
          <a:p>
            <a:pPr>
              <a:lnSpc>
                <a:spcPct val="90000"/>
              </a:lnSpc>
              <a:buFontTx/>
              <a:buNone/>
            </a:pPr>
            <a:r>
              <a:rPr lang="fr-FR" sz="2000"/>
              <a:t>Les attributs :</a:t>
            </a:r>
          </a:p>
          <a:p>
            <a:pPr>
              <a:lnSpc>
                <a:spcPct val="90000"/>
              </a:lnSpc>
              <a:buFontTx/>
              <a:buNone/>
            </a:pPr>
            <a:endParaRPr lang="fr-FR" sz="2000"/>
          </a:p>
        </p:txBody>
      </p:sp>
      <p:sp>
        <p:nvSpPr>
          <p:cNvPr id="57353" name="Text Box 9"/>
          <p:cNvSpPr txBox="1">
            <a:spLocks noChangeArrowheads="1"/>
          </p:cNvSpPr>
          <p:nvPr/>
        </p:nvSpPr>
        <p:spPr bwMode="auto">
          <a:xfrm>
            <a:off x="468313" y="4508500"/>
            <a:ext cx="7200900" cy="192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600" u="sng"/>
              <a:t>User-Password :</a:t>
            </a:r>
          </a:p>
          <a:p>
            <a:pPr>
              <a:spcBef>
                <a:spcPct val="50000"/>
              </a:spcBef>
            </a:pPr>
            <a:r>
              <a:rPr lang="fr-FR" sz="1600"/>
              <a:t>Le mot de passe est coupé en blocks de 16 octets : p1, p2,…</a:t>
            </a:r>
          </a:p>
          <a:p>
            <a:pPr>
              <a:spcBef>
                <a:spcPct val="50000"/>
              </a:spcBef>
            </a:pPr>
            <a:r>
              <a:rPr lang="fr-FR" sz="1600"/>
              <a:t>c1 = p1 XOR MD5(Secret + Request Authenticator)</a:t>
            </a:r>
            <a:br>
              <a:rPr lang="fr-FR" sz="1600"/>
            </a:br>
            <a:r>
              <a:rPr lang="fr-FR" sz="1600"/>
              <a:t>c2 = p2 XOR MD5(Secret + c1)</a:t>
            </a:r>
            <a:br>
              <a:rPr lang="fr-FR" sz="1600"/>
            </a:br>
            <a:r>
              <a:rPr lang="fr-FR" sz="1600"/>
              <a:t>…</a:t>
            </a:r>
          </a:p>
          <a:p>
            <a:pPr>
              <a:spcBef>
                <a:spcPct val="50000"/>
              </a:spcBef>
            </a:pPr>
            <a:r>
              <a:rPr lang="fr-FR" sz="1600"/>
              <a:t>Le mot de passe encodé est la concaténation de : c(1)+c(2)+... </a:t>
            </a:r>
          </a:p>
        </p:txBody>
      </p:sp>
      <p:pic>
        <p:nvPicPr>
          <p:cNvPr id="573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557338"/>
            <a:ext cx="4343400" cy="381000"/>
          </a:xfrm>
          <a:prstGeom prst="rect">
            <a:avLst/>
          </a:prstGeom>
          <a:noFill/>
          <a:extLst>
            <a:ext uri="{909E8E84-426E-40DD-AFC4-6F175D3DCCD1}">
              <a14:hiddenFill xmlns:a14="http://schemas.microsoft.com/office/drawing/2010/main">
                <a:solidFill>
                  <a:srgbClr val="FFFFFF"/>
                </a:solidFill>
              </a14:hiddenFill>
            </a:ext>
          </a:extLst>
        </p:spPr>
      </p:pic>
      <p:sp>
        <p:nvSpPr>
          <p:cNvPr id="57356" name="Text Box 12"/>
          <p:cNvSpPr txBox="1">
            <a:spLocks noChangeArrowheads="1"/>
          </p:cNvSpPr>
          <p:nvPr/>
        </p:nvSpPr>
        <p:spPr bwMode="auto">
          <a:xfrm>
            <a:off x="539750" y="2276475"/>
            <a:ext cx="22320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600" u="sng"/>
              <a:t>Type (1 octet):</a:t>
            </a:r>
          </a:p>
          <a:p>
            <a:r>
              <a:rPr lang="fr-FR" sz="1600"/>
              <a:t>1 : User-Name </a:t>
            </a:r>
          </a:p>
          <a:p>
            <a:r>
              <a:rPr lang="fr-FR" sz="1600"/>
              <a:t>2 : User-Password </a:t>
            </a:r>
          </a:p>
          <a:p>
            <a:r>
              <a:rPr lang="fr-FR" sz="1600"/>
              <a:t>3 : CHAP-Password </a:t>
            </a:r>
          </a:p>
          <a:p>
            <a:r>
              <a:rPr lang="fr-FR" sz="1600"/>
              <a:t>4 : NAS-IP-Address </a:t>
            </a:r>
          </a:p>
          <a:p>
            <a:r>
              <a:rPr lang="fr-FR" sz="1600"/>
              <a:t>5 : NAS-Port </a:t>
            </a:r>
          </a:p>
          <a:p>
            <a:r>
              <a:rPr lang="fr-FR" sz="1600"/>
              <a:t>6 : Service-Type …</a:t>
            </a:r>
          </a:p>
        </p:txBody>
      </p:sp>
      <p:sp>
        <p:nvSpPr>
          <p:cNvPr id="57357" name="Text Box 13"/>
          <p:cNvSpPr txBox="1">
            <a:spLocks noChangeArrowheads="1"/>
          </p:cNvSpPr>
          <p:nvPr/>
        </p:nvSpPr>
        <p:spPr bwMode="auto">
          <a:xfrm>
            <a:off x="2700338" y="2276475"/>
            <a:ext cx="2663825"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600" u="sng"/>
              <a:t>Length (1 octets):</a:t>
            </a:r>
          </a:p>
          <a:p>
            <a:r>
              <a:rPr lang="fr-FR" sz="1600"/>
              <a:t> - Taille total du message (max 254 octets)</a:t>
            </a:r>
            <a:r>
              <a:rPr lang="fr-FR"/>
              <a:t> </a:t>
            </a:r>
            <a:endParaRPr lang="fr-FR" sz="1600"/>
          </a:p>
        </p:txBody>
      </p:sp>
      <p:sp>
        <p:nvSpPr>
          <p:cNvPr id="57358" name="Text Box 14"/>
          <p:cNvSpPr txBox="1">
            <a:spLocks noChangeArrowheads="1"/>
          </p:cNvSpPr>
          <p:nvPr/>
        </p:nvSpPr>
        <p:spPr bwMode="auto">
          <a:xfrm>
            <a:off x="5364163" y="2276475"/>
            <a:ext cx="295275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600" u="sng"/>
              <a:t>Value (1-253 octets):</a:t>
            </a:r>
          </a:p>
          <a:p>
            <a:r>
              <a:rPr lang="fr-FR" sz="1600"/>
              <a:t>text 1-253 octets </a:t>
            </a:r>
          </a:p>
          <a:p>
            <a:r>
              <a:rPr lang="fr-FR" sz="1600"/>
              <a:t>string 1-253 octets </a:t>
            </a:r>
          </a:p>
          <a:p>
            <a:r>
              <a:rPr lang="fr-FR" sz="1600"/>
              <a:t>address 32 bit </a:t>
            </a:r>
          </a:p>
          <a:p>
            <a:r>
              <a:rPr lang="fr-FR" sz="1600"/>
              <a:t>integer 32 bit</a:t>
            </a:r>
          </a:p>
          <a:p>
            <a:r>
              <a:rPr lang="fr-FR" sz="1600"/>
              <a:t>time 32 bit </a:t>
            </a:r>
          </a:p>
        </p:txBody>
      </p:sp>
    </p:spTree>
    <p:extLst>
      <p:ext uri="{BB962C8B-B14F-4D97-AF65-F5344CB8AC3E}">
        <p14:creationId xmlns:p14="http://schemas.microsoft.com/office/powerpoint/2010/main" val="40149113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a:t>Le protocol 802.1X</a:t>
            </a:r>
          </a:p>
        </p:txBody>
      </p:sp>
      <p:sp>
        <p:nvSpPr>
          <p:cNvPr id="23555" name="Rectangle 3"/>
          <p:cNvSpPr>
            <a:spLocks noGrp="1" noChangeArrowheads="1"/>
          </p:cNvSpPr>
          <p:nvPr>
            <p:ph type="body" idx="1"/>
          </p:nvPr>
        </p:nvSpPr>
        <p:spPr>
          <a:xfrm>
            <a:off x="446088" y="1844675"/>
            <a:ext cx="8229600" cy="3816350"/>
          </a:xfrm>
        </p:spPr>
        <p:txBody>
          <a:bodyPr/>
          <a:lstStyle/>
          <a:p>
            <a:pPr>
              <a:lnSpc>
                <a:spcPct val="90000"/>
              </a:lnSpc>
              <a:buFontTx/>
              <a:buNone/>
            </a:pPr>
            <a:r>
              <a:rPr lang="fr-FR" sz="2400"/>
              <a:t>- 	Le protocol 802.1X a été mis au point par l’IEEE en juin 2001. Il a pour but d’authentifier un client (en filaire ou en WiFi) afin de lui autoriser l’accès à un réseau.</a:t>
            </a:r>
          </a:p>
          <a:p>
            <a:pPr>
              <a:lnSpc>
                <a:spcPct val="90000"/>
              </a:lnSpc>
              <a:buFontTx/>
              <a:buNone/>
            </a:pPr>
            <a:r>
              <a:rPr lang="fr-FR" sz="2400"/>
              <a:t>	</a:t>
            </a:r>
          </a:p>
          <a:p>
            <a:pPr>
              <a:lnSpc>
                <a:spcPct val="90000"/>
              </a:lnSpc>
              <a:buFontTx/>
              <a:buNone/>
            </a:pPr>
            <a:r>
              <a:rPr lang="fr-FR" sz="2400"/>
              <a:t>-	On utilise le protocol EAP(Extensible Authentication Protocol) et un serveur d’authentification qui est généralement un serveur RADIUS</a:t>
            </a:r>
          </a:p>
          <a:p>
            <a:pPr>
              <a:lnSpc>
                <a:spcPct val="90000"/>
              </a:lnSpc>
              <a:buFontTx/>
              <a:buChar char="-"/>
            </a:pPr>
            <a:endParaRPr lang="fr-FR" sz="2400"/>
          </a:p>
          <a:p>
            <a:pPr>
              <a:lnSpc>
                <a:spcPct val="90000"/>
              </a:lnSpc>
              <a:buFontTx/>
              <a:buNone/>
            </a:pPr>
            <a:r>
              <a:rPr lang="fr-FR" sz="2400"/>
              <a:t>-	Le serveur RADIUS</a:t>
            </a:r>
            <a:r>
              <a:rPr lang="fr-FR" sz="2400" b="1"/>
              <a:t> </a:t>
            </a:r>
            <a:r>
              <a:rPr lang="fr-FR" sz="2400"/>
              <a:t>va authentifier chaque client qui se connecte au réseau sur un port.  </a:t>
            </a:r>
          </a:p>
        </p:txBody>
      </p:sp>
    </p:spTree>
    <p:extLst>
      <p:ext uri="{BB962C8B-B14F-4D97-AF65-F5344CB8AC3E}">
        <p14:creationId xmlns:p14="http://schemas.microsoft.com/office/powerpoint/2010/main" val="25899436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t>Le protocol 802.1X</a:t>
            </a:r>
          </a:p>
        </p:txBody>
      </p:sp>
      <p:sp>
        <p:nvSpPr>
          <p:cNvPr id="61446" name="Text Box 6"/>
          <p:cNvSpPr txBox="1">
            <a:spLocks noChangeArrowheads="1"/>
          </p:cNvSpPr>
          <p:nvPr/>
        </p:nvSpPr>
        <p:spPr bwMode="auto">
          <a:xfrm>
            <a:off x="611188" y="4508500"/>
            <a:ext cx="8281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2400"/>
              <a:t>Au début de la connexion, le port est dans l’état non contrôlé. Seuls les paquets 802.1X permettant d’authentifier le client sont autorisés.</a:t>
            </a:r>
          </a:p>
        </p:txBody>
      </p:sp>
      <p:pic>
        <p:nvPicPr>
          <p:cNvPr id="61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313"/>
            <a:ext cx="6624637" cy="228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509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95288" y="4005263"/>
            <a:ext cx="8291512" cy="2120900"/>
          </a:xfrm>
        </p:spPr>
        <p:txBody>
          <a:bodyPr/>
          <a:lstStyle/>
          <a:p>
            <a:pPr>
              <a:buFontTx/>
              <a:buNone/>
            </a:pPr>
            <a:endParaRPr lang="fr-FR" sz="2800"/>
          </a:p>
          <a:p>
            <a:pPr>
              <a:buFontTx/>
              <a:buNone/>
            </a:pPr>
            <a:r>
              <a:rPr lang="fr-FR" sz="2400"/>
              <a:t>	Une fois l’authentification effectuée, le port passe dans l’état contrôlé. Alors, tous les flux du client sont acceptés et le client peut accéder aux ressources partagées.</a:t>
            </a:r>
          </a:p>
        </p:txBody>
      </p:sp>
      <p:pic>
        <p:nvPicPr>
          <p:cNvPr id="256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313"/>
            <a:ext cx="6624637" cy="2300287"/>
          </a:xfrm>
          <a:prstGeom prst="rect">
            <a:avLst/>
          </a:prstGeom>
          <a:noFill/>
          <a:extLst>
            <a:ext uri="{909E8E84-426E-40DD-AFC4-6F175D3DCCD1}">
              <a14:hiddenFill xmlns:a14="http://schemas.microsoft.com/office/drawing/2010/main">
                <a:solidFill>
                  <a:srgbClr val="FFFFFF"/>
                </a:solidFill>
              </a14:hiddenFill>
            </a:ext>
          </a:extLst>
        </p:spPr>
      </p:pic>
      <p:sp>
        <p:nvSpPr>
          <p:cNvPr id="25610" name="Rectangle 10"/>
          <p:cNvSpPr>
            <a:spLocks noGrp="1" noChangeArrowheads="1"/>
          </p:cNvSpPr>
          <p:nvPr>
            <p:ph type="title"/>
          </p:nvPr>
        </p:nvSpPr>
        <p:spPr>
          <a:noFill/>
          <a:ln/>
        </p:spPr>
        <p:txBody>
          <a:bodyPr/>
          <a:lstStyle/>
          <a:p>
            <a:r>
              <a:rPr lang="fr-FR"/>
              <a:t>Le protocol 802.1X</a:t>
            </a:r>
          </a:p>
        </p:txBody>
      </p:sp>
    </p:spTree>
    <p:extLst>
      <p:ext uri="{BB962C8B-B14F-4D97-AF65-F5344CB8AC3E}">
        <p14:creationId xmlns:p14="http://schemas.microsoft.com/office/powerpoint/2010/main" val="1550288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250825" y="1684338"/>
            <a:ext cx="9036050" cy="491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2800" u="sng"/>
              <a:t>Les principaux types d’EAP :</a:t>
            </a:r>
          </a:p>
          <a:p>
            <a:endParaRPr lang="fr-FR"/>
          </a:p>
          <a:p>
            <a:r>
              <a:rPr lang="fr-FR"/>
              <a:t>EAP-TLS (Transport Layer Security) </a:t>
            </a:r>
          </a:p>
          <a:p>
            <a:r>
              <a:rPr lang="fr-FR"/>
              <a:t>Authentification par certificat du client et du serveur</a:t>
            </a:r>
          </a:p>
          <a:p>
            <a:endParaRPr lang="fr-FR"/>
          </a:p>
          <a:p>
            <a:r>
              <a:rPr lang="fr-FR"/>
              <a:t>EAP-TTLS (Tunneled Transport Layer Security) : </a:t>
            </a:r>
          </a:p>
          <a:p>
            <a:r>
              <a:rPr lang="fr-FR"/>
              <a:t>Authentification par certificat et mot de passe grâce à la génération d’un tunnel sécurisé</a:t>
            </a:r>
          </a:p>
          <a:p>
            <a:endParaRPr lang="fr-FR"/>
          </a:p>
          <a:p>
            <a:r>
              <a:rPr lang="fr-FR"/>
              <a:t>EAP-MD5 : </a:t>
            </a:r>
          </a:p>
          <a:p>
            <a:r>
              <a:rPr lang="fr-FR"/>
              <a:t>Authentification avec mot de passe </a:t>
            </a:r>
          </a:p>
          <a:p>
            <a:endParaRPr lang="fr-FR"/>
          </a:p>
          <a:p>
            <a:r>
              <a:rPr lang="fr-FR"/>
              <a:t>PEAP (Protected EAP) : </a:t>
            </a:r>
          </a:p>
          <a:p>
            <a:r>
              <a:rPr lang="fr-FR"/>
              <a:t>Authentification avec mot de passe via une encapsulation sécurisée</a:t>
            </a:r>
          </a:p>
          <a:p>
            <a:endParaRPr lang="fr-FR"/>
          </a:p>
          <a:p>
            <a:r>
              <a:rPr lang="fr-FR"/>
              <a:t>LEAP (protocole Cisco) : </a:t>
            </a:r>
          </a:p>
          <a:p>
            <a:r>
              <a:rPr lang="fr-FR"/>
              <a:t>Authentification avec mot de passe via une encapsulation sécurisée</a:t>
            </a:r>
          </a:p>
        </p:txBody>
      </p:sp>
      <p:sp>
        <p:nvSpPr>
          <p:cNvPr id="17416" name="Rectangle 8"/>
          <p:cNvSpPr>
            <a:spLocks noGrp="1" noChangeArrowheads="1"/>
          </p:cNvSpPr>
          <p:nvPr>
            <p:ph type="title"/>
          </p:nvPr>
        </p:nvSpPr>
        <p:spPr>
          <a:noFill/>
          <a:ln/>
        </p:spPr>
        <p:txBody>
          <a:bodyPr/>
          <a:lstStyle/>
          <a:p>
            <a:r>
              <a:rPr lang="fr-FR"/>
              <a:t>Le protocol 802.1X</a:t>
            </a:r>
          </a:p>
        </p:txBody>
      </p:sp>
    </p:spTree>
    <p:extLst>
      <p:ext uri="{BB962C8B-B14F-4D97-AF65-F5344CB8AC3E}">
        <p14:creationId xmlns:p14="http://schemas.microsoft.com/office/powerpoint/2010/main" val="21642685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6318250"/>
            <a:ext cx="8229600" cy="350838"/>
          </a:xfrm>
        </p:spPr>
        <p:txBody>
          <a:bodyPr>
            <a:normAutofit fontScale="90000"/>
          </a:bodyPr>
          <a:lstStyle/>
          <a:p>
            <a:r>
              <a:rPr lang="fr-FR" sz="2400"/>
              <a:t>Etapes d’authentification 802.1X</a:t>
            </a:r>
          </a:p>
        </p:txBody>
      </p:sp>
      <p:pic>
        <p:nvPicPr>
          <p:cNvPr id="40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60513"/>
            <a:ext cx="8280400" cy="4605337"/>
          </a:xfrm>
          <a:prstGeom prst="rect">
            <a:avLst/>
          </a:prstGeom>
          <a:noFill/>
          <a:extLst>
            <a:ext uri="{909E8E84-426E-40DD-AFC4-6F175D3DCCD1}">
              <a14:hiddenFill xmlns:a14="http://schemas.microsoft.com/office/drawing/2010/main">
                <a:solidFill>
                  <a:srgbClr val="FFFFFF"/>
                </a:solidFill>
              </a14:hiddenFill>
            </a:ext>
          </a:extLst>
        </p:spPr>
      </p:pic>
      <p:sp>
        <p:nvSpPr>
          <p:cNvPr id="40968" name="Rectangle 8"/>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sz="4400">
                <a:solidFill>
                  <a:schemeClr val="tx2"/>
                </a:solidFill>
              </a:rPr>
              <a:t>Le protocol 802.1X</a:t>
            </a:r>
          </a:p>
        </p:txBody>
      </p:sp>
    </p:spTree>
    <p:extLst>
      <p:ext uri="{BB962C8B-B14F-4D97-AF65-F5344CB8AC3E}">
        <p14:creationId xmlns:p14="http://schemas.microsoft.com/office/powerpoint/2010/main" val="398977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4015</Words>
  <Application>Microsoft Office PowerPoint</Application>
  <PresentationFormat>Affichage à l'écran (4:3)</PresentationFormat>
  <Paragraphs>874</Paragraphs>
  <Slides>104</Slides>
  <Notes>10</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104</vt:i4>
      </vt:variant>
    </vt:vector>
  </HeadingPairs>
  <TitlesOfParts>
    <vt:vector size="107" baseType="lpstr">
      <vt:lpstr>Thème Office</vt:lpstr>
      <vt:lpstr>Visio.Drawing.11</vt:lpstr>
      <vt:lpstr>Image Microsoft Word</vt:lpstr>
      <vt:lpstr>Présentation PowerPoint</vt:lpstr>
      <vt:lpstr>Sécurité d'un réseau</vt:lpstr>
      <vt:lpstr>Concepts en Réseaux</vt:lpstr>
      <vt:lpstr>Types</vt:lpstr>
      <vt:lpstr>Concepts en réseau</vt:lpstr>
      <vt:lpstr>Menaces</vt:lpstr>
      <vt:lpstr>Analyse des menaces</vt:lpstr>
      <vt:lpstr>Eléments à considérer</vt:lpstr>
      <vt:lpstr>Eléments à considérer</vt:lpstr>
      <vt:lpstr>Contrôles</vt:lpstr>
      <vt:lpstr>Contrôles</vt:lpstr>
      <vt:lpstr>Modèle OSI</vt:lpstr>
      <vt:lpstr>Sécurité</vt:lpstr>
      <vt:lpstr>IP</vt:lpstr>
      <vt:lpstr>IPSEC</vt:lpstr>
      <vt:lpstr>IPSEC</vt:lpstr>
      <vt:lpstr>Authentification Header </vt:lpstr>
      <vt:lpstr>AH</vt:lpstr>
      <vt:lpstr>AH</vt:lpstr>
      <vt:lpstr>Encapsulating Security Payload (ESP)</vt:lpstr>
      <vt:lpstr>ESP</vt:lpstr>
      <vt:lpstr>ESP : Mode transport</vt:lpstr>
      <vt:lpstr>ESP : Mode Tunnel</vt:lpstr>
      <vt:lpstr>IPsec</vt:lpstr>
      <vt:lpstr>SSL TLS</vt:lpstr>
      <vt:lpstr>SSL TLS</vt:lpstr>
      <vt:lpstr>SSL</vt:lpstr>
      <vt:lpstr>SSL</vt:lpstr>
      <vt:lpstr>SSL</vt:lpstr>
      <vt:lpstr>Firewalls :  Filtrage de paquets</vt:lpstr>
      <vt:lpstr>Firewalls</vt:lpstr>
      <vt:lpstr>Firewalls</vt:lpstr>
      <vt:lpstr>Définition</vt:lpstr>
      <vt:lpstr>Firewall</vt:lpstr>
      <vt:lpstr>Firewall</vt:lpstr>
      <vt:lpstr>Filtrage de paquets</vt:lpstr>
      <vt:lpstr>Présentation PowerPoint</vt:lpstr>
      <vt:lpstr>Zone DMZ</vt:lpstr>
      <vt:lpstr>Présentation PowerPoint</vt:lpstr>
      <vt:lpstr>Types de DMZ</vt:lpstr>
      <vt:lpstr>Types de DMZ</vt:lpstr>
      <vt:lpstr>Présentation PowerPoint</vt:lpstr>
      <vt:lpstr>Présentation PowerPoint</vt:lpstr>
      <vt:lpstr>Présentation PowerPoint</vt:lpstr>
      <vt:lpstr>Présentation PowerPoint</vt:lpstr>
      <vt:lpstr>Présentation PowerPoint</vt:lpstr>
      <vt:lpstr>Présentation PowerPoint</vt:lpstr>
      <vt:lpstr>Exemples : 2 interfaces </vt:lpstr>
      <vt:lpstr>Exemples : DMZ : 3 interfaces</vt:lpstr>
      <vt:lpstr>Disponibilité</vt:lpstr>
      <vt:lpstr>Failover</vt:lpstr>
      <vt:lpstr>Présentation PowerPoint</vt:lpstr>
      <vt:lpstr>Firewalls</vt:lpstr>
      <vt:lpstr>Présentation PowerPoint</vt:lpstr>
      <vt:lpstr>Présentation PowerPoint</vt:lpstr>
      <vt:lpstr>Présentation PowerPoint</vt:lpstr>
      <vt:lpstr>Présentation PowerPoint</vt:lpstr>
      <vt:lpstr>IPTABLES</vt:lpstr>
      <vt:lpstr>Pré requis</vt:lpstr>
      <vt:lpstr>Tables</vt:lpstr>
      <vt:lpstr>Filter</vt:lpstr>
      <vt:lpstr>Présentation PowerPoint</vt:lpstr>
      <vt:lpstr>NAT</vt:lpstr>
      <vt:lpstr>Présentation PowerPoint</vt:lpstr>
      <vt:lpstr>Exemple</vt:lpstr>
      <vt:lpstr>Exemple basique</vt:lpstr>
      <vt:lpstr>Présentation PowerPoint</vt:lpstr>
      <vt:lpstr>Présentation PowerPoint</vt:lpstr>
      <vt:lpstr>Autoriser : ping localhost</vt:lpstr>
      <vt:lpstr>Autoriser : ping localhost</vt:lpstr>
      <vt:lpstr>Communication interne</vt:lpstr>
      <vt:lpstr>Accepter certains services</vt:lpstr>
      <vt:lpstr>Permettre certains services</vt:lpstr>
      <vt:lpstr>NAT</vt:lpstr>
      <vt:lpstr>NAT</vt:lpstr>
      <vt:lpstr>Portée</vt:lpstr>
      <vt:lpstr>Utilisation</vt:lpstr>
      <vt:lpstr>Types de traduction</vt:lpstr>
      <vt:lpstr>Utilisation dans un Firewall</vt:lpstr>
      <vt:lpstr>Configuration standard</vt:lpstr>
      <vt:lpstr>Inconvénients</vt:lpstr>
      <vt:lpstr>Utilisation</vt:lpstr>
      <vt:lpstr>Configuration standard</vt:lpstr>
      <vt:lpstr>Inconvénients</vt:lpstr>
      <vt:lpstr> Remote  Authentication  Dial In  User  Service </vt:lpstr>
      <vt:lpstr>Sommaire</vt:lpstr>
      <vt:lpstr>Qu’est ce que RADIUS ?</vt:lpstr>
      <vt:lpstr>Historique</vt:lpstr>
      <vt:lpstr>Exemples d’utilisation de RADIUS</vt:lpstr>
      <vt:lpstr>Exemples d’utilisation de RADIUS</vt:lpstr>
      <vt:lpstr>Le protocol RADIUS</vt:lpstr>
      <vt:lpstr>Le protocol RADIUS</vt:lpstr>
      <vt:lpstr>Le protocol RADIUS</vt:lpstr>
      <vt:lpstr>Le protocol RADIUS</vt:lpstr>
      <vt:lpstr>Le protocol 802.1X</vt:lpstr>
      <vt:lpstr>Le protocol 802.1X</vt:lpstr>
      <vt:lpstr>Le protocol 802.1X</vt:lpstr>
      <vt:lpstr>Le protocol 802.1X</vt:lpstr>
      <vt:lpstr>Etapes d’authentification 802.1X</vt:lpstr>
      <vt:lpstr>Le protocol 802.1X</vt:lpstr>
      <vt:lpstr>serveur RADIUS open source</vt:lpstr>
      <vt:lpstr>serveur RADIUS open source</vt:lpstr>
      <vt:lpstr>Successeur de RADIUS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2</cp:revision>
  <dcterms:created xsi:type="dcterms:W3CDTF">2019-03-09T23:14:11Z</dcterms:created>
  <dcterms:modified xsi:type="dcterms:W3CDTF">2019-03-09T23:22:15Z</dcterms:modified>
</cp:coreProperties>
</file>