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  <p:sldId id="298" r:id="rId69"/>
    <p:sldId id="356" r:id="rId70"/>
    <p:sldId id="357" r:id="rId71"/>
    <p:sldId id="358" r:id="rId72"/>
    <p:sldId id="359" r:id="rId73"/>
    <p:sldId id="360" r:id="rId7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D785-F0D9-4007-8558-3452ABA50EE9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41FC-3453-4BB1-A87D-C3156301B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04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5BA122-D5B0-4107-B782-6C7A343AF6BF}" type="slidenum">
              <a:rPr lang="fr-FR" smtClean="0"/>
              <a:pPr eaLnBrk="1" hangingPunct="1"/>
              <a:t>1</a:t>
            </a:fld>
            <a:endParaRPr lang="fr-FR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2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6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94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1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4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4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1931-913B-4864-906D-50A27DBBDEB3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0B44-DF66-456D-B7FC-46C28FF4D9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93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TP-1.docx" TargetMode="Externa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TP-1.doc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2881313"/>
          </a:xfrm>
          <a:prstGeom prst="rect">
            <a:avLst/>
          </a:prstGeom>
          <a:solidFill>
            <a:srgbClr val="006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053" name="Picture 5" descr="pic-English-34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/>
          <a:stretch>
            <a:fillRect/>
          </a:stretch>
        </p:blipFill>
        <p:spPr bwMode="auto">
          <a:xfrm>
            <a:off x="1087438" y="4737100"/>
            <a:ext cx="52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2380"/>
          <a:stretch>
            <a:fillRect/>
          </a:stretch>
        </p:blipFill>
        <p:spPr bwMode="auto">
          <a:xfrm>
            <a:off x="320675" y="4197350"/>
            <a:ext cx="836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/>
          <a:stretch>
            <a:fillRect/>
          </a:stretch>
        </p:blipFill>
        <p:spPr bwMode="auto">
          <a:xfrm>
            <a:off x="1030288" y="5341938"/>
            <a:ext cx="739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p31_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534193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SNCF427056_1it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737100"/>
            <a:ext cx="692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asse_07_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37100"/>
            <a:ext cx="7381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S7-400FH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197350"/>
            <a:ext cx="706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WordArt 12"/>
          <p:cNvSpPr>
            <a:spLocks noChangeArrowheads="1" noChangeShapeType="1" noTextEdit="1"/>
          </p:cNvSpPr>
          <p:nvPr/>
        </p:nvSpPr>
        <p:spPr bwMode="auto">
          <a:xfrm>
            <a:off x="309563" y="5273675"/>
            <a:ext cx="2017712" cy="428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>
                <a:solidFill>
                  <a:srgbClr val="006866"/>
                </a:solidFill>
                <a:latin typeface="Arial Unicode MS"/>
                <a:ea typeface="Arial Unicode MS"/>
                <a:cs typeface="Arial Unicode MS"/>
              </a:rPr>
              <a:t>PROCESS - ENERGIE - MANUFACTURIER - MACHINE - TRANSPORT - INFRASTRUCTURES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360613" y="4654550"/>
            <a:ext cx="6013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sz="1400">
                <a:solidFill>
                  <a:schemeClr val="bg2"/>
                </a:solidFill>
              </a:rPr>
              <a:t>Bureau: B160 - tél: +33 (0)3.87.37.54.49 - Email: olaf.malasse@ensam.eu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051050" y="4306888"/>
            <a:ext cx="402706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sz="1700" dirty="0"/>
              <a:t>Intervenant : </a:t>
            </a:r>
            <a:r>
              <a:rPr lang="fr-FR" sz="1700" dirty="0" smtClean="0"/>
              <a:t>Hicham BELHADAOUI </a:t>
            </a:r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</a:t>
            </a:r>
            <a:r>
              <a:rPr lang="fr-FR" sz="1700" dirty="0" smtClean="0"/>
              <a:t>                    </a:t>
            </a:r>
          </a:p>
          <a:p>
            <a:pPr eaLnBrk="1" hangingPunct="1">
              <a:lnSpc>
                <a:spcPct val="120000"/>
              </a:lnSpc>
            </a:pPr>
            <a:endParaRPr lang="fr-FR" sz="1700" dirty="0"/>
          </a:p>
          <a:p>
            <a:pPr eaLnBrk="1" hangingPunct="1">
              <a:lnSpc>
                <a:spcPct val="120000"/>
              </a:lnSpc>
            </a:pPr>
            <a:endParaRPr lang="fr-FR" sz="1700" dirty="0" smtClean="0"/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</a:t>
            </a:r>
            <a:r>
              <a:rPr lang="fr-FR" sz="1700" dirty="0" smtClean="0"/>
              <a:t>                    </a:t>
            </a:r>
            <a:r>
              <a:rPr lang="fr-FR" sz="1700" dirty="0" smtClean="0"/>
              <a:t>Chapitre 2 </a:t>
            </a:r>
            <a:r>
              <a:rPr lang="fr-FR" sz="1700" dirty="0" smtClean="0"/>
              <a:t>: Cryptographie</a:t>
            </a:r>
            <a:endParaRPr lang="fr-FR" sz="1700" dirty="0"/>
          </a:p>
        </p:txBody>
      </p:sp>
      <p:sp>
        <p:nvSpPr>
          <p:cNvPr id="2064" name="WordArt 16"/>
          <p:cNvSpPr>
            <a:spLocks noChangeArrowheads="1" noChangeShapeType="1" noTextEdit="1"/>
          </p:cNvSpPr>
          <p:nvPr/>
        </p:nvSpPr>
        <p:spPr bwMode="auto">
          <a:xfrm>
            <a:off x="395288" y="2924175"/>
            <a:ext cx="6567487" cy="1539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>
                <a:solidFill>
                  <a:srgbClr val="006866"/>
                </a:solidFill>
                <a:latin typeface="Franklin Gothic Medium"/>
              </a:rPr>
              <a:t>Enseignements Théoriques : 20h  -  Conférences : 6h  -  Enseignements Dirigés : 12h  -  Enseignements Pratiques : 10h</a:t>
            </a:r>
          </a:p>
        </p:txBody>
      </p:sp>
      <p:sp>
        <p:nvSpPr>
          <p:cNvPr id="2066" name="WordArt 18"/>
          <p:cNvSpPr>
            <a:spLocks noChangeArrowheads="1" noChangeShapeType="1" noTextEdit="1"/>
          </p:cNvSpPr>
          <p:nvPr/>
        </p:nvSpPr>
        <p:spPr bwMode="auto">
          <a:xfrm>
            <a:off x="369888" y="2063750"/>
            <a:ext cx="3381375" cy="1381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solidFill>
                  <a:srgbClr val="C0C0C0"/>
                </a:solidFill>
                <a:latin typeface="Franklin Gothic Medium"/>
              </a:rPr>
              <a:t>GÉNIE INFORMATIQUE - </a:t>
            </a:r>
          </a:p>
        </p:txBody>
      </p:sp>
      <p:sp>
        <p:nvSpPr>
          <p:cNvPr id="2068" name="WordArt 20"/>
          <p:cNvSpPr>
            <a:spLocks noChangeArrowheads="1" noChangeShapeType="1" noTextEdit="1"/>
          </p:cNvSpPr>
          <p:nvPr/>
        </p:nvSpPr>
        <p:spPr bwMode="auto">
          <a:xfrm>
            <a:off x="395288" y="692150"/>
            <a:ext cx="3340100" cy="1235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 dirty="0" smtClean="0">
                <a:gradFill rotWithShape="1">
                  <a:gsLst>
                    <a:gs pos="0">
                      <a:srgbClr val="828282"/>
                    </a:gs>
                    <a:gs pos="50000">
                      <a:srgbClr val="FFFFFF"/>
                    </a:gs>
                    <a:gs pos="100000">
                      <a:srgbClr val="828282"/>
                    </a:gs>
                  </a:gsLst>
                  <a:lin ang="5400000" scaled="1"/>
                </a:gradFill>
                <a:latin typeface="Arial"/>
                <a:cs typeface="Arial"/>
              </a:rPr>
              <a:t>ESTC</a:t>
            </a:r>
            <a:endParaRPr lang="fr-FR" sz="3600" b="1" kern="10" dirty="0">
              <a:gradFill rotWithShape="1">
                <a:gsLst>
                  <a:gs pos="0">
                    <a:srgbClr val="828282"/>
                  </a:gs>
                  <a:gs pos="50000">
                    <a:srgbClr val="FFFFFF"/>
                  </a:gs>
                  <a:gs pos="100000">
                    <a:srgbClr val="828282"/>
                  </a:gs>
                </a:gsLst>
                <a:lin ang="5400000" scaled="1"/>
              </a:gradFill>
              <a:latin typeface="Arial"/>
              <a:cs typeface="Arial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8285163" y="6627813"/>
            <a:ext cx="858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900">
                <a:latin typeface="Arial Narrow" pitchFamily="34" charset="0"/>
                <a:sym typeface="Symbol" pitchFamily="18" charset="2"/>
              </a:rPr>
              <a:t> M0910-FD12</a:t>
            </a:r>
          </a:p>
        </p:txBody>
      </p:sp>
    </p:spTree>
    <p:extLst>
      <p:ext uri="{BB962C8B-B14F-4D97-AF65-F5344CB8AC3E}">
        <p14:creationId xmlns:p14="http://schemas.microsoft.com/office/powerpoint/2010/main" val="3994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Mode CBC</a:t>
            </a:r>
            <a:br>
              <a:rPr lang="fr-FR" smtClean="0"/>
            </a:br>
            <a:r>
              <a:rPr lang="fr-FR" smtClean="0"/>
              <a:t>(Cipher Block Chaining)</a:t>
            </a:r>
          </a:p>
        </p:txBody>
      </p:sp>
      <p:sp>
        <p:nvSpPr>
          <p:cNvPr id="1229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9EE2657-A4CC-4724-B6CD-2C53DD1F0AAF}" type="slidenum">
              <a:rPr lang="fr-FR" altLang="en-US" smtClean="0"/>
              <a:pPr eaLnBrk="1" hangingPunct="1"/>
              <a:t>10</a:t>
            </a:fld>
            <a:endParaRPr lang="fr-FR" altLang="en-US" smtClean="0"/>
          </a:p>
        </p:txBody>
      </p:sp>
      <p:pic>
        <p:nvPicPr>
          <p:cNvPr id="122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966913"/>
            <a:ext cx="7429500" cy="3914775"/>
          </a:xfrm>
          <a:noFill/>
        </p:spPr>
      </p:pic>
    </p:spTree>
    <p:extLst>
      <p:ext uri="{BB962C8B-B14F-4D97-AF65-F5344CB8AC3E}">
        <p14:creationId xmlns:p14="http://schemas.microsoft.com/office/powerpoint/2010/main" val="20742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Mode CFB</a:t>
            </a:r>
            <a:br>
              <a:rPr lang="fr-FR" smtClean="0"/>
            </a:br>
            <a:r>
              <a:rPr lang="fr-FR" smtClean="0"/>
              <a:t>Cipher FeedBack</a:t>
            </a:r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EAC3965-0501-4B9B-88FB-7636460D9DD0}" type="slidenum">
              <a:rPr lang="fr-FR" altLang="en-US" smtClean="0"/>
              <a:pPr eaLnBrk="1" hangingPunct="1"/>
              <a:t>11</a:t>
            </a:fld>
            <a:endParaRPr lang="fr-FR" altLang="en-US" smtClean="0"/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2033588"/>
            <a:ext cx="7534275" cy="3781425"/>
          </a:xfrm>
          <a:noFill/>
        </p:spPr>
      </p:pic>
    </p:spTree>
    <p:extLst>
      <p:ext uri="{BB962C8B-B14F-4D97-AF65-F5344CB8AC3E}">
        <p14:creationId xmlns:p14="http://schemas.microsoft.com/office/powerpoint/2010/main" val="23679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A5DCB49-6B69-477B-AFA8-E0AE9E6042CD}" type="slidenum">
              <a:rPr lang="fr-FR" altLang="en-US" smtClean="0"/>
              <a:pPr eaLnBrk="1" hangingPunct="1"/>
              <a:t>12</a:t>
            </a:fld>
            <a:endParaRPr lang="fr-FR" alt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Triple-DES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ou 3DES</a:t>
            </a:r>
          </a:p>
          <a:p>
            <a:pPr eaLnBrk="1" hangingPunct="1"/>
            <a:r>
              <a:rPr lang="fr-FR" smtClean="0"/>
              <a:t>utilisation de DES trois fois,</a:t>
            </a:r>
          </a:p>
          <a:p>
            <a:pPr eaLnBrk="1" hangingPunct="1"/>
            <a:r>
              <a:rPr lang="fr-FR" smtClean="0"/>
              <a:t>Chiffre déchiffre- chiffre avec deux clés distinctes)</a:t>
            </a:r>
          </a:p>
          <a:p>
            <a:pPr eaLnBrk="1" hangingPunct="1"/>
            <a:r>
              <a:rPr lang="fr-FR" smtClean="0"/>
              <a:t>nettement plus sécuritaire que DES, </a:t>
            </a:r>
          </a:p>
          <a:p>
            <a:pPr eaLnBrk="1" hangingPunct="1"/>
            <a:r>
              <a:rPr lang="fr-FR" smtClean="0"/>
              <a:t>lent</a:t>
            </a:r>
          </a:p>
        </p:txBody>
      </p:sp>
    </p:spTree>
    <p:extLst>
      <p:ext uri="{BB962C8B-B14F-4D97-AF65-F5344CB8AC3E}">
        <p14:creationId xmlns:p14="http://schemas.microsoft.com/office/powerpoint/2010/main" val="36505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64790C9-4F53-4944-A5DF-26FD3DDF0B2E}" type="slidenum">
              <a:rPr lang="fr-FR" altLang="en-US" smtClean="0"/>
              <a:pPr eaLnBrk="1" hangingPunct="1"/>
              <a:t>13</a:t>
            </a:fld>
            <a:endParaRPr lang="fr-FR" alt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IDEA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Par Lai (ETH Zurich)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International Data Encryption Algorithm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utilise une clé de 128 bits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considéré très sécuritaire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les nombreuses analyses n’ont pas fait ressortir d’attaques pratiques contre IDEA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breveté aux États-Unis et dans la plupart des pays en Europe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licence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78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655CF9-53B1-4A26-AAFF-2DE526D847DA}" type="slidenum">
              <a:rPr lang="fr-FR" altLang="en-US" smtClean="0"/>
              <a:pPr eaLnBrk="1" hangingPunct="1"/>
              <a:t>14</a:t>
            </a:fld>
            <a:endParaRPr lang="fr-FR" alt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Blowfish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Par Schneier</a:t>
            </a:r>
          </a:p>
          <a:p>
            <a:pPr eaLnBrk="1" hangingPunct="1"/>
            <a:r>
              <a:rPr lang="fr-FR" smtClean="0"/>
              <a:t>Chiffrage par blocs de 64 bits</a:t>
            </a:r>
          </a:p>
          <a:p>
            <a:pPr eaLnBrk="1" hangingPunct="1"/>
            <a:r>
              <a:rPr lang="fr-FR" smtClean="0"/>
              <a:t>Clés de longueur variable, jusqu’à 448 bits</a:t>
            </a:r>
          </a:p>
          <a:p>
            <a:pPr eaLnBrk="1" hangingPunct="1"/>
            <a:r>
              <a:rPr lang="fr-FR" smtClean="0"/>
              <a:t>Bien considéré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69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A0E47AC-ED61-46F9-B5FD-E40B16EA00C1}" type="slidenum">
              <a:rPr lang="fr-FR" altLang="en-US" smtClean="0"/>
              <a:pPr eaLnBrk="1" hangingPunct="1"/>
              <a:t>15</a:t>
            </a:fld>
            <a:endParaRPr lang="fr-FR" alt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Advanced </a:t>
            </a:r>
            <a:r>
              <a:rPr lang="fr-FR" dirty="0" err="1" smtClean="0"/>
              <a:t>Encryption</a:t>
            </a:r>
            <a:r>
              <a:rPr lang="fr-FR" dirty="0" smtClean="0"/>
              <a:t> Standard</a:t>
            </a:r>
          </a:p>
          <a:p>
            <a:pPr eaLnBrk="1" hangingPunct="1"/>
            <a:r>
              <a:rPr lang="fr-FR" dirty="0" smtClean="0"/>
              <a:t>un successeur officiel à DES</a:t>
            </a:r>
          </a:p>
          <a:p>
            <a:pPr eaLnBrk="1" hangingPunct="1"/>
            <a:r>
              <a:rPr lang="fr-FR" dirty="0" smtClean="0"/>
              <a:t>des blocs 128 bits</a:t>
            </a:r>
          </a:p>
          <a:p>
            <a:pPr eaLnBrk="1" hangingPunct="1"/>
            <a:r>
              <a:rPr lang="fr-FR" dirty="0" smtClean="0"/>
              <a:t>supporte des clés de taille 128, 192, 256 bits</a:t>
            </a:r>
          </a:p>
          <a:p>
            <a:pPr eaLnBrk="1" hangingPunct="1"/>
            <a:r>
              <a:rPr lang="fr-FR" dirty="0" smtClean="0"/>
              <a:t>Un PC qui casse DES en 1s casse AES (128 bits) en 149 trillions d’années. </a:t>
            </a:r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801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49F6239-D150-43CD-9535-6C0B783FCB4D}" type="slidenum">
              <a:rPr lang="fr-FR" altLang="en-US" smtClean="0"/>
              <a:pPr eaLnBrk="1" hangingPunct="1"/>
              <a:t>16</a:t>
            </a:fld>
            <a:endParaRPr lang="fr-FR" alt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Chiffrage symétrique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Confidentialité</a:t>
            </a:r>
          </a:p>
          <a:p>
            <a:pPr eaLnBrk="1" hangingPunct="1"/>
            <a:r>
              <a:rPr lang="fr-FR" smtClean="0"/>
              <a:t>Nécessité de :</a:t>
            </a:r>
          </a:p>
          <a:p>
            <a:pPr lvl="1" eaLnBrk="1" hangingPunct="1"/>
            <a:r>
              <a:rPr lang="fr-FR" smtClean="0"/>
              <a:t>Changer fréquemment les clés secrètes,</a:t>
            </a:r>
          </a:p>
          <a:p>
            <a:pPr lvl="1" eaLnBrk="1" hangingPunct="1"/>
            <a:r>
              <a:rPr lang="fr-FR" smtClean="0"/>
              <a:t>Générer les clés secrètes de façon sécurisé,</a:t>
            </a:r>
          </a:p>
          <a:p>
            <a:pPr lvl="1" eaLnBrk="1" hangingPunct="1"/>
            <a:r>
              <a:rPr lang="fr-FR" smtClean="0"/>
              <a:t>Distribuer les clés secrètes de façon sécurisé.</a:t>
            </a:r>
          </a:p>
          <a:p>
            <a:pPr eaLnBrk="1" hangingPunct="1"/>
            <a:r>
              <a:rPr lang="fr-FR" smtClean="0"/>
              <a:t>Exemple d’algorithme de gestion de clés :</a:t>
            </a:r>
          </a:p>
          <a:p>
            <a:pPr lvl="1" eaLnBrk="1" hangingPunct="1"/>
            <a:r>
              <a:rPr lang="fr-FR" smtClean="0"/>
              <a:t>Diffie-Hellman  </a:t>
            </a:r>
          </a:p>
        </p:txBody>
      </p:sp>
    </p:spTree>
    <p:extLst>
      <p:ext uri="{BB962C8B-B14F-4D97-AF65-F5344CB8AC3E}">
        <p14:creationId xmlns:p14="http://schemas.microsoft.com/office/powerpoint/2010/main" val="19981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3347EDB-343A-447A-BE35-04783E5657E1}" type="slidenum">
              <a:rPr lang="fr-FR" altLang="en-US" smtClean="0"/>
              <a:pPr eaLnBrk="1" hangingPunct="1"/>
              <a:t>17</a:t>
            </a:fld>
            <a:endParaRPr lang="fr-FR" alt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Chiffrage asymétrique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Ou à clé publique :</a:t>
            </a:r>
          </a:p>
          <a:p>
            <a:pPr lvl="1" eaLnBrk="1" hangingPunct="1"/>
            <a:r>
              <a:rPr lang="fr-FR" smtClean="0"/>
              <a:t>Utilise deux clés différentes mais associées : une clé privée et une clé publique.</a:t>
            </a:r>
          </a:p>
          <a:p>
            <a:pPr lvl="1" eaLnBrk="1" hangingPunct="1"/>
            <a:r>
              <a:rPr lang="fr-FR" smtClean="0"/>
              <a:t>Le chiffrage s’effectue avec une clé de chiffrage, spécifique à un usager, et qui est publique</a:t>
            </a:r>
          </a:p>
          <a:p>
            <a:pPr lvl="1" eaLnBrk="1" hangingPunct="1"/>
            <a:r>
              <a:rPr lang="fr-FR" smtClean="0"/>
              <a:t>Le déchiffrage s’effectue avec une clé différente de déchiffrage et qui est privée (confidentielle). </a:t>
            </a:r>
          </a:p>
        </p:txBody>
      </p:sp>
    </p:spTree>
    <p:extLst>
      <p:ext uri="{BB962C8B-B14F-4D97-AF65-F5344CB8AC3E}">
        <p14:creationId xmlns:p14="http://schemas.microsoft.com/office/powerpoint/2010/main" val="3523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5A3FEC6-8EB8-47B3-BD74-473D2F7D7C6F}" type="slidenum">
              <a:rPr lang="fr-FR" altLang="en-US" smtClean="0"/>
              <a:pPr eaLnBrk="1" hangingPunct="1"/>
              <a:t>18</a:t>
            </a:fld>
            <a:endParaRPr lang="fr-FR" alt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Objectifs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Confidentialité</a:t>
            </a:r>
          </a:p>
          <a:p>
            <a:pPr eaLnBrk="1" hangingPunct="1"/>
            <a:r>
              <a:rPr lang="fr-FR" smtClean="0"/>
              <a:t>Authentification</a:t>
            </a:r>
          </a:p>
          <a:p>
            <a:pPr eaLnBrk="1" hangingPunct="1"/>
            <a:r>
              <a:rPr lang="fr-FR" smtClean="0"/>
              <a:t>Intégrité</a:t>
            </a:r>
          </a:p>
          <a:p>
            <a:pPr eaLnBrk="1" hangingPunct="1"/>
            <a:r>
              <a:rPr lang="fr-FR" smtClean="0"/>
              <a:t>Non répudiation</a:t>
            </a:r>
          </a:p>
          <a:p>
            <a:pPr eaLnBrk="1" hangingPunct="1"/>
            <a:r>
              <a:rPr lang="fr-FR" smtClean="0"/>
              <a:t>En pratique</a:t>
            </a:r>
          </a:p>
          <a:p>
            <a:pPr lvl="1" eaLnBrk="1" hangingPunct="1"/>
            <a:r>
              <a:rPr lang="fr-FR" smtClean="0"/>
              <a:t>S’utilise pour </a:t>
            </a:r>
          </a:p>
          <a:p>
            <a:pPr lvl="2" eaLnBrk="1" hangingPunct="1"/>
            <a:r>
              <a:rPr lang="fr-FR" smtClean="0"/>
              <a:t>assurer l’authentification</a:t>
            </a:r>
          </a:p>
          <a:p>
            <a:pPr lvl="2" eaLnBrk="1" hangingPunct="1"/>
            <a:r>
              <a:rPr lang="fr-FR" smtClean="0"/>
              <a:t>Distribuer des clés secrètes</a:t>
            </a:r>
          </a:p>
        </p:txBody>
      </p:sp>
    </p:spTree>
    <p:extLst>
      <p:ext uri="{BB962C8B-B14F-4D97-AF65-F5344CB8AC3E}">
        <p14:creationId xmlns:p14="http://schemas.microsoft.com/office/powerpoint/2010/main" val="1204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566B8ED-5F8E-4DA1-8463-D6167DE335C6}" type="slidenum">
              <a:rPr lang="fr-FR" altLang="en-US" smtClean="0"/>
              <a:pPr eaLnBrk="1" hangingPunct="1"/>
              <a:t>19</a:t>
            </a:fld>
            <a:endParaRPr lang="fr-FR" alt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Algorithmes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RSA</a:t>
            </a:r>
          </a:p>
          <a:p>
            <a:pPr eaLnBrk="1" hangingPunct="1"/>
            <a:r>
              <a:rPr lang="fr-FR" smtClean="0"/>
              <a:t>Ron Rivest, Adi Shamir et leonard Adleman</a:t>
            </a:r>
          </a:p>
          <a:p>
            <a:pPr eaLnBrk="1" hangingPunct="1"/>
            <a:r>
              <a:rPr lang="fr-FR" smtClean="0"/>
              <a:t>Premier système de chiffrage à clé publique</a:t>
            </a:r>
          </a:p>
          <a:p>
            <a:pPr lvl="1" eaLnBrk="1" hangingPunct="1"/>
            <a:r>
              <a:rPr lang="fr-FR" smtClean="0"/>
              <a:t>Chiffrage et signature électronique</a:t>
            </a:r>
          </a:p>
          <a:p>
            <a:pPr eaLnBrk="1" hangingPunct="1"/>
            <a:r>
              <a:rPr lang="fr-FR" smtClean="0"/>
              <a:t>Clés de 1024 bits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369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9750F0B-07F0-4E6D-A1C1-FD6C92559059}" type="slidenum">
              <a:rPr lang="fr-FR" altLang="en-US" smtClean="0"/>
              <a:pPr eaLnBrk="1" hangingPunct="1"/>
              <a:t>2</a:t>
            </a:fld>
            <a:endParaRPr lang="fr-FR" alt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Terminologie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Chiffrage :</a:t>
            </a:r>
          </a:p>
          <a:p>
            <a:pPr lvl="1" eaLnBrk="1" hangingPunct="1"/>
            <a:r>
              <a:rPr lang="fr-FR" smtClean="0"/>
              <a:t>Convertir un message clair en un message chiffré à l’aide d’une ou plusieurs clés de chiffrage.</a:t>
            </a:r>
          </a:p>
          <a:p>
            <a:pPr eaLnBrk="1" hangingPunct="1"/>
            <a:r>
              <a:rPr lang="fr-FR" smtClean="0"/>
              <a:t>Déchiffrage</a:t>
            </a:r>
          </a:p>
          <a:p>
            <a:pPr lvl="1" eaLnBrk="1" hangingPunct="1"/>
            <a:r>
              <a:rPr lang="fr-FR" smtClean="0"/>
              <a:t>Reconstitution du message original à partir du message chiffré et de la clé de déchiffrage.</a:t>
            </a:r>
          </a:p>
          <a:p>
            <a:pPr eaLnBrk="1" hangingPunct="1"/>
            <a:r>
              <a:rPr lang="fr-FR" smtClean="0"/>
              <a:t>Cryptogramme</a:t>
            </a:r>
          </a:p>
          <a:p>
            <a:pPr lvl="1" eaLnBrk="1" hangingPunct="1"/>
            <a:r>
              <a:rPr lang="fr-FR" smtClean="0"/>
              <a:t>Message chiffré</a:t>
            </a:r>
          </a:p>
        </p:txBody>
      </p:sp>
    </p:spTree>
    <p:extLst>
      <p:ext uri="{BB962C8B-B14F-4D97-AF65-F5344CB8AC3E}">
        <p14:creationId xmlns:p14="http://schemas.microsoft.com/office/powerpoint/2010/main" val="497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366CC17-A9D2-4B75-98DC-53EFF9314277}" type="slidenum">
              <a:rPr lang="fr-FR" altLang="en-US" smtClean="0"/>
              <a:pPr eaLnBrk="1" hangingPunct="1"/>
              <a:t>20</a:t>
            </a:fld>
            <a:endParaRPr lang="fr-FR" alt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RSA: génération de clés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Générer deux </a:t>
            </a:r>
            <a:r>
              <a:rPr lang="fr-FR" b="1" smtClean="0"/>
              <a:t>grands </a:t>
            </a:r>
            <a:r>
              <a:rPr lang="fr-FR" smtClean="0"/>
              <a:t>entiers premiers distincts et aléatoires, </a:t>
            </a:r>
            <a:r>
              <a:rPr lang="fr-FR" i="1" smtClean="0"/>
              <a:t>p </a:t>
            </a:r>
            <a:r>
              <a:rPr lang="fr-FR" smtClean="0"/>
              <a:t>et </a:t>
            </a:r>
            <a:r>
              <a:rPr lang="fr-FR" i="1" smtClean="0"/>
              <a:t>q</a:t>
            </a:r>
            <a:r>
              <a:rPr lang="fr-FR" smtClean="0"/>
              <a:t>, d’environ la même grandeur; il doivent demeurer secrets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Calculer </a:t>
            </a:r>
            <a:r>
              <a:rPr lang="fr-FR" i="1" smtClean="0"/>
              <a:t>n </a:t>
            </a:r>
            <a:r>
              <a:rPr lang="fr-FR" smtClean="0"/>
              <a:t>= </a:t>
            </a:r>
            <a:r>
              <a:rPr lang="fr-FR" i="1" smtClean="0"/>
              <a:t>pq </a:t>
            </a:r>
            <a:r>
              <a:rPr lang="fr-FR" smtClean="0"/>
              <a:t>et Φ(</a:t>
            </a:r>
            <a:r>
              <a:rPr lang="fr-FR" i="1" smtClean="0"/>
              <a:t>n</a:t>
            </a:r>
            <a:r>
              <a:rPr lang="fr-FR" smtClean="0"/>
              <a:t>)=(</a:t>
            </a:r>
            <a:r>
              <a:rPr lang="fr-FR" i="1" smtClean="0"/>
              <a:t>p </a:t>
            </a:r>
            <a:r>
              <a:rPr lang="fr-FR" smtClean="0"/>
              <a:t>−1)(</a:t>
            </a:r>
            <a:r>
              <a:rPr lang="fr-FR" i="1" smtClean="0"/>
              <a:t>q </a:t>
            </a:r>
            <a:r>
              <a:rPr lang="fr-FR" smtClean="0"/>
              <a:t>−1)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Choisir un entier </a:t>
            </a:r>
            <a:r>
              <a:rPr lang="fr-FR" i="1" smtClean="0"/>
              <a:t>e </a:t>
            </a:r>
            <a:r>
              <a:rPr lang="fr-FR" smtClean="0"/>
              <a:t>aléatoirement, 1&lt;</a:t>
            </a:r>
            <a:r>
              <a:rPr lang="fr-FR" i="1" smtClean="0"/>
              <a:t>e</a:t>
            </a:r>
            <a:r>
              <a:rPr lang="fr-FR" smtClean="0"/>
              <a:t>&lt;Φ(</a:t>
            </a:r>
            <a:r>
              <a:rPr lang="fr-FR" i="1" smtClean="0"/>
              <a:t>n</a:t>
            </a:r>
            <a:r>
              <a:rPr lang="fr-FR" smtClean="0"/>
              <a:t>), tel que pgcd(</a:t>
            </a:r>
            <a:r>
              <a:rPr lang="fr-FR" i="1" smtClean="0"/>
              <a:t>e,</a:t>
            </a:r>
            <a:r>
              <a:rPr lang="fr-FR" smtClean="0"/>
              <a:t>Φ(</a:t>
            </a:r>
            <a:r>
              <a:rPr lang="fr-FR" i="1" smtClean="0"/>
              <a:t>n</a:t>
            </a:r>
            <a:r>
              <a:rPr lang="fr-FR" smtClean="0"/>
              <a:t>))=1. </a:t>
            </a:r>
            <a:r>
              <a:rPr lang="fr-FR" b="1" smtClean="0"/>
              <a:t>Clé publique: (</a:t>
            </a:r>
            <a:r>
              <a:rPr lang="fr-FR" b="1" i="1" smtClean="0"/>
              <a:t>e </a:t>
            </a:r>
            <a:r>
              <a:rPr lang="fr-FR" b="1" smtClean="0"/>
              <a:t>et </a:t>
            </a:r>
            <a:r>
              <a:rPr lang="fr-FR" b="1" i="1" smtClean="0"/>
              <a:t>n</a:t>
            </a:r>
            <a:r>
              <a:rPr lang="fr-FR" b="1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déterminer l’unique entier </a:t>
            </a:r>
            <a:r>
              <a:rPr lang="fr-FR" i="1" smtClean="0"/>
              <a:t>d</a:t>
            </a:r>
            <a:r>
              <a:rPr lang="fr-FR" smtClean="0"/>
              <a:t>, 1&lt;</a:t>
            </a:r>
            <a:r>
              <a:rPr lang="fr-FR" i="1" smtClean="0"/>
              <a:t>d</a:t>
            </a:r>
            <a:r>
              <a:rPr lang="fr-FR" smtClean="0"/>
              <a:t>&lt;Φ(</a:t>
            </a:r>
            <a:r>
              <a:rPr lang="fr-FR" i="1" smtClean="0"/>
              <a:t>n</a:t>
            </a:r>
            <a:r>
              <a:rPr lang="fr-FR" smtClean="0"/>
              <a:t>), tel que </a:t>
            </a:r>
            <a:r>
              <a:rPr lang="fr-FR" i="1" smtClean="0"/>
              <a:t>ed </a:t>
            </a:r>
            <a:r>
              <a:rPr lang="fr-FR" smtClean="0"/>
              <a:t>≡ 1 (mod Φ(</a:t>
            </a:r>
            <a:r>
              <a:rPr lang="fr-FR" i="1" smtClean="0"/>
              <a:t>n</a:t>
            </a:r>
            <a:r>
              <a:rPr lang="fr-FR" smtClean="0"/>
              <a:t>)). </a:t>
            </a:r>
            <a:r>
              <a:rPr lang="fr-FR" b="1" smtClean="0"/>
              <a:t>Clé privée: (</a:t>
            </a:r>
            <a:r>
              <a:rPr lang="fr-FR" b="1" i="1" smtClean="0"/>
              <a:t>d </a:t>
            </a:r>
            <a:r>
              <a:rPr lang="fr-FR" b="1" smtClean="0"/>
              <a:t>et </a:t>
            </a:r>
            <a:r>
              <a:rPr lang="fr-FR" b="1" i="1" smtClean="0"/>
              <a:t>n </a:t>
            </a:r>
            <a:r>
              <a:rPr lang="fr-FR" b="1" smtClean="0"/>
              <a:t>)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487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776E85-6117-497C-A8B9-6708CE34F42B}" type="slidenum">
              <a:rPr lang="fr-FR" altLang="en-US" smtClean="0"/>
              <a:pPr eaLnBrk="1" hangingPunct="1"/>
              <a:t>21</a:t>
            </a:fld>
            <a:endParaRPr lang="fr-FR" alt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RSA : Chiffrage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 chiffre un message à l’intention de A:</a:t>
            </a:r>
          </a:p>
          <a:p>
            <a:pPr eaLnBrk="1" hangingPunct="1"/>
            <a:r>
              <a:rPr lang="fr-FR" smtClean="0"/>
              <a:t>B obtient la clé publique (</a:t>
            </a:r>
            <a:r>
              <a:rPr lang="fr-FR" i="1" smtClean="0"/>
              <a:t>e </a:t>
            </a:r>
            <a:r>
              <a:rPr lang="fr-FR" smtClean="0"/>
              <a:t>et </a:t>
            </a:r>
            <a:r>
              <a:rPr lang="fr-FR" i="1" smtClean="0"/>
              <a:t>n</a:t>
            </a:r>
            <a:r>
              <a:rPr lang="fr-FR" smtClean="0"/>
              <a:t>) de A</a:t>
            </a:r>
          </a:p>
          <a:p>
            <a:pPr eaLnBrk="1" hangingPunct="1"/>
            <a:r>
              <a:rPr lang="fr-FR" smtClean="0"/>
              <a:t>B représente le message comme un entier </a:t>
            </a:r>
            <a:r>
              <a:rPr lang="fr-FR" i="1" smtClean="0"/>
              <a:t>m, </a:t>
            </a:r>
            <a:r>
              <a:rPr lang="fr-FR" smtClean="0"/>
              <a:t>0≤</a:t>
            </a:r>
            <a:r>
              <a:rPr lang="fr-FR" i="1" smtClean="0"/>
              <a:t>m</a:t>
            </a:r>
            <a:r>
              <a:rPr lang="fr-FR" smtClean="0"/>
              <a:t>&lt;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B chiffre en calculant </a:t>
            </a:r>
            <a:r>
              <a:rPr lang="fr-FR" i="1" smtClean="0"/>
              <a:t>c </a:t>
            </a:r>
            <a:r>
              <a:rPr lang="fr-FR" smtClean="0"/>
              <a:t>= </a:t>
            </a:r>
            <a:r>
              <a:rPr lang="fr-FR" i="1" smtClean="0"/>
              <a:t>m</a:t>
            </a:r>
            <a:r>
              <a:rPr lang="fr-FR" i="1" baseline="30000" smtClean="0"/>
              <a:t>e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B envoie </a:t>
            </a:r>
            <a:r>
              <a:rPr lang="fr-FR" i="1" smtClean="0"/>
              <a:t>c </a:t>
            </a:r>
            <a:r>
              <a:rPr lang="fr-FR" smtClean="0"/>
              <a:t>à A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943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57A24D-CAF6-4EFE-8406-D91925812080}" type="slidenum">
              <a:rPr lang="fr-FR" altLang="en-US" smtClean="0"/>
              <a:pPr eaLnBrk="1" hangingPunct="1"/>
              <a:t>22</a:t>
            </a:fld>
            <a:endParaRPr lang="fr-FR" alt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RSA: déchiffrage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 utilise sa clé privée (</a:t>
            </a:r>
            <a:r>
              <a:rPr lang="fr-FR" i="1" smtClean="0"/>
              <a:t>d </a:t>
            </a:r>
            <a:r>
              <a:rPr lang="fr-FR" smtClean="0"/>
              <a:t>et </a:t>
            </a:r>
            <a:r>
              <a:rPr lang="fr-FR" i="1" smtClean="0"/>
              <a:t>n</a:t>
            </a:r>
            <a:r>
              <a:rPr lang="fr-FR" smtClean="0"/>
              <a:t>) pour calculer</a:t>
            </a:r>
          </a:p>
          <a:p>
            <a:pPr eaLnBrk="1" hangingPunct="1"/>
            <a:r>
              <a:rPr lang="fr-FR" i="1" smtClean="0"/>
              <a:t>m </a:t>
            </a:r>
            <a:r>
              <a:rPr lang="fr-FR" smtClean="0"/>
              <a:t>=</a:t>
            </a:r>
            <a:r>
              <a:rPr lang="fr-FR" i="1" smtClean="0"/>
              <a:t>c</a:t>
            </a:r>
            <a:r>
              <a:rPr lang="fr-FR" i="1" baseline="30000" smtClean="0"/>
              <a:t>d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310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Sécurité de RSA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En pratique :</a:t>
            </a:r>
          </a:p>
          <a:p>
            <a:pPr lvl="1" eaLnBrk="1" hangingPunct="1"/>
            <a:r>
              <a:rPr lang="fr-FR" smtClean="0"/>
              <a:t>Peut on trouver d à partir de e et n</a:t>
            </a:r>
          </a:p>
          <a:p>
            <a:pPr lvl="1" eaLnBrk="1" hangingPunct="1"/>
            <a:r>
              <a:rPr lang="fr-FR" smtClean="0"/>
              <a:t>Sans connaître ni p ni q</a:t>
            </a:r>
          </a:p>
          <a:p>
            <a:pPr eaLnBrk="1" hangingPunct="1"/>
            <a:r>
              <a:rPr lang="fr-FR" smtClean="0"/>
              <a:t>Pour cela </a:t>
            </a:r>
          </a:p>
          <a:p>
            <a:pPr lvl="1" eaLnBrk="1" hangingPunct="1"/>
            <a:r>
              <a:rPr lang="fr-FR" smtClean="0"/>
              <a:t>Taille de n doit être 1024 bits</a:t>
            </a:r>
          </a:p>
          <a:p>
            <a:pPr eaLnBrk="1" hangingPunct="1"/>
            <a:r>
              <a:rPr lang="fr-FR" smtClean="0"/>
              <a:t>Clés de 2048</a:t>
            </a:r>
          </a:p>
          <a:p>
            <a:pPr lvl="1" eaLnBrk="1" hangingPunct="1"/>
            <a:r>
              <a:rPr lang="fr-FR" smtClean="0"/>
              <a:t>Espace de recherche : des décennies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0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Standardisation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standards PKCS (voir RFCs 2314, 2315, 2437)</a:t>
            </a:r>
          </a:p>
          <a:p>
            <a:pPr lvl="1" eaLnBrk="1" hangingPunct="1"/>
            <a:r>
              <a:rPr lang="fr-FR" smtClean="0"/>
              <a:t> comment réaliser le chiffrage et la signature,</a:t>
            </a:r>
          </a:p>
          <a:p>
            <a:pPr lvl="1" eaLnBrk="1" hangingPunct="1"/>
            <a:r>
              <a:rPr lang="fr-FR" smtClean="0"/>
              <a:t> formats pour la sauvegarde des clés</a:t>
            </a:r>
          </a:p>
          <a:p>
            <a:pPr lvl="1"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r>
              <a:rPr lang="fr-FR" smtClean="0"/>
              <a:t>Il est toujours recommandé de se conformer aux standards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090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Problème du logarithme discret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déterminer </a:t>
            </a:r>
            <a:r>
              <a:rPr lang="fr-FR" i="1" smtClean="0"/>
              <a:t>n </a:t>
            </a:r>
            <a:r>
              <a:rPr lang="fr-FR" smtClean="0"/>
              <a:t>étant donné un </a:t>
            </a:r>
            <a:r>
              <a:rPr lang="fr-FR" i="1" smtClean="0"/>
              <a:t>y </a:t>
            </a:r>
            <a:r>
              <a:rPr lang="fr-FR" smtClean="0"/>
              <a:t>tel que </a:t>
            </a:r>
            <a:r>
              <a:rPr lang="fr-FR" i="1" smtClean="0"/>
              <a:t>y </a:t>
            </a:r>
            <a:r>
              <a:rPr lang="fr-FR" smtClean="0"/>
              <a:t>= </a:t>
            </a:r>
            <a:r>
              <a:rPr lang="fr-FR" i="1" smtClean="0"/>
              <a:t>g</a:t>
            </a:r>
            <a:r>
              <a:rPr lang="fr-FR" i="1" baseline="30000" smtClean="0"/>
              <a:t>n</a:t>
            </a:r>
          </a:p>
          <a:p>
            <a:pPr eaLnBrk="1" hangingPunct="1"/>
            <a:r>
              <a:rPr lang="fr-FR" smtClean="0"/>
              <a:t>problème facile avec les entiers, mais difficile dans les entiers modulo un nombre premier</a:t>
            </a:r>
          </a:p>
          <a:p>
            <a:pPr lvl="1" eaLnBrk="1" hangingPunct="1"/>
            <a:r>
              <a:rPr lang="fr-FR" smtClean="0"/>
              <a:t>Ensemble fini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631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Logarithme discret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Problème : </a:t>
            </a:r>
          </a:p>
          <a:p>
            <a:pPr eaLnBrk="1" hangingPunct="1"/>
            <a:r>
              <a:rPr lang="fr-FR" smtClean="0"/>
              <a:t>Étant donné deux entiers positifs non-nuls, </a:t>
            </a:r>
            <a:r>
              <a:rPr lang="fr-FR" i="1" smtClean="0"/>
              <a:t>a et g </a:t>
            </a:r>
            <a:r>
              <a:rPr lang="fr-FR" smtClean="0"/>
              <a:t>(&lt; </a:t>
            </a:r>
            <a:r>
              <a:rPr lang="fr-FR" i="1" smtClean="0"/>
              <a:t>p</a:t>
            </a:r>
            <a:r>
              <a:rPr lang="fr-FR" smtClean="0"/>
              <a:t>), </a:t>
            </a:r>
          </a:p>
          <a:p>
            <a:pPr eaLnBrk="1" hangingPunct="1"/>
            <a:r>
              <a:rPr lang="fr-FR" smtClean="0"/>
              <a:t>calculer </a:t>
            </a:r>
            <a:r>
              <a:rPr lang="fr-FR" i="1" smtClean="0"/>
              <a:t>n </a:t>
            </a:r>
            <a:r>
              <a:rPr lang="fr-FR" smtClean="0"/>
              <a:t>tel que </a:t>
            </a:r>
            <a:r>
              <a:rPr lang="fr-FR" i="1" smtClean="0"/>
              <a:t>a </a:t>
            </a:r>
            <a:r>
              <a:rPr lang="fr-FR" smtClean="0"/>
              <a:t>= </a:t>
            </a:r>
            <a:r>
              <a:rPr lang="fr-FR" i="1" smtClean="0"/>
              <a:t>g</a:t>
            </a:r>
            <a:r>
              <a:rPr lang="fr-FR" i="1" baseline="30000" smtClean="0"/>
              <a:t>n</a:t>
            </a:r>
            <a:r>
              <a:rPr lang="fr-FR" i="1" smtClean="0"/>
              <a:t> </a:t>
            </a:r>
            <a:r>
              <a:rPr lang="fr-FR" smtClean="0"/>
              <a:t>(mod </a:t>
            </a:r>
            <a:r>
              <a:rPr lang="fr-FR" i="1" smtClean="0"/>
              <a:t>p</a:t>
            </a:r>
            <a:r>
              <a:rPr lang="fr-FR" smtClean="0"/>
              <a:t>)</a:t>
            </a:r>
          </a:p>
          <a:p>
            <a:pPr eaLnBrk="1" hangingPunct="1"/>
            <a:r>
              <a:rPr lang="fr-FR" i="1" smtClean="0"/>
              <a:t>p </a:t>
            </a:r>
            <a:r>
              <a:rPr lang="fr-FR" smtClean="0"/>
              <a:t>grand, (≈10</a:t>
            </a:r>
            <a:r>
              <a:rPr lang="fr-FR" baseline="30000" smtClean="0"/>
              <a:t>300</a:t>
            </a:r>
            <a:r>
              <a:rPr lang="fr-FR" smtClean="0"/>
              <a:t>), </a:t>
            </a:r>
          </a:p>
          <a:p>
            <a:pPr lvl="1" eaLnBrk="1" hangingPunct="1"/>
            <a:r>
              <a:rPr lang="fr-FR" smtClean="0"/>
              <a:t>Niveau de difficulté cryptographique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618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Diffie-Hellman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échange de secret (clé)</a:t>
            </a:r>
          </a:p>
          <a:p>
            <a:pPr eaLnBrk="1" hangingPunct="1"/>
            <a:r>
              <a:rPr lang="fr-FR" smtClean="0"/>
              <a:t>permet la construction d’un secret commun sur un canal non sécuritaire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1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D-H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 et B s’entendent sur un grand nombre premier </a:t>
            </a:r>
            <a:r>
              <a:rPr lang="fr-FR" i="1" smtClean="0"/>
              <a:t>n </a:t>
            </a:r>
            <a:r>
              <a:rPr lang="fr-FR" smtClean="0"/>
              <a:t>et sur un </a:t>
            </a:r>
            <a:r>
              <a:rPr lang="fr-FR" i="1" smtClean="0"/>
              <a:t>g </a:t>
            </a:r>
            <a:r>
              <a:rPr lang="fr-FR" smtClean="0"/>
              <a:t>tel que </a:t>
            </a:r>
            <a:r>
              <a:rPr lang="fr-FR" i="1" smtClean="0"/>
              <a:t>g </a:t>
            </a:r>
            <a:r>
              <a:rPr lang="fr-FR" smtClean="0"/>
              <a:t>est primitif modulo-</a:t>
            </a:r>
            <a:r>
              <a:rPr lang="fr-FR" i="1" smtClean="0"/>
              <a:t>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		– primitif signifie que pour chaque </a:t>
            </a:r>
            <a:r>
              <a:rPr lang="fr-FR" i="1" smtClean="0"/>
              <a:t>b </a:t>
            </a:r>
            <a:r>
              <a:rPr lang="fr-FR" smtClean="0"/>
              <a:t>de 1 à </a:t>
            </a:r>
            <a:r>
              <a:rPr lang="fr-FR" i="1" smtClean="0"/>
              <a:t>n</a:t>
            </a:r>
            <a:r>
              <a:rPr lang="fr-FR" smtClean="0"/>
              <a:t>−1, il existe un </a:t>
            </a:r>
            <a:r>
              <a:rPr lang="fr-FR" i="1" smtClean="0"/>
              <a:t>a </a:t>
            </a:r>
            <a:r>
              <a:rPr lang="fr-FR" smtClean="0"/>
              <a:t>tel que </a:t>
            </a:r>
            <a:r>
              <a:rPr lang="fr-FR" i="1" smtClean="0"/>
              <a:t>g</a:t>
            </a:r>
            <a:r>
              <a:rPr lang="fr-FR" i="1" baseline="30000" smtClean="0"/>
              <a:t>a</a:t>
            </a:r>
            <a:r>
              <a:rPr lang="fr-FR" i="1" smtClean="0"/>
              <a:t> </a:t>
            </a:r>
            <a:r>
              <a:rPr lang="fr-FR" smtClean="0"/>
              <a:t>≡b (mod </a:t>
            </a:r>
            <a:r>
              <a:rPr lang="fr-FR" i="1" smtClean="0"/>
              <a:t>n</a:t>
            </a:r>
            <a:r>
              <a:rPr lang="fr-FR" smtClean="0"/>
              <a:t>)</a:t>
            </a:r>
          </a:p>
          <a:p>
            <a:pPr eaLnBrk="1" hangingPunct="1"/>
            <a:r>
              <a:rPr lang="fr-FR" smtClean="0"/>
              <a:t>Les valeurs de </a:t>
            </a:r>
            <a:r>
              <a:rPr lang="fr-FR" i="1" smtClean="0"/>
              <a:t>g </a:t>
            </a:r>
            <a:r>
              <a:rPr lang="fr-FR" smtClean="0"/>
              <a:t>et </a:t>
            </a:r>
            <a:r>
              <a:rPr lang="fr-FR" i="1" smtClean="0"/>
              <a:t>n </a:t>
            </a:r>
            <a:r>
              <a:rPr lang="fr-FR" smtClean="0"/>
              <a:t>ne sont pas secrètes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151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Algorithme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 choisit un grand entier aléatoire </a:t>
            </a:r>
            <a:r>
              <a:rPr lang="fr-FR" i="1" smtClean="0"/>
              <a:t>x </a:t>
            </a:r>
            <a:r>
              <a:rPr lang="fr-FR" smtClean="0"/>
              <a:t>et envoie à B:</a:t>
            </a:r>
          </a:p>
          <a:p>
            <a:pPr lvl="1" eaLnBrk="1" hangingPunct="1"/>
            <a:r>
              <a:rPr lang="fr-FR" i="1" smtClean="0"/>
              <a:t>X</a:t>
            </a:r>
            <a:r>
              <a:rPr lang="fr-FR" smtClean="0"/>
              <a:t>= </a:t>
            </a:r>
            <a:r>
              <a:rPr lang="fr-FR" i="1" smtClean="0"/>
              <a:t>g</a:t>
            </a:r>
            <a:r>
              <a:rPr lang="fr-FR" i="1" baseline="30000" smtClean="0"/>
              <a:t>x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B choisit un grand entier aléatoire </a:t>
            </a:r>
            <a:r>
              <a:rPr lang="fr-FR" i="1" smtClean="0"/>
              <a:t>y </a:t>
            </a:r>
            <a:r>
              <a:rPr lang="fr-FR" smtClean="0"/>
              <a:t>et envoie à A:</a:t>
            </a:r>
          </a:p>
          <a:p>
            <a:pPr lvl="1" eaLnBrk="1" hangingPunct="1"/>
            <a:r>
              <a:rPr lang="fr-FR" i="1" smtClean="0"/>
              <a:t>Y</a:t>
            </a:r>
            <a:r>
              <a:rPr lang="fr-FR" smtClean="0"/>
              <a:t>= </a:t>
            </a:r>
            <a:r>
              <a:rPr lang="fr-FR" i="1" smtClean="0"/>
              <a:t>g</a:t>
            </a:r>
            <a:r>
              <a:rPr lang="fr-FR" i="1" baseline="30000" smtClean="0"/>
              <a:t>y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A calcule </a:t>
            </a:r>
            <a:r>
              <a:rPr lang="fr-FR" i="1" smtClean="0"/>
              <a:t>k </a:t>
            </a:r>
            <a:r>
              <a:rPr lang="fr-FR" smtClean="0"/>
              <a:t>= </a:t>
            </a:r>
            <a:r>
              <a:rPr lang="fr-FR" i="1" smtClean="0"/>
              <a:t>Y</a:t>
            </a:r>
            <a:r>
              <a:rPr lang="fr-FR" i="1" baseline="30000" smtClean="0"/>
              <a:t>x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B calcule </a:t>
            </a:r>
            <a:r>
              <a:rPr lang="fr-FR" i="1" smtClean="0"/>
              <a:t>k’ </a:t>
            </a:r>
            <a:r>
              <a:rPr lang="fr-FR" smtClean="0"/>
              <a:t>= </a:t>
            </a:r>
            <a:r>
              <a:rPr lang="fr-FR" i="1" smtClean="0"/>
              <a:t>X</a:t>
            </a:r>
            <a:r>
              <a:rPr lang="fr-FR" i="1" baseline="30000" smtClean="0"/>
              <a:t>y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29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75230E-D934-49DD-B55D-0A8F0576EE95}" type="slidenum">
              <a:rPr lang="fr-FR" altLang="en-US" smtClean="0"/>
              <a:pPr eaLnBrk="1" hangingPunct="1"/>
              <a:t>3</a:t>
            </a:fld>
            <a:endParaRPr lang="fr-FR" alt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Terminologie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i="1" smtClean="0"/>
              <a:t>Cryptographie </a:t>
            </a:r>
            <a:r>
              <a:rPr lang="fr-FR" smtClean="0"/>
              <a:t>: </a:t>
            </a:r>
          </a:p>
          <a:p>
            <a:pPr lvl="1" eaLnBrk="1" hangingPunct="1"/>
            <a:r>
              <a:rPr lang="fr-FR" smtClean="0"/>
              <a:t>la pratique d’écriture et de lecture des messages chiffrés</a:t>
            </a:r>
          </a:p>
          <a:p>
            <a:pPr eaLnBrk="1" hangingPunct="1"/>
            <a:r>
              <a:rPr lang="fr-FR" i="1" smtClean="0"/>
              <a:t>Cryptologie </a:t>
            </a:r>
            <a:r>
              <a:rPr lang="fr-FR" smtClean="0"/>
              <a:t>: </a:t>
            </a:r>
          </a:p>
          <a:p>
            <a:pPr lvl="1" eaLnBrk="1" hangingPunct="1"/>
            <a:r>
              <a:rPr lang="fr-FR" smtClean="0"/>
              <a:t>la science au sens formelle qui étudie les techniques de protection</a:t>
            </a:r>
          </a:p>
        </p:txBody>
      </p:sp>
    </p:spTree>
    <p:extLst>
      <p:ext uri="{BB962C8B-B14F-4D97-AF65-F5344CB8AC3E}">
        <p14:creationId xmlns:p14="http://schemas.microsoft.com/office/powerpoint/2010/main" val="36419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i="1" smtClean="0"/>
              <a:t>k </a:t>
            </a:r>
            <a:r>
              <a:rPr lang="fr-FR" smtClean="0"/>
              <a:t>et </a:t>
            </a:r>
            <a:r>
              <a:rPr lang="fr-FR" i="1" smtClean="0"/>
              <a:t>k’ </a:t>
            </a:r>
            <a:r>
              <a:rPr lang="fr-FR" smtClean="0"/>
              <a:t>sont toutes les deux égales à </a:t>
            </a:r>
          </a:p>
          <a:p>
            <a:pPr lvl="1" eaLnBrk="1" hangingPunct="1"/>
            <a:r>
              <a:rPr lang="fr-FR" i="1" smtClean="0"/>
              <a:t>g</a:t>
            </a:r>
            <a:r>
              <a:rPr lang="fr-FR" i="1" baseline="30000" smtClean="0"/>
              <a:t>xy</a:t>
            </a:r>
            <a:r>
              <a:rPr lang="fr-FR" i="1" smtClean="0"/>
              <a:t> </a:t>
            </a:r>
            <a:r>
              <a:rPr lang="fr-FR" smtClean="0"/>
              <a:t>mod </a:t>
            </a:r>
            <a:r>
              <a:rPr lang="fr-FR" i="1" smtClean="0"/>
              <a:t>n</a:t>
            </a:r>
          </a:p>
          <a:p>
            <a:pPr eaLnBrk="1" hangingPunct="1"/>
            <a:r>
              <a:rPr lang="fr-FR" smtClean="0"/>
              <a:t>Un espion ne peut obtenir </a:t>
            </a:r>
            <a:r>
              <a:rPr lang="fr-FR" i="1" smtClean="0"/>
              <a:t>k :</a:t>
            </a:r>
          </a:p>
          <a:p>
            <a:pPr lvl="1" eaLnBrk="1" hangingPunct="1"/>
            <a:r>
              <a:rPr lang="fr-FR" smtClean="0"/>
              <a:t>il connaît juste </a:t>
            </a:r>
            <a:r>
              <a:rPr lang="fr-FR" i="1" smtClean="0"/>
              <a:t>X,Y, g, n</a:t>
            </a:r>
          </a:p>
          <a:p>
            <a:pPr eaLnBrk="1" hangingPunct="1"/>
            <a:r>
              <a:rPr lang="fr-FR" smtClean="0"/>
              <a:t>Force :</a:t>
            </a:r>
          </a:p>
          <a:p>
            <a:pPr lvl="1" eaLnBrk="1" hangingPunct="1"/>
            <a:r>
              <a:rPr lang="fr-FR" i="1" smtClean="0"/>
              <a:t>x et y sont secrets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90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FCA5A47-3944-4799-91E9-8A1C50A64443}" type="slidenum">
              <a:rPr lang="fr-FR" altLang="en-US" smtClean="0"/>
              <a:pPr eaLnBrk="1" hangingPunct="1"/>
              <a:t>31</a:t>
            </a:fld>
            <a:endParaRPr lang="fr-FR" alt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D’autres algorithmes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Diffie Hellman(1976)</a:t>
            </a:r>
          </a:p>
          <a:p>
            <a:pPr eaLnBrk="1" hangingPunct="1"/>
            <a:r>
              <a:rPr lang="fr-FR" smtClean="0"/>
              <a:t>El Gamal(1987)</a:t>
            </a:r>
          </a:p>
          <a:p>
            <a:pPr eaLnBrk="1" hangingPunct="1"/>
            <a:r>
              <a:rPr lang="fr-FR" smtClean="0"/>
              <a:t>Rabin</a:t>
            </a:r>
          </a:p>
          <a:p>
            <a:pPr eaLnBrk="1" hangingPunct="1"/>
            <a:r>
              <a:rPr lang="fr-FR" smtClean="0"/>
              <a:t>DSA(Digital Signature Algorithm)</a:t>
            </a:r>
          </a:p>
          <a:p>
            <a:pPr eaLnBrk="1" hangingPunct="1"/>
            <a:r>
              <a:rPr lang="fr-FR" smtClean="0"/>
              <a:t>DSS(Digital Signature Standard)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3198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137E9B7-084C-4823-B9A2-854EE29531FC}" type="slidenum">
              <a:rPr lang="fr-FR" altLang="en-US" smtClean="0"/>
              <a:pPr eaLnBrk="1" hangingPunct="1"/>
              <a:t>32</a:t>
            </a:fld>
            <a:endParaRPr lang="fr-FR" alt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Signature électronique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Permet de lier un message à son origine</a:t>
            </a:r>
          </a:p>
          <a:p>
            <a:pPr eaLnBrk="1" hangingPunct="1"/>
            <a:r>
              <a:rPr lang="fr-FR" smtClean="0"/>
              <a:t>Signature avec algorithme connu et </a:t>
            </a:r>
            <a:r>
              <a:rPr lang="fr-FR" b="1" smtClean="0"/>
              <a:t>clé privée</a:t>
            </a:r>
          </a:p>
          <a:p>
            <a:pPr eaLnBrk="1" hangingPunct="1"/>
            <a:r>
              <a:rPr lang="fr-FR" smtClean="0"/>
              <a:t>Vérification avec algorithme connu et </a:t>
            </a:r>
            <a:r>
              <a:rPr lang="fr-FR" b="1" smtClean="0"/>
              <a:t>clé publique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257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74FCEDC-4859-4369-B588-730956EA5B7D}" type="slidenum">
              <a:rPr lang="fr-FR" altLang="en-US" smtClean="0"/>
              <a:pPr eaLnBrk="1" hangingPunct="1"/>
              <a:t>33</a:t>
            </a:fld>
            <a:endParaRPr lang="fr-FR" alt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 de hachage cryptographique</a:t>
            </a:r>
          </a:p>
          <a:p>
            <a:pPr lvl="1" eaLnBrk="1" hangingPunct="1"/>
            <a:r>
              <a:rPr lang="fr-FR" smtClean="0"/>
              <a:t>Calcul facile dans le sens direct</a:t>
            </a:r>
          </a:p>
          <a:p>
            <a:pPr lvl="1" eaLnBrk="1" hangingPunct="1"/>
            <a:r>
              <a:rPr lang="fr-FR" smtClean="0"/>
              <a:t>«Impossible» de trouver un message</a:t>
            </a:r>
          </a:p>
          <a:p>
            <a:pPr lvl="1" eaLnBrk="1" hangingPunct="1"/>
            <a:r>
              <a:rPr lang="fr-FR" smtClean="0"/>
              <a:t>correspondant à un haché donné (sens unique)</a:t>
            </a:r>
          </a:p>
          <a:p>
            <a:pPr eaLnBrk="1" hangingPunct="1"/>
            <a:r>
              <a:rPr lang="fr-FR" smtClean="0"/>
              <a:t>Le hachage est différent du chiffrage</a:t>
            </a:r>
          </a:p>
          <a:p>
            <a:pPr lvl="1" eaLnBrk="1" hangingPunct="1"/>
            <a:r>
              <a:rPr lang="fr-FR" smtClean="0"/>
              <a:t>impossible de recréer le message à partir du haché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776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60DE73-1FE5-4D62-844D-7EC6B7F07D29}" type="slidenum">
              <a:rPr lang="fr-FR" altLang="en-US" smtClean="0"/>
              <a:pPr eaLnBrk="1" hangingPunct="1"/>
              <a:t>34</a:t>
            </a:fld>
            <a:endParaRPr lang="fr-FR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 à sens unique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i="1" smtClean="0"/>
              <a:t>m </a:t>
            </a:r>
            <a:r>
              <a:rPr lang="fr-FR" smtClean="0"/>
              <a:t>donné, </a:t>
            </a:r>
            <a:r>
              <a:rPr lang="fr-FR" i="1" smtClean="0"/>
              <a:t>h</a:t>
            </a:r>
            <a:r>
              <a:rPr lang="fr-FR" smtClean="0"/>
              <a:t>=</a:t>
            </a:r>
            <a:r>
              <a:rPr lang="fr-FR" i="1" smtClean="0"/>
              <a:t>H</a:t>
            </a:r>
            <a:r>
              <a:rPr lang="fr-FR" smtClean="0"/>
              <a:t>(</a:t>
            </a:r>
            <a:r>
              <a:rPr lang="fr-FR" i="1" smtClean="0"/>
              <a:t>m</a:t>
            </a:r>
            <a:r>
              <a:rPr lang="fr-FR" smtClean="0"/>
              <a:t>) facile à calculer</a:t>
            </a:r>
          </a:p>
          <a:p>
            <a:pPr eaLnBrk="1" hangingPunct="1"/>
            <a:r>
              <a:rPr lang="fr-FR" i="1" smtClean="0"/>
              <a:t>h </a:t>
            </a:r>
            <a:r>
              <a:rPr lang="fr-FR" smtClean="0"/>
              <a:t>donné, difficile de calculer </a:t>
            </a:r>
            <a:r>
              <a:rPr lang="fr-FR" i="1" smtClean="0"/>
              <a:t>m </a:t>
            </a:r>
            <a:r>
              <a:rPr lang="fr-FR" smtClean="0"/>
              <a:t>tel que </a:t>
            </a:r>
            <a:r>
              <a:rPr lang="fr-FR" i="1" smtClean="0"/>
              <a:t>H</a:t>
            </a:r>
            <a:r>
              <a:rPr lang="fr-FR" smtClean="0"/>
              <a:t>(</a:t>
            </a:r>
            <a:r>
              <a:rPr lang="fr-FR" i="1" smtClean="0"/>
              <a:t>m</a:t>
            </a:r>
            <a:r>
              <a:rPr lang="fr-FR" smtClean="0"/>
              <a:t>)=</a:t>
            </a:r>
            <a:r>
              <a:rPr lang="fr-FR" i="1" smtClean="0"/>
              <a:t>h</a:t>
            </a:r>
          </a:p>
          <a:p>
            <a:pPr eaLnBrk="1" hangingPunct="1"/>
            <a:r>
              <a:rPr lang="fr-FR" i="1" smtClean="0"/>
              <a:t>m </a:t>
            </a:r>
            <a:r>
              <a:rPr lang="fr-FR" smtClean="0"/>
              <a:t>donné, difficile de trouver </a:t>
            </a:r>
            <a:r>
              <a:rPr lang="fr-FR" i="1" smtClean="0"/>
              <a:t>m</a:t>
            </a:r>
            <a:r>
              <a:rPr lang="fr-FR" smtClean="0"/>
              <a:t>' tel que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i="1" smtClean="0"/>
              <a:t>		H</a:t>
            </a:r>
            <a:r>
              <a:rPr lang="fr-FR" smtClean="0"/>
              <a:t>(</a:t>
            </a:r>
            <a:r>
              <a:rPr lang="fr-FR" i="1" smtClean="0"/>
              <a:t>m</a:t>
            </a:r>
            <a:r>
              <a:rPr lang="fr-FR" smtClean="0"/>
              <a:t>)= </a:t>
            </a:r>
            <a:r>
              <a:rPr lang="fr-FR" i="1" smtClean="0"/>
              <a:t>H</a:t>
            </a:r>
            <a:r>
              <a:rPr lang="fr-FR" smtClean="0"/>
              <a:t>(</a:t>
            </a:r>
            <a:r>
              <a:rPr lang="fr-FR" i="1" smtClean="0"/>
              <a:t>m'</a:t>
            </a:r>
            <a:r>
              <a:rPr lang="fr-FR" smtClean="0"/>
              <a:t>)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664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D49CB63-14C6-4D4F-AA4A-EFAEA61845DE}" type="slidenum">
              <a:rPr lang="fr-FR" altLang="en-US" smtClean="0"/>
              <a:pPr eaLnBrk="1" hangingPunct="1"/>
              <a:t>35</a:t>
            </a:fld>
            <a:endParaRPr lang="fr-FR" alt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Utilité du hachage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fr-FR" smtClean="0"/>
          </a:p>
          <a:p>
            <a:pPr algn="just" eaLnBrk="1" hangingPunct="1"/>
            <a:r>
              <a:rPr lang="fr-FR" smtClean="0"/>
              <a:t>Le hachage permet de vérifier l’intégrité d’un message</a:t>
            </a:r>
          </a:p>
          <a:p>
            <a:pPr lvl="1" algn="just" eaLnBrk="1" hangingPunct="1"/>
            <a:r>
              <a:rPr lang="fr-FR" smtClean="0"/>
              <a:t>un changement au message est détecté en comparant le haché qui accompagne le message avec le haché recalculé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25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9FC9B9-F2BE-4942-B1BE-09AF9307FEF4}" type="slidenum">
              <a:rPr lang="fr-FR" altLang="en-US" smtClean="0"/>
              <a:pPr eaLnBrk="1" hangingPunct="1"/>
              <a:t>36</a:t>
            </a:fld>
            <a:endParaRPr lang="fr-FR" alt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Caractéristiques d’un algorithme de hachage:</a:t>
            </a:r>
          </a:p>
          <a:p>
            <a:pPr lvl="1" eaLnBrk="1" hangingPunct="1"/>
            <a:r>
              <a:rPr lang="fr-FR" smtClean="0"/>
              <a:t>Cohérent,</a:t>
            </a:r>
          </a:p>
          <a:p>
            <a:pPr lvl="1" eaLnBrk="1" hangingPunct="1"/>
            <a:r>
              <a:rPr lang="fr-FR" smtClean="0"/>
              <a:t>Aléatoire</a:t>
            </a:r>
          </a:p>
          <a:p>
            <a:pPr lvl="1" eaLnBrk="1" hangingPunct="1"/>
            <a:r>
              <a:rPr lang="fr-FR" smtClean="0"/>
              <a:t>Unique</a:t>
            </a:r>
          </a:p>
          <a:p>
            <a:pPr lvl="1" eaLnBrk="1" hangingPunct="1"/>
            <a:r>
              <a:rPr lang="fr-FR" smtClean="0"/>
              <a:t>Non réversible</a:t>
            </a:r>
          </a:p>
          <a:p>
            <a:pPr eaLnBrk="1" hangingPunct="1"/>
            <a:r>
              <a:rPr lang="fr-FR" smtClean="0"/>
              <a:t>Exemples d’algorithmes :</a:t>
            </a:r>
          </a:p>
          <a:p>
            <a:pPr lvl="1" eaLnBrk="1" hangingPunct="1"/>
            <a:r>
              <a:rPr lang="fr-FR" smtClean="0"/>
              <a:t>MD5</a:t>
            </a:r>
          </a:p>
          <a:p>
            <a:pPr lvl="1" eaLnBrk="1" hangingPunct="1"/>
            <a:r>
              <a:rPr lang="fr-FR" smtClean="0"/>
              <a:t>SHA1</a:t>
            </a:r>
          </a:p>
          <a:p>
            <a:pPr lvl="1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6757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8ADE8B8-8E32-4FC3-9307-92B4448C5C0E}" type="slidenum">
              <a:rPr lang="fr-FR" altLang="en-US" smtClean="0"/>
              <a:pPr eaLnBrk="1" hangingPunct="1"/>
              <a:t>37</a:t>
            </a:fld>
            <a:endParaRPr lang="fr-FR" alt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Hachage: propriétés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 smtClean="0"/>
              <a:t>1. Un petit changement du message donne un grand changement de haché:</a:t>
            </a:r>
          </a:p>
          <a:p>
            <a:pPr lvl="1" eaLnBrk="1" hangingPunct="1"/>
            <a:r>
              <a:rPr lang="fr-FR" sz="2200" smtClean="0"/>
              <a:t>“I owe Joe US$100.” donne un haché MD5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“ yCHXVqL0fYV4VfJNajm8KA== ”</a:t>
            </a:r>
          </a:p>
          <a:p>
            <a:pPr lvl="1" eaLnBrk="1" hangingPunct="1"/>
            <a:r>
              <a:rPr lang="fr-FR" sz="2200" smtClean="0"/>
              <a:t>“I owe Joe US$1000.” donne un haché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“ QHAwXFTxa3bHRH38IMMrSw== ”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600" smtClean="0"/>
              <a:t>2. Le hachage ne doit pas être prévisible</a:t>
            </a:r>
          </a:p>
          <a:p>
            <a:pPr eaLnBrk="1" hangingPunct="1"/>
            <a:r>
              <a:rPr lang="fr-FR" sz="2600" smtClean="0"/>
              <a:t>On ne doit pas pouvoir prévoir ce qu’une modification donnée au message fera au haché</a:t>
            </a:r>
          </a:p>
          <a:p>
            <a:pPr eaLnBrk="1" hangingPunct="1"/>
            <a:endParaRPr lang="fr-FR" sz="2600" smtClean="0"/>
          </a:p>
        </p:txBody>
      </p:sp>
    </p:spTree>
    <p:extLst>
      <p:ext uri="{BB962C8B-B14F-4D97-AF65-F5344CB8AC3E}">
        <p14:creationId xmlns:p14="http://schemas.microsoft.com/office/powerpoint/2010/main" val="35155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F1C54D-57CC-4A3F-AA49-0382A746C293}" type="slidenum">
              <a:rPr lang="fr-FR" altLang="en-US" smtClean="0"/>
              <a:pPr eaLnBrk="1" hangingPunct="1"/>
              <a:t>38</a:t>
            </a:fld>
            <a:endParaRPr lang="fr-FR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Hachage: propriétés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3. Il ne devrait pas y avoir de collisions de hachés, et il doit être computationellement difficile de trouver des collisions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La probabilité que deux messages donnent le même haché devrait être infinitésimalement faible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Il devrait être presque impossible de trouver un message qui donne le même haché qu’un autre message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853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E0FBFC9-52C5-47C0-89BA-CE5C03D3BAFD}" type="slidenum">
              <a:rPr lang="fr-FR" altLang="en-US" smtClean="0"/>
              <a:pPr eaLnBrk="1" hangingPunct="1"/>
              <a:t>39</a:t>
            </a:fld>
            <a:endParaRPr lang="fr-FR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Hachage: propriétés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4. Le hachage doit être rapide</a:t>
            </a:r>
          </a:p>
          <a:p>
            <a:pPr lvl="1" eaLnBrk="1" hangingPunct="1"/>
            <a:r>
              <a:rPr lang="fr-FR" smtClean="0"/>
              <a:t>On peut utiliser le hachage pour vérifier si de gros fichiers ont été modifiés</a:t>
            </a:r>
          </a:p>
          <a:p>
            <a:pPr lvl="1" eaLnBrk="1" hangingPunct="1"/>
            <a:r>
              <a:rPr lang="fr-FR" smtClean="0"/>
              <a:t>En comparant un haché recalculé avec un haché emmagasiné, on peut déterminer si des changement ont eu lieu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799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C1B033D-41AB-48D3-B915-14125E40DFB4}" type="slidenum">
              <a:rPr lang="fr-FR" altLang="en-US" smtClean="0"/>
              <a:pPr eaLnBrk="1" hangingPunct="1"/>
              <a:t>4</a:t>
            </a:fld>
            <a:endParaRPr lang="fr-FR" alt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Terminologie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Cryptanalyse : Le travail de l’espion</a:t>
            </a:r>
          </a:p>
          <a:p>
            <a:pPr lvl="1" eaLnBrk="1" hangingPunct="1"/>
            <a:r>
              <a:rPr lang="fr-FR" smtClean="0"/>
              <a:t>Procéder au déchiffrage, mais sans accès légitime à la clé</a:t>
            </a:r>
          </a:p>
          <a:p>
            <a:pPr lvl="1" eaLnBrk="1" hangingPunct="1"/>
            <a:r>
              <a:rPr lang="fr-FR" smtClean="0"/>
              <a:t>Briser le système :</a:t>
            </a:r>
          </a:p>
          <a:p>
            <a:pPr lvl="2" eaLnBrk="1" hangingPunct="1"/>
            <a:r>
              <a:rPr lang="fr-FR" smtClean="0"/>
              <a:t>découvrir ou démontrer des faiblesses</a:t>
            </a:r>
          </a:p>
          <a:p>
            <a:pPr lvl="2" eaLnBrk="1" hangingPunct="1"/>
            <a:r>
              <a:rPr lang="fr-FR" smtClean="0"/>
              <a:t>découvrir un seul message</a:t>
            </a:r>
          </a:p>
          <a:p>
            <a:pPr lvl="2" eaLnBrk="1" hangingPunct="1"/>
            <a:r>
              <a:rPr lang="fr-FR" smtClean="0"/>
              <a:t>découvrir une clé</a:t>
            </a:r>
          </a:p>
          <a:p>
            <a:pPr lvl="2" eaLnBrk="1" hangingPunct="1"/>
            <a:r>
              <a:rPr lang="fr-FR" smtClean="0"/>
              <a:t>briser totalement</a:t>
            </a:r>
          </a:p>
          <a:p>
            <a:pPr lvl="1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465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B113FA8-742D-4DC6-9BD0-433154C07A1B}" type="slidenum">
              <a:rPr lang="fr-FR" altLang="en-US" smtClean="0"/>
              <a:pPr eaLnBrk="1" hangingPunct="1"/>
              <a:t>40</a:t>
            </a:fld>
            <a:endParaRPr lang="fr-FR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 de compression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Le hachage utilise une fonction de compression à sens unique qui donne un haché de longueur </a:t>
            </a:r>
            <a:r>
              <a:rPr lang="fr-FR" i="1" smtClean="0"/>
              <a:t>n </a:t>
            </a:r>
            <a:r>
              <a:rPr lang="fr-FR" smtClean="0"/>
              <a:t>à partir d’une entrée de longueur </a:t>
            </a:r>
            <a:r>
              <a:rPr lang="fr-FR" i="1" smtClean="0"/>
              <a:t>m</a:t>
            </a:r>
            <a:r>
              <a:rPr lang="fr-FR" smtClean="0"/>
              <a:t>, avec </a:t>
            </a:r>
            <a:r>
              <a:rPr lang="fr-FR" i="1" smtClean="0"/>
              <a:t>m &gt; n</a:t>
            </a:r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4290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53E622-94E3-4DC7-994D-D2E32CEEAD71}" type="slidenum">
              <a:rPr lang="fr-FR" altLang="en-US" smtClean="0"/>
              <a:pPr eaLnBrk="1" hangingPunct="1"/>
              <a:t>41</a:t>
            </a:fld>
            <a:endParaRPr lang="fr-FR" alt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MD5 (Message Digest Algorithm 5)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600" smtClean="0"/>
              <a:t>RSA Laboratories</a:t>
            </a:r>
          </a:p>
          <a:p>
            <a:pPr eaLnBrk="1" hangingPunct="1">
              <a:lnSpc>
                <a:spcPct val="80000"/>
              </a:lnSpc>
            </a:pPr>
            <a:r>
              <a:rPr lang="fr-FR" sz="2600" smtClean="0"/>
              <a:t>Crée par Ronald Rivest</a:t>
            </a:r>
          </a:p>
          <a:p>
            <a:pPr eaLnBrk="1" hangingPunct="1">
              <a:lnSpc>
                <a:spcPct val="80000"/>
              </a:lnSpc>
            </a:pPr>
            <a:r>
              <a:rPr lang="fr-FR" sz="2600" smtClean="0"/>
              <a:t>Donne un haché de 128 bits à partir d’un message de longueur arbitraire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a été cassé durant l'été 2004 par des chercheurs chinois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FR" sz="2200" smtClean="0"/>
              <a:t>Xiaoyun Wang, Dengguo Feng, Xuejia Lai et Hongbo Yu.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collision complète sans passer par une attaque à force brute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Sur un système parallèle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FR" sz="2200" smtClean="0"/>
              <a:t>les calculs n'ont pris que quelques heures</a:t>
            </a:r>
          </a:p>
        </p:txBody>
      </p:sp>
    </p:spTree>
    <p:extLst>
      <p:ext uri="{BB962C8B-B14F-4D97-AF65-F5344CB8AC3E}">
        <p14:creationId xmlns:p14="http://schemas.microsoft.com/office/powerpoint/2010/main" val="32650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C1BEC11-4660-4AD9-9376-C7EBD680E308}" type="slidenum">
              <a:rPr lang="fr-FR" altLang="en-US" smtClean="0"/>
              <a:pPr eaLnBrk="1" hangingPunct="1"/>
              <a:t>42</a:t>
            </a:fld>
            <a:endParaRPr lang="fr-FR" alt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SHA-1 (Secure Hash Algorithm)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dirty="0" smtClean="0"/>
              <a:t>Algorithme de hachage du gouvernement américain</a:t>
            </a:r>
          </a:p>
          <a:p>
            <a:pPr eaLnBrk="1" hangingPunct="1"/>
            <a:r>
              <a:rPr lang="fr-FR" dirty="0" smtClean="0"/>
              <a:t>conçue par la National Security Agency des États-Unis (NSA) </a:t>
            </a:r>
          </a:p>
          <a:p>
            <a:pPr eaLnBrk="1" hangingPunct="1"/>
            <a:r>
              <a:rPr lang="fr-FR" dirty="0" smtClean="0"/>
              <a:t>Donne un haché de 160 bits à partir d’un message de longueur arbitraire</a:t>
            </a:r>
          </a:p>
          <a:p>
            <a:pPr eaLnBrk="1" hangingPunct="1"/>
            <a:r>
              <a:rPr lang="fr-FR" dirty="0" smtClean="0"/>
              <a:t>Bien considéré</a:t>
            </a:r>
          </a:p>
          <a:p>
            <a:pPr eaLnBrk="1" hangingPunct="1"/>
            <a:r>
              <a:rPr lang="fr-FR" dirty="0" smtClean="0"/>
              <a:t>Pour l’instant SHA-1 reste sûr.</a:t>
            </a:r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9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4CB59E4-D93F-4637-8D40-2B928D6F7B23}" type="slidenum">
              <a:rPr lang="fr-FR" altLang="en-US" smtClean="0"/>
              <a:pPr eaLnBrk="1" hangingPunct="1"/>
              <a:t>43</a:t>
            </a:fld>
            <a:endParaRPr lang="fr-FR" alt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Hachage avec clé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Message de longueur variable + clé secrète→ condensé de longueur fixe</a:t>
            </a:r>
          </a:p>
          <a:p>
            <a:pPr eaLnBrk="1" hangingPunct="1"/>
            <a:r>
              <a:rPr lang="fr-FR" smtClean="0"/>
              <a:t>≠ chiffrage car pas de déchiffrage possible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3292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051E325-E450-4651-9511-FC60B6E91B39}" type="slidenum">
              <a:rPr lang="fr-FR" altLang="en-US" smtClean="0"/>
              <a:pPr eaLnBrk="1" hangingPunct="1"/>
              <a:t>44</a:t>
            </a:fld>
            <a:endParaRPr lang="fr-FR" alt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Génération (pseudo-)aléatoire</a:t>
            </a:r>
            <a:br>
              <a:rPr lang="fr-FR" smtClean="0"/>
            </a:br>
            <a:r>
              <a:rPr lang="fr-FR" smtClean="0"/>
              <a:t>cryptographique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Pour les clés, les nonces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Les générateurs classiques sont fait pour la simulation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Sources de hasard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Processus mécanique ou quantique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Bruit (diode, LSB de signal audio, clavier)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Distillation de hasard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Générateurs cryptographiques: difficulté de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prédiction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90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46B534B-C515-4BC5-954E-876D9E729EFC}" type="slidenum">
              <a:rPr lang="fr-FR" altLang="en-US" smtClean="0"/>
              <a:pPr eaLnBrk="1" hangingPunct="1"/>
              <a:t>45</a:t>
            </a:fld>
            <a:endParaRPr lang="fr-FR" alt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Sécurité d'un système de</a:t>
            </a:r>
            <a:br>
              <a:rPr lang="fr-FR" smtClean="0"/>
            </a:br>
            <a:r>
              <a:rPr lang="fr-FR" smtClean="0"/>
              <a:t>chiffrage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 smtClean="0"/>
              <a:t>Sécurité inconditionnelle</a:t>
            </a:r>
          </a:p>
          <a:p>
            <a:pPr lvl="1" eaLnBrk="1" hangingPunct="1"/>
            <a:r>
              <a:rPr lang="fr-FR" sz="2200" smtClean="0"/>
              <a:t>En général, impossible à prouver</a:t>
            </a:r>
          </a:p>
          <a:p>
            <a:pPr lvl="1" eaLnBrk="1" hangingPunct="1"/>
            <a:r>
              <a:rPr lang="fr-FR" sz="2200" smtClean="0"/>
              <a:t>Attaque à force brute toujours possible</a:t>
            </a:r>
          </a:p>
          <a:p>
            <a:pPr eaLnBrk="1" hangingPunct="1"/>
            <a:r>
              <a:rPr lang="fr-FR" sz="2600" smtClean="0"/>
              <a:t>Sécurité conditionnelle</a:t>
            </a:r>
          </a:p>
          <a:p>
            <a:pPr lvl="1" eaLnBrk="1" hangingPunct="1"/>
            <a:r>
              <a:rPr lang="fr-FR" sz="2200" smtClean="0"/>
              <a:t>basée sur des problèmes complexes biens connus</a:t>
            </a:r>
          </a:p>
          <a:p>
            <a:pPr eaLnBrk="1" hangingPunct="1"/>
            <a:r>
              <a:rPr lang="fr-FR" sz="2600" smtClean="0"/>
              <a:t>Sécurité computationelle</a:t>
            </a:r>
          </a:p>
          <a:p>
            <a:pPr lvl="1" eaLnBrk="1" hangingPunct="1"/>
            <a:r>
              <a:rPr lang="fr-FR" sz="2200" smtClean="0"/>
              <a:t>basée sur la difficulté technique (selon un niveau technologique supposé)</a:t>
            </a:r>
          </a:p>
          <a:p>
            <a:pPr lvl="1" eaLnBrk="1" hangingPunct="1"/>
            <a:r>
              <a:rPr lang="fr-FR" sz="2200" smtClean="0"/>
              <a:t>Pour briser le système ça prend beaucoup de temps</a:t>
            </a:r>
          </a:p>
          <a:p>
            <a:pPr lvl="1" eaLnBrk="1" hangingPunct="1"/>
            <a:endParaRPr lang="fr-FR" sz="2200" smtClean="0"/>
          </a:p>
        </p:txBody>
      </p:sp>
    </p:spTree>
    <p:extLst>
      <p:ext uri="{BB962C8B-B14F-4D97-AF65-F5344CB8AC3E}">
        <p14:creationId xmlns:p14="http://schemas.microsoft.com/office/powerpoint/2010/main" val="19133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A674B39-1242-45C5-84EA-6784A7DB0A9E}" type="slidenum">
              <a:rPr lang="fr-FR" altLang="en-US" smtClean="0"/>
              <a:pPr eaLnBrk="1" hangingPunct="1"/>
              <a:t>46</a:t>
            </a:fld>
            <a:endParaRPr lang="fr-FR" alt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Classes d’attaques sur les systèmes de chiffrage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Attaque à message chiffré seulement</a:t>
            </a:r>
          </a:p>
          <a:p>
            <a:pPr eaLnBrk="1" hangingPunct="1"/>
            <a:r>
              <a:rPr lang="fr-FR" smtClean="0"/>
              <a:t>Attaque à message clair connu</a:t>
            </a:r>
          </a:p>
          <a:p>
            <a:pPr eaLnBrk="1" hangingPunct="1"/>
            <a:r>
              <a:rPr lang="fr-FR" smtClean="0"/>
              <a:t>Attaque à message clair choisi</a:t>
            </a:r>
          </a:p>
          <a:p>
            <a:pPr eaLnBrk="1" hangingPunct="1"/>
            <a:r>
              <a:rPr lang="fr-FR" smtClean="0"/>
              <a:t>Attaque à message chiffré choisi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876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E61192-D488-4FB7-B171-E539DF690C9D}" type="slidenum">
              <a:rPr lang="fr-FR" altLang="en-US" smtClean="0"/>
              <a:pPr eaLnBrk="1" hangingPunct="1"/>
              <a:t>47</a:t>
            </a:fld>
            <a:endParaRPr lang="fr-FR" alt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Confiance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Foi en l’honnêteté l’intégrité, la fiabilité, l’équité d’une personne ou d’une entité.</a:t>
            </a:r>
          </a:p>
          <a:p>
            <a:pPr algn="just" eaLnBrk="1" hangingPunct="1"/>
            <a:r>
              <a:rPr lang="fr-FR" smtClean="0"/>
              <a:t>Tiers de confiance</a:t>
            </a:r>
          </a:p>
          <a:p>
            <a:pPr lvl="1" algn="just" eaLnBrk="1" hangingPunct="1"/>
            <a:r>
              <a:rPr lang="fr-FR" smtClean="0"/>
              <a:t>Entité à laquelle est confiée une clé secrète confidentielle ou une clé privée jusqu’à ce que certaines conditions soient satisfaites.</a:t>
            </a:r>
          </a:p>
          <a:p>
            <a:pPr lvl="1" algn="just" eaLnBrk="1" hangingPunct="1"/>
            <a:r>
              <a:rPr lang="fr-FR" smtClean="0"/>
              <a:t>Qui peut être tiers de confiance?</a:t>
            </a:r>
          </a:p>
        </p:txBody>
      </p:sp>
    </p:spTree>
    <p:extLst>
      <p:ext uri="{BB962C8B-B14F-4D97-AF65-F5344CB8AC3E}">
        <p14:creationId xmlns:p14="http://schemas.microsoft.com/office/powerpoint/2010/main" val="42109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FB0E154-24B7-4B79-8D5A-A5D2A65F2AB5}" type="slidenum">
              <a:rPr lang="fr-FR" altLang="en-US" smtClean="0"/>
              <a:pPr eaLnBrk="1" hangingPunct="1"/>
              <a:t>48</a:t>
            </a:fld>
            <a:endParaRPr lang="fr-FR" alt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Certificat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Lorsqu'on utilise une clé, rien n’assure l'identité de son détenteur.</a:t>
            </a:r>
          </a:p>
          <a:p>
            <a:pPr lvl="1" eaLnBrk="1" hangingPunct="1"/>
            <a:r>
              <a:rPr lang="fr-FR" smtClean="0"/>
              <a:t>On a besoin de lier la clé publique avec son détenteur.</a:t>
            </a:r>
          </a:p>
          <a:p>
            <a:pPr eaLnBrk="1" hangingPunct="1"/>
            <a:r>
              <a:rPr lang="fr-FR" i="1" smtClean="0"/>
              <a:t>Certificat </a:t>
            </a:r>
          </a:p>
          <a:p>
            <a:pPr lvl="1" eaLnBrk="1" hangingPunct="1"/>
            <a:r>
              <a:rPr lang="fr-FR" smtClean="0"/>
              <a:t>Permet de lier une identité ou un rôle avec une clé publique.</a:t>
            </a:r>
          </a:p>
          <a:p>
            <a:pPr lvl="1" eaLnBrk="1" hangingPunct="1"/>
            <a:r>
              <a:rPr lang="fr-FR" smtClean="0"/>
              <a:t>Message signé numériquement qui permet d’attester la validité de la clé publique d’une entité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95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E41D18-50F4-42DF-AA13-DE78230220B4}" type="slidenum">
              <a:rPr lang="fr-FR" altLang="en-US" smtClean="0"/>
              <a:pPr eaLnBrk="1" hangingPunct="1"/>
              <a:t>49</a:t>
            </a:fld>
            <a:endParaRPr lang="fr-FR" alt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Autorité de certification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(en anglais CA) </a:t>
            </a:r>
          </a:p>
          <a:p>
            <a:pPr eaLnBrk="1" hangingPunct="1"/>
            <a:r>
              <a:rPr lang="fr-FR" smtClean="0"/>
              <a:t>chargée d'émettre des certificats.</a:t>
            </a:r>
          </a:p>
          <a:p>
            <a:pPr eaLnBrk="1" hangingPunct="1"/>
            <a:r>
              <a:rPr lang="fr-FR" smtClean="0"/>
              <a:t>Partie tierce de confiance qui garantit la validité des certificats numériques</a:t>
            </a:r>
          </a:p>
          <a:p>
            <a:pPr eaLnBrk="1" hangingPunct="1"/>
            <a:r>
              <a:rPr lang="fr-FR" smtClean="0"/>
              <a:t>Le format de certificat le plus répandu est celui décrit dans la norme X.509 v3.</a:t>
            </a:r>
          </a:p>
          <a:p>
            <a:pPr eaLnBrk="1" hangingPunct="1"/>
            <a:r>
              <a:rPr lang="fr-FR" b="1" smtClean="0"/>
              <a:t>Verisign, entrust, Baltimore, Certplus, Certinomis, Tritheme, Globalsign</a:t>
            </a:r>
          </a:p>
        </p:txBody>
      </p:sp>
    </p:spTree>
    <p:extLst>
      <p:ext uri="{BB962C8B-B14F-4D97-AF65-F5344CB8AC3E}">
        <p14:creationId xmlns:p14="http://schemas.microsoft.com/office/powerpoint/2010/main" val="1622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0365CE0-E0EC-4D95-963E-FC9DFADD9734}" type="slidenum">
              <a:rPr lang="fr-FR" altLang="en-US" smtClean="0"/>
              <a:pPr eaLnBrk="1" hangingPunct="1"/>
              <a:t>5</a:t>
            </a:fld>
            <a:endParaRPr lang="fr-FR" alt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Chiffrage symétrique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Ou à clé secrète :</a:t>
            </a:r>
          </a:p>
          <a:p>
            <a:pPr lvl="1" algn="just" eaLnBrk="1" hangingPunct="1"/>
            <a:r>
              <a:rPr lang="fr-FR" smtClean="0"/>
              <a:t>Utilise la même clé pour chiffrer et déchiffrer un message.</a:t>
            </a:r>
          </a:p>
          <a:p>
            <a:pPr lvl="1" eaLnBrk="1" hangingPunct="1"/>
            <a:r>
              <a:rPr lang="fr-FR" smtClean="0"/>
              <a:t>Cette clé doit demeurer secrète</a:t>
            </a:r>
          </a:p>
        </p:txBody>
      </p:sp>
    </p:spTree>
    <p:extLst>
      <p:ext uri="{BB962C8B-B14F-4D97-AF65-F5344CB8AC3E}">
        <p14:creationId xmlns:p14="http://schemas.microsoft.com/office/powerpoint/2010/main" val="12813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53ABAA5-CCA6-45CF-9DA5-36565FD57117}" type="slidenum">
              <a:rPr lang="fr-FR" altLang="en-US" smtClean="0"/>
              <a:pPr eaLnBrk="1" hangingPunct="1"/>
              <a:t>50</a:t>
            </a:fld>
            <a:endParaRPr lang="fr-FR" alt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Certificat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100" smtClean="0"/>
              <a:t>Eléments du certificat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L'identité du détenteur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La période de validité de la clé (activation et expiration)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La clé publique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L'algorithme de la clé publique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Autres attributs</a:t>
            </a:r>
          </a:p>
          <a:p>
            <a:pPr eaLnBrk="1" hangingPunct="1">
              <a:lnSpc>
                <a:spcPct val="90000"/>
              </a:lnSpc>
            </a:pPr>
            <a:r>
              <a:rPr lang="fr-FR" sz="2100" smtClean="0"/>
              <a:t>Le certificat structure ces informations selon les règles d'encodage de données décrites dans la norme ASN.1.</a:t>
            </a:r>
          </a:p>
          <a:p>
            <a:pPr eaLnBrk="1" hangingPunct="1">
              <a:lnSpc>
                <a:spcPct val="90000"/>
              </a:lnSpc>
            </a:pPr>
            <a:r>
              <a:rPr lang="fr-FR" sz="2100" smtClean="0"/>
              <a:t>Comment assurer l'intégrité des certificats?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Chaque CA possède une clé de signature digitale.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Elle signe chaque certificat avec sa clé privée.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Elle diffuse un certificat qui contient sa clé publique.</a:t>
            </a:r>
          </a:p>
          <a:p>
            <a:pPr eaLnBrk="1" hangingPunct="1">
              <a:lnSpc>
                <a:spcPct val="90000"/>
              </a:lnSpc>
            </a:pPr>
            <a:endParaRPr lang="fr-FR" sz="2100" smtClean="0"/>
          </a:p>
        </p:txBody>
      </p:sp>
    </p:spTree>
    <p:extLst>
      <p:ext uri="{BB962C8B-B14F-4D97-AF65-F5344CB8AC3E}">
        <p14:creationId xmlns:p14="http://schemas.microsoft.com/office/powerpoint/2010/main" val="20713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9988FDA-EEE8-4782-B3E6-C113F618F271}" type="slidenum">
              <a:rPr lang="fr-FR" altLang="en-US" smtClean="0"/>
              <a:pPr eaLnBrk="1" hangingPunct="1"/>
              <a:t>51</a:t>
            </a:fld>
            <a:endParaRPr lang="fr-FR" alt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Certificat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fr-FR" sz="2600" smtClean="0"/>
              <a:t>Qui signe le certificat d'une CA?</a:t>
            </a:r>
          </a:p>
          <a:p>
            <a:pPr eaLnBrk="1" hangingPunct="1"/>
            <a:r>
              <a:rPr lang="fr-FR" sz="2600" smtClean="0"/>
              <a:t>On a 2 possibilités:</a:t>
            </a:r>
          </a:p>
          <a:p>
            <a:pPr lvl="1" eaLnBrk="1" hangingPunct="1"/>
            <a:r>
              <a:rPr lang="fr-FR" sz="2200" smtClean="0"/>
              <a:t>La CA peut signer son propre certificat (auto-certification). </a:t>
            </a:r>
          </a:p>
          <a:p>
            <a:pPr lvl="2" eaLnBrk="1" hangingPunct="1"/>
            <a:r>
              <a:rPr lang="fr-FR" sz="2100" smtClean="0"/>
              <a:t>CA racine.</a:t>
            </a:r>
          </a:p>
          <a:p>
            <a:pPr lvl="1" eaLnBrk="1" hangingPunct="1"/>
            <a:r>
              <a:rPr lang="fr-FR" sz="2200" smtClean="0"/>
              <a:t>La CA fait signer son certificat par une autre CA, déplaçant la confiance vers cette autre CA.</a:t>
            </a:r>
          </a:p>
          <a:p>
            <a:pPr eaLnBrk="1" hangingPunct="1"/>
            <a:r>
              <a:rPr lang="fr-FR" sz="2600" smtClean="0"/>
              <a:t>Pour vérifier un certificat, il faut obtenir la chaîne complète de certificats jusqu'à la racine.</a:t>
            </a:r>
          </a:p>
          <a:p>
            <a:pPr eaLnBrk="1" hangingPunct="1">
              <a:buFont typeface="Wingdings" pitchFamily="2" charset="2"/>
              <a:buNone/>
            </a:pPr>
            <a:endParaRPr lang="fr-FR" sz="2600" smtClean="0"/>
          </a:p>
          <a:p>
            <a:pPr eaLnBrk="1" hangingPunct="1"/>
            <a:endParaRPr lang="fr-FR" sz="2600" smtClean="0"/>
          </a:p>
        </p:txBody>
      </p:sp>
    </p:spTree>
    <p:extLst>
      <p:ext uri="{BB962C8B-B14F-4D97-AF65-F5344CB8AC3E}">
        <p14:creationId xmlns:p14="http://schemas.microsoft.com/office/powerpoint/2010/main" val="22844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76E6FD5-9336-4103-9109-A0B3B6A39484}" type="slidenum">
              <a:rPr lang="fr-FR" altLang="en-US" smtClean="0"/>
              <a:pPr eaLnBrk="1" hangingPunct="1"/>
              <a:t>52</a:t>
            </a:fld>
            <a:endParaRPr lang="fr-FR" alt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Types de certificats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b="1" smtClean="0"/>
          </a:p>
          <a:p>
            <a:pPr eaLnBrk="1" hangingPunct="1"/>
            <a:r>
              <a:rPr lang="fr-FR" b="1" smtClean="0"/>
              <a:t>Les certificats de signature</a:t>
            </a:r>
          </a:p>
          <a:p>
            <a:pPr eaLnBrk="1" hangingPunct="1">
              <a:buFont typeface="Wingdings" pitchFamily="2" charset="2"/>
              <a:buNone/>
            </a:pPr>
            <a:endParaRPr lang="fr-FR" sz="2100" b="1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100" b="1" smtClean="0">
              <a:latin typeface="Times New Roman" pitchFamily="18" charset="0"/>
            </a:endParaRPr>
          </a:p>
          <a:p>
            <a:pPr eaLnBrk="1" hangingPunct="1"/>
            <a:r>
              <a:rPr lang="fr-FR" b="1" smtClean="0"/>
              <a:t>Les certificats de chiffrement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17973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56B09E-B57F-4023-85E4-B934C1ECAA0A}" type="slidenum">
              <a:rPr lang="fr-FR" altLang="en-US" smtClean="0"/>
              <a:pPr eaLnBrk="1" hangingPunct="1"/>
              <a:t>53</a:t>
            </a:fld>
            <a:endParaRPr lang="fr-FR" alt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Obtention d’un certificat</a:t>
            </a:r>
          </a:p>
        </p:txBody>
      </p:sp>
      <p:pic>
        <p:nvPicPr>
          <p:cNvPr id="56325" name="Picture 3" descr="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1800225"/>
            <a:ext cx="4762500" cy="4248150"/>
          </a:xfrm>
          <a:noFill/>
        </p:spPr>
      </p:pic>
    </p:spTree>
    <p:extLst>
      <p:ext uri="{BB962C8B-B14F-4D97-AF65-F5344CB8AC3E}">
        <p14:creationId xmlns:p14="http://schemas.microsoft.com/office/powerpoint/2010/main" val="984371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D7566C-4CE8-42A9-858E-7540781A71AF}" type="slidenum">
              <a:rPr lang="fr-FR" altLang="en-US" smtClean="0"/>
              <a:pPr eaLnBrk="1" hangingPunct="1"/>
              <a:t>54</a:t>
            </a:fld>
            <a:endParaRPr lang="fr-FR" alt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 smtClean="0">
                <a:latin typeface="Times New Roman" pitchFamily="18" charset="0"/>
                <a:cs typeface="Times New Roman" pitchFamily="18" charset="0"/>
              </a:rPr>
              <a:t>Identification et autorisation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mtClean="0"/>
              <a:t>• Deux primitives du contrôle d'accès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Identification = J'annonce qui je suis!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Authentification = Je le prouve!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• Ex: Mot de passe, carte d'accès, examen rétinien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• Traditionnellement, c'est par un nom d'usager et un mot de passe que nous obtenons l'accès à un système.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883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460A1D6-9BD7-48C0-94BC-35FFF3753AD9}" type="slidenum">
              <a:rPr lang="fr-FR" altLang="en-US" smtClean="0"/>
              <a:pPr eaLnBrk="1" hangingPunct="1"/>
              <a:t>55</a:t>
            </a:fld>
            <a:endParaRPr lang="fr-FR" alt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 smtClean="0">
                <a:latin typeface="Times New Roman" pitchFamily="18" charset="0"/>
                <a:cs typeface="Times New Roman" pitchFamily="18" charset="0"/>
              </a:rPr>
              <a:t>Mots de passe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mtClean="0"/>
              <a:t>• Méthode d'authentification la plus utilisée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	– Donc la plus attaquée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• Trois menaces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Deviner le mot de passe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Se faire passer pour le système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mtClean="0"/>
              <a:t>– Attaquer le fichier de mots de passe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55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B79F4F-4BF2-4A25-9453-0AFE6763E33D}" type="slidenum">
              <a:rPr lang="fr-FR" altLang="en-US" smtClean="0"/>
              <a:pPr eaLnBrk="1" hangingPunct="1"/>
              <a:t>56</a:t>
            </a:fld>
            <a:endParaRPr lang="fr-FR" alt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fr-FR" smtClean="0">
                <a:latin typeface="Times New Roman" pitchFamily="18" charset="0"/>
                <a:cs typeface="Times New Roman" pitchFamily="18" charset="0"/>
              </a:rPr>
              <a:t>Deviner le mot de passe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• Fouille exhaustive versus fouille intelligente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 smtClean="0"/>
              <a:t>• </a:t>
            </a:r>
            <a:r>
              <a:rPr lang="fr-FR" sz="1800" smtClean="0"/>
              <a:t>Quelles sont les défenses possibles?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Toujours mettre un mot de passe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Changer les mots de passe par défaut laissés à l'installation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Maximiser la longueur des mots de passe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Diversifier le format des mots de passe (ex: majuscule, chiffre)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Éviter les mots de passe trop évidents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• Comment le système peut nous aider?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Inspecteurs de mots de passe, à exécuter de façon régulière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Forcer les usagers à utiliser un mot de passe généré par le système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Vieillissement des mots de passe pour forcer un changement fréquent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Limiter le nombre d'essais ratés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800" smtClean="0"/>
              <a:t>– Informer l'usager des derniers "logins", réussis et ratés</a:t>
            </a:r>
            <a:endParaRPr lang="fr-FR" sz="1600" smtClean="0"/>
          </a:p>
        </p:txBody>
      </p:sp>
    </p:spTree>
    <p:extLst>
      <p:ext uri="{BB962C8B-B14F-4D97-AF65-F5344CB8AC3E}">
        <p14:creationId xmlns:p14="http://schemas.microsoft.com/office/powerpoint/2010/main" val="4865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6B43EC-301B-4F5D-AABC-0451D7225B48}" type="slidenum">
              <a:rPr lang="fr-FR" altLang="en-US" smtClean="0"/>
              <a:pPr eaLnBrk="1" hangingPunct="1"/>
              <a:t>57</a:t>
            </a:fld>
            <a:endParaRPr lang="fr-FR" alt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latin typeface="Times New Roman" pitchFamily="18" charset="0"/>
                <a:cs typeface="Times New Roman" pitchFamily="18" charset="0"/>
              </a:rPr>
              <a:t>Se faire passer pour le système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• En anglais "spoofing", ce qui veut dire tromper.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• Comment ça fonctionne?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	– 	Un programme pirate s'insère à la place du programme de "login" légitime.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	– L'usager croit que le programme pirate est le vrai "login" et tape son mot de passe.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	– Le programme pirate sauve le mot de passe dans un fichier, affiche "login incorrect" et donne la main au vrai programme de "login".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• Comment s'en protéger?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 smtClean="0"/>
              <a:t>– Informer l'usager des derniers essais de "login"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 smtClean="0"/>
              <a:t>– Chemin d'exécution de confiance (ex: CTRL-ALT-DEL sur NT)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500" smtClean="0"/>
              <a:t>– Authentification mutuelle (systèmes distribués, RPC)</a:t>
            </a:r>
          </a:p>
          <a:p>
            <a:pPr eaLnBrk="1" hangingPunct="1">
              <a:lnSpc>
                <a:spcPct val="80000"/>
              </a:lnSpc>
            </a:pPr>
            <a:endParaRPr lang="fr-FR" sz="2000" smtClean="0"/>
          </a:p>
        </p:txBody>
      </p:sp>
    </p:spTree>
    <p:extLst>
      <p:ext uri="{BB962C8B-B14F-4D97-AF65-F5344CB8AC3E}">
        <p14:creationId xmlns:p14="http://schemas.microsoft.com/office/powerpoint/2010/main" val="32032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F0C704-7921-4348-BBF9-C33ACA4D3353}" type="slidenum">
              <a:rPr lang="fr-FR" altLang="en-US" smtClean="0"/>
              <a:pPr eaLnBrk="1" hangingPunct="1"/>
              <a:t>58</a:t>
            </a:fld>
            <a:endParaRPr lang="fr-FR" alt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500" smtClean="0">
                <a:latin typeface="Times New Roman" pitchFamily="18" charset="0"/>
                <a:cs typeface="Times New Roman" pitchFamily="18" charset="0"/>
              </a:rPr>
              <a:t>Mot de passe: nouvelles tendances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2600" smtClean="0"/>
              <a:t>• Mot de passe unique à l'entrée ("single sign-on")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600" smtClean="0"/>
              <a:t>• Différentes techniques d'authentification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Quelque chose que je connais (ex: mot de passe)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Quelque chose que j'ai (ex: carte à puce)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Quelque chose que je suis (ex: empreinte digitale)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Quelque chose que je fais (ex: signature)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L'endroit où je me trouve (ex: station de travail dédiée)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200" smtClean="0"/>
              <a:t>– Souvent deux méthodes sont combinées pour une meilleure sécurité (ex: carte de débit et PIN)</a:t>
            </a:r>
          </a:p>
          <a:p>
            <a:pPr eaLnBrk="1" hangingPunct="1"/>
            <a:endParaRPr lang="fr-FR" sz="2600" smtClean="0"/>
          </a:p>
        </p:txBody>
      </p:sp>
    </p:spTree>
    <p:extLst>
      <p:ext uri="{BB962C8B-B14F-4D97-AF65-F5344CB8AC3E}">
        <p14:creationId xmlns:p14="http://schemas.microsoft.com/office/powerpoint/2010/main" val="6370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0834715F-256F-4858-94DC-072A073C8D91}" type="slidenum">
              <a:rPr lang="fr-FR" sz="800">
                <a:latin typeface="Franklin Gothic Medium" pitchFamily="34" charset="0"/>
              </a:rPr>
              <a:pPr eaLnBrk="1" hangingPunct="1"/>
              <a:t>59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4822" name="Group 10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4856" name="Freeform 11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7" name="Freeform 12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8" name="Freeform 13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9" name="Freeform 14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60" name="Freeform 15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824" name="Rectangle 17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4851" name="Freeform 19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2" name="Freeform 20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3" name="Freeform 21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4" name="Freeform 22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5" name="Freeform 23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826" name="Text Box 24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B9C03D-19F9-43D0-AD32-A46C1C165CC7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34827" name="Rectangle 2"/>
          <p:cNvSpPr txBox="1">
            <a:spLocks noChangeArrowheads="1"/>
          </p:cNvSpPr>
          <p:nvPr/>
        </p:nvSpPr>
        <p:spPr bwMode="auto">
          <a:xfrm>
            <a:off x="0" y="47625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Chiffrement et signature électronique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3400" y="177165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ECEC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L="252413" indent="-252413" defTabSz="809625"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Confidentialité</a:t>
            </a:r>
          </a:p>
          <a:p>
            <a:pPr marL="252413" indent="-252413" defTabSz="809625">
              <a:lnSpc>
                <a:spcPct val="18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Contrôle d’accès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66800" y="5353050"/>
            <a:ext cx="702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33"/>
                    </a:gs>
                    <a:gs pos="100000">
                      <a:srgbClr val="0099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CH">
                <a:solidFill>
                  <a:srgbClr val="FFCC00"/>
                </a:solidFill>
              </a:rPr>
              <a:t>Un niveau de sécurisation approprié à la valeur</a:t>
            </a:r>
            <a:endParaRPr lang="fr-FR">
              <a:solidFill>
                <a:srgbClr val="FFCC00"/>
              </a:solidFill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 flipH="1">
            <a:off x="3352800" y="1771650"/>
            <a:ext cx="252413" cy="1146175"/>
            <a:chOff x="3600" y="527"/>
            <a:chExt cx="221" cy="1176"/>
          </a:xfrm>
        </p:grpSpPr>
        <p:sp>
          <p:nvSpPr>
            <p:cNvPr id="34846" name="Freeform 6"/>
            <p:cNvSpPr>
              <a:spLocks/>
            </p:cNvSpPr>
            <p:nvPr/>
          </p:nvSpPr>
          <p:spPr bwMode="auto">
            <a:xfrm>
              <a:off x="3601" y="1116"/>
              <a:ext cx="220" cy="587"/>
            </a:xfrm>
            <a:custGeom>
              <a:avLst/>
              <a:gdLst>
                <a:gd name="T0" fmla="*/ 0 w 440"/>
                <a:gd name="T1" fmla="*/ 0 h 1174"/>
                <a:gd name="T2" fmla="*/ 1 w 440"/>
                <a:gd name="T3" fmla="*/ 1 h 1174"/>
                <a:gd name="T4" fmla="*/ 1 w 440"/>
                <a:gd name="T5" fmla="*/ 1 h 1174"/>
                <a:gd name="T6" fmla="*/ 2 w 440"/>
                <a:gd name="T7" fmla="*/ 2 h 1174"/>
                <a:gd name="T8" fmla="*/ 2 w 440"/>
                <a:gd name="T9" fmla="*/ 3 h 1174"/>
                <a:gd name="T10" fmla="*/ 2 w 440"/>
                <a:gd name="T11" fmla="*/ 3 h 1174"/>
                <a:gd name="T12" fmla="*/ 2 w 440"/>
                <a:gd name="T13" fmla="*/ 4 h 1174"/>
                <a:gd name="T14" fmla="*/ 3 w 440"/>
                <a:gd name="T15" fmla="*/ 5 h 1174"/>
                <a:gd name="T16" fmla="*/ 3 w 440"/>
                <a:gd name="T17" fmla="*/ 6 h 1174"/>
                <a:gd name="T18" fmla="*/ 3 w 440"/>
                <a:gd name="T19" fmla="*/ 6 h 1174"/>
                <a:gd name="T20" fmla="*/ 3 w 440"/>
                <a:gd name="T21" fmla="*/ 7 h 1174"/>
                <a:gd name="T22" fmla="*/ 3 w 440"/>
                <a:gd name="T23" fmla="*/ 7 h 1174"/>
                <a:gd name="T24" fmla="*/ 3 w 440"/>
                <a:gd name="T25" fmla="*/ 8 h 1174"/>
                <a:gd name="T26" fmla="*/ 3 w 440"/>
                <a:gd name="T27" fmla="*/ 8 h 1174"/>
                <a:gd name="T28" fmla="*/ 3 w 440"/>
                <a:gd name="T29" fmla="*/ 9 h 1174"/>
                <a:gd name="T30" fmla="*/ 4 w 440"/>
                <a:gd name="T31" fmla="*/ 9 h 1174"/>
                <a:gd name="T32" fmla="*/ 4 w 440"/>
                <a:gd name="T33" fmla="*/ 10 h 1174"/>
                <a:gd name="T34" fmla="*/ 3 w 440"/>
                <a:gd name="T35" fmla="*/ 9 h 1174"/>
                <a:gd name="T36" fmla="*/ 3 w 440"/>
                <a:gd name="T37" fmla="*/ 9 h 1174"/>
                <a:gd name="T38" fmla="*/ 2 w 440"/>
                <a:gd name="T39" fmla="*/ 8 h 1174"/>
                <a:gd name="T40" fmla="*/ 2 w 440"/>
                <a:gd name="T41" fmla="*/ 8 h 1174"/>
                <a:gd name="T42" fmla="*/ 2 w 440"/>
                <a:gd name="T43" fmla="*/ 7 h 1174"/>
                <a:gd name="T44" fmla="*/ 2 w 440"/>
                <a:gd name="T45" fmla="*/ 7 h 1174"/>
                <a:gd name="T46" fmla="*/ 2 w 440"/>
                <a:gd name="T47" fmla="*/ 6 h 1174"/>
                <a:gd name="T48" fmla="*/ 2 w 440"/>
                <a:gd name="T49" fmla="*/ 6 h 1174"/>
                <a:gd name="T50" fmla="*/ 2 w 440"/>
                <a:gd name="T51" fmla="*/ 5 h 1174"/>
                <a:gd name="T52" fmla="*/ 2 w 440"/>
                <a:gd name="T53" fmla="*/ 4 h 1174"/>
                <a:gd name="T54" fmla="*/ 2 w 440"/>
                <a:gd name="T55" fmla="*/ 4 h 1174"/>
                <a:gd name="T56" fmla="*/ 2 w 440"/>
                <a:gd name="T57" fmla="*/ 3 h 1174"/>
                <a:gd name="T58" fmla="*/ 2 w 440"/>
                <a:gd name="T59" fmla="*/ 2 h 1174"/>
                <a:gd name="T60" fmla="*/ 1 w 440"/>
                <a:gd name="T61" fmla="*/ 2 h 1174"/>
                <a:gd name="T62" fmla="*/ 1 w 440"/>
                <a:gd name="T63" fmla="*/ 1 h 1174"/>
                <a:gd name="T64" fmla="*/ 1 w 440"/>
                <a:gd name="T65" fmla="*/ 1 h 1174"/>
                <a:gd name="T66" fmla="*/ 0 w 440"/>
                <a:gd name="T67" fmla="*/ 0 h 1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0" h="1174">
                  <a:moveTo>
                    <a:pt x="0" y="0"/>
                  </a:moveTo>
                  <a:lnTo>
                    <a:pt x="76" y="41"/>
                  </a:lnTo>
                  <a:lnTo>
                    <a:pt x="126" y="85"/>
                  </a:lnTo>
                  <a:lnTo>
                    <a:pt x="186" y="170"/>
                  </a:lnTo>
                  <a:lnTo>
                    <a:pt x="221" y="260"/>
                  </a:lnTo>
                  <a:lnTo>
                    <a:pt x="240" y="349"/>
                  </a:lnTo>
                  <a:lnTo>
                    <a:pt x="248" y="430"/>
                  </a:lnTo>
                  <a:lnTo>
                    <a:pt x="258" y="560"/>
                  </a:lnTo>
                  <a:lnTo>
                    <a:pt x="260" y="651"/>
                  </a:lnTo>
                  <a:lnTo>
                    <a:pt x="266" y="690"/>
                  </a:lnTo>
                  <a:lnTo>
                    <a:pt x="269" y="781"/>
                  </a:lnTo>
                  <a:lnTo>
                    <a:pt x="275" y="831"/>
                  </a:lnTo>
                  <a:lnTo>
                    <a:pt x="285" y="911"/>
                  </a:lnTo>
                  <a:lnTo>
                    <a:pt x="316" y="1017"/>
                  </a:lnTo>
                  <a:lnTo>
                    <a:pt x="351" y="1087"/>
                  </a:lnTo>
                  <a:lnTo>
                    <a:pt x="388" y="1130"/>
                  </a:lnTo>
                  <a:lnTo>
                    <a:pt x="440" y="1174"/>
                  </a:lnTo>
                  <a:lnTo>
                    <a:pt x="361" y="1130"/>
                  </a:lnTo>
                  <a:lnTo>
                    <a:pt x="298" y="1068"/>
                  </a:lnTo>
                  <a:lnTo>
                    <a:pt x="240" y="965"/>
                  </a:lnTo>
                  <a:lnTo>
                    <a:pt x="221" y="909"/>
                  </a:lnTo>
                  <a:lnTo>
                    <a:pt x="203" y="831"/>
                  </a:lnTo>
                  <a:lnTo>
                    <a:pt x="198" y="781"/>
                  </a:lnTo>
                  <a:lnTo>
                    <a:pt x="188" y="690"/>
                  </a:lnTo>
                  <a:lnTo>
                    <a:pt x="186" y="651"/>
                  </a:lnTo>
                  <a:lnTo>
                    <a:pt x="178" y="577"/>
                  </a:lnTo>
                  <a:lnTo>
                    <a:pt x="182" y="479"/>
                  </a:lnTo>
                  <a:lnTo>
                    <a:pt x="182" y="387"/>
                  </a:lnTo>
                  <a:lnTo>
                    <a:pt x="174" y="300"/>
                  </a:lnTo>
                  <a:lnTo>
                    <a:pt x="147" y="211"/>
                  </a:lnTo>
                  <a:lnTo>
                    <a:pt x="122" y="151"/>
                  </a:lnTo>
                  <a:lnTo>
                    <a:pt x="79" y="81"/>
                  </a:lnTo>
                  <a:lnTo>
                    <a:pt x="4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1588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47" name="Group 7"/>
            <p:cNvGrpSpPr>
              <a:grpSpLocks/>
            </p:cNvGrpSpPr>
            <p:nvPr/>
          </p:nvGrpSpPr>
          <p:grpSpPr bwMode="auto">
            <a:xfrm>
              <a:off x="3600" y="527"/>
              <a:ext cx="221" cy="1176"/>
              <a:chOff x="3600" y="527"/>
              <a:chExt cx="221" cy="1176"/>
            </a:xfrm>
          </p:grpSpPr>
          <p:sp>
            <p:nvSpPr>
              <p:cNvPr id="34848" name="Freeform 8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9" name="Freeform 9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50" name="Freeform 10"/>
              <p:cNvSpPr>
                <a:spLocks/>
              </p:cNvSpPr>
              <p:nvPr/>
            </p:nvSpPr>
            <p:spPr bwMode="auto">
              <a:xfrm>
                <a:off x="3601" y="1116"/>
                <a:ext cx="220" cy="587"/>
              </a:xfrm>
              <a:custGeom>
                <a:avLst/>
                <a:gdLst>
                  <a:gd name="T0" fmla="*/ 0 w 440"/>
                  <a:gd name="T1" fmla="*/ 0 h 1174"/>
                  <a:gd name="T2" fmla="*/ 1 w 440"/>
                  <a:gd name="T3" fmla="*/ 1 h 1174"/>
                  <a:gd name="T4" fmla="*/ 1 w 440"/>
                  <a:gd name="T5" fmla="*/ 1 h 1174"/>
                  <a:gd name="T6" fmla="*/ 2 w 440"/>
                  <a:gd name="T7" fmla="*/ 2 h 1174"/>
                  <a:gd name="T8" fmla="*/ 2 w 440"/>
                  <a:gd name="T9" fmla="*/ 3 h 1174"/>
                  <a:gd name="T10" fmla="*/ 2 w 440"/>
                  <a:gd name="T11" fmla="*/ 3 h 1174"/>
                  <a:gd name="T12" fmla="*/ 2 w 440"/>
                  <a:gd name="T13" fmla="*/ 4 h 1174"/>
                  <a:gd name="T14" fmla="*/ 3 w 440"/>
                  <a:gd name="T15" fmla="*/ 5 h 1174"/>
                  <a:gd name="T16" fmla="*/ 3 w 440"/>
                  <a:gd name="T17" fmla="*/ 6 h 1174"/>
                  <a:gd name="T18" fmla="*/ 3 w 440"/>
                  <a:gd name="T19" fmla="*/ 6 h 1174"/>
                  <a:gd name="T20" fmla="*/ 3 w 440"/>
                  <a:gd name="T21" fmla="*/ 7 h 1174"/>
                  <a:gd name="T22" fmla="*/ 3 w 440"/>
                  <a:gd name="T23" fmla="*/ 7 h 1174"/>
                  <a:gd name="T24" fmla="*/ 3 w 440"/>
                  <a:gd name="T25" fmla="*/ 8 h 1174"/>
                  <a:gd name="T26" fmla="*/ 3 w 440"/>
                  <a:gd name="T27" fmla="*/ 8 h 1174"/>
                  <a:gd name="T28" fmla="*/ 3 w 440"/>
                  <a:gd name="T29" fmla="*/ 9 h 1174"/>
                  <a:gd name="T30" fmla="*/ 4 w 440"/>
                  <a:gd name="T31" fmla="*/ 9 h 1174"/>
                  <a:gd name="T32" fmla="*/ 4 w 440"/>
                  <a:gd name="T33" fmla="*/ 10 h 1174"/>
                  <a:gd name="T34" fmla="*/ 3 w 440"/>
                  <a:gd name="T35" fmla="*/ 9 h 1174"/>
                  <a:gd name="T36" fmla="*/ 3 w 440"/>
                  <a:gd name="T37" fmla="*/ 9 h 1174"/>
                  <a:gd name="T38" fmla="*/ 2 w 440"/>
                  <a:gd name="T39" fmla="*/ 8 h 1174"/>
                  <a:gd name="T40" fmla="*/ 2 w 440"/>
                  <a:gd name="T41" fmla="*/ 8 h 1174"/>
                  <a:gd name="T42" fmla="*/ 2 w 440"/>
                  <a:gd name="T43" fmla="*/ 7 h 1174"/>
                  <a:gd name="T44" fmla="*/ 2 w 440"/>
                  <a:gd name="T45" fmla="*/ 7 h 1174"/>
                  <a:gd name="T46" fmla="*/ 2 w 440"/>
                  <a:gd name="T47" fmla="*/ 6 h 1174"/>
                  <a:gd name="T48" fmla="*/ 2 w 440"/>
                  <a:gd name="T49" fmla="*/ 6 h 1174"/>
                  <a:gd name="T50" fmla="*/ 2 w 440"/>
                  <a:gd name="T51" fmla="*/ 5 h 1174"/>
                  <a:gd name="T52" fmla="*/ 2 w 440"/>
                  <a:gd name="T53" fmla="*/ 4 h 1174"/>
                  <a:gd name="T54" fmla="*/ 2 w 440"/>
                  <a:gd name="T55" fmla="*/ 4 h 1174"/>
                  <a:gd name="T56" fmla="*/ 2 w 440"/>
                  <a:gd name="T57" fmla="*/ 3 h 1174"/>
                  <a:gd name="T58" fmla="*/ 2 w 440"/>
                  <a:gd name="T59" fmla="*/ 2 h 1174"/>
                  <a:gd name="T60" fmla="*/ 1 w 440"/>
                  <a:gd name="T61" fmla="*/ 2 h 1174"/>
                  <a:gd name="T62" fmla="*/ 1 w 440"/>
                  <a:gd name="T63" fmla="*/ 1 h 1174"/>
                  <a:gd name="T64" fmla="*/ 1 w 440"/>
                  <a:gd name="T65" fmla="*/ 1 h 1174"/>
                  <a:gd name="T66" fmla="*/ 0 w 440"/>
                  <a:gd name="T67" fmla="*/ 0 h 11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40" h="1174">
                    <a:moveTo>
                      <a:pt x="0" y="0"/>
                    </a:moveTo>
                    <a:lnTo>
                      <a:pt x="76" y="41"/>
                    </a:lnTo>
                    <a:lnTo>
                      <a:pt x="126" y="85"/>
                    </a:lnTo>
                    <a:lnTo>
                      <a:pt x="186" y="170"/>
                    </a:lnTo>
                    <a:lnTo>
                      <a:pt x="221" y="260"/>
                    </a:lnTo>
                    <a:lnTo>
                      <a:pt x="240" y="349"/>
                    </a:lnTo>
                    <a:lnTo>
                      <a:pt x="248" y="430"/>
                    </a:lnTo>
                    <a:lnTo>
                      <a:pt x="258" y="560"/>
                    </a:lnTo>
                    <a:lnTo>
                      <a:pt x="260" y="651"/>
                    </a:lnTo>
                    <a:lnTo>
                      <a:pt x="266" y="690"/>
                    </a:lnTo>
                    <a:lnTo>
                      <a:pt x="269" y="781"/>
                    </a:lnTo>
                    <a:lnTo>
                      <a:pt x="275" y="831"/>
                    </a:lnTo>
                    <a:lnTo>
                      <a:pt x="285" y="911"/>
                    </a:lnTo>
                    <a:lnTo>
                      <a:pt x="316" y="1017"/>
                    </a:lnTo>
                    <a:lnTo>
                      <a:pt x="351" y="1087"/>
                    </a:lnTo>
                    <a:lnTo>
                      <a:pt x="388" y="1130"/>
                    </a:lnTo>
                    <a:lnTo>
                      <a:pt x="440" y="1174"/>
                    </a:lnTo>
                    <a:lnTo>
                      <a:pt x="361" y="1130"/>
                    </a:lnTo>
                    <a:lnTo>
                      <a:pt x="298" y="1068"/>
                    </a:lnTo>
                    <a:lnTo>
                      <a:pt x="240" y="965"/>
                    </a:lnTo>
                    <a:lnTo>
                      <a:pt x="221" y="909"/>
                    </a:lnTo>
                    <a:lnTo>
                      <a:pt x="203" y="831"/>
                    </a:lnTo>
                    <a:lnTo>
                      <a:pt x="198" y="781"/>
                    </a:lnTo>
                    <a:lnTo>
                      <a:pt x="188" y="690"/>
                    </a:lnTo>
                    <a:lnTo>
                      <a:pt x="186" y="651"/>
                    </a:lnTo>
                    <a:lnTo>
                      <a:pt x="178" y="577"/>
                    </a:lnTo>
                    <a:lnTo>
                      <a:pt x="182" y="479"/>
                    </a:lnTo>
                    <a:lnTo>
                      <a:pt x="182" y="387"/>
                    </a:lnTo>
                    <a:lnTo>
                      <a:pt x="174" y="300"/>
                    </a:lnTo>
                    <a:lnTo>
                      <a:pt x="147" y="211"/>
                    </a:lnTo>
                    <a:lnTo>
                      <a:pt x="122" y="151"/>
                    </a:lnTo>
                    <a:lnTo>
                      <a:pt x="79" y="81"/>
                    </a:lnTo>
                    <a:lnTo>
                      <a:pt x="46" y="4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85800" y="3676650"/>
            <a:ext cx="2438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ECEC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Identification </a:t>
            </a:r>
          </a:p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Intégrité</a:t>
            </a:r>
            <a:endParaRPr lang="fr-CH" i="1"/>
          </a:p>
          <a:p>
            <a:pPr marL="252413" indent="-252413" defTabSz="809625">
              <a:lnSpc>
                <a:spcPct val="140000"/>
              </a:lnSpc>
              <a:spcBef>
                <a:spcPct val="20000"/>
              </a:spcBef>
              <a:buFontTx/>
              <a:buChar char="•"/>
              <a:tabLst>
                <a:tab pos="3619500" algn="l"/>
              </a:tabLst>
            </a:pPr>
            <a:r>
              <a:rPr lang="fr-CH"/>
              <a:t>Irrévocabilité</a:t>
            </a:r>
            <a:r>
              <a:rPr lang="fr-CH" sz="3200"/>
              <a:t> </a:t>
            </a:r>
          </a:p>
        </p:txBody>
      </p:sp>
      <p:grpSp>
        <p:nvGrpSpPr>
          <p:cNvPr id="38" name="Group 12"/>
          <p:cNvGrpSpPr>
            <a:grpSpLocks/>
          </p:cNvGrpSpPr>
          <p:nvPr/>
        </p:nvGrpSpPr>
        <p:grpSpPr bwMode="auto">
          <a:xfrm flipH="1">
            <a:off x="3276600" y="3905250"/>
            <a:ext cx="265113" cy="1295400"/>
            <a:chOff x="3600" y="527"/>
            <a:chExt cx="221" cy="1176"/>
          </a:xfrm>
        </p:grpSpPr>
        <p:sp>
          <p:nvSpPr>
            <p:cNvPr id="34841" name="Freeform 13"/>
            <p:cNvSpPr>
              <a:spLocks/>
            </p:cNvSpPr>
            <p:nvPr/>
          </p:nvSpPr>
          <p:spPr bwMode="auto">
            <a:xfrm>
              <a:off x="3601" y="1116"/>
              <a:ext cx="220" cy="587"/>
            </a:xfrm>
            <a:custGeom>
              <a:avLst/>
              <a:gdLst>
                <a:gd name="T0" fmla="*/ 0 w 440"/>
                <a:gd name="T1" fmla="*/ 0 h 1174"/>
                <a:gd name="T2" fmla="*/ 1 w 440"/>
                <a:gd name="T3" fmla="*/ 1 h 1174"/>
                <a:gd name="T4" fmla="*/ 1 w 440"/>
                <a:gd name="T5" fmla="*/ 1 h 1174"/>
                <a:gd name="T6" fmla="*/ 2 w 440"/>
                <a:gd name="T7" fmla="*/ 2 h 1174"/>
                <a:gd name="T8" fmla="*/ 2 w 440"/>
                <a:gd name="T9" fmla="*/ 3 h 1174"/>
                <a:gd name="T10" fmla="*/ 2 w 440"/>
                <a:gd name="T11" fmla="*/ 3 h 1174"/>
                <a:gd name="T12" fmla="*/ 2 w 440"/>
                <a:gd name="T13" fmla="*/ 4 h 1174"/>
                <a:gd name="T14" fmla="*/ 3 w 440"/>
                <a:gd name="T15" fmla="*/ 5 h 1174"/>
                <a:gd name="T16" fmla="*/ 3 w 440"/>
                <a:gd name="T17" fmla="*/ 6 h 1174"/>
                <a:gd name="T18" fmla="*/ 3 w 440"/>
                <a:gd name="T19" fmla="*/ 6 h 1174"/>
                <a:gd name="T20" fmla="*/ 3 w 440"/>
                <a:gd name="T21" fmla="*/ 7 h 1174"/>
                <a:gd name="T22" fmla="*/ 3 w 440"/>
                <a:gd name="T23" fmla="*/ 7 h 1174"/>
                <a:gd name="T24" fmla="*/ 3 w 440"/>
                <a:gd name="T25" fmla="*/ 8 h 1174"/>
                <a:gd name="T26" fmla="*/ 3 w 440"/>
                <a:gd name="T27" fmla="*/ 8 h 1174"/>
                <a:gd name="T28" fmla="*/ 3 w 440"/>
                <a:gd name="T29" fmla="*/ 9 h 1174"/>
                <a:gd name="T30" fmla="*/ 4 w 440"/>
                <a:gd name="T31" fmla="*/ 9 h 1174"/>
                <a:gd name="T32" fmla="*/ 4 w 440"/>
                <a:gd name="T33" fmla="*/ 10 h 1174"/>
                <a:gd name="T34" fmla="*/ 3 w 440"/>
                <a:gd name="T35" fmla="*/ 9 h 1174"/>
                <a:gd name="T36" fmla="*/ 3 w 440"/>
                <a:gd name="T37" fmla="*/ 9 h 1174"/>
                <a:gd name="T38" fmla="*/ 2 w 440"/>
                <a:gd name="T39" fmla="*/ 8 h 1174"/>
                <a:gd name="T40" fmla="*/ 2 w 440"/>
                <a:gd name="T41" fmla="*/ 8 h 1174"/>
                <a:gd name="T42" fmla="*/ 2 w 440"/>
                <a:gd name="T43" fmla="*/ 7 h 1174"/>
                <a:gd name="T44" fmla="*/ 2 w 440"/>
                <a:gd name="T45" fmla="*/ 7 h 1174"/>
                <a:gd name="T46" fmla="*/ 2 w 440"/>
                <a:gd name="T47" fmla="*/ 6 h 1174"/>
                <a:gd name="T48" fmla="*/ 2 w 440"/>
                <a:gd name="T49" fmla="*/ 6 h 1174"/>
                <a:gd name="T50" fmla="*/ 2 w 440"/>
                <a:gd name="T51" fmla="*/ 5 h 1174"/>
                <a:gd name="T52" fmla="*/ 2 w 440"/>
                <a:gd name="T53" fmla="*/ 4 h 1174"/>
                <a:gd name="T54" fmla="*/ 2 w 440"/>
                <a:gd name="T55" fmla="*/ 4 h 1174"/>
                <a:gd name="T56" fmla="*/ 2 w 440"/>
                <a:gd name="T57" fmla="*/ 3 h 1174"/>
                <a:gd name="T58" fmla="*/ 2 w 440"/>
                <a:gd name="T59" fmla="*/ 2 h 1174"/>
                <a:gd name="T60" fmla="*/ 1 w 440"/>
                <a:gd name="T61" fmla="*/ 2 h 1174"/>
                <a:gd name="T62" fmla="*/ 1 w 440"/>
                <a:gd name="T63" fmla="*/ 1 h 1174"/>
                <a:gd name="T64" fmla="*/ 1 w 440"/>
                <a:gd name="T65" fmla="*/ 1 h 1174"/>
                <a:gd name="T66" fmla="*/ 0 w 440"/>
                <a:gd name="T67" fmla="*/ 0 h 1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0" h="1174">
                  <a:moveTo>
                    <a:pt x="0" y="0"/>
                  </a:moveTo>
                  <a:lnTo>
                    <a:pt x="76" y="41"/>
                  </a:lnTo>
                  <a:lnTo>
                    <a:pt x="126" y="85"/>
                  </a:lnTo>
                  <a:lnTo>
                    <a:pt x="186" y="170"/>
                  </a:lnTo>
                  <a:lnTo>
                    <a:pt x="221" y="260"/>
                  </a:lnTo>
                  <a:lnTo>
                    <a:pt x="240" y="349"/>
                  </a:lnTo>
                  <a:lnTo>
                    <a:pt x="248" y="430"/>
                  </a:lnTo>
                  <a:lnTo>
                    <a:pt x="258" y="560"/>
                  </a:lnTo>
                  <a:lnTo>
                    <a:pt x="260" y="651"/>
                  </a:lnTo>
                  <a:lnTo>
                    <a:pt x="266" y="690"/>
                  </a:lnTo>
                  <a:lnTo>
                    <a:pt x="269" y="781"/>
                  </a:lnTo>
                  <a:lnTo>
                    <a:pt x="275" y="831"/>
                  </a:lnTo>
                  <a:lnTo>
                    <a:pt x="285" y="911"/>
                  </a:lnTo>
                  <a:lnTo>
                    <a:pt x="316" y="1017"/>
                  </a:lnTo>
                  <a:lnTo>
                    <a:pt x="351" y="1087"/>
                  </a:lnTo>
                  <a:lnTo>
                    <a:pt x="388" y="1130"/>
                  </a:lnTo>
                  <a:lnTo>
                    <a:pt x="440" y="1174"/>
                  </a:lnTo>
                  <a:lnTo>
                    <a:pt x="361" y="1130"/>
                  </a:lnTo>
                  <a:lnTo>
                    <a:pt x="298" y="1068"/>
                  </a:lnTo>
                  <a:lnTo>
                    <a:pt x="240" y="965"/>
                  </a:lnTo>
                  <a:lnTo>
                    <a:pt x="221" y="909"/>
                  </a:lnTo>
                  <a:lnTo>
                    <a:pt x="203" y="831"/>
                  </a:lnTo>
                  <a:lnTo>
                    <a:pt x="198" y="781"/>
                  </a:lnTo>
                  <a:lnTo>
                    <a:pt x="188" y="690"/>
                  </a:lnTo>
                  <a:lnTo>
                    <a:pt x="186" y="651"/>
                  </a:lnTo>
                  <a:lnTo>
                    <a:pt x="178" y="577"/>
                  </a:lnTo>
                  <a:lnTo>
                    <a:pt x="182" y="479"/>
                  </a:lnTo>
                  <a:lnTo>
                    <a:pt x="182" y="387"/>
                  </a:lnTo>
                  <a:lnTo>
                    <a:pt x="174" y="300"/>
                  </a:lnTo>
                  <a:lnTo>
                    <a:pt x="147" y="211"/>
                  </a:lnTo>
                  <a:lnTo>
                    <a:pt x="122" y="151"/>
                  </a:lnTo>
                  <a:lnTo>
                    <a:pt x="79" y="81"/>
                  </a:lnTo>
                  <a:lnTo>
                    <a:pt x="4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1588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42" name="Group 14"/>
            <p:cNvGrpSpPr>
              <a:grpSpLocks/>
            </p:cNvGrpSpPr>
            <p:nvPr/>
          </p:nvGrpSpPr>
          <p:grpSpPr bwMode="auto">
            <a:xfrm>
              <a:off x="3600" y="527"/>
              <a:ext cx="221" cy="1176"/>
              <a:chOff x="3600" y="527"/>
              <a:chExt cx="221" cy="1176"/>
            </a:xfrm>
          </p:grpSpPr>
          <p:sp>
            <p:nvSpPr>
              <p:cNvPr id="34843" name="Freeform 15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4" name="Freeform 16"/>
              <p:cNvSpPr>
                <a:spLocks/>
              </p:cNvSpPr>
              <p:nvPr/>
            </p:nvSpPr>
            <p:spPr bwMode="auto">
              <a:xfrm>
                <a:off x="3600" y="527"/>
                <a:ext cx="219" cy="589"/>
              </a:xfrm>
              <a:custGeom>
                <a:avLst/>
                <a:gdLst>
                  <a:gd name="T0" fmla="*/ 4 w 438"/>
                  <a:gd name="T1" fmla="*/ 0 h 1178"/>
                  <a:gd name="T2" fmla="*/ 3 w 438"/>
                  <a:gd name="T3" fmla="*/ 1 h 1178"/>
                  <a:gd name="T4" fmla="*/ 3 w 438"/>
                  <a:gd name="T5" fmla="*/ 1 h 1178"/>
                  <a:gd name="T6" fmla="*/ 2 w 438"/>
                  <a:gd name="T7" fmla="*/ 2 h 1178"/>
                  <a:gd name="T8" fmla="*/ 2 w 438"/>
                  <a:gd name="T9" fmla="*/ 3 h 1178"/>
                  <a:gd name="T10" fmla="*/ 2 w 438"/>
                  <a:gd name="T11" fmla="*/ 3 h 1178"/>
                  <a:gd name="T12" fmla="*/ 2 w 438"/>
                  <a:gd name="T13" fmla="*/ 4 h 1178"/>
                  <a:gd name="T14" fmla="*/ 2 w 438"/>
                  <a:gd name="T15" fmla="*/ 5 h 1178"/>
                  <a:gd name="T16" fmla="*/ 2 w 438"/>
                  <a:gd name="T17" fmla="*/ 6 h 1178"/>
                  <a:gd name="T18" fmla="*/ 2 w 438"/>
                  <a:gd name="T19" fmla="*/ 6 h 1178"/>
                  <a:gd name="T20" fmla="*/ 2 w 438"/>
                  <a:gd name="T21" fmla="*/ 7 h 1178"/>
                  <a:gd name="T22" fmla="*/ 2 w 438"/>
                  <a:gd name="T23" fmla="*/ 7 h 1178"/>
                  <a:gd name="T24" fmla="*/ 2 w 438"/>
                  <a:gd name="T25" fmla="*/ 8 h 1178"/>
                  <a:gd name="T26" fmla="*/ 1 w 438"/>
                  <a:gd name="T27" fmla="*/ 8 h 1178"/>
                  <a:gd name="T28" fmla="*/ 1 w 438"/>
                  <a:gd name="T29" fmla="*/ 9 h 1178"/>
                  <a:gd name="T30" fmla="*/ 1 w 438"/>
                  <a:gd name="T31" fmla="*/ 9 h 1178"/>
                  <a:gd name="T32" fmla="*/ 0 w 438"/>
                  <a:gd name="T33" fmla="*/ 10 h 1178"/>
                  <a:gd name="T34" fmla="*/ 1 w 438"/>
                  <a:gd name="T35" fmla="*/ 9 h 1178"/>
                  <a:gd name="T36" fmla="*/ 2 w 438"/>
                  <a:gd name="T37" fmla="*/ 9 h 1178"/>
                  <a:gd name="T38" fmla="*/ 2 w 438"/>
                  <a:gd name="T39" fmla="*/ 8 h 1178"/>
                  <a:gd name="T40" fmla="*/ 2 w 438"/>
                  <a:gd name="T41" fmla="*/ 8 h 1178"/>
                  <a:gd name="T42" fmla="*/ 2 w 438"/>
                  <a:gd name="T43" fmla="*/ 7 h 1178"/>
                  <a:gd name="T44" fmla="*/ 2 w 438"/>
                  <a:gd name="T45" fmla="*/ 7 h 1178"/>
                  <a:gd name="T46" fmla="*/ 2 w 438"/>
                  <a:gd name="T47" fmla="*/ 6 h 1178"/>
                  <a:gd name="T48" fmla="*/ 2 w 438"/>
                  <a:gd name="T49" fmla="*/ 6 h 1178"/>
                  <a:gd name="T50" fmla="*/ 3 w 438"/>
                  <a:gd name="T51" fmla="*/ 5 h 1178"/>
                  <a:gd name="T52" fmla="*/ 3 w 438"/>
                  <a:gd name="T53" fmla="*/ 4 h 1178"/>
                  <a:gd name="T54" fmla="*/ 2 w 438"/>
                  <a:gd name="T55" fmla="*/ 4 h 1178"/>
                  <a:gd name="T56" fmla="*/ 3 w 438"/>
                  <a:gd name="T57" fmla="*/ 3 h 1178"/>
                  <a:gd name="T58" fmla="*/ 3 w 438"/>
                  <a:gd name="T59" fmla="*/ 2 h 1178"/>
                  <a:gd name="T60" fmla="*/ 3 w 438"/>
                  <a:gd name="T61" fmla="*/ 2 h 1178"/>
                  <a:gd name="T62" fmla="*/ 3 w 438"/>
                  <a:gd name="T63" fmla="*/ 1 h 1178"/>
                  <a:gd name="T64" fmla="*/ 4 w 438"/>
                  <a:gd name="T65" fmla="*/ 1 h 1178"/>
                  <a:gd name="T66" fmla="*/ 4 w 438"/>
                  <a:gd name="T67" fmla="*/ 0 h 11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8" h="1178">
                    <a:moveTo>
                      <a:pt x="438" y="0"/>
                    </a:moveTo>
                    <a:lnTo>
                      <a:pt x="364" y="43"/>
                    </a:lnTo>
                    <a:lnTo>
                      <a:pt x="314" y="87"/>
                    </a:lnTo>
                    <a:lnTo>
                      <a:pt x="256" y="172"/>
                    </a:lnTo>
                    <a:lnTo>
                      <a:pt x="219" y="260"/>
                    </a:lnTo>
                    <a:lnTo>
                      <a:pt x="200" y="347"/>
                    </a:lnTo>
                    <a:lnTo>
                      <a:pt x="192" y="434"/>
                    </a:lnTo>
                    <a:lnTo>
                      <a:pt x="184" y="564"/>
                    </a:lnTo>
                    <a:lnTo>
                      <a:pt x="178" y="653"/>
                    </a:lnTo>
                    <a:lnTo>
                      <a:pt x="176" y="694"/>
                    </a:lnTo>
                    <a:lnTo>
                      <a:pt x="171" y="783"/>
                    </a:lnTo>
                    <a:lnTo>
                      <a:pt x="165" y="833"/>
                    </a:lnTo>
                    <a:lnTo>
                      <a:pt x="153" y="913"/>
                    </a:lnTo>
                    <a:lnTo>
                      <a:pt x="124" y="1021"/>
                    </a:lnTo>
                    <a:lnTo>
                      <a:pt x="89" y="1091"/>
                    </a:lnTo>
                    <a:lnTo>
                      <a:pt x="54" y="1133"/>
                    </a:lnTo>
                    <a:lnTo>
                      <a:pt x="0" y="1178"/>
                    </a:lnTo>
                    <a:lnTo>
                      <a:pt x="81" y="1133"/>
                    </a:lnTo>
                    <a:lnTo>
                      <a:pt x="142" y="1070"/>
                    </a:lnTo>
                    <a:lnTo>
                      <a:pt x="200" y="967"/>
                    </a:lnTo>
                    <a:lnTo>
                      <a:pt x="217" y="913"/>
                    </a:lnTo>
                    <a:lnTo>
                      <a:pt x="237" y="833"/>
                    </a:lnTo>
                    <a:lnTo>
                      <a:pt x="242" y="783"/>
                    </a:lnTo>
                    <a:lnTo>
                      <a:pt x="254" y="694"/>
                    </a:lnTo>
                    <a:lnTo>
                      <a:pt x="256" y="653"/>
                    </a:lnTo>
                    <a:lnTo>
                      <a:pt x="260" y="583"/>
                    </a:lnTo>
                    <a:lnTo>
                      <a:pt x="260" y="482"/>
                    </a:lnTo>
                    <a:lnTo>
                      <a:pt x="256" y="389"/>
                    </a:lnTo>
                    <a:lnTo>
                      <a:pt x="268" y="300"/>
                    </a:lnTo>
                    <a:lnTo>
                      <a:pt x="293" y="211"/>
                    </a:lnTo>
                    <a:lnTo>
                      <a:pt x="318" y="153"/>
                    </a:lnTo>
                    <a:lnTo>
                      <a:pt x="361" y="81"/>
                    </a:lnTo>
                    <a:lnTo>
                      <a:pt x="394" y="43"/>
                    </a:lnTo>
                    <a:lnTo>
                      <a:pt x="438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45" name="Freeform 17"/>
              <p:cNvSpPr>
                <a:spLocks/>
              </p:cNvSpPr>
              <p:nvPr/>
            </p:nvSpPr>
            <p:spPr bwMode="auto">
              <a:xfrm>
                <a:off x="3601" y="1116"/>
                <a:ext cx="220" cy="587"/>
              </a:xfrm>
              <a:custGeom>
                <a:avLst/>
                <a:gdLst>
                  <a:gd name="T0" fmla="*/ 0 w 440"/>
                  <a:gd name="T1" fmla="*/ 0 h 1174"/>
                  <a:gd name="T2" fmla="*/ 1 w 440"/>
                  <a:gd name="T3" fmla="*/ 1 h 1174"/>
                  <a:gd name="T4" fmla="*/ 1 w 440"/>
                  <a:gd name="T5" fmla="*/ 1 h 1174"/>
                  <a:gd name="T6" fmla="*/ 2 w 440"/>
                  <a:gd name="T7" fmla="*/ 2 h 1174"/>
                  <a:gd name="T8" fmla="*/ 2 w 440"/>
                  <a:gd name="T9" fmla="*/ 3 h 1174"/>
                  <a:gd name="T10" fmla="*/ 2 w 440"/>
                  <a:gd name="T11" fmla="*/ 3 h 1174"/>
                  <a:gd name="T12" fmla="*/ 2 w 440"/>
                  <a:gd name="T13" fmla="*/ 4 h 1174"/>
                  <a:gd name="T14" fmla="*/ 3 w 440"/>
                  <a:gd name="T15" fmla="*/ 5 h 1174"/>
                  <a:gd name="T16" fmla="*/ 3 w 440"/>
                  <a:gd name="T17" fmla="*/ 6 h 1174"/>
                  <a:gd name="T18" fmla="*/ 3 w 440"/>
                  <a:gd name="T19" fmla="*/ 6 h 1174"/>
                  <a:gd name="T20" fmla="*/ 3 w 440"/>
                  <a:gd name="T21" fmla="*/ 7 h 1174"/>
                  <a:gd name="T22" fmla="*/ 3 w 440"/>
                  <a:gd name="T23" fmla="*/ 7 h 1174"/>
                  <a:gd name="T24" fmla="*/ 3 w 440"/>
                  <a:gd name="T25" fmla="*/ 8 h 1174"/>
                  <a:gd name="T26" fmla="*/ 3 w 440"/>
                  <a:gd name="T27" fmla="*/ 8 h 1174"/>
                  <a:gd name="T28" fmla="*/ 3 w 440"/>
                  <a:gd name="T29" fmla="*/ 9 h 1174"/>
                  <a:gd name="T30" fmla="*/ 4 w 440"/>
                  <a:gd name="T31" fmla="*/ 9 h 1174"/>
                  <a:gd name="T32" fmla="*/ 4 w 440"/>
                  <a:gd name="T33" fmla="*/ 10 h 1174"/>
                  <a:gd name="T34" fmla="*/ 3 w 440"/>
                  <a:gd name="T35" fmla="*/ 9 h 1174"/>
                  <a:gd name="T36" fmla="*/ 3 w 440"/>
                  <a:gd name="T37" fmla="*/ 9 h 1174"/>
                  <a:gd name="T38" fmla="*/ 2 w 440"/>
                  <a:gd name="T39" fmla="*/ 8 h 1174"/>
                  <a:gd name="T40" fmla="*/ 2 w 440"/>
                  <a:gd name="T41" fmla="*/ 8 h 1174"/>
                  <a:gd name="T42" fmla="*/ 2 w 440"/>
                  <a:gd name="T43" fmla="*/ 7 h 1174"/>
                  <a:gd name="T44" fmla="*/ 2 w 440"/>
                  <a:gd name="T45" fmla="*/ 7 h 1174"/>
                  <a:gd name="T46" fmla="*/ 2 w 440"/>
                  <a:gd name="T47" fmla="*/ 6 h 1174"/>
                  <a:gd name="T48" fmla="*/ 2 w 440"/>
                  <a:gd name="T49" fmla="*/ 6 h 1174"/>
                  <a:gd name="T50" fmla="*/ 2 w 440"/>
                  <a:gd name="T51" fmla="*/ 5 h 1174"/>
                  <a:gd name="T52" fmla="*/ 2 w 440"/>
                  <a:gd name="T53" fmla="*/ 4 h 1174"/>
                  <a:gd name="T54" fmla="*/ 2 w 440"/>
                  <a:gd name="T55" fmla="*/ 4 h 1174"/>
                  <a:gd name="T56" fmla="*/ 2 w 440"/>
                  <a:gd name="T57" fmla="*/ 3 h 1174"/>
                  <a:gd name="T58" fmla="*/ 2 w 440"/>
                  <a:gd name="T59" fmla="*/ 2 h 1174"/>
                  <a:gd name="T60" fmla="*/ 1 w 440"/>
                  <a:gd name="T61" fmla="*/ 2 h 1174"/>
                  <a:gd name="T62" fmla="*/ 1 w 440"/>
                  <a:gd name="T63" fmla="*/ 1 h 1174"/>
                  <a:gd name="T64" fmla="*/ 1 w 440"/>
                  <a:gd name="T65" fmla="*/ 1 h 1174"/>
                  <a:gd name="T66" fmla="*/ 0 w 440"/>
                  <a:gd name="T67" fmla="*/ 0 h 11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40" h="1174">
                    <a:moveTo>
                      <a:pt x="0" y="0"/>
                    </a:moveTo>
                    <a:lnTo>
                      <a:pt x="76" y="41"/>
                    </a:lnTo>
                    <a:lnTo>
                      <a:pt x="126" y="85"/>
                    </a:lnTo>
                    <a:lnTo>
                      <a:pt x="186" y="170"/>
                    </a:lnTo>
                    <a:lnTo>
                      <a:pt x="221" y="260"/>
                    </a:lnTo>
                    <a:lnTo>
                      <a:pt x="240" y="349"/>
                    </a:lnTo>
                    <a:lnTo>
                      <a:pt x="248" y="430"/>
                    </a:lnTo>
                    <a:lnTo>
                      <a:pt x="258" y="560"/>
                    </a:lnTo>
                    <a:lnTo>
                      <a:pt x="260" y="651"/>
                    </a:lnTo>
                    <a:lnTo>
                      <a:pt x="266" y="690"/>
                    </a:lnTo>
                    <a:lnTo>
                      <a:pt x="269" y="781"/>
                    </a:lnTo>
                    <a:lnTo>
                      <a:pt x="275" y="831"/>
                    </a:lnTo>
                    <a:lnTo>
                      <a:pt x="285" y="911"/>
                    </a:lnTo>
                    <a:lnTo>
                      <a:pt x="316" y="1017"/>
                    </a:lnTo>
                    <a:lnTo>
                      <a:pt x="351" y="1087"/>
                    </a:lnTo>
                    <a:lnTo>
                      <a:pt x="388" y="1130"/>
                    </a:lnTo>
                    <a:lnTo>
                      <a:pt x="440" y="1174"/>
                    </a:lnTo>
                    <a:lnTo>
                      <a:pt x="361" y="1130"/>
                    </a:lnTo>
                    <a:lnTo>
                      <a:pt x="298" y="1068"/>
                    </a:lnTo>
                    <a:lnTo>
                      <a:pt x="240" y="965"/>
                    </a:lnTo>
                    <a:lnTo>
                      <a:pt x="221" y="909"/>
                    </a:lnTo>
                    <a:lnTo>
                      <a:pt x="203" y="831"/>
                    </a:lnTo>
                    <a:lnTo>
                      <a:pt x="198" y="781"/>
                    </a:lnTo>
                    <a:lnTo>
                      <a:pt x="188" y="690"/>
                    </a:lnTo>
                    <a:lnTo>
                      <a:pt x="186" y="651"/>
                    </a:lnTo>
                    <a:lnTo>
                      <a:pt x="178" y="577"/>
                    </a:lnTo>
                    <a:lnTo>
                      <a:pt x="182" y="479"/>
                    </a:lnTo>
                    <a:lnTo>
                      <a:pt x="182" y="387"/>
                    </a:lnTo>
                    <a:lnTo>
                      <a:pt x="174" y="300"/>
                    </a:lnTo>
                    <a:lnTo>
                      <a:pt x="147" y="211"/>
                    </a:lnTo>
                    <a:lnTo>
                      <a:pt x="122" y="151"/>
                    </a:lnTo>
                    <a:lnTo>
                      <a:pt x="79" y="81"/>
                    </a:lnTo>
                    <a:lnTo>
                      <a:pt x="46" y="4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00"/>
              </a:solidFill>
              <a:ln w="1588">
                <a:solidFill>
                  <a:srgbClr val="FFC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4116388" y="200025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 chiffrement</a:t>
            </a:r>
            <a:endParaRPr lang="fr-FR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038600" y="4286250"/>
            <a:ext cx="389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signature électronique</a:t>
            </a:r>
            <a:endParaRPr lang="fr-FR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46" name="Object 20"/>
          <p:cNvGraphicFramePr>
            <a:graphicFrameLocks noChangeAspect="1"/>
          </p:cNvGraphicFramePr>
          <p:nvPr/>
        </p:nvGraphicFramePr>
        <p:xfrm>
          <a:off x="5029200" y="2698750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Image Bitmap" r:id="rId3" imgW="619217" imgH="343082" progId="Paint.Picture">
                  <p:embed/>
                </p:oleObj>
              </mc:Choice>
              <mc:Fallback>
                <p:oleObj name="Image Bitmap" r:id="rId3" imgW="619217" imgH="3430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082" b="4294"/>
                      <a:stretch>
                        <a:fillRect/>
                      </a:stretch>
                    </p:blipFill>
                    <p:spPr bwMode="auto">
                      <a:xfrm>
                        <a:off x="5029200" y="2698750"/>
                        <a:ext cx="1905000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09600" y="116205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sécurisation</a:t>
            </a:r>
            <a:endParaRPr lang="fr-CA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483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4838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92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nimBg="1"/>
      <p:bldP spid="29" grpId="0" build="p" autoUpdateAnimBg="0"/>
      <p:bldP spid="30" grpId="0" autoUpdateAnimBg="0"/>
      <p:bldP spid="37" grpId="0" build="p" autoUpdateAnimBg="0"/>
      <p:bldP spid="44" grpId="0" autoUpdateAnimBg="0"/>
      <p:bldP spid="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4D19AD-A4DB-4ED9-A51D-8A149A176516}" type="slidenum">
              <a:rPr lang="fr-FR" altLang="en-US" smtClean="0"/>
              <a:pPr eaLnBrk="1" hangingPunct="1"/>
              <a:t>6</a:t>
            </a:fld>
            <a:endParaRPr lang="fr-FR" alt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Evolution historique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lvl="1" eaLnBrk="1" hangingPunct="1"/>
            <a:r>
              <a:rPr lang="fr-FR" smtClean="0"/>
              <a:t>Mono alphabétique : César</a:t>
            </a:r>
          </a:p>
          <a:p>
            <a:pPr lvl="1" eaLnBrk="1" hangingPunct="1"/>
            <a:r>
              <a:rPr lang="fr-FR" smtClean="0"/>
              <a:t>Poly alphabétique</a:t>
            </a:r>
          </a:p>
          <a:p>
            <a:pPr lvl="1" eaLnBrk="1" hangingPunct="1"/>
            <a:r>
              <a:rPr lang="fr-FR" smtClean="0"/>
              <a:t>Vernam : One time pad</a:t>
            </a:r>
          </a:p>
          <a:p>
            <a:pPr lvl="1" eaLnBrk="1" hangingPunct="1"/>
            <a:r>
              <a:rPr lang="fr-FR" smtClean="0"/>
              <a:t>Machine ENIGMA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899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476C6DAE-3C87-4157-BA57-E0E45B4AEED2}" type="slidenum">
              <a:rPr lang="fr-FR" sz="800">
                <a:latin typeface="Franklin Gothic Medium" pitchFamily="34" charset="0"/>
              </a:rPr>
              <a:pPr eaLnBrk="1" hangingPunct="1"/>
              <a:t>60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6054" name="Freeform 12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5" name="Freeform 13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6" name="Freeform 14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7" name="Freeform 15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8" name="Freeform 16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5849" name="Group 19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6049" name="Freeform 20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0" name="Freeform 21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1" name="Freeform 22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2" name="Freeform 23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53" name="Freeform 24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5850" name="Text Box 25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7924EC-DAC7-4533-9DFB-71FA04091CA6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333375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Aspects techniques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3810000" y="1704975"/>
            <a:ext cx="1568450" cy="1616075"/>
            <a:chOff x="2400" y="1104"/>
            <a:chExt cx="988" cy="1018"/>
          </a:xfrm>
        </p:grpSpPr>
        <p:grpSp>
          <p:nvGrpSpPr>
            <p:cNvPr id="35997" name="Group 4"/>
            <p:cNvGrpSpPr>
              <a:grpSpLocks/>
            </p:cNvGrpSpPr>
            <p:nvPr/>
          </p:nvGrpSpPr>
          <p:grpSpPr bwMode="auto">
            <a:xfrm>
              <a:off x="2400" y="1104"/>
              <a:ext cx="988" cy="1018"/>
              <a:chOff x="409" y="1099"/>
              <a:chExt cx="988" cy="1018"/>
            </a:xfrm>
          </p:grpSpPr>
          <p:sp>
            <p:nvSpPr>
              <p:cNvPr id="35999" name="Freeform 5"/>
              <p:cNvSpPr>
                <a:spLocks/>
              </p:cNvSpPr>
              <p:nvPr/>
            </p:nvSpPr>
            <p:spPr bwMode="auto">
              <a:xfrm>
                <a:off x="414" y="1104"/>
                <a:ext cx="978" cy="1008"/>
              </a:xfrm>
              <a:custGeom>
                <a:avLst/>
                <a:gdLst>
                  <a:gd name="T0" fmla="*/ 65 w 978"/>
                  <a:gd name="T1" fmla="*/ 1008 h 1008"/>
                  <a:gd name="T2" fmla="*/ 138 w 978"/>
                  <a:gd name="T3" fmla="*/ 1002 h 1008"/>
                  <a:gd name="T4" fmla="*/ 248 w 978"/>
                  <a:gd name="T5" fmla="*/ 993 h 1008"/>
                  <a:gd name="T6" fmla="*/ 282 w 978"/>
                  <a:gd name="T7" fmla="*/ 1008 h 1008"/>
                  <a:gd name="T8" fmla="*/ 680 w 978"/>
                  <a:gd name="T9" fmla="*/ 1006 h 1008"/>
                  <a:gd name="T10" fmla="*/ 692 w 978"/>
                  <a:gd name="T11" fmla="*/ 1006 h 1008"/>
                  <a:gd name="T12" fmla="*/ 724 w 978"/>
                  <a:gd name="T13" fmla="*/ 1006 h 1008"/>
                  <a:gd name="T14" fmla="*/ 769 w 978"/>
                  <a:gd name="T15" fmla="*/ 1006 h 1008"/>
                  <a:gd name="T16" fmla="*/ 821 w 978"/>
                  <a:gd name="T17" fmla="*/ 1006 h 1008"/>
                  <a:gd name="T18" fmla="*/ 874 w 978"/>
                  <a:gd name="T19" fmla="*/ 1006 h 1008"/>
                  <a:gd name="T20" fmla="*/ 920 w 978"/>
                  <a:gd name="T21" fmla="*/ 1006 h 1008"/>
                  <a:gd name="T22" fmla="*/ 952 w 978"/>
                  <a:gd name="T23" fmla="*/ 1006 h 1008"/>
                  <a:gd name="T24" fmla="*/ 966 w 978"/>
                  <a:gd name="T25" fmla="*/ 1006 h 1008"/>
                  <a:gd name="T26" fmla="*/ 974 w 978"/>
                  <a:gd name="T27" fmla="*/ 1005 h 1008"/>
                  <a:gd name="T28" fmla="*/ 978 w 978"/>
                  <a:gd name="T29" fmla="*/ 994 h 1008"/>
                  <a:gd name="T30" fmla="*/ 978 w 978"/>
                  <a:gd name="T31" fmla="*/ 502 h 1008"/>
                  <a:gd name="T32" fmla="*/ 978 w 978"/>
                  <a:gd name="T33" fmla="*/ 12 h 1008"/>
                  <a:gd name="T34" fmla="*/ 974 w 978"/>
                  <a:gd name="T35" fmla="*/ 3 h 1008"/>
                  <a:gd name="T36" fmla="*/ 966 w 978"/>
                  <a:gd name="T37" fmla="*/ 1 h 1008"/>
                  <a:gd name="T38" fmla="*/ 948 w 978"/>
                  <a:gd name="T39" fmla="*/ 1 h 1008"/>
                  <a:gd name="T40" fmla="*/ 910 w 978"/>
                  <a:gd name="T41" fmla="*/ 1 h 1008"/>
                  <a:gd name="T42" fmla="*/ 875 w 978"/>
                  <a:gd name="T43" fmla="*/ 1 h 1008"/>
                  <a:gd name="T44" fmla="*/ 859 w 978"/>
                  <a:gd name="T45" fmla="*/ 1 h 1008"/>
                  <a:gd name="T46" fmla="*/ 132 w 978"/>
                  <a:gd name="T47" fmla="*/ 3 h 1008"/>
                  <a:gd name="T48" fmla="*/ 127 w 978"/>
                  <a:gd name="T49" fmla="*/ 0 h 1008"/>
                  <a:gd name="T50" fmla="*/ 96 w 978"/>
                  <a:gd name="T51" fmla="*/ 0 h 1008"/>
                  <a:gd name="T52" fmla="*/ 53 w 978"/>
                  <a:gd name="T53" fmla="*/ 0 h 1008"/>
                  <a:gd name="T54" fmla="*/ 19 w 978"/>
                  <a:gd name="T55" fmla="*/ 0 h 1008"/>
                  <a:gd name="T56" fmla="*/ 7 w 978"/>
                  <a:gd name="T57" fmla="*/ 1 h 1008"/>
                  <a:gd name="T58" fmla="*/ 1 w 978"/>
                  <a:gd name="T59" fmla="*/ 7 h 1008"/>
                  <a:gd name="T60" fmla="*/ 0 w 978"/>
                  <a:gd name="T61" fmla="*/ 160 h 1008"/>
                  <a:gd name="T62" fmla="*/ 1 w 978"/>
                  <a:gd name="T63" fmla="*/ 801 h 10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978" h="1008">
                    <a:moveTo>
                      <a:pt x="1" y="945"/>
                    </a:moveTo>
                    <a:lnTo>
                      <a:pt x="65" y="1008"/>
                    </a:lnTo>
                    <a:lnTo>
                      <a:pt x="138" y="1008"/>
                    </a:lnTo>
                    <a:lnTo>
                      <a:pt x="138" y="1002"/>
                    </a:lnTo>
                    <a:lnTo>
                      <a:pt x="238" y="1002"/>
                    </a:lnTo>
                    <a:lnTo>
                      <a:pt x="248" y="993"/>
                    </a:lnTo>
                    <a:lnTo>
                      <a:pt x="282" y="993"/>
                    </a:lnTo>
                    <a:lnTo>
                      <a:pt x="282" y="1008"/>
                    </a:lnTo>
                    <a:lnTo>
                      <a:pt x="680" y="1008"/>
                    </a:lnTo>
                    <a:lnTo>
                      <a:pt x="680" y="1006"/>
                    </a:lnTo>
                    <a:lnTo>
                      <a:pt x="684" y="1006"/>
                    </a:lnTo>
                    <a:lnTo>
                      <a:pt x="692" y="1006"/>
                    </a:lnTo>
                    <a:lnTo>
                      <a:pt x="706" y="1006"/>
                    </a:lnTo>
                    <a:lnTo>
                      <a:pt x="724" y="1006"/>
                    </a:lnTo>
                    <a:lnTo>
                      <a:pt x="745" y="1006"/>
                    </a:lnTo>
                    <a:lnTo>
                      <a:pt x="769" y="1006"/>
                    </a:lnTo>
                    <a:lnTo>
                      <a:pt x="795" y="1006"/>
                    </a:lnTo>
                    <a:lnTo>
                      <a:pt x="821" y="1006"/>
                    </a:lnTo>
                    <a:lnTo>
                      <a:pt x="848" y="1006"/>
                    </a:lnTo>
                    <a:lnTo>
                      <a:pt x="874" y="1006"/>
                    </a:lnTo>
                    <a:lnTo>
                      <a:pt x="897" y="1006"/>
                    </a:lnTo>
                    <a:lnTo>
                      <a:pt x="920" y="1006"/>
                    </a:lnTo>
                    <a:lnTo>
                      <a:pt x="938" y="1006"/>
                    </a:lnTo>
                    <a:lnTo>
                      <a:pt x="952" y="1006"/>
                    </a:lnTo>
                    <a:lnTo>
                      <a:pt x="963" y="1006"/>
                    </a:lnTo>
                    <a:lnTo>
                      <a:pt x="966" y="1006"/>
                    </a:lnTo>
                    <a:lnTo>
                      <a:pt x="971" y="1006"/>
                    </a:lnTo>
                    <a:lnTo>
                      <a:pt x="974" y="1005"/>
                    </a:lnTo>
                    <a:lnTo>
                      <a:pt x="977" y="1001"/>
                    </a:lnTo>
                    <a:lnTo>
                      <a:pt x="978" y="994"/>
                    </a:lnTo>
                    <a:lnTo>
                      <a:pt x="978" y="837"/>
                    </a:lnTo>
                    <a:lnTo>
                      <a:pt x="978" y="502"/>
                    </a:lnTo>
                    <a:lnTo>
                      <a:pt x="978" y="168"/>
                    </a:lnTo>
                    <a:lnTo>
                      <a:pt x="978" y="12"/>
                    </a:lnTo>
                    <a:lnTo>
                      <a:pt x="977" y="7"/>
                    </a:lnTo>
                    <a:lnTo>
                      <a:pt x="974" y="3"/>
                    </a:lnTo>
                    <a:lnTo>
                      <a:pt x="971" y="1"/>
                    </a:lnTo>
                    <a:lnTo>
                      <a:pt x="966" y="1"/>
                    </a:lnTo>
                    <a:lnTo>
                      <a:pt x="960" y="1"/>
                    </a:lnTo>
                    <a:lnTo>
                      <a:pt x="948" y="1"/>
                    </a:lnTo>
                    <a:lnTo>
                      <a:pt x="930" y="1"/>
                    </a:lnTo>
                    <a:lnTo>
                      <a:pt x="910" y="1"/>
                    </a:lnTo>
                    <a:lnTo>
                      <a:pt x="892" y="1"/>
                    </a:lnTo>
                    <a:lnTo>
                      <a:pt x="875" y="1"/>
                    </a:lnTo>
                    <a:lnTo>
                      <a:pt x="863" y="1"/>
                    </a:lnTo>
                    <a:lnTo>
                      <a:pt x="859" y="1"/>
                    </a:lnTo>
                    <a:lnTo>
                      <a:pt x="858" y="3"/>
                    </a:lnTo>
                    <a:lnTo>
                      <a:pt x="132" y="3"/>
                    </a:lnTo>
                    <a:lnTo>
                      <a:pt x="132" y="0"/>
                    </a:lnTo>
                    <a:lnTo>
                      <a:pt x="127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34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60"/>
                    </a:lnTo>
                    <a:lnTo>
                      <a:pt x="1" y="480"/>
                    </a:lnTo>
                    <a:lnTo>
                      <a:pt x="1" y="801"/>
                    </a:lnTo>
                    <a:lnTo>
                      <a:pt x="1" y="945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0" name="Freeform 6"/>
              <p:cNvSpPr>
                <a:spLocks/>
              </p:cNvSpPr>
              <p:nvPr/>
            </p:nvSpPr>
            <p:spPr bwMode="auto">
              <a:xfrm>
                <a:off x="412" y="2046"/>
                <a:ext cx="71" cy="71"/>
              </a:xfrm>
              <a:custGeom>
                <a:avLst/>
                <a:gdLst>
                  <a:gd name="T0" fmla="*/ 67 w 71"/>
                  <a:gd name="T1" fmla="*/ 61 h 71"/>
                  <a:gd name="T2" fmla="*/ 71 w 71"/>
                  <a:gd name="T3" fmla="*/ 63 h 71"/>
                  <a:gd name="T4" fmla="*/ 7 w 71"/>
                  <a:gd name="T5" fmla="*/ 0 h 71"/>
                  <a:gd name="T6" fmla="*/ 0 w 71"/>
                  <a:gd name="T7" fmla="*/ 7 h 71"/>
                  <a:gd name="T8" fmla="*/ 64 w 71"/>
                  <a:gd name="T9" fmla="*/ 69 h 71"/>
                  <a:gd name="T10" fmla="*/ 67 w 71"/>
                  <a:gd name="T11" fmla="*/ 71 h 71"/>
                  <a:gd name="T12" fmla="*/ 64 w 71"/>
                  <a:gd name="T13" fmla="*/ 69 h 71"/>
                  <a:gd name="T14" fmla="*/ 66 w 71"/>
                  <a:gd name="T15" fmla="*/ 71 h 71"/>
                  <a:gd name="T16" fmla="*/ 67 w 71"/>
                  <a:gd name="T17" fmla="*/ 71 h 71"/>
                  <a:gd name="T18" fmla="*/ 67 w 71"/>
                  <a:gd name="T19" fmla="*/ 6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67" y="61"/>
                    </a:moveTo>
                    <a:lnTo>
                      <a:pt x="71" y="63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64" y="69"/>
                    </a:lnTo>
                    <a:lnTo>
                      <a:pt x="67" y="71"/>
                    </a:lnTo>
                    <a:lnTo>
                      <a:pt x="64" y="69"/>
                    </a:lnTo>
                    <a:lnTo>
                      <a:pt x="66" y="71"/>
                    </a:lnTo>
                    <a:lnTo>
                      <a:pt x="67" y="71"/>
                    </a:lnTo>
                    <a:lnTo>
                      <a:pt x="67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1" name="Freeform 7"/>
              <p:cNvSpPr>
                <a:spLocks/>
              </p:cNvSpPr>
              <p:nvPr/>
            </p:nvSpPr>
            <p:spPr bwMode="auto">
              <a:xfrm>
                <a:off x="479" y="2107"/>
                <a:ext cx="78" cy="10"/>
              </a:xfrm>
              <a:custGeom>
                <a:avLst/>
                <a:gdLst>
                  <a:gd name="T0" fmla="*/ 68 w 78"/>
                  <a:gd name="T1" fmla="*/ 5 h 10"/>
                  <a:gd name="T2" fmla="*/ 73 w 78"/>
                  <a:gd name="T3" fmla="*/ 0 h 10"/>
                  <a:gd name="T4" fmla="*/ 0 w 78"/>
                  <a:gd name="T5" fmla="*/ 0 h 10"/>
                  <a:gd name="T6" fmla="*/ 0 w 78"/>
                  <a:gd name="T7" fmla="*/ 10 h 10"/>
                  <a:gd name="T8" fmla="*/ 73 w 78"/>
                  <a:gd name="T9" fmla="*/ 10 h 10"/>
                  <a:gd name="T10" fmla="*/ 78 w 78"/>
                  <a:gd name="T11" fmla="*/ 5 h 10"/>
                  <a:gd name="T12" fmla="*/ 73 w 78"/>
                  <a:gd name="T13" fmla="*/ 10 h 10"/>
                  <a:gd name="T14" fmla="*/ 78 w 78"/>
                  <a:gd name="T15" fmla="*/ 10 h 10"/>
                  <a:gd name="T16" fmla="*/ 78 w 78"/>
                  <a:gd name="T17" fmla="*/ 5 h 10"/>
                  <a:gd name="T18" fmla="*/ 68 w 78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68" y="5"/>
                    </a:moveTo>
                    <a:lnTo>
                      <a:pt x="73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73" y="10"/>
                    </a:lnTo>
                    <a:lnTo>
                      <a:pt x="78" y="5"/>
                    </a:lnTo>
                    <a:lnTo>
                      <a:pt x="73" y="10"/>
                    </a:lnTo>
                    <a:lnTo>
                      <a:pt x="78" y="10"/>
                    </a:lnTo>
                    <a:lnTo>
                      <a:pt x="78" y="5"/>
                    </a:lnTo>
                    <a:lnTo>
                      <a:pt x="6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2" name="Freeform 8"/>
              <p:cNvSpPr>
                <a:spLocks/>
              </p:cNvSpPr>
              <p:nvPr/>
            </p:nvSpPr>
            <p:spPr bwMode="auto">
              <a:xfrm>
                <a:off x="547" y="2102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4 h 10"/>
                  <a:gd name="T4" fmla="*/ 0 w 10"/>
                  <a:gd name="T5" fmla="*/ 10 h 10"/>
                  <a:gd name="T6" fmla="*/ 10 w 10"/>
                  <a:gd name="T7" fmla="*/ 10 h 10"/>
                  <a:gd name="T8" fmla="*/ 10 w 10"/>
                  <a:gd name="T9" fmla="*/ 4 h 10"/>
                  <a:gd name="T10" fmla="*/ 5 w 10"/>
                  <a:gd name="T11" fmla="*/ 9 h 10"/>
                  <a:gd name="T12" fmla="*/ 5 w 10"/>
                  <a:gd name="T13" fmla="*/ 0 h 10"/>
                  <a:gd name="T14" fmla="*/ 0 w 10"/>
                  <a:gd name="T15" fmla="*/ 0 h 10"/>
                  <a:gd name="T16" fmla="*/ 0 w 10"/>
                  <a:gd name="T17" fmla="*/ 4 h 10"/>
                  <a:gd name="T18" fmla="*/ 5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4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3" name="Freeform 9"/>
              <p:cNvSpPr>
                <a:spLocks/>
              </p:cNvSpPr>
              <p:nvPr/>
            </p:nvSpPr>
            <p:spPr bwMode="auto">
              <a:xfrm>
                <a:off x="552" y="2102"/>
                <a:ext cx="104" cy="9"/>
              </a:xfrm>
              <a:custGeom>
                <a:avLst/>
                <a:gdLst>
                  <a:gd name="T0" fmla="*/ 97 w 104"/>
                  <a:gd name="T1" fmla="*/ 1 h 9"/>
                  <a:gd name="T2" fmla="*/ 100 w 104"/>
                  <a:gd name="T3" fmla="*/ 0 h 9"/>
                  <a:gd name="T4" fmla="*/ 0 w 104"/>
                  <a:gd name="T5" fmla="*/ 0 h 9"/>
                  <a:gd name="T6" fmla="*/ 0 w 104"/>
                  <a:gd name="T7" fmla="*/ 9 h 9"/>
                  <a:gd name="T8" fmla="*/ 100 w 104"/>
                  <a:gd name="T9" fmla="*/ 9 h 9"/>
                  <a:gd name="T10" fmla="*/ 104 w 104"/>
                  <a:gd name="T11" fmla="*/ 8 h 9"/>
                  <a:gd name="T12" fmla="*/ 100 w 104"/>
                  <a:gd name="T13" fmla="*/ 9 h 9"/>
                  <a:gd name="T14" fmla="*/ 102 w 104"/>
                  <a:gd name="T15" fmla="*/ 9 h 9"/>
                  <a:gd name="T16" fmla="*/ 104 w 104"/>
                  <a:gd name="T17" fmla="*/ 8 h 9"/>
                  <a:gd name="T18" fmla="*/ 97 w 104"/>
                  <a:gd name="T19" fmla="*/ 1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9">
                    <a:moveTo>
                      <a:pt x="97" y="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00" y="9"/>
                    </a:lnTo>
                    <a:lnTo>
                      <a:pt x="104" y="8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4" y="8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4" name="Freeform 10"/>
              <p:cNvSpPr>
                <a:spLocks/>
              </p:cNvSpPr>
              <p:nvPr/>
            </p:nvSpPr>
            <p:spPr bwMode="auto">
              <a:xfrm>
                <a:off x="649" y="2092"/>
                <a:ext cx="16" cy="18"/>
              </a:xfrm>
              <a:custGeom>
                <a:avLst/>
                <a:gdLst>
                  <a:gd name="T0" fmla="*/ 13 w 16"/>
                  <a:gd name="T1" fmla="*/ 0 h 18"/>
                  <a:gd name="T2" fmla="*/ 9 w 16"/>
                  <a:gd name="T3" fmla="*/ 1 h 18"/>
                  <a:gd name="T4" fmla="*/ 0 w 16"/>
                  <a:gd name="T5" fmla="*/ 11 h 18"/>
                  <a:gd name="T6" fmla="*/ 7 w 16"/>
                  <a:gd name="T7" fmla="*/ 18 h 18"/>
                  <a:gd name="T8" fmla="*/ 16 w 16"/>
                  <a:gd name="T9" fmla="*/ 8 h 18"/>
                  <a:gd name="T10" fmla="*/ 13 w 16"/>
                  <a:gd name="T11" fmla="*/ 10 h 18"/>
                  <a:gd name="T12" fmla="*/ 13 w 16"/>
                  <a:gd name="T13" fmla="*/ 0 h 18"/>
                  <a:gd name="T14" fmla="*/ 12 w 16"/>
                  <a:gd name="T15" fmla="*/ 0 h 18"/>
                  <a:gd name="T16" fmla="*/ 9 w 16"/>
                  <a:gd name="T17" fmla="*/ 1 h 18"/>
                  <a:gd name="T18" fmla="*/ 13 w 16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3" y="0"/>
                    </a:moveTo>
                    <a:lnTo>
                      <a:pt x="9" y="1"/>
                    </a:lnTo>
                    <a:lnTo>
                      <a:pt x="0" y="11"/>
                    </a:lnTo>
                    <a:lnTo>
                      <a:pt x="7" y="18"/>
                    </a:lnTo>
                    <a:lnTo>
                      <a:pt x="16" y="8"/>
                    </a:lnTo>
                    <a:lnTo>
                      <a:pt x="13" y="1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5" name="Freeform 11"/>
              <p:cNvSpPr>
                <a:spLocks/>
              </p:cNvSpPr>
              <p:nvPr/>
            </p:nvSpPr>
            <p:spPr bwMode="auto">
              <a:xfrm>
                <a:off x="662" y="2092"/>
                <a:ext cx="38" cy="10"/>
              </a:xfrm>
              <a:custGeom>
                <a:avLst/>
                <a:gdLst>
                  <a:gd name="T0" fmla="*/ 38 w 38"/>
                  <a:gd name="T1" fmla="*/ 5 h 10"/>
                  <a:gd name="T2" fmla="*/ 34 w 38"/>
                  <a:gd name="T3" fmla="*/ 0 h 10"/>
                  <a:gd name="T4" fmla="*/ 0 w 38"/>
                  <a:gd name="T5" fmla="*/ 0 h 10"/>
                  <a:gd name="T6" fmla="*/ 0 w 38"/>
                  <a:gd name="T7" fmla="*/ 10 h 10"/>
                  <a:gd name="T8" fmla="*/ 34 w 38"/>
                  <a:gd name="T9" fmla="*/ 10 h 10"/>
                  <a:gd name="T10" fmla="*/ 29 w 38"/>
                  <a:gd name="T11" fmla="*/ 5 h 10"/>
                  <a:gd name="T12" fmla="*/ 38 w 38"/>
                  <a:gd name="T13" fmla="*/ 5 h 10"/>
                  <a:gd name="T14" fmla="*/ 38 w 38"/>
                  <a:gd name="T15" fmla="*/ 0 h 10"/>
                  <a:gd name="T16" fmla="*/ 34 w 38"/>
                  <a:gd name="T17" fmla="*/ 0 h 10"/>
                  <a:gd name="T18" fmla="*/ 38 w 38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10">
                    <a:moveTo>
                      <a:pt x="38" y="5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4" y="10"/>
                    </a:lnTo>
                    <a:lnTo>
                      <a:pt x="29" y="5"/>
                    </a:lnTo>
                    <a:lnTo>
                      <a:pt x="38" y="5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6" name="Freeform 12"/>
              <p:cNvSpPr>
                <a:spLocks/>
              </p:cNvSpPr>
              <p:nvPr/>
            </p:nvSpPr>
            <p:spPr bwMode="auto">
              <a:xfrm>
                <a:off x="691" y="2097"/>
                <a:ext cx="9" cy="20"/>
              </a:xfrm>
              <a:custGeom>
                <a:avLst/>
                <a:gdLst>
                  <a:gd name="T0" fmla="*/ 5 w 9"/>
                  <a:gd name="T1" fmla="*/ 10 h 20"/>
                  <a:gd name="T2" fmla="*/ 9 w 9"/>
                  <a:gd name="T3" fmla="*/ 15 h 20"/>
                  <a:gd name="T4" fmla="*/ 9 w 9"/>
                  <a:gd name="T5" fmla="*/ 0 h 20"/>
                  <a:gd name="T6" fmla="*/ 0 w 9"/>
                  <a:gd name="T7" fmla="*/ 0 h 20"/>
                  <a:gd name="T8" fmla="*/ 0 w 9"/>
                  <a:gd name="T9" fmla="*/ 15 h 20"/>
                  <a:gd name="T10" fmla="*/ 5 w 9"/>
                  <a:gd name="T11" fmla="*/ 20 h 20"/>
                  <a:gd name="T12" fmla="*/ 0 w 9"/>
                  <a:gd name="T13" fmla="*/ 15 h 20"/>
                  <a:gd name="T14" fmla="*/ 0 w 9"/>
                  <a:gd name="T15" fmla="*/ 20 h 20"/>
                  <a:gd name="T16" fmla="*/ 5 w 9"/>
                  <a:gd name="T17" fmla="*/ 20 h 20"/>
                  <a:gd name="T18" fmla="*/ 5 w 9"/>
                  <a:gd name="T19" fmla="*/ 1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0">
                    <a:moveTo>
                      <a:pt x="5" y="10"/>
                    </a:moveTo>
                    <a:lnTo>
                      <a:pt x="9" y="15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5" y="2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5" y="2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7" name="Freeform 13"/>
              <p:cNvSpPr>
                <a:spLocks/>
              </p:cNvSpPr>
              <p:nvPr/>
            </p:nvSpPr>
            <p:spPr bwMode="auto">
              <a:xfrm>
                <a:off x="696" y="2107"/>
                <a:ext cx="403" cy="10"/>
              </a:xfrm>
              <a:custGeom>
                <a:avLst/>
                <a:gdLst>
                  <a:gd name="T0" fmla="*/ 393 w 403"/>
                  <a:gd name="T1" fmla="*/ 5 h 10"/>
                  <a:gd name="T2" fmla="*/ 398 w 403"/>
                  <a:gd name="T3" fmla="*/ 0 h 10"/>
                  <a:gd name="T4" fmla="*/ 0 w 403"/>
                  <a:gd name="T5" fmla="*/ 0 h 10"/>
                  <a:gd name="T6" fmla="*/ 0 w 403"/>
                  <a:gd name="T7" fmla="*/ 10 h 10"/>
                  <a:gd name="T8" fmla="*/ 398 w 403"/>
                  <a:gd name="T9" fmla="*/ 10 h 10"/>
                  <a:gd name="T10" fmla="*/ 403 w 403"/>
                  <a:gd name="T11" fmla="*/ 5 h 10"/>
                  <a:gd name="T12" fmla="*/ 398 w 403"/>
                  <a:gd name="T13" fmla="*/ 10 h 10"/>
                  <a:gd name="T14" fmla="*/ 403 w 403"/>
                  <a:gd name="T15" fmla="*/ 10 h 10"/>
                  <a:gd name="T16" fmla="*/ 403 w 403"/>
                  <a:gd name="T17" fmla="*/ 5 h 10"/>
                  <a:gd name="T18" fmla="*/ 393 w 403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3" h="10">
                    <a:moveTo>
                      <a:pt x="393" y="5"/>
                    </a:moveTo>
                    <a:lnTo>
                      <a:pt x="398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98" y="10"/>
                    </a:lnTo>
                    <a:lnTo>
                      <a:pt x="403" y="5"/>
                    </a:lnTo>
                    <a:lnTo>
                      <a:pt x="398" y="10"/>
                    </a:lnTo>
                    <a:lnTo>
                      <a:pt x="403" y="10"/>
                    </a:lnTo>
                    <a:lnTo>
                      <a:pt x="403" y="5"/>
                    </a:lnTo>
                    <a:lnTo>
                      <a:pt x="393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8" name="Freeform 14"/>
              <p:cNvSpPr>
                <a:spLocks/>
              </p:cNvSpPr>
              <p:nvPr/>
            </p:nvSpPr>
            <p:spPr bwMode="auto">
              <a:xfrm>
                <a:off x="1089" y="2105"/>
                <a:ext cx="10" cy="9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0 w 10"/>
                  <a:gd name="T5" fmla="*/ 7 h 9"/>
                  <a:gd name="T6" fmla="*/ 10 w 10"/>
                  <a:gd name="T7" fmla="*/ 7 h 9"/>
                  <a:gd name="T8" fmla="*/ 10 w 10"/>
                  <a:gd name="T9" fmla="*/ 5 h 9"/>
                  <a:gd name="T10" fmla="*/ 5 w 10"/>
                  <a:gd name="T11" fmla="*/ 9 h 9"/>
                  <a:gd name="T12" fmla="*/ 5 w 10"/>
                  <a:gd name="T13" fmla="*/ 0 h 9"/>
                  <a:gd name="T14" fmla="*/ 0 w 10"/>
                  <a:gd name="T15" fmla="*/ 0 h 9"/>
                  <a:gd name="T16" fmla="*/ 0 w 10"/>
                  <a:gd name="T17" fmla="*/ 5 h 9"/>
                  <a:gd name="T18" fmla="*/ 5 w 10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09" name="Freeform 15"/>
              <p:cNvSpPr>
                <a:spLocks/>
              </p:cNvSpPr>
              <p:nvPr/>
            </p:nvSpPr>
            <p:spPr bwMode="auto">
              <a:xfrm>
                <a:off x="1094" y="2105"/>
                <a:ext cx="286" cy="9"/>
              </a:xfrm>
              <a:custGeom>
                <a:avLst/>
                <a:gdLst>
                  <a:gd name="T0" fmla="*/ 286 w 286"/>
                  <a:gd name="T1" fmla="*/ 0 h 9"/>
                  <a:gd name="T2" fmla="*/ 286 w 286"/>
                  <a:gd name="T3" fmla="*/ 0 h 9"/>
                  <a:gd name="T4" fmla="*/ 283 w 286"/>
                  <a:gd name="T5" fmla="*/ 0 h 9"/>
                  <a:gd name="T6" fmla="*/ 272 w 286"/>
                  <a:gd name="T7" fmla="*/ 0 h 9"/>
                  <a:gd name="T8" fmla="*/ 258 w 286"/>
                  <a:gd name="T9" fmla="*/ 0 h 9"/>
                  <a:gd name="T10" fmla="*/ 240 w 286"/>
                  <a:gd name="T11" fmla="*/ 0 h 9"/>
                  <a:gd name="T12" fmla="*/ 217 w 286"/>
                  <a:gd name="T13" fmla="*/ 0 h 9"/>
                  <a:gd name="T14" fmla="*/ 194 w 286"/>
                  <a:gd name="T15" fmla="*/ 0 h 9"/>
                  <a:gd name="T16" fmla="*/ 168 w 286"/>
                  <a:gd name="T17" fmla="*/ 0 h 9"/>
                  <a:gd name="T18" fmla="*/ 141 w 286"/>
                  <a:gd name="T19" fmla="*/ 0 h 9"/>
                  <a:gd name="T20" fmla="*/ 115 w 286"/>
                  <a:gd name="T21" fmla="*/ 0 h 9"/>
                  <a:gd name="T22" fmla="*/ 89 w 286"/>
                  <a:gd name="T23" fmla="*/ 0 h 9"/>
                  <a:gd name="T24" fmla="*/ 65 w 286"/>
                  <a:gd name="T25" fmla="*/ 0 h 9"/>
                  <a:gd name="T26" fmla="*/ 44 w 286"/>
                  <a:gd name="T27" fmla="*/ 0 h 9"/>
                  <a:gd name="T28" fmla="*/ 26 w 286"/>
                  <a:gd name="T29" fmla="*/ 0 h 9"/>
                  <a:gd name="T30" fmla="*/ 12 w 286"/>
                  <a:gd name="T31" fmla="*/ 0 h 9"/>
                  <a:gd name="T32" fmla="*/ 4 w 286"/>
                  <a:gd name="T33" fmla="*/ 0 h 9"/>
                  <a:gd name="T34" fmla="*/ 0 w 286"/>
                  <a:gd name="T35" fmla="*/ 0 h 9"/>
                  <a:gd name="T36" fmla="*/ 0 w 286"/>
                  <a:gd name="T37" fmla="*/ 9 h 9"/>
                  <a:gd name="T38" fmla="*/ 4 w 286"/>
                  <a:gd name="T39" fmla="*/ 9 h 9"/>
                  <a:gd name="T40" fmla="*/ 12 w 286"/>
                  <a:gd name="T41" fmla="*/ 9 h 9"/>
                  <a:gd name="T42" fmla="*/ 26 w 286"/>
                  <a:gd name="T43" fmla="*/ 9 h 9"/>
                  <a:gd name="T44" fmla="*/ 44 w 286"/>
                  <a:gd name="T45" fmla="*/ 9 h 9"/>
                  <a:gd name="T46" fmla="*/ 65 w 286"/>
                  <a:gd name="T47" fmla="*/ 9 h 9"/>
                  <a:gd name="T48" fmla="*/ 89 w 286"/>
                  <a:gd name="T49" fmla="*/ 9 h 9"/>
                  <a:gd name="T50" fmla="*/ 115 w 286"/>
                  <a:gd name="T51" fmla="*/ 9 h 9"/>
                  <a:gd name="T52" fmla="*/ 141 w 286"/>
                  <a:gd name="T53" fmla="*/ 9 h 9"/>
                  <a:gd name="T54" fmla="*/ 168 w 286"/>
                  <a:gd name="T55" fmla="*/ 9 h 9"/>
                  <a:gd name="T56" fmla="*/ 194 w 286"/>
                  <a:gd name="T57" fmla="*/ 9 h 9"/>
                  <a:gd name="T58" fmla="*/ 217 w 286"/>
                  <a:gd name="T59" fmla="*/ 9 h 9"/>
                  <a:gd name="T60" fmla="*/ 240 w 286"/>
                  <a:gd name="T61" fmla="*/ 9 h 9"/>
                  <a:gd name="T62" fmla="*/ 258 w 286"/>
                  <a:gd name="T63" fmla="*/ 9 h 9"/>
                  <a:gd name="T64" fmla="*/ 272 w 286"/>
                  <a:gd name="T65" fmla="*/ 9 h 9"/>
                  <a:gd name="T66" fmla="*/ 283 w 286"/>
                  <a:gd name="T67" fmla="*/ 9 h 9"/>
                  <a:gd name="T68" fmla="*/ 286 w 286"/>
                  <a:gd name="T69" fmla="*/ 9 h 9"/>
                  <a:gd name="T70" fmla="*/ 286 w 286"/>
                  <a:gd name="T71" fmla="*/ 9 h 9"/>
                  <a:gd name="T72" fmla="*/ 286 w 286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86" h="9">
                    <a:moveTo>
                      <a:pt x="286" y="0"/>
                    </a:moveTo>
                    <a:lnTo>
                      <a:pt x="286" y="0"/>
                    </a:lnTo>
                    <a:lnTo>
                      <a:pt x="283" y="0"/>
                    </a:lnTo>
                    <a:lnTo>
                      <a:pt x="272" y="0"/>
                    </a:lnTo>
                    <a:lnTo>
                      <a:pt x="258" y="0"/>
                    </a:lnTo>
                    <a:lnTo>
                      <a:pt x="240" y="0"/>
                    </a:lnTo>
                    <a:lnTo>
                      <a:pt x="217" y="0"/>
                    </a:lnTo>
                    <a:lnTo>
                      <a:pt x="194" y="0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44" y="0"/>
                    </a:lnTo>
                    <a:lnTo>
                      <a:pt x="26" y="0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44" y="9"/>
                    </a:lnTo>
                    <a:lnTo>
                      <a:pt x="65" y="9"/>
                    </a:lnTo>
                    <a:lnTo>
                      <a:pt x="89" y="9"/>
                    </a:lnTo>
                    <a:lnTo>
                      <a:pt x="115" y="9"/>
                    </a:lnTo>
                    <a:lnTo>
                      <a:pt x="141" y="9"/>
                    </a:lnTo>
                    <a:lnTo>
                      <a:pt x="168" y="9"/>
                    </a:lnTo>
                    <a:lnTo>
                      <a:pt x="194" y="9"/>
                    </a:lnTo>
                    <a:lnTo>
                      <a:pt x="217" y="9"/>
                    </a:lnTo>
                    <a:lnTo>
                      <a:pt x="240" y="9"/>
                    </a:lnTo>
                    <a:lnTo>
                      <a:pt x="258" y="9"/>
                    </a:lnTo>
                    <a:lnTo>
                      <a:pt x="272" y="9"/>
                    </a:lnTo>
                    <a:lnTo>
                      <a:pt x="283" y="9"/>
                    </a:lnTo>
                    <a:lnTo>
                      <a:pt x="286" y="9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0" name="Freeform 16"/>
              <p:cNvSpPr>
                <a:spLocks/>
              </p:cNvSpPr>
              <p:nvPr/>
            </p:nvSpPr>
            <p:spPr bwMode="auto">
              <a:xfrm>
                <a:off x="1380" y="2098"/>
                <a:ext cx="17" cy="16"/>
              </a:xfrm>
              <a:custGeom>
                <a:avLst/>
                <a:gdLst>
                  <a:gd name="T0" fmla="*/ 7 w 17"/>
                  <a:gd name="T1" fmla="*/ 0 h 16"/>
                  <a:gd name="T2" fmla="*/ 7 w 17"/>
                  <a:gd name="T3" fmla="*/ 0 h 16"/>
                  <a:gd name="T4" fmla="*/ 6 w 17"/>
                  <a:gd name="T5" fmla="*/ 6 h 16"/>
                  <a:gd name="T6" fmla="*/ 6 w 17"/>
                  <a:gd name="T7" fmla="*/ 7 h 16"/>
                  <a:gd name="T8" fmla="*/ 5 w 17"/>
                  <a:gd name="T9" fmla="*/ 7 h 16"/>
                  <a:gd name="T10" fmla="*/ 0 w 17"/>
                  <a:gd name="T11" fmla="*/ 7 h 16"/>
                  <a:gd name="T12" fmla="*/ 0 w 17"/>
                  <a:gd name="T13" fmla="*/ 16 h 16"/>
                  <a:gd name="T14" fmla="*/ 5 w 17"/>
                  <a:gd name="T15" fmla="*/ 16 h 16"/>
                  <a:gd name="T16" fmla="*/ 11 w 17"/>
                  <a:gd name="T17" fmla="*/ 14 h 16"/>
                  <a:gd name="T18" fmla="*/ 16 w 17"/>
                  <a:gd name="T19" fmla="*/ 8 h 16"/>
                  <a:gd name="T20" fmla="*/ 17 w 17"/>
                  <a:gd name="T21" fmla="*/ 0 h 16"/>
                  <a:gd name="T22" fmla="*/ 17 w 17"/>
                  <a:gd name="T23" fmla="*/ 0 h 16"/>
                  <a:gd name="T24" fmla="*/ 7 w 17"/>
                  <a:gd name="T25" fmla="*/ 0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7" y="0"/>
                    </a:moveTo>
                    <a:lnTo>
                      <a:pt x="7" y="0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0" y="7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6" y="8"/>
                    </a:lnTo>
                    <a:lnTo>
                      <a:pt x="1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1" name="Freeform 17"/>
              <p:cNvSpPr>
                <a:spLocks/>
              </p:cNvSpPr>
              <p:nvPr/>
            </p:nvSpPr>
            <p:spPr bwMode="auto">
              <a:xfrm>
                <a:off x="1387" y="1116"/>
                <a:ext cx="10" cy="982"/>
              </a:xfrm>
              <a:custGeom>
                <a:avLst/>
                <a:gdLst>
                  <a:gd name="T0" fmla="*/ 0 w 10"/>
                  <a:gd name="T1" fmla="*/ 0 h 982"/>
                  <a:gd name="T2" fmla="*/ 0 w 10"/>
                  <a:gd name="T3" fmla="*/ 0 h 982"/>
                  <a:gd name="T4" fmla="*/ 0 w 10"/>
                  <a:gd name="T5" fmla="*/ 156 h 982"/>
                  <a:gd name="T6" fmla="*/ 0 w 10"/>
                  <a:gd name="T7" fmla="*/ 490 h 982"/>
                  <a:gd name="T8" fmla="*/ 0 w 10"/>
                  <a:gd name="T9" fmla="*/ 825 h 982"/>
                  <a:gd name="T10" fmla="*/ 0 w 10"/>
                  <a:gd name="T11" fmla="*/ 982 h 982"/>
                  <a:gd name="T12" fmla="*/ 10 w 10"/>
                  <a:gd name="T13" fmla="*/ 982 h 982"/>
                  <a:gd name="T14" fmla="*/ 10 w 10"/>
                  <a:gd name="T15" fmla="*/ 825 h 982"/>
                  <a:gd name="T16" fmla="*/ 10 w 10"/>
                  <a:gd name="T17" fmla="*/ 490 h 982"/>
                  <a:gd name="T18" fmla="*/ 10 w 10"/>
                  <a:gd name="T19" fmla="*/ 156 h 982"/>
                  <a:gd name="T20" fmla="*/ 10 w 10"/>
                  <a:gd name="T21" fmla="*/ 0 h 982"/>
                  <a:gd name="T22" fmla="*/ 10 w 10"/>
                  <a:gd name="T23" fmla="*/ 0 h 982"/>
                  <a:gd name="T24" fmla="*/ 0 w 10"/>
                  <a:gd name="T25" fmla="*/ 0 h 9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" h="982">
                    <a:moveTo>
                      <a:pt x="0" y="0"/>
                    </a:moveTo>
                    <a:lnTo>
                      <a:pt x="0" y="0"/>
                    </a:lnTo>
                    <a:lnTo>
                      <a:pt x="0" y="156"/>
                    </a:lnTo>
                    <a:lnTo>
                      <a:pt x="0" y="490"/>
                    </a:lnTo>
                    <a:lnTo>
                      <a:pt x="0" y="825"/>
                    </a:lnTo>
                    <a:lnTo>
                      <a:pt x="0" y="982"/>
                    </a:lnTo>
                    <a:lnTo>
                      <a:pt x="10" y="982"/>
                    </a:lnTo>
                    <a:lnTo>
                      <a:pt x="10" y="825"/>
                    </a:lnTo>
                    <a:lnTo>
                      <a:pt x="10" y="490"/>
                    </a:lnTo>
                    <a:lnTo>
                      <a:pt x="10" y="156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2" name="Freeform 18"/>
              <p:cNvSpPr>
                <a:spLocks/>
              </p:cNvSpPr>
              <p:nvPr/>
            </p:nvSpPr>
            <p:spPr bwMode="auto">
              <a:xfrm>
                <a:off x="1380" y="1101"/>
                <a:ext cx="17" cy="15"/>
              </a:xfrm>
              <a:custGeom>
                <a:avLst/>
                <a:gdLst>
                  <a:gd name="T0" fmla="*/ 0 w 17"/>
                  <a:gd name="T1" fmla="*/ 9 h 15"/>
                  <a:gd name="T2" fmla="*/ 0 w 17"/>
                  <a:gd name="T3" fmla="*/ 9 h 15"/>
                  <a:gd name="T4" fmla="*/ 4 w 17"/>
                  <a:gd name="T5" fmla="*/ 9 h 15"/>
                  <a:gd name="T6" fmla="*/ 5 w 17"/>
                  <a:gd name="T7" fmla="*/ 10 h 15"/>
                  <a:gd name="T8" fmla="*/ 6 w 17"/>
                  <a:gd name="T9" fmla="*/ 11 h 15"/>
                  <a:gd name="T10" fmla="*/ 7 w 17"/>
                  <a:gd name="T11" fmla="*/ 15 h 15"/>
                  <a:gd name="T12" fmla="*/ 17 w 17"/>
                  <a:gd name="T13" fmla="*/ 15 h 15"/>
                  <a:gd name="T14" fmla="*/ 16 w 17"/>
                  <a:gd name="T15" fmla="*/ 9 h 15"/>
                  <a:gd name="T16" fmla="*/ 12 w 17"/>
                  <a:gd name="T17" fmla="*/ 3 h 15"/>
                  <a:gd name="T18" fmla="*/ 6 w 17"/>
                  <a:gd name="T19" fmla="*/ 0 h 15"/>
                  <a:gd name="T20" fmla="*/ 0 w 17"/>
                  <a:gd name="T21" fmla="*/ 0 h 15"/>
                  <a:gd name="T22" fmla="*/ 0 w 17"/>
                  <a:gd name="T23" fmla="*/ 0 h 15"/>
                  <a:gd name="T24" fmla="*/ 0 w 17"/>
                  <a:gd name="T25" fmla="*/ 9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5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7" y="15"/>
                    </a:lnTo>
                    <a:lnTo>
                      <a:pt x="17" y="15"/>
                    </a:lnTo>
                    <a:lnTo>
                      <a:pt x="16" y="9"/>
                    </a:lnTo>
                    <a:lnTo>
                      <a:pt x="12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3" name="Freeform 19"/>
              <p:cNvSpPr>
                <a:spLocks/>
              </p:cNvSpPr>
              <p:nvPr/>
            </p:nvSpPr>
            <p:spPr bwMode="auto">
              <a:xfrm>
                <a:off x="1268" y="1101"/>
                <a:ext cx="112" cy="9"/>
              </a:xfrm>
              <a:custGeom>
                <a:avLst/>
                <a:gdLst>
                  <a:gd name="T0" fmla="*/ 9 w 112"/>
                  <a:gd name="T1" fmla="*/ 6 h 9"/>
                  <a:gd name="T2" fmla="*/ 5 w 112"/>
                  <a:gd name="T3" fmla="*/ 9 h 9"/>
                  <a:gd name="T4" fmla="*/ 9 w 112"/>
                  <a:gd name="T5" fmla="*/ 9 h 9"/>
                  <a:gd name="T6" fmla="*/ 21 w 112"/>
                  <a:gd name="T7" fmla="*/ 9 h 9"/>
                  <a:gd name="T8" fmla="*/ 38 w 112"/>
                  <a:gd name="T9" fmla="*/ 9 h 9"/>
                  <a:gd name="T10" fmla="*/ 56 w 112"/>
                  <a:gd name="T11" fmla="*/ 9 h 9"/>
                  <a:gd name="T12" fmla="*/ 76 w 112"/>
                  <a:gd name="T13" fmla="*/ 9 h 9"/>
                  <a:gd name="T14" fmla="*/ 94 w 112"/>
                  <a:gd name="T15" fmla="*/ 9 h 9"/>
                  <a:gd name="T16" fmla="*/ 106 w 112"/>
                  <a:gd name="T17" fmla="*/ 9 h 9"/>
                  <a:gd name="T18" fmla="*/ 112 w 112"/>
                  <a:gd name="T19" fmla="*/ 9 h 9"/>
                  <a:gd name="T20" fmla="*/ 112 w 112"/>
                  <a:gd name="T21" fmla="*/ 0 h 9"/>
                  <a:gd name="T22" fmla="*/ 106 w 112"/>
                  <a:gd name="T23" fmla="*/ 0 h 9"/>
                  <a:gd name="T24" fmla="*/ 94 w 112"/>
                  <a:gd name="T25" fmla="*/ 0 h 9"/>
                  <a:gd name="T26" fmla="*/ 76 w 112"/>
                  <a:gd name="T27" fmla="*/ 0 h 9"/>
                  <a:gd name="T28" fmla="*/ 56 w 112"/>
                  <a:gd name="T29" fmla="*/ 0 h 9"/>
                  <a:gd name="T30" fmla="*/ 38 w 112"/>
                  <a:gd name="T31" fmla="*/ 0 h 9"/>
                  <a:gd name="T32" fmla="*/ 21 w 112"/>
                  <a:gd name="T33" fmla="*/ 0 h 9"/>
                  <a:gd name="T34" fmla="*/ 9 w 112"/>
                  <a:gd name="T35" fmla="*/ 0 h 9"/>
                  <a:gd name="T36" fmla="*/ 5 w 112"/>
                  <a:gd name="T37" fmla="*/ 0 h 9"/>
                  <a:gd name="T38" fmla="*/ 0 w 112"/>
                  <a:gd name="T39" fmla="*/ 2 h 9"/>
                  <a:gd name="T40" fmla="*/ 5 w 112"/>
                  <a:gd name="T41" fmla="*/ 0 h 9"/>
                  <a:gd name="T42" fmla="*/ 2 w 112"/>
                  <a:gd name="T43" fmla="*/ 0 h 9"/>
                  <a:gd name="T44" fmla="*/ 1 w 112"/>
                  <a:gd name="T45" fmla="*/ 3 h 9"/>
                  <a:gd name="T46" fmla="*/ 9 w 112"/>
                  <a:gd name="T47" fmla="*/ 6 h 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9">
                    <a:moveTo>
                      <a:pt x="9" y="6"/>
                    </a:moveTo>
                    <a:lnTo>
                      <a:pt x="5" y="9"/>
                    </a:lnTo>
                    <a:lnTo>
                      <a:pt x="9" y="9"/>
                    </a:lnTo>
                    <a:lnTo>
                      <a:pt x="21" y="9"/>
                    </a:lnTo>
                    <a:lnTo>
                      <a:pt x="38" y="9"/>
                    </a:lnTo>
                    <a:lnTo>
                      <a:pt x="56" y="9"/>
                    </a:lnTo>
                    <a:lnTo>
                      <a:pt x="76" y="9"/>
                    </a:lnTo>
                    <a:lnTo>
                      <a:pt x="94" y="9"/>
                    </a:lnTo>
                    <a:lnTo>
                      <a:pt x="106" y="9"/>
                    </a:lnTo>
                    <a:lnTo>
                      <a:pt x="112" y="9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1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1" y="3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4" name="Freeform 20"/>
              <p:cNvSpPr>
                <a:spLocks/>
              </p:cNvSpPr>
              <p:nvPr/>
            </p:nvSpPr>
            <p:spPr bwMode="auto">
              <a:xfrm>
                <a:off x="1267" y="110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7 h 9"/>
                  <a:gd name="T4" fmla="*/ 10 w 10"/>
                  <a:gd name="T5" fmla="*/ 4 h 9"/>
                  <a:gd name="T6" fmla="*/ 1 w 10"/>
                  <a:gd name="T7" fmla="*/ 0 h 9"/>
                  <a:gd name="T8" fmla="*/ 0 w 10"/>
                  <a:gd name="T9" fmla="*/ 2 h 9"/>
                  <a:gd name="T10" fmla="*/ 5 w 10"/>
                  <a:gd name="T11" fmla="*/ 0 h 9"/>
                  <a:gd name="T12" fmla="*/ 5 w 10"/>
                  <a:gd name="T13" fmla="*/ 9 h 9"/>
                  <a:gd name="T14" fmla="*/ 7 w 10"/>
                  <a:gd name="T15" fmla="*/ 9 h 9"/>
                  <a:gd name="T16" fmla="*/ 8 w 10"/>
                  <a:gd name="T17" fmla="*/ 6 h 9"/>
                  <a:gd name="T18" fmla="*/ 5 w 10"/>
                  <a:gd name="T19" fmla="*/ 9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7"/>
                    </a:lnTo>
                    <a:lnTo>
                      <a:pt x="10" y="4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8" y="6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5" name="Freeform 21"/>
              <p:cNvSpPr>
                <a:spLocks/>
              </p:cNvSpPr>
              <p:nvPr/>
            </p:nvSpPr>
            <p:spPr bwMode="auto">
              <a:xfrm>
                <a:off x="541" y="1103"/>
                <a:ext cx="731" cy="9"/>
              </a:xfrm>
              <a:custGeom>
                <a:avLst/>
                <a:gdLst>
                  <a:gd name="T0" fmla="*/ 0 w 731"/>
                  <a:gd name="T1" fmla="*/ 4 h 9"/>
                  <a:gd name="T2" fmla="*/ 5 w 731"/>
                  <a:gd name="T3" fmla="*/ 9 h 9"/>
                  <a:gd name="T4" fmla="*/ 731 w 731"/>
                  <a:gd name="T5" fmla="*/ 9 h 9"/>
                  <a:gd name="T6" fmla="*/ 731 w 731"/>
                  <a:gd name="T7" fmla="*/ 0 h 9"/>
                  <a:gd name="T8" fmla="*/ 5 w 731"/>
                  <a:gd name="T9" fmla="*/ 0 h 9"/>
                  <a:gd name="T10" fmla="*/ 10 w 731"/>
                  <a:gd name="T11" fmla="*/ 4 h 9"/>
                  <a:gd name="T12" fmla="*/ 0 w 731"/>
                  <a:gd name="T13" fmla="*/ 4 h 9"/>
                  <a:gd name="T14" fmla="*/ 0 w 731"/>
                  <a:gd name="T15" fmla="*/ 9 h 9"/>
                  <a:gd name="T16" fmla="*/ 5 w 731"/>
                  <a:gd name="T17" fmla="*/ 9 h 9"/>
                  <a:gd name="T18" fmla="*/ 0 w 731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1" h="9">
                    <a:moveTo>
                      <a:pt x="0" y="4"/>
                    </a:moveTo>
                    <a:lnTo>
                      <a:pt x="5" y="9"/>
                    </a:lnTo>
                    <a:lnTo>
                      <a:pt x="731" y="9"/>
                    </a:lnTo>
                    <a:lnTo>
                      <a:pt x="731" y="0"/>
                    </a:lnTo>
                    <a:lnTo>
                      <a:pt x="5" y="0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6" name="Freeform 22"/>
              <p:cNvSpPr>
                <a:spLocks/>
              </p:cNvSpPr>
              <p:nvPr/>
            </p:nvSpPr>
            <p:spPr bwMode="auto">
              <a:xfrm>
                <a:off x="541" y="1099"/>
                <a:ext cx="10" cy="10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0 w 10"/>
                  <a:gd name="T5" fmla="*/ 8 h 10"/>
                  <a:gd name="T6" fmla="*/ 10 w 10"/>
                  <a:gd name="T7" fmla="*/ 8 h 10"/>
                  <a:gd name="T8" fmla="*/ 10 w 10"/>
                  <a:gd name="T9" fmla="*/ 5 h 10"/>
                  <a:gd name="T10" fmla="*/ 5 w 10"/>
                  <a:gd name="T11" fmla="*/ 0 h 10"/>
                  <a:gd name="T12" fmla="*/ 10 w 10"/>
                  <a:gd name="T13" fmla="*/ 5 h 10"/>
                  <a:gd name="T14" fmla="*/ 10 w 10"/>
                  <a:gd name="T15" fmla="*/ 0 h 10"/>
                  <a:gd name="T16" fmla="*/ 5 w 10"/>
                  <a:gd name="T17" fmla="*/ 0 h 10"/>
                  <a:gd name="T18" fmla="*/ 5 w 10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0" y="8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7" name="Freeform 23"/>
              <p:cNvSpPr>
                <a:spLocks/>
              </p:cNvSpPr>
              <p:nvPr/>
            </p:nvSpPr>
            <p:spPr bwMode="auto">
              <a:xfrm>
                <a:off x="426" y="1099"/>
                <a:ext cx="120" cy="10"/>
              </a:xfrm>
              <a:custGeom>
                <a:avLst/>
                <a:gdLst>
                  <a:gd name="T0" fmla="*/ 0 w 120"/>
                  <a:gd name="T1" fmla="*/ 10 h 10"/>
                  <a:gd name="T2" fmla="*/ 0 w 120"/>
                  <a:gd name="T3" fmla="*/ 10 h 10"/>
                  <a:gd name="T4" fmla="*/ 7 w 120"/>
                  <a:gd name="T5" fmla="*/ 10 h 10"/>
                  <a:gd name="T6" fmla="*/ 22 w 120"/>
                  <a:gd name="T7" fmla="*/ 10 h 10"/>
                  <a:gd name="T8" fmla="*/ 41 w 120"/>
                  <a:gd name="T9" fmla="*/ 10 h 10"/>
                  <a:gd name="T10" fmla="*/ 63 w 120"/>
                  <a:gd name="T11" fmla="*/ 10 h 10"/>
                  <a:gd name="T12" fmla="*/ 84 w 120"/>
                  <a:gd name="T13" fmla="*/ 10 h 10"/>
                  <a:gd name="T14" fmla="*/ 103 w 120"/>
                  <a:gd name="T15" fmla="*/ 10 h 10"/>
                  <a:gd name="T16" fmla="*/ 115 w 120"/>
                  <a:gd name="T17" fmla="*/ 10 h 10"/>
                  <a:gd name="T18" fmla="*/ 120 w 120"/>
                  <a:gd name="T19" fmla="*/ 10 h 10"/>
                  <a:gd name="T20" fmla="*/ 120 w 120"/>
                  <a:gd name="T21" fmla="*/ 0 h 10"/>
                  <a:gd name="T22" fmla="*/ 115 w 120"/>
                  <a:gd name="T23" fmla="*/ 0 h 10"/>
                  <a:gd name="T24" fmla="*/ 103 w 120"/>
                  <a:gd name="T25" fmla="*/ 0 h 10"/>
                  <a:gd name="T26" fmla="*/ 84 w 120"/>
                  <a:gd name="T27" fmla="*/ 0 h 10"/>
                  <a:gd name="T28" fmla="*/ 63 w 120"/>
                  <a:gd name="T29" fmla="*/ 0 h 10"/>
                  <a:gd name="T30" fmla="*/ 41 w 120"/>
                  <a:gd name="T31" fmla="*/ 0 h 10"/>
                  <a:gd name="T32" fmla="*/ 22 w 120"/>
                  <a:gd name="T33" fmla="*/ 0 h 10"/>
                  <a:gd name="T34" fmla="*/ 7 w 120"/>
                  <a:gd name="T35" fmla="*/ 0 h 10"/>
                  <a:gd name="T36" fmla="*/ 0 w 120"/>
                  <a:gd name="T37" fmla="*/ 0 h 10"/>
                  <a:gd name="T38" fmla="*/ 0 w 120"/>
                  <a:gd name="T39" fmla="*/ 0 h 10"/>
                  <a:gd name="T40" fmla="*/ 0 w 120"/>
                  <a:gd name="T41" fmla="*/ 10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20" h="10">
                    <a:moveTo>
                      <a:pt x="0" y="10"/>
                    </a:moveTo>
                    <a:lnTo>
                      <a:pt x="0" y="10"/>
                    </a:lnTo>
                    <a:lnTo>
                      <a:pt x="7" y="10"/>
                    </a:lnTo>
                    <a:lnTo>
                      <a:pt x="22" y="10"/>
                    </a:lnTo>
                    <a:lnTo>
                      <a:pt x="41" y="10"/>
                    </a:lnTo>
                    <a:lnTo>
                      <a:pt x="63" y="10"/>
                    </a:lnTo>
                    <a:lnTo>
                      <a:pt x="84" y="10"/>
                    </a:lnTo>
                    <a:lnTo>
                      <a:pt x="103" y="10"/>
                    </a:lnTo>
                    <a:lnTo>
                      <a:pt x="115" y="10"/>
                    </a:lnTo>
                    <a:lnTo>
                      <a:pt x="120" y="10"/>
                    </a:lnTo>
                    <a:lnTo>
                      <a:pt x="120" y="0"/>
                    </a:lnTo>
                    <a:lnTo>
                      <a:pt x="115" y="0"/>
                    </a:lnTo>
                    <a:lnTo>
                      <a:pt x="103" y="0"/>
                    </a:lnTo>
                    <a:lnTo>
                      <a:pt x="84" y="0"/>
                    </a:lnTo>
                    <a:lnTo>
                      <a:pt x="63" y="0"/>
                    </a:lnTo>
                    <a:lnTo>
                      <a:pt x="41" y="0"/>
                    </a:lnTo>
                    <a:lnTo>
                      <a:pt x="2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8" name="Freeform 24"/>
              <p:cNvSpPr>
                <a:spLocks/>
              </p:cNvSpPr>
              <p:nvPr/>
            </p:nvSpPr>
            <p:spPr bwMode="auto">
              <a:xfrm>
                <a:off x="409" y="1099"/>
                <a:ext cx="17" cy="17"/>
              </a:xfrm>
              <a:custGeom>
                <a:avLst/>
                <a:gdLst>
                  <a:gd name="T0" fmla="*/ 10 w 17"/>
                  <a:gd name="T1" fmla="*/ 17 h 17"/>
                  <a:gd name="T2" fmla="*/ 10 w 17"/>
                  <a:gd name="T3" fmla="*/ 17 h 17"/>
                  <a:gd name="T4" fmla="*/ 11 w 17"/>
                  <a:gd name="T5" fmla="*/ 13 h 17"/>
                  <a:gd name="T6" fmla="*/ 12 w 17"/>
                  <a:gd name="T7" fmla="*/ 12 h 17"/>
                  <a:gd name="T8" fmla="*/ 13 w 17"/>
                  <a:gd name="T9" fmla="*/ 11 h 17"/>
                  <a:gd name="T10" fmla="*/ 17 w 17"/>
                  <a:gd name="T11" fmla="*/ 10 h 17"/>
                  <a:gd name="T12" fmla="*/ 17 w 17"/>
                  <a:gd name="T13" fmla="*/ 0 h 17"/>
                  <a:gd name="T14" fmla="*/ 11 w 17"/>
                  <a:gd name="T15" fmla="*/ 2 h 17"/>
                  <a:gd name="T16" fmla="*/ 5 w 17"/>
                  <a:gd name="T17" fmla="*/ 5 h 17"/>
                  <a:gd name="T18" fmla="*/ 1 w 17"/>
                  <a:gd name="T19" fmla="*/ 11 h 17"/>
                  <a:gd name="T20" fmla="*/ 0 w 17"/>
                  <a:gd name="T21" fmla="*/ 17 h 17"/>
                  <a:gd name="T22" fmla="*/ 0 w 17"/>
                  <a:gd name="T23" fmla="*/ 17 h 17"/>
                  <a:gd name="T24" fmla="*/ 10 w 17"/>
                  <a:gd name="T25" fmla="*/ 17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11" y="13"/>
                    </a:lnTo>
                    <a:lnTo>
                      <a:pt x="12" y="12"/>
                    </a:lnTo>
                    <a:lnTo>
                      <a:pt x="13" y="11"/>
                    </a:lnTo>
                    <a:lnTo>
                      <a:pt x="17" y="1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19" name="Freeform 25"/>
              <p:cNvSpPr>
                <a:spLocks/>
              </p:cNvSpPr>
              <p:nvPr/>
            </p:nvSpPr>
            <p:spPr bwMode="auto">
              <a:xfrm>
                <a:off x="409" y="1116"/>
                <a:ext cx="11" cy="937"/>
              </a:xfrm>
              <a:custGeom>
                <a:avLst/>
                <a:gdLst>
                  <a:gd name="T0" fmla="*/ 10 w 11"/>
                  <a:gd name="T1" fmla="*/ 930 h 937"/>
                  <a:gd name="T2" fmla="*/ 11 w 11"/>
                  <a:gd name="T3" fmla="*/ 933 h 937"/>
                  <a:gd name="T4" fmla="*/ 11 w 11"/>
                  <a:gd name="T5" fmla="*/ 789 h 937"/>
                  <a:gd name="T6" fmla="*/ 11 w 11"/>
                  <a:gd name="T7" fmla="*/ 468 h 937"/>
                  <a:gd name="T8" fmla="*/ 10 w 11"/>
                  <a:gd name="T9" fmla="*/ 148 h 937"/>
                  <a:gd name="T10" fmla="*/ 10 w 11"/>
                  <a:gd name="T11" fmla="*/ 0 h 937"/>
                  <a:gd name="T12" fmla="*/ 0 w 11"/>
                  <a:gd name="T13" fmla="*/ 0 h 937"/>
                  <a:gd name="T14" fmla="*/ 0 w 11"/>
                  <a:gd name="T15" fmla="*/ 148 h 937"/>
                  <a:gd name="T16" fmla="*/ 1 w 11"/>
                  <a:gd name="T17" fmla="*/ 468 h 937"/>
                  <a:gd name="T18" fmla="*/ 1 w 11"/>
                  <a:gd name="T19" fmla="*/ 789 h 937"/>
                  <a:gd name="T20" fmla="*/ 1 w 11"/>
                  <a:gd name="T21" fmla="*/ 933 h 937"/>
                  <a:gd name="T22" fmla="*/ 3 w 11"/>
                  <a:gd name="T23" fmla="*/ 937 h 937"/>
                  <a:gd name="T24" fmla="*/ 1 w 11"/>
                  <a:gd name="T25" fmla="*/ 933 h 937"/>
                  <a:gd name="T26" fmla="*/ 1 w 11"/>
                  <a:gd name="T27" fmla="*/ 934 h 937"/>
                  <a:gd name="T28" fmla="*/ 3 w 11"/>
                  <a:gd name="T29" fmla="*/ 937 h 937"/>
                  <a:gd name="T30" fmla="*/ 10 w 11"/>
                  <a:gd name="T31" fmla="*/ 930 h 9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" h="937">
                    <a:moveTo>
                      <a:pt x="10" y="930"/>
                    </a:moveTo>
                    <a:lnTo>
                      <a:pt x="11" y="933"/>
                    </a:lnTo>
                    <a:lnTo>
                      <a:pt x="11" y="789"/>
                    </a:lnTo>
                    <a:lnTo>
                      <a:pt x="11" y="468"/>
                    </a:lnTo>
                    <a:lnTo>
                      <a:pt x="10" y="148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48"/>
                    </a:lnTo>
                    <a:lnTo>
                      <a:pt x="1" y="468"/>
                    </a:lnTo>
                    <a:lnTo>
                      <a:pt x="1" y="789"/>
                    </a:lnTo>
                    <a:lnTo>
                      <a:pt x="1" y="933"/>
                    </a:lnTo>
                    <a:lnTo>
                      <a:pt x="3" y="937"/>
                    </a:lnTo>
                    <a:lnTo>
                      <a:pt x="1" y="933"/>
                    </a:lnTo>
                    <a:lnTo>
                      <a:pt x="1" y="934"/>
                    </a:lnTo>
                    <a:lnTo>
                      <a:pt x="3" y="937"/>
                    </a:lnTo>
                    <a:lnTo>
                      <a:pt x="10" y="9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0" name="Freeform 26"/>
              <p:cNvSpPr>
                <a:spLocks/>
              </p:cNvSpPr>
              <p:nvPr/>
            </p:nvSpPr>
            <p:spPr bwMode="auto">
              <a:xfrm>
                <a:off x="546" y="1107"/>
                <a:ext cx="726" cy="575"/>
              </a:xfrm>
              <a:custGeom>
                <a:avLst/>
                <a:gdLst>
                  <a:gd name="T0" fmla="*/ 726 w 726"/>
                  <a:gd name="T1" fmla="*/ 0 h 575"/>
                  <a:gd name="T2" fmla="*/ 0 w 726"/>
                  <a:gd name="T3" fmla="*/ 0 h 575"/>
                  <a:gd name="T4" fmla="*/ 0 w 726"/>
                  <a:gd name="T5" fmla="*/ 72 h 575"/>
                  <a:gd name="T6" fmla="*/ 1 w 726"/>
                  <a:gd name="T7" fmla="*/ 237 h 575"/>
                  <a:gd name="T8" fmla="*/ 1 w 726"/>
                  <a:gd name="T9" fmla="*/ 422 h 575"/>
                  <a:gd name="T10" fmla="*/ 1 w 726"/>
                  <a:gd name="T11" fmla="*/ 555 h 575"/>
                  <a:gd name="T12" fmla="*/ 2 w 726"/>
                  <a:gd name="T13" fmla="*/ 562 h 575"/>
                  <a:gd name="T14" fmla="*/ 6 w 726"/>
                  <a:gd name="T15" fmla="*/ 568 h 575"/>
                  <a:gd name="T16" fmla="*/ 13 w 726"/>
                  <a:gd name="T17" fmla="*/ 573 h 575"/>
                  <a:gd name="T18" fmla="*/ 22 w 726"/>
                  <a:gd name="T19" fmla="*/ 575 h 575"/>
                  <a:gd name="T20" fmla="*/ 32 w 726"/>
                  <a:gd name="T21" fmla="*/ 575 h 575"/>
                  <a:gd name="T22" fmla="*/ 55 w 726"/>
                  <a:gd name="T23" fmla="*/ 575 h 575"/>
                  <a:gd name="T24" fmla="*/ 89 w 726"/>
                  <a:gd name="T25" fmla="*/ 575 h 575"/>
                  <a:gd name="T26" fmla="*/ 133 w 726"/>
                  <a:gd name="T27" fmla="*/ 575 h 575"/>
                  <a:gd name="T28" fmla="*/ 185 w 726"/>
                  <a:gd name="T29" fmla="*/ 575 h 575"/>
                  <a:gd name="T30" fmla="*/ 241 w 726"/>
                  <a:gd name="T31" fmla="*/ 575 h 575"/>
                  <a:gd name="T32" fmla="*/ 301 w 726"/>
                  <a:gd name="T33" fmla="*/ 575 h 575"/>
                  <a:gd name="T34" fmla="*/ 363 w 726"/>
                  <a:gd name="T35" fmla="*/ 575 h 575"/>
                  <a:gd name="T36" fmla="*/ 427 w 726"/>
                  <a:gd name="T37" fmla="*/ 575 h 575"/>
                  <a:gd name="T38" fmla="*/ 486 w 726"/>
                  <a:gd name="T39" fmla="*/ 575 h 575"/>
                  <a:gd name="T40" fmla="*/ 543 w 726"/>
                  <a:gd name="T41" fmla="*/ 575 h 575"/>
                  <a:gd name="T42" fmla="*/ 594 w 726"/>
                  <a:gd name="T43" fmla="*/ 575 h 575"/>
                  <a:gd name="T44" fmla="*/ 638 w 726"/>
                  <a:gd name="T45" fmla="*/ 575 h 575"/>
                  <a:gd name="T46" fmla="*/ 672 w 726"/>
                  <a:gd name="T47" fmla="*/ 575 h 575"/>
                  <a:gd name="T48" fmla="*/ 694 w 726"/>
                  <a:gd name="T49" fmla="*/ 575 h 575"/>
                  <a:gd name="T50" fmla="*/ 703 w 726"/>
                  <a:gd name="T51" fmla="*/ 575 h 575"/>
                  <a:gd name="T52" fmla="*/ 712 w 726"/>
                  <a:gd name="T53" fmla="*/ 573 h 575"/>
                  <a:gd name="T54" fmla="*/ 719 w 726"/>
                  <a:gd name="T55" fmla="*/ 568 h 575"/>
                  <a:gd name="T56" fmla="*/ 723 w 726"/>
                  <a:gd name="T57" fmla="*/ 561 h 575"/>
                  <a:gd name="T58" fmla="*/ 726 w 726"/>
                  <a:gd name="T59" fmla="*/ 553 h 575"/>
                  <a:gd name="T60" fmla="*/ 726 w 726"/>
                  <a:gd name="T61" fmla="*/ 419 h 575"/>
                  <a:gd name="T62" fmla="*/ 726 w 726"/>
                  <a:gd name="T63" fmla="*/ 235 h 575"/>
                  <a:gd name="T64" fmla="*/ 726 w 726"/>
                  <a:gd name="T65" fmla="*/ 72 h 575"/>
                  <a:gd name="T66" fmla="*/ 726 w 726"/>
                  <a:gd name="T67" fmla="*/ 0 h 57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575">
                    <a:moveTo>
                      <a:pt x="726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1" y="237"/>
                    </a:lnTo>
                    <a:lnTo>
                      <a:pt x="1" y="422"/>
                    </a:lnTo>
                    <a:lnTo>
                      <a:pt x="1" y="555"/>
                    </a:lnTo>
                    <a:lnTo>
                      <a:pt x="2" y="562"/>
                    </a:lnTo>
                    <a:lnTo>
                      <a:pt x="6" y="568"/>
                    </a:lnTo>
                    <a:lnTo>
                      <a:pt x="13" y="573"/>
                    </a:lnTo>
                    <a:lnTo>
                      <a:pt x="22" y="575"/>
                    </a:lnTo>
                    <a:lnTo>
                      <a:pt x="32" y="575"/>
                    </a:lnTo>
                    <a:lnTo>
                      <a:pt x="55" y="575"/>
                    </a:lnTo>
                    <a:lnTo>
                      <a:pt x="89" y="575"/>
                    </a:lnTo>
                    <a:lnTo>
                      <a:pt x="133" y="575"/>
                    </a:lnTo>
                    <a:lnTo>
                      <a:pt x="185" y="575"/>
                    </a:lnTo>
                    <a:lnTo>
                      <a:pt x="241" y="575"/>
                    </a:lnTo>
                    <a:lnTo>
                      <a:pt x="301" y="575"/>
                    </a:lnTo>
                    <a:lnTo>
                      <a:pt x="363" y="575"/>
                    </a:lnTo>
                    <a:lnTo>
                      <a:pt x="427" y="575"/>
                    </a:lnTo>
                    <a:lnTo>
                      <a:pt x="486" y="575"/>
                    </a:lnTo>
                    <a:lnTo>
                      <a:pt x="543" y="575"/>
                    </a:lnTo>
                    <a:lnTo>
                      <a:pt x="594" y="575"/>
                    </a:lnTo>
                    <a:lnTo>
                      <a:pt x="638" y="575"/>
                    </a:lnTo>
                    <a:lnTo>
                      <a:pt x="672" y="575"/>
                    </a:lnTo>
                    <a:lnTo>
                      <a:pt x="694" y="575"/>
                    </a:lnTo>
                    <a:lnTo>
                      <a:pt x="703" y="575"/>
                    </a:lnTo>
                    <a:lnTo>
                      <a:pt x="712" y="573"/>
                    </a:lnTo>
                    <a:lnTo>
                      <a:pt x="719" y="568"/>
                    </a:lnTo>
                    <a:lnTo>
                      <a:pt x="723" y="561"/>
                    </a:lnTo>
                    <a:lnTo>
                      <a:pt x="726" y="553"/>
                    </a:lnTo>
                    <a:lnTo>
                      <a:pt x="726" y="419"/>
                    </a:lnTo>
                    <a:lnTo>
                      <a:pt x="726" y="235"/>
                    </a:lnTo>
                    <a:lnTo>
                      <a:pt x="726" y="72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2F4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1" name="Freeform 27"/>
              <p:cNvSpPr>
                <a:spLocks/>
              </p:cNvSpPr>
              <p:nvPr/>
            </p:nvSpPr>
            <p:spPr bwMode="auto">
              <a:xfrm>
                <a:off x="546" y="1107"/>
                <a:ext cx="726" cy="575"/>
              </a:xfrm>
              <a:custGeom>
                <a:avLst/>
                <a:gdLst>
                  <a:gd name="T0" fmla="*/ 726 w 726"/>
                  <a:gd name="T1" fmla="*/ 0 h 575"/>
                  <a:gd name="T2" fmla="*/ 0 w 726"/>
                  <a:gd name="T3" fmla="*/ 0 h 575"/>
                  <a:gd name="T4" fmla="*/ 0 w 726"/>
                  <a:gd name="T5" fmla="*/ 0 h 575"/>
                  <a:gd name="T6" fmla="*/ 0 w 726"/>
                  <a:gd name="T7" fmla="*/ 72 h 575"/>
                  <a:gd name="T8" fmla="*/ 1 w 726"/>
                  <a:gd name="T9" fmla="*/ 237 h 575"/>
                  <a:gd name="T10" fmla="*/ 1 w 726"/>
                  <a:gd name="T11" fmla="*/ 422 h 575"/>
                  <a:gd name="T12" fmla="*/ 1 w 726"/>
                  <a:gd name="T13" fmla="*/ 555 h 575"/>
                  <a:gd name="T14" fmla="*/ 1 w 726"/>
                  <a:gd name="T15" fmla="*/ 555 h 575"/>
                  <a:gd name="T16" fmla="*/ 2 w 726"/>
                  <a:gd name="T17" fmla="*/ 562 h 575"/>
                  <a:gd name="T18" fmla="*/ 6 w 726"/>
                  <a:gd name="T19" fmla="*/ 568 h 575"/>
                  <a:gd name="T20" fmla="*/ 13 w 726"/>
                  <a:gd name="T21" fmla="*/ 573 h 575"/>
                  <a:gd name="T22" fmla="*/ 22 w 726"/>
                  <a:gd name="T23" fmla="*/ 575 h 575"/>
                  <a:gd name="T24" fmla="*/ 22 w 726"/>
                  <a:gd name="T25" fmla="*/ 575 h 575"/>
                  <a:gd name="T26" fmla="*/ 32 w 726"/>
                  <a:gd name="T27" fmla="*/ 575 h 575"/>
                  <a:gd name="T28" fmla="*/ 55 w 726"/>
                  <a:gd name="T29" fmla="*/ 575 h 575"/>
                  <a:gd name="T30" fmla="*/ 89 w 726"/>
                  <a:gd name="T31" fmla="*/ 575 h 575"/>
                  <a:gd name="T32" fmla="*/ 133 w 726"/>
                  <a:gd name="T33" fmla="*/ 575 h 575"/>
                  <a:gd name="T34" fmla="*/ 185 w 726"/>
                  <a:gd name="T35" fmla="*/ 575 h 575"/>
                  <a:gd name="T36" fmla="*/ 241 w 726"/>
                  <a:gd name="T37" fmla="*/ 575 h 575"/>
                  <a:gd name="T38" fmla="*/ 301 w 726"/>
                  <a:gd name="T39" fmla="*/ 575 h 575"/>
                  <a:gd name="T40" fmla="*/ 363 w 726"/>
                  <a:gd name="T41" fmla="*/ 575 h 575"/>
                  <a:gd name="T42" fmla="*/ 427 w 726"/>
                  <a:gd name="T43" fmla="*/ 575 h 575"/>
                  <a:gd name="T44" fmla="*/ 486 w 726"/>
                  <a:gd name="T45" fmla="*/ 575 h 575"/>
                  <a:gd name="T46" fmla="*/ 543 w 726"/>
                  <a:gd name="T47" fmla="*/ 575 h 575"/>
                  <a:gd name="T48" fmla="*/ 594 w 726"/>
                  <a:gd name="T49" fmla="*/ 575 h 575"/>
                  <a:gd name="T50" fmla="*/ 638 w 726"/>
                  <a:gd name="T51" fmla="*/ 575 h 575"/>
                  <a:gd name="T52" fmla="*/ 672 w 726"/>
                  <a:gd name="T53" fmla="*/ 575 h 575"/>
                  <a:gd name="T54" fmla="*/ 694 w 726"/>
                  <a:gd name="T55" fmla="*/ 575 h 575"/>
                  <a:gd name="T56" fmla="*/ 703 w 726"/>
                  <a:gd name="T57" fmla="*/ 575 h 575"/>
                  <a:gd name="T58" fmla="*/ 703 w 726"/>
                  <a:gd name="T59" fmla="*/ 575 h 575"/>
                  <a:gd name="T60" fmla="*/ 712 w 726"/>
                  <a:gd name="T61" fmla="*/ 573 h 575"/>
                  <a:gd name="T62" fmla="*/ 719 w 726"/>
                  <a:gd name="T63" fmla="*/ 568 h 575"/>
                  <a:gd name="T64" fmla="*/ 723 w 726"/>
                  <a:gd name="T65" fmla="*/ 561 h 575"/>
                  <a:gd name="T66" fmla="*/ 726 w 726"/>
                  <a:gd name="T67" fmla="*/ 553 h 575"/>
                  <a:gd name="T68" fmla="*/ 726 w 726"/>
                  <a:gd name="T69" fmla="*/ 553 h 575"/>
                  <a:gd name="T70" fmla="*/ 726 w 726"/>
                  <a:gd name="T71" fmla="*/ 419 h 575"/>
                  <a:gd name="T72" fmla="*/ 726 w 726"/>
                  <a:gd name="T73" fmla="*/ 235 h 575"/>
                  <a:gd name="T74" fmla="*/ 726 w 726"/>
                  <a:gd name="T75" fmla="*/ 72 h 575"/>
                  <a:gd name="T76" fmla="*/ 726 w 726"/>
                  <a:gd name="T77" fmla="*/ 0 h 5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26" h="575">
                    <a:moveTo>
                      <a:pt x="726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1" y="237"/>
                    </a:lnTo>
                    <a:lnTo>
                      <a:pt x="1" y="422"/>
                    </a:lnTo>
                    <a:lnTo>
                      <a:pt x="1" y="555"/>
                    </a:lnTo>
                    <a:lnTo>
                      <a:pt x="2" y="562"/>
                    </a:lnTo>
                    <a:lnTo>
                      <a:pt x="6" y="568"/>
                    </a:lnTo>
                    <a:lnTo>
                      <a:pt x="13" y="573"/>
                    </a:lnTo>
                    <a:lnTo>
                      <a:pt x="22" y="575"/>
                    </a:lnTo>
                    <a:lnTo>
                      <a:pt x="32" y="575"/>
                    </a:lnTo>
                    <a:lnTo>
                      <a:pt x="55" y="575"/>
                    </a:lnTo>
                    <a:lnTo>
                      <a:pt x="89" y="575"/>
                    </a:lnTo>
                    <a:lnTo>
                      <a:pt x="133" y="575"/>
                    </a:lnTo>
                    <a:lnTo>
                      <a:pt x="185" y="575"/>
                    </a:lnTo>
                    <a:lnTo>
                      <a:pt x="241" y="575"/>
                    </a:lnTo>
                    <a:lnTo>
                      <a:pt x="301" y="575"/>
                    </a:lnTo>
                    <a:lnTo>
                      <a:pt x="363" y="575"/>
                    </a:lnTo>
                    <a:lnTo>
                      <a:pt x="427" y="575"/>
                    </a:lnTo>
                    <a:lnTo>
                      <a:pt x="486" y="575"/>
                    </a:lnTo>
                    <a:lnTo>
                      <a:pt x="543" y="575"/>
                    </a:lnTo>
                    <a:lnTo>
                      <a:pt x="594" y="575"/>
                    </a:lnTo>
                    <a:lnTo>
                      <a:pt x="638" y="575"/>
                    </a:lnTo>
                    <a:lnTo>
                      <a:pt x="672" y="575"/>
                    </a:lnTo>
                    <a:lnTo>
                      <a:pt x="694" y="575"/>
                    </a:lnTo>
                    <a:lnTo>
                      <a:pt x="703" y="575"/>
                    </a:lnTo>
                    <a:lnTo>
                      <a:pt x="712" y="573"/>
                    </a:lnTo>
                    <a:lnTo>
                      <a:pt x="719" y="568"/>
                    </a:lnTo>
                    <a:lnTo>
                      <a:pt x="723" y="561"/>
                    </a:lnTo>
                    <a:lnTo>
                      <a:pt x="726" y="553"/>
                    </a:lnTo>
                    <a:lnTo>
                      <a:pt x="726" y="419"/>
                    </a:lnTo>
                    <a:lnTo>
                      <a:pt x="726" y="235"/>
                    </a:lnTo>
                    <a:lnTo>
                      <a:pt x="726" y="72"/>
                    </a:lnTo>
                    <a:lnTo>
                      <a:pt x="7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2" name="Rectangle 28"/>
              <p:cNvSpPr>
                <a:spLocks noChangeArrowheads="1"/>
              </p:cNvSpPr>
              <p:nvPr/>
            </p:nvSpPr>
            <p:spPr bwMode="auto">
              <a:xfrm>
                <a:off x="1295" y="1165"/>
                <a:ext cx="68" cy="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3" name="Freeform 29"/>
              <p:cNvSpPr>
                <a:spLocks/>
              </p:cNvSpPr>
              <p:nvPr/>
            </p:nvSpPr>
            <p:spPr bwMode="auto">
              <a:xfrm>
                <a:off x="1290" y="1160"/>
                <a:ext cx="14" cy="54"/>
              </a:xfrm>
              <a:custGeom>
                <a:avLst/>
                <a:gdLst>
                  <a:gd name="T0" fmla="*/ 7 w 14"/>
                  <a:gd name="T1" fmla="*/ 0 h 54"/>
                  <a:gd name="T2" fmla="*/ 0 w 14"/>
                  <a:gd name="T3" fmla="*/ 7 h 54"/>
                  <a:gd name="T4" fmla="*/ 0 w 14"/>
                  <a:gd name="T5" fmla="*/ 54 h 54"/>
                  <a:gd name="T6" fmla="*/ 14 w 14"/>
                  <a:gd name="T7" fmla="*/ 54 h 54"/>
                  <a:gd name="T8" fmla="*/ 14 w 14"/>
                  <a:gd name="T9" fmla="*/ 7 h 54"/>
                  <a:gd name="T10" fmla="*/ 7 w 14"/>
                  <a:gd name="T11" fmla="*/ 14 h 54"/>
                  <a:gd name="T12" fmla="*/ 7 w 14"/>
                  <a:gd name="T13" fmla="*/ 0 h 54"/>
                  <a:gd name="T14" fmla="*/ 0 w 14"/>
                  <a:gd name="T15" fmla="*/ 0 h 54"/>
                  <a:gd name="T16" fmla="*/ 0 w 14"/>
                  <a:gd name="T17" fmla="*/ 7 h 54"/>
                  <a:gd name="T18" fmla="*/ 7 w 14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54">
                    <a:moveTo>
                      <a:pt x="7" y="0"/>
                    </a:moveTo>
                    <a:lnTo>
                      <a:pt x="0" y="7"/>
                    </a:lnTo>
                    <a:lnTo>
                      <a:pt x="0" y="54"/>
                    </a:lnTo>
                    <a:lnTo>
                      <a:pt x="14" y="5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4" name="Freeform 30"/>
              <p:cNvSpPr>
                <a:spLocks/>
              </p:cNvSpPr>
              <p:nvPr/>
            </p:nvSpPr>
            <p:spPr bwMode="auto">
              <a:xfrm>
                <a:off x="1297" y="1160"/>
                <a:ext cx="66" cy="14"/>
              </a:xfrm>
              <a:custGeom>
                <a:avLst/>
                <a:gdLst>
                  <a:gd name="T0" fmla="*/ 66 w 66"/>
                  <a:gd name="T1" fmla="*/ 7 h 14"/>
                  <a:gd name="T2" fmla="*/ 66 w 66"/>
                  <a:gd name="T3" fmla="*/ 0 h 14"/>
                  <a:gd name="T4" fmla="*/ 0 w 66"/>
                  <a:gd name="T5" fmla="*/ 0 h 14"/>
                  <a:gd name="T6" fmla="*/ 0 w 66"/>
                  <a:gd name="T7" fmla="*/ 14 h 14"/>
                  <a:gd name="T8" fmla="*/ 66 w 66"/>
                  <a:gd name="T9" fmla="*/ 14 h 14"/>
                  <a:gd name="T10" fmla="*/ 66 w 66"/>
                  <a:gd name="T11" fmla="*/ 7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14">
                    <a:moveTo>
                      <a:pt x="66" y="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66" y="14"/>
                    </a:lnTo>
                    <a:lnTo>
                      <a:pt x="6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5" name="Freeform 31"/>
              <p:cNvSpPr>
                <a:spLocks/>
              </p:cNvSpPr>
              <p:nvPr/>
            </p:nvSpPr>
            <p:spPr bwMode="auto">
              <a:xfrm>
                <a:off x="689" y="1796"/>
                <a:ext cx="583" cy="316"/>
              </a:xfrm>
              <a:custGeom>
                <a:avLst/>
                <a:gdLst>
                  <a:gd name="T0" fmla="*/ 583 w 583"/>
                  <a:gd name="T1" fmla="*/ 314 h 316"/>
                  <a:gd name="T2" fmla="*/ 551 w 583"/>
                  <a:gd name="T3" fmla="*/ 314 h 316"/>
                  <a:gd name="T4" fmla="*/ 521 w 583"/>
                  <a:gd name="T5" fmla="*/ 314 h 316"/>
                  <a:gd name="T6" fmla="*/ 490 w 583"/>
                  <a:gd name="T7" fmla="*/ 314 h 316"/>
                  <a:gd name="T8" fmla="*/ 463 w 583"/>
                  <a:gd name="T9" fmla="*/ 314 h 316"/>
                  <a:gd name="T10" fmla="*/ 440 w 583"/>
                  <a:gd name="T11" fmla="*/ 314 h 316"/>
                  <a:gd name="T12" fmla="*/ 421 w 583"/>
                  <a:gd name="T13" fmla="*/ 314 h 316"/>
                  <a:gd name="T14" fmla="*/ 410 w 583"/>
                  <a:gd name="T15" fmla="*/ 314 h 316"/>
                  <a:gd name="T16" fmla="*/ 405 w 583"/>
                  <a:gd name="T17" fmla="*/ 314 h 316"/>
                  <a:gd name="T18" fmla="*/ 405 w 583"/>
                  <a:gd name="T19" fmla="*/ 316 h 316"/>
                  <a:gd name="T20" fmla="*/ 7 w 583"/>
                  <a:gd name="T21" fmla="*/ 316 h 316"/>
                  <a:gd name="T22" fmla="*/ 7 w 583"/>
                  <a:gd name="T23" fmla="*/ 301 h 316"/>
                  <a:gd name="T24" fmla="*/ 0 w 583"/>
                  <a:gd name="T25" fmla="*/ 301 h 316"/>
                  <a:gd name="T26" fmla="*/ 0 w 583"/>
                  <a:gd name="T27" fmla="*/ 258 h 316"/>
                  <a:gd name="T28" fmla="*/ 0 w 583"/>
                  <a:gd name="T29" fmla="*/ 161 h 316"/>
                  <a:gd name="T30" fmla="*/ 0 w 583"/>
                  <a:gd name="T31" fmla="*/ 63 h 316"/>
                  <a:gd name="T32" fmla="*/ 0 w 583"/>
                  <a:gd name="T33" fmla="*/ 14 h 316"/>
                  <a:gd name="T34" fmla="*/ 1 w 583"/>
                  <a:gd name="T35" fmla="*/ 6 h 316"/>
                  <a:gd name="T36" fmla="*/ 5 w 583"/>
                  <a:gd name="T37" fmla="*/ 3 h 316"/>
                  <a:gd name="T38" fmla="*/ 9 w 583"/>
                  <a:gd name="T39" fmla="*/ 0 h 316"/>
                  <a:gd name="T40" fmla="*/ 14 w 583"/>
                  <a:gd name="T41" fmla="*/ 0 h 316"/>
                  <a:gd name="T42" fmla="*/ 21 w 583"/>
                  <a:gd name="T43" fmla="*/ 0 h 316"/>
                  <a:gd name="T44" fmla="*/ 38 w 583"/>
                  <a:gd name="T45" fmla="*/ 0 h 316"/>
                  <a:gd name="T46" fmla="*/ 65 w 583"/>
                  <a:gd name="T47" fmla="*/ 0 h 316"/>
                  <a:gd name="T48" fmla="*/ 100 w 583"/>
                  <a:gd name="T49" fmla="*/ 0 h 316"/>
                  <a:gd name="T50" fmla="*/ 142 w 583"/>
                  <a:gd name="T51" fmla="*/ 0 h 316"/>
                  <a:gd name="T52" fmla="*/ 188 w 583"/>
                  <a:gd name="T53" fmla="*/ 0 h 316"/>
                  <a:gd name="T54" fmla="*/ 237 w 583"/>
                  <a:gd name="T55" fmla="*/ 0 h 316"/>
                  <a:gd name="T56" fmla="*/ 288 w 583"/>
                  <a:gd name="T57" fmla="*/ 0 h 316"/>
                  <a:gd name="T58" fmla="*/ 340 w 583"/>
                  <a:gd name="T59" fmla="*/ 0 h 316"/>
                  <a:gd name="T60" fmla="*/ 389 w 583"/>
                  <a:gd name="T61" fmla="*/ 0 h 316"/>
                  <a:gd name="T62" fmla="*/ 435 w 583"/>
                  <a:gd name="T63" fmla="*/ 0 h 316"/>
                  <a:gd name="T64" fmla="*/ 477 w 583"/>
                  <a:gd name="T65" fmla="*/ 0 h 316"/>
                  <a:gd name="T66" fmla="*/ 513 w 583"/>
                  <a:gd name="T67" fmla="*/ 0 h 316"/>
                  <a:gd name="T68" fmla="*/ 542 w 583"/>
                  <a:gd name="T69" fmla="*/ 0 h 316"/>
                  <a:gd name="T70" fmla="*/ 560 w 583"/>
                  <a:gd name="T71" fmla="*/ 0 h 316"/>
                  <a:gd name="T72" fmla="*/ 569 w 583"/>
                  <a:gd name="T73" fmla="*/ 0 h 316"/>
                  <a:gd name="T74" fmla="*/ 576 w 583"/>
                  <a:gd name="T75" fmla="*/ 1 h 316"/>
                  <a:gd name="T76" fmla="*/ 580 w 583"/>
                  <a:gd name="T77" fmla="*/ 5 h 316"/>
                  <a:gd name="T78" fmla="*/ 583 w 583"/>
                  <a:gd name="T79" fmla="*/ 10 h 316"/>
                  <a:gd name="T80" fmla="*/ 583 w 583"/>
                  <a:gd name="T81" fmla="*/ 14 h 316"/>
                  <a:gd name="T82" fmla="*/ 583 w 583"/>
                  <a:gd name="T83" fmla="*/ 58 h 316"/>
                  <a:gd name="T84" fmla="*/ 583 w 583"/>
                  <a:gd name="T85" fmla="*/ 152 h 316"/>
                  <a:gd name="T86" fmla="*/ 583 w 583"/>
                  <a:gd name="T87" fmla="*/ 247 h 316"/>
                  <a:gd name="T88" fmla="*/ 583 w 583"/>
                  <a:gd name="T89" fmla="*/ 294 h 316"/>
                  <a:gd name="T90" fmla="*/ 583 w 583"/>
                  <a:gd name="T91" fmla="*/ 314 h 31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83" h="316">
                    <a:moveTo>
                      <a:pt x="583" y="314"/>
                    </a:moveTo>
                    <a:lnTo>
                      <a:pt x="551" y="314"/>
                    </a:lnTo>
                    <a:lnTo>
                      <a:pt x="521" y="314"/>
                    </a:lnTo>
                    <a:lnTo>
                      <a:pt x="490" y="314"/>
                    </a:lnTo>
                    <a:lnTo>
                      <a:pt x="463" y="314"/>
                    </a:lnTo>
                    <a:lnTo>
                      <a:pt x="440" y="314"/>
                    </a:lnTo>
                    <a:lnTo>
                      <a:pt x="421" y="314"/>
                    </a:lnTo>
                    <a:lnTo>
                      <a:pt x="410" y="314"/>
                    </a:lnTo>
                    <a:lnTo>
                      <a:pt x="405" y="314"/>
                    </a:lnTo>
                    <a:lnTo>
                      <a:pt x="405" y="316"/>
                    </a:lnTo>
                    <a:lnTo>
                      <a:pt x="7" y="316"/>
                    </a:lnTo>
                    <a:lnTo>
                      <a:pt x="7" y="301"/>
                    </a:lnTo>
                    <a:lnTo>
                      <a:pt x="0" y="301"/>
                    </a:lnTo>
                    <a:lnTo>
                      <a:pt x="0" y="258"/>
                    </a:lnTo>
                    <a:lnTo>
                      <a:pt x="0" y="161"/>
                    </a:lnTo>
                    <a:lnTo>
                      <a:pt x="0" y="63"/>
                    </a:lnTo>
                    <a:lnTo>
                      <a:pt x="0" y="14"/>
                    </a:lnTo>
                    <a:lnTo>
                      <a:pt x="1" y="6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38" y="0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237" y="0"/>
                    </a:lnTo>
                    <a:lnTo>
                      <a:pt x="288" y="0"/>
                    </a:lnTo>
                    <a:lnTo>
                      <a:pt x="340" y="0"/>
                    </a:lnTo>
                    <a:lnTo>
                      <a:pt x="389" y="0"/>
                    </a:lnTo>
                    <a:lnTo>
                      <a:pt x="435" y="0"/>
                    </a:lnTo>
                    <a:lnTo>
                      <a:pt x="477" y="0"/>
                    </a:lnTo>
                    <a:lnTo>
                      <a:pt x="513" y="0"/>
                    </a:lnTo>
                    <a:lnTo>
                      <a:pt x="542" y="0"/>
                    </a:lnTo>
                    <a:lnTo>
                      <a:pt x="560" y="0"/>
                    </a:lnTo>
                    <a:lnTo>
                      <a:pt x="569" y="0"/>
                    </a:lnTo>
                    <a:lnTo>
                      <a:pt x="576" y="1"/>
                    </a:lnTo>
                    <a:lnTo>
                      <a:pt x="580" y="5"/>
                    </a:lnTo>
                    <a:lnTo>
                      <a:pt x="583" y="10"/>
                    </a:lnTo>
                    <a:lnTo>
                      <a:pt x="583" y="14"/>
                    </a:lnTo>
                    <a:lnTo>
                      <a:pt x="583" y="58"/>
                    </a:lnTo>
                    <a:lnTo>
                      <a:pt x="583" y="152"/>
                    </a:lnTo>
                    <a:lnTo>
                      <a:pt x="583" y="247"/>
                    </a:lnTo>
                    <a:lnTo>
                      <a:pt x="583" y="294"/>
                    </a:lnTo>
                    <a:lnTo>
                      <a:pt x="583" y="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6" name="Freeform 32"/>
              <p:cNvSpPr>
                <a:spLocks/>
              </p:cNvSpPr>
              <p:nvPr/>
            </p:nvSpPr>
            <p:spPr bwMode="auto">
              <a:xfrm>
                <a:off x="1089" y="2105"/>
                <a:ext cx="183" cy="9"/>
              </a:xfrm>
              <a:custGeom>
                <a:avLst/>
                <a:gdLst>
                  <a:gd name="T0" fmla="*/ 10 w 183"/>
                  <a:gd name="T1" fmla="*/ 5 h 9"/>
                  <a:gd name="T2" fmla="*/ 5 w 183"/>
                  <a:gd name="T3" fmla="*/ 9 h 9"/>
                  <a:gd name="T4" fmla="*/ 10 w 183"/>
                  <a:gd name="T5" fmla="*/ 9 h 9"/>
                  <a:gd name="T6" fmla="*/ 21 w 183"/>
                  <a:gd name="T7" fmla="*/ 9 h 9"/>
                  <a:gd name="T8" fmla="*/ 40 w 183"/>
                  <a:gd name="T9" fmla="*/ 9 h 9"/>
                  <a:gd name="T10" fmla="*/ 63 w 183"/>
                  <a:gd name="T11" fmla="*/ 9 h 9"/>
                  <a:gd name="T12" fmla="*/ 90 w 183"/>
                  <a:gd name="T13" fmla="*/ 9 h 9"/>
                  <a:gd name="T14" fmla="*/ 121 w 183"/>
                  <a:gd name="T15" fmla="*/ 9 h 9"/>
                  <a:gd name="T16" fmla="*/ 151 w 183"/>
                  <a:gd name="T17" fmla="*/ 9 h 9"/>
                  <a:gd name="T18" fmla="*/ 183 w 183"/>
                  <a:gd name="T19" fmla="*/ 9 h 9"/>
                  <a:gd name="T20" fmla="*/ 183 w 183"/>
                  <a:gd name="T21" fmla="*/ 0 h 9"/>
                  <a:gd name="T22" fmla="*/ 151 w 183"/>
                  <a:gd name="T23" fmla="*/ 0 h 9"/>
                  <a:gd name="T24" fmla="*/ 121 w 183"/>
                  <a:gd name="T25" fmla="*/ 0 h 9"/>
                  <a:gd name="T26" fmla="*/ 90 w 183"/>
                  <a:gd name="T27" fmla="*/ 0 h 9"/>
                  <a:gd name="T28" fmla="*/ 63 w 183"/>
                  <a:gd name="T29" fmla="*/ 0 h 9"/>
                  <a:gd name="T30" fmla="*/ 40 w 183"/>
                  <a:gd name="T31" fmla="*/ 0 h 9"/>
                  <a:gd name="T32" fmla="*/ 21 w 183"/>
                  <a:gd name="T33" fmla="*/ 0 h 9"/>
                  <a:gd name="T34" fmla="*/ 10 w 183"/>
                  <a:gd name="T35" fmla="*/ 0 h 9"/>
                  <a:gd name="T36" fmla="*/ 5 w 183"/>
                  <a:gd name="T37" fmla="*/ 0 h 9"/>
                  <a:gd name="T38" fmla="*/ 0 w 183"/>
                  <a:gd name="T39" fmla="*/ 5 h 9"/>
                  <a:gd name="T40" fmla="*/ 5 w 183"/>
                  <a:gd name="T41" fmla="*/ 0 h 9"/>
                  <a:gd name="T42" fmla="*/ 0 w 183"/>
                  <a:gd name="T43" fmla="*/ 0 h 9"/>
                  <a:gd name="T44" fmla="*/ 0 w 183"/>
                  <a:gd name="T45" fmla="*/ 5 h 9"/>
                  <a:gd name="T46" fmla="*/ 10 w 183"/>
                  <a:gd name="T47" fmla="*/ 5 h 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3" h="9">
                    <a:moveTo>
                      <a:pt x="10" y="5"/>
                    </a:moveTo>
                    <a:lnTo>
                      <a:pt x="5" y="9"/>
                    </a:lnTo>
                    <a:lnTo>
                      <a:pt x="10" y="9"/>
                    </a:lnTo>
                    <a:lnTo>
                      <a:pt x="21" y="9"/>
                    </a:lnTo>
                    <a:lnTo>
                      <a:pt x="40" y="9"/>
                    </a:lnTo>
                    <a:lnTo>
                      <a:pt x="63" y="9"/>
                    </a:lnTo>
                    <a:lnTo>
                      <a:pt x="90" y="9"/>
                    </a:lnTo>
                    <a:lnTo>
                      <a:pt x="121" y="9"/>
                    </a:lnTo>
                    <a:lnTo>
                      <a:pt x="151" y="9"/>
                    </a:lnTo>
                    <a:lnTo>
                      <a:pt x="183" y="9"/>
                    </a:lnTo>
                    <a:lnTo>
                      <a:pt x="183" y="0"/>
                    </a:lnTo>
                    <a:lnTo>
                      <a:pt x="151" y="0"/>
                    </a:lnTo>
                    <a:lnTo>
                      <a:pt x="121" y="0"/>
                    </a:lnTo>
                    <a:lnTo>
                      <a:pt x="90" y="0"/>
                    </a:lnTo>
                    <a:lnTo>
                      <a:pt x="63" y="0"/>
                    </a:lnTo>
                    <a:lnTo>
                      <a:pt x="40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7" name="Freeform 33"/>
              <p:cNvSpPr>
                <a:spLocks/>
              </p:cNvSpPr>
              <p:nvPr/>
            </p:nvSpPr>
            <p:spPr bwMode="auto">
              <a:xfrm>
                <a:off x="1089" y="2107"/>
                <a:ext cx="10" cy="10"/>
              </a:xfrm>
              <a:custGeom>
                <a:avLst/>
                <a:gdLst>
                  <a:gd name="T0" fmla="*/ 5 w 10"/>
                  <a:gd name="T1" fmla="*/ 10 h 10"/>
                  <a:gd name="T2" fmla="*/ 10 w 10"/>
                  <a:gd name="T3" fmla="*/ 5 h 10"/>
                  <a:gd name="T4" fmla="*/ 10 w 10"/>
                  <a:gd name="T5" fmla="*/ 3 h 10"/>
                  <a:gd name="T6" fmla="*/ 0 w 10"/>
                  <a:gd name="T7" fmla="*/ 3 h 10"/>
                  <a:gd name="T8" fmla="*/ 0 w 10"/>
                  <a:gd name="T9" fmla="*/ 5 h 10"/>
                  <a:gd name="T10" fmla="*/ 5 w 10"/>
                  <a:gd name="T11" fmla="*/ 0 h 10"/>
                  <a:gd name="T12" fmla="*/ 5 w 10"/>
                  <a:gd name="T13" fmla="*/ 10 h 10"/>
                  <a:gd name="T14" fmla="*/ 10 w 10"/>
                  <a:gd name="T15" fmla="*/ 10 h 10"/>
                  <a:gd name="T16" fmla="*/ 10 w 10"/>
                  <a:gd name="T17" fmla="*/ 5 h 10"/>
                  <a:gd name="T18" fmla="*/ 5 w 10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10" y="5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8" name="Freeform 34"/>
              <p:cNvSpPr>
                <a:spLocks/>
              </p:cNvSpPr>
              <p:nvPr/>
            </p:nvSpPr>
            <p:spPr bwMode="auto">
              <a:xfrm>
                <a:off x="691" y="2107"/>
                <a:ext cx="403" cy="10"/>
              </a:xfrm>
              <a:custGeom>
                <a:avLst/>
                <a:gdLst>
                  <a:gd name="T0" fmla="*/ 0 w 403"/>
                  <a:gd name="T1" fmla="*/ 5 h 10"/>
                  <a:gd name="T2" fmla="*/ 5 w 403"/>
                  <a:gd name="T3" fmla="*/ 10 h 10"/>
                  <a:gd name="T4" fmla="*/ 403 w 403"/>
                  <a:gd name="T5" fmla="*/ 10 h 10"/>
                  <a:gd name="T6" fmla="*/ 403 w 403"/>
                  <a:gd name="T7" fmla="*/ 0 h 10"/>
                  <a:gd name="T8" fmla="*/ 5 w 403"/>
                  <a:gd name="T9" fmla="*/ 0 h 10"/>
                  <a:gd name="T10" fmla="*/ 9 w 403"/>
                  <a:gd name="T11" fmla="*/ 5 h 10"/>
                  <a:gd name="T12" fmla="*/ 0 w 403"/>
                  <a:gd name="T13" fmla="*/ 5 h 10"/>
                  <a:gd name="T14" fmla="*/ 0 w 403"/>
                  <a:gd name="T15" fmla="*/ 10 h 10"/>
                  <a:gd name="T16" fmla="*/ 5 w 403"/>
                  <a:gd name="T17" fmla="*/ 10 h 10"/>
                  <a:gd name="T18" fmla="*/ 0 w 403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3" h="10">
                    <a:moveTo>
                      <a:pt x="0" y="5"/>
                    </a:moveTo>
                    <a:lnTo>
                      <a:pt x="5" y="10"/>
                    </a:lnTo>
                    <a:lnTo>
                      <a:pt x="403" y="10"/>
                    </a:lnTo>
                    <a:lnTo>
                      <a:pt x="403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29" name="Freeform 35"/>
              <p:cNvSpPr>
                <a:spLocks/>
              </p:cNvSpPr>
              <p:nvPr/>
            </p:nvSpPr>
            <p:spPr bwMode="auto">
              <a:xfrm>
                <a:off x="691" y="2092"/>
                <a:ext cx="9" cy="20"/>
              </a:xfrm>
              <a:custGeom>
                <a:avLst/>
                <a:gdLst>
                  <a:gd name="T0" fmla="*/ 5 w 9"/>
                  <a:gd name="T1" fmla="*/ 10 h 20"/>
                  <a:gd name="T2" fmla="*/ 0 w 9"/>
                  <a:gd name="T3" fmla="*/ 5 h 20"/>
                  <a:gd name="T4" fmla="*/ 0 w 9"/>
                  <a:gd name="T5" fmla="*/ 20 h 20"/>
                  <a:gd name="T6" fmla="*/ 9 w 9"/>
                  <a:gd name="T7" fmla="*/ 20 h 20"/>
                  <a:gd name="T8" fmla="*/ 9 w 9"/>
                  <a:gd name="T9" fmla="*/ 5 h 20"/>
                  <a:gd name="T10" fmla="*/ 5 w 9"/>
                  <a:gd name="T11" fmla="*/ 0 h 20"/>
                  <a:gd name="T12" fmla="*/ 9 w 9"/>
                  <a:gd name="T13" fmla="*/ 5 h 20"/>
                  <a:gd name="T14" fmla="*/ 9 w 9"/>
                  <a:gd name="T15" fmla="*/ 0 h 20"/>
                  <a:gd name="T16" fmla="*/ 5 w 9"/>
                  <a:gd name="T17" fmla="*/ 0 h 20"/>
                  <a:gd name="T18" fmla="*/ 5 w 9"/>
                  <a:gd name="T19" fmla="*/ 1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0">
                    <a:moveTo>
                      <a:pt x="5" y="10"/>
                    </a:moveTo>
                    <a:lnTo>
                      <a:pt x="0" y="5"/>
                    </a:lnTo>
                    <a:lnTo>
                      <a:pt x="0" y="20"/>
                    </a:lnTo>
                    <a:lnTo>
                      <a:pt x="9" y="20"/>
                    </a:lnTo>
                    <a:lnTo>
                      <a:pt x="9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0" name="Freeform 36"/>
              <p:cNvSpPr>
                <a:spLocks/>
              </p:cNvSpPr>
              <p:nvPr/>
            </p:nvSpPr>
            <p:spPr bwMode="auto">
              <a:xfrm>
                <a:off x="684" y="2092"/>
                <a:ext cx="12" cy="10"/>
              </a:xfrm>
              <a:custGeom>
                <a:avLst/>
                <a:gdLst>
                  <a:gd name="T0" fmla="*/ 0 w 12"/>
                  <a:gd name="T1" fmla="*/ 5 h 10"/>
                  <a:gd name="T2" fmla="*/ 5 w 12"/>
                  <a:gd name="T3" fmla="*/ 10 h 10"/>
                  <a:gd name="T4" fmla="*/ 12 w 12"/>
                  <a:gd name="T5" fmla="*/ 10 h 10"/>
                  <a:gd name="T6" fmla="*/ 12 w 12"/>
                  <a:gd name="T7" fmla="*/ 0 h 10"/>
                  <a:gd name="T8" fmla="*/ 5 w 12"/>
                  <a:gd name="T9" fmla="*/ 0 h 10"/>
                  <a:gd name="T10" fmla="*/ 9 w 12"/>
                  <a:gd name="T11" fmla="*/ 5 h 10"/>
                  <a:gd name="T12" fmla="*/ 0 w 12"/>
                  <a:gd name="T13" fmla="*/ 5 h 10"/>
                  <a:gd name="T14" fmla="*/ 0 w 12"/>
                  <a:gd name="T15" fmla="*/ 10 h 10"/>
                  <a:gd name="T16" fmla="*/ 5 w 12"/>
                  <a:gd name="T17" fmla="*/ 10 h 10"/>
                  <a:gd name="T18" fmla="*/ 0 w 12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5"/>
                    </a:moveTo>
                    <a:lnTo>
                      <a:pt x="5" y="10"/>
                    </a:lnTo>
                    <a:lnTo>
                      <a:pt x="12" y="1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1" name="Freeform 37"/>
              <p:cNvSpPr>
                <a:spLocks/>
              </p:cNvSpPr>
              <p:nvPr/>
            </p:nvSpPr>
            <p:spPr bwMode="auto">
              <a:xfrm>
                <a:off x="684" y="1810"/>
                <a:ext cx="9" cy="287"/>
              </a:xfrm>
              <a:custGeom>
                <a:avLst/>
                <a:gdLst>
                  <a:gd name="T0" fmla="*/ 0 w 9"/>
                  <a:gd name="T1" fmla="*/ 0 h 287"/>
                  <a:gd name="T2" fmla="*/ 0 w 9"/>
                  <a:gd name="T3" fmla="*/ 0 h 287"/>
                  <a:gd name="T4" fmla="*/ 0 w 9"/>
                  <a:gd name="T5" fmla="*/ 49 h 287"/>
                  <a:gd name="T6" fmla="*/ 0 w 9"/>
                  <a:gd name="T7" fmla="*/ 147 h 287"/>
                  <a:gd name="T8" fmla="*/ 0 w 9"/>
                  <a:gd name="T9" fmla="*/ 244 h 287"/>
                  <a:gd name="T10" fmla="*/ 0 w 9"/>
                  <a:gd name="T11" fmla="*/ 287 h 287"/>
                  <a:gd name="T12" fmla="*/ 9 w 9"/>
                  <a:gd name="T13" fmla="*/ 287 h 287"/>
                  <a:gd name="T14" fmla="*/ 9 w 9"/>
                  <a:gd name="T15" fmla="*/ 244 h 287"/>
                  <a:gd name="T16" fmla="*/ 9 w 9"/>
                  <a:gd name="T17" fmla="*/ 147 h 287"/>
                  <a:gd name="T18" fmla="*/ 9 w 9"/>
                  <a:gd name="T19" fmla="*/ 49 h 287"/>
                  <a:gd name="T20" fmla="*/ 9 w 9"/>
                  <a:gd name="T21" fmla="*/ 0 h 287"/>
                  <a:gd name="T22" fmla="*/ 9 w 9"/>
                  <a:gd name="T23" fmla="*/ 0 h 287"/>
                  <a:gd name="T24" fmla="*/ 0 w 9"/>
                  <a:gd name="T25" fmla="*/ 0 h 2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7">
                    <a:moveTo>
                      <a:pt x="0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0" y="147"/>
                    </a:lnTo>
                    <a:lnTo>
                      <a:pt x="0" y="244"/>
                    </a:lnTo>
                    <a:lnTo>
                      <a:pt x="0" y="287"/>
                    </a:lnTo>
                    <a:lnTo>
                      <a:pt x="9" y="287"/>
                    </a:lnTo>
                    <a:lnTo>
                      <a:pt x="9" y="244"/>
                    </a:lnTo>
                    <a:lnTo>
                      <a:pt x="9" y="147"/>
                    </a:lnTo>
                    <a:lnTo>
                      <a:pt x="9" y="49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2" name="Freeform 38"/>
              <p:cNvSpPr>
                <a:spLocks/>
              </p:cNvSpPr>
              <p:nvPr/>
            </p:nvSpPr>
            <p:spPr bwMode="auto">
              <a:xfrm>
                <a:off x="684" y="1792"/>
                <a:ext cx="19" cy="18"/>
              </a:xfrm>
              <a:custGeom>
                <a:avLst/>
                <a:gdLst>
                  <a:gd name="T0" fmla="*/ 19 w 19"/>
                  <a:gd name="T1" fmla="*/ 0 h 18"/>
                  <a:gd name="T2" fmla="*/ 19 w 19"/>
                  <a:gd name="T3" fmla="*/ 0 h 18"/>
                  <a:gd name="T4" fmla="*/ 13 w 19"/>
                  <a:gd name="T5" fmla="*/ 0 h 18"/>
                  <a:gd name="T6" fmla="*/ 8 w 19"/>
                  <a:gd name="T7" fmla="*/ 3 h 18"/>
                  <a:gd name="T8" fmla="*/ 1 w 19"/>
                  <a:gd name="T9" fmla="*/ 8 h 18"/>
                  <a:gd name="T10" fmla="*/ 0 w 19"/>
                  <a:gd name="T11" fmla="*/ 18 h 18"/>
                  <a:gd name="T12" fmla="*/ 9 w 19"/>
                  <a:gd name="T13" fmla="*/ 18 h 18"/>
                  <a:gd name="T14" fmla="*/ 10 w 19"/>
                  <a:gd name="T15" fmla="*/ 12 h 18"/>
                  <a:gd name="T16" fmla="*/ 13 w 19"/>
                  <a:gd name="T17" fmla="*/ 10 h 18"/>
                  <a:gd name="T18" fmla="*/ 15 w 19"/>
                  <a:gd name="T19" fmla="*/ 9 h 18"/>
                  <a:gd name="T20" fmla="*/ 19 w 19"/>
                  <a:gd name="T21" fmla="*/ 9 h 18"/>
                  <a:gd name="T22" fmla="*/ 19 w 19"/>
                  <a:gd name="T23" fmla="*/ 9 h 18"/>
                  <a:gd name="T24" fmla="*/ 19 w 19"/>
                  <a:gd name="T25" fmla="*/ 0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" h="18">
                    <a:moveTo>
                      <a:pt x="19" y="0"/>
                    </a:moveTo>
                    <a:lnTo>
                      <a:pt x="19" y="0"/>
                    </a:lnTo>
                    <a:lnTo>
                      <a:pt x="13" y="0"/>
                    </a:lnTo>
                    <a:lnTo>
                      <a:pt x="8" y="3"/>
                    </a:lnTo>
                    <a:lnTo>
                      <a:pt x="1" y="8"/>
                    </a:lnTo>
                    <a:lnTo>
                      <a:pt x="0" y="18"/>
                    </a:lnTo>
                    <a:lnTo>
                      <a:pt x="9" y="18"/>
                    </a:lnTo>
                    <a:lnTo>
                      <a:pt x="10" y="12"/>
                    </a:lnTo>
                    <a:lnTo>
                      <a:pt x="13" y="10"/>
                    </a:lnTo>
                    <a:lnTo>
                      <a:pt x="15" y="9"/>
                    </a:lnTo>
                    <a:lnTo>
                      <a:pt x="1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3" name="Freeform 39"/>
              <p:cNvSpPr>
                <a:spLocks/>
              </p:cNvSpPr>
              <p:nvPr/>
            </p:nvSpPr>
            <p:spPr bwMode="auto">
              <a:xfrm>
                <a:off x="703" y="1792"/>
                <a:ext cx="555" cy="9"/>
              </a:xfrm>
              <a:custGeom>
                <a:avLst/>
                <a:gdLst>
                  <a:gd name="T0" fmla="*/ 555 w 555"/>
                  <a:gd name="T1" fmla="*/ 0 h 9"/>
                  <a:gd name="T2" fmla="*/ 555 w 555"/>
                  <a:gd name="T3" fmla="*/ 0 h 9"/>
                  <a:gd name="T4" fmla="*/ 546 w 555"/>
                  <a:gd name="T5" fmla="*/ 0 h 9"/>
                  <a:gd name="T6" fmla="*/ 528 w 555"/>
                  <a:gd name="T7" fmla="*/ 0 h 9"/>
                  <a:gd name="T8" fmla="*/ 499 w 555"/>
                  <a:gd name="T9" fmla="*/ 0 h 9"/>
                  <a:gd name="T10" fmla="*/ 463 w 555"/>
                  <a:gd name="T11" fmla="*/ 0 h 9"/>
                  <a:gd name="T12" fmla="*/ 421 w 555"/>
                  <a:gd name="T13" fmla="*/ 0 h 9"/>
                  <a:gd name="T14" fmla="*/ 375 w 555"/>
                  <a:gd name="T15" fmla="*/ 0 h 9"/>
                  <a:gd name="T16" fmla="*/ 326 w 555"/>
                  <a:gd name="T17" fmla="*/ 0 h 9"/>
                  <a:gd name="T18" fmla="*/ 274 w 555"/>
                  <a:gd name="T19" fmla="*/ 0 h 9"/>
                  <a:gd name="T20" fmla="*/ 223 w 555"/>
                  <a:gd name="T21" fmla="*/ 0 h 9"/>
                  <a:gd name="T22" fmla="*/ 174 w 555"/>
                  <a:gd name="T23" fmla="*/ 0 h 9"/>
                  <a:gd name="T24" fmla="*/ 128 w 555"/>
                  <a:gd name="T25" fmla="*/ 0 h 9"/>
                  <a:gd name="T26" fmla="*/ 86 w 555"/>
                  <a:gd name="T27" fmla="*/ 0 h 9"/>
                  <a:gd name="T28" fmla="*/ 51 w 555"/>
                  <a:gd name="T29" fmla="*/ 0 h 9"/>
                  <a:gd name="T30" fmla="*/ 24 w 555"/>
                  <a:gd name="T31" fmla="*/ 0 h 9"/>
                  <a:gd name="T32" fmla="*/ 7 w 555"/>
                  <a:gd name="T33" fmla="*/ 0 h 9"/>
                  <a:gd name="T34" fmla="*/ 0 w 555"/>
                  <a:gd name="T35" fmla="*/ 0 h 9"/>
                  <a:gd name="T36" fmla="*/ 0 w 555"/>
                  <a:gd name="T37" fmla="*/ 9 h 9"/>
                  <a:gd name="T38" fmla="*/ 7 w 555"/>
                  <a:gd name="T39" fmla="*/ 9 h 9"/>
                  <a:gd name="T40" fmla="*/ 24 w 555"/>
                  <a:gd name="T41" fmla="*/ 9 h 9"/>
                  <a:gd name="T42" fmla="*/ 51 w 555"/>
                  <a:gd name="T43" fmla="*/ 9 h 9"/>
                  <a:gd name="T44" fmla="*/ 86 w 555"/>
                  <a:gd name="T45" fmla="*/ 9 h 9"/>
                  <a:gd name="T46" fmla="*/ 128 w 555"/>
                  <a:gd name="T47" fmla="*/ 9 h 9"/>
                  <a:gd name="T48" fmla="*/ 174 w 555"/>
                  <a:gd name="T49" fmla="*/ 9 h 9"/>
                  <a:gd name="T50" fmla="*/ 223 w 555"/>
                  <a:gd name="T51" fmla="*/ 9 h 9"/>
                  <a:gd name="T52" fmla="*/ 274 w 555"/>
                  <a:gd name="T53" fmla="*/ 9 h 9"/>
                  <a:gd name="T54" fmla="*/ 326 w 555"/>
                  <a:gd name="T55" fmla="*/ 9 h 9"/>
                  <a:gd name="T56" fmla="*/ 375 w 555"/>
                  <a:gd name="T57" fmla="*/ 9 h 9"/>
                  <a:gd name="T58" fmla="*/ 421 w 555"/>
                  <a:gd name="T59" fmla="*/ 9 h 9"/>
                  <a:gd name="T60" fmla="*/ 463 w 555"/>
                  <a:gd name="T61" fmla="*/ 9 h 9"/>
                  <a:gd name="T62" fmla="*/ 499 w 555"/>
                  <a:gd name="T63" fmla="*/ 9 h 9"/>
                  <a:gd name="T64" fmla="*/ 528 w 555"/>
                  <a:gd name="T65" fmla="*/ 9 h 9"/>
                  <a:gd name="T66" fmla="*/ 546 w 555"/>
                  <a:gd name="T67" fmla="*/ 9 h 9"/>
                  <a:gd name="T68" fmla="*/ 555 w 555"/>
                  <a:gd name="T69" fmla="*/ 9 h 9"/>
                  <a:gd name="T70" fmla="*/ 555 w 555"/>
                  <a:gd name="T71" fmla="*/ 9 h 9"/>
                  <a:gd name="T72" fmla="*/ 555 w 555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55" h="9">
                    <a:moveTo>
                      <a:pt x="555" y="0"/>
                    </a:moveTo>
                    <a:lnTo>
                      <a:pt x="555" y="0"/>
                    </a:lnTo>
                    <a:lnTo>
                      <a:pt x="546" y="0"/>
                    </a:lnTo>
                    <a:lnTo>
                      <a:pt x="528" y="0"/>
                    </a:lnTo>
                    <a:lnTo>
                      <a:pt x="499" y="0"/>
                    </a:lnTo>
                    <a:lnTo>
                      <a:pt x="463" y="0"/>
                    </a:lnTo>
                    <a:lnTo>
                      <a:pt x="421" y="0"/>
                    </a:lnTo>
                    <a:lnTo>
                      <a:pt x="375" y="0"/>
                    </a:lnTo>
                    <a:lnTo>
                      <a:pt x="326" y="0"/>
                    </a:lnTo>
                    <a:lnTo>
                      <a:pt x="274" y="0"/>
                    </a:lnTo>
                    <a:lnTo>
                      <a:pt x="223" y="0"/>
                    </a:lnTo>
                    <a:lnTo>
                      <a:pt x="174" y="0"/>
                    </a:lnTo>
                    <a:lnTo>
                      <a:pt x="128" y="0"/>
                    </a:lnTo>
                    <a:lnTo>
                      <a:pt x="86" y="0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24" y="9"/>
                    </a:lnTo>
                    <a:lnTo>
                      <a:pt x="51" y="9"/>
                    </a:lnTo>
                    <a:lnTo>
                      <a:pt x="86" y="9"/>
                    </a:lnTo>
                    <a:lnTo>
                      <a:pt x="128" y="9"/>
                    </a:lnTo>
                    <a:lnTo>
                      <a:pt x="174" y="9"/>
                    </a:lnTo>
                    <a:lnTo>
                      <a:pt x="223" y="9"/>
                    </a:lnTo>
                    <a:lnTo>
                      <a:pt x="274" y="9"/>
                    </a:lnTo>
                    <a:lnTo>
                      <a:pt x="326" y="9"/>
                    </a:lnTo>
                    <a:lnTo>
                      <a:pt x="375" y="9"/>
                    </a:lnTo>
                    <a:lnTo>
                      <a:pt x="421" y="9"/>
                    </a:lnTo>
                    <a:lnTo>
                      <a:pt x="463" y="9"/>
                    </a:lnTo>
                    <a:lnTo>
                      <a:pt x="499" y="9"/>
                    </a:lnTo>
                    <a:lnTo>
                      <a:pt x="528" y="9"/>
                    </a:lnTo>
                    <a:lnTo>
                      <a:pt x="546" y="9"/>
                    </a:lnTo>
                    <a:lnTo>
                      <a:pt x="555" y="9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4" name="Freeform 40"/>
              <p:cNvSpPr>
                <a:spLocks/>
              </p:cNvSpPr>
              <p:nvPr/>
            </p:nvSpPr>
            <p:spPr bwMode="auto">
              <a:xfrm>
                <a:off x="1258" y="1792"/>
                <a:ext cx="18" cy="18"/>
              </a:xfrm>
              <a:custGeom>
                <a:avLst/>
                <a:gdLst>
                  <a:gd name="T0" fmla="*/ 18 w 18"/>
                  <a:gd name="T1" fmla="*/ 18 h 18"/>
                  <a:gd name="T2" fmla="*/ 18 w 18"/>
                  <a:gd name="T3" fmla="*/ 18 h 18"/>
                  <a:gd name="T4" fmla="*/ 18 w 18"/>
                  <a:gd name="T5" fmla="*/ 12 h 18"/>
                  <a:gd name="T6" fmla="*/ 15 w 18"/>
                  <a:gd name="T7" fmla="*/ 7 h 18"/>
                  <a:gd name="T8" fmla="*/ 8 w 18"/>
                  <a:gd name="T9" fmla="*/ 1 h 18"/>
                  <a:gd name="T10" fmla="*/ 0 w 18"/>
                  <a:gd name="T11" fmla="*/ 0 h 18"/>
                  <a:gd name="T12" fmla="*/ 0 w 18"/>
                  <a:gd name="T13" fmla="*/ 9 h 18"/>
                  <a:gd name="T14" fmla="*/ 5 w 18"/>
                  <a:gd name="T15" fmla="*/ 10 h 18"/>
                  <a:gd name="T16" fmla="*/ 8 w 18"/>
                  <a:gd name="T17" fmla="*/ 11 h 18"/>
                  <a:gd name="T18" fmla="*/ 9 w 18"/>
                  <a:gd name="T19" fmla="*/ 15 h 18"/>
                  <a:gd name="T20" fmla="*/ 9 w 18"/>
                  <a:gd name="T21" fmla="*/ 18 h 18"/>
                  <a:gd name="T22" fmla="*/ 9 w 18"/>
                  <a:gd name="T23" fmla="*/ 18 h 18"/>
                  <a:gd name="T24" fmla="*/ 18 w 18"/>
                  <a:gd name="T25" fmla="*/ 18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8" y="18"/>
                    </a:moveTo>
                    <a:lnTo>
                      <a:pt x="18" y="18"/>
                    </a:lnTo>
                    <a:lnTo>
                      <a:pt x="18" y="12"/>
                    </a:lnTo>
                    <a:lnTo>
                      <a:pt x="15" y="7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5" y="10"/>
                    </a:lnTo>
                    <a:lnTo>
                      <a:pt x="8" y="11"/>
                    </a:lnTo>
                    <a:lnTo>
                      <a:pt x="9" y="15"/>
                    </a:lnTo>
                    <a:lnTo>
                      <a:pt x="9" y="18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5" name="Freeform 41"/>
              <p:cNvSpPr>
                <a:spLocks/>
              </p:cNvSpPr>
              <p:nvPr/>
            </p:nvSpPr>
            <p:spPr bwMode="auto">
              <a:xfrm>
                <a:off x="1267" y="1810"/>
                <a:ext cx="9" cy="280"/>
              </a:xfrm>
              <a:custGeom>
                <a:avLst/>
                <a:gdLst>
                  <a:gd name="T0" fmla="*/ 9 w 9"/>
                  <a:gd name="T1" fmla="*/ 280 h 280"/>
                  <a:gd name="T2" fmla="*/ 9 w 9"/>
                  <a:gd name="T3" fmla="*/ 280 h 280"/>
                  <a:gd name="T4" fmla="*/ 9 w 9"/>
                  <a:gd name="T5" fmla="*/ 233 h 280"/>
                  <a:gd name="T6" fmla="*/ 9 w 9"/>
                  <a:gd name="T7" fmla="*/ 138 h 280"/>
                  <a:gd name="T8" fmla="*/ 9 w 9"/>
                  <a:gd name="T9" fmla="*/ 44 h 280"/>
                  <a:gd name="T10" fmla="*/ 9 w 9"/>
                  <a:gd name="T11" fmla="*/ 0 h 280"/>
                  <a:gd name="T12" fmla="*/ 0 w 9"/>
                  <a:gd name="T13" fmla="*/ 0 h 280"/>
                  <a:gd name="T14" fmla="*/ 0 w 9"/>
                  <a:gd name="T15" fmla="*/ 44 h 280"/>
                  <a:gd name="T16" fmla="*/ 0 w 9"/>
                  <a:gd name="T17" fmla="*/ 138 h 280"/>
                  <a:gd name="T18" fmla="*/ 0 w 9"/>
                  <a:gd name="T19" fmla="*/ 233 h 280"/>
                  <a:gd name="T20" fmla="*/ 0 w 9"/>
                  <a:gd name="T21" fmla="*/ 280 h 280"/>
                  <a:gd name="T22" fmla="*/ 0 w 9"/>
                  <a:gd name="T23" fmla="*/ 280 h 280"/>
                  <a:gd name="T24" fmla="*/ 9 w 9"/>
                  <a:gd name="T25" fmla="*/ 280 h 2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0">
                    <a:moveTo>
                      <a:pt x="9" y="280"/>
                    </a:moveTo>
                    <a:lnTo>
                      <a:pt x="9" y="280"/>
                    </a:lnTo>
                    <a:lnTo>
                      <a:pt x="9" y="233"/>
                    </a:lnTo>
                    <a:lnTo>
                      <a:pt x="9" y="138"/>
                    </a:lnTo>
                    <a:lnTo>
                      <a:pt x="9" y="44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0" y="138"/>
                    </a:lnTo>
                    <a:lnTo>
                      <a:pt x="0" y="233"/>
                    </a:lnTo>
                    <a:lnTo>
                      <a:pt x="0" y="280"/>
                    </a:lnTo>
                    <a:lnTo>
                      <a:pt x="9" y="2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6" name="Freeform 42"/>
              <p:cNvSpPr>
                <a:spLocks/>
              </p:cNvSpPr>
              <p:nvPr/>
            </p:nvSpPr>
            <p:spPr bwMode="auto">
              <a:xfrm>
                <a:off x="1267" y="2090"/>
                <a:ext cx="9" cy="24"/>
              </a:xfrm>
              <a:custGeom>
                <a:avLst/>
                <a:gdLst>
                  <a:gd name="T0" fmla="*/ 5 w 9"/>
                  <a:gd name="T1" fmla="*/ 24 h 24"/>
                  <a:gd name="T2" fmla="*/ 9 w 9"/>
                  <a:gd name="T3" fmla="*/ 20 h 24"/>
                  <a:gd name="T4" fmla="*/ 9 w 9"/>
                  <a:gd name="T5" fmla="*/ 0 h 24"/>
                  <a:gd name="T6" fmla="*/ 0 w 9"/>
                  <a:gd name="T7" fmla="*/ 0 h 24"/>
                  <a:gd name="T8" fmla="*/ 0 w 9"/>
                  <a:gd name="T9" fmla="*/ 20 h 24"/>
                  <a:gd name="T10" fmla="*/ 5 w 9"/>
                  <a:gd name="T11" fmla="*/ 15 h 24"/>
                  <a:gd name="T12" fmla="*/ 5 w 9"/>
                  <a:gd name="T13" fmla="*/ 24 h 24"/>
                  <a:gd name="T14" fmla="*/ 9 w 9"/>
                  <a:gd name="T15" fmla="*/ 24 h 24"/>
                  <a:gd name="T16" fmla="*/ 9 w 9"/>
                  <a:gd name="T17" fmla="*/ 20 h 24"/>
                  <a:gd name="T18" fmla="*/ 5 w 9"/>
                  <a:gd name="T19" fmla="*/ 24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4">
                    <a:moveTo>
                      <a:pt x="5" y="24"/>
                    </a:moveTo>
                    <a:lnTo>
                      <a:pt x="9" y="2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5" y="15"/>
                    </a:lnTo>
                    <a:lnTo>
                      <a:pt x="5" y="24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7" name="Freeform 43"/>
              <p:cNvSpPr>
                <a:spLocks/>
              </p:cNvSpPr>
              <p:nvPr/>
            </p:nvSpPr>
            <p:spPr bwMode="auto">
              <a:xfrm>
                <a:off x="1235" y="2093"/>
                <a:ext cx="37" cy="17"/>
              </a:xfrm>
              <a:custGeom>
                <a:avLst/>
                <a:gdLst>
                  <a:gd name="T0" fmla="*/ 37 w 37"/>
                  <a:gd name="T1" fmla="*/ 0 h 17"/>
                  <a:gd name="T2" fmla="*/ 17 w 37"/>
                  <a:gd name="T3" fmla="*/ 0 h 17"/>
                  <a:gd name="T4" fmla="*/ 0 w 37"/>
                  <a:gd name="T5" fmla="*/ 17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" h="17">
                    <a:moveTo>
                      <a:pt x="37" y="0"/>
                    </a:moveTo>
                    <a:lnTo>
                      <a:pt x="17" y="0"/>
                    </a:lnTo>
                    <a:lnTo>
                      <a:pt x="0" y="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8" name="Freeform 44"/>
              <p:cNvSpPr>
                <a:spLocks/>
              </p:cNvSpPr>
              <p:nvPr/>
            </p:nvSpPr>
            <p:spPr bwMode="auto">
              <a:xfrm>
                <a:off x="696" y="1806"/>
                <a:ext cx="470" cy="306"/>
              </a:xfrm>
              <a:custGeom>
                <a:avLst/>
                <a:gdLst>
                  <a:gd name="T0" fmla="*/ 470 w 470"/>
                  <a:gd name="T1" fmla="*/ 304 h 306"/>
                  <a:gd name="T2" fmla="*/ 470 w 470"/>
                  <a:gd name="T3" fmla="*/ 306 h 306"/>
                  <a:gd name="T4" fmla="*/ 0 w 470"/>
                  <a:gd name="T5" fmla="*/ 306 h 306"/>
                  <a:gd name="T6" fmla="*/ 0 w 470"/>
                  <a:gd name="T7" fmla="*/ 291 h 306"/>
                  <a:gd name="T8" fmla="*/ 0 w 470"/>
                  <a:gd name="T9" fmla="*/ 249 h 306"/>
                  <a:gd name="T10" fmla="*/ 0 w 470"/>
                  <a:gd name="T11" fmla="*/ 157 h 306"/>
                  <a:gd name="T12" fmla="*/ 0 w 470"/>
                  <a:gd name="T13" fmla="*/ 64 h 306"/>
                  <a:gd name="T14" fmla="*/ 0 w 470"/>
                  <a:gd name="T15" fmla="*/ 18 h 306"/>
                  <a:gd name="T16" fmla="*/ 1 w 470"/>
                  <a:gd name="T17" fmla="*/ 12 h 306"/>
                  <a:gd name="T18" fmla="*/ 4 w 470"/>
                  <a:gd name="T19" fmla="*/ 7 h 306"/>
                  <a:gd name="T20" fmla="*/ 10 w 470"/>
                  <a:gd name="T21" fmla="*/ 2 h 306"/>
                  <a:gd name="T22" fmla="*/ 21 w 470"/>
                  <a:gd name="T23" fmla="*/ 0 h 306"/>
                  <a:gd name="T24" fmla="*/ 28 w 470"/>
                  <a:gd name="T25" fmla="*/ 0 h 306"/>
                  <a:gd name="T26" fmla="*/ 43 w 470"/>
                  <a:gd name="T27" fmla="*/ 0 h 306"/>
                  <a:gd name="T28" fmla="*/ 64 w 470"/>
                  <a:gd name="T29" fmla="*/ 0 h 306"/>
                  <a:gd name="T30" fmla="*/ 92 w 470"/>
                  <a:gd name="T31" fmla="*/ 0 h 306"/>
                  <a:gd name="T32" fmla="*/ 123 w 470"/>
                  <a:gd name="T33" fmla="*/ 0 h 306"/>
                  <a:gd name="T34" fmla="*/ 159 w 470"/>
                  <a:gd name="T35" fmla="*/ 0 h 306"/>
                  <a:gd name="T36" fmla="*/ 196 w 470"/>
                  <a:gd name="T37" fmla="*/ 0 h 306"/>
                  <a:gd name="T38" fmla="*/ 234 w 470"/>
                  <a:gd name="T39" fmla="*/ 0 h 306"/>
                  <a:gd name="T40" fmla="*/ 273 w 470"/>
                  <a:gd name="T41" fmla="*/ 0 h 306"/>
                  <a:gd name="T42" fmla="*/ 310 w 470"/>
                  <a:gd name="T43" fmla="*/ 0 h 306"/>
                  <a:gd name="T44" fmla="*/ 345 w 470"/>
                  <a:gd name="T45" fmla="*/ 0 h 306"/>
                  <a:gd name="T46" fmla="*/ 377 w 470"/>
                  <a:gd name="T47" fmla="*/ 0 h 306"/>
                  <a:gd name="T48" fmla="*/ 405 w 470"/>
                  <a:gd name="T49" fmla="*/ 0 h 306"/>
                  <a:gd name="T50" fmla="*/ 426 w 470"/>
                  <a:gd name="T51" fmla="*/ 0 h 306"/>
                  <a:gd name="T52" fmla="*/ 441 w 470"/>
                  <a:gd name="T53" fmla="*/ 0 h 306"/>
                  <a:gd name="T54" fmla="*/ 448 w 470"/>
                  <a:gd name="T55" fmla="*/ 0 h 306"/>
                  <a:gd name="T56" fmla="*/ 458 w 470"/>
                  <a:gd name="T57" fmla="*/ 1 h 306"/>
                  <a:gd name="T58" fmla="*/ 465 w 470"/>
                  <a:gd name="T59" fmla="*/ 5 h 306"/>
                  <a:gd name="T60" fmla="*/ 469 w 470"/>
                  <a:gd name="T61" fmla="*/ 11 h 306"/>
                  <a:gd name="T62" fmla="*/ 470 w 470"/>
                  <a:gd name="T63" fmla="*/ 19 h 306"/>
                  <a:gd name="T64" fmla="*/ 470 w 470"/>
                  <a:gd name="T65" fmla="*/ 68 h 306"/>
                  <a:gd name="T66" fmla="*/ 470 w 470"/>
                  <a:gd name="T67" fmla="*/ 165 h 306"/>
                  <a:gd name="T68" fmla="*/ 470 w 470"/>
                  <a:gd name="T69" fmla="*/ 261 h 306"/>
                  <a:gd name="T70" fmla="*/ 470 w 470"/>
                  <a:gd name="T71" fmla="*/ 304 h 30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70" h="306">
                    <a:moveTo>
                      <a:pt x="470" y="304"/>
                    </a:moveTo>
                    <a:lnTo>
                      <a:pt x="470" y="306"/>
                    </a:lnTo>
                    <a:lnTo>
                      <a:pt x="0" y="306"/>
                    </a:lnTo>
                    <a:lnTo>
                      <a:pt x="0" y="291"/>
                    </a:lnTo>
                    <a:lnTo>
                      <a:pt x="0" y="249"/>
                    </a:lnTo>
                    <a:lnTo>
                      <a:pt x="0" y="157"/>
                    </a:lnTo>
                    <a:lnTo>
                      <a:pt x="0" y="6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10" y="2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43" y="0"/>
                    </a:lnTo>
                    <a:lnTo>
                      <a:pt x="64" y="0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59" y="0"/>
                    </a:lnTo>
                    <a:lnTo>
                      <a:pt x="196" y="0"/>
                    </a:lnTo>
                    <a:lnTo>
                      <a:pt x="234" y="0"/>
                    </a:lnTo>
                    <a:lnTo>
                      <a:pt x="273" y="0"/>
                    </a:lnTo>
                    <a:lnTo>
                      <a:pt x="310" y="0"/>
                    </a:lnTo>
                    <a:lnTo>
                      <a:pt x="345" y="0"/>
                    </a:lnTo>
                    <a:lnTo>
                      <a:pt x="377" y="0"/>
                    </a:lnTo>
                    <a:lnTo>
                      <a:pt x="405" y="0"/>
                    </a:lnTo>
                    <a:lnTo>
                      <a:pt x="426" y="0"/>
                    </a:lnTo>
                    <a:lnTo>
                      <a:pt x="441" y="0"/>
                    </a:lnTo>
                    <a:lnTo>
                      <a:pt x="448" y="0"/>
                    </a:lnTo>
                    <a:lnTo>
                      <a:pt x="458" y="1"/>
                    </a:lnTo>
                    <a:lnTo>
                      <a:pt x="465" y="5"/>
                    </a:lnTo>
                    <a:lnTo>
                      <a:pt x="469" y="11"/>
                    </a:lnTo>
                    <a:lnTo>
                      <a:pt x="470" y="19"/>
                    </a:lnTo>
                    <a:lnTo>
                      <a:pt x="470" y="68"/>
                    </a:lnTo>
                    <a:lnTo>
                      <a:pt x="470" y="165"/>
                    </a:lnTo>
                    <a:lnTo>
                      <a:pt x="470" y="261"/>
                    </a:lnTo>
                    <a:lnTo>
                      <a:pt x="470" y="304"/>
                    </a:lnTo>
                    <a:close/>
                  </a:path>
                </a:pathLst>
              </a:custGeom>
              <a:solidFill>
                <a:srgbClr val="BFC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39" name="Freeform 45"/>
              <p:cNvSpPr>
                <a:spLocks/>
              </p:cNvSpPr>
              <p:nvPr/>
            </p:nvSpPr>
            <p:spPr bwMode="auto">
              <a:xfrm>
                <a:off x="1162" y="2107"/>
                <a:ext cx="9" cy="10"/>
              </a:xfrm>
              <a:custGeom>
                <a:avLst/>
                <a:gdLst>
                  <a:gd name="T0" fmla="*/ 4 w 9"/>
                  <a:gd name="T1" fmla="*/ 10 h 10"/>
                  <a:gd name="T2" fmla="*/ 9 w 9"/>
                  <a:gd name="T3" fmla="*/ 5 h 10"/>
                  <a:gd name="T4" fmla="*/ 9 w 9"/>
                  <a:gd name="T5" fmla="*/ 3 h 10"/>
                  <a:gd name="T6" fmla="*/ 0 w 9"/>
                  <a:gd name="T7" fmla="*/ 3 h 10"/>
                  <a:gd name="T8" fmla="*/ 0 w 9"/>
                  <a:gd name="T9" fmla="*/ 5 h 10"/>
                  <a:gd name="T10" fmla="*/ 4 w 9"/>
                  <a:gd name="T11" fmla="*/ 0 h 10"/>
                  <a:gd name="T12" fmla="*/ 4 w 9"/>
                  <a:gd name="T13" fmla="*/ 10 h 10"/>
                  <a:gd name="T14" fmla="*/ 9 w 9"/>
                  <a:gd name="T15" fmla="*/ 10 h 10"/>
                  <a:gd name="T16" fmla="*/ 9 w 9"/>
                  <a:gd name="T17" fmla="*/ 5 h 10"/>
                  <a:gd name="T18" fmla="*/ 4 w 9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lnTo>
                      <a:pt x="9" y="5"/>
                    </a:lnTo>
                    <a:lnTo>
                      <a:pt x="9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9" y="10"/>
                    </a:lnTo>
                    <a:lnTo>
                      <a:pt x="9" y="5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0" name="Freeform 46"/>
              <p:cNvSpPr>
                <a:spLocks/>
              </p:cNvSpPr>
              <p:nvPr/>
            </p:nvSpPr>
            <p:spPr bwMode="auto">
              <a:xfrm>
                <a:off x="691" y="2107"/>
                <a:ext cx="475" cy="10"/>
              </a:xfrm>
              <a:custGeom>
                <a:avLst/>
                <a:gdLst>
                  <a:gd name="T0" fmla="*/ 0 w 475"/>
                  <a:gd name="T1" fmla="*/ 5 h 10"/>
                  <a:gd name="T2" fmla="*/ 5 w 475"/>
                  <a:gd name="T3" fmla="*/ 10 h 10"/>
                  <a:gd name="T4" fmla="*/ 475 w 475"/>
                  <a:gd name="T5" fmla="*/ 10 h 10"/>
                  <a:gd name="T6" fmla="*/ 475 w 475"/>
                  <a:gd name="T7" fmla="*/ 0 h 10"/>
                  <a:gd name="T8" fmla="*/ 5 w 475"/>
                  <a:gd name="T9" fmla="*/ 0 h 10"/>
                  <a:gd name="T10" fmla="*/ 9 w 475"/>
                  <a:gd name="T11" fmla="*/ 5 h 10"/>
                  <a:gd name="T12" fmla="*/ 0 w 475"/>
                  <a:gd name="T13" fmla="*/ 5 h 10"/>
                  <a:gd name="T14" fmla="*/ 0 w 475"/>
                  <a:gd name="T15" fmla="*/ 10 h 10"/>
                  <a:gd name="T16" fmla="*/ 5 w 475"/>
                  <a:gd name="T17" fmla="*/ 10 h 10"/>
                  <a:gd name="T18" fmla="*/ 0 w 475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10">
                    <a:moveTo>
                      <a:pt x="0" y="5"/>
                    </a:moveTo>
                    <a:lnTo>
                      <a:pt x="5" y="10"/>
                    </a:lnTo>
                    <a:lnTo>
                      <a:pt x="475" y="10"/>
                    </a:lnTo>
                    <a:lnTo>
                      <a:pt x="475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1" name="Freeform 47"/>
              <p:cNvSpPr>
                <a:spLocks/>
              </p:cNvSpPr>
              <p:nvPr/>
            </p:nvSpPr>
            <p:spPr bwMode="auto">
              <a:xfrm>
                <a:off x="691" y="2097"/>
                <a:ext cx="9" cy="15"/>
              </a:xfrm>
              <a:custGeom>
                <a:avLst/>
                <a:gdLst>
                  <a:gd name="T0" fmla="*/ 0 w 9"/>
                  <a:gd name="T1" fmla="*/ 0 h 15"/>
                  <a:gd name="T2" fmla="*/ 0 w 9"/>
                  <a:gd name="T3" fmla="*/ 0 h 15"/>
                  <a:gd name="T4" fmla="*/ 0 w 9"/>
                  <a:gd name="T5" fmla="*/ 15 h 15"/>
                  <a:gd name="T6" fmla="*/ 9 w 9"/>
                  <a:gd name="T7" fmla="*/ 15 h 15"/>
                  <a:gd name="T8" fmla="*/ 9 w 9"/>
                  <a:gd name="T9" fmla="*/ 0 h 15"/>
                  <a:gd name="T10" fmla="*/ 9 w 9"/>
                  <a:gd name="T11" fmla="*/ 0 h 15"/>
                  <a:gd name="T12" fmla="*/ 0 w 9"/>
                  <a:gd name="T13" fmla="*/ 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9" y="15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2" name="Freeform 48"/>
              <p:cNvSpPr>
                <a:spLocks/>
              </p:cNvSpPr>
              <p:nvPr/>
            </p:nvSpPr>
            <p:spPr bwMode="auto">
              <a:xfrm>
                <a:off x="691" y="1824"/>
                <a:ext cx="9" cy="273"/>
              </a:xfrm>
              <a:custGeom>
                <a:avLst/>
                <a:gdLst>
                  <a:gd name="T0" fmla="*/ 0 w 9"/>
                  <a:gd name="T1" fmla="*/ 0 h 273"/>
                  <a:gd name="T2" fmla="*/ 0 w 9"/>
                  <a:gd name="T3" fmla="*/ 0 h 273"/>
                  <a:gd name="T4" fmla="*/ 0 w 9"/>
                  <a:gd name="T5" fmla="*/ 46 h 273"/>
                  <a:gd name="T6" fmla="*/ 0 w 9"/>
                  <a:gd name="T7" fmla="*/ 139 h 273"/>
                  <a:gd name="T8" fmla="*/ 0 w 9"/>
                  <a:gd name="T9" fmla="*/ 231 h 273"/>
                  <a:gd name="T10" fmla="*/ 0 w 9"/>
                  <a:gd name="T11" fmla="*/ 273 h 273"/>
                  <a:gd name="T12" fmla="*/ 9 w 9"/>
                  <a:gd name="T13" fmla="*/ 273 h 273"/>
                  <a:gd name="T14" fmla="*/ 9 w 9"/>
                  <a:gd name="T15" fmla="*/ 231 h 273"/>
                  <a:gd name="T16" fmla="*/ 9 w 9"/>
                  <a:gd name="T17" fmla="*/ 139 h 273"/>
                  <a:gd name="T18" fmla="*/ 9 w 9"/>
                  <a:gd name="T19" fmla="*/ 46 h 273"/>
                  <a:gd name="T20" fmla="*/ 9 w 9"/>
                  <a:gd name="T21" fmla="*/ 0 h 273"/>
                  <a:gd name="T22" fmla="*/ 9 w 9"/>
                  <a:gd name="T23" fmla="*/ 0 h 273"/>
                  <a:gd name="T24" fmla="*/ 0 w 9"/>
                  <a:gd name="T25" fmla="*/ 0 h 2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73">
                    <a:moveTo>
                      <a:pt x="0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0" y="139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9" y="273"/>
                    </a:lnTo>
                    <a:lnTo>
                      <a:pt x="9" y="231"/>
                    </a:lnTo>
                    <a:lnTo>
                      <a:pt x="9" y="139"/>
                    </a:lnTo>
                    <a:lnTo>
                      <a:pt x="9" y="46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3" name="Freeform 49"/>
              <p:cNvSpPr>
                <a:spLocks/>
              </p:cNvSpPr>
              <p:nvPr/>
            </p:nvSpPr>
            <p:spPr bwMode="auto">
              <a:xfrm>
                <a:off x="691" y="1801"/>
                <a:ext cx="26" cy="23"/>
              </a:xfrm>
              <a:custGeom>
                <a:avLst/>
                <a:gdLst>
                  <a:gd name="T0" fmla="*/ 26 w 26"/>
                  <a:gd name="T1" fmla="*/ 0 h 23"/>
                  <a:gd name="T2" fmla="*/ 26 w 26"/>
                  <a:gd name="T3" fmla="*/ 0 h 23"/>
                  <a:gd name="T4" fmla="*/ 14 w 26"/>
                  <a:gd name="T5" fmla="*/ 2 h 23"/>
                  <a:gd name="T6" fmla="*/ 6 w 26"/>
                  <a:gd name="T7" fmla="*/ 9 h 23"/>
                  <a:gd name="T8" fmla="*/ 1 w 26"/>
                  <a:gd name="T9" fmla="*/ 16 h 23"/>
                  <a:gd name="T10" fmla="*/ 0 w 26"/>
                  <a:gd name="T11" fmla="*/ 23 h 23"/>
                  <a:gd name="T12" fmla="*/ 9 w 26"/>
                  <a:gd name="T13" fmla="*/ 23 h 23"/>
                  <a:gd name="T14" fmla="*/ 10 w 26"/>
                  <a:gd name="T15" fmla="*/ 19 h 23"/>
                  <a:gd name="T16" fmla="*/ 13 w 26"/>
                  <a:gd name="T17" fmla="*/ 14 h 23"/>
                  <a:gd name="T18" fmla="*/ 16 w 26"/>
                  <a:gd name="T19" fmla="*/ 12 h 23"/>
                  <a:gd name="T20" fmla="*/ 26 w 26"/>
                  <a:gd name="T21" fmla="*/ 9 h 23"/>
                  <a:gd name="T22" fmla="*/ 26 w 26"/>
                  <a:gd name="T23" fmla="*/ 9 h 23"/>
                  <a:gd name="T24" fmla="*/ 26 w 26"/>
                  <a:gd name="T25" fmla="*/ 0 h 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" h="23">
                    <a:moveTo>
                      <a:pt x="26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9"/>
                    </a:lnTo>
                    <a:lnTo>
                      <a:pt x="1" y="16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10" y="19"/>
                    </a:lnTo>
                    <a:lnTo>
                      <a:pt x="13" y="14"/>
                    </a:lnTo>
                    <a:lnTo>
                      <a:pt x="16" y="12"/>
                    </a:lnTo>
                    <a:lnTo>
                      <a:pt x="26" y="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4" name="Freeform 50"/>
              <p:cNvSpPr>
                <a:spLocks/>
              </p:cNvSpPr>
              <p:nvPr/>
            </p:nvSpPr>
            <p:spPr bwMode="auto">
              <a:xfrm>
                <a:off x="717" y="1801"/>
                <a:ext cx="427" cy="9"/>
              </a:xfrm>
              <a:custGeom>
                <a:avLst/>
                <a:gdLst>
                  <a:gd name="T0" fmla="*/ 427 w 427"/>
                  <a:gd name="T1" fmla="*/ 0 h 9"/>
                  <a:gd name="T2" fmla="*/ 427 w 427"/>
                  <a:gd name="T3" fmla="*/ 0 h 9"/>
                  <a:gd name="T4" fmla="*/ 420 w 427"/>
                  <a:gd name="T5" fmla="*/ 0 h 9"/>
                  <a:gd name="T6" fmla="*/ 405 w 427"/>
                  <a:gd name="T7" fmla="*/ 0 h 9"/>
                  <a:gd name="T8" fmla="*/ 384 w 427"/>
                  <a:gd name="T9" fmla="*/ 0 h 9"/>
                  <a:gd name="T10" fmla="*/ 356 w 427"/>
                  <a:gd name="T11" fmla="*/ 0 h 9"/>
                  <a:gd name="T12" fmla="*/ 324 w 427"/>
                  <a:gd name="T13" fmla="*/ 0 h 9"/>
                  <a:gd name="T14" fmla="*/ 289 w 427"/>
                  <a:gd name="T15" fmla="*/ 0 h 9"/>
                  <a:gd name="T16" fmla="*/ 252 w 427"/>
                  <a:gd name="T17" fmla="*/ 0 h 9"/>
                  <a:gd name="T18" fmla="*/ 213 w 427"/>
                  <a:gd name="T19" fmla="*/ 0 h 9"/>
                  <a:gd name="T20" fmla="*/ 175 w 427"/>
                  <a:gd name="T21" fmla="*/ 0 h 9"/>
                  <a:gd name="T22" fmla="*/ 138 w 427"/>
                  <a:gd name="T23" fmla="*/ 0 h 9"/>
                  <a:gd name="T24" fmla="*/ 102 w 427"/>
                  <a:gd name="T25" fmla="*/ 0 h 9"/>
                  <a:gd name="T26" fmla="*/ 71 w 427"/>
                  <a:gd name="T27" fmla="*/ 0 h 9"/>
                  <a:gd name="T28" fmla="*/ 43 w 427"/>
                  <a:gd name="T29" fmla="*/ 0 h 9"/>
                  <a:gd name="T30" fmla="*/ 22 w 427"/>
                  <a:gd name="T31" fmla="*/ 0 h 9"/>
                  <a:gd name="T32" fmla="*/ 7 w 427"/>
                  <a:gd name="T33" fmla="*/ 0 h 9"/>
                  <a:gd name="T34" fmla="*/ 0 w 427"/>
                  <a:gd name="T35" fmla="*/ 0 h 9"/>
                  <a:gd name="T36" fmla="*/ 0 w 427"/>
                  <a:gd name="T37" fmla="*/ 9 h 9"/>
                  <a:gd name="T38" fmla="*/ 7 w 427"/>
                  <a:gd name="T39" fmla="*/ 9 h 9"/>
                  <a:gd name="T40" fmla="*/ 22 w 427"/>
                  <a:gd name="T41" fmla="*/ 9 h 9"/>
                  <a:gd name="T42" fmla="*/ 43 w 427"/>
                  <a:gd name="T43" fmla="*/ 9 h 9"/>
                  <a:gd name="T44" fmla="*/ 71 w 427"/>
                  <a:gd name="T45" fmla="*/ 9 h 9"/>
                  <a:gd name="T46" fmla="*/ 102 w 427"/>
                  <a:gd name="T47" fmla="*/ 9 h 9"/>
                  <a:gd name="T48" fmla="*/ 138 w 427"/>
                  <a:gd name="T49" fmla="*/ 9 h 9"/>
                  <a:gd name="T50" fmla="*/ 175 w 427"/>
                  <a:gd name="T51" fmla="*/ 9 h 9"/>
                  <a:gd name="T52" fmla="*/ 213 w 427"/>
                  <a:gd name="T53" fmla="*/ 9 h 9"/>
                  <a:gd name="T54" fmla="*/ 252 w 427"/>
                  <a:gd name="T55" fmla="*/ 9 h 9"/>
                  <a:gd name="T56" fmla="*/ 289 w 427"/>
                  <a:gd name="T57" fmla="*/ 9 h 9"/>
                  <a:gd name="T58" fmla="*/ 324 w 427"/>
                  <a:gd name="T59" fmla="*/ 9 h 9"/>
                  <a:gd name="T60" fmla="*/ 356 w 427"/>
                  <a:gd name="T61" fmla="*/ 9 h 9"/>
                  <a:gd name="T62" fmla="*/ 384 w 427"/>
                  <a:gd name="T63" fmla="*/ 9 h 9"/>
                  <a:gd name="T64" fmla="*/ 405 w 427"/>
                  <a:gd name="T65" fmla="*/ 9 h 9"/>
                  <a:gd name="T66" fmla="*/ 420 w 427"/>
                  <a:gd name="T67" fmla="*/ 9 h 9"/>
                  <a:gd name="T68" fmla="*/ 427 w 427"/>
                  <a:gd name="T69" fmla="*/ 9 h 9"/>
                  <a:gd name="T70" fmla="*/ 427 w 427"/>
                  <a:gd name="T71" fmla="*/ 9 h 9"/>
                  <a:gd name="T72" fmla="*/ 427 w 427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7" h="9">
                    <a:moveTo>
                      <a:pt x="427" y="0"/>
                    </a:moveTo>
                    <a:lnTo>
                      <a:pt x="427" y="0"/>
                    </a:lnTo>
                    <a:lnTo>
                      <a:pt x="420" y="0"/>
                    </a:lnTo>
                    <a:lnTo>
                      <a:pt x="405" y="0"/>
                    </a:lnTo>
                    <a:lnTo>
                      <a:pt x="384" y="0"/>
                    </a:lnTo>
                    <a:lnTo>
                      <a:pt x="356" y="0"/>
                    </a:lnTo>
                    <a:lnTo>
                      <a:pt x="324" y="0"/>
                    </a:lnTo>
                    <a:lnTo>
                      <a:pt x="289" y="0"/>
                    </a:lnTo>
                    <a:lnTo>
                      <a:pt x="252" y="0"/>
                    </a:lnTo>
                    <a:lnTo>
                      <a:pt x="213" y="0"/>
                    </a:lnTo>
                    <a:lnTo>
                      <a:pt x="175" y="0"/>
                    </a:lnTo>
                    <a:lnTo>
                      <a:pt x="138" y="0"/>
                    </a:lnTo>
                    <a:lnTo>
                      <a:pt x="102" y="0"/>
                    </a:lnTo>
                    <a:lnTo>
                      <a:pt x="71" y="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22" y="9"/>
                    </a:lnTo>
                    <a:lnTo>
                      <a:pt x="43" y="9"/>
                    </a:lnTo>
                    <a:lnTo>
                      <a:pt x="71" y="9"/>
                    </a:lnTo>
                    <a:lnTo>
                      <a:pt x="102" y="9"/>
                    </a:lnTo>
                    <a:lnTo>
                      <a:pt x="138" y="9"/>
                    </a:lnTo>
                    <a:lnTo>
                      <a:pt x="175" y="9"/>
                    </a:lnTo>
                    <a:lnTo>
                      <a:pt x="213" y="9"/>
                    </a:lnTo>
                    <a:lnTo>
                      <a:pt x="252" y="9"/>
                    </a:lnTo>
                    <a:lnTo>
                      <a:pt x="289" y="9"/>
                    </a:lnTo>
                    <a:lnTo>
                      <a:pt x="324" y="9"/>
                    </a:lnTo>
                    <a:lnTo>
                      <a:pt x="356" y="9"/>
                    </a:lnTo>
                    <a:lnTo>
                      <a:pt x="384" y="9"/>
                    </a:lnTo>
                    <a:lnTo>
                      <a:pt x="405" y="9"/>
                    </a:lnTo>
                    <a:lnTo>
                      <a:pt x="420" y="9"/>
                    </a:lnTo>
                    <a:lnTo>
                      <a:pt x="427" y="9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5" name="Freeform 51"/>
              <p:cNvSpPr>
                <a:spLocks/>
              </p:cNvSpPr>
              <p:nvPr/>
            </p:nvSpPr>
            <p:spPr bwMode="auto">
              <a:xfrm>
                <a:off x="1144" y="1801"/>
                <a:ext cx="27" cy="24"/>
              </a:xfrm>
              <a:custGeom>
                <a:avLst/>
                <a:gdLst>
                  <a:gd name="T0" fmla="*/ 27 w 27"/>
                  <a:gd name="T1" fmla="*/ 24 h 24"/>
                  <a:gd name="T2" fmla="*/ 27 w 27"/>
                  <a:gd name="T3" fmla="*/ 24 h 24"/>
                  <a:gd name="T4" fmla="*/ 26 w 27"/>
                  <a:gd name="T5" fmla="*/ 15 h 24"/>
                  <a:gd name="T6" fmla="*/ 20 w 27"/>
                  <a:gd name="T7" fmla="*/ 7 h 24"/>
                  <a:gd name="T8" fmla="*/ 11 w 27"/>
                  <a:gd name="T9" fmla="*/ 1 h 24"/>
                  <a:gd name="T10" fmla="*/ 0 w 27"/>
                  <a:gd name="T11" fmla="*/ 0 h 24"/>
                  <a:gd name="T12" fmla="*/ 0 w 27"/>
                  <a:gd name="T13" fmla="*/ 9 h 24"/>
                  <a:gd name="T14" fmla="*/ 8 w 27"/>
                  <a:gd name="T15" fmla="*/ 10 h 24"/>
                  <a:gd name="T16" fmla="*/ 13 w 27"/>
                  <a:gd name="T17" fmla="*/ 14 h 24"/>
                  <a:gd name="T18" fmla="*/ 17 w 27"/>
                  <a:gd name="T19" fmla="*/ 17 h 24"/>
                  <a:gd name="T20" fmla="*/ 18 w 27"/>
                  <a:gd name="T21" fmla="*/ 24 h 24"/>
                  <a:gd name="T22" fmla="*/ 18 w 27"/>
                  <a:gd name="T23" fmla="*/ 24 h 24"/>
                  <a:gd name="T24" fmla="*/ 27 w 27"/>
                  <a:gd name="T25" fmla="*/ 24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" h="24">
                    <a:moveTo>
                      <a:pt x="27" y="24"/>
                    </a:moveTo>
                    <a:lnTo>
                      <a:pt x="27" y="24"/>
                    </a:lnTo>
                    <a:lnTo>
                      <a:pt x="26" y="15"/>
                    </a:lnTo>
                    <a:lnTo>
                      <a:pt x="20" y="7"/>
                    </a:lnTo>
                    <a:lnTo>
                      <a:pt x="11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10"/>
                    </a:lnTo>
                    <a:lnTo>
                      <a:pt x="13" y="14"/>
                    </a:lnTo>
                    <a:lnTo>
                      <a:pt x="17" y="17"/>
                    </a:lnTo>
                    <a:lnTo>
                      <a:pt x="18" y="24"/>
                    </a:lnTo>
                    <a:lnTo>
                      <a:pt x="27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6" name="Freeform 52"/>
              <p:cNvSpPr>
                <a:spLocks/>
              </p:cNvSpPr>
              <p:nvPr/>
            </p:nvSpPr>
            <p:spPr bwMode="auto">
              <a:xfrm>
                <a:off x="1162" y="1825"/>
                <a:ext cx="9" cy="285"/>
              </a:xfrm>
              <a:custGeom>
                <a:avLst/>
                <a:gdLst>
                  <a:gd name="T0" fmla="*/ 9 w 9"/>
                  <a:gd name="T1" fmla="*/ 285 h 285"/>
                  <a:gd name="T2" fmla="*/ 9 w 9"/>
                  <a:gd name="T3" fmla="*/ 285 h 285"/>
                  <a:gd name="T4" fmla="*/ 9 w 9"/>
                  <a:gd name="T5" fmla="*/ 242 h 285"/>
                  <a:gd name="T6" fmla="*/ 9 w 9"/>
                  <a:gd name="T7" fmla="*/ 146 h 285"/>
                  <a:gd name="T8" fmla="*/ 9 w 9"/>
                  <a:gd name="T9" fmla="*/ 49 h 285"/>
                  <a:gd name="T10" fmla="*/ 9 w 9"/>
                  <a:gd name="T11" fmla="*/ 0 h 285"/>
                  <a:gd name="T12" fmla="*/ 0 w 9"/>
                  <a:gd name="T13" fmla="*/ 0 h 285"/>
                  <a:gd name="T14" fmla="*/ 0 w 9"/>
                  <a:gd name="T15" fmla="*/ 49 h 285"/>
                  <a:gd name="T16" fmla="*/ 0 w 9"/>
                  <a:gd name="T17" fmla="*/ 146 h 285"/>
                  <a:gd name="T18" fmla="*/ 0 w 9"/>
                  <a:gd name="T19" fmla="*/ 242 h 285"/>
                  <a:gd name="T20" fmla="*/ 0 w 9"/>
                  <a:gd name="T21" fmla="*/ 285 h 285"/>
                  <a:gd name="T22" fmla="*/ 0 w 9"/>
                  <a:gd name="T23" fmla="*/ 285 h 285"/>
                  <a:gd name="T24" fmla="*/ 9 w 9"/>
                  <a:gd name="T25" fmla="*/ 285 h 2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5">
                    <a:moveTo>
                      <a:pt x="9" y="285"/>
                    </a:moveTo>
                    <a:lnTo>
                      <a:pt x="9" y="285"/>
                    </a:lnTo>
                    <a:lnTo>
                      <a:pt x="9" y="242"/>
                    </a:lnTo>
                    <a:lnTo>
                      <a:pt x="9" y="146"/>
                    </a:lnTo>
                    <a:lnTo>
                      <a:pt x="9" y="4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146"/>
                    </a:lnTo>
                    <a:lnTo>
                      <a:pt x="0" y="242"/>
                    </a:lnTo>
                    <a:lnTo>
                      <a:pt x="0" y="285"/>
                    </a:lnTo>
                    <a:lnTo>
                      <a:pt x="9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7" name="Rectangle 53"/>
              <p:cNvSpPr>
                <a:spLocks noChangeArrowheads="1"/>
              </p:cNvSpPr>
              <p:nvPr/>
            </p:nvSpPr>
            <p:spPr bwMode="auto">
              <a:xfrm>
                <a:off x="768" y="1823"/>
                <a:ext cx="104" cy="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048" name="Rectangle 54"/>
              <p:cNvSpPr>
                <a:spLocks noChangeArrowheads="1"/>
              </p:cNvSpPr>
              <p:nvPr/>
            </p:nvSpPr>
            <p:spPr bwMode="auto">
              <a:xfrm>
                <a:off x="768" y="1823"/>
                <a:ext cx="104" cy="25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5998" name="Rectangle 55"/>
            <p:cNvSpPr>
              <a:spLocks noChangeArrowheads="1"/>
            </p:cNvSpPr>
            <p:nvPr/>
          </p:nvSpPr>
          <p:spPr bwMode="auto">
            <a:xfrm>
              <a:off x="2502" y="1188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fr-FR" sz="1000">
                  <a:solidFill>
                    <a:srgbClr val="000000"/>
                  </a:solidFill>
                </a:rPr>
                <a:t>A3gwwvvqiu826f8fhln84ghfc78fg4dubv7drkzs8j;çghsog4pdsfgp</a:t>
              </a:r>
            </a:p>
          </p:txBody>
        </p:sp>
      </p:grpSp>
      <p:grpSp>
        <p:nvGrpSpPr>
          <p:cNvPr id="83" name="Group 56"/>
          <p:cNvGrpSpPr>
            <a:grpSpLocks/>
          </p:cNvGrpSpPr>
          <p:nvPr/>
        </p:nvGrpSpPr>
        <p:grpSpPr bwMode="auto">
          <a:xfrm>
            <a:off x="2514600" y="2205038"/>
            <a:ext cx="912813" cy="1203325"/>
            <a:chOff x="1440" y="1200"/>
            <a:chExt cx="575" cy="758"/>
          </a:xfrm>
        </p:grpSpPr>
        <p:sp>
          <p:nvSpPr>
            <p:cNvPr id="35985" name="Rectangle 57"/>
            <p:cNvSpPr>
              <a:spLocks noChangeArrowheads="1"/>
            </p:cNvSpPr>
            <p:nvPr/>
          </p:nvSpPr>
          <p:spPr bwMode="auto">
            <a:xfrm>
              <a:off x="1440" y="1728"/>
              <a:ext cx="5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rgbClr val="FFFFFF"/>
                  </a:solidFill>
                </a:rPr>
                <a:t>Chiffrement </a:t>
              </a:r>
            </a:p>
            <a:p>
              <a:pPr algn="ctr" eaLnBrk="0" hangingPunct="0"/>
              <a:r>
                <a:rPr lang="fr-FR" sz="1200" i="1">
                  <a:solidFill>
                    <a:srgbClr val="FFFFFF"/>
                  </a:solidFill>
                </a:rPr>
                <a:t>avec la clé A</a:t>
              </a:r>
              <a:endParaRPr lang="fr-FR"/>
            </a:p>
          </p:txBody>
        </p:sp>
        <p:grpSp>
          <p:nvGrpSpPr>
            <p:cNvPr id="35986" name="Group 58"/>
            <p:cNvGrpSpPr>
              <a:grpSpLocks/>
            </p:cNvGrpSpPr>
            <p:nvPr/>
          </p:nvGrpSpPr>
          <p:grpSpPr bwMode="auto">
            <a:xfrm>
              <a:off x="1440" y="1200"/>
              <a:ext cx="574" cy="479"/>
              <a:chOff x="1634" y="464"/>
              <a:chExt cx="1093" cy="913"/>
            </a:xfrm>
          </p:grpSpPr>
          <p:sp>
            <p:nvSpPr>
              <p:cNvPr id="35987" name="Freeform 59"/>
              <p:cNvSpPr>
                <a:spLocks/>
              </p:cNvSpPr>
              <p:nvPr/>
            </p:nvSpPr>
            <p:spPr bwMode="auto">
              <a:xfrm>
                <a:off x="2304" y="464"/>
                <a:ext cx="423" cy="913"/>
              </a:xfrm>
              <a:custGeom>
                <a:avLst/>
                <a:gdLst>
                  <a:gd name="T0" fmla="*/ 132 w 423"/>
                  <a:gd name="T1" fmla="*/ 913 h 913"/>
                  <a:gd name="T2" fmla="*/ 151 w 423"/>
                  <a:gd name="T3" fmla="*/ 906 h 913"/>
                  <a:gd name="T4" fmla="*/ 183 w 423"/>
                  <a:gd name="T5" fmla="*/ 880 h 913"/>
                  <a:gd name="T6" fmla="*/ 209 w 423"/>
                  <a:gd name="T7" fmla="*/ 848 h 913"/>
                  <a:gd name="T8" fmla="*/ 237 w 423"/>
                  <a:gd name="T9" fmla="*/ 789 h 913"/>
                  <a:gd name="T10" fmla="*/ 255 w 423"/>
                  <a:gd name="T11" fmla="*/ 722 h 913"/>
                  <a:gd name="T12" fmla="*/ 267 w 423"/>
                  <a:gd name="T13" fmla="*/ 661 h 913"/>
                  <a:gd name="T14" fmla="*/ 269 w 423"/>
                  <a:gd name="T15" fmla="*/ 589 h 913"/>
                  <a:gd name="T16" fmla="*/ 269 w 423"/>
                  <a:gd name="T17" fmla="*/ 524 h 913"/>
                  <a:gd name="T18" fmla="*/ 265 w 423"/>
                  <a:gd name="T19" fmla="*/ 454 h 913"/>
                  <a:gd name="T20" fmla="*/ 255 w 423"/>
                  <a:gd name="T21" fmla="*/ 398 h 913"/>
                  <a:gd name="T22" fmla="*/ 241 w 423"/>
                  <a:gd name="T23" fmla="*/ 335 h 913"/>
                  <a:gd name="T24" fmla="*/ 218 w 423"/>
                  <a:gd name="T25" fmla="*/ 263 h 913"/>
                  <a:gd name="T26" fmla="*/ 209 w 423"/>
                  <a:gd name="T27" fmla="*/ 233 h 913"/>
                  <a:gd name="T28" fmla="*/ 186 w 423"/>
                  <a:gd name="T29" fmla="*/ 184 h 913"/>
                  <a:gd name="T30" fmla="*/ 169 w 423"/>
                  <a:gd name="T31" fmla="*/ 154 h 913"/>
                  <a:gd name="T32" fmla="*/ 151 w 423"/>
                  <a:gd name="T33" fmla="*/ 124 h 913"/>
                  <a:gd name="T34" fmla="*/ 137 w 423"/>
                  <a:gd name="T35" fmla="*/ 105 h 913"/>
                  <a:gd name="T36" fmla="*/ 123 w 423"/>
                  <a:gd name="T37" fmla="*/ 89 h 913"/>
                  <a:gd name="T38" fmla="*/ 97 w 423"/>
                  <a:gd name="T39" fmla="*/ 61 h 913"/>
                  <a:gd name="T40" fmla="*/ 86 w 423"/>
                  <a:gd name="T41" fmla="*/ 52 h 913"/>
                  <a:gd name="T42" fmla="*/ 69 w 423"/>
                  <a:gd name="T43" fmla="*/ 42 h 913"/>
                  <a:gd name="T44" fmla="*/ 53 w 423"/>
                  <a:gd name="T45" fmla="*/ 33 h 913"/>
                  <a:gd name="T46" fmla="*/ 35 w 423"/>
                  <a:gd name="T47" fmla="*/ 26 h 913"/>
                  <a:gd name="T48" fmla="*/ 14 w 423"/>
                  <a:gd name="T49" fmla="*/ 24 h 913"/>
                  <a:gd name="T50" fmla="*/ 0 w 423"/>
                  <a:gd name="T51" fmla="*/ 24 h 913"/>
                  <a:gd name="T52" fmla="*/ 158 w 423"/>
                  <a:gd name="T53" fmla="*/ 0 h 913"/>
                  <a:gd name="T54" fmla="*/ 181 w 423"/>
                  <a:gd name="T55" fmla="*/ 5 h 913"/>
                  <a:gd name="T56" fmla="*/ 202 w 423"/>
                  <a:gd name="T57" fmla="*/ 10 h 913"/>
                  <a:gd name="T58" fmla="*/ 232 w 423"/>
                  <a:gd name="T59" fmla="*/ 26 h 913"/>
                  <a:gd name="T60" fmla="*/ 265 w 423"/>
                  <a:gd name="T61" fmla="*/ 54 h 913"/>
                  <a:gd name="T62" fmla="*/ 288 w 423"/>
                  <a:gd name="T63" fmla="*/ 79 h 913"/>
                  <a:gd name="T64" fmla="*/ 304 w 423"/>
                  <a:gd name="T65" fmla="*/ 103 h 913"/>
                  <a:gd name="T66" fmla="*/ 323 w 423"/>
                  <a:gd name="T67" fmla="*/ 131 h 913"/>
                  <a:gd name="T68" fmla="*/ 330 w 423"/>
                  <a:gd name="T69" fmla="*/ 145 h 913"/>
                  <a:gd name="T70" fmla="*/ 337 w 423"/>
                  <a:gd name="T71" fmla="*/ 159 h 913"/>
                  <a:gd name="T72" fmla="*/ 351 w 423"/>
                  <a:gd name="T73" fmla="*/ 184 h 913"/>
                  <a:gd name="T74" fmla="*/ 360 w 423"/>
                  <a:gd name="T75" fmla="*/ 212 h 913"/>
                  <a:gd name="T76" fmla="*/ 374 w 423"/>
                  <a:gd name="T77" fmla="*/ 245 h 913"/>
                  <a:gd name="T78" fmla="*/ 381 w 423"/>
                  <a:gd name="T79" fmla="*/ 275 h 913"/>
                  <a:gd name="T80" fmla="*/ 392 w 423"/>
                  <a:gd name="T81" fmla="*/ 308 h 913"/>
                  <a:gd name="T82" fmla="*/ 409 w 423"/>
                  <a:gd name="T83" fmla="*/ 366 h 913"/>
                  <a:gd name="T84" fmla="*/ 416 w 423"/>
                  <a:gd name="T85" fmla="*/ 433 h 913"/>
                  <a:gd name="T86" fmla="*/ 420 w 423"/>
                  <a:gd name="T87" fmla="*/ 496 h 913"/>
                  <a:gd name="T88" fmla="*/ 423 w 423"/>
                  <a:gd name="T89" fmla="*/ 561 h 913"/>
                  <a:gd name="T90" fmla="*/ 420 w 423"/>
                  <a:gd name="T91" fmla="*/ 629 h 913"/>
                  <a:gd name="T92" fmla="*/ 411 w 423"/>
                  <a:gd name="T93" fmla="*/ 694 h 913"/>
                  <a:gd name="T94" fmla="*/ 397 w 423"/>
                  <a:gd name="T95" fmla="*/ 750 h 913"/>
                  <a:gd name="T96" fmla="*/ 374 w 423"/>
                  <a:gd name="T97" fmla="*/ 808 h 913"/>
                  <a:gd name="T98" fmla="*/ 341 w 423"/>
                  <a:gd name="T99" fmla="*/ 852 h 913"/>
                  <a:gd name="T100" fmla="*/ 311 w 423"/>
                  <a:gd name="T101" fmla="*/ 882 h 913"/>
                  <a:gd name="T102" fmla="*/ 132 w 423"/>
                  <a:gd name="T103" fmla="*/ 913 h 9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23" h="913">
                    <a:moveTo>
                      <a:pt x="132" y="913"/>
                    </a:moveTo>
                    <a:lnTo>
                      <a:pt x="151" y="906"/>
                    </a:lnTo>
                    <a:lnTo>
                      <a:pt x="183" y="880"/>
                    </a:lnTo>
                    <a:lnTo>
                      <a:pt x="209" y="848"/>
                    </a:lnTo>
                    <a:lnTo>
                      <a:pt x="237" y="789"/>
                    </a:lnTo>
                    <a:lnTo>
                      <a:pt x="255" y="722"/>
                    </a:lnTo>
                    <a:lnTo>
                      <a:pt x="267" y="661"/>
                    </a:lnTo>
                    <a:lnTo>
                      <a:pt x="269" y="589"/>
                    </a:lnTo>
                    <a:lnTo>
                      <a:pt x="269" y="524"/>
                    </a:lnTo>
                    <a:lnTo>
                      <a:pt x="265" y="454"/>
                    </a:lnTo>
                    <a:lnTo>
                      <a:pt x="255" y="398"/>
                    </a:lnTo>
                    <a:lnTo>
                      <a:pt x="241" y="335"/>
                    </a:lnTo>
                    <a:lnTo>
                      <a:pt x="218" y="263"/>
                    </a:lnTo>
                    <a:lnTo>
                      <a:pt x="209" y="233"/>
                    </a:lnTo>
                    <a:lnTo>
                      <a:pt x="186" y="184"/>
                    </a:lnTo>
                    <a:lnTo>
                      <a:pt x="169" y="154"/>
                    </a:lnTo>
                    <a:lnTo>
                      <a:pt x="151" y="124"/>
                    </a:lnTo>
                    <a:lnTo>
                      <a:pt x="137" y="105"/>
                    </a:lnTo>
                    <a:lnTo>
                      <a:pt x="123" y="89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69" y="42"/>
                    </a:lnTo>
                    <a:lnTo>
                      <a:pt x="53" y="33"/>
                    </a:lnTo>
                    <a:lnTo>
                      <a:pt x="35" y="26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58" y="0"/>
                    </a:lnTo>
                    <a:lnTo>
                      <a:pt x="181" y="5"/>
                    </a:lnTo>
                    <a:lnTo>
                      <a:pt x="202" y="10"/>
                    </a:lnTo>
                    <a:lnTo>
                      <a:pt x="232" y="26"/>
                    </a:lnTo>
                    <a:lnTo>
                      <a:pt x="265" y="54"/>
                    </a:lnTo>
                    <a:lnTo>
                      <a:pt x="288" y="79"/>
                    </a:lnTo>
                    <a:lnTo>
                      <a:pt x="304" y="103"/>
                    </a:lnTo>
                    <a:lnTo>
                      <a:pt x="323" y="131"/>
                    </a:lnTo>
                    <a:lnTo>
                      <a:pt x="330" y="145"/>
                    </a:lnTo>
                    <a:lnTo>
                      <a:pt x="337" y="159"/>
                    </a:lnTo>
                    <a:lnTo>
                      <a:pt x="351" y="184"/>
                    </a:lnTo>
                    <a:lnTo>
                      <a:pt x="360" y="212"/>
                    </a:lnTo>
                    <a:lnTo>
                      <a:pt x="374" y="245"/>
                    </a:lnTo>
                    <a:lnTo>
                      <a:pt x="381" y="275"/>
                    </a:lnTo>
                    <a:lnTo>
                      <a:pt x="392" y="308"/>
                    </a:lnTo>
                    <a:lnTo>
                      <a:pt x="409" y="366"/>
                    </a:lnTo>
                    <a:lnTo>
                      <a:pt x="416" y="433"/>
                    </a:lnTo>
                    <a:lnTo>
                      <a:pt x="420" y="496"/>
                    </a:lnTo>
                    <a:lnTo>
                      <a:pt x="423" y="561"/>
                    </a:lnTo>
                    <a:lnTo>
                      <a:pt x="420" y="629"/>
                    </a:lnTo>
                    <a:lnTo>
                      <a:pt x="411" y="694"/>
                    </a:lnTo>
                    <a:lnTo>
                      <a:pt x="397" y="750"/>
                    </a:lnTo>
                    <a:lnTo>
                      <a:pt x="374" y="808"/>
                    </a:lnTo>
                    <a:lnTo>
                      <a:pt x="341" y="852"/>
                    </a:lnTo>
                    <a:lnTo>
                      <a:pt x="311" y="882"/>
                    </a:lnTo>
                    <a:lnTo>
                      <a:pt x="132" y="91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8" name="Freeform 60"/>
              <p:cNvSpPr>
                <a:spLocks/>
              </p:cNvSpPr>
              <p:nvPr/>
            </p:nvSpPr>
            <p:spPr bwMode="auto">
              <a:xfrm>
                <a:off x="2115" y="488"/>
                <a:ext cx="458" cy="889"/>
              </a:xfrm>
              <a:custGeom>
                <a:avLst/>
                <a:gdLst>
                  <a:gd name="T0" fmla="*/ 189 w 458"/>
                  <a:gd name="T1" fmla="*/ 0 h 889"/>
                  <a:gd name="T2" fmla="*/ 224 w 458"/>
                  <a:gd name="T3" fmla="*/ 2 h 889"/>
                  <a:gd name="T4" fmla="*/ 258 w 458"/>
                  <a:gd name="T5" fmla="*/ 18 h 889"/>
                  <a:gd name="T6" fmla="*/ 286 w 458"/>
                  <a:gd name="T7" fmla="*/ 37 h 889"/>
                  <a:gd name="T8" fmla="*/ 326 w 458"/>
                  <a:gd name="T9" fmla="*/ 81 h 889"/>
                  <a:gd name="T10" fmla="*/ 358 w 458"/>
                  <a:gd name="T11" fmla="*/ 130 h 889"/>
                  <a:gd name="T12" fmla="*/ 396 w 458"/>
                  <a:gd name="T13" fmla="*/ 209 h 889"/>
                  <a:gd name="T14" fmla="*/ 430 w 458"/>
                  <a:gd name="T15" fmla="*/ 311 h 889"/>
                  <a:gd name="T16" fmla="*/ 454 w 458"/>
                  <a:gd name="T17" fmla="*/ 430 h 889"/>
                  <a:gd name="T18" fmla="*/ 458 w 458"/>
                  <a:gd name="T19" fmla="*/ 565 h 889"/>
                  <a:gd name="T20" fmla="*/ 444 w 458"/>
                  <a:gd name="T21" fmla="*/ 698 h 889"/>
                  <a:gd name="T22" fmla="*/ 398 w 458"/>
                  <a:gd name="T23" fmla="*/ 824 h 889"/>
                  <a:gd name="T24" fmla="*/ 340 w 458"/>
                  <a:gd name="T25" fmla="*/ 882 h 889"/>
                  <a:gd name="T26" fmla="*/ 289 w 458"/>
                  <a:gd name="T27" fmla="*/ 889 h 889"/>
                  <a:gd name="T28" fmla="*/ 212 w 458"/>
                  <a:gd name="T29" fmla="*/ 849 h 889"/>
                  <a:gd name="T30" fmla="*/ 170 w 458"/>
                  <a:gd name="T31" fmla="*/ 803 h 889"/>
                  <a:gd name="T32" fmla="*/ 117 w 458"/>
                  <a:gd name="T33" fmla="*/ 709 h 889"/>
                  <a:gd name="T34" fmla="*/ 82 w 458"/>
                  <a:gd name="T35" fmla="*/ 621 h 889"/>
                  <a:gd name="T36" fmla="*/ 66 w 458"/>
                  <a:gd name="T37" fmla="*/ 558 h 889"/>
                  <a:gd name="T38" fmla="*/ 35 w 458"/>
                  <a:gd name="T39" fmla="*/ 544 h 889"/>
                  <a:gd name="T40" fmla="*/ 24 w 458"/>
                  <a:gd name="T41" fmla="*/ 528 h 889"/>
                  <a:gd name="T42" fmla="*/ 5 w 458"/>
                  <a:gd name="T43" fmla="*/ 488 h 889"/>
                  <a:gd name="T44" fmla="*/ 0 w 458"/>
                  <a:gd name="T45" fmla="*/ 451 h 889"/>
                  <a:gd name="T46" fmla="*/ 14 w 458"/>
                  <a:gd name="T47" fmla="*/ 407 h 889"/>
                  <a:gd name="T48" fmla="*/ 38 w 458"/>
                  <a:gd name="T49" fmla="*/ 388 h 889"/>
                  <a:gd name="T50" fmla="*/ 40 w 458"/>
                  <a:gd name="T51" fmla="*/ 356 h 889"/>
                  <a:gd name="T52" fmla="*/ 79 w 458"/>
                  <a:gd name="T53" fmla="*/ 421 h 889"/>
                  <a:gd name="T54" fmla="*/ 110 w 458"/>
                  <a:gd name="T55" fmla="*/ 586 h 889"/>
                  <a:gd name="T56" fmla="*/ 142 w 458"/>
                  <a:gd name="T57" fmla="*/ 661 h 889"/>
                  <a:gd name="T58" fmla="*/ 172 w 458"/>
                  <a:gd name="T59" fmla="*/ 716 h 889"/>
                  <a:gd name="T60" fmla="*/ 242 w 458"/>
                  <a:gd name="T61" fmla="*/ 789 h 889"/>
                  <a:gd name="T62" fmla="*/ 298 w 458"/>
                  <a:gd name="T63" fmla="*/ 800 h 889"/>
                  <a:gd name="T64" fmla="*/ 354 w 458"/>
                  <a:gd name="T65" fmla="*/ 763 h 889"/>
                  <a:gd name="T66" fmla="*/ 393 w 458"/>
                  <a:gd name="T67" fmla="*/ 691 h 889"/>
                  <a:gd name="T68" fmla="*/ 414 w 458"/>
                  <a:gd name="T69" fmla="*/ 570 h 889"/>
                  <a:gd name="T70" fmla="*/ 412 w 458"/>
                  <a:gd name="T71" fmla="*/ 446 h 889"/>
                  <a:gd name="T72" fmla="*/ 391 w 458"/>
                  <a:gd name="T73" fmla="*/ 325 h 889"/>
                  <a:gd name="T74" fmla="*/ 351 w 458"/>
                  <a:gd name="T75" fmla="*/ 211 h 889"/>
                  <a:gd name="T76" fmla="*/ 293 w 458"/>
                  <a:gd name="T77" fmla="*/ 125 h 889"/>
                  <a:gd name="T78" fmla="*/ 258 w 458"/>
                  <a:gd name="T79" fmla="*/ 93 h 889"/>
                  <a:gd name="T80" fmla="*/ 214 w 458"/>
                  <a:gd name="T81" fmla="*/ 76 h 889"/>
                  <a:gd name="T82" fmla="*/ 179 w 458"/>
                  <a:gd name="T83" fmla="*/ 81 h 889"/>
                  <a:gd name="T84" fmla="*/ 156 w 458"/>
                  <a:gd name="T85" fmla="*/ 93 h 889"/>
                  <a:gd name="T86" fmla="*/ 126 w 458"/>
                  <a:gd name="T87" fmla="*/ 128 h 889"/>
                  <a:gd name="T88" fmla="*/ 96 w 458"/>
                  <a:gd name="T89" fmla="*/ 193 h 889"/>
                  <a:gd name="T90" fmla="*/ 82 w 458"/>
                  <a:gd name="T91" fmla="*/ 256 h 889"/>
                  <a:gd name="T92" fmla="*/ 77 w 458"/>
                  <a:gd name="T93" fmla="*/ 358 h 889"/>
                  <a:gd name="T94" fmla="*/ 40 w 458"/>
                  <a:gd name="T95" fmla="*/ 293 h 889"/>
                  <a:gd name="T96" fmla="*/ 63 w 458"/>
                  <a:gd name="T97" fmla="*/ 149 h 889"/>
                  <a:gd name="T98" fmla="*/ 110 w 458"/>
                  <a:gd name="T99" fmla="*/ 51 h 889"/>
                  <a:gd name="T100" fmla="*/ 156 w 458"/>
                  <a:gd name="T101" fmla="*/ 9 h 889"/>
                  <a:gd name="T102" fmla="*/ 184 w 458"/>
                  <a:gd name="T103" fmla="*/ 2 h 88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58" h="889">
                    <a:moveTo>
                      <a:pt x="184" y="2"/>
                    </a:moveTo>
                    <a:lnTo>
                      <a:pt x="189" y="0"/>
                    </a:lnTo>
                    <a:lnTo>
                      <a:pt x="203" y="0"/>
                    </a:lnTo>
                    <a:lnTo>
                      <a:pt x="224" y="2"/>
                    </a:lnTo>
                    <a:lnTo>
                      <a:pt x="242" y="9"/>
                    </a:lnTo>
                    <a:lnTo>
                      <a:pt x="258" y="18"/>
                    </a:lnTo>
                    <a:lnTo>
                      <a:pt x="275" y="28"/>
                    </a:lnTo>
                    <a:lnTo>
                      <a:pt x="286" y="37"/>
                    </a:lnTo>
                    <a:lnTo>
                      <a:pt x="312" y="65"/>
                    </a:lnTo>
                    <a:lnTo>
                      <a:pt x="326" y="81"/>
                    </a:lnTo>
                    <a:lnTo>
                      <a:pt x="340" y="100"/>
                    </a:lnTo>
                    <a:lnTo>
                      <a:pt x="358" y="130"/>
                    </a:lnTo>
                    <a:lnTo>
                      <a:pt x="375" y="158"/>
                    </a:lnTo>
                    <a:lnTo>
                      <a:pt x="396" y="209"/>
                    </a:lnTo>
                    <a:lnTo>
                      <a:pt x="407" y="242"/>
                    </a:lnTo>
                    <a:lnTo>
                      <a:pt x="430" y="311"/>
                    </a:lnTo>
                    <a:lnTo>
                      <a:pt x="444" y="374"/>
                    </a:lnTo>
                    <a:lnTo>
                      <a:pt x="454" y="430"/>
                    </a:lnTo>
                    <a:lnTo>
                      <a:pt x="458" y="500"/>
                    </a:lnTo>
                    <a:lnTo>
                      <a:pt x="458" y="565"/>
                    </a:lnTo>
                    <a:lnTo>
                      <a:pt x="456" y="637"/>
                    </a:lnTo>
                    <a:lnTo>
                      <a:pt x="444" y="698"/>
                    </a:lnTo>
                    <a:lnTo>
                      <a:pt x="426" y="765"/>
                    </a:lnTo>
                    <a:lnTo>
                      <a:pt x="398" y="824"/>
                    </a:lnTo>
                    <a:lnTo>
                      <a:pt x="372" y="856"/>
                    </a:lnTo>
                    <a:lnTo>
                      <a:pt x="340" y="882"/>
                    </a:lnTo>
                    <a:lnTo>
                      <a:pt x="319" y="889"/>
                    </a:lnTo>
                    <a:lnTo>
                      <a:pt x="289" y="889"/>
                    </a:lnTo>
                    <a:lnTo>
                      <a:pt x="247" y="877"/>
                    </a:lnTo>
                    <a:lnTo>
                      <a:pt x="212" y="849"/>
                    </a:lnTo>
                    <a:lnTo>
                      <a:pt x="193" y="828"/>
                    </a:lnTo>
                    <a:lnTo>
                      <a:pt x="170" y="803"/>
                    </a:lnTo>
                    <a:lnTo>
                      <a:pt x="140" y="756"/>
                    </a:lnTo>
                    <a:lnTo>
                      <a:pt x="117" y="709"/>
                    </a:lnTo>
                    <a:lnTo>
                      <a:pt x="103" y="670"/>
                    </a:lnTo>
                    <a:lnTo>
                      <a:pt x="82" y="621"/>
                    </a:lnTo>
                    <a:lnTo>
                      <a:pt x="72" y="586"/>
                    </a:lnTo>
                    <a:lnTo>
                      <a:pt x="66" y="558"/>
                    </a:lnTo>
                    <a:lnTo>
                      <a:pt x="52" y="556"/>
                    </a:lnTo>
                    <a:lnTo>
                      <a:pt x="35" y="544"/>
                    </a:lnTo>
                    <a:lnTo>
                      <a:pt x="28" y="537"/>
                    </a:lnTo>
                    <a:lnTo>
                      <a:pt x="24" y="528"/>
                    </a:lnTo>
                    <a:lnTo>
                      <a:pt x="12" y="512"/>
                    </a:lnTo>
                    <a:lnTo>
                      <a:pt x="5" y="488"/>
                    </a:lnTo>
                    <a:lnTo>
                      <a:pt x="3" y="463"/>
                    </a:lnTo>
                    <a:lnTo>
                      <a:pt x="0" y="451"/>
                    </a:lnTo>
                    <a:lnTo>
                      <a:pt x="5" y="435"/>
                    </a:lnTo>
                    <a:lnTo>
                      <a:pt x="14" y="407"/>
                    </a:lnTo>
                    <a:lnTo>
                      <a:pt x="31" y="391"/>
                    </a:lnTo>
                    <a:lnTo>
                      <a:pt x="38" y="388"/>
                    </a:lnTo>
                    <a:lnTo>
                      <a:pt x="42" y="388"/>
                    </a:lnTo>
                    <a:lnTo>
                      <a:pt x="40" y="356"/>
                    </a:lnTo>
                    <a:lnTo>
                      <a:pt x="77" y="358"/>
                    </a:lnTo>
                    <a:lnTo>
                      <a:pt x="79" y="421"/>
                    </a:lnTo>
                    <a:lnTo>
                      <a:pt x="86" y="493"/>
                    </a:lnTo>
                    <a:lnTo>
                      <a:pt x="110" y="586"/>
                    </a:lnTo>
                    <a:lnTo>
                      <a:pt x="124" y="621"/>
                    </a:lnTo>
                    <a:lnTo>
                      <a:pt x="142" y="661"/>
                    </a:lnTo>
                    <a:lnTo>
                      <a:pt x="156" y="689"/>
                    </a:lnTo>
                    <a:lnTo>
                      <a:pt x="172" y="716"/>
                    </a:lnTo>
                    <a:lnTo>
                      <a:pt x="207" y="756"/>
                    </a:lnTo>
                    <a:lnTo>
                      <a:pt x="242" y="789"/>
                    </a:lnTo>
                    <a:lnTo>
                      <a:pt x="265" y="798"/>
                    </a:lnTo>
                    <a:lnTo>
                      <a:pt x="298" y="800"/>
                    </a:lnTo>
                    <a:lnTo>
                      <a:pt x="324" y="791"/>
                    </a:lnTo>
                    <a:lnTo>
                      <a:pt x="354" y="763"/>
                    </a:lnTo>
                    <a:lnTo>
                      <a:pt x="368" y="747"/>
                    </a:lnTo>
                    <a:lnTo>
                      <a:pt x="393" y="691"/>
                    </a:lnTo>
                    <a:lnTo>
                      <a:pt x="407" y="630"/>
                    </a:lnTo>
                    <a:lnTo>
                      <a:pt x="414" y="570"/>
                    </a:lnTo>
                    <a:lnTo>
                      <a:pt x="419" y="509"/>
                    </a:lnTo>
                    <a:lnTo>
                      <a:pt x="412" y="446"/>
                    </a:lnTo>
                    <a:lnTo>
                      <a:pt x="405" y="388"/>
                    </a:lnTo>
                    <a:lnTo>
                      <a:pt x="391" y="325"/>
                    </a:lnTo>
                    <a:lnTo>
                      <a:pt x="375" y="267"/>
                    </a:lnTo>
                    <a:lnTo>
                      <a:pt x="351" y="211"/>
                    </a:lnTo>
                    <a:lnTo>
                      <a:pt x="324" y="165"/>
                    </a:lnTo>
                    <a:lnTo>
                      <a:pt x="293" y="125"/>
                    </a:lnTo>
                    <a:lnTo>
                      <a:pt x="275" y="107"/>
                    </a:lnTo>
                    <a:lnTo>
                      <a:pt x="258" y="93"/>
                    </a:lnTo>
                    <a:lnTo>
                      <a:pt x="235" y="81"/>
                    </a:lnTo>
                    <a:lnTo>
                      <a:pt x="214" y="76"/>
                    </a:lnTo>
                    <a:lnTo>
                      <a:pt x="200" y="76"/>
                    </a:lnTo>
                    <a:lnTo>
                      <a:pt x="179" y="81"/>
                    </a:lnTo>
                    <a:lnTo>
                      <a:pt x="168" y="83"/>
                    </a:lnTo>
                    <a:lnTo>
                      <a:pt x="156" y="93"/>
                    </a:lnTo>
                    <a:lnTo>
                      <a:pt x="145" y="102"/>
                    </a:lnTo>
                    <a:lnTo>
                      <a:pt x="126" y="128"/>
                    </a:lnTo>
                    <a:lnTo>
                      <a:pt x="105" y="163"/>
                    </a:lnTo>
                    <a:lnTo>
                      <a:pt x="96" y="193"/>
                    </a:lnTo>
                    <a:lnTo>
                      <a:pt x="89" y="223"/>
                    </a:lnTo>
                    <a:lnTo>
                      <a:pt x="82" y="256"/>
                    </a:lnTo>
                    <a:lnTo>
                      <a:pt x="77" y="302"/>
                    </a:lnTo>
                    <a:lnTo>
                      <a:pt x="77" y="358"/>
                    </a:lnTo>
                    <a:lnTo>
                      <a:pt x="40" y="356"/>
                    </a:lnTo>
                    <a:lnTo>
                      <a:pt x="40" y="293"/>
                    </a:lnTo>
                    <a:lnTo>
                      <a:pt x="47" y="223"/>
                    </a:lnTo>
                    <a:lnTo>
                      <a:pt x="63" y="149"/>
                    </a:lnTo>
                    <a:lnTo>
                      <a:pt x="82" y="97"/>
                    </a:lnTo>
                    <a:lnTo>
                      <a:pt x="110" y="51"/>
                    </a:lnTo>
                    <a:lnTo>
                      <a:pt x="138" y="21"/>
                    </a:lnTo>
                    <a:lnTo>
                      <a:pt x="156" y="9"/>
                    </a:lnTo>
                    <a:lnTo>
                      <a:pt x="177" y="2"/>
                    </a:lnTo>
                    <a:lnTo>
                      <a:pt x="184" y="2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9" name="Freeform 61"/>
              <p:cNvSpPr>
                <a:spLocks/>
              </p:cNvSpPr>
              <p:nvPr/>
            </p:nvSpPr>
            <p:spPr bwMode="auto">
              <a:xfrm>
                <a:off x="2192" y="564"/>
                <a:ext cx="247" cy="724"/>
              </a:xfrm>
              <a:custGeom>
                <a:avLst/>
                <a:gdLst>
                  <a:gd name="T0" fmla="*/ 228 w 247"/>
                  <a:gd name="T1" fmla="*/ 675 h 724"/>
                  <a:gd name="T2" fmla="*/ 207 w 247"/>
                  <a:gd name="T3" fmla="*/ 640 h 724"/>
                  <a:gd name="T4" fmla="*/ 177 w 247"/>
                  <a:gd name="T5" fmla="*/ 568 h 724"/>
                  <a:gd name="T6" fmla="*/ 158 w 247"/>
                  <a:gd name="T7" fmla="*/ 519 h 724"/>
                  <a:gd name="T8" fmla="*/ 140 w 247"/>
                  <a:gd name="T9" fmla="*/ 457 h 724"/>
                  <a:gd name="T10" fmla="*/ 128 w 247"/>
                  <a:gd name="T11" fmla="*/ 394 h 724"/>
                  <a:gd name="T12" fmla="*/ 119 w 247"/>
                  <a:gd name="T13" fmla="*/ 331 h 724"/>
                  <a:gd name="T14" fmla="*/ 116 w 247"/>
                  <a:gd name="T15" fmla="*/ 266 h 724"/>
                  <a:gd name="T16" fmla="*/ 119 w 247"/>
                  <a:gd name="T17" fmla="*/ 203 h 724"/>
                  <a:gd name="T18" fmla="*/ 123 w 247"/>
                  <a:gd name="T19" fmla="*/ 140 h 724"/>
                  <a:gd name="T20" fmla="*/ 133 w 247"/>
                  <a:gd name="T21" fmla="*/ 80 h 724"/>
                  <a:gd name="T22" fmla="*/ 149 w 247"/>
                  <a:gd name="T23" fmla="*/ 26 h 724"/>
                  <a:gd name="T24" fmla="*/ 158 w 247"/>
                  <a:gd name="T25" fmla="*/ 5 h 724"/>
                  <a:gd name="T26" fmla="*/ 137 w 247"/>
                  <a:gd name="T27" fmla="*/ 0 h 724"/>
                  <a:gd name="T28" fmla="*/ 123 w 247"/>
                  <a:gd name="T29" fmla="*/ 0 h 724"/>
                  <a:gd name="T30" fmla="*/ 102 w 247"/>
                  <a:gd name="T31" fmla="*/ 5 h 724"/>
                  <a:gd name="T32" fmla="*/ 91 w 247"/>
                  <a:gd name="T33" fmla="*/ 7 h 724"/>
                  <a:gd name="T34" fmla="*/ 79 w 247"/>
                  <a:gd name="T35" fmla="*/ 17 h 724"/>
                  <a:gd name="T36" fmla="*/ 68 w 247"/>
                  <a:gd name="T37" fmla="*/ 26 h 724"/>
                  <a:gd name="T38" fmla="*/ 49 w 247"/>
                  <a:gd name="T39" fmla="*/ 52 h 724"/>
                  <a:gd name="T40" fmla="*/ 28 w 247"/>
                  <a:gd name="T41" fmla="*/ 87 h 724"/>
                  <a:gd name="T42" fmla="*/ 19 w 247"/>
                  <a:gd name="T43" fmla="*/ 117 h 724"/>
                  <a:gd name="T44" fmla="*/ 12 w 247"/>
                  <a:gd name="T45" fmla="*/ 147 h 724"/>
                  <a:gd name="T46" fmla="*/ 5 w 247"/>
                  <a:gd name="T47" fmla="*/ 180 h 724"/>
                  <a:gd name="T48" fmla="*/ 0 w 247"/>
                  <a:gd name="T49" fmla="*/ 226 h 724"/>
                  <a:gd name="T50" fmla="*/ 0 w 247"/>
                  <a:gd name="T51" fmla="*/ 282 h 724"/>
                  <a:gd name="T52" fmla="*/ 2 w 247"/>
                  <a:gd name="T53" fmla="*/ 345 h 724"/>
                  <a:gd name="T54" fmla="*/ 9 w 247"/>
                  <a:gd name="T55" fmla="*/ 417 h 724"/>
                  <a:gd name="T56" fmla="*/ 33 w 247"/>
                  <a:gd name="T57" fmla="*/ 510 h 724"/>
                  <a:gd name="T58" fmla="*/ 47 w 247"/>
                  <a:gd name="T59" fmla="*/ 545 h 724"/>
                  <a:gd name="T60" fmla="*/ 65 w 247"/>
                  <a:gd name="T61" fmla="*/ 585 h 724"/>
                  <a:gd name="T62" fmla="*/ 79 w 247"/>
                  <a:gd name="T63" fmla="*/ 613 h 724"/>
                  <a:gd name="T64" fmla="*/ 95 w 247"/>
                  <a:gd name="T65" fmla="*/ 640 h 724"/>
                  <a:gd name="T66" fmla="*/ 130 w 247"/>
                  <a:gd name="T67" fmla="*/ 680 h 724"/>
                  <a:gd name="T68" fmla="*/ 165 w 247"/>
                  <a:gd name="T69" fmla="*/ 713 h 724"/>
                  <a:gd name="T70" fmla="*/ 188 w 247"/>
                  <a:gd name="T71" fmla="*/ 722 h 724"/>
                  <a:gd name="T72" fmla="*/ 221 w 247"/>
                  <a:gd name="T73" fmla="*/ 724 h 724"/>
                  <a:gd name="T74" fmla="*/ 247 w 247"/>
                  <a:gd name="T75" fmla="*/ 715 h 724"/>
                  <a:gd name="T76" fmla="*/ 228 w 247"/>
                  <a:gd name="T77" fmla="*/ 675 h 7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47" h="724">
                    <a:moveTo>
                      <a:pt x="228" y="675"/>
                    </a:moveTo>
                    <a:lnTo>
                      <a:pt x="207" y="640"/>
                    </a:lnTo>
                    <a:lnTo>
                      <a:pt x="177" y="568"/>
                    </a:lnTo>
                    <a:lnTo>
                      <a:pt x="158" y="519"/>
                    </a:lnTo>
                    <a:lnTo>
                      <a:pt x="140" y="457"/>
                    </a:lnTo>
                    <a:lnTo>
                      <a:pt x="128" y="394"/>
                    </a:lnTo>
                    <a:lnTo>
                      <a:pt x="119" y="331"/>
                    </a:lnTo>
                    <a:lnTo>
                      <a:pt x="116" y="266"/>
                    </a:lnTo>
                    <a:lnTo>
                      <a:pt x="119" y="203"/>
                    </a:lnTo>
                    <a:lnTo>
                      <a:pt x="123" y="140"/>
                    </a:lnTo>
                    <a:lnTo>
                      <a:pt x="133" y="80"/>
                    </a:lnTo>
                    <a:lnTo>
                      <a:pt x="149" y="26"/>
                    </a:lnTo>
                    <a:lnTo>
                      <a:pt x="158" y="5"/>
                    </a:lnTo>
                    <a:lnTo>
                      <a:pt x="137" y="0"/>
                    </a:lnTo>
                    <a:lnTo>
                      <a:pt x="123" y="0"/>
                    </a:lnTo>
                    <a:lnTo>
                      <a:pt x="102" y="5"/>
                    </a:lnTo>
                    <a:lnTo>
                      <a:pt x="91" y="7"/>
                    </a:lnTo>
                    <a:lnTo>
                      <a:pt x="79" y="17"/>
                    </a:lnTo>
                    <a:lnTo>
                      <a:pt x="68" y="26"/>
                    </a:lnTo>
                    <a:lnTo>
                      <a:pt x="49" y="52"/>
                    </a:lnTo>
                    <a:lnTo>
                      <a:pt x="28" y="87"/>
                    </a:lnTo>
                    <a:lnTo>
                      <a:pt x="19" y="117"/>
                    </a:lnTo>
                    <a:lnTo>
                      <a:pt x="12" y="147"/>
                    </a:lnTo>
                    <a:lnTo>
                      <a:pt x="5" y="180"/>
                    </a:lnTo>
                    <a:lnTo>
                      <a:pt x="0" y="226"/>
                    </a:lnTo>
                    <a:lnTo>
                      <a:pt x="0" y="282"/>
                    </a:lnTo>
                    <a:lnTo>
                      <a:pt x="2" y="345"/>
                    </a:lnTo>
                    <a:lnTo>
                      <a:pt x="9" y="417"/>
                    </a:lnTo>
                    <a:lnTo>
                      <a:pt x="33" y="510"/>
                    </a:lnTo>
                    <a:lnTo>
                      <a:pt x="47" y="545"/>
                    </a:lnTo>
                    <a:lnTo>
                      <a:pt x="65" y="585"/>
                    </a:lnTo>
                    <a:lnTo>
                      <a:pt x="79" y="613"/>
                    </a:lnTo>
                    <a:lnTo>
                      <a:pt x="95" y="640"/>
                    </a:lnTo>
                    <a:lnTo>
                      <a:pt x="130" y="680"/>
                    </a:lnTo>
                    <a:lnTo>
                      <a:pt x="165" y="713"/>
                    </a:lnTo>
                    <a:lnTo>
                      <a:pt x="188" y="722"/>
                    </a:lnTo>
                    <a:lnTo>
                      <a:pt x="221" y="724"/>
                    </a:lnTo>
                    <a:lnTo>
                      <a:pt x="247" y="715"/>
                    </a:lnTo>
                    <a:lnTo>
                      <a:pt x="228" y="675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0" name="Freeform 62"/>
              <p:cNvSpPr>
                <a:spLocks/>
              </p:cNvSpPr>
              <p:nvPr/>
            </p:nvSpPr>
            <p:spPr bwMode="auto">
              <a:xfrm>
                <a:off x="2022" y="846"/>
                <a:ext cx="165" cy="235"/>
              </a:xfrm>
              <a:custGeom>
                <a:avLst/>
                <a:gdLst>
                  <a:gd name="T0" fmla="*/ 165 w 165"/>
                  <a:gd name="T1" fmla="*/ 228 h 235"/>
                  <a:gd name="T2" fmla="*/ 63 w 165"/>
                  <a:gd name="T3" fmla="*/ 235 h 235"/>
                  <a:gd name="T4" fmla="*/ 59 w 165"/>
                  <a:gd name="T5" fmla="*/ 233 h 235"/>
                  <a:gd name="T6" fmla="*/ 45 w 165"/>
                  <a:gd name="T7" fmla="*/ 228 h 235"/>
                  <a:gd name="T8" fmla="*/ 40 w 165"/>
                  <a:gd name="T9" fmla="*/ 221 h 235"/>
                  <a:gd name="T10" fmla="*/ 31 w 165"/>
                  <a:gd name="T11" fmla="*/ 216 h 235"/>
                  <a:gd name="T12" fmla="*/ 19 w 165"/>
                  <a:gd name="T13" fmla="*/ 193 h 235"/>
                  <a:gd name="T14" fmla="*/ 7 w 165"/>
                  <a:gd name="T15" fmla="*/ 168 h 235"/>
                  <a:gd name="T16" fmla="*/ 5 w 165"/>
                  <a:gd name="T17" fmla="*/ 156 h 235"/>
                  <a:gd name="T18" fmla="*/ 0 w 165"/>
                  <a:gd name="T19" fmla="*/ 102 h 235"/>
                  <a:gd name="T20" fmla="*/ 0 w 165"/>
                  <a:gd name="T21" fmla="*/ 84 h 235"/>
                  <a:gd name="T22" fmla="*/ 7 w 165"/>
                  <a:gd name="T23" fmla="*/ 54 h 235"/>
                  <a:gd name="T24" fmla="*/ 7 w 165"/>
                  <a:gd name="T25" fmla="*/ 49 h 235"/>
                  <a:gd name="T26" fmla="*/ 14 w 165"/>
                  <a:gd name="T27" fmla="*/ 37 h 235"/>
                  <a:gd name="T28" fmla="*/ 28 w 165"/>
                  <a:gd name="T29" fmla="*/ 26 h 235"/>
                  <a:gd name="T30" fmla="*/ 133 w 165"/>
                  <a:gd name="T31" fmla="*/ 0 h 235"/>
                  <a:gd name="T32" fmla="*/ 135 w 165"/>
                  <a:gd name="T33" fmla="*/ 30 h 235"/>
                  <a:gd name="T34" fmla="*/ 124 w 165"/>
                  <a:gd name="T35" fmla="*/ 33 h 235"/>
                  <a:gd name="T36" fmla="*/ 114 w 165"/>
                  <a:gd name="T37" fmla="*/ 42 h 235"/>
                  <a:gd name="T38" fmla="*/ 105 w 165"/>
                  <a:gd name="T39" fmla="*/ 54 h 235"/>
                  <a:gd name="T40" fmla="*/ 98 w 165"/>
                  <a:gd name="T41" fmla="*/ 72 h 235"/>
                  <a:gd name="T42" fmla="*/ 96 w 165"/>
                  <a:gd name="T43" fmla="*/ 81 h 235"/>
                  <a:gd name="T44" fmla="*/ 93 w 165"/>
                  <a:gd name="T45" fmla="*/ 93 h 235"/>
                  <a:gd name="T46" fmla="*/ 98 w 165"/>
                  <a:gd name="T47" fmla="*/ 121 h 235"/>
                  <a:gd name="T48" fmla="*/ 100 w 165"/>
                  <a:gd name="T49" fmla="*/ 140 h 235"/>
                  <a:gd name="T50" fmla="*/ 107 w 165"/>
                  <a:gd name="T51" fmla="*/ 156 h 235"/>
                  <a:gd name="T52" fmla="*/ 117 w 165"/>
                  <a:gd name="T53" fmla="*/ 175 h 235"/>
                  <a:gd name="T54" fmla="*/ 128 w 165"/>
                  <a:gd name="T55" fmla="*/ 186 h 235"/>
                  <a:gd name="T56" fmla="*/ 145 w 165"/>
                  <a:gd name="T57" fmla="*/ 198 h 235"/>
                  <a:gd name="T58" fmla="*/ 159 w 165"/>
                  <a:gd name="T59" fmla="*/ 200 h 235"/>
                  <a:gd name="T60" fmla="*/ 165 w 165"/>
                  <a:gd name="T61" fmla="*/ 228 h 2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5" h="235">
                    <a:moveTo>
                      <a:pt x="165" y="228"/>
                    </a:moveTo>
                    <a:lnTo>
                      <a:pt x="63" y="235"/>
                    </a:lnTo>
                    <a:lnTo>
                      <a:pt x="59" y="233"/>
                    </a:lnTo>
                    <a:lnTo>
                      <a:pt x="45" y="228"/>
                    </a:lnTo>
                    <a:lnTo>
                      <a:pt x="40" y="221"/>
                    </a:lnTo>
                    <a:lnTo>
                      <a:pt x="31" y="216"/>
                    </a:lnTo>
                    <a:lnTo>
                      <a:pt x="19" y="193"/>
                    </a:lnTo>
                    <a:lnTo>
                      <a:pt x="7" y="168"/>
                    </a:lnTo>
                    <a:lnTo>
                      <a:pt x="5" y="156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7" y="54"/>
                    </a:lnTo>
                    <a:lnTo>
                      <a:pt x="7" y="49"/>
                    </a:lnTo>
                    <a:lnTo>
                      <a:pt x="14" y="37"/>
                    </a:lnTo>
                    <a:lnTo>
                      <a:pt x="28" y="26"/>
                    </a:lnTo>
                    <a:lnTo>
                      <a:pt x="133" y="0"/>
                    </a:lnTo>
                    <a:lnTo>
                      <a:pt x="135" y="30"/>
                    </a:lnTo>
                    <a:lnTo>
                      <a:pt x="124" y="33"/>
                    </a:lnTo>
                    <a:lnTo>
                      <a:pt x="114" y="42"/>
                    </a:lnTo>
                    <a:lnTo>
                      <a:pt x="105" y="54"/>
                    </a:lnTo>
                    <a:lnTo>
                      <a:pt x="98" y="72"/>
                    </a:lnTo>
                    <a:lnTo>
                      <a:pt x="96" y="81"/>
                    </a:lnTo>
                    <a:lnTo>
                      <a:pt x="93" y="93"/>
                    </a:lnTo>
                    <a:lnTo>
                      <a:pt x="98" y="121"/>
                    </a:lnTo>
                    <a:lnTo>
                      <a:pt x="100" y="140"/>
                    </a:lnTo>
                    <a:lnTo>
                      <a:pt x="107" y="156"/>
                    </a:lnTo>
                    <a:lnTo>
                      <a:pt x="117" y="175"/>
                    </a:lnTo>
                    <a:lnTo>
                      <a:pt x="128" y="186"/>
                    </a:lnTo>
                    <a:lnTo>
                      <a:pt x="145" y="198"/>
                    </a:lnTo>
                    <a:lnTo>
                      <a:pt x="159" y="200"/>
                    </a:lnTo>
                    <a:lnTo>
                      <a:pt x="165" y="2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1" name="Freeform 63"/>
              <p:cNvSpPr>
                <a:spLocks/>
              </p:cNvSpPr>
              <p:nvPr/>
            </p:nvSpPr>
            <p:spPr bwMode="auto">
              <a:xfrm>
                <a:off x="1734" y="900"/>
                <a:ext cx="328" cy="190"/>
              </a:xfrm>
              <a:custGeom>
                <a:avLst/>
                <a:gdLst>
                  <a:gd name="T0" fmla="*/ 14 w 328"/>
                  <a:gd name="T1" fmla="*/ 86 h 190"/>
                  <a:gd name="T2" fmla="*/ 10 w 328"/>
                  <a:gd name="T3" fmla="*/ 93 h 190"/>
                  <a:gd name="T4" fmla="*/ 5 w 328"/>
                  <a:gd name="T5" fmla="*/ 100 h 190"/>
                  <a:gd name="T6" fmla="*/ 3 w 328"/>
                  <a:gd name="T7" fmla="*/ 107 h 190"/>
                  <a:gd name="T8" fmla="*/ 0 w 328"/>
                  <a:gd name="T9" fmla="*/ 116 h 190"/>
                  <a:gd name="T10" fmla="*/ 0 w 328"/>
                  <a:gd name="T11" fmla="*/ 142 h 190"/>
                  <a:gd name="T12" fmla="*/ 3 w 328"/>
                  <a:gd name="T13" fmla="*/ 156 h 190"/>
                  <a:gd name="T14" fmla="*/ 7 w 328"/>
                  <a:gd name="T15" fmla="*/ 165 h 190"/>
                  <a:gd name="T16" fmla="*/ 12 w 328"/>
                  <a:gd name="T17" fmla="*/ 174 h 190"/>
                  <a:gd name="T18" fmla="*/ 19 w 328"/>
                  <a:gd name="T19" fmla="*/ 183 h 190"/>
                  <a:gd name="T20" fmla="*/ 26 w 328"/>
                  <a:gd name="T21" fmla="*/ 186 h 190"/>
                  <a:gd name="T22" fmla="*/ 35 w 328"/>
                  <a:gd name="T23" fmla="*/ 190 h 190"/>
                  <a:gd name="T24" fmla="*/ 89 w 328"/>
                  <a:gd name="T25" fmla="*/ 188 h 190"/>
                  <a:gd name="T26" fmla="*/ 100 w 328"/>
                  <a:gd name="T27" fmla="*/ 183 h 190"/>
                  <a:gd name="T28" fmla="*/ 156 w 328"/>
                  <a:gd name="T29" fmla="*/ 181 h 190"/>
                  <a:gd name="T30" fmla="*/ 328 w 328"/>
                  <a:gd name="T31" fmla="*/ 167 h 190"/>
                  <a:gd name="T32" fmla="*/ 319 w 328"/>
                  <a:gd name="T33" fmla="*/ 162 h 190"/>
                  <a:gd name="T34" fmla="*/ 307 w 328"/>
                  <a:gd name="T35" fmla="*/ 139 h 190"/>
                  <a:gd name="T36" fmla="*/ 295 w 328"/>
                  <a:gd name="T37" fmla="*/ 114 h 190"/>
                  <a:gd name="T38" fmla="*/ 293 w 328"/>
                  <a:gd name="T39" fmla="*/ 102 h 190"/>
                  <a:gd name="T40" fmla="*/ 288 w 328"/>
                  <a:gd name="T41" fmla="*/ 48 h 190"/>
                  <a:gd name="T42" fmla="*/ 288 w 328"/>
                  <a:gd name="T43" fmla="*/ 30 h 190"/>
                  <a:gd name="T44" fmla="*/ 295 w 328"/>
                  <a:gd name="T45" fmla="*/ 0 h 190"/>
                  <a:gd name="T46" fmla="*/ 156 w 328"/>
                  <a:gd name="T47" fmla="*/ 41 h 190"/>
                  <a:gd name="T48" fmla="*/ 100 w 328"/>
                  <a:gd name="T49" fmla="*/ 58 h 190"/>
                  <a:gd name="T50" fmla="*/ 68 w 328"/>
                  <a:gd name="T51" fmla="*/ 67 h 190"/>
                  <a:gd name="T52" fmla="*/ 24 w 328"/>
                  <a:gd name="T53" fmla="*/ 81 h 190"/>
                  <a:gd name="T54" fmla="*/ 14 w 328"/>
                  <a:gd name="T55" fmla="*/ 86 h 1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8" h="190">
                    <a:moveTo>
                      <a:pt x="14" y="86"/>
                    </a:moveTo>
                    <a:lnTo>
                      <a:pt x="10" y="93"/>
                    </a:lnTo>
                    <a:lnTo>
                      <a:pt x="5" y="100"/>
                    </a:lnTo>
                    <a:lnTo>
                      <a:pt x="3" y="107"/>
                    </a:lnTo>
                    <a:lnTo>
                      <a:pt x="0" y="116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7" y="165"/>
                    </a:lnTo>
                    <a:lnTo>
                      <a:pt x="12" y="174"/>
                    </a:lnTo>
                    <a:lnTo>
                      <a:pt x="19" y="183"/>
                    </a:lnTo>
                    <a:lnTo>
                      <a:pt x="26" y="186"/>
                    </a:lnTo>
                    <a:lnTo>
                      <a:pt x="35" y="190"/>
                    </a:lnTo>
                    <a:lnTo>
                      <a:pt x="89" y="188"/>
                    </a:lnTo>
                    <a:lnTo>
                      <a:pt x="100" y="183"/>
                    </a:lnTo>
                    <a:lnTo>
                      <a:pt x="156" y="181"/>
                    </a:lnTo>
                    <a:lnTo>
                      <a:pt x="328" y="167"/>
                    </a:lnTo>
                    <a:lnTo>
                      <a:pt x="319" y="162"/>
                    </a:lnTo>
                    <a:lnTo>
                      <a:pt x="307" y="139"/>
                    </a:lnTo>
                    <a:lnTo>
                      <a:pt x="295" y="114"/>
                    </a:lnTo>
                    <a:lnTo>
                      <a:pt x="293" y="102"/>
                    </a:lnTo>
                    <a:lnTo>
                      <a:pt x="288" y="48"/>
                    </a:lnTo>
                    <a:lnTo>
                      <a:pt x="288" y="30"/>
                    </a:lnTo>
                    <a:lnTo>
                      <a:pt x="295" y="0"/>
                    </a:lnTo>
                    <a:lnTo>
                      <a:pt x="156" y="41"/>
                    </a:lnTo>
                    <a:lnTo>
                      <a:pt x="100" y="58"/>
                    </a:lnTo>
                    <a:lnTo>
                      <a:pt x="68" y="67"/>
                    </a:lnTo>
                    <a:lnTo>
                      <a:pt x="24" y="81"/>
                    </a:lnTo>
                    <a:lnTo>
                      <a:pt x="14" y="8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2" name="Freeform 64"/>
              <p:cNvSpPr>
                <a:spLocks/>
              </p:cNvSpPr>
              <p:nvPr/>
            </p:nvSpPr>
            <p:spPr bwMode="auto">
              <a:xfrm>
                <a:off x="1706" y="951"/>
                <a:ext cx="184" cy="358"/>
              </a:xfrm>
              <a:custGeom>
                <a:avLst/>
                <a:gdLst>
                  <a:gd name="T0" fmla="*/ 28 w 184"/>
                  <a:gd name="T1" fmla="*/ 77 h 358"/>
                  <a:gd name="T2" fmla="*/ 28 w 184"/>
                  <a:gd name="T3" fmla="*/ 65 h 358"/>
                  <a:gd name="T4" fmla="*/ 31 w 184"/>
                  <a:gd name="T5" fmla="*/ 56 h 358"/>
                  <a:gd name="T6" fmla="*/ 33 w 184"/>
                  <a:gd name="T7" fmla="*/ 49 h 358"/>
                  <a:gd name="T8" fmla="*/ 38 w 184"/>
                  <a:gd name="T9" fmla="*/ 42 h 358"/>
                  <a:gd name="T10" fmla="*/ 42 w 184"/>
                  <a:gd name="T11" fmla="*/ 35 h 358"/>
                  <a:gd name="T12" fmla="*/ 52 w 184"/>
                  <a:gd name="T13" fmla="*/ 30 h 358"/>
                  <a:gd name="T14" fmla="*/ 96 w 184"/>
                  <a:gd name="T15" fmla="*/ 16 h 358"/>
                  <a:gd name="T16" fmla="*/ 75 w 184"/>
                  <a:gd name="T17" fmla="*/ 0 h 358"/>
                  <a:gd name="T18" fmla="*/ 42 w 184"/>
                  <a:gd name="T19" fmla="*/ 0 h 358"/>
                  <a:gd name="T20" fmla="*/ 21 w 184"/>
                  <a:gd name="T21" fmla="*/ 16 h 358"/>
                  <a:gd name="T22" fmla="*/ 12 w 184"/>
                  <a:gd name="T23" fmla="*/ 32 h 358"/>
                  <a:gd name="T24" fmla="*/ 5 w 184"/>
                  <a:gd name="T25" fmla="*/ 49 h 358"/>
                  <a:gd name="T26" fmla="*/ 3 w 184"/>
                  <a:gd name="T27" fmla="*/ 63 h 358"/>
                  <a:gd name="T28" fmla="*/ 0 w 184"/>
                  <a:gd name="T29" fmla="*/ 77 h 358"/>
                  <a:gd name="T30" fmla="*/ 3 w 184"/>
                  <a:gd name="T31" fmla="*/ 93 h 358"/>
                  <a:gd name="T32" fmla="*/ 5 w 184"/>
                  <a:gd name="T33" fmla="*/ 107 h 358"/>
                  <a:gd name="T34" fmla="*/ 7 w 184"/>
                  <a:gd name="T35" fmla="*/ 116 h 358"/>
                  <a:gd name="T36" fmla="*/ 12 w 184"/>
                  <a:gd name="T37" fmla="*/ 125 h 358"/>
                  <a:gd name="T38" fmla="*/ 26 w 184"/>
                  <a:gd name="T39" fmla="*/ 144 h 358"/>
                  <a:gd name="T40" fmla="*/ 40 w 184"/>
                  <a:gd name="T41" fmla="*/ 156 h 358"/>
                  <a:gd name="T42" fmla="*/ 47 w 184"/>
                  <a:gd name="T43" fmla="*/ 160 h 358"/>
                  <a:gd name="T44" fmla="*/ 63 w 184"/>
                  <a:gd name="T45" fmla="*/ 167 h 358"/>
                  <a:gd name="T46" fmla="*/ 79 w 184"/>
                  <a:gd name="T47" fmla="*/ 221 h 358"/>
                  <a:gd name="T48" fmla="*/ 121 w 184"/>
                  <a:gd name="T49" fmla="*/ 223 h 358"/>
                  <a:gd name="T50" fmla="*/ 151 w 184"/>
                  <a:gd name="T51" fmla="*/ 358 h 358"/>
                  <a:gd name="T52" fmla="*/ 184 w 184"/>
                  <a:gd name="T53" fmla="*/ 333 h 358"/>
                  <a:gd name="T54" fmla="*/ 149 w 184"/>
                  <a:gd name="T55" fmla="*/ 202 h 358"/>
                  <a:gd name="T56" fmla="*/ 117 w 184"/>
                  <a:gd name="T57" fmla="*/ 202 h 358"/>
                  <a:gd name="T58" fmla="*/ 98 w 184"/>
                  <a:gd name="T59" fmla="*/ 156 h 358"/>
                  <a:gd name="T60" fmla="*/ 103 w 184"/>
                  <a:gd name="T61" fmla="*/ 153 h 358"/>
                  <a:gd name="T62" fmla="*/ 107 w 184"/>
                  <a:gd name="T63" fmla="*/ 149 h 358"/>
                  <a:gd name="T64" fmla="*/ 117 w 184"/>
                  <a:gd name="T65" fmla="*/ 137 h 358"/>
                  <a:gd name="T66" fmla="*/ 63 w 184"/>
                  <a:gd name="T67" fmla="*/ 139 h 358"/>
                  <a:gd name="T68" fmla="*/ 54 w 184"/>
                  <a:gd name="T69" fmla="*/ 135 h 358"/>
                  <a:gd name="T70" fmla="*/ 47 w 184"/>
                  <a:gd name="T71" fmla="*/ 132 h 358"/>
                  <a:gd name="T72" fmla="*/ 40 w 184"/>
                  <a:gd name="T73" fmla="*/ 123 h 358"/>
                  <a:gd name="T74" fmla="*/ 35 w 184"/>
                  <a:gd name="T75" fmla="*/ 114 h 358"/>
                  <a:gd name="T76" fmla="*/ 31 w 184"/>
                  <a:gd name="T77" fmla="*/ 105 h 358"/>
                  <a:gd name="T78" fmla="*/ 28 w 184"/>
                  <a:gd name="T79" fmla="*/ 91 h 358"/>
                  <a:gd name="T80" fmla="*/ 28 w 184"/>
                  <a:gd name="T81" fmla="*/ 77 h 3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58">
                    <a:moveTo>
                      <a:pt x="28" y="77"/>
                    </a:moveTo>
                    <a:lnTo>
                      <a:pt x="28" y="65"/>
                    </a:lnTo>
                    <a:lnTo>
                      <a:pt x="31" y="56"/>
                    </a:lnTo>
                    <a:lnTo>
                      <a:pt x="33" y="49"/>
                    </a:lnTo>
                    <a:lnTo>
                      <a:pt x="38" y="42"/>
                    </a:lnTo>
                    <a:lnTo>
                      <a:pt x="42" y="35"/>
                    </a:lnTo>
                    <a:lnTo>
                      <a:pt x="52" y="30"/>
                    </a:lnTo>
                    <a:lnTo>
                      <a:pt x="96" y="16"/>
                    </a:lnTo>
                    <a:lnTo>
                      <a:pt x="75" y="0"/>
                    </a:lnTo>
                    <a:lnTo>
                      <a:pt x="42" y="0"/>
                    </a:lnTo>
                    <a:lnTo>
                      <a:pt x="21" y="16"/>
                    </a:lnTo>
                    <a:lnTo>
                      <a:pt x="12" y="32"/>
                    </a:lnTo>
                    <a:lnTo>
                      <a:pt x="5" y="49"/>
                    </a:lnTo>
                    <a:lnTo>
                      <a:pt x="3" y="63"/>
                    </a:lnTo>
                    <a:lnTo>
                      <a:pt x="0" y="77"/>
                    </a:lnTo>
                    <a:lnTo>
                      <a:pt x="3" y="93"/>
                    </a:lnTo>
                    <a:lnTo>
                      <a:pt x="5" y="107"/>
                    </a:lnTo>
                    <a:lnTo>
                      <a:pt x="7" y="116"/>
                    </a:lnTo>
                    <a:lnTo>
                      <a:pt x="12" y="125"/>
                    </a:lnTo>
                    <a:lnTo>
                      <a:pt x="26" y="144"/>
                    </a:lnTo>
                    <a:lnTo>
                      <a:pt x="40" y="156"/>
                    </a:lnTo>
                    <a:lnTo>
                      <a:pt x="47" y="160"/>
                    </a:lnTo>
                    <a:lnTo>
                      <a:pt x="63" y="167"/>
                    </a:lnTo>
                    <a:lnTo>
                      <a:pt x="79" y="221"/>
                    </a:lnTo>
                    <a:lnTo>
                      <a:pt x="121" y="223"/>
                    </a:lnTo>
                    <a:lnTo>
                      <a:pt x="151" y="358"/>
                    </a:lnTo>
                    <a:lnTo>
                      <a:pt x="184" y="333"/>
                    </a:lnTo>
                    <a:lnTo>
                      <a:pt x="149" y="202"/>
                    </a:lnTo>
                    <a:lnTo>
                      <a:pt x="117" y="202"/>
                    </a:lnTo>
                    <a:lnTo>
                      <a:pt x="98" y="156"/>
                    </a:lnTo>
                    <a:lnTo>
                      <a:pt x="103" y="153"/>
                    </a:lnTo>
                    <a:lnTo>
                      <a:pt x="107" y="149"/>
                    </a:lnTo>
                    <a:lnTo>
                      <a:pt x="117" y="137"/>
                    </a:lnTo>
                    <a:lnTo>
                      <a:pt x="63" y="139"/>
                    </a:lnTo>
                    <a:lnTo>
                      <a:pt x="54" y="135"/>
                    </a:lnTo>
                    <a:lnTo>
                      <a:pt x="47" y="132"/>
                    </a:lnTo>
                    <a:lnTo>
                      <a:pt x="40" y="123"/>
                    </a:lnTo>
                    <a:lnTo>
                      <a:pt x="35" y="114"/>
                    </a:lnTo>
                    <a:lnTo>
                      <a:pt x="31" y="105"/>
                    </a:lnTo>
                    <a:lnTo>
                      <a:pt x="28" y="91"/>
                    </a:lnTo>
                    <a:lnTo>
                      <a:pt x="28" y="77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3" name="Freeform 65"/>
              <p:cNvSpPr>
                <a:spLocks/>
              </p:cNvSpPr>
              <p:nvPr/>
            </p:nvSpPr>
            <p:spPr bwMode="auto">
              <a:xfrm>
                <a:off x="1634" y="951"/>
                <a:ext cx="135" cy="170"/>
              </a:xfrm>
              <a:custGeom>
                <a:avLst/>
                <a:gdLst>
                  <a:gd name="T0" fmla="*/ 26 w 135"/>
                  <a:gd name="T1" fmla="*/ 28 h 170"/>
                  <a:gd name="T2" fmla="*/ 17 w 135"/>
                  <a:gd name="T3" fmla="*/ 35 h 170"/>
                  <a:gd name="T4" fmla="*/ 7 w 135"/>
                  <a:gd name="T5" fmla="*/ 51 h 170"/>
                  <a:gd name="T6" fmla="*/ 7 w 135"/>
                  <a:gd name="T7" fmla="*/ 58 h 170"/>
                  <a:gd name="T8" fmla="*/ 3 w 135"/>
                  <a:gd name="T9" fmla="*/ 74 h 170"/>
                  <a:gd name="T10" fmla="*/ 0 w 135"/>
                  <a:gd name="T11" fmla="*/ 84 h 170"/>
                  <a:gd name="T12" fmla="*/ 0 w 135"/>
                  <a:gd name="T13" fmla="*/ 100 h 170"/>
                  <a:gd name="T14" fmla="*/ 5 w 135"/>
                  <a:gd name="T15" fmla="*/ 123 h 170"/>
                  <a:gd name="T16" fmla="*/ 14 w 135"/>
                  <a:gd name="T17" fmla="*/ 144 h 170"/>
                  <a:gd name="T18" fmla="*/ 17 w 135"/>
                  <a:gd name="T19" fmla="*/ 151 h 170"/>
                  <a:gd name="T20" fmla="*/ 33 w 135"/>
                  <a:gd name="T21" fmla="*/ 167 h 170"/>
                  <a:gd name="T22" fmla="*/ 42 w 135"/>
                  <a:gd name="T23" fmla="*/ 170 h 170"/>
                  <a:gd name="T24" fmla="*/ 49 w 135"/>
                  <a:gd name="T25" fmla="*/ 170 h 170"/>
                  <a:gd name="T26" fmla="*/ 135 w 135"/>
                  <a:gd name="T27" fmla="*/ 167 h 170"/>
                  <a:gd name="T28" fmla="*/ 119 w 135"/>
                  <a:gd name="T29" fmla="*/ 160 h 170"/>
                  <a:gd name="T30" fmla="*/ 112 w 135"/>
                  <a:gd name="T31" fmla="*/ 156 h 170"/>
                  <a:gd name="T32" fmla="*/ 98 w 135"/>
                  <a:gd name="T33" fmla="*/ 144 h 170"/>
                  <a:gd name="T34" fmla="*/ 84 w 135"/>
                  <a:gd name="T35" fmla="*/ 125 h 170"/>
                  <a:gd name="T36" fmla="*/ 79 w 135"/>
                  <a:gd name="T37" fmla="*/ 116 h 170"/>
                  <a:gd name="T38" fmla="*/ 77 w 135"/>
                  <a:gd name="T39" fmla="*/ 107 h 170"/>
                  <a:gd name="T40" fmla="*/ 75 w 135"/>
                  <a:gd name="T41" fmla="*/ 93 h 170"/>
                  <a:gd name="T42" fmla="*/ 72 w 135"/>
                  <a:gd name="T43" fmla="*/ 77 h 170"/>
                  <a:gd name="T44" fmla="*/ 75 w 135"/>
                  <a:gd name="T45" fmla="*/ 63 h 170"/>
                  <a:gd name="T46" fmla="*/ 77 w 135"/>
                  <a:gd name="T47" fmla="*/ 49 h 170"/>
                  <a:gd name="T48" fmla="*/ 84 w 135"/>
                  <a:gd name="T49" fmla="*/ 32 h 170"/>
                  <a:gd name="T50" fmla="*/ 93 w 135"/>
                  <a:gd name="T51" fmla="*/ 16 h 170"/>
                  <a:gd name="T52" fmla="*/ 114 w 135"/>
                  <a:gd name="T53" fmla="*/ 0 h 170"/>
                  <a:gd name="T54" fmla="*/ 26 w 135"/>
                  <a:gd name="T55" fmla="*/ 28 h 17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35" h="170">
                    <a:moveTo>
                      <a:pt x="26" y="28"/>
                    </a:moveTo>
                    <a:lnTo>
                      <a:pt x="17" y="35"/>
                    </a:lnTo>
                    <a:lnTo>
                      <a:pt x="7" y="51"/>
                    </a:lnTo>
                    <a:lnTo>
                      <a:pt x="7" y="58"/>
                    </a:lnTo>
                    <a:lnTo>
                      <a:pt x="3" y="74"/>
                    </a:lnTo>
                    <a:lnTo>
                      <a:pt x="0" y="84"/>
                    </a:lnTo>
                    <a:lnTo>
                      <a:pt x="0" y="100"/>
                    </a:lnTo>
                    <a:lnTo>
                      <a:pt x="5" y="123"/>
                    </a:lnTo>
                    <a:lnTo>
                      <a:pt x="14" y="144"/>
                    </a:lnTo>
                    <a:lnTo>
                      <a:pt x="17" y="151"/>
                    </a:lnTo>
                    <a:lnTo>
                      <a:pt x="33" y="167"/>
                    </a:lnTo>
                    <a:lnTo>
                      <a:pt x="42" y="170"/>
                    </a:lnTo>
                    <a:lnTo>
                      <a:pt x="49" y="170"/>
                    </a:lnTo>
                    <a:lnTo>
                      <a:pt x="135" y="167"/>
                    </a:lnTo>
                    <a:lnTo>
                      <a:pt x="119" y="160"/>
                    </a:lnTo>
                    <a:lnTo>
                      <a:pt x="112" y="156"/>
                    </a:lnTo>
                    <a:lnTo>
                      <a:pt x="98" y="144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77" y="107"/>
                    </a:lnTo>
                    <a:lnTo>
                      <a:pt x="75" y="93"/>
                    </a:lnTo>
                    <a:lnTo>
                      <a:pt x="72" y="77"/>
                    </a:lnTo>
                    <a:lnTo>
                      <a:pt x="75" y="63"/>
                    </a:lnTo>
                    <a:lnTo>
                      <a:pt x="77" y="49"/>
                    </a:lnTo>
                    <a:lnTo>
                      <a:pt x="84" y="32"/>
                    </a:lnTo>
                    <a:lnTo>
                      <a:pt x="93" y="16"/>
                    </a:lnTo>
                    <a:lnTo>
                      <a:pt x="114" y="0"/>
                    </a:lnTo>
                    <a:lnTo>
                      <a:pt x="26" y="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4" name="Freeform 66"/>
              <p:cNvSpPr>
                <a:spLocks/>
              </p:cNvSpPr>
              <p:nvPr/>
            </p:nvSpPr>
            <p:spPr bwMode="auto">
              <a:xfrm>
                <a:off x="1653" y="1118"/>
                <a:ext cx="204" cy="191"/>
              </a:xfrm>
              <a:custGeom>
                <a:avLst/>
                <a:gdLst>
                  <a:gd name="T0" fmla="*/ 174 w 204"/>
                  <a:gd name="T1" fmla="*/ 56 h 191"/>
                  <a:gd name="T2" fmla="*/ 204 w 204"/>
                  <a:gd name="T3" fmla="*/ 191 h 191"/>
                  <a:gd name="T4" fmla="*/ 181 w 204"/>
                  <a:gd name="T5" fmla="*/ 184 h 191"/>
                  <a:gd name="T6" fmla="*/ 132 w 204"/>
                  <a:gd name="T7" fmla="*/ 173 h 191"/>
                  <a:gd name="T8" fmla="*/ 123 w 204"/>
                  <a:gd name="T9" fmla="*/ 133 h 191"/>
                  <a:gd name="T10" fmla="*/ 93 w 204"/>
                  <a:gd name="T11" fmla="*/ 126 h 191"/>
                  <a:gd name="T12" fmla="*/ 67 w 204"/>
                  <a:gd name="T13" fmla="*/ 121 h 191"/>
                  <a:gd name="T14" fmla="*/ 70 w 204"/>
                  <a:gd name="T15" fmla="*/ 149 h 191"/>
                  <a:gd name="T16" fmla="*/ 14 w 204"/>
                  <a:gd name="T17" fmla="*/ 142 h 191"/>
                  <a:gd name="T18" fmla="*/ 0 w 204"/>
                  <a:gd name="T19" fmla="*/ 52 h 191"/>
                  <a:gd name="T20" fmla="*/ 42 w 204"/>
                  <a:gd name="T21" fmla="*/ 54 h 191"/>
                  <a:gd name="T22" fmla="*/ 30 w 204"/>
                  <a:gd name="T23" fmla="*/ 3 h 191"/>
                  <a:gd name="T24" fmla="*/ 116 w 204"/>
                  <a:gd name="T25" fmla="*/ 0 h 191"/>
                  <a:gd name="T26" fmla="*/ 132 w 204"/>
                  <a:gd name="T27" fmla="*/ 54 h 191"/>
                  <a:gd name="T28" fmla="*/ 174 w 204"/>
                  <a:gd name="T29" fmla="*/ 56 h 1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191">
                    <a:moveTo>
                      <a:pt x="174" y="56"/>
                    </a:moveTo>
                    <a:lnTo>
                      <a:pt x="204" y="191"/>
                    </a:lnTo>
                    <a:lnTo>
                      <a:pt x="181" y="184"/>
                    </a:lnTo>
                    <a:lnTo>
                      <a:pt x="132" y="173"/>
                    </a:lnTo>
                    <a:lnTo>
                      <a:pt x="123" y="133"/>
                    </a:lnTo>
                    <a:lnTo>
                      <a:pt x="93" y="126"/>
                    </a:lnTo>
                    <a:lnTo>
                      <a:pt x="67" y="121"/>
                    </a:lnTo>
                    <a:lnTo>
                      <a:pt x="70" y="149"/>
                    </a:lnTo>
                    <a:lnTo>
                      <a:pt x="14" y="142"/>
                    </a:lnTo>
                    <a:lnTo>
                      <a:pt x="0" y="52"/>
                    </a:lnTo>
                    <a:lnTo>
                      <a:pt x="42" y="54"/>
                    </a:lnTo>
                    <a:lnTo>
                      <a:pt x="30" y="3"/>
                    </a:lnTo>
                    <a:lnTo>
                      <a:pt x="116" y="0"/>
                    </a:lnTo>
                    <a:lnTo>
                      <a:pt x="132" y="54"/>
                    </a:lnTo>
                    <a:lnTo>
                      <a:pt x="174" y="5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5" name="Freeform 67"/>
              <p:cNvSpPr>
                <a:spLocks/>
              </p:cNvSpPr>
              <p:nvPr/>
            </p:nvSpPr>
            <p:spPr bwMode="auto">
              <a:xfrm>
                <a:off x="1720" y="1239"/>
                <a:ext cx="26" cy="28"/>
              </a:xfrm>
              <a:custGeom>
                <a:avLst/>
                <a:gdLst>
                  <a:gd name="T0" fmla="*/ 3 w 26"/>
                  <a:gd name="T1" fmla="*/ 28 h 28"/>
                  <a:gd name="T2" fmla="*/ 26 w 26"/>
                  <a:gd name="T3" fmla="*/ 19 h 28"/>
                  <a:gd name="T4" fmla="*/ 26 w 26"/>
                  <a:gd name="T5" fmla="*/ 5 h 28"/>
                  <a:gd name="T6" fmla="*/ 0 w 26"/>
                  <a:gd name="T7" fmla="*/ 0 h 28"/>
                  <a:gd name="T8" fmla="*/ 3 w 26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28">
                    <a:moveTo>
                      <a:pt x="3" y="28"/>
                    </a:moveTo>
                    <a:lnTo>
                      <a:pt x="26" y="19"/>
                    </a:lnTo>
                    <a:lnTo>
                      <a:pt x="26" y="5"/>
                    </a:lnTo>
                    <a:lnTo>
                      <a:pt x="0" y="0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96" name="Freeform 68"/>
              <p:cNvSpPr>
                <a:spLocks/>
              </p:cNvSpPr>
              <p:nvPr/>
            </p:nvSpPr>
            <p:spPr bwMode="auto">
              <a:xfrm>
                <a:off x="2164" y="834"/>
                <a:ext cx="19" cy="19"/>
              </a:xfrm>
              <a:custGeom>
                <a:avLst/>
                <a:gdLst>
                  <a:gd name="T0" fmla="*/ 19 w 19"/>
                  <a:gd name="T1" fmla="*/ 10 h 19"/>
                  <a:gd name="T2" fmla="*/ 19 w 19"/>
                  <a:gd name="T3" fmla="*/ 5 h 19"/>
                  <a:gd name="T4" fmla="*/ 14 w 19"/>
                  <a:gd name="T5" fmla="*/ 3 h 19"/>
                  <a:gd name="T6" fmla="*/ 10 w 19"/>
                  <a:gd name="T7" fmla="*/ 0 h 19"/>
                  <a:gd name="T8" fmla="*/ 5 w 19"/>
                  <a:gd name="T9" fmla="*/ 3 h 19"/>
                  <a:gd name="T10" fmla="*/ 3 w 19"/>
                  <a:gd name="T11" fmla="*/ 5 h 19"/>
                  <a:gd name="T12" fmla="*/ 0 w 19"/>
                  <a:gd name="T13" fmla="*/ 10 h 19"/>
                  <a:gd name="T14" fmla="*/ 3 w 19"/>
                  <a:gd name="T15" fmla="*/ 14 h 19"/>
                  <a:gd name="T16" fmla="*/ 5 w 19"/>
                  <a:gd name="T17" fmla="*/ 17 h 19"/>
                  <a:gd name="T18" fmla="*/ 10 w 19"/>
                  <a:gd name="T19" fmla="*/ 19 h 19"/>
                  <a:gd name="T20" fmla="*/ 14 w 19"/>
                  <a:gd name="T21" fmla="*/ 17 h 19"/>
                  <a:gd name="T22" fmla="*/ 19 w 19"/>
                  <a:gd name="T23" fmla="*/ 14 h 19"/>
                  <a:gd name="T24" fmla="*/ 19 w 19"/>
                  <a:gd name="T25" fmla="*/ 1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10"/>
                    </a:moveTo>
                    <a:lnTo>
                      <a:pt x="19" y="5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10" y="19"/>
                    </a:lnTo>
                    <a:lnTo>
                      <a:pt x="14" y="17"/>
                    </a:lnTo>
                    <a:lnTo>
                      <a:pt x="19" y="14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" name="Group 69"/>
          <p:cNvGrpSpPr>
            <a:grpSpLocks/>
          </p:cNvGrpSpPr>
          <p:nvPr/>
        </p:nvGrpSpPr>
        <p:grpSpPr bwMode="auto">
          <a:xfrm>
            <a:off x="5676900" y="2205038"/>
            <a:ext cx="1065213" cy="1203325"/>
            <a:chOff x="3432" y="1200"/>
            <a:chExt cx="671" cy="758"/>
          </a:xfrm>
        </p:grpSpPr>
        <p:sp>
          <p:nvSpPr>
            <p:cNvPr id="35973" name="Rectangle 70"/>
            <p:cNvSpPr>
              <a:spLocks noChangeArrowheads="1"/>
            </p:cNvSpPr>
            <p:nvPr/>
          </p:nvSpPr>
          <p:spPr bwMode="auto">
            <a:xfrm>
              <a:off x="3432" y="1728"/>
              <a:ext cx="6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rgbClr val="FFFFFF"/>
                  </a:solidFill>
                </a:rPr>
                <a:t>Déchiffrement </a:t>
              </a:r>
            </a:p>
            <a:p>
              <a:pPr algn="ctr" eaLnBrk="0" hangingPunct="0"/>
              <a:r>
                <a:rPr lang="fr-FR" sz="1200" i="1">
                  <a:solidFill>
                    <a:srgbClr val="FFFFFF"/>
                  </a:solidFill>
                </a:rPr>
                <a:t>avec la clé A</a:t>
              </a:r>
            </a:p>
          </p:txBody>
        </p:sp>
        <p:grpSp>
          <p:nvGrpSpPr>
            <p:cNvPr id="35974" name="Group 71"/>
            <p:cNvGrpSpPr>
              <a:grpSpLocks/>
            </p:cNvGrpSpPr>
            <p:nvPr/>
          </p:nvGrpSpPr>
          <p:grpSpPr bwMode="auto">
            <a:xfrm>
              <a:off x="3480" y="1200"/>
              <a:ext cx="574" cy="479"/>
              <a:chOff x="1634" y="464"/>
              <a:chExt cx="1093" cy="913"/>
            </a:xfrm>
          </p:grpSpPr>
          <p:sp>
            <p:nvSpPr>
              <p:cNvPr id="35975" name="Freeform 72"/>
              <p:cNvSpPr>
                <a:spLocks/>
              </p:cNvSpPr>
              <p:nvPr/>
            </p:nvSpPr>
            <p:spPr bwMode="auto">
              <a:xfrm>
                <a:off x="2304" y="464"/>
                <a:ext cx="423" cy="913"/>
              </a:xfrm>
              <a:custGeom>
                <a:avLst/>
                <a:gdLst>
                  <a:gd name="T0" fmla="*/ 132 w 423"/>
                  <a:gd name="T1" fmla="*/ 913 h 913"/>
                  <a:gd name="T2" fmla="*/ 151 w 423"/>
                  <a:gd name="T3" fmla="*/ 906 h 913"/>
                  <a:gd name="T4" fmla="*/ 183 w 423"/>
                  <a:gd name="T5" fmla="*/ 880 h 913"/>
                  <a:gd name="T6" fmla="*/ 209 w 423"/>
                  <a:gd name="T7" fmla="*/ 848 h 913"/>
                  <a:gd name="T8" fmla="*/ 237 w 423"/>
                  <a:gd name="T9" fmla="*/ 789 h 913"/>
                  <a:gd name="T10" fmla="*/ 255 w 423"/>
                  <a:gd name="T11" fmla="*/ 722 h 913"/>
                  <a:gd name="T12" fmla="*/ 267 w 423"/>
                  <a:gd name="T13" fmla="*/ 661 h 913"/>
                  <a:gd name="T14" fmla="*/ 269 w 423"/>
                  <a:gd name="T15" fmla="*/ 589 h 913"/>
                  <a:gd name="T16" fmla="*/ 269 w 423"/>
                  <a:gd name="T17" fmla="*/ 524 h 913"/>
                  <a:gd name="T18" fmla="*/ 265 w 423"/>
                  <a:gd name="T19" fmla="*/ 454 h 913"/>
                  <a:gd name="T20" fmla="*/ 255 w 423"/>
                  <a:gd name="T21" fmla="*/ 398 h 913"/>
                  <a:gd name="T22" fmla="*/ 241 w 423"/>
                  <a:gd name="T23" fmla="*/ 335 h 913"/>
                  <a:gd name="T24" fmla="*/ 218 w 423"/>
                  <a:gd name="T25" fmla="*/ 263 h 913"/>
                  <a:gd name="T26" fmla="*/ 209 w 423"/>
                  <a:gd name="T27" fmla="*/ 233 h 913"/>
                  <a:gd name="T28" fmla="*/ 186 w 423"/>
                  <a:gd name="T29" fmla="*/ 184 h 913"/>
                  <a:gd name="T30" fmla="*/ 169 w 423"/>
                  <a:gd name="T31" fmla="*/ 154 h 913"/>
                  <a:gd name="T32" fmla="*/ 151 w 423"/>
                  <a:gd name="T33" fmla="*/ 124 h 913"/>
                  <a:gd name="T34" fmla="*/ 137 w 423"/>
                  <a:gd name="T35" fmla="*/ 105 h 913"/>
                  <a:gd name="T36" fmla="*/ 123 w 423"/>
                  <a:gd name="T37" fmla="*/ 89 h 913"/>
                  <a:gd name="T38" fmla="*/ 97 w 423"/>
                  <a:gd name="T39" fmla="*/ 61 h 913"/>
                  <a:gd name="T40" fmla="*/ 86 w 423"/>
                  <a:gd name="T41" fmla="*/ 52 h 913"/>
                  <a:gd name="T42" fmla="*/ 69 w 423"/>
                  <a:gd name="T43" fmla="*/ 42 h 913"/>
                  <a:gd name="T44" fmla="*/ 53 w 423"/>
                  <a:gd name="T45" fmla="*/ 33 h 913"/>
                  <a:gd name="T46" fmla="*/ 35 w 423"/>
                  <a:gd name="T47" fmla="*/ 26 h 913"/>
                  <a:gd name="T48" fmla="*/ 14 w 423"/>
                  <a:gd name="T49" fmla="*/ 24 h 913"/>
                  <a:gd name="T50" fmla="*/ 0 w 423"/>
                  <a:gd name="T51" fmla="*/ 24 h 913"/>
                  <a:gd name="T52" fmla="*/ 158 w 423"/>
                  <a:gd name="T53" fmla="*/ 0 h 913"/>
                  <a:gd name="T54" fmla="*/ 181 w 423"/>
                  <a:gd name="T55" fmla="*/ 5 h 913"/>
                  <a:gd name="T56" fmla="*/ 202 w 423"/>
                  <a:gd name="T57" fmla="*/ 10 h 913"/>
                  <a:gd name="T58" fmla="*/ 232 w 423"/>
                  <a:gd name="T59" fmla="*/ 26 h 913"/>
                  <a:gd name="T60" fmla="*/ 265 w 423"/>
                  <a:gd name="T61" fmla="*/ 54 h 913"/>
                  <a:gd name="T62" fmla="*/ 288 w 423"/>
                  <a:gd name="T63" fmla="*/ 79 h 913"/>
                  <a:gd name="T64" fmla="*/ 304 w 423"/>
                  <a:gd name="T65" fmla="*/ 103 h 913"/>
                  <a:gd name="T66" fmla="*/ 323 w 423"/>
                  <a:gd name="T67" fmla="*/ 131 h 913"/>
                  <a:gd name="T68" fmla="*/ 330 w 423"/>
                  <a:gd name="T69" fmla="*/ 145 h 913"/>
                  <a:gd name="T70" fmla="*/ 337 w 423"/>
                  <a:gd name="T71" fmla="*/ 159 h 913"/>
                  <a:gd name="T72" fmla="*/ 351 w 423"/>
                  <a:gd name="T73" fmla="*/ 184 h 913"/>
                  <a:gd name="T74" fmla="*/ 360 w 423"/>
                  <a:gd name="T75" fmla="*/ 212 h 913"/>
                  <a:gd name="T76" fmla="*/ 374 w 423"/>
                  <a:gd name="T77" fmla="*/ 245 h 913"/>
                  <a:gd name="T78" fmla="*/ 381 w 423"/>
                  <a:gd name="T79" fmla="*/ 275 h 913"/>
                  <a:gd name="T80" fmla="*/ 392 w 423"/>
                  <a:gd name="T81" fmla="*/ 308 h 913"/>
                  <a:gd name="T82" fmla="*/ 409 w 423"/>
                  <a:gd name="T83" fmla="*/ 366 h 913"/>
                  <a:gd name="T84" fmla="*/ 416 w 423"/>
                  <a:gd name="T85" fmla="*/ 433 h 913"/>
                  <a:gd name="T86" fmla="*/ 420 w 423"/>
                  <a:gd name="T87" fmla="*/ 496 h 913"/>
                  <a:gd name="T88" fmla="*/ 423 w 423"/>
                  <a:gd name="T89" fmla="*/ 561 h 913"/>
                  <a:gd name="T90" fmla="*/ 420 w 423"/>
                  <a:gd name="T91" fmla="*/ 629 h 913"/>
                  <a:gd name="T92" fmla="*/ 411 w 423"/>
                  <a:gd name="T93" fmla="*/ 694 h 913"/>
                  <a:gd name="T94" fmla="*/ 397 w 423"/>
                  <a:gd name="T95" fmla="*/ 750 h 913"/>
                  <a:gd name="T96" fmla="*/ 374 w 423"/>
                  <a:gd name="T97" fmla="*/ 808 h 913"/>
                  <a:gd name="T98" fmla="*/ 341 w 423"/>
                  <a:gd name="T99" fmla="*/ 852 h 913"/>
                  <a:gd name="T100" fmla="*/ 311 w 423"/>
                  <a:gd name="T101" fmla="*/ 882 h 913"/>
                  <a:gd name="T102" fmla="*/ 132 w 423"/>
                  <a:gd name="T103" fmla="*/ 913 h 9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23" h="913">
                    <a:moveTo>
                      <a:pt x="132" y="913"/>
                    </a:moveTo>
                    <a:lnTo>
                      <a:pt x="151" y="906"/>
                    </a:lnTo>
                    <a:lnTo>
                      <a:pt x="183" y="880"/>
                    </a:lnTo>
                    <a:lnTo>
                      <a:pt x="209" y="848"/>
                    </a:lnTo>
                    <a:lnTo>
                      <a:pt x="237" y="789"/>
                    </a:lnTo>
                    <a:lnTo>
                      <a:pt x="255" y="722"/>
                    </a:lnTo>
                    <a:lnTo>
                      <a:pt x="267" y="661"/>
                    </a:lnTo>
                    <a:lnTo>
                      <a:pt x="269" y="589"/>
                    </a:lnTo>
                    <a:lnTo>
                      <a:pt x="269" y="524"/>
                    </a:lnTo>
                    <a:lnTo>
                      <a:pt x="265" y="454"/>
                    </a:lnTo>
                    <a:lnTo>
                      <a:pt x="255" y="398"/>
                    </a:lnTo>
                    <a:lnTo>
                      <a:pt x="241" y="335"/>
                    </a:lnTo>
                    <a:lnTo>
                      <a:pt x="218" y="263"/>
                    </a:lnTo>
                    <a:lnTo>
                      <a:pt x="209" y="233"/>
                    </a:lnTo>
                    <a:lnTo>
                      <a:pt x="186" y="184"/>
                    </a:lnTo>
                    <a:lnTo>
                      <a:pt x="169" y="154"/>
                    </a:lnTo>
                    <a:lnTo>
                      <a:pt x="151" y="124"/>
                    </a:lnTo>
                    <a:lnTo>
                      <a:pt x="137" y="105"/>
                    </a:lnTo>
                    <a:lnTo>
                      <a:pt x="123" y="89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69" y="42"/>
                    </a:lnTo>
                    <a:lnTo>
                      <a:pt x="53" y="33"/>
                    </a:lnTo>
                    <a:lnTo>
                      <a:pt x="35" y="26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58" y="0"/>
                    </a:lnTo>
                    <a:lnTo>
                      <a:pt x="181" y="5"/>
                    </a:lnTo>
                    <a:lnTo>
                      <a:pt x="202" y="10"/>
                    </a:lnTo>
                    <a:lnTo>
                      <a:pt x="232" y="26"/>
                    </a:lnTo>
                    <a:lnTo>
                      <a:pt x="265" y="54"/>
                    </a:lnTo>
                    <a:lnTo>
                      <a:pt x="288" y="79"/>
                    </a:lnTo>
                    <a:lnTo>
                      <a:pt x="304" y="103"/>
                    </a:lnTo>
                    <a:lnTo>
                      <a:pt x="323" y="131"/>
                    </a:lnTo>
                    <a:lnTo>
                      <a:pt x="330" y="145"/>
                    </a:lnTo>
                    <a:lnTo>
                      <a:pt x="337" y="159"/>
                    </a:lnTo>
                    <a:lnTo>
                      <a:pt x="351" y="184"/>
                    </a:lnTo>
                    <a:lnTo>
                      <a:pt x="360" y="212"/>
                    </a:lnTo>
                    <a:lnTo>
                      <a:pt x="374" y="245"/>
                    </a:lnTo>
                    <a:lnTo>
                      <a:pt x="381" y="275"/>
                    </a:lnTo>
                    <a:lnTo>
                      <a:pt x="392" y="308"/>
                    </a:lnTo>
                    <a:lnTo>
                      <a:pt x="409" y="366"/>
                    </a:lnTo>
                    <a:lnTo>
                      <a:pt x="416" y="433"/>
                    </a:lnTo>
                    <a:lnTo>
                      <a:pt x="420" y="496"/>
                    </a:lnTo>
                    <a:lnTo>
                      <a:pt x="423" y="561"/>
                    </a:lnTo>
                    <a:lnTo>
                      <a:pt x="420" y="629"/>
                    </a:lnTo>
                    <a:lnTo>
                      <a:pt x="411" y="694"/>
                    </a:lnTo>
                    <a:lnTo>
                      <a:pt x="397" y="750"/>
                    </a:lnTo>
                    <a:lnTo>
                      <a:pt x="374" y="808"/>
                    </a:lnTo>
                    <a:lnTo>
                      <a:pt x="341" y="852"/>
                    </a:lnTo>
                    <a:lnTo>
                      <a:pt x="311" y="882"/>
                    </a:lnTo>
                    <a:lnTo>
                      <a:pt x="132" y="91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6" name="Freeform 73"/>
              <p:cNvSpPr>
                <a:spLocks/>
              </p:cNvSpPr>
              <p:nvPr/>
            </p:nvSpPr>
            <p:spPr bwMode="auto">
              <a:xfrm>
                <a:off x="2115" y="488"/>
                <a:ext cx="458" cy="889"/>
              </a:xfrm>
              <a:custGeom>
                <a:avLst/>
                <a:gdLst>
                  <a:gd name="T0" fmla="*/ 189 w 458"/>
                  <a:gd name="T1" fmla="*/ 0 h 889"/>
                  <a:gd name="T2" fmla="*/ 224 w 458"/>
                  <a:gd name="T3" fmla="*/ 2 h 889"/>
                  <a:gd name="T4" fmla="*/ 258 w 458"/>
                  <a:gd name="T5" fmla="*/ 18 h 889"/>
                  <a:gd name="T6" fmla="*/ 286 w 458"/>
                  <a:gd name="T7" fmla="*/ 37 h 889"/>
                  <a:gd name="T8" fmla="*/ 326 w 458"/>
                  <a:gd name="T9" fmla="*/ 81 h 889"/>
                  <a:gd name="T10" fmla="*/ 358 w 458"/>
                  <a:gd name="T11" fmla="*/ 130 h 889"/>
                  <a:gd name="T12" fmla="*/ 396 w 458"/>
                  <a:gd name="T13" fmla="*/ 209 h 889"/>
                  <a:gd name="T14" fmla="*/ 430 w 458"/>
                  <a:gd name="T15" fmla="*/ 311 h 889"/>
                  <a:gd name="T16" fmla="*/ 454 w 458"/>
                  <a:gd name="T17" fmla="*/ 430 h 889"/>
                  <a:gd name="T18" fmla="*/ 458 w 458"/>
                  <a:gd name="T19" fmla="*/ 565 h 889"/>
                  <a:gd name="T20" fmla="*/ 444 w 458"/>
                  <a:gd name="T21" fmla="*/ 698 h 889"/>
                  <a:gd name="T22" fmla="*/ 398 w 458"/>
                  <a:gd name="T23" fmla="*/ 824 h 889"/>
                  <a:gd name="T24" fmla="*/ 340 w 458"/>
                  <a:gd name="T25" fmla="*/ 882 h 889"/>
                  <a:gd name="T26" fmla="*/ 289 w 458"/>
                  <a:gd name="T27" fmla="*/ 889 h 889"/>
                  <a:gd name="T28" fmla="*/ 212 w 458"/>
                  <a:gd name="T29" fmla="*/ 849 h 889"/>
                  <a:gd name="T30" fmla="*/ 170 w 458"/>
                  <a:gd name="T31" fmla="*/ 803 h 889"/>
                  <a:gd name="T32" fmla="*/ 117 w 458"/>
                  <a:gd name="T33" fmla="*/ 709 h 889"/>
                  <a:gd name="T34" fmla="*/ 82 w 458"/>
                  <a:gd name="T35" fmla="*/ 621 h 889"/>
                  <a:gd name="T36" fmla="*/ 66 w 458"/>
                  <a:gd name="T37" fmla="*/ 558 h 889"/>
                  <a:gd name="T38" fmla="*/ 35 w 458"/>
                  <a:gd name="T39" fmla="*/ 544 h 889"/>
                  <a:gd name="T40" fmla="*/ 24 w 458"/>
                  <a:gd name="T41" fmla="*/ 528 h 889"/>
                  <a:gd name="T42" fmla="*/ 5 w 458"/>
                  <a:gd name="T43" fmla="*/ 488 h 889"/>
                  <a:gd name="T44" fmla="*/ 0 w 458"/>
                  <a:gd name="T45" fmla="*/ 451 h 889"/>
                  <a:gd name="T46" fmla="*/ 14 w 458"/>
                  <a:gd name="T47" fmla="*/ 407 h 889"/>
                  <a:gd name="T48" fmla="*/ 38 w 458"/>
                  <a:gd name="T49" fmla="*/ 388 h 889"/>
                  <a:gd name="T50" fmla="*/ 40 w 458"/>
                  <a:gd name="T51" fmla="*/ 356 h 889"/>
                  <a:gd name="T52" fmla="*/ 79 w 458"/>
                  <a:gd name="T53" fmla="*/ 421 h 889"/>
                  <a:gd name="T54" fmla="*/ 110 w 458"/>
                  <a:gd name="T55" fmla="*/ 586 h 889"/>
                  <a:gd name="T56" fmla="*/ 142 w 458"/>
                  <a:gd name="T57" fmla="*/ 661 h 889"/>
                  <a:gd name="T58" fmla="*/ 172 w 458"/>
                  <a:gd name="T59" fmla="*/ 716 h 889"/>
                  <a:gd name="T60" fmla="*/ 242 w 458"/>
                  <a:gd name="T61" fmla="*/ 789 h 889"/>
                  <a:gd name="T62" fmla="*/ 298 w 458"/>
                  <a:gd name="T63" fmla="*/ 800 h 889"/>
                  <a:gd name="T64" fmla="*/ 354 w 458"/>
                  <a:gd name="T65" fmla="*/ 763 h 889"/>
                  <a:gd name="T66" fmla="*/ 393 w 458"/>
                  <a:gd name="T67" fmla="*/ 691 h 889"/>
                  <a:gd name="T68" fmla="*/ 414 w 458"/>
                  <a:gd name="T69" fmla="*/ 570 h 889"/>
                  <a:gd name="T70" fmla="*/ 412 w 458"/>
                  <a:gd name="T71" fmla="*/ 446 h 889"/>
                  <a:gd name="T72" fmla="*/ 391 w 458"/>
                  <a:gd name="T73" fmla="*/ 325 h 889"/>
                  <a:gd name="T74" fmla="*/ 351 w 458"/>
                  <a:gd name="T75" fmla="*/ 211 h 889"/>
                  <a:gd name="T76" fmla="*/ 293 w 458"/>
                  <a:gd name="T77" fmla="*/ 125 h 889"/>
                  <a:gd name="T78" fmla="*/ 258 w 458"/>
                  <a:gd name="T79" fmla="*/ 93 h 889"/>
                  <a:gd name="T80" fmla="*/ 214 w 458"/>
                  <a:gd name="T81" fmla="*/ 76 h 889"/>
                  <a:gd name="T82" fmla="*/ 179 w 458"/>
                  <a:gd name="T83" fmla="*/ 81 h 889"/>
                  <a:gd name="T84" fmla="*/ 156 w 458"/>
                  <a:gd name="T85" fmla="*/ 93 h 889"/>
                  <a:gd name="T86" fmla="*/ 126 w 458"/>
                  <a:gd name="T87" fmla="*/ 128 h 889"/>
                  <a:gd name="T88" fmla="*/ 96 w 458"/>
                  <a:gd name="T89" fmla="*/ 193 h 889"/>
                  <a:gd name="T90" fmla="*/ 82 w 458"/>
                  <a:gd name="T91" fmla="*/ 256 h 889"/>
                  <a:gd name="T92" fmla="*/ 77 w 458"/>
                  <a:gd name="T93" fmla="*/ 358 h 889"/>
                  <a:gd name="T94" fmla="*/ 40 w 458"/>
                  <a:gd name="T95" fmla="*/ 293 h 889"/>
                  <a:gd name="T96" fmla="*/ 63 w 458"/>
                  <a:gd name="T97" fmla="*/ 149 h 889"/>
                  <a:gd name="T98" fmla="*/ 110 w 458"/>
                  <a:gd name="T99" fmla="*/ 51 h 889"/>
                  <a:gd name="T100" fmla="*/ 156 w 458"/>
                  <a:gd name="T101" fmla="*/ 9 h 889"/>
                  <a:gd name="T102" fmla="*/ 184 w 458"/>
                  <a:gd name="T103" fmla="*/ 2 h 88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58" h="889">
                    <a:moveTo>
                      <a:pt x="184" y="2"/>
                    </a:moveTo>
                    <a:lnTo>
                      <a:pt x="189" y="0"/>
                    </a:lnTo>
                    <a:lnTo>
                      <a:pt x="203" y="0"/>
                    </a:lnTo>
                    <a:lnTo>
                      <a:pt x="224" y="2"/>
                    </a:lnTo>
                    <a:lnTo>
                      <a:pt x="242" y="9"/>
                    </a:lnTo>
                    <a:lnTo>
                      <a:pt x="258" y="18"/>
                    </a:lnTo>
                    <a:lnTo>
                      <a:pt x="275" y="28"/>
                    </a:lnTo>
                    <a:lnTo>
                      <a:pt x="286" y="37"/>
                    </a:lnTo>
                    <a:lnTo>
                      <a:pt x="312" y="65"/>
                    </a:lnTo>
                    <a:lnTo>
                      <a:pt x="326" y="81"/>
                    </a:lnTo>
                    <a:lnTo>
                      <a:pt x="340" y="100"/>
                    </a:lnTo>
                    <a:lnTo>
                      <a:pt x="358" y="130"/>
                    </a:lnTo>
                    <a:lnTo>
                      <a:pt x="375" y="158"/>
                    </a:lnTo>
                    <a:lnTo>
                      <a:pt x="396" y="209"/>
                    </a:lnTo>
                    <a:lnTo>
                      <a:pt x="407" y="242"/>
                    </a:lnTo>
                    <a:lnTo>
                      <a:pt x="430" y="311"/>
                    </a:lnTo>
                    <a:lnTo>
                      <a:pt x="444" y="374"/>
                    </a:lnTo>
                    <a:lnTo>
                      <a:pt x="454" y="430"/>
                    </a:lnTo>
                    <a:lnTo>
                      <a:pt x="458" y="500"/>
                    </a:lnTo>
                    <a:lnTo>
                      <a:pt x="458" y="565"/>
                    </a:lnTo>
                    <a:lnTo>
                      <a:pt x="456" y="637"/>
                    </a:lnTo>
                    <a:lnTo>
                      <a:pt x="444" y="698"/>
                    </a:lnTo>
                    <a:lnTo>
                      <a:pt x="426" y="765"/>
                    </a:lnTo>
                    <a:lnTo>
                      <a:pt x="398" y="824"/>
                    </a:lnTo>
                    <a:lnTo>
                      <a:pt x="372" y="856"/>
                    </a:lnTo>
                    <a:lnTo>
                      <a:pt x="340" y="882"/>
                    </a:lnTo>
                    <a:lnTo>
                      <a:pt x="319" y="889"/>
                    </a:lnTo>
                    <a:lnTo>
                      <a:pt x="289" y="889"/>
                    </a:lnTo>
                    <a:lnTo>
                      <a:pt x="247" y="877"/>
                    </a:lnTo>
                    <a:lnTo>
                      <a:pt x="212" y="849"/>
                    </a:lnTo>
                    <a:lnTo>
                      <a:pt x="193" y="828"/>
                    </a:lnTo>
                    <a:lnTo>
                      <a:pt x="170" y="803"/>
                    </a:lnTo>
                    <a:lnTo>
                      <a:pt x="140" y="756"/>
                    </a:lnTo>
                    <a:lnTo>
                      <a:pt x="117" y="709"/>
                    </a:lnTo>
                    <a:lnTo>
                      <a:pt x="103" y="670"/>
                    </a:lnTo>
                    <a:lnTo>
                      <a:pt x="82" y="621"/>
                    </a:lnTo>
                    <a:lnTo>
                      <a:pt x="72" y="586"/>
                    </a:lnTo>
                    <a:lnTo>
                      <a:pt x="66" y="558"/>
                    </a:lnTo>
                    <a:lnTo>
                      <a:pt x="52" y="556"/>
                    </a:lnTo>
                    <a:lnTo>
                      <a:pt x="35" y="544"/>
                    </a:lnTo>
                    <a:lnTo>
                      <a:pt x="28" y="537"/>
                    </a:lnTo>
                    <a:lnTo>
                      <a:pt x="24" y="528"/>
                    </a:lnTo>
                    <a:lnTo>
                      <a:pt x="12" y="512"/>
                    </a:lnTo>
                    <a:lnTo>
                      <a:pt x="5" y="488"/>
                    </a:lnTo>
                    <a:lnTo>
                      <a:pt x="3" y="463"/>
                    </a:lnTo>
                    <a:lnTo>
                      <a:pt x="0" y="451"/>
                    </a:lnTo>
                    <a:lnTo>
                      <a:pt x="5" y="435"/>
                    </a:lnTo>
                    <a:lnTo>
                      <a:pt x="14" y="407"/>
                    </a:lnTo>
                    <a:lnTo>
                      <a:pt x="31" y="391"/>
                    </a:lnTo>
                    <a:lnTo>
                      <a:pt x="38" y="388"/>
                    </a:lnTo>
                    <a:lnTo>
                      <a:pt x="42" y="388"/>
                    </a:lnTo>
                    <a:lnTo>
                      <a:pt x="40" y="356"/>
                    </a:lnTo>
                    <a:lnTo>
                      <a:pt x="77" y="358"/>
                    </a:lnTo>
                    <a:lnTo>
                      <a:pt x="79" y="421"/>
                    </a:lnTo>
                    <a:lnTo>
                      <a:pt x="86" y="493"/>
                    </a:lnTo>
                    <a:lnTo>
                      <a:pt x="110" y="586"/>
                    </a:lnTo>
                    <a:lnTo>
                      <a:pt x="124" y="621"/>
                    </a:lnTo>
                    <a:lnTo>
                      <a:pt x="142" y="661"/>
                    </a:lnTo>
                    <a:lnTo>
                      <a:pt x="156" y="689"/>
                    </a:lnTo>
                    <a:lnTo>
                      <a:pt x="172" y="716"/>
                    </a:lnTo>
                    <a:lnTo>
                      <a:pt x="207" y="756"/>
                    </a:lnTo>
                    <a:lnTo>
                      <a:pt x="242" y="789"/>
                    </a:lnTo>
                    <a:lnTo>
                      <a:pt x="265" y="798"/>
                    </a:lnTo>
                    <a:lnTo>
                      <a:pt x="298" y="800"/>
                    </a:lnTo>
                    <a:lnTo>
                      <a:pt x="324" y="791"/>
                    </a:lnTo>
                    <a:lnTo>
                      <a:pt x="354" y="763"/>
                    </a:lnTo>
                    <a:lnTo>
                      <a:pt x="368" y="747"/>
                    </a:lnTo>
                    <a:lnTo>
                      <a:pt x="393" y="691"/>
                    </a:lnTo>
                    <a:lnTo>
                      <a:pt x="407" y="630"/>
                    </a:lnTo>
                    <a:lnTo>
                      <a:pt x="414" y="570"/>
                    </a:lnTo>
                    <a:lnTo>
                      <a:pt x="419" y="509"/>
                    </a:lnTo>
                    <a:lnTo>
                      <a:pt x="412" y="446"/>
                    </a:lnTo>
                    <a:lnTo>
                      <a:pt x="405" y="388"/>
                    </a:lnTo>
                    <a:lnTo>
                      <a:pt x="391" y="325"/>
                    </a:lnTo>
                    <a:lnTo>
                      <a:pt x="375" y="267"/>
                    </a:lnTo>
                    <a:lnTo>
                      <a:pt x="351" y="211"/>
                    </a:lnTo>
                    <a:lnTo>
                      <a:pt x="324" y="165"/>
                    </a:lnTo>
                    <a:lnTo>
                      <a:pt x="293" y="125"/>
                    </a:lnTo>
                    <a:lnTo>
                      <a:pt x="275" y="107"/>
                    </a:lnTo>
                    <a:lnTo>
                      <a:pt x="258" y="93"/>
                    </a:lnTo>
                    <a:lnTo>
                      <a:pt x="235" y="81"/>
                    </a:lnTo>
                    <a:lnTo>
                      <a:pt x="214" y="76"/>
                    </a:lnTo>
                    <a:lnTo>
                      <a:pt x="200" y="76"/>
                    </a:lnTo>
                    <a:lnTo>
                      <a:pt x="179" y="81"/>
                    </a:lnTo>
                    <a:lnTo>
                      <a:pt x="168" y="83"/>
                    </a:lnTo>
                    <a:lnTo>
                      <a:pt x="156" y="93"/>
                    </a:lnTo>
                    <a:lnTo>
                      <a:pt x="145" y="102"/>
                    </a:lnTo>
                    <a:lnTo>
                      <a:pt x="126" y="128"/>
                    </a:lnTo>
                    <a:lnTo>
                      <a:pt x="105" y="163"/>
                    </a:lnTo>
                    <a:lnTo>
                      <a:pt x="96" y="193"/>
                    </a:lnTo>
                    <a:lnTo>
                      <a:pt x="89" y="223"/>
                    </a:lnTo>
                    <a:lnTo>
                      <a:pt x="82" y="256"/>
                    </a:lnTo>
                    <a:lnTo>
                      <a:pt x="77" y="302"/>
                    </a:lnTo>
                    <a:lnTo>
                      <a:pt x="77" y="358"/>
                    </a:lnTo>
                    <a:lnTo>
                      <a:pt x="40" y="356"/>
                    </a:lnTo>
                    <a:lnTo>
                      <a:pt x="40" y="293"/>
                    </a:lnTo>
                    <a:lnTo>
                      <a:pt x="47" y="223"/>
                    </a:lnTo>
                    <a:lnTo>
                      <a:pt x="63" y="149"/>
                    </a:lnTo>
                    <a:lnTo>
                      <a:pt x="82" y="97"/>
                    </a:lnTo>
                    <a:lnTo>
                      <a:pt x="110" y="51"/>
                    </a:lnTo>
                    <a:lnTo>
                      <a:pt x="138" y="21"/>
                    </a:lnTo>
                    <a:lnTo>
                      <a:pt x="156" y="9"/>
                    </a:lnTo>
                    <a:lnTo>
                      <a:pt x="177" y="2"/>
                    </a:lnTo>
                    <a:lnTo>
                      <a:pt x="184" y="2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7" name="Freeform 74"/>
              <p:cNvSpPr>
                <a:spLocks/>
              </p:cNvSpPr>
              <p:nvPr/>
            </p:nvSpPr>
            <p:spPr bwMode="auto">
              <a:xfrm>
                <a:off x="2192" y="564"/>
                <a:ext cx="247" cy="724"/>
              </a:xfrm>
              <a:custGeom>
                <a:avLst/>
                <a:gdLst>
                  <a:gd name="T0" fmla="*/ 228 w 247"/>
                  <a:gd name="T1" fmla="*/ 675 h 724"/>
                  <a:gd name="T2" fmla="*/ 207 w 247"/>
                  <a:gd name="T3" fmla="*/ 640 h 724"/>
                  <a:gd name="T4" fmla="*/ 177 w 247"/>
                  <a:gd name="T5" fmla="*/ 568 h 724"/>
                  <a:gd name="T6" fmla="*/ 158 w 247"/>
                  <a:gd name="T7" fmla="*/ 519 h 724"/>
                  <a:gd name="T8" fmla="*/ 140 w 247"/>
                  <a:gd name="T9" fmla="*/ 457 h 724"/>
                  <a:gd name="T10" fmla="*/ 128 w 247"/>
                  <a:gd name="T11" fmla="*/ 394 h 724"/>
                  <a:gd name="T12" fmla="*/ 119 w 247"/>
                  <a:gd name="T13" fmla="*/ 331 h 724"/>
                  <a:gd name="T14" fmla="*/ 116 w 247"/>
                  <a:gd name="T15" fmla="*/ 266 h 724"/>
                  <a:gd name="T16" fmla="*/ 119 w 247"/>
                  <a:gd name="T17" fmla="*/ 203 h 724"/>
                  <a:gd name="T18" fmla="*/ 123 w 247"/>
                  <a:gd name="T19" fmla="*/ 140 h 724"/>
                  <a:gd name="T20" fmla="*/ 133 w 247"/>
                  <a:gd name="T21" fmla="*/ 80 h 724"/>
                  <a:gd name="T22" fmla="*/ 149 w 247"/>
                  <a:gd name="T23" fmla="*/ 26 h 724"/>
                  <a:gd name="T24" fmla="*/ 158 w 247"/>
                  <a:gd name="T25" fmla="*/ 5 h 724"/>
                  <a:gd name="T26" fmla="*/ 137 w 247"/>
                  <a:gd name="T27" fmla="*/ 0 h 724"/>
                  <a:gd name="T28" fmla="*/ 123 w 247"/>
                  <a:gd name="T29" fmla="*/ 0 h 724"/>
                  <a:gd name="T30" fmla="*/ 102 w 247"/>
                  <a:gd name="T31" fmla="*/ 5 h 724"/>
                  <a:gd name="T32" fmla="*/ 91 w 247"/>
                  <a:gd name="T33" fmla="*/ 7 h 724"/>
                  <a:gd name="T34" fmla="*/ 79 w 247"/>
                  <a:gd name="T35" fmla="*/ 17 h 724"/>
                  <a:gd name="T36" fmla="*/ 68 w 247"/>
                  <a:gd name="T37" fmla="*/ 26 h 724"/>
                  <a:gd name="T38" fmla="*/ 49 w 247"/>
                  <a:gd name="T39" fmla="*/ 52 h 724"/>
                  <a:gd name="T40" fmla="*/ 28 w 247"/>
                  <a:gd name="T41" fmla="*/ 87 h 724"/>
                  <a:gd name="T42" fmla="*/ 19 w 247"/>
                  <a:gd name="T43" fmla="*/ 117 h 724"/>
                  <a:gd name="T44" fmla="*/ 12 w 247"/>
                  <a:gd name="T45" fmla="*/ 147 h 724"/>
                  <a:gd name="T46" fmla="*/ 5 w 247"/>
                  <a:gd name="T47" fmla="*/ 180 h 724"/>
                  <a:gd name="T48" fmla="*/ 0 w 247"/>
                  <a:gd name="T49" fmla="*/ 226 h 724"/>
                  <a:gd name="T50" fmla="*/ 0 w 247"/>
                  <a:gd name="T51" fmla="*/ 282 h 724"/>
                  <a:gd name="T52" fmla="*/ 2 w 247"/>
                  <a:gd name="T53" fmla="*/ 345 h 724"/>
                  <a:gd name="T54" fmla="*/ 9 w 247"/>
                  <a:gd name="T55" fmla="*/ 417 h 724"/>
                  <a:gd name="T56" fmla="*/ 33 w 247"/>
                  <a:gd name="T57" fmla="*/ 510 h 724"/>
                  <a:gd name="T58" fmla="*/ 47 w 247"/>
                  <a:gd name="T59" fmla="*/ 545 h 724"/>
                  <a:gd name="T60" fmla="*/ 65 w 247"/>
                  <a:gd name="T61" fmla="*/ 585 h 724"/>
                  <a:gd name="T62" fmla="*/ 79 w 247"/>
                  <a:gd name="T63" fmla="*/ 613 h 724"/>
                  <a:gd name="T64" fmla="*/ 95 w 247"/>
                  <a:gd name="T65" fmla="*/ 640 h 724"/>
                  <a:gd name="T66" fmla="*/ 130 w 247"/>
                  <a:gd name="T67" fmla="*/ 680 h 724"/>
                  <a:gd name="T68" fmla="*/ 165 w 247"/>
                  <a:gd name="T69" fmla="*/ 713 h 724"/>
                  <a:gd name="T70" fmla="*/ 188 w 247"/>
                  <a:gd name="T71" fmla="*/ 722 h 724"/>
                  <a:gd name="T72" fmla="*/ 221 w 247"/>
                  <a:gd name="T73" fmla="*/ 724 h 724"/>
                  <a:gd name="T74" fmla="*/ 247 w 247"/>
                  <a:gd name="T75" fmla="*/ 715 h 724"/>
                  <a:gd name="T76" fmla="*/ 228 w 247"/>
                  <a:gd name="T77" fmla="*/ 675 h 7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47" h="724">
                    <a:moveTo>
                      <a:pt x="228" y="675"/>
                    </a:moveTo>
                    <a:lnTo>
                      <a:pt x="207" y="640"/>
                    </a:lnTo>
                    <a:lnTo>
                      <a:pt x="177" y="568"/>
                    </a:lnTo>
                    <a:lnTo>
                      <a:pt x="158" y="519"/>
                    </a:lnTo>
                    <a:lnTo>
                      <a:pt x="140" y="457"/>
                    </a:lnTo>
                    <a:lnTo>
                      <a:pt x="128" y="394"/>
                    </a:lnTo>
                    <a:lnTo>
                      <a:pt x="119" y="331"/>
                    </a:lnTo>
                    <a:lnTo>
                      <a:pt x="116" y="266"/>
                    </a:lnTo>
                    <a:lnTo>
                      <a:pt x="119" y="203"/>
                    </a:lnTo>
                    <a:lnTo>
                      <a:pt x="123" y="140"/>
                    </a:lnTo>
                    <a:lnTo>
                      <a:pt x="133" y="80"/>
                    </a:lnTo>
                    <a:lnTo>
                      <a:pt x="149" y="26"/>
                    </a:lnTo>
                    <a:lnTo>
                      <a:pt x="158" y="5"/>
                    </a:lnTo>
                    <a:lnTo>
                      <a:pt x="137" y="0"/>
                    </a:lnTo>
                    <a:lnTo>
                      <a:pt x="123" y="0"/>
                    </a:lnTo>
                    <a:lnTo>
                      <a:pt x="102" y="5"/>
                    </a:lnTo>
                    <a:lnTo>
                      <a:pt x="91" y="7"/>
                    </a:lnTo>
                    <a:lnTo>
                      <a:pt x="79" y="17"/>
                    </a:lnTo>
                    <a:lnTo>
                      <a:pt x="68" y="26"/>
                    </a:lnTo>
                    <a:lnTo>
                      <a:pt x="49" y="52"/>
                    </a:lnTo>
                    <a:lnTo>
                      <a:pt x="28" y="87"/>
                    </a:lnTo>
                    <a:lnTo>
                      <a:pt x="19" y="117"/>
                    </a:lnTo>
                    <a:lnTo>
                      <a:pt x="12" y="147"/>
                    </a:lnTo>
                    <a:lnTo>
                      <a:pt x="5" y="180"/>
                    </a:lnTo>
                    <a:lnTo>
                      <a:pt x="0" y="226"/>
                    </a:lnTo>
                    <a:lnTo>
                      <a:pt x="0" y="282"/>
                    </a:lnTo>
                    <a:lnTo>
                      <a:pt x="2" y="345"/>
                    </a:lnTo>
                    <a:lnTo>
                      <a:pt x="9" y="417"/>
                    </a:lnTo>
                    <a:lnTo>
                      <a:pt x="33" y="510"/>
                    </a:lnTo>
                    <a:lnTo>
                      <a:pt x="47" y="545"/>
                    </a:lnTo>
                    <a:lnTo>
                      <a:pt x="65" y="585"/>
                    </a:lnTo>
                    <a:lnTo>
                      <a:pt x="79" y="613"/>
                    </a:lnTo>
                    <a:lnTo>
                      <a:pt x="95" y="640"/>
                    </a:lnTo>
                    <a:lnTo>
                      <a:pt x="130" y="680"/>
                    </a:lnTo>
                    <a:lnTo>
                      <a:pt x="165" y="713"/>
                    </a:lnTo>
                    <a:lnTo>
                      <a:pt x="188" y="722"/>
                    </a:lnTo>
                    <a:lnTo>
                      <a:pt x="221" y="724"/>
                    </a:lnTo>
                    <a:lnTo>
                      <a:pt x="247" y="715"/>
                    </a:lnTo>
                    <a:lnTo>
                      <a:pt x="228" y="675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8" name="Freeform 75"/>
              <p:cNvSpPr>
                <a:spLocks/>
              </p:cNvSpPr>
              <p:nvPr/>
            </p:nvSpPr>
            <p:spPr bwMode="auto">
              <a:xfrm>
                <a:off x="2022" y="846"/>
                <a:ext cx="165" cy="235"/>
              </a:xfrm>
              <a:custGeom>
                <a:avLst/>
                <a:gdLst>
                  <a:gd name="T0" fmla="*/ 165 w 165"/>
                  <a:gd name="T1" fmla="*/ 228 h 235"/>
                  <a:gd name="T2" fmla="*/ 63 w 165"/>
                  <a:gd name="T3" fmla="*/ 235 h 235"/>
                  <a:gd name="T4" fmla="*/ 59 w 165"/>
                  <a:gd name="T5" fmla="*/ 233 h 235"/>
                  <a:gd name="T6" fmla="*/ 45 w 165"/>
                  <a:gd name="T7" fmla="*/ 228 h 235"/>
                  <a:gd name="T8" fmla="*/ 40 w 165"/>
                  <a:gd name="T9" fmla="*/ 221 h 235"/>
                  <a:gd name="T10" fmla="*/ 31 w 165"/>
                  <a:gd name="T11" fmla="*/ 216 h 235"/>
                  <a:gd name="T12" fmla="*/ 19 w 165"/>
                  <a:gd name="T13" fmla="*/ 193 h 235"/>
                  <a:gd name="T14" fmla="*/ 7 w 165"/>
                  <a:gd name="T15" fmla="*/ 168 h 235"/>
                  <a:gd name="T16" fmla="*/ 5 w 165"/>
                  <a:gd name="T17" fmla="*/ 156 h 235"/>
                  <a:gd name="T18" fmla="*/ 0 w 165"/>
                  <a:gd name="T19" fmla="*/ 102 h 235"/>
                  <a:gd name="T20" fmla="*/ 0 w 165"/>
                  <a:gd name="T21" fmla="*/ 84 h 235"/>
                  <a:gd name="T22" fmla="*/ 7 w 165"/>
                  <a:gd name="T23" fmla="*/ 54 h 235"/>
                  <a:gd name="T24" fmla="*/ 7 w 165"/>
                  <a:gd name="T25" fmla="*/ 49 h 235"/>
                  <a:gd name="T26" fmla="*/ 14 w 165"/>
                  <a:gd name="T27" fmla="*/ 37 h 235"/>
                  <a:gd name="T28" fmla="*/ 28 w 165"/>
                  <a:gd name="T29" fmla="*/ 26 h 235"/>
                  <a:gd name="T30" fmla="*/ 133 w 165"/>
                  <a:gd name="T31" fmla="*/ 0 h 235"/>
                  <a:gd name="T32" fmla="*/ 135 w 165"/>
                  <a:gd name="T33" fmla="*/ 30 h 235"/>
                  <a:gd name="T34" fmla="*/ 124 w 165"/>
                  <a:gd name="T35" fmla="*/ 33 h 235"/>
                  <a:gd name="T36" fmla="*/ 114 w 165"/>
                  <a:gd name="T37" fmla="*/ 42 h 235"/>
                  <a:gd name="T38" fmla="*/ 105 w 165"/>
                  <a:gd name="T39" fmla="*/ 54 h 235"/>
                  <a:gd name="T40" fmla="*/ 98 w 165"/>
                  <a:gd name="T41" fmla="*/ 72 h 235"/>
                  <a:gd name="T42" fmla="*/ 96 w 165"/>
                  <a:gd name="T43" fmla="*/ 81 h 235"/>
                  <a:gd name="T44" fmla="*/ 93 w 165"/>
                  <a:gd name="T45" fmla="*/ 93 h 235"/>
                  <a:gd name="T46" fmla="*/ 98 w 165"/>
                  <a:gd name="T47" fmla="*/ 121 h 235"/>
                  <a:gd name="T48" fmla="*/ 100 w 165"/>
                  <a:gd name="T49" fmla="*/ 140 h 235"/>
                  <a:gd name="T50" fmla="*/ 107 w 165"/>
                  <a:gd name="T51" fmla="*/ 156 h 235"/>
                  <a:gd name="T52" fmla="*/ 117 w 165"/>
                  <a:gd name="T53" fmla="*/ 175 h 235"/>
                  <a:gd name="T54" fmla="*/ 128 w 165"/>
                  <a:gd name="T55" fmla="*/ 186 h 235"/>
                  <a:gd name="T56" fmla="*/ 145 w 165"/>
                  <a:gd name="T57" fmla="*/ 198 h 235"/>
                  <a:gd name="T58" fmla="*/ 159 w 165"/>
                  <a:gd name="T59" fmla="*/ 200 h 235"/>
                  <a:gd name="T60" fmla="*/ 165 w 165"/>
                  <a:gd name="T61" fmla="*/ 228 h 2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5" h="235">
                    <a:moveTo>
                      <a:pt x="165" y="228"/>
                    </a:moveTo>
                    <a:lnTo>
                      <a:pt x="63" y="235"/>
                    </a:lnTo>
                    <a:lnTo>
                      <a:pt x="59" y="233"/>
                    </a:lnTo>
                    <a:lnTo>
                      <a:pt x="45" y="228"/>
                    </a:lnTo>
                    <a:lnTo>
                      <a:pt x="40" y="221"/>
                    </a:lnTo>
                    <a:lnTo>
                      <a:pt x="31" y="216"/>
                    </a:lnTo>
                    <a:lnTo>
                      <a:pt x="19" y="193"/>
                    </a:lnTo>
                    <a:lnTo>
                      <a:pt x="7" y="168"/>
                    </a:lnTo>
                    <a:lnTo>
                      <a:pt x="5" y="156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7" y="54"/>
                    </a:lnTo>
                    <a:lnTo>
                      <a:pt x="7" y="49"/>
                    </a:lnTo>
                    <a:lnTo>
                      <a:pt x="14" y="37"/>
                    </a:lnTo>
                    <a:lnTo>
                      <a:pt x="28" y="26"/>
                    </a:lnTo>
                    <a:lnTo>
                      <a:pt x="133" y="0"/>
                    </a:lnTo>
                    <a:lnTo>
                      <a:pt x="135" y="30"/>
                    </a:lnTo>
                    <a:lnTo>
                      <a:pt x="124" y="33"/>
                    </a:lnTo>
                    <a:lnTo>
                      <a:pt x="114" y="42"/>
                    </a:lnTo>
                    <a:lnTo>
                      <a:pt x="105" y="54"/>
                    </a:lnTo>
                    <a:lnTo>
                      <a:pt x="98" y="72"/>
                    </a:lnTo>
                    <a:lnTo>
                      <a:pt x="96" y="81"/>
                    </a:lnTo>
                    <a:lnTo>
                      <a:pt x="93" y="93"/>
                    </a:lnTo>
                    <a:lnTo>
                      <a:pt x="98" y="121"/>
                    </a:lnTo>
                    <a:lnTo>
                      <a:pt x="100" y="140"/>
                    </a:lnTo>
                    <a:lnTo>
                      <a:pt x="107" y="156"/>
                    </a:lnTo>
                    <a:lnTo>
                      <a:pt x="117" y="175"/>
                    </a:lnTo>
                    <a:lnTo>
                      <a:pt x="128" y="186"/>
                    </a:lnTo>
                    <a:lnTo>
                      <a:pt x="145" y="198"/>
                    </a:lnTo>
                    <a:lnTo>
                      <a:pt x="159" y="200"/>
                    </a:lnTo>
                    <a:lnTo>
                      <a:pt x="165" y="2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9" name="Freeform 76"/>
              <p:cNvSpPr>
                <a:spLocks/>
              </p:cNvSpPr>
              <p:nvPr/>
            </p:nvSpPr>
            <p:spPr bwMode="auto">
              <a:xfrm>
                <a:off x="1734" y="900"/>
                <a:ext cx="328" cy="190"/>
              </a:xfrm>
              <a:custGeom>
                <a:avLst/>
                <a:gdLst>
                  <a:gd name="T0" fmla="*/ 14 w 328"/>
                  <a:gd name="T1" fmla="*/ 86 h 190"/>
                  <a:gd name="T2" fmla="*/ 10 w 328"/>
                  <a:gd name="T3" fmla="*/ 93 h 190"/>
                  <a:gd name="T4" fmla="*/ 5 w 328"/>
                  <a:gd name="T5" fmla="*/ 100 h 190"/>
                  <a:gd name="T6" fmla="*/ 3 w 328"/>
                  <a:gd name="T7" fmla="*/ 107 h 190"/>
                  <a:gd name="T8" fmla="*/ 0 w 328"/>
                  <a:gd name="T9" fmla="*/ 116 h 190"/>
                  <a:gd name="T10" fmla="*/ 0 w 328"/>
                  <a:gd name="T11" fmla="*/ 142 h 190"/>
                  <a:gd name="T12" fmla="*/ 3 w 328"/>
                  <a:gd name="T13" fmla="*/ 156 h 190"/>
                  <a:gd name="T14" fmla="*/ 7 w 328"/>
                  <a:gd name="T15" fmla="*/ 165 h 190"/>
                  <a:gd name="T16" fmla="*/ 12 w 328"/>
                  <a:gd name="T17" fmla="*/ 174 h 190"/>
                  <a:gd name="T18" fmla="*/ 19 w 328"/>
                  <a:gd name="T19" fmla="*/ 183 h 190"/>
                  <a:gd name="T20" fmla="*/ 26 w 328"/>
                  <a:gd name="T21" fmla="*/ 186 h 190"/>
                  <a:gd name="T22" fmla="*/ 35 w 328"/>
                  <a:gd name="T23" fmla="*/ 190 h 190"/>
                  <a:gd name="T24" fmla="*/ 89 w 328"/>
                  <a:gd name="T25" fmla="*/ 188 h 190"/>
                  <a:gd name="T26" fmla="*/ 100 w 328"/>
                  <a:gd name="T27" fmla="*/ 183 h 190"/>
                  <a:gd name="T28" fmla="*/ 156 w 328"/>
                  <a:gd name="T29" fmla="*/ 181 h 190"/>
                  <a:gd name="T30" fmla="*/ 328 w 328"/>
                  <a:gd name="T31" fmla="*/ 167 h 190"/>
                  <a:gd name="T32" fmla="*/ 319 w 328"/>
                  <a:gd name="T33" fmla="*/ 162 h 190"/>
                  <a:gd name="T34" fmla="*/ 307 w 328"/>
                  <a:gd name="T35" fmla="*/ 139 h 190"/>
                  <a:gd name="T36" fmla="*/ 295 w 328"/>
                  <a:gd name="T37" fmla="*/ 114 h 190"/>
                  <a:gd name="T38" fmla="*/ 293 w 328"/>
                  <a:gd name="T39" fmla="*/ 102 h 190"/>
                  <a:gd name="T40" fmla="*/ 288 w 328"/>
                  <a:gd name="T41" fmla="*/ 48 h 190"/>
                  <a:gd name="T42" fmla="*/ 288 w 328"/>
                  <a:gd name="T43" fmla="*/ 30 h 190"/>
                  <a:gd name="T44" fmla="*/ 295 w 328"/>
                  <a:gd name="T45" fmla="*/ 0 h 190"/>
                  <a:gd name="T46" fmla="*/ 156 w 328"/>
                  <a:gd name="T47" fmla="*/ 41 h 190"/>
                  <a:gd name="T48" fmla="*/ 100 w 328"/>
                  <a:gd name="T49" fmla="*/ 58 h 190"/>
                  <a:gd name="T50" fmla="*/ 68 w 328"/>
                  <a:gd name="T51" fmla="*/ 67 h 190"/>
                  <a:gd name="T52" fmla="*/ 24 w 328"/>
                  <a:gd name="T53" fmla="*/ 81 h 190"/>
                  <a:gd name="T54" fmla="*/ 14 w 328"/>
                  <a:gd name="T55" fmla="*/ 86 h 1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8" h="190">
                    <a:moveTo>
                      <a:pt x="14" y="86"/>
                    </a:moveTo>
                    <a:lnTo>
                      <a:pt x="10" y="93"/>
                    </a:lnTo>
                    <a:lnTo>
                      <a:pt x="5" y="100"/>
                    </a:lnTo>
                    <a:lnTo>
                      <a:pt x="3" y="107"/>
                    </a:lnTo>
                    <a:lnTo>
                      <a:pt x="0" y="116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7" y="165"/>
                    </a:lnTo>
                    <a:lnTo>
                      <a:pt x="12" y="174"/>
                    </a:lnTo>
                    <a:lnTo>
                      <a:pt x="19" y="183"/>
                    </a:lnTo>
                    <a:lnTo>
                      <a:pt x="26" y="186"/>
                    </a:lnTo>
                    <a:lnTo>
                      <a:pt x="35" y="190"/>
                    </a:lnTo>
                    <a:lnTo>
                      <a:pt x="89" y="188"/>
                    </a:lnTo>
                    <a:lnTo>
                      <a:pt x="100" y="183"/>
                    </a:lnTo>
                    <a:lnTo>
                      <a:pt x="156" y="181"/>
                    </a:lnTo>
                    <a:lnTo>
                      <a:pt x="328" y="167"/>
                    </a:lnTo>
                    <a:lnTo>
                      <a:pt x="319" y="162"/>
                    </a:lnTo>
                    <a:lnTo>
                      <a:pt x="307" y="139"/>
                    </a:lnTo>
                    <a:lnTo>
                      <a:pt x="295" y="114"/>
                    </a:lnTo>
                    <a:lnTo>
                      <a:pt x="293" y="102"/>
                    </a:lnTo>
                    <a:lnTo>
                      <a:pt x="288" y="48"/>
                    </a:lnTo>
                    <a:lnTo>
                      <a:pt x="288" y="30"/>
                    </a:lnTo>
                    <a:lnTo>
                      <a:pt x="295" y="0"/>
                    </a:lnTo>
                    <a:lnTo>
                      <a:pt x="156" y="41"/>
                    </a:lnTo>
                    <a:lnTo>
                      <a:pt x="100" y="58"/>
                    </a:lnTo>
                    <a:lnTo>
                      <a:pt x="68" y="67"/>
                    </a:lnTo>
                    <a:lnTo>
                      <a:pt x="24" y="81"/>
                    </a:lnTo>
                    <a:lnTo>
                      <a:pt x="14" y="8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0" name="Freeform 77"/>
              <p:cNvSpPr>
                <a:spLocks/>
              </p:cNvSpPr>
              <p:nvPr/>
            </p:nvSpPr>
            <p:spPr bwMode="auto">
              <a:xfrm>
                <a:off x="1706" y="951"/>
                <a:ext cx="184" cy="358"/>
              </a:xfrm>
              <a:custGeom>
                <a:avLst/>
                <a:gdLst>
                  <a:gd name="T0" fmla="*/ 28 w 184"/>
                  <a:gd name="T1" fmla="*/ 77 h 358"/>
                  <a:gd name="T2" fmla="*/ 28 w 184"/>
                  <a:gd name="T3" fmla="*/ 65 h 358"/>
                  <a:gd name="T4" fmla="*/ 31 w 184"/>
                  <a:gd name="T5" fmla="*/ 56 h 358"/>
                  <a:gd name="T6" fmla="*/ 33 w 184"/>
                  <a:gd name="T7" fmla="*/ 49 h 358"/>
                  <a:gd name="T8" fmla="*/ 38 w 184"/>
                  <a:gd name="T9" fmla="*/ 42 h 358"/>
                  <a:gd name="T10" fmla="*/ 42 w 184"/>
                  <a:gd name="T11" fmla="*/ 35 h 358"/>
                  <a:gd name="T12" fmla="*/ 52 w 184"/>
                  <a:gd name="T13" fmla="*/ 30 h 358"/>
                  <a:gd name="T14" fmla="*/ 96 w 184"/>
                  <a:gd name="T15" fmla="*/ 16 h 358"/>
                  <a:gd name="T16" fmla="*/ 75 w 184"/>
                  <a:gd name="T17" fmla="*/ 0 h 358"/>
                  <a:gd name="T18" fmla="*/ 42 w 184"/>
                  <a:gd name="T19" fmla="*/ 0 h 358"/>
                  <a:gd name="T20" fmla="*/ 21 w 184"/>
                  <a:gd name="T21" fmla="*/ 16 h 358"/>
                  <a:gd name="T22" fmla="*/ 12 w 184"/>
                  <a:gd name="T23" fmla="*/ 32 h 358"/>
                  <a:gd name="T24" fmla="*/ 5 w 184"/>
                  <a:gd name="T25" fmla="*/ 49 h 358"/>
                  <a:gd name="T26" fmla="*/ 3 w 184"/>
                  <a:gd name="T27" fmla="*/ 63 h 358"/>
                  <a:gd name="T28" fmla="*/ 0 w 184"/>
                  <a:gd name="T29" fmla="*/ 77 h 358"/>
                  <a:gd name="T30" fmla="*/ 3 w 184"/>
                  <a:gd name="T31" fmla="*/ 93 h 358"/>
                  <a:gd name="T32" fmla="*/ 5 w 184"/>
                  <a:gd name="T33" fmla="*/ 107 h 358"/>
                  <a:gd name="T34" fmla="*/ 7 w 184"/>
                  <a:gd name="T35" fmla="*/ 116 h 358"/>
                  <a:gd name="T36" fmla="*/ 12 w 184"/>
                  <a:gd name="T37" fmla="*/ 125 h 358"/>
                  <a:gd name="T38" fmla="*/ 26 w 184"/>
                  <a:gd name="T39" fmla="*/ 144 h 358"/>
                  <a:gd name="T40" fmla="*/ 40 w 184"/>
                  <a:gd name="T41" fmla="*/ 156 h 358"/>
                  <a:gd name="T42" fmla="*/ 47 w 184"/>
                  <a:gd name="T43" fmla="*/ 160 h 358"/>
                  <a:gd name="T44" fmla="*/ 63 w 184"/>
                  <a:gd name="T45" fmla="*/ 167 h 358"/>
                  <a:gd name="T46" fmla="*/ 79 w 184"/>
                  <a:gd name="T47" fmla="*/ 221 h 358"/>
                  <a:gd name="T48" fmla="*/ 121 w 184"/>
                  <a:gd name="T49" fmla="*/ 223 h 358"/>
                  <a:gd name="T50" fmla="*/ 151 w 184"/>
                  <a:gd name="T51" fmla="*/ 358 h 358"/>
                  <a:gd name="T52" fmla="*/ 184 w 184"/>
                  <a:gd name="T53" fmla="*/ 333 h 358"/>
                  <a:gd name="T54" fmla="*/ 149 w 184"/>
                  <a:gd name="T55" fmla="*/ 202 h 358"/>
                  <a:gd name="T56" fmla="*/ 117 w 184"/>
                  <a:gd name="T57" fmla="*/ 202 h 358"/>
                  <a:gd name="T58" fmla="*/ 98 w 184"/>
                  <a:gd name="T59" fmla="*/ 156 h 358"/>
                  <a:gd name="T60" fmla="*/ 103 w 184"/>
                  <a:gd name="T61" fmla="*/ 153 h 358"/>
                  <a:gd name="T62" fmla="*/ 107 w 184"/>
                  <a:gd name="T63" fmla="*/ 149 h 358"/>
                  <a:gd name="T64" fmla="*/ 117 w 184"/>
                  <a:gd name="T65" fmla="*/ 137 h 358"/>
                  <a:gd name="T66" fmla="*/ 63 w 184"/>
                  <a:gd name="T67" fmla="*/ 139 h 358"/>
                  <a:gd name="T68" fmla="*/ 54 w 184"/>
                  <a:gd name="T69" fmla="*/ 135 h 358"/>
                  <a:gd name="T70" fmla="*/ 47 w 184"/>
                  <a:gd name="T71" fmla="*/ 132 h 358"/>
                  <a:gd name="T72" fmla="*/ 40 w 184"/>
                  <a:gd name="T73" fmla="*/ 123 h 358"/>
                  <a:gd name="T74" fmla="*/ 35 w 184"/>
                  <a:gd name="T75" fmla="*/ 114 h 358"/>
                  <a:gd name="T76" fmla="*/ 31 w 184"/>
                  <a:gd name="T77" fmla="*/ 105 h 358"/>
                  <a:gd name="T78" fmla="*/ 28 w 184"/>
                  <a:gd name="T79" fmla="*/ 91 h 358"/>
                  <a:gd name="T80" fmla="*/ 28 w 184"/>
                  <a:gd name="T81" fmla="*/ 77 h 3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58">
                    <a:moveTo>
                      <a:pt x="28" y="77"/>
                    </a:moveTo>
                    <a:lnTo>
                      <a:pt x="28" y="65"/>
                    </a:lnTo>
                    <a:lnTo>
                      <a:pt x="31" y="56"/>
                    </a:lnTo>
                    <a:lnTo>
                      <a:pt x="33" y="49"/>
                    </a:lnTo>
                    <a:lnTo>
                      <a:pt x="38" y="42"/>
                    </a:lnTo>
                    <a:lnTo>
                      <a:pt x="42" y="35"/>
                    </a:lnTo>
                    <a:lnTo>
                      <a:pt x="52" y="30"/>
                    </a:lnTo>
                    <a:lnTo>
                      <a:pt x="96" y="16"/>
                    </a:lnTo>
                    <a:lnTo>
                      <a:pt x="75" y="0"/>
                    </a:lnTo>
                    <a:lnTo>
                      <a:pt x="42" y="0"/>
                    </a:lnTo>
                    <a:lnTo>
                      <a:pt x="21" y="16"/>
                    </a:lnTo>
                    <a:lnTo>
                      <a:pt x="12" y="32"/>
                    </a:lnTo>
                    <a:lnTo>
                      <a:pt x="5" y="49"/>
                    </a:lnTo>
                    <a:lnTo>
                      <a:pt x="3" y="63"/>
                    </a:lnTo>
                    <a:lnTo>
                      <a:pt x="0" y="77"/>
                    </a:lnTo>
                    <a:lnTo>
                      <a:pt x="3" y="93"/>
                    </a:lnTo>
                    <a:lnTo>
                      <a:pt x="5" y="107"/>
                    </a:lnTo>
                    <a:lnTo>
                      <a:pt x="7" y="116"/>
                    </a:lnTo>
                    <a:lnTo>
                      <a:pt x="12" y="125"/>
                    </a:lnTo>
                    <a:lnTo>
                      <a:pt x="26" y="144"/>
                    </a:lnTo>
                    <a:lnTo>
                      <a:pt x="40" y="156"/>
                    </a:lnTo>
                    <a:lnTo>
                      <a:pt x="47" y="160"/>
                    </a:lnTo>
                    <a:lnTo>
                      <a:pt x="63" y="167"/>
                    </a:lnTo>
                    <a:lnTo>
                      <a:pt x="79" y="221"/>
                    </a:lnTo>
                    <a:lnTo>
                      <a:pt x="121" y="223"/>
                    </a:lnTo>
                    <a:lnTo>
                      <a:pt x="151" y="358"/>
                    </a:lnTo>
                    <a:lnTo>
                      <a:pt x="184" y="333"/>
                    </a:lnTo>
                    <a:lnTo>
                      <a:pt x="149" y="202"/>
                    </a:lnTo>
                    <a:lnTo>
                      <a:pt x="117" y="202"/>
                    </a:lnTo>
                    <a:lnTo>
                      <a:pt x="98" y="156"/>
                    </a:lnTo>
                    <a:lnTo>
                      <a:pt x="103" y="153"/>
                    </a:lnTo>
                    <a:lnTo>
                      <a:pt x="107" y="149"/>
                    </a:lnTo>
                    <a:lnTo>
                      <a:pt x="117" y="137"/>
                    </a:lnTo>
                    <a:lnTo>
                      <a:pt x="63" y="139"/>
                    </a:lnTo>
                    <a:lnTo>
                      <a:pt x="54" y="135"/>
                    </a:lnTo>
                    <a:lnTo>
                      <a:pt x="47" y="132"/>
                    </a:lnTo>
                    <a:lnTo>
                      <a:pt x="40" y="123"/>
                    </a:lnTo>
                    <a:lnTo>
                      <a:pt x="35" y="114"/>
                    </a:lnTo>
                    <a:lnTo>
                      <a:pt x="31" y="105"/>
                    </a:lnTo>
                    <a:lnTo>
                      <a:pt x="28" y="91"/>
                    </a:lnTo>
                    <a:lnTo>
                      <a:pt x="28" y="77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1" name="Freeform 78"/>
              <p:cNvSpPr>
                <a:spLocks/>
              </p:cNvSpPr>
              <p:nvPr/>
            </p:nvSpPr>
            <p:spPr bwMode="auto">
              <a:xfrm>
                <a:off x="1634" y="951"/>
                <a:ext cx="135" cy="170"/>
              </a:xfrm>
              <a:custGeom>
                <a:avLst/>
                <a:gdLst>
                  <a:gd name="T0" fmla="*/ 26 w 135"/>
                  <a:gd name="T1" fmla="*/ 28 h 170"/>
                  <a:gd name="T2" fmla="*/ 17 w 135"/>
                  <a:gd name="T3" fmla="*/ 35 h 170"/>
                  <a:gd name="T4" fmla="*/ 7 w 135"/>
                  <a:gd name="T5" fmla="*/ 51 h 170"/>
                  <a:gd name="T6" fmla="*/ 7 w 135"/>
                  <a:gd name="T7" fmla="*/ 58 h 170"/>
                  <a:gd name="T8" fmla="*/ 3 w 135"/>
                  <a:gd name="T9" fmla="*/ 74 h 170"/>
                  <a:gd name="T10" fmla="*/ 0 w 135"/>
                  <a:gd name="T11" fmla="*/ 84 h 170"/>
                  <a:gd name="T12" fmla="*/ 0 w 135"/>
                  <a:gd name="T13" fmla="*/ 100 h 170"/>
                  <a:gd name="T14" fmla="*/ 5 w 135"/>
                  <a:gd name="T15" fmla="*/ 123 h 170"/>
                  <a:gd name="T16" fmla="*/ 14 w 135"/>
                  <a:gd name="T17" fmla="*/ 144 h 170"/>
                  <a:gd name="T18" fmla="*/ 17 w 135"/>
                  <a:gd name="T19" fmla="*/ 151 h 170"/>
                  <a:gd name="T20" fmla="*/ 33 w 135"/>
                  <a:gd name="T21" fmla="*/ 167 h 170"/>
                  <a:gd name="T22" fmla="*/ 42 w 135"/>
                  <a:gd name="T23" fmla="*/ 170 h 170"/>
                  <a:gd name="T24" fmla="*/ 49 w 135"/>
                  <a:gd name="T25" fmla="*/ 170 h 170"/>
                  <a:gd name="T26" fmla="*/ 135 w 135"/>
                  <a:gd name="T27" fmla="*/ 167 h 170"/>
                  <a:gd name="T28" fmla="*/ 119 w 135"/>
                  <a:gd name="T29" fmla="*/ 160 h 170"/>
                  <a:gd name="T30" fmla="*/ 112 w 135"/>
                  <a:gd name="T31" fmla="*/ 156 h 170"/>
                  <a:gd name="T32" fmla="*/ 98 w 135"/>
                  <a:gd name="T33" fmla="*/ 144 h 170"/>
                  <a:gd name="T34" fmla="*/ 84 w 135"/>
                  <a:gd name="T35" fmla="*/ 125 h 170"/>
                  <a:gd name="T36" fmla="*/ 79 w 135"/>
                  <a:gd name="T37" fmla="*/ 116 h 170"/>
                  <a:gd name="T38" fmla="*/ 77 w 135"/>
                  <a:gd name="T39" fmla="*/ 107 h 170"/>
                  <a:gd name="T40" fmla="*/ 75 w 135"/>
                  <a:gd name="T41" fmla="*/ 93 h 170"/>
                  <a:gd name="T42" fmla="*/ 72 w 135"/>
                  <a:gd name="T43" fmla="*/ 77 h 170"/>
                  <a:gd name="T44" fmla="*/ 75 w 135"/>
                  <a:gd name="T45" fmla="*/ 63 h 170"/>
                  <a:gd name="T46" fmla="*/ 77 w 135"/>
                  <a:gd name="T47" fmla="*/ 49 h 170"/>
                  <a:gd name="T48" fmla="*/ 84 w 135"/>
                  <a:gd name="T49" fmla="*/ 32 h 170"/>
                  <a:gd name="T50" fmla="*/ 93 w 135"/>
                  <a:gd name="T51" fmla="*/ 16 h 170"/>
                  <a:gd name="T52" fmla="*/ 114 w 135"/>
                  <a:gd name="T53" fmla="*/ 0 h 170"/>
                  <a:gd name="T54" fmla="*/ 26 w 135"/>
                  <a:gd name="T55" fmla="*/ 28 h 17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35" h="170">
                    <a:moveTo>
                      <a:pt x="26" y="28"/>
                    </a:moveTo>
                    <a:lnTo>
                      <a:pt x="17" y="35"/>
                    </a:lnTo>
                    <a:lnTo>
                      <a:pt x="7" y="51"/>
                    </a:lnTo>
                    <a:lnTo>
                      <a:pt x="7" y="58"/>
                    </a:lnTo>
                    <a:lnTo>
                      <a:pt x="3" y="74"/>
                    </a:lnTo>
                    <a:lnTo>
                      <a:pt x="0" y="84"/>
                    </a:lnTo>
                    <a:lnTo>
                      <a:pt x="0" y="100"/>
                    </a:lnTo>
                    <a:lnTo>
                      <a:pt x="5" y="123"/>
                    </a:lnTo>
                    <a:lnTo>
                      <a:pt x="14" y="144"/>
                    </a:lnTo>
                    <a:lnTo>
                      <a:pt x="17" y="151"/>
                    </a:lnTo>
                    <a:lnTo>
                      <a:pt x="33" y="167"/>
                    </a:lnTo>
                    <a:lnTo>
                      <a:pt x="42" y="170"/>
                    </a:lnTo>
                    <a:lnTo>
                      <a:pt x="49" y="170"/>
                    </a:lnTo>
                    <a:lnTo>
                      <a:pt x="135" y="167"/>
                    </a:lnTo>
                    <a:lnTo>
                      <a:pt x="119" y="160"/>
                    </a:lnTo>
                    <a:lnTo>
                      <a:pt x="112" y="156"/>
                    </a:lnTo>
                    <a:lnTo>
                      <a:pt x="98" y="144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77" y="107"/>
                    </a:lnTo>
                    <a:lnTo>
                      <a:pt x="75" y="93"/>
                    </a:lnTo>
                    <a:lnTo>
                      <a:pt x="72" y="77"/>
                    </a:lnTo>
                    <a:lnTo>
                      <a:pt x="75" y="63"/>
                    </a:lnTo>
                    <a:lnTo>
                      <a:pt x="77" y="49"/>
                    </a:lnTo>
                    <a:lnTo>
                      <a:pt x="84" y="32"/>
                    </a:lnTo>
                    <a:lnTo>
                      <a:pt x="93" y="16"/>
                    </a:lnTo>
                    <a:lnTo>
                      <a:pt x="114" y="0"/>
                    </a:lnTo>
                    <a:lnTo>
                      <a:pt x="26" y="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2" name="Freeform 79"/>
              <p:cNvSpPr>
                <a:spLocks/>
              </p:cNvSpPr>
              <p:nvPr/>
            </p:nvSpPr>
            <p:spPr bwMode="auto">
              <a:xfrm>
                <a:off x="1653" y="1118"/>
                <a:ext cx="204" cy="191"/>
              </a:xfrm>
              <a:custGeom>
                <a:avLst/>
                <a:gdLst>
                  <a:gd name="T0" fmla="*/ 174 w 204"/>
                  <a:gd name="T1" fmla="*/ 56 h 191"/>
                  <a:gd name="T2" fmla="*/ 204 w 204"/>
                  <a:gd name="T3" fmla="*/ 191 h 191"/>
                  <a:gd name="T4" fmla="*/ 181 w 204"/>
                  <a:gd name="T5" fmla="*/ 184 h 191"/>
                  <a:gd name="T6" fmla="*/ 132 w 204"/>
                  <a:gd name="T7" fmla="*/ 173 h 191"/>
                  <a:gd name="T8" fmla="*/ 123 w 204"/>
                  <a:gd name="T9" fmla="*/ 133 h 191"/>
                  <a:gd name="T10" fmla="*/ 93 w 204"/>
                  <a:gd name="T11" fmla="*/ 126 h 191"/>
                  <a:gd name="T12" fmla="*/ 67 w 204"/>
                  <a:gd name="T13" fmla="*/ 121 h 191"/>
                  <a:gd name="T14" fmla="*/ 70 w 204"/>
                  <a:gd name="T15" fmla="*/ 149 h 191"/>
                  <a:gd name="T16" fmla="*/ 14 w 204"/>
                  <a:gd name="T17" fmla="*/ 142 h 191"/>
                  <a:gd name="T18" fmla="*/ 0 w 204"/>
                  <a:gd name="T19" fmla="*/ 52 h 191"/>
                  <a:gd name="T20" fmla="*/ 42 w 204"/>
                  <a:gd name="T21" fmla="*/ 54 h 191"/>
                  <a:gd name="T22" fmla="*/ 30 w 204"/>
                  <a:gd name="T23" fmla="*/ 3 h 191"/>
                  <a:gd name="T24" fmla="*/ 116 w 204"/>
                  <a:gd name="T25" fmla="*/ 0 h 191"/>
                  <a:gd name="T26" fmla="*/ 132 w 204"/>
                  <a:gd name="T27" fmla="*/ 54 h 191"/>
                  <a:gd name="T28" fmla="*/ 174 w 204"/>
                  <a:gd name="T29" fmla="*/ 56 h 1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191">
                    <a:moveTo>
                      <a:pt x="174" y="56"/>
                    </a:moveTo>
                    <a:lnTo>
                      <a:pt x="204" y="191"/>
                    </a:lnTo>
                    <a:lnTo>
                      <a:pt x="181" y="184"/>
                    </a:lnTo>
                    <a:lnTo>
                      <a:pt x="132" y="173"/>
                    </a:lnTo>
                    <a:lnTo>
                      <a:pt x="123" y="133"/>
                    </a:lnTo>
                    <a:lnTo>
                      <a:pt x="93" y="126"/>
                    </a:lnTo>
                    <a:lnTo>
                      <a:pt x="67" y="121"/>
                    </a:lnTo>
                    <a:lnTo>
                      <a:pt x="70" y="149"/>
                    </a:lnTo>
                    <a:lnTo>
                      <a:pt x="14" y="142"/>
                    </a:lnTo>
                    <a:lnTo>
                      <a:pt x="0" y="52"/>
                    </a:lnTo>
                    <a:lnTo>
                      <a:pt x="42" y="54"/>
                    </a:lnTo>
                    <a:lnTo>
                      <a:pt x="30" y="3"/>
                    </a:lnTo>
                    <a:lnTo>
                      <a:pt x="116" y="0"/>
                    </a:lnTo>
                    <a:lnTo>
                      <a:pt x="132" y="54"/>
                    </a:lnTo>
                    <a:lnTo>
                      <a:pt x="174" y="5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3" name="Freeform 80"/>
              <p:cNvSpPr>
                <a:spLocks/>
              </p:cNvSpPr>
              <p:nvPr/>
            </p:nvSpPr>
            <p:spPr bwMode="auto">
              <a:xfrm>
                <a:off x="1720" y="1239"/>
                <a:ext cx="26" cy="28"/>
              </a:xfrm>
              <a:custGeom>
                <a:avLst/>
                <a:gdLst>
                  <a:gd name="T0" fmla="*/ 3 w 26"/>
                  <a:gd name="T1" fmla="*/ 28 h 28"/>
                  <a:gd name="T2" fmla="*/ 26 w 26"/>
                  <a:gd name="T3" fmla="*/ 19 h 28"/>
                  <a:gd name="T4" fmla="*/ 26 w 26"/>
                  <a:gd name="T5" fmla="*/ 5 h 28"/>
                  <a:gd name="T6" fmla="*/ 0 w 26"/>
                  <a:gd name="T7" fmla="*/ 0 h 28"/>
                  <a:gd name="T8" fmla="*/ 3 w 26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28">
                    <a:moveTo>
                      <a:pt x="3" y="28"/>
                    </a:moveTo>
                    <a:lnTo>
                      <a:pt x="26" y="19"/>
                    </a:lnTo>
                    <a:lnTo>
                      <a:pt x="26" y="5"/>
                    </a:lnTo>
                    <a:lnTo>
                      <a:pt x="0" y="0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84" name="Freeform 81"/>
              <p:cNvSpPr>
                <a:spLocks/>
              </p:cNvSpPr>
              <p:nvPr/>
            </p:nvSpPr>
            <p:spPr bwMode="auto">
              <a:xfrm>
                <a:off x="2164" y="834"/>
                <a:ext cx="19" cy="19"/>
              </a:xfrm>
              <a:custGeom>
                <a:avLst/>
                <a:gdLst>
                  <a:gd name="T0" fmla="*/ 19 w 19"/>
                  <a:gd name="T1" fmla="*/ 10 h 19"/>
                  <a:gd name="T2" fmla="*/ 19 w 19"/>
                  <a:gd name="T3" fmla="*/ 5 h 19"/>
                  <a:gd name="T4" fmla="*/ 14 w 19"/>
                  <a:gd name="T5" fmla="*/ 3 h 19"/>
                  <a:gd name="T6" fmla="*/ 10 w 19"/>
                  <a:gd name="T7" fmla="*/ 0 h 19"/>
                  <a:gd name="T8" fmla="*/ 5 w 19"/>
                  <a:gd name="T9" fmla="*/ 3 h 19"/>
                  <a:gd name="T10" fmla="*/ 3 w 19"/>
                  <a:gd name="T11" fmla="*/ 5 h 19"/>
                  <a:gd name="T12" fmla="*/ 0 w 19"/>
                  <a:gd name="T13" fmla="*/ 10 h 19"/>
                  <a:gd name="T14" fmla="*/ 3 w 19"/>
                  <a:gd name="T15" fmla="*/ 14 h 19"/>
                  <a:gd name="T16" fmla="*/ 5 w 19"/>
                  <a:gd name="T17" fmla="*/ 17 h 19"/>
                  <a:gd name="T18" fmla="*/ 10 w 19"/>
                  <a:gd name="T19" fmla="*/ 19 h 19"/>
                  <a:gd name="T20" fmla="*/ 14 w 19"/>
                  <a:gd name="T21" fmla="*/ 17 h 19"/>
                  <a:gd name="T22" fmla="*/ 19 w 19"/>
                  <a:gd name="T23" fmla="*/ 14 h 19"/>
                  <a:gd name="T24" fmla="*/ 19 w 19"/>
                  <a:gd name="T25" fmla="*/ 1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10"/>
                    </a:moveTo>
                    <a:lnTo>
                      <a:pt x="19" y="5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10" y="19"/>
                    </a:lnTo>
                    <a:lnTo>
                      <a:pt x="14" y="17"/>
                    </a:lnTo>
                    <a:lnTo>
                      <a:pt x="19" y="14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9" name="Group 82"/>
          <p:cNvGrpSpPr>
            <a:grpSpLocks/>
          </p:cNvGrpSpPr>
          <p:nvPr/>
        </p:nvGrpSpPr>
        <p:grpSpPr bwMode="auto">
          <a:xfrm>
            <a:off x="6965950" y="1704975"/>
            <a:ext cx="1568450" cy="1616075"/>
            <a:chOff x="4388" y="1104"/>
            <a:chExt cx="988" cy="1018"/>
          </a:xfrm>
        </p:grpSpPr>
        <p:grpSp>
          <p:nvGrpSpPr>
            <p:cNvPr id="35921" name="Group 83"/>
            <p:cNvGrpSpPr>
              <a:grpSpLocks/>
            </p:cNvGrpSpPr>
            <p:nvPr/>
          </p:nvGrpSpPr>
          <p:grpSpPr bwMode="auto">
            <a:xfrm>
              <a:off x="4388" y="1104"/>
              <a:ext cx="988" cy="1018"/>
              <a:chOff x="409" y="1099"/>
              <a:chExt cx="988" cy="1018"/>
            </a:xfrm>
          </p:grpSpPr>
          <p:sp>
            <p:nvSpPr>
              <p:cNvPr id="35923" name="Freeform 84"/>
              <p:cNvSpPr>
                <a:spLocks/>
              </p:cNvSpPr>
              <p:nvPr/>
            </p:nvSpPr>
            <p:spPr bwMode="auto">
              <a:xfrm>
                <a:off x="414" y="1104"/>
                <a:ext cx="978" cy="1008"/>
              </a:xfrm>
              <a:custGeom>
                <a:avLst/>
                <a:gdLst>
                  <a:gd name="T0" fmla="*/ 65 w 978"/>
                  <a:gd name="T1" fmla="*/ 1008 h 1008"/>
                  <a:gd name="T2" fmla="*/ 138 w 978"/>
                  <a:gd name="T3" fmla="*/ 1002 h 1008"/>
                  <a:gd name="T4" fmla="*/ 248 w 978"/>
                  <a:gd name="T5" fmla="*/ 993 h 1008"/>
                  <a:gd name="T6" fmla="*/ 282 w 978"/>
                  <a:gd name="T7" fmla="*/ 1008 h 1008"/>
                  <a:gd name="T8" fmla="*/ 680 w 978"/>
                  <a:gd name="T9" fmla="*/ 1006 h 1008"/>
                  <a:gd name="T10" fmla="*/ 692 w 978"/>
                  <a:gd name="T11" fmla="*/ 1006 h 1008"/>
                  <a:gd name="T12" fmla="*/ 724 w 978"/>
                  <a:gd name="T13" fmla="*/ 1006 h 1008"/>
                  <a:gd name="T14" fmla="*/ 769 w 978"/>
                  <a:gd name="T15" fmla="*/ 1006 h 1008"/>
                  <a:gd name="T16" fmla="*/ 821 w 978"/>
                  <a:gd name="T17" fmla="*/ 1006 h 1008"/>
                  <a:gd name="T18" fmla="*/ 874 w 978"/>
                  <a:gd name="T19" fmla="*/ 1006 h 1008"/>
                  <a:gd name="T20" fmla="*/ 920 w 978"/>
                  <a:gd name="T21" fmla="*/ 1006 h 1008"/>
                  <a:gd name="T22" fmla="*/ 952 w 978"/>
                  <a:gd name="T23" fmla="*/ 1006 h 1008"/>
                  <a:gd name="T24" fmla="*/ 966 w 978"/>
                  <a:gd name="T25" fmla="*/ 1006 h 1008"/>
                  <a:gd name="T26" fmla="*/ 974 w 978"/>
                  <a:gd name="T27" fmla="*/ 1005 h 1008"/>
                  <a:gd name="T28" fmla="*/ 978 w 978"/>
                  <a:gd name="T29" fmla="*/ 994 h 1008"/>
                  <a:gd name="T30" fmla="*/ 978 w 978"/>
                  <a:gd name="T31" fmla="*/ 502 h 1008"/>
                  <a:gd name="T32" fmla="*/ 978 w 978"/>
                  <a:gd name="T33" fmla="*/ 12 h 1008"/>
                  <a:gd name="T34" fmla="*/ 974 w 978"/>
                  <a:gd name="T35" fmla="*/ 3 h 1008"/>
                  <a:gd name="T36" fmla="*/ 966 w 978"/>
                  <a:gd name="T37" fmla="*/ 1 h 1008"/>
                  <a:gd name="T38" fmla="*/ 948 w 978"/>
                  <a:gd name="T39" fmla="*/ 1 h 1008"/>
                  <a:gd name="T40" fmla="*/ 910 w 978"/>
                  <a:gd name="T41" fmla="*/ 1 h 1008"/>
                  <a:gd name="T42" fmla="*/ 875 w 978"/>
                  <a:gd name="T43" fmla="*/ 1 h 1008"/>
                  <a:gd name="T44" fmla="*/ 859 w 978"/>
                  <a:gd name="T45" fmla="*/ 1 h 1008"/>
                  <a:gd name="T46" fmla="*/ 132 w 978"/>
                  <a:gd name="T47" fmla="*/ 3 h 1008"/>
                  <a:gd name="T48" fmla="*/ 127 w 978"/>
                  <a:gd name="T49" fmla="*/ 0 h 1008"/>
                  <a:gd name="T50" fmla="*/ 96 w 978"/>
                  <a:gd name="T51" fmla="*/ 0 h 1008"/>
                  <a:gd name="T52" fmla="*/ 53 w 978"/>
                  <a:gd name="T53" fmla="*/ 0 h 1008"/>
                  <a:gd name="T54" fmla="*/ 19 w 978"/>
                  <a:gd name="T55" fmla="*/ 0 h 1008"/>
                  <a:gd name="T56" fmla="*/ 7 w 978"/>
                  <a:gd name="T57" fmla="*/ 1 h 1008"/>
                  <a:gd name="T58" fmla="*/ 1 w 978"/>
                  <a:gd name="T59" fmla="*/ 7 h 1008"/>
                  <a:gd name="T60" fmla="*/ 0 w 978"/>
                  <a:gd name="T61" fmla="*/ 160 h 1008"/>
                  <a:gd name="T62" fmla="*/ 1 w 978"/>
                  <a:gd name="T63" fmla="*/ 801 h 10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978" h="1008">
                    <a:moveTo>
                      <a:pt x="1" y="945"/>
                    </a:moveTo>
                    <a:lnTo>
                      <a:pt x="65" y="1008"/>
                    </a:lnTo>
                    <a:lnTo>
                      <a:pt x="138" y="1008"/>
                    </a:lnTo>
                    <a:lnTo>
                      <a:pt x="138" y="1002"/>
                    </a:lnTo>
                    <a:lnTo>
                      <a:pt x="238" y="1002"/>
                    </a:lnTo>
                    <a:lnTo>
                      <a:pt x="248" y="993"/>
                    </a:lnTo>
                    <a:lnTo>
                      <a:pt x="282" y="993"/>
                    </a:lnTo>
                    <a:lnTo>
                      <a:pt x="282" y="1008"/>
                    </a:lnTo>
                    <a:lnTo>
                      <a:pt x="680" y="1008"/>
                    </a:lnTo>
                    <a:lnTo>
                      <a:pt x="680" y="1006"/>
                    </a:lnTo>
                    <a:lnTo>
                      <a:pt x="684" y="1006"/>
                    </a:lnTo>
                    <a:lnTo>
                      <a:pt x="692" y="1006"/>
                    </a:lnTo>
                    <a:lnTo>
                      <a:pt x="706" y="1006"/>
                    </a:lnTo>
                    <a:lnTo>
                      <a:pt x="724" y="1006"/>
                    </a:lnTo>
                    <a:lnTo>
                      <a:pt x="745" y="1006"/>
                    </a:lnTo>
                    <a:lnTo>
                      <a:pt x="769" y="1006"/>
                    </a:lnTo>
                    <a:lnTo>
                      <a:pt x="795" y="1006"/>
                    </a:lnTo>
                    <a:lnTo>
                      <a:pt x="821" y="1006"/>
                    </a:lnTo>
                    <a:lnTo>
                      <a:pt x="848" y="1006"/>
                    </a:lnTo>
                    <a:lnTo>
                      <a:pt x="874" y="1006"/>
                    </a:lnTo>
                    <a:lnTo>
                      <a:pt x="897" y="1006"/>
                    </a:lnTo>
                    <a:lnTo>
                      <a:pt x="920" y="1006"/>
                    </a:lnTo>
                    <a:lnTo>
                      <a:pt x="938" y="1006"/>
                    </a:lnTo>
                    <a:lnTo>
                      <a:pt x="952" y="1006"/>
                    </a:lnTo>
                    <a:lnTo>
                      <a:pt x="963" y="1006"/>
                    </a:lnTo>
                    <a:lnTo>
                      <a:pt x="966" y="1006"/>
                    </a:lnTo>
                    <a:lnTo>
                      <a:pt x="971" y="1006"/>
                    </a:lnTo>
                    <a:lnTo>
                      <a:pt x="974" y="1005"/>
                    </a:lnTo>
                    <a:lnTo>
                      <a:pt x="977" y="1001"/>
                    </a:lnTo>
                    <a:lnTo>
                      <a:pt x="978" y="994"/>
                    </a:lnTo>
                    <a:lnTo>
                      <a:pt x="978" y="837"/>
                    </a:lnTo>
                    <a:lnTo>
                      <a:pt x="978" y="502"/>
                    </a:lnTo>
                    <a:lnTo>
                      <a:pt x="978" y="168"/>
                    </a:lnTo>
                    <a:lnTo>
                      <a:pt x="978" y="12"/>
                    </a:lnTo>
                    <a:lnTo>
                      <a:pt x="977" y="7"/>
                    </a:lnTo>
                    <a:lnTo>
                      <a:pt x="974" y="3"/>
                    </a:lnTo>
                    <a:lnTo>
                      <a:pt x="971" y="1"/>
                    </a:lnTo>
                    <a:lnTo>
                      <a:pt x="966" y="1"/>
                    </a:lnTo>
                    <a:lnTo>
                      <a:pt x="960" y="1"/>
                    </a:lnTo>
                    <a:lnTo>
                      <a:pt x="948" y="1"/>
                    </a:lnTo>
                    <a:lnTo>
                      <a:pt x="930" y="1"/>
                    </a:lnTo>
                    <a:lnTo>
                      <a:pt x="910" y="1"/>
                    </a:lnTo>
                    <a:lnTo>
                      <a:pt x="892" y="1"/>
                    </a:lnTo>
                    <a:lnTo>
                      <a:pt x="875" y="1"/>
                    </a:lnTo>
                    <a:lnTo>
                      <a:pt x="863" y="1"/>
                    </a:lnTo>
                    <a:lnTo>
                      <a:pt x="859" y="1"/>
                    </a:lnTo>
                    <a:lnTo>
                      <a:pt x="858" y="3"/>
                    </a:lnTo>
                    <a:lnTo>
                      <a:pt x="132" y="3"/>
                    </a:lnTo>
                    <a:lnTo>
                      <a:pt x="132" y="0"/>
                    </a:lnTo>
                    <a:lnTo>
                      <a:pt x="127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34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60"/>
                    </a:lnTo>
                    <a:lnTo>
                      <a:pt x="1" y="480"/>
                    </a:lnTo>
                    <a:lnTo>
                      <a:pt x="1" y="801"/>
                    </a:lnTo>
                    <a:lnTo>
                      <a:pt x="1" y="945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4" name="Freeform 85"/>
              <p:cNvSpPr>
                <a:spLocks/>
              </p:cNvSpPr>
              <p:nvPr/>
            </p:nvSpPr>
            <p:spPr bwMode="auto">
              <a:xfrm>
                <a:off x="412" y="2046"/>
                <a:ext cx="71" cy="71"/>
              </a:xfrm>
              <a:custGeom>
                <a:avLst/>
                <a:gdLst>
                  <a:gd name="T0" fmla="*/ 67 w 71"/>
                  <a:gd name="T1" fmla="*/ 61 h 71"/>
                  <a:gd name="T2" fmla="*/ 71 w 71"/>
                  <a:gd name="T3" fmla="*/ 63 h 71"/>
                  <a:gd name="T4" fmla="*/ 7 w 71"/>
                  <a:gd name="T5" fmla="*/ 0 h 71"/>
                  <a:gd name="T6" fmla="*/ 0 w 71"/>
                  <a:gd name="T7" fmla="*/ 7 h 71"/>
                  <a:gd name="T8" fmla="*/ 64 w 71"/>
                  <a:gd name="T9" fmla="*/ 69 h 71"/>
                  <a:gd name="T10" fmla="*/ 67 w 71"/>
                  <a:gd name="T11" fmla="*/ 71 h 71"/>
                  <a:gd name="T12" fmla="*/ 64 w 71"/>
                  <a:gd name="T13" fmla="*/ 69 h 71"/>
                  <a:gd name="T14" fmla="*/ 66 w 71"/>
                  <a:gd name="T15" fmla="*/ 71 h 71"/>
                  <a:gd name="T16" fmla="*/ 67 w 71"/>
                  <a:gd name="T17" fmla="*/ 71 h 71"/>
                  <a:gd name="T18" fmla="*/ 67 w 71"/>
                  <a:gd name="T19" fmla="*/ 6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67" y="61"/>
                    </a:moveTo>
                    <a:lnTo>
                      <a:pt x="71" y="63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64" y="69"/>
                    </a:lnTo>
                    <a:lnTo>
                      <a:pt x="67" y="71"/>
                    </a:lnTo>
                    <a:lnTo>
                      <a:pt x="64" y="69"/>
                    </a:lnTo>
                    <a:lnTo>
                      <a:pt x="66" y="71"/>
                    </a:lnTo>
                    <a:lnTo>
                      <a:pt x="67" y="71"/>
                    </a:lnTo>
                    <a:lnTo>
                      <a:pt x="67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5" name="Freeform 86"/>
              <p:cNvSpPr>
                <a:spLocks/>
              </p:cNvSpPr>
              <p:nvPr/>
            </p:nvSpPr>
            <p:spPr bwMode="auto">
              <a:xfrm>
                <a:off x="479" y="2107"/>
                <a:ext cx="78" cy="10"/>
              </a:xfrm>
              <a:custGeom>
                <a:avLst/>
                <a:gdLst>
                  <a:gd name="T0" fmla="*/ 68 w 78"/>
                  <a:gd name="T1" fmla="*/ 5 h 10"/>
                  <a:gd name="T2" fmla="*/ 73 w 78"/>
                  <a:gd name="T3" fmla="*/ 0 h 10"/>
                  <a:gd name="T4" fmla="*/ 0 w 78"/>
                  <a:gd name="T5" fmla="*/ 0 h 10"/>
                  <a:gd name="T6" fmla="*/ 0 w 78"/>
                  <a:gd name="T7" fmla="*/ 10 h 10"/>
                  <a:gd name="T8" fmla="*/ 73 w 78"/>
                  <a:gd name="T9" fmla="*/ 10 h 10"/>
                  <a:gd name="T10" fmla="*/ 78 w 78"/>
                  <a:gd name="T11" fmla="*/ 5 h 10"/>
                  <a:gd name="T12" fmla="*/ 73 w 78"/>
                  <a:gd name="T13" fmla="*/ 10 h 10"/>
                  <a:gd name="T14" fmla="*/ 78 w 78"/>
                  <a:gd name="T15" fmla="*/ 10 h 10"/>
                  <a:gd name="T16" fmla="*/ 78 w 78"/>
                  <a:gd name="T17" fmla="*/ 5 h 10"/>
                  <a:gd name="T18" fmla="*/ 68 w 78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68" y="5"/>
                    </a:moveTo>
                    <a:lnTo>
                      <a:pt x="73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73" y="10"/>
                    </a:lnTo>
                    <a:lnTo>
                      <a:pt x="78" y="5"/>
                    </a:lnTo>
                    <a:lnTo>
                      <a:pt x="73" y="10"/>
                    </a:lnTo>
                    <a:lnTo>
                      <a:pt x="78" y="10"/>
                    </a:lnTo>
                    <a:lnTo>
                      <a:pt x="78" y="5"/>
                    </a:lnTo>
                    <a:lnTo>
                      <a:pt x="6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6" name="Freeform 87"/>
              <p:cNvSpPr>
                <a:spLocks/>
              </p:cNvSpPr>
              <p:nvPr/>
            </p:nvSpPr>
            <p:spPr bwMode="auto">
              <a:xfrm>
                <a:off x="547" y="2102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4 h 10"/>
                  <a:gd name="T4" fmla="*/ 0 w 10"/>
                  <a:gd name="T5" fmla="*/ 10 h 10"/>
                  <a:gd name="T6" fmla="*/ 10 w 10"/>
                  <a:gd name="T7" fmla="*/ 10 h 10"/>
                  <a:gd name="T8" fmla="*/ 10 w 10"/>
                  <a:gd name="T9" fmla="*/ 4 h 10"/>
                  <a:gd name="T10" fmla="*/ 5 w 10"/>
                  <a:gd name="T11" fmla="*/ 9 h 10"/>
                  <a:gd name="T12" fmla="*/ 5 w 10"/>
                  <a:gd name="T13" fmla="*/ 0 h 10"/>
                  <a:gd name="T14" fmla="*/ 0 w 10"/>
                  <a:gd name="T15" fmla="*/ 0 h 10"/>
                  <a:gd name="T16" fmla="*/ 0 w 10"/>
                  <a:gd name="T17" fmla="*/ 4 h 10"/>
                  <a:gd name="T18" fmla="*/ 5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4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7" name="Freeform 88"/>
              <p:cNvSpPr>
                <a:spLocks/>
              </p:cNvSpPr>
              <p:nvPr/>
            </p:nvSpPr>
            <p:spPr bwMode="auto">
              <a:xfrm>
                <a:off x="552" y="2102"/>
                <a:ext cx="104" cy="9"/>
              </a:xfrm>
              <a:custGeom>
                <a:avLst/>
                <a:gdLst>
                  <a:gd name="T0" fmla="*/ 97 w 104"/>
                  <a:gd name="T1" fmla="*/ 1 h 9"/>
                  <a:gd name="T2" fmla="*/ 100 w 104"/>
                  <a:gd name="T3" fmla="*/ 0 h 9"/>
                  <a:gd name="T4" fmla="*/ 0 w 104"/>
                  <a:gd name="T5" fmla="*/ 0 h 9"/>
                  <a:gd name="T6" fmla="*/ 0 w 104"/>
                  <a:gd name="T7" fmla="*/ 9 h 9"/>
                  <a:gd name="T8" fmla="*/ 100 w 104"/>
                  <a:gd name="T9" fmla="*/ 9 h 9"/>
                  <a:gd name="T10" fmla="*/ 104 w 104"/>
                  <a:gd name="T11" fmla="*/ 8 h 9"/>
                  <a:gd name="T12" fmla="*/ 100 w 104"/>
                  <a:gd name="T13" fmla="*/ 9 h 9"/>
                  <a:gd name="T14" fmla="*/ 102 w 104"/>
                  <a:gd name="T15" fmla="*/ 9 h 9"/>
                  <a:gd name="T16" fmla="*/ 104 w 104"/>
                  <a:gd name="T17" fmla="*/ 8 h 9"/>
                  <a:gd name="T18" fmla="*/ 97 w 104"/>
                  <a:gd name="T19" fmla="*/ 1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9">
                    <a:moveTo>
                      <a:pt x="97" y="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00" y="9"/>
                    </a:lnTo>
                    <a:lnTo>
                      <a:pt x="104" y="8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4" y="8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8" name="Freeform 89"/>
              <p:cNvSpPr>
                <a:spLocks/>
              </p:cNvSpPr>
              <p:nvPr/>
            </p:nvSpPr>
            <p:spPr bwMode="auto">
              <a:xfrm>
                <a:off x="649" y="2092"/>
                <a:ext cx="16" cy="18"/>
              </a:xfrm>
              <a:custGeom>
                <a:avLst/>
                <a:gdLst>
                  <a:gd name="T0" fmla="*/ 13 w 16"/>
                  <a:gd name="T1" fmla="*/ 0 h 18"/>
                  <a:gd name="T2" fmla="*/ 9 w 16"/>
                  <a:gd name="T3" fmla="*/ 1 h 18"/>
                  <a:gd name="T4" fmla="*/ 0 w 16"/>
                  <a:gd name="T5" fmla="*/ 11 h 18"/>
                  <a:gd name="T6" fmla="*/ 7 w 16"/>
                  <a:gd name="T7" fmla="*/ 18 h 18"/>
                  <a:gd name="T8" fmla="*/ 16 w 16"/>
                  <a:gd name="T9" fmla="*/ 8 h 18"/>
                  <a:gd name="T10" fmla="*/ 13 w 16"/>
                  <a:gd name="T11" fmla="*/ 10 h 18"/>
                  <a:gd name="T12" fmla="*/ 13 w 16"/>
                  <a:gd name="T13" fmla="*/ 0 h 18"/>
                  <a:gd name="T14" fmla="*/ 12 w 16"/>
                  <a:gd name="T15" fmla="*/ 0 h 18"/>
                  <a:gd name="T16" fmla="*/ 9 w 16"/>
                  <a:gd name="T17" fmla="*/ 1 h 18"/>
                  <a:gd name="T18" fmla="*/ 13 w 16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3" y="0"/>
                    </a:moveTo>
                    <a:lnTo>
                      <a:pt x="9" y="1"/>
                    </a:lnTo>
                    <a:lnTo>
                      <a:pt x="0" y="11"/>
                    </a:lnTo>
                    <a:lnTo>
                      <a:pt x="7" y="18"/>
                    </a:lnTo>
                    <a:lnTo>
                      <a:pt x="16" y="8"/>
                    </a:lnTo>
                    <a:lnTo>
                      <a:pt x="13" y="1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29" name="Freeform 90"/>
              <p:cNvSpPr>
                <a:spLocks/>
              </p:cNvSpPr>
              <p:nvPr/>
            </p:nvSpPr>
            <p:spPr bwMode="auto">
              <a:xfrm>
                <a:off x="662" y="2092"/>
                <a:ext cx="38" cy="10"/>
              </a:xfrm>
              <a:custGeom>
                <a:avLst/>
                <a:gdLst>
                  <a:gd name="T0" fmla="*/ 38 w 38"/>
                  <a:gd name="T1" fmla="*/ 5 h 10"/>
                  <a:gd name="T2" fmla="*/ 34 w 38"/>
                  <a:gd name="T3" fmla="*/ 0 h 10"/>
                  <a:gd name="T4" fmla="*/ 0 w 38"/>
                  <a:gd name="T5" fmla="*/ 0 h 10"/>
                  <a:gd name="T6" fmla="*/ 0 w 38"/>
                  <a:gd name="T7" fmla="*/ 10 h 10"/>
                  <a:gd name="T8" fmla="*/ 34 w 38"/>
                  <a:gd name="T9" fmla="*/ 10 h 10"/>
                  <a:gd name="T10" fmla="*/ 29 w 38"/>
                  <a:gd name="T11" fmla="*/ 5 h 10"/>
                  <a:gd name="T12" fmla="*/ 38 w 38"/>
                  <a:gd name="T13" fmla="*/ 5 h 10"/>
                  <a:gd name="T14" fmla="*/ 38 w 38"/>
                  <a:gd name="T15" fmla="*/ 0 h 10"/>
                  <a:gd name="T16" fmla="*/ 34 w 38"/>
                  <a:gd name="T17" fmla="*/ 0 h 10"/>
                  <a:gd name="T18" fmla="*/ 38 w 38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10">
                    <a:moveTo>
                      <a:pt x="38" y="5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4" y="10"/>
                    </a:lnTo>
                    <a:lnTo>
                      <a:pt x="29" y="5"/>
                    </a:lnTo>
                    <a:lnTo>
                      <a:pt x="38" y="5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0" name="Freeform 91"/>
              <p:cNvSpPr>
                <a:spLocks/>
              </p:cNvSpPr>
              <p:nvPr/>
            </p:nvSpPr>
            <p:spPr bwMode="auto">
              <a:xfrm>
                <a:off x="691" y="2097"/>
                <a:ext cx="9" cy="20"/>
              </a:xfrm>
              <a:custGeom>
                <a:avLst/>
                <a:gdLst>
                  <a:gd name="T0" fmla="*/ 5 w 9"/>
                  <a:gd name="T1" fmla="*/ 10 h 20"/>
                  <a:gd name="T2" fmla="*/ 9 w 9"/>
                  <a:gd name="T3" fmla="*/ 15 h 20"/>
                  <a:gd name="T4" fmla="*/ 9 w 9"/>
                  <a:gd name="T5" fmla="*/ 0 h 20"/>
                  <a:gd name="T6" fmla="*/ 0 w 9"/>
                  <a:gd name="T7" fmla="*/ 0 h 20"/>
                  <a:gd name="T8" fmla="*/ 0 w 9"/>
                  <a:gd name="T9" fmla="*/ 15 h 20"/>
                  <a:gd name="T10" fmla="*/ 5 w 9"/>
                  <a:gd name="T11" fmla="*/ 20 h 20"/>
                  <a:gd name="T12" fmla="*/ 0 w 9"/>
                  <a:gd name="T13" fmla="*/ 15 h 20"/>
                  <a:gd name="T14" fmla="*/ 0 w 9"/>
                  <a:gd name="T15" fmla="*/ 20 h 20"/>
                  <a:gd name="T16" fmla="*/ 5 w 9"/>
                  <a:gd name="T17" fmla="*/ 20 h 20"/>
                  <a:gd name="T18" fmla="*/ 5 w 9"/>
                  <a:gd name="T19" fmla="*/ 1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0">
                    <a:moveTo>
                      <a:pt x="5" y="10"/>
                    </a:moveTo>
                    <a:lnTo>
                      <a:pt x="9" y="15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5" y="2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5" y="2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1" name="Freeform 92"/>
              <p:cNvSpPr>
                <a:spLocks/>
              </p:cNvSpPr>
              <p:nvPr/>
            </p:nvSpPr>
            <p:spPr bwMode="auto">
              <a:xfrm>
                <a:off x="696" y="2107"/>
                <a:ext cx="403" cy="10"/>
              </a:xfrm>
              <a:custGeom>
                <a:avLst/>
                <a:gdLst>
                  <a:gd name="T0" fmla="*/ 393 w 403"/>
                  <a:gd name="T1" fmla="*/ 5 h 10"/>
                  <a:gd name="T2" fmla="*/ 398 w 403"/>
                  <a:gd name="T3" fmla="*/ 0 h 10"/>
                  <a:gd name="T4" fmla="*/ 0 w 403"/>
                  <a:gd name="T5" fmla="*/ 0 h 10"/>
                  <a:gd name="T6" fmla="*/ 0 w 403"/>
                  <a:gd name="T7" fmla="*/ 10 h 10"/>
                  <a:gd name="T8" fmla="*/ 398 w 403"/>
                  <a:gd name="T9" fmla="*/ 10 h 10"/>
                  <a:gd name="T10" fmla="*/ 403 w 403"/>
                  <a:gd name="T11" fmla="*/ 5 h 10"/>
                  <a:gd name="T12" fmla="*/ 398 w 403"/>
                  <a:gd name="T13" fmla="*/ 10 h 10"/>
                  <a:gd name="T14" fmla="*/ 403 w 403"/>
                  <a:gd name="T15" fmla="*/ 10 h 10"/>
                  <a:gd name="T16" fmla="*/ 403 w 403"/>
                  <a:gd name="T17" fmla="*/ 5 h 10"/>
                  <a:gd name="T18" fmla="*/ 393 w 403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3" h="10">
                    <a:moveTo>
                      <a:pt x="393" y="5"/>
                    </a:moveTo>
                    <a:lnTo>
                      <a:pt x="398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98" y="10"/>
                    </a:lnTo>
                    <a:lnTo>
                      <a:pt x="403" y="5"/>
                    </a:lnTo>
                    <a:lnTo>
                      <a:pt x="398" y="10"/>
                    </a:lnTo>
                    <a:lnTo>
                      <a:pt x="403" y="10"/>
                    </a:lnTo>
                    <a:lnTo>
                      <a:pt x="403" y="5"/>
                    </a:lnTo>
                    <a:lnTo>
                      <a:pt x="393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2" name="Freeform 93"/>
              <p:cNvSpPr>
                <a:spLocks/>
              </p:cNvSpPr>
              <p:nvPr/>
            </p:nvSpPr>
            <p:spPr bwMode="auto">
              <a:xfrm>
                <a:off x="1089" y="2105"/>
                <a:ext cx="10" cy="9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0 w 10"/>
                  <a:gd name="T5" fmla="*/ 7 h 9"/>
                  <a:gd name="T6" fmla="*/ 10 w 10"/>
                  <a:gd name="T7" fmla="*/ 7 h 9"/>
                  <a:gd name="T8" fmla="*/ 10 w 10"/>
                  <a:gd name="T9" fmla="*/ 5 h 9"/>
                  <a:gd name="T10" fmla="*/ 5 w 10"/>
                  <a:gd name="T11" fmla="*/ 9 h 9"/>
                  <a:gd name="T12" fmla="*/ 5 w 10"/>
                  <a:gd name="T13" fmla="*/ 0 h 9"/>
                  <a:gd name="T14" fmla="*/ 0 w 10"/>
                  <a:gd name="T15" fmla="*/ 0 h 9"/>
                  <a:gd name="T16" fmla="*/ 0 w 10"/>
                  <a:gd name="T17" fmla="*/ 5 h 9"/>
                  <a:gd name="T18" fmla="*/ 5 w 10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3" name="Freeform 94"/>
              <p:cNvSpPr>
                <a:spLocks/>
              </p:cNvSpPr>
              <p:nvPr/>
            </p:nvSpPr>
            <p:spPr bwMode="auto">
              <a:xfrm>
                <a:off x="1094" y="2105"/>
                <a:ext cx="286" cy="9"/>
              </a:xfrm>
              <a:custGeom>
                <a:avLst/>
                <a:gdLst>
                  <a:gd name="T0" fmla="*/ 286 w 286"/>
                  <a:gd name="T1" fmla="*/ 0 h 9"/>
                  <a:gd name="T2" fmla="*/ 286 w 286"/>
                  <a:gd name="T3" fmla="*/ 0 h 9"/>
                  <a:gd name="T4" fmla="*/ 283 w 286"/>
                  <a:gd name="T5" fmla="*/ 0 h 9"/>
                  <a:gd name="T6" fmla="*/ 272 w 286"/>
                  <a:gd name="T7" fmla="*/ 0 h 9"/>
                  <a:gd name="T8" fmla="*/ 258 w 286"/>
                  <a:gd name="T9" fmla="*/ 0 h 9"/>
                  <a:gd name="T10" fmla="*/ 240 w 286"/>
                  <a:gd name="T11" fmla="*/ 0 h 9"/>
                  <a:gd name="T12" fmla="*/ 217 w 286"/>
                  <a:gd name="T13" fmla="*/ 0 h 9"/>
                  <a:gd name="T14" fmla="*/ 194 w 286"/>
                  <a:gd name="T15" fmla="*/ 0 h 9"/>
                  <a:gd name="T16" fmla="*/ 168 w 286"/>
                  <a:gd name="T17" fmla="*/ 0 h 9"/>
                  <a:gd name="T18" fmla="*/ 141 w 286"/>
                  <a:gd name="T19" fmla="*/ 0 h 9"/>
                  <a:gd name="T20" fmla="*/ 115 w 286"/>
                  <a:gd name="T21" fmla="*/ 0 h 9"/>
                  <a:gd name="T22" fmla="*/ 89 w 286"/>
                  <a:gd name="T23" fmla="*/ 0 h 9"/>
                  <a:gd name="T24" fmla="*/ 65 w 286"/>
                  <a:gd name="T25" fmla="*/ 0 h 9"/>
                  <a:gd name="T26" fmla="*/ 44 w 286"/>
                  <a:gd name="T27" fmla="*/ 0 h 9"/>
                  <a:gd name="T28" fmla="*/ 26 w 286"/>
                  <a:gd name="T29" fmla="*/ 0 h 9"/>
                  <a:gd name="T30" fmla="*/ 12 w 286"/>
                  <a:gd name="T31" fmla="*/ 0 h 9"/>
                  <a:gd name="T32" fmla="*/ 4 w 286"/>
                  <a:gd name="T33" fmla="*/ 0 h 9"/>
                  <a:gd name="T34" fmla="*/ 0 w 286"/>
                  <a:gd name="T35" fmla="*/ 0 h 9"/>
                  <a:gd name="T36" fmla="*/ 0 w 286"/>
                  <a:gd name="T37" fmla="*/ 9 h 9"/>
                  <a:gd name="T38" fmla="*/ 4 w 286"/>
                  <a:gd name="T39" fmla="*/ 9 h 9"/>
                  <a:gd name="T40" fmla="*/ 12 w 286"/>
                  <a:gd name="T41" fmla="*/ 9 h 9"/>
                  <a:gd name="T42" fmla="*/ 26 w 286"/>
                  <a:gd name="T43" fmla="*/ 9 h 9"/>
                  <a:gd name="T44" fmla="*/ 44 w 286"/>
                  <a:gd name="T45" fmla="*/ 9 h 9"/>
                  <a:gd name="T46" fmla="*/ 65 w 286"/>
                  <a:gd name="T47" fmla="*/ 9 h 9"/>
                  <a:gd name="T48" fmla="*/ 89 w 286"/>
                  <a:gd name="T49" fmla="*/ 9 h 9"/>
                  <a:gd name="T50" fmla="*/ 115 w 286"/>
                  <a:gd name="T51" fmla="*/ 9 h 9"/>
                  <a:gd name="T52" fmla="*/ 141 w 286"/>
                  <a:gd name="T53" fmla="*/ 9 h 9"/>
                  <a:gd name="T54" fmla="*/ 168 w 286"/>
                  <a:gd name="T55" fmla="*/ 9 h 9"/>
                  <a:gd name="T56" fmla="*/ 194 w 286"/>
                  <a:gd name="T57" fmla="*/ 9 h 9"/>
                  <a:gd name="T58" fmla="*/ 217 w 286"/>
                  <a:gd name="T59" fmla="*/ 9 h 9"/>
                  <a:gd name="T60" fmla="*/ 240 w 286"/>
                  <a:gd name="T61" fmla="*/ 9 h 9"/>
                  <a:gd name="T62" fmla="*/ 258 w 286"/>
                  <a:gd name="T63" fmla="*/ 9 h 9"/>
                  <a:gd name="T64" fmla="*/ 272 w 286"/>
                  <a:gd name="T65" fmla="*/ 9 h 9"/>
                  <a:gd name="T66" fmla="*/ 283 w 286"/>
                  <a:gd name="T67" fmla="*/ 9 h 9"/>
                  <a:gd name="T68" fmla="*/ 286 w 286"/>
                  <a:gd name="T69" fmla="*/ 9 h 9"/>
                  <a:gd name="T70" fmla="*/ 286 w 286"/>
                  <a:gd name="T71" fmla="*/ 9 h 9"/>
                  <a:gd name="T72" fmla="*/ 286 w 286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86" h="9">
                    <a:moveTo>
                      <a:pt x="286" y="0"/>
                    </a:moveTo>
                    <a:lnTo>
                      <a:pt x="286" y="0"/>
                    </a:lnTo>
                    <a:lnTo>
                      <a:pt x="283" y="0"/>
                    </a:lnTo>
                    <a:lnTo>
                      <a:pt x="272" y="0"/>
                    </a:lnTo>
                    <a:lnTo>
                      <a:pt x="258" y="0"/>
                    </a:lnTo>
                    <a:lnTo>
                      <a:pt x="240" y="0"/>
                    </a:lnTo>
                    <a:lnTo>
                      <a:pt x="217" y="0"/>
                    </a:lnTo>
                    <a:lnTo>
                      <a:pt x="194" y="0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44" y="0"/>
                    </a:lnTo>
                    <a:lnTo>
                      <a:pt x="26" y="0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44" y="9"/>
                    </a:lnTo>
                    <a:lnTo>
                      <a:pt x="65" y="9"/>
                    </a:lnTo>
                    <a:lnTo>
                      <a:pt x="89" y="9"/>
                    </a:lnTo>
                    <a:lnTo>
                      <a:pt x="115" y="9"/>
                    </a:lnTo>
                    <a:lnTo>
                      <a:pt x="141" y="9"/>
                    </a:lnTo>
                    <a:lnTo>
                      <a:pt x="168" y="9"/>
                    </a:lnTo>
                    <a:lnTo>
                      <a:pt x="194" y="9"/>
                    </a:lnTo>
                    <a:lnTo>
                      <a:pt x="217" y="9"/>
                    </a:lnTo>
                    <a:lnTo>
                      <a:pt x="240" y="9"/>
                    </a:lnTo>
                    <a:lnTo>
                      <a:pt x="258" y="9"/>
                    </a:lnTo>
                    <a:lnTo>
                      <a:pt x="272" y="9"/>
                    </a:lnTo>
                    <a:lnTo>
                      <a:pt x="283" y="9"/>
                    </a:lnTo>
                    <a:lnTo>
                      <a:pt x="286" y="9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4" name="Freeform 95"/>
              <p:cNvSpPr>
                <a:spLocks/>
              </p:cNvSpPr>
              <p:nvPr/>
            </p:nvSpPr>
            <p:spPr bwMode="auto">
              <a:xfrm>
                <a:off x="1380" y="2098"/>
                <a:ext cx="17" cy="16"/>
              </a:xfrm>
              <a:custGeom>
                <a:avLst/>
                <a:gdLst>
                  <a:gd name="T0" fmla="*/ 7 w 17"/>
                  <a:gd name="T1" fmla="*/ 0 h 16"/>
                  <a:gd name="T2" fmla="*/ 7 w 17"/>
                  <a:gd name="T3" fmla="*/ 0 h 16"/>
                  <a:gd name="T4" fmla="*/ 6 w 17"/>
                  <a:gd name="T5" fmla="*/ 6 h 16"/>
                  <a:gd name="T6" fmla="*/ 6 w 17"/>
                  <a:gd name="T7" fmla="*/ 7 h 16"/>
                  <a:gd name="T8" fmla="*/ 5 w 17"/>
                  <a:gd name="T9" fmla="*/ 7 h 16"/>
                  <a:gd name="T10" fmla="*/ 0 w 17"/>
                  <a:gd name="T11" fmla="*/ 7 h 16"/>
                  <a:gd name="T12" fmla="*/ 0 w 17"/>
                  <a:gd name="T13" fmla="*/ 16 h 16"/>
                  <a:gd name="T14" fmla="*/ 5 w 17"/>
                  <a:gd name="T15" fmla="*/ 16 h 16"/>
                  <a:gd name="T16" fmla="*/ 11 w 17"/>
                  <a:gd name="T17" fmla="*/ 14 h 16"/>
                  <a:gd name="T18" fmla="*/ 16 w 17"/>
                  <a:gd name="T19" fmla="*/ 8 h 16"/>
                  <a:gd name="T20" fmla="*/ 17 w 17"/>
                  <a:gd name="T21" fmla="*/ 0 h 16"/>
                  <a:gd name="T22" fmla="*/ 17 w 17"/>
                  <a:gd name="T23" fmla="*/ 0 h 16"/>
                  <a:gd name="T24" fmla="*/ 7 w 17"/>
                  <a:gd name="T25" fmla="*/ 0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7" y="0"/>
                    </a:moveTo>
                    <a:lnTo>
                      <a:pt x="7" y="0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0" y="7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6" y="8"/>
                    </a:lnTo>
                    <a:lnTo>
                      <a:pt x="1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5" name="Freeform 96"/>
              <p:cNvSpPr>
                <a:spLocks/>
              </p:cNvSpPr>
              <p:nvPr/>
            </p:nvSpPr>
            <p:spPr bwMode="auto">
              <a:xfrm>
                <a:off x="1387" y="1116"/>
                <a:ext cx="10" cy="982"/>
              </a:xfrm>
              <a:custGeom>
                <a:avLst/>
                <a:gdLst>
                  <a:gd name="T0" fmla="*/ 0 w 10"/>
                  <a:gd name="T1" fmla="*/ 0 h 982"/>
                  <a:gd name="T2" fmla="*/ 0 w 10"/>
                  <a:gd name="T3" fmla="*/ 0 h 982"/>
                  <a:gd name="T4" fmla="*/ 0 w 10"/>
                  <a:gd name="T5" fmla="*/ 156 h 982"/>
                  <a:gd name="T6" fmla="*/ 0 w 10"/>
                  <a:gd name="T7" fmla="*/ 490 h 982"/>
                  <a:gd name="T8" fmla="*/ 0 w 10"/>
                  <a:gd name="T9" fmla="*/ 825 h 982"/>
                  <a:gd name="T10" fmla="*/ 0 w 10"/>
                  <a:gd name="T11" fmla="*/ 982 h 982"/>
                  <a:gd name="T12" fmla="*/ 10 w 10"/>
                  <a:gd name="T13" fmla="*/ 982 h 982"/>
                  <a:gd name="T14" fmla="*/ 10 w 10"/>
                  <a:gd name="T15" fmla="*/ 825 h 982"/>
                  <a:gd name="T16" fmla="*/ 10 w 10"/>
                  <a:gd name="T17" fmla="*/ 490 h 982"/>
                  <a:gd name="T18" fmla="*/ 10 w 10"/>
                  <a:gd name="T19" fmla="*/ 156 h 982"/>
                  <a:gd name="T20" fmla="*/ 10 w 10"/>
                  <a:gd name="T21" fmla="*/ 0 h 982"/>
                  <a:gd name="T22" fmla="*/ 10 w 10"/>
                  <a:gd name="T23" fmla="*/ 0 h 982"/>
                  <a:gd name="T24" fmla="*/ 0 w 10"/>
                  <a:gd name="T25" fmla="*/ 0 h 9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" h="982">
                    <a:moveTo>
                      <a:pt x="0" y="0"/>
                    </a:moveTo>
                    <a:lnTo>
                      <a:pt x="0" y="0"/>
                    </a:lnTo>
                    <a:lnTo>
                      <a:pt x="0" y="156"/>
                    </a:lnTo>
                    <a:lnTo>
                      <a:pt x="0" y="490"/>
                    </a:lnTo>
                    <a:lnTo>
                      <a:pt x="0" y="825"/>
                    </a:lnTo>
                    <a:lnTo>
                      <a:pt x="0" y="982"/>
                    </a:lnTo>
                    <a:lnTo>
                      <a:pt x="10" y="982"/>
                    </a:lnTo>
                    <a:lnTo>
                      <a:pt x="10" y="825"/>
                    </a:lnTo>
                    <a:lnTo>
                      <a:pt x="10" y="490"/>
                    </a:lnTo>
                    <a:lnTo>
                      <a:pt x="10" y="156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6" name="Freeform 97"/>
              <p:cNvSpPr>
                <a:spLocks/>
              </p:cNvSpPr>
              <p:nvPr/>
            </p:nvSpPr>
            <p:spPr bwMode="auto">
              <a:xfrm>
                <a:off x="1380" y="1101"/>
                <a:ext cx="17" cy="15"/>
              </a:xfrm>
              <a:custGeom>
                <a:avLst/>
                <a:gdLst>
                  <a:gd name="T0" fmla="*/ 0 w 17"/>
                  <a:gd name="T1" fmla="*/ 9 h 15"/>
                  <a:gd name="T2" fmla="*/ 0 w 17"/>
                  <a:gd name="T3" fmla="*/ 9 h 15"/>
                  <a:gd name="T4" fmla="*/ 4 w 17"/>
                  <a:gd name="T5" fmla="*/ 9 h 15"/>
                  <a:gd name="T6" fmla="*/ 5 w 17"/>
                  <a:gd name="T7" fmla="*/ 10 h 15"/>
                  <a:gd name="T8" fmla="*/ 6 w 17"/>
                  <a:gd name="T9" fmla="*/ 11 h 15"/>
                  <a:gd name="T10" fmla="*/ 7 w 17"/>
                  <a:gd name="T11" fmla="*/ 15 h 15"/>
                  <a:gd name="T12" fmla="*/ 17 w 17"/>
                  <a:gd name="T13" fmla="*/ 15 h 15"/>
                  <a:gd name="T14" fmla="*/ 16 w 17"/>
                  <a:gd name="T15" fmla="*/ 9 h 15"/>
                  <a:gd name="T16" fmla="*/ 12 w 17"/>
                  <a:gd name="T17" fmla="*/ 3 h 15"/>
                  <a:gd name="T18" fmla="*/ 6 w 17"/>
                  <a:gd name="T19" fmla="*/ 0 h 15"/>
                  <a:gd name="T20" fmla="*/ 0 w 17"/>
                  <a:gd name="T21" fmla="*/ 0 h 15"/>
                  <a:gd name="T22" fmla="*/ 0 w 17"/>
                  <a:gd name="T23" fmla="*/ 0 h 15"/>
                  <a:gd name="T24" fmla="*/ 0 w 17"/>
                  <a:gd name="T25" fmla="*/ 9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5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7" y="15"/>
                    </a:lnTo>
                    <a:lnTo>
                      <a:pt x="17" y="15"/>
                    </a:lnTo>
                    <a:lnTo>
                      <a:pt x="16" y="9"/>
                    </a:lnTo>
                    <a:lnTo>
                      <a:pt x="12" y="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7" name="Freeform 98"/>
              <p:cNvSpPr>
                <a:spLocks/>
              </p:cNvSpPr>
              <p:nvPr/>
            </p:nvSpPr>
            <p:spPr bwMode="auto">
              <a:xfrm>
                <a:off x="1268" y="1101"/>
                <a:ext cx="112" cy="9"/>
              </a:xfrm>
              <a:custGeom>
                <a:avLst/>
                <a:gdLst>
                  <a:gd name="T0" fmla="*/ 9 w 112"/>
                  <a:gd name="T1" fmla="*/ 6 h 9"/>
                  <a:gd name="T2" fmla="*/ 5 w 112"/>
                  <a:gd name="T3" fmla="*/ 9 h 9"/>
                  <a:gd name="T4" fmla="*/ 9 w 112"/>
                  <a:gd name="T5" fmla="*/ 9 h 9"/>
                  <a:gd name="T6" fmla="*/ 21 w 112"/>
                  <a:gd name="T7" fmla="*/ 9 h 9"/>
                  <a:gd name="T8" fmla="*/ 38 w 112"/>
                  <a:gd name="T9" fmla="*/ 9 h 9"/>
                  <a:gd name="T10" fmla="*/ 56 w 112"/>
                  <a:gd name="T11" fmla="*/ 9 h 9"/>
                  <a:gd name="T12" fmla="*/ 76 w 112"/>
                  <a:gd name="T13" fmla="*/ 9 h 9"/>
                  <a:gd name="T14" fmla="*/ 94 w 112"/>
                  <a:gd name="T15" fmla="*/ 9 h 9"/>
                  <a:gd name="T16" fmla="*/ 106 w 112"/>
                  <a:gd name="T17" fmla="*/ 9 h 9"/>
                  <a:gd name="T18" fmla="*/ 112 w 112"/>
                  <a:gd name="T19" fmla="*/ 9 h 9"/>
                  <a:gd name="T20" fmla="*/ 112 w 112"/>
                  <a:gd name="T21" fmla="*/ 0 h 9"/>
                  <a:gd name="T22" fmla="*/ 106 w 112"/>
                  <a:gd name="T23" fmla="*/ 0 h 9"/>
                  <a:gd name="T24" fmla="*/ 94 w 112"/>
                  <a:gd name="T25" fmla="*/ 0 h 9"/>
                  <a:gd name="T26" fmla="*/ 76 w 112"/>
                  <a:gd name="T27" fmla="*/ 0 h 9"/>
                  <a:gd name="T28" fmla="*/ 56 w 112"/>
                  <a:gd name="T29" fmla="*/ 0 h 9"/>
                  <a:gd name="T30" fmla="*/ 38 w 112"/>
                  <a:gd name="T31" fmla="*/ 0 h 9"/>
                  <a:gd name="T32" fmla="*/ 21 w 112"/>
                  <a:gd name="T33" fmla="*/ 0 h 9"/>
                  <a:gd name="T34" fmla="*/ 9 w 112"/>
                  <a:gd name="T35" fmla="*/ 0 h 9"/>
                  <a:gd name="T36" fmla="*/ 5 w 112"/>
                  <a:gd name="T37" fmla="*/ 0 h 9"/>
                  <a:gd name="T38" fmla="*/ 0 w 112"/>
                  <a:gd name="T39" fmla="*/ 2 h 9"/>
                  <a:gd name="T40" fmla="*/ 5 w 112"/>
                  <a:gd name="T41" fmla="*/ 0 h 9"/>
                  <a:gd name="T42" fmla="*/ 2 w 112"/>
                  <a:gd name="T43" fmla="*/ 0 h 9"/>
                  <a:gd name="T44" fmla="*/ 1 w 112"/>
                  <a:gd name="T45" fmla="*/ 3 h 9"/>
                  <a:gd name="T46" fmla="*/ 9 w 112"/>
                  <a:gd name="T47" fmla="*/ 6 h 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9">
                    <a:moveTo>
                      <a:pt x="9" y="6"/>
                    </a:moveTo>
                    <a:lnTo>
                      <a:pt x="5" y="9"/>
                    </a:lnTo>
                    <a:lnTo>
                      <a:pt x="9" y="9"/>
                    </a:lnTo>
                    <a:lnTo>
                      <a:pt x="21" y="9"/>
                    </a:lnTo>
                    <a:lnTo>
                      <a:pt x="38" y="9"/>
                    </a:lnTo>
                    <a:lnTo>
                      <a:pt x="56" y="9"/>
                    </a:lnTo>
                    <a:lnTo>
                      <a:pt x="76" y="9"/>
                    </a:lnTo>
                    <a:lnTo>
                      <a:pt x="94" y="9"/>
                    </a:lnTo>
                    <a:lnTo>
                      <a:pt x="106" y="9"/>
                    </a:lnTo>
                    <a:lnTo>
                      <a:pt x="112" y="9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1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1" y="3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8" name="Freeform 99"/>
              <p:cNvSpPr>
                <a:spLocks/>
              </p:cNvSpPr>
              <p:nvPr/>
            </p:nvSpPr>
            <p:spPr bwMode="auto">
              <a:xfrm>
                <a:off x="1267" y="1103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9 w 10"/>
                  <a:gd name="T3" fmla="*/ 7 h 9"/>
                  <a:gd name="T4" fmla="*/ 10 w 10"/>
                  <a:gd name="T5" fmla="*/ 4 h 9"/>
                  <a:gd name="T6" fmla="*/ 1 w 10"/>
                  <a:gd name="T7" fmla="*/ 0 h 9"/>
                  <a:gd name="T8" fmla="*/ 0 w 10"/>
                  <a:gd name="T9" fmla="*/ 2 h 9"/>
                  <a:gd name="T10" fmla="*/ 5 w 10"/>
                  <a:gd name="T11" fmla="*/ 0 h 9"/>
                  <a:gd name="T12" fmla="*/ 5 w 10"/>
                  <a:gd name="T13" fmla="*/ 9 h 9"/>
                  <a:gd name="T14" fmla="*/ 7 w 10"/>
                  <a:gd name="T15" fmla="*/ 9 h 9"/>
                  <a:gd name="T16" fmla="*/ 8 w 10"/>
                  <a:gd name="T17" fmla="*/ 6 h 9"/>
                  <a:gd name="T18" fmla="*/ 5 w 10"/>
                  <a:gd name="T19" fmla="*/ 9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9" y="7"/>
                    </a:lnTo>
                    <a:lnTo>
                      <a:pt x="10" y="4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8" y="6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39" name="Freeform 100"/>
              <p:cNvSpPr>
                <a:spLocks/>
              </p:cNvSpPr>
              <p:nvPr/>
            </p:nvSpPr>
            <p:spPr bwMode="auto">
              <a:xfrm>
                <a:off x="541" y="1103"/>
                <a:ext cx="731" cy="9"/>
              </a:xfrm>
              <a:custGeom>
                <a:avLst/>
                <a:gdLst>
                  <a:gd name="T0" fmla="*/ 0 w 731"/>
                  <a:gd name="T1" fmla="*/ 4 h 9"/>
                  <a:gd name="T2" fmla="*/ 5 w 731"/>
                  <a:gd name="T3" fmla="*/ 9 h 9"/>
                  <a:gd name="T4" fmla="*/ 731 w 731"/>
                  <a:gd name="T5" fmla="*/ 9 h 9"/>
                  <a:gd name="T6" fmla="*/ 731 w 731"/>
                  <a:gd name="T7" fmla="*/ 0 h 9"/>
                  <a:gd name="T8" fmla="*/ 5 w 731"/>
                  <a:gd name="T9" fmla="*/ 0 h 9"/>
                  <a:gd name="T10" fmla="*/ 10 w 731"/>
                  <a:gd name="T11" fmla="*/ 4 h 9"/>
                  <a:gd name="T12" fmla="*/ 0 w 731"/>
                  <a:gd name="T13" fmla="*/ 4 h 9"/>
                  <a:gd name="T14" fmla="*/ 0 w 731"/>
                  <a:gd name="T15" fmla="*/ 9 h 9"/>
                  <a:gd name="T16" fmla="*/ 5 w 731"/>
                  <a:gd name="T17" fmla="*/ 9 h 9"/>
                  <a:gd name="T18" fmla="*/ 0 w 731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1" h="9">
                    <a:moveTo>
                      <a:pt x="0" y="4"/>
                    </a:moveTo>
                    <a:lnTo>
                      <a:pt x="5" y="9"/>
                    </a:lnTo>
                    <a:lnTo>
                      <a:pt x="731" y="9"/>
                    </a:lnTo>
                    <a:lnTo>
                      <a:pt x="731" y="0"/>
                    </a:lnTo>
                    <a:lnTo>
                      <a:pt x="5" y="0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0" name="Freeform 101"/>
              <p:cNvSpPr>
                <a:spLocks/>
              </p:cNvSpPr>
              <p:nvPr/>
            </p:nvSpPr>
            <p:spPr bwMode="auto">
              <a:xfrm>
                <a:off x="541" y="1099"/>
                <a:ext cx="10" cy="10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0 w 10"/>
                  <a:gd name="T5" fmla="*/ 8 h 10"/>
                  <a:gd name="T6" fmla="*/ 10 w 10"/>
                  <a:gd name="T7" fmla="*/ 8 h 10"/>
                  <a:gd name="T8" fmla="*/ 10 w 10"/>
                  <a:gd name="T9" fmla="*/ 5 h 10"/>
                  <a:gd name="T10" fmla="*/ 5 w 10"/>
                  <a:gd name="T11" fmla="*/ 0 h 10"/>
                  <a:gd name="T12" fmla="*/ 10 w 10"/>
                  <a:gd name="T13" fmla="*/ 5 h 10"/>
                  <a:gd name="T14" fmla="*/ 10 w 10"/>
                  <a:gd name="T15" fmla="*/ 0 h 10"/>
                  <a:gd name="T16" fmla="*/ 5 w 10"/>
                  <a:gd name="T17" fmla="*/ 0 h 10"/>
                  <a:gd name="T18" fmla="*/ 5 w 10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0" y="8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1" name="Freeform 102"/>
              <p:cNvSpPr>
                <a:spLocks/>
              </p:cNvSpPr>
              <p:nvPr/>
            </p:nvSpPr>
            <p:spPr bwMode="auto">
              <a:xfrm>
                <a:off x="426" y="1099"/>
                <a:ext cx="120" cy="10"/>
              </a:xfrm>
              <a:custGeom>
                <a:avLst/>
                <a:gdLst>
                  <a:gd name="T0" fmla="*/ 0 w 120"/>
                  <a:gd name="T1" fmla="*/ 10 h 10"/>
                  <a:gd name="T2" fmla="*/ 0 w 120"/>
                  <a:gd name="T3" fmla="*/ 10 h 10"/>
                  <a:gd name="T4" fmla="*/ 7 w 120"/>
                  <a:gd name="T5" fmla="*/ 10 h 10"/>
                  <a:gd name="T6" fmla="*/ 22 w 120"/>
                  <a:gd name="T7" fmla="*/ 10 h 10"/>
                  <a:gd name="T8" fmla="*/ 41 w 120"/>
                  <a:gd name="T9" fmla="*/ 10 h 10"/>
                  <a:gd name="T10" fmla="*/ 63 w 120"/>
                  <a:gd name="T11" fmla="*/ 10 h 10"/>
                  <a:gd name="T12" fmla="*/ 84 w 120"/>
                  <a:gd name="T13" fmla="*/ 10 h 10"/>
                  <a:gd name="T14" fmla="*/ 103 w 120"/>
                  <a:gd name="T15" fmla="*/ 10 h 10"/>
                  <a:gd name="T16" fmla="*/ 115 w 120"/>
                  <a:gd name="T17" fmla="*/ 10 h 10"/>
                  <a:gd name="T18" fmla="*/ 120 w 120"/>
                  <a:gd name="T19" fmla="*/ 10 h 10"/>
                  <a:gd name="T20" fmla="*/ 120 w 120"/>
                  <a:gd name="T21" fmla="*/ 0 h 10"/>
                  <a:gd name="T22" fmla="*/ 115 w 120"/>
                  <a:gd name="T23" fmla="*/ 0 h 10"/>
                  <a:gd name="T24" fmla="*/ 103 w 120"/>
                  <a:gd name="T25" fmla="*/ 0 h 10"/>
                  <a:gd name="T26" fmla="*/ 84 w 120"/>
                  <a:gd name="T27" fmla="*/ 0 h 10"/>
                  <a:gd name="T28" fmla="*/ 63 w 120"/>
                  <a:gd name="T29" fmla="*/ 0 h 10"/>
                  <a:gd name="T30" fmla="*/ 41 w 120"/>
                  <a:gd name="T31" fmla="*/ 0 h 10"/>
                  <a:gd name="T32" fmla="*/ 22 w 120"/>
                  <a:gd name="T33" fmla="*/ 0 h 10"/>
                  <a:gd name="T34" fmla="*/ 7 w 120"/>
                  <a:gd name="T35" fmla="*/ 0 h 10"/>
                  <a:gd name="T36" fmla="*/ 0 w 120"/>
                  <a:gd name="T37" fmla="*/ 0 h 10"/>
                  <a:gd name="T38" fmla="*/ 0 w 120"/>
                  <a:gd name="T39" fmla="*/ 0 h 10"/>
                  <a:gd name="T40" fmla="*/ 0 w 120"/>
                  <a:gd name="T41" fmla="*/ 10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20" h="10">
                    <a:moveTo>
                      <a:pt x="0" y="10"/>
                    </a:moveTo>
                    <a:lnTo>
                      <a:pt x="0" y="10"/>
                    </a:lnTo>
                    <a:lnTo>
                      <a:pt x="7" y="10"/>
                    </a:lnTo>
                    <a:lnTo>
                      <a:pt x="22" y="10"/>
                    </a:lnTo>
                    <a:lnTo>
                      <a:pt x="41" y="10"/>
                    </a:lnTo>
                    <a:lnTo>
                      <a:pt x="63" y="10"/>
                    </a:lnTo>
                    <a:lnTo>
                      <a:pt x="84" y="10"/>
                    </a:lnTo>
                    <a:lnTo>
                      <a:pt x="103" y="10"/>
                    </a:lnTo>
                    <a:lnTo>
                      <a:pt x="115" y="10"/>
                    </a:lnTo>
                    <a:lnTo>
                      <a:pt x="120" y="10"/>
                    </a:lnTo>
                    <a:lnTo>
                      <a:pt x="120" y="0"/>
                    </a:lnTo>
                    <a:lnTo>
                      <a:pt x="115" y="0"/>
                    </a:lnTo>
                    <a:lnTo>
                      <a:pt x="103" y="0"/>
                    </a:lnTo>
                    <a:lnTo>
                      <a:pt x="84" y="0"/>
                    </a:lnTo>
                    <a:lnTo>
                      <a:pt x="63" y="0"/>
                    </a:lnTo>
                    <a:lnTo>
                      <a:pt x="41" y="0"/>
                    </a:lnTo>
                    <a:lnTo>
                      <a:pt x="2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2" name="Freeform 103"/>
              <p:cNvSpPr>
                <a:spLocks/>
              </p:cNvSpPr>
              <p:nvPr/>
            </p:nvSpPr>
            <p:spPr bwMode="auto">
              <a:xfrm>
                <a:off x="409" y="1099"/>
                <a:ext cx="17" cy="17"/>
              </a:xfrm>
              <a:custGeom>
                <a:avLst/>
                <a:gdLst>
                  <a:gd name="T0" fmla="*/ 10 w 17"/>
                  <a:gd name="T1" fmla="*/ 17 h 17"/>
                  <a:gd name="T2" fmla="*/ 10 w 17"/>
                  <a:gd name="T3" fmla="*/ 17 h 17"/>
                  <a:gd name="T4" fmla="*/ 11 w 17"/>
                  <a:gd name="T5" fmla="*/ 13 h 17"/>
                  <a:gd name="T6" fmla="*/ 12 w 17"/>
                  <a:gd name="T7" fmla="*/ 12 h 17"/>
                  <a:gd name="T8" fmla="*/ 13 w 17"/>
                  <a:gd name="T9" fmla="*/ 11 h 17"/>
                  <a:gd name="T10" fmla="*/ 17 w 17"/>
                  <a:gd name="T11" fmla="*/ 10 h 17"/>
                  <a:gd name="T12" fmla="*/ 17 w 17"/>
                  <a:gd name="T13" fmla="*/ 0 h 17"/>
                  <a:gd name="T14" fmla="*/ 11 w 17"/>
                  <a:gd name="T15" fmla="*/ 2 h 17"/>
                  <a:gd name="T16" fmla="*/ 5 w 17"/>
                  <a:gd name="T17" fmla="*/ 5 h 17"/>
                  <a:gd name="T18" fmla="*/ 1 w 17"/>
                  <a:gd name="T19" fmla="*/ 11 h 17"/>
                  <a:gd name="T20" fmla="*/ 0 w 17"/>
                  <a:gd name="T21" fmla="*/ 17 h 17"/>
                  <a:gd name="T22" fmla="*/ 0 w 17"/>
                  <a:gd name="T23" fmla="*/ 17 h 17"/>
                  <a:gd name="T24" fmla="*/ 10 w 17"/>
                  <a:gd name="T25" fmla="*/ 17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11" y="13"/>
                    </a:lnTo>
                    <a:lnTo>
                      <a:pt x="12" y="12"/>
                    </a:lnTo>
                    <a:lnTo>
                      <a:pt x="13" y="11"/>
                    </a:lnTo>
                    <a:lnTo>
                      <a:pt x="17" y="1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3" name="Freeform 104"/>
              <p:cNvSpPr>
                <a:spLocks/>
              </p:cNvSpPr>
              <p:nvPr/>
            </p:nvSpPr>
            <p:spPr bwMode="auto">
              <a:xfrm>
                <a:off x="409" y="1116"/>
                <a:ext cx="11" cy="937"/>
              </a:xfrm>
              <a:custGeom>
                <a:avLst/>
                <a:gdLst>
                  <a:gd name="T0" fmla="*/ 10 w 11"/>
                  <a:gd name="T1" fmla="*/ 930 h 937"/>
                  <a:gd name="T2" fmla="*/ 11 w 11"/>
                  <a:gd name="T3" fmla="*/ 933 h 937"/>
                  <a:gd name="T4" fmla="*/ 11 w 11"/>
                  <a:gd name="T5" fmla="*/ 789 h 937"/>
                  <a:gd name="T6" fmla="*/ 11 w 11"/>
                  <a:gd name="T7" fmla="*/ 468 h 937"/>
                  <a:gd name="T8" fmla="*/ 10 w 11"/>
                  <a:gd name="T9" fmla="*/ 148 h 937"/>
                  <a:gd name="T10" fmla="*/ 10 w 11"/>
                  <a:gd name="T11" fmla="*/ 0 h 937"/>
                  <a:gd name="T12" fmla="*/ 0 w 11"/>
                  <a:gd name="T13" fmla="*/ 0 h 937"/>
                  <a:gd name="T14" fmla="*/ 0 w 11"/>
                  <a:gd name="T15" fmla="*/ 148 h 937"/>
                  <a:gd name="T16" fmla="*/ 1 w 11"/>
                  <a:gd name="T17" fmla="*/ 468 h 937"/>
                  <a:gd name="T18" fmla="*/ 1 w 11"/>
                  <a:gd name="T19" fmla="*/ 789 h 937"/>
                  <a:gd name="T20" fmla="*/ 1 w 11"/>
                  <a:gd name="T21" fmla="*/ 933 h 937"/>
                  <a:gd name="T22" fmla="*/ 3 w 11"/>
                  <a:gd name="T23" fmla="*/ 937 h 937"/>
                  <a:gd name="T24" fmla="*/ 1 w 11"/>
                  <a:gd name="T25" fmla="*/ 933 h 937"/>
                  <a:gd name="T26" fmla="*/ 1 w 11"/>
                  <a:gd name="T27" fmla="*/ 934 h 937"/>
                  <a:gd name="T28" fmla="*/ 3 w 11"/>
                  <a:gd name="T29" fmla="*/ 937 h 937"/>
                  <a:gd name="T30" fmla="*/ 10 w 11"/>
                  <a:gd name="T31" fmla="*/ 930 h 9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" h="937">
                    <a:moveTo>
                      <a:pt x="10" y="930"/>
                    </a:moveTo>
                    <a:lnTo>
                      <a:pt x="11" y="933"/>
                    </a:lnTo>
                    <a:lnTo>
                      <a:pt x="11" y="789"/>
                    </a:lnTo>
                    <a:lnTo>
                      <a:pt x="11" y="468"/>
                    </a:lnTo>
                    <a:lnTo>
                      <a:pt x="10" y="148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48"/>
                    </a:lnTo>
                    <a:lnTo>
                      <a:pt x="1" y="468"/>
                    </a:lnTo>
                    <a:lnTo>
                      <a:pt x="1" y="789"/>
                    </a:lnTo>
                    <a:lnTo>
                      <a:pt x="1" y="933"/>
                    </a:lnTo>
                    <a:lnTo>
                      <a:pt x="3" y="937"/>
                    </a:lnTo>
                    <a:lnTo>
                      <a:pt x="1" y="933"/>
                    </a:lnTo>
                    <a:lnTo>
                      <a:pt x="1" y="934"/>
                    </a:lnTo>
                    <a:lnTo>
                      <a:pt x="3" y="937"/>
                    </a:lnTo>
                    <a:lnTo>
                      <a:pt x="10" y="9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4" name="Freeform 105"/>
              <p:cNvSpPr>
                <a:spLocks/>
              </p:cNvSpPr>
              <p:nvPr/>
            </p:nvSpPr>
            <p:spPr bwMode="auto">
              <a:xfrm>
                <a:off x="546" y="1107"/>
                <a:ext cx="726" cy="575"/>
              </a:xfrm>
              <a:custGeom>
                <a:avLst/>
                <a:gdLst>
                  <a:gd name="T0" fmla="*/ 726 w 726"/>
                  <a:gd name="T1" fmla="*/ 0 h 575"/>
                  <a:gd name="T2" fmla="*/ 0 w 726"/>
                  <a:gd name="T3" fmla="*/ 0 h 575"/>
                  <a:gd name="T4" fmla="*/ 0 w 726"/>
                  <a:gd name="T5" fmla="*/ 72 h 575"/>
                  <a:gd name="T6" fmla="*/ 1 w 726"/>
                  <a:gd name="T7" fmla="*/ 237 h 575"/>
                  <a:gd name="T8" fmla="*/ 1 w 726"/>
                  <a:gd name="T9" fmla="*/ 422 h 575"/>
                  <a:gd name="T10" fmla="*/ 1 w 726"/>
                  <a:gd name="T11" fmla="*/ 555 h 575"/>
                  <a:gd name="T12" fmla="*/ 2 w 726"/>
                  <a:gd name="T13" fmla="*/ 562 h 575"/>
                  <a:gd name="T14" fmla="*/ 6 w 726"/>
                  <a:gd name="T15" fmla="*/ 568 h 575"/>
                  <a:gd name="T16" fmla="*/ 13 w 726"/>
                  <a:gd name="T17" fmla="*/ 573 h 575"/>
                  <a:gd name="T18" fmla="*/ 22 w 726"/>
                  <a:gd name="T19" fmla="*/ 575 h 575"/>
                  <a:gd name="T20" fmla="*/ 32 w 726"/>
                  <a:gd name="T21" fmla="*/ 575 h 575"/>
                  <a:gd name="T22" fmla="*/ 55 w 726"/>
                  <a:gd name="T23" fmla="*/ 575 h 575"/>
                  <a:gd name="T24" fmla="*/ 89 w 726"/>
                  <a:gd name="T25" fmla="*/ 575 h 575"/>
                  <a:gd name="T26" fmla="*/ 133 w 726"/>
                  <a:gd name="T27" fmla="*/ 575 h 575"/>
                  <a:gd name="T28" fmla="*/ 185 w 726"/>
                  <a:gd name="T29" fmla="*/ 575 h 575"/>
                  <a:gd name="T30" fmla="*/ 241 w 726"/>
                  <a:gd name="T31" fmla="*/ 575 h 575"/>
                  <a:gd name="T32" fmla="*/ 301 w 726"/>
                  <a:gd name="T33" fmla="*/ 575 h 575"/>
                  <a:gd name="T34" fmla="*/ 363 w 726"/>
                  <a:gd name="T35" fmla="*/ 575 h 575"/>
                  <a:gd name="T36" fmla="*/ 427 w 726"/>
                  <a:gd name="T37" fmla="*/ 575 h 575"/>
                  <a:gd name="T38" fmla="*/ 486 w 726"/>
                  <a:gd name="T39" fmla="*/ 575 h 575"/>
                  <a:gd name="T40" fmla="*/ 543 w 726"/>
                  <a:gd name="T41" fmla="*/ 575 h 575"/>
                  <a:gd name="T42" fmla="*/ 594 w 726"/>
                  <a:gd name="T43" fmla="*/ 575 h 575"/>
                  <a:gd name="T44" fmla="*/ 638 w 726"/>
                  <a:gd name="T45" fmla="*/ 575 h 575"/>
                  <a:gd name="T46" fmla="*/ 672 w 726"/>
                  <a:gd name="T47" fmla="*/ 575 h 575"/>
                  <a:gd name="T48" fmla="*/ 694 w 726"/>
                  <a:gd name="T49" fmla="*/ 575 h 575"/>
                  <a:gd name="T50" fmla="*/ 703 w 726"/>
                  <a:gd name="T51" fmla="*/ 575 h 575"/>
                  <a:gd name="T52" fmla="*/ 712 w 726"/>
                  <a:gd name="T53" fmla="*/ 573 h 575"/>
                  <a:gd name="T54" fmla="*/ 719 w 726"/>
                  <a:gd name="T55" fmla="*/ 568 h 575"/>
                  <a:gd name="T56" fmla="*/ 723 w 726"/>
                  <a:gd name="T57" fmla="*/ 561 h 575"/>
                  <a:gd name="T58" fmla="*/ 726 w 726"/>
                  <a:gd name="T59" fmla="*/ 553 h 575"/>
                  <a:gd name="T60" fmla="*/ 726 w 726"/>
                  <a:gd name="T61" fmla="*/ 419 h 575"/>
                  <a:gd name="T62" fmla="*/ 726 w 726"/>
                  <a:gd name="T63" fmla="*/ 235 h 575"/>
                  <a:gd name="T64" fmla="*/ 726 w 726"/>
                  <a:gd name="T65" fmla="*/ 72 h 575"/>
                  <a:gd name="T66" fmla="*/ 726 w 726"/>
                  <a:gd name="T67" fmla="*/ 0 h 57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575">
                    <a:moveTo>
                      <a:pt x="726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1" y="237"/>
                    </a:lnTo>
                    <a:lnTo>
                      <a:pt x="1" y="422"/>
                    </a:lnTo>
                    <a:lnTo>
                      <a:pt x="1" y="555"/>
                    </a:lnTo>
                    <a:lnTo>
                      <a:pt x="2" y="562"/>
                    </a:lnTo>
                    <a:lnTo>
                      <a:pt x="6" y="568"/>
                    </a:lnTo>
                    <a:lnTo>
                      <a:pt x="13" y="573"/>
                    </a:lnTo>
                    <a:lnTo>
                      <a:pt x="22" y="575"/>
                    </a:lnTo>
                    <a:lnTo>
                      <a:pt x="32" y="575"/>
                    </a:lnTo>
                    <a:lnTo>
                      <a:pt x="55" y="575"/>
                    </a:lnTo>
                    <a:lnTo>
                      <a:pt x="89" y="575"/>
                    </a:lnTo>
                    <a:lnTo>
                      <a:pt x="133" y="575"/>
                    </a:lnTo>
                    <a:lnTo>
                      <a:pt x="185" y="575"/>
                    </a:lnTo>
                    <a:lnTo>
                      <a:pt x="241" y="575"/>
                    </a:lnTo>
                    <a:lnTo>
                      <a:pt x="301" y="575"/>
                    </a:lnTo>
                    <a:lnTo>
                      <a:pt x="363" y="575"/>
                    </a:lnTo>
                    <a:lnTo>
                      <a:pt x="427" y="575"/>
                    </a:lnTo>
                    <a:lnTo>
                      <a:pt x="486" y="575"/>
                    </a:lnTo>
                    <a:lnTo>
                      <a:pt x="543" y="575"/>
                    </a:lnTo>
                    <a:lnTo>
                      <a:pt x="594" y="575"/>
                    </a:lnTo>
                    <a:lnTo>
                      <a:pt x="638" y="575"/>
                    </a:lnTo>
                    <a:lnTo>
                      <a:pt x="672" y="575"/>
                    </a:lnTo>
                    <a:lnTo>
                      <a:pt x="694" y="575"/>
                    </a:lnTo>
                    <a:lnTo>
                      <a:pt x="703" y="575"/>
                    </a:lnTo>
                    <a:lnTo>
                      <a:pt x="712" y="573"/>
                    </a:lnTo>
                    <a:lnTo>
                      <a:pt x="719" y="568"/>
                    </a:lnTo>
                    <a:lnTo>
                      <a:pt x="723" y="561"/>
                    </a:lnTo>
                    <a:lnTo>
                      <a:pt x="726" y="553"/>
                    </a:lnTo>
                    <a:lnTo>
                      <a:pt x="726" y="419"/>
                    </a:lnTo>
                    <a:lnTo>
                      <a:pt x="726" y="235"/>
                    </a:lnTo>
                    <a:lnTo>
                      <a:pt x="726" y="72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2F4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5" name="Freeform 106"/>
              <p:cNvSpPr>
                <a:spLocks/>
              </p:cNvSpPr>
              <p:nvPr/>
            </p:nvSpPr>
            <p:spPr bwMode="auto">
              <a:xfrm>
                <a:off x="546" y="1107"/>
                <a:ext cx="726" cy="575"/>
              </a:xfrm>
              <a:custGeom>
                <a:avLst/>
                <a:gdLst>
                  <a:gd name="T0" fmla="*/ 726 w 726"/>
                  <a:gd name="T1" fmla="*/ 0 h 575"/>
                  <a:gd name="T2" fmla="*/ 0 w 726"/>
                  <a:gd name="T3" fmla="*/ 0 h 575"/>
                  <a:gd name="T4" fmla="*/ 0 w 726"/>
                  <a:gd name="T5" fmla="*/ 0 h 575"/>
                  <a:gd name="T6" fmla="*/ 0 w 726"/>
                  <a:gd name="T7" fmla="*/ 72 h 575"/>
                  <a:gd name="T8" fmla="*/ 1 w 726"/>
                  <a:gd name="T9" fmla="*/ 237 h 575"/>
                  <a:gd name="T10" fmla="*/ 1 w 726"/>
                  <a:gd name="T11" fmla="*/ 422 h 575"/>
                  <a:gd name="T12" fmla="*/ 1 w 726"/>
                  <a:gd name="T13" fmla="*/ 555 h 575"/>
                  <a:gd name="T14" fmla="*/ 1 w 726"/>
                  <a:gd name="T15" fmla="*/ 555 h 575"/>
                  <a:gd name="T16" fmla="*/ 2 w 726"/>
                  <a:gd name="T17" fmla="*/ 562 h 575"/>
                  <a:gd name="T18" fmla="*/ 6 w 726"/>
                  <a:gd name="T19" fmla="*/ 568 h 575"/>
                  <a:gd name="T20" fmla="*/ 13 w 726"/>
                  <a:gd name="T21" fmla="*/ 573 h 575"/>
                  <a:gd name="T22" fmla="*/ 22 w 726"/>
                  <a:gd name="T23" fmla="*/ 575 h 575"/>
                  <a:gd name="T24" fmla="*/ 22 w 726"/>
                  <a:gd name="T25" fmla="*/ 575 h 575"/>
                  <a:gd name="T26" fmla="*/ 32 w 726"/>
                  <a:gd name="T27" fmla="*/ 575 h 575"/>
                  <a:gd name="T28" fmla="*/ 55 w 726"/>
                  <a:gd name="T29" fmla="*/ 575 h 575"/>
                  <a:gd name="T30" fmla="*/ 89 w 726"/>
                  <a:gd name="T31" fmla="*/ 575 h 575"/>
                  <a:gd name="T32" fmla="*/ 133 w 726"/>
                  <a:gd name="T33" fmla="*/ 575 h 575"/>
                  <a:gd name="T34" fmla="*/ 185 w 726"/>
                  <a:gd name="T35" fmla="*/ 575 h 575"/>
                  <a:gd name="T36" fmla="*/ 241 w 726"/>
                  <a:gd name="T37" fmla="*/ 575 h 575"/>
                  <a:gd name="T38" fmla="*/ 301 w 726"/>
                  <a:gd name="T39" fmla="*/ 575 h 575"/>
                  <a:gd name="T40" fmla="*/ 363 w 726"/>
                  <a:gd name="T41" fmla="*/ 575 h 575"/>
                  <a:gd name="T42" fmla="*/ 427 w 726"/>
                  <a:gd name="T43" fmla="*/ 575 h 575"/>
                  <a:gd name="T44" fmla="*/ 486 w 726"/>
                  <a:gd name="T45" fmla="*/ 575 h 575"/>
                  <a:gd name="T46" fmla="*/ 543 w 726"/>
                  <a:gd name="T47" fmla="*/ 575 h 575"/>
                  <a:gd name="T48" fmla="*/ 594 w 726"/>
                  <a:gd name="T49" fmla="*/ 575 h 575"/>
                  <a:gd name="T50" fmla="*/ 638 w 726"/>
                  <a:gd name="T51" fmla="*/ 575 h 575"/>
                  <a:gd name="T52" fmla="*/ 672 w 726"/>
                  <a:gd name="T53" fmla="*/ 575 h 575"/>
                  <a:gd name="T54" fmla="*/ 694 w 726"/>
                  <a:gd name="T55" fmla="*/ 575 h 575"/>
                  <a:gd name="T56" fmla="*/ 703 w 726"/>
                  <a:gd name="T57" fmla="*/ 575 h 575"/>
                  <a:gd name="T58" fmla="*/ 703 w 726"/>
                  <a:gd name="T59" fmla="*/ 575 h 575"/>
                  <a:gd name="T60" fmla="*/ 712 w 726"/>
                  <a:gd name="T61" fmla="*/ 573 h 575"/>
                  <a:gd name="T62" fmla="*/ 719 w 726"/>
                  <a:gd name="T63" fmla="*/ 568 h 575"/>
                  <a:gd name="T64" fmla="*/ 723 w 726"/>
                  <a:gd name="T65" fmla="*/ 561 h 575"/>
                  <a:gd name="T66" fmla="*/ 726 w 726"/>
                  <a:gd name="T67" fmla="*/ 553 h 575"/>
                  <a:gd name="T68" fmla="*/ 726 w 726"/>
                  <a:gd name="T69" fmla="*/ 553 h 575"/>
                  <a:gd name="T70" fmla="*/ 726 w 726"/>
                  <a:gd name="T71" fmla="*/ 419 h 575"/>
                  <a:gd name="T72" fmla="*/ 726 w 726"/>
                  <a:gd name="T73" fmla="*/ 235 h 575"/>
                  <a:gd name="T74" fmla="*/ 726 w 726"/>
                  <a:gd name="T75" fmla="*/ 72 h 575"/>
                  <a:gd name="T76" fmla="*/ 726 w 726"/>
                  <a:gd name="T77" fmla="*/ 0 h 5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26" h="575">
                    <a:moveTo>
                      <a:pt x="726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1" y="237"/>
                    </a:lnTo>
                    <a:lnTo>
                      <a:pt x="1" y="422"/>
                    </a:lnTo>
                    <a:lnTo>
                      <a:pt x="1" y="555"/>
                    </a:lnTo>
                    <a:lnTo>
                      <a:pt x="2" y="562"/>
                    </a:lnTo>
                    <a:lnTo>
                      <a:pt x="6" y="568"/>
                    </a:lnTo>
                    <a:lnTo>
                      <a:pt x="13" y="573"/>
                    </a:lnTo>
                    <a:lnTo>
                      <a:pt x="22" y="575"/>
                    </a:lnTo>
                    <a:lnTo>
                      <a:pt x="32" y="575"/>
                    </a:lnTo>
                    <a:lnTo>
                      <a:pt x="55" y="575"/>
                    </a:lnTo>
                    <a:lnTo>
                      <a:pt x="89" y="575"/>
                    </a:lnTo>
                    <a:lnTo>
                      <a:pt x="133" y="575"/>
                    </a:lnTo>
                    <a:lnTo>
                      <a:pt x="185" y="575"/>
                    </a:lnTo>
                    <a:lnTo>
                      <a:pt x="241" y="575"/>
                    </a:lnTo>
                    <a:lnTo>
                      <a:pt x="301" y="575"/>
                    </a:lnTo>
                    <a:lnTo>
                      <a:pt x="363" y="575"/>
                    </a:lnTo>
                    <a:lnTo>
                      <a:pt x="427" y="575"/>
                    </a:lnTo>
                    <a:lnTo>
                      <a:pt x="486" y="575"/>
                    </a:lnTo>
                    <a:lnTo>
                      <a:pt x="543" y="575"/>
                    </a:lnTo>
                    <a:lnTo>
                      <a:pt x="594" y="575"/>
                    </a:lnTo>
                    <a:lnTo>
                      <a:pt x="638" y="575"/>
                    </a:lnTo>
                    <a:lnTo>
                      <a:pt x="672" y="575"/>
                    </a:lnTo>
                    <a:lnTo>
                      <a:pt x="694" y="575"/>
                    </a:lnTo>
                    <a:lnTo>
                      <a:pt x="703" y="575"/>
                    </a:lnTo>
                    <a:lnTo>
                      <a:pt x="712" y="573"/>
                    </a:lnTo>
                    <a:lnTo>
                      <a:pt x="719" y="568"/>
                    </a:lnTo>
                    <a:lnTo>
                      <a:pt x="723" y="561"/>
                    </a:lnTo>
                    <a:lnTo>
                      <a:pt x="726" y="553"/>
                    </a:lnTo>
                    <a:lnTo>
                      <a:pt x="726" y="419"/>
                    </a:lnTo>
                    <a:lnTo>
                      <a:pt x="726" y="235"/>
                    </a:lnTo>
                    <a:lnTo>
                      <a:pt x="726" y="72"/>
                    </a:lnTo>
                    <a:lnTo>
                      <a:pt x="7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6" name="Rectangle 107"/>
              <p:cNvSpPr>
                <a:spLocks noChangeArrowheads="1"/>
              </p:cNvSpPr>
              <p:nvPr/>
            </p:nvSpPr>
            <p:spPr bwMode="auto">
              <a:xfrm>
                <a:off x="1295" y="1165"/>
                <a:ext cx="68" cy="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7" name="Freeform 108"/>
              <p:cNvSpPr>
                <a:spLocks/>
              </p:cNvSpPr>
              <p:nvPr/>
            </p:nvSpPr>
            <p:spPr bwMode="auto">
              <a:xfrm>
                <a:off x="1290" y="1160"/>
                <a:ext cx="14" cy="54"/>
              </a:xfrm>
              <a:custGeom>
                <a:avLst/>
                <a:gdLst>
                  <a:gd name="T0" fmla="*/ 7 w 14"/>
                  <a:gd name="T1" fmla="*/ 0 h 54"/>
                  <a:gd name="T2" fmla="*/ 0 w 14"/>
                  <a:gd name="T3" fmla="*/ 7 h 54"/>
                  <a:gd name="T4" fmla="*/ 0 w 14"/>
                  <a:gd name="T5" fmla="*/ 54 h 54"/>
                  <a:gd name="T6" fmla="*/ 14 w 14"/>
                  <a:gd name="T7" fmla="*/ 54 h 54"/>
                  <a:gd name="T8" fmla="*/ 14 w 14"/>
                  <a:gd name="T9" fmla="*/ 7 h 54"/>
                  <a:gd name="T10" fmla="*/ 7 w 14"/>
                  <a:gd name="T11" fmla="*/ 14 h 54"/>
                  <a:gd name="T12" fmla="*/ 7 w 14"/>
                  <a:gd name="T13" fmla="*/ 0 h 54"/>
                  <a:gd name="T14" fmla="*/ 0 w 14"/>
                  <a:gd name="T15" fmla="*/ 0 h 54"/>
                  <a:gd name="T16" fmla="*/ 0 w 14"/>
                  <a:gd name="T17" fmla="*/ 7 h 54"/>
                  <a:gd name="T18" fmla="*/ 7 w 14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54">
                    <a:moveTo>
                      <a:pt x="7" y="0"/>
                    </a:moveTo>
                    <a:lnTo>
                      <a:pt x="0" y="7"/>
                    </a:lnTo>
                    <a:lnTo>
                      <a:pt x="0" y="54"/>
                    </a:lnTo>
                    <a:lnTo>
                      <a:pt x="14" y="5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8" name="Freeform 109"/>
              <p:cNvSpPr>
                <a:spLocks/>
              </p:cNvSpPr>
              <p:nvPr/>
            </p:nvSpPr>
            <p:spPr bwMode="auto">
              <a:xfrm>
                <a:off x="1297" y="1160"/>
                <a:ext cx="66" cy="14"/>
              </a:xfrm>
              <a:custGeom>
                <a:avLst/>
                <a:gdLst>
                  <a:gd name="T0" fmla="*/ 66 w 66"/>
                  <a:gd name="T1" fmla="*/ 7 h 14"/>
                  <a:gd name="T2" fmla="*/ 66 w 66"/>
                  <a:gd name="T3" fmla="*/ 0 h 14"/>
                  <a:gd name="T4" fmla="*/ 0 w 66"/>
                  <a:gd name="T5" fmla="*/ 0 h 14"/>
                  <a:gd name="T6" fmla="*/ 0 w 66"/>
                  <a:gd name="T7" fmla="*/ 14 h 14"/>
                  <a:gd name="T8" fmla="*/ 66 w 66"/>
                  <a:gd name="T9" fmla="*/ 14 h 14"/>
                  <a:gd name="T10" fmla="*/ 66 w 66"/>
                  <a:gd name="T11" fmla="*/ 7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14">
                    <a:moveTo>
                      <a:pt x="66" y="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66" y="14"/>
                    </a:lnTo>
                    <a:lnTo>
                      <a:pt x="6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49" name="Freeform 110"/>
              <p:cNvSpPr>
                <a:spLocks/>
              </p:cNvSpPr>
              <p:nvPr/>
            </p:nvSpPr>
            <p:spPr bwMode="auto">
              <a:xfrm>
                <a:off x="689" y="1796"/>
                <a:ext cx="583" cy="316"/>
              </a:xfrm>
              <a:custGeom>
                <a:avLst/>
                <a:gdLst>
                  <a:gd name="T0" fmla="*/ 583 w 583"/>
                  <a:gd name="T1" fmla="*/ 314 h 316"/>
                  <a:gd name="T2" fmla="*/ 551 w 583"/>
                  <a:gd name="T3" fmla="*/ 314 h 316"/>
                  <a:gd name="T4" fmla="*/ 521 w 583"/>
                  <a:gd name="T5" fmla="*/ 314 h 316"/>
                  <a:gd name="T6" fmla="*/ 490 w 583"/>
                  <a:gd name="T7" fmla="*/ 314 h 316"/>
                  <a:gd name="T8" fmla="*/ 463 w 583"/>
                  <a:gd name="T9" fmla="*/ 314 h 316"/>
                  <a:gd name="T10" fmla="*/ 440 w 583"/>
                  <a:gd name="T11" fmla="*/ 314 h 316"/>
                  <a:gd name="T12" fmla="*/ 421 w 583"/>
                  <a:gd name="T13" fmla="*/ 314 h 316"/>
                  <a:gd name="T14" fmla="*/ 410 w 583"/>
                  <a:gd name="T15" fmla="*/ 314 h 316"/>
                  <a:gd name="T16" fmla="*/ 405 w 583"/>
                  <a:gd name="T17" fmla="*/ 314 h 316"/>
                  <a:gd name="T18" fmla="*/ 405 w 583"/>
                  <a:gd name="T19" fmla="*/ 316 h 316"/>
                  <a:gd name="T20" fmla="*/ 7 w 583"/>
                  <a:gd name="T21" fmla="*/ 316 h 316"/>
                  <a:gd name="T22" fmla="*/ 7 w 583"/>
                  <a:gd name="T23" fmla="*/ 301 h 316"/>
                  <a:gd name="T24" fmla="*/ 0 w 583"/>
                  <a:gd name="T25" fmla="*/ 301 h 316"/>
                  <a:gd name="T26" fmla="*/ 0 w 583"/>
                  <a:gd name="T27" fmla="*/ 258 h 316"/>
                  <a:gd name="T28" fmla="*/ 0 w 583"/>
                  <a:gd name="T29" fmla="*/ 161 h 316"/>
                  <a:gd name="T30" fmla="*/ 0 w 583"/>
                  <a:gd name="T31" fmla="*/ 63 h 316"/>
                  <a:gd name="T32" fmla="*/ 0 w 583"/>
                  <a:gd name="T33" fmla="*/ 14 h 316"/>
                  <a:gd name="T34" fmla="*/ 1 w 583"/>
                  <a:gd name="T35" fmla="*/ 6 h 316"/>
                  <a:gd name="T36" fmla="*/ 5 w 583"/>
                  <a:gd name="T37" fmla="*/ 3 h 316"/>
                  <a:gd name="T38" fmla="*/ 9 w 583"/>
                  <a:gd name="T39" fmla="*/ 0 h 316"/>
                  <a:gd name="T40" fmla="*/ 14 w 583"/>
                  <a:gd name="T41" fmla="*/ 0 h 316"/>
                  <a:gd name="T42" fmla="*/ 21 w 583"/>
                  <a:gd name="T43" fmla="*/ 0 h 316"/>
                  <a:gd name="T44" fmla="*/ 38 w 583"/>
                  <a:gd name="T45" fmla="*/ 0 h 316"/>
                  <a:gd name="T46" fmla="*/ 65 w 583"/>
                  <a:gd name="T47" fmla="*/ 0 h 316"/>
                  <a:gd name="T48" fmla="*/ 100 w 583"/>
                  <a:gd name="T49" fmla="*/ 0 h 316"/>
                  <a:gd name="T50" fmla="*/ 142 w 583"/>
                  <a:gd name="T51" fmla="*/ 0 h 316"/>
                  <a:gd name="T52" fmla="*/ 188 w 583"/>
                  <a:gd name="T53" fmla="*/ 0 h 316"/>
                  <a:gd name="T54" fmla="*/ 237 w 583"/>
                  <a:gd name="T55" fmla="*/ 0 h 316"/>
                  <a:gd name="T56" fmla="*/ 288 w 583"/>
                  <a:gd name="T57" fmla="*/ 0 h 316"/>
                  <a:gd name="T58" fmla="*/ 340 w 583"/>
                  <a:gd name="T59" fmla="*/ 0 h 316"/>
                  <a:gd name="T60" fmla="*/ 389 w 583"/>
                  <a:gd name="T61" fmla="*/ 0 h 316"/>
                  <a:gd name="T62" fmla="*/ 435 w 583"/>
                  <a:gd name="T63" fmla="*/ 0 h 316"/>
                  <a:gd name="T64" fmla="*/ 477 w 583"/>
                  <a:gd name="T65" fmla="*/ 0 h 316"/>
                  <a:gd name="T66" fmla="*/ 513 w 583"/>
                  <a:gd name="T67" fmla="*/ 0 h 316"/>
                  <a:gd name="T68" fmla="*/ 542 w 583"/>
                  <a:gd name="T69" fmla="*/ 0 h 316"/>
                  <a:gd name="T70" fmla="*/ 560 w 583"/>
                  <a:gd name="T71" fmla="*/ 0 h 316"/>
                  <a:gd name="T72" fmla="*/ 569 w 583"/>
                  <a:gd name="T73" fmla="*/ 0 h 316"/>
                  <a:gd name="T74" fmla="*/ 576 w 583"/>
                  <a:gd name="T75" fmla="*/ 1 h 316"/>
                  <a:gd name="T76" fmla="*/ 580 w 583"/>
                  <a:gd name="T77" fmla="*/ 5 h 316"/>
                  <a:gd name="T78" fmla="*/ 583 w 583"/>
                  <a:gd name="T79" fmla="*/ 10 h 316"/>
                  <a:gd name="T80" fmla="*/ 583 w 583"/>
                  <a:gd name="T81" fmla="*/ 14 h 316"/>
                  <a:gd name="T82" fmla="*/ 583 w 583"/>
                  <a:gd name="T83" fmla="*/ 58 h 316"/>
                  <a:gd name="T84" fmla="*/ 583 w 583"/>
                  <a:gd name="T85" fmla="*/ 152 h 316"/>
                  <a:gd name="T86" fmla="*/ 583 w 583"/>
                  <a:gd name="T87" fmla="*/ 247 h 316"/>
                  <a:gd name="T88" fmla="*/ 583 w 583"/>
                  <a:gd name="T89" fmla="*/ 294 h 316"/>
                  <a:gd name="T90" fmla="*/ 583 w 583"/>
                  <a:gd name="T91" fmla="*/ 314 h 31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83" h="316">
                    <a:moveTo>
                      <a:pt x="583" y="314"/>
                    </a:moveTo>
                    <a:lnTo>
                      <a:pt x="551" y="314"/>
                    </a:lnTo>
                    <a:lnTo>
                      <a:pt x="521" y="314"/>
                    </a:lnTo>
                    <a:lnTo>
                      <a:pt x="490" y="314"/>
                    </a:lnTo>
                    <a:lnTo>
                      <a:pt x="463" y="314"/>
                    </a:lnTo>
                    <a:lnTo>
                      <a:pt x="440" y="314"/>
                    </a:lnTo>
                    <a:lnTo>
                      <a:pt x="421" y="314"/>
                    </a:lnTo>
                    <a:lnTo>
                      <a:pt x="410" y="314"/>
                    </a:lnTo>
                    <a:lnTo>
                      <a:pt x="405" y="314"/>
                    </a:lnTo>
                    <a:lnTo>
                      <a:pt x="405" y="316"/>
                    </a:lnTo>
                    <a:lnTo>
                      <a:pt x="7" y="316"/>
                    </a:lnTo>
                    <a:lnTo>
                      <a:pt x="7" y="301"/>
                    </a:lnTo>
                    <a:lnTo>
                      <a:pt x="0" y="301"/>
                    </a:lnTo>
                    <a:lnTo>
                      <a:pt x="0" y="258"/>
                    </a:lnTo>
                    <a:lnTo>
                      <a:pt x="0" y="161"/>
                    </a:lnTo>
                    <a:lnTo>
                      <a:pt x="0" y="63"/>
                    </a:lnTo>
                    <a:lnTo>
                      <a:pt x="0" y="14"/>
                    </a:lnTo>
                    <a:lnTo>
                      <a:pt x="1" y="6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38" y="0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237" y="0"/>
                    </a:lnTo>
                    <a:lnTo>
                      <a:pt x="288" y="0"/>
                    </a:lnTo>
                    <a:lnTo>
                      <a:pt x="340" y="0"/>
                    </a:lnTo>
                    <a:lnTo>
                      <a:pt x="389" y="0"/>
                    </a:lnTo>
                    <a:lnTo>
                      <a:pt x="435" y="0"/>
                    </a:lnTo>
                    <a:lnTo>
                      <a:pt x="477" y="0"/>
                    </a:lnTo>
                    <a:lnTo>
                      <a:pt x="513" y="0"/>
                    </a:lnTo>
                    <a:lnTo>
                      <a:pt x="542" y="0"/>
                    </a:lnTo>
                    <a:lnTo>
                      <a:pt x="560" y="0"/>
                    </a:lnTo>
                    <a:lnTo>
                      <a:pt x="569" y="0"/>
                    </a:lnTo>
                    <a:lnTo>
                      <a:pt x="576" y="1"/>
                    </a:lnTo>
                    <a:lnTo>
                      <a:pt x="580" y="5"/>
                    </a:lnTo>
                    <a:lnTo>
                      <a:pt x="583" y="10"/>
                    </a:lnTo>
                    <a:lnTo>
                      <a:pt x="583" y="14"/>
                    </a:lnTo>
                    <a:lnTo>
                      <a:pt x="583" y="58"/>
                    </a:lnTo>
                    <a:lnTo>
                      <a:pt x="583" y="152"/>
                    </a:lnTo>
                    <a:lnTo>
                      <a:pt x="583" y="247"/>
                    </a:lnTo>
                    <a:lnTo>
                      <a:pt x="583" y="294"/>
                    </a:lnTo>
                    <a:lnTo>
                      <a:pt x="583" y="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0" name="Freeform 111"/>
              <p:cNvSpPr>
                <a:spLocks/>
              </p:cNvSpPr>
              <p:nvPr/>
            </p:nvSpPr>
            <p:spPr bwMode="auto">
              <a:xfrm>
                <a:off x="1089" y="2105"/>
                <a:ext cx="183" cy="9"/>
              </a:xfrm>
              <a:custGeom>
                <a:avLst/>
                <a:gdLst>
                  <a:gd name="T0" fmla="*/ 10 w 183"/>
                  <a:gd name="T1" fmla="*/ 5 h 9"/>
                  <a:gd name="T2" fmla="*/ 5 w 183"/>
                  <a:gd name="T3" fmla="*/ 9 h 9"/>
                  <a:gd name="T4" fmla="*/ 10 w 183"/>
                  <a:gd name="T5" fmla="*/ 9 h 9"/>
                  <a:gd name="T6" fmla="*/ 21 w 183"/>
                  <a:gd name="T7" fmla="*/ 9 h 9"/>
                  <a:gd name="T8" fmla="*/ 40 w 183"/>
                  <a:gd name="T9" fmla="*/ 9 h 9"/>
                  <a:gd name="T10" fmla="*/ 63 w 183"/>
                  <a:gd name="T11" fmla="*/ 9 h 9"/>
                  <a:gd name="T12" fmla="*/ 90 w 183"/>
                  <a:gd name="T13" fmla="*/ 9 h 9"/>
                  <a:gd name="T14" fmla="*/ 121 w 183"/>
                  <a:gd name="T15" fmla="*/ 9 h 9"/>
                  <a:gd name="T16" fmla="*/ 151 w 183"/>
                  <a:gd name="T17" fmla="*/ 9 h 9"/>
                  <a:gd name="T18" fmla="*/ 183 w 183"/>
                  <a:gd name="T19" fmla="*/ 9 h 9"/>
                  <a:gd name="T20" fmla="*/ 183 w 183"/>
                  <a:gd name="T21" fmla="*/ 0 h 9"/>
                  <a:gd name="T22" fmla="*/ 151 w 183"/>
                  <a:gd name="T23" fmla="*/ 0 h 9"/>
                  <a:gd name="T24" fmla="*/ 121 w 183"/>
                  <a:gd name="T25" fmla="*/ 0 h 9"/>
                  <a:gd name="T26" fmla="*/ 90 w 183"/>
                  <a:gd name="T27" fmla="*/ 0 h 9"/>
                  <a:gd name="T28" fmla="*/ 63 w 183"/>
                  <a:gd name="T29" fmla="*/ 0 h 9"/>
                  <a:gd name="T30" fmla="*/ 40 w 183"/>
                  <a:gd name="T31" fmla="*/ 0 h 9"/>
                  <a:gd name="T32" fmla="*/ 21 w 183"/>
                  <a:gd name="T33" fmla="*/ 0 h 9"/>
                  <a:gd name="T34" fmla="*/ 10 w 183"/>
                  <a:gd name="T35" fmla="*/ 0 h 9"/>
                  <a:gd name="T36" fmla="*/ 5 w 183"/>
                  <a:gd name="T37" fmla="*/ 0 h 9"/>
                  <a:gd name="T38" fmla="*/ 0 w 183"/>
                  <a:gd name="T39" fmla="*/ 5 h 9"/>
                  <a:gd name="T40" fmla="*/ 5 w 183"/>
                  <a:gd name="T41" fmla="*/ 0 h 9"/>
                  <a:gd name="T42" fmla="*/ 0 w 183"/>
                  <a:gd name="T43" fmla="*/ 0 h 9"/>
                  <a:gd name="T44" fmla="*/ 0 w 183"/>
                  <a:gd name="T45" fmla="*/ 5 h 9"/>
                  <a:gd name="T46" fmla="*/ 10 w 183"/>
                  <a:gd name="T47" fmla="*/ 5 h 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3" h="9">
                    <a:moveTo>
                      <a:pt x="10" y="5"/>
                    </a:moveTo>
                    <a:lnTo>
                      <a:pt x="5" y="9"/>
                    </a:lnTo>
                    <a:lnTo>
                      <a:pt x="10" y="9"/>
                    </a:lnTo>
                    <a:lnTo>
                      <a:pt x="21" y="9"/>
                    </a:lnTo>
                    <a:lnTo>
                      <a:pt x="40" y="9"/>
                    </a:lnTo>
                    <a:lnTo>
                      <a:pt x="63" y="9"/>
                    </a:lnTo>
                    <a:lnTo>
                      <a:pt x="90" y="9"/>
                    </a:lnTo>
                    <a:lnTo>
                      <a:pt x="121" y="9"/>
                    </a:lnTo>
                    <a:lnTo>
                      <a:pt x="151" y="9"/>
                    </a:lnTo>
                    <a:lnTo>
                      <a:pt x="183" y="9"/>
                    </a:lnTo>
                    <a:lnTo>
                      <a:pt x="183" y="0"/>
                    </a:lnTo>
                    <a:lnTo>
                      <a:pt x="151" y="0"/>
                    </a:lnTo>
                    <a:lnTo>
                      <a:pt x="121" y="0"/>
                    </a:lnTo>
                    <a:lnTo>
                      <a:pt x="90" y="0"/>
                    </a:lnTo>
                    <a:lnTo>
                      <a:pt x="63" y="0"/>
                    </a:lnTo>
                    <a:lnTo>
                      <a:pt x="40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1" name="Freeform 112"/>
              <p:cNvSpPr>
                <a:spLocks/>
              </p:cNvSpPr>
              <p:nvPr/>
            </p:nvSpPr>
            <p:spPr bwMode="auto">
              <a:xfrm>
                <a:off x="1089" y="2107"/>
                <a:ext cx="10" cy="10"/>
              </a:xfrm>
              <a:custGeom>
                <a:avLst/>
                <a:gdLst>
                  <a:gd name="T0" fmla="*/ 5 w 10"/>
                  <a:gd name="T1" fmla="*/ 10 h 10"/>
                  <a:gd name="T2" fmla="*/ 10 w 10"/>
                  <a:gd name="T3" fmla="*/ 5 h 10"/>
                  <a:gd name="T4" fmla="*/ 10 w 10"/>
                  <a:gd name="T5" fmla="*/ 3 h 10"/>
                  <a:gd name="T6" fmla="*/ 0 w 10"/>
                  <a:gd name="T7" fmla="*/ 3 h 10"/>
                  <a:gd name="T8" fmla="*/ 0 w 10"/>
                  <a:gd name="T9" fmla="*/ 5 h 10"/>
                  <a:gd name="T10" fmla="*/ 5 w 10"/>
                  <a:gd name="T11" fmla="*/ 0 h 10"/>
                  <a:gd name="T12" fmla="*/ 5 w 10"/>
                  <a:gd name="T13" fmla="*/ 10 h 10"/>
                  <a:gd name="T14" fmla="*/ 10 w 10"/>
                  <a:gd name="T15" fmla="*/ 10 h 10"/>
                  <a:gd name="T16" fmla="*/ 10 w 10"/>
                  <a:gd name="T17" fmla="*/ 5 h 10"/>
                  <a:gd name="T18" fmla="*/ 5 w 10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10" y="5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2" name="Freeform 113"/>
              <p:cNvSpPr>
                <a:spLocks/>
              </p:cNvSpPr>
              <p:nvPr/>
            </p:nvSpPr>
            <p:spPr bwMode="auto">
              <a:xfrm>
                <a:off x="691" y="2107"/>
                <a:ext cx="403" cy="10"/>
              </a:xfrm>
              <a:custGeom>
                <a:avLst/>
                <a:gdLst>
                  <a:gd name="T0" fmla="*/ 0 w 403"/>
                  <a:gd name="T1" fmla="*/ 5 h 10"/>
                  <a:gd name="T2" fmla="*/ 5 w 403"/>
                  <a:gd name="T3" fmla="*/ 10 h 10"/>
                  <a:gd name="T4" fmla="*/ 403 w 403"/>
                  <a:gd name="T5" fmla="*/ 10 h 10"/>
                  <a:gd name="T6" fmla="*/ 403 w 403"/>
                  <a:gd name="T7" fmla="*/ 0 h 10"/>
                  <a:gd name="T8" fmla="*/ 5 w 403"/>
                  <a:gd name="T9" fmla="*/ 0 h 10"/>
                  <a:gd name="T10" fmla="*/ 9 w 403"/>
                  <a:gd name="T11" fmla="*/ 5 h 10"/>
                  <a:gd name="T12" fmla="*/ 0 w 403"/>
                  <a:gd name="T13" fmla="*/ 5 h 10"/>
                  <a:gd name="T14" fmla="*/ 0 w 403"/>
                  <a:gd name="T15" fmla="*/ 10 h 10"/>
                  <a:gd name="T16" fmla="*/ 5 w 403"/>
                  <a:gd name="T17" fmla="*/ 10 h 10"/>
                  <a:gd name="T18" fmla="*/ 0 w 403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3" h="10">
                    <a:moveTo>
                      <a:pt x="0" y="5"/>
                    </a:moveTo>
                    <a:lnTo>
                      <a:pt x="5" y="10"/>
                    </a:lnTo>
                    <a:lnTo>
                      <a:pt x="403" y="10"/>
                    </a:lnTo>
                    <a:lnTo>
                      <a:pt x="403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3" name="Freeform 114"/>
              <p:cNvSpPr>
                <a:spLocks/>
              </p:cNvSpPr>
              <p:nvPr/>
            </p:nvSpPr>
            <p:spPr bwMode="auto">
              <a:xfrm>
                <a:off x="691" y="2092"/>
                <a:ext cx="9" cy="20"/>
              </a:xfrm>
              <a:custGeom>
                <a:avLst/>
                <a:gdLst>
                  <a:gd name="T0" fmla="*/ 5 w 9"/>
                  <a:gd name="T1" fmla="*/ 10 h 20"/>
                  <a:gd name="T2" fmla="*/ 0 w 9"/>
                  <a:gd name="T3" fmla="*/ 5 h 20"/>
                  <a:gd name="T4" fmla="*/ 0 w 9"/>
                  <a:gd name="T5" fmla="*/ 20 h 20"/>
                  <a:gd name="T6" fmla="*/ 9 w 9"/>
                  <a:gd name="T7" fmla="*/ 20 h 20"/>
                  <a:gd name="T8" fmla="*/ 9 w 9"/>
                  <a:gd name="T9" fmla="*/ 5 h 20"/>
                  <a:gd name="T10" fmla="*/ 5 w 9"/>
                  <a:gd name="T11" fmla="*/ 0 h 20"/>
                  <a:gd name="T12" fmla="*/ 9 w 9"/>
                  <a:gd name="T13" fmla="*/ 5 h 20"/>
                  <a:gd name="T14" fmla="*/ 9 w 9"/>
                  <a:gd name="T15" fmla="*/ 0 h 20"/>
                  <a:gd name="T16" fmla="*/ 5 w 9"/>
                  <a:gd name="T17" fmla="*/ 0 h 20"/>
                  <a:gd name="T18" fmla="*/ 5 w 9"/>
                  <a:gd name="T19" fmla="*/ 1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0">
                    <a:moveTo>
                      <a:pt x="5" y="10"/>
                    </a:moveTo>
                    <a:lnTo>
                      <a:pt x="0" y="5"/>
                    </a:lnTo>
                    <a:lnTo>
                      <a:pt x="0" y="20"/>
                    </a:lnTo>
                    <a:lnTo>
                      <a:pt x="9" y="20"/>
                    </a:lnTo>
                    <a:lnTo>
                      <a:pt x="9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4" name="Freeform 115"/>
              <p:cNvSpPr>
                <a:spLocks/>
              </p:cNvSpPr>
              <p:nvPr/>
            </p:nvSpPr>
            <p:spPr bwMode="auto">
              <a:xfrm>
                <a:off x="684" y="2092"/>
                <a:ext cx="12" cy="10"/>
              </a:xfrm>
              <a:custGeom>
                <a:avLst/>
                <a:gdLst>
                  <a:gd name="T0" fmla="*/ 0 w 12"/>
                  <a:gd name="T1" fmla="*/ 5 h 10"/>
                  <a:gd name="T2" fmla="*/ 5 w 12"/>
                  <a:gd name="T3" fmla="*/ 10 h 10"/>
                  <a:gd name="T4" fmla="*/ 12 w 12"/>
                  <a:gd name="T5" fmla="*/ 10 h 10"/>
                  <a:gd name="T6" fmla="*/ 12 w 12"/>
                  <a:gd name="T7" fmla="*/ 0 h 10"/>
                  <a:gd name="T8" fmla="*/ 5 w 12"/>
                  <a:gd name="T9" fmla="*/ 0 h 10"/>
                  <a:gd name="T10" fmla="*/ 9 w 12"/>
                  <a:gd name="T11" fmla="*/ 5 h 10"/>
                  <a:gd name="T12" fmla="*/ 0 w 12"/>
                  <a:gd name="T13" fmla="*/ 5 h 10"/>
                  <a:gd name="T14" fmla="*/ 0 w 12"/>
                  <a:gd name="T15" fmla="*/ 10 h 10"/>
                  <a:gd name="T16" fmla="*/ 5 w 12"/>
                  <a:gd name="T17" fmla="*/ 10 h 10"/>
                  <a:gd name="T18" fmla="*/ 0 w 12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5"/>
                    </a:moveTo>
                    <a:lnTo>
                      <a:pt x="5" y="10"/>
                    </a:lnTo>
                    <a:lnTo>
                      <a:pt x="12" y="1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5" name="Freeform 116"/>
              <p:cNvSpPr>
                <a:spLocks/>
              </p:cNvSpPr>
              <p:nvPr/>
            </p:nvSpPr>
            <p:spPr bwMode="auto">
              <a:xfrm>
                <a:off x="684" y="1810"/>
                <a:ext cx="9" cy="287"/>
              </a:xfrm>
              <a:custGeom>
                <a:avLst/>
                <a:gdLst>
                  <a:gd name="T0" fmla="*/ 0 w 9"/>
                  <a:gd name="T1" fmla="*/ 0 h 287"/>
                  <a:gd name="T2" fmla="*/ 0 w 9"/>
                  <a:gd name="T3" fmla="*/ 0 h 287"/>
                  <a:gd name="T4" fmla="*/ 0 w 9"/>
                  <a:gd name="T5" fmla="*/ 49 h 287"/>
                  <a:gd name="T6" fmla="*/ 0 w 9"/>
                  <a:gd name="T7" fmla="*/ 147 h 287"/>
                  <a:gd name="T8" fmla="*/ 0 w 9"/>
                  <a:gd name="T9" fmla="*/ 244 h 287"/>
                  <a:gd name="T10" fmla="*/ 0 w 9"/>
                  <a:gd name="T11" fmla="*/ 287 h 287"/>
                  <a:gd name="T12" fmla="*/ 9 w 9"/>
                  <a:gd name="T13" fmla="*/ 287 h 287"/>
                  <a:gd name="T14" fmla="*/ 9 w 9"/>
                  <a:gd name="T15" fmla="*/ 244 h 287"/>
                  <a:gd name="T16" fmla="*/ 9 w 9"/>
                  <a:gd name="T17" fmla="*/ 147 h 287"/>
                  <a:gd name="T18" fmla="*/ 9 w 9"/>
                  <a:gd name="T19" fmla="*/ 49 h 287"/>
                  <a:gd name="T20" fmla="*/ 9 w 9"/>
                  <a:gd name="T21" fmla="*/ 0 h 287"/>
                  <a:gd name="T22" fmla="*/ 9 w 9"/>
                  <a:gd name="T23" fmla="*/ 0 h 287"/>
                  <a:gd name="T24" fmla="*/ 0 w 9"/>
                  <a:gd name="T25" fmla="*/ 0 h 2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7">
                    <a:moveTo>
                      <a:pt x="0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0" y="147"/>
                    </a:lnTo>
                    <a:lnTo>
                      <a:pt x="0" y="244"/>
                    </a:lnTo>
                    <a:lnTo>
                      <a:pt x="0" y="287"/>
                    </a:lnTo>
                    <a:lnTo>
                      <a:pt x="9" y="287"/>
                    </a:lnTo>
                    <a:lnTo>
                      <a:pt x="9" y="244"/>
                    </a:lnTo>
                    <a:lnTo>
                      <a:pt x="9" y="147"/>
                    </a:lnTo>
                    <a:lnTo>
                      <a:pt x="9" y="49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6" name="Freeform 117"/>
              <p:cNvSpPr>
                <a:spLocks/>
              </p:cNvSpPr>
              <p:nvPr/>
            </p:nvSpPr>
            <p:spPr bwMode="auto">
              <a:xfrm>
                <a:off x="684" y="1792"/>
                <a:ext cx="19" cy="18"/>
              </a:xfrm>
              <a:custGeom>
                <a:avLst/>
                <a:gdLst>
                  <a:gd name="T0" fmla="*/ 19 w 19"/>
                  <a:gd name="T1" fmla="*/ 0 h 18"/>
                  <a:gd name="T2" fmla="*/ 19 w 19"/>
                  <a:gd name="T3" fmla="*/ 0 h 18"/>
                  <a:gd name="T4" fmla="*/ 13 w 19"/>
                  <a:gd name="T5" fmla="*/ 0 h 18"/>
                  <a:gd name="T6" fmla="*/ 8 w 19"/>
                  <a:gd name="T7" fmla="*/ 3 h 18"/>
                  <a:gd name="T8" fmla="*/ 1 w 19"/>
                  <a:gd name="T9" fmla="*/ 8 h 18"/>
                  <a:gd name="T10" fmla="*/ 0 w 19"/>
                  <a:gd name="T11" fmla="*/ 18 h 18"/>
                  <a:gd name="T12" fmla="*/ 9 w 19"/>
                  <a:gd name="T13" fmla="*/ 18 h 18"/>
                  <a:gd name="T14" fmla="*/ 10 w 19"/>
                  <a:gd name="T15" fmla="*/ 12 h 18"/>
                  <a:gd name="T16" fmla="*/ 13 w 19"/>
                  <a:gd name="T17" fmla="*/ 10 h 18"/>
                  <a:gd name="T18" fmla="*/ 15 w 19"/>
                  <a:gd name="T19" fmla="*/ 9 h 18"/>
                  <a:gd name="T20" fmla="*/ 19 w 19"/>
                  <a:gd name="T21" fmla="*/ 9 h 18"/>
                  <a:gd name="T22" fmla="*/ 19 w 19"/>
                  <a:gd name="T23" fmla="*/ 9 h 18"/>
                  <a:gd name="T24" fmla="*/ 19 w 19"/>
                  <a:gd name="T25" fmla="*/ 0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" h="18">
                    <a:moveTo>
                      <a:pt x="19" y="0"/>
                    </a:moveTo>
                    <a:lnTo>
                      <a:pt x="19" y="0"/>
                    </a:lnTo>
                    <a:lnTo>
                      <a:pt x="13" y="0"/>
                    </a:lnTo>
                    <a:lnTo>
                      <a:pt x="8" y="3"/>
                    </a:lnTo>
                    <a:lnTo>
                      <a:pt x="1" y="8"/>
                    </a:lnTo>
                    <a:lnTo>
                      <a:pt x="0" y="18"/>
                    </a:lnTo>
                    <a:lnTo>
                      <a:pt x="9" y="18"/>
                    </a:lnTo>
                    <a:lnTo>
                      <a:pt x="10" y="12"/>
                    </a:lnTo>
                    <a:lnTo>
                      <a:pt x="13" y="10"/>
                    </a:lnTo>
                    <a:lnTo>
                      <a:pt x="15" y="9"/>
                    </a:lnTo>
                    <a:lnTo>
                      <a:pt x="1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7" name="Freeform 118"/>
              <p:cNvSpPr>
                <a:spLocks/>
              </p:cNvSpPr>
              <p:nvPr/>
            </p:nvSpPr>
            <p:spPr bwMode="auto">
              <a:xfrm>
                <a:off x="703" y="1792"/>
                <a:ext cx="555" cy="9"/>
              </a:xfrm>
              <a:custGeom>
                <a:avLst/>
                <a:gdLst>
                  <a:gd name="T0" fmla="*/ 555 w 555"/>
                  <a:gd name="T1" fmla="*/ 0 h 9"/>
                  <a:gd name="T2" fmla="*/ 555 w 555"/>
                  <a:gd name="T3" fmla="*/ 0 h 9"/>
                  <a:gd name="T4" fmla="*/ 546 w 555"/>
                  <a:gd name="T5" fmla="*/ 0 h 9"/>
                  <a:gd name="T6" fmla="*/ 528 w 555"/>
                  <a:gd name="T7" fmla="*/ 0 h 9"/>
                  <a:gd name="T8" fmla="*/ 499 w 555"/>
                  <a:gd name="T9" fmla="*/ 0 h 9"/>
                  <a:gd name="T10" fmla="*/ 463 w 555"/>
                  <a:gd name="T11" fmla="*/ 0 h 9"/>
                  <a:gd name="T12" fmla="*/ 421 w 555"/>
                  <a:gd name="T13" fmla="*/ 0 h 9"/>
                  <a:gd name="T14" fmla="*/ 375 w 555"/>
                  <a:gd name="T15" fmla="*/ 0 h 9"/>
                  <a:gd name="T16" fmla="*/ 326 w 555"/>
                  <a:gd name="T17" fmla="*/ 0 h 9"/>
                  <a:gd name="T18" fmla="*/ 274 w 555"/>
                  <a:gd name="T19" fmla="*/ 0 h 9"/>
                  <a:gd name="T20" fmla="*/ 223 w 555"/>
                  <a:gd name="T21" fmla="*/ 0 h 9"/>
                  <a:gd name="T22" fmla="*/ 174 w 555"/>
                  <a:gd name="T23" fmla="*/ 0 h 9"/>
                  <a:gd name="T24" fmla="*/ 128 w 555"/>
                  <a:gd name="T25" fmla="*/ 0 h 9"/>
                  <a:gd name="T26" fmla="*/ 86 w 555"/>
                  <a:gd name="T27" fmla="*/ 0 h 9"/>
                  <a:gd name="T28" fmla="*/ 51 w 555"/>
                  <a:gd name="T29" fmla="*/ 0 h 9"/>
                  <a:gd name="T30" fmla="*/ 24 w 555"/>
                  <a:gd name="T31" fmla="*/ 0 h 9"/>
                  <a:gd name="T32" fmla="*/ 7 w 555"/>
                  <a:gd name="T33" fmla="*/ 0 h 9"/>
                  <a:gd name="T34" fmla="*/ 0 w 555"/>
                  <a:gd name="T35" fmla="*/ 0 h 9"/>
                  <a:gd name="T36" fmla="*/ 0 w 555"/>
                  <a:gd name="T37" fmla="*/ 9 h 9"/>
                  <a:gd name="T38" fmla="*/ 7 w 555"/>
                  <a:gd name="T39" fmla="*/ 9 h 9"/>
                  <a:gd name="T40" fmla="*/ 24 w 555"/>
                  <a:gd name="T41" fmla="*/ 9 h 9"/>
                  <a:gd name="T42" fmla="*/ 51 w 555"/>
                  <a:gd name="T43" fmla="*/ 9 h 9"/>
                  <a:gd name="T44" fmla="*/ 86 w 555"/>
                  <a:gd name="T45" fmla="*/ 9 h 9"/>
                  <a:gd name="T46" fmla="*/ 128 w 555"/>
                  <a:gd name="T47" fmla="*/ 9 h 9"/>
                  <a:gd name="T48" fmla="*/ 174 w 555"/>
                  <a:gd name="T49" fmla="*/ 9 h 9"/>
                  <a:gd name="T50" fmla="*/ 223 w 555"/>
                  <a:gd name="T51" fmla="*/ 9 h 9"/>
                  <a:gd name="T52" fmla="*/ 274 w 555"/>
                  <a:gd name="T53" fmla="*/ 9 h 9"/>
                  <a:gd name="T54" fmla="*/ 326 w 555"/>
                  <a:gd name="T55" fmla="*/ 9 h 9"/>
                  <a:gd name="T56" fmla="*/ 375 w 555"/>
                  <a:gd name="T57" fmla="*/ 9 h 9"/>
                  <a:gd name="T58" fmla="*/ 421 w 555"/>
                  <a:gd name="T59" fmla="*/ 9 h 9"/>
                  <a:gd name="T60" fmla="*/ 463 w 555"/>
                  <a:gd name="T61" fmla="*/ 9 h 9"/>
                  <a:gd name="T62" fmla="*/ 499 w 555"/>
                  <a:gd name="T63" fmla="*/ 9 h 9"/>
                  <a:gd name="T64" fmla="*/ 528 w 555"/>
                  <a:gd name="T65" fmla="*/ 9 h 9"/>
                  <a:gd name="T66" fmla="*/ 546 w 555"/>
                  <a:gd name="T67" fmla="*/ 9 h 9"/>
                  <a:gd name="T68" fmla="*/ 555 w 555"/>
                  <a:gd name="T69" fmla="*/ 9 h 9"/>
                  <a:gd name="T70" fmla="*/ 555 w 555"/>
                  <a:gd name="T71" fmla="*/ 9 h 9"/>
                  <a:gd name="T72" fmla="*/ 555 w 555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55" h="9">
                    <a:moveTo>
                      <a:pt x="555" y="0"/>
                    </a:moveTo>
                    <a:lnTo>
                      <a:pt x="555" y="0"/>
                    </a:lnTo>
                    <a:lnTo>
                      <a:pt x="546" y="0"/>
                    </a:lnTo>
                    <a:lnTo>
                      <a:pt x="528" y="0"/>
                    </a:lnTo>
                    <a:lnTo>
                      <a:pt x="499" y="0"/>
                    </a:lnTo>
                    <a:lnTo>
                      <a:pt x="463" y="0"/>
                    </a:lnTo>
                    <a:lnTo>
                      <a:pt x="421" y="0"/>
                    </a:lnTo>
                    <a:lnTo>
                      <a:pt x="375" y="0"/>
                    </a:lnTo>
                    <a:lnTo>
                      <a:pt x="326" y="0"/>
                    </a:lnTo>
                    <a:lnTo>
                      <a:pt x="274" y="0"/>
                    </a:lnTo>
                    <a:lnTo>
                      <a:pt x="223" y="0"/>
                    </a:lnTo>
                    <a:lnTo>
                      <a:pt x="174" y="0"/>
                    </a:lnTo>
                    <a:lnTo>
                      <a:pt x="128" y="0"/>
                    </a:lnTo>
                    <a:lnTo>
                      <a:pt x="86" y="0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24" y="9"/>
                    </a:lnTo>
                    <a:lnTo>
                      <a:pt x="51" y="9"/>
                    </a:lnTo>
                    <a:lnTo>
                      <a:pt x="86" y="9"/>
                    </a:lnTo>
                    <a:lnTo>
                      <a:pt x="128" y="9"/>
                    </a:lnTo>
                    <a:lnTo>
                      <a:pt x="174" y="9"/>
                    </a:lnTo>
                    <a:lnTo>
                      <a:pt x="223" y="9"/>
                    </a:lnTo>
                    <a:lnTo>
                      <a:pt x="274" y="9"/>
                    </a:lnTo>
                    <a:lnTo>
                      <a:pt x="326" y="9"/>
                    </a:lnTo>
                    <a:lnTo>
                      <a:pt x="375" y="9"/>
                    </a:lnTo>
                    <a:lnTo>
                      <a:pt x="421" y="9"/>
                    </a:lnTo>
                    <a:lnTo>
                      <a:pt x="463" y="9"/>
                    </a:lnTo>
                    <a:lnTo>
                      <a:pt x="499" y="9"/>
                    </a:lnTo>
                    <a:lnTo>
                      <a:pt x="528" y="9"/>
                    </a:lnTo>
                    <a:lnTo>
                      <a:pt x="546" y="9"/>
                    </a:lnTo>
                    <a:lnTo>
                      <a:pt x="555" y="9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8" name="Freeform 119"/>
              <p:cNvSpPr>
                <a:spLocks/>
              </p:cNvSpPr>
              <p:nvPr/>
            </p:nvSpPr>
            <p:spPr bwMode="auto">
              <a:xfrm>
                <a:off x="1258" y="1792"/>
                <a:ext cx="18" cy="18"/>
              </a:xfrm>
              <a:custGeom>
                <a:avLst/>
                <a:gdLst>
                  <a:gd name="T0" fmla="*/ 18 w 18"/>
                  <a:gd name="T1" fmla="*/ 18 h 18"/>
                  <a:gd name="T2" fmla="*/ 18 w 18"/>
                  <a:gd name="T3" fmla="*/ 18 h 18"/>
                  <a:gd name="T4" fmla="*/ 18 w 18"/>
                  <a:gd name="T5" fmla="*/ 12 h 18"/>
                  <a:gd name="T6" fmla="*/ 15 w 18"/>
                  <a:gd name="T7" fmla="*/ 7 h 18"/>
                  <a:gd name="T8" fmla="*/ 8 w 18"/>
                  <a:gd name="T9" fmla="*/ 1 h 18"/>
                  <a:gd name="T10" fmla="*/ 0 w 18"/>
                  <a:gd name="T11" fmla="*/ 0 h 18"/>
                  <a:gd name="T12" fmla="*/ 0 w 18"/>
                  <a:gd name="T13" fmla="*/ 9 h 18"/>
                  <a:gd name="T14" fmla="*/ 5 w 18"/>
                  <a:gd name="T15" fmla="*/ 10 h 18"/>
                  <a:gd name="T16" fmla="*/ 8 w 18"/>
                  <a:gd name="T17" fmla="*/ 11 h 18"/>
                  <a:gd name="T18" fmla="*/ 9 w 18"/>
                  <a:gd name="T19" fmla="*/ 15 h 18"/>
                  <a:gd name="T20" fmla="*/ 9 w 18"/>
                  <a:gd name="T21" fmla="*/ 18 h 18"/>
                  <a:gd name="T22" fmla="*/ 9 w 18"/>
                  <a:gd name="T23" fmla="*/ 18 h 18"/>
                  <a:gd name="T24" fmla="*/ 18 w 18"/>
                  <a:gd name="T25" fmla="*/ 18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8" y="18"/>
                    </a:moveTo>
                    <a:lnTo>
                      <a:pt x="18" y="18"/>
                    </a:lnTo>
                    <a:lnTo>
                      <a:pt x="18" y="12"/>
                    </a:lnTo>
                    <a:lnTo>
                      <a:pt x="15" y="7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5" y="10"/>
                    </a:lnTo>
                    <a:lnTo>
                      <a:pt x="8" y="11"/>
                    </a:lnTo>
                    <a:lnTo>
                      <a:pt x="9" y="15"/>
                    </a:lnTo>
                    <a:lnTo>
                      <a:pt x="9" y="18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59" name="Freeform 120"/>
              <p:cNvSpPr>
                <a:spLocks/>
              </p:cNvSpPr>
              <p:nvPr/>
            </p:nvSpPr>
            <p:spPr bwMode="auto">
              <a:xfrm>
                <a:off x="1267" y="1810"/>
                <a:ext cx="9" cy="280"/>
              </a:xfrm>
              <a:custGeom>
                <a:avLst/>
                <a:gdLst>
                  <a:gd name="T0" fmla="*/ 9 w 9"/>
                  <a:gd name="T1" fmla="*/ 280 h 280"/>
                  <a:gd name="T2" fmla="*/ 9 w 9"/>
                  <a:gd name="T3" fmla="*/ 280 h 280"/>
                  <a:gd name="T4" fmla="*/ 9 w 9"/>
                  <a:gd name="T5" fmla="*/ 233 h 280"/>
                  <a:gd name="T6" fmla="*/ 9 w 9"/>
                  <a:gd name="T7" fmla="*/ 138 h 280"/>
                  <a:gd name="T8" fmla="*/ 9 w 9"/>
                  <a:gd name="T9" fmla="*/ 44 h 280"/>
                  <a:gd name="T10" fmla="*/ 9 w 9"/>
                  <a:gd name="T11" fmla="*/ 0 h 280"/>
                  <a:gd name="T12" fmla="*/ 0 w 9"/>
                  <a:gd name="T13" fmla="*/ 0 h 280"/>
                  <a:gd name="T14" fmla="*/ 0 w 9"/>
                  <a:gd name="T15" fmla="*/ 44 h 280"/>
                  <a:gd name="T16" fmla="*/ 0 w 9"/>
                  <a:gd name="T17" fmla="*/ 138 h 280"/>
                  <a:gd name="T18" fmla="*/ 0 w 9"/>
                  <a:gd name="T19" fmla="*/ 233 h 280"/>
                  <a:gd name="T20" fmla="*/ 0 w 9"/>
                  <a:gd name="T21" fmla="*/ 280 h 280"/>
                  <a:gd name="T22" fmla="*/ 0 w 9"/>
                  <a:gd name="T23" fmla="*/ 280 h 280"/>
                  <a:gd name="T24" fmla="*/ 9 w 9"/>
                  <a:gd name="T25" fmla="*/ 280 h 2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0">
                    <a:moveTo>
                      <a:pt x="9" y="280"/>
                    </a:moveTo>
                    <a:lnTo>
                      <a:pt x="9" y="280"/>
                    </a:lnTo>
                    <a:lnTo>
                      <a:pt x="9" y="233"/>
                    </a:lnTo>
                    <a:lnTo>
                      <a:pt x="9" y="138"/>
                    </a:lnTo>
                    <a:lnTo>
                      <a:pt x="9" y="44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0" y="138"/>
                    </a:lnTo>
                    <a:lnTo>
                      <a:pt x="0" y="233"/>
                    </a:lnTo>
                    <a:lnTo>
                      <a:pt x="0" y="280"/>
                    </a:lnTo>
                    <a:lnTo>
                      <a:pt x="9" y="2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0" name="Freeform 121"/>
              <p:cNvSpPr>
                <a:spLocks/>
              </p:cNvSpPr>
              <p:nvPr/>
            </p:nvSpPr>
            <p:spPr bwMode="auto">
              <a:xfrm>
                <a:off x="1267" y="2090"/>
                <a:ext cx="9" cy="24"/>
              </a:xfrm>
              <a:custGeom>
                <a:avLst/>
                <a:gdLst>
                  <a:gd name="T0" fmla="*/ 5 w 9"/>
                  <a:gd name="T1" fmla="*/ 24 h 24"/>
                  <a:gd name="T2" fmla="*/ 9 w 9"/>
                  <a:gd name="T3" fmla="*/ 20 h 24"/>
                  <a:gd name="T4" fmla="*/ 9 w 9"/>
                  <a:gd name="T5" fmla="*/ 0 h 24"/>
                  <a:gd name="T6" fmla="*/ 0 w 9"/>
                  <a:gd name="T7" fmla="*/ 0 h 24"/>
                  <a:gd name="T8" fmla="*/ 0 w 9"/>
                  <a:gd name="T9" fmla="*/ 20 h 24"/>
                  <a:gd name="T10" fmla="*/ 5 w 9"/>
                  <a:gd name="T11" fmla="*/ 15 h 24"/>
                  <a:gd name="T12" fmla="*/ 5 w 9"/>
                  <a:gd name="T13" fmla="*/ 24 h 24"/>
                  <a:gd name="T14" fmla="*/ 9 w 9"/>
                  <a:gd name="T15" fmla="*/ 24 h 24"/>
                  <a:gd name="T16" fmla="*/ 9 w 9"/>
                  <a:gd name="T17" fmla="*/ 20 h 24"/>
                  <a:gd name="T18" fmla="*/ 5 w 9"/>
                  <a:gd name="T19" fmla="*/ 24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4">
                    <a:moveTo>
                      <a:pt x="5" y="24"/>
                    </a:moveTo>
                    <a:lnTo>
                      <a:pt x="9" y="2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5" y="15"/>
                    </a:lnTo>
                    <a:lnTo>
                      <a:pt x="5" y="24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1" name="Freeform 122"/>
              <p:cNvSpPr>
                <a:spLocks/>
              </p:cNvSpPr>
              <p:nvPr/>
            </p:nvSpPr>
            <p:spPr bwMode="auto">
              <a:xfrm>
                <a:off x="1235" y="2093"/>
                <a:ext cx="37" cy="17"/>
              </a:xfrm>
              <a:custGeom>
                <a:avLst/>
                <a:gdLst>
                  <a:gd name="T0" fmla="*/ 37 w 37"/>
                  <a:gd name="T1" fmla="*/ 0 h 17"/>
                  <a:gd name="T2" fmla="*/ 17 w 37"/>
                  <a:gd name="T3" fmla="*/ 0 h 17"/>
                  <a:gd name="T4" fmla="*/ 0 w 37"/>
                  <a:gd name="T5" fmla="*/ 17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" h="17">
                    <a:moveTo>
                      <a:pt x="37" y="0"/>
                    </a:moveTo>
                    <a:lnTo>
                      <a:pt x="17" y="0"/>
                    </a:lnTo>
                    <a:lnTo>
                      <a:pt x="0" y="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2" name="Freeform 123"/>
              <p:cNvSpPr>
                <a:spLocks/>
              </p:cNvSpPr>
              <p:nvPr/>
            </p:nvSpPr>
            <p:spPr bwMode="auto">
              <a:xfrm>
                <a:off x="696" y="1806"/>
                <a:ext cx="470" cy="306"/>
              </a:xfrm>
              <a:custGeom>
                <a:avLst/>
                <a:gdLst>
                  <a:gd name="T0" fmla="*/ 470 w 470"/>
                  <a:gd name="T1" fmla="*/ 304 h 306"/>
                  <a:gd name="T2" fmla="*/ 470 w 470"/>
                  <a:gd name="T3" fmla="*/ 306 h 306"/>
                  <a:gd name="T4" fmla="*/ 0 w 470"/>
                  <a:gd name="T5" fmla="*/ 306 h 306"/>
                  <a:gd name="T6" fmla="*/ 0 w 470"/>
                  <a:gd name="T7" fmla="*/ 291 h 306"/>
                  <a:gd name="T8" fmla="*/ 0 w 470"/>
                  <a:gd name="T9" fmla="*/ 249 h 306"/>
                  <a:gd name="T10" fmla="*/ 0 w 470"/>
                  <a:gd name="T11" fmla="*/ 157 h 306"/>
                  <a:gd name="T12" fmla="*/ 0 w 470"/>
                  <a:gd name="T13" fmla="*/ 64 h 306"/>
                  <a:gd name="T14" fmla="*/ 0 w 470"/>
                  <a:gd name="T15" fmla="*/ 18 h 306"/>
                  <a:gd name="T16" fmla="*/ 1 w 470"/>
                  <a:gd name="T17" fmla="*/ 12 h 306"/>
                  <a:gd name="T18" fmla="*/ 4 w 470"/>
                  <a:gd name="T19" fmla="*/ 7 h 306"/>
                  <a:gd name="T20" fmla="*/ 10 w 470"/>
                  <a:gd name="T21" fmla="*/ 2 h 306"/>
                  <a:gd name="T22" fmla="*/ 21 w 470"/>
                  <a:gd name="T23" fmla="*/ 0 h 306"/>
                  <a:gd name="T24" fmla="*/ 28 w 470"/>
                  <a:gd name="T25" fmla="*/ 0 h 306"/>
                  <a:gd name="T26" fmla="*/ 43 w 470"/>
                  <a:gd name="T27" fmla="*/ 0 h 306"/>
                  <a:gd name="T28" fmla="*/ 64 w 470"/>
                  <a:gd name="T29" fmla="*/ 0 h 306"/>
                  <a:gd name="T30" fmla="*/ 92 w 470"/>
                  <a:gd name="T31" fmla="*/ 0 h 306"/>
                  <a:gd name="T32" fmla="*/ 123 w 470"/>
                  <a:gd name="T33" fmla="*/ 0 h 306"/>
                  <a:gd name="T34" fmla="*/ 159 w 470"/>
                  <a:gd name="T35" fmla="*/ 0 h 306"/>
                  <a:gd name="T36" fmla="*/ 196 w 470"/>
                  <a:gd name="T37" fmla="*/ 0 h 306"/>
                  <a:gd name="T38" fmla="*/ 234 w 470"/>
                  <a:gd name="T39" fmla="*/ 0 h 306"/>
                  <a:gd name="T40" fmla="*/ 273 w 470"/>
                  <a:gd name="T41" fmla="*/ 0 h 306"/>
                  <a:gd name="T42" fmla="*/ 310 w 470"/>
                  <a:gd name="T43" fmla="*/ 0 h 306"/>
                  <a:gd name="T44" fmla="*/ 345 w 470"/>
                  <a:gd name="T45" fmla="*/ 0 h 306"/>
                  <a:gd name="T46" fmla="*/ 377 w 470"/>
                  <a:gd name="T47" fmla="*/ 0 h 306"/>
                  <a:gd name="T48" fmla="*/ 405 w 470"/>
                  <a:gd name="T49" fmla="*/ 0 h 306"/>
                  <a:gd name="T50" fmla="*/ 426 w 470"/>
                  <a:gd name="T51" fmla="*/ 0 h 306"/>
                  <a:gd name="T52" fmla="*/ 441 w 470"/>
                  <a:gd name="T53" fmla="*/ 0 h 306"/>
                  <a:gd name="T54" fmla="*/ 448 w 470"/>
                  <a:gd name="T55" fmla="*/ 0 h 306"/>
                  <a:gd name="T56" fmla="*/ 458 w 470"/>
                  <a:gd name="T57" fmla="*/ 1 h 306"/>
                  <a:gd name="T58" fmla="*/ 465 w 470"/>
                  <a:gd name="T59" fmla="*/ 5 h 306"/>
                  <a:gd name="T60" fmla="*/ 469 w 470"/>
                  <a:gd name="T61" fmla="*/ 11 h 306"/>
                  <a:gd name="T62" fmla="*/ 470 w 470"/>
                  <a:gd name="T63" fmla="*/ 19 h 306"/>
                  <a:gd name="T64" fmla="*/ 470 w 470"/>
                  <a:gd name="T65" fmla="*/ 68 h 306"/>
                  <a:gd name="T66" fmla="*/ 470 w 470"/>
                  <a:gd name="T67" fmla="*/ 165 h 306"/>
                  <a:gd name="T68" fmla="*/ 470 w 470"/>
                  <a:gd name="T69" fmla="*/ 261 h 306"/>
                  <a:gd name="T70" fmla="*/ 470 w 470"/>
                  <a:gd name="T71" fmla="*/ 304 h 30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70" h="306">
                    <a:moveTo>
                      <a:pt x="470" y="304"/>
                    </a:moveTo>
                    <a:lnTo>
                      <a:pt x="470" y="306"/>
                    </a:lnTo>
                    <a:lnTo>
                      <a:pt x="0" y="306"/>
                    </a:lnTo>
                    <a:lnTo>
                      <a:pt x="0" y="291"/>
                    </a:lnTo>
                    <a:lnTo>
                      <a:pt x="0" y="249"/>
                    </a:lnTo>
                    <a:lnTo>
                      <a:pt x="0" y="157"/>
                    </a:lnTo>
                    <a:lnTo>
                      <a:pt x="0" y="6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10" y="2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43" y="0"/>
                    </a:lnTo>
                    <a:lnTo>
                      <a:pt x="64" y="0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59" y="0"/>
                    </a:lnTo>
                    <a:lnTo>
                      <a:pt x="196" y="0"/>
                    </a:lnTo>
                    <a:lnTo>
                      <a:pt x="234" y="0"/>
                    </a:lnTo>
                    <a:lnTo>
                      <a:pt x="273" y="0"/>
                    </a:lnTo>
                    <a:lnTo>
                      <a:pt x="310" y="0"/>
                    </a:lnTo>
                    <a:lnTo>
                      <a:pt x="345" y="0"/>
                    </a:lnTo>
                    <a:lnTo>
                      <a:pt x="377" y="0"/>
                    </a:lnTo>
                    <a:lnTo>
                      <a:pt x="405" y="0"/>
                    </a:lnTo>
                    <a:lnTo>
                      <a:pt x="426" y="0"/>
                    </a:lnTo>
                    <a:lnTo>
                      <a:pt x="441" y="0"/>
                    </a:lnTo>
                    <a:lnTo>
                      <a:pt x="448" y="0"/>
                    </a:lnTo>
                    <a:lnTo>
                      <a:pt x="458" y="1"/>
                    </a:lnTo>
                    <a:lnTo>
                      <a:pt x="465" y="5"/>
                    </a:lnTo>
                    <a:lnTo>
                      <a:pt x="469" y="11"/>
                    </a:lnTo>
                    <a:lnTo>
                      <a:pt x="470" y="19"/>
                    </a:lnTo>
                    <a:lnTo>
                      <a:pt x="470" y="68"/>
                    </a:lnTo>
                    <a:lnTo>
                      <a:pt x="470" y="165"/>
                    </a:lnTo>
                    <a:lnTo>
                      <a:pt x="470" y="261"/>
                    </a:lnTo>
                    <a:lnTo>
                      <a:pt x="470" y="304"/>
                    </a:lnTo>
                    <a:close/>
                  </a:path>
                </a:pathLst>
              </a:custGeom>
              <a:solidFill>
                <a:srgbClr val="BFC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3" name="Freeform 124"/>
              <p:cNvSpPr>
                <a:spLocks/>
              </p:cNvSpPr>
              <p:nvPr/>
            </p:nvSpPr>
            <p:spPr bwMode="auto">
              <a:xfrm>
                <a:off x="1162" y="2107"/>
                <a:ext cx="9" cy="10"/>
              </a:xfrm>
              <a:custGeom>
                <a:avLst/>
                <a:gdLst>
                  <a:gd name="T0" fmla="*/ 4 w 9"/>
                  <a:gd name="T1" fmla="*/ 10 h 10"/>
                  <a:gd name="T2" fmla="*/ 9 w 9"/>
                  <a:gd name="T3" fmla="*/ 5 h 10"/>
                  <a:gd name="T4" fmla="*/ 9 w 9"/>
                  <a:gd name="T5" fmla="*/ 3 h 10"/>
                  <a:gd name="T6" fmla="*/ 0 w 9"/>
                  <a:gd name="T7" fmla="*/ 3 h 10"/>
                  <a:gd name="T8" fmla="*/ 0 w 9"/>
                  <a:gd name="T9" fmla="*/ 5 h 10"/>
                  <a:gd name="T10" fmla="*/ 4 w 9"/>
                  <a:gd name="T11" fmla="*/ 0 h 10"/>
                  <a:gd name="T12" fmla="*/ 4 w 9"/>
                  <a:gd name="T13" fmla="*/ 10 h 10"/>
                  <a:gd name="T14" fmla="*/ 9 w 9"/>
                  <a:gd name="T15" fmla="*/ 10 h 10"/>
                  <a:gd name="T16" fmla="*/ 9 w 9"/>
                  <a:gd name="T17" fmla="*/ 5 h 10"/>
                  <a:gd name="T18" fmla="*/ 4 w 9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lnTo>
                      <a:pt x="9" y="5"/>
                    </a:lnTo>
                    <a:lnTo>
                      <a:pt x="9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9" y="10"/>
                    </a:lnTo>
                    <a:lnTo>
                      <a:pt x="9" y="5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4" name="Freeform 125"/>
              <p:cNvSpPr>
                <a:spLocks/>
              </p:cNvSpPr>
              <p:nvPr/>
            </p:nvSpPr>
            <p:spPr bwMode="auto">
              <a:xfrm>
                <a:off x="691" y="2107"/>
                <a:ext cx="475" cy="10"/>
              </a:xfrm>
              <a:custGeom>
                <a:avLst/>
                <a:gdLst>
                  <a:gd name="T0" fmla="*/ 0 w 475"/>
                  <a:gd name="T1" fmla="*/ 5 h 10"/>
                  <a:gd name="T2" fmla="*/ 5 w 475"/>
                  <a:gd name="T3" fmla="*/ 10 h 10"/>
                  <a:gd name="T4" fmla="*/ 475 w 475"/>
                  <a:gd name="T5" fmla="*/ 10 h 10"/>
                  <a:gd name="T6" fmla="*/ 475 w 475"/>
                  <a:gd name="T7" fmla="*/ 0 h 10"/>
                  <a:gd name="T8" fmla="*/ 5 w 475"/>
                  <a:gd name="T9" fmla="*/ 0 h 10"/>
                  <a:gd name="T10" fmla="*/ 9 w 475"/>
                  <a:gd name="T11" fmla="*/ 5 h 10"/>
                  <a:gd name="T12" fmla="*/ 0 w 475"/>
                  <a:gd name="T13" fmla="*/ 5 h 10"/>
                  <a:gd name="T14" fmla="*/ 0 w 475"/>
                  <a:gd name="T15" fmla="*/ 10 h 10"/>
                  <a:gd name="T16" fmla="*/ 5 w 475"/>
                  <a:gd name="T17" fmla="*/ 10 h 10"/>
                  <a:gd name="T18" fmla="*/ 0 w 475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10">
                    <a:moveTo>
                      <a:pt x="0" y="5"/>
                    </a:moveTo>
                    <a:lnTo>
                      <a:pt x="5" y="10"/>
                    </a:lnTo>
                    <a:lnTo>
                      <a:pt x="475" y="10"/>
                    </a:lnTo>
                    <a:lnTo>
                      <a:pt x="475" y="0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5" name="Freeform 126"/>
              <p:cNvSpPr>
                <a:spLocks/>
              </p:cNvSpPr>
              <p:nvPr/>
            </p:nvSpPr>
            <p:spPr bwMode="auto">
              <a:xfrm>
                <a:off x="691" y="2097"/>
                <a:ext cx="9" cy="15"/>
              </a:xfrm>
              <a:custGeom>
                <a:avLst/>
                <a:gdLst>
                  <a:gd name="T0" fmla="*/ 0 w 9"/>
                  <a:gd name="T1" fmla="*/ 0 h 15"/>
                  <a:gd name="T2" fmla="*/ 0 w 9"/>
                  <a:gd name="T3" fmla="*/ 0 h 15"/>
                  <a:gd name="T4" fmla="*/ 0 w 9"/>
                  <a:gd name="T5" fmla="*/ 15 h 15"/>
                  <a:gd name="T6" fmla="*/ 9 w 9"/>
                  <a:gd name="T7" fmla="*/ 15 h 15"/>
                  <a:gd name="T8" fmla="*/ 9 w 9"/>
                  <a:gd name="T9" fmla="*/ 0 h 15"/>
                  <a:gd name="T10" fmla="*/ 9 w 9"/>
                  <a:gd name="T11" fmla="*/ 0 h 15"/>
                  <a:gd name="T12" fmla="*/ 0 w 9"/>
                  <a:gd name="T13" fmla="*/ 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9" y="15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6" name="Freeform 127"/>
              <p:cNvSpPr>
                <a:spLocks/>
              </p:cNvSpPr>
              <p:nvPr/>
            </p:nvSpPr>
            <p:spPr bwMode="auto">
              <a:xfrm>
                <a:off x="691" y="1824"/>
                <a:ext cx="9" cy="273"/>
              </a:xfrm>
              <a:custGeom>
                <a:avLst/>
                <a:gdLst>
                  <a:gd name="T0" fmla="*/ 0 w 9"/>
                  <a:gd name="T1" fmla="*/ 0 h 273"/>
                  <a:gd name="T2" fmla="*/ 0 w 9"/>
                  <a:gd name="T3" fmla="*/ 0 h 273"/>
                  <a:gd name="T4" fmla="*/ 0 w 9"/>
                  <a:gd name="T5" fmla="*/ 46 h 273"/>
                  <a:gd name="T6" fmla="*/ 0 w 9"/>
                  <a:gd name="T7" fmla="*/ 139 h 273"/>
                  <a:gd name="T8" fmla="*/ 0 w 9"/>
                  <a:gd name="T9" fmla="*/ 231 h 273"/>
                  <a:gd name="T10" fmla="*/ 0 w 9"/>
                  <a:gd name="T11" fmla="*/ 273 h 273"/>
                  <a:gd name="T12" fmla="*/ 9 w 9"/>
                  <a:gd name="T13" fmla="*/ 273 h 273"/>
                  <a:gd name="T14" fmla="*/ 9 w 9"/>
                  <a:gd name="T15" fmla="*/ 231 h 273"/>
                  <a:gd name="T16" fmla="*/ 9 w 9"/>
                  <a:gd name="T17" fmla="*/ 139 h 273"/>
                  <a:gd name="T18" fmla="*/ 9 w 9"/>
                  <a:gd name="T19" fmla="*/ 46 h 273"/>
                  <a:gd name="T20" fmla="*/ 9 w 9"/>
                  <a:gd name="T21" fmla="*/ 0 h 273"/>
                  <a:gd name="T22" fmla="*/ 9 w 9"/>
                  <a:gd name="T23" fmla="*/ 0 h 273"/>
                  <a:gd name="T24" fmla="*/ 0 w 9"/>
                  <a:gd name="T25" fmla="*/ 0 h 2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73">
                    <a:moveTo>
                      <a:pt x="0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0" y="139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9" y="273"/>
                    </a:lnTo>
                    <a:lnTo>
                      <a:pt x="9" y="231"/>
                    </a:lnTo>
                    <a:lnTo>
                      <a:pt x="9" y="139"/>
                    </a:lnTo>
                    <a:lnTo>
                      <a:pt x="9" y="46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7" name="Freeform 128"/>
              <p:cNvSpPr>
                <a:spLocks/>
              </p:cNvSpPr>
              <p:nvPr/>
            </p:nvSpPr>
            <p:spPr bwMode="auto">
              <a:xfrm>
                <a:off x="691" y="1801"/>
                <a:ext cx="26" cy="23"/>
              </a:xfrm>
              <a:custGeom>
                <a:avLst/>
                <a:gdLst>
                  <a:gd name="T0" fmla="*/ 26 w 26"/>
                  <a:gd name="T1" fmla="*/ 0 h 23"/>
                  <a:gd name="T2" fmla="*/ 26 w 26"/>
                  <a:gd name="T3" fmla="*/ 0 h 23"/>
                  <a:gd name="T4" fmla="*/ 14 w 26"/>
                  <a:gd name="T5" fmla="*/ 2 h 23"/>
                  <a:gd name="T6" fmla="*/ 6 w 26"/>
                  <a:gd name="T7" fmla="*/ 9 h 23"/>
                  <a:gd name="T8" fmla="*/ 1 w 26"/>
                  <a:gd name="T9" fmla="*/ 16 h 23"/>
                  <a:gd name="T10" fmla="*/ 0 w 26"/>
                  <a:gd name="T11" fmla="*/ 23 h 23"/>
                  <a:gd name="T12" fmla="*/ 9 w 26"/>
                  <a:gd name="T13" fmla="*/ 23 h 23"/>
                  <a:gd name="T14" fmla="*/ 10 w 26"/>
                  <a:gd name="T15" fmla="*/ 19 h 23"/>
                  <a:gd name="T16" fmla="*/ 13 w 26"/>
                  <a:gd name="T17" fmla="*/ 14 h 23"/>
                  <a:gd name="T18" fmla="*/ 16 w 26"/>
                  <a:gd name="T19" fmla="*/ 12 h 23"/>
                  <a:gd name="T20" fmla="*/ 26 w 26"/>
                  <a:gd name="T21" fmla="*/ 9 h 23"/>
                  <a:gd name="T22" fmla="*/ 26 w 26"/>
                  <a:gd name="T23" fmla="*/ 9 h 23"/>
                  <a:gd name="T24" fmla="*/ 26 w 26"/>
                  <a:gd name="T25" fmla="*/ 0 h 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" h="23">
                    <a:moveTo>
                      <a:pt x="26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9"/>
                    </a:lnTo>
                    <a:lnTo>
                      <a:pt x="1" y="16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10" y="19"/>
                    </a:lnTo>
                    <a:lnTo>
                      <a:pt x="13" y="14"/>
                    </a:lnTo>
                    <a:lnTo>
                      <a:pt x="16" y="12"/>
                    </a:lnTo>
                    <a:lnTo>
                      <a:pt x="26" y="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8" name="Freeform 129"/>
              <p:cNvSpPr>
                <a:spLocks/>
              </p:cNvSpPr>
              <p:nvPr/>
            </p:nvSpPr>
            <p:spPr bwMode="auto">
              <a:xfrm>
                <a:off x="717" y="1801"/>
                <a:ext cx="427" cy="9"/>
              </a:xfrm>
              <a:custGeom>
                <a:avLst/>
                <a:gdLst>
                  <a:gd name="T0" fmla="*/ 427 w 427"/>
                  <a:gd name="T1" fmla="*/ 0 h 9"/>
                  <a:gd name="T2" fmla="*/ 427 w 427"/>
                  <a:gd name="T3" fmla="*/ 0 h 9"/>
                  <a:gd name="T4" fmla="*/ 420 w 427"/>
                  <a:gd name="T5" fmla="*/ 0 h 9"/>
                  <a:gd name="T6" fmla="*/ 405 w 427"/>
                  <a:gd name="T7" fmla="*/ 0 h 9"/>
                  <a:gd name="T8" fmla="*/ 384 w 427"/>
                  <a:gd name="T9" fmla="*/ 0 h 9"/>
                  <a:gd name="T10" fmla="*/ 356 w 427"/>
                  <a:gd name="T11" fmla="*/ 0 h 9"/>
                  <a:gd name="T12" fmla="*/ 324 w 427"/>
                  <a:gd name="T13" fmla="*/ 0 h 9"/>
                  <a:gd name="T14" fmla="*/ 289 w 427"/>
                  <a:gd name="T15" fmla="*/ 0 h 9"/>
                  <a:gd name="T16" fmla="*/ 252 w 427"/>
                  <a:gd name="T17" fmla="*/ 0 h 9"/>
                  <a:gd name="T18" fmla="*/ 213 w 427"/>
                  <a:gd name="T19" fmla="*/ 0 h 9"/>
                  <a:gd name="T20" fmla="*/ 175 w 427"/>
                  <a:gd name="T21" fmla="*/ 0 h 9"/>
                  <a:gd name="T22" fmla="*/ 138 w 427"/>
                  <a:gd name="T23" fmla="*/ 0 h 9"/>
                  <a:gd name="T24" fmla="*/ 102 w 427"/>
                  <a:gd name="T25" fmla="*/ 0 h 9"/>
                  <a:gd name="T26" fmla="*/ 71 w 427"/>
                  <a:gd name="T27" fmla="*/ 0 h 9"/>
                  <a:gd name="T28" fmla="*/ 43 w 427"/>
                  <a:gd name="T29" fmla="*/ 0 h 9"/>
                  <a:gd name="T30" fmla="*/ 22 w 427"/>
                  <a:gd name="T31" fmla="*/ 0 h 9"/>
                  <a:gd name="T32" fmla="*/ 7 w 427"/>
                  <a:gd name="T33" fmla="*/ 0 h 9"/>
                  <a:gd name="T34" fmla="*/ 0 w 427"/>
                  <a:gd name="T35" fmla="*/ 0 h 9"/>
                  <a:gd name="T36" fmla="*/ 0 w 427"/>
                  <a:gd name="T37" fmla="*/ 9 h 9"/>
                  <a:gd name="T38" fmla="*/ 7 w 427"/>
                  <a:gd name="T39" fmla="*/ 9 h 9"/>
                  <a:gd name="T40" fmla="*/ 22 w 427"/>
                  <a:gd name="T41" fmla="*/ 9 h 9"/>
                  <a:gd name="T42" fmla="*/ 43 w 427"/>
                  <a:gd name="T43" fmla="*/ 9 h 9"/>
                  <a:gd name="T44" fmla="*/ 71 w 427"/>
                  <a:gd name="T45" fmla="*/ 9 h 9"/>
                  <a:gd name="T46" fmla="*/ 102 w 427"/>
                  <a:gd name="T47" fmla="*/ 9 h 9"/>
                  <a:gd name="T48" fmla="*/ 138 w 427"/>
                  <a:gd name="T49" fmla="*/ 9 h 9"/>
                  <a:gd name="T50" fmla="*/ 175 w 427"/>
                  <a:gd name="T51" fmla="*/ 9 h 9"/>
                  <a:gd name="T52" fmla="*/ 213 w 427"/>
                  <a:gd name="T53" fmla="*/ 9 h 9"/>
                  <a:gd name="T54" fmla="*/ 252 w 427"/>
                  <a:gd name="T55" fmla="*/ 9 h 9"/>
                  <a:gd name="T56" fmla="*/ 289 w 427"/>
                  <a:gd name="T57" fmla="*/ 9 h 9"/>
                  <a:gd name="T58" fmla="*/ 324 w 427"/>
                  <a:gd name="T59" fmla="*/ 9 h 9"/>
                  <a:gd name="T60" fmla="*/ 356 w 427"/>
                  <a:gd name="T61" fmla="*/ 9 h 9"/>
                  <a:gd name="T62" fmla="*/ 384 w 427"/>
                  <a:gd name="T63" fmla="*/ 9 h 9"/>
                  <a:gd name="T64" fmla="*/ 405 w 427"/>
                  <a:gd name="T65" fmla="*/ 9 h 9"/>
                  <a:gd name="T66" fmla="*/ 420 w 427"/>
                  <a:gd name="T67" fmla="*/ 9 h 9"/>
                  <a:gd name="T68" fmla="*/ 427 w 427"/>
                  <a:gd name="T69" fmla="*/ 9 h 9"/>
                  <a:gd name="T70" fmla="*/ 427 w 427"/>
                  <a:gd name="T71" fmla="*/ 9 h 9"/>
                  <a:gd name="T72" fmla="*/ 427 w 427"/>
                  <a:gd name="T73" fmla="*/ 0 h 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7" h="9">
                    <a:moveTo>
                      <a:pt x="427" y="0"/>
                    </a:moveTo>
                    <a:lnTo>
                      <a:pt x="427" y="0"/>
                    </a:lnTo>
                    <a:lnTo>
                      <a:pt x="420" y="0"/>
                    </a:lnTo>
                    <a:lnTo>
                      <a:pt x="405" y="0"/>
                    </a:lnTo>
                    <a:lnTo>
                      <a:pt x="384" y="0"/>
                    </a:lnTo>
                    <a:lnTo>
                      <a:pt x="356" y="0"/>
                    </a:lnTo>
                    <a:lnTo>
                      <a:pt x="324" y="0"/>
                    </a:lnTo>
                    <a:lnTo>
                      <a:pt x="289" y="0"/>
                    </a:lnTo>
                    <a:lnTo>
                      <a:pt x="252" y="0"/>
                    </a:lnTo>
                    <a:lnTo>
                      <a:pt x="213" y="0"/>
                    </a:lnTo>
                    <a:lnTo>
                      <a:pt x="175" y="0"/>
                    </a:lnTo>
                    <a:lnTo>
                      <a:pt x="138" y="0"/>
                    </a:lnTo>
                    <a:lnTo>
                      <a:pt x="102" y="0"/>
                    </a:lnTo>
                    <a:lnTo>
                      <a:pt x="71" y="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22" y="9"/>
                    </a:lnTo>
                    <a:lnTo>
                      <a:pt x="43" y="9"/>
                    </a:lnTo>
                    <a:lnTo>
                      <a:pt x="71" y="9"/>
                    </a:lnTo>
                    <a:lnTo>
                      <a:pt x="102" y="9"/>
                    </a:lnTo>
                    <a:lnTo>
                      <a:pt x="138" y="9"/>
                    </a:lnTo>
                    <a:lnTo>
                      <a:pt x="175" y="9"/>
                    </a:lnTo>
                    <a:lnTo>
                      <a:pt x="213" y="9"/>
                    </a:lnTo>
                    <a:lnTo>
                      <a:pt x="252" y="9"/>
                    </a:lnTo>
                    <a:lnTo>
                      <a:pt x="289" y="9"/>
                    </a:lnTo>
                    <a:lnTo>
                      <a:pt x="324" y="9"/>
                    </a:lnTo>
                    <a:lnTo>
                      <a:pt x="356" y="9"/>
                    </a:lnTo>
                    <a:lnTo>
                      <a:pt x="384" y="9"/>
                    </a:lnTo>
                    <a:lnTo>
                      <a:pt x="405" y="9"/>
                    </a:lnTo>
                    <a:lnTo>
                      <a:pt x="420" y="9"/>
                    </a:lnTo>
                    <a:lnTo>
                      <a:pt x="427" y="9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69" name="Freeform 130"/>
              <p:cNvSpPr>
                <a:spLocks/>
              </p:cNvSpPr>
              <p:nvPr/>
            </p:nvSpPr>
            <p:spPr bwMode="auto">
              <a:xfrm>
                <a:off x="1144" y="1801"/>
                <a:ext cx="27" cy="24"/>
              </a:xfrm>
              <a:custGeom>
                <a:avLst/>
                <a:gdLst>
                  <a:gd name="T0" fmla="*/ 27 w 27"/>
                  <a:gd name="T1" fmla="*/ 24 h 24"/>
                  <a:gd name="T2" fmla="*/ 27 w 27"/>
                  <a:gd name="T3" fmla="*/ 24 h 24"/>
                  <a:gd name="T4" fmla="*/ 26 w 27"/>
                  <a:gd name="T5" fmla="*/ 15 h 24"/>
                  <a:gd name="T6" fmla="*/ 20 w 27"/>
                  <a:gd name="T7" fmla="*/ 7 h 24"/>
                  <a:gd name="T8" fmla="*/ 11 w 27"/>
                  <a:gd name="T9" fmla="*/ 1 h 24"/>
                  <a:gd name="T10" fmla="*/ 0 w 27"/>
                  <a:gd name="T11" fmla="*/ 0 h 24"/>
                  <a:gd name="T12" fmla="*/ 0 w 27"/>
                  <a:gd name="T13" fmla="*/ 9 h 24"/>
                  <a:gd name="T14" fmla="*/ 8 w 27"/>
                  <a:gd name="T15" fmla="*/ 10 h 24"/>
                  <a:gd name="T16" fmla="*/ 13 w 27"/>
                  <a:gd name="T17" fmla="*/ 14 h 24"/>
                  <a:gd name="T18" fmla="*/ 17 w 27"/>
                  <a:gd name="T19" fmla="*/ 17 h 24"/>
                  <a:gd name="T20" fmla="*/ 18 w 27"/>
                  <a:gd name="T21" fmla="*/ 24 h 24"/>
                  <a:gd name="T22" fmla="*/ 18 w 27"/>
                  <a:gd name="T23" fmla="*/ 24 h 24"/>
                  <a:gd name="T24" fmla="*/ 27 w 27"/>
                  <a:gd name="T25" fmla="*/ 24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" h="24">
                    <a:moveTo>
                      <a:pt x="27" y="24"/>
                    </a:moveTo>
                    <a:lnTo>
                      <a:pt x="27" y="24"/>
                    </a:lnTo>
                    <a:lnTo>
                      <a:pt x="26" y="15"/>
                    </a:lnTo>
                    <a:lnTo>
                      <a:pt x="20" y="7"/>
                    </a:lnTo>
                    <a:lnTo>
                      <a:pt x="11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10"/>
                    </a:lnTo>
                    <a:lnTo>
                      <a:pt x="13" y="14"/>
                    </a:lnTo>
                    <a:lnTo>
                      <a:pt x="17" y="17"/>
                    </a:lnTo>
                    <a:lnTo>
                      <a:pt x="18" y="24"/>
                    </a:lnTo>
                    <a:lnTo>
                      <a:pt x="27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0" name="Freeform 131"/>
              <p:cNvSpPr>
                <a:spLocks/>
              </p:cNvSpPr>
              <p:nvPr/>
            </p:nvSpPr>
            <p:spPr bwMode="auto">
              <a:xfrm>
                <a:off x="1162" y="1825"/>
                <a:ext cx="9" cy="285"/>
              </a:xfrm>
              <a:custGeom>
                <a:avLst/>
                <a:gdLst>
                  <a:gd name="T0" fmla="*/ 9 w 9"/>
                  <a:gd name="T1" fmla="*/ 285 h 285"/>
                  <a:gd name="T2" fmla="*/ 9 w 9"/>
                  <a:gd name="T3" fmla="*/ 285 h 285"/>
                  <a:gd name="T4" fmla="*/ 9 w 9"/>
                  <a:gd name="T5" fmla="*/ 242 h 285"/>
                  <a:gd name="T6" fmla="*/ 9 w 9"/>
                  <a:gd name="T7" fmla="*/ 146 h 285"/>
                  <a:gd name="T8" fmla="*/ 9 w 9"/>
                  <a:gd name="T9" fmla="*/ 49 h 285"/>
                  <a:gd name="T10" fmla="*/ 9 w 9"/>
                  <a:gd name="T11" fmla="*/ 0 h 285"/>
                  <a:gd name="T12" fmla="*/ 0 w 9"/>
                  <a:gd name="T13" fmla="*/ 0 h 285"/>
                  <a:gd name="T14" fmla="*/ 0 w 9"/>
                  <a:gd name="T15" fmla="*/ 49 h 285"/>
                  <a:gd name="T16" fmla="*/ 0 w 9"/>
                  <a:gd name="T17" fmla="*/ 146 h 285"/>
                  <a:gd name="T18" fmla="*/ 0 w 9"/>
                  <a:gd name="T19" fmla="*/ 242 h 285"/>
                  <a:gd name="T20" fmla="*/ 0 w 9"/>
                  <a:gd name="T21" fmla="*/ 285 h 285"/>
                  <a:gd name="T22" fmla="*/ 0 w 9"/>
                  <a:gd name="T23" fmla="*/ 285 h 285"/>
                  <a:gd name="T24" fmla="*/ 9 w 9"/>
                  <a:gd name="T25" fmla="*/ 285 h 2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85">
                    <a:moveTo>
                      <a:pt x="9" y="285"/>
                    </a:moveTo>
                    <a:lnTo>
                      <a:pt x="9" y="285"/>
                    </a:lnTo>
                    <a:lnTo>
                      <a:pt x="9" y="242"/>
                    </a:lnTo>
                    <a:lnTo>
                      <a:pt x="9" y="146"/>
                    </a:lnTo>
                    <a:lnTo>
                      <a:pt x="9" y="4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146"/>
                    </a:lnTo>
                    <a:lnTo>
                      <a:pt x="0" y="242"/>
                    </a:lnTo>
                    <a:lnTo>
                      <a:pt x="0" y="285"/>
                    </a:lnTo>
                    <a:lnTo>
                      <a:pt x="9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1" name="Rectangle 132"/>
              <p:cNvSpPr>
                <a:spLocks noChangeArrowheads="1"/>
              </p:cNvSpPr>
              <p:nvPr/>
            </p:nvSpPr>
            <p:spPr bwMode="auto">
              <a:xfrm>
                <a:off x="768" y="1823"/>
                <a:ext cx="104" cy="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972" name="Rectangle 133"/>
              <p:cNvSpPr>
                <a:spLocks noChangeArrowheads="1"/>
              </p:cNvSpPr>
              <p:nvPr/>
            </p:nvSpPr>
            <p:spPr bwMode="auto">
              <a:xfrm>
                <a:off x="768" y="1823"/>
                <a:ext cx="104" cy="25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5922" name="Rectangle 134"/>
            <p:cNvSpPr>
              <a:spLocks noChangeArrowheads="1"/>
            </p:cNvSpPr>
            <p:nvPr/>
          </p:nvSpPr>
          <p:spPr bwMode="auto">
            <a:xfrm>
              <a:off x="4488" y="1188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fr-FR" sz="1000">
                  <a:solidFill>
                    <a:srgbClr val="000000"/>
                  </a:solidFill>
                </a:rPr>
                <a:t>Le montant </a:t>
              </a:r>
            </a:p>
            <a:p>
              <a:pPr algn="ctr" eaLnBrk="0" hangingPunct="0"/>
              <a:r>
                <a:rPr lang="fr-FR" sz="1000">
                  <a:solidFill>
                    <a:srgbClr val="000000"/>
                  </a:solidFill>
                </a:rPr>
                <a:t>de la transaction ABC est</a:t>
              </a:r>
            </a:p>
            <a:p>
              <a:pPr algn="ctr" eaLnBrk="0" hangingPunct="0"/>
              <a:r>
                <a:rPr lang="fr-FR" sz="1000">
                  <a:solidFill>
                    <a:srgbClr val="000000"/>
                  </a:solidFill>
                </a:rPr>
                <a:t>de 100 000 $</a:t>
              </a:r>
            </a:p>
          </p:txBody>
        </p:sp>
      </p:grpSp>
      <p:grpSp>
        <p:nvGrpSpPr>
          <p:cNvPr id="162" name="Group 135"/>
          <p:cNvGrpSpPr>
            <a:grpSpLocks/>
          </p:cNvGrpSpPr>
          <p:nvPr/>
        </p:nvGrpSpPr>
        <p:grpSpPr bwMode="auto">
          <a:xfrm>
            <a:off x="649288" y="1704975"/>
            <a:ext cx="6462712" cy="4003675"/>
            <a:chOff x="409" y="1099"/>
            <a:chExt cx="4071" cy="2522"/>
          </a:xfrm>
        </p:grpSpPr>
        <p:grpSp>
          <p:nvGrpSpPr>
            <p:cNvPr id="35862" name="Group 136"/>
            <p:cNvGrpSpPr>
              <a:grpSpLocks/>
            </p:cNvGrpSpPr>
            <p:nvPr/>
          </p:nvGrpSpPr>
          <p:grpSpPr bwMode="auto">
            <a:xfrm>
              <a:off x="409" y="1099"/>
              <a:ext cx="4071" cy="2521"/>
              <a:chOff x="409" y="1099"/>
              <a:chExt cx="4071" cy="2521"/>
            </a:xfrm>
          </p:grpSpPr>
          <p:grpSp>
            <p:nvGrpSpPr>
              <p:cNvPr id="35866" name="Group 137"/>
              <p:cNvGrpSpPr>
                <a:grpSpLocks/>
              </p:cNvGrpSpPr>
              <p:nvPr/>
            </p:nvGrpSpPr>
            <p:grpSpPr bwMode="auto">
              <a:xfrm>
                <a:off x="409" y="1099"/>
                <a:ext cx="988" cy="1018"/>
                <a:chOff x="409" y="1099"/>
                <a:chExt cx="988" cy="1018"/>
              </a:xfrm>
            </p:grpSpPr>
            <p:sp>
              <p:nvSpPr>
                <p:cNvPr id="35870" name="Freeform 138"/>
                <p:cNvSpPr>
                  <a:spLocks/>
                </p:cNvSpPr>
                <p:nvPr/>
              </p:nvSpPr>
              <p:spPr bwMode="auto">
                <a:xfrm>
                  <a:off x="414" y="1104"/>
                  <a:ext cx="978" cy="1008"/>
                </a:xfrm>
                <a:custGeom>
                  <a:avLst/>
                  <a:gdLst>
                    <a:gd name="T0" fmla="*/ 65 w 978"/>
                    <a:gd name="T1" fmla="*/ 1008 h 1008"/>
                    <a:gd name="T2" fmla="*/ 138 w 978"/>
                    <a:gd name="T3" fmla="*/ 1002 h 1008"/>
                    <a:gd name="T4" fmla="*/ 248 w 978"/>
                    <a:gd name="T5" fmla="*/ 993 h 1008"/>
                    <a:gd name="T6" fmla="*/ 282 w 978"/>
                    <a:gd name="T7" fmla="*/ 1008 h 1008"/>
                    <a:gd name="T8" fmla="*/ 680 w 978"/>
                    <a:gd name="T9" fmla="*/ 1006 h 1008"/>
                    <a:gd name="T10" fmla="*/ 692 w 978"/>
                    <a:gd name="T11" fmla="*/ 1006 h 1008"/>
                    <a:gd name="T12" fmla="*/ 724 w 978"/>
                    <a:gd name="T13" fmla="*/ 1006 h 1008"/>
                    <a:gd name="T14" fmla="*/ 769 w 978"/>
                    <a:gd name="T15" fmla="*/ 1006 h 1008"/>
                    <a:gd name="T16" fmla="*/ 821 w 978"/>
                    <a:gd name="T17" fmla="*/ 1006 h 1008"/>
                    <a:gd name="T18" fmla="*/ 874 w 978"/>
                    <a:gd name="T19" fmla="*/ 1006 h 1008"/>
                    <a:gd name="T20" fmla="*/ 920 w 978"/>
                    <a:gd name="T21" fmla="*/ 1006 h 1008"/>
                    <a:gd name="T22" fmla="*/ 952 w 978"/>
                    <a:gd name="T23" fmla="*/ 1006 h 1008"/>
                    <a:gd name="T24" fmla="*/ 966 w 978"/>
                    <a:gd name="T25" fmla="*/ 1006 h 1008"/>
                    <a:gd name="T26" fmla="*/ 974 w 978"/>
                    <a:gd name="T27" fmla="*/ 1005 h 1008"/>
                    <a:gd name="T28" fmla="*/ 978 w 978"/>
                    <a:gd name="T29" fmla="*/ 994 h 1008"/>
                    <a:gd name="T30" fmla="*/ 978 w 978"/>
                    <a:gd name="T31" fmla="*/ 502 h 1008"/>
                    <a:gd name="T32" fmla="*/ 978 w 978"/>
                    <a:gd name="T33" fmla="*/ 12 h 1008"/>
                    <a:gd name="T34" fmla="*/ 974 w 978"/>
                    <a:gd name="T35" fmla="*/ 3 h 1008"/>
                    <a:gd name="T36" fmla="*/ 966 w 978"/>
                    <a:gd name="T37" fmla="*/ 1 h 1008"/>
                    <a:gd name="T38" fmla="*/ 948 w 978"/>
                    <a:gd name="T39" fmla="*/ 1 h 1008"/>
                    <a:gd name="T40" fmla="*/ 910 w 978"/>
                    <a:gd name="T41" fmla="*/ 1 h 1008"/>
                    <a:gd name="T42" fmla="*/ 875 w 978"/>
                    <a:gd name="T43" fmla="*/ 1 h 1008"/>
                    <a:gd name="T44" fmla="*/ 859 w 978"/>
                    <a:gd name="T45" fmla="*/ 1 h 1008"/>
                    <a:gd name="T46" fmla="*/ 132 w 978"/>
                    <a:gd name="T47" fmla="*/ 3 h 1008"/>
                    <a:gd name="T48" fmla="*/ 127 w 978"/>
                    <a:gd name="T49" fmla="*/ 0 h 1008"/>
                    <a:gd name="T50" fmla="*/ 96 w 978"/>
                    <a:gd name="T51" fmla="*/ 0 h 1008"/>
                    <a:gd name="T52" fmla="*/ 53 w 978"/>
                    <a:gd name="T53" fmla="*/ 0 h 1008"/>
                    <a:gd name="T54" fmla="*/ 19 w 978"/>
                    <a:gd name="T55" fmla="*/ 0 h 1008"/>
                    <a:gd name="T56" fmla="*/ 7 w 978"/>
                    <a:gd name="T57" fmla="*/ 1 h 1008"/>
                    <a:gd name="T58" fmla="*/ 1 w 978"/>
                    <a:gd name="T59" fmla="*/ 7 h 1008"/>
                    <a:gd name="T60" fmla="*/ 0 w 978"/>
                    <a:gd name="T61" fmla="*/ 160 h 1008"/>
                    <a:gd name="T62" fmla="*/ 1 w 978"/>
                    <a:gd name="T63" fmla="*/ 801 h 100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78" h="1008">
                      <a:moveTo>
                        <a:pt x="1" y="945"/>
                      </a:moveTo>
                      <a:lnTo>
                        <a:pt x="65" y="1008"/>
                      </a:lnTo>
                      <a:lnTo>
                        <a:pt x="138" y="1008"/>
                      </a:lnTo>
                      <a:lnTo>
                        <a:pt x="138" y="1002"/>
                      </a:lnTo>
                      <a:lnTo>
                        <a:pt x="238" y="1002"/>
                      </a:lnTo>
                      <a:lnTo>
                        <a:pt x="248" y="993"/>
                      </a:lnTo>
                      <a:lnTo>
                        <a:pt x="282" y="993"/>
                      </a:lnTo>
                      <a:lnTo>
                        <a:pt x="282" y="1008"/>
                      </a:lnTo>
                      <a:lnTo>
                        <a:pt x="680" y="1008"/>
                      </a:lnTo>
                      <a:lnTo>
                        <a:pt x="680" y="1006"/>
                      </a:lnTo>
                      <a:lnTo>
                        <a:pt x="684" y="1006"/>
                      </a:lnTo>
                      <a:lnTo>
                        <a:pt x="692" y="1006"/>
                      </a:lnTo>
                      <a:lnTo>
                        <a:pt x="706" y="1006"/>
                      </a:lnTo>
                      <a:lnTo>
                        <a:pt x="724" y="1006"/>
                      </a:lnTo>
                      <a:lnTo>
                        <a:pt x="745" y="1006"/>
                      </a:lnTo>
                      <a:lnTo>
                        <a:pt x="769" y="1006"/>
                      </a:lnTo>
                      <a:lnTo>
                        <a:pt x="795" y="1006"/>
                      </a:lnTo>
                      <a:lnTo>
                        <a:pt x="821" y="1006"/>
                      </a:lnTo>
                      <a:lnTo>
                        <a:pt x="848" y="1006"/>
                      </a:lnTo>
                      <a:lnTo>
                        <a:pt x="874" y="1006"/>
                      </a:lnTo>
                      <a:lnTo>
                        <a:pt x="897" y="1006"/>
                      </a:lnTo>
                      <a:lnTo>
                        <a:pt x="920" y="1006"/>
                      </a:lnTo>
                      <a:lnTo>
                        <a:pt x="938" y="1006"/>
                      </a:lnTo>
                      <a:lnTo>
                        <a:pt x="952" y="1006"/>
                      </a:lnTo>
                      <a:lnTo>
                        <a:pt x="963" y="1006"/>
                      </a:lnTo>
                      <a:lnTo>
                        <a:pt x="966" y="1006"/>
                      </a:lnTo>
                      <a:lnTo>
                        <a:pt x="971" y="1006"/>
                      </a:lnTo>
                      <a:lnTo>
                        <a:pt x="974" y="1005"/>
                      </a:lnTo>
                      <a:lnTo>
                        <a:pt x="977" y="1001"/>
                      </a:lnTo>
                      <a:lnTo>
                        <a:pt x="978" y="994"/>
                      </a:lnTo>
                      <a:lnTo>
                        <a:pt x="978" y="837"/>
                      </a:lnTo>
                      <a:lnTo>
                        <a:pt x="978" y="502"/>
                      </a:lnTo>
                      <a:lnTo>
                        <a:pt x="978" y="168"/>
                      </a:lnTo>
                      <a:lnTo>
                        <a:pt x="978" y="12"/>
                      </a:lnTo>
                      <a:lnTo>
                        <a:pt x="977" y="7"/>
                      </a:lnTo>
                      <a:lnTo>
                        <a:pt x="974" y="3"/>
                      </a:lnTo>
                      <a:lnTo>
                        <a:pt x="971" y="1"/>
                      </a:lnTo>
                      <a:lnTo>
                        <a:pt x="966" y="1"/>
                      </a:lnTo>
                      <a:lnTo>
                        <a:pt x="960" y="1"/>
                      </a:lnTo>
                      <a:lnTo>
                        <a:pt x="948" y="1"/>
                      </a:lnTo>
                      <a:lnTo>
                        <a:pt x="930" y="1"/>
                      </a:lnTo>
                      <a:lnTo>
                        <a:pt x="910" y="1"/>
                      </a:lnTo>
                      <a:lnTo>
                        <a:pt x="892" y="1"/>
                      </a:lnTo>
                      <a:lnTo>
                        <a:pt x="875" y="1"/>
                      </a:lnTo>
                      <a:lnTo>
                        <a:pt x="863" y="1"/>
                      </a:lnTo>
                      <a:lnTo>
                        <a:pt x="859" y="1"/>
                      </a:lnTo>
                      <a:lnTo>
                        <a:pt x="858" y="3"/>
                      </a:lnTo>
                      <a:lnTo>
                        <a:pt x="132" y="3"/>
                      </a:lnTo>
                      <a:lnTo>
                        <a:pt x="132" y="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96" y="0"/>
                      </a:lnTo>
                      <a:lnTo>
                        <a:pt x="75" y="0"/>
                      </a:lnTo>
                      <a:lnTo>
                        <a:pt x="53" y="0"/>
                      </a:lnTo>
                      <a:lnTo>
                        <a:pt x="34" y="0"/>
                      </a:lnTo>
                      <a:lnTo>
                        <a:pt x="19" y="0"/>
                      </a:lnTo>
                      <a:lnTo>
                        <a:pt x="12" y="0"/>
                      </a:lnTo>
                      <a:lnTo>
                        <a:pt x="7" y="1"/>
                      </a:lnTo>
                      <a:lnTo>
                        <a:pt x="4" y="3"/>
                      </a:lnTo>
                      <a:lnTo>
                        <a:pt x="1" y="7"/>
                      </a:lnTo>
                      <a:lnTo>
                        <a:pt x="0" y="12"/>
                      </a:lnTo>
                      <a:lnTo>
                        <a:pt x="0" y="160"/>
                      </a:lnTo>
                      <a:lnTo>
                        <a:pt x="1" y="480"/>
                      </a:lnTo>
                      <a:lnTo>
                        <a:pt x="1" y="801"/>
                      </a:lnTo>
                      <a:lnTo>
                        <a:pt x="1" y="94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1" name="Freeform 139"/>
                <p:cNvSpPr>
                  <a:spLocks/>
                </p:cNvSpPr>
                <p:nvPr/>
              </p:nvSpPr>
              <p:spPr bwMode="auto">
                <a:xfrm>
                  <a:off x="412" y="2046"/>
                  <a:ext cx="71" cy="71"/>
                </a:xfrm>
                <a:custGeom>
                  <a:avLst/>
                  <a:gdLst>
                    <a:gd name="T0" fmla="*/ 67 w 71"/>
                    <a:gd name="T1" fmla="*/ 61 h 71"/>
                    <a:gd name="T2" fmla="*/ 71 w 71"/>
                    <a:gd name="T3" fmla="*/ 63 h 71"/>
                    <a:gd name="T4" fmla="*/ 7 w 71"/>
                    <a:gd name="T5" fmla="*/ 0 h 71"/>
                    <a:gd name="T6" fmla="*/ 0 w 71"/>
                    <a:gd name="T7" fmla="*/ 7 h 71"/>
                    <a:gd name="T8" fmla="*/ 64 w 71"/>
                    <a:gd name="T9" fmla="*/ 69 h 71"/>
                    <a:gd name="T10" fmla="*/ 67 w 71"/>
                    <a:gd name="T11" fmla="*/ 71 h 71"/>
                    <a:gd name="T12" fmla="*/ 64 w 71"/>
                    <a:gd name="T13" fmla="*/ 69 h 71"/>
                    <a:gd name="T14" fmla="*/ 66 w 71"/>
                    <a:gd name="T15" fmla="*/ 71 h 71"/>
                    <a:gd name="T16" fmla="*/ 67 w 71"/>
                    <a:gd name="T17" fmla="*/ 71 h 71"/>
                    <a:gd name="T18" fmla="*/ 67 w 71"/>
                    <a:gd name="T19" fmla="*/ 61 h 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1" h="71">
                      <a:moveTo>
                        <a:pt x="67" y="61"/>
                      </a:moveTo>
                      <a:lnTo>
                        <a:pt x="71" y="63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64" y="69"/>
                      </a:lnTo>
                      <a:lnTo>
                        <a:pt x="67" y="71"/>
                      </a:lnTo>
                      <a:lnTo>
                        <a:pt x="64" y="69"/>
                      </a:lnTo>
                      <a:lnTo>
                        <a:pt x="66" y="71"/>
                      </a:lnTo>
                      <a:lnTo>
                        <a:pt x="67" y="71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2" name="Freeform 140"/>
                <p:cNvSpPr>
                  <a:spLocks/>
                </p:cNvSpPr>
                <p:nvPr/>
              </p:nvSpPr>
              <p:spPr bwMode="auto">
                <a:xfrm>
                  <a:off x="479" y="2107"/>
                  <a:ext cx="78" cy="10"/>
                </a:xfrm>
                <a:custGeom>
                  <a:avLst/>
                  <a:gdLst>
                    <a:gd name="T0" fmla="*/ 68 w 78"/>
                    <a:gd name="T1" fmla="*/ 5 h 10"/>
                    <a:gd name="T2" fmla="*/ 73 w 78"/>
                    <a:gd name="T3" fmla="*/ 0 h 10"/>
                    <a:gd name="T4" fmla="*/ 0 w 78"/>
                    <a:gd name="T5" fmla="*/ 0 h 10"/>
                    <a:gd name="T6" fmla="*/ 0 w 78"/>
                    <a:gd name="T7" fmla="*/ 10 h 10"/>
                    <a:gd name="T8" fmla="*/ 73 w 78"/>
                    <a:gd name="T9" fmla="*/ 10 h 10"/>
                    <a:gd name="T10" fmla="*/ 78 w 78"/>
                    <a:gd name="T11" fmla="*/ 5 h 10"/>
                    <a:gd name="T12" fmla="*/ 73 w 78"/>
                    <a:gd name="T13" fmla="*/ 10 h 10"/>
                    <a:gd name="T14" fmla="*/ 78 w 78"/>
                    <a:gd name="T15" fmla="*/ 10 h 10"/>
                    <a:gd name="T16" fmla="*/ 78 w 78"/>
                    <a:gd name="T17" fmla="*/ 5 h 10"/>
                    <a:gd name="T18" fmla="*/ 68 w 7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8" h="10">
                      <a:moveTo>
                        <a:pt x="68" y="5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73" y="10"/>
                      </a:lnTo>
                      <a:lnTo>
                        <a:pt x="78" y="5"/>
                      </a:lnTo>
                      <a:lnTo>
                        <a:pt x="73" y="10"/>
                      </a:lnTo>
                      <a:lnTo>
                        <a:pt x="78" y="10"/>
                      </a:lnTo>
                      <a:lnTo>
                        <a:pt x="78" y="5"/>
                      </a:lnTo>
                      <a:lnTo>
                        <a:pt x="6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3" name="Freeform 141"/>
                <p:cNvSpPr>
                  <a:spLocks/>
                </p:cNvSpPr>
                <p:nvPr/>
              </p:nvSpPr>
              <p:spPr bwMode="auto">
                <a:xfrm>
                  <a:off x="547" y="2102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4 h 10"/>
                    <a:gd name="T4" fmla="*/ 0 w 10"/>
                    <a:gd name="T5" fmla="*/ 10 h 10"/>
                    <a:gd name="T6" fmla="*/ 10 w 10"/>
                    <a:gd name="T7" fmla="*/ 10 h 10"/>
                    <a:gd name="T8" fmla="*/ 10 w 10"/>
                    <a:gd name="T9" fmla="*/ 4 h 10"/>
                    <a:gd name="T10" fmla="*/ 5 w 10"/>
                    <a:gd name="T11" fmla="*/ 9 h 10"/>
                    <a:gd name="T12" fmla="*/ 5 w 10"/>
                    <a:gd name="T13" fmla="*/ 0 h 10"/>
                    <a:gd name="T14" fmla="*/ 0 w 10"/>
                    <a:gd name="T15" fmla="*/ 0 h 10"/>
                    <a:gd name="T16" fmla="*/ 0 w 10"/>
                    <a:gd name="T17" fmla="*/ 4 h 10"/>
                    <a:gd name="T18" fmla="*/ 5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0" y="4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4" name="Freeform 142"/>
                <p:cNvSpPr>
                  <a:spLocks/>
                </p:cNvSpPr>
                <p:nvPr/>
              </p:nvSpPr>
              <p:spPr bwMode="auto">
                <a:xfrm>
                  <a:off x="552" y="2102"/>
                  <a:ext cx="104" cy="9"/>
                </a:xfrm>
                <a:custGeom>
                  <a:avLst/>
                  <a:gdLst>
                    <a:gd name="T0" fmla="*/ 97 w 104"/>
                    <a:gd name="T1" fmla="*/ 1 h 9"/>
                    <a:gd name="T2" fmla="*/ 100 w 104"/>
                    <a:gd name="T3" fmla="*/ 0 h 9"/>
                    <a:gd name="T4" fmla="*/ 0 w 104"/>
                    <a:gd name="T5" fmla="*/ 0 h 9"/>
                    <a:gd name="T6" fmla="*/ 0 w 104"/>
                    <a:gd name="T7" fmla="*/ 9 h 9"/>
                    <a:gd name="T8" fmla="*/ 100 w 104"/>
                    <a:gd name="T9" fmla="*/ 9 h 9"/>
                    <a:gd name="T10" fmla="*/ 104 w 104"/>
                    <a:gd name="T11" fmla="*/ 8 h 9"/>
                    <a:gd name="T12" fmla="*/ 100 w 104"/>
                    <a:gd name="T13" fmla="*/ 9 h 9"/>
                    <a:gd name="T14" fmla="*/ 102 w 104"/>
                    <a:gd name="T15" fmla="*/ 9 h 9"/>
                    <a:gd name="T16" fmla="*/ 104 w 104"/>
                    <a:gd name="T17" fmla="*/ 8 h 9"/>
                    <a:gd name="T18" fmla="*/ 97 w 104"/>
                    <a:gd name="T19" fmla="*/ 1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9">
                      <a:moveTo>
                        <a:pt x="97" y="1"/>
                      </a:moveTo>
                      <a:lnTo>
                        <a:pt x="10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0" y="9"/>
                      </a:lnTo>
                      <a:lnTo>
                        <a:pt x="104" y="8"/>
                      </a:lnTo>
                      <a:lnTo>
                        <a:pt x="100" y="9"/>
                      </a:lnTo>
                      <a:lnTo>
                        <a:pt x="102" y="9"/>
                      </a:lnTo>
                      <a:lnTo>
                        <a:pt x="104" y="8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5" name="Freeform 143"/>
                <p:cNvSpPr>
                  <a:spLocks/>
                </p:cNvSpPr>
                <p:nvPr/>
              </p:nvSpPr>
              <p:spPr bwMode="auto">
                <a:xfrm>
                  <a:off x="649" y="2092"/>
                  <a:ext cx="16" cy="18"/>
                </a:xfrm>
                <a:custGeom>
                  <a:avLst/>
                  <a:gdLst>
                    <a:gd name="T0" fmla="*/ 13 w 16"/>
                    <a:gd name="T1" fmla="*/ 0 h 18"/>
                    <a:gd name="T2" fmla="*/ 9 w 16"/>
                    <a:gd name="T3" fmla="*/ 1 h 18"/>
                    <a:gd name="T4" fmla="*/ 0 w 16"/>
                    <a:gd name="T5" fmla="*/ 11 h 18"/>
                    <a:gd name="T6" fmla="*/ 7 w 16"/>
                    <a:gd name="T7" fmla="*/ 18 h 18"/>
                    <a:gd name="T8" fmla="*/ 16 w 16"/>
                    <a:gd name="T9" fmla="*/ 8 h 18"/>
                    <a:gd name="T10" fmla="*/ 13 w 16"/>
                    <a:gd name="T11" fmla="*/ 10 h 18"/>
                    <a:gd name="T12" fmla="*/ 13 w 16"/>
                    <a:gd name="T13" fmla="*/ 0 h 18"/>
                    <a:gd name="T14" fmla="*/ 12 w 16"/>
                    <a:gd name="T15" fmla="*/ 0 h 18"/>
                    <a:gd name="T16" fmla="*/ 9 w 16"/>
                    <a:gd name="T17" fmla="*/ 1 h 18"/>
                    <a:gd name="T18" fmla="*/ 13 w 16"/>
                    <a:gd name="T19" fmla="*/ 0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3" y="0"/>
                      </a:moveTo>
                      <a:lnTo>
                        <a:pt x="9" y="1"/>
                      </a:lnTo>
                      <a:lnTo>
                        <a:pt x="0" y="11"/>
                      </a:lnTo>
                      <a:lnTo>
                        <a:pt x="7" y="18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6" name="Freeform 144"/>
                <p:cNvSpPr>
                  <a:spLocks/>
                </p:cNvSpPr>
                <p:nvPr/>
              </p:nvSpPr>
              <p:spPr bwMode="auto">
                <a:xfrm>
                  <a:off x="662" y="2092"/>
                  <a:ext cx="38" cy="10"/>
                </a:xfrm>
                <a:custGeom>
                  <a:avLst/>
                  <a:gdLst>
                    <a:gd name="T0" fmla="*/ 38 w 38"/>
                    <a:gd name="T1" fmla="*/ 5 h 10"/>
                    <a:gd name="T2" fmla="*/ 34 w 38"/>
                    <a:gd name="T3" fmla="*/ 0 h 10"/>
                    <a:gd name="T4" fmla="*/ 0 w 38"/>
                    <a:gd name="T5" fmla="*/ 0 h 10"/>
                    <a:gd name="T6" fmla="*/ 0 w 38"/>
                    <a:gd name="T7" fmla="*/ 10 h 10"/>
                    <a:gd name="T8" fmla="*/ 34 w 38"/>
                    <a:gd name="T9" fmla="*/ 10 h 10"/>
                    <a:gd name="T10" fmla="*/ 29 w 38"/>
                    <a:gd name="T11" fmla="*/ 5 h 10"/>
                    <a:gd name="T12" fmla="*/ 38 w 38"/>
                    <a:gd name="T13" fmla="*/ 5 h 10"/>
                    <a:gd name="T14" fmla="*/ 38 w 38"/>
                    <a:gd name="T15" fmla="*/ 0 h 10"/>
                    <a:gd name="T16" fmla="*/ 34 w 38"/>
                    <a:gd name="T17" fmla="*/ 0 h 10"/>
                    <a:gd name="T18" fmla="*/ 38 w 3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10">
                      <a:moveTo>
                        <a:pt x="38" y="5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4" y="10"/>
                      </a:lnTo>
                      <a:lnTo>
                        <a:pt x="29" y="5"/>
                      </a:lnTo>
                      <a:lnTo>
                        <a:pt x="38" y="5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3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7" name="Freeform 145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9 w 9"/>
                    <a:gd name="T3" fmla="*/ 15 h 20"/>
                    <a:gd name="T4" fmla="*/ 9 w 9"/>
                    <a:gd name="T5" fmla="*/ 0 h 20"/>
                    <a:gd name="T6" fmla="*/ 0 w 9"/>
                    <a:gd name="T7" fmla="*/ 0 h 20"/>
                    <a:gd name="T8" fmla="*/ 0 w 9"/>
                    <a:gd name="T9" fmla="*/ 15 h 20"/>
                    <a:gd name="T10" fmla="*/ 5 w 9"/>
                    <a:gd name="T11" fmla="*/ 20 h 20"/>
                    <a:gd name="T12" fmla="*/ 0 w 9"/>
                    <a:gd name="T13" fmla="*/ 15 h 20"/>
                    <a:gd name="T14" fmla="*/ 0 w 9"/>
                    <a:gd name="T15" fmla="*/ 20 h 20"/>
                    <a:gd name="T16" fmla="*/ 5 w 9"/>
                    <a:gd name="T17" fmla="*/ 2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" y="20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5" y="2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8" name="Freeform 146"/>
                <p:cNvSpPr>
                  <a:spLocks/>
                </p:cNvSpPr>
                <p:nvPr/>
              </p:nvSpPr>
              <p:spPr bwMode="auto">
                <a:xfrm>
                  <a:off x="696" y="2107"/>
                  <a:ext cx="403" cy="10"/>
                </a:xfrm>
                <a:custGeom>
                  <a:avLst/>
                  <a:gdLst>
                    <a:gd name="T0" fmla="*/ 393 w 403"/>
                    <a:gd name="T1" fmla="*/ 5 h 10"/>
                    <a:gd name="T2" fmla="*/ 398 w 403"/>
                    <a:gd name="T3" fmla="*/ 0 h 10"/>
                    <a:gd name="T4" fmla="*/ 0 w 403"/>
                    <a:gd name="T5" fmla="*/ 0 h 10"/>
                    <a:gd name="T6" fmla="*/ 0 w 403"/>
                    <a:gd name="T7" fmla="*/ 10 h 10"/>
                    <a:gd name="T8" fmla="*/ 398 w 403"/>
                    <a:gd name="T9" fmla="*/ 10 h 10"/>
                    <a:gd name="T10" fmla="*/ 403 w 403"/>
                    <a:gd name="T11" fmla="*/ 5 h 10"/>
                    <a:gd name="T12" fmla="*/ 398 w 403"/>
                    <a:gd name="T13" fmla="*/ 10 h 10"/>
                    <a:gd name="T14" fmla="*/ 403 w 403"/>
                    <a:gd name="T15" fmla="*/ 10 h 10"/>
                    <a:gd name="T16" fmla="*/ 403 w 403"/>
                    <a:gd name="T17" fmla="*/ 5 h 10"/>
                    <a:gd name="T18" fmla="*/ 393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393" y="5"/>
                      </a:moveTo>
                      <a:lnTo>
                        <a:pt x="398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98" y="10"/>
                      </a:lnTo>
                      <a:lnTo>
                        <a:pt x="403" y="5"/>
                      </a:lnTo>
                      <a:lnTo>
                        <a:pt x="398" y="10"/>
                      </a:lnTo>
                      <a:lnTo>
                        <a:pt x="403" y="10"/>
                      </a:lnTo>
                      <a:lnTo>
                        <a:pt x="403" y="5"/>
                      </a:lnTo>
                      <a:lnTo>
                        <a:pt x="39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79" name="Freeform 147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0 w 10"/>
                    <a:gd name="T5" fmla="*/ 7 h 9"/>
                    <a:gd name="T6" fmla="*/ 10 w 10"/>
                    <a:gd name="T7" fmla="*/ 7 h 9"/>
                    <a:gd name="T8" fmla="*/ 10 w 10"/>
                    <a:gd name="T9" fmla="*/ 5 h 9"/>
                    <a:gd name="T10" fmla="*/ 5 w 10"/>
                    <a:gd name="T11" fmla="*/ 9 h 9"/>
                    <a:gd name="T12" fmla="*/ 5 w 10"/>
                    <a:gd name="T13" fmla="*/ 0 h 9"/>
                    <a:gd name="T14" fmla="*/ 0 w 10"/>
                    <a:gd name="T15" fmla="*/ 0 h 9"/>
                    <a:gd name="T16" fmla="*/ 0 w 10"/>
                    <a:gd name="T17" fmla="*/ 5 h 9"/>
                    <a:gd name="T18" fmla="*/ 5 w 10"/>
                    <a:gd name="T19" fmla="*/ 0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0" y="7"/>
                      </a:lnTo>
                      <a:lnTo>
                        <a:pt x="10" y="5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0" name="Freeform 148"/>
                <p:cNvSpPr>
                  <a:spLocks/>
                </p:cNvSpPr>
                <p:nvPr/>
              </p:nvSpPr>
              <p:spPr bwMode="auto">
                <a:xfrm>
                  <a:off x="1094" y="2105"/>
                  <a:ext cx="286" cy="9"/>
                </a:xfrm>
                <a:custGeom>
                  <a:avLst/>
                  <a:gdLst>
                    <a:gd name="T0" fmla="*/ 286 w 286"/>
                    <a:gd name="T1" fmla="*/ 0 h 9"/>
                    <a:gd name="T2" fmla="*/ 286 w 286"/>
                    <a:gd name="T3" fmla="*/ 0 h 9"/>
                    <a:gd name="T4" fmla="*/ 283 w 286"/>
                    <a:gd name="T5" fmla="*/ 0 h 9"/>
                    <a:gd name="T6" fmla="*/ 272 w 286"/>
                    <a:gd name="T7" fmla="*/ 0 h 9"/>
                    <a:gd name="T8" fmla="*/ 258 w 286"/>
                    <a:gd name="T9" fmla="*/ 0 h 9"/>
                    <a:gd name="T10" fmla="*/ 240 w 286"/>
                    <a:gd name="T11" fmla="*/ 0 h 9"/>
                    <a:gd name="T12" fmla="*/ 217 w 286"/>
                    <a:gd name="T13" fmla="*/ 0 h 9"/>
                    <a:gd name="T14" fmla="*/ 194 w 286"/>
                    <a:gd name="T15" fmla="*/ 0 h 9"/>
                    <a:gd name="T16" fmla="*/ 168 w 286"/>
                    <a:gd name="T17" fmla="*/ 0 h 9"/>
                    <a:gd name="T18" fmla="*/ 141 w 286"/>
                    <a:gd name="T19" fmla="*/ 0 h 9"/>
                    <a:gd name="T20" fmla="*/ 115 w 286"/>
                    <a:gd name="T21" fmla="*/ 0 h 9"/>
                    <a:gd name="T22" fmla="*/ 89 w 286"/>
                    <a:gd name="T23" fmla="*/ 0 h 9"/>
                    <a:gd name="T24" fmla="*/ 65 w 286"/>
                    <a:gd name="T25" fmla="*/ 0 h 9"/>
                    <a:gd name="T26" fmla="*/ 44 w 286"/>
                    <a:gd name="T27" fmla="*/ 0 h 9"/>
                    <a:gd name="T28" fmla="*/ 26 w 286"/>
                    <a:gd name="T29" fmla="*/ 0 h 9"/>
                    <a:gd name="T30" fmla="*/ 12 w 286"/>
                    <a:gd name="T31" fmla="*/ 0 h 9"/>
                    <a:gd name="T32" fmla="*/ 4 w 286"/>
                    <a:gd name="T33" fmla="*/ 0 h 9"/>
                    <a:gd name="T34" fmla="*/ 0 w 286"/>
                    <a:gd name="T35" fmla="*/ 0 h 9"/>
                    <a:gd name="T36" fmla="*/ 0 w 286"/>
                    <a:gd name="T37" fmla="*/ 9 h 9"/>
                    <a:gd name="T38" fmla="*/ 4 w 286"/>
                    <a:gd name="T39" fmla="*/ 9 h 9"/>
                    <a:gd name="T40" fmla="*/ 12 w 286"/>
                    <a:gd name="T41" fmla="*/ 9 h 9"/>
                    <a:gd name="T42" fmla="*/ 26 w 286"/>
                    <a:gd name="T43" fmla="*/ 9 h 9"/>
                    <a:gd name="T44" fmla="*/ 44 w 286"/>
                    <a:gd name="T45" fmla="*/ 9 h 9"/>
                    <a:gd name="T46" fmla="*/ 65 w 286"/>
                    <a:gd name="T47" fmla="*/ 9 h 9"/>
                    <a:gd name="T48" fmla="*/ 89 w 286"/>
                    <a:gd name="T49" fmla="*/ 9 h 9"/>
                    <a:gd name="T50" fmla="*/ 115 w 286"/>
                    <a:gd name="T51" fmla="*/ 9 h 9"/>
                    <a:gd name="T52" fmla="*/ 141 w 286"/>
                    <a:gd name="T53" fmla="*/ 9 h 9"/>
                    <a:gd name="T54" fmla="*/ 168 w 286"/>
                    <a:gd name="T55" fmla="*/ 9 h 9"/>
                    <a:gd name="T56" fmla="*/ 194 w 286"/>
                    <a:gd name="T57" fmla="*/ 9 h 9"/>
                    <a:gd name="T58" fmla="*/ 217 w 286"/>
                    <a:gd name="T59" fmla="*/ 9 h 9"/>
                    <a:gd name="T60" fmla="*/ 240 w 286"/>
                    <a:gd name="T61" fmla="*/ 9 h 9"/>
                    <a:gd name="T62" fmla="*/ 258 w 286"/>
                    <a:gd name="T63" fmla="*/ 9 h 9"/>
                    <a:gd name="T64" fmla="*/ 272 w 286"/>
                    <a:gd name="T65" fmla="*/ 9 h 9"/>
                    <a:gd name="T66" fmla="*/ 283 w 286"/>
                    <a:gd name="T67" fmla="*/ 9 h 9"/>
                    <a:gd name="T68" fmla="*/ 286 w 286"/>
                    <a:gd name="T69" fmla="*/ 9 h 9"/>
                    <a:gd name="T70" fmla="*/ 286 w 286"/>
                    <a:gd name="T71" fmla="*/ 9 h 9"/>
                    <a:gd name="T72" fmla="*/ 286 w 286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86" h="9">
                      <a:moveTo>
                        <a:pt x="286" y="0"/>
                      </a:move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72" y="0"/>
                      </a:lnTo>
                      <a:lnTo>
                        <a:pt x="258" y="0"/>
                      </a:lnTo>
                      <a:lnTo>
                        <a:pt x="240" y="0"/>
                      </a:lnTo>
                      <a:lnTo>
                        <a:pt x="217" y="0"/>
                      </a:lnTo>
                      <a:lnTo>
                        <a:pt x="194" y="0"/>
                      </a:lnTo>
                      <a:lnTo>
                        <a:pt x="168" y="0"/>
                      </a:lnTo>
                      <a:lnTo>
                        <a:pt x="141" y="0"/>
                      </a:lnTo>
                      <a:lnTo>
                        <a:pt x="115" y="0"/>
                      </a:lnTo>
                      <a:lnTo>
                        <a:pt x="89" y="0"/>
                      </a:lnTo>
                      <a:lnTo>
                        <a:pt x="65" y="0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65" y="9"/>
                      </a:lnTo>
                      <a:lnTo>
                        <a:pt x="89" y="9"/>
                      </a:lnTo>
                      <a:lnTo>
                        <a:pt x="115" y="9"/>
                      </a:lnTo>
                      <a:lnTo>
                        <a:pt x="141" y="9"/>
                      </a:lnTo>
                      <a:lnTo>
                        <a:pt x="168" y="9"/>
                      </a:lnTo>
                      <a:lnTo>
                        <a:pt x="194" y="9"/>
                      </a:lnTo>
                      <a:lnTo>
                        <a:pt x="217" y="9"/>
                      </a:lnTo>
                      <a:lnTo>
                        <a:pt x="240" y="9"/>
                      </a:lnTo>
                      <a:lnTo>
                        <a:pt x="258" y="9"/>
                      </a:lnTo>
                      <a:lnTo>
                        <a:pt x="272" y="9"/>
                      </a:lnTo>
                      <a:lnTo>
                        <a:pt x="283" y="9"/>
                      </a:lnTo>
                      <a:lnTo>
                        <a:pt x="286" y="9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1" name="Freeform 149"/>
                <p:cNvSpPr>
                  <a:spLocks/>
                </p:cNvSpPr>
                <p:nvPr/>
              </p:nvSpPr>
              <p:spPr bwMode="auto">
                <a:xfrm>
                  <a:off x="1380" y="2098"/>
                  <a:ext cx="17" cy="16"/>
                </a:xfrm>
                <a:custGeom>
                  <a:avLst/>
                  <a:gdLst>
                    <a:gd name="T0" fmla="*/ 7 w 17"/>
                    <a:gd name="T1" fmla="*/ 0 h 16"/>
                    <a:gd name="T2" fmla="*/ 7 w 17"/>
                    <a:gd name="T3" fmla="*/ 0 h 16"/>
                    <a:gd name="T4" fmla="*/ 6 w 17"/>
                    <a:gd name="T5" fmla="*/ 6 h 16"/>
                    <a:gd name="T6" fmla="*/ 6 w 17"/>
                    <a:gd name="T7" fmla="*/ 7 h 16"/>
                    <a:gd name="T8" fmla="*/ 5 w 17"/>
                    <a:gd name="T9" fmla="*/ 7 h 16"/>
                    <a:gd name="T10" fmla="*/ 0 w 17"/>
                    <a:gd name="T11" fmla="*/ 7 h 16"/>
                    <a:gd name="T12" fmla="*/ 0 w 17"/>
                    <a:gd name="T13" fmla="*/ 16 h 16"/>
                    <a:gd name="T14" fmla="*/ 5 w 17"/>
                    <a:gd name="T15" fmla="*/ 16 h 16"/>
                    <a:gd name="T16" fmla="*/ 11 w 17"/>
                    <a:gd name="T17" fmla="*/ 14 h 16"/>
                    <a:gd name="T18" fmla="*/ 16 w 17"/>
                    <a:gd name="T19" fmla="*/ 8 h 16"/>
                    <a:gd name="T20" fmla="*/ 17 w 17"/>
                    <a:gd name="T21" fmla="*/ 0 h 16"/>
                    <a:gd name="T22" fmla="*/ 17 w 17"/>
                    <a:gd name="T23" fmla="*/ 0 h 16"/>
                    <a:gd name="T24" fmla="*/ 7 w 17"/>
                    <a:gd name="T25" fmla="*/ 0 h 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6"/>
                      </a:lnTo>
                      <a:lnTo>
                        <a:pt x="5" y="16"/>
                      </a:lnTo>
                      <a:lnTo>
                        <a:pt x="11" y="14"/>
                      </a:lnTo>
                      <a:lnTo>
                        <a:pt x="16" y="8"/>
                      </a:lnTo>
                      <a:lnTo>
                        <a:pt x="1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2" name="Freeform 150"/>
                <p:cNvSpPr>
                  <a:spLocks/>
                </p:cNvSpPr>
                <p:nvPr/>
              </p:nvSpPr>
              <p:spPr bwMode="auto">
                <a:xfrm>
                  <a:off x="1387" y="1116"/>
                  <a:ext cx="10" cy="982"/>
                </a:xfrm>
                <a:custGeom>
                  <a:avLst/>
                  <a:gdLst>
                    <a:gd name="T0" fmla="*/ 0 w 10"/>
                    <a:gd name="T1" fmla="*/ 0 h 982"/>
                    <a:gd name="T2" fmla="*/ 0 w 10"/>
                    <a:gd name="T3" fmla="*/ 0 h 982"/>
                    <a:gd name="T4" fmla="*/ 0 w 10"/>
                    <a:gd name="T5" fmla="*/ 156 h 982"/>
                    <a:gd name="T6" fmla="*/ 0 w 10"/>
                    <a:gd name="T7" fmla="*/ 490 h 982"/>
                    <a:gd name="T8" fmla="*/ 0 w 10"/>
                    <a:gd name="T9" fmla="*/ 825 h 982"/>
                    <a:gd name="T10" fmla="*/ 0 w 10"/>
                    <a:gd name="T11" fmla="*/ 982 h 982"/>
                    <a:gd name="T12" fmla="*/ 10 w 10"/>
                    <a:gd name="T13" fmla="*/ 982 h 982"/>
                    <a:gd name="T14" fmla="*/ 10 w 10"/>
                    <a:gd name="T15" fmla="*/ 825 h 982"/>
                    <a:gd name="T16" fmla="*/ 10 w 10"/>
                    <a:gd name="T17" fmla="*/ 490 h 982"/>
                    <a:gd name="T18" fmla="*/ 10 w 10"/>
                    <a:gd name="T19" fmla="*/ 156 h 982"/>
                    <a:gd name="T20" fmla="*/ 10 w 10"/>
                    <a:gd name="T21" fmla="*/ 0 h 982"/>
                    <a:gd name="T22" fmla="*/ 10 w 10"/>
                    <a:gd name="T23" fmla="*/ 0 h 982"/>
                    <a:gd name="T24" fmla="*/ 0 w 10"/>
                    <a:gd name="T25" fmla="*/ 0 h 9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0" h="98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0" y="490"/>
                      </a:lnTo>
                      <a:lnTo>
                        <a:pt x="0" y="825"/>
                      </a:lnTo>
                      <a:lnTo>
                        <a:pt x="0" y="982"/>
                      </a:lnTo>
                      <a:lnTo>
                        <a:pt x="10" y="982"/>
                      </a:lnTo>
                      <a:lnTo>
                        <a:pt x="10" y="825"/>
                      </a:lnTo>
                      <a:lnTo>
                        <a:pt x="10" y="490"/>
                      </a:lnTo>
                      <a:lnTo>
                        <a:pt x="10" y="156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3" name="Freeform 151"/>
                <p:cNvSpPr>
                  <a:spLocks/>
                </p:cNvSpPr>
                <p:nvPr/>
              </p:nvSpPr>
              <p:spPr bwMode="auto">
                <a:xfrm>
                  <a:off x="1380" y="1101"/>
                  <a:ext cx="17" cy="15"/>
                </a:xfrm>
                <a:custGeom>
                  <a:avLst/>
                  <a:gdLst>
                    <a:gd name="T0" fmla="*/ 0 w 17"/>
                    <a:gd name="T1" fmla="*/ 9 h 15"/>
                    <a:gd name="T2" fmla="*/ 0 w 17"/>
                    <a:gd name="T3" fmla="*/ 9 h 15"/>
                    <a:gd name="T4" fmla="*/ 4 w 17"/>
                    <a:gd name="T5" fmla="*/ 9 h 15"/>
                    <a:gd name="T6" fmla="*/ 5 w 17"/>
                    <a:gd name="T7" fmla="*/ 10 h 15"/>
                    <a:gd name="T8" fmla="*/ 6 w 17"/>
                    <a:gd name="T9" fmla="*/ 11 h 15"/>
                    <a:gd name="T10" fmla="*/ 7 w 17"/>
                    <a:gd name="T11" fmla="*/ 15 h 15"/>
                    <a:gd name="T12" fmla="*/ 17 w 17"/>
                    <a:gd name="T13" fmla="*/ 15 h 15"/>
                    <a:gd name="T14" fmla="*/ 16 w 17"/>
                    <a:gd name="T15" fmla="*/ 9 h 15"/>
                    <a:gd name="T16" fmla="*/ 12 w 17"/>
                    <a:gd name="T17" fmla="*/ 3 h 15"/>
                    <a:gd name="T18" fmla="*/ 6 w 17"/>
                    <a:gd name="T19" fmla="*/ 0 h 15"/>
                    <a:gd name="T20" fmla="*/ 0 w 17"/>
                    <a:gd name="T21" fmla="*/ 0 h 15"/>
                    <a:gd name="T22" fmla="*/ 0 w 17"/>
                    <a:gd name="T23" fmla="*/ 0 h 15"/>
                    <a:gd name="T24" fmla="*/ 0 w 17"/>
                    <a:gd name="T25" fmla="*/ 9 h 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5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5" y="10"/>
                      </a:lnTo>
                      <a:lnTo>
                        <a:pt x="6" y="11"/>
                      </a:lnTo>
                      <a:lnTo>
                        <a:pt x="7" y="15"/>
                      </a:lnTo>
                      <a:lnTo>
                        <a:pt x="17" y="15"/>
                      </a:lnTo>
                      <a:lnTo>
                        <a:pt x="16" y="9"/>
                      </a:lnTo>
                      <a:lnTo>
                        <a:pt x="12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4" name="Freeform 152"/>
                <p:cNvSpPr>
                  <a:spLocks/>
                </p:cNvSpPr>
                <p:nvPr/>
              </p:nvSpPr>
              <p:spPr bwMode="auto">
                <a:xfrm>
                  <a:off x="1268" y="1101"/>
                  <a:ext cx="112" cy="9"/>
                </a:xfrm>
                <a:custGeom>
                  <a:avLst/>
                  <a:gdLst>
                    <a:gd name="T0" fmla="*/ 9 w 112"/>
                    <a:gd name="T1" fmla="*/ 6 h 9"/>
                    <a:gd name="T2" fmla="*/ 5 w 112"/>
                    <a:gd name="T3" fmla="*/ 9 h 9"/>
                    <a:gd name="T4" fmla="*/ 9 w 112"/>
                    <a:gd name="T5" fmla="*/ 9 h 9"/>
                    <a:gd name="T6" fmla="*/ 21 w 112"/>
                    <a:gd name="T7" fmla="*/ 9 h 9"/>
                    <a:gd name="T8" fmla="*/ 38 w 112"/>
                    <a:gd name="T9" fmla="*/ 9 h 9"/>
                    <a:gd name="T10" fmla="*/ 56 w 112"/>
                    <a:gd name="T11" fmla="*/ 9 h 9"/>
                    <a:gd name="T12" fmla="*/ 76 w 112"/>
                    <a:gd name="T13" fmla="*/ 9 h 9"/>
                    <a:gd name="T14" fmla="*/ 94 w 112"/>
                    <a:gd name="T15" fmla="*/ 9 h 9"/>
                    <a:gd name="T16" fmla="*/ 106 w 112"/>
                    <a:gd name="T17" fmla="*/ 9 h 9"/>
                    <a:gd name="T18" fmla="*/ 112 w 112"/>
                    <a:gd name="T19" fmla="*/ 9 h 9"/>
                    <a:gd name="T20" fmla="*/ 112 w 112"/>
                    <a:gd name="T21" fmla="*/ 0 h 9"/>
                    <a:gd name="T22" fmla="*/ 106 w 112"/>
                    <a:gd name="T23" fmla="*/ 0 h 9"/>
                    <a:gd name="T24" fmla="*/ 94 w 112"/>
                    <a:gd name="T25" fmla="*/ 0 h 9"/>
                    <a:gd name="T26" fmla="*/ 76 w 112"/>
                    <a:gd name="T27" fmla="*/ 0 h 9"/>
                    <a:gd name="T28" fmla="*/ 56 w 112"/>
                    <a:gd name="T29" fmla="*/ 0 h 9"/>
                    <a:gd name="T30" fmla="*/ 38 w 112"/>
                    <a:gd name="T31" fmla="*/ 0 h 9"/>
                    <a:gd name="T32" fmla="*/ 21 w 112"/>
                    <a:gd name="T33" fmla="*/ 0 h 9"/>
                    <a:gd name="T34" fmla="*/ 9 w 112"/>
                    <a:gd name="T35" fmla="*/ 0 h 9"/>
                    <a:gd name="T36" fmla="*/ 5 w 112"/>
                    <a:gd name="T37" fmla="*/ 0 h 9"/>
                    <a:gd name="T38" fmla="*/ 0 w 112"/>
                    <a:gd name="T39" fmla="*/ 2 h 9"/>
                    <a:gd name="T40" fmla="*/ 5 w 112"/>
                    <a:gd name="T41" fmla="*/ 0 h 9"/>
                    <a:gd name="T42" fmla="*/ 2 w 112"/>
                    <a:gd name="T43" fmla="*/ 0 h 9"/>
                    <a:gd name="T44" fmla="*/ 1 w 112"/>
                    <a:gd name="T45" fmla="*/ 3 h 9"/>
                    <a:gd name="T46" fmla="*/ 9 w 112"/>
                    <a:gd name="T47" fmla="*/ 6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2" h="9">
                      <a:moveTo>
                        <a:pt x="9" y="6"/>
                      </a:move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21" y="9"/>
                      </a:lnTo>
                      <a:lnTo>
                        <a:pt x="38" y="9"/>
                      </a:lnTo>
                      <a:lnTo>
                        <a:pt x="56" y="9"/>
                      </a:lnTo>
                      <a:lnTo>
                        <a:pt x="76" y="9"/>
                      </a:lnTo>
                      <a:lnTo>
                        <a:pt x="94" y="9"/>
                      </a:lnTo>
                      <a:lnTo>
                        <a:pt x="106" y="9"/>
                      </a:lnTo>
                      <a:lnTo>
                        <a:pt x="112" y="9"/>
                      </a:lnTo>
                      <a:lnTo>
                        <a:pt x="112" y="0"/>
                      </a:lnTo>
                      <a:lnTo>
                        <a:pt x="106" y="0"/>
                      </a:lnTo>
                      <a:lnTo>
                        <a:pt x="94" y="0"/>
                      </a:lnTo>
                      <a:lnTo>
                        <a:pt x="76" y="0"/>
                      </a:lnTo>
                      <a:lnTo>
                        <a:pt x="56" y="0"/>
                      </a:lnTo>
                      <a:lnTo>
                        <a:pt x="38" y="0"/>
                      </a:lnTo>
                      <a:lnTo>
                        <a:pt x="21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1" y="3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5" name="Freeform 153"/>
                <p:cNvSpPr>
                  <a:spLocks/>
                </p:cNvSpPr>
                <p:nvPr/>
              </p:nvSpPr>
              <p:spPr bwMode="auto">
                <a:xfrm>
                  <a:off x="1267" y="1103"/>
                  <a:ext cx="10" cy="9"/>
                </a:xfrm>
                <a:custGeom>
                  <a:avLst/>
                  <a:gdLst>
                    <a:gd name="T0" fmla="*/ 5 w 10"/>
                    <a:gd name="T1" fmla="*/ 9 h 9"/>
                    <a:gd name="T2" fmla="*/ 9 w 10"/>
                    <a:gd name="T3" fmla="*/ 7 h 9"/>
                    <a:gd name="T4" fmla="*/ 10 w 10"/>
                    <a:gd name="T5" fmla="*/ 4 h 9"/>
                    <a:gd name="T6" fmla="*/ 1 w 10"/>
                    <a:gd name="T7" fmla="*/ 0 h 9"/>
                    <a:gd name="T8" fmla="*/ 0 w 10"/>
                    <a:gd name="T9" fmla="*/ 2 h 9"/>
                    <a:gd name="T10" fmla="*/ 5 w 10"/>
                    <a:gd name="T11" fmla="*/ 0 h 9"/>
                    <a:gd name="T12" fmla="*/ 5 w 10"/>
                    <a:gd name="T13" fmla="*/ 9 h 9"/>
                    <a:gd name="T14" fmla="*/ 7 w 10"/>
                    <a:gd name="T15" fmla="*/ 9 h 9"/>
                    <a:gd name="T16" fmla="*/ 8 w 10"/>
                    <a:gd name="T17" fmla="*/ 6 h 9"/>
                    <a:gd name="T18" fmla="*/ 5 w 10"/>
                    <a:gd name="T19" fmla="*/ 9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lnTo>
                        <a:pt x="9" y="7"/>
                      </a:lnTo>
                      <a:lnTo>
                        <a:pt x="10" y="4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6" name="Freeform 154"/>
                <p:cNvSpPr>
                  <a:spLocks/>
                </p:cNvSpPr>
                <p:nvPr/>
              </p:nvSpPr>
              <p:spPr bwMode="auto">
                <a:xfrm>
                  <a:off x="541" y="1103"/>
                  <a:ext cx="731" cy="9"/>
                </a:xfrm>
                <a:custGeom>
                  <a:avLst/>
                  <a:gdLst>
                    <a:gd name="T0" fmla="*/ 0 w 731"/>
                    <a:gd name="T1" fmla="*/ 4 h 9"/>
                    <a:gd name="T2" fmla="*/ 5 w 731"/>
                    <a:gd name="T3" fmla="*/ 9 h 9"/>
                    <a:gd name="T4" fmla="*/ 731 w 731"/>
                    <a:gd name="T5" fmla="*/ 9 h 9"/>
                    <a:gd name="T6" fmla="*/ 731 w 731"/>
                    <a:gd name="T7" fmla="*/ 0 h 9"/>
                    <a:gd name="T8" fmla="*/ 5 w 731"/>
                    <a:gd name="T9" fmla="*/ 0 h 9"/>
                    <a:gd name="T10" fmla="*/ 10 w 731"/>
                    <a:gd name="T11" fmla="*/ 4 h 9"/>
                    <a:gd name="T12" fmla="*/ 0 w 731"/>
                    <a:gd name="T13" fmla="*/ 4 h 9"/>
                    <a:gd name="T14" fmla="*/ 0 w 731"/>
                    <a:gd name="T15" fmla="*/ 9 h 9"/>
                    <a:gd name="T16" fmla="*/ 5 w 731"/>
                    <a:gd name="T17" fmla="*/ 9 h 9"/>
                    <a:gd name="T18" fmla="*/ 0 w 731"/>
                    <a:gd name="T19" fmla="*/ 4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1" h="9">
                      <a:moveTo>
                        <a:pt x="0" y="4"/>
                      </a:moveTo>
                      <a:lnTo>
                        <a:pt x="5" y="9"/>
                      </a:lnTo>
                      <a:lnTo>
                        <a:pt x="731" y="9"/>
                      </a:lnTo>
                      <a:lnTo>
                        <a:pt x="731" y="0"/>
                      </a:lnTo>
                      <a:lnTo>
                        <a:pt x="5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7" name="Freeform 155"/>
                <p:cNvSpPr>
                  <a:spLocks/>
                </p:cNvSpPr>
                <p:nvPr/>
              </p:nvSpPr>
              <p:spPr bwMode="auto">
                <a:xfrm>
                  <a:off x="541" y="1099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0 w 10"/>
                    <a:gd name="T3" fmla="*/ 5 h 10"/>
                    <a:gd name="T4" fmla="*/ 0 w 10"/>
                    <a:gd name="T5" fmla="*/ 8 h 10"/>
                    <a:gd name="T6" fmla="*/ 10 w 10"/>
                    <a:gd name="T7" fmla="*/ 8 h 10"/>
                    <a:gd name="T8" fmla="*/ 10 w 10"/>
                    <a:gd name="T9" fmla="*/ 5 h 10"/>
                    <a:gd name="T10" fmla="*/ 5 w 10"/>
                    <a:gd name="T11" fmla="*/ 0 h 10"/>
                    <a:gd name="T12" fmla="*/ 10 w 10"/>
                    <a:gd name="T13" fmla="*/ 5 h 10"/>
                    <a:gd name="T14" fmla="*/ 10 w 10"/>
                    <a:gd name="T15" fmla="*/ 0 h 10"/>
                    <a:gd name="T16" fmla="*/ 5 w 10"/>
                    <a:gd name="T17" fmla="*/ 0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0" y="8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8" name="Freeform 156"/>
                <p:cNvSpPr>
                  <a:spLocks/>
                </p:cNvSpPr>
                <p:nvPr/>
              </p:nvSpPr>
              <p:spPr bwMode="auto">
                <a:xfrm>
                  <a:off x="426" y="1099"/>
                  <a:ext cx="120" cy="10"/>
                </a:xfrm>
                <a:custGeom>
                  <a:avLst/>
                  <a:gdLst>
                    <a:gd name="T0" fmla="*/ 0 w 120"/>
                    <a:gd name="T1" fmla="*/ 10 h 10"/>
                    <a:gd name="T2" fmla="*/ 0 w 120"/>
                    <a:gd name="T3" fmla="*/ 10 h 10"/>
                    <a:gd name="T4" fmla="*/ 7 w 120"/>
                    <a:gd name="T5" fmla="*/ 10 h 10"/>
                    <a:gd name="T6" fmla="*/ 22 w 120"/>
                    <a:gd name="T7" fmla="*/ 10 h 10"/>
                    <a:gd name="T8" fmla="*/ 41 w 120"/>
                    <a:gd name="T9" fmla="*/ 10 h 10"/>
                    <a:gd name="T10" fmla="*/ 63 w 120"/>
                    <a:gd name="T11" fmla="*/ 10 h 10"/>
                    <a:gd name="T12" fmla="*/ 84 w 120"/>
                    <a:gd name="T13" fmla="*/ 10 h 10"/>
                    <a:gd name="T14" fmla="*/ 103 w 120"/>
                    <a:gd name="T15" fmla="*/ 10 h 10"/>
                    <a:gd name="T16" fmla="*/ 115 w 120"/>
                    <a:gd name="T17" fmla="*/ 10 h 10"/>
                    <a:gd name="T18" fmla="*/ 120 w 120"/>
                    <a:gd name="T19" fmla="*/ 10 h 10"/>
                    <a:gd name="T20" fmla="*/ 120 w 120"/>
                    <a:gd name="T21" fmla="*/ 0 h 10"/>
                    <a:gd name="T22" fmla="*/ 115 w 120"/>
                    <a:gd name="T23" fmla="*/ 0 h 10"/>
                    <a:gd name="T24" fmla="*/ 103 w 120"/>
                    <a:gd name="T25" fmla="*/ 0 h 10"/>
                    <a:gd name="T26" fmla="*/ 84 w 120"/>
                    <a:gd name="T27" fmla="*/ 0 h 10"/>
                    <a:gd name="T28" fmla="*/ 63 w 120"/>
                    <a:gd name="T29" fmla="*/ 0 h 10"/>
                    <a:gd name="T30" fmla="*/ 41 w 120"/>
                    <a:gd name="T31" fmla="*/ 0 h 10"/>
                    <a:gd name="T32" fmla="*/ 22 w 120"/>
                    <a:gd name="T33" fmla="*/ 0 h 10"/>
                    <a:gd name="T34" fmla="*/ 7 w 120"/>
                    <a:gd name="T35" fmla="*/ 0 h 10"/>
                    <a:gd name="T36" fmla="*/ 0 w 120"/>
                    <a:gd name="T37" fmla="*/ 0 h 10"/>
                    <a:gd name="T38" fmla="*/ 0 w 120"/>
                    <a:gd name="T39" fmla="*/ 0 h 10"/>
                    <a:gd name="T40" fmla="*/ 0 w 120"/>
                    <a:gd name="T41" fmla="*/ 10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0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22" y="10"/>
                      </a:lnTo>
                      <a:lnTo>
                        <a:pt x="41" y="10"/>
                      </a:lnTo>
                      <a:lnTo>
                        <a:pt x="63" y="10"/>
                      </a:lnTo>
                      <a:lnTo>
                        <a:pt x="84" y="10"/>
                      </a:lnTo>
                      <a:lnTo>
                        <a:pt x="103" y="10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0" y="0"/>
                      </a:lnTo>
                      <a:lnTo>
                        <a:pt x="115" y="0"/>
                      </a:lnTo>
                      <a:lnTo>
                        <a:pt x="103" y="0"/>
                      </a:lnTo>
                      <a:lnTo>
                        <a:pt x="84" y="0"/>
                      </a:lnTo>
                      <a:lnTo>
                        <a:pt x="63" y="0"/>
                      </a:lnTo>
                      <a:lnTo>
                        <a:pt x="41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89" name="Freeform 157"/>
                <p:cNvSpPr>
                  <a:spLocks/>
                </p:cNvSpPr>
                <p:nvPr/>
              </p:nvSpPr>
              <p:spPr bwMode="auto">
                <a:xfrm>
                  <a:off x="409" y="1099"/>
                  <a:ext cx="17" cy="17"/>
                </a:xfrm>
                <a:custGeom>
                  <a:avLst/>
                  <a:gdLst>
                    <a:gd name="T0" fmla="*/ 10 w 17"/>
                    <a:gd name="T1" fmla="*/ 17 h 17"/>
                    <a:gd name="T2" fmla="*/ 10 w 17"/>
                    <a:gd name="T3" fmla="*/ 17 h 17"/>
                    <a:gd name="T4" fmla="*/ 11 w 17"/>
                    <a:gd name="T5" fmla="*/ 13 h 17"/>
                    <a:gd name="T6" fmla="*/ 12 w 17"/>
                    <a:gd name="T7" fmla="*/ 12 h 17"/>
                    <a:gd name="T8" fmla="*/ 13 w 17"/>
                    <a:gd name="T9" fmla="*/ 11 h 17"/>
                    <a:gd name="T10" fmla="*/ 17 w 17"/>
                    <a:gd name="T11" fmla="*/ 10 h 17"/>
                    <a:gd name="T12" fmla="*/ 17 w 17"/>
                    <a:gd name="T13" fmla="*/ 0 h 17"/>
                    <a:gd name="T14" fmla="*/ 11 w 17"/>
                    <a:gd name="T15" fmla="*/ 2 h 17"/>
                    <a:gd name="T16" fmla="*/ 5 w 17"/>
                    <a:gd name="T17" fmla="*/ 5 h 17"/>
                    <a:gd name="T18" fmla="*/ 1 w 17"/>
                    <a:gd name="T19" fmla="*/ 11 h 17"/>
                    <a:gd name="T20" fmla="*/ 0 w 17"/>
                    <a:gd name="T21" fmla="*/ 17 h 17"/>
                    <a:gd name="T22" fmla="*/ 0 w 17"/>
                    <a:gd name="T23" fmla="*/ 17 h 17"/>
                    <a:gd name="T24" fmla="*/ 10 w 17"/>
                    <a:gd name="T25" fmla="*/ 17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0" y="17"/>
                      </a:moveTo>
                      <a:lnTo>
                        <a:pt x="10" y="17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3" y="11"/>
                      </a:lnTo>
                      <a:lnTo>
                        <a:pt x="17" y="10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1" y="11"/>
                      </a:lnTo>
                      <a:lnTo>
                        <a:pt x="0" y="17"/>
                      </a:lnTo>
                      <a:lnTo>
                        <a:pt x="1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0" name="Freeform 158"/>
                <p:cNvSpPr>
                  <a:spLocks/>
                </p:cNvSpPr>
                <p:nvPr/>
              </p:nvSpPr>
              <p:spPr bwMode="auto">
                <a:xfrm>
                  <a:off x="409" y="1116"/>
                  <a:ext cx="11" cy="937"/>
                </a:xfrm>
                <a:custGeom>
                  <a:avLst/>
                  <a:gdLst>
                    <a:gd name="T0" fmla="*/ 10 w 11"/>
                    <a:gd name="T1" fmla="*/ 930 h 937"/>
                    <a:gd name="T2" fmla="*/ 11 w 11"/>
                    <a:gd name="T3" fmla="*/ 933 h 937"/>
                    <a:gd name="T4" fmla="*/ 11 w 11"/>
                    <a:gd name="T5" fmla="*/ 789 h 937"/>
                    <a:gd name="T6" fmla="*/ 11 w 11"/>
                    <a:gd name="T7" fmla="*/ 468 h 937"/>
                    <a:gd name="T8" fmla="*/ 10 w 11"/>
                    <a:gd name="T9" fmla="*/ 148 h 937"/>
                    <a:gd name="T10" fmla="*/ 10 w 11"/>
                    <a:gd name="T11" fmla="*/ 0 h 937"/>
                    <a:gd name="T12" fmla="*/ 0 w 11"/>
                    <a:gd name="T13" fmla="*/ 0 h 937"/>
                    <a:gd name="T14" fmla="*/ 0 w 11"/>
                    <a:gd name="T15" fmla="*/ 148 h 937"/>
                    <a:gd name="T16" fmla="*/ 1 w 11"/>
                    <a:gd name="T17" fmla="*/ 468 h 937"/>
                    <a:gd name="T18" fmla="*/ 1 w 11"/>
                    <a:gd name="T19" fmla="*/ 789 h 937"/>
                    <a:gd name="T20" fmla="*/ 1 w 11"/>
                    <a:gd name="T21" fmla="*/ 933 h 937"/>
                    <a:gd name="T22" fmla="*/ 3 w 11"/>
                    <a:gd name="T23" fmla="*/ 937 h 937"/>
                    <a:gd name="T24" fmla="*/ 1 w 11"/>
                    <a:gd name="T25" fmla="*/ 933 h 937"/>
                    <a:gd name="T26" fmla="*/ 1 w 11"/>
                    <a:gd name="T27" fmla="*/ 934 h 937"/>
                    <a:gd name="T28" fmla="*/ 3 w 11"/>
                    <a:gd name="T29" fmla="*/ 937 h 937"/>
                    <a:gd name="T30" fmla="*/ 10 w 11"/>
                    <a:gd name="T31" fmla="*/ 930 h 93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" h="937">
                      <a:moveTo>
                        <a:pt x="10" y="930"/>
                      </a:moveTo>
                      <a:lnTo>
                        <a:pt x="11" y="933"/>
                      </a:lnTo>
                      <a:lnTo>
                        <a:pt x="11" y="789"/>
                      </a:lnTo>
                      <a:lnTo>
                        <a:pt x="11" y="468"/>
                      </a:lnTo>
                      <a:lnTo>
                        <a:pt x="10" y="14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lnTo>
                        <a:pt x="1" y="468"/>
                      </a:lnTo>
                      <a:lnTo>
                        <a:pt x="1" y="789"/>
                      </a:lnTo>
                      <a:lnTo>
                        <a:pt x="1" y="933"/>
                      </a:lnTo>
                      <a:lnTo>
                        <a:pt x="3" y="937"/>
                      </a:lnTo>
                      <a:lnTo>
                        <a:pt x="1" y="933"/>
                      </a:lnTo>
                      <a:lnTo>
                        <a:pt x="1" y="934"/>
                      </a:lnTo>
                      <a:lnTo>
                        <a:pt x="3" y="937"/>
                      </a:lnTo>
                      <a:lnTo>
                        <a:pt x="10" y="9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1" name="Freeform 159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72 h 575"/>
                    <a:gd name="T6" fmla="*/ 1 w 726"/>
                    <a:gd name="T7" fmla="*/ 237 h 575"/>
                    <a:gd name="T8" fmla="*/ 1 w 726"/>
                    <a:gd name="T9" fmla="*/ 422 h 575"/>
                    <a:gd name="T10" fmla="*/ 1 w 726"/>
                    <a:gd name="T11" fmla="*/ 555 h 575"/>
                    <a:gd name="T12" fmla="*/ 2 w 726"/>
                    <a:gd name="T13" fmla="*/ 562 h 575"/>
                    <a:gd name="T14" fmla="*/ 6 w 726"/>
                    <a:gd name="T15" fmla="*/ 568 h 575"/>
                    <a:gd name="T16" fmla="*/ 13 w 726"/>
                    <a:gd name="T17" fmla="*/ 573 h 575"/>
                    <a:gd name="T18" fmla="*/ 22 w 726"/>
                    <a:gd name="T19" fmla="*/ 575 h 575"/>
                    <a:gd name="T20" fmla="*/ 32 w 726"/>
                    <a:gd name="T21" fmla="*/ 575 h 575"/>
                    <a:gd name="T22" fmla="*/ 55 w 726"/>
                    <a:gd name="T23" fmla="*/ 575 h 575"/>
                    <a:gd name="T24" fmla="*/ 89 w 726"/>
                    <a:gd name="T25" fmla="*/ 575 h 575"/>
                    <a:gd name="T26" fmla="*/ 133 w 726"/>
                    <a:gd name="T27" fmla="*/ 575 h 575"/>
                    <a:gd name="T28" fmla="*/ 185 w 726"/>
                    <a:gd name="T29" fmla="*/ 575 h 575"/>
                    <a:gd name="T30" fmla="*/ 241 w 726"/>
                    <a:gd name="T31" fmla="*/ 575 h 575"/>
                    <a:gd name="T32" fmla="*/ 301 w 726"/>
                    <a:gd name="T33" fmla="*/ 575 h 575"/>
                    <a:gd name="T34" fmla="*/ 363 w 726"/>
                    <a:gd name="T35" fmla="*/ 575 h 575"/>
                    <a:gd name="T36" fmla="*/ 427 w 726"/>
                    <a:gd name="T37" fmla="*/ 575 h 575"/>
                    <a:gd name="T38" fmla="*/ 486 w 726"/>
                    <a:gd name="T39" fmla="*/ 575 h 575"/>
                    <a:gd name="T40" fmla="*/ 543 w 726"/>
                    <a:gd name="T41" fmla="*/ 575 h 575"/>
                    <a:gd name="T42" fmla="*/ 594 w 726"/>
                    <a:gd name="T43" fmla="*/ 575 h 575"/>
                    <a:gd name="T44" fmla="*/ 638 w 726"/>
                    <a:gd name="T45" fmla="*/ 575 h 575"/>
                    <a:gd name="T46" fmla="*/ 672 w 726"/>
                    <a:gd name="T47" fmla="*/ 575 h 575"/>
                    <a:gd name="T48" fmla="*/ 694 w 726"/>
                    <a:gd name="T49" fmla="*/ 575 h 575"/>
                    <a:gd name="T50" fmla="*/ 703 w 726"/>
                    <a:gd name="T51" fmla="*/ 575 h 575"/>
                    <a:gd name="T52" fmla="*/ 712 w 726"/>
                    <a:gd name="T53" fmla="*/ 573 h 575"/>
                    <a:gd name="T54" fmla="*/ 719 w 726"/>
                    <a:gd name="T55" fmla="*/ 568 h 575"/>
                    <a:gd name="T56" fmla="*/ 723 w 726"/>
                    <a:gd name="T57" fmla="*/ 561 h 575"/>
                    <a:gd name="T58" fmla="*/ 726 w 726"/>
                    <a:gd name="T59" fmla="*/ 553 h 575"/>
                    <a:gd name="T60" fmla="*/ 726 w 726"/>
                    <a:gd name="T61" fmla="*/ 419 h 575"/>
                    <a:gd name="T62" fmla="*/ 726 w 726"/>
                    <a:gd name="T63" fmla="*/ 235 h 575"/>
                    <a:gd name="T64" fmla="*/ 726 w 726"/>
                    <a:gd name="T65" fmla="*/ 72 h 575"/>
                    <a:gd name="T66" fmla="*/ 726 w 726"/>
                    <a:gd name="T67" fmla="*/ 0 h 57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F2F4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2" name="Freeform 160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0 h 575"/>
                    <a:gd name="T6" fmla="*/ 0 w 726"/>
                    <a:gd name="T7" fmla="*/ 72 h 575"/>
                    <a:gd name="T8" fmla="*/ 1 w 726"/>
                    <a:gd name="T9" fmla="*/ 237 h 575"/>
                    <a:gd name="T10" fmla="*/ 1 w 726"/>
                    <a:gd name="T11" fmla="*/ 422 h 575"/>
                    <a:gd name="T12" fmla="*/ 1 w 726"/>
                    <a:gd name="T13" fmla="*/ 555 h 575"/>
                    <a:gd name="T14" fmla="*/ 1 w 726"/>
                    <a:gd name="T15" fmla="*/ 555 h 575"/>
                    <a:gd name="T16" fmla="*/ 2 w 726"/>
                    <a:gd name="T17" fmla="*/ 562 h 575"/>
                    <a:gd name="T18" fmla="*/ 6 w 726"/>
                    <a:gd name="T19" fmla="*/ 568 h 575"/>
                    <a:gd name="T20" fmla="*/ 13 w 726"/>
                    <a:gd name="T21" fmla="*/ 573 h 575"/>
                    <a:gd name="T22" fmla="*/ 22 w 726"/>
                    <a:gd name="T23" fmla="*/ 575 h 575"/>
                    <a:gd name="T24" fmla="*/ 22 w 726"/>
                    <a:gd name="T25" fmla="*/ 575 h 575"/>
                    <a:gd name="T26" fmla="*/ 32 w 726"/>
                    <a:gd name="T27" fmla="*/ 575 h 575"/>
                    <a:gd name="T28" fmla="*/ 55 w 726"/>
                    <a:gd name="T29" fmla="*/ 575 h 575"/>
                    <a:gd name="T30" fmla="*/ 89 w 726"/>
                    <a:gd name="T31" fmla="*/ 575 h 575"/>
                    <a:gd name="T32" fmla="*/ 133 w 726"/>
                    <a:gd name="T33" fmla="*/ 575 h 575"/>
                    <a:gd name="T34" fmla="*/ 185 w 726"/>
                    <a:gd name="T35" fmla="*/ 575 h 575"/>
                    <a:gd name="T36" fmla="*/ 241 w 726"/>
                    <a:gd name="T37" fmla="*/ 575 h 575"/>
                    <a:gd name="T38" fmla="*/ 301 w 726"/>
                    <a:gd name="T39" fmla="*/ 575 h 575"/>
                    <a:gd name="T40" fmla="*/ 363 w 726"/>
                    <a:gd name="T41" fmla="*/ 575 h 575"/>
                    <a:gd name="T42" fmla="*/ 427 w 726"/>
                    <a:gd name="T43" fmla="*/ 575 h 575"/>
                    <a:gd name="T44" fmla="*/ 486 w 726"/>
                    <a:gd name="T45" fmla="*/ 575 h 575"/>
                    <a:gd name="T46" fmla="*/ 543 w 726"/>
                    <a:gd name="T47" fmla="*/ 575 h 575"/>
                    <a:gd name="T48" fmla="*/ 594 w 726"/>
                    <a:gd name="T49" fmla="*/ 575 h 575"/>
                    <a:gd name="T50" fmla="*/ 638 w 726"/>
                    <a:gd name="T51" fmla="*/ 575 h 575"/>
                    <a:gd name="T52" fmla="*/ 672 w 726"/>
                    <a:gd name="T53" fmla="*/ 575 h 575"/>
                    <a:gd name="T54" fmla="*/ 694 w 726"/>
                    <a:gd name="T55" fmla="*/ 575 h 575"/>
                    <a:gd name="T56" fmla="*/ 703 w 726"/>
                    <a:gd name="T57" fmla="*/ 575 h 575"/>
                    <a:gd name="T58" fmla="*/ 703 w 726"/>
                    <a:gd name="T59" fmla="*/ 575 h 575"/>
                    <a:gd name="T60" fmla="*/ 712 w 726"/>
                    <a:gd name="T61" fmla="*/ 573 h 575"/>
                    <a:gd name="T62" fmla="*/ 719 w 726"/>
                    <a:gd name="T63" fmla="*/ 568 h 575"/>
                    <a:gd name="T64" fmla="*/ 723 w 726"/>
                    <a:gd name="T65" fmla="*/ 561 h 575"/>
                    <a:gd name="T66" fmla="*/ 726 w 726"/>
                    <a:gd name="T67" fmla="*/ 553 h 575"/>
                    <a:gd name="T68" fmla="*/ 726 w 726"/>
                    <a:gd name="T69" fmla="*/ 553 h 575"/>
                    <a:gd name="T70" fmla="*/ 726 w 726"/>
                    <a:gd name="T71" fmla="*/ 419 h 575"/>
                    <a:gd name="T72" fmla="*/ 726 w 726"/>
                    <a:gd name="T73" fmla="*/ 235 h 575"/>
                    <a:gd name="T74" fmla="*/ 726 w 726"/>
                    <a:gd name="T75" fmla="*/ 72 h 575"/>
                    <a:gd name="T76" fmla="*/ 726 w 726"/>
                    <a:gd name="T77" fmla="*/ 0 h 5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3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95" y="1165"/>
                  <a:ext cx="68" cy="4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4" name="Freeform 162"/>
                <p:cNvSpPr>
                  <a:spLocks/>
                </p:cNvSpPr>
                <p:nvPr/>
              </p:nvSpPr>
              <p:spPr bwMode="auto">
                <a:xfrm>
                  <a:off x="1290" y="1160"/>
                  <a:ext cx="14" cy="54"/>
                </a:xfrm>
                <a:custGeom>
                  <a:avLst/>
                  <a:gdLst>
                    <a:gd name="T0" fmla="*/ 7 w 14"/>
                    <a:gd name="T1" fmla="*/ 0 h 54"/>
                    <a:gd name="T2" fmla="*/ 0 w 14"/>
                    <a:gd name="T3" fmla="*/ 7 h 54"/>
                    <a:gd name="T4" fmla="*/ 0 w 14"/>
                    <a:gd name="T5" fmla="*/ 54 h 54"/>
                    <a:gd name="T6" fmla="*/ 14 w 14"/>
                    <a:gd name="T7" fmla="*/ 54 h 54"/>
                    <a:gd name="T8" fmla="*/ 14 w 14"/>
                    <a:gd name="T9" fmla="*/ 7 h 54"/>
                    <a:gd name="T10" fmla="*/ 7 w 14"/>
                    <a:gd name="T11" fmla="*/ 14 h 54"/>
                    <a:gd name="T12" fmla="*/ 7 w 14"/>
                    <a:gd name="T13" fmla="*/ 0 h 54"/>
                    <a:gd name="T14" fmla="*/ 0 w 14"/>
                    <a:gd name="T15" fmla="*/ 0 h 54"/>
                    <a:gd name="T16" fmla="*/ 0 w 14"/>
                    <a:gd name="T17" fmla="*/ 7 h 54"/>
                    <a:gd name="T18" fmla="*/ 7 w 14"/>
                    <a:gd name="T19" fmla="*/ 0 h 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4" h="54">
                      <a:moveTo>
                        <a:pt x="7" y="0"/>
                      </a:moveTo>
                      <a:lnTo>
                        <a:pt x="0" y="7"/>
                      </a:lnTo>
                      <a:lnTo>
                        <a:pt x="0" y="54"/>
                      </a:lnTo>
                      <a:lnTo>
                        <a:pt x="14" y="54"/>
                      </a:lnTo>
                      <a:lnTo>
                        <a:pt x="14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5" name="Freeform 163"/>
                <p:cNvSpPr>
                  <a:spLocks/>
                </p:cNvSpPr>
                <p:nvPr/>
              </p:nvSpPr>
              <p:spPr bwMode="auto">
                <a:xfrm>
                  <a:off x="1297" y="1160"/>
                  <a:ext cx="66" cy="14"/>
                </a:xfrm>
                <a:custGeom>
                  <a:avLst/>
                  <a:gdLst>
                    <a:gd name="T0" fmla="*/ 66 w 66"/>
                    <a:gd name="T1" fmla="*/ 7 h 14"/>
                    <a:gd name="T2" fmla="*/ 66 w 66"/>
                    <a:gd name="T3" fmla="*/ 0 h 14"/>
                    <a:gd name="T4" fmla="*/ 0 w 66"/>
                    <a:gd name="T5" fmla="*/ 0 h 14"/>
                    <a:gd name="T6" fmla="*/ 0 w 66"/>
                    <a:gd name="T7" fmla="*/ 14 h 14"/>
                    <a:gd name="T8" fmla="*/ 66 w 66"/>
                    <a:gd name="T9" fmla="*/ 14 h 14"/>
                    <a:gd name="T10" fmla="*/ 66 w 66"/>
                    <a:gd name="T11" fmla="*/ 7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" h="14">
                      <a:moveTo>
                        <a:pt x="66" y="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66" y="14"/>
                      </a:lnTo>
                      <a:lnTo>
                        <a:pt x="6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6" name="Freeform 164"/>
                <p:cNvSpPr>
                  <a:spLocks/>
                </p:cNvSpPr>
                <p:nvPr/>
              </p:nvSpPr>
              <p:spPr bwMode="auto">
                <a:xfrm>
                  <a:off x="689" y="1796"/>
                  <a:ext cx="583" cy="316"/>
                </a:xfrm>
                <a:custGeom>
                  <a:avLst/>
                  <a:gdLst>
                    <a:gd name="T0" fmla="*/ 583 w 583"/>
                    <a:gd name="T1" fmla="*/ 314 h 316"/>
                    <a:gd name="T2" fmla="*/ 551 w 583"/>
                    <a:gd name="T3" fmla="*/ 314 h 316"/>
                    <a:gd name="T4" fmla="*/ 521 w 583"/>
                    <a:gd name="T5" fmla="*/ 314 h 316"/>
                    <a:gd name="T6" fmla="*/ 490 w 583"/>
                    <a:gd name="T7" fmla="*/ 314 h 316"/>
                    <a:gd name="T8" fmla="*/ 463 w 583"/>
                    <a:gd name="T9" fmla="*/ 314 h 316"/>
                    <a:gd name="T10" fmla="*/ 440 w 583"/>
                    <a:gd name="T11" fmla="*/ 314 h 316"/>
                    <a:gd name="T12" fmla="*/ 421 w 583"/>
                    <a:gd name="T13" fmla="*/ 314 h 316"/>
                    <a:gd name="T14" fmla="*/ 410 w 583"/>
                    <a:gd name="T15" fmla="*/ 314 h 316"/>
                    <a:gd name="T16" fmla="*/ 405 w 583"/>
                    <a:gd name="T17" fmla="*/ 314 h 316"/>
                    <a:gd name="T18" fmla="*/ 405 w 583"/>
                    <a:gd name="T19" fmla="*/ 316 h 316"/>
                    <a:gd name="T20" fmla="*/ 7 w 583"/>
                    <a:gd name="T21" fmla="*/ 316 h 316"/>
                    <a:gd name="T22" fmla="*/ 7 w 583"/>
                    <a:gd name="T23" fmla="*/ 301 h 316"/>
                    <a:gd name="T24" fmla="*/ 0 w 583"/>
                    <a:gd name="T25" fmla="*/ 301 h 316"/>
                    <a:gd name="T26" fmla="*/ 0 w 583"/>
                    <a:gd name="T27" fmla="*/ 258 h 316"/>
                    <a:gd name="T28" fmla="*/ 0 w 583"/>
                    <a:gd name="T29" fmla="*/ 161 h 316"/>
                    <a:gd name="T30" fmla="*/ 0 w 583"/>
                    <a:gd name="T31" fmla="*/ 63 h 316"/>
                    <a:gd name="T32" fmla="*/ 0 w 583"/>
                    <a:gd name="T33" fmla="*/ 14 h 316"/>
                    <a:gd name="T34" fmla="*/ 1 w 583"/>
                    <a:gd name="T35" fmla="*/ 6 h 316"/>
                    <a:gd name="T36" fmla="*/ 5 w 583"/>
                    <a:gd name="T37" fmla="*/ 3 h 316"/>
                    <a:gd name="T38" fmla="*/ 9 w 583"/>
                    <a:gd name="T39" fmla="*/ 0 h 316"/>
                    <a:gd name="T40" fmla="*/ 14 w 583"/>
                    <a:gd name="T41" fmla="*/ 0 h 316"/>
                    <a:gd name="T42" fmla="*/ 21 w 583"/>
                    <a:gd name="T43" fmla="*/ 0 h 316"/>
                    <a:gd name="T44" fmla="*/ 38 w 583"/>
                    <a:gd name="T45" fmla="*/ 0 h 316"/>
                    <a:gd name="T46" fmla="*/ 65 w 583"/>
                    <a:gd name="T47" fmla="*/ 0 h 316"/>
                    <a:gd name="T48" fmla="*/ 100 w 583"/>
                    <a:gd name="T49" fmla="*/ 0 h 316"/>
                    <a:gd name="T50" fmla="*/ 142 w 583"/>
                    <a:gd name="T51" fmla="*/ 0 h 316"/>
                    <a:gd name="T52" fmla="*/ 188 w 583"/>
                    <a:gd name="T53" fmla="*/ 0 h 316"/>
                    <a:gd name="T54" fmla="*/ 237 w 583"/>
                    <a:gd name="T55" fmla="*/ 0 h 316"/>
                    <a:gd name="T56" fmla="*/ 288 w 583"/>
                    <a:gd name="T57" fmla="*/ 0 h 316"/>
                    <a:gd name="T58" fmla="*/ 340 w 583"/>
                    <a:gd name="T59" fmla="*/ 0 h 316"/>
                    <a:gd name="T60" fmla="*/ 389 w 583"/>
                    <a:gd name="T61" fmla="*/ 0 h 316"/>
                    <a:gd name="T62" fmla="*/ 435 w 583"/>
                    <a:gd name="T63" fmla="*/ 0 h 316"/>
                    <a:gd name="T64" fmla="*/ 477 w 583"/>
                    <a:gd name="T65" fmla="*/ 0 h 316"/>
                    <a:gd name="T66" fmla="*/ 513 w 583"/>
                    <a:gd name="T67" fmla="*/ 0 h 316"/>
                    <a:gd name="T68" fmla="*/ 542 w 583"/>
                    <a:gd name="T69" fmla="*/ 0 h 316"/>
                    <a:gd name="T70" fmla="*/ 560 w 583"/>
                    <a:gd name="T71" fmla="*/ 0 h 316"/>
                    <a:gd name="T72" fmla="*/ 569 w 583"/>
                    <a:gd name="T73" fmla="*/ 0 h 316"/>
                    <a:gd name="T74" fmla="*/ 576 w 583"/>
                    <a:gd name="T75" fmla="*/ 1 h 316"/>
                    <a:gd name="T76" fmla="*/ 580 w 583"/>
                    <a:gd name="T77" fmla="*/ 5 h 316"/>
                    <a:gd name="T78" fmla="*/ 583 w 583"/>
                    <a:gd name="T79" fmla="*/ 10 h 316"/>
                    <a:gd name="T80" fmla="*/ 583 w 583"/>
                    <a:gd name="T81" fmla="*/ 14 h 316"/>
                    <a:gd name="T82" fmla="*/ 583 w 583"/>
                    <a:gd name="T83" fmla="*/ 58 h 316"/>
                    <a:gd name="T84" fmla="*/ 583 w 583"/>
                    <a:gd name="T85" fmla="*/ 152 h 316"/>
                    <a:gd name="T86" fmla="*/ 583 w 583"/>
                    <a:gd name="T87" fmla="*/ 247 h 316"/>
                    <a:gd name="T88" fmla="*/ 583 w 583"/>
                    <a:gd name="T89" fmla="*/ 294 h 316"/>
                    <a:gd name="T90" fmla="*/ 583 w 583"/>
                    <a:gd name="T91" fmla="*/ 314 h 31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83" h="316">
                      <a:moveTo>
                        <a:pt x="583" y="314"/>
                      </a:moveTo>
                      <a:lnTo>
                        <a:pt x="551" y="314"/>
                      </a:lnTo>
                      <a:lnTo>
                        <a:pt x="521" y="314"/>
                      </a:lnTo>
                      <a:lnTo>
                        <a:pt x="490" y="314"/>
                      </a:lnTo>
                      <a:lnTo>
                        <a:pt x="463" y="314"/>
                      </a:lnTo>
                      <a:lnTo>
                        <a:pt x="440" y="314"/>
                      </a:lnTo>
                      <a:lnTo>
                        <a:pt x="421" y="314"/>
                      </a:lnTo>
                      <a:lnTo>
                        <a:pt x="410" y="314"/>
                      </a:lnTo>
                      <a:lnTo>
                        <a:pt x="405" y="314"/>
                      </a:lnTo>
                      <a:lnTo>
                        <a:pt x="405" y="316"/>
                      </a:lnTo>
                      <a:lnTo>
                        <a:pt x="7" y="316"/>
                      </a:lnTo>
                      <a:lnTo>
                        <a:pt x="7" y="301"/>
                      </a:lnTo>
                      <a:lnTo>
                        <a:pt x="0" y="301"/>
                      </a:lnTo>
                      <a:lnTo>
                        <a:pt x="0" y="258"/>
                      </a:lnTo>
                      <a:lnTo>
                        <a:pt x="0" y="161"/>
                      </a:lnTo>
                      <a:lnTo>
                        <a:pt x="0" y="63"/>
                      </a:lnTo>
                      <a:lnTo>
                        <a:pt x="0" y="14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8" y="0"/>
                      </a:lnTo>
                      <a:lnTo>
                        <a:pt x="65" y="0"/>
                      </a:lnTo>
                      <a:lnTo>
                        <a:pt x="100" y="0"/>
                      </a:lnTo>
                      <a:lnTo>
                        <a:pt x="142" y="0"/>
                      </a:lnTo>
                      <a:lnTo>
                        <a:pt x="188" y="0"/>
                      </a:lnTo>
                      <a:lnTo>
                        <a:pt x="237" y="0"/>
                      </a:lnTo>
                      <a:lnTo>
                        <a:pt x="288" y="0"/>
                      </a:lnTo>
                      <a:lnTo>
                        <a:pt x="340" y="0"/>
                      </a:lnTo>
                      <a:lnTo>
                        <a:pt x="389" y="0"/>
                      </a:lnTo>
                      <a:lnTo>
                        <a:pt x="435" y="0"/>
                      </a:lnTo>
                      <a:lnTo>
                        <a:pt x="477" y="0"/>
                      </a:lnTo>
                      <a:lnTo>
                        <a:pt x="513" y="0"/>
                      </a:lnTo>
                      <a:lnTo>
                        <a:pt x="542" y="0"/>
                      </a:lnTo>
                      <a:lnTo>
                        <a:pt x="560" y="0"/>
                      </a:lnTo>
                      <a:lnTo>
                        <a:pt x="569" y="0"/>
                      </a:lnTo>
                      <a:lnTo>
                        <a:pt x="576" y="1"/>
                      </a:lnTo>
                      <a:lnTo>
                        <a:pt x="580" y="5"/>
                      </a:lnTo>
                      <a:lnTo>
                        <a:pt x="583" y="10"/>
                      </a:lnTo>
                      <a:lnTo>
                        <a:pt x="583" y="14"/>
                      </a:lnTo>
                      <a:lnTo>
                        <a:pt x="583" y="58"/>
                      </a:lnTo>
                      <a:lnTo>
                        <a:pt x="583" y="152"/>
                      </a:lnTo>
                      <a:lnTo>
                        <a:pt x="583" y="247"/>
                      </a:lnTo>
                      <a:lnTo>
                        <a:pt x="583" y="294"/>
                      </a:lnTo>
                      <a:lnTo>
                        <a:pt x="583" y="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7" name="Freeform 165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83" cy="9"/>
                </a:xfrm>
                <a:custGeom>
                  <a:avLst/>
                  <a:gdLst>
                    <a:gd name="T0" fmla="*/ 10 w 183"/>
                    <a:gd name="T1" fmla="*/ 5 h 9"/>
                    <a:gd name="T2" fmla="*/ 5 w 183"/>
                    <a:gd name="T3" fmla="*/ 9 h 9"/>
                    <a:gd name="T4" fmla="*/ 10 w 183"/>
                    <a:gd name="T5" fmla="*/ 9 h 9"/>
                    <a:gd name="T6" fmla="*/ 21 w 183"/>
                    <a:gd name="T7" fmla="*/ 9 h 9"/>
                    <a:gd name="T8" fmla="*/ 40 w 183"/>
                    <a:gd name="T9" fmla="*/ 9 h 9"/>
                    <a:gd name="T10" fmla="*/ 63 w 183"/>
                    <a:gd name="T11" fmla="*/ 9 h 9"/>
                    <a:gd name="T12" fmla="*/ 90 w 183"/>
                    <a:gd name="T13" fmla="*/ 9 h 9"/>
                    <a:gd name="T14" fmla="*/ 121 w 183"/>
                    <a:gd name="T15" fmla="*/ 9 h 9"/>
                    <a:gd name="T16" fmla="*/ 151 w 183"/>
                    <a:gd name="T17" fmla="*/ 9 h 9"/>
                    <a:gd name="T18" fmla="*/ 183 w 183"/>
                    <a:gd name="T19" fmla="*/ 9 h 9"/>
                    <a:gd name="T20" fmla="*/ 183 w 183"/>
                    <a:gd name="T21" fmla="*/ 0 h 9"/>
                    <a:gd name="T22" fmla="*/ 151 w 183"/>
                    <a:gd name="T23" fmla="*/ 0 h 9"/>
                    <a:gd name="T24" fmla="*/ 121 w 183"/>
                    <a:gd name="T25" fmla="*/ 0 h 9"/>
                    <a:gd name="T26" fmla="*/ 90 w 183"/>
                    <a:gd name="T27" fmla="*/ 0 h 9"/>
                    <a:gd name="T28" fmla="*/ 63 w 183"/>
                    <a:gd name="T29" fmla="*/ 0 h 9"/>
                    <a:gd name="T30" fmla="*/ 40 w 183"/>
                    <a:gd name="T31" fmla="*/ 0 h 9"/>
                    <a:gd name="T32" fmla="*/ 21 w 183"/>
                    <a:gd name="T33" fmla="*/ 0 h 9"/>
                    <a:gd name="T34" fmla="*/ 10 w 183"/>
                    <a:gd name="T35" fmla="*/ 0 h 9"/>
                    <a:gd name="T36" fmla="*/ 5 w 183"/>
                    <a:gd name="T37" fmla="*/ 0 h 9"/>
                    <a:gd name="T38" fmla="*/ 0 w 183"/>
                    <a:gd name="T39" fmla="*/ 5 h 9"/>
                    <a:gd name="T40" fmla="*/ 5 w 183"/>
                    <a:gd name="T41" fmla="*/ 0 h 9"/>
                    <a:gd name="T42" fmla="*/ 0 w 183"/>
                    <a:gd name="T43" fmla="*/ 0 h 9"/>
                    <a:gd name="T44" fmla="*/ 0 w 183"/>
                    <a:gd name="T45" fmla="*/ 5 h 9"/>
                    <a:gd name="T46" fmla="*/ 10 w 183"/>
                    <a:gd name="T47" fmla="*/ 5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3" h="9">
                      <a:moveTo>
                        <a:pt x="10" y="5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21" y="9"/>
                      </a:lnTo>
                      <a:lnTo>
                        <a:pt x="40" y="9"/>
                      </a:lnTo>
                      <a:lnTo>
                        <a:pt x="63" y="9"/>
                      </a:lnTo>
                      <a:lnTo>
                        <a:pt x="90" y="9"/>
                      </a:lnTo>
                      <a:lnTo>
                        <a:pt x="121" y="9"/>
                      </a:lnTo>
                      <a:lnTo>
                        <a:pt x="151" y="9"/>
                      </a:lnTo>
                      <a:lnTo>
                        <a:pt x="183" y="9"/>
                      </a:lnTo>
                      <a:lnTo>
                        <a:pt x="183" y="0"/>
                      </a:lnTo>
                      <a:lnTo>
                        <a:pt x="151" y="0"/>
                      </a:lnTo>
                      <a:lnTo>
                        <a:pt x="121" y="0"/>
                      </a:lnTo>
                      <a:lnTo>
                        <a:pt x="90" y="0"/>
                      </a:lnTo>
                      <a:lnTo>
                        <a:pt x="63" y="0"/>
                      </a:ln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8" name="Freeform 166"/>
                <p:cNvSpPr>
                  <a:spLocks/>
                </p:cNvSpPr>
                <p:nvPr/>
              </p:nvSpPr>
              <p:spPr bwMode="auto">
                <a:xfrm>
                  <a:off x="1089" y="2107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10 w 10"/>
                    <a:gd name="T3" fmla="*/ 5 h 10"/>
                    <a:gd name="T4" fmla="*/ 10 w 10"/>
                    <a:gd name="T5" fmla="*/ 3 h 10"/>
                    <a:gd name="T6" fmla="*/ 0 w 10"/>
                    <a:gd name="T7" fmla="*/ 3 h 10"/>
                    <a:gd name="T8" fmla="*/ 0 w 10"/>
                    <a:gd name="T9" fmla="*/ 5 h 10"/>
                    <a:gd name="T10" fmla="*/ 5 w 10"/>
                    <a:gd name="T11" fmla="*/ 0 h 10"/>
                    <a:gd name="T12" fmla="*/ 5 w 10"/>
                    <a:gd name="T13" fmla="*/ 10 h 10"/>
                    <a:gd name="T14" fmla="*/ 10 w 10"/>
                    <a:gd name="T15" fmla="*/ 10 h 10"/>
                    <a:gd name="T16" fmla="*/ 10 w 10"/>
                    <a:gd name="T17" fmla="*/ 5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899" name="Freeform 167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03" cy="10"/>
                </a:xfrm>
                <a:custGeom>
                  <a:avLst/>
                  <a:gdLst>
                    <a:gd name="T0" fmla="*/ 0 w 403"/>
                    <a:gd name="T1" fmla="*/ 5 h 10"/>
                    <a:gd name="T2" fmla="*/ 5 w 403"/>
                    <a:gd name="T3" fmla="*/ 10 h 10"/>
                    <a:gd name="T4" fmla="*/ 403 w 403"/>
                    <a:gd name="T5" fmla="*/ 10 h 10"/>
                    <a:gd name="T6" fmla="*/ 403 w 403"/>
                    <a:gd name="T7" fmla="*/ 0 h 10"/>
                    <a:gd name="T8" fmla="*/ 5 w 403"/>
                    <a:gd name="T9" fmla="*/ 0 h 10"/>
                    <a:gd name="T10" fmla="*/ 9 w 403"/>
                    <a:gd name="T11" fmla="*/ 5 h 10"/>
                    <a:gd name="T12" fmla="*/ 0 w 403"/>
                    <a:gd name="T13" fmla="*/ 5 h 10"/>
                    <a:gd name="T14" fmla="*/ 0 w 403"/>
                    <a:gd name="T15" fmla="*/ 10 h 10"/>
                    <a:gd name="T16" fmla="*/ 5 w 403"/>
                    <a:gd name="T17" fmla="*/ 10 h 10"/>
                    <a:gd name="T18" fmla="*/ 0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03" y="10"/>
                      </a:lnTo>
                      <a:lnTo>
                        <a:pt x="403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0" name="Freeform 168"/>
                <p:cNvSpPr>
                  <a:spLocks/>
                </p:cNvSpPr>
                <p:nvPr/>
              </p:nvSpPr>
              <p:spPr bwMode="auto">
                <a:xfrm>
                  <a:off x="691" y="2092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0 w 9"/>
                    <a:gd name="T3" fmla="*/ 5 h 20"/>
                    <a:gd name="T4" fmla="*/ 0 w 9"/>
                    <a:gd name="T5" fmla="*/ 20 h 20"/>
                    <a:gd name="T6" fmla="*/ 9 w 9"/>
                    <a:gd name="T7" fmla="*/ 20 h 20"/>
                    <a:gd name="T8" fmla="*/ 9 w 9"/>
                    <a:gd name="T9" fmla="*/ 5 h 20"/>
                    <a:gd name="T10" fmla="*/ 5 w 9"/>
                    <a:gd name="T11" fmla="*/ 0 h 20"/>
                    <a:gd name="T12" fmla="*/ 9 w 9"/>
                    <a:gd name="T13" fmla="*/ 5 h 20"/>
                    <a:gd name="T14" fmla="*/ 9 w 9"/>
                    <a:gd name="T15" fmla="*/ 0 h 20"/>
                    <a:gd name="T16" fmla="*/ 5 w 9"/>
                    <a:gd name="T17" fmla="*/ 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9" y="20"/>
                      </a:ln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1" name="Freeform 169"/>
                <p:cNvSpPr>
                  <a:spLocks/>
                </p:cNvSpPr>
                <p:nvPr/>
              </p:nvSpPr>
              <p:spPr bwMode="auto">
                <a:xfrm>
                  <a:off x="684" y="2092"/>
                  <a:ext cx="12" cy="10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10 h 10"/>
                    <a:gd name="T6" fmla="*/ 12 w 12"/>
                    <a:gd name="T7" fmla="*/ 0 h 10"/>
                    <a:gd name="T8" fmla="*/ 5 w 12"/>
                    <a:gd name="T9" fmla="*/ 0 h 10"/>
                    <a:gd name="T10" fmla="*/ 9 w 12"/>
                    <a:gd name="T11" fmla="*/ 5 h 10"/>
                    <a:gd name="T12" fmla="*/ 0 w 12"/>
                    <a:gd name="T13" fmla="*/ 5 h 10"/>
                    <a:gd name="T14" fmla="*/ 0 w 12"/>
                    <a:gd name="T15" fmla="*/ 10 h 10"/>
                    <a:gd name="T16" fmla="*/ 5 w 12"/>
                    <a:gd name="T17" fmla="*/ 10 h 10"/>
                    <a:gd name="T18" fmla="*/ 0 w 12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2" name="Freeform 170"/>
                <p:cNvSpPr>
                  <a:spLocks/>
                </p:cNvSpPr>
                <p:nvPr/>
              </p:nvSpPr>
              <p:spPr bwMode="auto">
                <a:xfrm>
                  <a:off x="684" y="1810"/>
                  <a:ext cx="9" cy="287"/>
                </a:xfrm>
                <a:custGeom>
                  <a:avLst/>
                  <a:gdLst>
                    <a:gd name="T0" fmla="*/ 0 w 9"/>
                    <a:gd name="T1" fmla="*/ 0 h 287"/>
                    <a:gd name="T2" fmla="*/ 0 w 9"/>
                    <a:gd name="T3" fmla="*/ 0 h 287"/>
                    <a:gd name="T4" fmla="*/ 0 w 9"/>
                    <a:gd name="T5" fmla="*/ 49 h 287"/>
                    <a:gd name="T6" fmla="*/ 0 w 9"/>
                    <a:gd name="T7" fmla="*/ 147 h 287"/>
                    <a:gd name="T8" fmla="*/ 0 w 9"/>
                    <a:gd name="T9" fmla="*/ 244 h 287"/>
                    <a:gd name="T10" fmla="*/ 0 w 9"/>
                    <a:gd name="T11" fmla="*/ 287 h 287"/>
                    <a:gd name="T12" fmla="*/ 9 w 9"/>
                    <a:gd name="T13" fmla="*/ 287 h 287"/>
                    <a:gd name="T14" fmla="*/ 9 w 9"/>
                    <a:gd name="T15" fmla="*/ 244 h 287"/>
                    <a:gd name="T16" fmla="*/ 9 w 9"/>
                    <a:gd name="T17" fmla="*/ 147 h 287"/>
                    <a:gd name="T18" fmla="*/ 9 w 9"/>
                    <a:gd name="T19" fmla="*/ 49 h 287"/>
                    <a:gd name="T20" fmla="*/ 9 w 9"/>
                    <a:gd name="T21" fmla="*/ 0 h 287"/>
                    <a:gd name="T22" fmla="*/ 9 w 9"/>
                    <a:gd name="T23" fmla="*/ 0 h 287"/>
                    <a:gd name="T24" fmla="*/ 0 w 9"/>
                    <a:gd name="T25" fmla="*/ 0 h 2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7"/>
                      </a:lnTo>
                      <a:lnTo>
                        <a:pt x="0" y="244"/>
                      </a:lnTo>
                      <a:lnTo>
                        <a:pt x="0" y="287"/>
                      </a:lnTo>
                      <a:lnTo>
                        <a:pt x="9" y="287"/>
                      </a:lnTo>
                      <a:lnTo>
                        <a:pt x="9" y="244"/>
                      </a:lnTo>
                      <a:lnTo>
                        <a:pt x="9" y="147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3" name="Freeform 171"/>
                <p:cNvSpPr>
                  <a:spLocks/>
                </p:cNvSpPr>
                <p:nvPr/>
              </p:nvSpPr>
              <p:spPr bwMode="auto">
                <a:xfrm>
                  <a:off x="684" y="1792"/>
                  <a:ext cx="19" cy="18"/>
                </a:xfrm>
                <a:custGeom>
                  <a:avLst/>
                  <a:gdLst>
                    <a:gd name="T0" fmla="*/ 19 w 19"/>
                    <a:gd name="T1" fmla="*/ 0 h 18"/>
                    <a:gd name="T2" fmla="*/ 19 w 19"/>
                    <a:gd name="T3" fmla="*/ 0 h 18"/>
                    <a:gd name="T4" fmla="*/ 13 w 19"/>
                    <a:gd name="T5" fmla="*/ 0 h 18"/>
                    <a:gd name="T6" fmla="*/ 8 w 19"/>
                    <a:gd name="T7" fmla="*/ 3 h 18"/>
                    <a:gd name="T8" fmla="*/ 1 w 19"/>
                    <a:gd name="T9" fmla="*/ 8 h 18"/>
                    <a:gd name="T10" fmla="*/ 0 w 19"/>
                    <a:gd name="T11" fmla="*/ 18 h 18"/>
                    <a:gd name="T12" fmla="*/ 9 w 19"/>
                    <a:gd name="T13" fmla="*/ 18 h 18"/>
                    <a:gd name="T14" fmla="*/ 10 w 19"/>
                    <a:gd name="T15" fmla="*/ 12 h 18"/>
                    <a:gd name="T16" fmla="*/ 13 w 19"/>
                    <a:gd name="T17" fmla="*/ 10 h 18"/>
                    <a:gd name="T18" fmla="*/ 15 w 19"/>
                    <a:gd name="T19" fmla="*/ 9 h 18"/>
                    <a:gd name="T20" fmla="*/ 19 w 19"/>
                    <a:gd name="T21" fmla="*/ 9 h 18"/>
                    <a:gd name="T22" fmla="*/ 19 w 19"/>
                    <a:gd name="T23" fmla="*/ 9 h 18"/>
                    <a:gd name="T24" fmla="*/ 19 w 19"/>
                    <a:gd name="T25" fmla="*/ 0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9" h="18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3" y="0"/>
                      </a:lnTo>
                      <a:lnTo>
                        <a:pt x="8" y="3"/>
                      </a:lnTo>
                      <a:lnTo>
                        <a:pt x="1" y="8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10" y="12"/>
                      </a:lnTo>
                      <a:lnTo>
                        <a:pt x="13" y="10"/>
                      </a:lnTo>
                      <a:lnTo>
                        <a:pt x="15" y="9"/>
                      </a:lnTo>
                      <a:lnTo>
                        <a:pt x="19" y="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4" name="Freeform 172"/>
                <p:cNvSpPr>
                  <a:spLocks/>
                </p:cNvSpPr>
                <p:nvPr/>
              </p:nvSpPr>
              <p:spPr bwMode="auto">
                <a:xfrm>
                  <a:off x="703" y="1792"/>
                  <a:ext cx="555" cy="9"/>
                </a:xfrm>
                <a:custGeom>
                  <a:avLst/>
                  <a:gdLst>
                    <a:gd name="T0" fmla="*/ 555 w 555"/>
                    <a:gd name="T1" fmla="*/ 0 h 9"/>
                    <a:gd name="T2" fmla="*/ 555 w 555"/>
                    <a:gd name="T3" fmla="*/ 0 h 9"/>
                    <a:gd name="T4" fmla="*/ 546 w 555"/>
                    <a:gd name="T5" fmla="*/ 0 h 9"/>
                    <a:gd name="T6" fmla="*/ 528 w 555"/>
                    <a:gd name="T7" fmla="*/ 0 h 9"/>
                    <a:gd name="T8" fmla="*/ 499 w 555"/>
                    <a:gd name="T9" fmla="*/ 0 h 9"/>
                    <a:gd name="T10" fmla="*/ 463 w 555"/>
                    <a:gd name="T11" fmla="*/ 0 h 9"/>
                    <a:gd name="T12" fmla="*/ 421 w 555"/>
                    <a:gd name="T13" fmla="*/ 0 h 9"/>
                    <a:gd name="T14" fmla="*/ 375 w 555"/>
                    <a:gd name="T15" fmla="*/ 0 h 9"/>
                    <a:gd name="T16" fmla="*/ 326 w 555"/>
                    <a:gd name="T17" fmla="*/ 0 h 9"/>
                    <a:gd name="T18" fmla="*/ 274 w 555"/>
                    <a:gd name="T19" fmla="*/ 0 h 9"/>
                    <a:gd name="T20" fmla="*/ 223 w 555"/>
                    <a:gd name="T21" fmla="*/ 0 h 9"/>
                    <a:gd name="T22" fmla="*/ 174 w 555"/>
                    <a:gd name="T23" fmla="*/ 0 h 9"/>
                    <a:gd name="T24" fmla="*/ 128 w 555"/>
                    <a:gd name="T25" fmla="*/ 0 h 9"/>
                    <a:gd name="T26" fmla="*/ 86 w 555"/>
                    <a:gd name="T27" fmla="*/ 0 h 9"/>
                    <a:gd name="T28" fmla="*/ 51 w 555"/>
                    <a:gd name="T29" fmla="*/ 0 h 9"/>
                    <a:gd name="T30" fmla="*/ 24 w 555"/>
                    <a:gd name="T31" fmla="*/ 0 h 9"/>
                    <a:gd name="T32" fmla="*/ 7 w 555"/>
                    <a:gd name="T33" fmla="*/ 0 h 9"/>
                    <a:gd name="T34" fmla="*/ 0 w 555"/>
                    <a:gd name="T35" fmla="*/ 0 h 9"/>
                    <a:gd name="T36" fmla="*/ 0 w 555"/>
                    <a:gd name="T37" fmla="*/ 9 h 9"/>
                    <a:gd name="T38" fmla="*/ 7 w 555"/>
                    <a:gd name="T39" fmla="*/ 9 h 9"/>
                    <a:gd name="T40" fmla="*/ 24 w 555"/>
                    <a:gd name="T41" fmla="*/ 9 h 9"/>
                    <a:gd name="T42" fmla="*/ 51 w 555"/>
                    <a:gd name="T43" fmla="*/ 9 h 9"/>
                    <a:gd name="T44" fmla="*/ 86 w 555"/>
                    <a:gd name="T45" fmla="*/ 9 h 9"/>
                    <a:gd name="T46" fmla="*/ 128 w 555"/>
                    <a:gd name="T47" fmla="*/ 9 h 9"/>
                    <a:gd name="T48" fmla="*/ 174 w 555"/>
                    <a:gd name="T49" fmla="*/ 9 h 9"/>
                    <a:gd name="T50" fmla="*/ 223 w 555"/>
                    <a:gd name="T51" fmla="*/ 9 h 9"/>
                    <a:gd name="T52" fmla="*/ 274 w 555"/>
                    <a:gd name="T53" fmla="*/ 9 h 9"/>
                    <a:gd name="T54" fmla="*/ 326 w 555"/>
                    <a:gd name="T55" fmla="*/ 9 h 9"/>
                    <a:gd name="T56" fmla="*/ 375 w 555"/>
                    <a:gd name="T57" fmla="*/ 9 h 9"/>
                    <a:gd name="T58" fmla="*/ 421 w 555"/>
                    <a:gd name="T59" fmla="*/ 9 h 9"/>
                    <a:gd name="T60" fmla="*/ 463 w 555"/>
                    <a:gd name="T61" fmla="*/ 9 h 9"/>
                    <a:gd name="T62" fmla="*/ 499 w 555"/>
                    <a:gd name="T63" fmla="*/ 9 h 9"/>
                    <a:gd name="T64" fmla="*/ 528 w 555"/>
                    <a:gd name="T65" fmla="*/ 9 h 9"/>
                    <a:gd name="T66" fmla="*/ 546 w 555"/>
                    <a:gd name="T67" fmla="*/ 9 h 9"/>
                    <a:gd name="T68" fmla="*/ 555 w 555"/>
                    <a:gd name="T69" fmla="*/ 9 h 9"/>
                    <a:gd name="T70" fmla="*/ 555 w 555"/>
                    <a:gd name="T71" fmla="*/ 9 h 9"/>
                    <a:gd name="T72" fmla="*/ 555 w 555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5" h="9">
                      <a:moveTo>
                        <a:pt x="555" y="0"/>
                      </a:moveTo>
                      <a:lnTo>
                        <a:pt x="555" y="0"/>
                      </a:lnTo>
                      <a:lnTo>
                        <a:pt x="546" y="0"/>
                      </a:lnTo>
                      <a:lnTo>
                        <a:pt x="528" y="0"/>
                      </a:lnTo>
                      <a:lnTo>
                        <a:pt x="499" y="0"/>
                      </a:lnTo>
                      <a:lnTo>
                        <a:pt x="463" y="0"/>
                      </a:lnTo>
                      <a:lnTo>
                        <a:pt x="421" y="0"/>
                      </a:lnTo>
                      <a:lnTo>
                        <a:pt x="375" y="0"/>
                      </a:lnTo>
                      <a:lnTo>
                        <a:pt x="326" y="0"/>
                      </a:lnTo>
                      <a:lnTo>
                        <a:pt x="274" y="0"/>
                      </a:lnTo>
                      <a:lnTo>
                        <a:pt x="223" y="0"/>
                      </a:lnTo>
                      <a:lnTo>
                        <a:pt x="174" y="0"/>
                      </a:lnTo>
                      <a:lnTo>
                        <a:pt x="128" y="0"/>
                      </a:lnTo>
                      <a:lnTo>
                        <a:pt x="86" y="0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4" y="9"/>
                      </a:lnTo>
                      <a:lnTo>
                        <a:pt x="51" y="9"/>
                      </a:lnTo>
                      <a:lnTo>
                        <a:pt x="86" y="9"/>
                      </a:lnTo>
                      <a:lnTo>
                        <a:pt x="128" y="9"/>
                      </a:lnTo>
                      <a:lnTo>
                        <a:pt x="174" y="9"/>
                      </a:lnTo>
                      <a:lnTo>
                        <a:pt x="223" y="9"/>
                      </a:lnTo>
                      <a:lnTo>
                        <a:pt x="274" y="9"/>
                      </a:lnTo>
                      <a:lnTo>
                        <a:pt x="326" y="9"/>
                      </a:lnTo>
                      <a:lnTo>
                        <a:pt x="375" y="9"/>
                      </a:lnTo>
                      <a:lnTo>
                        <a:pt x="421" y="9"/>
                      </a:lnTo>
                      <a:lnTo>
                        <a:pt x="463" y="9"/>
                      </a:lnTo>
                      <a:lnTo>
                        <a:pt x="499" y="9"/>
                      </a:lnTo>
                      <a:lnTo>
                        <a:pt x="528" y="9"/>
                      </a:lnTo>
                      <a:lnTo>
                        <a:pt x="546" y="9"/>
                      </a:lnTo>
                      <a:lnTo>
                        <a:pt x="555" y="9"/>
                      </a:lnTo>
                      <a:lnTo>
                        <a:pt x="55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5" name="Freeform 173"/>
                <p:cNvSpPr>
                  <a:spLocks/>
                </p:cNvSpPr>
                <p:nvPr/>
              </p:nvSpPr>
              <p:spPr bwMode="auto">
                <a:xfrm>
                  <a:off x="1258" y="1792"/>
                  <a:ext cx="18" cy="18"/>
                </a:xfrm>
                <a:custGeom>
                  <a:avLst/>
                  <a:gdLst>
                    <a:gd name="T0" fmla="*/ 18 w 18"/>
                    <a:gd name="T1" fmla="*/ 18 h 18"/>
                    <a:gd name="T2" fmla="*/ 18 w 18"/>
                    <a:gd name="T3" fmla="*/ 18 h 18"/>
                    <a:gd name="T4" fmla="*/ 18 w 18"/>
                    <a:gd name="T5" fmla="*/ 12 h 18"/>
                    <a:gd name="T6" fmla="*/ 15 w 18"/>
                    <a:gd name="T7" fmla="*/ 7 h 18"/>
                    <a:gd name="T8" fmla="*/ 8 w 18"/>
                    <a:gd name="T9" fmla="*/ 1 h 18"/>
                    <a:gd name="T10" fmla="*/ 0 w 18"/>
                    <a:gd name="T11" fmla="*/ 0 h 18"/>
                    <a:gd name="T12" fmla="*/ 0 w 18"/>
                    <a:gd name="T13" fmla="*/ 9 h 18"/>
                    <a:gd name="T14" fmla="*/ 5 w 18"/>
                    <a:gd name="T15" fmla="*/ 10 h 18"/>
                    <a:gd name="T16" fmla="*/ 8 w 18"/>
                    <a:gd name="T17" fmla="*/ 11 h 18"/>
                    <a:gd name="T18" fmla="*/ 9 w 18"/>
                    <a:gd name="T19" fmla="*/ 15 h 18"/>
                    <a:gd name="T20" fmla="*/ 9 w 18"/>
                    <a:gd name="T21" fmla="*/ 18 h 18"/>
                    <a:gd name="T22" fmla="*/ 9 w 18"/>
                    <a:gd name="T23" fmla="*/ 18 h 18"/>
                    <a:gd name="T24" fmla="*/ 18 w 18"/>
                    <a:gd name="T25" fmla="*/ 18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18" y="12"/>
                      </a:lnTo>
                      <a:lnTo>
                        <a:pt x="15" y="7"/>
                      </a:lnTo>
                      <a:lnTo>
                        <a:pt x="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9" y="15"/>
                      </a:lnTo>
                      <a:lnTo>
                        <a:pt x="9" y="18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6" name="Freeform 174"/>
                <p:cNvSpPr>
                  <a:spLocks/>
                </p:cNvSpPr>
                <p:nvPr/>
              </p:nvSpPr>
              <p:spPr bwMode="auto">
                <a:xfrm>
                  <a:off x="1267" y="1810"/>
                  <a:ext cx="9" cy="280"/>
                </a:xfrm>
                <a:custGeom>
                  <a:avLst/>
                  <a:gdLst>
                    <a:gd name="T0" fmla="*/ 9 w 9"/>
                    <a:gd name="T1" fmla="*/ 280 h 280"/>
                    <a:gd name="T2" fmla="*/ 9 w 9"/>
                    <a:gd name="T3" fmla="*/ 280 h 280"/>
                    <a:gd name="T4" fmla="*/ 9 w 9"/>
                    <a:gd name="T5" fmla="*/ 233 h 280"/>
                    <a:gd name="T6" fmla="*/ 9 w 9"/>
                    <a:gd name="T7" fmla="*/ 138 h 280"/>
                    <a:gd name="T8" fmla="*/ 9 w 9"/>
                    <a:gd name="T9" fmla="*/ 44 h 280"/>
                    <a:gd name="T10" fmla="*/ 9 w 9"/>
                    <a:gd name="T11" fmla="*/ 0 h 280"/>
                    <a:gd name="T12" fmla="*/ 0 w 9"/>
                    <a:gd name="T13" fmla="*/ 0 h 280"/>
                    <a:gd name="T14" fmla="*/ 0 w 9"/>
                    <a:gd name="T15" fmla="*/ 44 h 280"/>
                    <a:gd name="T16" fmla="*/ 0 w 9"/>
                    <a:gd name="T17" fmla="*/ 138 h 280"/>
                    <a:gd name="T18" fmla="*/ 0 w 9"/>
                    <a:gd name="T19" fmla="*/ 233 h 280"/>
                    <a:gd name="T20" fmla="*/ 0 w 9"/>
                    <a:gd name="T21" fmla="*/ 280 h 280"/>
                    <a:gd name="T22" fmla="*/ 0 w 9"/>
                    <a:gd name="T23" fmla="*/ 280 h 280"/>
                    <a:gd name="T24" fmla="*/ 9 w 9"/>
                    <a:gd name="T25" fmla="*/ 280 h 2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0">
                      <a:moveTo>
                        <a:pt x="9" y="280"/>
                      </a:moveTo>
                      <a:lnTo>
                        <a:pt x="9" y="280"/>
                      </a:lnTo>
                      <a:lnTo>
                        <a:pt x="9" y="233"/>
                      </a:lnTo>
                      <a:lnTo>
                        <a:pt x="9" y="138"/>
                      </a:lnTo>
                      <a:lnTo>
                        <a:pt x="9" y="4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4"/>
                      </a:lnTo>
                      <a:lnTo>
                        <a:pt x="0" y="138"/>
                      </a:lnTo>
                      <a:lnTo>
                        <a:pt x="0" y="233"/>
                      </a:lnTo>
                      <a:lnTo>
                        <a:pt x="0" y="280"/>
                      </a:lnTo>
                      <a:lnTo>
                        <a:pt x="9" y="2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7" name="Freeform 175"/>
                <p:cNvSpPr>
                  <a:spLocks/>
                </p:cNvSpPr>
                <p:nvPr/>
              </p:nvSpPr>
              <p:spPr bwMode="auto">
                <a:xfrm>
                  <a:off x="1267" y="2090"/>
                  <a:ext cx="9" cy="24"/>
                </a:xfrm>
                <a:custGeom>
                  <a:avLst/>
                  <a:gdLst>
                    <a:gd name="T0" fmla="*/ 5 w 9"/>
                    <a:gd name="T1" fmla="*/ 24 h 24"/>
                    <a:gd name="T2" fmla="*/ 9 w 9"/>
                    <a:gd name="T3" fmla="*/ 20 h 24"/>
                    <a:gd name="T4" fmla="*/ 9 w 9"/>
                    <a:gd name="T5" fmla="*/ 0 h 24"/>
                    <a:gd name="T6" fmla="*/ 0 w 9"/>
                    <a:gd name="T7" fmla="*/ 0 h 24"/>
                    <a:gd name="T8" fmla="*/ 0 w 9"/>
                    <a:gd name="T9" fmla="*/ 20 h 24"/>
                    <a:gd name="T10" fmla="*/ 5 w 9"/>
                    <a:gd name="T11" fmla="*/ 15 h 24"/>
                    <a:gd name="T12" fmla="*/ 5 w 9"/>
                    <a:gd name="T13" fmla="*/ 24 h 24"/>
                    <a:gd name="T14" fmla="*/ 9 w 9"/>
                    <a:gd name="T15" fmla="*/ 24 h 24"/>
                    <a:gd name="T16" fmla="*/ 9 w 9"/>
                    <a:gd name="T17" fmla="*/ 20 h 24"/>
                    <a:gd name="T18" fmla="*/ 5 w 9"/>
                    <a:gd name="T19" fmla="*/ 24 h 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4">
                      <a:moveTo>
                        <a:pt x="5" y="24"/>
                      </a:moveTo>
                      <a:lnTo>
                        <a:pt x="9" y="2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" y="15"/>
                      </a:lnTo>
                      <a:lnTo>
                        <a:pt x="5" y="24"/>
                      </a:lnTo>
                      <a:lnTo>
                        <a:pt x="9" y="24"/>
                      </a:lnTo>
                      <a:lnTo>
                        <a:pt x="9" y="2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8" name="Freeform 176"/>
                <p:cNvSpPr>
                  <a:spLocks/>
                </p:cNvSpPr>
                <p:nvPr/>
              </p:nvSpPr>
              <p:spPr bwMode="auto">
                <a:xfrm>
                  <a:off x="1235" y="2093"/>
                  <a:ext cx="37" cy="17"/>
                </a:xfrm>
                <a:custGeom>
                  <a:avLst/>
                  <a:gdLst>
                    <a:gd name="T0" fmla="*/ 37 w 37"/>
                    <a:gd name="T1" fmla="*/ 0 h 17"/>
                    <a:gd name="T2" fmla="*/ 17 w 37"/>
                    <a:gd name="T3" fmla="*/ 0 h 17"/>
                    <a:gd name="T4" fmla="*/ 0 w 37"/>
                    <a:gd name="T5" fmla="*/ 17 h 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" h="17">
                      <a:moveTo>
                        <a:pt x="37" y="0"/>
                      </a:moveTo>
                      <a:lnTo>
                        <a:pt x="17" y="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09" name="Freeform 177"/>
                <p:cNvSpPr>
                  <a:spLocks/>
                </p:cNvSpPr>
                <p:nvPr/>
              </p:nvSpPr>
              <p:spPr bwMode="auto">
                <a:xfrm>
                  <a:off x="696" y="1806"/>
                  <a:ext cx="470" cy="306"/>
                </a:xfrm>
                <a:custGeom>
                  <a:avLst/>
                  <a:gdLst>
                    <a:gd name="T0" fmla="*/ 470 w 470"/>
                    <a:gd name="T1" fmla="*/ 304 h 306"/>
                    <a:gd name="T2" fmla="*/ 470 w 470"/>
                    <a:gd name="T3" fmla="*/ 306 h 306"/>
                    <a:gd name="T4" fmla="*/ 0 w 470"/>
                    <a:gd name="T5" fmla="*/ 306 h 306"/>
                    <a:gd name="T6" fmla="*/ 0 w 470"/>
                    <a:gd name="T7" fmla="*/ 291 h 306"/>
                    <a:gd name="T8" fmla="*/ 0 w 470"/>
                    <a:gd name="T9" fmla="*/ 249 h 306"/>
                    <a:gd name="T10" fmla="*/ 0 w 470"/>
                    <a:gd name="T11" fmla="*/ 157 h 306"/>
                    <a:gd name="T12" fmla="*/ 0 w 470"/>
                    <a:gd name="T13" fmla="*/ 64 h 306"/>
                    <a:gd name="T14" fmla="*/ 0 w 470"/>
                    <a:gd name="T15" fmla="*/ 18 h 306"/>
                    <a:gd name="T16" fmla="*/ 1 w 470"/>
                    <a:gd name="T17" fmla="*/ 12 h 306"/>
                    <a:gd name="T18" fmla="*/ 4 w 470"/>
                    <a:gd name="T19" fmla="*/ 7 h 306"/>
                    <a:gd name="T20" fmla="*/ 10 w 470"/>
                    <a:gd name="T21" fmla="*/ 2 h 306"/>
                    <a:gd name="T22" fmla="*/ 21 w 470"/>
                    <a:gd name="T23" fmla="*/ 0 h 306"/>
                    <a:gd name="T24" fmla="*/ 28 w 470"/>
                    <a:gd name="T25" fmla="*/ 0 h 306"/>
                    <a:gd name="T26" fmla="*/ 43 w 470"/>
                    <a:gd name="T27" fmla="*/ 0 h 306"/>
                    <a:gd name="T28" fmla="*/ 64 w 470"/>
                    <a:gd name="T29" fmla="*/ 0 h 306"/>
                    <a:gd name="T30" fmla="*/ 92 w 470"/>
                    <a:gd name="T31" fmla="*/ 0 h 306"/>
                    <a:gd name="T32" fmla="*/ 123 w 470"/>
                    <a:gd name="T33" fmla="*/ 0 h 306"/>
                    <a:gd name="T34" fmla="*/ 159 w 470"/>
                    <a:gd name="T35" fmla="*/ 0 h 306"/>
                    <a:gd name="T36" fmla="*/ 196 w 470"/>
                    <a:gd name="T37" fmla="*/ 0 h 306"/>
                    <a:gd name="T38" fmla="*/ 234 w 470"/>
                    <a:gd name="T39" fmla="*/ 0 h 306"/>
                    <a:gd name="T40" fmla="*/ 273 w 470"/>
                    <a:gd name="T41" fmla="*/ 0 h 306"/>
                    <a:gd name="T42" fmla="*/ 310 w 470"/>
                    <a:gd name="T43" fmla="*/ 0 h 306"/>
                    <a:gd name="T44" fmla="*/ 345 w 470"/>
                    <a:gd name="T45" fmla="*/ 0 h 306"/>
                    <a:gd name="T46" fmla="*/ 377 w 470"/>
                    <a:gd name="T47" fmla="*/ 0 h 306"/>
                    <a:gd name="T48" fmla="*/ 405 w 470"/>
                    <a:gd name="T49" fmla="*/ 0 h 306"/>
                    <a:gd name="T50" fmla="*/ 426 w 470"/>
                    <a:gd name="T51" fmla="*/ 0 h 306"/>
                    <a:gd name="T52" fmla="*/ 441 w 470"/>
                    <a:gd name="T53" fmla="*/ 0 h 306"/>
                    <a:gd name="T54" fmla="*/ 448 w 470"/>
                    <a:gd name="T55" fmla="*/ 0 h 306"/>
                    <a:gd name="T56" fmla="*/ 458 w 470"/>
                    <a:gd name="T57" fmla="*/ 1 h 306"/>
                    <a:gd name="T58" fmla="*/ 465 w 470"/>
                    <a:gd name="T59" fmla="*/ 5 h 306"/>
                    <a:gd name="T60" fmla="*/ 469 w 470"/>
                    <a:gd name="T61" fmla="*/ 11 h 306"/>
                    <a:gd name="T62" fmla="*/ 470 w 470"/>
                    <a:gd name="T63" fmla="*/ 19 h 306"/>
                    <a:gd name="T64" fmla="*/ 470 w 470"/>
                    <a:gd name="T65" fmla="*/ 68 h 306"/>
                    <a:gd name="T66" fmla="*/ 470 w 470"/>
                    <a:gd name="T67" fmla="*/ 165 h 306"/>
                    <a:gd name="T68" fmla="*/ 470 w 470"/>
                    <a:gd name="T69" fmla="*/ 261 h 306"/>
                    <a:gd name="T70" fmla="*/ 470 w 470"/>
                    <a:gd name="T71" fmla="*/ 304 h 3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70" h="306">
                      <a:moveTo>
                        <a:pt x="470" y="304"/>
                      </a:moveTo>
                      <a:lnTo>
                        <a:pt x="470" y="306"/>
                      </a:lnTo>
                      <a:lnTo>
                        <a:pt x="0" y="306"/>
                      </a:lnTo>
                      <a:lnTo>
                        <a:pt x="0" y="291"/>
                      </a:lnTo>
                      <a:lnTo>
                        <a:pt x="0" y="249"/>
                      </a:lnTo>
                      <a:lnTo>
                        <a:pt x="0" y="157"/>
                      </a:lnTo>
                      <a:lnTo>
                        <a:pt x="0" y="64"/>
                      </a:lnTo>
                      <a:lnTo>
                        <a:pt x="0" y="18"/>
                      </a:lnTo>
                      <a:lnTo>
                        <a:pt x="1" y="12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43" y="0"/>
                      </a:lnTo>
                      <a:lnTo>
                        <a:pt x="64" y="0"/>
                      </a:lnTo>
                      <a:lnTo>
                        <a:pt x="92" y="0"/>
                      </a:lnTo>
                      <a:lnTo>
                        <a:pt x="123" y="0"/>
                      </a:lnTo>
                      <a:lnTo>
                        <a:pt x="159" y="0"/>
                      </a:lnTo>
                      <a:lnTo>
                        <a:pt x="196" y="0"/>
                      </a:lnTo>
                      <a:lnTo>
                        <a:pt x="234" y="0"/>
                      </a:lnTo>
                      <a:lnTo>
                        <a:pt x="273" y="0"/>
                      </a:lnTo>
                      <a:lnTo>
                        <a:pt x="310" y="0"/>
                      </a:lnTo>
                      <a:lnTo>
                        <a:pt x="345" y="0"/>
                      </a:lnTo>
                      <a:lnTo>
                        <a:pt x="377" y="0"/>
                      </a:lnTo>
                      <a:lnTo>
                        <a:pt x="405" y="0"/>
                      </a:lnTo>
                      <a:lnTo>
                        <a:pt x="426" y="0"/>
                      </a:lnTo>
                      <a:lnTo>
                        <a:pt x="441" y="0"/>
                      </a:lnTo>
                      <a:lnTo>
                        <a:pt x="448" y="0"/>
                      </a:lnTo>
                      <a:lnTo>
                        <a:pt x="458" y="1"/>
                      </a:lnTo>
                      <a:lnTo>
                        <a:pt x="465" y="5"/>
                      </a:lnTo>
                      <a:lnTo>
                        <a:pt x="469" y="11"/>
                      </a:lnTo>
                      <a:lnTo>
                        <a:pt x="470" y="19"/>
                      </a:lnTo>
                      <a:lnTo>
                        <a:pt x="470" y="68"/>
                      </a:lnTo>
                      <a:lnTo>
                        <a:pt x="470" y="165"/>
                      </a:lnTo>
                      <a:lnTo>
                        <a:pt x="470" y="261"/>
                      </a:lnTo>
                      <a:lnTo>
                        <a:pt x="470" y="304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0" name="Freeform 178"/>
                <p:cNvSpPr>
                  <a:spLocks/>
                </p:cNvSpPr>
                <p:nvPr/>
              </p:nvSpPr>
              <p:spPr bwMode="auto">
                <a:xfrm>
                  <a:off x="1162" y="2107"/>
                  <a:ext cx="9" cy="10"/>
                </a:xfrm>
                <a:custGeom>
                  <a:avLst/>
                  <a:gdLst>
                    <a:gd name="T0" fmla="*/ 4 w 9"/>
                    <a:gd name="T1" fmla="*/ 10 h 10"/>
                    <a:gd name="T2" fmla="*/ 9 w 9"/>
                    <a:gd name="T3" fmla="*/ 5 h 10"/>
                    <a:gd name="T4" fmla="*/ 9 w 9"/>
                    <a:gd name="T5" fmla="*/ 3 h 10"/>
                    <a:gd name="T6" fmla="*/ 0 w 9"/>
                    <a:gd name="T7" fmla="*/ 3 h 10"/>
                    <a:gd name="T8" fmla="*/ 0 w 9"/>
                    <a:gd name="T9" fmla="*/ 5 h 10"/>
                    <a:gd name="T10" fmla="*/ 4 w 9"/>
                    <a:gd name="T11" fmla="*/ 0 h 10"/>
                    <a:gd name="T12" fmla="*/ 4 w 9"/>
                    <a:gd name="T13" fmla="*/ 10 h 10"/>
                    <a:gd name="T14" fmla="*/ 9 w 9"/>
                    <a:gd name="T15" fmla="*/ 10 h 10"/>
                    <a:gd name="T16" fmla="*/ 9 w 9"/>
                    <a:gd name="T17" fmla="*/ 5 h 10"/>
                    <a:gd name="T18" fmla="*/ 4 w 9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10">
                      <a:moveTo>
                        <a:pt x="4" y="10"/>
                      </a:move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9" y="10"/>
                      </a:lnTo>
                      <a:lnTo>
                        <a:pt x="9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1" name="Freeform 179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75" cy="10"/>
                </a:xfrm>
                <a:custGeom>
                  <a:avLst/>
                  <a:gdLst>
                    <a:gd name="T0" fmla="*/ 0 w 475"/>
                    <a:gd name="T1" fmla="*/ 5 h 10"/>
                    <a:gd name="T2" fmla="*/ 5 w 475"/>
                    <a:gd name="T3" fmla="*/ 10 h 10"/>
                    <a:gd name="T4" fmla="*/ 475 w 475"/>
                    <a:gd name="T5" fmla="*/ 10 h 10"/>
                    <a:gd name="T6" fmla="*/ 475 w 475"/>
                    <a:gd name="T7" fmla="*/ 0 h 10"/>
                    <a:gd name="T8" fmla="*/ 5 w 475"/>
                    <a:gd name="T9" fmla="*/ 0 h 10"/>
                    <a:gd name="T10" fmla="*/ 9 w 475"/>
                    <a:gd name="T11" fmla="*/ 5 h 10"/>
                    <a:gd name="T12" fmla="*/ 0 w 475"/>
                    <a:gd name="T13" fmla="*/ 5 h 10"/>
                    <a:gd name="T14" fmla="*/ 0 w 475"/>
                    <a:gd name="T15" fmla="*/ 10 h 10"/>
                    <a:gd name="T16" fmla="*/ 5 w 475"/>
                    <a:gd name="T17" fmla="*/ 10 h 10"/>
                    <a:gd name="T18" fmla="*/ 0 w 475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75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75" y="10"/>
                      </a:lnTo>
                      <a:lnTo>
                        <a:pt x="475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2" name="Freeform 180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0 w 9"/>
                    <a:gd name="T3" fmla="*/ 0 h 15"/>
                    <a:gd name="T4" fmla="*/ 0 w 9"/>
                    <a:gd name="T5" fmla="*/ 15 h 15"/>
                    <a:gd name="T6" fmla="*/ 9 w 9"/>
                    <a:gd name="T7" fmla="*/ 15 h 15"/>
                    <a:gd name="T8" fmla="*/ 9 w 9"/>
                    <a:gd name="T9" fmla="*/ 0 h 15"/>
                    <a:gd name="T10" fmla="*/ 9 w 9"/>
                    <a:gd name="T11" fmla="*/ 0 h 15"/>
                    <a:gd name="T12" fmla="*/ 0 w 9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3" name="Freeform 181"/>
                <p:cNvSpPr>
                  <a:spLocks/>
                </p:cNvSpPr>
                <p:nvPr/>
              </p:nvSpPr>
              <p:spPr bwMode="auto">
                <a:xfrm>
                  <a:off x="691" y="1824"/>
                  <a:ext cx="9" cy="273"/>
                </a:xfrm>
                <a:custGeom>
                  <a:avLst/>
                  <a:gdLst>
                    <a:gd name="T0" fmla="*/ 0 w 9"/>
                    <a:gd name="T1" fmla="*/ 0 h 273"/>
                    <a:gd name="T2" fmla="*/ 0 w 9"/>
                    <a:gd name="T3" fmla="*/ 0 h 273"/>
                    <a:gd name="T4" fmla="*/ 0 w 9"/>
                    <a:gd name="T5" fmla="*/ 46 h 273"/>
                    <a:gd name="T6" fmla="*/ 0 w 9"/>
                    <a:gd name="T7" fmla="*/ 139 h 273"/>
                    <a:gd name="T8" fmla="*/ 0 w 9"/>
                    <a:gd name="T9" fmla="*/ 231 h 273"/>
                    <a:gd name="T10" fmla="*/ 0 w 9"/>
                    <a:gd name="T11" fmla="*/ 273 h 273"/>
                    <a:gd name="T12" fmla="*/ 9 w 9"/>
                    <a:gd name="T13" fmla="*/ 273 h 273"/>
                    <a:gd name="T14" fmla="*/ 9 w 9"/>
                    <a:gd name="T15" fmla="*/ 231 h 273"/>
                    <a:gd name="T16" fmla="*/ 9 w 9"/>
                    <a:gd name="T17" fmla="*/ 139 h 273"/>
                    <a:gd name="T18" fmla="*/ 9 w 9"/>
                    <a:gd name="T19" fmla="*/ 46 h 273"/>
                    <a:gd name="T20" fmla="*/ 9 w 9"/>
                    <a:gd name="T21" fmla="*/ 0 h 273"/>
                    <a:gd name="T22" fmla="*/ 9 w 9"/>
                    <a:gd name="T23" fmla="*/ 0 h 273"/>
                    <a:gd name="T24" fmla="*/ 0 w 9"/>
                    <a:gd name="T25" fmla="*/ 0 h 2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0" y="231"/>
                      </a:lnTo>
                      <a:lnTo>
                        <a:pt x="0" y="273"/>
                      </a:lnTo>
                      <a:lnTo>
                        <a:pt x="9" y="273"/>
                      </a:lnTo>
                      <a:lnTo>
                        <a:pt x="9" y="231"/>
                      </a:lnTo>
                      <a:lnTo>
                        <a:pt x="9" y="139"/>
                      </a:lnTo>
                      <a:lnTo>
                        <a:pt x="9" y="46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4" name="Freeform 182"/>
                <p:cNvSpPr>
                  <a:spLocks/>
                </p:cNvSpPr>
                <p:nvPr/>
              </p:nvSpPr>
              <p:spPr bwMode="auto">
                <a:xfrm>
                  <a:off x="691" y="1801"/>
                  <a:ext cx="26" cy="23"/>
                </a:xfrm>
                <a:custGeom>
                  <a:avLst/>
                  <a:gdLst>
                    <a:gd name="T0" fmla="*/ 26 w 26"/>
                    <a:gd name="T1" fmla="*/ 0 h 23"/>
                    <a:gd name="T2" fmla="*/ 26 w 26"/>
                    <a:gd name="T3" fmla="*/ 0 h 23"/>
                    <a:gd name="T4" fmla="*/ 14 w 26"/>
                    <a:gd name="T5" fmla="*/ 2 h 23"/>
                    <a:gd name="T6" fmla="*/ 6 w 26"/>
                    <a:gd name="T7" fmla="*/ 9 h 23"/>
                    <a:gd name="T8" fmla="*/ 1 w 26"/>
                    <a:gd name="T9" fmla="*/ 16 h 23"/>
                    <a:gd name="T10" fmla="*/ 0 w 26"/>
                    <a:gd name="T11" fmla="*/ 23 h 23"/>
                    <a:gd name="T12" fmla="*/ 9 w 26"/>
                    <a:gd name="T13" fmla="*/ 23 h 23"/>
                    <a:gd name="T14" fmla="*/ 10 w 26"/>
                    <a:gd name="T15" fmla="*/ 19 h 23"/>
                    <a:gd name="T16" fmla="*/ 13 w 26"/>
                    <a:gd name="T17" fmla="*/ 14 h 23"/>
                    <a:gd name="T18" fmla="*/ 16 w 26"/>
                    <a:gd name="T19" fmla="*/ 12 h 23"/>
                    <a:gd name="T20" fmla="*/ 26 w 26"/>
                    <a:gd name="T21" fmla="*/ 9 h 23"/>
                    <a:gd name="T22" fmla="*/ 26 w 26"/>
                    <a:gd name="T23" fmla="*/ 9 h 23"/>
                    <a:gd name="T24" fmla="*/ 26 w 26"/>
                    <a:gd name="T25" fmla="*/ 0 h 2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2"/>
                      </a:lnTo>
                      <a:lnTo>
                        <a:pt x="6" y="9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9" y="23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16" y="12"/>
                      </a:lnTo>
                      <a:lnTo>
                        <a:pt x="26" y="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5" name="Freeform 183"/>
                <p:cNvSpPr>
                  <a:spLocks/>
                </p:cNvSpPr>
                <p:nvPr/>
              </p:nvSpPr>
              <p:spPr bwMode="auto">
                <a:xfrm>
                  <a:off x="717" y="1801"/>
                  <a:ext cx="427" cy="9"/>
                </a:xfrm>
                <a:custGeom>
                  <a:avLst/>
                  <a:gdLst>
                    <a:gd name="T0" fmla="*/ 427 w 427"/>
                    <a:gd name="T1" fmla="*/ 0 h 9"/>
                    <a:gd name="T2" fmla="*/ 427 w 427"/>
                    <a:gd name="T3" fmla="*/ 0 h 9"/>
                    <a:gd name="T4" fmla="*/ 420 w 427"/>
                    <a:gd name="T5" fmla="*/ 0 h 9"/>
                    <a:gd name="T6" fmla="*/ 405 w 427"/>
                    <a:gd name="T7" fmla="*/ 0 h 9"/>
                    <a:gd name="T8" fmla="*/ 384 w 427"/>
                    <a:gd name="T9" fmla="*/ 0 h 9"/>
                    <a:gd name="T10" fmla="*/ 356 w 427"/>
                    <a:gd name="T11" fmla="*/ 0 h 9"/>
                    <a:gd name="T12" fmla="*/ 324 w 427"/>
                    <a:gd name="T13" fmla="*/ 0 h 9"/>
                    <a:gd name="T14" fmla="*/ 289 w 427"/>
                    <a:gd name="T15" fmla="*/ 0 h 9"/>
                    <a:gd name="T16" fmla="*/ 252 w 427"/>
                    <a:gd name="T17" fmla="*/ 0 h 9"/>
                    <a:gd name="T18" fmla="*/ 213 w 427"/>
                    <a:gd name="T19" fmla="*/ 0 h 9"/>
                    <a:gd name="T20" fmla="*/ 175 w 427"/>
                    <a:gd name="T21" fmla="*/ 0 h 9"/>
                    <a:gd name="T22" fmla="*/ 138 w 427"/>
                    <a:gd name="T23" fmla="*/ 0 h 9"/>
                    <a:gd name="T24" fmla="*/ 102 w 427"/>
                    <a:gd name="T25" fmla="*/ 0 h 9"/>
                    <a:gd name="T26" fmla="*/ 71 w 427"/>
                    <a:gd name="T27" fmla="*/ 0 h 9"/>
                    <a:gd name="T28" fmla="*/ 43 w 427"/>
                    <a:gd name="T29" fmla="*/ 0 h 9"/>
                    <a:gd name="T30" fmla="*/ 22 w 427"/>
                    <a:gd name="T31" fmla="*/ 0 h 9"/>
                    <a:gd name="T32" fmla="*/ 7 w 427"/>
                    <a:gd name="T33" fmla="*/ 0 h 9"/>
                    <a:gd name="T34" fmla="*/ 0 w 427"/>
                    <a:gd name="T35" fmla="*/ 0 h 9"/>
                    <a:gd name="T36" fmla="*/ 0 w 427"/>
                    <a:gd name="T37" fmla="*/ 9 h 9"/>
                    <a:gd name="T38" fmla="*/ 7 w 427"/>
                    <a:gd name="T39" fmla="*/ 9 h 9"/>
                    <a:gd name="T40" fmla="*/ 22 w 427"/>
                    <a:gd name="T41" fmla="*/ 9 h 9"/>
                    <a:gd name="T42" fmla="*/ 43 w 427"/>
                    <a:gd name="T43" fmla="*/ 9 h 9"/>
                    <a:gd name="T44" fmla="*/ 71 w 427"/>
                    <a:gd name="T45" fmla="*/ 9 h 9"/>
                    <a:gd name="T46" fmla="*/ 102 w 427"/>
                    <a:gd name="T47" fmla="*/ 9 h 9"/>
                    <a:gd name="T48" fmla="*/ 138 w 427"/>
                    <a:gd name="T49" fmla="*/ 9 h 9"/>
                    <a:gd name="T50" fmla="*/ 175 w 427"/>
                    <a:gd name="T51" fmla="*/ 9 h 9"/>
                    <a:gd name="T52" fmla="*/ 213 w 427"/>
                    <a:gd name="T53" fmla="*/ 9 h 9"/>
                    <a:gd name="T54" fmla="*/ 252 w 427"/>
                    <a:gd name="T55" fmla="*/ 9 h 9"/>
                    <a:gd name="T56" fmla="*/ 289 w 427"/>
                    <a:gd name="T57" fmla="*/ 9 h 9"/>
                    <a:gd name="T58" fmla="*/ 324 w 427"/>
                    <a:gd name="T59" fmla="*/ 9 h 9"/>
                    <a:gd name="T60" fmla="*/ 356 w 427"/>
                    <a:gd name="T61" fmla="*/ 9 h 9"/>
                    <a:gd name="T62" fmla="*/ 384 w 427"/>
                    <a:gd name="T63" fmla="*/ 9 h 9"/>
                    <a:gd name="T64" fmla="*/ 405 w 427"/>
                    <a:gd name="T65" fmla="*/ 9 h 9"/>
                    <a:gd name="T66" fmla="*/ 420 w 427"/>
                    <a:gd name="T67" fmla="*/ 9 h 9"/>
                    <a:gd name="T68" fmla="*/ 427 w 427"/>
                    <a:gd name="T69" fmla="*/ 9 h 9"/>
                    <a:gd name="T70" fmla="*/ 427 w 427"/>
                    <a:gd name="T71" fmla="*/ 9 h 9"/>
                    <a:gd name="T72" fmla="*/ 427 w 427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27" h="9">
                      <a:moveTo>
                        <a:pt x="427" y="0"/>
                      </a:moveTo>
                      <a:lnTo>
                        <a:pt x="427" y="0"/>
                      </a:lnTo>
                      <a:lnTo>
                        <a:pt x="420" y="0"/>
                      </a:lnTo>
                      <a:lnTo>
                        <a:pt x="405" y="0"/>
                      </a:lnTo>
                      <a:lnTo>
                        <a:pt x="384" y="0"/>
                      </a:lnTo>
                      <a:lnTo>
                        <a:pt x="356" y="0"/>
                      </a:lnTo>
                      <a:lnTo>
                        <a:pt x="324" y="0"/>
                      </a:lnTo>
                      <a:lnTo>
                        <a:pt x="289" y="0"/>
                      </a:lnTo>
                      <a:lnTo>
                        <a:pt x="252" y="0"/>
                      </a:lnTo>
                      <a:lnTo>
                        <a:pt x="213" y="0"/>
                      </a:lnTo>
                      <a:lnTo>
                        <a:pt x="175" y="0"/>
                      </a:lnTo>
                      <a:lnTo>
                        <a:pt x="138" y="0"/>
                      </a:lnTo>
                      <a:lnTo>
                        <a:pt x="102" y="0"/>
                      </a:lnTo>
                      <a:lnTo>
                        <a:pt x="71" y="0"/>
                      </a:lnTo>
                      <a:lnTo>
                        <a:pt x="43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2" y="9"/>
                      </a:lnTo>
                      <a:lnTo>
                        <a:pt x="43" y="9"/>
                      </a:lnTo>
                      <a:lnTo>
                        <a:pt x="71" y="9"/>
                      </a:lnTo>
                      <a:lnTo>
                        <a:pt x="102" y="9"/>
                      </a:lnTo>
                      <a:lnTo>
                        <a:pt x="138" y="9"/>
                      </a:lnTo>
                      <a:lnTo>
                        <a:pt x="175" y="9"/>
                      </a:lnTo>
                      <a:lnTo>
                        <a:pt x="213" y="9"/>
                      </a:lnTo>
                      <a:lnTo>
                        <a:pt x="252" y="9"/>
                      </a:lnTo>
                      <a:lnTo>
                        <a:pt x="289" y="9"/>
                      </a:lnTo>
                      <a:lnTo>
                        <a:pt x="324" y="9"/>
                      </a:lnTo>
                      <a:lnTo>
                        <a:pt x="356" y="9"/>
                      </a:lnTo>
                      <a:lnTo>
                        <a:pt x="384" y="9"/>
                      </a:lnTo>
                      <a:lnTo>
                        <a:pt x="405" y="9"/>
                      </a:lnTo>
                      <a:lnTo>
                        <a:pt x="420" y="9"/>
                      </a:lnTo>
                      <a:lnTo>
                        <a:pt x="427" y="9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6" name="Freeform 184"/>
                <p:cNvSpPr>
                  <a:spLocks/>
                </p:cNvSpPr>
                <p:nvPr/>
              </p:nvSpPr>
              <p:spPr bwMode="auto">
                <a:xfrm>
                  <a:off x="1144" y="1801"/>
                  <a:ext cx="27" cy="24"/>
                </a:xfrm>
                <a:custGeom>
                  <a:avLst/>
                  <a:gdLst>
                    <a:gd name="T0" fmla="*/ 27 w 27"/>
                    <a:gd name="T1" fmla="*/ 24 h 24"/>
                    <a:gd name="T2" fmla="*/ 27 w 27"/>
                    <a:gd name="T3" fmla="*/ 24 h 24"/>
                    <a:gd name="T4" fmla="*/ 26 w 27"/>
                    <a:gd name="T5" fmla="*/ 15 h 24"/>
                    <a:gd name="T6" fmla="*/ 20 w 27"/>
                    <a:gd name="T7" fmla="*/ 7 h 24"/>
                    <a:gd name="T8" fmla="*/ 11 w 27"/>
                    <a:gd name="T9" fmla="*/ 1 h 24"/>
                    <a:gd name="T10" fmla="*/ 0 w 27"/>
                    <a:gd name="T11" fmla="*/ 0 h 24"/>
                    <a:gd name="T12" fmla="*/ 0 w 27"/>
                    <a:gd name="T13" fmla="*/ 9 h 24"/>
                    <a:gd name="T14" fmla="*/ 8 w 27"/>
                    <a:gd name="T15" fmla="*/ 10 h 24"/>
                    <a:gd name="T16" fmla="*/ 13 w 27"/>
                    <a:gd name="T17" fmla="*/ 14 h 24"/>
                    <a:gd name="T18" fmla="*/ 17 w 27"/>
                    <a:gd name="T19" fmla="*/ 17 h 24"/>
                    <a:gd name="T20" fmla="*/ 18 w 27"/>
                    <a:gd name="T21" fmla="*/ 24 h 24"/>
                    <a:gd name="T22" fmla="*/ 18 w 27"/>
                    <a:gd name="T23" fmla="*/ 24 h 24"/>
                    <a:gd name="T24" fmla="*/ 27 w 27"/>
                    <a:gd name="T25" fmla="*/ 24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7" h="24">
                      <a:moveTo>
                        <a:pt x="27" y="24"/>
                      </a:moveTo>
                      <a:lnTo>
                        <a:pt x="27" y="24"/>
                      </a:lnTo>
                      <a:lnTo>
                        <a:pt x="26" y="15"/>
                      </a:lnTo>
                      <a:lnTo>
                        <a:pt x="20" y="7"/>
                      </a:lnTo>
                      <a:lnTo>
                        <a:pt x="11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10"/>
                      </a:lnTo>
                      <a:lnTo>
                        <a:pt x="13" y="14"/>
                      </a:lnTo>
                      <a:lnTo>
                        <a:pt x="17" y="17"/>
                      </a:lnTo>
                      <a:lnTo>
                        <a:pt x="18" y="24"/>
                      </a:lnTo>
                      <a:lnTo>
                        <a:pt x="27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7" name="Freeform 185"/>
                <p:cNvSpPr>
                  <a:spLocks/>
                </p:cNvSpPr>
                <p:nvPr/>
              </p:nvSpPr>
              <p:spPr bwMode="auto">
                <a:xfrm>
                  <a:off x="1162" y="1825"/>
                  <a:ext cx="9" cy="285"/>
                </a:xfrm>
                <a:custGeom>
                  <a:avLst/>
                  <a:gdLst>
                    <a:gd name="T0" fmla="*/ 9 w 9"/>
                    <a:gd name="T1" fmla="*/ 285 h 285"/>
                    <a:gd name="T2" fmla="*/ 9 w 9"/>
                    <a:gd name="T3" fmla="*/ 285 h 285"/>
                    <a:gd name="T4" fmla="*/ 9 w 9"/>
                    <a:gd name="T5" fmla="*/ 242 h 285"/>
                    <a:gd name="T6" fmla="*/ 9 w 9"/>
                    <a:gd name="T7" fmla="*/ 146 h 285"/>
                    <a:gd name="T8" fmla="*/ 9 w 9"/>
                    <a:gd name="T9" fmla="*/ 49 h 285"/>
                    <a:gd name="T10" fmla="*/ 9 w 9"/>
                    <a:gd name="T11" fmla="*/ 0 h 285"/>
                    <a:gd name="T12" fmla="*/ 0 w 9"/>
                    <a:gd name="T13" fmla="*/ 0 h 285"/>
                    <a:gd name="T14" fmla="*/ 0 w 9"/>
                    <a:gd name="T15" fmla="*/ 49 h 285"/>
                    <a:gd name="T16" fmla="*/ 0 w 9"/>
                    <a:gd name="T17" fmla="*/ 146 h 285"/>
                    <a:gd name="T18" fmla="*/ 0 w 9"/>
                    <a:gd name="T19" fmla="*/ 242 h 285"/>
                    <a:gd name="T20" fmla="*/ 0 w 9"/>
                    <a:gd name="T21" fmla="*/ 285 h 285"/>
                    <a:gd name="T22" fmla="*/ 0 w 9"/>
                    <a:gd name="T23" fmla="*/ 285 h 285"/>
                    <a:gd name="T24" fmla="*/ 9 w 9"/>
                    <a:gd name="T25" fmla="*/ 285 h 2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5">
                      <a:moveTo>
                        <a:pt x="9" y="285"/>
                      </a:moveTo>
                      <a:lnTo>
                        <a:pt x="9" y="285"/>
                      </a:lnTo>
                      <a:lnTo>
                        <a:pt x="9" y="242"/>
                      </a:lnTo>
                      <a:lnTo>
                        <a:pt x="9" y="146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6"/>
                      </a:lnTo>
                      <a:lnTo>
                        <a:pt x="0" y="242"/>
                      </a:lnTo>
                      <a:lnTo>
                        <a:pt x="0" y="285"/>
                      </a:lnTo>
                      <a:lnTo>
                        <a:pt x="9" y="2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8" name="Rectangle 186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19" name="Rectangle 187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592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04" y="1188"/>
                  <a:ext cx="8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FF33"/>
                          </a:gs>
                          <a:gs pos="100000">
                            <a:srgbClr val="0099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1651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fr-FR" sz="1000">
                      <a:solidFill>
                        <a:srgbClr val="000000"/>
                      </a:solidFill>
                    </a:rPr>
                    <a:t>Le montant </a:t>
                  </a:r>
                </a:p>
                <a:p>
                  <a:pPr algn="ctr" eaLnBrk="0" hangingPunct="0"/>
                  <a:r>
                    <a:rPr lang="fr-FR" sz="1000">
                      <a:solidFill>
                        <a:srgbClr val="000000"/>
                      </a:solidFill>
                    </a:rPr>
                    <a:t>de la transaction ABC est</a:t>
                  </a:r>
                </a:p>
                <a:p>
                  <a:pPr algn="ctr" eaLnBrk="0" hangingPunct="0"/>
                  <a:r>
                    <a:rPr lang="fr-FR" sz="1000">
                      <a:solidFill>
                        <a:srgbClr val="000000"/>
                      </a:solidFill>
                    </a:rPr>
                    <a:t>de 100 000 $</a:t>
                  </a:r>
                </a:p>
              </p:txBody>
            </p:sp>
          </p:grpSp>
          <p:grpSp>
            <p:nvGrpSpPr>
              <p:cNvPr id="35867" name="Group 189"/>
              <p:cNvGrpSpPr>
                <a:grpSpLocks/>
              </p:cNvGrpSpPr>
              <p:nvPr/>
            </p:nvGrpSpPr>
            <p:grpSpPr bwMode="auto">
              <a:xfrm>
                <a:off x="3552" y="2453"/>
                <a:ext cx="928" cy="1167"/>
                <a:chOff x="3552" y="2453"/>
                <a:chExt cx="928" cy="1167"/>
              </a:xfrm>
            </p:grpSpPr>
            <p:sp>
              <p:nvSpPr>
                <p:cNvPr id="35868" name="Rectangle 190"/>
                <p:cNvSpPr>
                  <a:spLocks noChangeArrowheads="1"/>
                </p:cNvSpPr>
                <p:nvPr/>
              </p:nvSpPr>
              <p:spPr bwMode="auto">
                <a:xfrm>
                  <a:off x="3723" y="3505"/>
                  <a:ext cx="5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fr-FR" sz="1200"/>
                    <a:t>Destinataire</a:t>
                  </a:r>
                </a:p>
              </p:txBody>
            </p:sp>
            <p:graphicFrame>
              <p:nvGraphicFramePr>
                <p:cNvPr id="35869" name="Object 191"/>
                <p:cNvGraphicFramePr>
                  <a:graphicFrameLocks noChangeAspect="1"/>
                </p:cNvGraphicFramePr>
                <p:nvPr/>
              </p:nvGraphicFramePr>
              <p:xfrm>
                <a:off x="3552" y="2453"/>
                <a:ext cx="928" cy="9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0" name="Clip" r:id="rId3" imgW="1708099" imgH="1830629" progId="MS_ClipArt_Gallery.2">
                        <p:embed/>
                      </p:oleObj>
                    </mc:Choice>
                    <mc:Fallback>
                      <p:oleObj name="Clip" r:id="rId3" imgW="1708099" imgH="1830629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53"/>
                              <a:ext cx="928" cy="9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5863" name="Group 192"/>
            <p:cNvGrpSpPr>
              <a:grpSpLocks/>
            </p:cNvGrpSpPr>
            <p:nvPr/>
          </p:nvGrpSpPr>
          <p:grpSpPr bwMode="auto">
            <a:xfrm>
              <a:off x="1248" y="2484"/>
              <a:ext cx="1160" cy="1137"/>
              <a:chOff x="1248" y="2484"/>
              <a:chExt cx="1160" cy="1137"/>
            </a:xfrm>
          </p:grpSpPr>
          <p:sp>
            <p:nvSpPr>
              <p:cNvPr id="35864" name="Rectangle 193"/>
              <p:cNvSpPr>
                <a:spLocks noChangeArrowheads="1"/>
              </p:cNvSpPr>
              <p:nvPr/>
            </p:nvSpPr>
            <p:spPr bwMode="auto">
              <a:xfrm>
                <a:off x="1586" y="3506"/>
                <a:ext cx="52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200"/>
                  <a:t> Expéditeur</a:t>
                </a:r>
              </a:p>
            </p:txBody>
          </p:sp>
          <p:graphicFrame>
            <p:nvGraphicFramePr>
              <p:cNvPr id="35865" name="Object 194"/>
              <p:cNvGraphicFramePr>
                <a:graphicFrameLocks noChangeAspect="1"/>
              </p:cNvGraphicFramePr>
              <p:nvPr/>
            </p:nvGraphicFramePr>
            <p:xfrm>
              <a:off x="1248" y="2484"/>
              <a:ext cx="1160" cy="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" name="Clip" r:id="rId5" imgW="1841602" imgH="1482242" progId="MS_ClipArt_Gallery.2">
                      <p:embed/>
                    </p:oleObj>
                  </mc:Choice>
                  <mc:Fallback>
                    <p:oleObj name="Clip" r:id="rId5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484"/>
                            <a:ext cx="1160" cy="9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Rectangle 195"/>
          <p:cNvSpPr>
            <a:spLocks noChangeArrowheads="1"/>
          </p:cNvSpPr>
          <p:nvPr/>
        </p:nvSpPr>
        <p:spPr bwMode="auto">
          <a:xfrm>
            <a:off x="685800" y="1060450"/>
            <a:ext cx="360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CH" i="1"/>
              <a:t>Chiffrement symétrique</a:t>
            </a:r>
          </a:p>
        </p:txBody>
      </p:sp>
      <p:grpSp>
        <p:nvGrpSpPr>
          <p:cNvPr id="223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5860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5861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5859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15710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6869" name="Group 11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6901" name="Freeform 12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902" name="Freeform 13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903" name="Freeform 14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904" name="Freeform 15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905" name="Freeform 16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6871" name="Rectangle 18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6896" name="Freeform 20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897" name="Freeform 21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898" name="Freeform 22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899" name="Freeform 23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900" name="Freeform 24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6873" name="Text Box 25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F9A0B1-4AB6-4FC6-AED4-91C7C95FDFAE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81000" y="1247775"/>
            <a:ext cx="411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ECEC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962" tIns="41275" rIns="80962" bIns="41275" anchor="ctr" anchorCtr="1"/>
          <a:lstStyle/>
          <a:p>
            <a:pPr marL="252413" indent="-252413" defTabSz="809625" eaLnBrk="0" hangingPunct="0">
              <a:lnSpc>
                <a:spcPct val="90000"/>
              </a:lnSpc>
              <a:spcBef>
                <a:spcPct val="30000"/>
              </a:spcBef>
              <a:buClr>
                <a:srgbClr val="E5C771"/>
              </a:buClr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Clés asymétriques</a:t>
            </a:r>
          </a:p>
          <a:p>
            <a:pPr marL="644525" lvl="1" indent="-201613" defTabSz="809625" eaLnBrk="0" hangingPunct="0">
              <a:lnSpc>
                <a:spcPct val="90000"/>
              </a:lnSpc>
              <a:spcBef>
                <a:spcPct val="30000"/>
              </a:spcBef>
              <a:buClr>
                <a:srgbClr val="E5C771"/>
              </a:buClr>
              <a:buFontTx/>
              <a:buChar char="•"/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Une paire de clés</a:t>
            </a:r>
          </a:p>
          <a:p>
            <a:pPr marL="644525" lvl="1" indent="-201613" defTabSz="809625" eaLnBrk="0" hangingPunct="0">
              <a:lnSpc>
                <a:spcPct val="90000"/>
              </a:lnSpc>
              <a:spcBef>
                <a:spcPct val="30000"/>
              </a:spcBef>
              <a:buClr>
                <a:srgbClr val="E5C771"/>
              </a:buClr>
              <a:buFontTx/>
              <a:buChar char="-"/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clé privée</a:t>
            </a:r>
          </a:p>
          <a:p>
            <a:pPr marL="644525" lvl="1" indent="-201613" defTabSz="809625" eaLnBrk="0" hangingPunct="0">
              <a:lnSpc>
                <a:spcPct val="90000"/>
              </a:lnSpc>
              <a:spcBef>
                <a:spcPct val="30000"/>
              </a:spcBef>
              <a:buClr>
                <a:srgbClr val="E5C771"/>
              </a:buClr>
              <a:buFontTx/>
              <a:buChar char="-"/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clé publique</a:t>
            </a:r>
          </a:p>
          <a:p>
            <a:pPr marL="644525" lvl="1" indent="-201613" defTabSz="809625" eaLnBrk="0" hangingPunct="0">
              <a:lnSpc>
                <a:spcPct val="90000"/>
              </a:lnSpc>
              <a:spcBef>
                <a:spcPct val="30000"/>
              </a:spcBef>
              <a:buClr>
                <a:srgbClr val="E5C771"/>
              </a:buClr>
              <a:defRPr/>
            </a:pPr>
            <a:endParaRPr lang="fr-CH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644525" lvl="1" indent="-201613" defTabSz="809625" eaLnBrk="0" hangingPunct="0">
              <a:spcBef>
                <a:spcPct val="30000"/>
              </a:spcBef>
              <a:buClr>
                <a:srgbClr val="E5C771"/>
              </a:buClr>
              <a:buFontTx/>
              <a:buChar char="•"/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Extrêmement difficile de déduire une clé à partir de l’autre					</a:t>
            </a:r>
          </a:p>
          <a:p>
            <a:pPr marL="644525" lvl="1" indent="-201613" defTabSz="809625" eaLnBrk="0" hangingPunct="0">
              <a:spcBef>
                <a:spcPct val="30000"/>
              </a:spcBef>
              <a:buClr>
                <a:srgbClr val="E5C771"/>
              </a:buClr>
              <a:buFontTx/>
              <a:buChar char="•"/>
              <a:defRPr/>
            </a:pPr>
            <a:r>
              <a:rPr lang="fr-CH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 document traité avec une clé ne peut être déchiffré qu’avec l’autre</a:t>
            </a:r>
            <a:endParaRPr lang="fr-FR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304800" y="1019175"/>
            <a:ext cx="8610600" cy="2590800"/>
            <a:chOff x="192" y="768"/>
            <a:chExt cx="5424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68" y="864"/>
              <a:ext cx="2448" cy="1536"/>
              <a:chOff x="3168" y="864"/>
              <a:chExt cx="2448" cy="1536"/>
            </a:xfrm>
          </p:grpSpPr>
          <p:sp>
            <p:nvSpPr>
              <p:cNvPr id="36883" name="Rectangle 6"/>
              <p:cNvSpPr>
                <a:spLocks noChangeArrowheads="1"/>
              </p:cNvSpPr>
              <p:nvPr/>
            </p:nvSpPr>
            <p:spPr bwMode="auto">
              <a:xfrm>
                <a:off x="3168" y="864"/>
                <a:ext cx="2448" cy="1536"/>
              </a:xfrm>
              <a:prstGeom prst="rect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009900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36884" name="Group 7"/>
              <p:cNvGrpSpPr>
                <a:grpSpLocks/>
              </p:cNvGrpSpPr>
              <p:nvPr/>
            </p:nvGrpSpPr>
            <p:grpSpPr bwMode="auto">
              <a:xfrm>
                <a:off x="4424" y="1784"/>
                <a:ext cx="1052" cy="316"/>
                <a:chOff x="4424" y="1784"/>
                <a:chExt cx="1052" cy="316"/>
              </a:xfrm>
            </p:grpSpPr>
            <p:sp>
              <p:nvSpPr>
                <p:cNvPr id="36892" name="Line 8"/>
                <p:cNvSpPr>
                  <a:spLocks noChangeShapeType="1"/>
                </p:cNvSpPr>
                <p:nvPr/>
              </p:nvSpPr>
              <p:spPr bwMode="auto">
                <a:xfrm>
                  <a:off x="4755" y="1927"/>
                  <a:ext cx="721" cy="1"/>
                </a:xfrm>
                <a:prstGeom prst="line">
                  <a:avLst/>
                </a:prstGeom>
                <a:noFill/>
                <a:ln w="666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6893" name="Rectangle 9"/>
                <p:cNvSpPr>
                  <a:spLocks noChangeArrowheads="1"/>
                </p:cNvSpPr>
                <p:nvPr/>
              </p:nvSpPr>
              <p:spPr bwMode="auto">
                <a:xfrm>
                  <a:off x="5128" y="1918"/>
                  <a:ext cx="34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fr-FR" sz="1500" i="1">
                      <a:solidFill>
                        <a:srgbClr val="FFFF00"/>
                      </a:solidFill>
                    </a:rPr>
                    <a:t>ACEG</a:t>
                  </a:r>
                  <a:endParaRPr lang="fr-FR"/>
                </a:p>
              </p:txBody>
            </p:sp>
            <p:sp>
              <p:nvSpPr>
                <p:cNvPr id="36894" name="Freeform 10"/>
                <p:cNvSpPr>
                  <a:spLocks/>
                </p:cNvSpPr>
                <p:nvPr/>
              </p:nvSpPr>
              <p:spPr bwMode="auto">
                <a:xfrm>
                  <a:off x="4424" y="1784"/>
                  <a:ext cx="317" cy="316"/>
                </a:xfrm>
                <a:custGeom>
                  <a:avLst/>
                  <a:gdLst>
                    <a:gd name="T0" fmla="*/ 0 w 317"/>
                    <a:gd name="T1" fmla="*/ 158 h 316"/>
                    <a:gd name="T2" fmla="*/ 2 w 317"/>
                    <a:gd name="T3" fmla="*/ 131 h 316"/>
                    <a:gd name="T4" fmla="*/ 10 w 317"/>
                    <a:gd name="T5" fmla="*/ 104 h 316"/>
                    <a:gd name="T6" fmla="*/ 21 w 317"/>
                    <a:gd name="T7" fmla="*/ 79 h 316"/>
                    <a:gd name="T8" fmla="*/ 37 w 317"/>
                    <a:gd name="T9" fmla="*/ 57 h 316"/>
                    <a:gd name="T10" fmla="*/ 56 w 317"/>
                    <a:gd name="T11" fmla="*/ 37 h 316"/>
                    <a:gd name="T12" fmla="*/ 79 w 317"/>
                    <a:gd name="T13" fmla="*/ 22 h 316"/>
                    <a:gd name="T14" fmla="*/ 104 w 317"/>
                    <a:gd name="T15" fmla="*/ 9 h 316"/>
                    <a:gd name="T16" fmla="*/ 131 w 317"/>
                    <a:gd name="T17" fmla="*/ 2 h 316"/>
                    <a:gd name="T18" fmla="*/ 159 w 317"/>
                    <a:gd name="T19" fmla="*/ 0 h 316"/>
                    <a:gd name="T20" fmla="*/ 186 w 317"/>
                    <a:gd name="T21" fmla="*/ 2 h 316"/>
                    <a:gd name="T22" fmla="*/ 212 w 317"/>
                    <a:gd name="T23" fmla="*/ 9 h 316"/>
                    <a:gd name="T24" fmla="*/ 238 w 317"/>
                    <a:gd name="T25" fmla="*/ 22 h 316"/>
                    <a:gd name="T26" fmla="*/ 260 w 317"/>
                    <a:gd name="T27" fmla="*/ 37 h 316"/>
                    <a:gd name="T28" fmla="*/ 280 w 317"/>
                    <a:gd name="T29" fmla="*/ 57 h 316"/>
                    <a:gd name="T30" fmla="*/ 295 w 317"/>
                    <a:gd name="T31" fmla="*/ 79 h 316"/>
                    <a:gd name="T32" fmla="*/ 308 w 317"/>
                    <a:gd name="T33" fmla="*/ 104 h 316"/>
                    <a:gd name="T34" fmla="*/ 315 w 317"/>
                    <a:gd name="T35" fmla="*/ 131 h 316"/>
                    <a:gd name="T36" fmla="*/ 317 w 317"/>
                    <a:gd name="T37" fmla="*/ 158 h 316"/>
                    <a:gd name="T38" fmla="*/ 315 w 317"/>
                    <a:gd name="T39" fmla="*/ 186 h 316"/>
                    <a:gd name="T40" fmla="*/ 308 w 317"/>
                    <a:gd name="T41" fmla="*/ 213 h 316"/>
                    <a:gd name="T42" fmla="*/ 295 w 317"/>
                    <a:gd name="T43" fmla="*/ 237 h 316"/>
                    <a:gd name="T44" fmla="*/ 280 w 317"/>
                    <a:gd name="T45" fmla="*/ 260 h 316"/>
                    <a:gd name="T46" fmla="*/ 260 w 317"/>
                    <a:gd name="T47" fmla="*/ 280 h 316"/>
                    <a:gd name="T48" fmla="*/ 238 w 317"/>
                    <a:gd name="T49" fmla="*/ 296 h 316"/>
                    <a:gd name="T50" fmla="*/ 212 w 317"/>
                    <a:gd name="T51" fmla="*/ 307 h 316"/>
                    <a:gd name="T52" fmla="*/ 186 w 317"/>
                    <a:gd name="T53" fmla="*/ 314 h 316"/>
                    <a:gd name="T54" fmla="*/ 159 w 317"/>
                    <a:gd name="T55" fmla="*/ 316 h 316"/>
                    <a:gd name="T56" fmla="*/ 131 w 317"/>
                    <a:gd name="T57" fmla="*/ 314 h 316"/>
                    <a:gd name="T58" fmla="*/ 104 w 317"/>
                    <a:gd name="T59" fmla="*/ 307 h 316"/>
                    <a:gd name="T60" fmla="*/ 79 w 317"/>
                    <a:gd name="T61" fmla="*/ 296 h 316"/>
                    <a:gd name="T62" fmla="*/ 56 w 317"/>
                    <a:gd name="T63" fmla="*/ 280 h 316"/>
                    <a:gd name="T64" fmla="*/ 37 w 317"/>
                    <a:gd name="T65" fmla="*/ 260 h 316"/>
                    <a:gd name="T66" fmla="*/ 21 w 317"/>
                    <a:gd name="T67" fmla="*/ 237 h 316"/>
                    <a:gd name="T68" fmla="*/ 10 w 317"/>
                    <a:gd name="T69" fmla="*/ 213 h 316"/>
                    <a:gd name="T70" fmla="*/ 2 w 317"/>
                    <a:gd name="T71" fmla="*/ 186 h 316"/>
                    <a:gd name="T72" fmla="*/ 0 w 317"/>
                    <a:gd name="T73" fmla="*/ 158 h 31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17" h="316">
                      <a:moveTo>
                        <a:pt x="0" y="158"/>
                      </a:moveTo>
                      <a:lnTo>
                        <a:pt x="2" y="131"/>
                      </a:lnTo>
                      <a:lnTo>
                        <a:pt x="10" y="104"/>
                      </a:lnTo>
                      <a:lnTo>
                        <a:pt x="21" y="79"/>
                      </a:lnTo>
                      <a:lnTo>
                        <a:pt x="37" y="57"/>
                      </a:lnTo>
                      <a:lnTo>
                        <a:pt x="56" y="37"/>
                      </a:lnTo>
                      <a:lnTo>
                        <a:pt x="79" y="22"/>
                      </a:lnTo>
                      <a:lnTo>
                        <a:pt x="104" y="9"/>
                      </a:lnTo>
                      <a:lnTo>
                        <a:pt x="131" y="2"/>
                      </a:lnTo>
                      <a:lnTo>
                        <a:pt x="159" y="0"/>
                      </a:lnTo>
                      <a:lnTo>
                        <a:pt x="186" y="2"/>
                      </a:lnTo>
                      <a:lnTo>
                        <a:pt x="212" y="9"/>
                      </a:lnTo>
                      <a:lnTo>
                        <a:pt x="238" y="22"/>
                      </a:lnTo>
                      <a:lnTo>
                        <a:pt x="260" y="37"/>
                      </a:lnTo>
                      <a:lnTo>
                        <a:pt x="280" y="57"/>
                      </a:lnTo>
                      <a:lnTo>
                        <a:pt x="295" y="79"/>
                      </a:lnTo>
                      <a:lnTo>
                        <a:pt x="308" y="104"/>
                      </a:lnTo>
                      <a:lnTo>
                        <a:pt x="315" y="131"/>
                      </a:lnTo>
                      <a:lnTo>
                        <a:pt x="317" y="158"/>
                      </a:lnTo>
                      <a:lnTo>
                        <a:pt x="315" y="186"/>
                      </a:lnTo>
                      <a:lnTo>
                        <a:pt x="308" y="213"/>
                      </a:lnTo>
                      <a:lnTo>
                        <a:pt x="295" y="237"/>
                      </a:lnTo>
                      <a:lnTo>
                        <a:pt x="280" y="260"/>
                      </a:lnTo>
                      <a:lnTo>
                        <a:pt x="260" y="280"/>
                      </a:lnTo>
                      <a:lnTo>
                        <a:pt x="238" y="296"/>
                      </a:lnTo>
                      <a:lnTo>
                        <a:pt x="212" y="307"/>
                      </a:lnTo>
                      <a:lnTo>
                        <a:pt x="186" y="314"/>
                      </a:lnTo>
                      <a:lnTo>
                        <a:pt x="159" y="316"/>
                      </a:lnTo>
                      <a:lnTo>
                        <a:pt x="131" y="314"/>
                      </a:lnTo>
                      <a:lnTo>
                        <a:pt x="104" y="307"/>
                      </a:lnTo>
                      <a:lnTo>
                        <a:pt x="79" y="296"/>
                      </a:lnTo>
                      <a:lnTo>
                        <a:pt x="56" y="280"/>
                      </a:lnTo>
                      <a:lnTo>
                        <a:pt x="37" y="260"/>
                      </a:lnTo>
                      <a:lnTo>
                        <a:pt x="21" y="237"/>
                      </a:lnTo>
                      <a:lnTo>
                        <a:pt x="10" y="213"/>
                      </a:lnTo>
                      <a:lnTo>
                        <a:pt x="2" y="186"/>
                      </a:lnTo>
                      <a:lnTo>
                        <a:pt x="0" y="158"/>
                      </a:lnTo>
                      <a:close/>
                    </a:path>
                  </a:pathLst>
                </a:custGeom>
                <a:solidFill>
                  <a:srgbClr val="66FF33"/>
                </a:solidFill>
                <a:ln w="66675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6895" name="Rectangle 11"/>
                <p:cNvSpPr>
                  <a:spLocks noChangeArrowheads="1"/>
                </p:cNvSpPr>
                <p:nvPr/>
              </p:nvSpPr>
              <p:spPr bwMode="auto">
                <a:xfrm>
                  <a:off x="4475" y="1869"/>
                  <a:ext cx="21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fr-FR" sz="1500">
                      <a:solidFill>
                        <a:srgbClr val="000000"/>
                      </a:solidFill>
                    </a:rPr>
                    <a:t>PrA</a:t>
                  </a:r>
                  <a:endParaRPr lang="fr-FR"/>
                </a:p>
              </p:txBody>
            </p:sp>
          </p:grpSp>
          <p:grpSp>
            <p:nvGrpSpPr>
              <p:cNvPr id="36885" name="Group 12"/>
              <p:cNvGrpSpPr>
                <a:grpSpLocks/>
              </p:cNvGrpSpPr>
              <p:nvPr/>
            </p:nvGrpSpPr>
            <p:grpSpPr bwMode="auto">
              <a:xfrm>
                <a:off x="4416" y="1187"/>
                <a:ext cx="1047" cy="330"/>
                <a:chOff x="4416" y="1187"/>
                <a:chExt cx="1047" cy="330"/>
              </a:xfrm>
            </p:grpSpPr>
            <p:sp>
              <p:nvSpPr>
                <p:cNvPr id="36888" name="Freeform 13"/>
                <p:cNvSpPr>
                  <a:spLocks/>
                </p:cNvSpPr>
                <p:nvPr/>
              </p:nvSpPr>
              <p:spPr bwMode="auto">
                <a:xfrm>
                  <a:off x="4416" y="1187"/>
                  <a:ext cx="332" cy="330"/>
                </a:xfrm>
                <a:custGeom>
                  <a:avLst/>
                  <a:gdLst>
                    <a:gd name="T0" fmla="*/ 0 w 332"/>
                    <a:gd name="T1" fmla="*/ 165 h 330"/>
                    <a:gd name="T2" fmla="*/ 2 w 332"/>
                    <a:gd name="T3" fmla="*/ 137 h 330"/>
                    <a:gd name="T4" fmla="*/ 9 w 332"/>
                    <a:gd name="T5" fmla="*/ 112 h 330"/>
                    <a:gd name="T6" fmla="*/ 20 w 332"/>
                    <a:gd name="T7" fmla="*/ 86 h 330"/>
                    <a:gd name="T8" fmla="*/ 35 w 332"/>
                    <a:gd name="T9" fmla="*/ 63 h 330"/>
                    <a:gd name="T10" fmla="*/ 53 w 332"/>
                    <a:gd name="T11" fmla="*/ 44 h 330"/>
                    <a:gd name="T12" fmla="*/ 75 w 332"/>
                    <a:gd name="T13" fmla="*/ 27 h 330"/>
                    <a:gd name="T14" fmla="*/ 100 w 332"/>
                    <a:gd name="T15" fmla="*/ 13 h 330"/>
                    <a:gd name="T16" fmla="*/ 125 w 332"/>
                    <a:gd name="T17" fmla="*/ 5 h 330"/>
                    <a:gd name="T18" fmla="*/ 152 w 332"/>
                    <a:gd name="T19" fmla="*/ 0 h 330"/>
                    <a:gd name="T20" fmla="*/ 179 w 332"/>
                    <a:gd name="T21" fmla="*/ 0 h 330"/>
                    <a:gd name="T22" fmla="*/ 207 w 332"/>
                    <a:gd name="T23" fmla="*/ 5 h 330"/>
                    <a:gd name="T24" fmla="*/ 233 w 332"/>
                    <a:gd name="T25" fmla="*/ 13 h 330"/>
                    <a:gd name="T26" fmla="*/ 256 w 332"/>
                    <a:gd name="T27" fmla="*/ 27 h 330"/>
                    <a:gd name="T28" fmla="*/ 278 w 332"/>
                    <a:gd name="T29" fmla="*/ 44 h 330"/>
                    <a:gd name="T30" fmla="*/ 296 w 332"/>
                    <a:gd name="T31" fmla="*/ 63 h 330"/>
                    <a:gd name="T32" fmla="*/ 312 w 332"/>
                    <a:gd name="T33" fmla="*/ 86 h 330"/>
                    <a:gd name="T34" fmla="*/ 323 w 332"/>
                    <a:gd name="T35" fmla="*/ 112 h 330"/>
                    <a:gd name="T36" fmla="*/ 329 w 332"/>
                    <a:gd name="T37" fmla="*/ 137 h 330"/>
                    <a:gd name="T38" fmla="*/ 332 w 332"/>
                    <a:gd name="T39" fmla="*/ 165 h 330"/>
                    <a:gd name="T40" fmla="*/ 329 w 332"/>
                    <a:gd name="T41" fmla="*/ 192 h 330"/>
                    <a:gd name="T42" fmla="*/ 323 w 332"/>
                    <a:gd name="T43" fmla="*/ 219 h 330"/>
                    <a:gd name="T44" fmla="*/ 312 w 332"/>
                    <a:gd name="T45" fmla="*/ 243 h 330"/>
                    <a:gd name="T46" fmla="*/ 296 w 332"/>
                    <a:gd name="T47" fmla="*/ 267 h 330"/>
                    <a:gd name="T48" fmla="*/ 278 w 332"/>
                    <a:gd name="T49" fmla="*/ 287 h 330"/>
                    <a:gd name="T50" fmla="*/ 256 w 332"/>
                    <a:gd name="T51" fmla="*/ 304 h 330"/>
                    <a:gd name="T52" fmla="*/ 233 w 332"/>
                    <a:gd name="T53" fmla="*/ 317 h 330"/>
                    <a:gd name="T54" fmla="*/ 207 w 332"/>
                    <a:gd name="T55" fmla="*/ 325 h 330"/>
                    <a:gd name="T56" fmla="*/ 179 w 332"/>
                    <a:gd name="T57" fmla="*/ 330 h 330"/>
                    <a:gd name="T58" fmla="*/ 152 w 332"/>
                    <a:gd name="T59" fmla="*/ 330 h 330"/>
                    <a:gd name="T60" fmla="*/ 125 w 332"/>
                    <a:gd name="T61" fmla="*/ 325 h 330"/>
                    <a:gd name="T62" fmla="*/ 100 w 332"/>
                    <a:gd name="T63" fmla="*/ 317 h 330"/>
                    <a:gd name="T64" fmla="*/ 75 w 332"/>
                    <a:gd name="T65" fmla="*/ 304 h 330"/>
                    <a:gd name="T66" fmla="*/ 53 w 332"/>
                    <a:gd name="T67" fmla="*/ 287 h 330"/>
                    <a:gd name="T68" fmla="*/ 35 w 332"/>
                    <a:gd name="T69" fmla="*/ 267 h 330"/>
                    <a:gd name="T70" fmla="*/ 20 w 332"/>
                    <a:gd name="T71" fmla="*/ 243 h 330"/>
                    <a:gd name="T72" fmla="*/ 9 w 332"/>
                    <a:gd name="T73" fmla="*/ 219 h 330"/>
                    <a:gd name="T74" fmla="*/ 2 w 332"/>
                    <a:gd name="T75" fmla="*/ 192 h 330"/>
                    <a:gd name="T76" fmla="*/ 0 w 332"/>
                    <a:gd name="T77" fmla="*/ 165 h 3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332" h="330">
                      <a:moveTo>
                        <a:pt x="0" y="165"/>
                      </a:moveTo>
                      <a:lnTo>
                        <a:pt x="2" y="137"/>
                      </a:lnTo>
                      <a:lnTo>
                        <a:pt x="9" y="112"/>
                      </a:lnTo>
                      <a:lnTo>
                        <a:pt x="20" y="86"/>
                      </a:lnTo>
                      <a:lnTo>
                        <a:pt x="35" y="63"/>
                      </a:lnTo>
                      <a:lnTo>
                        <a:pt x="53" y="44"/>
                      </a:lnTo>
                      <a:lnTo>
                        <a:pt x="75" y="27"/>
                      </a:lnTo>
                      <a:lnTo>
                        <a:pt x="100" y="13"/>
                      </a:lnTo>
                      <a:lnTo>
                        <a:pt x="125" y="5"/>
                      </a:lnTo>
                      <a:lnTo>
                        <a:pt x="152" y="0"/>
                      </a:lnTo>
                      <a:lnTo>
                        <a:pt x="179" y="0"/>
                      </a:lnTo>
                      <a:lnTo>
                        <a:pt x="207" y="5"/>
                      </a:lnTo>
                      <a:lnTo>
                        <a:pt x="233" y="13"/>
                      </a:lnTo>
                      <a:lnTo>
                        <a:pt x="256" y="27"/>
                      </a:lnTo>
                      <a:lnTo>
                        <a:pt x="278" y="44"/>
                      </a:lnTo>
                      <a:lnTo>
                        <a:pt x="296" y="63"/>
                      </a:lnTo>
                      <a:lnTo>
                        <a:pt x="312" y="86"/>
                      </a:lnTo>
                      <a:lnTo>
                        <a:pt x="323" y="112"/>
                      </a:lnTo>
                      <a:lnTo>
                        <a:pt x="329" y="137"/>
                      </a:lnTo>
                      <a:lnTo>
                        <a:pt x="332" y="165"/>
                      </a:lnTo>
                      <a:lnTo>
                        <a:pt x="329" y="192"/>
                      </a:lnTo>
                      <a:lnTo>
                        <a:pt x="323" y="219"/>
                      </a:lnTo>
                      <a:lnTo>
                        <a:pt x="312" y="243"/>
                      </a:lnTo>
                      <a:lnTo>
                        <a:pt x="296" y="267"/>
                      </a:lnTo>
                      <a:lnTo>
                        <a:pt x="278" y="287"/>
                      </a:lnTo>
                      <a:lnTo>
                        <a:pt x="256" y="304"/>
                      </a:lnTo>
                      <a:lnTo>
                        <a:pt x="233" y="317"/>
                      </a:lnTo>
                      <a:lnTo>
                        <a:pt x="207" y="325"/>
                      </a:lnTo>
                      <a:lnTo>
                        <a:pt x="179" y="330"/>
                      </a:lnTo>
                      <a:lnTo>
                        <a:pt x="152" y="330"/>
                      </a:lnTo>
                      <a:lnTo>
                        <a:pt x="125" y="325"/>
                      </a:lnTo>
                      <a:lnTo>
                        <a:pt x="100" y="317"/>
                      </a:lnTo>
                      <a:lnTo>
                        <a:pt x="75" y="304"/>
                      </a:lnTo>
                      <a:lnTo>
                        <a:pt x="53" y="287"/>
                      </a:lnTo>
                      <a:lnTo>
                        <a:pt x="35" y="267"/>
                      </a:lnTo>
                      <a:lnTo>
                        <a:pt x="20" y="243"/>
                      </a:lnTo>
                      <a:lnTo>
                        <a:pt x="9" y="219"/>
                      </a:lnTo>
                      <a:lnTo>
                        <a:pt x="2" y="192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solidFill>
                  <a:srgbClr val="66FF33"/>
                </a:solidFill>
                <a:ln w="66675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6889" name="Rectangle 14"/>
                <p:cNvSpPr>
                  <a:spLocks noChangeArrowheads="1"/>
                </p:cNvSpPr>
                <p:nvPr/>
              </p:nvSpPr>
              <p:spPr bwMode="auto">
                <a:xfrm>
                  <a:off x="4462" y="1279"/>
                  <a:ext cx="24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fr-FR" sz="1500">
                      <a:solidFill>
                        <a:srgbClr val="000000"/>
                      </a:solidFill>
                    </a:rPr>
                    <a:t>PuA</a:t>
                  </a:r>
                  <a:endParaRPr lang="fr-FR"/>
                </a:p>
              </p:txBody>
            </p:sp>
            <p:sp>
              <p:nvSpPr>
                <p:cNvPr id="36890" name="Line 15"/>
                <p:cNvSpPr>
                  <a:spLocks noChangeShapeType="1"/>
                </p:cNvSpPr>
                <p:nvPr/>
              </p:nvSpPr>
              <p:spPr bwMode="auto">
                <a:xfrm>
                  <a:off x="4741" y="1331"/>
                  <a:ext cx="722" cy="1"/>
                </a:xfrm>
                <a:prstGeom prst="line">
                  <a:avLst/>
                </a:prstGeom>
                <a:noFill/>
                <a:ln w="666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6891" name="Rectangle 16"/>
                <p:cNvSpPr>
                  <a:spLocks noChangeArrowheads="1"/>
                </p:cNvSpPr>
                <p:nvPr/>
              </p:nvSpPr>
              <p:spPr bwMode="auto">
                <a:xfrm>
                  <a:off x="5121" y="1321"/>
                  <a:ext cx="33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fr-FR" sz="1500" i="1">
                      <a:solidFill>
                        <a:srgbClr val="FFFF00"/>
                      </a:solidFill>
                    </a:rPr>
                    <a:t>BDFH</a:t>
                  </a:r>
                  <a:endParaRPr lang="fr-FR"/>
                </a:p>
              </p:txBody>
            </p:sp>
          </p:grpSp>
          <p:sp>
            <p:nvSpPr>
              <p:cNvPr id="36886" name="Rectangle 17"/>
              <p:cNvSpPr>
                <a:spLocks noChangeArrowheads="1"/>
              </p:cNvSpPr>
              <p:nvPr/>
            </p:nvSpPr>
            <p:spPr bwMode="auto">
              <a:xfrm>
                <a:off x="3546" y="2113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i="1">
                    <a:solidFill>
                      <a:schemeClr val="bg2"/>
                    </a:solidFill>
                  </a:rPr>
                  <a:t>ALINE</a:t>
                </a:r>
                <a:endParaRPr lang="fr-FR"/>
              </a:p>
            </p:txBody>
          </p:sp>
          <p:graphicFrame>
            <p:nvGraphicFramePr>
              <p:cNvPr id="36887" name="Object 18"/>
              <p:cNvGraphicFramePr>
                <a:graphicFrameLocks noChangeAspect="1"/>
              </p:cNvGraphicFramePr>
              <p:nvPr/>
            </p:nvGraphicFramePr>
            <p:xfrm>
              <a:off x="3360" y="1104"/>
              <a:ext cx="804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" name="Clip" r:id="rId3" imgW="1708099" imgH="1830629" progId="MS_ClipArt_Gallery.2">
                      <p:embed/>
                    </p:oleObj>
                  </mc:Choice>
                  <mc:Fallback>
                    <p:oleObj name="Clip" r:id="rId3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104"/>
                            <a:ext cx="804" cy="8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92" y="768"/>
              <a:ext cx="206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ECECE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ECEC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0962" tIns="41275" rIns="80962" bIns="41275" anchor="ctr" anchorCtr="1"/>
            <a:lstStyle/>
            <a:p>
              <a:pPr marL="644525" lvl="1" indent="-201613" defTabSz="809625" ea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E5C771"/>
                </a:buClr>
                <a:buFontTx/>
                <a:buChar char="•"/>
                <a:defRPr/>
              </a:pPr>
              <a:endParaRPr lang="fr-F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6876" name="Rectangle 20"/>
          <p:cNvSpPr>
            <a:spLocks noChangeArrowheads="1"/>
          </p:cNvSpPr>
          <p:nvPr/>
        </p:nvSpPr>
        <p:spPr bwMode="auto">
          <a:xfrm>
            <a:off x="0" y="333375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Aspects techniques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0" y="5805488"/>
            <a:ext cx="9144000" cy="712787"/>
            <a:chOff x="0" y="3218"/>
            <a:chExt cx="5760" cy="449"/>
          </a:xfrm>
        </p:grpSpPr>
        <p:sp>
          <p:nvSpPr>
            <p:cNvPr id="3687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688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6878" name="Text Box 28"/>
          <p:cNvSpPr txBox="1">
            <a:spLocks noChangeArrowheads="1"/>
          </p:cNvSpPr>
          <p:nvPr/>
        </p:nvSpPr>
        <p:spPr bwMode="auto">
          <a:xfrm>
            <a:off x="177800" y="583565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19753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animBg="1"/>
      <p:bldP spid="29" grpId="0" build="p" autoUpdateAnimBg="0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7955" name="Freeform 11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6" name="Freeform 12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7" name="Freeform 13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8" name="Freeform 14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9" name="Freeform 15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7896" name="Group 18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7950" name="Freeform 19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1" name="Freeform 20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2" name="Freeform 21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3" name="Freeform 22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54" name="Freeform 23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897" name="Text Box 24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F65DEA-A32B-4936-90F2-0F03D637DAD8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04800" y="1028700"/>
            <a:ext cx="861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/>
              <a:t>Répertoire électronique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04800" y="1400175"/>
            <a:ext cx="8610600" cy="19050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1651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3875088" y="1400175"/>
            <a:ext cx="1673225" cy="4181475"/>
            <a:chOff x="2441" y="1104"/>
            <a:chExt cx="1054" cy="2634"/>
          </a:xfrm>
        </p:grpSpPr>
        <p:grpSp>
          <p:nvGrpSpPr>
            <p:cNvPr id="37941" name="Group 6"/>
            <p:cNvGrpSpPr>
              <a:grpSpLocks/>
            </p:cNvGrpSpPr>
            <p:nvPr/>
          </p:nvGrpSpPr>
          <p:grpSpPr bwMode="auto">
            <a:xfrm>
              <a:off x="2441" y="3408"/>
              <a:ext cx="1054" cy="330"/>
              <a:chOff x="2441" y="3408"/>
              <a:chExt cx="1054" cy="330"/>
            </a:xfrm>
          </p:grpSpPr>
          <p:sp>
            <p:nvSpPr>
              <p:cNvPr id="37946" name="Freeform 7"/>
              <p:cNvSpPr>
                <a:spLocks/>
              </p:cNvSpPr>
              <p:nvPr/>
            </p:nvSpPr>
            <p:spPr bwMode="auto">
              <a:xfrm>
                <a:off x="2448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47" name="Rectangle 8"/>
              <p:cNvSpPr>
                <a:spLocks noChangeArrowheads="1"/>
              </p:cNvSpPr>
              <p:nvPr/>
            </p:nvSpPr>
            <p:spPr bwMode="auto">
              <a:xfrm>
                <a:off x="2441" y="3500"/>
                <a:ext cx="2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PrB</a:t>
                </a:r>
              </a:p>
            </p:txBody>
          </p:sp>
          <p:sp>
            <p:nvSpPr>
              <p:cNvPr id="37948" name="Line 9"/>
              <p:cNvSpPr>
                <a:spLocks noChangeShapeType="1"/>
              </p:cNvSpPr>
              <p:nvPr/>
            </p:nvSpPr>
            <p:spPr bwMode="auto">
              <a:xfrm>
                <a:off x="2773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49" name="Rectangle 10"/>
              <p:cNvSpPr>
                <a:spLocks noChangeArrowheads="1"/>
              </p:cNvSpPr>
              <p:nvPr/>
            </p:nvSpPr>
            <p:spPr bwMode="auto">
              <a:xfrm>
                <a:off x="3153" y="3542"/>
                <a:ext cx="28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/>
                  <a:t>IJMN</a:t>
                </a:r>
              </a:p>
            </p:txBody>
          </p:sp>
        </p:grpSp>
        <p:grpSp>
          <p:nvGrpSpPr>
            <p:cNvPr id="37942" name="Group 11"/>
            <p:cNvGrpSpPr>
              <a:grpSpLocks/>
            </p:cNvGrpSpPr>
            <p:nvPr/>
          </p:nvGrpSpPr>
          <p:grpSpPr bwMode="auto">
            <a:xfrm>
              <a:off x="2584" y="2563"/>
              <a:ext cx="768" cy="755"/>
              <a:chOff x="2588" y="979"/>
              <a:chExt cx="768" cy="755"/>
            </a:xfrm>
          </p:grpSpPr>
          <p:sp>
            <p:nvSpPr>
              <p:cNvPr id="37944" name="Rectangle 12"/>
              <p:cNvSpPr>
                <a:spLocks noChangeArrowheads="1"/>
              </p:cNvSpPr>
              <p:nvPr/>
            </p:nvSpPr>
            <p:spPr bwMode="auto">
              <a:xfrm>
                <a:off x="2796" y="1619"/>
                <a:ext cx="35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/>
                  <a:t>BRUNO</a:t>
                </a:r>
                <a:endParaRPr lang="fr-FR" sz="1200"/>
              </a:p>
            </p:txBody>
          </p:sp>
          <p:graphicFrame>
            <p:nvGraphicFramePr>
              <p:cNvPr id="37945" name="Object 13"/>
              <p:cNvGraphicFramePr>
                <a:graphicFrameLocks noChangeAspect="1"/>
              </p:cNvGraphicFramePr>
              <p:nvPr/>
            </p:nvGraphicFramePr>
            <p:xfrm>
              <a:off x="2588" y="979"/>
              <a:ext cx="768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4" name="Clip" r:id="rId3" imgW="1841602" imgH="1482242" progId="MS_ClipArt_Gallery.2">
                      <p:embed/>
                    </p:oleObj>
                  </mc:Choice>
                  <mc:Fallback>
                    <p:oleObj name="Clip" r:id="rId3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979"/>
                            <a:ext cx="768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43" name="Rectangle 14"/>
            <p:cNvSpPr>
              <a:spLocks noChangeArrowheads="1"/>
            </p:cNvSpPr>
            <p:nvPr/>
          </p:nvSpPr>
          <p:spPr bwMode="auto">
            <a:xfrm>
              <a:off x="2621" y="1104"/>
              <a:ext cx="69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Xxx-xxxx</a:t>
              </a:r>
            </a:p>
            <a:p>
              <a:pPr algn="ctr" eaLnBrk="0" hangingPunct="0"/>
              <a:endParaRPr lang="fr-FR" sz="2000" i="1">
                <a:solidFill>
                  <a:schemeClr val="bg2"/>
                </a:solidFill>
              </a:endParaRPr>
            </a:p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BRUNO</a:t>
              </a:r>
              <a:endParaRPr lang="fr-FR" sz="2000"/>
            </a:p>
          </p:txBody>
        </p:sp>
      </p:grp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7011988" y="1400175"/>
            <a:ext cx="1674812" cy="4181475"/>
            <a:chOff x="4417" y="1104"/>
            <a:chExt cx="1055" cy="2634"/>
          </a:xfrm>
        </p:grpSpPr>
        <p:grpSp>
          <p:nvGrpSpPr>
            <p:cNvPr id="37932" name="Group 16"/>
            <p:cNvGrpSpPr>
              <a:grpSpLocks/>
            </p:cNvGrpSpPr>
            <p:nvPr/>
          </p:nvGrpSpPr>
          <p:grpSpPr bwMode="auto">
            <a:xfrm>
              <a:off x="4417" y="3408"/>
              <a:ext cx="1055" cy="330"/>
              <a:chOff x="4408" y="3408"/>
              <a:chExt cx="1055" cy="330"/>
            </a:xfrm>
          </p:grpSpPr>
          <p:sp>
            <p:nvSpPr>
              <p:cNvPr id="37937" name="Freeform 17"/>
              <p:cNvSpPr>
                <a:spLocks/>
              </p:cNvSpPr>
              <p:nvPr/>
            </p:nvSpPr>
            <p:spPr bwMode="auto">
              <a:xfrm>
                <a:off x="4416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38" name="Rectangle 18"/>
              <p:cNvSpPr>
                <a:spLocks noChangeArrowheads="1"/>
              </p:cNvSpPr>
              <p:nvPr/>
            </p:nvSpPr>
            <p:spPr bwMode="auto">
              <a:xfrm>
                <a:off x="4408" y="3500"/>
                <a:ext cx="2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PrC</a:t>
                </a:r>
                <a:endParaRPr lang="fr-FR" sz="1200"/>
              </a:p>
            </p:txBody>
          </p:sp>
          <p:sp>
            <p:nvSpPr>
              <p:cNvPr id="37939" name="Line 19"/>
              <p:cNvSpPr>
                <a:spLocks noChangeShapeType="1"/>
              </p:cNvSpPr>
              <p:nvPr/>
            </p:nvSpPr>
            <p:spPr bwMode="auto">
              <a:xfrm>
                <a:off x="4741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40" name="Rectangle 20"/>
              <p:cNvSpPr>
                <a:spLocks noChangeArrowheads="1"/>
              </p:cNvSpPr>
              <p:nvPr/>
            </p:nvSpPr>
            <p:spPr bwMode="auto">
              <a:xfrm>
                <a:off x="5121" y="3542"/>
                <a:ext cx="3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/>
                  <a:t>QRST</a:t>
                </a:r>
              </a:p>
            </p:txBody>
          </p:sp>
        </p:grpSp>
        <p:grpSp>
          <p:nvGrpSpPr>
            <p:cNvPr id="37933" name="Group 21"/>
            <p:cNvGrpSpPr>
              <a:grpSpLocks/>
            </p:cNvGrpSpPr>
            <p:nvPr/>
          </p:nvGrpSpPr>
          <p:grpSpPr bwMode="auto">
            <a:xfrm>
              <a:off x="4643" y="2565"/>
              <a:ext cx="603" cy="753"/>
              <a:chOff x="4647" y="981"/>
              <a:chExt cx="603" cy="753"/>
            </a:xfrm>
          </p:grpSpPr>
          <p:sp>
            <p:nvSpPr>
              <p:cNvPr id="37935" name="Rectangle 22"/>
              <p:cNvSpPr>
                <a:spLocks noChangeArrowheads="1"/>
              </p:cNvSpPr>
              <p:nvPr/>
            </p:nvSpPr>
            <p:spPr bwMode="auto">
              <a:xfrm>
                <a:off x="4717" y="1619"/>
                <a:ext cx="46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/>
                  <a:t>CHARLES</a:t>
                </a:r>
                <a:endParaRPr lang="fr-FR" sz="1200"/>
              </a:p>
            </p:txBody>
          </p:sp>
          <p:graphicFrame>
            <p:nvGraphicFramePr>
              <p:cNvPr id="37936" name="Object 23"/>
              <p:cNvGraphicFramePr>
                <a:graphicFrameLocks noChangeAspect="1"/>
              </p:cNvGraphicFramePr>
              <p:nvPr/>
            </p:nvGraphicFramePr>
            <p:xfrm>
              <a:off x="4647" y="981"/>
              <a:ext cx="60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5" name="Clip" r:id="rId5" imgW="1562710" imgH="1582826" progId="MS_ClipArt_Gallery.2">
                      <p:embed/>
                    </p:oleObj>
                  </mc:Choice>
                  <mc:Fallback>
                    <p:oleObj name="Clip" r:id="rId5" imgW="1562710" imgH="15828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981"/>
                            <a:ext cx="603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4" name="Rectangle 24"/>
            <p:cNvSpPr>
              <a:spLocks noChangeArrowheads="1"/>
            </p:cNvSpPr>
            <p:nvPr/>
          </p:nvSpPr>
          <p:spPr bwMode="auto">
            <a:xfrm>
              <a:off x="4556" y="1104"/>
              <a:ext cx="7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Xxx-xxxx</a:t>
              </a:r>
            </a:p>
            <a:p>
              <a:pPr algn="ctr" eaLnBrk="0" hangingPunct="0"/>
              <a:endParaRPr lang="fr-FR" sz="2000" i="1">
                <a:solidFill>
                  <a:schemeClr val="bg2"/>
                </a:solidFill>
              </a:endParaRPr>
            </a:p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CHARLES</a:t>
              </a:r>
              <a:endParaRPr lang="fr-FR" sz="2000"/>
            </a:p>
          </p:txBody>
        </p:sp>
      </p:grpSp>
      <p:grpSp>
        <p:nvGrpSpPr>
          <p:cNvPr id="50" name="Group 25"/>
          <p:cNvGrpSpPr>
            <a:grpSpLocks/>
          </p:cNvGrpSpPr>
          <p:nvPr/>
        </p:nvGrpSpPr>
        <p:grpSpPr bwMode="auto">
          <a:xfrm>
            <a:off x="673100" y="1400175"/>
            <a:ext cx="1681163" cy="4181475"/>
            <a:chOff x="424" y="1104"/>
            <a:chExt cx="1059" cy="2634"/>
          </a:xfrm>
        </p:grpSpPr>
        <p:grpSp>
          <p:nvGrpSpPr>
            <p:cNvPr id="37923" name="Group 26"/>
            <p:cNvGrpSpPr>
              <a:grpSpLocks/>
            </p:cNvGrpSpPr>
            <p:nvPr/>
          </p:nvGrpSpPr>
          <p:grpSpPr bwMode="auto">
            <a:xfrm>
              <a:off x="424" y="3408"/>
              <a:ext cx="1059" cy="330"/>
              <a:chOff x="424" y="3408"/>
              <a:chExt cx="1059" cy="330"/>
            </a:xfrm>
          </p:grpSpPr>
          <p:sp>
            <p:nvSpPr>
              <p:cNvPr id="37928" name="Freeform 27"/>
              <p:cNvSpPr>
                <a:spLocks/>
              </p:cNvSpPr>
              <p:nvPr/>
            </p:nvSpPr>
            <p:spPr bwMode="auto">
              <a:xfrm>
                <a:off x="431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29" name="Rectangle 28"/>
              <p:cNvSpPr>
                <a:spLocks noChangeArrowheads="1"/>
              </p:cNvSpPr>
              <p:nvPr/>
            </p:nvSpPr>
            <p:spPr bwMode="auto">
              <a:xfrm>
                <a:off x="424" y="3500"/>
                <a:ext cx="2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PrA</a:t>
                </a:r>
                <a:endParaRPr lang="fr-FR" sz="1200"/>
              </a:p>
            </p:txBody>
          </p:sp>
          <p:sp>
            <p:nvSpPr>
              <p:cNvPr id="37930" name="Line 29"/>
              <p:cNvSpPr>
                <a:spLocks noChangeShapeType="1"/>
              </p:cNvSpPr>
              <p:nvPr/>
            </p:nvSpPr>
            <p:spPr bwMode="auto">
              <a:xfrm>
                <a:off x="756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931" name="Rectangle 30"/>
              <p:cNvSpPr>
                <a:spLocks noChangeArrowheads="1"/>
              </p:cNvSpPr>
              <p:nvPr/>
            </p:nvSpPr>
            <p:spPr bwMode="auto">
              <a:xfrm>
                <a:off x="1136" y="3542"/>
                <a:ext cx="3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/>
                  <a:t>ACEG</a:t>
                </a:r>
              </a:p>
            </p:txBody>
          </p:sp>
        </p:grpSp>
        <p:sp>
          <p:nvSpPr>
            <p:cNvPr id="37924" name="Rectangle 31"/>
            <p:cNvSpPr>
              <a:spLocks noChangeArrowheads="1"/>
            </p:cNvSpPr>
            <p:nvPr/>
          </p:nvSpPr>
          <p:spPr bwMode="auto">
            <a:xfrm>
              <a:off x="606" y="1104"/>
              <a:ext cx="69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Xxx-xxxx</a:t>
              </a:r>
            </a:p>
            <a:p>
              <a:pPr algn="ctr" eaLnBrk="0" hangingPunct="0"/>
              <a:endParaRPr lang="fr-FR" sz="2000" i="1">
                <a:solidFill>
                  <a:schemeClr val="bg2"/>
                </a:solidFill>
              </a:endParaRPr>
            </a:p>
            <a:p>
              <a:pPr algn="ctr" eaLnBrk="0" hangingPunct="0"/>
              <a:r>
                <a:rPr lang="fr-FR" sz="2000" i="1">
                  <a:solidFill>
                    <a:schemeClr val="bg2"/>
                  </a:solidFill>
                </a:rPr>
                <a:t>ALINE</a:t>
              </a:r>
              <a:endParaRPr lang="fr-FR" sz="2000"/>
            </a:p>
          </p:txBody>
        </p:sp>
        <p:grpSp>
          <p:nvGrpSpPr>
            <p:cNvPr id="37925" name="Group 32"/>
            <p:cNvGrpSpPr>
              <a:grpSpLocks/>
            </p:cNvGrpSpPr>
            <p:nvPr/>
          </p:nvGrpSpPr>
          <p:grpSpPr bwMode="auto">
            <a:xfrm>
              <a:off x="672" y="2569"/>
              <a:ext cx="564" cy="750"/>
              <a:chOff x="672" y="985"/>
              <a:chExt cx="564" cy="750"/>
            </a:xfrm>
          </p:grpSpPr>
          <p:sp>
            <p:nvSpPr>
              <p:cNvPr id="37926" name="Rectangle 33"/>
              <p:cNvSpPr>
                <a:spLocks noChangeArrowheads="1"/>
              </p:cNvSpPr>
              <p:nvPr/>
            </p:nvSpPr>
            <p:spPr bwMode="auto">
              <a:xfrm>
                <a:off x="810" y="1620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/>
                  <a:t>ALINE</a:t>
                </a:r>
                <a:endParaRPr lang="fr-FR" sz="1200"/>
              </a:p>
            </p:txBody>
          </p:sp>
          <p:graphicFrame>
            <p:nvGraphicFramePr>
              <p:cNvPr id="37927" name="Object 34"/>
              <p:cNvGraphicFramePr>
                <a:graphicFrameLocks noChangeAspect="1"/>
              </p:cNvGraphicFramePr>
              <p:nvPr/>
            </p:nvGraphicFramePr>
            <p:xfrm>
              <a:off x="672" y="985"/>
              <a:ext cx="564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" name="Clip" r:id="rId7" imgW="1708099" imgH="1830629" progId="MS_ClipArt_Gallery.2">
                      <p:embed/>
                    </p:oleObj>
                  </mc:Choice>
                  <mc:Fallback>
                    <p:oleObj name="Clip" r:id="rId7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85"/>
                            <a:ext cx="564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" name="Group 35"/>
          <p:cNvGrpSpPr>
            <a:grpSpLocks/>
          </p:cNvGrpSpPr>
          <p:nvPr/>
        </p:nvGrpSpPr>
        <p:grpSpPr bwMode="auto">
          <a:xfrm>
            <a:off x="682625" y="2619375"/>
            <a:ext cx="1662113" cy="523875"/>
            <a:chOff x="4029" y="1571"/>
            <a:chExt cx="1047" cy="330"/>
          </a:xfrm>
        </p:grpSpPr>
        <p:sp>
          <p:nvSpPr>
            <p:cNvPr id="37919" name="Freeform 36"/>
            <p:cNvSpPr>
              <a:spLocks/>
            </p:cNvSpPr>
            <p:nvPr/>
          </p:nvSpPr>
          <p:spPr bwMode="auto">
            <a:xfrm>
              <a:off x="4029" y="1571"/>
              <a:ext cx="332" cy="330"/>
            </a:xfrm>
            <a:custGeom>
              <a:avLst/>
              <a:gdLst>
                <a:gd name="T0" fmla="*/ 0 w 332"/>
                <a:gd name="T1" fmla="*/ 165 h 330"/>
                <a:gd name="T2" fmla="*/ 2 w 332"/>
                <a:gd name="T3" fmla="*/ 137 h 330"/>
                <a:gd name="T4" fmla="*/ 9 w 332"/>
                <a:gd name="T5" fmla="*/ 112 h 330"/>
                <a:gd name="T6" fmla="*/ 20 w 332"/>
                <a:gd name="T7" fmla="*/ 86 h 330"/>
                <a:gd name="T8" fmla="*/ 35 w 332"/>
                <a:gd name="T9" fmla="*/ 63 h 330"/>
                <a:gd name="T10" fmla="*/ 53 w 332"/>
                <a:gd name="T11" fmla="*/ 44 h 330"/>
                <a:gd name="T12" fmla="*/ 75 w 332"/>
                <a:gd name="T13" fmla="*/ 27 h 330"/>
                <a:gd name="T14" fmla="*/ 100 w 332"/>
                <a:gd name="T15" fmla="*/ 13 h 330"/>
                <a:gd name="T16" fmla="*/ 125 w 332"/>
                <a:gd name="T17" fmla="*/ 5 h 330"/>
                <a:gd name="T18" fmla="*/ 152 w 332"/>
                <a:gd name="T19" fmla="*/ 0 h 330"/>
                <a:gd name="T20" fmla="*/ 179 w 332"/>
                <a:gd name="T21" fmla="*/ 0 h 330"/>
                <a:gd name="T22" fmla="*/ 207 w 332"/>
                <a:gd name="T23" fmla="*/ 5 h 330"/>
                <a:gd name="T24" fmla="*/ 233 w 332"/>
                <a:gd name="T25" fmla="*/ 13 h 330"/>
                <a:gd name="T26" fmla="*/ 256 w 332"/>
                <a:gd name="T27" fmla="*/ 27 h 330"/>
                <a:gd name="T28" fmla="*/ 278 w 332"/>
                <a:gd name="T29" fmla="*/ 44 h 330"/>
                <a:gd name="T30" fmla="*/ 296 w 332"/>
                <a:gd name="T31" fmla="*/ 63 h 330"/>
                <a:gd name="T32" fmla="*/ 312 w 332"/>
                <a:gd name="T33" fmla="*/ 86 h 330"/>
                <a:gd name="T34" fmla="*/ 323 w 332"/>
                <a:gd name="T35" fmla="*/ 112 h 330"/>
                <a:gd name="T36" fmla="*/ 329 w 332"/>
                <a:gd name="T37" fmla="*/ 137 h 330"/>
                <a:gd name="T38" fmla="*/ 332 w 332"/>
                <a:gd name="T39" fmla="*/ 165 h 330"/>
                <a:gd name="T40" fmla="*/ 329 w 332"/>
                <a:gd name="T41" fmla="*/ 192 h 330"/>
                <a:gd name="T42" fmla="*/ 323 w 332"/>
                <a:gd name="T43" fmla="*/ 219 h 330"/>
                <a:gd name="T44" fmla="*/ 312 w 332"/>
                <a:gd name="T45" fmla="*/ 243 h 330"/>
                <a:gd name="T46" fmla="*/ 296 w 332"/>
                <a:gd name="T47" fmla="*/ 267 h 330"/>
                <a:gd name="T48" fmla="*/ 278 w 332"/>
                <a:gd name="T49" fmla="*/ 287 h 330"/>
                <a:gd name="T50" fmla="*/ 256 w 332"/>
                <a:gd name="T51" fmla="*/ 304 h 330"/>
                <a:gd name="T52" fmla="*/ 233 w 332"/>
                <a:gd name="T53" fmla="*/ 317 h 330"/>
                <a:gd name="T54" fmla="*/ 207 w 332"/>
                <a:gd name="T55" fmla="*/ 325 h 330"/>
                <a:gd name="T56" fmla="*/ 179 w 332"/>
                <a:gd name="T57" fmla="*/ 330 h 330"/>
                <a:gd name="T58" fmla="*/ 152 w 332"/>
                <a:gd name="T59" fmla="*/ 330 h 330"/>
                <a:gd name="T60" fmla="*/ 125 w 332"/>
                <a:gd name="T61" fmla="*/ 325 h 330"/>
                <a:gd name="T62" fmla="*/ 100 w 332"/>
                <a:gd name="T63" fmla="*/ 317 h 330"/>
                <a:gd name="T64" fmla="*/ 75 w 332"/>
                <a:gd name="T65" fmla="*/ 304 h 330"/>
                <a:gd name="T66" fmla="*/ 53 w 332"/>
                <a:gd name="T67" fmla="*/ 287 h 330"/>
                <a:gd name="T68" fmla="*/ 35 w 332"/>
                <a:gd name="T69" fmla="*/ 267 h 330"/>
                <a:gd name="T70" fmla="*/ 20 w 332"/>
                <a:gd name="T71" fmla="*/ 243 h 330"/>
                <a:gd name="T72" fmla="*/ 9 w 332"/>
                <a:gd name="T73" fmla="*/ 219 h 330"/>
                <a:gd name="T74" fmla="*/ 2 w 332"/>
                <a:gd name="T75" fmla="*/ 192 h 330"/>
                <a:gd name="T76" fmla="*/ 0 w 332"/>
                <a:gd name="T77" fmla="*/ 165 h 3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32" h="330">
                  <a:moveTo>
                    <a:pt x="0" y="165"/>
                  </a:moveTo>
                  <a:lnTo>
                    <a:pt x="2" y="137"/>
                  </a:lnTo>
                  <a:lnTo>
                    <a:pt x="9" y="112"/>
                  </a:lnTo>
                  <a:lnTo>
                    <a:pt x="20" y="86"/>
                  </a:lnTo>
                  <a:lnTo>
                    <a:pt x="35" y="63"/>
                  </a:lnTo>
                  <a:lnTo>
                    <a:pt x="53" y="44"/>
                  </a:lnTo>
                  <a:lnTo>
                    <a:pt x="75" y="27"/>
                  </a:lnTo>
                  <a:lnTo>
                    <a:pt x="100" y="13"/>
                  </a:lnTo>
                  <a:lnTo>
                    <a:pt x="125" y="5"/>
                  </a:lnTo>
                  <a:lnTo>
                    <a:pt x="152" y="0"/>
                  </a:lnTo>
                  <a:lnTo>
                    <a:pt x="179" y="0"/>
                  </a:lnTo>
                  <a:lnTo>
                    <a:pt x="207" y="5"/>
                  </a:lnTo>
                  <a:lnTo>
                    <a:pt x="233" y="13"/>
                  </a:lnTo>
                  <a:lnTo>
                    <a:pt x="256" y="27"/>
                  </a:lnTo>
                  <a:lnTo>
                    <a:pt x="278" y="44"/>
                  </a:lnTo>
                  <a:lnTo>
                    <a:pt x="296" y="63"/>
                  </a:lnTo>
                  <a:lnTo>
                    <a:pt x="312" y="86"/>
                  </a:lnTo>
                  <a:lnTo>
                    <a:pt x="323" y="112"/>
                  </a:lnTo>
                  <a:lnTo>
                    <a:pt x="329" y="137"/>
                  </a:lnTo>
                  <a:lnTo>
                    <a:pt x="332" y="165"/>
                  </a:lnTo>
                  <a:lnTo>
                    <a:pt x="329" y="192"/>
                  </a:lnTo>
                  <a:lnTo>
                    <a:pt x="323" y="219"/>
                  </a:lnTo>
                  <a:lnTo>
                    <a:pt x="312" y="243"/>
                  </a:lnTo>
                  <a:lnTo>
                    <a:pt x="296" y="267"/>
                  </a:lnTo>
                  <a:lnTo>
                    <a:pt x="278" y="287"/>
                  </a:lnTo>
                  <a:lnTo>
                    <a:pt x="256" y="304"/>
                  </a:lnTo>
                  <a:lnTo>
                    <a:pt x="233" y="317"/>
                  </a:lnTo>
                  <a:lnTo>
                    <a:pt x="207" y="325"/>
                  </a:lnTo>
                  <a:lnTo>
                    <a:pt x="179" y="330"/>
                  </a:lnTo>
                  <a:lnTo>
                    <a:pt x="152" y="330"/>
                  </a:lnTo>
                  <a:lnTo>
                    <a:pt x="125" y="325"/>
                  </a:lnTo>
                  <a:lnTo>
                    <a:pt x="100" y="317"/>
                  </a:lnTo>
                  <a:lnTo>
                    <a:pt x="75" y="304"/>
                  </a:lnTo>
                  <a:lnTo>
                    <a:pt x="53" y="287"/>
                  </a:lnTo>
                  <a:lnTo>
                    <a:pt x="35" y="267"/>
                  </a:lnTo>
                  <a:lnTo>
                    <a:pt x="20" y="243"/>
                  </a:lnTo>
                  <a:lnTo>
                    <a:pt x="9" y="219"/>
                  </a:lnTo>
                  <a:lnTo>
                    <a:pt x="2" y="19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FF33"/>
            </a:solidFill>
            <a:ln w="6667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20" name="Rectangle 37"/>
            <p:cNvSpPr>
              <a:spLocks noChangeArrowheads="1"/>
            </p:cNvSpPr>
            <p:nvPr/>
          </p:nvSpPr>
          <p:spPr bwMode="auto">
            <a:xfrm>
              <a:off x="4075" y="1663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>
                  <a:solidFill>
                    <a:srgbClr val="000000"/>
                  </a:solidFill>
                </a:rPr>
                <a:t>PuA</a:t>
              </a:r>
              <a:endParaRPr lang="fr-FR" sz="1500"/>
            </a:p>
          </p:txBody>
        </p:sp>
        <p:sp>
          <p:nvSpPr>
            <p:cNvPr id="37921" name="Line 38"/>
            <p:cNvSpPr>
              <a:spLocks noChangeShapeType="1"/>
            </p:cNvSpPr>
            <p:nvPr/>
          </p:nvSpPr>
          <p:spPr bwMode="auto">
            <a:xfrm>
              <a:off x="4354" y="1715"/>
              <a:ext cx="722" cy="1"/>
            </a:xfrm>
            <a:prstGeom prst="line">
              <a:avLst/>
            </a:prstGeom>
            <a:noFill/>
            <a:ln w="666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22" name="Rectangle 39"/>
            <p:cNvSpPr>
              <a:spLocks noChangeArrowheads="1"/>
            </p:cNvSpPr>
            <p:nvPr/>
          </p:nvSpPr>
          <p:spPr bwMode="auto">
            <a:xfrm>
              <a:off x="4734" y="1705"/>
              <a:ext cx="3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 i="1">
                  <a:solidFill>
                    <a:srgbClr val="FFFF00"/>
                  </a:solidFill>
                </a:rPr>
                <a:t>BDFH</a:t>
              </a:r>
              <a:endParaRPr lang="fr-FR"/>
            </a:p>
          </p:txBody>
        </p:sp>
      </p:grpSp>
      <p:grpSp>
        <p:nvGrpSpPr>
          <p:cNvPr id="65" name="Group 40"/>
          <p:cNvGrpSpPr>
            <a:grpSpLocks/>
          </p:cNvGrpSpPr>
          <p:nvPr/>
        </p:nvGrpSpPr>
        <p:grpSpPr bwMode="auto">
          <a:xfrm>
            <a:off x="3881438" y="2543175"/>
            <a:ext cx="1662112" cy="523875"/>
            <a:chOff x="4029" y="1571"/>
            <a:chExt cx="1047" cy="330"/>
          </a:xfrm>
        </p:grpSpPr>
        <p:sp>
          <p:nvSpPr>
            <p:cNvPr id="37915" name="Freeform 41"/>
            <p:cNvSpPr>
              <a:spLocks/>
            </p:cNvSpPr>
            <p:nvPr/>
          </p:nvSpPr>
          <p:spPr bwMode="auto">
            <a:xfrm>
              <a:off x="4029" y="1571"/>
              <a:ext cx="332" cy="330"/>
            </a:xfrm>
            <a:custGeom>
              <a:avLst/>
              <a:gdLst>
                <a:gd name="T0" fmla="*/ 0 w 332"/>
                <a:gd name="T1" fmla="*/ 165 h 330"/>
                <a:gd name="T2" fmla="*/ 2 w 332"/>
                <a:gd name="T3" fmla="*/ 137 h 330"/>
                <a:gd name="T4" fmla="*/ 9 w 332"/>
                <a:gd name="T5" fmla="*/ 112 h 330"/>
                <a:gd name="T6" fmla="*/ 20 w 332"/>
                <a:gd name="T7" fmla="*/ 86 h 330"/>
                <a:gd name="T8" fmla="*/ 35 w 332"/>
                <a:gd name="T9" fmla="*/ 63 h 330"/>
                <a:gd name="T10" fmla="*/ 53 w 332"/>
                <a:gd name="T11" fmla="*/ 44 h 330"/>
                <a:gd name="T12" fmla="*/ 75 w 332"/>
                <a:gd name="T13" fmla="*/ 27 h 330"/>
                <a:gd name="T14" fmla="*/ 100 w 332"/>
                <a:gd name="T15" fmla="*/ 13 h 330"/>
                <a:gd name="T16" fmla="*/ 125 w 332"/>
                <a:gd name="T17" fmla="*/ 5 h 330"/>
                <a:gd name="T18" fmla="*/ 152 w 332"/>
                <a:gd name="T19" fmla="*/ 0 h 330"/>
                <a:gd name="T20" fmla="*/ 179 w 332"/>
                <a:gd name="T21" fmla="*/ 0 h 330"/>
                <a:gd name="T22" fmla="*/ 207 w 332"/>
                <a:gd name="T23" fmla="*/ 5 h 330"/>
                <a:gd name="T24" fmla="*/ 233 w 332"/>
                <a:gd name="T25" fmla="*/ 13 h 330"/>
                <a:gd name="T26" fmla="*/ 256 w 332"/>
                <a:gd name="T27" fmla="*/ 27 h 330"/>
                <a:gd name="T28" fmla="*/ 278 w 332"/>
                <a:gd name="T29" fmla="*/ 44 h 330"/>
                <a:gd name="T30" fmla="*/ 296 w 332"/>
                <a:gd name="T31" fmla="*/ 63 h 330"/>
                <a:gd name="T32" fmla="*/ 312 w 332"/>
                <a:gd name="T33" fmla="*/ 86 h 330"/>
                <a:gd name="T34" fmla="*/ 323 w 332"/>
                <a:gd name="T35" fmla="*/ 112 h 330"/>
                <a:gd name="T36" fmla="*/ 329 w 332"/>
                <a:gd name="T37" fmla="*/ 137 h 330"/>
                <a:gd name="T38" fmla="*/ 332 w 332"/>
                <a:gd name="T39" fmla="*/ 165 h 330"/>
                <a:gd name="T40" fmla="*/ 329 w 332"/>
                <a:gd name="T41" fmla="*/ 192 h 330"/>
                <a:gd name="T42" fmla="*/ 323 w 332"/>
                <a:gd name="T43" fmla="*/ 219 h 330"/>
                <a:gd name="T44" fmla="*/ 312 w 332"/>
                <a:gd name="T45" fmla="*/ 243 h 330"/>
                <a:gd name="T46" fmla="*/ 296 w 332"/>
                <a:gd name="T47" fmla="*/ 267 h 330"/>
                <a:gd name="T48" fmla="*/ 278 w 332"/>
                <a:gd name="T49" fmla="*/ 287 h 330"/>
                <a:gd name="T50" fmla="*/ 256 w 332"/>
                <a:gd name="T51" fmla="*/ 304 h 330"/>
                <a:gd name="T52" fmla="*/ 233 w 332"/>
                <a:gd name="T53" fmla="*/ 317 h 330"/>
                <a:gd name="T54" fmla="*/ 207 w 332"/>
                <a:gd name="T55" fmla="*/ 325 h 330"/>
                <a:gd name="T56" fmla="*/ 179 w 332"/>
                <a:gd name="T57" fmla="*/ 330 h 330"/>
                <a:gd name="T58" fmla="*/ 152 w 332"/>
                <a:gd name="T59" fmla="*/ 330 h 330"/>
                <a:gd name="T60" fmla="*/ 125 w 332"/>
                <a:gd name="T61" fmla="*/ 325 h 330"/>
                <a:gd name="T62" fmla="*/ 100 w 332"/>
                <a:gd name="T63" fmla="*/ 317 h 330"/>
                <a:gd name="T64" fmla="*/ 75 w 332"/>
                <a:gd name="T65" fmla="*/ 304 h 330"/>
                <a:gd name="T66" fmla="*/ 53 w 332"/>
                <a:gd name="T67" fmla="*/ 287 h 330"/>
                <a:gd name="T68" fmla="*/ 35 w 332"/>
                <a:gd name="T69" fmla="*/ 267 h 330"/>
                <a:gd name="T70" fmla="*/ 20 w 332"/>
                <a:gd name="T71" fmla="*/ 243 h 330"/>
                <a:gd name="T72" fmla="*/ 9 w 332"/>
                <a:gd name="T73" fmla="*/ 219 h 330"/>
                <a:gd name="T74" fmla="*/ 2 w 332"/>
                <a:gd name="T75" fmla="*/ 192 h 330"/>
                <a:gd name="T76" fmla="*/ 0 w 332"/>
                <a:gd name="T77" fmla="*/ 165 h 3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32" h="330">
                  <a:moveTo>
                    <a:pt x="0" y="165"/>
                  </a:moveTo>
                  <a:lnTo>
                    <a:pt x="2" y="137"/>
                  </a:lnTo>
                  <a:lnTo>
                    <a:pt x="9" y="112"/>
                  </a:lnTo>
                  <a:lnTo>
                    <a:pt x="20" y="86"/>
                  </a:lnTo>
                  <a:lnTo>
                    <a:pt x="35" y="63"/>
                  </a:lnTo>
                  <a:lnTo>
                    <a:pt x="53" y="44"/>
                  </a:lnTo>
                  <a:lnTo>
                    <a:pt x="75" y="27"/>
                  </a:lnTo>
                  <a:lnTo>
                    <a:pt x="100" y="13"/>
                  </a:lnTo>
                  <a:lnTo>
                    <a:pt x="125" y="5"/>
                  </a:lnTo>
                  <a:lnTo>
                    <a:pt x="152" y="0"/>
                  </a:lnTo>
                  <a:lnTo>
                    <a:pt x="179" y="0"/>
                  </a:lnTo>
                  <a:lnTo>
                    <a:pt x="207" y="5"/>
                  </a:lnTo>
                  <a:lnTo>
                    <a:pt x="233" y="13"/>
                  </a:lnTo>
                  <a:lnTo>
                    <a:pt x="256" y="27"/>
                  </a:lnTo>
                  <a:lnTo>
                    <a:pt x="278" y="44"/>
                  </a:lnTo>
                  <a:lnTo>
                    <a:pt x="296" y="63"/>
                  </a:lnTo>
                  <a:lnTo>
                    <a:pt x="312" y="86"/>
                  </a:lnTo>
                  <a:lnTo>
                    <a:pt x="323" y="112"/>
                  </a:lnTo>
                  <a:lnTo>
                    <a:pt x="329" y="137"/>
                  </a:lnTo>
                  <a:lnTo>
                    <a:pt x="332" y="165"/>
                  </a:lnTo>
                  <a:lnTo>
                    <a:pt x="329" y="192"/>
                  </a:lnTo>
                  <a:lnTo>
                    <a:pt x="323" y="219"/>
                  </a:lnTo>
                  <a:lnTo>
                    <a:pt x="312" y="243"/>
                  </a:lnTo>
                  <a:lnTo>
                    <a:pt x="296" y="267"/>
                  </a:lnTo>
                  <a:lnTo>
                    <a:pt x="278" y="287"/>
                  </a:lnTo>
                  <a:lnTo>
                    <a:pt x="256" y="304"/>
                  </a:lnTo>
                  <a:lnTo>
                    <a:pt x="233" y="317"/>
                  </a:lnTo>
                  <a:lnTo>
                    <a:pt x="207" y="325"/>
                  </a:lnTo>
                  <a:lnTo>
                    <a:pt x="179" y="330"/>
                  </a:lnTo>
                  <a:lnTo>
                    <a:pt x="152" y="330"/>
                  </a:lnTo>
                  <a:lnTo>
                    <a:pt x="125" y="325"/>
                  </a:lnTo>
                  <a:lnTo>
                    <a:pt x="100" y="317"/>
                  </a:lnTo>
                  <a:lnTo>
                    <a:pt x="75" y="304"/>
                  </a:lnTo>
                  <a:lnTo>
                    <a:pt x="53" y="287"/>
                  </a:lnTo>
                  <a:lnTo>
                    <a:pt x="35" y="267"/>
                  </a:lnTo>
                  <a:lnTo>
                    <a:pt x="20" y="243"/>
                  </a:lnTo>
                  <a:lnTo>
                    <a:pt x="9" y="219"/>
                  </a:lnTo>
                  <a:lnTo>
                    <a:pt x="2" y="19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FF33"/>
            </a:solidFill>
            <a:ln w="6667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16" name="Rectangle 42"/>
            <p:cNvSpPr>
              <a:spLocks noChangeArrowheads="1"/>
            </p:cNvSpPr>
            <p:nvPr/>
          </p:nvSpPr>
          <p:spPr bwMode="auto">
            <a:xfrm>
              <a:off x="4075" y="1663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>
                  <a:solidFill>
                    <a:srgbClr val="000000"/>
                  </a:solidFill>
                </a:rPr>
                <a:t>PuB</a:t>
              </a:r>
              <a:endParaRPr lang="fr-FR"/>
            </a:p>
          </p:txBody>
        </p:sp>
        <p:sp>
          <p:nvSpPr>
            <p:cNvPr id="37917" name="Line 43"/>
            <p:cNvSpPr>
              <a:spLocks noChangeShapeType="1"/>
            </p:cNvSpPr>
            <p:nvPr/>
          </p:nvSpPr>
          <p:spPr bwMode="auto">
            <a:xfrm>
              <a:off x="4354" y="1715"/>
              <a:ext cx="722" cy="1"/>
            </a:xfrm>
            <a:prstGeom prst="line">
              <a:avLst/>
            </a:prstGeom>
            <a:noFill/>
            <a:ln w="666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18" name="Rectangle 44"/>
            <p:cNvSpPr>
              <a:spLocks noChangeArrowheads="1"/>
            </p:cNvSpPr>
            <p:nvPr/>
          </p:nvSpPr>
          <p:spPr bwMode="auto">
            <a:xfrm>
              <a:off x="4734" y="1705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 i="1">
                  <a:solidFill>
                    <a:srgbClr val="FFFF00"/>
                  </a:solidFill>
                </a:rPr>
                <a:t>KLOP</a:t>
              </a:r>
              <a:endParaRPr lang="fr-FR"/>
            </a:p>
          </p:txBody>
        </p:sp>
      </p:grpSp>
      <p:grpSp>
        <p:nvGrpSpPr>
          <p:cNvPr id="70" name="Group 45"/>
          <p:cNvGrpSpPr>
            <a:grpSpLocks/>
          </p:cNvGrpSpPr>
          <p:nvPr/>
        </p:nvGrpSpPr>
        <p:grpSpPr bwMode="auto">
          <a:xfrm>
            <a:off x="7004050" y="2619375"/>
            <a:ext cx="1690688" cy="523875"/>
            <a:chOff x="4029" y="1571"/>
            <a:chExt cx="1065" cy="330"/>
          </a:xfrm>
        </p:grpSpPr>
        <p:sp>
          <p:nvSpPr>
            <p:cNvPr id="37911" name="Freeform 46"/>
            <p:cNvSpPr>
              <a:spLocks/>
            </p:cNvSpPr>
            <p:nvPr/>
          </p:nvSpPr>
          <p:spPr bwMode="auto">
            <a:xfrm>
              <a:off x="4029" y="1571"/>
              <a:ext cx="332" cy="330"/>
            </a:xfrm>
            <a:custGeom>
              <a:avLst/>
              <a:gdLst>
                <a:gd name="T0" fmla="*/ 0 w 332"/>
                <a:gd name="T1" fmla="*/ 165 h 330"/>
                <a:gd name="T2" fmla="*/ 2 w 332"/>
                <a:gd name="T3" fmla="*/ 137 h 330"/>
                <a:gd name="T4" fmla="*/ 9 w 332"/>
                <a:gd name="T5" fmla="*/ 112 h 330"/>
                <a:gd name="T6" fmla="*/ 20 w 332"/>
                <a:gd name="T7" fmla="*/ 86 h 330"/>
                <a:gd name="T8" fmla="*/ 35 w 332"/>
                <a:gd name="T9" fmla="*/ 63 h 330"/>
                <a:gd name="T10" fmla="*/ 53 w 332"/>
                <a:gd name="T11" fmla="*/ 44 h 330"/>
                <a:gd name="T12" fmla="*/ 75 w 332"/>
                <a:gd name="T13" fmla="*/ 27 h 330"/>
                <a:gd name="T14" fmla="*/ 100 w 332"/>
                <a:gd name="T15" fmla="*/ 13 h 330"/>
                <a:gd name="T16" fmla="*/ 125 w 332"/>
                <a:gd name="T17" fmla="*/ 5 h 330"/>
                <a:gd name="T18" fmla="*/ 152 w 332"/>
                <a:gd name="T19" fmla="*/ 0 h 330"/>
                <a:gd name="T20" fmla="*/ 179 w 332"/>
                <a:gd name="T21" fmla="*/ 0 h 330"/>
                <a:gd name="T22" fmla="*/ 207 w 332"/>
                <a:gd name="T23" fmla="*/ 5 h 330"/>
                <a:gd name="T24" fmla="*/ 233 w 332"/>
                <a:gd name="T25" fmla="*/ 13 h 330"/>
                <a:gd name="T26" fmla="*/ 256 w 332"/>
                <a:gd name="T27" fmla="*/ 27 h 330"/>
                <a:gd name="T28" fmla="*/ 278 w 332"/>
                <a:gd name="T29" fmla="*/ 44 h 330"/>
                <a:gd name="T30" fmla="*/ 296 w 332"/>
                <a:gd name="T31" fmla="*/ 63 h 330"/>
                <a:gd name="T32" fmla="*/ 312 w 332"/>
                <a:gd name="T33" fmla="*/ 86 h 330"/>
                <a:gd name="T34" fmla="*/ 323 w 332"/>
                <a:gd name="T35" fmla="*/ 112 h 330"/>
                <a:gd name="T36" fmla="*/ 329 w 332"/>
                <a:gd name="T37" fmla="*/ 137 h 330"/>
                <a:gd name="T38" fmla="*/ 332 w 332"/>
                <a:gd name="T39" fmla="*/ 165 h 330"/>
                <a:gd name="T40" fmla="*/ 329 w 332"/>
                <a:gd name="T41" fmla="*/ 192 h 330"/>
                <a:gd name="T42" fmla="*/ 323 w 332"/>
                <a:gd name="T43" fmla="*/ 219 h 330"/>
                <a:gd name="T44" fmla="*/ 312 w 332"/>
                <a:gd name="T45" fmla="*/ 243 h 330"/>
                <a:gd name="T46" fmla="*/ 296 w 332"/>
                <a:gd name="T47" fmla="*/ 267 h 330"/>
                <a:gd name="T48" fmla="*/ 278 w 332"/>
                <a:gd name="T49" fmla="*/ 287 h 330"/>
                <a:gd name="T50" fmla="*/ 256 w 332"/>
                <a:gd name="T51" fmla="*/ 304 h 330"/>
                <a:gd name="T52" fmla="*/ 233 w 332"/>
                <a:gd name="T53" fmla="*/ 317 h 330"/>
                <a:gd name="T54" fmla="*/ 207 w 332"/>
                <a:gd name="T55" fmla="*/ 325 h 330"/>
                <a:gd name="T56" fmla="*/ 179 w 332"/>
                <a:gd name="T57" fmla="*/ 330 h 330"/>
                <a:gd name="T58" fmla="*/ 152 w 332"/>
                <a:gd name="T59" fmla="*/ 330 h 330"/>
                <a:gd name="T60" fmla="*/ 125 w 332"/>
                <a:gd name="T61" fmla="*/ 325 h 330"/>
                <a:gd name="T62" fmla="*/ 100 w 332"/>
                <a:gd name="T63" fmla="*/ 317 h 330"/>
                <a:gd name="T64" fmla="*/ 75 w 332"/>
                <a:gd name="T65" fmla="*/ 304 h 330"/>
                <a:gd name="T66" fmla="*/ 53 w 332"/>
                <a:gd name="T67" fmla="*/ 287 h 330"/>
                <a:gd name="T68" fmla="*/ 35 w 332"/>
                <a:gd name="T69" fmla="*/ 267 h 330"/>
                <a:gd name="T70" fmla="*/ 20 w 332"/>
                <a:gd name="T71" fmla="*/ 243 h 330"/>
                <a:gd name="T72" fmla="*/ 9 w 332"/>
                <a:gd name="T73" fmla="*/ 219 h 330"/>
                <a:gd name="T74" fmla="*/ 2 w 332"/>
                <a:gd name="T75" fmla="*/ 192 h 330"/>
                <a:gd name="T76" fmla="*/ 0 w 332"/>
                <a:gd name="T77" fmla="*/ 165 h 3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32" h="330">
                  <a:moveTo>
                    <a:pt x="0" y="165"/>
                  </a:moveTo>
                  <a:lnTo>
                    <a:pt x="2" y="137"/>
                  </a:lnTo>
                  <a:lnTo>
                    <a:pt x="9" y="112"/>
                  </a:lnTo>
                  <a:lnTo>
                    <a:pt x="20" y="86"/>
                  </a:lnTo>
                  <a:lnTo>
                    <a:pt x="35" y="63"/>
                  </a:lnTo>
                  <a:lnTo>
                    <a:pt x="53" y="44"/>
                  </a:lnTo>
                  <a:lnTo>
                    <a:pt x="75" y="27"/>
                  </a:lnTo>
                  <a:lnTo>
                    <a:pt x="100" y="13"/>
                  </a:lnTo>
                  <a:lnTo>
                    <a:pt x="125" y="5"/>
                  </a:lnTo>
                  <a:lnTo>
                    <a:pt x="152" y="0"/>
                  </a:lnTo>
                  <a:lnTo>
                    <a:pt x="179" y="0"/>
                  </a:lnTo>
                  <a:lnTo>
                    <a:pt x="207" y="5"/>
                  </a:lnTo>
                  <a:lnTo>
                    <a:pt x="233" y="13"/>
                  </a:lnTo>
                  <a:lnTo>
                    <a:pt x="256" y="27"/>
                  </a:lnTo>
                  <a:lnTo>
                    <a:pt x="278" y="44"/>
                  </a:lnTo>
                  <a:lnTo>
                    <a:pt x="296" y="63"/>
                  </a:lnTo>
                  <a:lnTo>
                    <a:pt x="312" y="86"/>
                  </a:lnTo>
                  <a:lnTo>
                    <a:pt x="323" y="112"/>
                  </a:lnTo>
                  <a:lnTo>
                    <a:pt x="329" y="137"/>
                  </a:lnTo>
                  <a:lnTo>
                    <a:pt x="332" y="165"/>
                  </a:lnTo>
                  <a:lnTo>
                    <a:pt x="329" y="192"/>
                  </a:lnTo>
                  <a:lnTo>
                    <a:pt x="323" y="219"/>
                  </a:lnTo>
                  <a:lnTo>
                    <a:pt x="312" y="243"/>
                  </a:lnTo>
                  <a:lnTo>
                    <a:pt x="296" y="267"/>
                  </a:lnTo>
                  <a:lnTo>
                    <a:pt x="278" y="287"/>
                  </a:lnTo>
                  <a:lnTo>
                    <a:pt x="256" y="304"/>
                  </a:lnTo>
                  <a:lnTo>
                    <a:pt x="233" y="317"/>
                  </a:lnTo>
                  <a:lnTo>
                    <a:pt x="207" y="325"/>
                  </a:lnTo>
                  <a:lnTo>
                    <a:pt x="179" y="330"/>
                  </a:lnTo>
                  <a:lnTo>
                    <a:pt x="152" y="330"/>
                  </a:lnTo>
                  <a:lnTo>
                    <a:pt x="125" y="325"/>
                  </a:lnTo>
                  <a:lnTo>
                    <a:pt x="100" y="317"/>
                  </a:lnTo>
                  <a:lnTo>
                    <a:pt x="75" y="304"/>
                  </a:lnTo>
                  <a:lnTo>
                    <a:pt x="53" y="287"/>
                  </a:lnTo>
                  <a:lnTo>
                    <a:pt x="35" y="267"/>
                  </a:lnTo>
                  <a:lnTo>
                    <a:pt x="20" y="243"/>
                  </a:lnTo>
                  <a:lnTo>
                    <a:pt x="9" y="219"/>
                  </a:lnTo>
                  <a:lnTo>
                    <a:pt x="2" y="19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FF33"/>
            </a:solidFill>
            <a:ln w="6667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12" name="Rectangle 47"/>
            <p:cNvSpPr>
              <a:spLocks noChangeArrowheads="1"/>
            </p:cNvSpPr>
            <p:nvPr/>
          </p:nvSpPr>
          <p:spPr bwMode="auto">
            <a:xfrm>
              <a:off x="4075" y="1663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>
                  <a:solidFill>
                    <a:srgbClr val="000000"/>
                  </a:solidFill>
                </a:rPr>
                <a:t>PuC</a:t>
              </a:r>
              <a:endParaRPr lang="fr-FR"/>
            </a:p>
          </p:txBody>
        </p:sp>
        <p:sp>
          <p:nvSpPr>
            <p:cNvPr id="37913" name="Line 48"/>
            <p:cNvSpPr>
              <a:spLocks noChangeShapeType="1"/>
            </p:cNvSpPr>
            <p:nvPr/>
          </p:nvSpPr>
          <p:spPr bwMode="auto">
            <a:xfrm>
              <a:off x="4354" y="1715"/>
              <a:ext cx="722" cy="1"/>
            </a:xfrm>
            <a:prstGeom prst="line">
              <a:avLst/>
            </a:prstGeom>
            <a:noFill/>
            <a:ln w="666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4734" y="1705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500" i="1">
                  <a:solidFill>
                    <a:srgbClr val="FFFF00"/>
                  </a:solidFill>
                </a:rPr>
                <a:t>UVWX</a:t>
              </a:r>
              <a:endParaRPr lang="fr-FR"/>
            </a:p>
          </p:txBody>
        </p:sp>
      </p:grpSp>
      <p:sp>
        <p:nvSpPr>
          <p:cNvPr id="37906" name="Rectangle 50"/>
          <p:cNvSpPr>
            <a:spLocks noChangeArrowheads="1"/>
          </p:cNvSpPr>
          <p:nvPr/>
        </p:nvSpPr>
        <p:spPr bwMode="auto">
          <a:xfrm>
            <a:off x="0" y="333375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Aspects techniques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790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791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7908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682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28" grpId="0" autoUpdateAnimBg="0"/>
      <p:bldP spid="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836C46C0-5F3D-4429-A298-DE9EC5B1CAAA}" type="slidenum">
              <a:rPr lang="fr-FR" sz="800">
                <a:latin typeface="Franklin Gothic Medium" pitchFamily="34" charset="0"/>
              </a:rPr>
              <a:pPr eaLnBrk="1" hangingPunct="1"/>
              <a:t>63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8916" name="Rectangle 55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8917" name="Rectangle 56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8918" name="Group 57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39153" name="Freeform 58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4" name="Freeform 59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5" name="Freeform 60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6" name="Freeform 61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7" name="Freeform 62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975" name="Line 63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920" name="Rectangle 64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8921" name="Group 65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39148" name="Freeform 66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49" name="Freeform 67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0" name="Freeform 68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1" name="Freeform 69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152" name="Freeform 70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922" name="Text Box 71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882AB8-C66B-41A0-B0EE-AFFEA52E7BE4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2286000" y="4524375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4000" y="3470275"/>
            <a:ext cx="1143000" cy="67310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H="1">
            <a:off x="3733800" y="3698875"/>
            <a:ext cx="533400" cy="520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281113" y="4143375"/>
            <a:ext cx="928687" cy="1295400"/>
            <a:chOff x="807" y="2688"/>
            <a:chExt cx="585" cy="816"/>
          </a:xfrm>
        </p:grpSpPr>
        <p:grpSp>
          <p:nvGrpSpPr>
            <p:cNvPr id="39094" name="Group 8"/>
            <p:cNvGrpSpPr>
              <a:grpSpLocks/>
            </p:cNvGrpSpPr>
            <p:nvPr/>
          </p:nvGrpSpPr>
          <p:grpSpPr bwMode="auto">
            <a:xfrm>
              <a:off x="838" y="2688"/>
              <a:ext cx="522" cy="538"/>
              <a:chOff x="816" y="2688"/>
              <a:chExt cx="522" cy="538"/>
            </a:xfrm>
          </p:grpSpPr>
          <p:grpSp>
            <p:nvGrpSpPr>
              <p:cNvPr id="39096" name="Group 9"/>
              <p:cNvGrpSpPr>
                <a:grpSpLocks/>
              </p:cNvGrpSpPr>
              <p:nvPr/>
            </p:nvGrpSpPr>
            <p:grpSpPr bwMode="auto">
              <a:xfrm>
                <a:off x="816" y="2688"/>
                <a:ext cx="522" cy="538"/>
                <a:chOff x="409" y="1099"/>
                <a:chExt cx="988" cy="1018"/>
              </a:xfrm>
            </p:grpSpPr>
            <p:sp>
              <p:nvSpPr>
                <p:cNvPr id="39098" name="Freeform 10"/>
                <p:cNvSpPr>
                  <a:spLocks/>
                </p:cNvSpPr>
                <p:nvPr/>
              </p:nvSpPr>
              <p:spPr bwMode="auto">
                <a:xfrm>
                  <a:off x="414" y="1104"/>
                  <a:ext cx="978" cy="1008"/>
                </a:xfrm>
                <a:custGeom>
                  <a:avLst/>
                  <a:gdLst>
                    <a:gd name="T0" fmla="*/ 65 w 978"/>
                    <a:gd name="T1" fmla="*/ 1008 h 1008"/>
                    <a:gd name="T2" fmla="*/ 138 w 978"/>
                    <a:gd name="T3" fmla="*/ 1002 h 1008"/>
                    <a:gd name="T4" fmla="*/ 248 w 978"/>
                    <a:gd name="T5" fmla="*/ 993 h 1008"/>
                    <a:gd name="T6" fmla="*/ 282 w 978"/>
                    <a:gd name="T7" fmla="*/ 1008 h 1008"/>
                    <a:gd name="T8" fmla="*/ 680 w 978"/>
                    <a:gd name="T9" fmla="*/ 1006 h 1008"/>
                    <a:gd name="T10" fmla="*/ 692 w 978"/>
                    <a:gd name="T11" fmla="*/ 1006 h 1008"/>
                    <a:gd name="T12" fmla="*/ 724 w 978"/>
                    <a:gd name="T13" fmla="*/ 1006 h 1008"/>
                    <a:gd name="T14" fmla="*/ 769 w 978"/>
                    <a:gd name="T15" fmla="*/ 1006 h 1008"/>
                    <a:gd name="T16" fmla="*/ 821 w 978"/>
                    <a:gd name="T17" fmla="*/ 1006 h 1008"/>
                    <a:gd name="T18" fmla="*/ 874 w 978"/>
                    <a:gd name="T19" fmla="*/ 1006 h 1008"/>
                    <a:gd name="T20" fmla="*/ 920 w 978"/>
                    <a:gd name="T21" fmla="*/ 1006 h 1008"/>
                    <a:gd name="T22" fmla="*/ 952 w 978"/>
                    <a:gd name="T23" fmla="*/ 1006 h 1008"/>
                    <a:gd name="T24" fmla="*/ 966 w 978"/>
                    <a:gd name="T25" fmla="*/ 1006 h 1008"/>
                    <a:gd name="T26" fmla="*/ 974 w 978"/>
                    <a:gd name="T27" fmla="*/ 1005 h 1008"/>
                    <a:gd name="T28" fmla="*/ 978 w 978"/>
                    <a:gd name="T29" fmla="*/ 994 h 1008"/>
                    <a:gd name="T30" fmla="*/ 978 w 978"/>
                    <a:gd name="T31" fmla="*/ 502 h 1008"/>
                    <a:gd name="T32" fmla="*/ 978 w 978"/>
                    <a:gd name="T33" fmla="*/ 12 h 1008"/>
                    <a:gd name="T34" fmla="*/ 974 w 978"/>
                    <a:gd name="T35" fmla="*/ 3 h 1008"/>
                    <a:gd name="T36" fmla="*/ 966 w 978"/>
                    <a:gd name="T37" fmla="*/ 1 h 1008"/>
                    <a:gd name="T38" fmla="*/ 948 w 978"/>
                    <a:gd name="T39" fmla="*/ 1 h 1008"/>
                    <a:gd name="T40" fmla="*/ 910 w 978"/>
                    <a:gd name="T41" fmla="*/ 1 h 1008"/>
                    <a:gd name="T42" fmla="*/ 875 w 978"/>
                    <a:gd name="T43" fmla="*/ 1 h 1008"/>
                    <a:gd name="T44" fmla="*/ 859 w 978"/>
                    <a:gd name="T45" fmla="*/ 1 h 1008"/>
                    <a:gd name="T46" fmla="*/ 132 w 978"/>
                    <a:gd name="T47" fmla="*/ 3 h 1008"/>
                    <a:gd name="T48" fmla="*/ 127 w 978"/>
                    <a:gd name="T49" fmla="*/ 0 h 1008"/>
                    <a:gd name="T50" fmla="*/ 96 w 978"/>
                    <a:gd name="T51" fmla="*/ 0 h 1008"/>
                    <a:gd name="T52" fmla="*/ 53 w 978"/>
                    <a:gd name="T53" fmla="*/ 0 h 1008"/>
                    <a:gd name="T54" fmla="*/ 19 w 978"/>
                    <a:gd name="T55" fmla="*/ 0 h 1008"/>
                    <a:gd name="T56" fmla="*/ 7 w 978"/>
                    <a:gd name="T57" fmla="*/ 1 h 1008"/>
                    <a:gd name="T58" fmla="*/ 1 w 978"/>
                    <a:gd name="T59" fmla="*/ 7 h 1008"/>
                    <a:gd name="T60" fmla="*/ 0 w 978"/>
                    <a:gd name="T61" fmla="*/ 160 h 1008"/>
                    <a:gd name="T62" fmla="*/ 1 w 978"/>
                    <a:gd name="T63" fmla="*/ 801 h 100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78" h="1008">
                      <a:moveTo>
                        <a:pt x="1" y="945"/>
                      </a:moveTo>
                      <a:lnTo>
                        <a:pt x="65" y="1008"/>
                      </a:lnTo>
                      <a:lnTo>
                        <a:pt x="138" y="1008"/>
                      </a:lnTo>
                      <a:lnTo>
                        <a:pt x="138" y="1002"/>
                      </a:lnTo>
                      <a:lnTo>
                        <a:pt x="238" y="1002"/>
                      </a:lnTo>
                      <a:lnTo>
                        <a:pt x="248" y="993"/>
                      </a:lnTo>
                      <a:lnTo>
                        <a:pt x="282" y="993"/>
                      </a:lnTo>
                      <a:lnTo>
                        <a:pt x="282" y="1008"/>
                      </a:lnTo>
                      <a:lnTo>
                        <a:pt x="680" y="1008"/>
                      </a:lnTo>
                      <a:lnTo>
                        <a:pt x="680" y="1006"/>
                      </a:lnTo>
                      <a:lnTo>
                        <a:pt x="684" y="1006"/>
                      </a:lnTo>
                      <a:lnTo>
                        <a:pt x="692" y="1006"/>
                      </a:lnTo>
                      <a:lnTo>
                        <a:pt x="706" y="1006"/>
                      </a:lnTo>
                      <a:lnTo>
                        <a:pt x="724" y="1006"/>
                      </a:lnTo>
                      <a:lnTo>
                        <a:pt x="745" y="1006"/>
                      </a:lnTo>
                      <a:lnTo>
                        <a:pt x="769" y="1006"/>
                      </a:lnTo>
                      <a:lnTo>
                        <a:pt x="795" y="1006"/>
                      </a:lnTo>
                      <a:lnTo>
                        <a:pt x="821" y="1006"/>
                      </a:lnTo>
                      <a:lnTo>
                        <a:pt x="848" y="1006"/>
                      </a:lnTo>
                      <a:lnTo>
                        <a:pt x="874" y="1006"/>
                      </a:lnTo>
                      <a:lnTo>
                        <a:pt x="897" y="1006"/>
                      </a:lnTo>
                      <a:lnTo>
                        <a:pt x="920" y="1006"/>
                      </a:lnTo>
                      <a:lnTo>
                        <a:pt x="938" y="1006"/>
                      </a:lnTo>
                      <a:lnTo>
                        <a:pt x="952" y="1006"/>
                      </a:lnTo>
                      <a:lnTo>
                        <a:pt x="963" y="1006"/>
                      </a:lnTo>
                      <a:lnTo>
                        <a:pt x="966" y="1006"/>
                      </a:lnTo>
                      <a:lnTo>
                        <a:pt x="971" y="1006"/>
                      </a:lnTo>
                      <a:lnTo>
                        <a:pt x="974" y="1005"/>
                      </a:lnTo>
                      <a:lnTo>
                        <a:pt x="977" y="1001"/>
                      </a:lnTo>
                      <a:lnTo>
                        <a:pt x="978" y="994"/>
                      </a:lnTo>
                      <a:lnTo>
                        <a:pt x="978" y="837"/>
                      </a:lnTo>
                      <a:lnTo>
                        <a:pt x="978" y="502"/>
                      </a:lnTo>
                      <a:lnTo>
                        <a:pt x="978" y="168"/>
                      </a:lnTo>
                      <a:lnTo>
                        <a:pt x="978" y="12"/>
                      </a:lnTo>
                      <a:lnTo>
                        <a:pt x="977" y="7"/>
                      </a:lnTo>
                      <a:lnTo>
                        <a:pt x="974" y="3"/>
                      </a:lnTo>
                      <a:lnTo>
                        <a:pt x="971" y="1"/>
                      </a:lnTo>
                      <a:lnTo>
                        <a:pt x="966" y="1"/>
                      </a:lnTo>
                      <a:lnTo>
                        <a:pt x="960" y="1"/>
                      </a:lnTo>
                      <a:lnTo>
                        <a:pt x="948" y="1"/>
                      </a:lnTo>
                      <a:lnTo>
                        <a:pt x="930" y="1"/>
                      </a:lnTo>
                      <a:lnTo>
                        <a:pt x="910" y="1"/>
                      </a:lnTo>
                      <a:lnTo>
                        <a:pt x="892" y="1"/>
                      </a:lnTo>
                      <a:lnTo>
                        <a:pt x="875" y="1"/>
                      </a:lnTo>
                      <a:lnTo>
                        <a:pt x="863" y="1"/>
                      </a:lnTo>
                      <a:lnTo>
                        <a:pt x="859" y="1"/>
                      </a:lnTo>
                      <a:lnTo>
                        <a:pt x="858" y="3"/>
                      </a:lnTo>
                      <a:lnTo>
                        <a:pt x="132" y="3"/>
                      </a:lnTo>
                      <a:lnTo>
                        <a:pt x="132" y="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96" y="0"/>
                      </a:lnTo>
                      <a:lnTo>
                        <a:pt x="75" y="0"/>
                      </a:lnTo>
                      <a:lnTo>
                        <a:pt x="53" y="0"/>
                      </a:lnTo>
                      <a:lnTo>
                        <a:pt x="34" y="0"/>
                      </a:lnTo>
                      <a:lnTo>
                        <a:pt x="19" y="0"/>
                      </a:lnTo>
                      <a:lnTo>
                        <a:pt x="12" y="0"/>
                      </a:lnTo>
                      <a:lnTo>
                        <a:pt x="7" y="1"/>
                      </a:lnTo>
                      <a:lnTo>
                        <a:pt x="4" y="3"/>
                      </a:lnTo>
                      <a:lnTo>
                        <a:pt x="1" y="7"/>
                      </a:lnTo>
                      <a:lnTo>
                        <a:pt x="0" y="12"/>
                      </a:lnTo>
                      <a:lnTo>
                        <a:pt x="0" y="160"/>
                      </a:lnTo>
                      <a:lnTo>
                        <a:pt x="1" y="480"/>
                      </a:lnTo>
                      <a:lnTo>
                        <a:pt x="1" y="801"/>
                      </a:lnTo>
                      <a:lnTo>
                        <a:pt x="1" y="94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99" name="Freeform 11"/>
                <p:cNvSpPr>
                  <a:spLocks/>
                </p:cNvSpPr>
                <p:nvPr/>
              </p:nvSpPr>
              <p:spPr bwMode="auto">
                <a:xfrm>
                  <a:off x="412" y="2046"/>
                  <a:ext cx="71" cy="71"/>
                </a:xfrm>
                <a:custGeom>
                  <a:avLst/>
                  <a:gdLst>
                    <a:gd name="T0" fmla="*/ 67 w 71"/>
                    <a:gd name="T1" fmla="*/ 61 h 71"/>
                    <a:gd name="T2" fmla="*/ 71 w 71"/>
                    <a:gd name="T3" fmla="*/ 63 h 71"/>
                    <a:gd name="T4" fmla="*/ 7 w 71"/>
                    <a:gd name="T5" fmla="*/ 0 h 71"/>
                    <a:gd name="T6" fmla="*/ 0 w 71"/>
                    <a:gd name="T7" fmla="*/ 7 h 71"/>
                    <a:gd name="T8" fmla="*/ 64 w 71"/>
                    <a:gd name="T9" fmla="*/ 69 h 71"/>
                    <a:gd name="T10" fmla="*/ 67 w 71"/>
                    <a:gd name="T11" fmla="*/ 71 h 71"/>
                    <a:gd name="T12" fmla="*/ 64 w 71"/>
                    <a:gd name="T13" fmla="*/ 69 h 71"/>
                    <a:gd name="T14" fmla="*/ 66 w 71"/>
                    <a:gd name="T15" fmla="*/ 71 h 71"/>
                    <a:gd name="T16" fmla="*/ 67 w 71"/>
                    <a:gd name="T17" fmla="*/ 71 h 71"/>
                    <a:gd name="T18" fmla="*/ 67 w 71"/>
                    <a:gd name="T19" fmla="*/ 61 h 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1" h="71">
                      <a:moveTo>
                        <a:pt x="67" y="61"/>
                      </a:moveTo>
                      <a:lnTo>
                        <a:pt x="71" y="63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64" y="69"/>
                      </a:lnTo>
                      <a:lnTo>
                        <a:pt x="67" y="71"/>
                      </a:lnTo>
                      <a:lnTo>
                        <a:pt x="64" y="69"/>
                      </a:lnTo>
                      <a:lnTo>
                        <a:pt x="66" y="71"/>
                      </a:lnTo>
                      <a:lnTo>
                        <a:pt x="67" y="71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0" name="Freeform 12"/>
                <p:cNvSpPr>
                  <a:spLocks/>
                </p:cNvSpPr>
                <p:nvPr/>
              </p:nvSpPr>
              <p:spPr bwMode="auto">
                <a:xfrm>
                  <a:off x="479" y="2107"/>
                  <a:ext cx="78" cy="10"/>
                </a:xfrm>
                <a:custGeom>
                  <a:avLst/>
                  <a:gdLst>
                    <a:gd name="T0" fmla="*/ 68 w 78"/>
                    <a:gd name="T1" fmla="*/ 5 h 10"/>
                    <a:gd name="T2" fmla="*/ 73 w 78"/>
                    <a:gd name="T3" fmla="*/ 0 h 10"/>
                    <a:gd name="T4" fmla="*/ 0 w 78"/>
                    <a:gd name="T5" fmla="*/ 0 h 10"/>
                    <a:gd name="T6" fmla="*/ 0 w 78"/>
                    <a:gd name="T7" fmla="*/ 10 h 10"/>
                    <a:gd name="T8" fmla="*/ 73 w 78"/>
                    <a:gd name="T9" fmla="*/ 10 h 10"/>
                    <a:gd name="T10" fmla="*/ 78 w 78"/>
                    <a:gd name="T11" fmla="*/ 5 h 10"/>
                    <a:gd name="T12" fmla="*/ 73 w 78"/>
                    <a:gd name="T13" fmla="*/ 10 h 10"/>
                    <a:gd name="T14" fmla="*/ 78 w 78"/>
                    <a:gd name="T15" fmla="*/ 10 h 10"/>
                    <a:gd name="T16" fmla="*/ 78 w 78"/>
                    <a:gd name="T17" fmla="*/ 5 h 10"/>
                    <a:gd name="T18" fmla="*/ 68 w 7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8" h="10">
                      <a:moveTo>
                        <a:pt x="68" y="5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73" y="10"/>
                      </a:lnTo>
                      <a:lnTo>
                        <a:pt x="78" y="5"/>
                      </a:lnTo>
                      <a:lnTo>
                        <a:pt x="73" y="10"/>
                      </a:lnTo>
                      <a:lnTo>
                        <a:pt x="78" y="10"/>
                      </a:lnTo>
                      <a:lnTo>
                        <a:pt x="78" y="5"/>
                      </a:lnTo>
                      <a:lnTo>
                        <a:pt x="6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1" name="Freeform 13"/>
                <p:cNvSpPr>
                  <a:spLocks/>
                </p:cNvSpPr>
                <p:nvPr/>
              </p:nvSpPr>
              <p:spPr bwMode="auto">
                <a:xfrm>
                  <a:off x="547" y="2102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4 h 10"/>
                    <a:gd name="T4" fmla="*/ 0 w 10"/>
                    <a:gd name="T5" fmla="*/ 10 h 10"/>
                    <a:gd name="T6" fmla="*/ 10 w 10"/>
                    <a:gd name="T7" fmla="*/ 10 h 10"/>
                    <a:gd name="T8" fmla="*/ 10 w 10"/>
                    <a:gd name="T9" fmla="*/ 4 h 10"/>
                    <a:gd name="T10" fmla="*/ 5 w 10"/>
                    <a:gd name="T11" fmla="*/ 9 h 10"/>
                    <a:gd name="T12" fmla="*/ 5 w 10"/>
                    <a:gd name="T13" fmla="*/ 0 h 10"/>
                    <a:gd name="T14" fmla="*/ 0 w 10"/>
                    <a:gd name="T15" fmla="*/ 0 h 10"/>
                    <a:gd name="T16" fmla="*/ 0 w 10"/>
                    <a:gd name="T17" fmla="*/ 4 h 10"/>
                    <a:gd name="T18" fmla="*/ 5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0" y="4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2" name="Freeform 14"/>
                <p:cNvSpPr>
                  <a:spLocks/>
                </p:cNvSpPr>
                <p:nvPr/>
              </p:nvSpPr>
              <p:spPr bwMode="auto">
                <a:xfrm>
                  <a:off x="552" y="2102"/>
                  <a:ext cx="104" cy="9"/>
                </a:xfrm>
                <a:custGeom>
                  <a:avLst/>
                  <a:gdLst>
                    <a:gd name="T0" fmla="*/ 97 w 104"/>
                    <a:gd name="T1" fmla="*/ 1 h 9"/>
                    <a:gd name="T2" fmla="*/ 100 w 104"/>
                    <a:gd name="T3" fmla="*/ 0 h 9"/>
                    <a:gd name="T4" fmla="*/ 0 w 104"/>
                    <a:gd name="T5" fmla="*/ 0 h 9"/>
                    <a:gd name="T6" fmla="*/ 0 w 104"/>
                    <a:gd name="T7" fmla="*/ 9 h 9"/>
                    <a:gd name="T8" fmla="*/ 100 w 104"/>
                    <a:gd name="T9" fmla="*/ 9 h 9"/>
                    <a:gd name="T10" fmla="*/ 104 w 104"/>
                    <a:gd name="T11" fmla="*/ 8 h 9"/>
                    <a:gd name="T12" fmla="*/ 100 w 104"/>
                    <a:gd name="T13" fmla="*/ 9 h 9"/>
                    <a:gd name="T14" fmla="*/ 102 w 104"/>
                    <a:gd name="T15" fmla="*/ 9 h 9"/>
                    <a:gd name="T16" fmla="*/ 104 w 104"/>
                    <a:gd name="T17" fmla="*/ 8 h 9"/>
                    <a:gd name="T18" fmla="*/ 97 w 104"/>
                    <a:gd name="T19" fmla="*/ 1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9">
                      <a:moveTo>
                        <a:pt x="97" y="1"/>
                      </a:moveTo>
                      <a:lnTo>
                        <a:pt x="10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0" y="9"/>
                      </a:lnTo>
                      <a:lnTo>
                        <a:pt x="104" y="8"/>
                      </a:lnTo>
                      <a:lnTo>
                        <a:pt x="100" y="9"/>
                      </a:lnTo>
                      <a:lnTo>
                        <a:pt x="102" y="9"/>
                      </a:lnTo>
                      <a:lnTo>
                        <a:pt x="104" y="8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3" name="Freeform 15"/>
                <p:cNvSpPr>
                  <a:spLocks/>
                </p:cNvSpPr>
                <p:nvPr/>
              </p:nvSpPr>
              <p:spPr bwMode="auto">
                <a:xfrm>
                  <a:off x="649" y="2092"/>
                  <a:ext cx="16" cy="18"/>
                </a:xfrm>
                <a:custGeom>
                  <a:avLst/>
                  <a:gdLst>
                    <a:gd name="T0" fmla="*/ 13 w 16"/>
                    <a:gd name="T1" fmla="*/ 0 h 18"/>
                    <a:gd name="T2" fmla="*/ 9 w 16"/>
                    <a:gd name="T3" fmla="*/ 1 h 18"/>
                    <a:gd name="T4" fmla="*/ 0 w 16"/>
                    <a:gd name="T5" fmla="*/ 11 h 18"/>
                    <a:gd name="T6" fmla="*/ 7 w 16"/>
                    <a:gd name="T7" fmla="*/ 18 h 18"/>
                    <a:gd name="T8" fmla="*/ 16 w 16"/>
                    <a:gd name="T9" fmla="*/ 8 h 18"/>
                    <a:gd name="T10" fmla="*/ 13 w 16"/>
                    <a:gd name="T11" fmla="*/ 10 h 18"/>
                    <a:gd name="T12" fmla="*/ 13 w 16"/>
                    <a:gd name="T13" fmla="*/ 0 h 18"/>
                    <a:gd name="T14" fmla="*/ 12 w 16"/>
                    <a:gd name="T15" fmla="*/ 0 h 18"/>
                    <a:gd name="T16" fmla="*/ 9 w 16"/>
                    <a:gd name="T17" fmla="*/ 1 h 18"/>
                    <a:gd name="T18" fmla="*/ 13 w 16"/>
                    <a:gd name="T19" fmla="*/ 0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3" y="0"/>
                      </a:moveTo>
                      <a:lnTo>
                        <a:pt x="9" y="1"/>
                      </a:lnTo>
                      <a:lnTo>
                        <a:pt x="0" y="11"/>
                      </a:lnTo>
                      <a:lnTo>
                        <a:pt x="7" y="18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4" name="Freeform 16"/>
                <p:cNvSpPr>
                  <a:spLocks/>
                </p:cNvSpPr>
                <p:nvPr/>
              </p:nvSpPr>
              <p:spPr bwMode="auto">
                <a:xfrm>
                  <a:off x="662" y="2092"/>
                  <a:ext cx="38" cy="10"/>
                </a:xfrm>
                <a:custGeom>
                  <a:avLst/>
                  <a:gdLst>
                    <a:gd name="T0" fmla="*/ 38 w 38"/>
                    <a:gd name="T1" fmla="*/ 5 h 10"/>
                    <a:gd name="T2" fmla="*/ 34 w 38"/>
                    <a:gd name="T3" fmla="*/ 0 h 10"/>
                    <a:gd name="T4" fmla="*/ 0 w 38"/>
                    <a:gd name="T5" fmla="*/ 0 h 10"/>
                    <a:gd name="T6" fmla="*/ 0 w 38"/>
                    <a:gd name="T7" fmla="*/ 10 h 10"/>
                    <a:gd name="T8" fmla="*/ 34 w 38"/>
                    <a:gd name="T9" fmla="*/ 10 h 10"/>
                    <a:gd name="T10" fmla="*/ 29 w 38"/>
                    <a:gd name="T11" fmla="*/ 5 h 10"/>
                    <a:gd name="T12" fmla="*/ 38 w 38"/>
                    <a:gd name="T13" fmla="*/ 5 h 10"/>
                    <a:gd name="T14" fmla="*/ 38 w 38"/>
                    <a:gd name="T15" fmla="*/ 0 h 10"/>
                    <a:gd name="T16" fmla="*/ 34 w 38"/>
                    <a:gd name="T17" fmla="*/ 0 h 10"/>
                    <a:gd name="T18" fmla="*/ 38 w 3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10">
                      <a:moveTo>
                        <a:pt x="38" y="5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4" y="10"/>
                      </a:lnTo>
                      <a:lnTo>
                        <a:pt x="29" y="5"/>
                      </a:lnTo>
                      <a:lnTo>
                        <a:pt x="38" y="5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3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5" name="Freeform 17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9 w 9"/>
                    <a:gd name="T3" fmla="*/ 15 h 20"/>
                    <a:gd name="T4" fmla="*/ 9 w 9"/>
                    <a:gd name="T5" fmla="*/ 0 h 20"/>
                    <a:gd name="T6" fmla="*/ 0 w 9"/>
                    <a:gd name="T7" fmla="*/ 0 h 20"/>
                    <a:gd name="T8" fmla="*/ 0 w 9"/>
                    <a:gd name="T9" fmla="*/ 15 h 20"/>
                    <a:gd name="T10" fmla="*/ 5 w 9"/>
                    <a:gd name="T11" fmla="*/ 20 h 20"/>
                    <a:gd name="T12" fmla="*/ 0 w 9"/>
                    <a:gd name="T13" fmla="*/ 15 h 20"/>
                    <a:gd name="T14" fmla="*/ 0 w 9"/>
                    <a:gd name="T15" fmla="*/ 20 h 20"/>
                    <a:gd name="T16" fmla="*/ 5 w 9"/>
                    <a:gd name="T17" fmla="*/ 2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" y="20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5" y="2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6" name="Freeform 18"/>
                <p:cNvSpPr>
                  <a:spLocks/>
                </p:cNvSpPr>
                <p:nvPr/>
              </p:nvSpPr>
              <p:spPr bwMode="auto">
                <a:xfrm>
                  <a:off x="696" y="2107"/>
                  <a:ext cx="403" cy="10"/>
                </a:xfrm>
                <a:custGeom>
                  <a:avLst/>
                  <a:gdLst>
                    <a:gd name="T0" fmla="*/ 393 w 403"/>
                    <a:gd name="T1" fmla="*/ 5 h 10"/>
                    <a:gd name="T2" fmla="*/ 398 w 403"/>
                    <a:gd name="T3" fmla="*/ 0 h 10"/>
                    <a:gd name="T4" fmla="*/ 0 w 403"/>
                    <a:gd name="T5" fmla="*/ 0 h 10"/>
                    <a:gd name="T6" fmla="*/ 0 w 403"/>
                    <a:gd name="T7" fmla="*/ 10 h 10"/>
                    <a:gd name="T8" fmla="*/ 398 w 403"/>
                    <a:gd name="T9" fmla="*/ 10 h 10"/>
                    <a:gd name="T10" fmla="*/ 403 w 403"/>
                    <a:gd name="T11" fmla="*/ 5 h 10"/>
                    <a:gd name="T12" fmla="*/ 398 w 403"/>
                    <a:gd name="T13" fmla="*/ 10 h 10"/>
                    <a:gd name="T14" fmla="*/ 403 w 403"/>
                    <a:gd name="T15" fmla="*/ 10 h 10"/>
                    <a:gd name="T16" fmla="*/ 403 w 403"/>
                    <a:gd name="T17" fmla="*/ 5 h 10"/>
                    <a:gd name="T18" fmla="*/ 393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393" y="5"/>
                      </a:moveTo>
                      <a:lnTo>
                        <a:pt x="398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98" y="10"/>
                      </a:lnTo>
                      <a:lnTo>
                        <a:pt x="403" y="5"/>
                      </a:lnTo>
                      <a:lnTo>
                        <a:pt x="398" y="10"/>
                      </a:lnTo>
                      <a:lnTo>
                        <a:pt x="403" y="10"/>
                      </a:lnTo>
                      <a:lnTo>
                        <a:pt x="403" y="5"/>
                      </a:lnTo>
                      <a:lnTo>
                        <a:pt x="39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7" name="Freeform 19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0 w 10"/>
                    <a:gd name="T5" fmla="*/ 7 h 9"/>
                    <a:gd name="T6" fmla="*/ 10 w 10"/>
                    <a:gd name="T7" fmla="*/ 7 h 9"/>
                    <a:gd name="T8" fmla="*/ 10 w 10"/>
                    <a:gd name="T9" fmla="*/ 5 h 9"/>
                    <a:gd name="T10" fmla="*/ 5 w 10"/>
                    <a:gd name="T11" fmla="*/ 9 h 9"/>
                    <a:gd name="T12" fmla="*/ 5 w 10"/>
                    <a:gd name="T13" fmla="*/ 0 h 9"/>
                    <a:gd name="T14" fmla="*/ 0 w 10"/>
                    <a:gd name="T15" fmla="*/ 0 h 9"/>
                    <a:gd name="T16" fmla="*/ 0 w 10"/>
                    <a:gd name="T17" fmla="*/ 5 h 9"/>
                    <a:gd name="T18" fmla="*/ 5 w 10"/>
                    <a:gd name="T19" fmla="*/ 0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0" y="7"/>
                      </a:lnTo>
                      <a:lnTo>
                        <a:pt x="10" y="5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8" name="Freeform 20"/>
                <p:cNvSpPr>
                  <a:spLocks/>
                </p:cNvSpPr>
                <p:nvPr/>
              </p:nvSpPr>
              <p:spPr bwMode="auto">
                <a:xfrm>
                  <a:off x="1094" y="2105"/>
                  <a:ext cx="286" cy="9"/>
                </a:xfrm>
                <a:custGeom>
                  <a:avLst/>
                  <a:gdLst>
                    <a:gd name="T0" fmla="*/ 286 w 286"/>
                    <a:gd name="T1" fmla="*/ 0 h 9"/>
                    <a:gd name="T2" fmla="*/ 286 w 286"/>
                    <a:gd name="T3" fmla="*/ 0 h 9"/>
                    <a:gd name="T4" fmla="*/ 283 w 286"/>
                    <a:gd name="T5" fmla="*/ 0 h 9"/>
                    <a:gd name="T6" fmla="*/ 272 w 286"/>
                    <a:gd name="T7" fmla="*/ 0 h 9"/>
                    <a:gd name="T8" fmla="*/ 258 w 286"/>
                    <a:gd name="T9" fmla="*/ 0 h 9"/>
                    <a:gd name="T10" fmla="*/ 240 w 286"/>
                    <a:gd name="T11" fmla="*/ 0 h 9"/>
                    <a:gd name="T12" fmla="*/ 217 w 286"/>
                    <a:gd name="T13" fmla="*/ 0 h 9"/>
                    <a:gd name="T14" fmla="*/ 194 w 286"/>
                    <a:gd name="T15" fmla="*/ 0 h 9"/>
                    <a:gd name="T16" fmla="*/ 168 w 286"/>
                    <a:gd name="T17" fmla="*/ 0 h 9"/>
                    <a:gd name="T18" fmla="*/ 141 w 286"/>
                    <a:gd name="T19" fmla="*/ 0 h 9"/>
                    <a:gd name="T20" fmla="*/ 115 w 286"/>
                    <a:gd name="T21" fmla="*/ 0 h 9"/>
                    <a:gd name="T22" fmla="*/ 89 w 286"/>
                    <a:gd name="T23" fmla="*/ 0 h 9"/>
                    <a:gd name="T24" fmla="*/ 65 w 286"/>
                    <a:gd name="T25" fmla="*/ 0 h 9"/>
                    <a:gd name="T26" fmla="*/ 44 w 286"/>
                    <a:gd name="T27" fmla="*/ 0 h 9"/>
                    <a:gd name="T28" fmla="*/ 26 w 286"/>
                    <a:gd name="T29" fmla="*/ 0 h 9"/>
                    <a:gd name="T30" fmla="*/ 12 w 286"/>
                    <a:gd name="T31" fmla="*/ 0 h 9"/>
                    <a:gd name="T32" fmla="*/ 4 w 286"/>
                    <a:gd name="T33" fmla="*/ 0 h 9"/>
                    <a:gd name="T34" fmla="*/ 0 w 286"/>
                    <a:gd name="T35" fmla="*/ 0 h 9"/>
                    <a:gd name="T36" fmla="*/ 0 w 286"/>
                    <a:gd name="T37" fmla="*/ 9 h 9"/>
                    <a:gd name="T38" fmla="*/ 4 w 286"/>
                    <a:gd name="T39" fmla="*/ 9 h 9"/>
                    <a:gd name="T40" fmla="*/ 12 w 286"/>
                    <a:gd name="T41" fmla="*/ 9 h 9"/>
                    <a:gd name="T42" fmla="*/ 26 w 286"/>
                    <a:gd name="T43" fmla="*/ 9 h 9"/>
                    <a:gd name="T44" fmla="*/ 44 w 286"/>
                    <a:gd name="T45" fmla="*/ 9 h 9"/>
                    <a:gd name="T46" fmla="*/ 65 w 286"/>
                    <a:gd name="T47" fmla="*/ 9 h 9"/>
                    <a:gd name="T48" fmla="*/ 89 w 286"/>
                    <a:gd name="T49" fmla="*/ 9 h 9"/>
                    <a:gd name="T50" fmla="*/ 115 w 286"/>
                    <a:gd name="T51" fmla="*/ 9 h 9"/>
                    <a:gd name="T52" fmla="*/ 141 w 286"/>
                    <a:gd name="T53" fmla="*/ 9 h 9"/>
                    <a:gd name="T54" fmla="*/ 168 w 286"/>
                    <a:gd name="T55" fmla="*/ 9 h 9"/>
                    <a:gd name="T56" fmla="*/ 194 w 286"/>
                    <a:gd name="T57" fmla="*/ 9 h 9"/>
                    <a:gd name="T58" fmla="*/ 217 w 286"/>
                    <a:gd name="T59" fmla="*/ 9 h 9"/>
                    <a:gd name="T60" fmla="*/ 240 w 286"/>
                    <a:gd name="T61" fmla="*/ 9 h 9"/>
                    <a:gd name="T62" fmla="*/ 258 w 286"/>
                    <a:gd name="T63" fmla="*/ 9 h 9"/>
                    <a:gd name="T64" fmla="*/ 272 w 286"/>
                    <a:gd name="T65" fmla="*/ 9 h 9"/>
                    <a:gd name="T66" fmla="*/ 283 w 286"/>
                    <a:gd name="T67" fmla="*/ 9 h 9"/>
                    <a:gd name="T68" fmla="*/ 286 w 286"/>
                    <a:gd name="T69" fmla="*/ 9 h 9"/>
                    <a:gd name="T70" fmla="*/ 286 w 286"/>
                    <a:gd name="T71" fmla="*/ 9 h 9"/>
                    <a:gd name="T72" fmla="*/ 286 w 286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86" h="9">
                      <a:moveTo>
                        <a:pt x="286" y="0"/>
                      </a:move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72" y="0"/>
                      </a:lnTo>
                      <a:lnTo>
                        <a:pt x="258" y="0"/>
                      </a:lnTo>
                      <a:lnTo>
                        <a:pt x="240" y="0"/>
                      </a:lnTo>
                      <a:lnTo>
                        <a:pt x="217" y="0"/>
                      </a:lnTo>
                      <a:lnTo>
                        <a:pt x="194" y="0"/>
                      </a:lnTo>
                      <a:lnTo>
                        <a:pt x="168" y="0"/>
                      </a:lnTo>
                      <a:lnTo>
                        <a:pt x="141" y="0"/>
                      </a:lnTo>
                      <a:lnTo>
                        <a:pt x="115" y="0"/>
                      </a:lnTo>
                      <a:lnTo>
                        <a:pt x="89" y="0"/>
                      </a:lnTo>
                      <a:lnTo>
                        <a:pt x="65" y="0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65" y="9"/>
                      </a:lnTo>
                      <a:lnTo>
                        <a:pt x="89" y="9"/>
                      </a:lnTo>
                      <a:lnTo>
                        <a:pt x="115" y="9"/>
                      </a:lnTo>
                      <a:lnTo>
                        <a:pt x="141" y="9"/>
                      </a:lnTo>
                      <a:lnTo>
                        <a:pt x="168" y="9"/>
                      </a:lnTo>
                      <a:lnTo>
                        <a:pt x="194" y="9"/>
                      </a:lnTo>
                      <a:lnTo>
                        <a:pt x="217" y="9"/>
                      </a:lnTo>
                      <a:lnTo>
                        <a:pt x="240" y="9"/>
                      </a:lnTo>
                      <a:lnTo>
                        <a:pt x="258" y="9"/>
                      </a:lnTo>
                      <a:lnTo>
                        <a:pt x="272" y="9"/>
                      </a:lnTo>
                      <a:lnTo>
                        <a:pt x="283" y="9"/>
                      </a:lnTo>
                      <a:lnTo>
                        <a:pt x="286" y="9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09" name="Freeform 21"/>
                <p:cNvSpPr>
                  <a:spLocks/>
                </p:cNvSpPr>
                <p:nvPr/>
              </p:nvSpPr>
              <p:spPr bwMode="auto">
                <a:xfrm>
                  <a:off x="1380" y="2098"/>
                  <a:ext cx="17" cy="16"/>
                </a:xfrm>
                <a:custGeom>
                  <a:avLst/>
                  <a:gdLst>
                    <a:gd name="T0" fmla="*/ 7 w 17"/>
                    <a:gd name="T1" fmla="*/ 0 h 16"/>
                    <a:gd name="T2" fmla="*/ 7 w 17"/>
                    <a:gd name="T3" fmla="*/ 0 h 16"/>
                    <a:gd name="T4" fmla="*/ 6 w 17"/>
                    <a:gd name="T5" fmla="*/ 6 h 16"/>
                    <a:gd name="T6" fmla="*/ 6 w 17"/>
                    <a:gd name="T7" fmla="*/ 7 h 16"/>
                    <a:gd name="T8" fmla="*/ 5 w 17"/>
                    <a:gd name="T9" fmla="*/ 7 h 16"/>
                    <a:gd name="T10" fmla="*/ 0 w 17"/>
                    <a:gd name="T11" fmla="*/ 7 h 16"/>
                    <a:gd name="T12" fmla="*/ 0 w 17"/>
                    <a:gd name="T13" fmla="*/ 16 h 16"/>
                    <a:gd name="T14" fmla="*/ 5 w 17"/>
                    <a:gd name="T15" fmla="*/ 16 h 16"/>
                    <a:gd name="T16" fmla="*/ 11 w 17"/>
                    <a:gd name="T17" fmla="*/ 14 h 16"/>
                    <a:gd name="T18" fmla="*/ 16 w 17"/>
                    <a:gd name="T19" fmla="*/ 8 h 16"/>
                    <a:gd name="T20" fmla="*/ 17 w 17"/>
                    <a:gd name="T21" fmla="*/ 0 h 16"/>
                    <a:gd name="T22" fmla="*/ 17 w 17"/>
                    <a:gd name="T23" fmla="*/ 0 h 16"/>
                    <a:gd name="T24" fmla="*/ 7 w 17"/>
                    <a:gd name="T25" fmla="*/ 0 h 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6"/>
                      </a:lnTo>
                      <a:lnTo>
                        <a:pt x="5" y="16"/>
                      </a:lnTo>
                      <a:lnTo>
                        <a:pt x="11" y="14"/>
                      </a:lnTo>
                      <a:lnTo>
                        <a:pt x="16" y="8"/>
                      </a:lnTo>
                      <a:lnTo>
                        <a:pt x="1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0" name="Freeform 22"/>
                <p:cNvSpPr>
                  <a:spLocks/>
                </p:cNvSpPr>
                <p:nvPr/>
              </p:nvSpPr>
              <p:spPr bwMode="auto">
                <a:xfrm>
                  <a:off x="1387" y="1116"/>
                  <a:ext cx="10" cy="982"/>
                </a:xfrm>
                <a:custGeom>
                  <a:avLst/>
                  <a:gdLst>
                    <a:gd name="T0" fmla="*/ 0 w 10"/>
                    <a:gd name="T1" fmla="*/ 0 h 982"/>
                    <a:gd name="T2" fmla="*/ 0 w 10"/>
                    <a:gd name="T3" fmla="*/ 0 h 982"/>
                    <a:gd name="T4" fmla="*/ 0 w 10"/>
                    <a:gd name="T5" fmla="*/ 156 h 982"/>
                    <a:gd name="T6" fmla="*/ 0 w 10"/>
                    <a:gd name="T7" fmla="*/ 490 h 982"/>
                    <a:gd name="T8" fmla="*/ 0 w 10"/>
                    <a:gd name="T9" fmla="*/ 825 h 982"/>
                    <a:gd name="T10" fmla="*/ 0 w 10"/>
                    <a:gd name="T11" fmla="*/ 982 h 982"/>
                    <a:gd name="T12" fmla="*/ 10 w 10"/>
                    <a:gd name="T13" fmla="*/ 982 h 982"/>
                    <a:gd name="T14" fmla="*/ 10 w 10"/>
                    <a:gd name="T15" fmla="*/ 825 h 982"/>
                    <a:gd name="T16" fmla="*/ 10 w 10"/>
                    <a:gd name="T17" fmla="*/ 490 h 982"/>
                    <a:gd name="T18" fmla="*/ 10 w 10"/>
                    <a:gd name="T19" fmla="*/ 156 h 982"/>
                    <a:gd name="T20" fmla="*/ 10 w 10"/>
                    <a:gd name="T21" fmla="*/ 0 h 982"/>
                    <a:gd name="T22" fmla="*/ 10 w 10"/>
                    <a:gd name="T23" fmla="*/ 0 h 982"/>
                    <a:gd name="T24" fmla="*/ 0 w 10"/>
                    <a:gd name="T25" fmla="*/ 0 h 9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0" h="98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0" y="490"/>
                      </a:lnTo>
                      <a:lnTo>
                        <a:pt x="0" y="825"/>
                      </a:lnTo>
                      <a:lnTo>
                        <a:pt x="0" y="982"/>
                      </a:lnTo>
                      <a:lnTo>
                        <a:pt x="10" y="982"/>
                      </a:lnTo>
                      <a:lnTo>
                        <a:pt x="10" y="825"/>
                      </a:lnTo>
                      <a:lnTo>
                        <a:pt x="10" y="490"/>
                      </a:lnTo>
                      <a:lnTo>
                        <a:pt x="10" y="156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1" name="Freeform 23"/>
                <p:cNvSpPr>
                  <a:spLocks/>
                </p:cNvSpPr>
                <p:nvPr/>
              </p:nvSpPr>
              <p:spPr bwMode="auto">
                <a:xfrm>
                  <a:off x="1380" y="1101"/>
                  <a:ext cx="17" cy="15"/>
                </a:xfrm>
                <a:custGeom>
                  <a:avLst/>
                  <a:gdLst>
                    <a:gd name="T0" fmla="*/ 0 w 17"/>
                    <a:gd name="T1" fmla="*/ 9 h 15"/>
                    <a:gd name="T2" fmla="*/ 0 w 17"/>
                    <a:gd name="T3" fmla="*/ 9 h 15"/>
                    <a:gd name="T4" fmla="*/ 4 w 17"/>
                    <a:gd name="T5" fmla="*/ 9 h 15"/>
                    <a:gd name="T6" fmla="*/ 5 w 17"/>
                    <a:gd name="T7" fmla="*/ 10 h 15"/>
                    <a:gd name="T8" fmla="*/ 6 w 17"/>
                    <a:gd name="T9" fmla="*/ 11 h 15"/>
                    <a:gd name="T10" fmla="*/ 7 w 17"/>
                    <a:gd name="T11" fmla="*/ 15 h 15"/>
                    <a:gd name="T12" fmla="*/ 17 w 17"/>
                    <a:gd name="T13" fmla="*/ 15 h 15"/>
                    <a:gd name="T14" fmla="*/ 16 w 17"/>
                    <a:gd name="T15" fmla="*/ 9 h 15"/>
                    <a:gd name="T16" fmla="*/ 12 w 17"/>
                    <a:gd name="T17" fmla="*/ 3 h 15"/>
                    <a:gd name="T18" fmla="*/ 6 w 17"/>
                    <a:gd name="T19" fmla="*/ 0 h 15"/>
                    <a:gd name="T20" fmla="*/ 0 w 17"/>
                    <a:gd name="T21" fmla="*/ 0 h 15"/>
                    <a:gd name="T22" fmla="*/ 0 w 17"/>
                    <a:gd name="T23" fmla="*/ 0 h 15"/>
                    <a:gd name="T24" fmla="*/ 0 w 17"/>
                    <a:gd name="T25" fmla="*/ 9 h 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5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5" y="10"/>
                      </a:lnTo>
                      <a:lnTo>
                        <a:pt x="6" y="11"/>
                      </a:lnTo>
                      <a:lnTo>
                        <a:pt x="7" y="15"/>
                      </a:lnTo>
                      <a:lnTo>
                        <a:pt x="17" y="15"/>
                      </a:lnTo>
                      <a:lnTo>
                        <a:pt x="16" y="9"/>
                      </a:lnTo>
                      <a:lnTo>
                        <a:pt x="12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2" name="Freeform 24"/>
                <p:cNvSpPr>
                  <a:spLocks/>
                </p:cNvSpPr>
                <p:nvPr/>
              </p:nvSpPr>
              <p:spPr bwMode="auto">
                <a:xfrm>
                  <a:off x="1268" y="1101"/>
                  <a:ext cx="112" cy="9"/>
                </a:xfrm>
                <a:custGeom>
                  <a:avLst/>
                  <a:gdLst>
                    <a:gd name="T0" fmla="*/ 9 w 112"/>
                    <a:gd name="T1" fmla="*/ 6 h 9"/>
                    <a:gd name="T2" fmla="*/ 5 w 112"/>
                    <a:gd name="T3" fmla="*/ 9 h 9"/>
                    <a:gd name="T4" fmla="*/ 9 w 112"/>
                    <a:gd name="T5" fmla="*/ 9 h 9"/>
                    <a:gd name="T6" fmla="*/ 21 w 112"/>
                    <a:gd name="T7" fmla="*/ 9 h 9"/>
                    <a:gd name="T8" fmla="*/ 38 w 112"/>
                    <a:gd name="T9" fmla="*/ 9 h 9"/>
                    <a:gd name="T10" fmla="*/ 56 w 112"/>
                    <a:gd name="T11" fmla="*/ 9 h 9"/>
                    <a:gd name="T12" fmla="*/ 76 w 112"/>
                    <a:gd name="T13" fmla="*/ 9 h 9"/>
                    <a:gd name="T14" fmla="*/ 94 w 112"/>
                    <a:gd name="T15" fmla="*/ 9 h 9"/>
                    <a:gd name="T16" fmla="*/ 106 w 112"/>
                    <a:gd name="T17" fmla="*/ 9 h 9"/>
                    <a:gd name="T18" fmla="*/ 112 w 112"/>
                    <a:gd name="T19" fmla="*/ 9 h 9"/>
                    <a:gd name="T20" fmla="*/ 112 w 112"/>
                    <a:gd name="T21" fmla="*/ 0 h 9"/>
                    <a:gd name="T22" fmla="*/ 106 w 112"/>
                    <a:gd name="T23" fmla="*/ 0 h 9"/>
                    <a:gd name="T24" fmla="*/ 94 w 112"/>
                    <a:gd name="T25" fmla="*/ 0 h 9"/>
                    <a:gd name="T26" fmla="*/ 76 w 112"/>
                    <a:gd name="T27" fmla="*/ 0 h 9"/>
                    <a:gd name="T28" fmla="*/ 56 w 112"/>
                    <a:gd name="T29" fmla="*/ 0 h 9"/>
                    <a:gd name="T30" fmla="*/ 38 w 112"/>
                    <a:gd name="T31" fmla="*/ 0 h 9"/>
                    <a:gd name="T32" fmla="*/ 21 w 112"/>
                    <a:gd name="T33" fmla="*/ 0 h 9"/>
                    <a:gd name="T34" fmla="*/ 9 w 112"/>
                    <a:gd name="T35" fmla="*/ 0 h 9"/>
                    <a:gd name="T36" fmla="*/ 5 w 112"/>
                    <a:gd name="T37" fmla="*/ 0 h 9"/>
                    <a:gd name="T38" fmla="*/ 0 w 112"/>
                    <a:gd name="T39" fmla="*/ 2 h 9"/>
                    <a:gd name="T40" fmla="*/ 5 w 112"/>
                    <a:gd name="T41" fmla="*/ 0 h 9"/>
                    <a:gd name="T42" fmla="*/ 2 w 112"/>
                    <a:gd name="T43" fmla="*/ 0 h 9"/>
                    <a:gd name="T44" fmla="*/ 1 w 112"/>
                    <a:gd name="T45" fmla="*/ 3 h 9"/>
                    <a:gd name="T46" fmla="*/ 9 w 112"/>
                    <a:gd name="T47" fmla="*/ 6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2" h="9">
                      <a:moveTo>
                        <a:pt x="9" y="6"/>
                      </a:move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21" y="9"/>
                      </a:lnTo>
                      <a:lnTo>
                        <a:pt x="38" y="9"/>
                      </a:lnTo>
                      <a:lnTo>
                        <a:pt x="56" y="9"/>
                      </a:lnTo>
                      <a:lnTo>
                        <a:pt x="76" y="9"/>
                      </a:lnTo>
                      <a:lnTo>
                        <a:pt x="94" y="9"/>
                      </a:lnTo>
                      <a:lnTo>
                        <a:pt x="106" y="9"/>
                      </a:lnTo>
                      <a:lnTo>
                        <a:pt x="112" y="9"/>
                      </a:lnTo>
                      <a:lnTo>
                        <a:pt x="112" y="0"/>
                      </a:lnTo>
                      <a:lnTo>
                        <a:pt x="106" y="0"/>
                      </a:lnTo>
                      <a:lnTo>
                        <a:pt x="94" y="0"/>
                      </a:lnTo>
                      <a:lnTo>
                        <a:pt x="76" y="0"/>
                      </a:lnTo>
                      <a:lnTo>
                        <a:pt x="56" y="0"/>
                      </a:lnTo>
                      <a:lnTo>
                        <a:pt x="38" y="0"/>
                      </a:lnTo>
                      <a:lnTo>
                        <a:pt x="21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1" y="3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3" name="Freeform 25"/>
                <p:cNvSpPr>
                  <a:spLocks/>
                </p:cNvSpPr>
                <p:nvPr/>
              </p:nvSpPr>
              <p:spPr bwMode="auto">
                <a:xfrm>
                  <a:off x="1267" y="1103"/>
                  <a:ext cx="10" cy="9"/>
                </a:xfrm>
                <a:custGeom>
                  <a:avLst/>
                  <a:gdLst>
                    <a:gd name="T0" fmla="*/ 5 w 10"/>
                    <a:gd name="T1" fmla="*/ 9 h 9"/>
                    <a:gd name="T2" fmla="*/ 9 w 10"/>
                    <a:gd name="T3" fmla="*/ 7 h 9"/>
                    <a:gd name="T4" fmla="*/ 10 w 10"/>
                    <a:gd name="T5" fmla="*/ 4 h 9"/>
                    <a:gd name="T6" fmla="*/ 1 w 10"/>
                    <a:gd name="T7" fmla="*/ 0 h 9"/>
                    <a:gd name="T8" fmla="*/ 0 w 10"/>
                    <a:gd name="T9" fmla="*/ 2 h 9"/>
                    <a:gd name="T10" fmla="*/ 5 w 10"/>
                    <a:gd name="T11" fmla="*/ 0 h 9"/>
                    <a:gd name="T12" fmla="*/ 5 w 10"/>
                    <a:gd name="T13" fmla="*/ 9 h 9"/>
                    <a:gd name="T14" fmla="*/ 7 w 10"/>
                    <a:gd name="T15" fmla="*/ 9 h 9"/>
                    <a:gd name="T16" fmla="*/ 8 w 10"/>
                    <a:gd name="T17" fmla="*/ 6 h 9"/>
                    <a:gd name="T18" fmla="*/ 5 w 10"/>
                    <a:gd name="T19" fmla="*/ 9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lnTo>
                        <a:pt x="9" y="7"/>
                      </a:lnTo>
                      <a:lnTo>
                        <a:pt x="10" y="4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4" name="Freeform 26"/>
                <p:cNvSpPr>
                  <a:spLocks/>
                </p:cNvSpPr>
                <p:nvPr/>
              </p:nvSpPr>
              <p:spPr bwMode="auto">
                <a:xfrm>
                  <a:off x="541" y="1103"/>
                  <a:ext cx="731" cy="9"/>
                </a:xfrm>
                <a:custGeom>
                  <a:avLst/>
                  <a:gdLst>
                    <a:gd name="T0" fmla="*/ 0 w 731"/>
                    <a:gd name="T1" fmla="*/ 4 h 9"/>
                    <a:gd name="T2" fmla="*/ 5 w 731"/>
                    <a:gd name="T3" fmla="*/ 9 h 9"/>
                    <a:gd name="T4" fmla="*/ 731 w 731"/>
                    <a:gd name="T5" fmla="*/ 9 h 9"/>
                    <a:gd name="T6" fmla="*/ 731 w 731"/>
                    <a:gd name="T7" fmla="*/ 0 h 9"/>
                    <a:gd name="T8" fmla="*/ 5 w 731"/>
                    <a:gd name="T9" fmla="*/ 0 h 9"/>
                    <a:gd name="T10" fmla="*/ 10 w 731"/>
                    <a:gd name="T11" fmla="*/ 4 h 9"/>
                    <a:gd name="T12" fmla="*/ 0 w 731"/>
                    <a:gd name="T13" fmla="*/ 4 h 9"/>
                    <a:gd name="T14" fmla="*/ 0 w 731"/>
                    <a:gd name="T15" fmla="*/ 9 h 9"/>
                    <a:gd name="T16" fmla="*/ 5 w 731"/>
                    <a:gd name="T17" fmla="*/ 9 h 9"/>
                    <a:gd name="T18" fmla="*/ 0 w 731"/>
                    <a:gd name="T19" fmla="*/ 4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1" h="9">
                      <a:moveTo>
                        <a:pt x="0" y="4"/>
                      </a:moveTo>
                      <a:lnTo>
                        <a:pt x="5" y="9"/>
                      </a:lnTo>
                      <a:lnTo>
                        <a:pt x="731" y="9"/>
                      </a:lnTo>
                      <a:lnTo>
                        <a:pt x="731" y="0"/>
                      </a:lnTo>
                      <a:lnTo>
                        <a:pt x="5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5" name="Freeform 27"/>
                <p:cNvSpPr>
                  <a:spLocks/>
                </p:cNvSpPr>
                <p:nvPr/>
              </p:nvSpPr>
              <p:spPr bwMode="auto">
                <a:xfrm>
                  <a:off x="541" y="1099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0 w 10"/>
                    <a:gd name="T3" fmla="*/ 5 h 10"/>
                    <a:gd name="T4" fmla="*/ 0 w 10"/>
                    <a:gd name="T5" fmla="*/ 8 h 10"/>
                    <a:gd name="T6" fmla="*/ 10 w 10"/>
                    <a:gd name="T7" fmla="*/ 8 h 10"/>
                    <a:gd name="T8" fmla="*/ 10 w 10"/>
                    <a:gd name="T9" fmla="*/ 5 h 10"/>
                    <a:gd name="T10" fmla="*/ 5 w 10"/>
                    <a:gd name="T11" fmla="*/ 0 h 10"/>
                    <a:gd name="T12" fmla="*/ 10 w 10"/>
                    <a:gd name="T13" fmla="*/ 5 h 10"/>
                    <a:gd name="T14" fmla="*/ 10 w 10"/>
                    <a:gd name="T15" fmla="*/ 0 h 10"/>
                    <a:gd name="T16" fmla="*/ 5 w 10"/>
                    <a:gd name="T17" fmla="*/ 0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0" y="8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6" name="Freeform 28"/>
                <p:cNvSpPr>
                  <a:spLocks/>
                </p:cNvSpPr>
                <p:nvPr/>
              </p:nvSpPr>
              <p:spPr bwMode="auto">
                <a:xfrm>
                  <a:off x="426" y="1099"/>
                  <a:ext cx="120" cy="10"/>
                </a:xfrm>
                <a:custGeom>
                  <a:avLst/>
                  <a:gdLst>
                    <a:gd name="T0" fmla="*/ 0 w 120"/>
                    <a:gd name="T1" fmla="*/ 10 h 10"/>
                    <a:gd name="T2" fmla="*/ 0 w 120"/>
                    <a:gd name="T3" fmla="*/ 10 h 10"/>
                    <a:gd name="T4" fmla="*/ 7 w 120"/>
                    <a:gd name="T5" fmla="*/ 10 h 10"/>
                    <a:gd name="T6" fmla="*/ 22 w 120"/>
                    <a:gd name="T7" fmla="*/ 10 h 10"/>
                    <a:gd name="T8" fmla="*/ 41 w 120"/>
                    <a:gd name="T9" fmla="*/ 10 h 10"/>
                    <a:gd name="T10" fmla="*/ 63 w 120"/>
                    <a:gd name="T11" fmla="*/ 10 h 10"/>
                    <a:gd name="T12" fmla="*/ 84 w 120"/>
                    <a:gd name="T13" fmla="*/ 10 h 10"/>
                    <a:gd name="T14" fmla="*/ 103 w 120"/>
                    <a:gd name="T15" fmla="*/ 10 h 10"/>
                    <a:gd name="T16" fmla="*/ 115 w 120"/>
                    <a:gd name="T17" fmla="*/ 10 h 10"/>
                    <a:gd name="T18" fmla="*/ 120 w 120"/>
                    <a:gd name="T19" fmla="*/ 10 h 10"/>
                    <a:gd name="T20" fmla="*/ 120 w 120"/>
                    <a:gd name="T21" fmla="*/ 0 h 10"/>
                    <a:gd name="T22" fmla="*/ 115 w 120"/>
                    <a:gd name="T23" fmla="*/ 0 h 10"/>
                    <a:gd name="T24" fmla="*/ 103 w 120"/>
                    <a:gd name="T25" fmla="*/ 0 h 10"/>
                    <a:gd name="T26" fmla="*/ 84 w 120"/>
                    <a:gd name="T27" fmla="*/ 0 h 10"/>
                    <a:gd name="T28" fmla="*/ 63 w 120"/>
                    <a:gd name="T29" fmla="*/ 0 h 10"/>
                    <a:gd name="T30" fmla="*/ 41 w 120"/>
                    <a:gd name="T31" fmla="*/ 0 h 10"/>
                    <a:gd name="T32" fmla="*/ 22 w 120"/>
                    <a:gd name="T33" fmla="*/ 0 h 10"/>
                    <a:gd name="T34" fmla="*/ 7 w 120"/>
                    <a:gd name="T35" fmla="*/ 0 h 10"/>
                    <a:gd name="T36" fmla="*/ 0 w 120"/>
                    <a:gd name="T37" fmla="*/ 0 h 10"/>
                    <a:gd name="T38" fmla="*/ 0 w 120"/>
                    <a:gd name="T39" fmla="*/ 0 h 10"/>
                    <a:gd name="T40" fmla="*/ 0 w 120"/>
                    <a:gd name="T41" fmla="*/ 10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0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22" y="10"/>
                      </a:lnTo>
                      <a:lnTo>
                        <a:pt x="41" y="10"/>
                      </a:lnTo>
                      <a:lnTo>
                        <a:pt x="63" y="10"/>
                      </a:lnTo>
                      <a:lnTo>
                        <a:pt x="84" y="10"/>
                      </a:lnTo>
                      <a:lnTo>
                        <a:pt x="103" y="10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0" y="0"/>
                      </a:lnTo>
                      <a:lnTo>
                        <a:pt x="115" y="0"/>
                      </a:lnTo>
                      <a:lnTo>
                        <a:pt x="103" y="0"/>
                      </a:lnTo>
                      <a:lnTo>
                        <a:pt x="84" y="0"/>
                      </a:lnTo>
                      <a:lnTo>
                        <a:pt x="63" y="0"/>
                      </a:lnTo>
                      <a:lnTo>
                        <a:pt x="41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7" name="Freeform 29"/>
                <p:cNvSpPr>
                  <a:spLocks/>
                </p:cNvSpPr>
                <p:nvPr/>
              </p:nvSpPr>
              <p:spPr bwMode="auto">
                <a:xfrm>
                  <a:off x="409" y="1099"/>
                  <a:ext cx="17" cy="17"/>
                </a:xfrm>
                <a:custGeom>
                  <a:avLst/>
                  <a:gdLst>
                    <a:gd name="T0" fmla="*/ 10 w 17"/>
                    <a:gd name="T1" fmla="*/ 17 h 17"/>
                    <a:gd name="T2" fmla="*/ 10 w 17"/>
                    <a:gd name="T3" fmla="*/ 17 h 17"/>
                    <a:gd name="T4" fmla="*/ 11 w 17"/>
                    <a:gd name="T5" fmla="*/ 13 h 17"/>
                    <a:gd name="T6" fmla="*/ 12 w 17"/>
                    <a:gd name="T7" fmla="*/ 12 h 17"/>
                    <a:gd name="T8" fmla="*/ 13 w 17"/>
                    <a:gd name="T9" fmla="*/ 11 h 17"/>
                    <a:gd name="T10" fmla="*/ 17 w 17"/>
                    <a:gd name="T11" fmla="*/ 10 h 17"/>
                    <a:gd name="T12" fmla="*/ 17 w 17"/>
                    <a:gd name="T13" fmla="*/ 0 h 17"/>
                    <a:gd name="T14" fmla="*/ 11 w 17"/>
                    <a:gd name="T15" fmla="*/ 2 h 17"/>
                    <a:gd name="T16" fmla="*/ 5 w 17"/>
                    <a:gd name="T17" fmla="*/ 5 h 17"/>
                    <a:gd name="T18" fmla="*/ 1 w 17"/>
                    <a:gd name="T19" fmla="*/ 11 h 17"/>
                    <a:gd name="T20" fmla="*/ 0 w 17"/>
                    <a:gd name="T21" fmla="*/ 17 h 17"/>
                    <a:gd name="T22" fmla="*/ 0 w 17"/>
                    <a:gd name="T23" fmla="*/ 17 h 17"/>
                    <a:gd name="T24" fmla="*/ 10 w 17"/>
                    <a:gd name="T25" fmla="*/ 17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0" y="17"/>
                      </a:moveTo>
                      <a:lnTo>
                        <a:pt x="10" y="17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3" y="11"/>
                      </a:lnTo>
                      <a:lnTo>
                        <a:pt x="17" y="10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1" y="11"/>
                      </a:lnTo>
                      <a:lnTo>
                        <a:pt x="0" y="17"/>
                      </a:lnTo>
                      <a:lnTo>
                        <a:pt x="1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8" name="Freeform 30"/>
                <p:cNvSpPr>
                  <a:spLocks/>
                </p:cNvSpPr>
                <p:nvPr/>
              </p:nvSpPr>
              <p:spPr bwMode="auto">
                <a:xfrm>
                  <a:off x="409" y="1116"/>
                  <a:ext cx="11" cy="937"/>
                </a:xfrm>
                <a:custGeom>
                  <a:avLst/>
                  <a:gdLst>
                    <a:gd name="T0" fmla="*/ 10 w 11"/>
                    <a:gd name="T1" fmla="*/ 930 h 937"/>
                    <a:gd name="T2" fmla="*/ 11 w 11"/>
                    <a:gd name="T3" fmla="*/ 933 h 937"/>
                    <a:gd name="T4" fmla="*/ 11 w 11"/>
                    <a:gd name="T5" fmla="*/ 789 h 937"/>
                    <a:gd name="T6" fmla="*/ 11 w 11"/>
                    <a:gd name="T7" fmla="*/ 468 h 937"/>
                    <a:gd name="T8" fmla="*/ 10 w 11"/>
                    <a:gd name="T9" fmla="*/ 148 h 937"/>
                    <a:gd name="T10" fmla="*/ 10 w 11"/>
                    <a:gd name="T11" fmla="*/ 0 h 937"/>
                    <a:gd name="T12" fmla="*/ 0 w 11"/>
                    <a:gd name="T13" fmla="*/ 0 h 937"/>
                    <a:gd name="T14" fmla="*/ 0 w 11"/>
                    <a:gd name="T15" fmla="*/ 148 h 937"/>
                    <a:gd name="T16" fmla="*/ 1 w 11"/>
                    <a:gd name="T17" fmla="*/ 468 h 937"/>
                    <a:gd name="T18" fmla="*/ 1 w 11"/>
                    <a:gd name="T19" fmla="*/ 789 h 937"/>
                    <a:gd name="T20" fmla="*/ 1 w 11"/>
                    <a:gd name="T21" fmla="*/ 933 h 937"/>
                    <a:gd name="T22" fmla="*/ 3 w 11"/>
                    <a:gd name="T23" fmla="*/ 937 h 937"/>
                    <a:gd name="T24" fmla="*/ 1 w 11"/>
                    <a:gd name="T25" fmla="*/ 933 h 937"/>
                    <a:gd name="T26" fmla="*/ 1 w 11"/>
                    <a:gd name="T27" fmla="*/ 934 h 937"/>
                    <a:gd name="T28" fmla="*/ 3 w 11"/>
                    <a:gd name="T29" fmla="*/ 937 h 937"/>
                    <a:gd name="T30" fmla="*/ 10 w 11"/>
                    <a:gd name="T31" fmla="*/ 930 h 93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" h="937">
                      <a:moveTo>
                        <a:pt x="10" y="930"/>
                      </a:moveTo>
                      <a:lnTo>
                        <a:pt x="11" y="933"/>
                      </a:lnTo>
                      <a:lnTo>
                        <a:pt x="11" y="789"/>
                      </a:lnTo>
                      <a:lnTo>
                        <a:pt x="11" y="468"/>
                      </a:lnTo>
                      <a:lnTo>
                        <a:pt x="10" y="14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lnTo>
                        <a:pt x="1" y="468"/>
                      </a:lnTo>
                      <a:lnTo>
                        <a:pt x="1" y="789"/>
                      </a:lnTo>
                      <a:lnTo>
                        <a:pt x="1" y="933"/>
                      </a:lnTo>
                      <a:lnTo>
                        <a:pt x="3" y="937"/>
                      </a:lnTo>
                      <a:lnTo>
                        <a:pt x="1" y="933"/>
                      </a:lnTo>
                      <a:lnTo>
                        <a:pt x="1" y="934"/>
                      </a:lnTo>
                      <a:lnTo>
                        <a:pt x="3" y="937"/>
                      </a:lnTo>
                      <a:lnTo>
                        <a:pt x="10" y="9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19" name="Freeform 31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72 h 575"/>
                    <a:gd name="T6" fmla="*/ 1 w 726"/>
                    <a:gd name="T7" fmla="*/ 237 h 575"/>
                    <a:gd name="T8" fmla="*/ 1 w 726"/>
                    <a:gd name="T9" fmla="*/ 422 h 575"/>
                    <a:gd name="T10" fmla="*/ 1 w 726"/>
                    <a:gd name="T11" fmla="*/ 555 h 575"/>
                    <a:gd name="T12" fmla="*/ 2 w 726"/>
                    <a:gd name="T13" fmla="*/ 562 h 575"/>
                    <a:gd name="T14" fmla="*/ 6 w 726"/>
                    <a:gd name="T15" fmla="*/ 568 h 575"/>
                    <a:gd name="T16" fmla="*/ 13 w 726"/>
                    <a:gd name="T17" fmla="*/ 573 h 575"/>
                    <a:gd name="T18" fmla="*/ 22 w 726"/>
                    <a:gd name="T19" fmla="*/ 575 h 575"/>
                    <a:gd name="T20" fmla="*/ 32 w 726"/>
                    <a:gd name="T21" fmla="*/ 575 h 575"/>
                    <a:gd name="T22" fmla="*/ 55 w 726"/>
                    <a:gd name="T23" fmla="*/ 575 h 575"/>
                    <a:gd name="T24" fmla="*/ 89 w 726"/>
                    <a:gd name="T25" fmla="*/ 575 h 575"/>
                    <a:gd name="T26" fmla="*/ 133 w 726"/>
                    <a:gd name="T27" fmla="*/ 575 h 575"/>
                    <a:gd name="T28" fmla="*/ 185 w 726"/>
                    <a:gd name="T29" fmla="*/ 575 h 575"/>
                    <a:gd name="T30" fmla="*/ 241 w 726"/>
                    <a:gd name="T31" fmla="*/ 575 h 575"/>
                    <a:gd name="T32" fmla="*/ 301 w 726"/>
                    <a:gd name="T33" fmla="*/ 575 h 575"/>
                    <a:gd name="T34" fmla="*/ 363 w 726"/>
                    <a:gd name="T35" fmla="*/ 575 h 575"/>
                    <a:gd name="T36" fmla="*/ 427 w 726"/>
                    <a:gd name="T37" fmla="*/ 575 h 575"/>
                    <a:gd name="T38" fmla="*/ 486 w 726"/>
                    <a:gd name="T39" fmla="*/ 575 h 575"/>
                    <a:gd name="T40" fmla="*/ 543 w 726"/>
                    <a:gd name="T41" fmla="*/ 575 h 575"/>
                    <a:gd name="T42" fmla="*/ 594 w 726"/>
                    <a:gd name="T43" fmla="*/ 575 h 575"/>
                    <a:gd name="T44" fmla="*/ 638 w 726"/>
                    <a:gd name="T45" fmla="*/ 575 h 575"/>
                    <a:gd name="T46" fmla="*/ 672 w 726"/>
                    <a:gd name="T47" fmla="*/ 575 h 575"/>
                    <a:gd name="T48" fmla="*/ 694 w 726"/>
                    <a:gd name="T49" fmla="*/ 575 h 575"/>
                    <a:gd name="T50" fmla="*/ 703 w 726"/>
                    <a:gd name="T51" fmla="*/ 575 h 575"/>
                    <a:gd name="T52" fmla="*/ 712 w 726"/>
                    <a:gd name="T53" fmla="*/ 573 h 575"/>
                    <a:gd name="T54" fmla="*/ 719 w 726"/>
                    <a:gd name="T55" fmla="*/ 568 h 575"/>
                    <a:gd name="T56" fmla="*/ 723 w 726"/>
                    <a:gd name="T57" fmla="*/ 561 h 575"/>
                    <a:gd name="T58" fmla="*/ 726 w 726"/>
                    <a:gd name="T59" fmla="*/ 553 h 575"/>
                    <a:gd name="T60" fmla="*/ 726 w 726"/>
                    <a:gd name="T61" fmla="*/ 419 h 575"/>
                    <a:gd name="T62" fmla="*/ 726 w 726"/>
                    <a:gd name="T63" fmla="*/ 235 h 575"/>
                    <a:gd name="T64" fmla="*/ 726 w 726"/>
                    <a:gd name="T65" fmla="*/ 72 h 575"/>
                    <a:gd name="T66" fmla="*/ 726 w 726"/>
                    <a:gd name="T67" fmla="*/ 0 h 57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F2F4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0" name="Freeform 32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0 h 575"/>
                    <a:gd name="T6" fmla="*/ 0 w 726"/>
                    <a:gd name="T7" fmla="*/ 72 h 575"/>
                    <a:gd name="T8" fmla="*/ 1 w 726"/>
                    <a:gd name="T9" fmla="*/ 237 h 575"/>
                    <a:gd name="T10" fmla="*/ 1 w 726"/>
                    <a:gd name="T11" fmla="*/ 422 h 575"/>
                    <a:gd name="T12" fmla="*/ 1 w 726"/>
                    <a:gd name="T13" fmla="*/ 555 h 575"/>
                    <a:gd name="T14" fmla="*/ 1 w 726"/>
                    <a:gd name="T15" fmla="*/ 555 h 575"/>
                    <a:gd name="T16" fmla="*/ 2 w 726"/>
                    <a:gd name="T17" fmla="*/ 562 h 575"/>
                    <a:gd name="T18" fmla="*/ 6 w 726"/>
                    <a:gd name="T19" fmla="*/ 568 h 575"/>
                    <a:gd name="T20" fmla="*/ 13 w 726"/>
                    <a:gd name="T21" fmla="*/ 573 h 575"/>
                    <a:gd name="T22" fmla="*/ 22 w 726"/>
                    <a:gd name="T23" fmla="*/ 575 h 575"/>
                    <a:gd name="T24" fmla="*/ 22 w 726"/>
                    <a:gd name="T25" fmla="*/ 575 h 575"/>
                    <a:gd name="T26" fmla="*/ 32 w 726"/>
                    <a:gd name="T27" fmla="*/ 575 h 575"/>
                    <a:gd name="T28" fmla="*/ 55 w 726"/>
                    <a:gd name="T29" fmla="*/ 575 h 575"/>
                    <a:gd name="T30" fmla="*/ 89 w 726"/>
                    <a:gd name="T31" fmla="*/ 575 h 575"/>
                    <a:gd name="T32" fmla="*/ 133 w 726"/>
                    <a:gd name="T33" fmla="*/ 575 h 575"/>
                    <a:gd name="T34" fmla="*/ 185 w 726"/>
                    <a:gd name="T35" fmla="*/ 575 h 575"/>
                    <a:gd name="T36" fmla="*/ 241 w 726"/>
                    <a:gd name="T37" fmla="*/ 575 h 575"/>
                    <a:gd name="T38" fmla="*/ 301 w 726"/>
                    <a:gd name="T39" fmla="*/ 575 h 575"/>
                    <a:gd name="T40" fmla="*/ 363 w 726"/>
                    <a:gd name="T41" fmla="*/ 575 h 575"/>
                    <a:gd name="T42" fmla="*/ 427 w 726"/>
                    <a:gd name="T43" fmla="*/ 575 h 575"/>
                    <a:gd name="T44" fmla="*/ 486 w 726"/>
                    <a:gd name="T45" fmla="*/ 575 h 575"/>
                    <a:gd name="T46" fmla="*/ 543 w 726"/>
                    <a:gd name="T47" fmla="*/ 575 h 575"/>
                    <a:gd name="T48" fmla="*/ 594 w 726"/>
                    <a:gd name="T49" fmla="*/ 575 h 575"/>
                    <a:gd name="T50" fmla="*/ 638 w 726"/>
                    <a:gd name="T51" fmla="*/ 575 h 575"/>
                    <a:gd name="T52" fmla="*/ 672 w 726"/>
                    <a:gd name="T53" fmla="*/ 575 h 575"/>
                    <a:gd name="T54" fmla="*/ 694 w 726"/>
                    <a:gd name="T55" fmla="*/ 575 h 575"/>
                    <a:gd name="T56" fmla="*/ 703 w 726"/>
                    <a:gd name="T57" fmla="*/ 575 h 575"/>
                    <a:gd name="T58" fmla="*/ 703 w 726"/>
                    <a:gd name="T59" fmla="*/ 575 h 575"/>
                    <a:gd name="T60" fmla="*/ 712 w 726"/>
                    <a:gd name="T61" fmla="*/ 573 h 575"/>
                    <a:gd name="T62" fmla="*/ 719 w 726"/>
                    <a:gd name="T63" fmla="*/ 568 h 575"/>
                    <a:gd name="T64" fmla="*/ 723 w 726"/>
                    <a:gd name="T65" fmla="*/ 561 h 575"/>
                    <a:gd name="T66" fmla="*/ 726 w 726"/>
                    <a:gd name="T67" fmla="*/ 553 h 575"/>
                    <a:gd name="T68" fmla="*/ 726 w 726"/>
                    <a:gd name="T69" fmla="*/ 553 h 575"/>
                    <a:gd name="T70" fmla="*/ 726 w 726"/>
                    <a:gd name="T71" fmla="*/ 419 h 575"/>
                    <a:gd name="T72" fmla="*/ 726 w 726"/>
                    <a:gd name="T73" fmla="*/ 235 h 575"/>
                    <a:gd name="T74" fmla="*/ 726 w 726"/>
                    <a:gd name="T75" fmla="*/ 72 h 575"/>
                    <a:gd name="T76" fmla="*/ 726 w 726"/>
                    <a:gd name="T77" fmla="*/ 0 h 5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1" name="Rectangle 33"/>
                <p:cNvSpPr>
                  <a:spLocks noChangeArrowheads="1"/>
                </p:cNvSpPr>
                <p:nvPr/>
              </p:nvSpPr>
              <p:spPr bwMode="auto">
                <a:xfrm>
                  <a:off x="1295" y="1165"/>
                  <a:ext cx="68" cy="4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2" name="Freeform 34"/>
                <p:cNvSpPr>
                  <a:spLocks/>
                </p:cNvSpPr>
                <p:nvPr/>
              </p:nvSpPr>
              <p:spPr bwMode="auto">
                <a:xfrm>
                  <a:off x="1290" y="1160"/>
                  <a:ext cx="14" cy="54"/>
                </a:xfrm>
                <a:custGeom>
                  <a:avLst/>
                  <a:gdLst>
                    <a:gd name="T0" fmla="*/ 7 w 14"/>
                    <a:gd name="T1" fmla="*/ 0 h 54"/>
                    <a:gd name="T2" fmla="*/ 0 w 14"/>
                    <a:gd name="T3" fmla="*/ 7 h 54"/>
                    <a:gd name="T4" fmla="*/ 0 w 14"/>
                    <a:gd name="T5" fmla="*/ 54 h 54"/>
                    <a:gd name="T6" fmla="*/ 14 w 14"/>
                    <a:gd name="T7" fmla="*/ 54 h 54"/>
                    <a:gd name="T8" fmla="*/ 14 w 14"/>
                    <a:gd name="T9" fmla="*/ 7 h 54"/>
                    <a:gd name="T10" fmla="*/ 7 w 14"/>
                    <a:gd name="T11" fmla="*/ 14 h 54"/>
                    <a:gd name="T12" fmla="*/ 7 w 14"/>
                    <a:gd name="T13" fmla="*/ 0 h 54"/>
                    <a:gd name="T14" fmla="*/ 0 w 14"/>
                    <a:gd name="T15" fmla="*/ 0 h 54"/>
                    <a:gd name="T16" fmla="*/ 0 w 14"/>
                    <a:gd name="T17" fmla="*/ 7 h 54"/>
                    <a:gd name="T18" fmla="*/ 7 w 14"/>
                    <a:gd name="T19" fmla="*/ 0 h 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4" h="54">
                      <a:moveTo>
                        <a:pt x="7" y="0"/>
                      </a:moveTo>
                      <a:lnTo>
                        <a:pt x="0" y="7"/>
                      </a:lnTo>
                      <a:lnTo>
                        <a:pt x="0" y="54"/>
                      </a:lnTo>
                      <a:lnTo>
                        <a:pt x="14" y="54"/>
                      </a:lnTo>
                      <a:lnTo>
                        <a:pt x="14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3" name="Freeform 35"/>
                <p:cNvSpPr>
                  <a:spLocks/>
                </p:cNvSpPr>
                <p:nvPr/>
              </p:nvSpPr>
              <p:spPr bwMode="auto">
                <a:xfrm>
                  <a:off x="1297" y="1160"/>
                  <a:ext cx="66" cy="14"/>
                </a:xfrm>
                <a:custGeom>
                  <a:avLst/>
                  <a:gdLst>
                    <a:gd name="T0" fmla="*/ 66 w 66"/>
                    <a:gd name="T1" fmla="*/ 7 h 14"/>
                    <a:gd name="T2" fmla="*/ 66 w 66"/>
                    <a:gd name="T3" fmla="*/ 0 h 14"/>
                    <a:gd name="T4" fmla="*/ 0 w 66"/>
                    <a:gd name="T5" fmla="*/ 0 h 14"/>
                    <a:gd name="T6" fmla="*/ 0 w 66"/>
                    <a:gd name="T7" fmla="*/ 14 h 14"/>
                    <a:gd name="T8" fmla="*/ 66 w 66"/>
                    <a:gd name="T9" fmla="*/ 14 h 14"/>
                    <a:gd name="T10" fmla="*/ 66 w 66"/>
                    <a:gd name="T11" fmla="*/ 7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" h="14">
                      <a:moveTo>
                        <a:pt x="66" y="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66" y="14"/>
                      </a:lnTo>
                      <a:lnTo>
                        <a:pt x="6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4" name="Freeform 36"/>
                <p:cNvSpPr>
                  <a:spLocks/>
                </p:cNvSpPr>
                <p:nvPr/>
              </p:nvSpPr>
              <p:spPr bwMode="auto">
                <a:xfrm>
                  <a:off x="689" y="1796"/>
                  <a:ext cx="583" cy="316"/>
                </a:xfrm>
                <a:custGeom>
                  <a:avLst/>
                  <a:gdLst>
                    <a:gd name="T0" fmla="*/ 583 w 583"/>
                    <a:gd name="T1" fmla="*/ 314 h 316"/>
                    <a:gd name="T2" fmla="*/ 551 w 583"/>
                    <a:gd name="T3" fmla="*/ 314 h 316"/>
                    <a:gd name="T4" fmla="*/ 521 w 583"/>
                    <a:gd name="T5" fmla="*/ 314 h 316"/>
                    <a:gd name="T6" fmla="*/ 490 w 583"/>
                    <a:gd name="T7" fmla="*/ 314 h 316"/>
                    <a:gd name="T8" fmla="*/ 463 w 583"/>
                    <a:gd name="T9" fmla="*/ 314 h 316"/>
                    <a:gd name="T10" fmla="*/ 440 w 583"/>
                    <a:gd name="T11" fmla="*/ 314 h 316"/>
                    <a:gd name="T12" fmla="*/ 421 w 583"/>
                    <a:gd name="T13" fmla="*/ 314 h 316"/>
                    <a:gd name="T14" fmla="*/ 410 w 583"/>
                    <a:gd name="T15" fmla="*/ 314 h 316"/>
                    <a:gd name="T16" fmla="*/ 405 w 583"/>
                    <a:gd name="T17" fmla="*/ 314 h 316"/>
                    <a:gd name="T18" fmla="*/ 405 w 583"/>
                    <a:gd name="T19" fmla="*/ 316 h 316"/>
                    <a:gd name="T20" fmla="*/ 7 w 583"/>
                    <a:gd name="T21" fmla="*/ 316 h 316"/>
                    <a:gd name="T22" fmla="*/ 7 w 583"/>
                    <a:gd name="T23" fmla="*/ 301 h 316"/>
                    <a:gd name="T24" fmla="*/ 0 w 583"/>
                    <a:gd name="T25" fmla="*/ 301 h 316"/>
                    <a:gd name="T26" fmla="*/ 0 w 583"/>
                    <a:gd name="T27" fmla="*/ 258 h 316"/>
                    <a:gd name="T28" fmla="*/ 0 w 583"/>
                    <a:gd name="T29" fmla="*/ 161 h 316"/>
                    <a:gd name="T30" fmla="*/ 0 w 583"/>
                    <a:gd name="T31" fmla="*/ 63 h 316"/>
                    <a:gd name="T32" fmla="*/ 0 w 583"/>
                    <a:gd name="T33" fmla="*/ 14 h 316"/>
                    <a:gd name="T34" fmla="*/ 1 w 583"/>
                    <a:gd name="T35" fmla="*/ 6 h 316"/>
                    <a:gd name="T36" fmla="*/ 5 w 583"/>
                    <a:gd name="T37" fmla="*/ 3 h 316"/>
                    <a:gd name="T38" fmla="*/ 9 w 583"/>
                    <a:gd name="T39" fmla="*/ 0 h 316"/>
                    <a:gd name="T40" fmla="*/ 14 w 583"/>
                    <a:gd name="T41" fmla="*/ 0 h 316"/>
                    <a:gd name="T42" fmla="*/ 21 w 583"/>
                    <a:gd name="T43" fmla="*/ 0 h 316"/>
                    <a:gd name="T44" fmla="*/ 38 w 583"/>
                    <a:gd name="T45" fmla="*/ 0 h 316"/>
                    <a:gd name="T46" fmla="*/ 65 w 583"/>
                    <a:gd name="T47" fmla="*/ 0 h 316"/>
                    <a:gd name="T48" fmla="*/ 100 w 583"/>
                    <a:gd name="T49" fmla="*/ 0 h 316"/>
                    <a:gd name="T50" fmla="*/ 142 w 583"/>
                    <a:gd name="T51" fmla="*/ 0 h 316"/>
                    <a:gd name="T52" fmla="*/ 188 w 583"/>
                    <a:gd name="T53" fmla="*/ 0 h 316"/>
                    <a:gd name="T54" fmla="*/ 237 w 583"/>
                    <a:gd name="T55" fmla="*/ 0 h 316"/>
                    <a:gd name="T56" fmla="*/ 288 w 583"/>
                    <a:gd name="T57" fmla="*/ 0 h 316"/>
                    <a:gd name="T58" fmla="*/ 340 w 583"/>
                    <a:gd name="T59" fmla="*/ 0 h 316"/>
                    <a:gd name="T60" fmla="*/ 389 w 583"/>
                    <a:gd name="T61" fmla="*/ 0 h 316"/>
                    <a:gd name="T62" fmla="*/ 435 w 583"/>
                    <a:gd name="T63" fmla="*/ 0 h 316"/>
                    <a:gd name="T64" fmla="*/ 477 w 583"/>
                    <a:gd name="T65" fmla="*/ 0 h 316"/>
                    <a:gd name="T66" fmla="*/ 513 w 583"/>
                    <a:gd name="T67" fmla="*/ 0 h 316"/>
                    <a:gd name="T68" fmla="*/ 542 w 583"/>
                    <a:gd name="T69" fmla="*/ 0 h 316"/>
                    <a:gd name="T70" fmla="*/ 560 w 583"/>
                    <a:gd name="T71" fmla="*/ 0 h 316"/>
                    <a:gd name="T72" fmla="*/ 569 w 583"/>
                    <a:gd name="T73" fmla="*/ 0 h 316"/>
                    <a:gd name="T74" fmla="*/ 576 w 583"/>
                    <a:gd name="T75" fmla="*/ 1 h 316"/>
                    <a:gd name="T76" fmla="*/ 580 w 583"/>
                    <a:gd name="T77" fmla="*/ 5 h 316"/>
                    <a:gd name="T78" fmla="*/ 583 w 583"/>
                    <a:gd name="T79" fmla="*/ 10 h 316"/>
                    <a:gd name="T80" fmla="*/ 583 w 583"/>
                    <a:gd name="T81" fmla="*/ 14 h 316"/>
                    <a:gd name="T82" fmla="*/ 583 w 583"/>
                    <a:gd name="T83" fmla="*/ 58 h 316"/>
                    <a:gd name="T84" fmla="*/ 583 w 583"/>
                    <a:gd name="T85" fmla="*/ 152 h 316"/>
                    <a:gd name="T86" fmla="*/ 583 w 583"/>
                    <a:gd name="T87" fmla="*/ 247 h 316"/>
                    <a:gd name="T88" fmla="*/ 583 w 583"/>
                    <a:gd name="T89" fmla="*/ 294 h 316"/>
                    <a:gd name="T90" fmla="*/ 583 w 583"/>
                    <a:gd name="T91" fmla="*/ 314 h 31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83" h="316">
                      <a:moveTo>
                        <a:pt x="583" y="314"/>
                      </a:moveTo>
                      <a:lnTo>
                        <a:pt x="551" y="314"/>
                      </a:lnTo>
                      <a:lnTo>
                        <a:pt x="521" y="314"/>
                      </a:lnTo>
                      <a:lnTo>
                        <a:pt x="490" y="314"/>
                      </a:lnTo>
                      <a:lnTo>
                        <a:pt x="463" y="314"/>
                      </a:lnTo>
                      <a:lnTo>
                        <a:pt x="440" y="314"/>
                      </a:lnTo>
                      <a:lnTo>
                        <a:pt x="421" y="314"/>
                      </a:lnTo>
                      <a:lnTo>
                        <a:pt x="410" y="314"/>
                      </a:lnTo>
                      <a:lnTo>
                        <a:pt x="405" y="314"/>
                      </a:lnTo>
                      <a:lnTo>
                        <a:pt x="405" y="316"/>
                      </a:lnTo>
                      <a:lnTo>
                        <a:pt x="7" y="316"/>
                      </a:lnTo>
                      <a:lnTo>
                        <a:pt x="7" y="301"/>
                      </a:lnTo>
                      <a:lnTo>
                        <a:pt x="0" y="301"/>
                      </a:lnTo>
                      <a:lnTo>
                        <a:pt x="0" y="258"/>
                      </a:lnTo>
                      <a:lnTo>
                        <a:pt x="0" y="161"/>
                      </a:lnTo>
                      <a:lnTo>
                        <a:pt x="0" y="63"/>
                      </a:lnTo>
                      <a:lnTo>
                        <a:pt x="0" y="14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8" y="0"/>
                      </a:lnTo>
                      <a:lnTo>
                        <a:pt x="65" y="0"/>
                      </a:lnTo>
                      <a:lnTo>
                        <a:pt x="100" y="0"/>
                      </a:lnTo>
                      <a:lnTo>
                        <a:pt x="142" y="0"/>
                      </a:lnTo>
                      <a:lnTo>
                        <a:pt x="188" y="0"/>
                      </a:lnTo>
                      <a:lnTo>
                        <a:pt x="237" y="0"/>
                      </a:lnTo>
                      <a:lnTo>
                        <a:pt x="288" y="0"/>
                      </a:lnTo>
                      <a:lnTo>
                        <a:pt x="340" y="0"/>
                      </a:lnTo>
                      <a:lnTo>
                        <a:pt x="389" y="0"/>
                      </a:lnTo>
                      <a:lnTo>
                        <a:pt x="435" y="0"/>
                      </a:lnTo>
                      <a:lnTo>
                        <a:pt x="477" y="0"/>
                      </a:lnTo>
                      <a:lnTo>
                        <a:pt x="513" y="0"/>
                      </a:lnTo>
                      <a:lnTo>
                        <a:pt x="542" y="0"/>
                      </a:lnTo>
                      <a:lnTo>
                        <a:pt x="560" y="0"/>
                      </a:lnTo>
                      <a:lnTo>
                        <a:pt x="569" y="0"/>
                      </a:lnTo>
                      <a:lnTo>
                        <a:pt x="576" y="1"/>
                      </a:lnTo>
                      <a:lnTo>
                        <a:pt x="580" y="5"/>
                      </a:lnTo>
                      <a:lnTo>
                        <a:pt x="583" y="10"/>
                      </a:lnTo>
                      <a:lnTo>
                        <a:pt x="583" y="14"/>
                      </a:lnTo>
                      <a:lnTo>
                        <a:pt x="583" y="58"/>
                      </a:lnTo>
                      <a:lnTo>
                        <a:pt x="583" y="152"/>
                      </a:lnTo>
                      <a:lnTo>
                        <a:pt x="583" y="247"/>
                      </a:lnTo>
                      <a:lnTo>
                        <a:pt x="583" y="294"/>
                      </a:lnTo>
                      <a:lnTo>
                        <a:pt x="583" y="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5" name="Freeform 37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83" cy="9"/>
                </a:xfrm>
                <a:custGeom>
                  <a:avLst/>
                  <a:gdLst>
                    <a:gd name="T0" fmla="*/ 10 w 183"/>
                    <a:gd name="T1" fmla="*/ 5 h 9"/>
                    <a:gd name="T2" fmla="*/ 5 w 183"/>
                    <a:gd name="T3" fmla="*/ 9 h 9"/>
                    <a:gd name="T4" fmla="*/ 10 w 183"/>
                    <a:gd name="T5" fmla="*/ 9 h 9"/>
                    <a:gd name="T6" fmla="*/ 21 w 183"/>
                    <a:gd name="T7" fmla="*/ 9 h 9"/>
                    <a:gd name="T8" fmla="*/ 40 w 183"/>
                    <a:gd name="T9" fmla="*/ 9 h 9"/>
                    <a:gd name="T10" fmla="*/ 63 w 183"/>
                    <a:gd name="T11" fmla="*/ 9 h 9"/>
                    <a:gd name="T12" fmla="*/ 90 w 183"/>
                    <a:gd name="T13" fmla="*/ 9 h 9"/>
                    <a:gd name="T14" fmla="*/ 121 w 183"/>
                    <a:gd name="T15" fmla="*/ 9 h 9"/>
                    <a:gd name="T16" fmla="*/ 151 w 183"/>
                    <a:gd name="T17" fmla="*/ 9 h 9"/>
                    <a:gd name="T18" fmla="*/ 183 w 183"/>
                    <a:gd name="T19" fmla="*/ 9 h 9"/>
                    <a:gd name="T20" fmla="*/ 183 w 183"/>
                    <a:gd name="T21" fmla="*/ 0 h 9"/>
                    <a:gd name="T22" fmla="*/ 151 w 183"/>
                    <a:gd name="T23" fmla="*/ 0 h 9"/>
                    <a:gd name="T24" fmla="*/ 121 w 183"/>
                    <a:gd name="T25" fmla="*/ 0 h 9"/>
                    <a:gd name="T26" fmla="*/ 90 w 183"/>
                    <a:gd name="T27" fmla="*/ 0 h 9"/>
                    <a:gd name="T28" fmla="*/ 63 w 183"/>
                    <a:gd name="T29" fmla="*/ 0 h 9"/>
                    <a:gd name="T30" fmla="*/ 40 w 183"/>
                    <a:gd name="T31" fmla="*/ 0 h 9"/>
                    <a:gd name="T32" fmla="*/ 21 w 183"/>
                    <a:gd name="T33" fmla="*/ 0 h 9"/>
                    <a:gd name="T34" fmla="*/ 10 w 183"/>
                    <a:gd name="T35" fmla="*/ 0 h 9"/>
                    <a:gd name="T36" fmla="*/ 5 w 183"/>
                    <a:gd name="T37" fmla="*/ 0 h 9"/>
                    <a:gd name="T38" fmla="*/ 0 w 183"/>
                    <a:gd name="T39" fmla="*/ 5 h 9"/>
                    <a:gd name="T40" fmla="*/ 5 w 183"/>
                    <a:gd name="T41" fmla="*/ 0 h 9"/>
                    <a:gd name="T42" fmla="*/ 0 w 183"/>
                    <a:gd name="T43" fmla="*/ 0 h 9"/>
                    <a:gd name="T44" fmla="*/ 0 w 183"/>
                    <a:gd name="T45" fmla="*/ 5 h 9"/>
                    <a:gd name="T46" fmla="*/ 10 w 183"/>
                    <a:gd name="T47" fmla="*/ 5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3" h="9">
                      <a:moveTo>
                        <a:pt x="10" y="5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21" y="9"/>
                      </a:lnTo>
                      <a:lnTo>
                        <a:pt x="40" y="9"/>
                      </a:lnTo>
                      <a:lnTo>
                        <a:pt x="63" y="9"/>
                      </a:lnTo>
                      <a:lnTo>
                        <a:pt x="90" y="9"/>
                      </a:lnTo>
                      <a:lnTo>
                        <a:pt x="121" y="9"/>
                      </a:lnTo>
                      <a:lnTo>
                        <a:pt x="151" y="9"/>
                      </a:lnTo>
                      <a:lnTo>
                        <a:pt x="183" y="9"/>
                      </a:lnTo>
                      <a:lnTo>
                        <a:pt x="183" y="0"/>
                      </a:lnTo>
                      <a:lnTo>
                        <a:pt x="151" y="0"/>
                      </a:lnTo>
                      <a:lnTo>
                        <a:pt x="121" y="0"/>
                      </a:lnTo>
                      <a:lnTo>
                        <a:pt x="90" y="0"/>
                      </a:lnTo>
                      <a:lnTo>
                        <a:pt x="63" y="0"/>
                      </a:ln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6" name="Freeform 38"/>
                <p:cNvSpPr>
                  <a:spLocks/>
                </p:cNvSpPr>
                <p:nvPr/>
              </p:nvSpPr>
              <p:spPr bwMode="auto">
                <a:xfrm>
                  <a:off x="1089" y="2107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10 w 10"/>
                    <a:gd name="T3" fmla="*/ 5 h 10"/>
                    <a:gd name="T4" fmla="*/ 10 w 10"/>
                    <a:gd name="T5" fmla="*/ 3 h 10"/>
                    <a:gd name="T6" fmla="*/ 0 w 10"/>
                    <a:gd name="T7" fmla="*/ 3 h 10"/>
                    <a:gd name="T8" fmla="*/ 0 w 10"/>
                    <a:gd name="T9" fmla="*/ 5 h 10"/>
                    <a:gd name="T10" fmla="*/ 5 w 10"/>
                    <a:gd name="T11" fmla="*/ 0 h 10"/>
                    <a:gd name="T12" fmla="*/ 5 w 10"/>
                    <a:gd name="T13" fmla="*/ 10 h 10"/>
                    <a:gd name="T14" fmla="*/ 10 w 10"/>
                    <a:gd name="T15" fmla="*/ 10 h 10"/>
                    <a:gd name="T16" fmla="*/ 10 w 10"/>
                    <a:gd name="T17" fmla="*/ 5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7" name="Freeform 39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03" cy="10"/>
                </a:xfrm>
                <a:custGeom>
                  <a:avLst/>
                  <a:gdLst>
                    <a:gd name="T0" fmla="*/ 0 w 403"/>
                    <a:gd name="T1" fmla="*/ 5 h 10"/>
                    <a:gd name="T2" fmla="*/ 5 w 403"/>
                    <a:gd name="T3" fmla="*/ 10 h 10"/>
                    <a:gd name="T4" fmla="*/ 403 w 403"/>
                    <a:gd name="T5" fmla="*/ 10 h 10"/>
                    <a:gd name="T6" fmla="*/ 403 w 403"/>
                    <a:gd name="T7" fmla="*/ 0 h 10"/>
                    <a:gd name="T8" fmla="*/ 5 w 403"/>
                    <a:gd name="T9" fmla="*/ 0 h 10"/>
                    <a:gd name="T10" fmla="*/ 9 w 403"/>
                    <a:gd name="T11" fmla="*/ 5 h 10"/>
                    <a:gd name="T12" fmla="*/ 0 w 403"/>
                    <a:gd name="T13" fmla="*/ 5 h 10"/>
                    <a:gd name="T14" fmla="*/ 0 w 403"/>
                    <a:gd name="T15" fmla="*/ 10 h 10"/>
                    <a:gd name="T16" fmla="*/ 5 w 403"/>
                    <a:gd name="T17" fmla="*/ 10 h 10"/>
                    <a:gd name="T18" fmla="*/ 0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03" y="10"/>
                      </a:lnTo>
                      <a:lnTo>
                        <a:pt x="403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8" name="Freeform 40"/>
                <p:cNvSpPr>
                  <a:spLocks/>
                </p:cNvSpPr>
                <p:nvPr/>
              </p:nvSpPr>
              <p:spPr bwMode="auto">
                <a:xfrm>
                  <a:off x="691" y="2092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0 w 9"/>
                    <a:gd name="T3" fmla="*/ 5 h 20"/>
                    <a:gd name="T4" fmla="*/ 0 w 9"/>
                    <a:gd name="T5" fmla="*/ 20 h 20"/>
                    <a:gd name="T6" fmla="*/ 9 w 9"/>
                    <a:gd name="T7" fmla="*/ 20 h 20"/>
                    <a:gd name="T8" fmla="*/ 9 w 9"/>
                    <a:gd name="T9" fmla="*/ 5 h 20"/>
                    <a:gd name="T10" fmla="*/ 5 w 9"/>
                    <a:gd name="T11" fmla="*/ 0 h 20"/>
                    <a:gd name="T12" fmla="*/ 9 w 9"/>
                    <a:gd name="T13" fmla="*/ 5 h 20"/>
                    <a:gd name="T14" fmla="*/ 9 w 9"/>
                    <a:gd name="T15" fmla="*/ 0 h 20"/>
                    <a:gd name="T16" fmla="*/ 5 w 9"/>
                    <a:gd name="T17" fmla="*/ 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9" y="20"/>
                      </a:ln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29" name="Freeform 41"/>
                <p:cNvSpPr>
                  <a:spLocks/>
                </p:cNvSpPr>
                <p:nvPr/>
              </p:nvSpPr>
              <p:spPr bwMode="auto">
                <a:xfrm>
                  <a:off x="684" y="2092"/>
                  <a:ext cx="12" cy="10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10 h 10"/>
                    <a:gd name="T6" fmla="*/ 12 w 12"/>
                    <a:gd name="T7" fmla="*/ 0 h 10"/>
                    <a:gd name="T8" fmla="*/ 5 w 12"/>
                    <a:gd name="T9" fmla="*/ 0 h 10"/>
                    <a:gd name="T10" fmla="*/ 9 w 12"/>
                    <a:gd name="T11" fmla="*/ 5 h 10"/>
                    <a:gd name="T12" fmla="*/ 0 w 12"/>
                    <a:gd name="T13" fmla="*/ 5 h 10"/>
                    <a:gd name="T14" fmla="*/ 0 w 12"/>
                    <a:gd name="T15" fmla="*/ 10 h 10"/>
                    <a:gd name="T16" fmla="*/ 5 w 12"/>
                    <a:gd name="T17" fmla="*/ 10 h 10"/>
                    <a:gd name="T18" fmla="*/ 0 w 12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0" name="Freeform 42"/>
                <p:cNvSpPr>
                  <a:spLocks/>
                </p:cNvSpPr>
                <p:nvPr/>
              </p:nvSpPr>
              <p:spPr bwMode="auto">
                <a:xfrm>
                  <a:off x="684" y="1810"/>
                  <a:ext cx="9" cy="287"/>
                </a:xfrm>
                <a:custGeom>
                  <a:avLst/>
                  <a:gdLst>
                    <a:gd name="T0" fmla="*/ 0 w 9"/>
                    <a:gd name="T1" fmla="*/ 0 h 287"/>
                    <a:gd name="T2" fmla="*/ 0 w 9"/>
                    <a:gd name="T3" fmla="*/ 0 h 287"/>
                    <a:gd name="T4" fmla="*/ 0 w 9"/>
                    <a:gd name="T5" fmla="*/ 49 h 287"/>
                    <a:gd name="T6" fmla="*/ 0 w 9"/>
                    <a:gd name="T7" fmla="*/ 147 h 287"/>
                    <a:gd name="T8" fmla="*/ 0 w 9"/>
                    <a:gd name="T9" fmla="*/ 244 h 287"/>
                    <a:gd name="T10" fmla="*/ 0 w 9"/>
                    <a:gd name="T11" fmla="*/ 287 h 287"/>
                    <a:gd name="T12" fmla="*/ 9 w 9"/>
                    <a:gd name="T13" fmla="*/ 287 h 287"/>
                    <a:gd name="T14" fmla="*/ 9 w 9"/>
                    <a:gd name="T15" fmla="*/ 244 h 287"/>
                    <a:gd name="T16" fmla="*/ 9 w 9"/>
                    <a:gd name="T17" fmla="*/ 147 h 287"/>
                    <a:gd name="T18" fmla="*/ 9 w 9"/>
                    <a:gd name="T19" fmla="*/ 49 h 287"/>
                    <a:gd name="T20" fmla="*/ 9 w 9"/>
                    <a:gd name="T21" fmla="*/ 0 h 287"/>
                    <a:gd name="T22" fmla="*/ 9 w 9"/>
                    <a:gd name="T23" fmla="*/ 0 h 287"/>
                    <a:gd name="T24" fmla="*/ 0 w 9"/>
                    <a:gd name="T25" fmla="*/ 0 h 2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7"/>
                      </a:lnTo>
                      <a:lnTo>
                        <a:pt x="0" y="244"/>
                      </a:lnTo>
                      <a:lnTo>
                        <a:pt x="0" y="287"/>
                      </a:lnTo>
                      <a:lnTo>
                        <a:pt x="9" y="287"/>
                      </a:lnTo>
                      <a:lnTo>
                        <a:pt x="9" y="244"/>
                      </a:lnTo>
                      <a:lnTo>
                        <a:pt x="9" y="147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1" name="Freeform 43"/>
                <p:cNvSpPr>
                  <a:spLocks/>
                </p:cNvSpPr>
                <p:nvPr/>
              </p:nvSpPr>
              <p:spPr bwMode="auto">
                <a:xfrm>
                  <a:off x="684" y="1792"/>
                  <a:ext cx="19" cy="18"/>
                </a:xfrm>
                <a:custGeom>
                  <a:avLst/>
                  <a:gdLst>
                    <a:gd name="T0" fmla="*/ 19 w 19"/>
                    <a:gd name="T1" fmla="*/ 0 h 18"/>
                    <a:gd name="T2" fmla="*/ 19 w 19"/>
                    <a:gd name="T3" fmla="*/ 0 h 18"/>
                    <a:gd name="T4" fmla="*/ 13 w 19"/>
                    <a:gd name="T5" fmla="*/ 0 h 18"/>
                    <a:gd name="T6" fmla="*/ 8 w 19"/>
                    <a:gd name="T7" fmla="*/ 3 h 18"/>
                    <a:gd name="T8" fmla="*/ 1 w 19"/>
                    <a:gd name="T9" fmla="*/ 8 h 18"/>
                    <a:gd name="T10" fmla="*/ 0 w 19"/>
                    <a:gd name="T11" fmla="*/ 18 h 18"/>
                    <a:gd name="T12" fmla="*/ 9 w 19"/>
                    <a:gd name="T13" fmla="*/ 18 h 18"/>
                    <a:gd name="T14" fmla="*/ 10 w 19"/>
                    <a:gd name="T15" fmla="*/ 12 h 18"/>
                    <a:gd name="T16" fmla="*/ 13 w 19"/>
                    <a:gd name="T17" fmla="*/ 10 h 18"/>
                    <a:gd name="T18" fmla="*/ 15 w 19"/>
                    <a:gd name="T19" fmla="*/ 9 h 18"/>
                    <a:gd name="T20" fmla="*/ 19 w 19"/>
                    <a:gd name="T21" fmla="*/ 9 h 18"/>
                    <a:gd name="T22" fmla="*/ 19 w 19"/>
                    <a:gd name="T23" fmla="*/ 9 h 18"/>
                    <a:gd name="T24" fmla="*/ 19 w 19"/>
                    <a:gd name="T25" fmla="*/ 0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9" h="18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3" y="0"/>
                      </a:lnTo>
                      <a:lnTo>
                        <a:pt x="8" y="3"/>
                      </a:lnTo>
                      <a:lnTo>
                        <a:pt x="1" y="8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10" y="12"/>
                      </a:lnTo>
                      <a:lnTo>
                        <a:pt x="13" y="10"/>
                      </a:lnTo>
                      <a:lnTo>
                        <a:pt x="15" y="9"/>
                      </a:lnTo>
                      <a:lnTo>
                        <a:pt x="19" y="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2" name="Freeform 44"/>
                <p:cNvSpPr>
                  <a:spLocks/>
                </p:cNvSpPr>
                <p:nvPr/>
              </p:nvSpPr>
              <p:spPr bwMode="auto">
                <a:xfrm>
                  <a:off x="703" y="1792"/>
                  <a:ext cx="555" cy="9"/>
                </a:xfrm>
                <a:custGeom>
                  <a:avLst/>
                  <a:gdLst>
                    <a:gd name="T0" fmla="*/ 555 w 555"/>
                    <a:gd name="T1" fmla="*/ 0 h 9"/>
                    <a:gd name="T2" fmla="*/ 555 w 555"/>
                    <a:gd name="T3" fmla="*/ 0 h 9"/>
                    <a:gd name="T4" fmla="*/ 546 w 555"/>
                    <a:gd name="T5" fmla="*/ 0 h 9"/>
                    <a:gd name="T6" fmla="*/ 528 w 555"/>
                    <a:gd name="T7" fmla="*/ 0 h 9"/>
                    <a:gd name="T8" fmla="*/ 499 w 555"/>
                    <a:gd name="T9" fmla="*/ 0 h 9"/>
                    <a:gd name="T10" fmla="*/ 463 w 555"/>
                    <a:gd name="T11" fmla="*/ 0 h 9"/>
                    <a:gd name="T12" fmla="*/ 421 w 555"/>
                    <a:gd name="T13" fmla="*/ 0 h 9"/>
                    <a:gd name="T14" fmla="*/ 375 w 555"/>
                    <a:gd name="T15" fmla="*/ 0 h 9"/>
                    <a:gd name="T16" fmla="*/ 326 w 555"/>
                    <a:gd name="T17" fmla="*/ 0 h 9"/>
                    <a:gd name="T18" fmla="*/ 274 w 555"/>
                    <a:gd name="T19" fmla="*/ 0 h 9"/>
                    <a:gd name="T20" fmla="*/ 223 w 555"/>
                    <a:gd name="T21" fmla="*/ 0 h 9"/>
                    <a:gd name="T22" fmla="*/ 174 w 555"/>
                    <a:gd name="T23" fmla="*/ 0 h 9"/>
                    <a:gd name="T24" fmla="*/ 128 w 555"/>
                    <a:gd name="T25" fmla="*/ 0 h 9"/>
                    <a:gd name="T26" fmla="*/ 86 w 555"/>
                    <a:gd name="T27" fmla="*/ 0 h 9"/>
                    <a:gd name="T28" fmla="*/ 51 w 555"/>
                    <a:gd name="T29" fmla="*/ 0 h 9"/>
                    <a:gd name="T30" fmla="*/ 24 w 555"/>
                    <a:gd name="T31" fmla="*/ 0 h 9"/>
                    <a:gd name="T32" fmla="*/ 7 w 555"/>
                    <a:gd name="T33" fmla="*/ 0 h 9"/>
                    <a:gd name="T34" fmla="*/ 0 w 555"/>
                    <a:gd name="T35" fmla="*/ 0 h 9"/>
                    <a:gd name="T36" fmla="*/ 0 w 555"/>
                    <a:gd name="T37" fmla="*/ 9 h 9"/>
                    <a:gd name="T38" fmla="*/ 7 w 555"/>
                    <a:gd name="T39" fmla="*/ 9 h 9"/>
                    <a:gd name="T40" fmla="*/ 24 w 555"/>
                    <a:gd name="T41" fmla="*/ 9 h 9"/>
                    <a:gd name="T42" fmla="*/ 51 w 555"/>
                    <a:gd name="T43" fmla="*/ 9 h 9"/>
                    <a:gd name="T44" fmla="*/ 86 w 555"/>
                    <a:gd name="T45" fmla="*/ 9 h 9"/>
                    <a:gd name="T46" fmla="*/ 128 w 555"/>
                    <a:gd name="T47" fmla="*/ 9 h 9"/>
                    <a:gd name="T48" fmla="*/ 174 w 555"/>
                    <a:gd name="T49" fmla="*/ 9 h 9"/>
                    <a:gd name="T50" fmla="*/ 223 w 555"/>
                    <a:gd name="T51" fmla="*/ 9 h 9"/>
                    <a:gd name="T52" fmla="*/ 274 w 555"/>
                    <a:gd name="T53" fmla="*/ 9 h 9"/>
                    <a:gd name="T54" fmla="*/ 326 w 555"/>
                    <a:gd name="T55" fmla="*/ 9 h 9"/>
                    <a:gd name="T56" fmla="*/ 375 w 555"/>
                    <a:gd name="T57" fmla="*/ 9 h 9"/>
                    <a:gd name="T58" fmla="*/ 421 w 555"/>
                    <a:gd name="T59" fmla="*/ 9 h 9"/>
                    <a:gd name="T60" fmla="*/ 463 w 555"/>
                    <a:gd name="T61" fmla="*/ 9 h 9"/>
                    <a:gd name="T62" fmla="*/ 499 w 555"/>
                    <a:gd name="T63" fmla="*/ 9 h 9"/>
                    <a:gd name="T64" fmla="*/ 528 w 555"/>
                    <a:gd name="T65" fmla="*/ 9 h 9"/>
                    <a:gd name="T66" fmla="*/ 546 w 555"/>
                    <a:gd name="T67" fmla="*/ 9 h 9"/>
                    <a:gd name="T68" fmla="*/ 555 w 555"/>
                    <a:gd name="T69" fmla="*/ 9 h 9"/>
                    <a:gd name="T70" fmla="*/ 555 w 555"/>
                    <a:gd name="T71" fmla="*/ 9 h 9"/>
                    <a:gd name="T72" fmla="*/ 555 w 555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5" h="9">
                      <a:moveTo>
                        <a:pt x="555" y="0"/>
                      </a:moveTo>
                      <a:lnTo>
                        <a:pt x="555" y="0"/>
                      </a:lnTo>
                      <a:lnTo>
                        <a:pt x="546" y="0"/>
                      </a:lnTo>
                      <a:lnTo>
                        <a:pt x="528" y="0"/>
                      </a:lnTo>
                      <a:lnTo>
                        <a:pt x="499" y="0"/>
                      </a:lnTo>
                      <a:lnTo>
                        <a:pt x="463" y="0"/>
                      </a:lnTo>
                      <a:lnTo>
                        <a:pt x="421" y="0"/>
                      </a:lnTo>
                      <a:lnTo>
                        <a:pt x="375" y="0"/>
                      </a:lnTo>
                      <a:lnTo>
                        <a:pt x="326" y="0"/>
                      </a:lnTo>
                      <a:lnTo>
                        <a:pt x="274" y="0"/>
                      </a:lnTo>
                      <a:lnTo>
                        <a:pt x="223" y="0"/>
                      </a:lnTo>
                      <a:lnTo>
                        <a:pt x="174" y="0"/>
                      </a:lnTo>
                      <a:lnTo>
                        <a:pt x="128" y="0"/>
                      </a:lnTo>
                      <a:lnTo>
                        <a:pt x="86" y="0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4" y="9"/>
                      </a:lnTo>
                      <a:lnTo>
                        <a:pt x="51" y="9"/>
                      </a:lnTo>
                      <a:lnTo>
                        <a:pt x="86" y="9"/>
                      </a:lnTo>
                      <a:lnTo>
                        <a:pt x="128" y="9"/>
                      </a:lnTo>
                      <a:lnTo>
                        <a:pt x="174" y="9"/>
                      </a:lnTo>
                      <a:lnTo>
                        <a:pt x="223" y="9"/>
                      </a:lnTo>
                      <a:lnTo>
                        <a:pt x="274" y="9"/>
                      </a:lnTo>
                      <a:lnTo>
                        <a:pt x="326" y="9"/>
                      </a:lnTo>
                      <a:lnTo>
                        <a:pt x="375" y="9"/>
                      </a:lnTo>
                      <a:lnTo>
                        <a:pt x="421" y="9"/>
                      </a:lnTo>
                      <a:lnTo>
                        <a:pt x="463" y="9"/>
                      </a:lnTo>
                      <a:lnTo>
                        <a:pt x="499" y="9"/>
                      </a:lnTo>
                      <a:lnTo>
                        <a:pt x="528" y="9"/>
                      </a:lnTo>
                      <a:lnTo>
                        <a:pt x="546" y="9"/>
                      </a:lnTo>
                      <a:lnTo>
                        <a:pt x="555" y="9"/>
                      </a:lnTo>
                      <a:lnTo>
                        <a:pt x="55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3" name="Freeform 45"/>
                <p:cNvSpPr>
                  <a:spLocks/>
                </p:cNvSpPr>
                <p:nvPr/>
              </p:nvSpPr>
              <p:spPr bwMode="auto">
                <a:xfrm>
                  <a:off x="1258" y="1792"/>
                  <a:ext cx="18" cy="18"/>
                </a:xfrm>
                <a:custGeom>
                  <a:avLst/>
                  <a:gdLst>
                    <a:gd name="T0" fmla="*/ 18 w 18"/>
                    <a:gd name="T1" fmla="*/ 18 h 18"/>
                    <a:gd name="T2" fmla="*/ 18 w 18"/>
                    <a:gd name="T3" fmla="*/ 18 h 18"/>
                    <a:gd name="T4" fmla="*/ 18 w 18"/>
                    <a:gd name="T5" fmla="*/ 12 h 18"/>
                    <a:gd name="T6" fmla="*/ 15 w 18"/>
                    <a:gd name="T7" fmla="*/ 7 h 18"/>
                    <a:gd name="T8" fmla="*/ 8 w 18"/>
                    <a:gd name="T9" fmla="*/ 1 h 18"/>
                    <a:gd name="T10" fmla="*/ 0 w 18"/>
                    <a:gd name="T11" fmla="*/ 0 h 18"/>
                    <a:gd name="T12" fmla="*/ 0 w 18"/>
                    <a:gd name="T13" fmla="*/ 9 h 18"/>
                    <a:gd name="T14" fmla="*/ 5 w 18"/>
                    <a:gd name="T15" fmla="*/ 10 h 18"/>
                    <a:gd name="T16" fmla="*/ 8 w 18"/>
                    <a:gd name="T17" fmla="*/ 11 h 18"/>
                    <a:gd name="T18" fmla="*/ 9 w 18"/>
                    <a:gd name="T19" fmla="*/ 15 h 18"/>
                    <a:gd name="T20" fmla="*/ 9 w 18"/>
                    <a:gd name="T21" fmla="*/ 18 h 18"/>
                    <a:gd name="T22" fmla="*/ 9 w 18"/>
                    <a:gd name="T23" fmla="*/ 18 h 18"/>
                    <a:gd name="T24" fmla="*/ 18 w 18"/>
                    <a:gd name="T25" fmla="*/ 18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18" y="12"/>
                      </a:lnTo>
                      <a:lnTo>
                        <a:pt x="15" y="7"/>
                      </a:lnTo>
                      <a:lnTo>
                        <a:pt x="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9" y="15"/>
                      </a:lnTo>
                      <a:lnTo>
                        <a:pt x="9" y="18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4" name="Freeform 46"/>
                <p:cNvSpPr>
                  <a:spLocks/>
                </p:cNvSpPr>
                <p:nvPr/>
              </p:nvSpPr>
              <p:spPr bwMode="auto">
                <a:xfrm>
                  <a:off x="1267" y="1810"/>
                  <a:ext cx="9" cy="280"/>
                </a:xfrm>
                <a:custGeom>
                  <a:avLst/>
                  <a:gdLst>
                    <a:gd name="T0" fmla="*/ 9 w 9"/>
                    <a:gd name="T1" fmla="*/ 280 h 280"/>
                    <a:gd name="T2" fmla="*/ 9 w 9"/>
                    <a:gd name="T3" fmla="*/ 280 h 280"/>
                    <a:gd name="T4" fmla="*/ 9 w 9"/>
                    <a:gd name="T5" fmla="*/ 233 h 280"/>
                    <a:gd name="T6" fmla="*/ 9 w 9"/>
                    <a:gd name="T7" fmla="*/ 138 h 280"/>
                    <a:gd name="T8" fmla="*/ 9 w 9"/>
                    <a:gd name="T9" fmla="*/ 44 h 280"/>
                    <a:gd name="T10" fmla="*/ 9 w 9"/>
                    <a:gd name="T11" fmla="*/ 0 h 280"/>
                    <a:gd name="T12" fmla="*/ 0 w 9"/>
                    <a:gd name="T13" fmla="*/ 0 h 280"/>
                    <a:gd name="T14" fmla="*/ 0 w 9"/>
                    <a:gd name="T15" fmla="*/ 44 h 280"/>
                    <a:gd name="T16" fmla="*/ 0 w 9"/>
                    <a:gd name="T17" fmla="*/ 138 h 280"/>
                    <a:gd name="T18" fmla="*/ 0 w 9"/>
                    <a:gd name="T19" fmla="*/ 233 h 280"/>
                    <a:gd name="T20" fmla="*/ 0 w 9"/>
                    <a:gd name="T21" fmla="*/ 280 h 280"/>
                    <a:gd name="T22" fmla="*/ 0 w 9"/>
                    <a:gd name="T23" fmla="*/ 280 h 280"/>
                    <a:gd name="T24" fmla="*/ 9 w 9"/>
                    <a:gd name="T25" fmla="*/ 280 h 2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0">
                      <a:moveTo>
                        <a:pt x="9" y="280"/>
                      </a:moveTo>
                      <a:lnTo>
                        <a:pt x="9" y="280"/>
                      </a:lnTo>
                      <a:lnTo>
                        <a:pt x="9" y="233"/>
                      </a:lnTo>
                      <a:lnTo>
                        <a:pt x="9" y="138"/>
                      </a:lnTo>
                      <a:lnTo>
                        <a:pt x="9" y="4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4"/>
                      </a:lnTo>
                      <a:lnTo>
                        <a:pt x="0" y="138"/>
                      </a:lnTo>
                      <a:lnTo>
                        <a:pt x="0" y="233"/>
                      </a:lnTo>
                      <a:lnTo>
                        <a:pt x="0" y="280"/>
                      </a:lnTo>
                      <a:lnTo>
                        <a:pt x="9" y="2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5" name="Freeform 47"/>
                <p:cNvSpPr>
                  <a:spLocks/>
                </p:cNvSpPr>
                <p:nvPr/>
              </p:nvSpPr>
              <p:spPr bwMode="auto">
                <a:xfrm>
                  <a:off x="1267" y="2090"/>
                  <a:ext cx="9" cy="24"/>
                </a:xfrm>
                <a:custGeom>
                  <a:avLst/>
                  <a:gdLst>
                    <a:gd name="T0" fmla="*/ 5 w 9"/>
                    <a:gd name="T1" fmla="*/ 24 h 24"/>
                    <a:gd name="T2" fmla="*/ 9 w 9"/>
                    <a:gd name="T3" fmla="*/ 20 h 24"/>
                    <a:gd name="T4" fmla="*/ 9 w 9"/>
                    <a:gd name="T5" fmla="*/ 0 h 24"/>
                    <a:gd name="T6" fmla="*/ 0 w 9"/>
                    <a:gd name="T7" fmla="*/ 0 h 24"/>
                    <a:gd name="T8" fmla="*/ 0 w 9"/>
                    <a:gd name="T9" fmla="*/ 20 h 24"/>
                    <a:gd name="T10" fmla="*/ 5 w 9"/>
                    <a:gd name="T11" fmla="*/ 15 h 24"/>
                    <a:gd name="T12" fmla="*/ 5 w 9"/>
                    <a:gd name="T13" fmla="*/ 24 h 24"/>
                    <a:gd name="T14" fmla="*/ 9 w 9"/>
                    <a:gd name="T15" fmla="*/ 24 h 24"/>
                    <a:gd name="T16" fmla="*/ 9 w 9"/>
                    <a:gd name="T17" fmla="*/ 20 h 24"/>
                    <a:gd name="T18" fmla="*/ 5 w 9"/>
                    <a:gd name="T19" fmla="*/ 24 h 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4">
                      <a:moveTo>
                        <a:pt x="5" y="24"/>
                      </a:moveTo>
                      <a:lnTo>
                        <a:pt x="9" y="2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" y="15"/>
                      </a:lnTo>
                      <a:lnTo>
                        <a:pt x="5" y="24"/>
                      </a:lnTo>
                      <a:lnTo>
                        <a:pt x="9" y="24"/>
                      </a:lnTo>
                      <a:lnTo>
                        <a:pt x="9" y="2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6" name="Freeform 48"/>
                <p:cNvSpPr>
                  <a:spLocks/>
                </p:cNvSpPr>
                <p:nvPr/>
              </p:nvSpPr>
              <p:spPr bwMode="auto">
                <a:xfrm>
                  <a:off x="1235" y="2093"/>
                  <a:ext cx="37" cy="17"/>
                </a:xfrm>
                <a:custGeom>
                  <a:avLst/>
                  <a:gdLst>
                    <a:gd name="T0" fmla="*/ 37 w 37"/>
                    <a:gd name="T1" fmla="*/ 0 h 17"/>
                    <a:gd name="T2" fmla="*/ 17 w 37"/>
                    <a:gd name="T3" fmla="*/ 0 h 17"/>
                    <a:gd name="T4" fmla="*/ 0 w 37"/>
                    <a:gd name="T5" fmla="*/ 17 h 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" h="17">
                      <a:moveTo>
                        <a:pt x="37" y="0"/>
                      </a:moveTo>
                      <a:lnTo>
                        <a:pt x="17" y="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7" name="Freeform 49"/>
                <p:cNvSpPr>
                  <a:spLocks/>
                </p:cNvSpPr>
                <p:nvPr/>
              </p:nvSpPr>
              <p:spPr bwMode="auto">
                <a:xfrm>
                  <a:off x="696" y="1806"/>
                  <a:ext cx="470" cy="306"/>
                </a:xfrm>
                <a:custGeom>
                  <a:avLst/>
                  <a:gdLst>
                    <a:gd name="T0" fmla="*/ 470 w 470"/>
                    <a:gd name="T1" fmla="*/ 304 h 306"/>
                    <a:gd name="T2" fmla="*/ 470 w 470"/>
                    <a:gd name="T3" fmla="*/ 306 h 306"/>
                    <a:gd name="T4" fmla="*/ 0 w 470"/>
                    <a:gd name="T5" fmla="*/ 306 h 306"/>
                    <a:gd name="T6" fmla="*/ 0 w 470"/>
                    <a:gd name="T7" fmla="*/ 291 h 306"/>
                    <a:gd name="T8" fmla="*/ 0 w 470"/>
                    <a:gd name="T9" fmla="*/ 249 h 306"/>
                    <a:gd name="T10" fmla="*/ 0 w 470"/>
                    <a:gd name="T11" fmla="*/ 157 h 306"/>
                    <a:gd name="T12" fmla="*/ 0 w 470"/>
                    <a:gd name="T13" fmla="*/ 64 h 306"/>
                    <a:gd name="T14" fmla="*/ 0 w 470"/>
                    <a:gd name="T15" fmla="*/ 18 h 306"/>
                    <a:gd name="T16" fmla="*/ 1 w 470"/>
                    <a:gd name="T17" fmla="*/ 12 h 306"/>
                    <a:gd name="T18" fmla="*/ 4 w 470"/>
                    <a:gd name="T19" fmla="*/ 7 h 306"/>
                    <a:gd name="T20" fmla="*/ 10 w 470"/>
                    <a:gd name="T21" fmla="*/ 2 h 306"/>
                    <a:gd name="T22" fmla="*/ 21 w 470"/>
                    <a:gd name="T23" fmla="*/ 0 h 306"/>
                    <a:gd name="T24" fmla="*/ 28 w 470"/>
                    <a:gd name="T25" fmla="*/ 0 h 306"/>
                    <a:gd name="T26" fmla="*/ 43 w 470"/>
                    <a:gd name="T27" fmla="*/ 0 h 306"/>
                    <a:gd name="T28" fmla="*/ 64 w 470"/>
                    <a:gd name="T29" fmla="*/ 0 h 306"/>
                    <a:gd name="T30" fmla="*/ 92 w 470"/>
                    <a:gd name="T31" fmla="*/ 0 h 306"/>
                    <a:gd name="T32" fmla="*/ 123 w 470"/>
                    <a:gd name="T33" fmla="*/ 0 h 306"/>
                    <a:gd name="T34" fmla="*/ 159 w 470"/>
                    <a:gd name="T35" fmla="*/ 0 h 306"/>
                    <a:gd name="T36" fmla="*/ 196 w 470"/>
                    <a:gd name="T37" fmla="*/ 0 h 306"/>
                    <a:gd name="T38" fmla="*/ 234 w 470"/>
                    <a:gd name="T39" fmla="*/ 0 h 306"/>
                    <a:gd name="T40" fmla="*/ 273 w 470"/>
                    <a:gd name="T41" fmla="*/ 0 h 306"/>
                    <a:gd name="T42" fmla="*/ 310 w 470"/>
                    <a:gd name="T43" fmla="*/ 0 h 306"/>
                    <a:gd name="T44" fmla="*/ 345 w 470"/>
                    <a:gd name="T45" fmla="*/ 0 h 306"/>
                    <a:gd name="T46" fmla="*/ 377 w 470"/>
                    <a:gd name="T47" fmla="*/ 0 h 306"/>
                    <a:gd name="T48" fmla="*/ 405 w 470"/>
                    <a:gd name="T49" fmla="*/ 0 h 306"/>
                    <a:gd name="T50" fmla="*/ 426 w 470"/>
                    <a:gd name="T51" fmla="*/ 0 h 306"/>
                    <a:gd name="T52" fmla="*/ 441 w 470"/>
                    <a:gd name="T53" fmla="*/ 0 h 306"/>
                    <a:gd name="T54" fmla="*/ 448 w 470"/>
                    <a:gd name="T55" fmla="*/ 0 h 306"/>
                    <a:gd name="T56" fmla="*/ 458 w 470"/>
                    <a:gd name="T57" fmla="*/ 1 h 306"/>
                    <a:gd name="T58" fmla="*/ 465 w 470"/>
                    <a:gd name="T59" fmla="*/ 5 h 306"/>
                    <a:gd name="T60" fmla="*/ 469 w 470"/>
                    <a:gd name="T61" fmla="*/ 11 h 306"/>
                    <a:gd name="T62" fmla="*/ 470 w 470"/>
                    <a:gd name="T63" fmla="*/ 19 h 306"/>
                    <a:gd name="T64" fmla="*/ 470 w 470"/>
                    <a:gd name="T65" fmla="*/ 68 h 306"/>
                    <a:gd name="T66" fmla="*/ 470 w 470"/>
                    <a:gd name="T67" fmla="*/ 165 h 306"/>
                    <a:gd name="T68" fmla="*/ 470 w 470"/>
                    <a:gd name="T69" fmla="*/ 261 h 306"/>
                    <a:gd name="T70" fmla="*/ 470 w 470"/>
                    <a:gd name="T71" fmla="*/ 304 h 3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70" h="306">
                      <a:moveTo>
                        <a:pt x="470" y="304"/>
                      </a:moveTo>
                      <a:lnTo>
                        <a:pt x="470" y="306"/>
                      </a:lnTo>
                      <a:lnTo>
                        <a:pt x="0" y="306"/>
                      </a:lnTo>
                      <a:lnTo>
                        <a:pt x="0" y="291"/>
                      </a:lnTo>
                      <a:lnTo>
                        <a:pt x="0" y="249"/>
                      </a:lnTo>
                      <a:lnTo>
                        <a:pt x="0" y="157"/>
                      </a:lnTo>
                      <a:lnTo>
                        <a:pt x="0" y="64"/>
                      </a:lnTo>
                      <a:lnTo>
                        <a:pt x="0" y="18"/>
                      </a:lnTo>
                      <a:lnTo>
                        <a:pt x="1" y="12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43" y="0"/>
                      </a:lnTo>
                      <a:lnTo>
                        <a:pt x="64" y="0"/>
                      </a:lnTo>
                      <a:lnTo>
                        <a:pt x="92" y="0"/>
                      </a:lnTo>
                      <a:lnTo>
                        <a:pt x="123" y="0"/>
                      </a:lnTo>
                      <a:lnTo>
                        <a:pt x="159" y="0"/>
                      </a:lnTo>
                      <a:lnTo>
                        <a:pt x="196" y="0"/>
                      </a:lnTo>
                      <a:lnTo>
                        <a:pt x="234" y="0"/>
                      </a:lnTo>
                      <a:lnTo>
                        <a:pt x="273" y="0"/>
                      </a:lnTo>
                      <a:lnTo>
                        <a:pt x="310" y="0"/>
                      </a:lnTo>
                      <a:lnTo>
                        <a:pt x="345" y="0"/>
                      </a:lnTo>
                      <a:lnTo>
                        <a:pt x="377" y="0"/>
                      </a:lnTo>
                      <a:lnTo>
                        <a:pt x="405" y="0"/>
                      </a:lnTo>
                      <a:lnTo>
                        <a:pt x="426" y="0"/>
                      </a:lnTo>
                      <a:lnTo>
                        <a:pt x="441" y="0"/>
                      </a:lnTo>
                      <a:lnTo>
                        <a:pt x="448" y="0"/>
                      </a:lnTo>
                      <a:lnTo>
                        <a:pt x="458" y="1"/>
                      </a:lnTo>
                      <a:lnTo>
                        <a:pt x="465" y="5"/>
                      </a:lnTo>
                      <a:lnTo>
                        <a:pt x="469" y="11"/>
                      </a:lnTo>
                      <a:lnTo>
                        <a:pt x="470" y="19"/>
                      </a:lnTo>
                      <a:lnTo>
                        <a:pt x="470" y="68"/>
                      </a:lnTo>
                      <a:lnTo>
                        <a:pt x="470" y="165"/>
                      </a:lnTo>
                      <a:lnTo>
                        <a:pt x="470" y="261"/>
                      </a:lnTo>
                      <a:lnTo>
                        <a:pt x="470" y="304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8" name="Freeform 50"/>
                <p:cNvSpPr>
                  <a:spLocks/>
                </p:cNvSpPr>
                <p:nvPr/>
              </p:nvSpPr>
              <p:spPr bwMode="auto">
                <a:xfrm>
                  <a:off x="1162" y="2107"/>
                  <a:ext cx="9" cy="10"/>
                </a:xfrm>
                <a:custGeom>
                  <a:avLst/>
                  <a:gdLst>
                    <a:gd name="T0" fmla="*/ 4 w 9"/>
                    <a:gd name="T1" fmla="*/ 10 h 10"/>
                    <a:gd name="T2" fmla="*/ 9 w 9"/>
                    <a:gd name="T3" fmla="*/ 5 h 10"/>
                    <a:gd name="T4" fmla="*/ 9 w 9"/>
                    <a:gd name="T5" fmla="*/ 3 h 10"/>
                    <a:gd name="T6" fmla="*/ 0 w 9"/>
                    <a:gd name="T7" fmla="*/ 3 h 10"/>
                    <a:gd name="T8" fmla="*/ 0 w 9"/>
                    <a:gd name="T9" fmla="*/ 5 h 10"/>
                    <a:gd name="T10" fmla="*/ 4 w 9"/>
                    <a:gd name="T11" fmla="*/ 0 h 10"/>
                    <a:gd name="T12" fmla="*/ 4 w 9"/>
                    <a:gd name="T13" fmla="*/ 10 h 10"/>
                    <a:gd name="T14" fmla="*/ 9 w 9"/>
                    <a:gd name="T15" fmla="*/ 10 h 10"/>
                    <a:gd name="T16" fmla="*/ 9 w 9"/>
                    <a:gd name="T17" fmla="*/ 5 h 10"/>
                    <a:gd name="T18" fmla="*/ 4 w 9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10">
                      <a:moveTo>
                        <a:pt x="4" y="10"/>
                      </a:move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9" y="10"/>
                      </a:lnTo>
                      <a:lnTo>
                        <a:pt x="9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39" name="Freeform 51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75" cy="10"/>
                </a:xfrm>
                <a:custGeom>
                  <a:avLst/>
                  <a:gdLst>
                    <a:gd name="T0" fmla="*/ 0 w 475"/>
                    <a:gd name="T1" fmla="*/ 5 h 10"/>
                    <a:gd name="T2" fmla="*/ 5 w 475"/>
                    <a:gd name="T3" fmla="*/ 10 h 10"/>
                    <a:gd name="T4" fmla="*/ 475 w 475"/>
                    <a:gd name="T5" fmla="*/ 10 h 10"/>
                    <a:gd name="T6" fmla="*/ 475 w 475"/>
                    <a:gd name="T7" fmla="*/ 0 h 10"/>
                    <a:gd name="T8" fmla="*/ 5 w 475"/>
                    <a:gd name="T9" fmla="*/ 0 h 10"/>
                    <a:gd name="T10" fmla="*/ 9 w 475"/>
                    <a:gd name="T11" fmla="*/ 5 h 10"/>
                    <a:gd name="T12" fmla="*/ 0 w 475"/>
                    <a:gd name="T13" fmla="*/ 5 h 10"/>
                    <a:gd name="T14" fmla="*/ 0 w 475"/>
                    <a:gd name="T15" fmla="*/ 10 h 10"/>
                    <a:gd name="T16" fmla="*/ 5 w 475"/>
                    <a:gd name="T17" fmla="*/ 10 h 10"/>
                    <a:gd name="T18" fmla="*/ 0 w 475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75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75" y="10"/>
                      </a:lnTo>
                      <a:lnTo>
                        <a:pt x="475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0" name="Freeform 52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0 w 9"/>
                    <a:gd name="T3" fmla="*/ 0 h 15"/>
                    <a:gd name="T4" fmla="*/ 0 w 9"/>
                    <a:gd name="T5" fmla="*/ 15 h 15"/>
                    <a:gd name="T6" fmla="*/ 9 w 9"/>
                    <a:gd name="T7" fmla="*/ 15 h 15"/>
                    <a:gd name="T8" fmla="*/ 9 w 9"/>
                    <a:gd name="T9" fmla="*/ 0 h 15"/>
                    <a:gd name="T10" fmla="*/ 9 w 9"/>
                    <a:gd name="T11" fmla="*/ 0 h 15"/>
                    <a:gd name="T12" fmla="*/ 0 w 9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1" name="Freeform 53"/>
                <p:cNvSpPr>
                  <a:spLocks/>
                </p:cNvSpPr>
                <p:nvPr/>
              </p:nvSpPr>
              <p:spPr bwMode="auto">
                <a:xfrm>
                  <a:off x="691" y="1824"/>
                  <a:ext cx="9" cy="273"/>
                </a:xfrm>
                <a:custGeom>
                  <a:avLst/>
                  <a:gdLst>
                    <a:gd name="T0" fmla="*/ 0 w 9"/>
                    <a:gd name="T1" fmla="*/ 0 h 273"/>
                    <a:gd name="T2" fmla="*/ 0 w 9"/>
                    <a:gd name="T3" fmla="*/ 0 h 273"/>
                    <a:gd name="T4" fmla="*/ 0 w 9"/>
                    <a:gd name="T5" fmla="*/ 46 h 273"/>
                    <a:gd name="T6" fmla="*/ 0 w 9"/>
                    <a:gd name="T7" fmla="*/ 139 h 273"/>
                    <a:gd name="T8" fmla="*/ 0 w 9"/>
                    <a:gd name="T9" fmla="*/ 231 h 273"/>
                    <a:gd name="T10" fmla="*/ 0 w 9"/>
                    <a:gd name="T11" fmla="*/ 273 h 273"/>
                    <a:gd name="T12" fmla="*/ 9 w 9"/>
                    <a:gd name="T13" fmla="*/ 273 h 273"/>
                    <a:gd name="T14" fmla="*/ 9 w 9"/>
                    <a:gd name="T15" fmla="*/ 231 h 273"/>
                    <a:gd name="T16" fmla="*/ 9 w 9"/>
                    <a:gd name="T17" fmla="*/ 139 h 273"/>
                    <a:gd name="T18" fmla="*/ 9 w 9"/>
                    <a:gd name="T19" fmla="*/ 46 h 273"/>
                    <a:gd name="T20" fmla="*/ 9 w 9"/>
                    <a:gd name="T21" fmla="*/ 0 h 273"/>
                    <a:gd name="T22" fmla="*/ 9 w 9"/>
                    <a:gd name="T23" fmla="*/ 0 h 273"/>
                    <a:gd name="T24" fmla="*/ 0 w 9"/>
                    <a:gd name="T25" fmla="*/ 0 h 2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0" y="231"/>
                      </a:lnTo>
                      <a:lnTo>
                        <a:pt x="0" y="273"/>
                      </a:lnTo>
                      <a:lnTo>
                        <a:pt x="9" y="273"/>
                      </a:lnTo>
                      <a:lnTo>
                        <a:pt x="9" y="231"/>
                      </a:lnTo>
                      <a:lnTo>
                        <a:pt x="9" y="139"/>
                      </a:lnTo>
                      <a:lnTo>
                        <a:pt x="9" y="46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2" name="Freeform 54"/>
                <p:cNvSpPr>
                  <a:spLocks/>
                </p:cNvSpPr>
                <p:nvPr/>
              </p:nvSpPr>
              <p:spPr bwMode="auto">
                <a:xfrm>
                  <a:off x="691" y="1801"/>
                  <a:ext cx="26" cy="23"/>
                </a:xfrm>
                <a:custGeom>
                  <a:avLst/>
                  <a:gdLst>
                    <a:gd name="T0" fmla="*/ 26 w 26"/>
                    <a:gd name="T1" fmla="*/ 0 h 23"/>
                    <a:gd name="T2" fmla="*/ 26 w 26"/>
                    <a:gd name="T3" fmla="*/ 0 h 23"/>
                    <a:gd name="T4" fmla="*/ 14 w 26"/>
                    <a:gd name="T5" fmla="*/ 2 h 23"/>
                    <a:gd name="T6" fmla="*/ 6 w 26"/>
                    <a:gd name="T7" fmla="*/ 9 h 23"/>
                    <a:gd name="T8" fmla="*/ 1 w 26"/>
                    <a:gd name="T9" fmla="*/ 16 h 23"/>
                    <a:gd name="T10" fmla="*/ 0 w 26"/>
                    <a:gd name="T11" fmla="*/ 23 h 23"/>
                    <a:gd name="T12" fmla="*/ 9 w 26"/>
                    <a:gd name="T13" fmla="*/ 23 h 23"/>
                    <a:gd name="T14" fmla="*/ 10 w 26"/>
                    <a:gd name="T15" fmla="*/ 19 h 23"/>
                    <a:gd name="T16" fmla="*/ 13 w 26"/>
                    <a:gd name="T17" fmla="*/ 14 h 23"/>
                    <a:gd name="T18" fmla="*/ 16 w 26"/>
                    <a:gd name="T19" fmla="*/ 12 h 23"/>
                    <a:gd name="T20" fmla="*/ 26 w 26"/>
                    <a:gd name="T21" fmla="*/ 9 h 23"/>
                    <a:gd name="T22" fmla="*/ 26 w 26"/>
                    <a:gd name="T23" fmla="*/ 9 h 23"/>
                    <a:gd name="T24" fmla="*/ 26 w 26"/>
                    <a:gd name="T25" fmla="*/ 0 h 2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2"/>
                      </a:lnTo>
                      <a:lnTo>
                        <a:pt x="6" y="9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9" y="23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16" y="12"/>
                      </a:lnTo>
                      <a:lnTo>
                        <a:pt x="26" y="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3" name="Freeform 55"/>
                <p:cNvSpPr>
                  <a:spLocks/>
                </p:cNvSpPr>
                <p:nvPr/>
              </p:nvSpPr>
              <p:spPr bwMode="auto">
                <a:xfrm>
                  <a:off x="717" y="1801"/>
                  <a:ext cx="427" cy="9"/>
                </a:xfrm>
                <a:custGeom>
                  <a:avLst/>
                  <a:gdLst>
                    <a:gd name="T0" fmla="*/ 427 w 427"/>
                    <a:gd name="T1" fmla="*/ 0 h 9"/>
                    <a:gd name="T2" fmla="*/ 427 w 427"/>
                    <a:gd name="T3" fmla="*/ 0 h 9"/>
                    <a:gd name="T4" fmla="*/ 420 w 427"/>
                    <a:gd name="T5" fmla="*/ 0 h 9"/>
                    <a:gd name="T6" fmla="*/ 405 w 427"/>
                    <a:gd name="T7" fmla="*/ 0 h 9"/>
                    <a:gd name="T8" fmla="*/ 384 w 427"/>
                    <a:gd name="T9" fmla="*/ 0 h 9"/>
                    <a:gd name="T10" fmla="*/ 356 w 427"/>
                    <a:gd name="T11" fmla="*/ 0 h 9"/>
                    <a:gd name="T12" fmla="*/ 324 w 427"/>
                    <a:gd name="T13" fmla="*/ 0 h 9"/>
                    <a:gd name="T14" fmla="*/ 289 w 427"/>
                    <a:gd name="T15" fmla="*/ 0 h 9"/>
                    <a:gd name="T16" fmla="*/ 252 w 427"/>
                    <a:gd name="T17" fmla="*/ 0 h 9"/>
                    <a:gd name="T18" fmla="*/ 213 w 427"/>
                    <a:gd name="T19" fmla="*/ 0 h 9"/>
                    <a:gd name="T20" fmla="*/ 175 w 427"/>
                    <a:gd name="T21" fmla="*/ 0 h 9"/>
                    <a:gd name="T22" fmla="*/ 138 w 427"/>
                    <a:gd name="T23" fmla="*/ 0 h 9"/>
                    <a:gd name="T24" fmla="*/ 102 w 427"/>
                    <a:gd name="T25" fmla="*/ 0 h 9"/>
                    <a:gd name="T26" fmla="*/ 71 w 427"/>
                    <a:gd name="T27" fmla="*/ 0 h 9"/>
                    <a:gd name="T28" fmla="*/ 43 w 427"/>
                    <a:gd name="T29" fmla="*/ 0 h 9"/>
                    <a:gd name="T30" fmla="*/ 22 w 427"/>
                    <a:gd name="T31" fmla="*/ 0 h 9"/>
                    <a:gd name="T32" fmla="*/ 7 w 427"/>
                    <a:gd name="T33" fmla="*/ 0 h 9"/>
                    <a:gd name="T34" fmla="*/ 0 w 427"/>
                    <a:gd name="T35" fmla="*/ 0 h 9"/>
                    <a:gd name="T36" fmla="*/ 0 w 427"/>
                    <a:gd name="T37" fmla="*/ 9 h 9"/>
                    <a:gd name="T38" fmla="*/ 7 w 427"/>
                    <a:gd name="T39" fmla="*/ 9 h 9"/>
                    <a:gd name="T40" fmla="*/ 22 w 427"/>
                    <a:gd name="T41" fmla="*/ 9 h 9"/>
                    <a:gd name="T42" fmla="*/ 43 w 427"/>
                    <a:gd name="T43" fmla="*/ 9 h 9"/>
                    <a:gd name="T44" fmla="*/ 71 w 427"/>
                    <a:gd name="T45" fmla="*/ 9 h 9"/>
                    <a:gd name="T46" fmla="*/ 102 w 427"/>
                    <a:gd name="T47" fmla="*/ 9 h 9"/>
                    <a:gd name="T48" fmla="*/ 138 w 427"/>
                    <a:gd name="T49" fmla="*/ 9 h 9"/>
                    <a:gd name="T50" fmla="*/ 175 w 427"/>
                    <a:gd name="T51" fmla="*/ 9 h 9"/>
                    <a:gd name="T52" fmla="*/ 213 w 427"/>
                    <a:gd name="T53" fmla="*/ 9 h 9"/>
                    <a:gd name="T54" fmla="*/ 252 w 427"/>
                    <a:gd name="T55" fmla="*/ 9 h 9"/>
                    <a:gd name="T56" fmla="*/ 289 w 427"/>
                    <a:gd name="T57" fmla="*/ 9 h 9"/>
                    <a:gd name="T58" fmla="*/ 324 w 427"/>
                    <a:gd name="T59" fmla="*/ 9 h 9"/>
                    <a:gd name="T60" fmla="*/ 356 w 427"/>
                    <a:gd name="T61" fmla="*/ 9 h 9"/>
                    <a:gd name="T62" fmla="*/ 384 w 427"/>
                    <a:gd name="T63" fmla="*/ 9 h 9"/>
                    <a:gd name="T64" fmla="*/ 405 w 427"/>
                    <a:gd name="T65" fmla="*/ 9 h 9"/>
                    <a:gd name="T66" fmla="*/ 420 w 427"/>
                    <a:gd name="T67" fmla="*/ 9 h 9"/>
                    <a:gd name="T68" fmla="*/ 427 w 427"/>
                    <a:gd name="T69" fmla="*/ 9 h 9"/>
                    <a:gd name="T70" fmla="*/ 427 w 427"/>
                    <a:gd name="T71" fmla="*/ 9 h 9"/>
                    <a:gd name="T72" fmla="*/ 427 w 427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27" h="9">
                      <a:moveTo>
                        <a:pt x="427" y="0"/>
                      </a:moveTo>
                      <a:lnTo>
                        <a:pt x="427" y="0"/>
                      </a:lnTo>
                      <a:lnTo>
                        <a:pt x="420" y="0"/>
                      </a:lnTo>
                      <a:lnTo>
                        <a:pt x="405" y="0"/>
                      </a:lnTo>
                      <a:lnTo>
                        <a:pt x="384" y="0"/>
                      </a:lnTo>
                      <a:lnTo>
                        <a:pt x="356" y="0"/>
                      </a:lnTo>
                      <a:lnTo>
                        <a:pt x="324" y="0"/>
                      </a:lnTo>
                      <a:lnTo>
                        <a:pt x="289" y="0"/>
                      </a:lnTo>
                      <a:lnTo>
                        <a:pt x="252" y="0"/>
                      </a:lnTo>
                      <a:lnTo>
                        <a:pt x="213" y="0"/>
                      </a:lnTo>
                      <a:lnTo>
                        <a:pt x="175" y="0"/>
                      </a:lnTo>
                      <a:lnTo>
                        <a:pt x="138" y="0"/>
                      </a:lnTo>
                      <a:lnTo>
                        <a:pt x="102" y="0"/>
                      </a:lnTo>
                      <a:lnTo>
                        <a:pt x="71" y="0"/>
                      </a:lnTo>
                      <a:lnTo>
                        <a:pt x="43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2" y="9"/>
                      </a:lnTo>
                      <a:lnTo>
                        <a:pt x="43" y="9"/>
                      </a:lnTo>
                      <a:lnTo>
                        <a:pt x="71" y="9"/>
                      </a:lnTo>
                      <a:lnTo>
                        <a:pt x="102" y="9"/>
                      </a:lnTo>
                      <a:lnTo>
                        <a:pt x="138" y="9"/>
                      </a:lnTo>
                      <a:lnTo>
                        <a:pt x="175" y="9"/>
                      </a:lnTo>
                      <a:lnTo>
                        <a:pt x="213" y="9"/>
                      </a:lnTo>
                      <a:lnTo>
                        <a:pt x="252" y="9"/>
                      </a:lnTo>
                      <a:lnTo>
                        <a:pt x="289" y="9"/>
                      </a:lnTo>
                      <a:lnTo>
                        <a:pt x="324" y="9"/>
                      </a:lnTo>
                      <a:lnTo>
                        <a:pt x="356" y="9"/>
                      </a:lnTo>
                      <a:lnTo>
                        <a:pt x="384" y="9"/>
                      </a:lnTo>
                      <a:lnTo>
                        <a:pt x="405" y="9"/>
                      </a:lnTo>
                      <a:lnTo>
                        <a:pt x="420" y="9"/>
                      </a:lnTo>
                      <a:lnTo>
                        <a:pt x="427" y="9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4" name="Freeform 56"/>
                <p:cNvSpPr>
                  <a:spLocks/>
                </p:cNvSpPr>
                <p:nvPr/>
              </p:nvSpPr>
              <p:spPr bwMode="auto">
                <a:xfrm>
                  <a:off x="1144" y="1801"/>
                  <a:ext cx="27" cy="24"/>
                </a:xfrm>
                <a:custGeom>
                  <a:avLst/>
                  <a:gdLst>
                    <a:gd name="T0" fmla="*/ 27 w 27"/>
                    <a:gd name="T1" fmla="*/ 24 h 24"/>
                    <a:gd name="T2" fmla="*/ 27 w 27"/>
                    <a:gd name="T3" fmla="*/ 24 h 24"/>
                    <a:gd name="T4" fmla="*/ 26 w 27"/>
                    <a:gd name="T5" fmla="*/ 15 h 24"/>
                    <a:gd name="T6" fmla="*/ 20 w 27"/>
                    <a:gd name="T7" fmla="*/ 7 h 24"/>
                    <a:gd name="T8" fmla="*/ 11 w 27"/>
                    <a:gd name="T9" fmla="*/ 1 h 24"/>
                    <a:gd name="T10" fmla="*/ 0 w 27"/>
                    <a:gd name="T11" fmla="*/ 0 h 24"/>
                    <a:gd name="T12" fmla="*/ 0 w 27"/>
                    <a:gd name="T13" fmla="*/ 9 h 24"/>
                    <a:gd name="T14" fmla="*/ 8 w 27"/>
                    <a:gd name="T15" fmla="*/ 10 h 24"/>
                    <a:gd name="T16" fmla="*/ 13 w 27"/>
                    <a:gd name="T17" fmla="*/ 14 h 24"/>
                    <a:gd name="T18" fmla="*/ 17 w 27"/>
                    <a:gd name="T19" fmla="*/ 17 h 24"/>
                    <a:gd name="T20" fmla="*/ 18 w 27"/>
                    <a:gd name="T21" fmla="*/ 24 h 24"/>
                    <a:gd name="T22" fmla="*/ 18 w 27"/>
                    <a:gd name="T23" fmla="*/ 24 h 24"/>
                    <a:gd name="T24" fmla="*/ 27 w 27"/>
                    <a:gd name="T25" fmla="*/ 24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7" h="24">
                      <a:moveTo>
                        <a:pt x="27" y="24"/>
                      </a:moveTo>
                      <a:lnTo>
                        <a:pt x="27" y="24"/>
                      </a:lnTo>
                      <a:lnTo>
                        <a:pt x="26" y="15"/>
                      </a:lnTo>
                      <a:lnTo>
                        <a:pt x="20" y="7"/>
                      </a:lnTo>
                      <a:lnTo>
                        <a:pt x="11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10"/>
                      </a:lnTo>
                      <a:lnTo>
                        <a:pt x="13" y="14"/>
                      </a:lnTo>
                      <a:lnTo>
                        <a:pt x="17" y="17"/>
                      </a:lnTo>
                      <a:lnTo>
                        <a:pt x="18" y="24"/>
                      </a:lnTo>
                      <a:lnTo>
                        <a:pt x="27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5" name="Freeform 57"/>
                <p:cNvSpPr>
                  <a:spLocks/>
                </p:cNvSpPr>
                <p:nvPr/>
              </p:nvSpPr>
              <p:spPr bwMode="auto">
                <a:xfrm>
                  <a:off x="1162" y="1825"/>
                  <a:ext cx="9" cy="285"/>
                </a:xfrm>
                <a:custGeom>
                  <a:avLst/>
                  <a:gdLst>
                    <a:gd name="T0" fmla="*/ 9 w 9"/>
                    <a:gd name="T1" fmla="*/ 285 h 285"/>
                    <a:gd name="T2" fmla="*/ 9 w 9"/>
                    <a:gd name="T3" fmla="*/ 285 h 285"/>
                    <a:gd name="T4" fmla="*/ 9 w 9"/>
                    <a:gd name="T5" fmla="*/ 242 h 285"/>
                    <a:gd name="T6" fmla="*/ 9 w 9"/>
                    <a:gd name="T7" fmla="*/ 146 h 285"/>
                    <a:gd name="T8" fmla="*/ 9 w 9"/>
                    <a:gd name="T9" fmla="*/ 49 h 285"/>
                    <a:gd name="T10" fmla="*/ 9 w 9"/>
                    <a:gd name="T11" fmla="*/ 0 h 285"/>
                    <a:gd name="T12" fmla="*/ 0 w 9"/>
                    <a:gd name="T13" fmla="*/ 0 h 285"/>
                    <a:gd name="T14" fmla="*/ 0 w 9"/>
                    <a:gd name="T15" fmla="*/ 49 h 285"/>
                    <a:gd name="T16" fmla="*/ 0 w 9"/>
                    <a:gd name="T17" fmla="*/ 146 h 285"/>
                    <a:gd name="T18" fmla="*/ 0 w 9"/>
                    <a:gd name="T19" fmla="*/ 242 h 285"/>
                    <a:gd name="T20" fmla="*/ 0 w 9"/>
                    <a:gd name="T21" fmla="*/ 285 h 285"/>
                    <a:gd name="T22" fmla="*/ 0 w 9"/>
                    <a:gd name="T23" fmla="*/ 285 h 285"/>
                    <a:gd name="T24" fmla="*/ 9 w 9"/>
                    <a:gd name="T25" fmla="*/ 285 h 2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5">
                      <a:moveTo>
                        <a:pt x="9" y="285"/>
                      </a:moveTo>
                      <a:lnTo>
                        <a:pt x="9" y="285"/>
                      </a:lnTo>
                      <a:lnTo>
                        <a:pt x="9" y="242"/>
                      </a:lnTo>
                      <a:lnTo>
                        <a:pt x="9" y="146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6"/>
                      </a:lnTo>
                      <a:lnTo>
                        <a:pt x="0" y="242"/>
                      </a:lnTo>
                      <a:lnTo>
                        <a:pt x="0" y="285"/>
                      </a:lnTo>
                      <a:lnTo>
                        <a:pt x="9" y="2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6" name="Rectangle 58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147" name="Rectangle 59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9097" name="Rectangle 60"/>
              <p:cNvSpPr>
                <a:spLocks noChangeArrowheads="1"/>
              </p:cNvSpPr>
              <p:nvPr/>
            </p:nvSpPr>
            <p:spPr bwMode="auto">
              <a:xfrm>
                <a:off x="863" y="2688"/>
                <a:ext cx="427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00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651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T = montant </a:t>
                </a:r>
              </a:p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de la transaction ABC est</a:t>
                </a:r>
              </a:p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de 100 000 $</a:t>
                </a:r>
              </a:p>
            </p:txBody>
          </p:sp>
        </p:grpSp>
        <p:sp>
          <p:nvSpPr>
            <p:cNvPr id="39095" name="Rectangle 61"/>
            <p:cNvSpPr>
              <a:spLocks noChangeArrowheads="1"/>
            </p:cNvSpPr>
            <p:nvPr/>
          </p:nvSpPr>
          <p:spPr bwMode="auto">
            <a:xfrm>
              <a:off x="807" y="3216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Document</a:t>
              </a:r>
            </a:p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original</a:t>
              </a:r>
            </a:p>
          </p:txBody>
        </p:sp>
      </p:grpSp>
      <p:grpSp>
        <p:nvGrpSpPr>
          <p:cNvPr id="86" name="Group 62"/>
          <p:cNvGrpSpPr>
            <a:grpSpLocks/>
          </p:cNvGrpSpPr>
          <p:nvPr/>
        </p:nvGrpSpPr>
        <p:grpSpPr bwMode="auto">
          <a:xfrm>
            <a:off x="2819400" y="4143375"/>
            <a:ext cx="928688" cy="1295400"/>
            <a:chOff x="1776" y="2688"/>
            <a:chExt cx="585" cy="816"/>
          </a:xfrm>
        </p:grpSpPr>
        <p:grpSp>
          <p:nvGrpSpPr>
            <p:cNvPr id="39040" name="Group 63"/>
            <p:cNvGrpSpPr>
              <a:grpSpLocks/>
            </p:cNvGrpSpPr>
            <p:nvPr/>
          </p:nvGrpSpPr>
          <p:grpSpPr bwMode="auto">
            <a:xfrm>
              <a:off x="1808" y="2688"/>
              <a:ext cx="522" cy="538"/>
              <a:chOff x="1824" y="2688"/>
              <a:chExt cx="522" cy="538"/>
            </a:xfrm>
          </p:grpSpPr>
          <p:grpSp>
            <p:nvGrpSpPr>
              <p:cNvPr id="39042" name="Group 64"/>
              <p:cNvGrpSpPr>
                <a:grpSpLocks/>
              </p:cNvGrpSpPr>
              <p:nvPr/>
            </p:nvGrpSpPr>
            <p:grpSpPr bwMode="auto">
              <a:xfrm>
                <a:off x="1824" y="2688"/>
                <a:ext cx="522" cy="538"/>
                <a:chOff x="409" y="1099"/>
                <a:chExt cx="988" cy="1018"/>
              </a:xfrm>
            </p:grpSpPr>
            <p:sp>
              <p:nvSpPr>
                <p:cNvPr id="39044" name="Freeform 65"/>
                <p:cNvSpPr>
                  <a:spLocks/>
                </p:cNvSpPr>
                <p:nvPr/>
              </p:nvSpPr>
              <p:spPr bwMode="auto">
                <a:xfrm>
                  <a:off x="414" y="1104"/>
                  <a:ext cx="978" cy="1008"/>
                </a:xfrm>
                <a:custGeom>
                  <a:avLst/>
                  <a:gdLst>
                    <a:gd name="T0" fmla="*/ 65 w 978"/>
                    <a:gd name="T1" fmla="*/ 1008 h 1008"/>
                    <a:gd name="T2" fmla="*/ 138 w 978"/>
                    <a:gd name="T3" fmla="*/ 1002 h 1008"/>
                    <a:gd name="T4" fmla="*/ 248 w 978"/>
                    <a:gd name="T5" fmla="*/ 993 h 1008"/>
                    <a:gd name="T6" fmla="*/ 282 w 978"/>
                    <a:gd name="T7" fmla="*/ 1008 h 1008"/>
                    <a:gd name="T8" fmla="*/ 680 w 978"/>
                    <a:gd name="T9" fmla="*/ 1006 h 1008"/>
                    <a:gd name="T10" fmla="*/ 692 w 978"/>
                    <a:gd name="T11" fmla="*/ 1006 h 1008"/>
                    <a:gd name="T12" fmla="*/ 724 w 978"/>
                    <a:gd name="T13" fmla="*/ 1006 h 1008"/>
                    <a:gd name="T14" fmla="*/ 769 w 978"/>
                    <a:gd name="T15" fmla="*/ 1006 h 1008"/>
                    <a:gd name="T16" fmla="*/ 821 w 978"/>
                    <a:gd name="T17" fmla="*/ 1006 h 1008"/>
                    <a:gd name="T18" fmla="*/ 874 w 978"/>
                    <a:gd name="T19" fmla="*/ 1006 h 1008"/>
                    <a:gd name="T20" fmla="*/ 920 w 978"/>
                    <a:gd name="T21" fmla="*/ 1006 h 1008"/>
                    <a:gd name="T22" fmla="*/ 952 w 978"/>
                    <a:gd name="T23" fmla="*/ 1006 h 1008"/>
                    <a:gd name="T24" fmla="*/ 966 w 978"/>
                    <a:gd name="T25" fmla="*/ 1006 h 1008"/>
                    <a:gd name="T26" fmla="*/ 974 w 978"/>
                    <a:gd name="T27" fmla="*/ 1005 h 1008"/>
                    <a:gd name="T28" fmla="*/ 978 w 978"/>
                    <a:gd name="T29" fmla="*/ 994 h 1008"/>
                    <a:gd name="T30" fmla="*/ 978 w 978"/>
                    <a:gd name="T31" fmla="*/ 502 h 1008"/>
                    <a:gd name="T32" fmla="*/ 978 w 978"/>
                    <a:gd name="T33" fmla="*/ 12 h 1008"/>
                    <a:gd name="T34" fmla="*/ 974 w 978"/>
                    <a:gd name="T35" fmla="*/ 3 h 1008"/>
                    <a:gd name="T36" fmla="*/ 966 w 978"/>
                    <a:gd name="T37" fmla="*/ 1 h 1008"/>
                    <a:gd name="T38" fmla="*/ 948 w 978"/>
                    <a:gd name="T39" fmla="*/ 1 h 1008"/>
                    <a:gd name="T40" fmla="*/ 910 w 978"/>
                    <a:gd name="T41" fmla="*/ 1 h 1008"/>
                    <a:gd name="T42" fmla="*/ 875 w 978"/>
                    <a:gd name="T43" fmla="*/ 1 h 1008"/>
                    <a:gd name="T44" fmla="*/ 859 w 978"/>
                    <a:gd name="T45" fmla="*/ 1 h 1008"/>
                    <a:gd name="T46" fmla="*/ 132 w 978"/>
                    <a:gd name="T47" fmla="*/ 3 h 1008"/>
                    <a:gd name="T48" fmla="*/ 127 w 978"/>
                    <a:gd name="T49" fmla="*/ 0 h 1008"/>
                    <a:gd name="T50" fmla="*/ 96 w 978"/>
                    <a:gd name="T51" fmla="*/ 0 h 1008"/>
                    <a:gd name="T52" fmla="*/ 53 w 978"/>
                    <a:gd name="T53" fmla="*/ 0 h 1008"/>
                    <a:gd name="T54" fmla="*/ 19 w 978"/>
                    <a:gd name="T55" fmla="*/ 0 h 1008"/>
                    <a:gd name="T56" fmla="*/ 7 w 978"/>
                    <a:gd name="T57" fmla="*/ 1 h 1008"/>
                    <a:gd name="T58" fmla="*/ 1 w 978"/>
                    <a:gd name="T59" fmla="*/ 7 h 1008"/>
                    <a:gd name="T60" fmla="*/ 0 w 978"/>
                    <a:gd name="T61" fmla="*/ 160 h 1008"/>
                    <a:gd name="T62" fmla="*/ 1 w 978"/>
                    <a:gd name="T63" fmla="*/ 801 h 100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78" h="1008">
                      <a:moveTo>
                        <a:pt x="1" y="945"/>
                      </a:moveTo>
                      <a:lnTo>
                        <a:pt x="65" y="1008"/>
                      </a:lnTo>
                      <a:lnTo>
                        <a:pt x="138" y="1008"/>
                      </a:lnTo>
                      <a:lnTo>
                        <a:pt x="138" y="1002"/>
                      </a:lnTo>
                      <a:lnTo>
                        <a:pt x="238" y="1002"/>
                      </a:lnTo>
                      <a:lnTo>
                        <a:pt x="248" y="993"/>
                      </a:lnTo>
                      <a:lnTo>
                        <a:pt x="282" y="993"/>
                      </a:lnTo>
                      <a:lnTo>
                        <a:pt x="282" y="1008"/>
                      </a:lnTo>
                      <a:lnTo>
                        <a:pt x="680" y="1008"/>
                      </a:lnTo>
                      <a:lnTo>
                        <a:pt x="680" y="1006"/>
                      </a:lnTo>
                      <a:lnTo>
                        <a:pt x="684" y="1006"/>
                      </a:lnTo>
                      <a:lnTo>
                        <a:pt x="692" y="1006"/>
                      </a:lnTo>
                      <a:lnTo>
                        <a:pt x="706" y="1006"/>
                      </a:lnTo>
                      <a:lnTo>
                        <a:pt x="724" y="1006"/>
                      </a:lnTo>
                      <a:lnTo>
                        <a:pt x="745" y="1006"/>
                      </a:lnTo>
                      <a:lnTo>
                        <a:pt x="769" y="1006"/>
                      </a:lnTo>
                      <a:lnTo>
                        <a:pt x="795" y="1006"/>
                      </a:lnTo>
                      <a:lnTo>
                        <a:pt x="821" y="1006"/>
                      </a:lnTo>
                      <a:lnTo>
                        <a:pt x="848" y="1006"/>
                      </a:lnTo>
                      <a:lnTo>
                        <a:pt x="874" y="1006"/>
                      </a:lnTo>
                      <a:lnTo>
                        <a:pt x="897" y="1006"/>
                      </a:lnTo>
                      <a:lnTo>
                        <a:pt x="920" y="1006"/>
                      </a:lnTo>
                      <a:lnTo>
                        <a:pt x="938" y="1006"/>
                      </a:lnTo>
                      <a:lnTo>
                        <a:pt x="952" y="1006"/>
                      </a:lnTo>
                      <a:lnTo>
                        <a:pt x="963" y="1006"/>
                      </a:lnTo>
                      <a:lnTo>
                        <a:pt x="966" y="1006"/>
                      </a:lnTo>
                      <a:lnTo>
                        <a:pt x="971" y="1006"/>
                      </a:lnTo>
                      <a:lnTo>
                        <a:pt x="974" y="1005"/>
                      </a:lnTo>
                      <a:lnTo>
                        <a:pt x="977" y="1001"/>
                      </a:lnTo>
                      <a:lnTo>
                        <a:pt x="978" y="994"/>
                      </a:lnTo>
                      <a:lnTo>
                        <a:pt x="978" y="837"/>
                      </a:lnTo>
                      <a:lnTo>
                        <a:pt x="978" y="502"/>
                      </a:lnTo>
                      <a:lnTo>
                        <a:pt x="978" y="168"/>
                      </a:lnTo>
                      <a:lnTo>
                        <a:pt x="978" y="12"/>
                      </a:lnTo>
                      <a:lnTo>
                        <a:pt x="977" y="7"/>
                      </a:lnTo>
                      <a:lnTo>
                        <a:pt x="974" y="3"/>
                      </a:lnTo>
                      <a:lnTo>
                        <a:pt x="971" y="1"/>
                      </a:lnTo>
                      <a:lnTo>
                        <a:pt x="966" y="1"/>
                      </a:lnTo>
                      <a:lnTo>
                        <a:pt x="960" y="1"/>
                      </a:lnTo>
                      <a:lnTo>
                        <a:pt x="948" y="1"/>
                      </a:lnTo>
                      <a:lnTo>
                        <a:pt x="930" y="1"/>
                      </a:lnTo>
                      <a:lnTo>
                        <a:pt x="910" y="1"/>
                      </a:lnTo>
                      <a:lnTo>
                        <a:pt x="892" y="1"/>
                      </a:lnTo>
                      <a:lnTo>
                        <a:pt x="875" y="1"/>
                      </a:lnTo>
                      <a:lnTo>
                        <a:pt x="863" y="1"/>
                      </a:lnTo>
                      <a:lnTo>
                        <a:pt x="859" y="1"/>
                      </a:lnTo>
                      <a:lnTo>
                        <a:pt x="858" y="3"/>
                      </a:lnTo>
                      <a:lnTo>
                        <a:pt x="132" y="3"/>
                      </a:lnTo>
                      <a:lnTo>
                        <a:pt x="132" y="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96" y="0"/>
                      </a:lnTo>
                      <a:lnTo>
                        <a:pt x="75" y="0"/>
                      </a:lnTo>
                      <a:lnTo>
                        <a:pt x="53" y="0"/>
                      </a:lnTo>
                      <a:lnTo>
                        <a:pt x="34" y="0"/>
                      </a:lnTo>
                      <a:lnTo>
                        <a:pt x="19" y="0"/>
                      </a:lnTo>
                      <a:lnTo>
                        <a:pt x="12" y="0"/>
                      </a:lnTo>
                      <a:lnTo>
                        <a:pt x="7" y="1"/>
                      </a:lnTo>
                      <a:lnTo>
                        <a:pt x="4" y="3"/>
                      </a:lnTo>
                      <a:lnTo>
                        <a:pt x="1" y="7"/>
                      </a:lnTo>
                      <a:lnTo>
                        <a:pt x="0" y="12"/>
                      </a:lnTo>
                      <a:lnTo>
                        <a:pt x="0" y="160"/>
                      </a:lnTo>
                      <a:lnTo>
                        <a:pt x="1" y="480"/>
                      </a:lnTo>
                      <a:lnTo>
                        <a:pt x="1" y="801"/>
                      </a:lnTo>
                      <a:lnTo>
                        <a:pt x="1" y="94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45" name="Freeform 66"/>
                <p:cNvSpPr>
                  <a:spLocks/>
                </p:cNvSpPr>
                <p:nvPr/>
              </p:nvSpPr>
              <p:spPr bwMode="auto">
                <a:xfrm>
                  <a:off x="412" y="2046"/>
                  <a:ext cx="71" cy="71"/>
                </a:xfrm>
                <a:custGeom>
                  <a:avLst/>
                  <a:gdLst>
                    <a:gd name="T0" fmla="*/ 67 w 71"/>
                    <a:gd name="T1" fmla="*/ 61 h 71"/>
                    <a:gd name="T2" fmla="*/ 71 w 71"/>
                    <a:gd name="T3" fmla="*/ 63 h 71"/>
                    <a:gd name="T4" fmla="*/ 7 w 71"/>
                    <a:gd name="T5" fmla="*/ 0 h 71"/>
                    <a:gd name="T6" fmla="*/ 0 w 71"/>
                    <a:gd name="T7" fmla="*/ 7 h 71"/>
                    <a:gd name="T8" fmla="*/ 64 w 71"/>
                    <a:gd name="T9" fmla="*/ 69 h 71"/>
                    <a:gd name="T10" fmla="*/ 67 w 71"/>
                    <a:gd name="T11" fmla="*/ 71 h 71"/>
                    <a:gd name="T12" fmla="*/ 64 w 71"/>
                    <a:gd name="T13" fmla="*/ 69 h 71"/>
                    <a:gd name="T14" fmla="*/ 66 w 71"/>
                    <a:gd name="T15" fmla="*/ 71 h 71"/>
                    <a:gd name="T16" fmla="*/ 67 w 71"/>
                    <a:gd name="T17" fmla="*/ 71 h 71"/>
                    <a:gd name="T18" fmla="*/ 67 w 71"/>
                    <a:gd name="T19" fmla="*/ 61 h 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1" h="71">
                      <a:moveTo>
                        <a:pt x="67" y="61"/>
                      </a:moveTo>
                      <a:lnTo>
                        <a:pt x="71" y="63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64" y="69"/>
                      </a:lnTo>
                      <a:lnTo>
                        <a:pt x="67" y="71"/>
                      </a:lnTo>
                      <a:lnTo>
                        <a:pt x="64" y="69"/>
                      </a:lnTo>
                      <a:lnTo>
                        <a:pt x="66" y="71"/>
                      </a:lnTo>
                      <a:lnTo>
                        <a:pt x="67" y="71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46" name="Freeform 67"/>
                <p:cNvSpPr>
                  <a:spLocks/>
                </p:cNvSpPr>
                <p:nvPr/>
              </p:nvSpPr>
              <p:spPr bwMode="auto">
                <a:xfrm>
                  <a:off x="479" y="2107"/>
                  <a:ext cx="78" cy="10"/>
                </a:xfrm>
                <a:custGeom>
                  <a:avLst/>
                  <a:gdLst>
                    <a:gd name="T0" fmla="*/ 68 w 78"/>
                    <a:gd name="T1" fmla="*/ 5 h 10"/>
                    <a:gd name="T2" fmla="*/ 73 w 78"/>
                    <a:gd name="T3" fmla="*/ 0 h 10"/>
                    <a:gd name="T4" fmla="*/ 0 w 78"/>
                    <a:gd name="T5" fmla="*/ 0 h 10"/>
                    <a:gd name="T6" fmla="*/ 0 w 78"/>
                    <a:gd name="T7" fmla="*/ 10 h 10"/>
                    <a:gd name="T8" fmla="*/ 73 w 78"/>
                    <a:gd name="T9" fmla="*/ 10 h 10"/>
                    <a:gd name="T10" fmla="*/ 78 w 78"/>
                    <a:gd name="T11" fmla="*/ 5 h 10"/>
                    <a:gd name="T12" fmla="*/ 73 w 78"/>
                    <a:gd name="T13" fmla="*/ 10 h 10"/>
                    <a:gd name="T14" fmla="*/ 78 w 78"/>
                    <a:gd name="T15" fmla="*/ 10 h 10"/>
                    <a:gd name="T16" fmla="*/ 78 w 78"/>
                    <a:gd name="T17" fmla="*/ 5 h 10"/>
                    <a:gd name="T18" fmla="*/ 68 w 7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8" h="10">
                      <a:moveTo>
                        <a:pt x="68" y="5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73" y="10"/>
                      </a:lnTo>
                      <a:lnTo>
                        <a:pt x="78" y="5"/>
                      </a:lnTo>
                      <a:lnTo>
                        <a:pt x="73" y="10"/>
                      </a:lnTo>
                      <a:lnTo>
                        <a:pt x="78" y="10"/>
                      </a:lnTo>
                      <a:lnTo>
                        <a:pt x="78" y="5"/>
                      </a:lnTo>
                      <a:lnTo>
                        <a:pt x="6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47" name="Freeform 68"/>
                <p:cNvSpPr>
                  <a:spLocks/>
                </p:cNvSpPr>
                <p:nvPr/>
              </p:nvSpPr>
              <p:spPr bwMode="auto">
                <a:xfrm>
                  <a:off x="547" y="2102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4 h 10"/>
                    <a:gd name="T4" fmla="*/ 0 w 10"/>
                    <a:gd name="T5" fmla="*/ 10 h 10"/>
                    <a:gd name="T6" fmla="*/ 10 w 10"/>
                    <a:gd name="T7" fmla="*/ 10 h 10"/>
                    <a:gd name="T8" fmla="*/ 10 w 10"/>
                    <a:gd name="T9" fmla="*/ 4 h 10"/>
                    <a:gd name="T10" fmla="*/ 5 w 10"/>
                    <a:gd name="T11" fmla="*/ 9 h 10"/>
                    <a:gd name="T12" fmla="*/ 5 w 10"/>
                    <a:gd name="T13" fmla="*/ 0 h 10"/>
                    <a:gd name="T14" fmla="*/ 0 w 10"/>
                    <a:gd name="T15" fmla="*/ 0 h 10"/>
                    <a:gd name="T16" fmla="*/ 0 w 10"/>
                    <a:gd name="T17" fmla="*/ 4 h 10"/>
                    <a:gd name="T18" fmla="*/ 5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0" y="4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48" name="Freeform 69"/>
                <p:cNvSpPr>
                  <a:spLocks/>
                </p:cNvSpPr>
                <p:nvPr/>
              </p:nvSpPr>
              <p:spPr bwMode="auto">
                <a:xfrm>
                  <a:off x="552" y="2102"/>
                  <a:ext cx="104" cy="9"/>
                </a:xfrm>
                <a:custGeom>
                  <a:avLst/>
                  <a:gdLst>
                    <a:gd name="T0" fmla="*/ 97 w 104"/>
                    <a:gd name="T1" fmla="*/ 1 h 9"/>
                    <a:gd name="T2" fmla="*/ 100 w 104"/>
                    <a:gd name="T3" fmla="*/ 0 h 9"/>
                    <a:gd name="T4" fmla="*/ 0 w 104"/>
                    <a:gd name="T5" fmla="*/ 0 h 9"/>
                    <a:gd name="T6" fmla="*/ 0 w 104"/>
                    <a:gd name="T7" fmla="*/ 9 h 9"/>
                    <a:gd name="T8" fmla="*/ 100 w 104"/>
                    <a:gd name="T9" fmla="*/ 9 h 9"/>
                    <a:gd name="T10" fmla="*/ 104 w 104"/>
                    <a:gd name="T11" fmla="*/ 8 h 9"/>
                    <a:gd name="T12" fmla="*/ 100 w 104"/>
                    <a:gd name="T13" fmla="*/ 9 h 9"/>
                    <a:gd name="T14" fmla="*/ 102 w 104"/>
                    <a:gd name="T15" fmla="*/ 9 h 9"/>
                    <a:gd name="T16" fmla="*/ 104 w 104"/>
                    <a:gd name="T17" fmla="*/ 8 h 9"/>
                    <a:gd name="T18" fmla="*/ 97 w 104"/>
                    <a:gd name="T19" fmla="*/ 1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9">
                      <a:moveTo>
                        <a:pt x="97" y="1"/>
                      </a:moveTo>
                      <a:lnTo>
                        <a:pt x="10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0" y="9"/>
                      </a:lnTo>
                      <a:lnTo>
                        <a:pt x="104" y="8"/>
                      </a:lnTo>
                      <a:lnTo>
                        <a:pt x="100" y="9"/>
                      </a:lnTo>
                      <a:lnTo>
                        <a:pt x="102" y="9"/>
                      </a:lnTo>
                      <a:lnTo>
                        <a:pt x="104" y="8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49" name="Freeform 70"/>
                <p:cNvSpPr>
                  <a:spLocks/>
                </p:cNvSpPr>
                <p:nvPr/>
              </p:nvSpPr>
              <p:spPr bwMode="auto">
                <a:xfrm>
                  <a:off x="649" y="2092"/>
                  <a:ext cx="16" cy="18"/>
                </a:xfrm>
                <a:custGeom>
                  <a:avLst/>
                  <a:gdLst>
                    <a:gd name="T0" fmla="*/ 13 w 16"/>
                    <a:gd name="T1" fmla="*/ 0 h 18"/>
                    <a:gd name="T2" fmla="*/ 9 w 16"/>
                    <a:gd name="T3" fmla="*/ 1 h 18"/>
                    <a:gd name="T4" fmla="*/ 0 w 16"/>
                    <a:gd name="T5" fmla="*/ 11 h 18"/>
                    <a:gd name="T6" fmla="*/ 7 w 16"/>
                    <a:gd name="T7" fmla="*/ 18 h 18"/>
                    <a:gd name="T8" fmla="*/ 16 w 16"/>
                    <a:gd name="T9" fmla="*/ 8 h 18"/>
                    <a:gd name="T10" fmla="*/ 13 w 16"/>
                    <a:gd name="T11" fmla="*/ 10 h 18"/>
                    <a:gd name="T12" fmla="*/ 13 w 16"/>
                    <a:gd name="T13" fmla="*/ 0 h 18"/>
                    <a:gd name="T14" fmla="*/ 12 w 16"/>
                    <a:gd name="T15" fmla="*/ 0 h 18"/>
                    <a:gd name="T16" fmla="*/ 9 w 16"/>
                    <a:gd name="T17" fmla="*/ 1 h 18"/>
                    <a:gd name="T18" fmla="*/ 13 w 16"/>
                    <a:gd name="T19" fmla="*/ 0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3" y="0"/>
                      </a:moveTo>
                      <a:lnTo>
                        <a:pt x="9" y="1"/>
                      </a:lnTo>
                      <a:lnTo>
                        <a:pt x="0" y="11"/>
                      </a:lnTo>
                      <a:lnTo>
                        <a:pt x="7" y="18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0" name="Freeform 71"/>
                <p:cNvSpPr>
                  <a:spLocks/>
                </p:cNvSpPr>
                <p:nvPr/>
              </p:nvSpPr>
              <p:spPr bwMode="auto">
                <a:xfrm>
                  <a:off x="662" y="2092"/>
                  <a:ext cx="38" cy="10"/>
                </a:xfrm>
                <a:custGeom>
                  <a:avLst/>
                  <a:gdLst>
                    <a:gd name="T0" fmla="*/ 38 w 38"/>
                    <a:gd name="T1" fmla="*/ 5 h 10"/>
                    <a:gd name="T2" fmla="*/ 34 w 38"/>
                    <a:gd name="T3" fmla="*/ 0 h 10"/>
                    <a:gd name="T4" fmla="*/ 0 w 38"/>
                    <a:gd name="T5" fmla="*/ 0 h 10"/>
                    <a:gd name="T6" fmla="*/ 0 w 38"/>
                    <a:gd name="T7" fmla="*/ 10 h 10"/>
                    <a:gd name="T8" fmla="*/ 34 w 38"/>
                    <a:gd name="T9" fmla="*/ 10 h 10"/>
                    <a:gd name="T10" fmla="*/ 29 w 38"/>
                    <a:gd name="T11" fmla="*/ 5 h 10"/>
                    <a:gd name="T12" fmla="*/ 38 w 38"/>
                    <a:gd name="T13" fmla="*/ 5 h 10"/>
                    <a:gd name="T14" fmla="*/ 38 w 38"/>
                    <a:gd name="T15" fmla="*/ 0 h 10"/>
                    <a:gd name="T16" fmla="*/ 34 w 38"/>
                    <a:gd name="T17" fmla="*/ 0 h 10"/>
                    <a:gd name="T18" fmla="*/ 38 w 3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10">
                      <a:moveTo>
                        <a:pt x="38" y="5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4" y="10"/>
                      </a:lnTo>
                      <a:lnTo>
                        <a:pt x="29" y="5"/>
                      </a:lnTo>
                      <a:lnTo>
                        <a:pt x="38" y="5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3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1" name="Freeform 72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9 w 9"/>
                    <a:gd name="T3" fmla="*/ 15 h 20"/>
                    <a:gd name="T4" fmla="*/ 9 w 9"/>
                    <a:gd name="T5" fmla="*/ 0 h 20"/>
                    <a:gd name="T6" fmla="*/ 0 w 9"/>
                    <a:gd name="T7" fmla="*/ 0 h 20"/>
                    <a:gd name="T8" fmla="*/ 0 w 9"/>
                    <a:gd name="T9" fmla="*/ 15 h 20"/>
                    <a:gd name="T10" fmla="*/ 5 w 9"/>
                    <a:gd name="T11" fmla="*/ 20 h 20"/>
                    <a:gd name="T12" fmla="*/ 0 w 9"/>
                    <a:gd name="T13" fmla="*/ 15 h 20"/>
                    <a:gd name="T14" fmla="*/ 0 w 9"/>
                    <a:gd name="T15" fmla="*/ 20 h 20"/>
                    <a:gd name="T16" fmla="*/ 5 w 9"/>
                    <a:gd name="T17" fmla="*/ 2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" y="20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5" y="2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2" name="Freeform 73"/>
                <p:cNvSpPr>
                  <a:spLocks/>
                </p:cNvSpPr>
                <p:nvPr/>
              </p:nvSpPr>
              <p:spPr bwMode="auto">
                <a:xfrm>
                  <a:off x="696" y="2107"/>
                  <a:ext cx="403" cy="10"/>
                </a:xfrm>
                <a:custGeom>
                  <a:avLst/>
                  <a:gdLst>
                    <a:gd name="T0" fmla="*/ 393 w 403"/>
                    <a:gd name="T1" fmla="*/ 5 h 10"/>
                    <a:gd name="T2" fmla="*/ 398 w 403"/>
                    <a:gd name="T3" fmla="*/ 0 h 10"/>
                    <a:gd name="T4" fmla="*/ 0 w 403"/>
                    <a:gd name="T5" fmla="*/ 0 h 10"/>
                    <a:gd name="T6" fmla="*/ 0 w 403"/>
                    <a:gd name="T7" fmla="*/ 10 h 10"/>
                    <a:gd name="T8" fmla="*/ 398 w 403"/>
                    <a:gd name="T9" fmla="*/ 10 h 10"/>
                    <a:gd name="T10" fmla="*/ 403 w 403"/>
                    <a:gd name="T11" fmla="*/ 5 h 10"/>
                    <a:gd name="T12" fmla="*/ 398 w 403"/>
                    <a:gd name="T13" fmla="*/ 10 h 10"/>
                    <a:gd name="T14" fmla="*/ 403 w 403"/>
                    <a:gd name="T15" fmla="*/ 10 h 10"/>
                    <a:gd name="T16" fmla="*/ 403 w 403"/>
                    <a:gd name="T17" fmla="*/ 5 h 10"/>
                    <a:gd name="T18" fmla="*/ 393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393" y="5"/>
                      </a:moveTo>
                      <a:lnTo>
                        <a:pt x="398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98" y="10"/>
                      </a:lnTo>
                      <a:lnTo>
                        <a:pt x="403" y="5"/>
                      </a:lnTo>
                      <a:lnTo>
                        <a:pt x="398" y="10"/>
                      </a:lnTo>
                      <a:lnTo>
                        <a:pt x="403" y="10"/>
                      </a:lnTo>
                      <a:lnTo>
                        <a:pt x="403" y="5"/>
                      </a:lnTo>
                      <a:lnTo>
                        <a:pt x="39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3" name="Freeform 74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0 w 10"/>
                    <a:gd name="T5" fmla="*/ 7 h 9"/>
                    <a:gd name="T6" fmla="*/ 10 w 10"/>
                    <a:gd name="T7" fmla="*/ 7 h 9"/>
                    <a:gd name="T8" fmla="*/ 10 w 10"/>
                    <a:gd name="T9" fmla="*/ 5 h 9"/>
                    <a:gd name="T10" fmla="*/ 5 w 10"/>
                    <a:gd name="T11" fmla="*/ 9 h 9"/>
                    <a:gd name="T12" fmla="*/ 5 w 10"/>
                    <a:gd name="T13" fmla="*/ 0 h 9"/>
                    <a:gd name="T14" fmla="*/ 0 w 10"/>
                    <a:gd name="T15" fmla="*/ 0 h 9"/>
                    <a:gd name="T16" fmla="*/ 0 w 10"/>
                    <a:gd name="T17" fmla="*/ 5 h 9"/>
                    <a:gd name="T18" fmla="*/ 5 w 10"/>
                    <a:gd name="T19" fmla="*/ 0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0" y="7"/>
                      </a:lnTo>
                      <a:lnTo>
                        <a:pt x="10" y="5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4" name="Freeform 75"/>
                <p:cNvSpPr>
                  <a:spLocks/>
                </p:cNvSpPr>
                <p:nvPr/>
              </p:nvSpPr>
              <p:spPr bwMode="auto">
                <a:xfrm>
                  <a:off x="1094" y="2105"/>
                  <a:ext cx="286" cy="9"/>
                </a:xfrm>
                <a:custGeom>
                  <a:avLst/>
                  <a:gdLst>
                    <a:gd name="T0" fmla="*/ 286 w 286"/>
                    <a:gd name="T1" fmla="*/ 0 h 9"/>
                    <a:gd name="T2" fmla="*/ 286 w 286"/>
                    <a:gd name="T3" fmla="*/ 0 h 9"/>
                    <a:gd name="T4" fmla="*/ 283 w 286"/>
                    <a:gd name="T5" fmla="*/ 0 h 9"/>
                    <a:gd name="T6" fmla="*/ 272 w 286"/>
                    <a:gd name="T7" fmla="*/ 0 h 9"/>
                    <a:gd name="T8" fmla="*/ 258 w 286"/>
                    <a:gd name="T9" fmla="*/ 0 h 9"/>
                    <a:gd name="T10" fmla="*/ 240 w 286"/>
                    <a:gd name="T11" fmla="*/ 0 h 9"/>
                    <a:gd name="T12" fmla="*/ 217 w 286"/>
                    <a:gd name="T13" fmla="*/ 0 h 9"/>
                    <a:gd name="T14" fmla="*/ 194 w 286"/>
                    <a:gd name="T15" fmla="*/ 0 h 9"/>
                    <a:gd name="T16" fmla="*/ 168 w 286"/>
                    <a:gd name="T17" fmla="*/ 0 h 9"/>
                    <a:gd name="T18" fmla="*/ 141 w 286"/>
                    <a:gd name="T19" fmla="*/ 0 h 9"/>
                    <a:gd name="T20" fmla="*/ 115 w 286"/>
                    <a:gd name="T21" fmla="*/ 0 h 9"/>
                    <a:gd name="T22" fmla="*/ 89 w 286"/>
                    <a:gd name="T23" fmla="*/ 0 h 9"/>
                    <a:gd name="T24" fmla="*/ 65 w 286"/>
                    <a:gd name="T25" fmla="*/ 0 h 9"/>
                    <a:gd name="T26" fmla="*/ 44 w 286"/>
                    <a:gd name="T27" fmla="*/ 0 h 9"/>
                    <a:gd name="T28" fmla="*/ 26 w 286"/>
                    <a:gd name="T29" fmla="*/ 0 h 9"/>
                    <a:gd name="T30" fmla="*/ 12 w 286"/>
                    <a:gd name="T31" fmla="*/ 0 h 9"/>
                    <a:gd name="T32" fmla="*/ 4 w 286"/>
                    <a:gd name="T33" fmla="*/ 0 h 9"/>
                    <a:gd name="T34" fmla="*/ 0 w 286"/>
                    <a:gd name="T35" fmla="*/ 0 h 9"/>
                    <a:gd name="T36" fmla="*/ 0 w 286"/>
                    <a:gd name="T37" fmla="*/ 9 h 9"/>
                    <a:gd name="T38" fmla="*/ 4 w 286"/>
                    <a:gd name="T39" fmla="*/ 9 h 9"/>
                    <a:gd name="T40" fmla="*/ 12 w 286"/>
                    <a:gd name="T41" fmla="*/ 9 h 9"/>
                    <a:gd name="T42" fmla="*/ 26 w 286"/>
                    <a:gd name="T43" fmla="*/ 9 h 9"/>
                    <a:gd name="T44" fmla="*/ 44 w 286"/>
                    <a:gd name="T45" fmla="*/ 9 h 9"/>
                    <a:gd name="T46" fmla="*/ 65 w 286"/>
                    <a:gd name="T47" fmla="*/ 9 h 9"/>
                    <a:gd name="T48" fmla="*/ 89 w 286"/>
                    <a:gd name="T49" fmla="*/ 9 h 9"/>
                    <a:gd name="T50" fmla="*/ 115 w 286"/>
                    <a:gd name="T51" fmla="*/ 9 h 9"/>
                    <a:gd name="T52" fmla="*/ 141 w 286"/>
                    <a:gd name="T53" fmla="*/ 9 h 9"/>
                    <a:gd name="T54" fmla="*/ 168 w 286"/>
                    <a:gd name="T55" fmla="*/ 9 h 9"/>
                    <a:gd name="T56" fmla="*/ 194 w 286"/>
                    <a:gd name="T57" fmla="*/ 9 h 9"/>
                    <a:gd name="T58" fmla="*/ 217 w 286"/>
                    <a:gd name="T59" fmla="*/ 9 h 9"/>
                    <a:gd name="T60" fmla="*/ 240 w 286"/>
                    <a:gd name="T61" fmla="*/ 9 h 9"/>
                    <a:gd name="T62" fmla="*/ 258 w 286"/>
                    <a:gd name="T63" fmla="*/ 9 h 9"/>
                    <a:gd name="T64" fmla="*/ 272 w 286"/>
                    <a:gd name="T65" fmla="*/ 9 h 9"/>
                    <a:gd name="T66" fmla="*/ 283 w 286"/>
                    <a:gd name="T67" fmla="*/ 9 h 9"/>
                    <a:gd name="T68" fmla="*/ 286 w 286"/>
                    <a:gd name="T69" fmla="*/ 9 h 9"/>
                    <a:gd name="T70" fmla="*/ 286 w 286"/>
                    <a:gd name="T71" fmla="*/ 9 h 9"/>
                    <a:gd name="T72" fmla="*/ 286 w 286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86" h="9">
                      <a:moveTo>
                        <a:pt x="286" y="0"/>
                      </a:move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72" y="0"/>
                      </a:lnTo>
                      <a:lnTo>
                        <a:pt x="258" y="0"/>
                      </a:lnTo>
                      <a:lnTo>
                        <a:pt x="240" y="0"/>
                      </a:lnTo>
                      <a:lnTo>
                        <a:pt x="217" y="0"/>
                      </a:lnTo>
                      <a:lnTo>
                        <a:pt x="194" y="0"/>
                      </a:lnTo>
                      <a:lnTo>
                        <a:pt x="168" y="0"/>
                      </a:lnTo>
                      <a:lnTo>
                        <a:pt x="141" y="0"/>
                      </a:lnTo>
                      <a:lnTo>
                        <a:pt x="115" y="0"/>
                      </a:lnTo>
                      <a:lnTo>
                        <a:pt x="89" y="0"/>
                      </a:lnTo>
                      <a:lnTo>
                        <a:pt x="65" y="0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65" y="9"/>
                      </a:lnTo>
                      <a:lnTo>
                        <a:pt x="89" y="9"/>
                      </a:lnTo>
                      <a:lnTo>
                        <a:pt x="115" y="9"/>
                      </a:lnTo>
                      <a:lnTo>
                        <a:pt x="141" y="9"/>
                      </a:lnTo>
                      <a:lnTo>
                        <a:pt x="168" y="9"/>
                      </a:lnTo>
                      <a:lnTo>
                        <a:pt x="194" y="9"/>
                      </a:lnTo>
                      <a:lnTo>
                        <a:pt x="217" y="9"/>
                      </a:lnTo>
                      <a:lnTo>
                        <a:pt x="240" y="9"/>
                      </a:lnTo>
                      <a:lnTo>
                        <a:pt x="258" y="9"/>
                      </a:lnTo>
                      <a:lnTo>
                        <a:pt x="272" y="9"/>
                      </a:lnTo>
                      <a:lnTo>
                        <a:pt x="283" y="9"/>
                      </a:lnTo>
                      <a:lnTo>
                        <a:pt x="286" y="9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5" name="Freeform 76"/>
                <p:cNvSpPr>
                  <a:spLocks/>
                </p:cNvSpPr>
                <p:nvPr/>
              </p:nvSpPr>
              <p:spPr bwMode="auto">
                <a:xfrm>
                  <a:off x="1380" y="2098"/>
                  <a:ext cx="17" cy="16"/>
                </a:xfrm>
                <a:custGeom>
                  <a:avLst/>
                  <a:gdLst>
                    <a:gd name="T0" fmla="*/ 7 w 17"/>
                    <a:gd name="T1" fmla="*/ 0 h 16"/>
                    <a:gd name="T2" fmla="*/ 7 w 17"/>
                    <a:gd name="T3" fmla="*/ 0 h 16"/>
                    <a:gd name="T4" fmla="*/ 6 w 17"/>
                    <a:gd name="T5" fmla="*/ 6 h 16"/>
                    <a:gd name="T6" fmla="*/ 6 w 17"/>
                    <a:gd name="T7" fmla="*/ 7 h 16"/>
                    <a:gd name="T8" fmla="*/ 5 w 17"/>
                    <a:gd name="T9" fmla="*/ 7 h 16"/>
                    <a:gd name="T10" fmla="*/ 0 w 17"/>
                    <a:gd name="T11" fmla="*/ 7 h 16"/>
                    <a:gd name="T12" fmla="*/ 0 w 17"/>
                    <a:gd name="T13" fmla="*/ 16 h 16"/>
                    <a:gd name="T14" fmla="*/ 5 w 17"/>
                    <a:gd name="T15" fmla="*/ 16 h 16"/>
                    <a:gd name="T16" fmla="*/ 11 w 17"/>
                    <a:gd name="T17" fmla="*/ 14 h 16"/>
                    <a:gd name="T18" fmla="*/ 16 w 17"/>
                    <a:gd name="T19" fmla="*/ 8 h 16"/>
                    <a:gd name="T20" fmla="*/ 17 w 17"/>
                    <a:gd name="T21" fmla="*/ 0 h 16"/>
                    <a:gd name="T22" fmla="*/ 17 w 17"/>
                    <a:gd name="T23" fmla="*/ 0 h 16"/>
                    <a:gd name="T24" fmla="*/ 7 w 17"/>
                    <a:gd name="T25" fmla="*/ 0 h 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6"/>
                      </a:lnTo>
                      <a:lnTo>
                        <a:pt x="5" y="16"/>
                      </a:lnTo>
                      <a:lnTo>
                        <a:pt x="11" y="14"/>
                      </a:lnTo>
                      <a:lnTo>
                        <a:pt x="16" y="8"/>
                      </a:lnTo>
                      <a:lnTo>
                        <a:pt x="1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6" name="Freeform 77"/>
                <p:cNvSpPr>
                  <a:spLocks/>
                </p:cNvSpPr>
                <p:nvPr/>
              </p:nvSpPr>
              <p:spPr bwMode="auto">
                <a:xfrm>
                  <a:off x="1387" y="1116"/>
                  <a:ext cx="10" cy="982"/>
                </a:xfrm>
                <a:custGeom>
                  <a:avLst/>
                  <a:gdLst>
                    <a:gd name="T0" fmla="*/ 0 w 10"/>
                    <a:gd name="T1" fmla="*/ 0 h 982"/>
                    <a:gd name="T2" fmla="*/ 0 w 10"/>
                    <a:gd name="T3" fmla="*/ 0 h 982"/>
                    <a:gd name="T4" fmla="*/ 0 w 10"/>
                    <a:gd name="T5" fmla="*/ 156 h 982"/>
                    <a:gd name="T6" fmla="*/ 0 w 10"/>
                    <a:gd name="T7" fmla="*/ 490 h 982"/>
                    <a:gd name="T8" fmla="*/ 0 w 10"/>
                    <a:gd name="T9" fmla="*/ 825 h 982"/>
                    <a:gd name="T10" fmla="*/ 0 w 10"/>
                    <a:gd name="T11" fmla="*/ 982 h 982"/>
                    <a:gd name="T12" fmla="*/ 10 w 10"/>
                    <a:gd name="T13" fmla="*/ 982 h 982"/>
                    <a:gd name="T14" fmla="*/ 10 w 10"/>
                    <a:gd name="T15" fmla="*/ 825 h 982"/>
                    <a:gd name="T16" fmla="*/ 10 w 10"/>
                    <a:gd name="T17" fmla="*/ 490 h 982"/>
                    <a:gd name="T18" fmla="*/ 10 w 10"/>
                    <a:gd name="T19" fmla="*/ 156 h 982"/>
                    <a:gd name="T20" fmla="*/ 10 w 10"/>
                    <a:gd name="T21" fmla="*/ 0 h 982"/>
                    <a:gd name="T22" fmla="*/ 10 w 10"/>
                    <a:gd name="T23" fmla="*/ 0 h 982"/>
                    <a:gd name="T24" fmla="*/ 0 w 10"/>
                    <a:gd name="T25" fmla="*/ 0 h 9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0" h="98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0" y="490"/>
                      </a:lnTo>
                      <a:lnTo>
                        <a:pt x="0" y="825"/>
                      </a:lnTo>
                      <a:lnTo>
                        <a:pt x="0" y="982"/>
                      </a:lnTo>
                      <a:lnTo>
                        <a:pt x="10" y="982"/>
                      </a:lnTo>
                      <a:lnTo>
                        <a:pt x="10" y="825"/>
                      </a:lnTo>
                      <a:lnTo>
                        <a:pt x="10" y="490"/>
                      </a:lnTo>
                      <a:lnTo>
                        <a:pt x="10" y="156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7" name="Freeform 78"/>
                <p:cNvSpPr>
                  <a:spLocks/>
                </p:cNvSpPr>
                <p:nvPr/>
              </p:nvSpPr>
              <p:spPr bwMode="auto">
                <a:xfrm>
                  <a:off x="1380" y="1101"/>
                  <a:ext cx="17" cy="15"/>
                </a:xfrm>
                <a:custGeom>
                  <a:avLst/>
                  <a:gdLst>
                    <a:gd name="T0" fmla="*/ 0 w 17"/>
                    <a:gd name="T1" fmla="*/ 9 h 15"/>
                    <a:gd name="T2" fmla="*/ 0 w 17"/>
                    <a:gd name="T3" fmla="*/ 9 h 15"/>
                    <a:gd name="T4" fmla="*/ 4 w 17"/>
                    <a:gd name="T5" fmla="*/ 9 h 15"/>
                    <a:gd name="T6" fmla="*/ 5 w 17"/>
                    <a:gd name="T7" fmla="*/ 10 h 15"/>
                    <a:gd name="T8" fmla="*/ 6 w 17"/>
                    <a:gd name="T9" fmla="*/ 11 h 15"/>
                    <a:gd name="T10" fmla="*/ 7 w 17"/>
                    <a:gd name="T11" fmla="*/ 15 h 15"/>
                    <a:gd name="T12" fmla="*/ 17 w 17"/>
                    <a:gd name="T13" fmla="*/ 15 h 15"/>
                    <a:gd name="T14" fmla="*/ 16 w 17"/>
                    <a:gd name="T15" fmla="*/ 9 h 15"/>
                    <a:gd name="T16" fmla="*/ 12 w 17"/>
                    <a:gd name="T17" fmla="*/ 3 h 15"/>
                    <a:gd name="T18" fmla="*/ 6 w 17"/>
                    <a:gd name="T19" fmla="*/ 0 h 15"/>
                    <a:gd name="T20" fmla="*/ 0 w 17"/>
                    <a:gd name="T21" fmla="*/ 0 h 15"/>
                    <a:gd name="T22" fmla="*/ 0 w 17"/>
                    <a:gd name="T23" fmla="*/ 0 h 15"/>
                    <a:gd name="T24" fmla="*/ 0 w 17"/>
                    <a:gd name="T25" fmla="*/ 9 h 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5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5" y="10"/>
                      </a:lnTo>
                      <a:lnTo>
                        <a:pt x="6" y="11"/>
                      </a:lnTo>
                      <a:lnTo>
                        <a:pt x="7" y="15"/>
                      </a:lnTo>
                      <a:lnTo>
                        <a:pt x="17" y="15"/>
                      </a:lnTo>
                      <a:lnTo>
                        <a:pt x="16" y="9"/>
                      </a:lnTo>
                      <a:lnTo>
                        <a:pt x="12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8" name="Freeform 79"/>
                <p:cNvSpPr>
                  <a:spLocks/>
                </p:cNvSpPr>
                <p:nvPr/>
              </p:nvSpPr>
              <p:spPr bwMode="auto">
                <a:xfrm>
                  <a:off x="1268" y="1101"/>
                  <a:ext cx="112" cy="9"/>
                </a:xfrm>
                <a:custGeom>
                  <a:avLst/>
                  <a:gdLst>
                    <a:gd name="T0" fmla="*/ 9 w 112"/>
                    <a:gd name="T1" fmla="*/ 6 h 9"/>
                    <a:gd name="T2" fmla="*/ 5 w 112"/>
                    <a:gd name="T3" fmla="*/ 9 h 9"/>
                    <a:gd name="T4" fmla="*/ 9 w 112"/>
                    <a:gd name="T5" fmla="*/ 9 h 9"/>
                    <a:gd name="T6" fmla="*/ 21 w 112"/>
                    <a:gd name="T7" fmla="*/ 9 h 9"/>
                    <a:gd name="T8" fmla="*/ 38 w 112"/>
                    <a:gd name="T9" fmla="*/ 9 h 9"/>
                    <a:gd name="T10" fmla="*/ 56 w 112"/>
                    <a:gd name="T11" fmla="*/ 9 h 9"/>
                    <a:gd name="T12" fmla="*/ 76 w 112"/>
                    <a:gd name="T13" fmla="*/ 9 h 9"/>
                    <a:gd name="T14" fmla="*/ 94 w 112"/>
                    <a:gd name="T15" fmla="*/ 9 h 9"/>
                    <a:gd name="T16" fmla="*/ 106 w 112"/>
                    <a:gd name="T17" fmla="*/ 9 h 9"/>
                    <a:gd name="T18" fmla="*/ 112 w 112"/>
                    <a:gd name="T19" fmla="*/ 9 h 9"/>
                    <a:gd name="T20" fmla="*/ 112 w 112"/>
                    <a:gd name="T21" fmla="*/ 0 h 9"/>
                    <a:gd name="T22" fmla="*/ 106 w 112"/>
                    <a:gd name="T23" fmla="*/ 0 h 9"/>
                    <a:gd name="T24" fmla="*/ 94 w 112"/>
                    <a:gd name="T25" fmla="*/ 0 h 9"/>
                    <a:gd name="T26" fmla="*/ 76 w 112"/>
                    <a:gd name="T27" fmla="*/ 0 h 9"/>
                    <a:gd name="T28" fmla="*/ 56 w 112"/>
                    <a:gd name="T29" fmla="*/ 0 h 9"/>
                    <a:gd name="T30" fmla="*/ 38 w 112"/>
                    <a:gd name="T31" fmla="*/ 0 h 9"/>
                    <a:gd name="T32" fmla="*/ 21 w 112"/>
                    <a:gd name="T33" fmla="*/ 0 h 9"/>
                    <a:gd name="T34" fmla="*/ 9 w 112"/>
                    <a:gd name="T35" fmla="*/ 0 h 9"/>
                    <a:gd name="T36" fmla="*/ 5 w 112"/>
                    <a:gd name="T37" fmla="*/ 0 h 9"/>
                    <a:gd name="T38" fmla="*/ 0 w 112"/>
                    <a:gd name="T39" fmla="*/ 2 h 9"/>
                    <a:gd name="T40" fmla="*/ 5 w 112"/>
                    <a:gd name="T41" fmla="*/ 0 h 9"/>
                    <a:gd name="T42" fmla="*/ 2 w 112"/>
                    <a:gd name="T43" fmla="*/ 0 h 9"/>
                    <a:gd name="T44" fmla="*/ 1 w 112"/>
                    <a:gd name="T45" fmla="*/ 3 h 9"/>
                    <a:gd name="T46" fmla="*/ 9 w 112"/>
                    <a:gd name="T47" fmla="*/ 6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2" h="9">
                      <a:moveTo>
                        <a:pt x="9" y="6"/>
                      </a:move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21" y="9"/>
                      </a:lnTo>
                      <a:lnTo>
                        <a:pt x="38" y="9"/>
                      </a:lnTo>
                      <a:lnTo>
                        <a:pt x="56" y="9"/>
                      </a:lnTo>
                      <a:lnTo>
                        <a:pt x="76" y="9"/>
                      </a:lnTo>
                      <a:lnTo>
                        <a:pt x="94" y="9"/>
                      </a:lnTo>
                      <a:lnTo>
                        <a:pt x="106" y="9"/>
                      </a:lnTo>
                      <a:lnTo>
                        <a:pt x="112" y="9"/>
                      </a:lnTo>
                      <a:lnTo>
                        <a:pt x="112" y="0"/>
                      </a:lnTo>
                      <a:lnTo>
                        <a:pt x="106" y="0"/>
                      </a:lnTo>
                      <a:lnTo>
                        <a:pt x="94" y="0"/>
                      </a:lnTo>
                      <a:lnTo>
                        <a:pt x="76" y="0"/>
                      </a:lnTo>
                      <a:lnTo>
                        <a:pt x="56" y="0"/>
                      </a:lnTo>
                      <a:lnTo>
                        <a:pt x="38" y="0"/>
                      </a:lnTo>
                      <a:lnTo>
                        <a:pt x="21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1" y="3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59" name="Freeform 80"/>
                <p:cNvSpPr>
                  <a:spLocks/>
                </p:cNvSpPr>
                <p:nvPr/>
              </p:nvSpPr>
              <p:spPr bwMode="auto">
                <a:xfrm>
                  <a:off x="1267" y="1103"/>
                  <a:ext cx="10" cy="9"/>
                </a:xfrm>
                <a:custGeom>
                  <a:avLst/>
                  <a:gdLst>
                    <a:gd name="T0" fmla="*/ 5 w 10"/>
                    <a:gd name="T1" fmla="*/ 9 h 9"/>
                    <a:gd name="T2" fmla="*/ 9 w 10"/>
                    <a:gd name="T3" fmla="*/ 7 h 9"/>
                    <a:gd name="T4" fmla="*/ 10 w 10"/>
                    <a:gd name="T5" fmla="*/ 4 h 9"/>
                    <a:gd name="T6" fmla="*/ 1 w 10"/>
                    <a:gd name="T7" fmla="*/ 0 h 9"/>
                    <a:gd name="T8" fmla="*/ 0 w 10"/>
                    <a:gd name="T9" fmla="*/ 2 h 9"/>
                    <a:gd name="T10" fmla="*/ 5 w 10"/>
                    <a:gd name="T11" fmla="*/ 0 h 9"/>
                    <a:gd name="T12" fmla="*/ 5 w 10"/>
                    <a:gd name="T13" fmla="*/ 9 h 9"/>
                    <a:gd name="T14" fmla="*/ 7 w 10"/>
                    <a:gd name="T15" fmla="*/ 9 h 9"/>
                    <a:gd name="T16" fmla="*/ 8 w 10"/>
                    <a:gd name="T17" fmla="*/ 6 h 9"/>
                    <a:gd name="T18" fmla="*/ 5 w 10"/>
                    <a:gd name="T19" fmla="*/ 9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lnTo>
                        <a:pt x="9" y="7"/>
                      </a:lnTo>
                      <a:lnTo>
                        <a:pt x="10" y="4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0" name="Freeform 81"/>
                <p:cNvSpPr>
                  <a:spLocks/>
                </p:cNvSpPr>
                <p:nvPr/>
              </p:nvSpPr>
              <p:spPr bwMode="auto">
                <a:xfrm>
                  <a:off x="541" y="1103"/>
                  <a:ext cx="731" cy="9"/>
                </a:xfrm>
                <a:custGeom>
                  <a:avLst/>
                  <a:gdLst>
                    <a:gd name="T0" fmla="*/ 0 w 731"/>
                    <a:gd name="T1" fmla="*/ 4 h 9"/>
                    <a:gd name="T2" fmla="*/ 5 w 731"/>
                    <a:gd name="T3" fmla="*/ 9 h 9"/>
                    <a:gd name="T4" fmla="*/ 731 w 731"/>
                    <a:gd name="T5" fmla="*/ 9 h 9"/>
                    <a:gd name="T6" fmla="*/ 731 w 731"/>
                    <a:gd name="T7" fmla="*/ 0 h 9"/>
                    <a:gd name="T8" fmla="*/ 5 w 731"/>
                    <a:gd name="T9" fmla="*/ 0 h 9"/>
                    <a:gd name="T10" fmla="*/ 10 w 731"/>
                    <a:gd name="T11" fmla="*/ 4 h 9"/>
                    <a:gd name="T12" fmla="*/ 0 w 731"/>
                    <a:gd name="T13" fmla="*/ 4 h 9"/>
                    <a:gd name="T14" fmla="*/ 0 w 731"/>
                    <a:gd name="T15" fmla="*/ 9 h 9"/>
                    <a:gd name="T16" fmla="*/ 5 w 731"/>
                    <a:gd name="T17" fmla="*/ 9 h 9"/>
                    <a:gd name="T18" fmla="*/ 0 w 731"/>
                    <a:gd name="T19" fmla="*/ 4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1" h="9">
                      <a:moveTo>
                        <a:pt x="0" y="4"/>
                      </a:moveTo>
                      <a:lnTo>
                        <a:pt x="5" y="9"/>
                      </a:lnTo>
                      <a:lnTo>
                        <a:pt x="731" y="9"/>
                      </a:lnTo>
                      <a:lnTo>
                        <a:pt x="731" y="0"/>
                      </a:lnTo>
                      <a:lnTo>
                        <a:pt x="5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1" name="Freeform 82"/>
                <p:cNvSpPr>
                  <a:spLocks/>
                </p:cNvSpPr>
                <p:nvPr/>
              </p:nvSpPr>
              <p:spPr bwMode="auto">
                <a:xfrm>
                  <a:off x="541" y="1099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0 w 10"/>
                    <a:gd name="T3" fmla="*/ 5 h 10"/>
                    <a:gd name="T4" fmla="*/ 0 w 10"/>
                    <a:gd name="T5" fmla="*/ 8 h 10"/>
                    <a:gd name="T6" fmla="*/ 10 w 10"/>
                    <a:gd name="T7" fmla="*/ 8 h 10"/>
                    <a:gd name="T8" fmla="*/ 10 w 10"/>
                    <a:gd name="T9" fmla="*/ 5 h 10"/>
                    <a:gd name="T10" fmla="*/ 5 w 10"/>
                    <a:gd name="T11" fmla="*/ 0 h 10"/>
                    <a:gd name="T12" fmla="*/ 10 w 10"/>
                    <a:gd name="T13" fmla="*/ 5 h 10"/>
                    <a:gd name="T14" fmla="*/ 10 w 10"/>
                    <a:gd name="T15" fmla="*/ 0 h 10"/>
                    <a:gd name="T16" fmla="*/ 5 w 10"/>
                    <a:gd name="T17" fmla="*/ 0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0" y="8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2" name="Freeform 83"/>
                <p:cNvSpPr>
                  <a:spLocks/>
                </p:cNvSpPr>
                <p:nvPr/>
              </p:nvSpPr>
              <p:spPr bwMode="auto">
                <a:xfrm>
                  <a:off x="426" y="1099"/>
                  <a:ext cx="120" cy="10"/>
                </a:xfrm>
                <a:custGeom>
                  <a:avLst/>
                  <a:gdLst>
                    <a:gd name="T0" fmla="*/ 0 w 120"/>
                    <a:gd name="T1" fmla="*/ 10 h 10"/>
                    <a:gd name="T2" fmla="*/ 0 w 120"/>
                    <a:gd name="T3" fmla="*/ 10 h 10"/>
                    <a:gd name="T4" fmla="*/ 7 w 120"/>
                    <a:gd name="T5" fmla="*/ 10 h 10"/>
                    <a:gd name="T6" fmla="*/ 22 w 120"/>
                    <a:gd name="T7" fmla="*/ 10 h 10"/>
                    <a:gd name="T8" fmla="*/ 41 w 120"/>
                    <a:gd name="T9" fmla="*/ 10 h 10"/>
                    <a:gd name="T10" fmla="*/ 63 w 120"/>
                    <a:gd name="T11" fmla="*/ 10 h 10"/>
                    <a:gd name="T12" fmla="*/ 84 w 120"/>
                    <a:gd name="T13" fmla="*/ 10 h 10"/>
                    <a:gd name="T14" fmla="*/ 103 w 120"/>
                    <a:gd name="T15" fmla="*/ 10 h 10"/>
                    <a:gd name="T16" fmla="*/ 115 w 120"/>
                    <a:gd name="T17" fmla="*/ 10 h 10"/>
                    <a:gd name="T18" fmla="*/ 120 w 120"/>
                    <a:gd name="T19" fmla="*/ 10 h 10"/>
                    <a:gd name="T20" fmla="*/ 120 w 120"/>
                    <a:gd name="T21" fmla="*/ 0 h 10"/>
                    <a:gd name="T22" fmla="*/ 115 w 120"/>
                    <a:gd name="T23" fmla="*/ 0 h 10"/>
                    <a:gd name="T24" fmla="*/ 103 w 120"/>
                    <a:gd name="T25" fmla="*/ 0 h 10"/>
                    <a:gd name="T26" fmla="*/ 84 w 120"/>
                    <a:gd name="T27" fmla="*/ 0 h 10"/>
                    <a:gd name="T28" fmla="*/ 63 w 120"/>
                    <a:gd name="T29" fmla="*/ 0 h 10"/>
                    <a:gd name="T30" fmla="*/ 41 w 120"/>
                    <a:gd name="T31" fmla="*/ 0 h 10"/>
                    <a:gd name="T32" fmla="*/ 22 w 120"/>
                    <a:gd name="T33" fmla="*/ 0 h 10"/>
                    <a:gd name="T34" fmla="*/ 7 w 120"/>
                    <a:gd name="T35" fmla="*/ 0 h 10"/>
                    <a:gd name="T36" fmla="*/ 0 w 120"/>
                    <a:gd name="T37" fmla="*/ 0 h 10"/>
                    <a:gd name="T38" fmla="*/ 0 w 120"/>
                    <a:gd name="T39" fmla="*/ 0 h 10"/>
                    <a:gd name="T40" fmla="*/ 0 w 120"/>
                    <a:gd name="T41" fmla="*/ 10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0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22" y="10"/>
                      </a:lnTo>
                      <a:lnTo>
                        <a:pt x="41" y="10"/>
                      </a:lnTo>
                      <a:lnTo>
                        <a:pt x="63" y="10"/>
                      </a:lnTo>
                      <a:lnTo>
                        <a:pt x="84" y="10"/>
                      </a:lnTo>
                      <a:lnTo>
                        <a:pt x="103" y="10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0" y="0"/>
                      </a:lnTo>
                      <a:lnTo>
                        <a:pt x="115" y="0"/>
                      </a:lnTo>
                      <a:lnTo>
                        <a:pt x="103" y="0"/>
                      </a:lnTo>
                      <a:lnTo>
                        <a:pt x="84" y="0"/>
                      </a:lnTo>
                      <a:lnTo>
                        <a:pt x="63" y="0"/>
                      </a:lnTo>
                      <a:lnTo>
                        <a:pt x="41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3" name="Freeform 84"/>
                <p:cNvSpPr>
                  <a:spLocks/>
                </p:cNvSpPr>
                <p:nvPr/>
              </p:nvSpPr>
              <p:spPr bwMode="auto">
                <a:xfrm>
                  <a:off x="409" y="1099"/>
                  <a:ext cx="17" cy="17"/>
                </a:xfrm>
                <a:custGeom>
                  <a:avLst/>
                  <a:gdLst>
                    <a:gd name="T0" fmla="*/ 10 w 17"/>
                    <a:gd name="T1" fmla="*/ 17 h 17"/>
                    <a:gd name="T2" fmla="*/ 10 w 17"/>
                    <a:gd name="T3" fmla="*/ 17 h 17"/>
                    <a:gd name="T4" fmla="*/ 11 w 17"/>
                    <a:gd name="T5" fmla="*/ 13 h 17"/>
                    <a:gd name="T6" fmla="*/ 12 w 17"/>
                    <a:gd name="T7" fmla="*/ 12 h 17"/>
                    <a:gd name="T8" fmla="*/ 13 w 17"/>
                    <a:gd name="T9" fmla="*/ 11 h 17"/>
                    <a:gd name="T10" fmla="*/ 17 w 17"/>
                    <a:gd name="T11" fmla="*/ 10 h 17"/>
                    <a:gd name="T12" fmla="*/ 17 w 17"/>
                    <a:gd name="T13" fmla="*/ 0 h 17"/>
                    <a:gd name="T14" fmla="*/ 11 w 17"/>
                    <a:gd name="T15" fmla="*/ 2 h 17"/>
                    <a:gd name="T16" fmla="*/ 5 w 17"/>
                    <a:gd name="T17" fmla="*/ 5 h 17"/>
                    <a:gd name="T18" fmla="*/ 1 w 17"/>
                    <a:gd name="T19" fmla="*/ 11 h 17"/>
                    <a:gd name="T20" fmla="*/ 0 w 17"/>
                    <a:gd name="T21" fmla="*/ 17 h 17"/>
                    <a:gd name="T22" fmla="*/ 0 w 17"/>
                    <a:gd name="T23" fmla="*/ 17 h 17"/>
                    <a:gd name="T24" fmla="*/ 10 w 17"/>
                    <a:gd name="T25" fmla="*/ 17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0" y="17"/>
                      </a:moveTo>
                      <a:lnTo>
                        <a:pt x="10" y="17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3" y="11"/>
                      </a:lnTo>
                      <a:lnTo>
                        <a:pt x="17" y="10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1" y="11"/>
                      </a:lnTo>
                      <a:lnTo>
                        <a:pt x="0" y="17"/>
                      </a:lnTo>
                      <a:lnTo>
                        <a:pt x="1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4" name="Freeform 85"/>
                <p:cNvSpPr>
                  <a:spLocks/>
                </p:cNvSpPr>
                <p:nvPr/>
              </p:nvSpPr>
              <p:spPr bwMode="auto">
                <a:xfrm>
                  <a:off x="409" y="1116"/>
                  <a:ext cx="11" cy="937"/>
                </a:xfrm>
                <a:custGeom>
                  <a:avLst/>
                  <a:gdLst>
                    <a:gd name="T0" fmla="*/ 10 w 11"/>
                    <a:gd name="T1" fmla="*/ 930 h 937"/>
                    <a:gd name="T2" fmla="*/ 11 w 11"/>
                    <a:gd name="T3" fmla="*/ 933 h 937"/>
                    <a:gd name="T4" fmla="*/ 11 w 11"/>
                    <a:gd name="T5" fmla="*/ 789 h 937"/>
                    <a:gd name="T6" fmla="*/ 11 w 11"/>
                    <a:gd name="T7" fmla="*/ 468 h 937"/>
                    <a:gd name="T8" fmla="*/ 10 w 11"/>
                    <a:gd name="T9" fmla="*/ 148 h 937"/>
                    <a:gd name="T10" fmla="*/ 10 w 11"/>
                    <a:gd name="T11" fmla="*/ 0 h 937"/>
                    <a:gd name="T12" fmla="*/ 0 w 11"/>
                    <a:gd name="T13" fmla="*/ 0 h 937"/>
                    <a:gd name="T14" fmla="*/ 0 w 11"/>
                    <a:gd name="T15" fmla="*/ 148 h 937"/>
                    <a:gd name="T16" fmla="*/ 1 w 11"/>
                    <a:gd name="T17" fmla="*/ 468 h 937"/>
                    <a:gd name="T18" fmla="*/ 1 w 11"/>
                    <a:gd name="T19" fmla="*/ 789 h 937"/>
                    <a:gd name="T20" fmla="*/ 1 w 11"/>
                    <a:gd name="T21" fmla="*/ 933 h 937"/>
                    <a:gd name="T22" fmla="*/ 3 w 11"/>
                    <a:gd name="T23" fmla="*/ 937 h 937"/>
                    <a:gd name="T24" fmla="*/ 1 w 11"/>
                    <a:gd name="T25" fmla="*/ 933 h 937"/>
                    <a:gd name="T26" fmla="*/ 1 w 11"/>
                    <a:gd name="T27" fmla="*/ 934 h 937"/>
                    <a:gd name="T28" fmla="*/ 3 w 11"/>
                    <a:gd name="T29" fmla="*/ 937 h 937"/>
                    <a:gd name="T30" fmla="*/ 10 w 11"/>
                    <a:gd name="T31" fmla="*/ 930 h 93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" h="937">
                      <a:moveTo>
                        <a:pt x="10" y="930"/>
                      </a:moveTo>
                      <a:lnTo>
                        <a:pt x="11" y="933"/>
                      </a:lnTo>
                      <a:lnTo>
                        <a:pt x="11" y="789"/>
                      </a:lnTo>
                      <a:lnTo>
                        <a:pt x="11" y="468"/>
                      </a:lnTo>
                      <a:lnTo>
                        <a:pt x="10" y="14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lnTo>
                        <a:pt x="1" y="468"/>
                      </a:lnTo>
                      <a:lnTo>
                        <a:pt x="1" y="789"/>
                      </a:lnTo>
                      <a:lnTo>
                        <a:pt x="1" y="933"/>
                      </a:lnTo>
                      <a:lnTo>
                        <a:pt x="3" y="937"/>
                      </a:lnTo>
                      <a:lnTo>
                        <a:pt x="1" y="933"/>
                      </a:lnTo>
                      <a:lnTo>
                        <a:pt x="1" y="934"/>
                      </a:lnTo>
                      <a:lnTo>
                        <a:pt x="3" y="937"/>
                      </a:lnTo>
                      <a:lnTo>
                        <a:pt x="10" y="9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5" name="Freeform 86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72 h 575"/>
                    <a:gd name="T6" fmla="*/ 1 w 726"/>
                    <a:gd name="T7" fmla="*/ 237 h 575"/>
                    <a:gd name="T8" fmla="*/ 1 w 726"/>
                    <a:gd name="T9" fmla="*/ 422 h 575"/>
                    <a:gd name="T10" fmla="*/ 1 w 726"/>
                    <a:gd name="T11" fmla="*/ 555 h 575"/>
                    <a:gd name="T12" fmla="*/ 2 w 726"/>
                    <a:gd name="T13" fmla="*/ 562 h 575"/>
                    <a:gd name="T14" fmla="*/ 6 w 726"/>
                    <a:gd name="T15" fmla="*/ 568 h 575"/>
                    <a:gd name="T16" fmla="*/ 13 w 726"/>
                    <a:gd name="T17" fmla="*/ 573 h 575"/>
                    <a:gd name="T18" fmla="*/ 22 w 726"/>
                    <a:gd name="T19" fmla="*/ 575 h 575"/>
                    <a:gd name="T20" fmla="*/ 32 w 726"/>
                    <a:gd name="T21" fmla="*/ 575 h 575"/>
                    <a:gd name="T22" fmla="*/ 55 w 726"/>
                    <a:gd name="T23" fmla="*/ 575 h 575"/>
                    <a:gd name="T24" fmla="*/ 89 w 726"/>
                    <a:gd name="T25" fmla="*/ 575 h 575"/>
                    <a:gd name="T26" fmla="*/ 133 w 726"/>
                    <a:gd name="T27" fmla="*/ 575 h 575"/>
                    <a:gd name="T28" fmla="*/ 185 w 726"/>
                    <a:gd name="T29" fmla="*/ 575 h 575"/>
                    <a:gd name="T30" fmla="*/ 241 w 726"/>
                    <a:gd name="T31" fmla="*/ 575 h 575"/>
                    <a:gd name="T32" fmla="*/ 301 w 726"/>
                    <a:gd name="T33" fmla="*/ 575 h 575"/>
                    <a:gd name="T34" fmla="*/ 363 w 726"/>
                    <a:gd name="T35" fmla="*/ 575 h 575"/>
                    <a:gd name="T36" fmla="*/ 427 w 726"/>
                    <a:gd name="T37" fmla="*/ 575 h 575"/>
                    <a:gd name="T38" fmla="*/ 486 w 726"/>
                    <a:gd name="T39" fmla="*/ 575 h 575"/>
                    <a:gd name="T40" fmla="*/ 543 w 726"/>
                    <a:gd name="T41" fmla="*/ 575 h 575"/>
                    <a:gd name="T42" fmla="*/ 594 w 726"/>
                    <a:gd name="T43" fmla="*/ 575 h 575"/>
                    <a:gd name="T44" fmla="*/ 638 w 726"/>
                    <a:gd name="T45" fmla="*/ 575 h 575"/>
                    <a:gd name="T46" fmla="*/ 672 w 726"/>
                    <a:gd name="T47" fmla="*/ 575 h 575"/>
                    <a:gd name="T48" fmla="*/ 694 w 726"/>
                    <a:gd name="T49" fmla="*/ 575 h 575"/>
                    <a:gd name="T50" fmla="*/ 703 w 726"/>
                    <a:gd name="T51" fmla="*/ 575 h 575"/>
                    <a:gd name="T52" fmla="*/ 712 w 726"/>
                    <a:gd name="T53" fmla="*/ 573 h 575"/>
                    <a:gd name="T54" fmla="*/ 719 w 726"/>
                    <a:gd name="T55" fmla="*/ 568 h 575"/>
                    <a:gd name="T56" fmla="*/ 723 w 726"/>
                    <a:gd name="T57" fmla="*/ 561 h 575"/>
                    <a:gd name="T58" fmla="*/ 726 w 726"/>
                    <a:gd name="T59" fmla="*/ 553 h 575"/>
                    <a:gd name="T60" fmla="*/ 726 w 726"/>
                    <a:gd name="T61" fmla="*/ 419 h 575"/>
                    <a:gd name="T62" fmla="*/ 726 w 726"/>
                    <a:gd name="T63" fmla="*/ 235 h 575"/>
                    <a:gd name="T64" fmla="*/ 726 w 726"/>
                    <a:gd name="T65" fmla="*/ 72 h 575"/>
                    <a:gd name="T66" fmla="*/ 726 w 726"/>
                    <a:gd name="T67" fmla="*/ 0 h 57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F2F4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6" name="Freeform 87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0 h 575"/>
                    <a:gd name="T6" fmla="*/ 0 w 726"/>
                    <a:gd name="T7" fmla="*/ 72 h 575"/>
                    <a:gd name="T8" fmla="*/ 1 w 726"/>
                    <a:gd name="T9" fmla="*/ 237 h 575"/>
                    <a:gd name="T10" fmla="*/ 1 w 726"/>
                    <a:gd name="T11" fmla="*/ 422 h 575"/>
                    <a:gd name="T12" fmla="*/ 1 w 726"/>
                    <a:gd name="T13" fmla="*/ 555 h 575"/>
                    <a:gd name="T14" fmla="*/ 1 w 726"/>
                    <a:gd name="T15" fmla="*/ 555 h 575"/>
                    <a:gd name="T16" fmla="*/ 2 w 726"/>
                    <a:gd name="T17" fmla="*/ 562 h 575"/>
                    <a:gd name="T18" fmla="*/ 6 w 726"/>
                    <a:gd name="T19" fmla="*/ 568 h 575"/>
                    <a:gd name="T20" fmla="*/ 13 w 726"/>
                    <a:gd name="T21" fmla="*/ 573 h 575"/>
                    <a:gd name="T22" fmla="*/ 22 w 726"/>
                    <a:gd name="T23" fmla="*/ 575 h 575"/>
                    <a:gd name="T24" fmla="*/ 22 w 726"/>
                    <a:gd name="T25" fmla="*/ 575 h 575"/>
                    <a:gd name="T26" fmla="*/ 32 w 726"/>
                    <a:gd name="T27" fmla="*/ 575 h 575"/>
                    <a:gd name="T28" fmla="*/ 55 w 726"/>
                    <a:gd name="T29" fmla="*/ 575 h 575"/>
                    <a:gd name="T30" fmla="*/ 89 w 726"/>
                    <a:gd name="T31" fmla="*/ 575 h 575"/>
                    <a:gd name="T32" fmla="*/ 133 w 726"/>
                    <a:gd name="T33" fmla="*/ 575 h 575"/>
                    <a:gd name="T34" fmla="*/ 185 w 726"/>
                    <a:gd name="T35" fmla="*/ 575 h 575"/>
                    <a:gd name="T36" fmla="*/ 241 w 726"/>
                    <a:gd name="T37" fmla="*/ 575 h 575"/>
                    <a:gd name="T38" fmla="*/ 301 w 726"/>
                    <a:gd name="T39" fmla="*/ 575 h 575"/>
                    <a:gd name="T40" fmla="*/ 363 w 726"/>
                    <a:gd name="T41" fmla="*/ 575 h 575"/>
                    <a:gd name="T42" fmla="*/ 427 w 726"/>
                    <a:gd name="T43" fmla="*/ 575 h 575"/>
                    <a:gd name="T44" fmla="*/ 486 w 726"/>
                    <a:gd name="T45" fmla="*/ 575 h 575"/>
                    <a:gd name="T46" fmla="*/ 543 w 726"/>
                    <a:gd name="T47" fmla="*/ 575 h 575"/>
                    <a:gd name="T48" fmla="*/ 594 w 726"/>
                    <a:gd name="T49" fmla="*/ 575 h 575"/>
                    <a:gd name="T50" fmla="*/ 638 w 726"/>
                    <a:gd name="T51" fmla="*/ 575 h 575"/>
                    <a:gd name="T52" fmla="*/ 672 w 726"/>
                    <a:gd name="T53" fmla="*/ 575 h 575"/>
                    <a:gd name="T54" fmla="*/ 694 w 726"/>
                    <a:gd name="T55" fmla="*/ 575 h 575"/>
                    <a:gd name="T56" fmla="*/ 703 w 726"/>
                    <a:gd name="T57" fmla="*/ 575 h 575"/>
                    <a:gd name="T58" fmla="*/ 703 w 726"/>
                    <a:gd name="T59" fmla="*/ 575 h 575"/>
                    <a:gd name="T60" fmla="*/ 712 w 726"/>
                    <a:gd name="T61" fmla="*/ 573 h 575"/>
                    <a:gd name="T62" fmla="*/ 719 w 726"/>
                    <a:gd name="T63" fmla="*/ 568 h 575"/>
                    <a:gd name="T64" fmla="*/ 723 w 726"/>
                    <a:gd name="T65" fmla="*/ 561 h 575"/>
                    <a:gd name="T66" fmla="*/ 726 w 726"/>
                    <a:gd name="T67" fmla="*/ 553 h 575"/>
                    <a:gd name="T68" fmla="*/ 726 w 726"/>
                    <a:gd name="T69" fmla="*/ 553 h 575"/>
                    <a:gd name="T70" fmla="*/ 726 w 726"/>
                    <a:gd name="T71" fmla="*/ 419 h 575"/>
                    <a:gd name="T72" fmla="*/ 726 w 726"/>
                    <a:gd name="T73" fmla="*/ 235 h 575"/>
                    <a:gd name="T74" fmla="*/ 726 w 726"/>
                    <a:gd name="T75" fmla="*/ 72 h 575"/>
                    <a:gd name="T76" fmla="*/ 726 w 726"/>
                    <a:gd name="T77" fmla="*/ 0 h 5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7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5" y="1165"/>
                  <a:ext cx="68" cy="4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8" name="Freeform 89"/>
                <p:cNvSpPr>
                  <a:spLocks/>
                </p:cNvSpPr>
                <p:nvPr/>
              </p:nvSpPr>
              <p:spPr bwMode="auto">
                <a:xfrm>
                  <a:off x="1290" y="1160"/>
                  <a:ext cx="14" cy="54"/>
                </a:xfrm>
                <a:custGeom>
                  <a:avLst/>
                  <a:gdLst>
                    <a:gd name="T0" fmla="*/ 7 w 14"/>
                    <a:gd name="T1" fmla="*/ 0 h 54"/>
                    <a:gd name="T2" fmla="*/ 0 w 14"/>
                    <a:gd name="T3" fmla="*/ 7 h 54"/>
                    <a:gd name="T4" fmla="*/ 0 w 14"/>
                    <a:gd name="T5" fmla="*/ 54 h 54"/>
                    <a:gd name="T6" fmla="*/ 14 w 14"/>
                    <a:gd name="T7" fmla="*/ 54 h 54"/>
                    <a:gd name="T8" fmla="*/ 14 w 14"/>
                    <a:gd name="T9" fmla="*/ 7 h 54"/>
                    <a:gd name="T10" fmla="*/ 7 w 14"/>
                    <a:gd name="T11" fmla="*/ 14 h 54"/>
                    <a:gd name="T12" fmla="*/ 7 w 14"/>
                    <a:gd name="T13" fmla="*/ 0 h 54"/>
                    <a:gd name="T14" fmla="*/ 0 w 14"/>
                    <a:gd name="T15" fmla="*/ 0 h 54"/>
                    <a:gd name="T16" fmla="*/ 0 w 14"/>
                    <a:gd name="T17" fmla="*/ 7 h 54"/>
                    <a:gd name="T18" fmla="*/ 7 w 14"/>
                    <a:gd name="T19" fmla="*/ 0 h 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4" h="54">
                      <a:moveTo>
                        <a:pt x="7" y="0"/>
                      </a:moveTo>
                      <a:lnTo>
                        <a:pt x="0" y="7"/>
                      </a:lnTo>
                      <a:lnTo>
                        <a:pt x="0" y="54"/>
                      </a:lnTo>
                      <a:lnTo>
                        <a:pt x="14" y="54"/>
                      </a:lnTo>
                      <a:lnTo>
                        <a:pt x="14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69" name="Freeform 90"/>
                <p:cNvSpPr>
                  <a:spLocks/>
                </p:cNvSpPr>
                <p:nvPr/>
              </p:nvSpPr>
              <p:spPr bwMode="auto">
                <a:xfrm>
                  <a:off x="1297" y="1160"/>
                  <a:ext cx="66" cy="14"/>
                </a:xfrm>
                <a:custGeom>
                  <a:avLst/>
                  <a:gdLst>
                    <a:gd name="T0" fmla="*/ 66 w 66"/>
                    <a:gd name="T1" fmla="*/ 7 h 14"/>
                    <a:gd name="T2" fmla="*/ 66 w 66"/>
                    <a:gd name="T3" fmla="*/ 0 h 14"/>
                    <a:gd name="T4" fmla="*/ 0 w 66"/>
                    <a:gd name="T5" fmla="*/ 0 h 14"/>
                    <a:gd name="T6" fmla="*/ 0 w 66"/>
                    <a:gd name="T7" fmla="*/ 14 h 14"/>
                    <a:gd name="T8" fmla="*/ 66 w 66"/>
                    <a:gd name="T9" fmla="*/ 14 h 14"/>
                    <a:gd name="T10" fmla="*/ 66 w 66"/>
                    <a:gd name="T11" fmla="*/ 7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" h="14">
                      <a:moveTo>
                        <a:pt x="66" y="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66" y="14"/>
                      </a:lnTo>
                      <a:lnTo>
                        <a:pt x="6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0" name="Freeform 91"/>
                <p:cNvSpPr>
                  <a:spLocks/>
                </p:cNvSpPr>
                <p:nvPr/>
              </p:nvSpPr>
              <p:spPr bwMode="auto">
                <a:xfrm>
                  <a:off x="689" y="1796"/>
                  <a:ext cx="583" cy="316"/>
                </a:xfrm>
                <a:custGeom>
                  <a:avLst/>
                  <a:gdLst>
                    <a:gd name="T0" fmla="*/ 583 w 583"/>
                    <a:gd name="T1" fmla="*/ 314 h 316"/>
                    <a:gd name="T2" fmla="*/ 551 w 583"/>
                    <a:gd name="T3" fmla="*/ 314 h 316"/>
                    <a:gd name="T4" fmla="*/ 521 w 583"/>
                    <a:gd name="T5" fmla="*/ 314 h 316"/>
                    <a:gd name="T6" fmla="*/ 490 w 583"/>
                    <a:gd name="T7" fmla="*/ 314 h 316"/>
                    <a:gd name="T8" fmla="*/ 463 w 583"/>
                    <a:gd name="T9" fmla="*/ 314 h 316"/>
                    <a:gd name="T10" fmla="*/ 440 w 583"/>
                    <a:gd name="T11" fmla="*/ 314 h 316"/>
                    <a:gd name="T12" fmla="*/ 421 w 583"/>
                    <a:gd name="T13" fmla="*/ 314 h 316"/>
                    <a:gd name="T14" fmla="*/ 410 w 583"/>
                    <a:gd name="T15" fmla="*/ 314 h 316"/>
                    <a:gd name="T16" fmla="*/ 405 w 583"/>
                    <a:gd name="T17" fmla="*/ 314 h 316"/>
                    <a:gd name="T18" fmla="*/ 405 w 583"/>
                    <a:gd name="T19" fmla="*/ 316 h 316"/>
                    <a:gd name="T20" fmla="*/ 7 w 583"/>
                    <a:gd name="T21" fmla="*/ 316 h 316"/>
                    <a:gd name="T22" fmla="*/ 7 w 583"/>
                    <a:gd name="T23" fmla="*/ 301 h 316"/>
                    <a:gd name="T24" fmla="*/ 0 w 583"/>
                    <a:gd name="T25" fmla="*/ 301 h 316"/>
                    <a:gd name="T26" fmla="*/ 0 w 583"/>
                    <a:gd name="T27" fmla="*/ 258 h 316"/>
                    <a:gd name="T28" fmla="*/ 0 w 583"/>
                    <a:gd name="T29" fmla="*/ 161 h 316"/>
                    <a:gd name="T30" fmla="*/ 0 w 583"/>
                    <a:gd name="T31" fmla="*/ 63 h 316"/>
                    <a:gd name="T32" fmla="*/ 0 w 583"/>
                    <a:gd name="T33" fmla="*/ 14 h 316"/>
                    <a:gd name="T34" fmla="*/ 1 w 583"/>
                    <a:gd name="T35" fmla="*/ 6 h 316"/>
                    <a:gd name="T36" fmla="*/ 5 w 583"/>
                    <a:gd name="T37" fmla="*/ 3 h 316"/>
                    <a:gd name="T38" fmla="*/ 9 w 583"/>
                    <a:gd name="T39" fmla="*/ 0 h 316"/>
                    <a:gd name="T40" fmla="*/ 14 w 583"/>
                    <a:gd name="T41" fmla="*/ 0 h 316"/>
                    <a:gd name="T42" fmla="*/ 21 w 583"/>
                    <a:gd name="T43" fmla="*/ 0 h 316"/>
                    <a:gd name="T44" fmla="*/ 38 w 583"/>
                    <a:gd name="T45" fmla="*/ 0 h 316"/>
                    <a:gd name="T46" fmla="*/ 65 w 583"/>
                    <a:gd name="T47" fmla="*/ 0 h 316"/>
                    <a:gd name="T48" fmla="*/ 100 w 583"/>
                    <a:gd name="T49" fmla="*/ 0 h 316"/>
                    <a:gd name="T50" fmla="*/ 142 w 583"/>
                    <a:gd name="T51" fmla="*/ 0 h 316"/>
                    <a:gd name="T52" fmla="*/ 188 w 583"/>
                    <a:gd name="T53" fmla="*/ 0 h 316"/>
                    <a:gd name="T54" fmla="*/ 237 w 583"/>
                    <a:gd name="T55" fmla="*/ 0 h 316"/>
                    <a:gd name="T56" fmla="*/ 288 w 583"/>
                    <a:gd name="T57" fmla="*/ 0 h 316"/>
                    <a:gd name="T58" fmla="*/ 340 w 583"/>
                    <a:gd name="T59" fmla="*/ 0 h 316"/>
                    <a:gd name="T60" fmla="*/ 389 w 583"/>
                    <a:gd name="T61" fmla="*/ 0 h 316"/>
                    <a:gd name="T62" fmla="*/ 435 w 583"/>
                    <a:gd name="T63" fmla="*/ 0 h 316"/>
                    <a:gd name="T64" fmla="*/ 477 w 583"/>
                    <a:gd name="T65" fmla="*/ 0 h 316"/>
                    <a:gd name="T66" fmla="*/ 513 w 583"/>
                    <a:gd name="T67" fmla="*/ 0 h 316"/>
                    <a:gd name="T68" fmla="*/ 542 w 583"/>
                    <a:gd name="T69" fmla="*/ 0 h 316"/>
                    <a:gd name="T70" fmla="*/ 560 w 583"/>
                    <a:gd name="T71" fmla="*/ 0 h 316"/>
                    <a:gd name="T72" fmla="*/ 569 w 583"/>
                    <a:gd name="T73" fmla="*/ 0 h 316"/>
                    <a:gd name="T74" fmla="*/ 576 w 583"/>
                    <a:gd name="T75" fmla="*/ 1 h 316"/>
                    <a:gd name="T76" fmla="*/ 580 w 583"/>
                    <a:gd name="T77" fmla="*/ 5 h 316"/>
                    <a:gd name="T78" fmla="*/ 583 w 583"/>
                    <a:gd name="T79" fmla="*/ 10 h 316"/>
                    <a:gd name="T80" fmla="*/ 583 w 583"/>
                    <a:gd name="T81" fmla="*/ 14 h 316"/>
                    <a:gd name="T82" fmla="*/ 583 w 583"/>
                    <a:gd name="T83" fmla="*/ 58 h 316"/>
                    <a:gd name="T84" fmla="*/ 583 w 583"/>
                    <a:gd name="T85" fmla="*/ 152 h 316"/>
                    <a:gd name="T86" fmla="*/ 583 w 583"/>
                    <a:gd name="T87" fmla="*/ 247 h 316"/>
                    <a:gd name="T88" fmla="*/ 583 w 583"/>
                    <a:gd name="T89" fmla="*/ 294 h 316"/>
                    <a:gd name="T90" fmla="*/ 583 w 583"/>
                    <a:gd name="T91" fmla="*/ 314 h 31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83" h="316">
                      <a:moveTo>
                        <a:pt x="583" y="314"/>
                      </a:moveTo>
                      <a:lnTo>
                        <a:pt x="551" y="314"/>
                      </a:lnTo>
                      <a:lnTo>
                        <a:pt x="521" y="314"/>
                      </a:lnTo>
                      <a:lnTo>
                        <a:pt x="490" y="314"/>
                      </a:lnTo>
                      <a:lnTo>
                        <a:pt x="463" y="314"/>
                      </a:lnTo>
                      <a:lnTo>
                        <a:pt x="440" y="314"/>
                      </a:lnTo>
                      <a:lnTo>
                        <a:pt x="421" y="314"/>
                      </a:lnTo>
                      <a:lnTo>
                        <a:pt x="410" y="314"/>
                      </a:lnTo>
                      <a:lnTo>
                        <a:pt x="405" y="314"/>
                      </a:lnTo>
                      <a:lnTo>
                        <a:pt x="405" y="316"/>
                      </a:lnTo>
                      <a:lnTo>
                        <a:pt x="7" y="316"/>
                      </a:lnTo>
                      <a:lnTo>
                        <a:pt x="7" y="301"/>
                      </a:lnTo>
                      <a:lnTo>
                        <a:pt x="0" y="301"/>
                      </a:lnTo>
                      <a:lnTo>
                        <a:pt x="0" y="258"/>
                      </a:lnTo>
                      <a:lnTo>
                        <a:pt x="0" y="161"/>
                      </a:lnTo>
                      <a:lnTo>
                        <a:pt x="0" y="63"/>
                      </a:lnTo>
                      <a:lnTo>
                        <a:pt x="0" y="14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8" y="0"/>
                      </a:lnTo>
                      <a:lnTo>
                        <a:pt x="65" y="0"/>
                      </a:lnTo>
                      <a:lnTo>
                        <a:pt x="100" y="0"/>
                      </a:lnTo>
                      <a:lnTo>
                        <a:pt x="142" y="0"/>
                      </a:lnTo>
                      <a:lnTo>
                        <a:pt x="188" y="0"/>
                      </a:lnTo>
                      <a:lnTo>
                        <a:pt x="237" y="0"/>
                      </a:lnTo>
                      <a:lnTo>
                        <a:pt x="288" y="0"/>
                      </a:lnTo>
                      <a:lnTo>
                        <a:pt x="340" y="0"/>
                      </a:lnTo>
                      <a:lnTo>
                        <a:pt x="389" y="0"/>
                      </a:lnTo>
                      <a:lnTo>
                        <a:pt x="435" y="0"/>
                      </a:lnTo>
                      <a:lnTo>
                        <a:pt x="477" y="0"/>
                      </a:lnTo>
                      <a:lnTo>
                        <a:pt x="513" y="0"/>
                      </a:lnTo>
                      <a:lnTo>
                        <a:pt x="542" y="0"/>
                      </a:lnTo>
                      <a:lnTo>
                        <a:pt x="560" y="0"/>
                      </a:lnTo>
                      <a:lnTo>
                        <a:pt x="569" y="0"/>
                      </a:lnTo>
                      <a:lnTo>
                        <a:pt x="576" y="1"/>
                      </a:lnTo>
                      <a:lnTo>
                        <a:pt x="580" y="5"/>
                      </a:lnTo>
                      <a:lnTo>
                        <a:pt x="583" y="10"/>
                      </a:lnTo>
                      <a:lnTo>
                        <a:pt x="583" y="14"/>
                      </a:lnTo>
                      <a:lnTo>
                        <a:pt x="583" y="58"/>
                      </a:lnTo>
                      <a:lnTo>
                        <a:pt x="583" y="152"/>
                      </a:lnTo>
                      <a:lnTo>
                        <a:pt x="583" y="247"/>
                      </a:lnTo>
                      <a:lnTo>
                        <a:pt x="583" y="294"/>
                      </a:lnTo>
                      <a:lnTo>
                        <a:pt x="583" y="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1" name="Freeform 92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83" cy="9"/>
                </a:xfrm>
                <a:custGeom>
                  <a:avLst/>
                  <a:gdLst>
                    <a:gd name="T0" fmla="*/ 10 w 183"/>
                    <a:gd name="T1" fmla="*/ 5 h 9"/>
                    <a:gd name="T2" fmla="*/ 5 w 183"/>
                    <a:gd name="T3" fmla="*/ 9 h 9"/>
                    <a:gd name="T4" fmla="*/ 10 w 183"/>
                    <a:gd name="T5" fmla="*/ 9 h 9"/>
                    <a:gd name="T6" fmla="*/ 21 w 183"/>
                    <a:gd name="T7" fmla="*/ 9 h 9"/>
                    <a:gd name="T8" fmla="*/ 40 w 183"/>
                    <a:gd name="T9" fmla="*/ 9 h 9"/>
                    <a:gd name="T10" fmla="*/ 63 w 183"/>
                    <a:gd name="T11" fmla="*/ 9 h 9"/>
                    <a:gd name="T12" fmla="*/ 90 w 183"/>
                    <a:gd name="T13" fmla="*/ 9 h 9"/>
                    <a:gd name="T14" fmla="*/ 121 w 183"/>
                    <a:gd name="T15" fmla="*/ 9 h 9"/>
                    <a:gd name="T16" fmla="*/ 151 w 183"/>
                    <a:gd name="T17" fmla="*/ 9 h 9"/>
                    <a:gd name="T18" fmla="*/ 183 w 183"/>
                    <a:gd name="T19" fmla="*/ 9 h 9"/>
                    <a:gd name="T20" fmla="*/ 183 w 183"/>
                    <a:gd name="T21" fmla="*/ 0 h 9"/>
                    <a:gd name="T22" fmla="*/ 151 w 183"/>
                    <a:gd name="T23" fmla="*/ 0 h 9"/>
                    <a:gd name="T24" fmla="*/ 121 w 183"/>
                    <a:gd name="T25" fmla="*/ 0 h 9"/>
                    <a:gd name="T26" fmla="*/ 90 w 183"/>
                    <a:gd name="T27" fmla="*/ 0 h 9"/>
                    <a:gd name="T28" fmla="*/ 63 w 183"/>
                    <a:gd name="T29" fmla="*/ 0 h 9"/>
                    <a:gd name="T30" fmla="*/ 40 w 183"/>
                    <a:gd name="T31" fmla="*/ 0 h 9"/>
                    <a:gd name="T32" fmla="*/ 21 w 183"/>
                    <a:gd name="T33" fmla="*/ 0 h 9"/>
                    <a:gd name="T34" fmla="*/ 10 w 183"/>
                    <a:gd name="T35" fmla="*/ 0 h 9"/>
                    <a:gd name="T36" fmla="*/ 5 w 183"/>
                    <a:gd name="T37" fmla="*/ 0 h 9"/>
                    <a:gd name="T38" fmla="*/ 0 w 183"/>
                    <a:gd name="T39" fmla="*/ 5 h 9"/>
                    <a:gd name="T40" fmla="*/ 5 w 183"/>
                    <a:gd name="T41" fmla="*/ 0 h 9"/>
                    <a:gd name="T42" fmla="*/ 0 w 183"/>
                    <a:gd name="T43" fmla="*/ 0 h 9"/>
                    <a:gd name="T44" fmla="*/ 0 w 183"/>
                    <a:gd name="T45" fmla="*/ 5 h 9"/>
                    <a:gd name="T46" fmla="*/ 10 w 183"/>
                    <a:gd name="T47" fmla="*/ 5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3" h="9">
                      <a:moveTo>
                        <a:pt x="10" y="5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21" y="9"/>
                      </a:lnTo>
                      <a:lnTo>
                        <a:pt x="40" y="9"/>
                      </a:lnTo>
                      <a:lnTo>
                        <a:pt x="63" y="9"/>
                      </a:lnTo>
                      <a:lnTo>
                        <a:pt x="90" y="9"/>
                      </a:lnTo>
                      <a:lnTo>
                        <a:pt x="121" y="9"/>
                      </a:lnTo>
                      <a:lnTo>
                        <a:pt x="151" y="9"/>
                      </a:lnTo>
                      <a:lnTo>
                        <a:pt x="183" y="9"/>
                      </a:lnTo>
                      <a:lnTo>
                        <a:pt x="183" y="0"/>
                      </a:lnTo>
                      <a:lnTo>
                        <a:pt x="151" y="0"/>
                      </a:lnTo>
                      <a:lnTo>
                        <a:pt x="121" y="0"/>
                      </a:lnTo>
                      <a:lnTo>
                        <a:pt x="90" y="0"/>
                      </a:lnTo>
                      <a:lnTo>
                        <a:pt x="63" y="0"/>
                      </a:ln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2" name="Freeform 93"/>
                <p:cNvSpPr>
                  <a:spLocks/>
                </p:cNvSpPr>
                <p:nvPr/>
              </p:nvSpPr>
              <p:spPr bwMode="auto">
                <a:xfrm>
                  <a:off x="1089" y="2107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10 w 10"/>
                    <a:gd name="T3" fmla="*/ 5 h 10"/>
                    <a:gd name="T4" fmla="*/ 10 w 10"/>
                    <a:gd name="T5" fmla="*/ 3 h 10"/>
                    <a:gd name="T6" fmla="*/ 0 w 10"/>
                    <a:gd name="T7" fmla="*/ 3 h 10"/>
                    <a:gd name="T8" fmla="*/ 0 w 10"/>
                    <a:gd name="T9" fmla="*/ 5 h 10"/>
                    <a:gd name="T10" fmla="*/ 5 w 10"/>
                    <a:gd name="T11" fmla="*/ 0 h 10"/>
                    <a:gd name="T12" fmla="*/ 5 w 10"/>
                    <a:gd name="T13" fmla="*/ 10 h 10"/>
                    <a:gd name="T14" fmla="*/ 10 w 10"/>
                    <a:gd name="T15" fmla="*/ 10 h 10"/>
                    <a:gd name="T16" fmla="*/ 10 w 10"/>
                    <a:gd name="T17" fmla="*/ 5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3" name="Freeform 94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03" cy="10"/>
                </a:xfrm>
                <a:custGeom>
                  <a:avLst/>
                  <a:gdLst>
                    <a:gd name="T0" fmla="*/ 0 w 403"/>
                    <a:gd name="T1" fmla="*/ 5 h 10"/>
                    <a:gd name="T2" fmla="*/ 5 w 403"/>
                    <a:gd name="T3" fmla="*/ 10 h 10"/>
                    <a:gd name="T4" fmla="*/ 403 w 403"/>
                    <a:gd name="T5" fmla="*/ 10 h 10"/>
                    <a:gd name="T6" fmla="*/ 403 w 403"/>
                    <a:gd name="T7" fmla="*/ 0 h 10"/>
                    <a:gd name="T8" fmla="*/ 5 w 403"/>
                    <a:gd name="T9" fmla="*/ 0 h 10"/>
                    <a:gd name="T10" fmla="*/ 9 w 403"/>
                    <a:gd name="T11" fmla="*/ 5 h 10"/>
                    <a:gd name="T12" fmla="*/ 0 w 403"/>
                    <a:gd name="T13" fmla="*/ 5 h 10"/>
                    <a:gd name="T14" fmla="*/ 0 w 403"/>
                    <a:gd name="T15" fmla="*/ 10 h 10"/>
                    <a:gd name="T16" fmla="*/ 5 w 403"/>
                    <a:gd name="T17" fmla="*/ 10 h 10"/>
                    <a:gd name="T18" fmla="*/ 0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03" y="10"/>
                      </a:lnTo>
                      <a:lnTo>
                        <a:pt x="403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4" name="Freeform 95"/>
                <p:cNvSpPr>
                  <a:spLocks/>
                </p:cNvSpPr>
                <p:nvPr/>
              </p:nvSpPr>
              <p:spPr bwMode="auto">
                <a:xfrm>
                  <a:off x="691" y="2092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0 w 9"/>
                    <a:gd name="T3" fmla="*/ 5 h 20"/>
                    <a:gd name="T4" fmla="*/ 0 w 9"/>
                    <a:gd name="T5" fmla="*/ 20 h 20"/>
                    <a:gd name="T6" fmla="*/ 9 w 9"/>
                    <a:gd name="T7" fmla="*/ 20 h 20"/>
                    <a:gd name="T8" fmla="*/ 9 w 9"/>
                    <a:gd name="T9" fmla="*/ 5 h 20"/>
                    <a:gd name="T10" fmla="*/ 5 w 9"/>
                    <a:gd name="T11" fmla="*/ 0 h 20"/>
                    <a:gd name="T12" fmla="*/ 9 w 9"/>
                    <a:gd name="T13" fmla="*/ 5 h 20"/>
                    <a:gd name="T14" fmla="*/ 9 w 9"/>
                    <a:gd name="T15" fmla="*/ 0 h 20"/>
                    <a:gd name="T16" fmla="*/ 5 w 9"/>
                    <a:gd name="T17" fmla="*/ 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9" y="20"/>
                      </a:ln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5" name="Freeform 96"/>
                <p:cNvSpPr>
                  <a:spLocks/>
                </p:cNvSpPr>
                <p:nvPr/>
              </p:nvSpPr>
              <p:spPr bwMode="auto">
                <a:xfrm>
                  <a:off x="684" y="2092"/>
                  <a:ext cx="12" cy="10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10 h 10"/>
                    <a:gd name="T6" fmla="*/ 12 w 12"/>
                    <a:gd name="T7" fmla="*/ 0 h 10"/>
                    <a:gd name="T8" fmla="*/ 5 w 12"/>
                    <a:gd name="T9" fmla="*/ 0 h 10"/>
                    <a:gd name="T10" fmla="*/ 9 w 12"/>
                    <a:gd name="T11" fmla="*/ 5 h 10"/>
                    <a:gd name="T12" fmla="*/ 0 w 12"/>
                    <a:gd name="T13" fmla="*/ 5 h 10"/>
                    <a:gd name="T14" fmla="*/ 0 w 12"/>
                    <a:gd name="T15" fmla="*/ 10 h 10"/>
                    <a:gd name="T16" fmla="*/ 5 w 12"/>
                    <a:gd name="T17" fmla="*/ 10 h 10"/>
                    <a:gd name="T18" fmla="*/ 0 w 12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6" name="Freeform 97"/>
                <p:cNvSpPr>
                  <a:spLocks/>
                </p:cNvSpPr>
                <p:nvPr/>
              </p:nvSpPr>
              <p:spPr bwMode="auto">
                <a:xfrm>
                  <a:off x="684" y="1810"/>
                  <a:ext cx="9" cy="287"/>
                </a:xfrm>
                <a:custGeom>
                  <a:avLst/>
                  <a:gdLst>
                    <a:gd name="T0" fmla="*/ 0 w 9"/>
                    <a:gd name="T1" fmla="*/ 0 h 287"/>
                    <a:gd name="T2" fmla="*/ 0 w 9"/>
                    <a:gd name="T3" fmla="*/ 0 h 287"/>
                    <a:gd name="T4" fmla="*/ 0 w 9"/>
                    <a:gd name="T5" fmla="*/ 49 h 287"/>
                    <a:gd name="T6" fmla="*/ 0 w 9"/>
                    <a:gd name="T7" fmla="*/ 147 h 287"/>
                    <a:gd name="T8" fmla="*/ 0 w 9"/>
                    <a:gd name="T9" fmla="*/ 244 h 287"/>
                    <a:gd name="T10" fmla="*/ 0 w 9"/>
                    <a:gd name="T11" fmla="*/ 287 h 287"/>
                    <a:gd name="T12" fmla="*/ 9 w 9"/>
                    <a:gd name="T13" fmla="*/ 287 h 287"/>
                    <a:gd name="T14" fmla="*/ 9 w 9"/>
                    <a:gd name="T15" fmla="*/ 244 h 287"/>
                    <a:gd name="T16" fmla="*/ 9 w 9"/>
                    <a:gd name="T17" fmla="*/ 147 h 287"/>
                    <a:gd name="T18" fmla="*/ 9 w 9"/>
                    <a:gd name="T19" fmla="*/ 49 h 287"/>
                    <a:gd name="T20" fmla="*/ 9 w 9"/>
                    <a:gd name="T21" fmla="*/ 0 h 287"/>
                    <a:gd name="T22" fmla="*/ 9 w 9"/>
                    <a:gd name="T23" fmla="*/ 0 h 287"/>
                    <a:gd name="T24" fmla="*/ 0 w 9"/>
                    <a:gd name="T25" fmla="*/ 0 h 2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7"/>
                      </a:lnTo>
                      <a:lnTo>
                        <a:pt x="0" y="244"/>
                      </a:lnTo>
                      <a:lnTo>
                        <a:pt x="0" y="287"/>
                      </a:lnTo>
                      <a:lnTo>
                        <a:pt x="9" y="287"/>
                      </a:lnTo>
                      <a:lnTo>
                        <a:pt x="9" y="244"/>
                      </a:lnTo>
                      <a:lnTo>
                        <a:pt x="9" y="147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7" name="Freeform 98"/>
                <p:cNvSpPr>
                  <a:spLocks/>
                </p:cNvSpPr>
                <p:nvPr/>
              </p:nvSpPr>
              <p:spPr bwMode="auto">
                <a:xfrm>
                  <a:off x="684" y="1792"/>
                  <a:ext cx="19" cy="18"/>
                </a:xfrm>
                <a:custGeom>
                  <a:avLst/>
                  <a:gdLst>
                    <a:gd name="T0" fmla="*/ 19 w 19"/>
                    <a:gd name="T1" fmla="*/ 0 h 18"/>
                    <a:gd name="T2" fmla="*/ 19 w 19"/>
                    <a:gd name="T3" fmla="*/ 0 h 18"/>
                    <a:gd name="T4" fmla="*/ 13 w 19"/>
                    <a:gd name="T5" fmla="*/ 0 h 18"/>
                    <a:gd name="T6" fmla="*/ 8 w 19"/>
                    <a:gd name="T7" fmla="*/ 3 h 18"/>
                    <a:gd name="T8" fmla="*/ 1 w 19"/>
                    <a:gd name="T9" fmla="*/ 8 h 18"/>
                    <a:gd name="T10" fmla="*/ 0 w 19"/>
                    <a:gd name="T11" fmla="*/ 18 h 18"/>
                    <a:gd name="T12" fmla="*/ 9 w 19"/>
                    <a:gd name="T13" fmla="*/ 18 h 18"/>
                    <a:gd name="T14" fmla="*/ 10 w 19"/>
                    <a:gd name="T15" fmla="*/ 12 h 18"/>
                    <a:gd name="T16" fmla="*/ 13 w 19"/>
                    <a:gd name="T17" fmla="*/ 10 h 18"/>
                    <a:gd name="T18" fmla="*/ 15 w 19"/>
                    <a:gd name="T19" fmla="*/ 9 h 18"/>
                    <a:gd name="T20" fmla="*/ 19 w 19"/>
                    <a:gd name="T21" fmla="*/ 9 h 18"/>
                    <a:gd name="T22" fmla="*/ 19 w 19"/>
                    <a:gd name="T23" fmla="*/ 9 h 18"/>
                    <a:gd name="T24" fmla="*/ 19 w 19"/>
                    <a:gd name="T25" fmla="*/ 0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9" h="18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3" y="0"/>
                      </a:lnTo>
                      <a:lnTo>
                        <a:pt x="8" y="3"/>
                      </a:lnTo>
                      <a:lnTo>
                        <a:pt x="1" y="8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10" y="12"/>
                      </a:lnTo>
                      <a:lnTo>
                        <a:pt x="13" y="10"/>
                      </a:lnTo>
                      <a:lnTo>
                        <a:pt x="15" y="9"/>
                      </a:lnTo>
                      <a:lnTo>
                        <a:pt x="19" y="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8" name="Freeform 99"/>
                <p:cNvSpPr>
                  <a:spLocks/>
                </p:cNvSpPr>
                <p:nvPr/>
              </p:nvSpPr>
              <p:spPr bwMode="auto">
                <a:xfrm>
                  <a:off x="703" y="1792"/>
                  <a:ext cx="555" cy="9"/>
                </a:xfrm>
                <a:custGeom>
                  <a:avLst/>
                  <a:gdLst>
                    <a:gd name="T0" fmla="*/ 555 w 555"/>
                    <a:gd name="T1" fmla="*/ 0 h 9"/>
                    <a:gd name="T2" fmla="*/ 555 w 555"/>
                    <a:gd name="T3" fmla="*/ 0 h 9"/>
                    <a:gd name="T4" fmla="*/ 546 w 555"/>
                    <a:gd name="T5" fmla="*/ 0 h 9"/>
                    <a:gd name="T6" fmla="*/ 528 w 555"/>
                    <a:gd name="T7" fmla="*/ 0 h 9"/>
                    <a:gd name="T8" fmla="*/ 499 w 555"/>
                    <a:gd name="T9" fmla="*/ 0 h 9"/>
                    <a:gd name="T10" fmla="*/ 463 w 555"/>
                    <a:gd name="T11" fmla="*/ 0 h 9"/>
                    <a:gd name="T12" fmla="*/ 421 w 555"/>
                    <a:gd name="T13" fmla="*/ 0 h 9"/>
                    <a:gd name="T14" fmla="*/ 375 w 555"/>
                    <a:gd name="T15" fmla="*/ 0 h 9"/>
                    <a:gd name="T16" fmla="*/ 326 w 555"/>
                    <a:gd name="T17" fmla="*/ 0 h 9"/>
                    <a:gd name="T18" fmla="*/ 274 w 555"/>
                    <a:gd name="T19" fmla="*/ 0 h 9"/>
                    <a:gd name="T20" fmla="*/ 223 w 555"/>
                    <a:gd name="T21" fmla="*/ 0 h 9"/>
                    <a:gd name="T22" fmla="*/ 174 w 555"/>
                    <a:gd name="T23" fmla="*/ 0 h 9"/>
                    <a:gd name="T24" fmla="*/ 128 w 555"/>
                    <a:gd name="T25" fmla="*/ 0 h 9"/>
                    <a:gd name="T26" fmla="*/ 86 w 555"/>
                    <a:gd name="T27" fmla="*/ 0 h 9"/>
                    <a:gd name="T28" fmla="*/ 51 w 555"/>
                    <a:gd name="T29" fmla="*/ 0 h 9"/>
                    <a:gd name="T30" fmla="*/ 24 w 555"/>
                    <a:gd name="T31" fmla="*/ 0 h 9"/>
                    <a:gd name="T32" fmla="*/ 7 w 555"/>
                    <a:gd name="T33" fmla="*/ 0 h 9"/>
                    <a:gd name="T34" fmla="*/ 0 w 555"/>
                    <a:gd name="T35" fmla="*/ 0 h 9"/>
                    <a:gd name="T36" fmla="*/ 0 w 555"/>
                    <a:gd name="T37" fmla="*/ 9 h 9"/>
                    <a:gd name="T38" fmla="*/ 7 w 555"/>
                    <a:gd name="T39" fmla="*/ 9 h 9"/>
                    <a:gd name="T40" fmla="*/ 24 w 555"/>
                    <a:gd name="T41" fmla="*/ 9 h 9"/>
                    <a:gd name="T42" fmla="*/ 51 w 555"/>
                    <a:gd name="T43" fmla="*/ 9 h 9"/>
                    <a:gd name="T44" fmla="*/ 86 w 555"/>
                    <a:gd name="T45" fmla="*/ 9 h 9"/>
                    <a:gd name="T46" fmla="*/ 128 w 555"/>
                    <a:gd name="T47" fmla="*/ 9 h 9"/>
                    <a:gd name="T48" fmla="*/ 174 w 555"/>
                    <a:gd name="T49" fmla="*/ 9 h 9"/>
                    <a:gd name="T50" fmla="*/ 223 w 555"/>
                    <a:gd name="T51" fmla="*/ 9 h 9"/>
                    <a:gd name="T52" fmla="*/ 274 w 555"/>
                    <a:gd name="T53" fmla="*/ 9 h 9"/>
                    <a:gd name="T54" fmla="*/ 326 w 555"/>
                    <a:gd name="T55" fmla="*/ 9 h 9"/>
                    <a:gd name="T56" fmla="*/ 375 w 555"/>
                    <a:gd name="T57" fmla="*/ 9 h 9"/>
                    <a:gd name="T58" fmla="*/ 421 w 555"/>
                    <a:gd name="T59" fmla="*/ 9 h 9"/>
                    <a:gd name="T60" fmla="*/ 463 w 555"/>
                    <a:gd name="T61" fmla="*/ 9 h 9"/>
                    <a:gd name="T62" fmla="*/ 499 w 555"/>
                    <a:gd name="T63" fmla="*/ 9 h 9"/>
                    <a:gd name="T64" fmla="*/ 528 w 555"/>
                    <a:gd name="T65" fmla="*/ 9 h 9"/>
                    <a:gd name="T66" fmla="*/ 546 w 555"/>
                    <a:gd name="T67" fmla="*/ 9 h 9"/>
                    <a:gd name="T68" fmla="*/ 555 w 555"/>
                    <a:gd name="T69" fmla="*/ 9 h 9"/>
                    <a:gd name="T70" fmla="*/ 555 w 555"/>
                    <a:gd name="T71" fmla="*/ 9 h 9"/>
                    <a:gd name="T72" fmla="*/ 555 w 555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5" h="9">
                      <a:moveTo>
                        <a:pt x="555" y="0"/>
                      </a:moveTo>
                      <a:lnTo>
                        <a:pt x="555" y="0"/>
                      </a:lnTo>
                      <a:lnTo>
                        <a:pt x="546" y="0"/>
                      </a:lnTo>
                      <a:lnTo>
                        <a:pt x="528" y="0"/>
                      </a:lnTo>
                      <a:lnTo>
                        <a:pt x="499" y="0"/>
                      </a:lnTo>
                      <a:lnTo>
                        <a:pt x="463" y="0"/>
                      </a:lnTo>
                      <a:lnTo>
                        <a:pt x="421" y="0"/>
                      </a:lnTo>
                      <a:lnTo>
                        <a:pt x="375" y="0"/>
                      </a:lnTo>
                      <a:lnTo>
                        <a:pt x="326" y="0"/>
                      </a:lnTo>
                      <a:lnTo>
                        <a:pt x="274" y="0"/>
                      </a:lnTo>
                      <a:lnTo>
                        <a:pt x="223" y="0"/>
                      </a:lnTo>
                      <a:lnTo>
                        <a:pt x="174" y="0"/>
                      </a:lnTo>
                      <a:lnTo>
                        <a:pt x="128" y="0"/>
                      </a:lnTo>
                      <a:lnTo>
                        <a:pt x="86" y="0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4" y="9"/>
                      </a:lnTo>
                      <a:lnTo>
                        <a:pt x="51" y="9"/>
                      </a:lnTo>
                      <a:lnTo>
                        <a:pt x="86" y="9"/>
                      </a:lnTo>
                      <a:lnTo>
                        <a:pt x="128" y="9"/>
                      </a:lnTo>
                      <a:lnTo>
                        <a:pt x="174" y="9"/>
                      </a:lnTo>
                      <a:lnTo>
                        <a:pt x="223" y="9"/>
                      </a:lnTo>
                      <a:lnTo>
                        <a:pt x="274" y="9"/>
                      </a:lnTo>
                      <a:lnTo>
                        <a:pt x="326" y="9"/>
                      </a:lnTo>
                      <a:lnTo>
                        <a:pt x="375" y="9"/>
                      </a:lnTo>
                      <a:lnTo>
                        <a:pt x="421" y="9"/>
                      </a:lnTo>
                      <a:lnTo>
                        <a:pt x="463" y="9"/>
                      </a:lnTo>
                      <a:lnTo>
                        <a:pt x="499" y="9"/>
                      </a:lnTo>
                      <a:lnTo>
                        <a:pt x="528" y="9"/>
                      </a:lnTo>
                      <a:lnTo>
                        <a:pt x="546" y="9"/>
                      </a:lnTo>
                      <a:lnTo>
                        <a:pt x="555" y="9"/>
                      </a:lnTo>
                      <a:lnTo>
                        <a:pt x="55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79" name="Freeform 100"/>
                <p:cNvSpPr>
                  <a:spLocks/>
                </p:cNvSpPr>
                <p:nvPr/>
              </p:nvSpPr>
              <p:spPr bwMode="auto">
                <a:xfrm>
                  <a:off x="1258" y="1792"/>
                  <a:ext cx="18" cy="18"/>
                </a:xfrm>
                <a:custGeom>
                  <a:avLst/>
                  <a:gdLst>
                    <a:gd name="T0" fmla="*/ 18 w 18"/>
                    <a:gd name="T1" fmla="*/ 18 h 18"/>
                    <a:gd name="T2" fmla="*/ 18 w 18"/>
                    <a:gd name="T3" fmla="*/ 18 h 18"/>
                    <a:gd name="T4" fmla="*/ 18 w 18"/>
                    <a:gd name="T5" fmla="*/ 12 h 18"/>
                    <a:gd name="T6" fmla="*/ 15 w 18"/>
                    <a:gd name="T7" fmla="*/ 7 h 18"/>
                    <a:gd name="T8" fmla="*/ 8 w 18"/>
                    <a:gd name="T9" fmla="*/ 1 h 18"/>
                    <a:gd name="T10" fmla="*/ 0 w 18"/>
                    <a:gd name="T11" fmla="*/ 0 h 18"/>
                    <a:gd name="T12" fmla="*/ 0 w 18"/>
                    <a:gd name="T13" fmla="*/ 9 h 18"/>
                    <a:gd name="T14" fmla="*/ 5 w 18"/>
                    <a:gd name="T15" fmla="*/ 10 h 18"/>
                    <a:gd name="T16" fmla="*/ 8 w 18"/>
                    <a:gd name="T17" fmla="*/ 11 h 18"/>
                    <a:gd name="T18" fmla="*/ 9 w 18"/>
                    <a:gd name="T19" fmla="*/ 15 h 18"/>
                    <a:gd name="T20" fmla="*/ 9 w 18"/>
                    <a:gd name="T21" fmla="*/ 18 h 18"/>
                    <a:gd name="T22" fmla="*/ 9 w 18"/>
                    <a:gd name="T23" fmla="*/ 18 h 18"/>
                    <a:gd name="T24" fmla="*/ 18 w 18"/>
                    <a:gd name="T25" fmla="*/ 18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18" y="12"/>
                      </a:lnTo>
                      <a:lnTo>
                        <a:pt x="15" y="7"/>
                      </a:lnTo>
                      <a:lnTo>
                        <a:pt x="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9" y="15"/>
                      </a:lnTo>
                      <a:lnTo>
                        <a:pt x="9" y="18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0" name="Freeform 101"/>
                <p:cNvSpPr>
                  <a:spLocks/>
                </p:cNvSpPr>
                <p:nvPr/>
              </p:nvSpPr>
              <p:spPr bwMode="auto">
                <a:xfrm>
                  <a:off x="1267" y="1810"/>
                  <a:ext cx="9" cy="280"/>
                </a:xfrm>
                <a:custGeom>
                  <a:avLst/>
                  <a:gdLst>
                    <a:gd name="T0" fmla="*/ 9 w 9"/>
                    <a:gd name="T1" fmla="*/ 280 h 280"/>
                    <a:gd name="T2" fmla="*/ 9 w 9"/>
                    <a:gd name="T3" fmla="*/ 280 h 280"/>
                    <a:gd name="T4" fmla="*/ 9 w 9"/>
                    <a:gd name="T5" fmla="*/ 233 h 280"/>
                    <a:gd name="T6" fmla="*/ 9 w 9"/>
                    <a:gd name="T7" fmla="*/ 138 h 280"/>
                    <a:gd name="T8" fmla="*/ 9 w 9"/>
                    <a:gd name="T9" fmla="*/ 44 h 280"/>
                    <a:gd name="T10" fmla="*/ 9 w 9"/>
                    <a:gd name="T11" fmla="*/ 0 h 280"/>
                    <a:gd name="T12" fmla="*/ 0 w 9"/>
                    <a:gd name="T13" fmla="*/ 0 h 280"/>
                    <a:gd name="T14" fmla="*/ 0 w 9"/>
                    <a:gd name="T15" fmla="*/ 44 h 280"/>
                    <a:gd name="T16" fmla="*/ 0 w 9"/>
                    <a:gd name="T17" fmla="*/ 138 h 280"/>
                    <a:gd name="T18" fmla="*/ 0 w 9"/>
                    <a:gd name="T19" fmla="*/ 233 h 280"/>
                    <a:gd name="T20" fmla="*/ 0 w 9"/>
                    <a:gd name="T21" fmla="*/ 280 h 280"/>
                    <a:gd name="T22" fmla="*/ 0 w 9"/>
                    <a:gd name="T23" fmla="*/ 280 h 280"/>
                    <a:gd name="T24" fmla="*/ 9 w 9"/>
                    <a:gd name="T25" fmla="*/ 280 h 2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0">
                      <a:moveTo>
                        <a:pt x="9" y="280"/>
                      </a:moveTo>
                      <a:lnTo>
                        <a:pt x="9" y="280"/>
                      </a:lnTo>
                      <a:lnTo>
                        <a:pt x="9" y="233"/>
                      </a:lnTo>
                      <a:lnTo>
                        <a:pt x="9" y="138"/>
                      </a:lnTo>
                      <a:lnTo>
                        <a:pt x="9" y="4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4"/>
                      </a:lnTo>
                      <a:lnTo>
                        <a:pt x="0" y="138"/>
                      </a:lnTo>
                      <a:lnTo>
                        <a:pt x="0" y="233"/>
                      </a:lnTo>
                      <a:lnTo>
                        <a:pt x="0" y="280"/>
                      </a:lnTo>
                      <a:lnTo>
                        <a:pt x="9" y="2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1" name="Freeform 102"/>
                <p:cNvSpPr>
                  <a:spLocks/>
                </p:cNvSpPr>
                <p:nvPr/>
              </p:nvSpPr>
              <p:spPr bwMode="auto">
                <a:xfrm>
                  <a:off x="1267" y="2090"/>
                  <a:ext cx="9" cy="24"/>
                </a:xfrm>
                <a:custGeom>
                  <a:avLst/>
                  <a:gdLst>
                    <a:gd name="T0" fmla="*/ 5 w 9"/>
                    <a:gd name="T1" fmla="*/ 24 h 24"/>
                    <a:gd name="T2" fmla="*/ 9 w 9"/>
                    <a:gd name="T3" fmla="*/ 20 h 24"/>
                    <a:gd name="T4" fmla="*/ 9 w 9"/>
                    <a:gd name="T5" fmla="*/ 0 h 24"/>
                    <a:gd name="T6" fmla="*/ 0 w 9"/>
                    <a:gd name="T7" fmla="*/ 0 h 24"/>
                    <a:gd name="T8" fmla="*/ 0 w 9"/>
                    <a:gd name="T9" fmla="*/ 20 h 24"/>
                    <a:gd name="T10" fmla="*/ 5 w 9"/>
                    <a:gd name="T11" fmla="*/ 15 h 24"/>
                    <a:gd name="T12" fmla="*/ 5 w 9"/>
                    <a:gd name="T13" fmla="*/ 24 h 24"/>
                    <a:gd name="T14" fmla="*/ 9 w 9"/>
                    <a:gd name="T15" fmla="*/ 24 h 24"/>
                    <a:gd name="T16" fmla="*/ 9 w 9"/>
                    <a:gd name="T17" fmla="*/ 20 h 24"/>
                    <a:gd name="T18" fmla="*/ 5 w 9"/>
                    <a:gd name="T19" fmla="*/ 24 h 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4">
                      <a:moveTo>
                        <a:pt x="5" y="24"/>
                      </a:moveTo>
                      <a:lnTo>
                        <a:pt x="9" y="2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" y="15"/>
                      </a:lnTo>
                      <a:lnTo>
                        <a:pt x="5" y="24"/>
                      </a:lnTo>
                      <a:lnTo>
                        <a:pt x="9" y="24"/>
                      </a:lnTo>
                      <a:lnTo>
                        <a:pt x="9" y="2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2" name="Freeform 103"/>
                <p:cNvSpPr>
                  <a:spLocks/>
                </p:cNvSpPr>
                <p:nvPr/>
              </p:nvSpPr>
              <p:spPr bwMode="auto">
                <a:xfrm>
                  <a:off x="1235" y="2093"/>
                  <a:ext cx="37" cy="17"/>
                </a:xfrm>
                <a:custGeom>
                  <a:avLst/>
                  <a:gdLst>
                    <a:gd name="T0" fmla="*/ 37 w 37"/>
                    <a:gd name="T1" fmla="*/ 0 h 17"/>
                    <a:gd name="T2" fmla="*/ 17 w 37"/>
                    <a:gd name="T3" fmla="*/ 0 h 17"/>
                    <a:gd name="T4" fmla="*/ 0 w 37"/>
                    <a:gd name="T5" fmla="*/ 17 h 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" h="17">
                      <a:moveTo>
                        <a:pt x="37" y="0"/>
                      </a:moveTo>
                      <a:lnTo>
                        <a:pt x="17" y="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3" name="Freeform 104"/>
                <p:cNvSpPr>
                  <a:spLocks/>
                </p:cNvSpPr>
                <p:nvPr/>
              </p:nvSpPr>
              <p:spPr bwMode="auto">
                <a:xfrm>
                  <a:off x="696" y="1806"/>
                  <a:ext cx="470" cy="306"/>
                </a:xfrm>
                <a:custGeom>
                  <a:avLst/>
                  <a:gdLst>
                    <a:gd name="T0" fmla="*/ 470 w 470"/>
                    <a:gd name="T1" fmla="*/ 304 h 306"/>
                    <a:gd name="T2" fmla="*/ 470 w 470"/>
                    <a:gd name="T3" fmla="*/ 306 h 306"/>
                    <a:gd name="T4" fmla="*/ 0 w 470"/>
                    <a:gd name="T5" fmla="*/ 306 h 306"/>
                    <a:gd name="T6" fmla="*/ 0 w 470"/>
                    <a:gd name="T7" fmla="*/ 291 h 306"/>
                    <a:gd name="T8" fmla="*/ 0 w 470"/>
                    <a:gd name="T9" fmla="*/ 249 h 306"/>
                    <a:gd name="T10" fmla="*/ 0 w 470"/>
                    <a:gd name="T11" fmla="*/ 157 h 306"/>
                    <a:gd name="T12" fmla="*/ 0 w 470"/>
                    <a:gd name="T13" fmla="*/ 64 h 306"/>
                    <a:gd name="T14" fmla="*/ 0 w 470"/>
                    <a:gd name="T15" fmla="*/ 18 h 306"/>
                    <a:gd name="T16" fmla="*/ 1 w 470"/>
                    <a:gd name="T17" fmla="*/ 12 h 306"/>
                    <a:gd name="T18" fmla="*/ 4 w 470"/>
                    <a:gd name="T19" fmla="*/ 7 h 306"/>
                    <a:gd name="T20" fmla="*/ 10 w 470"/>
                    <a:gd name="T21" fmla="*/ 2 h 306"/>
                    <a:gd name="T22" fmla="*/ 21 w 470"/>
                    <a:gd name="T23" fmla="*/ 0 h 306"/>
                    <a:gd name="T24" fmla="*/ 28 w 470"/>
                    <a:gd name="T25" fmla="*/ 0 h 306"/>
                    <a:gd name="T26" fmla="*/ 43 w 470"/>
                    <a:gd name="T27" fmla="*/ 0 h 306"/>
                    <a:gd name="T28" fmla="*/ 64 w 470"/>
                    <a:gd name="T29" fmla="*/ 0 h 306"/>
                    <a:gd name="T30" fmla="*/ 92 w 470"/>
                    <a:gd name="T31" fmla="*/ 0 h 306"/>
                    <a:gd name="T32" fmla="*/ 123 w 470"/>
                    <a:gd name="T33" fmla="*/ 0 h 306"/>
                    <a:gd name="T34" fmla="*/ 159 w 470"/>
                    <a:gd name="T35" fmla="*/ 0 h 306"/>
                    <a:gd name="T36" fmla="*/ 196 w 470"/>
                    <a:gd name="T37" fmla="*/ 0 h 306"/>
                    <a:gd name="T38" fmla="*/ 234 w 470"/>
                    <a:gd name="T39" fmla="*/ 0 h 306"/>
                    <a:gd name="T40" fmla="*/ 273 w 470"/>
                    <a:gd name="T41" fmla="*/ 0 h 306"/>
                    <a:gd name="T42" fmla="*/ 310 w 470"/>
                    <a:gd name="T43" fmla="*/ 0 h 306"/>
                    <a:gd name="T44" fmla="*/ 345 w 470"/>
                    <a:gd name="T45" fmla="*/ 0 h 306"/>
                    <a:gd name="T46" fmla="*/ 377 w 470"/>
                    <a:gd name="T47" fmla="*/ 0 h 306"/>
                    <a:gd name="T48" fmla="*/ 405 w 470"/>
                    <a:gd name="T49" fmla="*/ 0 h 306"/>
                    <a:gd name="T50" fmla="*/ 426 w 470"/>
                    <a:gd name="T51" fmla="*/ 0 h 306"/>
                    <a:gd name="T52" fmla="*/ 441 w 470"/>
                    <a:gd name="T53" fmla="*/ 0 h 306"/>
                    <a:gd name="T54" fmla="*/ 448 w 470"/>
                    <a:gd name="T55" fmla="*/ 0 h 306"/>
                    <a:gd name="T56" fmla="*/ 458 w 470"/>
                    <a:gd name="T57" fmla="*/ 1 h 306"/>
                    <a:gd name="T58" fmla="*/ 465 w 470"/>
                    <a:gd name="T59" fmla="*/ 5 h 306"/>
                    <a:gd name="T60" fmla="*/ 469 w 470"/>
                    <a:gd name="T61" fmla="*/ 11 h 306"/>
                    <a:gd name="T62" fmla="*/ 470 w 470"/>
                    <a:gd name="T63" fmla="*/ 19 h 306"/>
                    <a:gd name="T64" fmla="*/ 470 w 470"/>
                    <a:gd name="T65" fmla="*/ 68 h 306"/>
                    <a:gd name="T66" fmla="*/ 470 w 470"/>
                    <a:gd name="T67" fmla="*/ 165 h 306"/>
                    <a:gd name="T68" fmla="*/ 470 w 470"/>
                    <a:gd name="T69" fmla="*/ 261 h 306"/>
                    <a:gd name="T70" fmla="*/ 470 w 470"/>
                    <a:gd name="T71" fmla="*/ 304 h 3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70" h="306">
                      <a:moveTo>
                        <a:pt x="470" y="304"/>
                      </a:moveTo>
                      <a:lnTo>
                        <a:pt x="470" y="306"/>
                      </a:lnTo>
                      <a:lnTo>
                        <a:pt x="0" y="306"/>
                      </a:lnTo>
                      <a:lnTo>
                        <a:pt x="0" y="291"/>
                      </a:lnTo>
                      <a:lnTo>
                        <a:pt x="0" y="249"/>
                      </a:lnTo>
                      <a:lnTo>
                        <a:pt x="0" y="157"/>
                      </a:lnTo>
                      <a:lnTo>
                        <a:pt x="0" y="64"/>
                      </a:lnTo>
                      <a:lnTo>
                        <a:pt x="0" y="18"/>
                      </a:lnTo>
                      <a:lnTo>
                        <a:pt x="1" y="12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43" y="0"/>
                      </a:lnTo>
                      <a:lnTo>
                        <a:pt x="64" y="0"/>
                      </a:lnTo>
                      <a:lnTo>
                        <a:pt x="92" y="0"/>
                      </a:lnTo>
                      <a:lnTo>
                        <a:pt x="123" y="0"/>
                      </a:lnTo>
                      <a:lnTo>
                        <a:pt x="159" y="0"/>
                      </a:lnTo>
                      <a:lnTo>
                        <a:pt x="196" y="0"/>
                      </a:lnTo>
                      <a:lnTo>
                        <a:pt x="234" y="0"/>
                      </a:lnTo>
                      <a:lnTo>
                        <a:pt x="273" y="0"/>
                      </a:lnTo>
                      <a:lnTo>
                        <a:pt x="310" y="0"/>
                      </a:lnTo>
                      <a:lnTo>
                        <a:pt x="345" y="0"/>
                      </a:lnTo>
                      <a:lnTo>
                        <a:pt x="377" y="0"/>
                      </a:lnTo>
                      <a:lnTo>
                        <a:pt x="405" y="0"/>
                      </a:lnTo>
                      <a:lnTo>
                        <a:pt x="426" y="0"/>
                      </a:lnTo>
                      <a:lnTo>
                        <a:pt x="441" y="0"/>
                      </a:lnTo>
                      <a:lnTo>
                        <a:pt x="448" y="0"/>
                      </a:lnTo>
                      <a:lnTo>
                        <a:pt x="458" y="1"/>
                      </a:lnTo>
                      <a:lnTo>
                        <a:pt x="465" y="5"/>
                      </a:lnTo>
                      <a:lnTo>
                        <a:pt x="469" y="11"/>
                      </a:lnTo>
                      <a:lnTo>
                        <a:pt x="470" y="19"/>
                      </a:lnTo>
                      <a:lnTo>
                        <a:pt x="470" y="68"/>
                      </a:lnTo>
                      <a:lnTo>
                        <a:pt x="470" y="165"/>
                      </a:lnTo>
                      <a:lnTo>
                        <a:pt x="470" y="261"/>
                      </a:lnTo>
                      <a:lnTo>
                        <a:pt x="470" y="304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4" name="Freeform 105"/>
                <p:cNvSpPr>
                  <a:spLocks/>
                </p:cNvSpPr>
                <p:nvPr/>
              </p:nvSpPr>
              <p:spPr bwMode="auto">
                <a:xfrm>
                  <a:off x="1162" y="2107"/>
                  <a:ext cx="9" cy="10"/>
                </a:xfrm>
                <a:custGeom>
                  <a:avLst/>
                  <a:gdLst>
                    <a:gd name="T0" fmla="*/ 4 w 9"/>
                    <a:gd name="T1" fmla="*/ 10 h 10"/>
                    <a:gd name="T2" fmla="*/ 9 w 9"/>
                    <a:gd name="T3" fmla="*/ 5 h 10"/>
                    <a:gd name="T4" fmla="*/ 9 w 9"/>
                    <a:gd name="T5" fmla="*/ 3 h 10"/>
                    <a:gd name="T6" fmla="*/ 0 w 9"/>
                    <a:gd name="T7" fmla="*/ 3 h 10"/>
                    <a:gd name="T8" fmla="*/ 0 w 9"/>
                    <a:gd name="T9" fmla="*/ 5 h 10"/>
                    <a:gd name="T10" fmla="*/ 4 w 9"/>
                    <a:gd name="T11" fmla="*/ 0 h 10"/>
                    <a:gd name="T12" fmla="*/ 4 w 9"/>
                    <a:gd name="T13" fmla="*/ 10 h 10"/>
                    <a:gd name="T14" fmla="*/ 9 w 9"/>
                    <a:gd name="T15" fmla="*/ 10 h 10"/>
                    <a:gd name="T16" fmla="*/ 9 w 9"/>
                    <a:gd name="T17" fmla="*/ 5 h 10"/>
                    <a:gd name="T18" fmla="*/ 4 w 9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10">
                      <a:moveTo>
                        <a:pt x="4" y="10"/>
                      </a:move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9" y="10"/>
                      </a:lnTo>
                      <a:lnTo>
                        <a:pt x="9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5" name="Freeform 106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75" cy="10"/>
                </a:xfrm>
                <a:custGeom>
                  <a:avLst/>
                  <a:gdLst>
                    <a:gd name="T0" fmla="*/ 0 w 475"/>
                    <a:gd name="T1" fmla="*/ 5 h 10"/>
                    <a:gd name="T2" fmla="*/ 5 w 475"/>
                    <a:gd name="T3" fmla="*/ 10 h 10"/>
                    <a:gd name="T4" fmla="*/ 475 w 475"/>
                    <a:gd name="T5" fmla="*/ 10 h 10"/>
                    <a:gd name="T6" fmla="*/ 475 w 475"/>
                    <a:gd name="T7" fmla="*/ 0 h 10"/>
                    <a:gd name="T8" fmla="*/ 5 w 475"/>
                    <a:gd name="T9" fmla="*/ 0 h 10"/>
                    <a:gd name="T10" fmla="*/ 9 w 475"/>
                    <a:gd name="T11" fmla="*/ 5 h 10"/>
                    <a:gd name="T12" fmla="*/ 0 w 475"/>
                    <a:gd name="T13" fmla="*/ 5 h 10"/>
                    <a:gd name="T14" fmla="*/ 0 w 475"/>
                    <a:gd name="T15" fmla="*/ 10 h 10"/>
                    <a:gd name="T16" fmla="*/ 5 w 475"/>
                    <a:gd name="T17" fmla="*/ 10 h 10"/>
                    <a:gd name="T18" fmla="*/ 0 w 475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75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75" y="10"/>
                      </a:lnTo>
                      <a:lnTo>
                        <a:pt x="475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6" name="Freeform 107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0 w 9"/>
                    <a:gd name="T3" fmla="*/ 0 h 15"/>
                    <a:gd name="T4" fmla="*/ 0 w 9"/>
                    <a:gd name="T5" fmla="*/ 15 h 15"/>
                    <a:gd name="T6" fmla="*/ 9 w 9"/>
                    <a:gd name="T7" fmla="*/ 15 h 15"/>
                    <a:gd name="T8" fmla="*/ 9 w 9"/>
                    <a:gd name="T9" fmla="*/ 0 h 15"/>
                    <a:gd name="T10" fmla="*/ 9 w 9"/>
                    <a:gd name="T11" fmla="*/ 0 h 15"/>
                    <a:gd name="T12" fmla="*/ 0 w 9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7" name="Freeform 108"/>
                <p:cNvSpPr>
                  <a:spLocks/>
                </p:cNvSpPr>
                <p:nvPr/>
              </p:nvSpPr>
              <p:spPr bwMode="auto">
                <a:xfrm>
                  <a:off x="691" y="1824"/>
                  <a:ext cx="9" cy="273"/>
                </a:xfrm>
                <a:custGeom>
                  <a:avLst/>
                  <a:gdLst>
                    <a:gd name="T0" fmla="*/ 0 w 9"/>
                    <a:gd name="T1" fmla="*/ 0 h 273"/>
                    <a:gd name="T2" fmla="*/ 0 w 9"/>
                    <a:gd name="T3" fmla="*/ 0 h 273"/>
                    <a:gd name="T4" fmla="*/ 0 w 9"/>
                    <a:gd name="T5" fmla="*/ 46 h 273"/>
                    <a:gd name="T6" fmla="*/ 0 w 9"/>
                    <a:gd name="T7" fmla="*/ 139 h 273"/>
                    <a:gd name="T8" fmla="*/ 0 w 9"/>
                    <a:gd name="T9" fmla="*/ 231 h 273"/>
                    <a:gd name="T10" fmla="*/ 0 w 9"/>
                    <a:gd name="T11" fmla="*/ 273 h 273"/>
                    <a:gd name="T12" fmla="*/ 9 w 9"/>
                    <a:gd name="T13" fmla="*/ 273 h 273"/>
                    <a:gd name="T14" fmla="*/ 9 w 9"/>
                    <a:gd name="T15" fmla="*/ 231 h 273"/>
                    <a:gd name="T16" fmla="*/ 9 w 9"/>
                    <a:gd name="T17" fmla="*/ 139 h 273"/>
                    <a:gd name="T18" fmla="*/ 9 w 9"/>
                    <a:gd name="T19" fmla="*/ 46 h 273"/>
                    <a:gd name="T20" fmla="*/ 9 w 9"/>
                    <a:gd name="T21" fmla="*/ 0 h 273"/>
                    <a:gd name="T22" fmla="*/ 9 w 9"/>
                    <a:gd name="T23" fmla="*/ 0 h 273"/>
                    <a:gd name="T24" fmla="*/ 0 w 9"/>
                    <a:gd name="T25" fmla="*/ 0 h 2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0" y="231"/>
                      </a:lnTo>
                      <a:lnTo>
                        <a:pt x="0" y="273"/>
                      </a:lnTo>
                      <a:lnTo>
                        <a:pt x="9" y="273"/>
                      </a:lnTo>
                      <a:lnTo>
                        <a:pt x="9" y="231"/>
                      </a:lnTo>
                      <a:lnTo>
                        <a:pt x="9" y="139"/>
                      </a:lnTo>
                      <a:lnTo>
                        <a:pt x="9" y="46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8" name="Freeform 109"/>
                <p:cNvSpPr>
                  <a:spLocks/>
                </p:cNvSpPr>
                <p:nvPr/>
              </p:nvSpPr>
              <p:spPr bwMode="auto">
                <a:xfrm>
                  <a:off x="691" y="1801"/>
                  <a:ext cx="26" cy="23"/>
                </a:xfrm>
                <a:custGeom>
                  <a:avLst/>
                  <a:gdLst>
                    <a:gd name="T0" fmla="*/ 26 w 26"/>
                    <a:gd name="T1" fmla="*/ 0 h 23"/>
                    <a:gd name="T2" fmla="*/ 26 w 26"/>
                    <a:gd name="T3" fmla="*/ 0 h 23"/>
                    <a:gd name="T4" fmla="*/ 14 w 26"/>
                    <a:gd name="T5" fmla="*/ 2 h 23"/>
                    <a:gd name="T6" fmla="*/ 6 w 26"/>
                    <a:gd name="T7" fmla="*/ 9 h 23"/>
                    <a:gd name="T8" fmla="*/ 1 w 26"/>
                    <a:gd name="T9" fmla="*/ 16 h 23"/>
                    <a:gd name="T10" fmla="*/ 0 w 26"/>
                    <a:gd name="T11" fmla="*/ 23 h 23"/>
                    <a:gd name="T12" fmla="*/ 9 w 26"/>
                    <a:gd name="T13" fmla="*/ 23 h 23"/>
                    <a:gd name="T14" fmla="*/ 10 w 26"/>
                    <a:gd name="T15" fmla="*/ 19 h 23"/>
                    <a:gd name="T16" fmla="*/ 13 w 26"/>
                    <a:gd name="T17" fmla="*/ 14 h 23"/>
                    <a:gd name="T18" fmla="*/ 16 w 26"/>
                    <a:gd name="T19" fmla="*/ 12 h 23"/>
                    <a:gd name="T20" fmla="*/ 26 w 26"/>
                    <a:gd name="T21" fmla="*/ 9 h 23"/>
                    <a:gd name="T22" fmla="*/ 26 w 26"/>
                    <a:gd name="T23" fmla="*/ 9 h 23"/>
                    <a:gd name="T24" fmla="*/ 26 w 26"/>
                    <a:gd name="T25" fmla="*/ 0 h 2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2"/>
                      </a:lnTo>
                      <a:lnTo>
                        <a:pt x="6" y="9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9" y="23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16" y="12"/>
                      </a:lnTo>
                      <a:lnTo>
                        <a:pt x="26" y="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89" name="Freeform 110"/>
                <p:cNvSpPr>
                  <a:spLocks/>
                </p:cNvSpPr>
                <p:nvPr/>
              </p:nvSpPr>
              <p:spPr bwMode="auto">
                <a:xfrm>
                  <a:off x="717" y="1801"/>
                  <a:ext cx="427" cy="9"/>
                </a:xfrm>
                <a:custGeom>
                  <a:avLst/>
                  <a:gdLst>
                    <a:gd name="T0" fmla="*/ 427 w 427"/>
                    <a:gd name="T1" fmla="*/ 0 h 9"/>
                    <a:gd name="T2" fmla="*/ 427 w 427"/>
                    <a:gd name="T3" fmla="*/ 0 h 9"/>
                    <a:gd name="T4" fmla="*/ 420 w 427"/>
                    <a:gd name="T5" fmla="*/ 0 h 9"/>
                    <a:gd name="T6" fmla="*/ 405 w 427"/>
                    <a:gd name="T7" fmla="*/ 0 h 9"/>
                    <a:gd name="T8" fmla="*/ 384 w 427"/>
                    <a:gd name="T9" fmla="*/ 0 h 9"/>
                    <a:gd name="T10" fmla="*/ 356 w 427"/>
                    <a:gd name="T11" fmla="*/ 0 h 9"/>
                    <a:gd name="T12" fmla="*/ 324 w 427"/>
                    <a:gd name="T13" fmla="*/ 0 h 9"/>
                    <a:gd name="T14" fmla="*/ 289 w 427"/>
                    <a:gd name="T15" fmla="*/ 0 h 9"/>
                    <a:gd name="T16" fmla="*/ 252 w 427"/>
                    <a:gd name="T17" fmla="*/ 0 h 9"/>
                    <a:gd name="T18" fmla="*/ 213 w 427"/>
                    <a:gd name="T19" fmla="*/ 0 h 9"/>
                    <a:gd name="T20" fmla="*/ 175 w 427"/>
                    <a:gd name="T21" fmla="*/ 0 h 9"/>
                    <a:gd name="T22" fmla="*/ 138 w 427"/>
                    <a:gd name="T23" fmla="*/ 0 h 9"/>
                    <a:gd name="T24" fmla="*/ 102 w 427"/>
                    <a:gd name="T25" fmla="*/ 0 h 9"/>
                    <a:gd name="T26" fmla="*/ 71 w 427"/>
                    <a:gd name="T27" fmla="*/ 0 h 9"/>
                    <a:gd name="T28" fmla="*/ 43 w 427"/>
                    <a:gd name="T29" fmla="*/ 0 h 9"/>
                    <a:gd name="T30" fmla="*/ 22 w 427"/>
                    <a:gd name="T31" fmla="*/ 0 h 9"/>
                    <a:gd name="T32" fmla="*/ 7 w 427"/>
                    <a:gd name="T33" fmla="*/ 0 h 9"/>
                    <a:gd name="T34" fmla="*/ 0 w 427"/>
                    <a:gd name="T35" fmla="*/ 0 h 9"/>
                    <a:gd name="T36" fmla="*/ 0 w 427"/>
                    <a:gd name="T37" fmla="*/ 9 h 9"/>
                    <a:gd name="T38" fmla="*/ 7 w 427"/>
                    <a:gd name="T39" fmla="*/ 9 h 9"/>
                    <a:gd name="T40" fmla="*/ 22 w 427"/>
                    <a:gd name="T41" fmla="*/ 9 h 9"/>
                    <a:gd name="T42" fmla="*/ 43 w 427"/>
                    <a:gd name="T43" fmla="*/ 9 h 9"/>
                    <a:gd name="T44" fmla="*/ 71 w 427"/>
                    <a:gd name="T45" fmla="*/ 9 h 9"/>
                    <a:gd name="T46" fmla="*/ 102 w 427"/>
                    <a:gd name="T47" fmla="*/ 9 h 9"/>
                    <a:gd name="T48" fmla="*/ 138 w 427"/>
                    <a:gd name="T49" fmla="*/ 9 h 9"/>
                    <a:gd name="T50" fmla="*/ 175 w 427"/>
                    <a:gd name="T51" fmla="*/ 9 h 9"/>
                    <a:gd name="T52" fmla="*/ 213 w 427"/>
                    <a:gd name="T53" fmla="*/ 9 h 9"/>
                    <a:gd name="T54" fmla="*/ 252 w 427"/>
                    <a:gd name="T55" fmla="*/ 9 h 9"/>
                    <a:gd name="T56" fmla="*/ 289 w 427"/>
                    <a:gd name="T57" fmla="*/ 9 h 9"/>
                    <a:gd name="T58" fmla="*/ 324 w 427"/>
                    <a:gd name="T59" fmla="*/ 9 h 9"/>
                    <a:gd name="T60" fmla="*/ 356 w 427"/>
                    <a:gd name="T61" fmla="*/ 9 h 9"/>
                    <a:gd name="T62" fmla="*/ 384 w 427"/>
                    <a:gd name="T63" fmla="*/ 9 h 9"/>
                    <a:gd name="T64" fmla="*/ 405 w 427"/>
                    <a:gd name="T65" fmla="*/ 9 h 9"/>
                    <a:gd name="T66" fmla="*/ 420 w 427"/>
                    <a:gd name="T67" fmla="*/ 9 h 9"/>
                    <a:gd name="T68" fmla="*/ 427 w 427"/>
                    <a:gd name="T69" fmla="*/ 9 h 9"/>
                    <a:gd name="T70" fmla="*/ 427 w 427"/>
                    <a:gd name="T71" fmla="*/ 9 h 9"/>
                    <a:gd name="T72" fmla="*/ 427 w 427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27" h="9">
                      <a:moveTo>
                        <a:pt x="427" y="0"/>
                      </a:moveTo>
                      <a:lnTo>
                        <a:pt x="427" y="0"/>
                      </a:lnTo>
                      <a:lnTo>
                        <a:pt x="420" y="0"/>
                      </a:lnTo>
                      <a:lnTo>
                        <a:pt x="405" y="0"/>
                      </a:lnTo>
                      <a:lnTo>
                        <a:pt x="384" y="0"/>
                      </a:lnTo>
                      <a:lnTo>
                        <a:pt x="356" y="0"/>
                      </a:lnTo>
                      <a:lnTo>
                        <a:pt x="324" y="0"/>
                      </a:lnTo>
                      <a:lnTo>
                        <a:pt x="289" y="0"/>
                      </a:lnTo>
                      <a:lnTo>
                        <a:pt x="252" y="0"/>
                      </a:lnTo>
                      <a:lnTo>
                        <a:pt x="213" y="0"/>
                      </a:lnTo>
                      <a:lnTo>
                        <a:pt x="175" y="0"/>
                      </a:lnTo>
                      <a:lnTo>
                        <a:pt x="138" y="0"/>
                      </a:lnTo>
                      <a:lnTo>
                        <a:pt x="102" y="0"/>
                      </a:lnTo>
                      <a:lnTo>
                        <a:pt x="71" y="0"/>
                      </a:lnTo>
                      <a:lnTo>
                        <a:pt x="43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2" y="9"/>
                      </a:lnTo>
                      <a:lnTo>
                        <a:pt x="43" y="9"/>
                      </a:lnTo>
                      <a:lnTo>
                        <a:pt x="71" y="9"/>
                      </a:lnTo>
                      <a:lnTo>
                        <a:pt x="102" y="9"/>
                      </a:lnTo>
                      <a:lnTo>
                        <a:pt x="138" y="9"/>
                      </a:lnTo>
                      <a:lnTo>
                        <a:pt x="175" y="9"/>
                      </a:lnTo>
                      <a:lnTo>
                        <a:pt x="213" y="9"/>
                      </a:lnTo>
                      <a:lnTo>
                        <a:pt x="252" y="9"/>
                      </a:lnTo>
                      <a:lnTo>
                        <a:pt x="289" y="9"/>
                      </a:lnTo>
                      <a:lnTo>
                        <a:pt x="324" y="9"/>
                      </a:lnTo>
                      <a:lnTo>
                        <a:pt x="356" y="9"/>
                      </a:lnTo>
                      <a:lnTo>
                        <a:pt x="384" y="9"/>
                      </a:lnTo>
                      <a:lnTo>
                        <a:pt x="405" y="9"/>
                      </a:lnTo>
                      <a:lnTo>
                        <a:pt x="420" y="9"/>
                      </a:lnTo>
                      <a:lnTo>
                        <a:pt x="427" y="9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90" name="Freeform 111"/>
                <p:cNvSpPr>
                  <a:spLocks/>
                </p:cNvSpPr>
                <p:nvPr/>
              </p:nvSpPr>
              <p:spPr bwMode="auto">
                <a:xfrm>
                  <a:off x="1144" y="1801"/>
                  <a:ext cx="27" cy="24"/>
                </a:xfrm>
                <a:custGeom>
                  <a:avLst/>
                  <a:gdLst>
                    <a:gd name="T0" fmla="*/ 27 w 27"/>
                    <a:gd name="T1" fmla="*/ 24 h 24"/>
                    <a:gd name="T2" fmla="*/ 27 w 27"/>
                    <a:gd name="T3" fmla="*/ 24 h 24"/>
                    <a:gd name="T4" fmla="*/ 26 w 27"/>
                    <a:gd name="T5" fmla="*/ 15 h 24"/>
                    <a:gd name="T6" fmla="*/ 20 w 27"/>
                    <a:gd name="T7" fmla="*/ 7 h 24"/>
                    <a:gd name="T8" fmla="*/ 11 w 27"/>
                    <a:gd name="T9" fmla="*/ 1 h 24"/>
                    <a:gd name="T10" fmla="*/ 0 w 27"/>
                    <a:gd name="T11" fmla="*/ 0 h 24"/>
                    <a:gd name="T12" fmla="*/ 0 w 27"/>
                    <a:gd name="T13" fmla="*/ 9 h 24"/>
                    <a:gd name="T14" fmla="*/ 8 w 27"/>
                    <a:gd name="T15" fmla="*/ 10 h 24"/>
                    <a:gd name="T16" fmla="*/ 13 w 27"/>
                    <a:gd name="T17" fmla="*/ 14 h 24"/>
                    <a:gd name="T18" fmla="*/ 17 w 27"/>
                    <a:gd name="T19" fmla="*/ 17 h 24"/>
                    <a:gd name="T20" fmla="*/ 18 w 27"/>
                    <a:gd name="T21" fmla="*/ 24 h 24"/>
                    <a:gd name="T22" fmla="*/ 18 w 27"/>
                    <a:gd name="T23" fmla="*/ 24 h 24"/>
                    <a:gd name="T24" fmla="*/ 27 w 27"/>
                    <a:gd name="T25" fmla="*/ 24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7" h="24">
                      <a:moveTo>
                        <a:pt x="27" y="24"/>
                      </a:moveTo>
                      <a:lnTo>
                        <a:pt x="27" y="24"/>
                      </a:lnTo>
                      <a:lnTo>
                        <a:pt x="26" y="15"/>
                      </a:lnTo>
                      <a:lnTo>
                        <a:pt x="20" y="7"/>
                      </a:lnTo>
                      <a:lnTo>
                        <a:pt x="11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10"/>
                      </a:lnTo>
                      <a:lnTo>
                        <a:pt x="13" y="14"/>
                      </a:lnTo>
                      <a:lnTo>
                        <a:pt x="17" y="17"/>
                      </a:lnTo>
                      <a:lnTo>
                        <a:pt x="18" y="24"/>
                      </a:lnTo>
                      <a:lnTo>
                        <a:pt x="27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91" name="Freeform 112"/>
                <p:cNvSpPr>
                  <a:spLocks/>
                </p:cNvSpPr>
                <p:nvPr/>
              </p:nvSpPr>
              <p:spPr bwMode="auto">
                <a:xfrm>
                  <a:off x="1162" y="1825"/>
                  <a:ext cx="9" cy="285"/>
                </a:xfrm>
                <a:custGeom>
                  <a:avLst/>
                  <a:gdLst>
                    <a:gd name="T0" fmla="*/ 9 w 9"/>
                    <a:gd name="T1" fmla="*/ 285 h 285"/>
                    <a:gd name="T2" fmla="*/ 9 w 9"/>
                    <a:gd name="T3" fmla="*/ 285 h 285"/>
                    <a:gd name="T4" fmla="*/ 9 w 9"/>
                    <a:gd name="T5" fmla="*/ 242 h 285"/>
                    <a:gd name="T6" fmla="*/ 9 w 9"/>
                    <a:gd name="T7" fmla="*/ 146 h 285"/>
                    <a:gd name="T8" fmla="*/ 9 w 9"/>
                    <a:gd name="T9" fmla="*/ 49 h 285"/>
                    <a:gd name="T10" fmla="*/ 9 w 9"/>
                    <a:gd name="T11" fmla="*/ 0 h 285"/>
                    <a:gd name="T12" fmla="*/ 0 w 9"/>
                    <a:gd name="T13" fmla="*/ 0 h 285"/>
                    <a:gd name="T14" fmla="*/ 0 w 9"/>
                    <a:gd name="T15" fmla="*/ 49 h 285"/>
                    <a:gd name="T16" fmla="*/ 0 w 9"/>
                    <a:gd name="T17" fmla="*/ 146 h 285"/>
                    <a:gd name="T18" fmla="*/ 0 w 9"/>
                    <a:gd name="T19" fmla="*/ 242 h 285"/>
                    <a:gd name="T20" fmla="*/ 0 w 9"/>
                    <a:gd name="T21" fmla="*/ 285 h 285"/>
                    <a:gd name="T22" fmla="*/ 0 w 9"/>
                    <a:gd name="T23" fmla="*/ 285 h 285"/>
                    <a:gd name="T24" fmla="*/ 9 w 9"/>
                    <a:gd name="T25" fmla="*/ 285 h 2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5">
                      <a:moveTo>
                        <a:pt x="9" y="285"/>
                      </a:moveTo>
                      <a:lnTo>
                        <a:pt x="9" y="285"/>
                      </a:lnTo>
                      <a:lnTo>
                        <a:pt x="9" y="242"/>
                      </a:lnTo>
                      <a:lnTo>
                        <a:pt x="9" y="146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6"/>
                      </a:lnTo>
                      <a:lnTo>
                        <a:pt x="0" y="242"/>
                      </a:lnTo>
                      <a:lnTo>
                        <a:pt x="0" y="285"/>
                      </a:lnTo>
                      <a:lnTo>
                        <a:pt x="9" y="2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92" name="Rectangle 113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093" name="Rectangle 114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9043" name="Rectangle 115"/>
              <p:cNvSpPr>
                <a:spLocks noChangeArrowheads="1"/>
              </p:cNvSpPr>
              <p:nvPr/>
            </p:nvSpPr>
            <p:spPr bwMode="auto">
              <a:xfrm>
                <a:off x="1871" y="2732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00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651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A3gwwvvqiu826f8fhln84ghfc78fg4dubv7drkzs8j;çghsog4pdsfgp</a:t>
                </a:r>
              </a:p>
            </p:txBody>
          </p:sp>
        </p:grpSp>
        <p:sp>
          <p:nvSpPr>
            <p:cNvPr id="39041" name="Rectangle 116"/>
            <p:cNvSpPr>
              <a:spLocks noChangeArrowheads="1"/>
            </p:cNvSpPr>
            <p:nvPr/>
          </p:nvSpPr>
          <p:spPr bwMode="auto">
            <a:xfrm>
              <a:off x="1776" y="3216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Document</a:t>
              </a:r>
            </a:p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chiffré</a:t>
              </a:r>
            </a:p>
          </p:txBody>
        </p:sp>
      </p:grpSp>
      <p:sp>
        <p:nvSpPr>
          <p:cNvPr id="141" name="Line 117"/>
          <p:cNvSpPr>
            <a:spLocks noChangeShapeType="1"/>
          </p:cNvSpPr>
          <p:nvPr/>
        </p:nvSpPr>
        <p:spPr bwMode="auto">
          <a:xfrm>
            <a:off x="3886200" y="4524375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2" name="Line 118"/>
          <p:cNvSpPr>
            <a:spLocks noChangeShapeType="1"/>
          </p:cNvSpPr>
          <p:nvPr/>
        </p:nvSpPr>
        <p:spPr bwMode="auto">
          <a:xfrm flipH="1" flipV="1">
            <a:off x="5257800" y="5057775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43" name="Group 119"/>
          <p:cNvGrpSpPr>
            <a:grpSpLocks/>
          </p:cNvGrpSpPr>
          <p:nvPr/>
        </p:nvGrpSpPr>
        <p:grpSpPr bwMode="auto">
          <a:xfrm>
            <a:off x="381000" y="942975"/>
            <a:ext cx="8231188" cy="4718050"/>
            <a:chOff x="96" y="864"/>
            <a:chExt cx="5521" cy="3072"/>
          </a:xfrm>
        </p:grpSpPr>
        <p:sp>
          <p:nvSpPr>
            <p:cNvPr id="38991" name="Rectangle 120"/>
            <p:cNvSpPr>
              <a:spLocks noChangeArrowheads="1"/>
            </p:cNvSpPr>
            <p:nvPr/>
          </p:nvSpPr>
          <p:spPr bwMode="auto">
            <a:xfrm>
              <a:off x="144" y="864"/>
              <a:ext cx="5472" cy="1488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8992" name="Group 121"/>
            <p:cNvGrpSpPr>
              <a:grpSpLocks/>
            </p:cNvGrpSpPr>
            <p:nvPr/>
          </p:nvGrpSpPr>
          <p:grpSpPr bwMode="auto">
            <a:xfrm>
              <a:off x="431" y="1824"/>
              <a:ext cx="1061" cy="330"/>
              <a:chOff x="4029" y="1571"/>
              <a:chExt cx="1061" cy="330"/>
            </a:xfrm>
          </p:grpSpPr>
          <p:sp>
            <p:nvSpPr>
              <p:cNvPr id="39036" name="Freeform 122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37" name="Rectangle 123"/>
              <p:cNvSpPr>
                <a:spLocks noChangeArrowheads="1"/>
              </p:cNvSpPr>
              <p:nvPr/>
            </p:nvSpPr>
            <p:spPr bwMode="auto">
              <a:xfrm>
                <a:off x="4075" y="1663"/>
                <a:ext cx="2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PuA</a:t>
                </a:r>
                <a:endParaRPr lang="fr-FR" sz="1500"/>
              </a:p>
            </p:txBody>
          </p:sp>
          <p:sp>
            <p:nvSpPr>
              <p:cNvPr id="39038" name="Line 124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39" name="Rectangle 125"/>
              <p:cNvSpPr>
                <a:spLocks noChangeArrowheads="1"/>
              </p:cNvSpPr>
              <p:nvPr/>
            </p:nvSpPr>
            <p:spPr bwMode="auto">
              <a:xfrm>
                <a:off x="4734" y="1707"/>
                <a:ext cx="3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BDFH</a:t>
                </a:r>
                <a:endParaRPr lang="fr-FR"/>
              </a:p>
            </p:txBody>
          </p:sp>
        </p:grpSp>
        <p:grpSp>
          <p:nvGrpSpPr>
            <p:cNvPr id="38993" name="Group 126"/>
            <p:cNvGrpSpPr>
              <a:grpSpLocks/>
            </p:cNvGrpSpPr>
            <p:nvPr/>
          </p:nvGrpSpPr>
          <p:grpSpPr bwMode="auto">
            <a:xfrm>
              <a:off x="672" y="985"/>
              <a:ext cx="564" cy="754"/>
              <a:chOff x="672" y="985"/>
              <a:chExt cx="564" cy="754"/>
            </a:xfrm>
          </p:grpSpPr>
          <p:sp>
            <p:nvSpPr>
              <p:cNvPr id="39034" name="Rectangle 127"/>
              <p:cNvSpPr>
                <a:spLocks noChangeArrowheads="1"/>
              </p:cNvSpPr>
              <p:nvPr/>
            </p:nvSpPr>
            <p:spPr bwMode="auto">
              <a:xfrm>
                <a:off x="800" y="1621"/>
                <a:ext cx="30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ALINE</a:t>
                </a:r>
                <a:endParaRPr lang="fr-FR" sz="1200"/>
              </a:p>
            </p:txBody>
          </p:sp>
          <p:graphicFrame>
            <p:nvGraphicFramePr>
              <p:cNvPr id="39035" name="Object 128"/>
              <p:cNvGraphicFramePr>
                <a:graphicFrameLocks noChangeAspect="1"/>
              </p:cNvGraphicFramePr>
              <p:nvPr/>
            </p:nvGraphicFramePr>
            <p:xfrm>
              <a:off x="672" y="985"/>
              <a:ext cx="564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6" name="Clip" r:id="rId3" imgW="1708099" imgH="1830629" progId="MS_ClipArt_Gallery.2">
                      <p:embed/>
                    </p:oleObj>
                  </mc:Choice>
                  <mc:Fallback>
                    <p:oleObj name="Clip" r:id="rId3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85"/>
                            <a:ext cx="564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94" name="Group 129"/>
            <p:cNvGrpSpPr>
              <a:grpSpLocks/>
            </p:cNvGrpSpPr>
            <p:nvPr/>
          </p:nvGrpSpPr>
          <p:grpSpPr bwMode="auto">
            <a:xfrm>
              <a:off x="2448" y="1824"/>
              <a:ext cx="1060" cy="330"/>
              <a:chOff x="4029" y="1571"/>
              <a:chExt cx="1060" cy="330"/>
            </a:xfrm>
          </p:grpSpPr>
          <p:sp>
            <p:nvSpPr>
              <p:cNvPr id="39030" name="Freeform 130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31" name="Rectangle 131"/>
              <p:cNvSpPr>
                <a:spLocks noChangeArrowheads="1"/>
              </p:cNvSpPr>
              <p:nvPr/>
            </p:nvSpPr>
            <p:spPr bwMode="auto">
              <a:xfrm>
                <a:off x="4075" y="1663"/>
                <a:ext cx="25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PuB</a:t>
                </a:r>
                <a:endParaRPr lang="fr-FR"/>
              </a:p>
            </p:txBody>
          </p:sp>
          <p:sp>
            <p:nvSpPr>
              <p:cNvPr id="39032" name="Line 132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33" name="Rectangle 133"/>
              <p:cNvSpPr>
                <a:spLocks noChangeArrowheads="1"/>
              </p:cNvSpPr>
              <p:nvPr/>
            </p:nvSpPr>
            <p:spPr bwMode="auto">
              <a:xfrm>
                <a:off x="4734" y="1707"/>
                <a:ext cx="35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KLOP</a:t>
                </a:r>
                <a:endParaRPr lang="fr-FR"/>
              </a:p>
            </p:txBody>
          </p:sp>
        </p:grpSp>
        <p:grpSp>
          <p:nvGrpSpPr>
            <p:cNvPr id="38995" name="Group 134"/>
            <p:cNvGrpSpPr>
              <a:grpSpLocks/>
            </p:cNvGrpSpPr>
            <p:nvPr/>
          </p:nvGrpSpPr>
          <p:grpSpPr bwMode="auto">
            <a:xfrm>
              <a:off x="4416" y="1824"/>
              <a:ext cx="1088" cy="330"/>
              <a:chOff x="4029" y="1571"/>
              <a:chExt cx="1088" cy="330"/>
            </a:xfrm>
          </p:grpSpPr>
          <p:sp>
            <p:nvSpPr>
              <p:cNvPr id="39026" name="Freeform 135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27" name="Rectangle 136"/>
              <p:cNvSpPr>
                <a:spLocks noChangeArrowheads="1"/>
              </p:cNvSpPr>
              <p:nvPr/>
            </p:nvSpPr>
            <p:spPr bwMode="auto">
              <a:xfrm>
                <a:off x="4075" y="1663"/>
                <a:ext cx="25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PuC</a:t>
                </a:r>
                <a:endParaRPr lang="fr-FR"/>
              </a:p>
            </p:txBody>
          </p:sp>
          <p:sp>
            <p:nvSpPr>
              <p:cNvPr id="39028" name="Line 137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29" name="Rectangle 138"/>
              <p:cNvSpPr>
                <a:spLocks noChangeArrowheads="1"/>
              </p:cNvSpPr>
              <p:nvPr/>
            </p:nvSpPr>
            <p:spPr bwMode="auto">
              <a:xfrm>
                <a:off x="4734" y="1708"/>
                <a:ext cx="38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UVWX</a:t>
                </a:r>
                <a:endParaRPr lang="fr-FR"/>
              </a:p>
            </p:txBody>
          </p:sp>
        </p:grpSp>
        <p:grpSp>
          <p:nvGrpSpPr>
            <p:cNvPr id="38996" name="Group 139"/>
            <p:cNvGrpSpPr>
              <a:grpSpLocks/>
            </p:cNvGrpSpPr>
            <p:nvPr/>
          </p:nvGrpSpPr>
          <p:grpSpPr bwMode="auto">
            <a:xfrm>
              <a:off x="2588" y="979"/>
              <a:ext cx="768" cy="759"/>
              <a:chOff x="2588" y="979"/>
              <a:chExt cx="768" cy="759"/>
            </a:xfrm>
          </p:grpSpPr>
          <p:sp>
            <p:nvSpPr>
              <p:cNvPr id="39024" name="Rectangle 140"/>
              <p:cNvSpPr>
                <a:spLocks noChangeArrowheads="1"/>
              </p:cNvSpPr>
              <p:nvPr/>
            </p:nvSpPr>
            <p:spPr bwMode="auto">
              <a:xfrm>
                <a:off x="2785" y="1620"/>
                <a:ext cx="373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BRUNO</a:t>
                </a:r>
                <a:endParaRPr lang="fr-FR" sz="1200"/>
              </a:p>
            </p:txBody>
          </p:sp>
          <p:graphicFrame>
            <p:nvGraphicFramePr>
              <p:cNvPr id="39025" name="Object 141"/>
              <p:cNvGraphicFramePr>
                <a:graphicFrameLocks noChangeAspect="1"/>
              </p:cNvGraphicFramePr>
              <p:nvPr/>
            </p:nvGraphicFramePr>
            <p:xfrm>
              <a:off x="2588" y="979"/>
              <a:ext cx="768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7" name="Clip" r:id="rId5" imgW="1841602" imgH="1482242" progId="MS_ClipArt_Gallery.2">
                      <p:embed/>
                    </p:oleObj>
                  </mc:Choice>
                  <mc:Fallback>
                    <p:oleObj name="Clip" r:id="rId5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979"/>
                            <a:ext cx="768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97" name="Group 142"/>
            <p:cNvGrpSpPr>
              <a:grpSpLocks/>
            </p:cNvGrpSpPr>
            <p:nvPr/>
          </p:nvGrpSpPr>
          <p:grpSpPr bwMode="auto">
            <a:xfrm>
              <a:off x="4647" y="981"/>
              <a:ext cx="603" cy="757"/>
              <a:chOff x="4647" y="981"/>
              <a:chExt cx="603" cy="757"/>
            </a:xfrm>
          </p:grpSpPr>
          <p:sp>
            <p:nvSpPr>
              <p:cNvPr id="39022" name="Rectangle 143"/>
              <p:cNvSpPr>
                <a:spLocks noChangeArrowheads="1"/>
              </p:cNvSpPr>
              <p:nvPr/>
            </p:nvSpPr>
            <p:spPr bwMode="auto">
              <a:xfrm>
                <a:off x="4702" y="1620"/>
                <a:ext cx="493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CHARLES</a:t>
                </a:r>
                <a:endParaRPr lang="fr-FR" sz="1200"/>
              </a:p>
            </p:txBody>
          </p:sp>
          <p:graphicFrame>
            <p:nvGraphicFramePr>
              <p:cNvPr id="39023" name="Object 144"/>
              <p:cNvGraphicFramePr>
                <a:graphicFrameLocks noChangeAspect="1"/>
              </p:cNvGraphicFramePr>
              <p:nvPr/>
            </p:nvGraphicFramePr>
            <p:xfrm>
              <a:off x="4647" y="981"/>
              <a:ext cx="60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8" name="Clip" r:id="rId7" imgW="1562710" imgH="1582826" progId="MS_ClipArt_Gallery.2">
                      <p:embed/>
                    </p:oleObj>
                  </mc:Choice>
                  <mc:Fallback>
                    <p:oleObj name="Clip" r:id="rId7" imgW="1562710" imgH="15828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981"/>
                            <a:ext cx="603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98" name="Group 145"/>
            <p:cNvGrpSpPr>
              <a:grpSpLocks/>
            </p:cNvGrpSpPr>
            <p:nvPr/>
          </p:nvGrpSpPr>
          <p:grpSpPr bwMode="auto">
            <a:xfrm>
              <a:off x="4552" y="3168"/>
              <a:ext cx="1065" cy="330"/>
              <a:chOff x="4400" y="3408"/>
              <a:chExt cx="1065" cy="330"/>
            </a:xfrm>
          </p:grpSpPr>
          <p:sp>
            <p:nvSpPr>
              <p:cNvPr id="39018" name="Freeform 146"/>
              <p:cNvSpPr>
                <a:spLocks/>
              </p:cNvSpPr>
              <p:nvPr/>
            </p:nvSpPr>
            <p:spPr bwMode="auto">
              <a:xfrm>
                <a:off x="4416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19" name="Rectangle 147"/>
              <p:cNvSpPr>
                <a:spLocks noChangeArrowheads="1"/>
              </p:cNvSpPr>
              <p:nvPr/>
            </p:nvSpPr>
            <p:spPr bwMode="auto">
              <a:xfrm>
                <a:off x="4400" y="3500"/>
                <a:ext cx="29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PrC</a:t>
                </a:r>
                <a:endParaRPr lang="fr-FR" sz="1200"/>
              </a:p>
            </p:txBody>
          </p:sp>
          <p:sp>
            <p:nvSpPr>
              <p:cNvPr id="39020" name="Line 148"/>
              <p:cNvSpPr>
                <a:spLocks noChangeShapeType="1"/>
              </p:cNvSpPr>
              <p:nvPr/>
            </p:nvSpPr>
            <p:spPr bwMode="auto">
              <a:xfrm>
                <a:off x="4741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21" name="Rectangle 149"/>
              <p:cNvSpPr>
                <a:spLocks noChangeArrowheads="1"/>
              </p:cNvSpPr>
              <p:nvPr/>
            </p:nvSpPr>
            <p:spPr bwMode="auto">
              <a:xfrm>
                <a:off x="5110" y="3542"/>
                <a:ext cx="35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QRST</a:t>
                </a:r>
              </a:p>
            </p:txBody>
          </p:sp>
        </p:grpSp>
        <p:grpSp>
          <p:nvGrpSpPr>
            <p:cNvPr id="38999" name="Group 150"/>
            <p:cNvGrpSpPr>
              <a:grpSpLocks/>
            </p:cNvGrpSpPr>
            <p:nvPr/>
          </p:nvGrpSpPr>
          <p:grpSpPr bwMode="auto">
            <a:xfrm>
              <a:off x="4869" y="2448"/>
              <a:ext cx="603" cy="757"/>
              <a:chOff x="4647" y="981"/>
              <a:chExt cx="603" cy="757"/>
            </a:xfrm>
          </p:grpSpPr>
          <p:sp>
            <p:nvSpPr>
              <p:cNvPr id="39016" name="Rectangle 151"/>
              <p:cNvSpPr>
                <a:spLocks noChangeArrowheads="1"/>
              </p:cNvSpPr>
              <p:nvPr/>
            </p:nvSpPr>
            <p:spPr bwMode="auto">
              <a:xfrm>
                <a:off x="4703" y="1619"/>
                <a:ext cx="49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CHARLES</a:t>
                </a:r>
              </a:p>
            </p:txBody>
          </p:sp>
          <p:graphicFrame>
            <p:nvGraphicFramePr>
              <p:cNvPr id="39017" name="Object 152"/>
              <p:cNvGraphicFramePr>
                <a:graphicFrameLocks noChangeAspect="1"/>
              </p:cNvGraphicFramePr>
              <p:nvPr/>
            </p:nvGraphicFramePr>
            <p:xfrm>
              <a:off x="4647" y="981"/>
              <a:ext cx="60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9" name="Clip" r:id="rId9" imgW="1562710" imgH="1582826" progId="MS_ClipArt_Gallery.2">
                      <p:embed/>
                    </p:oleObj>
                  </mc:Choice>
                  <mc:Fallback>
                    <p:oleObj name="Clip" r:id="rId9" imgW="1562710" imgH="15828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981"/>
                            <a:ext cx="603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000" name="Group 153"/>
            <p:cNvGrpSpPr>
              <a:grpSpLocks/>
            </p:cNvGrpSpPr>
            <p:nvPr/>
          </p:nvGrpSpPr>
          <p:grpSpPr bwMode="auto">
            <a:xfrm>
              <a:off x="183" y="3606"/>
              <a:ext cx="1079" cy="330"/>
              <a:chOff x="415" y="3408"/>
              <a:chExt cx="1079" cy="330"/>
            </a:xfrm>
          </p:grpSpPr>
          <p:sp>
            <p:nvSpPr>
              <p:cNvPr id="39012" name="Freeform 154"/>
              <p:cNvSpPr>
                <a:spLocks/>
              </p:cNvSpPr>
              <p:nvPr/>
            </p:nvSpPr>
            <p:spPr bwMode="auto">
              <a:xfrm>
                <a:off x="431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13" name="Rectangle 155"/>
              <p:cNvSpPr>
                <a:spLocks noChangeArrowheads="1"/>
              </p:cNvSpPr>
              <p:nvPr/>
            </p:nvSpPr>
            <p:spPr bwMode="auto">
              <a:xfrm>
                <a:off x="415" y="3500"/>
                <a:ext cx="29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PrA</a:t>
                </a:r>
                <a:endParaRPr lang="fr-FR" sz="1200"/>
              </a:p>
            </p:txBody>
          </p:sp>
          <p:sp>
            <p:nvSpPr>
              <p:cNvPr id="39014" name="Line 156"/>
              <p:cNvSpPr>
                <a:spLocks noChangeShapeType="1"/>
              </p:cNvSpPr>
              <p:nvPr/>
            </p:nvSpPr>
            <p:spPr bwMode="auto">
              <a:xfrm>
                <a:off x="756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15" name="Rectangle 157"/>
              <p:cNvSpPr>
                <a:spLocks noChangeArrowheads="1"/>
              </p:cNvSpPr>
              <p:nvPr/>
            </p:nvSpPr>
            <p:spPr bwMode="auto">
              <a:xfrm>
                <a:off x="1124" y="3544"/>
                <a:ext cx="370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ACEG</a:t>
                </a:r>
                <a:endParaRPr lang="fr-FR" sz="1500" i="1"/>
              </a:p>
            </p:txBody>
          </p:sp>
        </p:grpSp>
        <p:grpSp>
          <p:nvGrpSpPr>
            <p:cNvPr id="39001" name="Group 158"/>
            <p:cNvGrpSpPr>
              <a:grpSpLocks/>
            </p:cNvGrpSpPr>
            <p:nvPr/>
          </p:nvGrpSpPr>
          <p:grpSpPr bwMode="auto">
            <a:xfrm>
              <a:off x="96" y="2569"/>
              <a:ext cx="564" cy="754"/>
              <a:chOff x="672" y="985"/>
              <a:chExt cx="564" cy="754"/>
            </a:xfrm>
          </p:grpSpPr>
          <p:sp>
            <p:nvSpPr>
              <p:cNvPr id="39010" name="Rectangle 159"/>
              <p:cNvSpPr>
                <a:spLocks noChangeArrowheads="1"/>
              </p:cNvSpPr>
              <p:nvPr/>
            </p:nvSpPr>
            <p:spPr bwMode="auto">
              <a:xfrm>
                <a:off x="802" y="1620"/>
                <a:ext cx="30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ALINE</a:t>
                </a:r>
              </a:p>
            </p:txBody>
          </p:sp>
          <p:graphicFrame>
            <p:nvGraphicFramePr>
              <p:cNvPr id="39011" name="Object 160"/>
              <p:cNvGraphicFramePr>
                <a:graphicFrameLocks noChangeAspect="1"/>
              </p:cNvGraphicFramePr>
              <p:nvPr/>
            </p:nvGraphicFramePr>
            <p:xfrm>
              <a:off x="672" y="985"/>
              <a:ext cx="564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" name="Clip" r:id="rId10" imgW="1708099" imgH="1830629" progId="MS_ClipArt_Gallery.2">
                      <p:embed/>
                    </p:oleObj>
                  </mc:Choice>
                  <mc:Fallback>
                    <p:oleObj name="Clip" r:id="rId10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85"/>
                            <a:ext cx="564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002" name="Group 161"/>
            <p:cNvGrpSpPr>
              <a:grpSpLocks/>
            </p:cNvGrpSpPr>
            <p:nvPr/>
          </p:nvGrpSpPr>
          <p:grpSpPr bwMode="auto">
            <a:xfrm>
              <a:off x="3400" y="3606"/>
              <a:ext cx="1062" cy="330"/>
              <a:chOff x="2433" y="3408"/>
              <a:chExt cx="1062" cy="330"/>
            </a:xfrm>
          </p:grpSpPr>
          <p:sp>
            <p:nvSpPr>
              <p:cNvPr id="39006" name="Freeform 162"/>
              <p:cNvSpPr>
                <a:spLocks/>
              </p:cNvSpPr>
              <p:nvPr/>
            </p:nvSpPr>
            <p:spPr bwMode="auto">
              <a:xfrm>
                <a:off x="2448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07" name="Rectangle 163"/>
              <p:cNvSpPr>
                <a:spLocks noChangeArrowheads="1"/>
              </p:cNvSpPr>
              <p:nvPr/>
            </p:nvSpPr>
            <p:spPr bwMode="auto">
              <a:xfrm>
                <a:off x="2433" y="3500"/>
                <a:ext cx="29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PrB</a:t>
                </a:r>
              </a:p>
            </p:txBody>
          </p:sp>
          <p:sp>
            <p:nvSpPr>
              <p:cNvPr id="39008" name="Line 164"/>
              <p:cNvSpPr>
                <a:spLocks noChangeShapeType="1"/>
              </p:cNvSpPr>
              <p:nvPr/>
            </p:nvSpPr>
            <p:spPr bwMode="auto">
              <a:xfrm>
                <a:off x="2773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009" name="Rectangle 165"/>
              <p:cNvSpPr>
                <a:spLocks noChangeArrowheads="1"/>
              </p:cNvSpPr>
              <p:nvPr/>
            </p:nvSpPr>
            <p:spPr bwMode="auto">
              <a:xfrm>
                <a:off x="3144" y="3544"/>
                <a:ext cx="30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IJMN</a:t>
                </a:r>
                <a:endParaRPr lang="fr-FR" sz="1500" i="1"/>
              </a:p>
            </p:txBody>
          </p:sp>
        </p:grpSp>
        <p:grpSp>
          <p:nvGrpSpPr>
            <p:cNvPr id="39003" name="Group 166"/>
            <p:cNvGrpSpPr>
              <a:grpSpLocks/>
            </p:cNvGrpSpPr>
            <p:nvPr/>
          </p:nvGrpSpPr>
          <p:grpSpPr bwMode="auto">
            <a:xfrm>
              <a:off x="3648" y="2880"/>
              <a:ext cx="768" cy="759"/>
              <a:chOff x="2588" y="979"/>
              <a:chExt cx="768" cy="759"/>
            </a:xfrm>
          </p:grpSpPr>
          <p:sp>
            <p:nvSpPr>
              <p:cNvPr id="39004" name="Rectangle 167"/>
              <p:cNvSpPr>
                <a:spLocks noChangeArrowheads="1"/>
              </p:cNvSpPr>
              <p:nvPr/>
            </p:nvSpPr>
            <p:spPr bwMode="auto">
              <a:xfrm>
                <a:off x="2786" y="1619"/>
                <a:ext cx="37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BRUNO</a:t>
                </a:r>
              </a:p>
            </p:txBody>
          </p:sp>
          <p:graphicFrame>
            <p:nvGraphicFramePr>
              <p:cNvPr id="39005" name="Object 168"/>
              <p:cNvGraphicFramePr>
                <a:graphicFrameLocks noChangeAspect="1"/>
              </p:cNvGraphicFramePr>
              <p:nvPr/>
            </p:nvGraphicFramePr>
            <p:xfrm>
              <a:off x="2588" y="979"/>
              <a:ext cx="768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" name="Clip" r:id="rId11" imgW="1841602" imgH="1482242" progId="MS_ClipArt_Gallery.2">
                      <p:embed/>
                    </p:oleObj>
                  </mc:Choice>
                  <mc:Fallback>
                    <p:oleObj name="Clip" r:id="rId11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979"/>
                            <a:ext cx="768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3" name="Group 169"/>
          <p:cNvGrpSpPr>
            <a:grpSpLocks/>
          </p:cNvGrpSpPr>
          <p:nvPr/>
        </p:nvGrpSpPr>
        <p:grpSpPr bwMode="auto">
          <a:xfrm>
            <a:off x="4343400" y="4143375"/>
            <a:ext cx="928688" cy="1295400"/>
            <a:chOff x="2736" y="2688"/>
            <a:chExt cx="585" cy="816"/>
          </a:xfrm>
        </p:grpSpPr>
        <p:grpSp>
          <p:nvGrpSpPr>
            <p:cNvPr id="38937" name="Group 170"/>
            <p:cNvGrpSpPr>
              <a:grpSpLocks/>
            </p:cNvGrpSpPr>
            <p:nvPr/>
          </p:nvGrpSpPr>
          <p:grpSpPr bwMode="auto">
            <a:xfrm>
              <a:off x="2768" y="2688"/>
              <a:ext cx="522" cy="538"/>
              <a:chOff x="3504" y="2688"/>
              <a:chExt cx="522" cy="538"/>
            </a:xfrm>
          </p:grpSpPr>
          <p:grpSp>
            <p:nvGrpSpPr>
              <p:cNvPr id="38939" name="Group 171"/>
              <p:cNvGrpSpPr>
                <a:grpSpLocks/>
              </p:cNvGrpSpPr>
              <p:nvPr/>
            </p:nvGrpSpPr>
            <p:grpSpPr bwMode="auto">
              <a:xfrm>
                <a:off x="3504" y="2688"/>
                <a:ext cx="522" cy="538"/>
                <a:chOff x="409" y="1099"/>
                <a:chExt cx="988" cy="1018"/>
              </a:xfrm>
            </p:grpSpPr>
            <p:sp>
              <p:nvSpPr>
                <p:cNvPr id="38941" name="Freeform 172"/>
                <p:cNvSpPr>
                  <a:spLocks/>
                </p:cNvSpPr>
                <p:nvPr/>
              </p:nvSpPr>
              <p:spPr bwMode="auto">
                <a:xfrm>
                  <a:off x="414" y="1104"/>
                  <a:ext cx="978" cy="1008"/>
                </a:xfrm>
                <a:custGeom>
                  <a:avLst/>
                  <a:gdLst>
                    <a:gd name="T0" fmla="*/ 65 w 978"/>
                    <a:gd name="T1" fmla="*/ 1008 h 1008"/>
                    <a:gd name="T2" fmla="*/ 138 w 978"/>
                    <a:gd name="T3" fmla="*/ 1002 h 1008"/>
                    <a:gd name="T4" fmla="*/ 248 w 978"/>
                    <a:gd name="T5" fmla="*/ 993 h 1008"/>
                    <a:gd name="T6" fmla="*/ 282 w 978"/>
                    <a:gd name="T7" fmla="*/ 1008 h 1008"/>
                    <a:gd name="T8" fmla="*/ 680 w 978"/>
                    <a:gd name="T9" fmla="*/ 1006 h 1008"/>
                    <a:gd name="T10" fmla="*/ 692 w 978"/>
                    <a:gd name="T11" fmla="*/ 1006 h 1008"/>
                    <a:gd name="T12" fmla="*/ 724 w 978"/>
                    <a:gd name="T13" fmla="*/ 1006 h 1008"/>
                    <a:gd name="T14" fmla="*/ 769 w 978"/>
                    <a:gd name="T15" fmla="*/ 1006 h 1008"/>
                    <a:gd name="T16" fmla="*/ 821 w 978"/>
                    <a:gd name="T17" fmla="*/ 1006 h 1008"/>
                    <a:gd name="T18" fmla="*/ 874 w 978"/>
                    <a:gd name="T19" fmla="*/ 1006 h 1008"/>
                    <a:gd name="T20" fmla="*/ 920 w 978"/>
                    <a:gd name="T21" fmla="*/ 1006 h 1008"/>
                    <a:gd name="T22" fmla="*/ 952 w 978"/>
                    <a:gd name="T23" fmla="*/ 1006 h 1008"/>
                    <a:gd name="T24" fmla="*/ 966 w 978"/>
                    <a:gd name="T25" fmla="*/ 1006 h 1008"/>
                    <a:gd name="T26" fmla="*/ 974 w 978"/>
                    <a:gd name="T27" fmla="*/ 1005 h 1008"/>
                    <a:gd name="T28" fmla="*/ 978 w 978"/>
                    <a:gd name="T29" fmla="*/ 994 h 1008"/>
                    <a:gd name="T30" fmla="*/ 978 w 978"/>
                    <a:gd name="T31" fmla="*/ 502 h 1008"/>
                    <a:gd name="T32" fmla="*/ 978 w 978"/>
                    <a:gd name="T33" fmla="*/ 12 h 1008"/>
                    <a:gd name="T34" fmla="*/ 974 w 978"/>
                    <a:gd name="T35" fmla="*/ 3 h 1008"/>
                    <a:gd name="T36" fmla="*/ 966 w 978"/>
                    <a:gd name="T37" fmla="*/ 1 h 1008"/>
                    <a:gd name="T38" fmla="*/ 948 w 978"/>
                    <a:gd name="T39" fmla="*/ 1 h 1008"/>
                    <a:gd name="T40" fmla="*/ 910 w 978"/>
                    <a:gd name="T41" fmla="*/ 1 h 1008"/>
                    <a:gd name="T42" fmla="*/ 875 w 978"/>
                    <a:gd name="T43" fmla="*/ 1 h 1008"/>
                    <a:gd name="T44" fmla="*/ 859 w 978"/>
                    <a:gd name="T45" fmla="*/ 1 h 1008"/>
                    <a:gd name="T46" fmla="*/ 132 w 978"/>
                    <a:gd name="T47" fmla="*/ 3 h 1008"/>
                    <a:gd name="T48" fmla="*/ 127 w 978"/>
                    <a:gd name="T49" fmla="*/ 0 h 1008"/>
                    <a:gd name="T50" fmla="*/ 96 w 978"/>
                    <a:gd name="T51" fmla="*/ 0 h 1008"/>
                    <a:gd name="T52" fmla="*/ 53 w 978"/>
                    <a:gd name="T53" fmla="*/ 0 h 1008"/>
                    <a:gd name="T54" fmla="*/ 19 w 978"/>
                    <a:gd name="T55" fmla="*/ 0 h 1008"/>
                    <a:gd name="T56" fmla="*/ 7 w 978"/>
                    <a:gd name="T57" fmla="*/ 1 h 1008"/>
                    <a:gd name="T58" fmla="*/ 1 w 978"/>
                    <a:gd name="T59" fmla="*/ 7 h 1008"/>
                    <a:gd name="T60" fmla="*/ 0 w 978"/>
                    <a:gd name="T61" fmla="*/ 160 h 1008"/>
                    <a:gd name="T62" fmla="*/ 1 w 978"/>
                    <a:gd name="T63" fmla="*/ 801 h 100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78" h="1008">
                      <a:moveTo>
                        <a:pt x="1" y="945"/>
                      </a:moveTo>
                      <a:lnTo>
                        <a:pt x="65" y="1008"/>
                      </a:lnTo>
                      <a:lnTo>
                        <a:pt x="138" y="1008"/>
                      </a:lnTo>
                      <a:lnTo>
                        <a:pt x="138" y="1002"/>
                      </a:lnTo>
                      <a:lnTo>
                        <a:pt x="238" y="1002"/>
                      </a:lnTo>
                      <a:lnTo>
                        <a:pt x="248" y="993"/>
                      </a:lnTo>
                      <a:lnTo>
                        <a:pt x="282" y="993"/>
                      </a:lnTo>
                      <a:lnTo>
                        <a:pt x="282" y="1008"/>
                      </a:lnTo>
                      <a:lnTo>
                        <a:pt x="680" y="1008"/>
                      </a:lnTo>
                      <a:lnTo>
                        <a:pt x="680" y="1006"/>
                      </a:lnTo>
                      <a:lnTo>
                        <a:pt x="684" y="1006"/>
                      </a:lnTo>
                      <a:lnTo>
                        <a:pt x="692" y="1006"/>
                      </a:lnTo>
                      <a:lnTo>
                        <a:pt x="706" y="1006"/>
                      </a:lnTo>
                      <a:lnTo>
                        <a:pt x="724" y="1006"/>
                      </a:lnTo>
                      <a:lnTo>
                        <a:pt x="745" y="1006"/>
                      </a:lnTo>
                      <a:lnTo>
                        <a:pt x="769" y="1006"/>
                      </a:lnTo>
                      <a:lnTo>
                        <a:pt x="795" y="1006"/>
                      </a:lnTo>
                      <a:lnTo>
                        <a:pt x="821" y="1006"/>
                      </a:lnTo>
                      <a:lnTo>
                        <a:pt x="848" y="1006"/>
                      </a:lnTo>
                      <a:lnTo>
                        <a:pt x="874" y="1006"/>
                      </a:lnTo>
                      <a:lnTo>
                        <a:pt x="897" y="1006"/>
                      </a:lnTo>
                      <a:lnTo>
                        <a:pt x="920" y="1006"/>
                      </a:lnTo>
                      <a:lnTo>
                        <a:pt x="938" y="1006"/>
                      </a:lnTo>
                      <a:lnTo>
                        <a:pt x="952" y="1006"/>
                      </a:lnTo>
                      <a:lnTo>
                        <a:pt x="963" y="1006"/>
                      </a:lnTo>
                      <a:lnTo>
                        <a:pt x="966" y="1006"/>
                      </a:lnTo>
                      <a:lnTo>
                        <a:pt x="971" y="1006"/>
                      </a:lnTo>
                      <a:lnTo>
                        <a:pt x="974" y="1005"/>
                      </a:lnTo>
                      <a:lnTo>
                        <a:pt x="977" y="1001"/>
                      </a:lnTo>
                      <a:lnTo>
                        <a:pt x="978" y="994"/>
                      </a:lnTo>
                      <a:lnTo>
                        <a:pt x="978" y="837"/>
                      </a:lnTo>
                      <a:lnTo>
                        <a:pt x="978" y="502"/>
                      </a:lnTo>
                      <a:lnTo>
                        <a:pt x="978" y="168"/>
                      </a:lnTo>
                      <a:lnTo>
                        <a:pt x="978" y="12"/>
                      </a:lnTo>
                      <a:lnTo>
                        <a:pt x="977" y="7"/>
                      </a:lnTo>
                      <a:lnTo>
                        <a:pt x="974" y="3"/>
                      </a:lnTo>
                      <a:lnTo>
                        <a:pt x="971" y="1"/>
                      </a:lnTo>
                      <a:lnTo>
                        <a:pt x="966" y="1"/>
                      </a:lnTo>
                      <a:lnTo>
                        <a:pt x="960" y="1"/>
                      </a:lnTo>
                      <a:lnTo>
                        <a:pt x="948" y="1"/>
                      </a:lnTo>
                      <a:lnTo>
                        <a:pt x="930" y="1"/>
                      </a:lnTo>
                      <a:lnTo>
                        <a:pt x="910" y="1"/>
                      </a:lnTo>
                      <a:lnTo>
                        <a:pt x="892" y="1"/>
                      </a:lnTo>
                      <a:lnTo>
                        <a:pt x="875" y="1"/>
                      </a:lnTo>
                      <a:lnTo>
                        <a:pt x="863" y="1"/>
                      </a:lnTo>
                      <a:lnTo>
                        <a:pt x="859" y="1"/>
                      </a:lnTo>
                      <a:lnTo>
                        <a:pt x="858" y="3"/>
                      </a:lnTo>
                      <a:lnTo>
                        <a:pt x="132" y="3"/>
                      </a:lnTo>
                      <a:lnTo>
                        <a:pt x="132" y="0"/>
                      </a:lnTo>
                      <a:lnTo>
                        <a:pt x="127" y="0"/>
                      </a:lnTo>
                      <a:lnTo>
                        <a:pt x="115" y="0"/>
                      </a:lnTo>
                      <a:lnTo>
                        <a:pt x="96" y="0"/>
                      </a:lnTo>
                      <a:lnTo>
                        <a:pt x="75" y="0"/>
                      </a:lnTo>
                      <a:lnTo>
                        <a:pt x="53" y="0"/>
                      </a:lnTo>
                      <a:lnTo>
                        <a:pt x="34" y="0"/>
                      </a:lnTo>
                      <a:lnTo>
                        <a:pt x="19" y="0"/>
                      </a:lnTo>
                      <a:lnTo>
                        <a:pt x="12" y="0"/>
                      </a:lnTo>
                      <a:lnTo>
                        <a:pt x="7" y="1"/>
                      </a:lnTo>
                      <a:lnTo>
                        <a:pt x="4" y="3"/>
                      </a:lnTo>
                      <a:lnTo>
                        <a:pt x="1" y="7"/>
                      </a:lnTo>
                      <a:lnTo>
                        <a:pt x="0" y="12"/>
                      </a:lnTo>
                      <a:lnTo>
                        <a:pt x="0" y="160"/>
                      </a:lnTo>
                      <a:lnTo>
                        <a:pt x="1" y="480"/>
                      </a:lnTo>
                      <a:lnTo>
                        <a:pt x="1" y="801"/>
                      </a:lnTo>
                      <a:lnTo>
                        <a:pt x="1" y="94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2" name="Freeform 173"/>
                <p:cNvSpPr>
                  <a:spLocks/>
                </p:cNvSpPr>
                <p:nvPr/>
              </p:nvSpPr>
              <p:spPr bwMode="auto">
                <a:xfrm>
                  <a:off x="412" y="2046"/>
                  <a:ext cx="71" cy="71"/>
                </a:xfrm>
                <a:custGeom>
                  <a:avLst/>
                  <a:gdLst>
                    <a:gd name="T0" fmla="*/ 67 w 71"/>
                    <a:gd name="T1" fmla="*/ 61 h 71"/>
                    <a:gd name="T2" fmla="*/ 71 w 71"/>
                    <a:gd name="T3" fmla="*/ 63 h 71"/>
                    <a:gd name="T4" fmla="*/ 7 w 71"/>
                    <a:gd name="T5" fmla="*/ 0 h 71"/>
                    <a:gd name="T6" fmla="*/ 0 w 71"/>
                    <a:gd name="T7" fmla="*/ 7 h 71"/>
                    <a:gd name="T8" fmla="*/ 64 w 71"/>
                    <a:gd name="T9" fmla="*/ 69 h 71"/>
                    <a:gd name="T10" fmla="*/ 67 w 71"/>
                    <a:gd name="T11" fmla="*/ 71 h 71"/>
                    <a:gd name="T12" fmla="*/ 64 w 71"/>
                    <a:gd name="T13" fmla="*/ 69 h 71"/>
                    <a:gd name="T14" fmla="*/ 66 w 71"/>
                    <a:gd name="T15" fmla="*/ 71 h 71"/>
                    <a:gd name="T16" fmla="*/ 67 w 71"/>
                    <a:gd name="T17" fmla="*/ 71 h 71"/>
                    <a:gd name="T18" fmla="*/ 67 w 71"/>
                    <a:gd name="T19" fmla="*/ 61 h 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1" h="71">
                      <a:moveTo>
                        <a:pt x="67" y="61"/>
                      </a:moveTo>
                      <a:lnTo>
                        <a:pt x="71" y="63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64" y="69"/>
                      </a:lnTo>
                      <a:lnTo>
                        <a:pt x="67" y="71"/>
                      </a:lnTo>
                      <a:lnTo>
                        <a:pt x="64" y="69"/>
                      </a:lnTo>
                      <a:lnTo>
                        <a:pt x="66" y="71"/>
                      </a:lnTo>
                      <a:lnTo>
                        <a:pt x="67" y="71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3" name="Freeform 174"/>
                <p:cNvSpPr>
                  <a:spLocks/>
                </p:cNvSpPr>
                <p:nvPr/>
              </p:nvSpPr>
              <p:spPr bwMode="auto">
                <a:xfrm>
                  <a:off x="479" y="2107"/>
                  <a:ext cx="78" cy="10"/>
                </a:xfrm>
                <a:custGeom>
                  <a:avLst/>
                  <a:gdLst>
                    <a:gd name="T0" fmla="*/ 68 w 78"/>
                    <a:gd name="T1" fmla="*/ 5 h 10"/>
                    <a:gd name="T2" fmla="*/ 73 w 78"/>
                    <a:gd name="T3" fmla="*/ 0 h 10"/>
                    <a:gd name="T4" fmla="*/ 0 w 78"/>
                    <a:gd name="T5" fmla="*/ 0 h 10"/>
                    <a:gd name="T6" fmla="*/ 0 w 78"/>
                    <a:gd name="T7" fmla="*/ 10 h 10"/>
                    <a:gd name="T8" fmla="*/ 73 w 78"/>
                    <a:gd name="T9" fmla="*/ 10 h 10"/>
                    <a:gd name="T10" fmla="*/ 78 w 78"/>
                    <a:gd name="T11" fmla="*/ 5 h 10"/>
                    <a:gd name="T12" fmla="*/ 73 w 78"/>
                    <a:gd name="T13" fmla="*/ 10 h 10"/>
                    <a:gd name="T14" fmla="*/ 78 w 78"/>
                    <a:gd name="T15" fmla="*/ 10 h 10"/>
                    <a:gd name="T16" fmla="*/ 78 w 78"/>
                    <a:gd name="T17" fmla="*/ 5 h 10"/>
                    <a:gd name="T18" fmla="*/ 68 w 7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8" h="10">
                      <a:moveTo>
                        <a:pt x="68" y="5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73" y="10"/>
                      </a:lnTo>
                      <a:lnTo>
                        <a:pt x="78" y="5"/>
                      </a:lnTo>
                      <a:lnTo>
                        <a:pt x="73" y="10"/>
                      </a:lnTo>
                      <a:lnTo>
                        <a:pt x="78" y="10"/>
                      </a:lnTo>
                      <a:lnTo>
                        <a:pt x="78" y="5"/>
                      </a:lnTo>
                      <a:lnTo>
                        <a:pt x="6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4" name="Freeform 175"/>
                <p:cNvSpPr>
                  <a:spLocks/>
                </p:cNvSpPr>
                <p:nvPr/>
              </p:nvSpPr>
              <p:spPr bwMode="auto">
                <a:xfrm>
                  <a:off x="547" y="2102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4 h 10"/>
                    <a:gd name="T4" fmla="*/ 0 w 10"/>
                    <a:gd name="T5" fmla="*/ 10 h 10"/>
                    <a:gd name="T6" fmla="*/ 10 w 10"/>
                    <a:gd name="T7" fmla="*/ 10 h 10"/>
                    <a:gd name="T8" fmla="*/ 10 w 10"/>
                    <a:gd name="T9" fmla="*/ 4 h 10"/>
                    <a:gd name="T10" fmla="*/ 5 w 10"/>
                    <a:gd name="T11" fmla="*/ 9 h 10"/>
                    <a:gd name="T12" fmla="*/ 5 w 10"/>
                    <a:gd name="T13" fmla="*/ 0 h 10"/>
                    <a:gd name="T14" fmla="*/ 0 w 10"/>
                    <a:gd name="T15" fmla="*/ 0 h 10"/>
                    <a:gd name="T16" fmla="*/ 0 w 10"/>
                    <a:gd name="T17" fmla="*/ 4 h 10"/>
                    <a:gd name="T18" fmla="*/ 5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0" y="4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5" name="Freeform 176"/>
                <p:cNvSpPr>
                  <a:spLocks/>
                </p:cNvSpPr>
                <p:nvPr/>
              </p:nvSpPr>
              <p:spPr bwMode="auto">
                <a:xfrm>
                  <a:off x="552" y="2102"/>
                  <a:ext cx="104" cy="9"/>
                </a:xfrm>
                <a:custGeom>
                  <a:avLst/>
                  <a:gdLst>
                    <a:gd name="T0" fmla="*/ 97 w 104"/>
                    <a:gd name="T1" fmla="*/ 1 h 9"/>
                    <a:gd name="T2" fmla="*/ 100 w 104"/>
                    <a:gd name="T3" fmla="*/ 0 h 9"/>
                    <a:gd name="T4" fmla="*/ 0 w 104"/>
                    <a:gd name="T5" fmla="*/ 0 h 9"/>
                    <a:gd name="T6" fmla="*/ 0 w 104"/>
                    <a:gd name="T7" fmla="*/ 9 h 9"/>
                    <a:gd name="T8" fmla="*/ 100 w 104"/>
                    <a:gd name="T9" fmla="*/ 9 h 9"/>
                    <a:gd name="T10" fmla="*/ 104 w 104"/>
                    <a:gd name="T11" fmla="*/ 8 h 9"/>
                    <a:gd name="T12" fmla="*/ 100 w 104"/>
                    <a:gd name="T13" fmla="*/ 9 h 9"/>
                    <a:gd name="T14" fmla="*/ 102 w 104"/>
                    <a:gd name="T15" fmla="*/ 9 h 9"/>
                    <a:gd name="T16" fmla="*/ 104 w 104"/>
                    <a:gd name="T17" fmla="*/ 8 h 9"/>
                    <a:gd name="T18" fmla="*/ 97 w 104"/>
                    <a:gd name="T19" fmla="*/ 1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9">
                      <a:moveTo>
                        <a:pt x="97" y="1"/>
                      </a:moveTo>
                      <a:lnTo>
                        <a:pt x="10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0" y="9"/>
                      </a:lnTo>
                      <a:lnTo>
                        <a:pt x="104" y="8"/>
                      </a:lnTo>
                      <a:lnTo>
                        <a:pt x="100" y="9"/>
                      </a:lnTo>
                      <a:lnTo>
                        <a:pt x="102" y="9"/>
                      </a:lnTo>
                      <a:lnTo>
                        <a:pt x="104" y="8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6" name="Freeform 177"/>
                <p:cNvSpPr>
                  <a:spLocks/>
                </p:cNvSpPr>
                <p:nvPr/>
              </p:nvSpPr>
              <p:spPr bwMode="auto">
                <a:xfrm>
                  <a:off x="649" y="2092"/>
                  <a:ext cx="16" cy="18"/>
                </a:xfrm>
                <a:custGeom>
                  <a:avLst/>
                  <a:gdLst>
                    <a:gd name="T0" fmla="*/ 13 w 16"/>
                    <a:gd name="T1" fmla="*/ 0 h 18"/>
                    <a:gd name="T2" fmla="*/ 9 w 16"/>
                    <a:gd name="T3" fmla="*/ 1 h 18"/>
                    <a:gd name="T4" fmla="*/ 0 w 16"/>
                    <a:gd name="T5" fmla="*/ 11 h 18"/>
                    <a:gd name="T6" fmla="*/ 7 w 16"/>
                    <a:gd name="T7" fmla="*/ 18 h 18"/>
                    <a:gd name="T8" fmla="*/ 16 w 16"/>
                    <a:gd name="T9" fmla="*/ 8 h 18"/>
                    <a:gd name="T10" fmla="*/ 13 w 16"/>
                    <a:gd name="T11" fmla="*/ 10 h 18"/>
                    <a:gd name="T12" fmla="*/ 13 w 16"/>
                    <a:gd name="T13" fmla="*/ 0 h 18"/>
                    <a:gd name="T14" fmla="*/ 12 w 16"/>
                    <a:gd name="T15" fmla="*/ 0 h 18"/>
                    <a:gd name="T16" fmla="*/ 9 w 16"/>
                    <a:gd name="T17" fmla="*/ 1 h 18"/>
                    <a:gd name="T18" fmla="*/ 13 w 16"/>
                    <a:gd name="T19" fmla="*/ 0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3" y="0"/>
                      </a:moveTo>
                      <a:lnTo>
                        <a:pt x="9" y="1"/>
                      </a:lnTo>
                      <a:lnTo>
                        <a:pt x="0" y="11"/>
                      </a:lnTo>
                      <a:lnTo>
                        <a:pt x="7" y="18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7" name="Freeform 178"/>
                <p:cNvSpPr>
                  <a:spLocks/>
                </p:cNvSpPr>
                <p:nvPr/>
              </p:nvSpPr>
              <p:spPr bwMode="auto">
                <a:xfrm>
                  <a:off x="662" y="2092"/>
                  <a:ext cx="38" cy="10"/>
                </a:xfrm>
                <a:custGeom>
                  <a:avLst/>
                  <a:gdLst>
                    <a:gd name="T0" fmla="*/ 38 w 38"/>
                    <a:gd name="T1" fmla="*/ 5 h 10"/>
                    <a:gd name="T2" fmla="*/ 34 w 38"/>
                    <a:gd name="T3" fmla="*/ 0 h 10"/>
                    <a:gd name="T4" fmla="*/ 0 w 38"/>
                    <a:gd name="T5" fmla="*/ 0 h 10"/>
                    <a:gd name="T6" fmla="*/ 0 w 38"/>
                    <a:gd name="T7" fmla="*/ 10 h 10"/>
                    <a:gd name="T8" fmla="*/ 34 w 38"/>
                    <a:gd name="T9" fmla="*/ 10 h 10"/>
                    <a:gd name="T10" fmla="*/ 29 w 38"/>
                    <a:gd name="T11" fmla="*/ 5 h 10"/>
                    <a:gd name="T12" fmla="*/ 38 w 38"/>
                    <a:gd name="T13" fmla="*/ 5 h 10"/>
                    <a:gd name="T14" fmla="*/ 38 w 38"/>
                    <a:gd name="T15" fmla="*/ 0 h 10"/>
                    <a:gd name="T16" fmla="*/ 34 w 38"/>
                    <a:gd name="T17" fmla="*/ 0 h 10"/>
                    <a:gd name="T18" fmla="*/ 38 w 38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10">
                      <a:moveTo>
                        <a:pt x="38" y="5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4" y="10"/>
                      </a:lnTo>
                      <a:lnTo>
                        <a:pt x="29" y="5"/>
                      </a:lnTo>
                      <a:lnTo>
                        <a:pt x="38" y="5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3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8" name="Freeform 179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9 w 9"/>
                    <a:gd name="T3" fmla="*/ 15 h 20"/>
                    <a:gd name="T4" fmla="*/ 9 w 9"/>
                    <a:gd name="T5" fmla="*/ 0 h 20"/>
                    <a:gd name="T6" fmla="*/ 0 w 9"/>
                    <a:gd name="T7" fmla="*/ 0 h 20"/>
                    <a:gd name="T8" fmla="*/ 0 w 9"/>
                    <a:gd name="T9" fmla="*/ 15 h 20"/>
                    <a:gd name="T10" fmla="*/ 5 w 9"/>
                    <a:gd name="T11" fmla="*/ 20 h 20"/>
                    <a:gd name="T12" fmla="*/ 0 w 9"/>
                    <a:gd name="T13" fmla="*/ 15 h 20"/>
                    <a:gd name="T14" fmla="*/ 0 w 9"/>
                    <a:gd name="T15" fmla="*/ 20 h 20"/>
                    <a:gd name="T16" fmla="*/ 5 w 9"/>
                    <a:gd name="T17" fmla="*/ 2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" y="20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5" y="2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49" name="Freeform 180"/>
                <p:cNvSpPr>
                  <a:spLocks/>
                </p:cNvSpPr>
                <p:nvPr/>
              </p:nvSpPr>
              <p:spPr bwMode="auto">
                <a:xfrm>
                  <a:off x="696" y="2107"/>
                  <a:ext cx="403" cy="10"/>
                </a:xfrm>
                <a:custGeom>
                  <a:avLst/>
                  <a:gdLst>
                    <a:gd name="T0" fmla="*/ 393 w 403"/>
                    <a:gd name="T1" fmla="*/ 5 h 10"/>
                    <a:gd name="T2" fmla="*/ 398 w 403"/>
                    <a:gd name="T3" fmla="*/ 0 h 10"/>
                    <a:gd name="T4" fmla="*/ 0 w 403"/>
                    <a:gd name="T5" fmla="*/ 0 h 10"/>
                    <a:gd name="T6" fmla="*/ 0 w 403"/>
                    <a:gd name="T7" fmla="*/ 10 h 10"/>
                    <a:gd name="T8" fmla="*/ 398 w 403"/>
                    <a:gd name="T9" fmla="*/ 10 h 10"/>
                    <a:gd name="T10" fmla="*/ 403 w 403"/>
                    <a:gd name="T11" fmla="*/ 5 h 10"/>
                    <a:gd name="T12" fmla="*/ 398 w 403"/>
                    <a:gd name="T13" fmla="*/ 10 h 10"/>
                    <a:gd name="T14" fmla="*/ 403 w 403"/>
                    <a:gd name="T15" fmla="*/ 10 h 10"/>
                    <a:gd name="T16" fmla="*/ 403 w 403"/>
                    <a:gd name="T17" fmla="*/ 5 h 10"/>
                    <a:gd name="T18" fmla="*/ 393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393" y="5"/>
                      </a:moveTo>
                      <a:lnTo>
                        <a:pt x="398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98" y="10"/>
                      </a:lnTo>
                      <a:lnTo>
                        <a:pt x="403" y="5"/>
                      </a:lnTo>
                      <a:lnTo>
                        <a:pt x="398" y="10"/>
                      </a:lnTo>
                      <a:lnTo>
                        <a:pt x="403" y="10"/>
                      </a:lnTo>
                      <a:lnTo>
                        <a:pt x="403" y="5"/>
                      </a:lnTo>
                      <a:lnTo>
                        <a:pt x="39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0" name="Freeform 181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0 w 10"/>
                    <a:gd name="T5" fmla="*/ 7 h 9"/>
                    <a:gd name="T6" fmla="*/ 10 w 10"/>
                    <a:gd name="T7" fmla="*/ 7 h 9"/>
                    <a:gd name="T8" fmla="*/ 10 w 10"/>
                    <a:gd name="T9" fmla="*/ 5 h 9"/>
                    <a:gd name="T10" fmla="*/ 5 w 10"/>
                    <a:gd name="T11" fmla="*/ 9 h 9"/>
                    <a:gd name="T12" fmla="*/ 5 w 10"/>
                    <a:gd name="T13" fmla="*/ 0 h 9"/>
                    <a:gd name="T14" fmla="*/ 0 w 10"/>
                    <a:gd name="T15" fmla="*/ 0 h 9"/>
                    <a:gd name="T16" fmla="*/ 0 w 10"/>
                    <a:gd name="T17" fmla="*/ 5 h 9"/>
                    <a:gd name="T18" fmla="*/ 5 w 10"/>
                    <a:gd name="T19" fmla="*/ 0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0" y="7"/>
                      </a:lnTo>
                      <a:lnTo>
                        <a:pt x="10" y="5"/>
                      </a:lnTo>
                      <a:lnTo>
                        <a:pt x="5" y="9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1" name="Freeform 182"/>
                <p:cNvSpPr>
                  <a:spLocks/>
                </p:cNvSpPr>
                <p:nvPr/>
              </p:nvSpPr>
              <p:spPr bwMode="auto">
                <a:xfrm>
                  <a:off x="1094" y="2105"/>
                  <a:ext cx="286" cy="9"/>
                </a:xfrm>
                <a:custGeom>
                  <a:avLst/>
                  <a:gdLst>
                    <a:gd name="T0" fmla="*/ 286 w 286"/>
                    <a:gd name="T1" fmla="*/ 0 h 9"/>
                    <a:gd name="T2" fmla="*/ 286 w 286"/>
                    <a:gd name="T3" fmla="*/ 0 h 9"/>
                    <a:gd name="T4" fmla="*/ 283 w 286"/>
                    <a:gd name="T5" fmla="*/ 0 h 9"/>
                    <a:gd name="T6" fmla="*/ 272 w 286"/>
                    <a:gd name="T7" fmla="*/ 0 h 9"/>
                    <a:gd name="T8" fmla="*/ 258 w 286"/>
                    <a:gd name="T9" fmla="*/ 0 h 9"/>
                    <a:gd name="T10" fmla="*/ 240 w 286"/>
                    <a:gd name="T11" fmla="*/ 0 h 9"/>
                    <a:gd name="T12" fmla="*/ 217 w 286"/>
                    <a:gd name="T13" fmla="*/ 0 h 9"/>
                    <a:gd name="T14" fmla="*/ 194 w 286"/>
                    <a:gd name="T15" fmla="*/ 0 h 9"/>
                    <a:gd name="T16" fmla="*/ 168 w 286"/>
                    <a:gd name="T17" fmla="*/ 0 h 9"/>
                    <a:gd name="T18" fmla="*/ 141 w 286"/>
                    <a:gd name="T19" fmla="*/ 0 h 9"/>
                    <a:gd name="T20" fmla="*/ 115 w 286"/>
                    <a:gd name="T21" fmla="*/ 0 h 9"/>
                    <a:gd name="T22" fmla="*/ 89 w 286"/>
                    <a:gd name="T23" fmla="*/ 0 h 9"/>
                    <a:gd name="T24" fmla="*/ 65 w 286"/>
                    <a:gd name="T25" fmla="*/ 0 h 9"/>
                    <a:gd name="T26" fmla="*/ 44 w 286"/>
                    <a:gd name="T27" fmla="*/ 0 h 9"/>
                    <a:gd name="T28" fmla="*/ 26 w 286"/>
                    <a:gd name="T29" fmla="*/ 0 h 9"/>
                    <a:gd name="T30" fmla="*/ 12 w 286"/>
                    <a:gd name="T31" fmla="*/ 0 h 9"/>
                    <a:gd name="T32" fmla="*/ 4 w 286"/>
                    <a:gd name="T33" fmla="*/ 0 h 9"/>
                    <a:gd name="T34" fmla="*/ 0 w 286"/>
                    <a:gd name="T35" fmla="*/ 0 h 9"/>
                    <a:gd name="T36" fmla="*/ 0 w 286"/>
                    <a:gd name="T37" fmla="*/ 9 h 9"/>
                    <a:gd name="T38" fmla="*/ 4 w 286"/>
                    <a:gd name="T39" fmla="*/ 9 h 9"/>
                    <a:gd name="T40" fmla="*/ 12 w 286"/>
                    <a:gd name="T41" fmla="*/ 9 h 9"/>
                    <a:gd name="T42" fmla="*/ 26 w 286"/>
                    <a:gd name="T43" fmla="*/ 9 h 9"/>
                    <a:gd name="T44" fmla="*/ 44 w 286"/>
                    <a:gd name="T45" fmla="*/ 9 h 9"/>
                    <a:gd name="T46" fmla="*/ 65 w 286"/>
                    <a:gd name="T47" fmla="*/ 9 h 9"/>
                    <a:gd name="T48" fmla="*/ 89 w 286"/>
                    <a:gd name="T49" fmla="*/ 9 h 9"/>
                    <a:gd name="T50" fmla="*/ 115 w 286"/>
                    <a:gd name="T51" fmla="*/ 9 h 9"/>
                    <a:gd name="T52" fmla="*/ 141 w 286"/>
                    <a:gd name="T53" fmla="*/ 9 h 9"/>
                    <a:gd name="T54" fmla="*/ 168 w 286"/>
                    <a:gd name="T55" fmla="*/ 9 h 9"/>
                    <a:gd name="T56" fmla="*/ 194 w 286"/>
                    <a:gd name="T57" fmla="*/ 9 h 9"/>
                    <a:gd name="T58" fmla="*/ 217 w 286"/>
                    <a:gd name="T59" fmla="*/ 9 h 9"/>
                    <a:gd name="T60" fmla="*/ 240 w 286"/>
                    <a:gd name="T61" fmla="*/ 9 h 9"/>
                    <a:gd name="T62" fmla="*/ 258 w 286"/>
                    <a:gd name="T63" fmla="*/ 9 h 9"/>
                    <a:gd name="T64" fmla="*/ 272 w 286"/>
                    <a:gd name="T65" fmla="*/ 9 h 9"/>
                    <a:gd name="T66" fmla="*/ 283 w 286"/>
                    <a:gd name="T67" fmla="*/ 9 h 9"/>
                    <a:gd name="T68" fmla="*/ 286 w 286"/>
                    <a:gd name="T69" fmla="*/ 9 h 9"/>
                    <a:gd name="T70" fmla="*/ 286 w 286"/>
                    <a:gd name="T71" fmla="*/ 9 h 9"/>
                    <a:gd name="T72" fmla="*/ 286 w 286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86" h="9">
                      <a:moveTo>
                        <a:pt x="286" y="0"/>
                      </a:move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72" y="0"/>
                      </a:lnTo>
                      <a:lnTo>
                        <a:pt x="258" y="0"/>
                      </a:lnTo>
                      <a:lnTo>
                        <a:pt x="240" y="0"/>
                      </a:lnTo>
                      <a:lnTo>
                        <a:pt x="217" y="0"/>
                      </a:lnTo>
                      <a:lnTo>
                        <a:pt x="194" y="0"/>
                      </a:lnTo>
                      <a:lnTo>
                        <a:pt x="168" y="0"/>
                      </a:lnTo>
                      <a:lnTo>
                        <a:pt x="141" y="0"/>
                      </a:lnTo>
                      <a:lnTo>
                        <a:pt x="115" y="0"/>
                      </a:lnTo>
                      <a:lnTo>
                        <a:pt x="89" y="0"/>
                      </a:lnTo>
                      <a:lnTo>
                        <a:pt x="65" y="0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65" y="9"/>
                      </a:lnTo>
                      <a:lnTo>
                        <a:pt x="89" y="9"/>
                      </a:lnTo>
                      <a:lnTo>
                        <a:pt x="115" y="9"/>
                      </a:lnTo>
                      <a:lnTo>
                        <a:pt x="141" y="9"/>
                      </a:lnTo>
                      <a:lnTo>
                        <a:pt x="168" y="9"/>
                      </a:lnTo>
                      <a:lnTo>
                        <a:pt x="194" y="9"/>
                      </a:lnTo>
                      <a:lnTo>
                        <a:pt x="217" y="9"/>
                      </a:lnTo>
                      <a:lnTo>
                        <a:pt x="240" y="9"/>
                      </a:lnTo>
                      <a:lnTo>
                        <a:pt x="258" y="9"/>
                      </a:lnTo>
                      <a:lnTo>
                        <a:pt x="272" y="9"/>
                      </a:lnTo>
                      <a:lnTo>
                        <a:pt x="283" y="9"/>
                      </a:lnTo>
                      <a:lnTo>
                        <a:pt x="286" y="9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2" name="Freeform 183"/>
                <p:cNvSpPr>
                  <a:spLocks/>
                </p:cNvSpPr>
                <p:nvPr/>
              </p:nvSpPr>
              <p:spPr bwMode="auto">
                <a:xfrm>
                  <a:off x="1380" y="2098"/>
                  <a:ext cx="17" cy="16"/>
                </a:xfrm>
                <a:custGeom>
                  <a:avLst/>
                  <a:gdLst>
                    <a:gd name="T0" fmla="*/ 7 w 17"/>
                    <a:gd name="T1" fmla="*/ 0 h 16"/>
                    <a:gd name="T2" fmla="*/ 7 w 17"/>
                    <a:gd name="T3" fmla="*/ 0 h 16"/>
                    <a:gd name="T4" fmla="*/ 6 w 17"/>
                    <a:gd name="T5" fmla="*/ 6 h 16"/>
                    <a:gd name="T6" fmla="*/ 6 w 17"/>
                    <a:gd name="T7" fmla="*/ 7 h 16"/>
                    <a:gd name="T8" fmla="*/ 5 w 17"/>
                    <a:gd name="T9" fmla="*/ 7 h 16"/>
                    <a:gd name="T10" fmla="*/ 0 w 17"/>
                    <a:gd name="T11" fmla="*/ 7 h 16"/>
                    <a:gd name="T12" fmla="*/ 0 w 17"/>
                    <a:gd name="T13" fmla="*/ 16 h 16"/>
                    <a:gd name="T14" fmla="*/ 5 w 17"/>
                    <a:gd name="T15" fmla="*/ 16 h 16"/>
                    <a:gd name="T16" fmla="*/ 11 w 17"/>
                    <a:gd name="T17" fmla="*/ 14 h 16"/>
                    <a:gd name="T18" fmla="*/ 16 w 17"/>
                    <a:gd name="T19" fmla="*/ 8 h 16"/>
                    <a:gd name="T20" fmla="*/ 17 w 17"/>
                    <a:gd name="T21" fmla="*/ 0 h 16"/>
                    <a:gd name="T22" fmla="*/ 17 w 17"/>
                    <a:gd name="T23" fmla="*/ 0 h 16"/>
                    <a:gd name="T24" fmla="*/ 7 w 17"/>
                    <a:gd name="T25" fmla="*/ 0 h 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6"/>
                      </a:lnTo>
                      <a:lnTo>
                        <a:pt x="5" y="16"/>
                      </a:lnTo>
                      <a:lnTo>
                        <a:pt x="11" y="14"/>
                      </a:lnTo>
                      <a:lnTo>
                        <a:pt x="16" y="8"/>
                      </a:lnTo>
                      <a:lnTo>
                        <a:pt x="1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3" name="Freeform 184"/>
                <p:cNvSpPr>
                  <a:spLocks/>
                </p:cNvSpPr>
                <p:nvPr/>
              </p:nvSpPr>
              <p:spPr bwMode="auto">
                <a:xfrm>
                  <a:off x="1387" y="1116"/>
                  <a:ext cx="10" cy="982"/>
                </a:xfrm>
                <a:custGeom>
                  <a:avLst/>
                  <a:gdLst>
                    <a:gd name="T0" fmla="*/ 0 w 10"/>
                    <a:gd name="T1" fmla="*/ 0 h 982"/>
                    <a:gd name="T2" fmla="*/ 0 w 10"/>
                    <a:gd name="T3" fmla="*/ 0 h 982"/>
                    <a:gd name="T4" fmla="*/ 0 w 10"/>
                    <a:gd name="T5" fmla="*/ 156 h 982"/>
                    <a:gd name="T6" fmla="*/ 0 w 10"/>
                    <a:gd name="T7" fmla="*/ 490 h 982"/>
                    <a:gd name="T8" fmla="*/ 0 w 10"/>
                    <a:gd name="T9" fmla="*/ 825 h 982"/>
                    <a:gd name="T10" fmla="*/ 0 w 10"/>
                    <a:gd name="T11" fmla="*/ 982 h 982"/>
                    <a:gd name="T12" fmla="*/ 10 w 10"/>
                    <a:gd name="T13" fmla="*/ 982 h 982"/>
                    <a:gd name="T14" fmla="*/ 10 w 10"/>
                    <a:gd name="T15" fmla="*/ 825 h 982"/>
                    <a:gd name="T16" fmla="*/ 10 w 10"/>
                    <a:gd name="T17" fmla="*/ 490 h 982"/>
                    <a:gd name="T18" fmla="*/ 10 w 10"/>
                    <a:gd name="T19" fmla="*/ 156 h 982"/>
                    <a:gd name="T20" fmla="*/ 10 w 10"/>
                    <a:gd name="T21" fmla="*/ 0 h 982"/>
                    <a:gd name="T22" fmla="*/ 10 w 10"/>
                    <a:gd name="T23" fmla="*/ 0 h 982"/>
                    <a:gd name="T24" fmla="*/ 0 w 10"/>
                    <a:gd name="T25" fmla="*/ 0 h 9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0" h="98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0" y="490"/>
                      </a:lnTo>
                      <a:lnTo>
                        <a:pt x="0" y="825"/>
                      </a:lnTo>
                      <a:lnTo>
                        <a:pt x="0" y="982"/>
                      </a:lnTo>
                      <a:lnTo>
                        <a:pt x="10" y="982"/>
                      </a:lnTo>
                      <a:lnTo>
                        <a:pt x="10" y="825"/>
                      </a:lnTo>
                      <a:lnTo>
                        <a:pt x="10" y="490"/>
                      </a:lnTo>
                      <a:lnTo>
                        <a:pt x="10" y="156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4" name="Freeform 185"/>
                <p:cNvSpPr>
                  <a:spLocks/>
                </p:cNvSpPr>
                <p:nvPr/>
              </p:nvSpPr>
              <p:spPr bwMode="auto">
                <a:xfrm>
                  <a:off x="1380" y="1101"/>
                  <a:ext cx="17" cy="15"/>
                </a:xfrm>
                <a:custGeom>
                  <a:avLst/>
                  <a:gdLst>
                    <a:gd name="T0" fmla="*/ 0 w 17"/>
                    <a:gd name="T1" fmla="*/ 9 h 15"/>
                    <a:gd name="T2" fmla="*/ 0 w 17"/>
                    <a:gd name="T3" fmla="*/ 9 h 15"/>
                    <a:gd name="T4" fmla="*/ 4 w 17"/>
                    <a:gd name="T5" fmla="*/ 9 h 15"/>
                    <a:gd name="T6" fmla="*/ 5 w 17"/>
                    <a:gd name="T7" fmla="*/ 10 h 15"/>
                    <a:gd name="T8" fmla="*/ 6 w 17"/>
                    <a:gd name="T9" fmla="*/ 11 h 15"/>
                    <a:gd name="T10" fmla="*/ 7 w 17"/>
                    <a:gd name="T11" fmla="*/ 15 h 15"/>
                    <a:gd name="T12" fmla="*/ 17 w 17"/>
                    <a:gd name="T13" fmla="*/ 15 h 15"/>
                    <a:gd name="T14" fmla="*/ 16 w 17"/>
                    <a:gd name="T15" fmla="*/ 9 h 15"/>
                    <a:gd name="T16" fmla="*/ 12 w 17"/>
                    <a:gd name="T17" fmla="*/ 3 h 15"/>
                    <a:gd name="T18" fmla="*/ 6 w 17"/>
                    <a:gd name="T19" fmla="*/ 0 h 15"/>
                    <a:gd name="T20" fmla="*/ 0 w 17"/>
                    <a:gd name="T21" fmla="*/ 0 h 15"/>
                    <a:gd name="T22" fmla="*/ 0 w 17"/>
                    <a:gd name="T23" fmla="*/ 0 h 15"/>
                    <a:gd name="T24" fmla="*/ 0 w 17"/>
                    <a:gd name="T25" fmla="*/ 9 h 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5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5" y="10"/>
                      </a:lnTo>
                      <a:lnTo>
                        <a:pt x="6" y="11"/>
                      </a:lnTo>
                      <a:lnTo>
                        <a:pt x="7" y="15"/>
                      </a:lnTo>
                      <a:lnTo>
                        <a:pt x="17" y="15"/>
                      </a:lnTo>
                      <a:lnTo>
                        <a:pt x="16" y="9"/>
                      </a:lnTo>
                      <a:lnTo>
                        <a:pt x="12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5" name="Freeform 186"/>
                <p:cNvSpPr>
                  <a:spLocks/>
                </p:cNvSpPr>
                <p:nvPr/>
              </p:nvSpPr>
              <p:spPr bwMode="auto">
                <a:xfrm>
                  <a:off x="1268" y="1101"/>
                  <a:ext cx="112" cy="9"/>
                </a:xfrm>
                <a:custGeom>
                  <a:avLst/>
                  <a:gdLst>
                    <a:gd name="T0" fmla="*/ 9 w 112"/>
                    <a:gd name="T1" fmla="*/ 6 h 9"/>
                    <a:gd name="T2" fmla="*/ 5 w 112"/>
                    <a:gd name="T3" fmla="*/ 9 h 9"/>
                    <a:gd name="T4" fmla="*/ 9 w 112"/>
                    <a:gd name="T5" fmla="*/ 9 h 9"/>
                    <a:gd name="T6" fmla="*/ 21 w 112"/>
                    <a:gd name="T7" fmla="*/ 9 h 9"/>
                    <a:gd name="T8" fmla="*/ 38 w 112"/>
                    <a:gd name="T9" fmla="*/ 9 h 9"/>
                    <a:gd name="T10" fmla="*/ 56 w 112"/>
                    <a:gd name="T11" fmla="*/ 9 h 9"/>
                    <a:gd name="T12" fmla="*/ 76 w 112"/>
                    <a:gd name="T13" fmla="*/ 9 h 9"/>
                    <a:gd name="T14" fmla="*/ 94 w 112"/>
                    <a:gd name="T15" fmla="*/ 9 h 9"/>
                    <a:gd name="T16" fmla="*/ 106 w 112"/>
                    <a:gd name="T17" fmla="*/ 9 h 9"/>
                    <a:gd name="T18" fmla="*/ 112 w 112"/>
                    <a:gd name="T19" fmla="*/ 9 h 9"/>
                    <a:gd name="T20" fmla="*/ 112 w 112"/>
                    <a:gd name="T21" fmla="*/ 0 h 9"/>
                    <a:gd name="T22" fmla="*/ 106 w 112"/>
                    <a:gd name="T23" fmla="*/ 0 h 9"/>
                    <a:gd name="T24" fmla="*/ 94 w 112"/>
                    <a:gd name="T25" fmla="*/ 0 h 9"/>
                    <a:gd name="T26" fmla="*/ 76 w 112"/>
                    <a:gd name="T27" fmla="*/ 0 h 9"/>
                    <a:gd name="T28" fmla="*/ 56 w 112"/>
                    <a:gd name="T29" fmla="*/ 0 h 9"/>
                    <a:gd name="T30" fmla="*/ 38 w 112"/>
                    <a:gd name="T31" fmla="*/ 0 h 9"/>
                    <a:gd name="T32" fmla="*/ 21 w 112"/>
                    <a:gd name="T33" fmla="*/ 0 h 9"/>
                    <a:gd name="T34" fmla="*/ 9 w 112"/>
                    <a:gd name="T35" fmla="*/ 0 h 9"/>
                    <a:gd name="T36" fmla="*/ 5 w 112"/>
                    <a:gd name="T37" fmla="*/ 0 h 9"/>
                    <a:gd name="T38" fmla="*/ 0 w 112"/>
                    <a:gd name="T39" fmla="*/ 2 h 9"/>
                    <a:gd name="T40" fmla="*/ 5 w 112"/>
                    <a:gd name="T41" fmla="*/ 0 h 9"/>
                    <a:gd name="T42" fmla="*/ 2 w 112"/>
                    <a:gd name="T43" fmla="*/ 0 h 9"/>
                    <a:gd name="T44" fmla="*/ 1 w 112"/>
                    <a:gd name="T45" fmla="*/ 3 h 9"/>
                    <a:gd name="T46" fmla="*/ 9 w 112"/>
                    <a:gd name="T47" fmla="*/ 6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2" h="9">
                      <a:moveTo>
                        <a:pt x="9" y="6"/>
                      </a:move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21" y="9"/>
                      </a:lnTo>
                      <a:lnTo>
                        <a:pt x="38" y="9"/>
                      </a:lnTo>
                      <a:lnTo>
                        <a:pt x="56" y="9"/>
                      </a:lnTo>
                      <a:lnTo>
                        <a:pt x="76" y="9"/>
                      </a:lnTo>
                      <a:lnTo>
                        <a:pt x="94" y="9"/>
                      </a:lnTo>
                      <a:lnTo>
                        <a:pt x="106" y="9"/>
                      </a:lnTo>
                      <a:lnTo>
                        <a:pt x="112" y="9"/>
                      </a:lnTo>
                      <a:lnTo>
                        <a:pt x="112" y="0"/>
                      </a:lnTo>
                      <a:lnTo>
                        <a:pt x="106" y="0"/>
                      </a:lnTo>
                      <a:lnTo>
                        <a:pt x="94" y="0"/>
                      </a:lnTo>
                      <a:lnTo>
                        <a:pt x="76" y="0"/>
                      </a:lnTo>
                      <a:lnTo>
                        <a:pt x="56" y="0"/>
                      </a:lnTo>
                      <a:lnTo>
                        <a:pt x="38" y="0"/>
                      </a:lnTo>
                      <a:lnTo>
                        <a:pt x="21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1" y="3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6" name="Freeform 187"/>
                <p:cNvSpPr>
                  <a:spLocks/>
                </p:cNvSpPr>
                <p:nvPr/>
              </p:nvSpPr>
              <p:spPr bwMode="auto">
                <a:xfrm>
                  <a:off x="1267" y="1103"/>
                  <a:ext cx="10" cy="9"/>
                </a:xfrm>
                <a:custGeom>
                  <a:avLst/>
                  <a:gdLst>
                    <a:gd name="T0" fmla="*/ 5 w 10"/>
                    <a:gd name="T1" fmla="*/ 9 h 9"/>
                    <a:gd name="T2" fmla="*/ 9 w 10"/>
                    <a:gd name="T3" fmla="*/ 7 h 9"/>
                    <a:gd name="T4" fmla="*/ 10 w 10"/>
                    <a:gd name="T5" fmla="*/ 4 h 9"/>
                    <a:gd name="T6" fmla="*/ 1 w 10"/>
                    <a:gd name="T7" fmla="*/ 0 h 9"/>
                    <a:gd name="T8" fmla="*/ 0 w 10"/>
                    <a:gd name="T9" fmla="*/ 2 h 9"/>
                    <a:gd name="T10" fmla="*/ 5 w 10"/>
                    <a:gd name="T11" fmla="*/ 0 h 9"/>
                    <a:gd name="T12" fmla="*/ 5 w 10"/>
                    <a:gd name="T13" fmla="*/ 9 h 9"/>
                    <a:gd name="T14" fmla="*/ 7 w 10"/>
                    <a:gd name="T15" fmla="*/ 9 h 9"/>
                    <a:gd name="T16" fmla="*/ 8 w 10"/>
                    <a:gd name="T17" fmla="*/ 6 h 9"/>
                    <a:gd name="T18" fmla="*/ 5 w 10"/>
                    <a:gd name="T19" fmla="*/ 9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lnTo>
                        <a:pt x="9" y="7"/>
                      </a:lnTo>
                      <a:lnTo>
                        <a:pt x="10" y="4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7" name="Freeform 188"/>
                <p:cNvSpPr>
                  <a:spLocks/>
                </p:cNvSpPr>
                <p:nvPr/>
              </p:nvSpPr>
              <p:spPr bwMode="auto">
                <a:xfrm>
                  <a:off x="541" y="1103"/>
                  <a:ext cx="731" cy="9"/>
                </a:xfrm>
                <a:custGeom>
                  <a:avLst/>
                  <a:gdLst>
                    <a:gd name="T0" fmla="*/ 0 w 731"/>
                    <a:gd name="T1" fmla="*/ 4 h 9"/>
                    <a:gd name="T2" fmla="*/ 5 w 731"/>
                    <a:gd name="T3" fmla="*/ 9 h 9"/>
                    <a:gd name="T4" fmla="*/ 731 w 731"/>
                    <a:gd name="T5" fmla="*/ 9 h 9"/>
                    <a:gd name="T6" fmla="*/ 731 w 731"/>
                    <a:gd name="T7" fmla="*/ 0 h 9"/>
                    <a:gd name="T8" fmla="*/ 5 w 731"/>
                    <a:gd name="T9" fmla="*/ 0 h 9"/>
                    <a:gd name="T10" fmla="*/ 10 w 731"/>
                    <a:gd name="T11" fmla="*/ 4 h 9"/>
                    <a:gd name="T12" fmla="*/ 0 w 731"/>
                    <a:gd name="T13" fmla="*/ 4 h 9"/>
                    <a:gd name="T14" fmla="*/ 0 w 731"/>
                    <a:gd name="T15" fmla="*/ 9 h 9"/>
                    <a:gd name="T16" fmla="*/ 5 w 731"/>
                    <a:gd name="T17" fmla="*/ 9 h 9"/>
                    <a:gd name="T18" fmla="*/ 0 w 731"/>
                    <a:gd name="T19" fmla="*/ 4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1" h="9">
                      <a:moveTo>
                        <a:pt x="0" y="4"/>
                      </a:moveTo>
                      <a:lnTo>
                        <a:pt x="5" y="9"/>
                      </a:lnTo>
                      <a:lnTo>
                        <a:pt x="731" y="9"/>
                      </a:lnTo>
                      <a:lnTo>
                        <a:pt x="731" y="0"/>
                      </a:lnTo>
                      <a:lnTo>
                        <a:pt x="5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8" name="Freeform 189"/>
                <p:cNvSpPr>
                  <a:spLocks/>
                </p:cNvSpPr>
                <p:nvPr/>
              </p:nvSpPr>
              <p:spPr bwMode="auto">
                <a:xfrm>
                  <a:off x="541" y="1099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0 w 10"/>
                    <a:gd name="T3" fmla="*/ 5 h 10"/>
                    <a:gd name="T4" fmla="*/ 0 w 10"/>
                    <a:gd name="T5" fmla="*/ 8 h 10"/>
                    <a:gd name="T6" fmla="*/ 10 w 10"/>
                    <a:gd name="T7" fmla="*/ 8 h 10"/>
                    <a:gd name="T8" fmla="*/ 10 w 10"/>
                    <a:gd name="T9" fmla="*/ 5 h 10"/>
                    <a:gd name="T10" fmla="*/ 5 w 10"/>
                    <a:gd name="T11" fmla="*/ 0 h 10"/>
                    <a:gd name="T12" fmla="*/ 10 w 10"/>
                    <a:gd name="T13" fmla="*/ 5 h 10"/>
                    <a:gd name="T14" fmla="*/ 10 w 10"/>
                    <a:gd name="T15" fmla="*/ 0 h 10"/>
                    <a:gd name="T16" fmla="*/ 5 w 10"/>
                    <a:gd name="T17" fmla="*/ 0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0" y="8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59" name="Freeform 190"/>
                <p:cNvSpPr>
                  <a:spLocks/>
                </p:cNvSpPr>
                <p:nvPr/>
              </p:nvSpPr>
              <p:spPr bwMode="auto">
                <a:xfrm>
                  <a:off x="426" y="1099"/>
                  <a:ext cx="120" cy="10"/>
                </a:xfrm>
                <a:custGeom>
                  <a:avLst/>
                  <a:gdLst>
                    <a:gd name="T0" fmla="*/ 0 w 120"/>
                    <a:gd name="T1" fmla="*/ 10 h 10"/>
                    <a:gd name="T2" fmla="*/ 0 w 120"/>
                    <a:gd name="T3" fmla="*/ 10 h 10"/>
                    <a:gd name="T4" fmla="*/ 7 w 120"/>
                    <a:gd name="T5" fmla="*/ 10 h 10"/>
                    <a:gd name="T6" fmla="*/ 22 w 120"/>
                    <a:gd name="T7" fmla="*/ 10 h 10"/>
                    <a:gd name="T8" fmla="*/ 41 w 120"/>
                    <a:gd name="T9" fmla="*/ 10 h 10"/>
                    <a:gd name="T10" fmla="*/ 63 w 120"/>
                    <a:gd name="T11" fmla="*/ 10 h 10"/>
                    <a:gd name="T12" fmla="*/ 84 w 120"/>
                    <a:gd name="T13" fmla="*/ 10 h 10"/>
                    <a:gd name="T14" fmla="*/ 103 w 120"/>
                    <a:gd name="T15" fmla="*/ 10 h 10"/>
                    <a:gd name="T16" fmla="*/ 115 w 120"/>
                    <a:gd name="T17" fmla="*/ 10 h 10"/>
                    <a:gd name="T18" fmla="*/ 120 w 120"/>
                    <a:gd name="T19" fmla="*/ 10 h 10"/>
                    <a:gd name="T20" fmla="*/ 120 w 120"/>
                    <a:gd name="T21" fmla="*/ 0 h 10"/>
                    <a:gd name="T22" fmla="*/ 115 w 120"/>
                    <a:gd name="T23" fmla="*/ 0 h 10"/>
                    <a:gd name="T24" fmla="*/ 103 w 120"/>
                    <a:gd name="T25" fmla="*/ 0 h 10"/>
                    <a:gd name="T26" fmla="*/ 84 w 120"/>
                    <a:gd name="T27" fmla="*/ 0 h 10"/>
                    <a:gd name="T28" fmla="*/ 63 w 120"/>
                    <a:gd name="T29" fmla="*/ 0 h 10"/>
                    <a:gd name="T30" fmla="*/ 41 w 120"/>
                    <a:gd name="T31" fmla="*/ 0 h 10"/>
                    <a:gd name="T32" fmla="*/ 22 w 120"/>
                    <a:gd name="T33" fmla="*/ 0 h 10"/>
                    <a:gd name="T34" fmla="*/ 7 w 120"/>
                    <a:gd name="T35" fmla="*/ 0 h 10"/>
                    <a:gd name="T36" fmla="*/ 0 w 120"/>
                    <a:gd name="T37" fmla="*/ 0 h 10"/>
                    <a:gd name="T38" fmla="*/ 0 w 120"/>
                    <a:gd name="T39" fmla="*/ 0 h 10"/>
                    <a:gd name="T40" fmla="*/ 0 w 120"/>
                    <a:gd name="T41" fmla="*/ 10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0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22" y="10"/>
                      </a:lnTo>
                      <a:lnTo>
                        <a:pt x="41" y="10"/>
                      </a:lnTo>
                      <a:lnTo>
                        <a:pt x="63" y="10"/>
                      </a:lnTo>
                      <a:lnTo>
                        <a:pt x="84" y="10"/>
                      </a:lnTo>
                      <a:lnTo>
                        <a:pt x="103" y="10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0" y="0"/>
                      </a:lnTo>
                      <a:lnTo>
                        <a:pt x="115" y="0"/>
                      </a:lnTo>
                      <a:lnTo>
                        <a:pt x="103" y="0"/>
                      </a:lnTo>
                      <a:lnTo>
                        <a:pt x="84" y="0"/>
                      </a:lnTo>
                      <a:lnTo>
                        <a:pt x="63" y="0"/>
                      </a:lnTo>
                      <a:lnTo>
                        <a:pt x="41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0" name="Freeform 191"/>
                <p:cNvSpPr>
                  <a:spLocks/>
                </p:cNvSpPr>
                <p:nvPr/>
              </p:nvSpPr>
              <p:spPr bwMode="auto">
                <a:xfrm>
                  <a:off x="409" y="1099"/>
                  <a:ext cx="17" cy="17"/>
                </a:xfrm>
                <a:custGeom>
                  <a:avLst/>
                  <a:gdLst>
                    <a:gd name="T0" fmla="*/ 10 w 17"/>
                    <a:gd name="T1" fmla="*/ 17 h 17"/>
                    <a:gd name="T2" fmla="*/ 10 w 17"/>
                    <a:gd name="T3" fmla="*/ 17 h 17"/>
                    <a:gd name="T4" fmla="*/ 11 w 17"/>
                    <a:gd name="T5" fmla="*/ 13 h 17"/>
                    <a:gd name="T6" fmla="*/ 12 w 17"/>
                    <a:gd name="T7" fmla="*/ 12 h 17"/>
                    <a:gd name="T8" fmla="*/ 13 w 17"/>
                    <a:gd name="T9" fmla="*/ 11 h 17"/>
                    <a:gd name="T10" fmla="*/ 17 w 17"/>
                    <a:gd name="T11" fmla="*/ 10 h 17"/>
                    <a:gd name="T12" fmla="*/ 17 w 17"/>
                    <a:gd name="T13" fmla="*/ 0 h 17"/>
                    <a:gd name="T14" fmla="*/ 11 w 17"/>
                    <a:gd name="T15" fmla="*/ 2 h 17"/>
                    <a:gd name="T16" fmla="*/ 5 w 17"/>
                    <a:gd name="T17" fmla="*/ 5 h 17"/>
                    <a:gd name="T18" fmla="*/ 1 w 17"/>
                    <a:gd name="T19" fmla="*/ 11 h 17"/>
                    <a:gd name="T20" fmla="*/ 0 w 17"/>
                    <a:gd name="T21" fmla="*/ 17 h 17"/>
                    <a:gd name="T22" fmla="*/ 0 w 17"/>
                    <a:gd name="T23" fmla="*/ 17 h 17"/>
                    <a:gd name="T24" fmla="*/ 10 w 17"/>
                    <a:gd name="T25" fmla="*/ 17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0" y="17"/>
                      </a:moveTo>
                      <a:lnTo>
                        <a:pt x="10" y="17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3" y="11"/>
                      </a:lnTo>
                      <a:lnTo>
                        <a:pt x="17" y="10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1" y="11"/>
                      </a:lnTo>
                      <a:lnTo>
                        <a:pt x="0" y="17"/>
                      </a:lnTo>
                      <a:lnTo>
                        <a:pt x="1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1" name="Freeform 192"/>
                <p:cNvSpPr>
                  <a:spLocks/>
                </p:cNvSpPr>
                <p:nvPr/>
              </p:nvSpPr>
              <p:spPr bwMode="auto">
                <a:xfrm>
                  <a:off x="409" y="1116"/>
                  <a:ext cx="11" cy="937"/>
                </a:xfrm>
                <a:custGeom>
                  <a:avLst/>
                  <a:gdLst>
                    <a:gd name="T0" fmla="*/ 10 w 11"/>
                    <a:gd name="T1" fmla="*/ 930 h 937"/>
                    <a:gd name="T2" fmla="*/ 11 w 11"/>
                    <a:gd name="T3" fmla="*/ 933 h 937"/>
                    <a:gd name="T4" fmla="*/ 11 w 11"/>
                    <a:gd name="T5" fmla="*/ 789 h 937"/>
                    <a:gd name="T6" fmla="*/ 11 w 11"/>
                    <a:gd name="T7" fmla="*/ 468 h 937"/>
                    <a:gd name="T8" fmla="*/ 10 w 11"/>
                    <a:gd name="T9" fmla="*/ 148 h 937"/>
                    <a:gd name="T10" fmla="*/ 10 w 11"/>
                    <a:gd name="T11" fmla="*/ 0 h 937"/>
                    <a:gd name="T12" fmla="*/ 0 w 11"/>
                    <a:gd name="T13" fmla="*/ 0 h 937"/>
                    <a:gd name="T14" fmla="*/ 0 w 11"/>
                    <a:gd name="T15" fmla="*/ 148 h 937"/>
                    <a:gd name="T16" fmla="*/ 1 w 11"/>
                    <a:gd name="T17" fmla="*/ 468 h 937"/>
                    <a:gd name="T18" fmla="*/ 1 w 11"/>
                    <a:gd name="T19" fmla="*/ 789 h 937"/>
                    <a:gd name="T20" fmla="*/ 1 w 11"/>
                    <a:gd name="T21" fmla="*/ 933 h 937"/>
                    <a:gd name="T22" fmla="*/ 3 w 11"/>
                    <a:gd name="T23" fmla="*/ 937 h 937"/>
                    <a:gd name="T24" fmla="*/ 1 w 11"/>
                    <a:gd name="T25" fmla="*/ 933 h 937"/>
                    <a:gd name="T26" fmla="*/ 1 w 11"/>
                    <a:gd name="T27" fmla="*/ 934 h 937"/>
                    <a:gd name="T28" fmla="*/ 3 w 11"/>
                    <a:gd name="T29" fmla="*/ 937 h 937"/>
                    <a:gd name="T30" fmla="*/ 10 w 11"/>
                    <a:gd name="T31" fmla="*/ 930 h 93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" h="937">
                      <a:moveTo>
                        <a:pt x="10" y="930"/>
                      </a:moveTo>
                      <a:lnTo>
                        <a:pt x="11" y="933"/>
                      </a:lnTo>
                      <a:lnTo>
                        <a:pt x="11" y="789"/>
                      </a:lnTo>
                      <a:lnTo>
                        <a:pt x="11" y="468"/>
                      </a:lnTo>
                      <a:lnTo>
                        <a:pt x="10" y="14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lnTo>
                        <a:pt x="1" y="468"/>
                      </a:lnTo>
                      <a:lnTo>
                        <a:pt x="1" y="789"/>
                      </a:lnTo>
                      <a:lnTo>
                        <a:pt x="1" y="933"/>
                      </a:lnTo>
                      <a:lnTo>
                        <a:pt x="3" y="937"/>
                      </a:lnTo>
                      <a:lnTo>
                        <a:pt x="1" y="933"/>
                      </a:lnTo>
                      <a:lnTo>
                        <a:pt x="1" y="934"/>
                      </a:lnTo>
                      <a:lnTo>
                        <a:pt x="3" y="937"/>
                      </a:lnTo>
                      <a:lnTo>
                        <a:pt x="10" y="9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2" name="Freeform 193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72 h 575"/>
                    <a:gd name="T6" fmla="*/ 1 w 726"/>
                    <a:gd name="T7" fmla="*/ 237 h 575"/>
                    <a:gd name="T8" fmla="*/ 1 w 726"/>
                    <a:gd name="T9" fmla="*/ 422 h 575"/>
                    <a:gd name="T10" fmla="*/ 1 w 726"/>
                    <a:gd name="T11" fmla="*/ 555 h 575"/>
                    <a:gd name="T12" fmla="*/ 2 w 726"/>
                    <a:gd name="T13" fmla="*/ 562 h 575"/>
                    <a:gd name="T14" fmla="*/ 6 w 726"/>
                    <a:gd name="T15" fmla="*/ 568 h 575"/>
                    <a:gd name="T16" fmla="*/ 13 w 726"/>
                    <a:gd name="T17" fmla="*/ 573 h 575"/>
                    <a:gd name="T18" fmla="*/ 22 w 726"/>
                    <a:gd name="T19" fmla="*/ 575 h 575"/>
                    <a:gd name="T20" fmla="*/ 32 w 726"/>
                    <a:gd name="T21" fmla="*/ 575 h 575"/>
                    <a:gd name="T22" fmla="*/ 55 w 726"/>
                    <a:gd name="T23" fmla="*/ 575 h 575"/>
                    <a:gd name="T24" fmla="*/ 89 w 726"/>
                    <a:gd name="T25" fmla="*/ 575 h 575"/>
                    <a:gd name="T26" fmla="*/ 133 w 726"/>
                    <a:gd name="T27" fmla="*/ 575 h 575"/>
                    <a:gd name="T28" fmla="*/ 185 w 726"/>
                    <a:gd name="T29" fmla="*/ 575 h 575"/>
                    <a:gd name="T30" fmla="*/ 241 w 726"/>
                    <a:gd name="T31" fmla="*/ 575 h 575"/>
                    <a:gd name="T32" fmla="*/ 301 w 726"/>
                    <a:gd name="T33" fmla="*/ 575 h 575"/>
                    <a:gd name="T34" fmla="*/ 363 w 726"/>
                    <a:gd name="T35" fmla="*/ 575 h 575"/>
                    <a:gd name="T36" fmla="*/ 427 w 726"/>
                    <a:gd name="T37" fmla="*/ 575 h 575"/>
                    <a:gd name="T38" fmla="*/ 486 w 726"/>
                    <a:gd name="T39" fmla="*/ 575 h 575"/>
                    <a:gd name="T40" fmla="*/ 543 w 726"/>
                    <a:gd name="T41" fmla="*/ 575 h 575"/>
                    <a:gd name="T42" fmla="*/ 594 w 726"/>
                    <a:gd name="T43" fmla="*/ 575 h 575"/>
                    <a:gd name="T44" fmla="*/ 638 w 726"/>
                    <a:gd name="T45" fmla="*/ 575 h 575"/>
                    <a:gd name="T46" fmla="*/ 672 w 726"/>
                    <a:gd name="T47" fmla="*/ 575 h 575"/>
                    <a:gd name="T48" fmla="*/ 694 w 726"/>
                    <a:gd name="T49" fmla="*/ 575 h 575"/>
                    <a:gd name="T50" fmla="*/ 703 w 726"/>
                    <a:gd name="T51" fmla="*/ 575 h 575"/>
                    <a:gd name="T52" fmla="*/ 712 w 726"/>
                    <a:gd name="T53" fmla="*/ 573 h 575"/>
                    <a:gd name="T54" fmla="*/ 719 w 726"/>
                    <a:gd name="T55" fmla="*/ 568 h 575"/>
                    <a:gd name="T56" fmla="*/ 723 w 726"/>
                    <a:gd name="T57" fmla="*/ 561 h 575"/>
                    <a:gd name="T58" fmla="*/ 726 w 726"/>
                    <a:gd name="T59" fmla="*/ 553 h 575"/>
                    <a:gd name="T60" fmla="*/ 726 w 726"/>
                    <a:gd name="T61" fmla="*/ 419 h 575"/>
                    <a:gd name="T62" fmla="*/ 726 w 726"/>
                    <a:gd name="T63" fmla="*/ 235 h 575"/>
                    <a:gd name="T64" fmla="*/ 726 w 726"/>
                    <a:gd name="T65" fmla="*/ 72 h 575"/>
                    <a:gd name="T66" fmla="*/ 726 w 726"/>
                    <a:gd name="T67" fmla="*/ 0 h 57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F2F4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3" name="Freeform 194"/>
                <p:cNvSpPr>
                  <a:spLocks/>
                </p:cNvSpPr>
                <p:nvPr/>
              </p:nvSpPr>
              <p:spPr bwMode="auto">
                <a:xfrm>
                  <a:off x="546" y="1107"/>
                  <a:ext cx="726" cy="575"/>
                </a:xfrm>
                <a:custGeom>
                  <a:avLst/>
                  <a:gdLst>
                    <a:gd name="T0" fmla="*/ 726 w 726"/>
                    <a:gd name="T1" fmla="*/ 0 h 575"/>
                    <a:gd name="T2" fmla="*/ 0 w 726"/>
                    <a:gd name="T3" fmla="*/ 0 h 575"/>
                    <a:gd name="T4" fmla="*/ 0 w 726"/>
                    <a:gd name="T5" fmla="*/ 0 h 575"/>
                    <a:gd name="T6" fmla="*/ 0 w 726"/>
                    <a:gd name="T7" fmla="*/ 72 h 575"/>
                    <a:gd name="T8" fmla="*/ 1 w 726"/>
                    <a:gd name="T9" fmla="*/ 237 h 575"/>
                    <a:gd name="T10" fmla="*/ 1 w 726"/>
                    <a:gd name="T11" fmla="*/ 422 h 575"/>
                    <a:gd name="T12" fmla="*/ 1 w 726"/>
                    <a:gd name="T13" fmla="*/ 555 h 575"/>
                    <a:gd name="T14" fmla="*/ 1 w 726"/>
                    <a:gd name="T15" fmla="*/ 555 h 575"/>
                    <a:gd name="T16" fmla="*/ 2 w 726"/>
                    <a:gd name="T17" fmla="*/ 562 h 575"/>
                    <a:gd name="T18" fmla="*/ 6 w 726"/>
                    <a:gd name="T19" fmla="*/ 568 h 575"/>
                    <a:gd name="T20" fmla="*/ 13 w 726"/>
                    <a:gd name="T21" fmla="*/ 573 h 575"/>
                    <a:gd name="T22" fmla="*/ 22 w 726"/>
                    <a:gd name="T23" fmla="*/ 575 h 575"/>
                    <a:gd name="T24" fmla="*/ 22 w 726"/>
                    <a:gd name="T25" fmla="*/ 575 h 575"/>
                    <a:gd name="T26" fmla="*/ 32 w 726"/>
                    <a:gd name="T27" fmla="*/ 575 h 575"/>
                    <a:gd name="T28" fmla="*/ 55 w 726"/>
                    <a:gd name="T29" fmla="*/ 575 h 575"/>
                    <a:gd name="T30" fmla="*/ 89 w 726"/>
                    <a:gd name="T31" fmla="*/ 575 h 575"/>
                    <a:gd name="T32" fmla="*/ 133 w 726"/>
                    <a:gd name="T33" fmla="*/ 575 h 575"/>
                    <a:gd name="T34" fmla="*/ 185 w 726"/>
                    <a:gd name="T35" fmla="*/ 575 h 575"/>
                    <a:gd name="T36" fmla="*/ 241 w 726"/>
                    <a:gd name="T37" fmla="*/ 575 h 575"/>
                    <a:gd name="T38" fmla="*/ 301 w 726"/>
                    <a:gd name="T39" fmla="*/ 575 h 575"/>
                    <a:gd name="T40" fmla="*/ 363 w 726"/>
                    <a:gd name="T41" fmla="*/ 575 h 575"/>
                    <a:gd name="T42" fmla="*/ 427 w 726"/>
                    <a:gd name="T43" fmla="*/ 575 h 575"/>
                    <a:gd name="T44" fmla="*/ 486 w 726"/>
                    <a:gd name="T45" fmla="*/ 575 h 575"/>
                    <a:gd name="T46" fmla="*/ 543 w 726"/>
                    <a:gd name="T47" fmla="*/ 575 h 575"/>
                    <a:gd name="T48" fmla="*/ 594 w 726"/>
                    <a:gd name="T49" fmla="*/ 575 h 575"/>
                    <a:gd name="T50" fmla="*/ 638 w 726"/>
                    <a:gd name="T51" fmla="*/ 575 h 575"/>
                    <a:gd name="T52" fmla="*/ 672 w 726"/>
                    <a:gd name="T53" fmla="*/ 575 h 575"/>
                    <a:gd name="T54" fmla="*/ 694 w 726"/>
                    <a:gd name="T55" fmla="*/ 575 h 575"/>
                    <a:gd name="T56" fmla="*/ 703 w 726"/>
                    <a:gd name="T57" fmla="*/ 575 h 575"/>
                    <a:gd name="T58" fmla="*/ 703 w 726"/>
                    <a:gd name="T59" fmla="*/ 575 h 575"/>
                    <a:gd name="T60" fmla="*/ 712 w 726"/>
                    <a:gd name="T61" fmla="*/ 573 h 575"/>
                    <a:gd name="T62" fmla="*/ 719 w 726"/>
                    <a:gd name="T63" fmla="*/ 568 h 575"/>
                    <a:gd name="T64" fmla="*/ 723 w 726"/>
                    <a:gd name="T65" fmla="*/ 561 h 575"/>
                    <a:gd name="T66" fmla="*/ 726 w 726"/>
                    <a:gd name="T67" fmla="*/ 553 h 575"/>
                    <a:gd name="T68" fmla="*/ 726 w 726"/>
                    <a:gd name="T69" fmla="*/ 553 h 575"/>
                    <a:gd name="T70" fmla="*/ 726 w 726"/>
                    <a:gd name="T71" fmla="*/ 419 h 575"/>
                    <a:gd name="T72" fmla="*/ 726 w 726"/>
                    <a:gd name="T73" fmla="*/ 235 h 575"/>
                    <a:gd name="T74" fmla="*/ 726 w 726"/>
                    <a:gd name="T75" fmla="*/ 72 h 575"/>
                    <a:gd name="T76" fmla="*/ 726 w 726"/>
                    <a:gd name="T77" fmla="*/ 0 h 5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6" h="575">
                      <a:moveTo>
                        <a:pt x="726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1" y="237"/>
                      </a:lnTo>
                      <a:lnTo>
                        <a:pt x="1" y="422"/>
                      </a:lnTo>
                      <a:lnTo>
                        <a:pt x="1" y="555"/>
                      </a:lnTo>
                      <a:lnTo>
                        <a:pt x="2" y="562"/>
                      </a:lnTo>
                      <a:lnTo>
                        <a:pt x="6" y="568"/>
                      </a:lnTo>
                      <a:lnTo>
                        <a:pt x="13" y="573"/>
                      </a:lnTo>
                      <a:lnTo>
                        <a:pt x="22" y="575"/>
                      </a:lnTo>
                      <a:lnTo>
                        <a:pt x="32" y="575"/>
                      </a:lnTo>
                      <a:lnTo>
                        <a:pt x="55" y="575"/>
                      </a:lnTo>
                      <a:lnTo>
                        <a:pt x="89" y="575"/>
                      </a:lnTo>
                      <a:lnTo>
                        <a:pt x="133" y="575"/>
                      </a:lnTo>
                      <a:lnTo>
                        <a:pt x="185" y="575"/>
                      </a:lnTo>
                      <a:lnTo>
                        <a:pt x="241" y="575"/>
                      </a:lnTo>
                      <a:lnTo>
                        <a:pt x="301" y="575"/>
                      </a:lnTo>
                      <a:lnTo>
                        <a:pt x="363" y="575"/>
                      </a:lnTo>
                      <a:lnTo>
                        <a:pt x="427" y="575"/>
                      </a:lnTo>
                      <a:lnTo>
                        <a:pt x="486" y="575"/>
                      </a:lnTo>
                      <a:lnTo>
                        <a:pt x="543" y="575"/>
                      </a:lnTo>
                      <a:lnTo>
                        <a:pt x="594" y="575"/>
                      </a:lnTo>
                      <a:lnTo>
                        <a:pt x="638" y="575"/>
                      </a:lnTo>
                      <a:lnTo>
                        <a:pt x="672" y="575"/>
                      </a:lnTo>
                      <a:lnTo>
                        <a:pt x="694" y="575"/>
                      </a:lnTo>
                      <a:lnTo>
                        <a:pt x="703" y="575"/>
                      </a:lnTo>
                      <a:lnTo>
                        <a:pt x="712" y="573"/>
                      </a:lnTo>
                      <a:lnTo>
                        <a:pt x="719" y="568"/>
                      </a:lnTo>
                      <a:lnTo>
                        <a:pt x="723" y="561"/>
                      </a:lnTo>
                      <a:lnTo>
                        <a:pt x="726" y="553"/>
                      </a:lnTo>
                      <a:lnTo>
                        <a:pt x="726" y="419"/>
                      </a:lnTo>
                      <a:lnTo>
                        <a:pt x="726" y="235"/>
                      </a:lnTo>
                      <a:lnTo>
                        <a:pt x="726" y="72"/>
                      </a:lnTo>
                      <a:lnTo>
                        <a:pt x="7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4" name="Rectangle 195"/>
                <p:cNvSpPr>
                  <a:spLocks noChangeArrowheads="1"/>
                </p:cNvSpPr>
                <p:nvPr/>
              </p:nvSpPr>
              <p:spPr bwMode="auto">
                <a:xfrm>
                  <a:off x="1295" y="1165"/>
                  <a:ext cx="68" cy="4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5" name="Freeform 196"/>
                <p:cNvSpPr>
                  <a:spLocks/>
                </p:cNvSpPr>
                <p:nvPr/>
              </p:nvSpPr>
              <p:spPr bwMode="auto">
                <a:xfrm>
                  <a:off x="1290" y="1160"/>
                  <a:ext cx="14" cy="54"/>
                </a:xfrm>
                <a:custGeom>
                  <a:avLst/>
                  <a:gdLst>
                    <a:gd name="T0" fmla="*/ 7 w 14"/>
                    <a:gd name="T1" fmla="*/ 0 h 54"/>
                    <a:gd name="T2" fmla="*/ 0 w 14"/>
                    <a:gd name="T3" fmla="*/ 7 h 54"/>
                    <a:gd name="T4" fmla="*/ 0 w 14"/>
                    <a:gd name="T5" fmla="*/ 54 h 54"/>
                    <a:gd name="T6" fmla="*/ 14 w 14"/>
                    <a:gd name="T7" fmla="*/ 54 h 54"/>
                    <a:gd name="T8" fmla="*/ 14 w 14"/>
                    <a:gd name="T9" fmla="*/ 7 h 54"/>
                    <a:gd name="T10" fmla="*/ 7 w 14"/>
                    <a:gd name="T11" fmla="*/ 14 h 54"/>
                    <a:gd name="T12" fmla="*/ 7 w 14"/>
                    <a:gd name="T13" fmla="*/ 0 h 54"/>
                    <a:gd name="T14" fmla="*/ 0 w 14"/>
                    <a:gd name="T15" fmla="*/ 0 h 54"/>
                    <a:gd name="T16" fmla="*/ 0 w 14"/>
                    <a:gd name="T17" fmla="*/ 7 h 54"/>
                    <a:gd name="T18" fmla="*/ 7 w 14"/>
                    <a:gd name="T19" fmla="*/ 0 h 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4" h="54">
                      <a:moveTo>
                        <a:pt x="7" y="0"/>
                      </a:moveTo>
                      <a:lnTo>
                        <a:pt x="0" y="7"/>
                      </a:lnTo>
                      <a:lnTo>
                        <a:pt x="0" y="54"/>
                      </a:lnTo>
                      <a:lnTo>
                        <a:pt x="14" y="54"/>
                      </a:lnTo>
                      <a:lnTo>
                        <a:pt x="14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" name="Freeform 197"/>
                <p:cNvSpPr>
                  <a:spLocks/>
                </p:cNvSpPr>
                <p:nvPr/>
              </p:nvSpPr>
              <p:spPr bwMode="auto">
                <a:xfrm>
                  <a:off x="1297" y="1160"/>
                  <a:ext cx="66" cy="14"/>
                </a:xfrm>
                <a:custGeom>
                  <a:avLst/>
                  <a:gdLst>
                    <a:gd name="T0" fmla="*/ 66 w 66"/>
                    <a:gd name="T1" fmla="*/ 7 h 14"/>
                    <a:gd name="T2" fmla="*/ 66 w 66"/>
                    <a:gd name="T3" fmla="*/ 0 h 14"/>
                    <a:gd name="T4" fmla="*/ 0 w 66"/>
                    <a:gd name="T5" fmla="*/ 0 h 14"/>
                    <a:gd name="T6" fmla="*/ 0 w 66"/>
                    <a:gd name="T7" fmla="*/ 14 h 14"/>
                    <a:gd name="T8" fmla="*/ 66 w 66"/>
                    <a:gd name="T9" fmla="*/ 14 h 14"/>
                    <a:gd name="T10" fmla="*/ 66 w 66"/>
                    <a:gd name="T11" fmla="*/ 7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" h="14">
                      <a:moveTo>
                        <a:pt x="66" y="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66" y="14"/>
                      </a:lnTo>
                      <a:lnTo>
                        <a:pt x="6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7" name="Freeform 198"/>
                <p:cNvSpPr>
                  <a:spLocks/>
                </p:cNvSpPr>
                <p:nvPr/>
              </p:nvSpPr>
              <p:spPr bwMode="auto">
                <a:xfrm>
                  <a:off x="689" y="1796"/>
                  <a:ext cx="583" cy="316"/>
                </a:xfrm>
                <a:custGeom>
                  <a:avLst/>
                  <a:gdLst>
                    <a:gd name="T0" fmla="*/ 583 w 583"/>
                    <a:gd name="T1" fmla="*/ 314 h 316"/>
                    <a:gd name="T2" fmla="*/ 551 w 583"/>
                    <a:gd name="T3" fmla="*/ 314 h 316"/>
                    <a:gd name="T4" fmla="*/ 521 w 583"/>
                    <a:gd name="T5" fmla="*/ 314 h 316"/>
                    <a:gd name="T6" fmla="*/ 490 w 583"/>
                    <a:gd name="T7" fmla="*/ 314 h 316"/>
                    <a:gd name="T8" fmla="*/ 463 w 583"/>
                    <a:gd name="T9" fmla="*/ 314 h 316"/>
                    <a:gd name="T10" fmla="*/ 440 w 583"/>
                    <a:gd name="T11" fmla="*/ 314 h 316"/>
                    <a:gd name="T12" fmla="*/ 421 w 583"/>
                    <a:gd name="T13" fmla="*/ 314 h 316"/>
                    <a:gd name="T14" fmla="*/ 410 w 583"/>
                    <a:gd name="T15" fmla="*/ 314 h 316"/>
                    <a:gd name="T16" fmla="*/ 405 w 583"/>
                    <a:gd name="T17" fmla="*/ 314 h 316"/>
                    <a:gd name="T18" fmla="*/ 405 w 583"/>
                    <a:gd name="T19" fmla="*/ 316 h 316"/>
                    <a:gd name="T20" fmla="*/ 7 w 583"/>
                    <a:gd name="T21" fmla="*/ 316 h 316"/>
                    <a:gd name="T22" fmla="*/ 7 w 583"/>
                    <a:gd name="T23" fmla="*/ 301 h 316"/>
                    <a:gd name="T24" fmla="*/ 0 w 583"/>
                    <a:gd name="T25" fmla="*/ 301 h 316"/>
                    <a:gd name="T26" fmla="*/ 0 w 583"/>
                    <a:gd name="T27" fmla="*/ 258 h 316"/>
                    <a:gd name="T28" fmla="*/ 0 w 583"/>
                    <a:gd name="T29" fmla="*/ 161 h 316"/>
                    <a:gd name="T30" fmla="*/ 0 w 583"/>
                    <a:gd name="T31" fmla="*/ 63 h 316"/>
                    <a:gd name="T32" fmla="*/ 0 w 583"/>
                    <a:gd name="T33" fmla="*/ 14 h 316"/>
                    <a:gd name="T34" fmla="*/ 1 w 583"/>
                    <a:gd name="T35" fmla="*/ 6 h 316"/>
                    <a:gd name="T36" fmla="*/ 5 w 583"/>
                    <a:gd name="T37" fmla="*/ 3 h 316"/>
                    <a:gd name="T38" fmla="*/ 9 w 583"/>
                    <a:gd name="T39" fmla="*/ 0 h 316"/>
                    <a:gd name="T40" fmla="*/ 14 w 583"/>
                    <a:gd name="T41" fmla="*/ 0 h 316"/>
                    <a:gd name="T42" fmla="*/ 21 w 583"/>
                    <a:gd name="T43" fmla="*/ 0 h 316"/>
                    <a:gd name="T44" fmla="*/ 38 w 583"/>
                    <a:gd name="T45" fmla="*/ 0 h 316"/>
                    <a:gd name="T46" fmla="*/ 65 w 583"/>
                    <a:gd name="T47" fmla="*/ 0 h 316"/>
                    <a:gd name="T48" fmla="*/ 100 w 583"/>
                    <a:gd name="T49" fmla="*/ 0 h 316"/>
                    <a:gd name="T50" fmla="*/ 142 w 583"/>
                    <a:gd name="T51" fmla="*/ 0 h 316"/>
                    <a:gd name="T52" fmla="*/ 188 w 583"/>
                    <a:gd name="T53" fmla="*/ 0 h 316"/>
                    <a:gd name="T54" fmla="*/ 237 w 583"/>
                    <a:gd name="T55" fmla="*/ 0 h 316"/>
                    <a:gd name="T56" fmla="*/ 288 w 583"/>
                    <a:gd name="T57" fmla="*/ 0 h 316"/>
                    <a:gd name="T58" fmla="*/ 340 w 583"/>
                    <a:gd name="T59" fmla="*/ 0 h 316"/>
                    <a:gd name="T60" fmla="*/ 389 w 583"/>
                    <a:gd name="T61" fmla="*/ 0 h 316"/>
                    <a:gd name="T62" fmla="*/ 435 w 583"/>
                    <a:gd name="T63" fmla="*/ 0 h 316"/>
                    <a:gd name="T64" fmla="*/ 477 w 583"/>
                    <a:gd name="T65" fmla="*/ 0 h 316"/>
                    <a:gd name="T66" fmla="*/ 513 w 583"/>
                    <a:gd name="T67" fmla="*/ 0 h 316"/>
                    <a:gd name="T68" fmla="*/ 542 w 583"/>
                    <a:gd name="T69" fmla="*/ 0 h 316"/>
                    <a:gd name="T70" fmla="*/ 560 w 583"/>
                    <a:gd name="T71" fmla="*/ 0 h 316"/>
                    <a:gd name="T72" fmla="*/ 569 w 583"/>
                    <a:gd name="T73" fmla="*/ 0 h 316"/>
                    <a:gd name="T74" fmla="*/ 576 w 583"/>
                    <a:gd name="T75" fmla="*/ 1 h 316"/>
                    <a:gd name="T76" fmla="*/ 580 w 583"/>
                    <a:gd name="T77" fmla="*/ 5 h 316"/>
                    <a:gd name="T78" fmla="*/ 583 w 583"/>
                    <a:gd name="T79" fmla="*/ 10 h 316"/>
                    <a:gd name="T80" fmla="*/ 583 w 583"/>
                    <a:gd name="T81" fmla="*/ 14 h 316"/>
                    <a:gd name="T82" fmla="*/ 583 w 583"/>
                    <a:gd name="T83" fmla="*/ 58 h 316"/>
                    <a:gd name="T84" fmla="*/ 583 w 583"/>
                    <a:gd name="T85" fmla="*/ 152 h 316"/>
                    <a:gd name="T86" fmla="*/ 583 w 583"/>
                    <a:gd name="T87" fmla="*/ 247 h 316"/>
                    <a:gd name="T88" fmla="*/ 583 w 583"/>
                    <a:gd name="T89" fmla="*/ 294 h 316"/>
                    <a:gd name="T90" fmla="*/ 583 w 583"/>
                    <a:gd name="T91" fmla="*/ 314 h 31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83" h="316">
                      <a:moveTo>
                        <a:pt x="583" y="314"/>
                      </a:moveTo>
                      <a:lnTo>
                        <a:pt x="551" y="314"/>
                      </a:lnTo>
                      <a:lnTo>
                        <a:pt x="521" y="314"/>
                      </a:lnTo>
                      <a:lnTo>
                        <a:pt x="490" y="314"/>
                      </a:lnTo>
                      <a:lnTo>
                        <a:pt x="463" y="314"/>
                      </a:lnTo>
                      <a:lnTo>
                        <a:pt x="440" y="314"/>
                      </a:lnTo>
                      <a:lnTo>
                        <a:pt x="421" y="314"/>
                      </a:lnTo>
                      <a:lnTo>
                        <a:pt x="410" y="314"/>
                      </a:lnTo>
                      <a:lnTo>
                        <a:pt x="405" y="314"/>
                      </a:lnTo>
                      <a:lnTo>
                        <a:pt x="405" y="316"/>
                      </a:lnTo>
                      <a:lnTo>
                        <a:pt x="7" y="316"/>
                      </a:lnTo>
                      <a:lnTo>
                        <a:pt x="7" y="301"/>
                      </a:lnTo>
                      <a:lnTo>
                        <a:pt x="0" y="301"/>
                      </a:lnTo>
                      <a:lnTo>
                        <a:pt x="0" y="258"/>
                      </a:lnTo>
                      <a:lnTo>
                        <a:pt x="0" y="161"/>
                      </a:lnTo>
                      <a:lnTo>
                        <a:pt x="0" y="63"/>
                      </a:lnTo>
                      <a:lnTo>
                        <a:pt x="0" y="14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8" y="0"/>
                      </a:lnTo>
                      <a:lnTo>
                        <a:pt x="65" y="0"/>
                      </a:lnTo>
                      <a:lnTo>
                        <a:pt x="100" y="0"/>
                      </a:lnTo>
                      <a:lnTo>
                        <a:pt x="142" y="0"/>
                      </a:lnTo>
                      <a:lnTo>
                        <a:pt x="188" y="0"/>
                      </a:lnTo>
                      <a:lnTo>
                        <a:pt x="237" y="0"/>
                      </a:lnTo>
                      <a:lnTo>
                        <a:pt x="288" y="0"/>
                      </a:lnTo>
                      <a:lnTo>
                        <a:pt x="340" y="0"/>
                      </a:lnTo>
                      <a:lnTo>
                        <a:pt x="389" y="0"/>
                      </a:lnTo>
                      <a:lnTo>
                        <a:pt x="435" y="0"/>
                      </a:lnTo>
                      <a:lnTo>
                        <a:pt x="477" y="0"/>
                      </a:lnTo>
                      <a:lnTo>
                        <a:pt x="513" y="0"/>
                      </a:lnTo>
                      <a:lnTo>
                        <a:pt x="542" y="0"/>
                      </a:lnTo>
                      <a:lnTo>
                        <a:pt x="560" y="0"/>
                      </a:lnTo>
                      <a:lnTo>
                        <a:pt x="569" y="0"/>
                      </a:lnTo>
                      <a:lnTo>
                        <a:pt x="576" y="1"/>
                      </a:lnTo>
                      <a:lnTo>
                        <a:pt x="580" y="5"/>
                      </a:lnTo>
                      <a:lnTo>
                        <a:pt x="583" y="10"/>
                      </a:lnTo>
                      <a:lnTo>
                        <a:pt x="583" y="14"/>
                      </a:lnTo>
                      <a:lnTo>
                        <a:pt x="583" y="58"/>
                      </a:lnTo>
                      <a:lnTo>
                        <a:pt x="583" y="152"/>
                      </a:lnTo>
                      <a:lnTo>
                        <a:pt x="583" y="247"/>
                      </a:lnTo>
                      <a:lnTo>
                        <a:pt x="583" y="294"/>
                      </a:lnTo>
                      <a:lnTo>
                        <a:pt x="583" y="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8" name="Freeform 199"/>
                <p:cNvSpPr>
                  <a:spLocks/>
                </p:cNvSpPr>
                <p:nvPr/>
              </p:nvSpPr>
              <p:spPr bwMode="auto">
                <a:xfrm>
                  <a:off x="1089" y="2105"/>
                  <a:ext cx="183" cy="9"/>
                </a:xfrm>
                <a:custGeom>
                  <a:avLst/>
                  <a:gdLst>
                    <a:gd name="T0" fmla="*/ 10 w 183"/>
                    <a:gd name="T1" fmla="*/ 5 h 9"/>
                    <a:gd name="T2" fmla="*/ 5 w 183"/>
                    <a:gd name="T3" fmla="*/ 9 h 9"/>
                    <a:gd name="T4" fmla="*/ 10 w 183"/>
                    <a:gd name="T5" fmla="*/ 9 h 9"/>
                    <a:gd name="T6" fmla="*/ 21 w 183"/>
                    <a:gd name="T7" fmla="*/ 9 h 9"/>
                    <a:gd name="T8" fmla="*/ 40 w 183"/>
                    <a:gd name="T9" fmla="*/ 9 h 9"/>
                    <a:gd name="T10" fmla="*/ 63 w 183"/>
                    <a:gd name="T11" fmla="*/ 9 h 9"/>
                    <a:gd name="T12" fmla="*/ 90 w 183"/>
                    <a:gd name="T13" fmla="*/ 9 h 9"/>
                    <a:gd name="T14" fmla="*/ 121 w 183"/>
                    <a:gd name="T15" fmla="*/ 9 h 9"/>
                    <a:gd name="T16" fmla="*/ 151 w 183"/>
                    <a:gd name="T17" fmla="*/ 9 h 9"/>
                    <a:gd name="T18" fmla="*/ 183 w 183"/>
                    <a:gd name="T19" fmla="*/ 9 h 9"/>
                    <a:gd name="T20" fmla="*/ 183 w 183"/>
                    <a:gd name="T21" fmla="*/ 0 h 9"/>
                    <a:gd name="T22" fmla="*/ 151 w 183"/>
                    <a:gd name="T23" fmla="*/ 0 h 9"/>
                    <a:gd name="T24" fmla="*/ 121 w 183"/>
                    <a:gd name="T25" fmla="*/ 0 h 9"/>
                    <a:gd name="T26" fmla="*/ 90 w 183"/>
                    <a:gd name="T27" fmla="*/ 0 h 9"/>
                    <a:gd name="T28" fmla="*/ 63 w 183"/>
                    <a:gd name="T29" fmla="*/ 0 h 9"/>
                    <a:gd name="T30" fmla="*/ 40 w 183"/>
                    <a:gd name="T31" fmla="*/ 0 h 9"/>
                    <a:gd name="T32" fmla="*/ 21 w 183"/>
                    <a:gd name="T33" fmla="*/ 0 h 9"/>
                    <a:gd name="T34" fmla="*/ 10 w 183"/>
                    <a:gd name="T35" fmla="*/ 0 h 9"/>
                    <a:gd name="T36" fmla="*/ 5 w 183"/>
                    <a:gd name="T37" fmla="*/ 0 h 9"/>
                    <a:gd name="T38" fmla="*/ 0 w 183"/>
                    <a:gd name="T39" fmla="*/ 5 h 9"/>
                    <a:gd name="T40" fmla="*/ 5 w 183"/>
                    <a:gd name="T41" fmla="*/ 0 h 9"/>
                    <a:gd name="T42" fmla="*/ 0 w 183"/>
                    <a:gd name="T43" fmla="*/ 0 h 9"/>
                    <a:gd name="T44" fmla="*/ 0 w 183"/>
                    <a:gd name="T45" fmla="*/ 5 h 9"/>
                    <a:gd name="T46" fmla="*/ 10 w 183"/>
                    <a:gd name="T47" fmla="*/ 5 h 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3" h="9">
                      <a:moveTo>
                        <a:pt x="10" y="5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21" y="9"/>
                      </a:lnTo>
                      <a:lnTo>
                        <a:pt x="40" y="9"/>
                      </a:lnTo>
                      <a:lnTo>
                        <a:pt x="63" y="9"/>
                      </a:lnTo>
                      <a:lnTo>
                        <a:pt x="90" y="9"/>
                      </a:lnTo>
                      <a:lnTo>
                        <a:pt x="121" y="9"/>
                      </a:lnTo>
                      <a:lnTo>
                        <a:pt x="151" y="9"/>
                      </a:lnTo>
                      <a:lnTo>
                        <a:pt x="183" y="9"/>
                      </a:lnTo>
                      <a:lnTo>
                        <a:pt x="183" y="0"/>
                      </a:lnTo>
                      <a:lnTo>
                        <a:pt x="151" y="0"/>
                      </a:lnTo>
                      <a:lnTo>
                        <a:pt x="121" y="0"/>
                      </a:lnTo>
                      <a:lnTo>
                        <a:pt x="90" y="0"/>
                      </a:lnTo>
                      <a:lnTo>
                        <a:pt x="63" y="0"/>
                      </a:ln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69" name="Freeform 200"/>
                <p:cNvSpPr>
                  <a:spLocks/>
                </p:cNvSpPr>
                <p:nvPr/>
              </p:nvSpPr>
              <p:spPr bwMode="auto">
                <a:xfrm>
                  <a:off x="1089" y="2107"/>
                  <a:ext cx="10" cy="10"/>
                </a:xfrm>
                <a:custGeom>
                  <a:avLst/>
                  <a:gdLst>
                    <a:gd name="T0" fmla="*/ 5 w 10"/>
                    <a:gd name="T1" fmla="*/ 10 h 10"/>
                    <a:gd name="T2" fmla="*/ 10 w 10"/>
                    <a:gd name="T3" fmla="*/ 5 h 10"/>
                    <a:gd name="T4" fmla="*/ 10 w 10"/>
                    <a:gd name="T5" fmla="*/ 3 h 10"/>
                    <a:gd name="T6" fmla="*/ 0 w 10"/>
                    <a:gd name="T7" fmla="*/ 3 h 10"/>
                    <a:gd name="T8" fmla="*/ 0 w 10"/>
                    <a:gd name="T9" fmla="*/ 5 h 10"/>
                    <a:gd name="T10" fmla="*/ 5 w 10"/>
                    <a:gd name="T11" fmla="*/ 0 h 10"/>
                    <a:gd name="T12" fmla="*/ 5 w 10"/>
                    <a:gd name="T13" fmla="*/ 10 h 10"/>
                    <a:gd name="T14" fmla="*/ 10 w 10"/>
                    <a:gd name="T15" fmla="*/ 10 h 10"/>
                    <a:gd name="T16" fmla="*/ 10 w 10"/>
                    <a:gd name="T17" fmla="*/ 5 h 10"/>
                    <a:gd name="T18" fmla="*/ 5 w 10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5" y="10"/>
                      </a:move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0" name="Freeform 201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03" cy="10"/>
                </a:xfrm>
                <a:custGeom>
                  <a:avLst/>
                  <a:gdLst>
                    <a:gd name="T0" fmla="*/ 0 w 403"/>
                    <a:gd name="T1" fmla="*/ 5 h 10"/>
                    <a:gd name="T2" fmla="*/ 5 w 403"/>
                    <a:gd name="T3" fmla="*/ 10 h 10"/>
                    <a:gd name="T4" fmla="*/ 403 w 403"/>
                    <a:gd name="T5" fmla="*/ 10 h 10"/>
                    <a:gd name="T6" fmla="*/ 403 w 403"/>
                    <a:gd name="T7" fmla="*/ 0 h 10"/>
                    <a:gd name="T8" fmla="*/ 5 w 403"/>
                    <a:gd name="T9" fmla="*/ 0 h 10"/>
                    <a:gd name="T10" fmla="*/ 9 w 403"/>
                    <a:gd name="T11" fmla="*/ 5 h 10"/>
                    <a:gd name="T12" fmla="*/ 0 w 403"/>
                    <a:gd name="T13" fmla="*/ 5 h 10"/>
                    <a:gd name="T14" fmla="*/ 0 w 403"/>
                    <a:gd name="T15" fmla="*/ 10 h 10"/>
                    <a:gd name="T16" fmla="*/ 5 w 403"/>
                    <a:gd name="T17" fmla="*/ 10 h 10"/>
                    <a:gd name="T18" fmla="*/ 0 w 403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3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03" y="10"/>
                      </a:lnTo>
                      <a:lnTo>
                        <a:pt x="403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1" name="Freeform 202"/>
                <p:cNvSpPr>
                  <a:spLocks/>
                </p:cNvSpPr>
                <p:nvPr/>
              </p:nvSpPr>
              <p:spPr bwMode="auto">
                <a:xfrm>
                  <a:off x="691" y="2092"/>
                  <a:ext cx="9" cy="20"/>
                </a:xfrm>
                <a:custGeom>
                  <a:avLst/>
                  <a:gdLst>
                    <a:gd name="T0" fmla="*/ 5 w 9"/>
                    <a:gd name="T1" fmla="*/ 10 h 20"/>
                    <a:gd name="T2" fmla="*/ 0 w 9"/>
                    <a:gd name="T3" fmla="*/ 5 h 20"/>
                    <a:gd name="T4" fmla="*/ 0 w 9"/>
                    <a:gd name="T5" fmla="*/ 20 h 20"/>
                    <a:gd name="T6" fmla="*/ 9 w 9"/>
                    <a:gd name="T7" fmla="*/ 20 h 20"/>
                    <a:gd name="T8" fmla="*/ 9 w 9"/>
                    <a:gd name="T9" fmla="*/ 5 h 20"/>
                    <a:gd name="T10" fmla="*/ 5 w 9"/>
                    <a:gd name="T11" fmla="*/ 0 h 20"/>
                    <a:gd name="T12" fmla="*/ 9 w 9"/>
                    <a:gd name="T13" fmla="*/ 5 h 20"/>
                    <a:gd name="T14" fmla="*/ 9 w 9"/>
                    <a:gd name="T15" fmla="*/ 0 h 20"/>
                    <a:gd name="T16" fmla="*/ 5 w 9"/>
                    <a:gd name="T17" fmla="*/ 0 h 20"/>
                    <a:gd name="T18" fmla="*/ 5 w 9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0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9" y="20"/>
                      </a:ln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2" name="Freeform 203"/>
                <p:cNvSpPr>
                  <a:spLocks/>
                </p:cNvSpPr>
                <p:nvPr/>
              </p:nvSpPr>
              <p:spPr bwMode="auto">
                <a:xfrm>
                  <a:off x="684" y="2092"/>
                  <a:ext cx="12" cy="10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10 h 10"/>
                    <a:gd name="T6" fmla="*/ 12 w 12"/>
                    <a:gd name="T7" fmla="*/ 0 h 10"/>
                    <a:gd name="T8" fmla="*/ 5 w 12"/>
                    <a:gd name="T9" fmla="*/ 0 h 10"/>
                    <a:gd name="T10" fmla="*/ 9 w 12"/>
                    <a:gd name="T11" fmla="*/ 5 h 10"/>
                    <a:gd name="T12" fmla="*/ 0 w 12"/>
                    <a:gd name="T13" fmla="*/ 5 h 10"/>
                    <a:gd name="T14" fmla="*/ 0 w 12"/>
                    <a:gd name="T15" fmla="*/ 10 h 10"/>
                    <a:gd name="T16" fmla="*/ 5 w 12"/>
                    <a:gd name="T17" fmla="*/ 10 h 10"/>
                    <a:gd name="T18" fmla="*/ 0 w 12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3" name="Freeform 204"/>
                <p:cNvSpPr>
                  <a:spLocks/>
                </p:cNvSpPr>
                <p:nvPr/>
              </p:nvSpPr>
              <p:spPr bwMode="auto">
                <a:xfrm>
                  <a:off x="684" y="1810"/>
                  <a:ext cx="9" cy="287"/>
                </a:xfrm>
                <a:custGeom>
                  <a:avLst/>
                  <a:gdLst>
                    <a:gd name="T0" fmla="*/ 0 w 9"/>
                    <a:gd name="T1" fmla="*/ 0 h 287"/>
                    <a:gd name="T2" fmla="*/ 0 w 9"/>
                    <a:gd name="T3" fmla="*/ 0 h 287"/>
                    <a:gd name="T4" fmla="*/ 0 w 9"/>
                    <a:gd name="T5" fmla="*/ 49 h 287"/>
                    <a:gd name="T6" fmla="*/ 0 w 9"/>
                    <a:gd name="T7" fmla="*/ 147 h 287"/>
                    <a:gd name="T8" fmla="*/ 0 w 9"/>
                    <a:gd name="T9" fmla="*/ 244 h 287"/>
                    <a:gd name="T10" fmla="*/ 0 w 9"/>
                    <a:gd name="T11" fmla="*/ 287 h 287"/>
                    <a:gd name="T12" fmla="*/ 9 w 9"/>
                    <a:gd name="T13" fmla="*/ 287 h 287"/>
                    <a:gd name="T14" fmla="*/ 9 w 9"/>
                    <a:gd name="T15" fmla="*/ 244 h 287"/>
                    <a:gd name="T16" fmla="*/ 9 w 9"/>
                    <a:gd name="T17" fmla="*/ 147 h 287"/>
                    <a:gd name="T18" fmla="*/ 9 w 9"/>
                    <a:gd name="T19" fmla="*/ 49 h 287"/>
                    <a:gd name="T20" fmla="*/ 9 w 9"/>
                    <a:gd name="T21" fmla="*/ 0 h 287"/>
                    <a:gd name="T22" fmla="*/ 9 w 9"/>
                    <a:gd name="T23" fmla="*/ 0 h 287"/>
                    <a:gd name="T24" fmla="*/ 0 w 9"/>
                    <a:gd name="T25" fmla="*/ 0 h 2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7"/>
                      </a:lnTo>
                      <a:lnTo>
                        <a:pt x="0" y="244"/>
                      </a:lnTo>
                      <a:lnTo>
                        <a:pt x="0" y="287"/>
                      </a:lnTo>
                      <a:lnTo>
                        <a:pt x="9" y="287"/>
                      </a:lnTo>
                      <a:lnTo>
                        <a:pt x="9" y="244"/>
                      </a:lnTo>
                      <a:lnTo>
                        <a:pt x="9" y="147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4" name="Freeform 205"/>
                <p:cNvSpPr>
                  <a:spLocks/>
                </p:cNvSpPr>
                <p:nvPr/>
              </p:nvSpPr>
              <p:spPr bwMode="auto">
                <a:xfrm>
                  <a:off x="684" y="1792"/>
                  <a:ext cx="19" cy="18"/>
                </a:xfrm>
                <a:custGeom>
                  <a:avLst/>
                  <a:gdLst>
                    <a:gd name="T0" fmla="*/ 19 w 19"/>
                    <a:gd name="T1" fmla="*/ 0 h 18"/>
                    <a:gd name="T2" fmla="*/ 19 w 19"/>
                    <a:gd name="T3" fmla="*/ 0 h 18"/>
                    <a:gd name="T4" fmla="*/ 13 w 19"/>
                    <a:gd name="T5" fmla="*/ 0 h 18"/>
                    <a:gd name="T6" fmla="*/ 8 w 19"/>
                    <a:gd name="T7" fmla="*/ 3 h 18"/>
                    <a:gd name="T8" fmla="*/ 1 w 19"/>
                    <a:gd name="T9" fmla="*/ 8 h 18"/>
                    <a:gd name="T10" fmla="*/ 0 w 19"/>
                    <a:gd name="T11" fmla="*/ 18 h 18"/>
                    <a:gd name="T12" fmla="*/ 9 w 19"/>
                    <a:gd name="T13" fmla="*/ 18 h 18"/>
                    <a:gd name="T14" fmla="*/ 10 w 19"/>
                    <a:gd name="T15" fmla="*/ 12 h 18"/>
                    <a:gd name="T16" fmla="*/ 13 w 19"/>
                    <a:gd name="T17" fmla="*/ 10 h 18"/>
                    <a:gd name="T18" fmla="*/ 15 w 19"/>
                    <a:gd name="T19" fmla="*/ 9 h 18"/>
                    <a:gd name="T20" fmla="*/ 19 w 19"/>
                    <a:gd name="T21" fmla="*/ 9 h 18"/>
                    <a:gd name="T22" fmla="*/ 19 w 19"/>
                    <a:gd name="T23" fmla="*/ 9 h 18"/>
                    <a:gd name="T24" fmla="*/ 19 w 19"/>
                    <a:gd name="T25" fmla="*/ 0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9" h="18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3" y="0"/>
                      </a:lnTo>
                      <a:lnTo>
                        <a:pt x="8" y="3"/>
                      </a:lnTo>
                      <a:lnTo>
                        <a:pt x="1" y="8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10" y="12"/>
                      </a:lnTo>
                      <a:lnTo>
                        <a:pt x="13" y="10"/>
                      </a:lnTo>
                      <a:lnTo>
                        <a:pt x="15" y="9"/>
                      </a:lnTo>
                      <a:lnTo>
                        <a:pt x="19" y="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" name="Freeform 206"/>
                <p:cNvSpPr>
                  <a:spLocks/>
                </p:cNvSpPr>
                <p:nvPr/>
              </p:nvSpPr>
              <p:spPr bwMode="auto">
                <a:xfrm>
                  <a:off x="703" y="1792"/>
                  <a:ext cx="555" cy="9"/>
                </a:xfrm>
                <a:custGeom>
                  <a:avLst/>
                  <a:gdLst>
                    <a:gd name="T0" fmla="*/ 555 w 555"/>
                    <a:gd name="T1" fmla="*/ 0 h 9"/>
                    <a:gd name="T2" fmla="*/ 555 w 555"/>
                    <a:gd name="T3" fmla="*/ 0 h 9"/>
                    <a:gd name="T4" fmla="*/ 546 w 555"/>
                    <a:gd name="T5" fmla="*/ 0 h 9"/>
                    <a:gd name="T6" fmla="*/ 528 w 555"/>
                    <a:gd name="T7" fmla="*/ 0 h 9"/>
                    <a:gd name="T8" fmla="*/ 499 w 555"/>
                    <a:gd name="T9" fmla="*/ 0 h 9"/>
                    <a:gd name="T10" fmla="*/ 463 w 555"/>
                    <a:gd name="T11" fmla="*/ 0 h 9"/>
                    <a:gd name="T12" fmla="*/ 421 w 555"/>
                    <a:gd name="T13" fmla="*/ 0 h 9"/>
                    <a:gd name="T14" fmla="*/ 375 w 555"/>
                    <a:gd name="T15" fmla="*/ 0 h 9"/>
                    <a:gd name="T16" fmla="*/ 326 w 555"/>
                    <a:gd name="T17" fmla="*/ 0 h 9"/>
                    <a:gd name="T18" fmla="*/ 274 w 555"/>
                    <a:gd name="T19" fmla="*/ 0 h 9"/>
                    <a:gd name="T20" fmla="*/ 223 w 555"/>
                    <a:gd name="T21" fmla="*/ 0 h 9"/>
                    <a:gd name="T22" fmla="*/ 174 w 555"/>
                    <a:gd name="T23" fmla="*/ 0 h 9"/>
                    <a:gd name="T24" fmla="*/ 128 w 555"/>
                    <a:gd name="T25" fmla="*/ 0 h 9"/>
                    <a:gd name="T26" fmla="*/ 86 w 555"/>
                    <a:gd name="T27" fmla="*/ 0 h 9"/>
                    <a:gd name="T28" fmla="*/ 51 w 555"/>
                    <a:gd name="T29" fmla="*/ 0 h 9"/>
                    <a:gd name="T30" fmla="*/ 24 w 555"/>
                    <a:gd name="T31" fmla="*/ 0 h 9"/>
                    <a:gd name="T32" fmla="*/ 7 w 555"/>
                    <a:gd name="T33" fmla="*/ 0 h 9"/>
                    <a:gd name="T34" fmla="*/ 0 w 555"/>
                    <a:gd name="T35" fmla="*/ 0 h 9"/>
                    <a:gd name="T36" fmla="*/ 0 w 555"/>
                    <a:gd name="T37" fmla="*/ 9 h 9"/>
                    <a:gd name="T38" fmla="*/ 7 w 555"/>
                    <a:gd name="T39" fmla="*/ 9 h 9"/>
                    <a:gd name="T40" fmla="*/ 24 w 555"/>
                    <a:gd name="T41" fmla="*/ 9 h 9"/>
                    <a:gd name="T42" fmla="*/ 51 w 555"/>
                    <a:gd name="T43" fmla="*/ 9 h 9"/>
                    <a:gd name="T44" fmla="*/ 86 w 555"/>
                    <a:gd name="T45" fmla="*/ 9 h 9"/>
                    <a:gd name="T46" fmla="*/ 128 w 555"/>
                    <a:gd name="T47" fmla="*/ 9 h 9"/>
                    <a:gd name="T48" fmla="*/ 174 w 555"/>
                    <a:gd name="T49" fmla="*/ 9 h 9"/>
                    <a:gd name="T50" fmla="*/ 223 w 555"/>
                    <a:gd name="T51" fmla="*/ 9 h 9"/>
                    <a:gd name="T52" fmla="*/ 274 w 555"/>
                    <a:gd name="T53" fmla="*/ 9 h 9"/>
                    <a:gd name="T54" fmla="*/ 326 w 555"/>
                    <a:gd name="T55" fmla="*/ 9 h 9"/>
                    <a:gd name="T56" fmla="*/ 375 w 555"/>
                    <a:gd name="T57" fmla="*/ 9 h 9"/>
                    <a:gd name="T58" fmla="*/ 421 w 555"/>
                    <a:gd name="T59" fmla="*/ 9 h 9"/>
                    <a:gd name="T60" fmla="*/ 463 w 555"/>
                    <a:gd name="T61" fmla="*/ 9 h 9"/>
                    <a:gd name="T62" fmla="*/ 499 w 555"/>
                    <a:gd name="T63" fmla="*/ 9 h 9"/>
                    <a:gd name="T64" fmla="*/ 528 w 555"/>
                    <a:gd name="T65" fmla="*/ 9 h 9"/>
                    <a:gd name="T66" fmla="*/ 546 w 555"/>
                    <a:gd name="T67" fmla="*/ 9 h 9"/>
                    <a:gd name="T68" fmla="*/ 555 w 555"/>
                    <a:gd name="T69" fmla="*/ 9 h 9"/>
                    <a:gd name="T70" fmla="*/ 555 w 555"/>
                    <a:gd name="T71" fmla="*/ 9 h 9"/>
                    <a:gd name="T72" fmla="*/ 555 w 555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5" h="9">
                      <a:moveTo>
                        <a:pt x="555" y="0"/>
                      </a:moveTo>
                      <a:lnTo>
                        <a:pt x="555" y="0"/>
                      </a:lnTo>
                      <a:lnTo>
                        <a:pt x="546" y="0"/>
                      </a:lnTo>
                      <a:lnTo>
                        <a:pt x="528" y="0"/>
                      </a:lnTo>
                      <a:lnTo>
                        <a:pt x="499" y="0"/>
                      </a:lnTo>
                      <a:lnTo>
                        <a:pt x="463" y="0"/>
                      </a:lnTo>
                      <a:lnTo>
                        <a:pt x="421" y="0"/>
                      </a:lnTo>
                      <a:lnTo>
                        <a:pt x="375" y="0"/>
                      </a:lnTo>
                      <a:lnTo>
                        <a:pt x="326" y="0"/>
                      </a:lnTo>
                      <a:lnTo>
                        <a:pt x="274" y="0"/>
                      </a:lnTo>
                      <a:lnTo>
                        <a:pt x="223" y="0"/>
                      </a:lnTo>
                      <a:lnTo>
                        <a:pt x="174" y="0"/>
                      </a:lnTo>
                      <a:lnTo>
                        <a:pt x="128" y="0"/>
                      </a:lnTo>
                      <a:lnTo>
                        <a:pt x="86" y="0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4" y="9"/>
                      </a:lnTo>
                      <a:lnTo>
                        <a:pt x="51" y="9"/>
                      </a:lnTo>
                      <a:lnTo>
                        <a:pt x="86" y="9"/>
                      </a:lnTo>
                      <a:lnTo>
                        <a:pt x="128" y="9"/>
                      </a:lnTo>
                      <a:lnTo>
                        <a:pt x="174" y="9"/>
                      </a:lnTo>
                      <a:lnTo>
                        <a:pt x="223" y="9"/>
                      </a:lnTo>
                      <a:lnTo>
                        <a:pt x="274" y="9"/>
                      </a:lnTo>
                      <a:lnTo>
                        <a:pt x="326" y="9"/>
                      </a:lnTo>
                      <a:lnTo>
                        <a:pt x="375" y="9"/>
                      </a:lnTo>
                      <a:lnTo>
                        <a:pt x="421" y="9"/>
                      </a:lnTo>
                      <a:lnTo>
                        <a:pt x="463" y="9"/>
                      </a:lnTo>
                      <a:lnTo>
                        <a:pt x="499" y="9"/>
                      </a:lnTo>
                      <a:lnTo>
                        <a:pt x="528" y="9"/>
                      </a:lnTo>
                      <a:lnTo>
                        <a:pt x="546" y="9"/>
                      </a:lnTo>
                      <a:lnTo>
                        <a:pt x="555" y="9"/>
                      </a:lnTo>
                      <a:lnTo>
                        <a:pt x="55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6" name="Freeform 207"/>
                <p:cNvSpPr>
                  <a:spLocks/>
                </p:cNvSpPr>
                <p:nvPr/>
              </p:nvSpPr>
              <p:spPr bwMode="auto">
                <a:xfrm>
                  <a:off x="1258" y="1792"/>
                  <a:ext cx="18" cy="18"/>
                </a:xfrm>
                <a:custGeom>
                  <a:avLst/>
                  <a:gdLst>
                    <a:gd name="T0" fmla="*/ 18 w 18"/>
                    <a:gd name="T1" fmla="*/ 18 h 18"/>
                    <a:gd name="T2" fmla="*/ 18 w 18"/>
                    <a:gd name="T3" fmla="*/ 18 h 18"/>
                    <a:gd name="T4" fmla="*/ 18 w 18"/>
                    <a:gd name="T5" fmla="*/ 12 h 18"/>
                    <a:gd name="T6" fmla="*/ 15 w 18"/>
                    <a:gd name="T7" fmla="*/ 7 h 18"/>
                    <a:gd name="T8" fmla="*/ 8 w 18"/>
                    <a:gd name="T9" fmla="*/ 1 h 18"/>
                    <a:gd name="T10" fmla="*/ 0 w 18"/>
                    <a:gd name="T11" fmla="*/ 0 h 18"/>
                    <a:gd name="T12" fmla="*/ 0 w 18"/>
                    <a:gd name="T13" fmla="*/ 9 h 18"/>
                    <a:gd name="T14" fmla="*/ 5 w 18"/>
                    <a:gd name="T15" fmla="*/ 10 h 18"/>
                    <a:gd name="T16" fmla="*/ 8 w 18"/>
                    <a:gd name="T17" fmla="*/ 11 h 18"/>
                    <a:gd name="T18" fmla="*/ 9 w 18"/>
                    <a:gd name="T19" fmla="*/ 15 h 18"/>
                    <a:gd name="T20" fmla="*/ 9 w 18"/>
                    <a:gd name="T21" fmla="*/ 18 h 18"/>
                    <a:gd name="T22" fmla="*/ 9 w 18"/>
                    <a:gd name="T23" fmla="*/ 18 h 18"/>
                    <a:gd name="T24" fmla="*/ 18 w 18"/>
                    <a:gd name="T25" fmla="*/ 18 h 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18" y="12"/>
                      </a:lnTo>
                      <a:lnTo>
                        <a:pt x="15" y="7"/>
                      </a:lnTo>
                      <a:lnTo>
                        <a:pt x="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9" y="15"/>
                      </a:lnTo>
                      <a:lnTo>
                        <a:pt x="9" y="18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7" name="Freeform 208"/>
                <p:cNvSpPr>
                  <a:spLocks/>
                </p:cNvSpPr>
                <p:nvPr/>
              </p:nvSpPr>
              <p:spPr bwMode="auto">
                <a:xfrm>
                  <a:off x="1267" y="1810"/>
                  <a:ext cx="9" cy="280"/>
                </a:xfrm>
                <a:custGeom>
                  <a:avLst/>
                  <a:gdLst>
                    <a:gd name="T0" fmla="*/ 9 w 9"/>
                    <a:gd name="T1" fmla="*/ 280 h 280"/>
                    <a:gd name="T2" fmla="*/ 9 w 9"/>
                    <a:gd name="T3" fmla="*/ 280 h 280"/>
                    <a:gd name="T4" fmla="*/ 9 w 9"/>
                    <a:gd name="T5" fmla="*/ 233 h 280"/>
                    <a:gd name="T6" fmla="*/ 9 w 9"/>
                    <a:gd name="T7" fmla="*/ 138 h 280"/>
                    <a:gd name="T8" fmla="*/ 9 w 9"/>
                    <a:gd name="T9" fmla="*/ 44 h 280"/>
                    <a:gd name="T10" fmla="*/ 9 w 9"/>
                    <a:gd name="T11" fmla="*/ 0 h 280"/>
                    <a:gd name="T12" fmla="*/ 0 w 9"/>
                    <a:gd name="T13" fmla="*/ 0 h 280"/>
                    <a:gd name="T14" fmla="*/ 0 w 9"/>
                    <a:gd name="T15" fmla="*/ 44 h 280"/>
                    <a:gd name="T16" fmla="*/ 0 w 9"/>
                    <a:gd name="T17" fmla="*/ 138 h 280"/>
                    <a:gd name="T18" fmla="*/ 0 w 9"/>
                    <a:gd name="T19" fmla="*/ 233 h 280"/>
                    <a:gd name="T20" fmla="*/ 0 w 9"/>
                    <a:gd name="T21" fmla="*/ 280 h 280"/>
                    <a:gd name="T22" fmla="*/ 0 w 9"/>
                    <a:gd name="T23" fmla="*/ 280 h 280"/>
                    <a:gd name="T24" fmla="*/ 9 w 9"/>
                    <a:gd name="T25" fmla="*/ 280 h 2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0">
                      <a:moveTo>
                        <a:pt x="9" y="280"/>
                      </a:moveTo>
                      <a:lnTo>
                        <a:pt x="9" y="280"/>
                      </a:lnTo>
                      <a:lnTo>
                        <a:pt x="9" y="233"/>
                      </a:lnTo>
                      <a:lnTo>
                        <a:pt x="9" y="138"/>
                      </a:lnTo>
                      <a:lnTo>
                        <a:pt x="9" y="4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4"/>
                      </a:lnTo>
                      <a:lnTo>
                        <a:pt x="0" y="138"/>
                      </a:lnTo>
                      <a:lnTo>
                        <a:pt x="0" y="233"/>
                      </a:lnTo>
                      <a:lnTo>
                        <a:pt x="0" y="280"/>
                      </a:lnTo>
                      <a:lnTo>
                        <a:pt x="9" y="2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8" name="Freeform 209"/>
                <p:cNvSpPr>
                  <a:spLocks/>
                </p:cNvSpPr>
                <p:nvPr/>
              </p:nvSpPr>
              <p:spPr bwMode="auto">
                <a:xfrm>
                  <a:off x="1267" y="2090"/>
                  <a:ext cx="9" cy="24"/>
                </a:xfrm>
                <a:custGeom>
                  <a:avLst/>
                  <a:gdLst>
                    <a:gd name="T0" fmla="*/ 5 w 9"/>
                    <a:gd name="T1" fmla="*/ 24 h 24"/>
                    <a:gd name="T2" fmla="*/ 9 w 9"/>
                    <a:gd name="T3" fmla="*/ 20 h 24"/>
                    <a:gd name="T4" fmla="*/ 9 w 9"/>
                    <a:gd name="T5" fmla="*/ 0 h 24"/>
                    <a:gd name="T6" fmla="*/ 0 w 9"/>
                    <a:gd name="T7" fmla="*/ 0 h 24"/>
                    <a:gd name="T8" fmla="*/ 0 w 9"/>
                    <a:gd name="T9" fmla="*/ 20 h 24"/>
                    <a:gd name="T10" fmla="*/ 5 w 9"/>
                    <a:gd name="T11" fmla="*/ 15 h 24"/>
                    <a:gd name="T12" fmla="*/ 5 w 9"/>
                    <a:gd name="T13" fmla="*/ 24 h 24"/>
                    <a:gd name="T14" fmla="*/ 9 w 9"/>
                    <a:gd name="T15" fmla="*/ 24 h 24"/>
                    <a:gd name="T16" fmla="*/ 9 w 9"/>
                    <a:gd name="T17" fmla="*/ 20 h 24"/>
                    <a:gd name="T18" fmla="*/ 5 w 9"/>
                    <a:gd name="T19" fmla="*/ 24 h 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24">
                      <a:moveTo>
                        <a:pt x="5" y="24"/>
                      </a:moveTo>
                      <a:lnTo>
                        <a:pt x="9" y="2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" y="15"/>
                      </a:lnTo>
                      <a:lnTo>
                        <a:pt x="5" y="24"/>
                      </a:lnTo>
                      <a:lnTo>
                        <a:pt x="9" y="24"/>
                      </a:lnTo>
                      <a:lnTo>
                        <a:pt x="9" y="2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79" name="Freeform 210"/>
                <p:cNvSpPr>
                  <a:spLocks/>
                </p:cNvSpPr>
                <p:nvPr/>
              </p:nvSpPr>
              <p:spPr bwMode="auto">
                <a:xfrm>
                  <a:off x="1235" y="2093"/>
                  <a:ext cx="37" cy="17"/>
                </a:xfrm>
                <a:custGeom>
                  <a:avLst/>
                  <a:gdLst>
                    <a:gd name="T0" fmla="*/ 37 w 37"/>
                    <a:gd name="T1" fmla="*/ 0 h 17"/>
                    <a:gd name="T2" fmla="*/ 17 w 37"/>
                    <a:gd name="T3" fmla="*/ 0 h 17"/>
                    <a:gd name="T4" fmla="*/ 0 w 37"/>
                    <a:gd name="T5" fmla="*/ 17 h 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" h="17">
                      <a:moveTo>
                        <a:pt x="37" y="0"/>
                      </a:moveTo>
                      <a:lnTo>
                        <a:pt x="17" y="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0" name="Freeform 211"/>
                <p:cNvSpPr>
                  <a:spLocks/>
                </p:cNvSpPr>
                <p:nvPr/>
              </p:nvSpPr>
              <p:spPr bwMode="auto">
                <a:xfrm>
                  <a:off x="696" y="1806"/>
                  <a:ext cx="470" cy="306"/>
                </a:xfrm>
                <a:custGeom>
                  <a:avLst/>
                  <a:gdLst>
                    <a:gd name="T0" fmla="*/ 470 w 470"/>
                    <a:gd name="T1" fmla="*/ 304 h 306"/>
                    <a:gd name="T2" fmla="*/ 470 w 470"/>
                    <a:gd name="T3" fmla="*/ 306 h 306"/>
                    <a:gd name="T4" fmla="*/ 0 w 470"/>
                    <a:gd name="T5" fmla="*/ 306 h 306"/>
                    <a:gd name="T6" fmla="*/ 0 w 470"/>
                    <a:gd name="T7" fmla="*/ 291 h 306"/>
                    <a:gd name="T8" fmla="*/ 0 w 470"/>
                    <a:gd name="T9" fmla="*/ 249 h 306"/>
                    <a:gd name="T10" fmla="*/ 0 w 470"/>
                    <a:gd name="T11" fmla="*/ 157 h 306"/>
                    <a:gd name="T12" fmla="*/ 0 w 470"/>
                    <a:gd name="T13" fmla="*/ 64 h 306"/>
                    <a:gd name="T14" fmla="*/ 0 w 470"/>
                    <a:gd name="T15" fmla="*/ 18 h 306"/>
                    <a:gd name="T16" fmla="*/ 1 w 470"/>
                    <a:gd name="T17" fmla="*/ 12 h 306"/>
                    <a:gd name="T18" fmla="*/ 4 w 470"/>
                    <a:gd name="T19" fmla="*/ 7 h 306"/>
                    <a:gd name="T20" fmla="*/ 10 w 470"/>
                    <a:gd name="T21" fmla="*/ 2 h 306"/>
                    <a:gd name="T22" fmla="*/ 21 w 470"/>
                    <a:gd name="T23" fmla="*/ 0 h 306"/>
                    <a:gd name="T24" fmla="*/ 28 w 470"/>
                    <a:gd name="T25" fmla="*/ 0 h 306"/>
                    <a:gd name="T26" fmla="*/ 43 w 470"/>
                    <a:gd name="T27" fmla="*/ 0 h 306"/>
                    <a:gd name="T28" fmla="*/ 64 w 470"/>
                    <a:gd name="T29" fmla="*/ 0 h 306"/>
                    <a:gd name="T30" fmla="*/ 92 w 470"/>
                    <a:gd name="T31" fmla="*/ 0 h 306"/>
                    <a:gd name="T32" fmla="*/ 123 w 470"/>
                    <a:gd name="T33" fmla="*/ 0 h 306"/>
                    <a:gd name="T34" fmla="*/ 159 w 470"/>
                    <a:gd name="T35" fmla="*/ 0 h 306"/>
                    <a:gd name="T36" fmla="*/ 196 w 470"/>
                    <a:gd name="T37" fmla="*/ 0 h 306"/>
                    <a:gd name="T38" fmla="*/ 234 w 470"/>
                    <a:gd name="T39" fmla="*/ 0 h 306"/>
                    <a:gd name="T40" fmla="*/ 273 w 470"/>
                    <a:gd name="T41" fmla="*/ 0 h 306"/>
                    <a:gd name="T42" fmla="*/ 310 w 470"/>
                    <a:gd name="T43" fmla="*/ 0 h 306"/>
                    <a:gd name="T44" fmla="*/ 345 w 470"/>
                    <a:gd name="T45" fmla="*/ 0 h 306"/>
                    <a:gd name="T46" fmla="*/ 377 w 470"/>
                    <a:gd name="T47" fmla="*/ 0 h 306"/>
                    <a:gd name="T48" fmla="*/ 405 w 470"/>
                    <a:gd name="T49" fmla="*/ 0 h 306"/>
                    <a:gd name="T50" fmla="*/ 426 w 470"/>
                    <a:gd name="T51" fmla="*/ 0 h 306"/>
                    <a:gd name="T52" fmla="*/ 441 w 470"/>
                    <a:gd name="T53" fmla="*/ 0 h 306"/>
                    <a:gd name="T54" fmla="*/ 448 w 470"/>
                    <a:gd name="T55" fmla="*/ 0 h 306"/>
                    <a:gd name="T56" fmla="*/ 458 w 470"/>
                    <a:gd name="T57" fmla="*/ 1 h 306"/>
                    <a:gd name="T58" fmla="*/ 465 w 470"/>
                    <a:gd name="T59" fmla="*/ 5 h 306"/>
                    <a:gd name="T60" fmla="*/ 469 w 470"/>
                    <a:gd name="T61" fmla="*/ 11 h 306"/>
                    <a:gd name="T62" fmla="*/ 470 w 470"/>
                    <a:gd name="T63" fmla="*/ 19 h 306"/>
                    <a:gd name="T64" fmla="*/ 470 w 470"/>
                    <a:gd name="T65" fmla="*/ 68 h 306"/>
                    <a:gd name="T66" fmla="*/ 470 w 470"/>
                    <a:gd name="T67" fmla="*/ 165 h 306"/>
                    <a:gd name="T68" fmla="*/ 470 w 470"/>
                    <a:gd name="T69" fmla="*/ 261 h 306"/>
                    <a:gd name="T70" fmla="*/ 470 w 470"/>
                    <a:gd name="T71" fmla="*/ 304 h 3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70" h="306">
                      <a:moveTo>
                        <a:pt x="470" y="304"/>
                      </a:moveTo>
                      <a:lnTo>
                        <a:pt x="470" y="306"/>
                      </a:lnTo>
                      <a:lnTo>
                        <a:pt x="0" y="306"/>
                      </a:lnTo>
                      <a:lnTo>
                        <a:pt x="0" y="291"/>
                      </a:lnTo>
                      <a:lnTo>
                        <a:pt x="0" y="249"/>
                      </a:lnTo>
                      <a:lnTo>
                        <a:pt x="0" y="157"/>
                      </a:lnTo>
                      <a:lnTo>
                        <a:pt x="0" y="64"/>
                      </a:lnTo>
                      <a:lnTo>
                        <a:pt x="0" y="18"/>
                      </a:lnTo>
                      <a:lnTo>
                        <a:pt x="1" y="12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43" y="0"/>
                      </a:lnTo>
                      <a:lnTo>
                        <a:pt x="64" y="0"/>
                      </a:lnTo>
                      <a:lnTo>
                        <a:pt x="92" y="0"/>
                      </a:lnTo>
                      <a:lnTo>
                        <a:pt x="123" y="0"/>
                      </a:lnTo>
                      <a:lnTo>
                        <a:pt x="159" y="0"/>
                      </a:lnTo>
                      <a:lnTo>
                        <a:pt x="196" y="0"/>
                      </a:lnTo>
                      <a:lnTo>
                        <a:pt x="234" y="0"/>
                      </a:lnTo>
                      <a:lnTo>
                        <a:pt x="273" y="0"/>
                      </a:lnTo>
                      <a:lnTo>
                        <a:pt x="310" y="0"/>
                      </a:lnTo>
                      <a:lnTo>
                        <a:pt x="345" y="0"/>
                      </a:lnTo>
                      <a:lnTo>
                        <a:pt x="377" y="0"/>
                      </a:lnTo>
                      <a:lnTo>
                        <a:pt x="405" y="0"/>
                      </a:lnTo>
                      <a:lnTo>
                        <a:pt x="426" y="0"/>
                      </a:lnTo>
                      <a:lnTo>
                        <a:pt x="441" y="0"/>
                      </a:lnTo>
                      <a:lnTo>
                        <a:pt x="448" y="0"/>
                      </a:lnTo>
                      <a:lnTo>
                        <a:pt x="458" y="1"/>
                      </a:lnTo>
                      <a:lnTo>
                        <a:pt x="465" y="5"/>
                      </a:lnTo>
                      <a:lnTo>
                        <a:pt x="469" y="11"/>
                      </a:lnTo>
                      <a:lnTo>
                        <a:pt x="470" y="19"/>
                      </a:lnTo>
                      <a:lnTo>
                        <a:pt x="470" y="68"/>
                      </a:lnTo>
                      <a:lnTo>
                        <a:pt x="470" y="165"/>
                      </a:lnTo>
                      <a:lnTo>
                        <a:pt x="470" y="261"/>
                      </a:lnTo>
                      <a:lnTo>
                        <a:pt x="470" y="304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1" name="Freeform 212"/>
                <p:cNvSpPr>
                  <a:spLocks/>
                </p:cNvSpPr>
                <p:nvPr/>
              </p:nvSpPr>
              <p:spPr bwMode="auto">
                <a:xfrm>
                  <a:off x="1162" y="2107"/>
                  <a:ext cx="9" cy="10"/>
                </a:xfrm>
                <a:custGeom>
                  <a:avLst/>
                  <a:gdLst>
                    <a:gd name="T0" fmla="*/ 4 w 9"/>
                    <a:gd name="T1" fmla="*/ 10 h 10"/>
                    <a:gd name="T2" fmla="*/ 9 w 9"/>
                    <a:gd name="T3" fmla="*/ 5 h 10"/>
                    <a:gd name="T4" fmla="*/ 9 w 9"/>
                    <a:gd name="T5" fmla="*/ 3 h 10"/>
                    <a:gd name="T6" fmla="*/ 0 w 9"/>
                    <a:gd name="T7" fmla="*/ 3 h 10"/>
                    <a:gd name="T8" fmla="*/ 0 w 9"/>
                    <a:gd name="T9" fmla="*/ 5 h 10"/>
                    <a:gd name="T10" fmla="*/ 4 w 9"/>
                    <a:gd name="T11" fmla="*/ 0 h 10"/>
                    <a:gd name="T12" fmla="*/ 4 w 9"/>
                    <a:gd name="T13" fmla="*/ 10 h 10"/>
                    <a:gd name="T14" fmla="*/ 9 w 9"/>
                    <a:gd name="T15" fmla="*/ 10 h 10"/>
                    <a:gd name="T16" fmla="*/ 9 w 9"/>
                    <a:gd name="T17" fmla="*/ 5 h 10"/>
                    <a:gd name="T18" fmla="*/ 4 w 9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" h="10">
                      <a:moveTo>
                        <a:pt x="4" y="10"/>
                      </a:move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9" y="10"/>
                      </a:lnTo>
                      <a:lnTo>
                        <a:pt x="9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2" name="Freeform 213"/>
                <p:cNvSpPr>
                  <a:spLocks/>
                </p:cNvSpPr>
                <p:nvPr/>
              </p:nvSpPr>
              <p:spPr bwMode="auto">
                <a:xfrm>
                  <a:off x="691" y="2107"/>
                  <a:ext cx="475" cy="10"/>
                </a:xfrm>
                <a:custGeom>
                  <a:avLst/>
                  <a:gdLst>
                    <a:gd name="T0" fmla="*/ 0 w 475"/>
                    <a:gd name="T1" fmla="*/ 5 h 10"/>
                    <a:gd name="T2" fmla="*/ 5 w 475"/>
                    <a:gd name="T3" fmla="*/ 10 h 10"/>
                    <a:gd name="T4" fmla="*/ 475 w 475"/>
                    <a:gd name="T5" fmla="*/ 10 h 10"/>
                    <a:gd name="T6" fmla="*/ 475 w 475"/>
                    <a:gd name="T7" fmla="*/ 0 h 10"/>
                    <a:gd name="T8" fmla="*/ 5 w 475"/>
                    <a:gd name="T9" fmla="*/ 0 h 10"/>
                    <a:gd name="T10" fmla="*/ 9 w 475"/>
                    <a:gd name="T11" fmla="*/ 5 h 10"/>
                    <a:gd name="T12" fmla="*/ 0 w 475"/>
                    <a:gd name="T13" fmla="*/ 5 h 10"/>
                    <a:gd name="T14" fmla="*/ 0 w 475"/>
                    <a:gd name="T15" fmla="*/ 10 h 10"/>
                    <a:gd name="T16" fmla="*/ 5 w 475"/>
                    <a:gd name="T17" fmla="*/ 10 h 10"/>
                    <a:gd name="T18" fmla="*/ 0 w 475"/>
                    <a:gd name="T19" fmla="*/ 5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75" h="10">
                      <a:moveTo>
                        <a:pt x="0" y="5"/>
                      </a:moveTo>
                      <a:lnTo>
                        <a:pt x="5" y="10"/>
                      </a:lnTo>
                      <a:lnTo>
                        <a:pt x="475" y="10"/>
                      </a:lnTo>
                      <a:lnTo>
                        <a:pt x="475" y="0"/>
                      </a:lnTo>
                      <a:lnTo>
                        <a:pt x="5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3" name="Freeform 214"/>
                <p:cNvSpPr>
                  <a:spLocks/>
                </p:cNvSpPr>
                <p:nvPr/>
              </p:nvSpPr>
              <p:spPr bwMode="auto">
                <a:xfrm>
                  <a:off x="691" y="2097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0 w 9"/>
                    <a:gd name="T3" fmla="*/ 0 h 15"/>
                    <a:gd name="T4" fmla="*/ 0 w 9"/>
                    <a:gd name="T5" fmla="*/ 15 h 15"/>
                    <a:gd name="T6" fmla="*/ 9 w 9"/>
                    <a:gd name="T7" fmla="*/ 15 h 15"/>
                    <a:gd name="T8" fmla="*/ 9 w 9"/>
                    <a:gd name="T9" fmla="*/ 0 h 15"/>
                    <a:gd name="T10" fmla="*/ 9 w 9"/>
                    <a:gd name="T11" fmla="*/ 0 h 15"/>
                    <a:gd name="T12" fmla="*/ 0 w 9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" y="15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4" name="Freeform 215"/>
                <p:cNvSpPr>
                  <a:spLocks/>
                </p:cNvSpPr>
                <p:nvPr/>
              </p:nvSpPr>
              <p:spPr bwMode="auto">
                <a:xfrm>
                  <a:off x="691" y="1824"/>
                  <a:ext cx="9" cy="273"/>
                </a:xfrm>
                <a:custGeom>
                  <a:avLst/>
                  <a:gdLst>
                    <a:gd name="T0" fmla="*/ 0 w 9"/>
                    <a:gd name="T1" fmla="*/ 0 h 273"/>
                    <a:gd name="T2" fmla="*/ 0 w 9"/>
                    <a:gd name="T3" fmla="*/ 0 h 273"/>
                    <a:gd name="T4" fmla="*/ 0 w 9"/>
                    <a:gd name="T5" fmla="*/ 46 h 273"/>
                    <a:gd name="T6" fmla="*/ 0 w 9"/>
                    <a:gd name="T7" fmla="*/ 139 h 273"/>
                    <a:gd name="T8" fmla="*/ 0 w 9"/>
                    <a:gd name="T9" fmla="*/ 231 h 273"/>
                    <a:gd name="T10" fmla="*/ 0 w 9"/>
                    <a:gd name="T11" fmla="*/ 273 h 273"/>
                    <a:gd name="T12" fmla="*/ 9 w 9"/>
                    <a:gd name="T13" fmla="*/ 273 h 273"/>
                    <a:gd name="T14" fmla="*/ 9 w 9"/>
                    <a:gd name="T15" fmla="*/ 231 h 273"/>
                    <a:gd name="T16" fmla="*/ 9 w 9"/>
                    <a:gd name="T17" fmla="*/ 139 h 273"/>
                    <a:gd name="T18" fmla="*/ 9 w 9"/>
                    <a:gd name="T19" fmla="*/ 46 h 273"/>
                    <a:gd name="T20" fmla="*/ 9 w 9"/>
                    <a:gd name="T21" fmla="*/ 0 h 273"/>
                    <a:gd name="T22" fmla="*/ 9 w 9"/>
                    <a:gd name="T23" fmla="*/ 0 h 273"/>
                    <a:gd name="T24" fmla="*/ 0 w 9"/>
                    <a:gd name="T25" fmla="*/ 0 h 2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0" y="231"/>
                      </a:lnTo>
                      <a:lnTo>
                        <a:pt x="0" y="273"/>
                      </a:lnTo>
                      <a:lnTo>
                        <a:pt x="9" y="273"/>
                      </a:lnTo>
                      <a:lnTo>
                        <a:pt x="9" y="231"/>
                      </a:lnTo>
                      <a:lnTo>
                        <a:pt x="9" y="139"/>
                      </a:lnTo>
                      <a:lnTo>
                        <a:pt x="9" y="46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5" name="Freeform 216"/>
                <p:cNvSpPr>
                  <a:spLocks/>
                </p:cNvSpPr>
                <p:nvPr/>
              </p:nvSpPr>
              <p:spPr bwMode="auto">
                <a:xfrm>
                  <a:off x="691" y="1801"/>
                  <a:ext cx="26" cy="23"/>
                </a:xfrm>
                <a:custGeom>
                  <a:avLst/>
                  <a:gdLst>
                    <a:gd name="T0" fmla="*/ 26 w 26"/>
                    <a:gd name="T1" fmla="*/ 0 h 23"/>
                    <a:gd name="T2" fmla="*/ 26 w 26"/>
                    <a:gd name="T3" fmla="*/ 0 h 23"/>
                    <a:gd name="T4" fmla="*/ 14 w 26"/>
                    <a:gd name="T5" fmla="*/ 2 h 23"/>
                    <a:gd name="T6" fmla="*/ 6 w 26"/>
                    <a:gd name="T7" fmla="*/ 9 h 23"/>
                    <a:gd name="T8" fmla="*/ 1 w 26"/>
                    <a:gd name="T9" fmla="*/ 16 h 23"/>
                    <a:gd name="T10" fmla="*/ 0 w 26"/>
                    <a:gd name="T11" fmla="*/ 23 h 23"/>
                    <a:gd name="T12" fmla="*/ 9 w 26"/>
                    <a:gd name="T13" fmla="*/ 23 h 23"/>
                    <a:gd name="T14" fmla="*/ 10 w 26"/>
                    <a:gd name="T15" fmla="*/ 19 h 23"/>
                    <a:gd name="T16" fmla="*/ 13 w 26"/>
                    <a:gd name="T17" fmla="*/ 14 h 23"/>
                    <a:gd name="T18" fmla="*/ 16 w 26"/>
                    <a:gd name="T19" fmla="*/ 12 h 23"/>
                    <a:gd name="T20" fmla="*/ 26 w 26"/>
                    <a:gd name="T21" fmla="*/ 9 h 23"/>
                    <a:gd name="T22" fmla="*/ 26 w 26"/>
                    <a:gd name="T23" fmla="*/ 9 h 23"/>
                    <a:gd name="T24" fmla="*/ 26 w 26"/>
                    <a:gd name="T25" fmla="*/ 0 h 2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2"/>
                      </a:lnTo>
                      <a:lnTo>
                        <a:pt x="6" y="9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9" y="23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16" y="12"/>
                      </a:lnTo>
                      <a:lnTo>
                        <a:pt x="26" y="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6" name="Freeform 217"/>
                <p:cNvSpPr>
                  <a:spLocks/>
                </p:cNvSpPr>
                <p:nvPr/>
              </p:nvSpPr>
              <p:spPr bwMode="auto">
                <a:xfrm>
                  <a:off x="717" y="1801"/>
                  <a:ext cx="427" cy="9"/>
                </a:xfrm>
                <a:custGeom>
                  <a:avLst/>
                  <a:gdLst>
                    <a:gd name="T0" fmla="*/ 427 w 427"/>
                    <a:gd name="T1" fmla="*/ 0 h 9"/>
                    <a:gd name="T2" fmla="*/ 427 w 427"/>
                    <a:gd name="T3" fmla="*/ 0 h 9"/>
                    <a:gd name="T4" fmla="*/ 420 w 427"/>
                    <a:gd name="T5" fmla="*/ 0 h 9"/>
                    <a:gd name="T6" fmla="*/ 405 w 427"/>
                    <a:gd name="T7" fmla="*/ 0 h 9"/>
                    <a:gd name="T8" fmla="*/ 384 w 427"/>
                    <a:gd name="T9" fmla="*/ 0 h 9"/>
                    <a:gd name="T10" fmla="*/ 356 w 427"/>
                    <a:gd name="T11" fmla="*/ 0 h 9"/>
                    <a:gd name="T12" fmla="*/ 324 w 427"/>
                    <a:gd name="T13" fmla="*/ 0 h 9"/>
                    <a:gd name="T14" fmla="*/ 289 w 427"/>
                    <a:gd name="T15" fmla="*/ 0 h 9"/>
                    <a:gd name="T16" fmla="*/ 252 w 427"/>
                    <a:gd name="T17" fmla="*/ 0 h 9"/>
                    <a:gd name="T18" fmla="*/ 213 w 427"/>
                    <a:gd name="T19" fmla="*/ 0 h 9"/>
                    <a:gd name="T20" fmla="*/ 175 w 427"/>
                    <a:gd name="T21" fmla="*/ 0 h 9"/>
                    <a:gd name="T22" fmla="*/ 138 w 427"/>
                    <a:gd name="T23" fmla="*/ 0 h 9"/>
                    <a:gd name="T24" fmla="*/ 102 w 427"/>
                    <a:gd name="T25" fmla="*/ 0 h 9"/>
                    <a:gd name="T26" fmla="*/ 71 w 427"/>
                    <a:gd name="T27" fmla="*/ 0 h 9"/>
                    <a:gd name="T28" fmla="*/ 43 w 427"/>
                    <a:gd name="T29" fmla="*/ 0 h 9"/>
                    <a:gd name="T30" fmla="*/ 22 w 427"/>
                    <a:gd name="T31" fmla="*/ 0 h 9"/>
                    <a:gd name="T32" fmla="*/ 7 w 427"/>
                    <a:gd name="T33" fmla="*/ 0 h 9"/>
                    <a:gd name="T34" fmla="*/ 0 w 427"/>
                    <a:gd name="T35" fmla="*/ 0 h 9"/>
                    <a:gd name="T36" fmla="*/ 0 w 427"/>
                    <a:gd name="T37" fmla="*/ 9 h 9"/>
                    <a:gd name="T38" fmla="*/ 7 w 427"/>
                    <a:gd name="T39" fmla="*/ 9 h 9"/>
                    <a:gd name="T40" fmla="*/ 22 w 427"/>
                    <a:gd name="T41" fmla="*/ 9 h 9"/>
                    <a:gd name="T42" fmla="*/ 43 w 427"/>
                    <a:gd name="T43" fmla="*/ 9 h 9"/>
                    <a:gd name="T44" fmla="*/ 71 w 427"/>
                    <a:gd name="T45" fmla="*/ 9 h 9"/>
                    <a:gd name="T46" fmla="*/ 102 w 427"/>
                    <a:gd name="T47" fmla="*/ 9 h 9"/>
                    <a:gd name="T48" fmla="*/ 138 w 427"/>
                    <a:gd name="T49" fmla="*/ 9 h 9"/>
                    <a:gd name="T50" fmla="*/ 175 w 427"/>
                    <a:gd name="T51" fmla="*/ 9 h 9"/>
                    <a:gd name="T52" fmla="*/ 213 w 427"/>
                    <a:gd name="T53" fmla="*/ 9 h 9"/>
                    <a:gd name="T54" fmla="*/ 252 w 427"/>
                    <a:gd name="T55" fmla="*/ 9 h 9"/>
                    <a:gd name="T56" fmla="*/ 289 w 427"/>
                    <a:gd name="T57" fmla="*/ 9 h 9"/>
                    <a:gd name="T58" fmla="*/ 324 w 427"/>
                    <a:gd name="T59" fmla="*/ 9 h 9"/>
                    <a:gd name="T60" fmla="*/ 356 w 427"/>
                    <a:gd name="T61" fmla="*/ 9 h 9"/>
                    <a:gd name="T62" fmla="*/ 384 w 427"/>
                    <a:gd name="T63" fmla="*/ 9 h 9"/>
                    <a:gd name="T64" fmla="*/ 405 w 427"/>
                    <a:gd name="T65" fmla="*/ 9 h 9"/>
                    <a:gd name="T66" fmla="*/ 420 w 427"/>
                    <a:gd name="T67" fmla="*/ 9 h 9"/>
                    <a:gd name="T68" fmla="*/ 427 w 427"/>
                    <a:gd name="T69" fmla="*/ 9 h 9"/>
                    <a:gd name="T70" fmla="*/ 427 w 427"/>
                    <a:gd name="T71" fmla="*/ 9 h 9"/>
                    <a:gd name="T72" fmla="*/ 427 w 427"/>
                    <a:gd name="T73" fmla="*/ 0 h 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27" h="9">
                      <a:moveTo>
                        <a:pt x="427" y="0"/>
                      </a:moveTo>
                      <a:lnTo>
                        <a:pt x="427" y="0"/>
                      </a:lnTo>
                      <a:lnTo>
                        <a:pt x="420" y="0"/>
                      </a:lnTo>
                      <a:lnTo>
                        <a:pt x="405" y="0"/>
                      </a:lnTo>
                      <a:lnTo>
                        <a:pt x="384" y="0"/>
                      </a:lnTo>
                      <a:lnTo>
                        <a:pt x="356" y="0"/>
                      </a:lnTo>
                      <a:lnTo>
                        <a:pt x="324" y="0"/>
                      </a:lnTo>
                      <a:lnTo>
                        <a:pt x="289" y="0"/>
                      </a:lnTo>
                      <a:lnTo>
                        <a:pt x="252" y="0"/>
                      </a:lnTo>
                      <a:lnTo>
                        <a:pt x="213" y="0"/>
                      </a:lnTo>
                      <a:lnTo>
                        <a:pt x="175" y="0"/>
                      </a:lnTo>
                      <a:lnTo>
                        <a:pt x="138" y="0"/>
                      </a:lnTo>
                      <a:lnTo>
                        <a:pt x="102" y="0"/>
                      </a:lnTo>
                      <a:lnTo>
                        <a:pt x="71" y="0"/>
                      </a:lnTo>
                      <a:lnTo>
                        <a:pt x="43" y="0"/>
                      </a:lnTo>
                      <a:lnTo>
                        <a:pt x="2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22" y="9"/>
                      </a:lnTo>
                      <a:lnTo>
                        <a:pt x="43" y="9"/>
                      </a:lnTo>
                      <a:lnTo>
                        <a:pt x="71" y="9"/>
                      </a:lnTo>
                      <a:lnTo>
                        <a:pt x="102" y="9"/>
                      </a:lnTo>
                      <a:lnTo>
                        <a:pt x="138" y="9"/>
                      </a:lnTo>
                      <a:lnTo>
                        <a:pt x="175" y="9"/>
                      </a:lnTo>
                      <a:lnTo>
                        <a:pt x="213" y="9"/>
                      </a:lnTo>
                      <a:lnTo>
                        <a:pt x="252" y="9"/>
                      </a:lnTo>
                      <a:lnTo>
                        <a:pt x="289" y="9"/>
                      </a:lnTo>
                      <a:lnTo>
                        <a:pt x="324" y="9"/>
                      </a:lnTo>
                      <a:lnTo>
                        <a:pt x="356" y="9"/>
                      </a:lnTo>
                      <a:lnTo>
                        <a:pt x="384" y="9"/>
                      </a:lnTo>
                      <a:lnTo>
                        <a:pt x="405" y="9"/>
                      </a:lnTo>
                      <a:lnTo>
                        <a:pt x="420" y="9"/>
                      </a:lnTo>
                      <a:lnTo>
                        <a:pt x="427" y="9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7" name="Freeform 218"/>
                <p:cNvSpPr>
                  <a:spLocks/>
                </p:cNvSpPr>
                <p:nvPr/>
              </p:nvSpPr>
              <p:spPr bwMode="auto">
                <a:xfrm>
                  <a:off x="1144" y="1801"/>
                  <a:ext cx="27" cy="24"/>
                </a:xfrm>
                <a:custGeom>
                  <a:avLst/>
                  <a:gdLst>
                    <a:gd name="T0" fmla="*/ 27 w 27"/>
                    <a:gd name="T1" fmla="*/ 24 h 24"/>
                    <a:gd name="T2" fmla="*/ 27 w 27"/>
                    <a:gd name="T3" fmla="*/ 24 h 24"/>
                    <a:gd name="T4" fmla="*/ 26 w 27"/>
                    <a:gd name="T5" fmla="*/ 15 h 24"/>
                    <a:gd name="T6" fmla="*/ 20 w 27"/>
                    <a:gd name="T7" fmla="*/ 7 h 24"/>
                    <a:gd name="T8" fmla="*/ 11 w 27"/>
                    <a:gd name="T9" fmla="*/ 1 h 24"/>
                    <a:gd name="T10" fmla="*/ 0 w 27"/>
                    <a:gd name="T11" fmla="*/ 0 h 24"/>
                    <a:gd name="T12" fmla="*/ 0 w 27"/>
                    <a:gd name="T13" fmla="*/ 9 h 24"/>
                    <a:gd name="T14" fmla="*/ 8 w 27"/>
                    <a:gd name="T15" fmla="*/ 10 h 24"/>
                    <a:gd name="T16" fmla="*/ 13 w 27"/>
                    <a:gd name="T17" fmla="*/ 14 h 24"/>
                    <a:gd name="T18" fmla="*/ 17 w 27"/>
                    <a:gd name="T19" fmla="*/ 17 h 24"/>
                    <a:gd name="T20" fmla="*/ 18 w 27"/>
                    <a:gd name="T21" fmla="*/ 24 h 24"/>
                    <a:gd name="T22" fmla="*/ 18 w 27"/>
                    <a:gd name="T23" fmla="*/ 24 h 24"/>
                    <a:gd name="T24" fmla="*/ 27 w 27"/>
                    <a:gd name="T25" fmla="*/ 24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7" h="24">
                      <a:moveTo>
                        <a:pt x="27" y="24"/>
                      </a:moveTo>
                      <a:lnTo>
                        <a:pt x="27" y="24"/>
                      </a:lnTo>
                      <a:lnTo>
                        <a:pt x="26" y="15"/>
                      </a:lnTo>
                      <a:lnTo>
                        <a:pt x="20" y="7"/>
                      </a:lnTo>
                      <a:lnTo>
                        <a:pt x="11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10"/>
                      </a:lnTo>
                      <a:lnTo>
                        <a:pt x="13" y="14"/>
                      </a:lnTo>
                      <a:lnTo>
                        <a:pt x="17" y="17"/>
                      </a:lnTo>
                      <a:lnTo>
                        <a:pt x="18" y="24"/>
                      </a:lnTo>
                      <a:lnTo>
                        <a:pt x="27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8" name="Freeform 219"/>
                <p:cNvSpPr>
                  <a:spLocks/>
                </p:cNvSpPr>
                <p:nvPr/>
              </p:nvSpPr>
              <p:spPr bwMode="auto">
                <a:xfrm>
                  <a:off x="1162" y="1825"/>
                  <a:ext cx="9" cy="285"/>
                </a:xfrm>
                <a:custGeom>
                  <a:avLst/>
                  <a:gdLst>
                    <a:gd name="T0" fmla="*/ 9 w 9"/>
                    <a:gd name="T1" fmla="*/ 285 h 285"/>
                    <a:gd name="T2" fmla="*/ 9 w 9"/>
                    <a:gd name="T3" fmla="*/ 285 h 285"/>
                    <a:gd name="T4" fmla="*/ 9 w 9"/>
                    <a:gd name="T5" fmla="*/ 242 h 285"/>
                    <a:gd name="T6" fmla="*/ 9 w 9"/>
                    <a:gd name="T7" fmla="*/ 146 h 285"/>
                    <a:gd name="T8" fmla="*/ 9 w 9"/>
                    <a:gd name="T9" fmla="*/ 49 h 285"/>
                    <a:gd name="T10" fmla="*/ 9 w 9"/>
                    <a:gd name="T11" fmla="*/ 0 h 285"/>
                    <a:gd name="T12" fmla="*/ 0 w 9"/>
                    <a:gd name="T13" fmla="*/ 0 h 285"/>
                    <a:gd name="T14" fmla="*/ 0 w 9"/>
                    <a:gd name="T15" fmla="*/ 49 h 285"/>
                    <a:gd name="T16" fmla="*/ 0 w 9"/>
                    <a:gd name="T17" fmla="*/ 146 h 285"/>
                    <a:gd name="T18" fmla="*/ 0 w 9"/>
                    <a:gd name="T19" fmla="*/ 242 h 285"/>
                    <a:gd name="T20" fmla="*/ 0 w 9"/>
                    <a:gd name="T21" fmla="*/ 285 h 285"/>
                    <a:gd name="T22" fmla="*/ 0 w 9"/>
                    <a:gd name="T23" fmla="*/ 285 h 285"/>
                    <a:gd name="T24" fmla="*/ 9 w 9"/>
                    <a:gd name="T25" fmla="*/ 285 h 2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" h="285">
                      <a:moveTo>
                        <a:pt x="9" y="285"/>
                      </a:moveTo>
                      <a:lnTo>
                        <a:pt x="9" y="285"/>
                      </a:lnTo>
                      <a:lnTo>
                        <a:pt x="9" y="242"/>
                      </a:lnTo>
                      <a:lnTo>
                        <a:pt x="9" y="146"/>
                      </a:lnTo>
                      <a:lnTo>
                        <a:pt x="9" y="4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146"/>
                      </a:lnTo>
                      <a:lnTo>
                        <a:pt x="0" y="242"/>
                      </a:lnTo>
                      <a:lnTo>
                        <a:pt x="0" y="285"/>
                      </a:lnTo>
                      <a:lnTo>
                        <a:pt x="9" y="2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89" name="Rectangle 220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8990" name="Rectangle 221"/>
                <p:cNvSpPr>
                  <a:spLocks noChangeArrowheads="1"/>
                </p:cNvSpPr>
                <p:nvPr/>
              </p:nvSpPr>
              <p:spPr bwMode="auto">
                <a:xfrm>
                  <a:off x="768" y="1823"/>
                  <a:ext cx="104" cy="25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8940" name="Rectangle 222"/>
              <p:cNvSpPr>
                <a:spLocks noChangeArrowheads="1"/>
              </p:cNvSpPr>
              <p:nvPr/>
            </p:nvSpPr>
            <p:spPr bwMode="auto">
              <a:xfrm>
                <a:off x="3551" y="2688"/>
                <a:ext cx="427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00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651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T = montant </a:t>
                </a:r>
              </a:p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de la transaction ABC est</a:t>
                </a:r>
              </a:p>
              <a:p>
                <a:pPr algn="ctr" eaLnBrk="0" hangingPunct="0"/>
                <a:r>
                  <a:rPr lang="fr-FR" sz="500">
                    <a:solidFill>
                      <a:srgbClr val="000000"/>
                    </a:solidFill>
                  </a:rPr>
                  <a:t>de 100 000 $</a:t>
                </a:r>
              </a:p>
            </p:txBody>
          </p:sp>
        </p:grpSp>
        <p:sp>
          <p:nvSpPr>
            <p:cNvPr id="38938" name="Rectangle 223"/>
            <p:cNvSpPr>
              <a:spLocks noChangeArrowheads="1"/>
            </p:cNvSpPr>
            <p:nvPr/>
          </p:nvSpPr>
          <p:spPr bwMode="auto">
            <a:xfrm>
              <a:off x="2736" y="3216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Document</a:t>
              </a:r>
            </a:p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original</a:t>
              </a:r>
            </a:p>
          </p:txBody>
        </p:sp>
      </p:grpSp>
      <p:sp>
        <p:nvSpPr>
          <p:cNvPr id="38932" name="Rectangle 224"/>
          <p:cNvSpPr>
            <a:spLocks noChangeArrowheads="1"/>
          </p:cNvSpPr>
          <p:nvPr/>
        </p:nvSpPr>
        <p:spPr bwMode="auto">
          <a:xfrm>
            <a:off x="0" y="333375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Chiffrement et signature électronique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249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8935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8936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8934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9675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5" grpId="0" animBg="1"/>
      <p:bldP spid="28" grpId="0" animBg="1"/>
      <p:bldP spid="29" grpId="0" animBg="1"/>
      <p:bldP spid="30" grpId="0" animBg="1"/>
      <p:bldP spid="141" grpId="0" animBg="1"/>
      <p:bldP spid="14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40129" name="Freeform 10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30" name="Freeform 11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31" name="Freeform 12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32" name="Freeform 13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33" name="Freeform 14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40124" name="Freeform 18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25" name="Freeform 19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26" name="Freeform 20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27" name="Freeform 21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128" name="Freeform 22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945" name="Text Box 23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80E623-3564-4759-8930-3F83888C8173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39946" name="Text Box 29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FBAE5640-81E3-4851-92E1-AEBF5876942C}" type="slidenum">
              <a:rPr lang="fr-FR" sz="800">
                <a:latin typeface="Franklin Gothic Medium" pitchFamily="34" charset="0"/>
              </a:rPr>
              <a:pPr eaLnBrk="1" hangingPunct="1"/>
              <a:t>64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28" name="Line 3"/>
          <p:cNvSpPr>
            <a:spLocks noChangeShapeType="1"/>
          </p:cNvSpPr>
          <p:nvPr/>
        </p:nvSpPr>
        <p:spPr bwMode="auto">
          <a:xfrm flipV="1">
            <a:off x="2133600" y="4672013"/>
            <a:ext cx="609600" cy="762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14800" y="3605213"/>
            <a:ext cx="18399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33"/>
                    </a:gs>
                    <a:gs pos="100000">
                      <a:srgbClr val="0099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FR" sz="900" i="1">
                <a:solidFill>
                  <a:schemeClr val="bg2"/>
                </a:solidFill>
              </a:rPr>
              <a:t>Fp'(T)=liawgoi9ewehi88488848</a:t>
            </a: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V="1">
            <a:off x="4038600" y="4595813"/>
            <a:ext cx="5334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657600" y="4291013"/>
            <a:ext cx="23637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33"/>
                    </a:gs>
                    <a:gs pos="100000">
                      <a:srgbClr val="0099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FR" sz="900" i="1">
                <a:solidFill>
                  <a:schemeClr val="bg2"/>
                </a:solidFill>
              </a:rPr>
              <a:t>Fp''=C-</a:t>
            </a:r>
            <a:r>
              <a:rPr lang="fr-FR" sz="900" i="1" baseline="30000">
                <a:solidFill>
                  <a:schemeClr val="bg2"/>
                </a:solidFill>
              </a:rPr>
              <a:t>1</a:t>
            </a:r>
            <a:r>
              <a:rPr lang="fr-FR" sz="900" i="1">
                <a:solidFill>
                  <a:schemeClr val="bg2"/>
                </a:solidFill>
              </a:rPr>
              <a:t>(PuA,S)=liawgoi9ewehi88488848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286000" y="4291013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2184400" y="3910013"/>
            <a:ext cx="2159000" cy="1622425"/>
            <a:chOff x="1376" y="2688"/>
            <a:chExt cx="1360" cy="1022"/>
          </a:xfrm>
        </p:grpSpPr>
        <p:sp>
          <p:nvSpPr>
            <p:cNvPr id="40068" name="Rectangle 10"/>
            <p:cNvSpPr>
              <a:spLocks noChangeArrowheads="1"/>
            </p:cNvSpPr>
            <p:nvPr/>
          </p:nvSpPr>
          <p:spPr bwMode="auto">
            <a:xfrm>
              <a:off x="1376" y="3480"/>
              <a:ext cx="13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33"/>
                      </a:gs>
                      <a:gs pos="100000">
                        <a:srgbClr val="009900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65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S=C(PrA,Fp(T))=fhjwe34yhe5</a:t>
              </a:r>
            </a:p>
            <a:p>
              <a:pPr algn="ctr" eaLnBrk="0" hangingPunct="0"/>
              <a:r>
                <a:rPr lang="fr-FR" sz="1200" i="1">
                  <a:solidFill>
                    <a:schemeClr val="bg2"/>
                  </a:solidFill>
                </a:rPr>
                <a:t>8hqeteyyhedtumdgimtasdjhm</a:t>
              </a:r>
            </a:p>
          </p:txBody>
        </p:sp>
        <p:grpSp>
          <p:nvGrpSpPr>
            <p:cNvPr id="40069" name="Group 11"/>
            <p:cNvGrpSpPr>
              <a:grpSpLocks/>
            </p:cNvGrpSpPr>
            <p:nvPr/>
          </p:nvGrpSpPr>
          <p:grpSpPr bwMode="auto">
            <a:xfrm>
              <a:off x="1808" y="2688"/>
              <a:ext cx="522" cy="758"/>
              <a:chOff x="1808" y="2688"/>
              <a:chExt cx="522" cy="758"/>
            </a:xfrm>
          </p:grpSpPr>
          <p:grpSp>
            <p:nvGrpSpPr>
              <p:cNvPr id="40070" name="Group 12"/>
              <p:cNvGrpSpPr>
                <a:grpSpLocks/>
              </p:cNvGrpSpPr>
              <p:nvPr/>
            </p:nvGrpSpPr>
            <p:grpSpPr bwMode="auto">
              <a:xfrm>
                <a:off x="1808" y="2688"/>
                <a:ext cx="522" cy="538"/>
                <a:chOff x="1808" y="2688"/>
                <a:chExt cx="522" cy="538"/>
              </a:xfrm>
            </p:grpSpPr>
            <p:grpSp>
              <p:nvGrpSpPr>
                <p:cNvPr id="40072" name="Group 13"/>
                <p:cNvGrpSpPr>
                  <a:grpSpLocks/>
                </p:cNvGrpSpPr>
                <p:nvPr/>
              </p:nvGrpSpPr>
              <p:grpSpPr bwMode="auto">
                <a:xfrm>
                  <a:off x="1808" y="2688"/>
                  <a:ext cx="522" cy="538"/>
                  <a:chOff x="1808" y="2688"/>
                  <a:chExt cx="522" cy="538"/>
                </a:xfrm>
              </p:grpSpPr>
              <p:sp>
                <p:nvSpPr>
                  <p:cNvPr id="40074" name="Freeform 14"/>
                  <p:cNvSpPr>
                    <a:spLocks/>
                  </p:cNvSpPr>
                  <p:nvPr/>
                </p:nvSpPr>
                <p:spPr bwMode="auto">
                  <a:xfrm>
                    <a:off x="1811" y="2691"/>
                    <a:ext cx="516" cy="532"/>
                  </a:xfrm>
                  <a:custGeom>
                    <a:avLst/>
                    <a:gdLst>
                      <a:gd name="T0" fmla="*/ 1 w 978"/>
                      <a:gd name="T1" fmla="*/ 12 h 1008"/>
                      <a:gd name="T2" fmla="*/ 2 w 978"/>
                      <a:gd name="T3" fmla="*/ 12 h 1008"/>
                      <a:gd name="T4" fmla="*/ 3 w 978"/>
                      <a:gd name="T5" fmla="*/ 12 h 1008"/>
                      <a:gd name="T6" fmla="*/ 3 w 978"/>
                      <a:gd name="T7" fmla="*/ 12 h 1008"/>
                      <a:gd name="T8" fmla="*/ 8 w 978"/>
                      <a:gd name="T9" fmla="*/ 12 h 1008"/>
                      <a:gd name="T10" fmla="*/ 8 w 978"/>
                      <a:gd name="T11" fmla="*/ 12 h 1008"/>
                      <a:gd name="T12" fmla="*/ 8 w 978"/>
                      <a:gd name="T13" fmla="*/ 12 h 1008"/>
                      <a:gd name="T14" fmla="*/ 9 w 978"/>
                      <a:gd name="T15" fmla="*/ 12 h 1008"/>
                      <a:gd name="T16" fmla="*/ 9 w 978"/>
                      <a:gd name="T17" fmla="*/ 12 h 1008"/>
                      <a:gd name="T18" fmla="*/ 10 w 978"/>
                      <a:gd name="T19" fmla="*/ 12 h 1008"/>
                      <a:gd name="T20" fmla="*/ 11 w 978"/>
                      <a:gd name="T21" fmla="*/ 12 h 1008"/>
                      <a:gd name="T22" fmla="*/ 11 w 978"/>
                      <a:gd name="T23" fmla="*/ 12 h 1008"/>
                      <a:gd name="T24" fmla="*/ 11 w 978"/>
                      <a:gd name="T25" fmla="*/ 12 h 1008"/>
                      <a:gd name="T26" fmla="*/ 11 w 978"/>
                      <a:gd name="T27" fmla="*/ 12 h 1008"/>
                      <a:gd name="T28" fmla="*/ 11 w 978"/>
                      <a:gd name="T29" fmla="*/ 12 h 1008"/>
                      <a:gd name="T30" fmla="*/ 11 w 978"/>
                      <a:gd name="T31" fmla="*/ 6 h 1008"/>
                      <a:gd name="T32" fmla="*/ 11 w 978"/>
                      <a:gd name="T33" fmla="*/ 1 h 1008"/>
                      <a:gd name="T34" fmla="*/ 11 w 978"/>
                      <a:gd name="T35" fmla="*/ 1 h 1008"/>
                      <a:gd name="T36" fmla="*/ 11 w 978"/>
                      <a:gd name="T37" fmla="*/ 1 h 1008"/>
                      <a:gd name="T38" fmla="*/ 11 w 978"/>
                      <a:gd name="T39" fmla="*/ 1 h 1008"/>
                      <a:gd name="T40" fmla="*/ 11 w 978"/>
                      <a:gd name="T41" fmla="*/ 1 h 1008"/>
                      <a:gd name="T42" fmla="*/ 10 w 978"/>
                      <a:gd name="T43" fmla="*/ 1 h 1008"/>
                      <a:gd name="T44" fmla="*/ 9 w 978"/>
                      <a:gd name="T45" fmla="*/ 1 h 1008"/>
                      <a:gd name="T46" fmla="*/ 2 w 978"/>
                      <a:gd name="T47" fmla="*/ 1 h 1008"/>
                      <a:gd name="T48" fmla="*/ 2 w 978"/>
                      <a:gd name="T49" fmla="*/ 0 h 1008"/>
                      <a:gd name="T50" fmla="*/ 1 w 978"/>
                      <a:gd name="T51" fmla="*/ 0 h 1008"/>
                      <a:gd name="T52" fmla="*/ 1 w 978"/>
                      <a:gd name="T53" fmla="*/ 0 h 1008"/>
                      <a:gd name="T54" fmla="*/ 1 w 978"/>
                      <a:gd name="T55" fmla="*/ 0 h 1008"/>
                      <a:gd name="T56" fmla="*/ 1 w 978"/>
                      <a:gd name="T57" fmla="*/ 1 h 1008"/>
                      <a:gd name="T58" fmla="*/ 1 w 978"/>
                      <a:gd name="T59" fmla="*/ 1 h 1008"/>
                      <a:gd name="T60" fmla="*/ 0 w 978"/>
                      <a:gd name="T61" fmla="*/ 2 h 1008"/>
                      <a:gd name="T62" fmla="*/ 1 w 978"/>
                      <a:gd name="T63" fmla="*/ 9 h 100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978" h="1008">
                        <a:moveTo>
                          <a:pt x="1" y="945"/>
                        </a:moveTo>
                        <a:lnTo>
                          <a:pt x="65" y="1008"/>
                        </a:lnTo>
                        <a:lnTo>
                          <a:pt x="138" y="1008"/>
                        </a:lnTo>
                        <a:lnTo>
                          <a:pt x="138" y="1002"/>
                        </a:lnTo>
                        <a:lnTo>
                          <a:pt x="238" y="1002"/>
                        </a:lnTo>
                        <a:lnTo>
                          <a:pt x="248" y="993"/>
                        </a:lnTo>
                        <a:lnTo>
                          <a:pt x="282" y="993"/>
                        </a:lnTo>
                        <a:lnTo>
                          <a:pt x="282" y="1008"/>
                        </a:lnTo>
                        <a:lnTo>
                          <a:pt x="680" y="1008"/>
                        </a:lnTo>
                        <a:lnTo>
                          <a:pt x="680" y="1006"/>
                        </a:lnTo>
                        <a:lnTo>
                          <a:pt x="684" y="1006"/>
                        </a:lnTo>
                        <a:lnTo>
                          <a:pt x="692" y="1006"/>
                        </a:lnTo>
                        <a:lnTo>
                          <a:pt x="706" y="1006"/>
                        </a:lnTo>
                        <a:lnTo>
                          <a:pt x="724" y="1006"/>
                        </a:lnTo>
                        <a:lnTo>
                          <a:pt x="745" y="1006"/>
                        </a:lnTo>
                        <a:lnTo>
                          <a:pt x="769" y="1006"/>
                        </a:lnTo>
                        <a:lnTo>
                          <a:pt x="795" y="1006"/>
                        </a:lnTo>
                        <a:lnTo>
                          <a:pt x="821" y="1006"/>
                        </a:lnTo>
                        <a:lnTo>
                          <a:pt x="848" y="1006"/>
                        </a:lnTo>
                        <a:lnTo>
                          <a:pt x="874" y="1006"/>
                        </a:lnTo>
                        <a:lnTo>
                          <a:pt x="897" y="1006"/>
                        </a:lnTo>
                        <a:lnTo>
                          <a:pt x="920" y="1006"/>
                        </a:lnTo>
                        <a:lnTo>
                          <a:pt x="938" y="1006"/>
                        </a:lnTo>
                        <a:lnTo>
                          <a:pt x="952" y="1006"/>
                        </a:lnTo>
                        <a:lnTo>
                          <a:pt x="963" y="1006"/>
                        </a:lnTo>
                        <a:lnTo>
                          <a:pt x="966" y="1006"/>
                        </a:lnTo>
                        <a:lnTo>
                          <a:pt x="971" y="1006"/>
                        </a:lnTo>
                        <a:lnTo>
                          <a:pt x="974" y="1005"/>
                        </a:lnTo>
                        <a:lnTo>
                          <a:pt x="977" y="1001"/>
                        </a:lnTo>
                        <a:lnTo>
                          <a:pt x="978" y="994"/>
                        </a:lnTo>
                        <a:lnTo>
                          <a:pt x="978" y="837"/>
                        </a:lnTo>
                        <a:lnTo>
                          <a:pt x="978" y="502"/>
                        </a:lnTo>
                        <a:lnTo>
                          <a:pt x="978" y="168"/>
                        </a:lnTo>
                        <a:lnTo>
                          <a:pt x="978" y="12"/>
                        </a:lnTo>
                        <a:lnTo>
                          <a:pt x="977" y="7"/>
                        </a:lnTo>
                        <a:lnTo>
                          <a:pt x="974" y="3"/>
                        </a:lnTo>
                        <a:lnTo>
                          <a:pt x="971" y="1"/>
                        </a:lnTo>
                        <a:lnTo>
                          <a:pt x="966" y="1"/>
                        </a:lnTo>
                        <a:lnTo>
                          <a:pt x="960" y="1"/>
                        </a:lnTo>
                        <a:lnTo>
                          <a:pt x="948" y="1"/>
                        </a:lnTo>
                        <a:lnTo>
                          <a:pt x="930" y="1"/>
                        </a:lnTo>
                        <a:lnTo>
                          <a:pt x="910" y="1"/>
                        </a:lnTo>
                        <a:lnTo>
                          <a:pt x="892" y="1"/>
                        </a:lnTo>
                        <a:lnTo>
                          <a:pt x="875" y="1"/>
                        </a:lnTo>
                        <a:lnTo>
                          <a:pt x="863" y="1"/>
                        </a:lnTo>
                        <a:lnTo>
                          <a:pt x="859" y="1"/>
                        </a:lnTo>
                        <a:lnTo>
                          <a:pt x="858" y="3"/>
                        </a:lnTo>
                        <a:lnTo>
                          <a:pt x="132" y="3"/>
                        </a:lnTo>
                        <a:lnTo>
                          <a:pt x="132" y="0"/>
                        </a:lnTo>
                        <a:lnTo>
                          <a:pt x="127" y="0"/>
                        </a:lnTo>
                        <a:lnTo>
                          <a:pt x="115" y="0"/>
                        </a:lnTo>
                        <a:lnTo>
                          <a:pt x="96" y="0"/>
                        </a:lnTo>
                        <a:lnTo>
                          <a:pt x="75" y="0"/>
                        </a:lnTo>
                        <a:lnTo>
                          <a:pt x="53" y="0"/>
                        </a:lnTo>
                        <a:lnTo>
                          <a:pt x="34" y="0"/>
                        </a:lnTo>
                        <a:lnTo>
                          <a:pt x="19" y="0"/>
                        </a:lnTo>
                        <a:lnTo>
                          <a:pt x="12" y="0"/>
                        </a:lnTo>
                        <a:lnTo>
                          <a:pt x="7" y="1"/>
                        </a:lnTo>
                        <a:lnTo>
                          <a:pt x="4" y="3"/>
                        </a:lnTo>
                        <a:lnTo>
                          <a:pt x="1" y="7"/>
                        </a:lnTo>
                        <a:lnTo>
                          <a:pt x="0" y="12"/>
                        </a:lnTo>
                        <a:lnTo>
                          <a:pt x="0" y="160"/>
                        </a:lnTo>
                        <a:lnTo>
                          <a:pt x="1" y="480"/>
                        </a:lnTo>
                        <a:lnTo>
                          <a:pt x="1" y="801"/>
                        </a:lnTo>
                        <a:lnTo>
                          <a:pt x="1" y="94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75" name="Freeform 15"/>
                  <p:cNvSpPr>
                    <a:spLocks/>
                  </p:cNvSpPr>
                  <p:nvPr/>
                </p:nvSpPr>
                <p:spPr bwMode="auto">
                  <a:xfrm>
                    <a:off x="1810" y="3188"/>
                    <a:ext cx="37" cy="38"/>
                  </a:xfrm>
                  <a:custGeom>
                    <a:avLst/>
                    <a:gdLst>
                      <a:gd name="T0" fmla="*/ 1 w 71"/>
                      <a:gd name="T1" fmla="*/ 1 h 71"/>
                      <a:gd name="T2" fmla="*/ 1 w 71"/>
                      <a:gd name="T3" fmla="*/ 1 h 71"/>
                      <a:gd name="T4" fmla="*/ 1 w 71"/>
                      <a:gd name="T5" fmla="*/ 0 h 71"/>
                      <a:gd name="T6" fmla="*/ 0 w 71"/>
                      <a:gd name="T7" fmla="*/ 1 h 71"/>
                      <a:gd name="T8" fmla="*/ 1 w 71"/>
                      <a:gd name="T9" fmla="*/ 1 h 71"/>
                      <a:gd name="T10" fmla="*/ 1 w 71"/>
                      <a:gd name="T11" fmla="*/ 1 h 71"/>
                      <a:gd name="T12" fmla="*/ 1 w 71"/>
                      <a:gd name="T13" fmla="*/ 1 h 71"/>
                      <a:gd name="T14" fmla="*/ 1 w 71"/>
                      <a:gd name="T15" fmla="*/ 1 h 71"/>
                      <a:gd name="T16" fmla="*/ 1 w 71"/>
                      <a:gd name="T17" fmla="*/ 1 h 71"/>
                      <a:gd name="T18" fmla="*/ 1 w 71"/>
                      <a:gd name="T19" fmla="*/ 1 h 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1" h="71">
                        <a:moveTo>
                          <a:pt x="67" y="61"/>
                        </a:moveTo>
                        <a:lnTo>
                          <a:pt x="71" y="63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64" y="69"/>
                        </a:lnTo>
                        <a:lnTo>
                          <a:pt x="67" y="71"/>
                        </a:lnTo>
                        <a:lnTo>
                          <a:pt x="64" y="69"/>
                        </a:lnTo>
                        <a:lnTo>
                          <a:pt x="66" y="71"/>
                        </a:lnTo>
                        <a:lnTo>
                          <a:pt x="67" y="71"/>
                        </a:lnTo>
                        <a:lnTo>
                          <a:pt x="67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76" name="Freeform 16"/>
                  <p:cNvSpPr>
                    <a:spLocks/>
                  </p:cNvSpPr>
                  <p:nvPr/>
                </p:nvSpPr>
                <p:spPr bwMode="auto">
                  <a:xfrm>
                    <a:off x="1845" y="3221"/>
                    <a:ext cx="41" cy="5"/>
                  </a:xfrm>
                  <a:custGeom>
                    <a:avLst/>
                    <a:gdLst>
                      <a:gd name="T0" fmla="*/ 1 w 78"/>
                      <a:gd name="T1" fmla="*/ 1 h 10"/>
                      <a:gd name="T2" fmla="*/ 1 w 78"/>
                      <a:gd name="T3" fmla="*/ 0 h 10"/>
                      <a:gd name="T4" fmla="*/ 0 w 78"/>
                      <a:gd name="T5" fmla="*/ 0 h 10"/>
                      <a:gd name="T6" fmla="*/ 0 w 78"/>
                      <a:gd name="T7" fmla="*/ 1 h 10"/>
                      <a:gd name="T8" fmla="*/ 1 w 78"/>
                      <a:gd name="T9" fmla="*/ 1 h 10"/>
                      <a:gd name="T10" fmla="*/ 1 w 78"/>
                      <a:gd name="T11" fmla="*/ 1 h 10"/>
                      <a:gd name="T12" fmla="*/ 1 w 78"/>
                      <a:gd name="T13" fmla="*/ 1 h 10"/>
                      <a:gd name="T14" fmla="*/ 1 w 78"/>
                      <a:gd name="T15" fmla="*/ 1 h 10"/>
                      <a:gd name="T16" fmla="*/ 1 w 78"/>
                      <a:gd name="T17" fmla="*/ 1 h 10"/>
                      <a:gd name="T18" fmla="*/ 1 w 78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8" h="10">
                        <a:moveTo>
                          <a:pt x="68" y="5"/>
                        </a:move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73" y="10"/>
                        </a:lnTo>
                        <a:lnTo>
                          <a:pt x="78" y="5"/>
                        </a:lnTo>
                        <a:lnTo>
                          <a:pt x="73" y="10"/>
                        </a:lnTo>
                        <a:lnTo>
                          <a:pt x="78" y="10"/>
                        </a:lnTo>
                        <a:lnTo>
                          <a:pt x="78" y="5"/>
                        </a:lnTo>
                        <a:lnTo>
                          <a:pt x="68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77" name="Freeform 17"/>
                  <p:cNvSpPr>
                    <a:spLocks/>
                  </p:cNvSpPr>
                  <p:nvPr/>
                </p:nvSpPr>
                <p:spPr bwMode="auto">
                  <a:xfrm>
                    <a:off x="1881" y="3218"/>
                    <a:ext cx="5" cy="5"/>
                  </a:xfrm>
                  <a:custGeom>
                    <a:avLst/>
                    <a:gdLst>
                      <a:gd name="T0" fmla="*/ 1 w 10"/>
                      <a:gd name="T1" fmla="*/ 0 h 10"/>
                      <a:gd name="T2" fmla="*/ 0 w 10"/>
                      <a:gd name="T3" fmla="*/ 1 h 10"/>
                      <a:gd name="T4" fmla="*/ 0 w 10"/>
                      <a:gd name="T5" fmla="*/ 1 h 10"/>
                      <a:gd name="T6" fmla="*/ 1 w 10"/>
                      <a:gd name="T7" fmla="*/ 1 h 10"/>
                      <a:gd name="T8" fmla="*/ 1 w 10"/>
                      <a:gd name="T9" fmla="*/ 1 h 10"/>
                      <a:gd name="T10" fmla="*/ 1 w 10"/>
                      <a:gd name="T11" fmla="*/ 1 h 10"/>
                      <a:gd name="T12" fmla="*/ 1 w 10"/>
                      <a:gd name="T13" fmla="*/ 0 h 10"/>
                      <a:gd name="T14" fmla="*/ 0 w 10"/>
                      <a:gd name="T15" fmla="*/ 0 h 10"/>
                      <a:gd name="T16" fmla="*/ 0 w 10"/>
                      <a:gd name="T17" fmla="*/ 1 h 10"/>
                      <a:gd name="T18" fmla="*/ 1 w 10"/>
                      <a:gd name="T19" fmla="*/ 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0"/>
                        </a:moveTo>
                        <a:lnTo>
                          <a:pt x="0" y="4"/>
                        </a:lnTo>
                        <a:lnTo>
                          <a:pt x="0" y="10"/>
                        </a:lnTo>
                        <a:lnTo>
                          <a:pt x="10" y="10"/>
                        </a:lnTo>
                        <a:lnTo>
                          <a:pt x="10" y="4"/>
                        </a:lnTo>
                        <a:lnTo>
                          <a:pt x="5" y="9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78" name="Freeform 18"/>
                  <p:cNvSpPr>
                    <a:spLocks/>
                  </p:cNvSpPr>
                  <p:nvPr/>
                </p:nvSpPr>
                <p:spPr bwMode="auto">
                  <a:xfrm>
                    <a:off x="1884" y="3218"/>
                    <a:ext cx="55" cy="5"/>
                  </a:xfrm>
                  <a:custGeom>
                    <a:avLst/>
                    <a:gdLst>
                      <a:gd name="T0" fmla="*/ 1 w 104"/>
                      <a:gd name="T1" fmla="*/ 1 h 9"/>
                      <a:gd name="T2" fmla="*/ 1 w 104"/>
                      <a:gd name="T3" fmla="*/ 0 h 9"/>
                      <a:gd name="T4" fmla="*/ 0 w 104"/>
                      <a:gd name="T5" fmla="*/ 0 h 9"/>
                      <a:gd name="T6" fmla="*/ 0 w 104"/>
                      <a:gd name="T7" fmla="*/ 1 h 9"/>
                      <a:gd name="T8" fmla="*/ 1 w 104"/>
                      <a:gd name="T9" fmla="*/ 1 h 9"/>
                      <a:gd name="T10" fmla="*/ 1 w 104"/>
                      <a:gd name="T11" fmla="*/ 1 h 9"/>
                      <a:gd name="T12" fmla="*/ 1 w 104"/>
                      <a:gd name="T13" fmla="*/ 1 h 9"/>
                      <a:gd name="T14" fmla="*/ 1 w 104"/>
                      <a:gd name="T15" fmla="*/ 1 h 9"/>
                      <a:gd name="T16" fmla="*/ 1 w 104"/>
                      <a:gd name="T17" fmla="*/ 1 h 9"/>
                      <a:gd name="T18" fmla="*/ 1 w 104"/>
                      <a:gd name="T19" fmla="*/ 1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4" h="9">
                        <a:moveTo>
                          <a:pt x="97" y="1"/>
                        </a:moveTo>
                        <a:lnTo>
                          <a:pt x="100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100" y="9"/>
                        </a:lnTo>
                        <a:lnTo>
                          <a:pt x="104" y="8"/>
                        </a:lnTo>
                        <a:lnTo>
                          <a:pt x="100" y="9"/>
                        </a:lnTo>
                        <a:lnTo>
                          <a:pt x="102" y="9"/>
                        </a:lnTo>
                        <a:lnTo>
                          <a:pt x="104" y="8"/>
                        </a:lnTo>
                        <a:lnTo>
                          <a:pt x="9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79" name="Freeform 19"/>
                  <p:cNvSpPr>
                    <a:spLocks/>
                  </p:cNvSpPr>
                  <p:nvPr/>
                </p:nvSpPr>
                <p:spPr bwMode="auto">
                  <a:xfrm>
                    <a:off x="1935" y="3213"/>
                    <a:ext cx="8" cy="9"/>
                  </a:xfrm>
                  <a:custGeom>
                    <a:avLst/>
                    <a:gdLst>
                      <a:gd name="T0" fmla="*/ 1 w 16"/>
                      <a:gd name="T1" fmla="*/ 0 h 18"/>
                      <a:gd name="T2" fmla="*/ 1 w 16"/>
                      <a:gd name="T3" fmla="*/ 1 h 18"/>
                      <a:gd name="T4" fmla="*/ 0 w 16"/>
                      <a:gd name="T5" fmla="*/ 1 h 18"/>
                      <a:gd name="T6" fmla="*/ 1 w 16"/>
                      <a:gd name="T7" fmla="*/ 1 h 18"/>
                      <a:gd name="T8" fmla="*/ 1 w 16"/>
                      <a:gd name="T9" fmla="*/ 1 h 18"/>
                      <a:gd name="T10" fmla="*/ 1 w 16"/>
                      <a:gd name="T11" fmla="*/ 1 h 18"/>
                      <a:gd name="T12" fmla="*/ 1 w 16"/>
                      <a:gd name="T13" fmla="*/ 0 h 18"/>
                      <a:gd name="T14" fmla="*/ 1 w 16"/>
                      <a:gd name="T15" fmla="*/ 0 h 18"/>
                      <a:gd name="T16" fmla="*/ 1 w 16"/>
                      <a:gd name="T17" fmla="*/ 1 h 18"/>
                      <a:gd name="T18" fmla="*/ 1 w 16"/>
                      <a:gd name="T19" fmla="*/ 0 h 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6" h="18">
                        <a:moveTo>
                          <a:pt x="13" y="0"/>
                        </a:moveTo>
                        <a:lnTo>
                          <a:pt x="9" y="1"/>
                        </a:lnTo>
                        <a:lnTo>
                          <a:pt x="0" y="11"/>
                        </a:lnTo>
                        <a:lnTo>
                          <a:pt x="7" y="18"/>
                        </a:lnTo>
                        <a:lnTo>
                          <a:pt x="16" y="8"/>
                        </a:lnTo>
                        <a:lnTo>
                          <a:pt x="13" y="10"/>
                        </a:lnTo>
                        <a:lnTo>
                          <a:pt x="13" y="0"/>
                        </a:lnTo>
                        <a:lnTo>
                          <a:pt x="12" y="0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0" name="Freeform 20"/>
                  <p:cNvSpPr>
                    <a:spLocks/>
                  </p:cNvSpPr>
                  <p:nvPr/>
                </p:nvSpPr>
                <p:spPr bwMode="auto">
                  <a:xfrm>
                    <a:off x="1942" y="3213"/>
                    <a:ext cx="20" cy="5"/>
                  </a:xfrm>
                  <a:custGeom>
                    <a:avLst/>
                    <a:gdLst>
                      <a:gd name="T0" fmla="*/ 1 w 38"/>
                      <a:gd name="T1" fmla="*/ 1 h 10"/>
                      <a:gd name="T2" fmla="*/ 1 w 38"/>
                      <a:gd name="T3" fmla="*/ 0 h 10"/>
                      <a:gd name="T4" fmla="*/ 0 w 38"/>
                      <a:gd name="T5" fmla="*/ 0 h 10"/>
                      <a:gd name="T6" fmla="*/ 0 w 38"/>
                      <a:gd name="T7" fmla="*/ 1 h 10"/>
                      <a:gd name="T8" fmla="*/ 1 w 38"/>
                      <a:gd name="T9" fmla="*/ 1 h 10"/>
                      <a:gd name="T10" fmla="*/ 1 w 38"/>
                      <a:gd name="T11" fmla="*/ 1 h 10"/>
                      <a:gd name="T12" fmla="*/ 1 w 38"/>
                      <a:gd name="T13" fmla="*/ 1 h 10"/>
                      <a:gd name="T14" fmla="*/ 1 w 38"/>
                      <a:gd name="T15" fmla="*/ 0 h 10"/>
                      <a:gd name="T16" fmla="*/ 1 w 38"/>
                      <a:gd name="T17" fmla="*/ 0 h 10"/>
                      <a:gd name="T18" fmla="*/ 1 w 38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" h="10">
                        <a:moveTo>
                          <a:pt x="38" y="5"/>
                        </a:move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34" y="10"/>
                        </a:lnTo>
                        <a:lnTo>
                          <a:pt x="29" y="5"/>
                        </a:lnTo>
                        <a:lnTo>
                          <a:pt x="38" y="5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8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1" name="Freeform 21"/>
                  <p:cNvSpPr>
                    <a:spLocks/>
                  </p:cNvSpPr>
                  <p:nvPr/>
                </p:nvSpPr>
                <p:spPr bwMode="auto">
                  <a:xfrm>
                    <a:off x="1957" y="3215"/>
                    <a:ext cx="5" cy="11"/>
                  </a:xfrm>
                  <a:custGeom>
                    <a:avLst/>
                    <a:gdLst>
                      <a:gd name="T0" fmla="*/ 1 w 9"/>
                      <a:gd name="T1" fmla="*/ 1 h 20"/>
                      <a:gd name="T2" fmla="*/ 1 w 9"/>
                      <a:gd name="T3" fmla="*/ 1 h 20"/>
                      <a:gd name="T4" fmla="*/ 1 w 9"/>
                      <a:gd name="T5" fmla="*/ 0 h 20"/>
                      <a:gd name="T6" fmla="*/ 0 w 9"/>
                      <a:gd name="T7" fmla="*/ 0 h 20"/>
                      <a:gd name="T8" fmla="*/ 0 w 9"/>
                      <a:gd name="T9" fmla="*/ 1 h 20"/>
                      <a:gd name="T10" fmla="*/ 1 w 9"/>
                      <a:gd name="T11" fmla="*/ 1 h 20"/>
                      <a:gd name="T12" fmla="*/ 0 w 9"/>
                      <a:gd name="T13" fmla="*/ 1 h 20"/>
                      <a:gd name="T14" fmla="*/ 0 w 9"/>
                      <a:gd name="T15" fmla="*/ 1 h 20"/>
                      <a:gd name="T16" fmla="*/ 1 w 9"/>
                      <a:gd name="T17" fmla="*/ 1 h 20"/>
                      <a:gd name="T18" fmla="*/ 1 w 9"/>
                      <a:gd name="T19" fmla="*/ 1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0">
                        <a:moveTo>
                          <a:pt x="5" y="10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5" y="20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5" y="2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2" name="Freeform 22"/>
                  <p:cNvSpPr>
                    <a:spLocks/>
                  </p:cNvSpPr>
                  <p:nvPr/>
                </p:nvSpPr>
                <p:spPr bwMode="auto">
                  <a:xfrm>
                    <a:off x="1960" y="3221"/>
                    <a:ext cx="213" cy="5"/>
                  </a:xfrm>
                  <a:custGeom>
                    <a:avLst/>
                    <a:gdLst>
                      <a:gd name="T0" fmla="*/ 4 w 403"/>
                      <a:gd name="T1" fmla="*/ 1 h 10"/>
                      <a:gd name="T2" fmla="*/ 4 w 403"/>
                      <a:gd name="T3" fmla="*/ 0 h 10"/>
                      <a:gd name="T4" fmla="*/ 0 w 403"/>
                      <a:gd name="T5" fmla="*/ 0 h 10"/>
                      <a:gd name="T6" fmla="*/ 0 w 403"/>
                      <a:gd name="T7" fmla="*/ 1 h 10"/>
                      <a:gd name="T8" fmla="*/ 4 w 403"/>
                      <a:gd name="T9" fmla="*/ 1 h 10"/>
                      <a:gd name="T10" fmla="*/ 5 w 403"/>
                      <a:gd name="T11" fmla="*/ 1 h 10"/>
                      <a:gd name="T12" fmla="*/ 4 w 403"/>
                      <a:gd name="T13" fmla="*/ 1 h 10"/>
                      <a:gd name="T14" fmla="*/ 5 w 403"/>
                      <a:gd name="T15" fmla="*/ 1 h 10"/>
                      <a:gd name="T16" fmla="*/ 5 w 403"/>
                      <a:gd name="T17" fmla="*/ 1 h 10"/>
                      <a:gd name="T18" fmla="*/ 4 w 403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03" h="10">
                        <a:moveTo>
                          <a:pt x="393" y="5"/>
                        </a:moveTo>
                        <a:lnTo>
                          <a:pt x="39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398" y="10"/>
                        </a:lnTo>
                        <a:lnTo>
                          <a:pt x="403" y="5"/>
                        </a:lnTo>
                        <a:lnTo>
                          <a:pt x="398" y="10"/>
                        </a:lnTo>
                        <a:lnTo>
                          <a:pt x="403" y="10"/>
                        </a:lnTo>
                        <a:lnTo>
                          <a:pt x="403" y="5"/>
                        </a:lnTo>
                        <a:lnTo>
                          <a:pt x="393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3" name="Freeform 23"/>
                  <p:cNvSpPr>
                    <a:spLocks/>
                  </p:cNvSpPr>
                  <p:nvPr/>
                </p:nvSpPr>
                <p:spPr bwMode="auto">
                  <a:xfrm>
                    <a:off x="2167" y="3220"/>
                    <a:ext cx="6" cy="4"/>
                  </a:xfrm>
                  <a:custGeom>
                    <a:avLst/>
                    <a:gdLst>
                      <a:gd name="T0" fmla="*/ 1 w 10"/>
                      <a:gd name="T1" fmla="*/ 0 h 9"/>
                      <a:gd name="T2" fmla="*/ 0 w 10"/>
                      <a:gd name="T3" fmla="*/ 0 h 9"/>
                      <a:gd name="T4" fmla="*/ 0 w 10"/>
                      <a:gd name="T5" fmla="*/ 0 h 9"/>
                      <a:gd name="T6" fmla="*/ 1 w 10"/>
                      <a:gd name="T7" fmla="*/ 0 h 9"/>
                      <a:gd name="T8" fmla="*/ 1 w 10"/>
                      <a:gd name="T9" fmla="*/ 0 h 9"/>
                      <a:gd name="T10" fmla="*/ 1 w 10"/>
                      <a:gd name="T11" fmla="*/ 0 h 9"/>
                      <a:gd name="T12" fmla="*/ 1 w 10"/>
                      <a:gd name="T13" fmla="*/ 0 h 9"/>
                      <a:gd name="T14" fmla="*/ 0 w 10"/>
                      <a:gd name="T15" fmla="*/ 0 h 9"/>
                      <a:gd name="T16" fmla="*/ 0 w 10"/>
                      <a:gd name="T17" fmla="*/ 0 h 9"/>
                      <a:gd name="T18" fmla="*/ 1 w 10"/>
                      <a:gd name="T19" fmla="*/ 0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9">
                        <a:moveTo>
                          <a:pt x="5" y="0"/>
                        </a:moveTo>
                        <a:lnTo>
                          <a:pt x="0" y="5"/>
                        </a:lnTo>
                        <a:lnTo>
                          <a:pt x="0" y="7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5" y="9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4" name="Freeform 24"/>
                  <p:cNvSpPr>
                    <a:spLocks/>
                  </p:cNvSpPr>
                  <p:nvPr/>
                </p:nvSpPr>
                <p:spPr bwMode="auto">
                  <a:xfrm>
                    <a:off x="2170" y="3220"/>
                    <a:ext cx="151" cy="4"/>
                  </a:xfrm>
                  <a:custGeom>
                    <a:avLst/>
                    <a:gdLst>
                      <a:gd name="T0" fmla="*/ 3 w 286"/>
                      <a:gd name="T1" fmla="*/ 0 h 9"/>
                      <a:gd name="T2" fmla="*/ 3 w 286"/>
                      <a:gd name="T3" fmla="*/ 0 h 9"/>
                      <a:gd name="T4" fmla="*/ 3 w 286"/>
                      <a:gd name="T5" fmla="*/ 0 h 9"/>
                      <a:gd name="T6" fmla="*/ 3 w 286"/>
                      <a:gd name="T7" fmla="*/ 0 h 9"/>
                      <a:gd name="T8" fmla="*/ 3 w 286"/>
                      <a:gd name="T9" fmla="*/ 0 h 9"/>
                      <a:gd name="T10" fmla="*/ 3 w 286"/>
                      <a:gd name="T11" fmla="*/ 0 h 9"/>
                      <a:gd name="T12" fmla="*/ 3 w 286"/>
                      <a:gd name="T13" fmla="*/ 0 h 9"/>
                      <a:gd name="T14" fmla="*/ 2 w 286"/>
                      <a:gd name="T15" fmla="*/ 0 h 9"/>
                      <a:gd name="T16" fmla="*/ 2 w 286"/>
                      <a:gd name="T17" fmla="*/ 0 h 9"/>
                      <a:gd name="T18" fmla="*/ 2 w 286"/>
                      <a:gd name="T19" fmla="*/ 0 h 9"/>
                      <a:gd name="T20" fmla="*/ 2 w 286"/>
                      <a:gd name="T21" fmla="*/ 0 h 9"/>
                      <a:gd name="T22" fmla="*/ 1 w 286"/>
                      <a:gd name="T23" fmla="*/ 0 h 9"/>
                      <a:gd name="T24" fmla="*/ 1 w 286"/>
                      <a:gd name="T25" fmla="*/ 0 h 9"/>
                      <a:gd name="T26" fmla="*/ 1 w 286"/>
                      <a:gd name="T27" fmla="*/ 0 h 9"/>
                      <a:gd name="T28" fmla="*/ 1 w 286"/>
                      <a:gd name="T29" fmla="*/ 0 h 9"/>
                      <a:gd name="T30" fmla="*/ 1 w 286"/>
                      <a:gd name="T31" fmla="*/ 0 h 9"/>
                      <a:gd name="T32" fmla="*/ 1 w 286"/>
                      <a:gd name="T33" fmla="*/ 0 h 9"/>
                      <a:gd name="T34" fmla="*/ 0 w 286"/>
                      <a:gd name="T35" fmla="*/ 0 h 9"/>
                      <a:gd name="T36" fmla="*/ 0 w 286"/>
                      <a:gd name="T37" fmla="*/ 0 h 9"/>
                      <a:gd name="T38" fmla="*/ 1 w 286"/>
                      <a:gd name="T39" fmla="*/ 0 h 9"/>
                      <a:gd name="T40" fmla="*/ 1 w 286"/>
                      <a:gd name="T41" fmla="*/ 0 h 9"/>
                      <a:gd name="T42" fmla="*/ 1 w 286"/>
                      <a:gd name="T43" fmla="*/ 0 h 9"/>
                      <a:gd name="T44" fmla="*/ 1 w 286"/>
                      <a:gd name="T45" fmla="*/ 0 h 9"/>
                      <a:gd name="T46" fmla="*/ 1 w 286"/>
                      <a:gd name="T47" fmla="*/ 0 h 9"/>
                      <a:gd name="T48" fmla="*/ 1 w 286"/>
                      <a:gd name="T49" fmla="*/ 0 h 9"/>
                      <a:gd name="T50" fmla="*/ 2 w 286"/>
                      <a:gd name="T51" fmla="*/ 0 h 9"/>
                      <a:gd name="T52" fmla="*/ 2 w 286"/>
                      <a:gd name="T53" fmla="*/ 0 h 9"/>
                      <a:gd name="T54" fmla="*/ 2 w 286"/>
                      <a:gd name="T55" fmla="*/ 0 h 9"/>
                      <a:gd name="T56" fmla="*/ 2 w 286"/>
                      <a:gd name="T57" fmla="*/ 0 h 9"/>
                      <a:gd name="T58" fmla="*/ 3 w 286"/>
                      <a:gd name="T59" fmla="*/ 0 h 9"/>
                      <a:gd name="T60" fmla="*/ 3 w 286"/>
                      <a:gd name="T61" fmla="*/ 0 h 9"/>
                      <a:gd name="T62" fmla="*/ 3 w 286"/>
                      <a:gd name="T63" fmla="*/ 0 h 9"/>
                      <a:gd name="T64" fmla="*/ 3 w 286"/>
                      <a:gd name="T65" fmla="*/ 0 h 9"/>
                      <a:gd name="T66" fmla="*/ 3 w 286"/>
                      <a:gd name="T67" fmla="*/ 0 h 9"/>
                      <a:gd name="T68" fmla="*/ 3 w 286"/>
                      <a:gd name="T69" fmla="*/ 0 h 9"/>
                      <a:gd name="T70" fmla="*/ 3 w 286"/>
                      <a:gd name="T71" fmla="*/ 0 h 9"/>
                      <a:gd name="T72" fmla="*/ 3 w 286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286" h="9">
                        <a:moveTo>
                          <a:pt x="286" y="0"/>
                        </a:moveTo>
                        <a:lnTo>
                          <a:pt x="286" y="0"/>
                        </a:lnTo>
                        <a:lnTo>
                          <a:pt x="283" y="0"/>
                        </a:lnTo>
                        <a:lnTo>
                          <a:pt x="272" y="0"/>
                        </a:lnTo>
                        <a:lnTo>
                          <a:pt x="258" y="0"/>
                        </a:lnTo>
                        <a:lnTo>
                          <a:pt x="240" y="0"/>
                        </a:lnTo>
                        <a:lnTo>
                          <a:pt x="217" y="0"/>
                        </a:lnTo>
                        <a:lnTo>
                          <a:pt x="194" y="0"/>
                        </a:lnTo>
                        <a:lnTo>
                          <a:pt x="168" y="0"/>
                        </a:lnTo>
                        <a:lnTo>
                          <a:pt x="141" y="0"/>
                        </a:lnTo>
                        <a:lnTo>
                          <a:pt x="115" y="0"/>
                        </a:lnTo>
                        <a:lnTo>
                          <a:pt x="89" y="0"/>
                        </a:lnTo>
                        <a:lnTo>
                          <a:pt x="65" y="0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12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12" y="9"/>
                        </a:lnTo>
                        <a:lnTo>
                          <a:pt x="26" y="9"/>
                        </a:lnTo>
                        <a:lnTo>
                          <a:pt x="44" y="9"/>
                        </a:lnTo>
                        <a:lnTo>
                          <a:pt x="65" y="9"/>
                        </a:lnTo>
                        <a:lnTo>
                          <a:pt x="89" y="9"/>
                        </a:lnTo>
                        <a:lnTo>
                          <a:pt x="115" y="9"/>
                        </a:lnTo>
                        <a:lnTo>
                          <a:pt x="141" y="9"/>
                        </a:lnTo>
                        <a:lnTo>
                          <a:pt x="168" y="9"/>
                        </a:lnTo>
                        <a:lnTo>
                          <a:pt x="194" y="9"/>
                        </a:lnTo>
                        <a:lnTo>
                          <a:pt x="217" y="9"/>
                        </a:lnTo>
                        <a:lnTo>
                          <a:pt x="240" y="9"/>
                        </a:lnTo>
                        <a:lnTo>
                          <a:pt x="258" y="9"/>
                        </a:lnTo>
                        <a:lnTo>
                          <a:pt x="272" y="9"/>
                        </a:lnTo>
                        <a:lnTo>
                          <a:pt x="283" y="9"/>
                        </a:lnTo>
                        <a:lnTo>
                          <a:pt x="286" y="9"/>
                        </a:lnTo>
                        <a:lnTo>
                          <a:pt x="28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5" name="Freeform 25"/>
                  <p:cNvSpPr>
                    <a:spLocks/>
                  </p:cNvSpPr>
                  <p:nvPr/>
                </p:nvSpPr>
                <p:spPr bwMode="auto">
                  <a:xfrm>
                    <a:off x="2321" y="3216"/>
                    <a:ext cx="9" cy="8"/>
                  </a:xfrm>
                  <a:custGeom>
                    <a:avLst/>
                    <a:gdLst>
                      <a:gd name="T0" fmla="*/ 1 w 17"/>
                      <a:gd name="T1" fmla="*/ 0 h 16"/>
                      <a:gd name="T2" fmla="*/ 1 w 17"/>
                      <a:gd name="T3" fmla="*/ 0 h 16"/>
                      <a:gd name="T4" fmla="*/ 1 w 17"/>
                      <a:gd name="T5" fmla="*/ 1 h 16"/>
                      <a:gd name="T6" fmla="*/ 1 w 17"/>
                      <a:gd name="T7" fmla="*/ 1 h 16"/>
                      <a:gd name="T8" fmla="*/ 1 w 17"/>
                      <a:gd name="T9" fmla="*/ 1 h 16"/>
                      <a:gd name="T10" fmla="*/ 0 w 17"/>
                      <a:gd name="T11" fmla="*/ 1 h 16"/>
                      <a:gd name="T12" fmla="*/ 0 w 17"/>
                      <a:gd name="T13" fmla="*/ 1 h 16"/>
                      <a:gd name="T14" fmla="*/ 1 w 17"/>
                      <a:gd name="T15" fmla="*/ 1 h 16"/>
                      <a:gd name="T16" fmla="*/ 1 w 17"/>
                      <a:gd name="T17" fmla="*/ 1 h 16"/>
                      <a:gd name="T18" fmla="*/ 1 w 17"/>
                      <a:gd name="T19" fmla="*/ 1 h 16"/>
                      <a:gd name="T20" fmla="*/ 1 w 17"/>
                      <a:gd name="T21" fmla="*/ 0 h 16"/>
                      <a:gd name="T22" fmla="*/ 1 w 17"/>
                      <a:gd name="T23" fmla="*/ 0 h 16"/>
                      <a:gd name="T24" fmla="*/ 1 w 17"/>
                      <a:gd name="T25" fmla="*/ 0 h 1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6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0" y="7"/>
                        </a:lnTo>
                        <a:lnTo>
                          <a:pt x="0" y="16"/>
                        </a:lnTo>
                        <a:lnTo>
                          <a:pt x="5" y="16"/>
                        </a:lnTo>
                        <a:lnTo>
                          <a:pt x="11" y="14"/>
                        </a:lnTo>
                        <a:lnTo>
                          <a:pt x="16" y="8"/>
                        </a:lnTo>
                        <a:lnTo>
                          <a:pt x="1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6" name="Freeform 26"/>
                  <p:cNvSpPr>
                    <a:spLocks/>
                  </p:cNvSpPr>
                  <p:nvPr/>
                </p:nvSpPr>
                <p:spPr bwMode="auto">
                  <a:xfrm>
                    <a:off x="2325" y="2697"/>
                    <a:ext cx="5" cy="519"/>
                  </a:xfrm>
                  <a:custGeom>
                    <a:avLst/>
                    <a:gdLst>
                      <a:gd name="T0" fmla="*/ 0 w 10"/>
                      <a:gd name="T1" fmla="*/ 0 h 982"/>
                      <a:gd name="T2" fmla="*/ 0 w 10"/>
                      <a:gd name="T3" fmla="*/ 0 h 982"/>
                      <a:gd name="T4" fmla="*/ 0 w 10"/>
                      <a:gd name="T5" fmla="*/ 2 h 982"/>
                      <a:gd name="T6" fmla="*/ 0 w 10"/>
                      <a:gd name="T7" fmla="*/ 6 h 982"/>
                      <a:gd name="T8" fmla="*/ 0 w 10"/>
                      <a:gd name="T9" fmla="*/ 10 h 982"/>
                      <a:gd name="T10" fmla="*/ 0 w 10"/>
                      <a:gd name="T11" fmla="*/ 12 h 982"/>
                      <a:gd name="T12" fmla="*/ 1 w 10"/>
                      <a:gd name="T13" fmla="*/ 12 h 982"/>
                      <a:gd name="T14" fmla="*/ 1 w 10"/>
                      <a:gd name="T15" fmla="*/ 10 h 982"/>
                      <a:gd name="T16" fmla="*/ 1 w 10"/>
                      <a:gd name="T17" fmla="*/ 6 h 982"/>
                      <a:gd name="T18" fmla="*/ 1 w 10"/>
                      <a:gd name="T19" fmla="*/ 2 h 982"/>
                      <a:gd name="T20" fmla="*/ 1 w 10"/>
                      <a:gd name="T21" fmla="*/ 0 h 982"/>
                      <a:gd name="T22" fmla="*/ 1 w 10"/>
                      <a:gd name="T23" fmla="*/ 0 h 982"/>
                      <a:gd name="T24" fmla="*/ 0 w 10"/>
                      <a:gd name="T25" fmla="*/ 0 h 9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98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0" y="490"/>
                        </a:lnTo>
                        <a:lnTo>
                          <a:pt x="0" y="825"/>
                        </a:lnTo>
                        <a:lnTo>
                          <a:pt x="0" y="982"/>
                        </a:lnTo>
                        <a:lnTo>
                          <a:pt x="10" y="982"/>
                        </a:lnTo>
                        <a:lnTo>
                          <a:pt x="10" y="825"/>
                        </a:lnTo>
                        <a:lnTo>
                          <a:pt x="10" y="490"/>
                        </a:lnTo>
                        <a:lnTo>
                          <a:pt x="10" y="156"/>
                        </a:lnTo>
                        <a:lnTo>
                          <a:pt x="1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7" name="Freeform 27"/>
                  <p:cNvSpPr>
                    <a:spLocks/>
                  </p:cNvSpPr>
                  <p:nvPr/>
                </p:nvSpPr>
                <p:spPr bwMode="auto">
                  <a:xfrm>
                    <a:off x="2321" y="2689"/>
                    <a:ext cx="9" cy="8"/>
                  </a:xfrm>
                  <a:custGeom>
                    <a:avLst/>
                    <a:gdLst>
                      <a:gd name="T0" fmla="*/ 0 w 17"/>
                      <a:gd name="T1" fmla="*/ 1 h 15"/>
                      <a:gd name="T2" fmla="*/ 0 w 17"/>
                      <a:gd name="T3" fmla="*/ 1 h 15"/>
                      <a:gd name="T4" fmla="*/ 1 w 17"/>
                      <a:gd name="T5" fmla="*/ 1 h 15"/>
                      <a:gd name="T6" fmla="*/ 1 w 17"/>
                      <a:gd name="T7" fmla="*/ 1 h 15"/>
                      <a:gd name="T8" fmla="*/ 1 w 17"/>
                      <a:gd name="T9" fmla="*/ 1 h 15"/>
                      <a:gd name="T10" fmla="*/ 1 w 17"/>
                      <a:gd name="T11" fmla="*/ 1 h 15"/>
                      <a:gd name="T12" fmla="*/ 1 w 17"/>
                      <a:gd name="T13" fmla="*/ 1 h 15"/>
                      <a:gd name="T14" fmla="*/ 1 w 17"/>
                      <a:gd name="T15" fmla="*/ 1 h 15"/>
                      <a:gd name="T16" fmla="*/ 1 w 17"/>
                      <a:gd name="T17" fmla="*/ 1 h 15"/>
                      <a:gd name="T18" fmla="*/ 1 w 17"/>
                      <a:gd name="T19" fmla="*/ 0 h 15"/>
                      <a:gd name="T20" fmla="*/ 0 w 17"/>
                      <a:gd name="T21" fmla="*/ 0 h 15"/>
                      <a:gd name="T22" fmla="*/ 0 w 17"/>
                      <a:gd name="T23" fmla="*/ 0 h 15"/>
                      <a:gd name="T24" fmla="*/ 0 w 17"/>
                      <a:gd name="T25" fmla="*/ 1 h 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5">
                        <a:moveTo>
                          <a:pt x="0" y="9"/>
                        </a:move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5" y="10"/>
                        </a:lnTo>
                        <a:lnTo>
                          <a:pt x="6" y="11"/>
                        </a:lnTo>
                        <a:lnTo>
                          <a:pt x="7" y="15"/>
                        </a:lnTo>
                        <a:lnTo>
                          <a:pt x="17" y="15"/>
                        </a:lnTo>
                        <a:lnTo>
                          <a:pt x="16" y="9"/>
                        </a:lnTo>
                        <a:lnTo>
                          <a:pt x="12" y="3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8" name="Freeform 28"/>
                  <p:cNvSpPr>
                    <a:spLocks/>
                  </p:cNvSpPr>
                  <p:nvPr/>
                </p:nvSpPr>
                <p:spPr bwMode="auto">
                  <a:xfrm>
                    <a:off x="2262" y="2689"/>
                    <a:ext cx="59" cy="5"/>
                  </a:xfrm>
                  <a:custGeom>
                    <a:avLst/>
                    <a:gdLst>
                      <a:gd name="T0" fmla="*/ 1 w 112"/>
                      <a:gd name="T1" fmla="*/ 1 h 9"/>
                      <a:gd name="T2" fmla="*/ 1 w 112"/>
                      <a:gd name="T3" fmla="*/ 1 h 9"/>
                      <a:gd name="T4" fmla="*/ 1 w 112"/>
                      <a:gd name="T5" fmla="*/ 1 h 9"/>
                      <a:gd name="T6" fmla="*/ 1 w 112"/>
                      <a:gd name="T7" fmla="*/ 1 h 9"/>
                      <a:gd name="T8" fmla="*/ 1 w 112"/>
                      <a:gd name="T9" fmla="*/ 1 h 9"/>
                      <a:gd name="T10" fmla="*/ 1 w 112"/>
                      <a:gd name="T11" fmla="*/ 1 h 9"/>
                      <a:gd name="T12" fmla="*/ 1 w 112"/>
                      <a:gd name="T13" fmla="*/ 1 h 9"/>
                      <a:gd name="T14" fmla="*/ 1 w 112"/>
                      <a:gd name="T15" fmla="*/ 1 h 9"/>
                      <a:gd name="T16" fmla="*/ 1 w 112"/>
                      <a:gd name="T17" fmla="*/ 1 h 9"/>
                      <a:gd name="T18" fmla="*/ 1 w 112"/>
                      <a:gd name="T19" fmla="*/ 1 h 9"/>
                      <a:gd name="T20" fmla="*/ 1 w 112"/>
                      <a:gd name="T21" fmla="*/ 0 h 9"/>
                      <a:gd name="T22" fmla="*/ 1 w 112"/>
                      <a:gd name="T23" fmla="*/ 0 h 9"/>
                      <a:gd name="T24" fmla="*/ 1 w 112"/>
                      <a:gd name="T25" fmla="*/ 0 h 9"/>
                      <a:gd name="T26" fmla="*/ 1 w 112"/>
                      <a:gd name="T27" fmla="*/ 0 h 9"/>
                      <a:gd name="T28" fmla="*/ 1 w 112"/>
                      <a:gd name="T29" fmla="*/ 0 h 9"/>
                      <a:gd name="T30" fmla="*/ 1 w 112"/>
                      <a:gd name="T31" fmla="*/ 0 h 9"/>
                      <a:gd name="T32" fmla="*/ 1 w 112"/>
                      <a:gd name="T33" fmla="*/ 0 h 9"/>
                      <a:gd name="T34" fmla="*/ 1 w 112"/>
                      <a:gd name="T35" fmla="*/ 0 h 9"/>
                      <a:gd name="T36" fmla="*/ 1 w 112"/>
                      <a:gd name="T37" fmla="*/ 0 h 9"/>
                      <a:gd name="T38" fmla="*/ 0 w 112"/>
                      <a:gd name="T39" fmla="*/ 1 h 9"/>
                      <a:gd name="T40" fmla="*/ 1 w 112"/>
                      <a:gd name="T41" fmla="*/ 0 h 9"/>
                      <a:gd name="T42" fmla="*/ 1 w 112"/>
                      <a:gd name="T43" fmla="*/ 0 h 9"/>
                      <a:gd name="T44" fmla="*/ 1 w 112"/>
                      <a:gd name="T45" fmla="*/ 1 h 9"/>
                      <a:gd name="T46" fmla="*/ 1 w 112"/>
                      <a:gd name="T47" fmla="*/ 1 h 9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12" h="9">
                        <a:moveTo>
                          <a:pt x="9" y="6"/>
                        </a:moveTo>
                        <a:lnTo>
                          <a:pt x="5" y="9"/>
                        </a:lnTo>
                        <a:lnTo>
                          <a:pt x="9" y="9"/>
                        </a:lnTo>
                        <a:lnTo>
                          <a:pt x="21" y="9"/>
                        </a:lnTo>
                        <a:lnTo>
                          <a:pt x="38" y="9"/>
                        </a:lnTo>
                        <a:lnTo>
                          <a:pt x="56" y="9"/>
                        </a:lnTo>
                        <a:lnTo>
                          <a:pt x="76" y="9"/>
                        </a:lnTo>
                        <a:lnTo>
                          <a:pt x="94" y="9"/>
                        </a:lnTo>
                        <a:lnTo>
                          <a:pt x="106" y="9"/>
                        </a:lnTo>
                        <a:lnTo>
                          <a:pt x="112" y="9"/>
                        </a:lnTo>
                        <a:lnTo>
                          <a:pt x="112" y="0"/>
                        </a:lnTo>
                        <a:lnTo>
                          <a:pt x="106" y="0"/>
                        </a:lnTo>
                        <a:lnTo>
                          <a:pt x="94" y="0"/>
                        </a:lnTo>
                        <a:lnTo>
                          <a:pt x="76" y="0"/>
                        </a:lnTo>
                        <a:lnTo>
                          <a:pt x="56" y="0"/>
                        </a:lnTo>
                        <a:lnTo>
                          <a:pt x="38" y="0"/>
                        </a:lnTo>
                        <a:lnTo>
                          <a:pt x="21" y="0"/>
                        </a:lnTo>
                        <a:lnTo>
                          <a:pt x="9" y="0"/>
                        </a:lnTo>
                        <a:lnTo>
                          <a:pt x="5" y="0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1" y="3"/>
                        </a:ln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89" name="Freeform 29"/>
                  <p:cNvSpPr>
                    <a:spLocks/>
                  </p:cNvSpPr>
                  <p:nvPr/>
                </p:nvSpPr>
                <p:spPr bwMode="auto">
                  <a:xfrm>
                    <a:off x="2261" y="2690"/>
                    <a:ext cx="6" cy="5"/>
                  </a:xfrm>
                  <a:custGeom>
                    <a:avLst/>
                    <a:gdLst>
                      <a:gd name="T0" fmla="*/ 1 w 10"/>
                      <a:gd name="T1" fmla="*/ 1 h 9"/>
                      <a:gd name="T2" fmla="*/ 1 w 10"/>
                      <a:gd name="T3" fmla="*/ 1 h 9"/>
                      <a:gd name="T4" fmla="*/ 1 w 10"/>
                      <a:gd name="T5" fmla="*/ 1 h 9"/>
                      <a:gd name="T6" fmla="*/ 1 w 10"/>
                      <a:gd name="T7" fmla="*/ 0 h 9"/>
                      <a:gd name="T8" fmla="*/ 0 w 10"/>
                      <a:gd name="T9" fmla="*/ 1 h 9"/>
                      <a:gd name="T10" fmla="*/ 1 w 10"/>
                      <a:gd name="T11" fmla="*/ 0 h 9"/>
                      <a:gd name="T12" fmla="*/ 1 w 10"/>
                      <a:gd name="T13" fmla="*/ 1 h 9"/>
                      <a:gd name="T14" fmla="*/ 1 w 10"/>
                      <a:gd name="T15" fmla="*/ 1 h 9"/>
                      <a:gd name="T16" fmla="*/ 1 w 10"/>
                      <a:gd name="T17" fmla="*/ 1 h 9"/>
                      <a:gd name="T18" fmla="*/ 1 w 10"/>
                      <a:gd name="T19" fmla="*/ 1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9">
                        <a:moveTo>
                          <a:pt x="5" y="9"/>
                        </a:moveTo>
                        <a:lnTo>
                          <a:pt x="9" y="7"/>
                        </a:lnTo>
                        <a:lnTo>
                          <a:pt x="10" y="4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5" y="9"/>
                        </a:lnTo>
                        <a:lnTo>
                          <a:pt x="7" y="9"/>
                        </a:lnTo>
                        <a:lnTo>
                          <a:pt x="8" y="6"/>
                        </a:lnTo>
                        <a:lnTo>
                          <a:pt x="5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0" name="Freeform 30"/>
                  <p:cNvSpPr>
                    <a:spLocks/>
                  </p:cNvSpPr>
                  <p:nvPr/>
                </p:nvSpPr>
                <p:spPr bwMode="auto">
                  <a:xfrm>
                    <a:off x="1878" y="2690"/>
                    <a:ext cx="386" cy="5"/>
                  </a:xfrm>
                  <a:custGeom>
                    <a:avLst/>
                    <a:gdLst>
                      <a:gd name="T0" fmla="*/ 0 w 731"/>
                      <a:gd name="T1" fmla="*/ 1 h 9"/>
                      <a:gd name="T2" fmla="*/ 1 w 731"/>
                      <a:gd name="T3" fmla="*/ 1 h 9"/>
                      <a:gd name="T4" fmla="*/ 8 w 731"/>
                      <a:gd name="T5" fmla="*/ 1 h 9"/>
                      <a:gd name="T6" fmla="*/ 8 w 731"/>
                      <a:gd name="T7" fmla="*/ 0 h 9"/>
                      <a:gd name="T8" fmla="*/ 1 w 731"/>
                      <a:gd name="T9" fmla="*/ 0 h 9"/>
                      <a:gd name="T10" fmla="*/ 1 w 731"/>
                      <a:gd name="T11" fmla="*/ 1 h 9"/>
                      <a:gd name="T12" fmla="*/ 0 w 731"/>
                      <a:gd name="T13" fmla="*/ 1 h 9"/>
                      <a:gd name="T14" fmla="*/ 0 w 731"/>
                      <a:gd name="T15" fmla="*/ 1 h 9"/>
                      <a:gd name="T16" fmla="*/ 1 w 731"/>
                      <a:gd name="T17" fmla="*/ 1 h 9"/>
                      <a:gd name="T18" fmla="*/ 0 w 731"/>
                      <a:gd name="T19" fmla="*/ 1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1" h="9">
                        <a:moveTo>
                          <a:pt x="0" y="4"/>
                        </a:moveTo>
                        <a:lnTo>
                          <a:pt x="5" y="9"/>
                        </a:lnTo>
                        <a:lnTo>
                          <a:pt x="731" y="9"/>
                        </a:lnTo>
                        <a:lnTo>
                          <a:pt x="731" y="0"/>
                        </a:lnTo>
                        <a:lnTo>
                          <a:pt x="5" y="0"/>
                        </a:lnTo>
                        <a:lnTo>
                          <a:pt x="10" y="4"/>
                        </a:lnTo>
                        <a:lnTo>
                          <a:pt x="0" y="4"/>
                        </a:lnTo>
                        <a:lnTo>
                          <a:pt x="0" y="9"/>
                        </a:lnTo>
                        <a:lnTo>
                          <a:pt x="5" y="9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1" name="Freeform 31"/>
                  <p:cNvSpPr>
                    <a:spLocks/>
                  </p:cNvSpPr>
                  <p:nvPr/>
                </p:nvSpPr>
                <p:spPr bwMode="auto">
                  <a:xfrm>
                    <a:off x="1878" y="2688"/>
                    <a:ext cx="5" cy="5"/>
                  </a:xfrm>
                  <a:custGeom>
                    <a:avLst/>
                    <a:gdLst>
                      <a:gd name="T0" fmla="*/ 1 w 10"/>
                      <a:gd name="T1" fmla="*/ 1 h 10"/>
                      <a:gd name="T2" fmla="*/ 0 w 10"/>
                      <a:gd name="T3" fmla="*/ 1 h 10"/>
                      <a:gd name="T4" fmla="*/ 0 w 10"/>
                      <a:gd name="T5" fmla="*/ 1 h 10"/>
                      <a:gd name="T6" fmla="*/ 1 w 10"/>
                      <a:gd name="T7" fmla="*/ 1 h 10"/>
                      <a:gd name="T8" fmla="*/ 1 w 10"/>
                      <a:gd name="T9" fmla="*/ 1 h 10"/>
                      <a:gd name="T10" fmla="*/ 1 w 10"/>
                      <a:gd name="T11" fmla="*/ 0 h 10"/>
                      <a:gd name="T12" fmla="*/ 1 w 10"/>
                      <a:gd name="T13" fmla="*/ 1 h 10"/>
                      <a:gd name="T14" fmla="*/ 1 w 10"/>
                      <a:gd name="T15" fmla="*/ 0 h 10"/>
                      <a:gd name="T16" fmla="*/ 1 w 10"/>
                      <a:gd name="T17" fmla="*/ 0 h 10"/>
                      <a:gd name="T18" fmla="*/ 1 w 10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10" y="8"/>
                        </a:lnTo>
                        <a:lnTo>
                          <a:pt x="10" y="5"/>
                        </a:lnTo>
                        <a:lnTo>
                          <a:pt x="5" y="0"/>
                        </a:lnTo>
                        <a:lnTo>
                          <a:pt x="10" y="5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2" name="Freeform 32"/>
                  <p:cNvSpPr>
                    <a:spLocks/>
                  </p:cNvSpPr>
                  <p:nvPr/>
                </p:nvSpPr>
                <p:spPr bwMode="auto">
                  <a:xfrm>
                    <a:off x="1817" y="2688"/>
                    <a:ext cx="63" cy="5"/>
                  </a:xfrm>
                  <a:custGeom>
                    <a:avLst/>
                    <a:gdLst>
                      <a:gd name="T0" fmla="*/ 0 w 120"/>
                      <a:gd name="T1" fmla="*/ 1 h 10"/>
                      <a:gd name="T2" fmla="*/ 0 w 120"/>
                      <a:gd name="T3" fmla="*/ 1 h 10"/>
                      <a:gd name="T4" fmla="*/ 1 w 120"/>
                      <a:gd name="T5" fmla="*/ 1 h 10"/>
                      <a:gd name="T6" fmla="*/ 1 w 120"/>
                      <a:gd name="T7" fmla="*/ 1 h 10"/>
                      <a:gd name="T8" fmla="*/ 1 w 120"/>
                      <a:gd name="T9" fmla="*/ 1 h 10"/>
                      <a:gd name="T10" fmla="*/ 1 w 120"/>
                      <a:gd name="T11" fmla="*/ 1 h 10"/>
                      <a:gd name="T12" fmla="*/ 1 w 120"/>
                      <a:gd name="T13" fmla="*/ 1 h 10"/>
                      <a:gd name="T14" fmla="*/ 1 w 120"/>
                      <a:gd name="T15" fmla="*/ 1 h 10"/>
                      <a:gd name="T16" fmla="*/ 2 w 120"/>
                      <a:gd name="T17" fmla="*/ 1 h 10"/>
                      <a:gd name="T18" fmla="*/ 2 w 120"/>
                      <a:gd name="T19" fmla="*/ 1 h 10"/>
                      <a:gd name="T20" fmla="*/ 2 w 120"/>
                      <a:gd name="T21" fmla="*/ 0 h 10"/>
                      <a:gd name="T22" fmla="*/ 2 w 120"/>
                      <a:gd name="T23" fmla="*/ 0 h 10"/>
                      <a:gd name="T24" fmla="*/ 1 w 120"/>
                      <a:gd name="T25" fmla="*/ 0 h 10"/>
                      <a:gd name="T26" fmla="*/ 1 w 120"/>
                      <a:gd name="T27" fmla="*/ 0 h 10"/>
                      <a:gd name="T28" fmla="*/ 1 w 120"/>
                      <a:gd name="T29" fmla="*/ 0 h 10"/>
                      <a:gd name="T30" fmla="*/ 1 w 120"/>
                      <a:gd name="T31" fmla="*/ 0 h 10"/>
                      <a:gd name="T32" fmla="*/ 1 w 120"/>
                      <a:gd name="T33" fmla="*/ 0 h 10"/>
                      <a:gd name="T34" fmla="*/ 1 w 120"/>
                      <a:gd name="T35" fmla="*/ 0 h 10"/>
                      <a:gd name="T36" fmla="*/ 0 w 120"/>
                      <a:gd name="T37" fmla="*/ 0 h 10"/>
                      <a:gd name="T38" fmla="*/ 0 w 120"/>
                      <a:gd name="T39" fmla="*/ 0 h 10"/>
                      <a:gd name="T40" fmla="*/ 0 w 120"/>
                      <a:gd name="T41" fmla="*/ 1 h 1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120" h="10">
                        <a:moveTo>
                          <a:pt x="0" y="10"/>
                        </a:moveTo>
                        <a:lnTo>
                          <a:pt x="0" y="10"/>
                        </a:lnTo>
                        <a:lnTo>
                          <a:pt x="7" y="10"/>
                        </a:lnTo>
                        <a:lnTo>
                          <a:pt x="22" y="10"/>
                        </a:lnTo>
                        <a:lnTo>
                          <a:pt x="41" y="10"/>
                        </a:lnTo>
                        <a:lnTo>
                          <a:pt x="63" y="10"/>
                        </a:lnTo>
                        <a:lnTo>
                          <a:pt x="84" y="10"/>
                        </a:lnTo>
                        <a:lnTo>
                          <a:pt x="103" y="10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0" y="0"/>
                        </a:lnTo>
                        <a:lnTo>
                          <a:pt x="115" y="0"/>
                        </a:lnTo>
                        <a:lnTo>
                          <a:pt x="103" y="0"/>
                        </a:lnTo>
                        <a:lnTo>
                          <a:pt x="84" y="0"/>
                        </a:lnTo>
                        <a:lnTo>
                          <a:pt x="63" y="0"/>
                        </a:lnTo>
                        <a:lnTo>
                          <a:pt x="41" y="0"/>
                        </a:lnTo>
                        <a:lnTo>
                          <a:pt x="22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3" name="Freeform 33"/>
                  <p:cNvSpPr>
                    <a:spLocks/>
                  </p:cNvSpPr>
                  <p:nvPr/>
                </p:nvSpPr>
                <p:spPr bwMode="auto">
                  <a:xfrm>
                    <a:off x="1808" y="2688"/>
                    <a:ext cx="9" cy="9"/>
                  </a:xfrm>
                  <a:custGeom>
                    <a:avLst/>
                    <a:gdLst>
                      <a:gd name="T0" fmla="*/ 1 w 17"/>
                      <a:gd name="T1" fmla="*/ 1 h 17"/>
                      <a:gd name="T2" fmla="*/ 1 w 17"/>
                      <a:gd name="T3" fmla="*/ 1 h 17"/>
                      <a:gd name="T4" fmla="*/ 1 w 17"/>
                      <a:gd name="T5" fmla="*/ 1 h 17"/>
                      <a:gd name="T6" fmla="*/ 1 w 17"/>
                      <a:gd name="T7" fmla="*/ 1 h 17"/>
                      <a:gd name="T8" fmla="*/ 1 w 17"/>
                      <a:gd name="T9" fmla="*/ 1 h 17"/>
                      <a:gd name="T10" fmla="*/ 1 w 17"/>
                      <a:gd name="T11" fmla="*/ 1 h 17"/>
                      <a:gd name="T12" fmla="*/ 1 w 17"/>
                      <a:gd name="T13" fmla="*/ 0 h 17"/>
                      <a:gd name="T14" fmla="*/ 1 w 17"/>
                      <a:gd name="T15" fmla="*/ 1 h 17"/>
                      <a:gd name="T16" fmla="*/ 1 w 17"/>
                      <a:gd name="T17" fmla="*/ 1 h 17"/>
                      <a:gd name="T18" fmla="*/ 1 w 17"/>
                      <a:gd name="T19" fmla="*/ 1 h 17"/>
                      <a:gd name="T20" fmla="*/ 0 w 17"/>
                      <a:gd name="T21" fmla="*/ 1 h 17"/>
                      <a:gd name="T22" fmla="*/ 0 w 17"/>
                      <a:gd name="T23" fmla="*/ 1 h 17"/>
                      <a:gd name="T24" fmla="*/ 1 w 17"/>
                      <a:gd name="T25" fmla="*/ 1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7">
                        <a:moveTo>
                          <a:pt x="10" y="17"/>
                        </a:moveTo>
                        <a:lnTo>
                          <a:pt x="10" y="17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3" y="11"/>
                        </a:lnTo>
                        <a:lnTo>
                          <a:pt x="17" y="10"/>
                        </a:lnTo>
                        <a:lnTo>
                          <a:pt x="17" y="0"/>
                        </a:lnTo>
                        <a:lnTo>
                          <a:pt x="11" y="2"/>
                        </a:lnTo>
                        <a:lnTo>
                          <a:pt x="5" y="5"/>
                        </a:lnTo>
                        <a:lnTo>
                          <a:pt x="1" y="11"/>
                        </a:lnTo>
                        <a:lnTo>
                          <a:pt x="0" y="17"/>
                        </a:lnTo>
                        <a:lnTo>
                          <a:pt x="1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4" name="Freeform 34"/>
                  <p:cNvSpPr>
                    <a:spLocks/>
                  </p:cNvSpPr>
                  <p:nvPr/>
                </p:nvSpPr>
                <p:spPr bwMode="auto">
                  <a:xfrm>
                    <a:off x="1808" y="2697"/>
                    <a:ext cx="6" cy="495"/>
                  </a:xfrm>
                  <a:custGeom>
                    <a:avLst/>
                    <a:gdLst>
                      <a:gd name="T0" fmla="*/ 1 w 11"/>
                      <a:gd name="T1" fmla="*/ 11 h 937"/>
                      <a:gd name="T2" fmla="*/ 1 w 11"/>
                      <a:gd name="T3" fmla="*/ 11 h 937"/>
                      <a:gd name="T4" fmla="*/ 1 w 11"/>
                      <a:gd name="T5" fmla="*/ 9 h 937"/>
                      <a:gd name="T6" fmla="*/ 1 w 11"/>
                      <a:gd name="T7" fmla="*/ 5 h 937"/>
                      <a:gd name="T8" fmla="*/ 1 w 11"/>
                      <a:gd name="T9" fmla="*/ 2 h 937"/>
                      <a:gd name="T10" fmla="*/ 1 w 11"/>
                      <a:gd name="T11" fmla="*/ 0 h 937"/>
                      <a:gd name="T12" fmla="*/ 0 w 11"/>
                      <a:gd name="T13" fmla="*/ 0 h 937"/>
                      <a:gd name="T14" fmla="*/ 0 w 11"/>
                      <a:gd name="T15" fmla="*/ 2 h 937"/>
                      <a:gd name="T16" fmla="*/ 1 w 11"/>
                      <a:gd name="T17" fmla="*/ 5 h 937"/>
                      <a:gd name="T18" fmla="*/ 1 w 11"/>
                      <a:gd name="T19" fmla="*/ 9 h 937"/>
                      <a:gd name="T20" fmla="*/ 1 w 11"/>
                      <a:gd name="T21" fmla="*/ 11 h 937"/>
                      <a:gd name="T22" fmla="*/ 1 w 11"/>
                      <a:gd name="T23" fmla="*/ 11 h 937"/>
                      <a:gd name="T24" fmla="*/ 1 w 11"/>
                      <a:gd name="T25" fmla="*/ 11 h 937"/>
                      <a:gd name="T26" fmla="*/ 1 w 11"/>
                      <a:gd name="T27" fmla="*/ 11 h 937"/>
                      <a:gd name="T28" fmla="*/ 1 w 11"/>
                      <a:gd name="T29" fmla="*/ 11 h 937"/>
                      <a:gd name="T30" fmla="*/ 1 w 11"/>
                      <a:gd name="T31" fmla="*/ 11 h 93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" h="937">
                        <a:moveTo>
                          <a:pt x="10" y="930"/>
                        </a:moveTo>
                        <a:lnTo>
                          <a:pt x="11" y="933"/>
                        </a:lnTo>
                        <a:lnTo>
                          <a:pt x="11" y="789"/>
                        </a:lnTo>
                        <a:lnTo>
                          <a:pt x="11" y="468"/>
                        </a:lnTo>
                        <a:lnTo>
                          <a:pt x="10" y="148"/>
                        </a:lnTo>
                        <a:lnTo>
                          <a:pt x="10" y="0"/>
                        </a:lnTo>
                        <a:lnTo>
                          <a:pt x="0" y="0"/>
                        </a:lnTo>
                        <a:lnTo>
                          <a:pt x="0" y="148"/>
                        </a:lnTo>
                        <a:lnTo>
                          <a:pt x="1" y="468"/>
                        </a:lnTo>
                        <a:lnTo>
                          <a:pt x="1" y="789"/>
                        </a:lnTo>
                        <a:lnTo>
                          <a:pt x="1" y="933"/>
                        </a:lnTo>
                        <a:lnTo>
                          <a:pt x="3" y="937"/>
                        </a:lnTo>
                        <a:lnTo>
                          <a:pt x="1" y="933"/>
                        </a:lnTo>
                        <a:lnTo>
                          <a:pt x="1" y="934"/>
                        </a:lnTo>
                        <a:lnTo>
                          <a:pt x="3" y="937"/>
                        </a:lnTo>
                        <a:lnTo>
                          <a:pt x="10" y="9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5" name="Freeform 35"/>
                  <p:cNvSpPr>
                    <a:spLocks/>
                  </p:cNvSpPr>
                  <p:nvPr/>
                </p:nvSpPr>
                <p:spPr bwMode="auto">
                  <a:xfrm>
                    <a:off x="1880" y="2692"/>
                    <a:ext cx="384" cy="304"/>
                  </a:xfrm>
                  <a:custGeom>
                    <a:avLst/>
                    <a:gdLst>
                      <a:gd name="T0" fmla="*/ 8 w 726"/>
                      <a:gd name="T1" fmla="*/ 0 h 575"/>
                      <a:gd name="T2" fmla="*/ 0 w 726"/>
                      <a:gd name="T3" fmla="*/ 0 h 575"/>
                      <a:gd name="T4" fmla="*/ 0 w 726"/>
                      <a:gd name="T5" fmla="*/ 1 h 575"/>
                      <a:gd name="T6" fmla="*/ 1 w 726"/>
                      <a:gd name="T7" fmla="*/ 3 h 575"/>
                      <a:gd name="T8" fmla="*/ 1 w 726"/>
                      <a:gd name="T9" fmla="*/ 5 h 575"/>
                      <a:gd name="T10" fmla="*/ 1 w 726"/>
                      <a:gd name="T11" fmla="*/ 6 h 575"/>
                      <a:gd name="T12" fmla="*/ 1 w 726"/>
                      <a:gd name="T13" fmla="*/ 6 h 575"/>
                      <a:gd name="T14" fmla="*/ 1 w 726"/>
                      <a:gd name="T15" fmla="*/ 6 h 575"/>
                      <a:gd name="T16" fmla="*/ 1 w 726"/>
                      <a:gd name="T17" fmla="*/ 7 h 575"/>
                      <a:gd name="T18" fmla="*/ 1 w 726"/>
                      <a:gd name="T19" fmla="*/ 7 h 575"/>
                      <a:gd name="T20" fmla="*/ 1 w 726"/>
                      <a:gd name="T21" fmla="*/ 7 h 575"/>
                      <a:gd name="T22" fmla="*/ 1 w 726"/>
                      <a:gd name="T23" fmla="*/ 7 h 575"/>
                      <a:gd name="T24" fmla="*/ 1 w 726"/>
                      <a:gd name="T25" fmla="*/ 7 h 575"/>
                      <a:gd name="T26" fmla="*/ 2 w 726"/>
                      <a:gd name="T27" fmla="*/ 7 h 575"/>
                      <a:gd name="T28" fmla="*/ 2 w 726"/>
                      <a:gd name="T29" fmla="*/ 7 h 575"/>
                      <a:gd name="T30" fmla="*/ 3 w 726"/>
                      <a:gd name="T31" fmla="*/ 7 h 575"/>
                      <a:gd name="T32" fmla="*/ 3 w 726"/>
                      <a:gd name="T33" fmla="*/ 7 h 575"/>
                      <a:gd name="T34" fmla="*/ 4 w 726"/>
                      <a:gd name="T35" fmla="*/ 7 h 575"/>
                      <a:gd name="T36" fmla="*/ 5 w 726"/>
                      <a:gd name="T37" fmla="*/ 7 h 575"/>
                      <a:gd name="T38" fmla="*/ 6 w 726"/>
                      <a:gd name="T39" fmla="*/ 7 h 575"/>
                      <a:gd name="T40" fmla="*/ 6 w 726"/>
                      <a:gd name="T41" fmla="*/ 7 h 575"/>
                      <a:gd name="T42" fmla="*/ 7 w 726"/>
                      <a:gd name="T43" fmla="*/ 7 h 575"/>
                      <a:gd name="T44" fmla="*/ 7 w 726"/>
                      <a:gd name="T45" fmla="*/ 7 h 575"/>
                      <a:gd name="T46" fmla="*/ 8 w 726"/>
                      <a:gd name="T47" fmla="*/ 7 h 575"/>
                      <a:gd name="T48" fmla="*/ 8 w 726"/>
                      <a:gd name="T49" fmla="*/ 7 h 575"/>
                      <a:gd name="T50" fmla="*/ 8 w 726"/>
                      <a:gd name="T51" fmla="*/ 7 h 575"/>
                      <a:gd name="T52" fmla="*/ 8 w 726"/>
                      <a:gd name="T53" fmla="*/ 7 h 575"/>
                      <a:gd name="T54" fmla="*/ 8 w 726"/>
                      <a:gd name="T55" fmla="*/ 6 h 575"/>
                      <a:gd name="T56" fmla="*/ 8 w 726"/>
                      <a:gd name="T57" fmla="*/ 6 h 575"/>
                      <a:gd name="T58" fmla="*/ 8 w 726"/>
                      <a:gd name="T59" fmla="*/ 6 h 575"/>
                      <a:gd name="T60" fmla="*/ 8 w 726"/>
                      <a:gd name="T61" fmla="*/ 5 h 575"/>
                      <a:gd name="T62" fmla="*/ 8 w 726"/>
                      <a:gd name="T63" fmla="*/ 3 h 575"/>
                      <a:gd name="T64" fmla="*/ 8 w 726"/>
                      <a:gd name="T65" fmla="*/ 1 h 575"/>
                      <a:gd name="T66" fmla="*/ 8 w 726"/>
                      <a:gd name="T67" fmla="*/ 0 h 57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726" h="575">
                        <a:moveTo>
                          <a:pt x="726" y="0"/>
                        </a:moveTo>
                        <a:lnTo>
                          <a:pt x="0" y="0"/>
                        </a:lnTo>
                        <a:lnTo>
                          <a:pt x="0" y="72"/>
                        </a:lnTo>
                        <a:lnTo>
                          <a:pt x="1" y="237"/>
                        </a:lnTo>
                        <a:lnTo>
                          <a:pt x="1" y="422"/>
                        </a:lnTo>
                        <a:lnTo>
                          <a:pt x="1" y="555"/>
                        </a:lnTo>
                        <a:lnTo>
                          <a:pt x="2" y="562"/>
                        </a:lnTo>
                        <a:lnTo>
                          <a:pt x="6" y="568"/>
                        </a:lnTo>
                        <a:lnTo>
                          <a:pt x="13" y="573"/>
                        </a:lnTo>
                        <a:lnTo>
                          <a:pt x="22" y="575"/>
                        </a:lnTo>
                        <a:lnTo>
                          <a:pt x="32" y="575"/>
                        </a:lnTo>
                        <a:lnTo>
                          <a:pt x="55" y="575"/>
                        </a:lnTo>
                        <a:lnTo>
                          <a:pt x="89" y="575"/>
                        </a:lnTo>
                        <a:lnTo>
                          <a:pt x="133" y="575"/>
                        </a:lnTo>
                        <a:lnTo>
                          <a:pt x="185" y="575"/>
                        </a:lnTo>
                        <a:lnTo>
                          <a:pt x="241" y="575"/>
                        </a:lnTo>
                        <a:lnTo>
                          <a:pt x="301" y="575"/>
                        </a:lnTo>
                        <a:lnTo>
                          <a:pt x="363" y="575"/>
                        </a:lnTo>
                        <a:lnTo>
                          <a:pt x="427" y="575"/>
                        </a:lnTo>
                        <a:lnTo>
                          <a:pt x="486" y="575"/>
                        </a:lnTo>
                        <a:lnTo>
                          <a:pt x="543" y="575"/>
                        </a:lnTo>
                        <a:lnTo>
                          <a:pt x="594" y="575"/>
                        </a:lnTo>
                        <a:lnTo>
                          <a:pt x="638" y="575"/>
                        </a:lnTo>
                        <a:lnTo>
                          <a:pt x="672" y="575"/>
                        </a:lnTo>
                        <a:lnTo>
                          <a:pt x="694" y="575"/>
                        </a:lnTo>
                        <a:lnTo>
                          <a:pt x="703" y="575"/>
                        </a:lnTo>
                        <a:lnTo>
                          <a:pt x="712" y="573"/>
                        </a:lnTo>
                        <a:lnTo>
                          <a:pt x="719" y="568"/>
                        </a:lnTo>
                        <a:lnTo>
                          <a:pt x="723" y="561"/>
                        </a:lnTo>
                        <a:lnTo>
                          <a:pt x="726" y="553"/>
                        </a:lnTo>
                        <a:lnTo>
                          <a:pt x="726" y="419"/>
                        </a:lnTo>
                        <a:lnTo>
                          <a:pt x="726" y="235"/>
                        </a:lnTo>
                        <a:lnTo>
                          <a:pt x="726" y="72"/>
                        </a:lnTo>
                        <a:lnTo>
                          <a:pt x="726" y="0"/>
                        </a:lnTo>
                        <a:close/>
                      </a:path>
                    </a:pathLst>
                  </a:custGeom>
                  <a:solidFill>
                    <a:srgbClr val="F2F4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6" name="Freeform 36"/>
                  <p:cNvSpPr>
                    <a:spLocks/>
                  </p:cNvSpPr>
                  <p:nvPr/>
                </p:nvSpPr>
                <p:spPr bwMode="auto">
                  <a:xfrm>
                    <a:off x="1880" y="2692"/>
                    <a:ext cx="384" cy="304"/>
                  </a:xfrm>
                  <a:custGeom>
                    <a:avLst/>
                    <a:gdLst>
                      <a:gd name="T0" fmla="*/ 8 w 726"/>
                      <a:gd name="T1" fmla="*/ 0 h 575"/>
                      <a:gd name="T2" fmla="*/ 0 w 726"/>
                      <a:gd name="T3" fmla="*/ 0 h 575"/>
                      <a:gd name="T4" fmla="*/ 0 w 726"/>
                      <a:gd name="T5" fmla="*/ 0 h 575"/>
                      <a:gd name="T6" fmla="*/ 0 w 726"/>
                      <a:gd name="T7" fmla="*/ 1 h 575"/>
                      <a:gd name="T8" fmla="*/ 1 w 726"/>
                      <a:gd name="T9" fmla="*/ 3 h 575"/>
                      <a:gd name="T10" fmla="*/ 1 w 726"/>
                      <a:gd name="T11" fmla="*/ 5 h 575"/>
                      <a:gd name="T12" fmla="*/ 1 w 726"/>
                      <a:gd name="T13" fmla="*/ 6 h 575"/>
                      <a:gd name="T14" fmla="*/ 1 w 726"/>
                      <a:gd name="T15" fmla="*/ 6 h 575"/>
                      <a:gd name="T16" fmla="*/ 1 w 726"/>
                      <a:gd name="T17" fmla="*/ 6 h 575"/>
                      <a:gd name="T18" fmla="*/ 1 w 726"/>
                      <a:gd name="T19" fmla="*/ 6 h 575"/>
                      <a:gd name="T20" fmla="*/ 1 w 726"/>
                      <a:gd name="T21" fmla="*/ 7 h 575"/>
                      <a:gd name="T22" fmla="*/ 1 w 726"/>
                      <a:gd name="T23" fmla="*/ 7 h 575"/>
                      <a:gd name="T24" fmla="*/ 1 w 726"/>
                      <a:gd name="T25" fmla="*/ 7 h 575"/>
                      <a:gd name="T26" fmla="*/ 1 w 726"/>
                      <a:gd name="T27" fmla="*/ 7 h 575"/>
                      <a:gd name="T28" fmla="*/ 1 w 726"/>
                      <a:gd name="T29" fmla="*/ 7 h 575"/>
                      <a:gd name="T30" fmla="*/ 1 w 726"/>
                      <a:gd name="T31" fmla="*/ 7 h 575"/>
                      <a:gd name="T32" fmla="*/ 2 w 726"/>
                      <a:gd name="T33" fmla="*/ 7 h 575"/>
                      <a:gd name="T34" fmla="*/ 2 w 726"/>
                      <a:gd name="T35" fmla="*/ 7 h 575"/>
                      <a:gd name="T36" fmla="*/ 3 w 726"/>
                      <a:gd name="T37" fmla="*/ 7 h 575"/>
                      <a:gd name="T38" fmla="*/ 3 w 726"/>
                      <a:gd name="T39" fmla="*/ 7 h 575"/>
                      <a:gd name="T40" fmla="*/ 4 w 726"/>
                      <a:gd name="T41" fmla="*/ 7 h 575"/>
                      <a:gd name="T42" fmla="*/ 5 w 726"/>
                      <a:gd name="T43" fmla="*/ 7 h 575"/>
                      <a:gd name="T44" fmla="*/ 6 w 726"/>
                      <a:gd name="T45" fmla="*/ 7 h 575"/>
                      <a:gd name="T46" fmla="*/ 6 w 726"/>
                      <a:gd name="T47" fmla="*/ 7 h 575"/>
                      <a:gd name="T48" fmla="*/ 7 w 726"/>
                      <a:gd name="T49" fmla="*/ 7 h 575"/>
                      <a:gd name="T50" fmla="*/ 7 w 726"/>
                      <a:gd name="T51" fmla="*/ 7 h 575"/>
                      <a:gd name="T52" fmla="*/ 8 w 726"/>
                      <a:gd name="T53" fmla="*/ 7 h 575"/>
                      <a:gd name="T54" fmla="*/ 8 w 726"/>
                      <a:gd name="T55" fmla="*/ 7 h 575"/>
                      <a:gd name="T56" fmla="*/ 8 w 726"/>
                      <a:gd name="T57" fmla="*/ 7 h 575"/>
                      <a:gd name="T58" fmla="*/ 8 w 726"/>
                      <a:gd name="T59" fmla="*/ 7 h 575"/>
                      <a:gd name="T60" fmla="*/ 8 w 726"/>
                      <a:gd name="T61" fmla="*/ 7 h 575"/>
                      <a:gd name="T62" fmla="*/ 8 w 726"/>
                      <a:gd name="T63" fmla="*/ 6 h 575"/>
                      <a:gd name="T64" fmla="*/ 8 w 726"/>
                      <a:gd name="T65" fmla="*/ 6 h 575"/>
                      <a:gd name="T66" fmla="*/ 8 w 726"/>
                      <a:gd name="T67" fmla="*/ 6 h 575"/>
                      <a:gd name="T68" fmla="*/ 8 w 726"/>
                      <a:gd name="T69" fmla="*/ 6 h 575"/>
                      <a:gd name="T70" fmla="*/ 8 w 726"/>
                      <a:gd name="T71" fmla="*/ 5 h 575"/>
                      <a:gd name="T72" fmla="*/ 8 w 726"/>
                      <a:gd name="T73" fmla="*/ 3 h 575"/>
                      <a:gd name="T74" fmla="*/ 8 w 726"/>
                      <a:gd name="T75" fmla="*/ 1 h 575"/>
                      <a:gd name="T76" fmla="*/ 8 w 726"/>
                      <a:gd name="T77" fmla="*/ 0 h 575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726" h="575">
                        <a:moveTo>
                          <a:pt x="726" y="0"/>
                        </a:moveTo>
                        <a:lnTo>
                          <a:pt x="0" y="0"/>
                        </a:lnTo>
                        <a:lnTo>
                          <a:pt x="0" y="72"/>
                        </a:lnTo>
                        <a:lnTo>
                          <a:pt x="1" y="237"/>
                        </a:lnTo>
                        <a:lnTo>
                          <a:pt x="1" y="422"/>
                        </a:lnTo>
                        <a:lnTo>
                          <a:pt x="1" y="555"/>
                        </a:lnTo>
                        <a:lnTo>
                          <a:pt x="2" y="562"/>
                        </a:lnTo>
                        <a:lnTo>
                          <a:pt x="6" y="568"/>
                        </a:lnTo>
                        <a:lnTo>
                          <a:pt x="13" y="573"/>
                        </a:lnTo>
                        <a:lnTo>
                          <a:pt x="22" y="575"/>
                        </a:lnTo>
                        <a:lnTo>
                          <a:pt x="32" y="575"/>
                        </a:lnTo>
                        <a:lnTo>
                          <a:pt x="55" y="575"/>
                        </a:lnTo>
                        <a:lnTo>
                          <a:pt x="89" y="575"/>
                        </a:lnTo>
                        <a:lnTo>
                          <a:pt x="133" y="575"/>
                        </a:lnTo>
                        <a:lnTo>
                          <a:pt x="185" y="575"/>
                        </a:lnTo>
                        <a:lnTo>
                          <a:pt x="241" y="575"/>
                        </a:lnTo>
                        <a:lnTo>
                          <a:pt x="301" y="575"/>
                        </a:lnTo>
                        <a:lnTo>
                          <a:pt x="363" y="575"/>
                        </a:lnTo>
                        <a:lnTo>
                          <a:pt x="427" y="575"/>
                        </a:lnTo>
                        <a:lnTo>
                          <a:pt x="486" y="575"/>
                        </a:lnTo>
                        <a:lnTo>
                          <a:pt x="543" y="575"/>
                        </a:lnTo>
                        <a:lnTo>
                          <a:pt x="594" y="575"/>
                        </a:lnTo>
                        <a:lnTo>
                          <a:pt x="638" y="575"/>
                        </a:lnTo>
                        <a:lnTo>
                          <a:pt x="672" y="575"/>
                        </a:lnTo>
                        <a:lnTo>
                          <a:pt x="694" y="575"/>
                        </a:lnTo>
                        <a:lnTo>
                          <a:pt x="703" y="575"/>
                        </a:lnTo>
                        <a:lnTo>
                          <a:pt x="712" y="573"/>
                        </a:lnTo>
                        <a:lnTo>
                          <a:pt x="719" y="568"/>
                        </a:lnTo>
                        <a:lnTo>
                          <a:pt x="723" y="561"/>
                        </a:lnTo>
                        <a:lnTo>
                          <a:pt x="726" y="553"/>
                        </a:lnTo>
                        <a:lnTo>
                          <a:pt x="726" y="419"/>
                        </a:lnTo>
                        <a:lnTo>
                          <a:pt x="726" y="235"/>
                        </a:lnTo>
                        <a:lnTo>
                          <a:pt x="726" y="72"/>
                        </a:lnTo>
                        <a:lnTo>
                          <a:pt x="726" y="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76" y="2723"/>
                    <a:ext cx="36" cy="2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8" name="Freeform 38"/>
                  <p:cNvSpPr>
                    <a:spLocks/>
                  </p:cNvSpPr>
                  <p:nvPr/>
                </p:nvSpPr>
                <p:spPr bwMode="auto">
                  <a:xfrm>
                    <a:off x="2273" y="2720"/>
                    <a:ext cx="8" cy="29"/>
                  </a:xfrm>
                  <a:custGeom>
                    <a:avLst/>
                    <a:gdLst>
                      <a:gd name="T0" fmla="*/ 1 w 14"/>
                      <a:gd name="T1" fmla="*/ 0 h 54"/>
                      <a:gd name="T2" fmla="*/ 0 w 14"/>
                      <a:gd name="T3" fmla="*/ 1 h 54"/>
                      <a:gd name="T4" fmla="*/ 0 w 14"/>
                      <a:gd name="T5" fmla="*/ 1 h 54"/>
                      <a:gd name="T6" fmla="*/ 1 w 14"/>
                      <a:gd name="T7" fmla="*/ 1 h 54"/>
                      <a:gd name="T8" fmla="*/ 1 w 14"/>
                      <a:gd name="T9" fmla="*/ 1 h 54"/>
                      <a:gd name="T10" fmla="*/ 1 w 14"/>
                      <a:gd name="T11" fmla="*/ 1 h 54"/>
                      <a:gd name="T12" fmla="*/ 1 w 14"/>
                      <a:gd name="T13" fmla="*/ 0 h 54"/>
                      <a:gd name="T14" fmla="*/ 0 w 14"/>
                      <a:gd name="T15" fmla="*/ 0 h 54"/>
                      <a:gd name="T16" fmla="*/ 0 w 14"/>
                      <a:gd name="T17" fmla="*/ 1 h 54"/>
                      <a:gd name="T18" fmla="*/ 1 w 14"/>
                      <a:gd name="T19" fmla="*/ 0 h 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" h="54">
                        <a:moveTo>
                          <a:pt x="7" y="0"/>
                        </a:moveTo>
                        <a:lnTo>
                          <a:pt x="0" y="7"/>
                        </a:lnTo>
                        <a:lnTo>
                          <a:pt x="0" y="54"/>
                        </a:lnTo>
                        <a:lnTo>
                          <a:pt x="14" y="54"/>
                        </a:lnTo>
                        <a:lnTo>
                          <a:pt x="14" y="7"/>
                        </a:lnTo>
                        <a:lnTo>
                          <a:pt x="7" y="14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099" name="Freeform 39"/>
                  <p:cNvSpPr>
                    <a:spLocks/>
                  </p:cNvSpPr>
                  <p:nvPr/>
                </p:nvSpPr>
                <p:spPr bwMode="auto">
                  <a:xfrm>
                    <a:off x="2277" y="2720"/>
                    <a:ext cx="35" cy="8"/>
                  </a:xfrm>
                  <a:custGeom>
                    <a:avLst/>
                    <a:gdLst>
                      <a:gd name="T0" fmla="*/ 1 w 66"/>
                      <a:gd name="T1" fmla="*/ 1 h 14"/>
                      <a:gd name="T2" fmla="*/ 1 w 66"/>
                      <a:gd name="T3" fmla="*/ 0 h 14"/>
                      <a:gd name="T4" fmla="*/ 0 w 66"/>
                      <a:gd name="T5" fmla="*/ 0 h 14"/>
                      <a:gd name="T6" fmla="*/ 0 w 66"/>
                      <a:gd name="T7" fmla="*/ 1 h 14"/>
                      <a:gd name="T8" fmla="*/ 1 w 66"/>
                      <a:gd name="T9" fmla="*/ 1 h 14"/>
                      <a:gd name="T10" fmla="*/ 1 w 66"/>
                      <a:gd name="T11" fmla="*/ 1 h 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6" h="14">
                        <a:moveTo>
                          <a:pt x="66" y="7"/>
                        </a:moveTo>
                        <a:lnTo>
                          <a:pt x="66" y="0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lnTo>
                          <a:pt x="66" y="14"/>
                        </a:lnTo>
                        <a:lnTo>
                          <a:pt x="66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0" name="Freeform 40"/>
                  <p:cNvSpPr>
                    <a:spLocks/>
                  </p:cNvSpPr>
                  <p:nvPr/>
                </p:nvSpPr>
                <p:spPr bwMode="auto">
                  <a:xfrm>
                    <a:off x="1956" y="3056"/>
                    <a:ext cx="308" cy="167"/>
                  </a:xfrm>
                  <a:custGeom>
                    <a:avLst/>
                    <a:gdLst>
                      <a:gd name="T0" fmla="*/ 7 w 583"/>
                      <a:gd name="T1" fmla="*/ 4 h 316"/>
                      <a:gd name="T2" fmla="*/ 6 w 583"/>
                      <a:gd name="T3" fmla="*/ 4 h 316"/>
                      <a:gd name="T4" fmla="*/ 6 w 583"/>
                      <a:gd name="T5" fmla="*/ 4 h 316"/>
                      <a:gd name="T6" fmla="*/ 6 w 583"/>
                      <a:gd name="T7" fmla="*/ 4 h 316"/>
                      <a:gd name="T8" fmla="*/ 5 w 583"/>
                      <a:gd name="T9" fmla="*/ 4 h 316"/>
                      <a:gd name="T10" fmla="*/ 5 w 583"/>
                      <a:gd name="T11" fmla="*/ 4 h 316"/>
                      <a:gd name="T12" fmla="*/ 5 w 583"/>
                      <a:gd name="T13" fmla="*/ 4 h 316"/>
                      <a:gd name="T14" fmla="*/ 5 w 583"/>
                      <a:gd name="T15" fmla="*/ 4 h 316"/>
                      <a:gd name="T16" fmla="*/ 5 w 583"/>
                      <a:gd name="T17" fmla="*/ 4 h 316"/>
                      <a:gd name="T18" fmla="*/ 5 w 583"/>
                      <a:gd name="T19" fmla="*/ 4 h 316"/>
                      <a:gd name="T20" fmla="*/ 1 w 583"/>
                      <a:gd name="T21" fmla="*/ 4 h 316"/>
                      <a:gd name="T22" fmla="*/ 1 w 583"/>
                      <a:gd name="T23" fmla="*/ 3 h 316"/>
                      <a:gd name="T24" fmla="*/ 0 w 583"/>
                      <a:gd name="T25" fmla="*/ 3 h 316"/>
                      <a:gd name="T26" fmla="*/ 0 w 583"/>
                      <a:gd name="T27" fmla="*/ 3 h 316"/>
                      <a:gd name="T28" fmla="*/ 0 w 583"/>
                      <a:gd name="T29" fmla="*/ 2 h 316"/>
                      <a:gd name="T30" fmla="*/ 0 w 583"/>
                      <a:gd name="T31" fmla="*/ 1 h 316"/>
                      <a:gd name="T32" fmla="*/ 0 w 583"/>
                      <a:gd name="T33" fmla="*/ 1 h 316"/>
                      <a:gd name="T34" fmla="*/ 1 w 583"/>
                      <a:gd name="T35" fmla="*/ 1 h 316"/>
                      <a:gd name="T36" fmla="*/ 1 w 583"/>
                      <a:gd name="T37" fmla="*/ 1 h 316"/>
                      <a:gd name="T38" fmla="*/ 1 w 583"/>
                      <a:gd name="T39" fmla="*/ 0 h 316"/>
                      <a:gd name="T40" fmla="*/ 1 w 583"/>
                      <a:gd name="T41" fmla="*/ 0 h 316"/>
                      <a:gd name="T42" fmla="*/ 1 w 583"/>
                      <a:gd name="T43" fmla="*/ 0 h 316"/>
                      <a:gd name="T44" fmla="*/ 1 w 583"/>
                      <a:gd name="T45" fmla="*/ 0 h 316"/>
                      <a:gd name="T46" fmla="*/ 1 w 583"/>
                      <a:gd name="T47" fmla="*/ 0 h 316"/>
                      <a:gd name="T48" fmla="*/ 1 w 583"/>
                      <a:gd name="T49" fmla="*/ 0 h 316"/>
                      <a:gd name="T50" fmla="*/ 2 w 583"/>
                      <a:gd name="T51" fmla="*/ 0 h 316"/>
                      <a:gd name="T52" fmla="*/ 2 w 583"/>
                      <a:gd name="T53" fmla="*/ 0 h 316"/>
                      <a:gd name="T54" fmla="*/ 3 w 583"/>
                      <a:gd name="T55" fmla="*/ 0 h 316"/>
                      <a:gd name="T56" fmla="*/ 3 w 583"/>
                      <a:gd name="T57" fmla="*/ 0 h 316"/>
                      <a:gd name="T58" fmla="*/ 4 w 583"/>
                      <a:gd name="T59" fmla="*/ 0 h 316"/>
                      <a:gd name="T60" fmla="*/ 4 w 583"/>
                      <a:gd name="T61" fmla="*/ 0 h 316"/>
                      <a:gd name="T62" fmla="*/ 5 w 583"/>
                      <a:gd name="T63" fmla="*/ 0 h 316"/>
                      <a:gd name="T64" fmla="*/ 6 w 583"/>
                      <a:gd name="T65" fmla="*/ 0 h 316"/>
                      <a:gd name="T66" fmla="*/ 6 w 583"/>
                      <a:gd name="T67" fmla="*/ 0 h 316"/>
                      <a:gd name="T68" fmla="*/ 6 w 583"/>
                      <a:gd name="T69" fmla="*/ 0 h 316"/>
                      <a:gd name="T70" fmla="*/ 6 w 583"/>
                      <a:gd name="T71" fmla="*/ 0 h 316"/>
                      <a:gd name="T72" fmla="*/ 6 w 583"/>
                      <a:gd name="T73" fmla="*/ 0 h 316"/>
                      <a:gd name="T74" fmla="*/ 7 w 583"/>
                      <a:gd name="T75" fmla="*/ 1 h 316"/>
                      <a:gd name="T76" fmla="*/ 7 w 583"/>
                      <a:gd name="T77" fmla="*/ 1 h 316"/>
                      <a:gd name="T78" fmla="*/ 7 w 583"/>
                      <a:gd name="T79" fmla="*/ 1 h 316"/>
                      <a:gd name="T80" fmla="*/ 7 w 583"/>
                      <a:gd name="T81" fmla="*/ 1 h 316"/>
                      <a:gd name="T82" fmla="*/ 7 w 583"/>
                      <a:gd name="T83" fmla="*/ 1 h 316"/>
                      <a:gd name="T84" fmla="*/ 7 w 583"/>
                      <a:gd name="T85" fmla="*/ 2 h 316"/>
                      <a:gd name="T86" fmla="*/ 7 w 583"/>
                      <a:gd name="T87" fmla="*/ 3 h 316"/>
                      <a:gd name="T88" fmla="*/ 7 w 583"/>
                      <a:gd name="T89" fmla="*/ 3 h 316"/>
                      <a:gd name="T90" fmla="*/ 7 w 583"/>
                      <a:gd name="T91" fmla="*/ 4 h 31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583" h="316">
                        <a:moveTo>
                          <a:pt x="583" y="314"/>
                        </a:moveTo>
                        <a:lnTo>
                          <a:pt x="551" y="314"/>
                        </a:lnTo>
                        <a:lnTo>
                          <a:pt x="521" y="314"/>
                        </a:lnTo>
                        <a:lnTo>
                          <a:pt x="490" y="314"/>
                        </a:lnTo>
                        <a:lnTo>
                          <a:pt x="463" y="314"/>
                        </a:lnTo>
                        <a:lnTo>
                          <a:pt x="440" y="314"/>
                        </a:lnTo>
                        <a:lnTo>
                          <a:pt x="421" y="314"/>
                        </a:lnTo>
                        <a:lnTo>
                          <a:pt x="410" y="314"/>
                        </a:lnTo>
                        <a:lnTo>
                          <a:pt x="405" y="314"/>
                        </a:lnTo>
                        <a:lnTo>
                          <a:pt x="405" y="316"/>
                        </a:lnTo>
                        <a:lnTo>
                          <a:pt x="7" y="316"/>
                        </a:lnTo>
                        <a:lnTo>
                          <a:pt x="7" y="301"/>
                        </a:lnTo>
                        <a:lnTo>
                          <a:pt x="0" y="301"/>
                        </a:lnTo>
                        <a:lnTo>
                          <a:pt x="0" y="258"/>
                        </a:lnTo>
                        <a:lnTo>
                          <a:pt x="0" y="161"/>
                        </a:lnTo>
                        <a:lnTo>
                          <a:pt x="0" y="63"/>
                        </a:lnTo>
                        <a:lnTo>
                          <a:pt x="0" y="14"/>
                        </a:lnTo>
                        <a:lnTo>
                          <a:pt x="1" y="6"/>
                        </a:lnTo>
                        <a:lnTo>
                          <a:pt x="5" y="3"/>
                        </a:ln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1" y="0"/>
                        </a:lnTo>
                        <a:lnTo>
                          <a:pt x="38" y="0"/>
                        </a:lnTo>
                        <a:lnTo>
                          <a:pt x="65" y="0"/>
                        </a:lnTo>
                        <a:lnTo>
                          <a:pt x="100" y="0"/>
                        </a:lnTo>
                        <a:lnTo>
                          <a:pt x="142" y="0"/>
                        </a:lnTo>
                        <a:lnTo>
                          <a:pt x="188" y="0"/>
                        </a:lnTo>
                        <a:lnTo>
                          <a:pt x="237" y="0"/>
                        </a:lnTo>
                        <a:lnTo>
                          <a:pt x="288" y="0"/>
                        </a:lnTo>
                        <a:lnTo>
                          <a:pt x="340" y="0"/>
                        </a:lnTo>
                        <a:lnTo>
                          <a:pt x="389" y="0"/>
                        </a:lnTo>
                        <a:lnTo>
                          <a:pt x="435" y="0"/>
                        </a:lnTo>
                        <a:lnTo>
                          <a:pt x="477" y="0"/>
                        </a:lnTo>
                        <a:lnTo>
                          <a:pt x="513" y="0"/>
                        </a:lnTo>
                        <a:lnTo>
                          <a:pt x="542" y="0"/>
                        </a:lnTo>
                        <a:lnTo>
                          <a:pt x="560" y="0"/>
                        </a:lnTo>
                        <a:lnTo>
                          <a:pt x="569" y="0"/>
                        </a:lnTo>
                        <a:lnTo>
                          <a:pt x="576" y="1"/>
                        </a:lnTo>
                        <a:lnTo>
                          <a:pt x="580" y="5"/>
                        </a:lnTo>
                        <a:lnTo>
                          <a:pt x="583" y="10"/>
                        </a:lnTo>
                        <a:lnTo>
                          <a:pt x="583" y="14"/>
                        </a:lnTo>
                        <a:lnTo>
                          <a:pt x="583" y="58"/>
                        </a:lnTo>
                        <a:lnTo>
                          <a:pt x="583" y="152"/>
                        </a:lnTo>
                        <a:lnTo>
                          <a:pt x="583" y="247"/>
                        </a:lnTo>
                        <a:lnTo>
                          <a:pt x="583" y="294"/>
                        </a:lnTo>
                        <a:lnTo>
                          <a:pt x="583" y="3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1" name="Freeform 41"/>
                  <p:cNvSpPr>
                    <a:spLocks/>
                  </p:cNvSpPr>
                  <p:nvPr/>
                </p:nvSpPr>
                <p:spPr bwMode="auto">
                  <a:xfrm>
                    <a:off x="2167" y="3220"/>
                    <a:ext cx="97" cy="4"/>
                  </a:xfrm>
                  <a:custGeom>
                    <a:avLst/>
                    <a:gdLst>
                      <a:gd name="T0" fmla="*/ 1 w 183"/>
                      <a:gd name="T1" fmla="*/ 0 h 9"/>
                      <a:gd name="T2" fmla="*/ 1 w 183"/>
                      <a:gd name="T3" fmla="*/ 0 h 9"/>
                      <a:gd name="T4" fmla="*/ 1 w 183"/>
                      <a:gd name="T5" fmla="*/ 0 h 9"/>
                      <a:gd name="T6" fmla="*/ 1 w 183"/>
                      <a:gd name="T7" fmla="*/ 0 h 9"/>
                      <a:gd name="T8" fmla="*/ 1 w 183"/>
                      <a:gd name="T9" fmla="*/ 0 h 9"/>
                      <a:gd name="T10" fmla="*/ 1 w 183"/>
                      <a:gd name="T11" fmla="*/ 0 h 9"/>
                      <a:gd name="T12" fmla="*/ 1 w 183"/>
                      <a:gd name="T13" fmla="*/ 0 h 9"/>
                      <a:gd name="T14" fmla="*/ 2 w 183"/>
                      <a:gd name="T15" fmla="*/ 0 h 9"/>
                      <a:gd name="T16" fmla="*/ 2 w 183"/>
                      <a:gd name="T17" fmla="*/ 0 h 9"/>
                      <a:gd name="T18" fmla="*/ 2 w 183"/>
                      <a:gd name="T19" fmla="*/ 0 h 9"/>
                      <a:gd name="T20" fmla="*/ 2 w 183"/>
                      <a:gd name="T21" fmla="*/ 0 h 9"/>
                      <a:gd name="T22" fmla="*/ 2 w 183"/>
                      <a:gd name="T23" fmla="*/ 0 h 9"/>
                      <a:gd name="T24" fmla="*/ 2 w 183"/>
                      <a:gd name="T25" fmla="*/ 0 h 9"/>
                      <a:gd name="T26" fmla="*/ 1 w 183"/>
                      <a:gd name="T27" fmla="*/ 0 h 9"/>
                      <a:gd name="T28" fmla="*/ 1 w 183"/>
                      <a:gd name="T29" fmla="*/ 0 h 9"/>
                      <a:gd name="T30" fmla="*/ 1 w 183"/>
                      <a:gd name="T31" fmla="*/ 0 h 9"/>
                      <a:gd name="T32" fmla="*/ 1 w 183"/>
                      <a:gd name="T33" fmla="*/ 0 h 9"/>
                      <a:gd name="T34" fmla="*/ 1 w 183"/>
                      <a:gd name="T35" fmla="*/ 0 h 9"/>
                      <a:gd name="T36" fmla="*/ 1 w 183"/>
                      <a:gd name="T37" fmla="*/ 0 h 9"/>
                      <a:gd name="T38" fmla="*/ 0 w 183"/>
                      <a:gd name="T39" fmla="*/ 0 h 9"/>
                      <a:gd name="T40" fmla="*/ 1 w 183"/>
                      <a:gd name="T41" fmla="*/ 0 h 9"/>
                      <a:gd name="T42" fmla="*/ 0 w 183"/>
                      <a:gd name="T43" fmla="*/ 0 h 9"/>
                      <a:gd name="T44" fmla="*/ 0 w 183"/>
                      <a:gd name="T45" fmla="*/ 0 h 9"/>
                      <a:gd name="T46" fmla="*/ 1 w 183"/>
                      <a:gd name="T47" fmla="*/ 0 h 9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83" h="9">
                        <a:moveTo>
                          <a:pt x="10" y="5"/>
                        </a:moveTo>
                        <a:lnTo>
                          <a:pt x="5" y="9"/>
                        </a:lnTo>
                        <a:lnTo>
                          <a:pt x="10" y="9"/>
                        </a:lnTo>
                        <a:lnTo>
                          <a:pt x="21" y="9"/>
                        </a:lnTo>
                        <a:lnTo>
                          <a:pt x="40" y="9"/>
                        </a:lnTo>
                        <a:lnTo>
                          <a:pt x="63" y="9"/>
                        </a:lnTo>
                        <a:lnTo>
                          <a:pt x="90" y="9"/>
                        </a:lnTo>
                        <a:lnTo>
                          <a:pt x="121" y="9"/>
                        </a:lnTo>
                        <a:lnTo>
                          <a:pt x="151" y="9"/>
                        </a:lnTo>
                        <a:lnTo>
                          <a:pt x="183" y="9"/>
                        </a:lnTo>
                        <a:lnTo>
                          <a:pt x="183" y="0"/>
                        </a:lnTo>
                        <a:lnTo>
                          <a:pt x="151" y="0"/>
                        </a:lnTo>
                        <a:lnTo>
                          <a:pt x="121" y="0"/>
                        </a:lnTo>
                        <a:lnTo>
                          <a:pt x="90" y="0"/>
                        </a:lnTo>
                        <a:lnTo>
                          <a:pt x="63" y="0"/>
                        </a:lnTo>
                        <a:lnTo>
                          <a:pt x="40" y="0"/>
                        </a:lnTo>
                        <a:lnTo>
                          <a:pt x="21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1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2" name="Freeform 42"/>
                  <p:cNvSpPr>
                    <a:spLocks/>
                  </p:cNvSpPr>
                  <p:nvPr/>
                </p:nvSpPr>
                <p:spPr bwMode="auto">
                  <a:xfrm>
                    <a:off x="2167" y="3221"/>
                    <a:ext cx="6" cy="5"/>
                  </a:xfrm>
                  <a:custGeom>
                    <a:avLst/>
                    <a:gdLst>
                      <a:gd name="T0" fmla="*/ 1 w 10"/>
                      <a:gd name="T1" fmla="*/ 1 h 10"/>
                      <a:gd name="T2" fmla="*/ 1 w 10"/>
                      <a:gd name="T3" fmla="*/ 1 h 10"/>
                      <a:gd name="T4" fmla="*/ 1 w 10"/>
                      <a:gd name="T5" fmla="*/ 1 h 10"/>
                      <a:gd name="T6" fmla="*/ 0 w 10"/>
                      <a:gd name="T7" fmla="*/ 1 h 10"/>
                      <a:gd name="T8" fmla="*/ 0 w 10"/>
                      <a:gd name="T9" fmla="*/ 1 h 10"/>
                      <a:gd name="T10" fmla="*/ 1 w 10"/>
                      <a:gd name="T11" fmla="*/ 0 h 10"/>
                      <a:gd name="T12" fmla="*/ 1 w 10"/>
                      <a:gd name="T13" fmla="*/ 1 h 10"/>
                      <a:gd name="T14" fmla="*/ 1 w 10"/>
                      <a:gd name="T15" fmla="*/ 1 h 10"/>
                      <a:gd name="T16" fmla="*/ 1 w 10"/>
                      <a:gd name="T17" fmla="*/ 1 h 10"/>
                      <a:gd name="T18" fmla="*/ 1 w 10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lnTo>
                          <a:pt x="10" y="5"/>
                        </a:lnTo>
                        <a:lnTo>
                          <a:pt x="10" y="3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lnTo>
                          <a:pt x="10" y="10"/>
                        </a:lnTo>
                        <a:lnTo>
                          <a:pt x="10" y="5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3" name="Freeform 43"/>
                  <p:cNvSpPr>
                    <a:spLocks/>
                  </p:cNvSpPr>
                  <p:nvPr/>
                </p:nvSpPr>
                <p:spPr bwMode="auto">
                  <a:xfrm>
                    <a:off x="1957" y="3221"/>
                    <a:ext cx="213" cy="5"/>
                  </a:xfrm>
                  <a:custGeom>
                    <a:avLst/>
                    <a:gdLst>
                      <a:gd name="T0" fmla="*/ 0 w 403"/>
                      <a:gd name="T1" fmla="*/ 1 h 10"/>
                      <a:gd name="T2" fmla="*/ 1 w 403"/>
                      <a:gd name="T3" fmla="*/ 1 h 10"/>
                      <a:gd name="T4" fmla="*/ 5 w 403"/>
                      <a:gd name="T5" fmla="*/ 1 h 10"/>
                      <a:gd name="T6" fmla="*/ 5 w 403"/>
                      <a:gd name="T7" fmla="*/ 0 h 10"/>
                      <a:gd name="T8" fmla="*/ 1 w 403"/>
                      <a:gd name="T9" fmla="*/ 0 h 10"/>
                      <a:gd name="T10" fmla="*/ 1 w 403"/>
                      <a:gd name="T11" fmla="*/ 1 h 10"/>
                      <a:gd name="T12" fmla="*/ 0 w 403"/>
                      <a:gd name="T13" fmla="*/ 1 h 10"/>
                      <a:gd name="T14" fmla="*/ 0 w 403"/>
                      <a:gd name="T15" fmla="*/ 1 h 10"/>
                      <a:gd name="T16" fmla="*/ 1 w 403"/>
                      <a:gd name="T17" fmla="*/ 1 h 10"/>
                      <a:gd name="T18" fmla="*/ 0 w 403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03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403" y="10"/>
                        </a:lnTo>
                        <a:lnTo>
                          <a:pt x="403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4" name="Freeform 44"/>
                  <p:cNvSpPr>
                    <a:spLocks/>
                  </p:cNvSpPr>
                  <p:nvPr/>
                </p:nvSpPr>
                <p:spPr bwMode="auto">
                  <a:xfrm>
                    <a:off x="1957" y="3213"/>
                    <a:ext cx="5" cy="10"/>
                  </a:xfrm>
                  <a:custGeom>
                    <a:avLst/>
                    <a:gdLst>
                      <a:gd name="T0" fmla="*/ 1 w 9"/>
                      <a:gd name="T1" fmla="*/ 1 h 20"/>
                      <a:gd name="T2" fmla="*/ 0 w 9"/>
                      <a:gd name="T3" fmla="*/ 1 h 20"/>
                      <a:gd name="T4" fmla="*/ 0 w 9"/>
                      <a:gd name="T5" fmla="*/ 1 h 20"/>
                      <a:gd name="T6" fmla="*/ 1 w 9"/>
                      <a:gd name="T7" fmla="*/ 1 h 20"/>
                      <a:gd name="T8" fmla="*/ 1 w 9"/>
                      <a:gd name="T9" fmla="*/ 1 h 20"/>
                      <a:gd name="T10" fmla="*/ 1 w 9"/>
                      <a:gd name="T11" fmla="*/ 0 h 20"/>
                      <a:gd name="T12" fmla="*/ 1 w 9"/>
                      <a:gd name="T13" fmla="*/ 1 h 20"/>
                      <a:gd name="T14" fmla="*/ 1 w 9"/>
                      <a:gd name="T15" fmla="*/ 0 h 20"/>
                      <a:gd name="T16" fmla="*/ 1 w 9"/>
                      <a:gd name="T17" fmla="*/ 0 h 20"/>
                      <a:gd name="T18" fmla="*/ 1 w 9"/>
                      <a:gd name="T19" fmla="*/ 1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0">
                        <a:moveTo>
                          <a:pt x="5" y="10"/>
                        </a:moveTo>
                        <a:lnTo>
                          <a:pt x="0" y="5"/>
                        </a:lnTo>
                        <a:lnTo>
                          <a:pt x="0" y="20"/>
                        </a:lnTo>
                        <a:lnTo>
                          <a:pt x="9" y="20"/>
                        </a:lnTo>
                        <a:lnTo>
                          <a:pt x="9" y="5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9" y="0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5" name="Freeform 45"/>
                  <p:cNvSpPr>
                    <a:spLocks/>
                  </p:cNvSpPr>
                  <p:nvPr/>
                </p:nvSpPr>
                <p:spPr bwMode="auto">
                  <a:xfrm>
                    <a:off x="1953" y="3213"/>
                    <a:ext cx="7" cy="5"/>
                  </a:xfrm>
                  <a:custGeom>
                    <a:avLst/>
                    <a:gdLst>
                      <a:gd name="T0" fmla="*/ 0 w 12"/>
                      <a:gd name="T1" fmla="*/ 1 h 10"/>
                      <a:gd name="T2" fmla="*/ 1 w 12"/>
                      <a:gd name="T3" fmla="*/ 1 h 10"/>
                      <a:gd name="T4" fmla="*/ 1 w 12"/>
                      <a:gd name="T5" fmla="*/ 1 h 10"/>
                      <a:gd name="T6" fmla="*/ 1 w 12"/>
                      <a:gd name="T7" fmla="*/ 0 h 10"/>
                      <a:gd name="T8" fmla="*/ 1 w 12"/>
                      <a:gd name="T9" fmla="*/ 0 h 10"/>
                      <a:gd name="T10" fmla="*/ 1 w 12"/>
                      <a:gd name="T11" fmla="*/ 1 h 10"/>
                      <a:gd name="T12" fmla="*/ 0 w 12"/>
                      <a:gd name="T13" fmla="*/ 1 h 10"/>
                      <a:gd name="T14" fmla="*/ 0 w 12"/>
                      <a:gd name="T15" fmla="*/ 1 h 10"/>
                      <a:gd name="T16" fmla="*/ 1 w 12"/>
                      <a:gd name="T17" fmla="*/ 1 h 10"/>
                      <a:gd name="T18" fmla="*/ 0 w 12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12" y="10"/>
                        </a:ln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6" name="Freeform 46"/>
                  <p:cNvSpPr>
                    <a:spLocks/>
                  </p:cNvSpPr>
                  <p:nvPr/>
                </p:nvSpPr>
                <p:spPr bwMode="auto">
                  <a:xfrm>
                    <a:off x="1953" y="3064"/>
                    <a:ext cx="5" cy="151"/>
                  </a:xfrm>
                  <a:custGeom>
                    <a:avLst/>
                    <a:gdLst>
                      <a:gd name="T0" fmla="*/ 0 w 9"/>
                      <a:gd name="T1" fmla="*/ 0 h 287"/>
                      <a:gd name="T2" fmla="*/ 0 w 9"/>
                      <a:gd name="T3" fmla="*/ 0 h 287"/>
                      <a:gd name="T4" fmla="*/ 0 w 9"/>
                      <a:gd name="T5" fmla="*/ 1 h 287"/>
                      <a:gd name="T6" fmla="*/ 0 w 9"/>
                      <a:gd name="T7" fmla="*/ 2 h 287"/>
                      <a:gd name="T8" fmla="*/ 0 w 9"/>
                      <a:gd name="T9" fmla="*/ 3 h 287"/>
                      <a:gd name="T10" fmla="*/ 0 w 9"/>
                      <a:gd name="T11" fmla="*/ 3 h 287"/>
                      <a:gd name="T12" fmla="*/ 1 w 9"/>
                      <a:gd name="T13" fmla="*/ 3 h 287"/>
                      <a:gd name="T14" fmla="*/ 1 w 9"/>
                      <a:gd name="T15" fmla="*/ 3 h 287"/>
                      <a:gd name="T16" fmla="*/ 1 w 9"/>
                      <a:gd name="T17" fmla="*/ 2 h 287"/>
                      <a:gd name="T18" fmla="*/ 1 w 9"/>
                      <a:gd name="T19" fmla="*/ 1 h 287"/>
                      <a:gd name="T20" fmla="*/ 1 w 9"/>
                      <a:gd name="T21" fmla="*/ 0 h 287"/>
                      <a:gd name="T22" fmla="*/ 1 w 9"/>
                      <a:gd name="T23" fmla="*/ 0 h 287"/>
                      <a:gd name="T24" fmla="*/ 0 w 9"/>
                      <a:gd name="T25" fmla="*/ 0 h 28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0" y="147"/>
                        </a:lnTo>
                        <a:lnTo>
                          <a:pt x="0" y="244"/>
                        </a:lnTo>
                        <a:lnTo>
                          <a:pt x="0" y="287"/>
                        </a:lnTo>
                        <a:lnTo>
                          <a:pt x="9" y="287"/>
                        </a:lnTo>
                        <a:lnTo>
                          <a:pt x="9" y="244"/>
                        </a:lnTo>
                        <a:lnTo>
                          <a:pt x="9" y="147"/>
                        </a:lnTo>
                        <a:lnTo>
                          <a:pt x="9" y="49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7" name="Freeform 47"/>
                  <p:cNvSpPr>
                    <a:spLocks/>
                  </p:cNvSpPr>
                  <p:nvPr/>
                </p:nvSpPr>
                <p:spPr bwMode="auto">
                  <a:xfrm>
                    <a:off x="1953" y="3054"/>
                    <a:ext cx="10" cy="10"/>
                  </a:xfrm>
                  <a:custGeom>
                    <a:avLst/>
                    <a:gdLst>
                      <a:gd name="T0" fmla="*/ 1 w 19"/>
                      <a:gd name="T1" fmla="*/ 0 h 18"/>
                      <a:gd name="T2" fmla="*/ 1 w 19"/>
                      <a:gd name="T3" fmla="*/ 0 h 18"/>
                      <a:gd name="T4" fmla="*/ 1 w 19"/>
                      <a:gd name="T5" fmla="*/ 0 h 18"/>
                      <a:gd name="T6" fmla="*/ 1 w 19"/>
                      <a:gd name="T7" fmla="*/ 1 h 18"/>
                      <a:gd name="T8" fmla="*/ 1 w 19"/>
                      <a:gd name="T9" fmla="*/ 1 h 18"/>
                      <a:gd name="T10" fmla="*/ 0 w 19"/>
                      <a:gd name="T11" fmla="*/ 1 h 18"/>
                      <a:gd name="T12" fmla="*/ 1 w 19"/>
                      <a:gd name="T13" fmla="*/ 1 h 18"/>
                      <a:gd name="T14" fmla="*/ 1 w 19"/>
                      <a:gd name="T15" fmla="*/ 1 h 18"/>
                      <a:gd name="T16" fmla="*/ 1 w 19"/>
                      <a:gd name="T17" fmla="*/ 1 h 18"/>
                      <a:gd name="T18" fmla="*/ 1 w 19"/>
                      <a:gd name="T19" fmla="*/ 1 h 18"/>
                      <a:gd name="T20" fmla="*/ 1 w 19"/>
                      <a:gd name="T21" fmla="*/ 1 h 18"/>
                      <a:gd name="T22" fmla="*/ 1 w 19"/>
                      <a:gd name="T23" fmla="*/ 1 h 18"/>
                      <a:gd name="T24" fmla="*/ 1 w 19"/>
                      <a:gd name="T25" fmla="*/ 0 h 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9" h="18">
                        <a:moveTo>
                          <a:pt x="19" y="0"/>
                        </a:moveTo>
                        <a:lnTo>
                          <a:pt x="19" y="0"/>
                        </a:lnTo>
                        <a:lnTo>
                          <a:pt x="13" y="0"/>
                        </a:lnTo>
                        <a:lnTo>
                          <a:pt x="8" y="3"/>
                        </a:lnTo>
                        <a:lnTo>
                          <a:pt x="1" y="8"/>
                        </a:lnTo>
                        <a:lnTo>
                          <a:pt x="0" y="18"/>
                        </a:lnTo>
                        <a:lnTo>
                          <a:pt x="9" y="18"/>
                        </a:lnTo>
                        <a:lnTo>
                          <a:pt x="10" y="12"/>
                        </a:lnTo>
                        <a:lnTo>
                          <a:pt x="13" y="10"/>
                        </a:lnTo>
                        <a:lnTo>
                          <a:pt x="15" y="9"/>
                        </a:lnTo>
                        <a:lnTo>
                          <a:pt x="19" y="9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8" name="Freeform 48"/>
                  <p:cNvSpPr>
                    <a:spLocks/>
                  </p:cNvSpPr>
                  <p:nvPr/>
                </p:nvSpPr>
                <p:spPr bwMode="auto">
                  <a:xfrm>
                    <a:off x="1963" y="3054"/>
                    <a:ext cx="294" cy="5"/>
                  </a:xfrm>
                  <a:custGeom>
                    <a:avLst/>
                    <a:gdLst>
                      <a:gd name="T0" fmla="*/ 6 w 555"/>
                      <a:gd name="T1" fmla="*/ 0 h 9"/>
                      <a:gd name="T2" fmla="*/ 6 w 555"/>
                      <a:gd name="T3" fmla="*/ 0 h 9"/>
                      <a:gd name="T4" fmla="*/ 6 w 555"/>
                      <a:gd name="T5" fmla="*/ 0 h 9"/>
                      <a:gd name="T6" fmla="*/ 6 w 555"/>
                      <a:gd name="T7" fmla="*/ 0 h 9"/>
                      <a:gd name="T8" fmla="*/ 6 w 555"/>
                      <a:gd name="T9" fmla="*/ 0 h 9"/>
                      <a:gd name="T10" fmla="*/ 6 w 555"/>
                      <a:gd name="T11" fmla="*/ 0 h 9"/>
                      <a:gd name="T12" fmla="*/ 5 w 555"/>
                      <a:gd name="T13" fmla="*/ 0 h 9"/>
                      <a:gd name="T14" fmla="*/ 4 w 555"/>
                      <a:gd name="T15" fmla="*/ 0 h 9"/>
                      <a:gd name="T16" fmla="*/ 4 w 555"/>
                      <a:gd name="T17" fmla="*/ 0 h 9"/>
                      <a:gd name="T18" fmla="*/ 3 w 555"/>
                      <a:gd name="T19" fmla="*/ 0 h 9"/>
                      <a:gd name="T20" fmla="*/ 3 w 555"/>
                      <a:gd name="T21" fmla="*/ 0 h 9"/>
                      <a:gd name="T22" fmla="*/ 2 w 555"/>
                      <a:gd name="T23" fmla="*/ 0 h 9"/>
                      <a:gd name="T24" fmla="*/ 2 w 555"/>
                      <a:gd name="T25" fmla="*/ 0 h 9"/>
                      <a:gd name="T26" fmla="*/ 1 w 555"/>
                      <a:gd name="T27" fmla="*/ 0 h 9"/>
                      <a:gd name="T28" fmla="*/ 1 w 555"/>
                      <a:gd name="T29" fmla="*/ 0 h 9"/>
                      <a:gd name="T30" fmla="*/ 1 w 555"/>
                      <a:gd name="T31" fmla="*/ 0 h 9"/>
                      <a:gd name="T32" fmla="*/ 1 w 555"/>
                      <a:gd name="T33" fmla="*/ 0 h 9"/>
                      <a:gd name="T34" fmla="*/ 0 w 555"/>
                      <a:gd name="T35" fmla="*/ 0 h 9"/>
                      <a:gd name="T36" fmla="*/ 0 w 555"/>
                      <a:gd name="T37" fmla="*/ 1 h 9"/>
                      <a:gd name="T38" fmla="*/ 1 w 555"/>
                      <a:gd name="T39" fmla="*/ 1 h 9"/>
                      <a:gd name="T40" fmla="*/ 1 w 555"/>
                      <a:gd name="T41" fmla="*/ 1 h 9"/>
                      <a:gd name="T42" fmla="*/ 1 w 555"/>
                      <a:gd name="T43" fmla="*/ 1 h 9"/>
                      <a:gd name="T44" fmla="*/ 1 w 555"/>
                      <a:gd name="T45" fmla="*/ 1 h 9"/>
                      <a:gd name="T46" fmla="*/ 2 w 555"/>
                      <a:gd name="T47" fmla="*/ 1 h 9"/>
                      <a:gd name="T48" fmla="*/ 2 w 555"/>
                      <a:gd name="T49" fmla="*/ 1 h 9"/>
                      <a:gd name="T50" fmla="*/ 3 w 555"/>
                      <a:gd name="T51" fmla="*/ 1 h 9"/>
                      <a:gd name="T52" fmla="*/ 3 w 555"/>
                      <a:gd name="T53" fmla="*/ 1 h 9"/>
                      <a:gd name="T54" fmla="*/ 4 w 555"/>
                      <a:gd name="T55" fmla="*/ 1 h 9"/>
                      <a:gd name="T56" fmla="*/ 4 w 555"/>
                      <a:gd name="T57" fmla="*/ 1 h 9"/>
                      <a:gd name="T58" fmla="*/ 5 w 555"/>
                      <a:gd name="T59" fmla="*/ 1 h 9"/>
                      <a:gd name="T60" fmla="*/ 6 w 555"/>
                      <a:gd name="T61" fmla="*/ 1 h 9"/>
                      <a:gd name="T62" fmla="*/ 6 w 555"/>
                      <a:gd name="T63" fmla="*/ 1 h 9"/>
                      <a:gd name="T64" fmla="*/ 6 w 555"/>
                      <a:gd name="T65" fmla="*/ 1 h 9"/>
                      <a:gd name="T66" fmla="*/ 6 w 555"/>
                      <a:gd name="T67" fmla="*/ 1 h 9"/>
                      <a:gd name="T68" fmla="*/ 6 w 555"/>
                      <a:gd name="T69" fmla="*/ 1 h 9"/>
                      <a:gd name="T70" fmla="*/ 6 w 555"/>
                      <a:gd name="T71" fmla="*/ 1 h 9"/>
                      <a:gd name="T72" fmla="*/ 6 w 555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555" h="9">
                        <a:moveTo>
                          <a:pt x="555" y="0"/>
                        </a:moveTo>
                        <a:lnTo>
                          <a:pt x="555" y="0"/>
                        </a:lnTo>
                        <a:lnTo>
                          <a:pt x="546" y="0"/>
                        </a:lnTo>
                        <a:lnTo>
                          <a:pt x="528" y="0"/>
                        </a:lnTo>
                        <a:lnTo>
                          <a:pt x="499" y="0"/>
                        </a:lnTo>
                        <a:lnTo>
                          <a:pt x="463" y="0"/>
                        </a:lnTo>
                        <a:lnTo>
                          <a:pt x="421" y="0"/>
                        </a:lnTo>
                        <a:lnTo>
                          <a:pt x="375" y="0"/>
                        </a:lnTo>
                        <a:lnTo>
                          <a:pt x="326" y="0"/>
                        </a:lnTo>
                        <a:lnTo>
                          <a:pt x="274" y="0"/>
                        </a:lnTo>
                        <a:lnTo>
                          <a:pt x="223" y="0"/>
                        </a:lnTo>
                        <a:lnTo>
                          <a:pt x="174" y="0"/>
                        </a:lnTo>
                        <a:lnTo>
                          <a:pt x="128" y="0"/>
                        </a:lnTo>
                        <a:lnTo>
                          <a:pt x="86" y="0"/>
                        </a:lnTo>
                        <a:lnTo>
                          <a:pt x="51" y="0"/>
                        </a:lnTo>
                        <a:lnTo>
                          <a:pt x="2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7" y="9"/>
                        </a:lnTo>
                        <a:lnTo>
                          <a:pt x="24" y="9"/>
                        </a:lnTo>
                        <a:lnTo>
                          <a:pt x="51" y="9"/>
                        </a:lnTo>
                        <a:lnTo>
                          <a:pt x="86" y="9"/>
                        </a:lnTo>
                        <a:lnTo>
                          <a:pt x="128" y="9"/>
                        </a:lnTo>
                        <a:lnTo>
                          <a:pt x="174" y="9"/>
                        </a:lnTo>
                        <a:lnTo>
                          <a:pt x="223" y="9"/>
                        </a:lnTo>
                        <a:lnTo>
                          <a:pt x="274" y="9"/>
                        </a:lnTo>
                        <a:lnTo>
                          <a:pt x="326" y="9"/>
                        </a:lnTo>
                        <a:lnTo>
                          <a:pt x="375" y="9"/>
                        </a:lnTo>
                        <a:lnTo>
                          <a:pt x="421" y="9"/>
                        </a:lnTo>
                        <a:lnTo>
                          <a:pt x="463" y="9"/>
                        </a:lnTo>
                        <a:lnTo>
                          <a:pt x="499" y="9"/>
                        </a:lnTo>
                        <a:lnTo>
                          <a:pt x="528" y="9"/>
                        </a:lnTo>
                        <a:lnTo>
                          <a:pt x="546" y="9"/>
                        </a:lnTo>
                        <a:lnTo>
                          <a:pt x="555" y="9"/>
                        </a:lnTo>
                        <a:lnTo>
                          <a:pt x="55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09" name="Freeform 49"/>
                  <p:cNvSpPr>
                    <a:spLocks/>
                  </p:cNvSpPr>
                  <p:nvPr/>
                </p:nvSpPr>
                <p:spPr bwMode="auto">
                  <a:xfrm>
                    <a:off x="2257" y="3054"/>
                    <a:ext cx="9" cy="10"/>
                  </a:xfrm>
                  <a:custGeom>
                    <a:avLst/>
                    <a:gdLst>
                      <a:gd name="T0" fmla="*/ 1 w 18"/>
                      <a:gd name="T1" fmla="*/ 1 h 18"/>
                      <a:gd name="T2" fmla="*/ 1 w 18"/>
                      <a:gd name="T3" fmla="*/ 1 h 18"/>
                      <a:gd name="T4" fmla="*/ 1 w 18"/>
                      <a:gd name="T5" fmla="*/ 1 h 18"/>
                      <a:gd name="T6" fmla="*/ 1 w 18"/>
                      <a:gd name="T7" fmla="*/ 1 h 18"/>
                      <a:gd name="T8" fmla="*/ 1 w 18"/>
                      <a:gd name="T9" fmla="*/ 1 h 18"/>
                      <a:gd name="T10" fmla="*/ 0 w 18"/>
                      <a:gd name="T11" fmla="*/ 0 h 18"/>
                      <a:gd name="T12" fmla="*/ 0 w 18"/>
                      <a:gd name="T13" fmla="*/ 1 h 18"/>
                      <a:gd name="T14" fmla="*/ 1 w 18"/>
                      <a:gd name="T15" fmla="*/ 1 h 18"/>
                      <a:gd name="T16" fmla="*/ 1 w 18"/>
                      <a:gd name="T17" fmla="*/ 1 h 18"/>
                      <a:gd name="T18" fmla="*/ 1 w 18"/>
                      <a:gd name="T19" fmla="*/ 1 h 18"/>
                      <a:gd name="T20" fmla="*/ 1 w 18"/>
                      <a:gd name="T21" fmla="*/ 1 h 18"/>
                      <a:gd name="T22" fmla="*/ 1 w 18"/>
                      <a:gd name="T23" fmla="*/ 1 h 18"/>
                      <a:gd name="T24" fmla="*/ 1 w 18"/>
                      <a:gd name="T25" fmla="*/ 1 h 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8" h="18">
                        <a:moveTo>
                          <a:pt x="18" y="18"/>
                        </a:moveTo>
                        <a:lnTo>
                          <a:pt x="18" y="18"/>
                        </a:lnTo>
                        <a:lnTo>
                          <a:pt x="18" y="12"/>
                        </a:lnTo>
                        <a:lnTo>
                          <a:pt x="15" y="7"/>
                        </a:lnTo>
                        <a:lnTo>
                          <a:pt x="8" y="1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5" y="10"/>
                        </a:lnTo>
                        <a:lnTo>
                          <a:pt x="8" y="11"/>
                        </a:lnTo>
                        <a:lnTo>
                          <a:pt x="9" y="15"/>
                        </a:lnTo>
                        <a:lnTo>
                          <a:pt x="9" y="18"/>
                        </a:lnTo>
                        <a:lnTo>
                          <a:pt x="18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0" name="Freeform 50"/>
                  <p:cNvSpPr>
                    <a:spLocks/>
                  </p:cNvSpPr>
                  <p:nvPr/>
                </p:nvSpPr>
                <p:spPr bwMode="auto">
                  <a:xfrm>
                    <a:off x="2261" y="3064"/>
                    <a:ext cx="5" cy="148"/>
                  </a:xfrm>
                  <a:custGeom>
                    <a:avLst/>
                    <a:gdLst>
                      <a:gd name="T0" fmla="*/ 1 w 9"/>
                      <a:gd name="T1" fmla="*/ 3 h 280"/>
                      <a:gd name="T2" fmla="*/ 1 w 9"/>
                      <a:gd name="T3" fmla="*/ 3 h 280"/>
                      <a:gd name="T4" fmla="*/ 1 w 9"/>
                      <a:gd name="T5" fmla="*/ 3 h 280"/>
                      <a:gd name="T6" fmla="*/ 1 w 9"/>
                      <a:gd name="T7" fmla="*/ 2 h 280"/>
                      <a:gd name="T8" fmla="*/ 1 w 9"/>
                      <a:gd name="T9" fmla="*/ 1 h 280"/>
                      <a:gd name="T10" fmla="*/ 1 w 9"/>
                      <a:gd name="T11" fmla="*/ 0 h 280"/>
                      <a:gd name="T12" fmla="*/ 0 w 9"/>
                      <a:gd name="T13" fmla="*/ 0 h 280"/>
                      <a:gd name="T14" fmla="*/ 0 w 9"/>
                      <a:gd name="T15" fmla="*/ 1 h 280"/>
                      <a:gd name="T16" fmla="*/ 0 w 9"/>
                      <a:gd name="T17" fmla="*/ 2 h 280"/>
                      <a:gd name="T18" fmla="*/ 0 w 9"/>
                      <a:gd name="T19" fmla="*/ 3 h 280"/>
                      <a:gd name="T20" fmla="*/ 0 w 9"/>
                      <a:gd name="T21" fmla="*/ 3 h 280"/>
                      <a:gd name="T22" fmla="*/ 0 w 9"/>
                      <a:gd name="T23" fmla="*/ 3 h 280"/>
                      <a:gd name="T24" fmla="*/ 1 w 9"/>
                      <a:gd name="T25" fmla="*/ 3 h 28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0">
                        <a:moveTo>
                          <a:pt x="9" y="280"/>
                        </a:moveTo>
                        <a:lnTo>
                          <a:pt x="9" y="280"/>
                        </a:lnTo>
                        <a:lnTo>
                          <a:pt x="9" y="233"/>
                        </a:lnTo>
                        <a:lnTo>
                          <a:pt x="9" y="138"/>
                        </a:lnTo>
                        <a:lnTo>
                          <a:pt x="9" y="4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44"/>
                        </a:lnTo>
                        <a:lnTo>
                          <a:pt x="0" y="138"/>
                        </a:lnTo>
                        <a:lnTo>
                          <a:pt x="0" y="233"/>
                        </a:lnTo>
                        <a:lnTo>
                          <a:pt x="0" y="280"/>
                        </a:lnTo>
                        <a:lnTo>
                          <a:pt x="9" y="2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1" name="Freeform 51"/>
                  <p:cNvSpPr>
                    <a:spLocks/>
                  </p:cNvSpPr>
                  <p:nvPr/>
                </p:nvSpPr>
                <p:spPr bwMode="auto">
                  <a:xfrm>
                    <a:off x="2261" y="3212"/>
                    <a:ext cx="5" cy="12"/>
                  </a:xfrm>
                  <a:custGeom>
                    <a:avLst/>
                    <a:gdLst>
                      <a:gd name="T0" fmla="*/ 1 w 9"/>
                      <a:gd name="T1" fmla="*/ 1 h 24"/>
                      <a:gd name="T2" fmla="*/ 1 w 9"/>
                      <a:gd name="T3" fmla="*/ 1 h 24"/>
                      <a:gd name="T4" fmla="*/ 1 w 9"/>
                      <a:gd name="T5" fmla="*/ 0 h 24"/>
                      <a:gd name="T6" fmla="*/ 0 w 9"/>
                      <a:gd name="T7" fmla="*/ 0 h 24"/>
                      <a:gd name="T8" fmla="*/ 0 w 9"/>
                      <a:gd name="T9" fmla="*/ 1 h 24"/>
                      <a:gd name="T10" fmla="*/ 1 w 9"/>
                      <a:gd name="T11" fmla="*/ 1 h 24"/>
                      <a:gd name="T12" fmla="*/ 1 w 9"/>
                      <a:gd name="T13" fmla="*/ 1 h 24"/>
                      <a:gd name="T14" fmla="*/ 1 w 9"/>
                      <a:gd name="T15" fmla="*/ 1 h 24"/>
                      <a:gd name="T16" fmla="*/ 1 w 9"/>
                      <a:gd name="T17" fmla="*/ 1 h 24"/>
                      <a:gd name="T18" fmla="*/ 1 w 9"/>
                      <a:gd name="T19" fmla="*/ 1 h 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4">
                        <a:moveTo>
                          <a:pt x="5" y="24"/>
                        </a:moveTo>
                        <a:lnTo>
                          <a:pt x="9" y="20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lnTo>
                          <a:pt x="5" y="15"/>
                        </a:lnTo>
                        <a:lnTo>
                          <a:pt x="5" y="24"/>
                        </a:lnTo>
                        <a:lnTo>
                          <a:pt x="9" y="24"/>
                        </a:lnTo>
                        <a:lnTo>
                          <a:pt x="9" y="20"/>
                        </a:lnTo>
                        <a:lnTo>
                          <a:pt x="5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2" name="Freeform 52"/>
                  <p:cNvSpPr>
                    <a:spLocks/>
                  </p:cNvSpPr>
                  <p:nvPr/>
                </p:nvSpPr>
                <p:spPr bwMode="auto">
                  <a:xfrm>
                    <a:off x="2244" y="3213"/>
                    <a:ext cx="20" cy="9"/>
                  </a:xfrm>
                  <a:custGeom>
                    <a:avLst/>
                    <a:gdLst>
                      <a:gd name="T0" fmla="*/ 1 w 37"/>
                      <a:gd name="T1" fmla="*/ 0 h 17"/>
                      <a:gd name="T2" fmla="*/ 1 w 37"/>
                      <a:gd name="T3" fmla="*/ 0 h 17"/>
                      <a:gd name="T4" fmla="*/ 0 w 37"/>
                      <a:gd name="T5" fmla="*/ 1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7" h="17">
                        <a:moveTo>
                          <a:pt x="37" y="0"/>
                        </a:moveTo>
                        <a:lnTo>
                          <a:pt x="17" y="0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3" name="Freeform 53"/>
                  <p:cNvSpPr>
                    <a:spLocks/>
                  </p:cNvSpPr>
                  <p:nvPr/>
                </p:nvSpPr>
                <p:spPr bwMode="auto">
                  <a:xfrm>
                    <a:off x="1960" y="3062"/>
                    <a:ext cx="248" cy="161"/>
                  </a:xfrm>
                  <a:custGeom>
                    <a:avLst/>
                    <a:gdLst>
                      <a:gd name="T0" fmla="*/ 5 w 470"/>
                      <a:gd name="T1" fmla="*/ 3 h 306"/>
                      <a:gd name="T2" fmla="*/ 5 w 470"/>
                      <a:gd name="T3" fmla="*/ 4 h 306"/>
                      <a:gd name="T4" fmla="*/ 0 w 470"/>
                      <a:gd name="T5" fmla="*/ 4 h 306"/>
                      <a:gd name="T6" fmla="*/ 0 w 470"/>
                      <a:gd name="T7" fmla="*/ 3 h 306"/>
                      <a:gd name="T8" fmla="*/ 0 w 470"/>
                      <a:gd name="T9" fmla="*/ 3 h 306"/>
                      <a:gd name="T10" fmla="*/ 0 w 470"/>
                      <a:gd name="T11" fmla="*/ 2 h 306"/>
                      <a:gd name="T12" fmla="*/ 0 w 470"/>
                      <a:gd name="T13" fmla="*/ 1 h 306"/>
                      <a:gd name="T14" fmla="*/ 0 w 470"/>
                      <a:gd name="T15" fmla="*/ 1 h 306"/>
                      <a:gd name="T16" fmla="*/ 1 w 470"/>
                      <a:gd name="T17" fmla="*/ 1 h 306"/>
                      <a:gd name="T18" fmla="*/ 1 w 470"/>
                      <a:gd name="T19" fmla="*/ 1 h 306"/>
                      <a:gd name="T20" fmla="*/ 1 w 470"/>
                      <a:gd name="T21" fmla="*/ 1 h 306"/>
                      <a:gd name="T22" fmla="*/ 1 w 470"/>
                      <a:gd name="T23" fmla="*/ 0 h 306"/>
                      <a:gd name="T24" fmla="*/ 1 w 470"/>
                      <a:gd name="T25" fmla="*/ 0 h 306"/>
                      <a:gd name="T26" fmla="*/ 1 w 470"/>
                      <a:gd name="T27" fmla="*/ 0 h 306"/>
                      <a:gd name="T28" fmla="*/ 1 w 470"/>
                      <a:gd name="T29" fmla="*/ 0 h 306"/>
                      <a:gd name="T30" fmla="*/ 1 w 470"/>
                      <a:gd name="T31" fmla="*/ 0 h 306"/>
                      <a:gd name="T32" fmla="*/ 2 w 470"/>
                      <a:gd name="T33" fmla="*/ 0 h 306"/>
                      <a:gd name="T34" fmla="*/ 2 w 470"/>
                      <a:gd name="T35" fmla="*/ 0 h 306"/>
                      <a:gd name="T36" fmla="*/ 2 w 470"/>
                      <a:gd name="T37" fmla="*/ 0 h 306"/>
                      <a:gd name="T38" fmla="*/ 3 w 470"/>
                      <a:gd name="T39" fmla="*/ 0 h 306"/>
                      <a:gd name="T40" fmla="*/ 3 w 470"/>
                      <a:gd name="T41" fmla="*/ 0 h 306"/>
                      <a:gd name="T42" fmla="*/ 4 w 470"/>
                      <a:gd name="T43" fmla="*/ 0 h 306"/>
                      <a:gd name="T44" fmla="*/ 4 w 470"/>
                      <a:gd name="T45" fmla="*/ 0 h 306"/>
                      <a:gd name="T46" fmla="*/ 4 w 470"/>
                      <a:gd name="T47" fmla="*/ 0 h 306"/>
                      <a:gd name="T48" fmla="*/ 5 w 470"/>
                      <a:gd name="T49" fmla="*/ 0 h 306"/>
                      <a:gd name="T50" fmla="*/ 5 w 470"/>
                      <a:gd name="T51" fmla="*/ 0 h 306"/>
                      <a:gd name="T52" fmla="*/ 5 w 470"/>
                      <a:gd name="T53" fmla="*/ 0 h 306"/>
                      <a:gd name="T54" fmla="*/ 5 w 470"/>
                      <a:gd name="T55" fmla="*/ 0 h 306"/>
                      <a:gd name="T56" fmla="*/ 5 w 470"/>
                      <a:gd name="T57" fmla="*/ 1 h 306"/>
                      <a:gd name="T58" fmla="*/ 5 w 470"/>
                      <a:gd name="T59" fmla="*/ 1 h 306"/>
                      <a:gd name="T60" fmla="*/ 5 w 470"/>
                      <a:gd name="T61" fmla="*/ 1 h 306"/>
                      <a:gd name="T62" fmla="*/ 5 w 470"/>
                      <a:gd name="T63" fmla="*/ 1 h 306"/>
                      <a:gd name="T64" fmla="*/ 5 w 470"/>
                      <a:gd name="T65" fmla="*/ 1 h 306"/>
                      <a:gd name="T66" fmla="*/ 5 w 470"/>
                      <a:gd name="T67" fmla="*/ 2 h 306"/>
                      <a:gd name="T68" fmla="*/ 5 w 470"/>
                      <a:gd name="T69" fmla="*/ 3 h 306"/>
                      <a:gd name="T70" fmla="*/ 5 w 470"/>
                      <a:gd name="T71" fmla="*/ 3 h 30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470" h="306">
                        <a:moveTo>
                          <a:pt x="470" y="304"/>
                        </a:moveTo>
                        <a:lnTo>
                          <a:pt x="470" y="306"/>
                        </a:lnTo>
                        <a:lnTo>
                          <a:pt x="0" y="306"/>
                        </a:lnTo>
                        <a:lnTo>
                          <a:pt x="0" y="291"/>
                        </a:lnTo>
                        <a:lnTo>
                          <a:pt x="0" y="249"/>
                        </a:lnTo>
                        <a:lnTo>
                          <a:pt x="0" y="157"/>
                        </a:lnTo>
                        <a:lnTo>
                          <a:pt x="0" y="64"/>
                        </a:lnTo>
                        <a:lnTo>
                          <a:pt x="0" y="18"/>
                        </a:lnTo>
                        <a:lnTo>
                          <a:pt x="1" y="12"/>
                        </a:lnTo>
                        <a:lnTo>
                          <a:pt x="4" y="7"/>
                        </a:lnTo>
                        <a:lnTo>
                          <a:pt x="10" y="2"/>
                        </a:lnTo>
                        <a:lnTo>
                          <a:pt x="21" y="0"/>
                        </a:lnTo>
                        <a:lnTo>
                          <a:pt x="28" y="0"/>
                        </a:lnTo>
                        <a:lnTo>
                          <a:pt x="43" y="0"/>
                        </a:lnTo>
                        <a:lnTo>
                          <a:pt x="64" y="0"/>
                        </a:lnTo>
                        <a:lnTo>
                          <a:pt x="92" y="0"/>
                        </a:lnTo>
                        <a:lnTo>
                          <a:pt x="123" y="0"/>
                        </a:lnTo>
                        <a:lnTo>
                          <a:pt x="159" y="0"/>
                        </a:lnTo>
                        <a:lnTo>
                          <a:pt x="196" y="0"/>
                        </a:lnTo>
                        <a:lnTo>
                          <a:pt x="234" y="0"/>
                        </a:lnTo>
                        <a:lnTo>
                          <a:pt x="273" y="0"/>
                        </a:lnTo>
                        <a:lnTo>
                          <a:pt x="310" y="0"/>
                        </a:lnTo>
                        <a:lnTo>
                          <a:pt x="345" y="0"/>
                        </a:lnTo>
                        <a:lnTo>
                          <a:pt x="377" y="0"/>
                        </a:lnTo>
                        <a:lnTo>
                          <a:pt x="405" y="0"/>
                        </a:lnTo>
                        <a:lnTo>
                          <a:pt x="426" y="0"/>
                        </a:lnTo>
                        <a:lnTo>
                          <a:pt x="441" y="0"/>
                        </a:lnTo>
                        <a:lnTo>
                          <a:pt x="448" y="0"/>
                        </a:lnTo>
                        <a:lnTo>
                          <a:pt x="458" y="1"/>
                        </a:lnTo>
                        <a:lnTo>
                          <a:pt x="465" y="5"/>
                        </a:lnTo>
                        <a:lnTo>
                          <a:pt x="469" y="11"/>
                        </a:lnTo>
                        <a:lnTo>
                          <a:pt x="470" y="19"/>
                        </a:lnTo>
                        <a:lnTo>
                          <a:pt x="470" y="68"/>
                        </a:lnTo>
                        <a:lnTo>
                          <a:pt x="470" y="165"/>
                        </a:lnTo>
                        <a:lnTo>
                          <a:pt x="470" y="261"/>
                        </a:lnTo>
                        <a:lnTo>
                          <a:pt x="470" y="304"/>
                        </a:lnTo>
                        <a:close/>
                      </a:path>
                    </a:pathLst>
                  </a:custGeom>
                  <a:solidFill>
                    <a:srgbClr val="BFCC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4" name="Freeform 54"/>
                  <p:cNvSpPr>
                    <a:spLocks/>
                  </p:cNvSpPr>
                  <p:nvPr/>
                </p:nvSpPr>
                <p:spPr bwMode="auto">
                  <a:xfrm>
                    <a:off x="2206" y="3221"/>
                    <a:ext cx="5" cy="5"/>
                  </a:xfrm>
                  <a:custGeom>
                    <a:avLst/>
                    <a:gdLst>
                      <a:gd name="T0" fmla="*/ 1 w 9"/>
                      <a:gd name="T1" fmla="*/ 1 h 10"/>
                      <a:gd name="T2" fmla="*/ 1 w 9"/>
                      <a:gd name="T3" fmla="*/ 1 h 10"/>
                      <a:gd name="T4" fmla="*/ 1 w 9"/>
                      <a:gd name="T5" fmla="*/ 1 h 10"/>
                      <a:gd name="T6" fmla="*/ 0 w 9"/>
                      <a:gd name="T7" fmla="*/ 1 h 10"/>
                      <a:gd name="T8" fmla="*/ 0 w 9"/>
                      <a:gd name="T9" fmla="*/ 1 h 10"/>
                      <a:gd name="T10" fmla="*/ 1 w 9"/>
                      <a:gd name="T11" fmla="*/ 0 h 10"/>
                      <a:gd name="T12" fmla="*/ 1 w 9"/>
                      <a:gd name="T13" fmla="*/ 1 h 10"/>
                      <a:gd name="T14" fmla="*/ 1 w 9"/>
                      <a:gd name="T15" fmla="*/ 1 h 10"/>
                      <a:gd name="T16" fmla="*/ 1 w 9"/>
                      <a:gd name="T17" fmla="*/ 1 h 10"/>
                      <a:gd name="T18" fmla="*/ 1 w 9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10">
                        <a:moveTo>
                          <a:pt x="4" y="10"/>
                        </a:moveTo>
                        <a:lnTo>
                          <a:pt x="9" y="5"/>
                        </a:lnTo>
                        <a:lnTo>
                          <a:pt x="9" y="3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  <a:lnTo>
                          <a:pt x="4" y="10"/>
                        </a:lnTo>
                        <a:lnTo>
                          <a:pt x="9" y="10"/>
                        </a:lnTo>
                        <a:lnTo>
                          <a:pt x="9" y="5"/>
                        </a:ln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5" name="Freeform 55"/>
                  <p:cNvSpPr>
                    <a:spLocks/>
                  </p:cNvSpPr>
                  <p:nvPr/>
                </p:nvSpPr>
                <p:spPr bwMode="auto">
                  <a:xfrm>
                    <a:off x="1957" y="3221"/>
                    <a:ext cx="251" cy="5"/>
                  </a:xfrm>
                  <a:custGeom>
                    <a:avLst/>
                    <a:gdLst>
                      <a:gd name="T0" fmla="*/ 0 w 475"/>
                      <a:gd name="T1" fmla="*/ 1 h 10"/>
                      <a:gd name="T2" fmla="*/ 1 w 475"/>
                      <a:gd name="T3" fmla="*/ 1 h 10"/>
                      <a:gd name="T4" fmla="*/ 6 w 475"/>
                      <a:gd name="T5" fmla="*/ 1 h 10"/>
                      <a:gd name="T6" fmla="*/ 6 w 475"/>
                      <a:gd name="T7" fmla="*/ 0 h 10"/>
                      <a:gd name="T8" fmla="*/ 1 w 475"/>
                      <a:gd name="T9" fmla="*/ 0 h 10"/>
                      <a:gd name="T10" fmla="*/ 1 w 475"/>
                      <a:gd name="T11" fmla="*/ 1 h 10"/>
                      <a:gd name="T12" fmla="*/ 0 w 475"/>
                      <a:gd name="T13" fmla="*/ 1 h 10"/>
                      <a:gd name="T14" fmla="*/ 0 w 475"/>
                      <a:gd name="T15" fmla="*/ 1 h 10"/>
                      <a:gd name="T16" fmla="*/ 1 w 475"/>
                      <a:gd name="T17" fmla="*/ 1 h 10"/>
                      <a:gd name="T18" fmla="*/ 0 w 475"/>
                      <a:gd name="T19" fmla="*/ 1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75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475" y="10"/>
                        </a:lnTo>
                        <a:lnTo>
                          <a:pt x="475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6" name="Freeform 56"/>
                  <p:cNvSpPr>
                    <a:spLocks/>
                  </p:cNvSpPr>
                  <p:nvPr/>
                </p:nvSpPr>
                <p:spPr bwMode="auto">
                  <a:xfrm>
                    <a:off x="1957" y="3215"/>
                    <a:ext cx="5" cy="8"/>
                  </a:xfrm>
                  <a:custGeom>
                    <a:avLst/>
                    <a:gdLst>
                      <a:gd name="T0" fmla="*/ 0 w 9"/>
                      <a:gd name="T1" fmla="*/ 0 h 15"/>
                      <a:gd name="T2" fmla="*/ 0 w 9"/>
                      <a:gd name="T3" fmla="*/ 0 h 15"/>
                      <a:gd name="T4" fmla="*/ 0 w 9"/>
                      <a:gd name="T5" fmla="*/ 1 h 15"/>
                      <a:gd name="T6" fmla="*/ 1 w 9"/>
                      <a:gd name="T7" fmla="*/ 1 h 15"/>
                      <a:gd name="T8" fmla="*/ 1 w 9"/>
                      <a:gd name="T9" fmla="*/ 0 h 15"/>
                      <a:gd name="T10" fmla="*/ 1 w 9"/>
                      <a:gd name="T11" fmla="*/ 0 h 15"/>
                      <a:gd name="T12" fmla="*/ 0 w 9"/>
                      <a:gd name="T13" fmla="*/ 0 h 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7" name="Freeform 57"/>
                  <p:cNvSpPr>
                    <a:spLocks/>
                  </p:cNvSpPr>
                  <p:nvPr/>
                </p:nvSpPr>
                <p:spPr bwMode="auto">
                  <a:xfrm>
                    <a:off x="1957" y="3071"/>
                    <a:ext cx="5" cy="144"/>
                  </a:xfrm>
                  <a:custGeom>
                    <a:avLst/>
                    <a:gdLst>
                      <a:gd name="T0" fmla="*/ 0 w 9"/>
                      <a:gd name="T1" fmla="*/ 0 h 273"/>
                      <a:gd name="T2" fmla="*/ 0 w 9"/>
                      <a:gd name="T3" fmla="*/ 0 h 273"/>
                      <a:gd name="T4" fmla="*/ 0 w 9"/>
                      <a:gd name="T5" fmla="*/ 1 h 273"/>
                      <a:gd name="T6" fmla="*/ 0 w 9"/>
                      <a:gd name="T7" fmla="*/ 2 h 273"/>
                      <a:gd name="T8" fmla="*/ 0 w 9"/>
                      <a:gd name="T9" fmla="*/ 3 h 273"/>
                      <a:gd name="T10" fmla="*/ 0 w 9"/>
                      <a:gd name="T11" fmla="*/ 3 h 273"/>
                      <a:gd name="T12" fmla="*/ 1 w 9"/>
                      <a:gd name="T13" fmla="*/ 3 h 273"/>
                      <a:gd name="T14" fmla="*/ 1 w 9"/>
                      <a:gd name="T15" fmla="*/ 3 h 273"/>
                      <a:gd name="T16" fmla="*/ 1 w 9"/>
                      <a:gd name="T17" fmla="*/ 2 h 273"/>
                      <a:gd name="T18" fmla="*/ 1 w 9"/>
                      <a:gd name="T19" fmla="*/ 1 h 273"/>
                      <a:gd name="T20" fmla="*/ 1 w 9"/>
                      <a:gd name="T21" fmla="*/ 0 h 273"/>
                      <a:gd name="T22" fmla="*/ 1 w 9"/>
                      <a:gd name="T23" fmla="*/ 0 h 273"/>
                      <a:gd name="T24" fmla="*/ 0 w 9"/>
                      <a:gd name="T25" fmla="*/ 0 h 2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7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46"/>
                        </a:lnTo>
                        <a:lnTo>
                          <a:pt x="0" y="139"/>
                        </a:lnTo>
                        <a:lnTo>
                          <a:pt x="0" y="231"/>
                        </a:lnTo>
                        <a:lnTo>
                          <a:pt x="0" y="273"/>
                        </a:lnTo>
                        <a:lnTo>
                          <a:pt x="9" y="273"/>
                        </a:lnTo>
                        <a:lnTo>
                          <a:pt x="9" y="231"/>
                        </a:lnTo>
                        <a:lnTo>
                          <a:pt x="9" y="139"/>
                        </a:lnTo>
                        <a:lnTo>
                          <a:pt x="9" y="4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8" name="Freeform 58"/>
                  <p:cNvSpPr>
                    <a:spLocks/>
                  </p:cNvSpPr>
                  <p:nvPr/>
                </p:nvSpPr>
                <p:spPr bwMode="auto">
                  <a:xfrm>
                    <a:off x="1957" y="3059"/>
                    <a:ext cx="14" cy="12"/>
                  </a:xfrm>
                  <a:custGeom>
                    <a:avLst/>
                    <a:gdLst>
                      <a:gd name="T0" fmla="*/ 1 w 26"/>
                      <a:gd name="T1" fmla="*/ 0 h 23"/>
                      <a:gd name="T2" fmla="*/ 1 w 26"/>
                      <a:gd name="T3" fmla="*/ 0 h 23"/>
                      <a:gd name="T4" fmla="*/ 1 w 26"/>
                      <a:gd name="T5" fmla="*/ 1 h 23"/>
                      <a:gd name="T6" fmla="*/ 1 w 26"/>
                      <a:gd name="T7" fmla="*/ 1 h 23"/>
                      <a:gd name="T8" fmla="*/ 1 w 26"/>
                      <a:gd name="T9" fmla="*/ 1 h 23"/>
                      <a:gd name="T10" fmla="*/ 0 w 26"/>
                      <a:gd name="T11" fmla="*/ 1 h 23"/>
                      <a:gd name="T12" fmla="*/ 1 w 26"/>
                      <a:gd name="T13" fmla="*/ 1 h 23"/>
                      <a:gd name="T14" fmla="*/ 1 w 26"/>
                      <a:gd name="T15" fmla="*/ 1 h 23"/>
                      <a:gd name="T16" fmla="*/ 1 w 26"/>
                      <a:gd name="T17" fmla="*/ 1 h 23"/>
                      <a:gd name="T18" fmla="*/ 1 w 26"/>
                      <a:gd name="T19" fmla="*/ 1 h 23"/>
                      <a:gd name="T20" fmla="*/ 1 w 26"/>
                      <a:gd name="T21" fmla="*/ 1 h 23"/>
                      <a:gd name="T22" fmla="*/ 1 w 26"/>
                      <a:gd name="T23" fmla="*/ 1 h 23"/>
                      <a:gd name="T24" fmla="*/ 1 w 26"/>
                      <a:gd name="T25" fmla="*/ 0 h 2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6" h="23">
                        <a:moveTo>
                          <a:pt x="26" y="0"/>
                        </a:moveTo>
                        <a:lnTo>
                          <a:pt x="26" y="0"/>
                        </a:lnTo>
                        <a:lnTo>
                          <a:pt x="14" y="2"/>
                        </a:lnTo>
                        <a:lnTo>
                          <a:pt x="6" y="9"/>
                        </a:lnTo>
                        <a:lnTo>
                          <a:pt x="1" y="16"/>
                        </a:lnTo>
                        <a:lnTo>
                          <a:pt x="0" y="23"/>
                        </a:lnTo>
                        <a:lnTo>
                          <a:pt x="9" y="23"/>
                        </a:lnTo>
                        <a:lnTo>
                          <a:pt x="10" y="19"/>
                        </a:lnTo>
                        <a:lnTo>
                          <a:pt x="13" y="14"/>
                        </a:lnTo>
                        <a:lnTo>
                          <a:pt x="16" y="12"/>
                        </a:lnTo>
                        <a:lnTo>
                          <a:pt x="26" y="9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19" name="Freeform 59"/>
                  <p:cNvSpPr>
                    <a:spLocks/>
                  </p:cNvSpPr>
                  <p:nvPr/>
                </p:nvSpPr>
                <p:spPr bwMode="auto">
                  <a:xfrm>
                    <a:off x="1971" y="3059"/>
                    <a:ext cx="225" cy="5"/>
                  </a:xfrm>
                  <a:custGeom>
                    <a:avLst/>
                    <a:gdLst>
                      <a:gd name="T0" fmla="*/ 5 w 427"/>
                      <a:gd name="T1" fmla="*/ 0 h 9"/>
                      <a:gd name="T2" fmla="*/ 5 w 427"/>
                      <a:gd name="T3" fmla="*/ 0 h 9"/>
                      <a:gd name="T4" fmla="*/ 5 w 427"/>
                      <a:gd name="T5" fmla="*/ 0 h 9"/>
                      <a:gd name="T6" fmla="*/ 4 w 427"/>
                      <a:gd name="T7" fmla="*/ 0 h 9"/>
                      <a:gd name="T8" fmla="*/ 4 w 427"/>
                      <a:gd name="T9" fmla="*/ 0 h 9"/>
                      <a:gd name="T10" fmla="*/ 4 w 427"/>
                      <a:gd name="T11" fmla="*/ 0 h 9"/>
                      <a:gd name="T12" fmla="*/ 4 w 427"/>
                      <a:gd name="T13" fmla="*/ 0 h 9"/>
                      <a:gd name="T14" fmla="*/ 3 w 427"/>
                      <a:gd name="T15" fmla="*/ 0 h 9"/>
                      <a:gd name="T16" fmla="*/ 3 w 427"/>
                      <a:gd name="T17" fmla="*/ 0 h 9"/>
                      <a:gd name="T18" fmla="*/ 2 w 427"/>
                      <a:gd name="T19" fmla="*/ 0 h 9"/>
                      <a:gd name="T20" fmla="*/ 2 w 427"/>
                      <a:gd name="T21" fmla="*/ 0 h 9"/>
                      <a:gd name="T22" fmla="*/ 2 w 427"/>
                      <a:gd name="T23" fmla="*/ 0 h 9"/>
                      <a:gd name="T24" fmla="*/ 1 w 427"/>
                      <a:gd name="T25" fmla="*/ 0 h 9"/>
                      <a:gd name="T26" fmla="*/ 1 w 427"/>
                      <a:gd name="T27" fmla="*/ 0 h 9"/>
                      <a:gd name="T28" fmla="*/ 1 w 427"/>
                      <a:gd name="T29" fmla="*/ 0 h 9"/>
                      <a:gd name="T30" fmla="*/ 1 w 427"/>
                      <a:gd name="T31" fmla="*/ 0 h 9"/>
                      <a:gd name="T32" fmla="*/ 1 w 427"/>
                      <a:gd name="T33" fmla="*/ 0 h 9"/>
                      <a:gd name="T34" fmla="*/ 0 w 427"/>
                      <a:gd name="T35" fmla="*/ 0 h 9"/>
                      <a:gd name="T36" fmla="*/ 0 w 427"/>
                      <a:gd name="T37" fmla="*/ 1 h 9"/>
                      <a:gd name="T38" fmla="*/ 1 w 427"/>
                      <a:gd name="T39" fmla="*/ 1 h 9"/>
                      <a:gd name="T40" fmla="*/ 1 w 427"/>
                      <a:gd name="T41" fmla="*/ 1 h 9"/>
                      <a:gd name="T42" fmla="*/ 1 w 427"/>
                      <a:gd name="T43" fmla="*/ 1 h 9"/>
                      <a:gd name="T44" fmla="*/ 1 w 427"/>
                      <a:gd name="T45" fmla="*/ 1 h 9"/>
                      <a:gd name="T46" fmla="*/ 1 w 427"/>
                      <a:gd name="T47" fmla="*/ 1 h 9"/>
                      <a:gd name="T48" fmla="*/ 2 w 427"/>
                      <a:gd name="T49" fmla="*/ 1 h 9"/>
                      <a:gd name="T50" fmla="*/ 2 w 427"/>
                      <a:gd name="T51" fmla="*/ 1 h 9"/>
                      <a:gd name="T52" fmla="*/ 2 w 427"/>
                      <a:gd name="T53" fmla="*/ 1 h 9"/>
                      <a:gd name="T54" fmla="*/ 3 w 427"/>
                      <a:gd name="T55" fmla="*/ 1 h 9"/>
                      <a:gd name="T56" fmla="*/ 3 w 427"/>
                      <a:gd name="T57" fmla="*/ 1 h 9"/>
                      <a:gd name="T58" fmla="*/ 4 w 427"/>
                      <a:gd name="T59" fmla="*/ 1 h 9"/>
                      <a:gd name="T60" fmla="*/ 4 w 427"/>
                      <a:gd name="T61" fmla="*/ 1 h 9"/>
                      <a:gd name="T62" fmla="*/ 4 w 427"/>
                      <a:gd name="T63" fmla="*/ 1 h 9"/>
                      <a:gd name="T64" fmla="*/ 4 w 427"/>
                      <a:gd name="T65" fmla="*/ 1 h 9"/>
                      <a:gd name="T66" fmla="*/ 5 w 427"/>
                      <a:gd name="T67" fmla="*/ 1 h 9"/>
                      <a:gd name="T68" fmla="*/ 5 w 427"/>
                      <a:gd name="T69" fmla="*/ 1 h 9"/>
                      <a:gd name="T70" fmla="*/ 5 w 427"/>
                      <a:gd name="T71" fmla="*/ 1 h 9"/>
                      <a:gd name="T72" fmla="*/ 5 w 427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27" h="9">
                        <a:moveTo>
                          <a:pt x="427" y="0"/>
                        </a:moveTo>
                        <a:lnTo>
                          <a:pt x="427" y="0"/>
                        </a:lnTo>
                        <a:lnTo>
                          <a:pt x="420" y="0"/>
                        </a:lnTo>
                        <a:lnTo>
                          <a:pt x="405" y="0"/>
                        </a:lnTo>
                        <a:lnTo>
                          <a:pt x="384" y="0"/>
                        </a:lnTo>
                        <a:lnTo>
                          <a:pt x="356" y="0"/>
                        </a:lnTo>
                        <a:lnTo>
                          <a:pt x="324" y="0"/>
                        </a:lnTo>
                        <a:lnTo>
                          <a:pt x="289" y="0"/>
                        </a:lnTo>
                        <a:lnTo>
                          <a:pt x="252" y="0"/>
                        </a:lnTo>
                        <a:lnTo>
                          <a:pt x="213" y="0"/>
                        </a:lnTo>
                        <a:lnTo>
                          <a:pt x="175" y="0"/>
                        </a:lnTo>
                        <a:lnTo>
                          <a:pt x="138" y="0"/>
                        </a:lnTo>
                        <a:lnTo>
                          <a:pt x="102" y="0"/>
                        </a:lnTo>
                        <a:lnTo>
                          <a:pt x="71" y="0"/>
                        </a:lnTo>
                        <a:lnTo>
                          <a:pt x="43" y="0"/>
                        </a:lnTo>
                        <a:lnTo>
                          <a:pt x="22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7" y="9"/>
                        </a:lnTo>
                        <a:lnTo>
                          <a:pt x="22" y="9"/>
                        </a:lnTo>
                        <a:lnTo>
                          <a:pt x="43" y="9"/>
                        </a:lnTo>
                        <a:lnTo>
                          <a:pt x="71" y="9"/>
                        </a:lnTo>
                        <a:lnTo>
                          <a:pt x="102" y="9"/>
                        </a:lnTo>
                        <a:lnTo>
                          <a:pt x="138" y="9"/>
                        </a:lnTo>
                        <a:lnTo>
                          <a:pt x="175" y="9"/>
                        </a:lnTo>
                        <a:lnTo>
                          <a:pt x="213" y="9"/>
                        </a:lnTo>
                        <a:lnTo>
                          <a:pt x="252" y="9"/>
                        </a:lnTo>
                        <a:lnTo>
                          <a:pt x="289" y="9"/>
                        </a:lnTo>
                        <a:lnTo>
                          <a:pt x="324" y="9"/>
                        </a:lnTo>
                        <a:lnTo>
                          <a:pt x="356" y="9"/>
                        </a:lnTo>
                        <a:lnTo>
                          <a:pt x="384" y="9"/>
                        </a:lnTo>
                        <a:lnTo>
                          <a:pt x="405" y="9"/>
                        </a:lnTo>
                        <a:lnTo>
                          <a:pt x="420" y="9"/>
                        </a:lnTo>
                        <a:lnTo>
                          <a:pt x="427" y="9"/>
                        </a:lnTo>
                        <a:lnTo>
                          <a:pt x="4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20" name="Freeform 60"/>
                  <p:cNvSpPr>
                    <a:spLocks/>
                  </p:cNvSpPr>
                  <p:nvPr/>
                </p:nvSpPr>
                <p:spPr bwMode="auto">
                  <a:xfrm>
                    <a:off x="2196" y="3059"/>
                    <a:ext cx="15" cy="13"/>
                  </a:xfrm>
                  <a:custGeom>
                    <a:avLst/>
                    <a:gdLst>
                      <a:gd name="T0" fmla="*/ 1 w 27"/>
                      <a:gd name="T1" fmla="*/ 1 h 24"/>
                      <a:gd name="T2" fmla="*/ 1 w 27"/>
                      <a:gd name="T3" fmla="*/ 1 h 24"/>
                      <a:gd name="T4" fmla="*/ 1 w 27"/>
                      <a:gd name="T5" fmla="*/ 1 h 24"/>
                      <a:gd name="T6" fmla="*/ 1 w 27"/>
                      <a:gd name="T7" fmla="*/ 1 h 24"/>
                      <a:gd name="T8" fmla="*/ 1 w 27"/>
                      <a:gd name="T9" fmla="*/ 1 h 24"/>
                      <a:gd name="T10" fmla="*/ 0 w 27"/>
                      <a:gd name="T11" fmla="*/ 0 h 24"/>
                      <a:gd name="T12" fmla="*/ 0 w 27"/>
                      <a:gd name="T13" fmla="*/ 1 h 24"/>
                      <a:gd name="T14" fmla="*/ 1 w 27"/>
                      <a:gd name="T15" fmla="*/ 1 h 24"/>
                      <a:gd name="T16" fmla="*/ 1 w 27"/>
                      <a:gd name="T17" fmla="*/ 1 h 24"/>
                      <a:gd name="T18" fmla="*/ 1 w 27"/>
                      <a:gd name="T19" fmla="*/ 1 h 24"/>
                      <a:gd name="T20" fmla="*/ 1 w 27"/>
                      <a:gd name="T21" fmla="*/ 1 h 24"/>
                      <a:gd name="T22" fmla="*/ 1 w 27"/>
                      <a:gd name="T23" fmla="*/ 1 h 24"/>
                      <a:gd name="T24" fmla="*/ 1 w 27"/>
                      <a:gd name="T25" fmla="*/ 1 h 2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7" h="24">
                        <a:moveTo>
                          <a:pt x="27" y="24"/>
                        </a:moveTo>
                        <a:lnTo>
                          <a:pt x="27" y="24"/>
                        </a:lnTo>
                        <a:lnTo>
                          <a:pt x="26" y="15"/>
                        </a:lnTo>
                        <a:lnTo>
                          <a:pt x="20" y="7"/>
                        </a:lnTo>
                        <a:lnTo>
                          <a:pt x="11" y="1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8" y="10"/>
                        </a:lnTo>
                        <a:lnTo>
                          <a:pt x="13" y="14"/>
                        </a:lnTo>
                        <a:lnTo>
                          <a:pt x="17" y="17"/>
                        </a:lnTo>
                        <a:lnTo>
                          <a:pt x="18" y="24"/>
                        </a:lnTo>
                        <a:lnTo>
                          <a:pt x="2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21" name="Freeform 61"/>
                  <p:cNvSpPr>
                    <a:spLocks/>
                  </p:cNvSpPr>
                  <p:nvPr/>
                </p:nvSpPr>
                <p:spPr bwMode="auto">
                  <a:xfrm>
                    <a:off x="2206" y="3072"/>
                    <a:ext cx="5" cy="150"/>
                  </a:xfrm>
                  <a:custGeom>
                    <a:avLst/>
                    <a:gdLst>
                      <a:gd name="T0" fmla="*/ 1 w 9"/>
                      <a:gd name="T1" fmla="*/ 3 h 285"/>
                      <a:gd name="T2" fmla="*/ 1 w 9"/>
                      <a:gd name="T3" fmla="*/ 3 h 285"/>
                      <a:gd name="T4" fmla="*/ 1 w 9"/>
                      <a:gd name="T5" fmla="*/ 3 h 285"/>
                      <a:gd name="T6" fmla="*/ 1 w 9"/>
                      <a:gd name="T7" fmla="*/ 2 h 285"/>
                      <a:gd name="T8" fmla="*/ 1 w 9"/>
                      <a:gd name="T9" fmla="*/ 1 h 285"/>
                      <a:gd name="T10" fmla="*/ 1 w 9"/>
                      <a:gd name="T11" fmla="*/ 0 h 285"/>
                      <a:gd name="T12" fmla="*/ 0 w 9"/>
                      <a:gd name="T13" fmla="*/ 0 h 285"/>
                      <a:gd name="T14" fmla="*/ 0 w 9"/>
                      <a:gd name="T15" fmla="*/ 1 h 285"/>
                      <a:gd name="T16" fmla="*/ 0 w 9"/>
                      <a:gd name="T17" fmla="*/ 2 h 285"/>
                      <a:gd name="T18" fmla="*/ 0 w 9"/>
                      <a:gd name="T19" fmla="*/ 3 h 285"/>
                      <a:gd name="T20" fmla="*/ 0 w 9"/>
                      <a:gd name="T21" fmla="*/ 3 h 285"/>
                      <a:gd name="T22" fmla="*/ 0 w 9"/>
                      <a:gd name="T23" fmla="*/ 3 h 285"/>
                      <a:gd name="T24" fmla="*/ 1 w 9"/>
                      <a:gd name="T25" fmla="*/ 3 h 28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5">
                        <a:moveTo>
                          <a:pt x="9" y="285"/>
                        </a:moveTo>
                        <a:lnTo>
                          <a:pt x="9" y="285"/>
                        </a:lnTo>
                        <a:lnTo>
                          <a:pt x="9" y="242"/>
                        </a:lnTo>
                        <a:lnTo>
                          <a:pt x="9" y="146"/>
                        </a:lnTo>
                        <a:lnTo>
                          <a:pt x="9" y="49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0" y="146"/>
                        </a:lnTo>
                        <a:lnTo>
                          <a:pt x="0" y="242"/>
                        </a:lnTo>
                        <a:lnTo>
                          <a:pt x="0" y="285"/>
                        </a:lnTo>
                        <a:lnTo>
                          <a:pt x="9" y="2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2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998" y="3071"/>
                    <a:ext cx="55" cy="1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  <p:sp>
                <p:nvSpPr>
                  <p:cNvPr id="4012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98" y="3071"/>
                    <a:ext cx="55" cy="133"/>
                  </a:xfrm>
                  <a:prstGeom prst="rect">
                    <a:avLst/>
                  </a:prstGeom>
                  <a:noFill/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0073" name="Rectangle 64"/>
                <p:cNvSpPr>
                  <a:spLocks noChangeArrowheads="1"/>
                </p:cNvSpPr>
                <p:nvPr/>
              </p:nvSpPr>
              <p:spPr bwMode="auto">
                <a:xfrm>
                  <a:off x="1855" y="2707"/>
                  <a:ext cx="42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FF33"/>
                          </a:gs>
                          <a:gs pos="100000">
                            <a:srgbClr val="0099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1651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T=le montant </a:t>
                  </a:r>
                </a:p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de la</a:t>
                  </a:r>
                </a:p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transaction ABC </a:t>
                  </a:r>
                </a:p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est de100 000 $</a:t>
                  </a:r>
                </a:p>
                <a:p>
                  <a:pPr algn="ctr" eaLnBrk="0" hangingPunct="0"/>
                  <a:endParaRPr lang="fr-FR" sz="200">
                    <a:solidFill>
                      <a:srgbClr val="000000"/>
                    </a:solidFill>
                  </a:endParaRPr>
                </a:p>
                <a:p>
                  <a:pPr algn="ctr" eaLnBrk="0" hangingPunct="0"/>
                  <a:r>
                    <a:rPr lang="fr-FR" sz="300">
                      <a:solidFill>
                        <a:srgbClr val="000000"/>
                      </a:solidFill>
                    </a:rPr>
                    <a:t>S=C(PrA,Fp(T))=fhjwe34yhe5</a:t>
                  </a:r>
                </a:p>
                <a:p>
                  <a:pPr algn="ctr" eaLnBrk="0" hangingPunct="0"/>
                  <a:r>
                    <a:rPr lang="fr-FR" sz="300">
                      <a:solidFill>
                        <a:srgbClr val="000000"/>
                      </a:solidFill>
                    </a:rPr>
                    <a:t>8hqeteyyhedtumdgjmtasdjhm</a:t>
                  </a:r>
                  <a:endParaRPr lang="fr-FR" sz="5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0071" name="Rectangle 65"/>
              <p:cNvSpPr>
                <a:spLocks noChangeArrowheads="1"/>
              </p:cNvSpPr>
              <p:nvPr/>
            </p:nvSpPr>
            <p:spPr bwMode="auto">
              <a:xfrm>
                <a:off x="1834" y="3216"/>
                <a:ext cx="46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00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651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Document</a:t>
                </a:r>
              </a:p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signé</a:t>
                </a:r>
              </a:p>
            </p:txBody>
          </p:sp>
        </p:grpSp>
      </p:grpSp>
      <p:grpSp>
        <p:nvGrpSpPr>
          <p:cNvPr id="90" name="Group 66"/>
          <p:cNvGrpSpPr>
            <a:grpSpLocks/>
          </p:cNvGrpSpPr>
          <p:nvPr/>
        </p:nvGrpSpPr>
        <p:grpSpPr bwMode="auto">
          <a:xfrm>
            <a:off x="228600" y="1011238"/>
            <a:ext cx="8686800" cy="4727575"/>
            <a:chOff x="96" y="864"/>
            <a:chExt cx="5568" cy="3072"/>
          </a:xfrm>
        </p:grpSpPr>
        <p:grpSp>
          <p:nvGrpSpPr>
            <p:cNvPr id="39964" name="Group 67"/>
            <p:cNvGrpSpPr>
              <a:grpSpLocks/>
            </p:cNvGrpSpPr>
            <p:nvPr/>
          </p:nvGrpSpPr>
          <p:grpSpPr bwMode="auto">
            <a:xfrm>
              <a:off x="802" y="2688"/>
              <a:ext cx="595" cy="825"/>
              <a:chOff x="802" y="2688"/>
              <a:chExt cx="595" cy="825"/>
            </a:xfrm>
          </p:grpSpPr>
          <p:grpSp>
            <p:nvGrpSpPr>
              <p:cNvPr id="40014" name="Group 68"/>
              <p:cNvGrpSpPr>
                <a:grpSpLocks/>
              </p:cNvGrpSpPr>
              <p:nvPr/>
            </p:nvGrpSpPr>
            <p:grpSpPr bwMode="auto">
              <a:xfrm>
                <a:off x="838" y="2688"/>
                <a:ext cx="522" cy="538"/>
                <a:chOff x="816" y="2688"/>
                <a:chExt cx="522" cy="538"/>
              </a:xfrm>
            </p:grpSpPr>
            <p:grpSp>
              <p:nvGrpSpPr>
                <p:cNvPr id="40016" name="Group 69"/>
                <p:cNvGrpSpPr>
                  <a:grpSpLocks/>
                </p:cNvGrpSpPr>
                <p:nvPr/>
              </p:nvGrpSpPr>
              <p:grpSpPr bwMode="auto">
                <a:xfrm>
                  <a:off x="816" y="2688"/>
                  <a:ext cx="522" cy="538"/>
                  <a:chOff x="409" y="1099"/>
                  <a:chExt cx="988" cy="1018"/>
                </a:xfrm>
              </p:grpSpPr>
              <p:sp>
                <p:nvSpPr>
                  <p:cNvPr id="40018" name="Freeform 70"/>
                  <p:cNvSpPr>
                    <a:spLocks/>
                  </p:cNvSpPr>
                  <p:nvPr/>
                </p:nvSpPr>
                <p:spPr bwMode="auto">
                  <a:xfrm>
                    <a:off x="414" y="1104"/>
                    <a:ext cx="978" cy="1008"/>
                  </a:xfrm>
                  <a:custGeom>
                    <a:avLst/>
                    <a:gdLst>
                      <a:gd name="T0" fmla="*/ 65 w 978"/>
                      <a:gd name="T1" fmla="*/ 1008 h 1008"/>
                      <a:gd name="T2" fmla="*/ 138 w 978"/>
                      <a:gd name="T3" fmla="*/ 1002 h 1008"/>
                      <a:gd name="T4" fmla="*/ 248 w 978"/>
                      <a:gd name="T5" fmla="*/ 993 h 1008"/>
                      <a:gd name="T6" fmla="*/ 282 w 978"/>
                      <a:gd name="T7" fmla="*/ 1008 h 1008"/>
                      <a:gd name="T8" fmla="*/ 680 w 978"/>
                      <a:gd name="T9" fmla="*/ 1006 h 1008"/>
                      <a:gd name="T10" fmla="*/ 692 w 978"/>
                      <a:gd name="T11" fmla="*/ 1006 h 1008"/>
                      <a:gd name="T12" fmla="*/ 724 w 978"/>
                      <a:gd name="T13" fmla="*/ 1006 h 1008"/>
                      <a:gd name="T14" fmla="*/ 769 w 978"/>
                      <a:gd name="T15" fmla="*/ 1006 h 1008"/>
                      <a:gd name="T16" fmla="*/ 821 w 978"/>
                      <a:gd name="T17" fmla="*/ 1006 h 1008"/>
                      <a:gd name="T18" fmla="*/ 874 w 978"/>
                      <a:gd name="T19" fmla="*/ 1006 h 1008"/>
                      <a:gd name="T20" fmla="*/ 920 w 978"/>
                      <a:gd name="T21" fmla="*/ 1006 h 1008"/>
                      <a:gd name="T22" fmla="*/ 952 w 978"/>
                      <a:gd name="T23" fmla="*/ 1006 h 1008"/>
                      <a:gd name="T24" fmla="*/ 966 w 978"/>
                      <a:gd name="T25" fmla="*/ 1006 h 1008"/>
                      <a:gd name="T26" fmla="*/ 974 w 978"/>
                      <a:gd name="T27" fmla="*/ 1005 h 1008"/>
                      <a:gd name="T28" fmla="*/ 978 w 978"/>
                      <a:gd name="T29" fmla="*/ 994 h 1008"/>
                      <a:gd name="T30" fmla="*/ 978 w 978"/>
                      <a:gd name="T31" fmla="*/ 502 h 1008"/>
                      <a:gd name="T32" fmla="*/ 978 w 978"/>
                      <a:gd name="T33" fmla="*/ 12 h 1008"/>
                      <a:gd name="T34" fmla="*/ 974 w 978"/>
                      <a:gd name="T35" fmla="*/ 3 h 1008"/>
                      <a:gd name="T36" fmla="*/ 966 w 978"/>
                      <a:gd name="T37" fmla="*/ 1 h 1008"/>
                      <a:gd name="T38" fmla="*/ 948 w 978"/>
                      <a:gd name="T39" fmla="*/ 1 h 1008"/>
                      <a:gd name="T40" fmla="*/ 910 w 978"/>
                      <a:gd name="T41" fmla="*/ 1 h 1008"/>
                      <a:gd name="T42" fmla="*/ 875 w 978"/>
                      <a:gd name="T43" fmla="*/ 1 h 1008"/>
                      <a:gd name="T44" fmla="*/ 859 w 978"/>
                      <a:gd name="T45" fmla="*/ 1 h 1008"/>
                      <a:gd name="T46" fmla="*/ 132 w 978"/>
                      <a:gd name="T47" fmla="*/ 3 h 1008"/>
                      <a:gd name="T48" fmla="*/ 127 w 978"/>
                      <a:gd name="T49" fmla="*/ 0 h 1008"/>
                      <a:gd name="T50" fmla="*/ 96 w 978"/>
                      <a:gd name="T51" fmla="*/ 0 h 1008"/>
                      <a:gd name="T52" fmla="*/ 53 w 978"/>
                      <a:gd name="T53" fmla="*/ 0 h 1008"/>
                      <a:gd name="T54" fmla="*/ 19 w 978"/>
                      <a:gd name="T55" fmla="*/ 0 h 1008"/>
                      <a:gd name="T56" fmla="*/ 7 w 978"/>
                      <a:gd name="T57" fmla="*/ 1 h 1008"/>
                      <a:gd name="T58" fmla="*/ 1 w 978"/>
                      <a:gd name="T59" fmla="*/ 7 h 1008"/>
                      <a:gd name="T60" fmla="*/ 0 w 978"/>
                      <a:gd name="T61" fmla="*/ 160 h 1008"/>
                      <a:gd name="T62" fmla="*/ 1 w 978"/>
                      <a:gd name="T63" fmla="*/ 801 h 100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978" h="1008">
                        <a:moveTo>
                          <a:pt x="1" y="945"/>
                        </a:moveTo>
                        <a:lnTo>
                          <a:pt x="65" y="1008"/>
                        </a:lnTo>
                        <a:lnTo>
                          <a:pt x="138" y="1008"/>
                        </a:lnTo>
                        <a:lnTo>
                          <a:pt x="138" y="1002"/>
                        </a:lnTo>
                        <a:lnTo>
                          <a:pt x="238" y="1002"/>
                        </a:lnTo>
                        <a:lnTo>
                          <a:pt x="248" y="993"/>
                        </a:lnTo>
                        <a:lnTo>
                          <a:pt x="282" y="993"/>
                        </a:lnTo>
                        <a:lnTo>
                          <a:pt x="282" y="1008"/>
                        </a:lnTo>
                        <a:lnTo>
                          <a:pt x="680" y="1008"/>
                        </a:lnTo>
                        <a:lnTo>
                          <a:pt x="680" y="1006"/>
                        </a:lnTo>
                        <a:lnTo>
                          <a:pt x="684" y="1006"/>
                        </a:lnTo>
                        <a:lnTo>
                          <a:pt x="692" y="1006"/>
                        </a:lnTo>
                        <a:lnTo>
                          <a:pt x="706" y="1006"/>
                        </a:lnTo>
                        <a:lnTo>
                          <a:pt x="724" y="1006"/>
                        </a:lnTo>
                        <a:lnTo>
                          <a:pt x="745" y="1006"/>
                        </a:lnTo>
                        <a:lnTo>
                          <a:pt x="769" y="1006"/>
                        </a:lnTo>
                        <a:lnTo>
                          <a:pt x="795" y="1006"/>
                        </a:lnTo>
                        <a:lnTo>
                          <a:pt x="821" y="1006"/>
                        </a:lnTo>
                        <a:lnTo>
                          <a:pt x="848" y="1006"/>
                        </a:lnTo>
                        <a:lnTo>
                          <a:pt x="874" y="1006"/>
                        </a:lnTo>
                        <a:lnTo>
                          <a:pt x="897" y="1006"/>
                        </a:lnTo>
                        <a:lnTo>
                          <a:pt x="920" y="1006"/>
                        </a:lnTo>
                        <a:lnTo>
                          <a:pt x="938" y="1006"/>
                        </a:lnTo>
                        <a:lnTo>
                          <a:pt x="952" y="1006"/>
                        </a:lnTo>
                        <a:lnTo>
                          <a:pt x="963" y="1006"/>
                        </a:lnTo>
                        <a:lnTo>
                          <a:pt x="966" y="1006"/>
                        </a:lnTo>
                        <a:lnTo>
                          <a:pt x="971" y="1006"/>
                        </a:lnTo>
                        <a:lnTo>
                          <a:pt x="974" y="1005"/>
                        </a:lnTo>
                        <a:lnTo>
                          <a:pt x="977" y="1001"/>
                        </a:lnTo>
                        <a:lnTo>
                          <a:pt x="978" y="994"/>
                        </a:lnTo>
                        <a:lnTo>
                          <a:pt x="978" y="837"/>
                        </a:lnTo>
                        <a:lnTo>
                          <a:pt x="978" y="502"/>
                        </a:lnTo>
                        <a:lnTo>
                          <a:pt x="978" y="168"/>
                        </a:lnTo>
                        <a:lnTo>
                          <a:pt x="978" y="12"/>
                        </a:lnTo>
                        <a:lnTo>
                          <a:pt x="977" y="7"/>
                        </a:lnTo>
                        <a:lnTo>
                          <a:pt x="974" y="3"/>
                        </a:lnTo>
                        <a:lnTo>
                          <a:pt x="971" y="1"/>
                        </a:lnTo>
                        <a:lnTo>
                          <a:pt x="966" y="1"/>
                        </a:lnTo>
                        <a:lnTo>
                          <a:pt x="960" y="1"/>
                        </a:lnTo>
                        <a:lnTo>
                          <a:pt x="948" y="1"/>
                        </a:lnTo>
                        <a:lnTo>
                          <a:pt x="930" y="1"/>
                        </a:lnTo>
                        <a:lnTo>
                          <a:pt x="910" y="1"/>
                        </a:lnTo>
                        <a:lnTo>
                          <a:pt x="892" y="1"/>
                        </a:lnTo>
                        <a:lnTo>
                          <a:pt x="875" y="1"/>
                        </a:lnTo>
                        <a:lnTo>
                          <a:pt x="863" y="1"/>
                        </a:lnTo>
                        <a:lnTo>
                          <a:pt x="859" y="1"/>
                        </a:lnTo>
                        <a:lnTo>
                          <a:pt x="858" y="3"/>
                        </a:lnTo>
                        <a:lnTo>
                          <a:pt x="132" y="3"/>
                        </a:lnTo>
                        <a:lnTo>
                          <a:pt x="132" y="0"/>
                        </a:lnTo>
                        <a:lnTo>
                          <a:pt x="127" y="0"/>
                        </a:lnTo>
                        <a:lnTo>
                          <a:pt x="115" y="0"/>
                        </a:lnTo>
                        <a:lnTo>
                          <a:pt x="96" y="0"/>
                        </a:lnTo>
                        <a:lnTo>
                          <a:pt x="75" y="0"/>
                        </a:lnTo>
                        <a:lnTo>
                          <a:pt x="53" y="0"/>
                        </a:lnTo>
                        <a:lnTo>
                          <a:pt x="34" y="0"/>
                        </a:lnTo>
                        <a:lnTo>
                          <a:pt x="19" y="0"/>
                        </a:lnTo>
                        <a:lnTo>
                          <a:pt x="12" y="0"/>
                        </a:lnTo>
                        <a:lnTo>
                          <a:pt x="7" y="1"/>
                        </a:lnTo>
                        <a:lnTo>
                          <a:pt x="4" y="3"/>
                        </a:lnTo>
                        <a:lnTo>
                          <a:pt x="1" y="7"/>
                        </a:lnTo>
                        <a:lnTo>
                          <a:pt x="0" y="12"/>
                        </a:lnTo>
                        <a:lnTo>
                          <a:pt x="0" y="160"/>
                        </a:lnTo>
                        <a:lnTo>
                          <a:pt x="1" y="480"/>
                        </a:lnTo>
                        <a:lnTo>
                          <a:pt x="1" y="801"/>
                        </a:lnTo>
                        <a:lnTo>
                          <a:pt x="1" y="94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19" name="Freeform 71"/>
                  <p:cNvSpPr>
                    <a:spLocks/>
                  </p:cNvSpPr>
                  <p:nvPr/>
                </p:nvSpPr>
                <p:spPr bwMode="auto">
                  <a:xfrm>
                    <a:off x="412" y="2046"/>
                    <a:ext cx="71" cy="71"/>
                  </a:xfrm>
                  <a:custGeom>
                    <a:avLst/>
                    <a:gdLst>
                      <a:gd name="T0" fmla="*/ 67 w 71"/>
                      <a:gd name="T1" fmla="*/ 61 h 71"/>
                      <a:gd name="T2" fmla="*/ 71 w 71"/>
                      <a:gd name="T3" fmla="*/ 63 h 71"/>
                      <a:gd name="T4" fmla="*/ 7 w 71"/>
                      <a:gd name="T5" fmla="*/ 0 h 71"/>
                      <a:gd name="T6" fmla="*/ 0 w 71"/>
                      <a:gd name="T7" fmla="*/ 7 h 71"/>
                      <a:gd name="T8" fmla="*/ 64 w 71"/>
                      <a:gd name="T9" fmla="*/ 69 h 71"/>
                      <a:gd name="T10" fmla="*/ 67 w 71"/>
                      <a:gd name="T11" fmla="*/ 71 h 71"/>
                      <a:gd name="T12" fmla="*/ 64 w 71"/>
                      <a:gd name="T13" fmla="*/ 69 h 71"/>
                      <a:gd name="T14" fmla="*/ 66 w 71"/>
                      <a:gd name="T15" fmla="*/ 71 h 71"/>
                      <a:gd name="T16" fmla="*/ 67 w 71"/>
                      <a:gd name="T17" fmla="*/ 71 h 71"/>
                      <a:gd name="T18" fmla="*/ 67 w 71"/>
                      <a:gd name="T19" fmla="*/ 61 h 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1" h="71">
                        <a:moveTo>
                          <a:pt x="67" y="61"/>
                        </a:moveTo>
                        <a:lnTo>
                          <a:pt x="71" y="63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64" y="69"/>
                        </a:lnTo>
                        <a:lnTo>
                          <a:pt x="67" y="71"/>
                        </a:lnTo>
                        <a:lnTo>
                          <a:pt x="64" y="69"/>
                        </a:lnTo>
                        <a:lnTo>
                          <a:pt x="66" y="71"/>
                        </a:lnTo>
                        <a:lnTo>
                          <a:pt x="67" y="71"/>
                        </a:lnTo>
                        <a:lnTo>
                          <a:pt x="67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0" name="Freeform 72"/>
                  <p:cNvSpPr>
                    <a:spLocks/>
                  </p:cNvSpPr>
                  <p:nvPr/>
                </p:nvSpPr>
                <p:spPr bwMode="auto">
                  <a:xfrm>
                    <a:off x="479" y="2107"/>
                    <a:ext cx="78" cy="10"/>
                  </a:xfrm>
                  <a:custGeom>
                    <a:avLst/>
                    <a:gdLst>
                      <a:gd name="T0" fmla="*/ 68 w 78"/>
                      <a:gd name="T1" fmla="*/ 5 h 10"/>
                      <a:gd name="T2" fmla="*/ 73 w 78"/>
                      <a:gd name="T3" fmla="*/ 0 h 10"/>
                      <a:gd name="T4" fmla="*/ 0 w 78"/>
                      <a:gd name="T5" fmla="*/ 0 h 10"/>
                      <a:gd name="T6" fmla="*/ 0 w 78"/>
                      <a:gd name="T7" fmla="*/ 10 h 10"/>
                      <a:gd name="T8" fmla="*/ 73 w 78"/>
                      <a:gd name="T9" fmla="*/ 10 h 10"/>
                      <a:gd name="T10" fmla="*/ 78 w 78"/>
                      <a:gd name="T11" fmla="*/ 5 h 10"/>
                      <a:gd name="T12" fmla="*/ 73 w 78"/>
                      <a:gd name="T13" fmla="*/ 10 h 10"/>
                      <a:gd name="T14" fmla="*/ 78 w 78"/>
                      <a:gd name="T15" fmla="*/ 10 h 10"/>
                      <a:gd name="T16" fmla="*/ 78 w 78"/>
                      <a:gd name="T17" fmla="*/ 5 h 10"/>
                      <a:gd name="T18" fmla="*/ 68 w 78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8" h="10">
                        <a:moveTo>
                          <a:pt x="68" y="5"/>
                        </a:move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73" y="10"/>
                        </a:lnTo>
                        <a:lnTo>
                          <a:pt x="78" y="5"/>
                        </a:lnTo>
                        <a:lnTo>
                          <a:pt x="73" y="10"/>
                        </a:lnTo>
                        <a:lnTo>
                          <a:pt x="78" y="10"/>
                        </a:lnTo>
                        <a:lnTo>
                          <a:pt x="78" y="5"/>
                        </a:lnTo>
                        <a:lnTo>
                          <a:pt x="68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1" name="Freeform 73"/>
                  <p:cNvSpPr>
                    <a:spLocks/>
                  </p:cNvSpPr>
                  <p:nvPr/>
                </p:nvSpPr>
                <p:spPr bwMode="auto">
                  <a:xfrm>
                    <a:off x="547" y="2102"/>
                    <a:ext cx="10" cy="10"/>
                  </a:xfrm>
                  <a:custGeom>
                    <a:avLst/>
                    <a:gdLst>
                      <a:gd name="T0" fmla="*/ 5 w 10"/>
                      <a:gd name="T1" fmla="*/ 0 h 10"/>
                      <a:gd name="T2" fmla="*/ 0 w 10"/>
                      <a:gd name="T3" fmla="*/ 4 h 10"/>
                      <a:gd name="T4" fmla="*/ 0 w 10"/>
                      <a:gd name="T5" fmla="*/ 10 h 10"/>
                      <a:gd name="T6" fmla="*/ 10 w 10"/>
                      <a:gd name="T7" fmla="*/ 10 h 10"/>
                      <a:gd name="T8" fmla="*/ 10 w 10"/>
                      <a:gd name="T9" fmla="*/ 4 h 10"/>
                      <a:gd name="T10" fmla="*/ 5 w 10"/>
                      <a:gd name="T11" fmla="*/ 9 h 10"/>
                      <a:gd name="T12" fmla="*/ 5 w 10"/>
                      <a:gd name="T13" fmla="*/ 0 h 10"/>
                      <a:gd name="T14" fmla="*/ 0 w 10"/>
                      <a:gd name="T15" fmla="*/ 0 h 10"/>
                      <a:gd name="T16" fmla="*/ 0 w 10"/>
                      <a:gd name="T17" fmla="*/ 4 h 10"/>
                      <a:gd name="T18" fmla="*/ 5 w 10"/>
                      <a:gd name="T19" fmla="*/ 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0"/>
                        </a:moveTo>
                        <a:lnTo>
                          <a:pt x="0" y="4"/>
                        </a:lnTo>
                        <a:lnTo>
                          <a:pt x="0" y="10"/>
                        </a:lnTo>
                        <a:lnTo>
                          <a:pt x="10" y="10"/>
                        </a:lnTo>
                        <a:lnTo>
                          <a:pt x="10" y="4"/>
                        </a:lnTo>
                        <a:lnTo>
                          <a:pt x="5" y="9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2" name="Freeform 74"/>
                  <p:cNvSpPr>
                    <a:spLocks/>
                  </p:cNvSpPr>
                  <p:nvPr/>
                </p:nvSpPr>
                <p:spPr bwMode="auto">
                  <a:xfrm>
                    <a:off x="552" y="2102"/>
                    <a:ext cx="104" cy="9"/>
                  </a:xfrm>
                  <a:custGeom>
                    <a:avLst/>
                    <a:gdLst>
                      <a:gd name="T0" fmla="*/ 97 w 104"/>
                      <a:gd name="T1" fmla="*/ 1 h 9"/>
                      <a:gd name="T2" fmla="*/ 100 w 104"/>
                      <a:gd name="T3" fmla="*/ 0 h 9"/>
                      <a:gd name="T4" fmla="*/ 0 w 104"/>
                      <a:gd name="T5" fmla="*/ 0 h 9"/>
                      <a:gd name="T6" fmla="*/ 0 w 104"/>
                      <a:gd name="T7" fmla="*/ 9 h 9"/>
                      <a:gd name="T8" fmla="*/ 100 w 104"/>
                      <a:gd name="T9" fmla="*/ 9 h 9"/>
                      <a:gd name="T10" fmla="*/ 104 w 104"/>
                      <a:gd name="T11" fmla="*/ 8 h 9"/>
                      <a:gd name="T12" fmla="*/ 100 w 104"/>
                      <a:gd name="T13" fmla="*/ 9 h 9"/>
                      <a:gd name="T14" fmla="*/ 102 w 104"/>
                      <a:gd name="T15" fmla="*/ 9 h 9"/>
                      <a:gd name="T16" fmla="*/ 104 w 104"/>
                      <a:gd name="T17" fmla="*/ 8 h 9"/>
                      <a:gd name="T18" fmla="*/ 97 w 104"/>
                      <a:gd name="T19" fmla="*/ 1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4" h="9">
                        <a:moveTo>
                          <a:pt x="97" y="1"/>
                        </a:moveTo>
                        <a:lnTo>
                          <a:pt x="100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100" y="9"/>
                        </a:lnTo>
                        <a:lnTo>
                          <a:pt x="104" y="8"/>
                        </a:lnTo>
                        <a:lnTo>
                          <a:pt x="100" y="9"/>
                        </a:lnTo>
                        <a:lnTo>
                          <a:pt x="102" y="9"/>
                        </a:lnTo>
                        <a:lnTo>
                          <a:pt x="104" y="8"/>
                        </a:lnTo>
                        <a:lnTo>
                          <a:pt x="9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3" name="Freeform 75"/>
                  <p:cNvSpPr>
                    <a:spLocks/>
                  </p:cNvSpPr>
                  <p:nvPr/>
                </p:nvSpPr>
                <p:spPr bwMode="auto">
                  <a:xfrm>
                    <a:off x="649" y="2092"/>
                    <a:ext cx="16" cy="18"/>
                  </a:xfrm>
                  <a:custGeom>
                    <a:avLst/>
                    <a:gdLst>
                      <a:gd name="T0" fmla="*/ 13 w 16"/>
                      <a:gd name="T1" fmla="*/ 0 h 18"/>
                      <a:gd name="T2" fmla="*/ 9 w 16"/>
                      <a:gd name="T3" fmla="*/ 1 h 18"/>
                      <a:gd name="T4" fmla="*/ 0 w 16"/>
                      <a:gd name="T5" fmla="*/ 11 h 18"/>
                      <a:gd name="T6" fmla="*/ 7 w 16"/>
                      <a:gd name="T7" fmla="*/ 18 h 18"/>
                      <a:gd name="T8" fmla="*/ 16 w 16"/>
                      <a:gd name="T9" fmla="*/ 8 h 18"/>
                      <a:gd name="T10" fmla="*/ 13 w 16"/>
                      <a:gd name="T11" fmla="*/ 10 h 18"/>
                      <a:gd name="T12" fmla="*/ 13 w 16"/>
                      <a:gd name="T13" fmla="*/ 0 h 18"/>
                      <a:gd name="T14" fmla="*/ 12 w 16"/>
                      <a:gd name="T15" fmla="*/ 0 h 18"/>
                      <a:gd name="T16" fmla="*/ 9 w 16"/>
                      <a:gd name="T17" fmla="*/ 1 h 18"/>
                      <a:gd name="T18" fmla="*/ 13 w 16"/>
                      <a:gd name="T19" fmla="*/ 0 h 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6" h="18">
                        <a:moveTo>
                          <a:pt x="13" y="0"/>
                        </a:moveTo>
                        <a:lnTo>
                          <a:pt x="9" y="1"/>
                        </a:lnTo>
                        <a:lnTo>
                          <a:pt x="0" y="11"/>
                        </a:lnTo>
                        <a:lnTo>
                          <a:pt x="7" y="18"/>
                        </a:lnTo>
                        <a:lnTo>
                          <a:pt x="16" y="8"/>
                        </a:lnTo>
                        <a:lnTo>
                          <a:pt x="13" y="10"/>
                        </a:lnTo>
                        <a:lnTo>
                          <a:pt x="13" y="0"/>
                        </a:lnTo>
                        <a:lnTo>
                          <a:pt x="12" y="0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4" name="Freeform 76"/>
                  <p:cNvSpPr>
                    <a:spLocks/>
                  </p:cNvSpPr>
                  <p:nvPr/>
                </p:nvSpPr>
                <p:spPr bwMode="auto">
                  <a:xfrm>
                    <a:off x="662" y="2092"/>
                    <a:ext cx="38" cy="10"/>
                  </a:xfrm>
                  <a:custGeom>
                    <a:avLst/>
                    <a:gdLst>
                      <a:gd name="T0" fmla="*/ 38 w 38"/>
                      <a:gd name="T1" fmla="*/ 5 h 10"/>
                      <a:gd name="T2" fmla="*/ 34 w 38"/>
                      <a:gd name="T3" fmla="*/ 0 h 10"/>
                      <a:gd name="T4" fmla="*/ 0 w 38"/>
                      <a:gd name="T5" fmla="*/ 0 h 10"/>
                      <a:gd name="T6" fmla="*/ 0 w 38"/>
                      <a:gd name="T7" fmla="*/ 10 h 10"/>
                      <a:gd name="T8" fmla="*/ 34 w 38"/>
                      <a:gd name="T9" fmla="*/ 10 h 10"/>
                      <a:gd name="T10" fmla="*/ 29 w 38"/>
                      <a:gd name="T11" fmla="*/ 5 h 10"/>
                      <a:gd name="T12" fmla="*/ 38 w 38"/>
                      <a:gd name="T13" fmla="*/ 5 h 10"/>
                      <a:gd name="T14" fmla="*/ 38 w 38"/>
                      <a:gd name="T15" fmla="*/ 0 h 10"/>
                      <a:gd name="T16" fmla="*/ 34 w 38"/>
                      <a:gd name="T17" fmla="*/ 0 h 10"/>
                      <a:gd name="T18" fmla="*/ 38 w 38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8" h="10">
                        <a:moveTo>
                          <a:pt x="38" y="5"/>
                        </a:move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34" y="10"/>
                        </a:lnTo>
                        <a:lnTo>
                          <a:pt x="29" y="5"/>
                        </a:lnTo>
                        <a:lnTo>
                          <a:pt x="38" y="5"/>
                        </a:lnTo>
                        <a:lnTo>
                          <a:pt x="38" y="0"/>
                        </a:lnTo>
                        <a:lnTo>
                          <a:pt x="34" y="0"/>
                        </a:lnTo>
                        <a:lnTo>
                          <a:pt x="38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5" name="Freeform 77"/>
                  <p:cNvSpPr>
                    <a:spLocks/>
                  </p:cNvSpPr>
                  <p:nvPr/>
                </p:nvSpPr>
                <p:spPr bwMode="auto">
                  <a:xfrm>
                    <a:off x="691" y="2097"/>
                    <a:ext cx="9" cy="20"/>
                  </a:xfrm>
                  <a:custGeom>
                    <a:avLst/>
                    <a:gdLst>
                      <a:gd name="T0" fmla="*/ 5 w 9"/>
                      <a:gd name="T1" fmla="*/ 10 h 20"/>
                      <a:gd name="T2" fmla="*/ 9 w 9"/>
                      <a:gd name="T3" fmla="*/ 15 h 20"/>
                      <a:gd name="T4" fmla="*/ 9 w 9"/>
                      <a:gd name="T5" fmla="*/ 0 h 20"/>
                      <a:gd name="T6" fmla="*/ 0 w 9"/>
                      <a:gd name="T7" fmla="*/ 0 h 20"/>
                      <a:gd name="T8" fmla="*/ 0 w 9"/>
                      <a:gd name="T9" fmla="*/ 15 h 20"/>
                      <a:gd name="T10" fmla="*/ 5 w 9"/>
                      <a:gd name="T11" fmla="*/ 20 h 20"/>
                      <a:gd name="T12" fmla="*/ 0 w 9"/>
                      <a:gd name="T13" fmla="*/ 15 h 20"/>
                      <a:gd name="T14" fmla="*/ 0 w 9"/>
                      <a:gd name="T15" fmla="*/ 20 h 20"/>
                      <a:gd name="T16" fmla="*/ 5 w 9"/>
                      <a:gd name="T17" fmla="*/ 20 h 20"/>
                      <a:gd name="T18" fmla="*/ 5 w 9"/>
                      <a:gd name="T19" fmla="*/ 1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0">
                        <a:moveTo>
                          <a:pt x="5" y="10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5" y="20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5" y="2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6" name="Freeform 78"/>
                  <p:cNvSpPr>
                    <a:spLocks/>
                  </p:cNvSpPr>
                  <p:nvPr/>
                </p:nvSpPr>
                <p:spPr bwMode="auto">
                  <a:xfrm>
                    <a:off x="696" y="2107"/>
                    <a:ext cx="403" cy="10"/>
                  </a:xfrm>
                  <a:custGeom>
                    <a:avLst/>
                    <a:gdLst>
                      <a:gd name="T0" fmla="*/ 393 w 403"/>
                      <a:gd name="T1" fmla="*/ 5 h 10"/>
                      <a:gd name="T2" fmla="*/ 398 w 403"/>
                      <a:gd name="T3" fmla="*/ 0 h 10"/>
                      <a:gd name="T4" fmla="*/ 0 w 403"/>
                      <a:gd name="T5" fmla="*/ 0 h 10"/>
                      <a:gd name="T6" fmla="*/ 0 w 403"/>
                      <a:gd name="T7" fmla="*/ 10 h 10"/>
                      <a:gd name="T8" fmla="*/ 398 w 403"/>
                      <a:gd name="T9" fmla="*/ 10 h 10"/>
                      <a:gd name="T10" fmla="*/ 403 w 403"/>
                      <a:gd name="T11" fmla="*/ 5 h 10"/>
                      <a:gd name="T12" fmla="*/ 398 w 403"/>
                      <a:gd name="T13" fmla="*/ 10 h 10"/>
                      <a:gd name="T14" fmla="*/ 403 w 403"/>
                      <a:gd name="T15" fmla="*/ 10 h 10"/>
                      <a:gd name="T16" fmla="*/ 403 w 403"/>
                      <a:gd name="T17" fmla="*/ 5 h 10"/>
                      <a:gd name="T18" fmla="*/ 393 w 403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03" h="10">
                        <a:moveTo>
                          <a:pt x="393" y="5"/>
                        </a:moveTo>
                        <a:lnTo>
                          <a:pt x="39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lnTo>
                          <a:pt x="398" y="10"/>
                        </a:lnTo>
                        <a:lnTo>
                          <a:pt x="403" y="5"/>
                        </a:lnTo>
                        <a:lnTo>
                          <a:pt x="398" y="10"/>
                        </a:lnTo>
                        <a:lnTo>
                          <a:pt x="403" y="10"/>
                        </a:lnTo>
                        <a:lnTo>
                          <a:pt x="403" y="5"/>
                        </a:lnTo>
                        <a:lnTo>
                          <a:pt x="393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7" name="Freeform 79"/>
                  <p:cNvSpPr>
                    <a:spLocks/>
                  </p:cNvSpPr>
                  <p:nvPr/>
                </p:nvSpPr>
                <p:spPr bwMode="auto">
                  <a:xfrm>
                    <a:off x="1089" y="2105"/>
                    <a:ext cx="10" cy="9"/>
                  </a:xfrm>
                  <a:custGeom>
                    <a:avLst/>
                    <a:gdLst>
                      <a:gd name="T0" fmla="*/ 5 w 10"/>
                      <a:gd name="T1" fmla="*/ 0 h 9"/>
                      <a:gd name="T2" fmla="*/ 0 w 10"/>
                      <a:gd name="T3" fmla="*/ 5 h 9"/>
                      <a:gd name="T4" fmla="*/ 0 w 10"/>
                      <a:gd name="T5" fmla="*/ 7 h 9"/>
                      <a:gd name="T6" fmla="*/ 10 w 10"/>
                      <a:gd name="T7" fmla="*/ 7 h 9"/>
                      <a:gd name="T8" fmla="*/ 10 w 10"/>
                      <a:gd name="T9" fmla="*/ 5 h 9"/>
                      <a:gd name="T10" fmla="*/ 5 w 10"/>
                      <a:gd name="T11" fmla="*/ 9 h 9"/>
                      <a:gd name="T12" fmla="*/ 5 w 10"/>
                      <a:gd name="T13" fmla="*/ 0 h 9"/>
                      <a:gd name="T14" fmla="*/ 0 w 10"/>
                      <a:gd name="T15" fmla="*/ 0 h 9"/>
                      <a:gd name="T16" fmla="*/ 0 w 10"/>
                      <a:gd name="T17" fmla="*/ 5 h 9"/>
                      <a:gd name="T18" fmla="*/ 5 w 10"/>
                      <a:gd name="T19" fmla="*/ 0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9">
                        <a:moveTo>
                          <a:pt x="5" y="0"/>
                        </a:moveTo>
                        <a:lnTo>
                          <a:pt x="0" y="5"/>
                        </a:lnTo>
                        <a:lnTo>
                          <a:pt x="0" y="7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5" y="9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8" name="Freeform 80"/>
                  <p:cNvSpPr>
                    <a:spLocks/>
                  </p:cNvSpPr>
                  <p:nvPr/>
                </p:nvSpPr>
                <p:spPr bwMode="auto">
                  <a:xfrm>
                    <a:off x="1094" y="2105"/>
                    <a:ext cx="286" cy="9"/>
                  </a:xfrm>
                  <a:custGeom>
                    <a:avLst/>
                    <a:gdLst>
                      <a:gd name="T0" fmla="*/ 286 w 286"/>
                      <a:gd name="T1" fmla="*/ 0 h 9"/>
                      <a:gd name="T2" fmla="*/ 286 w 286"/>
                      <a:gd name="T3" fmla="*/ 0 h 9"/>
                      <a:gd name="T4" fmla="*/ 283 w 286"/>
                      <a:gd name="T5" fmla="*/ 0 h 9"/>
                      <a:gd name="T6" fmla="*/ 272 w 286"/>
                      <a:gd name="T7" fmla="*/ 0 h 9"/>
                      <a:gd name="T8" fmla="*/ 258 w 286"/>
                      <a:gd name="T9" fmla="*/ 0 h 9"/>
                      <a:gd name="T10" fmla="*/ 240 w 286"/>
                      <a:gd name="T11" fmla="*/ 0 h 9"/>
                      <a:gd name="T12" fmla="*/ 217 w 286"/>
                      <a:gd name="T13" fmla="*/ 0 h 9"/>
                      <a:gd name="T14" fmla="*/ 194 w 286"/>
                      <a:gd name="T15" fmla="*/ 0 h 9"/>
                      <a:gd name="T16" fmla="*/ 168 w 286"/>
                      <a:gd name="T17" fmla="*/ 0 h 9"/>
                      <a:gd name="T18" fmla="*/ 141 w 286"/>
                      <a:gd name="T19" fmla="*/ 0 h 9"/>
                      <a:gd name="T20" fmla="*/ 115 w 286"/>
                      <a:gd name="T21" fmla="*/ 0 h 9"/>
                      <a:gd name="T22" fmla="*/ 89 w 286"/>
                      <a:gd name="T23" fmla="*/ 0 h 9"/>
                      <a:gd name="T24" fmla="*/ 65 w 286"/>
                      <a:gd name="T25" fmla="*/ 0 h 9"/>
                      <a:gd name="T26" fmla="*/ 44 w 286"/>
                      <a:gd name="T27" fmla="*/ 0 h 9"/>
                      <a:gd name="T28" fmla="*/ 26 w 286"/>
                      <a:gd name="T29" fmla="*/ 0 h 9"/>
                      <a:gd name="T30" fmla="*/ 12 w 286"/>
                      <a:gd name="T31" fmla="*/ 0 h 9"/>
                      <a:gd name="T32" fmla="*/ 4 w 286"/>
                      <a:gd name="T33" fmla="*/ 0 h 9"/>
                      <a:gd name="T34" fmla="*/ 0 w 286"/>
                      <a:gd name="T35" fmla="*/ 0 h 9"/>
                      <a:gd name="T36" fmla="*/ 0 w 286"/>
                      <a:gd name="T37" fmla="*/ 9 h 9"/>
                      <a:gd name="T38" fmla="*/ 4 w 286"/>
                      <a:gd name="T39" fmla="*/ 9 h 9"/>
                      <a:gd name="T40" fmla="*/ 12 w 286"/>
                      <a:gd name="T41" fmla="*/ 9 h 9"/>
                      <a:gd name="T42" fmla="*/ 26 w 286"/>
                      <a:gd name="T43" fmla="*/ 9 h 9"/>
                      <a:gd name="T44" fmla="*/ 44 w 286"/>
                      <a:gd name="T45" fmla="*/ 9 h 9"/>
                      <a:gd name="T46" fmla="*/ 65 w 286"/>
                      <a:gd name="T47" fmla="*/ 9 h 9"/>
                      <a:gd name="T48" fmla="*/ 89 w 286"/>
                      <a:gd name="T49" fmla="*/ 9 h 9"/>
                      <a:gd name="T50" fmla="*/ 115 w 286"/>
                      <a:gd name="T51" fmla="*/ 9 h 9"/>
                      <a:gd name="T52" fmla="*/ 141 w 286"/>
                      <a:gd name="T53" fmla="*/ 9 h 9"/>
                      <a:gd name="T54" fmla="*/ 168 w 286"/>
                      <a:gd name="T55" fmla="*/ 9 h 9"/>
                      <a:gd name="T56" fmla="*/ 194 w 286"/>
                      <a:gd name="T57" fmla="*/ 9 h 9"/>
                      <a:gd name="T58" fmla="*/ 217 w 286"/>
                      <a:gd name="T59" fmla="*/ 9 h 9"/>
                      <a:gd name="T60" fmla="*/ 240 w 286"/>
                      <a:gd name="T61" fmla="*/ 9 h 9"/>
                      <a:gd name="T62" fmla="*/ 258 w 286"/>
                      <a:gd name="T63" fmla="*/ 9 h 9"/>
                      <a:gd name="T64" fmla="*/ 272 w 286"/>
                      <a:gd name="T65" fmla="*/ 9 h 9"/>
                      <a:gd name="T66" fmla="*/ 283 w 286"/>
                      <a:gd name="T67" fmla="*/ 9 h 9"/>
                      <a:gd name="T68" fmla="*/ 286 w 286"/>
                      <a:gd name="T69" fmla="*/ 9 h 9"/>
                      <a:gd name="T70" fmla="*/ 286 w 286"/>
                      <a:gd name="T71" fmla="*/ 9 h 9"/>
                      <a:gd name="T72" fmla="*/ 286 w 286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286" h="9">
                        <a:moveTo>
                          <a:pt x="286" y="0"/>
                        </a:moveTo>
                        <a:lnTo>
                          <a:pt x="286" y="0"/>
                        </a:lnTo>
                        <a:lnTo>
                          <a:pt x="283" y="0"/>
                        </a:lnTo>
                        <a:lnTo>
                          <a:pt x="272" y="0"/>
                        </a:lnTo>
                        <a:lnTo>
                          <a:pt x="258" y="0"/>
                        </a:lnTo>
                        <a:lnTo>
                          <a:pt x="240" y="0"/>
                        </a:lnTo>
                        <a:lnTo>
                          <a:pt x="217" y="0"/>
                        </a:lnTo>
                        <a:lnTo>
                          <a:pt x="194" y="0"/>
                        </a:lnTo>
                        <a:lnTo>
                          <a:pt x="168" y="0"/>
                        </a:lnTo>
                        <a:lnTo>
                          <a:pt x="141" y="0"/>
                        </a:lnTo>
                        <a:lnTo>
                          <a:pt x="115" y="0"/>
                        </a:lnTo>
                        <a:lnTo>
                          <a:pt x="89" y="0"/>
                        </a:lnTo>
                        <a:lnTo>
                          <a:pt x="65" y="0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12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12" y="9"/>
                        </a:lnTo>
                        <a:lnTo>
                          <a:pt x="26" y="9"/>
                        </a:lnTo>
                        <a:lnTo>
                          <a:pt x="44" y="9"/>
                        </a:lnTo>
                        <a:lnTo>
                          <a:pt x="65" y="9"/>
                        </a:lnTo>
                        <a:lnTo>
                          <a:pt x="89" y="9"/>
                        </a:lnTo>
                        <a:lnTo>
                          <a:pt x="115" y="9"/>
                        </a:lnTo>
                        <a:lnTo>
                          <a:pt x="141" y="9"/>
                        </a:lnTo>
                        <a:lnTo>
                          <a:pt x="168" y="9"/>
                        </a:lnTo>
                        <a:lnTo>
                          <a:pt x="194" y="9"/>
                        </a:lnTo>
                        <a:lnTo>
                          <a:pt x="217" y="9"/>
                        </a:lnTo>
                        <a:lnTo>
                          <a:pt x="240" y="9"/>
                        </a:lnTo>
                        <a:lnTo>
                          <a:pt x="258" y="9"/>
                        </a:lnTo>
                        <a:lnTo>
                          <a:pt x="272" y="9"/>
                        </a:lnTo>
                        <a:lnTo>
                          <a:pt x="283" y="9"/>
                        </a:lnTo>
                        <a:lnTo>
                          <a:pt x="286" y="9"/>
                        </a:lnTo>
                        <a:lnTo>
                          <a:pt x="28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29" name="Freeform 81"/>
                  <p:cNvSpPr>
                    <a:spLocks/>
                  </p:cNvSpPr>
                  <p:nvPr/>
                </p:nvSpPr>
                <p:spPr bwMode="auto">
                  <a:xfrm>
                    <a:off x="1380" y="2098"/>
                    <a:ext cx="17" cy="16"/>
                  </a:xfrm>
                  <a:custGeom>
                    <a:avLst/>
                    <a:gdLst>
                      <a:gd name="T0" fmla="*/ 7 w 17"/>
                      <a:gd name="T1" fmla="*/ 0 h 16"/>
                      <a:gd name="T2" fmla="*/ 7 w 17"/>
                      <a:gd name="T3" fmla="*/ 0 h 16"/>
                      <a:gd name="T4" fmla="*/ 6 w 17"/>
                      <a:gd name="T5" fmla="*/ 6 h 16"/>
                      <a:gd name="T6" fmla="*/ 6 w 17"/>
                      <a:gd name="T7" fmla="*/ 7 h 16"/>
                      <a:gd name="T8" fmla="*/ 5 w 17"/>
                      <a:gd name="T9" fmla="*/ 7 h 16"/>
                      <a:gd name="T10" fmla="*/ 0 w 17"/>
                      <a:gd name="T11" fmla="*/ 7 h 16"/>
                      <a:gd name="T12" fmla="*/ 0 w 17"/>
                      <a:gd name="T13" fmla="*/ 16 h 16"/>
                      <a:gd name="T14" fmla="*/ 5 w 17"/>
                      <a:gd name="T15" fmla="*/ 16 h 16"/>
                      <a:gd name="T16" fmla="*/ 11 w 17"/>
                      <a:gd name="T17" fmla="*/ 14 h 16"/>
                      <a:gd name="T18" fmla="*/ 16 w 17"/>
                      <a:gd name="T19" fmla="*/ 8 h 16"/>
                      <a:gd name="T20" fmla="*/ 17 w 17"/>
                      <a:gd name="T21" fmla="*/ 0 h 16"/>
                      <a:gd name="T22" fmla="*/ 17 w 17"/>
                      <a:gd name="T23" fmla="*/ 0 h 16"/>
                      <a:gd name="T24" fmla="*/ 7 w 17"/>
                      <a:gd name="T25" fmla="*/ 0 h 1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6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0" y="7"/>
                        </a:lnTo>
                        <a:lnTo>
                          <a:pt x="0" y="16"/>
                        </a:lnTo>
                        <a:lnTo>
                          <a:pt x="5" y="16"/>
                        </a:lnTo>
                        <a:lnTo>
                          <a:pt x="11" y="14"/>
                        </a:lnTo>
                        <a:lnTo>
                          <a:pt x="16" y="8"/>
                        </a:lnTo>
                        <a:lnTo>
                          <a:pt x="1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0" name="Freeform 82"/>
                  <p:cNvSpPr>
                    <a:spLocks/>
                  </p:cNvSpPr>
                  <p:nvPr/>
                </p:nvSpPr>
                <p:spPr bwMode="auto">
                  <a:xfrm>
                    <a:off x="1387" y="1116"/>
                    <a:ext cx="10" cy="982"/>
                  </a:xfrm>
                  <a:custGeom>
                    <a:avLst/>
                    <a:gdLst>
                      <a:gd name="T0" fmla="*/ 0 w 10"/>
                      <a:gd name="T1" fmla="*/ 0 h 982"/>
                      <a:gd name="T2" fmla="*/ 0 w 10"/>
                      <a:gd name="T3" fmla="*/ 0 h 982"/>
                      <a:gd name="T4" fmla="*/ 0 w 10"/>
                      <a:gd name="T5" fmla="*/ 156 h 982"/>
                      <a:gd name="T6" fmla="*/ 0 w 10"/>
                      <a:gd name="T7" fmla="*/ 490 h 982"/>
                      <a:gd name="T8" fmla="*/ 0 w 10"/>
                      <a:gd name="T9" fmla="*/ 825 h 982"/>
                      <a:gd name="T10" fmla="*/ 0 w 10"/>
                      <a:gd name="T11" fmla="*/ 982 h 982"/>
                      <a:gd name="T12" fmla="*/ 10 w 10"/>
                      <a:gd name="T13" fmla="*/ 982 h 982"/>
                      <a:gd name="T14" fmla="*/ 10 w 10"/>
                      <a:gd name="T15" fmla="*/ 825 h 982"/>
                      <a:gd name="T16" fmla="*/ 10 w 10"/>
                      <a:gd name="T17" fmla="*/ 490 h 982"/>
                      <a:gd name="T18" fmla="*/ 10 w 10"/>
                      <a:gd name="T19" fmla="*/ 156 h 982"/>
                      <a:gd name="T20" fmla="*/ 10 w 10"/>
                      <a:gd name="T21" fmla="*/ 0 h 982"/>
                      <a:gd name="T22" fmla="*/ 10 w 10"/>
                      <a:gd name="T23" fmla="*/ 0 h 982"/>
                      <a:gd name="T24" fmla="*/ 0 w 10"/>
                      <a:gd name="T25" fmla="*/ 0 h 9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98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0" y="490"/>
                        </a:lnTo>
                        <a:lnTo>
                          <a:pt x="0" y="825"/>
                        </a:lnTo>
                        <a:lnTo>
                          <a:pt x="0" y="982"/>
                        </a:lnTo>
                        <a:lnTo>
                          <a:pt x="10" y="982"/>
                        </a:lnTo>
                        <a:lnTo>
                          <a:pt x="10" y="825"/>
                        </a:lnTo>
                        <a:lnTo>
                          <a:pt x="10" y="490"/>
                        </a:lnTo>
                        <a:lnTo>
                          <a:pt x="10" y="156"/>
                        </a:lnTo>
                        <a:lnTo>
                          <a:pt x="1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1" name="Freeform 83"/>
                  <p:cNvSpPr>
                    <a:spLocks/>
                  </p:cNvSpPr>
                  <p:nvPr/>
                </p:nvSpPr>
                <p:spPr bwMode="auto">
                  <a:xfrm>
                    <a:off x="1380" y="1101"/>
                    <a:ext cx="17" cy="15"/>
                  </a:xfrm>
                  <a:custGeom>
                    <a:avLst/>
                    <a:gdLst>
                      <a:gd name="T0" fmla="*/ 0 w 17"/>
                      <a:gd name="T1" fmla="*/ 9 h 15"/>
                      <a:gd name="T2" fmla="*/ 0 w 17"/>
                      <a:gd name="T3" fmla="*/ 9 h 15"/>
                      <a:gd name="T4" fmla="*/ 4 w 17"/>
                      <a:gd name="T5" fmla="*/ 9 h 15"/>
                      <a:gd name="T6" fmla="*/ 5 w 17"/>
                      <a:gd name="T7" fmla="*/ 10 h 15"/>
                      <a:gd name="T8" fmla="*/ 6 w 17"/>
                      <a:gd name="T9" fmla="*/ 11 h 15"/>
                      <a:gd name="T10" fmla="*/ 7 w 17"/>
                      <a:gd name="T11" fmla="*/ 15 h 15"/>
                      <a:gd name="T12" fmla="*/ 17 w 17"/>
                      <a:gd name="T13" fmla="*/ 15 h 15"/>
                      <a:gd name="T14" fmla="*/ 16 w 17"/>
                      <a:gd name="T15" fmla="*/ 9 h 15"/>
                      <a:gd name="T16" fmla="*/ 12 w 17"/>
                      <a:gd name="T17" fmla="*/ 3 h 15"/>
                      <a:gd name="T18" fmla="*/ 6 w 17"/>
                      <a:gd name="T19" fmla="*/ 0 h 15"/>
                      <a:gd name="T20" fmla="*/ 0 w 17"/>
                      <a:gd name="T21" fmla="*/ 0 h 15"/>
                      <a:gd name="T22" fmla="*/ 0 w 17"/>
                      <a:gd name="T23" fmla="*/ 0 h 15"/>
                      <a:gd name="T24" fmla="*/ 0 w 17"/>
                      <a:gd name="T25" fmla="*/ 9 h 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5">
                        <a:moveTo>
                          <a:pt x="0" y="9"/>
                        </a:move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5" y="10"/>
                        </a:lnTo>
                        <a:lnTo>
                          <a:pt x="6" y="11"/>
                        </a:lnTo>
                        <a:lnTo>
                          <a:pt x="7" y="15"/>
                        </a:lnTo>
                        <a:lnTo>
                          <a:pt x="17" y="15"/>
                        </a:lnTo>
                        <a:lnTo>
                          <a:pt x="16" y="9"/>
                        </a:lnTo>
                        <a:lnTo>
                          <a:pt x="12" y="3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2" name="Freeform 84"/>
                  <p:cNvSpPr>
                    <a:spLocks/>
                  </p:cNvSpPr>
                  <p:nvPr/>
                </p:nvSpPr>
                <p:spPr bwMode="auto">
                  <a:xfrm>
                    <a:off x="1268" y="1101"/>
                    <a:ext cx="112" cy="9"/>
                  </a:xfrm>
                  <a:custGeom>
                    <a:avLst/>
                    <a:gdLst>
                      <a:gd name="T0" fmla="*/ 9 w 112"/>
                      <a:gd name="T1" fmla="*/ 6 h 9"/>
                      <a:gd name="T2" fmla="*/ 5 w 112"/>
                      <a:gd name="T3" fmla="*/ 9 h 9"/>
                      <a:gd name="T4" fmla="*/ 9 w 112"/>
                      <a:gd name="T5" fmla="*/ 9 h 9"/>
                      <a:gd name="T6" fmla="*/ 21 w 112"/>
                      <a:gd name="T7" fmla="*/ 9 h 9"/>
                      <a:gd name="T8" fmla="*/ 38 w 112"/>
                      <a:gd name="T9" fmla="*/ 9 h 9"/>
                      <a:gd name="T10" fmla="*/ 56 w 112"/>
                      <a:gd name="T11" fmla="*/ 9 h 9"/>
                      <a:gd name="T12" fmla="*/ 76 w 112"/>
                      <a:gd name="T13" fmla="*/ 9 h 9"/>
                      <a:gd name="T14" fmla="*/ 94 w 112"/>
                      <a:gd name="T15" fmla="*/ 9 h 9"/>
                      <a:gd name="T16" fmla="*/ 106 w 112"/>
                      <a:gd name="T17" fmla="*/ 9 h 9"/>
                      <a:gd name="T18" fmla="*/ 112 w 112"/>
                      <a:gd name="T19" fmla="*/ 9 h 9"/>
                      <a:gd name="T20" fmla="*/ 112 w 112"/>
                      <a:gd name="T21" fmla="*/ 0 h 9"/>
                      <a:gd name="T22" fmla="*/ 106 w 112"/>
                      <a:gd name="T23" fmla="*/ 0 h 9"/>
                      <a:gd name="T24" fmla="*/ 94 w 112"/>
                      <a:gd name="T25" fmla="*/ 0 h 9"/>
                      <a:gd name="T26" fmla="*/ 76 w 112"/>
                      <a:gd name="T27" fmla="*/ 0 h 9"/>
                      <a:gd name="T28" fmla="*/ 56 w 112"/>
                      <a:gd name="T29" fmla="*/ 0 h 9"/>
                      <a:gd name="T30" fmla="*/ 38 w 112"/>
                      <a:gd name="T31" fmla="*/ 0 h 9"/>
                      <a:gd name="T32" fmla="*/ 21 w 112"/>
                      <a:gd name="T33" fmla="*/ 0 h 9"/>
                      <a:gd name="T34" fmla="*/ 9 w 112"/>
                      <a:gd name="T35" fmla="*/ 0 h 9"/>
                      <a:gd name="T36" fmla="*/ 5 w 112"/>
                      <a:gd name="T37" fmla="*/ 0 h 9"/>
                      <a:gd name="T38" fmla="*/ 0 w 112"/>
                      <a:gd name="T39" fmla="*/ 2 h 9"/>
                      <a:gd name="T40" fmla="*/ 5 w 112"/>
                      <a:gd name="T41" fmla="*/ 0 h 9"/>
                      <a:gd name="T42" fmla="*/ 2 w 112"/>
                      <a:gd name="T43" fmla="*/ 0 h 9"/>
                      <a:gd name="T44" fmla="*/ 1 w 112"/>
                      <a:gd name="T45" fmla="*/ 3 h 9"/>
                      <a:gd name="T46" fmla="*/ 9 w 112"/>
                      <a:gd name="T47" fmla="*/ 6 h 9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12" h="9">
                        <a:moveTo>
                          <a:pt x="9" y="6"/>
                        </a:moveTo>
                        <a:lnTo>
                          <a:pt x="5" y="9"/>
                        </a:lnTo>
                        <a:lnTo>
                          <a:pt x="9" y="9"/>
                        </a:lnTo>
                        <a:lnTo>
                          <a:pt x="21" y="9"/>
                        </a:lnTo>
                        <a:lnTo>
                          <a:pt x="38" y="9"/>
                        </a:lnTo>
                        <a:lnTo>
                          <a:pt x="56" y="9"/>
                        </a:lnTo>
                        <a:lnTo>
                          <a:pt x="76" y="9"/>
                        </a:lnTo>
                        <a:lnTo>
                          <a:pt x="94" y="9"/>
                        </a:lnTo>
                        <a:lnTo>
                          <a:pt x="106" y="9"/>
                        </a:lnTo>
                        <a:lnTo>
                          <a:pt x="112" y="9"/>
                        </a:lnTo>
                        <a:lnTo>
                          <a:pt x="112" y="0"/>
                        </a:lnTo>
                        <a:lnTo>
                          <a:pt x="106" y="0"/>
                        </a:lnTo>
                        <a:lnTo>
                          <a:pt x="94" y="0"/>
                        </a:lnTo>
                        <a:lnTo>
                          <a:pt x="76" y="0"/>
                        </a:lnTo>
                        <a:lnTo>
                          <a:pt x="56" y="0"/>
                        </a:lnTo>
                        <a:lnTo>
                          <a:pt x="38" y="0"/>
                        </a:lnTo>
                        <a:lnTo>
                          <a:pt x="21" y="0"/>
                        </a:lnTo>
                        <a:lnTo>
                          <a:pt x="9" y="0"/>
                        </a:lnTo>
                        <a:lnTo>
                          <a:pt x="5" y="0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1" y="3"/>
                        </a:ln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3" name="Freeform 85"/>
                  <p:cNvSpPr>
                    <a:spLocks/>
                  </p:cNvSpPr>
                  <p:nvPr/>
                </p:nvSpPr>
                <p:spPr bwMode="auto">
                  <a:xfrm>
                    <a:off x="1267" y="1103"/>
                    <a:ext cx="10" cy="9"/>
                  </a:xfrm>
                  <a:custGeom>
                    <a:avLst/>
                    <a:gdLst>
                      <a:gd name="T0" fmla="*/ 5 w 10"/>
                      <a:gd name="T1" fmla="*/ 9 h 9"/>
                      <a:gd name="T2" fmla="*/ 9 w 10"/>
                      <a:gd name="T3" fmla="*/ 7 h 9"/>
                      <a:gd name="T4" fmla="*/ 10 w 10"/>
                      <a:gd name="T5" fmla="*/ 4 h 9"/>
                      <a:gd name="T6" fmla="*/ 1 w 10"/>
                      <a:gd name="T7" fmla="*/ 0 h 9"/>
                      <a:gd name="T8" fmla="*/ 0 w 10"/>
                      <a:gd name="T9" fmla="*/ 2 h 9"/>
                      <a:gd name="T10" fmla="*/ 5 w 10"/>
                      <a:gd name="T11" fmla="*/ 0 h 9"/>
                      <a:gd name="T12" fmla="*/ 5 w 10"/>
                      <a:gd name="T13" fmla="*/ 9 h 9"/>
                      <a:gd name="T14" fmla="*/ 7 w 10"/>
                      <a:gd name="T15" fmla="*/ 9 h 9"/>
                      <a:gd name="T16" fmla="*/ 8 w 10"/>
                      <a:gd name="T17" fmla="*/ 6 h 9"/>
                      <a:gd name="T18" fmla="*/ 5 w 10"/>
                      <a:gd name="T19" fmla="*/ 9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9">
                        <a:moveTo>
                          <a:pt x="5" y="9"/>
                        </a:moveTo>
                        <a:lnTo>
                          <a:pt x="9" y="7"/>
                        </a:lnTo>
                        <a:lnTo>
                          <a:pt x="10" y="4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5" y="9"/>
                        </a:lnTo>
                        <a:lnTo>
                          <a:pt x="7" y="9"/>
                        </a:lnTo>
                        <a:lnTo>
                          <a:pt x="8" y="6"/>
                        </a:lnTo>
                        <a:lnTo>
                          <a:pt x="5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4" name="Freeform 86"/>
                  <p:cNvSpPr>
                    <a:spLocks/>
                  </p:cNvSpPr>
                  <p:nvPr/>
                </p:nvSpPr>
                <p:spPr bwMode="auto">
                  <a:xfrm>
                    <a:off x="541" y="1103"/>
                    <a:ext cx="731" cy="9"/>
                  </a:xfrm>
                  <a:custGeom>
                    <a:avLst/>
                    <a:gdLst>
                      <a:gd name="T0" fmla="*/ 0 w 731"/>
                      <a:gd name="T1" fmla="*/ 4 h 9"/>
                      <a:gd name="T2" fmla="*/ 5 w 731"/>
                      <a:gd name="T3" fmla="*/ 9 h 9"/>
                      <a:gd name="T4" fmla="*/ 731 w 731"/>
                      <a:gd name="T5" fmla="*/ 9 h 9"/>
                      <a:gd name="T6" fmla="*/ 731 w 731"/>
                      <a:gd name="T7" fmla="*/ 0 h 9"/>
                      <a:gd name="T8" fmla="*/ 5 w 731"/>
                      <a:gd name="T9" fmla="*/ 0 h 9"/>
                      <a:gd name="T10" fmla="*/ 10 w 731"/>
                      <a:gd name="T11" fmla="*/ 4 h 9"/>
                      <a:gd name="T12" fmla="*/ 0 w 731"/>
                      <a:gd name="T13" fmla="*/ 4 h 9"/>
                      <a:gd name="T14" fmla="*/ 0 w 731"/>
                      <a:gd name="T15" fmla="*/ 9 h 9"/>
                      <a:gd name="T16" fmla="*/ 5 w 731"/>
                      <a:gd name="T17" fmla="*/ 9 h 9"/>
                      <a:gd name="T18" fmla="*/ 0 w 731"/>
                      <a:gd name="T19" fmla="*/ 4 h 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1" h="9">
                        <a:moveTo>
                          <a:pt x="0" y="4"/>
                        </a:moveTo>
                        <a:lnTo>
                          <a:pt x="5" y="9"/>
                        </a:lnTo>
                        <a:lnTo>
                          <a:pt x="731" y="9"/>
                        </a:lnTo>
                        <a:lnTo>
                          <a:pt x="731" y="0"/>
                        </a:lnTo>
                        <a:lnTo>
                          <a:pt x="5" y="0"/>
                        </a:lnTo>
                        <a:lnTo>
                          <a:pt x="10" y="4"/>
                        </a:lnTo>
                        <a:lnTo>
                          <a:pt x="0" y="4"/>
                        </a:lnTo>
                        <a:lnTo>
                          <a:pt x="0" y="9"/>
                        </a:lnTo>
                        <a:lnTo>
                          <a:pt x="5" y="9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5" name="Freeform 87"/>
                  <p:cNvSpPr>
                    <a:spLocks/>
                  </p:cNvSpPr>
                  <p:nvPr/>
                </p:nvSpPr>
                <p:spPr bwMode="auto">
                  <a:xfrm>
                    <a:off x="541" y="1099"/>
                    <a:ext cx="10" cy="10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0 w 10"/>
                      <a:gd name="T3" fmla="*/ 5 h 10"/>
                      <a:gd name="T4" fmla="*/ 0 w 10"/>
                      <a:gd name="T5" fmla="*/ 8 h 10"/>
                      <a:gd name="T6" fmla="*/ 10 w 10"/>
                      <a:gd name="T7" fmla="*/ 8 h 10"/>
                      <a:gd name="T8" fmla="*/ 10 w 10"/>
                      <a:gd name="T9" fmla="*/ 5 h 10"/>
                      <a:gd name="T10" fmla="*/ 5 w 10"/>
                      <a:gd name="T11" fmla="*/ 0 h 10"/>
                      <a:gd name="T12" fmla="*/ 10 w 10"/>
                      <a:gd name="T13" fmla="*/ 5 h 10"/>
                      <a:gd name="T14" fmla="*/ 10 w 10"/>
                      <a:gd name="T15" fmla="*/ 0 h 10"/>
                      <a:gd name="T16" fmla="*/ 5 w 10"/>
                      <a:gd name="T17" fmla="*/ 0 h 10"/>
                      <a:gd name="T18" fmla="*/ 5 w 10"/>
                      <a:gd name="T19" fmla="*/ 1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10" y="8"/>
                        </a:lnTo>
                        <a:lnTo>
                          <a:pt x="10" y="5"/>
                        </a:lnTo>
                        <a:lnTo>
                          <a:pt x="5" y="0"/>
                        </a:lnTo>
                        <a:lnTo>
                          <a:pt x="10" y="5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6" name="Freeform 88"/>
                  <p:cNvSpPr>
                    <a:spLocks/>
                  </p:cNvSpPr>
                  <p:nvPr/>
                </p:nvSpPr>
                <p:spPr bwMode="auto">
                  <a:xfrm>
                    <a:off x="426" y="1099"/>
                    <a:ext cx="120" cy="10"/>
                  </a:xfrm>
                  <a:custGeom>
                    <a:avLst/>
                    <a:gdLst>
                      <a:gd name="T0" fmla="*/ 0 w 120"/>
                      <a:gd name="T1" fmla="*/ 10 h 10"/>
                      <a:gd name="T2" fmla="*/ 0 w 120"/>
                      <a:gd name="T3" fmla="*/ 10 h 10"/>
                      <a:gd name="T4" fmla="*/ 7 w 120"/>
                      <a:gd name="T5" fmla="*/ 10 h 10"/>
                      <a:gd name="T6" fmla="*/ 22 w 120"/>
                      <a:gd name="T7" fmla="*/ 10 h 10"/>
                      <a:gd name="T8" fmla="*/ 41 w 120"/>
                      <a:gd name="T9" fmla="*/ 10 h 10"/>
                      <a:gd name="T10" fmla="*/ 63 w 120"/>
                      <a:gd name="T11" fmla="*/ 10 h 10"/>
                      <a:gd name="T12" fmla="*/ 84 w 120"/>
                      <a:gd name="T13" fmla="*/ 10 h 10"/>
                      <a:gd name="T14" fmla="*/ 103 w 120"/>
                      <a:gd name="T15" fmla="*/ 10 h 10"/>
                      <a:gd name="T16" fmla="*/ 115 w 120"/>
                      <a:gd name="T17" fmla="*/ 10 h 10"/>
                      <a:gd name="T18" fmla="*/ 120 w 120"/>
                      <a:gd name="T19" fmla="*/ 10 h 10"/>
                      <a:gd name="T20" fmla="*/ 120 w 120"/>
                      <a:gd name="T21" fmla="*/ 0 h 10"/>
                      <a:gd name="T22" fmla="*/ 115 w 120"/>
                      <a:gd name="T23" fmla="*/ 0 h 10"/>
                      <a:gd name="T24" fmla="*/ 103 w 120"/>
                      <a:gd name="T25" fmla="*/ 0 h 10"/>
                      <a:gd name="T26" fmla="*/ 84 w 120"/>
                      <a:gd name="T27" fmla="*/ 0 h 10"/>
                      <a:gd name="T28" fmla="*/ 63 w 120"/>
                      <a:gd name="T29" fmla="*/ 0 h 10"/>
                      <a:gd name="T30" fmla="*/ 41 w 120"/>
                      <a:gd name="T31" fmla="*/ 0 h 10"/>
                      <a:gd name="T32" fmla="*/ 22 w 120"/>
                      <a:gd name="T33" fmla="*/ 0 h 10"/>
                      <a:gd name="T34" fmla="*/ 7 w 120"/>
                      <a:gd name="T35" fmla="*/ 0 h 10"/>
                      <a:gd name="T36" fmla="*/ 0 w 120"/>
                      <a:gd name="T37" fmla="*/ 0 h 10"/>
                      <a:gd name="T38" fmla="*/ 0 w 120"/>
                      <a:gd name="T39" fmla="*/ 0 h 10"/>
                      <a:gd name="T40" fmla="*/ 0 w 120"/>
                      <a:gd name="T41" fmla="*/ 10 h 1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120" h="10">
                        <a:moveTo>
                          <a:pt x="0" y="10"/>
                        </a:moveTo>
                        <a:lnTo>
                          <a:pt x="0" y="10"/>
                        </a:lnTo>
                        <a:lnTo>
                          <a:pt x="7" y="10"/>
                        </a:lnTo>
                        <a:lnTo>
                          <a:pt x="22" y="10"/>
                        </a:lnTo>
                        <a:lnTo>
                          <a:pt x="41" y="10"/>
                        </a:lnTo>
                        <a:lnTo>
                          <a:pt x="63" y="10"/>
                        </a:lnTo>
                        <a:lnTo>
                          <a:pt x="84" y="10"/>
                        </a:lnTo>
                        <a:lnTo>
                          <a:pt x="103" y="10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0" y="0"/>
                        </a:lnTo>
                        <a:lnTo>
                          <a:pt x="115" y="0"/>
                        </a:lnTo>
                        <a:lnTo>
                          <a:pt x="103" y="0"/>
                        </a:lnTo>
                        <a:lnTo>
                          <a:pt x="84" y="0"/>
                        </a:lnTo>
                        <a:lnTo>
                          <a:pt x="63" y="0"/>
                        </a:lnTo>
                        <a:lnTo>
                          <a:pt x="41" y="0"/>
                        </a:lnTo>
                        <a:lnTo>
                          <a:pt x="22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7" name="Freeform 89"/>
                  <p:cNvSpPr>
                    <a:spLocks/>
                  </p:cNvSpPr>
                  <p:nvPr/>
                </p:nvSpPr>
                <p:spPr bwMode="auto">
                  <a:xfrm>
                    <a:off x="409" y="1099"/>
                    <a:ext cx="17" cy="17"/>
                  </a:xfrm>
                  <a:custGeom>
                    <a:avLst/>
                    <a:gdLst>
                      <a:gd name="T0" fmla="*/ 10 w 17"/>
                      <a:gd name="T1" fmla="*/ 17 h 17"/>
                      <a:gd name="T2" fmla="*/ 10 w 17"/>
                      <a:gd name="T3" fmla="*/ 17 h 17"/>
                      <a:gd name="T4" fmla="*/ 11 w 17"/>
                      <a:gd name="T5" fmla="*/ 13 h 17"/>
                      <a:gd name="T6" fmla="*/ 12 w 17"/>
                      <a:gd name="T7" fmla="*/ 12 h 17"/>
                      <a:gd name="T8" fmla="*/ 13 w 17"/>
                      <a:gd name="T9" fmla="*/ 11 h 17"/>
                      <a:gd name="T10" fmla="*/ 17 w 17"/>
                      <a:gd name="T11" fmla="*/ 10 h 17"/>
                      <a:gd name="T12" fmla="*/ 17 w 17"/>
                      <a:gd name="T13" fmla="*/ 0 h 17"/>
                      <a:gd name="T14" fmla="*/ 11 w 17"/>
                      <a:gd name="T15" fmla="*/ 2 h 17"/>
                      <a:gd name="T16" fmla="*/ 5 w 17"/>
                      <a:gd name="T17" fmla="*/ 5 h 17"/>
                      <a:gd name="T18" fmla="*/ 1 w 17"/>
                      <a:gd name="T19" fmla="*/ 11 h 17"/>
                      <a:gd name="T20" fmla="*/ 0 w 17"/>
                      <a:gd name="T21" fmla="*/ 17 h 17"/>
                      <a:gd name="T22" fmla="*/ 0 w 17"/>
                      <a:gd name="T23" fmla="*/ 17 h 17"/>
                      <a:gd name="T24" fmla="*/ 10 w 17"/>
                      <a:gd name="T25" fmla="*/ 17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17">
                        <a:moveTo>
                          <a:pt x="10" y="17"/>
                        </a:moveTo>
                        <a:lnTo>
                          <a:pt x="10" y="17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3" y="11"/>
                        </a:lnTo>
                        <a:lnTo>
                          <a:pt x="17" y="10"/>
                        </a:lnTo>
                        <a:lnTo>
                          <a:pt x="17" y="0"/>
                        </a:lnTo>
                        <a:lnTo>
                          <a:pt x="11" y="2"/>
                        </a:lnTo>
                        <a:lnTo>
                          <a:pt x="5" y="5"/>
                        </a:lnTo>
                        <a:lnTo>
                          <a:pt x="1" y="11"/>
                        </a:lnTo>
                        <a:lnTo>
                          <a:pt x="0" y="17"/>
                        </a:lnTo>
                        <a:lnTo>
                          <a:pt x="1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8" name="Freeform 90"/>
                  <p:cNvSpPr>
                    <a:spLocks/>
                  </p:cNvSpPr>
                  <p:nvPr/>
                </p:nvSpPr>
                <p:spPr bwMode="auto">
                  <a:xfrm>
                    <a:off x="409" y="1116"/>
                    <a:ext cx="11" cy="937"/>
                  </a:xfrm>
                  <a:custGeom>
                    <a:avLst/>
                    <a:gdLst>
                      <a:gd name="T0" fmla="*/ 10 w 11"/>
                      <a:gd name="T1" fmla="*/ 930 h 937"/>
                      <a:gd name="T2" fmla="*/ 11 w 11"/>
                      <a:gd name="T3" fmla="*/ 933 h 937"/>
                      <a:gd name="T4" fmla="*/ 11 w 11"/>
                      <a:gd name="T5" fmla="*/ 789 h 937"/>
                      <a:gd name="T6" fmla="*/ 11 w 11"/>
                      <a:gd name="T7" fmla="*/ 468 h 937"/>
                      <a:gd name="T8" fmla="*/ 10 w 11"/>
                      <a:gd name="T9" fmla="*/ 148 h 937"/>
                      <a:gd name="T10" fmla="*/ 10 w 11"/>
                      <a:gd name="T11" fmla="*/ 0 h 937"/>
                      <a:gd name="T12" fmla="*/ 0 w 11"/>
                      <a:gd name="T13" fmla="*/ 0 h 937"/>
                      <a:gd name="T14" fmla="*/ 0 w 11"/>
                      <a:gd name="T15" fmla="*/ 148 h 937"/>
                      <a:gd name="T16" fmla="*/ 1 w 11"/>
                      <a:gd name="T17" fmla="*/ 468 h 937"/>
                      <a:gd name="T18" fmla="*/ 1 w 11"/>
                      <a:gd name="T19" fmla="*/ 789 h 937"/>
                      <a:gd name="T20" fmla="*/ 1 w 11"/>
                      <a:gd name="T21" fmla="*/ 933 h 937"/>
                      <a:gd name="T22" fmla="*/ 3 w 11"/>
                      <a:gd name="T23" fmla="*/ 937 h 937"/>
                      <a:gd name="T24" fmla="*/ 1 w 11"/>
                      <a:gd name="T25" fmla="*/ 933 h 937"/>
                      <a:gd name="T26" fmla="*/ 1 w 11"/>
                      <a:gd name="T27" fmla="*/ 934 h 937"/>
                      <a:gd name="T28" fmla="*/ 3 w 11"/>
                      <a:gd name="T29" fmla="*/ 937 h 937"/>
                      <a:gd name="T30" fmla="*/ 10 w 11"/>
                      <a:gd name="T31" fmla="*/ 930 h 93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" h="937">
                        <a:moveTo>
                          <a:pt x="10" y="930"/>
                        </a:moveTo>
                        <a:lnTo>
                          <a:pt x="11" y="933"/>
                        </a:lnTo>
                        <a:lnTo>
                          <a:pt x="11" y="789"/>
                        </a:lnTo>
                        <a:lnTo>
                          <a:pt x="11" y="468"/>
                        </a:lnTo>
                        <a:lnTo>
                          <a:pt x="10" y="148"/>
                        </a:lnTo>
                        <a:lnTo>
                          <a:pt x="10" y="0"/>
                        </a:lnTo>
                        <a:lnTo>
                          <a:pt x="0" y="0"/>
                        </a:lnTo>
                        <a:lnTo>
                          <a:pt x="0" y="148"/>
                        </a:lnTo>
                        <a:lnTo>
                          <a:pt x="1" y="468"/>
                        </a:lnTo>
                        <a:lnTo>
                          <a:pt x="1" y="789"/>
                        </a:lnTo>
                        <a:lnTo>
                          <a:pt x="1" y="933"/>
                        </a:lnTo>
                        <a:lnTo>
                          <a:pt x="3" y="937"/>
                        </a:lnTo>
                        <a:lnTo>
                          <a:pt x="1" y="933"/>
                        </a:lnTo>
                        <a:lnTo>
                          <a:pt x="1" y="934"/>
                        </a:lnTo>
                        <a:lnTo>
                          <a:pt x="3" y="937"/>
                        </a:lnTo>
                        <a:lnTo>
                          <a:pt x="10" y="9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39" name="Freeform 91"/>
                  <p:cNvSpPr>
                    <a:spLocks/>
                  </p:cNvSpPr>
                  <p:nvPr/>
                </p:nvSpPr>
                <p:spPr bwMode="auto">
                  <a:xfrm>
                    <a:off x="546" y="1107"/>
                    <a:ext cx="726" cy="575"/>
                  </a:xfrm>
                  <a:custGeom>
                    <a:avLst/>
                    <a:gdLst>
                      <a:gd name="T0" fmla="*/ 726 w 726"/>
                      <a:gd name="T1" fmla="*/ 0 h 575"/>
                      <a:gd name="T2" fmla="*/ 0 w 726"/>
                      <a:gd name="T3" fmla="*/ 0 h 575"/>
                      <a:gd name="T4" fmla="*/ 0 w 726"/>
                      <a:gd name="T5" fmla="*/ 72 h 575"/>
                      <a:gd name="T6" fmla="*/ 1 w 726"/>
                      <a:gd name="T7" fmla="*/ 237 h 575"/>
                      <a:gd name="T8" fmla="*/ 1 w 726"/>
                      <a:gd name="T9" fmla="*/ 422 h 575"/>
                      <a:gd name="T10" fmla="*/ 1 w 726"/>
                      <a:gd name="T11" fmla="*/ 555 h 575"/>
                      <a:gd name="T12" fmla="*/ 2 w 726"/>
                      <a:gd name="T13" fmla="*/ 562 h 575"/>
                      <a:gd name="T14" fmla="*/ 6 w 726"/>
                      <a:gd name="T15" fmla="*/ 568 h 575"/>
                      <a:gd name="T16" fmla="*/ 13 w 726"/>
                      <a:gd name="T17" fmla="*/ 573 h 575"/>
                      <a:gd name="T18" fmla="*/ 22 w 726"/>
                      <a:gd name="T19" fmla="*/ 575 h 575"/>
                      <a:gd name="T20" fmla="*/ 32 w 726"/>
                      <a:gd name="T21" fmla="*/ 575 h 575"/>
                      <a:gd name="T22" fmla="*/ 55 w 726"/>
                      <a:gd name="T23" fmla="*/ 575 h 575"/>
                      <a:gd name="T24" fmla="*/ 89 w 726"/>
                      <a:gd name="T25" fmla="*/ 575 h 575"/>
                      <a:gd name="T26" fmla="*/ 133 w 726"/>
                      <a:gd name="T27" fmla="*/ 575 h 575"/>
                      <a:gd name="T28" fmla="*/ 185 w 726"/>
                      <a:gd name="T29" fmla="*/ 575 h 575"/>
                      <a:gd name="T30" fmla="*/ 241 w 726"/>
                      <a:gd name="T31" fmla="*/ 575 h 575"/>
                      <a:gd name="T32" fmla="*/ 301 w 726"/>
                      <a:gd name="T33" fmla="*/ 575 h 575"/>
                      <a:gd name="T34" fmla="*/ 363 w 726"/>
                      <a:gd name="T35" fmla="*/ 575 h 575"/>
                      <a:gd name="T36" fmla="*/ 427 w 726"/>
                      <a:gd name="T37" fmla="*/ 575 h 575"/>
                      <a:gd name="T38" fmla="*/ 486 w 726"/>
                      <a:gd name="T39" fmla="*/ 575 h 575"/>
                      <a:gd name="T40" fmla="*/ 543 w 726"/>
                      <a:gd name="T41" fmla="*/ 575 h 575"/>
                      <a:gd name="T42" fmla="*/ 594 w 726"/>
                      <a:gd name="T43" fmla="*/ 575 h 575"/>
                      <a:gd name="T44" fmla="*/ 638 w 726"/>
                      <a:gd name="T45" fmla="*/ 575 h 575"/>
                      <a:gd name="T46" fmla="*/ 672 w 726"/>
                      <a:gd name="T47" fmla="*/ 575 h 575"/>
                      <a:gd name="T48" fmla="*/ 694 w 726"/>
                      <a:gd name="T49" fmla="*/ 575 h 575"/>
                      <a:gd name="T50" fmla="*/ 703 w 726"/>
                      <a:gd name="T51" fmla="*/ 575 h 575"/>
                      <a:gd name="T52" fmla="*/ 712 w 726"/>
                      <a:gd name="T53" fmla="*/ 573 h 575"/>
                      <a:gd name="T54" fmla="*/ 719 w 726"/>
                      <a:gd name="T55" fmla="*/ 568 h 575"/>
                      <a:gd name="T56" fmla="*/ 723 w 726"/>
                      <a:gd name="T57" fmla="*/ 561 h 575"/>
                      <a:gd name="T58" fmla="*/ 726 w 726"/>
                      <a:gd name="T59" fmla="*/ 553 h 575"/>
                      <a:gd name="T60" fmla="*/ 726 w 726"/>
                      <a:gd name="T61" fmla="*/ 419 h 575"/>
                      <a:gd name="T62" fmla="*/ 726 w 726"/>
                      <a:gd name="T63" fmla="*/ 235 h 575"/>
                      <a:gd name="T64" fmla="*/ 726 w 726"/>
                      <a:gd name="T65" fmla="*/ 72 h 575"/>
                      <a:gd name="T66" fmla="*/ 726 w 726"/>
                      <a:gd name="T67" fmla="*/ 0 h 57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726" h="575">
                        <a:moveTo>
                          <a:pt x="726" y="0"/>
                        </a:moveTo>
                        <a:lnTo>
                          <a:pt x="0" y="0"/>
                        </a:lnTo>
                        <a:lnTo>
                          <a:pt x="0" y="72"/>
                        </a:lnTo>
                        <a:lnTo>
                          <a:pt x="1" y="237"/>
                        </a:lnTo>
                        <a:lnTo>
                          <a:pt x="1" y="422"/>
                        </a:lnTo>
                        <a:lnTo>
                          <a:pt x="1" y="555"/>
                        </a:lnTo>
                        <a:lnTo>
                          <a:pt x="2" y="562"/>
                        </a:lnTo>
                        <a:lnTo>
                          <a:pt x="6" y="568"/>
                        </a:lnTo>
                        <a:lnTo>
                          <a:pt x="13" y="573"/>
                        </a:lnTo>
                        <a:lnTo>
                          <a:pt x="22" y="575"/>
                        </a:lnTo>
                        <a:lnTo>
                          <a:pt x="32" y="575"/>
                        </a:lnTo>
                        <a:lnTo>
                          <a:pt x="55" y="575"/>
                        </a:lnTo>
                        <a:lnTo>
                          <a:pt x="89" y="575"/>
                        </a:lnTo>
                        <a:lnTo>
                          <a:pt x="133" y="575"/>
                        </a:lnTo>
                        <a:lnTo>
                          <a:pt x="185" y="575"/>
                        </a:lnTo>
                        <a:lnTo>
                          <a:pt x="241" y="575"/>
                        </a:lnTo>
                        <a:lnTo>
                          <a:pt x="301" y="575"/>
                        </a:lnTo>
                        <a:lnTo>
                          <a:pt x="363" y="575"/>
                        </a:lnTo>
                        <a:lnTo>
                          <a:pt x="427" y="575"/>
                        </a:lnTo>
                        <a:lnTo>
                          <a:pt x="486" y="575"/>
                        </a:lnTo>
                        <a:lnTo>
                          <a:pt x="543" y="575"/>
                        </a:lnTo>
                        <a:lnTo>
                          <a:pt x="594" y="575"/>
                        </a:lnTo>
                        <a:lnTo>
                          <a:pt x="638" y="575"/>
                        </a:lnTo>
                        <a:lnTo>
                          <a:pt x="672" y="575"/>
                        </a:lnTo>
                        <a:lnTo>
                          <a:pt x="694" y="575"/>
                        </a:lnTo>
                        <a:lnTo>
                          <a:pt x="703" y="575"/>
                        </a:lnTo>
                        <a:lnTo>
                          <a:pt x="712" y="573"/>
                        </a:lnTo>
                        <a:lnTo>
                          <a:pt x="719" y="568"/>
                        </a:lnTo>
                        <a:lnTo>
                          <a:pt x="723" y="561"/>
                        </a:lnTo>
                        <a:lnTo>
                          <a:pt x="726" y="553"/>
                        </a:lnTo>
                        <a:lnTo>
                          <a:pt x="726" y="419"/>
                        </a:lnTo>
                        <a:lnTo>
                          <a:pt x="726" y="235"/>
                        </a:lnTo>
                        <a:lnTo>
                          <a:pt x="726" y="72"/>
                        </a:lnTo>
                        <a:lnTo>
                          <a:pt x="726" y="0"/>
                        </a:lnTo>
                        <a:close/>
                      </a:path>
                    </a:pathLst>
                  </a:custGeom>
                  <a:solidFill>
                    <a:srgbClr val="F2F4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0" name="Freeform 92"/>
                  <p:cNvSpPr>
                    <a:spLocks/>
                  </p:cNvSpPr>
                  <p:nvPr/>
                </p:nvSpPr>
                <p:spPr bwMode="auto">
                  <a:xfrm>
                    <a:off x="546" y="1107"/>
                    <a:ext cx="726" cy="575"/>
                  </a:xfrm>
                  <a:custGeom>
                    <a:avLst/>
                    <a:gdLst>
                      <a:gd name="T0" fmla="*/ 726 w 726"/>
                      <a:gd name="T1" fmla="*/ 0 h 575"/>
                      <a:gd name="T2" fmla="*/ 0 w 726"/>
                      <a:gd name="T3" fmla="*/ 0 h 575"/>
                      <a:gd name="T4" fmla="*/ 0 w 726"/>
                      <a:gd name="T5" fmla="*/ 0 h 575"/>
                      <a:gd name="T6" fmla="*/ 0 w 726"/>
                      <a:gd name="T7" fmla="*/ 72 h 575"/>
                      <a:gd name="T8" fmla="*/ 1 w 726"/>
                      <a:gd name="T9" fmla="*/ 237 h 575"/>
                      <a:gd name="T10" fmla="*/ 1 w 726"/>
                      <a:gd name="T11" fmla="*/ 422 h 575"/>
                      <a:gd name="T12" fmla="*/ 1 w 726"/>
                      <a:gd name="T13" fmla="*/ 555 h 575"/>
                      <a:gd name="T14" fmla="*/ 1 w 726"/>
                      <a:gd name="T15" fmla="*/ 555 h 575"/>
                      <a:gd name="T16" fmla="*/ 2 w 726"/>
                      <a:gd name="T17" fmla="*/ 562 h 575"/>
                      <a:gd name="T18" fmla="*/ 6 w 726"/>
                      <a:gd name="T19" fmla="*/ 568 h 575"/>
                      <a:gd name="T20" fmla="*/ 13 w 726"/>
                      <a:gd name="T21" fmla="*/ 573 h 575"/>
                      <a:gd name="T22" fmla="*/ 22 w 726"/>
                      <a:gd name="T23" fmla="*/ 575 h 575"/>
                      <a:gd name="T24" fmla="*/ 22 w 726"/>
                      <a:gd name="T25" fmla="*/ 575 h 575"/>
                      <a:gd name="T26" fmla="*/ 32 w 726"/>
                      <a:gd name="T27" fmla="*/ 575 h 575"/>
                      <a:gd name="T28" fmla="*/ 55 w 726"/>
                      <a:gd name="T29" fmla="*/ 575 h 575"/>
                      <a:gd name="T30" fmla="*/ 89 w 726"/>
                      <a:gd name="T31" fmla="*/ 575 h 575"/>
                      <a:gd name="T32" fmla="*/ 133 w 726"/>
                      <a:gd name="T33" fmla="*/ 575 h 575"/>
                      <a:gd name="T34" fmla="*/ 185 w 726"/>
                      <a:gd name="T35" fmla="*/ 575 h 575"/>
                      <a:gd name="T36" fmla="*/ 241 w 726"/>
                      <a:gd name="T37" fmla="*/ 575 h 575"/>
                      <a:gd name="T38" fmla="*/ 301 w 726"/>
                      <a:gd name="T39" fmla="*/ 575 h 575"/>
                      <a:gd name="T40" fmla="*/ 363 w 726"/>
                      <a:gd name="T41" fmla="*/ 575 h 575"/>
                      <a:gd name="T42" fmla="*/ 427 w 726"/>
                      <a:gd name="T43" fmla="*/ 575 h 575"/>
                      <a:gd name="T44" fmla="*/ 486 w 726"/>
                      <a:gd name="T45" fmla="*/ 575 h 575"/>
                      <a:gd name="T46" fmla="*/ 543 w 726"/>
                      <a:gd name="T47" fmla="*/ 575 h 575"/>
                      <a:gd name="T48" fmla="*/ 594 w 726"/>
                      <a:gd name="T49" fmla="*/ 575 h 575"/>
                      <a:gd name="T50" fmla="*/ 638 w 726"/>
                      <a:gd name="T51" fmla="*/ 575 h 575"/>
                      <a:gd name="T52" fmla="*/ 672 w 726"/>
                      <a:gd name="T53" fmla="*/ 575 h 575"/>
                      <a:gd name="T54" fmla="*/ 694 w 726"/>
                      <a:gd name="T55" fmla="*/ 575 h 575"/>
                      <a:gd name="T56" fmla="*/ 703 w 726"/>
                      <a:gd name="T57" fmla="*/ 575 h 575"/>
                      <a:gd name="T58" fmla="*/ 703 w 726"/>
                      <a:gd name="T59" fmla="*/ 575 h 575"/>
                      <a:gd name="T60" fmla="*/ 712 w 726"/>
                      <a:gd name="T61" fmla="*/ 573 h 575"/>
                      <a:gd name="T62" fmla="*/ 719 w 726"/>
                      <a:gd name="T63" fmla="*/ 568 h 575"/>
                      <a:gd name="T64" fmla="*/ 723 w 726"/>
                      <a:gd name="T65" fmla="*/ 561 h 575"/>
                      <a:gd name="T66" fmla="*/ 726 w 726"/>
                      <a:gd name="T67" fmla="*/ 553 h 575"/>
                      <a:gd name="T68" fmla="*/ 726 w 726"/>
                      <a:gd name="T69" fmla="*/ 553 h 575"/>
                      <a:gd name="T70" fmla="*/ 726 w 726"/>
                      <a:gd name="T71" fmla="*/ 419 h 575"/>
                      <a:gd name="T72" fmla="*/ 726 w 726"/>
                      <a:gd name="T73" fmla="*/ 235 h 575"/>
                      <a:gd name="T74" fmla="*/ 726 w 726"/>
                      <a:gd name="T75" fmla="*/ 72 h 575"/>
                      <a:gd name="T76" fmla="*/ 726 w 726"/>
                      <a:gd name="T77" fmla="*/ 0 h 575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726" h="575">
                        <a:moveTo>
                          <a:pt x="726" y="0"/>
                        </a:moveTo>
                        <a:lnTo>
                          <a:pt x="0" y="0"/>
                        </a:lnTo>
                        <a:lnTo>
                          <a:pt x="0" y="72"/>
                        </a:lnTo>
                        <a:lnTo>
                          <a:pt x="1" y="237"/>
                        </a:lnTo>
                        <a:lnTo>
                          <a:pt x="1" y="422"/>
                        </a:lnTo>
                        <a:lnTo>
                          <a:pt x="1" y="555"/>
                        </a:lnTo>
                        <a:lnTo>
                          <a:pt x="2" y="562"/>
                        </a:lnTo>
                        <a:lnTo>
                          <a:pt x="6" y="568"/>
                        </a:lnTo>
                        <a:lnTo>
                          <a:pt x="13" y="573"/>
                        </a:lnTo>
                        <a:lnTo>
                          <a:pt x="22" y="575"/>
                        </a:lnTo>
                        <a:lnTo>
                          <a:pt x="32" y="575"/>
                        </a:lnTo>
                        <a:lnTo>
                          <a:pt x="55" y="575"/>
                        </a:lnTo>
                        <a:lnTo>
                          <a:pt x="89" y="575"/>
                        </a:lnTo>
                        <a:lnTo>
                          <a:pt x="133" y="575"/>
                        </a:lnTo>
                        <a:lnTo>
                          <a:pt x="185" y="575"/>
                        </a:lnTo>
                        <a:lnTo>
                          <a:pt x="241" y="575"/>
                        </a:lnTo>
                        <a:lnTo>
                          <a:pt x="301" y="575"/>
                        </a:lnTo>
                        <a:lnTo>
                          <a:pt x="363" y="575"/>
                        </a:lnTo>
                        <a:lnTo>
                          <a:pt x="427" y="575"/>
                        </a:lnTo>
                        <a:lnTo>
                          <a:pt x="486" y="575"/>
                        </a:lnTo>
                        <a:lnTo>
                          <a:pt x="543" y="575"/>
                        </a:lnTo>
                        <a:lnTo>
                          <a:pt x="594" y="575"/>
                        </a:lnTo>
                        <a:lnTo>
                          <a:pt x="638" y="575"/>
                        </a:lnTo>
                        <a:lnTo>
                          <a:pt x="672" y="575"/>
                        </a:lnTo>
                        <a:lnTo>
                          <a:pt x="694" y="575"/>
                        </a:lnTo>
                        <a:lnTo>
                          <a:pt x="703" y="575"/>
                        </a:lnTo>
                        <a:lnTo>
                          <a:pt x="712" y="573"/>
                        </a:lnTo>
                        <a:lnTo>
                          <a:pt x="719" y="568"/>
                        </a:lnTo>
                        <a:lnTo>
                          <a:pt x="723" y="561"/>
                        </a:lnTo>
                        <a:lnTo>
                          <a:pt x="726" y="553"/>
                        </a:lnTo>
                        <a:lnTo>
                          <a:pt x="726" y="419"/>
                        </a:lnTo>
                        <a:lnTo>
                          <a:pt x="726" y="235"/>
                        </a:lnTo>
                        <a:lnTo>
                          <a:pt x="726" y="72"/>
                        </a:lnTo>
                        <a:lnTo>
                          <a:pt x="726" y="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295" y="1165"/>
                    <a:ext cx="68" cy="4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2" name="Freeform 94"/>
                  <p:cNvSpPr>
                    <a:spLocks/>
                  </p:cNvSpPr>
                  <p:nvPr/>
                </p:nvSpPr>
                <p:spPr bwMode="auto">
                  <a:xfrm>
                    <a:off x="1290" y="1160"/>
                    <a:ext cx="14" cy="54"/>
                  </a:xfrm>
                  <a:custGeom>
                    <a:avLst/>
                    <a:gdLst>
                      <a:gd name="T0" fmla="*/ 7 w 14"/>
                      <a:gd name="T1" fmla="*/ 0 h 54"/>
                      <a:gd name="T2" fmla="*/ 0 w 14"/>
                      <a:gd name="T3" fmla="*/ 7 h 54"/>
                      <a:gd name="T4" fmla="*/ 0 w 14"/>
                      <a:gd name="T5" fmla="*/ 54 h 54"/>
                      <a:gd name="T6" fmla="*/ 14 w 14"/>
                      <a:gd name="T7" fmla="*/ 54 h 54"/>
                      <a:gd name="T8" fmla="*/ 14 w 14"/>
                      <a:gd name="T9" fmla="*/ 7 h 54"/>
                      <a:gd name="T10" fmla="*/ 7 w 14"/>
                      <a:gd name="T11" fmla="*/ 14 h 54"/>
                      <a:gd name="T12" fmla="*/ 7 w 14"/>
                      <a:gd name="T13" fmla="*/ 0 h 54"/>
                      <a:gd name="T14" fmla="*/ 0 w 14"/>
                      <a:gd name="T15" fmla="*/ 0 h 54"/>
                      <a:gd name="T16" fmla="*/ 0 w 14"/>
                      <a:gd name="T17" fmla="*/ 7 h 54"/>
                      <a:gd name="T18" fmla="*/ 7 w 14"/>
                      <a:gd name="T19" fmla="*/ 0 h 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" h="54">
                        <a:moveTo>
                          <a:pt x="7" y="0"/>
                        </a:moveTo>
                        <a:lnTo>
                          <a:pt x="0" y="7"/>
                        </a:lnTo>
                        <a:lnTo>
                          <a:pt x="0" y="54"/>
                        </a:lnTo>
                        <a:lnTo>
                          <a:pt x="14" y="54"/>
                        </a:lnTo>
                        <a:lnTo>
                          <a:pt x="14" y="7"/>
                        </a:lnTo>
                        <a:lnTo>
                          <a:pt x="7" y="14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3" name="Freeform 95"/>
                  <p:cNvSpPr>
                    <a:spLocks/>
                  </p:cNvSpPr>
                  <p:nvPr/>
                </p:nvSpPr>
                <p:spPr bwMode="auto">
                  <a:xfrm>
                    <a:off x="1297" y="1160"/>
                    <a:ext cx="66" cy="14"/>
                  </a:xfrm>
                  <a:custGeom>
                    <a:avLst/>
                    <a:gdLst>
                      <a:gd name="T0" fmla="*/ 66 w 66"/>
                      <a:gd name="T1" fmla="*/ 7 h 14"/>
                      <a:gd name="T2" fmla="*/ 66 w 66"/>
                      <a:gd name="T3" fmla="*/ 0 h 14"/>
                      <a:gd name="T4" fmla="*/ 0 w 66"/>
                      <a:gd name="T5" fmla="*/ 0 h 14"/>
                      <a:gd name="T6" fmla="*/ 0 w 66"/>
                      <a:gd name="T7" fmla="*/ 14 h 14"/>
                      <a:gd name="T8" fmla="*/ 66 w 66"/>
                      <a:gd name="T9" fmla="*/ 14 h 14"/>
                      <a:gd name="T10" fmla="*/ 66 w 66"/>
                      <a:gd name="T11" fmla="*/ 7 h 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6" h="14">
                        <a:moveTo>
                          <a:pt x="66" y="7"/>
                        </a:moveTo>
                        <a:lnTo>
                          <a:pt x="66" y="0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lnTo>
                          <a:pt x="66" y="14"/>
                        </a:lnTo>
                        <a:lnTo>
                          <a:pt x="66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4" name="Freeform 96"/>
                  <p:cNvSpPr>
                    <a:spLocks/>
                  </p:cNvSpPr>
                  <p:nvPr/>
                </p:nvSpPr>
                <p:spPr bwMode="auto">
                  <a:xfrm>
                    <a:off x="689" y="1796"/>
                    <a:ext cx="583" cy="316"/>
                  </a:xfrm>
                  <a:custGeom>
                    <a:avLst/>
                    <a:gdLst>
                      <a:gd name="T0" fmla="*/ 583 w 583"/>
                      <a:gd name="T1" fmla="*/ 314 h 316"/>
                      <a:gd name="T2" fmla="*/ 551 w 583"/>
                      <a:gd name="T3" fmla="*/ 314 h 316"/>
                      <a:gd name="T4" fmla="*/ 521 w 583"/>
                      <a:gd name="T5" fmla="*/ 314 h 316"/>
                      <a:gd name="T6" fmla="*/ 490 w 583"/>
                      <a:gd name="T7" fmla="*/ 314 h 316"/>
                      <a:gd name="T8" fmla="*/ 463 w 583"/>
                      <a:gd name="T9" fmla="*/ 314 h 316"/>
                      <a:gd name="T10" fmla="*/ 440 w 583"/>
                      <a:gd name="T11" fmla="*/ 314 h 316"/>
                      <a:gd name="T12" fmla="*/ 421 w 583"/>
                      <a:gd name="T13" fmla="*/ 314 h 316"/>
                      <a:gd name="T14" fmla="*/ 410 w 583"/>
                      <a:gd name="T15" fmla="*/ 314 h 316"/>
                      <a:gd name="T16" fmla="*/ 405 w 583"/>
                      <a:gd name="T17" fmla="*/ 314 h 316"/>
                      <a:gd name="T18" fmla="*/ 405 w 583"/>
                      <a:gd name="T19" fmla="*/ 316 h 316"/>
                      <a:gd name="T20" fmla="*/ 7 w 583"/>
                      <a:gd name="T21" fmla="*/ 316 h 316"/>
                      <a:gd name="T22" fmla="*/ 7 w 583"/>
                      <a:gd name="T23" fmla="*/ 301 h 316"/>
                      <a:gd name="T24" fmla="*/ 0 w 583"/>
                      <a:gd name="T25" fmla="*/ 301 h 316"/>
                      <a:gd name="T26" fmla="*/ 0 w 583"/>
                      <a:gd name="T27" fmla="*/ 258 h 316"/>
                      <a:gd name="T28" fmla="*/ 0 w 583"/>
                      <a:gd name="T29" fmla="*/ 161 h 316"/>
                      <a:gd name="T30" fmla="*/ 0 w 583"/>
                      <a:gd name="T31" fmla="*/ 63 h 316"/>
                      <a:gd name="T32" fmla="*/ 0 w 583"/>
                      <a:gd name="T33" fmla="*/ 14 h 316"/>
                      <a:gd name="T34" fmla="*/ 1 w 583"/>
                      <a:gd name="T35" fmla="*/ 6 h 316"/>
                      <a:gd name="T36" fmla="*/ 5 w 583"/>
                      <a:gd name="T37" fmla="*/ 3 h 316"/>
                      <a:gd name="T38" fmla="*/ 9 w 583"/>
                      <a:gd name="T39" fmla="*/ 0 h 316"/>
                      <a:gd name="T40" fmla="*/ 14 w 583"/>
                      <a:gd name="T41" fmla="*/ 0 h 316"/>
                      <a:gd name="T42" fmla="*/ 21 w 583"/>
                      <a:gd name="T43" fmla="*/ 0 h 316"/>
                      <a:gd name="T44" fmla="*/ 38 w 583"/>
                      <a:gd name="T45" fmla="*/ 0 h 316"/>
                      <a:gd name="T46" fmla="*/ 65 w 583"/>
                      <a:gd name="T47" fmla="*/ 0 h 316"/>
                      <a:gd name="T48" fmla="*/ 100 w 583"/>
                      <a:gd name="T49" fmla="*/ 0 h 316"/>
                      <a:gd name="T50" fmla="*/ 142 w 583"/>
                      <a:gd name="T51" fmla="*/ 0 h 316"/>
                      <a:gd name="T52" fmla="*/ 188 w 583"/>
                      <a:gd name="T53" fmla="*/ 0 h 316"/>
                      <a:gd name="T54" fmla="*/ 237 w 583"/>
                      <a:gd name="T55" fmla="*/ 0 h 316"/>
                      <a:gd name="T56" fmla="*/ 288 w 583"/>
                      <a:gd name="T57" fmla="*/ 0 h 316"/>
                      <a:gd name="T58" fmla="*/ 340 w 583"/>
                      <a:gd name="T59" fmla="*/ 0 h 316"/>
                      <a:gd name="T60" fmla="*/ 389 w 583"/>
                      <a:gd name="T61" fmla="*/ 0 h 316"/>
                      <a:gd name="T62" fmla="*/ 435 w 583"/>
                      <a:gd name="T63" fmla="*/ 0 h 316"/>
                      <a:gd name="T64" fmla="*/ 477 w 583"/>
                      <a:gd name="T65" fmla="*/ 0 h 316"/>
                      <a:gd name="T66" fmla="*/ 513 w 583"/>
                      <a:gd name="T67" fmla="*/ 0 h 316"/>
                      <a:gd name="T68" fmla="*/ 542 w 583"/>
                      <a:gd name="T69" fmla="*/ 0 h 316"/>
                      <a:gd name="T70" fmla="*/ 560 w 583"/>
                      <a:gd name="T71" fmla="*/ 0 h 316"/>
                      <a:gd name="T72" fmla="*/ 569 w 583"/>
                      <a:gd name="T73" fmla="*/ 0 h 316"/>
                      <a:gd name="T74" fmla="*/ 576 w 583"/>
                      <a:gd name="T75" fmla="*/ 1 h 316"/>
                      <a:gd name="T76" fmla="*/ 580 w 583"/>
                      <a:gd name="T77" fmla="*/ 5 h 316"/>
                      <a:gd name="T78" fmla="*/ 583 w 583"/>
                      <a:gd name="T79" fmla="*/ 10 h 316"/>
                      <a:gd name="T80" fmla="*/ 583 w 583"/>
                      <a:gd name="T81" fmla="*/ 14 h 316"/>
                      <a:gd name="T82" fmla="*/ 583 w 583"/>
                      <a:gd name="T83" fmla="*/ 58 h 316"/>
                      <a:gd name="T84" fmla="*/ 583 w 583"/>
                      <a:gd name="T85" fmla="*/ 152 h 316"/>
                      <a:gd name="T86" fmla="*/ 583 w 583"/>
                      <a:gd name="T87" fmla="*/ 247 h 316"/>
                      <a:gd name="T88" fmla="*/ 583 w 583"/>
                      <a:gd name="T89" fmla="*/ 294 h 316"/>
                      <a:gd name="T90" fmla="*/ 583 w 583"/>
                      <a:gd name="T91" fmla="*/ 314 h 31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583" h="316">
                        <a:moveTo>
                          <a:pt x="583" y="314"/>
                        </a:moveTo>
                        <a:lnTo>
                          <a:pt x="551" y="314"/>
                        </a:lnTo>
                        <a:lnTo>
                          <a:pt x="521" y="314"/>
                        </a:lnTo>
                        <a:lnTo>
                          <a:pt x="490" y="314"/>
                        </a:lnTo>
                        <a:lnTo>
                          <a:pt x="463" y="314"/>
                        </a:lnTo>
                        <a:lnTo>
                          <a:pt x="440" y="314"/>
                        </a:lnTo>
                        <a:lnTo>
                          <a:pt x="421" y="314"/>
                        </a:lnTo>
                        <a:lnTo>
                          <a:pt x="410" y="314"/>
                        </a:lnTo>
                        <a:lnTo>
                          <a:pt x="405" y="314"/>
                        </a:lnTo>
                        <a:lnTo>
                          <a:pt x="405" y="316"/>
                        </a:lnTo>
                        <a:lnTo>
                          <a:pt x="7" y="316"/>
                        </a:lnTo>
                        <a:lnTo>
                          <a:pt x="7" y="301"/>
                        </a:lnTo>
                        <a:lnTo>
                          <a:pt x="0" y="301"/>
                        </a:lnTo>
                        <a:lnTo>
                          <a:pt x="0" y="258"/>
                        </a:lnTo>
                        <a:lnTo>
                          <a:pt x="0" y="161"/>
                        </a:lnTo>
                        <a:lnTo>
                          <a:pt x="0" y="63"/>
                        </a:lnTo>
                        <a:lnTo>
                          <a:pt x="0" y="14"/>
                        </a:lnTo>
                        <a:lnTo>
                          <a:pt x="1" y="6"/>
                        </a:lnTo>
                        <a:lnTo>
                          <a:pt x="5" y="3"/>
                        </a:ln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1" y="0"/>
                        </a:lnTo>
                        <a:lnTo>
                          <a:pt x="38" y="0"/>
                        </a:lnTo>
                        <a:lnTo>
                          <a:pt x="65" y="0"/>
                        </a:lnTo>
                        <a:lnTo>
                          <a:pt x="100" y="0"/>
                        </a:lnTo>
                        <a:lnTo>
                          <a:pt x="142" y="0"/>
                        </a:lnTo>
                        <a:lnTo>
                          <a:pt x="188" y="0"/>
                        </a:lnTo>
                        <a:lnTo>
                          <a:pt x="237" y="0"/>
                        </a:lnTo>
                        <a:lnTo>
                          <a:pt x="288" y="0"/>
                        </a:lnTo>
                        <a:lnTo>
                          <a:pt x="340" y="0"/>
                        </a:lnTo>
                        <a:lnTo>
                          <a:pt x="389" y="0"/>
                        </a:lnTo>
                        <a:lnTo>
                          <a:pt x="435" y="0"/>
                        </a:lnTo>
                        <a:lnTo>
                          <a:pt x="477" y="0"/>
                        </a:lnTo>
                        <a:lnTo>
                          <a:pt x="513" y="0"/>
                        </a:lnTo>
                        <a:lnTo>
                          <a:pt x="542" y="0"/>
                        </a:lnTo>
                        <a:lnTo>
                          <a:pt x="560" y="0"/>
                        </a:lnTo>
                        <a:lnTo>
                          <a:pt x="569" y="0"/>
                        </a:lnTo>
                        <a:lnTo>
                          <a:pt x="576" y="1"/>
                        </a:lnTo>
                        <a:lnTo>
                          <a:pt x="580" y="5"/>
                        </a:lnTo>
                        <a:lnTo>
                          <a:pt x="583" y="10"/>
                        </a:lnTo>
                        <a:lnTo>
                          <a:pt x="583" y="14"/>
                        </a:lnTo>
                        <a:lnTo>
                          <a:pt x="583" y="58"/>
                        </a:lnTo>
                        <a:lnTo>
                          <a:pt x="583" y="152"/>
                        </a:lnTo>
                        <a:lnTo>
                          <a:pt x="583" y="247"/>
                        </a:lnTo>
                        <a:lnTo>
                          <a:pt x="583" y="294"/>
                        </a:lnTo>
                        <a:lnTo>
                          <a:pt x="583" y="3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5" name="Freeform 97"/>
                  <p:cNvSpPr>
                    <a:spLocks/>
                  </p:cNvSpPr>
                  <p:nvPr/>
                </p:nvSpPr>
                <p:spPr bwMode="auto">
                  <a:xfrm>
                    <a:off x="1089" y="2105"/>
                    <a:ext cx="183" cy="9"/>
                  </a:xfrm>
                  <a:custGeom>
                    <a:avLst/>
                    <a:gdLst>
                      <a:gd name="T0" fmla="*/ 10 w 183"/>
                      <a:gd name="T1" fmla="*/ 5 h 9"/>
                      <a:gd name="T2" fmla="*/ 5 w 183"/>
                      <a:gd name="T3" fmla="*/ 9 h 9"/>
                      <a:gd name="T4" fmla="*/ 10 w 183"/>
                      <a:gd name="T5" fmla="*/ 9 h 9"/>
                      <a:gd name="T6" fmla="*/ 21 w 183"/>
                      <a:gd name="T7" fmla="*/ 9 h 9"/>
                      <a:gd name="T8" fmla="*/ 40 w 183"/>
                      <a:gd name="T9" fmla="*/ 9 h 9"/>
                      <a:gd name="T10" fmla="*/ 63 w 183"/>
                      <a:gd name="T11" fmla="*/ 9 h 9"/>
                      <a:gd name="T12" fmla="*/ 90 w 183"/>
                      <a:gd name="T13" fmla="*/ 9 h 9"/>
                      <a:gd name="T14" fmla="*/ 121 w 183"/>
                      <a:gd name="T15" fmla="*/ 9 h 9"/>
                      <a:gd name="T16" fmla="*/ 151 w 183"/>
                      <a:gd name="T17" fmla="*/ 9 h 9"/>
                      <a:gd name="T18" fmla="*/ 183 w 183"/>
                      <a:gd name="T19" fmla="*/ 9 h 9"/>
                      <a:gd name="T20" fmla="*/ 183 w 183"/>
                      <a:gd name="T21" fmla="*/ 0 h 9"/>
                      <a:gd name="T22" fmla="*/ 151 w 183"/>
                      <a:gd name="T23" fmla="*/ 0 h 9"/>
                      <a:gd name="T24" fmla="*/ 121 w 183"/>
                      <a:gd name="T25" fmla="*/ 0 h 9"/>
                      <a:gd name="T26" fmla="*/ 90 w 183"/>
                      <a:gd name="T27" fmla="*/ 0 h 9"/>
                      <a:gd name="T28" fmla="*/ 63 w 183"/>
                      <a:gd name="T29" fmla="*/ 0 h 9"/>
                      <a:gd name="T30" fmla="*/ 40 w 183"/>
                      <a:gd name="T31" fmla="*/ 0 h 9"/>
                      <a:gd name="T32" fmla="*/ 21 w 183"/>
                      <a:gd name="T33" fmla="*/ 0 h 9"/>
                      <a:gd name="T34" fmla="*/ 10 w 183"/>
                      <a:gd name="T35" fmla="*/ 0 h 9"/>
                      <a:gd name="T36" fmla="*/ 5 w 183"/>
                      <a:gd name="T37" fmla="*/ 0 h 9"/>
                      <a:gd name="T38" fmla="*/ 0 w 183"/>
                      <a:gd name="T39" fmla="*/ 5 h 9"/>
                      <a:gd name="T40" fmla="*/ 5 w 183"/>
                      <a:gd name="T41" fmla="*/ 0 h 9"/>
                      <a:gd name="T42" fmla="*/ 0 w 183"/>
                      <a:gd name="T43" fmla="*/ 0 h 9"/>
                      <a:gd name="T44" fmla="*/ 0 w 183"/>
                      <a:gd name="T45" fmla="*/ 5 h 9"/>
                      <a:gd name="T46" fmla="*/ 10 w 183"/>
                      <a:gd name="T47" fmla="*/ 5 h 9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83" h="9">
                        <a:moveTo>
                          <a:pt x="10" y="5"/>
                        </a:moveTo>
                        <a:lnTo>
                          <a:pt x="5" y="9"/>
                        </a:lnTo>
                        <a:lnTo>
                          <a:pt x="10" y="9"/>
                        </a:lnTo>
                        <a:lnTo>
                          <a:pt x="21" y="9"/>
                        </a:lnTo>
                        <a:lnTo>
                          <a:pt x="40" y="9"/>
                        </a:lnTo>
                        <a:lnTo>
                          <a:pt x="63" y="9"/>
                        </a:lnTo>
                        <a:lnTo>
                          <a:pt x="90" y="9"/>
                        </a:lnTo>
                        <a:lnTo>
                          <a:pt x="121" y="9"/>
                        </a:lnTo>
                        <a:lnTo>
                          <a:pt x="151" y="9"/>
                        </a:lnTo>
                        <a:lnTo>
                          <a:pt x="183" y="9"/>
                        </a:lnTo>
                        <a:lnTo>
                          <a:pt x="183" y="0"/>
                        </a:lnTo>
                        <a:lnTo>
                          <a:pt x="151" y="0"/>
                        </a:lnTo>
                        <a:lnTo>
                          <a:pt x="121" y="0"/>
                        </a:lnTo>
                        <a:lnTo>
                          <a:pt x="90" y="0"/>
                        </a:lnTo>
                        <a:lnTo>
                          <a:pt x="63" y="0"/>
                        </a:lnTo>
                        <a:lnTo>
                          <a:pt x="40" y="0"/>
                        </a:lnTo>
                        <a:lnTo>
                          <a:pt x="21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1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6" name="Freeform 98"/>
                  <p:cNvSpPr>
                    <a:spLocks/>
                  </p:cNvSpPr>
                  <p:nvPr/>
                </p:nvSpPr>
                <p:spPr bwMode="auto">
                  <a:xfrm>
                    <a:off x="1089" y="2107"/>
                    <a:ext cx="10" cy="10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10 w 10"/>
                      <a:gd name="T3" fmla="*/ 5 h 10"/>
                      <a:gd name="T4" fmla="*/ 10 w 10"/>
                      <a:gd name="T5" fmla="*/ 3 h 10"/>
                      <a:gd name="T6" fmla="*/ 0 w 10"/>
                      <a:gd name="T7" fmla="*/ 3 h 10"/>
                      <a:gd name="T8" fmla="*/ 0 w 10"/>
                      <a:gd name="T9" fmla="*/ 5 h 10"/>
                      <a:gd name="T10" fmla="*/ 5 w 10"/>
                      <a:gd name="T11" fmla="*/ 0 h 10"/>
                      <a:gd name="T12" fmla="*/ 5 w 10"/>
                      <a:gd name="T13" fmla="*/ 10 h 10"/>
                      <a:gd name="T14" fmla="*/ 10 w 10"/>
                      <a:gd name="T15" fmla="*/ 10 h 10"/>
                      <a:gd name="T16" fmla="*/ 10 w 10"/>
                      <a:gd name="T17" fmla="*/ 5 h 10"/>
                      <a:gd name="T18" fmla="*/ 5 w 10"/>
                      <a:gd name="T19" fmla="*/ 1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lnTo>
                          <a:pt x="10" y="5"/>
                        </a:lnTo>
                        <a:lnTo>
                          <a:pt x="10" y="3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lnTo>
                          <a:pt x="10" y="10"/>
                        </a:lnTo>
                        <a:lnTo>
                          <a:pt x="10" y="5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7" name="Freeform 99"/>
                  <p:cNvSpPr>
                    <a:spLocks/>
                  </p:cNvSpPr>
                  <p:nvPr/>
                </p:nvSpPr>
                <p:spPr bwMode="auto">
                  <a:xfrm>
                    <a:off x="691" y="2107"/>
                    <a:ext cx="403" cy="10"/>
                  </a:xfrm>
                  <a:custGeom>
                    <a:avLst/>
                    <a:gdLst>
                      <a:gd name="T0" fmla="*/ 0 w 403"/>
                      <a:gd name="T1" fmla="*/ 5 h 10"/>
                      <a:gd name="T2" fmla="*/ 5 w 403"/>
                      <a:gd name="T3" fmla="*/ 10 h 10"/>
                      <a:gd name="T4" fmla="*/ 403 w 403"/>
                      <a:gd name="T5" fmla="*/ 10 h 10"/>
                      <a:gd name="T6" fmla="*/ 403 w 403"/>
                      <a:gd name="T7" fmla="*/ 0 h 10"/>
                      <a:gd name="T8" fmla="*/ 5 w 403"/>
                      <a:gd name="T9" fmla="*/ 0 h 10"/>
                      <a:gd name="T10" fmla="*/ 9 w 403"/>
                      <a:gd name="T11" fmla="*/ 5 h 10"/>
                      <a:gd name="T12" fmla="*/ 0 w 403"/>
                      <a:gd name="T13" fmla="*/ 5 h 10"/>
                      <a:gd name="T14" fmla="*/ 0 w 403"/>
                      <a:gd name="T15" fmla="*/ 10 h 10"/>
                      <a:gd name="T16" fmla="*/ 5 w 403"/>
                      <a:gd name="T17" fmla="*/ 10 h 10"/>
                      <a:gd name="T18" fmla="*/ 0 w 403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03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403" y="10"/>
                        </a:lnTo>
                        <a:lnTo>
                          <a:pt x="403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8" name="Freeform 100"/>
                  <p:cNvSpPr>
                    <a:spLocks/>
                  </p:cNvSpPr>
                  <p:nvPr/>
                </p:nvSpPr>
                <p:spPr bwMode="auto">
                  <a:xfrm>
                    <a:off x="691" y="2092"/>
                    <a:ext cx="9" cy="20"/>
                  </a:xfrm>
                  <a:custGeom>
                    <a:avLst/>
                    <a:gdLst>
                      <a:gd name="T0" fmla="*/ 5 w 9"/>
                      <a:gd name="T1" fmla="*/ 10 h 20"/>
                      <a:gd name="T2" fmla="*/ 0 w 9"/>
                      <a:gd name="T3" fmla="*/ 5 h 20"/>
                      <a:gd name="T4" fmla="*/ 0 w 9"/>
                      <a:gd name="T5" fmla="*/ 20 h 20"/>
                      <a:gd name="T6" fmla="*/ 9 w 9"/>
                      <a:gd name="T7" fmla="*/ 20 h 20"/>
                      <a:gd name="T8" fmla="*/ 9 w 9"/>
                      <a:gd name="T9" fmla="*/ 5 h 20"/>
                      <a:gd name="T10" fmla="*/ 5 w 9"/>
                      <a:gd name="T11" fmla="*/ 0 h 20"/>
                      <a:gd name="T12" fmla="*/ 9 w 9"/>
                      <a:gd name="T13" fmla="*/ 5 h 20"/>
                      <a:gd name="T14" fmla="*/ 9 w 9"/>
                      <a:gd name="T15" fmla="*/ 0 h 20"/>
                      <a:gd name="T16" fmla="*/ 5 w 9"/>
                      <a:gd name="T17" fmla="*/ 0 h 20"/>
                      <a:gd name="T18" fmla="*/ 5 w 9"/>
                      <a:gd name="T19" fmla="*/ 1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0">
                        <a:moveTo>
                          <a:pt x="5" y="10"/>
                        </a:moveTo>
                        <a:lnTo>
                          <a:pt x="0" y="5"/>
                        </a:lnTo>
                        <a:lnTo>
                          <a:pt x="0" y="20"/>
                        </a:lnTo>
                        <a:lnTo>
                          <a:pt x="9" y="20"/>
                        </a:lnTo>
                        <a:lnTo>
                          <a:pt x="9" y="5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9" y="0"/>
                        </a:lnTo>
                        <a:lnTo>
                          <a:pt x="5" y="0"/>
                        </a:ln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49" name="Freeform 101"/>
                  <p:cNvSpPr>
                    <a:spLocks/>
                  </p:cNvSpPr>
                  <p:nvPr/>
                </p:nvSpPr>
                <p:spPr bwMode="auto">
                  <a:xfrm>
                    <a:off x="684" y="2092"/>
                    <a:ext cx="12" cy="10"/>
                  </a:xfrm>
                  <a:custGeom>
                    <a:avLst/>
                    <a:gdLst>
                      <a:gd name="T0" fmla="*/ 0 w 12"/>
                      <a:gd name="T1" fmla="*/ 5 h 10"/>
                      <a:gd name="T2" fmla="*/ 5 w 12"/>
                      <a:gd name="T3" fmla="*/ 10 h 10"/>
                      <a:gd name="T4" fmla="*/ 12 w 12"/>
                      <a:gd name="T5" fmla="*/ 10 h 10"/>
                      <a:gd name="T6" fmla="*/ 12 w 12"/>
                      <a:gd name="T7" fmla="*/ 0 h 10"/>
                      <a:gd name="T8" fmla="*/ 5 w 12"/>
                      <a:gd name="T9" fmla="*/ 0 h 10"/>
                      <a:gd name="T10" fmla="*/ 9 w 12"/>
                      <a:gd name="T11" fmla="*/ 5 h 10"/>
                      <a:gd name="T12" fmla="*/ 0 w 12"/>
                      <a:gd name="T13" fmla="*/ 5 h 10"/>
                      <a:gd name="T14" fmla="*/ 0 w 12"/>
                      <a:gd name="T15" fmla="*/ 10 h 10"/>
                      <a:gd name="T16" fmla="*/ 5 w 12"/>
                      <a:gd name="T17" fmla="*/ 10 h 10"/>
                      <a:gd name="T18" fmla="*/ 0 w 12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12" y="10"/>
                        </a:ln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0" name="Freeform 102"/>
                  <p:cNvSpPr>
                    <a:spLocks/>
                  </p:cNvSpPr>
                  <p:nvPr/>
                </p:nvSpPr>
                <p:spPr bwMode="auto">
                  <a:xfrm>
                    <a:off x="684" y="1810"/>
                    <a:ext cx="9" cy="287"/>
                  </a:xfrm>
                  <a:custGeom>
                    <a:avLst/>
                    <a:gdLst>
                      <a:gd name="T0" fmla="*/ 0 w 9"/>
                      <a:gd name="T1" fmla="*/ 0 h 287"/>
                      <a:gd name="T2" fmla="*/ 0 w 9"/>
                      <a:gd name="T3" fmla="*/ 0 h 287"/>
                      <a:gd name="T4" fmla="*/ 0 w 9"/>
                      <a:gd name="T5" fmla="*/ 49 h 287"/>
                      <a:gd name="T6" fmla="*/ 0 w 9"/>
                      <a:gd name="T7" fmla="*/ 147 h 287"/>
                      <a:gd name="T8" fmla="*/ 0 w 9"/>
                      <a:gd name="T9" fmla="*/ 244 h 287"/>
                      <a:gd name="T10" fmla="*/ 0 w 9"/>
                      <a:gd name="T11" fmla="*/ 287 h 287"/>
                      <a:gd name="T12" fmla="*/ 9 w 9"/>
                      <a:gd name="T13" fmla="*/ 287 h 287"/>
                      <a:gd name="T14" fmla="*/ 9 w 9"/>
                      <a:gd name="T15" fmla="*/ 244 h 287"/>
                      <a:gd name="T16" fmla="*/ 9 w 9"/>
                      <a:gd name="T17" fmla="*/ 147 h 287"/>
                      <a:gd name="T18" fmla="*/ 9 w 9"/>
                      <a:gd name="T19" fmla="*/ 49 h 287"/>
                      <a:gd name="T20" fmla="*/ 9 w 9"/>
                      <a:gd name="T21" fmla="*/ 0 h 287"/>
                      <a:gd name="T22" fmla="*/ 9 w 9"/>
                      <a:gd name="T23" fmla="*/ 0 h 287"/>
                      <a:gd name="T24" fmla="*/ 0 w 9"/>
                      <a:gd name="T25" fmla="*/ 0 h 28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0" y="147"/>
                        </a:lnTo>
                        <a:lnTo>
                          <a:pt x="0" y="244"/>
                        </a:lnTo>
                        <a:lnTo>
                          <a:pt x="0" y="287"/>
                        </a:lnTo>
                        <a:lnTo>
                          <a:pt x="9" y="287"/>
                        </a:lnTo>
                        <a:lnTo>
                          <a:pt x="9" y="244"/>
                        </a:lnTo>
                        <a:lnTo>
                          <a:pt x="9" y="147"/>
                        </a:lnTo>
                        <a:lnTo>
                          <a:pt x="9" y="49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1" name="Freeform 103"/>
                  <p:cNvSpPr>
                    <a:spLocks/>
                  </p:cNvSpPr>
                  <p:nvPr/>
                </p:nvSpPr>
                <p:spPr bwMode="auto">
                  <a:xfrm>
                    <a:off x="684" y="1792"/>
                    <a:ext cx="19" cy="18"/>
                  </a:xfrm>
                  <a:custGeom>
                    <a:avLst/>
                    <a:gdLst>
                      <a:gd name="T0" fmla="*/ 19 w 19"/>
                      <a:gd name="T1" fmla="*/ 0 h 18"/>
                      <a:gd name="T2" fmla="*/ 19 w 19"/>
                      <a:gd name="T3" fmla="*/ 0 h 18"/>
                      <a:gd name="T4" fmla="*/ 13 w 19"/>
                      <a:gd name="T5" fmla="*/ 0 h 18"/>
                      <a:gd name="T6" fmla="*/ 8 w 19"/>
                      <a:gd name="T7" fmla="*/ 3 h 18"/>
                      <a:gd name="T8" fmla="*/ 1 w 19"/>
                      <a:gd name="T9" fmla="*/ 8 h 18"/>
                      <a:gd name="T10" fmla="*/ 0 w 19"/>
                      <a:gd name="T11" fmla="*/ 18 h 18"/>
                      <a:gd name="T12" fmla="*/ 9 w 19"/>
                      <a:gd name="T13" fmla="*/ 18 h 18"/>
                      <a:gd name="T14" fmla="*/ 10 w 19"/>
                      <a:gd name="T15" fmla="*/ 12 h 18"/>
                      <a:gd name="T16" fmla="*/ 13 w 19"/>
                      <a:gd name="T17" fmla="*/ 10 h 18"/>
                      <a:gd name="T18" fmla="*/ 15 w 19"/>
                      <a:gd name="T19" fmla="*/ 9 h 18"/>
                      <a:gd name="T20" fmla="*/ 19 w 19"/>
                      <a:gd name="T21" fmla="*/ 9 h 18"/>
                      <a:gd name="T22" fmla="*/ 19 w 19"/>
                      <a:gd name="T23" fmla="*/ 9 h 18"/>
                      <a:gd name="T24" fmla="*/ 19 w 19"/>
                      <a:gd name="T25" fmla="*/ 0 h 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9" h="18">
                        <a:moveTo>
                          <a:pt x="19" y="0"/>
                        </a:moveTo>
                        <a:lnTo>
                          <a:pt x="19" y="0"/>
                        </a:lnTo>
                        <a:lnTo>
                          <a:pt x="13" y="0"/>
                        </a:lnTo>
                        <a:lnTo>
                          <a:pt x="8" y="3"/>
                        </a:lnTo>
                        <a:lnTo>
                          <a:pt x="1" y="8"/>
                        </a:lnTo>
                        <a:lnTo>
                          <a:pt x="0" y="18"/>
                        </a:lnTo>
                        <a:lnTo>
                          <a:pt x="9" y="18"/>
                        </a:lnTo>
                        <a:lnTo>
                          <a:pt x="10" y="12"/>
                        </a:lnTo>
                        <a:lnTo>
                          <a:pt x="13" y="10"/>
                        </a:lnTo>
                        <a:lnTo>
                          <a:pt x="15" y="9"/>
                        </a:lnTo>
                        <a:lnTo>
                          <a:pt x="19" y="9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2" name="Freeform 104"/>
                  <p:cNvSpPr>
                    <a:spLocks/>
                  </p:cNvSpPr>
                  <p:nvPr/>
                </p:nvSpPr>
                <p:spPr bwMode="auto">
                  <a:xfrm>
                    <a:off x="703" y="1792"/>
                    <a:ext cx="555" cy="9"/>
                  </a:xfrm>
                  <a:custGeom>
                    <a:avLst/>
                    <a:gdLst>
                      <a:gd name="T0" fmla="*/ 555 w 555"/>
                      <a:gd name="T1" fmla="*/ 0 h 9"/>
                      <a:gd name="T2" fmla="*/ 555 w 555"/>
                      <a:gd name="T3" fmla="*/ 0 h 9"/>
                      <a:gd name="T4" fmla="*/ 546 w 555"/>
                      <a:gd name="T5" fmla="*/ 0 h 9"/>
                      <a:gd name="T6" fmla="*/ 528 w 555"/>
                      <a:gd name="T7" fmla="*/ 0 h 9"/>
                      <a:gd name="T8" fmla="*/ 499 w 555"/>
                      <a:gd name="T9" fmla="*/ 0 h 9"/>
                      <a:gd name="T10" fmla="*/ 463 w 555"/>
                      <a:gd name="T11" fmla="*/ 0 h 9"/>
                      <a:gd name="T12" fmla="*/ 421 w 555"/>
                      <a:gd name="T13" fmla="*/ 0 h 9"/>
                      <a:gd name="T14" fmla="*/ 375 w 555"/>
                      <a:gd name="T15" fmla="*/ 0 h 9"/>
                      <a:gd name="T16" fmla="*/ 326 w 555"/>
                      <a:gd name="T17" fmla="*/ 0 h 9"/>
                      <a:gd name="T18" fmla="*/ 274 w 555"/>
                      <a:gd name="T19" fmla="*/ 0 h 9"/>
                      <a:gd name="T20" fmla="*/ 223 w 555"/>
                      <a:gd name="T21" fmla="*/ 0 h 9"/>
                      <a:gd name="T22" fmla="*/ 174 w 555"/>
                      <a:gd name="T23" fmla="*/ 0 h 9"/>
                      <a:gd name="T24" fmla="*/ 128 w 555"/>
                      <a:gd name="T25" fmla="*/ 0 h 9"/>
                      <a:gd name="T26" fmla="*/ 86 w 555"/>
                      <a:gd name="T27" fmla="*/ 0 h 9"/>
                      <a:gd name="T28" fmla="*/ 51 w 555"/>
                      <a:gd name="T29" fmla="*/ 0 h 9"/>
                      <a:gd name="T30" fmla="*/ 24 w 555"/>
                      <a:gd name="T31" fmla="*/ 0 h 9"/>
                      <a:gd name="T32" fmla="*/ 7 w 555"/>
                      <a:gd name="T33" fmla="*/ 0 h 9"/>
                      <a:gd name="T34" fmla="*/ 0 w 555"/>
                      <a:gd name="T35" fmla="*/ 0 h 9"/>
                      <a:gd name="T36" fmla="*/ 0 w 555"/>
                      <a:gd name="T37" fmla="*/ 9 h 9"/>
                      <a:gd name="T38" fmla="*/ 7 w 555"/>
                      <a:gd name="T39" fmla="*/ 9 h 9"/>
                      <a:gd name="T40" fmla="*/ 24 w 555"/>
                      <a:gd name="T41" fmla="*/ 9 h 9"/>
                      <a:gd name="T42" fmla="*/ 51 w 555"/>
                      <a:gd name="T43" fmla="*/ 9 h 9"/>
                      <a:gd name="T44" fmla="*/ 86 w 555"/>
                      <a:gd name="T45" fmla="*/ 9 h 9"/>
                      <a:gd name="T46" fmla="*/ 128 w 555"/>
                      <a:gd name="T47" fmla="*/ 9 h 9"/>
                      <a:gd name="T48" fmla="*/ 174 w 555"/>
                      <a:gd name="T49" fmla="*/ 9 h 9"/>
                      <a:gd name="T50" fmla="*/ 223 w 555"/>
                      <a:gd name="T51" fmla="*/ 9 h 9"/>
                      <a:gd name="T52" fmla="*/ 274 w 555"/>
                      <a:gd name="T53" fmla="*/ 9 h 9"/>
                      <a:gd name="T54" fmla="*/ 326 w 555"/>
                      <a:gd name="T55" fmla="*/ 9 h 9"/>
                      <a:gd name="T56" fmla="*/ 375 w 555"/>
                      <a:gd name="T57" fmla="*/ 9 h 9"/>
                      <a:gd name="T58" fmla="*/ 421 w 555"/>
                      <a:gd name="T59" fmla="*/ 9 h 9"/>
                      <a:gd name="T60" fmla="*/ 463 w 555"/>
                      <a:gd name="T61" fmla="*/ 9 h 9"/>
                      <a:gd name="T62" fmla="*/ 499 w 555"/>
                      <a:gd name="T63" fmla="*/ 9 h 9"/>
                      <a:gd name="T64" fmla="*/ 528 w 555"/>
                      <a:gd name="T65" fmla="*/ 9 h 9"/>
                      <a:gd name="T66" fmla="*/ 546 w 555"/>
                      <a:gd name="T67" fmla="*/ 9 h 9"/>
                      <a:gd name="T68" fmla="*/ 555 w 555"/>
                      <a:gd name="T69" fmla="*/ 9 h 9"/>
                      <a:gd name="T70" fmla="*/ 555 w 555"/>
                      <a:gd name="T71" fmla="*/ 9 h 9"/>
                      <a:gd name="T72" fmla="*/ 555 w 555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555" h="9">
                        <a:moveTo>
                          <a:pt x="555" y="0"/>
                        </a:moveTo>
                        <a:lnTo>
                          <a:pt x="555" y="0"/>
                        </a:lnTo>
                        <a:lnTo>
                          <a:pt x="546" y="0"/>
                        </a:lnTo>
                        <a:lnTo>
                          <a:pt x="528" y="0"/>
                        </a:lnTo>
                        <a:lnTo>
                          <a:pt x="499" y="0"/>
                        </a:lnTo>
                        <a:lnTo>
                          <a:pt x="463" y="0"/>
                        </a:lnTo>
                        <a:lnTo>
                          <a:pt x="421" y="0"/>
                        </a:lnTo>
                        <a:lnTo>
                          <a:pt x="375" y="0"/>
                        </a:lnTo>
                        <a:lnTo>
                          <a:pt x="326" y="0"/>
                        </a:lnTo>
                        <a:lnTo>
                          <a:pt x="274" y="0"/>
                        </a:lnTo>
                        <a:lnTo>
                          <a:pt x="223" y="0"/>
                        </a:lnTo>
                        <a:lnTo>
                          <a:pt x="174" y="0"/>
                        </a:lnTo>
                        <a:lnTo>
                          <a:pt x="128" y="0"/>
                        </a:lnTo>
                        <a:lnTo>
                          <a:pt x="86" y="0"/>
                        </a:lnTo>
                        <a:lnTo>
                          <a:pt x="51" y="0"/>
                        </a:lnTo>
                        <a:lnTo>
                          <a:pt x="2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7" y="9"/>
                        </a:lnTo>
                        <a:lnTo>
                          <a:pt x="24" y="9"/>
                        </a:lnTo>
                        <a:lnTo>
                          <a:pt x="51" y="9"/>
                        </a:lnTo>
                        <a:lnTo>
                          <a:pt x="86" y="9"/>
                        </a:lnTo>
                        <a:lnTo>
                          <a:pt x="128" y="9"/>
                        </a:lnTo>
                        <a:lnTo>
                          <a:pt x="174" y="9"/>
                        </a:lnTo>
                        <a:lnTo>
                          <a:pt x="223" y="9"/>
                        </a:lnTo>
                        <a:lnTo>
                          <a:pt x="274" y="9"/>
                        </a:lnTo>
                        <a:lnTo>
                          <a:pt x="326" y="9"/>
                        </a:lnTo>
                        <a:lnTo>
                          <a:pt x="375" y="9"/>
                        </a:lnTo>
                        <a:lnTo>
                          <a:pt x="421" y="9"/>
                        </a:lnTo>
                        <a:lnTo>
                          <a:pt x="463" y="9"/>
                        </a:lnTo>
                        <a:lnTo>
                          <a:pt x="499" y="9"/>
                        </a:lnTo>
                        <a:lnTo>
                          <a:pt x="528" y="9"/>
                        </a:lnTo>
                        <a:lnTo>
                          <a:pt x="546" y="9"/>
                        </a:lnTo>
                        <a:lnTo>
                          <a:pt x="555" y="9"/>
                        </a:lnTo>
                        <a:lnTo>
                          <a:pt x="55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3" name="Freeform 105"/>
                  <p:cNvSpPr>
                    <a:spLocks/>
                  </p:cNvSpPr>
                  <p:nvPr/>
                </p:nvSpPr>
                <p:spPr bwMode="auto">
                  <a:xfrm>
                    <a:off x="1258" y="1792"/>
                    <a:ext cx="18" cy="18"/>
                  </a:xfrm>
                  <a:custGeom>
                    <a:avLst/>
                    <a:gdLst>
                      <a:gd name="T0" fmla="*/ 18 w 18"/>
                      <a:gd name="T1" fmla="*/ 18 h 18"/>
                      <a:gd name="T2" fmla="*/ 18 w 18"/>
                      <a:gd name="T3" fmla="*/ 18 h 18"/>
                      <a:gd name="T4" fmla="*/ 18 w 18"/>
                      <a:gd name="T5" fmla="*/ 12 h 18"/>
                      <a:gd name="T6" fmla="*/ 15 w 18"/>
                      <a:gd name="T7" fmla="*/ 7 h 18"/>
                      <a:gd name="T8" fmla="*/ 8 w 18"/>
                      <a:gd name="T9" fmla="*/ 1 h 18"/>
                      <a:gd name="T10" fmla="*/ 0 w 18"/>
                      <a:gd name="T11" fmla="*/ 0 h 18"/>
                      <a:gd name="T12" fmla="*/ 0 w 18"/>
                      <a:gd name="T13" fmla="*/ 9 h 18"/>
                      <a:gd name="T14" fmla="*/ 5 w 18"/>
                      <a:gd name="T15" fmla="*/ 10 h 18"/>
                      <a:gd name="T16" fmla="*/ 8 w 18"/>
                      <a:gd name="T17" fmla="*/ 11 h 18"/>
                      <a:gd name="T18" fmla="*/ 9 w 18"/>
                      <a:gd name="T19" fmla="*/ 15 h 18"/>
                      <a:gd name="T20" fmla="*/ 9 w 18"/>
                      <a:gd name="T21" fmla="*/ 18 h 18"/>
                      <a:gd name="T22" fmla="*/ 9 w 18"/>
                      <a:gd name="T23" fmla="*/ 18 h 18"/>
                      <a:gd name="T24" fmla="*/ 18 w 18"/>
                      <a:gd name="T25" fmla="*/ 18 h 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8" h="18">
                        <a:moveTo>
                          <a:pt x="18" y="18"/>
                        </a:moveTo>
                        <a:lnTo>
                          <a:pt x="18" y="18"/>
                        </a:lnTo>
                        <a:lnTo>
                          <a:pt x="18" y="12"/>
                        </a:lnTo>
                        <a:lnTo>
                          <a:pt x="15" y="7"/>
                        </a:lnTo>
                        <a:lnTo>
                          <a:pt x="8" y="1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5" y="10"/>
                        </a:lnTo>
                        <a:lnTo>
                          <a:pt x="8" y="11"/>
                        </a:lnTo>
                        <a:lnTo>
                          <a:pt x="9" y="15"/>
                        </a:lnTo>
                        <a:lnTo>
                          <a:pt x="9" y="18"/>
                        </a:lnTo>
                        <a:lnTo>
                          <a:pt x="18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4" name="Freeform 106"/>
                  <p:cNvSpPr>
                    <a:spLocks/>
                  </p:cNvSpPr>
                  <p:nvPr/>
                </p:nvSpPr>
                <p:spPr bwMode="auto">
                  <a:xfrm>
                    <a:off x="1267" y="1810"/>
                    <a:ext cx="9" cy="280"/>
                  </a:xfrm>
                  <a:custGeom>
                    <a:avLst/>
                    <a:gdLst>
                      <a:gd name="T0" fmla="*/ 9 w 9"/>
                      <a:gd name="T1" fmla="*/ 280 h 280"/>
                      <a:gd name="T2" fmla="*/ 9 w 9"/>
                      <a:gd name="T3" fmla="*/ 280 h 280"/>
                      <a:gd name="T4" fmla="*/ 9 w 9"/>
                      <a:gd name="T5" fmla="*/ 233 h 280"/>
                      <a:gd name="T6" fmla="*/ 9 w 9"/>
                      <a:gd name="T7" fmla="*/ 138 h 280"/>
                      <a:gd name="T8" fmla="*/ 9 w 9"/>
                      <a:gd name="T9" fmla="*/ 44 h 280"/>
                      <a:gd name="T10" fmla="*/ 9 w 9"/>
                      <a:gd name="T11" fmla="*/ 0 h 280"/>
                      <a:gd name="T12" fmla="*/ 0 w 9"/>
                      <a:gd name="T13" fmla="*/ 0 h 280"/>
                      <a:gd name="T14" fmla="*/ 0 w 9"/>
                      <a:gd name="T15" fmla="*/ 44 h 280"/>
                      <a:gd name="T16" fmla="*/ 0 w 9"/>
                      <a:gd name="T17" fmla="*/ 138 h 280"/>
                      <a:gd name="T18" fmla="*/ 0 w 9"/>
                      <a:gd name="T19" fmla="*/ 233 h 280"/>
                      <a:gd name="T20" fmla="*/ 0 w 9"/>
                      <a:gd name="T21" fmla="*/ 280 h 280"/>
                      <a:gd name="T22" fmla="*/ 0 w 9"/>
                      <a:gd name="T23" fmla="*/ 280 h 280"/>
                      <a:gd name="T24" fmla="*/ 9 w 9"/>
                      <a:gd name="T25" fmla="*/ 280 h 28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0">
                        <a:moveTo>
                          <a:pt x="9" y="280"/>
                        </a:moveTo>
                        <a:lnTo>
                          <a:pt x="9" y="280"/>
                        </a:lnTo>
                        <a:lnTo>
                          <a:pt x="9" y="233"/>
                        </a:lnTo>
                        <a:lnTo>
                          <a:pt x="9" y="138"/>
                        </a:lnTo>
                        <a:lnTo>
                          <a:pt x="9" y="4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44"/>
                        </a:lnTo>
                        <a:lnTo>
                          <a:pt x="0" y="138"/>
                        </a:lnTo>
                        <a:lnTo>
                          <a:pt x="0" y="233"/>
                        </a:lnTo>
                        <a:lnTo>
                          <a:pt x="0" y="280"/>
                        </a:lnTo>
                        <a:lnTo>
                          <a:pt x="9" y="2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5" name="Freeform 107"/>
                  <p:cNvSpPr>
                    <a:spLocks/>
                  </p:cNvSpPr>
                  <p:nvPr/>
                </p:nvSpPr>
                <p:spPr bwMode="auto">
                  <a:xfrm>
                    <a:off x="1267" y="2090"/>
                    <a:ext cx="9" cy="24"/>
                  </a:xfrm>
                  <a:custGeom>
                    <a:avLst/>
                    <a:gdLst>
                      <a:gd name="T0" fmla="*/ 5 w 9"/>
                      <a:gd name="T1" fmla="*/ 24 h 24"/>
                      <a:gd name="T2" fmla="*/ 9 w 9"/>
                      <a:gd name="T3" fmla="*/ 20 h 24"/>
                      <a:gd name="T4" fmla="*/ 9 w 9"/>
                      <a:gd name="T5" fmla="*/ 0 h 24"/>
                      <a:gd name="T6" fmla="*/ 0 w 9"/>
                      <a:gd name="T7" fmla="*/ 0 h 24"/>
                      <a:gd name="T8" fmla="*/ 0 w 9"/>
                      <a:gd name="T9" fmla="*/ 20 h 24"/>
                      <a:gd name="T10" fmla="*/ 5 w 9"/>
                      <a:gd name="T11" fmla="*/ 15 h 24"/>
                      <a:gd name="T12" fmla="*/ 5 w 9"/>
                      <a:gd name="T13" fmla="*/ 24 h 24"/>
                      <a:gd name="T14" fmla="*/ 9 w 9"/>
                      <a:gd name="T15" fmla="*/ 24 h 24"/>
                      <a:gd name="T16" fmla="*/ 9 w 9"/>
                      <a:gd name="T17" fmla="*/ 20 h 24"/>
                      <a:gd name="T18" fmla="*/ 5 w 9"/>
                      <a:gd name="T19" fmla="*/ 24 h 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24">
                        <a:moveTo>
                          <a:pt x="5" y="24"/>
                        </a:moveTo>
                        <a:lnTo>
                          <a:pt x="9" y="20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lnTo>
                          <a:pt x="5" y="15"/>
                        </a:lnTo>
                        <a:lnTo>
                          <a:pt x="5" y="24"/>
                        </a:lnTo>
                        <a:lnTo>
                          <a:pt x="9" y="24"/>
                        </a:lnTo>
                        <a:lnTo>
                          <a:pt x="9" y="20"/>
                        </a:lnTo>
                        <a:lnTo>
                          <a:pt x="5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6" name="Freeform 108"/>
                  <p:cNvSpPr>
                    <a:spLocks/>
                  </p:cNvSpPr>
                  <p:nvPr/>
                </p:nvSpPr>
                <p:spPr bwMode="auto">
                  <a:xfrm>
                    <a:off x="1235" y="2093"/>
                    <a:ext cx="37" cy="17"/>
                  </a:xfrm>
                  <a:custGeom>
                    <a:avLst/>
                    <a:gdLst>
                      <a:gd name="T0" fmla="*/ 37 w 37"/>
                      <a:gd name="T1" fmla="*/ 0 h 17"/>
                      <a:gd name="T2" fmla="*/ 17 w 37"/>
                      <a:gd name="T3" fmla="*/ 0 h 17"/>
                      <a:gd name="T4" fmla="*/ 0 w 37"/>
                      <a:gd name="T5" fmla="*/ 17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7" h="17">
                        <a:moveTo>
                          <a:pt x="37" y="0"/>
                        </a:moveTo>
                        <a:lnTo>
                          <a:pt x="17" y="0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7" name="Freeform 109"/>
                  <p:cNvSpPr>
                    <a:spLocks/>
                  </p:cNvSpPr>
                  <p:nvPr/>
                </p:nvSpPr>
                <p:spPr bwMode="auto">
                  <a:xfrm>
                    <a:off x="696" y="1806"/>
                    <a:ext cx="470" cy="306"/>
                  </a:xfrm>
                  <a:custGeom>
                    <a:avLst/>
                    <a:gdLst>
                      <a:gd name="T0" fmla="*/ 470 w 470"/>
                      <a:gd name="T1" fmla="*/ 304 h 306"/>
                      <a:gd name="T2" fmla="*/ 470 w 470"/>
                      <a:gd name="T3" fmla="*/ 306 h 306"/>
                      <a:gd name="T4" fmla="*/ 0 w 470"/>
                      <a:gd name="T5" fmla="*/ 306 h 306"/>
                      <a:gd name="T6" fmla="*/ 0 w 470"/>
                      <a:gd name="T7" fmla="*/ 291 h 306"/>
                      <a:gd name="T8" fmla="*/ 0 w 470"/>
                      <a:gd name="T9" fmla="*/ 249 h 306"/>
                      <a:gd name="T10" fmla="*/ 0 w 470"/>
                      <a:gd name="T11" fmla="*/ 157 h 306"/>
                      <a:gd name="T12" fmla="*/ 0 w 470"/>
                      <a:gd name="T13" fmla="*/ 64 h 306"/>
                      <a:gd name="T14" fmla="*/ 0 w 470"/>
                      <a:gd name="T15" fmla="*/ 18 h 306"/>
                      <a:gd name="T16" fmla="*/ 1 w 470"/>
                      <a:gd name="T17" fmla="*/ 12 h 306"/>
                      <a:gd name="T18" fmla="*/ 4 w 470"/>
                      <a:gd name="T19" fmla="*/ 7 h 306"/>
                      <a:gd name="T20" fmla="*/ 10 w 470"/>
                      <a:gd name="T21" fmla="*/ 2 h 306"/>
                      <a:gd name="T22" fmla="*/ 21 w 470"/>
                      <a:gd name="T23" fmla="*/ 0 h 306"/>
                      <a:gd name="T24" fmla="*/ 28 w 470"/>
                      <a:gd name="T25" fmla="*/ 0 h 306"/>
                      <a:gd name="T26" fmla="*/ 43 w 470"/>
                      <a:gd name="T27" fmla="*/ 0 h 306"/>
                      <a:gd name="T28" fmla="*/ 64 w 470"/>
                      <a:gd name="T29" fmla="*/ 0 h 306"/>
                      <a:gd name="T30" fmla="*/ 92 w 470"/>
                      <a:gd name="T31" fmla="*/ 0 h 306"/>
                      <a:gd name="T32" fmla="*/ 123 w 470"/>
                      <a:gd name="T33" fmla="*/ 0 h 306"/>
                      <a:gd name="T34" fmla="*/ 159 w 470"/>
                      <a:gd name="T35" fmla="*/ 0 h 306"/>
                      <a:gd name="T36" fmla="*/ 196 w 470"/>
                      <a:gd name="T37" fmla="*/ 0 h 306"/>
                      <a:gd name="T38" fmla="*/ 234 w 470"/>
                      <a:gd name="T39" fmla="*/ 0 h 306"/>
                      <a:gd name="T40" fmla="*/ 273 w 470"/>
                      <a:gd name="T41" fmla="*/ 0 h 306"/>
                      <a:gd name="T42" fmla="*/ 310 w 470"/>
                      <a:gd name="T43" fmla="*/ 0 h 306"/>
                      <a:gd name="T44" fmla="*/ 345 w 470"/>
                      <a:gd name="T45" fmla="*/ 0 h 306"/>
                      <a:gd name="T46" fmla="*/ 377 w 470"/>
                      <a:gd name="T47" fmla="*/ 0 h 306"/>
                      <a:gd name="T48" fmla="*/ 405 w 470"/>
                      <a:gd name="T49" fmla="*/ 0 h 306"/>
                      <a:gd name="T50" fmla="*/ 426 w 470"/>
                      <a:gd name="T51" fmla="*/ 0 h 306"/>
                      <a:gd name="T52" fmla="*/ 441 w 470"/>
                      <a:gd name="T53" fmla="*/ 0 h 306"/>
                      <a:gd name="T54" fmla="*/ 448 w 470"/>
                      <a:gd name="T55" fmla="*/ 0 h 306"/>
                      <a:gd name="T56" fmla="*/ 458 w 470"/>
                      <a:gd name="T57" fmla="*/ 1 h 306"/>
                      <a:gd name="T58" fmla="*/ 465 w 470"/>
                      <a:gd name="T59" fmla="*/ 5 h 306"/>
                      <a:gd name="T60" fmla="*/ 469 w 470"/>
                      <a:gd name="T61" fmla="*/ 11 h 306"/>
                      <a:gd name="T62" fmla="*/ 470 w 470"/>
                      <a:gd name="T63" fmla="*/ 19 h 306"/>
                      <a:gd name="T64" fmla="*/ 470 w 470"/>
                      <a:gd name="T65" fmla="*/ 68 h 306"/>
                      <a:gd name="T66" fmla="*/ 470 w 470"/>
                      <a:gd name="T67" fmla="*/ 165 h 306"/>
                      <a:gd name="T68" fmla="*/ 470 w 470"/>
                      <a:gd name="T69" fmla="*/ 261 h 306"/>
                      <a:gd name="T70" fmla="*/ 470 w 470"/>
                      <a:gd name="T71" fmla="*/ 304 h 30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470" h="306">
                        <a:moveTo>
                          <a:pt x="470" y="304"/>
                        </a:moveTo>
                        <a:lnTo>
                          <a:pt x="470" y="306"/>
                        </a:lnTo>
                        <a:lnTo>
                          <a:pt x="0" y="306"/>
                        </a:lnTo>
                        <a:lnTo>
                          <a:pt x="0" y="291"/>
                        </a:lnTo>
                        <a:lnTo>
                          <a:pt x="0" y="249"/>
                        </a:lnTo>
                        <a:lnTo>
                          <a:pt x="0" y="157"/>
                        </a:lnTo>
                        <a:lnTo>
                          <a:pt x="0" y="64"/>
                        </a:lnTo>
                        <a:lnTo>
                          <a:pt x="0" y="18"/>
                        </a:lnTo>
                        <a:lnTo>
                          <a:pt x="1" y="12"/>
                        </a:lnTo>
                        <a:lnTo>
                          <a:pt x="4" y="7"/>
                        </a:lnTo>
                        <a:lnTo>
                          <a:pt x="10" y="2"/>
                        </a:lnTo>
                        <a:lnTo>
                          <a:pt x="21" y="0"/>
                        </a:lnTo>
                        <a:lnTo>
                          <a:pt x="28" y="0"/>
                        </a:lnTo>
                        <a:lnTo>
                          <a:pt x="43" y="0"/>
                        </a:lnTo>
                        <a:lnTo>
                          <a:pt x="64" y="0"/>
                        </a:lnTo>
                        <a:lnTo>
                          <a:pt x="92" y="0"/>
                        </a:lnTo>
                        <a:lnTo>
                          <a:pt x="123" y="0"/>
                        </a:lnTo>
                        <a:lnTo>
                          <a:pt x="159" y="0"/>
                        </a:lnTo>
                        <a:lnTo>
                          <a:pt x="196" y="0"/>
                        </a:lnTo>
                        <a:lnTo>
                          <a:pt x="234" y="0"/>
                        </a:lnTo>
                        <a:lnTo>
                          <a:pt x="273" y="0"/>
                        </a:lnTo>
                        <a:lnTo>
                          <a:pt x="310" y="0"/>
                        </a:lnTo>
                        <a:lnTo>
                          <a:pt x="345" y="0"/>
                        </a:lnTo>
                        <a:lnTo>
                          <a:pt x="377" y="0"/>
                        </a:lnTo>
                        <a:lnTo>
                          <a:pt x="405" y="0"/>
                        </a:lnTo>
                        <a:lnTo>
                          <a:pt x="426" y="0"/>
                        </a:lnTo>
                        <a:lnTo>
                          <a:pt x="441" y="0"/>
                        </a:lnTo>
                        <a:lnTo>
                          <a:pt x="448" y="0"/>
                        </a:lnTo>
                        <a:lnTo>
                          <a:pt x="458" y="1"/>
                        </a:lnTo>
                        <a:lnTo>
                          <a:pt x="465" y="5"/>
                        </a:lnTo>
                        <a:lnTo>
                          <a:pt x="469" y="11"/>
                        </a:lnTo>
                        <a:lnTo>
                          <a:pt x="470" y="19"/>
                        </a:lnTo>
                        <a:lnTo>
                          <a:pt x="470" y="68"/>
                        </a:lnTo>
                        <a:lnTo>
                          <a:pt x="470" y="165"/>
                        </a:lnTo>
                        <a:lnTo>
                          <a:pt x="470" y="261"/>
                        </a:lnTo>
                        <a:lnTo>
                          <a:pt x="470" y="304"/>
                        </a:lnTo>
                        <a:close/>
                      </a:path>
                    </a:pathLst>
                  </a:custGeom>
                  <a:solidFill>
                    <a:srgbClr val="BFCC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8" name="Freeform 110"/>
                  <p:cNvSpPr>
                    <a:spLocks/>
                  </p:cNvSpPr>
                  <p:nvPr/>
                </p:nvSpPr>
                <p:spPr bwMode="auto">
                  <a:xfrm>
                    <a:off x="1162" y="2107"/>
                    <a:ext cx="9" cy="10"/>
                  </a:xfrm>
                  <a:custGeom>
                    <a:avLst/>
                    <a:gdLst>
                      <a:gd name="T0" fmla="*/ 4 w 9"/>
                      <a:gd name="T1" fmla="*/ 10 h 10"/>
                      <a:gd name="T2" fmla="*/ 9 w 9"/>
                      <a:gd name="T3" fmla="*/ 5 h 10"/>
                      <a:gd name="T4" fmla="*/ 9 w 9"/>
                      <a:gd name="T5" fmla="*/ 3 h 10"/>
                      <a:gd name="T6" fmla="*/ 0 w 9"/>
                      <a:gd name="T7" fmla="*/ 3 h 10"/>
                      <a:gd name="T8" fmla="*/ 0 w 9"/>
                      <a:gd name="T9" fmla="*/ 5 h 10"/>
                      <a:gd name="T10" fmla="*/ 4 w 9"/>
                      <a:gd name="T11" fmla="*/ 0 h 10"/>
                      <a:gd name="T12" fmla="*/ 4 w 9"/>
                      <a:gd name="T13" fmla="*/ 10 h 10"/>
                      <a:gd name="T14" fmla="*/ 9 w 9"/>
                      <a:gd name="T15" fmla="*/ 10 h 10"/>
                      <a:gd name="T16" fmla="*/ 9 w 9"/>
                      <a:gd name="T17" fmla="*/ 5 h 10"/>
                      <a:gd name="T18" fmla="*/ 4 w 9"/>
                      <a:gd name="T19" fmla="*/ 1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" h="10">
                        <a:moveTo>
                          <a:pt x="4" y="10"/>
                        </a:moveTo>
                        <a:lnTo>
                          <a:pt x="9" y="5"/>
                        </a:lnTo>
                        <a:lnTo>
                          <a:pt x="9" y="3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  <a:lnTo>
                          <a:pt x="4" y="10"/>
                        </a:lnTo>
                        <a:lnTo>
                          <a:pt x="9" y="10"/>
                        </a:lnTo>
                        <a:lnTo>
                          <a:pt x="9" y="5"/>
                        </a:ln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59" name="Freeform 111"/>
                  <p:cNvSpPr>
                    <a:spLocks/>
                  </p:cNvSpPr>
                  <p:nvPr/>
                </p:nvSpPr>
                <p:spPr bwMode="auto">
                  <a:xfrm>
                    <a:off x="691" y="2107"/>
                    <a:ext cx="475" cy="10"/>
                  </a:xfrm>
                  <a:custGeom>
                    <a:avLst/>
                    <a:gdLst>
                      <a:gd name="T0" fmla="*/ 0 w 475"/>
                      <a:gd name="T1" fmla="*/ 5 h 10"/>
                      <a:gd name="T2" fmla="*/ 5 w 475"/>
                      <a:gd name="T3" fmla="*/ 10 h 10"/>
                      <a:gd name="T4" fmla="*/ 475 w 475"/>
                      <a:gd name="T5" fmla="*/ 10 h 10"/>
                      <a:gd name="T6" fmla="*/ 475 w 475"/>
                      <a:gd name="T7" fmla="*/ 0 h 10"/>
                      <a:gd name="T8" fmla="*/ 5 w 475"/>
                      <a:gd name="T9" fmla="*/ 0 h 10"/>
                      <a:gd name="T10" fmla="*/ 9 w 475"/>
                      <a:gd name="T11" fmla="*/ 5 h 10"/>
                      <a:gd name="T12" fmla="*/ 0 w 475"/>
                      <a:gd name="T13" fmla="*/ 5 h 10"/>
                      <a:gd name="T14" fmla="*/ 0 w 475"/>
                      <a:gd name="T15" fmla="*/ 10 h 10"/>
                      <a:gd name="T16" fmla="*/ 5 w 475"/>
                      <a:gd name="T17" fmla="*/ 10 h 10"/>
                      <a:gd name="T18" fmla="*/ 0 w 475"/>
                      <a:gd name="T19" fmla="*/ 5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75" h="10">
                        <a:moveTo>
                          <a:pt x="0" y="5"/>
                        </a:moveTo>
                        <a:lnTo>
                          <a:pt x="5" y="10"/>
                        </a:lnTo>
                        <a:lnTo>
                          <a:pt x="475" y="10"/>
                        </a:lnTo>
                        <a:lnTo>
                          <a:pt x="475" y="0"/>
                        </a:lnTo>
                        <a:lnTo>
                          <a:pt x="5" y="0"/>
                        </a:lnTo>
                        <a:lnTo>
                          <a:pt x="9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0" name="Freeform 112"/>
                  <p:cNvSpPr>
                    <a:spLocks/>
                  </p:cNvSpPr>
                  <p:nvPr/>
                </p:nvSpPr>
                <p:spPr bwMode="auto">
                  <a:xfrm>
                    <a:off x="691" y="2097"/>
                    <a:ext cx="9" cy="15"/>
                  </a:xfrm>
                  <a:custGeom>
                    <a:avLst/>
                    <a:gdLst>
                      <a:gd name="T0" fmla="*/ 0 w 9"/>
                      <a:gd name="T1" fmla="*/ 0 h 15"/>
                      <a:gd name="T2" fmla="*/ 0 w 9"/>
                      <a:gd name="T3" fmla="*/ 0 h 15"/>
                      <a:gd name="T4" fmla="*/ 0 w 9"/>
                      <a:gd name="T5" fmla="*/ 15 h 15"/>
                      <a:gd name="T6" fmla="*/ 9 w 9"/>
                      <a:gd name="T7" fmla="*/ 15 h 15"/>
                      <a:gd name="T8" fmla="*/ 9 w 9"/>
                      <a:gd name="T9" fmla="*/ 0 h 15"/>
                      <a:gd name="T10" fmla="*/ 9 w 9"/>
                      <a:gd name="T11" fmla="*/ 0 h 15"/>
                      <a:gd name="T12" fmla="*/ 0 w 9"/>
                      <a:gd name="T13" fmla="*/ 0 h 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1" name="Freeform 113"/>
                  <p:cNvSpPr>
                    <a:spLocks/>
                  </p:cNvSpPr>
                  <p:nvPr/>
                </p:nvSpPr>
                <p:spPr bwMode="auto">
                  <a:xfrm>
                    <a:off x="691" y="1824"/>
                    <a:ext cx="9" cy="273"/>
                  </a:xfrm>
                  <a:custGeom>
                    <a:avLst/>
                    <a:gdLst>
                      <a:gd name="T0" fmla="*/ 0 w 9"/>
                      <a:gd name="T1" fmla="*/ 0 h 273"/>
                      <a:gd name="T2" fmla="*/ 0 w 9"/>
                      <a:gd name="T3" fmla="*/ 0 h 273"/>
                      <a:gd name="T4" fmla="*/ 0 w 9"/>
                      <a:gd name="T5" fmla="*/ 46 h 273"/>
                      <a:gd name="T6" fmla="*/ 0 w 9"/>
                      <a:gd name="T7" fmla="*/ 139 h 273"/>
                      <a:gd name="T8" fmla="*/ 0 w 9"/>
                      <a:gd name="T9" fmla="*/ 231 h 273"/>
                      <a:gd name="T10" fmla="*/ 0 w 9"/>
                      <a:gd name="T11" fmla="*/ 273 h 273"/>
                      <a:gd name="T12" fmla="*/ 9 w 9"/>
                      <a:gd name="T13" fmla="*/ 273 h 273"/>
                      <a:gd name="T14" fmla="*/ 9 w 9"/>
                      <a:gd name="T15" fmla="*/ 231 h 273"/>
                      <a:gd name="T16" fmla="*/ 9 w 9"/>
                      <a:gd name="T17" fmla="*/ 139 h 273"/>
                      <a:gd name="T18" fmla="*/ 9 w 9"/>
                      <a:gd name="T19" fmla="*/ 46 h 273"/>
                      <a:gd name="T20" fmla="*/ 9 w 9"/>
                      <a:gd name="T21" fmla="*/ 0 h 273"/>
                      <a:gd name="T22" fmla="*/ 9 w 9"/>
                      <a:gd name="T23" fmla="*/ 0 h 273"/>
                      <a:gd name="T24" fmla="*/ 0 w 9"/>
                      <a:gd name="T25" fmla="*/ 0 h 2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7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46"/>
                        </a:lnTo>
                        <a:lnTo>
                          <a:pt x="0" y="139"/>
                        </a:lnTo>
                        <a:lnTo>
                          <a:pt x="0" y="231"/>
                        </a:lnTo>
                        <a:lnTo>
                          <a:pt x="0" y="273"/>
                        </a:lnTo>
                        <a:lnTo>
                          <a:pt x="9" y="273"/>
                        </a:lnTo>
                        <a:lnTo>
                          <a:pt x="9" y="231"/>
                        </a:lnTo>
                        <a:lnTo>
                          <a:pt x="9" y="139"/>
                        </a:lnTo>
                        <a:lnTo>
                          <a:pt x="9" y="4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2" name="Freeform 114"/>
                  <p:cNvSpPr>
                    <a:spLocks/>
                  </p:cNvSpPr>
                  <p:nvPr/>
                </p:nvSpPr>
                <p:spPr bwMode="auto">
                  <a:xfrm>
                    <a:off x="691" y="1801"/>
                    <a:ext cx="26" cy="23"/>
                  </a:xfrm>
                  <a:custGeom>
                    <a:avLst/>
                    <a:gdLst>
                      <a:gd name="T0" fmla="*/ 26 w 26"/>
                      <a:gd name="T1" fmla="*/ 0 h 23"/>
                      <a:gd name="T2" fmla="*/ 26 w 26"/>
                      <a:gd name="T3" fmla="*/ 0 h 23"/>
                      <a:gd name="T4" fmla="*/ 14 w 26"/>
                      <a:gd name="T5" fmla="*/ 2 h 23"/>
                      <a:gd name="T6" fmla="*/ 6 w 26"/>
                      <a:gd name="T7" fmla="*/ 9 h 23"/>
                      <a:gd name="T8" fmla="*/ 1 w 26"/>
                      <a:gd name="T9" fmla="*/ 16 h 23"/>
                      <a:gd name="T10" fmla="*/ 0 w 26"/>
                      <a:gd name="T11" fmla="*/ 23 h 23"/>
                      <a:gd name="T12" fmla="*/ 9 w 26"/>
                      <a:gd name="T13" fmla="*/ 23 h 23"/>
                      <a:gd name="T14" fmla="*/ 10 w 26"/>
                      <a:gd name="T15" fmla="*/ 19 h 23"/>
                      <a:gd name="T16" fmla="*/ 13 w 26"/>
                      <a:gd name="T17" fmla="*/ 14 h 23"/>
                      <a:gd name="T18" fmla="*/ 16 w 26"/>
                      <a:gd name="T19" fmla="*/ 12 h 23"/>
                      <a:gd name="T20" fmla="*/ 26 w 26"/>
                      <a:gd name="T21" fmla="*/ 9 h 23"/>
                      <a:gd name="T22" fmla="*/ 26 w 26"/>
                      <a:gd name="T23" fmla="*/ 9 h 23"/>
                      <a:gd name="T24" fmla="*/ 26 w 26"/>
                      <a:gd name="T25" fmla="*/ 0 h 2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6" h="23">
                        <a:moveTo>
                          <a:pt x="26" y="0"/>
                        </a:moveTo>
                        <a:lnTo>
                          <a:pt x="26" y="0"/>
                        </a:lnTo>
                        <a:lnTo>
                          <a:pt x="14" y="2"/>
                        </a:lnTo>
                        <a:lnTo>
                          <a:pt x="6" y="9"/>
                        </a:lnTo>
                        <a:lnTo>
                          <a:pt x="1" y="16"/>
                        </a:lnTo>
                        <a:lnTo>
                          <a:pt x="0" y="23"/>
                        </a:lnTo>
                        <a:lnTo>
                          <a:pt x="9" y="23"/>
                        </a:lnTo>
                        <a:lnTo>
                          <a:pt x="10" y="19"/>
                        </a:lnTo>
                        <a:lnTo>
                          <a:pt x="13" y="14"/>
                        </a:lnTo>
                        <a:lnTo>
                          <a:pt x="16" y="12"/>
                        </a:lnTo>
                        <a:lnTo>
                          <a:pt x="26" y="9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3" name="Freeform 115"/>
                  <p:cNvSpPr>
                    <a:spLocks/>
                  </p:cNvSpPr>
                  <p:nvPr/>
                </p:nvSpPr>
                <p:spPr bwMode="auto">
                  <a:xfrm>
                    <a:off x="717" y="1801"/>
                    <a:ext cx="427" cy="9"/>
                  </a:xfrm>
                  <a:custGeom>
                    <a:avLst/>
                    <a:gdLst>
                      <a:gd name="T0" fmla="*/ 427 w 427"/>
                      <a:gd name="T1" fmla="*/ 0 h 9"/>
                      <a:gd name="T2" fmla="*/ 427 w 427"/>
                      <a:gd name="T3" fmla="*/ 0 h 9"/>
                      <a:gd name="T4" fmla="*/ 420 w 427"/>
                      <a:gd name="T5" fmla="*/ 0 h 9"/>
                      <a:gd name="T6" fmla="*/ 405 w 427"/>
                      <a:gd name="T7" fmla="*/ 0 h 9"/>
                      <a:gd name="T8" fmla="*/ 384 w 427"/>
                      <a:gd name="T9" fmla="*/ 0 h 9"/>
                      <a:gd name="T10" fmla="*/ 356 w 427"/>
                      <a:gd name="T11" fmla="*/ 0 h 9"/>
                      <a:gd name="T12" fmla="*/ 324 w 427"/>
                      <a:gd name="T13" fmla="*/ 0 h 9"/>
                      <a:gd name="T14" fmla="*/ 289 w 427"/>
                      <a:gd name="T15" fmla="*/ 0 h 9"/>
                      <a:gd name="T16" fmla="*/ 252 w 427"/>
                      <a:gd name="T17" fmla="*/ 0 h 9"/>
                      <a:gd name="T18" fmla="*/ 213 w 427"/>
                      <a:gd name="T19" fmla="*/ 0 h 9"/>
                      <a:gd name="T20" fmla="*/ 175 w 427"/>
                      <a:gd name="T21" fmla="*/ 0 h 9"/>
                      <a:gd name="T22" fmla="*/ 138 w 427"/>
                      <a:gd name="T23" fmla="*/ 0 h 9"/>
                      <a:gd name="T24" fmla="*/ 102 w 427"/>
                      <a:gd name="T25" fmla="*/ 0 h 9"/>
                      <a:gd name="T26" fmla="*/ 71 w 427"/>
                      <a:gd name="T27" fmla="*/ 0 h 9"/>
                      <a:gd name="T28" fmla="*/ 43 w 427"/>
                      <a:gd name="T29" fmla="*/ 0 h 9"/>
                      <a:gd name="T30" fmla="*/ 22 w 427"/>
                      <a:gd name="T31" fmla="*/ 0 h 9"/>
                      <a:gd name="T32" fmla="*/ 7 w 427"/>
                      <a:gd name="T33" fmla="*/ 0 h 9"/>
                      <a:gd name="T34" fmla="*/ 0 w 427"/>
                      <a:gd name="T35" fmla="*/ 0 h 9"/>
                      <a:gd name="T36" fmla="*/ 0 w 427"/>
                      <a:gd name="T37" fmla="*/ 9 h 9"/>
                      <a:gd name="T38" fmla="*/ 7 w 427"/>
                      <a:gd name="T39" fmla="*/ 9 h 9"/>
                      <a:gd name="T40" fmla="*/ 22 w 427"/>
                      <a:gd name="T41" fmla="*/ 9 h 9"/>
                      <a:gd name="T42" fmla="*/ 43 w 427"/>
                      <a:gd name="T43" fmla="*/ 9 h 9"/>
                      <a:gd name="T44" fmla="*/ 71 w 427"/>
                      <a:gd name="T45" fmla="*/ 9 h 9"/>
                      <a:gd name="T46" fmla="*/ 102 w 427"/>
                      <a:gd name="T47" fmla="*/ 9 h 9"/>
                      <a:gd name="T48" fmla="*/ 138 w 427"/>
                      <a:gd name="T49" fmla="*/ 9 h 9"/>
                      <a:gd name="T50" fmla="*/ 175 w 427"/>
                      <a:gd name="T51" fmla="*/ 9 h 9"/>
                      <a:gd name="T52" fmla="*/ 213 w 427"/>
                      <a:gd name="T53" fmla="*/ 9 h 9"/>
                      <a:gd name="T54" fmla="*/ 252 w 427"/>
                      <a:gd name="T55" fmla="*/ 9 h 9"/>
                      <a:gd name="T56" fmla="*/ 289 w 427"/>
                      <a:gd name="T57" fmla="*/ 9 h 9"/>
                      <a:gd name="T58" fmla="*/ 324 w 427"/>
                      <a:gd name="T59" fmla="*/ 9 h 9"/>
                      <a:gd name="T60" fmla="*/ 356 w 427"/>
                      <a:gd name="T61" fmla="*/ 9 h 9"/>
                      <a:gd name="T62" fmla="*/ 384 w 427"/>
                      <a:gd name="T63" fmla="*/ 9 h 9"/>
                      <a:gd name="T64" fmla="*/ 405 w 427"/>
                      <a:gd name="T65" fmla="*/ 9 h 9"/>
                      <a:gd name="T66" fmla="*/ 420 w 427"/>
                      <a:gd name="T67" fmla="*/ 9 h 9"/>
                      <a:gd name="T68" fmla="*/ 427 w 427"/>
                      <a:gd name="T69" fmla="*/ 9 h 9"/>
                      <a:gd name="T70" fmla="*/ 427 w 427"/>
                      <a:gd name="T71" fmla="*/ 9 h 9"/>
                      <a:gd name="T72" fmla="*/ 427 w 427"/>
                      <a:gd name="T73" fmla="*/ 0 h 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27" h="9">
                        <a:moveTo>
                          <a:pt x="427" y="0"/>
                        </a:moveTo>
                        <a:lnTo>
                          <a:pt x="427" y="0"/>
                        </a:lnTo>
                        <a:lnTo>
                          <a:pt x="420" y="0"/>
                        </a:lnTo>
                        <a:lnTo>
                          <a:pt x="405" y="0"/>
                        </a:lnTo>
                        <a:lnTo>
                          <a:pt x="384" y="0"/>
                        </a:lnTo>
                        <a:lnTo>
                          <a:pt x="356" y="0"/>
                        </a:lnTo>
                        <a:lnTo>
                          <a:pt x="324" y="0"/>
                        </a:lnTo>
                        <a:lnTo>
                          <a:pt x="289" y="0"/>
                        </a:lnTo>
                        <a:lnTo>
                          <a:pt x="252" y="0"/>
                        </a:lnTo>
                        <a:lnTo>
                          <a:pt x="213" y="0"/>
                        </a:lnTo>
                        <a:lnTo>
                          <a:pt x="175" y="0"/>
                        </a:lnTo>
                        <a:lnTo>
                          <a:pt x="138" y="0"/>
                        </a:lnTo>
                        <a:lnTo>
                          <a:pt x="102" y="0"/>
                        </a:lnTo>
                        <a:lnTo>
                          <a:pt x="71" y="0"/>
                        </a:lnTo>
                        <a:lnTo>
                          <a:pt x="43" y="0"/>
                        </a:lnTo>
                        <a:lnTo>
                          <a:pt x="22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7" y="9"/>
                        </a:lnTo>
                        <a:lnTo>
                          <a:pt x="22" y="9"/>
                        </a:lnTo>
                        <a:lnTo>
                          <a:pt x="43" y="9"/>
                        </a:lnTo>
                        <a:lnTo>
                          <a:pt x="71" y="9"/>
                        </a:lnTo>
                        <a:lnTo>
                          <a:pt x="102" y="9"/>
                        </a:lnTo>
                        <a:lnTo>
                          <a:pt x="138" y="9"/>
                        </a:lnTo>
                        <a:lnTo>
                          <a:pt x="175" y="9"/>
                        </a:lnTo>
                        <a:lnTo>
                          <a:pt x="213" y="9"/>
                        </a:lnTo>
                        <a:lnTo>
                          <a:pt x="252" y="9"/>
                        </a:lnTo>
                        <a:lnTo>
                          <a:pt x="289" y="9"/>
                        </a:lnTo>
                        <a:lnTo>
                          <a:pt x="324" y="9"/>
                        </a:lnTo>
                        <a:lnTo>
                          <a:pt x="356" y="9"/>
                        </a:lnTo>
                        <a:lnTo>
                          <a:pt x="384" y="9"/>
                        </a:lnTo>
                        <a:lnTo>
                          <a:pt x="405" y="9"/>
                        </a:lnTo>
                        <a:lnTo>
                          <a:pt x="420" y="9"/>
                        </a:lnTo>
                        <a:lnTo>
                          <a:pt x="427" y="9"/>
                        </a:lnTo>
                        <a:lnTo>
                          <a:pt x="4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4" name="Freeform 116"/>
                  <p:cNvSpPr>
                    <a:spLocks/>
                  </p:cNvSpPr>
                  <p:nvPr/>
                </p:nvSpPr>
                <p:spPr bwMode="auto">
                  <a:xfrm>
                    <a:off x="1144" y="1801"/>
                    <a:ext cx="27" cy="24"/>
                  </a:xfrm>
                  <a:custGeom>
                    <a:avLst/>
                    <a:gdLst>
                      <a:gd name="T0" fmla="*/ 27 w 27"/>
                      <a:gd name="T1" fmla="*/ 24 h 24"/>
                      <a:gd name="T2" fmla="*/ 27 w 27"/>
                      <a:gd name="T3" fmla="*/ 24 h 24"/>
                      <a:gd name="T4" fmla="*/ 26 w 27"/>
                      <a:gd name="T5" fmla="*/ 15 h 24"/>
                      <a:gd name="T6" fmla="*/ 20 w 27"/>
                      <a:gd name="T7" fmla="*/ 7 h 24"/>
                      <a:gd name="T8" fmla="*/ 11 w 27"/>
                      <a:gd name="T9" fmla="*/ 1 h 24"/>
                      <a:gd name="T10" fmla="*/ 0 w 27"/>
                      <a:gd name="T11" fmla="*/ 0 h 24"/>
                      <a:gd name="T12" fmla="*/ 0 w 27"/>
                      <a:gd name="T13" fmla="*/ 9 h 24"/>
                      <a:gd name="T14" fmla="*/ 8 w 27"/>
                      <a:gd name="T15" fmla="*/ 10 h 24"/>
                      <a:gd name="T16" fmla="*/ 13 w 27"/>
                      <a:gd name="T17" fmla="*/ 14 h 24"/>
                      <a:gd name="T18" fmla="*/ 17 w 27"/>
                      <a:gd name="T19" fmla="*/ 17 h 24"/>
                      <a:gd name="T20" fmla="*/ 18 w 27"/>
                      <a:gd name="T21" fmla="*/ 24 h 24"/>
                      <a:gd name="T22" fmla="*/ 18 w 27"/>
                      <a:gd name="T23" fmla="*/ 24 h 24"/>
                      <a:gd name="T24" fmla="*/ 27 w 27"/>
                      <a:gd name="T25" fmla="*/ 24 h 2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7" h="24">
                        <a:moveTo>
                          <a:pt x="27" y="24"/>
                        </a:moveTo>
                        <a:lnTo>
                          <a:pt x="27" y="24"/>
                        </a:lnTo>
                        <a:lnTo>
                          <a:pt x="26" y="15"/>
                        </a:lnTo>
                        <a:lnTo>
                          <a:pt x="20" y="7"/>
                        </a:lnTo>
                        <a:lnTo>
                          <a:pt x="11" y="1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8" y="10"/>
                        </a:lnTo>
                        <a:lnTo>
                          <a:pt x="13" y="14"/>
                        </a:lnTo>
                        <a:lnTo>
                          <a:pt x="17" y="17"/>
                        </a:lnTo>
                        <a:lnTo>
                          <a:pt x="18" y="24"/>
                        </a:lnTo>
                        <a:lnTo>
                          <a:pt x="2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5" name="Freeform 117"/>
                  <p:cNvSpPr>
                    <a:spLocks/>
                  </p:cNvSpPr>
                  <p:nvPr/>
                </p:nvSpPr>
                <p:spPr bwMode="auto">
                  <a:xfrm>
                    <a:off x="1162" y="1825"/>
                    <a:ext cx="9" cy="285"/>
                  </a:xfrm>
                  <a:custGeom>
                    <a:avLst/>
                    <a:gdLst>
                      <a:gd name="T0" fmla="*/ 9 w 9"/>
                      <a:gd name="T1" fmla="*/ 285 h 285"/>
                      <a:gd name="T2" fmla="*/ 9 w 9"/>
                      <a:gd name="T3" fmla="*/ 285 h 285"/>
                      <a:gd name="T4" fmla="*/ 9 w 9"/>
                      <a:gd name="T5" fmla="*/ 242 h 285"/>
                      <a:gd name="T6" fmla="*/ 9 w 9"/>
                      <a:gd name="T7" fmla="*/ 146 h 285"/>
                      <a:gd name="T8" fmla="*/ 9 w 9"/>
                      <a:gd name="T9" fmla="*/ 49 h 285"/>
                      <a:gd name="T10" fmla="*/ 9 w 9"/>
                      <a:gd name="T11" fmla="*/ 0 h 285"/>
                      <a:gd name="T12" fmla="*/ 0 w 9"/>
                      <a:gd name="T13" fmla="*/ 0 h 285"/>
                      <a:gd name="T14" fmla="*/ 0 w 9"/>
                      <a:gd name="T15" fmla="*/ 49 h 285"/>
                      <a:gd name="T16" fmla="*/ 0 w 9"/>
                      <a:gd name="T17" fmla="*/ 146 h 285"/>
                      <a:gd name="T18" fmla="*/ 0 w 9"/>
                      <a:gd name="T19" fmla="*/ 242 h 285"/>
                      <a:gd name="T20" fmla="*/ 0 w 9"/>
                      <a:gd name="T21" fmla="*/ 285 h 285"/>
                      <a:gd name="T22" fmla="*/ 0 w 9"/>
                      <a:gd name="T23" fmla="*/ 285 h 285"/>
                      <a:gd name="T24" fmla="*/ 9 w 9"/>
                      <a:gd name="T25" fmla="*/ 285 h 28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9" h="285">
                        <a:moveTo>
                          <a:pt x="9" y="285"/>
                        </a:moveTo>
                        <a:lnTo>
                          <a:pt x="9" y="285"/>
                        </a:lnTo>
                        <a:lnTo>
                          <a:pt x="9" y="242"/>
                        </a:lnTo>
                        <a:lnTo>
                          <a:pt x="9" y="146"/>
                        </a:lnTo>
                        <a:lnTo>
                          <a:pt x="9" y="49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0" y="146"/>
                        </a:lnTo>
                        <a:lnTo>
                          <a:pt x="0" y="242"/>
                        </a:lnTo>
                        <a:lnTo>
                          <a:pt x="0" y="285"/>
                        </a:lnTo>
                        <a:lnTo>
                          <a:pt x="9" y="2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823"/>
                    <a:ext cx="104" cy="2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00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823"/>
                    <a:ext cx="104" cy="253"/>
                  </a:xfrm>
                  <a:prstGeom prst="rect">
                    <a:avLst/>
                  </a:prstGeom>
                  <a:noFill/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0017" name="Rectangle 120"/>
                <p:cNvSpPr>
                  <a:spLocks noChangeArrowheads="1"/>
                </p:cNvSpPr>
                <p:nvPr/>
              </p:nvSpPr>
              <p:spPr bwMode="auto">
                <a:xfrm>
                  <a:off x="863" y="2688"/>
                  <a:ext cx="428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FF33"/>
                          </a:gs>
                          <a:gs pos="100000">
                            <a:srgbClr val="0099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1651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T = montant </a:t>
                  </a:r>
                </a:p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de la transaction ABC est</a:t>
                  </a:r>
                </a:p>
                <a:p>
                  <a:pPr algn="ctr" eaLnBrk="0" hangingPunct="0"/>
                  <a:r>
                    <a:rPr lang="fr-FR" sz="500">
                      <a:solidFill>
                        <a:srgbClr val="000000"/>
                      </a:solidFill>
                    </a:rPr>
                    <a:t>de 100 000 $</a:t>
                  </a:r>
                </a:p>
              </p:txBody>
            </p:sp>
          </p:grpSp>
          <p:sp>
            <p:nvSpPr>
              <p:cNvPr id="40015" name="Rectangle 121"/>
              <p:cNvSpPr>
                <a:spLocks noChangeArrowheads="1"/>
              </p:cNvSpPr>
              <p:nvPr/>
            </p:nvSpPr>
            <p:spPr bwMode="auto">
              <a:xfrm>
                <a:off x="802" y="3216"/>
                <a:ext cx="595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00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651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Document</a:t>
                </a:r>
              </a:p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original</a:t>
                </a:r>
              </a:p>
            </p:txBody>
          </p:sp>
        </p:grpSp>
        <p:sp>
          <p:nvSpPr>
            <p:cNvPr id="39965" name="Rectangle 122"/>
            <p:cNvSpPr>
              <a:spLocks noChangeArrowheads="1"/>
            </p:cNvSpPr>
            <p:nvPr/>
          </p:nvSpPr>
          <p:spPr bwMode="auto">
            <a:xfrm>
              <a:off x="144" y="864"/>
              <a:ext cx="5472" cy="1488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9966" name="Group 123"/>
            <p:cNvGrpSpPr>
              <a:grpSpLocks/>
            </p:cNvGrpSpPr>
            <p:nvPr/>
          </p:nvGrpSpPr>
          <p:grpSpPr bwMode="auto">
            <a:xfrm>
              <a:off x="431" y="1824"/>
              <a:ext cx="1047" cy="330"/>
              <a:chOff x="4029" y="1571"/>
              <a:chExt cx="1047" cy="330"/>
            </a:xfrm>
          </p:grpSpPr>
          <p:sp>
            <p:nvSpPr>
              <p:cNvPr id="40010" name="Freeform 124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11" name="Rectangle 125"/>
              <p:cNvSpPr>
                <a:spLocks noChangeArrowheads="1"/>
              </p:cNvSpPr>
              <p:nvPr/>
            </p:nvSpPr>
            <p:spPr bwMode="auto">
              <a:xfrm>
                <a:off x="4075" y="1663"/>
                <a:ext cx="2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PuA</a:t>
                </a:r>
                <a:endParaRPr lang="fr-FR" sz="1500"/>
              </a:p>
            </p:txBody>
          </p:sp>
          <p:sp>
            <p:nvSpPr>
              <p:cNvPr id="40012" name="Line 126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13" name="Rectangle 127"/>
              <p:cNvSpPr>
                <a:spLocks noChangeArrowheads="1"/>
              </p:cNvSpPr>
              <p:nvPr/>
            </p:nvSpPr>
            <p:spPr bwMode="auto">
              <a:xfrm>
                <a:off x="4734" y="1705"/>
                <a:ext cx="340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BDFH</a:t>
                </a:r>
                <a:endParaRPr lang="fr-FR"/>
              </a:p>
            </p:txBody>
          </p:sp>
        </p:grpSp>
        <p:grpSp>
          <p:nvGrpSpPr>
            <p:cNvPr id="39967" name="Group 128"/>
            <p:cNvGrpSpPr>
              <a:grpSpLocks/>
            </p:cNvGrpSpPr>
            <p:nvPr/>
          </p:nvGrpSpPr>
          <p:grpSpPr bwMode="auto">
            <a:xfrm>
              <a:off x="672" y="985"/>
              <a:ext cx="564" cy="754"/>
              <a:chOff x="672" y="985"/>
              <a:chExt cx="564" cy="754"/>
            </a:xfrm>
          </p:grpSpPr>
          <p:sp>
            <p:nvSpPr>
              <p:cNvPr id="40008" name="Rectangle 129"/>
              <p:cNvSpPr>
                <a:spLocks noChangeArrowheads="1"/>
              </p:cNvSpPr>
              <p:nvPr/>
            </p:nvSpPr>
            <p:spPr bwMode="auto">
              <a:xfrm>
                <a:off x="807" y="1620"/>
                <a:ext cx="29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ALINE</a:t>
                </a:r>
                <a:endParaRPr lang="fr-FR" sz="1200"/>
              </a:p>
            </p:txBody>
          </p:sp>
          <p:graphicFrame>
            <p:nvGraphicFramePr>
              <p:cNvPr id="40009" name="Object 130"/>
              <p:cNvGraphicFramePr>
                <a:graphicFrameLocks noChangeAspect="1"/>
              </p:cNvGraphicFramePr>
              <p:nvPr/>
            </p:nvGraphicFramePr>
            <p:xfrm>
              <a:off x="672" y="985"/>
              <a:ext cx="564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0" name="Clip" r:id="rId3" imgW="1708099" imgH="1830629" progId="MS_ClipArt_Gallery.2">
                      <p:embed/>
                    </p:oleObj>
                  </mc:Choice>
                  <mc:Fallback>
                    <p:oleObj name="Clip" r:id="rId3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85"/>
                            <a:ext cx="564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68" name="Group 131"/>
            <p:cNvGrpSpPr>
              <a:grpSpLocks/>
            </p:cNvGrpSpPr>
            <p:nvPr/>
          </p:nvGrpSpPr>
          <p:grpSpPr bwMode="auto">
            <a:xfrm>
              <a:off x="2448" y="1824"/>
              <a:ext cx="1047" cy="330"/>
              <a:chOff x="4029" y="1571"/>
              <a:chExt cx="1047" cy="330"/>
            </a:xfrm>
          </p:grpSpPr>
          <p:sp>
            <p:nvSpPr>
              <p:cNvPr id="40004" name="Freeform 132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05" name="Rectangle 133"/>
              <p:cNvSpPr>
                <a:spLocks noChangeArrowheads="1"/>
              </p:cNvSpPr>
              <p:nvPr/>
            </p:nvSpPr>
            <p:spPr bwMode="auto">
              <a:xfrm>
                <a:off x="4073" y="1663"/>
                <a:ext cx="2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PuB</a:t>
                </a:r>
                <a:endParaRPr lang="fr-FR"/>
              </a:p>
            </p:txBody>
          </p:sp>
          <p:sp>
            <p:nvSpPr>
              <p:cNvPr id="40006" name="Line 134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07" name="Rectangle 135"/>
              <p:cNvSpPr>
                <a:spLocks noChangeArrowheads="1"/>
              </p:cNvSpPr>
              <p:nvPr/>
            </p:nvSpPr>
            <p:spPr bwMode="auto">
              <a:xfrm>
                <a:off x="4734" y="1705"/>
                <a:ext cx="33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KLOP</a:t>
                </a:r>
                <a:endParaRPr lang="fr-FR"/>
              </a:p>
            </p:txBody>
          </p:sp>
        </p:grpSp>
        <p:grpSp>
          <p:nvGrpSpPr>
            <p:cNvPr id="39969" name="Group 136"/>
            <p:cNvGrpSpPr>
              <a:grpSpLocks/>
            </p:cNvGrpSpPr>
            <p:nvPr/>
          </p:nvGrpSpPr>
          <p:grpSpPr bwMode="auto">
            <a:xfrm>
              <a:off x="4416" y="1824"/>
              <a:ext cx="1071" cy="330"/>
              <a:chOff x="4029" y="1571"/>
              <a:chExt cx="1071" cy="330"/>
            </a:xfrm>
          </p:grpSpPr>
          <p:sp>
            <p:nvSpPr>
              <p:cNvPr id="40000" name="Freeform 137"/>
              <p:cNvSpPr>
                <a:spLocks/>
              </p:cNvSpPr>
              <p:nvPr/>
            </p:nvSpPr>
            <p:spPr bwMode="auto">
              <a:xfrm>
                <a:off x="4029" y="1571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FF33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01" name="Rectangle 138"/>
              <p:cNvSpPr>
                <a:spLocks noChangeArrowheads="1"/>
              </p:cNvSpPr>
              <p:nvPr/>
            </p:nvSpPr>
            <p:spPr bwMode="auto">
              <a:xfrm>
                <a:off x="4075" y="1663"/>
                <a:ext cx="2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>
                    <a:solidFill>
                      <a:srgbClr val="000000"/>
                    </a:solidFill>
                  </a:rPr>
                  <a:t>PuC</a:t>
                </a:r>
                <a:endParaRPr lang="fr-FR"/>
              </a:p>
            </p:txBody>
          </p:sp>
          <p:sp>
            <p:nvSpPr>
              <p:cNvPr id="40002" name="Line 139"/>
              <p:cNvSpPr>
                <a:spLocks noChangeShapeType="1"/>
              </p:cNvSpPr>
              <p:nvPr/>
            </p:nvSpPr>
            <p:spPr bwMode="auto">
              <a:xfrm>
                <a:off x="4354" y="1715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003" name="Rectangle 140"/>
              <p:cNvSpPr>
                <a:spLocks noChangeArrowheads="1"/>
              </p:cNvSpPr>
              <p:nvPr/>
            </p:nvSpPr>
            <p:spPr bwMode="auto">
              <a:xfrm>
                <a:off x="4734" y="1705"/>
                <a:ext cx="36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500" i="1">
                    <a:solidFill>
                      <a:srgbClr val="FFFF00"/>
                    </a:solidFill>
                  </a:rPr>
                  <a:t>UVWX</a:t>
                </a:r>
                <a:endParaRPr lang="fr-FR"/>
              </a:p>
            </p:txBody>
          </p:sp>
        </p:grpSp>
        <p:grpSp>
          <p:nvGrpSpPr>
            <p:cNvPr id="39970" name="Group 141"/>
            <p:cNvGrpSpPr>
              <a:grpSpLocks/>
            </p:cNvGrpSpPr>
            <p:nvPr/>
          </p:nvGrpSpPr>
          <p:grpSpPr bwMode="auto">
            <a:xfrm>
              <a:off x="2588" y="979"/>
              <a:ext cx="768" cy="759"/>
              <a:chOff x="2588" y="979"/>
              <a:chExt cx="768" cy="759"/>
            </a:xfrm>
          </p:grpSpPr>
          <p:sp>
            <p:nvSpPr>
              <p:cNvPr id="39998" name="Rectangle 142"/>
              <p:cNvSpPr>
                <a:spLocks noChangeArrowheads="1"/>
              </p:cNvSpPr>
              <p:nvPr/>
            </p:nvSpPr>
            <p:spPr bwMode="auto">
              <a:xfrm>
                <a:off x="2795" y="1619"/>
                <a:ext cx="35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BRUNO</a:t>
                </a:r>
                <a:endParaRPr lang="fr-FR" sz="1200"/>
              </a:p>
            </p:txBody>
          </p:sp>
          <p:graphicFrame>
            <p:nvGraphicFramePr>
              <p:cNvPr id="39999" name="Object 143"/>
              <p:cNvGraphicFramePr>
                <a:graphicFrameLocks noChangeAspect="1"/>
              </p:cNvGraphicFramePr>
              <p:nvPr/>
            </p:nvGraphicFramePr>
            <p:xfrm>
              <a:off x="2588" y="979"/>
              <a:ext cx="768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1" name="Clip" r:id="rId5" imgW="1841602" imgH="1482242" progId="MS_ClipArt_Gallery.2">
                      <p:embed/>
                    </p:oleObj>
                  </mc:Choice>
                  <mc:Fallback>
                    <p:oleObj name="Clip" r:id="rId5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979"/>
                            <a:ext cx="768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71" name="Group 144"/>
            <p:cNvGrpSpPr>
              <a:grpSpLocks/>
            </p:cNvGrpSpPr>
            <p:nvPr/>
          </p:nvGrpSpPr>
          <p:grpSpPr bwMode="auto">
            <a:xfrm>
              <a:off x="4647" y="981"/>
              <a:ext cx="603" cy="757"/>
              <a:chOff x="4647" y="981"/>
              <a:chExt cx="603" cy="757"/>
            </a:xfrm>
          </p:grpSpPr>
          <p:sp>
            <p:nvSpPr>
              <p:cNvPr id="39996" name="Rectangle 145"/>
              <p:cNvSpPr>
                <a:spLocks noChangeArrowheads="1"/>
              </p:cNvSpPr>
              <p:nvPr/>
            </p:nvSpPr>
            <p:spPr bwMode="auto">
              <a:xfrm>
                <a:off x="4715" y="1619"/>
                <a:ext cx="471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CHARLES</a:t>
                </a:r>
                <a:endParaRPr lang="fr-FR" sz="1200"/>
              </a:p>
            </p:txBody>
          </p:sp>
          <p:graphicFrame>
            <p:nvGraphicFramePr>
              <p:cNvPr id="39997" name="Object 146"/>
              <p:cNvGraphicFramePr>
                <a:graphicFrameLocks noChangeAspect="1"/>
              </p:cNvGraphicFramePr>
              <p:nvPr/>
            </p:nvGraphicFramePr>
            <p:xfrm>
              <a:off x="4647" y="981"/>
              <a:ext cx="60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2" name="Clip" r:id="rId7" imgW="1562710" imgH="1582826" progId="MS_ClipArt_Gallery.2">
                      <p:embed/>
                    </p:oleObj>
                  </mc:Choice>
                  <mc:Fallback>
                    <p:oleObj name="Clip" r:id="rId7" imgW="1562710" imgH="15828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981"/>
                            <a:ext cx="603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72" name="Group 147"/>
            <p:cNvGrpSpPr>
              <a:grpSpLocks/>
            </p:cNvGrpSpPr>
            <p:nvPr/>
          </p:nvGrpSpPr>
          <p:grpSpPr bwMode="auto">
            <a:xfrm>
              <a:off x="4607" y="3291"/>
              <a:ext cx="1057" cy="330"/>
              <a:chOff x="4406" y="3408"/>
              <a:chExt cx="1057" cy="330"/>
            </a:xfrm>
          </p:grpSpPr>
          <p:sp>
            <p:nvSpPr>
              <p:cNvPr id="39992" name="Freeform 148"/>
              <p:cNvSpPr>
                <a:spLocks/>
              </p:cNvSpPr>
              <p:nvPr/>
            </p:nvSpPr>
            <p:spPr bwMode="auto">
              <a:xfrm>
                <a:off x="4416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93" name="Rectangle 149"/>
              <p:cNvSpPr>
                <a:spLocks noChangeArrowheads="1"/>
              </p:cNvSpPr>
              <p:nvPr/>
            </p:nvSpPr>
            <p:spPr bwMode="auto">
              <a:xfrm>
                <a:off x="4406" y="3500"/>
                <a:ext cx="28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PrC</a:t>
                </a:r>
                <a:endParaRPr lang="fr-FR" sz="1200"/>
              </a:p>
            </p:txBody>
          </p:sp>
          <p:sp>
            <p:nvSpPr>
              <p:cNvPr id="39994" name="Line 150"/>
              <p:cNvSpPr>
                <a:spLocks noChangeShapeType="1"/>
              </p:cNvSpPr>
              <p:nvPr/>
            </p:nvSpPr>
            <p:spPr bwMode="auto">
              <a:xfrm>
                <a:off x="4741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95" name="Rectangle 151"/>
              <p:cNvSpPr>
                <a:spLocks noChangeArrowheads="1"/>
              </p:cNvSpPr>
              <p:nvPr/>
            </p:nvSpPr>
            <p:spPr bwMode="auto">
              <a:xfrm>
                <a:off x="5118" y="3542"/>
                <a:ext cx="33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QRST</a:t>
                </a:r>
              </a:p>
            </p:txBody>
          </p:sp>
        </p:grpSp>
        <p:grpSp>
          <p:nvGrpSpPr>
            <p:cNvPr id="39973" name="Group 152"/>
            <p:cNvGrpSpPr>
              <a:grpSpLocks/>
            </p:cNvGrpSpPr>
            <p:nvPr/>
          </p:nvGrpSpPr>
          <p:grpSpPr bwMode="auto">
            <a:xfrm>
              <a:off x="4848" y="2496"/>
              <a:ext cx="603" cy="757"/>
              <a:chOff x="4647" y="981"/>
              <a:chExt cx="603" cy="757"/>
            </a:xfrm>
          </p:grpSpPr>
          <p:sp>
            <p:nvSpPr>
              <p:cNvPr id="39990" name="Rectangle 153"/>
              <p:cNvSpPr>
                <a:spLocks noChangeArrowheads="1"/>
              </p:cNvSpPr>
              <p:nvPr/>
            </p:nvSpPr>
            <p:spPr bwMode="auto">
              <a:xfrm>
                <a:off x="4713" y="1619"/>
                <a:ext cx="471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CHARLES</a:t>
                </a:r>
              </a:p>
            </p:txBody>
          </p:sp>
          <p:graphicFrame>
            <p:nvGraphicFramePr>
              <p:cNvPr id="39991" name="Object 154"/>
              <p:cNvGraphicFramePr>
                <a:graphicFrameLocks noChangeAspect="1"/>
              </p:cNvGraphicFramePr>
              <p:nvPr/>
            </p:nvGraphicFramePr>
            <p:xfrm>
              <a:off x="4647" y="981"/>
              <a:ext cx="60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3" name="Clip" r:id="rId9" imgW="1562710" imgH="1582826" progId="MS_ClipArt_Gallery.2">
                      <p:embed/>
                    </p:oleObj>
                  </mc:Choice>
                  <mc:Fallback>
                    <p:oleObj name="Clip" r:id="rId9" imgW="1562710" imgH="15828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981"/>
                            <a:ext cx="603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74" name="Group 155"/>
            <p:cNvGrpSpPr>
              <a:grpSpLocks/>
            </p:cNvGrpSpPr>
            <p:nvPr/>
          </p:nvGrpSpPr>
          <p:grpSpPr bwMode="auto">
            <a:xfrm>
              <a:off x="190" y="3606"/>
              <a:ext cx="1064" cy="330"/>
              <a:chOff x="422" y="3408"/>
              <a:chExt cx="1064" cy="330"/>
            </a:xfrm>
          </p:grpSpPr>
          <p:sp>
            <p:nvSpPr>
              <p:cNvPr id="39986" name="Freeform 156"/>
              <p:cNvSpPr>
                <a:spLocks/>
              </p:cNvSpPr>
              <p:nvPr/>
            </p:nvSpPr>
            <p:spPr bwMode="auto">
              <a:xfrm>
                <a:off x="431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87" name="Rectangle 157"/>
              <p:cNvSpPr>
                <a:spLocks noChangeArrowheads="1"/>
              </p:cNvSpPr>
              <p:nvPr/>
            </p:nvSpPr>
            <p:spPr bwMode="auto">
              <a:xfrm>
                <a:off x="422" y="3500"/>
                <a:ext cx="285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PrA</a:t>
                </a:r>
                <a:endParaRPr lang="fr-FR" sz="1200"/>
              </a:p>
            </p:txBody>
          </p:sp>
          <p:sp>
            <p:nvSpPr>
              <p:cNvPr id="39988" name="Line 158"/>
              <p:cNvSpPr>
                <a:spLocks noChangeShapeType="1"/>
              </p:cNvSpPr>
              <p:nvPr/>
            </p:nvSpPr>
            <p:spPr bwMode="auto">
              <a:xfrm>
                <a:off x="756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89" name="Rectangle 159"/>
              <p:cNvSpPr>
                <a:spLocks noChangeArrowheads="1"/>
              </p:cNvSpPr>
              <p:nvPr/>
            </p:nvSpPr>
            <p:spPr bwMode="auto">
              <a:xfrm>
                <a:off x="1133" y="3542"/>
                <a:ext cx="35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ACEG</a:t>
                </a:r>
                <a:endParaRPr lang="fr-FR" sz="1500" i="1"/>
              </a:p>
            </p:txBody>
          </p:sp>
        </p:grpSp>
        <p:grpSp>
          <p:nvGrpSpPr>
            <p:cNvPr id="39975" name="Group 160"/>
            <p:cNvGrpSpPr>
              <a:grpSpLocks/>
            </p:cNvGrpSpPr>
            <p:nvPr/>
          </p:nvGrpSpPr>
          <p:grpSpPr bwMode="auto">
            <a:xfrm>
              <a:off x="96" y="2569"/>
              <a:ext cx="564" cy="755"/>
              <a:chOff x="672" y="985"/>
              <a:chExt cx="564" cy="755"/>
            </a:xfrm>
          </p:grpSpPr>
          <p:sp>
            <p:nvSpPr>
              <p:cNvPr id="39984" name="Rectangle 161"/>
              <p:cNvSpPr>
                <a:spLocks noChangeArrowheads="1"/>
              </p:cNvSpPr>
              <p:nvPr/>
            </p:nvSpPr>
            <p:spPr bwMode="auto">
              <a:xfrm>
                <a:off x="807" y="1622"/>
                <a:ext cx="293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ALINE</a:t>
                </a:r>
              </a:p>
            </p:txBody>
          </p:sp>
          <p:graphicFrame>
            <p:nvGraphicFramePr>
              <p:cNvPr id="39985" name="Object 162"/>
              <p:cNvGraphicFramePr>
                <a:graphicFrameLocks noChangeAspect="1"/>
              </p:cNvGraphicFramePr>
              <p:nvPr/>
            </p:nvGraphicFramePr>
            <p:xfrm>
              <a:off x="672" y="985"/>
              <a:ext cx="564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4" name="Clip" r:id="rId10" imgW="1708099" imgH="1830629" progId="MS_ClipArt_Gallery.2">
                      <p:embed/>
                    </p:oleObj>
                  </mc:Choice>
                  <mc:Fallback>
                    <p:oleObj name="Clip" r:id="rId10" imgW="1708099" imgH="183062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85"/>
                            <a:ext cx="564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76" name="Group 163"/>
            <p:cNvGrpSpPr>
              <a:grpSpLocks/>
            </p:cNvGrpSpPr>
            <p:nvPr/>
          </p:nvGrpSpPr>
          <p:grpSpPr bwMode="auto">
            <a:xfrm>
              <a:off x="3550" y="3606"/>
              <a:ext cx="1056" cy="330"/>
              <a:chOff x="2439" y="3408"/>
              <a:chExt cx="1056" cy="330"/>
            </a:xfrm>
          </p:grpSpPr>
          <p:sp>
            <p:nvSpPr>
              <p:cNvPr id="39980" name="Freeform 164"/>
              <p:cNvSpPr>
                <a:spLocks/>
              </p:cNvSpPr>
              <p:nvPr/>
            </p:nvSpPr>
            <p:spPr bwMode="auto">
              <a:xfrm>
                <a:off x="2448" y="3408"/>
                <a:ext cx="332" cy="330"/>
              </a:xfrm>
              <a:custGeom>
                <a:avLst/>
                <a:gdLst>
                  <a:gd name="T0" fmla="*/ 0 w 332"/>
                  <a:gd name="T1" fmla="*/ 165 h 330"/>
                  <a:gd name="T2" fmla="*/ 2 w 332"/>
                  <a:gd name="T3" fmla="*/ 137 h 330"/>
                  <a:gd name="T4" fmla="*/ 9 w 332"/>
                  <a:gd name="T5" fmla="*/ 112 h 330"/>
                  <a:gd name="T6" fmla="*/ 20 w 332"/>
                  <a:gd name="T7" fmla="*/ 86 h 330"/>
                  <a:gd name="T8" fmla="*/ 35 w 332"/>
                  <a:gd name="T9" fmla="*/ 63 h 330"/>
                  <a:gd name="T10" fmla="*/ 53 w 332"/>
                  <a:gd name="T11" fmla="*/ 44 h 330"/>
                  <a:gd name="T12" fmla="*/ 75 w 332"/>
                  <a:gd name="T13" fmla="*/ 27 h 330"/>
                  <a:gd name="T14" fmla="*/ 100 w 332"/>
                  <a:gd name="T15" fmla="*/ 13 h 330"/>
                  <a:gd name="T16" fmla="*/ 125 w 332"/>
                  <a:gd name="T17" fmla="*/ 5 h 330"/>
                  <a:gd name="T18" fmla="*/ 152 w 332"/>
                  <a:gd name="T19" fmla="*/ 0 h 330"/>
                  <a:gd name="T20" fmla="*/ 179 w 332"/>
                  <a:gd name="T21" fmla="*/ 0 h 330"/>
                  <a:gd name="T22" fmla="*/ 207 w 332"/>
                  <a:gd name="T23" fmla="*/ 5 h 330"/>
                  <a:gd name="T24" fmla="*/ 233 w 332"/>
                  <a:gd name="T25" fmla="*/ 13 h 330"/>
                  <a:gd name="T26" fmla="*/ 256 w 332"/>
                  <a:gd name="T27" fmla="*/ 27 h 330"/>
                  <a:gd name="T28" fmla="*/ 278 w 332"/>
                  <a:gd name="T29" fmla="*/ 44 h 330"/>
                  <a:gd name="T30" fmla="*/ 296 w 332"/>
                  <a:gd name="T31" fmla="*/ 63 h 330"/>
                  <a:gd name="T32" fmla="*/ 312 w 332"/>
                  <a:gd name="T33" fmla="*/ 86 h 330"/>
                  <a:gd name="T34" fmla="*/ 323 w 332"/>
                  <a:gd name="T35" fmla="*/ 112 h 330"/>
                  <a:gd name="T36" fmla="*/ 329 w 332"/>
                  <a:gd name="T37" fmla="*/ 137 h 330"/>
                  <a:gd name="T38" fmla="*/ 332 w 332"/>
                  <a:gd name="T39" fmla="*/ 165 h 330"/>
                  <a:gd name="T40" fmla="*/ 329 w 332"/>
                  <a:gd name="T41" fmla="*/ 192 h 330"/>
                  <a:gd name="T42" fmla="*/ 323 w 332"/>
                  <a:gd name="T43" fmla="*/ 219 h 330"/>
                  <a:gd name="T44" fmla="*/ 312 w 332"/>
                  <a:gd name="T45" fmla="*/ 243 h 330"/>
                  <a:gd name="T46" fmla="*/ 296 w 332"/>
                  <a:gd name="T47" fmla="*/ 267 h 330"/>
                  <a:gd name="T48" fmla="*/ 278 w 332"/>
                  <a:gd name="T49" fmla="*/ 287 h 330"/>
                  <a:gd name="T50" fmla="*/ 256 w 332"/>
                  <a:gd name="T51" fmla="*/ 304 h 330"/>
                  <a:gd name="T52" fmla="*/ 233 w 332"/>
                  <a:gd name="T53" fmla="*/ 317 h 330"/>
                  <a:gd name="T54" fmla="*/ 207 w 332"/>
                  <a:gd name="T55" fmla="*/ 325 h 330"/>
                  <a:gd name="T56" fmla="*/ 179 w 332"/>
                  <a:gd name="T57" fmla="*/ 330 h 330"/>
                  <a:gd name="T58" fmla="*/ 152 w 332"/>
                  <a:gd name="T59" fmla="*/ 330 h 330"/>
                  <a:gd name="T60" fmla="*/ 125 w 332"/>
                  <a:gd name="T61" fmla="*/ 325 h 330"/>
                  <a:gd name="T62" fmla="*/ 100 w 332"/>
                  <a:gd name="T63" fmla="*/ 317 h 330"/>
                  <a:gd name="T64" fmla="*/ 75 w 332"/>
                  <a:gd name="T65" fmla="*/ 304 h 330"/>
                  <a:gd name="T66" fmla="*/ 53 w 332"/>
                  <a:gd name="T67" fmla="*/ 287 h 330"/>
                  <a:gd name="T68" fmla="*/ 35 w 332"/>
                  <a:gd name="T69" fmla="*/ 267 h 330"/>
                  <a:gd name="T70" fmla="*/ 20 w 332"/>
                  <a:gd name="T71" fmla="*/ 243 h 330"/>
                  <a:gd name="T72" fmla="*/ 9 w 332"/>
                  <a:gd name="T73" fmla="*/ 219 h 330"/>
                  <a:gd name="T74" fmla="*/ 2 w 332"/>
                  <a:gd name="T75" fmla="*/ 192 h 330"/>
                  <a:gd name="T76" fmla="*/ 0 w 332"/>
                  <a:gd name="T77" fmla="*/ 165 h 3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32" h="330">
                    <a:moveTo>
                      <a:pt x="0" y="165"/>
                    </a:moveTo>
                    <a:lnTo>
                      <a:pt x="2" y="137"/>
                    </a:lnTo>
                    <a:lnTo>
                      <a:pt x="9" y="112"/>
                    </a:lnTo>
                    <a:lnTo>
                      <a:pt x="20" y="86"/>
                    </a:lnTo>
                    <a:lnTo>
                      <a:pt x="35" y="63"/>
                    </a:lnTo>
                    <a:lnTo>
                      <a:pt x="53" y="44"/>
                    </a:lnTo>
                    <a:lnTo>
                      <a:pt x="75" y="27"/>
                    </a:lnTo>
                    <a:lnTo>
                      <a:pt x="100" y="13"/>
                    </a:lnTo>
                    <a:lnTo>
                      <a:pt x="125" y="5"/>
                    </a:lnTo>
                    <a:lnTo>
                      <a:pt x="152" y="0"/>
                    </a:lnTo>
                    <a:lnTo>
                      <a:pt x="179" y="0"/>
                    </a:lnTo>
                    <a:lnTo>
                      <a:pt x="207" y="5"/>
                    </a:lnTo>
                    <a:lnTo>
                      <a:pt x="233" y="13"/>
                    </a:lnTo>
                    <a:lnTo>
                      <a:pt x="256" y="27"/>
                    </a:lnTo>
                    <a:lnTo>
                      <a:pt x="278" y="44"/>
                    </a:lnTo>
                    <a:lnTo>
                      <a:pt x="296" y="63"/>
                    </a:lnTo>
                    <a:lnTo>
                      <a:pt x="312" y="86"/>
                    </a:lnTo>
                    <a:lnTo>
                      <a:pt x="323" y="112"/>
                    </a:lnTo>
                    <a:lnTo>
                      <a:pt x="329" y="137"/>
                    </a:lnTo>
                    <a:lnTo>
                      <a:pt x="332" y="165"/>
                    </a:lnTo>
                    <a:lnTo>
                      <a:pt x="329" y="192"/>
                    </a:lnTo>
                    <a:lnTo>
                      <a:pt x="323" y="219"/>
                    </a:lnTo>
                    <a:lnTo>
                      <a:pt x="312" y="243"/>
                    </a:lnTo>
                    <a:lnTo>
                      <a:pt x="296" y="267"/>
                    </a:lnTo>
                    <a:lnTo>
                      <a:pt x="278" y="287"/>
                    </a:lnTo>
                    <a:lnTo>
                      <a:pt x="256" y="304"/>
                    </a:lnTo>
                    <a:lnTo>
                      <a:pt x="233" y="317"/>
                    </a:lnTo>
                    <a:lnTo>
                      <a:pt x="207" y="325"/>
                    </a:lnTo>
                    <a:lnTo>
                      <a:pt x="179" y="330"/>
                    </a:lnTo>
                    <a:lnTo>
                      <a:pt x="152" y="330"/>
                    </a:lnTo>
                    <a:lnTo>
                      <a:pt x="125" y="325"/>
                    </a:lnTo>
                    <a:lnTo>
                      <a:pt x="100" y="317"/>
                    </a:lnTo>
                    <a:lnTo>
                      <a:pt x="75" y="304"/>
                    </a:lnTo>
                    <a:lnTo>
                      <a:pt x="53" y="287"/>
                    </a:lnTo>
                    <a:lnTo>
                      <a:pt x="35" y="267"/>
                    </a:lnTo>
                    <a:lnTo>
                      <a:pt x="20" y="243"/>
                    </a:lnTo>
                    <a:lnTo>
                      <a:pt x="9" y="219"/>
                    </a:lnTo>
                    <a:lnTo>
                      <a:pt x="2" y="19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chemeClr val="bg1"/>
              </a:solidFill>
              <a:ln w="66675">
                <a:solidFill>
                  <a:srgbClr val="FF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81" name="Rectangle 165"/>
              <p:cNvSpPr>
                <a:spLocks noChangeArrowheads="1"/>
              </p:cNvSpPr>
              <p:nvPr/>
            </p:nvSpPr>
            <p:spPr bwMode="auto">
              <a:xfrm>
                <a:off x="2439" y="3500"/>
                <a:ext cx="284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/>
                  <a:t>  PrB</a:t>
                </a:r>
              </a:p>
            </p:txBody>
          </p:sp>
          <p:sp>
            <p:nvSpPr>
              <p:cNvPr id="39982" name="Line 166"/>
              <p:cNvSpPr>
                <a:spLocks noChangeShapeType="1"/>
              </p:cNvSpPr>
              <p:nvPr/>
            </p:nvSpPr>
            <p:spPr bwMode="auto">
              <a:xfrm>
                <a:off x="2773" y="3552"/>
                <a:ext cx="722" cy="1"/>
              </a:xfrm>
              <a:prstGeom prst="line">
                <a:avLst/>
              </a:prstGeom>
              <a:noFill/>
              <a:ln w="666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983" name="Rectangle 167"/>
              <p:cNvSpPr>
                <a:spLocks noChangeArrowheads="1"/>
              </p:cNvSpPr>
              <p:nvPr/>
            </p:nvSpPr>
            <p:spPr bwMode="auto">
              <a:xfrm>
                <a:off x="3151" y="3542"/>
                <a:ext cx="29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500" i="1">
                    <a:solidFill>
                      <a:srgbClr val="FFFF00"/>
                    </a:solidFill>
                  </a:rPr>
                  <a:t>IJMN</a:t>
                </a:r>
                <a:endParaRPr lang="fr-FR" sz="1500" i="1"/>
              </a:p>
            </p:txBody>
          </p:sp>
        </p:grpSp>
        <p:grpSp>
          <p:nvGrpSpPr>
            <p:cNvPr id="39977" name="Group 168"/>
            <p:cNvGrpSpPr>
              <a:grpSpLocks/>
            </p:cNvGrpSpPr>
            <p:nvPr/>
          </p:nvGrpSpPr>
          <p:grpSpPr bwMode="auto">
            <a:xfrm>
              <a:off x="3742" y="2880"/>
              <a:ext cx="768" cy="759"/>
              <a:chOff x="2588" y="979"/>
              <a:chExt cx="768" cy="759"/>
            </a:xfrm>
          </p:grpSpPr>
          <p:sp>
            <p:nvSpPr>
              <p:cNvPr id="39978" name="Rectangle 169"/>
              <p:cNvSpPr>
                <a:spLocks noChangeArrowheads="1"/>
              </p:cNvSpPr>
              <p:nvPr/>
            </p:nvSpPr>
            <p:spPr bwMode="auto">
              <a:xfrm>
                <a:off x="2793" y="1619"/>
                <a:ext cx="358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fr-FR" sz="1200" i="1">
                    <a:solidFill>
                      <a:schemeClr val="bg2"/>
                    </a:solidFill>
                  </a:rPr>
                  <a:t>BRUNO</a:t>
                </a:r>
              </a:p>
            </p:txBody>
          </p:sp>
          <p:graphicFrame>
            <p:nvGraphicFramePr>
              <p:cNvPr id="39979" name="Object 170"/>
              <p:cNvGraphicFramePr>
                <a:graphicFrameLocks noChangeAspect="1"/>
              </p:cNvGraphicFramePr>
              <p:nvPr/>
            </p:nvGraphicFramePr>
            <p:xfrm>
              <a:off x="2588" y="979"/>
              <a:ext cx="768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5" name="Clip" r:id="rId11" imgW="1841602" imgH="1482242" progId="MS_ClipArt_Gallery.2">
                      <p:embed/>
                    </p:oleObj>
                  </mc:Choice>
                  <mc:Fallback>
                    <p:oleObj name="Clip" r:id="rId11" imgW="1841602" imgH="148224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979"/>
                            <a:ext cx="768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5" name="Rectangle 171"/>
          <p:cNvSpPr>
            <a:spLocks noChangeArrowheads="1"/>
          </p:cNvSpPr>
          <p:nvPr/>
        </p:nvSpPr>
        <p:spPr bwMode="auto">
          <a:xfrm>
            <a:off x="914400" y="3529013"/>
            <a:ext cx="2171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200" i="1">
                <a:solidFill>
                  <a:schemeClr val="bg2"/>
                </a:solidFill>
              </a:rPr>
              <a:t>Fp(T)=liawgoi9ewehi88488848</a:t>
            </a:r>
          </a:p>
        </p:txBody>
      </p:sp>
      <p:sp>
        <p:nvSpPr>
          <p:cNvPr id="196" name="Line 172"/>
          <p:cNvSpPr>
            <a:spLocks noChangeShapeType="1"/>
          </p:cNvSpPr>
          <p:nvPr/>
        </p:nvSpPr>
        <p:spPr bwMode="auto">
          <a:xfrm flipH="1" flipV="1">
            <a:off x="1905000" y="3681413"/>
            <a:ext cx="1524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7" name="Line 173"/>
          <p:cNvSpPr>
            <a:spLocks noChangeShapeType="1"/>
          </p:cNvSpPr>
          <p:nvPr/>
        </p:nvSpPr>
        <p:spPr bwMode="auto">
          <a:xfrm>
            <a:off x="2514600" y="3757613"/>
            <a:ext cx="381000" cy="152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8" name="Line 174"/>
          <p:cNvSpPr>
            <a:spLocks noChangeShapeType="1"/>
          </p:cNvSpPr>
          <p:nvPr/>
        </p:nvSpPr>
        <p:spPr bwMode="auto">
          <a:xfrm>
            <a:off x="2590800" y="3071813"/>
            <a:ext cx="1676400" cy="1143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9" name="Text Box 175"/>
          <p:cNvSpPr txBox="1">
            <a:spLocks noChangeArrowheads="1"/>
          </p:cNvSpPr>
          <p:nvPr/>
        </p:nvSpPr>
        <p:spPr bwMode="auto">
          <a:xfrm>
            <a:off x="5257800" y="3833813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CA" sz="2400">
                <a:solidFill>
                  <a:schemeClr val="bg2"/>
                </a:solidFill>
                <a:latin typeface="Times New Roman" pitchFamily="18" charset="0"/>
              </a:rPr>
              <a:t>=</a:t>
            </a:r>
            <a:endParaRPr lang="fr-CA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9959" name="Rectangle 176"/>
          <p:cNvSpPr>
            <a:spLocks noChangeArrowheads="1"/>
          </p:cNvSpPr>
          <p:nvPr/>
        </p:nvSpPr>
        <p:spPr bwMode="auto">
          <a:xfrm>
            <a:off x="0" y="404813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Chiffrement et signature électronique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201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39962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9963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6901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1" grpId="0" animBg="1"/>
      <p:bldP spid="28" grpId="0" animBg="1"/>
      <p:bldP spid="29" grpId="0" autoUpdateAnimBg="0"/>
      <p:bldP spid="30" grpId="0" animBg="1"/>
      <p:bldP spid="31" grpId="0" autoUpdateAnimBg="0"/>
      <p:bldP spid="32" grpId="0" animBg="1"/>
      <p:bldP spid="195" grpId="0" autoUpdateAnimBg="0"/>
      <p:bldP spid="196" grpId="0" animBg="1"/>
      <p:bldP spid="197" grpId="0" animBg="1"/>
      <p:bldP spid="198" grpId="0" animBg="1"/>
      <p:bldP spid="19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7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410C6CD0-E9BE-400B-A47B-1D7D3D82641B}" type="slidenum">
              <a:rPr lang="fr-FR" sz="800">
                <a:latin typeface="Franklin Gothic Medium" pitchFamily="34" charset="0"/>
              </a:rPr>
              <a:pPr eaLnBrk="1" hangingPunct="1"/>
              <a:t>65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0966" name="Group 11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41180" name="Freeform 12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81" name="Freeform 13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82" name="Freeform 14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83" name="Freeform 15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84" name="Freeform 16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967" name="Rectangle 18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0968" name="Group 19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41175" name="Freeform 20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6" name="Freeform 21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7" name="Freeform 22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8" name="Freeform 23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9" name="Freeform 24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6781800" y="1543050"/>
            <a:ext cx="1101725" cy="1524000"/>
            <a:chOff x="793" y="817"/>
            <a:chExt cx="1943" cy="2687"/>
          </a:xfrm>
        </p:grpSpPr>
        <p:sp>
          <p:nvSpPr>
            <p:cNvPr id="41157" name="Freeform 4"/>
            <p:cNvSpPr>
              <a:spLocks/>
            </p:cNvSpPr>
            <p:nvPr/>
          </p:nvSpPr>
          <p:spPr bwMode="auto">
            <a:xfrm>
              <a:off x="1322" y="1725"/>
              <a:ext cx="1414" cy="1779"/>
            </a:xfrm>
            <a:custGeom>
              <a:avLst/>
              <a:gdLst>
                <a:gd name="T0" fmla="*/ 0 w 190"/>
                <a:gd name="T1" fmla="*/ 48144080 h 239"/>
                <a:gd name="T2" fmla="*/ 125215081 w 190"/>
                <a:gd name="T3" fmla="*/ 302582480 h 239"/>
                <a:gd name="T4" fmla="*/ 166831705 w 190"/>
                <a:gd name="T5" fmla="*/ 243058689 h 239"/>
                <a:gd name="T6" fmla="*/ 240224549 w 190"/>
                <a:gd name="T7" fmla="*/ 239310648 h 239"/>
                <a:gd name="T8" fmla="*/ 99898966 w 190"/>
                <a:gd name="T9" fmla="*/ 0 h 239"/>
                <a:gd name="T10" fmla="*/ 0 w 190"/>
                <a:gd name="T11" fmla="*/ 4814408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239">
                  <a:moveTo>
                    <a:pt x="0" y="38"/>
                  </a:moveTo>
                  <a:lnTo>
                    <a:pt x="99" y="239"/>
                  </a:lnTo>
                  <a:lnTo>
                    <a:pt x="132" y="192"/>
                  </a:lnTo>
                  <a:lnTo>
                    <a:pt x="190" y="189"/>
                  </a:lnTo>
                  <a:lnTo>
                    <a:pt x="79" y="0"/>
                  </a:lnTo>
                  <a:lnTo>
                    <a:pt x="0" y="38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18900000" scaled="1"/>
            </a:gra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158" name="Freeform 5"/>
            <p:cNvSpPr>
              <a:spLocks/>
            </p:cNvSpPr>
            <p:nvPr/>
          </p:nvSpPr>
          <p:spPr bwMode="auto">
            <a:xfrm>
              <a:off x="793" y="1792"/>
              <a:ext cx="1124" cy="1667"/>
            </a:xfrm>
            <a:custGeom>
              <a:avLst/>
              <a:gdLst>
                <a:gd name="T0" fmla="*/ 191214098 w 151"/>
                <a:gd name="T1" fmla="*/ 26501296 h 224"/>
                <a:gd name="T2" fmla="*/ 135405087 w 151"/>
                <a:gd name="T3" fmla="*/ 283184438 h 224"/>
                <a:gd name="T4" fmla="*/ 79780411 w 151"/>
                <a:gd name="T5" fmla="*/ 229998476 h 224"/>
                <a:gd name="T6" fmla="*/ 0 w 151"/>
                <a:gd name="T7" fmla="*/ 251591804 h 224"/>
                <a:gd name="T8" fmla="*/ 89994690 w 151"/>
                <a:gd name="T9" fmla="*/ 0 h 224"/>
                <a:gd name="T10" fmla="*/ 191214098 w 151"/>
                <a:gd name="T11" fmla="*/ 2650129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" h="224">
                  <a:moveTo>
                    <a:pt x="151" y="21"/>
                  </a:moveTo>
                  <a:lnTo>
                    <a:pt x="107" y="224"/>
                  </a:lnTo>
                  <a:lnTo>
                    <a:pt x="63" y="182"/>
                  </a:lnTo>
                  <a:lnTo>
                    <a:pt x="0" y="199"/>
                  </a:lnTo>
                  <a:lnTo>
                    <a:pt x="71" y="0"/>
                  </a:lnTo>
                  <a:lnTo>
                    <a:pt x="15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18900000" scaled="1"/>
            </a:gra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159" name="Oval 6"/>
            <p:cNvSpPr>
              <a:spLocks noChangeArrowheads="1"/>
            </p:cNvSpPr>
            <p:nvPr/>
          </p:nvSpPr>
          <p:spPr bwMode="auto">
            <a:xfrm>
              <a:off x="1984" y="996"/>
              <a:ext cx="231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0" name="Oval 7"/>
            <p:cNvSpPr>
              <a:spLocks noChangeArrowheads="1"/>
            </p:cNvSpPr>
            <p:nvPr/>
          </p:nvSpPr>
          <p:spPr bwMode="auto">
            <a:xfrm>
              <a:off x="1106" y="1011"/>
              <a:ext cx="230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1" name="Oval 8"/>
            <p:cNvSpPr>
              <a:spLocks noChangeArrowheads="1"/>
            </p:cNvSpPr>
            <p:nvPr/>
          </p:nvSpPr>
          <p:spPr bwMode="auto">
            <a:xfrm>
              <a:off x="2111" y="1204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2" name="Oval 9"/>
            <p:cNvSpPr>
              <a:spLocks noChangeArrowheads="1"/>
            </p:cNvSpPr>
            <p:nvPr/>
          </p:nvSpPr>
          <p:spPr bwMode="auto">
            <a:xfrm>
              <a:off x="1039" y="1673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3" name="Oval 10"/>
            <p:cNvSpPr>
              <a:spLocks noChangeArrowheads="1"/>
            </p:cNvSpPr>
            <p:nvPr/>
          </p:nvSpPr>
          <p:spPr bwMode="auto">
            <a:xfrm>
              <a:off x="2066" y="1680"/>
              <a:ext cx="238" cy="22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4" name="Oval 11"/>
            <p:cNvSpPr>
              <a:spLocks noChangeArrowheads="1"/>
            </p:cNvSpPr>
            <p:nvPr/>
          </p:nvSpPr>
          <p:spPr bwMode="auto">
            <a:xfrm>
              <a:off x="1537" y="817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5" name="Oval 12"/>
            <p:cNvSpPr>
              <a:spLocks noChangeArrowheads="1"/>
            </p:cNvSpPr>
            <p:nvPr/>
          </p:nvSpPr>
          <p:spPr bwMode="auto">
            <a:xfrm>
              <a:off x="1776" y="862"/>
              <a:ext cx="245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6" name="Oval 13"/>
            <p:cNvSpPr>
              <a:spLocks noChangeArrowheads="1"/>
            </p:cNvSpPr>
            <p:nvPr/>
          </p:nvSpPr>
          <p:spPr bwMode="auto">
            <a:xfrm>
              <a:off x="1299" y="869"/>
              <a:ext cx="238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7" name="Oval 14"/>
            <p:cNvSpPr>
              <a:spLocks noChangeArrowheads="1"/>
            </p:cNvSpPr>
            <p:nvPr/>
          </p:nvSpPr>
          <p:spPr bwMode="auto">
            <a:xfrm>
              <a:off x="987" y="1211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8" name="Oval 15"/>
            <p:cNvSpPr>
              <a:spLocks noChangeArrowheads="1"/>
            </p:cNvSpPr>
            <p:nvPr/>
          </p:nvSpPr>
          <p:spPr bwMode="auto">
            <a:xfrm>
              <a:off x="964" y="1450"/>
              <a:ext cx="231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69" name="Oval 16"/>
            <p:cNvSpPr>
              <a:spLocks noChangeArrowheads="1"/>
            </p:cNvSpPr>
            <p:nvPr/>
          </p:nvSpPr>
          <p:spPr bwMode="auto">
            <a:xfrm>
              <a:off x="1202" y="1844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0" name="Oval 17"/>
            <p:cNvSpPr>
              <a:spLocks noChangeArrowheads="1"/>
            </p:cNvSpPr>
            <p:nvPr/>
          </p:nvSpPr>
          <p:spPr bwMode="auto">
            <a:xfrm>
              <a:off x="2140" y="1450"/>
              <a:ext cx="239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1" name="Oval 18"/>
            <p:cNvSpPr>
              <a:spLocks noChangeArrowheads="1"/>
            </p:cNvSpPr>
            <p:nvPr/>
          </p:nvSpPr>
          <p:spPr bwMode="auto">
            <a:xfrm>
              <a:off x="1895" y="1852"/>
              <a:ext cx="245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2" name="Oval 19"/>
            <p:cNvSpPr>
              <a:spLocks noChangeArrowheads="1"/>
            </p:cNvSpPr>
            <p:nvPr/>
          </p:nvSpPr>
          <p:spPr bwMode="auto">
            <a:xfrm>
              <a:off x="1671" y="1948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3" name="Oval 20"/>
            <p:cNvSpPr>
              <a:spLocks noChangeArrowheads="1"/>
            </p:cNvSpPr>
            <p:nvPr/>
          </p:nvSpPr>
          <p:spPr bwMode="auto">
            <a:xfrm>
              <a:off x="1426" y="1948"/>
              <a:ext cx="238" cy="22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74" name="Oval 21"/>
            <p:cNvSpPr>
              <a:spLocks noChangeArrowheads="1"/>
            </p:cNvSpPr>
            <p:nvPr/>
          </p:nvSpPr>
          <p:spPr bwMode="auto">
            <a:xfrm>
              <a:off x="1061" y="914"/>
              <a:ext cx="1221" cy="118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2362200" y="3295650"/>
            <a:ext cx="4267200" cy="1382713"/>
            <a:chOff x="1584" y="555"/>
            <a:chExt cx="2688" cy="871"/>
          </a:xfrm>
        </p:grpSpPr>
        <p:sp>
          <p:nvSpPr>
            <p:cNvPr id="41153" name="Freeform 23"/>
            <p:cNvSpPr>
              <a:spLocks/>
            </p:cNvSpPr>
            <p:nvPr/>
          </p:nvSpPr>
          <p:spPr bwMode="auto">
            <a:xfrm>
              <a:off x="2180" y="555"/>
              <a:ext cx="1501" cy="871"/>
            </a:xfrm>
            <a:custGeom>
              <a:avLst/>
              <a:gdLst>
                <a:gd name="T0" fmla="*/ 249 w 1501"/>
                <a:gd name="T1" fmla="*/ 702 h 871"/>
                <a:gd name="T2" fmla="*/ 305 w 1501"/>
                <a:gd name="T3" fmla="*/ 773 h 871"/>
                <a:gd name="T4" fmla="*/ 372 w 1501"/>
                <a:gd name="T5" fmla="*/ 826 h 871"/>
                <a:gd name="T6" fmla="*/ 448 w 1501"/>
                <a:gd name="T7" fmla="*/ 860 h 871"/>
                <a:gd name="T8" fmla="*/ 527 w 1501"/>
                <a:gd name="T9" fmla="*/ 871 h 871"/>
                <a:gd name="T10" fmla="*/ 607 w 1501"/>
                <a:gd name="T11" fmla="*/ 861 h 871"/>
                <a:gd name="T12" fmla="*/ 682 w 1501"/>
                <a:gd name="T13" fmla="*/ 829 h 871"/>
                <a:gd name="T14" fmla="*/ 751 w 1501"/>
                <a:gd name="T15" fmla="*/ 776 h 871"/>
                <a:gd name="T16" fmla="*/ 818 w 1501"/>
                <a:gd name="T17" fmla="*/ 829 h 871"/>
                <a:gd name="T18" fmla="*/ 894 w 1501"/>
                <a:gd name="T19" fmla="*/ 861 h 871"/>
                <a:gd name="T20" fmla="*/ 973 w 1501"/>
                <a:gd name="T21" fmla="*/ 871 h 871"/>
                <a:gd name="T22" fmla="*/ 1053 w 1501"/>
                <a:gd name="T23" fmla="*/ 860 h 871"/>
                <a:gd name="T24" fmla="*/ 1128 w 1501"/>
                <a:gd name="T25" fmla="*/ 826 h 871"/>
                <a:gd name="T26" fmla="*/ 1196 w 1501"/>
                <a:gd name="T27" fmla="*/ 773 h 871"/>
                <a:gd name="T28" fmla="*/ 1251 w 1501"/>
                <a:gd name="T29" fmla="*/ 702 h 871"/>
                <a:gd name="T30" fmla="*/ 1299 w 1501"/>
                <a:gd name="T31" fmla="*/ 651 h 871"/>
                <a:gd name="T32" fmla="*/ 1356 w 1501"/>
                <a:gd name="T33" fmla="*/ 651 h 871"/>
                <a:gd name="T34" fmla="*/ 1409 w 1501"/>
                <a:gd name="T35" fmla="*/ 627 h 871"/>
                <a:gd name="T36" fmla="*/ 1454 w 1501"/>
                <a:gd name="T37" fmla="*/ 584 h 871"/>
                <a:gd name="T38" fmla="*/ 1485 w 1501"/>
                <a:gd name="T39" fmla="*/ 526 h 871"/>
                <a:gd name="T40" fmla="*/ 1500 w 1501"/>
                <a:gd name="T41" fmla="*/ 459 h 871"/>
                <a:gd name="T42" fmla="*/ 1497 w 1501"/>
                <a:gd name="T43" fmla="*/ 390 h 871"/>
                <a:gd name="T44" fmla="*/ 1477 w 1501"/>
                <a:gd name="T45" fmla="*/ 324 h 871"/>
                <a:gd name="T46" fmla="*/ 1440 w 1501"/>
                <a:gd name="T47" fmla="*/ 271 h 871"/>
                <a:gd name="T48" fmla="*/ 1392 w 1501"/>
                <a:gd name="T49" fmla="*/ 234 h 871"/>
                <a:gd name="T50" fmla="*/ 1337 w 1501"/>
                <a:gd name="T51" fmla="*/ 218 h 871"/>
                <a:gd name="T52" fmla="*/ 1281 w 1501"/>
                <a:gd name="T53" fmla="*/ 224 h 871"/>
                <a:gd name="T54" fmla="*/ 1234 w 1501"/>
                <a:gd name="T55" fmla="*/ 144 h 871"/>
                <a:gd name="T56" fmla="*/ 1174 w 1501"/>
                <a:gd name="T57" fmla="*/ 79 h 871"/>
                <a:gd name="T58" fmla="*/ 1104 w 1501"/>
                <a:gd name="T59" fmla="*/ 32 h 871"/>
                <a:gd name="T60" fmla="*/ 1026 w 1501"/>
                <a:gd name="T61" fmla="*/ 5 h 871"/>
                <a:gd name="T62" fmla="*/ 947 w 1501"/>
                <a:gd name="T63" fmla="*/ 1 h 871"/>
                <a:gd name="T64" fmla="*/ 868 w 1501"/>
                <a:gd name="T65" fmla="*/ 19 h 871"/>
                <a:gd name="T66" fmla="*/ 795 w 1501"/>
                <a:gd name="T67" fmla="*/ 58 h 871"/>
                <a:gd name="T68" fmla="*/ 728 w 1501"/>
                <a:gd name="T69" fmla="*/ 76 h 871"/>
                <a:gd name="T70" fmla="*/ 658 w 1501"/>
                <a:gd name="T71" fmla="*/ 30 h 871"/>
                <a:gd name="T72" fmla="*/ 581 w 1501"/>
                <a:gd name="T73" fmla="*/ 4 h 871"/>
                <a:gd name="T74" fmla="*/ 501 w 1501"/>
                <a:gd name="T75" fmla="*/ 1 h 871"/>
                <a:gd name="T76" fmla="*/ 422 w 1501"/>
                <a:gd name="T77" fmla="*/ 21 h 871"/>
                <a:gd name="T78" fmla="*/ 349 w 1501"/>
                <a:gd name="T79" fmla="*/ 61 h 871"/>
                <a:gd name="T80" fmla="*/ 285 w 1501"/>
                <a:gd name="T81" fmla="*/ 121 h 871"/>
                <a:gd name="T82" fmla="*/ 234 w 1501"/>
                <a:gd name="T83" fmla="*/ 197 h 871"/>
                <a:gd name="T84" fmla="*/ 183 w 1501"/>
                <a:gd name="T85" fmla="*/ 218 h 871"/>
                <a:gd name="T86" fmla="*/ 127 w 1501"/>
                <a:gd name="T87" fmla="*/ 226 h 871"/>
                <a:gd name="T88" fmla="*/ 75 w 1501"/>
                <a:gd name="T89" fmla="*/ 256 h 871"/>
                <a:gd name="T90" fmla="*/ 34 w 1501"/>
                <a:gd name="T91" fmla="*/ 305 h 871"/>
                <a:gd name="T92" fmla="*/ 8 w 1501"/>
                <a:gd name="T93" fmla="*/ 367 h 871"/>
                <a:gd name="T94" fmla="*/ 0 w 1501"/>
                <a:gd name="T95" fmla="*/ 436 h 871"/>
                <a:gd name="T96" fmla="*/ 8 w 1501"/>
                <a:gd name="T97" fmla="*/ 505 h 871"/>
                <a:gd name="T98" fmla="*/ 34 w 1501"/>
                <a:gd name="T99" fmla="*/ 566 h 871"/>
                <a:gd name="T100" fmla="*/ 75 w 1501"/>
                <a:gd name="T101" fmla="*/ 615 h 871"/>
                <a:gd name="T102" fmla="*/ 127 w 1501"/>
                <a:gd name="T103" fmla="*/ 645 h 871"/>
                <a:gd name="T104" fmla="*/ 183 w 1501"/>
                <a:gd name="T105" fmla="*/ 654 h 87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01" h="871">
                  <a:moveTo>
                    <a:pt x="220" y="647"/>
                  </a:moveTo>
                  <a:lnTo>
                    <a:pt x="234" y="675"/>
                  </a:lnTo>
                  <a:lnTo>
                    <a:pt x="249" y="702"/>
                  </a:lnTo>
                  <a:lnTo>
                    <a:pt x="267" y="727"/>
                  </a:lnTo>
                  <a:lnTo>
                    <a:pt x="285" y="751"/>
                  </a:lnTo>
                  <a:lnTo>
                    <a:pt x="305" y="773"/>
                  </a:lnTo>
                  <a:lnTo>
                    <a:pt x="326" y="793"/>
                  </a:lnTo>
                  <a:lnTo>
                    <a:pt x="349" y="810"/>
                  </a:lnTo>
                  <a:lnTo>
                    <a:pt x="372" y="826"/>
                  </a:lnTo>
                  <a:lnTo>
                    <a:pt x="397" y="840"/>
                  </a:lnTo>
                  <a:lnTo>
                    <a:pt x="422" y="851"/>
                  </a:lnTo>
                  <a:lnTo>
                    <a:pt x="448" y="860"/>
                  </a:lnTo>
                  <a:lnTo>
                    <a:pt x="474" y="866"/>
                  </a:lnTo>
                  <a:lnTo>
                    <a:pt x="501" y="870"/>
                  </a:lnTo>
                  <a:lnTo>
                    <a:pt x="527" y="871"/>
                  </a:lnTo>
                  <a:lnTo>
                    <a:pt x="554" y="871"/>
                  </a:lnTo>
                  <a:lnTo>
                    <a:pt x="581" y="867"/>
                  </a:lnTo>
                  <a:lnTo>
                    <a:pt x="607" y="861"/>
                  </a:lnTo>
                  <a:lnTo>
                    <a:pt x="633" y="853"/>
                  </a:lnTo>
                  <a:lnTo>
                    <a:pt x="658" y="842"/>
                  </a:lnTo>
                  <a:lnTo>
                    <a:pt x="682" y="829"/>
                  </a:lnTo>
                  <a:lnTo>
                    <a:pt x="706" y="813"/>
                  </a:lnTo>
                  <a:lnTo>
                    <a:pt x="728" y="796"/>
                  </a:lnTo>
                  <a:lnTo>
                    <a:pt x="751" y="776"/>
                  </a:lnTo>
                  <a:lnTo>
                    <a:pt x="772" y="796"/>
                  </a:lnTo>
                  <a:lnTo>
                    <a:pt x="795" y="813"/>
                  </a:lnTo>
                  <a:lnTo>
                    <a:pt x="818" y="829"/>
                  </a:lnTo>
                  <a:lnTo>
                    <a:pt x="842" y="842"/>
                  </a:lnTo>
                  <a:lnTo>
                    <a:pt x="868" y="853"/>
                  </a:lnTo>
                  <a:lnTo>
                    <a:pt x="894" y="861"/>
                  </a:lnTo>
                  <a:lnTo>
                    <a:pt x="920" y="867"/>
                  </a:lnTo>
                  <a:lnTo>
                    <a:pt x="947" y="871"/>
                  </a:lnTo>
                  <a:lnTo>
                    <a:pt x="973" y="871"/>
                  </a:lnTo>
                  <a:lnTo>
                    <a:pt x="1000" y="870"/>
                  </a:lnTo>
                  <a:lnTo>
                    <a:pt x="1026" y="866"/>
                  </a:lnTo>
                  <a:lnTo>
                    <a:pt x="1053" y="860"/>
                  </a:lnTo>
                  <a:lnTo>
                    <a:pt x="1078" y="851"/>
                  </a:lnTo>
                  <a:lnTo>
                    <a:pt x="1104" y="840"/>
                  </a:lnTo>
                  <a:lnTo>
                    <a:pt x="1128" y="826"/>
                  </a:lnTo>
                  <a:lnTo>
                    <a:pt x="1151" y="810"/>
                  </a:lnTo>
                  <a:lnTo>
                    <a:pt x="1174" y="793"/>
                  </a:lnTo>
                  <a:lnTo>
                    <a:pt x="1196" y="773"/>
                  </a:lnTo>
                  <a:lnTo>
                    <a:pt x="1215" y="751"/>
                  </a:lnTo>
                  <a:lnTo>
                    <a:pt x="1234" y="727"/>
                  </a:lnTo>
                  <a:lnTo>
                    <a:pt x="1251" y="702"/>
                  </a:lnTo>
                  <a:lnTo>
                    <a:pt x="1267" y="675"/>
                  </a:lnTo>
                  <a:lnTo>
                    <a:pt x="1281" y="647"/>
                  </a:lnTo>
                  <a:lnTo>
                    <a:pt x="1299" y="651"/>
                  </a:lnTo>
                  <a:lnTo>
                    <a:pt x="1318" y="654"/>
                  </a:lnTo>
                  <a:lnTo>
                    <a:pt x="1337" y="653"/>
                  </a:lnTo>
                  <a:lnTo>
                    <a:pt x="1356" y="651"/>
                  </a:lnTo>
                  <a:lnTo>
                    <a:pt x="1374" y="645"/>
                  </a:lnTo>
                  <a:lnTo>
                    <a:pt x="1392" y="637"/>
                  </a:lnTo>
                  <a:lnTo>
                    <a:pt x="1409" y="627"/>
                  </a:lnTo>
                  <a:lnTo>
                    <a:pt x="1425" y="615"/>
                  </a:lnTo>
                  <a:lnTo>
                    <a:pt x="1440" y="601"/>
                  </a:lnTo>
                  <a:lnTo>
                    <a:pt x="1454" y="584"/>
                  </a:lnTo>
                  <a:lnTo>
                    <a:pt x="1466" y="566"/>
                  </a:lnTo>
                  <a:lnTo>
                    <a:pt x="1477" y="547"/>
                  </a:lnTo>
                  <a:lnTo>
                    <a:pt x="1485" y="526"/>
                  </a:lnTo>
                  <a:lnTo>
                    <a:pt x="1492" y="505"/>
                  </a:lnTo>
                  <a:lnTo>
                    <a:pt x="1497" y="482"/>
                  </a:lnTo>
                  <a:lnTo>
                    <a:pt x="1500" y="459"/>
                  </a:lnTo>
                  <a:lnTo>
                    <a:pt x="1501" y="436"/>
                  </a:lnTo>
                  <a:lnTo>
                    <a:pt x="1500" y="412"/>
                  </a:lnTo>
                  <a:lnTo>
                    <a:pt x="1497" y="390"/>
                  </a:lnTo>
                  <a:lnTo>
                    <a:pt x="1492" y="367"/>
                  </a:lnTo>
                  <a:lnTo>
                    <a:pt x="1485" y="345"/>
                  </a:lnTo>
                  <a:lnTo>
                    <a:pt x="1477" y="324"/>
                  </a:lnTo>
                  <a:lnTo>
                    <a:pt x="1466" y="305"/>
                  </a:lnTo>
                  <a:lnTo>
                    <a:pt x="1454" y="287"/>
                  </a:lnTo>
                  <a:lnTo>
                    <a:pt x="1440" y="271"/>
                  </a:lnTo>
                  <a:lnTo>
                    <a:pt x="1425" y="256"/>
                  </a:lnTo>
                  <a:lnTo>
                    <a:pt x="1409" y="245"/>
                  </a:lnTo>
                  <a:lnTo>
                    <a:pt x="1392" y="234"/>
                  </a:lnTo>
                  <a:lnTo>
                    <a:pt x="1374" y="226"/>
                  </a:lnTo>
                  <a:lnTo>
                    <a:pt x="1356" y="221"/>
                  </a:lnTo>
                  <a:lnTo>
                    <a:pt x="1337" y="218"/>
                  </a:lnTo>
                  <a:lnTo>
                    <a:pt x="1318" y="218"/>
                  </a:lnTo>
                  <a:lnTo>
                    <a:pt x="1299" y="220"/>
                  </a:lnTo>
                  <a:lnTo>
                    <a:pt x="1281" y="224"/>
                  </a:lnTo>
                  <a:lnTo>
                    <a:pt x="1267" y="197"/>
                  </a:lnTo>
                  <a:lnTo>
                    <a:pt x="1251" y="169"/>
                  </a:lnTo>
                  <a:lnTo>
                    <a:pt x="1234" y="144"/>
                  </a:lnTo>
                  <a:lnTo>
                    <a:pt x="1215" y="121"/>
                  </a:lnTo>
                  <a:lnTo>
                    <a:pt x="1196" y="99"/>
                  </a:lnTo>
                  <a:lnTo>
                    <a:pt x="1174" y="79"/>
                  </a:lnTo>
                  <a:lnTo>
                    <a:pt x="1151" y="61"/>
                  </a:lnTo>
                  <a:lnTo>
                    <a:pt x="1128" y="45"/>
                  </a:lnTo>
                  <a:lnTo>
                    <a:pt x="1104" y="32"/>
                  </a:lnTo>
                  <a:lnTo>
                    <a:pt x="1078" y="21"/>
                  </a:lnTo>
                  <a:lnTo>
                    <a:pt x="1053" y="11"/>
                  </a:lnTo>
                  <a:lnTo>
                    <a:pt x="1026" y="5"/>
                  </a:lnTo>
                  <a:lnTo>
                    <a:pt x="1000" y="1"/>
                  </a:lnTo>
                  <a:lnTo>
                    <a:pt x="973" y="0"/>
                  </a:lnTo>
                  <a:lnTo>
                    <a:pt x="947" y="1"/>
                  </a:lnTo>
                  <a:lnTo>
                    <a:pt x="920" y="4"/>
                  </a:lnTo>
                  <a:lnTo>
                    <a:pt x="894" y="10"/>
                  </a:lnTo>
                  <a:lnTo>
                    <a:pt x="868" y="19"/>
                  </a:lnTo>
                  <a:lnTo>
                    <a:pt x="842" y="30"/>
                  </a:lnTo>
                  <a:lnTo>
                    <a:pt x="818" y="43"/>
                  </a:lnTo>
                  <a:lnTo>
                    <a:pt x="795" y="58"/>
                  </a:lnTo>
                  <a:lnTo>
                    <a:pt x="772" y="76"/>
                  </a:lnTo>
                  <a:lnTo>
                    <a:pt x="751" y="96"/>
                  </a:lnTo>
                  <a:lnTo>
                    <a:pt x="728" y="76"/>
                  </a:lnTo>
                  <a:lnTo>
                    <a:pt x="706" y="58"/>
                  </a:lnTo>
                  <a:lnTo>
                    <a:pt x="682" y="43"/>
                  </a:lnTo>
                  <a:lnTo>
                    <a:pt x="658" y="30"/>
                  </a:lnTo>
                  <a:lnTo>
                    <a:pt x="633" y="19"/>
                  </a:lnTo>
                  <a:lnTo>
                    <a:pt x="607" y="10"/>
                  </a:lnTo>
                  <a:lnTo>
                    <a:pt x="581" y="4"/>
                  </a:lnTo>
                  <a:lnTo>
                    <a:pt x="554" y="1"/>
                  </a:lnTo>
                  <a:lnTo>
                    <a:pt x="527" y="0"/>
                  </a:lnTo>
                  <a:lnTo>
                    <a:pt x="501" y="1"/>
                  </a:lnTo>
                  <a:lnTo>
                    <a:pt x="474" y="5"/>
                  </a:lnTo>
                  <a:lnTo>
                    <a:pt x="448" y="11"/>
                  </a:lnTo>
                  <a:lnTo>
                    <a:pt x="422" y="21"/>
                  </a:lnTo>
                  <a:lnTo>
                    <a:pt x="397" y="32"/>
                  </a:lnTo>
                  <a:lnTo>
                    <a:pt x="372" y="45"/>
                  </a:lnTo>
                  <a:lnTo>
                    <a:pt x="349" y="61"/>
                  </a:lnTo>
                  <a:lnTo>
                    <a:pt x="326" y="79"/>
                  </a:lnTo>
                  <a:lnTo>
                    <a:pt x="305" y="99"/>
                  </a:lnTo>
                  <a:lnTo>
                    <a:pt x="285" y="121"/>
                  </a:lnTo>
                  <a:lnTo>
                    <a:pt x="267" y="144"/>
                  </a:lnTo>
                  <a:lnTo>
                    <a:pt x="249" y="169"/>
                  </a:lnTo>
                  <a:lnTo>
                    <a:pt x="234" y="197"/>
                  </a:lnTo>
                  <a:lnTo>
                    <a:pt x="220" y="224"/>
                  </a:lnTo>
                  <a:lnTo>
                    <a:pt x="202" y="220"/>
                  </a:lnTo>
                  <a:lnTo>
                    <a:pt x="183" y="218"/>
                  </a:lnTo>
                  <a:lnTo>
                    <a:pt x="164" y="218"/>
                  </a:lnTo>
                  <a:lnTo>
                    <a:pt x="145" y="221"/>
                  </a:lnTo>
                  <a:lnTo>
                    <a:pt x="127" y="226"/>
                  </a:lnTo>
                  <a:lnTo>
                    <a:pt x="109" y="234"/>
                  </a:lnTo>
                  <a:lnTo>
                    <a:pt x="91" y="245"/>
                  </a:lnTo>
                  <a:lnTo>
                    <a:pt x="75" y="256"/>
                  </a:lnTo>
                  <a:lnTo>
                    <a:pt x="61" y="271"/>
                  </a:lnTo>
                  <a:lnTo>
                    <a:pt x="47" y="287"/>
                  </a:lnTo>
                  <a:lnTo>
                    <a:pt x="34" y="305"/>
                  </a:lnTo>
                  <a:lnTo>
                    <a:pt x="24" y="324"/>
                  </a:lnTo>
                  <a:lnTo>
                    <a:pt x="15" y="345"/>
                  </a:lnTo>
                  <a:lnTo>
                    <a:pt x="8" y="367"/>
                  </a:lnTo>
                  <a:lnTo>
                    <a:pt x="4" y="390"/>
                  </a:lnTo>
                  <a:lnTo>
                    <a:pt x="0" y="412"/>
                  </a:lnTo>
                  <a:lnTo>
                    <a:pt x="0" y="436"/>
                  </a:lnTo>
                  <a:lnTo>
                    <a:pt x="0" y="459"/>
                  </a:lnTo>
                  <a:lnTo>
                    <a:pt x="4" y="482"/>
                  </a:lnTo>
                  <a:lnTo>
                    <a:pt x="8" y="505"/>
                  </a:lnTo>
                  <a:lnTo>
                    <a:pt x="15" y="526"/>
                  </a:lnTo>
                  <a:lnTo>
                    <a:pt x="24" y="547"/>
                  </a:lnTo>
                  <a:lnTo>
                    <a:pt x="34" y="566"/>
                  </a:lnTo>
                  <a:lnTo>
                    <a:pt x="47" y="584"/>
                  </a:lnTo>
                  <a:lnTo>
                    <a:pt x="61" y="601"/>
                  </a:lnTo>
                  <a:lnTo>
                    <a:pt x="75" y="615"/>
                  </a:lnTo>
                  <a:lnTo>
                    <a:pt x="91" y="627"/>
                  </a:lnTo>
                  <a:lnTo>
                    <a:pt x="109" y="637"/>
                  </a:lnTo>
                  <a:lnTo>
                    <a:pt x="127" y="645"/>
                  </a:lnTo>
                  <a:lnTo>
                    <a:pt x="145" y="651"/>
                  </a:lnTo>
                  <a:lnTo>
                    <a:pt x="164" y="653"/>
                  </a:lnTo>
                  <a:lnTo>
                    <a:pt x="183" y="654"/>
                  </a:lnTo>
                  <a:lnTo>
                    <a:pt x="202" y="651"/>
                  </a:lnTo>
                  <a:lnTo>
                    <a:pt x="220" y="6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47CDD"/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1154" name="Group 24"/>
            <p:cNvGrpSpPr>
              <a:grpSpLocks/>
            </p:cNvGrpSpPr>
            <p:nvPr/>
          </p:nvGrpSpPr>
          <p:grpSpPr bwMode="auto">
            <a:xfrm>
              <a:off x="1584" y="909"/>
              <a:ext cx="2688" cy="174"/>
              <a:chOff x="1584" y="909"/>
              <a:chExt cx="2688" cy="174"/>
            </a:xfrm>
          </p:grpSpPr>
          <p:sp>
            <p:nvSpPr>
              <p:cNvPr id="41155" name="Rectangle 25"/>
              <p:cNvSpPr>
                <a:spLocks noChangeArrowheads="1"/>
              </p:cNvSpPr>
              <p:nvPr/>
            </p:nvSpPr>
            <p:spPr bwMode="auto">
              <a:xfrm>
                <a:off x="1584" y="913"/>
                <a:ext cx="2688" cy="170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ECECE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156" name="Rectangle 26"/>
              <p:cNvSpPr>
                <a:spLocks noChangeArrowheads="1"/>
              </p:cNvSpPr>
              <p:nvPr/>
            </p:nvSpPr>
            <p:spPr bwMode="auto">
              <a:xfrm>
                <a:off x="2561" y="909"/>
                <a:ext cx="64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600">
                    <a:solidFill>
                      <a:srgbClr val="000000"/>
                    </a:solidFill>
                  </a:rPr>
                  <a:t>RPV (VPN)</a:t>
                </a:r>
                <a:endParaRPr lang="fr-F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1676400" y="1543050"/>
            <a:ext cx="1101725" cy="1524000"/>
            <a:chOff x="793" y="817"/>
            <a:chExt cx="1943" cy="2687"/>
          </a:xfrm>
        </p:grpSpPr>
        <p:sp>
          <p:nvSpPr>
            <p:cNvPr id="41135" name="Freeform 28"/>
            <p:cNvSpPr>
              <a:spLocks/>
            </p:cNvSpPr>
            <p:nvPr/>
          </p:nvSpPr>
          <p:spPr bwMode="auto">
            <a:xfrm>
              <a:off x="1322" y="1725"/>
              <a:ext cx="1414" cy="1779"/>
            </a:xfrm>
            <a:custGeom>
              <a:avLst/>
              <a:gdLst>
                <a:gd name="T0" fmla="*/ 0 w 190"/>
                <a:gd name="T1" fmla="*/ 48144080 h 239"/>
                <a:gd name="T2" fmla="*/ 125215081 w 190"/>
                <a:gd name="T3" fmla="*/ 302582480 h 239"/>
                <a:gd name="T4" fmla="*/ 166831705 w 190"/>
                <a:gd name="T5" fmla="*/ 243058689 h 239"/>
                <a:gd name="T6" fmla="*/ 240224549 w 190"/>
                <a:gd name="T7" fmla="*/ 239310648 h 239"/>
                <a:gd name="T8" fmla="*/ 99898966 w 190"/>
                <a:gd name="T9" fmla="*/ 0 h 239"/>
                <a:gd name="T10" fmla="*/ 0 w 190"/>
                <a:gd name="T11" fmla="*/ 4814408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239">
                  <a:moveTo>
                    <a:pt x="0" y="38"/>
                  </a:moveTo>
                  <a:lnTo>
                    <a:pt x="99" y="239"/>
                  </a:lnTo>
                  <a:lnTo>
                    <a:pt x="132" y="192"/>
                  </a:lnTo>
                  <a:lnTo>
                    <a:pt x="190" y="189"/>
                  </a:lnTo>
                  <a:lnTo>
                    <a:pt x="79" y="0"/>
                  </a:lnTo>
                  <a:lnTo>
                    <a:pt x="0" y="38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18900000" scaled="1"/>
            </a:gra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136" name="Freeform 29"/>
            <p:cNvSpPr>
              <a:spLocks/>
            </p:cNvSpPr>
            <p:nvPr/>
          </p:nvSpPr>
          <p:spPr bwMode="auto">
            <a:xfrm>
              <a:off x="793" y="1792"/>
              <a:ext cx="1124" cy="1667"/>
            </a:xfrm>
            <a:custGeom>
              <a:avLst/>
              <a:gdLst>
                <a:gd name="T0" fmla="*/ 191214098 w 151"/>
                <a:gd name="T1" fmla="*/ 26501296 h 224"/>
                <a:gd name="T2" fmla="*/ 135405087 w 151"/>
                <a:gd name="T3" fmla="*/ 283184438 h 224"/>
                <a:gd name="T4" fmla="*/ 79780411 w 151"/>
                <a:gd name="T5" fmla="*/ 229998476 h 224"/>
                <a:gd name="T6" fmla="*/ 0 w 151"/>
                <a:gd name="T7" fmla="*/ 251591804 h 224"/>
                <a:gd name="T8" fmla="*/ 89994690 w 151"/>
                <a:gd name="T9" fmla="*/ 0 h 224"/>
                <a:gd name="T10" fmla="*/ 191214098 w 151"/>
                <a:gd name="T11" fmla="*/ 2650129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" h="224">
                  <a:moveTo>
                    <a:pt x="151" y="21"/>
                  </a:moveTo>
                  <a:lnTo>
                    <a:pt x="107" y="224"/>
                  </a:lnTo>
                  <a:lnTo>
                    <a:pt x="63" y="182"/>
                  </a:lnTo>
                  <a:lnTo>
                    <a:pt x="0" y="199"/>
                  </a:lnTo>
                  <a:lnTo>
                    <a:pt x="71" y="0"/>
                  </a:lnTo>
                  <a:lnTo>
                    <a:pt x="15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18900000" scaled="1"/>
            </a:gra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137" name="Oval 30"/>
            <p:cNvSpPr>
              <a:spLocks noChangeArrowheads="1"/>
            </p:cNvSpPr>
            <p:nvPr/>
          </p:nvSpPr>
          <p:spPr bwMode="auto">
            <a:xfrm>
              <a:off x="1984" y="996"/>
              <a:ext cx="231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38" name="Oval 31"/>
            <p:cNvSpPr>
              <a:spLocks noChangeArrowheads="1"/>
            </p:cNvSpPr>
            <p:nvPr/>
          </p:nvSpPr>
          <p:spPr bwMode="auto">
            <a:xfrm>
              <a:off x="1106" y="1011"/>
              <a:ext cx="230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39" name="Oval 32"/>
            <p:cNvSpPr>
              <a:spLocks noChangeArrowheads="1"/>
            </p:cNvSpPr>
            <p:nvPr/>
          </p:nvSpPr>
          <p:spPr bwMode="auto">
            <a:xfrm>
              <a:off x="2111" y="1204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0" name="Oval 33"/>
            <p:cNvSpPr>
              <a:spLocks noChangeArrowheads="1"/>
            </p:cNvSpPr>
            <p:nvPr/>
          </p:nvSpPr>
          <p:spPr bwMode="auto">
            <a:xfrm>
              <a:off x="1039" y="1673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1" name="Oval 34"/>
            <p:cNvSpPr>
              <a:spLocks noChangeArrowheads="1"/>
            </p:cNvSpPr>
            <p:nvPr/>
          </p:nvSpPr>
          <p:spPr bwMode="auto">
            <a:xfrm>
              <a:off x="2066" y="1680"/>
              <a:ext cx="238" cy="22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2" name="Oval 35"/>
            <p:cNvSpPr>
              <a:spLocks noChangeArrowheads="1"/>
            </p:cNvSpPr>
            <p:nvPr/>
          </p:nvSpPr>
          <p:spPr bwMode="auto">
            <a:xfrm>
              <a:off x="1537" y="817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3" name="Oval 36"/>
            <p:cNvSpPr>
              <a:spLocks noChangeArrowheads="1"/>
            </p:cNvSpPr>
            <p:nvPr/>
          </p:nvSpPr>
          <p:spPr bwMode="auto">
            <a:xfrm>
              <a:off x="1776" y="862"/>
              <a:ext cx="245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4" name="Oval 37"/>
            <p:cNvSpPr>
              <a:spLocks noChangeArrowheads="1"/>
            </p:cNvSpPr>
            <p:nvPr/>
          </p:nvSpPr>
          <p:spPr bwMode="auto">
            <a:xfrm>
              <a:off x="1299" y="869"/>
              <a:ext cx="238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5" name="Oval 38"/>
            <p:cNvSpPr>
              <a:spLocks noChangeArrowheads="1"/>
            </p:cNvSpPr>
            <p:nvPr/>
          </p:nvSpPr>
          <p:spPr bwMode="auto">
            <a:xfrm>
              <a:off x="987" y="1211"/>
              <a:ext cx="238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6" name="Oval 39"/>
            <p:cNvSpPr>
              <a:spLocks noChangeArrowheads="1"/>
            </p:cNvSpPr>
            <p:nvPr/>
          </p:nvSpPr>
          <p:spPr bwMode="auto">
            <a:xfrm>
              <a:off x="964" y="1450"/>
              <a:ext cx="231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7" name="Oval 40"/>
            <p:cNvSpPr>
              <a:spLocks noChangeArrowheads="1"/>
            </p:cNvSpPr>
            <p:nvPr/>
          </p:nvSpPr>
          <p:spPr bwMode="auto">
            <a:xfrm>
              <a:off x="1202" y="1844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8" name="Oval 41"/>
            <p:cNvSpPr>
              <a:spLocks noChangeArrowheads="1"/>
            </p:cNvSpPr>
            <p:nvPr/>
          </p:nvSpPr>
          <p:spPr bwMode="auto">
            <a:xfrm>
              <a:off x="2140" y="1450"/>
              <a:ext cx="239" cy="22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49" name="Oval 42"/>
            <p:cNvSpPr>
              <a:spLocks noChangeArrowheads="1"/>
            </p:cNvSpPr>
            <p:nvPr/>
          </p:nvSpPr>
          <p:spPr bwMode="auto">
            <a:xfrm>
              <a:off x="1895" y="1852"/>
              <a:ext cx="245" cy="23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50" name="Oval 43"/>
            <p:cNvSpPr>
              <a:spLocks noChangeArrowheads="1"/>
            </p:cNvSpPr>
            <p:nvPr/>
          </p:nvSpPr>
          <p:spPr bwMode="auto">
            <a:xfrm>
              <a:off x="1671" y="1948"/>
              <a:ext cx="239" cy="231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51" name="Oval 44"/>
            <p:cNvSpPr>
              <a:spLocks noChangeArrowheads="1"/>
            </p:cNvSpPr>
            <p:nvPr/>
          </p:nvSpPr>
          <p:spPr bwMode="auto">
            <a:xfrm>
              <a:off x="1426" y="1948"/>
              <a:ext cx="238" cy="22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152" name="Oval 45"/>
            <p:cNvSpPr>
              <a:spLocks noChangeArrowheads="1"/>
            </p:cNvSpPr>
            <p:nvPr/>
          </p:nvSpPr>
          <p:spPr bwMode="auto">
            <a:xfrm>
              <a:off x="1061" y="914"/>
              <a:ext cx="1221" cy="118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2" name="Group 46"/>
          <p:cNvGrpSpPr>
            <a:grpSpLocks/>
          </p:cNvGrpSpPr>
          <p:nvPr/>
        </p:nvGrpSpPr>
        <p:grpSpPr bwMode="auto">
          <a:xfrm>
            <a:off x="1066800" y="3219450"/>
            <a:ext cx="1620838" cy="2362200"/>
            <a:chOff x="720" y="1920"/>
            <a:chExt cx="1021" cy="1488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960" y="31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CH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endParaRPr lang="fr-CH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07" charset="0"/>
              </a:endParaRPr>
            </a:p>
          </p:txBody>
        </p:sp>
        <p:grpSp>
          <p:nvGrpSpPr>
            <p:cNvPr id="41058" name="Group 48"/>
            <p:cNvGrpSpPr>
              <a:grpSpLocks/>
            </p:cNvGrpSpPr>
            <p:nvPr/>
          </p:nvGrpSpPr>
          <p:grpSpPr bwMode="auto">
            <a:xfrm>
              <a:off x="720" y="1920"/>
              <a:ext cx="1021" cy="1104"/>
              <a:chOff x="768" y="2640"/>
              <a:chExt cx="1021" cy="1104"/>
            </a:xfrm>
          </p:grpSpPr>
          <p:sp>
            <p:nvSpPr>
              <p:cNvPr id="41059" name="Freeform 49"/>
              <p:cNvSpPr>
                <a:spLocks/>
              </p:cNvSpPr>
              <p:nvPr/>
            </p:nvSpPr>
            <p:spPr bwMode="auto">
              <a:xfrm>
                <a:off x="774" y="3270"/>
                <a:ext cx="209" cy="266"/>
              </a:xfrm>
              <a:custGeom>
                <a:avLst/>
                <a:gdLst>
                  <a:gd name="T0" fmla="*/ 0 w 3007"/>
                  <a:gd name="T1" fmla="*/ 0 h 3819"/>
                  <a:gd name="T2" fmla="*/ 0 w 3007"/>
                  <a:gd name="T3" fmla="*/ 0 h 3819"/>
                  <a:gd name="T4" fmla="*/ 0 w 3007"/>
                  <a:gd name="T5" fmla="*/ 0 h 3819"/>
                  <a:gd name="T6" fmla="*/ 0 w 3007"/>
                  <a:gd name="T7" fmla="*/ 0 h 3819"/>
                  <a:gd name="T8" fmla="*/ 0 w 3007"/>
                  <a:gd name="T9" fmla="*/ 0 h 3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19">
                    <a:moveTo>
                      <a:pt x="0" y="3819"/>
                    </a:moveTo>
                    <a:lnTo>
                      <a:pt x="0" y="2014"/>
                    </a:lnTo>
                    <a:lnTo>
                      <a:pt x="3007" y="0"/>
                    </a:lnTo>
                    <a:lnTo>
                      <a:pt x="3007" y="1804"/>
                    </a:lnTo>
                    <a:lnTo>
                      <a:pt x="0" y="381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0" name="Freeform 50"/>
              <p:cNvSpPr>
                <a:spLocks/>
              </p:cNvSpPr>
              <p:nvPr/>
            </p:nvSpPr>
            <p:spPr bwMode="auto">
              <a:xfrm>
                <a:off x="768" y="2987"/>
                <a:ext cx="217" cy="146"/>
              </a:xfrm>
              <a:custGeom>
                <a:avLst/>
                <a:gdLst>
                  <a:gd name="T0" fmla="*/ 0 w 3134"/>
                  <a:gd name="T1" fmla="*/ 0 h 2115"/>
                  <a:gd name="T2" fmla="*/ 0 w 3134"/>
                  <a:gd name="T3" fmla="*/ 0 h 2115"/>
                  <a:gd name="T4" fmla="*/ 0 w 3134"/>
                  <a:gd name="T5" fmla="*/ 0 h 2115"/>
                  <a:gd name="T6" fmla="*/ 0 w 3134"/>
                  <a:gd name="T7" fmla="*/ 0 h 2115"/>
                  <a:gd name="T8" fmla="*/ 0 w 3134"/>
                  <a:gd name="T9" fmla="*/ 0 h 2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4" h="2115">
                    <a:moveTo>
                      <a:pt x="0" y="2115"/>
                    </a:moveTo>
                    <a:lnTo>
                      <a:pt x="0" y="1983"/>
                    </a:lnTo>
                    <a:lnTo>
                      <a:pt x="3134" y="0"/>
                    </a:lnTo>
                    <a:lnTo>
                      <a:pt x="3134" y="131"/>
                    </a:lnTo>
                    <a:lnTo>
                      <a:pt x="0" y="2115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1" name="Freeform 51"/>
              <p:cNvSpPr>
                <a:spLocks/>
              </p:cNvSpPr>
              <p:nvPr/>
            </p:nvSpPr>
            <p:spPr bwMode="auto">
              <a:xfrm>
                <a:off x="809" y="3153"/>
                <a:ext cx="376" cy="103"/>
              </a:xfrm>
              <a:custGeom>
                <a:avLst/>
                <a:gdLst>
                  <a:gd name="T0" fmla="*/ 0 w 5427"/>
                  <a:gd name="T1" fmla="*/ 0 h 1495"/>
                  <a:gd name="T2" fmla="*/ 0 w 5427"/>
                  <a:gd name="T3" fmla="*/ 0 h 1495"/>
                  <a:gd name="T4" fmla="*/ 0 w 5427"/>
                  <a:gd name="T5" fmla="*/ 0 h 1495"/>
                  <a:gd name="T6" fmla="*/ 0 w 5427"/>
                  <a:gd name="T7" fmla="*/ 0 h 1495"/>
                  <a:gd name="T8" fmla="*/ 0 w 5427"/>
                  <a:gd name="T9" fmla="*/ 0 h 1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7" h="1495">
                    <a:moveTo>
                      <a:pt x="150" y="0"/>
                    </a:moveTo>
                    <a:lnTo>
                      <a:pt x="5427" y="1361"/>
                    </a:lnTo>
                    <a:lnTo>
                      <a:pt x="5275" y="1495"/>
                    </a:lnTo>
                    <a:lnTo>
                      <a:pt x="0" y="76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2" name="Freeform 52"/>
              <p:cNvSpPr>
                <a:spLocks/>
              </p:cNvSpPr>
              <p:nvPr/>
            </p:nvSpPr>
            <p:spPr bwMode="auto">
              <a:xfrm>
                <a:off x="819" y="3143"/>
                <a:ext cx="366" cy="106"/>
              </a:xfrm>
              <a:custGeom>
                <a:avLst/>
                <a:gdLst>
                  <a:gd name="T0" fmla="*/ 0 w 5282"/>
                  <a:gd name="T1" fmla="*/ 0 h 1531"/>
                  <a:gd name="T2" fmla="*/ 0 w 5282"/>
                  <a:gd name="T3" fmla="*/ 0 h 1531"/>
                  <a:gd name="T4" fmla="*/ 0 w 5282"/>
                  <a:gd name="T5" fmla="*/ 0 h 1531"/>
                  <a:gd name="T6" fmla="*/ 0 w 5282"/>
                  <a:gd name="T7" fmla="*/ 0 h 1531"/>
                  <a:gd name="T8" fmla="*/ 0 w 5282"/>
                  <a:gd name="T9" fmla="*/ 0 h 1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82" h="1531">
                    <a:moveTo>
                      <a:pt x="5" y="169"/>
                    </a:moveTo>
                    <a:lnTo>
                      <a:pt x="5282" y="1531"/>
                    </a:lnTo>
                    <a:lnTo>
                      <a:pt x="5277" y="1377"/>
                    </a:lnTo>
                    <a:lnTo>
                      <a:pt x="0" y="0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3" name="Freeform 53"/>
              <p:cNvSpPr>
                <a:spLocks/>
              </p:cNvSpPr>
              <p:nvPr/>
            </p:nvSpPr>
            <p:spPr bwMode="auto">
              <a:xfrm>
                <a:off x="1181" y="3384"/>
                <a:ext cx="209" cy="264"/>
              </a:xfrm>
              <a:custGeom>
                <a:avLst/>
                <a:gdLst>
                  <a:gd name="T0" fmla="*/ 0 w 3007"/>
                  <a:gd name="T1" fmla="*/ 0 h 3820"/>
                  <a:gd name="T2" fmla="*/ 0 w 3007"/>
                  <a:gd name="T3" fmla="*/ 0 h 3820"/>
                  <a:gd name="T4" fmla="*/ 0 w 3007"/>
                  <a:gd name="T5" fmla="*/ 0 h 3820"/>
                  <a:gd name="T6" fmla="*/ 0 w 3007"/>
                  <a:gd name="T7" fmla="*/ 0 h 3820"/>
                  <a:gd name="T8" fmla="*/ 0 w 3007"/>
                  <a:gd name="T9" fmla="*/ 0 h 38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20">
                    <a:moveTo>
                      <a:pt x="0" y="3820"/>
                    </a:moveTo>
                    <a:lnTo>
                      <a:pt x="0" y="2016"/>
                    </a:lnTo>
                    <a:lnTo>
                      <a:pt x="3007" y="0"/>
                    </a:lnTo>
                    <a:lnTo>
                      <a:pt x="3007" y="1806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4" name="Freeform 54"/>
              <p:cNvSpPr>
                <a:spLocks/>
              </p:cNvSpPr>
              <p:nvPr/>
            </p:nvSpPr>
            <p:spPr bwMode="auto">
              <a:xfrm>
                <a:off x="828" y="3425"/>
                <a:ext cx="353" cy="223"/>
              </a:xfrm>
              <a:custGeom>
                <a:avLst/>
                <a:gdLst>
                  <a:gd name="T0" fmla="*/ 0 w 5100"/>
                  <a:gd name="T1" fmla="*/ 0 h 3217"/>
                  <a:gd name="T2" fmla="*/ 0 w 5100"/>
                  <a:gd name="T3" fmla="*/ 0 h 3217"/>
                  <a:gd name="T4" fmla="*/ 0 w 5100"/>
                  <a:gd name="T5" fmla="*/ 0 h 3217"/>
                  <a:gd name="T6" fmla="*/ 0 w 5100"/>
                  <a:gd name="T7" fmla="*/ 0 h 3217"/>
                  <a:gd name="T8" fmla="*/ 0 w 5100"/>
                  <a:gd name="T9" fmla="*/ 0 h 3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0" h="3217">
                    <a:moveTo>
                      <a:pt x="0" y="0"/>
                    </a:moveTo>
                    <a:lnTo>
                      <a:pt x="5100" y="1413"/>
                    </a:lnTo>
                    <a:lnTo>
                      <a:pt x="5100" y="3217"/>
                    </a:lnTo>
                    <a:lnTo>
                      <a:pt x="0" y="1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5" name="Freeform 55"/>
              <p:cNvSpPr>
                <a:spLocks/>
              </p:cNvSpPr>
              <p:nvPr/>
            </p:nvSpPr>
            <p:spPr bwMode="auto">
              <a:xfrm>
                <a:off x="809" y="2640"/>
                <a:ext cx="596" cy="243"/>
              </a:xfrm>
              <a:custGeom>
                <a:avLst/>
                <a:gdLst>
                  <a:gd name="T0" fmla="*/ 0 w 8591"/>
                  <a:gd name="T1" fmla="*/ 0 h 3506"/>
                  <a:gd name="T2" fmla="*/ 0 w 8591"/>
                  <a:gd name="T3" fmla="*/ 0 h 3506"/>
                  <a:gd name="T4" fmla="*/ 0 w 8591"/>
                  <a:gd name="T5" fmla="*/ 0 h 3506"/>
                  <a:gd name="T6" fmla="*/ 0 w 8591"/>
                  <a:gd name="T7" fmla="*/ 0 h 3506"/>
                  <a:gd name="T8" fmla="*/ 0 w 8591"/>
                  <a:gd name="T9" fmla="*/ 0 h 3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91" h="3506">
                    <a:moveTo>
                      <a:pt x="0" y="2088"/>
                    </a:moveTo>
                    <a:lnTo>
                      <a:pt x="5275" y="3506"/>
                    </a:lnTo>
                    <a:lnTo>
                      <a:pt x="8591" y="1418"/>
                    </a:lnTo>
                    <a:lnTo>
                      <a:pt x="3315" y="0"/>
                    </a:lnTo>
                    <a:lnTo>
                      <a:pt x="0" y="2088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6" name="Freeform 56"/>
              <p:cNvSpPr>
                <a:spLocks/>
              </p:cNvSpPr>
              <p:nvPr/>
            </p:nvSpPr>
            <p:spPr bwMode="auto">
              <a:xfrm>
                <a:off x="1175" y="2739"/>
                <a:ext cx="230" cy="497"/>
              </a:xfrm>
              <a:custGeom>
                <a:avLst/>
                <a:gdLst>
                  <a:gd name="T0" fmla="*/ 0 w 3316"/>
                  <a:gd name="T1" fmla="*/ 0 h 7170"/>
                  <a:gd name="T2" fmla="*/ 0 w 3316"/>
                  <a:gd name="T3" fmla="*/ 0 h 7170"/>
                  <a:gd name="T4" fmla="*/ 0 w 3316"/>
                  <a:gd name="T5" fmla="*/ 0 h 7170"/>
                  <a:gd name="T6" fmla="*/ 0 w 3316"/>
                  <a:gd name="T7" fmla="*/ 0 h 7170"/>
                  <a:gd name="T8" fmla="*/ 0 w 3316"/>
                  <a:gd name="T9" fmla="*/ 0 h 7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70">
                    <a:moveTo>
                      <a:pt x="0" y="7170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81"/>
                    </a:lnTo>
                    <a:lnTo>
                      <a:pt x="0" y="717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7" name="Freeform 57"/>
              <p:cNvSpPr>
                <a:spLocks/>
              </p:cNvSpPr>
              <p:nvPr/>
            </p:nvSpPr>
            <p:spPr bwMode="auto">
              <a:xfrm>
                <a:off x="1175" y="3112"/>
                <a:ext cx="230" cy="495"/>
              </a:xfrm>
              <a:custGeom>
                <a:avLst/>
                <a:gdLst>
                  <a:gd name="T0" fmla="*/ 0 w 3316"/>
                  <a:gd name="T1" fmla="*/ 0 h 7129"/>
                  <a:gd name="T2" fmla="*/ 0 w 3316"/>
                  <a:gd name="T3" fmla="*/ 0 h 7129"/>
                  <a:gd name="T4" fmla="*/ 0 w 3316"/>
                  <a:gd name="T5" fmla="*/ 0 h 7129"/>
                  <a:gd name="T6" fmla="*/ 0 w 3316"/>
                  <a:gd name="T7" fmla="*/ 0 h 7129"/>
                  <a:gd name="T8" fmla="*/ 0 w 3316"/>
                  <a:gd name="T9" fmla="*/ 0 h 7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29">
                    <a:moveTo>
                      <a:pt x="0" y="7129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41"/>
                    </a:lnTo>
                    <a:lnTo>
                      <a:pt x="0" y="712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8" name="Freeform 58"/>
              <p:cNvSpPr>
                <a:spLocks/>
              </p:cNvSpPr>
              <p:nvPr/>
            </p:nvSpPr>
            <p:spPr bwMode="auto">
              <a:xfrm>
                <a:off x="1175" y="3109"/>
                <a:ext cx="230" cy="147"/>
              </a:xfrm>
              <a:custGeom>
                <a:avLst/>
                <a:gdLst>
                  <a:gd name="T0" fmla="*/ 0 w 3316"/>
                  <a:gd name="T1" fmla="*/ 0 h 2133"/>
                  <a:gd name="T2" fmla="*/ 0 w 3316"/>
                  <a:gd name="T3" fmla="*/ 0 h 2133"/>
                  <a:gd name="T4" fmla="*/ 0 w 3316"/>
                  <a:gd name="T5" fmla="*/ 0 h 2133"/>
                  <a:gd name="T6" fmla="*/ 0 w 3316"/>
                  <a:gd name="T7" fmla="*/ 0 h 2133"/>
                  <a:gd name="T8" fmla="*/ 0 w 3316"/>
                  <a:gd name="T9" fmla="*/ 0 h 2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2133">
                    <a:moveTo>
                      <a:pt x="0" y="2133"/>
                    </a:moveTo>
                    <a:lnTo>
                      <a:pt x="0" y="1978"/>
                    </a:lnTo>
                    <a:lnTo>
                      <a:pt x="3139" y="0"/>
                    </a:lnTo>
                    <a:lnTo>
                      <a:pt x="3316" y="45"/>
                    </a:lnTo>
                    <a:lnTo>
                      <a:pt x="0" y="2133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69" name="Freeform 59"/>
              <p:cNvSpPr>
                <a:spLocks/>
              </p:cNvSpPr>
              <p:nvPr/>
            </p:nvSpPr>
            <p:spPr bwMode="auto">
              <a:xfrm>
                <a:off x="1175" y="3099"/>
                <a:ext cx="218" cy="146"/>
              </a:xfrm>
              <a:custGeom>
                <a:avLst/>
                <a:gdLst>
                  <a:gd name="T0" fmla="*/ 0 w 3135"/>
                  <a:gd name="T1" fmla="*/ 0 h 2113"/>
                  <a:gd name="T2" fmla="*/ 0 w 3135"/>
                  <a:gd name="T3" fmla="*/ 0 h 2113"/>
                  <a:gd name="T4" fmla="*/ 0 w 3135"/>
                  <a:gd name="T5" fmla="*/ 0 h 2113"/>
                  <a:gd name="T6" fmla="*/ 0 w 3135"/>
                  <a:gd name="T7" fmla="*/ 0 h 2113"/>
                  <a:gd name="T8" fmla="*/ 0 w 3135"/>
                  <a:gd name="T9" fmla="*/ 0 h 2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5" h="2113">
                    <a:moveTo>
                      <a:pt x="0" y="2113"/>
                    </a:moveTo>
                    <a:lnTo>
                      <a:pt x="0" y="1983"/>
                    </a:lnTo>
                    <a:lnTo>
                      <a:pt x="3135" y="0"/>
                    </a:lnTo>
                    <a:lnTo>
                      <a:pt x="3135" y="130"/>
                    </a:lnTo>
                    <a:lnTo>
                      <a:pt x="0" y="2113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0" name="Freeform 60"/>
              <p:cNvSpPr>
                <a:spLocks/>
              </p:cNvSpPr>
              <p:nvPr/>
            </p:nvSpPr>
            <p:spPr bwMode="auto">
              <a:xfrm>
                <a:off x="809" y="2785"/>
                <a:ext cx="366" cy="450"/>
              </a:xfrm>
              <a:custGeom>
                <a:avLst/>
                <a:gdLst>
                  <a:gd name="T0" fmla="*/ 0 w 5275"/>
                  <a:gd name="T1" fmla="*/ 0 h 6493"/>
                  <a:gd name="T2" fmla="*/ 0 w 5275"/>
                  <a:gd name="T3" fmla="*/ 0 h 6493"/>
                  <a:gd name="T4" fmla="*/ 0 w 5275"/>
                  <a:gd name="T5" fmla="*/ 0 h 6493"/>
                  <a:gd name="T6" fmla="*/ 0 w 5275"/>
                  <a:gd name="T7" fmla="*/ 0 h 6493"/>
                  <a:gd name="T8" fmla="*/ 0 w 5275"/>
                  <a:gd name="T9" fmla="*/ 0 h 64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93">
                    <a:moveTo>
                      <a:pt x="0" y="5131"/>
                    </a:moveTo>
                    <a:lnTo>
                      <a:pt x="5275" y="6493"/>
                    </a:lnTo>
                    <a:lnTo>
                      <a:pt x="5275" y="1418"/>
                    </a:lnTo>
                    <a:lnTo>
                      <a:pt x="0" y="0"/>
                    </a:lnTo>
                    <a:lnTo>
                      <a:pt x="0" y="5131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1" name="Freeform 61"/>
              <p:cNvSpPr>
                <a:spLocks/>
              </p:cNvSpPr>
              <p:nvPr/>
            </p:nvSpPr>
            <p:spPr bwMode="auto">
              <a:xfrm>
                <a:off x="809" y="3158"/>
                <a:ext cx="366" cy="449"/>
              </a:xfrm>
              <a:custGeom>
                <a:avLst/>
                <a:gdLst>
                  <a:gd name="T0" fmla="*/ 0 w 5275"/>
                  <a:gd name="T1" fmla="*/ 0 h 6476"/>
                  <a:gd name="T2" fmla="*/ 0 w 5275"/>
                  <a:gd name="T3" fmla="*/ 0 h 6476"/>
                  <a:gd name="T4" fmla="*/ 0 w 5275"/>
                  <a:gd name="T5" fmla="*/ 0 h 6476"/>
                  <a:gd name="T6" fmla="*/ 0 w 5275"/>
                  <a:gd name="T7" fmla="*/ 0 h 6476"/>
                  <a:gd name="T8" fmla="*/ 0 w 5275"/>
                  <a:gd name="T9" fmla="*/ 0 h 6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76">
                    <a:moveTo>
                      <a:pt x="0" y="5114"/>
                    </a:moveTo>
                    <a:lnTo>
                      <a:pt x="5275" y="6476"/>
                    </a:lnTo>
                    <a:lnTo>
                      <a:pt x="5275" y="1419"/>
                    </a:lnTo>
                    <a:lnTo>
                      <a:pt x="0" y="0"/>
                    </a:lnTo>
                    <a:lnTo>
                      <a:pt x="0" y="5114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2" name="Freeform 62"/>
              <p:cNvSpPr>
                <a:spLocks/>
              </p:cNvSpPr>
              <p:nvPr/>
            </p:nvSpPr>
            <p:spPr bwMode="auto">
              <a:xfrm>
                <a:off x="853" y="2828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8" h="1534">
                    <a:moveTo>
                      <a:pt x="0" y="0"/>
                    </a:move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0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3" name="Freeform 63"/>
              <p:cNvSpPr>
                <a:spLocks/>
              </p:cNvSpPr>
              <p:nvPr/>
            </p:nvSpPr>
            <p:spPr bwMode="auto">
              <a:xfrm>
                <a:off x="853" y="2828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w 3858"/>
                  <a:gd name="T11" fmla="*/ 0 h 1534"/>
                  <a:gd name="T12" fmla="*/ 0 w 3858"/>
                  <a:gd name="T13" fmla="*/ 0 h 1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58" h="1534">
                    <a:moveTo>
                      <a:pt x="78" y="20"/>
                    </a:moveTo>
                    <a:lnTo>
                      <a:pt x="0" y="0"/>
                    </a:ln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458"/>
                    </a:lnTo>
                    <a:lnTo>
                      <a:pt x="78" y="442"/>
                    </a:lnTo>
                    <a:lnTo>
                      <a:pt x="78" y="2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4" name="Freeform 64"/>
              <p:cNvSpPr>
                <a:spLocks/>
              </p:cNvSpPr>
              <p:nvPr/>
            </p:nvSpPr>
            <p:spPr bwMode="auto">
              <a:xfrm>
                <a:off x="1047" y="2954"/>
                <a:ext cx="11" cy="66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5" name="Freeform 65"/>
              <p:cNvSpPr>
                <a:spLocks/>
              </p:cNvSpPr>
              <p:nvPr/>
            </p:nvSpPr>
            <p:spPr bwMode="auto">
              <a:xfrm>
                <a:off x="1072" y="2961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6" name="Freeform 66"/>
              <p:cNvSpPr>
                <a:spLocks/>
              </p:cNvSpPr>
              <p:nvPr/>
            </p:nvSpPr>
            <p:spPr bwMode="auto">
              <a:xfrm>
                <a:off x="1094" y="2968"/>
                <a:ext cx="11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7" name="Freeform 67"/>
              <p:cNvSpPr>
                <a:spLocks/>
              </p:cNvSpPr>
              <p:nvPr/>
            </p:nvSpPr>
            <p:spPr bwMode="auto">
              <a:xfrm>
                <a:off x="1024" y="2948"/>
                <a:ext cx="10" cy="66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8" name="Freeform 68"/>
              <p:cNvSpPr>
                <a:spLocks/>
              </p:cNvSpPr>
              <p:nvPr/>
            </p:nvSpPr>
            <p:spPr bwMode="auto">
              <a:xfrm>
                <a:off x="977" y="2936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79" name="Freeform 69"/>
              <p:cNvSpPr>
                <a:spLocks/>
              </p:cNvSpPr>
              <p:nvPr/>
            </p:nvSpPr>
            <p:spPr bwMode="auto">
              <a:xfrm>
                <a:off x="905" y="2917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0" name="Freeform 70"/>
              <p:cNvSpPr>
                <a:spLocks/>
              </p:cNvSpPr>
              <p:nvPr/>
            </p:nvSpPr>
            <p:spPr bwMode="auto">
              <a:xfrm>
                <a:off x="1000" y="2942"/>
                <a:ext cx="10" cy="65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1" name="Freeform 71"/>
              <p:cNvSpPr>
                <a:spLocks/>
              </p:cNvSpPr>
              <p:nvPr/>
            </p:nvSpPr>
            <p:spPr bwMode="auto">
              <a:xfrm>
                <a:off x="929" y="2923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2" name="Freeform 72"/>
              <p:cNvSpPr>
                <a:spLocks/>
              </p:cNvSpPr>
              <p:nvPr/>
            </p:nvSpPr>
            <p:spPr bwMode="auto">
              <a:xfrm>
                <a:off x="953" y="2929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3" name="Freeform 73"/>
              <p:cNvSpPr>
                <a:spLocks/>
              </p:cNvSpPr>
              <p:nvPr/>
            </p:nvSpPr>
            <p:spPr bwMode="auto">
              <a:xfrm>
                <a:off x="1047" y="3040"/>
                <a:ext cx="11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4" name="Freeform 74"/>
              <p:cNvSpPr>
                <a:spLocks/>
              </p:cNvSpPr>
              <p:nvPr/>
            </p:nvSpPr>
            <p:spPr bwMode="auto">
              <a:xfrm>
                <a:off x="1072" y="3047"/>
                <a:ext cx="10" cy="65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5" name="Freeform 75"/>
              <p:cNvSpPr>
                <a:spLocks/>
              </p:cNvSpPr>
              <p:nvPr/>
            </p:nvSpPr>
            <p:spPr bwMode="auto">
              <a:xfrm>
                <a:off x="1094" y="3053"/>
                <a:ext cx="11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6" name="Freeform 76"/>
              <p:cNvSpPr>
                <a:spLocks/>
              </p:cNvSpPr>
              <p:nvPr/>
            </p:nvSpPr>
            <p:spPr bwMode="auto">
              <a:xfrm>
                <a:off x="1024" y="3034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7" name="Freeform 77"/>
              <p:cNvSpPr>
                <a:spLocks/>
              </p:cNvSpPr>
              <p:nvPr/>
            </p:nvSpPr>
            <p:spPr bwMode="auto">
              <a:xfrm>
                <a:off x="977" y="3022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8" name="Freeform 78"/>
              <p:cNvSpPr>
                <a:spLocks/>
              </p:cNvSpPr>
              <p:nvPr/>
            </p:nvSpPr>
            <p:spPr bwMode="auto">
              <a:xfrm>
                <a:off x="905" y="3002"/>
                <a:ext cx="10" cy="66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89" name="Freeform 79"/>
              <p:cNvSpPr>
                <a:spLocks/>
              </p:cNvSpPr>
              <p:nvPr/>
            </p:nvSpPr>
            <p:spPr bwMode="auto">
              <a:xfrm>
                <a:off x="1000" y="3028"/>
                <a:ext cx="10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0" name="Freeform 80"/>
              <p:cNvSpPr>
                <a:spLocks/>
              </p:cNvSpPr>
              <p:nvPr/>
            </p:nvSpPr>
            <p:spPr bwMode="auto">
              <a:xfrm>
                <a:off x="929" y="3008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1" name="Freeform 81"/>
              <p:cNvSpPr>
                <a:spLocks/>
              </p:cNvSpPr>
              <p:nvPr/>
            </p:nvSpPr>
            <p:spPr bwMode="auto">
              <a:xfrm>
                <a:off x="953" y="3016"/>
                <a:ext cx="10" cy="64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2" name="Freeform 82"/>
              <p:cNvSpPr>
                <a:spLocks/>
              </p:cNvSpPr>
              <p:nvPr/>
            </p:nvSpPr>
            <p:spPr bwMode="auto">
              <a:xfrm>
                <a:off x="1077" y="3145"/>
                <a:ext cx="56" cy="79"/>
              </a:xfrm>
              <a:custGeom>
                <a:avLst/>
                <a:gdLst>
                  <a:gd name="T0" fmla="*/ 0 w 811"/>
                  <a:gd name="T1" fmla="*/ 0 h 1136"/>
                  <a:gd name="T2" fmla="*/ 0 w 811"/>
                  <a:gd name="T3" fmla="*/ 0 h 1136"/>
                  <a:gd name="T4" fmla="*/ 0 w 811"/>
                  <a:gd name="T5" fmla="*/ 0 h 1136"/>
                  <a:gd name="T6" fmla="*/ 0 w 811"/>
                  <a:gd name="T7" fmla="*/ 0 h 1136"/>
                  <a:gd name="T8" fmla="*/ 0 w 811"/>
                  <a:gd name="T9" fmla="*/ 0 h 1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1" h="1136">
                    <a:moveTo>
                      <a:pt x="811" y="219"/>
                    </a:moveTo>
                    <a:lnTo>
                      <a:pt x="0" y="0"/>
                    </a:lnTo>
                    <a:lnTo>
                      <a:pt x="0" y="926"/>
                    </a:lnTo>
                    <a:lnTo>
                      <a:pt x="811" y="1136"/>
                    </a:lnTo>
                    <a:lnTo>
                      <a:pt x="811" y="219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3" name="Freeform 83"/>
              <p:cNvSpPr>
                <a:spLocks/>
              </p:cNvSpPr>
              <p:nvPr/>
            </p:nvSpPr>
            <p:spPr bwMode="auto">
              <a:xfrm>
                <a:off x="828" y="3301"/>
                <a:ext cx="25" cy="70"/>
              </a:xfrm>
              <a:custGeom>
                <a:avLst/>
                <a:gdLst>
                  <a:gd name="T0" fmla="*/ 0 w 357"/>
                  <a:gd name="T1" fmla="*/ 0 h 1018"/>
                  <a:gd name="T2" fmla="*/ 0 w 357"/>
                  <a:gd name="T3" fmla="*/ 0 h 1018"/>
                  <a:gd name="T4" fmla="*/ 0 w 357"/>
                  <a:gd name="T5" fmla="*/ 0 h 1018"/>
                  <a:gd name="T6" fmla="*/ 0 w 357"/>
                  <a:gd name="T7" fmla="*/ 0 h 1018"/>
                  <a:gd name="T8" fmla="*/ 0 w 357"/>
                  <a:gd name="T9" fmla="*/ 0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7" h="1018">
                    <a:moveTo>
                      <a:pt x="0" y="0"/>
                    </a:moveTo>
                    <a:lnTo>
                      <a:pt x="0" y="926"/>
                    </a:lnTo>
                    <a:lnTo>
                      <a:pt x="357" y="1018"/>
                    </a:lnTo>
                    <a:lnTo>
                      <a:pt x="357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4" name="Freeform 84"/>
              <p:cNvSpPr>
                <a:spLocks/>
              </p:cNvSpPr>
              <p:nvPr/>
            </p:nvSpPr>
            <p:spPr bwMode="auto">
              <a:xfrm>
                <a:off x="838" y="3304"/>
                <a:ext cx="15" cy="61"/>
              </a:xfrm>
              <a:custGeom>
                <a:avLst/>
                <a:gdLst>
                  <a:gd name="T0" fmla="*/ 0 w 217"/>
                  <a:gd name="T1" fmla="*/ 0 h 882"/>
                  <a:gd name="T2" fmla="*/ 0 w 217"/>
                  <a:gd name="T3" fmla="*/ 0 h 882"/>
                  <a:gd name="T4" fmla="*/ 0 w 217"/>
                  <a:gd name="T5" fmla="*/ 0 h 882"/>
                  <a:gd name="T6" fmla="*/ 0 w 217"/>
                  <a:gd name="T7" fmla="*/ 0 h 882"/>
                  <a:gd name="T8" fmla="*/ 0 w 217"/>
                  <a:gd name="T9" fmla="*/ 0 h 8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882">
                    <a:moveTo>
                      <a:pt x="0" y="825"/>
                    </a:moveTo>
                    <a:lnTo>
                      <a:pt x="217" y="882"/>
                    </a:lnTo>
                    <a:lnTo>
                      <a:pt x="217" y="58"/>
                    </a:lnTo>
                    <a:lnTo>
                      <a:pt x="0" y="0"/>
                    </a:lnTo>
                    <a:lnTo>
                      <a:pt x="0" y="825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5" name="Freeform 85"/>
              <p:cNvSpPr>
                <a:spLocks/>
              </p:cNvSpPr>
              <p:nvPr/>
            </p:nvSpPr>
            <p:spPr bwMode="auto">
              <a:xfrm>
                <a:off x="863" y="2661"/>
                <a:ext cx="492" cy="199"/>
              </a:xfrm>
              <a:custGeom>
                <a:avLst/>
                <a:gdLst>
                  <a:gd name="T0" fmla="*/ 0 w 7080"/>
                  <a:gd name="T1" fmla="*/ 0 h 2869"/>
                  <a:gd name="T2" fmla="*/ 0 w 7080"/>
                  <a:gd name="T3" fmla="*/ 0 h 2869"/>
                  <a:gd name="T4" fmla="*/ 0 w 7080"/>
                  <a:gd name="T5" fmla="*/ 0 h 2869"/>
                  <a:gd name="T6" fmla="*/ 0 w 7080"/>
                  <a:gd name="T7" fmla="*/ 0 h 2869"/>
                  <a:gd name="T8" fmla="*/ 0 w 7080"/>
                  <a:gd name="T9" fmla="*/ 0 h 2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80" h="2869">
                    <a:moveTo>
                      <a:pt x="0" y="1666"/>
                    </a:moveTo>
                    <a:lnTo>
                      <a:pt x="4413" y="2869"/>
                    </a:ln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6" name="Freeform 86"/>
              <p:cNvSpPr>
                <a:spLocks/>
              </p:cNvSpPr>
              <p:nvPr/>
            </p:nvSpPr>
            <p:spPr bwMode="auto">
              <a:xfrm>
                <a:off x="863" y="2661"/>
                <a:ext cx="492" cy="119"/>
              </a:xfrm>
              <a:custGeom>
                <a:avLst/>
                <a:gdLst>
                  <a:gd name="T0" fmla="*/ 0 w 7080"/>
                  <a:gd name="T1" fmla="*/ 0 h 1705"/>
                  <a:gd name="T2" fmla="*/ 0 w 7080"/>
                  <a:gd name="T3" fmla="*/ 0 h 1705"/>
                  <a:gd name="T4" fmla="*/ 0 w 7080"/>
                  <a:gd name="T5" fmla="*/ 0 h 1705"/>
                  <a:gd name="T6" fmla="*/ 0 w 7080"/>
                  <a:gd name="T7" fmla="*/ 0 h 1705"/>
                  <a:gd name="T8" fmla="*/ 0 w 7080"/>
                  <a:gd name="T9" fmla="*/ 0 h 1705"/>
                  <a:gd name="T10" fmla="*/ 0 w 7080"/>
                  <a:gd name="T11" fmla="*/ 0 h 1705"/>
                  <a:gd name="T12" fmla="*/ 0 w 7080"/>
                  <a:gd name="T13" fmla="*/ 0 h 17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80" h="1705">
                    <a:moveTo>
                      <a:pt x="6937" y="1288"/>
                    </a:move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lnTo>
                      <a:pt x="143" y="1705"/>
                    </a:lnTo>
                    <a:lnTo>
                      <a:pt x="2667" y="124"/>
                    </a:lnTo>
                    <a:lnTo>
                      <a:pt x="6937" y="128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7" name="Freeform 87"/>
              <p:cNvSpPr>
                <a:spLocks/>
              </p:cNvSpPr>
              <p:nvPr/>
            </p:nvSpPr>
            <p:spPr bwMode="auto">
              <a:xfrm>
                <a:off x="1158" y="3366"/>
                <a:ext cx="209" cy="266"/>
              </a:xfrm>
              <a:custGeom>
                <a:avLst/>
                <a:gdLst>
                  <a:gd name="T0" fmla="*/ 0 w 3007"/>
                  <a:gd name="T1" fmla="*/ 0 h 3819"/>
                  <a:gd name="T2" fmla="*/ 0 w 3007"/>
                  <a:gd name="T3" fmla="*/ 0 h 3819"/>
                  <a:gd name="T4" fmla="*/ 0 w 3007"/>
                  <a:gd name="T5" fmla="*/ 0 h 3819"/>
                  <a:gd name="T6" fmla="*/ 0 w 3007"/>
                  <a:gd name="T7" fmla="*/ 0 h 3819"/>
                  <a:gd name="T8" fmla="*/ 0 w 3007"/>
                  <a:gd name="T9" fmla="*/ 0 h 3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19">
                    <a:moveTo>
                      <a:pt x="0" y="3819"/>
                    </a:moveTo>
                    <a:lnTo>
                      <a:pt x="0" y="2014"/>
                    </a:lnTo>
                    <a:lnTo>
                      <a:pt x="3007" y="0"/>
                    </a:lnTo>
                    <a:lnTo>
                      <a:pt x="3007" y="1804"/>
                    </a:lnTo>
                    <a:lnTo>
                      <a:pt x="0" y="381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8" name="Freeform 88"/>
              <p:cNvSpPr>
                <a:spLocks/>
              </p:cNvSpPr>
              <p:nvPr/>
            </p:nvSpPr>
            <p:spPr bwMode="auto">
              <a:xfrm>
                <a:off x="1152" y="3083"/>
                <a:ext cx="217" cy="146"/>
              </a:xfrm>
              <a:custGeom>
                <a:avLst/>
                <a:gdLst>
                  <a:gd name="T0" fmla="*/ 0 w 3134"/>
                  <a:gd name="T1" fmla="*/ 0 h 2115"/>
                  <a:gd name="T2" fmla="*/ 0 w 3134"/>
                  <a:gd name="T3" fmla="*/ 0 h 2115"/>
                  <a:gd name="T4" fmla="*/ 0 w 3134"/>
                  <a:gd name="T5" fmla="*/ 0 h 2115"/>
                  <a:gd name="T6" fmla="*/ 0 w 3134"/>
                  <a:gd name="T7" fmla="*/ 0 h 2115"/>
                  <a:gd name="T8" fmla="*/ 0 w 3134"/>
                  <a:gd name="T9" fmla="*/ 0 h 2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4" h="2115">
                    <a:moveTo>
                      <a:pt x="0" y="2115"/>
                    </a:moveTo>
                    <a:lnTo>
                      <a:pt x="0" y="1983"/>
                    </a:lnTo>
                    <a:lnTo>
                      <a:pt x="3134" y="0"/>
                    </a:lnTo>
                    <a:lnTo>
                      <a:pt x="3134" y="131"/>
                    </a:lnTo>
                    <a:lnTo>
                      <a:pt x="0" y="2115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99" name="Freeform 89"/>
              <p:cNvSpPr>
                <a:spLocks/>
              </p:cNvSpPr>
              <p:nvPr/>
            </p:nvSpPr>
            <p:spPr bwMode="auto">
              <a:xfrm>
                <a:off x="1193" y="3249"/>
                <a:ext cx="376" cy="103"/>
              </a:xfrm>
              <a:custGeom>
                <a:avLst/>
                <a:gdLst>
                  <a:gd name="T0" fmla="*/ 0 w 5427"/>
                  <a:gd name="T1" fmla="*/ 0 h 1495"/>
                  <a:gd name="T2" fmla="*/ 0 w 5427"/>
                  <a:gd name="T3" fmla="*/ 0 h 1495"/>
                  <a:gd name="T4" fmla="*/ 0 w 5427"/>
                  <a:gd name="T5" fmla="*/ 0 h 1495"/>
                  <a:gd name="T6" fmla="*/ 0 w 5427"/>
                  <a:gd name="T7" fmla="*/ 0 h 1495"/>
                  <a:gd name="T8" fmla="*/ 0 w 5427"/>
                  <a:gd name="T9" fmla="*/ 0 h 1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7" h="1495">
                    <a:moveTo>
                      <a:pt x="150" y="0"/>
                    </a:moveTo>
                    <a:lnTo>
                      <a:pt x="5427" y="1361"/>
                    </a:lnTo>
                    <a:lnTo>
                      <a:pt x="5275" y="1495"/>
                    </a:lnTo>
                    <a:lnTo>
                      <a:pt x="0" y="76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0" name="Freeform 90"/>
              <p:cNvSpPr>
                <a:spLocks/>
              </p:cNvSpPr>
              <p:nvPr/>
            </p:nvSpPr>
            <p:spPr bwMode="auto">
              <a:xfrm>
                <a:off x="1203" y="3239"/>
                <a:ext cx="366" cy="106"/>
              </a:xfrm>
              <a:custGeom>
                <a:avLst/>
                <a:gdLst>
                  <a:gd name="T0" fmla="*/ 0 w 5282"/>
                  <a:gd name="T1" fmla="*/ 0 h 1531"/>
                  <a:gd name="T2" fmla="*/ 0 w 5282"/>
                  <a:gd name="T3" fmla="*/ 0 h 1531"/>
                  <a:gd name="T4" fmla="*/ 0 w 5282"/>
                  <a:gd name="T5" fmla="*/ 0 h 1531"/>
                  <a:gd name="T6" fmla="*/ 0 w 5282"/>
                  <a:gd name="T7" fmla="*/ 0 h 1531"/>
                  <a:gd name="T8" fmla="*/ 0 w 5282"/>
                  <a:gd name="T9" fmla="*/ 0 h 1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82" h="1531">
                    <a:moveTo>
                      <a:pt x="5" y="169"/>
                    </a:moveTo>
                    <a:lnTo>
                      <a:pt x="5282" y="1531"/>
                    </a:lnTo>
                    <a:lnTo>
                      <a:pt x="5277" y="1377"/>
                    </a:lnTo>
                    <a:lnTo>
                      <a:pt x="0" y="0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1" name="Freeform 91"/>
              <p:cNvSpPr>
                <a:spLocks/>
              </p:cNvSpPr>
              <p:nvPr/>
            </p:nvSpPr>
            <p:spPr bwMode="auto">
              <a:xfrm>
                <a:off x="1565" y="3480"/>
                <a:ext cx="209" cy="264"/>
              </a:xfrm>
              <a:custGeom>
                <a:avLst/>
                <a:gdLst>
                  <a:gd name="T0" fmla="*/ 0 w 3007"/>
                  <a:gd name="T1" fmla="*/ 0 h 3820"/>
                  <a:gd name="T2" fmla="*/ 0 w 3007"/>
                  <a:gd name="T3" fmla="*/ 0 h 3820"/>
                  <a:gd name="T4" fmla="*/ 0 w 3007"/>
                  <a:gd name="T5" fmla="*/ 0 h 3820"/>
                  <a:gd name="T6" fmla="*/ 0 w 3007"/>
                  <a:gd name="T7" fmla="*/ 0 h 3820"/>
                  <a:gd name="T8" fmla="*/ 0 w 3007"/>
                  <a:gd name="T9" fmla="*/ 0 h 38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20">
                    <a:moveTo>
                      <a:pt x="0" y="3820"/>
                    </a:moveTo>
                    <a:lnTo>
                      <a:pt x="0" y="2016"/>
                    </a:lnTo>
                    <a:lnTo>
                      <a:pt x="3007" y="0"/>
                    </a:lnTo>
                    <a:lnTo>
                      <a:pt x="3007" y="1806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2" name="Freeform 92"/>
              <p:cNvSpPr>
                <a:spLocks/>
              </p:cNvSpPr>
              <p:nvPr/>
            </p:nvSpPr>
            <p:spPr bwMode="auto">
              <a:xfrm>
                <a:off x="1212" y="3521"/>
                <a:ext cx="353" cy="223"/>
              </a:xfrm>
              <a:custGeom>
                <a:avLst/>
                <a:gdLst>
                  <a:gd name="T0" fmla="*/ 0 w 5100"/>
                  <a:gd name="T1" fmla="*/ 0 h 3217"/>
                  <a:gd name="T2" fmla="*/ 0 w 5100"/>
                  <a:gd name="T3" fmla="*/ 0 h 3217"/>
                  <a:gd name="T4" fmla="*/ 0 w 5100"/>
                  <a:gd name="T5" fmla="*/ 0 h 3217"/>
                  <a:gd name="T6" fmla="*/ 0 w 5100"/>
                  <a:gd name="T7" fmla="*/ 0 h 3217"/>
                  <a:gd name="T8" fmla="*/ 0 w 5100"/>
                  <a:gd name="T9" fmla="*/ 0 h 3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0" h="3217">
                    <a:moveTo>
                      <a:pt x="0" y="0"/>
                    </a:moveTo>
                    <a:lnTo>
                      <a:pt x="5100" y="1413"/>
                    </a:lnTo>
                    <a:lnTo>
                      <a:pt x="5100" y="3217"/>
                    </a:lnTo>
                    <a:lnTo>
                      <a:pt x="0" y="1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3" name="Freeform 93"/>
              <p:cNvSpPr>
                <a:spLocks/>
              </p:cNvSpPr>
              <p:nvPr/>
            </p:nvSpPr>
            <p:spPr bwMode="auto">
              <a:xfrm>
                <a:off x="1193" y="2736"/>
                <a:ext cx="596" cy="243"/>
              </a:xfrm>
              <a:custGeom>
                <a:avLst/>
                <a:gdLst>
                  <a:gd name="T0" fmla="*/ 0 w 8591"/>
                  <a:gd name="T1" fmla="*/ 0 h 3506"/>
                  <a:gd name="T2" fmla="*/ 0 w 8591"/>
                  <a:gd name="T3" fmla="*/ 0 h 3506"/>
                  <a:gd name="T4" fmla="*/ 0 w 8591"/>
                  <a:gd name="T5" fmla="*/ 0 h 3506"/>
                  <a:gd name="T6" fmla="*/ 0 w 8591"/>
                  <a:gd name="T7" fmla="*/ 0 h 3506"/>
                  <a:gd name="T8" fmla="*/ 0 w 8591"/>
                  <a:gd name="T9" fmla="*/ 0 h 3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91" h="3506">
                    <a:moveTo>
                      <a:pt x="0" y="2088"/>
                    </a:moveTo>
                    <a:lnTo>
                      <a:pt x="5275" y="3506"/>
                    </a:lnTo>
                    <a:lnTo>
                      <a:pt x="8591" y="1418"/>
                    </a:lnTo>
                    <a:lnTo>
                      <a:pt x="3315" y="0"/>
                    </a:lnTo>
                    <a:lnTo>
                      <a:pt x="0" y="2088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4" name="Freeform 94"/>
              <p:cNvSpPr>
                <a:spLocks/>
              </p:cNvSpPr>
              <p:nvPr/>
            </p:nvSpPr>
            <p:spPr bwMode="auto">
              <a:xfrm>
                <a:off x="1559" y="2835"/>
                <a:ext cx="230" cy="497"/>
              </a:xfrm>
              <a:custGeom>
                <a:avLst/>
                <a:gdLst>
                  <a:gd name="T0" fmla="*/ 0 w 3316"/>
                  <a:gd name="T1" fmla="*/ 0 h 7170"/>
                  <a:gd name="T2" fmla="*/ 0 w 3316"/>
                  <a:gd name="T3" fmla="*/ 0 h 7170"/>
                  <a:gd name="T4" fmla="*/ 0 w 3316"/>
                  <a:gd name="T5" fmla="*/ 0 h 7170"/>
                  <a:gd name="T6" fmla="*/ 0 w 3316"/>
                  <a:gd name="T7" fmla="*/ 0 h 7170"/>
                  <a:gd name="T8" fmla="*/ 0 w 3316"/>
                  <a:gd name="T9" fmla="*/ 0 h 7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70">
                    <a:moveTo>
                      <a:pt x="0" y="7170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81"/>
                    </a:lnTo>
                    <a:lnTo>
                      <a:pt x="0" y="717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5" name="Freeform 95"/>
              <p:cNvSpPr>
                <a:spLocks/>
              </p:cNvSpPr>
              <p:nvPr/>
            </p:nvSpPr>
            <p:spPr bwMode="auto">
              <a:xfrm>
                <a:off x="1559" y="3208"/>
                <a:ext cx="230" cy="495"/>
              </a:xfrm>
              <a:custGeom>
                <a:avLst/>
                <a:gdLst>
                  <a:gd name="T0" fmla="*/ 0 w 3316"/>
                  <a:gd name="T1" fmla="*/ 0 h 7129"/>
                  <a:gd name="T2" fmla="*/ 0 w 3316"/>
                  <a:gd name="T3" fmla="*/ 0 h 7129"/>
                  <a:gd name="T4" fmla="*/ 0 w 3316"/>
                  <a:gd name="T5" fmla="*/ 0 h 7129"/>
                  <a:gd name="T6" fmla="*/ 0 w 3316"/>
                  <a:gd name="T7" fmla="*/ 0 h 7129"/>
                  <a:gd name="T8" fmla="*/ 0 w 3316"/>
                  <a:gd name="T9" fmla="*/ 0 h 7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29">
                    <a:moveTo>
                      <a:pt x="0" y="7129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41"/>
                    </a:lnTo>
                    <a:lnTo>
                      <a:pt x="0" y="712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6" name="Freeform 96"/>
              <p:cNvSpPr>
                <a:spLocks/>
              </p:cNvSpPr>
              <p:nvPr/>
            </p:nvSpPr>
            <p:spPr bwMode="auto">
              <a:xfrm>
                <a:off x="1559" y="3205"/>
                <a:ext cx="230" cy="147"/>
              </a:xfrm>
              <a:custGeom>
                <a:avLst/>
                <a:gdLst>
                  <a:gd name="T0" fmla="*/ 0 w 3316"/>
                  <a:gd name="T1" fmla="*/ 0 h 2133"/>
                  <a:gd name="T2" fmla="*/ 0 w 3316"/>
                  <a:gd name="T3" fmla="*/ 0 h 2133"/>
                  <a:gd name="T4" fmla="*/ 0 w 3316"/>
                  <a:gd name="T5" fmla="*/ 0 h 2133"/>
                  <a:gd name="T6" fmla="*/ 0 w 3316"/>
                  <a:gd name="T7" fmla="*/ 0 h 2133"/>
                  <a:gd name="T8" fmla="*/ 0 w 3316"/>
                  <a:gd name="T9" fmla="*/ 0 h 2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2133">
                    <a:moveTo>
                      <a:pt x="0" y="2133"/>
                    </a:moveTo>
                    <a:lnTo>
                      <a:pt x="0" y="1978"/>
                    </a:lnTo>
                    <a:lnTo>
                      <a:pt x="3139" y="0"/>
                    </a:lnTo>
                    <a:lnTo>
                      <a:pt x="3316" y="45"/>
                    </a:lnTo>
                    <a:lnTo>
                      <a:pt x="0" y="2133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7" name="Freeform 97"/>
              <p:cNvSpPr>
                <a:spLocks/>
              </p:cNvSpPr>
              <p:nvPr/>
            </p:nvSpPr>
            <p:spPr bwMode="auto">
              <a:xfrm>
                <a:off x="1559" y="3195"/>
                <a:ext cx="218" cy="146"/>
              </a:xfrm>
              <a:custGeom>
                <a:avLst/>
                <a:gdLst>
                  <a:gd name="T0" fmla="*/ 0 w 3135"/>
                  <a:gd name="T1" fmla="*/ 0 h 2113"/>
                  <a:gd name="T2" fmla="*/ 0 w 3135"/>
                  <a:gd name="T3" fmla="*/ 0 h 2113"/>
                  <a:gd name="T4" fmla="*/ 0 w 3135"/>
                  <a:gd name="T5" fmla="*/ 0 h 2113"/>
                  <a:gd name="T6" fmla="*/ 0 w 3135"/>
                  <a:gd name="T7" fmla="*/ 0 h 2113"/>
                  <a:gd name="T8" fmla="*/ 0 w 3135"/>
                  <a:gd name="T9" fmla="*/ 0 h 2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5" h="2113">
                    <a:moveTo>
                      <a:pt x="0" y="2113"/>
                    </a:moveTo>
                    <a:lnTo>
                      <a:pt x="0" y="1983"/>
                    </a:lnTo>
                    <a:lnTo>
                      <a:pt x="3135" y="0"/>
                    </a:lnTo>
                    <a:lnTo>
                      <a:pt x="3135" y="130"/>
                    </a:lnTo>
                    <a:lnTo>
                      <a:pt x="0" y="2113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8" name="Freeform 98"/>
              <p:cNvSpPr>
                <a:spLocks/>
              </p:cNvSpPr>
              <p:nvPr/>
            </p:nvSpPr>
            <p:spPr bwMode="auto">
              <a:xfrm>
                <a:off x="1193" y="2881"/>
                <a:ext cx="366" cy="450"/>
              </a:xfrm>
              <a:custGeom>
                <a:avLst/>
                <a:gdLst>
                  <a:gd name="T0" fmla="*/ 0 w 5275"/>
                  <a:gd name="T1" fmla="*/ 0 h 6493"/>
                  <a:gd name="T2" fmla="*/ 0 w 5275"/>
                  <a:gd name="T3" fmla="*/ 0 h 6493"/>
                  <a:gd name="T4" fmla="*/ 0 w 5275"/>
                  <a:gd name="T5" fmla="*/ 0 h 6493"/>
                  <a:gd name="T6" fmla="*/ 0 w 5275"/>
                  <a:gd name="T7" fmla="*/ 0 h 6493"/>
                  <a:gd name="T8" fmla="*/ 0 w 5275"/>
                  <a:gd name="T9" fmla="*/ 0 h 64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93">
                    <a:moveTo>
                      <a:pt x="0" y="5131"/>
                    </a:moveTo>
                    <a:lnTo>
                      <a:pt x="5275" y="6493"/>
                    </a:lnTo>
                    <a:lnTo>
                      <a:pt x="5275" y="1418"/>
                    </a:lnTo>
                    <a:lnTo>
                      <a:pt x="0" y="0"/>
                    </a:lnTo>
                    <a:lnTo>
                      <a:pt x="0" y="5131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09" name="Freeform 99"/>
              <p:cNvSpPr>
                <a:spLocks/>
              </p:cNvSpPr>
              <p:nvPr/>
            </p:nvSpPr>
            <p:spPr bwMode="auto">
              <a:xfrm>
                <a:off x="1193" y="3254"/>
                <a:ext cx="366" cy="449"/>
              </a:xfrm>
              <a:custGeom>
                <a:avLst/>
                <a:gdLst>
                  <a:gd name="T0" fmla="*/ 0 w 5275"/>
                  <a:gd name="T1" fmla="*/ 0 h 6476"/>
                  <a:gd name="T2" fmla="*/ 0 w 5275"/>
                  <a:gd name="T3" fmla="*/ 0 h 6476"/>
                  <a:gd name="T4" fmla="*/ 0 w 5275"/>
                  <a:gd name="T5" fmla="*/ 0 h 6476"/>
                  <a:gd name="T6" fmla="*/ 0 w 5275"/>
                  <a:gd name="T7" fmla="*/ 0 h 6476"/>
                  <a:gd name="T8" fmla="*/ 0 w 5275"/>
                  <a:gd name="T9" fmla="*/ 0 h 6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76">
                    <a:moveTo>
                      <a:pt x="0" y="5114"/>
                    </a:moveTo>
                    <a:lnTo>
                      <a:pt x="5275" y="6476"/>
                    </a:lnTo>
                    <a:lnTo>
                      <a:pt x="5275" y="1419"/>
                    </a:lnTo>
                    <a:lnTo>
                      <a:pt x="0" y="0"/>
                    </a:lnTo>
                    <a:lnTo>
                      <a:pt x="0" y="5114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0" name="Freeform 100"/>
              <p:cNvSpPr>
                <a:spLocks/>
              </p:cNvSpPr>
              <p:nvPr/>
            </p:nvSpPr>
            <p:spPr bwMode="auto">
              <a:xfrm>
                <a:off x="1237" y="2924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8" h="1534">
                    <a:moveTo>
                      <a:pt x="0" y="0"/>
                    </a:move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0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1" name="Freeform 101"/>
              <p:cNvSpPr>
                <a:spLocks/>
              </p:cNvSpPr>
              <p:nvPr/>
            </p:nvSpPr>
            <p:spPr bwMode="auto">
              <a:xfrm>
                <a:off x="1237" y="2924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w 3858"/>
                  <a:gd name="T11" fmla="*/ 0 h 1534"/>
                  <a:gd name="T12" fmla="*/ 0 w 3858"/>
                  <a:gd name="T13" fmla="*/ 0 h 1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58" h="1534">
                    <a:moveTo>
                      <a:pt x="78" y="20"/>
                    </a:moveTo>
                    <a:lnTo>
                      <a:pt x="0" y="0"/>
                    </a:ln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458"/>
                    </a:lnTo>
                    <a:lnTo>
                      <a:pt x="78" y="442"/>
                    </a:lnTo>
                    <a:lnTo>
                      <a:pt x="78" y="2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2" name="Freeform 102"/>
              <p:cNvSpPr>
                <a:spLocks/>
              </p:cNvSpPr>
              <p:nvPr/>
            </p:nvSpPr>
            <p:spPr bwMode="auto">
              <a:xfrm>
                <a:off x="1431" y="3050"/>
                <a:ext cx="11" cy="66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3" name="Freeform 103"/>
              <p:cNvSpPr>
                <a:spLocks/>
              </p:cNvSpPr>
              <p:nvPr/>
            </p:nvSpPr>
            <p:spPr bwMode="auto">
              <a:xfrm>
                <a:off x="1456" y="3057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4" name="Freeform 104"/>
              <p:cNvSpPr>
                <a:spLocks/>
              </p:cNvSpPr>
              <p:nvPr/>
            </p:nvSpPr>
            <p:spPr bwMode="auto">
              <a:xfrm>
                <a:off x="1478" y="3064"/>
                <a:ext cx="11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5" name="Freeform 105"/>
              <p:cNvSpPr>
                <a:spLocks/>
              </p:cNvSpPr>
              <p:nvPr/>
            </p:nvSpPr>
            <p:spPr bwMode="auto">
              <a:xfrm>
                <a:off x="1408" y="3044"/>
                <a:ext cx="10" cy="66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6" name="Freeform 106"/>
              <p:cNvSpPr>
                <a:spLocks/>
              </p:cNvSpPr>
              <p:nvPr/>
            </p:nvSpPr>
            <p:spPr bwMode="auto">
              <a:xfrm>
                <a:off x="1361" y="3032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7" name="Freeform 107"/>
              <p:cNvSpPr>
                <a:spLocks/>
              </p:cNvSpPr>
              <p:nvPr/>
            </p:nvSpPr>
            <p:spPr bwMode="auto">
              <a:xfrm>
                <a:off x="1289" y="3013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8" name="Freeform 108"/>
              <p:cNvSpPr>
                <a:spLocks/>
              </p:cNvSpPr>
              <p:nvPr/>
            </p:nvSpPr>
            <p:spPr bwMode="auto">
              <a:xfrm>
                <a:off x="1384" y="3038"/>
                <a:ext cx="10" cy="65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19" name="Freeform 109"/>
              <p:cNvSpPr>
                <a:spLocks/>
              </p:cNvSpPr>
              <p:nvPr/>
            </p:nvSpPr>
            <p:spPr bwMode="auto">
              <a:xfrm>
                <a:off x="1313" y="3019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0" name="Freeform 110"/>
              <p:cNvSpPr>
                <a:spLocks/>
              </p:cNvSpPr>
              <p:nvPr/>
            </p:nvSpPr>
            <p:spPr bwMode="auto">
              <a:xfrm>
                <a:off x="1337" y="3025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1" name="Freeform 111"/>
              <p:cNvSpPr>
                <a:spLocks/>
              </p:cNvSpPr>
              <p:nvPr/>
            </p:nvSpPr>
            <p:spPr bwMode="auto">
              <a:xfrm>
                <a:off x="1431" y="3136"/>
                <a:ext cx="11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2" name="Freeform 112"/>
              <p:cNvSpPr>
                <a:spLocks/>
              </p:cNvSpPr>
              <p:nvPr/>
            </p:nvSpPr>
            <p:spPr bwMode="auto">
              <a:xfrm>
                <a:off x="1456" y="3143"/>
                <a:ext cx="10" cy="65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3" name="Freeform 113"/>
              <p:cNvSpPr>
                <a:spLocks/>
              </p:cNvSpPr>
              <p:nvPr/>
            </p:nvSpPr>
            <p:spPr bwMode="auto">
              <a:xfrm>
                <a:off x="1478" y="3149"/>
                <a:ext cx="11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4" name="Freeform 114"/>
              <p:cNvSpPr>
                <a:spLocks/>
              </p:cNvSpPr>
              <p:nvPr/>
            </p:nvSpPr>
            <p:spPr bwMode="auto">
              <a:xfrm>
                <a:off x="1408" y="3130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5" name="Freeform 115"/>
              <p:cNvSpPr>
                <a:spLocks/>
              </p:cNvSpPr>
              <p:nvPr/>
            </p:nvSpPr>
            <p:spPr bwMode="auto">
              <a:xfrm>
                <a:off x="1361" y="3118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6" name="Freeform 116"/>
              <p:cNvSpPr>
                <a:spLocks/>
              </p:cNvSpPr>
              <p:nvPr/>
            </p:nvSpPr>
            <p:spPr bwMode="auto">
              <a:xfrm>
                <a:off x="1289" y="3098"/>
                <a:ext cx="10" cy="66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7" name="Freeform 117"/>
              <p:cNvSpPr>
                <a:spLocks/>
              </p:cNvSpPr>
              <p:nvPr/>
            </p:nvSpPr>
            <p:spPr bwMode="auto">
              <a:xfrm>
                <a:off x="1384" y="3124"/>
                <a:ext cx="10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8" name="Freeform 118"/>
              <p:cNvSpPr>
                <a:spLocks/>
              </p:cNvSpPr>
              <p:nvPr/>
            </p:nvSpPr>
            <p:spPr bwMode="auto">
              <a:xfrm>
                <a:off x="1313" y="3104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29" name="Freeform 119"/>
              <p:cNvSpPr>
                <a:spLocks/>
              </p:cNvSpPr>
              <p:nvPr/>
            </p:nvSpPr>
            <p:spPr bwMode="auto">
              <a:xfrm>
                <a:off x="1337" y="3112"/>
                <a:ext cx="10" cy="64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30" name="Freeform 120"/>
              <p:cNvSpPr>
                <a:spLocks/>
              </p:cNvSpPr>
              <p:nvPr/>
            </p:nvSpPr>
            <p:spPr bwMode="auto">
              <a:xfrm>
                <a:off x="1461" y="3241"/>
                <a:ext cx="56" cy="79"/>
              </a:xfrm>
              <a:custGeom>
                <a:avLst/>
                <a:gdLst>
                  <a:gd name="T0" fmla="*/ 0 w 811"/>
                  <a:gd name="T1" fmla="*/ 0 h 1136"/>
                  <a:gd name="T2" fmla="*/ 0 w 811"/>
                  <a:gd name="T3" fmla="*/ 0 h 1136"/>
                  <a:gd name="T4" fmla="*/ 0 w 811"/>
                  <a:gd name="T5" fmla="*/ 0 h 1136"/>
                  <a:gd name="T6" fmla="*/ 0 w 811"/>
                  <a:gd name="T7" fmla="*/ 0 h 1136"/>
                  <a:gd name="T8" fmla="*/ 0 w 811"/>
                  <a:gd name="T9" fmla="*/ 0 h 1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1" h="1136">
                    <a:moveTo>
                      <a:pt x="811" y="219"/>
                    </a:moveTo>
                    <a:lnTo>
                      <a:pt x="0" y="0"/>
                    </a:lnTo>
                    <a:lnTo>
                      <a:pt x="0" y="926"/>
                    </a:lnTo>
                    <a:lnTo>
                      <a:pt x="811" y="1136"/>
                    </a:lnTo>
                    <a:lnTo>
                      <a:pt x="811" y="219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31" name="Freeform 121"/>
              <p:cNvSpPr>
                <a:spLocks/>
              </p:cNvSpPr>
              <p:nvPr/>
            </p:nvSpPr>
            <p:spPr bwMode="auto">
              <a:xfrm>
                <a:off x="1212" y="3397"/>
                <a:ext cx="25" cy="70"/>
              </a:xfrm>
              <a:custGeom>
                <a:avLst/>
                <a:gdLst>
                  <a:gd name="T0" fmla="*/ 0 w 357"/>
                  <a:gd name="T1" fmla="*/ 0 h 1018"/>
                  <a:gd name="T2" fmla="*/ 0 w 357"/>
                  <a:gd name="T3" fmla="*/ 0 h 1018"/>
                  <a:gd name="T4" fmla="*/ 0 w 357"/>
                  <a:gd name="T5" fmla="*/ 0 h 1018"/>
                  <a:gd name="T6" fmla="*/ 0 w 357"/>
                  <a:gd name="T7" fmla="*/ 0 h 1018"/>
                  <a:gd name="T8" fmla="*/ 0 w 357"/>
                  <a:gd name="T9" fmla="*/ 0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7" h="1018">
                    <a:moveTo>
                      <a:pt x="0" y="0"/>
                    </a:moveTo>
                    <a:lnTo>
                      <a:pt x="0" y="926"/>
                    </a:lnTo>
                    <a:lnTo>
                      <a:pt x="357" y="1018"/>
                    </a:lnTo>
                    <a:lnTo>
                      <a:pt x="357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32" name="Freeform 122"/>
              <p:cNvSpPr>
                <a:spLocks/>
              </p:cNvSpPr>
              <p:nvPr/>
            </p:nvSpPr>
            <p:spPr bwMode="auto">
              <a:xfrm>
                <a:off x="1222" y="3400"/>
                <a:ext cx="15" cy="61"/>
              </a:xfrm>
              <a:custGeom>
                <a:avLst/>
                <a:gdLst>
                  <a:gd name="T0" fmla="*/ 0 w 217"/>
                  <a:gd name="T1" fmla="*/ 0 h 882"/>
                  <a:gd name="T2" fmla="*/ 0 w 217"/>
                  <a:gd name="T3" fmla="*/ 0 h 882"/>
                  <a:gd name="T4" fmla="*/ 0 w 217"/>
                  <a:gd name="T5" fmla="*/ 0 h 882"/>
                  <a:gd name="T6" fmla="*/ 0 w 217"/>
                  <a:gd name="T7" fmla="*/ 0 h 882"/>
                  <a:gd name="T8" fmla="*/ 0 w 217"/>
                  <a:gd name="T9" fmla="*/ 0 h 8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882">
                    <a:moveTo>
                      <a:pt x="0" y="825"/>
                    </a:moveTo>
                    <a:lnTo>
                      <a:pt x="217" y="882"/>
                    </a:lnTo>
                    <a:lnTo>
                      <a:pt x="217" y="58"/>
                    </a:lnTo>
                    <a:lnTo>
                      <a:pt x="0" y="0"/>
                    </a:lnTo>
                    <a:lnTo>
                      <a:pt x="0" y="825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33" name="Freeform 123"/>
              <p:cNvSpPr>
                <a:spLocks/>
              </p:cNvSpPr>
              <p:nvPr/>
            </p:nvSpPr>
            <p:spPr bwMode="auto">
              <a:xfrm>
                <a:off x="1247" y="2757"/>
                <a:ext cx="492" cy="199"/>
              </a:xfrm>
              <a:custGeom>
                <a:avLst/>
                <a:gdLst>
                  <a:gd name="T0" fmla="*/ 0 w 7080"/>
                  <a:gd name="T1" fmla="*/ 0 h 2869"/>
                  <a:gd name="T2" fmla="*/ 0 w 7080"/>
                  <a:gd name="T3" fmla="*/ 0 h 2869"/>
                  <a:gd name="T4" fmla="*/ 0 w 7080"/>
                  <a:gd name="T5" fmla="*/ 0 h 2869"/>
                  <a:gd name="T6" fmla="*/ 0 w 7080"/>
                  <a:gd name="T7" fmla="*/ 0 h 2869"/>
                  <a:gd name="T8" fmla="*/ 0 w 7080"/>
                  <a:gd name="T9" fmla="*/ 0 h 2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80" h="2869">
                    <a:moveTo>
                      <a:pt x="0" y="1666"/>
                    </a:moveTo>
                    <a:lnTo>
                      <a:pt x="4413" y="2869"/>
                    </a:ln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134" name="Freeform 124"/>
              <p:cNvSpPr>
                <a:spLocks/>
              </p:cNvSpPr>
              <p:nvPr/>
            </p:nvSpPr>
            <p:spPr bwMode="auto">
              <a:xfrm>
                <a:off x="1247" y="2757"/>
                <a:ext cx="492" cy="119"/>
              </a:xfrm>
              <a:custGeom>
                <a:avLst/>
                <a:gdLst>
                  <a:gd name="T0" fmla="*/ 0 w 7080"/>
                  <a:gd name="T1" fmla="*/ 0 h 1705"/>
                  <a:gd name="T2" fmla="*/ 0 w 7080"/>
                  <a:gd name="T3" fmla="*/ 0 h 1705"/>
                  <a:gd name="T4" fmla="*/ 0 w 7080"/>
                  <a:gd name="T5" fmla="*/ 0 h 1705"/>
                  <a:gd name="T6" fmla="*/ 0 w 7080"/>
                  <a:gd name="T7" fmla="*/ 0 h 1705"/>
                  <a:gd name="T8" fmla="*/ 0 w 7080"/>
                  <a:gd name="T9" fmla="*/ 0 h 1705"/>
                  <a:gd name="T10" fmla="*/ 0 w 7080"/>
                  <a:gd name="T11" fmla="*/ 0 h 1705"/>
                  <a:gd name="T12" fmla="*/ 0 w 7080"/>
                  <a:gd name="T13" fmla="*/ 0 h 17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80" h="1705">
                    <a:moveTo>
                      <a:pt x="6937" y="1288"/>
                    </a:move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lnTo>
                      <a:pt x="143" y="1705"/>
                    </a:lnTo>
                    <a:lnTo>
                      <a:pt x="2667" y="124"/>
                    </a:lnTo>
                    <a:lnTo>
                      <a:pt x="6937" y="128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51" name="Group 125"/>
          <p:cNvGrpSpPr>
            <a:grpSpLocks/>
          </p:cNvGrpSpPr>
          <p:nvPr/>
        </p:nvGrpSpPr>
        <p:grpSpPr bwMode="auto">
          <a:xfrm>
            <a:off x="6400800" y="3219450"/>
            <a:ext cx="1620838" cy="2362200"/>
            <a:chOff x="4080" y="1920"/>
            <a:chExt cx="1021" cy="1488"/>
          </a:xfrm>
        </p:grpSpPr>
        <p:grpSp>
          <p:nvGrpSpPr>
            <p:cNvPr id="40979" name="Group 126"/>
            <p:cNvGrpSpPr>
              <a:grpSpLocks/>
            </p:cNvGrpSpPr>
            <p:nvPr/>
          </p:nvGrpSpPr>
          <p:grpSpPr bwMode="auto">
            <a:xfrm>
              <a:off x="4080" y="1920"/>
              <a:ext cx="1021" cy="1104"/>
              <a:chOff x="4080" y="1920"/>
              <a:chExt cx="1021" cy="1104"/>
            </a:xfrm>
          </p:grpSpPr>
          <p:sp>
            <p:nvSpPr>
              <p:cNvPr id="40981" name="Freeform 127"/>
              <p:cNvSpPr>
                <a:spLocks/>
              </p:cNvSpPr>
              <p:nvPr/>
            </p:nvSpPr>
            <p:spPr bwMode="auto">
              <a:xfrm>
                <a:off x="4086" y="2550"/>
                <a:ext cx="209" cy="266"/>
              </a:xfrm>
              <a:custGeom>
                <a:avLst/>
                <a:gdLst>
                  <a:gd name="T0" fmla="*/ 0 w 3007"/>
                  <a:gd name="T1" fmla="*/ 0 h 3819"/>
                  <a:gd name="T2" fmla="*/ 0 w 3007"/>
                  <a:gd name="T3" fmla="*/ 0 h 3819"/>
                  <a:gd name="T4" fmla="*/ 0 w 3007"/>
                  <a:gd name="T5" fmla="*/ 0 h 3819"/>
                  <a:gd name="T6" fmla="*/ 0 w 3007"/>
                  <a:gd name="T7" fmla="*/ 0 h 3819"/>
                  <a:gd name="T8" fmla="*/ 0 w 3007"/>
                  <a:gd name="T9" fmla="*/ 0 h 3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19">
                    <a:moveTo>
                      <a:pt x="0" y="3819"/>
                    </a:moveTo>
                    <a:lnTo>
                      <a:pt x="0" y="2014"/>
                    </a:lnTo>
                    <a:lnTo>
                      <a:pt x="3007" y="0"/>
                    </a:lnTo>
                    <a:lnTo>
                      <a:pt x="3007" y="1804"/>
                    </a:lnTo>
                    <a:lnTo>
                      <a:pt x="0" y="381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2" name="Freeform 128"/>
              <p:cNvSpPr>
                <a:spLocks/>
              </p:cNvSpPr>
              <p:nvPr/>
            </p:nvSpPr>
            <p:spPr bwMode="auto">
              <a:xfrm>
                <a:off x="4080" y="2267"/>
                <a:ext cx="217" cy="146"/>
              </a:xfrm>
              <a:custGeom>
                <a:avLst/>
                <a:gdLst>
                  <a:gd name="T0" fmla="*/ 0 w 3134"/>
                  <a:gd name="T1" fmla="*/ 0 h 2115"/>
                  <a:gd name="T2" fmla="*/ 0 w 3134"/>
                  <a:gd name="T3" fmla="*/ 0 h 2115"/>
                  <a:gd name="T4" fmla="*/ 0 w 3134"/>
                  <a:gd name="T5" fmla="*/ 0 h 2115"/>
                  <a:gd name="T6" fmla="*/ 0 w 3134"/>
                  <a:gd name="T7" fmla="*/ 0 h 2115"/>
                  <a:gd name="T8" fmla="*/ 0 w 3134"/>
                  <a:gd name="T9" fmla="*/ 0 h 2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4" h="2115">
                    <a:moveTo>
                      <a:pt x="0" y="2115"/>
                    </a:moveTo>
                    <a:lnTo>
                      <a:pt x="0" y="1983"/>
                    </a:lnTo>
                    <a:lnTo>
                      <a:pt x="3134" y="0"/>
                    </a:lnTo>
                    <a:lnTo>
                      <a:pt x="3134" y="131"/>
                    </a:lnTo>
                    <a:lnTo>
                      <a:pt x="0" y="2115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3" name="Freeform 129"/>
              <p:cNvSpPr>
                <a:spLocks/>
              </p:cNvSpPr>
              <p:nvPr/>
            </p:nvSpPr>
            <p:spPr bwMode="auto">
              <a:xfrm>
                <a:off x="4121" y="2433"/>
                <a:ext cx="376" cy="103"/>
              </a:xfrm>
              <a:custGeom>
                <a:avLst/>
                <a:gdLst>
                  <a:gd name="T0" fmla="*/ 0 w 5427"/>
                  <a:gd name="T1" fmla="*/ 0 h 1495"/>
                  <a:gd name="T2" fmla="*/ 0 w 5427"/>
                  <a:gd name="T3" fmla="*/ 0 h 1495"/>
                  <a:gd name="T4" fmla="*/ 0 w 5427"/>
                  <a:gd name="T5" fmla="*/ 0 h 1495"/>
                  <a:gd name="T6" fmla="*/ 0 w 5427"/>
                  <a:gd name="T7" fmla="*/ 0 h 1495"/>
                  <a:gd name="T8" fmla="*/ 0 w 5427"/>
                  <a:gd name="T9" fmla="*/ 0 h 1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7" h="1495">
                    <a:moveTo>
                      <a:pt x="150" y="0"/>
                    </a:moveTo>
                    <a:lnTo>
                      <a:pt x="5427" y="1361"/>
                    </a:lnTo>
                    <a:lnTo>
                      <a:pt x="5275" y="1495"/>
                    </a:lnTo>
                    <a:lnTo>
                      <a:pt x="0" y="76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4" name="Freeform 130"/>
              <p:cNvSpPr>
                <a:spLocks/>
              </p:cNvSpPr>
              <p:nvPr/>
            </p:nvSpPr>
            <p:spPr bwMode="auto">
              <a:xfrm>
                <a:off x="4131" y="2423"/>
                <a:ext cx="366" cy="106"/>
              </a:xfrm>
              <a:custGeom>
                <a:avLst/>
                <a:gdLst>
                  <a:gd name="T0" fmla="*/ 0 w 5282"/>
                  <a:gd name="T1" fmla="*/ 0 h 1531"/>
                  <a:gd name="T2" fmla="*/ 0 w 5282"/>
                  <a:gd name="T3" fmla="*/ 0 h 1531"/>
                  <a:gd name="T4" fmla="*/ 0 w 5282"/>
                  <a:gd name="T5" fmla="*/ 0 h 1531"/>
                  <a:gd name="T6" fmla="*/ 0 w 5282"/>
                  <a:gd name="T7" fmla="*/ 0 h 1531"/>
                  <a:gd name="T8" fmla="*/ 0 w 5282"/>
                  <a:gd name="T9" fmla="*/ 0 h 1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82" h="1531">
                    <a:moveTo>
                      <a:pt x="5" y="169"/>
                    </a:moveTo>
                    <a:lnTo>
                      <a:pt x="5282" y="1531"/>
                    </a:lnTo>
                    <a:lnTo>
                      <a:pt x="5277" y="1377"/>
                    </a:lnTo>
                    <a:lnTo>
                      <a:pt x="0" y="0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5" name="Freeform 131"/>
              <p:cNvSpPr>
                <a:spLocks/>
              </p:cNvSpPr>
              <p:nvPr/>
            </p:nvSpPr>
            <p:spPr bwMode="auto">
              <a:xfrm>
                <a:off x="4493" y="2664"/>
                <a:ext cx="209" cy="264"/>
              </a:xfrm>
              <a:custGeom>
                <a:avLst/>
                <a:gdLst>
                  <a:gd name="T0" fmla="*/ 0 w 3007"/>
                  <a:gd name="T1" fmla="*/ 0 h 3820"/>
                  <a:gd name="T2" fmla="*/ 0 w 3007"/>
                  <a:gd name="T3" fmla="*/ 0 h 3820"/>
                  <a:gd name="T4" fmla="*/ 0 w 3007"/>
                  <a:gd name="T5" fmla="*/ 0 h 3820"/>
                  <a:gd name="T6" fmla="*/ 0 w 3007"/>
                  <a:gd name="T7" fmla="*/ 0 h 3820"/>
                  <a:gd name="T8" fmla="*/ 0 w 3007"/>
                  <a:gd name="T9" fmla="*/ 0 h 38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20">
                    <a:moveTo>
                      <a:pt x="0" y="3820"/>
                    </a:moveTo>
                    <a:lnTo>
                      <a:pt x="0" y="2016"/>
                    </a:lnTo>
                    <a:lnTo>
                      <a:pt x="3007" y="0"/>
                    </a:lnTo>
                    <a:lnTo>
                      <a:pt x="3007" y="1806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6" name="Freeform 132"/>
              <p:cNvSpPr>
                <a:spLocks/>
              </p:cNvSpPr>
              <p:nvPr/>
            </p:nvSpPr>
            <p:spPr bwMode="auto">
              <a:xfrm>
                <a:off x="4140" y="2705"/>
                <a:ext cx="353" cy="223"/>
              </a:xfrm>
              <a:custGeom>
                <a:avLst/>
                <a:gdLst>
                  <a:gd name="T0" fmla="*/ 0 w 5100"/>
                  <a:gd name="T1" fmla="*/ 0 h 3217"/>
                  <a:gd name="T2" fmla="*/ 0 w 5100"/>
                  <a:gd name="T3" fmla="*/ 0 h 3217"/>
                  <a:gd name="T4" fmla="*/ 0 w 5100"/>
                  <a:gd name="T5" fmla="*/ 0 h 3217"/>
                  <a:gd name="T6" fmla="*/ 0 w 5100"/>
                  <a:gd name="T7" fmla="*/ 0 h 3217"/>
                  <a:gd name="T8" fmla="*/ 0 w 5100"/>
                  <a:gd name="T9" fmla="*/ 0 h 3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0" h="3217">
                    <a:moveTo>
                      <a:pt x="0" y="0"/>
                    </a:moveTo>
                    <a:lnTo>
                      <a:pt x="5100" y="1413"/>
                    </a:lnTo>
                    <a:lnTo>
                      <a:pt x="5100" y="3217"/>
                    </a:lnTo>
                    <a:lnTo>
                      <a:pt x="0" y="1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7" name="Freeform 133"/>
              <p:cNvSpPr>
                <a:spLocks/>
              </p:cNvSpPr>
              <p:nvPr/>
            </p:nvSpPr>
            <p:spPr bwMode="auto">
              <a:xfrm>
                <a:off x="4121" y="1920"/>
                <a:ext cx="596" cy="243"/>
              </a:xfrm>
              <a:custGeom>
                <a:avLst/>
                <a:gdLst>
                  <a:gd name="T0" fmla="*/ 0 w 8591"/>
                  <a:gd name="T1" fmla="*/ 0 h 3506"/>
                  <a:gd name="T2" fmla="*/ 0 w 8591"/>
                  <a:gd name="T3" fmla="*/ 0 h 3506"/>
                  <a:gd name="T4" fmla="*/ 0 w 8591"/>
                  <a:gd name="T5" fmla="*/ 0 h 3506"/>
                  <a:gd name="T6" fmla="*/ 0 w 8591"/>
                  <a:gd name="T7" fmla="*/ 0 h 3506"/>
                  <a:gd name="T8" fmla="*/ 0 w 8591"/>
                  <a:gd name="T9" fmla="*/ 0 h 3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91" h="3506">
                    <a:moveTo>
                      <a:pt x="0" y="2088"/>
                    </a:moveTo>
                    <a:lnTo>
                      <a:pt x="5275" y="3506"/>
                    </a:lnTo>
                    <a:lnTo>
                      <a:pt x="8591" y="1418"/>
                    </a:lnTo>
                    <a:lnTo>
                      <a:pt x="3315" y="0"/>
                    </a:lnTo>
                    <a:lnTo>
                      <a:pt x="0" y="2088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8" name="Freeform 134"/>
              <p:cNvSpPr>
                <a:spLocks/>
              </p:cNvSpPr>
              <p:nvPr/>
            </p:nvSpPr>
            <p:spPr bwMode="auto">
              <a:xfrm>
                <a:off x="4487" y="2019"/>
                <a:ext cx="230" cy="497"/>
              </a:xfrm>
              <a:custGeom>
                <a:avLst/>
                <a:gdLst>
                  <a:gd name="T0" fmla="*/ 0 w 3316"/>
                  <a:gd name="T1" fmla="*/ 0 h 7170"/>
                  <a:gd name="T2" fmla="*/ 0 w 3316"/>
                  <a:gd name="T3" fmla="*/ 0 h 7170"/>
                  <a:gd name="T4" fmla="*/ 0 w 3316"/>
                  <a:gd name="T5" fmla="*/ 0 h 7170"/>
                  <a:gd name="T6" fmla="*/ 0 w 3316"/>
                  <a:gd name="T7" fmla="*/ 0 h 7170"/>
                  <a:gd name="T8" fmla="*/ 0 w 3316"/>
                  <a:gd name="T9" fmla="*/ 0 h 7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70">
                    <a:moveTo>
                      <a:pt x="0" y="7170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81"/>
                    </a:lnTo>
                    <a:lnTo>
                      <a:pt x="0" y="717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89" name="Freeform 135"/>
              <p:cNvSpPr>
                <a:spLocks/>
              </p:cNvSpPr>
              <p:nvPr/>
            </p:nvSpPr>
            <p:spPr bwMode="auto">
              <a:xfrm>
                <a:off x="4487" y="2392"/>
                <a:ext cx="230" cy="495"/>
              </a:xfrm>
              <a:custGeom>
                <a:avLst/>
                <a:gdLst>
                  <a:gd name="T0" fmla="*/ 0 w 3316"/>
                  <a:gd name="T1" fmla="*/ 0 h 7129"/>
                  <a:gd name="T2" fmla="*/ 0 w 3316"/>
                  <a:gd name="T3" fmla="*/ 0 h 7129"/>
                  <a:gd name="T4" fmla="*/ 0 w 3316"/>
                  <a:gd name="T5" fmla="*/ 0 h 7129"/>
                  <a:gd name="T6" fmla="*/ 0 w 3316"/>
                  <a:gd name="T7" fmla="*/ 0 h 7129"/>
                  <a:gd name="T8" fmla="*/ 0 w 3316"/>
                  <a:gd name="T9" fmla="*/ 0 h 7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29">
                    <a:moveTo>
                      <a:pt x="0" y="7129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41"/>
                    </a:lnTo>
                    <a:lnTo>
                      <a:pt x="0" y="712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0" name="Freeform 136"/>
              <p:cNvSpPr>
                <a:spLocks/>
              </p:cNvSpPr>
              <p:nvPr/>
            </p:nvSpPr>
            <p:spPr bwMode="auto">
              <a:xfrm>
                <a:off x="4487" y="2389"/>
                <a:ext cx="230" cy="147"/>
              </a:xfrm>
              <a:custGeom>
                <a:avLst/>
                <a:gdLst>
                  <a:gd name="T0" fmla="*/ 0 w 3316"/>
                  <a:gd name="T1" fmla="*/ 0 h 2133"/>
                  <a:gd name="T2" fmla="*/ 0 w 3316"/>
                  <a:gd name="T3" fmla="*/ 0 h 2133"/>
                  <a:gd name="T4" fmla="*/ 0 w 3316"/>
                  <a:gd name="T5" fmla="*/ 0 h 2133"/>
                  <a:gd name="T6" fmla="*/ 0 w 3316"/>
                  <a:gd name="T7" fmla="*/ 0 h 2133"/>
                  <a:gd name="T8" fmla="*/ 0 w 3316"/>
                  <a:gd name="T9" fmla="*/ 0 h 2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2133">
                    <a:moveTo>
                      <a:pt x="0" y="2133"/>
                    </a:moveTo>
                    <a:lnTo>
                      <a:pt x="0" y="1978"/>
                    </a:lnTo>
                    <a:lnTo>
                      <a:pt x="3139" y="0"/>
                    </a:lnTo>
                    <a:lnTo>
                      <a:pt x="3316" y="45"/>
                    </a:lnTo>
                    <a:lnTo>
                      <a:pt x="0" y="2133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1" name="Freeform 137"/>
              <p:cNvSpPr>
                <a:spLocks/>
              </p:cNvSpPr>
              <p:nvPr/>
            </p:nvSpPr>
            <p:spPr bwMode="auto">
              <a:xfrm>
                <a:off x="4487" y="2379"/>
                <a:ext cx="218" cy="146"/>
              </a:xfrm>
              <a:custGeom>
                <a:avLst/>
                <a:gdLst>
                  <a:gd name="T0" fmla="*/ 0 w 3135"/>
                  <a:gd name="T1" fmla="*/ 0 h 2113"/>
                  <a:gd name="T2" fmla="*/ 0 w 3135"/>
                  <a:gd name="T3" fmla="*/ 0 h 2113"/>
                  <a:gd name="T4" fmla="*/ 0 w 3135"/>
                  <a:gd name="T5" fmla="*/ 0 h 2113"/>
                  <a:gd name="T6" fmla="*/ 0 w 3135"/>
                  <a:gd name="T7" fmla="*/ 0 h 2113"/>
                  <a:gd name="T8" fmla="*/ 0 w 3135"/>
                  <a:gd name="T9" fmla="*/ 0 h 2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5" h="2113">
                    <a:moveTo>
                      <a:pt x="0" y="2113"/>
                    </a:moveTo>
                    <a:lnTo>
                      <a:pt x="0" y="1983"/>
                    </a:lnTo>
                    <a:lnTo>
                      <a:pt x="3135" y="0"/>
                    </a:lnTo>
                    <a:lnTo>
                      <a:pt x="3135" y="130"/>
                    </a:lnTo>
                    <a:lnTo>
                      <a:pt x="0" y="2113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2" name="Freeform 138"/>
              <p:cNvSpPr>
                <a:spLocks/>
              </p:cNvSpPr>
              <p:nvPr/>
            </p:nvSpPr>
            <p:spPr bwMode="auto">
              <a:xfrm>
                <a:off x="4121" y="2065"/>
                <a:ext cx="366" cy="450"/>
              </a:xfrm>
              <a:custGeom>
                <a:avLst/>
                <a:gdLst>
                  <a:gd name="T0" fmla="*/ 0 w 5275"/>
                  <a:gd name="T1" fmla="*/ 0 h 6493"/>
                  <a:gd name="T2" fmla="*/ 0 w 5275"/>
                  <a:gd name="T3" fmla="*/ 0 h 6493"/>
                  <a:gd name="T4" fmla="*/ 0 w 5275"/>
                  <a:gd name="T5" fmla="*/ 0 h 6493"/>
                  <a:gd name="T6" fmla="*/ 0 w 5275"/>
                  <a:gd name="T7" fmla="*/ 0 h 6493"/>
                  <a:gd name="T8" fmla="*/ 0 w 5275"/>
                  <a:gd name="T9" fmla="*/ 0 h 64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93">
                    <a:moveTo>
                      <a:pt x="0" y="5131"/>
                    </a:moveTo>
                    <a:lnTo>
                      <a:pt x="5275" y="6493"/>
                    </a:lnTo>
                    <a:lnTo>
                      <a:pt x="5275" y="1418"/>
                    </a:lnTo>
                    <a:lnTo>
                      <a:pt x="0" y="0"/>
                    </a:lnTo>
                    <a:lnTo>
                      <a:pt x="0" y="5131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3" name="Freeform 139"/>
              <p:cNvSpPr>
                <a:spLocks/>
              </p:cNvSpPr>
              <p:nvPr/>
            </p:nvSpPr>
            <p:spPr bwMode="auto">
              <a:xfrm>
                <a:off x="4121" y="2438"/>
                <a:ext cx="366" cy="449"/>
              </a:xfrm>
              <a:custGeom>
                <a:avLst/>
                <a:gdLst>
                  <a:gd name="T0" fmla="*/ 0 w 5275"/>
                  <a:gd name="T1" fmla="*/ 0 h 6476"/>
                  <a:gd name="T2" fmla="*/ 0 w 5275"/>
                  <a:gd name="T3" fmla="*/ 0 h 6476"/>
                  <a:gd name="T4" fmla="*/ 0 w 5275"/>
                  <a:gd name="T5" fmla="*/ 0 h 6476"/>
                  <a:gd name="T6" fmla="*/ 0 w 5275"/>
                  <a:gd name="T7" fmla="*/ 0 h 6476"/>
                  <a:gd name="T8" fmla="*/ 0 w 5275"/>
                  <a:gd name="T9" fmla="*/ 0 h 6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76">
                    <a:moveTo>
                      <a:pt x="0" y="5114"/>
                    </a:moveTo>
                    <a:lnTo>
                      <a:pt x="5275" y="6476"/>
                    </a:lnTo>
                    <a:lnTo>
                      <a:pt x="5275" y="1419"/>
                    </a:lnTo>
                    <a:lnTo>
                      <a:pt x="0" y="0"/>
                    </a:lnTo>
                    <a:lnTo>
                      <a:pt x="0" y="5114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4" name="Freeform 140"/>
              <p:cNvSpPr>
                <a:spLocks/>
              </p:cNvSpPr>
              <p:nvPr/>
            </p:nvSpPr>
            <p:spPr bwMode="auto">
              <a:xfrm>
                <a:off x="4165" y="2108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8" h="1534">
                    <a:moveTo>
                      <a:pt x="0" y="0"/>
                    </a:move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0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5" name="Freeform 141"/>
              <p:cNvSpPr>
                <a:spLocks/>
              </p:cNvSpPr>
              <p:nvPr/>
            </p:nvSpPr>
            <p:spPr bwMode="auto">
              <a:xfrm>
                <a:off x="4165" y="2108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w 3858"/>
                  <a:gd name="T11" fmla="*/ 0 h 1534"/>
                  <a:gd name="T12" fmla="*/ 0 w 3858"/>
                  <a:gd name="T13" fmla="*/ 0 h 1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58" h="1534">
                    <a:moveTo>
                      <a:pt x="78" y="20"/>
                    </a:moveTo>
                    <a:lnTo>
                      <a:pt x="0" y="0"/>
                    </a:ln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458"/>
                    </a:lnTo>
                    <a:lnTo>
                      <a:pt x="78" y="442"/>
                    </a:lnTo>
                    <a:lnTo>
                      <a:pt x="78" y="2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6" name="Freeform 142"/>
              <p:cNvSpPr>
                <a:spLocks/>
              </p:cNvSpPr>
              <p:nvPr/>
            </p:nvSpPr>
            <p:spPr bwMode="auto">
              <a:xfrm>
                <a:off x="4359" y="2234"/>
                <a:ext cx="11" cy="66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7" name="Freeform 143"/>
              <p:cNvSpPr>
                <a:spLocks/>
              </p:cNvSpPr>
              <p:nvPr/>
            </p:nvSpPr>
            <p:spPr bwMode="auto">
              <a:xfrm>
                <a:off x="4384" y="2241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8" name="Freeform 144"/>
              <p:cNvSpPr>
                <a:spLocks/>
              </p:cNvSpPr>
              <p:nvPr/>
            </p:nvSpPr>
            <p:spPr bwMode="auto">
              <a:xfrm>
                <a:off x="4406" y="2248"/>
                <a:ext cx="11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0999" name="Freeform 145"/>
              <p:cNvSpPr>
                <a:spLocks/>
              </p:cNvSpPr>
              <p:nvPr/>
            </p:nvSpPr>
            <p:spPr bwMode="auto">
              <a:xfrm>
                <a:off x="4336" y="2228"/>
                <a:ext cx="10" cy="66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0" name="Freeform 146"/>
              <p:cNvSpPr>
                <a:spLocks/>
              </p:cNvSpPr>
              <p:nvPr/>
            </p:nvSpPr>
            <p:spPr bwMode="auto">
              <a:xfrm>
                <a:off x="4289" y="2216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1" name="Freeform 147"/>
              <p:cNvSpPr>
                <a:spLocks/>
              </p:cNvSpPr>
              <p:nvPr/>
            </p:nvSpPr>
            <p:spPr bwMode="auto">
              <a:xfrm>
                <a:off x="4217" y="2197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2" name="Freeform 148"/>
              <p:cNvSpPr>
                <a:spLocks/>
              </p:cNvSpPr>
              <p:nvPr/>
            </p:nvSpPr>
            <p:spPr bwMode="auto">
              <a:xfrm>
                <a:off x="4312" y="2222"/>
                <a:ext cx="10" cy="65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3" name="Freeform 149"/>
              <p:cNvSpPr>
                <a:spLocks/>
              </p:cNvSpPr>
              <p:nvPr/>
            </p:nvSpPr>
            <p:spPr bwMode="auto">
              <a:xfrm>
                <a:off x="4241" y="2203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4" name="Freeform 150"/>
              <p:cNvSpPr>
                <a:spLocks/>
              </p:cNvSpPr>
              <p:nvPr/>
            </p:nvSpPr>
            <p:spPr bwMode="auto">
              <a:xfrm>
                <a:off x="4265" y="2209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5" name="Freeform 151"/>
              <p:cNvSpPr>
                <a:spLocks/>
              </p:cNvSpPr>
              <p:nvPr/>
            </p:nvSpPr>
            <p:spPr bwMode="auto">
              <a:xfrm>
                <a:off x="4359" y="2320"/>
                <a:ext cx="11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6" name="Freeform 152"/>
              <p:cNvSpPr>
                <a:spLocks/>
              </p:cNvSpPr>
              <p:nvPr/>
            </p:nvSpPr>
            <p:spPr bwMode="auto">
              <a:xfrm>
                <a:off x="4384" y="2327"/>
                <a:ext cx="10" cy="65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7" name="Freeform 153"/>
              <p:cNvSpPr>
                <a:spLocks/>
              </p:cNvSpPr>
              <p:nvPr/>
            </p:nvSpPr>
            <p:spPr bwMode="auto">
              <a:xfrm>
                <a:off x="4406" y="2333"/>
                <a:ext cx="11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8" name="Freeform 154"/>
              <p:cNvSpPr>
                <a:spLocks/>
              </p:cNvSpPr>
              <p:nvPr/>
            </p:nvSpPr>
            <p:spPr bwMode="auto">
              <a:xfrm>
                <a:off x="4336" y="2314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09" name="Freeform 155"/>
              <p:cNvSpPr>
                <a:spLocks/>
              </p:cNvSpPr>
              <p:nvPr/>
            </p:nvSpPr>
            <p:spPr bwMode="auto">
              <a:xfrm>
                <a:off x="4289" y="2302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0" name="Freeform 156"/>
              <p:cNvSpPr>
                <a:spLocks/>
              </p:cNvSpPr>
              <p:nvPr/>
            </p:nvSpPr>
            <p:spPr bwMode="auto">
              <a:xfrm>
                <a:off x="4217" y="2282"/>
                <a:ext cx="10" cy="66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1" name="Freeform 157"/>
              <p:cNvSpPr>
                <a:spLocks/>
              </p:cNvSpPr>
              <p:nvPr/>
            </p:nvSpPr>
            <p:spPr bwMode="auto">
              <a:xfrm>
                <a:off x="4312" y="2308"/>
                <a:ext cx="10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2" name="Freeform 158"/>
              <p:cNvSpPr>
                <a:spLocks/>
              </p:cNvSpPr>
              <p:nvPr/>
            </p:nvSpPr>
            <p:spPr bwMode="auto">
              <a:xfrm>
                <a:off x="4241" y="2288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3" name="Freeform 159"/>
              <p:cNvSpPr>
                <a:spLocks/>
              </p:cNvSpPr>
              <p:nvPr/>
            </p:nvSpPr>
            <p:spPr bwMode="auto">
              <a:xfrm>
                <a:off x="4265" y="2296"/>
                <a:ext cx="10" cy="64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4" name="Freeform 160"/>
              <p:cNvSpPr>
                <a:spLocks/>
              </p:cNvSpPr>
              <p:nvPr/>
            </p:nvSpPr>
            <p:spPr bwMode="auto">
              <a:xfrm>
                <a:off x="4389" y="2425"/>
                <a:ext cx="56" cy="79"/>
              </a:xfrm>
              <a:custGeom>
                <a:avLst/>
                <a:gdLst>
                  <a:gd name="T0" fmla="*/ 0 w 811"/>
                  <a:gd name="T1" fmla="*/ 0 h 1136"/>
                  <a:gd name="T2" fmla="*/ 0 w 811"/>
                  <a:gd name="T3" fmla="*/ 0 h 1136"/>
                  <a:gd name="T4" fmla="*/ 0 w 811"/>
                  <a:gd name="T5" fmla="*/ 0 h 1136"/>
                  <a:gd name="T6" fmla="*/ 0 w 811"/>
                  <a:gd name="T7" fmla="*/ 0 h 1136"/>
                  <a:gd name="T8" fmla="*/ 0 w 811"/>
                  <a:gd name="T9" fmla="*/ 0 h 1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1" h="1136">
                    <a:moveTo>
                      <a:pt x="811" y="219"/>
                    </a:moveTo>
                    <a:lnTo>
                      <a:pt x="0" y="0"/>
                    </a:lnTo>
                    <a:lnTo>
                      <a:pt x="0" y="926"/>
                    </a:lnTo>
                    <a:lnTo>
                      <a:pt x="811" y="1136"/>
                    </a:lnTo>
                    <a:lnTo>
                      <a:pt x="811" y="219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5" name="Freeform 161"/>
              <p:cNvSpPr>
                <a:spLocks/>
              </p:cNvSpPr>
              <p:nvPr/>
            </p:nvSpPr>
            <p:spPr bwMode="auto">
              <a:xfrm>
                <a:off x="4140" y="2581"/>
                <a:ext cx="25" cy="70"/>
              </a:xfrm>
              <a:custGeom>
                <a:avLst/>
                <a:gdLst>
                  <a:gd name="T0" fmla="*/ 0 w 357"/>
                  <a:gd name="T1" fmla="*/ 0 h 1018"/>
                  <a:gd name="T2" fmla="*/ 0 w 357"/>
                  <a:gd name="T3" fmla="*/ 0 h 1018"/>
                  <a:gd name="T4" fmla="*/ 0 w 357"/>
                  <a:gd name="T5" fmla="*/ 0 h 1018"/>
                  <a:gd name="T6" fmla="*/ 0 w 357"/>
                  <a:gd name="T7" fmla="*/ 0 h 1018"/>
                  <a:gd name="T8" fmla="*/ 0 w 357"/>
                  <a:gd name="T9" fmla="*/ 0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7" h="1018">
                    <a:moveTo>
                      <a:pt x="0" y="0"/>
                    </a:moveTo>
                    <a:lnTo>
                      <a:pt x="0" y="926"/>
                    </a:lnTo>
                    <a:lnTo>
                      <a:pt x="357" y="1018"/>
                    </a:lnTo>
                    <a:lnTo>
                      <a:pt x="357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6" name="Freeform 162"/>
              <p:cNvSpPr>
                <a:spLocks/>
              </p:cNvSpPr>
              <p:nvPr/>
            </p:nvSpPr>
            <p:spPr bwMode="auto">
              <a:xfrm>
                <a:off x="4150" y="2584"/>
                <a:ext cx="15" cy="61"/>
              </a:xfrm>
              <a:custGeom>
                <a:avLst/>
                <a:gdLst>
                  <a:gd name="T0" fmla="*/ 0 w 217"/>
                  <a:gd name="T1" fmla="*/ 0 h 882"/>
                  <a:gd name="T2" fmla="*/ 0 w 217"/>
                  <a:gd name="T3" fmla="*/ 0 h 882"/>
                  <a:gd name="T4" fmla="*/ 0 w 217"/>
                  <a:gd name="T5" fmla="*/ 0 h 882"/>
                  <a:gd name="T6" fmla="*/ 0 w 217"/>
                  <a:gd name="T7" fmla="*/ 0 h 882"/>
                  <a:gd name="T8" fmla="*/ 0 w 217"/>
                  <a:gd name="T9" fmla="*/ 0 h 8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882">
                    <a:moveTo>
                      <a:pt x="0" y="825"/>
                    </a:moveTo>
                    <a:lnTo>
                      <a:pt x="217" y="882"/>
                    </a:lnTo>
                    <a:lnTo>
                      <a:pt x="217" y="58"/>
                    </a:lnTo>
                    <a:lnTo>
                      <a:pt x="0" y="0"/>
                    </a:lnTo>
                    <a:lnTo>
                      <a:pt x="0" y="825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7" name="Freeform 163"/>
              <p:cNvSpPr>
                <a:spLocks/>
              </p:cNvSpPr>
              <p:nvPr/>
            </p:nvSpPr>
            <p:spPr bwMode="auto">
              <a:xfrm>
                <a:off x="4175" y="1941"/>
                <a:ext cx="492" cy="199"/>
              </a:xfrm>
              <a:custGeom>
                <a:avLst/>
                <a:gdLst>
                  <a:gd name="T0" fmla="*/ 0 w 7080"/>
                  <a:gd name="T1" fmla="*/ 0 h 2869"/>
                  <a:gd name="T2" fmla="*/ 0 w 7080"/>
                  <a:gd name="T3" fmla="*/ 0 h 2869"/>
                  <a:gd name="T4" fmla="*/ 0 w 7080"/>
                  <a:gd name="T5" fmla="*/ 0 h 2869"/>
                  <a:gd name="T6" fmla="*/ 0 w 7080"/>
                  <a:gd name="T7" fmla="*/ 0 h 2869"/>
                  <a:gd name="T8" fmla="*/ 0 w 7080"/>
                  <a:gd name="T9" fmla="*/ 0 h 2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80" h="2869">
                    <a:moveTo>
                      <a:pt x="0" y="1666"/>
                    </a:moveTo>
                    <a:lnTo>
                      <a:pt x="4413" y="2869"/>
                    </a:ln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8" name="Freeform 164"/>
              <p:cNvSpPr>
                <a:spLocks/>
              </p:cNvSpPr>
              <p:nvPr/>
            </p:nvSpPr>
            <p:spPr bwMode="auto">
              <a:xfrm>
                <a:off x="4175" y="1941"/>
                <a:ext cx="492" cy="119"/>
              </a:xfrm>
              <a:custGeom>
                <a:avLst/>
                <a:gdLst>
                  <a:gd name="T0" fmla="*/ 0 w 7080"/>
                  <a:gd name="T1" fmla="*/ 0 h 1705"/>
                  <a:gd name="T2" fmla="*/ 0 w 7080"/>
                  <a:gd name="T3" fmla="*/ 0 h 1705"/>
                  <a:gd name="T4" fmla="*/ 0 w 7080"/>
                  <a:gd name="T5" fmla="*/ 0 h 1705"/>
                  <a:gd name="T6" fmla="*/ 0 w 7080"/>
                  <a:gd name="T7" fmla="*/ 0 h 1705"/>
                  <a:gd name="T8" fmla="*/ 0 w 7080"/>
                  <a:gd name="T9" fmla="*/ 0 h 1705"/>
                  <a:gd name="T10" fmla="*/ 0 w 7080"/>
                  <a:gd name="T11" fmla="*/ 0 h 1705"/>
                  <a:gd name="T12" fmla="*/ 0 w 7080"/>
                  <a:gd name="T13" fmla="*/ 0 h 17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80" h="1705">
                    <a:moveTo>
                      <a:pt x="6937" y="1288"/>
                    </a:move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lnTo>
                      <a:pt x="143" y="1705"/>
                    </a:lnTo>
                    <a:lnTo>
                      <a:pt x="2667" y="124"/>
                    </a:lnTo>
                    <a:lnTo>
                      <a:pt x="6937" y="128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19" name="Freeform 165"/>
              <p:cNvSpPr>
                <a:spLocks/>
              </p:cNvSpPr>
              <p:nvPr/>
            </p:nvSpPr>
            <p:spPr bwMode="auto">
              <a:xfrm>
                <a:off x="4470" y="2646"/>
                <a:ext cx="209" cy="266"/>
              </a:xfrm>
              <a:custGeom>
                <a:avLst/>
                <a:gdLst>
                  <a:gd name="T0" fmla="*/ 0 w 3007"/>
                  <a:gd name="T1" fmla="*/ 0 h 3819"/>
                  <a:gd name="T2" fmla="*/ 0 w 3007"/>
                  <a:gd name="T3" fmla="*/ 0 h 3819"/>
                  <a:gd name="T4" fmla="*/ 0 w 3007"/>
                  <a:gd name="T5" fmla="*/ 0 h 3819"/>
                  <a:gd name="T6" fmla="*/ 0 w 3007"/>
                  <a:gd name="T7" fmla="*/ 0 h 3819"/>
                  <a:gd name="T8" fmla="*/ 0 w 3007"/>
                  <a:gd name="T9" fmla="*/ 0 h 3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19">
                    <a:moveTo>
                      <a:pt x="0" y="3819"/>
                    </a:moveTo>
                    <a:lnTo>
                      <a:pt x="0" y="2014"/>
                    </a:lnTo>
                    <a:lnTo>
                      <a:pt x="3007" y="0"/>
                    </a:lnTo>
                    <a:lnTo>
                      <a:pt x="3007" y="1804"/>
                    </a:lnTo>
                    <a:lnTo>
                      <a:pt x="0" y="381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0" name="Freeform 166"/>
              <p:cNvSpPr>
                <a:spLocks/>
              </p:cNvSpPr>
              <p:nvPr/>
            </p:nvSpPr>
            <p:spPr bwMode="auto">
              <a:xfrm>
                <a:off x="4464" y="2363"/>
                <a:ext cx="217" cy="146"/>
              </a:xfrm>
              <a:custGeom>
                <a:avLst/>
                <a:gdLst>
                  <a:gd name="T0" fmla="*/ 0 w 3134"/>
                  <a:gd name="T1" fmla="*/ 0 h 2115"/>
                  <a:gd name="T2" fmla="*/ 0 w 3134"/>
                  <a:gd name="T3" fmla="*/ 0 h 2115"/>
                  <a:gd name="T4" fmla="*/ 0 w 3134"/>
                  <a:gd name="T5" fmla="*/ 0 h 2115"/>
                  <a:gd name="T6" fmla="*/ 0 w 3134"/>
                  <a:gd name="T7" fmla="*/ 0 h 2115"/>
                  <a:gd name="T8" fmla="*/ 0 w 3134"/>
                  <a:gd name="T9" fmla="*/ 0 h 2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4" h="2115">
                    <a:moveTo>
                      <a:pt x="0" y="2115"/>
                    </a:moveTo>
                    <a:lnTo>
                      <a:pt x="0" y="1983"/>
                    </a:lnTo>
                    <a:lnTo>
                      <a:pt x="3134" y="0"/>
                    </a:lnTo>
                    <a:lnTo>
                      <a:pt x="3134" y="131"/>
                    </a:lnTo>
                    <a:lnTo>
                      <a:pt x="0" y="2115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1" name="Freeform 167"/>
              <p:cNvSpPr>
                <a:spLocks/>
              </p:cNvSpPr>
              <p:nvPr/>
            </p:nvSpPr>
            <p:spPr bwMode="auto">
              <a:xfrm>
                <a:off x="4505" y="2529"/>
                <a:ext cx="376" cy="103"/>
              </a:xfrm>
              <a:custGeom>
                <a:avLst/>
                <a:gdLst>
                  <a:gd name="T0" fmla="*/ 0 w 5427"/>
                  <a:gd name="T1" fmla="*/ 0 h 1495"/>
                  <a:gd name="T2" fmla="*/ 0 w 5427"/>
                  <a:gd name="T3" fmla="*/ 0 h 1495"/>
                  <a:gd name="T4" fmla="*/ 0 w 5427"/>
                  <a:gd name="T5" fmla="*/ 0 h 1495"/>
                  <a:gd name="T6" fmla="*/ 0 w 5427"/>
                  <a:gd name="T7" fmla="*/ 0 h 1495"/>
                  <a:gd name="T8" fmla="*/ 0 w 5427"/>
                  <a:gd name="T9" fmla="*/ 0 h 1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7" h="1495">
                    <a:moveTo>
                      <a:pt x="150" y="0"/>
                    </a:moveTo>
                    <a:lnTo>
                      <a:pt x="5427" y="1361"/>
                    </a:lnTo>
                    <a:lnTo>
                      <a:pt x="5275" y="1495"/>
                    </a:lnTo>
                    <a:lnTo>
                      <a:pt x="0" y="76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2" name="Freeform 168"/>
              <p:cNvSpPr>
                <a:spLocks/>
              </p:cNvSpPr>
              <p:nvPr/>
            </p:nvSpPr>
            <p:spPr bwMode="auto">
              <a:xfrm>
                <a:off x="4515" y="2519"/>
                <a:ext cx="366" cy="106"/>
              </a:xfrm>
              <a:custGeom>
                <a:avLst/>
                <a:gdLst>
                  <a:gd name="T0" fmla="*/ 0 w 5282"/>
                  <a:gd name="T1" fmla="*/ 0 h 1531"/>
                  <a:gd name="T2" fmla="*/ 0 w 5282"/>
                  <a:gd name="T3" fmla="*/ 0 h 1531"/>
                  <a:gd name="T4" fmla="*/ 0 w 5282"/>
                  <a:gd name="T5" fmla="*/ 0 h 1531"/>
                  <a:gd name="T6" fmla="*/ 0 w 5282"/>
                  <a:gd name="T7" fmla="*/ 0 h 1531"/>
                  <a:gd name="T8" fmla="*/ 0 w 5282"/>
                  <a:gd name="T9" fmla="*/ 0 h 1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82" h="1531">
                    <a:moveTo>
                      <a:pt x="5" y="169"/>
                    </a:moveTo>
                    <a:lnTo>
                      <a:pt x="5282" y="1531"/>
                    </a:lnTo>
                    <a:lnTo>
                      <a:pt x="5277" y="1377"/>
                    </a:lnTo>
                    <a:lnTo>
                      <a:pt x="0" y="0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3" name="Freeform 169"/>
              <p:cNvSpPr>
                <a:spLocks/>
              </p:cNvSpPr>
              <p:nvPr/>
            </p:nvSpPr>
            <p:spPr bwMode="auto">
              <a:xfrm>
                <a:off x="4877" y="2760"/>
                <a:ext cx="209" cy="264"/>
              </a:xfrm>
              <a:custGeom>
                <a:avLst/>
                <a:gdLst>
                  <a:gd name="T0" fmla="*/ 0 w 3007"/>
                  <a:gd name="T1" fmla="*/ 0 h 3820"/>
                  <a:gd name="T2" fmla="*/ 0 w 3007"/>
                  <a:gd name="T3" fmla="*/ 0 h 3820"/>
                  <a:gd name="T4" fmla="*/ 0 w 3007"/>
                  <a:gd name="T5" fmla="*/ 0 h 3820"/>
                  <a:gd name="T6" fmla="*/ 0 w 3007"/>
                  <a:gd name="T7" fmla="*/ 0 h 3820"/>
                  <a:gd name="T8" fmla="*/ 0 w 3007"/>
                  <a:gd name="T9" fmla="*/ 0 h 38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7" h="3820">
                    <a:moveTo>
                      <a:pt x="0" y="3820"/>
                    </a:moveTo>
                    <a:lnTo>
                      <a:pt x="0" y="2016"/>
                    </a:lnTo>
                    <a:lnTo>
                      <a:pt x="3007" y="0"/>
                    </a:lnTo>
                    <a:lnTo>
                      <a:pt x="3007" y="1806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4" name="Freeform 170"/>
              <p:cNvSpPr>
                <a:spLocks/>
              </p:cNvSpPr>
              <p:nvPr/>
            </p:nvSpPr>
            <p:spPr bwMode="auto">
              <a:xfrm>
                <a:off x="4524" y="2801"/>
                <a:ext cx="353" cy="223"/>
              </a:xfrm>
              <a:custGeom>
                <a:avLst/>
                <a:gdLst>
                  <a:gd name="T0" fmla="*/ 0 w 5100"/>
                  <a:gd name="T1" fmla="*/ 0 h 3217"/>
                  <a:gd name="T2" fmla="*/ 0 w 5100"/>
                  <a:gd name="T3" fmla="*/ 0 h 3217"/>
                  <a:gd name="T4" fmla="*/ 0 w 5100"/>
                  <a:gd name="T5" fmla="*/ 0 h 3217"/>
                  <a:gd name="T6" fmla="*/ 0 w 5100"/>
                  <a:gd name="T7" fmla="*/ 0 h 3217"/>
                  <a:gd name="T8" fmla="*/ 0 w 5100"/>
                  <a:gd name="T9" fmla="*/ 0 h 3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0" h="3217">
                    <a:moveTo>
                      <a:pt x="0" y="0"/>
                    </a:moveTo>
                    <a:lnTo>
                      <a:pt x="5100" y="1413"/>
                    </a:lnTo>
                    <a:lnTo>
                      <a:pt x="5100" y="3217"/>
                    </a:lnTo>
                    <a:lnTo>
                      <a:pt x="0" y="1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5" name="Freeform 171"/>
              <p:cNvSpPr>
                <a:spLocks/>
              </p:cNvSpPr>
              <p:nvPr/>
            </p:nvSpPr>
            <p:spPr bwMode="auto">
              <a:xfrm>
                <a:off x="4505" y="2016"/>
                <a:ext cx="596" cy="243"/>
              </a:xfrm>
              <a:custGeom>
                <a:avLst/>
                <a:gdLst>
                  <a:gd name="T0" fmla="*/ 0 w 8591"/>
                  <a:gd name="T1" fmla="*/ 0 h 3506"/>
                  <a:gd name="T2" fmla="*/ 0 w 8591"/>
                  <a:gd name="T3" fmla="*/ 0 h 3506"/>
                  <a:gd name="T4" fmla="*/ 0 w 8591"/>
                  <a:gd name="T5" fmla="*/ 0 h 3506"/>
                  <a:gd name="T6" fmla="*/ 0 w 8591"/>
                  <a:gd name="T7" fmla="*/ 0 h 3506"/>
                  <a:gd name="T8" fmla="*/ 0 w 8591"/>
                  <a:gd name="T9" fmla="*/ 0 h 3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91" h="3506">
                    <a:moveTo>
                      <a:pt x="0" y="2088"/>
                    </a:moveTo>
                    <a:lnTo>
                      <a:pt x="5275" y="3506"/>
                    </a:lnTo>
                    <a:lnTo>
                      <a:pt x="8591" y="1418"/>
                    </a:lnTo>
                    <a:lnTo>
                      <a:pt x="3315" y="0"/>
                    </a:lnTo>
                    <a:lnTo>
                      <a:pt x="0" y="2088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6" name="Freeform 172"/>
              <p:cNvSpPr>
                <a:spLocks/>
              </p:cNvSpPr>
              <p:nvPr/>
            </p:nvSpPr>
            <p:spPr bwMode="auto">
              <a:xfrm>
                <a:off x="4871" y="2115"/>
                <a:ext cx="230" cy="497"/>
              </a:xfrm>
              <a:custGeom>
                <a:avLst/>
                <a:gdLst>
                  <a:gd name="T0" fmla="*/ 0 w 3316"/>
                  <a:gd name="T1" fmla="*/ 0 h 7170"/>
                  <a:gd name="T2" fmla="*/ 0 w 3316"/>
                  <a:gd name="T3" fmla="*/ 0 h 7170"/>
                  <a:gd name="T4" fmla="*/ 0 w 3316"/>
                  <a:gd name="T5" fmla="*/ 0 h 7170"/>
                  <a:gd name="T6" fmla="*/ 0 w 3316"/>
                  <a:gd name="T7" fmla="*/ 0 h 7170"/>
                  <a:gd name="T8" fmla="*/ 0 w 3316"/>
                  <a:gd name="T9" fmla="*/ 0 h 7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70">
                    <a:moveTo>
                      <a:pt x="0" y="7170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81"/>
                    </a:lnTo>
                    <a:lnTo>
                      <a:pt x="0" y="717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7" name="Freeform 173"/>
              <p:cNvSpPr>
                <a:spLocks/>
              </p:cNvSpPr>
              <p:nvPr/>
            </p:nvSpPr>
            <p:spPr bwMode="auto">
              <a:xfrm>
                <a:off x="4871" y="2488"/>
                <a:ext cx="230" cy="495"/>
              </a:xfrm>
              <a:custGeom>
                <a:avLst/>
                <a:gdLst>
                  <a:gd name="T0" fmla="*/ 0 w 3316"/>
                  <a:gd name="T1" fmla="*/ 0 h 7129"/>
                  <a:gd name="T2" fmla="*/ 0 w 3316"/>
                  <a:gd name="T3" fmla="*/ 0 h 7129"/>
                  <a:gd name="T4" fmla="*/ 0 w 3316"/>
                  <a:gd name="T5" fmla="*/ 0 h 7129"/>
                  <a:gd name="T6" fmla="*/ 0 w 3316"/>
                  <a:gd name="T7" fmla="*/ 0 h 7129"/>
                  <a:gd name="T8" fmla="*/ 0 w 3316"/>
                  <a:gd name="T9" fmla="*/ 0 h 7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7129">
                    <a:moveTo>
                      <a:pt x="0" y="7129"/>
                    </a:moveTo>
                    <a:lnTo>
                      <a:pt x="0" y="2088"/>
                    </a:lnTo>
                    <a:lnTo>
                      <a:pt x="3316" y="0"/>
                    </a:lnTo>
                    <a:lnTo>
                      <a:pt x="3316" y="5041"/>
                    </a:lnTo>
                    <a:lnTo>
                      <a:pt x="0" y="712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8" name="Freeform 174"/>
              <p:cNvSpPr>
                <a:spLocks/>
              </p:cNvSpPr>
              <p:nvPr/>
            </p:nvSpPr>
            <p:spPr bwMode="auto">
              <a:xfrm>
                <a:off x="4871" y="2485"/>
                <a:ext cx="230" cy="147"/>
              </a:xfrm>
              <a:custGeom>
                <a:avLst/>
                <a:gdLst>
                  <a:gd name="T0" fmla="*/ 0 w 3316"/>
                  <a:gd name="T1" fmla="*/ 0 h 2133"/>
                  <a:gd name="T2" fmla="*/ 0 w 3316"/>
                  <a:gd name="T3" fmla="*/ 0 h 2133"/>
                  <a:gd name="T4" fmla="*/ 0 w 3316"/>
                  <a:gd name="T5" fmla="*/ 0 h 2133"/>
                  <a:gd name="T6" fmla="*/ 0 w 3316"/>
                  <a:gd name="T7" fmla="*/ 0 h 2133"/>
                  <a:gd name="T8" fmla="*/ 0 w 3316"/>
                  <a:gd name="T9" fmla="*/ 0 h 2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16" h="2133">
                    <a:moveTo>
                      <a:pt x="0" y="2133"/>
                    </a:moveTo>
                    <a:lnTo>
                      <a:pt x="0" y="1978"/>
                    </a:lnTo>
                    <a:lnTo>
                      <a:pt x="3139" y="0"/>
                    </a:lnTo>
                    <a:lnTo>
                      <a:pt x="3316" y="45"/>
                    </a:lnTo>
                    <a:lnTo>
                      <a:pt x="0" y="2133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29" name="Freeform 175"/>
              <p:cNvSpPr>
                <a:spLocks/>
              </p:cNvSpPr>
              <p:nvPr/>
            </p:nvSpPr>
            <p:spPr bwMode="auto">
              <a:xfrm>
                <a:off x="4871" y="2475"/>
                <a:ext cx="218" cy="146"/>
              </a:xfrm>
              <a:custGeom>
                <a:avLst/>
                <a:gdLst>
                  <a:gd name="T0" fmla="*/ 0 w 3135"/>
                  <a:gd name="T1" fmla="*/ 0 h 2113"/>
                  <a:gd name="T2" fmla="*/ 0 w 3135"/>
                  <a:gd name="T3" fmla="*/ 0 h 2113"/>
                  <a:gd name="T4" fmla="*/ 0 w 3135"/>
                  <a:gd name="T5" fmla="*/ 0 h 2113"/>
                  <a:gd name="T6" fmla="*/ 0 w 3135"/>
                  <a:gd name="T7" fmla="*/ 0 h 2113"/>
                  <a:gd name="T8" fmla="*/ 0 w 3135"/>
                  <a:gd name="T9" fmla="*/ 0 h 2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35" h="2113">
                    <a:moveTo>
                      <a:pt x="0" y="2113"/>
                    </a:moveTo>
                    <a:lnTo>
                      <a:pt x="0" y="1983"/>
                    </a:lnTo>
                    <a:lnTo>
                      <a:pt x="3135" y="0"/>
                    </a:lnTo>
                    <a:lnTo>
                      <a:pt x="3135" y="130"/>
                    </a:lnTo>
                    <a:lnTo>
                      <a:pt x="0" y="2113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0" name="Freeform 176"/>
              <p:cNvSpPr>
                <a:spLocks/>
              </p:cNvSpPr>
              <p:nvPr/>
            </p:nvSpPr>
            <p:spPr bwMode="auto">
              <a:xfrm>
                <a:off x="4505" y="2161"/>
                <a:ext cx="366" cy="450"/>
              </a:xfrm>
              <a:custGeom>
                <a:avLst/>
                <a:gdLst>
                  <a:gd name="T0" fmla="*/ 0 w 5275"/>
                  <a:gd name="T1" fmla="*/ 0 h 6493"/>
                  <a:gd name="T2" fmla="*/ 0 w 5275"/>
                  <a:gd name="T3" fmla="*/ 0 h 6493"/>
                  <a:gd name="T4" fmla="*/ 0 w 5275"/>
                  <a:gd name="T5" fmla="*/ 0 h 6493"/>
                  <a:gd name="T6" fmla="*/ 0 w 5275"/>
                  <a:gd name="T7" fmla="*/ 0 h 6493"/>
                  <a:gd name="T8" fmla="*/ 0 w 5275"/>
                  <a:gd name="T9" fmla="*/ 0 h 64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93">
                    <a:moveTo>
                      <a:pt x="0" y="5131"/>
                    </a:moveTo>
                    <a:lnTo>
                      <a:pt x="5275" y="6493"/>
                    </a:lnTo>
                    <a:lnTo>
                      <a:pt x="5275" y="1418"/>
                    </a:lnTo>
                    <a:lnTo>
                      <a:pt x="0" y="0"/>
                    </a:lnTo>
                    <a:lnTo>
                      <a:pt x="0" y="5131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1" name="Freeform 177"/>
              <p:cNvSpPr>
                <a:spLocks/>
              </p:cNvSpPr>
              <p:nvPr/>
            </p:nvSpPr>
            <p:spPr bwMode="auto">
              <a:xfrm>
                <a:off x="4505" y="2534"/>
                <a:ext cx="366" cy="449"/>
              </a:xfrm>
              <a:custGeom>
                <a:avLst/>
                <a:gdLst>
                  <a:gd name="T0" fmla="*/ 0 w 5275"/>
                  <a:gd name="T1" fmla="*/ 0 h 6476"/>
                  <a:gd name="T2" fmla="*/ 0 w 5275"/>
                  <a:gd name="T3" fmla="*/ 0 h 6476"/>
                  <a:gd name="T4" fmla="*/ 0 w 5275"/>
                  <a:gd name="T5" fmla="*/ 0 h 6476"/>
                  <a:gd name="T6" fmla="*/ 0 w 5275"/>
                  <a:gd name="T7" fmla="*/ 0 h 6476"/>
                  <a:gd name="T8" fmla="*/ 0 w 5275"/>
                  <a:gd name="T9" fmla="*/ 0 h 6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75" h="6476">
                    <a:moveTo>
                      <a:pt x="0" y="5114"/>
                    </a:moveTo>
                    <a:lnTo>
                      <a:pt x="5275" y="6476"/>
                    </a:lnTo>
                    <a:lnTo>
                      <a:pt x="5275" y="1419"/>
                    </a:lnTo>
                    <a:lnTo>
                      <a:pt x="0" y="0"/>
                    </a:lnTo>
                    <a:lnTo>
                      <a:pt x="0" y="5114"/>
                    </a:lnTo>
                    <a:close/>
                  </a:path>
                </a:pathLst>
              </a:custGeom>
              <a:solidFill>
                <a:srgbClr val="E5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2" name="Freeform 178"/>
              <p:cNvSpPr>
                <a:spLocks/>
              </p:cNvSpPr>
              <p:nvPr/>
            </p:nvSpPr>
            <p:spPr bwMode="auto">
              <a:xfrm>
                <a:off x="4549" y="2204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58" h="1534">
                    <a:moveTo>
                      <a:pt x="0" y="0"/>
                    </a:move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0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3" name="Freeform 179"/>
              <p:cNvSpPr>
                <a:spLocks/>
              </p:cNvSpPr>
              <p:nvPr/>
            </p:nvSpPr>
            <p:spPr bwMode="auto">
              <a:xfrm>
                <a:off x="4549" y="2204"/>
                <a:ext cx="267" cy="108"/>
              </a:xfrm>
              <a:custGeom>
                <a:avLst/>
                <a:gdLst>
                  <a:gd name="T0" fmla="*/ 0 w 3858"/>
                  <a:gd name="T1" fmla="*/ 0 h 1534"/>
                  <a:gd name="T2" fmla="*/ 0 w 3858"/>
                  <a:gd name="T3" fmla="*/ 0 h 1534"/>
                  <a:gd name="T4" fmla="*/ 0 w 3858"/>
                  <a:gd name="T5" fmla="*/ 0 h 1534"/>
                  <a:gd name="T6" fmla="*/ 0 w 3858"/>
                  <a:gd name="T7" fmla="*/ 0 h 1534"/>
                  <a:gd name="T8" fmla="*/ 0 w 3858"/>
                  <a:gd name="T9" fmla="*/ 0 h 1534"/>
                  <a:gd name="T10" fmla="*/ 0 w 3858"/>
                  <a:gd name="T11" fmla="*/ 0 h 1534"/>
                  <a:gd name="T12" fmla="*/ 0 w 3858"/>
                  <a:gd name="T13" fmla="*/ 0 h 1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58" h="1534">
                    <a:moveTo>
                      <a:pt x="78" y="20"/>
                    </a:moveTo>
                    <a:lnTo>
                      <a:pt x="0" y="0"/>
                    </a:lnTo>
                    <a:lnTo>
                      <a:pt x="0" y="496"/>
                    </a:lnTo>
                    <a:lnTo>
                      <a:pt x="3858" y="1534"/>
                    </a:lnTo>
                    <a:lnTo>
                      <a:pt x="3858" y="1458"/>
                    </a:lnTo>
                    <a:lnTo>
                      <a:pt x="78" y="442"/>
                    </a:lnTo>
                    <a:lnTo>
                      <a:pt x="78" y="2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4" name="Freeform 180"/>
              <p:cNvSpPr>
                <a:spLocks/>
              </p:cNvSpPr>
              <p:nvPr/>
            </p:nvSpPr>
            <p:spPr bwMode="auto">
              <a:xfrm>
                <a:off x="4743" y="2330"/>
                <a:ext cx="11" cy="66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5" name="Freeform 181"/>
              <p:cNvSpPr>
                <a:spLocks/>
              </p:cNvSpPr>
              <p:nvPr/>
            </p:nvSpPr>
            <p:spPr bwMode="auto">
              <a:xfrm>
                <a:off x="4768" y="2337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6" name="Freeform 182"/>
              <p:cNvSpPr>
                <a:spLocks/>
              </p:cNvSpPr>
              <p:nvPr/>
            </p:nvSpPr>
            <p:spPr bwMode="auto">
              <a:xfrm>
                <a:off x="4790" y="2344"/>
                <a:ext cx="11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7" name="Freeform 183"/>
              <p:cNvSpPr>
                <a:spLocks/>
              </p:cNvSpPr>
              <p:nvPr/>
            </p:nvSpPr>
            <p:spPr bwMode="auto">
              <a:xfrm>
                <a:off x="4720" y="2324"/>
                <a:ext cx="10" cy="66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8" name="Freeform 184"/>
              <p:cNvSpPr>
                <a:spLocks/>
              </p:cNvSpPr>
              <p:nvPr/>
            </p:nvSpPr>
            <p:spPr bwMode="auto">
              <a:xfrm>
                <a:off x="4673" y="2312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39" name="Freeform 185"/>
              <p:cNvSpPr>
                <a:spLocks/>
              </p:cNvSpPr>
              <p:nvPr/>
            </p:nvSpPr>
            <p:spPr bwMode="auto">
              <a:xfrm>
                <a:off x="4601" y="2293"/>
                <a:ext cx="10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0" name="Freeform 186"/>
              <p:cNvSpPr>
                <a:spLocks/>
              </p:cNvSpPr>
              <p:nvPr/>
            </p:nvSpPr>
            <p:spPr bwMode="auto">
              <a:xfrm>
                <a:off x="4696" y="2318"/>
                <a:ext cx="10" cy="65"/>
              </a:xfrm>
              <a:custGeom>
                <a:avLst/>
                <a:gdLst>
                  <a:gd name="T0" fmla="*/ 0 w 156"/>
                  <a:gd name="T1" fmla="*/ 0 h 940"/>
                  <a:gd name="T2" fmla="*/ 0 w 156"/>
                  <a:gd name="T3" fmla="*/ 0 h 940"/>
                  <a:gd name="T4" fmla="*/ 0 w 156"/>
                  <a:gd name="T5" fmla="*/ 0 h 940"/>
                  <a:gd name="T6" fmla="*/ 0 w 156"/>
                  <a:gd name="T7" fmla="*/ 0 h 940"/>
                  <a:gd name="T8" fmla="*/ 0 w 156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0">
                    <a:moveTo>
                      <a:pt x="0" y="899"/>
                    </a:moveTo>
                    <a:lnTo>
                      <a:pt x="156" y="940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1" name="Freeform 187"/>
              <p:cNvSpPr>
                <a:spLocks/>
              </p:cNvSpPr>
              <p:nvPr/>
            </p:nvSpPr>
            <p:spPr bwMode="auto">
              <a:xfrm>
                <a:off x="4625" y="2299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2" name="Freeform 188"/>
              <p:cNvSpPr>
                <a:spLocks/>
              </p:cNvSpPr>
              <p:nvPr/>
            </p:nvSpPr>
            <p:spPr bwMode="auto">
              <a:xfrm>
                <a:off x="4649" y="2305"/>
                <a:ext cx="10" cy="65"/>
              </a:xfrm>
              <a:custGeom>
                <a:avLst/>
                <a:gdLst>
                  <a:gd name="T0" fmla="*/ 0 w 155"/>
                  <a:gd name="T1" fmla="*/ 0 h 940"/>
                  <a:gd name="T2" fmla="*/ 0 w 155"/>
                  <a:gd name="T3" fmla="*/ 0 h 940"/>
                  <a:gd name="T4" fmla="*/ 0 w 155"/>
                  <a:gd name="T5" fmla="*/ 0 h 940"/>
                  <a:gd name="T6" fmla="*/ 0 w 155"/>
                  <a:gd name="T7" fmla="*/ 0 h 940"/>
                  <a:gd name="T8" fmla="*/ 0 w 155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0">
                    <a:moveTo>
                      <a:pt x="0" y="899"/>
                    </a:moveTo>
                    <a:lnTo>
                      <a:pt x="155" y="940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3" name="Freeform 189"/>
              <p:cNvSpPr>
                <a:spLocks/>
              </p:cNvSpPr>
              <p:nvPr/>
            </p:nvSpPr>
            <p:spPr bwMode="auto">
              <a:xfrm>
                <a:off x="4743" y="2416"/>
                <a:ext cx="11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4" name="Freeform 190"/>
              <p:cNvSpPr>
                <a:spLocks/>
              </p:cNvSpPr>
              <p:nvPr/>
            </p:nvSpPr>
            <p:spPr bwMode="auto">
              <a:xfrm>
                <a:off x="4768" y="2423"/>
                <a:ext cx="10" cy="65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5" name="Freeform 191"/>
              <p:cNvSpPr>
                <a:spLocks/>
              </p:cNvSpPr>
              <p:nvPr/>
            </p:nvSpPr>
            <p:spPr bwMode="auto">
              <a:xfrm>
                <a:off x="4790" y="2429"/>
                <a:ext cx="11" cy="65"/>
              </a:xfrm>
              <a:custGeom>
                <a:avLst/>
                <a:gdLst>
                  <a:gd name="T0" fmla="*/ 0 w 154"/>
                  <a:gd name="T1" fmla="*/ 0 h 940"/>
                  <a:gd name="T2" fmla="*/ 0 w 154"/>
                  <a:gd name="T3" fmla="*/ 0 h 940"/>
                  <a:gd name="T4" fmla="*/ 0 w 154"/>
                  <a:gd name="T5" fmla="*/ 0 h 940"/>
                  <a:gd name="T6" fmla="*/ 0 w 154"/>
                  <a:gd name="T7" fmla="*/ 0 h 940"/>
                  <a:gd name="T8" fmla="*/ 0 w 154"/>
                  <a:gd name="T9" fmla="*/ 0 h 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0">
                    <a:moveTo>
                      <a:pt x="0" y="899"/>
                    </a:moveTo>
                    <a:lnTo>
                      <a:pt x="154" y="940"/>
                    </a:lnTo>
                    <a:lnTo>
                      <a:pt x="154" y="41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6" name="Freeform 192"/>
              <p:cNvSpPr>
                <a:spLocks/>
              </p:cNvSpPr>
              <p:nvPr/>
            </p:nvSpPr>
            <p:spPr bwMode="auto">
              <a:xfrm>
                <a:off x="4720" y="2410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7" name="Freeform 193"/>
              <p:cNvSpPr>
                <a:spLocks/>
              </p:cNvSpPr>
              <p:nvPr/>
            </p:nvSpPr>
            <p:spPr bwMode="auto">
              <a:xfrm>
                <a:off x="4673" y="2398"/>
                <a:ext cx="10" cy="65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899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8" name="Freeform 194"/>
              <p:cNvSpPr>
                <a:spLocks/>
              </p:cNvSpPr>
              <p:nvPr/>
            </p:nvSpPr>
            <p:spPr bwMode="auto">
              <a:xfrm>
                <a:off x="4601" y="2378"/>
                <a:ext cx="10" cy="66"/>
              </a:xfrm>
              <a:custGeom>
                <a:avLst/>
                <a:gdLst>
                  <a:gd name="T0" fmla="*/ 0 w 154"/>
                  <a:gd name="T1" fmla="*/ 0 h 941"/>
                  <a:gd name="T2" fmla="*/ 0 w 154"/>
                  <a:gd name="T3" fmla="*/ 0 h 941"/>
                  <a:gd name="T4" fmla="*/ 0 w 154"/>
                  <a:gd name="T5" fmla="*/ 0 h 941"/>
                  <a:gd name="T6" fmla="*/ 0 w 154"/>
                  <a:gd name="T7" fmla="*/ 0 h 941"/>
                  <a:gd name="T8" fmla="*/ 0 w 154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" h="941">
                    <a:moveTo>
                      <a:pt x="0" y="900"/>
                    </a:moveTo>
                    <a:lnTo>
                      <a:pt x="154" y="941"/>
                    </a:lnTo>
                    <a:lnTo>
                      <a:pt x="154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49" name="Freeform 195"/>
              <p:cNvSpPr>
                <a:spLocks/>
              </p:cNvSpPr>
              <p:nvPr/>
            </p:nvSpPr>
            <p:spPr bwMode="auto">
              <a:xfrm>
                <a:off x="4696" y="2404"/>
                <a:ext cx="10" cy="65"/>
              </a:xfrm>
              <a:custGeom>
                <a:avLst/>
                <a:gdLst>
                  <a:gd name="T0" fmla="*/ 0 w 156"/>
                  <a:gd name="T1" fmla="*/ 0 h 941"/>
                  <a:gd name="T2" fmla="*/ 0 w 156"/>
                  <a:gd name="T3" fmla="*/ 0 h 941"/>
                  <a:gd name="T4" fmla="*/ 0 w 156"/>
                  <a:gd name="T5" fmla="*/ 0 h 941"/>
                  <a:gd name="T6" fmla="*/ 0 w 156"/>
                  <a:gd name="T7" fmla="*/ 0 h 941"/>
                  <a:gd name="T8" fmla="*/ 0 w 156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41">
                    <a:moveTo>
                      <a:pt x="0" y="899"/>
                    </a:moveTo>
                    <a:lnTo>
                      <a:pt x="156" y="941"/>
                    </a:lnTo>
                    <a:lnTo>
                      <a:pt x="156" y="42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0" name="Freeform 196"/>
              <p:cNvSpPr>
                <a:spLocks/>
              </p:cNvSpPr>
              <p:nvPr/>
            </p:nvSpPr>
            <p:spPr bwMode="auto">
              <a:xfrm>
                <a:off x="4625" y="2384"/>
                <a:ext cx="10" cy="66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900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1" name="Freeform 197"/>
              <p:cNvSpPr>
                <a:spLocks/>
              </p:cNvSpPr>
              <p:nvPr/>
            </p:nvSpPr>
            <p:spPr bwMode="auto">
              <a:xfrm>
                <a:off x="4649" y="2392"/>
                <a:ext cx="10" cy="64"/>
              </a:xfrm>
              <a:custGeom>
                <a:avLst/>
                <a:gdLst>
                  <a:gd name="T0" fmla="*/ 0 w 155"/>
                  <a:gd name="T1" fmla="*/ 0 h 941"/>
                  <a:gd name="T2" fmla="*/ 0 w 155"/>
                  <a:gd name="T3" fmla="*/ 0 h 941"/>
                  <a:gd name="T4" fmla="*/ 0 w 155"/>
                  <a:gd name="T5" fmla="*/ 0 h 941"/>
                  <a:gd name="T6" fmla="*/ 0 w 155"/>
                  <a:gd name="T7" fmla="*/ 0 h 941"/>
                  <a:gd name="T8" fmla="*/ 0 w 155"/>
                  <a:gd name="T9" fmla="*/ 0 h 9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941">
                    <a:moveTo>
                      <a:pt x="0" y="899"/>
                    </a:moveTo>
                    <a:lnTo>
                      <a:pt x="155" y="941"/>
                    </a:lnTo>
                    <a:lnTo>
                      <a:pt x="155" y="43"/>
                    </a:lnTo>
                    <a:lnTo>
                      <a:pt x="0" y="0"/>
                    </a:lnTo>
                    <a:lnTo>
                      <a:pt x="0" y="899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2" name="Freeform 198"/>
              <p:cNvSpPr>
                <a:spLocks/>
              </p:cNvSpPr>
              <p:nvPr/>
            </p:nvSpPr>
            <p:spPr bwMode="auto">
              <a:xfrm>
                <a:off x="4773" y="2521"/>
                <a:ext cx="56" cy="79"/>
              </a:xfrm>
              <a:custGeom>
                <a:avLst/>
                <a:gdLst>
                  <a:gd name="T0" fmla="*/ 0 w 811"/>
                  <a:gd name="T1" fmla="*/ 0 h 1136"/>
                  <a:gd name="T2" fmla="*/ 0 w 811"/>
                  <a:gd name="T3" fmla="*/ 0 h 1136"/>
                  <a:gd name="T4" fmla="*/ 0 w 811"/>
                  <a:gd name="T5" fmla="*/ 0 h 1136"/>
                  <a:gd name="T6" fmla="*/ 0 w 811"/>
                  <a:gd name="T7" fmla="*/ 0 h 1136"/>
                  <a:gd name="T8" fmla="*/ 0 w 811"/>
                  <a:gd name="T9" fmla="*/ 0 h 1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1" h="1136">
                    <a:moveTo>
                      <a:pt x="811" y="219"/>
                    </a:moveTo>
                    <a:lnTo>
                      <a:pt x="0" y="0"/>
                    </a:lnTo>
                    <a:lnTo>
                      <a:pt x="0" y="926"/>
                    </a:lnTo>
                    <a:lnTo>
                      <a:pt x="811" y="1136"/>
                    </a:lnTo>
                    <a:lnTo>
                      <a:pt x="811" y="219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3" name="Freeform 199"/>
              <p:cNvSpPr>
                <a:spLocks/>
              </p:cNvSpPr>
              <p:nvPr/>
            </p:nvSpPr>
            <p:spPr bwMode="auto">
              <a:xfrm>
                <a:off x="4524" y="2677"/>
                <a:ext cx="25" cy="70"/>
              </a:xfrm>
              <a:custGeom>
                <a:avLst/>
                <a:gdLst>
                  <a:gd name="T0" fmla="*/ 0 w 357"/>
                  <a:gd name="T1" fmla="*/ 0 h 1018"/>
                  <a:gd name="T2" fmla="*/ 0 w 357"/>
                  <a:gd name="T3" fmla="*/ 0 h 1018"/>
                  <a:gd name="T4" fmla="*/ 0 w 357"/>
                  <a:gd name="T5" fmla="*/ 0 h 1018"/>
                  <a:gd name="T6" fmla="*/ 0 w 357"/>
                  <a:gd name="T7" fmla="*/ 0 h 1018"/>
                  <a:gd name="T8" fmla="*/ 0 w 357"/>
                  <a:gd name="T9" fmla="*/ 0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7" h="1018">
                    <a:moveTo>
                      <a:pt x="0" y="0"/>
                    </a:moveTo>
                    <a:lnTo>
                      <a:pt x="0" y="926"/>
                    </a:lnTo>
                    <a:lnTo>
                      <a:pt x="357" y="1018"/>
                    </a:lnTo>
                    <a:lnTo>
                      <a:pt x="357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4" name="Freeform 200"/>
              <p:cNvSpPr>
                <a:spLocks/>
              </p:cNvSpPr>
              <p:nvPr/>
            </p:nvSpPr>
            <p:spPr bwMode="auto">
              <a:xfrm>
                <a:off x="4534" y="2680"/>
                <a:ext cx="15" cy="61"/>
              </a:xfrm>
              <a:custGeom>
                <a:avLst/>
                <a:gdLst>
                  <a:gd name="T0" fmla="*/ 0 w 217"/>
                  <a:gd name="T1" fmla="*/ 0 h 882"/>
                  <a:gd name="T2" fmla="*/ 0 w 217"/>
                  <a:gd name="T3" fmla="*/ 0 h 882"/>
                  <a:gd name="T4" fmla="*/ 0 w 217"/>
                  <a:gd name="T5" fmla="*/ 0 h 882"/>
                  <a:gd name="T6" fmla="*/ 0 w 217"/>
                  <a:gd name="T7" fmla="*/ 0 h 882"/>
                  <a:gd name="T8" fmla="*/ 0 w 217"/>
                  <a:gd name="T9" fmla="*/ 0 h 8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882">
                    <a:moveTo>
                      <a:pt x="0" y="825"/>
                    </a:moveTo>
                    <a:lnTo>
                      <a:pt x="217" y="882"/>
                    </a:lnTo>
                    <a:lnTo>
                      <a:pt x="217" y="58"/>
                    </a:lnTo>
                    <a:lnTo>
                      <a:pt x="0" y="0"/>
                    </a:lnTo>
                    <a:lnTo>
                      <a:pt x="0" y="825"/>
                    </a:lnTo>
                    <a:close/>
                  </a:path>
                </a:pathLst>
              </a:custGeom>
              <a:solidFill>
                <a:srgbClr val="CC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5" name="Freeform 201"/>
              <p:cNvSpPr>
                <a:spLocks/>
              </p:cNvSpPr>
              <p:nvPr/>
            </p:nvSpPr>
            <p:spPr bwMode="auto">
              <a:xfrm>
                <a:off x="4559" y="2037"/>
                <a:ext cx="492" cy="199"/>
              </a:xfrm>
              <a:custGeom>
                <a:avLst/>
                <a:gdLst>
                  <a:gd name="T0" fmla="*/ 0 w 7080"/>
                  <a:gd name="T1" fmla="*/ 0 h 2869"/>
                  <a:gd name="T2" fmla="*/ 0 w 7080"/>
                  <a:gd name="T3" fmla="*/ 0 h 2869"/>
                  <a:gd name="T4" fmla="*/ 0 w 7080"/>
                  <a:gd name="T5" fmla="*/ 0 h 2869"/>
                  <a:gd name="T6" fmla="*/ 0 w 7080"/>
                  <a:gd name="T7" fmla="*/ 0 h 2869"/>
                  <a:gd name="T8" fmla="*/ 0 w 7080"/>
                  <a:gd name="T9" fmla="*/ 0 h 2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80" h="2869">
                    <a:moveTo>
                      <a:pt x="0" y="1666"/>
                    </a:moveTo>
                    <a:lnTo>
                      <a:pt x="4413" y="2869"/>
                    </a:ln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056" name="Freeform 202"/>
              <p:cNvSpPr>
                <a:spLocks/>
              </p:cNvSpPr>
              <p:nvPr/>
            </p:nvSpPr>
            <p:spPr bwMode="auto">
              <a:xfrm>
                <a:off x="4559" y="2037"/>
                <a:ext cx="492" cy="119"/>
              </a:xfrm>
              <a:custGeom>
                <a:avLst/>
                <a:gdLst>
                  <a:gd name="T0" fmla="*/ 0 w 7080"/>
                  <a:gd name="T1" fmla="*/ 0 h 1705"/>
                  <a:gd name="T2" fmla="*/ 0 w 7080"/>
                  <a:gd name="T3" fmla="*/ 0 h 1705"/>
                  <a:gd name="T4" fmla="*/ 0 w 7080"/>
                  <a:gd name="T5" fmla="*/ 0 h 1705"/>
                  <a:gd name="T6" fmla="*/ 0 w 7080"/>
                  <a:gd name="T7" fmla="*/ 0 h 1705"/>
                  <a:gd name="T8" fmla="*/ 0 w 7080"/>
                  <a:gd name="T9" fmla="*/ 0 h 1705"/>
                  <a:gd name="T10" fmla="*/ 0 w 7080"/>
                  <a:gd name="T11" fmla="*/ 0 h 1705"/>
                  <a:gd name="T12" fmla="*/ 0 w 7080"/>
                  <a:gd name="T13" fmla="*/ 0 h 17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80" h="1705">
                    <a:moveTo>
                      <a:pt x="6937" y="1288"/>
                    </a:moveTo>
                    <a:lnTo>
                      <a:pt x="7080" y="1203"/>
                    </a:lnTo>
                    <a:lnTo>
                      <a:pt x="2667" y="0"/>
                    </a:lnTo>
                    <a:lnTo>
                      <a:pt x="0" y="1666"/>
                    </a:lnTo>
                    <a:lnTo>
                      <a:pt x="143" y="1705"/>
                    </a:lnTo>
                    <a:lnTo>
                      <a:pt x="2667" y="124"/>
                    </a:lnTo>
                    <a:lnTo>
                      <a:pt x="6937" y="128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53" name="Text Box 203"/>
            <p:cNvSpPr txBox="1">
              <a:spLocks noChangeArrowheads="1"/>
            </p:cNvSpPr>
            <p:nvPr/>
          </p:nvSpPr>
          <p:spPr bwMode="auto">
            <a:xfrm>
              <a:off x="4368" y="31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CH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  <a:endParaRPr lang="fr-CH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07" charset="0"/>
              </a:endParaRPr>
            </a:p>
          </p:txBody>
        </p:sp>
      </p:grpSp>
      <p:sp>
        <p:nvSpPr>
          <p:cNvPr id="40974" name="Rectangle 204"/>
          <p:cNvSpPr>
            <a:spLocks noChangeArrowheads="1"/>
          </p:cNvSpPr>
          <p:nvPr/>
        </p:nvSpPr>
        <p:spPr bwMode="auto">
          <a:xfrm>
            <a:off x="0" y="47625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Les applications: VPN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231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40977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0978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0976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22210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8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9E6EF1C3-5E8B-4839-9B4F-E06F12B10127}" type="slidenum">
              <a:rPr lang="fr-FR" sz="800">
                <a:latin typeface="Franklin Gothic Medium" pitchFamily="34" charset="0"/>
              </a:rPr>
              <a:pPr eaLnBrk="1" hangingPunct="1"/>
              <a:t>66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1990" name="Group 12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42458" name="Freeform 13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59" name="Freeform 14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60" name="Freeform 15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61" name="Freeform 16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62" name="Freeform 17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992" name="Rectangle 19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1993" name="Group 20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42453" name="Freeform 21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54" name="Freeform 22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55" name="Freeform 23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56" name="Freeform 24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57" name="Freeform 25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1994" name="Text Box 26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B58CE65-64BA-4963-8AA6-53EB1BC7F0B1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30" name="Text Box 224"/>
          <p:cNvSpPr txBox="1">
            <a:spLocks noChangeArrowheads="1"/>
          </p:cNvSpPr>
          <p:nvPr/>
        </p:nvSpPr>
        <p:spPr bwMode="auto">
          <a:xfrm>
            <a:off x="5867400" y="1054100"/>
            <a:ext cx="211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Serveur WEB</a:t>
            </a:r>
          </a:p>
        </p:txBody>
      </p:sp>
      <p:grpSp>
        <p:nvGrpSpPr>
          <p:cNvPr id="41996" name="Group 225"/>
          <p:cNvGrpSpPr>
            <a:grpSpLocks/>
          </p:cNvGrpSpPr>
          <p:nvPr/>
        </p:nvGrpSpPr>
        <p:grpSpPr bwMode="auto">
          <a:xfrm>
            <a:off x="2438400" y="1511300"/>
            <a:ext cx="4267200" cy="1382713"/>
            <a:chOff x="1584" y="555"/>
            <a:chExt cx="2688" cy="871"/>
          </a:xfrm>
        </p:grpSpPr>
        <p:sp>
          <p:nvSpPr>
            <p:cNvPr id="42449" name="Freeform 226"/>
            <p:cNvSpPr>
              <a:spLocks/>
            </p:cNvSpPr>
            <p:nvPr/>
          </p:nvSpPr>
          <p:spPr bwMode="auto">
            <a:xfrm>
              <a:off x="2180" y="555"/>
              <a:ext cx="1501" cy="871"/>
            </a:xfrm>
            <a:custGeom>
              <a:avLst/>
              <a:gdLst>
                <a:gd name="T0" fmla="*/ 249 w 1501"/>
                <a:gd name="T1" fmla="*/ 702 h 871"/>
                <a:gd name="T2" fmla="*/ 305 w 1501"/>
                <a:gd name="T3" fmla="*/ 773 h 871"/>
                <a:gd name="T4" fmla="*/ 372 w 1501"/>
                <a:gd name="T5" fmla="*/ 826 h 871"/>
                <a:gd name="T6" fmla="*/ 448 w 1501"/>
                <a:gd name="T7" fmla="*/ 860 h 871"/>
                <a:gd name="T8" fmla="*/ 527 w 1501"/>
                <a:gd name="T9" fmla="*/ 871 h 871"/>
                <a:gd name="T10" fmla="*/ 607 w 1501"/>
                <a:gd name="T11" fmla="*/ 861 h 871"/>
                <a:gd name="T12" fmla="*/ 682 w 1501"/>
                <a:gd name="T13" fmla="*/ 829 h 871"/>
                <a:gd name="T14" fmla="*/ 751 w 1501"/>
                <a:gd name="T15" fmla="*/ 776 h 871"/>
                <a:gd name="T16" fmla="*/ 818 w 1501"/>
                <a:gd name="T17" fmla="*/ 829 h 871"/>
                <a:gd name="T18" fmla="*/ 894 w 1501"/>
                <a:gd name="T19" fmla="*/ 861 h 871"/>
                <a:gd name="T20" fmla="*/ 973 w 1501"/>
                <a:gd name="T21" fmla="*/ 871 h 871"/>
                <a:gd name="T22" fmla="*/ 1053 w 1501"/>
                <a:gd name="T23" fmla="*/ 860 h 871"/>
                <a:gd name="T24" fmla="*/ 1128 w 1501"/>
                <a:gd name="T25" fmla="*/ 826 h 871"/>
                <a:gd name="T26" fmla="*/ 1196 w 1501"/>
                <a:gd name="T27" fmla="*/ 773 h 871"/>
                <a:gd name="T28" fmla="*/ 1251 w 1501"/>
                <a:gd name="T29" fmla="*/ 702 h 871"/>
                <a:gd name="T30" fmla="*/ 1299 w 1501"/>
                <a:gd name="T31" fmla="*/ 651 h 871"/>
                <a:gd name="T32" fmla="*/ 1356 w 1501"/>
                <a:gd name="T33" fmla="*/ 651 h 871"/>
                <a:gd name="T34" fmla="*/ 1409 w 1501"/>
                <a:gd name="T35" fmla="*/ 627 h 871"/>
                <a:gd name="T36" fmla="*/ 1454 w 1501"/>
                <a:gd name="T37" fmla="*/ 584 h 871"/>
                <a:gd name="T38" fmla="*/ 1485 w 1501"/>
                <a:gd name="T39" fmla="*/ 526 h 871"/>
                <a:gd name="T40" fmla="*/ 1500 w 1501"/>
                <a:gd name="T41" fmla="*/ 459 h 871"/>
                <a:gd name="T42" fmla="*/ 1497 w 1501"/>
                <a:gd name="T43" fmla="*/ 390 h 871"/>
                <a:gd name="T44" fmla="*/ 1477 w 1501"/>
                <a:gd name="T45" fmla="*/ 324 h 871"/>
                <a:gd name="T46" fmla="*/ 1440 w 1501"/>
                <a:gd name="T47" fmla="*/ 271 h 871"/>
                <a:gd name="T48" fmla="*/ 1392 w 1501"/>
                <a:gd name="T49" fmla="*/ 234 h 871"/>
                <a:gd name="T50" fmla="*/ 1337 w 1501"/>
                <a:gd name="T51" fmla="*/ 218 h 871"/>
                <a:gd name="T52" fmla="*/ 1281 w 1501"/>
                <a:gd name="T53" fmla="*/ 224 h 871"/>
                <a:gd name="T54" fmla="*/ 1234 w 1501"/>
                <a:gd name="T55" fmla="*/ 144 h 871"/>
                <a:gd name="T56" fmla="*/ 1174 w 1501"/>
                <a:gd name="T57" fmla="*/ 79 h 871"/>
                <a:gd name="T58" fmla="*/ 1104 w 1501"/>
                <a:gd name="T59" fmla="*/ 32 h 871"/>
                <a:gd name="T60" fmla="*/ 1026 w 1501"/>
                <a:gd name="T61" fmla="*/ 5 h 871"/>
                <a:gd name="T62" fmla="*/ 947 w 1501"/>
                <a:gd name="T63" fmla="*/ 1 h 871"/>
                <a:gd name="T64" fmla="*/ 868 w 1501"/>
                <a:gd name="T65" fmla="*/ 19 h 871"/>
                <a:gd name="T66" fmla="*/ 795 w 1501"/>
                <a:gd name="T67" fmla="*/ 58 h 871"/>
                <a:gd name="T68" fmla="*/ 728 w 1501"/>
                <a:gd name="T69" fmla="*/ 76 h 871"/>
                <a:gd name="T70" fmla="*/ 658 w 1501"/>
                <a:gd name="T71" fmla="*/ 30 h 871"/>
                <a:gd name="T72" fmla="*/ 581 w 1501"/>
                <a:gd name="T73" fmla="*/ 4 h 871"/>
                <a:gd name="T74" fmla="*/ 501 w 1501"/>
                <a:gd name="T75" fmla="*/ 1 h 871"/>
                <a:gd name="T76" fmla="*/ 422 w 1501"/>
                <a:gd name="T77" fmla="*/ 21 h 871"/>
                <a:gd name="T78" fmla="*/ 349 w 1501"/>
                <a:gd name="T79" fmla="*/ 61 h 871"/>
                <a:gd name="T80" fmla="*/ 285 w 1501"/>
                <a:gd name="T81" fmla="*/ 121 h 871"/>
                <a:gd name="T82" fmla="*/ 234 w 1501"/>
                <a:gd name="T83" fmla="*/ 197 h 871"/>
                <a:gd name="T84" fmla="*/ 183 w 1501"/>
                <a:gd name="T85" fmla="*/ 218 h 871"/>
                <a:gd name="T86" fmla="*/ 127 w 1501"/>
                <a:gd name="T87" fmla="*/ 226 h 871"/>
                <a:gd name="T88" fmla="*/ 75 w 1501"/>
                <a:gd name="T89" fmla="*/ 256 h 871"/>
                <a:gd name="T90" fmla="*/ 34 w 1501"/>
                <a:gd name="T91" fmla="*/ 305 h 871"/>
                <a:gd name="T92" fmla="*/ 8 w 1501"/>
                <a:gd name="T93" fmla="*/ 367 h 871"/>
                <a:gd name="T94" fmla="*/ 0 w 1501"/>
                <a:gd name="T95" fmla="*/ 436 h 871"/>
                <a:gd name="T96" fmla="*/ 8 w 1501"/>
                <a:gd name="T97" fmla="*/ 505 h 871"/>
                <a:gd name="T98" fmla="*/ 34 w 1501"/>
                <a:gd name="T99" fmla="*/ 566 h 871"/>
                <a:gd name="T100" fmla="*/ 75 w 1501"/>
                <a:gd name="T101" fmla="*/ 615 h 871"/>
                <a:gd name="T102" fmla="*/ 127 w 1501"/>
                <a:gd name="T103" fmla="*/ 645 h 871"/>
                <a:gd name="T104" fmla="*/ 183 w 1501"/>
                <a:gd name="T105" fmla="*/ 654 h 87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01" h="871">
                  <a:moveTo>
                    <a:pt x="220" y="647"/>
                  </a:moveTo>
                  <a:lnTo>
                    <a:pt x="234" y="675"/>
                  </a:lnTo>
                  <a:lnTo>
                    <a:pt x="249" y="702"/>
                  </a:lnTo>
                  <a:lnTo>
                    <a:pt x="267" y="727"/>
                  </a:lnTo>
                  <a:lnTo>
                    <a:pt x="285" y="751"/>
                  </a:lnTo>
                  <a:lnTo>
                    <a:pt x="305" y="773"/>
                  </a:lnTo>
                  <a:lnTo>
                    <a:pt x="326" y="793"/>
                  </a:lnTo>
                  <a:lnTo>
                    <a:pt x="349" y="810"/>
                  </a:lnTo>
                  <a:lnTo>
                    <a:pt x="372" y="826"/>
                  </a:lnTo>
                  <a:lnTo>
                    <a:pt x="397" y="840"/>
                  </a:lnTo>
                  <a:lnTo>
                    <a:pt x="422" y="851"/>
                  </a:lnTo>
                  <a:lnTo>
                    <a:pt x="448" y="860"/>
                  </a:lnTo>
                  <a:lnTo>
                    <a:pt x="474" y="866"/>
                  </a:lnTo>
                  <a:lnTo>
                    <a:pt x="501" y="870"/>
                  </a:lnTo>
                  <a:lnTo>
                    <a:pt x="527" y="871"/>
                  </a:lnTo>
                  <a:lnTo>
                    <a:pt x="554" y="871"/>
                  </a:lnTo>
                  <a:lnTo>
                    <a:pt x="581" y="867"/>
                  </a:lnTo>
                  <a:lnTo>
                    <a:pt x="607" y="861"/>
                  </a:lnTo>
                  <a:lnTo>
                    <a:pt x="633" y="853"/>
                  </a:lnTo>
                  <a:lnTo>
                    <a:pt x="658" y="842"/>
                  </a:lnTo>
                  <a:lnTo>
                    <a:pt x="682" y="829"/>
                  </a:lnTo>
                  <a:lnTo>
                    <a:pt x="706" y="813"/>
                  </a:lnTo>
                  <a:lnTo>
                    <a:pt x="728" y="796"/>
                  </a:lnTo>
                  <a:lnTo>
                    <a:pt x="751" y="776"/>
                  </a:lnTo>
                  <a:lnTo>
                    <a:pt x="772" y="796"/>
                  </a:lnTo>
                  <a:lnTo>
                    <a:pt x="795" y="813"/>
                  </a:lnTo>
                  <a:lnTo>
                    <a:pt x="818" y="829"/>
                  </a:lnTo>
                  <a:lnTo>
                    <a:pt x="842" y="842"/>
                  </a:lnTo>
                  <a:lnTo>
                    <a:pt x="868" y="853"/>
                  </a:lnTo>
                  <a:lnTo>
                    <a:pt x="894" y="861"/>
                  </a:lnTo>
                  <a:lnTo>
                    <a:pt x="920" y="867"/>
                  </a:lnTo>
                  <a:lnTo>
                    <a:pt x="947" y="871"/>
                  </a:lnTo>
                  <a:lnTo>
                    <a:pt x="973" y="871"/>
                  </a:lnTo>
                  <a:lnTo>
                    <a:pt x="1000" y="870"/>
                  </a:lnTo>
                  <a:lnTo>
                    <a:pt x="1026" y="866"/>
                  </a:lnTo>
                  <a:lnTo>
                    <a:pt x="1053" y="860"/>
                  </a:lnTo>
                  <a:lnTo>
                    <a:pt x="1078" y="851"/>
                  </a:lnTo>
                  <a:lnTo>
                    <a:pt x="1104" y="840"/>
                  </a:lnTo>
                  <a:lnTo>
                    <a:pt x="1128" y="826"/>
                  </a:lnTo>
                  <a:lnTo>
                    <a:pt x="1151" y="810"/>
                  </a:lnTo>
                  <a:lnTo>
                    <a:pt x="1174" y="793"/>
                  </a:lnTo>
                  <a:lnTo>
                    <a:pt x="1196" y="773"/>
                  </a:lnTo>
                  <a:lnTo>
                    <a:pt x="1215" y="751"/>
                  </a:lnTo>
                  <a:lnTo>
                    <a:pt x="1234" y="727"/>
                  </a:lnTo>
                  <a:lnTo>
                    <a:pt x="1251" y="702"/>
                  </a:lnTo>
                  <a:lnTo>
                    <a:pt x="1267" y="675"/>
                  </a:lnTo>
                  <a:lnTo>
                    <a:pt x="1281" y="647"/>
                  </a:lnTo>
                  <a:lnTo>
                    <a:pt x="1299" y="651"/>
                  </a:lnTo>
                  <a:lnTo>
                    <a:pt x="1318" y="654"/>
                  </a:lnTo>
                  <a:lnTo>
                    <a:pt x="1337" y="653"/>
                  </a:lnTo>
                  <a:lnTo>
                    <a:pt x="1356" y="651"/>
                  </a:lnTo>
                  <a:lnTo>
                    <a:pt x="1374" y="645"/>
                  </a:lnTo>
                  <a:lnTo>
                    <a:pt x="1392" y="637"/>
                  </a:lnTo>
                  <a:lnTo>
                    <a:pt x="1409" y="627"/>
                  </a:lnTo>
                  <a:lnTo>
                    <a:pt x="1425" y="615"/>
                  </a:lnTo>
                  <a:lnTo>
                    <a:pt x="1440" y="601"/>
                  </a:lnTo>
                  <a:lnTo>
                    <a:pt x="1454" y="584"/>
                  </a:lnTo>
                  <a:lnTo>
                    <a:pt x="1466" y="566"/>
                  </a:lnTo>
                  <a:lnTo>
                    <a:pt x="1477" y="547"/>
                  </a:lnTo>
                  <a:lnTo>
                    <a:pt x="1485" y="526"/>
                  </a:lnTo>
                  <a:lnTo>
                    <a:pt x="1492" y="505"/>
                  </a:lnTo>
                  <a:lnTo>
                    <a:pt x="1497" y="482"/>
                  </a:lnTo>
                  <a:lnTo>
                    <a:pt x="1500" y="459"/>
                  </a:lnTo>
                  <a:lnTo>
                    <a:pt x="1501" y="436"/>
                  </a:lnTo>
                  <a:lnTo>
                    <a:pt x="1500" y="412"/>
                  </a:lnTo>
                  <a:lnTo>
                    <a:pt x="1497" y="390"/>
                  </a:lnTo>
                  <a:lnTo>
                    <a:pt x="1492" y="367"/>
                  </a:lnTo>
                  <a:lnTo>
                    <a:pt x="1485" y="345"/>
                  </a:lnTo>
                  <a:lnTo>
                    <a:pt x="1477" y="324"/>
                  </a:lnTo>
                  <a:lnTo>
                    <a:pt x="1466" y="305"/>
                  </a:lnTo>
                  <a:lnTo>
                    <a:pt x="1454" y="287"/>
                  </a:lnTo>
                  <a:lnTo>
                    <a:pt x="1440" y="271"/>
                  </a:lnTo>
                  <a:lnTo>
                    <a:pt x="1425" y="256"/>
                  </a:lnTo>
                  <a:lnTo>
                    <a:pt x="1409" y="245"/>
                  </a:lnTo>
                  <a:lnTo>
                    <a:pt x="1392" y="234"/>
                  </a:lnTo>
                  <a:lnTo>
                    <a:pt x="1374" y="226"/>
                  </a:lnTo>
                  <a:lnTo>
                    <a:pt x="1356" y="221"/>
                  </a:lnTo>
                  <a:lnTo>
                    <a:pt x="1337" y="218"/>
                  </a:lnTo>
                  <a:lnTo>
                    <a:pt x="1318" y="218"/>
                  </a:lnTo>
                  <a:lnTo>
                    <a:pt x="1299" y="220"/>
                  </a:lnTo>
                  <a:lnTo>
                    <a:pt x="1281" y="224"/>
                  </a:lnTo>
                  <a:lnTo>
                    <a:pt x="1267" y="197"/>
                  </a:lnTo>
                  <a:lnTo>
                    <a:pt x="1251" y="169"/>
                  </a:lnTo>
                  <a:lnTo>
                    <a:pt x="1234" y="144"/>
                  </a:lnTo>
                  <a:lnTo>
                    <a:pt x="1215" y="121"/>
                  </a:lnTo>
                  <a:lnTo>
                    <a:pt x="1196" y="99"/>
                  </a:lnTo>
                  <a:lnTo>
                    <a:pt x="1174" y="79"/>
                  </a:lnTo>
                  <a:lnTo>
                    <a:pt x="1151" y="61"/>
                  </a:lnTo>
                  <a:lnTo>
                    <a:pt x="1128" y="45"/>
                  </a:lnTo>
                  <a:lnTo>
                    <a:pt x="1104" y="32"/>
                  </a:lnTo>
                  <a:lnTo>
                    <a:pt x="1078" y="21"/>
                  </a:lnTo>
                  <a:lnTo>
                    <a:pt x="1053" y="11"/>
                  </a:lnTo>
                  <a:lnTo>
                    <a:pt x="1026" y="5"/>
                  </a:lnTo>
                  <a:lnTo>
                    <a:pt x="1000" y="1"/>
                  </a:lnTo>
                  <a:lnTo>
                    <a:pt x="973" y="0"/>
                  </a:lnTo>
                  <a:lnTo>
                    <a:pt x="947" y="1"/>
                  </a:lnTo>
                  <a:lnTo>
                    <a:pt x="920" y="4"/>
                  </a:lnTo>
                  <a:lnTo>
                    <a:pt x="894" y="10"/>
                  </a:lnTo>
                  <a:lnTo>
                    <a:pt x="868" y="19"/>
                  </a:lnTo>
                  <a:lnTo>
                    <a:pt x="842" y="30"/>
                  </a:lnTo>
                  <a:lnTo>
                    <a:pt x="818" y="43"/>
                  </a:lnTo>
                  <a:lnTo>
                    <a:pt x="795" y="58"/>
                  </a:lnTo>
                  <a:lnTo>
                    <a:pt x="772" y="76"/>
                  </a:lnTo>
                  <a:lnTo>
                    <a:pt x="751" y="96"/>
                  </a:lnTo>
                  <a:lnTo>
                    <a:pt x="728" y="76"/>
                  </a:lnTo>
                  <a:lnTo>
                    <a:pt x="706" y="58"/>
                  </a:lnTo>
                  <a:lnTo>
                    <a:pt x="682" y="43"/>
                  </a:lnTo>
                  <a:lnTo>
                    <a:pt x="658" y="30"/>
                  </a:lnTo>
                  <a:lnTo>
                    <a:pt x="633" y="19"/>
                  </a:lnTo>
                  <a:lnTo>
                    <a:pt x="607" y="10"/>
                  </a:lnTo>
                  <a:lnTo>
                    <a:pt x="581" y="4"/>
                  </a:lnTo>
                  <a:lnTo>
                    <a:pt x="554" y="1"/>
                  </a:lnTo>
                  <a:lnTo>
                    <a:pt x="527" y="0"/>
                  </a:lnTo>
                  <a:lnTo>
                    <a:pt x="501" y="1"/>
                  </a:lnTo>
                  <a:lnTo>
                    <a:pt x="474" y="5"/>
                  </a:lnTo>
                  <a:lnTo>
                    <a:pt x="448" y="11"/>
                  </a:lnTo>
                  <a:lnTo>
                    <a:pt x="422" y="21"/>
                  </a:lnTo>
                  <a:lnTo>
                    <a:pt x="397" y="32"/>
                  </a:lnTo>
                  <a:lnTo>
                    <a:pt x="372" y="45"/>
                  </a:lnTo>
                  <a:lnTo>
                    <a:pt x="349" y="61"/>
                  </a:lnTo>
                  <a:lnTo>
                    <a:pt x="326" y="79"/>
                  </a:lnTo>
                  <a:lnTo>
                    <a:pt x="305" y="99"/>
                  </a:lnTo>
                  <a:lnTo>
                    <a:pt x="285" y="121"/>
                  </a:lnTo>
                  <a:lnTo>
                    <a:pt x="267" y="144"/>
                  </a:lnTo>
                  <a:lnTo>
                    <a:pt x="249" y="169"/>
                  </a:lnTo>
                  <a:lnTo>
                    <a:pt x="234" y="197"/>
                  </a:lnTo>
                  <a:lnTo>
                    <a:pt x="220" y="224"/>
                  </a:lnTo>
                  <a:lnTo>
                    <a:pt x="202" y="220"/>
                  </a:lnTo>
                  <a:lnTo>
                    <a:pt x="183" y="218"/>
                  </a:lnTo>
                  <a:lnTo>
                    <a:pt x="164" y="218"/>
                  </a:lnTo>
                  <a:lnTo>
                    <a:pt x="145" y="221"/>
                  </a:lnTo>
                  <a:lnTo>
                    <a:pt x="127" y="226"/>
                  </a:lnTo>
                  <a:lnTo>
                    <a:pt x="109" y="234"/>
                  </a:lnTo>
                  <a:lnTo>
                    <a:pt x="91" y="245"/>
                  </a:lnTo>
                  <a:lnTo>
                    <a:pt x="75" y="256"/>
                  </a:lnTo>
                  <a:lnTo>
                    <a:pt x="61" y="271"/>
                  </a:lnTo>
                  <a:lnTo>
                    <a:pt x="47" y="287"/>
                  </a:lnTo>
                  <a:lnTo>
                    <a:pt x="34" y="305"/>
                  </a:lnTo>
                  <a:lnTo>
                    <a:pt x="24" y="324"/>
                  </a:lnTo>
                  <a:lnTo>
                    <a:pt x="15" y="345"/>
                  </a:lnTo>
                  <a:lnTo>
                    <a:pt x="8" y="367"/>
                  </a:lnTo>
                  <a:lnTo>
                    <a:pt x="4" y="390"/>
                  </a:lnTo>
                  <a:lnTo>
                    <a:pt x="0" y="412"/>
                  </a:lnTo>
                  <a:lnTo>
                    <a:pt x="0" y="436"/>
                  </a:lnTo>
                  <a:lnTo>
                    <a:pt x="0" y="459"/>
                  </a:lnTo>
                  <a:lnTo>
                    <a:pt x="4" y="482"/>
                  </a:lnTo>
                  <a:lnTo>
                    <a:pt x="8" y="505"/>
                  </a:lnTo>
                  <a:lnTo>
                    <a:pt x="15" y="526"/>
                  </a:lnTo>
                  <a:lnTo>
                    <a:pt x="24" y="547"/>
                  </a:lnTo>
                  <a:lnTo>
                    <a:pt x="34" y="566"/>
                  </a:lnTo>
                  <a:lnTo>
                    <a:pt x="47" y="584"/>
                  </a:lnTo>
                  <a:lnTo>
                    <a:pt x="61" y="601"/>
                  </a:lnTo>
                  <a:lnTo>
                    <a:pt x="75" y="615"/>
                  </a:lnTo>
                  <a:lnTo>
                    <a:pt x="91" y="627"/>
                  </a:lnTo>
                  <a:lnTo>
                    <a:pt x="109" y="637"/>
                  </a:lnTo>
                  <a:lnTo>
                    <a:pt x="127" y="645"/>
                  </a:lnTo>
                  <a:lnTo>
                    <a:pt x="145" y="651"/>
                  </a:lnTo>
                  <a:lnTo>
                    <a:pt x="164" y="653"/>
                  </a:lnTo>
                  <a:lnTo>
                    <a:pt x="183" y="654"/>
                  </a:lnTo>
                  <a:lnTo>
                    <a:pt x="202" y="651"/>
                  </a:lnTo>
                  <a:lnTo>
                    <a:pt x="220" y="6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47CDD"/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2450" name="Group 227"/>
            <p:cNvGrpSpPr>
              <a:grpSpLocks/>
            </p:cNvGrpSpPr>
            <p:nvPr/>
          </p:nvGrpSpPr>
          <p:grpSpPr bwMode="auto">
            <a:xfrm>
              <a:off x="1584" y="909"/>
              <a:ext cx="2688" cy="174"/>
              <a:chOff x="1584" y="909"/>
              <a:chExt cx="2688" cy="174"/>
            </a:xfrm>
          </p:grpSpPr>
          <p:sp>
            <p:nvSpPr>
              <p:cNvPr id="42451" name="Rectangle 228"/>
              <p:cNvSpPr>
                <a:spLocks noChangeArrowheads="1"/>
              </p:cNvSpPr>
              <p:nvPr/>
            </p:nvSpPr>
            <p:spPr bwMode="auto">
              <a:xfrm>
                <a:off x="1584" y="913"/>
                <a:ext cx="2688" cy="170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ECECE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452" name="Rectangle 229"/>
              <p:cNvSpPr>
                <a:spLocks noChangeArrowheads="1"/>
              </p:cNvSpPr>
              <p:nvPr/>
            </p:nvSpPr>
            <p:spPr bwMode="auto">
              <a:xfrm>
                <a:off x="2561" y="909"/>
                <a:ext cx="73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fr-FR" sz="1600">
                    <a:solidFill>
                      <a:srgbClr val="000000"/>
                    </a:solidFill>
                  </a:rPr>
                  <a:t>Service SSL</a:t>
                </a:r>
                <a:endParaRPr lang="fr-FR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1997" name="Group 230"/>
          <p:cNvGrpSpPr>
            <a:grpSpLocks/>
          </p:cNvGrpSpPr>
          <p:nvPr/>
        </p:nvGrpSpPr>
        <p:grpSpPr bwMode="auto">
          <a:xfrm>
            <a:off x="6553200" y="1435100"/>
            <a:ext cx="1011238" cy="1600200"/>
            <a:chOff x="1253" y="1434"/>
            <a:chExt cx="510" cy="808"/>
          </a:xfrm>
        </p:grpSpPr>
        <p:sp>
          <p:nvSpPr>
            <p:cNvPr id="42411" name="Freeform 231"/>
            <p:cNvSpPr>
              <a:spLocks/>
            </p:cNvSpPr>
            <p:nvPr/>
          </p:nvSpPr>
          <p:spPr bwMode="auto">
            <a:xfrm>
              <a:off x="1258" y="1939"/>
              <a:ext cx="167" cy="213"/>
            </a:xfrm>
            <a:custGeom>
              <a:avLst/>
              <a:gdLst>
                <a:gd name="T0" fmla="*/ 0 w 3007"/>
                <a:gd name="T1" fmla="*/ 0 h 3819"/>
                <a:gd name="T2" fmla="*/ 0 w 3007"/>
                <a:gd name="T3" fmla="*/ 0 h 3819"/>
                <a:gd name="T4" fmla="*/ 0 w 3007"/>
                <a:gd name="T5" fmla="*/ 0 h 3819"/>
                <a:gd name="T6" fmla="*/ 0 w 3007"/>
                <a:gd name="T7" fmla="*/ 0 h 3819"/>
                <a:gd name="T8" fmla="*/ 0 w 3007"/>
                <a:gd name="T9" fmla="*/ 0 h 3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07" h="3819">
                  <a:moveTo>
                    <a:pt x="0" y="3819"/>
                  </a:moveTo>
                  <a:lnTo>
                    <a:pt x="0" y="2014"/>
                  </a:lnTo>
                  <a:lnTo>
                    <a:pt x="3007" y="0"/>
                  </a:lnTo>
                  <a:lnTo>
                    <a:pt x="3007" y="1804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2" name="Freeform 232"/>
            <p:cNvSpPr>
              <a:spLocks/>
            </p:cNvSpPr>
            <p:nvPr/>
          </p:nvSpPr>
          <p:spPr bwMode="auto">
            <a:xfrm>
              <a:off x="1253" y="1712"/>
              <a:ext cx="174" cy="117"/>
            </a:xfrm>
            <a:custGeom>
              <a:avLst/>
              <a:gdLst>
                <a:gd name="T0" fmla="*/ 0 w 3134"/>
                <a:gd name="T1" fmla="*/ 0 h 2115"/>
                <a:gd name="T2" fmla="*/ 0 w 3134"/>
                <a:gd name="T3" fmla="*/ 0 h 2115"/>
                <a:gd name="T4" fmla="*/ 0 w 3134"/>
                <a:gd name="T5" fmla="*/ 0 h 2115"/>
                <a:gd name="T6" fmla="*/ 0 w 3134"/>
                <a:gd name="T7" fmla="*/ 0 h 2115"/>
                <a:gd name="T8" fmla="*/ 0 w 3134"/>
                <a:gd name="T9" fmla="*/ 0 h 2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4" h="2115">
                  <a:moveTo>
                    <a:pt x="0" y="2115"/>
                  </a:moveTo>
                  <a:lnTo>
                    <a:pt x="0" y="1983"/>
                  </a:lnTo>
                  <a:lnTo>
                    <a:pt x="3134" y="0"/>
                  </a:lnTo>
                  <a:lnTo>
                    <a:pt x="3134" y="131"/>
                  </a:lnTo>
                  <a:lnTo>
                    <a:pt x="0" y="2115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3" name="Freeform 233"/>
            <p:cNvSpPr>
              <a:spLocks/>
            </p:cNvSpPr>
            <p:nvPr/>
          </p:nvSpPr>
          <p:spPr bwMode="auto">
            <a:xfrm>
              <a:off x="1286" y="1845"/>
              <a:ext cx="301" cy="83"/>
            </a:xfrm>
            <a:custGeom>
              <a:avLst/>
              <a:gdLst>
                <a:gd name="T0" fmla="*/ 0 w 5427"/>
                <a:gd name="T1" fmla="*/ 0 h 1495"/>
                <a:gd name="T2" fmla="*/ 0 w 5427"/>
                <a:gd name="T3" fmla="*/ 0 h 1495"/>
                <a:gd name="T4" fmla="*/ 0 w 5427"/>
                <a:gd name="T5" fmla="*/ 0 h 1495"/>
                <a:gd name="T6" fmla="*/ 0 w 5427"/>
                <a:gd name="T7" fmla="*/ 0 h 1495"/>
                <a:gd name="T8" fmla="*/ 0 w 5427"/>
                <a:gd name="T9" fmla="*/ 0 h 1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7" h="1495">
                  <a:moveTo>
                    <a:pt x="150" y="0"/>
                  </a:moveTo>
                  <a:lnTo>
                    <a:pt x="5427" y="1361"/>
                  </a:lnTo>
                  <a:lnTo>
                    <a:pt x="5275" y="1495"/>
                  </a:lnTo>
                  <a:lnTo>
                    <a:pt x="0" y="7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99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4" name="Freeform 234"/>
            <p:cNvSpPr>
              <a:spLocks/>
            </p:cNvSpPr>
            <p:nvPr/>
          </p:nvSpPr>
          <p:spPr bwMode="auto">
            <a:xfrm>
              <a:off x="1294" y="1837"/>
              <a:ext cx="293" cy="85"/>
            </a:xfrm>
            <a:custGeom>
              <a:avLst/>
              <a:gdLst>
                <a:gd name="T0" fmla="*/ 0 w 5282"/>
                <a:gd name="T1" fmla="*/ 0 h 1531"/>
                <a:gd name="T2" fmla="*/ 0 w 5282"/>
                <a:gd name="T3" fmla="*/ 0 h 1531"/>
                <a:gd name="T4" fmla="*/ 0 w 5282"/>
                <a:gd name="T5" fmla="*/ 0 h 1531"/>
                <a:gd name="T6" fmla="*/ 0 w 5282"/>
                <a:gd name="T7" fmla="*/ 0 h 1531"/>
                <a:gd name="T8" fmla="*/ 0 w 5282"/>
                <a:gd name="T9" fmla="*/ 0 h 1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2" h="1531">
                  <a:moveTo>
                    <a:pt x="5" y="169"/>
                  </a:moveTo>
                  <a:lnTo>
                    <a:pt x="5282" y="1531"/>
                  </a:lnTo>
                  <a:lnTo>
                    <a:pt x="5277" y="1377"/>
                  </a:lnTo>
                  <a:lnTo>
                    <a:pt x="0" y="0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5" name="Freeform 235"/>
            <p:cNvSpPr>
              <a:spLocks/>
            </p:cNvSpPr>
            <p:nvPr/>
          </p:nvSpPr>
          <p:spPr bwMode="auto">
            <a:xfrm>
              <a:off x="1584" y="2030"/>
              <a:ext cx="167" cy="212"/>
            </a:xfrm>
            <a:custGeom>
              <a:avLst/>
              <a:gdLst>
                <a:gd name="T0" fmla="*/ 0 w 3007"/>
                <a:gd name="T1" fmla="*/ 0 h 3820"/>
                <a:gd name="T2" fmla="*/ 0 w 3007"/>
                <a:gd name="T3" fmla="*/ 0 h 3820"/>
                <a:gd name="T4" fmla="*/ 0 w 3007"/>
                <a:gd name="T5" fmla="*/ 0 h 3820"/>
                <a:gd name="T6" fmla="*/ 0 w 3007"/>
                <a:gd name="T7" fmla="*/ 0 h 3820"/>
                <a:gd name="T8" fmla="*/ 0 w 3007"/>
                <a:gd name="T9" fmla="*/ 0 h 3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07" h="3820">
                  <a:moveTo>
                    <a:pt x="0" y="3820"/>
                  </a:moveTo>
                  <a:lnTo>
                    <a:pt x="0" y="2016"/>
                  </a:lnTo>
                  <a:lnTo>
                    <a:pt x="3007" y="0"/>
                  </a:lnTo>
                  <a:lnTo>
                    <a:pt x="3007" y="1806"/>
                  </a:lnTo>
                  <a:lnTo>
                    <a:pt x="0" y="38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6" name="Freeform 236"/>
            <p:cNvSpPr>
              <a:spLocks/>
            </p:cNvSpPr>
            <p:nvPr/>
          </p:nvSpPr>
          <p:spPr bwMode="auto">
            <a:xfrm>
              <a:off x="1301" y="2063"/>
              <a:ext cx="283" cy="179"/>
            </a:xfrm>
            <a:custGeom>
              <a:avLst/>
              <a:gdLst>
                <a:gd name="T0" fmla="*/ 0 w 5100"/>
                <a:gd name="T1" fmla="*/ 0 h 3217"/>
                <a:gd name="T2" fmla="*/ 0 w 5100"/>
                <a:gd name="T3" fmla="*/ 0 h 3217"/>
                <a:gd name="T4" fmla="*/ 0 w 5100"/>
                <a:gd name="T5" fmla="*/ 0 h 3217"/>
                <a:gd name="T6" fmla="*/ 0 w 5100"/>
                <a:gd name="T7" fmla="*/ 0 h 3217"/>
                <a:gd name="T8" fmla="*/ 0 w 5100"/>
                <a:gd name="T9" fmla="*/ 0 h 3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00" h="3217">
                  <a:moveTo>
                    <a:pt x="0" y="0"/>
                  </a:moveTo>
                  <a:lnTo>
                    <a:pt x="5100" y="1413"/>
                  </a:lnTo>
                  <a:lnTo>
                    <a:pt x="5100" y="3217"/>
                  </a:lnTo>
                  <a:lnTo>
                    <a:pt x="0" y="1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7" name="Freeform 237"/>
            <p:cNvSpPr>
              <a:spLocks/>
            </p:cNvSpPr>
            <p:nvPr/>
          </p:nvSpPr>
          <p:spPr bwMode="auto">
            <a:xfrm>
              <a:off x="1286" y="1434"/>
              <a:ext cx="477" cy="195"/>
            </a:xfrm>
            <a:custGeom>
              <a:avLst/>
              <a:gdLst>
                <a:gd name="T0" fmla="*/ 0 w 8591"/>
                <a:gd name="T1" fmla="*/ 0 h 3506"/>
                <a:gd name="T2" fmla="*/ 0 w 8591"/>
                <a:gd name="T3" fmla="*/ 0 h 3506"/>
                <a:gd name="T4" fmla="*/ 0 w 8591"/>
                <a:gd name="T5" fmla="*/ 0 h 3506"/>
                <a:gd name="T6" fmla="*/ 0 w 8591"/>
                <a:gd name="T7" fmla="*/ 0 h 3506"/>
                <a:gd name="T8" fmla="*/ 0 w 8591"/>
                <a:gd name="T9" fmla="*/ 0 h 3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91" h="3506">
                  <a:moveTo>
                    <a:pt x="0" y="2088"/>
                  </a:moveTo>
                  <a:lnTo>
                    <a:pt x="5275" y="3506"/>
                  </a:lnTo>
                  <a:lnTo>
                    <a:pt x="8591" y="1418"/>
                  </a:lnTo>
                  <a:lnTo>
                    <a:pt x="3315" y="0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99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8" name="Freeform 238"/>
            <p:cNvSpPr>
              <a:spLocks/>
            </p:cNvSpPr>
            <p:nvPr/>
          </p:nvSpPr>
          <p:spPr bwMode="auto">
            <a:xfrm>
              <a:off x="1579" y="1513"/>
              <a:ext cx="184" cy="399"/>
            </a:xfrm>
            <a:custGeom>
              <a:avLst/>
              <a:gdLst>
                <a:gd name="T0" fmla="*/ 0 w 3316"/>
                <a:gd name="T1" fmla="*/ 0 h 7170"/>
                <a:gd name="T2" fmla="*/ 0 w 3316"/>
                <a:gd name="T3" fmla="*/ 0 h 7170"/>
                <a:gd name="T4" fmla="*/ 0 w 3316"/>
                <a:gd name="T5" fmla="*/ 0 h 7170"/>
                <a:gd name="T6" fmla="*/ 0 w 3316"/>
                <a:gd name="T7" fmla="*/ 0 h 7170"/>
                <a:gd name="T8" fmla="*/ 0 w 3316"/>
                <a:gd name="T9" fmla="*/ 0 h 7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6" h="7170">
                  <a:moveTo>
                    <a:pt x="0" y="7170"/>
                  </a:moveTo>
                  <a:lnTo>
                    <a:pt x="0" y="2088"/>
                  </a:lnTo>
                  <a:lnTo>
                    <a:pt x="3316" y="0"/>
                  </a:lnTo>
                  <a:lnTo>
                    <a:pt x="3316" y="5081"/>
                  </a:lnTo>
                  <a:lnTo>
                    <a:pt x="0" y="717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19" name="Freeform 239"/>
            <p:cNvSpPr>
              <a:spLocks/>
            </p:cNvSpPr>
            <p:nvPr/>
          </p:nvSpPr>
          <p:spPr bwMode="auto">
            <a:xfrm>
              <a:off x="1579" y="1812"/>
              <a:ext cx="184" cy="397"/>
            </a:xfrm>
            <a:custGeom>
              <a:avLst/>
              <a:gdLst>
                <a:gd name="T0" fmla="*/ 0 w 3316"/>
                <a:gd name="T1" fmla="*/ 0 h 7129"/>
                <a:gd name="T2" fmla="*/ 0 w 3316"/>
                <a:gd name="T3" fmla="*/ 0 h 7129"/>
                <a:gd name="T4" fmla="*/ 0 w 3316"/>
                <a:gd name="T5" fmla="*/ 0 h 7129"/>
                <a:gd name="T6" fmla="*/ 0 w 3316"/>
                <a:gd name="T7" fmla="*/ 0 h 7129"/>
                <a:gd name="T8" fmla="*/ 0 w 3316"/>
                <a:gd name="T9" fmla="*/ 0 h 7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6" h="7129">
                  <a:moveTo>
                    <a:pt x="0" y="7129"/>
                  </a:moveTo>
                  <a:lnTo>
                    <a:pt x="0" y="2088"/>
                  </a:lnTo>
                  <a:lnTo>
                    <a:pt x="3316" y="0"/>
                  </a:lnTo>
                  <a:lnTo>
                    <a:pt x="3316" y="5041"/>
                  </a:lnTo>
                  <a:lnTo>
                    <a:pt x="0" y="712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0" name="Freeform 240"/>
            <p:cNvSpPr>
              <a:spLocks/>
            </p:cNvSpPr>
            <p:nvPr/>
          </p:nvSpPr>
          <p:spPr bwMode="auto">
            <a:xfrm>
              <a:off x="1579" y="1810"/>
              <a:ext cx="184" cy="118"/>
            </a:xfrm>
            <a:custGeom>
              <a:avLst/>
              <a:gdLst>
                <a:gd name="T0" fmla="*/ 0 w 3316"/>
                <a:gd name="T1" fmla="*/ 0 h 2133"/>
                <a:gd name="T2" fmla="*/ 0 w 3316"/>
                <a:gd name="T3" fmla="*/ 0 h 2133"/>
                <a:gd name="T4" fmla="*/ 0 w 3316"/>
                <a:gd name="T5" fmla="*/ 0 h 2133"/>
                <a:gd name="T6" fmla="*/ 0 w 3316"/>
                <a:gd name="T7" fmla="*/ 0 h 2133"/>
                <a:gd name="T8" fmla="*/ 0 w 3316"/>
                <a:gd name="T9" fmla="*/ 0 h 2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6" h="2133">
                  <a:moveTo>
                    <a:pt x="0" y="2133"/>
                  </a:moveTo>
                  <a:lnTo>
                    <a:pt x="0" y="1978"/>
                  </a:lnTo>
                  <a:lnTo>
                    <a:pt x="3139" y="0"/>
                  </a:lnTo>
                  <a:lnTo>
                    <a:pt x="3316" y="45"/>
                  </a:lnTo>
                  <a:lnTo>
                    <a:pt x="0" y="2133"/>
                  </a:lnTo>
                  <a:close/>
                </a:path>
              </a:pathLst>
            </a:custGeom>
            <a:solidFill>
              <a:srgbClr val="99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1" name="Freeform 241"/>
            <p:cNvSpPr>
              <a:spLocks/>
            </p:cNvSpPr>
            <p:nvPr/>
          </p:nvSpPr>
          <p:spPr bwMode="auto">
            <a:xfrm>
              <a:off x="1579" y="1802"/>
              <a:ext cx="174" cy="117"/>
            </a:xfrm>
            <a:custGeom>
              <a:avLst/>
              <a:gdLst>
                <a:gd name="T0" fmla="*/ 0 w 3135"/>
                <a:gd name="T1" fmla="*/ 0 h 2113"/>
                <a:gd name="T2" fmla="*/ 0 w 3135"/>
                <a:gd name="T3" fmla="*/ 0 h 2113"/>
                <a:gd name="T4" fmla="*/ 0 w 3135"/>
                <a:gd name="T5" fmla="*/ 0 h 2113"/>
                <a:gd name="T6" fmla="*/ 0 w 3135"/>
                <a:gd name="T7" fmla="*/ 0 h 2113"/>
                <a:gd name="T8" fmla="*/ 0 w 3135"/>
                <a:gd name="T9" fmla="*/ 0 h 2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5" h="2113">
                  <a:moveTo>
                    <a:pt x="0" y="2113"/>
                  </a:moveTo>
                  <a:lnTo>
                    <a:pt x="0" y="1983"/>
                  </a:lnTo>
                  <a:lnTo>
                    <a:pt x="3135" y="0"/>
                  </a:lnTo>
                  <a:lnTo>
                    <a:pt x="3135" y="130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2" name="Freeform 242"/>
            <p:cNvSpPr>
              <a:spLocks/>
            </p:cNvSpPr>
            <p:nvPr/>
          </p:nvSpPr>
          <p:spPr bwMode="auto">
            <a:xfrm>
              <a:off x="1286" y="1550"/>
              <a:ext cx="293" cy="361"/>
            </a:xfrm>
            <a:custGeom>
              <a:avLst/>
              <a:gdLst>
                <a:gd name="T0" fmla="*/ 0 w 5275"/>
                <a:gd name="T1" fmla="*/ 0 h 6493"/>
                <a:gd name="T2" fmla="*/ 0 w 5275"/>
                <a:gd name="T3" fmla="*/ 0 h 6493"/>
                <a:gd name="T4" fmla="*/ 0 w 5275"/>
                <a:gd name="T5" fmla="*/ 0 h 6493"/>
                <a:gd name="T6" fmla="*/ 0 w 5275"/>
                <a:gd name="T7" fmla="*/ 0 h 6493"/>
                <a:gd name="T8" fmla="*/ 0 w 5275"/>
                <a:gd name="T9" fmla="*/ 0 h 6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5" h="6493">
                  <a:moveTo>
                    <a:pt x="0" y="5131"/>
                  </a:moveTo>
                  <a:lnTo>
                    <a:pt x="5275" y="6493"/>
                  </a:lnTo>
                  <a:lnTo>
                    <a:pt x="5275" y="1418"/>
                  </a:lnTo>
                  <a:lnTo>
                    <a:pt x="0" y="0"/>
                  </a:lnTo>
                  <a:lnTo>
                    <a:pt x="0" y="5131"/>
                  </a:lnTo>
                  <a:close/>
                </a:path>
              </a:pathLst>
            </a:custGeom>
            <a:solidFill>
              <a:srgbClr val="E5E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3" name="Freeform 243"/>
            <p:cNvSpPr>
              <a:spLocks/>
            </p:cNvSpPr>
            <p:nvPr/>
          </p:nvSpPr>
          <p:spPr bwMode="auto">
            <a:xfrm>
              <a:off x="1286" y="1849"/>
              <a:ext cx="293" cy="360"/>
            </a:xfrm>
            <a:custGeom>
              <a:avLst/>
              <a:gdLst>
                <a:gd name="T0" fmla="*/ 0 w 5275"/>
                <a:gd name="T1" fmla="*/ 0 h 6476"/>
                <a:gd name="T2" fmla="*/ 0 w 5275"/>
                <a:gd name="T3" fmla="*/ 0 h 6476"/>
                <a:gd name="T4" fmla="*/ 0 w 5275"/>
                <a:gd name="T5" fmla="*/ 0 h 6476"/>
                <a:gd name="T6" fmla="*/ 0 w 5275"/>
                <a:gd name="T7" fmla="*/ 0 h 6476"/>
                <a:gd name="T8" fmla="*/ 0 w 5275"/>
                <a:gd name="T9" fmla="*/ 0 h 6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5" h="6476">
                  <a:moveTo>
                    <a:pt x="0" y="5114"/>
                  </a:moveTo>
                  <a:lnTo>
                    <a:pt x="5275" y="6476"/>
                  </a:lnTo>
                  <a:lnTo>
                    <a:pt x="5275" y="1419"/>
                  </a:lnTo>
                  <a:lnTo>
                    <a:pt x="0" y="0"/>
                  </a:lnTo>
                  <a:lnTo>
                    <a:pt x="0" y="5114"/>
                  </a:lnTo>
                  <a:close/>
                </a:path>
              </a:pathLst>
            </a:custGeom>
            <a:solidFill>
              <a:srgbClr val="E5E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4" name="Freeform 244"/>
            <p:cNvSpPr>
              <a:spLocks/>
            </p:cNvSpPr>
            <p:nvPr/>
          </p:nvSpPr>
          <p:spPr bwMode="auto">
            <a:xfrm>
              <a:off x="1321" y="1585"/>
              <a:ext cx="214" cy="86"/>
            </a:xfrm>
            <a:custGeom>
              <a:avLst/>
              <a:gdLst>
                <a:gd name="T0" fmla="*/ 0 w 3858"/>
                <a:gd name="T1" fmla="*/ 0 h 1534"/>
                <a:gd name="T2" fmla="*/ 0 w 3858"/>
                <a:gd name="T3" fmla="*/ 0 h 1534"/>
                <a:gd name="T4" fmla="*/ 0 w 3858"/>
                <a:gd name="T5" fmla="*/ 0 h 1534"/>
                <a:gd name="T6" fmla="*/ 0 w 3858"/>
                <a:gd name="T7" fmla="*/ 0 h 1534"/>
                <a:gd name="T8" fmla="*/ 0 w 3858"/>
                <a:gd name="T9" fmla="*/ 0 h 15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8" h="1534">
                  <a:moveTo>
                    <a:pt x="0" y="0"/>
                  </a:moveTo>
                  <a:lnTo>
                    <a:pt x="0" y="496"/>
                  </a:lnTo>
                  <a:lnTo>
                    <a:pt x="3858" y="1534"/>
                  </a:lnTo>
                  <a:lnTo>
                    <a:pt x="3858" y="1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5" name="Freeform 245"/>
            <p:cNvSpPr>
              <a:spLocks/>
            </p:cNvSpPr>
            <p:nvPr/>
          </p:nvSpPr>
          <p:spPr bwMode="auto">
            <a:xfrm>
              <a:off x="1321" y="1585"/>
              <a:ext cx="214" cy="86"/>
            </a:xfrm>
            <a:custGeom>
              <a:avLst/>
              <a:gdLst>
                <a:gd name="T0" fmla="*/ 0 w 3858"/>
                <a:gd name="T1" fmla="*/ 0 h 1534"/>
                <a:gd name="T2" fmla="*/ 0 w 3858"/>
                <a:gd name="T3" fmla="*/ 0 h 1534"/>
                <a:gd name="T4" fmla="*/ 0 w 3858"/>
                <a:gd name="T5" fmla="*/ 0 h 1534"/>
                <a:gd name="T6" fmla="*/ 0 w 3858"/>
                <a:gd name="T7" fmla="*/ 0 h 1534"/>
                <a:gd name="T8" fmla="*/ 0 w 3858"/>
                <a:gd name="T9" fmla="*/ 0 h 1534"/>
                <a:gd name="T10" fmla="*/ 0 w 3858"/>
                <a:gd name="T11" fmla="*/ 0 h 1534"/>
                <a:gd name="T12" fmla="*/ 0 w 3858"/>
                <a:gd name="T13" fmla="*/ 0 h 1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58" h="1534">
                  <a:moveTo>
                    <a:pt x="78" y="20"/>
                  </a:moveTo>
                  <a:lnTo>
                    <a:pt x="0" y="0"/>
                  </a:lnTo>
                  <a:lnTo>
                    <a:pt x="0" y="496"/>
                  </a:lnTo>
                  <a:lnTo>
                    <a:pt x="3858" y="1534"/>
                  </a:lnTo>
                  <a:lnTo>
                    <a:pt x="3858" y="1458"/>
                  </a:lnTo>
                  <a:lnTo>
                    <a:pt x="78" y="442"/>
                  </a:lnTo>
                  <a:lnTo>
                    <a:pt x="78" y="2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6" name="Freeform 246"/>
            <p:cNvSpPr>
              <a:spLocks/>
            </p:cNvSpPr>
            <p:nvPr/>
          </p:nvSpPr>
          <p:spPr bwMode="auto">
            <a:xfrm>
              <a:off x="1476" y="1686"/>
              <a:ext cx="9" cy="53"/>
            </a:xfrm>
            <a:custGeom>
              <a:avLst/>
              <a:gdLst>
                <a:gd name="T0" fmla="*/ 0 w 156"/>
                <a:gd name="T1" fmla="*/ 0 h 940"/>
                <a:gd name="T2" fmla="*/ 0 w 156"/>
                <a:gd name="T3" fmla="*/ 0 h 940"/>
                <a:gd name="T4" fmla="*/ 0 w 156"/>
                <a:gd name="T5" fmla="*/ 0 h 940"/>
                <a:gd name="T6" fmla="*/ 0 w 156"/>
                <a:gd name="T7" fmla="*/ 0 h 940"/>
                <a:gd name="T8" fmla="*/ 0 w 156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940">
                  <a:moveTo>
                    <a:pt x="0" y="899"/>
                  </a:moveTo>
                  <a:lnTo>
                    <a:pt x="156" y="940"/>
                  </a:lnTo>
                  <a:lnTo>
                    <a:pt x="156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7" name="Freeform 247"/>
            <p:cNvSpPr>
              <a:spLocks/>
            </p:cNvSpPr>
            <p:nvPr/>
          </p:nvSpPr>
          <p:spPr bwMode="auto">
            <a:xfrm>
              <a:off x="1496" y="1691"/>
              <a:ext cx="8" cy="53"/>
            </a:xfrm>
            <a:custGeom>
              <a:avLst/>
              <a:gdLst>
                <a:gd name="T0" fmla="*/ 0 w 155"/>
                <a:gd name="T1" fmla="*/ 0 h 941"/>
                <a:gd name="T2" fmla="*/ 0 w 155"/>
                <a:gd name="T3" fmla="*/ 0 h 941"/>
                <a:gd name="T4" fmla="*/ 0 w 155"/>
                <a:gd name="T5" fmla="*/ 0 h 941"/>
                <a:gd name="T6" fmla="*/ 0 w 155"/>
                <a:gd name="T7" fmla="*/ 0 h 941"/>
                <a:gd name="T8" fmla="*/ 0 w 155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1">
                  <a:moveTo>
                    <a:pt x="0" y="900"/>
                  </a:moveTo>
                  <a:lnTo>
                    <a:pt x="155" y="941"/>
                  </a:lnTo>
                  <a:lnTo>
                    <a:pt x="155" y="42"/>
                  </a:lnTo>
                  <a:lnTo>
                    <a:pt x="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8" name="Freeform 248"/>
            <p:cNvSpPr>
              <a:spLocks/>
            </p:cNvSpPr>
            <p:nvPr/>
          </p:nvSpPr>
          <p:spPr bwMode="auto">
            <a:xfrm>
              <a:off x="1514" y="1697"/>
              <a:ext cx="9" cy="52"/>
            </a:xfrm>
            <a:custGeom>
              <a:avLst/>
              <a:gdLst>
                <a:gd name="T0" fmla="*/ 0 w 154"/>
                <a:gd name="T1" fmla="*/ 0 h 941"/>
                <a:gd name="T2" fmla="*/ 0 w 154"/>
                <a:gd name="T3" fmla="*/ 0 h 941"/>
                <a:gd name="T4" fmla="*/ 0 w 154"/>
                <a:gd name="T5" fmla="*/ 0 h 941"/>
                <a:gd name="T6" fmla="*/ 0 w 154"/>
                <a:gd name="T7" fmla="*/ 0 h 941"/>
                <a:gd name="T8" fmla="*/ 0 w 154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1">
                  <a:moveTo>
                    <a:pt x="0" y="900"/>
                  </a:moveTo>
                  <a:lnTo>
                    <a:pt x="154" y="941"/>
                  </a:lnTo>
                  <a:lnTo>
                    <a:pt x="154" y="42"/>
                  </a:lnTo>
                  <a:lnTo>
                    <a:pt x="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29" name="Freeform 249"/>
            <p:cNvSpPr>
              <a:spLocks/>
            </p:cNvSpPr>
            <p:nvPr/>
          </p:nvSpPr>
          <p:spPr bwMode="auto">
            <a:xfrm>
              <a:off x="1458" y="1681"/>
              <a:ext cx="8" cy="53"/>
            </a:xfrm>
            <a:custGeom>
              <a:avLst/>
              <a:gdLst>
                <a:gd name="T0" fmla="*/ 0 w 154"/>
                <a:gd name="T1" fmla="*/ 0 h 940"/>
                <a:gd name="T2" fmla="*/ 0 w 154"/>
                <a:gd name="T3" fmla="*/ 0 h 940"/>
                <a:gd name="T4" fmla="*/ 0 w 154"/>
                <a:gd name="T5" fmla="*/ 0 h 940"/>
                <a:gd name="T6" fmla="*/ 0 w 154"/>
                <a:gd name="T7" fmla="*/ 0 h 940"/>
                <a:gd name="T8" fmla="*/ 0 w 154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0">
                  <a:moveTo>
                    <a:pt x="0" y="899"/>
                  </a:moveTo>
                  <a:lnTo>
                    <a:pt x="154" y="940"/>
                  </a:lnTo>
                  <a:lnTo>
                    <a:pt x="154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0" name="Freeform 250"/>
            <p:cNvSpPr>
              <a:spLocks/>
            </p:cNvSpPr>
            <p:nvPr/>
          </p:nvSpPr>
          <p:spPr bwMode="auto">
            <a:xfrm>
              <a:off x="1420" y="1671"/>
              <a:ext cx="8" cy="52"/>
            </a:xfrm>
            <a:custGeom>
              <a:avLst/>
              <a:gdLst>
                <a:gd name="T0" fmla="*/ 0 w 154"/>
                <a:gd name="T1" fmla="*/ 0 h 940"/>
                <a:gd name="T2" fmla="*/ 0 w 154"/>
                <a:gd name="T3" fmla="*/ 0 h 940"/>
                <a:gd name="T4" fmla="*/ 0 w 154"/>
                <a:gd name="T5" fmla="*/ 0 h 940"/>
                <a:gd name="T6" fmla="*/ 0 w 154"/>
                <a:gd name="T7" fmla="*/ 0 h 940"/>
                <a:gd name="T8" fmla="*/ 0 w 154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0">
                  <a:moveTo>
                    <a:pt x="0" y="899"/>
                  </a:moveTo>
                  <a:lnTo>
                    <a:pt x="154" y="940"/>
                  </a:lnTo>
                  <a:lnTo>
                    <a:pt x="154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1" name="Freeform 251"/>
            <p:cNvSpPr>
              <a:spLocks/>
            </p:cNvSpPr>
            <p:nvPr/>
          </p:nvSpPr>
          <p:spPr bwMode="auto">
            <a:xfrm>
              <a:off x="1363" y="1656"/>
              <a:ext cx="8" cy="52"/>
            </a:xfrm>
            <a:custGeom>
              <a:avLst/>
              <a:gdLst>
                <a:gd name="T0" fmla="*/ 0 w 154"/>
                <a:gd name="T1" fmla="*/ 0 h 940"/>
                <a:gd name="T2" fmla="*/ 0 w 154"/>
                <a:gd name="T3" fmla="*/ 0 h 940"/>
                <a:gd name="T4" fmla="*/ 0 w 154"/>
                <a:gd name="T5" fmla="*/ 0 h 940"/>
                <a:gd name="T6" fmla="*/ 0 w 154"/>
                <a:gd name="T7" fmla="*/ 0 h 940"/>
                <a:gd name="T8" fmla="*/ 0 w 154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0">
                  <a:moveTo>
                    <a:pt x="0" y="899"/>
                  </a:moveTo>
                  <a:lnTo>
                    <a:pt x="154" y="940"/>
                  </a:lnTo>
                  <a:lnTo>
                    <a:pt x="154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2" name="Freeform 252"/>
            <p:cNvSpPr>
              <a:spLocks/>
            </p:cNvSpPr>
            <p:nvPr/>
          </p:nvSpPr>
          <p:spPr bwMode="auto">
            <a:xfrm>
              <a:off x="1439" y="1676"/>
              <a:ext cx="8" cy="52"/>
            </a:xfrm>
            <a:custGeom>
              <a:avLst/>
              <a:gdLst>
                <a:gd name="T0" fmla="*/ 0 w 156"/>
                <a:gd name="T1" fmla="*/ 0 h 940"/>
                <a:gd name="T2" fmla="*/ 0 w 156"/>
                <a:gd name="T3" fmla="*/ 0 h 940"/>
                <a:gd name="T4" fmla="*/ 0 w 156"/>
                <a:gd name="T5" fmla="*/ 0 h 940"/>
                <a:gd name="T6" fmla="*/ 0 w 156"/>
                <a:gd name="T7" fmla="*/ 0 h 940"/>
                <a:gd name="T8" fmla="*/ 0 w 156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940">
                  <a:moveTo>
                    <a:pt x="0" y="899"/>
                  </a:moveTo>
                  <a:lnTo>
                    <a:pt x="156" y="940"/>
                  </a:lnTo>
                  <a:lnTo>
                    <a:pt x="156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3" name="Freeform 253"/>
            <p:cNvSpPr>
              <a:spLocks/>
            </p:cNvSpPr>
            <p:nvPr/>
          </p:nvSpPr>
          <p:spPr bwMode="auto">
            <a:xfrm>
              <a:off x="1382" y="1661"/>
              <a:ext cx="8" cy="52"/>
            </a:xfrm>
            <a:custGeom>
              <a:avLst/>
              <a:gdLst>
                <a:gd name="T0" fmla="*/ 0 w 155"/>
                <a:gd name="T1" fmla="*/ 0 h 940"/>
                <a:gd name="T2" fmla="*/ 0 w 155"/>
                <a:gd name="T3" fmla="*/ 0 h 940"/>
                <a:gd name="T4" fmla="*/ 0 w 155"/>
                <a:gd name="T5" fmla="*/ 0 h 940"/>
                <a:gd name="T6" fmla="*/ 0 w 155"/>
                <a:gd name="T7" fmla="*/ 0 h 940"/>
                <a:gd name="T8" fmla="*/ 0 w 155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0">
                  <a:moveTo>
                    <a:pt x="0" y="899"/>
                  </a:moveTo>
                  <a:lnTo>
                    <a:pt x="155" y="940"/>
                  </a:lnTo>
                  <a:lnTo>
                    <a:pt x="155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4" name="Freeform 254"/>
            <p:cNvSpPr>
              <a:spLocks/>
            </p:cNvSpPr>
            <p:nvPr/>
          </p:nvSpPr>
          <p:spPr bwMode="auto">
            <a:xfrm>
              <a:off x="1401" y="1666"/>
              <a:ext cx="8" cy="52"/>
            </a:xfrm>
            <a:custGeom>
              <a:avLst/>
              <a:gdLst>
                <a:gd name="T0" fmla="*/ 0 w 155"/>
                <a:gd name="T1" fmla="*/ 0 h 940"/>
                <a:gd name="T2" fmla="*/ 0 w 155"/>
                <a:gd name="T3" fmla="*/ 0 h 940"/>
                <a:gd name="T4" fmla="*/ 0 w 155"/>
                <a:gd name="T5" fmla="*/ 0 h 940"/>
                <a:gd name="T6" fmla="*/ 0 w 155"/>
                <a:gd name="T7" fmla="*/ 0 h 940"/>
                <a:gd name="T8" fmla="*/ 0 w 155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0">
                  <a:moveTo>
                    <a:pt x="0" y="899"/>
                  </a:moveTo>
                  <a:lnTo>
                    <a:pt x="155" y="940"/>
                  </a:lnTo>
                  <a:lnTo>
                    <a:pt x="155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5" name="Freeform 255"/>
            <p:cNvSpPr>
              <a:spLocks/>
            </p:cNvSpPr>
            <p:nvPr/>
          </p:nvSpPr>
          <p:spPr bwMode="auto">
            <a:xfrm>
              <a:off x="1476" y="1755"/>
              <a:ext cx="9" cy="52"/>
            </a:xfrm>
            <a:custGeom>
              <a:avLst/>
              <a:gdLst>
                <a:gd name="T0" fmla="*/ 0 w 156"/>
                <a:gd name="T1" fmla="*/ 0 h 941"/>
                <a:gd name="T2" fmla="*/ 0 w 156"/>
                <a:gd name="T3" fmla="*/ 0 h 941"/>
                <a:gd name="T4" fmla="*/ 0 w 156"/>
                <a:gd name="T5" fmla="*/ 0 h 941"/>
                <a:gd name="T6" fmla="*/ 0 w 156"/>
                <a:gd name="T7" fmla="*/ 0 h 941"/>
                <a:gd name="T8" fmla="*/ 0 w 156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941">
                  <a:moveTo>
                    <a:pt x="0" y="899"/>
                  </a:moveTo>
                  <a:lnTo>
                    <a:pt x="156" y="941"/>
                  </a:lnTo>
                  <a:lnTo>
                    <a:pt x="156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6" name="Freeform 256"/>
            <p:cNvSpPr>
              <a:spLocks/>
            </p:cNvSpPr>
            <p:nvPr/>
          </p:nvSpPr>
          <p:spPr bwMode="auto">
            <a:xfrm>
              <a:off x="1496" y="1760"/>
              <a:ext cx="8" cy="52"/>
            </a:xfrm>
            <a:custGeom>
              <a:avLst/>
              <a:gdLst>
                <a:gd name="T0" fmla="*/ 0 w 155"/>
                <a:gd name="T1" fmla="*/ 0 h 941"/>
                <a:gd name="T2" fmla="*/ 0 w 155"/>
                <a:gd name="T3" fmla="*/ 0 h 941"/>
                <a:gd name="T4" fmla="*/ 0 w 155"/>
                <a:gd name="T5" fmla="*/ 0 h 941"/>
                <a:gd name="T6" fmla="*/ 0 w 155"/>
                <a:gd name="T7" fmla="*/ 0 h 941"/>
                <a:gd name="T8" fmla="*/ 0 w 155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1">
                  <a:moveTo>
                    <a:pt x="0" y="899"/>
                  </a:moveTo>
                  <a:lnTo>
                    <a:pt x="155" y="941"/>
                  </a:lnTo>
                  <a:lnTo>
                    <a:pt x="155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7" name="Freeform 257"/>
            <p:cNvSpPr>
              <a:spLocks/>
            </p:cNvSpPr>
            <p:nvPr/>
          </p:nvSpPr>
          <p:spPr bwMode="auto">
            <a:xfrm>
              <a:off x="1514" y="1765"/>
              <a:ext cx="9" cy="52"/>
            </a:xfrm>
            <a:custGeom>
              <a:avLst/>
              <a:gdLst>
                <a:gd name="T0" fmla="*/ 0 w 154"/>
                <a:gd name="T1" fmla="*/ 0 h 940"/>
                <a:gd name="T2" fmla="*/ 0 w 154"/>
                <a:gd name="T3" fmla="*/ 0 h 940"/>
                <a:gd name="T4" fmla="*/ 0 w 154"/>
                <a:gd name="T5" fmla="*/ 0 h 940"/>
                <a:gd name="T6" fmla="*/ 0 w 154"/>
                <a:gd name="T7" fmla="*/ 0 h 940"/>
                <a:gd name="T8" fmla="*/ 0 w 154"/>
                <a:gd name="T9" fmla="*/ 0 h 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0">
                  <a:moveTo>
                    <a:pt x="0" y="899"/>
                  </a:moveTo>
                  <a:lnTo>
                    <a:pt x="154" y="940"/>
                  </a:lnTo>
                  <a:lnTo>
                    <a:pt x="154" y="4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8" name="Freeform 258"/>
            <p:cNvSpPr>
              <a:spLocks/>
            </p:cNvSpPr>
            <p:nvPr/>
          </p:nvSpPr>
          <p:spPr bwMode="auto">
            <a:xfrm>
              <a:off x="1458" y="1750"/>
              <a:ext cx="8" cy="52"/>
            </a:xfrm>
            <a:custGeom>
              <a:avLst/>
              <a:gdLst>
                <a:gd name="T0" fmla="*/ 0 w 154"/>
                <a:gd name="T1" fmla="*/ 0 h 941"/>
                <a:gd name="T2" fmla="*/ 0 w 154"/>
                <a:gd name="T3" fmla="*/ 0 h 941"/>
                <a:gd name="T4" fmla="*/ 0 w 154"/>
                <a:gd name="T5" fmla="*/ 0 h 941"/>
                <a:gd name="T6" fmla="*/ 0 w 154"/>
                <a:gd name="T7" fmla="*/ 0 h 941"/>
                <a:gd name="T8" fmla="*/ 0 w 154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1">
                  <a:moveTo>
                    <a:pt x="0" y="899"/>
                  </a:moveTo>
                  <a:lnTo>
                    <a:pt x="154" y="941"/>
                  </a:lnTo>
                  <a:lnTo>
                    <a:pt x="154" y="42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39" name="Freeform 259"/>
            <p:cNvSpPr>
              <a:spLocks/>
            </p:cNvSpPr>
            <p:nvPr/>
          </p:nvSpPr>
          <p:spPr bwMode="auto">
            <a:xfrm>
              <a:off x="1420" y="1740"/>
              <a:ext cx="8" cy="52"/>
            </a:xfrm>
            <a:custGeom>
              <a:avLst/>
              <a:gdLst>
                <a:gd name="T0" fmla="*/ 0 w 154"/>
                <a:gd name="T1" fmla="*/ 0 h 941"/>
                <a:gd name="T2" fmla="*/ 0 w 154"/>
                <a:gd name="T3" fmla="*/ 0 h 941"/>
                <a:gd name="T4" fmla="*/ 0 w 154"/>
                <a:gd name="T5" fmla="*/ 0 h 941"/>
                <a:gd name="T6" fmla="*/ 0 w 154"/>
                <a:gd name="T7" fmla="*/ 0 h 941"/>
                <a:gd name="T8" fmla="*/ 0 w 154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1">
                  <a:moveTo>
                    <a:pt x="0" y="899"/>
                  </a:moveTo>
                  <a:lnTo>
                    <a:pt x="154" y="941"/>
                  </a:lnTo>
                  <a:lnTo>
                    <a:pt x="154" y="43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0" name="Freeform 260"/>
            <p:cNvSpPr>
              <a:spLocks/>
            </p:cNvSpPr>
            <p:nvPr/>
          </p:nvSpPr>
          <p:spPr bwMode="auto">
            <a:xfrm>
              <a:off x="1363" y="1724"/>
              <a:ext cx="8" cy="53"/>
            </a:xfrm>
            <a:custGeom>
              <a:avLst/>
              <a:gdLst>
                <a:gd name="T0" fmla="*/ 0 w 154"/>
                <a:gd name="T1" fmla="*/ 0 h 941"/>
                <a:gd name="T2" fmla="*/ 0 w 154"/>
                <a:gd name="T3" fmla="*/ 0 h 941"/>
                <a:gd name="T4" fmla="*/ 0 w 154"/>
                <a:gd name="T5" fmla="*/ 0 h 941"/>
                <a:gd name="T6" fmla="*/ 0 w 154"/>
                <a:gd name="T7" fmla="*/ 0 h 941"/>
                <a:gd name="T8" fmla="*/ 0 w 154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941">
                  <a:moveTo>
                    <a:pt x="0" y="900"/>
                  </a:moveTo>
                  <a:lnTo>
                    <a:pt x="154" y="941"/>
                  </a:lnTo>
                  <a:lnTo>
                    <a:pt x="154" y="43"/>
                  </a:lnTo>
                  <a:lnTo>
                    <a:pt x="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1" name="Freeform 261"/>
            <p:cNvSpPr>
              <a:spLocks/>
            </p:cNvSpPr>
            <p:nvPr/>
          </p:nvSpPr>
          <p:spPr bwMode="auto">
            <a:xfrm>
              <a:off x="1439" y="1745"/>
              <a:ext cx="8" cy="52"/>
            </a:xfrm>
            <a:custGeom>
              <a:avLst/>
              <a:gdLst>
                <a:gd name="T0" fmla="*/ 0 w 156"/>
                <a:gd name="T1" fmla="*/ 0 h 941"/>
                <a:gd name="T2" fmla="*/ 0 w 156"/>
                <a:gd name="T3" fmla="*/ 0 h 941"/>
                <a:gd name="T4" fmla="*/ 0 w 156"/>
                <a:gd name="T5" fmla="*/ 0 h 941"/>
                <a:gd name="T6" fmla="*/ 0 w 156"/>
                <a:gd name="T7" fmla="*/ 0 h 941"/>
                <a:gd name="T8" fmla="*/ 0 w 156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941">
                  <a:moveTo>
                    <a:pt x="0" y="899"/>
                  </a:moveTo>
                  <a:lnTo>
                    <a:pt x="156" y="941"/>
                  </a:lnTo>
                  <a:lnTo>
                    <a:pt x="156" y="42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2" name="Freeform 262"/>
            <p:cNvSpPr>
              <a:spLocks/>
            </p:cNvSpPr>
            <p:nvPr/>
          </p:nvSpPr>
          <p:spPr bwMode="auto">
            <a:xfrm>
              <a:off x="1382" y="1729"/>
              <a:ext cx="8" cy="53"/>
            </a:xfrm>
            <a:custGeom>
              <a:avLst/>
              <a:gdLst>
                <a:gd name="T0" fmla="*/ 0 w 155"/>
                <a:gd name="T1" fmla="*/ 0 h 941"/>
                <a:gd name="T2" fmla="*/ 0 w 155"/>
                <a:gd name="T3" fmla="*/ 0 h 941"/>
                <a:gd name="T4" fmla="*/ 0 w 155"/>
                <a:gd name="T5" fmla="*/ 0 h 941"/>
                <a:gd name="T6" fmla="*/ 0 w 155"/>
                <a:gd name="T7" fmla="*/ 0 h 941"/>
                <a:gd name="T8" fmla="*/ 0 w 155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1">
                  <a:moveTo>
                    <a:pt x="0" y="900"/>
                  </a:moveTo>
                  <a:lnTo>
                    <a:pt x="155" y="941"/>
                  </a:lnTo>
                  <a:lnTo>
                    <a:pt x="155" y="43"/>
                  </a:lnTo>
                  <a:lnTo>
                    <a:pt x="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3" name="Freeform 263"/>
            <p:cNvSpPr>
              <a:spLocks/>
            </p:cNvSpPr>
            <p:nvPr/>
          </p:nvSpPr>
          <p:spPr bwMode="auto">
            <a:xfrm>
              <a:off x="1401" y="1735"/>
              <a:ext cx="8" cy="52"/>
            </a:xfrm>
            <a:custGeom>
              <a:avLst/>
              <a:gdLst>
                <a:gd name="T0" fmla="*/ 0 w 155"/>
                <a:gd name="T1" fmla="*/ 0 h 941"/>
                <a:gd name="T2" fmla="*/ 0 w 155"/>
                <a:gd name="T3" fmla="*/ 0 h 941"/>
                <a:gd name="T4" fmla="*/ 0 w 155"/>
                <a:gd name="T5" fmla="*/ 0 h 941"/>
                <a:gd name="T6" fmla="*/ 0 w 155"/>
                <a:gd name="T7" fmla="*/ 0 h 941"/>
                <a:gd name="T8" fmla="*/ 0 w 155"/>
                <a:gd name="T9" fmla="*/ 0 h 9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941">
                  <a:moveTo>
                    <a:pt x="0" y="899"/>
                  </a:moveTo>
                  <a:lnTo>
                    <a:pt x="155" y="941"/>
                  </a:lnTo>
                  <a:lnTo>
                    <a:pt x="155" y="43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4" name="Freeform 264"/>
            <p:cNvSpPr>
              <a:spLocks/>
            </p:cNvSpPr>
            <p:nvPr/>
          </p:nvSpPr>
          <p:spPr bwMode="auto">
            <a:xfrm>
              <a:off x="1500" y="1839"/>
              <a:ext cx="45" cy="63"/>
            </a:xfrm>
            <a:custGeom>
              <a:avLst/>
              <a:gdLst>
                <a:gd name="T0" fmla="*/ 0 w 811"/>
                <a:gd name="T1" fmla="*/ 0 h 1136"/>
                <a:gd name="T2" fmla="*/ 0 w 811"/>
                <a:gd name="T3" fmla="*/ 0 h 1136"/>
                <a:gd name="T4" fmla="*/ 0 w 811"/>
                <a:gd name="T5" fmla="*/ 0 h 1136"/>
                <a:gd name="T6" fmla="*/ 0 w 811"/>
                <a:gd name="T7" fmla="*/ 0 h 1136"/>
                <a:gd name="T8" fmla="*/ 0 w 811"/>
                <a:gd name="T9" fmla="*/ 0 h 1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1" h="1136">
                  <a:moveTo>
                    <a:pt x="811" y="219"/>
                  </a:moveTo>
                  <a:lnTo>
                    <a:pt x="0" y="0"/>
                  </a:lnTo>
                  <a:lnTo>
                    <a:pt x="0" y="926"/>
                  </a:lnTo>
                  <a:lnTo>
                    <a:pt x="811" y="1136"/>
                  </a:lnTo>
                  <a:lnTo>
                    <a:pt x="811" y="219"/>
                  </a:lnTo>
                  <a:close/>
                </a:path>
              </a:pathLst>
            </a:custGeom>
            <a:solidFill>
              <a:srgbClr val="CC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5" name="Freeform 265"/>
            <p:cNvSpPr>
              <a:spLocks/>
            </p:cNvSpPr>
            <p:nvPr/>
          </p:nvSpPr>
          <p:spPr bwMode="auto">
            <a:xfrm>
              <a:off x="1301" y="1964"/>
              <a:ext cx="20" cy="56"/>
            </a:xfrm>
            <a:custGeom>
              <a:avLst/>
              <a:gdLst>
                <a:gd name="T0" fmla="*/ 0 w 357"/>
                <a:gd name="T1" fmla="*/ 0 h 1018"/>
                <a:gd name="T2" fmla="*/ 0 w 357"/>
                <a:gd name="T3" fmla="*/ 0 h 1018"/>
                <a:gd name="T4" fmla="*/ 0 w 357"/>
                <a:gd name="T5" fmla="*/ 0 h 1018"/>
                <a:gd name="T6" fmla="*/ 0 w 357"/>
                <a:gd name="T7" fmla="*/ 0 h 1018"/>
                <a:gd name="T8" fmla="*/ 0 w 357"/>
                <a:gd name="T9" fmla="*/ 0 h 10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7" h="1018">
                  <a:moveTo>
                    <a:pt x="0" y="0"/>
                  </a:moveTo>
                  <a:lnTo>
                    <a:pt x="0" y="926"/>
                  </a:lnTo>
                  <a:lnTo>
                    <a:pt x="357" y="1018"/>
                  </a:lnTo>
                  <a:lnTo>
                    <a:pt x="357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6" name="Freeform 266"/>
            <p:cNvSpPr>
              <a:spLocks/>
            </p:cNvSpPr>
            <p:nvPr/>
          </p:nvSpPr>
          <p:spPr bwMode="auto">
            <a:xfrm>
              <a:off x="1309" y="1966"/>
              <a:ext cx="12" cy="49"/>
            </a:xfrm>
            <a:custGeom>
              <a:avLst/>
              <a:gdLst>
                <a:gd name="T0" fmla="*/ 0 w 217"/>
                <a:gd name="T1" fmla="*/ 0 h 882"/>
                <a:gd name="T2" fmla="*/ 0 w 217"/>
                <a:gd name="T3" fmla="*/ 0 h 882"/>
                <a:gd name="T4" fmla="*/ 0 w 217"/>
                <a:gd name="T5" fmla="*/ 0 h 882"/>
                <a:gd name="T6" fmla="*/ 0 w 217"/>
                <a:gd name="T7" fmla="*/ 0 h 882"/>
                <a:gd name="T8" fmla="*/ 0 w 217"/>
                <a:gd name="T9" fmla="*/ 0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7" h="882">
                  <a:moveTo>
                    <a:pt x="0" y="825"/>
                  </a:moveTo>
                  <a:lnTo>
                    <a:pt x="217" y="882"/>
                  </a:lnTo>
                  <a:lnTo>
                    <a:pt x="217" y="58"/>
                  </a:lnTo>
                  <a:lnTo>
                    <a:pt x="0" y="0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CC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7" name="Freeform 267"/>
            <p:cNvSpPr>
              <a:spLocks/>
            </p:cNvSpPr>
            <p:nvPr/>
          </p:nvSpPr>
          <p:spPr bwMode="auto">
            <a:xfrm>
              <a:off x="1329" y="1451"/>
              <a:ext cx="394" cy="159"/>
            </a:xfrm>
            <a:custGeom>
              <a:avLst/>
              <a:gdLst>
                <a:gd name="T0" fmla="*/ 0 w 7080"/>
                <a:gd name="T1" fmla="*/ 0 h 2869"/>
                <a:gd name="T2" fmla="*/ 0 w 7080"/>
                <a:gd name="T3" fmla="*/ 0 h 2869"/>
                <a:gd name="T4" fmla="*/ 0 w 7080"/>
                <a:gd name="T5" fmla="*/ 0 h 2869"/>
                <a:gd name="T6" fmla="*/ 0 w 7080"/>
                <a:gd name="T7" fmla="*/ 0 h 2869"/>
                <a:gd name="T8" fmla="*/ 0 w 7080"/>
                <a:gd name="T9" fmla="*/ 0 h 28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80" h="2869">
                  <a:moveTo>
                    <a:pt x="0" y="1666"/>
                  </a:moveTo>
                  <a:lnTo>
                    <a:pt x="4413" y="2869"/>
                  </a:lnTo>
                  <a:lnTo>
                    <a:pt x="7080" y="1203"/>
                  </a:lnTo>
                  <a:lnTo>
                    <a:pt x="2667" y="0"/>
                  </a:lnTo>
                  <a:lnTo>
                    <a:pt x="0" y="166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448" name="Freeform 268"/>
            <p:cNvSpPr>
              <a:spLocks/>
            </p:cNvSpPr>
            <p:nvPr/>
          </p:nvSpPr>
          <p:spPr bwMode="auto">
            <a:xfrm>
              <a:off x="1329" y="1451"/>
              <a:ext cx="394" cy="95"/>
            </a:xfrm>
            <a:custGeom>
              <a:avLst/>
              <a:gdLst>
                <a:gd name="T0" fmla="*/ 0 w 7080"/>
                <a:gd name="T1" fmla="*/ 0 h 1705"/>
                <a:gd name="T2" fmla="*/ 0 w 7080"/>
                <a:gd name="T3" fmla="*/ 0 h 1705"/>
                <a:gd name="T4" fmla="*/ 0 w 7080"/>
                <a:gd name="T5" fmla="*/ 0 h 1705"/>
                <a:gd name="T6" fmla="*/ 0 w 7080"/>
                <a:gd name="T7" fmla="*/ 0 h 1705"/>
                <a:gd name="T8" fmla="*/ 0 w 7080"/>
                <a:gd name="T9" fmla="*/ 0 h 1705"/>
                <a:gd name="T10" fmla="*/ 0 w 7080"/>
                <a:gd name="T11" fmla="*/ 0 h 1705"/>
                <a:gd name="T12" fmla="*/ 0 w 7080"/>
                <a:gd name="T13" fmla="*/ 0 h 17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80" h="1705">
                  <a:moveTo>
                    <a:pt x="6937" y="1288"/>
                  </a:moveTo>
                  <a:lnTo>
                    <a:pt x="7080" y="1203"/>
                  </a:lnTo>
                  <a:lnTo>
                    <a:pt x="2667" y="0"/>
                  </a:lnTo>
                  <a:lnTo>
                    <a:pt x="0" y="1666"/>
                  </a:lnTo>
                  <a:lnTo>
                    <a:pt x="143" y="1705"/>
                  </a:lnTo>
                  <a:lnTo>
                    <a:pt x="2667" y="124"/>
                  </a:lnTo>
                  <a:lnTo>
                    <a:pt x="6937" y="12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1998" name="Group 269"/>
          <p:cNvGrpSpPr>
            <a:grpSpLocks/>
          </p:cNvGrpSpPr>
          <p:nvPr/>
        </p:nvGrpSpPr>
        <p:grpSpPr bwMode="auto">
          <a:xfrm>
            <a:off x="990600" y="1587500"/>
            <a:ext cx="1616075" cy="1638300"/>
            <a:chOff x="816" y="2448"/>
            <a:chExt cx="1018" cy="1032"/>
          </a:xfrm>
        </p:grpSpPr>
        <p:graphicFrame>
          <p:nvGraphicFramePr>
            <p:cNvPr id="42194" name="Object 270"/>
            <p:cNvGraphicFramePr>
              <a:graphicFrameLocks noChangeAspect="1"/>
            </p:cNvGraphicFramePr>
            <p:nvPr/>
          </p:nvGraphicFramePr>
          <p:xfrm>
            <a:off x="816" y="3264"/>
            <a:ext cx="9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Image Bitmap" r:id="rId3" imgW="0" imgH="0" progId="Paint.Picture">
                    <p:embed/>
                  </p:oleObj>
                </mc:Choice>
                <mc:Fallback>
                  <p:oleObj name="Image Bitmap" r:id="rId3" imgW="0" imgH="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64"/>
                          <a:ext cx="9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195" name="Group 271"/>
            <p:cNvGrpSpPr>
              <a:grpSpLocks/>
            </p:cNvGrpSpPr>
            <p:nvPr/>
          </p:nvGrpSpPr>
          <p:grpSpPr bwMode="auto">
            <a:xfrm>
              <a:off x="864" y="2448"/>
              <a:ext cx="970" cy="706"/>
              <a:chOff x="769" y="2448"/>
              <a:chExt cx="970" cy="706"/>
            </a:xfrm>
          </p:grpSpPr>
          <p:sp>
            <p:nvSpPr>
              <p:cNvPr id="42196" name="Freeform 272"/>
              <p:cNvSpPr>
                <a:spLocks/>
              </p:cNvSpPr>
              <p:nvPr/>
            </p:nvSpPr>
            <p:spPr bwMode="auto">
              <a:xfrm>
                <a:off x="769" y="2851"/>
                <a:ext cx="133" cy="207"/>
              </a:xfrm>
              <a:custGeom>
                <a:avLst/>
                <a:gdLst>
                  <a:gd name="T0" fmla="*/ 0 w 267"/>
                  <a:gd name="T1" fmla="*/ 0 h 416"/>
                  <a:gd name="T2" fmla="*/ 1 w 267"/>
                  <a:gd name="T3" fmla="*/ 0 h 416"/>
                  <a:gd name="T4" fmla="*/ 1 w 267"/>
                  <a:gd name="T5" fmla="*/ 0 h 416"/>
                  <a:gd name="T6" fmla="*/ 1 w 267"/>
                  <a:gd name="T7" fmla="*/ 0 h 416"/>
                  <a:gd name="T8" fmla="*/ 1 w 267"/>
                  <a:gd name="T9" fmla="*/ 0 h 416"/>
                  <a:gd name="T10" fmla="*/ 2 w 267"/>
                  <a:gd name="T11" fmla="*/ 1 h 416"/>
                  <a:gd name="T12" fmla="*/ 2 w 267"/>
                  <a:gd name="T13" fmla="*/ 1 h 416"/>
                  <a:gd name="T14" fmla="*/ 2 w 267"/>
                  <a:gd name="T15" fmla="*/ 1 h 416"/>
                  <a:gd name="T16" fmla="*/ 2 w 267"/>
                  <a:gd name="T17" fmla="*/ 2 h 416"/>
                  <a:gd name="T18" fmla="*/ 2 w 267"/>
                  <a:gd name="T19" fmla="*/ 2 h 416"/>
                  <a:gd name="T20" fmla="*/ 2 w 267"/>
                  <a:gd name="T21" fmla="*/ 2 h 416"/>
                  <a:gd name="T22" fmla="*/ 1 w 267"/>
                  <a:gd name="T23" fmla="*/ 3 h 416"/>
                  <a:gd name="T24" fmla="*/ 0 w 267"/>
                  <a:gd name="T25" fmla="*/ 3 h 416"/>
                  <a:gd name="T26" fmla="*/ 0 w 267"/>
                  <a:gd name="T27" fmla="*/ 2 h 416"/>
                  <a:gd name="T28" fmla="*/ 0 w 267"/>
                  <a:gd name="T29" fmla="*/ 0 h 416"/>
                  <a:gd name="T30" fmla="*/ 0 w 267"/>
                  <a:gd name="T31" fmla="*/ 0 h 41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67" h="416">
                    <a:moveTo>
                      <a:pt x="35" y="5"/>
                    </a:moveTo>
                    <a:lnTo>
                      <a:pt x="131" y="0"/>
                    </a:lnTo>
                    <a:lnTo>
                      <a:pt x="228" y="5"/>
                    </a:lnTo>
                    <a:lnTo>
                      <a:pt x="241" y="55"/>
                    </a:lnTo>
                    <a:lnTo>
                      <a:pt x="250" y="104"/>
                    </a:lnTo>
                    <a:lnTo>
                      <a:pt x="257" y="149"/>
                    </a:lnTo>
                    <a:lnTo>
                      <a:pt x="262" y="194"/>
                    </a:lnTo>
                    <a:lnTo>
                      <a:pt x="265" y="238"/>
                    </a:lnTo>
                    <a:lnTo>
                      <a:pt x="266" y="285"/>
                    </a:lnTo>
                    <a:lnTo>
                      <a:pt x="267" y="332"/>
                    </a:lnTo>
                    <a:lnTo>
                      <a:pt x="267" y="384"/>
                    </a:lnTo>
                    <a:lnTo>
                      <a:pt x="155" y="416"/>
                    </a:lnTo>
                    <a:lnTo>
                      <a:pt x="0" y="390"/>
                    </a:lnTo>
                    <a:lnTo>
                      <a:pt x="1" y="279"/>
                    </a:lnTo>
                    <a:lnTo>
                      <a:pt x="15" y="93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3A4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97" name="Freeform 273"/>
              <p:cNvSpPr>
                <a:spLocks/>
              </p:cNvSpPr>
              <p:nvPr/>
            </p:nvSpPr>
            <p:spPr bwMode="auto">
              <a:xfrm>
                <a:off x="769" y="2872"/>
                <a:ext cx="80" cy="163"/>
              </a:xfrm>
              <a:custGeom>
                <a:avLst/>
                <a:gdLst>
                  <a:gd name="T0" fmla="*/ 0 w 161"/>
                  <a:gd name="T1" fmla="*/ 1 h 326"/>
                  <a:gd name="T2" fmla="*/ 0 w 161"/>
                  <a:gd name="T3" fmla="*/ 0 h 326"/>
                  <a:gd name="T4" fmla="*/ 1 w 161"/>
                  <a:gd name="T5" fmla="*/ 1 h 326"/>
                  <a:gd name="T6" fmla="*/ 1 w 161"/>
                  <a:gd name="T7" fmla="*/ 1 h 326"/>
                  <a:gd name="T8" fmla="*/ 1 w 161"/>
                  <a:gd name="T9" fmla="*/ 2 h 326"/>
                  <a:gd name="T10" fmla="*/ 1 w 161"/>
                  <a:gd name="T11" fmla="*/ 2 h 326"/>
                  <a:gd name="T12" fmla="*/ 1 w 161"/>
                  <a:gd name="T13" fmla="*/ 3 h 326"/>
                  <a:gd name="T14" fmla="*/ 1 w 161"/>
                  <a:gd name="T15" fmla="*/ 3 h 326"/>
                  <a:gd name="T16" fmla="*/ 0 w 161"/>
                  <a:gd name="T17" fmla="*/ 3 h 326"/>
                  <a:gd name="T18" fmla="*/ 0 w 161"/>
                  <a:gd name="T19" fmla="*/ 3 h 326"/>
                  <a:gd name="T20" fmla="*/ 0 w 161"/>
                  <a:gd name="T21" fmla="*/ 3 h 326"/>
                  <a:gd name="T22" fmla="*/ 0 w 161"/>
                  <a:gd name="T23" fmla="*/ 3 h 326"/>
                  <a:gd name="T24" fmla="*/ 0 w 161"/>
                  <a:gd name="T25" fmla="*/ 3 h 326"/>
                  <a:gd name="T26" fmla="*/ 0 w 161"/>
                  <a:gd name="T27" fmla="*/ 3 h 326"/>
                  <a:gd name="T28" fmla="*/ 0 w 161"/>
                  <a:gd name="T29" fmla="*/ 3 h 326"/>
                  <a:gd name="T30" fmla="*/ 0 w 161"/>
                  <a:gd name="T31" fmla="*/ 2 h 326"/>
                  <a:gd name="T32" fmla="*/ 0 w 161"/>
                  <a:gd name="T33" fmla="*/ 2 h 326"/>
                  <a:gd name="T34" fmla="*/ 0 w 161"/>
                  <a:gd name="T35" fmla="*/ 1 h 326"/>
                  <a:gd name="T36" fmla="*/ 0 w 161"/>
                  <a:gd name="T37" fmla="*/ 1 h 3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1" h="326">
                    <a:moveTo>
                      <a:pt x="23" y="4"/>
                    </a:moveTo>
                    <a:lnTo>
                      <a:pt x="83" y="0"/>
                    </a:lnTo>
                    <a:lnTo>
                      <a:pt x="156" y="5"/>
                    </a:lnTo>
                    <a:lnTo>
                      <a:pt x="160" y="86"/>
                    </a:lnTo>
                    <a:lnTo>
                      <a:pt x="161" y="170"/>
                    </a:lnTo>
                    <a:lnTo>
                      <a:pt x="160" y="251"/>
                    </a:lnTo>
                    <a:lnTo>
                      <a:pt x="156" y="326"/>
                    </a:lnTo>
                    <a:lnTo>
                      <a:pt x="136" y="326"/>
                    </a:lnTo>
                    <a:lnTo>
                      <a:pt x="116" y="324"/>
                    </a:lnTo>
                    <a:lnTo>
                      <a:pt x="96" y="323"/>
                    </a:lnTo>
                    <a:lnTo>
                      <a:pt x="76" y="322"/>
                    </a:lnTo>
                    <a:lnTo>
                      <a:pt x="55" y="320"/>
                    </a:lnTo>
                    <a:lnTo>
                      <a:pt x="37" y="318"/>
                    </a:lnTo>
                    <a:lnTo>
                      <a:pt x="17" y="316"/>
                    </a:lnTo>
                    <a:lnTo>
                      <a:pt x="0" y="314"/>
                    </a:lnTo>
                    <a:lnTo>
                      <a:pt x="0" y="231"/>
                    </a:lnTo>
                    <a:lnTo>
                      <a:pt x="2" y="157"/>
                    </a:lnTo>
                    <a:lnTo>
                      <a:pt x="9" y="85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967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98" name="Freeform 274"/>
              <p:cNvSpPr>
                <a:spLocks/>
              </p:cNvSpPr>
              <p:nvPr/>
            </p:nvSpPr>
            <p:spPr bwMode="auto">
              <a:xfrm>
                <a:off x="770" y="2872"/>
                <a:ext cx="77" cy="153"/>
              </a:xfrm>
              <a:custGeom>
                <a:avLst/>
                <a:gdLst>
                  <a:gd name="T0" fmla="*/ 0 w 156"/>
                  <a:gd name="T1" fmla="*/ 1 h 306"/>
                  <a:gd name="T2" fmla="*/ 0 w 156"/>
                  <a:gd name="T3" fmla="*/ 1 h 306"/>
                  <a:gd name="T4" fmla="*/ 0 w 156"/>
                  <a:gd name="T5" fmla="*/ 1 h 306"/>
                  <a:gd name="T6" fmla="*/ 0 w 156"/>
                  <a:gd name="T7" fmla="*/ 1 h 306"/>
                  <a:gd name="T8" fmla="*/ 0 w 156"/>
                  <a:gd name="T9" fmla="*/ 1 h 306"/>
                  <a:gd name="T10" fmla="*/ 0 w 156"/>
                  <a:gd name="T11" fmla="*/ 1 h 306"/>
                  <a:gd name="T12" fmla="*/ 0 w 156"/>
                  <a:gd name="T13" fmla="*/ 1 h 306"/>
                  <a:gd name="T14" fmla="*/ 0 w 156"/>
                  <a:gd name="T15" fmla="*/ 0 h 306"/>
                  <a:gd name="T16" fmla="*/ 0 w 156"/>
                  <a:gd name="T17" fmla="*/ 0 h 306"/>
                  <a:gd name="T18" fmla="*/ 0 w 156"/>
                  <a:gd name="T19" fmla="*/ 1 h 306"/>
                  <a:gd name="T20" fmla="*/ 0 w 156"/>
                  <a:gd name="T21" fmla="*/ 1 h 306"/>
                  <a:gd name="T22" fmla="*/ 0 w 156"/>
                  <a:gd name="T23" fmla="*/ 1 h 306"/>
                  <a:gd name="T24" fmla="*/ 0 w 156"/>
                  <a:gd name="T25" fmla="*/ 1 h 306"/>
                  <a:gd name="T26" fmla="*/ 0 w 156"/>
                  <a:gd name="T27" fmla="*/ 1 h 306"/>
                  <a:gd name="T28" fmla="*/ 1 w 156"/>
                  <a:gd name="T29" fmla="*/ 1 h 306"/>
                  <a:gd name="T30" fmla="*/ 1 w 156"/>
                  <a:gd name="T31" fmla="*/ 1 h 306"/>
                  <a:gd name="T32" fmla="*/ 1 w 156"/>
                  <a:gd name="T33" fmla="*/ 1 h 306"/>
                  <a:gd name="T34" fmla="*/ 1 w 156"/>
                  <a:gd name="T35" fmla="*/ 1 h 306"/>
                  <a:gd name="T36" fmla="*/ 1 w 156"/>
                  <a:gd name="T37" fmla="*/ 2 h 306"/>
                  <a:gd name="T38" fmla="*/ 1 w 156"/>
                  <a:gd name="T39" fmla="*/ 2 h 306"/>
                  <a:gd name="T40" fmla="*/ 1 w 156"/>
                  <a:gd name="T41" fmla="*/ 3 h 306"/>
                  <a:gd name="T42" fmla="*/ 1 w 156"/>
                  <a:gd name="T43" fmla="*/ 3 h 306"/>
                  <a:gd name="T44" fmla="*/ 0 w 156"/>
                  <a:gd name="T45" fmla="*/ 3 h 306"/>
                  <a:gd name="T46" fmla="*/ 0 w 156"/>
                  <a:gd name="T47" fmla="*/ 3 h 306"/>
                  <a:gd name="T48" fmla="*/ 0 w 156"/>
                  <a:gd name="T49" fmla="*/ 3 h 306"/>
                  <a:gd name="T50" fmla="*/ 0 w 156"/>
                  <a:gd name="T51" fmla="*/ 3 h 306"/>
                  <a:gd name="T52" fmla="*/ 0 w 156"/>
                  <a:gd name="T53" fmla="*/ 3 h 306"/>
                  <a:gd name="T54" fmla="*/ 0 w 156"/>
                  <a:gd name="T55" fmla="*/ 3 h 306"/>
                  <a:gd name="T56" fmla="*/ 0 w 156"/>
                  <a:gd name="T57" fmla="*/ 3 h 306"/>
                  <a:gd name="T58" fmla="*/ 0 w 156"/>
                  <a:gd name="T59" fmla="*/ 2 h 306"/>
                  <a:gd name="T60" fmla="*/ 0 w 156"/>
                  <a:gd name="T61" fmla="*/ 2 h 306"/>
                  <a:gd name="T62" fmla="*/ 0 w 156"/>
                  <a:gd name="T63" fmla="*/ 1 h 306"/>
                  <a:gd name="T64" fmla="*/ 0 w 156"/>
                  <a:gd name="T65" fmla="*/ 1 h 3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6" h="306">
                    <a:moveTo>
                      <a:pt x="22" y="4"/>
                    </a:moveTo>
                    <a:lnTo>
                      <a:pt x="29" y="3"/>
                    </a:lnTo>
                    <a:lnTo>
                      <a:pt x="37" y="3"/>
                    </a:lnTo>
                    <a:lnTo>
                      <a:pt x="44" y="2"/>
                    </a:lnTo>
                    <a:lnTo>
                      <a:pt x="51" y="2"/>
                    </a:lnTo>
                    <a:lnTo>
                      <a:pt x="58" y="1"/>
                    </a:lnTo>
                    <a:lnTo>
                      <a:pt x="65" y="1"/>
                    </a:lnTo>
                    <a:lnTo>
                      <a:pt x="73" y="0"/>
                    </a:lnTo>
                    <a:lnTo>
                      <a:pt x="80" y="0"/>
                    </a:lnTo>
                    <a:lnTo>
                      <a:pt x="89" y="1"/>
                    </a:lnTo>
                    <a:lnTo>
                      <a:pt x="97" y="1"/>
                    </a:lnTo>
                    <a:lnTo>
                      <a:pt x="106" y="2"/>
                    </a:lnTo>
                    <a:lnTo>
                      <a:pt x="114" y="2"/>
                    </a:lnTo>
                    <a:lnTo>
                      <a:pt x="124" y="3"/>
                    </a:lnTo>
                    <a:lnTo>
                      <a:pt x="132" y="4"/>
                    </a:lnTo>
                    <a:lnTo>
                      <a:pt x="141" y="4"/>
                    </a:lnTo>
                    <a:lnTo>
                      <a:pt x="150" y="5"/>
                    </a:lnTo>
                    <a:lnTo>
                      <a:pt x="154" y="81"/>
                    </a:lnTo>
                    <a:lnTo>
                      <a:pt x="156" y="159"/>
                    </a:lnTo>
                    <a:lnTo>
                      <a:pt x="154" y="236"/>
                    </a:lnTo>
                    <a:lnTo>
                      <a:pt x="150" y="306"/>
                    </a:lnTo>
                    <a:lnTo>
                      <a:pt x="131" y="306"/>
                    </a:lnTo>
                    <a:lnTo>
                      <a:pt x="112" y="305"/>
                    </a:lnTo>
                    <a:lnTo>
                      <a:pt x="93" y="304"/>
                    </a:lnTo>
                    <a:lnTo>
                      <a:pt x="73" y="303"/>
                    </a:lnTo>
                    <a:lnTo>
                      <a:pt x="55" y="300"/>
                    </a:lnTo>
                    <a:lnTo>
                      <a:pt x="36" y="298"/>
                    </a:lnTo>
                    <a:lnTo>
                      <a:pt x="18" y="297"/>
                    </a:lnTo>
                    <a:lnTo>
                      <a:pt x="0" y="294"/>
                    </a:lnTo>
                    <a:lnTo>
                      <a:pt x="0" y="217"/>
                    </a:lnTo>
                    <a:lnTo>
                      <a:pt x="3" y="148"/>
                    </a:lnTo>
                    <a:lnTo>
                      <a:pt x="9" y="80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9B7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99" name="Freeform 275"/>
              <p:cNvSpPr>
                <a:spLocks/>
              </p:cNvSpPr>
              <p:nvPr/>
            </p:nvSpPr>
            <p:spPr bwMode="auto">
              <a:xfrm>
                <a:off x="770" y="2872"/>
                <a:ext cx="75" cy="143"/>
              </a:xfrm>
              <a:custGeom>
                <a:avLst/>
                <a:gdLst>
                  <a:gd name="T0" fmla="*/ 1 w 149"/>
                  <a:gd name="T1" fmla="*/ 1 h 285"/>
                  <a:gd name="T2" fmla="*/ 1 w 149"/>
                  <a:gd name="T3" fmla="*/ 1 h 285"/>
                  <a:gd name="T4" fmla="*/ 1 w 149"/>
                  <a:gd name="T5" fmla="*/ 1 h 285"/>
                  <a:gd name="T6" fmla="*/ 1 w 149"/>
                  <a:gd name="T7" fmla="*/ 1 h 285"/>
                  <a:gd name="T8" fmla="*/ 1 w 149"/>
                  <a:gd name="T9" fmla="*/ 1 h 285"/>
                  <a:gd name="T10" fmla="*/ 1 w 149"/>
                  <a:gd name="T11" fmla="*/ 1 h 285"/>
                  <a:gd name="T12" fmla="*/ 1 w 149"/>
                  <a:gd name="T13" fmla="*/ 1 h 285"/>
                  <a:gd name="T14" fmla="*/ 1 w 149"/>
                  <a:gd name="T15" fmla="*/ 0 h 285"/>
                  <a:gd name="T16" fmla="*/ 1 w 149"/>
                  <a:gd name="T17" fmla="*/ 0 h 285"/>
                  <a:gd name="T18" fmla="*/ 1 w 149"/>
                  <a:gd name="T19" fmla="*/ 1 h 285"/>
                  <a:gd name="T20" fmla="*/ 1 w 149"/>
                  <a:gd name="T21" fmla="*/ 1 h 285"/>
                  <a:gd name="T22" fmla="*/ 1 w 149"/>
                  <a:gd name="T23" fmla="*/ 1 h 285"/>
                  <a:gd name="T24" fmla="*/ 1 w 149"/>
                  <a:gd name="T25" fmla="*/ 1 h 285"/>
                  <a:gd name="T26" fmla="*/ 1 w 149"/>
                  <a:gd name="T27" fmla="*/ 1 h 285"/>
                  <a:gd name="T28" fmla="*/ 1 w 149"/>
                  <a:gd name="T29" fmla="*/ 1 h 285"/>
                  <a:gd name="T30" fmla="*/ 2 w 149"/>
                  <a:gd name="T31" fmla="*/ 1 h 285"/>
                  <a:gd name="T32" fmla="*/ 2 w 149"/>
                  <a:gd name="T33" fmla="*/ 1 h 285"/>
                  <a:gd name="T34" fmla="*/ 2 w 149"/>
                  <a:gd name="T35" fmla="*/ 1 h 285"/>
                  <a:gd name="T36" fmla="*/ 2 w 149"/>
                  <a:gd name="T37" fmla="*/ 2 h 285"/>
                  <a:gd name="T38" fmla="*/ 2 w 149"/>
                  <a:gd name="T39" fmla="*/ 2 h 285"/>
                  <a:gd name="T40" fmla="*/ 2 w 149"/>
                  <a:gd name="T41" fmla="*/ 3 h 285"/>
                  <a:gd name="T42" fmla="*/ 1 w 149"/>
                  <a:gd name="T43" fmla="*/ 3 h 285"/>
                  <a:gd name="T44" fmla="*/ 1 w 149"/>
                  <a:gd name="T45" fmla="*/ 3 h 285"/>
                  <a:gd name="T46" fmla="*/ 1 w 149"/>
                  <a:gd name="T47" fmla="*/ 3 h 285"/>
                  <a:gd name="T48" fmla="*/ 1 w 149"/>
                  <a:gd name="T49" fmla="*/ 3 h 285"/>
                  <a:gd name="T50" fmla="*/ 1 w 149"/>
                  <a:gd name="T51" fmla="*/ 3 h 285"/>
                  <a:gd name="T52" fmla="*/ 1 w 149"/>
                  <a:gd name="T53" fmla="*/ 3 h 285"/>
                  <a:gd name="T54" fmla="*/ 1 w 149"/>
                  <a:gd name="T55" fmla="*/ 3 h 285"/>
                  <a:gd name="T56" fmla="*/ 0 w 149"/>
                  <a:gd name="T57" fmla="*/ 3 h 285"/>
                  <a:gd name="T58" fmla="*/ 0 w 149"/>
                  <a:gd name="T59" fmla="*/ 2 h 285"/>
                  <a:gd name="T60" fmla="*/ 1 w 149"/>
                  <a:gd name="T61" fmla="*/ 2 h 285"/>
                  <a:gd name="T62" fmla="*/ 1 w 149"/>
                  <a:gd name="T63" fmla="*/ 1 h 285"/>
                  <a:gd name="T64" fmla="*/ 1 w 149"/>
                  <a:gd name="T65" fmla="*/ 1 h 2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9" h="285">
                    <a:moveTo>
                      <a:pt x="21" y="4"/>
                    </a:moveTo>
                    <a:lnTo>
                      <a:pt x="28" y="3"/>
                    </a:lnTo>
                    <a:lnTo>
                      <a:pt x="35" y="3"/>
                    </a:lnTo>
                    <a:lnTo>
                      <a:pt x="42" y="2"/>
                    </a:lnTo>
                    <a:lnTo>
                      <a:pt x="49" y="2"/>
                    </a:lnTo>
                    <a:lnTo>
                      <a:pt x="56" y="1"/>
                    </a:lnTo>
                    <a:lnTo>
                      <a:pt x="63" y="1"/>
                    </a:lnTo>
                    <a:lnTo>
                      <a:pt x="70" y="0"/>
                    </a:lnTo>
                    <a:lnTo>
                      <a:pt x="77" y="0"/>
                    </a:lnTo>
                    <a:lnTo>
                      <a:pt x="85" y="1"/>
                    </a:lnTo>
                    <a:lnTo>
                      <a:pt x="93" y="1"/>
                    </a:lnTo>
                    <a:lnTo>
                      <a:pt x="102" y="2"/>
                    </a:lnTo>
                    <a:lnTo>
                      <a:pt x="110" y="2"/>
                    </a:lnTo>
                    <a:lnTo>
                      <a:pt x="119" y="3"/>
                    </a:lnTo>
                    <a:lnTo>
                      <a:pt x="127" y="4"/>
                    </a:lnTo>
                    <a:lnTo>
                      <a:pt x="137" y="4"/>
                    </a:lnTo>
                    <a:lnTo>
                      <a:pt x="145" y="5"/>
                    </a:lnTo>
                    <a:lnTo>
                      <a:pt x="148" y="76"/>
                    </a:lnTo>
                    <a:lnTo>
                      <a:pt x="149" y="148"/>
                    </a:lnTo>
                    <a:lnTo>
                      <a:pt x="148" y="220"/>
                    </a:lnTo>
                    <a:lnTo>
                      <a:pt x="145" y="285"/>
                    </a:lnTo>
                    <a:lnTo>
                      <a:pt x="126" y="285"/>
                    </a:lnTo>
                    <a:lnTo>
                      <a:pt x="108" y="285"/>
                    </a:lnTo>
                    <a:lnTo>
                      <a:pt x="88" y="284"/>
                    </a:lnTo>
                    <a:lnTo>
                      <a:pt x="70" y="283"/>
                    </a:lnTo>
                    <a:lnTo>
                      <a:pt x="51" y="282"/>
                    </a:lnTo>
                    <a:lnTo>
                      <a:pt x="34" y="280"/>
                    </a:lnTo>
                    <a:lnTo>
                      <a:pt x="17" y="278"/>
                    </a:lnTo>
                    <a:lnTo>
                      <a:pt x="0" y="276"/>
                    </a:lnTo>
                    <a:lnTo>
                      <a:pt x="0" y="204"/>
                    </a:lnTo>
                    <a:lnTo>
                      <a:pt x="2" y="139"/>
                    </a:lnTo>
                    <a:lnTo>
                      <a:pt x="9" y="75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A07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0" name="Freeform 276"/>
              <p:cNvSpPr>
                <a:spLocks/>
              </p:cNvSpPr>
              <p:nvPr/>
            </p:nvSpPr>
            <p:spPr bwMode="auto">
              <a:xfrm>
                <a:off x="771" y="2872"/>
                <a:ext cx="72" cy="133"/>
              </a:xfrm>
              <a:custGeom>
                <a:avLst/>
                <a:gdLst>
                  <a:gd name="T0" fmla="*/ 1 w 143"/>
                  <a:gd name="T1" fmla="*/ 1 h 266"/>
                  <a:gd name="T2" fmla="*/ 1 w 143"/>
                  <a:gd name="T3" fmla="*/ 1 h 266"/>
                  <a:gd name="T4" fmla="*/ 1 w 143"/>
                  <a:gd name="T5" fmla="*/ 1 h 266"/>
                  <a:gd name="T6" fmla="*/ 1 w 143"/>
                  <a:gd name="T7" fmla="*/ 1 h 266"/>
                  <a:gd name="T8" fmla="*/ 1 w 143"/>
                  <a:gd name="T9" fmla="*/ 1 h 266"/>
                  <a:gd name="T10" fmla="*/ 1 w 143"/>
                  <a:gd name="T11" fmla="*/ 1 h 266"/>
                  <a:gd name="T12" fmla="*/ 1 w 143"/>
                  <a:gd name="T13" fmla="*/ 1 h 266"/>
                  <a:gd name="T14" fmla="*/ 1 w 143"/>
                  <a:gd name="T15" fmla="*/ 0 h 266"/>
                  <a:gd name="T16" fmla="*/ 1 w 143"/>
                  <a:gd name="T17" fmla="*/ 0 h 266"/>
                  <a:gd name="T18" fmla="*/ 1 w 143"/>
                  <a:gd name="T19" fmla="*/ 1 h 266"/>
                  <a:gd name="T20" fmla="*/ 1 w 143"/>
                  <a:gd name="T21" fmla="*/ 1 h 266"/>
                  <a:gd name="T22" fmla="*/ 1 w 143"/>
                  <a:gd name="T23" fmla="*/ 1 h 266"/>
                  <a:gd name="T24" fmla="*/ 1 w 143"/>
                  <a:gd name="T25" fmla="*/ 1 h 266"/>
                  <a:gd name="T26" fmla="*/ 1 w 143"/>
                  <a:gd name="T27" fmla="*/ 1 h 266"/>
                  <a:gd name="T28" fmla="*/ 1 w 143"/>
                  <a:gd name="T29" fmla="*/ 1 h 266"/>
                  <a:gd name="T30" fmla="*/ 2 w 143"/>
                  <a:gd name="T31" fmla="*/ 1 h 266"/>
                  <a:gd name="T32" fmla="*/ 2 w 143"/>
                  <a:gd name="T33" fmla="*/ 1 h 266"/>
                  <a:gd name="T34" fmla="*/ 2 w 143"/>
                  <a:gd name="T35" fmla="*/ 1 h 266"/>
                  <a:gd name="T36" fmla="*/ 2 w 143"/>
                  <a:gd name="T37" fmla="*/ 2 h 266"/>
                  <a:gd name="T38" fmla="*/ 2 w 143"/>
                  <a:gd name="T39" fmla="*/ 2 h 266"/>
                  <a:gd name="T40" fmla="*/ 2 w 143"/>
                  <a:gd name="T41" fmla="*/ 3 h 266"/>
                  <a:gd name="T42" fmla="*/ 1 w 143"/>
                  <a:gd name="T43" fmla="*/ 3 h 266"/>
                  <a:gd name="T44" fmla="*/ 1 w 143"/>
                  <a:gd name="T45" fmla="*/ 3 h 266"/>
                  <a:gd name="T46" fmla="*/ 1 w 143"/>
                  <a:gd name="T47" fmla="*/ 3 h 266"/>
                  <a:gd name="T48" fmla="*/ 1 w 143"/>
                  <a:gd name="T49" fmla="*/ 3 h 266"/>
                  <a:gd name="T50" fmla="*/ 1 w 143"/>
                  <a:gd name="T51" fmla="*/ 3 h 266"/>
                  <a:gd name="T52" fmla="*/ 1 w 143"/>
                  <a:gd name="T53" fmla="*/ 3 h 266"/>
                  <a:gd name="T54" fmla="*/ 1 w 143"/>
                  <a:gd name="T55" fmla="*/ 3 h 266"/>
                  <a:gd name="T56" fmla="*/ 0 w 143"/>
                  <a:gd name="T57" fmla="*/ 3 h 266"/>
                  <a:gd name="T58" fmla="*/ 0 w 143"/>
                  <a:gd name="T59" fmla="*/ 2 h 266"/>
                  <a:gd name="T60" fmla="*/ 1 w 143"/>
                  <a:gd name="T61" fmla="*/ 2 h 266"/>
                  <a:gd name="T62" fmla="*/ 1 w 143"/>
                  <a:gd name="T63" fmla="*/ 1 h 266"/>
                  <a:gd name="T64" fmla="*/ 1 w 143"/>
                  <a:gd name="T65" fmla="*/ 1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3" h="266">
                    <a:moveTo>
                      <a:pt x="21" y="4"/>
                    </a:moveTo>
                    <a:lnTo>
                      <a:pt x="28" y="4"/>
                    </a:lnTo>
                    <a:lnTo>
                      <a:pt x="33" y="3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4" y="1"/>
                    </a:lnTo>
                    <a:lnTo>
                      <a:pt x="61" y="1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2" y="1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6" y="2"/>
                    </a:lnTo>
                    <a:lnTo>
                      <a:pt x="114" y="3"/>
                    </a:lnTo>
                    <a:lnTo>
                      <a:pt x="122" y="4"/>
                    </a:lnTo>
                    <a:lnTo>
                      <a:pt x="130" y="4"/>
                    </a:lnTo>
                    <a:lnTo>
                      <a:pt x="138" y="5"/>
                    </a:lnTo>
                    <a:lnTo>
                      <a:pt x="142" y="71"/>
                    </a:lnTo>
                    <a:lnTo>
                      <a:pt x="143" y="138"/>
                    </a:lnTo>
                    <a:lnTo>
                      <a:pt x="142" y="205"/>
                    </a:lnTo>
                    <a:lnTo>
                      <a:pt x="138" y="266"/>
                    </a:lnTo>
                    <a:lnTo>
                      <a:pt x="121" y="266"/>
                    </a:lnTo>
                    <a:lnTo>
                      <a:pt x="104" y="266"/>
                    </a:lnTo>
                    <a:lnTo>
                      <a:pt x="85" y="265"/>
                    </a:lnTo>
                    <a:lnTo>
                      <a:pt x="68" y="263"/>
                    </a:lnTo>
                    <a:lnTo>
                      <a:pt x="51" y="262"/>
                    </a:lnTo>
                    <a:lnTo>
                      <a:pt x="33" y="261"/>
                    </a:lnTo>
                    <a:lnTo>
                      <a:pt x="16" y="259"/>
                    </a:lnTo>
                    <a:lnTo>
                      <a:pt x="0" y="258"/>
                    </a:lnTo>
                    <a:lnTo>
                      <a:pt x="0" y="190"/>
                    </a:lnTo>
                    <a:lnTo>
                      <a:pt x="2" y="130"/>
                    </a:lnTo>
                    <a:lnTo>
                      <a:pt x="8" y="70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A58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1" name="Freeform 277"/>
              <p:cNvSpPr>
                <a:spLocks/>
              </p:cNvSpPr>
              <p:nvPr/>
            </p:nvSpPr>
            <p:spPr bwMode="auto">
              <a:xfrm>
                <a:off x="773" y="2872"/>
                <a:ext cx="68" cy="123"/>
              </a:xfrm>
              <a:custGeom>
                <a:avLst/>
                <a:gdLst>
                  <a:gd name="T0" fmla="*/ 1 w 136"/>
                  <a:gd name="T1" fmla="*/ 1 h 246"/>
                  <a:gd name="T2" fmla="*/ 1 w 136"/>
                  <a:gd name="T3" fmla="*/ 1 h 246"/>
                  <a:gd name="T4" fmla="*/ 1 w 136"/>
                  <a:gd name="T5" fmla="*/ 1 h 246"/>
                  <a:gd name="T6" fmla="*/ 1 w 136"/>
                  <a:gd name="T7" fmla="*/ 1 h 246"/>
                  <a:gd name="T8" fmla="*/ 1 w 136"/>
                  <a:gd name="T9" fmla="*/ 1 h 246"/>
                  <a:gd name="T10" fmla="*/ 1 w 136"/>
                  <a:gd name="T11" fmla="*/ 1 h 246"/>
                  <a:gd name="T12" fmla="*/ 1 w 136"/>
                  <a:gd name="T13" fmla="*/ 1 h 246"/>
                  <a:gd name="T14" fmla="*/ 1 w 136"/>
                  <a:gd name="T15" fmla="*/ 0 h 246"/>
                  <a:gd name="T16" fmla="*/ 1 w 136"/>
                  <a:gd name="T17" fmla="*/ 0 h 246"/>
                  <a:gd name="T18" fmla="*/ 1 w 136"/>
                  <a:gd name="T19" fmla="*/ 1 h 246"/>
                  <a:gd name="T20" fmla="*/ 1 w 136"/>
                  <a:gd name="T21" fmla="*/ 1 h 246"/>
                  <a:gd name="T22" fmla="*/ 1 w 136"/>
                  <a:gd name="T23" fmla="*/ 1 h 246"/>
                  <a:gd name="T24" fmla="*/ 1 w 136"/>
                  <a:gd name="T25" fmla="*/ 1 h 246"/>
                  <a:gd name="T26" fmla="*/ 1 w 136"/>
                  <a:gd name="T27" fmla="*/ 1 h 246"/>
                  <a:gd name="T28" fmla="*/ 1 w 136"/>
                  <a:gd name="T29" fmla="*/ 1 h 246"/>
                  <a:gd name="T30" fmla="*/ 1 w 136"/>
                  <a:gd name="T31" fmla="*/ 1 h 246"/>
                  <a:gd name="T32" fmla="*/ 2 w 136"/>
                  <a:gd name="T33" fmla="*/ 1 h 246"/>
                  <a:gd name="T34" fmla="*/ 2 w 136"/>
                  <a:gd name="T35" fmla="*/ 1 h 246"/>
                  <a:gd name="T36" fmla="*/ 2 w 136"/>
                  <a:gd name="T37" fmla="*/ 1 h 246"/>
                  <a:gd name="T38" fmla="*/ 2 w 136"/>
                  <a:gd name="T39" fmla="*/ 2 h 246"/>
                  <a:gd name="T40" fmla="*/ 2 w 136"/>
                  <a:gd name="T41" fmla="*/ 2 h 246"/>
                  <a:gd name="T42" fmla="*/ 1 w 136"/>
                  <a:gd name="T43" fmla="*/ 2 h 246"/>
                  <a:gd name="T44" fmla="*/ 1 w 136"/>
                  <a:gd name="T45" fmla="*/ 2 h 246"/>
                  <a:gd name="T46" fmla="*/ 1 w 136"/>
                  <a:gd name="T47" fmla="*/ 2 h 246"/>
                  <a:gd name="T48" fmla="*/ 1 w 136"/>
                  <a:gd name="T49" fmla="*/ 2 h 246"/>
                  <a:gd name="T50" fmla="*/ 1 w 136"/>
                  <a:gd name="T51" fmla="*/ 2 h 246"/>
                  <a:gd name="T52" fmla="*/ 1 w 136"/>
                  <a:gd name="T53" fmla="*/ 2 h 246"/>
                  <a:gd name="T54" fmla="*/ 1 w 136"/>
                  <a:gd name="T55" fmla="*/ 2 h 246"/>
                  <a:gd name="T56" fmla="*/ 0 w 136"/>
                  <a:gd name="T57" fmla="*/ 2 h 246"/>
                  <a:gd name="T58" fmla="*/ 0 w 136"/>
                  <a:gd name="T59" fmla="*/ 2 h 246"/>
                  <a:gd name="T60" fmla="*/ 1 w 136"/>
                  <a:gd name="T61" fmla="*/ 1 h 246"/>
                  <a:gd name="T62" fmla="*/ 1 w 136"/>
                  <a:gd name="T63" fmla="*/ 1 h 246"/>
                  <a:gd name="T64" fmla="*/ 1 w 136"/>
                  <a:gd name="T65" fmla="*/ 1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36" h="246">
                    <a:moveTo>
                      <a:pt x="19" y="4"/>
                    </a:moveTo>
                    <a:lnTo>
                      <a:pt x="26" y="4"/>
                    </a:lnTo>
                    <a:lnTo>
                      <a:pt x="31" y="3"/>
                    </a:lnTo>
                    <a:lnTo>
                      <a:pt x="38" y="3"/>
                    </a:lnTo>
                    <a:lnTo>
                      <a:pt x="45" y="2"/>
                    </a:lnTo>
                    <a:lnTo>
                      <a:pt x="51" y="1"/>
                    </a:lnTo>
                    <a:lnTo>
                      <a:pt x="58" y="1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9" y="1"/>
                    </a:lnTo>
                    <a:lnTo>
                      <a:pt x="87" y="1"/>
                    </a:lnTo>
                    <a:lnTo>
                      <a:pt x="94" y="2"/>
                    </a:lnTo>
                    <a:lnTo>
                      <a:pt x="102" y="2"/>
                    </a:lnTo>
                    <a:lnTo>
                      <a:pt x="110" y="3"/>
                    </a:lnTo>
                    <a:lnTo>
                      <a:pt x="118" y="4"/>
                    </a:lnTo>
                    <a:lnTo>
                      <a:pt x="125" y="4"/>
                    </a:lnTo>
                    <a:lnTo>
                      <a:pt x="133" y="5"/>
                    </a:lnTo>
                    <a:lnTo>
                      <a:pt x="135" y="65"/>
                    </a:lnTo>
                    <a:lnTo>
                      <a:pt x="136" y="128"/>
                    </a:lnTo>
                    <a:lnTo>
                      <a:pt x="135" y="189"/>
                    </a:lnTo>
                    <a:lnTo>
                      <a:pt x="133" y="246"/>
                    </a:lnTo>
                    <a:lnTo>
                      <a:pt x="115" y="246"/>
                    </a:lnTo>
                    <a:lnTo>
                      <a:pt x="99" y="246"/>
                    </a:lnTo>
                    <a:lnTo>
                      <a:pt x="82" y="245"/>
                    </a:lnTo>
                    <a:lnTo>
                      <a:pt x="65" y="244"/>
                    </a:lnTo>
                    <a:lnTo>
                      <a:pt x="47" y="243"/>
                    </a:lnTo>
                    <a:lnTo>
                      <a:pt x="31" y="242"/>
                    </a:lnTo>
                    <a:lnTo>
                      <a:pt x="15" y="240"/>
                    </a:lnTo>
                    <a:lnTo>
                      <a:pt x="0" y="239"/>
                    </a:lnTo>
                    <a:lnTo>
                      <a:pt x="0" y="177"/>
                    </a:lnTo>
                    <a:lnTo>
                      <a:pt x="1" y="121"/>
                    </a:lnTo>
                    <a:lnTo>
                      <a:pt x="7" y="65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AA9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2" name="Freeform 278"/>
              <p:cNvSpPr>
                <a:spLocks/>
              </p:cNvSpPr>
              <p:nvPr/>
            </p:nvSpPr>
            <p:spPr bwMode="auto">
              <a:xfrm>
                <a:off x="774" y="2872"/>
                <a:ext cx="64" cy="113"/>
              </a:xfrm>
              <a:custGeom>
                <a:avLst/>
                <a:gdLst>
                  <a:gd name="T0" fmla="*/ 0 w 129"/>
                  <a:gd name="T1" fmla="*/ 0 h 227"/>
                  <a:gd name="T2" fmla="*/ 0 w 129"/>
                  <a:gd name="T3" fmla="*/ 0 h 227"/>
                  <a:gd name="T4" fmla="*/ 0 w 129"/>
                  <a:gd name="T5" fmla="*/ 0 h 227"/>
                  <a:gd name="T6" fmla="*/ 0 w 129"/>
                  <a:gd name="T7" fmla="*/ 0 h 227"/>
                  <a:gd name="T8" fmla="*/ 0 w 129"/>
                  <a:gd name="T9" fmla="*/ 0 h 227"/>
                  <a:gd name="T10" fmla="*/ 0 w 129"/>
                  <a:gd name="T11" fmla="*/ 0 h 227"/>
                  <a:gd name="T12" fmla="*/ 0 w 129"/>
                  <a:gd name="T13" fmla="*/ 0 h 227"/>
                  <a:gd name="T14" fmla="*/ 0 w 129"/>
                  <a:gd name="T15" fmla="*/ 0 h 227"/>
                  <a:gd name="T16" fmla="*/ 0 w 129"/>
                  <a:gd name="T17" fmla="*/ 0 h 227"/>
                  <a:gd name="T18" fmla="*/ 0 w 129"/>
                  <a:gd name="T19" fmla="*/ 0 h 227"/>
                  <a:gd name="T20" fmla="*/ 0 w 129"/>
                  <a:gd name="T21" fmla="*/ 0 h 227"/>
                  <a:gd name="T22" fmla="*/ 0 w 129"/>
                  <a:gd name="T23" fmla="*/ 0 h 227"/>
                  <a:gd name="T24" fmla="*/ 0 w 129"/>
                  <a:gd name="T25" fmla="*/ 0 h 227"/>
                  <a:gd name="T26" fmla="*/ 0 w 129"/>
                  <a:gd name="T27" fmla="*/ 0 h 227"/>
                  <a:gd name="T28" fmla="*/ 0 w 129"/>
                  <a:gd name="T29" fmla="*/ 0 h 227"/>
                  <a:gd name="T30" fmla="*/ 0 w 129"/>
                  <a:gd name="T31" fmla="*/ 0 h 227"/>
                  <a:gd name="T32" fmla="*/ 0 w 129"/>
                  <a:gd name="T33" fmla="*/ 0 h 227"/>
                  <a:gd name="T34" fmla="*/ 1 w 129"/>
                  <a:gd name="T35" fmla="*/ 0 h 227"/>
                  <a:gd name="T36" fmla="*/ 1 w 129"/>
                  <a:gd name="T37" fmla="*/ 0 h 227"/>
                  <a:gd name="T38" fmla="*/ 1 w 129"/>
                  <a:gd name="T39" fmla="*/ 1 h 227"/>
                  <a:gd name="T40" fmla="*/ 0 w 129"/>
                  <a:gd name="T41" fmla="*/ 1 h 227"/>
                  <a:gd name="T42" fmla="*/ 0 w 129"/>
                  <a:gd name="T43" fmla="*/ 1 h 227"/>
                  <a:gd name="T44" fmla="*/ 0 w 129"/>
                  <a:gd name="T45" fmla="*/ 1 h 227"/>
                  <a:gd name="T46" fmla="*/ 0 w 129"/>
                  <a:gd name="T47" fmla="*/ 1 h 227"/>
                  <a:gd name="T48" fmla="*/ 0 w 129"/>
                  <a:gd name="T49" fmla="*/ 1 h 227"/>
                  <a:gd name="T50" fmla="*/ 0 w 129"/>
                  <a:gd name="T51" fmla="*/ 1 h 227"/>
                  <a:gd name="T52" fmla="*/ 0 w 129"/>
                  <a:gd name="T53" fmla="*/ 1 h 227"/>
                  <a:gd name="T54" fmla="*/ 0 w 129"/>
                  <a:gd name="T55" fmla="*/ 1 h 227"/>
                  <a:gd name="T56" fmla="*/ 0 w 129"/>
                  <a:gd name="T57" fmla="*/ 1 h 227"/>
                  <a:gd name="T58" fmla="*/ 0 w 129"/>
                  <a:gd name="T59" fmla="*/ 1 h 227"/>
                  <a:gd name="T60" fmla="*/ 0 w 129"/>
                  <a:gd name="T61" fmla="*/ 0 h 227"/>
                  <a:gd name="T62" fmla="*/ 0 w 129"/>
                  <a:gd name="T63" fmla="*/ 0 h 227"/>
                  <a:gd name="T64" fmla="*/ 0 w 129"/>
                  <a:gd name="T65" fmla="*/ 0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9" h="227">
                    <a:moveTo>
                      <a:pt x="17" y="4"/>
                    </a:moveTo>
                    <a:lnTo>
                      <a:pt x="24" y="4"/>
                    </a:lnTo>
                    <a:lnTo>
                      <a:pt x="29" y="3"/>
                    </a:lnTo>
                    <a:lnTo>
                      <a:pt x="36" y="3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4" y="1"/>
                    </a:lnTo>
                    <a:lnTo>
                      <a:pt x="61" y="1"/>
                    </a:lnTo>
                    <a:lnTo>
                      <a:pt x="66" y="0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88" y="2"/>
                    </a:lnTo>
                    <a:lnTo>
                      <a:pt x="96" y="2"/>
                    </a:lnTo>
                    <a:lnTo>
                      <a:pt x="103" y="3"/>
                    </a:lnTo>
                    <a:lnTo>
                      <a:pt x="111" y="4"/>
                    </a:lnTo>
                    <a:lnTo>
                      <a:pt x="118" y="4"/>
                    </a:lnTo>
                    <a:lnTo>
                      <a:pt x="126" y="5"/>
                    </a:lnTo>
                    <a:lnTo>
                      <a:pt x="129" y="60"/>
                    </a:lnTo>
                    <a:lnTo>
                      <a:pt x="129" y="117"/>
                    </a:lnTo>
                    <a:lnTo>
                      <a:pt x="129" y="174"/>
                    </a:lnTo>
                    <a:lnTo>
                      <a:pt x="126" y="227"/>
                    </a:lnTo>
                    <a:lnTo>
                      <a:pt x="110" y="227"/>
                    </a:lnTo>
                    <a:lnTo>
                      <a:pt x="94" y="227"/>
                    </a:lnTo>
                    <a:lnTo>
                      <a:pt x="78" y="225"/>
                    </a:lnTo>
                    <a:lnTo>
                      <a:pt x="62" y="225"/>
                    </a:lnTo>
                    <a:lnTo>
                      <a:pt x="46" y="224"/>
                    </a:lnTo>
                    <a:lnTo>
                      <a:pt x="29" y="223"/>
                    </a:lnTo>
                    <a:lnTo>
                      <a:pt x="14" y="222"/>
                    </a:lnTo>
                    <a:lnTo>
                      <a:pt x="0" y="221"/>
                    </a:lnTo>
                    <a:lnTo>
                      <a:pt x="0" y="163"/>
                    </a:lnTo>
                    <a:lnTo>
                      <a:pt x="1" y="111"/>
                    </a:lnTo>
                    <a:lnTo>
                      <a:pt x="5" y="61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F9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3" name="Freeform 279"/>
              <p:cNvSpPr>
                <a:spLocks/>
              </p:cNvSpPr>
              <p:nvPr/>
            </p:nvSpPr>
            <p:spPr bwMode="auto">
              <a:xfrm>
                <a:off x="774" y="2872"/>
                <a:ext cx="62" cy="103"/>
              </a:xfrm>
              <a:custGeom>
                <a:avLst/>
                <a:gdLst>
                  <a:gd name="T0" fmla="*/ 1 w 123"/>
                  <a:gd name="T1" fmla="*/ 1 h 205"/>
                  <a:gd name="T2" fmla="*/ 1 w 123"/>
                  <a:gd name="T3" fmla="*/ 1 h 205"/>
                  <a:gd name="T4" fmla="*/ 1 w 123"/>
                  <a:gd name="T5" fmla="*/ 1 h 205"/>
                  <a:gd name="T6" fmla="*/ 1 w 123"/>
                  <a:gd name="T7" fmla="*/ 1 h 205"/>
                  <a:gd name="T8" fmla="*/ 1 w 123"/>
                  <a:gd name="T9" fmla="*/ 1 h 205"/>
                  <a:gd name="T10" fmla="*/ 1 w 123"/>
                  <a:gd name="T11" fmla="*/ 1 h 205"/>
                  <a:gd name="T12" fmla="*/ 1 w 123"/>
                  <a:gd name="T13" fmla="*/ 1 h 205"/>
                  <a:gd name="T14" fmla="*/ 1 w 123"/>
                  <a:gd name="T15" fmla="*/ 0 h 205"/>
                  <a:gd name="T16" fmla="*/ 1 w 123"/>
                  <a:gd name="T17" fmla="*/ 0 h 205"/>
                  <a:gd name="T18" fmla="*/ 1 w 123"/>
                  <a:gd name="T19" fmla="*/ 0 h 205"/>
                  <a:gd name="T20" fmla="*/ 1 w 123"/>
                  <a:gd name="T21" fmla="*/ 1 h 205"/>
                  <a:gd name="T22" fmla="*/ 1 w 123"/>
                  <a:gd name="T23" fmla="*/ 1 h 205"/>
                  <a:gd name="T24" fmla="*/ 1 w 123"/>
                  <a:gd name="T25" fmla="*/ 1 h 205"/>
                  <a:gd name="T26" fmla="*/ 1 w 123"/>
                  <a:gd name="T27" fmla="*/ 1 h 205"/>
                  <a:gd name="T28" fmla="*/ 1 w 123"/>
                  <a:gd name="T29" fmla="*/ 1 h 205"/>
                  <a:gd name="T30" fmla="*/ 1 w 123"/>
                  <a:gd name="T31" fmla="*/ 1 h 205"/>
                  <a:gd name="T32" fmla="*/ 1 w 123"/>
                  <a:gd name="T33" fmla="*/ 1 h 205"/>
                  <a:gd name="T34" fmla="*/ 1 w 123"/>
                  <a:gd name="T35" fmla="*/ 1 h 205"/>
                  <a:gd name="T36" fmla="*/ 1 w 123"/>
                  <a:gd name="T37" fmla="*/ 1 h 205"/>
                  <a:gd name="T38" fmla="*/ 1 w 123"/>
                  <a:gd name="T39" fmla="*/ 2 h 205"/>
                  <a:gd name="T40" fmla="*/ 1 w 123"/>
                  <a:gd name="T41" fmla="*/ 2 h 205"/>
                  <a:gd name="T42" fmla="*/ 1 w 123"/>
                  <a:gd name="T43" fmla="*/ 2 h 205"/>
                  <a:gd name="T44" fmla="*/ 1 w 123"/>
                  <a:gd name="T45" fmla="*/ 2 h 205"/>
                  <a:gd name="T46" fmla="*/ 1 w 123"/>
                  <a:gd name="T47" fmla="*/ 2 h 205"/>
                  <a:gd name="T48" fmla="*/ 1 w 123"/>
                  <a:gd name="T49" fmla="*/ 2 h 205"/>
                  <a:gd name="T50" fmla="*/ 1 w 123"/>
                  <a:gd name="T51" fmla="*/ 2 h 205"/>
                  <a:gd name="T52" fmla="*/ 1 w 123"/>
                  <a:gd name="T53" fmla="*/ 2 h 205"/>
                  <a:gd name="T54" fmla="*/ 1 w 123"/>
                  <a:gd name="T55" fmla="*/ 2 h 205"/>
                  <a:gd name="T56" fmla="*/ 0 w 123"/>
                  <a:gd name="T57" fmla="*/ 2 h 205"/>
                  <a:gd name="T58" fmla="*/ 0 w 123"/>
                  <a:gd name="T59" fmla="*/ 2 h 205"/>
                  <a:gd name="T60" fmla="*/ 1 w 123"/>
                  <a:gd name="T61" fmla="*/ 1 h 205"/>
                  <a:gd name="T62" fmla="*/ 1 w 123"/>
                  <a:gd name="T63" fmla="*/ 1 h 205"/>
                  <a:gd name="T64" fmla="*/ 1 w 123"/>
                  <a:gd name="T65" fmla="*/ 1 h 2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3" h="205">
                    <a:moveTo>
                      <a:pt x="17" y="3"/>
                    </a:moveTo>
                    <a:lnTo>
                      <a:pt x="23" y="3"/>
                    </a:lnTo>
                    <a:lnTo>
                      <a:pt x="28" y="2"/>
                    </a:lnTo>
                    <a:lnTo>
                      <a:pt x="34" y="2"/>
                    </a:lnTo>
                    <a:lnTo>
                      <a:pt x="41" y="1"/>
                    </a:lnTo>
                    <a:lnTo>
                      <a:pt x="47" y="1"/>
                    </a:lnTo>
                    <a:lnTo>
                      <a:pt x="53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9" y="1"/>
                    </a:lnTo>
                    <a:lnTo>
                      <a:pt x="86" y="1"/>
                    </a:lnTo>
                    <a:lnTo>
                      <a:pt x="93" y="1"/>
                    </a:lnTo>
                    <a:lnTo>
                      <a:pt x="100" y="2"/>
                    </a:lnTo>
                    <a:lnTo>
                      <a:pt x="107" y="2"/>
                    </a:lnTo>
                    <a:lnTo>
                      <a:pt x="114" y="3"/>
                    </a:lnTo>
                    <a:lnTo>
                      <a:pt x="121" y="3"/>
                    </a:lnTo>
                    <a:lnTo>
                      <a:pt x="123" y="54"/>
                    </a:lnTo>
                    <a:lnTo>
                      <a:pt x="123" y="106"/>
                    </a:lnTo>
                    <a:lnTo>
                      <a:pt x="123" y="156"/>
                    </a:lnTo>
                    <a:lnTo>
                      <a:pt x="121" y="205"/>
                    </a:lnTo>
                    <a:lnTo>
                      <a:pt x="106" y="205"/>
                    </a:lnTo>
                    <a:lnTo>
                      <a:pt x="90" y="205"/>
                    </a:lnTo>
                    <a:lnTo>
                      <a:pt x="75" y="205"/>
                    </a:lnTo>
                    <a:lnTo>
                      <a:pt x="60" y="204"/>
                    </a:lnTo>
                    <a:lnTo>
                      <a:pt x="43" y="204"/>
                    </a:lnTo>
                    <a:lnTo>
                      <a:pt x="28" y="203"/>
                    </a:lnTo>
                    <a:lnTo>
                      <a:pt x="15" y="201"/>
                    </a:lnTo>
                    <a:lnTo>
                      <a:pt x="0" y="200"/>
                    </a:lnTo>
                    <a:lnTo>
                      <a:pt x="0" y="148"/>
                    </a:lnTo>
                    <a:lnTo>
                      <a:pt x="1" y="101"/>
                    </a:lnTo>
                    <a:lnTo>
                      <a:pt x="5" y="55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59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4" name="Freeform 280"/>
              <p:cNvSpPr>
                <a:spLocks/>
              </p:cNvSpPr>
              <p:nvPr/>
            </p:nvSpPr>
            <p:spPr bwMode="auto">
              <a:xfrm>
                <a:off x="775" y="2872"/>
                <a:ext cx="59" cy="94"/>
              </a:xfrm>
              <a:custGeom>
                <a:avLst/>
                <a:gdLst>
                  <a:gd name="T0" fmla="*/ 1 w 117"/>
                  <a:gd name="T1" fmla="*/ 1 h 186"/>
                  <a:gd name="T2" fmla="*/ 1 w 117"/>
                  <a:gd name="T3" fmla="*/ 1 h 186"/>
                  <a:gd name="T4" fmla="*/ 1 w 117"/>
                  <a:gd name="T5" fmla="*/ 1 h 186"/>
                  <a:gd name="T6" fmla="*/ 1 w 117"/>
                  <a:gd name="T7" fmla="*/ 1 h 186"/>
                  <a:gd name="T8" fmla="*/ 1 w 117"/>
                  <a:gd name="T9" fmla="*/ 1 h 186"/>
                  <a:gd name="T10" fmla="*/ 1 w 117"/>
                  <a:gd name="T11" fmla="*/ 1 h 186"/>
                  <a:gd name="T12" fmla="*/ 1 w 117"/>
                  <a:gd name="T13" fmla="*/ 1 h 186"/>
                  <a:gd name="T14" fmla="*/ 1 w 117"/>
                  <a:gd name="T15" fmla="*/ 0 h 186"/>
                  <a:gd name="T16" fmla="*/ 1 w 117"/>
                  <a:gd name="T17" fmla="*/ 0 h 186"/>
                  <a:gd name="T18" fmla="*/ 1 w 117"/>
                  <a:gd name="T19" fmla="*/ 0 h 186"/>
                  <a:gd name="T20" fmla="*/ 1 w 117"/>
                  <a:gd name="T21" fmla="*/ 1 h 186"/>
                  <a:gd name="T22" fmla="*/ 1 w 117"/>
                  <a:gd name="T23" fmla="*/ 1 h 186"/>
                  <a:gd name="T24" fmla="*/ 1 w 117"/>
                  <a:gd name="T25" fmla="*/ 1 h 186"/>
                  <a:gd name="T26" fmla="*/ 1 w 117"/>
                  <a:gd name="T27" fmla="*/ 1 h 186"/>
                  <a:gd name="T28" fmla="*/ 1 w 117"/>
                  <a:gd name="T29" fmla="*/ 1 h 186"/>
                  <a:gd name="T30" fmla="*/ 1 w 117"/>
                  <a:gd name="T31" fmla="*/ 1 h 186"/>
                  <a:gd name="T32" fmla="*/ 1 w 117"/>
                  <a:gd name="T33" fmla="*/ 1 h 186"/>
                  <a:gd name="T34" fmla="*/ 1 w 117"/>
                  <a:gd name="T35" fmla="*/ 1 h 186"/>
                  <a:gd name="T36" fmla="*/ 1 w 117"/>
                  <a:gd name="T37" fmla="*/ 1 h 186"/>
                  <a:gd name="T38" fmla="*/ 1 w 117"/>
                  <a:gd name="T39" fmla="*/ 2 h 186"/>
                  <a:gd name="T40" fmla="*/ 1 w 117"/>
                  <a:gd name="T41" fmla="*/ 2 h 186"/>
                  <a:gd name="T42" fmla="*/ 1 w 117"/>
                  <a:gd name="T43" fmla="*/ 2 h 186"/>
                  <a:gd name="T44" fmla="*/ 1 w 117"/>
                  <a:gd name="T45" fmla="*/ 2 h 186"/>
                  <a:gd name="T46" fmla="*/ 1 w 117"/>
                  <a:gd name="T47" fmla="*/ 2 h 186"/>
                  <a:gd name="T48" fmla="*/ 1 w 117"/>
                  <a:gd name="T49" fmla="*/ 2 h 186"/>
                  <a:gd name="T50" fmla="*/ 1 w 117"/>
                  <a:gd name="T51" fmla="*/ 2 h 186"/>
                  <a:gd name="T52" fmla="*/ 1 w 117"/>
                  <a:gd name="T53" fmla="*/ 2 h 186"/>
                  <a:gd name="T54" fmla="*/ 1 w 117"/>
                  <a:gd name="T55" fmla="*/ 2 h 186"/>
                  <a:gd name="T56" fmla="*/ 0 w 117"/>
                  <a:gd name="T57" fmla="*/ 2 h 186"/>
                  <a:gd name="T58" fmla="*/ 0 w 117"/>
                  <a:gd name="T59" fmla="*/ 2 h 186"/>
                  <a:gd name="T60" fmla="*/ 1 w 117"/>
                  <a:gd name="T61" fmla="*/ 1 h 186"/>
                  <a:gd name="T62" fmla="*/ 1 w 117"/>
                  <a:gd name="T63" fmla="*/ 1 h 186"/>
                  <a:gd name="T64" fmla="*/ 1 w 117"/>
                  <a:gd name="T65" fmla="*/ 1 h 1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7" h="186">
                    <a:moveTo>
                      <a:pt x="16" y="3"/>
                    </a:moveTo>
                    <a:lnTo>
                      <a:pt x="22" y="3"/>
                    </a:lnTo>
                    <a:lnTo>
                      <a:pt x="28" y="2"/>
                    </a:lnTo>
                    <a:lnTo>
                      <a:pt x="33" y="2"/>
                    </a:lnTo>
                    <a:lnTo>
                      <a:pt x="39" y="1"/>
                    </a:lnTo>
                    <a:lnTo>
                      <a:pt x="44" y="1"/>
                    </a:lnTo>
                    <a:lnTo>
                      <a:pt x="50" y="1"/>
                    </a:lnTo>
                    <a:lnTo>
                      <a:pt x="55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1"/>
                    </a:lnTo>
                    <a:lnTo>
                      <a:pt x="82" y="1"/>
                    </a:lnTo>
                    <a:lnTo>
                      <a:pt x="89" y="1"/>
                    </a:lnTo>
                    <a:lnTo>
                      <a:pt x="94" y="2"/>
                    </a:lnTo>
                    <a:lnTo>
                      <a:pt x="101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6" y="48"/>
                    </a:lnTo>
                    <a:lnTo>
                      <a:pt x="117" y="94"/>
                    </a:lnTo>
                    <a:lnTo>
                      <a:pt x="117" y="141"/>
                    </a:lnTo>
                    <a:lnTo>
                      <a:pt x="115" y="185"/>
                    </a:lnTo>
                    <a:lnTo>
                      <a:pt x="100" y="186"/>
                    </a:lnTo>
                    <a:lnTo>
                      <a:pt x="86" y="186"/>
                    </a:lnTo>
                    <a:lnTo>
                      <a:pt x="71" y="185"/>
                    </a:lnTo>
                    <a:lnTo>
                      <a:pt x="56" y="185"/>
                    </a:lnTo>
                    <a:lnTo>
                      <a:pt x="43" y="184"/>
                    </a:lnTo>
                    <a:lnTo>
                      <a:pt x="28" y="184"/>
                    </a:lnTo>
                    <a:lnTo>
                      <a:pt x="14" y="183"/>
                    </a:lnTo>
                    <a:lnTo>
                      <a:pt x="0" y="182"/>
                    </a:lnTo>
                    <a:lnTo>
                      <a:pt x="0" y="135"/>
                    </a:lnTo>
                    <a:lnTo>
                      <a:pt x="1" y="92"/>
                    </a:lnTo>
                    <a:lnTo>
                      <a:pt x="6" y="49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BAA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5" name="Freeform 281"/>
              <p:cNvSpPr>
                <a:spLocks/>
              </p:cNvSpPr>
              <p:nvPr/>
            </p:nvSpPr>
            <p:spPr bwMode="auto">
              <a:xfrm>
                <a:off x="777" y="2872"/>
                <a:ext cx="56" cy="83"/>
              </a:xfrm>
              <a:custGeom>
                <a:avLst/>
                <a:gdLst>
                  <a:gd name="T0" fmla="*/ 1 w 112"/>
                  <a:gd name="T1" fmla="*/ 1 h 166"/>
                  <a:gd name="T2" fmla="*/ 1 w 112"/>
                  <a:gd name="T3" fmla="*/ 1 h 166"/>
                  <a:gd name="T4" fmla="*/ 1 w 112"/>
                  <a:gd name="T5" fmla="*/ 1 h 166"/>
                  <a:gd name="T6" fmla="*/ 1 w 112"/>
                  <a:gd name="T7" fmla="*/ 1 h 166"/>
                  <a:gd name="T8" fmla="*/ 1 w 112"/>
                  <a:gd name="T9" fmla="*/ 1 h 166"/>
                  <a:gd name="T10" fmla="*/ 1 w 112"/>
                  <a:gd name="T11" fmla="*/ 1 h 166"/>
                  <a:gd name="T12" fmla="*/ 1 w 112"/>
                  <a:gd name="T13" fmla="*/ 1 h 166"/>
                  <a:gd name="T14" fmla="*/ 1 w 112"/>
                  <a:gd name="T15" fmla="*/ 0 h 166"/>
                  <a:gd name="T16" fmla="*/ 1 w 112"/>
                  <a:gd name="T17" fmla="*/ 0 h 166"/>
                  <a:gd name="T18" fmla="*/ 1 w 112"/>
                  <a:gd name="T19" fmla="*/ 0 h 166"/>
                  <a:gd name="T20" fmla="*/ 1 w 112"/>
                  <a:gd name="T21" fmla="*/ 1 h 166"/>
                  <a:gd name="T22" fmla="*/ 1 w 112"/>
                  <a:gd name="T23" fmla="*/ 1 h 166"/>
                  <a:gd name="T24" fmla="*/ 1 w 112"/>
                  <a:gd name="T25" fmla="*/ 1 h 166"/>
                  <a:gd name="T26" fmla="*/ 1 w 112"/>
                  <a:gd name="T27" fmla="*/ 1 h 166"/>
                  <a:gd name="T28" fmla="*/ 1 w 112"/>
                  <a:gd name="T29" fmla="*/ 1 h 166"/>
                  <a:gd name="T30" fmla="*/ 1 w 112"/>
                  <a:gd name="T31" fmla="*/ 1 h 166"/>
                  <a:gd name="T32" fmla="*/ 1 w 112"/>
                  <a:gd name="T33" fmla="*/ 1 h 166"/>
                  <a:gd name="T34" fmla="*/ 1 w 112"/>
                  <a:gd name="T35" fmla="*/ 1 h 166"/>
                  <a:gd name="T36" fmla="*/ 1 w 112"/>
                  <a:gd name="T37" fmla="*/ 1 h 166"/>
                  <a:gd name="T38" fmla="*/ 1 w 112"/>
                  <a:gd name="T39" fmla="*/ 1 h 166"/>
                  <a:gd name="T40" fmla="*/ 1 w 112"/>
                  <a:gd name="T41" fmla="*/ 2 h 166"/>
                  <a:gd name="T42" fmla="*/ 1 w 112"/>
                  <a:gd name="T43" fmla="*/ 2 h 166"/>
                  <a:gd name="T44" fmla="*/ 1 w 112"/>
                  <a:gd name="T45" fmla="*/ 2 h 166"/>
                  <a:gd name="T46" fmla="*/ 1 w 112"/>
                  <a:gd name="T47" fmla="*/ 2 h 166"/>
                  <a:gd name="T48" fmla="*/ 1 w 112"/>
                  <a:gd name="T49" fmla="*/ 2 h 166"/>
                  <a:gd name="T50" fmla="*/ 1 w 112"/>
                  <a:gd name="T51" fmla="*/ 2 h 166"/>
                  <a:gd name="T52" fmla="*/ 1 w 112"/>
                  <a:gd name="T53" fmla="*/ 2 h 166"/>
                  <a:gd name="T54" fmla="*/ 1 w 112"/>
                  <a:gd name="T55" fmla="*/ 2 h 166"/>
                  <a:gd name="T56" fmla="*/ 0 w 112"/>
                  <a:gd name="T57" fmla="*/ 2 h 166"/>
                  <a:gd name="T58" fmla="*/ 0 w 112"/>
                  <a:gd name="T59" fmla="*/ 1 h 166"/>
                  <a:gd name="T60" fmla="*/ 1 w 112"/>
                  <a:gd name="T61" fmla="*/ 1 h 166"/>
                  <a:gd name="T62" fmla="*/ 1 w 112"/>
                  <a:gd name="T63" fmla="*/ 1 h 166"/>
                  <a:gd name="T64" fmla="*/ 1 w 112"/>
                  <a:gd name="T65" fmla="*/ 1 h 1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2" h="166">
                    <a:moveTo>
                      <a:pt x="15" y="3"/>
                    </a:moveTo>
                    <a:lnTo>
                      <a:pt x="21" y="3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7" y="1"/>
                    </a:lnTo>
                    <a:lnTo>
                      <a:pt x="42" y="1"/>
                    </a:lnTo>
                    <a:lnTo>
                      <a:pt x="48" y="1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1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3" y="3"/>
                    </a:lnTo>
                    <a:lnTo>
                      <a:pt x="110" y="3"/>
                    </a:lnTo>
                    <a:lnTo>
                      <a:pt x="111" y="42"/>
                    </a:lnTo>
                    <a:lnTo>
                      <a:pt x="112" y="84"/>
                    </a:lnTo>
                    <a:lnTo>
                      <a:pt x="111" y="125"/>
                    </a:lnTo>
                    <a:lnTo>
                      <a:pt x="110" y="166"/>
                    </a:lnTo>
                    <a:lnTo>
                      <a:pt x="96" y="166"/>
                    </a:lnTo>
                    <a:lnTo>
                      <a:pt x="82" y="166"/>
                    </a:lnTo>
                    <a:lnTo>
                      <a:pt x="68" y="166"/>
                    </a:lnTo>
                    <a:lnTo>
                      <a:pt x="54" y="166"/>
                    </a:lnTo>
                    <a:lnTo>
                      <a:pt x="41" y="165"/>
                    </a:lnTo>
                    <a:lnTo>
                      <a:pt x="27" y="165"/>
                    </a:lnTo>
                    <a:lnTo>
                      <a:pt x="13" y="163"/>
                    </a:lnTo>
                    <a:lnTo>
                      <a:pt x="0" y="163"/>
                    </a:lnTo>
                    <a:lnTo>
                      <a:pt x="0" y="121"/>
                    </a:lnTo>
                    <a:lnTo>
                      <a:pt x="1" y="83"/>
                    </a:lnTo>
                    <a:lnTo>
                      <a:pt x="5" y="45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BFA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6" name="Freeform 282"/>
              <p:cNvSpPr>
                <a:spLocks/>
              </p:cNvSpPr>
              <p:nvPr/>
            </p:nvSpPr>
            <p:spPr bwMode="auto">
              <a:xfrm>
                <a:off x="778" y="2872"/>
                <a:ext cx="52" cy="74"/>
              </a:xfrm>
              <a:custGeom>
                <a:avLst/>
                <a:gdLst>
                  <a:gd name="T0" fmla="*/ 1 w 104"/>
                  <a:gd name="T1" fmla="*/ 1 h 146"/>
                  <a:gd name="T2" fmla="*/ 1 w 104"/>
                  <a:gd name="T3" fmla="*/ 1 h 146"/>
                  <a:gd name="T4" fmla="*/ 1 w 104"/>
                  <a:gd name="T5" fmla="*/ 1 h 146"/>
                  <a:gd name="T6" fmla="*/ 1 w 104"/>
                  <a:gd name="T7" fmla="*/ 1 h 146"/>
                  <a:gd name="T8" fmla="*/ 1 w 104"/>
                  <a:gd name="T9" fmla="*/ 1 h 146"/>
                  <a:gd name="T10" fmla="*/ 1 w 104"/>
                  <a:gd name="T11" fmla="*/ 1 h 146"/>
                  <a:gd name="T12" fmla="*/ 1 w 104"/>
                  <a:gd name="T13" fmla="*/ 1 h 146"/>
                  <a:gd name="T14" fmla="*/ 1 w 104"/>
                  <a:gd name="T15" fmla="*/ 0 h 146"/>
                  <a:gd name="T16" fmla="*/ 1 w 104"/>
                  <a:gd name="T17" fmla="*/ 0 h 146"/>
                  <a:gd name="T18" fmla="*/ 1 w 104"/>
                  <a:gd name="T19" fmla="*/ 0 h 146"/>
                  <a:gd name="T20" fmla="*/ 1 w 104"/>
                  <a:gd name="T21" fmla="*/ 1 h 146"/>
                  <a:gd name="T22" fmla="*/ 1 w 104"/>
                  <a:gd name="T23" fmla="*/ 1 h 146"/>
                  <a:gd name="T24" fmla="*/ 1 w 104"/>
                  <a:gd name="T25" fmla="*/ 1 h 146"/>
                  <a:gd name="T26" fmla="*/ 1 w 104"/>
                  <a:gd name="T27" fmla="*/ 1 h 146"/>
                  <a:gd name="T28" fmla="*/ 1 w 104"/>
                  <a:gd name="T29" fmla="*/ 1 h 146"/>
                  <a:gd name="T30" fmla="*/ 1 w 104"/>
                  <a:gd name="T31" fmla="*/ 1 h 146"/>
                  <a:gd name="T32" fmla="*/ 1 w 104"/>
                  <a:gd name="T33" fmla="*/ 1 h 146"/>
                  <a:gd name="T34" fmla="*/ 1 w 104"/>
                  <a:gd name="T35" fmla="*/ 1 h 146"/>
                  <a:gd name="T36" fmla="*/ 1 w 104"/>
                  <a:gd name="T37" fmla="*/ 1 h 146"/>
                  <a:gd name="T38" fmla="*/ 1 w 104"/>
                  <a:gd name="T39" fmla="*/ 1 h 146"/>
                  <a:gd name="T40" fmla="*/ 1 w 104"/>
                  <a:gd name="T41" fmla="*/ 2 h 146"/>
                  <a:gd name="T42" fmla="*/ 1 w 104"/>
                  <a:gd name="T43" fmla="*/ 2 h 146"/>
                  <a:gd name="T44" fmla="*/ 1 w 104"/>
                  <a:gd name="T45" fmla="*/ 2 h 146"/>
                  <a:gd name="T46" fmla="*/ 1 w 104"/>
                  <a:gd name="T47" fmla="*/ 2 h 146"/>
                  <a:gd name="T48" fmla="*/ 1 w 104"/>
                  <a:gd name="T49" fmla="*/ 2 h 146"/>
                  <a:gd name="T50" fmla="*/ 1 w 104"/>
                  <a:gd name="T51" fmla="*/ 2 h 146"/>
                  <a:gd name="T52" fmla="*/ 1 w 104"/>
                  <a:gd name="T53" fmla="*/ 2 h 146"/>
                  <a:gd name="T54" fmla="*/ 1 w 104"/>
                  <a:gd name="T55" fmla="*/ 2 h 146"/>
                  <a:gd name="T56" fmla="*/ 0 w 104"/>
                  <a:gd name="T57" fmla="*/ 2 h 146"/>
                  <a:gd name="T58" fmla="*/ 0 w 104"/>
                  <a:gd name="T59" fmla="*/ 1 h 146"/>
                  <a:gd name="T60" fmla="*/ 0 w 104"/>
                  <a:gd name="T61" fmla="*/ 1 h 146"/>
                  <a:gd name="T62" fmla="*/ 1 w 104"/>
                  <a:gd name="T63" fmla="*/ 1 h 146"/>
                  <a:gd name="T64" fmla="*/ 1 w 104"/>
                  <a:gd name="T65" fmla="*/ 1 h 1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4" h="146">
                    <a:moveTo>
                      <a:pt x="12" y="3"/>
                    </a:moveTo>
                    <a:lnTo>
                      <a:pt x="18" y="3"/>
                    </a:lnTo>
                    <a:lnTo>
                      <a:pt x="23" y="2"/>
                    </a:lnTo>
                    <a:lnTo>
                      <a:pt x="28" y="2"/>
                    </a:lnTo>
                    <a:lnTo>
                      <a:pt x="33" y="1"/>
                    </a:lnTo>
                    <a:lnTo>
                      <a:pt x="39" y="1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6" y="1"/>
                    </a:lnTo>
                    <a:lnTo>
                      <a:pt x="72" y="1"/>
                    </a:lnTo>
                    <a:lnTo>
                      <a:pt x="78" y="1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6" y="3"/>
                    </a:lnTo>
                    <a:lnTo>
                      <a:pt x="102" y="3"/>
                    </a:lnTo>
                    <a:lnTo>
                      <a:pt x="103" y="38"/>
                    </a:lnTo>
                    <a:lnTo>
                      <a:pt x="104" y="74"/>
                    </a:lnTo>
                    <a:lnTo>
                      <a:pt x="103" y="110"/>
                    </a:lnTo>
                    <a:lnTo>
                      <a:pt x="102" y="146"/>
                    </a:lnTo>
                    <a:lnTo>
                      <a:pt x="89" y="146"/>
                    </a:lnTo>
                    <a:lnTo>
                      <a:pt x="77" y="146"/>
                    </a:lnTo>
                    <a:lnTo>
                      <a:pt x="63" y="146"/>
                    </a:lnTo>
                    <a:lnTo>
                      <a:pt x="50" y="146"/>
                    </a:lnTo>
                    <a:lnTo>
                      <a:pt x="38" y="146"/>
                    </a:lnTo>
                    <a:lnTo>
                      <a:pt x="25" y="146"/>
                    </a:lnTo>
                    <a:lnTo>
                      <a:pt x="12" y="145"/>
                    </a:lnTo>
                    <a:lnTo>
                      <a:pt x="0" y="145"/>
                    </a:lnTo>
                    <a:lnTo>
                      <a:pt x="0" y="107"/>
                    </a:lnTo>
                    <a:lnTo>
                      <a:pt x="0" y="74"/>
                    </a:lnTo>
                    <a:lnTo>
                      <a:pt x="3" y="40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C4B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7" name="Freeform 283"/>
              <p:cNvSpPr>
                <a:spLocks/>
              </p:cNvSpPr>
              <p:nvPr/>
            </p:nvSpPr>
            <p:spPr bwMode="auto">
              <a:xfrm>
                <a:off x="778" y="2872"/>
                <a:ext cx="50" cy="64"/>
              </a:xfrm>
              <a:custGeom>
                <a:avLst/>
                <a:gdLst>
                  <a:gd name="T0" fmla="*/ 1 w 99"/>
                  <a:gd name="T1" fmla="*/ 1 h 127"/>
                  <a:gd name="T2" fmla="*/ 1 w 99"/>
                  <a:gd name="T3" fmla="*/ 1 h 127"/>
                  <a:gd name="T4" fmla="*/ 1 w 99"/>
                  <a:gd name="T5" fmla="*/ 1 h 127"/>
                  <a:gd name="T6" fmla="*/ 1 w 99"/>
                  <a:gd name="T7" fmla="*/ 1 h 127"/>
                  <a:gd name="T8" fmla="*/ 1 w 99"/>
                  <a:gd name="T9" fmla="*/ 1 h 127"/>
                  <a:gd name="T10" fmla="*/ 1 w 99"/>
                  <a:gd name="T11" fmla="*/ 1 h 127"/>
                  <a:gd name="T12" fmla="*/ 1 w 99"/>
                  <a:gd name="T13" fmla="*/ 1 h 127"/>
                  <a:gd name="T14" fmla="*/ 1 w 99"/>
                  <a:gd name="T15" fmla="*/ 0 h 127"/>
                  <a:gd name="T16" fmla="*/ 1 w 99"/>
                  <a:gd name="T17" fmla="*/ 0 h 127"/>
                  <a:gd name="T18" fmla="*/ 1 w 99"/>
                  <a:gd name="T19" fmla="*/ 0 h 127"/>
                  <a:gd name="T20" fmla="*/ 1 w 99"/>
                  <a:gd name="T21" fmla="*/ 1 h 127"/>
                  <a:gd name="T22" fmla="*/ 1 w 99"/>
                  <a:gd name="T23" fmla="*/ 1 h 127"/>
                  <a:gd name="T24" fmla="*/ 1 w 99"/>
                  <a:gd name="T25" fmla="*/ 1 h 127"/>
                  <a:gd name="T26" fmla="*/ 1 w 99"/>
                  <a:gd name="T27" fmla="*/ 1 h 127"/>
                  <a:gd name="T28" fmla="*/ 1 w 99"/>
                  <a:gd name="T29" fmla="*/ 1 h 127"/>
                  <a:gd name="T30" fmla="*/ 1 w 99"/>
                  <a:gd name="T31" fmla="*/ 1 h 127"/>
                  <a:gd name="T32" fmla="*/ 1 w 99"/>
                  <a:gd name="T33" fmla="*/ 1 h 127"/>
                  <a:gd name="T34" fmla="*/ 1 w 99"/>
                  <a:gd name="T35" fmla="*/ 1 h 127"/>
                  <a:gd name="T36" fmla="*/ 1 w 99"/>
                  <a:gd name="T37" fmla="*/ 1 h 127"/>
                  <a:gd name="T38" fmla="*/ 1 w 99"/>
                  <a:gd name="T39" fmla="*/ 1 h 127"/>
                  <a:gd name="T40" fmla="*/ 1 w 99"/>
                  <a:gd name="T41" fmla="*/ 1 h 127"/>
                  <a:gd name="T42" fmla="*/ 1 w 99"/>
                  <a:gd name="T43" fmla="*/ 1 h 127"/>
                  <a:gd name="T44" fmla="*/ 1 w 99"/>
                  <a:gd name="T45" fmla="*/ 1 h 127"/>
                  <a:gd name="T46" fmla="*/ 1 w 99"/>
                  <a:gd name="T47" fmla="*/ 1 h 127"/>
                  <a:gd name="T48" fmla="*/ 1 w 99"/>
                  <a:gd name="T49" fmla="*/ 1 h 127"/>
                  <a:gd name="T50" fmla="*/ 1 w 99"/>
                  <a:gd name="T51" fmla="*/ 1 h 127"/>
                  <a:gd name="T52" fmla="*/ 1 w 99"/>
                  <a:gd name="T53" fmla="*/ 1 h 127"/>
                  <a:gd name="T54" fmla="*/ 1 w 99"/>
                  <a:gd name="T55" fmla="*/ 1 h 127"/>
                  <a:gd name="T56" fmla="*/ 0 w 99"/>
                  <a:gd name="T57" fmla="*/ 1 h 127"/>
                  <a:gd name="T58" fmla="*/ 0 w 99"/>
                  <a:gd name="T59" fmla="*/ 1 h 127"/>
                  <a:gd name="T60" fmla="*/ 1 w 99"/>
                  <a:gd name="T61" fmla="*/ 1 h 127"/>
                  <a:gd name="T62" fmla="*/ 1 w 99"/>
                  <a:gd name="T63" fmla="*/ 1 h 127"/>
                  <a:gd name="T64" fmla="*/ 1 w 99"/>
                  <a:gd name="T65" fmla="*/ 1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127">
                    <a:moveTo>
                      <a:pt x="12" y="3"/>
                    </a:moveTo>
                    <a:lnTo>
                      <a:pt x="17" y="3"/>
                    </a:lnTo>
                    <a:lnTo>
                      <a:pt x="23" y="2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8" y="1"/>
                    </a:lnTo>
                    <a:lnTo>
                      <a:pt x="42" y="1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3" y="1"/>
                    </a:lnTo>
                    <a:lnTo>
                      <a:pt x="69" y="1"/>
                    </a:lnTo>
                    <a:lnTo>
                      <a:pt x="75" y="1"/>
                    </a:lnTo>
                    <a:lnTo>
                      <a:pt x="80" y="2"/>
                    </a:lnTo>
                    <a:lnTo>
                      <a:pt x="86" y="2"/>
                    </a:lnTo>
                    <a:lnTo>
                      <a:pt x="92" y="3"/>
                    </a:lnTo>
                    <a:lnTo>
                      <a:pt x="98" y="3"/>
                    </a:lnTo>
                    <a:lnTo>
                      <a:pt x="99" y="32"/>
                    </a:lnTo>
                    <a:lnTo>
                      <a:pt x="99" y="63"/>
                    </a:lnTo>
                    <a:lnTo>
                      <a:pt x="99" y="94"/>
                    </a:lnTo>
                    <a:lnTo>
                      <a:pt x="98" y="125"/>
                    </a:lnTo>
                    <a:lnTo>
                      <a:pt x="85" y="127"/>
                    </a:lnTo>
                    <a:lnTo>
                      <a:pt x="73" y="127"/>
                    </a:lnTo>
                    <a:lnTo>
                      <a:pt x="61" y="127"/>
                    </a:lnTo>
                    <a:lnTo>
                      <a:pt x="49" y="127"/>
                    </a:lnTo>
                    <a:lnTo>
                      <a:pt x="37" y="127"/>
                    </a:lnTo>
                    <a:lnTo>
                      <a:pt x="25" y="127"/>
                    </a:lnTo>
                    <a:lnTo>
                      <a:pt x="12" y="127"/>
                    </a:lnTo>
                    <a:lnTo>
                      <a:pt x="0" y="127"/>
                    </a:lnTo>
                    <a:lnTo>
                      <a:pt x="0" y="94"/>
                    </a:lnTo>
                    <a:lnTo>
                      <a:pt x="1" y="64"/>
                    </a:lnTo>
                    <a:lnTo>
                      <a:pt x="4" y="36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C9B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8" name="Freeform 284"/>
              <p:cNvSpPr>
                <a:spLocks/>
              </p:cNvSpPr>
              <p:nvPr/>
            </p:nvSpPr>
            <p:spPr bwMode="auto">
              <a:xfrm>
                <a:off x="780" y="2872"/>
                <a:ext cx="46" cy="55"/>
              </a:xfrm>
              <a:custGeom>
                <a:avLst/>
                <a:gdLst>
                  <a:gd name="T0" fmla="*/ 1 w 92"/>
                  <a:gd name="T1" fmla="*/ 1 h 108"/>
                  <a:gd name="T2" fmla="*/ 1 w 92"/>
                  <a:gd name="T3" fmla="*/ 0 h 108"/>
                  <a:gd name="T4" fmla="*/ 1 w 92"/>
                  <a:gd name="T5" fmla="*/ 1 h 108"/>
                  <a:gd name="T6" fmla="*/ 1 w 92"/>
                  <a:gd name="T7" fmla="*/ 1 h 108"/>
                  <a:gd name="T8" fmla="*/ 1 w 92"/>
                  <a:gd name="T9" fmla="*/ 1 h 108"/>
                  <a:gd name="T10" fmla="*/ 1 w 92"/>
                  <a:gd name="T11" fmla="*/ 1 h 108"/>
                  <a:gd name="T12" fmla="*/ 1 w 92"/>
                  <a:gd name="T13" fmla="*/ 1 h 108"/>
                  <a:gd name="T14" fmla="*/ 1 w 92"/>
                  <a:gd name="T15" fmla="*/ 1 h 108"/>
                  <a:gd name="T16" fmla="*/ 1 w 92"/>
                  <a:gd name="T17" fmla="*/ 1 h 108"/>
                  <a:gd name="T18" fmla="*/ 1 w 92"/>
                  <a:gd name="T19" fmla="*/ 1 h 108"/>
                  <a:gd name="T20" fmla="*/ 1 w 92"/>
                  <a:gd name="T21" fmla="*/ 1 h 108"/>
                  <a:gd name="T22" fmla="*/ 1 w 92"/>
                  <a:gd name="T23" fmla="*/ 1 h 108"/>
                  <a:gd name="T24" fmla="*/ 1 w 92"/>
                  <a:gd name="T25" fmla="*/ 1 h 108"/>
                  <a:gd name="T26" fmla="*/ 1 w 92"/>
                  <a:gd name="T27" fmla="*/ 1 h 108"/>
                  <a:gd name="T28" fmla="*/ 0 w 92"/>
                  <a:gd name="T29" fmla="*/ 1 h 108"/>
                  <a:gd name="T30" fmla="*/ 0 w 92"/>
                  <a:gd name="T31" fmla="*/ 1 h 108"/>
                  <a:gd name="T32" fmla="*/ 0 w 92"/>
                  <a:gd name="T33" fmla="*/ 1 h 108"/>
                  <a:gd name="T34" fmla="*/ 1 w 92"/>
                  <a:gd name="T35" fmla="*/ 1 h 108"/>
                  <a:gd name="T36" fmla="*/ 1 w 92"/>
                  <a:gd name="T37" fmla="*/ 1 h 10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2" h="108">
                    <a:moveTo>
                      <a:pt x="12" y="3"/>
                    </a:moveTo>
                    <a:lnTo>
                      <a:pt x="50" y="0"/>
                    </a:lnTo>
                    <a:lnTo>
                      <a:pt x="92" y="3"/>
                    </a:lnTo>
                    <a:lnTo>
                      <a:pt x="92" y="27"/>
                    </a:lnTo>
                    <a:lnTo>
                      <a:pt x="92" y="53"/>
                    </a:lnTo>
                    <a:lnTo>
                      <a:pt x="92" y="79"/>
                    </a:lnTo>
                    <a:lnTo>
                      <a:pt x="92" y="106"/>
                    </a:lnTo>
                    <a:lnTo>
                      <a:pt x="81" y="107"/>
                    </a:lnTo>
                    <a:lnTo>
                      <a:pt x="69" y="107"/>
                    </a:lnTo>
                    <a:lnTo>
                      <a:pt x="58" y="108"/>
                    </a:lnTo>
                    <a:lnTo>
                      <a:pt x="46" y="108"/>
                    </a:lnTo>
                    <a:lnTo>
                      <a:pt x="35" y="108"/>
                    </a:lnTo>
                    <a:lnTo>
                      <a:pt x="23" y="108"/>
                    </a:lnTo>
                    <a:lnTo>
                      <a:pt x="12" y="108"/>
                    </a:lnTo>
                    <a:lnTo>
                      <a:pt x="0" y="108"/>
                    </a:lnTo>
                    <a:lnTo>
                      <a:pt x="0" y="80"/>
                    </a:lnTo>
                    <a:lnTo>
                      <a:pt x="0" y="55"/>
                    </a:lnTo>
                    <a:lnTo>
                      <a:pt x="3" y="31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CEC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09" name="Freeform 285"/>
              <p:cNvSpPr>
                <a:spLocks/>
              </p:cNvSpPr>
              <p:nvPr/>
            </p:nvSpPr>
            <p:spPr bwMode="auto">
              <a:xfrm>
                <a:off x="782" y="2856"/>
                <a:ext cx="65" cy="15"/>
              </a:xfrm>
              <a:custGeom>
                <a:avLst/>
                <a:gdLst>
                  <a:gd name="T0" fmla="*/ 1 w 129"/>
                  <a:gd name="T1" fmla="*/ 1 h 30"/>
                  <a:gd name="T2" fmla="*/ 0 w 129"/>
                  <a:gd name="T3" fmla="*/ 1 h 30"/>
                  <a:gd name="T4" fmla="*/ 1 w 129"/>
                  <a:gd name="T5" fmla="*/ 1 h 30"/>
                  <a:gd name="T6" fmla="*/ 1 w 129"/>
                  <a:gd name="T7" fmla="*/ 1 h 30"/>
                  <a:gd name="T8" fmla="*/ 1 w 129"/>
                  <a:gd name="T9" fmla="*/ 1 h 30"/>
                  <a:gd name="T10" fmla="*/ 1 w 129"/>
                  <a:gd name="T11" fmla="*/ 1 h 30"/>
                  <a:gd name="T12" fmla="*/ 1 w 129"/>
                  <a:gd name="T13" fmla="*/ 1 h 30"/>
                  <a:gd name="T14" fmla="*/ 1 w 129"/>
                  <a:gd name="T15" fmla="*/ 1 h 30"/>
                  <a:gd name="T16" fmla="*/ 1 w 129"/>
                  <a:gd name="T17" fmla="*/ 1 h 30"/>
                  <a:gd name="T18" fmla="*/ 2 w 129"/>
                  <a:gd name="T19" fmla="*/ 1 h 30"/>
                  <a:gd name="T20" fmla="*/ 2 w 129"/>
                  <a:gd name="T21" fmla="*/ 1 h 30"/>
                  <a:gd name="T22" fmla="*/ 1 w 129"/>
                  <a:gd name="T23" fmla="*/ 0 h 30"/>
                  <a:gd name="T24" fmla="*/ 1 w 129"/>
                  <a:gd name="T25" fmla="*/ 1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9" h="30">
                    <a:moveTo>
                      <a:pt x="3" y="2"/>
                    </a:moveTo>
                    <a:lnTo>
                      <a:pt x="0" y="27"/>
                    </a:lnTo>
                    <a:lnTo>
                      <a:pt x="16" y="26"/>
                    </a:lnTo>
                    <a:lnTo>
                      <a:pt x="32" y="25"/>
                    </a:lnTo>
                    <a:lnTo>
                      <a:pt x="48" y="25"/>
                    </a:lnTo>
                    <a:lnTo>
                      <a:pt x="64" y="26"/>
                    </a:lnTo>
                    <a:lnTo>
                      <a:pt x="79" y="27"/>
                    </a:lnTo>
                    <a:lnTo>
                      <a:pt x="95" y="28"/>
                    </a:lnTo>
                    <a:lnTo>
                      <a:pt x="112" y="29"/>
                    </a:lnTo>
                    <a:lnTo>
                      <a:pt x="129" y="30"/>
                    </a:lnTo>
                    <a:lnTo>
                      <a:pt x="129" y="4"/>
                    </a:lnTo>
                    <a:lnTo>
                      <a:pt x="69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0" name="Freeform 286"/>
              <p:cNvSpPr>
                <a:spLocks/>
              </p:cNvSpPr>
              <p:nvPr/>
            </p:nvSpPr>
            <p:spPr bwMode="auto">
              <a:xfrm>
                <a:off x="769" y="3033"/>
                <a:ext cx="77" cy="25"/>
              </a:xfrm>
              <a:custGeom>
                <a:avLst/>
                <a:gdLst>
                  <a:gd name="T0" fmla="*/ 0 w 156"/>
                  <a:gd name="T1" fmla="*/ 0 h 51"/>
                  <a:gd name="T2" fmla="*/ 1 w 156"/>
                  <a:gd name="T3" fmla="*/ 0 h 51"/>
                  <a:gd name="T4" fmla="*/ 1 w 156"/>
                  <a:gd name="T5" fmla="*/ 0 h 51"/>
                  <a:gd name="T6" fmla="*/ 0 w 156"/>
                  <a:gd name="T7" fmla="*/ 0 h 51"/>
                  <a:gd name="T8" fmla="*/ 0 w 156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51">
                    <a:moveTo>
                      <a:pt x="1" y="0"/>
                    </a:moveTo>
                    <a:lnTo>
                      <a:pt x="156" y="15"/>
                    </a:lnTo>
                    <a:lnTo>
                      <a:pt x="156" y="51"/>
                    </a:lnTo>
                    <a:lnTo>
                      <a:pt x="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1" name="Freeform 287"/>
              <p:cNvSpPr>
                <a:spLocks/>
              </p:cNvSpPr>
              <p:nvPr/>
            </p:nvSpPr>
            <p:spPr bwMode="auto">
              <a:xfrm>
                <a:off x="792" y="3039"/>
                <a:ext cx="31" cy="8"/>
              </a:xfrm>
              <a:custGeom>
                <a:avLst/>
                <a:gdLst>
                  <a:gd name="T0" fmla="*/ 0 w 63"/>
                  <a:gd name="T1" fmla="*/ 0 h 16"/>
                  <a:gd name="T2" fmla="*/ 0 w 63"/>
                  <a:gd name="T3" fmla="*/ 1 h 16"/>
                  <a:gd name="T4" fmla="*/ 0 w 63"/>
                  <a:gd name="T5" fmla="*/ 1 h 16"/>
                  <a:gd name="T6" fmla="*/ 0 w 63"/>
                  <a:gd name="T7" fmla="*/ 1 h 16"/>
                  <a:gd name="T8" fmla="*/ 0 w 63"/>
                  <a:gd name="T9" fmla="*/ 1 h 16"/>
                  <a:gd name="T10" fmla="*/ 0 w 63"/>
                  <a:gd name="T11" fmla="*/ 1 h 16"/>
                  <a:gd name="T12" fmla="*/ 0 w 63"/>
                  <a:gd name="T13" fmla="*/ 1 h 16"/>
                  <a:gd name="T14" fmla="*/ 0 w 63"/>
                  <a:gd name="T15" fmla="*/ 1 h 16"/>
                  <a:gd name="T16" fmla="*/ 0 w 63"/>
                  <a:gd name="T17" fmla="*/ 1 h 16"/>
                  <a:gd name="T18" fmla="*/ 0 w 63"/>
                  <a:gd name="T19" fmla="*/ 1 h 16"/>
                  <a:gd name="T20" fmla="*/ 0 w 63"/>
                  <a:gd name="T21" fmla="*/ 1 h 16"/>
                  <a:gd name="T22" fmla="*/ 0 w 63"/>
                  <a:gd name="T23" fmla="*/ 1 h 16"/>
                  <a:gd name="T24" fmla="*/ 0 w 63"/>
                  <a:gd name="T25" fmla="*/ 1 h 16"/>
                  <a:gd name="T26" fmla="*/ 0 w 63"/>
                  <a:gd name="T27" fmla="*/ 1 h 16"/>
                  <a:gd name="T28" fmla="*/ 0 w 63"/>
                  <a:gd name="T29" fmla="*/ 0 h 16"/>
                  <a:gd name="T30" fmla="*/ 0 w 63"/>
                  <a:gd name="T31" fmla="*/ 0 h 16"/>
                  <a:gd name="T32" fmla="*/ 0 w 63"/>
                  <a:gd name="T33" fmla="*/ 0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3" h="16">
                    <a:moveTo>
                      <a:pt x="33" y="0"/>
                    </a:moveTo>
                    <a:lnTo>
                      <a:pt x="45" y="1"/>
                    </a:lnTo>
                    <a:lnTo>
                      <a:pt x="55" y="3"/>
                    </a:lnTo>
                    <a:lnTo>
                      <a:pt x="60" y="7"/>
                    </a:lnTo>
                    <a:lnTo>
                      <a:pt x="63" y="10"/>
                    </a:lnTo>
                    <a:lnTo>
                      <a:pt x="60" y="13"/>
                    </a:lnTo>
                    <a:lnTo>
                      <a:pt x="53" y="15"/>
                    </a:lnTo>
                    <a:lnTo>
                      <a:pt x="44" y="16"/>
                    </a:lnTo>
                    <a:lnTo>
                      <a:pt x="31" y="15"/>
                    </a:lnTo>
                    <a:lnTo>
                      <a:pt x="19" y="13"/>
                    </a:lnTo>
                    <a:lnTo>
                      <a:pt x="10" y="11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3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2" name="Freeform 288"/>
              <p:cNvSpPr>
                <a:spLocks/>
              </p:cNvSpPr>
              <p:nvPr/>
            </p:nvSpPr>
            <p:spPr bwMode="auto">
              <a:xfrm>
                <a:off x="792" y="3038"/>
                <a:ext cx="21" cy="8"/>
              </a:xfrm>
              <a:custGeom>
                <a:avLst/>
                <a:gdLst>
                  <a:gd name="T0" fmla="*/ 0 w 43"/>
                  <a:gd name="T1" fmla="*/ 0 h 16"/>
                  <a:gd name="T2" fmla="*/ 0 w 43"/>
                  <a:gd name="T3" fmla="*/ 1 h 16"/>
                  <a:gd name="T4" fmla="*/ 0 w 43"/>
                  <a:gd name="T5" fmla="*/ 1 h 16"/>
                  <a:gd name="T6" fmla="*/ 0 w 43"/>
                  <a:gd name="T7" fmla="*/ 1 h 16"/>
                  <a:gd name="T8" fmla="*/ 0 w 43"/>
                  <a:gd name="T9" fmla="*/ 1 h 16"/>
                  <a:gd name="T10" fmla="*/ 0 w 43"/>
                  <a:gd name="T11" fmla="*/ 1 h 16"/>
                  <a:gd name="T12" fmla="*/ 0 w 43"/>
                  <a:gd name="T13" fmla="*/ 1 h 16"/>
                  <a:gd name="T14" fmla="*/ 0 w 43"/>
                  <a:gd name="T15" fmla="*/ 1 h 16"/>
                  <a:gd name="T16" fmla="*/ 0 w 43"/>
                  <a:gd name="T17" fmla="*/ 1 h 16"/>
                  <a:gd name="T18" fmla="*/ 0 w 43"/>
                  <a:gd name="T19" fmla="*/ 1 h 16"/>
                  <a:gd name="T20" fmla="*/ 0 w 43"/>
                  <a:gd name="T21" fmla="*/ 1 h 16"/>
                  <a:gd name="T22" fmla="*/ 0 w 43"/>
                  <a:gd name="T23" fmla="*/ 1 h 16"/>
                  <a:gd name="T24" fmla="*/ 0 w 43"/>
                  <a:gd name="T25" fmla="*/ 1 h 16"/>
                  <a:gd name="T26" fmla="*/ 0 w 43"/>
                  <a:gd name="T27" fmla="*/ 1 h 16"/>
                  <a:gd name="T28" fmla="*/ 0 w 43"/>
                  <a:gd name="T29" fmla="*/ 1 h 16"/>
                  <a:gd name="T30" fmla="*/ 0 w 43"/>
                  <a:gd name="T31" fmla="*/ 0 h 16"/>
                  <a:gd name="T32" fmla="*/ 0 w 43"/>
                  <a:gd name="T33" fmla="*/ 0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3" h="16">
                    <a:moveTo>
                      <a:pt x="22" y="0"/>
                    </a:moveTo>
                    <a:lnTo>
                      <a:pt x="30" y="1"/>
                    </a:lnTo>
                    <a:lnTo>
                      <a:pt x="37" y="3"/>
                    </a:lnTo>
                    <a:lnTo>
                      <a:pt x="42" y="6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36" y="14"/>
                    </a:lnTo>
                    <a:lnTo>
                      <a:pt x="29" y="16"/>
                    </a:lnTo>
                    <a:lnTo>
                      <a:pt x="21" y="16"/>
                    </a:lnTo>
                    <a:lnTo>
                      <a:pt x="13" y="14"/>
                    </a:lnTo>
                    <a:lnTo>
                      <a:pt x="6" y="12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76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3" name="Freeform 289"/>
              <p:cNvSpPr>
                <a:spLocks/>
              </p:cNvSpPr>
              <p:nvPr/>
            </p:nvSpPr>
            <p:spPr bwMode="auto">
              <a:xfrm>
                <a:off x="792" y="3039"/>
                <a:ext cx="15" cy="6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1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1 h 10"/>
                  <a:gd name="T22" fmla="*/ 1 w 30"/>
                  <a:gd name="T23" fmla="*/ 1 h 10"/>
                  <a:gd name="T24" fmla="*/ 0 w 30"/>
                  <a:gd name="T25" fmla="*/ 1 h 10"/>
                  <a:gd name="T26" fmla="*/ 1 w 30"/>
                  <a:gd name="T27" fmla="*/ 1 h 10"/>
                  <a:gd name="T28" fmla="*/ 1 w 30"/>
                  <a:gd name="T29" fmla="*/ 0 h 10"/>
                  <a:gd name="T30" fmla="*/ 1 w 30"/>
                  <a:gd name="T31" fmla="*/ 0 h 10"/>
                  <a:gd name="T32" fmla="*/ 1 w 30"/>
                  <a:gd name="T33" fmla="*/ 0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0" h="10">
                    <a:moveTo>
                      <a:pt x="17" y="0"/>
                    </a:moveTo>
                    <a:lnTo>
                      <a:pt x="22" y="1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30" y="7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1" y="10"/>
                    </a:lnTo>
                    <a:lnTo>
                      <a:pt x="15" y="10"/>
                    </a:lnTo>
                    <a:lnTo>
                      <a:pt x="10" y="9"/>
                    </a:lnTo>
                    <a:lnTo>
                      <a:pt x="5" y="8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6B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4" name="Freeform 290"/>
              <p:cNvSpPr>
                <a:spLocks/>
              </p:cNvSpPr>
              <p:nvPr/>
            </p:nvSpPr>
            <p:spPr bwMode="auto">
              <a:xfrm>
                <a:off x="849" y="3030"/>
                <a:ext cx="53" cy="25"/>
              </a:xfrm>
              <a:custGeom>
                <a:avLst/>
                <a:gdLst>
                  <a:gd name="T0" fmla="*/ 0 w 106"/>
                  <a:gd name="T1" fmla="*/ 0 h 51"/>
                  <a:gd name="T2" fmla="*/ 1 w 106"/>
                  <a:gd name="T3" fmla="*/ 0 h 51"/>
                  <a:gd name="T4" fmla="*/ 1 w 106"/>
                  <a:gd name="T5" fmla="*/ 0 h 51"/>
                  <a:gd name="T6" fmla="*/ 1 w 106"/>
                  <a:gd name="T7" fmla="*/ 0 h 51"/>
                  <a:gd name="T8" fmla="*/ 0 w 106"/>
                  <a:gd name="T9" fmla="*/ 0 h 51"/>
                  <a:gd name="T10" fmla="*/ 0 w 106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51">
                    <a:moveTo>
                      <a:pt x="0" y="21"/>
                    </a:moveTo>
                    <a:lnTo>
                      <a:pt x="106" y="0"/>
                    </a:lnTo>
                    <a:lnTo>
                      <a:pt x="106" y="21"/>
                    </a:lnTo>
                    <a:lnTo>
                      <a:pt x="78" y="30"/>
                    </a:lnTo>
                    <a:lnTo>
                      <a:pt x="0" y="5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A4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5" name="Freeform 291"/>
              <p:cNvSpPr>
                <a:spLocks/>
              </p:cNvSpPr>
              <p:nvPr/>
            </p:nvSpPr>
            <p:spPr bwMode="auto">
              <a:xfrm>
                <a:off x="852" y="3030"/>
                <a:ext cx="50" cy="24"/>
              </a:xfrm>
              <a:custGeom>
                <a:avLst/>
                <a:gdLst>
                  <a:gd name="T0" fmla="*/ 0 w 100"/>
                  <a:gd name="T1" fmla="*/ 0 h 50"/>
                  <a:gd name="T2" fmla="*/ 1 w 100"/>
                  <a:gd name="T3" fmla="*/ 0 h 50"/>
                  <a:gd name="T4" fmla="*/ 1 w 100"/>
                  <a:gd name="T5" fmla="*/ 0 h 50"/>
                  <a:gd name="T6" fmla="*/ 1 w 100"/>
                  <a:gd name="T7" fmla="*/ 0 h 50"/>
                  <a:gd name="T8" fmla="*/ 1 w 100"/>
                  <a:gd name="T9" fmla="*/ 0 h 50"/>
                  <a:gd name="T10" fmla="*/ 1 w 100"/>
                  <a:gd name="T11" fmla="*/ 0 h 50"/>
                  <a:gd name="T12" fmla="*/ 1 w 100"/>
                  <a:gd name="T13" fmla="*/ 0 h 50"/>
                  <a:gd name="T14" fmla="*/ 1 w 100"/>
                  <a:gd name="T15" fmla="*/ 0 h 50"/>
                  <a:gd name="T16" fmla="*/ 1 w 100"/>
                  <a:gd name="T17" fmla="*/ 0 h 50"/>
                  <a:gd name="T18" fmla="*/ 1 w 100"/>
                  <a:gd name="T19" fmla="*/ 0 h 50"/>
                  <a:gd name="T20" fmla="*/ 1 w 100"/>
                  <a:gd name="T21" fmla="*/ 0 h 50"/>
                  <a:gd name="T22" fmla="*/ 1 w 100"/>
                  <a:gd name="T23" fmla="*/ 0 h 50"/>
                  <a:gd name="T24" fmla="*/ 1 w 100"/>
                  <a:gd name="T25" fmla="*/ 0 h 50"/>
                  <a:gd name="T26" fmla="*/ 1 w 100"/>
                  <a:gd name="T27" fmla="*/ 0 h 50"/>
                  <a:gd name="T28" fmla="*/ 1 w 100"/>
                  <a:gd name="T29" fmla="*/ 0 h 50"/>
                  <a:gd name="T30" fmla="*/ 1 w 100"/>
                  <a:gd name="T31" fmla="*/ 0 h 50"/>
                  <a:gd name="T32" fmla="*/ 1 w 100"/>
                  <a:gd name="T33" fmla="*/ 0 h 50"/>
                  <a:gd name="T34" fmla="*/ 1 w 100"/>
                  <a:gd name="T35" fmla="*/ 0 h 50"/>
                  <a:gd name="T36" fmla="*/ 1 w 100"/>
                  <a:gd name="T37" fmla="*/ 0 h 50"/>
                  <a:gd name="T38" fmla="*/ 1 w 100"/>
                  <a:gd name="T39" fmla="*/ 0 h 50"/>
                  <a:gd name="T40" fmla="*/ 1 w 100"/>
                  <a:gd name="T41" fmla="*/ 0 h 50"/>
                  <a:gd name="T42" fmla="*/ 1 w 100"/>
                  <a:gd name="T43" fmla="*/ 0 h 50"/>
                  <a:gd name="T44" fmla="*/ 1 w 100"/>
                  <a:gd name="T45" fmla="*/ 0 h 50"/>
                  <a:gd name="T46" fmla="*/ 1 w 100"/>
                  <a:gd name="T47" fmla="*/ 0 h 50"/>
                  <a:gd name="T48" fmla="*/ 0 w 100"/>
                  <a:gd name="T49" fmla="*/ 0 h 50"/>
                  <a:gd name="T50" fmla="*/ 0 w 100"/>
                  <a:gd name="T51" fmla="*/ 0 h 50"/>
                  <a:gd name="T52" fmla="*/ 0 w 100"/>
                  <a:gd name="T53" fmla="*/ 0 h 50"/>
                  <a:gd name="T54" fmla="*/ 0 w 100"/>
                  <a:gd name="T55" fmla="*/ 0 h 50"/>
                  <a:gd name="T56" fmla="*/ 0 w 100"/>
                  <a:gd name="T57" fmla="*/ 0 h 5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0" h="50">
                    <a:moveTo>
                      <a:pt x="0" y="20"/>
                    </a:moveTo>
                    <a:lnTo>
                      <a:pt x="13" y="18"/>
                    </a:lnTo>
                    <a:lnTo>
                      <a:pt x="26" y="15"/>
                    </a:lnTo>
                    <a:lnTo>
                      <a:pt x="38" y="13"/>
                    </a:lnTo>
                    <a:lnTo>
                      <a:pt x="51" y="11"/>
                    </a:lnTo>
                    <a:lnTo>
                      <a:pt x="62" y="8"/>
                    </a:lnTo>
                    <a:lnTo>
                      <a:pt x="75" y="5"/>
                    </a:lnTo>
                    <a:lnTo>
                      <a:pt x="88" y="3"/>
                    </a:lnTo>
                    <a:lnTo>
                      <a:pt x="100" y="0"/>
                    </a:lnTo>
                    <a:lnTo>
                      <a:pt x="100" y="5"/>
                    </a:lnTo>
                    <a:lnTo>
                      <a:pt x="100" y="11"/>
                    </a:lnTo>
                    <a:lnTo>
                      <a:pt x="100" y="15"/>
                    </a:lnTo>
                    <a:lnTo>
                      <a:pt x="100" y="21"/>
                    </a:lnTo>
                    <a:lnTo>
                      <a:pt x="92" y="23"/>
                    </a:lnTo>
                    <a:lnTo>
                      <a:pt x="85" y="26"/>
                    </a:lnTo>
                    <a:lnTo>
                      <a:pt x="79" y="28"/>
                    </a:lnTo>
                    <a:lnTo>
                      <a:pt x="72" y="30"/>
                    </a:lnTo>
                    <a:lnTo>
                      <a:pt x="62" y="32"/>
                    </a:lnTo>
                    <a:lnTo>
                      <a:pt x="53" y="35"/>
                    </a:lnTo>
                    <a:lnTo>
                      <a:pt x="44" y="37"/>
                    </a:lnTo>
                    <a:lnTo>
                      <a:pt x="36" y="39"/>
                    </a:lnTo>
                    <a:lnTo>
                      <a:pt x="27" y="43"/>
                    </a:lnTo>
                    <a:lnTo>
                      <a:pt x="17" y="45"/>
                    </a:lnTo>
                    <a:lnTo>
                      <a:pt x="9" y="47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2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6" name="Freeform 292"/>
              <p:cNvSpPr>
                <a:spLocks/>
              </p:cNvSpPr>
              <p:nvPr/>
            </p:nvSpPr>
            <p:spPr bwMode="auto">
              <a:xfrm>
                <a:off x="854" y="3030"/>
                <a:ext cx="48" cy="24"/>
              </a:xfrm>
              <a:custGeom>
                <a:avLst/>
                <a:gdLst>
                  <a:gd name="T0" fmla="*/ 0 w 95"/>
                  <a:gd name="T1" fmla="*/ 0 h 49"/>
                  <a:gd name="T2" fmla="*/ 1 w 95"/>
                  <a:gd name="T3" fmla="*/ 0 h 49"/>
                  <a:gd name="T4" fmla="*/ 1 w 95"/>
                  <a:gd name="T5" fmla="*/ 0 h 49"/>
                  <a:gd name="T6" fmla="*/ 1 w 95"/>
                  <a:gd name="T7" fmla="*/ 0 h 49"/>
                  <a:gd name="T8" fmla="*/ 1 w 95"/>
                  <a:gd name="T9" fmla="*/ 0 h 49"/>
                  <a:gd name="T10" fmla="*/ 1 w 95"/>
                  <a:gd name="T11" fmla="*/ 0 h 49"/>
                  <a:gd name="T12" fmla="*/ 1 w 95"/>
                  <a:gd name="T13" fmla="*/ 0 h 49"/>
                  <a:gd name="T14" fmla="*/ 1 w 95"/>
                  <a:gd name="T15" fmla="*/ 0 h 49"/>
                  <a:gd name="T16" fmla="*/ 1 w 95"/>
                  <a:gd name="T17" fmla="*/ 0 h 49"/>
                  <a:gd name="T18" fmla="*/ 1 w 95"/>
                  <a:gd name="T19" fmla="*/ 0 h 49"/>
                  <a:gd name="T20" fmla="*/ 1 w 95"/>
                  <a:gd name="T21" fmla="*/ 0 h 49"/>
                  <a:gd name="T22" fmla="*/ 1 w 95"/>
                  <a:gd name="T23" fmla="*/ 0 h 49"/>
                  <a:gd name="T24" fmla="*/ 1 w 95"/>
                  <a:gd name="T25" fmla="*/ 0 h 49"/>
                  <a:gd name="T26" fmla="*/ 1 w 95"/>
                  <a:gd name="T27" fmla="*/ 0 h 49"/>
                  <a:gd name="T28" fmla="*/ 1 w 95"/>
                  <a:gd name="T29" fmla="*/ 0 h 49"/>
                  <a:gd name="T30" fmla="*/ 1 w 95"/>
                  <a:gd name="T31" fmla="*/ 0 h 49"/>
                  <a:gd name="T32" fmla="*/ 1 w 95"/>
                  <a:gd name="T33" fmla="*/ 0 h 49"/>
                  <a:gd name="T34" fmla="*/ 1 w 95"/>
                  <a:gd name="T35" fmla="*/ 0 h 49"/>
                  <a:gd name="T36" fmla="*/ 1 w 95"/>
                  <a:gd name="T37" fmla="*/ 0 h 49"/>
                  <a:gd name="T38" fmla="*/ 1 w 95"/>
                  <a:gd name="T39" fmla="*/ 0 h 49"/>
                  <a:gd name="T40" fmla="*/ 1 w 95"/>
                  <a:gd name="T41" fmla="*/ 0 h 49"/>
                  <a:gd name="T42" fmla="*/ 1 w 95"/>
                  <a:gd name="T43" fmla="*/ 0 h 49"/>
                  <a:gd name="T44" fmla="*/ 1 w 95"/>
                  <a:gd name="T45" fmla="*/ 0 h 49"/>
                  <a:gd name="T46" fmla="*/ 1 w 95"/>
                  <a:gd name="T47" fmla="*/ 0 h 49"/>
                  <a:gd name="T48" fmla="*/ 1 w 95"/>
                  <a:gd name="T49" fmla="*/ 0 h 49"/>
                  <a:gd name="T50" fmla="*/ 1 w 95"/>
                  <a:gd name="T51" fmla="*/ 0 h 49"/>
                  <a:gd name="T52" fmla="*/ 1 w 95"/>
                  <a:gd name="T53" fmla="*/ 0 h 49"/>
                  <a:gd name="T54" fmla="*/ 0 w 95"/>
                  <a:gd name="T55" fmla="*/ 0 h 49"/>
                  <a:gd name="T56" fmla="*/ 0 w 95"/>
                  <a:gd name="T57" fmla="*/ 0 h 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5" h="49">
                    <a:moveTo>
                      <a:pt x="0" y="20"/>
                    </a:moveTo>
                    <a:lnTo>
                      <a:pt x="11" y="18"/>
                    </a:lnTo>
                    <a:lnTo>
                      <a:pt x="24" y="15"/>
                    </a:lnTo>
                    <a:lnTo>
                      <a:pt x="35" y="12"/>
                    </a:lnTo>
                    <a:lnTo>
                      <a:pt x="48" y="9"/>
                    </a:lnTo>
                    <a:lnTo>
                      <a:pt x="60" y="7"/>
                    </a:lnTo>
                    <a:lnTo>
                      <a:pt x="71" y="5"/>
                    </a:lnTo>
                    <a:lnTo>
                      <a:pt x="84" y="3"/>
                    </a:lnTo>
                    <a:lnTo>
                      <a:pt x="95" y="0"/>
                    </a:lnTo>
                    <a:lnTo>
                      <a:pt x="95" y="6"/>
                    </a:lnTo>
                    <a:lnTo>
                      <a:pt x="95" y="11"/>
                    </a:lnTo>
                    <a:lnTo>
                      <a:pt x="95" y="16"/>
                    </a:lnTo>
                    <a:lnTo>
                      <a:pt x="95" y="22"/>
                    </a:lnTo>
                    <a:lnTo>
                      <a:pt x="88" y="24"/>
                    </a:lnTo>
                    <a:lnTo>
                      <a:pt x="82" y="26"/>
                    </a:lnTo>
                    <a:lnTo>
                      <a:pt x="74" y="28"/>
                    </a:lnTo>
                    <a:lnTo>
                      <a:pt x="67" y="30"/>
                    </a:lnTo>
                    <a:lnTo>
                      <a:pt x="59" y="32"/>
                    </a:lnTo>
                    <a:lnTo>
                      <a:pt x="50" y="35"/>
                    </a:lnTo>
                    <a:lnTo>
                      <a:pt x="42" y="37"/>
                    </a:lnTo>
                    <a:lnTo>
                      <a:pt x="34" y="39"/>
                    </a:lnTo>
                    <a:lnTo>
                      <a:pt x="25" y="42"/>
                    </a:lnTo>
                    <a:lnTo>
                      <a:pt x="17" y="44"/>
                    </a:lnTo>
                    <a:lnTo>
                      <a:pt x="9" y="46"/>
                    </a:lnTo>
                    <a:lnTo>
                      <a:pt x="1" y="49"/>
                    </a:lnTo>
                    <a:lnTo>
                      <a:pt x="1" y="41"/>
                    </a:lnTo>
                    <a:lnTo>
                      <a:pt x="1" y="34"/>
                    </a:lnTo>
                    <a:lnTo>
                      <a:pt x="0" y="2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44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7" name="Freeform 293"/>
              <p:cNvSpPr>
                <a:spLocks/>
              </p:cNvSpPr>
              <p:nvPr/>
            </p:nvSpPr>
            <p:spPr bwMode="auto">
              <a:xfrm>
                <a:off x="857" y="3030"/>
                <a:ext cx="45" cy="23"/>
              </a:xfrm>
              <a:custGeom>
                <a:avLst/>
                <a:gdLst>
                  <a:gd name="T0" fmla="*/ 0 w 89"/>
                  <a:gd name="T1" fmla="*/ 1 h 46"/>
                  <a:gd name="T2" fmla="*/ 1 w 89"/>
                  <a:gd name="T3" fmla="*/ 1 h 46"/>
                  <a:gd name="T4" fmla="*/ 1 w 89"/>
                  <a:gd name="T5" fmla="*/ 1 h 46"/>
                  <a:gd name="T6" fmla="*/ 1 w 89"/>
                  <a:gd name="T7" fmla="*/ 1 h 46"/>
                  <a:gd name="T8" fmla="*/ 1 w 89"/>
                  <a:gd name="T9" fmla="*/ 1 h 46"/>
                  <a:gd name="T10" fmla="*/ 1 w 89"/>
                  <a:gd name="T11" fmla="*/ 1 h 46"/>
                  <a:gd name="T12" fmla="*/ 1 w 89"/>
                  <a:gd name="T13" fmla="*/ 1 h 46"/>
                  <a:gd name="T14" fmla="*/ 1 w 89"/>
                  <a:gd name="T15" fmla="*/ 1 h 46"/>
                  <a:gd name="T16" fmla="*/ 1 w 89"/>
                  <a:gd name="T17" fmla="*/ 0 h 46"/>
                  <a:gd name="T18" fmla="*/ 1 w 89"/>
                  <a:gd name="T19" fmla="*/ 1 h 46"/>
                  <a:gd name="T20" fmla="*/ 1 w 89"/>
                  <a:gd name="T21" fmla="*/ 1 h 46"/>
                  <a:gd name="T22" fmla="*/ 1 w 89"/>
                  <a:gd name="T23" fmla="*/ 1 h 46"/>
                  <a:gd name="T24" fmla="*/ 1 w 89"/>
                  <a:gd name="T25" fmla="*/ 1 h 46"/>
                  <a:gd name="T26" fmla="*/ 1 w 89"/>
                  <a:gd name="T27" fmla="*/ 1 h 46"/>
                  <a:gd name="T28" fmla="*/ 1 w 89"/>
                  <a:gd name="T29" fmla="*/ 1 h 46"/>
                  <a:gd name="T30" fmla="*/ 1 w 89"/>
                  <a:gd name="T31" fmla="*/ 1 h 46"/>
                  <a:gd name="T32" fmla="*/ 1 w 89"/>
                  <a:gd name="T33" fmla="*/ 1 h 46"/>
                  <a:gd name="T34" fmla="*/ 1 w 89"/>
                  <a:gd name="T35" fmla="*/ 1 h 46"/>
                  <a:gd name="T36" fmla="*/ 1 w 89"/>
                  <a:gd name="T37" fmla="*/ 1 h 46"/>
                  <a:gd name="T38" fmla="*/ 1 w 89"/>
                  <a:gd name="T39" fmla="*/ 1 h 46"/>
                  <a:gd name="T40" fmla="*/ 1 w 89"/>
                  <a:gd name="T41" fmla="*/ 1 h 46"/>
                  <a:gd name="T42" fmla="*/ 1 w 89"/>
                  <a:gd name="T43" fmla="*/ 1 h 46"/>
                  <a:gd name="T44" fmla="*/ 1 w 89"/>
                  <a:gd name="T45" fmla="*/ 1 h 46"/>
                  <a:gd name="T46" fmla="*/ 1 w 89"/>
                  <a:gd name="T47" fmla="*/ 1 h 46"/>
                  <a:gd name="T48" fmla="*/ 1 w 89"/>
                  <a:gd name="T49" fmla="*/ 1 h 46"/>
                  <a:gd name="T50" fmla="*/ 0 w 89"/>
                  <a:gd name="T51" fmla="*/ 1 h 46"/>
                  <a:gd name="T52" fmla="*/ 0 w 89"/>
                  <a:gd name="T53" fmla="*/ 1 h 46"/>
                  <a:gd name="T54" fmla="*/ 0 w 89"/>
                  <a:gd name="T55" fmla="*/ 1 h 46"/>
                  <a:gd name="T56" fmla="*/ 0 w 89"/>
                  <a:gd name="T57" fmla="*/ 1 h 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9" h="46">
                    <a:moveTo>
                      <a:pt x="0" y="19"/>
                    </a:moveTo>
                    <a:lnTo>
                      <a:pt x="11" y="16"/>
                    </a:lnTo>
                    <a:lnTo>
                      <a:pt x="23" y="14"/>
                    </a:lnTo>
                    <a:lnTo>
                      <a:pt x="33" y="12"/>
                    </a:lnTo>
                    <a:lnTo>
                      <a:pt x="44" y="9"/>
                    </a:lnTo>
                    <a:lnTo>
                      <a:pt x="56" y="7"/>
                    </a:lnTo>
                    <a:lnTo>
                      <a:pt x="68" y="5"/>
                    </a:lnTo>
                    <a:lnTo>
                      <a:pt x="78" y="3"/>
                    </a:lnTo>
                    <a:lnTo>
                      <a:pt x="89" y="0"/>
                    </a:lnTo>
                    <a:lnTo>
                      <a:pt x="89" y="6"/>
                    </a:lnTo>
                    <a:lnTo>
                      <a:pt x="89" y="11"/>
                    </a:lnTo>
                    <a:lnTo>
                      <a:pt x="89" y="16"/>
                    </a:lnTo>
                    <a:lnTo>
                      <a:pt x="89" y="22"/>
                    </a:lnTo>
                    <a:lnTo>
                      <a:pt x="82" y="24"/>
                    </a:lnTo>
                    <a:lnTo>
                      <a:pt x="76" y="26"/>
                    </a:lnTo>
                    <a:lnTo>
                      <a:pt x="69" y="28"/>
                    </a:lnTo>
                    <a:lnTo>
                      <a:pt x="62" y="30"/>
                    </a:lnTo>
                    <a:lnTo>
                      <a:pt x="54" y="32"/>
                    </a:lnTo>
                    <a:lnTo>
                      <a:pt x="47" y="35"/>
                    </a:lnTo>
                    <a:lnTo>
                      <a:pt x="39" y="37"/>
                    </a:lnTo>
                    <a:lnTo>
                      <a:pt x="31" y="38"/>
                    </a:lnTo>
                    <a:lnTo>
                      <a:pt x="23" y="41"/>
                    </a:lnTo>
                    <a:lnTo>
                      <a:pt x="16" y="43"/>
                    </a:lnTo>
                    <a:lnTo>
                      <a:pt x="8" y="44"/>
                    </a:lnTo>
                    <a:lnTo>
                      <a:pt x="1" y="46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C4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8" name="Freeform 294"/>
              <p:cNvSpPr>
                <a:spLocks/>
              </p:cNvSpPr>
              <p:nvPr/>
            </p:nvSpPr>
            <p:spPr bwMode="auto">
              <a:xfrm>
                <a:off x="860" y="3030"/>
                <a:ext cx="42" cy="22"/>
              </a:xfrm>
              <a:custGeom>
                <a:avLst/>
                <a:gdLst>
                  <a:gd name="T0" fmla="*/ 0 w 84"/>
                  <a:gd name="T1" fmla="*/ 0 h 45"/>
                  <a:gd name="T2" fmla="*/ 1 w 84"/>
                  <a:gd name="T3" fmla="*/ 0 h 45"/>
                  <a:gd name="T4" fmla="*/ 1 w 84"/>
                  <a:gd name="T5" fmla="*/ 0 h 45"/>
                  <a:gd name="T6" fmla="*/ 1 w 84"/>
                  <a:gd name="T7" fmla="*/ 0 h 45"/>
                  <a:gd name="T8" fmla="*/ 1 w 84"/>
                  <a:gd name="T9" fmla="*/ 0 h 45"/>
                  <a:gd name="T10" fmla="*/ 1 w 84"/>
                  <a:gd name="T11" fmla="*/ 0 h 45"/>
                  <a:gd name="T12" fmla="*/ 1 w 84"/>
                  <a:gd name="T13" fmla="*/ 0 h 45"/>
                  <a:gd name="T14" fmla="*/ 1 w 84"/>
                  <a:gd name="T15" fmla="*/ 0 h 45"/>
                  <a:gd name="T16" fmla="*/ 1 w 84"/>
                  <a:gd name="T17" fmla="*/ 0 h 45"/>
                  <a:gd name="T18" fmla="*/ 1 w 84"/>
                  <a:gd name="T19" fmla="*/ 0 h 45"/>
                  <a:gd name="T20" fmla="*/ 1 w 84"/>
                  <a:gd name="T21" fmla="*/ 0 h 45"/>
                  <a:gd name="T22" fmla="*/ 1 w 84"/>
                  <a:gd name="T23" fmla="*/ 0 h 45"/>
                  <a:gd name="T24" fmla="*/ 1 w 84"/>
                  <a:gd name="T25" fmla="*/ 0 h 45"/>
                  <a:gd name="T26" fmla="*/ 1 w 84"/>
                  <a:gd name="T27" fmla="*/ 0 h 45"/>
                  <a:gd name="T28" fmla="*/ 1 w 84"/>
                  <a:gd name="T29" fmla="*/ 0 h 45"/>
                  <a:gd name="T30" fmla="*/ 1 w 84"/>
                  <a:gd name="T31" fmla="*/ 0 h 45"/>
                  <a:gd name="T32" fmla="*/ 1 w 84"/>
                  <a:gd name="T33" fmla="*/ 0 h 45"/>
                  <a:gd name="T34" fmla="*/ 1 w 84"/>
                  <a:gd name="T35" fmla="*/ 0 h 45"/>
                  <a:gd name="T36" fmla="*/ 1 w 84"/>
                  <a:gd name="T37" fmla="*/ 0 h 45"/>
                  <a:gd name="T38" fmla="*/ 1 w 84"/>
                  <a:gd name="T39" fmla="*/ 0 h 45"/>
                  <a:gd name="T40" fmla="*/ 1 w 84"/>
                  <a:gd name="T41" fmla="*/ 0 h 45"/>
                  <a:gd name="T42" fmla="*/ 1 w 84"/>
                  <a:gd name="T43" fmla="*/ 0 h 45"/>
                  <a:gd name="T44" fmla="*/ 1 w 84"/>
                  <a:gd name="T45" fmla="*/ 0 h 45"/>
                  <a:gd name="T46" fmla="*/ 1 w 84"/>
                  <a:gd name="T47" fmla="*/ 0 h 45"/>
                  <a:gd name="T48" fmla="*/ 0 w 84"/>
                  <a:gd name="T49" fmla="*/ 0 h 45"/>
                  <a:gd name="T50" fmla="*/ 0 w 84"/>
                  <a:gd name="T51" fmla="*/ 0 h 45"/>
                  <a:gd name="T52" fmla="*/ 0 w 84"/>
                  <a:gd name="T53" fmla="*/ 0 h 45"/>
                  <a:gd name="T54" fmla="*/ 0 w 84"/>
                  <a:gd name="T55" fmla="*/ 0 h 45"/>
                  <a:gd name="T56" fmla="*/ 0 w 84"/>
                  <a:gd name="T57" fmla="*/ 0 h 4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4" h="45">
                    <a:moveTo>
                      <a:pt x="0" y="18"/>
                    </a:moveTo>
                    <a:lnTo>
                      <a:pt x="11" y="15"/>
                    </a:lnTo>
                    <a:lnTo>
                      <a:pt x="21" y="13"/>
                    </a:lnTo>
                    <a:lnTo>
                      <a:pt x="31" y="11"/>
                    </a:lnTo>
                    <a:lnTo>
                      <a:pt x="42" y="8"/>
                    </a:lnTo>
                    <a:lnTo>
                      <a:pt x="52" y="7"/>
                    </a:lnTo>
                    <a:lnTo>
                      <a:pt x="63" y="5"/>
                    </a:lnTo>
                    <a:lnTo>
                      <a:pt x="74" y="3"/>
                    </a:lnTo>
                    <a:lnTo>
                      <a:pt x="84" y="0"/>
                    </a:lnTo>
                    <a:lnTo>
                      <a:pt x="84" y="6"/>
                    </a:lnTo>
                    <a:lnTo>
                      <a:pt x="84" y="11"/>
                    </a:lnTo>
                    <a:lnTo>
                      <a:pt x="84" y="16"/>
                    </a:lnTo>
                    <a:lnTo>
                      <a:pt x="84" y="22"/>
                    </a:lnTo>
                    <a:lnTo>
                      <a:pt x="77" y="24"/>
                    </a:lnTo>
                    <a:lnTo>
                      <a:pt x="71" y="27"/>
                    </a:lnTo>
                    <a:lnTo>
                      <a:pt x="64" y="28"/>
                    </a:lnTo>
                    <a:lnTo>
                      <a:pt x="57" y="30"/>
                    </a:lnTo>
                    <a:lnTo>
                      <a:pt x="50" y="32"/>
                    </a:lnTo>
                    <a:lnTo>
                      <a:pt x="43" y="34"/>
                    </a:lnTo>
                    <a:lnTo>
                      <a:pt x="36" y="36"/>
                    </a:lnTo>
                    <a:lnTo>
                      <a:pt x="29" y="37"/>
                    </a:lnTo>
                    <a:lnTo>
                      <a:pt x="22" y="39"/>
                    </a:lnTo>
                    <a:lnTo>
                      <a:pt x="15" y="42"/>
                    </a:lnTo>
                    <a:lnTo>
                      <a:pt x="7" y="43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44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19" name="Freeform 295"/>
              <p:cNvSpPr>
                <a:spLocks/>
              </p:cNvSpPr>
              <p:nvPr/>
            </p:nvSpPr>
            <p:spPr bwMode="auto">
              <a:xfrm>
                <a:off x="863" y="3030"/>
                <a:ext cx="39" cy="21"/>
              </a:xfrm>
              <a:custGeom>
                <a:avLst/>
                <a:gdLst>
                  <a:gd name="T0" fmla="*/ 0 w 78"/>
                  <a:gd name="T1" fmla="*/ 0 h 44"/>
                  <a:gd name="T2" fmla="*/ 1 w 78"/>
                  <a:gd name="T3" fmla="*/ 0 h 44"/>
                  <a:gd name="T4" fmla="*/ 1 w 78"/>
                  <a:gd name="T5" fmla="*/ 0 h 44"/>
                  <a:gd name="T6" fmla="*/ 1 w 78"/>
                  <a:gd name="T7" fmla="*/ 0 h 44"/>
                  <a:gd name="T8" fmla="*/ 1 w 78"/>
                  <a:gd name="T9" fmla="*/ 0 h 44"/>
                  <a:gd name="T10" fmla="*/ 1 w 78"/>
                  <a:gd name="T11" fmla="*/ 0 h 44"/>
                  <a:gd name="T12" fmla="*/ 1 w 78"/>
                  <a:gd name="T13" fmla="*/ 0 h 44"/>
                  <a:gd name="T14" fmla="*/ 1 w 78"/>
                  <a:gd name="T15" fmla="*/ 0 h 44"/>
                  <a:gd name="T16" fmla="*/ 1 w 78"/>
                  <a:gd name="T17" fmla="*/ 0 h 44"/>
                  <a:gd name="T18" fmla="*/ 1 w 78"/>
                  <a:gd name="T19" fmla="*/ 0 h 44"/>
                  <a:gd name="T20" fmla="*/ 1 w 78"/>
                  <a:gd name="T21" fmla="*/ 0 h 44"/>
                  <a:gd name="T22" fmla="*/ 1 w 78"/>
                  <a:gd name="T23" fmla="*/ 0 h 44"/>
                  <a:gd name="T24" fmla="*/ 1 w 78"/>
                  <a:gd name="T25" fmla="*/ 0 h 44"/>
                  <a:gd name="T26" fmla="*/ 1 w 78"/>
                  <a:gd name="T27" fmla="*/ 0 h 44"/>
                  <a:gd name="T28" fmla="*/ 1 w 78"/>
                  <a:gd name="T29" fmla="*/ 0 h 44"/>
                  <a:gd name="T30" fmla="*/ 1 w 78"/>
                  <a:gd name="T31" fmla="*/ 0 h 44"/>
                  <a:gd name="T32" fmla="*/ 1 w 78"/>
                  <a:gd name="T33" fmla="*/ 0 h 44"/>
                  <a:gd name="T34" fmla="*/ 1 w 78"/>
                  <a:gd name="T35" fmla="*/ 0 h 44"/>
                  <a:gd name="T36" fmla="*/ 1 w 78"/>
                  <a:gd name="T37" fmla="*/ 0 h 44"/>
                  <a:gd name="T38" fmla="*/ 1 w 78"/>
                  <a:gd name="T39" fmla="*/ 0 h 44"/>
                  <a:gd name="T40" fmla="*/ 1 w 78"/>
                  <a:gd name="T41" fmla="*/ 0 h 44"/>
                  <a:gd name="T42" fmla="*/ 1 w 78"/>
                  <a:gd name="T43" fmla="*/ 0 h 44"/>
                  <a:gd name="T44" fmla="*/ 1 w 78"/>
                  <a:gd name="T45" fmla="*/ 0 h 44"/>
                  <a:gd name="T46" fmla="*/ 1 w 78"/>
                  <a:gd name="T47" fmla="*/ 0 h 44"/>
                  <a:gd name="T48" fmla="*/ 0 w 78"/>
                  <a:gd name="T49" fmla="*/ 0 h 44"/>
                  <a:gd name="T50" fmla="*/ 0 w 78"/>
                  <a:gd name="T51" fmla="*/ 0 h 44"/>
                  <a:gd name="T52" fmla="*/ 0 w 78"/>
                  <a:gd name="T53" fmla="*/ 0 h 44"/>
                  <a:gd name="T54" fmla="*/ 0 w 78"/>
                  <a:gd name="T55" fmla="*/ 0 h 44"/>
                  <a:gd name="T56" fmla="*/ 0 w 78"/>
                  <a:gd name="T57" fmla="*/ 0 h 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8" h="44">
                    <a:moveTo>
                      <a:pt x="0" y="16"/>
                    </a:moveTo>
                    <a:lnTo>
                      <a:pt x="9" y="14"/>
                    </a:lnTo>
                    <a:lnTo>
                      <a:pt x="20" y="13"/>
                    </a:lnTo>
                    <a:lnTo>
                      <a:pt x="29" y="11"/>
                    </a:lnTo>
                    <a:lnTo>
                      <a:pt x="39" y="8"/>
                    </a:lnTo>
                    <a:lnTo>
                      <a:pt x="48" y="7"/>
                    </a:lnTo>
                    <a:lnTo>
                      <a:pt x="59" y="5"/>
                    </a:lnTo>
                    <a:lnTo>
                      <a:pt x="68" y="3"/>
                    </a:lnTo>
                    <a:lnTo>
                      <a:pt x="78" y="0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78" y="18"/>
                    </a:lnTo>
                    <a:lnTo>
                      <a:pt x="78" y="23"/>
                    </a:lnTo>
                    <a:lnTo>
                      <a:pt x="71" y="24"/>
                    </a:lnTo>
                    <a:lnTo>
                      <a:pt x="65" y="27"/>
                    </a:lnTo>
                    <a:lnTo>
                      <a:pt x="58" y="28"/>
                    </a:lnTo>
                    <a:lnTo>
                      <a:pt x="51" y="30"/>
                    </a:lnTo>
                    <a:lnTo>
                      <a:pt x="45" y="31"/>
                    </a:lnTo>
                    <a:lnTo>
                      <a:pt x="38" y="34"/>
                    </a:lnTo>
                    <a:lnTo>
                      <a:pt x="32" y="35"/>
                    </a:lnTo>
                    <a:lnTo>
                      <a:pt x="25" y="37"/>
                    </a:lnTo>
                    <a:lnTo>
                      <a:pt x="20" y="38"/>
                    </a:lnTo>
                    <a:lnTo>
                      <a:pt x="13" y="41"/>
                    </a:lnTo>
                    <a:lnTo>
                      <a:pt x="7" y="42"/>
                    </a:lnTo>
                    <a:lnTo>
                      <a:pt x="0" y="44"/>
                    </a:lnTo>
                    <a:lnTo>
                      <a:pt x="0" y="37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594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0" name="Freeform 296"/>
              <p:cNvSpPr>
                <a:spLocks/>
              </p:cNvSpPr>
              <p:nvPr/>
            </p:nvSpPr>
            <p:spPr bwMode="auto">
              <a:xfrm>
                <a:off x="865" y="3030"/>
                <a:ext cx="37" cy="20"/>
              </a:xfrm>
              <a:custGeom>
                <a:avLst/>
                <a:gdLst>
                  <a:gd name="T0" fmla="*/ 0 w 73"/>
                  <a:gd name="T1" fmla="*/ 0 h 42"/>
                  <a:gd name="T2" fmla="*/ 1 w 73"/>
                  <a:gd name="T3" fmla="*/ 0 h 42"/>
                  <a:gd name="T4" fmla="*/ 1 w 73"/>
                  <a:gd name="T5" fmla="*/ 0 h 42"/>
                  <a:gd name="T6" fmla="*/ 1 w 73"/>
                  <a:gd name="T7" fmla="*/ 0 h 42"/>
                  <a:gd name="T8" fmla="*/ 1 w 73"/>
                  <a:gd name="T9" fmla="*/ 0 h 42"/>
                  <a:gd name="T10" fmla="*/ 1 w 73"/>
                  <a:gd name="T11" fmla="*/ 0 h 42"/>
                  <a:gd name="T12" fmla="*/ 1 w 73"/>
                  <a:gd name="T13" fmla="*/ 0 h 42"/>
                  <a:gd name="T14" fmla="*/ 1 w 73"/>
                  <a:gd name="T15" fmla="*/ 0 h 42"/>
                  <a:gd name="T16" fmla="*/ 1 w 73"/>
                  <a:gd name="T17" fmla="*/ 0 h 42"/>
                  <a:gd name="T18" fmla="*/ 1 w 73"/>
                  <a:gd name="T19" fmla="*/ 0 h 42"/>
                  <a:gd name="T20" fmla="*/ 1 w 73"/>
                  <a:gd name="T21" fmla="*/ 0 h 42"/>
                  <a:gd name="T22" fmla="*/ 1 w 73"/>
                  <a:gd name="T23" fmla="*/ 0 h 42"/>
                  <a:gd name="T24" fmla="*/ 1 w 73"/>
                  <a:gd name="T25" fmla="*/ 0 h 42"/>
                  <a:gd name="T26" fmla="*/ 1 w 73"/>
                  <a:gd name="T27" fmla="*/ 0 h 42"/>
                  <a:gd name="T28" fmla="*/ 1 w 73"/>
                  <a:gd name="T29" fmla="*/ 0 h 42"/>
                  <a:gd name="T30" fmla="*/ 1 w 73"/>
                  <a:gd name="T31" fmla="*/ 0 h 42"/>
                  <a:gd name="T32" fmla="*/ 1 w 73"/>
                  <a:gd name="T33" fmla="*/ 0 h 42"/>
                  <a:gd name="T34" fmla="*/ 1 w 73"/>
                  <a:gd name="T35" fmla="*/ 0 h 42"/>
                  <a:gd name="T36" fmla="*/ 1 w 73"/>
                  <a:gd name="T37" fmla="*/ 0 h 42"/>
                  <a:gd name="T38" fmla="*/ 1 w 73"/>
                  <a:gd name="T39" fmla="*/ 0 h 42"/>
                  <a:gd name="T40" fmla="*/ 1 w 73"/>
                  <a:gd name="T41" fmla="*/ 0 h 42"/>
                  <a:gd name="T42" fmla="*/ 1 w 73"/>
                  <a:gd name="T43" fmla="*/ 0 h 42"/>
                  <a:gd name="T44" fmla="*/ 1 w 73"/>
                  <a:gd name="T45" fmla="*/ 0 h 42"/>
                  <a:gd name="T46" fmla="*/ 1 w 73"/>
                  <a:gd name="T47" fmla="*/ 0 h 42"/>
                  <a:gd name="T48" fmla="*/ 1 w 73"/>
                  <a:gd name="T49" fmla="*/ 0 h 42"/>
                  <a:gd name="T50" fmla="*/ 1 w 73"/>
                  <a:gd name="T51" fmla="*/ 0 h 42"/>
                  <a:gd name="T52" fmla="*/ 1 w 73"/>
                  <a:gd name="T53" fmla="*/ 0 h 42"/>
                  <a:gd name="T54" fmla="*/ 1 w 73"/>
                  <a:gd name="T55" fmla="*/ 0 h 42"/>
                  <a:gd name="T56" fmla="*/ 0 w 73"/>
                  <a:gd name="T57" fmla="*/ 0 h 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3" h="42">
                    <a:moveTo>
                      <a:pt x="0" y="16"/>
                    </a:moveTo>
                    <a:lnTo>
                      <a:pt x="9" y="14"/>
                    </a:lnTo>
                    <a:lnTo>
                      <a:pt x="18" y="12"/>
                    </a:lnTo>
                    <a:lnTo>
                      <a:pt x="27" y="9"/>
                    </a:lnTo>
                    <a:lnTo>
                      <a:pt x="37" y="8"/>
                    </a:lnTo>
                    <a:lnTo>
                      <a:pt x="46" y="6"/>
                    </a:lnTo>
                    <a:lnTo>
                      <a:pt x="55" y="4"/>
                    </a:lnTo>
                    <a:lnTo>
                      <a:pt x="64" y="3"/>
                    </a:lnTo>
                    <a:lnTo>
                      <a:pt x="73" y="0"/>
                    </a:lnTo>
                    <a:lnTo>
                      <a:pt x="73" y="6"/>
                    </a:lnTo>
                    <a:lnTo>
                      <a:pt x="73" y="12"/>
                    </a:lnTo>
                    <a:lnTo>
                      <a:pt x="73" y="18"/>
                    </a:lnTo>
                    <a:lnTo>
                      <a:pt x="73" y="23"/>
                    </a:lnTo>
                    <a:lnTo>
                      <a:pt x="66" y="24"/>
                    </a:lnTo>
                    <a:lnTo>
                      <a:pt x="60" y="27"/>
                    </a:lnTo>
                    <a:lnTo>
                      <a:pt x="53" y="28"/>
                    </a:lnTo>
                    <a:lnTo>
                      <a:pt x="47" y="30"/>
                    </a:lnTo>
                    <a:lnTo>
                      <a:pt x="41" y="31"/>
                    </a:lnTo>
                    <a:lnTo>
                      <a:pt x="35" y="34"/>
                    </a:lnTo>
                    <a:lnTo>
                      <a:pt x="30" y="35"/>
                    </a:lnTo>
                    <a:lnTo>
                      <a:pt x="24" y="36"/>
                    </a:lnTo>
                    <a:lnTo>
                      <a:pt x="18" y="38"/>
                    </a:lnTo>
                    <a:lnTo>
                      <a:pt x="12" y="39"/>
                    </a:lnTo>
                    <a:lnTo>
                      <a:pt x="7" y="41"/>
                    </a:lnTo>
                    <a:lnTo>
                      <a:pt x="1" y="42"/>
                    </a:lnTo>
                    <a:lnTo>
                      <a:pt x="1" y="36"/>
                    </a:lnTo>
                    <a:lnTo>
                      <a:pt x="1" y="29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5E4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1" name="Freeform 297"/>
              <p:cNvSpPr>
                <a:spLocks/>
              </p:cNvSpPr>
              <p:nvPr/>
            </p:nvSpPr>
            <p:spPr bwMode="auto">
              <a:xfrm>
                <a:off x="868" y="3030"/>
                <a:ext cx="34" cy="20"/>
              </a:xfrm>
              <a:custGeom>
                <a:avLst/>
                <a:gdLst>
                  <a:gd name="T0" fmla="*/ 0 w 68"/>
                  <a:gd name="T1" fmla="*/ 0 h 41"/>
                  <a:gd name="T2" fmla="*/ 1 w 68"/>
                  <a:gd name="T3" fmla="*/ 0 h 41"/>
                  <a:gd name="T4" fmla="*/ 1 w 68"/>
                  <a:gd name="T5" fmla="*/ 0 h 41"/>
                  <a:gd name="T6" fmla="*/ 1 w 68"/>
                  <a:gd name="T7" fmla="*/ 0 h 41"/>
                  <a:gd name="T8" fmla="*/ 1 w 68"/>
                  <a:gd name="T9" fmla="*/ 0 h 41"/>
                  <a:gd name="T10" fmla="*/ 1 w 68"/>
                  <a:gd name="T11" fmla="*/ 0 h 41"/>
                  <a:gd name="T12" fmla="*/ 1 w 68"/>
                  <a:gd name="T13" fmla="*/ 0 h 41"/>
                  <a:gd name="T14" fmla="*/ 1 w 68"/>
                  <a:gd name="T15" fmla="*/ 0 h 41"/>
                  <a:gd name="T16" fmla="*/ 1 w 68"/>
                  <a:gd name="T17" fmla="*/ 0 h 41"/>
                  <a:gd name="T18" fmla="*/ 1 w 68"/>
                  <a:gd name="T19" fmla="*/ 0 h 41"/>
                  <a:gd name="T20" fmla="*/ 1 w 68"/>
                  <a:gd name="T21" fmla="*/ 0 h 41"/>
                  <a:gd name="T22" fmla="*/ 1 w 68"/>
                  <a:gd name="T23" fmla="*/ 0 h 41"/>
                  <a:gd name="T24" fmla="*/ 1 w 68"/>
                  <a:gd name="T25" fmla="*/ 0 h 41"/>
                  <a:gd name="T26" fmla="*/ 1 w 68"/>
                  <a:gd name="T27" fmla="*/ 0 h 41"/>
                  <a:gd name="T28" fmla="*/ 1 w 68"/>
                  <a:gd name="T29" fmla="*/ 0 h 41"/>
                  <a:gd name="T30" fmla="*/ 1 w 68"/>
                  <a:gd name="T31" fmla="*/ 0 h 41"/>
                  <a:gd name="T32" fmla="*/ 1 w 68"/>
                  <a:gd name="T33" fmla="*/ 0 h 41"/>
                  <a:gd name="T34" fmla="*/ 1 w 68"/>
                  <a:gd name="T35" fmla="*/ 0 h 41"/>
                  <a:gd name="T36" fmla="*/ 1 w 68"/>
                  <a:gd name="T37" fmla="*/ 0 h 41"/>
                  <a:gd name="T38" fmla="*/ 1 w 68"/>
                  <a:gd name="T39" fmla="*/ 0 h 41"/>
                  <a:gd name="T40" fmla="*/ 1 w 68"/>
                  <a:gd name="T41" fmla="*/ 0 h 41"/>
                  <a:gd name="T42" fmla="*/ 1 w 68"/>
                  <a:gd name="T43" fmla="*/ 0 h 41"/>
                  <a:gd name="T44" fmla="*/ 1 w 68"/>
                  <a:gd name="T45" fmla="*/ 0 h 41"/>
                  <a:gd name="T46" fmla="*/ 1 w 68"/>
                  <a:gd name="T47" fmla="*/ 0 h 41"/>
                  <a:gd name="T48" fmla="*/ 1 w 68"/>
                  <a:gd name="T49" fmla="*/ 0 h 41"/>
                  <a:gd name="T50" fmla="*/ 1 w 68"/>
                  <a:gd name="T51" fmla="*/ 0 h 41"/>
                  <a:gd name="T52" fmla="*/ 1 w 68"/>
                  <a:gd name="T53" fmla="*/ 0 h 41"/>
                  <a:gd name="T54" fmla="*/ 1 w 68"/>
                  <a:gd name="T55" fmla="*/ 0 h 41"/>
                  <a:gd name="T56" fmla="*/ 0 w 68"/>
                  <a:gd name="T57" fmla="*/ 0 h 4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8" h="41">
                    <a:moveTo>
                      <a:pt x="0" y="15"/>
                    </a:moveTo>
                    <a:lnTo>
                      <a:pt x="8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5" y="7"/>
                    </a:lnTo>
                    <a:lnTo>
                      <a:pt x="43" y="6"/>
                    </a:lnTo>
                    <a:lnTo>
                      <a:pt x="51" y="4"/>
                    </a:lnTo>
                    <a:lnTo>
                      <a:pt x="60" y="3"/>
                    </a:lnTo>
                    <a:lnTo>
                      <a:pt x="68" y="0"/>
                    </a:lnTo>
                    <a:lnTo>
                      <a:pt x="68" y="6"/>
                    </a:lnTo>
                    <a:lnTo>
                      <a:pt x="68" y="12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1" y="24"/>
                    </a:lnTo>
                    <a:lnTo>
                      <a:pt x="56" y="27"/>
                    </a:lnTo>
                    <a:lnTo>
                      <a:pt x="49" y="28"/>
                    </a:lnTo>
                    <a:lnTo>
                      <a:pt x="42" y="30"/>
                    </a:lnTo>
                    <a:lnTo>
                      <a:pt x="37" y="31"/>
                    </a:lnTo>
                    <a:lnTo>
                      <a:pt x="32" y="32"/>
                    </a:lnTo>
                    <a:lnTo>
                      <a:pt x="27" y="34"/>
                    </a:lnTo>
                    <a:lnTo>
                      <a:pt x="22" y="35"/>
                    </a:lnTo>
                    <a:lnTo>
                      <a:pt x="17" y="37"/>
                    </a:lnTo>
                    <a:lnTo>
                      <a:pt x="12" y="38"/>
                    </a:lnTo>
                    <a:lnTo>
                      <a:pt x="6" y="39"/>
                    </a:lnTo>
                    <a:lnTo>
                      <a:pt x="2" y="41"/>
                    </a:lnTo>
                    <a:lnTo>
                      <a:pt x="2" y="35"/>
                    </a:lnTo>
                    <a:lnTo>
                      <a:pt x="2" y="28"/>
                    </a:lnTo>
                    <a:lnTo>
                      <a:pt x="2" y="2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634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2" name="Freeform 298"/>
              <p:cNvSpPr>
                <a:spLocks/>
              </p:cNvSpPr>
              <p:nvPr/>
            </p:nvSpPr>
            <p:spPr bwMode="auto">
              <a:xfrm>
                <a:off x="871" y="3030"/>
                <a:ext cx="31" cy="19"/>
              </a:xfrm>
              <a:custGeom>
                <a:avLst/>
                <a:gdLst>
                  <a:gd name="T0" fmla="*/ 0 w 62"/>
                  <a:gd name="T1" fmla="*/ 0 h 39"/>
                  <a:gd name="T2" fmla="*/ 1 w 62"/>
                  <a:gd name="T3" fmla="*/ 0 h 39"/>
                  <a:gd name="T4" fmla="*/ 1 w 62"/>
                  <a:gd name="T5" fmla="*/ 0 h 39"/>
                  <a:gd name="T6" fmla="*/ 1 w 62"/>
                  <a:gd name="T7" fmla="*/ 0 h 39"/>
                  <a:gd name="T8" fmla="*/ 1 w 62"/>
                  <a:gd name="T9" fmla="*/ 0 h 39"/>
                  <a:gd name="T10" fmla="*/ 1 w 62"/>
                  <a:gd name="T11" fmla="*/ 0 h 39"/>
                  <a:gd name="T12" fmla="*/ 1 w 62"/>
                  <a:gd name="T13" fmla="*/ 0 h 39"/>
                  <a:gd name="T14" fmla="*/ 1 w 62"/>
                  <a:gd name="T15" fmla="*/ 0 h 39"/>
                  <a:gd name="T16" fmla="*/ 1 w 62"/>
                  <a:gd name="T17" fmla="*/ 0 h 39"/>
                  <a:gd name="T18" fmla="*/ 1 w 62"/>
                  <a:gd name="T19" fmla="*/ 0 h 39"/>
                  <a:gd name="T20" fmla="*/ 1 w 62"/>
                  <a:gd name="T21" fmla="*/ 0 h 39"/>
                  <a:gd name="T22" fmla="*/ 1 w 62"/>
                  <a:gd name="T23" fmla="*/ 0 h 39"/>
                  <a:gd name="T24" fmla="*/ 1 w 62"/>
                  <a:gd name="T25" fmla="*/ 0 h 39"/>
                  <a:gd name="T26" fmla="*/ 1 w 62"/>
                  <a:gd name="T27" fmla="*/ 0 h 39"/>
                  <a:gd name="T28" fmla="*/ 1 w 62"/>
                  <a:gd name="T29" fmla="*/ 0 h 39"/>
                  <a:gd name="T30" fmla="*/ 1 w 62"/>
                  <a:gd name="T31" fmla="*/ 0 h 39"/>
                  <a:gd name="T32" fmla="*/ 1 w 62"/>
                  <a:gd name="T33" fmla="*/ 0 h 39"/>
                  <a:gd name="T34" fmla="*/ 1 w 62"/>
                  <a:gd name="T35" fmla="*/ 0 h 39"/>
                  <a:gd name="T36" fmla="*/ 1 w 62"/>
                  <a:gd name="T37" fmla="*/ 0 h 39"/>
                  <a:gd name="T38" fmla="*/ 1 w 62"/>
                  <a:gd name="T39" fmla="*/ 0 h 39"/>
                  <a:gd name="T40" fmla="*/ 1 w 62"/>
                  <a:gd name="T41" fmla="*/ 0 h 39"/>
                  <a:gd name="T42" fmla="*/ 1 w 62"/>
                  <a:gd name="T43" fmla="*/ 0 h 39"/>
                  <a:gd name="T44" fmla="*/ 1 w 62"/>
                  <a:gd name="T45" fmla="*/ 0 h 39"/>
                  <a:gd name="T46" fmla="*/ 1 w 62"/>
                  <a:gd name="T47" fmla="*/ 0 h 39"/>
                  <a:gd name="T48" fmla="*/ 1 w 62"/>
                  <a:gd name="T49" fmla="*/ 0 h 39"/>
                  <a:gd name="T50" fmla="*/ 1 w 62"/>
                  <a:gd name="T51" fmla="*/ 0 h 39"/>
                  <a:gd name="T52" fmla="*/ 1 w 62"/>
                  <a:gd name="T53" fmla="*/ 0 h 39"/>
                  <a:gd name="T54" fmla="*/ 0 w 62"/>
                  <a:gd name="T55" fmla="*/ 0 h 39"/>
                  <a:gd name="T56" fmla="*/ 0 w 62"/>
                  <a:gd name="T57" fmla="*/ 0 h 3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2" h="39">
                    <a:moveTo>
                      <a:pt x="0" y="14"/>
                    </a:moveTo>
                    <a:lnTo>
                      <a:pt x="8" y="12"/>
                    </a:lnTo>
                    <a:lnTo>
                      <a:pt x="16" y="11"/>
                    </a:lnTo>
                    <a:lnTo>
                      <a:pt x="23" y="8"/>
                    </a:lnTo>
                    <a:lnTo>
                      <a:pt x="31" y="7"/>
                    </a:lnTo>
                    <a:lnTo>
                      <a:pt x="39" y="5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2"/>
                    </a:lnTo>
                    <a:lnTo>
                      <a:pt x="62" y="19"/>
                    </a:lnTo>
                    <a:lnTo>
                      <a:pt x="62" y="24"/>
                    </a:lnTo>
                    <a:lnTo>
                      <a:pt x="55" y="26"/>
                    </a:lnTo>
                    <a:lnTo>
                      <a:pt x="50" y="27"/>
                    </a:lnTo>
                    <a:lnTo>
                      <a:pt x="43" y="29"/>
                    </a:lnTo>
                    <a:lnTo>
                      <a:pt x="36" y="30"/>
                    </a:lnTo>
                    <a:lnTo>
                      <a:pt x="31" y="31"/>
                    </a:lnTo>
                    <a:lnTo>
                      <a:pt x="28" y="32"/>
                    </a:lnTo>
                    <a:lnTo>
                      <a:pt x="23" y="34"/>
                    </a:lnTo>
                    <a:lnTo>
                      <a:pt x="19" y="35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6" y="38"/>
                    </a:lnTo>
                    <a:lnTo>
                      <a:pt x="1" y="39"/>
                    </a:lnTo>
                    <a:lnTo>
                      <a:pt x="1" y="32"/>
                    </a:lnTo>
                    <a:lnTo>
                      <a:pt x="1" y="27"/>
                    </a:lnTo>
                    <a:lnTo>
                      <a:pt x="0" y="2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6B42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3" name="Freeform 299"/>
              <p:cNvSpPr>
                <a:spLocks/>
              </p:cNvSpPr>
              <p:nvPr/>
            </p:nvSpPr>
            <p:spPr bwMode="auto">
              <a:xfrm>
                <a:off x="874" y="3030"/>
                <a:ext cx="28" cy="18"/>
              </a:xfrm>
              <a:custGeom>
                <a:avLst/>
                <a:gdLst>
                  <a:gd name="T0" fmla="*/ 0 w 56"/>
                  <a:gd name="T1" fmla="*/ 0 h 37"/>
                  <a:gd name="T2" fmla="*/ 1 w 56"/>
                  <a:gd name="T3" fmla="*/ 0 h 37"/>
                  <a:gd name="T4" fmla="*/ 1 w 56"/>
                  <a:gd name="T5" fmla="*/ 0 h 37"/>
                  <a:gd name="T6" fmla="*/ 1 w 56"/>
                  <a:gd name="T7" fmla="*/ 0 h 37"/>
                  <a:gd name="T8" fmla="*/ 1 w 56"/>
                  <a:gd name="T9" fmla="*/ 0 h 37"/>
                  <a:gd name="T10" fmla="*/ 1 w 56"/>
                  <a:gd name="T11" fmla="*/ 0 h 37"/>
                  <a:gd name="T12" fmla="*/ 1 w 56"/>
                  <a:gd name="T13" fmla="*/ 0 h 37"/>
                  <a:gd name="T14" fmla="*/ 1 w 56"/>
                  <a:gd name="T15" fmla="*/ 0 h 37"/>
                  <a:gd name="T16" fmla="*/ 1 w 56"/>
                  <a:gd name="T17" fmla="*/ 0 h 37"/>
                  <a:gd name="T18" fmla="*/ 1 w 56"/>
                  <a:gd name="T19" fmla="*/ 0 h 37"/>
                  <a:gd name="T20" fmla="*/ 1 w 56"/>
                  <a:gd name="T21" fmla="*/ 0 h 37"/>
                  <a:gd name="T22" fmla="*/ 1 w 56"/>
                  <a:gd name="T23" fmla="*/ 0 h 37"/>
                  <a:gd name="T24" fmla="*/ 1 w 56"/>
                  <a:gd name="T25" fmla="*/ 0 h 37"/>
                  <a:gd name="T26" fmla="*/ 1 w 56"/>
                  <a:gd name="T27" fmla="*/ 0 h 37"/>
                  <a:gd name="T28" fmla="*/ 1 w 56"/>
                  <a:gd name="T29" fmla="*/ 0 h 37"/>
                  <a:gd name="T30" fmla="*/ 1 w 56"/>
                  <a:gd name="T31" fmla="*/ 0 h 37"/>
                  <a:gd name="T32" fmla="*/ 1 w 56"/>
                  <a:gd name="T33" fmla="*/ 0 h 37"/>
                  <a:gd name="T34" fmla="*/ 1 w 56"/>
                  <a:gd name="T35" fmla="*/ 0 h 37"/>
                  <a:gd name="T36" fmla="*/ 1 w 56"/>
                  <a:gd name="T37" fmla="*/ 0 h 37"/>
                  <a:gd name="T38" fmla="*/ 1 w 56"/>
                  <a:gd name="T39" fmla="*/ 0 h 37"/>
                  <a:gd name="T40" fmla="*/ 1 w 56"/>
                  <a:gd name="T41" fmla="*/ 0 h 37"/>
                  <a:gd name="T42" fmla="*/ 1 w 56"/>
                  <a:gd name="T43" fmla="*/ 0 h 37"/>
                  <a:gd name="T44" fmla="*/ 1 w 56"/>
                  <a:gd name="T45" fmla="*/ 0 h 37"/>
                  <a:gd name="T46" fmla="*/ 0 w 56"/>
                  <a:gd name="T47" fmla="*/ 0 h 37"/>
                  <a:gd name="T48" fmla="*/ 0 w 56"/>
                  <a:gd name="T49" fmla="*/ 0 h 3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" h="37">
                    <a:moveTo>
                      <a:pt x="0" y="13"/>
                    </a:moveTo>
                    <a:lnTo>
                      <a:pt x="7" y="12"/>
                    </a:lnTo>
                    <a:lnTo>
                      <a:pt x="14" y="11"/>
                    </a:lnTo>
                    <a:lnTo>
                      <a:pt x="21" y="8"/>
                    </a:lnTo>
                    <a:lnTo>
                      <a:pt x="29" y="7"/>
                    </a:lnTo>
                    <a:lnTo>
                      <a:pt x="36" y="5"/>
                    </a:lnTo>
                    <a:lnTo>
                      <a:pt x="43" y="4"/>
                    </a:lnTo>
                    <a:lnTo>
                      <a:pt x="49" y="1"/>
                    </a:lnTo>
                    <a:lnTo>
                      <a:pt x="56" y="0"/>
                    </a:lnTo>
                    <a:lnTo>
                      <a:pt x="56" y="6"/>
                    </a:lnTo>
                    <a:lnTo>
                      <a:pt x="56" y="12"/>
                    </a:lnTo>
                    <a:lnTo>
                      <a:pt x="56" y="19"/>
                    </a:lnTo>
                    <a:lnTo>
                      <a:pt x="56" y="24"/>
                    </a:lnTo>
                    <a:lnTo>
                      <a:pt x="51" y="26"/>
                    </a:lnTo>
                    <a:lnTo>
                      <a:pt x="44" y="28"/>
                    </a:lnTo>
                    <a:lnTo>
                      <a:pt x="37" y="29"/>
                    </a:lnTo>
                    <a:lnTo>
                      <a:pt x="31" y="30"/>
                    </a:lnTo>
                    <a:lnTo>
                      <a:pt x="23" y="31"/>
                    </a:lnTo>
                    <a:lnTo>
                      <a:pt x="16" y="34"/>
                    </a:lnTo>
                    <a:lnTo>
                      <a:pt x="9" y="35"/>
                    </a:lnTo>
                    <a:lnTo>
                      <a:pt x="1" y="37"/>
                    </a:lnTo>
                    <a:lnTo>
                      <a:pt x="1" y="31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24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4" name="Freeform 300"/>
              <p:cNvSpPr>
                <a:spLocks/>
              </p:cNvSpPr>
              <p:nvPr/>
            </p:nvSpPr>
            <p:spPr bwMode="auto">
              <a:xfrm>
                <a:off x="877" y="3030"/>
                <a:ext cx="25" cy="17"/>
              </a:xfrm>
              <a:custGeom>
                <a:avLst/>
                <a:gdLst>
                  <a:gd name="T0" fmla="*/ 0 w 50"/>
                  <a:gd name="T1" fmla="*/ 0 h 36"/>
                  <a:gd name="T2" fmla="*/ 1 w 50"/>
                  <a:gd name="T3" fmla="*/ 0 h 36"/>
                  <a:gd name="T4" fmla="*/ 1 w 50"/>
                  <a:gd name="T5" fmla="*/ 0 h 36"/>
                  <a:gd name="T6" fmla="*/ 1 w 50"/>
                  <a:gd name="T7" fmla="*/ 0 h 36"/>
                  <a:gd name="T8" fmla="*/ 1 w 50"/>
                  <a:gd name="T9" fmla="*/ 0 h 36"/>
                  <a:gd name="T10" fmla="*/ 1 w 50"/>
                  <a:gd name="T11" fmla="*/ 0 h 36"/>
                  <a:gd name="T12" fmla="*/ 1 w 50"/>
                  <a:gd name="T13" fmla="*/ 0 h 36"/>
                  <a:gd name="T14" fmla="*/ 1 w 50"/>
                  <a:gd name="T15" fmla="*/ 0 h 36"/>
                  <a:gd name="T16" fmla="*/ 1 w 50"/>
                  <a:gd name="T17" fmla="*/ 0 h 36"/>
                  <a:gd name="T18" fmla="*/ 1 w 50"/>
                  <a:gd name="T19" fmla="*/ 0 h 36"/>
                  <a:gd name="T20" fmla="*/ 1 w 50"/>
                  <a:gd name="T21" fmla="*/ 0 h 36"/>
                  <a:gd name="T22" fmla="*/ 1 w 50"/>
                  <a:gd name="T23" fmla="*/ 0 h 36"/>
                  <a:gd name="T24" fmla="*/ 1 w 50"/>
                  <a:gd name="T25" fmla="*/ 0 h 36"/>
                  <a:gd name="T26" fmla="*/ 1 w 50"/>
                  <a:gd name="T27" fmla="*/ 0 h 36"/>
                  <a:gd name="T28" fmla="*/ 1 w 50"/>
                  <a:gd name="T29" fmla="*/ 0 h 36"/>
                  <a:gd name="T30" fmla="*/ 1 w 50"/>
                  <a:gd name="T31" fmla="*/ 0 h 36"/>
                  <a:gd name="T32" fmla="*/ 1 w 50"/>
                  <a:gd name="T33" fmla="*/ 0 h 36"/>
                  <a:gd name="T34" fmla="*/ 1 w 50"/>
                  <a:gd name="T35" fmla="*/ 0 h 36"/>
                  <a:gd name="T36" fmla="*/ 1 w 50"/>
                  <a:gd name="T37" fmla="*/ 0 h 36"/>
                  <a:gd name="T38" fmla="*/ 1 w 50"/>
                  <a:gd name="T39" fmla="*/ 0 h 36"/>
                  <a:gd name="T40" fmla="*/ 1 w 50"/>
                  <a:gd name="T41" fmla="*/ 0 h 36"/>
                  <a:gd name="T42" fmla="*/ 1 w 50"/>
                  <a:gd name="T43" fmla="*/ 0 h 36"/>
                  <a:gd name="T44" fmla="*/ 1 w 50"/>
                  <a:gd name="T45" fmla="*/ 0 h 36"/>
                  <a:gd name="T46" fmla="*/ 0 w 50"/>
                  <a:gd name="T47" fmla="*/ 0 h 36"/>
                  <a:gd name="T48" fmla="*/ 0 w 50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0" h="36">
                    <a:moveTo>
                      <a:pt x="0" y="13"/>
                    </a:moveTo>
                    <a:lnTo>
                      <a:pt x="5" y="12"/>
                    </a:lnTo>
                    <a:lnTo>
                      <a:pt x="12" y="9"/>
                    </a:lnTo>
                    <a:lnTo>
                      <a:pt x="18" y="8"/>
                    </a:lnTo>
                    <a:lnTo>
                      <a:pt x="25" y="6"/>
                    </a:lnTo>
                    <a:lnTo>
                      <a:pt x="31" y="5"/>
                    </a:lnTo>
                    <a:lnTo>
                      <a:pt x="38" y="4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0" y="6"/>
                    </a:lnTo>
                    <a:lnTo>
                      <a:pt x="50" y="12"/>
                    </a:lnTo>
                    <a:lnTo>
                      <a:pt x="50" y="19"/>
                    </a:lnTo>
                    <a:lnTo>
                      <a:pt x="50" y="24"/>
                    </a:lnTo>
                    <a:lnTo>
                      <a:pt x="45" y="26"/>
                    </a:lnTo>
                    <a:lnTo>
                      <a:pt x="38" y="28"/>
                    </a:lnTo>
                    <a:lnTo>
                      <a:pt x="31" y="29"/>
                    </a:lnTo>
                    <a:lnTo>
                      <a:pt x="25" y="30"/>
                    </a:lnTo>
                    <a:lnTo>
                      <a:pt x="19" y="31"/>
                    </a:lnTo>
                    <a:lnTo>
                      <a:pt x="14" y="32"/>
                    </a:lnTo>
                    <a:lnTo>
                      <a:pt x="7" y="35"/>
                    </a:lnTo>
                    <a:lnTo>
                      <a:pt x="1" y="36"/>
                    </a:lnTo>
                    <a:lnTo>
                      <a:pt x="1" y="30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5" name="Freeform 301"/>
              <p:cNvSpPr>
                <a:spLocks/>
              </p:cNvSpPr>
              <p:nvPr/>
            </p:nvSpPr>
            <p:spPr bwMode="auto">
              <a:xfrm>
                <a:off x="879" y="3030"/>
                <a:ext cx="23" cy="17"/>
              </a:xfrm>
              <a:custGeom>
                <a:avLst/>
                <a:gdLst>
                  <a:gd name="T0" fmla="*/ 0 w 46"/>
                  <a:gd name="T1" fmla="*/ 0 h 35"/>
                  <a:gd name="T2" fmla="*/ 1 w 46"/>
                  <a:gd name="T3" fmla="*/ 0 h 35"/>
                  <a:gd name="T4" fmla="*/ 1 w 46"/>
                  <a:gd name="T5" fmla="*/ 0 h 35"/>
                  <a:gd name="T6" fmla="*/ 1 w 46"/>
                  <a:gd name="T7" fmla="*/ 0 h 35"/>
                  <a:gd name="T8" fmla="*/ 1 w 46"/>
                  <a:gd name="T9" fmla="*/ 0 h 35"/>
                  <a:gd name="T10" fmla="*/ 0 w 46"/>
                  <a:gd name="T11" fmla="*/ 0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" h="35">
                    <a:moveTo>
                      <a:pt x="0" y="12"/>
                    </a:moveTo>
                    <a:lnTo>
                      <a:pt x="46" y="0"/>
                    </a:lnTo>
                    <a:lnTo>
                      <a:pt x="46" y="26"/>
                    </a:lnTo>
                    <a:lnTo>
                      <a:pt x="21" y="30"/>
                    </a:lnTo>
                    <a:lnTo>
                      <a:pt x="3" y="35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6" name="Freeform 302"/>
              <p:cNvSpPr>
                <a:spLocks/>
              </p:cNvSpPr>
              <p:nvPr/>
            </p:nvSpPr>
            <p:spPr bwMode="auto">
              <a:xfrm>
                <a:off x="851" y="2858"/>
                <a:ext cx="36" cy="13"/>
              </a:xfrm>
              <a:custGeom>
                <a:avLst/>
                <a:gdLst>
                  <a:gd name="T0" fmla="*/ 0 w 71"/>
                  <a:gd name="T1" fmla="*/ 0 h 25"/>
                  <a:gd name="T2" fmla="*/ 0 w 71"/>
                  <a:gd name="T3" fmla="*/ 1 h 25"/>
                  <a:gd name="T4" fmla="*/ 1 w 71"/>
                  <a:gd name="T5" fmla="*/ 1 h 25"/>
                  <a:gd name="T6" fmla="*/ 1 w 71"/>
                  <a:gd name="T7" fmla="*/ 1 h 25"/>
                  <a:gd name="T8" fmla="*/ 1 w 71"/>
                  <a:gd name="T9" fmla="*/ 0 h 25"/>
                  <a:gd name="T10" fmla="*/ 0 w 71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" h="25">
                    <a:moveTo>
                      <a:pt x="0" y="0"/>
                    </a:moveTo>
                    <a:lnTo>
                      <a:pt x="0" y="25"/>
                    </a:lnTo>
                    <a:lnTo>
                      <a:pt x="19" y="25"/>
                    </a:lnTo>
                    <a:lnTo>
                      <a:pt x="71" y="23"/>
                    </a:lnTo>
                    <a:lnTo>
                      <a:pt x="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4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7" name="Freeform 303"/>
              <p:cNvSpPr>
                <a:spLocks/>
              </p:cNvSpPr>
              <p:nvPr/>
            </p:nvSpPr>
            <p:spPr bwMode="auto">
              <a:xfrm>
                <a:off x="853" y="2858"/>
                <a:ext cx="34" cy="13"/>
              </a:xfrm>
              <a:custGeom>
                <a:avLst/>
                <a:gdLst>
                  <a:gd name="T0" fmla="*/ 0 w 67"/>
                  <a:gd name="T1" fmla="*/ 0 h 25"/>
                  <a:gd name="T2" fmla="*/ 0 w 67"/>
                  <a:gd name="T3" fmla="*/ 1 h 25"/>
                  <a:gd name="T4" fmla="*/ 0 w 67"/>
                  <a:gd name="T5" fmla="*/ 1 h 25"/>
                  <a:gd name="T6" fmla="*/ 0 w 67"/>
                  <a:gd name="T7" fmla="*/ 1 h 25"/>
                  <a:gd name="T8" fmla="*/ 0 w 67"/>
                  <a:gd name="T9" fmla="*/ 1 h 25"/>
                  <a:gd name="T10" fmla="*/ 1 w 67"/>
                  <a:gd name="T11" fmla="*/ 1 h 25"/>
                  <a:gd name="T12" fmla="*/ 1 w 67"/>
                  <a:gd name="T13" fmla="*/ 1 h 25"/>
                  <a:gd name="T14" fmla="*/ 1 w 67"/>
                  <a:gd name="T15" fmla="*/ 1 h 25"/>
                  <a:gd name="T16" fmla="*/ 1 w 67"/>
                  <a:gd name="T17" fmla="*/ 1 h 25"/>
                  <a:gd name="T18" fmla="*/ 1 w 67"/>
                  <a:gd name="T19" fmla="*/ 1 h 25"/>
                  <a:gd name="T20" fmla="*/ 1 w 67"/>
                  <a:gd name="T21" fmla="*/ 1 h 25"/>
                  <a:gd name="T22" fmla="*/ 1 w 67"/>
                  <a:gd name="T23" fmla="*/ 1 h 25"/>
                  <a:gd name="T24" fmla="*/ 1 w 67"/>
                  <a:gd name="T25" fmla="*/ 1 h 25"/>
                  <a:gd name="T26" fmla="*/ 1 w 67"/>
                  <a:gd name="T27" fmla="*/ 1 h 25"/>
                  <a:gd name="T28" fmla="*/ 1 w 67"/>
                  <a:gd name="T29" fmla="*/ 1 h 25"/>
                  <a:gd name="T30" fmla="*/ 1 w 67"/>
                  <a:gd name="T31" fmla="*/ 1 h 25"/>
                  <a:gd name="T32" fmla="*/ 1 w 67"/>
                  <a:gd name="T33" fmla="*/ 1 h 25"/>
                  <a:gd name="T34" fmla="*/ 1 w 67"/>
                  <a:gd name="T35" fmla="*/ 1 h 25"/>
                  <a:gd name="T36" fmla="*/ 1 w 67"/>
                  <a:gd name="T37" fmla="*/ 1 h 25"/>
                  <a:gd name="T38" fmla="*/ 1 w 67"/>
                  <a:gd name="T39" fmla="*/ 1 h 25"/>
                  <a:gd name="T40" fmla="*/ 1 w 67"/>
                  <a:gd name="T41" fmla="*/ 0 h 25"/>
                  <a:gd name="T42" fmla="*/ 1 w 67"/>
                  <a:gd name="T43" fmla="*/ 0 h 25"/>
                  <a:gd name="T44" fmla="*/ 1 w 67"/>
                  <a:gd name="T45" fmla="*/ 0 h 25"/>
                  <a:gd name="T46" fmla="*/ 1 w 67"/>
                  <a:gd name="T47" fmla="*/ 0 h 25"/>
                  <a:gd name="T48" fmla="*/ 1 w 67"/>
                  <a:gd name="T49" fmla="*/ 0 h 25"/>
                  <a:gd name="T50" fmla="*/ 1 w 67"/>
                  <a:gd name="T51" fmla="*/ 0 h 25"/>
                  <a:gd name="T52" fmla="*/ 1 w 67"/>
                  <a:gd name="T53" fmla="*/ 0 h 25"/>
                  <a:gd name="T54" fmla="*/ 1 w 67"/>
                  <a:gd name="T55" fmla="*/ 0 h 25"/>
                  <a:gd name="T56" fmla="*/ 0 w 67"/>
                  <a:gd name="T57" fmla="*/ 0 h 2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7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5" y="25"/>
                    </a:lnTo>
                    <a:lnTo>
                      <a:pt x="10" y="25"/>
                    </a:lnTo>
                    <a:lnTo>
                      <a:pt x="13" y="25"/>
                    </a:lnTo>
                    <a:lnTo>
                      <a:pt x="18" y="25"/>
                    </a:lnTo>
                    <a:lnTo>
                      <a:pt x="25" y="25"/>
                    </a:lnTo>
                    <a:lnTo>
                      <a:pt x="30" y="25"/>
                    </a:lnTo>
                    <a:lnTo>
                      <a:pt x="37" y="25"/>
                    </a:lnTo>
                    <a:lnTo>
                      <a:pt x="43" y="24"/>
                    </a:lnTo>
                    <a:lnTo>
                      <a:pt x="49" y="24"/>
                    </a:lnTo>
                    <a:lnTo>
                      <a:pt x="55" y="24"/>
                    </a:lnTo>
                    <a:lnTo>
                      <a:pt x="62" y="23"/>
                    </a:lnTo>
                    <a:lnTo>
                      <a:pt x="67" y="23"/>
                    </a:lnTo>
                    <a:lnTo>
                      <a:pt x="66" y="17"/>
                    </a:lnTo>
                    <a:lnTo>
                      <a:pt x="66" y="12"/>
                    </a:lnTo>
                    <a:lnTo>
                      <a:pt x="65" y="6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8" name="Freeform 304"/>
              <p:cNvSpPr>
                <a:spLocks/>
              </p:cNvSpPr>
              <p:nvPr/>
            </p:nvSpPr>
            <p:spPr bwMode="auto">
              <a:xfrm>
                <a:off x="856" y="2858"/>
                <a:ext cx="31" cy="13"/>
              </a:xfrm>
              <a:custGeom>
                <a:avLst/>
                <a:gdLst>
                  <a:gd name="T0" fmla="*/ 0 w 62"/>
                  <a:gd name="T1" fmla="*/ 0 h 25"/>
                  <a:gd name="T2" fmla="*/ 0 w 62"/>
                  <a:gd name="T3" fmla="*/ 1 h 25"/>
                  <a:gd name="T4" fmla="*/ 0 w 62"/>
                  <a:gd name="T5" fmla="*/ 1 h 25"/>
                  <a:gd name="T6" fmla="*/ 0 w 62"/>
                  <a:gd name="T7" fmla="*/ 1 h 25"/>
                  <a:gd name="T8" fmla="*/ 0 w 62"/>
                  <a:gd name="T9" fmla="*/ 1 h 25"/>
                  <a:gd name="T10" fmla="*/ 1 w 62"/>
                  <a:gd name="T11" fmla="*/ 1 h 25"/>
                  <a:gd name="T12" fmla="*/ 1 w 62"/>
                  <a:gd name="T13" fmla="*/ 1 h 25"/>
                  <a:gd name="T14" fmla="*/ 1 w 62"/>
                  <a:gd name="T15" fmla="*/ 1 h 25"/>
                  <a:gd name="T16" fmla="*/ 1 w 62"/>
                  <a:gd name="T17" fmla="*/ 1 h 25"/>
                  <a:gd name="T18" fmla="*/ 1 w 62"/>
                  <a:gd name="T19" fmla="*/ 1 h 25"/>
                  <a:gd name="T20" fmla="*/ 1 w 62"/>
                  <a:gd name="T21" fmla="*/ 1 h 25"/>
                  <a:gd name="T22" fmla="*/ 1 w 62"/>
                  <a:gd name="T23" fmla="*/ 1 h 25"/>
                  <a:gd name="T24" fmla="*/ 1 w 62"/>
                  <a:gd name="T25" fmla="*/ 1 h 25"/>
                  <a:gd name="T26" fmla="*/ 1 w 62"/>
                  <a:gd name="T27" fmla="*/ 1 h 25"/>
                  <a:gd name="T28" fmla="*/ 1 w 62"/>
                  <a:gd name="T29" fmla="*/ 1 h 25"/>
                  <a:gd name="T30" fmla="*/ 1 w 62"/>
                  <a:gd name="T31" fmla="*/ 1 h 25"/>
                  <a:gd name="T32" fmla="*/ 1 w 62"/>
                  <a:gd name="T33" fmla="*/ 1 h 25"/>
                  <a:gd name="T34" fmla="*/ 1 w 62"/>
                  <a:gd name="T35" fmla="*/ 1 h 25"/>
                  <a:gd name="T36" fmla="*/ 1 w 62"/>
                  <a:gd name="T37" fmla="*/ 1 h 25"/>
                  <a:gd name="T38" fmla="*/ 1 w 62"/>
                  <a:gd name="T39" fmla="*/ 1 h 25"/>
                  <a:gd name="T40" fmla="*/ 1 w 62"/>
                  <a:gd name="T41" fmla="*/ 0 h 25"/>
                  <a:gd name="T42" fmla="*/ 1 w 62"/>
                  <a:gd name="T43" fmla="*/ 0 h 25"/>
                  <a:gd name="T44" fmla="*/ 1 w 62"/>
                  <a:gd name="T45" fmla="*/ 0 h 25"/>
                  <a:gd name="T46" fmla="*/ 1 w 62"/>
                  <a:gd name="T47" fmla="*/ 0 h 25"/>
                  <a:gd name="T48" fmla="*/ 1 w 62"/>
                  <a:gd name="T49" fmla="*/ 0 h 25"/>
                  <a:gd name="T50" fmla="*/ 1 w 62"/>
                  <a:gd name="T51" fmla="*/ 0 h 25"/>
                  <a:gd name="T52" fmla="*/ 1 w 62"/>
                  <a:gd name="T53" fmla="*/ 0 h 25"/>
                  <a:gd name="T54" fmla="*/ 1 w 62"/>
                  <a:gd name="T55" fmla="*/ 0 h 25"/>
                  <a:gd name="T56" fmla="*/ 0 w 62"/>
                  <a:gd name="T57" fmla="*/ 0 h 2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2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8" y="25"/>
                    </a:lnTo>
                    <a:lnTo>
                      <a:pt x="12" y="25"/>
                    </a:lnTo>
                    <a:lnTo>
                      <a:pt x="16" y="25"/>
                    </a:lnTo>
                    <a:lnTo>
                      <a:pt x="22" y="25"/>
                    </a:lnTo>
                    <a:lnTo>
                      <a:pt x="28" y="25"/>
                    </a:lnTo>
                    <a:lnTo>
                      <a:pt x="33" y="25"/>
                    </a:lnTo>
                    <a:lnTo>
                      <a:pt x="39" y="24"/>
                    </a:lnTo>
                    <a:lnTo>
                      <a:pt x="45" y="24"/>
                    </a:lnTo>
                    <a:lnTo>
                      <a:pt x="51" y="24"/>
                    </a:lnTo>
                    <a:lnTo>
                      <a:pt x="57" y="23"/>
                    </a:lnTo>
                    <a:lnTo>
                      <a:pt x="62" y="23"/>
                    </a:lnTo>
                    <a:lnTo>
                      <a:pt x="61" y="17"/>
                    </a:lnTo>
                    <a:lnTo>
                      <a:pt x="61" y="12"/>
                    </a:lnTo>
                    <a:lnTo>
                      <a:pt x="60" y="6"/>
                    </a:lnTo>
                    <a:lnTo>
                      <a:pt x="59" y="0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29" name="Freeform 305"/>
              <p:cNvSpPr>
                <a:spLocks/>
              </p:cNvSpPr>
              <p:nvPr/>
            </p:nvSpPr>
            <p:spPr bwMode="auto">
              <a:xfrm>
                <a:off x="857" y="2858"/>
                <a:ext cx="30" cy="13"/>
              </a:xfrm>
              <a:custGeom>
                <a:avLst/>
                <a:gdLst>
                  <a:gd name="T0" fmla="*/ 0 w 58"/>
                  <a:gd name="T1" fmla="*/ 0 h 25"/>
                  <a:gd name="T2" fmla="*/ 0 w 58"/>
                  <a:gd name="T3" fmla="*/ 1 h 25"/>
                  <a:gd name="T4" fmla="*/ 0 w 58"/>
                  <a:gd name="T5" fmla="*/ 1 h 25"/>
                  <a:gd name="T6" fmla="*/ 0 w 58"/>
                  <a:gd name="T7" fmla="*/ 1 h 25"/>
                  <a:gd name="T8" fmla="*/ 0 w 58"/>
                  <a:gd name="T9" fmla="*/ 1 h 25"/>
                  <a:gd name="T10" fmla="*/ 1 w 58"/>
                  <a:gd name="T11" fmla="*/ 1 h 25"/>
                  <a:gd name="T12" fmla="*/ 1 w 58"/>
                  <a:gd name="T13" fmla="*/ 1 h 25"/>
                  <a:gd name="T14" fmla="*/ 1 w 58"/>
                  <a:gd name="T15" fmla="*/ 1 h 25"/>
                  <a:gd name="T16" fmla="*/ 1 w 58"/>
                  <a:gd name="T17" fmla="*/ 1 h 25"/>
                  <a:gd name="T18" fmla="*/ 1 w 58"/>
                  <a:gd name="T19" fmla="*/ 1 h 25"/>
                  <a:gd name="T20" fmla="*/ 1 w 58"/>
                  <a:gd name="T21" fmla="*/ 1 h 25"/>
                  <a:gd name="T22" fmla="*/ 1 w 58"/>
                  <a:gd name="T23" fmla="*/ 1 h 25"/>
                  <a:gd name="T24" fmla="*/ 1 w 58"/>
                  <a:gd name="T25" fmla="*/ 1 h 25"/>
                  <a:gd name="T26" fmla="*/ 1 w 58"/>
                  <a:gd name="T27" fmla="*/ 1 h 25"/>
                  <a:gd name="T28" fmla="*/ 1 w 58"/>
                  <a:gd name="T29" fmla="*/ 1 h 25"/>
                  <a:gd name="T30" fmla="*/ 1 w 58"/>
                  <a:gd name="T31" fmla="*/ 1 h 25"/>
                  <a:gd name="T32" fmla="*/ 1 w 58"/>
                  <a:gd name="T33" fmla="*/ 1 h 25"/>
                  <a:gd name="T34" fmla="*/ 1 w 58"/>
                  <a:gd name="T35" fmla="*/ 1 h 25"/>
                  <a:gd name="T36" fmla="*/ 1 w 58"/>
                  <a:gd name="T37" fmla="*/ 1 h 25"/>
                  <a:gd name="T38" fmla="*/ 1 w 58"/>
                  <a:gd name="T39" fmla="*/ 1 h 25"/>
                  <a:gd name="T40" fmla="*/ 1 w 58"/>
                  <a:gd name="T41" fmla="*/ 0 h 25"/>
                  <a:gd name="T42" fmla="*/ 1 w 58"/>
                  <a:gd name="T43" fmla="*/ 0 h 25"/>
                  <a:gd name="T44" fmla="*/ 1 w 58"/>
                  <a:gd name="T45" fmla="*/ 0 h 25"/>
                  <a:gd name="T46" fmla="*/ 1 w 58"/>
                  <a:gd name="T47" fmla="*/ 0 h 25"/>
                  <a:gd name="T48" fmla="*/ 1 w 58"/>
                  <a:gd name="T49" fmla="*/ 0 h 25"/>
                  <a:gd name="T50" fmla="*/ 1 w 58"/>
                  <a:gd name="T51" fmla="*/ 0 h 25"/>
                  <a:gd name="T52" fmla="*/ 1 w 58"/>
                  <a:gd name="T53" fmla="*/ 0 h 25"/>
                  <a:gd name="T54" fmla="*/ 1 w 58"/>
                  <a:gd name="T55" fmla="*/ 0 h 25"/>
                  <a:gd name="T56" fmla="*/ 0 w 58"/>
                  <a:gd name="T57" fmla="*/ 0 h 2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8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8" y="25"/>
                    </a:lnTo>
                    <a:lnTo>
                      <a:pt x="11" y="25"/>
                    </a:lnTo>
                    <a:lnTo>
                      <a:pt x="16" y="25"/>
                    </a:lnTo>
                    <a:lnTo>
                      <a:pt x="21" y="25"/>
                    </a:lnTo>
                    <a:lnTo>
                      <a:pt x="27" y="25"/>
                    </a:lnTo>
                    <a:lnTo>
                      <a:pt x="32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53" y="23"/>
                    </a:lnTo>
                    <a:lnTo>
                      <a:pt x="58" y="23"/>
                    </a:lnTo>
                    <a:lnTo>
                      <a:pt x="57" y="17"/>
                    </a:lnTo>
                    <a:lnTo>
                      <a:pt x="57" y="12"/>
                    </a:lnTo>
                    <a:lnTo>
                      <a:pt x="56" y="6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0" name="Freeform 306"/>
              <p:cNvSpPr>
                <a:spLocks/>
              </p:cNvSpPr>
              <p:nvPr/>
            </p:nvSpPr>
            <p:spPr bwMode="auto">
              <a:xfrm>
                <a:off x="860" y="2858"/>
                <a:ext cx="27" cy="13"/>
              </a:xfrm>
              <a:custGeom>
                <a:avLst/>
                <a:gdLst>
                  <a:gd name="T0" fmla="*/ 0 w 54"/>
                  <a:gd name="T1" fmla="*/ 0 h 25"/>
                  <a:gd name="T2" fmla="*/ 0 w 54"/>
                  <a:gd name="T3" fmla="*/ 1 h 25"/>
                  <a:gd name="T4" fmla="*/ 0 w 54"/>
                  <a:gd name="T5" fmla="*/ 1 h 25"/>
                  <a:gd name="T6" fmla="*/ 0 w 54"/>
                  <a:gd name="T7" fmla="*/ 1 h 25"/>
                  <a:gd name="T8" fmla="*/ 0 w 54"/>
                  <a:gd name="T9" fmla="*/ 1 h 25"/>
                  <a:gd name="T10" fmla="*/ 1 w 54"/>
                  <a:gd name="T11" fmla="*/ 1 h 25"/>
                  <a:gd name="T12" fmla="*/ 1 w 54"/>
                  <a:gd name="T13" fmla="*/ 1 h 25"/>
                  <a:gd name="T14" fmla="*/ 1 w 54"/>
                  <a:gd name="T15" fmla="*/ 1 h 25"/>
                  <a:gd name="T16" fmla="*/ 1 w 54"/>
                  <a:gd name="T17" fmla="*/ 1 h 25"/>
                  <a:gd name="T18" fmla="*/ 1 w 54"/>
                  <a:gd name="T19" fmla="*/ 1 h 25"/>
                  <a:gd name="T20" fmla="*/ 1 w 54"/>
                  <a:gd name="T21" fmla="*/ 1 h 25"/>
                  <a:gd name="T22" fmla="*/ 1 w 54"/>
                  <a:gd name="T23" fmla="*/ 1 h 25"/>
                  <a:gd name="T24" fmla="*/ 1 w 54"/>
                  <a:gd name="T25" fmla="*/ 1 h 25"/>
                  <a:gd name="T26" fmla="*/ 1 w 54"/>
                  <a:gd name="T27" fmla="*/ 1 h 25"/>
                  <a:gd name="T28" fmla="*/ 1 w 54"/>
                  <a:gd name="T29" fmla="*/ 1 h 25"/>
                  <a:gd name="T30" fmla="*/ 1 w 54"/>
                  <a:gd name="T31" fmla="*/ 1 h 25"/>
                  <a:gd name="T32" fmla="*/ 1 w 54"/>
                  <a:gd name="T33" fmla="*/ 1 h 25"/>
                  <a:gd name="T34" fmla="*/ 1 w 54"/>
                  <a:gd name="T35" fmla="*/ 1 h 25"/>
                  <a:gd name="T36" fmla="*/ 1 w 54"/>
                  <a:gd name="T37" fmla="*/ 1 h 25"/>
                  <a:gd name="T38" fmla="*/ 1 w 54"/>
                  <a:gd name="T39" fmla="*/ 1 h 25"/>
                  <a:gd name="T40" fmla="*/ 1 w 54"/>
                  <a:gd name="T41" fmla="*/ 0 h 25"/>
                  <a:gd name="T42" fmla="*/ 1 w 54"/>
                  <a:gd name="T43" fmla="*/ 0 h 25"/>
                  <a:gd name="T44" fmla="*/ 1 w 54"/>
                  <a:gd name="T45" fmla="*/ 0 h 25"/>
                  <a:gd name="T46" fmla="*/ 1 w 54"/>
                  <a:gd name="T47" fmla="*/ 0 h 25"/>
                  <a:gd name="T48" fmla="*/ 1 w 54"/>
                  <a:gd name="T49" fmla="*/ 0 h 25"/>
                  <a:gd name="T50" fmla="*/ 1 w 54"/>
                  <a:gd name="T51" fmla="*/ 0 h 25"/>
                  <a:gd name="T52" fmla="*/ 1 w 54"/>
                  <a:gd name="T53" fmla="*/ 0 h 25"/>
                  <a:gd name="T54" fmla="*/ 1 w 54"/>
                  <a:gd name="T55" fmla="*/ 0 h 25"/>
                  <a:gd name="T56" fmla="*/ 0 w 54"/>
                  <a:gd name="T57" fmla="*/ 0 h 2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4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8" y="25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0" y="25"/>
                    </a:lnTo>
                    <a:lnTo>
                      <a:pt x="24" y="25"/>
                    </a:lnTo>
                    <a:lnTo>
                      <a:pt x="30" y="25"/>
                    </a:lnTo>
                    <a:lnTo>
                      <a:pt x="35" y="24"/>
                    </a:lnTo>
                    <a:lnTo>
                      <a:pt x="39" y="24"/>
                    </a:lnTo>
                    <a:lnTo>
                      <a:pt x="45" y="24"/>
                    </a:lnTo>
                    <a:lnTo>
                      <a:pt x="50" y="23"/>
                    </a:lnTo>
                    <a:lnTo>
                      <a:pt x="54" y="23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2" y="6"/>
                    </a:lnTo>
                    <a:lnTo>
                      <a:pt x="51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4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1" name="Freeform 307"/>
              <p:cNvSpPr>
                <a:spLocks/>
              </p:cNvSpPr>
              <p:nvPr/>
            </p:nvSpPr>
            <p:spPr bwMode="auto">
              <a:xfrm>
                <a:off x="861" y="2858"/>
                <a:ext cx="26" cy="13"/>
              </a:xfrm>
              <a:custGeom>
                <a:avLst/>
                <a:gdLst>
                  <a:gd name="T0" fmla="*/ 0 w 50"/>
                  <a:gd name="T1" fmla="*/ 0 h 25"/>
                  <a:gd name="T2" fmla="*/ 0 w 50"/>
                  <a:gd name="T3" fmla="*/ 1 h 25"/>
                  <a:gd name="T4" fmla="*/ 0 w 50"/>
                  <a:gd name="T5" fmla="*/ 1 h 25"/>
                  <a:gd name="T6" fmla="*/ 0 w 50"/>
                  <a:gd name="T7" fmla="*/ 1 h 25"/>
                  <a:gd name="T8" fmla="*/ 0 w 50"/>
                  <a:gd name="T9" fmla="*/ 1 h 25"/>
                  <a:gd name="T10" fmla="*/ 1 w 50"/>
                  <a:gd name="T11" fmla="*/ 1 h 25"/>
                  <a:gd name="T12" fmla="*/ 1 w 50"/>
                  <a:gd name="T13" fmla="*/ 1 h 25"/>
                  <a:gd name="T14" fmla="*/ 1 w 50"/>
                  <a:gd name="T15" fmla="*/ 1 h 25"/>
                  <a:gd name="T16" fmla="*/ 1 w 50"/>
                  <a:gd name="T17" fmla="*/ 1 h 25"/>
                  <a:gd name="T18" fmla="*/ 1 w 50"/>
                  <a:gd name="T19" fmla="*/ 1 h 25"/>
                  <a:gd name="T20" fmla="*/ 1 w 50"/>
                  <a:gd name="T21" fmla="*/ 1 h 25"/>
                  <a:gd name="T22" fmla="*/ 1 w 50"/>
                  <a:gd name="T23" fmla="*/ 1 h 25"/>
                  <a:gd name="T24" fmla="*/ 1 w 50"/>
                  <a:gd name="T25" fmla="*/ 1 h 25"/>
                  <a:gd name="T26" fmla="*/ 1 w 50"/>
                  <a:gd name="T27" fmla="*/ 1 h 25"/>
                  <a:gd name="T28" fmla="*/ 1 w 50"/>
                  <a:gd name="T29" fmla="*/ 1 h 25"/>
                  <a:gd name="T30" fmla="*/ 1 w 50"/>
                  <a:gd name="T31" fmla="*/ 1 h 25"/>
                  <a:gd name="T32" fmla="*/ 1 w 50"/>
                  <a:gd name="T33" fmla="*/ 1 h 25"/>
                  <a:gd name="T34" fmla="*/ 1 w 50"/>
                  <a:gd name="T35" fmla="*/ 1 h 25"/>
                  <a:gd name="T36" fmla="*/ 1 w 50"/>
                  <a:gd name="T37" fmla="*/ 1 h 25"/>
                  <a:gd name="T38" fmla="*/ 1 w 50"/>
                  <a:gd name="T39" fmla="*/ 1 h 25"/>
                  <a:gd name="T40" fmla="*/ 1 w 50"/>
                  <a:gd name="T41" fmla="*/ 0 h 25"/>
                  <a:gd name="T42" fmla="*/ 1 w 50"/>
                  <a:gd name="T43" fmla="*/ 0 h 25"/>
                  <a:gd name="T44" fmla="*/ 1 w 50"/>
                  <a:gd name="T45" fmla="*/ 0 h 25"/>
                  <a:gd name="T46" fmla="*/ 1 w 50"/>
                  <a:gd name="T47" fmla="*/ 0 h 25"/>
                  <a:gd name="T48" fmla="*/ 1 w 50"/>
                  <a:gd name="T49" fmla="*/ 0 h 25"/>
                  <a:gd name="T50" fmla="*/ 1 w 50"/>
                  <a:gd name="T51" fmla="*/ 0 h 25"/>
                  <a:gd name="T52" fmla="*/ 1 w 50"/>
                  <a:gd name="T53" fmla="*/ 0 h 25"/>
                  <a:gd name="T54" fmla="*/ 1 w 50"/>
                  <a:gd name="T55" fmla="*/ 0 h 25"/>
                  <a:gd name="T56" fmla="*/ 0 w 50"/>
                  <a:gd name="T57" fmla="*/ 0 h 2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0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8" y="25"/>
                    </a:lnTo>
                    <a:lnTo>
                      <a:pt x="11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4" y="25"/>
                    </a:lnTo>
                    <a:lnTo>
                      <a:pt x="28" y="25"/>
                    </a:lnTo>
                    <a:lnTo>
                      <a:pt x="33" y="24"/>
                    </a:lnTo>
                    <a:lnTo>
                      <a:pt x="36" y="24"/>
                    </a:lnTo>
                    <a:lnTo>
                      <a:pt x="41" y="24"/>
                    </a:lnTo>
                    <a:lnTo>
                      <a:pt x="46" y="23"/>
                    </a:lnTo>
                    <a:lnTo>
                      <a:pt x="50" y="23"/>
                    </a:lnTo>
                    <a:lnTo>
                      <a:pt x="49" y="17"/>
                    </a:lnTo>
                    <a:lnTo>
                      <a:pt x="49" y="12"/>
                    </a:lnTo>
                    <a:lnTo>
                      <a:pt x="48" y="6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2" name="Freeform 308"/>
              <p:cNvSpPr>
                <a:spLocks/>
              </p:cNvSpPr>
              <p:nvPr/>
            </p:nvSpPr>
            <p:spPr bwMode="auto">
              <a:xfrm>
                <a:off x="864" y="2858"/>
                <a:ext cx="23" cy="13"/>
              </a:xfrm>
              <a:custGeom>
                <a:avLst/>
                <a:gdLst>
                  <a:gd name="T0" fmla="*/ 0 w 46"/>
                  <a:gd name="T1" fmla="*/ 0 h 25"/>
                  <a:gd name="T2" fmla="*/ 0 w 46"/>
                  <a:gd name="T3" fmla="*/ 1 h 25"/>
                  <a:gd name="T4" fmla="*/ 0 w 46"/>
                  <a:gd name="T5" fmla="*/ 1 h 25"/>
                  <a:gd name="T6" fmla="*/ 0 w 46"/>
                  <a:gd name="T7" fmla="*/ 1 h 25"/>
                  <a:gd name="T8" fmla="*/ 0 w 46"/>
                  <a:gd name="T9" fmla="*/ 1 h 25"/>
                  <a:gd name="T10" fmla="*/ 1 w 46"/>
                  <a:gd name="T11" fmla="*/ 1 h 25"/>
                  <a:gd name="T12" fmla="*/ 1 w 46"/>
                  <a:gd name="T13" fmla="*/ 1 h 25"/>
                  <a:gd name="T14" fmla="*/ 1 w 46"/>
                  <a:gd name="T15" fmla="*/ 1 h 25"/>
                  <a:gd name="T16" fmla="*/ 1 w 46"/>
                  <a:gd name="T17" fmla="*/ 1 h 25"/>
                  <a:gd name="T18" fmla="*/ 1 w 46"/>
                  <a:gd name="T19" fmla="*/ 1 h 25"/>
                  <a:gd name="T20" fmla="*/ 1 w 46"/>
                  <a:gd name="T21" fmla="*/ 1 h 25"/>
                  <a:gd name="T22" fmla="*/ 1 w 46"/>
                  <a:gd name="T23" fmla="*/ 1 h 25"/>
                  <a:gd name="T24" fmla="*/ 1 w 46"/>
                  <a:gd name="T25" fmla="*/ 1 h 25"/>
                  <a:gd name="T26" fmla="*/ 1 w 46"/>
                  <a:gd name="T27" fmla="*/ 1 h 25"/>
                  <a:gd name="T28" fmla="*/ 1 w 46"/>
                  <a:gd name="T29" fmla="*/ 1 h 25"/>
                  <a:gd name="T30" fmla="*/ 1 w 46"/>
                  <a:gd name="T31" fmla="*/ 1 h 25"/>
                  <a:gd name="T32" fmla="*/ 1 w 46"/>
                  <a:gd name="T33" fmla="*/ 0 h 25"/>
                  <a:gd name="T34" fmla="*/ 1 w 46"/>
                  <a:gd name="T35" fmla="*/ 0 h 25"/>
                  <a:gd name="T36" fmla="*/ 1 w 46"/>
                  <a:gd name="T37" fmla="*/ 0 h 25"/>
                  <a:gd name="T38" fmla="*/ 1 w 46"/>
                  <a:gd name="T39" fmla="*/ 0 h 25"/>
                  <a:gd name="T40" fmla="*/ 1 w 46"/>
                  <a:gd name="T41" fmla="*/ 0 h 25"/>
                  <a:gd name="T42" fmla="*/ 1 w 46"/>
                  <a:gd name="T43" fmla="*/ 0 h 25"/>
                  <a:gd name="T44" fmla="*/ 1 w 46"/>
                  <a:gd name="T45" fmla="*/ 0 h 25"/>
                  <a:gd name="T46" fmla="*/ 1 w 46"/>
                  <a:gd name="T47" fmla="*/ 0 h 25"/>
                  <a:gd name="T48" fmla="*/ 0 w 46"/>
                  <a:gd name="T49" fmla="*/ 0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7" y="25"/>
                    </a:lnTo>
                    <a:lnTo>
                      <a:pt x="11" y="25"/>
                    </a:lnTo>
                    <a:lnTo>
                      <a:pt x="14" y="25"/>
                    </a:lnTo>
                    <a:lnTo>
                      <a:pt x="22" y="25"/>
                    </a:lnTo>
                    <a:lnTo>
                      <a:pt x="30" y="24"/>
                    </a:lnTo>
                    <a:lnTo>
                      <a:pt x="38" y="24"/>
                    </a:lnTo>
                    <a:lnTo>
                      <a:pt x="46" y="23"/>
                    </a:lnTo>
                    <a:lnTo>
                      <a:pt x="45" y="17"/>
                    </a:lnTo>
                    <a:lnTo>
                      <a:pt x="45" y="12"/>
                    </a:lnTo>
                    <a:lnTo>
                      <a:pt x="44" y="6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4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3" name="Freeform 309"/>
              <p:cNvSpPr>
                <a:spLocks/>
              </p:cNvSpPr>
              <p:nvPr/>
            </p:nvSpPr>
            <p:spPr bwMode="auto">
              <a:xfrm>
                <a:off x="866" y="2858"/>
                <a:ext cx="21" cy="13"/>
              </a:xfrm>
              <a:custGeom>
                <a:avLst/>
                <a:gdLst>
                  <a:gd name="T0" fmla="*/ 0 w 41"/>
                  <a:gd name="T1" fmla="*/ 0 h 25"/>
                  <a:gd name="T2" fmla="*/ 0 w 41"/>
                  <a:gd name="T3" fmla="*/ 1 h 25"/>
                  <a:gd name="T4" fmla="*/ 0 w 41"/>
                  <a:gd name="T5" fmla="*/ 1 h 25"/>
                  <a:gd name="T6" fmla="*/ 0 w 41"/>
                  <a:gd name="T7" fmla="*/ 1 h 25"/>
                  <a:gd name="T8" fmla="*/ 0 w 41"/>
                  <a:gd name="T9" fmla="*/ 1 h 25"/>
                  <a:gd name="T10" fmla="*/ 1 w 41"/>
                  <a:gd name="T11" fmla="*/ 1 h 25"/>
                  <a:gd name="T12" fmla="*/ 1 w 41"/>
                  <a:gd name="T13" fmla="*/ 1 h 25"/>
                  <a:gd name="T14" fmla="*/ 1 w 41"/>
                  <a:gd name="T15" fmla="*/ 1 h 25"/>
                  <a:gd name="T16" fmla="*/ 1 w 41"/>
                  <a:gd name="T17" fmla="*/ 1 h 25"/>
                  <a:gd name="T18" fmla="*/ 1 w 41"/>
                  <a:gd name="T19" fmla="*/ 1 h 25"/>
                  <a:gd name="T20" fmla="*/ 1 w 41"/>
                  <a:gd name="T21" fmla="*/ 1 h 25"/>
                  <a:gd name="T22" fmla="*/ 1 w 41"/>
                  <a:gd name="T23" fmla="*/ 1 h 25"/>
                  <a:gd name="T24" fmla="*/ 1 w 41"/>
                  <a:gd name="T25" fmla="*/ 1 h 25"/>
                  <a:gd name="T26" fmla="*/ 1 w 41"/>
                  <a:gd name="T27" fmla="*/ 1 h 25"/>
                  <a:gd name="T28" fmla="*/ 1 w 41"/>
                  <a:gd name="T29" fmla="*/ 1 h 25"/>
                  <a:gd name="T30" fmla="*/ 1 w 41"/>
                  <a:gd name="T31" fmla="*/ 1 h 25"/>
                  <a:gd name="T32" fmla="*/ 1 w 41"/>
                  <a:gd name="T33" fmla="*/ 0 h 25"/>
                  <a:gd name="T34" fmla="*/ 1 w 41"/>
                  <a:gd name="T35" fmla="*/ 0 h 25"/>
                  <a:gd name="T36" fmla="*/ 1 w 41"/>
                  <a:gd name="T37" fmla="*/ 0 h 25"/>
                  <a:gd name="T38" fmla="*/ 1 w 41"/>
                  <a:gd name="T39" fmla="*/ 0 h 25"/>
                  <a:gd name="T40" fmla="*/ 1 w 41"/>
                  <a:gd name="T41" fmla="*/ 0 h 25"/>
                  <a:gd name="T42" fmla="*/ 1 w 41"/>
                  <a:gd name="T43" fmla="*/ 0 h 25"/>
                  <a:gd name="T44" fmla="*/ 1 w 41"/>
                  <a:gd name="T45" fmla="*/ 0 h 25"/>
                  <a:gd name="T46" fmla="*/ 1 w 41"/>
                  <a:gd name="T47" fmla="*/ 0 h 25"/>
                  <a:gd name="T48" fmla="*/ 0 w 41"/>
                  <a:gd name="T49" fmla="*/ 0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9" y="25"/>
                    </a:lnTo>
                    <a:lnTo>
                      <a:pt x="26" y="24"/>
                    </a:lnTo>
                    <a:lnTo>
                      <a:pt x="34" y="24"/>
                    </a:lnTo>
                    <a:lnTo>
                      <a:pt x="41" y="23"/>
                    </a:lnTo>
                    <a:lnTo>
                      <a:pt x="40" y="17"/>
                    </a:lnTo>
                    <a:lnTo>
                      <a:pt x="40" y="12"/>
                    </a:lnTo>
                    <a:lnTo>
                      <a:pt x="39" y="6"/>
                    </a:lnTo>
                    <a:lnTo>
                      <a:pt x="38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4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4" name="Freeform 310"/>
              <p:cNvSpPr>
                <a:spLocks/>
              </p:cNvSpPr>
              <p:nvPr/>
            </p:nvSpPr>
            <p:spPr bwMode="auto">
              <a:xfrm>
                <a:off x="868" y="2858"/>
                <a:ext cx="19" cy="13"/>
              </a:xfrm>
              <a:custGeom>
                <a:avLst/>
                <a:gdLst>
                  <a:gd name="T0" fmla="*/ 0 w 38"/>
                  <a:gd name="T1" fmla="*/ 0 h 25"/>
                  <a:gd name="T2" fmla="*/ 0 w 38"/>
                  <a:gd name="T3" fmla="*/ 1 h 25"/>
                  <a:gd name="T4" fmla="*/ 0 w 38"/>
                  <a:gd name="T5" fmla="*/ 1 h 25"/>
                  <a:gd name="T6" fmla="*/ 0 w 38"/>
                  <a:gd name="T7" fmla="*/ 1 h 25"/>
                  <a:gd name="T8" fmla="*/ 0 w 38"/>
                  <a:gd name="T9" fmla="*/ 1 h 25"/>
                  <a:gd name="T10" fmla="*/ 1 w 38"/>
                  <a:gd name="T11" fmla="*/ 1 h 25"/>
                  <a:gd name="T12" fmla="*/ 1 w 38"/>
                  <a:gd name="T13" fmla="*/ 1 h 25"/>
                  <a:gd name="T14" fmla="*/ 1 w 38"/>
                  <a:gd name="T15" fmla="*/ 1 h 25"/>
                  <a:gd name="T16" fmla="*/ 1 w 38"/>
                  <a:gd name="T17" fmla="*/ 1 h 25"/>
                  <a:gd name="T18" fmla="*/ 1 w 38"/>
                  <a:gd name="T19" fmla="*/ 1 h 25"/>
                  <a:gd name="T20" fmla="*/ 1 w 38"/>
                  <a:gd name="T21" fmla="*/ 1 h 25"/>
                  <a:gd name="T22" fmla="*/ 1 w 38"/>
                  <a:gd name="T23" fmla="*/ 1 h 25"/>
                  <a:gd name="T24" fmla="*/ 1 w 38"/>
                  <a:gd name="T25" fmla="*/ 1 h 25"/>
                  <a:gd name="T26" fmla="*/ 1 w 38"/>
                  <a:gd name="T27" fmla="*/ 1 h 25"/>
                  <a:gd name="T28" fmla="*/ 1 w 38"/>
                  <a:gd name="T29" fmla="*/ 1 h 25"/>
                  <a:gd name="T30" fmla="*/ 1 w 38"/>
                  <a:gd name="T31" fmla="*/ 1 h 25"/>
                  <a:gd name="T32" fmla="*/ 1 w 38"/>
                  <a:gd name="T33" fmla="*/ 0 h 25"/>
                  <a:gd name="T34" fmla="*/ 1 w 38"/>
                  <a:gd name="T35" fmla="*/ 0 h 25"/>
                  <a:gd name="T36" fmla="*/ 1 w 38"/>
                  <a:gd name="T37" fmla="*/ 0 h 25"/>
                  <a:gd name="T38" fmla="*/ 1 w 38"/>
                  <a:gd name="T39" fmla="*/ 0 h 25"/>
                  <a:gd name="T40" fmla="*/ 1 w 38"/>
                  <a:gd name="T41" fmla="*/ 0 h 25"/>
                  <a:gd name="T42" fmla="*/ 1 w 38"/>
                  <a:gd name="T43" fmla="*/ 0 h 25"/>
                  <a:gd name="T44" fmla="*/ 1 w 38"/>
                  <a:gd name="T45" fmla="*/ 0 h 25"/>
                  <a:gd name="T46" fmla="*/ 1 w 38"/>
                  <a:gd name="T47" fmla="*/ 0 h 25"/>
                  <a:gd name="T48" fmla="*/ 0 w 38"/>
                  <a:gd name="T49" fmla="*/ 0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9" y="25"/>
                    </a:lnTo>
                    <a:lnTo>
                      <a:pt x="26" y="24"/>
                    </a:lnTo>
                    <a:lnTo>
                      <a:pt x="33" y="24"/>
                    </a:lnTo>
                    <a:lnTo>
                      <a:pt x="38" y="23"/>
                    </a:lnTo>
                    <a:lnTo>
                      <a:pt x="37" y="17"/>
                    </a:lnTo>
                    <a:lnTo>
                      <a:pt x="37" y="12"/>
                    </a:lnTo>
                    <a:lnTo>
                      <a:pt x="36" y="6"/>
                    </a:lnTo>
                    <a:lnTo>
                      <a:pt x="35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42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5" name="Freeform 311"/>
              <p:cNvSpPr>
                <a:spLocks/>
              </p:cNvSpPr>
              <p:nvPr/>
            </p:nvSpPr>
            <p:spPr bwMode="auto">
              <a:xfrm>
                <a:off x="870" y="2858"/>
                <a:ext cx="17" cy="13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1 h 25"/>
                  <a:gd name="T4" fmla="*/ 0 w 33"/>
                  <a:gd name="T5" fmla="*/ 1 h 25"/>
                  <a:gd name="T6" fmla="*/ 0 w 33"/>
                  <a:gd name="T7" fmla="*/ 1 h 25"/>
                  <a:gd name="T8" fmla="*/ 0 w 33"/>
                  <a:gd name="T9" fmla="*/ 1 h 25"/>
                  <a:gd name="T10" fmla="*/ 1 w 33"/>
                  <a:gd name="T11" fmla="*/ 1 h 25"/>
                  <a:gd name="T12" fmla="*/ 1 w 33"/>
                  <a:gd name="T13" fmla="*/ 1 h 25"/>
                  <a:gd name="T14" fmla="*/ 1 w 33"/>
                  <a:gd name="T15" fmla="*/ 1 h 25"/>
                  <a:gd name="T16" fmla="*/ 1 w 33"/>
                  <a:gd name="T17" fmla="*/ 1 h 25"/>
                  <a:gd name="T18" fmla="*/ 1 w 33"/>
                  <a:gd name="T19" fmla="*/ 1 h 25"/>
                  <a:gd name="T20" fmla="*/ 1 w 33"/>
                  <a:gd name="T21" fmla="*/ 1 h 25"/>
                  <a:gd name="T22" fmla="*/ 1 w 33"/>
                  <a:gd name="T23" fmla="*/ 1 h 25"/>
                  <a:gd name="T24" fmla="*/ 1 w 33"/>
                  <a:gd name="T25" fmla="*/ 1 h 25"/>
                  <a:gd name="T26" fmla="*/ 1 w 33"/>
                  <a:gd name="T27" fmla="*/ 1 h 25"/>
                  <a:gd name="T28" fmla="*/ 1 w 33"/>
                  <a:gd name="T29" fmla="*/ 1 h 25"/>
                  <a:gd name="T30" fmla="*/ 1 w 33"/>
                  <a:gd name="T31" fmla="*/ 1 h 25"/>
                  <a:gd name="T32" fmla="*/ 1 w 33"/>
                  <a:gd name="T33" fmla="*/ 0 h 25"/>
                  <a:gd name="T34" fmla="*/ 1 w 33"/>
                  <a:gd name="T35" fmla="*/ 0 h 25"/>
                  <a:gd name="T36" fmla="*/ 1 w 33"/>
                  <a:gd name="T37" fmla="*/ 0 h 25"/>
                  <a:gd name="T38" fmla="*/ 1 w 33"/>
                  <a:gd name="T39" fmla="*/ 0 h 25"/>
                  <a:gd name="T40" fmla="*/ 0 w 33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6" y="25"/>
                    </a:lnTo>
                    <a:lnTo>
                      <a:pt x="22" y="24"/>
                    </a:lnTo>
                    <a:lnTo>
                      <a:pt x="28" y="24"/>
                    </a:lnTo>
                    <a:lnTo>
                      <a:pt x="33" y="23"/>
                    </a:lnTo>
                    <a:lnTo>
                      <a:pt x="32" y="17"/>
                    </a:lnTo>
                    <a:lnTo>
                      <a:pt x="32" y="12"/>
                    </a:lnTo>
                    <a:lnTo>
                      <a:pt x="31" y="6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4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6" name="Freeform 312"/>
              <p:cNvSpPr>
                <a:spLocks/>
              </p:cNvSpPr>
              <p:nvPr/>
            </p:nvSpPr>
            <p:spPr bwMode="auto">
              <a:xfrm>
                <a:off x="872" y="2858"/>
                <a:ext cx="15" cy="13"/>
              </a:xfrm>
              <a:custGeom>
                <a:avLst/>
                <a:gdLst>
                  <a:gd name="T0" fmla="*/ 0 w 29"/>
                  <a:gd name="T1" fmla="*/ 0 h 25"/>
                  <a:gd name="T2" fmla="*/ 0 w 29"/>
                  <a:gd name="T3" fmla="*/ 1 h 25"/>
                  <a:gd name="T4" fmla="*/ 0 w 29"/>
                  <a:gd name="T5" fmla="*/ 1 h 25"/>
                  <a:gd name="T6" fmla="*/ 0 w 29"/>
                  <a:gd name="T7" fmla="*/ 1 h 25"/>
                  <a:gd name="T8" fmla="*/ 0 w 29"/>
                  <a:gd name="T9" fmla="*/ 1 h 25"/>
                  <a:gd name="T10" fmla="*/ 1 w 29"/>
                  <a:gd name="T11" fmla="*/ 1 h 25"/>
                  <a:gd name="T12" fmla="*/ 1 w 29"/>
                  <a:gd name="T13" fmla="*/ 1 h 25"/>
                  <a:gd name="T14" fmla="*/ 1 w 29"/>
                  <a:gd name="T15" fmla="*/ 1 h 25"/>
                  <a:gd name="T16" fmla="*/ 1 w 29"/>
                  <a:gd name="T17" fmla="*/ 1 h 25"/>
                  <a:gd name="T18" fmla="*/ 1 w 29"/>
                  <a:gd name="T19" fmla="*/ 1 h 25"/>
                  <a:gd name="T20" fmla="*/ 1 w 29"/>
                  <a:gd name="T21" fmla="*/ 1 h 25"/>
                  <a:gd name="T22" fmla="*/ 1 w 29"/>
                  <a:gd name="T23" fmla="*/ 1 h 25"/>
                  <a:gd name="T24" fmla="*/ 1 w 29"/>
                  <a:gd name="T25" fmla="*/ 1 h 25"/>
                  <a:gd name="T26" fmla="*/ 1 w 29"/>
                  <a:gd name="T27" fmla="*/ 1 h 25"/>
                  <a:gd name="T28" fmla="*/ 1 w 29"/>
                  <a:gd name="T29" fmla="*/ 1 h 25"/>
                  <a:gd name="T30" fmla="*/ 1 w 29"/>
                  <a:gd name="T31" fmla="*/ 1 h 25"/>
                  <a:gd name="T32" fmla="*/ 1 w 29"/>
                  <a:gd name="T33" fmla="*/ 0 h 25"/>
                  <a:gd name="T34" fmla="*/ 1 w 29"/>
                  <a:gd name="T35" fmla="*/ 0 h 25"/>
                  <a:gd name="T36" fmla="*/ 1 w 29"/>
                  <a:gd name="T37" fmla="*/ 0 h 25"/>
                  <a:gd name="T38" fmla="*/ 1 w 29"/>
                  <a:gd name="T39" fmla="*/ 0 h 25"/>
                  <a:gd name="T40" fmla="*/ 0 w 29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" h="25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5"/>
                    </a:lnTo>
                    <a:lnTo>
                      <a:pt x="7" y="25"/>
                    </a:lnTo>
                    <a:lnTo>
                      <a:pt x="10" y="25"/>
                    </a:lnTo>
                    <a:lnTo>
                      <a:pt x="14" y="25"/>
                    </a:lnTo>
                    <a:lnTo>
                      <a:pt x="20" y="24"/>
                    </a:lnTo>
                    <a:lnTo>
                      <a:pt x="25" y="24"/>
                    </a:lnTo>
                    <a:lnTo>
                      <a:pt x="29" y="23"/>
                    </a:lnTo>
                    <a:lnTo>
                      <a:pt x="28" y="17"/>
                    </a:lnTo>
                    <a:lnTo>
                      <a:pt x="28" y="12"/>
                    </a:lnTo>
                    <a:lnTo>
                      <a:pt x="27" y="6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7" name="Freeform 313"/>
              <p:cNvSpPr>
                <a:spLocks/>
              </p:cNvSpPr>
              <p:nvPr/>
            </p:nvSpPr>
            <p:spPr bwMode="auto">
              <a:xfrm>
                <a:off x="874" y="2858"/>
                <a:ext cx="13" cy="13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1 h 25"/>
                  <a:gd name="T4" fmla="*/ 1 w 25"/>
                  <a:gd name="T5" fmla="*/ 1 h 25"/>
                  <a:gd name="T6" fmla="*/ 1 w 25"/>
                  <a:gd name="T7" fmla="*/ 1 h 25"/>
                  <a:gd name="T8" fmla="*/ 1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9" y="25"/>
                    </a:lnTo>
                    <a:lnTo>
                      <a:pt x="25" y="23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8" name="Freeform 314"/>
              <p:cNvSpPr>
                <a:spLocks/>
              </p:cNvSpPr>
              <p:nvPr/>
            </p:nvSpPr>
            <p:spPr bwMode="auto">
              <a:xfrm>
                <a:off x="876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0 h 297"/>
                  <a:gd name="T4" fmla="*/ 1 w 48"/>
                  <a:gd name="T5" fmla="*/ 0 h 297"/>
                  <a:gd name="T6" fmla="*/ 1 w 48"/>
                  <a:gd name="T7" fmla="*/ 1 h 297"/>
                  <a:gd name="T8" fmla="*/ 1 w 48"/>
                  <a:gd name="T9" fmla="*/ 2 h 297"/>
                  <a:gd name="T10" fmla="*/ 1 w 48"/>
                  <a:gd name="T11" fmla="*/ 2 h 297"/>
                  <a:gd name="T12" fmla="*/ 1 w 48"/>
                  <a:gd name="T13" fmla="*/ 3 h 297"/>
                  <a:gd name="T14" fmla="*/ 1 w 48"/>
                  <a:gd name="T15" fmla="*/ 3 h 297"/>
                  <a:gd name="T16" fmla="*/ 1 w 48"/>
                  <a:gd name="T17" fmla="*/ 2 h 297"/>
                  <a:gd name="T18" fmla="*/ 1 w 48"/>
                  <a:gd name="T19" fmla="*/ 2 h 297"/>
                  <a:gd name="T20" fmla="*/ 1 w 48"/>
                  <a:gd name="T21" fmla="*/ 1 h 297"/>
                  <a:gd name="T22" fmla="*/ 0 w 48"/>
                  <a:gd name="T23" fmla="*/ 1 h 2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10" y="0"/>
                    </a:lnTo>
                    <a:lnTo>
                      <a:pt x="23" y="0"/>
                    </a:lnTo>
                    <a:lnTo>
                      <a:pt x="34" y="74"/>
                    </a:lnTo>
                    <a:lnTo>
                      <a:pt x="42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27" y="297"/>
                    </a:lnTo>
                    <a:lnTo>
                      <a:pt x="26" y="222"/>
                    </a:lnTo>
                    <a:lnTo>
                      <a:pt x="20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39" name="Freeform 315"/>
              <p:cNvSpPr>
                <a:spLocks/>
              </p:cNvSpPr>
              <p:nvPr/>
            </p:nvSpPr>
            <p:spPr bwMode="auto">
              <a:xfrm>
                <a:off x="874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3" y="295"/>
                    </a:lnTo>
                    <a:lnTo>
                      <a:pt x="28" y="297"/>
                    </a:lnTo>
                    <a:lnTo>
                      <a:pt x="26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0" name="Freeform 316"/>
              <p:cNvSpPr>
                <a:spLocks/>
              </p:cNvSpPr>
              <p:nvPr/>
            </p:nvSpPr>
            <p:spPr bwMode="auto">
              <a:xfrm>
                <a:off x="872" y="2876"/>
                <a:ext cx="24" cy="149"/>
              </a:xfrm>
              <a:custGeom>
                <a:avLst/>
                <a:gdLst>
                  <a:gd name="T0" fmla="*/ 0 w 49"/>
                  <a:gd name="T1" fmla="*/ 1 h 297"/>
                  <a:gd name="T2" fmla="*/ 0 w 49"/>
                  <a:gd name="T3" fmla="*/ 1 h 297"/>
                  <a:gd name="T4" fmla="*/ 0 w 49"/>
                  <a:gd name="T5" fmla="*/ 0 h 297"/>
                  <a:gd name="T6" fmla="*/ 0 w 49"/>
                  <a:gd name="T7" fmla="*/ 0 h 297"/>
                  <a:gd name="T8" fmla="*/ 0 w 49"/>
                  <a:gd name="T9" fmla="*/ 0 h 297"/>
                  <a:gd name="T10" fmla="*/ 0 w 49"/>
                  <a:gd name="T11" fmla="*/ 0 h 297"/>
                  <a:gd name="T12" fmla="*/ 0 w 49"/>
                  <a:gd name="T13" fmla="*/ 0 h 297"/>
                  <a:gd name="T14" fmla="*/ 0 w 49"/>
                  <a:gd name="T15" fmla="*/ 0 h 297"/>
                  <a:gd name="T16" fmla="*/ 0 w 49"/>
                  <a:gd name="T17" fmla="*/ 0 h 297"/>
                  <a:gd name="T18" fmla="*/ 0 w 49"/>
                  <a:gd name="T19" fmla="*/ 1 h 297"/>
                  <a:gd name="T20" fmla="*/ 0 w 49"/>
                  <a:gd name="T21" fmla="*/ 2 h 297"/>
                  <a:gd name="T22" fmla="*/ 0 w 49"/>
                  <a:gd name="T23" fmla="*/ 2 h 297"/>
                  <a:gd name="T24" fmla="*/ 0 w 49"/>
                  <a:gd name="T25" fmla="*/ 3 h 297"/>
                  <a:gd name="T26" fmla="*/ 0 w 49"/>
                  <a:gd name="T27" fmla="*/ 3 h 297"/>
                  <a:gd name="T28" fmla="*/ 0 w 49"/>
                  <a:gd name="T29" fmla="*/ 3 h 297"/>
                  <a:gd name="T30" fmla="*/ 0 w 49"/>
                  <a:gd name="T31" fmla="*/ 3 h 297"/>
                  <a:gd name="T32" fmla="*/ 0 w 49"/>
                  <a:gd name="T33" fmla="*/ 3 h 297"/>
                  <a:gd name="T34" fmla="*/ 0 w 49"/>
                  <a:gd name="T35" fmla="*/ 2 h 297"/>
                  <a:gd name="T36" fmla="*/ 0 w 49"/>
                  <a:gd name="T37" fmla="*/ 2 h 297"/>
                  <a:gd name="T38" fmla="*/ 0 w 49"/>
                  <a:gd name="T39" fmla="*/ 1 h 297"/>
                  <a:gd name="T40" fmla="*/ 0 w 49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9" h="297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8" y="215"/>
                    </a:lnTo>
                    <a:lnTo>
                      <a:pt x="49" y="290"/>
                    </a:lnTo>
                    <a:lnTo>
                      <a:pt x="43" y="291"/>
                    </a:lnTo>
                    <a:lnTo>
                      <a:pt x="39" y="294"/>
                    </a:lnTo>
                    <a:lnTo>
                      <a:pt x="33" y="295"/>
                    </a:lnTo>
                    <a:lnTo>
                      <a:pt x="27" y="297"/>
                    </a:lnTo>
                    <a:lnTo>
                      <a:pt x="26" y="222"/>
                    </a:lnTo>
                    <a:lnTo>
                      <a:pt x="21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4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1" name="Freeform 317"/>
              <p:cNvSpPr>
                <a:spLocks/>
              </p:cNvSpPr>
              <p:nvPr/>
            </p:nvSpPr>
            <p:spPr bwMode="auto">
              <a:xfrm>
                <a:off x="870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34" y="74"/>
                    </a:lnTo>
                    <a:lnTo>
                      <a:pt x="43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3" y="295"/>
                    </a:lnTo>
                    <a:lnTo>
                      <a:pt x="28" y="297"/>
                    </a:lnTo>
                    <a:lnTo>
                      <a:pt x="26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42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2" name="Freeform 318"/>
              <p:cNvSpPr>
                <a:spLocks/>
              </p:cNvSpPr>
              <p:nvPr/>
            </p:nvSpPr>
            <p:spPr bwMode="auto">
              <a:xfrm>
                <a:off x="868" y="2876"/>
                <a:ext cx="24" cy="149"/>
              </a:xfrm>
              <a:custGeom>
                <a:avLst/>
                <a:gdLst>
                  <a:gd name="T0" fmla="*/ 0 w 49"/>
                  <a:gd name="T1" fmla="*/ 1 h 297"/>
                  <a:gd name="T2" fmla="*/ 0 w 49"/>
                  <a:gd name="T3" fmla="*/ 1 h 297"/>
                  <a:gd name="T4" fmla="*/ 0 w 49"/>
                  <a:gd name="T5" fmla="*/ 0 h 297"/>
                  <a:gd name="T6" fmla="*/ 0 w 49"/>
                  <a:gd name="T7" fmla="*/ 0 h 297"/>
                  <a:gd name="T8" fmla="*/ 0 w 49"/>
                  <a:gd name="T9" fmla="*/ 0 h 297"/>
                  <a:gd name="T10" fmla="*/ 0 w 49"/>
                  <a:gd name="T11" fmla="*/ 0 h 297"/>
                  <a:gd name="T12" fmla="*/ 0 w 49"/>
                  <a:gd name="T13" fmla="*/ 0 h 297"/>
                  <a:gd name="T14" fmla="*/ 0 w 49"/>
                  <a:gd name="T15" fmla="*/ 0 h 297"/>
                  <a:gd name="T16" fmla="*/ 0 w 49"/>
                  <a:gd name="T17" fmla="*/ 0 h 297"/>
                  <a:gd name="T18" fmla="*/ 0 w 49"/>
                  <a:gd name="T19" fmla="*/ 1 h 297"/>
                  <a:gd name="T20" fmla="*/ 0 w 49"/>
                  <a:gd name="T21" fmla="*/ 2 h 297"/>
                  <a:gd name="T22" fmla="*/ 0 w 49"/>
                  <a:gd name="T23" fmla="*/ 2 h 297"/>
                  <a:gd name="T24" fmla="*/ 0 w 49"/>
                  <a:gd name="T25" fmla="*/ 3 h 297"/>
                  <a:gd name="T26" fmla="*/ 0 w 49"/>
                  <a:gd name="T27" fmla="*/ 3 h 297"/>
                  <a:gd name="T28" fmla="*/ 0 w 49"/>
                  <a:gd name="T29" fmla="*/ 3 h 297"/>
                  <a:gd name="T30" fmla="*/ 0 w 49"/>
                  <a:gd name="T31" fmla="*/ 3 h 297"/>
                  <a:gd name="T32" fmla="*/ 0 w 49"/>
                  <a:gd name="T33" fmla="*/ 3 h 297"/>
                  <a:gd name="T34" fmla="*/ 0 w 49"/>
                  <a:gd name="T35" fmla="*/ 2 h 297"/>
                  <a:gd name="T36" fmla="*/ 0 w 49"/>
                  <a:gd name="T37" fmla="*/ 2 h 297"/>
                  <a:gd name="T38" fmla="*/ 0 w 49"/>
                  <a:gd name="T39" fmla="*/ 1 h 297"/>
                  <a:gd name="T40" fmla="*/ 0 w 49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9" h="297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36" y="74"/>
                    </a:lnTo>
                    <a:lnTo>
                      <a:pt x="43" y="145"/>
                    </a:lnTo>
                    <a:lnTo>
                      <a:pt x="48" y="215"/>
                    </a:lnTo>
                    <a:lnTo>
                      <a:pt x="49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4" y="295"/>
                    </a:lnTo>
                    <a:lnTo>
                      <a:pt x="28" y="297"/>
                    </a:lnTo>
                    <a:lnTo>
                      <a:pt x="27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34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3" name="Freeform 319"/>
              <p:cNvSpPr>
                <a:spLocks/>
              </p:cNvSpPr>
              <p:nvPr/>
            </p:nvSpPr>
            <p:spPr bwMode="auto">
              <a:xfrm>
                <a:off x="866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34" y="74"/>
                    </a:lnTo>
                    <a:lnTo>
                      <a:pt x="42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3" y="295"/>
                    </a:lnTo>
                    <a:lnTo>
                      <a:pt x="27" y="297"/>
                    </a:lnTo>
                    <a:lnTo>
                      <a:pt x="26" y="222"/>
                    </a:lnTo>
                    <a:lnTo>
                      <a:pt x="21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4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4" name="Freeform 320"/>
              <p:cNvSpPr>
                <a:spLocks/>
              </p:cNvSpPr>
              <p:nvPr/>
            </p:nvSpPr>
            <p:spPr bwMode="auto">
              <a:xfrm>
                <a:off x="864" y="2876"/>
                <a:ext cx="24" cy="149"/>
              </a:xfrm>
              <a:custGeom>
                <a:avLst/>
                <a:gdLst>
                  <a:gd name="T0" fmla="*/ 0 w 49"/>
                  <a:gd name="T1" fmla="*/ 1 h 297"/>
                  <a:gd name="T2" fmla="*/ 0 w 49"/>
                  <a:gd name="T3" fmla="*/ 1 h 297"/>
                  <a:gd name="T4" fmla="*/ 0 w 49"/>
                  <a:gd name="T5" fmla="*/ 0 h 297"/>
                  <a:gd name="T6" fmla="*/ 0 w 49"/>
                  <a:gd name="T7" fmla="*/ 0 h 297"/>
                  <a:gd name="T8" fmla="*/ 0 w 49"/>
                  <a:gd name="T9" fmla="*/ 0 h 297"/>
                  <a:gd name="T10" fmla="*/ 0 w 49"/>
                  <a:gd name="T11" fmla="*/ 0 h 297"/>
                  <a:gd name="T12" fmla="*/ 0 w 49"/>
                  <a:gd name="T13" fmla="*/ 0 h 297"/>
                  <a:gd name="T14" fmla="*/ 0 w 49"/>
                  <a:gd name="T15" fmla="*/ 0 h 297"/>
                  <a:gd name="T16" fmla="*/ 0 w 49"/>
                  <a:gd name="T17" fmla="*/ 0 h 297"/>
                  <a:gd name="T18" fmla="*/ 0 w 49"/>
                  <a:gd name="T19" fmla="*/ 1 h 297"/>
                  <a:gd name="T20" fmla="*/ 0 w 49"/>
                  <a:gd name="T21" fmla="*/ 2 h 297"/>
                  <a:gd name="T22" fmla="*/ 0 w 49"/>
                  <a:gd name="T23" fmla="*/ 2 h 297"/>
                  <a:gd name="T24" fmla="*/ 0 w 49"/>
                  <a:gd name="T25" fmla="*/ 3 h 297"/>
                  <a:gd name="T26" fmla="*/ 0 w 49"/>
                  <a:gd name="T27" fmla="*/ 3 h 297"/>
                  <a:gd name="T28" fmla="*/ 0 w 49"/>
                  <a:gd name="T29" fmla="*/ 3 h 297"/>
                  <a:gd name="T30" fmla="*/ 0 w 49"/>
                  <a:gd name="T31" fmla="*/ 3 h 297"/>
                  <a:gd name="T32" fmla="*/ 0 w 49"/>
                  <a:gd name="T33" fmla="*/ 3 h 297"/>
                  <a:gd name="T34" fmla="*/ 0 w 49"/>
                  <a:gd name="T35" fmla="*/ 2 h 297"/>
                  <a:gd name="T36" fmla="*/ 0 w 49"/>
                  <a:gd name="T37" fmla="*/ 2 h 297"/>
                  <a:gd name="T38" fmla="*/ 0 w 49"/>
                  <a:gd name="T39" fmla="*/ 1 h 297"/>
                  <a:gd name="T40" fmla="*/ 0 w 49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9" h="297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7" y="215"/>
                    </a:lnTo>
                    <a:lnTo>
                      <a:pt x="49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4" y="295"/>
                    </a:lnTo>
                    <a:lnTo>
                      <a:pt x="28" y="297"/>
                    </a:lnTo>
                    <a:lnTo>
                      <a:pt x="27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4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5" name="Freeform 321"/>
              <p:cNvSpPr>
                <a:spLocks/>
              </p:cNvSpPr>
              <p:nvPr/>
            </p:nvSpPr>
            <p:spPr bwMode="auto">
              <a:xfrm>
                <a:off x="861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5" y="74"/>
                    </a:lnTo>
                    <a:lnTo>
                      <a:pt x="42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3" y="291"/>
                    </a:lnTo>
                    <a:lnTo>
                      <a:pt x="38" y="294"/>
                    </a:lnTo>
                    <a:lnTo>
                      <a:pt x="33" y="295"/>
                    </a:lnTo>
                    <a:lnTo>
                      <a:pt x="27" y="297"/>
                    </a:lnTo>
                    <a:lnTo>
                      <a:pt x="26" y="222"/>
                    </a:lnTo>
                    <a:lnTo>
                      <a:pt x="20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4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6" name="Freeform 322"/>
              <p:cNvSpPr>
                <a:spLocks/>
              </p:cNvSpPr>
              <p:nvPr/>
            </p:nvSpPr>
            <p:spPr bwMode="auto">
              <a:xfrm>
                <a:off x="860" y="2876"/>
                <a:ext cx="24" cy="149"/>
              </a:xfrm>
              <a:custGeom>
                <a:avLst/>
                <a:gdLst>
                  <a:gd name="T0" fmla="*/ 0 w 49"/>
                  <a:gd name="T1" fmla="*/ 1 h 297"/>
                  <a:gd name="T2" fmla="*/ 0 w 49"/>
                  <a:gd name="T3" fmla="*/ 1 h 297"/>
                  <a:gd name="T4" fmla="*/ 0 w 49"/>
                  <a:gd name="T5" fmla="*/ 0 h 297"/>
                  <a:gd name="T6" fmla="*/ 0 w 49"/>
                  <a:gd name="T7" fmla="*/ 0 h 297"/>
                  <a:gd name="T8" fmla="*/ 0 w 49"/>
                  <a:gd name="T9" fmla="*/ 0 h 297"/>
                  <a:gd name="T10" fmla="*/ 0 w 49"/>
                  <a:gd name="T11" fmla="*/ 0 h 297"/>
                  <a:gd name="T12" fmla="*/ 0 w 49"/>
                  <a:gd name="T13" fmla="*/ 0 h 297"/>
                  <a:gd name="T14" fmla="*/ 0 w 49"/>
                  <a:gd name="T15" fmla="*/ 0 h 297"/>
                  <a:gd name="T16" fmla="*/ 0 w 49"/>
                  <a:gd name="T17" fmla="*/ 0 h 297"/>
                  <a:gd name="T18" fmla="*/ 0 w 49"/>
                  <a:gd name="T19" fmla="*/ 1 h 297"/>
                  <a:gd name="T20" fmla="*/ 0 w 49"/>
                  <a:gd name="T21" fmla="*/ 2 h 297"/>
                  <a:gd name="T22" fmla="*/ 0 w 49"/>
                  <a:gd name="T23" fmla="*/ 2 h 297"/>
                  <a:gd name="T24" fmla="*/ 0 w 49"/>
                  <a:gd name="T25" fmla="*/ 3 h 297"/>
                  <a:gd name="T26" fmla="*/ 0 w 49"/>
                  <a:gd name="T27" fmla="*/ 3 h 297"/>
                  <a:gd name="T28" fmla="*/ 0 w 49"/>
                  <a:gd name="T29" fmla="*/ 3 h 297"/>
                  <a:gd name="T30" fmla="*/ 0 w 49"/>
                  <a:gd name="T31" fmla="*/ 3 h 297"/>
                  <a:gd name="T32" fmla="*/ 0 w 49"/>
                  <a:gd name="T33" fmla="*/ 3 h 297"/>
                  <a:gd name="T34" fmla="*/ 0 w 49"/>
                  <a:gd name="T35" fmla="*/ 2 h 297"/>
                  <a:gd name="T36" fmla="*/ 0 w 49"/>
                  <a:gd name="T37" fmla="*/ 2 h 297"/>
                  <a:gd name="T38" fmla="*/ 0 w 49"/>
                  <a:gd name="T39" fmla="*/ 1 h 297"/>
                  <a:gd name="T40" fmla="*/ 0 w 49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9" h="297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7" y="215"/>
                    </a:lnTo>
                    <a:lnTo>
                      <a:pt x="49" y="290"/>
                    </a:lnTo>
                    <a:lnTo>
                      <a:pt x="44" y="291"/>
                    </a:lnTo>
                    <a:lnTo>
                      <a:pt x="38" y="294"/>
                    </a:lnTo>
                    <a:lnTo>
                      <a:pt x="34" y="295"/>
                    </a:lnTo>
                    <a:lnTo>
                      <a:pt x="28" y="297"/>
                    </a:lnTo>
                    <a:lnTo>
                      <a:pt x="27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4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7" name="Freeform 323"/>
              <p:cNvSpPr>
                <a:spLocks/>
              </p:cNvSpPr>
              <p:nvPr/>
            </p:nvSpPr>
            <p:spPr bwMode="auto">
              <a:xfrm>
                <a:off x="857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2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34" y="74"/>
                    </a:lnTo>
                    <a:lnTo>
                      <a:pt x="42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3" y="291"/>
                    </a:lnTo>
                    <a:lnTo>
                      <a:pt x="38" y="294"/>
                    </a:lnTo>
                    <a:lnTo>
                      <a:pt x="33" y="295"/>
                    </a:lnTo>
                    <a:lnTo>
                      <a:pt x="27" y="297"/>
                    </a:lnTo>
                    <a:lnTo>
                      <a:pt x="26" y="222"/>
                    </a:lnTo>
                    <a:lnTo>
                      <a:pt x="20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4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8" name="Freeform 324"/>
              <p:cNvSpPr>
                <a:spLocks/>
              </p:cNvSpPr>
              <p:nvPr/>
            </p:nvSpPr>
            <p:spPr bwMode="auto">
              <a:xfrm>
                <a:off x="856" y="2876"/>
                <a:ext cx="24" cy="149"/>
              </a:xfrm>
              <a:custGeom>
                <a:avLst/>
                <a:gdLst>
                  <a:gd name="T0" fmla="*/ 0 w 48"/>
                  <a:gd name="T1" fmla="*/ 1 h 297"/>
                  <a:gd name="T2" fmla="*/ 1 w 48"/>
                  <a:gd name="T3" fmla="*/ 1 h 297"/>
                  <a:gd name="T4" fmla="*/ 1 w 48"/>
                  <a:gd name="T5" fmla="*/ 0 h 297"/>
                  <a:gd name="T6" fmla="*/ 1 w 48"/>
                  <a:gd name="T7" fmla="*/ 0 h 297"/>
                  <a:gd name="T8" fmla="*/ 1 w 48"/>
                  <a:gd name="T9" fmla="*/ 0 h 297"/>
                  <a:gd name="T10" fmla="*/ 1 w 48"/>
                  <a:gd name="T11" fmla="*/ 0 h 297"/>
                  <a:gd name="T12" fmla="*/ 1 w 48"/>
                  <a:gd name="T13" fmla="*/ 0 h 297"/>
                  <a:gd name="T14" fmla="*/ 1 w 48"/>
                  <a:gd name="T15" fmla="*/ 0 h 297"/>
                  <a:gd name="T16" fmla="*/ 1 w 48"/>
                  <a:gd name="T17" fmla="*/ 0 h 297"/>
                  <a:gd name="T18" fmla="*/ 1 w 48"/>
                  <a:gd name="T19" fmla="*/ 1 h 297"/>
                  <a:gd name="T20" fmla="*/ 1 w 48"/>
                  <a:gd name="T21" fmla="*/ 2 h 297"/>
                  <a:gd name="T22" fmla="*/ 1 w 48"/>
                  <a:gd name="T23" fmla="*/ 2 h 297"/>
                  <a:gd name="T24" fmla="*/ 1 w 48"/>
                  <a:gd name="T25" fmla="*/ 3 h 297"/>
                  <a:gd name="T26" fmla="*/ 1 w 48"/>
                  <a:gd name="T27" fmla="*/ 3 h 297"/>
                  <a:gd name="T28" fmla="*/ 1 w 48"/>
                  <a:gd name="T29" fmla="*/ 3 h 297"/>
                  <a:gd name="T30" fmla="*/ 1 w 48"/>
                  <a:gd name="T31" fmla="*/ 3 h 297"/>
                  <a:gd name="T32" fmla="*/ 1 w 48"/>
                  <a:gd name="T33" fmla="*/ 3 h 297"/>
                  <a:gd name="T34" fmla="*/ 1 w 48"/>
                  <a:gd name="T35" fmla="*/ 2 h 297"/>
                  <a:gd name="T36" fmla="*/ 1 w 48"/>
                  <a:gd name="T37" fmla="*/ 2 h 297"/>
                  <a:gd name="T38" fmla="*/ 1 w 48"/>
                  <a:gd name="T39" fmla="*/ 1 h 297"/>
                  <a:gd name="T40" fmla="*/ 0 w 48"/>
                  <a:gd name="T41" fmla="*/ 1 h 2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8" h="297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7" y="215"/>
                    </a:lnTo>
                    <a:lnTo>
                      <a:pt x="48" y="290"/>
                    </a:lnTo>
                    <a:lnTo>
                      <a:pt x="43" y="291"/>
                    </a:lnTo>
                    <a:lnTo>
                      <a:pt x="37" y="294"/>
                    </a:lnTo>
                    <a:lnTo>
                      <a:pt x="32" y="295"/>
                    </a:lnTo>
                    <a:lnTo>
                      <a:pt x="27" y="297"/>
                    </a:lnTo>
                    <a:lnTo>
                      <a:pt x="25" y="222"/>
                    </a:lnTo>
                    <a:lnTo>
                      <a:pt x="21" y="148"/>
                    </a:lnTo>
                    <a:lnTo>
                      <a:pt x="1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2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49" name="Freeform 325"/>
              <p:cNvSpPr>
                <a:spLocks/>
              </p:cNvSpPr>
              <p:nvPr/>
            </p:nvSpPr>
            <p:spPr bwMode="auto">
              <a:xfrm>
                <a:off x="853" y="2876"/>
                <a:ext cx="24" cy="149"/>
              </a:xfrm>
              <a:custGeom>
                <a:avLst/>
                <a:gdLst>
                  <a:gd name="T0" fmla="*/ 0 w 49"/>
                  <a:gd name="T1" fmla="*/ 1 h 297"/>
                  <a:gd name="T2" fmla="*/ 0 w 49"/>
                  <a:gd name="T3" fmla="*/ 0 h 297"/>
                  <a:gd name="T4" fmla="*/ 0 w 49"/>
                  <a:gd name="T5" fmla="*/ 0 h 297"/>
                  <a:gd name="T6" fmla="*/ 0 w 49"/>
                  <a:gd name="T7" fmla="*/ 1 h 297"/>
                  <a:gd name="T8" fmla="*/ 0 w 49"/>
                  <a:gd name="T9" fmla="*/ 2 h 297"/>
                  <a:gd name="T10" fmla="*/ 0 w 49"/>
                  <a:gd name="T11" fmla="*/ 2 h 297"/>
                  <a:gd name="T12" fmla="*/ 0 w 49"/>
                  <a:gd name="T13" fmla="*/ 3 h 297"/>
                  <a:gd name="T14" fmla="*/ 0 w 49"/>
                  <a:gd name="T15" fmla="*/ 3 h 297"/>
                  <a:gd name="T16" fmla="*/ 0 w 49"/>
                  <a:gd name="T17" fmla="*/ 2 h 297"/>
                  <a:gd name="T18" fmla="*/ 0 w 49"/>
                  <a:gd name="T19" fmla="*/ 2 h 297"/>
                  <a:gd name="T20" fmla="*/ 0 w 49"/>
                  <a:gd name="T21" fmla="*/ 1 h 297"/>
                  <a:gd name="T22" fmla="*/ 0 w 49"/>
                  <a:gd name="T23" fmla="*/ 1 h 2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9" h="297">
                    <a:moveTo>
                      <a:pt x="0" y="1"/>
                    </a:moveTo>
                    <a:lnTo>
                      <a:pt x="11" y="0"/>
                    </a:lnTo>
                    <a:lnTo>
                      <a:pt x="24" y="0"/>
                    </a:lnTo>
                    <a:lnTo>
                      <a:pt x="35" y="74"/>
                    </a:lnTo>
                    <a:lnTo>
                      <a:pt x="43" y="145"/>
                    </a:lnTo>
                    <a:lnTo>
                      <a:pt x="48" y="215"/>
                    </a:lnTo>
                    <a:lnTo>
                      <a:pt x="49" y="290"/>
                    </a:lnTo>
                    <a:lnTo>
                      <a:pt x="28" y="297"/>
                    </a:lnTo>
                    <a:lnTo>
                      <a:pt x="27" y="222"/>
                    </a:lnTo>
                    <a:lnTo>
                      <a:pt x="21" y="148"/>
                    </a:lnTo>
                    <a:lnTo>
                      <a:pt x="13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4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0" name="Freeform 326"/>
              <p:cNvSpPr>
                <a:spLocks/>
              </p:cNvSpPr>
              <p:nvPr/>
            </p:nvSpPr>
            <p:spPr bwMode="auto">
              <a:xfrm>
                <a:off x="875" y="2551"/>
                <a:ext cx="471" cy="522"/>
              </a:xfrm>
              <a:custGeom>
                <a:avLst/>
                <a:gdLst>
                  <a:gd name="T0" fmla="*/ 0 w 943"/>
                  <a:gd name="T1" fmla="*/ 0 h 1045"/>
                  <a:gd name="T2" fmla="*/ 1 w 943"/>
                  <a:gd name="T3" fmla="*/ 0 h 1045"/>
                  <a:gd name="T4" fmla="*/ 7 w 943"/>
                  <a:gd name="T5" fmla="*/ 0 h 1045"/>
                  <a:gd name="T6" fmla="*/ 7 w 943"/>
                  <a:gd name="T7" fmla="*/ 7 h 1045"/>
                  <a:gd name="T8" fmla="*/ 6 w 943"/>
                  <a:gd name="T9" fmla="*/ 7 h 1045"/>
                  <a:gd name="T10" fmla="*/ 1 w 943"/>
                  <a:gd name="T11" fmla="*/ 8 h 1045"/>
                  <a:gd name="T12" fmla="*/ 0 w 943"/>
                  <a:gd name="T13" fmla="*/ 7 h 1045"/>
                  <a:gd name="T14" fmla="*/ 0 w 943"/>
                  <a:gd name="T15" fmla="*/ 7 h 1045"/>
                  <a:gd name="T16" fmla="*/ 0 w 943"/>
                  <a:gd name="T17" fmla="*/ 7 h 1045"/>
                  <a:gd name="T18" fmla="*/ 0 w 943"/>
                  <a:gd name="T19" fmla="*/ 0 h 10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43" h="1045">
                    <a:moveTo>
                      <a:pt x="0" y="24"/>
                    </a:moveTo>
                    <a:lnTo>
                      <a:pt x="233" y="0"/>
                    </a:lnTo>
                    <a:lnTo>
                      <a:pt x="932" y="53"/>
                    </a:lnTo>
                    <a:lnTo>
                      <a:pt x="943" y="958"/>
                    </a:lnTo>
                    <a:lnTo>
                      <a:pt x="839" y="962"/>
                    </a:lnTo>
                    <a:lnTo>
                      <a:pt x="233" y="1045"/>
                    </a:lnTo>
                    <a:lnTo>
                      <a:pt x="53" y="1004"/>
                    </a:lnTo>
                    <a:lnTo>
                      <a:pt x="53" y="970"/>
                    </a:lnTo>
                    <a:lnTo>
                      <a:pt x="6" y="97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A4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1" name="Freeform 327"/>
              <p:cNvSpPr>
                <a:spLocks/>
              </p:cNvSpPr>
              <p:nvPr/>
            </p:nvSpPr>
            <p:spPr bwMode="auto">
              <a:xfrm>
                <a:off x="1016" y="2448"/>
                <a:ext cx="723" cy="671"/>
              </a:xfrm>
              <a:custGeom>
                <a:avLst/>
                <a:gdLst>
                  <a:gd name="T0" fmla="*/ 6 w 1447"/>
                  <a:gd name="T1" fmla="*/ 0 h 1343"/>
                  <a:gd name="T2" fmla="*/ 6 w 1447"/>
                  <a:gd name="T3" fmla="*/ 0 h 1343"/>
                  <a:gd name="T4" fmla="*/ 7 w 1447"/>
                  <a:gd name="T5" fmla="*/ 0 h 1343"/>
                  <a:gd name="T6" fmla="*/ 7 w 1447"/>
                  <a:gd name="T7" fmla="*/ 0 h 1343"/>
                  <a:gd name="T8" fmla="*/ 7 w 1447"/>
                  <a:gd name="T9" fmla="*/ 0 h 1343"/>
                  <a:gd name="T10" fmla="*/ 8 w 1447"/>
                  <a:gd name="T11" fmla="*/ 0 h 1343"/>
                  <a:gd name="T12" fmla="*/ 8 w 1447"/>
                  <a:gd name="T13" fmla="*/ 1 h 1343"/>
                  <a:gd name="T14" fmla="*/ 8 w 1447"/>
                  <a:gd name="T15" fmla="*/ 1 h 1343"/>
                  <a:gd name="T16" fmla="*/ 11 w 1447"/>
                  <a:gd name="T17" fmla="*/ 3 h 1343"/>
                  <a:gd name="T18" fmla="*/ 11 w 1447"/>
                  <a:gd name="T19" fmla="*/ 4 h 1343"/>
                  <a:gd name="T20" fmla="*/ 11 w 1447"/>
                  <a:gd name="T21" fmla="*/ 5 h 1343"/>
                  <a:gd name="T22" fmla="*/ 11 w 1447"/>
                  <a:gd name="T23" fmla="*/ 6 h 1343"/>
                  <a:gd name="T24" fmla="*/ 11 w 1447"/>
                  <a:gd name="T25" fmla="*/ 7 h 1343"/>
                  <a:gd name="T26" fmla="*/ 7 w 1447"/>
                  <a:gd name="T27" fmla="*/ 8 h 1343"/>
                  <a:gd name="T28" fmla="*/ 7 w 1447"/>
                  <a:gd name="T29" fmla="*/ 9 h 1343"/>
                  <a:gd name="T30" fmla="*/ 8 w 1447"/>
                  <a:gd name="T31" fmla="*/ 9 h 1343"/>
                  <a:gd name="T32" fmla="*/ 8 w 1447"/>
                  <a:gd name="T33" fmla="*/ 9 h 1343"/>
                  <a:gd name="T34" fmla="*/ 8 w 1447"/>
                  <a:gd name="T35" fmla="*/ 9 h 1343"/>
                  <a:gd name="T36" fmla="*/ 8 w 1447"/>
                  <a:gd name="T37" fmla="*/ 9 h 1343"/>
                  <a:gd name="T38" fmla="*/ 8 w 1447"/>
                  <a:gd name="T39" fmla="*/ 9 h 1343"/>
                  <a:gd name="T40" fmla="*/ 8 w 1447"/>
                  <a:gd name="T41" fmla="*/ 9 h 1343"/>
                  <a:gd name="T42" fmla="*/ 8 w 1447"/>
                  <a:gd name="T43" fmla="*/ 10 h 1343"/>
                  <a:gd name="T44" fmla="*/ 4 w 1447"/>
                  <a:gd name="T45" fmla="*/ 10 h 1343"/>
                  <a:gd name="T46" fmla="*/ 4 w 1447"/>
                  <a:gd name="T47" fmla="*/ 10 h 1343"/>
                  <a:gd name="T48" fmla="*/ 4 w 1447"/>
                  <a:gd name="T49" fmla="*/ 10 h 1343"/>
                  <a:gd name="T50" fmla="*/ 3 w 1447"/>
                  <a:gd name="T51" fmla="*/ 10 h 1343"/>
                  <a:gd name="T52" fmla="*/ 3 w 1447"/>
                  <a:gd name="T53" fmla="*/ 10 h 1343"/>
                  <a:gd name="T54" fmla="*/ 2 w 1447"/>
                  <a:gd name="T55" fmla="*/ 10 h 1343"/>
                  <a:gd name="T56" fmla="*/ 2 w 1447"/>
                  <a:gd name="T57" fmla="*/ 10 h 1343"/>
                  <a:gd name="T58" fmla="*/ 2 w 1447"/>
                  <a:gd name="T59" fmla="*/ 10 h 1343"/>
                  <a:gd name="T60" fmla="*/ 1 w 1447"/>
                  <a:gd name="T61" fmla="*/ 9 h 1343"/>
                  <a:gd name="T62" fmla="*/ 2 w 1447"/>
                  <a:gd name="T63" fmla="*/ 9 h 1343"/>
                  <a:gd name="T64" fmla="*/ 2 w 1447"/>
                  <a:gd name="T65" fmla="*/ 9 h 1343"/>
                  <a:gd name="T66" fmla="*/ 2 w 1447"/>
                  <a:gd name="T67" fmla="*/ 8 h 1343"/>
                  <a:gd name="T68" fmla="*/ 1 w 1447"/>
                  <a:gd name="T69" fmla="*/ 8 h 1343"/>
                  <a:gd name="T70" fmla="*/ 1 w 1447"/>
                  <a:gd name="T71" fmla="*/ 8 h 1343"/>
                  <a:gd name="T72" fmla="*/ 1 w 1447"/>
                  <a:gd name="T73" fmla="*/ 8 h 1343"/>
                  <a:gd name="T74" fmla="*/ 1 w 1447"/>
                  <a:gd name="T75" fmla="*/ 8 h 1343"/>
                  <a:gd name="T76" fmla="*/ 0 w 1447"/>
                  <a:gd name="T77" fmla="*/ 8 h 1343"/>
                  <a:gd name="T78" fmla="*/ 0 w 1447"/>
                  <a:gd name="T79" fmla="*/ 8 h 1343"/>
                  <a:gd name="T80" fmla="*/ 0 w 1447"/>
                  <a:gd name="T81" fmla="*/ 8 h 1343"/>
                  <a:gd name="T82" fmla="*/ 0 w 1447"/>
                  <a:gd name="T83" fmla="*/ 7 h 1343"/>
                  <a:gd name="T84" fmla="*/ 0 w 1447"/>
                  <a:gd name="T85" fmla="*/ 5 h 1343"/>
                  <a:gd name="T86" fmla="*/ 0 w 1447"/>
                  <a:gd name="T87" fmla="*/ 4 h 1343"/>
                  <a:gd name="T88" fmla="*/ 0 w 1447"/>
                  <a:gd name="T89" fmla="*/ 2 h 1343"/>
                  <a:gd name="T90" fmla="*/ 0 w 1447"/>
                  <a:gd name="T91" fmla="*/ 1 h 1343"/>
                  <a:gd name="T92" fmla="*/ 0 w 1447"/>
                  <a:gd name="T93" fmla="*/ 0 h 1343"/>
                  <a:gd name="T94" fmla="*/ 1 w 1447"/>
                  <a:gd name="T95" fmla="*/ 0 h 1343"/>
                  <a:gd name="T96" fmla="*/ 1 w 1447"/>
                  <a:gd name="T97" fmla="*/ 0 h 1343"/>
                  <a:gd name="T98" fmla="*/ 1 w 1447"/>
                  <a:gd name="T99" fmla="*/ 0 h 1343"/>
                  <a:gd name="T100" fmla="*/ 2 w 1447"/>
                  <a:gd name="T101" fmla="*/ 0 h 1343"/>
                  <a:gd name="T102" fmla="*/ 2 w 1447"/>
                  <a:gd name="T103" fmla="*/ 0 h 1343"/>
                  <a:gd name="T104" fmla="*/ 2 w 1447"/>
                  <a:gd name="T105" fmla="*/ 0 h 1343"/>
                  <a:gd name="T106" fmla="*/ 3 w 1447"/>
                  <a:gd name="T107" fmla="*/ 0 h 1343"/>
                  <a:gd name="T108" fmla="*/ 3 w 1447"/>
                  <a:gd name="T109" fmla="*/ 0 h 1343"/>
                  <a:gd name="T110" fmla="*/ 4 w 1447"/>
                  <a:gd name="T111" fmla="*/ 0 h 1343"/>
                  <a:gd name="T112" fmla="*/ 4 w 1447"/>
                  <a:gd name="T113" fmla="*/ 0 h 1343"/>
                  <a:gd name="T114" fmla="*/ 4 w 1447"/>
                  <a:gd name="T115" fmla="*/ 0 h 1343"/>
                  <a:gd name="T116" fmla="*/ 5 w 1447"/>
                  <a:gd name="T117" fmla="*/ 0 h 1343"/>
                  <a:gd name="T118" fmla="*/ 5 w 1447"/>
                  <a:gd name="T119" fmla="*/ 0 h 1343"/>
                  <a:gd name="T120" fmla="*/ 5 w 1447"/>
                  <a:gd name="T121" fmla="*/ 0 h 1343"/>
                  <a:gd name="T122" fmla="*/ 6 w 1447"/>
                  <a:gd name="T123" fmla="*/ 0 h 13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47" h="1343">
                    <a:moveTo>
                      <a:pt x="800" y="0"/>
                    </a:moveTo>
                    <a:lnTo>
                      <a:pt x="832" y="8"/>
                    </a:lnTo>
                    <a:lnTo>
                      <a:pt x="862" y="16"/>
                    </a:lnTo>
                    <a:lnTo>
                      <a:pt x="888" y="24"/>
                    </a:lnTo>
                    <a:lnTo>
                      <a:pt x="914" y="31"/>
                    </a:lnTo>
                    <a:lnTo>
                      <a:pt x="937" y="38"/>
                    </a:lnTo>
                    <a:lnTo>
                      <a:pt x="958" y="46"/>
                    </a:lnTo>
                    <a:lnTo>
                      <a:pt x="977" y="55"/>
                    </a:lnTo>
                    <a:lnTo>
                      <a:pt x="996" y="64"/>
                    </a:lnTo>
                    <a:lnTo>
                      <a:pt x="1013" y="76"/>
                    </a:lnTo>
                    <a:lnTo>
                      <a:pt x="1029" y="89"/>
                    </a:lnTo>
                    <a:lnTo>
                      <a:pt x="1044" y="105"/>
                    </a:lnTo>
                    <a:lnTo>
                      <a:pt x="1059" y="122"/>
                    </a:lnTo>
                    <a:lnTo>
                      <a:pt x="1073" y="143"/>
                    </a:lnTo>
                    <a:lnTo>
                      <a:pt x="1088" y="166"/>
                    </a:lnTo>
                    <a:lnTo>
                      <a:pt x="1102" y="192"/>
                    </a:lnTo>
                    <a:lnTo>
                      <a:pt x="1115" y="223"/>
                    </a:lnTo>
                    <a:lnTo>
                      <a:pt x="1430" y="409"/>
                    </a:lnTo>
                    <a:lnTo>
                      <a:pt x="1439" y="485"/>
                    </a:lnTo>
                    <a:lnTo>
                      <a:pt x="1445" y="564"/>
                    </a:lnTo>
                    <a:lnTo>
                      <a:pt x="1447" y="646"/>
                    </a:lnTo>
                    <a:lnTo>
                      <a:pt x="1446" y="728"/>
                    </a:lnTo>
                    <a:lnTo>
                      <a:pt x="1441" y="809"/>
                    </a:lnTo>
                    <a:lnTo>
                      <a:pt x="1436" y="885"/>
                    </a:lnTo>
                    <a:lnTo>
                      <a:pt x="1429" y="956"/>
                    </a:lnTo>
                    <a:lnTo>
                      <a:pt x="1421" y="1020"/>
                    </a:lnTo>
                    <a:lnTo>
                      <a:pt x="1128" y="1075"/>
                    </a:lnTo>
                    <a:lnTo>
                      <a:pt x="972" y="1138"/>
                    </a:lnTo>
                    <a:lnTo>
                      <a:pt x="997" y="1146"/>
                    </a:lnTo>
                    <a:lnTo>
                      <a:pt x="1020" y="1154"/>
                    </a:lnTo>
                    <a:lnTo>
                      <a:pt x="1039" y="1162"/>
                    </a:lnTo>
                    <a:lnTo>
                      <a:pt x="1058" y="1171"/>
                    </a:lnTo>
                    <a:lnTo>
                      <a:pt x="1073" y="1181"/>
                    </a:lnTo>
                    <a:lnTo>
                      <a:pt x="1085" y="1190"/>
                    </a:lnTo>
                    <a:lnTo>
                      <a:pt x="1096" y="1200"/>
                    </a:lnTo>
                    <a:lnTo>
                      <a:pt x="1103" y="1210"/>
                    </a:lnTo>
                    <a:lnTo>
                      <a:pt x="1107" y="1221"/>
                    </a:lnTo>
                    <a:lnTo>
                      <a:pt x="1107" y="1231"/>
                    </a:lnTo>
                    <a:lnTo>
                      <a:pt x="1105" y="1243"/>
                    </a:lnTo>
                    <a:lnTo>
                      <a:pt x="1099" y="1253"/>
                    </a:lnTo>
                    <a:lnTo>
                      <a:pt x="1090" y="1265"/>
                    </a:lnTo>
                    <a:lnTo>
                      <a:pt x="1076" y="1275"/>
                    </a:lnTo>
                    <a:lnTo>
                      <a:pt x="1059" y="1286"/>
                    </a:lnTo>
                    <a:lnTo>
                      <a:pt x="1037" y="1298"/>
                    </a:lnTo>
                    <a:lnTo>
                      <a:pt x="879" y="1343"/>
                    </a:lnTo>
                    <a:lnTo>
                      <a:pt x="609" y="1324"/>
                    </a:lnTo>
                    <a:lnTo>
                      <a:pt x="588" y="1324"/>
                    </a:lnTo>
                    <a:lnTo>
                      <a:pt x="566" y="1324"/>
                    </a:lnTo>
                    <a:lnTo>
                      <a:pt x="542" y="1326"/>
                    </a:lnTo>
                    <a:lnTo>
                      <a:pt x="516" y="1326"/>
                    </a:lnTo>
                    <a:lnTo>
                      <a:pt x="490" y="1327"/>
                    </a:lnTo>
                    <a:lnTo>
                      <a:pt x="463" y="1327"/>
                    </a:lnTo>
                    <a:lnTo>
                      <a:pt x="436" y="1326"/>
                    </a:lnTo>
                    <a:lnTo>
                      <a:pt x="409" y="1324"/>
                    </a:lnTo>
                    <a:lnTo>
                      <a:pt x="383" y="1322"/>
                    </a:lnTo>
                    <a:lnTo>
                      <a:pt x="356" y="1319"/>
                    </a:lnTo>
                    <a:lnTo>
                      <a:pt x="332" y="1315"/>
                    </a:lnTo>
                    <a:lnTo>
                      <a:pt x="309" y="1308"/>
                    </a:lnTo>
                    <a:lnTo>
                      <a:pt x="287" y="1301"/>
                    </a:lnTo>
                    <a:lnTo>
                      <a:pt x="269" y="1292"/>
                    </a:lnTo>
                    <a:lnTo>
                      <a:pt x="251" y="1281"/>
                    </a:lnTo>
                    <a:lnTo>
                      <a:pt x="238" y="1267"/>
                    </a:lnTo>
                    <a:lnTo>
                      <a:pt x="271" y="1248"/>
                    </a:lnTo>
                    <a:lnTo>
                      <a:pt x="340" y="1228"/>
                    </a:lnTo>
                    <a:lnTo>
                      <a:pt x="390" y="1191"/>
                    </a:lnTo>
                    <a:lnTo>
                      <a:pt x="353" y="1163"/>
                    </a:lnTo>
                    <a:lnTo>
                      <a:pt x="288" y="1122"/>
                    </a:lnTo>
                    <a:lnTo>
                      <a:pt x="276" y="1121"/>
                    </a:lnTo>
                    <a:lnTo>
                      <a:pt x="263" y="1118"/>
                    </a:lnTo>
                    <a:lnTo>
                      <a:pt x="249" y="1117"/>
                    </a:lnTo>
                    <a:lnTo>
                      <a:pt x="235" y="1115"/>
                    </a:lnTo>
                    <a:lnTo>
                      <a:pt x="220" y="1113"/>
                    </a:lnTo>
                    <a:lnTo>
                      <a:pt x="205" y="1109"/>
                    </a:lnTo>
                    <a:lnTo>
                      <a:pt x="190" y="1106"/>
                    </a:lnTo>
                    <a:lnTo>
                      <a:pt x="174" y="1102"/>
                    </a:lnTo>
                    <a:lnTo>
                      <a:pt x="158" y="1098"/>
                    </a:lnTo>
                    <a:lnTo>
                      <a:pt x="141" y="1092"/>
                    </a:lnTo>
                    <a:lnTo>
                      <a:pt x="124" y="1086"/>
                    </a:lnTo>
                    <a:lnTo>
                      <a:pt x="105" y="1080"/>
                    </a:lnTo>
                    <a:lnTo>
                      <a:pt x="87" y="1072"/>
                    </a:lnTo>
                    <a:lnTo>
                      <a:pt x="67" y="1064"/>
                    </a:lnTo>
                    <a:lnTo>
                      <a:pt x="48" y="1056"/>
                    </a:lnTo>
                    <a:lnTo>
                      <a:pt x="27" y="1046"/>
                    </a:lnTo>
                    <a:lnTo>
                      <a:pt x="10" y="934"/>
                    </a:lnTo>
                    <a:lnTo>
                      <a:pt x="5" y="828"/>
                    </a:lnTo>
                    <a:lnTo>
                      <a:pt x="1" y="727"/>
                    </a:lnTo>
                    <a:lnTo>
                      <a:pt x="0" y="629"/>
                    </a:lnTo>
                    <a:lnTo>
                      <a:pt x="1" y="532"/>
                    </a:lnTo>
                    <a:lnTo>
                      <a:pt x="5" y="436"/>
                    </a:lnTo>
                    <a:lnTo>
                      <a:pt x="14" y="339"/>
                    </a:lnTo>
                    <a:lnTo>
                      <a:pt x="27" y="238"/>
                    </a:lnTo>
                    <a:lnTo>
                      <a:pt x="45" y="135"/>
                    </a:lnTo>
                    <a:lnTo>
                      <a:pt x="68" y="129"/>
                    </a:lnTo>
                    <a:lnTo>
                      <a:pt x="92" y="124"/>
                    </a:lnTo>
                    <a:lnTo>
                      <a:pt x="115" y="119"/>
                    </a:lnTo>
                    <a:lnTo>
                      <a:pt x="139" y="114"/>
                    </a:lnTo>
                    <a:lnTo>
                      <a:pt x="163" y="109"/>
                    </a:lnTo>
                    <a:lnTo>
                      <a:pt x="186" y="104"/>
                    </a:lnTo>
                    <a:lnTo>
                      <a:pt x="210" y="99"/>
                    </a:lnTo>
                    <a:lnTo>
                      <a:pt x="233" y="94"/>
                    </a:lnTo>
                    <a:lnTo>
                      <a:pt x="257" y="90"/>
                    </a:lnTo>
                    <a:lnTo>
                      <a:pt x="280" y="86"/>
                    </a:lnTo>
                    <a:lnTo>
                      <a:pt x="303" y="82"/>
                    </a:lnTo>
                    <a:lnTo>
                      <a:pt x="327" y="77"/>
                    </a:lnTo>
                    <a:lnTo>
                      <a:pt x="350" y="73"/>
                    </a:lnTo>
                    <a:lnTo>
                      <a:pt x="375" y="69"/>
                    </a:lnTo>
                    <a:lnTo>
                      <a:pt x="398" y="64"/>
                    </a:lnTo>
                    <a:lnTo>
                      <a:pt x="422" y="61"/>
                    </a:lnTo>
                    <a:lnTo>
                      <a:pt x="445" y="56"/>
                    </a:lnTo>
                    <a:lnTo>
                      <a:pt x="469" y="53"/>
                    </a:lnTo>
                    <a:lnTo>
                      <a:pt x="492" y="50"/>
                    </a:lnTo>
                    <a:lnTo>
                      <a:pt x="516" y="45"/>
                    </a:lnTo>
                    <a:lnTo>
                      <a:pt x="539" y="41"/>
                    </a:lnTo>
                    <a:lnTo>
                      <a:pt x="564" y="38"/>
                    </a:lnTo>
                    <a:lnTo>
                      <a:pt x="587" y="35"/>
                    </a:lnTo>
                    <a:lnTo>
                      <a:pt x="611" y="30"/>
                    </a:lnTo>
                    <a:lnTo>
                      <a:pt x="634" y="26"/>
                    </a:lnTo>
                    <a:lnTo>
                      <a:pt x="658" y="23"/>
                    </a:lnTo>
                    <a:lnTo>
                      <a:pt x="681" y="20"/>
                    </a:lnTo>
                    <a:lnTo>
                      <a:pt x="705" y="15"/>
                    </a:lnTo>
                    <a:lnTo>
                      <a:pt x="728" y="12"/>
                    </a:lnTo>
                    <a:lnTo>
                      <a:pt x="752" y="8"/>
                    </a:lnTo>
                    <a:lnTo>
                      <a:pt x="776" y="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473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2" name="Freeform 328"/>
              <p:cNvSpPr>
                <a:spLocks/>
              </p:cNvSpPr>
              <p:nvPr/>
            </p:nvSpPr>
            <p:spPr bwMode="auto">
              <a:xfrm>
                <a:off x="1459" y="2461"/>
                <a:ext cx="8" cy="512"/>
              </a:xfrm>
              <a:custGeom>
                <a:avLst/>
                <a:gdLst>
                  <a:gd name="T0" fmla="*/ 1 w 16"/>
                  <a:gd name="T1" fmla="*/ 0 h 1024"/>
                  <a:gd name="T2" fmla="*/ 1 w 16"/>
                  <a:gd name="T3" fmla="*/ 2 h 1024"/>
                  <a:gd name="T4" fmla="*/ 0 w 16"/>
                  <a:gd name="T5" fmla="*/ 4 h 1024"/>
                  <a:gd name="T6" fmla="*/ 0 w 16"/>
                  <a:gd name="T7" fmla="*/ 7 h 1024"/>
                  <a:gd name="T8" fmla="*/ 1 w 16"/>
                  <a:gd name="T9" fmla="*/ 8 h 1024"/>
                  <a:gd name="T10" fmla="*/ 1 w 16"/>
                  <a:gd name="T11" fmla="*/ 8 h 1024"/>
                  <a:gd name="T12" fmla="*/ 1 w 16"/>
                  <a:gd name="T13" fmla="*/ 7 h 1024"/>
                  <a:gd name="T14" fmla="*/ 1 w 16"/>
                  <a:gd name="T15" fmla="*/ 5 h 1024"/>
                  <a:gd name="T16" fmla="*/ 1 w 16"/>
                  <a:gd name="T17" fmla="*/ 3 h 1024"/>
                  <a:gd name="T18" fmla="*/ 1 w 16"/>
                  <a:gd name="T19" fmla="*/ 1 h 1024"/>
                  <a:gd name="T20" fmla="*/ 1 w 16"/>
                  <a:gd name="T21" fmla="*/ 0 h 10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" h="1024">
                    <a:moveTo>
                      <a:pt x="6" y="0"/>
                    </a:moveTo>
                    <a:lnTo>
                      <a:pt x="2" y="159"/>
                    </a:lnTo>
                    <a:lnTo>
                      <a:pt x="0" y="512"/>
                    </a:lnTo>
                    <a:lnTo>
                      <a:pt x="0" y="864"/>
                    </a:lnTo>
                    <a:lnTo>
                      <a:pt x="4" y="1024"/>
                    </a:lnTo>
                    <a:lnTo>
                      <a:pt x="16" y="1023"/>
                    </a:lnTo>
                    <a:lnTo>
                      <a:pt x="12" y="793"/>
                    </a:lnTo>
                    <a:lnTo>
                      <a:pt x="12" y="569"/>
                    </a:lnTo>
                    <a:lnTo>
                      <a:pt x="14" y="318"/>
                    </a:lnTo>
                    <a:lnTo>
                      <a:pt x="1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3" name="Freeform 329"/>
              <p:cNvSpPr>
                <a:spLocks/>
              </p:cNvSpPr>
              <p:nvPr/>
            </p:nvSpPr>
            <p:spPr bwMode="auto">
              <a:xfrm>
                <a:off x="1456" y="2460"/>
                <a:ext cx="8" cy="512"/>
              </a:xfrm>
              <a:custGeom>
                <a:avLst/>
                <a:gdLst>
                  <a:gd name="T0" fmla="*/ 1 w 16"/>
                  <a:gd name="T1" fmla="*/ 0 h 1024"/>
                  <a:gd name="T2" fmla="*/ 1 w 16"/>
                  <a:gd name="T3" fmla="*/ 2 h 1024"/>
                  <a:gd name="T4" fmla="*/ 0 w 16"/>
                  <a:gd name="T5" fmla="*/ 4 h 1024"/>
                  <a:gd name="T6" fmla="*/ 0 w 16"/>
                  <a:gd name="T7" fmla="*/ 7 h 1024"/>
                  <a:gd name="T8" fmla="*/ 1 w 16"/>
                  <a:gd name="T9" fmla="*/ 8 h 1024"/>
                  <a:gd name="T10" fmla="*/ 1 w 16"/>
                  <a:gd name="T11" fmla="*/ 8 h 1024"/>
                  <a:gd name="T12" fmla="*/ 1 w 16"/>
                  <a:gd name="T13" fmla="*/ 8 h 1024"/>
                  <a:gd name="T14" fmla="*/ 1 w 16"/>
                  <a:gd name="T15" fmla="*/ 8 h 1024"/>
                  <a:gd name="T16" fmla="*/ 1 w 16"/>
                  <a:gd name="T17" fmla="*/ 8 h 1024"/>
                  <a:gd name="T18" fmla="*/ 1 w 16"/>
                  <a:gd name="T19" fmla="*/ 7 h 1024"/>
                  <a:gd name="T20" fmla="*/ 1 w 16"/>
                  <a:gd name="T21" fmla="*/ 5 h 1024"/>
                  <a:gd name="T22" fmla="*/ 1 w 16"/>
                  <a:gd name="T23" fmla="*/ 3 h 1024"/>
                  <a:gd name="T24" fmla="*/ 1 w 16"/>
                  <a:gd name="T25" fmla="*/ 1 h 1024"/>
                  <a:gd name="T26" fmla="*/ 1 w 16"/>
                  <a:gd name="T27" fmla="*/ 1 h 1024"/>
                  <a:gd name="T28" fmla="*/ 1 w 16"/>
                  <a:gd name="T29" fmla="*/ 1 h 1024"/>
                  <a:gd name="T30" fmla="*/ 1 w 16"/>
                  <a:gd name="T31" fmla="*/ 1 h 1024"/>
                  <a:gd name="T32" fmla="*/ 1 w 16"/>
                  <a:gd name="T33" fmla="*/ 0 h 10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024">
                    <a:moveTo>
                      <a:pt x="6" y="0"/>
                    </a:moveTo>
                    <a:lnTo>
                      <a:pt x="3" y="159"/>
                    </a:lnTo>
                    <a:lnTo>
                      <a:pt x="0" y="512"/>
                    </a:lnTo>
                    <a:lnTo>
                      <a:pt x="0" y="864"/>
                    </a:lnTo>
                    <a:lnTo>
                      <a:pt x="4" y="1024"/>
                    </a:lnTo>
                    <a:lnTo>
                      <a:pt x="6" y="1023"/>
                    </a:lnTo>
                    <a:lnTo>
                      <a:pt x="10" y="1023"/>
                    </a:lnTo>
                    <a:lnTo>
                      <a:pt x="13" y="1023"/>
                    </a:lnTo>
                    <a:lnTo>
                      <a:pt x="16" y="1023"/>
                    </a:lnTo>
                    <a:lnTo>
                      <a:pt x="12" y="793"/>
                    </a:lnTo>
                    <a:lnTo>
                      <a:pt x="12" y="570"/>
                    </a:lnTo>
                    <a:lnTo>
                      <a:pt x="13" y="319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8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7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4" name="Freeform 330"/>
              <p:cNvSpPr>
                <a:spLocks/>
              </p:cNvSpPr>
              <p:nvPr/>
            </p:nvSpPr>
            <p:spPr bwMode="auto">
              <a:xfrm>
                <a:off x="1452" y="2460"/>
                <a:ext cx="9" cy="511"/>
              </a:xfrm>
              <a:custGeom>
                <a:avLst/>
                <a:gdLst>
                  <a:gd name="T0" fmla="*/ 1 w 18"/>
                  <a:gd name="T1" fmla="*/ 0 h 1024"/>
                  <a:gd name="T2" fmla="*/ 1 w 18"/>
                  <a:gd name="T3" fmla="*/ 1 h 1024"/>
                  <a:gd name="T4" fmla="*/ 0 w 18"/>
                  <a:gd name="T5" fmla="*/ 3 h 1024"/>
                  <a:gd name="T6" fmla="*/ 0 w 18"/>
                  <a:gd name="T7" fmla="*/ 6 h 1024"/>
                  <a:gd name="T8" fmla="*/ 1 w 18"/>
                  <a:gd name="T9" fmla="*/ 7 h 1024"/>
                  <a:gd name="T10" fmla="*/ 1 w 18"/>
                  <a:gd name="T11" fmla="*/ 7 h 1024"/>
                  <a:gd name="T12" fmla="*/ 1 w 18"/>
                  <a:gd name="T13" fmla="*/ 7 h 1024"/>
                  <a:gd name="T14" fmla="*/ 1 w 18"/>
                  <a:gd name="T15" fmla="*/ 7 h 1024"/>
                  <a:gd name="T16" fmla="*/ 1 w 18"/>
                  <a:gd name="T17" fmla="*/ 7 h 1024"/>
                  <a:gd name="T18" fmla="*/ 1 w 18"/>
                  <a:gd name="T19" fmla="*/ 6 h 1024"/>
                  <a:gd name="T20" fmla="*/ 1 w 18"/>
                  <a:gd name="T21" fmla="*/ 4 h 1024"/>
                  <a:gd name="T22" fmla="*/ 1 w 18"/>
                  <a:gd name="T23" fmla="*/ 2 h 1024"/>
                  <a:gd name="T24" fmla="*/ 1 w 18"/>
                  <a:gd name="T25" fmla="*/ 0 h 1024"/>
                  <a:gd name="T26" fmla="*/ 1 w 18"/>
                  <a:gd name="T27" fmla="*/ 0 h 1024"/>
                  <a:gd name="T28" fmla="*/ 1 w 18"/>
                  <a:gd name="T29" fmla="*/ 0 h 1024"/>
                  <a:gd name="T30" fmla="*/ 1 w 18"/>
                  <a:gd name="T31" fmla="*/ 0 h 1024"/>
                  <a:gd name="T32" fmla="*/ 1 w 18"/>
                  <a:gd name="T33" fmla="*/ 0 h 10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1024">
                    <a:moveTo>
                      <a:pt x="7" y="0"/>
                    </a:moveTo>
                    <a:lnTo>
                      <a:pt x="3" y="159"/>
                    </a:lnTo>
                    <a:lnTo>
                      <a:pt x="0" y="511"/>
                    </a:lnTo>
                    <a:lnTo>
                      <a:pt x="0" y="864"/>
                    </a:lnTo>
                    <a:lnTo>
                      <a:pt x="4" y="1024"/>
                    </a:lnTo>
                    <a:lnTo>
                      <a:pt x="7" y="1023"/>
                    </a:lnTo>
                    <a:lnTo>
                      <a:pt x="11" y="1023"/>
                    </a:lnTo>
                    <a:lnTo>
                      <a:pt x="14" y="1023"/>
                    </a:lnTo>
                    <a:lnTo>
                      <a:pt x="18" y="1022"/>
                    </a:lnTo>
                    <a:lnTo>
                      <a:pt x="13" y="791"/>
                    </a:lnTo>
                    <a:lnTo>
                      <a:pt x="13" y="569"/>
                    </a:lnTo>
                    <a:lnTo>
                      <a:pt x="14" y="319"/>
                    </a:lnTo>
                    <a:lnTo>
                      <a:pt x="18" y="3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2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5" name="Freeform 331"/>
              <p:cNvSpPr>
                <a:spLocks/>
              </p:cNvSpPr>
              <p:nvPr/>
            </p:nvSpPr>
            <p:spPr bwMode="auto">
              <a:xfrm>
                <a:off x="1449" y="2459"/>
                <a:ext cx="10" cy="511"/>
              </a:xfrm>
              <a:custGeom>
                <a:avLst/>
                <a:gdLst>
                  <a:gd name="T0" fmla="*/ 1 w 18"/>
                  <a:gd name="T1" fmla="*/ 0 h 1023"/>
                  <a:gd name="T2" fmla="*/ 1 w 18"/>
                  <a:gd name="T3" fmla="*/ 1 h 1023"/>
                  <a:gd name="T4" fmla="*/ 0 w 18"/>
                  <a:gd name="T5" fmla="*/ 3 h 1023"/>
                  <a:gd name="T6" fmla="*/ 0 w 18"/>
                  <a:gd name="T7" fmla="*/ 6 h 1023"/>
                  <a:gd name="T8" fmla="*/ 1 w 18"/>
                  <a:gd name="T9" fmla="*/ 7 h 1023"/>
                  <a:gd name="T10" fmla="*/ 1 w 18"/>
                  <a:gd name="T11" fmla="*/ 7 h 1023"/>
                  <a:gd name="T12" fmla="*/ 1 w 18"/>
                  <a:gd name="T13" fmla="*/ 7 h 1023"/>
                  <a:gd name="T14" fmla="*/ 1 w 18"/>
                  <a:gd name="T15" fmla="*/ 7 h 1023"/>
                  <a:gd name="T16" fmla="*/ 1 w 18"/>
                  <a:gd name="T17" fmla="*/ 7 h 1023"/>
                  <a:gd name="T18" fmla="*/ 1 w 18"/>
                  <a:gd name="T19" fmla="*/ 6 h 1023"/>
                  <a:gd name="T20" fmla="*/ 1 w 18"/>
                  <a:gd name="T21" fmla="*/ 4 h 1023"/>
                  <a:gd name="T22" fmla="*/ 1 w 18"/>
                  <a:gd name="T23" fmla="*/ 2 h 1023"/>
                  <a:gd name="T24" fmla="*/ 1 w 18"/>
                  <a:gd name="T25" fmla="*/ 0 h 1023"/>
                  <a:gd name="T26" fmla="*/ 1 w 18"/>
                  <a:gd name="T27" fmla="*/ 0 h 1023"/>
                  <a:gd name="T28" fmla="*/ 1 w 18"/>
                  <a:gd name="T29" fmla="*/ 0 h 1023"/>
                  <a:gd name="T30" fmla="*/ 1 w 18"/>
                  <a:gd name="T31" fmla="*/ 0 h 1023"/>
                  <a:gd name="T32" fmla="*/ 1 w 18"/>
                  <a:gd name="T33" fmla="*/ 0 h 10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1023">
                    <a:moveTo>
                      <a:pt x="7" y="0"/>
                    </a:moveTo>
                    <a:lnTo>
                      <a:pt x="2" y="159"/>
                    </a:lnTo>
                    <a:lnTo>
                      <a:pt x="0" y="511"/>
                    </a:lnTo>
                    <a:lnTo>
                      <a:pt x="0" y="863"/>
                    </a:lnTo>
                    <a:lnTo>
                      <a:pt x="3" y="1023"/>
                    </a:lnTo>
                    <a:lnTo>
                      <a:pt x="7" y="1023"/>
                    </a:lnTo>
                    <a:lnTo>
                      <a:pt x="10" y="1021"/>
                    </a:lnTo>
                    <a:lnTo>
                      <a:pt x="13" y="1021"/>
                    </a:lnTo>
                    <a:lnTo>
                      <a:pt x="18" y="1021"/>
                    </a:lnTo>
                    <a:lnTo>
                      <a:pt x="12" y="791"/>
                    </a:lnTo>
                    <a:lnTo>
                      <a:pt x="12" y="569"/>
                    </a:lnTo>
                    <a:lnTo>
                      <a:pt x="15" y="319"/>
                    </a:lnTo>
                    <a:lnTo>
                      <a:pt x="18" y="3"/>
                    </a:lnTo>
                    <a:lnTo>
                      <a:pt x="15" y="2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D3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6" name="Freeform 332"/>
              <p:cNvSpPr>
                <a:spLocks/>
              </p:cNvSpPr>
              <p:nvPr/>
            </p:nvSpPr>
            <p:spPr bwMode="auto">
              <a:xfrm>
                <a:off x="1446" y="2458"/>
                <a:ext cx="9" cy="512"/>
              </a:xfrm>
              <a:custGeom>
                <a:avLst/>
                <a:gdLst>
                  <a:gd name="T0" fmla="*/ 1 w 17"/>
                  <a:gd name="T1" fmla="*/ 0 h 1022"/>
                  <a:gd name="T2" fmla="*/ 1 w 17"/>
                  <a:gd name="T3" fmla="*/ 2 h 1022"/>
                  <a:gd name="T4" fmla="*/ 0 w 17"/>
                  <a:gd name="T5" fmla="*/ 4 h 1022"/>
                  <a:gd name="T6" fmla="*/ 0 w 17"/>
                  <a:gd name="T7" fmla="*/ 7 h 1022"/>
                  <a:gd name="T8" fmla="*/ 1 w 17"/>
                  <a:gd name="T9" fmla="*/ 9 h 1022"/>
                  <a:gd name="T10" fmla="*/ 1 w 17"/>
                  <a:gd name="T11" fmla="*/ 9 h 1022"/>
                  <a:gd name="T12" fmla="*/ 1 w 17"/>
                  <a:gd name="T13" fmla="*/ 8 h 1022"/>
                  <a:gd name="T14" fmla="*/ 1 w 17"/>
                  <a:gd name="T15" fmla="*/ 8 h 1022"/>
                  <a:gd name="T16" fmla="*/ 1 w 17"/>
                  <a:gd name="T17" fmla="*/ 8 h 1022"/>
                  <a:gd name="T18" fmla="*/ 1 w 17"/>
                  <a:gd name="T19" fmla="*/ 7 h 1022"/>
                  <a:gd name="T20" fmla="*/ 1 w 17"/>
                  <a:gd name="T21" fmla="*/ 5 h 1022"/>
                  <a:gd name="T22" fmla="*/ 1 w 17"/>
                  <a:gd name="T23" fmla="*/ 3 h 1022"/>
                  <a:gd name="T24" fmla="*/ 1 w 17"/>
                  <a:gd name="T25" fmla="*/ 1 h 1022"/>
                  <a:gd name="T26" fmla="*/ 1 w 17"/>
                  <a:gd name="T27" fmla="*/ 1 h 1022"/>
                  <a:gd name="T28" fmla="*/ 1 w 17"/>
                  <a:gd name="T29" fmla="*/ 1 h 1022"/>
                  <a:gd name="T30" fmla="*/ 1 w 17"/>
                  <a:gd name="T31" fmla="*/ 1 h 1022"/>
                  <a:gd name="T32" fmla="*/ 1 w 17"/>
                  <a:gd name="T33" fmla="*/ 0 h 10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22">
                    <a:moveTo>
                      <a:pt x="6" y="0"/>
                    </a:moveTo>
                    <a:lnTo>
                      <a:pt x="2" y="159"/>
                    </a:lnTo>
                    <a:lnTo>
                      <a:pt x="0" y="511"/>
                    </a:lnTo>
                    <a:lnTo>
                      <a:pt x="0" y="862"/>
                    </a:lnTo>
                    <a:lnTo>
                      <a:pt x="3" y="1022"/>
                    </a:lnTo>
                    <a:lnTo>
                      <a:pt x="7" y="1022"/>
                    </a:lnTo>
                    <a:lnTo>
                      <a:pt x="10" y="1021"/>
                    </a:lnTo>
                    <a:lnTo>
                      <a:pt x="14" y="1021"/>
                    </a:lnTo>
                    <a:lnTo>
                      <a:pt x="17" y="1021"/>
                    </a:lnTo>
                    <a:lnTo>
                      <a:pt x="13" y="791"/>
                    </a:lnTo>
                    <a:lnTo>
                      <a:pt x="11" y="569"/>
                    </a:lnTo>
                    <a:lnTo>
                      <a:pt x="14" y="319"/>
                    </a:lnTo>
                    <a:lnTo>
                      <a:pt x="16" y="3"/>
                    </a:lnTo>
                    <a:lnTo>
                      <a:pt x="14" y="2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8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7" name="Freeform 333"/>
              <p:cNvSpPr>
                <a:spLocks/>
              </p:cNvSpPr>
              <p:nvPr/>
            </p:nvSpPr>
            <p:spPr bwMode="auto">
              <a:xfrm>
                <a:off x="1444" y="2458"/>
                <a:ext cx="8" cy="511"/>
              </a:xfrm>
              <a:custGeom>
                <a:avLst/>
                <a:gdLst>
                  <a:gd name="T0" fmla="*/ 1 w 16"/>
                  <a:gd name="T1" fmla="*/ 0 h 1022"/>
                  <a:gd name="T2" fmla="*/ 1 w 16"/>
                  <a:gd name="T3" fmla="*/ 2 h 1022"/>
                  <a:gd name="T4" fmla="*/ 0 w 16"/>
                  <a:gd name="T5" fmla="*/ 4 h 1022"/>
                  <a:gd name="T6" fmla="*/ 0 w 16"/>
                  <a:gd name="T7" fmla="*/ 7 h 1022"/>
                  <a:gd name="T8" fmla="*/ 1 w 16"/>
                  <a:gd name="T9" fmla="*/ 8 h 1022"/>
                  <a:gd name="T10" fmla="*/ 1 w 16"/>
                  <a:gd name="T11" fmla="*/ 8 h 1022"/>
                  <a:gd name="T12" fmla="*/ 1 w 16"/>
                  <a:gd name="T13" fmla="*/ 8 h 1022"/>
                  <a:gd name="T14" fmla="*/ 1 w 16"/>
                  <a:gd name="T15" fmla="*/ 8 h 1022"/>
                  <a:gd name="T16" fmla="*/ 1 w 16"/>
                  <a:gd name="T17" fmla="*/ 8 h 1022"/>
                  <a:gd name="T18" fmla="*/ 1 w 16"/>
                  <a:gd name="T19" fmla="*/ 7 h 1022"/>
                  <a:gd name="T20" fmla="*/ 1 w 16"/>
                  <a:gd name="T21" fmla="*/ 5 h 1022"/>
                  <a:gd name="T22" fmla="*/ 1 w 16"/>
                  <a:gd name="T23" fmla="*/ 3 h 1022"/>
                  <a:gd name="T24" fmla="*/ 1 w 16"/>
                  <a:gd name="T25" fmla="*/ 1 h 1022"/>
                  <a:gd name="T26" fmla="*/ 1 w 16"/>
                  <a:gd name="T27" fmla="*/ 1 h 1022"/>
                  <a:gd name="T28" fmla="*/ 1 w 16"/>
                  <a:gd name="T29" fmla="*/ 1 h 1022"/>
                  <a:gd name="T30" fmla="*/ 1 w 16"/>
                  <a:gd name="T31" fmla="*/ 1 h 1022"/>
                  <a:gd name="T32" fmla="*/ 1 w 16"/>
                  <a:gd name="T33" fmla="*/ 0 h 10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022">
                    <a:moveTo>
                      <a:pt x="7" y="0"/>
                    </a:moveTo>
                    <a:lnTo>
                      <a:pt x="2" y="159"/>
                    </a:lnTo>
                    <a:lnTo>
                      <a:pt x="0" y="510"/>
                    </a:lnTo>
                    <a:lnTo>
                      <a:pt x="0" y="862"/>
                    </a:lnTo>
                    <a:lnTo>
                      <a:pt x="4" y="1022"/>
                    </a:lnTo>
                    <a:lnTo>
                      <a:pt x="7" y="1021"/>
                    </a:lnTo>
                    <a:lnTo>
                      <a:pt x="11" y="1021"/>
                    </a:lnTo>
                    <a:lnTo>
                      <a:pt x="14" y="1021"/>
                    </a:lnTo>
                    <a:lnTo>
                      <a:pt x="16" y="1020"/>
                    </a:lnTo>
                    <a:lnTo>
                      <a:pt x="12" y="790"/>
                    </a:lnTo>
                    <a:lnTo>
                      <a:pt x="12" y="569"/>
                    </a:lnTo>
                    <a:lnTo>
                      <a:pt x="14" y="319"/>
                    </a:lnTo>
                    <a:lnTo>
                      <a:pt x="16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6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8" name="Freeform 334"/>
              <p:cNvSpPr>
                <a:spLocks/>
              </p:cNvSpPr>
              <p:nvPr/>
            </p:nvSpPr>
            <p:spPr bwMode="auto">
              <a:xfrm>
                <a:off x="1441" y="2457"/>
                <a:ext cx="8" cy="511"/>
              </a:xfrm>
              <a:custGeom>
                <a:avLst/>
                <a:gdLst>
                  <a:gd name="T0" fmla="*/ 0 w 17"/>
                  <a:gd name="T1" fmla="*/ 0 h 1022"/>
                  <a:gd name="T2" fmla="*/ 0 w 17"/>
                  <a:gd name="T3" fmla="*/ 2 h 1022"/>
                  <a:gd name="T4" fmla="*/ 0 w 17"/>
                  <a:gd name="T5" fmla="*/ 4 h 1022"/>
                  <a:gd name="T6" fmla="*/ 0 w 17"/>
                  <a:gd name="T7" fmla="*/ 7 h 1022"/>
                  <a:gd name="T8" fmla="*/ 0 w 17"/>
                  <a:gd name="T9" fmla="*/ 8 h 1022"/>
                  <a:gd name="T10" fmla="*/ 0 w 17"/>
                  <a:gd name="T11" fmla="*/ 8 h 1022"/>
                  <a:gd name="T12" fmla="*/ 0 w 17"/>
                  <a:gd name="T13" fmla="*/ 8 h 1022"/>
                  <a:gd name="T14" fmla="*/ 0 w 17"/>
                  <a:gd name="T15" fmla="*/ 8 h 1022"/>
                  <a:gd name="T16" fmla="*/ 0 w 17"/>
                  <a:gd name="T17" fmla="*/ 8 h 1022"/>
                  <a:gd name="T18" fmla="*/ 0 w 17"/>
                  <a:gd name="T19" fmla="*/ 7 h 1022"/>
                  <a:gd name="T20" fmla="*/ 0 w 17"/>
                  <a:gd name="T21" fmla="*/ 5 h 1022"/>
                  <a:gd name="T22" fmla="*/ 0 w 17"/>
                  <a:gd name="T23" fmla="*/ 3 h 1022"/>
                  <a:gd name="T24" fmla="*/ 0 w 17"/>
                  <a:gd name="T25" fmla="*/ 1 h 1022"/>
                  <a:gd name="T26" fmla="*/ 0 w 17"/>
                  <a:gd name="T27" fmla="*/ 1 h 1022"/>
                  <a:gd name="T28" fmla="*/ 0 w 17"/>
                  <a:gd name="T29" fmla="*/ 1 h 1022"/>
                  <a:gd name="T30" fmla="*/ 0 w 17"/>
                  <a:gd name="T31" fmla="*/ 1 h 1022"/>
                  <a:gd name="T32" fmla="*/ 0 w 17"/>
                  <a:gd name="T33" fmla="*/ 0 h 10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22">
                    <a:moveTo>
                      <a:pt x="6" y="0"/>
                    </a:moveTo>
                    <a:lnTo>
                      <a:pt x="3" y="159"/>
                    </a:lnTo>
                    <a:lnTo>
                      <a:pt x="0" y="511"/>
                    </a:lnTo>
                    <a:lnTo>
                      <a:pt x="0" y="863"/>
                    </a:lnTo>
                    <a:lnTo>
                      <a:pt x="4" y="1022"/>
                    </a:lnTo>
                    <a:lnTo>
                      <a:pt x="7" y="1022"/>
                    </a:lnTo>
                    <a:lnTo>
                      <a:pt x="11" y="1022"/>
                    </a:lnTo>
                    <a:lnTo>
                      <a:pt x="13" y="1022"/>
                    </a:lnTo>
                    <a:lnTo>
                      <a:pt x="17" y="1021"/>
                    </a:lnTo>
                    <a:lnTo>
                      <a:pt x="12" y="791"/>
                    </a:lnTo>
                    <a:lnTo>
                      <a:pt x="12" y="569"/>
                    </a:lnTo>
                    <a:lnTo>
                      <a:pt x="13" y="319"/>
                    </a:lnTo>
                    <a:lnTo>
                      <a:pt x="17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E3D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59" name="Freeform 335"/>
              <p:cNvSpPr>
                <a:spLocks/>
              </p:cNvSpPr>
              <p:nvPr/>
            </p:nvSpPr>
            <p:spPr bwMode="auto">
              <a:xfrm>
                <a:off x="1437" y="2457"/>
                <a:ext cx="9" cy="510"/>
              </a:xfrm>
              <a:custGeom>
                <a:avLst/>
                <a:gdLst>
                  <a:gd name="T0" fmla="*/ 1 w 18"/>
                  <a:gd name="T1" fmla="*/ 0 h 1022"/>
                  <a:gd name="T2" fmla="*/ 1 w 18"/>
                  <a:gd name="T3" fmla="*/ 1 h 1022"/>
                  <a:gd name="T4" fmla="*/ 0 w 18"/>
                  <a:gd name="T5" fmla="*/ 3 h 1022"/>
                  <a:gd name="T6" fmla="*/ 0 w 18"/>
                  <a:gd name="T7" fmla="*/ 6 h 1022"/>
                  <a:gd name="T8" fmla="*/ 1 w 18"/>
                  <a:gd name="T9" fmla="*/ 7 h 1022"/>
                  <a:gd name="T10" fmla="*/ 1 w 18"/>
                  <a:gd name="T11" fmla="*/ 7 h 1022"/>
                  <a:gd name="T12" fmla="*/ 1 w 18"/>
                  <a:gd name="T13" fmla="*/ 7 h 1022"/>
                  <a:gd name="T14" fmla="*/ 1 w 18"/>
                  <a:gd name="T15" fmla="*/ 7 h 1022"/>
                  <a:gd name="T16" fmla="*/ 1 w 18"/>
                  <a:gd name="T17" fmla="*/ 7 h 1022"/>
                  <a:gd name="T18" fmla="*/ 1 w 18"/>
                  <a:gd name="T19" fmla="*/ 6 h 1022"/>
                  <a:gd name="T20" fmla="*/ 1 w 18"/>
                  <a:gd name="T21" fmla="*/ 4 h 1022"/>
                  <a:gd name="T22" fmla="*/ 1 w 18"/>
                  <a:gd name="T23" fmla="*/ 2 h 1022"/>
                  <a:gd name="T24" fmla="*/ 1 w 18"/>
                  <a:gd name="T25" fmla="*/ 0 h 1022"/>
                  <a:gd name="T26" fmla="*/ 1 w 18"/>
                  <a:gd name="T27" fmla="*/ 0 h 1022"/>
                  <a:gd name="T28" fmla="*/ 1 w 18"/>
                  <a:gd name="T29" fmla="*/ 0 h 1022"/>
                  <a:gd name="T30" fmla="*/ 1 w 18"/>
                  <a:gd name="T31" fmla="*/ 0 h 1022"/>
                  <a:gd name="T32" fmla="*/ 1 w 18"/>
                  <a:gd name="T33" fmla="*/ 0 h 10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1022">
                    <a:moveTo>
                      <a:pt x="7" y="0"/>
                    </a:moveTo>
                    <a:lnTo>
                      <a:pt x="3" y="159"/>
                    </a:lnTo>
                    <a:lnTo>
                      <a:pt x="0" y="510"/>
                    </a:lnTo>
                    <a:lnTo>
                      <a:pt x="0" y="863"/>
                    </a:lnTo>
                    <a:lnTo>
                      <a:pt x="4" y="1022"/>
                    </a:lnTo>
                    <a:lnTo>
                      <a:pt x="7" y="1022"/>
                    </a:lnTo>
                    <a:lnTo>
                      <a:pt x="11" y="1021"/>
                    </a:lnTo>
                    <a:lnTo>
                      <a:pt x="14" y="1021"/>
                    </a:lnTo>
                    <a:lnTo>
                      <a:pt x="18" y="1021"/>
                    </a:lnTo>
                    <a:lnTo>
                      <a:pt x="13" y="790"/>
                    </a:lnTo>
                    <a:lnTo>
                      <a:pt x="13" y="569"/>
                    </a:lnTo>
                    <a:lnTo>
                      <a:pt x="14" y="319"/>
                    </a:lnTo>
                    <a:lnTo>
                      <a:pt x="18" y="4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B3D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0" name="Freeform 336"/>
              <p:cNvSpPr>
                <a:spLocks/>
              </p:cNvSpPr>
              <p:nvPr/>
            </p:nvSpPr>
            <p:spPr bwMode="auto">
              <a:xfrm>
                <a:off x="1434" y="2456"/>
                <a:ext cx="9" cy="511"/>
              </a:xfrm>
              <a:custGeom>
                <a:avLst/>
                <a:gdLst>
                  <a:gd name="T0" fmla="*/ 1 w 17"/>
                  <a:gd name="T1" fmla="*/ 0 h 1022"/>
                  <a:gd name="T2" fmla="*/ 1 w 17"/>
                  <a:gd name="T3" fmla="*/ 2 h 1022"/>
                  <a:gd name="T4" fmla="*/ 0 w 17"/>
                  <a:gd name="T5" fmla="*/ 4 h 1022"/>
                  <a:gd name="T6" fmla="*/ 0 w 17"/>
                  <a:gd name="T7" fmla="*/ 7 h 1022"/>
                  <a:gd name="T8" fmla="*/ 1 w 17"/>
                  <a:gd name="T9" fmla="*/ 8 h 1022"/>
                  <a:gd name="T10" fmla="*/ 1 w 17"/>
                  <a:gd name="T11" fmla="*/ 8 h 1022"/>
                  <a:gd name="T12" fmla="*/ 1 w 17"/>
                  <a:gd name="T13" fmla="*/ 8 h 1022"/>
                  <a:gd name="T14" fmla="*/ 1 w 17"/>
                  <a:gd name="T15" fmla="*/ 8 h 1022"/>
                  <a:gd name="T16" fmla="*/ 1 w 17"/>
                  <a:gd name="T17" fmla="*/ 8 h 1022"/>
                  <a:gd name="T18" fmla="*/ 1 w 17"/>
                  <a:gd name="T19" fmla="*/ 7 h 1022"/>
                  <a:gd name="T20" fmla="*/ 1 w 17"/>
                  <a:gd name="T21" fmla="*/ 5 h 1022"/>
                  <a:gd name="T22" fmla="*/ 1 w 17"/>
                  <a:gd name="T23" fmla="*/ 3 h 1022"/>
                  <a:gd name="T24" fmla="*/ 1 w 17"/>
                  <a:gd name="T25" fmla="*/ 1 h 1022"/>
                  <a:gd name="T26" fmla="*/ 1 w 17"/>
                  <a:gd name="T27" fmla="*/ 1 h 1022"/>
                  <a:gd name="T28" fmla="*/ 1 w 17"/>
                  <a:gd name="T29" fmla="*/ 1 h 1022"/>
                  <a:gd name="T30" fmla="*/ 1 w 17"/>
                  <a:gd name="T31" fmla="*/ 1 h 1022"/>
                  <a:gd name="T32" fmla="*/ 1 w 17"/>
                  <a:gd name="T33" fmla="*/ 0 h 10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22">
                    <a:moveTo>
                      <a:pt x="7" y="0"/>
                    </a:moveTo>
                    <a:lnTo>
                      <a:pt x="2" y="159"/>
                    </a:lnTo>
                    <a:lnTo>
                      <a:pt x="0" y="510"/>
                    </a:lnTo>
                    <a:lnTo>
                      <a:pt x="0" y="862"/>
                    </a:lnTo>
                    <a:lnTo>
                      <a:pt x="3" y="1022"/>
                    </a:lnTo>
                    <a:lnTo>
                      <a:pt x="7" y="1021"/>
                    </a:lnTo>
                    <a:lnTo>
                      <a:pt x="10" y="1021"/>
                    </a:lnTo>
                    <a:lnTo>
                      <a:pt x="14" y="1021"/>
                    </a:lnTo>
                    <a:lnTo>
                      <a:pt x="17" y="1021"/>
                    </a:lnTo>
                    <a:lnTo>
                      <a:pt x="12" y="790"/>
                    </a:lnTo>
                    <a:lnTo>
                      <a:pt x="12" y="569"/>
                    </a:lnTo>
                    <a:lnTo>
                      <a:pt x="14" y="319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3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1" name="Freeform 337"/>
              <p:cNvSpPr>
                <a:spLocks/>
              </p:cNvSpPr>
              <p:nvPr/>
            </p:nvSpPr>
            <p:spPr bwMode="auto">
              <a:xfrm>
                <a:off x="1431" y="2455"/>
                <a:ext cx="9" cy="511"/>
              </a:xfrm>
              <a:custGeom>
                <a:avLst/>
                <a:gdLst>
                  <a:gd name="T0" fmla="*/ 1 w 17"/>
                  <a:gd name="T1" fmla="*/ 0 h 1020"/>
                  <a:gd name="T2" fmla="*/ 1 w 17"/>
                  <a:gd name="T3" fmla="*/ 2 h 1020"/>
                  <a:gd name="T4" fmla="*/ 0 w 17"/>
                  <a:gd name="T5" fmla="*/ 4 h 1020"/>
                  <a:gd name="T6" fmla="*/ 0 w 17"/>
                  <a:gd name="T7" fmla="*/ 7 h 1020"/>
                  <a:gd name="T8" fmla="*/ 1 w 17"/>
                  <a:gd name="T9" fmla="*/ 8 h 1020"/>
                  <a:gd name="T10" fmla="*/ 1 w 17"/>
                  <a:gd name="T11" fmla="*/ 8 h 1020"/>
                  <a:gd name="T12" fmla="*/ 1 w 17"/>
                  <a:gd name="T13" fmla="*/ 8 h 1020"/>
                  <a:gd name="T14" fmla="*/ 1 w 17"/>
                  <a:gd name="T15" fmla="*/ 8 h 1020"/>
                  <a:gd name="T16" fmla="*/ 1 w 17"/>
                  <a:gd name="T17" fmla="*/ 8 h 1020"/>
                  <a:gd name="T18" fmla="*/ 1 w 17"/>
                  <a:gd name="T19" fmla="*/ 7 h 1020"/>
                  <a:gd name="T20" fmla="*/ 1 w 17"/>
                  <a:gd name="T21" fmla="*/ 5 h 1020"/>
                  <a:gd name="T22" fmla="*/ 1 w 17"/>
                  <a:gd name="T23" fmla="*/ 3 h 1020"/>
                  <a:gd name="T24" fmla="*/ 1 w 17"/>
                  <a:gd name="T25" fmla="*/ 1 h 1020"/>
                  <a:gd name="T26" fmla="*/ 1 w 17"/>
                  <a:gd name="T27" fmla="*/ 1 h 1020"/>
                  <a:gd name="T28" fmla="*/ 1 w 17"/>
                  <a:gd name="T29" fmla="*/ 1 h 1020"/>
                  <a:gd name="T30" fmla="*/ 1 w 17"/>
                  <a:gd name="T31" fmla="*/ 1 h 1020"/>
                  <a:gd name="T32" fmla="*/ 1 w 17"/>
                  <a:gd name="T33" fmla="*/ 0 h 10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" h="1020">
                    <a:moveTo>
                      <a:pt x="6" y="0"/>
                    </a:moveTo>
                    <a:lnTo>
                      <a:pt x="2" y="159"/>
                    </a:lnTo>
                    <a:lnTo>
                      <a:pt x="0" y="510"/>
                    </a:lnTo>
                    <a:lnTo>
                      <a:pt x="0" y="861"/>
                    </a:lnTo>
                    <a:lnTo>
                      <a:pt x="5" y="1020"/>
                    </a:lnTo>
                    <a:lnTo>
                      <a:pt x="7" y="1020"/>
                    </a:lnTo>
                    <a:lnTo>
                      <a:pt x="10" y="1020"/>
                    </a:lnTo>
                    <a:lnTo>
                      <a:pt x="14" y="1020"/>
                    </a:lnTo>
                    <a:lnTo>
                      <a:pt x="17" y="1019"/>
                    </a:lnTo>
                    <a:lnTo>
                      <a:pt x="13" y="790"/>
                    </a:lnTo>
                    <a:lnTo>
                      <a:pt x="11" y="569"/>
                    </a:lnTo>
                    <a:lnTo>
                      <a:pt x="14" y="319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13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2" name="Freeform 338"/>
              <p:cNvSpPr>
                <a:spLocks/>
              </p:cNvSpPr>
              <p:nvPr/>
            </p:nvSpPr>
            <p:spPr bwMode="auto">
              <a:xfrm>
                <a:off x="1429" y="2455"/>
                <a:ext cx="8" cy="510"/>
              </a:xfrm>
              <a:custGeom>
                <a:avLst/>
                <a:gdLst>
                  <a:gd name="T0" fmla="*/ 1 w 16"/>
                  <a:gd name="T1" fmla="*/ 0 h 1020"/>
                  <a:gd name="T2" fmla="*/ 1 w 16"/>
                  <a:gd name="T3" fmla="*/ 2 h 1020"/>
                  <a:gd name="T4" fmla="*/ 0 w 16"/>
                  <a:gd name="T5" fmla="*/ 4 h 1020"/>
                  <a:gd name="T6" fmla="*/ 0 w 16"/>
                  <a:gd name="T7" fmla="*/ 7 h 1020"/>
                  <a:gd name="T8" fmla="*/ 1 w 16"/>
                  <a:gd name="T9" fmla="*/ 8 h 1020"/>
                  <a:gd name="T10" fmla="*/ 1 w 16"/>
                  <a:gd name="T11" fmla="*/ 8 h 1020"/>
                  <a:gd name="T12" fmla="*/ 1 w 16"/>
                  <a:gd name="T13" fmla="*/ 8 h 1020"/>
                  <a:gd name="T14" fmla="*/ 1 w 16"/>
                  <a:gd name="T15" fmla="*/ 8 h 1020"/>
                  <a:gd name="T16" fmla="*/ 1 w 16"/>
                  <a:gd name="T17" fmla="*/ 8 h 1020"/>
                  <a:gd name="T18" fmla="*/ 1 w 16"/>
                  <a:gd name="T19" fmla="*/ 7 h 1020"/>
                  <a:gd name="T20" fmla="*/ 1 w 16"/>
                  <a:gd name="T21" fmla="*/ 5 h 1020"/>
                  <a:gd name="T22" fmla="*/ 1 w 16"/>
                  <a:gd name="T23" fmla="*/ 3 h 1020"/>
                  <a:gd name="T24" fmla="*/ 1 w 16"/>
                  <a:gd name="T25" fmla="*/ 1 h 1020"/>
                  <a:gd name="T26" fmla="*/ 1 w 16"/>
                  <a:gd name="T27" fmla="*/ 1 h 1020"/>
                  <a:gd name="T28" fmla="*/ 1 w 16"/>
                  <a:gd name="T29" fmla="*/ 1 h 1020"/>
                  <a:gd name="T30" fmla="*/ 1 w 16"/>
                  <a:gd name="T31" fmla="*/ 1 h 1020"/>
                  <a:gd name="T32" fmla="*/ 1 w 16"/>
                  <a:gd name="T33" fmla="*/ 0 h 10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020">
                    <a:moveTo>
                      <a:pt x="6" y="0"/>
                    </a:moveTo>
                    <a:lnTo>
                      <a:pt x="3" y="159"/>
                    </a:lnTo>
                    <a:lnTo>
                      <a:pt x="0" y="510"/>
                    </a:lnTo>
                    <a:lnTo>
                      <a:pt x="0" y="861"/>
                    </a:lnTo>
                    <a:lnTo>
                      <a:pt x="4" y="1020"/>
                    </a:lnTo>
                    <a:lnTo>
                      <a:pt x="7" y="1020"/>
                    </a:lnTo>
                    <a:lnTo>
                      <a:pt x="11" y="1019"/>
                    </a:lnTo>
                    <a:lnTo>
                      <a:pt x="14" y="1019"/>
                    </a:lnTo>
                    <a:lnTo>
                      <a:pt x="16" y="1019"/>
                    </a:lnTo>
                    <a:lnTo>
                      <a:pt x="12" y="790"/>
                    </a:lnTo>
                    <a:lnTo>
                      <a:pt x="12" y="569"/>
                    </a:lnTo>
                    <a:lnTo>
                      <a:pt x="13" y="319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C3A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3" name="Freeform 339"/>
              <p:cNvSpPr>
                <a:spLocks/>
              </p:cNvSpPr>
              <p:nvPr/>
            </p:nvSpPr>
            <p:spPr bwMode="auto">
              <a:xfrm>
                <a:off x="1426" y="2454"/>
                <a:ext cx="8" cy="511"/>
              </a:xfrm>
              <a:custGeom>
                <a:avLst/>
                <a:gdLst>
                  <a:gd name="T0" fmla="*/ 0 w 17"/>
                  <a:gd name="T1" fmla="*/ 0 h 1020"/>
                  <a:gd name="T2" fmla="*/ 0 w 17"/>
                  <a:gd name="T3" fmla="*/ 2 h 1020"/>
                  <a:gd name="T4" fmla="*/ 0 w 17"/>
                  <a:gd name="T5" fmla="*/ 4 h 1020"/>
                  <a:gd name="T6" fmla="*/ 0 w 17"/>
                  <a:gd name="T7" fmla="*/ 7 h 1020"/>
                  <a:gd name="T8" fmla="*/ 0 w 17"/>
                  <a:gd name="T9" fmla="*/ 8 h 1020"/>
                  <a:gd name="T10" fmla="*/ 0 w 17"/>
                  <a:gd name="T11" fmla="*/ 8 h 1020"/>
                  <a:gd name="T12" fmla="*/ 0 w 17"/>
                  <a:gd name="T13" fmla="*/ 7 h 1020"/>
                  <a:gd name="T14" fmla="*/ 0 w 17"/>
                  <a:gd name="T15" fmla="*/ 5 h 1020"/>
                  <a:gd name="T16" fmla="*/ 0 w 17"/>
                  <a:gd name="T17" fmla="*/ 3 h 1020"/>
                  <a:gd name="T18" fmla="*/ 0 w 17"/>
                  <a:gd name="T19" fmla="*/ 1 h 1020"/>
                  <a:gd name="T20" fmla="*/ 0 w 17"/>
                  <a:gd name="T21" fmla="*/ 0 h 102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1020">
                    <a:moveTo>
                      <a:pt x="6" y="0"/>
                    </a:moveTo>
                    <a:lnTo>
                      <a:pt x="3" y="159"/>
                    </a:lnTo>
                    <a:lnTo>
                      <a:pt x="0" y="510"/>
                    </a:lnTo>
                    <a:lnTo>
                      <a:pt x="0" y="861"/>
                    </a:lnTo>
                    <a:lnTo>
                      <a:pt x="4" y="1020"/>
                    </a:lnTo>
                    <a:lnTo>
                      <a:pt x="17" y="1019"/>
                    </a:lnTo>
                    <a:lnTo>
                      <a:pt x="12" y="790"/>
                    </a:lnTo>
                    <a:lnTo>
                      <a:pt x="12" y="569"/>
                    </a:lnTo>
                    <a:lnTo>
                      <a:pt x="13" y="319"/>
                    </a:lnTo>
                    <a:lnTo>
                      <a:pt x="17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73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4" name="Freeform 340"/>
              <p:cNvSpPr>
                <a:spLocks/>
              </p:cNvSpPr>
              <p:nvPr/>
            </p:nvSpPr>
            <p:spPr bwMode="auto">
              <a:xfrm>
                <a:off x="1464" y="2462"/>
                <a:ext cx="8" cy="510"/>
              </a:xfrm>
              <a:custGeom>
                <a:avLst/>
                <a:gdLst>
                  <a:gd name="T0" fmla="*/ 0 w 17"/>
                  <a:gd name="T1" fmla="*/ 0 h 1020"/>
                  <a:gd name="T2" fmla="*/ 0 w 17"/>
                  <a:gd name="T3" fmla="*/ 2 h 1020"/>
                  <a:gd name="T4" fmla="*/ 0 w 17"/>
                  <a:gd name="T5" fmla="*/ 4 h 1020"/>
                  <a:gd name="T6" fmla="*/ 0 w 17"/>
                  <a:gd name="T7" fmla="*/ 7 h 1020"/>
                  <a:gd name="T8" fmla="*/ 0 w 17"/>
                  <a:gd name="T9" fmla="*/ 8 h 1020"/>
                  <a:gd name="T10" fmla="*/ 0 w 17"/>
                  <a:gd name="T11" fmla="*/ 8 h 1020"/>
                  <a:gd name="T12" fmla="*/ 0 w 17"/>
                  <a:gd name="T13" fmla="*/ 7 h 1020"/>
                  <a:gd name="T14" fmla="*/ 0 w 17"/>
                  <a:gd name="T15" fmla="*/ 5 h 1020"/>
                  <a:gd name="T16" fmla="*/ 0 w 17"/>
                  <a:gd name="T17" fmla="*/ 3 h 1020"/>
                  <a:gd name="T18" fmla="*/ 0 w 17"/>
                  <a:gd name="T19" fmla="*/ 1 h 1020"/>
                  <a:gd name="T20" fmla="*/ 0 w 17"/>
                  <a:gd name="T21" fmla="*/ 0 h 102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1020">
                    <a:moveTo>
                      <a:pt x="6" y="0"/>
                    </a:moveTo>
                    <a:lnTo>
                      <a:pt x="3" y="159"/>
                    </a:lnTo>
                    <a:lnTo>
                      <a:pt x="0" y="510"/>
                    </a:lnTo>
                    <a:lnTo>
                      <a:pt x="0" y="861"/>
                    </a:lnTo>
                    <a:lnTo>
                      <a:pt x="4" y="1020"/>
                    </a:lnTo>
                    <a:lnTo>
                      <a:pt x="17" y="1019"/>
                    </a:lnTo>
                    <a:lnTo>
                      <a:pt x="12" y="790"/>
                    </a:lnTo>
                    <a:lnTo>
                      <a:pt x="12" y="569"/>
                    </a:lnTo>
                    <a:lnTo>
                      <a:pt x="14" y="319"/>
                    </a:lnTo>
                    <a:lnTo>
                      <a:pt x="17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2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5" name="Freeform 341"/>
              <p:cNvSpPr>
                <a:spLocks/>
              </p:cNvSpPr>
              <p:nvPr/>
            </p:nvSpPr>
            <p:spPr bwMode="auto">
              <a:xfrm>
                <a:off x="874" y="2550"/>
                <a:ext cx="117" cy="511"/>
              </a:xfrm>
              <a:custGeom>
                <a:avLst/>
                <a:gdLst>
                  <a:gd name="T0" fmla="*/ 0 w 234"/>
                  <a:gd name="T1" fmla="*/ 0 h 1023"/>
                  <a:gd name="T2" fmla="*/ 2 w 234"/>
                  <a:gd name="T3" fmla="*/ 0 h 1023"/>
                  <a:gd name="T4" fmla="*/ 2 w 234"/>
                  <a:gd name="T5" fmla="*/ 7 h 1023"/>
                  <a:gd name="T6" fmla="*/ 2 w 234"/>
                  <a:gd name="T7" fmla="*/ 7 h 1023"/>
                  <a:gd name="T8" fmla="*/ 1 w 234"/>
                  <a:gd name="T9" fmla="*/ 7 h 1023"/>
                  <a:gd name="T10" fmla="*/ 1 w 234"/>
                  <a:gd name="T11" fmla="*/ 7 h 1023"/>
                  <a:gd name="T12" fmla="*/ 1 w 234"/>
                  <a:gd name="T13" fmla="*/ 7 h 1023"/>
                  <a:gd name="T14" fmla="*/ 0 w 234"/>
                  <a:gd name="T15" fmla="*/ 0 h 10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4" h="1023">
                    <a:moveTo>
                      <a:pt x="0" y="24"/>
                    </a:moveTo>
                    <a:lnTo>
                      <a:pt x="233" y="0"/>
                    </a:lnTo>
                    <a:lnTo>
                      <a:pt x="234" y="1004"/>
                    </a:lnTo>
                    <a:lnTo>
                      <a:pt x="234" y="1023"/>
                    </a:lnTo>
                    <a:lnTo>
                      <a:pt x="45" y="1021"/>
                    </a:lnTo>
                    <a:lnTo>
                      <a:pt x="43" y="983"/>
                    </a:lnTo>
                    <a:lnTo>
                      <a:pt x="1" y="97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6" name="Freeform 342"/>
              <p:cNvSpPr>
                <a:spLocks/>
              </p:cNvSpPr>
              <p:nvPr/>
            </p:nvSpPr>
            <p:spPr bwMode="auto">
              <a:xfrm>
                <a:off x="874" y="2550"/>
                <a:ext cx="117" cy="474"/>
              </a:xfrm>
              <a:custGeom>
                <a:avLst/>
                <a:gdLst>
                  <a:gd name="T0" fmla="*/ 0 w 234"/>
                  <a:gd name="T1" fmla="*/ 0 h 949"/>
                  <a:gd name="T2" fmla="*/ 1 w 234"/>
                  <a:gd name="T3" fmla="*/ 0 h 949"/>
                  <a:gd name="T4" fmla="*/ 1 w 234"/>
                  <a:gd name="T5" fmla="*/ 0 h 949"/>
                  <a:gd name="T6" fmla="*/ 1 w 234"/>
                  <a:gd name="T7" fmla="*/ 0 h 949"/>
                  <a:gd name="T8" fmla="*/ 1 w 234"/>
                  <a:gd name="T9" fmla="*/ 0 h 949"/>
                  <a:gd name="T10" fmla="*/ 1 w 234"/>
                  <a:gd name="T11" fmla="*/ 0 h 949"/>
                  <a:gd name="T12" fmla="*/ 1 w 234"/>
                  <a:gd name="T13" fmla="*/ 0 h 949"/>
                  <a:gd name="T14" fmla="*/ 1 w 234"/>
                  <a:gd name="T15" fmla="*/ 0 h 949"/>
                  <a:gd name="T16" fmla="*/ 1 w 234"/>
                  <a:gd name="T17" fmla="*/ 0 h 949"/>
                  <a:gd name="T18" fmla="*/ 2 w 234"/>
                  <a:gd name="T19" fmla="*/ 0 h 949"/>
                  <a:gd name="T20" fmla="*/ 2 w 234"/>
                  <a:gd name="T21" fmla="*/ 0 h 949"/>
                  <a:gd name="T22" fmla="*/ 2 w 234"/>
                  <a:gd name="T23" fmla="*/ 0 h 949"/>
                  <a:gd name="T24" fmla="*/ 2 w 234"/>
                  <a:gd name="T25" fmla="*/ 0 h 949"/>
                  <a:gd name="T26" fmla="*/ 2 w 234"/>
                  <a:gd name="T27" fmla="*/ 0 h 949"/>
                  <a:gd name="T28" fmla="*/ 2 w 234"/>
                  <a:gd name="T29" fmla="*/ 0 h 949"/>
                  <a:gd name="T30" fmla="*/ 2 w 234"/>
                  <a:gd name="T31" fmla="*/ 0 h 949"/>
                  <a:gd name="T32" fmla="*/ 2 w 234"/>
                  <a:gd name="T33" fmla="*/ 0 h 949"/>
                  <a:gd name="T34" fmla="*/ 2 w 234"/>
                  <a:gd name="T35" fmla="*/ 1 h 949"/>
                  <a:gd name="T36" fmla="*/ 2 w 234"/>
                  <a:gd name="T37" fmla="*/ 3 h 949"/>
                  <a:gd name="T38" fmla="*/ 2 w 234"/>
                  <a:gd name="T39" fmla="*/ 5 h 949"/>
                  <a:gd name="T40" fmla="*/ 2 w 234"/>
                  <a:gd name="T41" fmla="*/ 7 h 949"/>
                  <a:gd name="T42" fmla="*/ 2 w 234"/>
                  <a:gd name="T43" fmla="*/ 7 h 949"/>
                  <a:gd name="T44" fmla="*/ 2 w 234"/>
                  <a:gd name="T45" fmla="*/ 7 h 949"/>
                  <a:gd name="T46" fmla="*/ 2 w 234"/>
                  <a:gd name="T47" fmla="*/ 7 h 949"/>
                  <a:gd name="T48" fmla="*/ 2 w 234"/>
                  <a:gd name="T49" fmla="*/ 7 h 949"/>
                  <a:gd name="T50" fmla="*/ 2 w 234"/>
                  <a:gd name="T51" fmla="*/ 7 h 949"/>
                  <a:gd name="T52" fmla="*/ 2 w 234"/>
                  <a:gd name="T53" fmla="*/ 7 h 949"/>
                  <a:gd name="T54" fmla="*/ 2 w 234"/>
                  <a:gd name="T55" fmla="*/ 7 h 949"/>
                  <a:gd name="T56" fmla="*/ 2 w 234"/>
                  <a:gd name="T57" fmla="*/ 7 h 949"/>
                  <a:gd name="T58" fmla="*/ 2 w 234"/>
                  <a:gd name="T59" fmla="*/ 7 h 949"/>
                  <a:gd name="T60" fmla="*/ 2 w 234"/>
                  <a:gd name="T61" fmla="*/ 7 h 949"/>
                  <a:gd name="T62" fmla="*/ 2 w 234"/>
                  <a:gd name="T63" fmla="*/ 7 h 949"/>
                  <a:gd name="T64" fmla="*/ 2 w 234"/>
                  <a:gd name="T65" fmla="*/ 7 h 949"/>
                  <a:gd name="T66" fmla="*/ 1 w 234"/>
                  <a:gd name="T67" fmla="*/ 7 h 949"/>
                  <a:gd name="T68" fmla="*/ 1 w 234"/>
                  <a:gd name="T69" fmla="*/ 7 h 949"/>
                  <a:gd name="T70" fmla="*/ 1 w 234"/>
                  <a:gd name="T71" fmla="*/ 7 h 949"/>
                  <a:gd name="T72" fmla="*/ 1 w 234"/>
                  <a:gd name="T73" fmla="*/ 7 h 949"/>
                  <a:gd name="T74" fmla="*/ 1 w 234"/>
                  <a:gd name="T75" fmla="*/ 7 h 949"/>
                  <a:gd name="T76" fmla="*/ 1 w 234"/>
                  <a:gd name="T77" fmla="*/ 7 h 949"/>
                  <a:gd name="T78" fmla="*/ 1 w 234"/>
                  <a:gd name="T79" fmla="*/ 7 h 949"/>
                  <a:gd name="T80" fmla="*/ 1 w 234"/>
                  <a:gd name="T81" fmla="*/ 7 h 949"/>
                  <a:gd name="T82" fmla="*/ 1 w 234"/>
                  <a:gd name="T83" fmla="*/ 7 h 949"/>
                  <a:gd name="T84" fmla="*/ 1 w 234"/>
                  <a:gd name="T85" fmla="*/ 7 h 949"/>
                  <a:gd name="T86" fmla="*/ 1 w 234"/>
                  <a:gd name="T87" fmla="*/ 7 h 949"/>
                  <a:gd name="T88" fmla="*/ 1 w 234"/>
                  <a:gd name="T89" fmla="*/ 7 h 949"/>
                  <a:gd name="T90" fmla="*/ 1 w 234"/>
                  <a:gd name="T91" fmla="*/ 7 h 949"/>
                  <a:gd name="T92" fmla="*/ 1 w 234"/>
                  <a:gd name="T93" fmla="*/ 7 h 949"/>
                  <a:gd name="T94" fmla="*/ 1 w 234"/>
                  <a:gd name="T95" fmla="*/ 7 h 949"/>
                  <a:gd name="T96" fmla="*/ 1 w 234"/>
                  <a:gd name="T97" fmla="*/ 7 h 949"/>
                  <a:gd name="T98" fmla="*/ 1 w 234"/>
                  <a:gd name="T99" fmla="*/ 7 h 949"/>
                  <a:gd name="T100" fmla="*/ 1 w 234"/>
                  <a:gd name="T101" fmla="*/ 7 h 949"/>
                  <a:gd name="T102" fmla="*/ 1 w 234"/>
                  <a:gd name="T103" fmla="*/ 7 h 949"/>
                  <a:gd name="T104" fmla="*/ 1 w 234"/>
                  <a:gd name="T105" fmla="*/ 7 h 949"/>
                  <a:gd name="T106" fmla="*/ 1 w 234"/>
                  <a:gd name="T107" fmla="*/ 5 h 949"/>
                  <a:gd name="T108" fmla="*/ 1 w 234"/>
                  <a:gd name="T109" fmla="*/ 3 h 949"/>
                  <a:gd name="T110" fmla="*/ 1 w 234"/>
                  <a:gd name="T111" fmla="*/ 1 h 949"/>
                  <a:gd name="T112" fmla="*/ 0 w 234"/>
                  <a:gd name="T113" fmla="*/ 0 h 94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949">
                    <a:moveTo>
                      <a:pt x="0" y="24"/>
                    </a:moveTo>
                    <a:lnTo>
                      <a:pt x="15" y="23"/>
                    </a:lnTo>
                    <a:lnTo>
                      <a:pt x="29" y="21"/>
                    </a:lnTo>
                    <a:lnTo>
                      <a:pt x="44" y="19"/>
                    </a:lnTo>
                    <a:lnTo>
                      <a:pt x="58" y="18"/>
                    </a:lnTo>
                    <a:lnTo>
                      <a:pt x="73" y="16"/>
                    </a:lnTo>
                    <a:lnTo>
                      <a:pt x="87" y="15"/>
                    </a:lnTo>
                    <a:lnTo>
                      <a:pt x="101" y="14"/>
                    </a:lnTo>
                    <a:lnTo>
                      <a:pt x="116" y="11"/>
                    </a:lnTo>
                    <a:lnTo>
                      <a:pt x="131" y="10"/>
                    </a:lnTo>
                    <a:lnTo>
                      <a:pt x="145" y="9"/>
                    </a:lnTo>
                    <a:lnTo>
                      <a:pt x="160" y="8"/>
                    </a:lnTo>
                    <a:lnTo>
                      <a:pt x="175" y="6"/>
                    </a:lnTo>
                    <a:lnTo>
                      <a:pt x="189" y="4"/>
                    </a:lnTo>
                    <a:lnTo>
                      <a:pt x="204" y="3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232"/>
                    </a:lnTo>
                    <a:lnTo>
                      <a:pt x="234" y="465"/>
                    </a:lnTo>
                    <a:lnTo>
                      <a:pt x="234" y="699"/>
                    </a:lnTo>
                    <a:lnTo>
                      <a:pt x="234" y="932"/>
                    </a:lnTo>
                    <a:lnTo>
                      <a:pt x="234" y="936"/>
                    </a:lnTo>
                    <a:lnTo>
                      <a:pt x="234" y="940"/>
                    </a:lnTo>
                    <a:lnTo>
                      <a:pt x="234" y="944"/>
                    </a:lnTo>
                    <a:lnTo>
                      <a:pt x="234" y="949"/>
                    </a:lnTo>
                    <a:lnTo>
                      <a:pt x="222" y="949"/>
                    </a:lnTo>
                    <a:lnTo>
                      <a:pt x="211" y="949"/>
                    </a:lnTo>
                    <a:lnTo>
                      <a:pt x="199" y="949"/>
                    </a:lnTo>
                    <a:lnTo>
                      <a:pt x="187" y="949"/>
                    </a:lnTo>
                    <a:lnTo>
                      <a:pt x="175" y="949"/>
                    </a:lnTo>
                    <a:lnTo>
                      <a:pt x="164" y="949"/>
                    </a:lnTo>
                    <a:lnTo>
                      <a:pt x="152" y="949"/>
                    </a:lnTo>
                    <a:lnTo>
                      <a:pt x="139" y="948"/>
                    </a:lnTo>
                    <a:lnTo>
                      <a:pt x="128" y="948"/>
                    </a:lnTo>
                    <a:lnTo>
                      <a:pt x="116" y="948"/>
                    </a:lnTo>
                    <a:lnTo>
                      <a:pt x="105" y="948"/>
                    </a:lnTo>
                    <a:lnTo>
                      <a:pt x="92" y="948"/>
                    </a:lnTo>
                    <a:lnTo>
                      <a:pt x="81" y="948"/>
                    </a:lnTo>
                    <a:lnTo>
                      <a:pt x="69" y="948"/>
                    </a:lnTo>
                    <a:lnTo>
                      <a:pt x="56" y="948"/>
                    </a:lnTo>
                    <a:lnTo>
                      <a:pt x="45" y="948"/>
                    </a:lnTo>
                    <a:lnTo>
                      <a:pt x="44" y="938"/>
                    </a:lnTo>
                    <a:lnTo>
                      <a:pt x="44" y="930"/>
                    </a:lnTo>
                    <a:lnTo>
                      <a:pt x="43" y="921"/>
                    </a:lnTo>
                    <a:lnTo>
                      <a:pt x="43" y="912"/>
                    </a:lnTo>
                    <a:lnTo>
                      <a:pt x="38" y="912"/>
                    </a:lnTo>
                    <a:lnTo>
                      <a:pt x="32" y="911"/>
                    </a:lnTo>
                    <a:lnTo>
                      <a:pt x="28" y="911"/>
                    </a:lnTo>
                    <a:lnTo>
                      <a:pt x="22" y="910"/>
                    </a:lnTo>
                    <a:lnTo>
                      <a:pt x="17" y="909"/>
                    </a:lnTo>
                    <a:lnTo>
                      <a:pt x="11" y="907"/>
                    </a:lnTo>
                    <a:lnTo>
                      <a:pt x="7" y="907"/>
                    </a:lnTo>
                    <a:lnTo>
                      <a:pt x="1" y="906"/>
                    </a:lnTo>
                    <a:lnTo>
                      <a:pt x="1" y="686"/>
                    </a:lnTo>
                    <a:lnTo>
                      <a:pt x="1" y="465"/>
                    </a:lnTo>
                    <a:lnTo>
                      <a:pt x="1" y="2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7" name="Freeform 343"/>
              <p:cNvSpPr>
                <a:spLocks/>
              </p:cNvSpPr>
              <p:nvPr/>
            </p:nvSpPr>
            <p:spPr bwMode="auto">
              <a:xfrm>
                <a:off x="874" y="2551"/>
                <a:ext cx="117" cy="437"/>
              </a:xfrm>
              <a:custGeom>
                <a:avLst/>
                <a:gdLst>
                  <a:gd name="T0" fmla="*/ 0 w 234"/>
                  <a:gd name="T1" fmla="*/ 1 h 874"/>
                  <a:gd name="T2" fmla="*/ 1 w 234"/>
                  <a:gd name="T3" fmla="*/ 1 h 874"/>
                  <a:gd name="T4" fmla="*/ 1 w 234"/>
                  <a:gd name="T5" fmla="*/ 1 h 874"/>
                  <a:gd name="T6" fmla="*/ 1 w 234"/>
                  <a:gd name="T7" fmla="*/ 1 h 874"/>
                  <a:gd name="T8" fmla="*/ 1 w 234"/>
                  <a:gd name="T9" fmla="*/ 1 h 874"/>
                  <a:gd name="T10" fmla="*/ 1 w 234"/>
                  <a:gd name="T11" fmla="*/ 1 h 874"/>
                  <a:gd name="T12" fmla="*/ 1 w 234"/>
                  <a:gd name="T13" fmla="*/ 1 h 874"/>
                  <a:gd name="T14" fmla="*/ 1 w 234"/>
                  <a:gd name="T15" fmla="*/ 1 h 874"/>
                  <a:gd name="T16" fmla="*/ 1 w 234"/>
                  <a:gd name="T17" fmla="*/ 1 h 874"/>
                  <a:gd name="T18" fmla="*/ 2 w 234"/>
                  <a:gd name="T19" fmla="*/ 1 h 874"/>
                  <a:gd name="T20" fmla="*/ 2 w 234"/>
                  <a:gd name="T21" fmla="*/ 1 h 874"/>
                  <a:gd name="T22" fmla="*/ 2 w 234"/>
                  <a:gd name="T23" fmla="*/ 1 h 874"/>
                  <a:gd name="T24" fmla="*/ 2 w 234"/>
                  <a:gd name="T25" fmla="*/ 1 h 874"/>
                  <a:gd name="T26" fmla="*/ 2 w 234"/>
                  <a:gd name="T27" fmla="*/ 1 h 874"/>
                  <a:gd name="T28" fmla="*/ 2 w 234"/>
                  <a:gd name="T29" fmla="*/ 1 h 874"/>
                  <a:gd name="T30" fmla="*/ 2 w 234"/>
                  <a:gd name="T31" fmla="*/ 1 h 874"/>
                  <a:gd name="T32" fmla="*/ 2 w 234"/>
                  <a:gd name="T33" fmla="*/ 0 h 874"/>
                  <a:gd name="T34" fmla="*/ 2 w 234"/>
                  <a:gd name="T35" fmla="*/ 2 h 874"/>
                  <a:gd name="T36" fmla="*/ 2 w 234"/>
                  <a:gd name="T37" fmla="*/ 4 h 874"/>
                  <a:gd name="T38" fmla="*/ 2 w 234"/>
                  <a:gd name="T39" fmla="*/ 6 h 874"/>
                  <a:gd name="T40" fmla="*/ 2 w 234"/>
                  <a:gd name="T41" fmla="*/ 7 h 874"/>
                  <a:gd name="T42" fmla="*/ 2 w 234"/>
                  <a:gd name="T43" fmla="*/ 7 h 874"/>
                  <a:gd name="T44" fmla="*/ 2 w 234"/>
                  <a:gd name="T45" fmla="*/ 7 h 874"/>
                  <a:gd name="T46" fmla="*/ 2 w 234"/>
                  <a:gd name="T47" fmla="*/ 7 h 874"/>
                  <a:gd name="T48" fmla="*/ 2 w 234"/>
                  <a:gd name="T49" fmla="*/ 7 h 874"/>
                  <a:gd name="T50" fmla="*/ 2 w 234"/>
                  <a:gd name="T51" fmla="*/ 7 h 874"/>
                  <a:gd name="T52" fmla="*/ 2 w 234"/>
                  <a:gd name="T53" fmla="*/ 7 h 874"/>
                  <a:gd name="T54" fmla="*/ 2 w 234"/>
                  <a:gd name="T55" fmla="*/ 7 h 874"/>
                  <a:gd name="T56" fmla="*/ 2 w 234"/>
                  <a:gd name="T57" fmla="*/ 7 h 874"/>
                  <a:gd name="T58" fmla="*/ 2 w 234"/>
                  <a:gd name="T59" fmla="*/ 7 h 874"/>
                  <a:gd name="T60" fmla="*/ 2 w 234"/>
                  <a:gd name="T61" fmla="*/ 7 h 874"/>
                  <a:gd name="T62" fmla="*/ 2 w 234"/>
                  <a:gd name="T63" fmla="*/ 7 h 874"/>
                  <a:gd name="T64" fmla="*/ 2 w 234"/>
                  <a:gd name="T65" fmla="*/ 7 h 874"/>
                  <a:gd name="T66" fmla="*/ 1 w 234"/>
                  <a:gd name="T67" fmla="*/ 7 h 874"/>
                  <a:gd name="T68" fmla="*/ 1 w 234"/>
                  <a:gd name="T69" fmla="*/ 7 h 874"/>
                  <a:gd name="T70" fmla="*/ 1 w 234"/>
                  <a:gd name="T71" fmla="*/ 7 h 874"/>
                  <a:gd name="T72" fmla="*/ 1 w 234"/>
                  <a:gd name="T73" fmla="*/ 7 h 874"/>
                  <a:gd name="T74" fmla="*/ 1 w 234"/>
                  <a:gd name="T75" fmla="*/ 7 h 874"/>
                  <a:gd name="T76" fmla="*/ 1 w 234"/>
                  <a:gd name="T77" fmla="*/ 7 h 874"/>
                  <a:gd name="T78" fmla="*/ 1 w 234"/>
                  <a:gd name="T79" fmla="*/ 7 h 874"/>
                  <a:gd name="T80" fmla="*/ 1 w 234"/>
                  <a:gd name="T81" fmla="*/ 7 h 874"/>
                  <a:gd name="T82" fmla="*/ 1 w 234"/>
                  <a:gd name="T83" fmla="*/ 7 h 874"/>
                  <a:gd name="T84" fmla="*/ 1 w 234"/>
                  <a:gd name="T85" fmla="*/ 7 h 874"/>
                  <a:gd name="T86" fmla="*/ 1 w 234"/>
                  <a:gd name="T87" fmla="*/ 7 h 874"/>
                  <a:gd name="T88" fmla="*/ 1 w 234"/>
                  <a:gd name="T89" fmla="*/ 7 h 874"/>
                  <a:gd name="T90" fmla="*/ 1 w 234"/>
                  <a:gd name="T91" fmla="*/ 7 h 874"/>
                  <a:gd name="T92" fmla="*/ 1 w 234"/>
                  <a:gd name="T93" fmla="*/ 7 h 874"/>
                  <a:gd name="T94" fmla="*/ 1 w 234"/>
                  <a:gd name="T95" fmla="*/ 7 h 874"/>
                  <a:gd name="T96" fmla="*/ 1 w 234"/>
                  <a:gd name="T97" fmla="*/ 7 h 874"/>
                  <a:gd name="T98" fmla="*/ 1 w 234"/>
                  <a:gd name="T99" fmla="*/ 7 h 874"/>
                  <a:gd name="T100" fmla="*/ 1 w 234"/>
                  <a:gd name="T101" fmla="*/ 7 h 874"/>
                  <a:gd name="T102" fmla="*/ 1 w 234"/>
                  <a:gd name="T103" fmla="*/ 7 h 874"/>
                  <a:gd name="T104" fmla="*/ 1 w 234"/>
                  <a:gd name="T105" fmla="*/ 7 h 874"/>
                  <a:gd name="T106" fmla="*/ 1 w 234"/>
                  <a:gd name="T107" fmla="*/ 5 h 874"/>
                  <a:gd name="T108" fmla="*/ 1 w 234"/>
                  <a:gd name="T109" fmla="*/ 4 h 874"/>
                  <a:gd name="T110" fmla="*/ 1 w 234"/>
                  <a:gd name="T111" fmla="*/ 2 h 874"/>
                  <a:gd name="T112" fmla="*/ 0 w 234"/>
                  <a:gd name="T113" fmla="*/ 1 h 8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874">
                    <a:moveTo>
                      <a:pt x="0" y="22"/>
                    </a:moveTo>
                    <a:lnTo>
                      <a:pt x="15" y="21"/>
                    </a:lnTo>
                    <a:lnTo>
                      <a:pt x="29" y="20"/>
                    </a:lnTo>
                    <a:lnTo>
                      <a:pt x="44" y="18"/>
                    </a:lnTo>
                    <a:lnTo>
                      <a:pt x="58" y="16"/>
                    </a:lnTo>
                    <a:lnTo>
                      <a:pt x="73" y="15"/>
                    </a:lnTo>
                    <a:lnTo>
                      <a:pt x="87" y="14"/>
                    </a:lnTo>
                    <a:lnTo>
                      <a:pt x="101" y="13"/>
                    </a:lnTo>
                    <a:lnTo>
                      <a:pt x="116" y="12"/>
                    </a:lnTo>
                    <a:lnTo>
                      <a:pt x="131" y="10"/>
                    </a:lnTo>
                    <a:lnTo>
                      <a:pt x="145" y="9"/>
                    </a:lnTo>
                    <a:lnTo>
                      <a:pt x="160" y="7"/>
                    </a:lnTo>
                    <a:lnTo>
                      <a:pt x="175" y="6"/>
                    </a:lnTo>
                    <a:lnTo>
                      <a:pt x="189" y="5"/>
                    </a:lnTo>
                    <a:lnTo>
                      <a:pt x="204" y="3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214"/>
                    </a:lnTo>
                    <a:lnTo>
                      <a:pt x="234" y="428"/>
                    </a:lnTo>
                    <a:lnTo>
                      <a:pt x="234" y="644"/>
                    </a:lnTo>
                    <a:lnTo>
                      <a:pt x="234" y="858"/>
                    </a:lnTo>
                    <a:lnTo>
                      <a:pt x="234" y="863"/>
                    </a:lnTo>
                    <a:lnTo>
                      <a:pt x="234" y="866"/>
                    </a:lnTo>
                    <a:lnTo>
                      <a:pt x="234" y="870"/>
                    </a:lnTo>
                    <a:lnTo>
                      <a:pt x="234" y="874"/>
                    </a:lnTo>
                    <a:lnTo>
                      <a:pt x="222" y="874"/>
                    </a:lnTo>
                    <a:lnTo>
                      <a:pt x="211" y="874"/>
                    </a:lnTo>
                    <a:lnTo>
                      <a:pt x="199" y="874"/>
                    </a:lnTo>
                    <a:lnTo>
                      <a:pt x="187" y="874"/>
                    </a:lnTo>
                    <a:lnTo>
                      <a:pt x="175" y="874"/>
                    </a:lnTo>
                    <a:lnTo>
                      <a:pt x="164" y="874"/>
                    </a:lnTo>
                    <a:lnTo>
                      <a:pt x="152" y="874"/>
                    </a:lnTo>
                    <a:lnTo>
                      <a:pt x="139" y="873"/>
                    </a:lnTo>
                    <a:lnTo>
                      <a:pt x="128" y="873"/>
                    </a:lnTo>
                    <a:lnTo>
                      <a:pt x="116" y="873"/>
                    </a:lnTo>
                    <a:lnTo>
                      <a:pt x="105" y="873"/>
                    </a:lnTo>
                    <a:lnTo>
                      <a:pt x="92" y="873"/>
                    </a:lnTo>
                    <a:lnTo>
                      <a:pt x="81" y="873"/>
                    </a:lnTo>
                    <a:lnTo>
                      <a:pt x="69" y="873"/>
                    </a:lnTo>
                    <a:lnTo>
                      <a:pt x="56" y="873"/>
                    </a:lnTo>
                    <a:lnTo>
                      <a:pt x="45" y="873"/>
                    </a:lnTo>
                    <a:lnTo>
                      <a:pt x="44" y="865"/>
                    </a:lnTo>
                    <a:lnTo>
                      <a:pt x="44" y="857"/>
                    </a:lnTo>
                    <a:lnTo>
                      <a:pt x="43" y="849"/>
                    </a:lnTo>
                    <a:lnTo>
                      <a:pt x="43" y="841"/>
                    </a:lnTo>
                    <a:lnTo>
                      <a:pt x="38" y="840"/>
                    </a:lnTo>
                    <a:lnTo>
                      <a:pt x="32" y="840"/>
                    </a:lnTo>
                    <a:lnTo>
                      <a:pt x="28" y="838"/>
                    </a:lnTo>
                    <a:lnTo>
                      <a:pt x="22" y="837"/>
                    </a:lnTo>
                    <a:lnTo>
                      <a:pt x="17" y="837"/>
                    </a:lnTo>
                    <a:lnTo>
                      <a:pt x="11" y="836"/>
                    </a:lnTo>
                    <a:lnTo>
                      <a:pt x="7" y="836"/>
                    </a:lnTo>
                    <a:lnTo>
                      <a:pt x="1" y="835"/>
                    </a:lnTo>
                    <a:lnTo>
                      <a:pt x="1" y="632"/>
                    </a:lnTo>
                    <a:lnTo>
                      <a:pt x="1" y="428"/>
                    </a:lnTo>
                    <a:lnTo>
                      <a:pt x="1" y="2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B79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8" name="Freeform 344"/>
              <p:cNvSpPr>
                <a:spLocks/>
              </p:cNvSpPr>
              <p:nvPr/>
            </p:nvSpPr>
            <p:spPr bwMode="auto">
              <a:xfrm>
                <a:off x="874" y="2551"/>
                <a:ext cx="117" cy="400"/>
              </a:xfrm>
              <a:custGeom>
                <a:avLst/>
                <a:gdLst>
                  <a:gd name="T0" fmla="*/ 0 w 234"/>
                  <a:gd name="T1" fmla="*/ 1 h 799"/>
                  <a:gd name="T2" fmla="*/ 1 w 234"/>
                  <a:gd name="T3" fmla="*/ 1 h 799"/>
                  <a:gd name="T4" fmla="*/ 1 w 234"/>
                  <a:gd name="T5" fmla="*/ 1 h 799"/>
                  <a:gd name="T6" fmla="*/ 1 w 234"/>
                  <a:gd name="T7" fmla="*/ 1 h 799"/>
                  <a:gd name="T8" fmla="*/ 1 w 234"/>
                  <a:gd name="T9" fmla="*/ 1 h 799"/>
                  <a:gd name="T10" fmla="*/ 1 w 234"/>
                  <a:gd name="T11" fmla="*/ 1 h 799"/>
                  <a:gd name="T12" fmla="*/ 1 w 234"/>
                  <a:gd name="T13" fmla="*/ 1 h 799"/>
                  <a:gd name="T14" fmla="*/ 1 w 234"/>
                  <a:gd name="T15" fmla="*/ 1 h 799"/>
                  <a:gd name="T16" fmla="*/ 1 w 234"/>
                  <a:gd name="T17" fmla="*/ 1 h 799"/>
                  <a:gd name="T18" fmla="*/ 2 w 234"/>
                  <a:gd name="T19" fmla="*/ 1 h 799"/>
                  <a:gd name="T20" fmla="*/ 2 w 234"/>
                  <a:gd name="T21" fmla="*/ 1 h 799"/>
                  <a:gd name="T22" fmla="*/ 2 w 234"/>
                  <a:gd name="T23" fmla="*/ 1 h 799"/>
                  <a:gd name="T24" fmla="*/ 2 w 234"/>
                  <a:gd name="T25" fmla="*/ 1 h 799"/>
                  <a:gd name="T26" fmla="*/ 2 w 234"/>
                  <a:gd name="T27" fmla="*/ 1 h 799"/>
                  <a:gd name="T28" fmla="*/ 2 w 234"/>
                  <a:gd name="T29" fmla="*/ 1 h 799"/>
                  <a:gd name="T30" fmla="*/ 2 w 234"/>
                  <a:gd name="T31" fmla="*/ 1 h 799"/>
                  <a:gd name="T32" fmla="*/ 2 w 234"/>
                  <a:gd name="T33" fmla="*/ 0 h 799"/>
                  <a:gd name="T34" fmla="*/ 2 w 234"/>
                  <a:gd name="T35" fmla="*/ 2 h 799"/>
                  <a:gd name="T36" fmla="*/ 2 w 234"/>
                  <a:gd name="T37" fmla="*/ 4 h 799"/>
                  <a:gd name="T38" fmla="*/ 2 w 234"/>
                  <a:gd name="T39" fmla="*/ 5 h 799"/>
                  <a:gd name="T40" fmla="*/ 2 w 234"/>
                  <a:gd name="T41" fmla="*/ 7 h 799"/>
                  <a:gd name="T42" fmla="*/ 2 w 234"/>
                  <a:gd name="T43" fmla="*/ 7 h 799"/>
                  <a:gd name="T44" fmla="*/ 2 w 234"/>
                  <a:gd name="T45" fmla="*/ 7 h 799"/>
                  <a:gd name="T46" fmla="*/ 2 w 234"/>
                  <a:gd name="T47" fmla="*/ 7 h 799"/>
                  <a:gd name="T48" fmla="*/ 2 w 234"/>
                  <a:gd name="T49" fmla="*/ 7 h 799"/>
                  <a:gd name="T50" fmla="*/ 2 w 234"/>
                  <a:gd name="T51" fmla="*/ 7 h 799"/>
                  <a:gd name="T52" fmla="*/ 2 w 234"/>
                  <a:gd name="T53" fmla="*/ 7 h 799"/>
                  <a:gd name="T54" fmla="*/ 2 w 234"/>
                  <a:gd name="T55" fmla="*/ 7 h 799"/>
                  <a:gd name="T56" fmla="*/ 2 w 234"/>
                  <a:gd name="T57" fmla="*/ 7 h 799"/>
                  <a:gd name="T58" fmla="*/ 2 w 234"/>
                  <a:gd name="T59" fmla="*/ 7 h 799"/>
                  <a:gd name="T60" fmla="*/ 2 w 234"/>
                  <a:gd name="T61" fmla="*/ 7 h 799"/>
                  <a:gd name="T62" fmla="*/ 2 w 234"/>
                  <a:gd name="T63" fmla="*/ 7 h 799"/>
                  <a:gd name="T64" fmla="*/ 2 w 234"/>
                  <a:gd name="T65" fmla="*/ 7 h 799"/>
                  <a:gd name="T66" fmla="*/ 1 w 234"/>
                  <a:gd name="T67" fmla="*/ 7 h 799"/>
                  <a:gd name="T68" fmla="*/ 1 w 234"/>
                  <a:gd name="T69" fmla="*/ 7 h 799"/>
                  <a:gd name="T70" fmla="*/ 1 w 234"/>
                  <a:gd name="T71" fmla="*/ 7 h 799"/>
                  <a:gd name="T72" fmla="*/ 1 w 234"/>
                  <a:gd name="T73" fmla="*/ 7 h 799"/>
                  <a:gd name="T74" fmla="*/ 1 w 234"/>
                  <a:gd name="T75" fmla="*/ 7 h 799"/>
                  <a:gd name="T76" fmla="*/ 1 w 234"/>
                  <a:gd name="T77" fmla="*/ 7 h 799"/>
                  <a:gd name="T78" fmla="*/ 1 w 234"/>
                  <a:gd name="T79" fmla="*/ 7 h 799"/>
                  <a:gd name="T80" fmla="*/ 1 w 234"/>
                  <a:gd name="T81" fmla="*/ 7 h 799"/>
                  <a:gd name="T82" fmla="*/ 1 w 234"/>
                  <a:gd name="T83" fmla="*/ 7 h 799"/>
                  <a:gd name="T84" fmla="*/ 1 w 234"/>
                  <a:gd name="T85" fmla="*/ 7 h 799"/>
                  <a:gd name="T86" fmla="*/ 1 w 234"/>
                  <a:gd name="T87" fmla="*/ 7 h 799"/>
                  <a:gd name="T88" fmla="*/ 1 w 234"/>
                  <a:gd name="T89" fmla="*/ 7 h 799"/>
                  <a:gd name="T90" fmla="*/ 1 w 234"/>
                  <a:gd name="T91" fmla="*/ 6 h 799"/>
                  <a:gd name="T92" fmla="*/ 1 w 234"/>
                  <a:gd name="T93" fmla="*/ 6 h 799"/>
                  <a:gd name="T94" fmla="*/ 1 w 234"/>
                  <a:gd name="T95" fmla="*/ 6 h 799"/>
                  <a:gd name="T96" fmla="*/ 1 w 234"/>
                  <a:gd name="T97" fmla="*/ 6 h 799"/>
                  <a:gd name="T98" fmla="*/ 1 w 234"/>
                  <a:gd name="T99" fmla="*/ 6 h 799"/>
                  <a:gd name="T100" fmla="*/ 1 w 234"/>
                  <a:gd name="T101" fmla="*/ 6 h 799"/>
                  <a:gd name="T102" fmla="*/ 1 w 234"/>
                  <a:gd name="T103" fmla="*/ 6 h 799"/>
                  <a:gd name="T104" fmla="*/ 1 w 234"/>
                  <a:gd name="T105" fmla="*/ 6 h 799"/>
                  <a:gd name="T106" fmla="*/ 1 w 234"/>
                  <a:gd name="T107" fmla="*/ 5 h 799"/>
                  <a:gd name="T108" fmla="*/ 1 w 234"/>
                  <a:gd name="T109" fmla="*/ 4 h 799"/>
                  <a:gd name="T110" fmla="*/ 1 w 234"/>
                  <a:gd name="T111" fmla="*/ 2 h 799"/>
                  <a:gd name="T112" fmla="*/ 0 w 234"/>
                  <a:gd name="T113" fmla="*/ 1 h 7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799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4" y="17"/>
                    </a:lnTo>
                    <a:lnTo>
                      <a:pt x="58" y="15"/>
                    </a:lnTo>
                    <a:lnTo>
                      <a:pt x="73" y="14"/>
                    </a:lnTo>
                    <a:lnTo>
                      <a:pt x="87" y="13"/>
                    </a:lnTo>
                    <a:lnTo>
                      <a:pt x="101" y="12"/>
                    </a:lnTo>
                    <a:lnTo>
                      <a:pt x="116" y="11"/>
                    </a:lnTo>
                    <a:lnTo>
                      <a:pt x="131" y="9"/>
                    </a:lnTo>
                    <a:lnTo>
                      <a:pt x="145" y="8"/>
                    </a:lnTo>
                    <a:lnTo>
                      <a:pt x="160" y="7"/>
                    </a:lnTo>
                    <a:lnTo>
                      <a:pt x="175" y="5"/>
                    </a:lnTo>
                    <a:lnTo>
                      <a:pt x="189" y="4"/>
                    </a:lnTo>
                    <a:lnTo>
                      <a:pt x="204" y="2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196"/>
                    </a:lnTo>
                    <a:lnTo>
                      <a:pt x="234" y="392"/>
                    </a:lnTo>
                    <a:lnTo>
                      <a:pt x="234" y="589"/>
                    </a:lnTo>
                    <a:lnTo>
                      <a:pt x="234" y="784"/>
                    </a:lnTo>
                    <a:lnTo>
                      <a:pt x="234" y="788"/>
                    </a:lnTo>
                    <a:lnTo>
                      <a:pt x="234" y="791"/>
                    </a:lnTo>
                    <a:lnTo>
                      <a:pt x="234" y="796"/>
                    </a:lnTo>
                    <a:lnTo>
                      <a:pt x="234" y="799"/>
                    </a:lnTo>
                    <a:lnTo>
                      <a:pt x="222" y="799"/>
                    </a:lnTo>
                    <a:lnTo>
                      <a:pt x="211" y="799"/>
                    </a:lnTo>
                    <a:lnTo>
                      <a:pt x="199" y="799"/>
                    </a:lnTo>
                    <a:lnTo>
                      <a:pt x="187" y="799"/>
                    </a:lnTo>
                    <a:lnTo>
                      <a:pt x="175" y="799"/>
                    </a:lnTo>
                    <a:lnTo>
                      <a:pt x="164" y="799"/>
                    </a:lnTo>
                    <a:lnTo>
                      <a:pt x="152" y="799"/>
                    </a:lnTo>
                    <a:lnTo>
                      <a:pt x="139" y="799"/>
                    </a:lnTo>
                    <a:lnTo>
                      <a:pt x="128" y="799"/>
                    </a:lnTo>
                    <a:lnTo>
                      <a:pt x="116" y="799"/>
                    </a:lnTo>
                    <a:lnTo>
                      <a:pt x="105" y="799"/>
                    </a:lnTo>
                    <a:lnTo>
                      <a:pt x="92" y="799"/>
                    </a:lnTo>
                    <a:lnTo>
                      <a:pt x="81" y="798"/>
                    </a:lnTo>
                    <a:lnTo>
                      <a:pt x="69" y="798"/>
                    </a:lnTo>
                    <a:lnTo>
                      <a:pt x="56" y="798"/>
                    </a:lnTo>
                    <a:lnTo>
                      <a:pt x="45" y="798"/>
                    </a:lnTo>
                    <a:lnTo>
                      <a:pt x="44" y="791"/>
                    </a:lnTo>
                    <a:lnTo>
                      <a:pt x="44" y="783"/>
                    </a:lnTo>
                    <a:lnTo>
                      <a:pt x="43" y="776"/>
                    </a:lnTo>
                    <a:lnTo>
                      <a:pt x="43" y="770"/>
                    </a:lnTo>
                    <a:lnTo>
                      <a:pt x="38" y="768"/>
                    </a:lnTo>
                    <a:lnTo>
                      <a:pt x="32" y="768"/>
                    </a:lnTo>
                    <a:lnTo>
                      <a:pt x="28" y="767"/>
                    </a:lnTo>
                    <a:lnTo>
                      <a:pt x="22" y="766"/>
                    </a:lnTo>
                    <a:lnTo>
                      <a:pt x="17" y="766"/>
                    </a:lnTo>
                    <a:lnTo>
                      <a:pt x="11" y="765"/>
                    </a:lnTo>
                    <a:lnTo>
                      <a:pt x="7" y="765"/>
                    </a:lnTo>
                    <a:lnTo>
                      <a:pt x="1" y="764"/>
                    </a:lnTo>
                    <a:lnTo>
                      <a:pt x="1" y="578"/>
                    </a:lnTo>
                    <a:lnTo>
                      <a:pt x="1" y="392"/>
                    </a:lnTo>
                    <a:lnTo>
                      <a:pt x="1" y="20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BCA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69" name="Freeform 345"/>
              <p:cNvSpPr>
                <a:spLocks/>
              </p:cNvSpPr>
              <p:nvPr/>
            </p:nvSpPr>
            <p:spPr bwMode="auto">
              <a:xfrm>
                <a:off x="874" y="2551"/>
                <a:ext cx="117" cy="363"/>
              </a:xfrm>
              <a:custGeom>
                <a:avLst/>
                <a:gdLst>
                  <a:gd name="T0" fmla="*/ 0 w 234"/>
                  <a:gd name="T1" fmla="*/ 1 h 726"/>
                  <a:gd name="T2" fmla="*/ 1 w 234"/>
                  <a:gd name="T3" fmla="*/ 1 h 726"/>
                  <a:gd name="T4" fmla="*/ 1 w 234"/>
                  <a:gd name="T5" fmla="*/ 1 h 726"/>
                  <a:gd name="T6" fmla="*/ 1 w 234"/>
                  <a:gd name="T7" fmla="*/ 1 h 726"/>
                  <a:gd name="T8" fmla="*/ 1 w 234"/>
                  <a:gd name="T9" fmla="*/ 1 h 726"/>
                  <a:gd name="T10" fmla="*/ 1 w 234"/>
                  <a:gd name="T11" fmla="*/ 1 h 726"/>
                  <a:gd name="T12" fmla="*/ 1 w 234"/>
                  <a:gd name="T13" fmla="*/ 1 h 726"/>
                  <a:gd name="T14" fmla="*/ 1 w 234"/>
                  <a:gd name="T15" fmla="*/ 1 h 726"/>
                  <a:gd name="T16" fmla="*/ 1 w 234"/>
                  <a:gd name="T17" fmla="*/ 1 h 726"/>
                  <a:gd name="T18" fmla="*/ 2 w 234"/>
                  <a:gd name="T19" fmla="*/ 1 h 726"/>
                  <a:gd name="T20" fmla="*/ 2 w 234"/>
                  <a:gd name="T21" fmla="*/ 1 h 726"/>
                  <a:gd name="T22" fmla="*/ 2 w 234"/>
                  <a:gd name="T23" fmla="*/ 1 h 726"/>
                  <a:gd name="T24" fmla="*/ 2 w 234"/>
                  <a:gd name="T25" fmla="*/ 1 h 726"/>
                  <a:gd name="T26" fmla="*/ 2 w 234"/>
                  <a:gd name="T27" fmla="*/ 1 h 726"/>
                  <a:gd name="T28" fmla="*/ 2 w 234"/>
                  <a:gd name="T29" fmla="*/ 1 h 726"/>
                  <a:gd name="T30" fmla="*/ 2 w 234"/>
                  <a:gd name="T31" fmla="*/ 1 h 726"/>
                  <a:gd name="T32" fmla="*/ 2 w 234"/>
                  <a:gd name="T33" fmla="*/ 0 h 726"/>
                  <a:gd name="T34" fmla="*/ 2 w 234"/>
                  <a:gd name="T35" fmla="*/ 2 h 726"/>
                  <a:gd name="T36" fmla="*/ 2 w 234"/>
                  <a:gd name="T37" fmla="*/ 3 h 726"/>
                  <a:gd name="T38" fmla="*/ 2 w 234"/>
                  <a:gd name="T39" fmla="*/ 5 h 726"/>
                  <a:gd name="T40" fmla="*/ 2 w 234"/>
                  <a:gd name="T41" fmla="*/ 6 h 726"/>
                  <a:gd name="T42" fmla="*/ 2 w 234"/>
                  <a:gd name="T43" fmla="*/ 6 h 726"/>
                  <a:gd name="T44" fmla="*/ 2 w 234"/>
                  <a:gd name="T45" fmla="*/ 6 h 726"/>
                  <a:gd name="T46" fmla="*/ 2 w 234"/>
                  <a:gd name="T47" fmla="*/ 6 h 726"/>
                  <a:gd name="T48" fmla="*/ 2 w 234"/>
                  <a:gd name="T49" fmla="*/ 6 h 726"/>
                  <a:gd name="T50" fmla="*/ 2 w 234"/>
                  <a:gd name="T51" fmla="*/ 6 h 726"/>
                  <a:gd name="T52" fmla="*/ 2 w 234"/>
                  <a:gd name="T53" fmla="*/ 6 h 726"/>
                  <a:gd name="T54" fmla="*/ 2 w 234"/>
                  <a:gd name="T55" fmla="*/ 6 h 726"/>
                  <a:gd name="T56" fmla="*/ 2 w 234"/>
                  <a:gd name="T57" fmla="*/ 6 h 726"/>
                  <a:gd name="T58" fmla="*/ 2 w 234"/>
                  <a:gd name="T59" fmla="*/ 6 h 726"/>
                  <a:gd name="T60" fmla="*/ 2 w 234"/>
                  <a:gd name="T61" fmla="*/ 6 h 726"/>
                  <a:gd name="T62" fmla="*/ 2 w 234"/>
                  <a:gd name="T63" fmla="*/ 6 h 726"/>
                  <a:gd name="T64" fmla="*/ 2 w 234"/>
                  <a:gd name="T65" fmla="*/ 6 h 726"/>
                  <a:gd name="T66" fmla="*/ 1 w 234"/>
                  <a:gd name="T67" fmla="*/ 6 h 726"/>
                  <a:gd name="T68" fmla="*/ 1 w 234"/>
                  <a:gd name="T69" fmla="*/ 6 h 726"/>
                  <a:gd name="T70" fmla="*/ 1 w 234"/>
                  <a:gd name="T71" fmla="*/ 6 h 726"/>
                  <a:gd name="T72" fmla="*/ 1 w 234"/>
                  <a:gd name="T73" fmla="*/ 6 h 726"/>
                  <a:gd name="T74" fmla="*/ 1 w 234"/>
                  <a:gd name="T75" fmla="*/ 6 h 726"/>
                  <a:gd name="T76" fmla="*/ 1 w 234"/>
                  <a:gd name="T77" fmla="*/ 6 h 726"/>
                  <a:gd name="T78" fmla="*/ 1 w 234"/>
                  <a:gd name="T79" fmla="*/ 6 h 726"/>
                  <a:gd name="T80" fmla="*/ 1 w 234"/>
                  <a:gd name="T81" fmla="*/ 6 h 726"/>
                  <a:gd name="T82" fmla="*/ 1 w 234"/>
                  <a:gd name="T83" fmla="*/ 6 h 726"/>
                  <a:gd name="T84" fmla="*/ 1 w 234"/>
                  <a:gd name="T85" fmla="*/ 6 h 726"/>
                  <a:gd name="T86" fmla="*/ 1 w 234"/>
                  <a:gd name="T87" fmla="*/ 6 h 726"/>
                  <a:gd name="T88" fmla="*/ 1 w 234"/>
                  <a:gd name="T89" fmla="*/ 6 h 726"/>
                  <a:gd name="T90" fmla="*/ 1 w 234"/>
                  <a:gd name="T91" fmla="*/ 6 h 726"/>
                  <a:gd name="T92" fmla="*/ 1 w 234"/>
                  <a:gd name="T93" fmla="*/ 6 h 726"/>
                  <a:gd name="T94" fmla="*/ 1 w 234"/>
                  <a:gd name="T95" fmla="*/ 6 h 726"/>
                  <a:gd name="T96" fmla="*/ 1 w 234"/>
                  <a:gd name="T97" fmla="*/ 6 h 726"/>
                  <a:gd name="T98" fmla="*/ 1 w 234"/>
                  <a:gd name="T99" fmla="*/ 6 h 726"/>
                  <a:gd name="T100" fmla="*/ 1 w 234"/>
                  <a:gd name="T101" fmla="*/ 6 h 726"/>
                  <a:gd name="T102" fmla="*/ 1 w 234"/>
                  <a:gd name="T103" fmla="*/ 6 h 726"/>
                  <a:gd name="T104" fmla="*/ 1 w 234"/>
                  <a:gd name="T105" fmla="*/ 6 h 726"/>
                  <a:gd name="T106" fmla="*/ 1 w 234"/>
                  <a:gd name="T107" fmla="*/ 5 h 726"/>
                  <a:gd name="T108" fmla="*/ 1 w 234"/>
                  <a:gd name="T109" fmla="*/ 3 h 726"/>
                  <a:gd name="T110" fmla="*/ 1 w 234"/>
                  <a:gd name="T111" fmla="*/ 2 h 726"/>
                  <a:gd name="T112" fmla="*/ 0 w 234"/>
                  <a:gd name="T113" fmla="*/ 1 h 7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726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4" y="17"/>
                    </a:lnTo>
                    <a:lnTo>
                      <a:pt x="58" y="15"/>
                    </a:lnTo>
                    <a:lnTo>
                      <a:pt x="73" y="14"/>
                    </a:lnTo>
                    <a:lnTo>
                      <a:pt x="87" y="13"/>
                    </a:lnTo>
                    <a:lnTo>
                      <a:pt x="101" y="12"/>
                    </a:lnTo>
                    <a:lnTo>
                      <a:pt x="116" y="11"/>
                    </a:lnTo>
                    <a:lnTo>
                      <a:pt x="131" y="9"/>
                    </a:lnTo>
                    <a:lnTo>
                      <a:pt x="145" y="8"/>
                    </a:lnTo>
                    <a:lnTo>
                      <a:pt x="160" y="7"/>
                    </a:lnTo>
                    <a:lnTo>
                      <a:pt x="175" y="5"/>
                    </a:lnTo>
                    <a:lnTo>
                      <a:pt x="189" y="4"/>
                    </a:lnTo>
                    <a:lnTo>
                      <a:pt x="204" y="2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178"/>
                    </a:lnTo>
                    <a:lnTo>
                      <a:pt x="234" y="356"/>
                    </a:lnTo>
                    <a:lnTo>
                      <a:pt x="234" y="533"/>
                    </a:lnTo>
                    <a:lnTo>
                      <a:pt x="234" y="712"/>
                    </a:lnTo>
                    <a:lnTo>
                      <a:pt x="234" y="715"/>
                    </a:lnTo>
                    <a:lnTo>
                      <a:pt x="234" y="719"/>
                    </a:lnTo>
                    <a:lnTo>
                      <a:pt x="234" y="722"/>
                    </a:lnTo>
                    <a:lnTo>
                      <a:pt x="234" y="726"/>
                    </a:lnTo>
                    <a:lnTo>
                      <a:pt x="222" y="726"/>
                    </a:lnTo>
                    <a:lnTo>
                      <a:pt x="211" y="726"/>
                    </a:lnTo>
                    <a:lnTo>
                      <a:pt x="199" y="726"/>
                    </a:lnTo>
                    <a:lnTo>
                      <a:pt x="187" y="726"/>
                    </a:lnTo>
                    <a:lnTo>
                      <a:pt x="175" y="726"/>
                    </a:lnTo>
                    <a:lnTo>
                      <a:pt x="164" y="726"/>
                    </a:lnTo>
                    <a:lnTo>
                      <a:pt x="152" y="726"/>
                    </a:lnTo>
                    <a:lnTo>
                      <a:pt x="139" y="726"/>
                    </a:lnTo>
                    <a:lnTo>
                      <a:pt x="128" y="726"/>
                    </a:lnTo>
                    <a:lnTo>
                      <a:pt x="116" y="726"/>
                    </a:lnTo>
                    <a:lnTo>
                      <a:pt x="105" y="726"/>
                    </a:lnTo>
                    <a:lnTo>
                      <a:pt x="92" y="726"/>
                    </a:lnTo>
                    <a:lnTo>
                      <a:pt x="81" y="725"/>
                    </a:lnTo>
                    <a:lnTo>
                      <a:pt x="69" y="725"/>
                    </a:lnTo>
                    <a:lnTo>
                      <a:pt x="56" y="725"/>
                    </a:lnTo>
                    <a:lnTo>
                      <a:pt x="45" y="725"/>
                    </a:lnTo>
                    <a:lnTo>
                      <a:pt x="44" y="719"/>
                    </a:lnTo>
                    <a:lnTo>
                      <a:pt x="44" y="712"/>
                    </a:lnTo>
                    <a:lnTo>
                      <a:pt x="43" y="705"/>
                    </a:lnTo>
                    <a:lnTo>
                      <a:pt x="43" y="698"/>
                    </a:lnTo>
                    <a:lnTo>
                      <a:pt x="38" y="698"/>
                    </a:lnTo>
                    <a:lnTo>
                      <a:pt x="32" y="697"/>
                    </a:lnTo>
                    <a:lnTo>
                      <a:pt x="28" y="697"/>
                    </a:lnTo>
                    <a:lnTo>
                      <a:pt x="22" y="696"/>
                    </a:lnTo>
                    <a:lnTo>
                      <a:pt x="17" y="696"/>
                    </a:lnTo>
                    <a:lnTo>
                      <a:pt x="11" y="696"/>
                    </a:lnTo>
                    <a:lnTo>
                      <a:pt x="7" y="695"/>
                    </a:lnTo>
                    <a:lnTo>
                      <a:pt x="1" y="695"/>
                    </a:lnTo>
                    <a:lnTo>
                      <a:pt x="1" y="526"/>
                    </a:lnTo>
                    <a:lnTo>
                      <a:pt x="1" y="357"/>
                    </a:lnTo>
                    <a:lnTo>
                      <a:pt x="1" y="18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1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0" name="Freeform 346"/>
              <p:cNvSpPr>
                <a:spLocks/>
              </p:cNvSpPr>
              <p:nvPr/>
            </p:nvSpPr>
            <p:spPr bwMode="auto">
              <a:xfrm>
                <a:off x="874" y="2552"/>
                <a:ext cx="117" cy="325"/>
              </a:xfrm>
              <a:custGeom>
                <a:avLst/>
                <a:gdLst>
                  <a:gd name="T0" fmla="*/ 0 w 234"/>
                  <a:gd name="T1" fmla="*/ 0 h 651"/>
                  <a:gd name="T2" fmla="*/ 1 w 234"/>
                  <a:gd name="T3" fmla="*/ 0 h 651"/>
                  <a:gd name="T4" fmla="*/ 1 w 234"/>
                  <a:gd name="T5" fmla="*/ 0 h 651"/>
                  <a:gd name="T6" fmla="*/ 1 w 234"/>
                  <a:gd name="T7" fmla="*/ 0 h 651"/>
                  <a:gd name="T8" fmla="*/ 1 w 234"/>
                  <a:gd name="T9" fmla="*/ 0 h 651"/>
                  <a:gd name="T10" fmla="*/ 1 w 234"/>
                  <a:gd name="T11" fmla="*/ 0 h 651"/>
                  <a:gd name="T12" fmla="*/ 1 w 234"/>
                  <a:gd name="T13" fmla="*/ 0 h 651"/>
                  <a:gd name="T14" fmla="*/ 1 w 234"/>
                  <a:gd name="T15" fmla="*/ 0 h 651"/>
                  <a:gd name="T16" fmla="*/ 1 w 234"/>
                  <a:gd name="T17" fmla="*/ 0 h 651"/>
                  <a:gd name="T18" fmla="*/ 2 w 234"/>
                  <a:gd name="T19" fmla="*/ 0 h 651"/>
                  <a:gd name="T20" fmla="*/ 2 w 234"/>
                  <a:gd name="T21" fmla="*/ 0 h 651"/>
                  <a:gd name="T22" fmla="*/ 2 w 234"/>
                  <a:gd name="T23" fmla="*/ 0 h 651"/>
                  <a:gd name="T24" fmla="*/ 2 w 234"/>
                  <a:gd name="T25" fmla="*/ 0 h 651"/>
                  <a:gd name="T26" fmla="*/ 2 w 234"/>
                  <a:gd name="T27" fmla="*/ 0 h 651"/>
                  <a:gd name="T28" fmla="*/ 2 w 234"/>
                  <a:gd name="T29" fmla="*/ 0 h 651"/>
                  <a:gd name="T30" fmla="*/ 2 w 234"/>
                  <a:gd name="T31" fmla="*/ 0 h 651"/>
                  <a:gd name="T32" fmla="*/ 2 w 234"/>
                  <a:gd name="T33" fmla="*/ 0 h 651"/>
                  <a:gd name="T34" fmla="*/ 2 w 234"/>
                  <a:gd name="T35" fmla="*/ 1 h 651"/>
                  <a:gd name="T36" fmla="*/ 2 w 234"/>
                  <a:gd name="T37" fmla="*/ 2 h 651"/>
                  <a:gd name="T38" fmla="*/ 2 w 234"/>
                  <a:gd name="T39" fmla="*/ 3 h 651"/>
                  <a:gd name="T40" fmla="*/ 2 w 234"/>
                  <a:gd name="T41" fmla="*/ 4 h 651"/>
                  <a:gd name="T42" fmla="*/ 2 w 234"/>
                  <a:gd name="T43" fmla="*/ 5 h 651"/>
                  <a:gd name="T44" fmla="*/ 2 w 234"/>
                  <a:gd name="T45" fmla="*/ 5 h 651"/>
                  <a:gd name="T46" fmla="*/ 2 w 234"/>
                  <a:gd name="T47" fmla="*/ 5 h 651"/>
                  <a:gd name="T48" fmla="*/ 2 w 234"/>
                  <a:gd name="T49" fmla="*/ 5 h 651"/>
                  <a:gd name="T50" fmla="*/ 2 w 234"/>
                  <a:gd name="T51" fmla="*/ 5 h 651"/>
                  <a:gd name="T52" fmla="*/ 2 w 234"/>
                  <a:gd name="T53" fmla="*/ 5 h 651"/>
                  <a:gd name="T54" fmla="*/ 2 w 234"/>
                  <a:gd name="T55" fmla="*/ 5 h 651"/>
                  <a:gd name="T56" fmla="*/ 2 w 234"/>
                  <a:gd name="T57" fmla="*/ 5 h 651"/>
                  <a:gd name="T58" fmla="*/ 2 w 234"/>
                  <a:gd name="T59" fmla="*/ 5 h 651"/>
                  <a:gd name="T60" fmla="*/ 2 w 234"/>
                  <a:gd name="T61" fmla="*/ 5 h 651"/>
                  <a:gd name="T62" fmla="*/ 2 w 234"/>
                  <a:gd name="T63" fmla="*/ 5 h 651"/>
                  <a:gd name="T64" fmla="*/ 2 w 234"/>
                  <a:gd name="T65" fmla="*/ 5 h 651"/>
                  <a:gd name="T66" fmla="*/ 1 w 234"/>
                  <a:gd name="T67" fmla="*/ 5 h 651"/>
                  <a:gd name="T68" fmla="*/ 1 w 234"/>
                  <a:gd name="T69" fmla="*/ 5 h 651"/>
                  <a:gd name="T70" fmla="*/ 1 w 234"/>
                  <a:gd name="T71" fmla="*/ 5 h 651"/>
                  <a:gd name="T72" fmla="*/ 1 w 234"/>
                  <a:gd name="T73" fmla="*/ 5 h 651"/>
                  <a:gd name="T74" fmla="*/ 1 w 234"/>
                  <a:gd name="T75" fmla="*/ 5 h 651"/>
                  <a:gd name="T76" fmla="*/ 1 w 234"/>
                  <a:gd name="T77" fmla="*/ 5 h 651"/>
                  <a:gd name="T78" fmla="*/ 1 w 234"/>
                  <a:gd name="T79" fmla="*/ 5 h 651"/>
                  <a:gd name="T80" fmla="*/ 1 w 234"/>
                  <a:gd name="T81" fmla="*/ 5 h 651"/>
                  <a:gd name="T82" fmla="*/ 1 w 234"/>
                  <a:gd name="T83" fmla="*/ 5 h 651"/>
                  <a:gd name="T84" fmla="*/ 1 w 234"/>
                  <a:gd name="T85" fmla="*/ 4 h 651"/>
                  <a:gd name="T86" fmla="*/ 1 w 234"/>
                  <a:gd name="T87" fmla="*/ 4 h 651"/>
                  <a:gd name="T88" fmla="*/ 1 w 234"/>
                  <a:gd name="T89" fmla="*/ 4 h 651"/>
                  <a:gd name="T90" fmla="*/ 1 w 234"/>
                  <a:gd name="T91" fmla="*/ 4 h 651"/>
                  <a:gd name="T92" fmla="*/ 1 w 234"/>
                  <a:gd name="T93" fmla="*/ 4 h 651"/>
                  <a:gd name="T94" fmla="*/ 1 w 234"/>
                  <a:gd name="T95" fmla="*/ 4 h 651"/>
                  <a:gd name="T96" fmla="*/ 1 w 234"/>
                  <a:gd name="T97" fmla="*/ 4 h 651"/>
                  <a:gd name="T98" fmla="*/ 1 w 234"/>
                  <a:gd name="T99" fmla="*/ 4 h 651"/>
                  <a:gd name="T100" fmla="*/ 1 w 234"/>
                  <a:gd name="T101" fmla="*/ 4 h 651"/>
                  <a:gd name="T102" fmla="*/ 1 w 234"/>
                  <a:gd name="T103" fmla="*/ 4 h 651"/>
                  <a:gd name="T104" fmla="*/ 1 w 234"/>
                  <a:gd name="T105" fmla="*/ 4 h 651"/>
                  <a:gd name="T106" fmla="*/ 1 w 234"/>
                  <a:gd name="T107" fmla="*/ 3 h 651"/>
                  <a:gd name="T108" fmla="*/ 1 w 234"/>
                  <a:gd name="T109" fmla="*/ 2 h 651"/>
                  <a:gd name="T110" fmla="*/ 1 w 234"/>
                  <a:gd name="T111" fmla="*/ 1 h 651"/>
                  <a:gd name="T112" fmla="*/ 0 w 234"/>
                  <a:gd name="T113" fmla="*/ 0 h 6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651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6"/>
                    </a:lnTo>
                    <a:lnTo>
                      <a:pt x="44" y="15"/>
                    </a:lnTo>
                    <a:lnTo>
                      <a:pt x="58" y="14"/>
                    </a:lnTo>
                    <a:lnTo>
                      <a:pt x="73" y="13"/>
                    </a:lnTo>
                    <a:lnTo>
                      <a:pt x="87" y="12"/>
                    </a:lnTo>
                    <a:lnTo>
                      <a:pt x="101" y="11"/>
                    </a:lnTo>
                    <a:lnTo>
                      <a:pt x="116" y="10"/>
                    </a:lnTo>
                    <a:lnTo>
                      <a:pt x="131" y="8"/>
                    </a:lnTo>
                    <a:lnTo>
                      <a:pt x="145" y="7"/>
                    </a:lnTo>
                    <a:lnTo>
                      <a:pt x="160" y="6"/>
                    </a:lnTo>
                    <a:lnTo>
                      <a:pt x="175" y="5"/>
                    </a:lnTo>
                    <a:lnTo>
                      <a:pt x="189" y="4"/>
                    </a:lnTo>
                    <a:lnTo>
                      <a:pt x="204" y="3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160"/>
                    </a:lnTo>
                    <a:lnTo>
                      <a:pt x="234" y="319"/>
                    </a:lnTo>
                    <a:lnTo>
                      <a:pt x="234" y="478"/>
                    </a:lnTo>
                    <a:lnTo>
                      <a:pt x="234" y="638"/>
                    </a:lnTo>
                    <a:lnTo>
                      <a:pt x="234" y="642"/>
                    </a:lnTo>
                    <a:lnTo>
                      <a:pt x="234" y="645"/>
                    </a:lnTo>
                    <a:lnTo>
                      <a:pt x="234" y="649"/>
                    </a:lnTo>
                    <a:lnTo>
                      <a:pt x="234" y="651"/>
                    </a:lnTo>
                    <a:lnTo>
                      <a:pt x="222" y="651"/>
                    </a:lnTo>
                    <a:lnTo>
                      <a:pt x="211" y="651"/>
                    </a:lnTo>
                    <a:lnTo>
                      <a:pt x="199" y="651"/>
                    </a:lnTo>
                    <a:lnTo>
                      <a:pt x="187" y="651"/>
                    </a:lnTo>
                    <a:lnTo>
                      <a:pt x="175" y="651"/>
                    </a:lnTo>
                    <a:lnTo>
                      <a:pt x="164" y="651"/>
                    </a:lnTo>
                    <a:lnTo>
                      <a:pt x="152" y="651"/>
                    </a:lnTo>
                    <a:lnTo>
                      <a:pt x="139" y="651"/>
                    </a:lnTo>
                    <a:lnTo>
                      <a:pt x="128" y="651"/>
                    </a:lnTo>
                    <a:lnTo>
                      <a:pt x="116" y="651"/>
                    </a:lnTo>
                    <a:lnTo>
                      <a:pt x="105" y="651"/>
                    </a:lnTo>
                    <a:lnTo>
                      <a:pt x="92" y="651"/>
                    </a:lnTo>
                    <a:lnTo>
                      <a:pt x="81" y="651"/>
                    </a:lnTo>
                    <a:lnTo>
                      <a:pt x="69" y="651"/>
                    </a:lnTo>
                    <a:lnTo>
                      <a:pt x="56" y="651"/>
                    </a:lnTo>
                    <a:lnTo>
                      <a:pt x="45" y="651"/>
                    </a:lnTo>
                    <a:lnTo>
                      <a:pt x="44" y="645"/>
                    </a:lnTo>
                    <a:lnTo>
                      <a:pt x="44" y="638"/>
                    </a:lnTo>
                    <a:lnTo>
                      <a:pt x="43" y="633"/>
                    </a:lnTo>
                    <a:lnTo>
                      <a:pt x="43" y="627"/>
                    </a:lnTo>
                    <a:lnTo>
                      <a:pt x="38" y="627"/>
                    </a:lnTo>
                    <a:lnTo>
                      <a:pt x="32" y="626"/>
                    </a:lnTo>
                    <a:lnTo>
                      <a:pt x="28" y="626"/>
                    </a:lnTo>
                    <a:lnTo>
                      <a:pt x="22" y="625"/>
                    </a:lnTo>
                    <a:lnTo>
                      <a:pt x="17" y="625"/>
                    </a:lnTo>
                    <a:lnTo>
                      <a:pt x="11" y="625"/>
                    </a:lnTo>
                    <a:lnTo>
                      <a:pt x="7" y="623"/>
                    </a:lnTo>
                    <a:lnTo>
                      <a:pt x="1" y="623"/>
                    </a:lnTo>
                    <a:lnTo>
                      <a:pt x="1" y="473"/>
                    </a:lnTo>
                    <a:lnTo>
                      <a:pt x="1" y="320"/>
                    </a:lnTo>
                    <a:lnTo>
                      <a:pt x="1" y="17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B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1" name="Freeform 347"/>
              <p:cNvSpPr>
                <a:spLocks/>
              </p:cNvSpPr>
              <p:nvPr/>
            </p:nvSpPr>
            <p:spPr bwMode="auto">
              <a:xfrm>
                <a:off x="874" y="2552"/>
                <a:ext cx="117" cy="289"/>
              </a:xfrm>
              <a:custGeom>
                <a:avLst/>
                <a:gdLst>
                  <a:gd name="T0" fmla="*/ 0 w 234"/>
                  <a:gd name="T1" fmla="*/ 1 h 578"/>
                  <a:gd name="T2" fmla="*/ 1 w 234"/>
                  <a:gd name="T3" fmla="*/ 1 h 578"/>
                  <a:gd name="T4" fmla="*/ 1 w 234"/>
                  <a:gd name="T5" fmla="*/ 1 h 578"/>
                  <a:gd name="T6" fmla="*/ 1 w 234"/>
                  <a:gd name="T7" fmla="*/ 1 h 578"/>
                  <a:gd name="T8" fmla="*/ 1 w 234"/>
                  <a:gd name="T9" fmla="*/ 1 h 578"/>
                  <a:gd name="T10" fmla="*/ 1 w 234"/>
                  <a:gd name="T11" fmla="*/ 1 h 578"/>
                  <a:gd name="T12" fmla="*/ 1 w 234"/>
                  <a:gd name="T13" fmla="*/ 1 h 578"/>
                  <a:gd name="T14" fmla="*/ 1 w 234"/>
                  <a:gd name="T15" fmla="*/ 1 h 578"/>
                  <a:gd name="T16" fmla="*/ 1 w 234"/>
                  <a:gd name="T17" fmla="*/ 1 h 578"/>
                  <a:gd name="T18" fmla="*/ 2 w 234"/>
                  <a:gd name="T19" fmla="*/ 1 h 578"/>
                  <a:gd name="T20" fmla="*/ 2 w 234"/>
                  <a:gd name="T21" fmla="*/ 1 h 578"/>
                  <a:gd name="T22" fmla="*/ 2 w 234"/>
                  <a:gd name="T23" fmla="*/ 1 h 578"/>
                  <a:gd name="T24" fmla="*/ 2 w 234"/>
                  <a:gd name="T25" fmla="*/ 1 h 578"/>
                  <a:gd name="T26" fmla="*/ 2 w 234"/>
                  <a:gd name="T27" fmla="*/ 1 h 578"/>
                  <a:gd name="T28" fmla="*/ 2 w 234"/>
                  <a:gd name="T29" fmla="*/ 1 h 578"/>
                  <a:gd name="T30" fmla="*/ 2 w 234"/>
                  <a:gd name="T31" fmla="*/ 1 h 578"/>
                  <a:gd name="T32" fmla="*/ 2 w 234"/>
                  <a:gd name="T33" fmla="*/ 0 h 578"/>
                  <a:gd name="T34" fmla="*/ 2 w 234"/>
                  <a:gd name="T35" fmla="*/ 2 h 578"/>
                  <a:gd name="T36" fmla="*/ 2 w 234"/>
                  <a:gd name="T37" fmla="*/ 3 h 578"/>
                  <a:gd name="T38" fmla="*/ 2 w 234"/>
                  <a:gd name="T39" fmla="*/ 4 h 578"/>
                  <a:gd name="T40" fmla="*/ 2 w 234"/>
                  <a:gd name="T41" fmla="*/ 5 h 578"/>
                  <a:gd name="T42" fmla="*/ 2 w 234"/>
                  <a:gd name="T43" fmla="*/ 5 h 578"/>
                  <a:gd name="T44" fmla="*/ 2 w 234"/>
                  <a:gd name="T45" fmla="*/ 5 h 578"/>
                  <a:gd name="T46" fmla="*/ 2 w 234"/>
                  <a:gd name="T47" fmla="*/ 5 h 578"/>
                  <a:gd name="T48" fmla="*/ 2 w 234"/>
                  <a:gd name="T49" fmla="*/ 5 h 578"/>
                  <a:gd name="T50" fmla="*/ 2 w 234"/>
                  <a:gd name="T51" fmla="*/ 5 h 578"/>
                  <a:gd name="T52" fmla="*/ 2 w 234"/>
                  <a:gd name="T53" fmla="*/ 5 h 578"/>
                  <a:gd name="T54" fmla="*/ 2 w 234"/>
                  <a:gd name="T55" fmla="*/ 5 h 578"/>
                  <a:gd name="T56" fmla="*/ 2 w 234"/>
                  <a:gd name="T57" fmla="*/ 5 h 578"/>
                  <a:gd name="T58" fmla="*/ 2 w 234"/>
                  <a:gd name="T59" fmla="*/ 5 h 578"/>
                  <a:gd name="T60" fmla="*/ 2 w 234"/>
                  <a:gd name="T61" fmla="*/ 5 h 578"/>
                  <a:gd name="T62" fmla="*/ 2 w 234"/>
                  <a:gd name="T63" fmla="*/ 5 h 578"/>
                  <a:gd name="T64" fmla="*/ 2 w 234"/>
                  <a:gd name="T65" fmla="*/ 5 h 578"/>
                  <a:gd name="T66" fmla="*/ 1 w 234"/>
                  <a:gd name="T67" fmla="*/ 5 h 578"/>
                  <a:gd name="T68" fmla="*/ 1 w 234"/>
                  <a:gd name="T69" fmla="*/ 5 h 578"/>
                  <a:gd name="T70" fmla="*/ 1 w 234"/>
                  <a:gd name="T71" fmla="*/ 5 h 578"/>
                  <a:gd name="T72" fmla="*/ 1 w 234"/>
                  <a:gd name="T73" fmla="*/ 5 h 578"/>
                  <a:gd name="T74" fmla="*/ 1 w 234"/>
                  <a:gd name="T75" fmla="*/ 5 h 578"/>
                  <a:gd name="T76" fmla="*/ 1 w 234"/>
                  <a:gd name="T77" fmla="*/ 5 h 578"/>
                  <a:gd name="T78" fmla="*/ 1 w 234"/>
                  <a:gd name="T79" fmla="*/ 5 h 578"/>
                  <a:gd name="T80" fmla="*/ 1 w 234"/>
                  <a:gd name="T81" fmla="*/ 5 h 578"/>
                  <a:gd name="T82" fmla="*/ 1 w 234"/>
                  <a:gd name="T83" fmla="*/ 5 h 578"/>
                  <a:gd name="T84" fmla="*/ 1 w 234"/>
                  <a:gd name="T85" fmla="*/ 5 h 578"/>
                  <a:gd name="T86" fmla="*/ 1 w 234"/>
                  <a:gd name="T87" fmla="*/ 5 h 578"/>
                  <a:gd name="T88" fmla="*/ 1 w 234"/>
                  <a:gd name="T89" fmla="*/ 5 h 578"/>
                  <a:gd name="T90" fmla="*/ 1 w 234"/>
                  <a:gd name="T91" fmla="*/ 5 h 578"/>
                  <a:gd name="T92" fmla="*/ 1 w 234"/>
                  <a:gd name="T93" fmla="*/ 5 h 578"/>
                  <a:gd name="T94" fmla="*/ 1 w 234"/>
                  <a:gd name="T95" fmla="*/ 5 h 578"/>
                  <a:gd name="T96" fmla="*/ 1 w 234"/>
                  <a:gd name="T97" fmla="*/ 5 h 578"/>
                  <a:gd name="T98" fmla="*/ 1 w 234"/>
                  <a:gd name="T99" fmla="*/ 5 h 578"/>
                  <a:gd name="T100" fmla="*/ 1 w 234"/>
                  <a:gd name="T101" fmla="*/ 5 h 578"/>
                  <a:gd name="T102" fmla="*/ 1 w 234"/>
                  <a:gd name="T103" fmla="*/ 5 h 578"/>
                  <a:gd name="T104" fmla="*/ 1 w 234"/>
                  <a:gd name="T105" fmla="*/ 5 h 578"/>
                  <a:gd name="T106" fmla="*/ 1 w 234"/>
                  <a:gd name="T107" fmla="*/ 4 h 578"/>
                  <a:gd name="T108" fmla="*/ 1 w 234"/>
                  <a:gd name="T109" fmla="*/ 3 h 578"/>
                  <a:gd name="T110" fmla="*/ 1 w 234"/>
                  <a:gd name="T111" fmla="*/ 2 h 578"/>
                  <a:gd name="T112" fmla="*/ 0 w 234"/>
                  <a:gd name="T113" fmla="*/ 1 h 5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578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6"/>
                    </a:lnTo>
                    <a:lnTo>
                      <a:pt x="44" y="15"/>
                    </a:lnTo>
                    <a:lnTo>
                      <a:pt x="58" y="14"/>
                    </a:lnTo>
                    <a:lnTo>
                      <a:pt x="73" y="13"/>
                    </a:lnTo>
                    <a:lnTo>
                      <a:pt x="87" y="12"/>
                    </a:lnTo>
                    <a:lnTo>
                      <a:pt x="101" y="11"/>
                    </a:lnTo>
                    <a:lnTo>
                      <a:pt x="116" y="10"/>
                    </a:lnTo>
                    <a:lnTo>
                      <a:pt x="131" y="8"/>
                    </a:lnTo>
                    <a:lnTo>
                      <a:pt x="145" y="7"/>
                    </a:lnTo>
                    <a:lnTo>
                      <a:pt x="160" y="6"/>
                    </a:lnTo>
                    <a:lnTo>
                      <a:pt x="175" y="5"/>
                    </a:lnTo>
                    <a:lnTo>
                      <a:pt x="189" y="4"/>
                    </a:lnTo>
                    <a:lnTo>
                      <a:pt x="204" y="3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142"/>
                    </a:lnTo>
                    <a:lnTo>
                      <a:pt x="234" y="284"/>
                    </a:lnTo>
                    <a:lnTo>
                      <a:pt x="234" y="425"/>
                    </a:lnTo>
                    <a:lnTo>
                      <a:pt x="234" y="566"/>
                    </a:lnTo>
                    <a:lnTo>
                      <a:pt x="234" y="569"/>
                    </a:lnTo>
                    <a:lnTo>
                      <a:pt x="234" y="572"/>
                    </a:lnTo>
                    <a:lnTo>
                      <a:pt x="234" y="575"/>
                    </a:lnTo>
                    <a:lnTo>
                      <a:pt x="234" y="578"/>
                    </a:lnTo>
                    <a:lnTo>
                      <a:pt x="222" y="578"/>
                    </a:lnTo>
                    <a:lnTo>
                      <a:pt x="211" y="578"/>
                    </a:lnTo>
                    <a:lnTo>
                      <a:pt x="199" y="578"/>
                    </a:lnTo>
                    <a:lnTo>
                      <a:pt x="187" y="577"/>
                    </a:lnTo>
                    <a:lnTo>
                      <a:pt x="175" y="577"/>
                    </a:lnTo>
                    <a:lnTo>
                      <a:pt x="164" y="577"/>
                    </a:lnTo>
                    <a:lnTo>
                      <a:pt x="152" y="577"/>
                    </a:lnTo>
                    <a:lnTo>
                      <a:pt x="139" y="577"/>
                    </a:lnTo>
                    <a:lnTo>
                      <a:pt x="128" y="577"/>
                    </a:lnTo>
                    <a:lnTo>
                      <a:pt x="116" y="577"/>
                    </a:lnTo>
                    <a:lnTo>
                      <a:pt x="105" y="577"/>
                    </a:lnTo>
                    <a:lnTo>
                      <a:pt x="92" y="577"/>
                    </a:lnTo>
                    <a:lnTo>
                      <a:pt x="81" y="577"/>
                    </a:lnTo>
                    <a:lnTo>
                      <a:pt x="69" y="577"/>
                    </a:lnTo>
                    <a:lnTo>
                      <a:pt x="56" y="577"/>
                    </a:lnTo>
                    <a:lnTo>
                      <a:pt x="45" y="577"/>
                    </a:lnTo>
                    <a:lnTo>
                      <a:pt x="44" y="572"/>
                    </a:lnTo>
                    <a:lnTo>
                      <a:pt x="44" y="567"/>
                    </a:lnTo>
                    <a:lnTo>
                      <a:pt x="43" y="561"/>
                    </a:lnTo>
                    <a:lnTo>
                      <a:pt x="43" y="557"/>
                    </a:lnTo>
                    <a:lnTo>
                      <a:pt x="38" y="557"/>
                    </a:lnTo>
                    <a:lnTo>
                      <a:pt x="32" y="555"/>
                    </a:lnTo>
                    <a:lnTo>
                      <a:pt x="28" y="555"/>
                    </a:lnTo>
                    <a:lnTo>
                      <a:pt x="22" y="554"/>
                    </a:lnTo>
                    <a:lnTo>
                      <a:pt x="17" y="554"/>
                    </a:lnTo>
                    <a:lnTo>
                      <a:pt x="11" y="554"/>
                    </a:lnTo>
                    <a:lnTo>
                      <a:pt x="7" y="553"/>
                    </a:lnTo>
                    <a:lnTo>
                      <a:pt x="1" y="553"/>
                    </a:lnTo>
                    <a:lnTo>
                      <a:pt x="1" y="420"/>
                    </a:lnTo>
                    <a:lnTo>
                      <a:pt x="1" y="286"/>
                    </a:lnTo>
                    <a:lnTo>
                      <a:pt x="1" y="15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C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2" name="Freeform 348"/>
              <p:cNvSpPr>
                <a:spLocks/>
              </p:cNvSpPr>
              <p:nvPr/>
            </p:nvSpPr>
            <p:spPr bwMode="auto">
              <a:xfrm>
                <a:off x="874" y="2552"/>
                <a:ext cx="117" cy="252"/>
              </a:xfrm>
              <a:custGeom>
                <a:avLst/>
                <a:gdLst>
                  <a:gd name="T0" fmla="*/ 0 w 234"/>
                  <a:gd name="T1" fmla="*/ 1 h 504"/>
                  <a:gd name="T2" fmla="*/ 1 w 234"/>
                  <a:gd name="T3" fmla="*/ 1 h 504"/>
                  <a:gd name="T4" fmla="*/ 1 w 234"/>
                  <a:gd name="T5" fmla="*/ 1 h 504"/>
                  <a:gd name="T6" fmla="*/ 1 w 234"/>
                  <a:gd name="T7" fmla="*/ 1 h 504"/>
                  <a:gd name="T8" fmla="*/ 1 w 234"/>
                  <a:gd name="T9" fmla="*/ 1 h 504"/>
                  <a:gd name="T10" fmla="*/ 1 w 234"/>
                  <a:gd name="T11" fmla="*/ 1 h 504"/>
                  <a:gd name="T12" fmla="*/ 1 w 234"/>
                  <a:gd name="T13" fmla="*/ 1 h 504"/>
                  <a:gd name="T14" fmla="*/ 1 w 234"/>
                  <a:gd name="T15" fmla="*/ 1 h 504"/>
                  <a:gd name="T16" fmla="*/ 1 w 234"/>
                  <a:gd name="T17" fmla="*/ 1 h 504"/>
                  <a:gd name="T18" fmla="*/ 2 w 234"/>
                  <a:gd name="T19" fmla="*/ 1 h 504"/>
                  <a:gd name="T20" fmla="*/ 2 w 234"/>
                  <a:gd name="T21" fmla="*/ 1 h 504"/>
                  <a:gd name="T22" fmla="*/ 2 w 234"/>
                  <a:gd name="T23" fmla="*/ 1 h 504"/>
                  <a:gd name="T24" fmla="*/ 2 w 234"/>
                  <a:gd name="T25" fmla="*/ 1 h 504"/>
                  <a:gd name="T26" fmla="*/ 2 w 234"/>
                  <a:gd name="T27" fmla="*/ 1 h 504"/>
                  <a:gd name="T28" fmla="*/ 2 w 234"/>
                  <a:gd name="T29" fmla="*/ 1 h 504"/>
                  <a:gd name="T30" fmla="*/ 2 w 234"/>
                  <a:gd name="T31" fmla="*/ 1 h 504"/>
                  <a:gd name="T32" fmla="*/ 2 w 234"/>
                  <a:gd name="T33" fmla="*/ 0 h 504"/>
                  <a:gd name="T34" fmla="*/ 2 w 234"/>
                  <a:gd name="T35" fmla="*/ 1 h 504"/>
                  <a:gd name="T36" fmla="*/ 2 w 234"/>
                  <a:gd name="T37" fmla="*/ 2 h 504"/>
                  <a:gd name="T38" fmla="*/ 2 w 234"/>
                  <a:gd name="T39" fmla="*/ 3 h 504"/>
                  <a:gd name="T40" fmla="*/ 2 w 234"/>
                  <a:gd name="T41" fmla="*/ 4 h 504"/>
                  <a:gd name="T42" fmla="*/ 2 w 234"/>
                  <a:gd name="T43" fmla="*/ 4 h 504"/>
                  <a:gd name="T44" fmla="*/ 2 w 234"/>
                  <a:gd name="T45" fmla="*/ 4 h 504"/>
                  <a:gd name="T46" fmla="*/ 2 w 234"/>
                  <a:gd name="T47" fmla="*/ 4 h 504"/>
                  <a:gd name="T48" fmla="*/ 2 w 234"/>
                  <a:gd name="T49" fmla="*/ 4 h 504"/>
                  <a:gd name="T50" fmla="*/ 2 w 234"/>
                  <a:gd name="T51" fmla="*/ 4 h 504"/>
                  <a:gd name="T52" fmla="*/ 2 w 234"/>
                  <a:gd name="T53" fmla="*/ 4 h 504"/>
                  <a:gd name="T54" fmla="*/ 2 w 234"/>
                  <a:gd name="T55" fmla="*/ 4 h 504"/>
                  <a:gd name="T56" fmla="*/ 2 w 234"/>
                  <a:gd name="T57" fmla="*/ 4 h 504"/>
                  <a:gd name="T58" fmla="*/ 2 w 234"/>
                  <a:gd name="T59" fmla="*/ 4 h 504"/>
                  <a:gd name="T60" fmla="*/ 2 w 234"/>
                  <a:gd name="T61" fmla="*/ 4 h 504"/>
                  <a:gd name="T62" fmla="*/ 2 w 234"/>
                  <a:gd name="T63" fmla="*/ 4 h 504"/>
                  <a:gd name="T64" fmla="*/ 2 w 234"/>
                  <a:gd name="T65" fmla="*/ 4 h 504"/>
                  <a:gd name="T66" fmla="*/ 1 w 234"/>
                  <a:gd name="T67" fmla="*/ 4 h 504"/>
                  <a:gd name="T68" fmla="*/ 1 w 234"/>
                  <a:gd name="T69" fmla="*/ 4 h 504"/>
                  <a:gd name="T70" fmla="*/ 1 w 234"/>
                  <a:gd name="T71" fmla="*/ 4 h 504"/>
                  <a:gd name="T72" fmla="*/ 1 w 234"/>
                  <a:gd name="T73" fmla="*/ 4 h 504"/>
                  <a:gd name="T74" fmla="*/ 1 w 234"/>
                  <a:gd name="T75" fmla="*/ 4 h 504"/>
                  <a:gd name="T76" fmla="*/ 1 w 234"/>
                  <a:gd name="T77" fmla="*/ 4 h 504"/>
                  <a:gd name="T78" fmla="*/ 1 w 234"/>
                  <a:gd name="T79" fmla="*/ 4 h 504"/>
                  <a:gd name="T80" fmla="*/ 1 w 234"/>
                  <a:gd name="T81" fmla="*/ 4 h 504"/>
                  <a:gd name="T82" fmla="*/ 1 w 234"/>
                  <a:gd name="T83" fmla="*/ 4 h 504"/>
                  <a:gd name="T84" fmla="*/ 1 w 234"/>
                  <a:gd name="T85" fmla="*/ 4 h 504"/>
                  <a:gd name="T86" fmla="*/ 1 w 234"/>
                  <a:gd name="T87" fmla="*/ 4 h 504"/>
                  <a:gd name="T88" fmla="*/ 1 w 234"/>
                  <a:gd name="T89" fmla="*/ 4 h 504"/>
                  <a:gd name="T90" fmla="*/ 1 w 234"/>
                  <a:gd name="T91" fmla="*/ 4 h 504"/>
                  <a:gd name="T92" fmla="*/ 1 w 234"/>
                  <a:gd name="T93" fmla="*/ 4 h 504"/>
                  <a:gd name="T94" fmla="*/ 1 w 234"/>
                  <a:gd name="T95" fmla="*/ 4 h 504"/>
                  <a:gd name="T96" fmla="*/ 1 w 234"/>
                  <a:gd name="T97" fmla="*/ 4 h 504"/>
                  <a:gd name="T98" fmla="*/ 1 w 234"/>
                  <a:gd name="T99" fmla="*/ 4 h 504"/>
                  <a:gd name="T100" fmla="*/ 1 w 234"/>
                  <a:gd name="T101" fmla="*/ 4 h 504"/>
                  <a:gd name="T102" fmla="*/ 1 w 234"/>
                  <a:gd name="T103" fmla="*/ 4 h 504"/>
                  <a:gd name="T104" fmla="*/ 1 w 234"/>
                  <a:gd name="T105" fmla="*/ 4 h 504"/>
                  <a:gd name="T106" fmla="*/ 1 w 234"/>
                  <a:gd name="T107" fmla="*/ 3 h 504"/>
                  <a:gd name="T108" fmla="*/ 1 w 234"/>
                  <a:gd name="T109" fmla="*/ 2 h 504"/>
                  <a:gd name="T110" fmla="*/ 1 w 234"/>
                  <a:gd name="T111" fmla="*/ 2 h 504"/>
                  <a:gd name="T112" fmla="*/ 0 w 234"/>
                  <a:gd name="T113" fmla="*/ 1 h 5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504">
                    <a:moveTo>
                      <a:pt x="0" y="18"/>
                    </a:moveTo>
                    <a:lnTo>
                      <a:pt x="15" y="17"/>
                    </a:lnTo>
                    <a:lnTo>
                      <a:pt x="29" y="15"/>
                    </a:lnTo>
                    <a:lnTo>
                      <a:pt x="44" y="14"/>
                    </a:lnTo>
                    <a:lnTo>
                      <a:pt x="58" y="13"/>
                    </a:lnTo>
                    <a:lnTo>
                      <a:pt x="73" y="12"/>
                    </a:lnTo>
                    <a:lnTo>
                      <a:pt x="87" y="11"/>
                    </a:lnTo>
                    <a:lnTo>
                      <a:pt x="101" y="10"/>
                    </a:lnTo>
                    <a:lnTo>
                      <a:pt x="116" y="9"/>
                    </a:lnTo>
                    <a:lnTo>
                      <a:pt x="131" y="9"/>
                    </a:lnTo>
                    <a:lnTo>
                      <a:pt x="145" y="7"/>
                    </a:lnTo>
                    <a:lnTo>
                      <a:pt x="160" y="6"/>
                    </a:lnTo>
                    <a:lnTo>
                      <a:pt x="175" y="5"/>
                    </a:lnTo>
                    <a:lnTo>
                      <a:pt x="189" y="4"/>
                    </a:lnTo>
                    <a:lnTo>
                      <a:pt x="204" y="3"/>
                    </a:lnTo>
                    <a:lnTo>
                      <a:pt x="218" y="2"/>
                    </a:lnTo>
                    <a:lnTo>
                      <a:pt x="233" y="0"/>
                    </a:lnTo>
                    <a:lnTo>
                      <a:pt x="233" y="124"/>
                    </a:lnTo>
                    <a:lnTo>
                      <a:pt x="234" y="246"/>
                    </a:lnTo>
                    <a:lnTo>
                      <a:pt x="234" y="369"/>
                    </a:lnTo>
                    <a:lnTo>
                      <a:pt x="234" y="492"/>
                    </a:lnTo>
                    <a:lnTo>
                      <a:pt x="234" y="495"/>
                    </a:lnTo>
                    <a:lnTo>
                      <a:pt x="234" y="498"/>
                    </a:lnTo>
                    <a:lnTo>
                      <a:pt x="234" y="500"/>
                    </a:lnTo>
                    <a:lnTo>
                      <a:pt x="234" y="504"/>
                    </a:lnTo>
                    <a:lnTo>
                      <a:pt x="222" y="504"/>
                    </a:lnTo>
                    <a:lnTo>
                      <a:pt x="211" y="504"/>
                    </a:lnTo>
                    <a:lnTo>
                      <a:pt x="199" y="504"/>
                    </a:lnTo>
                    <a:lnTo>
                      <a:pt x="187" y="503"/>
                    </a:lnTo>
                    <a:lnTo>
                      <a:pt x="175" y="503"/>
                    </a:lnTo>
                    <a:lnTo>
                      <a:pt x="164" y="503"/>
                    </a:lnTo>
                    <a:lnTo>
                      <a:pt x="152" y="503"/>
                    </a:lnTo>
                    <a:lnTo>
                      <a:pt x="139" y="503"/>
                    </a:lnTo>
                    <a:lnTo>
                      <a:pt x="128" y="503"/>
                    </a:lnTo>
                    <a:lnTo>
                      <a:pt x="116" y="503"/>
                    </a:lnTo>
                    <a:lnTo>
                      <a:pt x="105" y="503"/>
                    </a:lnTo>
                    <a:lnTo>
                      <a:pt x="92" y="503"/>
                    </a:lnTo>
                    <a:lnTo>
                      <a:pt x="81" y="503"/>
                    </a:lnTo>
                    <a:lnTo>
                      <a:pt x="69" y="503"/>
                    </a:lnTo>
                    <a:lnTo>
                      <a:pt x="56" y="503"/>
                    </a:lnTo>
                    <a:lnTo>
                      <a:pt x="45" y="503"/>
                    </a:lnTo>
                    <a:lnTo>
                      <a:pt x="44" y="498"/>
                    </a:lnTo>
                    <a:lnTo>
                      <a:pt x="44" y="493"/>
                    </a:lnTo>
                    <a:lnTo>
                      <a:pt x="43" y="489"/>
                    </a:lnTo>
                    <a:lnTo>
                      <a:pt x="43" y="484"/>
                    </a:lnTo>
                    <a:lnTo>
                      <a:pt x="38" y="484"/>
                    </a:lnTo>
                    <a:lnTo>
                      <a:pt x="32" y="483"/>
                    </a:lnTo>
                    <a:lnTo>
                      <a:pt x="28" y="483"/>
                    </a:lnTo>
                    <a:lnTo>
                      <a:pt x="22" y="483"/>
                    </a:lnTo>
                    <a:lnTo>
                      <a:pt x="17" y="483"/>
                    </a:lnTo>
                    <a:lnTo>
                      <a:pt x="11" y="483"/>
                    </a:lnTo>
                    <a:lnTo>
                      <a:pt x="7" y="482"/>
                    </a:lnTo>
                    <a:lnTo>
                      <a:pt x="1" y="482"/>
                    </a:lnTo>
                    <a:lnTo>
                      <a:pt x="1" y="366"/>
                    </a:lnTo>
                    <a:lnTo>
                      <a:pt x="1" y="249"/>
                    </a:lnTo>
                    <a:lnTo>
                      <a:pt x="1" y="13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3C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3" name="Freeform 349"/>
              <p:cNvSpPr>
                <a:spLocks/>
              </p:cNvSpPr>
              <p:nvPr/>
            </p:nvSpPr>
            <p:spPr bwMode="auto">
              <a:xfrm>
                <a:off x="874" y="2553"/>
                <a:ext cx="117" cy="214"/>
              </a:xfrm>
              <a:custGeom>
                <a:avLst/>
                <a:gdLst>
                  <a:gd name="T0" fmla="*/ 0 w 234"/>
                  <a:gd name="T1" fmla="*/ 1 h 428"/>
                  <a:gd name="T2" fmla="*/ 1 w 234"/>
                  <a:gd name="T3" fmla="*/ 1 h 428"/>
                  <a:gd name="T4" fmla="*/ 1 w 234"/>
                  <a:gd name="T5" fmla="*/ 1 h 428"/>
                  <a:gd name="T6" fmla="*/ 1 w 234"/>
                  <a:gd name="T7" fmla="*/ 1 h 428"/>
                  <a:gd name="T8" fmla="*/ 1 w 234"/>
                  <a:gd name="T9" fmla="*/ 1 h 428"/>
                  <a:gd name="T10" fmla="*/ 1 w 234"/>
                  <a:gd name="T11" fmla="*/ 1 h 428"/>
                  <a:gd name="T12" fmla="*/ 1 w 234"/>
                  <a:gd name="T13" fmla="*/ 1 h 428"/>
                  <a:gd name="T14" fmla="*/ 1 w 234"/>
                  <a:gd name="T15" fmla="*/ 1 h 428"/>
                  <a:gd name="T16" fmla="*/ 1 w 234"/>
                  <a:gd name="T17" fmla="*/ 1 h 428"/>
                  <a:gd name="T18" fmla="*/ 2 w 234"/>
                  <a:gd name="T19" fmla="*/ 1 h 428"/>
                  <a:gd name="T20" fmla="*/ 2 w 234"/>
                  <a:gd name="T21" fmla="*/ 1 h 428"/>
                  <a:gd name="T22" fmla="*/ 2 w 234"/>
                  <a:gd name="T23" fmla="*/ 1 h 428"/>
                  <a:gd name="T24" fmla="*/ 2 w 234"/>
                  <a:gd name="T25" fmla="*/ 1 h 428"/>
                  <a:gd name="T26" fmla="*/ 2 w 234"/>
                  <a:gd name="T27" fmla="*/ 1 h 428"/>
                  <a:gd name="T28" fmla="*/ 2 w 234"/>
                  <a:gd name="T29" fmla="*/ 1 h 428"/>
                  <a:gd name="T30" fmla="*/ 2 w 234"/>
                  <a:gd name="T31" fmla="*/ 1 h 428"/>
                  <a:gd name="T32" fmla="*/ 2 w 234"/>
                  <a:gd name="T33" fmla="*/ 0 h 428"/>
                  <a:gd name="T34" fmla="*/ 2 w 234"/>
                  <a:gd name="T35" fmla="*/ 1 h 428"/>
                  <a:gd name="T36" fmla="*/ 2 w 234"/>
                  <a:gd name="T37" fmla="*/ 2 h 428"/>
                  <a:gd name="T38" fmla="*/ 2 w 234"/>
                  <a:gd name="T39" fmla="*/ 3 h 428"/>
                  <a:gd name="T40" fmla="*/ 2 w 234"/>
                  <a:gd name="T41" fmla="*/ 4 h 428"/>
                  <a:gd name="T42" fmla="*/ 2 w 234"/>
                  <a:gd name="T43" fmla="*/ 4 h 428"/>
                  <a:gd name="T44" fmla="*/ 2 w 234"/>
                  <a:gd name="T45" fmla="*/ 4 h 428"/>
                  <a:gd name="T46" fmla="*/ 2 w 234"/>
                  <a:gd name="T47" fmla="*/ 4 h 428"/>
                  <a:gd name="T48" fmla="*/ 2 w 234"/>
                  <a:gd name="T49" fmla="*/ 4 h 428"/>
                  <a:gd name="T50" fmla="*/ 2 w 234"/>
                  <a:gd name="T51" fmla="*/ 4 h 428"/>
                  <a:gd name="T52" fmla="*/ 2 w 234"/>
                  <a:gd name="T53" fmla="*/ 4 h 428"/>
                  <a:gd name="T54" fmla="*/ 2 w 234"/>
                  <a:gd name="T55" fmla="*/ 4 h 428"/>
                  <a:gd name="T56" fmla="*/ 2 w 234"/>
                  <a:gd name="T57" fmla="*/ 4 h 428"/>
                  <a:gd name="T58" fmla="*/ 2 w 234"/>
                  <a:gd name="T59" fmla="*/ 4 h 428"/>
                  <a:gd name="T60" fmla="*/ 2 w 234"/>
                  <a:gd name="T61" fmla="*/ 4 h 428"/>
                  <a:gd name="T62" fmla="*/ 2 w 234"/>
                  <a:gd name="T63" fmla="*/ 4 h 428"/>
                  <a:gd name="T64" fmla="*/ 2 w 234"/>
                  <a:gd name="T65" fmla="*/ 4 h 428"/>
                  <a:gd name="T66" fmla="*/ 1 w 234"/>
                  <a:gd name="T67" fmla="*/ 4 h 428"/>
                  <a:gd name="T68" fmla="*/ 1 w 234"/>
                  <a:gd name="T69" fmla="*/ 4 h 428"/>
                  <a:gd name="T70" fmla="*/ 1 w 234"/>
                  <a:gd name="T71" fmla="*/ 4 h 428"/>
                  <a:gd name="T72" fmla="*/ 1 w 234"/>
                  <a:gd name="T73" fmla="*/ 4 h 428"/>
                  <a:gd name="T74" fmla="*/ 1 w 234"/>
                  <a:gd name="T75" fmla="*/ 4 h 428"/>
                  <a:gd name="T76" fmla="*/ 1 w 234"/>
                  <a:gd name="T77" fmla="*/ 4 h 428"/>
                  <a:gd name="T78" fmla="*/ 1 w 234"/>
                  <a:gd name="T79" fmla="*/ 4 h 428"/>
                  <a:gd name="T80" fmla="*/ 1 w 234"/>
                  <a:gd name="T81" fmla="*/ 4 h 428"/>
                  <a:gd name="T82" fmla="*/ 1 w 234"/>
                  <a:gd name="T83" fmla="*/ 4 h 428"/>
                  <a:gd name="T84" fmla="*/ 1 w 234"/>
                  <a:gd name="T85" fmla="*/ 4 h 428"/>
                  <a:gd name="T86" fmla="*/ 1 w 234"/>
                  <a:gd name="T87" fmla="*/ 4 h 428"/>
                  <a:gd name="T88" fmla="*/ 1 w 234"/>
                  <a:gd name="T89" fmla="*/ 4 h 428"/>
                  <a:gd name="T90" fmla="*/ 1 w 234"/>
                  <a:gd name="T91" fmla="*/ 4 h 428"/>
                  <a:gd name="T92" fmla="*/ 1 w 234"/>
                  <a:gd name="T93" fmla="*/ 4 h 428"/>
                  <a:gd name="T94" fmla="*/ 1 w 234"/>
                  <a:gd name="T95" fmla="*/ 4 h 428"/>
                  <a:gd name="T96" fmla="*/ 1 w 234"/>
                  <a:gd name="T97" fmla="*/ 4 h 428"/>
                  <a:gd name="T98" fmla="*/ 1 w 234"/>
                  <a:gd name="T99" fmla="*/ 4 h 428"/>
                  <a:gd name="T100" fmla="*/ 1 w 234"/>
                  <a:gd name="T101" fmla="*/ 4 h 428"/>
                  <a:gd name="T102" fmla="*/ 1 w 234"/>
                  <a:gd name="T103" fmla="*/ 4 h 428"/>
                  <a:gd name="T104" fmla="*/ 1 w 234"/>
                  <a:gd name="T105" fmla="*/ 4 h 428"/>
                  <a:gd name="T106" fmla="*/ 1 w 234"/>
                  <a:gd name="T107" fmla="*/ 3 h 428"/>
                  <a:gd name="T108" fmla="*/ 1 w 234"/>
                  <a:gd name="T109" fmla="*/ 2 h 428"/>
                  <a:gd name="T110" fmla="*/ 1 w 234"/>
                  <a:gd name="T111" fmla="*/ 1 h 428"/>
                  <a:gd name="T112" fmla="*/ 0 w 234"/>
                  <a:gd name="T113" fmla="*/ 1 h 4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428">
                    <a:moveTo>
                      <a:pt x="0" y="15"/>
                    </a:moveTo>
                    <a:lnTo>
                      <a:pt x="15" y="13"/>
                    </a:lnTo>
                    <a:lnTo>
                      <a:pt x="29" y="12"/>
                    </a:lnTo>
                    <a:lnTo>
                      <a:pt x="44" y="12"/>
                    </a:lnTo>
                    <a:lnTo>
                      <a:pt x="58" y="11"/>
                    </a:lnTo>
                    <a:lnTo>
                      <a:pt x="73" y="10"/>
                    </a:lnTo>
                    <a:lnTo>
                      <a:pt x="87" y="9"/>
                    </a:lnTo>
                    <a:lnTo>
                      <a:pt x="101" y="8"/>
                    </a:lnTo>
                    <a:lnTo>
                      <a:pt x="116" y="7"/>
                    </a:lnTo>
                    <a:lnTo>
                      <a:pt x="131" y="7"/>
                    </a:lnTo>
                    <a:lnTo>
                      <a:pt x="145" y="5"/>
                    </a:lnTo>
                    <a:lnTo>
                      <a:pt x="160" y="4"/>
                    </a:lnTo>
                    <a:lnTo>
                      <a:pt x="175" y="3"/>
                    </a:lnTo>
                    <a:lnTo>
                      <a:pt x="189" y="2"/>
                    </a:lnTo>
                    <a:lnTo>
                      <a:pt x="204" y="2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104"/>
                    </a:lnTo>
                    <a:lnTo>
                      <a:pt x="234" y="208"/>
                    </a:lnTo>
                    <a:lnTo>
                      <a:pt x="234" y="313"/>
                    </a:lnTo>
                    <a:lnTo>
                      <a:pt x="234" y="418"/>
                    </a:lnTo>
                    <a:lnTo>
                      <a:pt x="234" y="420"/>
                    </a:lnTo>
                    <a:lnTo>
                      <a:pt x="234" y="422"/>
                    </a:lnTo>
                    <a:lnTo>
                      <a:pt x="234" y="426"/>
                    </a:lnTo>
                    <a:lnTo>
                      <a:pt x="234" y="428"/>
                    </a:lnTo>
                    <a:lnTo>
                      <a:pt x="222" y="428"/>
                    </a:lnTo>
                    <a:lnTo>
                      <a:pt x="211" y="428"/>
                    </a:lnTo>
                    <a:lnTo>
                      <a:pt x="199" y="428"/>
                    </a:lnTo>
                    <a:lnTo>
                      <a:pt x="187" y="428"/>
                    </a:lnTo>
                    <a:lnTo>
                      <a:pt x="175" y="428"/>
                    </a:lnTo>
                    <a:lnTo>
                      <a:pt x="164" y="428"/>
                    </a:lnTo>
                    <a:lnTo>
                      <a:pt x="152" y="428"/>
                    </a:lnTo>
                    <a:lnTo>
                      <a:pt x="139" y="427"/>
                    </a:lnTo>
                    <a:lnTo>
                      <a:pt x="128" y="427"/>
                    </a:lnTo>
                    <a:lnTo>
                      <a:pt x="116" y="427"/>
                    </a:lnTo>
                    <a:lnTo>
                      <a:pt x="105" y="427"/>
                    </a:lnTo>
                    <a:lnTo>
                      <a:pt x="92" y="427"/>
                    </a:lnTo>
                    <a:lnTo>
                      <a:pt x="81" y="427"/>
                    </a:lnTo>
                    <a:lnTo>
                      <a:pt x="69" y="427"/>
                    </a:lnTo>
                    <a:lnTo>
                      <a:pt x="56" y="427"/>
                    </a:lnTo>
                    <a:lnTo>
                      <a:pt x="45" y="427"/>
                    </a:lnTo>
                    <a:lnTo>
                      <a:pt x="44" y="423"/>
                    </a:lnTo>
                    <a:lnTo>
                      <a:pt x="44" y="419"/>
                    </a:lnTo>
                    <a:lnTo>
                      <a:pt x="43" y="415"/>
                    </a:lnTo>
                    <a:lnTo>
                      <a:pt x="43" y="412"/>
                    </a:lnTo>
                    <a:lnTo>
                      <a:pt x="38" y="412"/>
                    </a:lnTo>
                    <a:lnTo>
                      <a:pt x="32" y="411"/>
                    </a:lnTo>
                    <a:lnTo>
                      <a:pt x="28" y="411"/>
                    </a:lnTo>
                    <a:lnTo>
                      <a:pt x="22" y="411"/>
                    </a:lnTo>
                    <a:lnTo>
                      <a:pt x="17" y="411"/>
                    </a:lnTo>
                    <a:lnTo>
                      <a:pt x="11" y="411"/>
                    </a:lnTo>
                    <a:lnTo>
                      <a:pt x="7" y="410"/>
                    </a:lnTo>
                    <a:lnTo>
                      <a:pt x="1" y="410"/>
                    </a:lnTo>
                    <a:lnTo>
                      <a:pt x="1" y="311"/>
                    </a:lnTo>
                    <a:lnTo>
                      <a:pt x="1" y="213"/>
                    </a:lnTo>
                    <a:lnTo>
                      <a:pt x="1" y="11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8C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4" name="Freeform 350"/>
              <p:cNvSpPr>
                <a:spLocks/>
              </p:cNvSpPr>
              <p:nvPr/>
            </p:nvSpPr>
            <p:spPr bwMode="auto">
              <a:xfrm>
                <a:off x="874" y="2553"/>
                <a:ext cx="117" cy="177"/>
              </a:xfrm>
              <a:custGeom>
                <a:avLst/>
                <a:gdLst>
                  <a:gd name="T0" fmla="*/ 0 w 234"/>
                  <a:gd name="T1" fmla="*/ 1 h 354"/>
                  <a:gd name="T2" fmla="*/ 1 w 234"/>
                  <a:gd name="T3" fmla="*/ 1 h 354"/>
                  <a:gd name="T4" fmla="*/ 1 w 234"/>
                  <a:gd name="T5" fmla="*/ 1 h 354"/>
                  <a:gd name="T6" fmla="*/ 1 w 234"/>
                  <a:gd name="T7" fmla="*/ 1 h 354"/>
                  <a:gd name="T8" fmla="*/ 1 w 234"/>
                  <a:gd name="T9" fmla="*/ 1 h 354"/>
                  <a:gd name="T10" fmla="*/ 1 w 234"/>
                  <a:gd name="T11" fmla="*/ 1 h 354"/>
                  <a:gd name="T12" fmla="*/ 1 w 234"/>
                  <a:gd name="T13" fmla="*/ 1 h 354"/>
                  <a:gd name="T14" fmla="*/ 1 w 234"/>
                  <a:gd name="T15" fmla="*/ 1 h 354"/>
                  <a:gd name="T16" fmla="*/ 1 w 234"/>
                  <a:gd name="T17" fmla="*/ 1 h 354"/>
                  <a:gd name="T18" fmla="*/ 2 w 234"/>
                  <a:gd name="T19" fmla="*/ 1 h 354"/>
                  <a:gd name="T20" fmla="*/ 2 w 234"/>
                  <a:gd name="T21" fmla="*/ 1 h 354"/>
                  <a:gd name="T22" fmla="*/ 2 w 234"/>
                  <a:gd name="T23" fmla="*/ 1 h 354"/>
                  <a:gd name="T24" fmla="*/ 2 w 234"/>
                  <a:gd name="T25" fmla="*/ 1 h 354"/>
                  <a:gd name="T26" fmla="*/ 2 w 234"/>
                  <a:gd name="T27" fmla="*/ 1 h 354"/>
                  <a:gd name="T28" fmla="*/ 2 w 234"/>
                  <a:gd name="T29" fmla="*/ 1 h 354"/>
                  <a:gd name="T30" fmla="*/ 2 w 234"/>
                  <a:gd name="T31" fmla="*/ 1 h 354"/>
                  <a:gd name="T32" fmla="*/ 2 w 234"/>
                  <a:gd name="T33" fmla="*/ 0 h 354"/>
                  <a:gd name="T34" fmla="*/ 2 w 234"/>
                  <a:gd name="T35" fmla="*/ 1 h 354"/>
                  <a:gd name="T36" fmla="*/ 2 w 234"/>
                  <a:gd name="T37" fmla="*/ 2 h 354"/>
                  <a:gd name="T38" fmla="*/ 2 w 234"/>
                  <a:gd name="T39" fmla="*/ 3 h 354"/>
                  <a:gd name="T40" fmla="*/ 2 w 234"/>
                  <a:gd name="T41" fmla="*/ 3 h 354"/>
                  <a:gd name="T42" fmla="*/ 2 w 234"/>
                  <a:gd name="T43" fmla="*/ 3 h 354"/>
                  <a:gd name="T44" fmla="*/ 2 w 234"/>
                  <a:gd name="T45" fmla="*/ 3 h 354"/>
                  <a:gd name="T46" fmla="*/ 2 w 234"/>
                  <a:gd name="T47" fmla="*/ 3 h 354"/>
                  <a:gd name="T48" fmla="*/ 2 w 234"/>
                  <a:gd name="T49" fmla="*/ 3 h 354"/>
                  <a:gd name="T50" fmla="*/ 2 w 234"/>
                  <a:gd name="T51" fmla="*/ 3 h 354"/>
                  <a:gd name="T52" fmla="*/ 2 w 234"/>
                  <a:gd name="T53" fmla="*/ 3 h 354"/>
                  <a:gd name="T54" fmla="*/ 2 w 234"/>
                  <a:gd name="T55" fmla="*/ 3 h 354"/>
                  <a:gd name="T56" fmla="*/ 2 w 234"/>
                  <a:gd name="T57" fmla="*/ 3 h 354"/>
                  <a:gd name="T58" fmla="*/ 2 w 234"/>
                  <a:gd name="T59" fmla="*/ 3 h 354"/>
                  <a:gd name="T60" fmla="*/ 2 w 234"/>
                  <a:gd name="T61" fmla="*/ 3 h 354"/>
                  <a:gd name="T62" fmla="*/ 2 w 234"/>
                  <a:gd name="T63" fmla="*/ 3 h 354"/>
                  <a:gd name="T64" fmla="*/ 2 w 234"/>
                  <a:gd name="T65" fmla="*/ 3 h 354"/>
                  <a:gd name="T66" fmla="*/ 1 w 234"/>
                  <a:gd name="T67" fmla="*/ 3 h 354"/>
                  <a:gd name="T68" fmla="*/ 1 w 234"/>
                  <a:gd name="T69" fmla="*/ 3 h 354"/>
                  <a:gd name="T70" fmla="*/ 1 w 234"/>
                  <a:gd name="T71" fmla="*/ 3 h 354"/>
                  <a:gd name="T72" fmla="*/ 1 w 234"/>
                  <a:gd name="T73" fmla="*/ 3 h 354"/>
                  <a:gd name="T74" fmla="*/ 1 w 234"/>
                  <a:gd name="T75" fmla="*/ 3 h 354"/>
                  <a:gd name="T76" fmla="*/ 1 w 234"/>
                  <a:gd name="T77" fmla="*/ 3 h 354"/>
                  <a:gd name="T78" fmla="*/ 1 w 234"/>
                  <a:gd name="T79" fmla="*/ 3 h 354"/>
                  <a:gd name="T80" fmla="*/ 1 w 234"/>
                  <a:gd name="T81" fmla="*/ 3 h 354"/>
                  <a:gd name="T82" fmla="*/ 1 w 234"/>
                  <a:gd name="T83" fmla="*/ 3 h 354"/>
                  <a:gd name="T84" fmla="*/ 1 w 234"/>
                  <a:gd name="T85" fmla="*/ 3 h 354"/>
                  <a:gd name="T86" fmla="*/ 1 w 234"/>
                  <a:gd name="T87" fmla="*/ 3 h 354"/>
                  <a:gd name="T88" fmla="*/ 1 w 234"/>
                  <a:gd name="T89" fmla="*/ 3 h 354"/>
                  <a:gd name="T90" fmla="*/ 1 w 234"/>
                  <a:gd name="T91" fmla="*/ 3 h 354"/>
                  <a:gd name="T92" fmla="*/ 1 w 234"/>
                  <a:gd name="T93" fmla="*/ 3 h 354"/>
                  <a:gd name="T94" fmla="*/ 1 w 234"/>
                  <a:gd name="T95" fmla="*/ 3 h 354"/>
                  <a:gd name="T96" fmla="*/ 1 w 234"/>
                  <a:gd name="T97" fmla="*/ 3 h 354"/>
                  <a:gd name="T98" fmla="*/ 1 w 234"/>
                  <a:gd name="T99" fmla="*/ 3 h 354"/>
                  <a:gd name="T100" fmla="*/ 1 w 234"/>
                  <a:gd name="T101" fmla="*/ 3 h 354"/>
                  <a:gd name="T102" fmla="*/ 1 w 234"/>
                  <a:gd name="T103" fmla="*/ 3 h 354"/>
                  <a:gd name="T104" fmla="*/ 1 w 234"/>
                  <a:gd name="T105" fmla="*/ 3 h 354"/>
                  <a:gd name="T106" fmla="*/ 1 w 234"/>
                  <a:gd name="T107" fmla="*/ 3 h 354"/>
                  <a:gd name="T108" fmla="*/ 1 w 234"/>
                  <a:gd name="T109" fmla="*/ 2 h 354"/>
                  <a:gd name="T110" fmla="*/ 1 w 234"/>
                  <a:gd name="T111" fmla="*/ 1 h 354"/>
                  <a:gd name="T112" fmla="*/ 0 w 234"/>
                  <a:gd name="T113" fmla="*/ 1 h 3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354">
                    <a:moveTo>
                      <a:pt x="0" y="15"/>
                    </a:moveTo>
                    <a:lnTo>
                      <a:pt x="15" y="13"/>
                    </a:lnTo>
                    <a:lnTo>
                      <a:pt x="29" y="12"/>
                    </a:lnTo>
                    <a:lnTo>
                      <a:pt x="44" y="12"/>
                    </a:lnTo>
                    <a:lnTo>
                      <a:pt x="58" y="11"/>
                    </a:lnTo>
                    <a:lnTo>
                      <a:pt x="73" y="10"/>
                    </a:lnTo>
                    <a:lnTo>
                      <a:pt x="87" y="9"/>
                    </a:lnTo>
                    <a:lnTo>
                      <a:pt x="101" y="8"/>
                    </a:lnTo>
                    <a:lnTo>
                      <a:pt x="116" y="7"/>
                    </a:lnTo>
                    <a:lnTo>
                      <a:pt x="131" y="7"/>
                    </a:lnTo>
                    <a:lnTo>
                      <a:pt x="145" y="5"/>
                    </a:lnTo>
                    <a:lnTo>
                      <a:pt x="160" y="4"/>
                    </a:lnTo>
                    <a:lnTo>
                      <a:pt x="175" y="3"/>
                    </a:lnTo>
                    <a:lnTo>
                      <a:pt x="189" y="2"/>
                    </a:lnTo>
                    <a:lnTo>
                      <a:pt x="204" y="2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86"/>
                    </a:lnTo>
                    <a:lnTo>
                      <a:pt x="234" y="172"/>
                    </a:lnTo>
                    <a:lnTo>
                      <a:pt x="234" y="259"/>
                    </a:lnTo>
                    <a:lnTo>
                      <a:pt x="234" y="345"/>
                    </a:lnTo>
                    <a:lnTo>
                      <a:pt x="234" y="347"/>
                    </a:lnTo>
                    <a:lnTo>
                      <a:pt x="234" y="350"/>
                    </a:lnTo>
                    <a:lnTo>
                      <a:pt x="234" y="352"/>
                    </a:lnTo>
                    <a:lnTo>
                      <a:pt x="234" y="354"/>
                    </a:lnTo>
                    <a:lnTo>
                      <a:pt x="222" y="354"/>
                    </a:lnTo>
                    <a:lnTo>
                      <a:pt x="211" y="354"/>
                    </a:lnTo>
                    <a:lnTo>
                      <a:pt x="199" y="354"/>
                    </a:lnTo>
                    <a:lnTo>
                      <a:pt x="187" y="354"/>
                    </a:lnTo>
                    <a:lnTo>
                      <a:pt x="175" y="354"/>
                    </a:lnTo>
                    <a:lnTo>
                      <a:pt x="164" y="354"/>
                    </a:lnTo>
                    <a:lnTo>
                      <a:pt x="152" y="354"/>
                    </a:lnTo>
                    <a:lnTo>
                      <a:pt x="139" y="354"/>
                    </a:lnTo>
                    <a:lnTo>
                      <a:pt x="128" y="354"/>
                    </a:lnTo>
                    <a:lnTo>
                      <a:pt x="116" y="354"/>
                    </a:lnTo>
                    <a:lnTo>
                      <a:pt x="105" y="354"/>
                    </a:lnTo>
                    <a:lnTo>
                      <a:pt x="92" y="354"/>
                    </a:lnTo>
                    <a:lnTo>
                      <a:pt x="81" y="353"/>
                    </a:lnTo>
                    <a:lnTo>
                      <a:pt x="69" y="353"/>
                    </a:lnTo>
                    <a:lnTo>
                      <a:pt x="56" y="353"/>
                    </a:lnTo>
                    <a:lnTo>
                      <a:pt x="45" y="353"/>
                    </a:lnTo>
                    <a:lnTo>
                      <a:pt x="44" y="351"/>
                    </a:lnTo>
                    <a:lnTo>
                      <a:pt x="44" y="347"/>
                    </a:lnTo>
                    <a:lnTo>
                      <a:pt x="43" y="344"/>
                    </a:lnTo>
                    <a:lnTo>
                      <a:pt x="43" y="341"/>
                    </a:lnTo>
                    <a:lnTo>
                      <a:pt x="38" y="341"/>
                    </a:lnTo>
                    <a:lnTo>
                      <a:pt x="32" y="341"/>
                    </a:lnTo>
                    <a:lnTo>
                      <a:pt x="28" y="341"/>
                    </a:lnTo>
                    <a:lnTo>
                      <a:pt x="22" y="341"/>
                    </a:lnTo>
                    <a:lnTo>
                      <a:pt x="17" y="341"/>
                    </a:lnTo>
                    <a:lnTo>
                      <a:pt x="11" y="341"/>
                    </a:lnTo>
                    <a:lnTo>
                      <a:pt x="7" y="339"/>
                    </a:lnTo>
                    <a:lnTo>
                      <a:pt x="1" y="339"/>
                    </a:lnTo>
                    <a:lnTo>
                      <a:pt x="1" y="258"/>
                    </a:lnTo>
                    <a:lnTo>
                      <a:pt x="1" y="177"/>
                    </a:lnTo>
                    <a:lnTo>
                      <a:pt x="1" y="9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DD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5" name="Freeform 351"/>
              <p:cNvSpPr>
                <a:spLocks/>
              </p:cNvSpPr>
              <p:nvPr/>
            </p:nvSpPr>
            <p:spPr bwMode="auto">
              <a:xfrm>
                <a:off x="874" y="2553"/>
                <a:ext cx="117" cy="140"/>
              </a:xfrm>
              <a:custGeom>
                <a:avLst/>
                <a:gdLst>
                  <a:gd name="T0" fmla="*/ 0 w 234"/>
                  <a:gd name="T1" fmla="*/ 1 h 280"/>
                  <a:gd name="T2" fmla="*/ 1 w 234"/>
                  <a:gd name="T3" fmla="*/ 1 h 280"/>
                  <a:gd name="T4" fmla="*/ 1 w 234"/>
                  <a:gd name="T5" fmla="*/ 1 h 280"/>
                  <a:gd name="T6" fmla="*/ 1 w 234"/>
                  <a:gd name="T7" fmla="*/ 1 h 280"/>
                  <a:gd name="T8" fmla="*/ 1 w 234"/>
                  <a:gd name="T9" fmla="*/ 1 h 280"/>
                  <a:gd name="T10" fmla="*/ 1 w 234"/>
                  <a:gd name="T11" fmla="*/ 1 h 280"/>
                  <a:gd name="T12" fmla="*/ 1 w 234"/>
                  <a:gd name="T13" fmla="*/ 1 h 280"/>
                  <a:gd name="T14" fmla="*/ 1 w 234"/>
                  <a:gd name="T15" fmla="*/ 1 h 280"/>
                  <a:gd name="T16" fmla="*/ 1 w 234"/>
                  <a:gd name="T17" fmla="*/ 1 h 280"/>
                  <a:gd name="T18" fmla="*/ 2 w 234"/>
                  <a:gd name="T19" fmla="*/ 1 h 280"/>
                  <a:gd name="T20" fmla="*/ 2 w 234"/>
                  <a:gd name="T21" fmla="*/ 1 h 280"/>
                  <a:gd name="T22" fmla="*/ 2 w 234"/>
                  <a:gd name="T23" fmla="*/ 1 h 280"/>
                  <a:gd name="T24" fmla="*/ 2 w 234"/>
                  <a:gd name="T25" fmla="*/ 1 h 280"/>
                  <a:gd name="T26" fmla="*/ 2 w 234"/>
                  <a:gd name="T27" fmla="*/ 1 h 280"/>
                  <a:gd name="T28" fmla="*/ 2 w 234"/>
                  <a:gd name="T29" fmla="*/ 1 h 280"/>
                  <a:gd name="T30" fmla="*/ 2 w 234"/>
                  <a:gd name="T31" fmla="*/ 1 h 280"/>
                  <a:gd name="T32" fmla="*/ 2 w 234"/>
                  <a:gd name="T33" fmla="*/ 0 h 280"/>
                  <a:gd name="T34" fmla="*/ 2 w 234"/>
                  <a:gd name="T35" fmla="*/ 1 h 280"/>
                  <a:gd name="T36" fmla="*/ 2 w 234"/>
                  <a:gd name="T37" fmla="*/ 2 h 280"/>
                  <a:gd name="T38" fmla="*/ 2 w 234"/>
                  <a:gd name="T39" fmla="*/ 2 h 280"/>
                  <a:gd name="T40" fmla="*/ 2 w 234"/>
                  <a:gd name="T41" fmla="*/ 3 h 280"/>
                  <a:gd name="T42" fmla="*/ 2 w 234"/>
                  <a:gd name="T43" fmla="*/ 3 h 280"/>
                  <a:gd name="T44" fmla="*/ 2 w 234"/>
                  <a:gd name="T45" fmla="*/ 3 h 280"/>
                  <a:gd name="T46" fmla="*/ 2 w 234"/>
                  <a:gd name="T47" fmla="*/ 3 h 280"/>
                  <a:gd name="T48" fmla="*/ 2 w 234"/>
                  <a:gd name="T49" fmla="*/ 3 h 280"/>
                  <a:gd name="T50" fmla="*/ 2 w 234"/>
                  <a:gd name="T51" fmla="*/ 3 h 280"/>
                  <a:gd name="T52" fmla="*/ 2 w 234"/>
                  <a:gd name="T53" fmla="*/ 3 h 280"/>
                  <a:gd name="T54" fmla="*/ 2 w 234"/>
                  <a:gd name="T55" fmla="*/ 3 h 280"/>
                  <a:gd name="T56" fmla="*/ 2 w 234"/>
                  <a:gd name="T57" fmla="*/ 3 h 280"/>
                  <a:gd name="T58" fmla="*/ 2 w 234"/>
                  <a:gd name="T59" fmla="*/ 3 h 280"/>
                  <a:gd name="T60" fmla="*/ 2 w 234"/>
                  <a:gd name="T61" fmla="*/ 3 h 280"/>
                  <a:gd name="T62" fmla="*/ 2 w 234"/>
                  <a:gd name="T63" fmla="*/ 3 h 280"/>
                  <a:gd name="T64" fmla="*/ 2 w 234"/>
                  <a:gd name="T65" fmla="*/ 3 h 280"/>
                  <a:gd name="T66" fmla="*/ 1 w 234"/>
                  <a:gd name="T67" fmla="*/ 3 h 280"/>
                  <a:gd name="T68" fmla="*/ 1 w 234"/>
                  <a:gd name="T69" fmla="*/ 3 h 280"/>
                  <a:gd name="T70" fmla="*/ 1 w 234"/>
                  <a:gd name="T71" fmla="*/ 3 h 280"/>
                  <a:gd name="T72" fmla="*/ 1 w 234"/>
                  <a:gd name="T73" fmla="*/ 3 h 280"/>
                  <a:gd name="T74" fmla="*/ 1 w 234"/>
                  <a:gd name="T75" fmla="*/ 3 h 280"/>
                  <a:gd name="T76" fmla="*/ 1 w 234"/>
                  <a:gd name="T77" fmla="*/ 3 h 280"/>
                  <a:gd name="T78" fmla="*/ 1 w 234"/>
                  <a:gd name="T79" fmla="*/ 3 h 280"/>
                  <a:gd name="T80" fmla="*/ 1 w 234"/>
                  <a:gd name="T81" fmla="*/ 3 h 280"/>
                  <a:gd name="T82" fmla="*/ 1 w 234"/>
                  <a:gd name="T83" fmla="*/ 3 h 280"/>
                  <a:gd name="T84" fmla="*/ 1 w 234"/>
                  <a:gd name="T85" fmla="*/ 3 h 280"/>
                  <a:gd name="T86" fmla="*/ 1 w 234"/>
                  <a:gd name="T87" fmla="*/ 3 h 280"/>
                  <a:gd name="T88" fmla="*/ 1 w 234"/>
                  <a:gd name="T89" fmla="*/ 3 h 280"/>
                  <a:gd name="T90" fmla="*/ 1 w 234"/>
                  <a:gd name="T91" fmla="*/ 3 h 280"/>
                  <a:gd name="T92" fmla="*/ 1 w 234"/>
                  <a:gd name="T93" fmla="*/ 3 h 280"/>
                  <a:gd name="T94" fmla="*/ 1 w 234"/>
                  <a:gd name="T95" fmla="*/ 3 h 280"/>
                  <a:gd name="T96" fmla="*/ 1 w 234"/>
                  <a:gd name="T97" fmla="*/ 3 h 280"/>
                  <a:gd name="T98" fmla="*/ 1 w 234"/>
                  <a:gd name="T99" fmla="*/ 3 h 280"/>
                  <a:gd name="T100" fmla="*/ 1 w 234"/>
                  <a:gd name="T101" fmla="*/ 3 h 280"/>
                  <a:gd name="T102" fmla="*/ 1 w 234"/>
                  <a:gd name="T103" fmla="*/ 3 h 280"/>
                  <a:gd name="T104" fmla="*/ 1 w 234"/>
                  <a:gd name="T105" fmla="*/ 3 h 280"/>
                  <a:gd name="T106" fmla="*/ 1 w 234"/>
                  <a:gd name="T107" fmla="*/ 2 h 280"/>
                  <a:gd name="T108" fmla="*/ 1 w 234"/>
                  <a:gd name="T109" fmla="*/ 2 h 280"/>
                  <a:gd name="T110" fmla="*/ 1 w 234"/>
                  <a:gd name="T111" fmla="*/ 1 h 280"/>
                  <a:gd name="T112" fmla="*/ 0 w 234"/>
                  <a:gd name="T113" fmla="*/ 1 h 2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4" h="280">
                    <a:moveTo>
                      <a:pt x="0" y="14"/>
                    </a:moveTo>
                    <a:lnTo>
                      <a:pt x="15" y="12"/>
                    </a:lnTo>
                    <a:lnTo>
                      <a:pt x="29" y="11"/>
                    </a:lnTo>
                    <a:lnTo>
                      <a:pt x="44" y="11"/>
                    </a:lnTo>
                    <a:lnTo>
                      <a:pt x="58" y="10"/>
                    </a:lnTo>
                    <a:lnTo>
                      <a:pt x="73" y="9"/>
                    </a:lnTo>
                    <a:lnTo>
                      <a:pt x="87" y="8"/>
                    </a:lnTo>
                    <a:lnTo>
                      <a:pt x="101" y="8"/>
                    </a:lnTo>
                    <a:lnTo>
                      <a:pt x="116" y="7"/>
                    </a:lnTo>
                    <a:lnTo>
                      <a:pt x="131" y="6"/>
                    </a:lnTo>
                    <a:lnTo>
                      <a:pt x="145" y="4"/>
                    </a:lnTo>
                    <a:lnTo>
                      <a:pt x="160" y="4"/>
                    </a:lnTo>
                    <a:lnTo>
                      <a:pt x="175" y="3"/>
                    </a:lnTo>
                    <a:lnTo>
                      <a:pt x="189" y="2"/>
                    </a:lnTo>
                    <a:lnTo>
                      <a:pt x="204" y="1"/>
                    </a:lnTo>
                    <a:lnTo>
                      <a:pt x="218" y="1"/>
                    </a:lnTo>
                    <a:lnTo>
                      <a:pt x="233" y="0"/>
                    </a:lnTo>
                    <a:lnTo>
                      <a:pt x="233" y="68"/>
                    </a:lnTo>
                    <a:lnTo>
                      <a:pt x="234" y="136"/>
                    </a:lnTo>
                    <a:lnTo>
                      <a:pt x="234" y="204"/>
                    </a:lnTo>
                    <a:lnTo>
                      <a:pt x="234" y="272"/>
                    </a:lnTo>
                    <a:lnTo>
                      <a:pt x="234" y="274"/>
                    </a:lnTo>
                    <a:lnTo>
                      <a:pt x="234" y="276"/>
                    </a:lnTo>
                    <a:lnTo>
                      <a:pt x="234" y="277"/>
                    </a:lnTo>
                    <a:lnTo>
                      <a:pt x="234" y="280"/>
                    </a:lnTo>
                    <a:lnTo>
                      <a:pt x="222" y="280"/>
                    </a:lnTo>
                    <a:lnTo>
                      <a:pt x="211" y="280"/>
                    </a:lnTo>
                    <a:lnTo>
                      <a:pt x="199" y="280"/>
                    </a:lnTo>
                    <a:lnTo>
                      <a:pt x="187" y="280"/>
                    </a:lnTo>
                    <a:lnTo>
                      <a:pt x="175" y="280"/>
                    </a:lnTo>
                    <a:lnTo>
                      <a:pt x="164" y="280"/>
                    </a:lnTo>
                    <a:lnTo>
                      <a:pt x="152" y="280"/>
                    </a:lnTo>
                    <a:lnTo>
                      <a:pt x="139" y="280"/>
                    </a:lnTo>
                    <a:lnTo>
                      <a:pt x="128" y="280"/>
                    </a:lnTo>
                    <a:lnTo>
                      <a:pt x="116" y="280"/>
                    </a:lnTo>
                    <a:lnTo>
                      <a:pt x="105" y="280"/>
                    </a:lnTo>
                    <a:lnTo>
                      <a:pt x="92" y="280"/>
                    </a:lnTo>
                    <a:lnTo>
                      <a:pt x="81" y="280"/>
                    </a:lnTo>
                    <a:lnTo>
                      <a:pt x="69" y="280"/>
                    </a:lnTo>
                    <a:lnTo>
                      <a:pt x="56" y="280"/>
                    </a:lnTo>
                    <a:lnTo>
                      <a:pt x="45" y="280"/>
                    </a:lnTo>
                    <a:lnTo>
                      <a:pt x="44" y="277"/>
                    </a:lnTo>
                    <a:lnTo>
                      <a:pt x="44" y="274"/>
                    </a:lnTo>
                    <a:lnTo>
                      <a:pt x="43" y="272"/>
                    </a:lnTo>
                    <a:lnTo>
                      <a:pt x="43" y="269"/>
                    </a:lnTo>
                    <a:lnTo>
                      <a:pt x="38" y="269"/>
                    </a:lnTo>
                    <a:lnTo>
                      <a:pt x="32" y="269"/>
                    </a:lnTo>
                    <a:lnTo>
                      <a:pt x="28" y="269"/>
                    </a:lnTo>
                    <a:lnTo>
                      <a:pt x="22" y="269"/>
                    </a:lnTo>
                    <a:lnTo>
                      <a:pt x="17" y="269"/>
                    </a:lnTo>
                    <a:lnTo>
                      <a:pt x="11" y="269"/>
                    </a:lnTo>
                    <a:lnTo>
                      <a:pt x="7" y="268"/>
                    </a:lnTo>
                    <a:lnTo>
                      <a:pt x="1" y="268"/>
                    </a:lnTo>
                    <a:lnTo>
                      <a:pt x="1" y="205"/>
                    </a:lnTo>
                    <a:lnTo>
                      <a:pt x="1" y="141"/>
                    </a:lnTo>
                    <a:lnTo>
                      <a:pt x="1" y="7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5D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6" name="Freeform 352"/>
              <p:cNvSpPr>
                <a:spLocks/>
              </p:cNvSpPr>
              <p:nvPr/>
            </p:nvSpPr>
            <p:spPr bwMode="auto">
              <a:xfrm>
                <a:off x="874" y="2553"/>
                <a:ext cx="117" cy="103"/>
              </a:xfrm>
              <a:custGeom>
                <a:avLst/>
                <a:gdLst>
                  <a:gd name="T0" fmla="*/ 0 w 234"/>
                  <a:gd name="T1" fmla="*/ 1 h 206"/>
                  <a:gd name="T2" fmla="*/ 2 w 234"/>
                  <a:gd name="T3" fmla="*/ 0 h 206"/>
                  <a:gd name="T4" fmla="*/ 2 w 234"/>
                  <a:gd name="T5" fmla="*/ 2 h 206"/>
                  <a:gd name="T6" fmla="*/ 2 w 234"/>
                  <a:gd name="T7" fmla="*/ 2 h 206"/>
                  <a:gd name="T8" fmla="*/ 1 w 234"/>
                  <a:gd name="T9" fmla="*/ 2 h 206"/>
                  <a:gd name="T10" fmla="*/ 1 w 234"/>
                  <a:gd name="T11" fmla="*/ 2 h 206"/>
                  <a:gd name="T12" fmla="*/ 1 w 234"/>
                  <a:gd name="T13" fmla="*/ 2 h 206"/>
                  <a:gd name="T14" fmla="*/ 0 w 234"/>
                  <a:gd name="T15" fmla="*/ 1 h 2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4" h="206">
                    <a:moveTo>
                      <a:pt x="0" y="12"/>
                    </a:moveTo>
                    <a:lnTo>
                      <a:pt x="233" y="0"/>
                    </a:lnTo>
                    <a:lnTo>
                      <a:pt x="234" y="199"/>
                    </a:lnTo>
                    <a:lnTo>
                      <a:pt x="234" y="206"/>
                    </a:lnTo>
                    <a:lnTo>
                      <a:pt x="45" y="206"/>
                    </a:lnTo>
                    <a:lnTo>
                      <a:pt x="43" y="199"/>
                    </a:lnTo>
                    <a:lnTo>
                      <a:pt x="1" y="19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A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7" name="Freeform 353"/>
              <p:cNvSpPr>
                <a:spLocks/>
              </p:cNvSpPr>
              <p:nvPr/>
            </p:nvSpPr>
            <p:spPr bwMode="auto">
              <a:xfrm>
                <a:off x="1012" y="2448"/>
                <a:ext cx="404" cy="542"/>
              </a:xfrm>
              <a:custGeom>
                <a:avLst/>
                <a:gdLst>
                  <a:gd name="T0" fmla="*/ 0 w 809"/>
                  <a:gd name="T1" fmla="*/ 1 h 1084"/>
                  <a:gd name="T2" fmla="*/ 0 w 809"/>
                  <a:gd name="T3" fmla="*/ 1 h 1084"/>
                  <a:gd name="T4" fmla="*/ 1 w 809"/>
                  <a:gd name="T5" fmla="*/ 1 h 1084"/>
                  <a:gd name="T6" fmla="*/ 1 w 809"/>
                  <a:gd name="T7" fmla="*/ 1 h 1084"/>
                  <a:gd name="T8" fmla="*/ 1 w 809"/>
                  <a:gd name="T9" fmla="*/ 1 h 1084"/>
                  <a:gd name="T10" fmla="*/ 2 w 809"/>
                  <a:gd name="T11" fmla="*/ 1 h 1084"/>
                  <a:gd name="T12" fmla="*/ 2 w 809"/>
                  <a:gd name="T13" fmla="*/ 1 h 1084"/>
                  <a:gd name="T14" fmla="*/ 3 w 809"/>
                  <a:gd name="T15" fmla="*/ 1 h 1084"/>
                  <a:gd name="T16" fmla="*/ 3 w 809"/>
                  <a:gd name="T17" fmla="*/ 1 h 1084"/>
                  <a:gd name="T18" fmla="*/ 3 w 809"/>
                  <a:gd name="T19" fmla="*/ 1 h 1084"/>
                  <a:gd name="T20" fmla="*/ 4 w 809"/>
                  <a:gd name="T21" fmla="*/ 1 h 1084"/>
                  <a:gd name="T22" fmla="*/ 4 w 809"/>
                  <a:gd name="T23" fmla="*/ 1 h 1084"/>
                  <a:gd name="T24" fmla="*/ 4 w 809"/>
                  <a:gd name="T25" fmla="*/ 1 h 1084"/>
                  <a:gd name="T26" fmla="*/ 5 w 809"/>
                  <a:gd name="T27" fmla="*/ 1 h 1084"/>
                  <a:gd name="T28" fmla="*/ 5 w 809"/>
                  <a:gd name="T29" fmla="*/ 1 h 1084"/>
                  <a:gd name="T30" fmla="*/ 6 w 809"/>
                  <a:gd name="T31" fmla="*/ 1 h 1084"/>
                  <a:gd name="T32" fmla="*/ 6 w 809"/>
                  <a:gd name="T33" fmla="*/ 3 h 1084"/>
                  <a:gd name="T34" fmla="*/ 6 w 809"/>
                  <a:gd name="T35" fmla="*/ 7 h 1084"/>
                  <a:gd name="T36" fmla="*/ 6 w 809"/>
                  <a:gd name="T37" fmla="*/ 9 h 1084"/>
                  <a:gd name="T38" fmla="*/ 5 w 809"/>
                  <a:gd name="T39" fmla="*/ 9 h 1084"/>
                  <a:gd name="T40" fmla="*/ 5 w 809"/>
                  <a:gd name="T41" fmla="*/ 9 h 1084"/>
                  <a:gd name="T42" fmla="*/ 5 w 809"/>
                  <a:gd name="T43" fmla="*/ 9 h 1084"/>
                  <a:gd name="T44" fmla="*/ 4 w 809"/>
                  <a:gd name="T45" fmla="*/ 9 h 1084"/>
                  <a:gd name="T46" fmla="*/ 4 w 809"/>
                  <a:gd name="T47" fmla="*/ 9 h 1084"/>
                  <a:gd name="T48" fmla="*/ 3 w 809"/>
                  <a:gd name="T49" fmla="*/ 9 h 1084"/>
                  <a:gd name="T50" fmla="*/ 3 w 809"/>
                  <a:gd name="T51" fmla="*/ 9 h 1084"/>
                  <a:gd name="T52" fmla="*/ 3 w 809"/>
                  <a:gd name="T53" fmla="*/ 9 h 1084"/>
                  <a:gd name="T54" fmla="*/ 2 w 809"/>
                  <a:gd name="T55" fmla="*/ 9 h 1084"/>
                  <a:gd name="T56" fmla="*/ 2 w 809"/>
                  <a:gd name="T57" fmla="*/ 9 h 1084"/>
                  <a:gd name="T58" fmla="*/ 1 w 809"/>
                  <a:gd name="T59" fmla="*/ 9 h 1084"/>
                  <a:gd name="T60" fmla="*/ 1 w 809"/>
                  <a:gd name="T61" fmla="*/ 9 h 1084"/>
                  <a:gd name="T62" fmla="*/ 1 w 809"/>
                  <a:gd name="T63" fmla="*/ 9 h 1084"/>
                  <a:gd name="T64" fmla="*/ 0 w 809"/>
                  <a:gd name="T65" fmla="*/ 9 h 1084"/>
                  <a:gd name="T66" fmla="*/ 0 w 809"/>
                  <a:gd name="T67" fmla="*/ 9 h 1084"/>
                  <a:gd name="T68" fmla="*/ 0 w 809"/>
                  <a:gd name="T69" fmla="*/ 8 h 1084"/>
                  <a:gd name="T70" fmla="*/ 0 w 809"/>
                  <a:gd name="T71" fmla="*/ 6 h 1084"/>
                  <a:gd name="T72" fmla="*/ 0 w 809"/>
                  <a:gd name="T73" fmla="*/ 4 h 1084"/>
                  <a:gd name="T74" fmla="*/ 0 w 809"/>
                  <a:gd name="T75" fmla="*/ 2 h 108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09" h="1084">
                    <a:moveTo>
                      <a:pt x="41" y="117"/>
                    </a:moveTo>
                    <a:lnTo>
                      <a:pt x="65" y="112"/>
                    </a:lnTo>
                    <a:lnTo>
                      <a:pt x="88" y="105"/>
                    </a:lnTo>
                    <a:lnTo>
                      <a:pt x="112" y="99"/>
                    </a:lnTo>
                    <a:lnTo>
                      <a:pt x="135" y="93"/>
                    </a:lnTo>
                    <a:lnTo>
                      <a:pt x="159" y="88"/>
                    </a:lnTo>
                    <a:lnTo>
                      <a:pt x="182" y="82"/>
                    </a:lnTo>
                    <a:lnTo>
                      <a:pt x="206" y="77"/>
                    </a:lnTo>
                    <a:lnTo>
                      <a:pt x="231" y="71"/>
                    </a:lnTo>
                    <a:lnTo>
                      <a:pt x="254" y="67"/>
                    </a:lnTo>
                    <a:lnTo>
                      <a:pt x="278" y="62"/>
                    </a:lnTo>
                    <a:lnTo>
                      <a:pt x="302" y="58"/>
                    </a:lnTo>
                    <a:lnTo>
                      <a:pt x="325" y="53"/>
                    </a:lnTo>
                    <a:lnTo>
                      <a:pt x="349" y="48"/>
                    </a:lnTo>
                    <a:lnTo>
                      <a:pt x="373" y="45"/>
                    </a:lnTo>
                    <a:lnTo>
                      <a:pt x="398" y="40"/>
                    </a:lnTo>
                    <a:lnTo>
                      <a:pt x="422" y="37"/>
                    </a:lnTo>
                    <a:lnTo>
                      <a:pt x="445" y="33"/>
                    </a:lnTo>
                    <a:lnTo>
                      <a:pt x="469" y="30"/>
                    </a:lnTo>
                    <a:lnTo>
                      <a:pt x="493" y="26"/>
                    </a:lnTo>
                    <a:lnTo>
                      <a:pt x="517" y="23"/>
                    </a:lnTo>
                    <a:lnTo>
                      <a:pt x="542" y="21"/>
                    </a:lnTo>
                    <a:lnTo>
                      <a:pt x="566" y="17"/>
                    </a:lnTo>
                    <a:lnTo>
                      <a:pt x="590" y="15"/>
                    </a:lnTo>
                    <a:lnTo>
                      <a:pt x="614" y="13"/>
                    </a:lnTo>
                    <a:lnTo>
                      <a:pt x="638" y="10"/>
                    </a:lnTo>
                    <a:lnTo>
                      <a:pt x="663" y="8"/>
                    </a:lnTo>
                    <a:lnTo>
                      <a:pt x="687" y="7"/>
                    </a:lnTo>
                    <a:lnTo>
                      <a:pt x="711" y="5"/>
                    </a:lnTo>
                    <a:lnTo>
                      <a:pt x="735" y="3"/>
                    </a:lnTo>
                    <a:lnTo>
                      <a:pt x="760" y="2"/>
                    </a:lnTo>
                    <a:lnTo>
                      <a:pt x="785" y="1"/>
                    </a:lnTo>
                    <a:lnTo>
                      <a:pt x="809" y="0"/>
                    </a:lnTo>
                    <a:lnTo>
                      <a:pt x="796" y="264"/>
                    </a:lnTo>
                    <a:lnTo>
                      <a:pt x="788" y="525"/>
                    </a:lnTo>
                    <a:lnTo>
                      <a:pt x="786" y="788"/>
                    </a:lnTo>
                    <a:lnTo>
                      <a:pt x="792" y="1052"/>
                    </a:lnTo>
                    <a:lnTo>
                      <a:pt x="775" y="1056"/>
                    </a:lnTo>
                    <a:lnTo>
                      <a:pt x="757" y="1060"/>
                    </a:lnTo>
                    <a:lnTo>
                      <a:pt x="739" y="1063"/>
                    </a:lnTo>
                    <a:lnTo>
                      <a:pt x="718" y="1066"/>
                    </a:lnTo>
                    <a:lnTo>
                      <a:pt x="697" y="1070"/>
                    </a:lnTo>
                    <a:lnTo>
                      <a:pt x="675" y="1072"/>
                    </a:lnTo>
                    <a:lnTo>
                      <a:pt x="652" y="1075"/>
                    </a:lnTo>
                    <a:lnTo>
                      <a:pt x="628" y="1077"/>
                    </a:lnTo>
                    <a:lnTo>
                      <a:pt x="604" y="1079"/>
                    </a:lnTo>
                    <a:lnTo>
                      <a:pt x="578" y="1080"/>
                    </a:lnTo>
                    <a:lnTo>
                      <a:pt x="553" y="1081"/>
                    </a:lnTo>
                    <a:lnTo>
                      <a:pt x="527" y="1083"/>
                    </a:lnTo>
                    <a:lnTo>
                      <a:pt x="500" y="1084"/>
                    </a:lnTo>
                    <a:lnTo>
                      <a:pt x="473" y="1084"/>
                    </a:lnTo>
                    <a:lnTo>
                      <a:pt x="446" y="1084"/>
                    </a:lnTo>
                    <a:lnTo>
                      <a:pt x="418" y="1084"/>
                    </a:lnTo>
                    <a:lnTo>
                      <a:pt x="392" y="1083"/>
                    </a:lnTo>
                    <a:lnTo>
                      <a:pt x="364" y="1081"/>
                    </a:lnTo>
                    <a:lnTo>
                      <a:pt x="338" y="1080"/>
                    </a:lnTo>
                    <a:lnTo>
                      <a:pt x="310" y="1079"/>
                    </a:lnTo>
                    <a:lnTo>
                      <a:pt x="284" y="1077"/>
                    </a:lnTo>
                    <a:lnTo>
                      <a:pt x="257" y="1075"/>
                    </a:lnTo>
                    <a:lnTo>
                      <a:pt x="232" y="1072"/>
                    </a:lnTo>
                    <a:lnTo>
                      <a:pt x="206" y="1070"/>
                    </a:lnTo>
                    <a:lnTo>
                      <a:pt x="182" y="1066"/>
                    </a:lnTo>
                    <a:lnTo>
                      <a:pt x="158" y="1063"/>
                    </a:lnTo>
                    <a:lnTo>
                      <a:pt x="135" y="1058"/>
                    </a:lnTo>
                    <a:lnTo>
                      <a:pt x="113" y="1055"/>
                    </a:lnTo>
                    <a:lnTo>
                      <a:pt x="91" y="1050"/>
                    </a:lnTo>
                    <a:lnTo>
                      <a:pt x="72" y="1046"/>
                    </a:lnTo>
                    <a:lnTo>
                      <a:pt x="52" y="1040"/>
                    </a:lnTo>
                    <a:lnTo>
                      <a:pt x="35" y="1034"/>
                    </a:lnTo>
                    <a:lnTo>
                      <a:pt x="19" y="919"/>
                    </a:lnTo>
                    <a:lnTo>
                      <a:pt x="7" y="806"/>
                    </a:lnTo>
                    <a:lnTo>
                      <a:pt x="1" y="694"/>
                    </a:lnTo>
                    <a:lnTo>
                      <a:pt x="0" y="583"/>
                    </a:lnTo>
                    <a:lnTo>
                      <a:pt x="3" y="470"/>
                    </a:lnTo>
                    <a:lnTo>
                      <a:pt x="11" y="356"/>
                    </a:lnTo>
                    <a:lnTo>
                      <a:pt x="23" y="238"/>
                    </a:lnTo>
                    <a:lnTo>
                      <a:pt x="41" y="117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8" name="Freeform 354"/>
              <p:cNvSpPr>
                <a:spLocks/>
              </p:cNvSpPr>
              <p:nvPr/>
            </p:nvSpPr>
            <p:spPr bwMode="auto">
              <a:xfrm>
                <a:off x="1012" y="2449"/>
                <a:ext cx="395" cy="522"/>
              </a:xfrm>
              <a:custGeom>
                <a:avLst/>
                <a:gdLst>
                  <a:gd name="T0" fmla="*/ 1 w 789"/>
                  <a:gd name="T1" fmla="*/ 0 h 1045"/>
                  <a:gd name="T2" fmla="*/ 1 w 789"/>
                  <a:gd name="T3" fmla="*/ 0 h 1045"/>
                  <a:gd name="T4" fmla="*/ 1 w 789"/>
                  <a:gd name="T5" fmla="*/ 0 h 1045"/>
                  <a:gd name="T6" fmla="*/ 1 w 789"/>
                  <a:gd name="T7" fmla="*/ 0 h 1045"/>
                  <a:gd name="T8" fmla="*/ 2 w 789"/>
                  <a:gd name="T9" fmla="*/ 0 h 1045"/>
                  <a:gd name="T10" fmla="*/ 2 w 789"/>
                  <a:gd name="T11" fmla="*/ 0 h 1045"/>
                  <a:gd name="T12" fmla="*/ 2 w 789"/>
                  <a:gd name="T13" fmla="*/ 0 h 1045"/>
                  <a:gd name="T14" fmla="*/ 2 w 789"/>
                  <a:gd name="T15" fmla="*/ 0 h 1045"/>
                  <a:gd name="T16" fmla="*/ 2 w 789"/>
                  <a:gd name="T17" fmla="*/ 0 h 1045"/>
                  <a:gd name="T18" fmla="*/ 2 w 789"/>
                  <a:gd name="T19" fmla="*/ 0 h 1045"/>
                  <a:gd name="T20" fmla="*/ 3 w 789"/>
                  <a:gd name="T21" fmla="*/ 0 h 1045"/>
                  <a:gd name="T22" fmla="*/ 3 w 789"/>
                  <a:gd name="T23" fmla="*/ 0 h 1045"/>
                  <a:gd name="T24" fmla="*/ 3 w 789"/>
                  <a:gd name="T25" fmla="*/ 0 h 1045"/>
                  <a:gd name="T26" fmla="*/ 3 w 789"/>
                  <a:gd name="T27" fmla="*/ 0 h 1045"/>
                  <a:gd name="T28" fmla="*/ 3 w 789"/>
                  <a:gd name="T29" fmla="*/ 0 h 1045"/>
                  <a:gd name="T30" fmla="*/ 4 w 789"/>
                  <a:gd name="T31" fmla="*/ 0 h 1045"/>
                  <a:gd name="T32" fmla="*/ 4 w 789"/>
                  <a:gd name="T33" fmla="*/ 0 h 1045"/>
                  <a:gd name="T34" fmla="*/ 4 w 789"/>
                  <a:gd name="T35" fmla="*/ 0 h 1045"/>
                  <a:gd name="T36" fmla="*/ 4 w 789"/>
                  <a:gd name="T37" fmla="*/ 0 h 1045"/>
                  <a:gd name="T38" fmla="*/ 4 w 789"/>
                  <a:gd name="T39" fmla="*/ 0 h 1045"/>
                  <a:gd name="T40" fmla="*/ 4 w 789"/>
                  <a:gd name="T41" fmla="*/ 0 h 1045"/>
                  <a:gd name="T42" fmla="*/ 5 w 789"/>
                  <a:gd name="T43" fmla="*/ 0 h 1045"/>
                  <a:gd name="T44" fmla="*/ 5 w 789"/>
                  <a:gd name="T45" fmla="*/ 0 h 1045"/>
                  <a:gd name="T46" fmla="*/ 5 w 789"/>
                  <a:gd name="T47" fmla="*/ 0 h 1045"/>
                  <a:gd name="T48" fmla="*/ 5 w 789"/>
                  <a:gd name="T49" fmla="*/ 0 h 1045"/>
                  <a:gd name="T50" fmla="*/ 5 w 789"/>
                  <a:gd name="T51" fmla="*/ 0 h 1045"/>
                  <a:gd name="T52" fmla="*/ 6 w 789"/>
                  <a:gd name="T53" fmla="*/ 0 h 1045"/>
                  <a:gd name="T54" fmla="*/ 6 w 789"/>
                  <a:gd name="T55" fmla="*/ 0 h 1045"/>
                  <a:gd name="T56" fmla="*/ 6 w 789"/>
                  <a:gd name="T57" fmla="*/ 0 h 1045"/>
                  <a:gd name="T58" fmla="*/ 6 w 789"/>
                  <a:gd name="T59" fmla="*/ 0 h 1045"/>
                  <a:gd name="T60" fmla="*/ 6 w 789"/>
                  <a:gd name="T61" fmla="*/ 0 h 1045"/>
                  <a:gd name="T62" fmla="*/ 6 w 789"/>
                  <a:gd name="T63" fmla="*/ 0 h 1045"/>
                  <a:gd name="T64" fmla="*/ 7 w 789"/>
                  <a:gd name="T65" fmla="*/ 0 h 1045"/>
                  <a:gd name="T66" fmla="*/ 7 w 789"/>
                  <a:gd name="T67" fmla="*/ 1 h 1045"/>
                  <a:gd name="T68" fmla="*/ 7 w 789"/>
                  <a:gd name="T69" fmla="*/ 3 h 1045"/>
                  <a:gd name="T70" fmla="*/ 6 w 789"/>
                  <a:gd name="T71" fmla="*/ 5 h 1045"/>
                  <a:gd name="T72" fmla="*/ 7 w 789"/>
                  <a:gd name="T73" fmla="*/ 7 h 1045"/>
                  <a:gd name="T74" fmla="*/ 6 w 789"/>
                  <a:gd name="T75" fmla="*/ 7 h 1045"/>
                  <a:gd name="T76" fmla="*/ 6 w 789"/>
                  <a:gd name="T77" fmla="*/ 8 h 1045"/>
                  <a:gd name="T78" fmla="*/ 6 w 789"/>
                  <a:gd name="T79" fmla="*/ 8 h 1045"/>
                  <a:gd name="T80" fmla="*/ 5 w 789"/>
                  <a:gd name="T81" fmla="*/ 8 h 1045"/>
                  <a:gd name="T82" fmla="*/ 5 w 789"/>
                  <a:gd name="T83" fmla="*/ 8 h 1045"/>
                  <a:gd name="T84" fmla="*/ 5 w 789"/>
                  <a:gd name="T85" fmla="*/ 8 h 1045"/>
                  <a:gd name="T86" fmla="*/ 4 w 789"/>
                  <a:gd name="T87" fmla="*/ 8 h 1045"/>
                  <a:gd name="T88" fmla="*/ 4 w 789"/>
                  <a:gd name="T89" fmla="*/ 8 h 1045"/>
                  <a:gd name="T90" fmla="*/ 3 w 789"/>
                  <a:gd name="T91" fmla="*/ 8 h 1045"/>
                  <a:gd name="T92" fmla="*/ 3 w 789"/>
                  <a:gd name="T93" fmla="*/ 8 h 1045"/>
                  <a:gd name="T94" fmla="*/ 2 w 789"/>
                  <a:gd name="T95" fmla="*/ 8 h 1045"/>
                  <a:gd name="T96" fmla="*/ 2 w 789"/>
                  <a:gd name="T97" fmla="*/ 8 h 1045"/>
                  <a:gd name="T98" fmla="*/ 2 w 789"/>
                  <a:gd name="T99" fmla="*/ 8 h 1045"/>
                  <a:gd name="T100" fmla="*/ 1 w 789"/>
                  <a:gd name="T101" fmla="*/ 7 h 1045"/>
                  <a:gd name="T102" fmla="*/ 1 w 789"/>
                  <a:gd name="T103" fmla="*/ 7 h 1045"/>
                  <a:gd name="T104" fmla="*/ 1 w 789"/>
                  <a:gd name="T105" fmla="*/ 7 h 1045"/>
                  <a:gd name="T106" fmla="*/ 1 w 789"/>
                  <a:gd name="T107" fmla="*/ 6 h 1045"/>
                  <a:gd name="T108" fmla="*/ 1 w 789"/>
                  <a:gd name="T109" fmla="*/ 6 h 1045"/>
                  <a:gd name="T110" fmla="*/ 1 w 789"/>
                  <a:gd name="T111" fmla="*/ 5 h 1045"/>
                  <a:gd name="T112" fmla="*/ 0 w 789"/>
                  <a:gd name="T113" fmla="*/ 4 h 1045"/>
                  <a:gd name="T114" fmla="*/ 1 w 789"/>
                  <a:gd name="T115" fmla="*/ 3 h 1045"/>
                  <a:gd name="T116" fmla="*/ 1 w 789"/>
                  <a:gd name="T117" fmla="*/ 2 h 1045"/>
                  <a:gd name="T118" fmla="*/ 1 w 789"/>
                  <a:gd name="T119" fmla="*/ 1 h 1045"/>
                  <a:gd name="T120" fmla="*/ 1 w 789"/>
                  <a:gd name="T121" fmla="*/ 0 h 10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89" h="1045">
                    <a:moveTo>
                      <a:pt x="41" y="117"/>
                    </a:moveTo>
                    <a:lnTo>
                      <a:pt x="64" y="111"/>
                    </a:lnTo>
                    <a:lnTo>
                      <a:pt x="87" y="105"/>
                    </a:lnTo>
                    <a:lnTo>
                      <a:pt x="110" y="99"/>
                    </a:lnTo>
                    <a:lnTo>
                      <a:pt x="133" y="94"/>
                    </a:lnTo>
                    <a:lnTo>
                      <a:pt x="156" y="88"/>
                    </a:lnTo>
                    <a:lnTo>
                      <a:pt x="179" y="82"/>
                    </a:lnTo>
                    <a:lnTo>
                      <a:pt x="202" y="77"/>
                    </a:lnTo>
                    <a:lnTo>
                      <a:pt x="225" y="72"/>
                    </a:lnTo>
                    <a:lnTo>
                      <a:pt x="248" y="67"/>
                    </a:lnTo>
                    <a:lnTo>
                      <a:pt x="271" y="62"/>
                    </a:lnTo>
                    <a:lnTo>
                      <a:pt x="295" y="58"/>
                    </a:lnTo>
                    <a:lnTo>
                      <a:pt x="318" y="53"/>
                    </a:lnTo>
                    <a:lnTo>
                      <a:pt x="341" y="49"/>
                    </a:lnTo>
                    <a:lnTo>
                      <a:pt x="366" y="45"/>
                    </a:lnTo>
                    <a:lnTo>
                      <a:pt x="389" y="41"/>
                    </a:lnTo>
                    <a:lnTo>
                      <a:pt x="412" y="37"/>
                    </a:lnTo>
                    <a:lnTo>
                      <a:pt x="436" y="34"/>
                    </a:lnTo>
                    <a:lnTo>
                      <a:pt x="459" y="30"/>
                    </a:lnTo>
                    <a:lnTo>
                      <a:pt x="483" y="27"/>
                    </a:lnTo>
                    <a:lnTo>
                      <a:pt x="506" y="23"/>
                    </a:lnTo>
                    <a:lnTo>
                      <a:pt x="530" y="21"/>
                    </a:lnTo>
                    <a:lnTo>
                      <a:pt x="553" y="18"/>
                    </a:lnTo>
                    <a:lnTo>
                      <a:pt x="577" y="15"/>
                    </a:lnTo>
                    <a:lnTo>
                      <a:pt x="601" y="13"/>
                    </a:lnTo>
                    <a:lnTo>
                      <a:pt x="625" y="11"/>
                    </a:lnTo>
                    <a:lnTo>
                      <a:pt x="648" y="8"/>
                    </a:lnTo>
                    <a:lnTo>
                      <a:pt x="672" y="7"/>
                    </a:lnTo>
                    <a:lnTo>
                      <a:pt x="695" y="5"/>
                    </a:lnTo>
                    <a:lnTo>
                      <a:pt x="719" y="4"/>
                    </a:lnTo>
                    <a:lnTo>
                      <a:pt x="742" y="3"/>
                    </a:lnTo>
                    <a:lnTo>
                      <a:pt x="766" y="1"/>
                    </a:lnTo>
                    <a:lnTo>
                      <a:pt x="789" y="0"/>
                    </a:lnTo>
                    <a:lnTo>
                      <a:pt x="778" y="254"/>
                    </a:lnTo>
                    <a:lnTo>
                      <a:pt x="769" y="505"/>
                    </a:lnTo>
                    <a:lnTo>
                      <a:pt x="766" y="756"/>
                    </a:lnTo>
                    <a:lnTo>
                      <a:pt x="772" y="1009"/>
                    </a:lnTo>
                    <a:lnTo>
                      <a:pt x="739" y="1017"/>
                    </a:lnTo>
                    <a:lnTo>
                      <a:pt x="701" y="1024"/>
                    </a:lnTo>
                    <a:lnTo>
                      <a:pt x="658" y="1031"/>
                    </a:lnTo>
                    <a:lnTo>
                      <a:pt x="612" y="1036"/>
                    </a:lnTo>
                    <a:lnTo>
                      <a:pt x="564" y="1040"/>
                    </a:lnTo>
                    <a:lnTo>
                      <a:pt x="514" y="1043"/>
                    </a:lnTo>
                    <a:lnTo>
                      <a:pt x="461" y="1044"/>
                    </a:lnTo>
                    <a:lnTo>
                      <a:pt x="409" y="1045"/>
                    </a:lnTo>
                    <a:lnTo>
                      <a:pt x="355" y="1044"/>
                    </a:lnTo>
                    <a:lnTo>
                      <a:pt x="303" y="1041"/>
                    </a:lnTo>
                    <a:lnTo>
                      <a:pt x="252" y="1038"/>
                    </a:lnTo>
                    <a:lnTo>
                      <a:pt x="202" y="1033"/>
                    </a:lnTo>
                    <a:lnTo>
                      <a:pt x="155" y="1026"/>
                    </a:lnTo>
                    <a:lnTo>
                      <a:pt x="111" y="1020"/>
                    </a:lnTo>
                    <a:lnTo>
                      <a:pt x="71" y="1009"/>
                    </a:lnTo>
                    <a:lnTo>
                      <a:pt x="35" y="999"/>
                    </a:lnTo>
                    <a:lnTo>
                      <a:pt x="19" y="888"/>
                    </a:lnTo>
                    <a:lnTo>
                      <a:pt x="8" y="780"/>
                    </a:lnTo>
                    <a:lnTo>
                      <a:pt x="2" y="672"/>
                    </a:lnTo>
                    <a:lnTo>
                      <a:pt x="0" y="565"/>
                    </a:lnTo>
                    <a:lnTo>
                      <a:pt x="4" y="456"/>
                    </a:lnTo>
                    <a:lnTo>
                      <a:pt x="12" y="346"/>
                    </a:lnTo>
                    <a:lnTo>
                      <a:pt x="25" y="233"/>
                    </a:lnTo>
                    <a:lnTo>
                      <a:pt x="41" y="117"/>
                    </a:lnTo>
                    <a:close/>
                  </a:path>
                </a:pathLst>
              </a:custGeom>
              <a:solidFill>
                <a:srgbClr val="AF9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79" name="Freeform 355"/>
              <p:cNvSpPr>
                <a:spLocks/>
              </p:cNvSpPr>
              <p:nvPr/>
            </p:nvSpPr>
            <p:spPr bwMode="auto">
              <a:xfrm>
                <a:off x="1014" y="2450"/>
                <a:ext cx="384" cy="502"/>
              </a:xfrm>
              <a:custGeom>
                <a:avLst/>
                <a:gdLst>
                  <a:gd name="T0" fmla="*/ 1 w 768"/>
                  <a:gd name="T1" fmla="*/ 1 h 1004"/>
                  <a:gd name="T2" fmla="*/ 1 w 768"/>
                  <a:gd name="T3" fmla="*/ 1 h 1004"/>
                  <a:gd name="T4" fmla="*/ 1 w 768"/>
                  <a:gd name="T5" fmla="*/ 1 h 1004"/>
                  <a:gd name="T6" fmla="*/ 2 w 768"/>
                  <a:gd name="T7" fmla="*/ 1 h 1004"/>
                  <a:gd name="T8" fmla="*/ 2 w 768"/>
                  <a:gd name="T9" fmla="*/ 1 h 1004"/>
                  <a:gd name="T10" fmla="*/ 3 w 768"/>
                  <a:gd name="T11" fmla="*/ 1 h 1004"/>
                  <a:gd name="T12" fmla="*/ 3 w 768"/>
                  <a:gd name="T13" fmla="*/ 1 h 1004"/>
                  <a:gd name="T14" fmla="*/ 3 w 768"/>
                  <a:gd name="T15" fmla="*/ 1 h 1004"/>
                  <a:gd name="T16" fmla="*/ 4 w 768"/>
                  <a:gd name="T17" fmla="*/ 1 h 1004"/>
                  <a:gd name="T18" fmla="*/ 4 w 768"/>
                  <a:gd name="T19" fmla="*/ 1 h 1004"/>
                  <a:gd name="T20" fmla="*/ 4 w 768"/>
                  <a:gd name="T21" fmla="*/ 1 h 1004"/>
                  <a:gd name="T22" fmla="*/ 5 w 768"/>
                  <a:gd name="T23" fmla="*/ 1 h 1004"/>
                  <a:gd name="T24" fmla="*/ 5 w 768"/>
                  <a:gd name="T25" fmla="*/ 1 h 1004"/>
                  <a:gd name="T26" fmla="*/ 5 w 768"/>
                  <a:gd name="T27" fmla="*/ 1 h 1004"/>
                  <a:gd name="T28" fmla="*/ 6 w 768"/>
                  <a:gd name="T29" fmla="*/ 1 h 1004"/>
                  <a:gd name="T30" fmla="*/ 6 w 768"/>
                  <a:gd name="T31" fmla="*/ 1 h 1004"/>
                  <a:gd name="T32" fmla="*/ 6 w 768"/>
                  <a:gd name="T33" fmla="*/ 0 h 1004"/>
                  <a:gd name="T34" fmla="*/ 6 w 768"/>
                  <a:gd name="T35" fmla="*/ 2 h 1004"/>
                  <a:gd name="T36" fmla="*/ 6 w 768"/>
                  <a:gd name="T37" fmla="*/ 4 h 1004"/>
                  <a:gd name="T38" fmla="*/ 6 w 768"/>
                  <a:gd name="T39" fmla="*/ 6 h 1004"/>
                  <a:gd name="T40" fmla="*/ 6 w 768"/>
                  <a:gd name="T41" fmla="*/ 8 h 1004"/>
                  <a:gd name="T42" fmla="*/ 6 w 768"/>
                  <a:gd name="T43" fmla="*/ 8 h 1004"/>
                  <a:gd name="T44" fmla="*/ 6 w 768"/>
                  <a:gd name="T45" fmla="*/ 8 h 1004"/>
                  <a:gd name="T46" fmla="*/ 5 w 768"/>
                  <a:gd name="T47" fmla="*/ 8 h 1004"/>
                  <a:gd name="T48" fmla="*/ 5 w 768"/>
                  <a:gd name="T49" fmla="*/ 8 h 1004"/>
                  <a:gd name="T50" fmla="*/ 5 w 768"/>
                  <a:gd name="T51" fmla="*/ 8 h 1004"/>
                  <a:gd name="T52" fmla="*/ 4 w 768"/>
                  <a:gd name="T53" fmla="*/ 8 h 1004"/>
                  <a:gd name="T54" fmla="*/ 4 w 768"/>
                  <a:gd name="T55" fmla="*/ 8 h 1004"/>
                  <a:gd name="T56" fmla="*/ 4 w 768"/>
                  <a:gd name="T57" fmla="*/ 8 h 1004"/>
                  <a:gd name="T58" fmla="*/ 3 w 768"/>
                  <a:gd name="T59" fmla="*/ 8 h 1004"/>
                  <a:gd name="T60" fmla="*/ 3 w 768"/>
                  <a:gd name="T61" fmla="*/ 8 h 1004"/>
                  <a:gd name="T62" fmla="*/ 2 w 768"/>
                  <a:gd name="T63" fmla="*/ 8 h 1004"/>
                  <a:gd name="T64" fmla="*/ 2 w 768"/>
                  <a:gd name="T65" fmla="*/ 8 h 1004"/>
                  <a:gd name="T66" fmla="*/ 2 w 768"/>
                  <a:gd name="T67" fmla="*/ 8 h 1004"/>
                  <a:gd name="T68" fmla="*/ 1 w 768"/>
                  <a:gd name="T69" fmla="*/ 8 h 1004"/>
                  <a:gd name="T70" fmla="*/ 1 w 768"/>
                  <a:gd name="T71" fmla="*/ 8 h 1004"/>
                  <a:gd name="T72" fmla="*/ 1 w 768"/>
                  <a:gd name="T73" fmla="*/ 8 h 1004"/>
                  <a:gd name="T74" fmla="*/ 1 w 768"/>
                  <a:gd name="T75" fmla="*/ 7 h 1004"/>
                  <a:gd name="T76" fmla="*/ 1 w 768"/>
                  <a:gd name="T77" fmla="*/ 6 h 1004"/>
                  <a:gd name="T78" fmla="*/ 1 w 768"/>
                  <a:gd name="T79" fmla="*/ 6 h 1004"/>
                  <a:gd name="T80" fmla="*/ 0 w 768"/>
                  <a:gd name="T81" fmla="*/ 5 h 1004"/>
                  <a:gd name="T82" fmla="*/ 1 w 768"/>
                  <a:gd name="T83" fmla="*/ 4 h 1004"/>
                  <a:gd name="T84" fmla="*/ 1 w 768"/>
                  <a:gd name="T85" fmla="*/ 3 h 1004"/>
                  <a:gd name="T86" fmla="*/ 1 w 768"/>
                  <a:gd name="T87" fmla="*/ 2 h 1004"/>
                  <a:gd name="T88" fmla="*/ 1 w 768"/>
                  <a:gd name="T89" fmla="*/ 1 h 100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68" h="1004">
                    <a:moveTo>
                      <a:pt x="38" y="115"/>
                    </a:moveTo>
                    <a:lnTo>
                      <a:pt x="82" y="103"/>
                    </a:lnTo>
                    <a:lnTo>
                      <a:pt x="127" y="92"/>
                    </a:lnTo>
                    <a:lnTo>
                      <a:pt x="171" y="81"/>
                    </a:lnTo>
                    <a:lnTo>
                      <a:pt x="216" y="71"/>
                    </a:lnTo>
                    <a:lnTo>
                      <a:pt x="261" y="61"/>
                    </a:lnTo>
                    <a:lnTo>
                      <a:pt x="307" y="53"/>
                    </a:lnTo>
                    <a:lnTo>
                      <a:pt x="353" y="43"/>
                    </a:lnTo>
                    <a:lnTo>
                      <a:pt x="400" y="36"/>
                    </a:lnTo>
                    <a:lnTo>
                      <a:pt x="446" y="28"/>
                    </a:lnTo>
                    <a:lnTo>
                      <a:pt x="492" y="23"/>
                    </a:lnTo>
                    <a:lnTo>
                      <a:pt x="538" y="17"/>
                    </a:lnTo>
                    <a:lnTo>
                      <a:pt x="584" y="12"/>
                    </a:lnTo>
                    <a:lnTo>
                      <a:pt x="631" y="8"/>
                    </a:lnTo>
                    <a:lnTo>
                      <a:pt x="677" y="4"/>
                    </a:lnTo>
                    <a:lnTo>
                      <a:pt x="722" y="2"/>
                    </a:lnTo>
                    <a:lnTo>
                      <a:pt x="768" y="0"/>
                    </a:lnTo>
                    <a:lnTo>
                      <a:pt x="755" y="244"/>
                    </a:lnTo>
                    <a:lnTo>
                      <a:pt x="746" y="483"/>
                    </a:lnTo>
                    <a:lnTo>
                      <a:pt x="743" y="723"/>
                    </a:lnTo>
                    <a:lnTo>
                      <a:pt x="747" y="967"/>
                    </a:lnTo>
                    <a:lnTo>
                      <a:pt x="715" y="975"/>
                    </a:lnTo>
                    <a:lnTo>
                      <a:pt x="678" y="982"/>
                    </a:lnTo>
                    <a:lnTo>
                      <a:pt x="637" y="988"/>
                    </a:lnTo>
                    <a:lnTo>
                      <a:pt x="593" y="994"/>
                    </a:lnTo>
                    <a:lnTo>
                      <a:pt x="546" y="998"/>
                    </a:lnTo>
                    <a:lnTo>
                      <a:pt x="496" y="1000"/>
                    </a:lnTo>
                    <a:lnTo>
                      <a:pt x="447" y="1003"/>
                    </a:lnTo>
                    <a:lnTo>
                      <a:pt x="395" y="1004"/>
                    </a:lnTo>
                    <a:lnTo>
                      <a:pt x="343" y="1004"/>
                    </a:lnTo>
                    <a:lnTo>
                      <a:pt x="292" y="1003"/>
                    </a:lnTo>
                    <a:lnTo>
                      <a:pt x="243" y="999"/>
                    </a:lnTo>
                    <a:lnTo>
                      <a:pt x="195" y="996"/>
                    </a:lnTo>
                    <a:lnTo>
                      <a:pt x="148" y="990"/>
                    </a:lnTo>
                    <a:lnTo>
                      <a:pt x="106" y="983"/>
                    </a:lnTo>
                    <a:lnTo>
                      <a:pt x="67" y="974"/>
                    </a:lnTo>
                    <a:lnTo>
                      <a:pt x="32" y="964"/>
                    </a:lnTo>
                    <a:lnTo>
                      <a:pt x="17" y="856"/>
                    </a:lnTo>
                    <a:lnTo>
                      <a:pt x="7" y="752"/>
                    </a:lnTo>
                    <a:lnTo>
                      <a:pt x="1" y="649"/>
                    </a:lnTo>
                    <a:lnTo>
                      <a:pt x="0" y="546"/>
                    </a:lnTo>
                    <a:lnTo>
                      <a:pt x="3" y="441"/>
                    </a:lnTo>
                    <a:lnTo>
                      <a:pt x="10" y="335"/>
                    </a:lnTo>
                    <a:lnTo>
                      <a:pt x="22" y="226"/>
                    </a:lnTo>
                    <a:lnTo>
                      <a:pt x="38" y="115"/>
                    </a:lnTo>
                    <a:close/>
                  </a:path>
                </a:pathLst>
              </a:custGeom>
              <a:solidFill>
                <a:srgbClr val="B296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0" name="Freeform 356"/>
              <p:cNvSpPr>
                <a:spLocks/>
              </p:cNvSpPr>
              <p:nvPr/>
            </p:nvSpPr>
            <p:spPr bwMode="auto">
              <a:xfrm>
                <a:off x="1015" y="2451"/>
                <a:ext cx="373" cy="483"/>
              </a:xfrm>
              <a:custGeom>
                <a:avLst/>
                <a:gdLst>
                  <a:gd name="T0" fmla="*/ 0 w 747"/>
                  <a:gd name="T1" fmla="*/ 1 h 965"/>
                  <a:gd name="T2" fmla="*/ 0 w 747"/>
                  <a:gd name="T3" fmla="*/ 1 h 965"/>
                  <a:gd name="T4" fmla="*/ 0 w 747"/>
                  <a:gd name="T5" fmla="*/ 1 h 965"/>
                  <a:gd name="T6" fmla="*/ 1 w 747"/>
                  <a:gd name="T7" fmla="*/ 1 h 965"/>
                  <a:gd name="T8" fmla="*/ 1 w 747"/>
                  <a:gd name="T9" fmla="*/ 1 h 965"/>
                  <a:gd name="T10" fmla="*/ 1 w 747"/>
                  <a:gd name="T11" fmla="*/ 1 h 965"/>
                  <a:gd name="T12" fmla="*/ 2 w 747"/>
                  <a:gd name="T13" fmla="*/ 1 h 965"/>
                  <a:gd name="T14" fmla="*/ 2 w 747"/>
                  <a:gd name="T15" fmla="*/ 1 h 965"/>
                  <a:gd name="T16" fmla="*/ 3 w 747"/>
                  <a:gd name="T17" fmla="*/ 1 h 965"/>
                  <a:gd name="T18" fmla="*/ 3 w 747"/>
                  <a:gd name="T19" fmla="*/ 1 h 965"/>
                  <a:gd name="T20" fmla="*/ 3 w 747"/>
                  <a:gd name="T21" fmla="*/ 1 h 965"/>
                  <a:gd name="T22" fmla="*/ 4 w 747"/>
                  <a:gd name="T23" fmla="*/ 1 h 965"/>
                  <a:gd name="T24" fmla="*/ 4 w 747"/>
                  <a:gd name="T25" fmla="*/ 1 h 965"/>
                  <a:gd name="T26" fmla="*/ 4 w 747"/>
                  <a:gd name="T27" fmla="*/ 1 h 965"/>
                  <a:gd name="T28" fmla="*/ 5 w 747"/>
                  <a:gd name="T29" fmla="*/ 1 h 965"/>
                  <a:gd name="T30" fmla="*/ 5 w 747"/>
                  <a:gd name="T31" fmla="*/ 1 h 965"/>
                  <a:gd name="T32" fmla="*/ 5 w 747"/>
                  <a:gd name="T33" fmla="*/ 0 h 965"/>
                  <a:gd name="T34" fmla="*/ 5 w 747"/>
                  <a:gd name="T35" fmla="*/ 2 h 965"/>
                  <a:gd name="T36" fmla="*/ 5 w 747"/>
                  <a:gd name="T37" fmla="*/ 4 h 965"/>
                  <a:gd name="T38" fmla="*/ 5 w 747"/>
                  <a:gd name="T39" fmla="*/ 6 h 965"/>
                  <a:gd name="T40" fmla="*/ 5 w 747"/>
                  <a:gd name="T41" fmla="*/ 8 h 965"/>
                  <a:gd name="T42" fmla="*/ 5 w 747"/>
                  <a:gd name="T43" fmla="*/ 8 h 965"/>
                  <a:gd name="T44" fmla="*/ 5 w 747"/>
                  <a:gd name="T45" fmla="*/ 8 h 965"/>
                  <a:gd name="T46" fmla="*/ 4 w 747"/>
                  <a:gd name="T47" fmla="*/ 8 h 965"/>
                  <a:gd name="T48" fmla="*/ 4 w 747"/>
                  <a:gd name="T49" fmla="*/ 8 h 965"/>
                  <a:gd name="T50" fmla="*/ 4 w 747"/>
                  <a:gd name="T51" fmla="*/ 8 h 965"/>
                  <a:gd name="T52" fmla="*/ 3 w 747"/>
                  <a:gd name="T53" fmla="*/ 8 h 965"/>
                  <a:gd name="T54" fmla="*/ 3 w 747"/>
                  <a:gd name="T55" fmla="*/ 8 h 965"/>
                  <a:gd name="T56" fmla="*/ 3 w 747"/>
                  <a:gd name="T57" fmla="*/ 8 h 965"/>
                  <a:gd name="T58" fmla="*/ 2 w 747"/>
                  <a:gd name="T59" fmla="*/ 8 h 965"/>
                  <a:gd name="T60" fmla="*/ 2 w 747"/>
                  <a:gd name="T61" fmla="*/ 8 h 965"/>
                  <a:gd name="T62" fmla="*/ 1 w 747"/>
                  <a:gd name="T63" fmla="*/ 8 h 965"/>
                  <a:gd name="T64" fmla="*/ 1 w 747"/>
                  <a:gd name="T65" fmla="*/ 8 h 965"/>
                  <a:gd name="T66" fmla="*/ 1 w 747"/>
                  <a:gd name="T67" fmla="*/ 8 h 965"/>
                  <a:gd name="T68" fmla="*/ 0 w 747"/>
                  <a:gd name="T69" fmla="*/ 8 h 965"/>
                  <a:gd name="T70" fmla="*/ 0 w 747"/>
                  <a:gd name="T71" fmla="*/ 8 h 965"/>
                  <a:gd name="T72" fmla="*/ 0 w 747"/>
                  <a:gd name="T73" fmla="*/ 8 h 965"/>
                  <a:gd name="T74" fmla="*/ 0 w 747"/>
                  <a:gd name="T75" fmla="*/ 7 h 965"/>
                  <a:gd name="T76" fmla="*/ 0 w 747"/>
                  <a:gd name="T77" fmla="*/ 6 h 965"/>
                  <a:gd name="T78" fmla="*/ 0 w 747"/>
                  <a:gd name="T79" fmla="*/ 5 h 965"/>
                  <a:gd name="T80" fmla="*/ 0 w 747"/>
                  <a:gd name="T81" fmla="*/ 5 h 965"/>
                  <a:gd name="T82" fmla="*/ 0 w 747"/>
                  <a:gd name="T83" fmla="*/ 4 h 965"/>
                  <a:gd name="T84" fmla="*/ 0 w 747"/>
                  <a:gd name="T85" fmla="*/ 3 h 965"/>
                  <a:gd name="T86" fmla="*/ 0 w 747"/>
                  <a:gd name="T87" fmla="*/ 2 h 965"/>
                  <a:gd name="T88" fmla="*/ 0 w 747"/>
                  <a:gd name="T89" fmla="*/ 1 h 96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47" h="965">
                    <a:moveTo>
                      <a:pt x="37" y="114"/>
                    </a:moveTo>
                    <a:lnTo>
                      <a:pt x="80" y="102"/>
                    </a:lnTo>
                    <a:lnTo>
                      <a:pt x="122" y="91"/>
                    </a:lnTo>
                    <a:lnTo>
                      <a:pt x="166" y="81"/>
                    </a:lnTo>
                    <a:lnTo>
                      <a:pt x="210" y="70"/>
                    </a:lnTo>
                    <a:lnTo>
                      <a:pt x="255" y="61"/>
                    </a:lnTo>
                    <a:lnTo>
                      <a:pt x="300" y="52"/>
                    </a:lnTo>
                    <a:lnTo>
                      <a:pt x="345" y="44"/>
                    </a:lnTo>
                    <a:lnTo>
                      <a:pt x="389" y="36"/>
                    </a:lnTo>
                    <a:lnTo>
                      <a:pt x="434" y="29"/>
                    </a:lnTo>
                    <a:lnTo>
                      <a:pt x="479" y="23"/>
                    </a:lnTo>
                    <a:lnTo>
                      <a:pt x="524" y="17"/>
                    </a:lnTo>
                    <a:lnTo>
                      <a:pt x="569" y="13"/>
                    </a:lnTo>
                    <a:lnTo>
                      <a:pt x="614" y="8"/>
                    </a:lnTo>
                    <a:lnTo>
                      <a:pt x="659" y="5"/>
                    </a:lnTo>
                    <a:lnTo>
                      <a:pt x="703" y="2"/>
                    </a:lnTo>
                    <a:lnTo>
                      <a:pt x="747" y="0"/>
                    </a:lnTo>
                    <a:lnTo>
                      <a:pt x="735" y="234"/>
                    </a:lnTo>
                    <a:lnTo>
                      <a:pt x="726" y="462"/>
                    </a:lnTo>
                    <a:lnTo>
                      <a:pt x="722" y="691"/>
                    </a:lnTo>
                    <a:lnTo>
                      <a:pt x="727" y="925"/>
                    </a:lnTo>
                    <a:lnTo>
                      <a:pt x="696" y="933"/>
                    </a:lnTo>
                    <a:lnTo>
                      <a:pt x="659" y="940"/>
                    </a:lnTo>
                    <a:lnTo>
                      <a:pt x="620" y="945"/>
                    </a:lnTo>
                    <a:lnTo>
                      <a:pt x="576" y="951"/>
                    </a:lnTo>
                    <a:lnTo>
                      <a:pt x="530" y="956"/>
                    </a:lnTo>
                    <a:lnTo>
                      <a:pt x="483" y="960"/>
                    </a:lnTo>
                    <a:lnTo>
                      <a:pt x="433" y="963"/>
                    </a:lnTo>
                    <a:lnTo>
                      <a:pt x="384" y="965"/>
                    </a:lnTo>
                    <a:lnTo>
                      <a:pt x="334" y="965"/>
                    </a:lnTo>
                    <a:lnTo>
                      <a:pt x="285" y="964"/>
                    </a:lnTo>
                    <a:lnTo>
                      <a:pt x="236" y="963"/>
                    </a:lnTo>
                    <a:lnTo>
                      <a:pt x="189" y="959"/>
                    </a:lnTo>
                    <a:lnTo>
                      <a:pt x="144" y="954"/>
                    </a:lnTo>
                    <a:lnTo>
                      <a:pt x="103" y="948"/>
                    </a:lnTo>
                    <a:lnTo>
                      <a:pt x="65" y="940"/>
                    </a:lnTo>
                    <a:lnTo>
                      <a:pt x="31" y="929"/>
                    </a:lnTo>
                    <a:lnTo>
                      <a:pt x="16" y="827"/>
                    </a:lnTo>
                    <a:lnTo>
                      <a:pt x="7" y="727"/>
                    </a:lnTo>
                    <a:lnTo>
                      <a:pt x="1" y="626"/>
                    </a:lnTo>
                    <a:lnTo>
                      <a:pt x="0" y="527"/>
                    </a:lnTo>
                    <a:lnTo>
                      <a:pt x="4" y="427"/>
                    </a:lnTo>
                    <a:lnTo>
                      <a:pt x="11" y="326"/>
                    </a:lnTo>
                    <a:lnTo>
                      <a:pt x="22" y="222"/>
                    </a:lnTo>
                    <a:lnTo>
                      <a:pt x="37" y="114"/>
                    </a:lnTo>
                    <a:close/>
                  </a:path>
                </a:pathLst>
              </a:custGeom>
              <a:solidFill>
                <a:srgbClr val="B79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1" name="Freeform 357"/>
              <p:cNvSpPr>
                <a:spLocks/>
              </p:cNvSpPr>
              <p:nvPr/>
            </p:nvSpPr>
            <p:spPr bwMode="auto">
              <a:xfrm>
                <a:off x="1016" y="2453"/>
                <a:ext cx="363" cy="463"/>
              </a:xfrm>
              <a:custGeom>
                <a:avLst/>
                <a:gdLst>
                  <a:gd name="T0" fmla="*/ 1 w 726"/>
                  <a:gd name="T1" fmla="*/ 1 h 926"/>
                  <a:gd name="T2" fmla="*/ 1 w 726"/>
                  <a:gd name="T3" fmla="*/ 1 h 926"/>
                  <a:gd name="T4" fmla="*/ 1 w 726"/>
                  <a:gd name="T5" fmla="*/ 1 h 926"/>
                  <a:gd name="T6" fmla="*/ 2 w 726"/>
                  <a:gd name="T7" fmla="*/ 1 h 926"/>
                  <a:gd name="T8" fmla="*/ 2 w 726"/>
                  <a:gd name="T9" fmla="*/ 1 h 926"/>
                  <a:gd name="T10" fmla="*/ 2 w 726"/>
                  <a:gd name="T11" fmla="*/ 1 h 926"/>
                  <a:gd name="T12" fmla="*/ 3 w 726"/>
                  <a:gd name="T13" fmla="*/ 1 h 926"/>
                  <a:gd name="T14" fmla="*/ 3 w 726"/>
                  <a:gd name="T15" fmla="*/ 1 h 926"/>
                  <a:gd name="T16" fmla="*/ 3 w 726"/>
                  <a:gd name="T17" fmla="*/ 1 h 926"/>
                  <a:gd name="T18" fmla="*/ 4 w 726"/>
                  <a:gd name="T19" fmla="*/ 1 h 926"/>
                  <a:gd name="T20" fmla="*/ 4 w 726"/>
                  <a:gd name="T21" fmla="*/ 1 h 926"/>
                  <a:gd name="T22" fmla="*/ 4 w 726"/>
                  <a:gd name="T23" fmla="*/ 1 h 926"/>
                  <a:gd name="T24" fmla="*/ 5 w 726"/>
                  <a:gd name="T25" fmla="*/ 1 h 926"/>
                  <a:gd name="T26" fmla="*/ 5 w 726"/>
                  <a:gd name="T27" fmla="*/ 1 h 926"/>
                  <a:gd name="T28" fmla="*/ 6 w 726"/>
                  <a:gd name="T29" fmla="*/ 1 h 926"/>
                  <a:gd name="T30" fmla="*/ 6 w 726"/>
                  <a:gd name="T31" fmla="*/ 1 h 926"/>
                  <a:gd name="T32" fmla="*/ 6 w 726"/>
                  <a:gd name="T33" fmla="*/ 0 h 926"/>
                  <a:gd name="T34" fmla="*/ 6 w 726"/>
                  <a:gd name="T35" fmla="*/ 2 h 926"/>
                  <a:gd name="T36" fmla="*/ 6 w 726"/>
                  <a:gd name="T37" fmla="*/ 4 h 926"/>
                  <a:gd name="T38" fmla="*/ 6 w 726"/>
                  <a:gd name="T39" fmla="*/ 6 h 926"/>
                  <a:gd name="T40" fmla="*/ 6 w 726"/>
                  <a:gd name="T41" fmla="*/ 7 h 926"/>
                  <a:gd name="T42" fmla="*/ 6 w 726"/>
                  <a:gd name="T43" fmla="*/ 7 h 926"/>
                  <a:gd name="T44" fmla="*/ 5 w 726"/>
                  <a:gd name="T45" fmla="*/ 8 h 926"/>
                  <a:gd name="T46" fmla="*/ 5 w 726"/>
                  <a:gd name="T47" fmla="*/ 8 h 926"/>
                  <a:gd name="T48" fmla="*/ 5 w 726"/>
                  <a:gd name="T49" fmla="*/ 8 h 926"/>
                  <a:gd name="T50" fmla="*/ 5 w 726"/>
                  <a:gd name="T51" fmla="*/ 8 h 926"/>
                  <a:gd name="T52" fmla="*/ 4 w 726"/>
                  <a:gd name="T53" fmla="*/ 8 h 926"/>
                  <a:gd name="T54" fmla="*/ 4 w 726"/>
                  <a:gd name="T55" fmla="*/ 8 h 926"/>
                  <a:gd name="T56" fmla="*/ 3 w 726"/>
                  <a:gd name="T57" fmla="*/ 8 h 926"/>
                  <a:gd name="T58" fmla="*/ 3 w 726"/>
                  <a:gd name="T59" fmla="*/ 8 h 926"/>
                  <a:gd name="T60" fmla="*/ 3 w 726"/>
                  <a:gd name="T61" fmla="*/ 8 h 926"/>
                  <a:gd name="T62" fmla="*/ 2 w 726"/>
                  <a:gd name="T63" fmla="*/ 8 h 926"/>
                  <a:gd name="T64" fmla="*/ 2 w 726"/>
                  <a:gd name="T65" fmla="*/ 8 h 926"/>
                  <a:gd name="T66" fmla="*/ 2 w 726"/>
                  <a:gd name="T67" fmla="*/ 8 h 926"/>
                  <a:gd name="T68" fmla="*/ 1 w 726"/>
                  <a:gd name="T69" fmla="*/ 8 h 926"/>
                  <a:gd name="T70" fmla="*/ 1 w 726"/>
                  <a:gd name="T71" fmla="*/ 8 h 926"/>
                  <a:gd name="T72" fmla="*/ 1 w 726"/>
                  <a:gd name="T73" fmla="*/ 7 h 926"/>
                  <a:gd name="T74" fmla="*/ 1 w 726"/>
                  <a:gd name="T75" fmla="*/ 7 h 926"/>
                  <a:gd name="T76" fmla="*/ 1 w 726"/>
                  <a:gd name="T77" fmla="*/ 6 h 926"/>
                  <a:gd name="T78" fmla="*/ 1 w 726"/>
                  <a:gd name="T79" fmla="*/ 5 h 926"/>
                  <a:gd name="T80" fmla="*/ 0 w 726"/>
                  <a:gd name="T81" fmla="*/ 4 h 926"/>
                  <a:gd name="T82" fmla="*/ 1 w 726"/>
                  <a:gd name="T83" fmla="*/ 4 h 926"/>
                  <a:gd name="T84" fmla="*/ 1 w 726"/>
                  <a:gd name="T85" fmla="*/ 3 h 926"/>
                  <a:gd name="T86" fmla="*/ 1 w 726"/>
                  <a:gd name="T87" fmla="*/ 2 h 926"/>
                  <a:gd name="T88" fmla="*/ 1 w 726"/>
                  <a:gd name="T89" fmla="*/ 1 h 92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26" h="926">
                    <a:moveTo>
                      <a:pt x="36" y="113"/>
                    </a:moveTo>
                    <a:lnTo>
                      <a:pt x="76" y="102"/>
                    </a:lnTo>
                    <a:lnTo>
                      <a:pt x="118" y="91"/>
                    </a:lnTo>
                    <a:lnTo>
                      <a:pt x="161" y="81"/>
                    </a:lnTo>
                    <a:lnTo>
                      <a:pt x="203" y="70"/>
                    </a:lnTo>
                    <a:lnTo>
                      <a:pt x="246" y="61"/>
                    </a:lnTo>
                    <a:lnTo>
                      <a:pt x="290" y="53"/>
                    </a:lnTo>
                    <a:lnTo>
                      <a:pt x="335" y="44"/>
                    </a:lnTo>
                    <a:lnTo>
                      <a:pt x="378" y="37"/>
                    </a:lnTo>
                    <a:lnTo>
                      <a:pt x="422" y="30"/>
                    </a:lnTo>
                    <a:lnTo>
                      <a:pt x="467" y="23"/>
                    </a:lnTo>
                    <a:lnTo>
                      <a:pt x="511" y="17"/>
                    </a:lnTo>
                    <a:lnTo>
                      <a:pt x="555" y="13"/>
                    </a:lnTo>
                    <a:lnTo>
                      <a:pt x="598" y="8"/>
                    </a:lnTo>
                    <a:lnTo>
                      <a:pt x="641" y="5"/>
                    </a:lnTo>
                    <a:lnTo>
                      <a:pt x="685" y="3"/>
                    </a:lnTo>
                    <a:lnTo>
                      <a:pt x="726" y="0"/>
                    </a:lnTo>
                    <a:lnTo>
                      <a:pt x="715" y="224"/>
                    </a:lnTo>
                    <a:lnTo>
                      <a:pt x="705" y="441"/>
                    </a:lnTo>
                    <a:lnTo>
                      <a:pt x="701" y="660"/>
                    </a:lnTo>
                    <a:lnTo>
                      <a:pt x="705" y="882"/>
                    </a:lnTo>
                    <a:lnTo>
                      <a:pt x="674" y="890"/>
                    </a:lnTo>
                    <a:lnTo>
                      <a:pt x="640" y="897"/>
                    </a:lnTo>
                    <a:lnTo>
                      <a:pt x="601" y="903"/>
                    </a:lnTo>
                    <a:lnTo>
                      <a:pt x="559" y="910"/>
                    </a:lnTo>
                    <a:lnTo>
                      <a:pt x="514" y="915"/>
                    </a:lnTo>
                    <a:lnTo>
                      <a:pt x="468" y="919"/>
                    </a:lnTo>
                    <a:lnTo>
                      <a:pt x="421" y="923"/>
                    </a:lnTo>
                    <a:lnTo>
                      <a:pt x="373" y="925"/>
                    </a:lnTo>
                    <a:lnTo>
                      <a:pt x="324" y="926"/>
                    </a:lnTo>
                    <a:lnTo>
                      <a:pt x="276" y="926"/>
                    </a:lnTo>
                    <a:lnTo>
                      <a:pt x="229" y="925"/>
                    </a:lnTo>
                    <a:lnTo>
                      <a:pt x="184" y="922"/>
                    </a:lnTo>
                    <a:lnTo>
                      <a:pt x="140" y="917"/>
                    </a:lnTo>
                    <a:lnTo>
                      <a:pt x="100" y="911"/>
                    </a:lnTo>
                    <a:lnTo>
                      <a:pt x="63" y="903"/>
                    </a:lnTo>
                    <a:lnTo>
                      <a:pt x="30" y="894"/>
                    </a:lnTo>
                    <a:lnTo>
                      <a:pt x="17" y="796"/>
                    </a:lnTo>
                    <a:lnTo>
                      <a:pt x="6" y="700"/>
                    </a:lnTo>
                    <a:lnTo>
                      <a:pt x="2" y="605"/>
                    </a:lnTo>
                    <a:lnTo>
                      <a:pt x="0" y="509"/>
                    </a:lnTo>
                    <a:lnTo>
                      <a:pt x="4" y="414"/>
                    </a:lnTo>
                    <a:lnTo>
                      <a:pt x="11" y="316"/>
                    </a:lnTo>
                    <a:lnTo>
                      <a:pt x="21" y="217"/>
                    </a:lnTo>
                    <a:lnTo>
                      <a:pt x="36" y="113"/>
                    </a:lnTo>
                    <a:close/>
                  </a:path>
                </a:pathLst>
              </a:custGeom>
              <a:solidFill>
                <a:srgbClr val="BCA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2" name="Freeform 358"/>
              <p:cNvSpPr>
                <a:spLocks/>
              </p:cNvSpPr>
              <p:nvPr/>
            </p:nvSpPr>
            <p:spPr bwMode="auto">
              <a:xfrm>
                <a:off x="1017" y="2454"/>
                <a:ext cx="353" cy="444"/>
              </a:xfrm>
              <a:custGeom>
                <a:avLst/>
                <a:gdLst>
                  <a:gd name="T0" fmla="*/ 1 w 705"/>
                  <a:gd name="T1" fmla="*/ 1 h 887"/>
                  <a:gd name="T2" fmla="*/ 1 w 705"/>
                  <a:gd name="T3" fmla="*/ 1 h 887"/>
                  <a:gd name="T4" fmla="*/ 1 w 705"/>
                  <a:gd name="T5" fmla="*/ 1 h 887"/>
                  <a:gd name="T6" fmla="*/ 2 w 705"/>
                  <a:gd name="T7" fmla="*/ 1 h 887"/>
                  <a:gd name="T8" fmla="*/ 2 w 705"/>
                  <a:gd name="T9" fmla="*/ 1 h 887"/>
                  <a:gd name="T10" fmla="*/ 2 w 705"/>
                  <a:gd name="T11" fmla="*/ 1 h 887"/>
                  <a:gd name="T12" fmla="*/ 3 w 705"/>
                  <a:gd name="T13" fmla="*/ 1 h 887"/>
                  <a:gd name="T14" fmla="*/ 3 w 705"/>
                  <a:gd name="T15" fmla="*/ 1 h 887"/>
                  <a:gd name="T16" fmla="*/ 3 w 705"/>
                  <a:gd name="T17" fmla="*/ 1 h 887"/>
                  <a:gd name="T18" fmla="*/ 4 w 705"/>
                  <a:gd name="T19" fmla="*/ 1 h 887"/>
                  <a:gd name="T20" fmla="*/ 4 w 705"/>
                  <a:gd name="T21" fmla="*/ 1 h 887"/>
                  <a:gd name="T22" fmla="*/ 4 w 705"/>
                  <a:gd name="T23" fmla="*/ 1 h 887"/>
                  <a:gd name="T24" fmla="*/ 5 w 705"/>
                  <a:gd name="T25" fmla="*/ 1 h 887"/>
                  <a:gd name="T26" fmla="*/ 5 w 705"/>
                  <a:gd name="T27" fmla="*/ 1 h 887"/>
                  <a:gd name="T28" fmla="*/ 5 w 705"/>
                  <a:gd name="T29" fmla="*/ 1 h 887"/>
                  <a:gd name="T30" fmla="*/ 6 w 705"/>
                  <a:gd name="T31" fmla="*/ 1 h 887"/>
                  <a:gd name="T32" fmla="*/ 6 w 705"/>
                  <a:gd name="T33" fmla="*/ 0 h 887"/>
                  <a:gd name="T34" fmla="*/ 6 w 705"/>
                  <a:gd name="T35" fmla="*/ 2 h 887"/>
                  <a:gd name="T36" fmla="*/ 6 w 705"/>
                  <a:gd name="T37" fmla="*/ 4 h 887"/>
                  <a:gd name="T38" fmla="*/ 6 w 705"/>
                  <a:gd name="T39" fmla="*/ 5 h 887"/>
                  <a:gd name="T40" fmla="*/ 6 w 705"/>
                  <a:gd name="T41" fmla="*/ 7 h 887"/>
                  <a:gd name="T42" fmla="*/ 6 w 705"/>
                  <a:gd name="T43" fmla="*/ 7 h 887"/>
                  <a:gd name="T44" fmla="*/ 5 w 705"/>
                  <a:gd name="T45" fmla="*/ 7 h 887"/>
                  <a:gd name="T46" fmla="*/ 5 w 705"/>
                  <a:gd name="T47" fmla="*/ 7 h 887"/>
                  <a:gd name="T48" fmla="*/ 5 w 705"/>
                  <a:gd name="T49" fmla="*/ 7 h 887"/>
                  <a:gd name="T50" fmla="*/ 4 w 705"/>
                  <a:gd name="T51" fmla="*/ 7 h 887"/>
                  <a:gd name="T52" fmla="*/ 4 w 705"/>
                  <a:gd name="T53" fmla="*/ 7 h 887"/>
                  <a:gd name="T54" fmla="*/ 4 w 705"/>
                  <a:gd name="T55" fmla="*/ 7 h 887"/>
                  <a:gd name="T56" fmla="*/ 3 w 705"/>
                  <a:gd name="T57" fmla="*/ 7 h 887"/>
                  <a:gd name="T58" fmla="*/ 3 w 705"/>
                  <a:gd name="T59" fmla="*/ 7 h 887"/>
                  <a:gd name="T60" fmla="*/ 3 w 705"/>
                  <a:gd name="T61" fmla="*/ 7 h 887"/>
                  <a:gd name="T62" fmla="*/ 2 w 705"/>
                  <a:gd name="T63" fmla="*/ 7 h 887"/>
                  <a:gd name="T64" fmla="*/ 2 w 705"/>
                  <a:gd name="T65" fmla="*/ 7 h 887"/>
                  <a:gd name="T66" fmla="*/ 2 w 705"/>
                  <a:gd name="T67" fmla="*/ 7 h 887"/>
                  <a:gd name="T68" fmla="*/ 1 w 705"/>
                  <a:gd name="T69" fmla="*/ 7 h 887"/>
                  <a:gd name="T70" fmla="*/ 1 w 705"/>
                  <a:gd name="T71" fmla="*/ 7 h 887"/>
                  <a:gd name="T72" fmla="*/ 1 w 705"/>
                  <a:gd name="T73" fmla="*/ 7 h 887"/>
                  <a:gd name="T74" fmla="*/ 1 w 705"/>
                  <a:gd name="T75" fmla="*/ 6 h 887"/>
                  <a:gd name="T76" fmla="*/ 1 w 705"/>
                  <a:gd name="T77" fmla="*/ 6 h 887"/>
                  <a:gd name="T78" fmla="*/ 1 w 705"/>
                  <a:gd name="T79" fmla="*/ 5 h 887"/>
                  <a:gd name="T80" fmla="*/ 0 w 705"/>
                  <a:gd name="T81" fmla="*/ 4 h 887"/>
                  <a:gd name="T82" fmla="*/ 1 w 705"/>
                  <a:gd name="T83" fmla="*/ 4 h 887"/>
                  <a:gd name="T84" fmla="*/ 1 w 705"/>
                  <a:gd name="T85" fmla="*/ 3 h 887"/>
                  <a:gd name="T86" fmla="*/ 1 w 705"/>
                  <a:gd name="T87" fmla="*/ 2 h 887"/>
                  <a:gd name="T88" fmla="*/ 1 w 705"/>
                  <a:gd name="T89" fmla="*/ 1 h 88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05" h="887">
                    <a:moveTo>
                      <a:pt x="33" y="111"/>
                    </a:moveTo>
                    <a:lnTo>
                      <a:pt x="72" y="100"/>
                    </a:lnTo>
                    <a:lnTo>
                      <a:pt x="113" y="89"/>
                    </a:lnTo>
                    <a:lnTo>
                      <a:pt x="153" y="79"/>
                    </a:lnTo>
                    <a:lnTo>
                      <a:pt x="196" y="70"/>
                    </a:lnTo>
                    <a:lnTo>
                      <a:pt x="237" y="61"/>
                    </a:lnTo>
                    <a:lnTo>
                      <a:pt x="280" y="51"/>
                    </a:lnTo>
                    <a:lnTo>
                      <a:pt x="323" y="43"/>
                    </a:lnTo>
                    <a:lnTo>
                      <a:pt x="366" y="36"/>
                    </a:lnTo>
                    <a:lnTo>
                      <a:pt x="410" y="29"/>
                    </a:lnTo>
                    <a:lnTo>
                      <a:pt x="452" y="23"/>
                    </a:lnTo>
                    <a:lnTo>
                      <a:pt x="496" y="17"/>
                    </a:lnTo>
                    <a:lnTo>
                      <a:pt x="539" y="12"/>
                    </a:lnTo>
                    <a:lnTo>
                      <a:pt x="581" y="8"/>
                    </a:lnTo>
                    <a:lnTo>
                      <a:pt x="623" y="4"/>
                    </a:lnTo>
                    <a:lnTo>
                      <a:pt x="664" y="2"/>
                    </a:lnTo>
                    <a:lnTo>
                      <a:pt x="705" y="0"/>
                    </a:lnTo>
                    <a:lnTo>
                      <a:pt x="693" y="213"/>
                    </a:lnTo>
                    <a:lnTo>
                      <a:pt x="684" y="420"/>
                    </a:lnTo>
                    <a:lnTo>
                      <a:pt x="679" y="627"/>
                    </a:lnTo>
                    <a:lnTo>
                      <a:pt x="683" y="840"/>
                    </a:lnTo>
                    <a:lnTo>
                      <a:pt x="653" y="847"/>
                    </a:lnTo>
                    <a:lnTo>
                      <a:pt x="619" y="855"/>
                    </a:lnTo>
                    <a:lnTo>
                      <a:pt x="581" y="862"/>
                    </a:lnTo>
                    <a:lnTo>
                      <a:pt x="541" y="868"/>
                    </a:lnTo>
                    <a:lnTo>
                      <a:pt x="497" y="874"/>
                    </a:lnTo>
                    <a:lnTo>
                      <a:pt x="452" y="878"/>
                    </a:lnTo>
                    <a:lnTo>
                      <a:pt x="406" y="882"/>
                    </a:lnTo>
                    <a:lnTo>
                      <a:pt x="359" y="885"/>
                    </a:lnTo>
                    <a:lnTo>
                      <a:pt x="312" y="886"/>
                    </a:lnTo>
                    <a:lnTo>
                      <a:pt x="266" y="887"/>
                    </a:lnTo>
                    <a:lnTo>
                      <a:pt x="220" y="886"/>
                    </a:lnTo>
                    <a:lnTo>
                      <a:pt x="176" y="884"/>
                    </a:lnTo>
                    <a:lnTo>
                      <a:pt x="135" y="881"/>
                    </a:lnTo>
                    <a:lnTo>
                      <a:pt x="95" y="875"/>
                    </a:lnTo>
                    <a:lnTo>
                      <a:pt x="60" y="868"/>
                    </a:lnTo>
                    <a:lnTo>
                      <a:pt x="29" y="859"/>
                    </a:lnTo>
                    <a:lnTo>
                      <a:pt x="15" y="765"/>
                    </a:lnTo>
                    <a:lnTo>
                      <a:pt x="6" y="673"/>
                    </a:lnTo>
                    <a:lnTo>
                      <a:pt x="1" y="581"/>
                    </a:lnTo>
                    <a:lnTo>
                      <a:pt x="0" y="490"/>
                    </a:lnTo>
                    <a:lnTo>
                      <a:pt x="2" y="399"/>
                    </a:lnTo>
                    <a:lnTo>
                      <a:pt x="9" y="306"/>
                    </a:lnTo>
                    <a:lnTo>
                      <a:pt x="19" y="210"/>
                    </a:lnTo>
                    <a:lnTo>
                      <a:pt x="33" y="111"/>
                    </a:lnTo>
                    <a:close/>
                  </a:path>
                </a:pathLst>
              </a:custGeom>
              <a:solidFill>
                <a:srgbClr val="C1A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3" name="Freeform 359"/>
              <p:cNvSpPr>
                <a:spLocks/>
              </p:cNvSpPr>
              <p:nvPr/>
            </p:nvSpPr>
            <p:spPr bwMode="auto">
              <a:xfrm>
                <a:off x="1019" y="2455"/>
                <a:ext cx="342" cy="424"/>
              </a:xfrm>
              <a:custGeom>
                <a:avLst/>
                <a:gdLst>
                  <a:gd name="T0" fmla="*/ 1 w 683"/>
                  <a:gd name="T1" fmla="*/ 0 h 849"/>
                  <a:gd name="T2" fmla="*/ 1 w 683"/>
                  <a:gd name="T3" fmla="*/ 0 h 849"/>
                  <a:gd name="T4" fmla="*/ 1 w 683"/>
                  <a:gd name="T5" fmla="*/ 0 h 849"/>
                  <a:gd name="T6" fmla="*/ 2 w 683"/>
                  <a:gd name="T7" fmla="*/ 0 h 849"/>
                  <a:gd name="T8" fmla="*/ 2 w 683"/>
                  <a:gd name="T9" fmla="*/ 0 h 849"/>
                  <a:gd name="T10" fmla="*/ 2 w 683"/>
                  <a:gd name="T11" fmla="*/ 0 h 849"/>
                  <a:gd name="T12" fmla="*/ 3 w 683"/>
                  <a:gd name="T13" fmla="*/ 0 h 849"/>
                  <a:gd name="T14" fmla="*/ 3 w 683"/>
                  <a:gd name="T15" fmla="*/ 0 h 849"/>
                  <a:gd name="T16" fmla="*/ 3 w 683"/>
                  <a:gd name="T17" fmla="*/ 0 h 849"/>
                  <a:gd name="T18" fmla="*/ 4 w 683"/>
                  <a:gd name="T19" fmla="*/ 0 h 849"/>
                  <a:gd name="T20" fmla="*/ 4 w 683"/>
                  <a:gd name="T21" fmla="*/ 0 h 849"/>
                  <a:gd name="T22" fmla="*/ 4 w 683"/>
                  <a:gd name="T23" fmla="*/ 0 h 849"/>
                  <a:gd name="T24" fmla="*/ 5 w 683"/>
                  <a:gd name="T25" fmla="*/ 0 h 849"/>
                  <a:gd name="T26" fmla="*/ 5 w 683"/>
                  <a:gd name="T27" fmla="*/ 0 h 849"/>
                  <a:gd name="T28" fmla="*/ 5 w 683"/>
                  <a:gd name="T29" fmla="*/ 0 h 849"/>
                  <a:gd name="T30" fmla="*/ 6 w 683"/>
                  <a:gd name="T31" fmla="*/ 0 h 849"/>
                  <a:gd name="T32" fmla="*/ 6 w 683"/>
                  <a:gd name="T33" fmla="*/ 0 h 849"/>
                  <a:gd name="T34" fmla="*/ 6 w 683"/>
                  <a:gd name="T35" fmla="*/ 1 h 849"/>
                  <a:gd name="T36" fmla="*/ 6 w 683"/>
                  <a:gd name="T37" fmla="*/ 3 h 849"/>
                  <a:gd name="T38" fmla="*/ 6 w 683"/>
                  <a:gd name="T39" fmla="*/ 4 h 849"/>
                  <a:gd name="T40" fmla="*/ 6 w 683"/>
                  <a:gd name="T41" fmla="*/ 6 h 849"/>
                  <a:gd name="T42" fmla="*/ 5 w 683"/>
                  <a:gd name="T43" fmla="*/ 6 h 849"/>
                  <a:gd name="T44" fmla="*/ 5 w 683"/>
                  <a:gd name="T45" fmla="*/ 6 h 849"/>
                  <a:gd name="T46" fmla="*/ 5 w 683"/>
                  <a:gd name="T47" fmla="*/ 6 h 849"/>
                  <a:gd name="T48" fmla="*/ 5 w 683"/>
                  <a:gd name="T49" fmla="*/ 6 h 849"/>
                  <a:gd name="T50" fmla="*/ 4 w 683"/>
                  <a:gd name="T51" fmla="*/ 6 h 849"/>
                  <a:gd name="T52" fmla="*/ 4 w 683"/>
                  <a:gd name="T53" fmla="*/ 6 h 849"/>
                  <a:gd name="T54" fmla="*/ 4 w 683"/>
                  <a:gd name="T55" fmla="*/ 6 h 849"/>
                  <a:gd name="T56" fmla="*/ 3 w 683"/>
                  <a:gd name="T57" fmla="*/ 6 h 849"/>
                  <a:gd name="T58" fmla="*/ 3 w 683"/>
                  <a:gd name="T59" fmla="*/ 6 h 849"/>
                  <a:gd name="T60" fmla="*/ 3 w 683"/>
                  <a:gd name="T61" fmla="*/ 6 h 849"/>
                  <a:gd name="T62" fmla="*/ 2 w 683"/>
                  <a:gd name="T63" fmla="*/ 6 h 849"/>
                  <a:gd name="T64" fmla="*/ 2 w 683"/>
                  <a:gd name="T65" fmla="*/ 6 h 849"/>
                  <a:gd name="T66" fmla="*/ 2 w 683"/>
                  <a:gd name="T67" fmla="*/ 6 h 849"/>
                  <a:gd name="T68" fmla="*/ 1 w 683"/>
                  <a:gd name="T69" fmla="*/ 6 h 849"/>
                  <a:gd name="T70" fmla="*/ 1 w 683"/>
                  <a:gd name="T71" fmla="*/ 6 h 849"/>
                  <a:gd name="T72" fmla="*/ 1 w 683"/>
                  <a:gd name="T73" fmla="*/ 6 h 849"/>
                  <a:gd name="T74" fmla="*/ 1 w 683"/>
                  <a:gd name="T75" fmla="*/ 5 h 849"/>
                  <a:gd name="T76" fmla="*/ 1 w 683"/>
                  <a:gd name="T77" fmla="*/ 5 h 849"/>
                  <a:gd name="T78" fmla="*/ 0 w 683"/>
                  <a:gd name="T79" fmla="*/ 4 h 849"/>
                  <a:gd name="T80" fmla="*/ 0 w 683"/>
                  <a:gd name="T81" fmla="*/ 3 h 849"/>
                  <a:gd name="T82" fmla="*/ 1 w 683"/>
                  <a:gd name="T83" fmla="*/ 3 h 849"/>
                  <a:gd name="T84" fmla="*/ 1 w 683"/>
                  <a:gd name="T85" fmla="*/ 2 h 849"/>
                  <a:gd name="T86" fmla="*/ 1 w 683"/>
                  <a:gd name="T87" fmla="*/ 1 h 849"/>
                  <a:gd name="T88" fmla="*/ 1 w 683"/>
                  <a:gd name="T89" fmla="*/ 0 h 8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83" h="849">
                    <a:moveTo>
                      <a:pt x="31" y="110"/>
                    </a:moveTo>
                    <a:lnTo>
                      <a:pt x="69" y="100"/>
                    </a:lnTo>
                    <a:lnTo>
                      <a:pt x="107" y="90"/>
                    </a:lnTo>
                    <a:lnTo>
                      <a:pt x="148" y="79"/>
                    </a:lnTo>
                    <a:lnTo>
                      <a:pt x="188" y="70"/>
                    </a:lnTo>
                    <a:lnTo>
                      <a:pt x="229" y="61"/>
                    </a:lnTo>
                    <a:lnTo>
                      <a:pt x="271" y="52"/>
                    </a:lnTo>
                    <a:lnTo>
                      <a:pt x="312" y="44"/>
                    </a:lnTo>
                    <a:lnTo>
                      <a:pt x="355" y="36"/>
                    </a:lnTo>
                    <a:lnTo>
                      <a:pt x="398" y="29"/>
                    </a:lnTo>
                    <a:lnTo>
                      <a:pt x="440" y="23"/>
                    </a:lnTo>
                    <a:lnTo>
                      <a:pt x="482" y="17"/>
                    </a:lnTo>
                    <a:lnTo>
                      <a:pt x="523" y="11"/>
                    </a:lnTo>
                    <a:lnTo>
                      <a:pt x="565" y="8"/>
                    </a:lnTo>
                    <a:lnTo>
                      <a:pt x="605" y="4"/>
                    </a:lnTo>
                    <a:lnTo>
                      <a:pt x="645" y="2"/>
                    </a:lnTo>
                    <a:lnTo>
                      <a:pt x="683" y="0"/>
                    </a:lnTo>
                    <a:lnTo>
                      <a:pt x="673" y="203"/>
                    </a:lnTo>
                    <a:lnTo>
                      <a:pt x="663" y="398"/>
                    </a:lnTo>
                    <a:lnTo>
                      <a:pt x="658" y="595"/>
                    </a:lnTo>
                    <a:lnTo>
                      <a:pt x="663" y="798"/>
                    </a:lnTo>
                    <a:lnTo>
                      <a:pt x="634" y="805"/>
                    </a:lnTo>
                    <a:lnTo>
                      <a:pt x="600" y="813"/>
                    </a:lnTo>
                    <a:lnTo>
                      <a:pt x="563" y="820"/>
                    </a:lnTo>
                    <a:lnTo>
                      <a:pt x="524" y="826"/>
                    </a:lnTo>
                    <a:lnTo>
                      <a:pt x="482" y="831"/>
                    </a:lnTo>
                    <a:lnTo>
                      <a:pt x="438" y="837"/>
                    </a:lnTo>
                    <a:lnTo>
                      <a:pt x="393" y="842"/>
                    </a:lnTo>
                    <a:lnTo>
                      <a:pt x="348" y="845"/>
                    </a:lnTo>
                    <a:lnTo>
                      <a:pt x="302" y="847"/>
                    </a:lnTo>
                    <a:lnTo>
                      <a:pt x="257" y="849"/>
                    </a:lnTo>
                    <a:lnTo>
                      <a:pt x="212" y="849"/>
                    </a:lnTo>
                    <a:lnTo>
                      <a:pt x="170" y="847"/>
                    </a:lnTo>
                    <a:lnTo>
                      <a:pt x="129" y="845"/>
                    </a:lnTo>
                    <a:lnTo>
                      <a:pt x="91" y="839"/>
                    </a:lnTo>
                    <a:lnTo>
                      <a:pt x="58" y="834"/>
                    </a:lnTo>
                    <a:lnTo>
                      <a:pt x="27" y="824"/>
                    </a:lnTo>
                    <a:lnTo>
                      <a:pt x="14" y="735"/>
                    </a:lnTo>
                    <a:lnTo>
                      <a:pt x="6" y="647"/>
                    </a:lnTo>
                    <a:lnTo>
                      <a:pt x="0" y="560"/>
                    </a:lnTo>
                    <a:lnTo>
                      <a:pt x="0" y="472"/>
                    </a:lnTo>
                    <a:lnTo>
                      <a:pt x="3" y="384"/>
                    </a:lnTo>
                    <a:lnTo>
                      <a:pt x="8" y="296"/>
                    </a:lnTo>
                    <a:lnTo>
                      <a:pt x="19" y="205"/>
                    </a:lnTo>
                    <a:lnTo>
                      <a:pt x="31" y="110"/>
                    </a:lnTo>
                    <a:close/>
                  </a:path>
                </a:pathLst>
              </a:custGeom>
              <a:solidFill>
                <a:srgbClr val="C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4" name="Freeform 360"/>
              <p:cNvSpPr>
                <a:spLocks/>
              </p:cNvSpPr>
              <p:nvPr/>
            </p:nvSpPr>
            <p:spPr bwMode="auto">
              <a:xfrm>
                <a:off x="1020" y="2456"/>
                <a:ext cx="332" cy="406"/>
              </a:xfrm>
              <a:custGeom>
                <a:avLst/>
                <a:gdLst>
                  <a:gd name="T0" fmla="*/ 0 w 665"/>
                  <a:gd name="T1" fmla="*/ 1 h 812"/>
                  <a:gd name="T2" fmla="*/ 0 w 665"/>
                  <a:gd name="T3" fmla="*/ 1 h 812"/>
                  <a:gd name="T4" fmla="*/ 0 w 665"/>
                  <a:gd name="T5" fmla="*/ 1 h 812"/>
                  <a:gd name="T6" fmla="*/ 1 w 665"/>
                  <a:gd name="T7" fmla="*/ 1 h 812"/>
                  <a:gd name="T8" fmla="*/ 1 w 665"/>
                  <a:gd name="T9" fmla="*/ 1 h 812"/>
                  <a:gd name="T10" fmla="*/ 1 w 665"/>
                  <a:gd name="T11" fmla="*/ 1 h 812"/>
                  <a:gd name="T12" fmla="*/ 2 w 665"/>
                  <a:gd name="T13" fmla="*/ 1 h 812"/>
                  <a:gd name="T14" fmla="*/ 2 w 665"/>
                  <a:gd name="T15" fmla="*/ 1 h 812"/>
                  <a:gd name="T16" fmla="*/ 2 w 665"/>
                  <a:gd name="T17" fmla="*/ 1 h 812"/>
                  <a:gd name="T18" fmla="*/ 3 w 665"/>
                  <a:gd name="T19" fmla="*/ 1 h 812"/>
                  <a:gd name="T20" fmla="*/ 3 w 665"/>
                  <a:gd name="T21" fmla="*/ 1 h 812"/>
                  <a:gd name="T22" fmla="*/ 3 w 665"/>
                  <a:gd name="T23" fmla="*/ 1 h 812"/>
                  <a:gd name="T24" fmla="*/ 3 w 665"/>
                  <a:gd name="T25" fmla="*/ 1 h 812"/>
                  <a:gd name="T26" fmla="*/ 4 w 665"/>
                  <a:gd name="T27" fmla="*/ 1 h 812"/>
                  <a:gd name="T28" fmla="*/ 4 w 665"/>
                  <a:gd name="T29" fmla="*/ 1 h 812"/>
                  <a:gd name="T30" fmla="*/ 4 w 665"/>
                  <a:gd name="T31" fmla="*/ 1 h 812"/>
                  <a:gd name="T32" fmla="*/ 5 w 665"/>
                  <a:gd name="T33" fmla="*/ 0 h 812"/>
                  <a:gd name="T34" fmla="*/ 5 w 665"/>
                  <a:gd name="T35" fmla="*/ 1 h 812"/>
                  <a:gd name="T36" fmla="*/ 5 w 665"/>
                  <a:gd name="T37" fmla="*/ 2 h 812"/>
                  <a:gd name="T38" fmla="*/ 5 w 665"/>
                  <a:gd name="T39" fmla="*/ 3 h 812"/>
                  <a:gd name="T40" fmla="*/ 5 w 665"/>
                  <a:gd name="T41" fmla="*/ 3 h 812"/>
                  <a:gd name="T42" fmla="*/ 5 w 665"/>
                  <a:gd name="T43" fmla="*/ 4 h 812"/>
                  <a:gd name="T44" fmla="*/ 4 w 665"/>
                  <a:gd name="T45" fmla="*/ 5 h 812"/>
                  <a:gd name="T46" fmla="*/ 4 w 665"/>
                  <a:gd name="T47" fmla="*/ 6 h 812"/>
                  <a:gd name="T48" fmla="*/ 5 w 665"/>
                  <a:gd name="T49" fmla="*/ 6 h 812"/>
                  <a:gd name="T50" fmla="*/ 4 w 665"/>
                  <a:gd name="T51" fmla="*/ 6 h 812"/>
                  <a:gd name="T52" fmla="*/ 4 w 665"/>
                  <a:gd name="T53" fmla="*/ 7 h 812"/>
                  <a:gd name="T54" fmla="*/ 4 w 665"/>
                  <a:gd name="T55" fmla="*/ 7 h 812"/>
                  <a:gd name="T56" fmla="*/ 3 w 665"/>
                  <a:gd name="T57" fmla="*/ 7 h 812"/>
                  <a:gd name="T58" fmla="*/ 3 w 665"/>
                  <a:gd name="T59" fmla="*/ 7 h 812"/>
                  <a:gd name="T60" fmla="*/ 3 w 665"/>
                  <a:gd name="T61" fmla="*/ 7 h 812"/>
                  <a:gd name="T62" fmla="*/ 2 w 665"/>
                  <a:gd name="T63" fmla="*/ 7 h 812"/>
                  <a:gd name="T64" fmla="*/ 2 w 665"/>
                  <a:gd name="T65" fmla="*/ 7 h 812"/>
                  <a:gd name="T66" fmla="*/ 2 w 665"/>
                  <a:gd name="T67" fmla="*/ 7 h 812"/>
                  <a:gd name="T68" fmla="*/ 1 w 665"/>
                  <a:gd name="T69" fmla="*/ 7 h 812"/>
                  <a:gd name="T70" fmla="*/ 1 w 665"/>
                  <a:gd name="T71" fmla="*/ 7 h 812"/>
                  <a:gd name="T72" fmla="*/ 1 w 665"/>
                  <a:gd name="T73" fmla="*/ 7 h 812"/>
                  <a:gd name="T74" fmla="*/ 0 w 665"/>
                  <a:gd name="T75" fmla="*/ 7 h 812"/>
                  <a:gd name="T76" fmla="*/ 0 w 665"/>
                  <a:gd name="T77" fmla="*/ 7 h 812"/>
                  <a:gd name="T78" fmla="*/ 0 w 665"/>
                  <a:gd name="T79" fmla="*/ 7 h 812"/>
                  <a:gd name="T80" fmla="*/ 0 w 665"/>
                  <a:gd name="T81" fmla="*/ 7 h 812"/>
                  <a:gd name="T82" fmla="*/ 0 w 665"/>
                  <a:gd name="T83" fmla="*/ 6 h 812"/>
                  <a:gd name="T84" fmla="*/ 0 w 665"/>
                  <a:gd name="T85" fmla="*/ 5 h 812"/>
                  <a:gd name="T86" fmla="*/ 0 w 665"/>
                  <a:gd name="T87" fmla="*/ 5 h 812"/>
                  <a:gd name="T88" fmla="*/ 0 w 665"/>
                  <a:gd name="T89" fmla="*/ 4 h 812"/>
                  <a:gd name="T90" fmla="*/ 0 w 665"/>
                  <a:gd name="T91" fmla="*/ 3 h 812"/>
                  <a:gd name="T92" fmla="*/ 0 w 665"/>
                  <a:gd name="T93" fmla="*/ 3 h 812"/>
                  <a:gd name="T94" fmla="*/ 0 w 665"/>
                  <a:gd name="T95" fmla="*/ 2 h 812"/>
                  <a:gd name="T96" fmla="*/ 0 w 665"/>
                  <a:gd name="T97" fmla="*/ 1 h 8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665" h="812">
                    <a:moveTo>
                      <a:pt x="31" y="110"/>
                    </a:moveTo>
                    <a:lnTo>
                      <a:pt x="67" y="99"/>
                    </a:lnTo>
                    <a:lnTo>
                      <a:pt x="105" y="89"/>
                    </a:lnTo>
                    <a:lnTo>
                      <a:pt x="143" y="80"/>
                    </a:lnTo>
                    <a:lnTo>
                      <a:pt x="182" y="69"/>
                    </a:lnTo>
                    <a:lnTo>
                      <a:pt x="223" y="60"/>
                    </a:lnTo>
                    <a:lnTo>
                      <a:pt x="263" y="52"/>
                    </a:lnTo>
                    <a:lnTo>
                      <a:pt x="304" y="44"/>
                    </a:lnTo>
                    <a:lnTo>
                      <a:pt x="346" y="36"/>
                    </a:lnTo>
                    <a:lnTo>
                      <a:pt x="387" y="29"/>
                    </a:lnTo>
                    <a:lnTo>
                      <a:pt x="429" y="23"/>
                    </a:lnTo>
                    <a:lnTo>
                      <a:pt x="469" y="17"/>
                    </a:lnTo>
                    <a:lnTo>
                      <a:pt x="511" y="12"/>
                    </a:lnTo>
                    <a:lnTo>
                      <a:pt x="550" y="8"/>
                    </a:lnTo>
                    <a:lnTo>
                      <a:pt x="590" y="5"/>
                    </a:lnTo>
                    <a:lnTo>
                      <a:pt x="628" y="2"/>
                    </a:lnTo>
                    <a:lnTo>
                      <a:pt x="665" y="0"/>
                    </a:lnTo>
                    <a:lnTo>
                      <a:pt x="659" y="98"/>
                    </a:lnTo>
                    <a:lnTo>
                      <a:pt x="653" y="192"/>
                    </a:lnTo>
                    <a:lnTo>
                      <a:pt x="648" y="286"/>
                    </a:lnTo>
                    <a:lnTo>
                      <a:pt x="643" y="378"/>
                    </a:lnTo>
                    <a:lnTo>
                      <a:pt x="640" y="471"/>
                    </a:lnTo>
                    <a:lnTo>
                      <a:pt x="637" y="564"/>
                    </a:lnTo>
                    <a:lnTo>
                      <a:pt x="637" y="659"/>
                    </a:lnTo>
                    <a:lnTo>
                      <a:pt x="641" y="757"/>
                    </a:lnTo>
                    <a:lnTo>
                      <a:pt x="613" y="764"/>
                    </a:lnTo>
                    <a:lnTo>
                      <a:pt x="581" y="771"/>
                    </a:lnTo>
                    <a:lnTo>
                      <a:pt x="545" y="778"/>
                    </a:lnTo>
                    <a:lnTo>
                      <a:pt x="507" y="784"/>
                    </a:lnTo>
                    <a:lnTo>
                      <a:pt x="467" y="791"/>
                    </a:lnTo>
                    <a:lnTo>
                      <a:pt x="424" y="797"/>
                    </a:lnTo>
                    <a:lnTo>
                      <a:pt x="380" y="802"/>
                    </a:lnTo>
                    <a:lnTo>
                      <a:pt x="337" y="806"/>
                    </a:lnTo>
                    <a:lnTo>
                      <a:pt x="293" y="810"/>
                    </a:lnTo>
                    <a:lnTo>
                      <a:pt x="249" y="812"/>
                    </a:lnTo>
                    <a:lnTo>
                      <a:pt x="207" y="812"/>
                    </a:lnTo>
                    <a:lnTo>
                      <a:pt x="165" y="812"/>
                    </a:lnTo>
                    <a:lnTo>
                      <a:pt x="126" y="809"/>
                    </a:lnTo>
                    <a:lnTo>
                      <a:pt x="89" y="805"/>
                    </a:lnTo>
                    <a:lnTo>
                      <a:pt x="57" y="798"/>
                    </a:lnTo>
                    <a:lnTo>
                      <a:pt x="27" y="790"/>
                    </a:lnTo>
                    <a:lnTo>
                      <a:pt x="14" y="705"/>
                    </a:lnTo>
                    <a:lnTo>
                      <a:pt x="6" y="621"/>
                    </a:lnTo>
                    <a:lnTo>
                      <a:pt x="2" y="538"/>
                    </a:lnTo>
                    <a:lnTo>
                      <a:pt x="0" y="455"/>
                    </a:lnTo>
                    <a:lnTo>
                      <a:pt x="4" y="371"/>
                    </a:lnTo>
                    <a:lnTo>
                      <a:pt x="10" y="287"/>
                    </a:lnTo>
                    <a:lnTo>
                      <a:pt x="19" y="199"/>
                    </a:lnTo>
                    <a:lnTo>
                      <a:pt x="31" y="110"/>
                    </a:lnTo>
                    <a:close/>
                  </a:path>
                </a:pathLst>
              </a:custGeom>
              <a:solidFill>
                <a:srgbClr val="C9A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5" name="Freeform 361"/>
              <p:cNvSpPr>
                <a:spLocks/>
              </p:cNvSpPr>
              <p:nvPr/>
            </p:nvSpPr>
            <p:spPr bwMode="auto">
              <a:xfrm>
                <a:off x="1021" y="2457"/>
                <a:ext cx="322" cy="387"/>
              </a:xfrm>
              <a:custGeom>
                <a:avLst/>
                <a:gdLst>
                  <a:gd name="T0" fmla="*/ 1 w 643"/>
                  <a:gd name="T1" fmla="*/ 1 h 774"/>
                  <a:gd name="T2" fmla="*/ 1 w 643"/>
                  <a:gd name="T3" fmla="*/ 1 h 774"/>
                  <a:gd name="T4" fmla="*/ 1 w 643"/>
                  <a:gd name="T5" fmla="*/ 1 h 774"/>
                  <a:gd name="T6" fmla="*/ 2 w 643"/>
                  <a:gd name="T7" fmla="*/ 1 h 774"/>
                  <a:gd name="T8" fmla="*/ 2 w 643"/>
                  <a:gd name="T9" fmla="*/ 1 h 774"/>
                  <a:gd name="T10" fmla="*/ 2 w 643"/>
                  <a:gd name="T11" fmla="*/ 1 h 774"/>
                  <a:gd name="T12" fmla="*/ 2 w 643"/>
                  <a:gd name="T13" fmla="*/ 1 h 774"/>
                  <a:gd name="T14" fmla="*/ 3 w 643"/>
                  <a:gd name="T15" fmla="*/ 1 h 774"/>
                  <a:gd name="T16" fmla="*/ 3 w 643"/>
                  <a:gd name="T17" fmla="*/ 1 h 774"/>
                  <a:gd name="T18" fmla="*/ 3 w 643"/>
                  <a:gd name="T19" fmla="*/ 1 h 774"/>
                  <a:gd name="T20" fmla="*/ 4 w 643"/>
                  <a:gd name="T21" fmla="*/ 1 h 774"/>
                  <a:gd name="T22" fmla="*/ 4 w 643"/>
                  <a:gd name="T23" fmla="*/ 1 h 774"/>
                  <a:gd name="T24" fmla="*/ 4 w 643"/>
                  <a:gd name="T25" fmla="*/ 1 h 774"/>
                  <a:gd name="T26" fmla="*/ 5 w 643"/>
                  <a:gd name="T27" fmla="*/ 1 h 774"/>
                  <a:gd name="T28" fmla="*/ 5 w 643"/>
                  <a:gd name="T29" fmla="*/ 1 h 774"/>
                  <a:gd name="T30" fmla="*/ 5 w 643"/>
                  <a:gd name="T31" fmla="*/ 1 h 774"/>
                  <a:gd name="T32" fmla="*/ 6 w 643"/>
                  <a:gd name="T33" fmla="*/ 0 h 774"/>
                  <a:gd name="T34" fmla="*/ 5 w 643"/>
                  <a:gd name="T35" fmla="*/ 1 h 774"/>
                  <a:gd name="T36" fmla="*/ 5 w 643"/>
                  <a:gd name="T37" fmla="*/ 2 h 774"/>
                  <a:gd name="T38" fmla="*/ 5 w 643"/>
                  <a:gd name="T39" fmla="*/ 3 h 774"/>
                  <a:gd name="T40" fmla="*/ 5 w 643"/>
                  <a:gd name="T41" fmla="*/ 3 h 774"/>
                  <a:gd name="T42" fmla="*/ 5 w 643"/>
                  <a:gd name="T43" fmla="*/ 4 h 774"/>
                  <a:gd name="T44" fmla="*/ 5 w 643"/>
                  <a:gd name="T45" fmla="*/ 5 h 774"/>
                  <a:gd name="T46" fmla="*/ 5 w 643"/>
                  <a:gd name="T47" fmla="*/ 5 h 774"/>
                  <a:gd name="T48" fmla="*/ 5 w 643"/>
                  <a:gd name="T49" fmla="*/ 6 h 774"/>
                  <a:gd name="T50" fmla="*/ 5 w 643"/>
                  <a:gd name="T51" fmla="*/ 6 h 774"/>
                  <a:gd name="T52" fmla="*/ 5 w 643"/>
                  <a:gd name="T53" fmla="*/ 6 h 774"/>
                  <a:gd name="T54" fmla="*/ 5 w 643"/>
                  <a:gd name="T55" fmla="*/ 6 h 774"/>
                  <a:gd name="T56" fmla="*/ 4 w 643"/>
                  <a:gd name="T57" fmla="*/ 6 h 774"/>
                  <a:gd name="T58" fmla="*/ 4 w 643"/>
                  <a:gd name="T59" fmla="*/ 6 h 774"/>
                  <a:gd name="T60" fmla="*/ 4 w 643"/>
                  <a:gd name="T61" fmla="*/ 6 h 774"/>
                  <a:gd name="T62" fmla="*/ 3 w 643"/>
                  <a:gd name="T63" fmla="*/ 6 h 774"/>
                  <a:gd name="T64" fmla="*/ 3 w 643"/>
                  <a:gd name="T65" fmla="*/ 6 h 774"/>
                  <a:gd name="T66" fmla="*/ 3 w 643"/>
                  <a:gd name="T67" fmla="*/ 7 h 774"/>
                  <a:gd name="T68" fmla="*/ 2 w 643"/>
                  <a:gd name="T69" fmla="*/ 7 h 774"/>
                  <a:gd name="T70" fmla="*/ 2 w 643"/>
                  <a:gd name="T71" fmla="*/ 7 h 774"/>
                  <a:gd name="T72" fmla="*/ 2 w 643"/>
                  <a:gd name="T73" fmla="*/ 7 h 774"/>
                  <a:gd name="T74" fmla="*/ 1 w 643"/>
                  <a:gd name="T75" fmla="*/ 7 h 774"/>
                  <a:gd name="T76" fmla="*/ 1 w 643"/>
                  <a:gd name="T77" fmla="*/ 7 h 774"/>
                  <a:gd name="T78" fmla="*/ 1 w 643"/>
                  <a:gd name="T79" fmla="*/ 6 h 774"/>
                  <a:gd name="T80" fmla="*/ 1 w 643"/>
                  <a:gd name="T81" fmla="*/ 6 h 774"/>
                  <a:gd name="T82" fmla="*/ 1 w 643"/>
                  <a:gd name="T83" fmla="*/ 6 h 774"/>
                  <a:gd name="T84" fmla="*/ 1 w 643"/>
                  <a:gd name="T85" fmla="*/ 5 h 774"/>
                  <a:gd name="T86" fmla="*/ 0 w 643"/>
                  <a:gd name="T87" fmla="*/ 5 h 774"/>
                  <a:gd name="T88" fmla="*/ 0 w 643"/>
                  <a:gd name="T89" fmla="*/ 4 h 774"/>
                  <a:gd name="T90" fmla="*/ 1 w 643"/>
                  <a:gd name="T91" fmla="*/ 3 h 774"/>
                  <a:gd name="T92" fmla="*/ 1 w 643"/>
                  <a:gd name="T93" fmla="*/ 3 h 774"/>
                  <a:gd name="T94" fmla="*/ 1 w 643"/>
                  <a:gd name="T95" fmla="*/ 2 h 774"/>
                  <a:gd name="T96" fmla="*/ 1 w 643"/>
                  <a:gd name="T97" fmla="*/ 1 h 7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643" h="774">
                    <a:moveTo>
                      <a:pt x="29" y="109"/>
                    </a:moveTo>
                    <a:lnTo>
                      <a:pt x="63" y="98"/>
                    </a:lnTo>
                    <a:lnTo>
                      <a:pt x="99" y="89"/>
                    </a:lnTo>
                    <a:lnTo>
                      <a:pt x="136" y="79"/>
                    </a:lnTo>
                    <a:lnTo>
                      <a:pt x="174" y="70"/>
                    </a:lnTo>
                    <a:lnTo>
                      <a:pt x="213" y="61"/>
                    </a:lnTo>
                    <a:lnTo>
                      <a:pt x="253" y="52"/>
                    </a:lnTo>
                    <a:lnTo>
                      <a:pt x="292" y="44"/>
                    </a:lnTo>
                    <a:lnTo>
                      <a:pt x="334" y="37"/>
                    </a:lnTo>
                    <a:lnTo>
                      <a:pt x="374" y="30"/>
                    </a:lnTo>
                    <a:lnTo>
                      <a:pt x="415" y="23"/>
                    </a:lnTo>
                    <a:lnTo>
                      <a:pt x="455" y="18"/>
                    </a:lnTo>
                    <a:lnTo>
                      <a:pt x="494" y="13"/>
                    </a:lnTo>
                    <a:lnTo>
                      <a:pt x="533" y="8"/>
                    </a:lnTo>
                    <a:lnTo>
                      <a:pt x="571" y="5"/>
                    </a:lnTo>
                    <a:lnTo>
                      <a:pt x="607" y="3"/>
                    </a:lnTo>
                    <a:lnTo>
                      <a:pt x="643" y="0"/>
                    </a:lnTo>
                    <a:lnTo>
                      <a:pt x="637" y="93"/>
                    </a:lnTo>
                    <a:lnTo>
                      <a:pt x="631" y="182"/>
                    </a:lnTo>
                    <a:lnTo>
                      <a:pt x="625" y="270"/>
                    </a:lnTo>
                    <a:lnTo>
                      <a:pt x="621" y="357"/>
                    </a:lnTo>
                    <a:lnTo>
                      <a:pt x="617" y="445"/>
                    </a:lnTo>
                    <a:lnTo>
                      <a:pt x="615" y="533"/>
                    </a:lnTo>
                    <a:lnTo>
                      <a:pt x="615" y="622"/>
                    </a:lnTo>
                    <a:lnTo>
                      <a:pt x="617" y="714"/>
                    </a:lnTo>
                    <a:lnTo>
                      <a:pt x="590" y="721"/>
                    </a:lnTo>
                    <a:lnTo>
                      <a:pt x="560" y="728"/>
                    </a:lnTo>
                    <a:lnTo>
                      <a:pt x="525" y="735"/>
                    </a:lnTo>
                    <a:lnTo>
                      <a:pt x="488" y="743"/>
                    </a:lnTo>
                    <a:lnTo>
                      <a:pt x="449" y="750"/>
                    </a:lnTo>
                    <a:lnTo>
                      <a:pt x="408" y="756"/>
                    </a:lnTo>
                    <a:lnTo>
                      <a:pt x="366" y="762"/>
                    </a:lnTo>
                    <a:lnTo>
                      <a:pt x="324" y="766"/>
                    </a:lnTo>
                    <a:lnTo>
                      <a:pt x="281" y="771"/>
                    </a:lnTo>
                    <a:lnTo>
                      <a:pt x="238" y="773"/>
                    </a:lnTo>
                    <a:lnTo>
                      <a:pt x="197" y="774"/>
                    </a:lnTo>
                    <a:lnTo>
                      <a:pt x="158" y="774"/>
                    </a:lnTo>
                    <a:lnTo>
                      <a:pt x="120" y="772"/>
                    </a:lnTo>
                    <a:lnTo>
                      <a:pt x="84" y="769"/>
                    </a:lnTo>
                    <a:lnTo>
                      <a:pt x="53" y="763"/>
                    </a:lnTo>
                    <a:lnTo>
                      <a:pt x="24" y="755"/>
                    </a:lnTo>
                    <a:lnTo>
                      <a:pt x="12" y="674"/>
                    </a:lnTo>
                    <a:lnTo>
                      <a:pt x="4" y="594"/>
                    </a:lnTo>
                    <a:lnTo>
                      <a:pt x="0" y="515"/>
                    </a:lnTo>
                    <a:lnTo>
                      <a:pt x="0" y="437"/>
                    </a:lnTo>
                    <a:lnTo>
                      <a:pt x="2" y="357"/>
                    </a:lnTo>
                    <a:lnTo>
                      <a:pt x="8" y="277"/>
                    </a:lnTo>
                    <a:lnTo>
                      <a:pt x="17" y="194"/>
                    </a:lnTo>
                    <a:lnTo>
                      <a:pt x="29" y="109"/>
                    </a:lnTo>
                    <a:close/>
                  </a:path>
                </a:pathLst>
              </a:custGeom>
              <a:solidFill>
                <a:srgbClr val="CCB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6" name="Freeform 362"/>
              <p:cNvSpPr>
                <a:spLocks/>
              </p:cNvSpPr>
              <p:nvPr/>
            </p:nvSpPr>
            <p:spPr bwMode="auto">
              <a:xfrm>
                <a:off x="1023" y="2458"/>
                <a:ext cx="311" cy="369"/>
              </a:xfrm>
              <a:custGeom>
                <a:avLst/>
                <a:gdLst>
                  <a:gd name="T0" fmla="*/ 1 w 622"/>
                  <a:gd name="T1" fmla="*/ 1 h 737"/>
                  <a:gd name="T2" fmla="*/ 1 w 622"/>
                  <a:gd name="T3" fmla="*/ 1 h 737"/>
                  <a:gd name="T4" fmla="*/ 1 w 622"/>
                  <a:gd name="T5" fmla="*/ 1 h 737"/>
                  <a:gd name="T6" fmla="*/ 2 w 622"/>
                  <a:gd name="T7" fmla="*/ 1 h 737"/>
                  <a:gd name="T8" fmla="*/ 2 w 622"/>
                  <a:gd name="T9" fmla="*/ 1 h 737"/>
                  <a:gd name="T10" fmla="*/ 2 w 622"/>
                  <a:gd name="T11" fmla="*/ 1 h 737"/>
                  <a:gd name="T12" fmla="*/ 2 w 622"/>
                  <a:gd name="T13" fmla="*/ 1 h 737"/>
                  <a:gd name="T14" fmla="*/ 3 w 622"/>
                  <a:gd name="T15" fmla="*/ 1 h 737"/>
                  <a:gd name="T16" fmla="*/ 3 w 622"/>
                  <a:gd name="T17" fmla="*/ 1 h 737"/>
                  <a:gd name="T18" fmla="*/ 3 w 622"/>
                  <a:gd name="T19" fmla="*/ 1 h 737"/>
                  <a:gd name="T20" fmla="*/ 4 w 622"/>
                  <a:gd name="T21" fmla="*/ 1 h 737"/>
                  <a:gd name="T22" fmla="*/ 4 w 622"/>
                  <a:gd name="T23" fmla="*/ 1 h 737"/>
                  <a:gd name="T24" fmla="*/ 4 w 622"/>
                  <a:gd name="T25" fmla="*/ 1 h 737"/>
                  <a:gd name="T26" fmla="*/ 5 w 622"/>
                  <a:gd name="T27" fmla="*/ 1 h 737"/>
                  <a:gd name="T28" fmla="*/ 5 w 622"/>
                  <a:gd name="T29" fmla="*/ 1 h 737"/>
                  <a:gd name="T30" fmla="*/ 5 w 622"/>
                  <a:gd name="T31" fmla="*/ 1 h 737"/>
                  <a:gd name="T32" fmla="*/ 5 w 622"/>
                  <a:gd name="T33" fmla="*/ 0 h 737"/>
                  <a:gd name="T34" fmla="*/ 5 w 622"/>
                  <a:gd name="T35" fmla="*/ 1 h 737"/>
                  <a:gd name="T36" fmla="*/ 5 w 622"/>
                  <a:gd name="T37" fmla="*/ 2 h 737"/>
                  <a:gd name="T38" fmla="*/ 5 w 622"/>
                  <a:gd name="T39" fmla="*/ 2 h 737"/>
                  <a:gd name="T40" fmla="*/ 5 w 622"/>
                  <a:gd name="T41" fmla="*/ 3 h 737"/>
                  <a:gd name="T42" fmla="*/ 5 w 622"/>
                  <a:gd name="T43" fmla="*/ 4 h 737"/>
                  <a:gd name="T44" fmla="*/ 5 w 622"/>
                  <a:gd name="T45" fmla="*/ 4 h 737"/>
                  <a:gd name="T46" fmla="*/ 5 w 622"/>
                  <a:gd name="T47" fmla="*/ 5 h 737"/>
                  <a:gd name="T48" fmla="*/ 5 w 622"/>
                  <a:gd name="T49" fmla="*/ 6 h 737"/>
                  <a:gd name="T50" fmla="*/ 5 w 622"/>
                  <a:gd name="T51" fmla="*/ 6 h 737"/>
                  <a:gd name="T52" fmla="*/ 5 w 622"/>
                  <a:gd name="T53" fmla="*/ 6 h 737"/>
                  <a:gd name="T54" fmla="*/ 4 w 622"/>
                  <a:gd name="T55" fmla="*/ 6 h 737"/>
                  <a:gd name="T56" fmla="*/ 4 w 622"/>
                  <a:gd name="T57" fmla="*/ 6 h 737"/>
                  <a:gd name="T58" fmla="*/ 4 w 622"/>
                  <a:gd name="T59" fmla="*/ 6 h 737"/>
                  <a:gd name="T60" fmla="*/ 4 w 622"/>
                  <a:gd name="T61" fmla="*/ 6 h 737"/>
                  <a:gd name="T62" fmla="*/ 3 w 622"/>
                  <a:gd name="T63" fmla="*/ 6 h 737"/>
                  <a:gd name="T64" fmla="*/ 3 w 622"/>
                  <a:gd name="T65" fmla="*/ 6 h 737"/>
                  <a:gd name="T66" fmla="*/ 3 w 622"/>
                  <a:gd name="T67" fmla="*/ 6 h 737"/>
                  <a:gd name="T68" fmla="*/ 2 w 622"/>
                  <a:gd name="T69" fmla="*/ 6 h 737"/>
                  <a:gd name="T70" fmla="*/ 2 w 622"/>
                  <a:gd name="T71" fmla="*/ 6 h 737"/>
                  <a:gd name="T72" fmla="*/ 2 w 622"/>
                  <a:gd name="T73" fmla="*/ 6 h 737"/>
                  <a:gd name="T74" fmla="*/ 1 w 622"/>
                  <a:gd name="T75" fmla="*/ 6 h 737"/>
                  <a:gd name="T76" fmla="*/ 1 w 622"/>
                  <a:gd name="T77" fmla="*/ 6 h 737"/>
                  <a:gd name="T78" fmla="*/ 1 w 622"/>
                  <a:gd name="T79" fmla="*/ 6 h 737"/>
                  <a:gd name="T80" fmla="*/ 1 w 622"/>
                  <a:gd name="T81" fmla="*/ 6 h 737"/>
                  <a:gd name="T82" fmla="*/ 1 w 622"/>
                  <a:gd name="T83" fmla="*/ 6 h 737"/>
                  <a:gd name="T84" fmla="*/ 1 w 622"/>
                  <a:gd name="T85" fmla="*/ 5 h 737"/>
                  <a:gd name="T86" fmla="*/ 1 w 622"/>
                  <a:gd name="T87" fmla="*/ 4 h 737"/>
                  <a:gd name="T88" fmla="*/ 0 w 622"/>
                  <a:gd name="T89" fmla="*/ 4 h 737"/>
                  <a:gd name="T90" fmla="*/ 1 w 622"/>
                  <a:gd name="T91" fmla="*/ 3 h 737"/>
                  <a:gd name="T92" fmla="*/ 1 w 622"/>
                  <a:gd name="T93" fmla="*/ 3 h 737"/>
                  <a:gd name="T94" fmla="*/ 1 w 622"/>
                  <a:gd name="T95" fmla="*/ 2 h 737"/>
                  <a:gd name="T96" fmla="*/ 1 w 622"/>
                  <a:gd name="T97" fmla="*/ 1 h 73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622" h="737">
                    <a:moveTo>
                      <a:pt x="28" y="107"/>
                    </a:moveTo>
                    <a:lnTo>
                      <a:pt x="60" y="96"/>
                    </a:lnTo>
                    <a:lnTo>
                      <a:pt x="95" y="87"/>
                    </a:lnTo>
                    <a:lnTo>
                      <a:pt x="130" y="78"/>
                    </a:lnTo>
                    <a:lnTo>
                      <a:pt x="167" y="69"/>
                    </a:lnTo>
                    <a:lnTo>
                      <a:pt x="205" y="60"/>
                    </a:lnTo>
                    <a:lnTo>
                      <a:pt x="243" y="52"/>
                    </a:lnTo>
                    <a:lnTo>
                      <a:pt x="282" y="43"/>
                    </a:lnTo>
                    <a:lnTo>
                      <a:pt x="323" y="35"/>
                    </a:lnTo>
                    <a:lnTo>
                      <a:pt x="362" y="29"/>
                    </a:lnTo>
                    <a:lnTo>
                      <a:pt x="401" y="23"/>
                    </a:lnTo>
                    <a:lnTo>
                      <a:pt x="440" y="17"/>
                    </a:lnTo>
                    <a:lnTo>
                      <a:pt x="479" y="12"/>
                    </a:lnTo>
                    <a:lnTo>
                      <a:pt x="516" y="8"/>
                    </a:lnTo>
                    <a:lnTo>
                      <a:pt x="553" y="4"/>
                    </a:lnTo>
                    <a:lnTo>
                      <a:pt x="589" y="2"/>
                    </a:lnTo>
                    <a:lnTo>
                      <a:pt x="622" y="0"/>
                    </a:lnTo>
                    <a:lnTo>
                      <a:pt x="618" y="87"/>
                    </a:lnTo>
                    <a:lnTo>
                      <a:pt x="612" y="171"/>
                    </a:lnTo>
                    <a:lnTo>
                      <a:pt x="606" y="254"/>
                    </a:lnTo>
                    <a:lnTo>
                      <a:pt x="600" y="336"/>
                    </a:lnTo>
                    <a:lnTo>
                      <a:pt x="597" y="418"/>
                    </a:lnTo>
                    <a:lnTo>
                      <a:pt x="595" y="500"/>
                    </a:lnTo>
                    <a:lnTo>
                      <a:pt x="593" y="584"/>
                    </a:lnTo>
                    <a:lnTo>
                      <a:pt x="596" y="671"/>
                    </a:lnTo>
                    <a:lnTo>
                      <a:pt x="569" y="678"/>
                    </a:lnTo>
                    <a:lnTo>
                      <a:pt x="539" y="685"/>
                    </a:lnTo>
                    <a:lnTo>
                      <a:pt x="507" y="693"/>
                    </a:lnTo>
                    <a:lnTo>
                      <a:pt x="471" y="700"/>
                    </a:lnTo>
                    <a:lnTo>
                      <a:pt x="433" y="708"/>
                    </a:lnTo>
                    <a:lnTo>
                      <a:pt x="394" y="715"/>
                    </a:lnTo>
                    <a:lnTo>
                      <a:pt x="353" y="721"/>
                    </a:lnTo>
                    <a:lnTo>
                      <a:pt x="312" y="726"/>
                    </a:lnTo>
                    <a:lnTo>
                      <a:pt x="271" y="731"/>
                    </a:lnTo>
                    <a:lnTo>
                      <a:pt x="231" y="735"/>
                    </a:lnTo>
                    <a:lnTo>
                      <a:pt x="190" y="737"/>
                    </a:lnTo>
                    <a:lnTo>
                      <a:pt x="152" y="737"/>
                    </a:lnTo>
                    <a:lnTo>
                      <a:pt x="115" y="736"/>
                    </a:lnTo>
                    <a:lnTo>
                      <a:pt x="82" y="732"/>
                    </a:lnTo>
                    <a:lnTo>
                      <a:pt x="51" y="728"/>
                    </a:lnTo>
                    <a:lnTo>
                      <a:pt x="23" y="720"/>
                    </a:lnTo>
                    <a:lnTo>
                      <a:pt x="13" y="642"/>
                    </a:lnTo>
                    <a:lnTo>
                      <a:pt x="5" y="568"/>
                    </a:lnTo>
                    <a:lnTo>
                      <a:pt x="1" y="493"/>
                    </a:lnTo>
                    <a:lnTo>
                      <a:pt x="0" y="418"/>
                    </a:lnTo>
                    <a:lnTo>
                      <a:pt x="2" y="343"/>
                    </a:lnTo>
                    <a:lnTo>
                      <a:pt x="8" y="266"/>
                    </a:lnTo>
                    <a:lnTo>
                      <a:pt x="16" y="187"/>
                    </a:lnTo>
                    <a:lnTo>
                      <a:pt x="28" y="107"/>
                    </a:lnTo>
                    <a:close/>
                  </a:path>
                </a:pathLst>
              </a:custGeom>
              <a:solidFill>
                <a:srgbClr val="D1BA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7" name="Freeform 363"/>
              <p:cNvSpPr>
                <a:spLocks/>
              </p:cNvSpPr>
              <p:nvPr/>
            </p:nvSpPr>
            <p:spPr bwMode="auto">
              <a:xfrm>
                <a:off x="1024" y="2460"/>
                <a:ext cx="300" cy="350"/>
              </a:xfrm>
              <a:custGeom>
                <a:avLst/>
                <a:gdLst>
                  <a:gd name="T0" fmla="*/ 0 w 602"/>
                  <a:gd name="T1" fmla="*/ 1 h 700"/>
                  <a:gd name="T2" fmla="*/ 0 w 602"/>
                  <a:gd name="T3" fmla="*/ 1 h 700"/>
                  <a:gd name="T4" fmla="*/ 0 w 602"/>
                  <a:gd name="T5" fmla="*/ 1 h 700"/>
                  <a:gd name="T6" fmla="*/ 0 w 602"/>
                  <a:gd name="T7" fmla="*/ 1 h 700"/>
                  <a:gd name="T8" fmla="*/ 1 w 602"/>
                  <a:gd name="T9" fmla="*/ 1 h 700"/>
                  <a:gd name="T10" fmla="*/ 1 w 602"/>
                  <a:gd name="T11" fmla="*/ 1 h 700"/>
                  <a:gd name="T12" fmla="*/ 1 w 602"/>
                  <a:gd name="T13" fmla="*/ 1 h 700"/>
                  <a:gd name="T14" fmla="*/ 2 w 602"/>
                  <a:gd name="T15" fmla="*/ 1 h 700"/>
                  <a:gd name="T16" fmla="*/ 2 w 602"/>
                  <a:gd name="T17" fmla="*/ 1 h 700"/>
                  <a:gd name="T18" fmla="*/ 2 w 602"/>
                  <a:gd name="T19" fmla="*/ 1 h 700"/>
                  <a:gd name="T20" fmla="*/ 3 w 602"/>
                  <a:gd name="T21" fmla="*/ 1 h 700"/>
                  <a:gd name="T22" fmla="*/ 3 w 602"/>
                  <a:gd name="T23" fmla="*/ 1 h 700"/>
                  <a:gd name="T24" fmla="*/ 3 w 602"/>
                  <a:gd name="T25" fmla="*/ 1 h 700"/>
                  <a:gd name="T26" fmla="*/ 3 w 602"/>
                  <a:gd name="T27" fmla="*/ 1 h 700"/>
                  <a:gd name="T28" fmla="*/ 4 w 602"/>
                  <a:gd name="T29" fmla="*/ 1 h 700"/>
                  <a:gd name="T30" fmla="*/ 4 w 602"/>
                  <a:gd name="T31" fmla="*/ 1 h 700"/>
                  <a:gd name="T32" fmla="*/ 4 w 602"/>
                  <a:gd name="T33" fmla="*/ 0 h 700"/>
                  <a:gd name="T34" fmla="*/ 4 w 602"/>
                  <a:gd name="T35" fmla="*/ 1 h 700"/>
                  <a:gd name="T36" fmla="*/ 4 w 602"/>
                  <a:gd name="T37" fmla="*/ 2 h 700"/>
                  <a:gd name="T38" fmla="*/ 4 w 602"/>
                  <a:gd name="T39" fmla="*/ 2 h 700"/>
                  <a:gd name="T40" fmla="*/ 4 w 602"/>
                  <a:gd name="T41" fmla="*/ 3 h 700"/>
                  <a:gd name="T42" fmla="*/ 4 w 602"/>
                  <a:gd name="T43" fmla="*/ 4 h 700"/>
                  <a:gd name="T44" fmla="*/ 4 w 602"/>
                  <a:gd name="T45" fmla="*/ 4 h 700"/>
                  <a:gd name="T46" fmla="*/ 4 w 602"/>
                  <a:gd name="T47" fmla="*/ 5 h 700"/>
                  <a:gd name="T48" fmla="*/ 4 w 602"/>
                  <a:gd name="T49" fmla="*/ 5 h 700"/>
                  <a:gd name="T50" fmla="*/ 4 w 602"/>
                  <a:gd name="T51" fmla="*/ 5 h 700"/>
                  <a:gd name="T52" fmla="*/ 4 w 602"/>
                  <a:gd name="T53" fmla="*/ 6 h 700"/>
                  <a:gd name="T54" fmla="*/ 3 w 602"/>
                  <a:gd name="T55" fmla="*/ 6 h 700"/>
                  <a:gd name="T56" fmla="*/ 3 w 602"/>
                  <a:gd name="T57" fmla="*/ 6 h 700"/>
                  <a:gd name="T58" fmla="*/ 3 w 602"/>
                  <a:gd name="T59" fmla="*/ 6 h 700"/>
                  <a:gd name="T60" fmla="*/ 2 w 602"/>
                  <a:gd name="T61" fmla="*/ 6 h 700"/>
                  <a:gd name="T62" fmla="*/ 2 w 602"/>
                  <a:gd name="T63" fmla="*/ 6 h 700"/>
                  <a:gd name="T64" fmla="*/ 2 w 602"/>
                  <a:gd name="T65" fmla="*/ 6 h 700"/>
                  <a:gd name="T66" fmla="*/ 2 w 602"/>
                  <a:gd name="T67" fmla="*/ 6 h 700"/>
                  <a:gd name="T68" fmla="*/ 1 w 602"/>
                  <a:gd name="T69" fmla="*/ 6 h 700"/>
                  <a:gd name="T70" fmla="*/ 1 w 602"/>
                  <a:gd name="T71" fmla="*/ 6 h 700"/>
                  <a:gd name="T72" fmla="*/ 1 w 602"/>
                  <a:gd name="T73" fmla="*/ 6 h 700"/>
                  <a:gd name="T74" fmla="*/ 0 w 602"/>
                  <a:gd name="T75" fmla="*/ 6 h 700"/>
                  <a:gd name="T76" fmla="*/ 0 w 602"/>
                  <a:gd name="T77" fmla="*/ 6 h 700"/>
                  <a:gd name="T78" fmla="*/ 0 w 602"/>
                  <a:gd name="T79" fmla="*/ 6 h 700"/>
                  <a:gd name="T80" fmla="*/ 0 w 602"/>
                  <a:gd name="T81" fmla="*/ 6 h 700"/>
                  <a:gd name="T82" fmla="*/ 0 w 602"/>
                  <a:gd name="T83" fmla="*/ 5 h 700"/>
                  <a:gd name="T84" fmla="*/ 0 w 602"/>
                  <a:gd name="T85" fmla="*/ 5 h 700"/>
                  <a:gd name="T86" fmla="*/ 0 w 602"/>
                  <a:gd name="T87" fmla="*/ 4 h 700"/>
                  <a:gd name="T88" fmla="*/ 0 w 602"/>
                  <a:gd name="T89" fmla="*/ 4 h 700"/>
                  <a:gd name="T90" fmla="*/ 0 w 602"/>
                  <a:gd name="T91" fmla="*/ 3 h 700"/>
                  <a:gd name="T92" fmla="*/ 0 w 602"/>
                  <a:gd name="T93" fmla="*/ 3 h 700"/>
                  <a:gd name="T94" fmla="*/ 0 w 602"/>
                  <a:gd name="T95" fmla="*/ 2 h 700"/>
                  <a:gd name="T96" fmla="*/ 0 w 602"/>
                  <a:gd name="T97" fmla="*/ 1 h 7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602" h="700">
                    <a:moveTo>
                      <a:pt x="27" y="106"/>
                    </a:moveTo>
                    <a:lnTo>
                      <a:pt x="58" y="97"/>
                    </a:lnTo>
                    <a:lnTo>
                      <a:pt x="90" y="88"/>
                    </a:lnTo>
                    <a:lnTo>
                      <a:pt x="125" y="78"/>
                    </a:lnTo>
                    <a:lnTo>
                      <a:pt x="161" y="69"/>
                    </a:lnTo>
                    <a:lnTo>
                      <a:pt x="197" y="60"/>
                    </a:lnTo>
                    <a:lnTo>
                      <a:pt x="235" y="52"/>
                    </a:lnTo>
                    <a:lnTo>
                      <a:pt x="273" y="44"/>
                    </a:lnTo>
                    <a:lnTo>
                      <a:pt x="311" y="36"/>
                    </a:lnTo>
                    <a:lnTo>
                      <a:pt x="351" y="29"/>
                    </a:lnTo>
                    <a:lnTo>
                      <a:pt x="389" y="23"/>
                    </a:lnTo>
                    <a:lnTo>
                      <a:pt x="427" y="17"/>
                    </a:lnTo>
                    <a:lnTo>
                      <a:pt x="465" y="12"/>
                    </a:lnTo>
                    <a:lnTo>
                      <a:pt x="500" y="8"/>
                    </a:lnTo>
                    <a:lnTo>
                      <a:pt x="536" y="5"/>
                    </a:lnTo>
                    <a:lnTo>
                      <a:pt x="569" y="1"/>
                    </a:lnTo>
                    <a:lnTo>
                      <a:pt x="602" y="0"/>
                    </a:lnTo>
                    <a:lnTo>
                      <a:pt x="597" y="82"/>
                    </a:lnTo>
                    <a:lnTo>
                      <a:pt x="591" y="161"/>
                    </a:lnTo>
                    <a:lnTo>
                      <a:pt x="586" y="238"/>
                    </a:lnTo>
                    <a:lnTo>
                      <a:pt x="580" y="314"/>
                    </a:lnTo>
                    <a:lnTo>
                      <a:pt x="576" y="392"/>
                    </a:lnTo>
                    <a:lnTo>
                      <a:pt x="574" y="469"/>
                    </a:lnTo>
                    <a:lnTo>
                      <a:pt x="573" y="548"/>
                    </a:lnTo>
                    <a:lnTo>
                      <a:pt x="575" y="630"/>
                    </a:lnTo>
                    <a:lnTo>
                      <a:pt x="550" y="637"/>
                    </a:lnTo>
                    <a:lnTo>
                      <a:pt x="521" y="644"/>
                    </a:lnTo>
                    <a:lnTo>
                      <a:pt x="489" y="652"/>
                    </a:lnTo>
                    <a:lnTo>
                      <a:pt x="454" y="659"/>
                    </a:lnTo>
                    <a:lnTo>
                      <a:pt x="417" y="667"/>
                    </a:lnTo>
                    <a:lnTo>
                      <a:pt x="379" y="674"/>
                    </a:lnTo>
                    <a:lnTo>
                      <a:pt x="340" y="681"/>
                    </a:lnTo>
                    <a:lnTo>
                      <a:pt x="301" y="686"/>
                    </a:lnTo>
                    <a:lnTo>
                      <a:pt x="261" y="692"/>
                    </a:lnTo>
                    <a:lnTo>
                      <a:pt x="222" y="697"/>
                    </a:lnTo>
                    <a:lnTo>
                      <a:pt x="184" y="699"/>
                    </a:lnTo>
                    <a:lnTo>
                      <a:pt x="147" y="700"/>
                    </a:lnTo>
                    <a:lnTo>
                      <a:pt x="111" y="700"/>
                    </a:lnTo>
                    <a:lnTo>
                      <a:pt x="79" y="697"/>
                    </a:lnTo>
                    <a:lnTo>
                      <a:pt x="50" y="692"/>
                    </a:lnTo>
                    <a:lnTo>
                      <a:pt x="23" y="685"/>
                    </a:lnTo>
                    <a:lnTo>
                      <a:pt x="13" y="613"/>
                    </a:lnTo>
                    <a:lnTo>
                      <a:pt x="5" y="541"/>
                    </a:lnTo>
                    <a:lnTo>
                      <a:pt x="2" y="471"/>
                    </a:lnTo>
                    <a:lnTo>
                      <a:pt x="0" y="400"/>
                    </a:lnTo>
                    <a:lnTo>
                      <a:pt x="3" y="328"/>
                    </a:lnTo>
                    <a:lnTo>
                      <a:pt x="8" y="257"/>
                    </a:lnTo>
                    <a:lnTo>
                      <a:pt x="17" y="182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D3BC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8" name="Freeform 364"/>
              <p:cNvSpPr>
                <a:spLocks/>
              </p:cNvSpPr>
              <p:nvPr/>
            </p:nvSpPr>
            <p:spPr bwMode="auto">
              <a:xfrm>
                <a:off x="1025" y="2461"/>
                <a:ext cx="290" cy="331"/>
              </a:xfrm>
              <a:custGeom>
                <a:avLst/>
                <a:gdLst>
                  <a:gd name="T0" fmla="*/ 1 w 580"/>
                  <a:gd name="T1" fmla="*/ 0 h 664"/>
                  <a:gd name="T2" fmla="*/ 1 w 580"/>
                  <a:gd name="T3" fmla="*/ 0 h 664"/>
                  <a:gd name="T4" fmla="*/ 1 w 580"/>
                  <a:gd name="T5" fmla="*/ 0 h 664"/>
                  <a:gd name="T6" fmla="*/ 1 w 580"/>
                  <a:gd name="T7" fmla="*/ 0 h 664"/>
                  <a:gd name="T8" fmla="*/ 2 w 580"/>
                  <a:gd name="T9" fmla="*/ 0 h 664"/>
                  <a:gd name="T10" fmla="*/ 2 w 580"/>
                  <a:gd name="T11" fmla="*/ 0 h 664"/>
                  <a:gd name="T12" fmla="*/ 2 w 580"/>
                  <a:gd name="T13" fmla="*/ 0 h 664"/>
                  <a:gd name="T14" fmla="*/ 3 w 580"/>
                  <a:gd name="T15" fmla="*/ 0 h 664"/>
                  <a:gd name="T16" fmla="*/ 3 w 580"/>
                  <a:gd name="T17" fmla="*/ 0 h 664"/>
                  <a:gd name="T18" fmla="*/ 3 w 580"/>
                  <a:gd name="T19" fmla="*/ 0 h 664"/>
                  <a:gd name="T20" fmla="*/ 3 w 580"/>
                  <a:gd name="T21" fmla="*/ 0 h 664"/>
                  <a:gd name="T22" fmla="*/ 4 w 580"/>
                  <a:gd name="T23" fmla="*/ 0 h 664"/>
                  <a:gd name="T24" fmla="*/ 4 w 580"/>
                  <a:gd name="T25" fmla="*/ 0 h 664"/>
                  <a:gd name="T26" fmla="*/ 4 w 580"/>
                  <a:gd name="T27" fmla="*/ 0 h 664"/>
                  <a:gd name="T28" fmla="*/ 5 w 580"/>
                  <a:gd name="T29" fmla="*/ 0 h 664"/>
                  <a:gd name="T30" fmla="*/ 5 w 580"/>
                  <a:gd name="T31" fmla="*/ 0 h 664"/>
                  <a:gd name="T32" fmla="*/ 5 w 580"/>
                  <a:gd name="T33" fmla="*/ 0 h 664"/>
                  <a:gd name="T34" fmla="*/ 5 w 580"/>
                  <a:gd name="T35" fmla="*/ 0 h 664"/>
                  <a:gd name="T36" fmla="*/ 5 w 580"/>
                  <a:gd name="T37" fmla="*/ 1 h 664"/>
                  <a:gd name="T38" fmla="*/ 5 w 580"/>
                  <a:gd name="T39" fmla="*/ 1 h 664"/>
                  <a:gd name="T40" fmla="*/ 5 w 580"/>
                  <a:gd name="T41" fmla="*/ 2 h 664"/>
                  <a:gd name="T42" fmla="*/ 5 w 580"/>
                  <a:gd name="T43" fmla="*/ 2 h 664"/>
                  <a:gd name="T44" fmla="*/ 5 w 580"/>
                  <a:gd name="T45" fmla="*/ 3 h 664"/>
                  <a:gd name="T46" fmla="*/ 5 w 580"/>
                  <a:gd name="T47" fmla="*/ 3 h 664"/>
                  <a:gd name="T48" fmla="*/ 5 w 580"/>
                  <a:gd name="T49" fmla="*/ 4 h 664"/>
                  <a:gd name="T50" fmla="*/ 5 w 580"/>
                  <a:gd name="T51" fmla="*/ 4 h 664"/>
                  <a:gd name="T52" fmla="*/ 4 w 580"/>
                  <a:gd name="T53" fmla="*/ 4 h 664"/>
                  <a:gd name="T54" fmla="*/ 4 w 580"/>
                  <a:gd name="T55" fmla="*/ 4 h 664"/>
                  <a:gd name="T56" fmla="*/ 4 w 580"/>
                  <a:gd name="T57" fmla="*/ 4 h 664"/>
                  <a:gd name="T58" fmla="*/ 4 w 580"/>
                  <a:gd name="T59" fmla="*/ 4 h 664"/>
                  <a:gd name="T60" fmla="*/ 3 w 580"/>
                  <a:gd name="T61" fmla="*/ 4 h 664"/>
                  <a:gd name="T62" fmla="*/ 3 w 580"/>
                  <a:gd name="T63" fmla="*/ 5 h 664"/>
                  <a:gd name="T64" fmla="*/ 3 w 580"/>
                  <a:gd name="T65" fmla="*/ 5 h 664"/>
                  <a:gd name="T66" fmla="*/ 2 w 580"/>
                  <a:gd name="T67" fmla="*/ 5 h 664"/>
                  <a:gd name="T68" fmla="*/ 2 w 580"/>
                  <a:gd name="T69" fmla="*/ 5 h 664"/>
                  <a:gd name="T70" fmla="*/ 2 w 580"/>
                  <a:gd name="T71" fmla="*/ 5 h 664"/>
                  <a:gd name="T72" fmla="*/ 2 w 580"/>
                  <a:gd name="T73" fmla="*/ 5 h 664"/>
                  <a:gd name="T74" fmla="*/ 1 w 580"/>
                  <a:gd name="T75" fmla="*/ 5 h 664"/>
                  <a:gd name="T76" fmla="*/ 1 w 580"/>
                  <a:gd name="T77" fmla="*/ 5 h 664"/>
                  <a:gd name="T78" fmla="*/ 1 w 580"/>
                  <a:gd name="T79" fmla="*/ 5 h 664"/>
                  <a:gd name="T80" fmla="*/ 1 w 580"/>
                  <a:gd name="T81" fmla="*/ 5 h 664"/>
                  <a:gd name="T82" fmla="*/ 1 w 580"/>
                  <a:gd name="T83" fmla="*/ 4 h 664"/>
                  <a:gd name="T84" fmla="*/ 1 w 580"/>
                  <a:gd name="T85" fmla="*/ 4 h 664"/>
                  <a:gd name="T86" fmla="*/ 1 w 580"/>
                  <a:gd name="T87" fmla="*/ 3 h 664"/>
                  <a:gd name="T88" fmla="*/ 0 w 580"/>
                  <a:gd name="T89" fmla="*/ 2 h 664"/>
                  <a:gd name="T90" fmla="*/ 1 w 580"/>
                  <a:gd name="T91" fmla="*/ 2 h 664"/>
                  <a:gd name="T92" fmla="*/ 1 w 580"/>
                  <a:gd name="T93" fmla="*/ 1 h 664"/>
                  <a:gd name="T94" fmla="*/ 1 w 580"/>
                  <a:gd name="T95" fmla="*/ 1 h 664"/>
                  <a:gd name="T96" fmla="*/ 1 w 580"/>
                  <a:gd name="T97" fmla="*/ 0 h 66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0" h="664">
                    <a:moveTo>
                      <a:pt x="25" y="105"/>
                    </a:moveTo>
                    <a:lnTo>
                      <a:pt x="54" y="96"/>
                    </a:lnTo>
                    <a:lnTo>
                      <a:pt x="85" y="87"/>
                    </a:lnTo>
                    <a:lnTo>
                      <a:pt x="118" y="78"/>
                    </a:lnTo>
                    <a:lnTo>
                      <a:pt x="153" y="68"/>
                    </a:lnTo>
                    <a:lnTo>
                      <a:pt x="189" y="60"/>
                    </a:lnTo>
                    <a:lnTo>
                      <a:pt x="226" y="52"/>
                    </a:lnTo>
                    <a:lnTo>
                      <a:pt x="262" y="44"/>
                    </a:lnTo>
                    <a:lnTo>
                      <a:pt x="300" y="36"/>
                    </a:lnTo>
                    <a:lnTo>
                      <a:pt x="338" y="29"/>
                    </a:lnTo>
                    <a:lnTo>
                      <a:pt x="375" y="23"/>
                    </a:lnTo>
                    <a:lnTo>
                      <a:pt x="413" y="18"/>
                    </a:lnTo>
                    <a:lnTo>
                      <a:pt x="449" y="12"/>
                    </a:lnTo>
                    <a:lnTo>
                      <a:pt x="485" y="8"/>
                    </a:lnTo>
                    <a:lnTo>
                      <a:pt x="518" y="5"/>
                    </a:lnTo>
                    <a:lnTo>
                      <a:pt x="550" y="1"/>
                    </a:lnTo>
                    <a:lnTo>
                      <a:pt x="580" y="0"/>
                    </a:lnTo>
                    <a:lnTo>
                      <a:pt x="576" y="78"/>
                    </a:lnTo>
                    <a:lnTo>
                      <a:pt x="570" y="152"/>
                    </a:lnTo>
                    <a:lnTo>
                      <a:pt x="564" y="224"/>
                    </a:lnTo>
                    <a:lnTo>
                      <a:pt x="558" y="294"/>
                    </a:lnTo>
                    <a:lnTo>
                      <a:pt x="554" y="365"/>
                    </a:lnTo>
                    <a:lnTo>
                      <a:pt x="551" y="437"/>
                    </a:lnTo>
                    <a:lnTo>
                      <a:pt x="550" y="511"/>
                    </a:lnTo>
                    <a:lnTo>
                      <a:pt x="553" y="588"/>
                    </a:lnTo>
                    <a:lnTo>
                      <a:pt x="528" y="595"/>
                    </a:lnTo>
                    <a:lnTo>
                      <a:pt x="500" y="602"/>
                    </a:lnTo>
                    <a:lnTo>
                      <a:pt x="469" y="610"/>
                    </a:lnTo>
                    <a:lnTo>
                      <a:pt x="435" y="618"/>
                    </a:lnTo>
                    <a:lnTo>
                      <a:pt x="401" y="626"/>
                    </a:lnTo>
                    <a:lnTo>
                      <a:pt x="364" y="633"/>
                    </a:lnTo>
                    <a:lnTo>
                      <a:pt x="326" y="641"/>
                    </a:lnTo>
                    <a:lnTo>
                      <a:pt x="288" y="648"/>
                    </a:lnTo>
                    <a:lnTo>
                      <a:pt x="250" y="653"/>
                    </a:lnTo>
                    <a:lnTo>
                      <a:pt x="212" y="658"/>
                    </a:lnTo>
                    <a:lnTo>
                      <a:pt x="175" y="661"/>
                    </a:lnTo>
                    <a:lnTo>
                      <a:pt x="139" y="664"/>
                    </a:lnTo>
                    <a:lnTo>
                      <a:pt x="106" y="664"/>
                    </a:lnTo>
                    <a:lnTo>
                      <a:pt x="75" y="661"/>
                    </a:lnTo>
                    <a:lnTo>
                      <a:pt x="47" y="658"/>
                    </a:lnTo>
                    <a:lnTo>
                      <a:pt x="22" y="651"/>
                    </a:lnTo>
                    <a:lnTo>
                      <a:pt x="11" y="582"/>
                    </a:lnTo>
                    <a:lnTo>
                      <a:pt x="4" y="515"/>
                    </a:lnTo>
                    <a:lnTo>
                      <a:pt x="1" y="448"/>
                    </a:lnTo>
                    <a:lnTo>
                      <a:pt x="0" y="382"/>
                    </a:lnTo>
                    <a:lnTo>
                      <a:pt x="2" y="315"/>
                    </a:lnTo>
                    <a:lnTo>
                      <a:pt x="7" y="247"/>
                    </a:lnTo>
                    <a:lnTo>
                      <a:pt x="15" y="178"/>
                    </a:lnTo>
                    <a:lnTo>
                      <a:pt x="25" y="105"/>
                    </a:lnTo>
                    <a:close/>
                  </a:path>
                </a:pathLst>
              </a:custGeom>
              <a:solidFill>
                <a:srgbClr val="D8C1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89" name="Freeform 365"/>
              <p:cNvSpPr>
                <a:spLocks/>
              </p:cNvSpPr>
              <p:nvPr/>
            </p:nvSpPr>
            <p:spPr bwMode="auto">
              <a:xfrm>
                <a:off x="1027" y="2462"/>
                <a:ext cx="279" cy="313"/>
              </a:xfrm>
              <a:custGeom>
                <a:avLst/>
                <a:gdLst>
                  <a:gd name="T0" fmla="*/ 0 w 559"/>
                  <a:gd name="T1" fmla="*/ 1 h 626"/>
                  <a:gd name="T2" fmla="*/ 0 w 559"/>
                  <a:gd name="T3" fmla="*/ 1 h 626"/>
                  <a:gd name="T4" fmla="*/ 0 w 559"/>
                  <a:gd name="T5" fmla="*/ 1 h 626"/>
                  <a:gd name="T6" fmla="*/ 0 w 559"/>
                  <a:gd name="T7" fmla="*/ 1 h 626"/>
                  <a:gd name="T8" fmla="*/ 1 w 559"/>
                  <a:gd name="T9" fmla="*/ 1 h 626"/>
                  <a:gd name="T10" fmla="*/ 1 w 559"/>
                  <a:gd name="T11" fmla="*/ 1 h 626"/>
                  <a:gd name="T12" fmla="*/ 1 w 559"/>
                  <a:gd name="T13" fmla="*/ 1 h 626"/>
                  <a:gd name="T14" fmla="*/ 1 w 559"/>
                  <a:gd name="T15" fmla="*/ 1 h 626"/>
                  <a:gd name="T16" fmla="*/ 2 w 559"/>
                  <a:gd name="T17" fmla="*/ 1 h 626"/>
                  <a:gd name="T18" fmla="*/ 2 w 559"/>
                  <a:gd name="T19" fmla="*/ 1 h 626"/>
                  <a:gd name="T20" fmla="*/ 2 w 559"/>
                  <a:gd name="T21" fmla="*/ 1 h 626"/>
                  <a:gd name="T22" fmla="*/ 3 w 559"/>
                  <a:gd name="T23" fmla="*/ 1 h 626"/>
                  <a:gd name="T24" fmla="*/ 3 w 559"/>
                  <a:gd name="T25" fmla="*/ 1 h 626"/>
                  <a:gd name="T26" fmla="*/ 3 w 559"/>
                  <a:gd name="T27" fmla="*/ 1 h 626"/>
                  <a:gd name="T28" fmla="*/ 3 w 559"/>
                  <a:gd name="T29" fmla="*/ 1 h 626"/>
                  <a:gd name="T30" fmla="*/ 4 w 559"/>
                  <a:gd name="T31" fmla="*/ 1 h 626"/>
                  <a:gd name="T32" fmla="*/ 4 w 559"/>
                  <a:gd name="T33" fmla="*/ 0 h 626"/>
                  <a:gd name="T34" fmla="*/ 4 w 559"/>
                  <a:gd name="T35" fmla="*/ 1 h 626"/>
                  <a:gd name="T36" fmla="*/ 4 w 559"/>
                  <a:gd name="T37" fmla="*/ 2 h 626"/>
                  <a:gd name="T38" fmla="*/ 4 w 559"/>
                  <a:gd name="T39" fmla="*/ 2 h 626"/>
                  <a:gd name="T40" fmla="*/ 4 w 559"/>
                  <a:gd name="T41" fmla="*/ 3 h 626"/>
                  <a:gd name="T42" fmla="*/ 4 w 559"/>
                  <a:gd name="T43" fmla="*/ 3 h 626"/>
                  <a:gd name="T44" fmla="*/ 4 w 559"/>
                  <a:gd name="T45" fmla="*/ 4 h 626"/>
                  <a:gd name="T46" fmla="*/ 4 w 559"/>
                  <a:gd name="T47" fmla="*/ 4 h 626"/>
                  <a:gd name="T48" fmla="*/ 4 w 559"/>
                  <a:gd name="T49" fmla="*/ 5 h 626"/>
                  <a:gd name="T50" fmla="*/ 3 w 559"/>
                  <a:gd name="T51" fmla="*/ 5 h 626"/>
                  <a:gd name="T52" fmla="*/ 3 w 559"/>
                  <a:gd name="T53" fmla="*/ 5 h 626"/>
                  <a:gd name="T54" fmla="*/ 3 w 559"/>
                  <a:gd name="T55" fmla="*/ 5 h 626"/>
                  <a:gd name="T56" fmla="*/ 3 w 559"/>
                  <a:gd name="T57" fmla="*/ 5 h 626"/>
                  <a:gd name="T58" fmla="*/ 3 w 559"/>
                  <a:gd name="T59" fmla="*/ 5 h 626"/>
                  <a:gd name="T60" fmla="*/ 2 w 559"/>
                  <a:gd name="T61" fmla="*/ 5 h 626"/>
                  <a:gd name="T62" fmla="*/ 2 w 559"/>
                  <a:gd name="T63" fmla="*/ 5 h 626"/>
                  <a:gd name="T64" fmla="*/ 2 w 559"/>
                  <a:gd name="T65" fmla="*/ 5 h 626"/>
                  <a:gd name="T66" fmla="*/ 1 w 559"/>
                  <a:gd name="T67" fmla="*/ 5 h 626"/>
                  <a:gd name="T68" fmla="*/ 1 w 559"/>
                  <a:gd name="T69" fmla="*/ 5 h 626"/>
                  <a:gd name="T70" fmla="*/ 1 w 559"/>
                  <a:gd name="T71" fmla="*/ 5 h 626"/>
                  <a:gd name="T72" fmla="*/ 1 w 559"/>
                  <a:gd name="T73" fmla="*/ 5 h 626"/>
                  <a:gd name="T74" fmla="*/ 0 w 559"/>
                  <a:gd name="T75" fmla="*/ 5 h 626"/>
                  <a:gd name="T76" fmla="*/ 0 w 559"/>
                  <a:gd name="T77" fmla="*/ 5 h 626"/>
                  <a:gd name="T78" fmla="*/ 0 w 559"/>
                  <a:gd name="T79" fmla="*/ 5 h 626"/>
                  <a:gd name="T80" fmla="*/ 0 w 559"/>
                  <a:gd name="T81" fmla="*/ 5 h 626"/>
                  <a:gd name="T82" fmla="*/ 0 w 559"/>
                  <a:gd name="T83" fmla="*/ 4 h 626"/>
                  <a:gd name="T84" fmla="*/ 0 w 559"/>
                  <a:gd name="T85" fmla="*/ 3 h 626"/>
                  <a:gd name="T86" fmla="*/ 0 w 559"/>
                  <a:gd name="T87" fmla="*/ 2 h 626"/>
                  <a:gd name="T88" fmla="*/ 0 w 559"/>
                  <a:gd name="T89" fmla="*/ 1 h 62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59" h="626">
                    <a:moveTo>
                      <a:pt x="22" y="103"/>
                    </a:moveTo>
                    <a:lnTo>
                      <a:pt x="50" y="94"/>
                    </a:lnTo>
                    <a:lnTo>
                      <a:pt x="80" y="86"/>
                    </a:lnTo>
                    <a:lnTo>
                      <a:pt x="112" y="77"/>
                    </a:lnTo>
                    <a:lnTo>
                      <a:pt x="145" y="68"/>
                    </a:lnTo>
                    <a:lnTo>
                      <a:pt x="180" y="60"/>
                    </a:lnTo>
                    <a:lnTo>
                      <a:pt x="216" y="51"/>
                    </a:lnTo>
                    <a:lnTo>
                      <a:pt x="252" y="43"/>
                    </a:lnTo>
                    <a:lnTo>
                      <a:pt x="289" y="35"/>
                    </a:lnTo>
                    <a:lnTo>
                      <a:pt x="325" y="28"/>
                    </a:lnTo>
                    <a:lnTo>
                      <a:pt x="362" y="23"/>
                    </a:lnTo>
                    <a:lnTo>
                      <a:pt x="398" y="17"/>
                    </a:lnTo>
                    <a:lnTo>
                      <a:pt x="433" y="11"/>
                    </a:lnTo>
                    <a:lnTo>
                      <a:pt x="467" y="8"/>
                    </a:lnTo>
                    <a:lnTo>
                      <a:pt x="500" y="4"/>
                    </a:lnTo>
                    <a:lnTo>
                      <a:pt x="530" y="1"/>
                    </a:lnTo>
                    <a:lnTo>
                      <a:pt x="559" y="0"/>
                    </a:lnTo>
                    <a:lnTo>
                      <a:pt x="554" y="72"/>
                    </a:lnTo>
                    <a:lnTo>
                      <a:pt x="548" y="141"/>
                    </a:lnTo>
                    <a:lnTo>
                      <a:pt x="543" y="207"/>
                    </a:lnTo>
                    <a:lnTo>
                      <a:pt x="538" y="273"/>
                    </a:lnTo>
                    <a:lnTo>
                      <a:pt x="532" y="338"/>
                    </a:lnTo>
                    <a:lnTo>
                      <a:pt x="530" y="404"/>
                    </a:lnTo>
                    <a:lnTo>
                      <a:pt x="529" y="473"/>
                    </a:lnTo>
                    <a:lnTo>
                      <a:pt x="530" y="546"/>
                    </a:lnTo>
                    <a:lnTo>
                      <a:pt x="506" y="551"/>
                    </a:lnTo>
                    <a:lnTo>
                      <a:pt x="479" y="559"/>
                    </a:lnTo>
                    <a:lnTo>
                      <a:pt x="449" y="566"/>
                    </a:lnTo>
                    <a:lnTo>
                      <a:pt x="417" y="574"/>
                    </a:lnTo>
                    <a:lnTo>
                      <a:pt x="384" y="584"/>
                    </a:lnTo>
                    <a:lnTo>
                      <a:pt x="348" y="592"/>
                    </a:lnTo>
                    <a:lnTo>
                      <a:pt x="312" y="600"/>
                    </a:lnTo>
                    <a:lnTo>
                      <a:pt x="275" y="607"/>
                    </a:lnTo>
                    <a:lnTo>
                      <a:pt x="239" y="614"/>
                    </a:lnTo>
                    <a:lnTo>
                      <a:pt x="203" y="619"/>
                    </a:lnTo>
                    <a:lnTo>
                      <a:pt x="167" y="623"/>
                    </a:lnTo>
                    <a:lnTo>
                      <a:pt x="133" y="625"/>
                    </a:lnTo>
                    <a:lnTo>
                      <a:pt x="100" y="626"/>
                    </a:lnTo>
                    <a:lnTo>
                      <a:pt x="70" y="625"/>
                    </a:lnTo>
                    <a:lnTo>
                      <a:pt x="44" y="622"/>
                    </a:lnTo>
                    <a:lnTo>
                      <a:pt x="20" y="615"/>
                    </a:lnTo>
                    <a:lnTo>
                      <a:pt x="4" y="488"/>
                    </a:lnTo>
                    <a:lnTo>
                      <a:pt x="0" y="362"/>
                    </a:lnTo>
                    <a:lnTo>
                      <a:pt x="6" y="236"/>
                    </a:lnTo>
                    <a:lnTo>
                      <a:pt x="22" y="103"/>
                    </a:lnTo>
                    <a:close/>
                  </a:path>
                </a:pathLst>
              </a:custGeom>
              <a:solidFill>
                <a:srgbClr val="DDC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0" name="Freeform 366"/>
              <p:cNvSpPr>
                <a:spLocks/>
              </p:cNvSpPr>
              <p:nvPr/>
            </p:nvSpPr>
            <p:spPr bwMode="auto">
              <a:xfrm>
                <a:off x="1027" y="2463"/>
                <a:ext cx="270" cy="295"/>
              </a:xfrm>
              <a:custGeom>
                <a:avLst/>
                <a:gdLst>
                  <a:gd name="T0" fmla="*/ 1 w 539"/>
                  <a:gd name="T1" fmla="*/ 0 h 591"/>
                  <a:gd name="T2" fmla="*/ 1 w 539"/>
                  <a:gd name="T3" fmla="*/ 0 h 591"/>
                  <a:gd name="T4" fmla="*/ 1 w 539"/>
                  <a:gd name="T5" fmla="*/ 0 h 591"/>
                  <a:gd name="T6" fmla="*/ 1 w 539"/>
                  <a:gd name="T7" fmla="*/ 0 h 591"/>
                  <a:gd name="T8" fmla="*/ 2 w 539"/>
                  <a:gd name="T9" fmla="*/ 0 h 591"/>
                  <a:gd name="T10" fmla="*/ 2 w 539"/>
                  <a:gd name="T11" fmla="*/ 0 h 591"/>
                  <a:gd name="T12" fmla="*/ 2 w 539"/>
                  <a:gd name="T13" fmla="*/ 0 h 591"/>
                  <a:gd name="T14" fmla="*/ 2 w 539"/>
                  <a:gd name="T15" fmla="*/ 0 h 591"/>
                  <a:gd name="T16" fmla="*/ 3 w 539"/>
                  <a:gd name="T17" fmla="*/ 0 h 591"/>
                  <a:gd name="T18" fmla="*/ 3 w 539"/>
                  <a:gd name="T19" fmla="*/ 0 h 591"/>
                  <a:gd name="T20" fmla="*/ 3 w 539"/>
                  <a:gd name="T21" fmla="*/ 0 h 591"/>
                  <a:gd name="T22" fmla="*/ 4 w 539"/>
                  <a:gd name="T23" fmla="*/ 0 h 591"/>
                  <a:gd name="T24" fmla="*/ 4 w 539"/>
                  <a:gd name="T25" fmla="*/ 0 h 591"/>
                  <a:gd name="T26" fmla="*/ 4 w 539"/>
                  <a:gd name="T27" fmla="*/ 0 h 591"/>
                  <a:gd name="T28" fmla="*/ 4 w 539"/>
                  <a:gd name="T29" fmla="*/ 0 h 591"/>
                  <a:gd name="T30" fmla="*/ 5 w 539"/>
                  <a:gd name="T31" fmla="*/ 0 h 591"/>
                  <a:gd name="T32" fmla="*/ 5 w 539"/>
                  <a:gd name="T33" fmla="*/ 0 h 591"/>
                  <a:gd name="T34" fmla="*/ 5 w 539"/>
                  <a:gd name="T35" fmla="*/ 0 h 591"/>
                  <a:gd name="T36" fmla="*/ 5 w 539"/>
                  <a:gd name="T37" fmla="*/ 1 h 591"/>
                  <a:gd name="T38" fmla="*/ 5 w 539"/>
                  <a:gd name="T39" fmla="*/ 1 h 591"/>
                  <a:gd name="T40" fmla="*/ 5 w 539"/>
                  <a:gd name="T41" fmla="*/ 1 h 591"/>
                  <a:gd name="T42" fmla="*/ 5 w 539"/>
                  <a:gd name="T43" fmla="*/ 2 h 591"/>
                  <a:gd name="T44" fmla="*/ 4 w 539"/>
                  <a:gd name="T45" fmla="*/ 2 h 591"/>
                  <a:gd name="T46" fmla="*/ 4 w 539"/>
                  <a:gd name="T47" fmla="*/ 3 h 591"/>
                  <a:gd name="T48" fmla="*/ 4 w 539"/>
                  <a:gd name="T49" fmla="*/ 3 h 591"/>
                  <a:gd name="T50" fmla="*/ 4 w 539"/>
                  <a:gd name="T51" fmla="*/ 3 h 591"/>
                  <a:gd name="T52" fmla="*/ 4 w 539"/>
                  <a:gd name="T53" fmla="*/ 4 h 591"/>
                  <a:gd name="T54" fmla="*/ 4 w 539"/>
                  <a:gd name="T55" fmla="*/ 4 h 591"/>
                  <a:gd name="T56" fmla="*/ 4 w 539"/>
                  <a:gd name="T57" fmla="*/ 4 h 591"/>
                  <a:gd name="T58" fmla="*/ 3 w 539"/>
                  <a:gd name="T59" fmla="*/ 4 h 591"/>
                  <a:gd name="T60" fmla="*/ 3 w 539"/>
                  <a:gd name="T61" fmla="*/ 4 h 591"/>
                  <a:gd name="T62" fmla="*/ 3 w 539"/>
                  <a:gd name="T63" fmla="*/ 4 h 591"/>
                  <a:gd name="T64" fmla="*/ 3 w 539"/>
                  <a:gd name="T65" fmla="*/ 4 h 591"/>
                  <a:gd name="T66" fmla="*/ 2 w 539"/>
                  <a:gd name="T67" fmla="*/ 4 h 591"/>
                  <a:gd name="T68" fmla="*/ 2 w 539"/>
                  <a:gd name="T69" fmla="*/ 4 h 591"/>
                  <a:gd name="T70" fmla="*/ 2 w 539"/>
                  <a:gd name="T71" fmla="*/ 4 h 591"/>
                  <a:gd name="T72" fmla="*/ 1 w 539"/>
                  <a:gd name="T73" fmla="*/ 4 h 591"/>
                  <a:gd name="T74" fmla="*/ 1 w 539"/>
                  <a:gd name="T75" fmla="*/ 4 h 591"/>
                  <a:gd name="T76" fmla="*/ 1 w 539"/>
                  <a:gd name="T77" fmla="*/ 4 h 591"/>
                  <a:gd name="T78" fmla="*/ 1 w 539"/>
                  <a:gd name="T79" fmla="*/ 4 h 591"/>
                  <a:gd name="T80" fmla="*/ 1 w 539"/>
                  <a:gd name="T81" fmla="*/ 4 h 591"/>
                  <a:gd name="T82" fmla="*/ 1 w 539"/>
                  <a:gd name="T83" fmla="*/ 3 h 591"/>
                  <a:gd name="T84" fmla="*/ 0 w 539"/>
                  <a:gd name="T85" fmla="*/ 2 h 591"/>
                  <a:gd name="T86" fmla="*/ 1 w 539"/>
                  <a:gd name="T87" fmla="*/ 1 h 591"/>
                  <a:gd name="T88" fmla="*/ 1 w 539"/>
                  <a:gd name="T89" fmla="*/ 0 h 59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39" h="591">
                    <a:moveTo>
                      <a:pt x="22" y="102"/>
                    </a:moveTo>
                    <a:lnTo>
                      <a:pt x="49" y="93"/>
                    </a:lnTo>
                    <a:lnTo>
                      <a:pt x="76" y="85"/>
                    </a:lnTo>
                    <a:lnTo>
                      <a:pt x="107" y="76"/>
                    </a:lnTo>
                    <a:lnTo>
                      <a:pt x="140" y="68"/>
                    </a:lnTo>
                    <a:lnTo>
                      <a:pt x="173" y="60"/>
                    </a:lnTo>
                    <a:lnTo>
                      <a:pt x="208" y="52"/>
                    </a:lnTo>
                    <a:lnTo>
                      <a:pt x="243" y="44"/>
                    </a:lnTo>
                    <a:lnTo>
                      <a:pt x="279" y="36"/>
                    </a:lnTo>
                    <a:lnTo>
                      <a:pt x="316" y="29"/>
                    </a:lnTo>
                    <a:lnTo>
                      <a:pt x="351" y="23"/>
                    </a:lnTo>
                    <a:lnTo>
                      <a:pt x="386" y="17"/>
                    </a:lnTo>
                    <a:lnTo>
                      <a:pt x="420" y="11"/>
                    </a:lnTo>
                    <a:lnTo>
                      <a:pt x="453" y="8"/>
                    </a:lnTo>
                    <a:lnTo>
                      <a:pt x="484" y="5"/>
                    </a:lnTo>
                    <a:lnTo>
                      <a:pt x="513" y="1"/>
                    </a:lnTo>
                    <a:lnTo>
                      <a:pt x="539" y="0"/>
                    </a:lnTo>
                    <a:lnTo>
                      <a:pt x="535" y="67"/>
                    </a:lnTo>
                    <a:lnTo>
                      <a:pt x="529" y="131"/>
                    </a:lnTo>
                    <a:lnTo>
                      <a:pt x="523" y="192"/>
                    </a:lnTo>
                    <a:lnTo>
                      <a:pt x="519" y="251"/>
                    </a:lnTo>
                    <a:lnTo>
                      <a:pt x="513" y="311"/>
                    </a:lnTo>
                    <a:lnTo>
                      <a:pt x="511" y="372"/>
                    </a:lnTo>
                    <a:lnTo>
                      <a:pt x="509" y="436"/>
                    </a:lnTo>
                    <a:lnTo>
                      <a:pt x="511" y="503"/>
                    </a:lnTo>
                    <a:lnTo>
                      <a:pt x="488" y="509"/>
                    </a:lnTo>
                    <a:lnTo>
                      <a:pt x="461" y="517"/>
                    </a:lnTo>
                    <a:lnTo>
                      <a:pt x="432" y="525"/>
                    </a:lnTo>
                    <a:lnTo>
                      <a:pt x="401" y="533"/>
                    </a:lnTo>
                    <a:lnTo>
                      <a:pt x="369" y="542"/>
                    </a:lnTo>
                    <a:lnTo>
                      <a:pt x="336" y="552"/>
                    </a:lnTo>
                    <a:lnTo>
                      <a:pt x="300" y="560"/>
                    </a:lnTo>
                    <a:lnTo>
                      <a:pt x="265" y="568"/>
                    </a:lnTo>
                    <a:lnTo>
                      <a:pt x="230" y="576"/>
                    </a:lnTo>
                    <a:lnTo>
                      <a:pt x="195" y="582"/>
                    </a:lnTo>
                    <a:lnTo>
                      <a:pt x="160" y="586"/>
                    </a:lnTo>
                    <a:lnTo>
                      <a:pt x="128" y="590"/>
                    </a:lnTo>
                    <a:lnTo>
                      <a:pt x="97" y="591"/>
                    </a:lnTo>
                    <a:lnTo>
                      <a:pt x="68" y="590"/>
                    </a:lnTo>
                    <a:lnTo>
                      <a:pt x="43" y="586"/>
                    </a:lnTo>
                    <a:lnTo>
                      <a:pt x="20" y="580"/>
                    </a:lnTo>
                    <a:lnTo>
                      <a:pt x="5" y="462"/>
                    </a:lnTo>
                    <a:lnTo>
                      <a:pt x="0" y="345"/>
                    </a:lnTo>
                    <a:lnTo>
                      <a:pt x="7" y="227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E2C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1" name="Freeform 367"/>
              <p:cNvSpPr>
                <a:spLocks/>
              </p:cNvSpPr>
              <p:nvPr/>
            </p:nvSpPr>
            <p:spPr bwMode="auto">
              <a:xfrm>
                <a:off x="1029" y="2465"/>
                <a:ext cx="258" cy="277"/>
              </a:xfrm>
              <a:custGeom>
                <a:avLst/>
                <a:gdLst>
                  <a:gd name="T0" fmla="*/ 0 w 517"/>
                  <a:gd name="T1" fmla="*/ 1 h 554"/>
                  <a:gd name="T2" fmla="*/ 0 w 517"/>
                  <a:gd name="T3" fmla="*/ 1 h 554"/>
                  <a:gd name="T4" fmla="*/ 0 w 517"/>
                  <a:gd name="T5" fmla="*/ 1 h 554"/>
                  <a:gd name="T6" fmla="*/ 0 w 517"/>
                  <a:gd name="T7" fmla="*/ 1 h 554"/>
                  <a:gd name="T8" fmla="*/ 1 w 517"/>
                  <a:gd name="T9" fmla="*/ 1 h 554"/>
                  <a:gd name="T10" fmla="*/ 1 w 517"/>
                  <a:gd name="T11" fmla="*/ 1 h 554"/>
                  <a:gd name="T12" fmla="*/ 1 w 517"/>
                  <a:gd name="T13" fmla="*/ 1 h 554"/>
                  <a:gd name="T14" fmla="*/ 1 w 517"/>
                  <a:gd name="T15" fmla="*/ 1 h 554"/>
                  <a:gd name="T16" fmla="*/ 2 w 517"/>
                  <a:gd name="T17" fmla="*/ 1 h 554"/>
                  <a:gd name="T18" fmla="*/ 2 w 517"/>
                  <a:gd name="T19" fmla="*/ 1 h 554"/>
                  <a:gd name="T20" fmla="*/ 2 w 517"/>
                  <a:gd name="T21" fmla="*/ 1 h 554"/>
                  <a:gd name="T22" fmla="*/ 2 w 517"/>
                  <a:gd name="T23" fmla="*/ 1 h 554"/>
                  <a:gd name="T24" fmla="*/ 3 w 517"/>
                  <a:gd name="T25" fmla="*/ 1 h 554"/>
                  <a:gd name="T26" fmla="*/ 3 w 517"/>
                  <a:gd name="T27" fmla="*/ 1 h 554"/>
                  <a:gd name="T28" fmla="*/ 3 w 517"/>
                  <a:gd name="T29" fmla="*/ 1 h 554"/>
                  <a:gd name="T30" fmla="*/ 3 w 517"/>
                  <a:gd name="T31" fmla="*/ 1 h 554"/>
                  <a:gd name="T32" fmla="*/ 4 w 517"/>
                  <a:gd name="T33" fmla="*/ 0 h 554"/>
                  <a:gd name="T34" fmla="*/ 4 w 517"/>
                  <a:gd name="T35" fmla="*/ 1 h 554"/>
                  <a:gd name="T36" fmla="*/ 3 w 517"/>
                  <a:gd name="T37" fmla="*/ 1 h 554"/>
                  <a:gd name="T38" fmla="*/ 3 w 517"/>
                  <a:gd name="T39" fmla="*/ 2 h 554"/>
                  <a:gd name="T40" fmla="*/ 3 w 517"/>
                  <a:gd name="T41" fmla="*/ 2 h 554"/>
                  <a:gd name="T42" fmla="*/ 3 w 517"/>
                  <a:gd name="T43" fmla="*/ 3 h 554"/>
                  <a:gd name="T44" fmla="*/ 3 w 517"/>
                  <a:gd name="T45" fmla="*/ 3 h 554"/>
                  <a:gd name="T46" fmla="*/ 3 w 517"/>
                  <a:gd name="T47" fmla="*/ 4 h 554"/>
                  <a:gd name="T48" fmla="*/ 3 w 517"/>
                  <a:gd name="T49" fmla="*/ 4 h 554"/>
                  <a:gd name="T50" fmla="*/ 3 w 517"/>
                  <a:gd name="T51" fmla="*/ 4 h 554"/>
                  <a:gd name="T52" fmla="*/ 3 w 517"/>
                  <a:gd name="T53" fmla="*/ 4 h 554"/>
                  <a:gd name="T54" fmla="*/ 3 w 517"/>
                  <a:gd name="T55" fmla="*/ 4 h 554"/>
                  <a:gd name="T56" fmla="*/ 2 w 517"/>
                  <a:gd name="T57" fmla="*/ 4 h 554"/>
                  <a:gd name="T58" fmla="*/ 2 w 517"/>
                  <a:gd name="T59" fmla="*/ 4 h 554"/>
                  <a:gd name="T60" fmla="*/ 2 w 517"/>
                  <a:gd name="T61" fmla="*/ 4 h 554"/>
                  <a:gd name="T62" fmla="*/ 2 w 517"/>
                  <a:gd name="T63" fmla="*/ 5 h 554"/>
                  <a:gd name="T64" fmla="*/ 1 w 517"/>
                  <a:gd name="T65" fmla="*/ 5 h 554"/>
                  <a:gd name="T66" fmla="*/ 1 w 517"/>
                  <a:gd name="T67" fmla="*/ 5 h 554"/>
                  <a:gd name="T68" fmla="*/ 1 w 517"/>
                  <a:gd name="T69" fmla="*/ 5 h 554"/>
                  <a:gd name="T70" fmla="*/ 1 w 517"/>
                  <a:gd name="T71" fmla="*/ 5 h 554"/>
                  <a:gd name="T72" fmla="*/ 0 w 517"/>
                  <a:gd name="T73" fmla="*/ 5 h 554"/>
                  <a:gd name="T74" fmla="*/ 0 w 517"/>
                  <a:gd name="T75" fmla="*/ 5 h 554"/>
                  <a:gd name="T76" fmla="*/ 0 w 517"/>
                  <a:gd name="T77" fmla="*/ 5 h 554"/>
                  <a:gd name="T78" fmla="*/ 0 w 517"/>
                  <a:gd name="T79" fmla="*/ 5 h 554"/>
                  <a:gd name="T80" fmla="*/ 0 w 517"/>
                  <a:gd name="T81" fmla="*/ 5 h 554"/>
                  <a:gd name="T82" fmla="*/ 0 w 517"/>
                  <a:gd name="T83" fmla="*/ 4 h 554"/>
                  <a:gd name="T84" fmla="*/ 0 w 517"/>
                  <a:gd name="T85" fmla="*/ 3 h 554"/>
                  <a:gd name="T86" fmla="*/ 0 w 517"/>
                  <a:gd name="T87" fmla="*/ 2 h 554"/>
                  <a:gd name="T88" fmla="*/ 0 w 517"/>
                  <a:gd name="T89" fmla="*/ 1 h 5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17" h="554">
                    <a:moveTo>
                      <a:pt x="19" y="101"/>
                    </a:moveTo>
                    <a:lnTo>
                      <a:pt x="44" y="93"/>
                    </a:lnTo>
                    <a:lnTo>
                      <a:pt x="70" y="83"/>
                    </a:lnTo>
                    <a:lnTo>
                      <a:pt x="100" y="75"/>
                    </a:lnTo>
                    <a:lnTo>
                      <a:pt x="131" y="67"/>
                    </a:lnTo>
                    <a:lnTo>
                      <a:pt x="163" y="59"/>
                    </a:lnTo>
                    <a:lnTo>
                      <a:pt x="197" y="51"/>
                    </a:lnTo>
                    <a:lnTo>
                      <a:pt x="231" y="43"/>
                    </a:lnTo>
                    <a:lnTo>
                      <a:pt x="267" y="35"/>
                    </a:lnTo>
                    <a:lnTo>
                      <a:pt x="302" y="28"/>
                    </a:lnTo>
                    <a:lnTo>
                      <a:pt x="336" y="22"/>
                    </a:lnTo>
                    <a:lnTo>
                      <a:pt x="370" y="17"/>
                    </a:lnTo>
                    <a:lnTo>
                      <a:pt x="403" y="12"/>
                    </a:lnTo>
                    <a:lnTo>
                      <a:pt x="434" y="7"/>
                    </a:lnTo>
                    <a:lnTo>
                      <a:pt x="464" y="4"/>
                    </a:lnTo>
                    <a:lnTo>
                      <a:pt x="492" y="2"/>
                    </a:lnTo>
                    <a:lnTo>
                      <a:pt x="517" y="0"/>
                    </a:lnTo>
                    <a:lnTo>
                      <a:pt x="512" y="63"/>
                    </a:lnTo>
                    <a:lnTo>
                      <a:pt x="508" y="120"/>
                    </a:lnTo>
                    <a:lnTo>
                      <a:pt x="502" y="175"/>
                    </a:lnTo>
                    <a:lnTo>
                      <a:pt x="496" y="230"/>
                    </a:lnTo>
                    <a:lnTo>
                      <a:pt x="491" y="285"/>
                    </a:lnTo>
                    <a:lnTo>
                      <a:pt x="487" y="340"/>
                    </a:lnTo>
                    <a:lnTo>
                      <a:pt x="486" y="398"/>
                    </a:lnTo>
                    <a:lnTo>
                      <a:pt x="487" y="460"/>
                    </a:lnTo>
                    <a:lnTo>
                      <a:pt x="465" y="466"/>
                    </a:lnTo>
                    <a:lnTo>
                      <a:pt x="440" y="474"/>
                    </a:lnTo>
                    <a:lnTo>
                      <a:pt x="412" y="482"/>
                    </a:lnTo>
                    <a:lnTo>
                      <a:pt x="382" y="491"/>
                    </a:lnTo>
                    <a:lnTo>
                      <a:pt x="351" y="500"/>
                    </a:lnTo>
                    <a:lnTo>
                      <a:pt x="319" y="509"/>
                    </a:lnTo>
                    <a:lnTo>
                      <a:pt x="285" y="519"/>
                    </a:lnTo>
                    <a:lnTo>
                      <a:pt x="251" y="528"/>
                    </a:lnTo>
                    <a:lnTo>
                      <a:pt x="218" y="536"/>
                    </a:lnTo>
                    <a:lnTo>
                      <a:pt x="184" y="543"/>
                    </a:lnTo>
                    <a:lnTo>
                      <a:pt x="152" y="547"/>
                    </a:lnTo>
                    <a:lnTo>
                      <a:pt x="121" y="552"/>
                    </a:lnTo>
                    <a:lnTo>
                      <a:pt x="91" y="554"/>
                    </a:lnTo>
                    <a:lnTo>
                      <a:pt x="63" y="553"/>
                    </a:lnTo>
                    <a:lnTo>
                      <a:pt x="39" y="551"/>
                    </a:lnTo>
                    <a:lnTo>
                      <a:pt x="17" y="545"/>
                    </a:lnTo>
                    <a:lnTo>
                      <a:pt x="3" y="435"/>
                    </a:lnTo>
                    <a:lnTo>
                      <a:pt x="0" y="326"/>
                    </a:lnTo>
                    <a:lnTo>
                      <a:pt x="6" y="216"/>
                    </a:lnTo>
                    <a:lnTo>
                      <a:pt x="19" y="101"/>
                    </a:lnTo>
                    <a:close/>
                  </a:path>
                </a:pathLst>
              </a:custGeom>
              <a:solidFill>
                <a:srgbClr val="E5C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2" name="Freeform 368"/>
              <p:cNvSpPr>
                <a:spLocks/>
              </p:cNvSpPr>
              <p:nvPr/>
            </p:nvSpPr>
            <p:spPr bwMode="auto">
              <a:xfrm>
                <a:off x="1030" y="2466"/>
                <a:ext cx="248" cy="258"/>
              </a:xfrm>
              <a:custGeom>
                <a:avLst/>
                <a:gdLst>
                  <a:gd name="T0" fmla="*/ 0 w 497"/>
                  <a:gd name="T1" fmla="*/ 0 h 517"/>
                  <a:gd name="T2" fmla="*/ 0 w 497"/>
                  <a:gd name="T3" fmla="*/ 0 h 517"/>
                  <a:gd name="T4" fmla="*/ 0 w 497"/>
                  <a:gd name="T5" fmla="*/ 0 h 517"/>
                  <a:gd name="T6" fmla="*/ 0 w 497"/>
                  <a:gd name="T7" fmla="*/ 0 h 517"/>
                  <a:gd name="T8" fmla="*/ 0 w 497"/>
                  <a:gd name="T9" fmla="*/ 0 h 517"/>
                  <a:gd name="T10" fmla="*/ 1 w 497"/>
                  <a:gd name="T11" fmla="*/ 0 h 517"/>
                  <a:gd name="T12" fmla="*/ 1 w 497"/>
                  <a:gd name="T13" fmla="*/ 0 h 517"/>
                  <a:gd name="T14" fmla="*/ 1 w 497"/>
                  <a:gd name="T15" fmla="*/ 0 h 517"/>
                  <a:gd name="T16" fmla="*/ 2 w 497"/>
                  <a:gd name="T17" fmla="*/ 0 h 517"/>
                  <a:gd name="T18" fmla="*/ 2 w 497"/>
                  <a:gd name="T19" fmla="*/ 0 h 517"/>
                  <a:gd name="T20" fmla="*/ 2 w 497"/>
                  <a:gd name="T21" fmla="*/ 0 h 517"/>
                  <a:gd name="T22" fmla="*/ 2 w 497"/>
                  <a:gd name="T23" fmla="*/ 0 h 517"/>
                  <a:gd name="T24" fmla="*/ 3 w 497"/>
                  <a:gd name="T25" fmla="*/ 0 h 517"/>
                  <a:gd name="T26" fmla="*/ 3 w 497"/>
                  <a:gd name="T27" fmla="*/ 0 h 517"/>
                  <a:gd name="T28" fmla="*/ 3 w 497"/>
                  <a:gd name="T29" fmla="*/ 0 h 517"/>
                  <a:gd name="T30" fmla="*/ 3 w 497"/>
                  <a:gd name="T31" fmla="*/ 0 h 517"/>
                  <a:gd name="T32" fmla="*/ 3 w 497"/>
                  <a:gd name="T33" fmla="*/ 0 h 517"/>
                  <a:gd name="T34" fmla="*/ 3 w 497"/>
                  <a:gd name="T35" fmla="*/ 0 h 517"/>
                  <a:gd name="T36" fmla="*/ 3 w 497"/>
                  <a:gd name="T37" fmla="*/ 0 h 517"/>
                  <a:gd name="T38" fmla="*/ 3 w 497"/>
                  <a:gd name="T39" fmla="*/ 1 h 517"/>
                  <a:gd name="T40" fmla="*/ 3 w 497"/>
                  <a:gd name="T41" fmla="*/ 1 h 517"/>
                  <a:gd name="T42" fmla="*/ 3 w 497"/>
                  <a:gd name="T43" fmla="*/ 2 h 517"/>
                  <a:gd name="T44" fmla="*/ 3 w 497"/>
                  <a:gd name="T45" fmla="*/ 2 h 517"/>
                  <a:gd name="T46" fmla="*/ 3 w 497"/>
                  <a:gd name="T47" fmla="*/ 2 h 517"/>
                  <a:gd name="T48" fmla="*/ 3 w 497"/>
                  <a:gd name="T49" fmla="*/ 3 h 517"/>
                  <a:gd name="T50" fmla="*/ 3 w 497"/>
                  <a:gd name="T51" fmla="*/ 3 h 517"/>
                  <a:gd name="T52" fmla="*/ 3 w 497"/>
                  <a:gd name="T53" fmla="*/ 3 h 517"/>
                  <a:gd name="T54" fmla="*/ 3 w 497"/>
                  <a:gd name="T55" fmla="*/ 3 h 517"/>
                  <a:gd name="T56" fmla="*/ 2 w 497"/>
                  <a:gd name="T57" fmla="*/ 3 h 517"/>
                  <a:gd name="T58" fmla="*/ 2 w 497"/>
                  <a:gd name="T59" fmla="*/ 3 h 517"/>
                  <a:gd name="T60" fmla="*/ 2 w 497"/>
                  <a:gd name="T61" fmla="*/ 3 h 517"/>
                  <a:gd name="T62" fmla="*/ 2 w 497"/>
                  <a:gd name="T63" fmla="*/ 3 h 517"/>
                  <a:gd name="T64" fmla="*/ 1 w 497"/>
                  <a:gd name="T65" fmla="*/ 3 h 517"/>
                  <a:gd name="T66" fmla="*/ 1 w 497"/>
                  <a:gd name="T67" fmla="*/ 3 h 517"/>
                  <a:gd name="T68" fmla="*/ 1 w 497"/>
                  <a:gd name="T69" fmla="*/ 3 h 517"/>
                  <a:gd name="T70" fmla="*/ 1 w 497"/>
                  <a:gd name="T71" fmla="*/ 3 h 517"/>
                  <a:gd name="T72" fmla="*/ 0 w 497"/>
                  <a:gd name="T73" fmla="*/ 4 h 517"/>
                  <a:gd name="T74" fmla="*/ 0 w 497"/>
                  <a:gd name="T75" fmla="*/ 4 h 517"/>
                  <a:gd name="T76" fmla="*/ 0 w 497"/>
                  <a:gd name="T77" fmla="*/ 4 h 517"/>
                  <a:gd name="T78" fmla="*/ 0 w 497"/>
                  <a:gd name="T79" fmla="*/ 4 h 517"/>
                  <a:gd name="T80" fmla="*/ 0 w 497"/>
                  <a:gd name="T81" fmla="*/ 3 h 517"/>
                  <a:gd name="T82" fmla="*/ 0 w 497"/>
                  <a:gd name="T83" fmla="*/ 3 h 517"/>
                  <a:gd name="T84" fmla="*/ 0 w 497"/>
                  <a:gd name="T85" fmla="*/ 2 h 517"/>
                  <a:gd name="T86" fmla="*/ 0 w 497"/>
                  <a:gd name="T87" fmla="*/ 1 h 517"/>
                  <a:gd name="T88" fmla="*/ 0 w 497"/>
                  <a:gd name="T89" fmla="*/ 0 h 51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7" h="517">
                    <a:moveTo>
                      <a:pt x="19" y="99"/>
                    </a:moveTo>
                    <a:lnTo>
                      <a:pt x="42" y="91"/>
                    </a:lnTo>
                    <a:lnTo>
                      <a:pt x="67" y="83"/>
                    </a:lnTo>
                    <a:lnTo>
                      <a:pt x="95" y="75"/>
                    </a:lnTo>
                    <a:lnTo>
                      <a:pt x="125" y="65"/>
                    </a:lnTo>
                    <a:lnTo>
                      <a:pt x="156" y="57"/>
                    </a:lnTo>
                    <a:lnTo>
                      <a:pt x="189" y="49"/>
                    </a:lnTo>
                    <a:lnTo>
                      <a:pt x="222" y="42"/>
                    </a:lnTo>
                    <a:lnTo>
                      <a:pt x="256" y="34"/>
                    </a:lnTo>
                    <a:lnTo>
                      <a:pt x="290" y="27"/>
                    </a:lnTo>
                    <a:lnTo>
                      <a:pt x="324" y="22"/>
                    </a:lnTo>
                    <a:lnTo>
                      <a:pt x="357" y="16"/>
                    </a:lnTo>
                    <a:lnTo>
                      <a:pt x="388" y="10"/>
                    </a:lnTo>
                    <a:lnTo>
                      <a:pt x="419" y="7"/>
                    </a:lnTo>
                    <a:lnTo>
                      <a:pt x="447" y="3"/>
                    </a:lnTo>
                    <a:lnTo>
                      <a:pt x="474" y="1"/>
                    </a:lnTo>
                    <a:lnTo>
                      <a:pt x="497" y="0"/>
                    </a:lnTo>
                    <a:lnTo>
                      <a:pt x="493" y="57"/>
                    </a:lnTo>
                    <a:lnTo>
                      <a:pt x="487" y="110"/>
                    </a:lnTo>
                    <a:lnTo>
                      <a:pt x="482" y="160"/>
                    </a:lnTo>
                    <a:lnTo>
                      <a:pt x="476" y="208"/>
                    </a:lnTo>
                    <a:lnTo>
                      <a:pt x="470" y="258"/>
                    </a:lnTo>
                    <a:lnTo>
                      <a:pt x="467" y="307"/>
                    </a:lnTo>
                    <a:lnTo>
                      <a:pt x="464" y="360"/>
                    </a:lnTo>
                    <a:lnTo>
                      <a:pt x="465" y="418"/>
                    </a:lnTo>
                    <a:lnTo>
                      <a:pt x="445" y="424"/>
                    </a:lnTo>
                    <a:lnTo>
                      <a:pt x="421" y="430"/>
                    </a:lnTo>
                    <a:lnTo>
                      <a:pt x="394" y="440"/>
                    </a:lnTo>
                    <a:lnTo>
                      <a:pt x="365" y="449"/>
                    </a:lnTo>
                    <a:lnTo>
                      <a:pt x="335" y="458"/>
                    </a:lnTo>
                    <a:lnTo>
                      <a:pt x="304" y="468"/>
                    </a:lnTo>
                    <a:lnTo>
                      <a:pt x="272" y="478"/>
                    </a:lnTo>
                    <a:lnTo>
                      <a:pt x="240" y="487"/>
                    </a:lnTo>
                    <a:lnTo>
                      <a:pt x="207" y="496"/>
                    </a:lnTo>
                    <a:lnTo>
                      <a:pt x="176" y="503"/>
                    </a:lnTo>
                    <a:lnTo>
                      <a:pt x="145" y="510"/>
                    </a:lnTo>
                    <a:lnTo>
                      <a:pt x="115" y="515"/>
                    </a:lnTo>
                    <a:lnTo>
                      <a:pt x="86" y="517"/>
                    </a:lnTo>
                    <a:lnTo>
                      <a:pt x="61" y="517"/>
                    </a:lnTo>
                    <a:lnTo>
                      <a:pt x="37" y="515"/>
                    </a:lnTo>
                    <a:lnTo>
                      <a:pt x="16" y="510"/>
                    </a:lnTo>
                    <a:lnTo>
                      <a:pt x="4" y="407"/>
                    </a:lnTo>
                    <a:lnTo>
                      <a:pt x="0" y="307"/>
                    </a:lnTo>
                    <a:lnTo>
                      <a:pt x="5" y="206"/>
                    </a:lnTo>
                    <a:lnTo>
                      <a:pt x="19" y="99"/>
                    </a:lnTo>
                    <a:close/>
                  </a:path>
                </a:pathLst>
              </a:custGeom>
              <a:solidFill>
                <a:srgbClr val="EAD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3" name="Freeform 369"/>
              <p:cNvSpPr>
                <a:spLocks/>
              </p:cNvSpPr>
              <p:nvPr/>
            </p:nvSpPr>
            <p:spPr bwMode="auto">
              <a:xfrm>
                <a:off x="1040" y="2492"/>
                <a:ext cx="367" cy="68"/>
              </a:xfrm>
              <a:custGeom>
                <a:avLst/>
                <a:gdLst>
                  <a:gd name="T0" fmla="*/ 0 w 734"/>
                  <a:gd name="T1" fmla="*/ 1 h 135"/>
                  <a:gd name="T2" fmla="*/ 2 w 734"/>
                  <a:gd name="T3" fmla="*/ 1 h 135"/>
                  <a:gd name="T4" fmla="*/ 5 w 734"/>
                  <a:gd name="T5" fmla="*/ 1 h 135"/>
                  <a:gd name="T6" fmla="*/ 6 w 734"/>
                  <a:gd name="T7" fmla="*/ 1 h 135"/>
                  <a:gd name="T8" fmla="*/ 6 w 734"/>
                  <a:gd name="T9" fmla="*/ 0 h 135"/>
                  <a:gd name="T10" fmla="*/ 6 w 734"/>
                  <a:gd name="T11" fmla="*/ 1 h 135"/>
                  <a:gd name="T12" fmla="*/ 1 w 734"/>
                  <a:gd name="T13" fmla="*/ 2 h 135"/>
                  <a:gd name="T14" fmla="*/ 0 w 734"/>
                  <a:gd name="T15" fmla="*/ 1 h 1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34" h="135">
                    <a:moveTo>
                      <a:pt x="0" y="111"/>
                    </a:moveTo>
                    <a:lnTo>
                      <a:pt x="198" y="77"/>
                    </a:lnTo>
                    <a:lnTo>
                      <a:pt x="530" y="29"/>
                    </a:lnTo>
                    <a:lnTo>
                      <a:pt x="669" y="18"/>
                    </a:lnTo>
                    <a:lnTo>
                      <a:pt x="734" y="0"/>
                    </a:lnTo>
                    <a:lnTo>
                      <a:pt x="658" y="41"/>
                    </a:lnTo>
                    <a:lnTo>
                      <a:pt x="36" y="135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4" name="Freeform 370"/>
              <p:cNvSpPr>
                <a:spLocks/>
              </p:cNvSpPr>
              <p:nvPr/>
            </p:nvSpPr>
            <p:spPr bwMode="auto">
              <a:xfrm>
                <a:off x="1047" y="2511"/>
                <a:ext cx="322" cy="382"/>
              </a:xfrm>
              <a:custGeom>
                <a:avLst/>
                <a:gdLst>
                  <a:gd name="T0" fmla="*/ 6 w 644"/>
                  <a:gd name="T1" fmla="*/ 0 h 763"/>
                  <a:gd name="T2" fmla="*/ 5 w 644"/>
                  <a:gd name="T3" fmla="*/ 2 h 763"/>
                  <a:gd name="T4" fmla="*/ 5 w 644"/>
                  <a:gd name="T5" fmla="*/ 3 h 763"/>
                  <a:gd name="T6" fmla="*/ 5 w 644"/>
                  <a:gd name="T7" fmla="*/ 5 h 763"/>
                  <a:gd name="T8" fmla="*/ 6 w 644"/>
                  <a:gd name="T9" fmla="*/ 6 h 763"/>
                  <a:gd name="T10" fmla="*/ 5 w 644"/>
                  <a:gd name="T11" fmla="*/ 6 h 763"/>
                  <a:gd name="T12" fmla="*/ 5 w 644"/>
                  <a:gd name="T13" fmla="*/ 6 h 763"/>
                  <a:gd name="T14" fmla="*/ 5 w 644"/>
                  <a:gd name="T15" fmla="*/ 6 h 763"/>
                  <a:gd name="T16" fmla="*/ 4 w 644"/>
                  <a:gd name="T17" fmla="*/ 6 h 763"/>
                  <a:gd name="T18" fmla="*/ 4 w 644"/>
                  <a:gd name="T19" fmla="*/ 6 h 763"/>
                  <a:gd name="T20" fmla="*/ 4 w 644"/>
                  <a:gd name="T21" fmla="*/ 6 h 763"/>
                  <a:gd name="T22" fmla="*/ 3 w 644"/>
                  <a:gd name="T23" fmla="*/ 6 h 763"/>
                  <a:gd name="T24" fmla="*/ 3 w 644"/>
                  <a:gd name="T25" fmla="*/ 6 h 763"/>
                  <a:gd name="T26" fmla="*/ 3 w 644"/>
                  <a:gd name="T27" fmla="*/ 6 h 763"/>
                  <a:gd name="T28" fmla="*/ 2 w 644"/>
                  <a:gd name="T29" fmla="*/ 6 h 763"/>
                  <a:gd name="T30" fmla="*/ 2 w 644"/>
                  <a:gd name="T31" fmla="*/ 6 h 763"/>
                  <a:gd name="T32" fmla="*/ 2 w 644"/>
                  <a:gd name="T33" fmla="*/ 6 h 763"/>
                  <a:gd name="T34" fmla="*/ 2 w 644"/>
                  <a:gd name="T35" fmla="*/ 6 h 763"/>
                  <a:gd name="T36" fmla="*/ 1 w 644"/>
                  <a:gd name="T37" fmla="*/ 6 h 763"/>
                  <a:gd name="T38" fmla="*/ 1 w 644"/>
                  <a:gd name="T39" fmla="*/ 6 h 763"/>
                  <a:gd name="T40" fmla="*/ 1 w 644"/>
                  <a:gd name="T41" fmla="*/ 6 h 763"/>
                  <a:gd name="T42" fmla="*/ 1 w 644"/>
                  <a:gd name="T43" fmla="*/ 6 h 763"/>
                  <a:gd name="T44" fmla="*/ 1 w 644"/>
                  <a:gd name="T45" fmla="*/ 5 h 763"/>
                  <a:gd name="T46" fmla="*/ 0 w 644"/>
                  <a:gd name="T47" fmla="*/ 4 h 763"/>
                  <a:gd name="T48" fmla="*/ 0 w 644"/>
                  <a:gd name="T49" fmla="*/ 4 h 763"/>
                  <a:gd name="T50" fmla="*/ 1 w 644"/>
                  <a:gd name="T51" fmla="*/ 3 h 763"/>
                  <a:gd name="T52" fmla="*/ 1 w 644"/>
                  <a:gd name="T53" fmla="*/ 2 h 763"/>
                  <a:gd name="T54" fmla="*/ 1 w 644"/>
                  <a:gd name="T55" fmla="*/ 2 h 763"/>
                  <a:gd name="T56" fmla="*/ 1 w 644"/>
                  <a:gd name="T57" fmla="*/ 1 h 763"/>
                  <a:gd name="T58" fmla="*/ 1 w 644"/>
                  <a:gd name="T59" fmla="*/ 1 h 763"/>
                  <a:gd name="T60" fmla="*/ 1 w 644"/>
                  <a:gd name="T61" fmla="*/ 1 h 763"/>
                  <a:gd name="T62" fmla="*/ 2 w 644"/>
                  <a:gd name="T63" fmla="*/ 1 h 763"/>
                  <a:gd name="T64" fmla="*/ 2 w 644"/>
                  <a:gd name="T65" fmla="*/ 1 h 763"/>
                  <a:gd name="T66" fmla="*/ 2 w 644"/>
                  <a:gd name="T67" fmla="*/ 1 h 763"/>
                  <a:gd name="T68" fmla="*/ 2 w 644"/>
                  <a:gd name="T69" fmla="*/ 1 h 763"/>
                  <a:gd name="T70" fmla="*/ 3 w 644"/>
                  <a:gd name="T71" fmla="*/ 1 h 763"/>
                  <a:gd name="T72" fmla="*/ 3 w 644"/>
                  <a:gd name="T73" fmla="*/ 1 h 763"/>
                  <a:gd name="T74" fmla="*/ 3 w 644"/>
                  <a:gd name="T75" fmla="*/ 1 h 763"/>
                  <a:gd name="T76" fmla="*/ 4 w 644"/>
                  <a:gd name="T77" fmla="*/ 1 h 763"/>
                  <a:gd name="T78" fmla="*/ 4 w 644"/>
                  <a:gd name="T79" fmla="*/ 1 h 763"/>
                  <a:gd name="T80" fmla="*/ 4 w 644"/>
                  <a:gd name="T81" fmla="*/ 1 h 763"/>
                  <a:gd name="T82" fmla="*/ 5 w 644"/>
                  <a:gd name="T83" fmla="*/ 1 h 763"/>
                  <a:gd name="T84" fmla="*/ 5 w 644"/>
                  <a:gd name="T85" fmla="*/ 1 h 763"/>
                  <a:gd name="T86" fmla="*/ 5 w 644"/>
                  <a:gd name="T87" fmla="*/ 1 h 763"/>
                  <a:gd name="T88" fmla="*/ 6 w 644"/>
                  <a:gd name="T89" fmla="*/ 0 h 7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44" h="763">
                    <a:moveTo>
                      <a:pt x="642" y="0"/>
                    </a:moveTo>
                    <a:lnTo>
                      <a:pt x="639" y="172"/>
                    </a:lnTo>
                    <a:lnTo>
                      <a:pt x="638" y="361"/>
                    </a:lnTo>
                    <a:lnTo>
                      <a:pt x="639" y="557"/>
                    </a:lnTo>
                    <a:lnTo>
                      <a:pt x="644" y="749"/>
                    </a:lnTo>
                    <a:lnTo>
                      <a:pt x="606" y="754"/>
                    </a:lnTo>
                    <a:lnTo>
                      <a:pt x="566" y="757"/>
                    </a:lnTo>
                    <a:lnTo>
                      <a:pt x="528" y="760"/>
                    </a:lnTo>
                    <a:lnTo>
                      <a:pt x="489" y="761"/>
                    </a:lnTo>
                    <a:lnTo>
                      <a:pt x="450" y="763"/>
                    </a:lnTo>
                    <a:lnTo>
                      <a:pt x="411" y="763"/>
                    </a:lnTo>
                    <a:lnTo>
                      <a:pt x="372" y="763"/>
                    </a:lnTo>
                    <a:lnTo>
                      <a:pt x="333" y="763"/>
                    </a:lnTo>
                    <a:lnTo>
                      <a:pt x="293" y="762"/>
                    </a:lnTo>
                    <a:lnTo>
                      <a:pt x="254" y="762"/>
                    </a:lnTo>
                    <a:lnTo>
                      <a:pt x="215" y="761"/>
                    </a:lnTo>
                    <a:lnTo>
                      <a:pt x="177" y="760"/>
                    </a:lnTo>
                    <a:lnTo>
                      <a:pt x="138" y="759"/>
                    </a:lnTo>
                    <a:lnTo>
                      <a:pt x="99" y="757"/>
                    </a:lnTo>
                    <a:lnTo>
                      <a:pt x="60" y="756"/>
                    </a:lnTo>
                    <a:lnTo>
                      <a:pt x="22" y="755"/>
                    </a:lnTo>
                    <a:lnTo>
                      <a:pt x="10" y="657"/>
                    </a:lnTo>
                    <a:lnTo>
                      <a:pt x="3" y="564"/>
                    </a:lnTo>
                    <a:lnTo>
                      <a:pt x="0" y="476"/>
                    </a:lnTo>
                    <a:lnTo>
                      <a:pt x="0" y="392"/>
                    </a:lnTo>
                    <a:lnTo>
                      <a:pt x="3" y="312"/>
                    </a:lnTo>
                    <a:lnTo>
                      <a:pt x="8" y="233"/>
                    </a:lnTo>
                    <a:lnTo>
                      <a:pt x="15" y="156"/>
                    </a:lnTo>
                    <a:lnTo>
                      <a:pt x="22" y="79"/>
                    </a:lnTo>
                    <a:lnTo>
                      <a:pt x="60" y="72"/>
                    </a:lnTo>
                    <a:lnTo>
                      <a:pt x="98" y="64"/>
                    </a:lnTo>
                    <a:lnTo>
                      <a:pt x="136" y="57"/>
                    </a:lnTo>
                    <a:lnTo>
                      <a:pt x="175" y="51"/>
                    </a:lnTo>
                    <a:lnTo>
                      <a:pt x="214" y="44"/>
                    </a:lnTo>
                    <a:lnTo>
                      <a:pt x="252" y="39"/>
                    </a:lnTo>
                    <a:lnTo>
                      <a:pt x="291" y="33"/>
                    </a:lnTo>
                    <a:lnTo>
                      <a:pt x="330" y="27"/>
                    </a:lnTo>
                    <a:lnTo>
                      <a:pt x="369" y="23"/>
                    </a:lnTo>
                    <a:lnTo>
                      <a:pt x="409" y="18"/>
                    </a:lnTo>
                    <a:lnTo>
                      <a:pt x="448" y="13"/>
                    </a:lnTo>
                    <a:lnTo>
                      <a:pt x="487" y="10"/>
                    </a:lnTo>
                    <a:lnTo>
                      <a:pt x="526" y="6"/>
                    </a:lnTo>
                    <a:lnTo>
                      <a:pt x="565" y="4"/>
                    </a:lnTo>
                    <a:lnTo>
                      <a:pt x="603" y="2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006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5" name="Freeform 371"/>
              <p:cNvSpPr>
                <a:spLocks/>
              </p:cNvSpPr>
              <p:nvPr/>
            </p:nvSpPr>
            <p:spPr bwMode="auto">
              <a:xfrm>
                <a:off x="1052" y="2519"/>
                <a:ext cx="308" cy="366"/>
              </a:xfrm>
              <a:custGeom>
                <a:avLst/>
                <a:gdLst>
                  <a:gd name="T0" fmla="*/ 5 w 616"/>
                  <a:gd name="T1" fmla="*/ 0 h 731"/>
                  <a:gd name="T2" fmla="*/ 5 w 616"/>
                  <a:gd name="T3" fmla="*/ 2 h 731"/>
                  <a:gd name="T4" fmla="*/ 5 w 616"/>
                  <a:gd name="T5" fmla="*/ 3 h 731"/>
                  <a:gd name="T6" fmla="*/ 5 w 616"/>
                  <a:gd name="T7" fmla="*/ 5 h 731"/>
                  <a:gd name="T8" fmla="*/ 5 w 616"/>
                  <a:gd name="T9" fmla="*/ 6 h 731"/>
                  <a:gd name="T10" fmla="*/ 5 w 616"/>
                  <a:gd name="T11" fmla="*/ 6 h 731"/>
                  <a:gd name="T12" fmla="*/ 5 w 616"/>
                  <a:gd name="T13" fmla="*/ 6 h 731"/>
                  <a:gd name="T14" fmla="*/ 4 w 616"/>
                  <a:gd name="T15" fmla="*/ 6 h 731"/>
                  <a:gd name="T16" fmla="*/ 4 w 616"/>
                  <a:gd name="T17" fmla="*/ 6 h 731"/>
                  <a:gd name="T18" fmla="*/ 4 w 616"/>
                  <a:gd name="T19" fmla="*/ 6 h 731"/>
                  <a:gd name="T20" fmla="*/ 4 w 616"/>
                  <a:gd name="T21" fmla="*/ 6 h 731"/>
                  <a:gd name="T22" fmla="*/ 3 w 616"/>
                  <a:gd name="T23" fmla="*/ 6 h 731"/>
                  <a:gd name="T24" fmla="*/ 3 w 616"/>
                  <a:gd name="T25" fmla="*/ 6 h 731"/>
                  <a:gd name="T26" fmla="*/ 3 w 616"/>
                  <a:gd name="T27" fmla="*/ 6 h 731"/>
                  <a:gd name="T28" fmla="*/ 2 w 616"/>
                  <a:gd name="T29" fmla="*/ 6 h 731"/>
                  <a:gd name="T30" fmla="*/ 2 w 616"/>
                  <a:gd name="T31" fmla="*/ 6 h 731"/>
                  <a:gd name="T32" fmla="*/ 2 w 616"/>
                  <a:gd name="T33" fmla="*/ 6 h 731"/>
                  <a:gd name="T34" fmla="*/ 2 w 616"/>
                  <a:gd name="T35" fmla="*/ 6 h 731"/>
                  <a:gd name="T36" fmla="*/ 1 w 616"/>
                  <a:gd name="T37" fmla="*/ 6 h 731"/>
                  <a:gd name="T38" fmla="*/ 1 w 616"/>
                  <a:gd name="T39" fmla="*/ 6 h 731"/>
                  <a:gd name="T40" fmla="*/ 1 w 616"/>
                  <a:gd name="T41" fmla="*/ 6 h 731"/>
                  <a:gd name="T42" fmla="*/ 1 w 616"/>
                  <a:gd name="T43" fmla="*/ 5 h 731"/>
                  <a:gd name="T44" fmla="*/ 1 w 616"/>
                  <a:gd name="T45" fmla="*/ 5 h 731"/>
                  <a:gd name="T46" fmla="*/ 0 w 616"/>
                  <a:gd name="T47" fmla="*/ 4 h 731"/>
                  <a:gd name="T48" fmla="*/ 0 w 616"/>
                  <a:gd name="T49" fmla="*/ 3 h 731"/>
                  <a:gd name="T50" fmla="*/ 1 w 616"/>
                  <a:gd name="T51" fmla="*/ 3 h 731"/>
                  <a:gd name="T52" fmla="*/ 1 w 616"/>
                  <a:gd name="T53" fmla="*/ 2 h 731"/>
                  <a:gd name="T54" fmla="*/ 1 w 616"/>
                  <a:gd name="T55" fmla="*/ 2 h 731"/>
                  <a:gd name="T56" fmla="*/ 1 w 616"/>
                  <a:gd name="T57" fmla="*/ 1 h 731"/>
                  <a:gd name="T58" fmla="*/ 1 w 616"/>
                  <a:gd name="T59" fmla="*/ 1 h 731"/>
                  <a:gd name="T60" fmla="*/ 1 w 616"/>
                  <a:gd name="T61" fmla="*/ 1 h 731"/>
                  <a:gd name="T62" fmla="*/ 2 w 616"/>
                  <a:gd name="T63" fmla="*/ 1 h 731"/>
                  <a:gd name="T64" fmla="*/ 2 w 616"/>
                  <a:gd name="T65" fmla="*/ 1 h 731"/>
                  <a:gd name="T66" fmla="*/ 2 w 616"/>
                  <a:gd name="T67" fmla="*/ 1 h 731"/>
                  <a:gd name="T68" fmla="*/ 2 w 616"/>
                  <a:gd name="T69" fmla="*/ 1 h 731"/>
                  <a:gd name="T70" fmla="*/ 3 w 616"/>
                  <a:gd name="T71" fmla="*/ 1 h 731"/>
                  <a:gd name="T72" fmla="*/ 3 w 616"/>
                  <a:gd name="T73" fmla="*/ 1 h 731"/>
                  <a:gd name="T74" fmla="*/ 3 w 616"/>
                  <a:gd name="T75" fmla="*/ 1 h 731"/>
                  <a:gd name="T76" fmla="*/ 4 w 616"/>
                  <a:gd name="T77" fmla="*/ 1 h 731"/>
                  <a:gd name="T78" fmla="*/ 4 w 616"/>
                  <a:gd name="T79" fmla="*/ 1 h 731"/>
                  <a:gd name="T80" fmla="*/ 4 w 616"/>
                  <a:gd name="T81" fmla="*/ 1 h 731"/>
                  <a:gd name="T82" fmla="*/ 4 w 616"/>
                  <a:gd name="T83" fmla="*/ 1 h 731"/>
                  <a:gd name="T84" fmla="*/ 5 w 616"/>
                  <a:gd name="T85" fmla="*/ 1 h 731"/>
                  <a:gd name="T86" fmla="*/ 5 w 616"/>
                  <a:gd name="T87" fmla="*/ 1 h 731"/>
                  <a:gd name="T88" fmla="*/ 5 w 616"/>
                  <a:gd name="T89" fmla="*/ 0 h 7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16" h="731">
                    <a:moveTo>
                      <a:pt x="616" y="0"/>
                    </a:moveTo>
                    <a:lnTo>
                      <a:pt x="615" y="165"/>
                    </a:lnTo>
                    <a:lnTo>
                      <a:pt x="614" y="343"/>
                    </a:lnTo>
                    <a:lnTo>
                      <a:pt x="614" y="528"/>
                    </a:lnTo>
                    <a:lnTo>
                      <a:pt x="616" y="712"/>
                    </a:lnTo>
                    <a:lnTo>
                      <a:pt x="579" y="717"/>
                    </a:lnTo>
                    <a:lnTo>
                      <a:pt x="544" y="721"/>
                    </a:lnTo>
                    <a:lnTo>
                      <a:pt x="507" y="725"/>
                    </a:lnTo>
                    <a:lnTo>
                      <a:pt x="470" y="728"/>
                    </a:lnTo>
                    <a:lnTo>
                      <a:pt x="433" y="730"/>
                    </a:lnTo>
                    <a:lnTo>
                      <a:pt x="395" y="731"/>
                    </a:lnTo>
                    <a:lnTo>
                      <a:pt x="358" y="731"/>
                    </a:lnTo>
                    <a:lnTo>
                      <a:pt x="321" y="731"/>
                    </a:lnTo>
                    <a:lnTo>
                      <a:pt x="283" y="731"/>
                    </a:lnTo>
                    <a:lnTo>
                      <a:pt x="246" y="730"/>
                    </a:lnTo>
                    <a:lnTo>
                      <a:pt x="210" y="729"/>
                    </a:lnTo>
                    <a:lnTo>
                      <a:pt x="172" y="727"/>
                    </a:lnTo>
                    <a:lnTo>
                      <a:pt x="135" y="724"/>
                    </a:lnTo>
                    <a:lnTo>
                      <a:pt x="98" y="722"/>
                    </a:lnTo>
                    <a:lnTo>
                      <a:pt x="61" y="720"/>
                    </a:lnTo>
                    <a:lnTo>
                      <a:pt x="24" y="717"/>
                    </a:lnTo>
                    <a:lnTo>
                      <a:pt x="11" y="624"/>
                    </a:lnTo>
                    <a:lnTo>
                      <a:pt x="3" y="537"/>
                    </a:lnTo>
                    <a:lnTo>
                      <a:pt x="0" y="452"/>
                    </a:lnTo>
                    <a:lnTo>
                      <a:pt x="0" y="373"/>
                    </a:lnTo>
                    <a:lnTo>
                      <a:pt x="3" y="296"/>
                    </a:lnTo>
                    <a:lnTo>
                      <a:pt x="9" y="222"/>
                    </a:lnTo>
                    <a:lnTo>
                      <a:pt x="16" y="148"/>
                    </a:lnTo>
                    <a:lnTo>
                      <a:pt x="24" y="75"/>
                    </a:lnTo>
                    <a:lnTo>
                      <a:pt x="60" y="67"/>
                    </a:lnTo>
                    <a:lnTo>
                      <a:pt x="97" y="59"/>
                    </a:lnTo>
                    <a:lnTo>
                      <a:pt x="133" y="52"/>
                    </a:lnTo>
                    <a:lnTo>
                      <a:pt x="170" y="45"/>
                    </a:lnTo>
                    <a:lnTo>
                      <a:pt x="207" y="38"/>
                    </a:lnTo>
                    <a:lnTo>
                      <a:pt x="244" y="32"/>
                    </a:lnTo>
                    <a:lnTo>
                      <a:pt x="281" y="27"/>
                    </a:lnTo>
                    <a:lnTo>
                      <a:pt x="319" y="22"/>
                    </a:lnTo>
                    <a:lnTo>
                      <a:pt x="356" y="18"/>
                    </a:lnTo>
                    <a:lnTo>
                      <a:pt x="393" y="14"/>
                    </a:lnTo>
                    <a:lnTo>
                      <a:pt x="431" y="10"/>
                    </a:lnTo>
                    <a:lnTo>
                      <a:pt x="468" y="8"/>
                    </a:lnTo>
                    <a:lnTo>
                      <a:pt x="504" y="4"/>
                    </a:lnTo>
                    <a:lnTo>
                      <a:pt x="542" y="3"/>
                    </a:lnTo>
                    <a:lnTo>
                      <a:pt x="579" y="1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0070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6" name="Freeform 372"/>
              <p:cNvSpPr>
                <a:spLocks/>
              </p:cNvSpPr>
              <p:nvPr/>
            </p:nvSpPr>
            <p:spPr bwMode="auto">
              <a:xfrm>
                <a:off x="1057" y="2527"/>
                <a:ext cx="294" cy="351"/>
              </a:xfrm>
              <a:custGeom>
                <a:avLst/>
                <a:gdLst>
                  <a:gd name="T0" fmla="*/ 4 w 589"/>
                  <a:gd name="T1" fmla="*/ 0 h 700"/>
                  <a:gd name="T2" fmla="*/ 4 w 589"/>
                  <a:gd name="T3" fmla="*/ 2 h 700"/>
                  <a:gd name="T4" fmla="*/ 4 w 589"/>
                  <a:gd name="T5" fmla="*/ 3 h 700"/>
                  <a:gd name="T6" fmla="*/ 4 w 589"/>
                  <a:gd name="T7" fmla="*/ 4 h 700"/>
                  <a:gd name="T8" fmla="*/ 4 w 589"/>
                  <a:gd name="T9" fmla="*/ 6 h 700"/>
                  <a:gd name="T10" fmla="*/ 4 w 589"/>
                  <a:gd name="T11" fmla="*/ 6 h 700"/>
                  <a:gd name="T12" fmla="*/ 4 w 589"/>
                  <a:gd name="T13" fmla="*/ 6 h 700"/>
                  <a:gd name="T14" fmla="*/ 3 w 589"/>
                  <a:gd name="T15" fmla="*/ 6 h 700"/>
                  <a:gd name="T16" fmla="*/ 3 w 589"/>
                  <a:gd name="T17" fmla="*/ 6 h 700"/>
                  <a:gd name="T18" fmla="*/ 3 w 589"/>
                  <a:gd name="T19" fmla="*/ 6 h 700"/>
                  <a:gd name="T20" fmla="*/ 2 w 589"/>
                  <a:gd name="T21" fmla="*/ 6 h 700"/>
                  <a:gd name="T22" fmla="*/ 2 w 589"/>
                  <a:gd name="T23" fmla="*/ 6 h 700"/>
                  <a:gd name="T24" fmla="*/ 2 w 589"/>
                  <a:gd name="T25" fmla="*/ 6 h 700"/>
                  <a:gd name="T26" fmla="*/ 2 w 589"/>
                  <a:gd name="T27" fmla="*/ 6 h 700"/>
                  <a:gd name="T28" fmla="*/ 1 w 589"/>
                  <a:gd name="T29" fmla="*/ 6 h 700"/>
                  <a:gd name="T30" fmla="*/ 1 w 589"/>
                  <a:gd name="T31" fmla="*/ 6 h 700"/>
                  <a:gd name="T32" fmla="*/ 1 w 589"/>
                  <a:gd name="T33" fmla="*/ 6 h 700"/>
                  <a:gd name="T34" fmla="*/ 1 w 589"/>
                  <a:gd name="T35" fmla="*/ 6 h 700"/>
                  <a:gd name="T36" fmla="*/ 0 w 589"/>
                  <a:gd name="T37" fmla="*/ 6 h 700"/>
                  <a:gd name="T38" fmla="*/ 0 w 589"/>
                  <a:gd name="T39" fmla="*/ 6 h 700"/>
                  <a:gd name="T40" fmla="*/ 0 w 589"/>
                  <a:gd name="T41" fmla="*/ 6 h 700"/>
                  <a:gd name="T42" fmla="*/ 0 w 589"/>
                  <a:gd name="T43" fmla="*/ 5 h 700"/>
                  <a:gd name="T44" fmla="*/ 0 w 589"/>
                  <a:gd name="T45" fmla="*/ 4 h 700"/>
                  <a:gd name="T46" fmla="*/ 0 w 589"/>
                  <a:gd name="T47" fmla="*/ 4 h 700"/>
                  <a:gd name="T48" fmla="*/ 0 w 589"/>
                  <a:gd name="T49" fmla="*/ 3 h 700"/>
                  <a:gd name="T50" fmla="*/ 0 w 589"/>
                  <a:gd name="T51" fmla="*/ 3 h 700"/>
                  <a:gd name="T52" fmla="*/ 0 w 589"/>
                  <a:gd name="T53" fmla="*/ 2 h 700"/>
                  <a:gd name="T54" fmla="*/ 0 w 589"/>
                  <a:gd name="T55" fmla="*/ 2 h 700"/>
                  <a:gd name="T56" fmla="*/ 0 w 589"/>
                  <a:gd name="T57" fmla="*/ 1 h 700"/>
                  <a:gd name="T58" fmla="*/ 0 w 589"/>
                  <a:gd name="T59" fmla="*/ 1 h 700"/>
                  <a:gd name="T60" fmla="*/ 0 w 589"/>
                  <a:gd name="T61" fmla="*/ 1 h 700"/>
                  <a:gd name="T62" fmla="*/ 1 w 589"/>
                  <a:gd name="T63" fmla="*/ 1 h 700"/>
                  <a:gd name="T64" fmla="*/ 1 w 589"/>
                  <a:gd name="T65" fmla="*/ 1 h 700"/>
                  <a:gd name="T66" fmla="*/ 1 w 589"/>
                  <a:gd name="T67" fmla="*/ 1 h 700"/>
                  <a:gd name="T68" fmla="*/ 1 w 589"/>
                  <a:gd name="T69" fmla="*/ 1 h 700"/>
                  <a:gd name="T70" fmla="*/ 2 w 589"/>
                  <a:gd name="T71" fmla="*/ 1 h 700"/>
                  <a:gd name="T72" fmla="*/ 2 w 589"/>
                  <a:gd name="T73" fmla="*/ 1 h 700"/>
                  <a:gd name="T74" fmla="*/ 2 w 589"/>
                  <a:gd name="T75" fmla="*/ 1 h 700"/>
                  <a:gd name="T76" fmla="*/ 2 w 589"/>
                  <a:gd name="T77" fmla="*/ 1 h 700"/>
                  <a:gd name="T78" fmla="*/ 3 w 589"/>
                  <a:gd name="T79" fmla="*/ 1 h 700"/>
                  <a:gd name="T80" fmla="*/ 3 w 589"/>
                  <a:gd name="T81" fmla="*/ 1 h 700"/>
                  <a:gd name="T82" fmla="*/ 3 w 589"/>
                  <a:gd name="T83" fmla="*/ 1 h 700"/>
                  <a:gd name="T84" fmla="*/ 4 w 589"/>
                  <a:gd name="T85" fmla="*/ 1 h 700"/>
                  <a:gd name="T86" fmla="*/ 4 w 589"/>
                  <a:gd name="T87" fmla="*/ 1 h 700"/>
                  <a:gd name="T88" fmla="*/ 4 w 589"/>
                  <a:gd name="T89" fmla="*/ 0 h 70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89" h="700">
                    <a:moveTo>
                      <a:pt x="589" y="0"/>
                    </a:moveTo>
                    <a:lnTo>
                      <a:pt x="589" y="157"/>
                    </a:lnTo>
                    <a:lnTo>
                      <a:pt x="589" y="327"/>
                    </a:lnTo>
                    <a:lnTo>
                      <a:pt x="589" y="502"/>
                    </a:lnTo>
                    <a:lnTo>
                      <a:pt x="589" y="676"/>
                    </a:lnTo>
                    <a:lnTo>
                      <a:pt x="554" y="682"/>
                    </a:lnTo>
                    <a:lnTo>
                      <a:pt x="520" y="688"/>
                    </a:lnTo>
                    <a:lnTo>
                      <a:pt x="485" y="691"/>
                    </a:lnTo>
                    <a:lnTo>
                      <a:pt x="449" y="694"/>
                    </a:lnTo>
                    <a:lnTo>
                      <a:pt x="415" y="697"/>
                    </a:lnTo>
                    <a:lnTo>
                      <a:pt x="379" y="699"/>
                    </a:lnTo>
                    <a:lnTo>
                      <a:pt x="345" y="700"/>
                    </a:lnTo>
                    <a:lnTo>
                      <a:pt x="309" y="700"/>
                    </a:lnTo>
                    <a:lnTo>
                      <a:pt x="274" y="699"/>
                    </a:lnTo>
                    <a:lnTo>
                      <a:pt x="239" y="698"/>
                    </a:lnTo>
                    <a:lnTo>
                      <a:pt x="203" y="697"/>
                    </a:lnTo>
                    <a:lnTo>
                      <a:pt x="168" y="694"/>
                    </a:lnTo>
                    <a:lnTo>
                      <a:pt x="133" y="692"/>
                    </a:lnTo>
                    <a:lnTo>
                      <a:pt x="98" y="689"/>
                    </a:lnTo>
                    <a:lnTo>
                      <a:pt x="62" y="685"/>
                    </a:lnTo>
                    <a:lnTo>
                      <a:pt x="28" y="681"/>
                    </a:lnTo>
                    <a:lnTo>
                      <a:pt x="14" y="592"/>
                    </a:lnTo>
                    <a:lnTo>
                      <a:pt x="5" y="509"/>
                    </a:lnTo>
                    <a:lnTo>
                      <a:pt x="1" y="430"/>
                    </a:lnTo>
                    <a:lnTo>
                      <a:pt x="0" y="354"/>
                    </a:lnTo>
                    <a:lnTo>
                      <a:pt x="4" y="281"/>
                    </a:lnTo>
                    <a:lnTo>
                      <a:pt x="9" y="211"/>
                    </a:lnTo>
                    <a:lnTo>
                      <a:pt x="19" y="140"/>
                    </a:lnTo>
                    <a:lnTo>
                      <a:pt x="28" y="71"/>
                    </a:lnTo>
                    <a:lnTo>
                      <a:pt x="62" y="62"/>
                    </a:lnTo>
                    <a:lnTo>
                      <a:pt x="97" y="53"/>
                    </a:lnTo>
                    <a:lnTo>
                      <a:pt x="131" y="45"/>
                    </a:lnTo>
                    <a:lnTo>
                      <a:pt x="166" y="38"/>
                    </a:lnTo>
                    <a:lnTo>
                      <a:pt x="201" y="32"/>
                    </a:lnTo>
                    <a:lnTo>
                      <a:pt x="236" y="26"/>
                    </a:lnTo>
                    <a:lnTo>
                      <a:pt x="271" y="21"/>
                    </a:lnTo>
                    <a:lnTo>
                      <a:pt x="306" y="16"/>
                    </a:lnTo>
                    <a:lnTo>
                      <a:pt x="342" y="13"/>
                    </a:lnTo>
                    <a:lnTo>
                      <a:pt x="377" y="9"/>
                    </a:lnTo>
                    <a:lnTo>
                      <a:pt x="412" y="7"/>
                    </a:lnTo>
                    <a:lnTo>
                      <a:pt x="448" y="5"/>
                    </a:lnTo>
                    <a:lnTo>
                      <a:pt x="483" y="3"/>
                    </a:lnTo>
                    <a:lnTo>
                      <a:pt x="518" y="1"/>
                    </a:lnTo>
                    <a:lnTo>
                      <a:pt x="554" y="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0072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7" name="Freeform 373"/>
              <p:cNvSpPr>
                <a:spLocks/>
              </p:cNvSpPr>
              <p:nvPr/>
            </p:nvSpPr>
            <p:spPr bwMode="auto">
              <a:xfrm>
                <a:off x="1061" y="2536"/>
                <a:ext cx="282" cy="334"/>
              </a:xfrm>
              <a:custGeom>
                <a:avLst/>
                <a:gdLst>
                  <a:gd name="T0" fmla="*/ 4 w 565"/>
                  <a:gd name="T1" fmla="*/ 0 h 669"/>
                  <a:gd name="T2" fmla="*/ 4 w 565"/>
                  <a:gd name="T3" fmla="*/ 1 h 669"/>
                  <a:gd name="T4" fmla="*/ 4 w 565"/>
                  <a:gd name="T5" fmla="*/ 2 h 669"/>
                  <a:gd name="T6" fmla="*/ 4 w 565"/>
                  <a:gd name="T7" fmla="*/ 3 h 669"/>
                  <a:gd name="T8" fmla="*/ 4 w 565"/>
                  <a:gd name="T9" fmla="*/ 4 h 669"/>
                  <a:gd name="T10" fmla="*/ 4 w 565"/>
                  <a:gd name="T11" fmla="*/ 5 h 669"/>
                  <a:gd name="T12" fmla="*/ 3 w 565"/>
                  <a:gd name="T13" fmla="*/ 5 h 669"/>
                  <a:gd name="T14" fmla="*/ 3 w 565"/>
                  <a:gd name="T15" fmla="*/ 5 h 669"/>
                  <a:gd name="T16" fmla="*/ 3 w 565"/>
                  <a:gd name="T17" fmla="*/ 5 h 669"/>
                  <a:gd name="T18" fmla="*/ 3 w 565"/>
                  <a:gd name="T19" fmla="*/ 5 h 669"/>
                  <a:gd name="T20" fmla="*/ 2 w 565"/>
                  <a:gd name="T21" fmla="*/ 5 h 669"/>
                  <a:gd name="T22" fmla="*/ 2 w 565"/>
                  <a:gd name="T23" fmla="*/ 5 h 669"/>
                  <a:gd name="T24" fmla="*/ 2 w 565"/>
                  <a:gd name="T25" fmla="*/ 5 h 669"/>
                  <a:gd name="T26" fmla="*/ 2 w 565"/>
                  <a:gd name="T27" fmla="*/ 5 h 669"/>
                  <a:gd name="T28" fmla="*/ 1 w 565"/>
                  <a:gd name="T29" fmla="*/ 5 h 669"/>
                  <a:gd name="T30" fmla="*/ 1 w 565"/>
                  <a:gd name="T31" fmla="*/ 5 h 669"/>
                  <a:gd name="T32" fmla="*/ 1 w 565"/>
                  <a:gd name="T33" fmla="*/ 5 h 669"/>
                  <a:gd name="T34" fmla="*/ 1 w 565"/>
                  <a:gd name="T35" fmla="*/ 5 h 669"/>
                  <a:gd name="T36" fmla="*/ 0 w 565"/>
                  <a:gd name="T37" fmla="*/ 5 h 669"/>
                  <a:gd name="T38" fmla="*/ 0 w 565"/>
                  <a:gd name="T39" fmla="*/ 5 h 669"/>
                  <a:gd name="T40" fmla="*/ 0 w 565"/>
                  <a:gd name="T41" fmla="*/ 5 h 669"/>
                  <a:gd name="T42" fmla="*/ 0 w 565"/>
                  <a:gd name="T43" fmla="*/ 4 h 669"/>
                  <a:gd name="T44" fmla="*/ 0 w 565"/>
                  <a:gd name="T45" fmla="*/ 3 h 669"/>
                  <a:gd name="T46" fmla="*/ 0 w 565"/>
                  <a:gd name="T47" fmla="*/ 3 h 669"/>
                  <a:gd name="T48" fmla="*/ 0 w 565"/>
                  <a:gd name="T49" fmla="*/ 2 h 669"/>
                  <a:gd name="T50" fmla="*/ 0 w 565"/>
                  <a:gd name="T51" fmla="*/ 2 h 669"/>
                  <a:gd name="T52" fmla="*/ 0 w 565"/>
                  <a:gd name="T53" fmla="*/ 1 h 669"/>
                  <a:gd name="T54" fmla="*/ 0 w 565"/>
                  <a:gd name="T55" fmla="*/ 1 h 669"/>
                  <a:gd name="T56" fmla="*/ 0 w 565"/>
                  <a:gd name="T57" fmla="*/ 0 h 669"/>
                  <a:gd name="T58" fmla="*/ 0 w 565"/>
                  <a:gd name="T59" fmla="*/ 0 h 669"/>
                  <a:gd name="T60" fmla="*/ 0 w 565"/>
                  <a:gd name="T61" fmla="*/ 0 h 669"/>
                  <a:gd name="T62" fmla="*/ 1 w 565"/>
                  <a:gd name="T63" fmla="*/ 0 h 669"/>
                  <a:gd name="T64" fmla="*/ 1 w 565"/>
                  <a:gd name="T65" fmla="*/ 0 h 669"/>
                  <a:gd name="T66" fmla="*/ 1 w 565"/>
                  <a:gd name="T67" fmla="*/ 0 h 669"/>
                  <a:gd name="T68" fmla="*/ 1 w 565"/>
                  <a:gd name="T69" fmla="*/ 0 h 669"/>
                  <a:gd name="T70" fmla="*/ 2 w 565"/>
                  <a:gd name="T71" fmla="*/ 0 h 669"/>
                  <a:gd name="T72" fmla="*/ 2 w 565"/>
                  <a:gd name="T73" fmla="*/ 0 h 669"/>
                  <a:gd name="T74" fmla="*/ 2 w 565"/>
                  <a:gd name="T75" fmla="*/ 0 h 669"/>
                  <a:gd name="T76" fmla="*/ 2 w 565"/>
                  <a:gd name="T77" fmla="*/ 0 h 669"/>
                  <a:gd name="T78" fmla="*/ 3 w 565"/>
                  <a:gd name="T79" fmla="*/ 0 h 669"/>
                  <a:gd name="T80" fmla="*/ 3 w 565"/>
                  <a:gd name="T81" fmla="*/ 0 h 669"/>
                  <a:gd name="T82" fmla="*/ 3 w 565"/>
                  <a:gd name="T83" fmla="*/ 0 h 669"/>
                  <a:gd name="T84" fmla="*/ 3 w 565"/>
                  <a:gd name="T85" fmla="*/ 0 h 669"/>
                  <a:gd name="T86" fmla="*/ 4 w 565"/>
                  <a:gd name="T87" fmla="*/ 0 h 669"/>
                  <a:gd name="T88" fmla="*/ 4 w 565"/>
                  <a:gd name="T89" fmla="*/ 0 h 66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65" h="669">
                    <a:moveTo>
                      <a:pt x="561" y="0"/>
                    </a:moveTo>
                    <a:lnTo>
                      <a:pt x="564" y="149"/>
                    </a:lnTo>
                    <a:lnTo>
                      <a:pt x="565" y="310"/>
                    </a:lnTo>
                    <a:lnTo>
                      <a:pt x="565" y="476"/>
                    </a:lnTo>
                    <a:lnTo>
                      <a:pt x="562" y="639"/>
                    </a:lnTo>
                    <a:lnTo>
                      <a:pt x="530" y="646"/>
                    </a:lnTo>
                    <a:lnTo>
                      <a:pt x="497" y="652"/>
                    </a:lnTo>
                    <a:lnTo>
                      <a:pt x="463" y="657"/>
                    </a:lnTo>
                    <a:lnTo>
                      <a:pt x="430" y="661"/>
                    </a:lnTo>
                    <a:lnTo>
                      <a:pt x="398" y="665"/>
                    </a:lnTo>
                    <a:lnTo>
                      <a:pt x="364" y="667"/>
                    </a:lnTo>
                    <a:lnTo>
                      <a:pt x="330" y="668"/>
                    </a:lnTo>
                    <a:lnTo>
                      <a:pt x="296" y="669"/>
                    </a:lnTo>
                    <a:lnTo>
                      <a:pt x="263" y="668"/>
                    </a:lnTo>
                    <a:lnTo>
                      <a:pt x="230" y="667"/>
                    </a:lnTo>
                    <a:lnTo>
                      <a:pt x="196" y="666"/>
                    </a:lnTo>
                    <a:lnTo>
                      <a:pt x="163" y="662"/>
                    </a:lnTo>
                    <a:lnTo>
                      <a:pt x="129" y="659"/>
                    </a:lnTo>
                    <a:lnTo>
                      <a:pt x="96" y="655"/>
                    </a:lnTo>
                    <a:lnTo>
                      <a:pt x="64" y="650"/>
                    </a:lnTo>
                    <a:lnTo>
                      <a:pt x="30" y="644"/>
                    </a:lnTo>
                    <a:lnTo>
                      <a:pt x="15" y="560"/>
                    </a:lnTo>
                    <a:lnTo>
                      <a:pt x="5" y="481"/>
                    </a:lnTo>
                    <a:lnTo>
                      <a:pt x="0" y="407"/>
                    </a:lnTo>
                    <a:lnTo>
                      <a:pt x="0" y="335"/>
                    </a:lnTo>
                    <a:lnTo>
                      <a:pt x="4" y="266"/>
                    </a:lnTo>
                    <a:lnTo>
                      <a:pt x="10" y="199"/>
                    </a:lnTo>
                    <a:lnTo>
                      <a:pt x="19" y="134"/>
                    </a:lnTo>
                    <a:lnTo>
                      <a:pt x="30" y="68"/>
                    </a:lnTo>
                    <a:lnTo>
                      <a:pt x="63" y="58"/>
                    </a:lnTo>
                    <a:lnTo>
                      <a:pt x="96" y="48"/>
                    </a:lnTo>
                    <a:lnTo>
                      <a:pt x="128" y="40"/>
                    </a:lnTo>
                    <a:lnTo>
                      <a:pt x="162" y="32"/>
                    </a:lnTo>
                    <a:lnTo>
                      <a:pt x="195" y="27"/>
                    </a:lnTo>
                    <a:lnTo>
                      <a:pt x="227" y="21"/>
                    </a:lnTo>
                    <a:lnTo>
                      <a:pt x="261" y="16"/>
                    </a:lnTo>
                    <a:lnTo>
                      <a:pt x="294" y="12"/>
                    </a:lnTo>
                    <a:lnTo>
                      <a:pt x="327" y="9"/>
                    </a:lnTo>
                    <a:lnTo>
                      <a:pt x="361" y="6"/>
                    </a:lnTo>
                    <a:lnTo>
                      <a:pt x="394" y="4"/>
                    </a:lnTo>
                    <a:lnTo>
                      <a:pt x="429" y="2"/>
                    </a:lnTo>
                    <a:lnTo>
                      <a:pt x="461" y="1"/>
                    </a:lnTo>
                    <a:lnTo>
                      <a:pt x="494" y="0"/>
                    </a:lnTo>
                    <a:lnTo>
                      <a:pt x="528" y="0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0075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8" name="Freeform 374"/>
              <p:cNvSpPr>
                <a:spLocks/>
              </p:cNvSpPr>
              <p:nvPr/>
            </p:nvSpPr>
            <p:spPr bwMode="auto">
              <a:xfrm>
                <a:off x="1066" y="2543"/>
                <a:ext cx="270" cy="319"/>
              </a:xfrm>
              <a:custGeom>
                <a:avLst/>
                <a:gdLst>
                  <a:gd name="T0" fmla="*/ 5 w 540"/>
                  <a:gd name="T1" fmla="*/ 1 h 638"/>
                  <a:gd name="T2" fmla="*/ 5 w 540"/>
                  <a:gd name="T3" fmla="*/ 2 h 638"/>
                  <a:gd name="T4" fmla="*/ 5 w 540"/>
                  <a:gd name="T5" fmla="*/ 3 h 638"/>
                  <a:gd name="T6" fmla="*/ 5 w 540"/>
                  <a:gd name="T7" fmla="*/ 4 h 638"/>
                  <a:gd name="T8" fmla="*/ 5 w 540"/>
                  <a:gd name="T9" fmla="*/ 5 h 638"/>
                  <a:gd name="T10" fmla="*/ 4 w 540"/>
                  <a:gd name="T11" fmla="*/ 5 h 638"/>
                  <a:gd name="T12" fmla="*/ 4 w 540"/>
                  <a:gd name="T13" fmla="*/ 5 h 638"/>
                  <a:gd name="T14" fmla="*/ 4 w 540"/>
                  <a:gd name="T15" fmla="*/ 5 h 638"/>
                  <a:gd name="T16" fmla="*/ 4 w 540"/>
                  <a:gd name="T17" fmla="*/ 5 h 638"/>
                  <a:gd name="T18" fmla="*/ 3 w 540"/>
                  <a:gd name="T19" fmla="*/ 5 h 638"/>
                  <a:gd name="T20" fmla="*/ 3 w 540"/>
                  <a:gd name="T21" fmla="*/ 5 h 638"/>
                  <a:gd name="T22" fmla="*/ 3 w 540"/>
                  <a:gd name="T23" fmla="*/ 5 h 638"/>
                  <a:gd name="T24" fmla="*/ 3 w 540"/>
                  <a:gd name="T25" fmla="*/ 5 h 638"/>
                  <a:gd name="T26" fmla="*/ 2 w 540"/>
                  <a:gd name="T27" fmla="*/ 5 h 638"/>
                  <a:gd name="T28" fmla="*/ 2 w 540"/>
                  <a:gd name="T29" fmla="*/ 5 h 638"/>
                  <a:gd name="T30" fmla="*/ 2 w 540"/>
                  <a:gd name="T31" fmla="*/ 5 h 638"/>
                  <a:gd name="T32" fmla="*/ 2 w 540"/>
                  <a:gd name="T33" fmla="*/ 5 h 638"/>
                  <a:gd name="T34" fmla="*/ 1 w 540"/>
                  <a:gd name="T35" fmla="*/ 5 h 638"/>
                  <a:gd name="T36" fmla="*/ 1 w 540"/>
                  <a:gd name="T37" fmla="*/ 5 h 638"/>
                  <a:gd name="T38" fmla="*/ 1 w 540"/>
                  <a:gd name="T39" fmla="*/ 5 h 638"/>
                  <a:gd name="T40" fmla="*/ 1 w 540"/>
                  <a:gd name="T41" fmla="*/ 5 h 638"/>
                  <a:gd name="T42" fmla="*/ 1 w 540"/>
                  <a:gd name="T43" fmla="*/ 5 h 638"/>
                  <a:gd name="T44" fmla="*/ 1 w 540"/>
                  <a:gd name="T45" fmla="*/ 4 h 638"/>
                  <a:gd name="T46" fmla="*/ 0 w 540"/>
                  <a:gd name="T47" fmla="*/ 4 h 638"/>
                  <a:gd name="T48" fmla="*/ 0 w 540"/>
                  <a:gd name="T49" fmla="*/ 3 h 638"/>
                  <a:gd name="T50" fmla="*/ 1 w 540"/>
                  <a:gd name="T51" fmla="*/ 2 h 638"/>
                  <a:gd name="T52" fmla="*/ 1 w 540"/>
                  <a:gd name="T53" fmla="*/ 2 h 638"/>
                  <a:gd name="T54" fmla="*/ 1 w 540"/>
                  <a:gd name="T55" fmla="*/ 1 h 638"/>
                  <a:gd name="T56" fmla="*/ 1 w 540"/>
                  <a:gd name="T57" fmla="*/ 1 h 638"/>
                  <a:gd name="T58" fmla="*/ 1 w 540"/>
                  <a:gd name="T59" fmla="*/ 1 h 638"/>
                  <a:gd name="T60" fmla="*/ 1 w 540"/>
                  <a:gd name="T61" fmla="*/ 1 h 638"/>
                  <a:gd name="T62" fmla="*/ 1 w 540"/>
                  <a:gd name="T63" fmla="*/ 1 h 638"/>
                  <a:gd name="T64" fmla="*/ 2 w 540"/>
                  <a:gd name="T65" fmla="*/ 1 h 638"/>
                  <a:gd name="T66" fmla="*/ 2 w 540"/>
                  <a:gd name="T67" fmla="*/ 1 h 638"/>
                  <a:gd name="T68" fmla="*/ 2 w 540"/>
                  <a:gd name="T69" fmla="*/ 1 h 638"/>
                  <a:gd name="T70" fmla="*/ 2 w 540"/>
                  <a:gd name="T71" fmla="*/ 1 h 638"/>
                  <a:gd name="T72" fmla="*/ 3 w 540"/>
                  <a:gd name="T73" fmla="*/ 1 h 638"/>
                  <a:gd name="T74" fmla="*/ 3 w 540"/>
                  <a:gd name="T75" fmla="*/ 1 h 638"/>
                  <a:gd name="T76" fmla="*/ 3 w 540"/>
                  <a:gd name="T77" fmla="*/ 1 h 638"/>
                  <a:gd name="T78" fmla="*/ 3 w 540"/>
                  <a:gd name="T79" fmla="*/ 1 h 638"/>
                  <a:gd name="T80" fmla="*/ 4 w 540"/>
                  <a:gd name="T81" fmla="*/ 1 h 638"/>
                  <a:gd name="T82" fmla="*/ 4 w 540"/>
                  <a:gd name="T83" fmla="*/ 0 h 638"/>
                  <a:gd name="T84" fmla="*/ 4 w 540"/>
                  <a:gd name="T85" fmla="*/ 0 h 638"/>
                  <a:gd name="T86" fmla="*/ 4 w 540"/>
                  <a:gd name="T87" fmla="*/ 1 h 638"/>
                  <a:gd name="T88" fmla="*/ 5 w 540"/>
                  <a:gd name="T89" fmla="*/ 1 h 6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40" h="638">
                    <a:moveTo>
                      <a:pt x="533" y="1"/>
                    </a:moveTo>
                    <a:lnTo>
                      <a:pt x="539" y="143"/>
                    </a:lnTo>
                    <a:lnTo>
                      <a:pt x="540" y="294"/>
                    </a:lnTo>
                    <a:lnTo>
                      <a:pt x="539" y="449"/>
                    </a:lnTo>
                    <a:lnTo>
                      <a:pt x="534" y="604"/>
                    </a:lnTo>
                    <a:lnTo>
                      <a:pt x="503" y="612"/>
                    </a:lnTo>
                    <a:lnTo>
                      <a:pt x="472" y="619"/>
                    </a:lnTo>
                    <a:lnTo>
                      <a:pt x="441" y="624"/>
                    </a:lnTo>
                    <a:lnTo>
                      <a:pt x="410" y="629"/>
                    </a:lnTo>
                    <a:lnTo>
                      <a:pt x="378" y="633"/>
                    </a:lnTo>
                    <a:lnTo>
                      <a:pt x="346" y="636"/>
                    </a:lnTo>
                    <a:lnTo>
                      <a:pt x="315" y="638"/>
                    </a:lnTo>
                    <a:lnTo>
                      <a:pt x="284" y="638"/>
                    </a:lnTo>
                    <a:lnTo>
                      <a:pt x="252" y="638"/>
                    </a:lnTo>
                    <a:lnTo>
                      <a:pt x="221" y="637"/>
                    </a:lnTo>
                    <a:lnTo>
                      <a:pt x="188" y="635"/>
                    </a:lnTo>
                    <a:lnTo>
                      <a:pt x="157" y="631"/>
                    </a:lnTo>
                    <a:lnTo>
                      <a:pt x="126" y="628"/>
                    </a:lnTo>
                    <a:lnTo>
                      <a:pt x="95" y="622"/>
                    </a:lnTo>
                    <a:lnTo>
                      <a:pt x="64" y="615"/>
                    </a:lnTo>
                    <a:lnTo>
                      <a:pt x="33" y="608"/>
                    </a:lnTo>
                    <a:lnTo>
                      <a:pt x="16" y="530"/>
                    </a:lnTo>
                    <a:lnTo>
                      <a:pt x="5" y="455"/>
                    </a:lnTo>
                    <a:lnTo>
                      <a:pt x="0" y="385"/>
                    </a:lnTo>
                    <a:lnTo>
                      <a:pt x="0" y="318"/>
                    </a:lnTo>
                    <a:lnTo>
                      <a:pt x="3" y="253"/>
                    </a:lnTo>
                    <a:lnTo>
                      <a:pt x="10" y="190"/>
                    </a:lnTo>
                    <a:lnTo>
                      <a:pt x="20" y="128"/>
                    </a:lnTo>
                    <a:lnTo>
                      <a:pt x="33" y="66"/>
                    </a:lnTo>
                    <a:lnTo>
                      <a:pt x="64" y="54"/>
                    </a:lnTo>
                    <a:lnTo>
                      <a:pt x="94" y="44"/>
                    </a:lnTo>
                    <a:lnTo>
                      <a:pt x="125" y="36"/>
                    </a:lnTo>
                    <a:lnTo>
                      <a:pt x="156" y="28"/>
                    </a:lnTo>
                    <a:lnTo>
                      <a:pt x="187" y="22"/>
                    </a:lnTo>
                    <a:lnTo>
                      <a:pt x="218" y="16"/>
                    </a:lnTo>
                    <a:lnTo>
                      <a:pt x="251" y="12"/>
                    </a:lnTo>
                    <a:lnTo>
                      <a:pt x="282" y="8"/>
                    </a:lnTo>
                    <a:lnTo>
                      <a:pt x="313" y="5"/>
                    </a:lnTo>
                    <a:lnTo>
                      <a:pt x="345" y="3"/>
                    </a:lnTo>
                    <a:lnTo>
                      <a:pt x="376" y="1"/>
                    </a:lnTo>
                    <a:lnTo>
                      <a:pt x="407" y="1"/>
                    </a:lnTo>
                    <a:lnTo>
                      <a:pt x="440" y="0"/>
                    </a:lnTo>
                    <a:lnTo>
                      <a:pt x="471" y="0"/>
                    </a:lnTo>
                    <a:lnTo>
                      <a:pt x="502" y="1"/>
                    </a:lnTo>
                    <a:lnTo>
                      <a:pt x="533" y="1"/>
                    </a:lnTo>
                    <a:close/>
                  </a:path>
                </a:pathLst>
              </a:custGeom>
              <a:solidFill>
                <a:srgbClr val="0A77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299" name="Freeform 375"/>
              <p:cNvSpPr>
                <a:spLocks/>
              </p:cNvSpPr>
              <p:nvPr/>
            </p:nvSpPr>
            <p:spPr bwMode="auto">
              <a:xfrm>
                <a:off x="1070" y="2550"/>
                <a:ext cx="258" cy="305"/>
              </a:xfrm>
              <a:custGeom>
                <a:avLst/>
                <a:gdLst>
                  <a:gd name="T0" fmla="*/ 4 w 515"/>
                  <a:gd name="T1" fmla="*/ 1 h 610"/>
                  <a:gd name="T2" fmla="*/ 4 w 515"/>
                  <a:gd name="T3" fmla="*/ 2 h 610"/>
                  <a:gd name="T4" fmla="*/ 5 w 515"/>
                  <a:gd name="T5" fmla="*/ 3 h 610"/>
                  <a:gd name="T6" fmla="*/ 5 w 515"/>
                  <a:gd name="T7" fmla="*/ 4 h 610"/>
                  <a:gd name="T8" fmla="*/ 4 w 515"/>
                  <a:gd name="T9" fmla="*/ 5 h 610"/>
                  <a:gd name="T10" fmla="*/ 4 w 515"/>
                  <a:gd name="T11" fmla="*/ 5 h 610"/>
                  <a:gd name="T12" fmla="*/ 4 w 515"/>
                  <a:gd name="T13" fmla="*/ 5 h 610"/>
                  <a:gd name="T14" fmla="*/ 4 w 515"/>
                  <a:gd name="T15" fmla="*/ 5 h 610"/>
                  <a:gd name="T16" fmla="*/ 4 w 515"/>
                  <a:gd name="T17" fmla="*/ 5 h 610"/>
                  <a:gd name="T18" fmla="*/ 3 w 515"/>
                  <a:gd name="T19" fmla="*/ 5 h 610"/>
                  <a:gd name="T20" fmla="*/ 3 w 515"/>
                  <a:gd name="T21" fmla="*/ 5 h 610"/>
                  <a:gd name="T22" fmla="*/ 3 w 515"/>
                  <a:gd name="T23" fmla="*/ 5 h 610"/>
                  <a:gd name="T24" fmla="*/ 3 w 515"/>
                  <a:gd name="T25" fmla="*/ 5 h 610"/>
                  <a:gd name="T26" fmla="*/ 2 w 515"/>
                  <a:gd name="T27" fmla="*/ 5 h 610"/>
                  <a:gd name="T28" fmla="*/ 2 w 515"/>
                  <a:gd name="T29" fmla="*/ 5 h 610"/>
                  <a:gd name="T30" fmla="*/ 2 w 515"/>
                  <a:gd name="T31" fmla="*/ 5 h 610"/>
                  <a:gd name="T32" fmla="*/ 2 w 515"/>
                  <a:gd name="T33" fmla="*/ 5 h 610"/>
                  <a:gd name="T34" fmla="*/ 1 w 515"/>
                  <a:gd name="T35" fmla="*/ 5 h 610"/>
                  <a:gd name="T36" fmla="*/ 1 w 515"/>
                  <a:gd name="T37" fmla="*/ 5 h 610"/>
                  <a:gd name="T38" fmla="*/ 1 w 515"/>
                  <a:gd name="T39" fmla="*/ 5 h 610"/>
                  <a:gd name="T40" fmla="*/ 1 w 515"/>
                  <a:gd name="T41" fmla="*/ 5 h 610"/>
                  <a:gd name="T42" fmla="*/ 1 w 515"/>
                  <a:gd name="T43" fmla="*/ 4 h 610"/>
                  <a:gd name="T44" fmla="*/ 1 w 515"/>
                  <a:gd name="T45" fmla="*/ 4 h 610"/>
                  <a:gd name="T46" fmla="*/ 1 w 515"/>
                  <a:gd name="T47" fmla="*/ 3 h 610"/>
                  <a:gd name="T48" fmla="*/ 0 w 515"/>
                  <a:gd name="T49" fmla="*/ 3 h 610"/>
                  <a:gd name="T50" fmla="*/ 1 w 515"/>
                  <a:gd name="T51" fmla="*/ 2 h 610"/>
                  <a:gd name="T52" fmla="*/ 1 w 515"/>
                  <a:gd name="T53" fmla="*/ 2 h 610"/>
                  <a:gd name="T54" fmla="*/ 1 w 515"/>
                  <a:gd name="T55" fmla="*/ 1 h 610"/>
                  <a:gd name="T56" fmla="*/ 1 w 515"/>
                  <a:gd name="T57" fmla="*/ 1 h 610"/>
                  <a:gd name="T58" fmla="*/ 1 w 515"/>
                  <a:gd name="T59" fmla="*/ 1 h 610"/>
                  <a:gd name="T60" fmla="*/ 1 w 515"/>
                  <a:gd name="T61" fmla="*/ 1 h 610"/>
                  <a:gd name="T62" fmla="*/ 1 w 515"/>
                  <a:gd name="T63" fmla="*/ 1 h 610"/>
                  <a:gd name="T64" fmla="*/ 2 w 515"/>
                  <a:gd name="T65" fmla="*/ 1 h 610"/>
                  <a:gd name="T66" fmla="*/ 2 w 515"/>
                  <a:gd name="T67" fmla="*/ 1 h 610"/>
                  <a:gd name="T68" fmla="*/ 2 w 515"/>
                  <a:gd name="T69" fmla="*/ 1 h 610"/>
                  <a:gd name="T70" fmla="*/ 2 w 515"/>
                  <a:gd name="T71" fmla="*/ 1 h 610"/>
                  <a:gd name="T72" fmla="*/ 3 w 515"/>
                  <a:gd name="T73" fmla="*/ 1 h 610"/>
                  <a:gd name="T74" fmla="*/ 3 w 515"/>
                  <a:gd name="T75" fmla="*/ 1 h 610"/>
                  <a:gd name="T76" fmla="*/ 3 w 515"/>
                  <a:gd name="T77" fmla="*/ 1 h 610"/>
                  <a:gd name="T78" fmla="*/ 3 w 515"/>
                  <a:gd name="T79" fmla="*/ 1 h 610"/>
                  <a:gd name="T80" fmla="*/ 4 w 515"/>
                  <a:gd name="T81" fmla="*/ 0 h 610"/>
                  <a:gd name="T82" fmla="*/ 4 w 515"/>
                  <a:gd name="T83" fmla="*/ 1 h 610"/>
                  <a:gd name="T84" fmla="*/ 4 w 515"/>
                  <a:gd name="T85" fmla="*/ 1 h 610"/>
                  <a:gd name="T86" fmla="*/ 4 w 515"/>
                  <a:gd name="T87" fmla="*/ 1 h 610"/>
                  <a:gd name="T88" fmla="*/ 4 w 515"/>
                  <a:gd name="T89" fmla="*/ 1 h 61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15" h="610">
                    <a:moveTo>
                      <a:pt x="505" y="3"/>
                    </a:moveTo>
                    <a:lnTo>
                      <a:pt x="512" y="137"/>
                    </a:lnTo>
                    <a:lnTo>
                      <a:pt x="515" y="280"/>
                    </a:lnTo>
                    <a:lnTo>
                      <a:pt x="513" y="425"/>
                    </a:lnTo>
                    <a:lnTo>
                      <a:pt x="507" y="570"/>
                    </a:lnTo>
                    <a:lnTo>
                      <a:pt x="478" y="578"/>
                    </a:lnTo>
                    <a:lnTo>
                      <a:pt x="448" y="586"/>
                    </a:lnTo>
                    <a:lnTo>
                      <a:pt x="419" y="593"/>
                    </a:lnTo>
                    <a:lnTo>
                      <a:pt x="390" y="599"/>
                    </a:lnTo>
                    <a:lnTo>
                      <a:pt x="360" y="603"/>
                    </a:lnTo>
                    <a:lnTo>
                      <a:pt x="330" y="607"/>
                    </a:lnTo>
                    <a:lnTo>
                      <a:pt x="302" y="609"/>
                    </a:lnTo>
                    <a:lnTo>
                      <a:pt x="272" y="610"/>
                    </a:lnTo>
                    <a:lnTo>
                      <a:pt x="242" y="610"/>
                    </a:lnTo>
                    <a:lnTo>
                      <a:pt x="213" y="609"/>
                    </a:lnTo>
                    <a:lnTo>
                      <a:pt x="183" y="606"/>
                    </a:lnTo>
                    <a:lnTo>
                      <a:pt x="153" y="602"/>
                    </a:lnTo>
                    <a:lnTo>
                      <a:pt x="124" y="598"/>
                    </a:lnTo>
                    <a:lnTo>
                      <a:pt x="95" y="591"/>
                    </a:lnTo>
                    <a:lnTo>
                      <a:pt x="65" y="584"/>
                    </a:lnTo>
                    <a:lnTo>
                      <a:pt x="37" y="575"/>
                    </a:lnTo>
                    <a:lnTo>
                      <a:pt x="18" y="500"/>
                    </a:lnTo>
                    <a:lnTo>
                      <a:pt x="7" y="431"/>
                    </a:lnTo>
                    <a:lnTo>
                      <a:pt x="1" y="364"/>
                    </a:lnTo>
                    <a:lnTo>
                      <a:pt x="0" y="300"/>
                    </a:lnTo>
                    <a:lnTo>
                      <a:pt x="3" y="241"/>
                    </a:lnTo>
                    <a:lnTo>
                      <a:pt x="11" y="181"/>
                    </a:lnTo>
                    <a:lnTo>
                      <a:pt x="22" y="122"/>
                    </a:lnTo>
                    <a:lnTo>
                      <a:pt x="37" y="64"/>
                    </a:lnTo>
                    <a:lnTo>
                      <a:pt x="65" y="52"/>
                    </a:lnTo>
                    <a:lnTo>
                      <a:pt x="94" y="41"/>
                    </a:lnTo>
                    <a:lnTo>
                      <a:pt x="123" y="32"/>
                    </a:lnTo>
                    <a:lnTo>
                      <a:pt x="152" y="24"/>
                    </a:lnTo>
                    <a:lnTo>
                      <a:pt x="182" y="17"/>
                    </a:lnTo>
                    <a:lnTo>
                      <a:pt x="211" y="13"/>
                    </a:lnTo>
                    <a:lnTo>
                      <a:pt x="240" y="8"/>
                    </a:lnTo>
                    <a:lnTo>
                      <a:pt x="269" y="4"/>
                    </a:lnTo>
                    <a:lnTo>
                      <a:pt x="299" y="2"/>
                    </a:lnTo>
                    <a:lnTo>
                      <a:pt x="329" y="1"/>
                    </a:lnTo>
                    <a:lnTo>
                      <a:pt x="358" y="1"/>
                    </a:lnTo>
                    <a:lnTo>
                      <a:pt x="388" y="0"/>
                    </a:lnTo>
                    <a:lnTo>
                      <a:pt x="418" y="1"/>
                    </a:lnTo>
                    <a:lnTo>
                      <a:pt x="447" y="1"/>
                    </a:lnTo>
                    <a:lnTo>
                      <a:pt x="477" y="2"/>
                    </a:lnTo>
                    <a:lnTo>
                      <a:pt x="505" y="3"/>
                    </a:lnTo>
                    <a:close/>
                  </a:path>
                </a:pathLst>
              </a:custGeom>
              <a:solidFill>
                <a:srgbClr val="147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0" name="Freeform 376"/>
              <p:cNvSpPr>
                <a:spLocks/>
              </p:cNvSpPr>
              <p:nvPr/>
            </p:nvSpPr>
            <p:spPr bwMode="auto">
              <a:xfrm>
                <a:off x="1075" y="2557"/>
                <a:ext cx="245" cy="291"/>
              </a:xfrm>
              <a:custGeom>
                <a:avLst/>
                <a:gdLst>
                  <a:gd name="T0" fmla="*/ 3 w 491"/>
                  <a:gd name="T1" fmla="*/ 1 h 581"/>
                  <a:gd name="T2" fmla="*/ 3 w 491"/>
                  <a:gd name="T3" fmla="*/ 2 h 581"/>
                  <a:gd name="T4" fmla="*/ 3 w 491"/>
                  <a:gd name="T5" fmla="*/ 3 h 581"/>
                  <a:gd name="T6" fmla="*/ 3 w 491"/>
                  <a:gd name="T7" fmla="*/ 4 h 581"/>
                  <a:gd name="T8" fmla="*/ 3 w 491"/>
                  <a:gd name="T9" fmla="*/ 5 h 581"/>
                  <a:gd name="T10" fmla="*/ 3 w 491"/>
                  <a:gd name="T11" fmla="*/ 5 h 581"/>
                  <a:gd name="T12" fmla="*/ 3 w 491"/>
                  <a:gd name="T13" fmla="*/ 5 h 581"/>
                  <a:gd name="T14" fmla="*/ 3 w 491"/>
                  <a:gd name="T15" fmla="*/ 5 h 581"/>
                  <a:gd name="T16" fmla="*/ 2 w 491"/>
                  <a:gd name="T17" fmla="*/ 5 h 581"/>
                  <a:gd name="T18" fmla="*/ 2 w 491"/>
                  <a:gd name="T19" fmla="*/ 5 h 581"/>
                  <a:gd name="T20" fmla="*/ 2 w 491"/>
                  <a:gd name="T21" fmla="*/ 5 h 581"/>
                  <a:gd name="T22" fmla="*/ 2 w 491"/>
                  <a:gd name="T23" fmla="*/ 5 h 581"/>
                  <a:gd name="T24" fmla="*/ 2 w 491"/>
                  <a:gd name="T25" fmla="*/ 5 h 581"/>
                  <a:gd name="T26" fmla="*/ 1 w 491"/>
                  <a:gd name="T27" fmla="*/ 5 h 581"/>
                  <a:gd name="T28" fmla="*/ 1 w 491"/>
                  <a:gd name="T29" fmla="*/ 5 h 581"/>
                  <a:gd name="T30" fmla="*/ 1 w 491"/>
                  <a:gd name="T31" fmla="*/ 5 h 581"/>
                  <a:gd name="T32" fmla="*/ 1 w 491"/>
                  <a:gd name="T33" fmla="*/ 5 h 581"/>
                  <a:gd name="T34" fmla="*/ 0 w 491"/>
                  <a:gd name="T35" fmla="*/ 5 h 581"/>
                  <a:gd name="T36" fmla="*/ 0 w 491"/>
                  <a:gd name="T37" fmla="*/ 5 h 581"/>
                  <a:gd name="T38" fmla="*/ 0 w 491"/>
                  <a:gd name="T39" fmla="*/ 5 h 581"/>
                  <a:gd name="T40" fmla="*/ 0 w 491"/>
                  <a:gd name="T41" fmla="*/ 5 h 581"/>
                  <a:gd name="T42" fmla="*/ 0 w 491"/>
                  <a:gd name="T43" fmla="*/ 4 h 581"/>
                  <a:gd name="T44" fmla="*/ 0 w 491"/>
                  <a:gd name="T45" fmla="*/ 4 h 581"/>
                  <a:gd name="T46" fmla="*/ 0 w 491"/>
                  <a:gd name="T47" fmla="*/ 3 h 581"/>
                  <a:gd name="T48" fmla="*/ 0 w 491"/>
                  <a:gd name="T49" fmla="*/ 3 h 581"/>
                  <a:gd name="T50" fmla="*/ 0 w 491"/>
                  <a:gd name="T51" fmla="*/ 2 h 581"/>
                  <a:gd name="T52" fmla="*/ 0 w 491"/>
                  <a:gd name="T53" fmla="*/ 2 h 581"/>
                  <a:gd name="T54" fmla="*/ 0 w 491"/>
                  <a:gd name="T55" fmla="*/ 1 h 581"/>
                  <a:gd name="T56" fmla="*/ 0 w 491"/>
                  <a:gd name="T57" fmla="*/ 1 h 581"/>
                  <a:gd name="T58" fmla="*/ 0 w 491"/>
                  <a:gd name="T59" fmla="*/ 1 h 581"/>
                  <a:gd name="T60" fmla="*/ 0 w 491"/>
                  <a:gd name="T61" fmla="*/ 1 h 581"/>
                  <a:gd name="T62" fmla="*/ 0 w 491"/>
                  <a:gd name="T63" fmla="*/ 1 h 581"/>
                  <a:gd name="T64" fmla="*/ 1 w 491"/>
                  <a:gd name="T65" fmla="*/ 1 h 581"/>
                  <a:gd name="T66" fmla="*/ 1 w 491"/>
                  <a:gd name="T67" fmla="*/ 1 h 581"/>
                  <a:gd name="T68" fmla="*/ 1 w 491"/>
                  <a:gd name="T69" fmla="*/ 1 h 581"/>
                  <a:gd name="T70" fmla="*/ 1 w 491"/>
                  <a:gd name="T71" fmla="*/ 1 h 581"/>
                  <a:gd name="T72" fmla="*/ 2 w 491"/>
                  <a:gd name="T73" fmla="*/ 1 h 581"/>
                  <a:gd name="T74" fmla="*/ 2 w 491"/>
                  <a:gd name="T75" fmla="*/ 0 h 581"/>
                  <a:gd name="T76" fmla="*/ 2 w 491"/>
                  <a:gd name="T77" fmla="*/ 0 h 581"/>
                  <a:gd name="T78" fmla="*/ 2 w 491"/>
                  <a:gd name="T79" fmla="*/ 0 h 581"/>
                  <a:gd name="T80" fmla="*/ 2 w 491"/>
                  <a:gd name="T81" fmla="*/ 0 h 581"/>
                  <a:gd name="T82" fmla="*/ 3 w 491"/>
                  <a:gd name="T83" fmla="*/ 1 h 581"/>
                  <a:gd name="T84" fmla="*/ 3 w 491"/>
                  <a:gd name="T85" fmla="*/ 1 h 581"/>
                  <a:gd name="T86" fmla="*/ 3 w 491"/>
                  <a:gd name="T87" fmla="*/ 1 h 581"/>
                  <a:gd name="T88" fmla="*/ 3 w 491"/>
                  <a:gd name="T89" fmla="*/ 1 h 5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81">
                    <a:moveTo>
                      <a:pt x="479" y="5"/>
                    </a:moveTo>
                    <a:lnTo>
                      <a:pt x="487" y="131"/>
                    </a:lnTo>
                    <a:lnTo>
                      <a:pt x="491" y="265"/>
                    </a:lnTo>
                    <a:lnTo>
                      <a:pt x="488" y="400"/>
                    </a:lnTo>
                    <a:lnTo>
                      <a:pt x="479" y="535"/>
                    </a:lnTo>
                    <a:lnTo>
                      <a:pt x="451" y="544"/>
                    </a:lnTo>
                    <a:lnTo>
                      <a:pt x="425" y="554"/>
                    </a:lnTo>
                    <a:lnTo>
                      <a:pt x="397" y="561"/>
                    </a:lnTo>
                    <a:lnTo>
                      <a:pt x="370" y="567"/>
                    </a:lnTo>
                    <a:lnTo>
                      <a:pt x="342" y="572"/>
                    </a:lnTo>
                    <a:lnTo>
                      <a:pt x="314" y="577"/>
                    </a:lnTo>
                    <a:lnTo>
                      <a:pt x="287" y="579"/>
                    </a:lnTo>
                    <a:lnTo>
                      <a:pt x="259" y="580"/>
                    </a:lnTo>
                    <a:lnTo>
                      <a:pt x="231" y="581"/>
                    </a:lnTo>
                    <a:lnTo>
                      <a:pt x="204" y="579"/>
                    </a:lnTo>
                    <a:lnTo>
                      <a:pt x="176" y="577"/>
                    </a:lnTo>
                    <a:lnTo>
                      <a:pt x="149" y="572"/>
                    </a:lnTo>
                    <a:lnTo>
                      <a:pt x="121" y="566"/>
                    </a:lnTo>
                    <a:lnTo>
                      <a:pt x="93" y="559"/>
                    </a:lnTo>
                    <a:lnTo>
                      <a:pt x="67" y="550"/>
                    </a:lnTo>
                    <a:lnTo>
                      <a:pt x="39" y="540"/>
                    </a:lnTo>
                    <a:lnTo>
                      <a:pt x="20" y="471"/>
                    </a:lnTo>
                    <a:lnTo>
                      <a:pt x="7" y="405"/>
                    </a:lnTo>
                    <a:lnTo>
                      <a:pt x="1" y="343"/>
                    </a:lnTo>
                    <a:lnTo>
                      <a:pt x="0" y="284"/>
                    </a:lnTo>
                    <a:lnTo>
                      <a:pt x="3" y="228"/>
                    </a:lnTo>
                    <a:lnTo>
                      <a:pt x="11" y="171"/>
                    </a:lnTo>
                    <a:lnTo>
                      <a:pt x="23" y="117"/>
                    </a:lnTo>
                    <a:lnTo>
                      <a:pt x="39" y="63"/>
                    </a:lnTo>
                    <a:lnTo>
                      <a:pt x="66" y="49"/>
                    </a:lnTo>
                    <a:lnTo>
                      <a:pt x="93" y="38"/>
                    </a:lnTo>
                    <a:lnTo>
                      <a:pt x="120" y="28"/>
                    </a:lnTo>
                    <a:lnTo>
                      <a:pt x="147" y="20"/>
                    </a:lnTo>
                    <a:lnTo>
                      <a:pt x="175" y="13"/>
                    </a:lnTo>
                    <a:lnTo>
                      <a:pt x="203" y="9"/>
                    </a:lnTo>
                    <a:lnTo>
                      <a:pt x="230" y="4"/>
                    </a:lnTo>
                    <a:lnTo>
                      <a:pt x="258" y="2"/>
                    </a:lnTo>
                    <a:lnTo>
                      <a:pt x="286" y="0"/>
                    </a:lnTo>
                    <a:lnTo>
                      <a:pt x="313" y="0"/>
                    </a:lnTo>
                    <a:lnTo>
                      <a:pt x="341" y="0"/>
                    </a:lnTo>
                    <a:lnTo>
                      <a:pt x="369" y="0"/>
                    </a:lnTo>
                    <a:lnTo>
                      <a:pt x="396" y="1"/>
                    </a:lnTo>
                    <a:lnTo>
                      <a:pt x="424" y="2"/>
                    </a:lnTo>
                    <a:lnTo>
                      <a:pt x="451" y="4"/>
                    </a:lnTo>
                    <a:lnTo>
                      <a:pt x="479" y="5"/>
                    </a:lnTo>
                    <a:close/>
                  </a:path>
                </a:pathLst>
              </a:custGeom>
              <a:solidFill>
                <a:srgbClr val="1E7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1" name="Freeform 377"/>
              <p:cNvSpPr>
                <a:spLocks/>
              </p:cNvSpPr>
              <p:nvPr/>
            </p:nvSpPr>
            <p:spPr bwMode="auto">
              <a:xfrm>
                <a:off x="1079" y="2563"/>
                <a:ext cx="234" cy="277"/>
              </a:xfrm>
              <a:custGeom>
                <a:avLst/>
                <a:gdLst>
                  <a:gd name="T0" fmla="*/ 4 w 468"/>
                  <a:gd name="T1" fmla="*/ 1 h 554"/>
                  <a:gd name="T2" fmla="*/ 4 w 468"/>
                  <a:gd name="T3" fmla="*/ 1 h 554"/>
                  <a:gd name="T4" fmla="*/ 4 w 468"/>
                  <a:gd name="T5" fmla="*/ 2 h 554"/>
                  <a:gd name="T6" fmla="*/ 4 w 468"/>
                  <a:gd name="T7" fmla="*/ 3 h 554"/>
                  <a:gd name="T8" fmla="*/ 4 w 468"/>
                  <a:gd name="T9" fmla="*/ 4 h 554"/>
                  <a:gd name="T10" fmla="*/ 4 w 468"/>
                  <a:gd name="T11" fmla="*/ 5 h 554"/>
                  <a:gd name="T12" fmla="*/ 4 w 468"/>
                  <a:gd name="T13" fmla="*/ 5 h 554"/>
                  <a:gd name="T14" fmla="*/ 3 w 468"/>
                  <a:gd name="T15" fmla="*/ 5 h 554"/>
                  <a:gd name="T16" fmla="*/ 3 w 468"/>
                  <a:gd name="T17" fmla="*/ 5 h 554"/>
                  <a:gd name="T18" fmla="*/ 3 w 468"/>
                  <a:gd name="T19" fmla="*/ 5 h 554"/>
                  <a:gd name="T20" fmla="*/ 3 w 468"/>
                  <a:gd name="T21" fmla="*/ 5 h 554"/>
                  <a:gd name="T22" fmla="*/ 3 w 468"/>
                  <a:gd name="T23" fmla="*/ 5 h 554"/>
                  <a:gd name="T24" fmla="*/ 2 w 468"/>
                  <a:gd name="T25" fmla="*/ 5 h 554"/>
                  <a:gd name="T26" fmla="*/ 2 w 468"/>
                  <a:gd name="T27" fmla="*/ 5 h 554"/>
                  <a:gd name="T28" fmla="*/ 2 w 468"/>
                  <a:gd name="T29" fmla="*/ 5 h 554"/>
                  <a:gd name="T30" fmla="*/ 2 w 468"/>
                  <a:gd name="T31" fmla="*/ 5 h 554"/>
                  <a:gd name="T32" fmla="*/ 2 w 468"/>
                  <a:gd name="T33" fmla="*/ 5 h 554"/>
                  <a:gd name="T34" fmla="*/ 1 w 468"/>
                  <a:gd name="T35" fmla="*/ 5 h 554"/>
                  <a:gd name="T36" fmla="*/ 1 w 468"/>
                  <a:gd name="T37" fmla="*/ 5 h 554"/>
                  <a:gd name="T38" fmla="*/ 1 w 468"/>
                  <a:gd name="T39" fmla="*/ 5 h 554"/>
                  <a:gd name="T40" fmla="*/ 1 w 468"/>
                  <a:gd name="T41" fmla="*/ 4 h 554"/>
                  <a:gd name="T42" fmla="*/ 1 w 468"/>
                  <a:gd name="T43" fmla="*/ 4 h 554"/>
                  <a:gd name="T44" fmla="*/ 1 w 468"/>
                  <a:gd name="T45" fmla="*/ 3 h 554"/>
                  <a:gd name="T46" fmla="*/ 1 w 468"/>
                  <a:gd name="T47" fmla="*/ 3 h 554"/>
                  <a:gd name="T48" fmla="*/ 0 w 468"/>
                  <a:gd name="T49" fmla="*/ 3 h 554"/>
                  <a:gd name="T50" fmla="*/ 1 w 468"/>
                  <a:gd name="T51" fmla="*/ 2 h 554"/>
                  <a:gd name="T52" fmla="*/ 1 w 468"/>
                  <a:gd name="T53" fmla="*/ 2 h 554"/>
                  <a:gd name="T54" fmla="*/ 1 w 468"/>
                  <a:gd name="T55" fmla="*/ 1 h 554"/>
                  <a:gd name="T56" fmla="*/ 1 w 468"/>
                  <a:gd name="T57" fmla="*/ 1 h 554"/>
                  <a:gd name="T58" fmla="*/ 1 w 468"/>
                  <a:gd name="T59" fmla="*/ 1 h 554"/>
                  <a:gd name="T60" fmla="*/ 1 w 468"/>
                  <a:gd name="T61" fmla="*/ 1 h 554"/>
                  <a:gd name="T62" fmla="*/ 1 w 468"/>
                  <a:gd name="T63" fmla="*/ 1 h 554"/>
                  <a:gd name="T64" fmla="*/ 2 w 468"/>
                  <a:gd name="T65" fmla="*/ 1 h 554"/>
                  <a:gd name="T66" fmla="*/ 2 w 468"/>
                  <a:gd name="T67" fmla="*/ 1 h 554"/>
                  <a:gd name="T68" fmla="*/ 2 w 468"/>
                  <a:gd name="T69" fmla="*/ 1 h 554"/>
                  <a:gd name="T70" fmla="*/ 2 w 468"/>
                  <a:gd name="T71" fmla="*/ 1 h 554"/>
                  <a:gd name="T72" fmla="*/ 2 w 468"/>
                  <a:gd name="T73" fmla="*/ 1 h 554"/>
                  <a:gd name="T74" fmla="*/ 3 w 468"/>
                  <a:gd name="T75" fmla="*/ 0 h 554"/>
                  <a:gd name="T76" fmla="*/ 3 w 468"/>
                  <a:gd name="T77" fmla="*/ 0 h 554"/>
                  <a:gd name="T78" fmla="*/ 3 w 468"/>
                  <a:gd name="T79" fmla="*/ 0 h 554"/>
                  <a:gd name="T80" fmla="*/ 3 w 468"/>
                  <a:gd name="T81" fmla="*/ 1 h 554"/>
                  <a:gd name="T82" fmla="*/ 3 w 468"/>
                  <a:gd name="T83" fmla="*/ 1 h 554"/>
                  <a:gd name="T84" fmla="*/ 4 w 468"/>
                  <a:gd name="T85" fmla="*/ 1 h 554"/>
                  <a:gd name="T86" fmla="*/ 4 w 468"/>
                  <a:gd name="T87" fmla="*/ 1 h 554"/>
                  <a:gd name="T88" fmla="*/ 4 w 468"/>
                  <a:gd name="T89" fmla="*/ 1 h 5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68" h="554">
                    <a:moveTo>
                      <a:pt x="453" y="11"/>
                    </a:moveTo>
                    <a:lnTo>
                      <a:pt x="464" y="128"/>
                    </a:lnTo>
                    <a:lnTo>
                      <a:pt x="468" y="251"/>
                    </a:lnTo>
                    <a:lnTo>
                      <a:pt x="464" y="377"/>
                    </a:lnTo>
                    <a:lnTo>
                      <a:pt x="453" y="502"/>
                    </a:lnTo>
                    <a:lnTo>
                      <a:pt x="427" y="513"/>
                    </a:lnTo>
                    <a:lnTo>
                      <a:pt x="402" y="522"/>
                    </a:lnTo>
                    <a:lnTo>
                      <a:pt x="377" y="531"/>
                    </a:lnTo>
                    <a:lnTo>
                      <a:pt x="351" y="538"/>
                    </a:lnTo>
                    <a:lnTo>
                      <a:pt x="326" y="544"/>
                    </a:lnTo>
                    <a:lnTo>
                      <a:pt x="301" y="549"/>
                    </a:lnTo>
                    <a:lnTo>
                      <a:pt x="274" y="552"/>
                    </a:lnTo>
                    <a:lnTo>
                      <a:pt x="249" y="553"/>
                    </a:lnTo>
                    <a:lnTo>
                      <a:pt x="223" y="554"/>
                    </a:lnTo>
                    <a:lnTo>
                      <a:pt x="197" y="552"/>
                    </a:lnTo>
                    <a:lnTo>
                      <a:pt x="172" y="550"/>
                    </a:lnTo>
                    <a:lnTo>
                      <a:pt x="146" y="545"/>
                    </a:lnTo>
                    <a:lnTo>
                      <a:pt x="120" y="538"/>
                    </a:lnTo>
                    <a:lnTo>
                      <a:pt x="94" y="530"/>
                    </a:lnTo>
                    <a:lnTo>
                      <a:pt x="69" y="520"/>
                    </a:lnTo>
                    <a:lnTo>
                      <a:pt x="44" y="507"/>
                    </a:lnTo>
                    <a:lnTo>
                      <a:pt x="23" y="443"/>
                    </a:lnTo>
                    <a:lnTo>
                      <a:pt x="9" y="382"/>
                    </a:lnTo>
                    <a:lnTo>
                      <a:pt x="2" y="324"/>
                    </a:lnTo>
                    <a:lnTo>
                      <a:pt x="0" y="270"/>
                    </a:lnTo>
                    <a:lnTo>
                      <a:pt x="3" y="217"/>
                    </a:lnTo>
                    <a:lnTo>
                      <a:pt x="13" y="165"/>
                    </a:lnTo>
                    <a:lnTo>
                      <a:pt x="27" y="114"/>
                    </a:lnTo>
                    <a:lnTo>
                      <a:pt x="44" y="64"/>
                    </a:lnTo>
                    <a:lnTo>
                      <a:pt x="69" y="49"/>
                    </a:lnTo>
                    <a:lnTo>
                      <a:pt x="93" y="37"/>
                    </a:lnTo>
                    <a:lnTo>
                      <a:pt x="119" y="27"/>
                    </a:lnTo>
                    <a:lnTo>
                      <a:pt x="144" y="19"/>
                    </a:lnTo>
                    <a:lnTo>
                      <a:pt x="170" y="12"/>
                    </a:lnTo>
                    <a:lnTo>
                      <a:pt x="196" y="7"/>
                    </a:lnTo>
                    <a:lnTo>
                      <a:pt x="221" y="4"/>
                    </a:lnTo>
                    <a:lnTo>
                      <a:pt x="247" y="1"/>
                    </a:lnTo>
                    <a:lnTo>
                      <a:pt x="273" y="0"/>
                    </a:lnTo>
                    <a:lnTo>
                      <a:pt x="298" y="0"/>
                    </a:lnTo>
                    <a:lnTo>
                      <a:pt x="325" y="0"/>
                    </a:lnTo>
                    <a:lnTo>
                      <a:pt x="350" y="1"/>
                    </a:lnTo>
                    <a:lnTo>
                      <a:pt x="376" y="4"/>
                    </a:lnTo>
                    <a:lnTo>
                      <a:pt x="402" y="6"/>
                    </a:lnTo>
                    <a:lnTo>
                      <a:pt x="427" y="8"/>
                    </a:lnTo>
                    <a:lnTo>
                      <a:pt x="453" y="11"/>
                    </a:lnTo>
                    <a:close/>
                  </a:path>
                </a:pathLst>
              </a:custGeom>
              <a:solidFill>
                <a:srgbClr val="287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2" name="Freeform 378"/>
              <p:cNvSpPr>
                <a:spLocks/>
              </p:cNvSpPr>
              <p:nvPr/>
            </p:nvSpPr>
            <p:spPr bwMode="auto">
              <a:xfrm>
                <a:off x="1084" y="2568"/>
                <a:ext cx="221" cy="264"/>
              </a:xfrm>
              <a:custGeom>
                <a:avLst/>
                <a:gdLst>
                  <a:gd name="T0" fmla="*/ 3 w 444"/>
                  <a:gd name="T1" fmla="*/ 1 h 527"/>
                  <a:gd name="T2" fmla="*/ 3 w 444"/>
                  <a:gd name="T3" fmla="*/ 1 h 527"/>
                  <a:gd name="T4" fmla="*/ 3 w 444"/>
                  <a:gd name="T5" fmla="*/ 2 h 527"/>
                  <a:gd name="T6" fmla="*/ 3 w 444"/>
                  <a:gd name="T7" fmla="*/ 3 h 527"/>
                  <a:gd name="T8" fmla="*/ 3 w 444"/>
                  <a:gd name="T9" fmla="*/ 4 h 527"/>
                  <a:gd name="T10" fmla="*/ 3 w 444"/>
                  <a:gd name="T11" fmla="*/ 4 h 527"/>
                  <a:gd name="T12" fmla="*/ 2 w 444"/>
                  <a:gd name="T13" fmla="*/ 4 h 527"/>
                  <a:gd name="T14" fmla="*/ 2 w 444"/>
                  <a:gd name="T15" fmla="*/ 4 h 527"/>
                  <a:gd name="T16" fmla="*/ 2 w 444"/>
                  <a:gd name="T17" fmla="*/ 4 h 527"/>
                  <a:gd name="T18" fmla="*/ 2 w 444"/>
                  <a:gd name="T19" fmla="*/ 5 h 527"/>
                  <a:gd name="T20" fmla="*/ 2 w 444"/>
                  <a:gd name="T21" fmla="*/ 5 h 527"/>
                  <a:gd name="T22" fmla="*/ 2 w 444"/>
                  <a:gd name="T23" fmla="*/ 5 h 527"/>
                  <a:gd name="T24" fmla="*/ 1 w 444"/>
                  <a:gd name="T25" fmla="*/ 5 h 527"/>
                  <a:gd name="T26" fmla="*/ 1 w 444"/>
                  <a:gd name="T27" fmla="*/ 5 h 527"/>
                  <a:gd name="T28" fmla="*/ 1 w 444"/>
                  <a:gd name="T29" fmla="*/ 5 h 527"/>
                  <a:gd name="T30" fmla="*/ 1 w 444"/>
                  <a:gd name="T31" fmla="*/ 5 h 527"/>
                  <a:gd name="T32" fmla="*/ 1 w 444"/>
                  <a:gd name="T33" fmla="*/ 5 h 527"/>
                  <a:gd name="T34" fmla="*/ 0 w 444"/>
                  <a:gd name="T35" fmla="*/ 4 h 527"/>
                  <a:gd name="T36" fmla="*/ 0 w 444"/>
                  <a:gd name="T37" fmla="*/ 4 h 527"/>
                  <a:gd name="T38" fmla="*/ 0 w 444"/>
                  <a:gd name="T39" fmla="*/ 4 h 527"/>
                  <a:gd name="T40" fmla="*/ 0 w 444"/>
                  <a:gd name="T41" fmla="*/ 4 h 527"/>
                  <a:gd name="T42" fmla="*/ 0 w 444"/>
                  <a:gd name="T43" fmla="*/ 4 h 527"/>
                  <a:gd name="T44" fmla="*/ 0 w 444"/>
                  <a:gd name="T45" fmla="*/ 3 h 527"/>
                  <a:gd name="T46" fmla="*/ 0 w 444"/>
                  <a:gd name="T47" fmla="*/ 3 h 527"/>
                  <a:gd name="T48" fmla="*/ 0 w 444"/>
                  <a:gd name="T49" fmla="*/ 2 h 527"/>
                  <a:gd name="T50" fmla="*/ 0 w 444"/>
                  <a:gd name="T51" fmla="*/ 2 h 527"/>
                  <a:gd name="T52" fmla="*/ 0 w 444"/>
                  <a:gd name="T53" fmla="*/ 2 h 527"/>
                  <a:gd name="T54" fmla="*/ 0 w 444"/>
                  <a:gd name="T55" fmla="*/ 1 h 527"/>
                  <a:gd name="T56" fmla="*/ 0 w 444"/>
                  <a:gd name="T57" fmla="*/ 1 h 527"/>
                  <a:gd name="T58" fmla="*/ 0 w 444"/>
                  <a:gd name="T59" fmla="*/ 1 h 527"/>
                  <a:gd name="T60" fmla="*/ 0 w 444"/>
                  <a:gd name="T61" fmla="*/ 1 h 527"/>
                  <a:gd name="T62" fmla="*/ 0 w 444"/>
                  <a:gd name="T63" fmla="*/ 1 h 527"/>
                  <a:gd name="T64" fmla="*/ 1 w 444"/>
                  <a:gd name="T65" fmla="*/ 1 h 527"/>
                  <a:gd name="T66" fmla="*/ 1 w 444"/>
                  <a:gd name="T67" fmla="*/ 1 h 527"/>
                  <a:gd name="T68" fmla="*/ 1 w 444"/>
                  <a:gd name="T69" fmla="*/ 1 h 527"/>
                  <a:gd name="T70" fmla="*/ 1 w 444"/>
                  <a:gd name="T71" fmla="*/ 1 h 527"/>
                  <a:gd name="T72" fmla="*/ 1 w 444"/>
                  <a:gd name="T73" fmla="*/ 1 h 527"/>
                  <a:gd name="T74" fmla="*/ 2 w 444"/>
                  <a:gd name="T75" fmla="*/ 0 h 527"/>
                  <a:gd name="T76" fmla="*/ 2 w 444"/>
                  <a:gd name="T77" fmla="*/ 1 h 527"/>
                  <a:gd name="T78" fmla="*/ 2 w 444"/>
                  <a:gd name="T79" fmla="*/ 1 h 527"/>
                  <a:gd name="T80" fmla="*/ 2 w 444"/>
                  <a:gd name="T81" fmla="*/ 1 h 527"/>
                  <a:gd name="T82" fmla="*/ 2 w 444"/>
                  <a:gd name="T83" fmla="*/ 1 h 527"/>
                  <a:gd name="T84" fmla="*/ 2 w 444"/>
                  <a:gd name="T85" fmla="*/ 1 h 527"/>
                  <a:gd name="T86" fmla="*/ 3 w 444"/>
                  <a:gd name="T87" fmla="*/ 1 h 527"/>
                  <a:gd name="T88" fmla="*/ 3 w 444"/>
                  <a:gd name="T89" fmla="*/ 1 h 5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44" h="527">
                    <a:moveTo>
                      <a:pt x="425" y="16"/>
                    </a:moveTo>
                    <a:lnTo>
                      <a:pt x="439" y="126"/>
                    </a:lnTo>
                    <a:lnTo>
                      <a:pt x="444" y="240"/>
                    </a:lnTo>
                    <a:lnTo>
                      <a:pt x="439" y="357"/>
                    </a:lnTo>
                    <a:lnTo>
                      <a:pt x="425" y="472"/>
                    </a:lnTo>
                    <a:lnTo>
                      <a:pt x="402" y="483"/>
                    </a:lnTo>
                    <a:lnTo>
                      <a:pt x="379" y="494"/>
                    </a:lnTo>
                    <a:lnTo>
                      <a:pt x="355" y="502"/>
                    </a:lnTo>
                    <a:lnTo>
                      <a:pt x="332" y="510"/>
                    </a:lnTo>
                    <a:lnTo>
                      <a:pt x="308" y="517"/>
                    </a:lnTo>
                    <a:lnTo>
                      <a:pt x="285" y="521"/>
                    </a:lnTo>
                    <a:lnTo>
                      <a:pt x="261" y="525"/>
                    </a:lnTo>
                    <a:lnTo>
                      <a:pt x="236" y="527"/>
                    </a:lnTo>
                    <a:lnTo>
                      <a:pt x="213" y="527"/>
                    </a:lnTo>
                    <a:lnTo>
                      <a:pt x="189" y="526"/>
                    </a:lnTo>
                    <a:lnTo>
                      <a:pt x="165" y="523"/>
                    </a:lnTo>
                    <a:lnTo>
                      <a:pt x="141" y="518"/>
                    </a:lnTo>
                    <a:lnTo>
                      <a:pt x="118" y="510"/>
                    </a:lnTo>
                    <a:lnTo>
                      <a:pt x="94" y="501"/>
                    </a:lnTo>
                    <a:lnTo>
                      <a:pt x="69" y="489"/>
                    </a:lnTo>
                    <a:lnTo>
                      <a:pt x="46" y="475"/>
                    </a:lnTo>
                    <a:lnTo>
                      <a:pt x="24" y="415"/>
                    </a:lnTo>
                    <a:lnTo>
                      <a:pt x="11" y="359"/>
                    </a:lnTo>
                    <a:lnTo>
                      <a:pt x="3" y="306"/>
                    </a:lnTo>
                    <a:lnTo>
                      <a:pt x="0" y="255"/>
                    </a:lnTo>
                    <a:lnTo>
                      <a:pt x="5" y="206"/>
                    </a:lnTo>
                    <a:lnTo>
                      <a:pt x="14" y="159"/>
                    </a:lnTo>
                    <a:lnTo>
                      <a:pt x="28" y="111"/>
                    </a:lnTo>
                    <a:lnTo>
                      <a:pt x="46" y="64"/>
                    </a:lnTo>
                    <a:lnTo>
                      <a:pt x="69" y="49"/>
                    </a:lnTo>
                    <a:lnTo>
                      <a:pt x="92" y="37"/>
                    </a:lnTo>
                    <a:lnTo>
                      <a:pt x="117" y="25"/>
                    </a:lnTo>
                    <a:lnTo>
                      <a:pt x="140" y="17"/>
                    </a:lnTo>
                    <a:lnTo>
                      <a:pt x="164" y="10"/>
                    </a:lnTo>
                    <a:lnTo>
                      <a:pt x="187" y="5"/>
                    </a:lnTo>
                    <a:lnTo>
                      <a:pt x="211" y="2"/>
                    </a:lnTo>
                    <a:lnTo>
                      <a:pt x="235" y="1"/>
                    </a:lnTo>
                    <a:lnTo>
                      <a:pt x="258" y="0"/>
                    </a:lnTo>
                    <a:lnTo>
                      <a:pt x="282" y="1"/>
                    </a:lnTo>
                    <a:lnTo>
                      <a:pt x="307" y="2"/>
                    </a:lnTo>
                    <a:lnTo>
                      <a:pt x="331" y="4"/>
                    </a:lnTo>
                    <a:lnTo>
                      <a:pt x="354" y="7"/>
                    </a:lnTo>
                    <a:lnTo>
                      <a:pt x="378" y="10"/>
                    </a:lnTo>
                    <a:lnTo>
                      <a:pt x="402" y="12"/>
                    </a:lnTo>
                    <a:lnTo>
                      <a:pt x="425" y="16"/>
                    </a:lnTo>
                    <a:close/>
                  </a:path>
                </a:pathLst>
              </a:custGeom>
              <a:solidFill>
                <a:srgbClr val="358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3" name="Freeform 379"/>
              <p:cNvSpPr>
                <a:spLocks/>
              </p:cNvSpPr>
              <p:nvPr/>
            </p:nvSpPr>
            <p:spPr bwMode="auto">
              <a:xfrm>
                <a:off x="1088" y="2574"/>
                <a:ext cx="209" cy="251"/>
              </a:xfrm>
              <a:custGeom>
                <a:avLst/>
                <a:gdLst>
                  <a:gd name="T0" fmla="*/ 3 w 419"/>
                  <a:gd name="T1" fmla="*/ 1 h 502"/>
                  <a:gd name="T2" fmla="*/ 3 w 419"/>
                  <a:gd name="T3" fmla="*/ 1 h 502"/>
                  <a:gd name="T4" fmla="*/ 3 w 419"/>
                  <a:gd name="T5" fmla="*/ 2 h 502"/>
                  <a:gd name="T6" fmla="*/ 3 w 419"/>
                  <a:gd name="T7" fmla="*/ 3 h 502"/>
                  <a:gd name="T8" fmla="*/ 3 w 419"/>
                  <a:gd name="T9" fmla="*/ 4 h 502"/>
                  <a:gd name="T10" fmla="*/ 2 w 419"/>
                  <a:gd name="T11" fmla="*/ 4 h 502"/>
                  <a:gd name="T12" fmla="*/ 2 w 419"/>
                  <a:gd name="T13" fmla="*/ 4 h 502"/>
                  <a:gd name="T14" fmla="*/ 2 w 419"/>
                  <a:gd name="T15" fmla="*/ 4 h 502"/>
                  <a:gd name="T16" fmla="*/ 2 w 419"/>
                  <a:gd name="T17" fmla="*/ 4 h 502"/>
                  <a:gd name="T18" fmla="*/ 2 w 419"/>
                  <a:gd name="T19" fmla="*/ 4 h 502"/>
                  <a:gd name="T20" fmla="*/ 2 w 419"/>
                  <a:gd name="T21" fmla="*/ 4 h 502"/>
                  <a:gd name="T22" fmla="*/ 1 w 419"/>
                  <a:gd name="T23" fmla="*/ 4 h 502"/>
                  <a:gd name="T24" fmla="*/ 1 w 419"/>
                  <a:gd name="T25" fmla="*/ 4 h 502"/>
                  <a:gd name="T26" fmla="*/ 1 w 419"/>
                  <a:gd name="T27" fmla="*/ 4 h 502"/>
                  <a:gd name="T28" fmla="*/ 1 w 419"/>
                  <a:gd name="T29" fmla="*/ 4 h 502"/>
                  <a:gd name="T30" fmla="*/ 1 w 419"/>
                  <a:gd name="T31" fmla="*/ 4 h 502"/>
                  <a:gd name="T32" fmla="*/ 1 w 419"/>
                  <a:gd name="T33" fmla="*/ 4 h 502"/>
                  <a:gd name="T34" fmla="*/ 0 w 419"/>
                  <a:gd name="T35" fmla="*/ 4 h 502"/>
                  <a:gd name="T36" fmla="*/ 0 w 419"/>
                  <a:gd name="T37" fmla="*/ 4 h 502"/>
                  <a:gd name="T38" fmla="*/ 0 w 419"/>
                  <a:gd name="T39" fmla="*/ 4 h 502"/>
                  <a:gd name="T40" fmla="*/ 0 w 419"/>
                  <a:gd name="T41" fmla="*/ 4 h 502"/>
                  <a:gd name="T42" fmla="*/ 0 w 419"/>
                  <a:gd name="T43" fmla="*/ 4 h 502"/>
                  <a:gd name="T44" fmla="*/ 0 w 419"/>
                  <a:gd name="T45" fmla="*/ 3 h 502"/>
                  <a:gd name="T46" fmla="*/ 0 w 419"/>
                  <a:gd name="T47" fmla="*/ 3 h 502"/>
                  <a:gd name="T48" fmla="*/ 0 w 419"/>
                  <a:gd name="T49" fmla="*/ 2 h 502"/>
                  <a:gd name="T50" fmla="*/ 0 w 419"/>
                  <a:gd name="T51" fmla="*/ 2 h 502"/>
                  <a:gd name="T52" fmla="*/ 0 w 419"/>
                  <a:gd name="T53" fmla="*/ 2 h 502"/>
                  <a:gd name="T54" fmla="*/ 0 w 419"/>
                  <a:gd name="T55" fmla="*/ 1 h 502"/>
                  <a:gd name="T56" fmla="*/ 0 w 419"/>
                  <a:gd name="T57" fmla="*/ 1 h 502"/>
                  <a:gd name="T58" fmla="*/ 0 w 419"/>
                  <a:gd name="T59" fmla="*/ 1 h 502"/>
                  <a:gd name="T60" fmla="*/ 0 w 419"/>
                  <a:gd name="T61" fmla="*/ 1 h 502"/>
                  <a:gd name="T62" fmla="*/ 0 w 419"/>
                  <a:gd name="T63" fmla="*/ 1 h 502"/>
                  <a:gd name="T64" fmla="*/ 1 w 419"/>
                  <a:gd name="T65" fmla="*/ 1 h 502"/>
                  <a:gd name="T66" fmla="*/ 1 w 419"/>
                  <a:gd name="T67" fmla="*/ 1 h 502"/>
                  <a:gd name="T68" fmla="*/ 1 w 419"/>
                  <a:gd name="T69" fmla="*/ 1 h 502"/>
                  <a:gd name="T70" fmla="*/ 1 w 419"/>
                  <a:gd name="T71" fmla="*/ 1 h 502"/>
                  <a:gd name="T72" fmla="*/ 1 w 419"/>
                  <a:gd name="T73" fmla="*/ 0 h 502"/>
                  <a:gd name="T74" fmla="*/ 1 w 419"/>
                  <a:gd name="T75" fmla="*/ 0 h 502"/>
                  <a:gd name="T76" fmla="*/ 2 w 419"/>
                  <a:gd name="T77" fmla="*/ 1 h 502"/>
                  <a:gd name="T78" fmla="*/ 2 w 419"/>
                  <a:gd name="T79" fmla="*/ 1 h 502"/>
                  <a:gd name="T80" fmla="*/ 2 w 419"/>
                  <a:gd name="T81" fmla="*/ 1 h 502"/>
                  <a:gd name="T82" fmla="*/ 2 w 419"/>
                  <a:gd name="T83" fmla="*/ 1 h 502"/>
                  <a:gd name="T84" fmla="*/ 2 w 419"/>
                  <a:gd name="T85" fmla="*/ 1 h 502"/>
                  <a:gd name="T86" fmla="*/ 2 w 419"/>
                  <a:gd name="T87" fmla="*/ 1 h 502"/>
                  <a:gd name="T88" fmla="*/ 3 w 419"/>
                  <a:gd name="T89" fmla="*/ 1 h 50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9" h="502">
                    <a:moveTo>
                      <a:pt x="398" y="21"/>
                    </a:moveTo>
                    <a:lnTo>
                      <a:pt x="413" y="123"/>
                    </a:lnTo>
                    <a:lnTo>
                      <a:pt x="419" y="228"/>
                    </a:lnTo>
                    <a:lnTo>
                      <a:pt x="414" y="334"/>
                    </a:lnTo>
                    <a:lnTo>
                      <a:pt x="398" y="440"/>
                    </a:lnTo>
                    <a:lnTo>
                      <a:pt x="376" y="453"/>
                    </a:lnTo>
                    <a:lnTo>
                      <a:pt x="355" y="463"/>
                    </a:lnTo>
                    <a:lnTo>
                      <a:pt x="333" y="474"/>
                    </a:lnTo>
                    <a:lnTo>
                      <a:pt x="311" y="482"/>
                    </a:lnTo>
                    <a:lnTo>
                      <a:pt x="290" y="490"/>
                    </a:lnTo>
                    <a:lnTo>
                      <a:pt x="268" y="495"/>
                    </a:lnTo>
                    <a:lnTo>
                      <a:pt x="246" y="499"/>
                    </a:lnTo>
                    <a:lnTo>
                      <a:pt x="224" y="501"/>
                    </a:lnTo>
                    <a:lnTo>
                      <a:pt x="202" y="502"/>
                    </a:lnTo>
                    <a:lnTo>
                      <a:pt x="180" y="500"/>
                    </a:lnTo>
                    <a:lnTo>
                      <a:pt x="158" y="497"/>
                    </a:lnTo>
                    <a:lnTo>
                      <a:pt x="136" y="491"/>
                    </a:lnTo>
                    <a:lnTo>
                      <a:pt x="116" y="483"/>
                    </a:lnTo>
                    <a:lnTo>
                      <a:pt x="94" y="472"/>
                    </a:lnTo>
                    <a:lnTo>
                      <a:pt x="72" y="460"/>
                    </a:lnTo>
                    <a:lnTo>
                      <a:pt x="50" y="444"/>
                    </a:lnTo>
                    <a:lnTo>
                      <a:pt x="27" y="388"/>
                    </a:lnTo>
                    <a:lnTo>
                      <a:pt x="11" y="338"/>
                    </a:lnTo>
                    <a:lnTo>
                      <a:pt x="3" y="288"/>
                    </a:lnTo>
                    <a:lnTo>
                      <a:pt x="0" y="241"/>
                    </a:lnTo>
                    <a:lnTo>
                      <a:pt x="4" y="196"/>
                    </a:lnTo>
                    <a:lnTo>
                      <a:pt x="14" y="152"/>
                    </a:lnTo>
                    <a:lnTo>
                      <a:pt x="29" y="108"/>
                    </a:lnTo>
                    <a:lnTo>
                      <a:pt x="50" y="66"/>
                    </a:lnTo>
                    <a:lnTo>
                      <a:pt x="71" y="50"/>
                    </a:lnTo>
                    <a:lnTo>
                      <a:pt x="93" y="36"/>
                    </a:lnTo>
                    <a:lnTo>
                      <a:pt x="114" y="24"/>
                    </a:lnTo>
                    <a:lnTo>
                      <a:pt x="135" y="16"/>
                    </a:lnTo>
                    <a:lnTo>
                      <a:pt x="157" y="9"/>
                    </a:lnTo>
                    <a:lnTo>
                      <a:pt x="179" y="5"/>
                    </a:lnTo>
                    <a:lnTo>
                      <a:pt x="201" y="3"/>
                    </a:lnTo>
                    <a:lnTo>
                      <a:pt x="223" y="0"/>
                    </a:lnTo>
                    <a:lnTo>
                      <a:pt x="245" y="0"/>
                    </a:lnTo>
                    <a:lnTo>
                      <a:pt x="267" y="1"/>
                    </a:lnTo>
                    <a:lnTo>
                      <a:pt x="288" y="4"/>
                    </a:lnTo>
                    <a:lnTo>
                      <a:pt x="310" y="6"/>
                    </a:lnTo>
                    <a:lnTo>
                      <a:pt x="332" y="9"/>
                    </a:lnTo>
                    <a:lnTo>
                      <a:pt x="354" y="13"/>
                    </a:lnTo>
                    <a:lnTo>
                      <a:pt x="376" y="18"/>
                    </a:lnTo>
                    <a:lnTo>
                      <a:pt x="398" y="21"/>
                    </a:lnTo>
                    <a:close/>
                  </a:path>
                </a:pathLst>
              </a:custGeom>
              <a:solidFill>
                <a:srgbClr val="3F84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4" name="Freeform 380"/>
              <p:cNvSpPr>
                <a:spLocks/>
              </p:cNvSpPr>
              <p:nvPr/>
            </p:nvSpPr>
            <p:spPr bwMode="auto">
              <a:xfrm>
                <a:off x="1093" y="2580"/>
                <a:ext cx="197" cy="237"/>
              </a:xfrm>
              <a:custGeom>
                <a:avLst/>
                <a:gdLst>
                  <a:gd name="T0" fmla="*/ 3 w 394"/>
                  <a:gd name="T1" fmla="*/ 1 h 474"/>
                  <a:gd name="T2" fmla="*/ 3 w 394"/>
                  <a:gd name="T3" fmla="*/ 1 h 474"/>
                  <a:gd name="T4" fmla="*/ 4 w 394"/>
                  <a:gd name="T5" fmla="*/ 1 h 474"/>
                  <a:gd name="T6" fmla="*/ 4 w 394"/>
                  <a:gd name="T7" fmla="*/ 2 h 474"/>
                  <a:gd name="T8" fmla="*/ 4 w 394"/>
                  <a:gd name="T9" fmla="*/ 2 h 474"/>
                  <a:gd name="T10" fmla="*/ 4 w 394"/>
                  <a:gd name="T11" fmla="*/ 3 h 474"/>
                  <a:gd name="T12" fmla="*/ 4 w 394"/>
                  <a:gd name="T13" fmla="*/ 3 h 474"/>
                  <a:gd name="T14" fmla="*/ 3 w 394"/>
                  <a:gd name="T15" fmla="*/ 3 h 474"/>
                  <a:gd name="T16" fmla="*/ 3 w 394"/>
                  <a:gd name="T17" fmla="*/ 4 h 474"/>
                  <a:gd name="T18" fmla="*/ 3 w 394"/>
                  <a:gd name="T19" fmla="*/ 4 h 474"/>
                  <a:gd name="T20" fmla="*/ 3 w 394"/>
                  <a:gd name="T21" fmla="*/ 4 h 474"/>
                  <a:gd name="T22" fmla="*/ 3 w 394"/>
                  <a:gd name="T23" fmla="*/ 4 h 474"/>
                  <a:gd name="T24" fmla="*/ 3 w 394"/>
                  <a:gd name="T25" fmla="*/ 4 h 474"/>
                  <a:gd name="T26" fmla="*/ 3 w 394"/>
                  <a:gd name="T27" fmla="*/ 4 h 474"/>
                  <a:gd name="T28" fmla="*/ 2 w 394"/>
                  <a:gd name="T29" fmla="*/ 4 h 474"/>
                  <a:gd name="T30" fmla="*/ 2 w 394"/>
                  <a:gd name="T31" fmla="*/ 4 h 474"/>
                  <a:gd name="T32" fmla="*/ 2 w 394"/>
                  <a:gd name="T33" fmla="*/ 4 h 474"/>
                  <a:gd name="T34" fmla="*/ 2 w 394"/>
                  <a:gd name="T35" fmla="*/ 4 h 474"/>
                  <a:gd name="T36" fmla="*/ 2 w 394"/>
                  <a:gd name="T37" fmla="*/ 4 h 474"/>
                  <a:gd name="T38" fmla="*/ 2 w 394"/>
                  <a:gd name="T39" fmla="*/ 4 h 474"/>
                  <a:gd name="T40" fmla="*/ 2 w 394"/>
                  <a:gd name="T41" fmla="*/ 4 h 474"/>
                  <a:gd name="T42" fmla="*/ 1 w 394"/>
                  <a:gd name="T43" fmla="*/ 4 h 474"/>
                  <a:gd name="T44" fmla="*/ 1 w 394"/>
                  <a:gd name="T45" fmla="*/ 4 h 474"/>
                  <a:gd name="T46" fmla="*/ 1 w 394"/>
                  <a:gd name="T47" fmla="*/ 4 h 474"/>
                  <a:gd name="T48" fmla="*/ 1 w 394"/>
                  <a:gd name="T49" fmla="*/ 4 h 474"/>
                  <a:gd name="T50" fmla="*/ 1 w 394"/>
                  <a:gd name="T51" fmla="*/ 3 h 474"/>
                  <a:gd name="T52" fmla="*/ 1 w 394"/>
                  <a:gd name="T53" fmla="*/ 3 h 474"/>
                  <a:gd name="T54" fmla="*/ 1 w 394"/>
                  <a:gd name="T55" fmla="*/ 3 h 474"/>
                  <a:gd name="T56" fmla="*/ 0 w 394"/>
                  <a:gd name="T57" fmla="*/ 2 h 474"/>
                  <a:gd name="T58" fmla="*/ 1 w 394"/>
                  <a:gd name="T59" fmla="*/ 2 h 474"/>
                  <a:gd name="T60" fmla="*/ 1 w 394"/>
                  <a:gd name="T61" fmla="*/ 2 h 474"/>
                  <a:gd name="T62" fmla="*/ 1 w 394"/>
                  <a:gd name="T63" fmla="*/ 1 h 474"/>
                  <a:gd name="T64" fmla="*/ 1 w 394"/>
                  <a:gd name="T65" fmla="*/ 1 h 474"/>
                  <a:gd name="T66" fmla="*/ 1 w 394"/>
                  <a:gd name="T67" fmla="*/ 1 h 474"/>
                  <a:gd name="T68" fmla="*/ 1 w 394"/>
                  <a:gd name="T69" fmla="*/ 1 h 474"/>
                  <a:gd name="T70" fmla="*/ 1 w 394"/>
                  <a:gd name="T71" fmla="*/ 1 h 474"/>
                  <a:gd name="T72" fmla="*/ 2 w 394"/>
                  <a:gd name="T73" fmla="*/ 1 h 474"/>
                  <a:gd name="T74" fmla="*/ 2 w 394"/>
                  <a:gd name="T75" fmla="*/ 1 h 474"/>
                  <a:gd name="T76" fmla="*/ 2 w 394"/>
                  <a:gd name="T77" fmla="*/ 1 h 474"/>
                  <a:gd name="T78" fmla="*/ 2 w 394"/>
                  <a:gd name="T79" fmla="*/ 1 h 474"/>
                  <a:gd name="T80" fmla="*/ 2 w 394"/>
                  <a:gd name="T81" fmla="*/ 0 h 474"/>
                  <a:gd name="T82" fmla="*/ 2 w 394"/>
                  <a:gd name="T83" fmla="*/ 1 h 474"/>
                  <a:gd name="T84" fmla="*/ 2 w 394"/>
                  <a:gd name="T85" fmla="*/ 1 h 474"/>
                  <a:gd name="T86" fmla="*/ 3 w 394"/>
                  <a:gd name="T87" fmla="*/ 1 h 474"/>
                  <a:gd name="T88" fmla="*/ 3 w 394"/>
                  <a:gd name="T89" fmla="*/ 1 h 474"/>
                  <a:gd name="T90" fmla="*/ 3 w 394"/>
                  <a:gd name="T91" fmla="*/ 1 h 474"/>
                  <a:gd name="T92" fmla="*/ 3 w 394"/>
                  <a:gd name="T93" fmla="*/ 1 h 474"/>
                  <a:gd name="T94" fmla="*/ 3 w 394"/>
                  <a:gd name="T95" fmla="*/ 1 h 474"/>
                  <a:gd name="T96" fmla="*/ 3 w 394"/>
                  <a:gd name="T97" fmla="*/ 1 h 4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94" h="474">
                    <a:moveTo>
                      <a:pt x="369" y="25"/>
                    </a:moveTo>
                    <a:lnTo>
                      <a:pt x="380" y="72"/>
                    </a:lnTo>
                    <a:lnTo>
                      <a:pt x="388" y="120"/>
                    </a:lnTo>
                    <a:lnTo>
                      <a:pt x="392" y="168"/>
                    </a:lnTo>
                    <a:lnTo>
                      <a:pt x="394" y="215"/>
                    </a:lnTo>
                    <a:lnTo>
                      <a:pt x="392" y="263"/>
                    </a:lnTo>
                    <a:lnTo>
                      <a:pt x="388" y="312"/>
                    </a:lnTo>
                    <a:lnTo>
                      <a:pt x="381" y="360"/>
                    </a:lnTo>
                    <a:lnTo>
                      <a:pt x="369" y="409"/>
                    </a:lnTo>
                    <a:lnTo>
                      <a:pt x="350" y="421"/>
                    </a:lnTo>
                    <a:lnTo>
                      <a:pt x="330" y="433"/>
                    </a:lnTo>
                    <a:lnTo>
                      <a:pt x="311" y="444"/>
                    </a:lnTo>
                    <a:lnTo>
                      <a:pt x="291" y="454"/>
                    </a:lnTo>
                    <a:lnTo>
                      <a:pt x="272" y="460"/>
                    </a:lnTo>
                    <a:lnTo>
                      <a:pt x="251" y="467"/>
                    </a:lnTo>
                    <a:lnTo>
                      <a:pt x="231" y="472"/>
                    </a:lnTo>
                    <a:lnTo>
                      <a:pt x="212" y="474"/>
                    </a:lnTo>
                    <a:lnTo>
                      <a:pt x="192" y="474"/>
                    </a:lnTo>
                    <a:lnTo>
                      <a:pt x="171" y="473"/>
                    </a:lnTo>
                    <a:lnTo>
                      <a:pt x="152" y="470"/>
                    </a:lnTo>
                    <a:lnTo>
                      <a:pt x="132" y="463"/>
                    </a:lnTo>
                    <a:lnTo>
                      <a:pt x="111" y="454"/>
                    </a:lnTo>
                    <a:lnTo>
                      <a:pt x="92" y="442"/>
                    </a:lnTo>
                    <a:lnTo>
                      <a:pt x="72" y="428"/>
                    </a:lnTo>
                    <a:lnTo>
                      <a:pt x="53" y="411"/>
                    </a:lnTo>
                    <a:lnTo>
                      <a:pt x="28" y="360"/>
                    </a:lnTo>
                    <a:lnTo>
                      <a:pt x="11" y="313"/>
                    </a:lnTo>
                    <a:lnTo>
                      <a:pt x="2" y="269"/>
                    </a:lnTo>
                    <a:lnTo>
                      <a:pt x="0" y="227"/>
                    </a:lnTo>
                    <a:lnTo>
                      <a:pt x="4" y="185"/>
                    </a:lnTo>
                    <a:lnTo>
                      <a:pt x="15" y="145"/>
                    </a:lnTo>
                    <a:lnTo>
                      <a:pt x="31" y="106"/>
                    </a:lnTo>
                    <a:lnTo>
                      <a:pt x="53" y="67"/>
                    </a:lnTo>
                    <a:lnTo>
                      <a:pt x="72" y="49"/>
                    </a:lnTo>
                    <a:lnTo>
                      <a:pt x="92" y="35"/>
                    </a:lnTo>
                    <a:lnTo>
                      <a:pt x="111" y="24"/>
                    </a:lnTo>
                    <a:lnTo>
                      <a:pt x="131" y="15"/>
                    </a:lnTo>
                    <a:lnTo>
                      <a:pt x="151" y="8"/>
                    </a:lnTo>
                    <a:lnTo>
                      <a:pt x="170" y="3"/>
                    </a:lnTo>
                    <a:lnTo>
                      <a:pt x="190" y="1"/>
                    </a:lnTo>
                    <a:lnTo>
                      <a:pt x="210" y="0"/>
                    </a:lnTo>
                    <a:lnTo>
                      <a:pt x="230" y="1"/>
                    </a:lnTo>
                    <a:lnTo>
                      <a:pt x="250" y="2"/>
                    </a:lnTo>
                    <a:lnTo>
                      <a:pt x="270" y="4"/>
                    </a:lnTo>
                    <a:lnTo>
                      <a:pt x="290" y="8"/>
                    </a:lnTo>
                    <a:lnTo>
                      <a:pt x="310" y="12"/>
                    </a:lnTo>
                    <a:lnTo>
                      <a:pt x="330" y="17"/>
                    </a:lnTo>
                    <a:lnTo>
                      <a:pt x="350" y="20"/>
                    </a:lnTo>
                    <a:lnTo>
                      <a:pt x="369" y="25"/>
                    </a:lnTo>
                    <a:close/>
                  </a:path>
                </a:pathLst>
              </a:custGeom>
              <a:solidFill>
                <a:srgbClr val="4C8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5" name="Freeform 381"/>
              <p:cNvSpPr>
                <a:spLocks/>
              </p:cNvSpPr>
              <p:nvPr/>
            </p:nvSpPr>
            <p:spPr bwMode="auto">
              <a:xfrm>
                <a:off x="1097" y="2586"/>
                <a:ext cx="185" cy="224"/>
              </a:xfrm>
              <a:custGeom>
                <a:avLst/>
                <a:gdLst>
                  <a:gd name="T0" fmla="*/ 3 w 370"/>
                  <a:gd name="T1" fmla="*/ 0 h 449"/>
                  <a:gd name="T2" fmla="*/ 3 w 370"/>
                  <a:gd name="T3" fmla="*/ 0 h 449"/>
                  <a:gd name="T4" fmla="*/ 3 w 370"/>
                  <a:gd name="T5" fmla="*/ 0 h 449"/>
                  <a:gd name="T6" fmla="*/ 3 w 370"/>
                  <a:gd name="T7" fmla="*/ 1 h 449"/>
                  <a:gd name="T8" fmla="*/ 3 w 370"/>
                  <a:gd name="T9" fmla="*/ 1 h 449"/>
                  <a:gd name="T10" fmla="*/ 3 w 370"/>
                  <a:gd name="T11" fmla="*/ 1 h 449"/>
                  <a:gd name="T12" fmla="*/ 3 w 370"/>
                  <a:gd name="T13" fmla="*/ 2 h 449"/>
                  <a:gd name="T14" fmla="*/ 3 w 370"/>
                  <a:gd name="T15" fmla="*/ 2 h 449"/>
                  <a:gd name="T16" fmla="*/ 3 w 370"/>
                  <a:gd name="T17" fmla="*/ 2 h 449"/>
                  <a:gd name="T18" fmla="*/ 3 w 370"/>
                  <a:gd name="T19" fmla="*/ 3 h 449"/>
                  <a:gd name="T20" fmla="*/ 3 w 370"/>
                  <a:gd name="T21" fmla="*/ 3 h 449"/>
                  <a:gd name="T22" fmla="*/ 3 w 370"/>
                  <a:gd name="T23" fmla="*/ 3 h 449"/>
                  <a:gd name="T24" fmla="*/ 3 w 370"/>
                  <a:gd name="T25" fmla="*/ 3 h 449"/>
                  <a:gd name="T26" fmla="*/ 2 w 370"/>
                  <a:gd name="T27" fmla="*/ 3 h 449"/>
                  <a:gd name="T28" fmla="*/ 2 w 370"/>
                  <a:gd name="T29" fmla="*/ 3 h 449"/>
                  <a:gd name="T30" fmla="*/ 2 w 370"/>
                  <a:gd name="T31" fmla="*/ 3 h 449"/>
                  <a:gd name="T32" fmla="*/ 2 w 370"/>
                  <a:gd name="T33" fmla="*/ 3 h 449"/>
                  <a:gd name="T34" fmla="*/ 2 w 370"/>
                  <a:gd name="T35" fmla="*/ 3 h 449"/>
                  <a:gd name="T36" fmla="*/ 2 w 370"/>
                  <a:gd name="T37" fmla="*/ 3 h 449"/>
                  <a:gd name="T38" fmla="*/ 2 w 370"/>
                  <a:gd name="T39" fmla="*/ 3 h 449"/>
                  <a:gd name="T40" fmla="*/ 1 w 370"/>
                  <a:gd name="T41" fmla="*/ 3 h 449"/>
                  <a:gd name="T42" fmla="*/ 1 w 370"/>
                  <a:gd name="T43" fmla="*/ 3 h 449"/>
                  <a:gd name="T44" fmla="*/ 1 w 370"/>
                  <a:gd name="T45" fmla="*/ 3 h 449"/>
                  <a:gd name="T46" fmla="*/ 1 w 370"/>
                  <a:gd name="T47" fmla="*/ 3 h 449"/>
                  <a:gd name="T48" fmla="*/ 1 w 370"/>
                  <a:gd name="T49" fmla="*/ 2 h 449"/>
                  <a:gd name="T50" fmla="*/ 1 w 370"/>
                  <a:gd name="T51" fmla="*/ 2 h 449"/>
                  <a:gd name="T52" fmla="*/ 1 w 370"/>
                  <a:gd name="T53" fmla="*/ 2 h 449"/>
                  <a:gd name="T54" fmla="*/ 1 w 370"/>
                  <a:gd name="T55" fmla="*/ 1 h 449"/>
                  <a:gd name="T56" fmla="*/ 0 w 370"/>
                  <a:gd name="T57" fmla="*/ 1 h 449"/>
                  <a:gd name="T58" fmla="*/ 1 w 370"/>
                  <a:gd name="T59" fmla="*/ 1 h 449"/>
                  <a:gd name="T60" fmla="*/ 1 w 370"/>
                  <a:gd name="T61" fmla="*/ 1 h 449"/>
                  <a:gd name="T62" fmla="*/ 1 w 370"/>
                  <a:gd name="T63" fmla="*/ 0 h 449"/>
                  <a:gd name="T64" fmla="*/ 1 w 370"/>
                  <a:gd name="T65" fmla="*/ 0 h 449"/>
                  <a:gd name="T66" fmla="*/ 1 w 370"/>
                  <a:gd name="T67" fmla="*/ 0 h 449"/>
                  <a:gd name="T68" fmla="*/ 1 w 370"/>
                  <a:gd name="T69" fmla="*/ 0 h 449"/>
                  <a:gd name="T70" fmla="*/ 1 w 370"/>
                  <a:gd name="T71" fmla="*/ 0 h 449"/>
                  <a:gd name="T72" fmla="*/ 1 w 370"/>
                  <a:gd name="T73" fmla="*/ 0 h 449"/>
                  <a:gd name="T74" fmla="*/ 2 w 370"/>
                  <a:gd name="T75" fmla="*/ 0 h 449"/>
                  <a:gd name="T76" fmla="*/ 2 w 370"/>
                  <a:gd name="T77" fmla="*/ 0 h 449"/>
                  <a:gd name="T78" fmla="*/ 2 w 370"/>
                  <a:gd name="T79" fmla="*/ 0 h 449"/>
                  <a:gd name="T80" fmla="*/ 2 w 370"/>
                  <a:gd name="T81" fmla="*/ 0 h 449"/>
                  <a:gd name="T82" fmla="*/ 2 w 370"/>
                  <a:gd name="T83" fmla="*/ 0 h 449"/>
                  <a:gd name="T84" fmla="*/ 2 w 370"/>
                  <a:gd name="T85" fmla="*/ 0 h 449"/>
                  <a:gd name="T86" fmla="*/ 2 w 370"/>
                  <a:gd name="T87" fmla="*/ 0 h 449"/>
                  <a:gd name="T88" fmla="*/ 3 w 370"/>
                  <a:gd name="T89" fmla="*/ 0 h 449"/>
                  <a:gd name="T90" fmla="*/ 3 w 370"/>
                  <a:gd name="T91" fmla="*/ 0 h 449"/>
                  <a:gd name="T92" fmla="*/ 3 w 370"/>
                  <a:gd name="T93" fmla="*/ 0 h 449"/>
                  <a:gd name="T94" fmla="*/ 3 w 370"/>
                  <a:gd name="T95" fmla="*/ 0 h 449"/>
                  <a:gd name="T96" fmla="*/ 3 w 370"/>
                  <a:gd name="T97" fmla="*/ 0 h 44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70" h="449">
                    <a:moveTo>
                      <a:pt x="342" y="30"/>
                    </a:moveTo>
                    <a:lnTo>
                      <a:pt x="354" y="74"/>
                    </a:lnTo>
                    <a:lnTo>
                      <a:pt x="362" y="118"/>
                    </a:lnTo>
                    <a:lnTo>
                      <a:pt x="367" y="160"/>
                    </a:lnTo>
                    <a:lnTo>
                      <a:pt x="370" y="204"/>
                    </a:lnTo>
                    <a:lnTo>
                      <a:pt x="368" y="247"/>
                    </a:lnTo>
                    <a:lnTo>
                      <a:pt x="364" y="290"/>
                    </a:lnTo>
                    <a:lnTo>
                      <a:pt x="355" y="333"/>
                    </a:lnTo>
                    <a:lnTo>
                      <a:pt x="342" y="377"/>
                    </a:lnTo>
                    <a:lnTo>
                      <a:pt x="325" y="391"/>
                    </a:lnTo>
                    <a:lnTo>
                      <a:pt x="306" y="403"/>
                    </a:lnTo>
                    <a:lnTo>
                      <a:pt x="289" y="415"/>
                    </a:lnTo>
                    <a:lnTo>
                      <a:pt x="271" y="425"/>
                    </a:lnTo>
                    <a:lnTo>
                      <a:pt x="253" y="433"/>
                    </a:lnTo>
                    <a:lnTo>
                      <a:pt x="235" y="440"/>
                    </a:lnTo>
                    <a:lnTo>
                      <a:pt x="218" y="446"/>
                    </a:lnTo>
                    <a:lnTo>
                      <a:pt x="199" y="448"/>
                    </a:lnTo>
                    <a:lnTo>
                      <a:pt x="181" y="449"/>
                    </a:lnTo>
                    <a:lnTo>
                      <a:pt x="162" y="447"/>
                    </a:lnTo>
                    <a:lnTo>
                      <a:pt x="145" y="444"/>
                    </a:lnTo>
                    <a:lnTo>
                      <a:pt x="127" y="437"/>
                    </a:lnTo>
                    <a:lnTo>
                      <a:pt x="108" y="426"/>
                    </a:lnTo>
                    <a:lnTo>
                      <a:pt x="91" y="414"/>
                    </a:lnTo>
                    <a:lnTo>
                      <a:pt x="72" y="399"/>
                    </a:lnTo>
                    <a:lnTo>
                      <a:pt x="55" y="379"/>
                    </a:lnTo>
                    <a:lnTo>
                      <a:pt x="30" y="334"/>
                    </a:lnTo>
                    <a:lnTo>
                      <a:pt x="13" y="292"/>
                    </a:lnTo>
                    <a:lnTo>
                      <a:pt x="2" y="251"/>
                    </a:lnTo>
                    <a:lnTo>
                      <a:pt x="0" y="212"/>
                    </a:lnTo>
                    <a:lnTo>
                      <a:pt x="3" y="175"/>
                    </a:lnTo>
                    <a:lnTo>
                      <a:pt x="15" y="140"/>
                    </a:lnTo>
                    <a:lnTo>
                      <a:pt x="32" y="104"/>
                    </a:lnTo>
                    <a:lnTo>
                      <a:pt x="55" y="68"/>
                    </a:lnTo>
                    <a:lnTo>
                      <a:pt x="72" y="50"/>
                    </a:lnTo>
                    <a:lnTo>
                      <a:pt x="91" y="35"/>
                    </a:lnTo>
                    <a:lnTo>
                      <a:pt x="108" y="23"/>
                    </a:lnTo>
                    <a:lnTo>
                      <a:pt x="127" y="14"/>
                    </a:lnTo>
                    <a:lnTo>
                      <a:pt x="144" y="7"/>
                    </a:lnTo>
                    <a:lnTo>
                      <a:pt x="162" y="3"/>
                    </a:lnTo>
                    <a:lnTo>
                      <a:pt x="180" y="0"/>
                    </a:lnTo>
                    <a:lnTo>
                      <a:pt x="198" y="0"/>
                    </a:lnTo>
                    <a:lnTo>
                      <a:pt x="216" y="1"/>
                    </a:lnTo>
                    <a:lnTo>
                      <a:pt x="235" y="4"/>
                    </a:lnTo>
                    <a:lnTo>
                      <a:pt x="252" y="6"/>
                    </a:lnTo>
                    <a:lnTo>
                      <a:pt x="271" y="11"/>
                    </a:lnTo>
                    <a:lnTo>
                      <a:pt x="289" y="15"/>
                    </a:lnTo>
                    <a:lnTo>
                      <a:pt x="306" y="20"/>
                    </a:lnTo>
                    <a:lnTo>
                      <a:pt x="325" y="26"/>
                    </a:lnTo>
                    <a:lnTo>
                      <a:pt x="342" y="30"/>
                    </a:lnTo>
                    <a:close/>
                  </a:path>
                </a:pathLst>
              </a:custGeom>
              <a:solidFill>
                <a:srgbClr val="568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6" name="Freeform 382"/>
              <p:cNvSpPr>
                <a:spLocks/>
              </p:cNvSpPr>
              <p:nvPr/>
            </p:nvSpPr>
            <p:spPr bwMode="auto">
              <a:xfrm>
                <a:off x="881" y="2567"/>
                <a:ext cx="95" cy="176"/>
              </a:xfrm>
              <a:custGeom>
                <a:avLst/>
                <a:gdLst>
                  <a:gd name="T0" fmla="*/ 0 w 190"/>
                  <a:gd name="T1" fmla="*/ 0 h 354"/>
                  <a:gd name="T2" fmla="*/ 2 w 190"/>
                  <a:gd name="T3" fmla="*/ 0 h 354"/>
                  <a:gd name="T4" fmla="*/ 2 w 190"/>
                  <a:gd name="T5" fmla="*/ 0 h 354"/>
                  <a:gd name="T6" fmla="*/ 1 w 190"/>
                  <a:gd name="T7" fmla="*/ 0 h 354"/>
                  <a:gd name="T8" fmla="*/ 1 w 190"/>
                  <a:gd name="T9" fmla="*/ 2 h 354"/>
                  <a:gd name="T10" fmla="*/ 0 w 190"/>
                  <a:gd name="T11" fmla="*/ 2 h 354"/>
                  <a:gd name="T12" fmla="*/ 0 w 190"/>
                  <a:gd name="T13" fmla="*/ 0 h 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354">
                    <a:moveTo>
                      <a:pt x="0" y="19"/>
                    </a:moveTo>
                    <a:lnTo>
                      <a:pt x="190" y="0"/>
                    </a:lnTo>
                    <a:lnTo>
                      <a:pt x="190" y="13"/>
                    </a:lnTo>
                    <a:lnTo>
                      <a:pt x="8" y="34"/>
                    </a:lnTo>
                    <a:lnTo>
                      <a:pt x="9" y="354"/>
                    </a:lnTo>
                    <a:lnTo>
                      <a:pt x="0" y="35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7" name="Freeform 383"/>
              <p:cNvSpPr>
                <a:spLocks/>
              </p:cNvSpPr>
              <p:nvPr/>
            </p:nvSpPr>
            <p:spPr bwMode="auto">
              <a:xfrm>
                <a:off x="882" y="2589"/>
                <a:ext cx="94" cy="14"/>
              </a:xfrm>
              <a:custGeom>
                <a:avLst/>
                <a:gdLst>
                  <a:gd name="T0" fmla="*/ 1 w 188"/>
                  <a:gd name="T1" fmla="*/ 0 h 30"/>
                  <a:gd name="T2" fmla="*/ 2 w 188"/>
                  <a:gd name="T3" fmla="*/ 0 h 30"/>
                  <a:gd name="T4" fmla="*/ 2 w 188"/>
                  <a:gd name="T5" fmla="*/ 0 h 30"/>
                  <a:gd name="T6" fmla="*/ 0 w 188"/>
                  <a:gd name="T7" fmla="*/ 0 h 30"/>
                  <a:gd name="T8" fmla="*/ 1 w 188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" h="30">
                    <a:moveTo>
                      <a:pt x="4" y="15"/>
                    </a:moveTo>
                    <a:lnTo>
                      <a:pt x="188" y="0"/>
                    </a:lnTo>
                    <a:lnTo>
                      <a:pt x="188" y="14"/>
                    </a:lnTo>
                    <a:lnTo>
                      <a:pt x="0" y="30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8" name="Freeform 384"/>
              <p:cNvSpPr>
                <a:spLocks/>
              </p:cNvSpPr>
              <p:nvPr/>
            </p:nvSpPr>
            <p:spPr bwMode="auto">
              <a:xfrm>
                <a:off x="884" y="2618"/>
                <a:ext cx="90" cy="14"/>
              </a:xfrm>
              <a:custGeom>
                <a:avLst/>
                <a:gdLst>
                  <a:gd name="T0" fmla="*/ 1 w 180"/>
                  <a:gd name="T1" fmla="*/ 1 h 26"/>
                  <a:gd name="T2" fmla="*/ 2 w 180"/>
                  <a:gd name="T3" fmla="*/ 0 h 26"/>
                  <a:gd name="T4" fmla="*/ 2 w 180"/>
                  <a:gd name="T5" fmla="*/ 1 h 26"/>
                  <a:gd name="T6" fmla="*/ 0 w 180"/>
                  <a:gd name="T7" fmla="*/ 1 h 26"/>
                  <a:gd name="T8" fmla="*/ 1 w 180"/>
                  <a:gd name="T9" fmla="*/ 1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" h="26">
                    <a:moveTo>
                      <a:pt x="3" y="13"/>
                    </a:moveTo>
                    <a:lnTo>
                      <a:pt x="180" y="0"/>
                    </a:lnTo>
                    <a:lnTo>
                      <a:pt x="180" y="14"/>
                    </a:lnTo>
                    <a:lnTo>
                      <a:pt x="0" y="26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09" name="Freeform 385"/>
              <p:cNvSpPr>
                <a:spLocks/>
              </p:cNvSpPr>
              <p:nvPr/>
            </p:nvSpPr>
            <p:spPr bwMode="auto">
              <a:xfrm>
                <a:off x="884" y="2618"/>
                <a:ext cx="90" cy="11"/>
              </a:xfrm>
              <a:custGeom>
                <a:avLst/>
                <a:gdLst>
                  <a:gd name="T0" fmla="*/ 1 w 180"/>
                  <a:gd name="T1" fmla="*/ 1 h 22"/>
                  <a:gd name="T2" fmla="*/ 2 w 180"/>
                  <a:gd name="T3" fmla="*/ 0 h 22"/>
                  <a:gd name="T4" fmla="*/ 2 w 180"/>
                  <a:gd name="T5" fmla="*/ 1 h 22"/>
                  <a:gd name="T6" fmla="*/ 0 w 180"/>
                  <a:gd name="T7" fmla="*/ 1 h 22"/>
                  <a:gd name="T8" fmla="*/ 1 w 180"/>
                  <a:gd name="T9" fmla="*/ 1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3" y="13"/>
                    </a:moveTo>
                    <a:lnTo>
                      <a:pt x="180" y="0"/>
                    </a:lnTo>
                    <a:lnTo>
                      <a:pt x="180" y="10"/>
                    </a:lnTo>
                    <a:lnTo>
                      <a:pt x="0" y="22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0" name="Freeform 386"/>
              <p:cNvSpPr>
                <a:spLocks/>
              </p:cNvSpPr>
              <p:nvPr/>
            </p:nvSpPr>
            <p:spPr bwMode="auto">
              <a:xfrm>
                <a:off x="882" y="2663"/>
                <a:ext cx="94" cy="12"/>
              </a:xfrm>
              <a:custGeom>
                <a:avLst/>
                <a:gdLst>
                  <a:gd name="T0" fmla="*/ 1 w 188"/>
                  <a:gd name="T1" fmla="*/ 1 h 23"/>
                  <a:gd name="T2" fmla="*/ 2 w 188"/>
                  <a:gd name="T3" fmla="*/ 0 h 23"/>
                  <a:gd name="T4" fmla="*/ 2 w 188"/>
                  <a:gd name="T5" fmla="*/ 1 h 23"/>
                  <a:gd name="T6" fmla="*/ 0 w 188"/>
                  <a:gd name="T7" fmla="*/ 1 h 23"/>
                  <a:gd name="T8" fmla="*/ 1 w 188"/>
                  <a:gd name="T9" fmla="*/ 1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" h="23">
                    <a:moveTo>
                      <a:pt x="4" y="9"/>
                    </a:moveTo>
                    <a:lnTo>
                      <a:pt x="188" y="0"/>
                    </a:lnTo>
                    <a:lnTo>
                      <a:pt x="188" y="14"/>
                    </a:lnTo>
                    <a:lnTo>
                      <a:pt x="0" y="23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1" name="Freeform 387"/>
              <p:cNvSpPr>
                <a:spLocks/>
              </p:cNvSpPr>
              <p:nvPr/>
            </p:nvSpPr>
            <p:spPr bwMode="auto">
              <a:xfrm>
                <a:off x="885" y="2633"/>
                <a:ext cx="91" cy="37"/>
              </a:xfrm>
              <a:custGeom>
                <a:avLst/>
                <a:gdLst>
                  <a:gd name="T0" fmla="*/ 0 w 182"/>
                  <a:gd name="T1" fmla="*/ 1 h 72"/>
                  <a:gd name="T2" fmla="*/ 2 w 182"/>
                  <a:gd name="T3" fmla="*/ 0 h 72"/>
                  <a:gd name="T4" fmla="*/ 2 w 182"/>
                  <a:gd name="T5" fmla="*/ 1 h 72"/>
                  <a:gd name="T6" fmla="*/ 0 w 182"/>
                  <a:gd name="T7" fmla="*/ 1 h 72"/>
                  <a:gd name="T8" fmla="*/ 0 w 182"/>
                  <a:gd name="T9" fmla="*/ 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" h="72">
                    <a:moveTo>
                      <a:pt x="0" y="8"/>
                    </a:moveTo>
                    <a:lnTo>
                      <a:pt x="182" y="0"/>
                    </a:lnTo>
                    <a:lnTo>
                      <a:pt x="182" y="68"/>
                    </a:lnTo>
                    <a:lnTo>
                      <a:pt x="0" y="7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2" name="Freeform 388"/>
              <p:cNvSpPr>
                <a:spLocks/>
              </p:cNvSpPr>
              <p:nvPr/>
            </p:nvSpPr>
            <p:spPr bwMode="auto">
              <a:xfrm>
                <a:off x="884" y="2735"/>
                <a:ext cx="94" cy="10"/>
              </a:xfrm>
              <a:custGeom>
                <a:avLst/>
                <a:gdLst>
                  <a:gd name="T0" fmla="*/ 1 w 187"/>
                  <a:gd name="T1" fmla="*/ 1 h 20"/>
                  <a:gd name="T2" fmla="*/ 2 w 187"/>
                  <a:gd name="T3" fmla="*/ 0 h 20"/>
                  <a:gd name="T4" fmla="*/ 2 w 187"/>
                  <a:gd name="T5" fmla="*/ 1 h 20"/>
                  <a:gd name="T6" fmla="*/ 0 w 187"/>
                  <a:gd name="T7" fmla="*/ 1 h 20"/>
                  <a:gd name="T8" fmla="*/ 1 w 187"/>
                  <a:gd name="T9" fmla="*/ 1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20">
                    <a:moveTo>
                      <a:pt x="3" y="5"/>
                    </a:moveTo>
                    <a:lnTo>
                      <a:pt x="187" y="0"/>
                    </a:lnTo>
                    <a:lnTo>
                      <a:pt x="187" y="15"/>
                    </a:lnTo>
                    <a:lnTo>
                      <a:pt x="0" y="2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3" name="Freeform 389"/>
              <p:cNvSpPr>
                <a:spLocks/>
              </p:cNvSpPr>
              <p:nvPr/>
            </p:nvSpPr>
            <p:spPr bwMode="auto">
              <a:xfrm>
                <a:off x="1076" y="2947"/>
                <a:ext cx="244" cy="24"/>
              </a:xfrm>
              <a:custGeom>
                <a:avLst/>
                <a:gdLst>
                  <a:gd name="T0" fmla="*/ 0 w 489"/>
                  <a:gd name="T1" fmla="*/ 0 h 48"/>
                  <a:gd name="T2" fmla="*/ 3 w 489"/>
                  <a:gd name="T3" fmla="*/ 1 h 48"/>
                  <a:gd name="T4" fmla="*/ 3 w 489"/>
                  <a:gd name="T5" fmla="*/ 1 h 48"/>
                  <a:gd name="T6" fmla="*/ 0 w 489"/>
                  <a:gd name="T7" fmla="*/ 1 h 48"/>
                  <a:gd name="T8" fmla="*/ 0 w 489"/>
                  <a:gd name="T9" fmla="*/ 1 h 48"/>
                  <a:gd name="T10" fmla="*/ 0 w 489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9" h="48">
                    <a:moveTo>
                      <a:pt x="3" y="0"/>
                    </a:moveTo>
                    <a:lnTo>
                      <a:pt x="489" y="15"/>
                    </a:lnTo>
                    <a:lnTo>
                      <a:pt x="489" y="38"/>
                    </a:lnTo>
                    <a:lnTo>
                      <a:pt x="7" y="28"/>
                    </a:lnTo>
                    <a:lnTo>
                      <a:pt x="0" y="4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1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4" name="Freeform 390"/>
              <p:cNvSpPr>
                <a:spLocks/>
              </p:cNvSpPr>
              <p:nvPr/>
            </p:nvSpPr>
            <p:spPr bwMode="auto">
              <a:xfrm>
                <a:off x="1079" y="2962"/>
                <a:ext cx="241" cy="11"/>
              </a:xfrm>
              <a:custGeom>
                <a:avLst/>
                <a:gdLst>
                  <a:gd name="T0" fmla="*/ 0 w 483"/>
                  <a:gd name="T1" fmla="*/ 0 h 23"/>
                  <a:gd name="T2" fmla="*/ 3 w 483"/>
                  <a:gd name="T3" fmla="*/ 0 h 23"/>
                  <a:gd name="T4" fmla="*/ 3 w 483"/>
                  <a:gd name="T5" fmla="*/ 0 h 23"/>
                  <a:gd name="T6" fmla="*/ 0 w 483"/>
                  <a:gd name="T7" fmla="*/ 0 h 23"/>
                  <a:gd name="T8" fmla="*/ 0 w 48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3" h="23">
                    <a:moveTo>
                      <a:pt x="3" y="0"/>
                    </a:moveTo>
                    <a:lnTo>
                      <a:pt x="483" y="10"/>
                    </a:lnTo>
                    <a:lnTo>
                      <a:pt x="483" y="23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5" name="Freeform 391"/>
              <p:cNvSpPr>
                <a:spLocks/>
              </p:cNvSpPr>
              <p:nvPr/>
            </p:nvSpPr>
            <p:spPr bwMode="auto">
              <a:xfrm>
                <a:off x="1081" y="2951"/>
                <a:ext cx="45" cy="8"/>
              </a:xfrm>
              <a:custGeom>
                <a:avLst/>
                <a:gdLst>
                  <a:gd name="T0" fmla="*/ 0 w 91"/>
                  <a:gd name="T1" fmla="*/ 0 h 15"/>
                  <a:gd name="T2" fmla="*/ 0 w 91"/>
                  <a:gd name="T3" fmla="*/ 1 h 15"/>
                  <a:gd name="T4" fmla="*/ 0 w 91"/>
                  <a:gd name="T5" fmla="*/ 1 h 15"/>
                  <a:gd name="T6" fmla="*/ 0 w 91"/>
                  <a:gd name="T7" fmla="*/ 1 h 15"/>
                  <a:gd name="T8" fmla="*/ 0 w 91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lnTo>
                      <a:pt x="91" y="1"/>
                    </a:lnTo>
                    <a:lnTo>
                      <a:pt x="91" y="15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6" name="Freeform 392"/>
              <p:cNvSpPr>
                <a:spLocks/>
              </p:cNvSpPr>
              <p:nvPr/>
            </p:nvSpPr>
            <p:spPr bwMode="auto">
              <a:xfrm>
                <a:off x="1132" y="2951"/>
                <a:ext cx="46" cy="8"/>
              </a:xfrm>
              <a:custGeom>
                <a:avLst/>
                <a:gdLst>
                  <a:gd name="T0" fmla="*/ 0 w 92"/>
                  <a:gd name="T1" fmla="*/ 0 h 16"/>
                  <a:gd name="T2" fmla="*/ 1 w 92"/>
                  <a:gd name="T3" fmla="*/ 1 h 16"/>
                  <a:gd name="T4" fmla="*/ 1 w 92"/>
                  <a:gd name="T5" fmla="*/ 1 h 16"/>
                  <a:gd name="T6" fmla="*/ 0 w 92"/>
                  <a:gd name="T7" fmla="*/ 1 h 16"/>
                  <a:gd name="T8" fmla="*/ 0 w 92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6">
                    <a:moveTo>
                      <a:pt x="0" y="0"/>
                    </a:moveTo>
                    <a:lnTo>
                      <a:pt x="92" y="2"/>
                    </a:lnTo>
                    <a:lnTo>
                      <a:pt x="92" y="16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7" name="Freeform 393"/>
              <p:cNvSpPr>
                <a:spLocks/>
              </p:cNvSpPr>
              <p:nvPr/>
            </p:nvSpPr>
            <p:spPr bwMode="auto">
              <a:xfrm>
                <a:off x="1184" y="2952"/>
                <a:ext cx="45" cy="9"/>
              </a:xfrm>
              <a:custGeom>
                <a:avLst/>
                <a:gdLst>
                  <a:gd name="T0" fmla="*/ 0 w 91"/>
                  <a:gd name="T1" fmla="*/ 0 h 16"/>
                  <a:gd name="T2" fmla="*/ 0 w 91"/>
                  <a:gd name="T3" fmla="*/ 1 h 16"/>
                  <a:gd name="T4" fmla="*/ 0 w 91"/>
                  <a:gd name="T5" fmla="*/ 1 h 16"/>
                  <a:gd name="T6" fmla="*/ 0 w 91"/>
                  <a:gd name="T7" fmla="*/ 1 h 16"/>
                  <a:gd name="T8" fmla="*/ 0 w 91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6">
                    <a:moveTo>
                      <a:pt x="0" y="0"/>
                    </a:moveTo>
                    <a:lnTo>
                      <a:pt x="91" y="2"/>
                    </a:lnTo>
                    <a:lnTo>
                      <a:pt x="91" y="16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8" name="Freeform 394"/>
              <p:cNvSpPr>
                <a:spLocks/>
              </p:cNvSpPr>
              <p:nvPr/>
            </p:nvSpPr>
            <p:spPr bwMode="auto">
              <a:xfrm>
                <a:off x="1246" y="2955"/>
                <a:ext cx="46" cy="8"/>
              </a:xfrm>
              <a:custGeom>
                <a:avLst/>
                <a:gdLst>
                  <a:gd name="T0" fmla="*/ 0 w 92"/>
                  <a:gd name="T1" fmla="*/ 0 h 16"/>
                  <a:gd name="T2" fmla="*/ 1 w 92"/>
                  <a:gd name="T3" fmla="*/ 1 h 16"/>
                  <a:gd name="T4" fmla="*/ 1 w 92"/>
                  <a:gd name="T5" fmla="*/ 1 h 16"/>
                  <a:gd name="T6" fmla="*/ 0 w 92"/>
                  <a:gd name="T7" fmla="*/ 1 h 16"/>
                  <a:gd name="T8" fmla="*/ 0 w 92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6">
                    <a:moveTo>
                      <a:pt x="0" y="0"/>
                    </a:moveTo>
                    <a:lnTo>
                      <a:pt x="92" y="2"/>
                    </a:lnTo>
                    <a:lnTo>
                      <a:pt x="92" y="16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19" name="Freeform 395"/>
              <p:cNvSpPr>
                <a:spLocks/>
              </p:cNvSpPr>
              <p:nvPr/>
            </p:nvSpPr>
            <p:spPr bwMode="auto">
              <a:xfrm>
                <a:off x="1081" y="2953"/>
                <a:ext cx="45" cy="4"/>
              </a:xfrm>
              <a:custGeom>
                <a:avLst/>
                <a:gdLst>
                  <a:gd name="T0" fmla="*/ 0 w 91"/>
                  <a:gd name="T1" fmla="*/ 0 h 8"/>
                  <a:gd name="T2" fmla="*/ 0 w 91"/>
                  <a:gd name="T3" fmla="*/ 1 h 8"/>
                  <a:gd name="T4" fmla="*/ 0 w 91"/>
                  <a:gd name="T5" fmla="*/ 1 h 8"/>
                  <a:gd name="T6" fmla="*/ 0 w 91"/>
                  <a:gd name="T7" fmla="*/ 1 h 8"/>
                  <a:gd name="T8" fmla="*/ 0 w 9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8">
                    <a:moveTo>
                      <a:pt x="0" y="0"/>
                    </a:moveTo>
                    <a:lnTo>
                      <a:pt x="91" y="4"/>
                    </a:lnTo>
                    <a:lnTo>
                      <a:pt x="91" y="8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0" name="Freeform 396"/>
              <p:cNvSpPr>
                <a:spLocks/>
              </p:cNvSpPr>
              <p:nvPr/>
            </p:nvSpPr>
            <p:spPr bwMode="auto">
              <a:xfrm>
                <a:off x="1132" y="2954"/>
                <a:ext cx="46" cy="4"/>
              </a:xfrm>
              <a:custGeom>
                <a:avLst/>
                <a:gdLst>
                  <a:gd name="T0" fmla="*/ 0 w 92"/>
                  <a:gd name="T1" fmla="*/ 0 h 8"/>
                  <a:gd name="T2" fmla="*/ 1 w 92"/>
                  <a:gd name="T3" fmla="*/ 1 h 8"/>
                  <a:gd name="T4" fmla="*/ 1 w 92"/>
                  <a:gd name="T5" fmla="*/ 1 h 8"/>
                  <a:gd name="T6" fmla="*/ 0 w 92"/>
                  <a:gd name="T7" fmla="*/ 1 h 8"/>
                  <a:gd name="T8" fmla="*/ 0 w 9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8">
                    <a:moveTo>
                      <a:pt x="0" y="0"/>
                    </a:moveTo>
                    <a:lnTo>
                      <a:pt x="92" y="3"/>
                    </a:lnTo>
                    <a:lnTo>
                      <a:pt x="92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1" name="Freeform 397"/>
              <p:cNvSpPr>
                <a:spLocks/>
              </p:cNvSpPr>
              <p:nvPr/>
            </p:nvSpPr>
            <p:spPr bwMode="auto">
              <a:xfrm>
                <a:off x="1184" y="2955"/>
                <a:ext cx="45" cy="4"/>
              </a:xfrm>
              <a:custGeom>
                <a:avLst/>
                <a:gdLst>
                  <a:gd name="T0" fmla="*/ 0 w 91"/>
                  <a:gd name="T1" fmla="*/ 0 h 8"/>
                  <a:gd name="T2" fmla="*/ 0 w 91"/>
                  <a:gd name="T3" fmla="*/ 1 h 8"/>
                  <a:gd name="T4" fmla="*/ 0 w 91"/>
                  <a:gd name="T5" fmla="*/ 1 h 8"/>
                  <a:gd name="T6" fmla="*/ 0 w 91"/>
                  <a:gd name="T7" fmla="*/ 1 h 8"/>
                  <a:gd name="T8" fmla="*/ 0 w 9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8">
                    <a:moveTo>
                      <a:pt x="0" y="0"/>
                    </a:moveTo>
                    <a:lnTo>
                      <a:pt x="91" y="2"/>
                    </a:lnTo>
                    <a:lnTo>
                      <a:pt x="91" y="8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2" name="Freeform 398"/>
              <p:cNvSpPr>
                <a:spLocks/>
              </p:cNvSpPr>
              <p:nvPr/>
            </p:nvSpPr>
            <p:spPr bwMode="auto">
              <a:xfrm>
                <a:off x="1246" y="2957"/>
                <a:ext cx="46" cy="4"/>
              </a:xfrm>
              <a:custGeom>
                <a:avLst/>
                <a:gdLst>
                  <a:gd name="T0" fmla="*/ 0 w 92"/>
                  <a:gd name="T1" fmla="*/ 0 h 8"/>
                  <a:gd name="T2" fmla="*/ 1 w 92"/>
                  <a:gd name="T3" fmla="*/ 1 h 8"/>
                  <a:gd name="T4" fmla="*/ 1 w 92"/>
                  <a:gd name="T5" fmla="*/ 1 h 8"/>
                  <a:gd name="T6" fmla="*/ 0 w 92"/>
                  <a:gd name="T7" fmla="*/ 1 h 8"/>
                  <a:gd name="T8" fmla="*/ 0 w 9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8">
                    <a:moveTo>
                      <a:pt x="0" y="0"/>
                    </a:moveTo>
                    <a:lnTo>
                      <a:pt x="92" y="2"/>
                    </a:lnTo>
                    <a:lnTo>
                      <a:pt x="92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3" name="Freeform 399"/>
              <p:cNvSpPr>
                <a:spLocks/>
              </p:cNvSpPr>
              <p:nvPr/>
            </p:nvSpPr>
            <p:spPr bwMode="auto">
              <a:xfrm>
                <a:off x="1543" y="2506"/>
                <a:ext cx="28" cy="486"/>
              </a:xfrm>
              <a:custGeom>
                <a:avLst/>
                <a:gdLst>
                  <a:gd name="T0" fmla="*/ 0 w 57"/>
                  <a:gd name="T1" fmla="*/ 1 h 971"/>
                  <a:gd name="T2" fmla="*/ 0 w 57"/>
                  <a:gd name="T3" fmla="*/ 2 h 971"/>
                  <a:gd name="T4" fmla="*/ 0 w 57"/>
                  <a:gd name="T5" fmla="*/ 8 h 971"/>
                  <a:gd name="T6" fmla="*/ 0 w 57"/>
                  <a:gd name="T7" fmla="*/ 8 h 971"/>
                  <a:gd name="T8" fmla="*/ 0 w 57"/>
                  <a:gd name="T9" fmla="*/ 0 h 971"/>
                  <a:gd name="T10" fmla="*/ 0 w 57"/>
                  <a:gd name="T11" fmla="*/ 1 h 9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" h="971">
                    <a:moveTo>
                      <a:pt x="43" y="87"/>
                    </a:moveTo>
                    <a:lnTo>
                      <a:pt x="57" y="129"/>
                    </a:lnTo>
                    <a:lnTo>
                      <a:pt x="57" y="927"/>
                    </a:lnTo>
                    <a:lnTo>
                      <a:pt x="0" y="971"/>
                    </a:lnTo>
                    <a:lnTo>
                      <a:pt x="0" y="0"/>
                    </a:lnTo>
                    <a:lnTo>
                      <a:pt x="43" y="87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4" name="Freeform 400"/>
              <p:cNvSpPr>
                <a:spLocks/>
              </p:cNvSpPr>
              <p:nvPr/>
            </p:nvSpPr>
            <p:spPr bwMode="auto">
              <a:xfrm>
                <a:off x="1694" y="2638"/>
                <a:ext cx="45" cy="324"/>
              </a:xfrm>
              <a:custGeom>
                <a:avLst/>
                <a:gdLst>
                  <a:gd name="T0" fmla="*/ 1 w 90"/>
                  <a:gd name="T1" fmla="*/ 0 h 648"/>
                  <a:gd name="T2" fmla="*/ 1 w 90"/>
                  <a:gd name="T3" fmla="*/ 1 h 648"/>
                  <a:gd name="T4" fmla="*/ 1 w 90"/>
                  <a:gd name="T5" fmla="*/ 1 h 648"/>
                  <a:gd name="T6" fmla="*/ 1 w 90"/>
                  <a:gd name="T7" fmla="*/ 2 h 648"/>
                  <a:gd name="T8" fmla="*/ 1 w 90"/>
                  <a:gd name="T9" fmla="*/ 3 h 648"/>
                  <a:gd name="T10" fmla="*/ 1 w 90"/>
                  <a:gd name="T11" fmla="*/ 3 h 648"/>
                  <a:gd name="T12" fmla="*/ 1 w 90"/>
                  <a:gd name="T13" fmla="*/ 4 h 648"/>
                  <a:gd name="T14" fmla="*/ 1 w 90"/>
                  <a:gd name="T15" fmla="*/ 4 h 648"/>
                  <a:gd name="T16" fmla="*/ 1 w 90"/>
                  <a:gd name="T17" fmla="*/ 5 h 648"/>
                  <a:gd name="T18" fmla="*/ 1 w 90"/>
                  <a:gd name="T19" fmla="*/ 5 h 648"/>
                  <a:gd name="T20" fmla="*/ 0 w 90"/>
                  <a:gd name="T21" fmla="*/ 6 h 648"/>
                  <a:gd name="T22" fmla="*/ 1 w 90"/>
                  <a:gd name="T23" fmla="*/ 5 h 648"/>
                  <a:gd name="T24" fmla="*/ 1 w 90"/>
                  <a:gd name="T25" fmla="*/ 4 h 648"/>
                  <a:gd name="T26" fmla="*/ 1 w 90"/>
                  <a:gd name="T27" fmla="*/ 4 h 648"/>
                  <a:gd name="T28" fmla="*/ 1 w 90"/>
                  <a:gd name="T29" fmla="*/ 3 h 648"/>
                  <a:gd name="T30" fmla="*/ 1 w 90"/>
                  <a:gd name="T31" fmla="*/ 3 h 648"/>
                  <a:gd name="T32" fmla="*/ 1 w 90"/>
                  <a:gd name="T33" fmla="*/ 2 h 648"/>
                  <a:gd name="T34" fmla="*/ 1 w 90"/>
                  <a:gd name="T35" fmla="*/ 1 h 648"/>
                  <a:gd name="T36" fmla="*/ 1 w 90"/>
                  <a:gd name="T37" fmla="*/ 0 h 6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0" h="648">
                    <a:moveTo>
                      <a:pt x="5" y="0"/>
                    </a:moveTo>
                    <a:lnTo>
                      <a:pt x="75" y="43"/>
                    </a:lnTo>
                    <a:lnTo>
                      <a:pt x="83" y="114"/>
                    </a:lnTo>
                    <a:lnTo>
                      <a:pt x="88" y="191"/>
                    </a:lnTo>
                    <a:lnTo>
                      <a:pt x="90" y="272"/>
                    </a:lnTo>
                    <a:lnTo>
                      <a:pt x="90" y="354"/>
                    </a:lnTo>
                    <a:lnTo>
                      <a:pt x="87" y="433"/>
                    </a:lnTo>
                    <a:lnTo>
                      <a:pt x="82" y="509"/>
                    </a:lnTo>
                    <a:lnTo>
                      <a:pt x="75" y="578"/>
                    </a:lnTo>
                    <a:lnTo>
                      <a:pt x="67" y="638"/>
                    </a:lnTo>
                    <a:lnTo>
                      <a:pt x="0" y="648"/>
                    </a:lnTo>
                    <a:lnTo>
                      <a:pt x="6" y="555"/>
                    </a:lnTo>
                    <a:lnTo>
                      <a:pt x="13" y="476"/>
                    </a:lnTo>
                    <a:lnTo>
                      <a:pt x="21" y="405"/>
                    </a:lnTo>
                    <a:lnTo>
                      <a:pt x="27" y="338"/>
                    </a:lnTo>
                    <a:lnTo>
                      <a:pt x="29" y="267"/>
                    </a:lnTo>
                    <a:lnTo>
                      <a:pt x="27" y="191"/>
                    </a:lnTo>
                    <a:lnTo>
                      <a:pt x="20" y="10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5" name="Freeform 401"/>
              <p:cNvSpPr>
                <a:spLocks/>
              </p:cNvSpPr>
              <p:nvPr/>
            </p:nvSpPr>
            <p:spPr bwMode="auto">
              <a:xfrm>
                <a:off x="1687" y="2635"/>
                <a:ext cx="46" cy="327"/>
              </a:xfrm>
              <a:custGeom>
                <a:avLst/>
                <a:gdLst>
                  <a:gd name="T0" fmla="*/ 1 w 92"/>
                  <a:gd name="T1" fmla="*/ 0 h 655"/>
                  <a:gd name="T2" fmla="*/ 1 w 92"/>
                  <a:gd name="T3" fmla="*/ 0 h 655"/>
                  <a:gd name="T4" fmla="*/ 1 w 92"/>
                  <a:gd name="T5" fmla="*/ 0 h 655"/>
                  <a:gd name="T6" fmla="*/ 1 w 92"/>
                  <a:gd name="T7" fmla="*/ 0 h 655"/>
                  <a:gd name="T8" fmla="*/ 1 w 92"/>
                  <a:gd name="T9" fmla="*/ 0 h 655"/>
                  <a:gd name="T10" fmla="*/ 1 w 92"/>
                  <a:gd name="T11" fmla="*/ 0 h 655"/>
                  <a:gd name="T12" fmla="*/ 1 w 92"/>
                  <a:gd name="T13" fmla="*/ 0 h 655"/>
                  <a:gd name="T14" fmla="*/ 1 w 92"/>
                  <a:gd name="T15" fmla="*/ 0 h 655"/>
                  <a:gd name="T16" fmla="*/ 1 w 92"/>
                  <a:gd name="T17" fmla="*/ 0 h 655"/>
                  <a:gd name="T18" fmla="*/ 1 w 92"/>
                  <a:gd name="T19" fmla="*/ 0 h 655"/>
                  <a:gd name="T20" fmla="*/ 1 w 92"/>
                  <a:gd name="T21" fmla="*/ 1 h 655"/>
                  <a:gd name="T22" fmla="*/ 1 w 92"/>
                  <a:gd name="T23" fmla="*/ 2 h 655"/>
                  <a:gd name="T24" fmla="*/ 1 w 92"/>
                  <a:gd name="T25" fmla="*/ 2 h 655"/>
                  <a:gd name="T26" fmla="*/ 1 w 92"/>
                  <a:gd name="T27" fmla="*/ 3 h 655"/>
                  <a:gd name="T28" fmla="*/ 1 w 92"/>
                  <a:gd name="T29" fmla="*/ 4 h 655"/>
                  <a:gd name="T30" fmla="*/ 1 w 92"/>
                  <a:gd name="T31" fmla="*/ 4 h 655"/>
                  <a:gd name="T32" fmla="*/ 1 w 92"/>
                  <a:gd name="T33" fmla="*/ 5 h 655"/>
                  <a:gd name="T34" fmla="*/ 1 w 92"/>
                  <a:gd name="T35" fmla="*/ 5 h 655"/>
                  <a:gd name="T36" fmla="*/ 1 w 92"/>
                  <a:gd name="T37" fmla="*/ 5 h 655"/>
                  <a:gd name="T38" fmla="*/ 1 w 92"/>
                  <a:gd name="T39" fmla="*/ 5 h 655"/>
                  <a:gd name="T40" fmla="*/ 1 w 92"/>
                  <a:gd name="T41" fmla="*/ 5 h 655"/>
                  <a:gd name="T42" fmla="*/ 1 w 92"/>
                  <a:gd name="T43" fmla="*/ 5 h 655"/>
                  <a:gd name="T44" fmla="*/ 1 w 92"/>
                  <a:gd name="T45" fmla="*/ 5 h 655"/>
                  <a:gd name="T46" fmla="*/ 1 w 92"/>
                  <a:gd name="T47" fmla="*/ 5 h 655"/>
                  <a:gd name="T48" fmla="*/ 0 w 92"/>
                  <a:gd name="T49" fmla="*/ 5 h 655"/>
                  <a:gd name="T50" fmla="*/ 1 w 92"/>
                  <a:gd name="T51" fmla="*/ 4 h 655"/>
                  <a:gd name="T52" fmla="*/ 1 w 92"/>
                  <a:gd name="T53" fmla="*/ 3 h 655"/>
                  <a:gd name="T54" fmla="*/ 1 w 92"/>
                  <a:gd name="T55" fmla="*/ 3 h 655"/>
                  <a:gd name="T56" fmla="*/ 1 w 92"/>
                  <a:gd name="T57" fmla="*/ 2 h 655"/>
                  <a:gd name="T58" fmla="*/ 1 w 92"/>
                  <a:gd name="T59" fmla="*/ 2 h 655"/>
                  <a:gd name="T60" fmla="*/ 1 w 92"/>
                  <a:gd name="T61" fmla="*/ 1 h 655"/>
                  <a:gd name="T62" fmla="*/ 1 w 92"/>
                  <a:gd name="T63" fmla="*/ 0 h 655"/>
                  <a:gd name="T64" fmla="*/ 1 w 92"/>
                  <a:gd name="T65" fmla="*/ 0 h 65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2" h="655">
                    <a:moveTo>
                      <a:pt x="7" y="0"/>
                    </a:moveTo>
                    <a:lnTo>
                      <a:pt x="16" y="6"/>
                    </a:lnTo>
                    <a:lnTo>
                      <a:pt x="26" y="11"/>
                    </a:lnTo>
                    <a:lnTo>
                      <a:pt x="35" y="16"/>
                    </a:lnTo>
                    <a:lnTo>
                      <a:pt x="43" y="22"/>
                    </a:lnTo>
                    <a:lnTo>
                      <a:pt x="52" y="27"/>
                    </a:lnTo>
                    <a:lnTo>
                      <a:pt x="61" y="32"/>
                    </a:lnTo>
                    <a:lnTo>
                      <a:pt x="69" y="38"/>
                    </a:lnTo>
                    <a:lnTo>
                      <a:pt x="79" y="44"/>
                    </a:lnTo>
                    <a:lnTo>
                      <a:pt x="85" y="115"/>
                    </a:lnTo>
                    <a:lnTo>
                      <a:pt x="90" y="192"/>
                    </a:lnTo>
                    <a:lnTo>
                      <a:pt x="92" y="274"/>
                    </a:lnTo>
                    <a:lnTo>
                      <a:pt x="91" y="357"/>
                    </a:lnTo>
                    <a:lnTo>
                      <a:pt x="88" y="438"/>
                    </a:lnTo>
                    <a:lnTo>
                      <a:pt x="83" y="514"/>
                    </a:lnTo>
                    <a:lnTo>
                      <a:pt x="76" y="583"/>
                    </a:lnTo>
                    <a:lnTo>
                      <a:pt x="68" y="643"/>
                    </a:lnTo>
                    <a:lnTo>
                      <a:pt x="60" y="644"/>
                    </a:lnTo>
                    <a:lnTo>
                      <a:pt x="52" y="646"/>
                    </a:lnTo>
                    <a:lnTo>
                      <a:pt x="43" y="647"/>
                    </a:lnTo>
                    <a:lnTo>
                      <a:pt x="35" y="650"/>
                    </a:lnTo>
                    <a:lnTo>
                      <a:pt x="26" y="651"/>
                    </a:lnTo>
                    <a:lnTo>
                      <a:pt x="18" y="653"/>
                    </a:lnTo>
                    <a:lnTo>
                      <a:pt x="8" y="654"/>
                    </a:lnTo>
                    <a:lnTo>
                      <a:pt x="0" y="655"/>
                    </a:lnTo>
                    <a:lnTo>
                      <a:pt x="6" y="562"/>
                    </a:lnTo>
                    <a:lnTo>
                      <a:pt x="14" y="483"/>
                    </a:lnTo>
                    <a:lnTo>
                      <a:pt x="21" y="410"/>
                    </a:lnTo>
                    <a:lnTo>
                      <a:pt x="28" y="341"/>
                    </a:lnTo>
                    <a:lnTo>
                      <a:pt x="30" y="270"/>
                    </a:lnTo>
                    <a:lnTo>
                      <a:pt x="29" y="192"/>
                    </a:lnTo>
                    <a:lnTo>
                      <a:pt x="22" y="10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7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6" name="Freeform 402"/>
              <p:cNvSpPr>
                <a:spLocks/>
              </p:cNvSpPr>
              <p:nvPr/>
            </p:nvSpPr>
            <p:spPr bwMode="auto">
              <a:xfrm>
                <a:off x="1679" y="2631"/>
                <a:ext cx="46" cy="331"/>
              </a:xfrm>
              <a:custGeom>
                <a:avLst/>
                <a:gdLst>
                  <a:gd name="T0" fmla="*/ 1 w 92"/>
                  <a:gd name="T1" fmla="*/ 0 h 663"/>
                  <a:gd name="T2" fmla="*/ 1 w 92"/>
                  <a:gd name="T3" fmla="*/ 0 h 663"/>
                  <a:gd name="T4" fmla="*/ 1 w 92"/>
                  <a:gd name="T5" fmla="*/ 0 h 663"/>
                  <a:gd name="T6" fmla="*/ 1 w 92"/>
                  <a:gd name="T7" fmla="*/ 0 h 663"/>
                  <a:gd name="T8" fmla="*/ 1 w 92"/>
                  <a:gd name="T9" fmla="*/ 0 h 663"/>
                  <a:gd name="T10" fmla="*/ 1 w 92"/>
                  <a:gd name="T11" fmla="*/ 0 h 663"/>
                  <a:gd name="T12" fmla="*/ 1 w 92"/>
                  <a:gd name="T13" fmla="*/ 0 h 663"/>
                  <a:gd name="T14" fmla="*/ 1 w 92"/>
                  <a:gd name="T15" fmla="*/ 0 h 663"/>
                  <a:gd name="T16" fmla="*/ 1 w 92"/>
                  <a:gd name="T17" fmla="*/ 0 h 663"/>
                  <a:gd name="T18" fmla="*/ 1 w 92"/>
                  <a:gd name="T19" fmla="*/ 1 h 663"/>
                  <a:gd name="T20" fmla="*/ 1 w 92"/>
                  <a:gd name="T21" fmla="*/ 2 h 663"/>
                  <a:gd name="T22" fmla="*/ 1 w 92"/>
                  <a:gd name="T23" fmla="*/ 4 h 663"/>
                  <a:gd name="T24" fmla="*/ 1 w 92"/>
                  <a:gd name="T25" fmla="*/ 5 h 663"/>
                  <a:gd name="T26" fmla="*/ 1 w 92"/>
                  <a:gd name="T27" fmla="*/ 5 h 663"/>
                  <a:gd name="T28" fmla="*/ 1 w 92"/>
                  <a:gd name="T29" fmla="*/ 5 h 663"/>
                  <a:gd name="T30" fmla="*/ 1 w 92"/>
                  <a:gd name="T31" fmla="*/ 5 h 663"/>
                  <a:gd name="T32" fmla="*/ 1 w 92"/>
                  <a:gd name="T33" fmla="*/ 5 h 663"/>
                  <a:gd name="T34" fmla="*/ 1 w 92"/>
                  <a:gd name="T35" fmla="*/ 5 h 663"/>
                  <a:gd name="T36" fmla="*/ 1 w 92"/>
                  <a:gd name="T37" fmla="*/ 5 h 663"/>
                  <a:gd name="T38" fmla="*/ 1 w 92"/>
                  <a:gd name="T39" fmla="*/ 5 h 663"/>
                  <a:gd name="T40" fmla="*/ 0 w 92"/>
                  <a:gd name="T41" fmla="*/ 5 h 663"/>
                  <a:gd name="T42" fmla="*/ 1 w 92"/>
                  <a:gd name="T43" fmla="*/ 4 h 663"/>
                  <a:gd name="T44" fmla="*/ 1 w 92"/>
                  <a:gd name="T45" fmla="*/ 3 h 663"/>
                  <a:gd name="T46" fmla="*/ 1 w 92"/>
                  <a:gd name="T47" fmla="*/ 3 h 663"/>
                  <a:gd name="T48" fmla="*/ 1 w 92"/>
                  <a:gd name="T49" fmla="*/ 2 h 663"/>
                  <a:gd name="T50" fmla="*/ 1 w 92"/>
                  <a:gd name="T51" fmla="*/ 2 h 663"/>
                  <a:gd name="T52" fmla="*/ 1 w 92"/>
                  <a:gd name="T53" fmla="*/ 1 h 663"/>
                  <a:gd name="T54" fmla="*/ 1 w 92"/>
                  <a:gd name="T55" fmla="*/ 0 h 663"/>
                  <a:gd name="T56" fmla="*/ 1 w 92"/>
                  <a:gd name="T57" fmla="*/ 0 h 6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2" h="663">
                    <a:moveTo>
                      <a:pt x="11" y="0"/>
                    </a:moveTo>
                    <a:lnTo>
                      <a:pt x="20" y="6"/>
                    </a:lnTo>
                    <a:lnTo>
                      <a:pt x="29" y="12"/>
                    </a:lnTo>
                    <a:lnTo>
                      <a:pt x="37" y="17"/>
                    </a:lnTo>
                    <a:lnTo>
                      <a:pt x="46" y="22"/>
                    </a:lnTo>
                    <a:lnTo>
                      <a:pt x="56" y="28"/>
                    </a:lnTo>
                    <a:lnTo>
                      <a:pt x="64" y="33"/>
                    </a:lnTo>
                    <a:lnTo>
                      <a:pt x="73" y="39"/>
                    </a:lnTo>
                    <a:lnTo>
                      <a:pt x="82" y="45"/>
                    </a:lnTo>
                    <a:lnTo>
                      <a:pt x="91" y="195"/>
                    </a:lnTo>
                    <a:lnTo>
                      <a:pt x="92" y="361"/>
                    </a:lnTo>
                    <a:lnTo>
                      <a:pt x="84" y="520"/>
                    </a:lnTo>
                    <a:lnTo>
                      <a:pt x="69" y="650"/>
                    </a:lnTo>
                    <a:lnTo>
                      <a:pt x="61" y="651"/>
                    </a:lnTo>
                    <a:lnTo>
                      <a:pt x="52" y="653"/>
                    </a:lnTo>
                    <a:lnTo>
                      <a:pt x="44" y="654"/>
                    </a:lnTo>
                    <a:lnTo>
                      <a:pt x="35" y="657"/>
                    </a:lnTo>
                    <a:lnTo>
                      <a:pt x="27" y="658"/>
                    </a:lnTo>
                    <a:lnTo>
                      <a:pt x="18" y="660"/>
                    </a:lnTo>
                    <a:lnTo>
                      <a:pt x="9" y="661"/>
                    </a:lnTo>
                    <a:lnTo>
                      <a:pt x="0" y="663"/>
                    </a:lnTo>
                    <a:lnTo>
                      <a:pt x="7" y="570"/>
                    </a:lnTo>
                    <a:lnTo>
                      <a:pt x="15" y="490"/>
                    </a:lnTo>
                    <a:lnTo>
                      <a:pt x="23" y="416"/>
                    </a:lnTo>
                    <a:lnTo>
                      <a:pt x="30" y="346"/>
                    </a:lnTo>
                    <a:lnTo>
                      <a:pt x="34" y="273"/>
                    </a:lnTo>
                    <a:lnTo>
                      <a:pt x="33" y="195"/>
                    </a:lnTo>
                    <a:lnTo>
                      <a:pt x="26" y="10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72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7" name="Freeform 403"/>
              <p:cNvSpPr>
                <a:spLocks/>
              </p:cNvSpPr>
              <p:nvPr/>
            </p:nvSpPr>
            <p:spPr bwMode="auto">
              <a:xfrm>
                <a:off x="1672" y="2627"/>
                <a:ext cx="46" cy="336"/>
              </a:xfrm>
              <a:custGeom>
                <a:avLst/>
                <a:gdLst>
                  <a:gd name="T0" fmla="*/ 1 w 92"/>
                  <a:gd name="T1" fmla="*/ 0 h 672"/>
                  <a:gd name="T2" fmla="*/ 1 w 92"/>
                  <a:gd name="T3" fmla="*/ 1 h 672"/>
                  <a:gd name="T4" fmla="*/ 1 w 92"/>
                  <a:gd name="T5" fmla="*/ 1 h 672"/>
                  <a:gd name="T6" fmla="*/ 1 w 92"/>
                  <a:gd name="T7" fmla="*/ 1 h 672"/>
                  <a:gd name="T8" fmla="*/ 1 w 92"/>
                  <a:gd name="T9" fmla="*/ 1 h 672"/>
                  <a:gd name="T10" fmla="*/ 1 w 92"/>
                  <a:gd name="T11" fmla="*/ 1 h 672"/>
                  <a:gd name="T12" fmla="*/ 1 w 92"/>
                  <a:gd name="T13" fmla="*/ 1 h 672"/>
                  <a:gd name="T14" fmla="*/ 1 w 92"/>
                  <a:gd name="T15" fmla="*/ 1 h 672"/>
                  <a:gd name="T16" fmla="*/ 1 w 92"/>
                  <a:gd name="T17" fmla="*/ 1 h 672"/>
                  <a:gd name="T18" fmla="*/ 1 w 92"/>
                  <a:gd name="T19" fmla="*/ 2 h 672"/>
                  <a:gd name="T20" fmla="*/ 1 w 92"/>
                  <a:gd name="T21" fmla="*/ 3 h 672"/>
                  <a:gd name="T22" fmla="*/ 1 w 92"/>
                  <a:gd name="T23" fmla="*/ 5 h 672"/>
                  <a:gd name="T24" fmla="*/ 1 w 92"/>
                  <a:gd name="T25" fmla="*/ 6 h 672"/>
                  <a:gd name="T26" fmla="*/ 1 w 92"/>
                  <a:gd name="T27" fmla="*/ 6 h 672"/>
                  <a:gd name="T28" fmla="*/ 1 w 92"/>
                  <a:gd name="T29" fmla="*/ 6 h 672"/>
                  <a:gd name="T30" fmla="*/ 1 w 92"/>
                  <a:gd name="T31" fmla="*/ 6 h 672"/>
                  <a:gd name="T32" fmla="*/ 1 w 92"/>
                  <a:gd name="T33" fmla="*/ 6 h 672"/>
                  <a:gd name="T34" fmla="*/ 1 w 92"/>
                  <a:gd name="T35" fmla="*/ 6 h 672"/>
                  <a:gd name="T36" fmla="*/ 1 w 92"/>
                  <a:gd name="T37" fmla="*/ 6 h 672"/>
                  <a:gd name="T38" fmla="*/ 1 w 92"/>
                  <a:gd name="T39" fmla="*/ 6 h 672"/>
                  <a:gd name="T40" fmla="*/ 0 w 92"/>
                  <a:gd name="T41" fmla="*/ 6 h 672"/>
                  <a:gd name="T42" fmla="*/ 1 w 92"/>
                  <a:gd name="T43" fmla="*/ 5 h 672"/>
                  <a:gd name="T44" fmla="*/ 1 w 92"/>
                  <a:gd name="T45" fmla="*/ 4 h 672"/>
                  <a:gd name="T46" fmla="*/ 1 w 92"/>
                  <a:gd name="T47" fmla="*/ 4 h 672"/>
                  <a:gd name="T48" fmla="*/ 1 w 92"/>
                  <a:gd name="T49" fmla="*/ 3 h 672"/>
                  <a:gd name="T50" fmla="*/ 1 w 92"/>
                  <a:gd name="T51" fmla="*/ 3 h 672"/>
                  <a:gd name="T52" fmla="*/ 1 w 92"/>
                  <a:gd name="T53" fmla="*/ 2 h 672"/>
                  <a:gd name="T54" fmla="*/ 1 w 92"/>
                  <a:gd name="T55" fmla="*/ 1 h 672"/>
                  <a:gd name="T56" fmla="*/ 1 w 92"/>
                  <a:gd name="T57" fmla="*/ 0 h 6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2" h="672">
                    <a:moveTo>
                      <a:pt x="13" y="0"/>
                    </a:moveTo>
                    <a:lnTo>
                      <a:pt x="22" y="6"/>
                    </a:lnTo>
                    <a:lnTo>
                      <a:pt x="31" y="12"/>
                    </a:lnTo>
                    <a:lnTo>
                      <a:pt x="41" y="17"/>
                    </a:lnTo>
                    <a:lnTo>
                      <a:pt x="50" y="22"/>
                    </a:lnTo>
                    <a:lnTo>
                      <a:pt x="58" y="28"/>
                    </a:lnTo>
                    <a:lnTo>
                      <a:pt x="67" y="34"/>
                    </a:lnTo>
                    <a:lnTo>
                      <a:pt x="76" y="39"/>
                    </a:lnTo>
                    <a:lnTo>
                      <a:pt x="86" y="45"/>
                    </a:lnTo>
                    <a:lnTo>
                      <a:pt x="92" y="196"/>
                    </a:lnTo>
                    <a:lnTo>
                      <a:pt x="92" y="364"/>
                    </a:lnTo>
                    <a:lnTo>
                      <a:pt x="86" y="524"/>
                    </a:lnTo>
                    <a:lnTo>
                      <a:pt x="72" y="656"/>
                    </a:lnTo>
                    <a:lnTo>
                      <a:pt x="63" y="658"/>
                    </a:lnTo>
                    <a:lnTo>
                      <a:pt x="53" y="660"/>
                    </a:lnTo>
                    <a:lnTo>
                      <a:pt x="44" y="661"/>
                    </a:lnTo>
                    <a:lnTo>
                      <a:pt x="36" y="664"/>
                    </a:lnTo>
                    <a:lnTo>
                      <a:pt x="27" y="666"/>
                    </a:lnTo>
                    <a:lnTo>
                      <a:pt x="18" y="667"/>
                    </a:lnTo>
                    <a:lnTo>
                      <a:pt x="10" y="669"/>
                    </a:lnTo>
                    <a:lnTo>
                      <a:pt x="0" y="672"/>
                    </a:lnTo>
                    <a:lnTo>
                      <a:pt x="6" y="578"/>
                    </a:lnTo>
                    <a:lnTo>
                      <a:pt x="15" y="495"/>
                    </a:lnTo>
                    <a:lnTo>
                      <a:pt x="23" y="421"/>
                    </a:lnTo>
                    <a:lnTo>
                      <a:pt x="30" y="349"/>
                    </a:lnTo>
                    <a:lnTo>
                      <a:pt x="35" y="275"/>
                    </a:lnTo>
                    <a:lnTo>
                      <a:pt x="34" y="196"/>
                    </a:lnTo>
                    <a:lnTo>
                      <a:pt x="28" y="10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D3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8" name="Freeform 404"/>
              <p:cNvSpPr>
                <a:spLocks/>
              </p:cNvSpPr>
              <p:nvPr/>
            </p:nvSpPr>
            <p:spPr bwMode="auto">
              <a:xfrm>
                <a:off x="1664" y="2624"/>
                <a:ext cx="47" cy="339"/>
              </a:xfrm>
              <a:custGeom>
                <a:avLst/>
                <a:gdLst>
                  <a:gd name="T0" fmla="*/ 0 w 95"/>
                  <a:gd name="T1" fmla="*/ 0 h 679"/>
                  <a:gd name="T2" fmla="*/ 0 w 95"/>
                  <a:gd name="T3" fmla="*/ 0 h 679"/>
                  <a:gd name="T4" fmla="*/ 0 w 95"/>
                  <a:gd name="T5" fmla="*/ 0 h 679"/>
                  <a:gd name="T6" fmla="*/ 0 w 95"/>
                  <a:gd name="T7" fmla="*/ 0 h 679"/>
                  <a:gd name="T8" fmla="*/ 0 w 95"/>
                  <a:gd name="T9" fmla="*/ 0 h 679"/>
                  <a:gd name="T10" fmla="*/ 0 w 95"/>
                  <a:gd name="T11" fmla="*/ 0 h 679"/>
                  <a:gd name="T12" fmla="*/ 0 w 95"/>
                  <a:gd name="T13" fmla="*/ 0 h 679"/>
                  <a:gd name="T14" fmla="*/ 0 w 95"/>
                  <a:gd name="T15" fmla="*/ 0 h 679"/>
                  <a:gd name="T16" fmla="*/ 0 w 95"/>
                  <a:gd name="T17" fmla="*/ 0 h 679"/>
                  <a:gd name="T18" fmla="*/ 0 w 95"/>
                  <a:gd name="T19" fmla="*/ 1 h 679"/>
                  <a:gd name="T20" fmla="*/ 0 w 95"/>
                  <a:gd name="T21" fmla="*/ 2 h 679"/>
                  <a:gd name="T22" fmla="*/ 0 w 95"/>
                  <a:gd name="T23" fmla="*/ 4 h 679"/>
                  <a:gd name="T24" fmla="*/ 0 w 95"/>
                  <a:gd name="T25" fmla="*/ 5 h 679"/>
                  <a:gd name="T26" fmla="*/ 0 w 95"/>
                  <a:gd name="T27" fmla="*/ 5 h 679"/>
                  <a:gd name="T28" fmla="*/ 0 w 95"/>
                  <a:gd name="T29" fmla="*/ 5 h 679"/>
                  <a:gd name="T30" fmla="*/ 0 w 95"/>
                  <a:gd name="T31" fmla="*/ 5 h 679"/>
                  <a:gd name="T32" fmla="*/ 0 w 95"/>
                  <a:gd name="T33" fmla="*/ 5 h 679"/>
                  <a:gd name="T34" fmla="*/ 0 w 95"/>
                  <a:gd name="T35" fmla="*/ 5 h 679"/>
                  <a:gd name="T36" fmla="*/ 0 w 95"/>
                  <a:gd name="T37" fmla="*/ 5 h 679"/>
                  <a:gd name="T38" fmla="*/ 0 w 95"/>
                  <a:gd name="T39" fmla="*/ 5 h 679"/>
                  <a:gd name="T40" fmla="*/ 0 w 95"/>
                  <a:gd name="T41" fmla="*/ 5 h 679"/>
                  <a:gd name="T42" fmla="*/ 0 w 95"/>
                  <a:gd name="T43" fmla="*/ 4 h 679"/>
                  <a:gd name="T44" fmla="*/ 0 w 95"/>
                  <a:gd name="T45" fmla="*/ 3 h 679"/>
                  <a:gd name="T46" fmla="*/ 0 w 95"/>
                  <a:gd name="T47" fmla="*/ 3 h 679"/>
                  <a:gd name="T48" fmla="*/ 0 w 95"/>
                  <a:gd name="T49" fmla="*/ 2 h 679"/>
                  <a:gd name="T50" fmla="*/ 0 w 95"/>
                  <a:gd name="T51" fmla="*/ 2 h 679"/>
                  <a:gd name="T52" fmla="*/ 0 w 95"/>
                  <a:gd name="T53" fmla="*/ 1 h 679"/>
                  <a:gd name="T54" fmla="*/ 0 w 95"/>
                  <a:gd name="T55" fmla="*/ 0 h 679"/>
                  <a:gd name="T56" fmla="*/ 0 w 95"/>
                  <a:gd name="T57" fmla="*/ 0 h 6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5" h="679">
                    <a:moveTo>
                      <a:pt x="15" y="0"/>
                    </a:moveTo>
                    <a:lnTo>
                      <a:pt x="25" y="6"/>
                    </a:lnTo>
                    <a:lnTo>
                      <a:pt x="34" y="12"/>
                    </a:lnTo>
                    <a:lnTo>
                      <a:pt x="43" y="18"/>
                    </a:lnTo>
                    <a:lnTo>
                      <a:pt x="52" y="23"/>
                    </a:lnTo>
                    <a:lnTo>
                      <a:pt x="61" y="29"/>
                    </a:lnTo>
                    <a:lnTo>
                      <a:pt x="71" y="35"/>
                    </a:lnTo>
                    <a:lnTo>
                      <a:pt x="80" y="41"/>
                    </a:lnTo>
                    <a:lnTo>
                      <a:pt x="89" y="46"/>
                    </a:lnTo>
                    <a:lnTo>
                      <a:pt x="95" y="198"/>
                    </a:lnTo>
                    <a:lnTo>
                      <a:pt x="94" y="367"/>
                    </a:lnTo>
                    <a:lnTo>
                      <a:pt x="87" y="529"/>
                    </a:lnTo>
                    <a:lnTo>
                      <a:pt x="73" y="661"/>
                    </a:lnTo>
                    <a:lnTo>
                      <a:pt x="64" y="664"/>
                    </a:lnTo>
                    <a:lnTo>
                      <a:pt x="54" y="666"/>
                    </a:lnTo>
                    <a:lnTo>
                      <a:pt x="45" y="668"/>
                    </a:lnTo>
                    <a:lnTo>
                      <a:pt x="37" y="669"/>
                    </a:lnTo>
                    <a:lnTo>
                      <a:pt x="28" y="672"/>
                    </a:lnTo>
                    <a:lnTo>
                      <a:pt x="19" y="674"/>
                    </a:lnTo>
                    <a:lnTo>
                      <a:pt x="10" y="676"/>
                    </a:lnTo>
                    <a:lnTo>
                      <a:pt x="0" y="679"/>
                    </a:lnTo>
                    <a:lnTo>
                      <a:pt x="7" y="584"/>
                    </a:lnTo>
                    <a:lnTo>
                      <a:pt x="15" y="501"/>
                    </a:lnTo>
                    <a:lnTo>
                      <a:pt x="25" y="425"/>
                    </a:lnTo>
                    <a:lnTo>
                      <a:pt x="31" y="353"/>
                    </a:lnTo>
                    <a:lnTo>
                      <a:pt x="36" y="278"/>
                    </a:lnTo>
                    <a:lnTo>
                      <a:pt x="36" y="196"/>
                    </a:lnTo>
                    <a:lnTo>
                      <a:pt x="30" y="10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8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29" name="Freeform 405"/>
              <p:cNvSpPr>
                <a:spLocks/>
              </p:cNvSpPr>
              <p:nvPr/>
            </p:nvSpPr>
            <p:spPr bwMode="auto">
              <a:xfrm>
                <a:off x="1657" y="2620"/>
                <a:ext cx="47" cy="343"/>
              </a:xfrm>
              <a:custGeom>
                <a:avLst/>
                <a:gdLst>
                  <a:gd name="T0" fmla="*/ 0 w 96"/>
                  <a:gd name="T1" fmla="*/ 0 h 686"/>
                  <a:gd name="T2" fmla="*/ 0 w 96"/>
                  <a:gd name="T3" fmla="*/ 1 h 686"/>
                  <a:gd name="T4" fmla="*/ 0 w 96"/>
                  <a:gd name="T5" fmla="*/ 1 h 686"/>
                  <a:gd name="T6" fmla="*/ 0 w 96"/>
                  <a:gd name="T7" fmla="*/ 1 h 686"/>
                  <a:gd name="T8" fmla="*/ 0 w 96"/>
                  <a:gd name="T9" fmla="*/ 1 h 686"/>
                  <a:gd name="T10" fmla="*/ 0 w 96"/>
                  <a:gd name="T11" fmla="*/ 1 h 686"/>
                  <a:gd name="T12" fmla="*/ 0 w 96"/>
                  <a:gd name="T13" fmla="*/ 1 h 686"/>
                  <a:gd name="T14" fmla="*/ 0 w 96"/>
                  <a:gd name="T15" fmla="*/ 1 h 686"/>
                  <a:gd name="T16" fmla="*/ 0 w 96"/>
                  <a:gd name="T17" fmla="*/ 1 h 686"/>
                  <a:gd name="T18" fmla="*/ 0 w 96"/>
                  <a:gd name="T19" fmla="*/ 2 h 686"/>
                  <a:gd name="T20" fmla="*/ 0 w 96"/>
                  <a:gd name="T21" fmla="*/ 3 h 686"/>
                  <a:gd name="T22" fmla="*/ 0 w 96"/>
                  <a:gd name="T23" fmla="*/ 5 h 686"/>
                  <a:gd name="T24" fmla="*/ 0 w 96"/>
                  <a:gd name="T25" fmla="*/ 6 h 686"/>
                  <a:gd name="T26" fmla="*/ 0 w 96"/>
                  <a:gd name="T27" fmla="*/ 6 h 686"/>
                  <a:gd name="T28" fmla="*/ 0 w 96"/>
                  <a:gd name="T29" fmla="*/ 6 h 686"/>
                  <a:gd name="T30" fmla="*/ 0 w 96"/>
                  <a:gd name="T31" fmla="*/ 6 h 686"/>
                  <a:gd name="T32" fmla="*/ 0 w 96"/>
                  <a:gd name="T33" fmla="*/ 6 h 686"/>
                  <a:gd name="T34" fmla="*/ 0 w 96"/>
                  <a:gd name="T35" fmla="*/ 6 h 686"/>
                  <a:gd name="T36" fmla="*/ 0 w 96"/>
                  <a:gd name="T37" fmla="*/ 6 h 686"/>
                  <a:gd name="T38" fmla="*/ 0 w 96"/>
                  <a:gd name="T39" fmla="*/ 6 h 686"/>
                  <a:gd name="T40" fmla="*/ 0 w 96"/>
                  <a:gd name="T41" fmla="*/ 6 h 686"/>
                  <a:gd name="T42" fmla="*/ 0 w 96"/>
                  <a:gd name="T43" fmla="*/ 5 h 686"/>
                  <a:gd name="T44" fmla="*/ 0 w 96"/>
                  <a:gd name="T45" fmla="*/ 4 h 686"/>
                  <a:gd name="T46" fmla="*/ 0 w 96"/>
                  <a:gd name="T47" fmla="*/ 4 h 686"/>
                  <a:gd name="T48" fmla="*/ 0 w 96"/>
                  <a:gd name="T49" fmla="*/ 3 h 686"/>
                  <a:gd name="T50" fmla="*/ 0 w 96"/>
                  <a:gd name="T51" fmla="*/ 3 h 686"/>
                  <a:gd name="T52" fmla="*/ 0 w 96"/>
                  <a:gd name="T53" fmla="*/ 2 h 686"/>
                  <a:gd name="T54" fmla="*/ 0 w 96"/>
                  <a:gd name="T55" fmla="*/ 1 h 686"/>
                  <a:gd name="T56" fmla="*/ 0 w 96"/>
                  <a:gd name="T57" fmla="*/ 0 h 68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6" h="686">
                    <a:moveTo>
                      <a:pt x="19" y="0"/>
                    </a:moveTo>
                    <a:lnTo>
                      <a:pt x="28" y="6"/>
                    </a:lnTo>
                    <a:lnTo>
                      <a:pt x="37" y="12"/>
                    </a:lnTo>
                    <a:lnTo>
                      <a:pt x="46" y="18"/>
                    </a:lnTo>
                    <a:lnTo>
                      <a:pt x="56" y="23"/>
                    </a:lnTo>
                    <a:lnTo>
                      <a:pt x="65" y="29"/>
                    </a:lnTo>
                    <a:lnTo>
                      <a:pt x="74" y="35"/>
                    </a:lnTo>
                    <a:lnTo>
                      <a:pt x="83" y="41"/>
                    </a:lnTo>
                    <a:lnTo>
                      <a:pt x="93" y="46"/>
                    </a:lnTo>
                    <a:lnTo>
                      <a:pt x="96" y="200"/>
                    </a:lnTo>
                    <a:lnTo>
                      <a:pt x="95" y="370"/>
                    </a:lnTo>
                    <a:lnTo>
                      <a:pt x="88" y="535"/>
                    </a:lnTo>
                    <a:lnTo>
                      <a:pt x="75" y="667"/>
                    </a:lnTo>
                    <a:lnTo>
                      <a:pt x="66" y="670"/>
                    </a:lnTo>
                    <a:lnTo>
                      <a:pt x="57" y="672"/>
                    </a:lnTo>
                    <a:lnTo>
                      <a:pt x="46" y="674"/>
                    </a:lnTo>
                    <a:lnTo>
                      <a:pt x="37" y="676"/>
                    </a:lnTo>
                    <a:lnTo>
                      <a:pt x="28" y="679"/>
                    </a:lnTo>
                    <a:lnTo>
                      <a:pt x="19" y="681"/>
                    </a:lnTo>
                    <a:lnTo>
                      <a:pt x="10" y="683"/>
                    </a:lnTo>
                    <a:lnTo>
                      <a:pt x="0" y="686"/>
                    </a:lnTo>
                    <a:lnTo>
                      <a:pt x="7" y="591"/>
                    </a:lnTo>
                    <a:lnTo>
                      <a:pt x="15" y="508"/>
                    </a:lnTo>
                    <a:lnTo>
                      <a:pt x="25" y="431"/>
                    </a:lnTo>
                    <a:lnTo>
                      <a:pt x="33" y="356"/>
                    </a:lnTo>
                    <a:lnTo>
                      <a:pt x="38" y="279"/>
                    </a:lnTo>
                    <a:lnTo>
                      <a:pt x="38" y="197"/>
                    </a:lnTo>
                    <a:lnTo>
                      <a:pt x="33" y="10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6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0" name="Freeform 406"/>
              <p:cNvSpPr>
                <a:spLocks/>
              </p:cNvSpPr>
              <p:nvPr/>
            </p:nvSpPr>
            <p:spPr bwMode="auto">
              <a:xfrm>
                <a:off x="1649" y="2617"/>
                <a:ext cx="49" cy="346"/>
              </a:xfrm>
              <a:custGeom>
                <a:avLst/>
                <a:gdLst>
                  <a:gd name="T0" fmla="*/ 1 w 98"/>
                  <a:gd name="T1" fmla="*/ 0 h 693"/>
                  <a:gd name="T2" fmla="*/ 1 w 98"/>
                  <a:gd name="T3" fmla="*/ 0 h 693"/>
                  <a:gd name="T4" fmla="*/ 1 w 98"/>
                  <a:gd name="T5" fmla="*/ 0 h 693"/>
                  <a:gd name="T6" fmla="*/ 1 w 98"/>
                  <a:gd name="T7" fmla="*/ 0 h 693"/>
                  <a:gd name="T8" fmla="*/ 1 w 98"/>
                  <a:gd name="T9" fmla="*/ 0 h 693"/>
                  <a:gd name="T10" fmla="*/ 1 w 98"/>
                  <a:gd name="T11" fmla="*/ 0 h 693"/>
                  <a:gd name="T12" fmla="*/ 1 w 98"/>
                  <a:gd name="T13" fmla="*/ 0 h 693"/>
                  <a:gd name="T14" fmla="*/ 1 w 98"/>
                  <a:gd name="T15" fmla="*/ 0 h 693"/>
                  <a:gd name="T16" fmla="*/ 1 w 98"/>
                  <a:gd name="T17" fmla="*/ 0 h 693"/>
                  <a:gd name="T18" fmla="*/ 1 w 98"/>
                  <a:gd name="T19" fmla="*/ 1 h 693"/>
                  <a:gd name="T20" fmla="*/ 1 w 98"/>
                  <a:gd name="T21" fmla="*/ 2 h 693"/>
                  <a:gd name="T22" fmla="*/ 1 w 98"/>
                  <a:gd name="T23" fmla="*/ 4 h 693"/>
                  <a:gd name="T24" fmla="*/ 1 w 98"/>
                  <a:gd name="T25" fmla="*/ 5 h 693"/>
                  <a:gd name="T26" fmla="*/ 1 w 98"/>
                  <a:gd name="T27" fmla="*/ 5 h 693"/>
                  <a:gd name="T28" fmla="*/ 1 w 98"/>
                  <a:gd name="T29" fmla="*/ 5 h 693"/>
                  <a:gd name="T30" fmla="*/ 1 w 98"/>
                  <a:gd name="T31" fmla="*/ 5 h 693"/>
                  <a:gd name="T32" fmla="*/ 1 w 98"/>
                  <a:gd name="T33" fmla="*/ 5 h 693"/>
                  <a:gd name="T34" fmla="*/ 1 w 98"/>
                  <a:gd name="T35" fmla="*/ 5 h 693"/>
                  <a:gd name="T36" fmla="*/ 1 w 98"/>
                  <a:gd name="T37" fmla="*/ 5 h 693"/>
                  <a:gd name="T38" fmla="*/ 1 w 98"/>
                  <a:gd name="T39" fmla="*/ 5 h 693"/>
                  <a:gd name="T40" fmla="*/ 0 w 98"/>
                  <a:gd name="T41" fmla="*/ 5 h 693"/>
                  <a:gd name="T42" fmla="*/ 1 w 98"/>
                  <a:gd name="T43" fmla="*/ 4 h 693"/>
                  <a:gd name="T44" fmla="*/ 1 w 98"/>
                  <a:gd name="T45" fmla="*/ 4 h 693"/>
                  <a:gd name="T46" fmla="*/ 1 w 98"/>
                  <a:gd name="T47" fmla="*/ 3 h 693"/>
                  <a:gd name="T48" fmla="*/ 1 w 98"/>
                  <a:gd name="T49" fmla="*/ 2 h 693"/>
                  <a:gd name="T50" fmla="*/ 1 w 98"/>
                  <a:gd name="T51" fmla="*/ 2 h 693"/>
                  <a:gd name="T52" fmla="*/ 1 w 98"/>
                  <a:gd name="T53" fmla="*/ 1 h 693"/>
                  <a:gd name="T54" fmla="*/ 1 w 98"/>
                  <a:gd name="T55" fmla="*/ 0 h 693"/>
                  <a:gd name="T56" fmla="*/ 1 w 98"/>
                  <a:gd name="T57" fmla="*/ 0 h 6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8" h="693">
                    <a:moveTo>
                      <a:pt x="22" y="0"/>
                    </a:moveTo>
                    <a:lnTo>
                      <a:pt x="31" y="6"/>
                    </a:lnTo>
                    <a:lnTo>
                      <a:pt x="41" y="12"/>
                    </a:lnTo>
                    <a:lnTo>
                      <a:pt x="50" y="18"/>
                    </a:lnTo>
                    <a:lnTo>
                      <a:pt x="60" y="23"/>
                    </a:lnTo>
                    <a:lnTo>
                      <a:pt x="69" y="29"/>
                    </a:lnTo>
                    <a:lnTo>
                      <a:pt x="79" y="35"/>
                    </a:lnTo>
                    <a:lnTo>
                      <a:pt x="88" y="41"/>
                    </a:lnTo>
                    <a:lnTo>
                      <a:pt x="97" y="47"/>
                    </a:lnTo>
                    <a:lnTo>
                      <a:pt x="98" y="201"/>
                    </a:lnTo>
                    <a:lnTo>
                      <a:pt x="97" y="374"/>
                    </a:lnTo>
                    <a:lnTo>
                      <a:pt x="90" y="539"/>
                    </a:lnTo>
                    <a:lnTo>
                      <a:pt x="77" y="673"/>
                    </a:lnTo>
                    <a:lnTo>
                      <a:pt x="68" y="675"/>
                    </a:lnTo>
                    <a:lnTo>
                      <a:pt x="58" y="678"/>
                    </a:lnTo>
                    <a:lnTo>
                      <a:pt x="49" y="680"/>
                    </a:lnTo>
                    <a:lnTo>
                      <a:pt x="39" y="682"/>
                    </a:lnTo>
                    <a:lnTo>
                      <a:pt x="30" y="685"/>
                    </a:lnTo>
                    <a:lnTo>
                      <a:pt x="20" y="688"/>
                    </a:lnTo>
                    <a:lnTo>
                      <a:pt x="11" y="690"/>
                    </a:lnTo>
                    <a:lnTo>
                      <a:pt x="0" y="693"/>
                    </a:lnTo>
                    <a:lnTo>
                      <a:pt x="7" y="598"/>
                    </a:lnTo>
                    <a:lnTo>
                      <a:pt x="16" y="514"/>
                    </a:lnTo>
                    <a:lnTo>
                      <a:pt x="27" y="436"/>
                    </a:lnTo>
                    <a:lnTo>
                      <a:pt x="36" y="360"/>
                    </a:lnTo>
                    <a:lnTo>
                      <a:pt x="41" y="281"/>
                    </a:lnTo>
                    <a:lnTo>
                      <a:pt x="42" y="199"/>
                    </a:lnTo>
                    <a:lnTo>
                      <a:pt x="36" y="10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3D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1" name="Freeform 407"/>
              <p:cNvSpPr>
                <a:spLocks/>
              </p:cNvSpPr>
              <p:nvPr/>
            </p:nvSpPr>
            <p:spPr bwMode="auto">
              <a:xfrm>
                <a:off x="1641" y="2613"/>
                <a:ext cx="50" cy="350"/>
              </a:xfrm>
              <a:custGeom>
                <a:avLst/>
                <a:gdLst>
                  <a:gd name="T0" fmla="*/ 1 w 100"/>
                  <a:gd name="T1" fmla="*/ 0 h 702"/>
                  <a:gd name="T2" fmla="*/ 1 w 100"/>
                  <a:gd name="T3" fmla="*/ 0 h 702"/>
                  <a:gd name="T4" fmla="*/ 1 w 100"/>
                  <a:gd name="T5" fmla="*/ 0 h 702"/>
                  <a:gd name="T6" fmla="*/ 1 w 100"/>
                  <a:gd name="T7" fmla="*/ 0 h 702"/>
                  <a:gd name="T8" fmla="*/ 1 w 100"/>
                  <a:gd name="T9" fmla="*/ 0 h 702"/>
                  <a:gd name="T10" fmla="*/ 1 w 100"/>
                  <a:gd name="T11" fmla="*/ 0 h 702"/>
                  <a:gd name="T12" fmla="*/ 1 w 100"/>
                  <a:gd name="T13" fmla="*/ 0 h 702"/>
                  <a:gd name="T14" fmla="*/ 1 w 100"/>
                  <a:gd name="T15" fmla="*/ 0 h 702"/>
                  <a:gd name="T16" fmla="*/ 1 w 100"/>
                  <a:gd name="T17" fmla="*/ 0 h 702"/>
                  <a:gd name="T18" fmla="*/ 1 w 100"/>
                  <a:gd name="T19" fmla="*/ 1 h 702"/>
                  <a:gd name="T20" fmla="*/ 1 w 100"/>
                  <a:gd name="T21" fmla="*/ 2 h 702"/>
                  <a:gd name="T22" fmla="*/ 1 w 100"/>
                  <a:gd name="T23" fmla="*/ 4 h 702"/>
                  <a:gd name="T24" fmla="*/ 1 w 100"/>
                  <a:gd name="T25" fmla="*/ 5 h 702"/>
                  <a:gd name="T26" fmla="*/ 1 w 100"/>
                  <a:gd name="T27" fmla="*/ 5 h 702"/>
                  <a:gd name="T28" fmla="*/ 1 w 100"/>
                  <a:gd name="T29" fmla="*/ 5 h 702"/>
                  <a:gd name="T30" fmla="*/ 1 w 100"/>
                  <a:gd name="T31" fmla="*/ 5 h 702"/>
                  <a:gd name="T32" fmla="*/ 1 w 100"/>
                  <a:gd name="T33" fmla="*/ 5 h 702"/>
                  <a:gd name="T34" fmla="*/ 1 w 100"/>
                  <a:gd name="T35" fmla="*/ 5 h 702"/>
                  <a:gd name="T36" fmla="*/ 1 w 100"/>
                  <a:gd name="T37" fmla="*/ 5 h 702"/>
                  <a:gd name="T38" fmla="*/ 1 w 100"/>
                  <a:gd name="T39" fmla="*/ 5 h 702"/>
                  <a:gd name="T40" fmla="*/ 0 w 100"/>
                  <a:gd name="T41" fmla="*/ 5 h 702"/>
                  <a:gd name="T42" fmla="*/ 1 w 100"/>
                  <a:gd name="T43" fmla="*/ 4 h 702"/>
                  <a:gd name="T44" fmla="*/ 1 w 100"/>
                  <a:gd name="T45" fmla="*/ 4 h 702"/>
                  <a:gd name="T46" fmla="*/ 1 w 100"/>
                  <a:gd name="T47" fmla="*/ 3 h 702"/>
                  <a:gd name="T48" fmla="*/ 1 w 100"/>
                  <a:gd name="T49" fmla="*/ 2 h 702"/>
                  <a:gd name="T50" fmla="*/ 1 w 100"/>
                  <a:gd name="T51" fmla="*/ 2 h 702"/>
                  <a:gd name="T52" fmla="*/ 1 w 100"/>
                  <a:gd name="T53" fmla="*/ 1 h 702"/>
                  <a:gd name="T54" fmla="*/ 1 w 100"/>
                  <a:gd name="T55" fmla="*/ 0 h 702"/>
                  <a:gd name="T56" fmla="*/ 1 w 100"/>
                  <a:gd name="T57" fmla="*/ 0 h 7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0" h="702">
                    <a:moveTo>
                      <a:pt x="24" y="0"/>
                    </a:moveTo>
                    <a:lnTo>
                      <a:pt x="34" y="6"/>
                    </a:lnTo>
                    <a:lnTo>
                      <a:pt x="44" y="12"/>
                    </a:lnTo>
                    <a:lnTo>
                      <a:pt x="53" y="19"/>
                    </a:lnTo>
                    <a:lnTo>
                      <a:pt x="62" y="25"/>
                    </a:lnTo>
                    <a:lnTo>
                      <a:pt x="72" y="30"/>
                    </a:lnTo>
                    <a:lnTo>
                      <a:pt x="82" y="36"/>
                    </a:lnTo>
                    <a:lnTo>
                      <a:pt x="91" y="43"/>
                    </a:lnTo>
                    <a:lnTo>
                      <a:pt x="100" y="49"/>
                    </a:lnTo>
                    <a:lnTo>
                      <a:pt x="99" y="203"/>
                    </a:lnTo>
                    <a:lnTo>
                      <a:pt x="97" y="377"/>
                    </a:lnTo>
                    <a:lnTo>
                      <a:pt x="91" y="545"/>
                    </a:lnTo>
                    <a:lnTo>
                      <a:pt x="79" y="679"/>
                    </a:lnTo>
                    <a:lnTo>
                      <a:pt x="69" y="682"/>
                    </a:lnTo>
                    <a:lnTo>
                      <a:pt x="59" y="685"/>
                    </a:lnTo>
                    <a:lnTo>
                      <a:pt x="50" y="688"/>
                    </a:lnTo>
                    <a:lnTo>
                      <a:pt x="39" y="690"/>
                    </a:lnTo>
                    <a:lnTo>
                      <a:pt x="30" y="693"/>
                    </a:lnTo>
                    <a:lnTo>
                      <a:pt x="20" y="696"/>
                    </a:lnTo>
                    <a:lnTo>
                      <a:pt x="11" y="698"/>
                    </a:lnTo>
                    <a:lnTo>
                      <a:pt x="0" y="702"/>
                    </a:lnTo>
                    <a:lnTo>
                      <a:pt x="7" y="606"/>
                    </a:lnTo>
                    <a:lnTo>
                      <a:pt x="18" y="521"/>
                    </a:lnTo>
                    <a:lnTo>
                      <a:pt x="28" y="441"/>
                    </a:lnTo>
                    <a:lnTo>
                      <a:pt x="37" y="364"/>
                    </a:lnTo>
                    <a:lnTo>
                      <a:pt x="43" y="285"/>
                    </a:lnTo>
                    <a:lnTo>
                      <a:pt x="44" y="201"/>
                    </a:lnTo>
                    <a:lnTo>
                      <a:pt x="38" y="10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B3D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2" name="Freeform 408"/>
              <p:cNvSpPr>
                <a:spLocks/>
              </p:cNvSpPr>
              <p:nvPr/>
            </p:nvSpPr>
            <p:spPr bwMode="auto">
              <a:xfrm>
                <a:off x="1634" y="2609"/>
                <a:ext cx="52" cy="354"/>
              </a:xfrm>
              <a:custGeom>
                <a:avLst/>
                <a:gdLst>
                  <a:gd name="T0" fmla="*/ 0 w 105"/>
                  <a:gd name="T1" fmla="*/ 0 h 709"/>
                  <a:gd name="T2" fmla="*/ 0 w 105"/>
                  <a:gd name="T3" fmla="*/ 0 h 709"/>
                  <a:gd name="T4" fmla="*/ 0 w 105"/>
                  <a:gd name="T5" fmla="*/ 0 h 709"/>
                  <a:gd name="T6" fmla="*/ 0 w 105"/>
                  <a:gd name="T7" fmla="*/ 0 h 709"/>
                  <a:gd name="T8" fmla="*/ 0 w 105"/>
                  <a:gd name="T9" fmla="*/ 0 h 709"/>
                  <a:gd name="T10" fmla="*/ 0 w 105"/>
                  <a:gd name="T11" fmla="*/ 0 h 709"/>
                  <a:gd name="T12" fmla="*/ 0 w 105"/>
                  <a:gd name="T13" fmla="*/ 0 h 709"/>
                  <a:gd name="T14" fmla="*/ 0 w 105"/>
                  <a:gd name="T15" fmla="*/ 0 h 709"/>
                  <a:gd name="T16" fmla="*/ 0 w 105"/>
                  <a:gd name="T17" fmla="*/ 0 h 709"/>
                  <a:gd name="T18" fmla="*/ 0 w 105"/>
                  <a:gd name="T19" fmla="*/ 1 h 709"/>
                  <a:gd name="T20" fmla="*/ 0 w 105"/>
                  <a:gd name="T21" fmla="*/ 2 h 709"/>
                  <a:gd name="T22" fmla="*/ 0 w 105"/>
                  <a:gd name="T23" fmla="*/ 4 h 709"/>
                  <a:gd name="T24" fmla="*/ 0 w 105"/>
                  <a:gd name="T25" fmla="*/ 5 h 709"/>
                  <a:gd name="T26" fmla="*/ 0 w 105"/>
                  <a:gd name="T27" fmla="*/ 5 h 709"/>
                  <a:gd name="T28" fmla="*/ 0 w 105"/>
                  <a:gd name="T29" fmla="*/ 5 h 709"/>
                  <a:gd name="T30" fmla="*/ 0 w 105"/>
                  <a:gd name="T31" fmla="*/ 5 h 709"/>
                  <a:gd name="T32" fmla="*/ 0 w 105"/>
                  <a:gd name="T33" fmla="*/ 5 h 709"/>
                  <a:gd name="T34" fmla="*/ 0 w 105"/>
                  <a:gd name="T35" fmla="*/ 5 h 709"/>
                  <a:gd name="T36" fmla="*/ 0 w 105"/>
                  <a:gd name="T37" fmla="*/ 5 h 709"/>
                  <a:gd name="T38" fmla="*/ 0 w 105"/>
                  <a:gd name="T39" fmla="*/ 5 h 709"/>
                  <a:gd name="T40" fmla="*/ 0 w 105"/>
                  <a:gd name="T41" fmla="*/ 5 h 709"/>
                  <a:gd name="T42" fmla="*/ 0 w 105"/>
                  <a:gd name="T43" fmla="*/ 4 h 709"/>
                  <a:gd name="T44" fmla="*/ 0 w 105"/>
                  <a:gd name="T45" fmla="*/ 4 h 709"/>
                  <a:gd name="T46" fmla="*/ 0 w 105"/>
                  <a:gd name="T47" fmla="*/ 3 h 709"/>
                  <a:gd name="T48" fmla="*/ 0 w 105"/>
                  <a:gd name="T49" fmla="*/ 2 h 709"/>
                  <a:gd name="T50" fmla="*/ 0 w 105"/>
                  <a:gd name="T51" fmla="*/ 2 h 709"/>
                  <a:gd name="T52" fmla="*/ 0 w 105"/>
                  <a:gd name="T53" fmla="*/ 1 h 709"/>
                  <a:gd name="T54" fmla="*/ 0 w 105"/>
                  <a:gd name="T55" fmla="*/ 0 h 709"/>
                  <a:gd name="T56" fmla="*/ 0 w 105"/>
                  <a:gd name="T57" fmla="*/ 0 h 7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5" h="709">
                    <a:moveTo>
                      <a:pt x="28" y="0"/>
                    </a:moveTo>
                    <a:lnTo>
                      <a:pt x="37" y="6"/>
                    </a:lnTo>
                    <a:lnTo>
                      <a:pt x="48" y="12"/>
                    </a:lnTo>
                    <a:lnTo>
                      <a:pt x="57" y="19"/>
                    </a:lnTo>
                    <a:lnTo>
                      <a:pt x="66" y="25"/>
                    </a:lnTo>
                    <a:lnTo>
                      <a:pt x="75" y="30"/>
                    </a:lnTo>
                    <a:lnTo>
                      <a:pt x="86" y="36"/>
                    </a:lnTo>
                    <a:lnTo>
                      <a:pt x="95" y="43"/>
                    </a:lnTo>
                    <a:lnTo>
                      <a:pt x="105" y="49"/>
                    </a:lnTo>
                    <a:lnTo>
                      <a:pt x="100" y="204"/>
                    </a:lnTo>
                    <a:lnTo>
                      <a:pt x="99" y="381"/>
                    </a:lnTo>
                    <a:lnTo>
                      <a:pt x="94" y="550"/>
                    </a:lnTo>
                    <a:lnTo>
                      <a:pt x="82" y="685"/>
                    </a:lnTo>
                    <a:lnTo>
                      <a:pt x="72" y="688"/>
                    </a:lnTo>
                    <a:lnTo>
                      <a:pt x="61" y="690"/>
                    </a:lnTo>
                    <a:lnTo>
                      <a:pt x="51" y="694"/>
                    </a:lnTo>
                    <a:lnTo>
                      <a:pt x="41" y="696"/>
                    </a:lnTo>
                    <a:lnTo>
                      <a:pt x="30" y="700"/>
                    </a:lnTo>
                    <a:lnTo>
                      <a:pt x="20" y="703"/>
                    </a:lnTo>
                    <a:lnTo>
                      <a:pt x="11" y="705"/>
                    </a:lnTo>
                    <a:lnTo>
                      <a:pt x="0" y="709"/>
                    </a:lnTo>
                    <a:lnTo>
                      <a:pt x="7" y="613"/>
                    </a:lnTo>
                    <a:lnTo>
                      <a:pt x="16" y="527"/>
                    </a:lnTo>
                    <a:lnTo>
                      <a:pt x="28" y="446"/>
                    </a:lnTo>
                    <a:lnTo>
                      <a:pt x="37" y="368"/>
                    </a:lnTo>
                    <a:lnTo>
                      <a:pt x="44" y="287"/>
                    </a:lnTo>
                    <a:lnTo>
                      <a:pt x="46" y="202"/>
                    </a:lnTo>
                    <a:lnTo>
                      <a:pt x="42" y="10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63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3" name="Freeform 409"/>
              <p:cNvSpPr>
                <a:spLocks/>
              </p:cNvSpPr>
              <p:nvPr/>
            </p:nvSpPr>
            <p:spPr bwMode="auto">
              <a:xfrm>
                <a:off x="1626" y="2606"/>
                <a:ext cx="54" cy="357"/>
              </a:xfrm>
              <a:custGeom>
                <a:avLst/>
                <a:gdLst>
                  <a:gd name="T0" fmla="*/ 1 w 107"/>
                  <a:gd name="T1" fmla="*/ 0 h 715"/>
                  <a:gd name="T2" fmla="*/ 1 w 107"/>
                  <a:gd name="T3" fmla="*/ 0 h 715"/>
                  <a:gd name="T4" fmla="*/ 1 w 107"/>
                  <a:gd name="T5" fmla="*/ 0 h 715"/>
                  <a:gd name="T6" fmla="*/ 1 w 107"/>
                  <a:gd name="T7" fmla="*/ 0 h 715"/>
                  <a:gd name="T8" fmla="*/ 1 w 107"/>
                  <a:gd name="T9" fmla="*/ 0 h 715"/>
                  <a:gd name="T10" fmla="*/ 1 w 107"/>
                  <a:gd name="T11" fmla="*/ 0 h 715"/>
                  <a:gd name="T12" fmla="*/ 1 w 107"/>
                  <a:gd name="T13" fmla="*/ 0 h 715"/>
                  <a:gd name="T14" fmla="*/ 1 w 107"/>
                  <a:gd name="T15" fmla="*/ 0 h 715"/>
                  <a:gd name="T16" fmla="*/ 1 w 107"/>
                  <a:gd name="T17" fmla="*/ 0 h 715"/>
                  <a:gd name="T18" fmla="*/ 1 w 107"/>
                  <a:gd name="T19" fmla="*/ 1 h 715"/>
                  <a:gd name="T20" fmla="*/ 1 w 107"/>
                  <a:gd name="T21" fmla="*/ 2 h 715"/>
                  <a:gd name="T22" fmla="*/ 1 w 107"/>
                  <a:gd name="T23" fmla="*/ 4 h 715"/>
                  <a:gd name="T24" fmla="*/ 1 w 107"/>
                  <a:gd name="T25" fmla="*/ 5 h 715"/>
                  <a:gd name="T26" fmla="*/ 1 w 107"/>
                  <a:gd name="T27" fmla="*/ 5 h 715"/>
                  <a:gd name="T28" fmla="*/ 1 w 107"/>
                  <a:gd name="T29" fmla="*/ 5 h 715"/>
                  <a:gd name="T30" fmla="*/ 1 w 107"/>
                  <a:gd name="T31" fmla="*/ 5 h 715"/>
                  <a:gd name="T32" fmla="*/ 1 w 107"/>
                  <a:gd name="T33" fmla="*/ 5 h 715"/>
                  <a:gd name="T34" fmla="*/ 1 w 107"/>
                  <a:gd name="T35" fmla="*/ 5 h 715"/>
                  <a:gd name="T36" fmla="*/ 1 w 107"/>
                  <a:gd name="T37" fmla="*/ 5 h 715"/>
                  <a:gd name="T38" fmla="*/ 1 w 107"/>
                  <a:gd name="T39" fmla="*/ 5 h 715"/>
                  <a:gd name="T40" fmla="*/ 0 w 107"/>
                  <a:gd name="T41" fmla="*/ 5 h 715"/>
                  <a:gd name="T42" fmla="*/ 1 w 107"/>
                  <a:gd name="T43" fmla="*/ 4 h 715"/>
                  <a:gd name="T44" fmla="*/ 1 w 107"/>
                  <a:gd name="T45" fmla="*/ 4 h 715"/>
                  <a:gd name="T46" fmla="*/ 1 w 107"/>
                  <a:gd name="T47" fmla="*/ 3 h 715"/>
                  <a:gd name="T48" fmla="*/ 1 w 107"/>
                  <a:gd name="T49" fmla="*/ 2 h 715"/>
                  <a:gd name="T50" fmla="*/ 1 w 107"/>
                  <a:gd name="T51" fmla="*/ 2 h 715"/>
                  <a:gd name="T52" fmla="*/ 1 w 107"/>
                  <a:gd name="T53" fmla="*/ 1 h 715"/>
                  <a:gd name="T54" fmla="*/ 1 w 107"/>
                  <a:gd name="T55" fmla="*/ 0 h 715"/>
                  <a:gd name="T56" fmla="*/ 1 w 107"/>
                  <a:gd name="T57" fmla="*/ 0 h 71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7" h="715">
                    <a:moveTo>
                      <a:pt x="30" y="0"/>
                    </a:moveTo>
                    <a:lnTo>
                      <a:pt x="39" y="5"/>
                    </a:lnTo>
                    <a:lnTo>
                      <a:pt x="50" y="11"/>
                    </a:lnTo>
                    <a:lnTo>
                      <a:pt x="59" y="18"/>
                    </a:lnTo>
                    <a:lnTo>
                      <a:pt x="69" y="24"/>
                    </a:lnTo>
                    <a:lnTo>
                      <a:pt x="79" y="30"/>
                    </a:lnTo>
                    <a:lnTo>
                      <a:pt x="88" y="35"/>
                    </a:lnTo>
                    <a:lnTo>
                      <a:pt x="98" y="42"/>
                    </a:lnTo>
                    <a:lnTo>
                      <a:pt x="107" y="48"/>
                    </a:lnTo>
                    <a:lnTo>
                      <a:pt x="102" y="205"/>
                    </a:lnTo>
                    <a:lnTo>
                      <a:pt x="99" y="382"/>
                    </a:lnTo>
                    <a:lnTo>
                      <a:pt x="95" y="554"/>
                    </a:lnTo>
                    <a:lnTo>
                      <a:pt x="82" y="689"/>
                    </a:lnTo>
                    <a:lnTo>
                      <a:pt x="72" y="693"/>
                    </a:lnTo>
                    <a:lnTo>
                      <a:pt x="63" y="695"/>
                    </a:lnTo>
                    <a:lnTo>
                      <a:pt x="52" y="699"/>
                    </a:lnTo>
                    <a:lnTo>
                      <a:pt x="42" y="702"/>
                    </a:lnTo>
                    <a:lnTo>
                      <a:pt x="31" y="706"/>
                    </a:lnTo>
                    <a:lnTo>
                      <a:pt x="21" y="709"/>
                    </a:lnTo>
                    <a:lnTo>
                      <a:pt x="11" y="711"/>
                    </a:lnTo>
                    <a:lnTo>
                      <a:pt x="0" y="715"/>
                    </a:lnTo>
                    <a:lnTo>
                      <a:pt x="7" y="619"/>
                    </a:lnTo>
                    <a:lnTo>
                      <a:pt x="18" y="532"/>
                    </a:lnTo>
                    <a:lnTo>
                      <a:pt x="29" y="450"/>
                    </a:lnTo>
                    <a:lnTo>
                      <a:pt x="39" y="370"/>
                    </a:lnTo>
                    <a:lnTo>
                      <a:pt x="46" y="289"/>
                    </a:lnTo>
                    <a:lnTo>
                      <a:pt x="49" y="201"/>
                    </a:lnTo>
                    <a:lnTo>
                      <a:pt x="44" y="10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13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4" name="Freeform 410"/>
              <p:cNvSpPr>
                <a:spLocks/>
              </p:cNvSpPr>
              <p:nvPr/>
            </p:nvSpPr>
            <p:spPr bwMode="auto">
              <a:xfrm>
                <a:off x="1619" y="2602"/>
                <a:ext cx="56" cy="361"/>
              </a:xfrm>
              <a:custGeom>
                <a:avLst/>
                <a:gdLst>
                  <a:gd name="T0" fmla="*/ 1 w 112"/>
                  <a:gd name="T1" fmla="*/ 0 h 722"/>
                  <a:gd name="T2" fmla="*/ 1 w 112"/>
                  <a:gd name="T3" fmla="*/ 1 h 722"/>
                  <a:gd name="T4" fmla="*/ 1 w 112"/>
                  <a:gd name="T5" fmla="*/ 1 h 722"/>
                  <a:gd name="T6" fmla="*/ 1 w 112"/>
                  <a:gd name="T7" fmla="*/ 1 h 722"/>
                  <a:gd name="T8" fmla="*/ 1 w 112"/>
                  <a:gd name="T9" fmla="*/ 1 h 722"/>
                  <a:gd name="T10" fmla="*/ 1 w 112"/>
                  <a:gd name="T11" fmla="*/ 1 h 722"/>
                  <a:gd name="T12" fmla="*/ 1 w 112"/>
                  <a:gd name="T13" fmla="*/ 1 h 722"/>
                  <a:gd name="T14" fmla="*/ 1 w 112"/>
                  <a:gd name="T15" fmla="*/ 1 h 722"/>
                  <a:gd name="T16" fmla="*/ 1 w 112"/>
                  <a:gd name="T17" fmla="*/ 1 h 722"/>
                  <a:gd name="T18" fmla="*/ 1 w 112"/>
                  <a:gd name="T19" fmla="*/ 2 h 722"/>
                  <a:gd name="T20" fmla="*/ 1 w 112"/>
                  <a:gd name="T21" fmla="*/ 4 h 722"/>
                  <a:gd name="T22" fmla="*/ 1 w 112"/>
                  <a:gd name="T23" fmla="*/ 5 h 722"/>
                  <a:gd name="T24" fmla="*/ 1 w 112"/>
                  <a:gd name="T25" fmla="*/ 6 h 722"/>
                  <a:gd name="T26" fmla="*/ 1 w 112"/>
                  <a:gd name="T27" fmla="*/ 6 h 722"/>
                  <a:gd name="T28" fmla="*/ 1 w 112"/>
                  <a:gd name="T29" fmla="*/ 6 h 722"/>
                  <a:gd name="T30" fmla="*/ 1 w 112"/>
                  <a:gd name="T31" fmla="*/ 6 h 722"/>
                  <a:gd name="T32" fmla="*/ 1 w 112"/>
                  <a:gd name="T33" fmla="*/ 6 h 722"/>
                  <a:gd name="T34" fmla="*/ 1 w 112"/>
                  <a:gd name="T35" fmla="*/ 6 h 722"/>
                  <a:gd name="T36" fmla="*/ 1 w 112"/>
                  <a:gd name="T37" fmla="*/ 6 h 722"/>
                  <a:gd name="T38" fmla="*/ 1 w 112"/>
                  <a:gd name="T39" fmla="*/ 6 h 722"/>
                  <a:gd name="T40" fmla="*/ 0 w 112"/>
                  <a:gd name="T41" fmla="*/ 6 h 722"/>
                  <a:gd name="T42" fmla="*/ 1 w 112"/>
                  <a:gd name="T43" fmla="*/ 5 h 722"/>
                  <a:gd name="T44" fmla="*/ 1 w 112"/>
                  <a:gd name="T45" fmla="*/ 5 h 722"/>
                  <a:gd name="T46" fmla="*/ 1 w 112"/>
                  <a:gd name="T47" fmla="*/ 4 h 722"/>
                  <a:gd name="T48" fmla="*/ 1 w 112"/>
                  <a:gd name="T49" fmla="*/ 3 h 722"/>
                  <a:gd name="T50" fmla="*/ 1 w 112"/>
                  <a:gd name="T51" fmla="*/ 3 h 722"/>
                  <a:gd name="T52" fmla="*/ 1 w 112"/>
                  <a:gd name="T53" fmla="*/ 2 h 722"/>
                  <a:gd name="T54" fmla="*/ 1 w 112"/>
                  <a:gd name="T55" fmla="*/ 1 h 722"/>
                  <a:gd name="T56" fmla="*/ 1 w 112"/>
                  <a:gd name="T57" fmla="*/ 0 h 72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2" h="722">
                    <a:moveTo>
                      <a:pt x="34" y="0"/>
                    </a:moveTo>
                    <a:lnTo>
                      <a:pt x="43" y="5"/>
                    </a:lnTo>
                    <a:lnTo>
                      <a:pt x="53" y="12"/>
                    </a:lnTo>
                    <a:lnTo>
                      <a:pt x="63" y="18"/>
                    </a:lnTo>
                    <a:lnTo>
                      <a:pt x="72" y="24"/>
                    </a:lnTo>
                    <a:lnTo>
                      <a:pt x="82" y="30"/>
                    </a:lnTo>
                    <a:lnTo>
                      <a:pt x="91" y="37"/>
                    </a:lnTo>
                    <a:lnTo>
                      <a:pt x="102" y="42"/>
                    </a:lnTo>
                    <a:lnTo>
                      <a:pt x="112" y="49"/>
                    </a:lnTo>
                    <a:lnTo>
                      <a:pt x="103" y="206"/>
                    </a:lnTo>
                    <a:lnTo>
                      <a:pt x="101" y="385"/>
                    </a:lnTo>
                    <a:lnTo>
                      <a:pt x="96" y="558"/>
                    </a:lnTo>
                    <a:lnTo>
                      <a:pt x="84" y="695"/>
                    </a:lnTo>
                    <a:lnTo>
                      <a:pt x="74" y="699"/>
                    </a:lnTo>
                    <a:lnTo>
                      <a:pt x="63" y="702"/>
                    </a:lnTo>
                    <a:lnTo>
                      <a:pt x="52" y="706"/>
                    </a:lnTo>
                    <a:lnTo>
                      <a:pt x="42" y="708"/>
                    </a:lnTo>
                    <a:lnTo>
                      <a:pt x="31" y="711"/>
                    </a:lnTo>
                    <a:lnTo>
                      <a:pt x="21" y="715"/>
                    </a:lnTo>
                    <a:lnTo>
                      <a:pt x="11" y="718"/>
                    </a:lnTo>
                    <a:lnTo>
                      <a:pt x="0" y="722"/>
                    </a:lnTo>
                    <a:lnTo>
                      <a:pt x="7" y="626"/>
                    </a:lnTo>
                    <a:lnTo>
                      <a:pt x="18" y="539"/>
                    </a:lnTo>
                    <a:lnTo>
                      <a:pt x="29" y="456"/>
                    </a:lnTo>
                    <a:lnTo>
                      <a:pt x="41" y="374"/>
                    </a:lnTo>
                    <a:lnTo>
                      <a:pt x="49" y="291"/>
                    </a:lnTo>
                    <a:lnTo>
                      <a:pt x="51" y="202"/>
                    </a:lnTo>
                    <a:lnTo>
                      <a:pt x="48" y="10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C3A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5" name="Freeform 411"/>
              <p:cNvSpPr>
                <a:spLocks/>
              </p:cNvSpPr>
              <p:nvPr/>
            </p:nvSpPr>
            <p:spPr bwMode="auto">
              <a:xfrm>
                <a:off x="1611" y="2599"/>
                <a:ext cx="57" cy="364"/>
              </a:xfrm>
              <a:custGeom>
                <a:avLst/>
                <a:gdLst>
                  <a:gd name="T0" fmla="*/ 1 w 114"/>
                  <a:gd name="T1" fmla="*/ 0 h 729"/>
                  <a:gd name="T2" fmla="*/ 1 w 114"/>
                  <a:gd name="T3" fmla="*/ 0 h 729"/>
                  <a:gd name="T4" fmla="*/ 1 w 114"/>
                  <a:gd name="T5" fmla="*/ 1 h 729"/>
                  <a:gd name="T6" fmla="*/ 1 w 114"/>
                  <a:gd name="T7" fmla="*/ 3 h 729"/>
                  <a:gd name="T8" fmla="*/ 1 w 114"/>
                  <a:gd name="T9" fmla="*/ 4 h 729"/>
                  <a:gd name="T10" fmla="*/ 1 w 114"/>
                  <a:gd name="T11" fmla="*/ 5 h 729"/>
                  <a:gd name="T12" fmla="*/ 0 w 114"/>
                  <a:gd name="T13" fmla="*/ 5 h 729"/>
                  <a:gd name="T14" fmla="*/ 1 w 114"/>
                  <a:gd name="T15" fmla="*/ 4 h 729"/>
                  <a:gd name="T16" fmla="*/ 1 w 114"/>
                  <a:gd name="T17" fmla="*/ 4 h 729"/>
                  <a:gd name="T18" fmla="*/ 1 w 114"/>
                  <a:gd name="T19" fmla="*/ 3 h 729"/>
                  <a:gd name="T20" fmla="*/ 1 w 114"/>
                  <a:gd name="T21" fmla="*/ 2 h 729"/>
                  <a:gd name="T22" fmla="*/ 1 w 114"/>
                  <a:gd name="T23" fmla="*/ 2 h 729"/>
                  <a:gd name="T24" fmla="*/ 1 w 114"/>
                  <a:gd name="T25" fmla="*/ 1 h 729"/>
                  <a:gd name="T26" fmla="*/ 1 w 114"/>
                  <a:gd name="T27" fmla="*/ 0 h 729"/>
                  <a:gd name="T28" fmla="*/ 1 w 114"/>
                  <a:gd name="T29" fmla="*/ 0 h 7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4" h="729">
                    <a:moveTo>
                      <a:pt x="36" y="0"/>
                    </a:moveTo>
                    <a:lnTo>
                      <a:pt x="114" y="49"/>
                    </a:lnTo>
                    <a:lnTo>
                      <a:pt x="104" y="207"/>
                    </a:lnTo>
                    <a:lnTo>
                      <a:pt x="101" y="389"/>
                    </a:lnTo>
                    <a:lnTo>
                      <a:pt x="97" y="563"/>
                    </a:lnTo>
                    <a:lnTo>
                      <a:pt x="86" y="701"/>
                    </a:lnTo>
                    <a:lnTo>
                      <a:pt x="0" y="729"/>
                    </a:lnTo>
                    <a:lnTo>
                      <a:pt x="7" y="633"/>
                    </a:lnTo>
                    <a:lnTo>
                      <a:pt x="19" y="545"/>
                    </a:lnTo>
                    <a:lnTo>
                      <a:pt x="30" y="460"/>
                    </a:lnTo>
                    <a:lnTo>
                      <a:pt x="42" y="378"/>
                    </a:lnTo>
                    <a:lnTo>
                      <a:pt x="50" y="292"/>
                    </a:lnTo>
                    <a:lnTo>
                      <a:pt x="53" y="204"/>
                    </a:lnTo>
                    <a:lnTo>
                      <a:pt x="50" y="10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3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6" name="Freeform 412"/>
              <p:cNvSpPr>
                <a:spLocks/>
              </p:cNvSpPr>
              <p:nvPr/>
            </p:nvSpPr>
            <p:spPr bwMode="auto">
              <a:xfrm>
                <a:off x="1035" y="2973"/>
                <a:ext cx="473" cy="39"/>
              </a:xfrm>
              <a:custGeom>
                <a:avLst/>
                <a:gdLst>
                  <a:gd name="T0" fmla="*/ 1 w 946"/>
                  <a:gd name="T1" fmla="*/ 0 h 78"/>
                  <a:gd name="T2" fmla="*/ 1 w 946"/>
                  <a:gd name="T3" fmla="*/ 1 h 78"/>
                  <a:gd name="T4" fmla="*/ 1 w 946"/>
                  <a:gd name="T5" fmla="*/ 1 h 78"/>
                  <a:gd name="T6" fmla="*/ 2 w 946"/>
                  <a:gd name="T7" fmla="*/ 1 h 78"/>
                  <a:gd name="T8" fmla="*/ 2 w 946"/>
                  <a:gd name="T9" fmla="*/ 1 h 78"/>
                  <a:gd name="T10" fmla="*/ 2 w 946"/>
                  <a:gd name="T11" fmla="*/ 1 h 78"/>
                  <a:gd name="T12" fmla="*/ 2 w 946"/>
                  <a:gd name="T13" fmla="*/ 1 h 78"/>
                  <a:gd name="T14" fmla="*/ 3 w 946"/>
                  <a:gd name="T15" fmla="*/ 1 h 78"/>
                  <a:gd name="T16" fmla="*/ 3 w 946"/>
                  <a:gd name="T17" fmla="*/ 1 h 78"/>
                  <a:gd name="T18" fmla="*/ 3 w 946"/>
                  <a:gd name="T19" fmla="*/ 1 h 78"/>
                  <a:gd name="T20" fmla="*/ 4 w 946"/>
                  <a:gd name="T21" fmla="*/ 1 h 78"/>
                  <a:gd name="T22" fmla="*/ 4 w 946"/>
                  <a:gd name="T23" fmla="*/ 1 h 78"/>
                  <a:gd name="T24" fmla="*/ 4 w 946"/>
                  <a:gd name="T25" fmla="*/ 1 h 78"/>
                  <a:gd name="T26" fmla="*/ 5 w 946"/>
                  <a:gd name="T27" fmla="*/ 1 h 78"/>
                  <a:gd name="T28" fmla="*/ 5 w 946"/>
                  <a:gd name="T29" fmla="*/ 1 h 78"/>
                  <a:gd name="T30" fmla="*/ 6 w 946"/>
                  <a:gd name="T31" fmla="*/ 1 h 78"/>
                  <a:gd name="T32" fmla="*/ 6 w 946"/>
                  <a:gd name="T33" fmla="*/ 1 h 78"/>
                  <a:gd name="T34" fmla="*/ 7 w 946"/>
                  <a:gd name="T35" fmla="*/ 1 h 78"/>
                  <a:gd name="T36" fmla="*/ 7 w 946"/>
                  <a:gd name="T37" fmla="*/ 1 h 78"/>
                  <a:gd name="T38" fmla="*/ 8 w 946"/>
                  <a:gd name="T39" fmla="*/ 1 h 78"/>
                  <a:gd name="T40" fmla="*/ 7 w 946"/>
                  <a:gd name="T41" fmla="*/ 1 h 78"/>
                  <a:gd name="T42" fmla="*/ 6 w 946"/>
                  <a:gd name="T43" fmla="*/ 1 h 78"/>
                  <a:gd name="T44" fmla="*/ 6 w 946"/>
                  <a:gd name="T45" fmla="*/ 1 h 78"/>
                  <a:gd name="T46" fmla="*/ 6 w 946"/>
                  <a:gd name="T47" fmla="*/ 1 h 78"/>
                  <a:gd name="T48" fmla="*/ 5 w 946"/>
                  <a:gd name="T49" fmla="*/ 1 h 78"/>
                  <a:gd name="T50" fmla="*/ 5 w 946"/>
                  <a:gd name="T51" fmla="*/ 1 h 78"/>
                  <a:gd name="T52" fmla="*/ 5 w 946"/>
                  <a:gd name="T53" fmla="*/ 1 h 78"/>
                  <a:gd name="T54" fmla="*/ 5 w 946"/>
                  <a:gd name="T55" fmla="*/ 1 h 78"/>
                  <a:gd name="T56" fmla="*/ 4 w 946"/>
                  <a:gd name="T57" fmla="*/ 1 h 78"/>
                  <a:gd name="T58" fmla="*/ 4 w 946"/>
                  <a:gd name="T59" fmla="*/ 1 h 78"/>
                  <a:gd name="T60" fmla="*/ 4 w 946"/>
                  <a:gd name="T61" fmla="*/ 1 h 78"/>
                  <a:gd name="T62" fmla="*/ 3 w 946"/>
                  <a:gd name="T63" fmla="*/ 1 h 78"/>
                  <a:gd name="T64" fmla="*/ 3 w 946"/>
                  <a:gd name="T65" fmla="*/ 1 h 78"/>
                  <a:gd name="T66" fmla="*/ 3 w 946"/>
                  <a:gd name="T67" fmla="*/ 1 h 78"/>
                  <a:gd name="T68" fmla="*/ 3 w 946"/>
                  <a:gd name="T69" fmla="*/ 1 h 78"/>
                  <a:gd name="T70" fmla="*/ 2 w 946"/>
                  <a:gd name="T71" fmla="*/ 1 h 78"/>
                  <a:gd name="T72" fmla="*/ 2 w 946"/>
                  <a:gd name="T73" fmla="*/ 1 h 78"/>
                  <a:gd name="T74" fmla="*/ 2 w 946"/>
                  <a:gd name="T75" fmla="*/ 1 h 78"/>
                  <a:gd name="T76" fmla="*/ 2 w 946"/>
                  <a:gd name="T77" fmla="*/ 1 h 78"/>
                  <a:gd name="T78" fmla="*/ 2 w 946"/>
                  <a:gd name="T79" fmla="*/ 1 h 78"/>
                  <a:gd name="T80" fmla="*/ 2 w 946"/>
                  <a:gd name="T81" fmla="*/ 1 h 78"/>
                  <a:gd name="T82" fmla="*/ 1 w 946"/>
                  <a:gd name="T83" fmla="*/ 1 h 78"/>
                  <a:gd name="T84" fmla="*/ 1 w 946"/>
                  <a:gd name="T85" fmla="*/ 1 h 78"/>
                  <a:gd name="T86" fmla="*/ 1 w 946"/>
                  <a:gd name="T87" fmla="*/ 1 h 78"/>
                  <a:gd name="T88" fmla="*/ 1 w 946"/>
                  <a:gd name="T89" fmla="*/ 1 h 78"/>
                  <a:gd name="T90" fmla="*/ 1 w 946"/>
                  <a:gd name="T91" fmla="*/ 1 h 78"/>
                  <a:gd name="T92" fmla="*/ 1 w 946"/>
                  <a:gd name="T93" fmla="*/ 1 h 78"/>
                  <a:gd name="T94" fmla="*/ 1 w 946"/>
                  <a:gd name="T95" fmla="*/ 1 h 78"/>
                  <a:gd name="T96" fmla="*/ 1 w 946"/>
                  <a:gd name="T97" fmla="*/ 1 h 78"/>
                  <a:gd name="T98" fmla="*/ 1 w 946"/>
                  <a:gd name="T99" fmla="*/ 1 h 78"/>
                  <a:gd name="T100" fmla="*/ 1 w 946"/>
                  <a:gd name="T101" fmla="*/ 1 h 78"/>
                  <a:gd name="T102" fmla="*/ 0 w 946"/>
                  <a:gd name="T103" fmla="*/ 1 h 78"/>
                  <a:gd name="T104" fmla="*/ 0 w 946"/>
                  <a:gd name="T105" fmla="*/ 1 h 78"/>
                  <a:gd name="T106" fmla="*/ 1 w 946"/>
                  <a:gd name="T107" fmla="*/ 0 h 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46" h="78">
                    <a:moveTo>
                      <a:pt x="3" y="0"/>
                    </a:moveTo>
                    <a:lnTo>
                      <a:pt x="46" y="11"/>
                    </a:lnTo>
                    <a:lnTo>
                      <a:pt x="89" y="20"/>
                    </a:lnTo>
                    <a:lnTo>
                      <a:pt x="130" y="27"/>
                    </a:lnTo>
                    <a:lnTo>
                      <a:pt x="170" y="34"/>
                    </a:lnTo>
                    <a:lnTo>
                      <a:pt x="210" y="38"/>
                    </a:lnTo>
                    <a:lnTo>
                      <a:pt x="249" y="42"/>
                    </a:lnTo>
                    <a:lnTo>
                      <a:pt x="288" y="45"/>
                    </a:lnTo>
                    <a:lnTo>
                      <a:pt x="330" y="46"/>
                    </a:lnTo>
                    <a:lnTo>
                      <a:pt x="371" y="48"/>
                    </a:lnTo>
                    <a:lnTo>
                      <a:pt x="414" y="46"/>
                    </a:lnTo>
                    <a:lnTo>
                      <a:pt x="460" y="45"/>
                    </a:lnTo>
                    <a:lnTo>
                      <a:pt x="507" y="43"/>
                    </a:lnTo>
                    <a:lnTo>
                      <a:pt x="558" y="40"/>
                    </a:lnTo>
                    <a:lnTo>
                      <a:pt x="612" y="35"/>
                    </a:lnTo>
                    <a:lnTo>
                      <a:pt x="670" y="30"/>
                    </a:lnTo>
                    <a:lnTo>
                      <a:pt x="732" y="25"/>
                    </a:lnTo>
                    <a:lnTo>
                      <a:pt x="769" y="18"/>
                    </a:lnTo>
                    <a:lnTo>
                      <a:pt x="839" y="21"/>
                    </a:lnTo>
                    <a:lnTo>
                      <a:pt x="946" y="35"/>
                    </a:lnTo>
                    <a:lnTo>
                      <a:pt x="826" y="49"/>
                    </a:lnTo>
                    <a:lnTo>
                      <a:pt x="736" y="61"/>
                    </a:lnTo>
                    <a:lnTo>
                      <a:pt x="698" y="66"/>
                    </a:lnTo>
                    <a:lnTo>
                      <a:pt x="660" y="71"/>
                    </a:lnTo>
                    <a:lnTo>
                      <a:pt x="622" y="73"/>
                    </a:lnTo>
                    <a:lnTo>
                      <a:pt x="585" y="75"/>
                    </a:lnTo>
                    <a:lnTo>
                      <a:pt x="549" y="78"/>
                    </a:lnTo>
                    <a:lnTo>
                      <a:pt x="513" y="78"/>
                    </a:lnTo>
                    <a:lnTo>
                      <a:pt x="477" y="78"/>
                    </a:lnTo>
                    <a:lnTo>
                      <a:pt x="443" y="78"/>
                    </a:lnTo>
                    <a:lnTo>
                      <a:pt x="409" y="76"/>
                    </a:lnTo>
                    <a:lnTo>
                      <a:pt x="376" y="75"/>
                    </a:lnTo>
                    <a:lnTo>
                      <a:pt x="345" y="73"/>
                    </a:lnTo>
                    <a:lnTo>
                      <a:pt x="314" y="71"/>
                    </a:lnTo>
                    <a:lnTo>
                      <a:pt x="284" y="67"/>
                    </a:lnTo>
                    <a:lnTo>
                      <a:pt x="255" y="65"/>
                    </a:lnTo>
                    <a:lnTo>
                      <a:pt x="227" y="61"/>
                    </a:lnTo>
                    <a:lnTo>
                      <a:pt x="202" y="57"/>
                    </a:lnTo>
                    <a:lnTo>
                      <a:pt x="177" y="53"/>
                    </a:lnTo>
                    <a:lnTo>
                      <a:pt x="154" y="49"/>
                    </a:lnTo>
                    <a:lnTo>
                      <a:pt x="130" y="45"/>
                    </a:lnTo>
                    <a:lnTo>
                      <a:pt x="111" y="41"/>
                    </a:lnTo>
                    <a:lnTo>
                      <a:pt x="91" y="36"/>
                    </a:lnTo>
                    <a:lnTo>
                      <a:pt x="74" y="31"/>
                    </a:lnTo>
                    <a:lnTo>
                      <a:pt x="58" y="28"/>
                    </a:lnTo>
                    <a:lnTo>
                      <a:pt x="44" y="23"/>
                    </a:lnTo>
                    <a:lnTo>
                      <a:pt x="33" y="20"/>
                    </a:lnTo>
                    <a:lnTo>
                      <a:pt x="22" y="16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7" name="Freeform 413"/>
              <p:cNvSpPr>
                <a:spLocks/>
              </p:cNvSpPr>
              <p:nvPr/>
            </p:nvSpPr>
            <p:spPr bwMode="auto">
              <a:xfrm>
                <a:off x="1173" y="3012"/>
                <a:ext cx="177" cy="46"/>
              </a:xfrm>
              <a:custGeom>
                <a:avLst/>
                <a:gdLst>
                  <a:gd name="T0" fmla="*/ 0 w 352"/>
                  <a:gd name="T1" fmla="*/ 0 h 92"/>
                  <a:gd name="T2" fmla="*/ 1 w 352"/>
                  <a:gd name="T3" fmla="*/ 1 h 92"/>
                  <a:gd name="T4" fmla="*/ 1 w 352"/>
                  <a:gd name="T5" fmla="*/ 1 h 92"/>
                  <a:gd name="T6" fmla="*/ 2 w 352"/>
                  <a:gd name="T7" fmla="*/ 1 h 92"/>
                  <a:gd name="T8" fmla="*/ 2 w 352"/>
                  <a:gd name="T9" fmla="*/ 1 h 92"/>
                  <a:gd name="T10" fmla="*/ 3 w 352"/>
                  <a:gd name="T11" fmla="*/ 1 h 92"/>
                  <a:gd name="T12" fmla="*/ 3 w 352"/>
                  <a:gd name="T13" fmla="*/ 1 h 92"/>
                  <a:gd name="T14" fmla="*/ 3 w 352"/>
                  <a:gd name="T15" fmla="*/ 1 h 92"/>
                  <a:gd name="T16" fmla="*/ 3 w 352"/>
                  <a:gd name="T17" fmla="*/ 1 h 92"/>
                  <a:gd name="T18" fmla="*/ 3 w 352"/>
                  <a:gd name="T19" fmla="*/ 1 h 92"/>
                  <a:gd name="T20" fmla="*/ 2 w 352"/>
                  <a:gd name="T21" fmla="*/ 1 h 92"/>
                  <a:gd name="T22" fmla="*/ 2 w 352"/>
                  <a:gd name="T23" fmla="*/ 1 h 92"/>
                  <a:gd name="T24" fmla="*/ 1 w 352"/>
                  <a:gd name="T25" fmla="*/ 1 h 92"/>
                  <a:gd name="T26" fmla="*/ 1 w 352"/>
                  <a:gd name="T27" fmla="*/ 1 h 92"/>
                  <a:gd name="T28" fmla="*/ 0 w 352"/>
                  <a:gd name="T29" fmla="*/ 0 h 9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52" h="92">
                    <a:moveTo>
                      <a:pt x="0" y="0"/>
                    </a:moveTo>
                    <a:lnTo>
                      <a:pt x="46" y="8"/>
                    </a:lnTo>
                    <a:lnTo>
                      <a:pt x="128" y="8"/>
                    </a:lnTo>
                    <a:lnTo>
                      <a:pt x="189" y="8"/>
                    </a:lnTo>
                    <a:lnTo>
                      <a:pt x="252" y="4"/>
                    </a:lnTo>
                    <a:lnTo>
                      <a:pt x="260" y="27"/>
                    </a:lnTo>
                    <a:lnTo>
                      <a:pt x="278" y="54"/>
                    </a:lnTo>
                    <a:lnTo>
                      <a:pt x="319" y="71"/>
                    </a:lnTo>
                    <a:lnTo>
                      <a:pt x="352" y="92"/>
                    </a:lnTo>
                    <a:lnTo>
                      <a:pt x="291" y="92"/>
                    </a:lnTo>
                    <a:lnTo>
                      <a:pt x="211" y="84"/>
                    </a:lnTo>
                    <a:lnTo>
                      <a:pt x="135" y="74"/>
                    </a:lnTo>
                    <a:lnTo>
                      <a:pt x="83" y="64"/>
                    </a:lnTo>
                    <a:lnTo>
                      <a:pt x="2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8" name="Freeform 414"/>
              <p:cNvSpPr>
                <a:spLocks/>
              </p:cNvSpPr>
              <p:nvPr/>
            </p:nvSpPr>
            <p:spPr bwMode="auto">
              <a:xfrm>
                <a:off x="1141" y="3051"/>
                <a:ext cx="309" cy="76"/>
              </a:xfrm>
              <a:custGeom>
                <a:avLst/>
                <a:gdLst>
                  <a:gd name="T0" fmla="*/ 1 w 619"/>
                  <a:gd name="T1" fmla="*/ 0 h 151"/>
                  <a:gd name="T2" fmla="*/ 1 w 619"/>
                  <a:gd name="T3" fmla="*/ 0 h 151"/>
                  <a:gd name="T4" fmla="*/ 0 w 619"/>
                  <a:gd name="T5" fmla="*/ 1 h 151"/>
                  <a:gd name="T6" fmla="*/ 0 w 619"/>
                  <a:gd name="T7" fmla="*/ 1 h 151"/>
                  <a:gd name="T8" fmla="*/ 0 w 619"/>
                  <a:gd name="T9" fmla="*/ 1 h 151"/>
                  <a:gd name="T10" fmla="*/ 0 w 619"/>
                  <a:gd name="T11" fmla="*/ 1 h 151"/>
                  <a:gd name="T12" fmla="*/ 0 w 619"/>
                  <a:gd name="T13" fmla="*/ 1 h 151"/>
                  <a:gd name="T14" fmla="*/ 0 w 619"/>
                  <a:gd name="T15" fmla="*/ 1 h 151"/>
                  <a:gd name="T16" fmla="*/ 0 w 619"/>
                  <a:gd name="T17" fmla="*/ 1 h 151"/>
                  <a:gd name="T18" fmla="*/ 0 w 619"/>
                  <a:gd name="T19" fmla="*/ 1 h 151"/>
                  <a:gd name="T20" fmla="*/ 0 w 619"/>
                  <a:gd name="T21" fmla="*/ 1 h 151"/>
                  <a:gd name="T22" fmla="*/ 0 w 619"/>
                  <a:gd name="T23" fmla="*/ 1 h 151"/>
                  <a:gd name="T24" fmla="*/ 1 w 619"/>
                  <a:gd name="T25" fmla="*/ 1 h 151"/>
                  <a:gd name="T26" fmla="*/ 1 w 619"/>
                  <a:gd name="T27" fmla="*/ 2 h 151"/>
                  <a:gd name="T28" fmla="*/ 1 w 619"/>
                  <a:gd name="T29" fmla="*/ 2 h 151"/>
                  <a:gd name="T30" fmla="*/ 1 w 619"/>
                  <a:gd name="T31" fmla="*/ 2 h 151"/>
                  <a:gd name="T32" fmla="*/ 1 w 619"/>
                  <a:gd name="T33" fmla="*/ 2 h 151"/>
                  <a:gd name="T34" fmla="*/ 2 w 619"/>
                  <a:gd name="T35" fmla="*/ 2 h 151"/>
                  <a:gd name="T36" fmla="*/ 2 w 619"/>
                  <a:gd name="T37" fmla="*/ 2 h 151"/>
                  <a:gd name="T38" fmla="*/ 2 w 619"/>
                  <a:gd name="T39" fmla="*/ 2 h 151"/>
                  <a:gd name="T40" fmla="*/ 3 w 619"/>
                  <a:gd name="T41" fmla="*/ 2 h 151"/>
                  <a:gd name="T42" fmla="*/ 4 w 619"/>
                  <a:gd name="T43" fmla="*/ 2 h 151"/>
                  <a:gd name="T44" fmla="*/ 4 w 619"/>
                  <a:gd name="T45" fmla="*/ 1 h 151"/>
                  <a:gd name="T46" fmla="*/ 4 w 619"/>
                  <a:gd name="T47" fmla="*/ 1 h 151"/>
                  <a:gd name="T48" fmla="*/ 4 w 619"/>
                  <a:gd name="T49" fmla="*/ 1 h 151"/>
                  <a:gd name="T50" fmla="*/ 4 w 619"/>
                  <a:gd name="T51" fmla="*/ 1 h 151"/>
                  <a:gd name="T52" fmla="*/ 3 w 619"/>
                  <a:gd name="T53" fmla="*/ 1 h 151"/>
                  <a:gd name="T54" fmla="*/ 3 w 619"/>
                  <a:gd name="T55" fmla="*/ 1 h 151"/>
                  <a:gd name="T56" fmla="*/ 3 w 619"/>
                  <a:gd name="T57" fmla="*/ 1 h 151"/>
                  <a:gd name="T58" fmla="*/ 3 w 619"/>
                  <a:gd name="T59" fmla="*/ 1 h 151"/>
                  <a:gd name="T60" fmla="*/ 3 w 619"/>
                  <a:gd name="T61" fmla="*/ 1 h 151"/>
                  <a:gd name="T62" fmla="*/ 3 w 619"/>
                  <a:gd name="T63" fmla="*/ 1 h 151"/>
                  <a:gd name="T64" fmla="*/ 3 w 619"/>
                  <a:gd name="T65" fmla="*/ 1 h 151"/>
                  <a:gd name="T66" fmla="*/ 2 w 619"/>
                  <a:gd name="T67" fmla="*/ 1 h 151"/>
                  <a:gd name="T68" fmla="*/ 2 w 619"/>
                  <a:gd name="T69" fmla="*/ 1 h 151"/>
                  <a:gd name="T70" fmla="*/ 2 w 619"/>
                  <a:gd name="T71" fmla="*/ 1 h 151"/>
                  <a:gd name="T72" fmla="*/ 2 w 619"/>
                  <a:gd name="T73" fmla="*/ 1 h 151"/>
                  <a:gd name="T74" fmla="*/ 2 w 619"/>
                  <a:gd name="T75" fmla="*/ 1 h 151"/>
                  <a:gd name="T76" fmla="*/ 2 w 619"/>
                  <a:gd name="T77" fmla="*/ 1 h 151"/>
                  <a:gd name="T78" fmla="*/ 2 w 619"/>
                  <a:gd name="T79" fmla="*/ 1 h 151"/>
                  <a:gd name="T80" fmla="*/ 1 w 619"/>
                  <a:gd name="T81" fmla="*/ 1 h 151"/>
                  <a:gd name="T82" fmla="*/ 1 w 619"/>
                  <a:gd name="T83" fmla="*/ 1 h 151"/>
                  <a:gd name="T84" fmla="*/ 1 w 619"/>
                  <a:gd name="T85" fmla="*/ 1 h 151"/>
                  <a:gd name="T86" fmla="*/ 1 w 619"/>
                  <a:gd name="T87" fmla="*/ 1 h 151"/>
                  <a:gd name="T88" fmla="*/ 1 w 619"/>
                  <a:gd name="T89" fmla="*/ 1 h 151"/>
                  <a:gd name="T90" fmla="*/ 1 w 619"/>
                  <a:gd name="T91" fmla="*/ 1 h 151"/>
                  <a:gd name="T92" fmla="*/ 1 w 619"/>
                  <a:gd name="T93" fmla="*/ 0 h 15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19" h="151">
                    <a:moveTo>
                      <a:pt x="171" y="0"/>
                    </a:moveTo>
                    <a:lnTo>
                      <a:pt x="134" y="0"/>
                    </a:lnTo>
                    <a:lnTo>
                      <a:pt x="75" y="20"/>
                    </a:lnTo>
                    <a:lnTo>
                      <a:pt x="14" y="47"/>
                    </a:lnTo>
                    <a:lnTo>
                      <a:pt x="3" y="60"/>
                    </a:lnTo>
                    <a:lnTo>
                      <a:pt x="0" y="71"/>
                    </a:lnTo>
                    <a:lnTo>
                      <a:pt x="5" y="82"/>
                    </a:lnTo>
                    <a:lnTo>
                      <a:pt x="15" y="91"/>
                    </a:lnTo>
                    <a:lnTo>
                      <a:pt x="33" y="100"/>
                    </a:lnTo>
                    <a:lnTo>
                      <a:pt x="53" y="107"/>
                    </a:lnTo>
                    <a:lnTo>
                      <a:pt x="77" y="114"/>
                    </a:lnTo>
                    <a:lnTo>
                      <a:pt x="105" y="120"/>
                    </a:lnTo>
                    <a:lnTo>
                      <a:pt x="134" y="126"/>
                    </a:lnTo>
                    <a:lnTo>
                      <a:pt x="163" y="130"/>
                    </a:lnTo>
                    <a:lnTo>
                      <a:pt x="191" y="134"/>
                    </a:lnTo>
                    <a:lnTo>
                      <a:pt x="218" y="137"/>
                    </a:lnTo>
                    <a:lnTo>
                      <a:pt x="242" y="139"/>
                    </a:lnTo>
                    <a:lnTo>
                      <a:pt x="263" y="142"/>
                    </a:lnTo>
                    <a:lnTo>
                      <a:pt x="279" y="143"/>
                    </a:lnTo>
                    <a:lnTo>
                      <a:pt x="289" y="144"/>
                    </a:lnTo>
                    <a:lnTo>
                      <a:pt x="478" y="151"/>
                    </a:lnTo>
                    <a:lnTo>
                      <a:pt x="619" y="134"/>
                    </a:lnTo>
                    <a:lnTo>
                      <a:pt x="595" y="121"/>
                    </a:lnTo>
                    <a:lnTo>
                      <a:pt x="572" y="109"/>
                    </a:lnTo>
                    <a:lnTo>
                      <a:pt x="549" y="98"/>
                    </a:lnTo>
                    <a:lnTo>
                      <a:pt x="528" y="86"/>
                    </a:lnTo>
                    <a:lnTo>
                      <a:pt x="506" y="74"/>
                    </a:lnTo>
                    <a:lnTo>
                      <a:pt x="485" y="61"/>
                    </a:lnTo>
                    <a:lnTo>
                      <a:pt x="464" y="47"/>
                    </a:lnTo>
                    <a:lnTo>
                      <a:pt x="443" y="32"/>
                    </a:lnTo>
                    <a:lnTo>
                      <a:pt x="413" y="31"/>
                    </a:lnTo>
                    <a:lnTo>
                      <a:pt x="400" y="31"/>
                    </a:lnTo>
                    <a:lnTo>
                      <a:pt x="386" y="30"/>
                    </a:lnTo>
                    <a:lnTo>
                      <a:pt x="371" y="30"/>
                    </a:lnTo>
                    <a:lnTo>
                      <a:pt x="356" y="29"/>
                    </a:lnTo>
                    <a:lnTo>
                      <a:pt x="339" y="29"/>
                    </a:lnTo>
                    <a:lnTo>
                      <a:pt x="323" y="28"/>
                    </a:lnTo>
                    <a:lnTo>
                      <a:pt x="306" y="26"/>
                    </a:lnTo>
                    <a:lnTo>
                      <a:pt x="288" y="25"/>
                    </a:lnTo>
                    <a:lnTo>
                      <a:pt x="271" y="23"/>
                    </a:lnTo>
                    <a:lnTo>
                      <a:pt x="255" y="22"/>
                    </a:lnTo>
                    <a:lnTo>
                      <a:pt x="238" y="18"/>
                    </a:lnTo>
                    <a:lnTo>
                      <a:pt x="223" y="16"/>
                    </a:lnTo>
                    <a:lnTo>
                      <a:pt x="208" y="13"/>
                    </a:lnTo>
                    <a:lnTo>
                      <a:pt x="194" y="9"/>
                    </a:lnTo>
                    <a:lnTo>
                      <a:pt x="181" y="5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39" name="Freeform 415"/>
              <p:cNvSpPr>
                <a:spLocks/>
              </p:cNvSpPr>
              <p:nvPr/>
            </p:nvSpPr>
            <p:spPr bwMode="auto">
              <a:xfrm>
                <a:off x="1178" y="3010"/>
                <a:ext cx="118" cy="46"/>
              </a:xfrm>
              <a:custGeom>
                <a:avLst/>
                <a:gdLst>
                  <a:gd name="T0" fmla="*/ 0 w 236"/>
                  <a:gd name="T1" fmla="*/ 0 h 92"/>
                  <a:gd name="T2" fmla="*/ 1 w 236"/>
                  <a:gd name="T3" fmla="*/ 1 h 92"/>
                  <a:gd name="T4" fmla="*/ 1 w 236"/>
                  <a:gd name="T5" fmla="*/ 1 h 92"/>
                  <a:gd name="T6" fmla="*/ 1 w 236"/>
                  <a:gd name="T7" fmla="*/ 1 h 92"/>
                  <a:gd name="T8" fmla="*/ 1 w 236"/>
                  <a:gd name="T9" fmla="*/ 1 h 92"/>
                  <a:gd name="T10" fmla="*/ 1 w 236"/>
                  <a:gd name="T11" fmla="*/ 1 h 92"/>
                  <a:gd name="T12" fmla="*/ 1 w 236"/>
                  <a:gd name="T13" fmla="*/ 1 h 92"/>
                  <a:gd name="T14" fmla="*/ 1 w 236"/>
                  <a:gd name="T15" fmla="*/ 1 h 92"/>
                  <a:gd name="T16" fmla="*/ 1 w 236"/>
                  <a:gd name="T17" fmla="*/ 1 h 92"/>
                  <a:gd name="T18" fmla="*/ 1 w 236"/>
                  <a:gd name="T19" fmla="*/ 1 h 92"/>
                  <a:gd name="T20" fmla="*/ 2 w 236"/>
                  <a:gd name="T21" fmla="*/ 1 h 92"/>
                  <a:gd name="T22" fmla="*/ 2 w 236"/>
                  <a:gd name="T23" fmla="*/ 1 h 92"/>
                  <a:gd name="T24" fmla="*/ 2 w 236"/>
                  <a:gd name="T25" fmla="*/ 1 h 92"/>
                  <a:gd name="T26" fmla="*/ 2 w 236"/>
                  <a:gd name="T27" fmla="*/ 1 h 92"/>
                  <a:gd name="T28" fmla="*/ 2 w 236"/>
                  <a:gd name="T29" fmla="*/ 1 h 92"/>
                  <a:gd name="T30" fmla="*/ 2 w 236"/>
                  <a:gd name="T31" fmla="*/ 1 h 92"/>
                  <a:gd name="T32" fmla="*/ 2 w 236"/>
                  <a:gd name="T33" fmla="*/ 1 h 92"/>
                  <a:gd name="T34" fmla="*/ 2 w 236"/>
                  <a:gd name="T35" fmla="*/ 1 h 92"/>
                  <a:gd name="T36" fmla="*/ 2 w 236"/>
                  <a:gd name="T37" fmla="*/ 1 h 92"/>
                  <a:gd name="T38" fmla="*/ 2 w 236"/>
                  <a:gd name="T39" fmla="*/ 1 h 92"/>
                  <a:gd name="T40" fmla="*/ 2 w 236"/>
                  <a:gd name="T41" fmla="*/ 1 h 92"/>
                  <a:gd name="T42" fmla="*/ 2 w 236"/>
                  <a:gd name="T43" fmla="*/ 1 h 92"/>
                  <a:gd name="T44" fmla="*/ 2 w 236"/>
                  <a:gd name="T45" fmla="*/ 1 h 92"/>
                  <a:gd name="T46" fmla="*/ 2 w 236"/>
                  <a:gd name="T47" fmla="*/ 1 h 92"/>
                  <a:gd name="T48" fmla="*/ 2 w 236"/>
                  <a:gd name="T49" fmla="*/ 1 h 92"/>
                  <a:gd name="T50" fmla="*/ 1 w 236"/>
                  <a:gd name="T51" fmla="*/ 1 h 92"/>
                  <a:gd name="T52" fmla="*/ 0 w 236"/>
                  <a:gd name="T53" fmla="*/ 0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6" h="92">
                    <a:moveTo>
                      <a:pt x="0" y="0"/>
                    </a:moveTo>
                    <a:lnTo>
                      <a:pt x="14" y="14"/>
                    </a:lnTo>
                    <a:lnTo>
                      <a:pt x="28" y="27"/>
                    </a:lnTo>
                    <a:lnTo>
                      <a:pt x="42" y="37"/>
                    </a:lnTo>
                    <a:lnTo>
                      <a:pt x="54" y="47"/>
                    </a:lnTo>
                    <a:lnTo>
                      <a:pt x="68" y="55"/>
                    </a:lnTo>
                    <a:lnTo>
                      <a:pt x="81" y="63"/>
                    </a:lnTo>
                    <a:lnTo>
                      <a:pt x="93" y="69"/>
                    </a:lnTo>
                    <a:lnTo>
                      <a:pt x="107" y="75"/>
                    </a:lnTo>
                    <a:lnTo>
                      <a:pt x="121" y="80"/>
                    </a:lnTo>
                    <a:lnTo>
                      <a:pt x="135" y="83"/>
                    </a:lnTo>
                    <a:lnTo>
                      <a:pt x="150" y="86"/>
                    </a:lnTo>
                    <a:lnTo>
                      <a:pt x="166" y="89"/>
                    </a:lnTo>
                    <a:lnTo>
                      <a:pt x="182" y="90"/>
                    </a:lnTo>
                    <a:lnTo>
                      <a:pt x="199" y="91"/>
                    </a:lnTo>
                    <a:lnTo>
                      <a:pt x="217" y="92"/>
                    </a:lnTo>
                    <a:lnTo>
                      <a:pt x="236" y="92"/>
                    </a:lnTo>
                    <a:lnTo>
                      <a:pt x="221" y="83"/>
                    </a:lnTo>
                    <a:lnTo>
                      <a:pt x="210" y="75"/>
                    </a:lnTo>
                    <a:lnTo>
                      <a:pt x="199" y="67"/>
                    </a:lnTo>
                    <a:lnTo>
                      <a:pt x="190" y="58"/>
                    </a:lnTo>
                    <a:lnTo>
                      <a:pt x="182" y="50"/>
                    </a:lnTo>
                    <a:lnTo>
                      <a:pt x="174" y="39"/>
                    </a:lnTo>
                    <a:lnTo>
                      <a:pt x="165" y="28"/>
                    </a:lnTo>
                    <a:lnTo>
                      <a:pt x="154" y="14"/>
                    </a:lnTo>
                    <a:lnTo>
                      <a:pt x="10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0" name="Freeform 416"/>
              <p:cNvSpPr>
                <a:spLocks/>
              </p:cNvSpPr>
              <p:nvPr/>
            </p:nvSpPr>
            <p:spPr bwMode="auto">
              <a:xfrm>
                <a:off x="1135" y="3046"/>
                <a:ext cx="250" cy="80"/>
              </a:xfrm>
              <a:custGeom>
                <a:avLst/>
                <a:gdLst>
                  <a:gd name="T0" fmla="*/ 2 w 500"/>
                  <a:gd name="T1" fmla="*/ 0 h 161"/>
                  <a:gd name="T2" fmla="*/ 1 w 500"/>
                  <a:gd name="T3" fmla="*/ 0 h 161"/>
                  <a:gd name="T4" fmla="*/ 0 w 500"/>
                  <a:gd name="T5" fmla="*/ 0 h 161"/>
                  <a:gd name="T6" fmla="*/ 1 w 500"/>
                  <a:gd name="T7" fmla="*/ 0 h 161"/>
                  <a:gd name="T8" fmla="*/ 1 w 500"/>
                  <a:gd name="T9" fmla="*/ 0 h 161"/>
                  <a:gd name="T10" fmla="*/ 1 w 500"/>
                  <a:gd name="T11" fmla="*/ 0 h 161"/>
                  <a:gd name="T12" fmla="*/ 1 w 500"/>
                  <a:gd name="T13" fmla="*/ 0 h 161"/>
                  <a:gd name="T14" fmla="*/ 1 w 500"/>
                  <a:gd name="T15" fmla="*/ 0 h 161"/>
                  <a:gd name="T16" fmla="*/ 1 w 500"/>
                  <a:gd name="T17" fmla="*/ 1 h 161"/>
                  <a:gd name="T18" fmla="*/ 2 w 500"/>
                  <a:gd name="T19" fmla="*/ 1 h 161"/>
                  <a:gd name="T20" fmla="*/ 2 w 500"/>
                  <a:gd name="T21" fmla="*/ 1 h 161"/>
                  <a:gd name="T22" fmla="*/ 2 w 500"/>
                  <a:gd name="T23" fmla="*/ 1 h 161"/>
                  <a:gd name="T24" fmla="*/ 2 w 500"/>
                  <a:gd name="T25" fmla="*/ 1 h 161"/>
                  <a:gd name="T26" fmla="*/ 2 w 500"/>
                  <a:gd name="T27" fmla="*/ 1 h 161"/>
                  <a:gd name="T28" fmla="*/ 3 w 500"/>
                  <a:gd name="T29" fmla="*/ 1 h 161"/>
                  <a:gd name="T30" fmla="*/ 3 w 500"/>
                  <a:gd name="T31" fmla="*/ 1 h 161"/>
                  <a:gd name="T32" fmla="*/ 3 w 500"/>
                  <a:gd name="T33" fmla="*/ 1 h 161"/>
                  <a:gd name="T34" fmla="*/ 3 w 500"/>
                  <a:gd name="T35" fmla="*/ 1 h 161"/>
                  <a:gd name="T36" fmla="*/ 3 w 500"/>
                  <a:gd name="T37" fmla="*/ 1 h 161"/>
                  <a:gd name="T38" fmla="*/ 4 w 500"/>
                  <a:gd name="T39" fmla="*/ 1 h 161"/>
                  <a:gd name="T40" fmla="*/ 4 w 500"/>
                  <a:gd name="T41" fmla="*/ 0 h 161"/>
                  <a:gd name="T42" fmla="*/ 3 w 500"/>
                  <a:gd name="T43" fmla="*/ 0 h 161"/>
                  <a:gd name="T44" fmla="*/ 3 w 500"/>
                  <a:gd name="T45" fmla="*/ 0 h 161"/>
                  <a:gd name="T46" fmla="*/ 2 w 500"/>
                  <a:gd name="T47" fmla="*/ 0 h 161"/>
                  <a:gd name="T48" fmla="*/ 2 w 500"/>
                  <a:gd name="T49" fmla="*/ 0 h 1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00" h="161">
                    <a:moveTo>
                      <a:pt x="132" y="0"/>
                    </a:moveTo>
                    <a:lnTo>
                      <a:pt x="64" y="30"/>
                    </a:lnTo>
                    <a:lnTo>
                      <a:pt x="0" y="71"/>
                    </a:lnTo>
                    <a:lnTo>
                      <a:pt x="6" y="83"/>
                    </a:lnTo>
                    <a:lnTo>
                      <a:pt x="17" y="96"/>
                    </a:lnTo>
                    <a:lnTo>
                      <a:pt x="33" y="106"/>
                    </a:lnTo>
                    <a:lnTo>
                      <a:pt x="54" y="114"/>
                    </a:lnTo>
                    <a:lnTo>
                      <a:pt x="77" y="123"/>
                    </a:lnTo>
                    <a:lnTo>
                      <a:pt x="102" y="129"/>
                    </a:lnTo>
                    <a:lnTo>
                      <a:pt x="131" y="135"/>
                    </a:lnTo>
                    <a:lnTo>
                      <a:pt x="160" y="140"/>
                    </a:lnTo>
                    <a:lnTo>
                      <a:pt x="190" y="144"/>
                    </a:lnTo>
                    <a:lnTo>
                      <a:pt x="220" y="148"/>
                    </a:lnTo>
                    <a:lnTo>
                      <a:pt x="249" y="150"/>
                    </a:lnTo>
                    <a:lnTo>
                      <a:pt x="277" y="154"/>
                    </a:lnTo>
                    <a:lnTo>
                      <a:pt x="303" y="155"/>
                    </a:lnTo>
                    <a:lnTo>
                      <a:pt x="327" y="157"/>
                    </a:lnTo>
                    <a:lnTo>
                      <a:pt x="348" y="159"/>
                    </a:lnTo>
                    <a:lnTo>
                      <a:pt x="364" y="161"/>
                    </a:lnTo>
                    <a:lnTo>
                      <a:pt x="500" y="161"/>
                    </a:lnTo>
                    <a:lnTo>
                      <a:pt x="432" y="114"/>
                    </a:lnTo>
                    <a:lnTo>
                      <a:pt x="382" y="37"/>
                    </a:lnTo>
                    <a:lnTo>
                      <a:pt x="291" y="37"/>
                    </a:lnTo>
                    <a:lnTo>
                      <a:pt x="173" y="1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967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1" name="Freeform 417"/>
              <p:cNvSpPr>
                <a:spLocks/>
              </p:cNvSpPr>
              <p:nvPr/>
            </p:nvSpPr>
            <p:spPr bwMode="auto">
              <a:xfrm>
                <a:off x="890" y="2759"/>
                <a:ext cx="78" cy="16"/>
              </a:xfrm>
              <a:custGeom>
                <a:avLst/>
                <a:gdLst>
                  <a:gd name="T0" fmla="*/ 0 w 157"/>
                  <a:gd name="T1" fmla="*/ 1 h 31"/>
                  <a:gd name="T2" fmla="*/ 0 w 157"/>
                  <a:gd name="T3" fmla="*/ 1 h 31"/>
                  <a:gd name="T4" fmla="*/ 1 w 157"/>
                  <a:gd name="T5" fmla="*/ 1 h 31"/>
                  <a:gd name="T6" fmla="*/ 1 w 157"/>
                  <a:gd name="T7" fmla="*/ 1 h 31"/>
                  <a:gd name="T8" fmla="*/ 0 w 157"/>
                  <a:gd name="T9" fmla="*/ 1 h 31"/>
                  <a:gd name="T10" fmla="*/ 0 w 157"/>
                  <a:gd name="T11" fmla="*/ 1 h 31"/>
                  <a:gd name="T12" fmla="*/ 0 w 157"/>
                  <a:gd name="T13" fmla="*/ 1 h 31"/>
                  <a:gd name="T14" fmla="*/ 0 w 157"/>
                  <a:gd name="T15" fmla="*/ 1 h 31"/>
                  <a:gd name="T16" fmla="*/ 0 w 157"/>
                  <a:gd name="T17" fmla="*/ 0 h 31"/>
                  <a:gd name="T18" fmla="*/ 0 w 157"/>
                  <a:gd name="T19" fmla="*/ 1 h 31"/>
                  <a:gd name="T20" fmla="*/ 0 w 157"/>
                  <a:gd name="T21" fmla="*/ 1 h 31"/>
                  <a:gd name="T22" fmla="*/ 0 w 157"/>
                  <a:gd name="T23" fmla="*/ 1 h 31"/>
                  <a:gd name="T24" fmla="*/ 0 w 157"/>
                  <a:gd name="T25" fmla="*/ 1 h 31"/>
                  <a:gd name="T26" fmla="*/ 0 w 157"/>
                  <a:gd name="T27" fmla="*/ 1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7" h="31">
                    <a:moveTo>
                      <a:pt x="0" y="17"/>
                    </a:moveTo>
                    <a:lnTo>
                      <a:pt x="0" y="30"/>
                    </a:lnTo>
                    <a:lnTo>
                      <a:pt x="157" y="31"/>
                    </a:lnTo>
                    <a:lnTo>
                      <a:pt x="157" y="13"/>
                    </a:lnTo>
                    <a:lnTo>
                      <a:pt x="102" y="15"/>
                    </a:lnTo>
                    <a:lnTo>
                      <a:pt x="96" y="9"/>
                    </a:lnTo>
                    <a:lnTo>
                      <a:pt x="89" y="5"/>
                    </a:lnTo>
                    <a:lnTo>
                      <a:pt x="83" y="2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5" y="3"/>
                    </a:lnTo>
                    <a:lnTo>
                      <a:pt x="59" y="8"/>
                    </a:lnTo>
                    <a:lnTo>
                      <a:pt x="54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2" name="Freeform 418"/>
              <p:cNvSpPr>
                <a:spLocks/>
              </p:cNvSpPr>
              <p:nvPr/>
            </p:nvSpPr>
            <p:spPr bwMode="auto">
              <a:xfrm>
                <a:off x="883" y="2799"/>
                <a:ext cx="89" cy="219"/>
              </a:xfrm>
              <a:custGeom>
                <a:avLst/>
                <a:gdLst>
                  <a:gd name="T0" fmla="*/ 1 w 179"/>
                  <a:gd name="T1" fmla="*/ 0 h 438"/>
                  <a:gd name="T2" fmla="*/ 1 w 179"/>
                  <a:gd name="T3" fmla="*/ 0 h 438"/>
                  <a:gd name="T4" fmla="*/ 1 w 179"/>
                  <a:gd name="T5" fmla="*/ 1 h 438"/>
                  <a:gd name="T6" fmla="*/ 1 w 179"/>
                  <a:gd name="T7" fmla="*/ 1 h 438"/>
                  <a:gd name="T8" fmla="*/ 1 w 179"/>
                  <a:gd name="T9" fmla="*/ 2 h 438"/>
                  <a:gd name="T10" fmla="*/ 1 w 179"/>
                  <a:gd name="T11" fmla="*/ 3 h 438"/>
                  <a:gd name="T12" fmla="*/ 1 w 179"/>
                  <a:gd name="T13" fmla="*/ 4 h 438"/>
                  <a:gd name="T14" fmla="*/ 0 w 179"/>
                  <a:gd name="T15" fmla="*/ 4 h 438"/>
                  <a:gd name="T16" fmla="*/ 0 w 179"/>
                  <a:gd name="T17" fmla="*/ 4 h 438"/>
                  <a:gd name="T18" fmla="*/ 0 w 179"/>
                  <a:gd name="T19" fmla="*/ 3 h 438"/>
                  <a:gd name="T20" fmla="*/ 1 w 179"/>
                  <a:gd name="T21" fmla="*/ 3 h 438"/>
                  <a:gd name="T22" fmla="*/ 1 w 179"/>
                  <a:gd name="T23" fmla="*/ 0 h 4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9" h="438">
                    <a:moveTo>
                      <a:pt x="135" y="0"/>
                    </a:moveTo>
                    <a:lnTo>
                      <a:pt x="179" y="0"/>
                    </a:lnTo>
                    <a:lnTo>
                      <a:pt x="155" y="25"/>
                    </a:lnTo>
                    <a:lnTo>
                      <a:pt x="154" y="125"/>
                    </a:lnTo>
                    <a:lnTo>
                      <a:pt x="156" y="228"/>
                    </a:lnTo>
                    <a:lnTo>
                      <a:pt x="163" y="324"/>
                    </a:lnTo>
                    <a:lnTo>
                      <a:pt x="171" y="401"/>
                    </a:lnTo>
                    <a:lnTo>
                      <a:pt x="21" y="401"/>
                    </a:lnTo>
                    <a:lnTo>
                      <a:pt x="0" y="438"/>
                    </a:lnTo>
                    <a:lnTo>
                      <a:pt x="3" y="374"/>
                    </a:lnTo>
                    <a:lnTo>
                      <a:pt x="135" y="38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3" name="Freeform 419"/>
              <p:cNvSpPr>
                <a:spLocks/>
              </p:cNvSpPr>
              <p:nvPr/>
            </p:nvSpPr>
            <p:spPr bwMode="auto">
              <a:xfrm>
                <a:off x="875" y="2774"/>
                <a:ext cx="106" cy="251"/>
              </a:xfrm>
              <a:custGeom>
                <a:avLst/>
                <a:gdLst>
                  <a:gd name="T0" fmla="*/ 0 w 211"/>
                  <a:gd name="T1" fmla="*/ 1 h 502"/>
                  <a:gd name="T2" fmla="*/ 0 w 211"/>
                  <a:gd name="T3" fmla="*/ 4 h 502"/>
                  <a:gd name="T4" fmla="*/ 1 w 211"/>
                  <a:gd name="T5" fmla="*/ 4 h 502"/>
                  <a:gd name="T6" fmla="*/ 1 w 211"/>
                  <a:gd name="T7" fmla="*/ 4 h 502"/>
                  <a:gd name="T8" fmla="*/ 1 w 211"/>
                  <a:gd name="T9" fmla="*/ 1 h 502"/>
                  <a:gd name="T10" fmla="*/ 2 w 211"/>
                  <a:gd name="T11" fmla="*/ 1 h 502"/>
                  <a:gd name="T12" fmla="*/ 2 w 211"/>
                  <a:gd name="T13" fmla="*/ 1 h 502"/>
                  <a:gd name="T14" fmla="*/ 1 w 211"/>
                  <a:gd name="T15" fmla="*/ 0 h 502"/>
                  <a:gd name="T16" fmla="*/ 0 w 211"/>
                  <a:gd name="T17" fmla="*/ 1 h 5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1" h="502">
                    <a:moveTo>
                      <a:pt x="0" y="45"/>
                    </a:moveTo>
                    <a:lnTo>
                      <a:pt x="0" y="500"/>
                    </a:lnTo>
                    <a:lnTo>
                      <a:pt x="21" y="502"/>
                    </a:lnTo>
                    <a:lnTo>
                      <a:pt x="21" y="418"/>
                    </a:lnTo>
                    <a:lnTo>
                      <a:pt x="22" y="70"/>
                    </a:lnTo>
                    <a:lnTo>
                      <a:pt x="211" y="41"/>
                    </a:lnTo>
                    <a:lnTo>
                      <a:pt x="211" y="13"/>
                    </a:lnTo>
                    <a:lnTo>
                      <a:pt x="5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BC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4" name="Freeform 420"/>
              <p:cNvSpPr>
                <a:spLocks/>
              </p:cNvSpPr>
              <p:nvPr/>
            </p:nvSpPr>
            <p:spPr bwMode="auto">
              <a:xfrm>
                <a:off x="890" y="2803"/>
                <a:ext cx="91" cy="209"/>
              </a:xfrm>
              <a:custGeom>
                <a:avLst/>
                <a:gdLst>
                  <a:gd name="T0" fmla="*/ 2 w 182"/>
                  <a:gd name="T1" fmla="*/ 0 h 420"/>
                  <a:gd name="T2" fmla="*/ 2 w 182"/>
                  <a:gd name="T3" fmla="*/ 0 h 420"/>
                  <a:gd name="T4" fmla="*/ 2 w 182"/>
                  <a:gd name="T5" fmla="*/ 1 h 420"/>
                  <a:gd name="T6" fmla="*/ 2 w 182"/>
                  <a:gd name="T7" fmla="*/ 2 h 420"/>
                  <a:gd name="T8" fmla="*/ 2 w 182"/>
                  <a:gd name="T9" fmla="*/ 3 h 420"/>
                  <a:gd name="T10" fmla="*/ 1 w 182"/>
                  <a:gd name="T11" fmla="*/ 3 h 420"/>
                  <a:gd name="T12" fmla="*/ 1 w 182"/>
                  <a:gd name="T13" fmla="*/ 2 h 420"/>
                  <a:gd name="T14" fmla="*/ 0 w 182"/>
                  <a:gd name="T15" fmla="*/ 3 h 420"/>
                  <a:gd name="T16" fmla="*/ 2 w 182"/>
                  <a:gd name="T17" fmla="*/ 3 h 420"/>
                  <a:gd name="T18" fmla="*/ 2 w 182"/>
                  <a:gd name="T19" fmla="*/ 2 h 420"/>
                  <a:gd name="T20" fmla="*/ 2 w 182"/>
                  <a:gd name="T21" fmla="*/ 2 h 420"/>
                  <a:gd name="T22" fmla="*/ 2 w 182"/>
                  <a:gd name="T23" fmla="*/ 1 h 420"/>
                  <a:gd name="T24" fmla="*/ 2 w 182"/>
                  <a:gd name="T25" fmla="*/ 1 h 420"/>
                  <a:gd name="T26" fmla="*/ 2 w 182"/>
                  <a:gd name="T27" fmla="*/ 1 h 420"/>
                  <a:gd name="T28" fmla="*/ 2 w 182"/>
                  <a:gd name="T29" fmla="*/ 0 h 420"/>
                  <a:gd name="T30" fmla="*/ 2 w 182"/>
                  <a:gd name="T31" fmla="*/ 0 h 420"/>
                  <a:gd name="T32" fmla="*/ 2 w 182"/>
                  <a:gd name="T33" fmla="*/ 0 h 420"/>
                  <a:gd name="T34" fmla="*/ 2 w 182"/>
                  <a:gd name="T35" fmla="*/ 0 h 4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2" h="420">
                    <a:moveTo>
                      <a:pt x="142" y="9"/>
                    </a:moveTo>
                    <a:lnTo>
                      <a:pt x="139" y="103"/>
                    </a:lnTo>
                    <a:lnTo>
                      <a:pt x="137" y="200"/>
                    </a:lnTo>
                    <a:lnTo>
                      <a:pt x="137" y="296"/>
                    </a:lnTo>
                    <a:lnTo>
                      <a:pt x="138" y="391"/>
                    </a:lnTo>
                    <a:lnTo>
                      <a:pt x="109" y="393"/>
                    </a:lnTo>
                    <a:lnTo>
                      <a:pt x="15" y="384"/>
                    </a:lnTo>
                    <a:lnTo>
                      <a:pt x="0" y="408"/>
                    </a:lnTo>
                    <a:lnTo>
                      <a:pt x="158" y="420"/>
                    </a:lnTo>
                    <a:lnTo>
                      <a:pt x="156" y="357"/>
                    </a:lnTo>
                    <a:lnTo>
                      <a:pt x="153" y="299"/>
                    </a:lnTo>
                    <a:lnTo>
                      <a:pt x="152" y="243"/>
                    </a:lnTo>
                    <a:lnTo>
                      <a:pt x="152" y="190"/>
                    </a:lnTo>
                    <a:lnTo>
                      <a:pt x="154" y="141"/>
                    </a:lnTo>
                    <a:lnTo>
                      <a:pt x="160" y="93"/>
                    </a:lnTo>
                    <a:lnTo>
                      <a:pt x="169" y="47"/>
                    </a:lnTo>
                    <a:lnTo>
                      <a:pt x="182" y="0"/>
                    </a:lnTo>
                    <a:lnTo>
                      <a:pt x="142" y="9"/>
                    </a:lnTo>
                    <a:close/>
                  </a:path>
                </a:pathLst>
              </a:custGeom>
              <a:solidFill>
                <a:srgbClr val="DBC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5" name="Freeform 421"/>
              <p:cNvSpPr>
                <a:spLocks/>
              </p:cNvSpPr>
              <p:nvPr/>
            </p:nvSpPr>
            <p:spPr bwMode="auto">
              <a:xfrm>
                <a:off x="910" y="2817"/>
                <a:ext cx="15" cy="23"/>
              </a:xfrm>
              <a:custGeom>
                <a:avLst/>
                <a:gdLst>
                  <a:gd name="T0" fmla="*/ 1 w 30"/>
                  <a:gd name="T1" fmla="*/ 0 h 46"/>
                  <a:gd name="T2" fmla="*/ 1 w 30"/>
                  <a:gd name="T3" fmla="*/ 1 h 46"/>
                  <a:gd name="T4" fmla="*/ 1 w 30"/>
                  <a:gd name="T5" fmla="*/ 1 h 46"/>
                  <a:gd name="T6" fmla="*/ 1 w 30"/>
                  <a:gd name="T7" fmla="*/ 1 h 46"/>
                  <a:gd name="T8" fmla="*/ 1 w 30"/>
                  <a:gd name="T9" fmla="*/ 1 h 46"/>
                  <a:gd name="T10" fmla="*/ 1 w 30"/>
                  <a:gd name="T11" fmla="*/ 1 h 46"/>
                  <a:gd name="T12" fmla="*/ 1 w 30"/>
                  <a:gd name="T13" fmla="*/ 1 h 46"/>
                  <a:gd name="T14" fmla="*/ 1 w 30"/>
                  <a:gd name="T15" fmla="*/ 1 h 46"/>
                  <a:gd name="T16" fmla="*/ 1 w 30"/>
                  <a:gd name="T17" fmla="*/ 1 h 46"/>
                  <a:gd name="T18" fmla="*/ 1 w 30"/>
                  <a:gd name="T19" fmla="*/ 1 h 46"/>
                  <a:gd name="T20" fmla="*/ 1 w 30"/>
                  <a:gd name="T21" fmla="*/ 1 h 46"/>
                  <a:gd name="T22" fmla="*/ 1 w 30"/>
                  <a:gd name="T23" fmla="*/ 1 h 46"/>
                  <a:gd name="T24" fmla="*/ 0 w 30"/>
                  <a:gd name="T25" fmla="*/ 1 h 46"/>
                  <a:gd name="T26" fmla="*/ 1 w 30"/>
                  <a:gd name="T27" fmla="*/ 1 h 46"/>
                  <a:gd name="T28" fmla="*/ 1 w 30"/>
                  <a:gd name="T29" fmla="*/ 1 h 46"/>
                  <a:gd name="T30" fmla="*/ 1 w 30"/>
                  <a:gd name="T31" fmla="*/ 1 h 46"/>
                  <a:gd name="T32" fmla="*/ 1 w 30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0" h="46">
                    <a:moveTo>
                      <a:pt x="15" y="0"/>
                    </a:moveTo>
                    <a:lnTo>
                      <a:pt x="21" y="3"/>
                    </a:lnTo>
                    <a:lnTo>
                      <a:pt x="26" y="7"/>
                    </a:lnTo>
                    <a:lnTo>
                      <a:pt x="29" y="14"/>
                    </a:lnTo>
                    <a:lnTo>
                      <a:pt x="30" y="23"/>
                    </a:lnTo>
                    <a:lnTo>
                      <a:pt x="29" y="32"/>
                    </a:lnTo>
                    <a:lnTo>
                      <a:pt x="26" y="39"/>
                    </a:lnTo>
                    <a:lnTo>
                      <a:pt x="21" y="44"/>
                    </a:lnTo>
                    <a:lnTo>
                      <a:pt x="15" y="46"/>
                    </a:lnTo>
                    <a:lnTo>
                      <a:pt x="10" y="44"/>
                    </a:lnTo>
                    <a:lnTo>
                      <a:pt x="5" y="39"/>
                    </a:lnTo>
                    <a:lnTo>
                      <a:pt x="2" y="32"/>
                    </a:lnTo>
                    <a:lnTo>
                      <a:pt x="0" y="23"/>
                    </a:lnTo>
                    <a:lnTo>
                      <a:pt x="2" y="14"/>
                    </a:lnTo>
                    <a:lnTo>
                      <a:pt x="5" y="7"/>
                    </a:lnTo>
                    <a:lnTo>
                      <a:pt x="10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6" name="Freeform 422"/>
              <p:cNvSpPr>
                <a:spLocks/>
              </p:cNvSpPr>
              <p:nvPr/>
            </p:nvSpPr>
            <p:spPr bwMode="auto">
              <a:xfrm>
                <a:off x="910" y="2865"/>
                <a:ext cx="15" cy="24"/>
              </a:xfrm>
              <a:custGeom>
                <a:avLst/>
                <a:gdLst>
                  <a:gd name="T0" fmla="*/ 1 w 30"/>
                  <a:gd name="T1" fmla="*/ 0 h 46"/>
                  <a:gd name="T2" fmla="*/ 1 w 30"/>
                  <a:gd name="T3" fmla="*/ 1 h 46"/>
                  <a:gd name="T4" fmla="*/ 1 w 30"/>
                  <a:gd name="T5" fmla="*/ 1 h 46"/>
                  <a:gd name="T6" fmla="*/ 1 w 30"/>
                  <a:gd name="T7" fmla="*/ 1 h 46"/>
                  <a:gd name="T8" fmla="*/ 1 w 30"/>
                  <a:gd name="T9" fmla="*/ 1 h 46"/>
                  <a:gd name="T10" fmla="*/ 1 w 30"/>
                  <a:gd name="T11" fmla="*/ 1 h 46"/>
                  <a:gd name="T12" fmla="*/ 1 w 30"/>
                  <a:gd name="T13" fmla="*/ 1 h 46"/>
                  <a:gd name="T14" fmla="*/ 1 w 30"/>
                  <a:gd name="T15" fmla="*/ 1 h 46"/>
                  <a:gd name="T16" fmla="*/ 1 w 30"/>
                  <a:gd name="T17" fmla="*/ 1 h 46"/>
                  <a:gd name="T18" fmla="*/ 1 w 30"/>
                  <a:gd name="T19" fmla="*/ 1 h 46"/>
                  <a:gd name="T20" fmla="*/ 1 w 30"/>
                  <a:gd name="T21" fmla="*/ 1 h 46"/>
                  <a:gd name="T22" fmla="*/ 1 w 30"/>
                  <a:gd name="T23" fmla="*/ 1 h 46"/>
                  <a:gd name="T24" fmla="*/ 0 w 30"/>
                  <a:gd name="T25" fmla="*/ 1 h 46"/>
                  <a:gd name="T26" fmla="*/ 1 w 30"/>
                  <a:gd name="T27" fmla="*/ 1 h 46"/>
                  <a:gd name="T28" fmla="*/ 1 w 30"/>
                  <a:gd name="T29" fmla="*/ 1 h 46"/>
                  <a:gd name="T30" fmla="*/ 1 w 30"/>
                  <a:gd name="T31" fmla="*/ 1 h 46"/>
                  <a:gd name="T32" fmla="*/ 1 w 30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0" h="46">
                    <a:moveTo>
                      <a:pt x="15" y="0"/>
                    </a:moveTo>
                    <a:lnTo>
                      <a:pt x="21" y="2"/>
                    </a:lnTo>
                    <a:lnTo>
                      <a:pt x="26" y="7"/>
                    </a:lnTo>
                    <a:lnTo>
                      <a:pt x="29" y="14"/>
                    </a:lnTo>
                    <a:lnTo>
                      <a:pt x="30" y="23"/>
                    </a:lnTo>
                    <a:lnTo>
                      <a:pt x="29" y="32"/>
                    </a:lnTo>
                    <a:lnTo>
                      <a:pt x="26" y="39"/>
                    </a:lnTo>
                    <a:lnTo>
                      <a:pt x="21" y="44"/>
                    </a:lnTo>
                    <a:lnTo>
                      <a:pt x="15" y="46"/>
                    </a:lnTo>
                    <a:lnTo>
                      <a:pt x="10" y="44"/>
                    </a:lnTo>
                    <a:lnTo>
                      <a:pt x="5" y="39"/>
                    </a:lnTo>
                    <a:lnTo>
                      <a:pt x="2" y="32"/>
                    </a:lnTo>
                    <a:lnTo>
                      <a:pt x="0" y="23"/>
                    </a:lnTo>
                    <a:lnTo>
                      <a:pt x="2" y="14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7" name="Freeform 423"/>
              <p:cNvSpPr>
                <a:spLocks/>
              </p:cNvSpPr>
              <p:nvPr/>
            </p:nvSpPr>
            <p:spPr bwMode="auto">
              <a:xfrm>
                <a:off x="906" y="2816"/>
                <a:ext cx="15" cy="23"/>
              </a:xfrm>
              <a:custGeom>
                <a:avLst/>
                <a:gdLst>
                  <a:gd name="T0" fmla="*/ 0 w 31"/>
                  <a:gd name="T1" fmla="*/ 0 h 46"/>
                  <a:gd name="T2" fmla="*/ 0 w 31"/>
                  <a:gd name="T3" fmla="*/ 1 h 46"/>
                  <a:gd name="T4" fmla="*/ 0 w 31"/>
                  <a:gd name="T5" fmla="*/ 1 h 46"/>
                  <a:gd name="T6" fmla="*/ 0 w 31"/>
                  <a:gd name="T7" fmla="*/ 1 h 46"/>
                  <a:gd name="T8" fmla="*/ 0 w 31"/>
                  <a:gd name="T9" fmla="*/ 1 h 46"/>
                  <a:gd name="T10" fmla="*/ 0 w 31"/>
                  <a:gd name="T11" fmla="*/ 1 h 46"/>
                  <a:gd name="T12" fmla="*/ 0 w 31"/>
                  <a:gd name="T13" fmla="*/ 1 h 46"/>
                  <a:gd name="T14" fmla="*/ 0 w 31"/>
                  <a:gd name="T15" fmla="*/ 1 h 46"/>
                  <a:gd name="T16" fmla="*/ 0 w 31"/>
                  <a:gd name="T17" fmla="*/ 1 h 46"/>
                  <a:gd name="T18" fmla="*/ 0 w 31"/>
                  <a:gd name="T19" fmla="*/ 1 h 46"/>
                  <a:gd name="T20" fmla="*/ 0 w 31"/>
                  <a:gd name="T21" fmla="*/ 1 h 46"/>
                  <a:gd name="T22" fmla="*/ 0 w 31"/>
                  <a:gd name="T23" fmla="*/ 1 h 46"/>
                  <a:gd name="T24" fmla="*/ 0 w 31"/>
                  <a:gd name="T25" fmla="*/ 1 h 46"/>
                  <a:gd name="T26" fmla="*/ 0 w 31"/>
                  <a:gd name="T27" fmla="*/ 1 h 46"/>
                  <a:gd name="T28" fmla="*/ 0 w 31"/>
                  <a:gd name="T29" fmla="*/ 1 h 46"/>
                  <a:gd name="T30" fmla="*/ 0 w 31"/>
                  <a:gd name="T31" fmla="*/ 1 h 46"/>
                  <a:gd name="T32" fmla="*/ 0 w 31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1" h="46">
                    <a:moveTo>
                      <a:pt x="15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0" y="14"/>
                    </a:lnTo>
                    <a:lnTo>
                      <a:pt x="31" y="23"/>
                    </a:lnTo>
                    <a:lnTo>
                      <a:pt x="30" y="32"/>
                    </a:lnTo>
                    <a:lnTo>
                      <a:pt x="27" y="39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10" y="44"/>
                    </a:lnTo>
                    <a:lnTo>
                      <a:pt x="5" y="39"/>
                    </a:lnTo>
                    <a:lnTo>
                      <a:pt x="1" y="32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8" name="Freeform 424"/>
              <p:cNvSpPr>
                <a:spLocks/>
              </p:cNvSpPr>
              <p:nvPr/>
            </p:nvSpPr>
            <p:spPr bwMode="auto">
              <a:xfrm>
                <a:off x="906" y="2865"/>
                <a:ext cx="15" cy="23"/>
              </a:xfrm>
              <a:custGeom>
                <a:avLst/>
                <a:gdLst>
                  <a:gd name="T0" fmla="*/ 0 w 31"/>
                  <a:gd name="T1" fmla="*/ 0 h 46"/>
                  <a:gd name="T2" fmla="*/ 0 w 31"/>
                  <a:gd name="T3" fmla="*/ 1 h 46"/>
                  <a:gd name="T4" fmla="*/ 0 w 31"/>
                  <a:gd name="T5" fmla="*/ 1 h 46"/>
                  <a:gd name="T6" fmla="*/ 0 w 31"/>
                  <a:gd name="T7" fmla="*/ 1 h 46"/>
                  <a:gd name="T8" fmla="*/ 0 w 31"/>
                  <a:gd name="T9" fmla="*/ 1 h 46"/>
                  <a:gd name="T10" fmla="*/ 0 w 31"/>
                  <a:gd name="T11" fmla="*/ 1 h 46"/>
                  <a:gd name="T12" fmla="*/ 0 w 31"/>
                  <a:gd name="T13" fmla="*/ 1 h 46"/>
                  <a:gd name="T14" fmla="*/ 0 w 31"/>
                  <a:gd name="T15" fmla="*/ 1 h 46"/>
                  <a:gd name="T16" fmla="*/ 0 w 31"/>
                  <a:gd name="T17" fmla="*/ 1 h 46"/>
                  <a:gd name="T18" fmla="*/ 0 w 31"/>
                  <a:gd name="T19" fmla="*/ 1 h 46"/>
                  <a:gd name="T20" fmla="*/ 0 w 31"/>
                  <a:gd name="T21" fmla="*/ 1 h 46"/>
                  <a:gd name="T22" fmla="*/ 0 w 31"/>
                  <a:gd name="T23" fmla="*/ 1 h 46"/>
                  <a:gd name="T24" fmla="*/ 0 w 31"/>
                  <a:gd name="T25" fmla="*/ 1 h 46"/>
                  <a:gd name="T26" fmla="*/ 0 w 31"/>
                  <a:gd name="T27" fmla="*/ 1 h 46"/>
                  <a:gd name="T28" fmla="*/ 0 w 31"/>
                  <a:gd name="T29" fmla="*/ 1 h 46"/>
                  <a:gd name="T30" fmla="*/ 0 w 31"/>
                  <a:gd name="T31" fmla="*/ 1 h 46"/>
                  <a:gd name="T32" fmla="*/ 0 w 31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1" h="46">
                    <a:moveTo>
                      <a:pt x="15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0" y="14"/>
                    </a:lnTo>
                    <a:lnTo>
                      <a:pt x="31" y="23"/>
                    </a:lnTo>
                    <a:lnTo>
                      <a:pt x="30" y="32"/>
                    </a:lnTo>
                    <a:lnTo>
                      <a:pt x="27" y="39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10" y="44"/>
                    </a:lnTo>
                    <a:lnTo>
                      <a:pt x="5" y="39"/>
                    </a:lnTo>
                    <a:lnTo>
                      <a:pt x="1" y="32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49" name="Freeform 425"/>
              <p:cNvSpPr>
                <a:spLocks/>
              </p:cNvSpPr>
              <p:nvPr/>
            </p:nvSpPr>
            <p:spPr bwMode="auto">
              <a:xfrm>
                <a:off x="890" y="2610"/>
                <a:ext cx="16" cy="6"/>
              </a:xfrm>
              <a:custGeom>
                <a:avLst/>
                <a:gdLst>
                  <a:gd name="T0" fmla="*/ 0 w 33"/>
                  <a:gd name="T1" fmla="*/ 0 h 12"/>
                  <a:gd name="T2" fmla="*/ 0 w 33"/>
                  <a:gd name="T3" fmla="*/ 0 h 12"/>
                  <a:gd name="T4" fmla="*/ 0 w 33"/>
                  <a:gd name="T5" fmla="*/ 0 h 12"/>
                  <a:gd name="T6" fmla="*/ 0 w 33"/>
                  <a:gd name="T7" fmla="*/ 1 h 12"/>
                  <a:gd name="T8" fmla="*/ 0 w 33"/>
                  <a:gd name="T9" fmla="*/ 1 h 12"/>
                  <a:gd name="T10" fmla="*/ 0 w 33"/>
                  <a:gd name="T11" fmla="*/ 1 h 12"/>
                  <a:gd name="T12" fmla="*/ 0 w 33"/>
                  <a:gd name="T13" fmla="*/ 1 h 12"/>
                  <a:gd name="T14" fmla="*/ 0 w 33"/>
                  <a:gd name="T15" fmla="*/ 1 h 12"/>
                  <a:gd name="T16" fmla="*/ 0 w 33"/>
                  <a:gd name="T17" fmla="*/ 1 h 12"/>
                  <a:gd name="T18" fmla="*/ 0 w 33"/>
                  <a:gd name="T19" fmla="*/ 1 h 12"/>
                  <a:gd name="T20" fmla="*/ 0 w 33"/>
                  <a:gd name="T21" fmla="*/ 1 h 12"/>
                  <a:gd name="T22" fmla="*/ 0 w 33"/>
                  <a:gd name="T23" fmla="*/ 1 h 12"/>
                  <a:gd name="T24" fmla="*/ 0 w 33"/>
                  <a:gd name="T25" fmla="*/ 1 h 12"/>
                  <a:gd name="T26" fmla="*/ 0 w 33"/>
                  <a:gd name="T27" fmla="*/ 1 h 12"/>
                  <a:gd name="T28" fmla="*/ 0 w 33"/>
                  <a:gd name="T29" fmla="*/ 1 h 12"/>
                  <a:gd name="T30" fmla="*/ 0 w 33"/>
                  <a:gd name="T31" fmla="*/ 1 h 12"/>
                  <a:gd name="T32" fmla="*/ 0 w 33"/>
                  <a:gd name="T33" fmla="*/ 0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3" h="12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2" y="2"/>
                    </a:lnTo>
                    <a:lnTo>
                      <a:pt x="33" y="4"/>
                    </a:lnTo>
                    <a:lnTo>
                      <a:pt x="32" y="7"/>
                    </a:lnTo>
                    <a:lnTo>
                      <a:pt x="29" y="9"/>
                    </a:lnTo>
                    <a:lnTo>
                      <a:pt x="24" y="11"/>
                    </a:lnTo>
                    <a:lnTo>
                      <a:pt x="17" y="12"/>
                    </a:lnTo>
                    <a:lnTo>
                      <a:pt x="10" y="12"/>
                    </a:lnTo>
                    <a:lnTo>
                      <a:pt x="6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0" name="Freeform 426"/>
              <p:cNvSpPr>
                <a:spLocks/>
              </p:cNvSpPr>
              <p:nvPr/>
            </p:nvSpPr>
            <p:spPr bwMode="auto">
              <a:xfrm>
                <a:off x="921" y="2606"/>
                <a:ext cx="17" cy="6"/>
              </a:xfrm>
              <a:custGeom>
                <a:avLst/>
                <a:gdLst>
                  <a:gd name="T0" fmla="*/ 1 w 34"/>
                  <a:gd name="T1" fmla="*/ 0 h 12"/>
                  <a:gd name="T2" fmla="*/ 1 w 34"/>
                  <a:gd name="T3" fmla="*/ 0 h 12"/>
                  <a:gd name="T4" fmla="*/ 1 w 34"/>
                  <a:gd name="T5" fmla="*/ 0 h 12"/>
                  <a:gd name="T6" fmla="*/ 1 w 34"/>
                  <a:gd name="T7" fmla="*/ 1 h 12"/>
                  <a:gd name="T8" fmla="*/ 1 w 34"/>
                  <a:gd name="T9" fmla="*/ 1 h 12"/>
                  <a:gd name="T10" fmla="*/ 1 w 34"/>
                  <a:gd name="T11" fmla="*/ 1 h 12"/>
                  <a:gd name="T12" fmla="*/ 1 w 34"/>
                  <a:gd name="T13" fmla="*/ 1 h 12"/>
                  <a:gd name="T14" fmla="*/ 1 w 34"/>
                  <a:gd name="T15" fmla="*/ 1 h 12"/>
                  <a:gd name="T16" fmla="*/ 1 w 34"/>
                  <a:gd name="T17" fmla="*/ 1 h 12"/>
                  <a:gd name="T18" fmla="*/ 1 w 34"/>
                  <a:gd name="T19" fmla="*/ 1 h 12"/>
                  <a:gd name="T20" fmla="*/ 1 w 34"/>
                  <a:gd name="T21" fmla="*/ 1 h 12"/>
                  <a:gd name="T22" fmla="*/ 1 w 34"/>
                  <a:gd name="T23" fmla="*/ 1 h 12"/>
                  <a:gd name="T24" fmla="*/ 0 w 34"/>
                  <a:gd name="T25" fmla="*/ 1 h 12"/>
                  <a:gd name="T26" fmla="*/ 1 w 34"/>
                  <a:gd name="T27" fmla="*/ 1 h 12"/>
                  <a:gd name="T28" fmla="*/ 1 w 34"/>
                  <a:gd name="T29" fmla="*/ 1 h 12"/>
                  <a:gd name="T30" fmla="*/ 1 w 34"/>
                  <a:gd name="T31" fmla="*/ 1 h 12"/>
                  <a:gd name="T32" fmla="*/ 1 w 34"/>
                  <a:gd name="T33" fmla="*/ 0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" h="12">
                    <a:moveTo>
                      <a:pt x="17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4" y="4"/>
                    </a:lnTo>
                    <a:lnTo>
                      <a:pt x="33" y="6"/>
                    </a:lnTo>
                    <a:lnTo>
                      <a:pt x="29" y="9"/>
                    </a:lnTo>
                    <a:lnTo>
                      <a:pt x="25" y="11"/>
                    </a:lnTo>
                    <a:lnTo>
                      <a:pt x="18" y="12"/>
                    </a:lnTo>
                    <a:lnTo>
                      <a:pt x="11" y="12"/>
                    </a:lnTo>
                    <a:lnTo>
                      <a:pt x="6" y="11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10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1" name="Freeform 427"/>
              <p:cNvSpPr>
                <a:spLocks/>
              </p:cNvSpPr>
              <p:nvPr/>
            </p:nvSpPr>
            <p:spPr bwMode="auto">
              <a:xfrm>
                <a:off x="953" y="2605"/>
                <a:ext cx="17" cy="6"/>
              </a:xfrm>
              <a:custGeom>
                <a:avLst/>
                <a:gdLst>
                  <a:gd name="T0" fmla="*/ 1 w 33"/>
                  <a:gd name="T1" fmla="*/ 0 h 13"/>
                  <a:gd name="T2" fmla="*/ 1 w 33"/>
                  <a:gd name="T3" fmla="*/ 0 h 13"/>
                  <a:gd name="T4" fmla="*/ 1 w 33"/>
                  <a:gd name="T5" fmla="*/ 0 h 13"/>
                  <a:gd name="T6" fmla="*/ 1 w 33"/>
                  <a:gd name="T7" fmla="*/ 0 h 13"/>
                  <a:gd name="T8" fmla="*/ 1 w 33"/>
                  <a:gd name="T9" fmla="*/ 0 h 13"/>
                  <a:gd name="T10" fmla="*/ 1 w 33"/>
                  <a:gd name="T11" fmla="*/ 0 h 13"/>
                  <a:gd name="T12" fmla="*/ 1 w 33"/>
                  <a:gd name="T13" fmla="*/ 0 h 13"/>
                  <a:gd name="T14" fmla="*/ 1 w 33"/>
                  <a:gd name="T15" fmla="*/ 0 h 13"/>
                  <a:gd name="T16" fmla="*/ 1 w 33"/>
                  <a:gd name="T17" fmla="*/ 0 h 13"/>
                  <a:gd name="T18" fmla="*/ 1 w 33"/>
                  <a:gd name="T19" fmla="*/ 0 h 13"/>
                  <a:gd name="T20" fmla="*/ 1 w 33"/>
                  <a:gd name="T21" fmla="*/ 0 h 13"/>
                  <a:gd name="T22" fmla="*/ 1 w 33"/>
                  <a:gd name="T23" fmla="*/ 0 h 13"/>
                  <a:gd name="T24" fmla="*/ 0 w 33"/>
                  <a:gd name="T25" fmla="*/ 0 h 13"/>
                  <a:gd name="T26" fmla="*/ 1 w 33"/>
                  <a:gd name="T27" fmla="*/ 0 h 13"/>
                  <a:gd name="T28" fmla="*/ 1 w 33"/>
                  <a:gd name="T29" fmla="*/ 0 h 13"/>
                  <a:gd name="T30" fmla="*/ 1 w 33"/>
                  <a:gd name="T31" fmla="*/ 0 h 13"/>
                  <a:gd name="T32" fmla="*/ 1 w 33"/>
                  <a:gd name="T33" fmla="*/ 0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3" h="13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2" y="7"/>
                    </a:lnTo>
                    <a:lnTo>
                      <a:pt x="29" y="9"/>
                    </a:lnTo>
                    <a:lnTo>
                      <a:pt x="24" y="12"/>
                    </a:lnTo>
                    <a:lnTo>
                      <a:pt x="17" y="13"/>
                    </a:lnTo>
                    <a:lnTo>
                      <a:pt x="10" y="13"/>
                    </a:lnTo>
                    <a:lnTo>
                      <a:pt x="6" y="12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2" name="Freeform 428"/>
              <p:cNvSpPr>
                <a:spLocks/>
              </p:cNvSpPr>
              <p:nvPr/>
            </p:nvSpPr>
            <p:spPr bwMode="auto">
              <a:xfrm>
                <a:off x="892" y="2611"/>
                <a:ext cx="12" cy="5"/>
              </a:xfrm>
              <a:custGeom>
                <a:avLst/>
                <a:gdLst>
                  <a:gd name="T0" fmla="*/ 1 w 23"/>
                  <a:gd name="T1" fmla="*/ 0 h 9"/>
                  <a:gd name="T2" fmla="*/ 1 w 23"/>
                  <a:gd name="T3" fmla="*/ 0 h 9"/>
                  <a:gd name="T4" fmla="*/ 1 w 23"/>
                  <a:gd name="T5" fmla="*/ 0 h 9"/>
                  <a:gd name="T6" fmla="*/ 1 w 23"/>
                  <a:gd name="T7" fmla="*/ 1 h 9"/>
                  <a:gd name="T8" fmla="*/ 1 w 23"/>
                  <a:gd name="T9" fmla="*/ 1 h 9"/>
                  <a:gd name="T10" fmla="*/ 1 w 23"/>
                  <a:gd name="T11" fmla="*/ 1 h 9"/>
                  <a:gd name="T12" fmla="*/ 1 w 23"/>
                  <a:gd name="T13" fmla="*/ 1 h 9"/>
                  <a:gd name="T14" fmla="*/ 1 w 23"/>
                  <a:gd name="T15" fmla="*/ 1 h 9"/>
                  <a:gd name="T16" fmla="*/ 1 w 23"/>
                  <a:gd name="T17" fmla="*/ 1 h 9"/>
                  <a:gd name="T18" fmla="*/ 1 w 23"/>
                  <a:gd name="T19" fmla="*/ 1 h 9"/>
                  <a:gd name="T20" fmla="*/ 1 w 23"/>
                  <a:gd name="T21" fmla="*/ 1 h 9"/>
                  <a:gd name="T22" fmla="*/ 1 w 23"/>
                  <a:gd name="T23" fmla="*/ 1 h 9"/>
                  <a:gd name="T24" fmla="*/ 0 w 23"/>
                  <a:gd name="T25" fmla="*/ 1 h 9"/>
                  <a:gd name="T26" fmla="*/ 0 w 23"/>
                  <a:gd name="T27" fmla="*/ 1 h 9"/>
                  <a:gd name="T28" fmla="*/ 1 w 23"/>
                  <a:gd name="T29" fmla="*/ 1 h 9"/>
                  <a:gd name="T30" fmla="*/ 1 w 23"/>
                  <a:gd name="T31" fmla="*/ 0 h 9"/>
                  <a:gd name="T32" fmla="*/ 1 w 23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" h="9">
                    <a:moveTo>
                      <a:pt x="11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3F4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3" name="Freeform 429"/>
              <p:cNvSpPr>
                <a:spLocks/>
              </p:cNvSpPr>
              <p:nvPr/>
            </p:nvSpPr>
            <p:spPr bwMode="auto">
              <a:xfrm>
                <a:off x="924" y="2606"/>
                <a:ext cx="12" cy="5"/>
              </a:xfrm>
              <a:custGeom>
                <a:avLst/>
                <a:gdLst>
                  <a:gd name="T0" fmla="*/ 1 w 24"/>
                  <a:gd name="T1" fmla="*/ 0 h 9"/>
                  <a:gd name="T2" fmla="*/ 1 w 24"/>
                  <a:gd name="T3" fmla="*/ 0 h 9"/>
                  <a:gd name="T4" fmla="*/ 1 w 24"/>
                  <a:gd name="T5" fmla="*/ 1 h 9"/>
                  <a:gd name="T6" fmla="*/ 1 w 24"/>
                  <a:gd name="T7" fmla="*/ 1 h 9"/>
                  <a:gd name="T8" fmla="*/ 1 w 24"/>
                  <a:gd name="T9" fmla="*/ 1 h 9"/>
                  <a:gd name="T10" fmla="*/ 1 w 24"/>
                  <a:gd name="T11" fmla="*/ 1 h 9"/>
                  <a:gd name="T12" fmla="*/ 1 w 24"/>
                  <a:gd name="T13" fmla="*/ 1 h 9"/>
                  <a:gd name="T14" fmla="*/ 1 w 24"/>
                  <a:gd name="T15" fmla="*/ 1 h 9"/>
                  <a:gd name="T16" fmla="*/ 1 w 24"/>
                  <a:gd name="T17" fmla="*/ 1 h 9"/>
                  <a:gd name="T18" fmla="*/ 1 w 24"/>
                  <a:gd name="T19" fmla="*/ 1 h 9"/>
                  <a:gd name="T20" fmla="*/ 1 w 24"/>
                  <a:gd name="T21" fmla="*/ 1 h 9"/>
                  <a:gd name="T22" fmla="*/ 1 w 24"/>
                  <a:gd name="T23" fmla="*/ 1 h 9"/>
                  <a:gd name="T24" fmla="*/ 0 w 24"/>
                  <a:gd name="T25" fmla="*/ 1 h 9"/>
                  <a:gd name="T26" fmla="*/ 1 w 24"/>
                  <a:gd name="T27" fmla="*/ 1 h 9"/>
                  <a:gd name="T28" fmla="*/ 1 w 24"/>
                  <a:gd name="T29" fmla="*/ 1 h 9"/>
                  <a:gd name="T30" fmla="*/ 1 w 24"/>
                  <a:gd name="T31" fmla="*/ 1 h 9"/>
                  <a:gd name="T32" fmla="*/ 1 w 24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" h="9">
                    <a:moveTo>
                      <a:pt x="12" y="0"/>
                    </a:moveTo>
                    <a:lnTo>
                      <a:pt x="16" y="0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7" y="9"/>
                    </a:lnTo>
                    <a:lnTo>
                      <a:pt x="13" y="9"/>
                    </a:lnTo>
                    <a:lnTo>
                      <a:pt x="8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7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4" name="Freeform 430"/>
              <p:cNvSpPr>
                <a:spLocks/>
              </p:cNvSpPr>
              <p:nvPr/>
            </p:nvSpPr>
            <p:spPr bwMode="auto">
              <a:xfrm>
                <a:off x="956" y="2606"/>
                <a:ext cx="12" cy="4"/>
              </a:xfrm>
              <a:custGeom>
                <a:avLst/>
                <a:gdLst>
                  <a:gd name="T0" fmla="*/ 1 w 24"/>
                  <a:gd name="T1" fmla="*/ 0 h 8"/>
                  <a:gd name="T2" fmla="*/ 1 w 24"/>
                  <a:gd name="T3" fmla="*/ 0 h 8"/>
                  <a:gd name="T4" fmla="*/ 1 w 24"/>
                  <a:gd name="T5" fmla="*/ 0 h 8"/>
                  <a:gd name="T6" fmla="*/ 1 w 24"/>
                  <a:gd name="T7" fmla="*/ 1 h 8"/>
                  <a:gd name="T8" fmla="*/ 1 w 24"/>
                  <a:gd name="T9" fmla="*/ 1 h 8"/>
                  <a:gd name="T10" fmla="*/ 1 w 24"/>
                  <a:gd name="T11" fmla="*/ 1 h 8"/>
                  <a:gd name="T12" fmla="*/ 1 w 24"/>
                  <a:gd name="T13" fmla="*/ 1 h 8"/>
                  <a:gd name="T14" fmla="*/ 1 w 24"/>
                  <a:gd name="T15" fmla="*/ 1 h 8"/>
                  <a:gd name="T16" fmla="*/ 1 w 24"/>
                  <a:gd name="T17" fmla="*/ 1 h 8"/>
                  <a:gd name="T18" fmla="*/ 1 w 24"/>
                  <a:gd name="T19" fmla="*/ 1 h 8"/>
                  <a:gd name="T20" fmla="*/ 1 w 24"/>
                  <a:gd name="T21" fmla="*/ 1 h 8"/>
                  <a:gd name="T22" fmla="*/ 1 w 24"/>
                  <a:gd name="T23" fmla="*/ 1 h 8"/>
                  <a:gd name="T24" fmla="*/ 0 w 24"/>
                  <a:gd name="T25" fmla="*/ 1 h 8"/>
                  <a:gd name="T26" fmla="*/ 1 w 24"/>
                  <a:gd name="T27" fmla="*/ 1 h 8"/>
                  <a:gd name="T28" fmla="*/ 1 w 24"/>
                  <a:gd name="T29" fmla="*/ 1 h 8"/>
                  <a:gd name="T30" fmla="*/ 1 w 24"/>
                  <a:gd name="T31" fmla="*/ 0 h 8"/>
                  <a:gd name="T32" fmla="*/ 1 w 24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" h="8">
                    <a:moveTo>
                      <a:pt x="11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23" y="1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0" y="6"/>
                    </a:lnTo>
                    <a:lnTo>
                      <a:pt x="17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3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D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5" name="Freeform 431"/>
              <p:cNvSpPr>
                <a:spLocks/>
              </p:cNvSpPr>
              <p:nvPr/>
            </p:nvSpPr>
            <p:spPr bwMode="auto">
              <a:xfrm>
                <a:off x="895" y="3041"/>
                <a:ext cx="97" cy="33"/>
              </a:xfrm>
              <a:custGeom>
                <a:avLst/>
                <a:gdLst>
                  <a:gd name="T0" fmla="*/ 0 w 193"/>
                  <a:gd name="T1" fmla="*/ 0 h 66"/>
                  <a:gd name="T2" fmla="*/ 2 w 193"/>
                  <a:gd name="T3" fmla="*/ 1 h 66"/>
                  <a:gd name="T4" fmla="*/ 2 w 193"/>
                  <a:gd name="T5" fmla="*/ 1 h 66"/>
                  <a:gd name="T6" fmla="*/ 0 w 193"/>
                  <a:gd name="T7" fmla="*/ 1 h 66"/>
                  <a:gd name="T8" fmla="*/ 0 w 193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3" h="66">
                    <a:moveTo>
                      <a:pt x="0" y="0"/>
                    </a:moveTo>
                    <a:lnTo>
                      <a:pt x="193" y="19"/>
                    </a:lnTo>
                    <a:lnTo>
                      <a:pt x="193" y="66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6" name="Freeform 432"/>
              <p:cNvSpPr>
                <a:spLocks/>
              </p:cNvSpPr>
              <p:nvPr/>
            </p:nvSpPr>
            <p:spPr bwMode="auto">
              <a:xfrm>
                <a:off x="1364" y="2504"/>
                <a:ext cx="33" cy="386"/>
              </a:xfrm>
              <a:custGeom>
                <a:avLst/>
                <a:gdLst>
                  <a:gd name="T0" fmla="*/ 0 w 66"/>
                  <a:gd name="T1" fmla="*/ 6 h 770"/>
                  <a:gd name="T2" fmla="*/ 1 w 66"/>
                  <a:gd name="T3" fmla="*/ 7 h 770"/>
                  <a:gd name="T4" fmla="*/ 1 w 66"/>
                  <a:gd name="T5" fmla="*/ 6 h 770"/>
                  <a:gd name="T6" fmla="*/ 1 w 66"/>
                  <a:gd name="T7" fmla="*/ 5 h 770"/>
                  <a:gd name="T8" fmla="*/ 1 w 66"/>
                  <a:gd name="T9" fmla="*/ 3 h 770"/>
                  <a:gd name="T10" fmla="*/ 1 w 66"/>
                  <a:gd name="T11" fmla="*/ 2 h 770"/>
                  <a:gd name="T12" fmla="*/ 1 w 66"/>
                  <a:gd name="T13" fmla="*/ 0 h 770"/>
                  <a:gd name="T14" fmla="*/ 1 w 66"/>
                  <a:gd name="T15" fmla="*/ 1 h 770"/>
                  <a:gd name="T16" fmla="*/ 1 w 66"/>
                  <a:gd name="T17" fmla="*/ 2 h 770"/>
                  <a:gd name="T18" fmla="*/ 1 w 66"/>
                  <a:gd name="T19" fmla="*/ 4 h 770"/>
                  <a:gd name="T20" fmla="*/ 0 w 66"/>
                  <a:gd name="T21" fmla="*/ 5 h 770"/>
                  <a:gd name="T22" fmla="*/ 0 w 66"/>
                  <a:gd name="T23" fmla="*/ 6 h 77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770">
                    <a:moveTo>
                      <a:pt x="0" y="765"/>
                    </a:moveTo>
                    <a:lnTo>
                      <a:pt x="66" y="770"/>
                    </a:lnTo>
                    <a:lnTo>
                      <a:pt x="15" y="750"/>
                    </a:lnTo>
                    <a:lnTo>
                      <a:pt x="16" y="563"/>
                    </a:lnTo>
                    <a:lnTo>
                      <a:pt x="21" y="374"/>
                    </a:lnTo>
                    <a:lnTo>
                      <a:pt x="27" y="185"/>
                    </a:lnTo>
                    <a:lnTo>
                      <a:pt x="36" y="0"/>
                    </a:lnTo>
                    <a:lnTo>
                      <a:pt x="9" y="21"/>
                    </a:lnTo>
                    <a:lnTo>
                      <a:pt x="8" y="206"/>
                    </a:lnTo>
                    <a:lnTo>
                      <a:pt x="5" y="393"/>
                    </a:lnTo>
                    <a:lnTo>
                      <a:pt x="0" y="579"/>
                    </a:lnTo>
                    <a:lnTo>
                      <a:pt x="0" y="765"/>
                    </a:lnTo>
                    <a:close/>
                  </a:path>
                </a:pathLst>
              </a:custGeom>
              <a:solidFill>
                <a:srgbClr val="E0D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7" name="Freeform 433"/>
              <p:cNvSpPr>
                <a:spLocks/>
              </p:cNvSpPr>
              <p:nvPr/>
            </p:nvSpPr>
            <p:spPr bwMode="auto">
              <a:xfrm>
                <a:off x="1425" y="2906"/>
                <a:ext cx="160" cy="248"/>
              </a:xfrm>
              <a:custGeom>
                <a:avLst/>
                <a:gdLst>
                  <a:gd name="T0" fmla="*/ 1 w 319"/>
                  <a:gd name="T1" fmla="*/ 1 h 496"/>
                  <a:gd name="T2" fmla="*/ 2 w 319"/>
                  <a:gd name="T3" fmla="*/ 0 h 496"/>
                  <a:gd name="T4" fmla="*/ 3 w 319"/>
                  <a:gd name="T5" fmla="*/ 1 h 496"/>
                  <a:gd name="T6" fmla="*/ 3 w 319"/>
                  <a:gd name="T7" fmla="*/ 1 h 496"/>
                  <a:gd name="T8" fmla="*/ 3 w 319"/>
                  <a:gd name="T9" fmla="*/ 2 h 496"/>
                  <a:gd name="T10" fmla="*/ 3 w 319"/>
                  <a:gd name="T11" fmla="*/ 2 h 496"/>
                  <a:gd name="T12" fmla="*/ 3 w 319"/>
                  <a:gd name="T13" fmla="*/ 2 h 496"/>
                  <a:gd name="T14" fmla="*/ 3 w 319"/>
                  <a:gd name="T15" fmla="*/ 3 h 496"/>
                  <a:gd name="T16" fmla="*/ 3 w 319"/>
                  <a:gd name="T17" fmla="*/ 3 h 496"/>
                  <a:gd name="T18" fmla="*/ 3 w 319"/>
                  <a:gd name="T19" fmla="*/ 4 h 496"/>
                  <a:gd name="T20" fmla="*/ 3 w 319"/>
                  <a:gd name="T21" fmla="*/ 4 h 496"/>
                  <a:gd name="T22" fmla="*/ 2 w 319"/>
                  <a:gd name="T23" fmla="*/ 4 h 496"/>
                  <a:gd name="T24" fmla="*/ 0 w 319"/>
                  <a:gd name="T25" fmla="*/ 4 h 496"/>
                  <a:gd name="T26" fmla="*/ 0 w 319"/>
                  <a:gd name="T27" fmla="*/ 3 h 496"/>
                  <a:gd name="T28" fmla="*/ 1 w 319"/>
                  <a:gd name="T29" fmla="*/ 1 h 496"/>
                  <a:gd name="T30" fmla="*/ 1 w 319"/>
                  <a:gd name="T31" fmla="*/ 1 h 4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19" h="496">
                    <a:moveTo>
                      <a:pt x="41" y="5"/>
                    </a:moveTo>
                    <a:lnTo>
                      <a:pt x="157" y="0"/>
                    </a:lnTo>
                    <a:lnTo>
                      <a:pt x="279" y="12"/>
                    </a:lnTo>
                    <a:lnTo>
                      <a:pt x="293" y="73"/>
                    </a:lnTo>
                    <a:lnTo>
                      <a:pt x="303" y="130"/>
                    </a:lnTo>
                    <a:lnTo>
                      <a:pt x="310" y="183"/>
                    </a:lnTo>
                    <a:lnTo>
                      <a:pt x="315" y="235"/>
                    </a:lnTo>
                    <a:lnTo>
                      <a:pt x="317" y="288"/>
                    </a:lnTo>
                    <a:lnTo>
                      <a:pt x="319" y="341"/>
                    </a:lnTo>
                    <a:lnTo>
                      <a:pt x="319" y="397"/>
                    </a:lnTo>
                    <a:lnTo>
                      <a:pt x="319" y="458"/>
                    </a:lnTo>
                    <a:lnTo>
                      <a:pt x="185" y="496"/>
                    </a:lnTo>
                    <a:lnTo>
                      <a:pt x="0" y="466"/>
                    </a:lnTo>
                    <a:lnTo>
                      <a:pt x="0" y="332"/>
                    </a:lnTo>
                    <a:lnTo>
                      <a:pt x="18" y="111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8" name="Freeform 434"/>
              <p:cNvSpPr>
                <a:spLocks/>
              </p:cNvSpPr>
              <p:nvPr/>
            </p:nvSpPr>
            <p:spPr bwMode="auto">
              <a:xfrm>
                <a:off x="1425" y="2932"/>
                <a:ext cx="96" cy="193"/>
              </a:xfrm>
              <a:custGeom>
                <a:avLst/>
                <a:gdLst>
                  <a:gd name="T0" fmla="*/ 0 w 194"/>
                  <a:gd name="T1" fmla="*/ 0 h 387"/>
                  <a:gd name="T2" fmla="*/ 0 w 194"/>
                  <a:gd name="T3" fmla="*/ 0 h 387"/>
                  <a:gd name="T4" fmla="*/ 1 w 194"/>
                  <a:gd name="T5" fmla="*/ 0 h 387"/>
                  <a:gd name="T6" fmla="*/ 1 w 194"/>
                  <a:gd name="T7" fmla="*/ 0 h 387"/>
                  <a:gd name="T8" fmla="*/ 1 w 194"/>
                  <a:gd name="T9" fmla="*/ 1 h 387"/>
                  <a:gd name="T10" fmla="*/ 1 w 194"/>
                  <a:gd name="T11" fmla="*/ 2 h 387"/>
                  <a:gd name="T12" fmla="*/ 1 w 194"/>
                  <a:gd name="T13" fmla="*/ 3 h 387"/>
                  <a:gd name="T14" fmla="*/ 1 w 194"/>
                  <a:gd name="T15" fmla="*/ 3 h 387"/>
                  <a:gd name="T16" fmla="*/ 1 w 194"/>
                  <a:gd name="T17" fmla="*/ 3 h 387"/>
                  <a:gd name="T18" fmla="*/ 1 w 194"/>
                  <a:gd name="T19" fmla="*/ 3 h 387"/>
                  <a:gd name="T20" fmla="*/ 1 w 194"/>
                  <a:gd name="T21" fmla="*/ 3 h 387"/>
                  <a:gd name="T22" fmla="*/ 0 w 194"/>
                  <a:gd name="T23" fmla="*/ 3 h 387"/>
                  <a:gd name="T24" fmla="*/ 0 w 194"/>
                  <a:gd name="T25" fmla="*/ 3 h 387"/>
                  <a:gd name="T26" fmla="*/ 0 w 194"/>
                  <a:gd name="T27" fmla="*/ 3 h 387"/>
                  <a:gd name="T28" fmla="*/ 0 w 194"/>
                  <a:gd name="T29" fmla="*/ 3 h 387"/>
                  <a:gd name="T30" fmla="*/ 0 w 194"/>
                  <a:gd name="T31" fmla="*/ 2 h 387"/>
                  <a:gd name="T32" fmla="*/ 0 w 194"/>
                  <a:gd name="T33" fmla="*/ 2 h 387"/>
                  <a:gd name="T34" fmla="*/ 0 w 194"/>
                  <a:gd name="T35" fmla="*/ 2 h 387"/>
                  <a:gd name="T36" fmla="*/ 0 w 194"/>
                  <a:gd name="T37" fmla="*/ 2 h 387"/>
                  <a:gd name="T38" fmla="*/ 0 w 194"/>
                  <a:gd name="T39" fmla="*/ 2 h 387"/>
                  <a:gd name="T40" fmla="*/ 0 w 194"/>
                  <a:gd name="T41" fmla="*/ 2 h 387"/>
                  <a:gd name="T42" fmla="*/ 0 w 194"/>
                  <a:gd name="T43" fmla="*/ 2 h 387"/>
                  <a:gd name="T44" fmla="*/ 0 w 194"/>
                  <a:gd name="T45" fmla="*/ 2 h 387"/>
                  <a:gd name="T46" fmla="*/ 0 w 194"/>
                  <a:gd name="T47" fmla="*/ 2 h 387"/>
                  <a:gd name="T48" fmla="*/ 0 w 194"/>
                  <a:gd name="T49" fmla="*/ 1 h 387"/>
                  <a:gd name="T50" fmla="*/ 0 w 194"/>
                  <a:gd name="T51" fmla="*/ 0 h 387"/>
                  <a:gd name="T52" fmla="*/ 0 w 194"/>
                  <a:gd name="T53" fmla="*/ 0 h 38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4" h="387">
                    <a:moveTo>
                      <a:pt x="28" y="5"/>
                    </a:moveTo>
                    <a:lnTo>
                      <a:pt x="99" y="0"/>
                    </a:lnTo>
                    <a:lnTo>
                      <a:pt x="187" y="7"/>
                    </a:lnTo>
                    <a:lnTo>
                      <a:pt x="193" y="103"/>
                    </a:lnTo>
                    <a:lnTo>
                      <a:pt x="194" y="202"/>
                    </a:lnTo>
                    <a:lnTo>
                      <a:pt x="193" y="299"/>
                    </a:lnTo>
                    <a:lnTo>
                      <a:pt x="187" y="387"/>
                    </a:lnTo>
                    <a:lnTo>
                      <a:pt x="175" y="387"/>
                    </a:lnTo>
                    <a:lnTo>
                      <a:pt x="163" y="387"/>
                    </a:lnTo>
                    <a:lnTo>
                      <a:pt x="151" y="387"/>
                    </a:lnTo>
                    <a:lnTo>
                      <a:pt x="138" y="387"/>
                    </a:lnTo>
                    <a:lnTo>
                      <a:pt x="127" y="386"/>
                    </a:lnTo>
                    <a:lnTo>
                      <a:pt x="114" y="385"/>
                    </a:lnTo>
                    <a:lnTo>
                      <a:pt x="103" y="385"/>
                    </a:lnTo>
                    <a:lnTo>
                      <a:pt x="90" y="384"/>
                    </a:lnTo>
                    <a:lnTo>
                      <a:pt x="78" y="383"/>
                    </a:lnTo>
                    <a:lnTo>
                      <a:pt x="67" y="382"/>
                    </a:lnTo>
                    <a:lnTo>
                      <a:pt x="55" y="379"/>
                    </a:lnTo>
                    <a:lnTo>
                      <a:pt x="44" y="378"/>
                    </a:lnTo>
                    <a:lnTo>
                      <a:pt x="32" y="377"/>
                    </a:lnTo>
                    <a:lnTo>
                      <a:pt x="21" y="376"/>
                    </a:lnTo>
                    <a:lnTo>
                      <a:pt x="11" y="375"/>
                    </a:lnTo>
                    <a:lnTo>
                      <a:pt x="0" y="374"/>
                    </a:lnTo>
                    <a:lnTo>
                      <a:pt x="0" y="276"/>
                    </a:lnTo>
                    <a:lnTo>
                      <a:pt x="2" y="189"/>
                    </a:lnTo>
                    <a:lnTo>
                      <a:pt x="11" y="102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967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59" name="Freeform 435"/>
              <p:cNvSpPr>
                <a:spLocks/>
              </p:cNvSpPr>
              <p:nvPr/>
            </p:nvSpPr>
            <p:spPr bwMode="auto">
              <a:xfrm>
                <a:off x="1426" y="2932"/>
                <a:ext cx="92" cy="182"/>
              </a:xfrm>
              <a:custGeom>
                <a:avLst/>
                <a:gdLst>
                  <a:gd name="T0" fmla="*/ 0 w 186"/>
                  <a:gd name="T1" fmla="*/ 1 h 364"/>
                  <a:gd name="T2" fmla="*/ 0 w 186"/>
                  <a:gd name="T3" fmla="*/ 1 h 364"/>
                  <a:gd name="T4" fmla="*/ 0 w 186"/>
                  <a:gd name="T5" fmla="*/ 1 h 364"/>
                  <a:gd name="T6" fmla="*/ 0 w 186"/>
                  <a:gd name="T7" fmla="*/ 1 h 364"/>
                  <a:gd name="T8" fmla="*/ 0 w 186"/>
                  <a:gd name="T9" fmla="*/ 1 h 364"/>
                  <a:gd name="T10" fmla="*/ 0 w 186"/>
                  <a:gd name="T11" fmla="*/ 1 h 364"/>
                  <a:gd name="T12" fmla="*/ 0 w 186"/>
                  <a:gd name="T13" fmla="*/ 1 h 364"/>
                  <a:gd name="T14" fmla="*/ 0 w 186"/>
                  <a:gd name="T15" fmla="*/ 0 h 364"/>
                  <a:gd name="T16" fmla="*/ 0 w 186"/>
                  <a:gd name="T17" fmla="*/ 0 h 364"/>
                  <a:gd name="T18" fmla="*/ 0 w 186"/>
                  <a:gd name="T19" fmla="*/ 1 h 364"/>
                  <a:gd name="T20" fmla="*/ 0 w 186"/>
                  <a:gd name="T21" fmla="*/ 1 h 364"/>
                  <a:gd name="T22" fmla="*/ 0 w 186"/>
                  <a:gd name="T23" fmla="*/ 1 h 364"/>
                  <a:gd name="T24" fmla="*/ 1 w 186"/>
                  <a:gd name="T25" fmla="*/ 1 h 364"/>
                  <a:gd name="T26" fmla="*/ 1 w 186"/>
                  <a:gd name="T27" fmla="*/ 1 h 364"/>
                  <a:gd name="T28" fmla="*/ 1 w 186"/>
                  <a:gd name="T29" fmla="*/ 1 h 364"/>
                  <a:gd name="T30" fmla="*/ 1 w 186"/>
                  <a:gd name="T31" fmla="*/ 1 h 364"/>
                  <a:gd name="T32" fmla="*/ 1 w 186"/>
                  <a:gd name="T33" fmla="*/ 1 h 364"/>
                  <a:gd name="T34" fmla="*/ 1 w 186"/>
                  <a:gd name="T35" fmla="*/ 1 h 364"/>
                  <a:gd name="T36" fmla="*/ 1 w 186"/>
                  <a:gd name="T37" fmla="*/ 2 h 364"/>
                  <a:gd name="T38" fmla="*/ 1 w 186"/>
                  <a:gd name="T39" fmla="*/ 3 h 364"/>
                  <a:gd name="T40" fmla="*/ 1 w 186"/>
                  <a:gd name="T41" fmla="*/ 3 h 364"/>
                  <a:gd name="T42" fmla="*/ 1 w 186"/>
                  <a:gd name="T43" fmla="*/ 3 h 364"/>
                  <a:gd name="T44" fmla="*/ 1 w 186"/>
                  <a:gd name="T45" fmla="*/ 3 h 364"/>
                  <a:gd name="T46" fmla="*/ 0 w 186"/>
                  <a:gd name="T47" fmla="*/ 3 h 364"/>
                  <a:gd name="T48" fmla="*/ 0 w 186"/>
                  <a:gd name="T49" fmla="*/ 3 h 364"/>
                  <a:gd name="T50" fmla="*/ 0 w 186"/>
                  <a:gd name="T51" fmla="*/ 3 h 364"/>
                  <a:gd name="T52" fmla="*/ 0 w 186"/>
                  <a:gd name="T53" fmla="*/ 3 h 364"/>
                  <a:gd name="T54" fmla="*/ 0 w 186"/>
                  <a:gd name="T55" fmla="*/ 3 h 364"/>
                  <a:gd name="T56" fmla="*/ 0 w 186"/>
                  <a:gd name="T57" fmla="*/ 3 h 364"/>
                  <a:gd name="T58" fmla="*/ 0 w 186"/>
                  <a:gd name="T59" fmla="*/ 3 h 364"/>
                  <a:gd name="T60" fmla="*/ 0 w 186"/>
                  <a:gd name="T61" fmla="*/ 2 h 364"/>
                  <a:gd name="T62" fmla="*/ 0 w 186"/>
                  <a:gd name="T63" fmla="*/ 1 h 364"/>
                  <a:gd name="T64" fmla="*/ 0 w 186"/>
                  <a:gd name="T65" fmla="*/ 1 h 3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6" h="364">
                    <a:moveTo>
                      <a:pt x="27" y="5"/>
                    </a:moveTo>
                    <a:lnTo>
                      <a:pt x="36" y="5"/>
                    </a:lnTo>
                    <a:lnTo>
                      <a:pt x="44" y="4"/>
                    </a:lnTo>
                    <a:lnTo>
                      <a:pt x="53" y="4"/>
                    </a:lnTo>
                    <a:lnTo>
                      <a:pt x="61" y="3"/>
                    </a:lnTo>
                    <a:lnTo>
                      <a:pt x="71" y="2"/>
                    </a:lnTo>
                    <a:lnTo>
                      <a:pt x="79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6" y="2"/>
                    </a:lnTo>
                    <a:lnTo>
                      <a:pt x="117" y="2"/>
                    </a:lnTo>
                    <a:lnTo>
                      <a:pt x="127" y="3"/>
                    </a:lnTo>
                    <a:lnTo>
                      <a:pt x="139" y="4"/>
                    </a:lnTo>
                    <a:lnTo>
                      <a:pt x="149" y="5"/>
                    </a:lnTo>
                    <a:lnTo>
                      <a:pt x="159" y="5"/>
                    </a:lnTo>
                    <a:lnTo>
                      <a:pt x="170" y="6"/>
                    </a:lnTo>
                    <a:lnTo>
                      <a:pt x="180" y="7"/>
                    </a:lnTo>
                    <a:lnTo>
                      <a:pt x="185" y="97"/>
                    </a:lnTo>
                    <a:lnTo>
                      <a:pt x="186" y="190"/>
                    </a:lnTo>
                    <a:lnTo>
                      <a:pt x="185" y="281"/>
                    </a:lnTo>
                    <a:lnTo>
                      <a:pt x="180" y="364"/>
                    </a:lnTo>
                    <a:lnTo>
                      <a:pt x="157" y="364"/>
                    </a:lnTo>
                    <a:lnTo>
                      <a:pt x="134" y="363"/>
                    </a:lnTo>
                    <a:lnTo>
                      <a:pt x="111" y="362"/>
                    </a:lnTo>
                    <a:lnTo>
                      <a:pt x="88" y="360"/>
                    </a:lnTo>
                    <a:lnTo>
                      <a:pt x="65" y="359"/>
                    </a:lnTo>
                    <a:lnTo>
                      <a:pt x="43" y="356"/>
                    </a:lnTo>
                    <a:lnTo>
                      <a:pt x="21" y="354"/>
                    </a:lnTo>
                    <a:lnTo>
                      <a:pt x="0" y="352"/>
                    </a:lnTo>
                    <a:lnTo>
                      <a:pt x="0" y="260"/>
                    </a:lnTo>
                    <a:lnTo>
                      <a:pt x="3" y="178"/>
                    </a:lnTo>
                    <a:lnTo>
                      <a:pt x="11" y="96"/>
                    </a:lnTo>
                    <a:lnTo>
                      <a:pt x="27" y="5"/>
                    </a:lnTo>
                    <a:close/>
                  </a:path>
                </a:pathLst>
              </a:custGeom>
              <a:solidFill>
                <a:srgbClr val="9B7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0" name="Freeform 436"/>
              <p:cNvSpPr>
                <a:spLocks/>
              </p:cNvSpPr>
              <p:nvPr/>
            </p:nvSpPr>
            <p:spPr bwMode="auto">
              <a:xfrm>
                <a:off x="1427" y="2932"/>
                <a:ext cx="89" cy="170"/>
              </a:xfrm>
              <a:custGeom>
                <a:avLst/>
                <a:gdLst>
                  <a:gd name="T0" fmla="*/ 1 w 178"/>
                  <a:gd name="T1" fmla="*/ 1 h 340"/>
                  <a:gd name="T2" fmla="*/ 1 w 178"/>
                  <a:gd name="T3" fmla="*/ 1 h 340"/>
                  <a:gd name="T4" fmla="*/ 1 w 178"/>
                  <a:gd name="T5" fmla="*/ 1 h 340"/>
                  <a:gd name="T6" fmla="*/ 1 w 178"/>
                  <a:gd name="T7" fmla="*/ 1 h 340"/>
                  <a:gd name="T8" fmla="*/ 1 w 178"/>
                  <a:gd name="T9" fmla="*/ 1 h 340"/>
                  <a:gd name="T10" fmla="*/ 1 w 178"/>
                  <a:gd name="T11" fmla="*/ 1 h 340"/>
                  <a:gd name="T12" fmla="*/ 1 w 178"/>
                  <a:gd name="T13" fmla="*/ 1 h 340"/>
                  <a:gd name="T14" fmla="*/ 1 w 178"/>
                  <a:gd name="T15" fmla="*/ 0 h 340"/>
                  <a:gd name="T16" fmla="*/ 1 w 178"/>
                  <a:gd name="T17" fmla="*/ 0 h 340"/>
                  <a:gd name="T18" fmla="*/ 1 w 178"/>
                  <a:gd name="T19" fmla="*/ 1 h 340"/>
                  <a:gd name="T20" fmla="*/ 1 w 178"/>
                  <a:gd name="T21" fmla="*/ 1 h 340"/>
                  <a:gd name="T22" fmla="*/ 1 w 178"/>
                  <a:gd name="T23" fmla="*/ 1 h 340"/>
                  <a:gd name="T24" fmla="*/ 2 w 178"/>
                  <a:gd name="T25" fmla="*/ 1 h 340"/>
                  <a:gd name="T26" fmla="*/ 2 w 178"/>
                  <a:gd name="T27" fmla="*/ 1 h 340"/>
                  <a:gd name="T28" fmla="*/ 2 w 178"/>
                  <a:gd name="T29" fmla="*/ 1 h 340"/>
                  <a:gd name="T30" fmla="*/ 2 w 178"/>
                  <a:gd name="T31" fmla="*/ 1 h 340"/>
                  <a:gd name="T32" fmla="*/ 2 w 178"/>
                  <a:gd name="T33" fmla="*/ 1 h 340"/>
                  <a:gd name="T34" fmla="*/ 2 w 178"/>
                  <a:gd name="T35" fmla="*/ 1 h 340"/>
                  <a:gd name="T36" fmla="*/ 2 w 178"/>
                  <a:gd name="T37" fmla="*/ 2 h 340"/>
                  <a:gd name="T38" fmla="*/ 2 w 178"/>
                  <a:gd name="T39" fmla="*/ 3 h 340"/>
                  <a:gd name="T40" fmla="*/ 2 w 178"/>
                  <a:gd name="T41" fmla="*/ 3 h 340"/>
                  <a:gd name="T42" fmla="*/ 2 w 178"/>
                  <a:gd name="T43" fmla="*/ 3 h 340"/>
                  <a:gd name="T44" fmla="*/ 2 w 178"/>
                  <a:gd name="T45" fmla="*/ 3 h 340"/>
                  <a:gd name="T46" fmla="*/ 1 w 178"/>
                  <a:gd name="T47" fmla="*/ 3 h 340"/>
                  <a:gd name="T48" fmla="*/ 1 w 178"/>
                  <a:gd name="T49" fmla="*/ 3 h 340"/>
                  <a:gd name="T50" fmla="*/ 1 w 178"/>
                  <a:gd name="T51" fmla="*/ 3 h 340"/>
                  <a:gd name="T52" fmla="*/ 1 w 178"/>
                  <a:gd name="T53" fmla="*/ 3 h 340"/>
                  <a:gd name="T54" fmla="*/ 1 w 178"/>
                  <a:gd name="T55" fmla="*/ 3 h 340"/>
                  <a:gd name="T56" fmla="*/ 0 w 178"/>
                  <a:gd name="T57" fmla="*/ 3 h 340"/>
                  <a:gd name="T58" fmla="*/ 0 w 178"/>
                  <a:gd name="T59" fmla="*/ 2 h 340"/>
                  <a:gd name="T60" fmla="*/ 1 w 178"/>
                  <a:gd name="T61" fmla="*/ 2 h 340"/>
                  <a:gd name="T62" fmla="*/ 1 w 178"/>
                  <a:gd name="T63" fmla="*/ 1 h 340"/>
                  <a:gd name="T64" fmla="*/ 1 w 178"/>
                  <a:gd name="T65" fmla="*/ 1 h 34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8" h="340">
                    <a:moveTo>
                      <a:pt x="25" y="5"/>
                    </a:moveTo>
                    <a:lnTo>
                      <a:pt x="33" y="5"/>
                    </a:lnTo>
                    <a:lnTo>
                      <a:pt x="42" y="4"/>
                    </a:lnTo>
                    <a:lnTo>
                      <a:pt x="50" y="4"/>
                    </a:lnTo>
                    <a:lnTo>
                      <a:pt x="58" y="3"/>
                    </a:lnTo>
                    <a:lnTo>
                      <a:pt x="68" y="2"/>
                    </a:lnTo>
                    <a:lnTo>
                      <a:pt x="76" y="2"/>
                    </a:lnTo>
                    <a:lnTo>
                      <a:pt x="84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1" y="2"/>
                    </a:lnTo>
                    <a:lnTo>
                      <a:pt x="122" y="3"/>
                    </a:lnTo>
                    <a:lnTo>
                      <a:pt x="132" y="4"/>
                    </a:lnTo>
                    <a:lnTo>
                      <a:pt x="143" y="5"/>
                    </a:lnTo>
                    <a:lnTo>
                      <a:pt x="153" y="5"/>
                    </a:lnTo>
                    <a:lnTo>
                      <a:pt x="162" y="6"/>
                    </a:lnTo>
                    <a:lnTo>
                      <a:pt x="173" y="7"/>
                    </a:lnTo>
                    <a:lnTo>
                      <a:pt x="177" y="91"/>
                    </a:lnTo>
                    <a:lnTo>
                      <a:pt x="178" y="178"/>
                    </a:lnTo>
                    <a:lnTo>
                      <a:pt x="177" y="263"/>
                    </a:lnTo>
                    <a:lnTo>
                      <a:pt x="173" y="340"/>
                    </a:lnTo>
                    <a:lnTo>
                      <a:pt x="151" y="340"/>
                    </a:lnTo>
                    <a:lnTo>
                      <a:pt x="129" y="340"/>
                    </a:lnTo>
                    <a:lnTo>
                      <a:pt x="107" y="339"/>
                    </a:lnTo>
                    <a:lnTo>
                      <a:pt x="85" y="337"/>
                    </a:lnTo>
                    <a:lnTo>
                      <a:pt x="62" y="334"/>
                    </a:lnTo>
                    <a:lnTo>
                      <a:pt x="41" y="333"/>
                    </a:lnTo>
                    <a:lnTo>
                      <a:pt x="20" y="331"/>
                    </a:lnTo>
                    <a:lnTo>
                      <a:pt x="0" y="329"/>
                    </a:lnTo>
                    <a:lnTo>
                      <a:pt x="0" y="243"/>
                    </a:lnTo>
                    <a:lnTo>
                      <a:pt x="2" y="166"/>
                    </a:lnTo>
                    <a:lnTo>
                      <a:pt x="9" y="90"/>
                    </a:lnTo>
                    <a:lnTo>
                      <a:pt x="25" y="5"/>
                    </a:lnTo>
                    <a:close/>
                  </a:path>
                </a:pathLst>
              </a:custGeom>
              <a:solidFill>
                <a:srgbClr val="A07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1" name="Freeform 437"/>
              <p:cNvSpPr>
                <a:spLocks/>
              </p:cNvSpPr>
              <p:nvPr/>
            </p:nvSpPr>
            <p:spPr bwMode="auto">
              <a:xfrm>
                <a:off x="1429" y="2932"/>
                <a:ext cx="85" cy="158"/>
              </a:xfrm>
              <a:custGeom>
                <a:avLst/>
                <a:gdLst>
                  <a:gd name="T0" fmla="*/ 0 w 171"/>
                  <a:gd name="T1" fmla="*/ 1 h 316"/>
                  <a:gd name="T2" fmla="*/ 0 w 171"/>
                  <a:gd name="T3" fmla="*/ 1 h 316"/>
                  <a:gd name="T4" fmla="*/ 0 w 171"/>
                  <a:gd name="T5" fmla="*/ 1 h 316"/>
                  <a:gd name="T6" fmla="*/ 0 w 171"/>
                  <a:gd name="T7" fmla="*/ 1 h 316"/>
                  <a:gd name="T8" fmla="*/ 0 w 171"/>
                  <a:gd name="T9" fmla="*/ 1 h 316"/>
                  <a:gd name="T10" fmla="*/ 0 w 171"/>
                  <a:gd name="T11" fmla="*/ 1 h 316"/>
                  <a:gd name="T12" fmla="*/ 0 w 171"/>
                  <a:gd name="T13" fmla="*/ 1 h 316"/>
                  <a:gd name="T14" fmla="*/ 0 w 171"/>
                  <a:gd name="T15" fmla="*/ 1 h 316"/>
                  <a:gd name="T16" fmla="*/ 0 w 171"/>
                  <a:gd name="T17" fmla="*/ 0 h 316"/>
                  <a:gd name="T18" fmla="*/ 0 w 171"/>
                  <a:gd name="T19" fmla="*/ 1 h 316"/>
                  <a:gd name="T20" fmla="*/ 0 w 171"/>
                  <a:gd name="T21" fmla="*/ 1 h 316"/>
                  <a:gd name="T22" fmla="*/ 0 w 171"/>
                  <a:gd name="T23" fmla="*/ 1 h 316"/>
                  <a:gd name="T24" fmla="*/ 0 w 171"/>
                  <a:gd name="T25" fmla="*/ 1 h 316"/>
                  <a:gd name="T26" fmla="*/ 1 w 171"/>
                  <a:gd name="T27" fmla="*/ 1 h 316"/>
                  <a:gd name="T28" fmla="*/ 1 w 171"/>
                  <a:gd name="T29" fmla="*/ 1 h 316"/>
                  <a:gd name="T30" fmla="*/ 1 w 171"/>
                  <a:gd name="T31" fmla="*/ 1 h 316"/>
                  <a:gd name="T32" fmla="*/ 1 w 171"/>
                  <a:gd name="T33" fmla="*/ 1 h 316"/>
                  <a:gd name="T34" fmla="*/ 1 w 171"/>
                  <a:gd name="T35" fmla="*/ 1 h 316"/>
                  <a:gd name="T36" fmla="*/ 1 w 171"/>
                  <a:gd name="T37" fmla="*/ 2 h 316"/>
                  <a:gd name="T38" fmla="*/ 1 w 171"/>
                  <a:gd name="T39" fmla="*/ 2 h 316"/>
                  <a:gd name="T40" fmla="*/ 1 w 171"/>
                  <a:gd name="T41" fmla="*/ 3 h 316"/>
                  <a:gd name="T42" fmla="*/ 1 w 171"/>
                  <a:gd name="T43" fmla="*/ 3 h 316"/>
                  <a:gd name="T44" fmla="*/ 0 w 171"/>
                  <a:gd name="T45" fmla="*/ 3 h 316"/>
                  <a:gd name="T46" fmla="*/ 0 w 171"/>
                  <a:gd name="T47" fmla="*/ 3 h 316"/>
                  <a:gd name="T48" fmla="*/ 0 w 171"/>
                  <a:gd name="T49" fmla="*/ 3 h 316"/>
                  <a:gd name="T50" fmla="*/ 0 w 171"/>
                  <a:gd name="T51" fmla="*/ 3 h 316"/>
                  <a:gd name="T52" fmla="*/ 0 w 171"/>
                  <a:gd name="T53" fmla="*/ 3 h 316"/>
                  <a:gd name="T54" fmla="*/ 0 w 171"/>
                  <a:gd name="T55" fmla="*/ 3 h 316"/>
                  <a:gd name="T56" fmla="*/ 0 w 171"/>
                  <a:gd name="T57" fmla="*/ 3 h 316"/>
                  <a:gd name="T58" fmla="*/ 0 w 171"/>
                  <a:gd name="T59" fmla="*/ 2 h 316"/>
                  <a:gd name="T60" fmla="*/ 0 w 171"/>
                  <a:gd name="T61" fmla="*/ 2 h 316"/>
                  <a:gd name="T62" fmla="*/ 0 w 171"/>
                  <a:gd name="T63" fmla="*/ 1 h 316"/>
                  <a:gd name="T64" fmla="*/ 0 w 171"/>
                  <a:gd name="T65" fmla="*/ 1 h 3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1" h="316">
                    <a:moveTo>
                      <a:pt x="23" y="5"/>
                    </a:moveTo>
                    <a:lnTo>
                      <a:pt x="31" y="5"/>
                    </a:lnTo>
                    <a:lnTo>
                      <a:pt x="39" y="4"/>
                    </a:lnTo>
                    <a:lnTo>
                      <a:pt x="47" y="4"/>
                    </a:lnTo>
                    <a:lnTo>
                      <a:pt x="55" y="3"/>
                    </a:lnTo>
                    <a:lnTo>
                      <a:pt x="64" y="3"/>
                    </a:lnTo>
                    <a:lnTo>
                      <a:pt x="72" y="2"/>
                    </a:lnTo>
                    <a:lnTo>
                      <a:pt x="80" y="2"/>
                    </a:lnTo>
                    <a:lnTo>
                      <a:pt x="88" y="0"/>
                    </a:lnTo>
                    <a:lnTo>
                      <a:pt x="97" y="2"/>
                    </a:lnTo>
                    <a:lnTo>
                      <a:pt x="107" y="2"/>
                    </a:lnTo>
                    <a:lnTo>
                      <a:pt x="117" y="3"/>
                    </a:lnTo>
                    <a:lnTo>
                      <a:pt x="127" y="4"/>
                    </a:lnTo>
                    <a:lnTo>
                      <a:pt x="136" y="5"/>
                    </a:lnTo>
                    <a:lnTo>
                      <a:pt x="145" y="5"/>
                    </a:lnTo>
                    <a:lnTo>
                      <a:pt x="156" y="6"/>
                    </a:lnTo>
                    <a:lnTo>
                      <a:pt x="165" y="7"/>
                    </a:lnTo>
                    <a:lnTo>
                      <a:pt x="168" y="86"/>
                    </a:lnTo>
                    <a:lnTo>
                      <a:pt x="171" y="165"/>
                    </a:lnTo>
                    <a:lnTo>
                      <a:pt x="168" y="243"/>
                    </a:lnTo>
                    <a:lnTo>
                      <a:pt x="165" y="316"/>
                    </a:lnTo>
                    <a:lnTo>
                      <a:pt x="144" y="316"/>
                    </a:lnTo>
                    <a:lnTo>
                      <a:pt x="122" y="316"/>
                    </a:lnTo>
                    <a:lnTo>
                      <a:pt x="102" y="315"/>
                    </a:lnTo>
                    <a:lnTo>
                      <a:pt x="81" y="314"/>
                    </a:lnTo>
                    <a:lnTo>
                      <a:pt x="59" y="311"/>
                    </a:lnTo>
                    <a:lnTo>
                      <a:pt x="39" y="310"/>
                    </a:lnTo>
                    <a:lnTo>
                      <a:pt x="20" y="308"/>
                    </a:lnTo>
                    <a:lnTo>
                      <a:pt x="0" y="307"/>
                    </a:lnTo>
                    <a:lnTo>
                      <a:pt x="0" y="227"/>
                    </a:lnTo>
                    <a:lnTo>
                      <a:pt x="1" y="156"/>
                    </a:lnTo>
                    <a:lnTo>
                      <a:pt x="8" y="8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58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2" name="Freeform 438"/>
              <p:cNvSpPr>
                <a:spLocks/>
              </p:cNvSpPr>
              <p:nvPr/>
            </p:nvSpPr>
            <p:spPr bwMode="auto">
              <a:xfrm>
                <a:off x="1430" y="2932"/>
                <a:ext cx="81" cy="146"/>
              </a:xfrm>
              <a:custGeom>
                <a:avLst/>
                <a:gdLst>
                  <a:gd name="T0" fmla="*/ 1 w 162"/>
                  <a:gd name="T1" fmla="*/ 0 h 293"/>
                  <a:gd name="T2" fmla="*/ 1 w 162"/>
                  <a:gd name="T3" fmla="*/ 0 h 293"/>
                  <a:gd name="T4" fmla="*/ 1 w 162"/>
                  <a:gd name="T5" fmla="*/ 0 h 293"/>
                  <a:gd name="T6" fmla="*/ 1 w 162"/>
                  <a:gd name="T7" fmla="*/ 0 h 293"/>
                  <a:gd name="T8" fmla="*/ 1 w 162"/>
                  <a:gd name="T9" fmla="*/ 0 h 293"/>
                  <a:gd name="T10" fmla="*/ 1 w 162"/>
                  <a:gd name="T11" fmla="*/ 0 h 293"/>
                  <a:gd name="T12" fmla="*/ 1 w 162"/>
                  <a:gd name="T13" fmla="*/ 0 h 293"/>
                  <a:gd name="T14" fmla="*/ 1 w 162"/>
                  <a:gd name="T15" fmla="*/ 0 h 293"/>
                  <a:gd name="T16" fmla="*/ 1 w 162"/>
                  <a:gd name="T17" fmla="*/ 0 h 293"/>
                  <a:gd name="T18" fmla="*/ 1 w 162"/>
                  <a:gd name="T19" fmla="*/ 0 h 293"/>
                  <a:gd name="T20" fmla="*/ 1 w 162"/>
                  <a:gd name="T21" fmla="*/ 0 h 293"/>
                  <a:gd name="T22" fmla="*/ 1 w 162"/>
                  <a:gd name="T23" fmla="*/ 0 h 293"/>
                  <a:gd name="T24" fmla="*/ 1 w 162"/>
                  <a:gd name="T25" fmla="*/ 0 h 293"/>
                  <a:gd name="T26" fmla="*/ 2 w 162"/>
                  <a:gd name="T27" fmla="*/ 0 h 293"/>
                  <a:gd name="T28" fmla="*/ 2 w 162"/>
                  <a:gd name="T29" fmla="*/ 0 h 293"/>
                  <a:gd name="T30" fmla="*/ 2 w 162"/>
                  <a:gd name="T31" fmla="*/ 0 h 293"/>
                  <a:gd name="T32" fmla="*/ 2 w 162"/>
                  <a:gd name="T33" fmla="*/ 0 h 293"/>
                  <a:gd name="T34" fmla="*/ 2 w 162"/>
                  <a:gd name="T35" fmla="*/ 0 h 293"/>
                  <a:gd name="T36" fmla="*/ 2 w 162"/>
                  <a:gd name="T37" fmla="*/ 1 h 293"/>
                  <a:gd name="T38" fmla="*/ 2 w 162"/>
                  <a:gd name="T39" fmla="*/ 1 h 293"/>
                  <a:gd name="T40" fmla="*/ 2 w 162"/>
                  <a:gd name="T41" fmla="*/ 2 h 293"/>
                  <a:gd name="T42" fmla="*/ 2 w 162"/>
                  <a:gd name="T43" fmla="*/ 2 h 293"/>
                  <a:gd name="T44" fmla="*/ 1 w 162"/>
                  <a:gd name="T45" fmla="*/ 2 h 293"/>
                  <a:gd name="T46" fmla="*/ 1 w 162"/>
                  <a:gd name="T47" fmla="*/ 2 h 293"/>
                  <a:gd name="T48" fmla="*/ 1 w 162"/>
                  <a:gd name="T49" fmla="*/ 2 h 293"/>
                  <a:gd name="T50" fmla="*/ 1 w 162"/>
                  <a:gd name="T51" fmla="*/ 2 h 293"/>
                  <a:gd name="T52" fmla="*/ 1 w 162"/>
                  <a:gd name="T53" fmla="*/ 2 h 293"/>
                  <a:gd name="T54" fmla="*/ 1 w 162"/>
                  <a:gd name="T55" fmla="*/ 2 h 293"/>
                  <a:gd name="T56" fmla="*/ 0 w 162"/>
                  <a:gd name="T57" fmla="*/ 2 h 293"/>
                  <a:gd name="T58" fmla="*/ 0 w 162"/>
                  <a:gd name="T59" fmla="*/ 1 h 293"/>
                  <a:gd name="T60" fmla="*/ 1 w 162"/>
                  <a:gd name="T61" fmla="*/ 1 h 293"/>
                  <a:gd name="T62" fmla="*/ 1 w 162"/>
                  <a:gd name="T63" fmla="*/ 0 h 293"/>
                  <a:gd name="T64" fmla="*/ 1 w 162"/>
                  <a:gd name="T65" fmla="*/ 0 h 29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62" h="293">
                    <a:moveTo>
                      <a:pt x="21" y="5"/>
                    </a:moveTo>
                    <a:lnTo>
                      <a:pt x="29" y="5"/>
                    </a:lnTo>
                    <a:lnTo>
                      <a:pt x="38" y="4"/>
                    </a:lnTo>
                    <a:lnTo>
                      <a:pt x="44" y="4"/>
                    </a:lnTo>
                    <a:lnTo>
                      <a:pt x="52" y="3"/>
                    </a:lnTo>
                    <a:lnTo>
                      <a:pt x="61" y="3"/>
                    </a:lnTo>
                    <a:lnTo>
                      <a:pt x="69" y="2"/>
                    </a:lnTo>
                    <a:lnTo>
                      <a:pt x="76" y="2"/>
                    </a:lnTo>
                    <a:lnTo>
                      <a:pt x="84" y="0"/>
                    </a:lnTo>
                    <a:lnTo>
                      <a:pt x="93" y="2"/>
                    </a:lnTo>
                    <a:lnTo>
                      <a:pt x="102" y="2"/>
                    </a:lnTo>
                    <a:lnTo>
                      <a:pt x="111" y="3"/>
                    </a:lnTo>
                    <a:lnTo>
                      <a:pt x="120" y="4"/>
                    </a:lnTo>
                    <a:lnTo>
                      <a:pt x="130" y="5"/>
                    </a:lnTo>
                    <a:lnTo>
                      <a:pt x="139" y="5"/>
                    </a:lnTo>
                    <a:lnTo>
                      <a:pt x="148" y="6"/>
                    </a:lnTo>
                    <a:lnTo>
                      <a:pt x="157" y="6"/>
                    </a:lnTo>
                    <a:lnTo>
                      <a:pt x="161" y="79"/>
                    </a:lnTo>
                    <a:lnTo>
                      <a:pt x="162" y="152"/>
                    </a:lnTo>
                    <a:lnTo>
                      <a:pt x="161" y="226"/>
                    </a:lnTo>
                    <a:lnTo>
                      <a:pt x="157" y="293"/>
                    </a:lnTo>
                    <a:lnTo>
                      <a:pt x="138" y="293"/>
                    </a:lnTo>
                    <a:lnTo>
                      <a:pt x="117" y="293"/>
                    </a:lnTo>
                    <a:lnTo>
                      <a:pt x="97" y="292"/>
                    </a:lnTo>
                    <a:lnTo>
                      <a:pt x="77" y="291"/>
                    </a:lnTo>
                    <a:lnTo>
                      <a:pt x="57" y="290"/>
                    </a:lnTo>
                    <a:lnTo>
                      <a:pt x="38" y="288"/>
                    </a:lnTo>
                    <a:lnTo>
                      <a:pt x="18" y="286"/>
                    </a:lnTo>
                    <a:lnTo>
                      <a:pt x="0" y="285"/>
                    </a:lnTo>
                    <a:lnTo>
                      <a:pt x="0" y="211"/>
                    </a:lnTo>
                    <a:lnTo>
                      <a:pt x="1" y="144"/>
                    </a:lnTo>
                    <a:lnTo>
                      <a:pt x="8" y="79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AA9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3" name="Freeform 439"/>
              <p:cNvSpPr>
                <a:spLocks/>
              </p:cNvSpPr>
              <p:nvPr/>
            </p:nvSpPr>
            <p:spPr bwMode="auto">
              <a:xfrm>
                <a:off x="1431" y="2932"/>
                <a:ext cx="77" cy="134"/>
              </a:xfrm>
              <a:custGeom>
                <a:avLst/>
                <a:gdLst>
                  <a:gd name="T0" fmla="*/ 1 w 154"/>
                  <a:gd name="T1" fmla="*/ 0 h 269"/>
                  <a:gd name="T2" fmla="*/ 1 w 154"/>
                  <a:gd name="T3" fmla="*/ 0 h 269"/>
                  <a:gd name="T4" fmla="*/ 1 w 154"/>
                  <a:gd name="T5" fmla="*/ 0 h 269"/>
                  <a:gd name="T6" fmla="*/ 1 w 154"/>
                  <a:gd name="T7" fmla="*/ 0 h 269"/>
                  <a:gd name="T8" fmla="*/ 1 w 154"/>
                  <a:gd name="T9" fmla="*/ 0 h 269"/>
                  <a:gd name="T10" fmla="*/ 1 w 154"/>
                  <a:gd name="T11" fmla="*/ 0 h 269"/>
                  <a:gd name="T12" fmla="*/ 1 w 154"/>
                  <a:gd name="T13" fmla="*/ 0 h 269"/>
                  <a:gd name="T14" fmla="*/ 1 w 154"/>
                  <a:gd name="T15" fmla="*/ 0 h 269"/>
                  <a:gd name="T16" fmla="*/ 1 w 154"/>
                  <a:gd name="T17" fmla="*/ 0 h 269"/>
                  <a:gd name="T18" fmla="*/ 1 w 154"/>
                  <a:gd name="T19" fmla="*/ 0 h 269"/>
                  <a:gd name="T20" fmla="*/ 1 w 154"/>
                  <a:gd name="T21" fmla="*/ 0 h 269"/>
                  <a:gd name="T22" fmla="*/ 1 w 154"/>
                  <a:gd name="T23" fmla="*/ 0 h 269"/>
                  <a:gd name="T24" fmla="*/ 1 w 154"/>
                  <a:gd name="T25" fmla="*/ 0 h 269"/>
                  <a:gd name="T26" fmla="*/ 1 w 154"/>
                  <a:gd name="T27" fmla="*/ 0 h 269"/>
                  <a:gd name="T28" fmla="*/ 2 w 154"/>
                  <a:gd name="T29" fmla="*/ 0 h 269"/>
                  <a:gd name="T30" fmla="*/ 2 w 154"/>
                  <a:gd name="T31" fmla="*/ 0 h 269"/>
                  <a:gd name="T32" fmla="*/ 2 w 154"/>
                  <a:gd name="T33" fmla="*/ 0 h 269"/>
                  <a:gd name="T34" fmla="*/ 2 w 154"/>
                  <a:gd name="T35" fmla="*/ 0 h 269"/>
                  <a:gd name="T36" fmla="*/ 2 w 154"/>
                  <a:gd name="T37" fmla="*/ 1 h 269"/>
                  <a:gd name="T38" fmla="*/ 2 w 154"/>
                  <a:gd name="T39" fmla="*/ 1 h 269"/>
                  <a:gd name="T40" fmla="*/ 2 w 154"/>
                  <a:gd name="T41" fmla="*/ 2 h 269"/>
                  <a:gd name="T42" fmla="*/ 2 w 154"/>
                  <a:gd name="T43" fmla="*/ 2 h 269"/>
                  <a:gd name="T44" fmla="*/ 1 w 154"/>
                  <a:gd name="T45" fmla="*/ 2 h 269"/>
                  <a:gd name="T46" fmla="*/ 1 w 154"/>
                  <a:gd name="T47" fmla="*/ 2 h 269"/>
                  <a:gd name="T48" fmla="*/ 1 w 154"/>
                  <a:gd name="T49" fmla="*/ 2 h 269"/>
                  <a:gd name="T50" fmla="*/ 1 w 154"/>
                  <a:gd name="T51" fmla="*/ 2 h 269"/>
                  <a:gd name="T52" fmla="*/ 1 w 154"/>
                  <a:gd name="T53" fmla="*/ 2 h 269"/>
                  <a:gd name="T54" fmla="*/ 1 w 154"/>
                  <a:gd name="T55" fmla="*/ 2 h 269"/>
                  <a:gd name="T56" fmla="*/ 0 w 154"/>
                  <a:gd name="T57" fmla="*/ 2 h 269"/>
                  <a:gd name="T58" fmla="*/ 0 w 154"/>
                  <a:gd name="T59" fmla="*/ 1 h 269"/>
                  <a:gd name="T60" fmla="*/ 1 w 154"/>
                  <a:gd name="T61" fmla="*/ 1 h 269"/>
                  <a:gd name="T62" fmla="*/ 1 w 154"/>
                  <a:gd name="T63" fmla="*/ 0 h 269"/>
                  <a:gd name="T64" fmla="*/ 1 w 154"/>
                  <a:gd name="T65" fmla="*/ 0 h 2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4" h="269">
                    <a:moveTo>
                      <a:pt x="21" y="5"/>
                    </a:moveTo>
                    <a:lnTo>
                      <a:pt x="27" y="5"/>
                    </a:lnTo>
                    <a:lnTo>
                      <a:pt x="36" y="4"/>
                    </a:lnTo>
                    <a:lnTo>
                      <a:pt x="42" y="4"/>
                    </a:lnTo>
                    <a:lnTo>
                      <a:pt x="50" y="3"/>
                    </a:lnTo>
                    <a:lnTo>
                      <a:pt x="57" y="3"/>
                    </a:lnTo>
                    <a:lnTo>
                      <a:pt x="65" y="2"/>
                    </a:lnTo>
                    <a:lnTo>
                      <a:pt x="72" y="2"/>
                    </a:lnTo>
                    <a:lnTo>
                      <a:pt x="80" y="0"/>
                    </a:lnTo>
                    <a:lnTo>
                      <a:pt x="90" y="2"/>
                    </a:lnTo>
                    <a:lnTo>
                      <a:pt x="98" y="2"/>
                    </a:lnTo>
                    <a:lnTo>
                      <a:pt x="107" y="3"/>
                    </a:lnTo>
                    <a:lnTo>
                      <a:pt x="116" y="4"/>
                    </a:lnTo>
                    <a:lnTo>
                      <a:pt x="124" y="5"/>
                    </a:lnTo>
                    <a:lnTo>
                      <a:pt x="133" y="5"/>
                    </a:lnTo>
                    <a:lnTo>
                      <a:pt x="141" y="6"/>
                    </a:lnTo>
                    <a:lnTo>
                      <a:pt x="151" y="6"/>
                    </a:lnTo>
                    <a:lnTo>
                      <a:pt x="153" y="72"/>
                    </a:lnTo>
                    <a:lnTo>
                      <a:pt x="154" y="141"/>
                    </a:lnTo>
                    <a:lnTo>
                      <a:pt x="154" y="208"/>
                    </a:lnTo>
                    <a:lnTo>
                      <a:pt x="151" y="269"/>
                    </a:lnTo>
                    <a:lnTo>
                      <a:pt x="131" y="269"/>
                    </a:lnTo>
                    <a:lnTo>
                      <a:pt x="113" y="269"/>
                    </a:lnTo>
                    <a:lnTo>
                      <a:pt x="93" y="269"/>
                    </a:lnTo>
                    <a:lnTo>
                      <a:pt x="74" y="268"/>
                    </a:lnTo>
                    <a:lnTo>
                      <a:pt x="55" y="266"/>
                    </a:lnTo>
                    <a:lnTo>
                      <a:pt x="37" y="265"/>
                    </a:lnTo>
                    <a:lnTo>
                      <a:pt x="18" y="264"/>
                    </a:lnTo>
                    <a:lnTo>
                      <a:pt x="0" y="263"/>
                    </a:lnTo>
                    <a:lnTo>
                      <a:pt x="0" y="195"/>
                    </a:lnTo>
                    <a:lnTo>
                      <a:pt x="1" y="134"/>
                    </a:lnTo>
                    <a:lnTo>
                      <a:pt x="7" y="7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AF9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4" name="Freeform 440"/>
              <p:cNvSpPr>
                <a:spLocks/>
              </p:cNvSpPr>
              <p:nvPr/>
            </p:nvSpPr>
            <p:spPr bwMode="auto">
              <a:xfrm>
                <a:off x="1432" y="2932"/>
                <a:ext cx="74" cy="124"/>
              </a:xfrm>
              <a:custGeom>
                <a:avLst/>
                <a:gdLst>
                  <a:gd name="T0" fmla="*/ 1 w 148"/>
                  <a:gd name="T1" fmla="*/ 1 h 248"/>
                  <a:gd name="T2" fmla="*/ 1 w 148"/>
                  <a:gd name="T3" fmla="*/ 1 h 248"/>
                  <a:gd name="T4" fmla="*/ 1 w 148"/>
                  <a:gd name="T5" fmla="*/ 1 h 248"/>
                  <a:gd name="T6" fmla="*/ 1 w 148"/>
                  <a:gd name="T7" fmla="*/ 1 h 248"/>
                  <a:gd name="T8" fmla="*/ 1 w 148"/>
                  <a:gd name="T9" fmla="*/ 1 h 248"/>
                  <a:gd name="T10" fmla="*/ 1 w 148"/>
                  <a:gd name="T11" fmla="*/ 1 h 248"/>
                  <a:gd name="T12" fmla="*/ 1 w 148"/>
                  <a:gd name="T13" fmla="*/ 1 h 248"/>
                  <a:gd name="T14" fmla="*/ 1 w 148"/>
                  <a:gd name="T15" fmla="*/ 1 h 248"/>
                  <a:gd name="T16" fmla="*/ 1 w 148"/>
                  <a:gd name="T17" fmla="*/ 0 h 248"/>
                  <a:gd name="T18" fmla="*/ 1 w 148"/>
                  <a:gd name="T19" fmla="*/ 1 h 248"/>
                  <a:gd name="T20" fmla="*/ 1 w 148"/>
                  <a:gd name="T21" fmla="*/ 1 h 248"/>
                  <a:gd name="T22" fmla="*/ 1 w 148"/>
                  <a:gd name="T23" fmla="*/ 1 h 248"/>
                  <a:gd name="T24" fmla="*/ 1 w 148"/>
                  <a:gd name="T25" fmla="*/ 1 h 248"/>
                  <a:gd name="T26" fmla="*/ 1 w 148"/>
                  <a:gd name="T27" fmla="*/ 1 h 248"/>
                  <a:gd name="T28" fmla="*/ 1 w 148"/>
                  <a:gd name="T29" fmla="*/ 1 h 248"/>
                  <a:gd name="T30" fmla="*/ 2 w 148"/>
                  <a:gd name="T31" fmla="*/ 1 h 248"/>
                  <a:gd name="T32" fmla="*/ 2 w 148"/>
                  <a:gd name="T33" fmla="*/ 1 h 248"/>
                  <a:gd name="T34" fmla="*/ 2 w 148"/>
                  <a:gd name="T35" fmla="*/ 1 h 248"/>
                  <a:gd name="T36" fmla="*/ 2 w 148"/>
                  <a:gd name="T37" fmla="*/ 1 h 248"/>
                  <a:gd name="T38" fmla="*/ 2 w 148"/>
                  <a:gd name="T39" fmla="*/ 2 h 248"/>
                  <a:gd name="T40" fmla="*/ 2 w 148"/>
                  <a:gd name="T41" fmla="*/ 2 h 248"/>
                  <a:gd name="T42" fmla="*/ 1 w 148"/>
                  <a:gd name="T43" fmla="*/ 2 h 248"/>
                  <a:gd name="T44" fmla="*/ 1 w 148"/>
                  <a:gd name="T45" fmla="*/ 2 h 248"/>
                  <a:gd name="T46" fmla="*/ 1 w 148"/>
                  <a:gd name="T47" fmla="*/ 2 h 248"/>
                  <a:gd name="T48" fmla="*/ 1 w 148"/>
                  <a:gd name="T49" fmla="*/ 2 h 248"/>
                  <a:gd name="T50" fmla="*/ 1 w 148"/>
                  <a:gd name="T51" fmla="*/ 2 h 248"/>
                  <a:gd name="T52" fmla="*/ 1 w 148"/>
                  <a:gd name="T53" fmla="*/ 2 h 248"/>
                  <a:gd name="T54" fmla="*/ 1 w 148"/>
                  <a:gd name="T55" fmla="*/ 2 h 248"/>
                  <a:gd name="T56" fmla="*/ 0 w 148"/>
                  <a:gd name="T57" fmla="*/ 2 h 248"/>
                  <a:gd name="T58" fmla="*/ 0 w 148"/>
                  <a:gd name="T59" fmla="*/ 2 h 248"/>
                  <a:gd name="T60" fmla="*/ 1 w 148"/>
                  <a:gd name="T61" fmla="*/ 1 h 248"/>
                  <a:gd name="T62" fmla="*/ 1 w 148"/>
                  <a:gd name="T63" fmla="*/ 1 h 248"/>
                  <a:gd name="T64" fmla="*/ 1 w 148"/>
                  <a:gd name="T65" fmla="*/ 1 h 2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8" h="248">
                    <a:moveTo>
                      <a:pt x="20" y="5"/>
                    </a:moveTo>
                    <a:lnTo>
                      <a:pt x="27" y="5"/>
                    </a:lnTo>
                    <a:lnTo>
                      <a:pt x="35" y="4"/>
                    </a:lnTo>
                    <a:lnTo>
                      <a:pt x="42" y="4"/>
                    </a:lnTo>
                    <a:lnTo>
                      <a:pt x="48" y="3"/>
                    </a:lnTo>
                    <a:lnTo>
                      <a:pt x="55" y="3"/>
                    </a:lnTo>
                    <a:lnTo>
                      <a:pt x="62" y="2"/>
                    </a:lnTo>
                    <a:lnTo>
                      <a:pt x="70" y="2"/>
                    </a:lnTo>
                    <a:lnTo>
                      <a:pt x="77" y="0"/>
                    </a:lnTo>
                    <a:lnTo>
                      <a:pt x="85" y="2"/>
                    </a:lnTo>
                    <a:lnTo>
                      <a:pt x="95" y="2"/>
                    </a:lnTo>
                    <a:lnTo>
                      <a:pt x="103" y="3"/>
                    </a:lnTo>
                    <a:lnTo>
                      <a:pt x="112" y="4"/>
                    </a:lnTo>
                    <a:lnTo>
                      <a:pt x="120" y="5"/>
                    </a:lnTo>
                    <a:lnTo>
                      <a:pt x="128" y="5"/>
                    </a:lnTo>
                    <a:lnTo>
                      <a:pt x="136" y="6"/>
                    </a:lnTo>
                    <a:lnTo>
                      <a:pt x="144" y="6"/>
                    </a:lnTo>
                    <a:lnTo>
                      <a:pt x="146" y="66"/>
                    </a:lnTo>
                    <a:lnTo>
                      <a:pt x="148" y="128"/>
                    </a:lnTo>
                    <a:lnTo>
                      <a:pt x="146" y="189"/>
                    </a:lnTo>
                    <a:lnTo>
                      <a:pt x="144" y="248"/>
                    </a:lnTo>
                    <a:lnTo>
                      <a:pt x="126" y="248"/>
                    </a:lnTo>
                    <a:lnTo>
                      <a:pt x="107" y="248"/>
                    </a:lnTo>
                    <a:lnTo>
                      <a:pt x="89" y="247"/>
                    </a:lnTo>
                    <a:lnTo>
                      <a:pt x="70" y="247"/>
                    </a:lnTo>
                    <a:lnTo>
                      <a:pt x="53" y="246"/>
                    </a:lnTo>
                    <a:lnTo>
                      <a:pt x="35" y="245"/>
                    </a:lnTo>
                    <a:lnTo>
                      <a:pt x="17" y="243"/>
                    </a:lnTo>
                    <a:lnTo>
                      <a:pt x="0" y="242"/>
                    </a:lnTo>
                    <a:lnTo>
                      <a:pt x="0" y="179"/>
                    </a:lnTo>
                    <a:lnTo>
                      <a:pt x="1" y="123"/>
                    </a:lnTo>
                    <a:lnTo>
                      <a:pt x="7" y="67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B59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5" name="Freeform 441"/>
              <p:cNvSpPr>
                <a:spLocks/>
              </p:cNvSpPr>
              <p:nvPr/>
            </p:nvSpPr>
            <p:spPr bwMode="auto">
              <a:xfrm>
                <a:off x="1434" y="2932"/>
                <a:ext cx="69" cy="111"/>
              </a:xfrm>
              <a:custGeom>
                <a:avLst/>
                <a:gdLst>
                  <a:gd name="T0" fmla="*/ 1 w 138"/>
                  <a:gd name="T1" fmla="*/ 1 h 222"/>
                  <a:gd name="T2" fmla="*/ 1 w 138"/>
                  <a:gd name="T3" fmla="*/ 1 h 222"/>
                  <a:gd name="T4" fmla="*/ 1 w 138"/>
                  <a:gd name="T5" fmla="*/ 1 h 222"/>
                  <a:gd name="T6" fmla="*/ 1 w 138"/>
                  <a:gd name="T7" fmla="*/ 1 h 222"/>
                  <a:gd name="T8" fmla="*/ 1 w 138"/>
                  <a:gd name="T9" fmla="*/ 1 h 222"/>
                  <a:gd name="T10" fmla="*/ 1 w 138"/>
                  <a:gd name="T11" fmla="*/ 1 h 222"/>
                  <a:gd name="T12" fmla="*/ 1 w 138"/>
                  <a:gd name="T13" fmla="*/ 1 h 222"/>
                  <a:gd name="T14" fmla="*/ 1 w 138"/>
                  <a:gd name="T15" fmla="*/ 0 h 222"/>
                  <a:gd name="T16" fmla="*/ 1 w 138"/>
                  <a:gd name="T17" fmla="*/ 0 h 222"/>
                  <a:gd name="T18" fmla="*/ 1 w 138"/>
                  <a:gd name="T19" fmla="*/ 0 h 222"/>
                  <a:gd name="T20" fmla="*/ 1 w 138"/>
                  <a:gd name="T21" fmla="*/ 1 h 222"/>
                  <a:gd name="T22" fmla="*/ 1 w 138"/>
                  <a:gd name="T23" fmla="*/ 1 h 222"/>
                  <a:gd name="T24" fmla="*/ 1 w 138"/>
                  <a:gd name="T25" fmla="*/ 1 h 222"/>
                  <a:gd name="T26" fmla="*/ 1 w 138"/>
                  <a:gd name="T27" fmla="*/ 1 h 222"/>
                  <a:gd name="T28" fmla="*/ 1 w 138"/>
                  <a:gd name="T29" fmla="*/ 1 h 222"/>
                  <a:gd name="T30" fmla="*/ 1 w 138"/>
                  <a:gd name="T31" fmla="*/ 1 h 222"/>
                  <a:gd name="T32" fmla="*/ 2 w 138"/>
                  <a:gd name="T33" fmla="*/ 1 h 222"/>
                  <a:gd name="T34" fmla="*/ 2 w 138"/>
                  <a:gd name="T35" fmla="*/ 1 h 222"/>
                  <a:gd name="T36" fmla="*/ 2 w 138"/>
                  <a:gd name="T37" fmla="*/ 1 h 222"/>
                  <a:gd name="T38" fmla="*/ 2 w 138"/>
                  <a:gd name="T39" fmla="*/ 2 h 222"/>
                  <a:gd name="T40" fmla="*/ 2 w 138"/>
                  <a:gd name="T41" fmla="*/ 2 h 222"/>
                  <a:gd name="T42" fmla="*/ 1 w 138"/>
                  <a:gd name="T43" fmla="*/ 2 h 222"/>
                  <a:gd name="T44" fmla="*/ 1 w 138"/>
                  <a:gd name="T45" fmla="*/ 2 h 222"/>
                  <a:gd name="T46" fmla="*/ 1 w 138"/>
                  <a:gd name="T47" fmla="*/ 2 h 222"/>
                  <a:gd name="T48" fmla="*/ 1 w 138"/>
                  <a:gd name="T49" fmla="*/ 2 h 222"/>
                  <a:gd name="T50" fmla="*/ 1 w 138"/>
                  <a:gd name="T51" fmla="*/ 2 h 222"/>
                  <a:gd name="T52" fmla="*/ 1 w 138"/>
                  <a:gd name="T53" fmla="*/ 2 h 222"/>
                  <a:gd name="T54" fmla="*/ 1 w 138"/>
                  <a:gd name="T55" fmla="*/ 2 h 222"/>
                  <a:gd name="T56" fmla="*/ 0 w 138"/>
                  <a:gd name="T57" fmla="*/ 2 h 222"/>
                  <a:gd name="T58" fmla="*/ 0 w 138"/>
                  <a:gd name="T59" fmla="*/ 2 h 222"/>
                  <a:gd name="T60" fmla="*/ 0 w 138"/>
                  <a:gd name="T61" fmla="*/ 1 h 222"/>
                  <a:gd name="T62" fmla="*/ 1 w 138"/>
                  <a:gd name="T63" fmla="*/ 1 h 222"/>
                  <a:gd name="T64" fmla="*/ 1 w 138"/>
                  <a:gd name="T65" fmla="*/ 1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38" h="222">
                    <a:moveTo>
                      <a:pt x="17" y="3"/>
                    </a:moveTo>
                    <a:lnTo>
                      <a:pt x="24" y="3"/>
                    </a:lnTo>
                    <a:lnTo>
                      <a:pt x="31" y="2"/>
                    </a:lnTo>
                    <a:lnTo>
                      <a:pt x="38" y="2"/>
                    </a:lnTo>
                    <a:lnTo>
                      <a:pt x="44" y="1"/>
                    </a:lnTo>
                    <a:lnTo>
                      <a:pt x="51" y="1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8" y="1"/>
                    </a:lnTo>
                    <a:lnTo>
                      <a:pt x="96" y="1"/>
                    </a:lnTo>
                    <a:lnTo>
                      <a:pt x="104" y="2"/>
                    </a:lnTo>
                    <a:lnTo>
                      <a:pt x="111" y="3"/>
                    </a:lnTo>
                    <a:lnTo>
                      <a:pt x="119" y="3"/>
                    </a:lnTo>
                    <a:lnTo>
                      <a:pt x="127" y="4"/>
                    </a:lnTo>
                    <a:lnTo>
                      <a:pt x="135" y="4"/>
                    </a:lnTo>
                    <a:lnTo>
                      <a:pt x="138" y="58"/>
                    </a:lnTo>
                    <a:lnTo>
                      <a:pt x="138" y="114"/>
                    </a:lnTo>
                    <a:lnTo>
                      <a:pt x="138" y="169"/>
                    </a:lnTo>
                    <a:lnTo>
                      <a:pt x="135" y="222"/>
                    </a:lnTo>
                    <a:lnTo>
                      <a:pt x="118" y="222"/>
                    </a:lnTo>
                    <a:lnTo>
                      <a:pt x="101" y="222"/>
                    </a:lnTo>
                    <a:lnTo>
                      <a:pt x="84" y="222"/>
                    </a:lnTo>
                    <a:lnTo>
                      <a:pt x="66" y="221"/>
                    </a:lnTo>
                    <a:lnTo>
                      <a:pt x="49" y="221"/>
                    </a:lnTo>
                    <a:lnTo>
                      <a:pt x="32" y="220"/>
                    </a:lnTo>
                    <a:lnTo>
                      <a:pt x="16" y="218"/>
                    </a:lnTo>
                    <a:lnTo>
                      <a:pt x="0" y="217"/>
                    </a:lnTo>
                    <a:lnTo>
                      <a:pt x="0" y="161"/>
                    </a:lnTo>
                    <a:lnTo>
                      <a:pt x="0" y="110"/>
                    </a:lnTo>
                    <a:lnTo>
                      <a:pt x="5" y="59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AA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6" name="Freeform 442"/>
              <p:cNvSpPr>
                <a:spLocks/>
              </p:cNvSpPr>
              <p:nvPr/>
            </p:nvSpPr>
            <p:spPr bwMode="auto">
              <a:xfrm>
                <a:off x="1434" y="2932"/>
                <a:ext cx="67" cy="100"/>
              </a:xfrm>
              <a:custGeom>
                <a:avLst/>
                <a:gdLst>
                  <a:gd name="T0" fmla="*/ 1 w 132"/>
                  <a:gd name="T1" fmla="*/ 1 h 199"/>
                  <a:gd name="T2" fmla="*/ 1 w 132"/>
                  <a:gd name="T3" fmla="*/ 1 h 199"/>
                  <a:gd name="T4" fmla="*/ 1 w 132"/>
                  <a:gd name="T5" fmla="*/ 1 h 199"/>
                  <a:gd name="T6" fmla="*/ 1 w 132"/>
                  <a:gd name="T7" fmla="*/ 1 h 199"/>
                  <a:gd name="T8" fmla="*/ 1 w 132"/>
                  <a:gd name="T9" fmla="*/ 1 h 199"/>
                  <a:gd name="T10" fmla="*/ 1 w 132"/>
                  <a:gd name="T11" fmla="*/ 1 h 199"/>
                  <a:gd name="T12" fmla="*/ 1 w 132"/>
                  <a:gd name="T13" fmla="*/ 1 h 199"/>
                  <a:gd name="T14" fmla="*/ 1 w 132"/>
                  <a:gd name="T15" fmla="*/ 0 h 199"/>
                  <a:gd name="T16" fmla="*/ 1 w 132"/>
                  <a:gd name="T17" fmla="*/ 0 h 199"/>
                  <a:gd name="T18" fmla="*/ 1 w 132"/>
                  <a:gd name="T19" fmla="*/ 0 h 199"/>
                  <a:gd name="T20" fmla="*/ 1 w 132"/>
                  <a:gd name="T21" fmla="*/ 1 h 199"/>
                  <a:gd name="T22" fmla="*/ 1 w 132"/>
                  <a:gd name="T23" fmla="*/ 1 h 199"/>
                  <a:gd name="T24" fmla="*/ 1 w 132"/>
                  <a:gd name="T25" fmla="*/ 1 h 199"/>
                  <a:gd name="T26" fmla="*/ 1 w 132"/>
                  <a:gd name="T27" fmla="*/ 1 h 199"/>
                  <a:gd name="T28" fmla="*/ 1 w 132"/>
                  <a:gd name="T29" fmla="*/ 1 h 199"/>
                  <a:gd name="T30" fmla="*/ 1 w 132"/>
                  <a:gd name="T31" fmla="*/ 1 h 199"/>
                  <a:gd name="T32" fmla="*/ 2 w 132"/>
                  <a:gd name="T33" fmla="*/ 1 h 199"/>
                  <a:gd name="T34" fmla="*/ 2 w 132"/>
                  <a:gd name="T35" fmla="*/ 1 h 199"/>
                  <a:gd name="T36" fmla="*/ 2 w 132"/>
                  <a:gd name="T37" fmla="*/ 1 h 199"/>
                  <a:gd name="T38" fmla="*/ 2 w 132"/>
                  <a:gd name="T39" fmla="*/ 2 h 199"/>
                  <a:gd name="T40" fmla="*/ 2 w 132"/>
                  <a:gd name="T41" fmla="*/ 2 h 199"/>
                  <a:gd name="T42" fmla="*/ 1 w 132"/>
                  <a:gd name="T43" fmla="*/ 2 h 199"/>
                  <a:gd name="T44" fmla="*/ 1 w 132"/>
                  <a:gd name="T45" fmla="*/ 2 h 199"/>
                  <a:gd name="T46" fmla="*/ 1 w 132"/>
                  <a:gd name="T47" fmla="*/ 2 h 199"/>
                  <a:gd name="T48" fmla="*/ 1 w 132"/>
                  <a:gd name="T49" fmla="*/ 2 h 199"/>
                  <a:gd name="T50" fmla="*/ 1 w 132"/>
                  <a:gd name="T51" fmla="*/ 2 h 199"/>
                  <a:gd name="T52" fmla="*/ 1 w 132"/>
                  <a:gd name="T53" fmla="*/ 2 h 199"/>
                  <a:gd name="T54" fmla="*/ 1 w 132"/>
                  <a:gd name="T55" fmla="*/ 2 h 199"/>
                  <a:gd name="T56" fmla="*/ 0 w 132"/>
                  <a:gd name="T57" fmla="*/ 2 h 199"/>
                  <a:gd name="T58" fmla="*/ 0 w 132"/>
                  <a:gd name="T59" fmla="*/ 2 h 199"/>
                  <a:gd name="T60" fmla="*/ 1 w 132"/>
                  <a:gd name="T61" fmla="*/ 1 h 199"/>
                  <a:gd name="T62" fmla="*/ 1 w 132"/>
                  <a:gd name="T63" fmla="*/ 1 h 199"/>
                  <a:gd name="T64" fmla="*/ 1 w 132"/>
                  <a:gd name="T65" fmla="*/ 1 h 1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32" h="199">
                    <a:moveTo>
                      <a:pt x="17" y="3"/>
                    </a:moveTo>
                    <a:lnTo>
                      <a:pt x="24" y="3"/>
                    </a:lnTo>
                    <a:lnTo>
                      <a:pt x="30" y="2"/>
                    </a:lnTo>
                    <a:lnTo>
                      <a:pt x="37" y="2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6" y="1"/>
                    </a:lnTo>
                    <a:lnTo>
                      <a:pt x="62" y="0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4" y="1"/>
                    </a:lnTo>
                    <a:lnTo>
                      <a:pt x="92" y="1"/>
                    </a:lnTo>
                    <a:lnTo>
                      <a:pt x="100" y="2"/>
                    </a:lnTo>
                    <a:lnTo>
                      <a:pt x="108" y="2"/>
                    </a:lnTo>
                    <a:lnTo>
                      <a:pt x="115" y="3"/>
                    </a:lnTo>
                    <a:lnTo>
                      <a:pt x="123" y="3"/>
                    </a:lnTo>
                    <a:lnTo>
                      <a:pt x="130" y="4"/>
                    </a:lnTo>
                    <a:lnTo>
                      <a:pt x="132" y="51"/>
                    </a:lnTo>
                    <a:lnTo>
                      <a:pt x="132" y="101"/>
                    </a:lnTo>
                    <a:lnTo>
                      <a:pt x="132" y="150"/>
                    </a:lnTo>
                    <a:lnTo>
                      <a:pt x="130" y="198"/>
                    </a:lnTo>
                    <a:lnTo>
                      <a:pt x="114" y="199"/>
                    </a:lnTo>
                    <a:lnTo>
                      <a:pt x="96" y="199"/>
                    </a:lnTo>
                    <a:lnTo>
                      <a:pt x="80" y="199"/>
                    </a:lnTo>
                    <a:lnTo>
                      <a:pt x="64" y="198"/>
                    </a:lnTo>
                    <a:lnTo>
                      <a:pt x="48" y="198"/>
                    </a:lnTo>
                    <a:lnTo>
                      <a:pt x="32" y="197"/>
                    </a:lnTo>
                    <a:lnTo>
                      <a:pt x="16" y="195"/>
                    </a:lnTo>
                    <a:lnTo>
                      <a:pt x="0" y="195"/>
                    </a:lnTo>
                    <a:lnTo>
                      <a:pt x="0" y="145"/>
                    </a:lnTo>
                    <a:lnTo>
                      <a:pt x="1" y="99"/>
                    </a:lnTo>
                    <a:lnTo>
                      <a:pt x="5" y="54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FA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7" name="Freeform 443"/>
              <p:cNvSpPr>
                <a:spLocks/>
              </p:cNvSpPr>
              <p:nvPr/>
            </p:nvSpPr>
            <p:spPr bwMode="auto">
              <a:xfrm>
                <a:off x="1436" y="2932"/>
                <a:ext cx="62" cy="88"/>
              </a:xfrm>
              <a:custGeom>
                <a:avLst/>
                <a:gdLst>
                  <a:gd name="T0" fmla="*/ 0 w 126"/>
                  <a:gd name="T1" fmla="*/ 1 h 175"/>
                  <a:gd name="T2" fmla="*/ 0 w 126"/>
                  <a:gd name="T3" fmla="*/ 1 h 175"/>
                  <a:gd name="T4" fmla="*/ 0 w 126"/>
                  <a:gd name="T5" fmla="*/ 1 h 175"/>
                  <a:gd name="T6" fmla="*/ 0 w 126"/>
                  <a:gd name="T7" fmla="*/ 1 h 175"/>
                  <a:gd name="T8" fmla="*/ 0 w 126"/>
                  <a:gd name="T9" fmla="*/ 1 h 175"/>
                  <a:gd name="T10" fmla="*/ 0 w 126"/>
                  <a:gd name="T11" fmla="*/ 1 h 175"/>
                  <a:gd name="T12" fmla="*/ 0 w 126"/>
                  <a:gd name="T13" fmla="*/ 1 h 175"/>
                  <a:gd name="T14" fmla="*/ 0 w 126"/>
                  <a:gd name="T15" fmla="*/ 0 h 175"/>
                  <a:gd name="T16" fmla="*/ 0 w 126"/>
                  <a:gd name="T17" fmla="*/ 0 h 175"/>
                  <a:gd name="T18" fmla="*/ 0 w 126"/>
                  <a:gd name="T19" fmla="*/ 0 h 175"/>
                  <a:gd name="T20" fmla="*/ 0 w 126"/>
                  <a:gd name="T21" fmla="*/ 1 h 175"/>
                  <a:gd name="T22" fmla="*/ 0 w 126"/>
                  <a:gd name="T23" fmla="*/ 1 h 175"/>
                  <a:gd name="T24" fmla="*/ 0 w 126"/>
                  <a:gd name="T25" fmla="*/ 1 h 175"/>
                  <a:gd name="T26" fmla="*/ 0 w 126"/>
                  <a:gd name="T27" fmla="*/ 1 h 175"/>
                  <a:gd name="T28" fmla="*/ 0 w 126"/>
                  <a:gd name="T29" fmla="*/ 1 h 175"/>
                  <a:gd name="T30" fmla="*/ 0 w 126"/>
                  <a:gd name="T31" fmla="*/ 1 h 175"/>
                  <a:gd name="T32" fmla="*/ 0 w 126"/>
                  <a:gd name="T33" fmla="*/ 1 h 175"/>
                  <a:gd name="T34" fmla="*/ 0 w 126"/>
                  <a:gd name="T35" fmla="*/ 1 h 175"/>
                  <a:gd name="T36" fmla="*/ 0 w 126"/>
                  <a:gd name="T37" fmla="*/ 1 h 175"/>
                  <a:gd name="T38" fmla="*/ 0 w 126"/>
                  <a:gd name="T39" fmla="*/ 2 h 175"/>
                  <a:gd name="T40" fmla="*/ 0 w 126"/>
                  <a:gd name="T41" fmla="*/ 2 h 175"/>
                  <a:gd name="T42" fmla="*/ 0 w 126"/>
                  <a:gd name="T43" fmla="*/ 2 h 175"/>
                  <a:gd name="T44" fmla="*/ 0 w 126"/>
                  <a:gd name="T45" fmla="*/ 2 h 175"/>
                  <a:gd name="T46" fmla="*/ 0 w 126"/>
                  <a:gd name="T47" fmla="*/ 2 h 175"/>
                  <a:gd name="T48" fmla="*/ 0 w 126"/>
                  <a:gd name="T49" fmla="*/ 2 h 175"/>
                  <a:gd name="T50" fmla="*/ 0 w 126"/>
                  <a:gd name="T51" fmla="*/ 2 h 175"/>
                  <a:gd name="T52" fmla="*/ 0 w 126"/>
                  <a:gd name="T53" fmla="*/ 2 h 175"/>
                  <a:gd name="T54" fmla="*/ 0 w 126"/>
                  <a:gd name="T55" fmla="*/ 2 h 175"/>
                  <a:gd name="T56" fmla="*/ 0 w 126"/>
                  <a:gd name="T57" fmla="*/ 2 h 175"/>
                  <a:gd name="T58" fmla="*/ 0 w 126"/>
                  <a:gd name="T59" fmla="*/ 2 h 175"/>
                  <a:gd name="T60" fmla="*/ 0 w 126"/>
                  <a:gd name="T61" fmla="*/ 1 h 175"/>
                  <a:gd name="T62" fmla="*/ 0 w 126"/>
                  <a:gd name="T63" fmla="*/ 1 h 175"/>
                  <a:gd name="T64" fmla="*/ 0 w 126"/>
                  <a:gd name="T65" fmla="*/ 1 h 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6" h="175">
                    <a:moveTo>
                      <a:pt x="16" y="3"/>
                    </a:moveTo>
                    <a:lnTo>
                      <a:pt x="22" y="3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1" y="1"/>
                    </a:lnTo>
                    <a:lnTo>
                      <a:pt x="47" y="1"/>
                    </a:lnTo>
                    <a:lnTo>
                      <a:pt x="53" y="1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1" y="1"/>
                    </a:lnTo>
                    <a:lnTo>
                      <a:pt x="88" y="1"/>
                    </a:lnTo>
                    <a:lnTo>
                      <a:pt x="94" y="2"/>
                    </a:lnTo>
                    <a:lnTo>
                      <a:pt x="103" y="2"/>
                    </a:lnTo>
                    <a:lnTo>
                      <a:pt x="109" y="3"/>
                    </a:lnTo>
                    <a:lnTo>
                      <a:pt x="116" y="3"/>
                    </a:lnTo>
                    <a:lnTo>
                      <a:pt x="123" y="4"/>
                    </a:lnTo>
                    <a:lnTo>
                      <a:pt x="124" y="45"/>
                    </a:lnTo>
                    <a:lnTo>
                      <a:pt x="126" y="88"/>
                    </a:lnTo>
                    <a:lnTo>
                      <a:pt x="124" y="132"/>
                    </a:lnTo>
                    <a:lnTo>
                      <a:pt x="123" y="175"/>
                    </a:lnTo>
                    <a:lnTo>
                      <a:pt x="108" y="175"/>
                    </a:lnTo>
                    <a:lnTo>
                      <a:pt x="92" y="175"/>
                    </a:lnTo>
                    <a:lnTo>
                      <a:pt x="77" y="175"/>
                    </a:lnTo>
                    <a:lnTo>
                      <a:pt x="61" y="175"/>
                    </a:lnTo>
                    <a:lnTo>
                      <a:pt x="46" y="175"/>
                    </a:lnTo>
                    <a:lnTo>
                      <a:pt x="30" y="175"/>
                    </a:lnTo>
                    <a:lnTo>
                      <a:pt x="15" y="173"/>
                    </a:lnTo>
                    <a:lnTo>
                      <a:pt x="0" y="173"/>
                    </a:lnTo>
                    <a:lnTo>
                      <a:pt x="0" y="129"/>
                    </a:lnTo>
                    <a:lnTo>
                      <a:pt x="1" y="88"/>
                    </a:lnTo>
                    <a:lnTo>
                      <a:pt x="6" y="48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C4B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8" name="Freeform 444"/>
              <p:cNvSpPr>
                <a:spLocks/>
              </p:cNvSpPr>
              <p:nvPr/>
            </p:nvSpPr>
            <p:spPr bwMode="auto">
              <a:xfrm>
                <a:off x="1437" y="2932"/>
                <a:ext cx="58" cy="76"/>
              </a:xfrm>
              <a:custGeom>
                <a:avLst/>
                <a:gdLst>
                  <a:gd name="T0" fmla="*/ 0 w 118"/>
                  <a:gd name="T1" fmla="*/ 1 h 152"/>
                  <a:gd name="T2" fmla="*/ 0 w 118"/>
                  <a:gd name="T3" fmla="*/ 1 h 152"/>
                  <a:gd name="T4" fmla="*/ 0 w 118"/>
                  <a:gd name="T5" fmla="*/ 1 h 152"/>
                  <a:gd name="T6" fmla="*/ 0 w 118"/>
                  <a:gd name="T7" fmla="*/ 1 h 152"/>
                  <a:gd name="T8" fmla="*/ 0 w 118"/>
                  <a:gd name="T9" fmla="*/ 1 h 152"/>
                  <a:gd name="T10" fmla="*/ 0 w 118"/>
                  <a:gd name="T11" fmla="*/ 1 h 152"/>
                  <a:gd name="T12" fmla="*/ 0 w 118"/>
                  <a:gd name="T13" fmla="*/ 1 h 152"/>
                  <a:gd name="T14" fmla="*/ 0 w 118"/>
                  <a:gd name="T15" fmla="*/ 0 h 152"/>
                  <a:gd name="T16" fmla="*/ 0 w 118"/>
                  <a:gd name="T17" fmla="*/ 0 h 152"/>
                  <a:gd name="T18" fmla="*/ 0 w 118"/>
                  <a:gd name="T19" fmla="*/ 0 h 152"/>
                  <a:gd name="T20" fmla="*/ 0 w 118"/>
                  <a:gd name="T21" fmla="*/ 1 h 152"/>
                  <a:gd name="T22" fmla="*/ 0 w 118"/>
                  <a:gd name="T23" fmla="*/ 1 h 152"/>
                  <a:gd name="T24" fmla="*/ 0 w 118"/>
                  <a:gd name="T25" fmla="*/ 1 h 152"/>
                  <a:gd name="T26" fmla="*/ 0 w 118"/>
                  <a:gd name="T27" fmla="*/ 1 h 152"/>
                  <a:gd name="T28" fmla="*/ 0 w 118"/>
                  <a:gd name="T29" fmla="*/ 1 h 152"/>
                  <a:gd name="T30" fmla="*/ 0 w 118"/>
                  <a:gd name="T31" fmla="*/ 1 h 152"/>
                  <a:gd name="T32" fmla="*/ 0 w 118"/>
                  <a:gd name="T33" fmla="*/ 1 h 152"/>
                  <a:gd name="T34" fmla="*/ 0 w 118"/>
                  <a:gd name="T35" fmla="*/ 1 h 152"/>
                  <a:gd name="T36" fmla="*/ 0 w 118"/>
                  <a:gd name="T37" fmla="*/ 1 h 152"/>
                  <a:gd name="T38" fmla="*/ 0 w 118"/>
                  <a:gd name="T39" fmla="*/ 1 h 152"/>
                  <a:gd name="T40" fmla="*/ 0 w 118"/>
                  <a:gd name="T41" fmla="*/ 2 h 152"/>
                  <a:gd name="T42" fmla="*/ 0 w 118"/>
                  <a:gd name="T43" fmla="*/ 2 h 152"/>
                  <a:gd name="T44" fmla="*/ 0 w 118"/>
                  <a:gd name="T45" fmla="*/ 2 h 152"/>
                  <a:gd name="T46" fmla="*/ 0 w 118"/>
                  <a:gd name="T47" fmla="*/ 2 h 152"/>
                  <a:gd name="T48" fmla="*/ 0 w 118"/>
                  <a:gd name="T49" fmla="*/ 2 h 152"/>
                  <a:gd name="T50" fmla="*/ 0 w 118"/>
                  <a:gd name="T51" fmla="*/ 2 h 152"/>
                  <a:gd name="T52" fmla="*/ 0 w 118"/>
                  <a:gd name="T53" fmla="*/ 2 h 152"/>
                  <a:gd name="T54" fmla="*/ 0 w 118"/>
                  <a:gd name="T55" fmla="*/ 2 h 152"/>
                  <a:gd name="T56" fmla="*/ 0 w 118"/>
                  <a:gd name="T57" fmla="*/ 2 h 152"/>
                  <a:gd name="T58" fmla="*/ 0 w 118"/>
                  <a:gd name="T59" fmla="*/ 1 h 152"/>
                  <a:gd name="T60" fmla="*/ 0 w 118"/>
                  <a:gd name="T61" fmla="*/ 1 h 152"/>
                  <a:gd name="T62" fmla="*/ 0 w 118"/>
                  <a:gd name="T63" fmla="*/ 1 h 152"/>
                  <a:gd name="T64" fmla="*/ 0 w 118"/>
                  <a:gd name="T65" fmla="*/ 1 h 1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" h="152">
                    <a:moveTo>
                      <a:pt x="15" y="3"/>
                    </a:moveTo>
                    <a:lnTo>
                      <a:pt x="21" y="3"/>
                    </a:lnTo>
                    <a:lnTo>
                      <a:pt x="27" y="2"/>
                    </a:lnTo>
                    <a:lnTo>
                      <a:pt x="33" y="2"/>
                    </a:lnTo>
                    <a:lnTo>
                      <a:pt x="39" y="1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69" y="0"/>
                    </a:lnTo>
                    <a:lnTo>
                      <a:pt x="76" y="1"/>
                    </a:lnTo>
                    <a:lnTo>
                      <a:pt x="83" y="1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4" y="3"/>
                    </a:lnTo>
                    <a:lnTo>
                      <a:pt x="111" y="3"/>
                    </a:lnTo>
                    <a:lnTo>
                      <a:pt x="118" y="4"/>
                    </a:lnTo>
                    <a:lnTo>
                      <a:pt x="118" y="39"/>
                    </a:lnTo>
                    <a:lnTo>
                      <a:pt x="118" y="76"/>
                    </a:lnTo>
                    <a:lnTo>
                      <a:pt x="118" y="114"/>
                    </a:lnTo>
                    <a:lnTo>
                      <a:pt x="118" y="150"/>
                    </a:lnTo>
                    <a:lnTo>
                      <a:pt x="103" y="152"/>
                    </a:lnTo>
                    <a:lnTo>
                      <a:pt x="88" y="152"/>
                    </a:lnTo>
                    <a:lnTo>
                      <a:pt x="73" y="152"/>
                    </a:lnTo>
                    <a:lnTo>
                      <a:pt x="59" y="152"/>
                    </a:lnTo>
                    <a:lnTo>
                      <a:pt x="44" y="152"/>
                    </a:lnTo>
                    <a:lnTo>
                      <a:pt x="29" y="152"/>
                    </a:lnTo>
                    <a:lnTo>
                      <a:pt x="15" y="150"/>
                    </a:lnTo>
                    <a:lnTo>
                      <a:pt x="0" y="150"/>
                    </a:lnTo>
                    <a:lnTo>
                      <a:pt x="0" y="111"/>
                    </a:lnTo>
                    <a:lnTo>
                      <a:pt x="1" y="77"/>
                    </a:lnTo>
                    <a:lnTo>
                      <a:pt x="5" y="41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C9B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69" name="Freeform 445"/>
              <p:cNvSpPr>
                <a:spLocks/>
              </p:cNvSpPr>
              <p:nvPr/>
            </p:nvSpPr>
            <p:spPr bwMode="auto">
              <a:xfrm>
                <a:off x="1438" y="2932"/>
                <a:ext cx="56" cy="65"/>
              </a:xfrm>
              <a:custGeom>
                <a:avLst/>
                <a:gdLst>
                  <a:gd name="T0" fmla="*/ 1 w 111"/>
                  <a:gd name="T1" fmla="*/ 1 h 129"/>
                  <a:gd name="T2" fmla="*/ 1 w 111"/>
                  <a:gd name="T3" fmla="*/ 0 h 129"/>
                  <a:gd name="T4" fmla="*/ 1 w 111"/>
                  <a:gd name="T5" fmla="*/ 1 h 129"/>
                  <a:gd name="T6" fmla="*/ 1 w 111"/>
                  <a:gd name="T7" fmla="*/ 1 h 129"/>
                  <a:gd name="T8" fmla="*/ 1 w 111"/>
                  <a:gd name="T9" fmla="*/ 1 h 129"/>
                  <a:gd name="T10" fmla="*/ 1 w 111"/>
                  <a:gd name="T11" fmla="*/ 1 h 129"/>
                  <a:gd name="T12" fmla="*/ 1 w 111"/>
                  <a:gd name="T13" fmla="*/ 1 h 129"/>
                  <a:gd name="T14" fmla="*/ 1 w 111"/>
                  <a:gd name="T15" fmla="*/ 1 h 129"/>
                  <a:gd name="T16" fmla="*/ 1 w 111"/>
                  <a:gd name="T17" fmla="*/ 1 h 129"/>
                  <a:gd name="T18" fmla="*/ 1 w 111"/>
                  <a:gd name="T19" fmla="*/ 2 h 129"/>
                  <a:gd name="T20" fmla="*/ 1 w 111"/>
                  <a:gd name="T21" fmla="*/ 2 h 129"/>
                  <a:gd name="T22" fmla="*/ 1 w 111"/>
                  <a:gd name="T23" fmla="*/ 2 h 129"/>
                  <a:gd name="T24" fmla="*/ 1 w 111"/>
                  <a:gd name="T25" fmla="*/ 2 h 129"/>
                  <a:gd name="T26" fmla="*/ 1 w 111"/>
                  <a:gd name="T27" fmla="*/ 2 h 129"/>
                  <a:gd name="T28" fmla="*/ 0 w 111"/>
                  <a:gd name="T29" fmla="*/ 2 h 129"/>
                  <a:gd name="T30" fmla="*/ 0 w 111"/>
                  <a:gd name="T31" fmla="*/ 1 h 129"/>
                  <a:gd name="T32" fmla="*/ 0 w 111"/>
                  <a:gd name="T33" fmla="*/ 1 h 129"/>
                  <a:gd name="T34" fmla="*/ 1 w 111"/>
                  <a:gd name="T35" fmla="*/ 1 h 129"/>
                  <a:gd name="T36" fmla="*/ 1 w 111"/>
                  <a:gd name="T37" fmla="*/ 1 h 1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1" h="129">
                    <a:moveTo>
                      <a:pt x="13" y="3"/>
                    </a:moveTo>
                    <a:lnTo>
                      <a:pt x="58" y="0"/>
                    </a:lnTo>
                    <a:lnTo>
                      <a:pt x="111" y="3"/>
                    </a:lnTo>
                    <a:lnTo>
                      <a:pt x="111" y="32"/>
                    </a:lnTo>
                    <a:lnTo>
                      <a:pt x="111" y="63"/>
                    </a:lnTo>
                    <a:lnTo>
                      <a:pt x="111" y="95"/>
                    </a:lnTo>
                    <a:lnTo>
                      <a:pt x="111" y="126"/>
                    </a:lnTo>
                    <a:lnTo>
                      <a:pt x="96" y="127"/>
                    </a:lnTo>
                    <a:lnTo>
                      <a:pt x="83" y="127"/>
                    </a:lnTo>
                    <a:lnTo>
                      <a:pt x="69" y="129"/>
                    </a:lnTo>
                    <a:lnTo>
                      <a:pt x="55" y="129"/>
                    </a:lnTo>
                    <a:lnTo>
                      <a:pt x="41" y="129"/>
                    </a:lnTo>
                    <a:lnTo>
                      <a:pt x="27" y="129"/>
                    </a:lnTo>
                    <a:lnTo>
                      <a:pt x="13" y="129"/>
                    </a:lnTo>
                    <a:lnTo>
                      <a:pt x="0" y="129"/>
                    </a:lnTo>
                    <a:lnTo>
                      <a:pt x="0" y="95"/>
                    </a:lnTo>
                    <a:lnTo>
                      <a:pt x="0" y="65"/>
                    </a:lnTo>
                    <a:lnTo>
                      <a:pt x="4" y="35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EC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0" name="Freeform 446"/>
              <p:cNvSpPr>
                <a:spLocks/>
              </p:cNvSpPr>
              <p:nvPr/>
            </p:nvSpPr>
            <p:spPr bwMode="auto">
              <a:xfrm>
                <a:off x="1441" y="2912"/>
                <a:ext cx="77" cy="19"/>
              </a:xfrm>
              <a:custGeom>
                <a:avLst/>
                <a:gdLst>
                  <a:gd name="T0" fmla="*/ 0 w 156"/>
                  <a:gd name="T1" fmla="*/ 1 h 37"/>
                  <a:gd name="T2" fmla="*/ 0 w 156"/>
                  <a:gd name="T3" fmla="*/ 1 h 37"/>
                  <a:gd name="T4" fmla="*/ 0 w 156"/>
                  <a:gd name="T5" fmla="*/ 1 h 37"/>
                  <a:gd name="T6" fmla="*/ 0 w 156"/>
                  <a:gd name="T7" fmla="*/ 1 h 37"/>
                  <a:gd name="T8" fmla="*/ 0 w 156"/>
                  <a:gd name="T9" fmla="*/ 1 h 37"/>
                  <a:gd name="T10" fmla="*/ 0 w 156"/>
                  <a:gd name="T11" fmla="*/ 1 h 37"/>
                  <a:gd name="T12" fmla="*/ 0 w 156"/>
                  <a:gd name="T13" fmla="*/ 1 h 37"/>
                  <a:gd name="T14" fmla="*/ 0 w 156"/>
                  <a:gd name="T15" fmla="*/ 1 h 37"/>
                  <a:gd name="T16" fmla="*/ 1 w 156"/>
                  <a:gd name="T17" fmla="*/ 1 h 37"/>
                  <a:gd name="T18" fmla="*/ 1 w 156"/>
                  <a:gd name="T19" fmla="*/ 1 h 37"/>
                  <a:gd name="T20" fmla="*/ 1 w 156"/>
                  <a:gd name="T21" fmla="*/ 1 h 37"/>
                  <a:gd name="T22" fmla="*/ 0 w 156"/>
                  <a:gd name="T23" fmla="*/ 0 h 37"/>
                  <a:gd name="T24" fmla="*/ 0 w 156"/>
                  <a:gd name="T25" fmla="*/ 1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6" h="37">
                    <a:moveTo>
                      <a:pt x="6" y="3"/>
                    </a:moveTo>
                    <a:lnTo>
                      <a:pt x="0" y="33"/>
                    </a:lnTo>
                    <a:lnTo>
                      <a:pt x="21" y="30"/>
                    </a:lnTo>
                    <a:lnTo>
                      <a:pt x="41" y="30"/>
                    </a:lnTo>
                    <a:lnTo>
                      <a:pt x="59" y="30"/>
                    </a:lnTo>
                    <a:lnTo>
                      <a:pt x="79" y="31"/>
                    </a:lnTo>
                    <a:lnTo>
                      <a:pt x="97" y="33"/>
                    </a:lnTo>
                    <a:lnTo>
                      <a:pt x="116" y="34"/>
                    </a:lnTo>
                    <a:lnTo>
                      <a:pt x="135" y="36"/>
                    </a:lnTo>
                    <a:lnTo>
                      <a:pt x="156" y="37"/>
                    </a:lnTo>
                    <a:lnTo>
                      <a:pt x="156" y="5"/>
                    </a:lnTo>
                    <a:lnTo>
                      <a:pt x="84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1" name="Freeform 447"/>
              <p:cNvSpPr>
                <a:spLocks/>
              </p:cNvSpPr>
              <p:nvPr/>
            </p:nvSpPr>
            <p:spPr bwMode="auto">
              <a:xfrm>
                <a:off x="1425" y="3123"/>
                <a:ext cx="93" cy="30"/>
              </a:xfrm>
              <a:custGeom>
                <a:avLst/>
                <a:gdLst>
                  <a:gd name="T0" fmla="*/ 0 w 186"/>
                  <a:gd name="T1" fmla="*/ 0 h 60"/>
                  <a:gd name="T2" fmla="*/ 2 w 186"/>
                  <a:gd name="T3" fmla="*/ 1 h 60"/>
                  <a:gd name="T4" fmla="*/ 2 w 186"/>
                  <a:gd name="T5" fmla="*/ 1 h 60"/>
                  <a:gd name="T6" fmla="*/ 0 w 186"/>
                  <a:gd name="T7" fmla="*/ 1 h 60"/>
                  <a:gd name="T8" fmla="*/ 0 w 186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6" h="60">
                    <a:moveTo>
                      <a:pt x="0" y="0"/>
                    </a:moveTo>
                    <a:lnTo>
                      <a:pt x="185" y="17"/>
                    </a:lnTo>
                    <a:lnTo>
                      <a:pt x="18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2" name="Freeform 448"/>
              <p:cNvSpPr>
                <a:spLocks/>
              </p:cNvSpPr>
              <p:nvPr/>
            </p:nvSpPr>
            <p:spPr bwMode="auto">
              <a:xfrm>
                <a:off x="1453" y="3130"/>
                <a:ext cx="37" cy="10"/>
              </a:xfrm>
              <a:custGeom>
                <a:avLst/>
                <a:gdLst>
                  <a:gd name="T0" fmla="*/ 1 w 73"/>
                  <a:gd name="T1" fmla="*/ 1 h 19"/>
                  <a:gd name="T2" fmla="*/ 1 w 73"/>
                  <a:gd name="T3" fmla="*/ 1 h 19"/>
                  <a:gd name="T4" fmla="*/ 1 w 73"/>
                  <a:gd name="T5" fmla="*/ 1 h 19"/>
                  <a:gd name="T6" fmla="*/ 1 w 73"/>
                  <a:gd name="T7" fmla="*/ 1 h 19"/>
                  <a:gd name="T8" fmla="*/ 1 w 73"/>
                  <a:gd name="T9" fmla="*/ 1 h 19"/>
                  <a:gd name="T10" fmla="*/ 1 w 73"/>
                  <a:gd name="T11" fmla="*/ 1 h 19"/>
                  <a:gd name="T12" fmla="*/ 1 w 73"/>
                  <a:gd name="T13" fmla="*/ 1 h 19"/>
                  <a:gd name="T14" fmla="*/ 1 w 73"/>
                  <a:gd name="T15" fmla="*/ 1 h 19"/>
                  <a:gd name="T16" fmla="*/ 1 w 73"/>
                  <a:gd name="T17" fmla="*/ 1 h 19"/>
                  <a:gd name="T18" fmla="*/ 1 w 73"/>
                  <a:gd name="T19" fmla="*/ 1 h 19"/>
                  <a:gd name="T20" fmla="*/ 1 w 73"/>
                  <a:gd name="T21" fmla="*/ 1 h 19"/>
                  <a:gd name="T22" fmla="*/ 1 w 73"/>
                  <a:gd name="T23" fmla="*/ 1 h 19"/>
                  <a:gd name="T24" fmla="*/ 1 w 73"/>
                  <a:gd name="T25" fmla="*/ 1 h 19"/>
                  <a:gd name="T26" fmla="*/ 1 w 73"/>
                  <a:gd name="T27" fmla="*/ 1 h 19"/>
                  <a:gd name="T28" fmla="*/ 1 w 73"/>
                  <a:gd name="T29" fmla="*/ 1 h 19"/>
                  <a:gd name="T30" fmla="*/ 1 w 73"/>
                  <a:gd name="T31" fmla="*/ 1 h 19"/>
                  <a:gd name="T32" fmla="*/ 1 w 73"/>
                  <a:gd name="T33" fmla="*/ 1 h 19"/>
                  <a:gd name="T34" fmla="*/ 1 w 73"/>
                  <a:gd name="T35" fmla="*/ 1 h 19"/>
                  <a:gd name="T36" fmla="*/ 1 w 73"/>
                  <a:gd name="T37" fmla="*/ 1 h 19"/>
                  <a:gd name="T38" fmla="*/ 1 w 73"/>
                  <a:gd name="T39" fmla="*/ 1 h 19"/>
                  <a:gd name="T40" fmla="*/ 1 w 73"/>
                  <a:gd name="T41" fmla="*/ 1 h 19"/>
                  <a:gd name="T42" fmla="*/ 1 w 73"/>
                  <a:gd name="T43" fmla="*/ 1 h 19"/>
                  <a:gd name="T44" fmla="*/ 1 w 73"/>
                  <a:gd name="T45" fmla="*/ 1 h 19"/>
                  <a:gd name="T46" fmla="*/ 0 w 73"/>
                  <a:gd name="T47" fmla="*/ 1 h 19"/>
                  <a:gd name="T48" fmla="*/ 0 w 73"/>
                  <a:gd name="T49" fmla="*/ 1 h 19"/>
                  <a:gd name="T50" fmla="*/ 1 w 73"/>
                  <a:gd name="T51" fmla="*/ 1 h 19"/>
                  <a:gd name="T52" fmla="*/ 1 w 73"/>
                  <a:gd name="T53" fmla="*/ 1 h 19"/>
                  <a:gd name="T54" fmla="*/ 1 w 73"/>
                  <a:gd name="T55" fmla="*/ 1 h 19"/>
                  <a:gd name="T56" fmla="*/ 1 w 73"/>
                  <a:gd name="T57" fmla="*/ 1 h 19"/>
                  <a:gd name="T58" fmla="*/ 1 w 73"/>
                  <a:gd name="T59" fmla="*/ 1 h 19"/>
                  <a:gd name="T60" fmla="*/ 1 w 73"/>
                  <a:gd name="T61" fmla="*/ 0 h 19"/>
                  <a:gd name="T62" fmla="*/ 1 w 73"/>
                  <a:gd name="T63" fmla="*/ 0 h 19"/>
                  <a:gd name="T64" fmla="*/ 1 w 73"/>
                  <a:gd name="T65" fmla="*/ 1 h 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19">
                    <a:moveTo>
                      <a:pt x="38" y="1"/>
                    </a:moveTo>
                    <a:lnTo>
                      <a:pt x="46" y="2"/>
                    </a:lnTo>
                    <a:lnTo>
                      <a:pt x="53" y="3"/>
                    </a:lnTo>
                    <a:lnTo>
                      <a:pt x="58" y="4"/>
                    </a:lnTo>
                    <a:lnTo>
                      <a:pt x="64" y="5"/>
                    </a:lnTo>
                    <a:lnTo>
                      <a:pt x="68" y="8"/>
                    </a:lnTo>
                    <a:lnTo>
                      <a:pt x="71" y="9"/>
                    </a:lnTo>
                    <a:lnTo>
                      <a:pt x="73" y="11"/>
                    </a:lnTo>
                    <a:lnTo>
                      <a:pt x="73" y="13"/>
                    </a:lnTo>
                    <a:lnTo>
                      <a:pt x="72" y="15"/>
                    </a:lnTo>
                    <a:lnTo>
                      <a:pt x="71" y="17"/>
                    </a:lnTo>
                    <a:lnTo>
                      <a:pt x="68" y="18"/>
                    </a:lnTo>
                    <a:lnTo>
                      <a:pt x="63" y="18"/>
                    </a:lnTo>
                    <a:lnTo>
                      <a:pt x="57" y="19"/>
                    </a:lnTo>
                    <a:lnTo>
                      <a:pt x="50" y="19"/>
                    </a:lnTo>
                    <a:lnTo>
                      <a:pt x="44" y="19"/>
                    </a:lnTo>
                    <a:lnTo>
                      <a:pt x="35" y="19"/>
                    </a:lnTo>
                    <a:lnTo>
                      <a:pt x="27" y="18"/>
                    </a:lnTo>
                    <a:lnTo>
                      <a:pt x="20" y="17"/>
                    </a:lnTo>
                    <a:lnTo>
                      <a:pt x="15" y="16"/>
                    </a:lnTo>
                    <a:lnTo>
                      <a:pt x="9" y="13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1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003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3" name="Freeform 449"/>
              <p:cNvSpPr>
                <a:spLocks/>
              </p:cNvSpPr>
              <p:nvPr/>
            </p:nvSpPr>
            <p:spPr bwMode="auto">
              <a:xfrm>
                <a:off x="1453" y="3130"/>
                <a:ext cx="26" cy="9"/>
              </a:xfrm>
              <a:custGeom>
                <a:avLst/>
                <a:gdLst>
                  <a:gd name="T0" fmla="*/ 1 w 50"/>
                  <a:gd name="T1" fmla="*/ 0 h 18"/>
                  <a:gd name="T2" fmla="*/ 1 w 50"/>
                  <a:gd name="T3" fmla="*/ 1 h 18"/>
                  <a:gd name="T4" fmla="*/ 1 w 50"/>
                  <a:gd name="T5" fmla="*/ 1 h 18"/>
                  <a:gd name="T6" fmla="*/ 1 w 50"/>
                  <a:gd name="T7" fmla="*/ 1 h 18"/>
                  <a:gd name="T8" fmla="*/ 1 w 50"/>
                  <a:gd name="T9" fmla="*/ 1 h 18"/>
                  <a:gd name="T10" fmla="*/ 1 w 50"/>
                  <a:gd name="T11" fmla="*/ 1 h 18"/>
                  <a:gd name="T12" fmla="*/ 1 w 50"/>
                  <a:gd name="T13" fmla="*/ 1 h 18"/>
                  <a:gd name="T14" fmla="*/ 1 w 50"/>
                  <a:gd name="T15" fmla="*/ 1 h 18"/>
                  <a:gd name="T16" fmla="*/ 1 w 50"/>
                  <a:gd name="T17" fmla="*/ 1 h 18"/>
                  <a:gd name="T18" fmla="*/ 1 w 50"/>
                  <a:gd name="T19" fmla="*/ 1 h 18"/>
                  <a:gd name="T20" fmla="*/ 1 w 50"/>
                  <a:gd name="T21" fmla="*/ 1 h 18"/>
                  <a:gd name="T22" fmla="*/ 1 w 50"/>
                  <a:gd name="T23" fmla="*/ 1 h 18"/>
                  <a:gd name="T24" fmla="*/ 0 w 50"/>
                  <a:gd name="T25" fmla="*/ 1 h 18"/>
                  <a:gd name="T26" fmla="*/ 1 w 50"/>
                  <a:gd name="T27" fmla="*/ 1 h 18"/>
                  <a:gd name="T28" fmla="*/ 1 w 50"/>
                  <a:gd name="T29" fmla="*/ 1 h 18"/>
                  <a:gd name="T30" fmla="*/ 1 w 50"/>
                  <a:gd name="T31" fmla="*/ 0 h 18"/>
                  <a:gd name="T32" fmla="*/ 1 w 50"/>
                  <a:gd name="T33" fmla="*/ 0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" h="18">
                    <a:moveTo>
                      <a:pt x="25" y="0"/>
                    </a:moveTo>
                    <a:lnTo>
                      <a:pt x="35" y="1"/>
                    </a:lnTo>
                    <a:lnTo>
                      <a:pt x="44" y="4"/>
                    </a:lnTo>
                    <a:lnTo>
                      <a:pt x="48" y="8"/>
                    </a:lnTo>
                    <a:lnTo>
                      <a:pt x="50" y="11"/>
                    </a:lnTo>
                    <a:lnTo>
                      <a:pt x="48" y="15"/>
                    </a:lnTo>
                    <a:lnTo>
                      <a:pt x="42" y="17"/>
                    </a:lnTo>
                    <a:lnTo>
                      <a:pt x="34" y="18"/>
                    </a:lnTo>
                    <a:lnTo>
                      <a:pt x="24" y="18"/>
                    </a:lnTo>
                    <a:lnTo>
                      <a:pt x="15" y="17"/>
                    </a:lnTo>
                    <a:lnTo>
                      <a:pt x="7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8" y="1"/>
                    </a:lnTo>
                    <a:lnTo>
                      <a:pt x="1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876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4" name="Freeform 450"/>
              <p:cNvSpPr>
                <a:spLocks/>
              </p:cNvSpPr>
              <p:nvPr/>
            </p:nvSpPr>
            <p:spPr bwMode="auto">
              <a:xfrm>
                <a:off x="1453" y="3131"/>
                <a:ext cx="18" cy="6"/>
              </a:xfrm>
              <a:custGeom>
                <a:avLst/>
                <a:gdLst>
                  <a:gd name="T0" fmla="*/ 1 w 34"/>
                  <a:gd name="T1" fmla="*/ 0 h 13"/>
                  <a:gd name="T2" fmla="*/ 1 w 34"/>
                  <a:gd name="T3" fmla="*/ 0 h 13"/>
                  <a:gd name="T4" fmla="*/ 1 w 34"/>
                  <a:gd name="T5" fmla="*/ 0 h 13"/>
                  <a:gd name="T6" fmla="*/ 1 w 34"/>
                  <a:gd name="T7" fmla="*/ 0 h 13"/>
                  <a:gd name="T8" fmla="*/ 1 w 34"/>
                  <a:gd name="T9" fmla="*/ 0 h 13"/>
                  <a:gd name="T10" fmla="*/ 1 w 34"/>
                  <a:gd name="T11" fmla="*/ 0 h 13"/>
                  <a:gd name="T12" fmla="*/ 1 w 34"/>
                  <a:gd name="T13" fmla="*/ 0 h 13"/>
                  <a:gd name="T14" fmla="*/ 1 w 34"/>
                  <a:gd name="T15" fmla="*/ 0 h 13"/>
                  <a:gd name="T16" fmla="*/ 1 w 34"/>
                  <a:gd name="T17" fmla="*/ 0 h 13"/>
                  <a:gd name="T18" fmla="*/ 1 w 34"/>
                  <a:gd name="T19" fmla="*/ 0 h 13"/>
                  <a:gd name="T20" fmla="*/ 1 w 34"/>
                  <a:gd name="T21" fmla="*/ 0 h 13"/>
                  <a:gd name="T22" fmla="*/ 1 w 34"/>
                  <a:gd name="T23" fmla="*/ 0 h 13"/>
                  <a:gd name="T24" fmla="*/ 0 w 34"/>
                  <a:gd name="T25" fmla="*/ 0 h 13"/>
                  <a:gd name="T26" fmla="*/ 1 w 34"/>
                  <a:gd name="T27" fmla="*/ 0 h 13"/>
                  <a:gd name="T28" fmla="*/ 1 w 34"/>
                  <a:gd name="T29" fmla="*/ 0 h 13"/>
                  <a:gd name="T30" fmla="*/ 1 w 34"/>
                  <a:gd name="T31" fmla="*/ 0 h 13"/>
                  <a:gd name="T32" fmla="*/ 1 w 34"/>
                  <a:gd name="T33" fmla="*/ 0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" h="13">
                    <a:moveTo>
                      <a:pt x="17" y="0"/>
                    </a:moveTo>
                    <a:lnTo>
                      <a:pt x="24" y="1"/>
                    </a:lnTo>
                    <a:lnTo>
                      <a:pt x="30" y="2"/>
                    </a:lnTo>
                    <a:lnTo>
                      <a:pt x="33" y="6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29" y="11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1"/>
                    </a:lnTo>
                    <a:lnTo>
                      <a:pt x="4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6B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5" name="Freeform 451"/>
              <p:cNvSpPr>
                <a:spLocks/>
              </p:cNvSpPr>
              <p:nvPr/>
            </p:nvSpPr>
            <p:spPr bwMode="auto">
              <a:xfrm>
                <a:off x="1521" y="3119"/>
                <a:ext cx="63" cy="31"/>
              </a:xfrm>
              <a:custGeom>
                <a:avLst/>
                <a:gdLst>
                  <a:gd name="T0" fmla="*/ 0 w 125"/>
                  <a:gd name="T1" fmla="*/ 1 h 62"/>
                  <a:gd name="T2" fmla="*/ 1 w 125"/>
                  <a:gd name="T3" fmla="*/ 0 h 62"/>
                  <a:gd name="T4" fmla="*/ 1 w 125"/>
                  <a:gd name="T5" fmla="*/ 1 h 62"/>
                  <a:gd name="T6" fmla="*/ 1 w 125"/>
                  <a:gd name="T7" fmla="*/ 1 h 62"/>
                  <a:gd name="T8" fmla="*/ 0 w 125"/>
                  <a:gd name="T9" fmla="*/ 1 h 62"/>
                  <a:gd name="T10" fmla="*/ 0 w 125"/>
                  <a:gd name="T11" fmla="*/ 1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5" h="62">
                    <a:moveTo>
                      <a:pt x="0" y="26"/>
                    </a:moveTo>
                    <a:lnTo>
                      <a:pt x="125" y="0"/>
                    </a:lnTo>
                    <a:lnTo>
                      <a:pt x="125" y="25"/>
                    </a:lnTo>
                    <a:lnTo>
                      <a:pt x="92" y="37"/>
                    </a:lnTo>
                    <a:lnTo>
                      <a:pt x="0" y="6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6" name="Freeform 452"/>
              <p:cNvSpPr>
                <a:spLocks/>
              </p:cNvSpPr>
              <p:nvPr/>
            </p:nvSpPr>
            <p:spPr bwMode="auto">
              <a:xfrm>
                <a:off x="1524" y="3119"/>
                <a:ext cx="60" cy="30"/>
              </a:xfrm>
              <a:custGeom>
                <a:avLst/>
                <a:gdLst>
                  <a:gd name="T0" fmla="*/ 0 w 120"/>
                  <a:gd name="T1" fmla="*/ 1 h 60"/>
                  <a:gd name="T2" fmla="*/ 1 w 120"/>
                  <a:gd name="T3" fmla="*/ 1 h 60"/>
                  <a:gd name="T4" fmla="*/ 1 w 120"/>
                  <a:gd name="T5" fmla="*/ 1 h 60"/>
                  <a:gd name="T6" fmla="*/ 1 w 120"/>
                  <a:gd name="T7" fmla="*/ 1 h 60"/>
                  <a:gd name="T8" fmla="*/ 1 w 120"/>
                  <a:gd name="T9" fmla="*/ 1 h 60"/>
                  <a:gd name="T10" fmla="*/ 1 w 120"/>
                  <a:gd name="T11" fmla="*/ 1 h 60"/>
                  <a:gd name="T12" fmla="*/ 1 w 120"/>
                  <a:gd name="T13" fmla="*/ 1 h 60"/>
                  <a:gd name="T14" fmla="*/ 1 w 120"/>
                  <a:gd name="T15" fmla="*/ 1 h 60"/>
                  <a:gd name="T16" fmla="*/ 1 w 120"/>
                  <a:gd name="T17" fmla="*/ 0 h 60"/>
                  <a:gd name="T18" fmla="*/ 1 w 120"/>
                  <a:gd name="T19" fmla="*/ 1 h 60"/>
                  <a:gd name="T20" fmla="*/ 1 w 120"/>
                  <a:gd name="T21" fmla="*/ 1 h 60"/>
                  <a:gd name="T22" fmla="*/ 1 w 120"/>
                  <a:gd name="T23" fmla="*/ 1 h 60"/>
                  <a:gd name="T24" fmla="*/ 1 w 120"/>
                  <a:gd name="T25" fmla="*/ 1 h 60"/>
                  <a:gd name="T26" fmla="*/ 1 w 120"/>
                  <a:gd name="T27" fmla="*/ 1 h 60"/>
                  <a:gd name="T28" fmla="*/ 1 w 120"/>
                  <a:gd name="T29" fmla="*/ 1 h 60"/>
                  <a:gd name="T30" fmla="*/ 1 w 120"/>
                  <a:gd name="T31" fmla="*/ 1 h 60"/>
                  <a:gd name="T32" fmla="*/ 1 w 120"/>
                  <a:gd name="T33" fmla="*/ 1 h 60"/>
                  <a:gd name="T34" fmla="*/ 1 w 120"/>
                  <a:gd name="T35" fmla="*/ 1 h 60"/>
                  <a:gd name="T36" fmla="*/ 1 w 120"/>
                  <a:gd name="T37" fmla="*/ 1 h 60"/>
                  <a:gd name="T38" fmla="*/ 1 w 120"/>
                  <a:gd name="T39" fmla="*/ 1 h 60"/>
                  <a:gd name="T40" fmla="*/ 1 w 120"/>
                  <a:gd name="T41" fmla="*/ 1 h 60"/>
                  <a:gd name="T42" fmla="*/ 1 w 120"/>
                  <a:gd name="T43" fmla="*/ 1 h 60"/>
                  <a:gd name="T44" fmla="*/ 1 w 120"/>
                  <a:gd name="T45" fmla="*/ 1 h 60"/>
                  <a:gd name="T46" fmla="*/ 1 w 120"/>
                  <a:gd name="T47" fmla="*/ 1 h 60"/>
                  <a:gd name="T48" fmla="*/ 0 w 120"/>
                  <a:gd name="T49" fmla="*/ 1 h 60"/>
                  <a:gd name="T50" fmla="*/ 0 w 120"/>
                  <a:gd name="T51" fmla="*/ 1 h 60"/>
                  <a:gd name="T52" fmla="*/ 0 w 120"/>
                  <a:gd name="T53" fmla="*/ 1 h 60"/>
                  <a:gd name="T54" fmla="*/ 0 w 120"/>
                  <a:gd name="T55" fmla="*/ 1 h 60"/>
                  <a:gd name="T56" fmla="*/ 0 w 120"/>
                  <a:gd name="T57" fmla="*/ 1 h 6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20" h="60">
                    <a:moveTo>
                      <a:pt x="0" y="25"/>
                    </a:moveTo>
                    <a:lnTo>
                      <a:pt x="15" y="22"/>
                    </a:lnTo>
                    <a:lnTo>
                      <a:pt x="30" y="19"/>
                    </a:lnTo>
                    <a:lnTo>
                      <a:pt x="45" y="16"/>
                    </a:lnTo>
                    <a:lnTo>
                      <a:pt x="60" y="12"/>
                    </a:lnTo>
                    <a:lnTo>
                      <a:pt x="75" y="9"/>
                    </a:lnTo>
                    <a:lnTo>
                      <a:pt x="90" y="6"/>
                    </a:lnTo>
                    <a:lnTo>
                      <a:pt x="105" y="3"/>
                    </a:lnTo>
                    <a:lnTo>
                      <a:pt x="120" y="0"/>
                    </a:lnTo>
                    <a:lnTo>
                      <a:pt x="120" y="7"/>
                    </a:lnTo>
                    <a:lnTo>
                      <a:pt x="120" y="12"/>
                    </a:lnTo>
                    <a:lnTo>
                      <a:pt x="120" y="19"/>
                    </a:lnTo>
                    <a:lnTo>
                      <a:pt x="120" y="26"/>
                    </a:lnTo>
                    <a:lnTo>
                      <a:pt x="112" y="29"/>
                    </a:lnTo>
                    <a:lnTo>
                      <a:pt x="104" y="31"/>
                    </a:lnTo>
                    <a:lnTo>
                      <a:pt x="95" y="34"/>
                    </a:lnTo>
                    <a:lnTo>
                      <a:pt x="87" y="37"/>
                    </a:lnTo>
                    <a:lnTo>
                      <a:pt x="76" y="40"/>
                    </a:lnTo>
                    <a:lnTo>
                      <a:pt x="65" y="42"/>
                    </a:lnTo>
                    <a:lnTo>
                      <a:pt x="55" y="46"/>
                    </a:lnTo>
                    <a:lnTo>
                      <a:pt x="44" y="48"/>
                    </a:lnTo>
                    <a:lnTo>
                      <a:pt x="33" y="50"/>
                    </a:lnTo>
                    <a:lnTo>
                      <a:pt x="22" y="54"/>
                    </a:lnTo>
                    <a:lnTo>
                      <a:pt x="11" y="56"/>
                    </a:lnTo>
                    <a:lnTo>
                      <a:pt x="0" y="60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3A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7" name="Freeform 453"/>
              <p:cNvSpPr>
                <a:spLocks/>
              </p:cNvSpPr>
              <p:nvPr/>
            </p:nvSpPr>
            <p:spPr bwMode="auto">
              <a:xfrm>
                <a:off x="1528" y="3119"/>
                <a:ext cx="56" cy="29"/>
              </a:xfrm>
              <a:custGeom>
                <a:avLst/>
                <a:gdLst>
                  <a:gd name="T0" fmla="*/ 0 w 113"/>
                  <a:gd name="T1" fmla="*/ 1 h 57"/>
                  <a:gd name="T2" fmla="*/ 0 w 113"/>
                  <a:gd name="T3" fmla="*/ 1 h 57"/>
                  <a:gd name="T4" fmla="*/ 0 w 113"/>
                  <a:gd name="T5" fmla="*/ 1 h 57"/>
                  <a:gd name="T6" fmla="*/ 0 w 113"/>
                  <a:gd name="T7" fmla="*/ 1 h 57"/>
                  <a:gd name="T8" fmla="*/ 0 w 113"/>
                  <a:gd name="T9" fmla="*/ 1 h 57"/>
                  <a:gd name="T10" fmla="*/ 0 w 113"/>
                  <a:gd name="T11" fmla="*/ 1 h 57"/>
                  <a:gd name="T12" fmla="*/ 0 w 113"/>
                  <a:gd name="T13" fmla="*/ 1 h 57"/>
                  <a:gd name="T14" fmla="*/ 0 w 113"/>
                  <a:gd name="T15" fmla="*/ 1 h 57"/>
                  <a:gd name="T16" fmla="*/ 0 w 113"/>
                  <a:gd name="T17" fmla="*/ 0 h 57"/>
                  <a:gd name="T18" fmla="*/ 0 w 113"/>
                  <a:gd name="T19" fmla="*/ 1 h 57"/>
                  <a:gd name="T20" fmla="*/ 0 w 113"/>
                  <a:gd name="T21" fmla="*/ 1 h 57"/>
                  <a:gd name="T22" fmla="*/ 0 w 113"/>
                  <a:gd name="T23" fmla="*/ 1 h 57"/>
                  <a:gd name="T24" fmla="*/ 0 w 113"/>
                  <a:gd name="T25" fmla="*/ 1 h 57"/>
                  <a:gd name="T26" fmla="*/ 0 w 113"/>
                  <a:gd name="T27" fmla="*/ 1 h 57"/>
                  <a:gd name="T28" fmla="*/ 0 w 113"/>
                  <a:gd name="T29" fmla="*/ 1 h 57"/>
                  <a:gd name="T30" fmla="*/ 0 w 113"/>
                  <a:gd name="T31" fmla="*/ 1 h 57"/>
                  <a:gd name="T32" fmla="*/ 0 w 113"/>
                  <a:gd name="T33" fmla="*/ 1 h 57"/>
                  <a:gd name="T34" fmla="*/ 0 w 113"/>
                  <a:gd name="T35" fmla="*/ 1 h 57"/>
                  <a:gd name="T36" fmla="*/ 0 w 113"/>
                  <a:gd name="T37" fmla="*/ 1 h 57"/>
                  <a:gd name="T38" fmla="*/ 0 w 113"/>
                  <a:gd name="T39" fmla="*/ 1 h 57"/>
                  <a:gd name="T40" fmla="*/ 0 w 113"/>
                  <a:gd name="T41" fmla="*/ 1 h 57"/>
                  <a:gd name="T42" fmla="*/ 0 w 113"/>
                  <a:gd name="T43" fmla="*/ 1 h 57"/>
                  <a:gd name="T44" fmla="*/ 0 w 113"/>
                  <a:gd name="T45" fmla="*/ 1 h 57"/>
                  <a:gd name="T46" fmla="*/ 0 w 113"/>
                  <a:gd name="T47" fmla="*/ 1 h 57"/>
                  <a:gd name="T48" fmla="*/ 0 w 113"/>
                  <a:gd name="T49" fmla="*/ 1 h 57"/>
                  <a:gd name="T50" fmla="*/ 0 w 113"/>
                  <a:gd name="T51" fmla="*/ 1 h 57"/>
                  <a:gd name="T52" fmla="*/ 0 w 113"/>
                  <a:gd name="T53" fmla="*/ 1 h 57"/>
                  <a:gd name="T54" fmla="*/ 0 w 113"/>
                  <a:gd name="T55" fmla="*/ 1 h 57"/>
                  <a:gd name="T56" fmla="*/ 0 w 113"/>
                  <a:gd name="T57" fmla="*/ 1 h 5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3" h="57">
                    <a:moveTo>
                      <a:pt x="0" y="24"/>
                    </a:moveTo>
                    <a:lnTo>
                      <a:pt x="14" y="20"/>
                    </a:lnTo>
                    <a:lnTo>
                      <a:pt x="29" y="18"/>
                    </a:lnTo>
                    <a:lnTo>
                      <a:pt x="43" y="15"/>
                    </a:lnTo>
                    <a:lnTo>
                      <a:pt x="58" y="11"/>
                    </a:lnTo>
                    <a:lnTo>
                      <a:pt x="72" y="9"/>
                    </a:lnTo>
                    <a:lnTo>
                      <a:pt x="86" y="6"/>
                    </a:lnTo>
                    <a:lnTo>
                      <a:pt x="99" y="3"/>
                    </a:lnTo>
                    <a:lnTo>
                      <a:pt x="113" y="0"/>
                    </a:lnTo>
                    <a:lnTo>
                      <a:pt x="113" y="7"/>
                    </a:lnTo>
                    <a:lnTo>
                      <a:pt x="113" y="12"/>
                    </a:lnTo>
                    <a:lnTo>
                      <a:pt x="113" y="19"/>
                    </a:lnTo>
                    <a:lnTo>
                      <a:pt x="113" y="26"/>
                    </a:lnTo>
                    <a:lnTo>
                      <a:pt x="105" y="29"/>
                    </a:lnTo>
                    <a:lnTo>
                      <a:pt x="97" y="31"/>
                    </a:lnTo>
                    <a:lnTo>
                      <a:pt x="88" y="34"/>
                    </a:lnTo>
                    <a:lnTo>
                      <a:pt x="80" y="37"/>
                    </a:lnTo>
                    <a:lnTo>
                      <a:pt x="69" y="39"/>
                    </a:lnTo>
                    <a:lnTo>
                      <a:pt x="60" y="41"/>
                    </a:lnTo>
                    <a:lnTo>
                      <a:pt x="50" y="45"/>
                    </a:lnTo>
                    <a:lnTo>
                      <a:pt x="41" y="47"/>
                    </a:lnTo>
                    <a:lnTo>
                      <a:pt x="30" y="49"/>
                    </a:lnTo>
                    <a:lnTo>
                      <a:pt x="20" y="52"/>
                    </a:lnTo>
                    <a:lnTo>
                      <a:pt x="11" y="55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0" y="41"/>
                    </a:lnTo>
                    <a:lnTo>
                      <a:pt x="0" y="3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F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8" name="Freeform 454"/>
              <p:cNvSpPr>
                <a:spLocks/>
              </p:cNvSpPr>
              <p:nvPr/>
            </p:nvSpPr>
            <p:spPr bwMode="auto">
              <a:xfrm>
                <a:off x="1531" y="3119"/>
                <a:ext cx="54" cy="28"/>
              </a:xfrm>
              <a:custGeom>
                <a:avLst/>
                <a:gdLst>
                  <a:gd name="T0" fmla="*/ 0 w 107"/>
                  <a:gd name="T1" fmla="*/ 1 h 56"/>
                  <a:gd name="T2" fmla="*/ 1 w 107"/>
                  <a:gd name="T3" fmla="*/ 1 h 56"/>
                  <a:gd name="T4" fmla="*/ 1 w 107"/>
                  <a:gd name="T5" fmla="*/ 1 h 56"/>
                  <a:gd name="T6" fmla="*/ 1 w 107"/>
                  <a:gd name="T7" fmla="*/ 1 h 56"/>
                  <a:gd name="T8" fmla="*/ 1 w 107"/>
                  <a:gd name="T9" fmla="*/ 1 h 56"/>
                  <a:gd name="T10" fmla="*/ 1 w 107"/>
                  <a:gd name="T11" fmla="*/ 1 h 56"/>
                  <a:gd name="T12" fmla="*/ 1 w 107"/>
                  <a:gd name="T13" fmla="*/ 1 h 56"/>
                  <a:gd name="T14" fmla="*/ 1 w 107"/>
                  <a:gd name="T15" fmla="*/ 1 h 56"/>
                  <a:gd name="T16" fmla="*/ 1 w 107"/>
                  <a:gd name="T17" fmla="*/ 0 h 56"/>
                  <a:gd name="T18" fmla="*/ 1 w 107"/>
                  <a:gd name="T19" fmla="*/ 1 h 56"/>
                  <a:gd name="T20" fmla="*/ 1 w 107"/>
                  <a:gd name="T21" fmla="*/ 1 h 56"/>
                  <a:gd name="T22" fmla="*/ 1 w 107"/>
                  <a:gd name="T23" fmla="*/ 1 h 56"/>
                  <a:gd name="T24" fmla="*/ 1 w 107"/>
                  <a:gd name="T25" fmla="*/ 1 h 56"/>
                  <a:gd name="T26" fmla="*/ 1 w 107"/>
                  <a:gd name="T27" fmla="*/ 1 h 56"/>
                  <a:gd name="T28" fmla="*/ 1 w 107"/>
                  <a:gd name="T29" fmla="*/ 1 h 56"/>
                  <a:gd name="T30" fmla="*/ 1 w 107"/>
                  <a:gd name="T31" fmla="*/ 1 h 56"/>
                  <a:gd name="T32" fmla="*/ 1 w 107"/>
                  <a:gd name="T33" fmla="*/ 1 h 56"/>
                  <a:gd name="T34" fmla="*/ 1 w 107"/>
                  <a:gd name="T35" fmla="*/ 1 h 56"/>
                  <a:gd name="T36" fmla="*/ 1 w 107"/>
                  <a:gd name="T37" fmla="*/ 1 h 56"/>
                  <a:gd name="T38" fmla="*/ 1 w 107"/>
                  <a:gd name="T39" fmla="*/ 1 h 56"/>
                  <a:gd name="T40" fmla="*/ 1 w 107"/>
                  <a:gd name="T41" fmla="*/ 1 h 56"/>
                  <a:gd name="T42" fmla="*/ 1 w 107"/>
                  <a:gd name="T43" fmla="*/ 1 h 56"/>
                  <a:gd name="T44" fmla="*/ 1 w 107"/>
                  <a:gd name="T45" fmla="*/ 1 h 56"/>
                  <a:gd name="T46" fmla="*/ 1 w 107"/>
                  <a:gd name="T47" fmla="*/ 1 h 56"/>
                  <a:gd name="T48" fmla="*/ 0 w 107"/>
                  <a:gd name="T49" fmla="*/ 1 h 56"/>
                  <a:gd name="T50" fmla="*/ 0 w 107"/>
                  <a:gd name="T51" fmla="*/ 1 h 56"/>
                  <a:gd name="T52" fmla="*/ 0 w 107"/>
                  <a:gd name="T53" fmla="*/ 1 h 56"/>
                  <a:gd name="T54" fmla="*/ 0 w 107"/>
                  <a:gd name="T55" fmla="*/ 1 h 56"/>
                  <a:gd name="T56" fmla="*/ 0 w 107"/>
                  <a:gd name="T57" fmla="*/ 1 h 5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7" h="56">
                    <a:moveTo>
                      <a:pt x="0" y="23"/>
                    </a:moveTo>
                    <a:lnTo>
                      <a:pt x="14" y="19"/>
                    </a:lnTo>
                    <a:lnTo>
                      <a:pt x="27" y="17"/>
                    </a:lnTo>
                    <a:lnTo>
                      <a:pt x="41" y="14"/>
                    </a:lnTo>
                    <a:lnTo>
                      <a:pt x="54" y="11"/>
                    </a:lnTo>
                    <a:lnTo>
                      <a:pt x="67" y="9"/>
                    </a:lnTo>
                    <a:lnTo>
                      <a:pt x="81" y="6"/>
                    </a:lnTo>
                    <a:lnTo>
                      <a:pt x="94" y="3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107" y="14"/>
                    </a:lnTo>
                    <a:lnTo>
                      <a:pt x="107" y="20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90" y="31"/>
                    </a:lnTo>
                    <a:lnTo>
                      <a:pt x="82" y="34"/>
                    </a:lnTo>
                    <a:lnTo>
                      <a:pt x="74" y="37"/>
                    </a:lnTo>
                    <a:lnTo>
                      <a:pt x="65" y="39"/>
                    </a:lnTo>
                    <a:lnTo>
                      <a:pt x="56" y="41"/>
                    </a:lnTo>
                    <a:lnTo>
                      <a:pt x="46" y="44"/>
                    </a:lnTo>
                    <a:lnTo>
                      <a:pt x="37" y="46"/>
                    </a:lnTo>
                    <a:lnTo>
                      <a:pt x="28" y="49"/>
                    </a:lnTo>
                    <a:lnTo>
                      <a:pt x="19" y="52"/>
                    </a:lnTo>
                    <a:lnTo>
                      <a:pt x="9" y="54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7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79" name="Freeform 455"/>
              <p:cNvSpPr>
                <a:spLocks/>
              </p:cNvSpPr>
              <p:nvPr/>
            </p:nvSpPr>
            <p:spPr bwMode="auto">
              <a:xfrm>
                <a:off x="1534" y="3119"/>
                <a:ext cx="51" cy="27"/>
              </a:xfrm>
              <a:custGeom>
                <a:avLst/>
                <a:gdLst>
                  <a:gd name="T0" fmla="*/ 0 w 101"/>
                  <a:gd name="T1" fmla="*/ 1 h 54"/>
                  <a:gd name="T2" fmla="*/ 1 w 101"/>
                  <a:gd name="T3" fmla="*/ 1 h 54"/>
                  <a:gd name="T4" fmla="*/ 1 w 101"/>
                  <a:gd name="T5" fmla="*/ 1 h 54"/>
                  <a:gd name="T6" fmla="*/ 1 w 101"/>
                  <a:gd name="T7" fmla="*/ 1 h 54"/>
                  <a:gd name="T8" fmla="*/ 1 w 101"/>
                  <a:gd name="T9" fmla="*/ 1 h 54"/>
                  <a:gd name="T10" fmla="*/ 1 w 101"/>
                  <a:gd name="T11" fmla="*/ 1 h 54"/>
                  <a:gd name="T12" fmla="*/ 1 w 101"/>
                  <a:gd name="T13" fmla="*/ 1 h 54"/>
                  <a:gd name="T14" fmla="*/ 1 w 101"/>
                  <a:gd name="T15" fmla="*/ 1 h 54"/>
                  <a:gd name="T16" fmla="*/ 1 w 101"/>
                  <a:gd name="T17" fmla="*/ 0 h 54"/>
                  <a:gd name="T18" fmla="*/ 1 w 101"/>
                  <a:gd name="T19" fmla="*/ 1 h 54"/>
                  <a:gd name="T20" fmla="*/ 1 w 101"/>
                  <a:gd name="T21" fmla="*/ 1 h 54"/>
                  <a:gd name="T22" fmla="*/ 1 w 101"/>
                  <a:gd name="T23" fmla="*/ 1 h 54"/>
                  <a:gd name="T24" fmla="*/ 1 w 101"/>
                  <a:gd name="T25" fmla="*/ 1 h 54"/>
                  <a:gd name="T26" fmla="*/ 1 w 101"/>
                  <a:gd name="T27" fmla="*/ 1 h 54"/>
                  <a:gd name="T28" fmla="*/ 1 w 101"/>
                  <a:gd name="T29" fmla="*/ 1 h 54"/>
                  <a:gd name="T30" fmla="*/ 1 w 101"/>
                  <a:gd name="T31" fmla="*/ 1 h 54"/>
                  <a:gd name="T32" fmla="*/ 1 w 101"/>
                  <a:gd name="T33" fmla="*/ 1 h 54"/>
                  <a:gd name="T34" fmla="*/ 1 w 101"/>
                  <a:gd name="T35" fmla="*/ 1 h 54"/>
                  <a:gd name="T36" fmla="*/ 1 w 101"/>
                  <a:gd name="T37" fmla="*/ 1 h 54"/>
                  <a:gd name="T38" fmla="*/ 1 w 101"/>
                  <a:gd name="T39" fmla="*/ 1 h 54"/>
                  <a:gd name="T40" fmla="*/ 1 w 101"/>
                  <a:gd name="T41" fmla="*/ 1 h 54"/>
                  <a:gd name="T42" fmla="*/ 1 w 101"/>
                  <a:gd name="T43" fmla="*/ 1 h 54"/>
                  <a:gd name="T44" fmla="*/ 1 w 101"/>
                  <a:gd name="T45" fmla="*/ 1 h 54"/>
                  <a:gd name="T46" fmla="*/ 1 w 101"/>
                  <a:gd name="T47" fmla="*/ 1 h 54"/>
                  <a:gd name="T48" fmla="*/ 1 w 101"/>
                  <a:gd name="T49" fmla="*/ 1 h 54"/>
                  <a:gd name="T50" fmla="*/ 1 w 101"/>
                  <a:gd name="T51" fmla="*/ 1 h 54"/>
                  <a:gd name="T52" fmla="*/ 1 w 101"/>
                  <a:gd name="T53" fmla="*/ 1 h 54"/>
                  <a:gd name="T54" fmla="*/ 1 w 101"/>
                  <a:gd name="T55" fmla="*/ 1 h 54"/>
                  <a:gd name="T56" fmla="*/ 0 w 101"/>
                  <a:gd name="T57" fmla="*/ 1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1" h="54">
                    <a:moveTo>
                      <a:pt x="0" y="22"/>
                    </a:moveTo>
                    <a:lnTo>
                      <a:pt x="13" y="19"/>
                    </a:lnTo>
                    <a:lnTo>
                      <a:pt x="25" y="16"/>
                    </a:lnTo>
                    <a:lnTo>
                      <a:pt x="38" y="14"/>
                    </a:lnTo>
                    <a:lnTo>
                      <a:pt x="51" y="11"/>
                    </a:lnTo>
                    <a:lnTo>
                      <a:pt x="63" y="9"/>
                    </a:lnTo>
                    <a:lnTo>
                      <a:pt x="76" y="6"/>
                    </a:lnTo>
                    <a:lnTo>
                      <a:pt x="89" y="3"/>
                    </a:lnTo>
                    <a:lnTo>
                      <a:pt x="101" y="0"/>
                    </a:lnTo>
                    <a:lnTo>
                      <a:pt x="101" y="7"/>
                    </a:lnTo>
                    <a:lnTo>
                      <a:pt x="101" y="14"/>
                    </a:lnTo>
                    <a:lnTo>
                      <a:pt x="101" y="20"/>
                    </a:lnTo>
                    <a:lnTo>
                      <a:pt x="101" y="27"/>
                    </a:lnTo>
                    <a:lnTo>
                      <a:pt x="93" y="30"/>
                    </a:lnTo>
                    <a:lnTo>
                      <a:pt x="85" y="32"/>
                    </a:lnTo>
                    <a:lnTo>
                      <a:pt x="76" y="34"/>
                    </a:lnTo>
                    <a:lnTo>
                      <a:pt x="68" y="37"/>
                    </a:lnTo>
                    <a:lnTo>
                      <a:pt x="60" y="39"/>
                    </a:lnTo>
                    <a:lnTo>
                      <a:pt x="52" y="41"/>
                    </a:lnTo>
                    <a:lnTo>
                      <a:pt x="43" y="44"/>
                    </a:lnTo>
                    <a:lnTo>
                      <a:pt x="35" y="45"/>
                    </a:lnTo>
                    <a:lnTo>
                      <a:pt x="26" y="47"/>
                    </a:lnTo>
                    <a:lnTo>
                      <a:pt x="17" y="49"/>
                    </a:lnTo>
                    <a:lnTo>
                      <a:pt x="9" y="52"/>
                    </a:lnTo>
                    <a:lnTo>
                      <a:pt x="1" y="54"/>
                    </a:lnTo>
                    <a:lnTo>
                      <a:pt x="1" y="46"/>
                    </a:lnTo>
                    <a:lnTo>
                      <a:pt x="1" y="38"/>
                    </a:lnTo>
                    <a:lnTo>
                      <a:pt x="1" y="3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F3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0" name="Freeform 456"/>
              <p:cNvSpPr>
                <a:spLocks/>
              </p:cNvSpPr>
              <p:nvPr/>
            </p:nvSpPr>
            <p:spPr bwMode="auto">
              <a:xfrm>
                <a:off x="1537" y="3119"/>
                <a:ext cx="48" cy="26"/>
              </a:xfrm>
              <a:custGeom>
                <a:avLst/>
                <a:gdLst>
                  <a:gd name="T0" fmla="*/ 0 w 94"/>
                  <a:gd name="T1" fmla="*/ 1 h 52"/>
                  <a:gd name="T2" fmla="*/ 1 w 94"/>
                  <a:gd name="T3" fmla="*/ 1 h 52"/>
                  <a:gd name="T4" fmla="*/ 1 w 94"/>
                  <a:gd name="T5" fmla="*/ 1 h 52"/>
                  <a:gd name="T6" fmla="*/ 1 w 94"/>
                  <a:gd name="T7" fmla="*/ 1 h 52"/>
                  <a:gd name="T8" fmla="*/ 1 w 94"/>
                  <a:gd name="T9" fmla="*/ 1 h 52"/>
                  <a:gd name="T10" fmla="*/ 1 w 94"/>
                  <a:gd name="T11" fmla="*/ 1 h 52"/>
                  <a:gd name="T12" fmla="*/ 1 w 94"/>
                  <a:gd name="T13" fmla="*/ 1 h 52"/>
                  <a:gd name="T14" fmla="*/ 1 w 94"/>
                  <a:gd name="T15" fmla="*/ 1 h 52"/>
                  <a:gd name="T16" fmla="*/ 1 w 94"/>
                  <a:gd name="T17" fmla="*/ 0 h 52"/>
                  <a:gd name="T18" fmla="*/ 1 w 94"/>
                  <a:gd name="T19" fmla="*/ 1 h 52"/>
                  <a:gd name="T20" fmla="*/ 1 w 94"/>
                  <a:gd name="T21" fmla="*/ 1 h 52"/>
                  <a:gd name="T22" fmla="*/ 1 w 94"/>
                  <a:gd name="T23" fmla="*/ 1 h 52"/>
                  <a:gd name="T24" fmla="*/ 1 w 94"/>
                  <a:gd name="T25" fmla="*/ 1 h 52"/>
                  <a:gd name="T26" fmla="*/ 1 w 94"/>
                  <a:gd name="T27" fmla="*/ 1 h 52"/>
                  <a:gd name="T28" fmla="*/ 1 w 94"/>
                  <a:gd name="T29" fmla="*/ 1 h 52"/>
                  <a:gd name="T30" fmla="*/ 1 w 94"/>
                  <a:gd name="T31" fmla="*/ 1 h 52"/>
                  <a:gd name="T32" fmla="*/ 1 w 94"/>
                  <a:gd name="T33" fmla="*/ 1 h 52"/>
                  <a:gd name="T34" fmla="*/ 1 w 94"/>
                  <a:gd name="T35" fmla="*/ 1 h 52"/>
                  <a:gd name="T36" fmla="*/ 1 w 94"/>
                  <a:gd name="T37" fmla="*/ 1 h 52"/>
                  <a:gd name="T38" fmla="*/ 1 w 94"/>
                  <a:gd name="T39" fmla="*/ 1 h 52"/>
                  <a:gd name="T40" fmla="*/ 1 w 94"/>
                  <a:gd name="T41" fmla="*/ 1 h 52"/>
                  <a:gd name="T42" fmla="*/ 1 w 94"/>
                  <a:gd name="T43" fmla="*/ 1 h 52"/>
                  <a:gd name="T44" fmla="*/ 1 w 94"/>
                  <a:gd name="T45" fmla="*/ 1 h 52"/>
                  <a:gd name="T46" fmla="*/ 1 w 94"/>
                  <a:gd name="T47" fmla="*/ 1 h 52"/>
                  <a:gd name="T48" fmla="*/ 1 w 94"/>
                  <a:gd name="T49" fmla="*/ 1 h 52"/>
                  <a:gd name="T50" fmla="*/ 1 w 94"/>
                  <a:gd name="T51" fmla="*/ 1 h 52"/>
                  <a:gd name="T52" fmla="*/ 1 w 94"/>
                  <a:gd name="T53" fmla="*/ 1 h 52"/>
                  <a:gd name="T54" fmla="*/ 0 w 94"/>
                  <a:gd name="T55" fmla="*/ 1 h 52"/>
                  <a:gd name="T56" fmla="*/ 0 w 94"/>
                  <a:gd name="T57" fmla="*/ 1 h 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4" h="52">
                    <a:moveTo>
                      <a:pt x="0" y="19"/>
                    </a:moveTo>
                    <a:lnTo>
                      <a:pt x="11" y="17"/>
                    </a:lnTo>
                    <a:lnTo>
                      <a:pt x="23" y="15"/>
                    </a:lnTo>
                    <a:lnTo>
                      <a:pt x="34" y="11"/>
                    </a:lnTo>
                    <a:lnTo>
                      <a:pt x="47" y="9"/>
                    </a:lnTo>
                    <a:lnTo>
                      <a:pt x="59" y="7"/>
                    </a:lnTo>
                    <a:lnTo>
                      <a:pt x="70" y="5"/>
                    </a:lnTo>
                    <a:lnTo>
                      <a:pt x="83" y="2"/>
                    </a:lnTo>
                    <a:lnTo>
                      <a:pt x="94" y="0"/>
                    </a:lnTo>
                    <a:lnTo>
                      <a:pt x="94" y="6"/>
                    </a:lnTo>
                    <a:lnTo>
                      <a:pt x="94" y="13"/>
                    </a:lnTo>
                    <a:lnTo>
                      <a:pt x="94" y="19"/>
                    </a:lnTo>
                    <a:lnTo>
                      <a:pt x="94" y="26"/>
                    </a:lnTo>
                    <a:lnTo>
                      <a:pt x="86" y="29"/>
                    </a:lnTo>
                    <a:lnTo>
                      <a:pt x="78" y="31"/>
                    </a:lnTo>
                    <a:lnTo>
                      <a:pt x="70" y="33"/>
                    </a:lnTo>
                    <a:lnTo>
                      <a:pt x="62" y="36"/>
                    </a:lnTo>
                    <a:lnTo>
                      <a:pt x="54" y="38"/>
                    </a:lnTo>
                    <a:lnTo>
                      <a:pt x="47" y="40"/>
                    </a:lnTo>
                    <a:lnTo>
                      <a:pt x="39" y="41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16" y="47"/>
                    </a:lnTo>
                    <a:lnTo>
                      <a:pt x="9" y="49"/>
                    </a:lnTo>
                    <a:lnTo>
                      <a:pt x="1" y="52"/>
                    </a:lnTo>
                    <a:lnTo>
                      <a:pt x="1" y="44"/>
                    </a:lnTo>
                    <a:lnTo>
                      <a:pt x="1" y="36"/>
                    </a:lnTo>
                    <a:lnTo>
                      <a:pt x="0" y="2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43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1" name="Freeform 457"/>
              <p:cNvSpPr>
                <a:spLocks/>
              </p:cNvSpPr>
              <p:nvPr/>
            </p:nvSpPr>
            <p:spPr bwMode="auto">
              <a:xfrm>
                <a:off x="1541" y="3119"/>
                <a:ext cx="44" cy="25"/>
              </a:xfrm>
              <a:custGeom>
                <a:avLst/>
                <a:gdLst>
                  <a:gd name="T0" fmla="*/ 0 w 87"/>
                  <a:gd name="T1" fmla="*/ 1 h 49"/>
                  <a:gd name="T2" fmla="*/ 1 w 87"/>
                  <a:gd name="T3" fmla="*/ 1 h 49"/>
                  <a:gd name="T4" fmla="*/ 1 w 87"/>
                  <a:gd name="T5" fmla="*/ 1 h 49"/>
                  <a:gd name="T6" fmla="*/ 1 w 87"/>
                  <a:gd name="T7" fmla="*/ 1 h 49"/>
                  <a:gd name="T8" fmla="*/ 1 w 87"/>
                  <a:gd name="T9" fmla="*/ 1 h 49"/>
                  <a:gd name="T10" fmla="*/ 1 w 87"/>
                  <a:gd name="T11" fmla="*/ 1 h 49"/>
                  <a:gd name="T12" fmla="*/ 1 w 87"/>
                  <a:gd name="T13" fmla="*/ 1 h 49"/>
                  <a:gd name="T14" fmla="*/ 1 w 87"/>
                  <a:gd name="T15" fmla="*/ 1 h 49"/>
                  <a:gd name="T16" fmla="*/ 1 w 87"/>
                  <a:gd name="T17" fmla="*/ 0 h 49"/>
                  <a:gd name="T18" fmla="*/ 1 w 87"/>
                  <a:gd name="T19" fmla="*/ 1 h 49"/>
                  <a:gd name="T20" fmla="*/ 1 w 87"/>
                  <a:gd name="T21" fmla="*/ 1 h 49"/>
                  <a:gd name="T22" fmla="*/ 1 w 87"/>
                  <a:gd name="T23" fmla="*/ 1 h 49"/>
                  <a:gd name="T24" fmla="*/ 1 w 87"/>
                  <a:gd name="T25" fmla="*/ 1 h 49"/>
                  <a:gd name="T26" fmla="*/ 1 w 87"/>
                  <a:gd name="T27" fmla="*/ 1 h 49"/>
                  <a:gd name="T28" fmla="*/ 1 w 87"/>
                  <a:gd name="T29" fmla="*/ 1 h 49"/>
                  <a:gd name="T30" fmla="*/ 1 w 87"/>
                  <a:gd name="T31" fmla="*/ 1 h 49"/>
                  <a:gd name="T32" fmla="*/ 1 w 87"/>
                  <a:gd name="T33" fmla="*/ 1 h 49"/>
                  <a:gd name="T34" fmla="*/ 1 w 87"/>
                  <a:gd name="T35" fmla="*/ 1 h 49"/>
                  <a:gd name="T36" fmla="*/ 1 w 87"/>
                  <a:gd name="T37" fmla="*/ 1 h 49"/>
                  <a:gd name="T38" fmla="*/ 1 w 87"/>
                  <a:gd name="T39" fmla="*/ 1 h 49"/>
                  <a:gd name="T40" fmla="*/ 1 w 87"/>
                  <a:gd name="T41" fmla="*/ 1 h 49"/>
                  <a:gd name="T42" fmla="*/ 1 w 87"/>
                  <a:gd name="T43" fmla="*/ 1 h 49"/>
                  <a:gd name="T44" fmla="*/ 1 w 87"/>
                  <a:gd name="T45" fmla="*/ 1 h 49"/>
                  <a:gd name="T46" fmla="*/ 1 w 87"/>
                  <a:gd name="T47" fmla="*/ 1 h 49"/>
                  <a:gd name="T48" fmla="*/ 1 w 87"/>
                  <a:gd name="T49" fmla="*/ 1 h 49"/>
                  <a:gd name="T50" fmla="*/ 1 w 87"/>
                  <a:gd name="T51" fmla="*/ 1 h 49"/>
                  <a:gd name="T52" fmla="*/ 1 w 87"/>
                  <a:gd name="T53" fmla="*/ 1 h 49"/>
                  <a:gd name="T54" fmla="*/ 0 w 87"/>
                  <a:gd name="T55" fmla="*/ 1 h 49"/>
                  <a:gd name="T56" fmla="*/ 0 w 87"/>
                  <a:gd name="T57" fmla="*/ 1 h 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7" h="49">
                    <a:moveTo>
                      <a:pt x="0" y="18"/>
                    </a:moveTo>
                    <a:lnTo>
                      <a:pt x="10" y="16"/>
                    </a:lnTo>
                    <a:lnTo>
                      <a:pt x="22" y="14"/>
                    </a:lnTo>
                    <a:lnTo>
                      <a:pt x="32" y="11"/>
                    </a:lnTo>
                    <a:lnTo>
                      <a:pt x="44" y="9"/>
                    </a:lnTo>
                    <a:lnTo>
                      <a:pt x="54" y="7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7" y="0"/>
                    </a:lnTo>
                    <a:lnTo>
                      <a:pt x="87" y="7"/>
                    </a:lnTo>
                    <a:lnTo>
                      <a:pt x="87" y="14"/>
                    </a:lnTo>
                    <a:lnTo>
                      <a:pt x="87" y="21"/>
                    </a:lnTo>
                    <a:lnTo>
                      <a:pt x="87" y="28"/>
                    </a:lnTo>
                    <a:lnTo>
                      <a:pt x="79" y="30"/>
                    </a:lnTo>
                    <a:lnTo>
                      <a:pt x="71" y="31"/>
                    </a:lnTo>
                    <a:lnTo>
                      <a:pt x="63" y="33"/>
                    </a:lnTo>
                    <a:lnTo>
                      <a:pt x="55" y="36"/>
                    </a:lnTo>
                    <a:lnTo>
                      <a:pt x="48" y="37"/>
                    </a:lnTo>
                    <a:lnTo>
                      <a:pt x="41" y="39"/>
                    </a:lnTo>
                    <a:lnTo>
                      <a:pt x="34" y="40"/>
                    </a:lnTo>
                    <a:lnTo>
                      <a:pt x="29" y="43"/>
                    </a:lnTo>
                    <a:lnTo>
                      <a:pt x="22" y="44"/>
                    </a:lnTo>
                    <a:lnTo>
                      <a:pt x="15" y="46"/>
                    </a:lnTo>
                    <a:lnTo>
                      <a:pt x="9" y="47"/>
                    </a:lnTo>
                    <a:lnTo>
                      <a:pt x="2" y="49"/>
                    </a:lnTo>
                    <a:lnTo>
                      <a:pt x="2" y="41"/>
                    </a:lnTo>
                    <a:lnTo>
                      <a:pt x="1" y="33"/>
                    </a:lnTo>
                    <a:lnTo>
                      <a:pt x="0" y="2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B3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2" name="Freeform 458"/>
              <p:cNvSpPr>
                <a:spLocks/>
              </p:cNvSpPr>
              <p:nvPr/>
            </p:nvSpPr>
            <p:spPr bwMode="auto">
              <a:xfrm>
                <a:off x="1544" y="3119"/>
                <a:ext cx="41" cy="25"/>
              </a:xfrm>
              <a:custGeom>
                <a:avLst/>
                <a:gdLst>
                  <a:gd name="T0" fmla="*/ 0 w 80"/>
                  <a:gd name="T1" fmla="*/ 1 h 48"/>
                  <a:gd name="T2" fmla="*/ 1 w 80"/>
                  <a:gd name="T3" fmla="*/ 1 h 48"/>
                  <a:gd name="T4" fmla="*/ 1 w 80"/>
                  <a:gd name="T5" fmla="*/ 1 h 48"/>
                  <a:gd name="T6" fmla="*/ 1 w 80"/>
                  <a:gd name="T7" fmla="*/ 1 h 48"/>
                  <a:gd name="T8" fmla="*/ 1 w 80"/>
                  <a:gd name="T9" fmla="*/ 1 h 48"/>
                  <a:gd name="T10" fmla="*/ 1 w 80"/>
                  <a:gd name="T11" fmla="*/ 1 h 48"/>
                  <a:gd name="T12" fmla="*/ 1 w 80"/>
                  <a:gd name="T13" fmla="*/ 1 h 48"/>
                  <a:gd name="T14" fmla="*/ 1 w 80"/>
                  <a:gd name="T15" fmla="*/ 1 h 48"/>
                  <a:gd name="T16" fmla="*/ 1 w 80"/>
                  <a:gd name="T17" fmla="*/ 0 h 48"/>
                  <a:gd name="T18" fmla="*/ 1 w 80"/>
                  <a:gd name="T19" fmla="*/ 1 h 48"/>
                  <a:gd name="T20" fmla="*/ 1 w 80"/>
                  <a:gd name="T21" fmla="*/ 1 h 48"/>
                  <a:gd name="T22" fmla="*/ 1 w 80"/>
                  <a:gd name="T23" fmla="*/ 1 h 48"/>
                  <a:gd name="T24" fmla="*/ 1 w 80"/>
                  <a:gd name="T25" fmla="*/ 1 h 48"/>
                  <a:gd name="T26" fmla="*/ 1 w 80"/>
                  <a:gd name="T27" fmla="*/ 1 h 48"/>
                  <a:gd name="T28" fmla="*/ 1 w 80"/>
                  <a:gd name="T29" fmla="*/ 1 h 48"/>
                  <a:gd name="T30" fmla="*/ 1 w 80"/>
                  <a:gd name="T31" fmla="*/ 1 h 48"/>
                  <a:gd name="T32" fmla="*/ 1 w 80"/>
                  <a:gd name="T33" fmla="*/ 1 h 48"/>
                  <a:gd name="T34" fmla="*/ 1 w 80"/>
                  <a:gd name="T35" fmla="*/ 1 h 48"/>
                  <a:gd name="T36" fmla="*/ 1 w 80"/>
                  <a:gd name="T37" fmla="*/ 1 h 48"/>
                  <a:gd name="T38" fmla="*/ 1 w 80"/>
                  <a:gd name="T39" fmla="*/ 1 h 48"/>
                  <a:gd name="T40" fmla="*/ 1 w 80"/>
                  <a:gd name="T41" fmla="*/ 1 h 48"/>
                  <a:gd name="T42" fmla="*/ 1 w 80"/>
                  <a:gd name="T43" fmla="*/ 1 h 48"/>
                  <a:gd name="T44" fmla="*/ 1 w 80"/>
                  <a:gd name="T45" fmla="*/ 1 h 48"/>
                  <a:gd name="T46" fmla="*/ 1 w 80"/>
                  <a:gd name="T47" fmla="*/ 1 h 48"/>
                  <a:gd name="T48" fmla="*/ 1 w 80"/>
                  <a:gd name="T49" fmla="*/ 1 h 48"/>
                  <a:gd name="T50" fmla="*/ 0 w 80"/>
                  <a:gd name="T51" fmla="*/ 1 h 48"/>
                  <a:gd name="T52" fmla="*/ 0 w 80"/>
                  <a:gd name="T53" fmla="*/ 1 h 48"/>
                  <a:gd name="T54" fmla="*/ 0 w 80"/>
                  <a:gd name="T55" fmla="*/ 1 h 48"/>
                  <a:gd name="T56" fmla="*/ 0 w 80"/>
                  <a:gd name="T57" fmla="*/ 1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0" h="48">
                    <a:moveTo>
                      <a:pt x="0" y="17"/>
                    </a:moveTo>
                    <a:lnTo>
                      <a:pt x="10" y="15"/>
                    </a:lnTo>
                    <a:lnTo>
                      <a:pt x="19" y="13"/>
                    </a:lnTo>
                    <a:lnTo>
                      <a:pt x="30" y="1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60" y="5"/>
                    </a:lnTo>
                    <a:lnTo>
                      <a:pt x="70" y="2"/>
                    </a:lnTo>
                    <a:lnTo>
                      <a:pt x="80" y="0"/>
                    </a:lnTo>
                    <a:lnTo>
                      <a:pt x="80" y="7"/>
                    </a:lnTo>
                    <a:lnTo>
                      <a:pt x="80" y="14"/>
                    </a:lnTo>
                    <a:lnTo>
                      <a:pt x="80" y="21"/>
                    </a:lnTo>
                    <a:lnTo>
                      <a:pt x="80" y="28"/>
                    </a:lnTo>
                    <a:lnTo>
                      <a:pt x="72" y="30"/>
                    </a:lnTo>
                    <a:lnTo>
                      <a:pt x="64" y="31"/>
                    </a:lnTo>
                    <a:lnTo>
                      <a:pt x="56" y="33"/>
                    </a:lnTo>
                    <a:lnTo>
                      <a:pt x="48" y="36"/>
                    </a:lnTo>
                    <a:lnTo>
                      <a:pt x="42" y="37"/>
                    </a:lnTo>
                    <a:lnTo>
                      <a:pt x="37" y="39"/>
                    </a:lnTo>
                    <a:lnTo>
                      <a:pt x="31" y="40"/>
                    </a:lnTo>
                    <a:lnTo>
                      <a:pt x="25" y="41"/>
                    </a:lnTo>
                    <a:lnTo>
                      <a:pt x="19" y="44"/>
                    </a:lnTo>
                    <a:lnTo>
                      <a:pt x="12" y="45"/>
                    </a:lnTo>
                    <a:lnTo>
                      <a:pt x="7" y="47"/>
                    </a:lnTo>
                    <a:lnTo>
                      <a:pt x="1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603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3" name="Freeform 459"/>
              <p:cNvSpPr>
                <a:spLocks/>
              </p:cNvSpPr>
              <p:nvPr/>
            </p:nvSpPr>
            <p:spPr bwMode="auto">
              <a:xfrm>
                <a:off x="1547" y="3119"/>
                <a:ext cx="38" cy="23"/>
              </a:xfrm>
              <a:custGeom>
                <a:avLst/>
                <a:gdLst>
                  <a:gd name="T0" fmla="*/ 0 w 75"/>
                  <a:gd name="T1" fmla="*/ 1 h 46"/>
                  <a:gd name="T2" fmla="*/ 1 w 75"/>
                  <a:gd name="T3" fmla="*/ 1 h 46"/>
                  <a:gd name="T4" fmla="*/ 1 w 75"/>
                  <a:gd name="T5" fmla="*/ 1 h 46"/>
                  <a:gd name="T6" fmla="*/ 1 w 75"/>
                  <a:gd name="T7" fmla="*/ 1 h 46"/>
                  <a:gd name="T8" fmla="*/ 1 w 75"/>
                  <a:gd name="T9" fmla="*/ 1 h 46"/>
                  <a:gd name="T10" fmla="*/ 1 w 75"/>
                  <a:gd name="T11" fmla="*/ 1 h 46"/>
                  <a:gd name="T12" fmla="*/ 1 w 75"/>
                  <a:gd name="T13" fmla="*/ 1 h 46"/>
                  <a:gd name="T14" fmla="*/ 1 w 75"/>
                  <a:gd name="T15" fmla="*/ 1 h 46"/>
                  <a:gd name="T16" fmla="*/ 1 w 75"/>
                  <a:gd name="T17" fmla="*/ 0 h 46"/>
                  <a:gd name="T18" fmla="*/ 1 w 75"/>
                  <a:gd name="T19" fmla="*/ 1 h 46"/>
                  <a:gd name="T20" fmla="*/ 1 w 75"/>
                  <a:gd name="T21" fmla="*/ 1 h 46"/>
                  <a:gd name="T22" fmla="*/ 1 w 75"/>
                  <a:gd name="T23" fmla="*/ 1 h 46"/>
                  <a:gd name="T24" fmla="*/ 1 w 75"/>
                  <a:gd name="T25" fmla="*/ 1 h 46"/>
                  <a:gd name="T26" fmla="*/ 1 w 75"/>
                  <a:gd name="T27" fmla="*/ 1 h 46"/>
                  <a:gd name="T28" fmla="*/ 1 w 75"/>
                  <a:gd name="T29" fmla="*/ 1 h 46"/>
                  <a:gd name="T30" fmla="*/ 1 w 75"/>
                  <a:gd name="T31" fmla="*/ 1 h 46"/>
                  <a:gd name="T32" fmla="*/ 1 w 75"/>
                  <a:gd name="T33" fmla="*/ 1 h 46"/>
                  <a:gd name="T34" fmla="*/ 1 w 75"/>
                  <a:gd name="T35" fmla="*/ 1 h 46"/>
                  <a:gd name="T36" fmla="*/ 1 w 75"/>
                  <a:gd name="T37" fmla="*/ 1 h 46"/>
                  <a:gd name="T38" fmla="*/ 1 w 75"/>
                  <a:gd name="T39" fmla="*/ 1 h 46"/>
                  <a:gd name="T40" fmla="*/ 1 w 75"/>
                  <a:gd name="T41" fmla="*/ 1 h 46"/>
                  <a:gd name="T42" fmla="*/ 1 w 75"/>
                  <a:gd name="T43" fmla="*/ 1 h 46"/>
                  <a:gd name="T44" fmla="*/ 1 w 75"/>
                  <a:gd name="T45" fmla="*/ 1 h 46"/>
                  <a:gd name="T46" fmla="*/ 1 w 75"/>
                  <a:gd name="T47" fmla="*/ 1 h 46"/>
                  <a:gd name="T48" fmla="*/ 1 w 75"/>
                  <a:gd name="T49" fmla="*/ 1 h 46"/>
                  <a:gd name="T50" fmla="*/ 1 w 75"/>
                  <a:gd name="T51" fmla="*/ 1 h 46"/>
                  <a:gd name="T52" fmla="*/ 1 w 75"/>
                  <a:gd name="T53" fmla="*/ 1 h 46"/>
                  <a:gd name="T54" fmla="*/ 1 w 75"/>
                  <a:gd name="T55" fmla="*/ 1 h 46"/>
                  <a:gd name="T56" fmla="*/ 0 w 75"/>
                  <a:gd name="T57" fmla="*/ 1 h 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6">
                    <a:moveTo>
                      <a:pt x="0" y="16"/>
                    </a:moveTo>
                    <a:lnTo>
                      <a:pt x="10" y="14"/>
                    </a:lnTo>
                    <a:lnTo>
                      <a:pt x="19" y="11"/>
                    </a:lnTo>
                    <a:lnTo>
                      <a:pt x="28" y="10"/>
                    </a:lnTo>
                    <a:lnTo>
                      <a:pt x="39" y="8"/>
                    </a:lnTo>
                    <a:lnTo>
                      <a:pt x="48" y="6"/>
                    </a:lnTo>
                    <a:lnTo>
                      <a:pt x="57" y="5"/>
                    </a:lnTo>
                    <a:lnTo>
                      <a:pt x="66" y="2"/>
                    </a:lnTo>
                    <a:lnTo>
                      <a:pt x="75" y="0"/>
                    </a:lnTo>
                    <a:lnTo>
                      <a:pt x="75" y="7"/>
                    </a:lnTo>
                    <a:lnTo>
                      <a:pt x="75" y="14"/>
                    </a:lnTo>
                    <a:lnTo>
                      <a:pt x="75" y="21"/>
                    </a:lnTo>
                    <a:lnTo>
                      <a:pt x="75" y="28"/>
                    </a:lnTo>
                    <a:lnTo>
                      <a:pt x="67" y="30"/>
                    </a:lnTo>
                    <a:lnTo>
                      <a:pt x="60" y="32"/>
                    </a:lnTo>
                    <a:lnTo>
                      <a:pt x="52" y="33"/>
                    </a:lnTo>
                    <a:lnTo>
                      <a:pt x="44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39"/>
                    </a:lnTo>
                    <a:lnTo>
                      <a:pt x="24" y="40"/>
                    </a:lnTo>
                    <a:lnTo>
                      <a:pt x="19" y="43"/>
                    </a:lnTo>
                    <a:lnTo>
                      <a:pt x="13" y="44"/>
                    </a:lnTo>
                    <a:lnTo>
                      <a:pt x="9" y="45"/>
                    </a:lnTo>
                    <a:lnTo>
                      <a:pt x="3" y="46"/>
                    </a:lnTo>
                    <a:lnTo>
                      <a:pt x="2" y="38"/>
                    </a:lnTo>
                    <a:lnTo>
                      <a:pt x="2" y="31"/>
                    </a:lnTo>
                    <a:lnTo>
                      <a:pt x="2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83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4" name="Freeform 460"/>
              <p:cNvSpPr>
                <a:spLocks/>
              </p:cNvSpPr>
              <p:nvPr/>
            </p:nvSpPr>
            <p:spPr bwMode="auto">
              <a:xfrm>
                <a:off x="1551" y="3119"/>
                <a:ext cx="34" cy="22"/>
              </a:xfrm>
              <a:custGeom>
                <a:avLst/>
                <a:gdLst>
                  <a:gd name="T0" fmla="*/ 0 w 68"/>
                  <a:gd name="T1" fmla="*/ 1 h 44"/>
                  <a:gd name="T2" fmla="*/ 1 w 68"/>
                  <a:gd name="T3" fmla="*/ 1 h 44"/>
                  <a:gd name="T4" fmla="*/ 1 w 68"/>
                  <a:gd name="T5" fmla="*/ 1 h 44"/>
                  <a:gd name="T6" fmla="*/ 1 w 68"/>
                  <a:gd name="T7" fmla="*/ 1 h 44"/>
                  <a:gd name="T8" fmla="*/ 1 w 68"/>
                  <a:gd name="T9" fmla="*/ 1 h 44"/>
                  <a:gd name="T10" fmla="*/ 1 w 68"/>
                  <a:gd name="T11" fmla="*/ 1 h 44"/>
                  <a:gd name="T12" fmla="*/ 1 w 68"/>
                  <a:gd name="T13" fmla="*/ 1 h 44"/>
                  <a:gd name="T14" fmla="*/ 1 w 68"/>
                  <a:gd name="T15" fmla="*/ 1 h 44"/>
                  <a:gd name="T16" fmla="*/ 1 w 68"/>
                  <a:gd name="T17" fmla="*/ 0 h 44"/>
                  <a:gd name="T18" fmla="*/ 1 w 68"/>
                  <a:gd name="T19" fmla="*/ 1 h 44"/>
                  <a:gd name="T20" fmla="*/ 1 w 68"/>
                  <a:gd name="T21" fmla="*/ 1 h 44"/>
                  <a:gd name="T22" fmla="*/ 1 w 68"/>
                  <a:gd name="T23" fmla="*/ 1 h 44"/>
                  <a:gd name="T24" fmla="*/ 1 w 68"/>
                  <a:gd name="T25" fmla="*/ 1 h 44"/>
                  <a:gd name="T26" fmla="*/ 1 w 68"/>
                  <a:gd name="T27" fmla="*/ 1 h 44"/>
                  <a:gd name="T28" fmla="*/ 1 w 68"/>
                  <a:gd name="T29" fmla="*/ 1 h 44"/>
                  <a:gd name="T30" fmla="*/ 1 w 68"/>
                  <a:gd name="T31" fmla="*/ 1 h 44"/>
                  <a:gd name="T32" fmla="*/ 1 w 68"/>
                  <a:gd name="T33" fmla="*/ 1 h 44"/>
                  <a:gd name="T34" fmla="*/ 1 w 68"/>
                  <a:gd name="T35" fmla="*/ 1 h 44"/>
                  <a:gd name="T36" fmla="*/ 1 w 68"/>
                  <a:gd name="T37" fmla="*/ 1 h 44"/>
                  <a:gd name="T38" fmla="*/ 1 w 68"/>
                  <a:gd name="T39" fmla="*/ 1 h 44"/>
                  <a:gd name="T40" fmla="*/ 1 w 68"/>
                  <a:gd name="T41" fmla="*/ 1 h 44"/>
                  <a:gd name="T42" fmla="*/ 1 w 68"/>
                  <a:gd name="T43" fmla="*/ 1 h 44"/>
                  <a:gd name="T44" fmla="*/ 1 w 68"/>
                  <a:gd name="T45" fmla="*/ 1 h 44"/>
                  <a:gd name="T46" fmla="*/ 1 w 68"/>
                  <a:gd name="T47" fmla="*/ 1 h 44"/>
                  <a:gd name="T48" fmla="*/ 1 w 68"/>
                  <a:gd name="T49" fmla="*/ 1 h 44"/>
                  <a:gd name="T50" fmla="*/ 1 w 68"/>
                  <a:gd name="T51" fmla="*/ 1 h 44"/>
                  <a:gd name="T52" fmla="*/ 1 w 68"/>
                  <a:gd name="T53" fmla="*/ 1 h 44"/>
                  <a:gd name="T54" fmla="*/ 0 w 68"/>
                  <a:gd name="T55" fmla="*/ 1 h 44"/>
                  <a:gd name="T56" fmla="*/ 0 w 68"/>
                  <a:gd name="T57" fmla="*/ 1 h 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8" h="44">
                    <a:moveTo>
                      <a:pt x="0" y="15"/>
                    </a:moveTo>
                    <a:lnTo>
                      <a:pt x="8" y="13"/>
                    </a:lnTo>
                    <a:lnTo>
                      <a:pt x="18" y="11"/>
                    </a:lnTo>
                    <a:lnTo>
                      <a:pt x="26" y="9"/>
                    </a:lnTo>
                    <a:lnTo>
                      <a:pt x="35" y="7"/>
                    </a:lnTo>
                    <a:lnTo>
                      <a:pt x="43" y="6"/>
                    </a:lnTo>
                    <a:lnTo>
                      <a:pt x="51" y="3"/>
                    </a:lnTo>
                    <a:lnTo>
                      <a:pt x="60" y="2"/>
                    </a:lnTo>
                    <a:lnTo>
                      <a:pt x="68" y="0"/>
                    </a:lnTo>
                    <a:lnTo>
                      <a:pt x="68" y="7"/>
                    </a:lnTo>
                    <a:lnTo>
                      <a:pt x="68" y="14"/>
                    </a:lnTo>
                    <a:lnTo>
                      <a:pt x="68" y="21"/>
                    </a:lnTo>
                    <a:lnTo>
                      <a:pt x="68" y="29"/>
                    </a:lnTo>
                    <a:lnTo>
                      <a:pt x="60" y="30"/>
                    </a:lnTo>
                    <a:lnTo>
                      <a:pt x="53" y="32"/>
                    </a:lnTo>
                    <a:lnTo>
                      <a:pt x="45" y="33"/>
                    </a:lnTo>
                    <a:lnTo>
                      <a:pt x="37" y="36"/>
                    </a:lnTo>
                    <a:lnTo>
                      <a:pt x="33" y="37"/>
                    </a:lnTo>
                    <a:lnTo>
                      <a:pt x="29" y="38"/>
                    </a:lnTo>
                    <a:lnTo>
                      <a:pt x="25" y="39"/>
                    </a:lnTo>
                    <a:lnTo>
                      <a:pt x="20" y="40"/>
                    </a:lnTo>
                    <a:lnTo>
                      <a:pt x="15" y="41"/>
                    </a:lnTo>
                    <a:lnTo>
                      <a:pt x="12" y="41"/>
                    </a:lnTo>
                    <a:lnTo>
                      <a:pt x="7" y="43"/>
                    </a:lnTo>
                    <a:lnTo>
                      <a:pt x="3" y="44"/>
                    </a:lnTo>
                    <a:lnTo>
                      <a:pt x="2" y="37"/>
                    </a:lnTo>
                    <a:lnTo>
                      <a:pt x="2" y="30"/>
                    </a:lnTo>
                    <a:lnTo>
                      <a:pt x="0" y="2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0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5" name="Freeform 461"/>
              <p:cNvSpPr>
                <a:spLocks/>
              </p:cNvSpPr>
              <p:nvPr/>
            </p:nvSpPr>
            <p:spPr bwMode="auto">
              <a:xfrm>
                <a:off x="1554" y="3119"/>
                <a:ext cx="31" cy="22"/>
              </a:xfrm>
              <a:custGeom>
                <a:avLst/>
                <a:gdLst>
                  <a:gd name="T0" fmla="*/ 0 w 61"/>
                  <a:gd name="T1" fmla="*/ 1 h 43"/>
                  <a:gd name="T2" fmla="*/ 1 w 61"/>
                  <a:gd name="T3" fmla="*/ 1 h 43"/>
                  <a:gd name="T4" fmla="*/ 1 w 61"/>
                  <a:gd name="T5" fmla="*/ 1 h 43"/>
                  <a:gd name="T6" fmla="*/ 1 w 61"/>
                  <a:gd name="T7" fmla="*/ 1 h 43"/>
                  <a:gd name="T8" fmla="*/ 1 w 61"/>
                  <a:gd name="T9" fmla="*/ 1 h 43"/>
                  <a:gd name="T10" fmla="*/ 1 w 61"/>
                  <a:gd name="T11" fmla="*/ 1 h 43"/>
                  <a:gd name="T12" fmla="*/ 1 w 61"/>
                  <a:gd name="T13" fmla="*/ 1 h 43"/>
                  <a:gd name="T14" fmla="*/ 1 w 61"/>
                  <a:gd name="T15" fmla="*/ 1 h 43"/>
                  <a:gd name="T16" fmla="*/ 1 w 61"/>
                  <a:gd name="T17" fmla="*/ 0 h 43"/>
                  <a:gd name="T18" fmla="*/ 1 w 61"/>
                  <a:gd name="T19" fmla="*/ 1 h 43"/>
                  <a:gd name="T20" fmla="*/ 1 w 61"/>
                  <a:gd name="T21" fmla="*/ 1 h 43"/>
                  <a:gd name="T22" fmla="*/ 1 w 61"/>
                  <a:gd name="T23" fmla="*/ 1 h 43"/>
                  <a:gd name="T24" fmla="*/ 1 w 61"/>
                  <a:gd name="T25" fmla="*/ 1 h 43"/>
                  <a:gd name="T26" fmla="*/ 1 w 61"/>
                  <a:gd name="T27" fmla="*/ 1 h 43"/>
                  <a:gd name="T28" fmla="*/ 1 w 61"/>
                  <a:gd name="T29" fmla="*/ 1 h 43"/>
                  <a:gd name="T30" fmla="*/ 1 w 61"/>
                  <a:gd name="T31" fmla="*/ 1 h 43"/>
                  <a:gd name="T32" fmla="*/ 1 w 61"/>
                  <a:gd name="T33" fmla="*/ 1 h 43"/>
                  <a:gd name="T34" fmla="*/ 1 w 61"/>
                  <a:gd name="T35" fmla="*/ 1 h 43"/>
                  <a:gd name="T36" fmla="*/ 1 w 61"/>
                  <a:gd name="T37" fmla="*/ 1 h 43"/>
                  <a:gd name="T38" fmla="*/ 1 w 61"/>
                  <a:gd name="T39" fmla="*/ 1 h 43"/>
                  <a:gd name="T40" fmla="*/ 1 w 61"/>
                  <a:gd name="T41" fmla="*/ 1 h 43"/>
                  <a:gd name="T42" fmla="*/ 1 w 61"/>
                  <a:gd name="T43" fmla="*/ 1 h 43"/>
                  <a:gd name="T44" fmla="*/ 1 w 61"/>
                  <a:gd name="T45" fmla="*/ 1 h 43"/>
                  <a:gd name="T46" fmla="*/ 0 w 61"/>
                  <a:gd name="T47" fmla="*/ 1 h 43"/>
                  <a:gd name="T48" fmla="*/ 0 w 61"/>
                  <a:gd name="T49" fmla="*/ 1 h 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1" h="43">
                    <a:moveTo>
                      <a:pt x="0" y="15"/>
                    </a:moveTo>
                    <a:lnTo>
                      <a:pt x="7" y="13"/>
                    </a:lnTo>
                    <a:lnTo>
                      <a:pt x="15" y="10"/>
                    </a:lnTo>
                    <a:lnTo>
                      <a:pt x="22" y="9"/>
                    </a:lnTo>
                    <a:lnTo>
                      <a:pt x="30" y="7"/>
                    </a:lnTo>
                    <a:lnTo>
                      <a:pt x="38" y="6"/>
                    </a:lnTo>
                    <a:lnTo>
                      <a:pt x="46" y="3"/>
                    </a:lnTo>
                    <a:lnTo>
                      <a:pt x="53" y="2"/>
                    </a:lnTo>
                    <a:lnTo>
                      <a:pt x="61" y="0"/>
                    </a:lnTo>
                    <a:lnTo>
                      <a:pt x="61" y="7"/>
                    </a:lnTo>
                    <a:lnTo>
                      <a:pt x="61" y="14"/>
                    </a:lnTo>
                    <a:lnTo>
                      <a:pt x="61" y="22"/>
                    </a:lnTo>
                    <a:lnTo>
                      <a:pt x="61" y="29"/>
                    </a:lnTo>
                    <a:lnTo>
                      <a:pt x="53" y="30"/>
                    </a:lnTo>
                    <a:lnTo>
                      <a:pt x="46" y="32"/>
                    </a:lnTo>
                    <a:lnTo>
                      <a:pt x="38" y="33"/>
                    </a:lnTo>
                    <a:lnTo>
                      <a:pt x="31" y="36"/>
                    </a:lnTo>
                    <a:lnTo>
                      <a:pt x="23" y="37"/>
                    </a:lnTo>
                    <a:lnTo>
                      <a:pt x="16" y="39"/>
                    </a:lnTo>
                    <a:lnTo>
                      <a:pt x="10" y="40"/>
                    </a:lnTo>
                    <a:lnTo>
                      <a:pt x="1" y="43"/>
                    </a:lnTo>
                    <a:lnTo>
                      <a:pt x="1" y="36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6" name="Freeform 462"/>
              <p:cNvSpPr>
                <a:spLocks/>
              </p:cNvSpPr>
              <p:nvPr/>
            </p:nvSpPr>
            <p:spPr bwMode="auto">
              <a:xfrm>
                <a:off x="1557" y="3119"/>
                <a:ext cx="28" cy="21"/>
              </a:xfrm>
              <a:custGeom>
                <a:avLst/>
                <a:gdLst>
                  <a:gd name="T0" fmla="*/ 0 w 55"/>
                  <a:gd name="T1" fmla="*/ 1 h 40"/>
                  <a:gd name="T2" fmla="*/ 1 w 55"/>
                  <a:gd name="T3" fmla="*/ 0 h 40"/>
                  <a:gd name="T4" fmla="*/ 1 w 55"/>
                  <a:gd name="T5" fmla="*/ 1 h 40"/>
                  <a:gd name="T6" fmla="*/ 1 w 55"/>
                  <a:gd name="T7" fmla="*/ 1 h 40"/>
                  <a:gd name="T8" fmla="*/ 1 w 55"/>
                  <a:gd name="T9" fmla="*/ 1 h 40"/>
                  <a:gd name="T10" fmla="*/ 0 w 55"/>
                  <a:gd name="T11" fmla="*/ 1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0">
                    <a:moveTo>
                      <a:pt x="0" y="14"/>
                    </a:moveTo>
                    <a:lnTo>
                      <a:pt x="55" y="0"/>
                    </a:lnTo>
                    <a:lnTo>
                      <a:pt x="55" y="30"/>
                    </a:lnTo>
                    <a:lnTo>
                      <a:pt x="25" y="36"/>
                    </a:lnTo>
                    <a:lnTo>
                      <a:pt x="2" y="4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7" name="Freeform 463"/>
              <p:cNvSpPr>
                <a:spLocks/>
              </p:cNvSpPr>
              <p:nvPr/>
            </p:nvSpPr>
            <p:spPr bwMode="auto">
              <a:xfrm>
                <a:off x="1524" y="2915"/>
                <a:ext cx="42" cy="16"/>
              </a:xfrm>
              <a:custGeom>
                <a:avLst/>
                <a:gdLst>
                  <a:gd name="T0" fmla="*/ 0 w 86"/>
                  <a:gd name="T1" fmla="*/ 0 h 31"/>
                  <a:gd name="T2" fmla="*/ 0 w 86"/>
                  <a:gd name="T3" fmla="*/ 1 h 31"/>
                  <a:gd name="T4" fmla="*/ 0 w 86"/>
                  <a:gd name="T5" fmla="*/ 1 h 31"/>
                  <a:gd name="T6" fmla="*/ 0 w 86"/>
                  <a:gd name="T7" fmla="*/ 1 h 31"/>
                  <a:gd name="T8" fmla="*/ 0 w 86"/>
                  <a:gd name="T9" fmla="*/ 0 h 31"/>
                  <a:gd name="T10" fmla="*/ 0 w 86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31">
                    <a:moveTo>
                      <a:pt x="0" y="0"/>
                    </a:moveTo>
                    <a:lnTo>
                      <a:pt x="0" y="31"/>
                    </a:lnTo>
                    <a:lnTo>
                      <a:pt x="22" y="31"/>
                    </a:lnTo>
                    <a:lnTo>
                      <a:pt x="86" y="2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8" name="Freeform 464"/>
              <p:cNvSpPr>
                <a:spLocks/>
              </p:cNvSpPr>
              <p:nvPr/>
            </p:nvSpPr>
            <p:spPr bwMode="auto">
              <a:xfrm>
                <a:off x="1526" y="2915"/>
                <a:ext cx="40" cy="16"/>
              </a:xfrm>
              <a:custGeom>
                <a:avLst/>
                <a:gdLst>
                  <a:gd name="T0" fmla="*/ 0 w 81"/>
                  <a:gd name="T1" fmla="*/ 0 h 31"/>
                  <a:gd name="T2" fmla="*/ 0 w 81"/>
                  <a:gd name="T3" fmla="*/ 1 h 31"/>
                  <a:gd name="T4" fmla="*/ 0 w 81"/>
                  <a:gd name="T5" fmla="*/ 1 h 31"/>
                  <a:gd name="T6" fmla="*/ 0 w 81"/>
                  <a:gd name="T7" fmla="*/ 1 h 31"/>
                  <a:gd name="T8" fmla="*/ 0 w 81"/>
                  <a:gd name="T9" fmla="*/ 1 h 31"/>
                  <a:gd name="T10" fmla="*/ 0 w 81"/>
                  <a:gd name="T11" fmla="*/ 1 h 31"/>
                  <a:gd name="T12" fmla="*/ 0 w 81"/>
                  <a:gd name="T13" fmla="*/ 1 h 31"/>
                  <a:gd name="T14" fmla="*/ 0 w 81"/>
                  <a:gd name="T15" fmla="*/ 1 h 31"/>
                  <a:gd name="T16" fmla="*/ 0 w 81"/>
                  <a:gd name="T17" fmla="*/ 1 h 31"/>
                  <a:gd name="T18" fmla="*/ 0 w 81"/>
                  <a:gd name="T19" fmla="*/ 1 h 31"/>
                  <a:gd name="T20" fmla="*/ 0 w 81"/>
                  <a:gd name="T21" fmla="*/ 1 h 31"/>
                  <a:gd name="T22" fmla="*/ 0 w 81"/>
                  <a:gd name="T23" fmla="*/ 1 h 31"/>
                  <a:gd name="T24" fmla="*/ 0 w 81"/>
                  <a:gd name="T25" fmla="*/ 1 h 31"/>
                  <a:gd name="T26" fmla="*/ 0 w 81"/>
                  <a:gd name="T27" fmla="*/ 1 h 31"/>
                  <a:gd name="T28" fmla="*/ 0 w 81"/>
                  <a:gd name="T29" fmla="*/ 1 h 31"/>
                  <a:gd name="T30" fmla="*/ 0 w 81"/>
                  <a:gd name="T31" fmla="*/ 1 h 31"/>
                  <a:gd name="T32" fmla="*/ 0 w 81"/>
                  <a:gd name="T33" fmla="*/ 1 h 31"/>
                  <a:gd name="T34" fmla="*/ 0 w 81"/>
                  <a:gd name="T35" fmla="*/ 1 h 31"/>
                  <a:gd name="T36" fmla="*/ 0 w 81"/>
                  <a:gd name="T37" fmla="*/ 1 h 31"/>
                  <a:gd name="T38" fmla="*/ 0 w 81"/>
                  <a:gd name="T39" fmla="*/ 1 h 31"/>
                  <a:gd name="T40" fmla="*/ 0 w 81"/>
                  <a:gd name="T41" fmla="*/ 0 h 31"/>
                  <a:gd name="T42" fmla="*/ 0 w 81"/>
                  <a:gd name="T43" fmla="*/ 0 h 31"/>
                  <a:gd name="T44" fmla="*/ 0 w 81"/>
                  <a:gd name="T45" fmla="*/ 0 h 31"/>
                  <a:gd name="T46" fmla="*/ 0 w 81"/>
                  <a:gd name="T47" fmla="*/ 0 h 31"/>
                  <a:gd name="T48" fmla="*/ 0 w 81"/>
                  <a:gd name="T49" fmla="*/ 0 h 31"/>
                  <a:gd name="T50" fmla="*/ 0 w 81"/>
                  <a:gd name="T51" fmla="*/ 0 h 31"/>
                  <a:gd name="T52" fmla="*/ 0 w 81"/>
                  <a:gd name="T53" fmla="*/ 0 h 31"/>
                  <a:gd name="T54" fmla="*/ 0 w 81"/>
                  <a:gd name="T55" fmla="*/ 0 h 31"/>
                  <a:gd name="T56" fmla="*/ 0 w 81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1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2" y="31"/>
                    </a:lnTo>
                    <a:lnTo>
                      <a:pt x="29" y="31"/>
                    </a:lnTo>
                    <a:lnTo>
                      <a:pt x="37" y="30"/>
                    </a:lnTo>
                    <a:lnTo>
                      <a:pt x="44" y="30"/>
                    </a:lnTo>
                    <a:lnTo>
                      <a:pt x="52" y="30"/>
                    </a:lnTo>
                    <a:lnTo>
                      <a:pt x="59" y="29"/>
                    </a:lnTo>
                    <a:lnTo>
                      <a:pt x="66" y="29"/>
                    </a:lnTo>
                    <a:lnTo>
                      <a:pt x="74" y="29"/>
                    </a:lnTo>
                    <a:lnTo>
                      <a:pt x="81" y="29"/>
                    </a:lnTo>
                    <a:lnTo>
                      <a:pt x="79" y="22"/>
                    </a:lnTo>
                    <a:lnTo>
                      <a:pt x="78" y="14"/>
                    </a:lnTo>
                    <a:lnTo>
                      <a:pt x="77" y="7"/>
                    </a:lnTo>
                    <a:lnTo>
                      <a:pt x="76" y="0"/>
                    </a:lnTo>
                    <a:lnTo>
                      <a:pt x="6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89" name="Freeform 465"/>
              <p:cNvSpPr>
                <a:spLocks/>
              </p:cNvSpPr>
              <p:nvPr/>
            </p:nvSpPr>
            <p:spPr bwMode="auto">
              <a:xfrm>
                <a:off x="1528" y="2915"/>
                <a:ext cx="38" cy="16"/>
              </a:xfrm>
              <a:custGeom>
                <a:avLst/>
                <a:gdLst>
                  <a:gd name="T0" fmla="*/ 0 w 77"/>
                  <a:gd name="T1" fmla="*/ 0 h 31"/>
                  <a:gd name="T2" fmla="*/ 0 w 77"/>
                  <a:gd name="T3" fmla="*/ 1 h 31"/>
                  <a:gd name="T4" fmla="*/ 0 w 77"/>
                  <a:gd name="T5" fmla="*/ 1 h 31"/>
                  <a:gd name="T6" fmla="*/ 0 w 77"/>
                  <a:gd name="T7" fmla="*/ 1 h 31"/>
                  <a:gd name="T8" fmla="*/ 0 w 77"/>
                  <a:gd name="T9" fmla="*/ 1 h 31"/>
                  <a:gd name="T10" fmla="*/ 0 w 77"/>
                  <a:gd name="T11" fmla="*/ 1 h 31"/>
                  <a:gd name="T12" fmla="*/ 0 w 77"/>
                  <a:gd name="T13" fmla="*/ 1 h 31"/>
                  <a:gd name="T14" fmla="*/ 0 w 77"/>
                  <a:gd name="T15" fmla="*/ 1 h 31"/>
                  <a:gd name="T16" fmla="*/ 0 w 77"/>
                  <a:gd name="T17" fmla="*/ 1 h 31"/>
                  <a:gd name="T18" fmla="*/ 0 w 77"/>
                  <a:gd name="T19" fmla="*/ 1 h 31"/>
                  <a:gd name="T20" fmla="*/ 0 w 77"/>
                  <a:gd name="T21" fmla="*/ 1 h 31"/>
                  <a:gd name="T22" fmla="*/ 0 w 77"/>
                  <a:gd name="T23" fmla="*/ 1 h 31"/>
                  <a:gd name="T24" fmla="*/ 0 w 77"/>
                  <a:gd name="T25" fmla="*/ 1 h 31"/>
                  <a:gd name="T26" fmla="*/ 0 w 77"/>
                  <a:gd name="T27" fmla="*/ 1 h 31"/>
                  <a:gd name="T28" fmla="*/ 0 w 77"/>
                  <a:gd name="T29" fmla="*/ 1 h 31"/>
                  <a:gd name="T30" fmla="*/ 0 w 77"/>
                  <a:gd name="T31" fmla="*/ 1 h 31"/>
                  <a:gd name="T32" fmla="*/ 0 w 77"/>
                  <a:gd name="T33" fmla="*/ 1 h 31"/>
                  <a:gd name="T34" fmla="*/ 0 w 77"/>
                  <a:gd name="T35" fmla="*/ 1 h 31"/>
                  <a:gd name="T36" fmla="*/ 0 w 77"/>
                  <a:gd name="T37" fmla="*/ 1 h 31"/>
                  <a:gd name="T38" fmla="*/ 0 w 77"/>
                  <a:gd name="T39" fmla="*/ 1 h 31"/>
                  <a:gd name="T40" fmla="*/ 0 w 77"/>
                  <a:gd name="T41" fmla="*/ 0 h 31"/>
                  <a:gd name="T42" fmla="*/ 0 w 77"/>
                  <a:gd name="T43" fmla="*/ 0 h 31"/>
                  <a:gd name="T44" fmla="*/ 0 w 77"/>
                  <a:gd name="T45" fmla="*/ 0 h 31"/>
                  <a:gd name="T46" fmla="*/ 0 w 77"/>
                  <a:gd name="T47" fmla="*/ 0 h 31"/>
                  <a:gd name="T48" fmla="*/ 0 w 77"/>
                  <a:gd name="T49" fmla="*/ 0 h 31"/>
                  <a:gd name="T50" fmla="*/ 0 w 77"/>
                  <a:gd name="T51" fmla="*/ 0 h 31"/>
                  <a:gd name="T52" fmla="*/ 0 w 77"/>
                  <a:gd name="T53" fmla="*/ 0 h 31"/>
                  <a:gd name="T54" fmla="*/ 0 w 77"/>
                  <a:gd name="T55" fmla="*/ 0 h 31"/>
                  <a:gd name="T56" fmla="*/ 0 w 77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7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1"/>
                    </a:lnTo>
                    <a:lnTo>
                      <a:pt x="17" y="31"/>
                    </a:lnTo>
                    <a:lnTo>
                      <a:pt x="21" y="31"/>
                    </a:lnTo>
                    <a:lnTo>
                      <a:pt x="28" y="31"/>
                    </a:lnTo>
                    <a:lnTo>
                      <a:pt x="35" y="30"/>
                    </a:lnTo>
                    <a:lnTo>
                      <a:pt x="42" y="30"/>
                    </a:lnTo>
                    <a:lnTo>
                      <a:pt x="49" y="30"/>
                    </a:lnTo>
                    <a:lnTo>
                      <a:pt x="56" y="29"/>
                    </a:lnTo>
                    <a:lnTo>
                      <a:pt x="63" y="29"/>
                    </a:lnTo>
                    <a:lnTo>
                      <a:pt x="70" y="29"/>
                    </a:lnTo>
                    <a:lnTo>
                      <a:pt x="77" y="29"/>
                    </a:lnTo>
                    <a:lnTo>
                      <a:pt x="75" y="22"/>
                    </a:lnTo>
                    <a:lnTo>
                      <a:pt x="74" y="14"/>
                    </a:lnTo>
                    <a:lnTo>
                      <a:pt x="73" y="7"/>
                    </a:lnTo>
                    <a:lnTo>
                      <a:pt x="72" y="0"/>
                    </a:lnTo>
                    <a:lnTo>
                      <a:pt x="63" y="0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0" name="Freeform 466"/>
              <p:cNvSpPr>
                <a:spLocks/>
              </p:cNvSpPr>
              <p:nvPr/>
            </p:nvSpPr>
            <p:spPr bwMode="auto">
              <a:xfrm>
                <a:off x="1531" y="2915"/>
                <a:ext cx="35" cy="16"/>
              </a:xfrm>
              <a:custGeom>
                <a:avLst/>
                <a:gdLst>
                  <a:gd name="T0" fmla="*/ 0 w 71"/>
                  <a:gd name="T1" fmla="*/ 0 h 31"/>
                  <a:gd name="T2" fmla="*/ 0 w 71"/>
                  <a:gd name="T3" fmla="*/ 1 h 31"/>
                  <a:gd name="T4" fmla="*/ 0 w 71"/>
                  <a:gd name="T5" fmla="*/ 1 h 31"/>
                  <a:gd name="T6" fmla="*/ 0 w 71"/>
                  <a:gd name="T7" fmla="*/ 1 h 31"/>
                  <a:gd name="T8" fmla="*/ 0 w 71"/>
                  <a:gd name="T9" fmla="*/ 1 h 31"/>
                  <a:gd name="T10" fmla="*/ 0 w 71"/>
                  <a:gd name="T11" fmla="*/ 1 h 31"/>
                  <a:gd name="T12" fmla="*/ 0 w 71"/>
                  <a:gd name="T13" fmla="*/ 1 h 31"/>
                  <a:gd name="T14" fmla="*/ 0 w 71"/>
                  <a:gd name="T15" fmla="*/ 1 h 31"/>
                  <a:gd name="T16" fmla="*/ 0 w 71"/>
                  <a:gd name="T17" fmla="*/ 1 h 31"/>
                  <a:gd name="T18" fmla="*/ 0 w 71"/>
                  <a:gd name="T19" fmla="*/ 1 h 31"/>
                  <a:gd name="T20" fmla="*/ 0 w 71"/>
                  <a:gd name="T21" fmla="*/ 1 h 31"/>
                  <a:gd name="T22" fmla="*/ 0 w 71"/>
                  <a:gd name="T23" fmla="*/ 1 h 31"/>
                  <a:gd name="T24" fmla="*/ 0 w 71"/>
                  <a:gd name="T25" fmla="*/ 1 h 31"/>
                  <a:gd name="T26" fmla="*/ 0 w 71"/>
                  <a:gd name="T27" fmla="*/ 1 h 31"/>
                  <a:gd name="T28" fmla="*/ 0 w 71"/>
                  <a:gd name="T29" fmla="*/ 1 h 31"/>
                  <a:gd name="T30" fmla="*/ 0 w 71"/>
                  <a:gd name="T31" fmla="*/ 1 h 31"/>
                  <a:gd name="T32" fmla="*/ 0 w 71"/>
                  <a:gd name="T33" fmla="*/ 1 h 31"/>
                  <a:gd name="T34" fmla="*/ 0 w 71"/>
                  <a:gd name="T35" fmla="*/ 1 h 31"/>
                  <a:gd name="T36" fmla="*/ 0 w 71"/>
                  <a:gd name="T37" fmla="*/ 1 h 31"/>
                  <a:gd name="T38" fmla="*/ 0 w 71"/>
                  <a:gd name="T39" fmla="*/ 1 h 31"/>
                  <a:gd name="T40" fmla="*/ 0 w 71"/>
                  <a:gd name="T41" fmla="*/ 0 h 31"/>
                  <a:gd name="T42" fmla="*/ 0 w 71"/>
                  <a:gd name="T43" fmla="*/ 0 h 31"/>
                  <a:gd name="T44" fmla="*/ 0 w 71"/>
                  <a:gd name="T45" fmla="*/ 0 h 31"/>
                  <a:gd name="T46" fmla="*/ 0 w 71"/>
                  <a:gd name="T47" fmla="*/ 0 h 31"/>
                  <a:gd name="T48" fmla="*/ 0 w 71"/>
                  <a:gd name="T49" fmla="*/ 0 h 31"/>
                  <a:gd name="T50" fmla="*/ 0 w 71"/>
                  <a:gd name="T51" fmla="*/ 0 h 31"/>
                  <a:gd name="T52" fmla="*/ 0 w 71"/>
                  <a:gd name="T53" fmla="*/ 0 h 31"/>
                  <a:gd name="T54" fmla="*/ 0 w 71"/>
                  <a:gd name="T55" fmla="*/ 0 h 31"/>
                  <a:gd name="T56" fmla="*/ 0 w 71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9" y="31"/>
                    </a:lnTo>
                    <a:lnTo>
                      <a:pt x="14" y="31"/>
                    </a:lnTo>
                    <a:lnTo>
                      <a:pt x="19" y="31"/>
                    </a:lnTo>
                    <a:lnTo>
                      <a:pt x="26" y="31"/>
                    </a:lnTo>
                    <a:lnTo>
                      <a:pt x="31" y="30"/>
                    </a:lnTo>
                    <a:lnTo>
                      <a:pt x="38" y="30"/>
                    </a:lnTo>
                    <a:lnTo>
                      <a:pt x="45" y="30"/>
                    </a:lnTo>
                    <a:lnTo>
                      <a:pt x="51" y="29"/>
                    </a:lnTo>
                    <a:lnTo>
                      <a:pt x="58" y="29"/>
                    </a:lnTo>
                    <a:lnTo>
                      <a:pt x="64" y="29"/>
                    </a:lnTo>
                    <a:lnTo>
                      <a:pt x="71" y="29"/>
                    </a:lnTo>
                    <a:lnTo>
                      <a:pt x="69" y="22"/>
                    </a:lnTo>
                    <a:lnTo>
                      <a:pt x="68" y="14"/>
                    </a:lnTo>
                    <a:lnTo>
                      <a:pt x="67" y="7"/>
                    </a:lnTo>
                    <a:lnTo>
                      <a:pt x="66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1" name="Freeform 467"/>
              <p:cNvSpPr>
                <a:spLocks/>
              </p:cNvSpPr>
              <p:nvPr/>
            </p:nvSpPr>
            <p:spPr bwMode="auto">
              <a:xfrm>
                <a:off x="1533" y="2915"/>
                <a:ext cx="33" cy="16"/>
              </a:xfrm>
              <a:custGeom>
                <a:avLst/>
                <a:gdLst>
                  <a:gd name="T0" fmla="*/ 0 w 66"/>
                  <a:gd name="T1" fmla="*/ 0 h 31"/>
                  <a:gd name="T2" fmla="*/ 0 w 66"/>
                  <a:gd name="T3" fmla="*/ 1 h 31"/>
                  <a:gd name="T4" fmla="*/ 0 w 66"/>
                  <a:gd name="T5" fmla="*/ 1 h 31"/>
                  <a:gd name="T6" fmla="*/ 0 w 66"/>
                  <a:gd name="T7" fmla="*/ 1 h 31"/>
                  <a:gd name="T8" fmla="*/ 0 w 66"/>
                  <a:gd name="T9" fmla="*/ 1 h 31"/>
                  <a:gd name="T10" fmla="*/ 1 w 66"/>
                  <a:gd name="T11" fmla="*/ 1 h 31"/>
                  <a:gd name="T12" fmla="*/ 1 w 66"/>
                  <a:gd name="T13" fmla="*/ 1 h 31"/>
                  <a:gd name="T14" fmla="*/ 1 w 66"/>
                  <a:gd name="T15" fmla="*/ 1 h 31"/>
                  <a:gd name="T16" fmla="*/ 1 w 66"/>
                  <a:gd name="T17" fmla="*/ 1 h 31"/>
                  <a:gd name="T18" fmla="*/ 1 w 66"/>
                  <a:gd name="T19" fmla="*/ 1 h 31"/>
                  <a:gd name="T20" fmla="*/ 1 w 66"/>
                  <a:gd name="T21" fmla="*/ 1 h 31"/>
                  <a:gd name="T22" fmla="*/ 1 w 66"/>
                  <a:gd name="T23" fmla="*/ 1 h 31"/>
                  <a:gd name="T24" fmla="*/ 1 w 66"/>
                  <a:gd name="T25" fmla="*/ 1 h 31"/>
                  <a:gd name="T26" fmla="*/ 1 w 66"/>
                  <a:gd name="T27" fmla="*/ 1 h 31"/>
                  <a:gd name="T28" fmla="*/ 1 w 66"/>
                  <a:gd name="T29" fmla="*/ 1 h 31"/>
                  <a:gd name="T30" fmla="*/ 1 w 66"/>
                  <a:gd name="T31" fmla="*/ 1 h 31"/>
                  <a:gd name="T32" fmla="*/ 1 w 66"/>
                  <a:gd name="T33" fmla="*/ 1 h 31"/>
                  <a:gd name="T34" fmla="*/ 1 w 66"/>
                  <a:gd name="T35" fmla="*/ 1 h 31"/>
                  <a:gd name="T36" fmla="*/ 1 w 66"/>
                  <a:gd name="T37" fmla="*/ 1 h 31"/>
                  <a:gd name="T38" fmla="*/ 1 w 66"/>
                  <a:gd name="T39" fmla="*/ 1 h 31"/>
                  <a:gd name="T40" fmla="*/ 1 w 66"/>
                  <a:gd name="T41" fmla="*/ 0 h 31"/>
                  <a:gd name="T42" fmla="*/ 1 w 66"/>
                  <a:gd name="T43" fmla="*/ 0 h 31"/>
                  <a:gd name="T44" fmla="*/ 1 w 66"/>
                  <a:gd name="T45" fmla="*/ 0 h 31"/>
                  <a:gd name="T46" fmla="*/ 1 w 66"/>
                  <a:gd name="T47" fmla="*/ 0 h 31"/>
                  <a:gd name="T48" fmla="*/ 1 w 66"/>
                  <a:gd name="T49" fmla="*/ 0 h 31"/>
                  <a:gd name="T50" fmla="*/ 1 w 66"/>
                  <a:gd name="T51" fmla="*/ 0 h 31"/>
                  <a:gd name="T52" fmla="*/ 1 w 66"/>
                  <a:gd name="T53" fmla="*/ 0 h 31"/>
                  <a:gd name="T54" fmla="*/ 1 w 66"/>
                  <a:gd name="T55" fmla="*/ 0 h 31"/>
                  <a:gd name="T56" fmla="*/ 0 w 66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6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9" y="31"/>
                    </a:lnTo>
                    <a:lnTo>
                      <a:pt x="14" y="31"/>
                    </a:lnTo>
                    <a:lnTo>
                      <a:pt x="18" y="31"/>
                    </a:lnTo>
                    <a:lnTo>
                      <a:pt x="24" y="31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48" y="29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29"/>
                    </a:lnTo>
                    <a:lnTo>
                      <a:pt x="64" y="22"/>
                    </a:lnTo>
                    <a:lnTo>
                      <a:pt x="63" y="14"/>
                    </a:lnTo>
                    <a:lnTo>
                      <a:pt x="62" y="7"/>
                    </a:lnTo>
                    <a:lnTo>
                      <a:pt x="61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3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2" name="Freeform 468"/>
              <p:cNvSpPr>
                <a:spLocks/>
              </p:cNvSpPr>
              <p:nvPr/>
            </p:nvSpPr>
            <p:spPr bwMode="auto">
              <a:xfrm>
                <a:off x="1536" y="2915"/>
                <a:ext cx="30" cy="16"/>
              </a:xfrm>
              <a:custGeom>
                <a:avLst/>
                <a:gdLst>
                  <a:gd name="T0" fmla="*/ 0 w 62"/>
                  <a:gd name="T1" fmla="*/ 0 h 31"/>
                  <a:gd name="T2" fmla="*/ 0 w 62"/>
                  <a:gd name="T3" fmla="*/ 1 h 31"/>
                  <a:gd name="T4" fmla="*/ 0 w 62"/>
                  <a:gd name="T5" fmla="*/ 1 h 31"/>
                  <a:gd name="T6" fmla="*/ 0 w 62"/>
                  <a:gd name="T7" fmla="*/ 1 h 31"/>
                  <a:gd name="T8" fmla="*/ 0 w 62"/>
                  <a:gd name="T9" fmla="*/ 1 h 31"/>
                  <a:gd name="T10" fmla="*/ 0 w 62"/>
                  <a:gd name="T11" fmla="*/ 1 h 31"/>
                  <a:gd name="T12" fmla="*/ 0 w 62"/>
                  <a:gd name="T13" fmla="*/ 1 h 31"/>
                  <a:gd name="T14" fmla="*/ 0 w 62"/>
                  <a:gd name="T15" fmla="*/ 1 h 31"/>
                  <a:gd name="T16" fmla="*/ 0 w 62"/>
                  <a:gd name="T17" fmla="*/ 1 h 31"/>
                  <a:gd name="T18" fmla="*/ 0 w 62"/>
                  <a:gd name="T19" fmla="*/ 1 h 31"/>
                  <a:gd name="T20" fmla="*/ 0 w 62"/>
                  <a:gd name="T21" fmla="*/ 1 h 31"/>
                  <a:gd name="T22" fmla="*/ 0 w 62"/>
                  <a:gd name="T23" fmla="*/ 1 h 31"/>
                  <a:gd name="T24" fmla="*/ 0 w 62"/>
                  <a:gd name="T25" fmla="*/ 1 h 31"/>
                  <a:gd name="T26" fmla="*/ 0 w 62"/>
                  <a:gd name="T27" fmla="*/ 1 h 31"/>
                  <a:gd name="T28" fmla="*/ 0 w 62"/>
                  <a:gd name="T29" fmla="*/ 1 h 31"/>
                  <a:gd name="T30" fmla="*/ 0 w 62"/>
                  <a:gd name="T31" fmla="*/ 1 h 31"/>
                  <a:gd name="T32" fmla="*/ 0 w 62"/>
                  <a:gd name="T33" fmla="*/ 1 h 31"/>
                  <a:gd name="T34" fmla="*/ 0 w 62"/>
                  <a:gd name="T35" fmla="*/ 1 h 31"/>
                  <a:gd name="T36" fmla="*/ 0 w 62"/>
                  <a:gd name="T37" fmla="*/ 1 h 31"/>
                  <a:gd name="T38" fmla="*/ 0 w 62"/>
                  <a:gd name="T39" fmla="*/ 1 h 31"/>
                  <a:gd name="T40" fmla="*/ 0 w 62"/>
                  <a:gd name="T41" fmla="*/ 0 h 31"/>
                  <a:gd name="T42" fmla="*/ 0 w 62"/>
                  <a:gd name="T43" fmla="*/ 0 h 31"/>
                  <a:gd name="T44" fmla="*/ 0 w 62"/>
                  <a:gd name="T45" fmla="*/ 0 h 31"/>
                  <a:gd name="T46" fmla="*/ 0 w 62"/>
                  <a:gd name="T47" fmla="*/ 0 h 31"/>
                  <a:gd name="T48" fmla="*/ 0 w 62"/>
                  <a:gd name="T49" fmla="*/ 0 h 31"/>
                  <a:gd name="T50" fmla="*/ 0 w 62"/>
                  <a:gd name="T51" fmla="*/ 0 h 31"/>
                  <a:gd name="T52" fmla="*/ 0 w 62"/>
                  <a:gd name="T53" fmla="*/ 0 h 31"/>
                  <a:gd name="T54" fmla="*/ 0 w 62"/>
                  <a:gd name="T55" fmla="*/ 0 h 31"/>
                  <a:gd name="T56" fmla="*/ 0 w 62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2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1"/>
                    </a:lnTo>
                    <a:lnTo>
                      <a:pt x="14" y="31"/>
                    </a:lnTo>
                    <a:lnTo>
                      <a:pt x="18" y="31"/>
                    </a:lnTo>
                    <a:lnTo>
                      <a:pt x="23" y="31"/>
                    </a:lnTo>
                    <a:lnTo>
                      <a:pt x="29" y="30"/>
                    </a:lnTo>
                    <a:lnTo>
                      <a:pt x="34" y="30"/>
                    </a:lnTo>
                    <a:lnTo>
                      <a:pt x="40" y="30"/>
                    </a:lnTo>
                    <a:lnTo>
                      <a:pt x="45" y="29"/>
                    </a:lnTo>
                    <a:lnTo>
                      <a:pt x="50" y="29"/>
                    </a:lnTo>
                    <a:lnTo>
                      <a:pt x="56" y="29"/>
                    </a:lnTo>
                    <a:lnTo>
                      <a:pt x="62" y="29"/>
                    </a:lnTo>
                    <a:lnTo>
                      <a:pt x="60" y="22"/>
                    </a:lnTo>
                    <a:lnTo>
                      <a:pt x="59" y="14"/>
                    </a:lnTo>
                    <a:lnTo>
                      <a:pt x="58" y="7"/>
                    </a:lnTo>
                    <a:lnTo>
                      <a:pt x="57" y="0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3" name="Freeform 469"/>
              <p:cNvSpPr>
                <a:spLocks/>
              </p:cNvSpPr>
              <p:nvPr/>
            </p:nvSpPr>
            <p:spPr bwMode="auto">
              <a:xfrm>
                <a:off x="1539" y="2915"/>
                <a:ext cx="27" cy="16"/>
              </a:xfrm>
              <a:custGeom>
                <a:avLst/>
                <a:gdLst>
                  <a:gd name="T0" fmla="*/ 0 w 56"/>
                  <a:gd name="T1" fmla="*/ 0 h 31"/>
                  <a:gd name="T2" fmla="*/ 0 w 56"/>
                  <a:gd name="T3" fmla="*/ 1 h 31"/>
                  <a:gd name="T4" fmla="*/ 0 w 56"/>
                  <a:gd name="T5" fmla="*/ 1 h 31"/>
                  <a:gd name="T6" fmla="*/ 0 w 56"/>
                  <a:gd name="T7" fmla="*/ 1 h 31"/>
                  <a:gd name="T8" fmla="*/ 0 w 56"/>
                  <a:gd name="T9" fmla="*/ 1 h 31"/>
                  <a:gd name="T10" fmla="*/ 0 w 56"/>
                  <a:gd name="T11" fmla="*/ 1 h 31"/>
                  <a:gd name="T12" fmla="*/ 0 w 56"/>
                  <a:gd name="T13" fmla="*/ 1 h 31"/>
                  <a:gd name="T14" fmla="*/ 0 w 56"/>
                  <a:gd name="T15" fmla="*/ 1 h 31"/>
                  <a:gd name="T16" fmla="*/ 0 w 56"/>
                  <a:gd name="T17" fmla="*/ 1 h 31"/>
                  <a:gd name="T18" fmla="*/ 0 w 56"/>
                  <a:gd name="T19" fmla="*/ 1 h 31"/>
                  <a:gd name="T20" fmla="*/ 0 w 56"/>
                  <a:gd name="T21" fmla="*/ 1 h 31"/>
                  <a:gd name="T22" fmla="*/ 0 w 56"/>
                  <a:gd name="T23" fmla="*/ 1 h 31"/>
                  <a:gd name="T24" fmla="*/ 0 w 56"/>
                  <a:gd name="T25" fmla="*/ 1 h 31"/>
                  <a:gd name="T26" fmla="*/ 0 w 56"/>
                  <a:gd name="T27" fmla="*/ 1 h 31"/>
                  <a:gd name="T28" fmla="*/ 0 w 56"/>
                  <a:gd name="T29" fmla="*/ 1 h 31"/>
                  <a:gd name="T30" fmla="*/ 0 w 56"/>
                  <a:gd name="T31" fmla="*/ 1 h 31"/>
                  <a:gd name="T32" fmla="*/ 0 w 56"/>
                  <a:gd name="T33" fmla="*/ 1 h 31"/>
                  <a:gd name="T34" fmla="*/ 0 w 56"/>
                  <a:gd name="T35" fmla="*/ 1 h 31"/>
                  <a:gd name="T36" fmla="*/ 0 w 56"/>
                  <a:gd name="T37" fmla="*/ 1 h 31"/>
                  <a:gd name="T38" fmla="*/ 0 w 56"/>
                  <a:gd name="T39" fmla="*/ 1 h 31"/>
                  <a:gd name="T40" fmla="*/ 0 w 56"/>
                  <a:gd name="T41" fmla="*/ 0 h 31"/>
                  <a:gd name="T42" fmla="*/ 0 w 56"/>
                  <a:gd name="T43" fmla="*/ 0 h 31"/>
                  <a:gd name="T44" fmla="*/ 0 w 56"/>
                  <a:gd name="T45" fmla="*/ 0 h 31"/>
                  <a:gd name="T46" fmla="*/ 0 w 56"/>
                  <a:gd name="T47" fmla="*/ 0 h 31"/>
                  <a:gd name="T48" fmla="*/ 0 w 56"/>
                  <a:gd name="T49" fmla="*/ 0 h 31"/>
                  <a:gd name="T50" fmla="*/ 0 w 56"/>
                  <a:gd name="T51" fmla="*/ 0 h 31"/>
                  <a:gd name="T52" fmla="*/ 0 w 56"/>
                  <a:gd name="T53" fmla="*/ 0 h 31"/>
                  <a:gd name="T54" fmla="*/ 0 w 56"/>
                  <a:gd name="T55" fmla="*/ 0 h 31"/>
                  <a:gd name="T56" fmla="*/ 0 w 56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8" y="31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6" y="30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1" y="29"/>
                    </a:lnTo>
                    <a:lnTo>
                      <a:pt x="45" y="29"/>
                    </a:lnTo>
                    <a:lnTo>
                      <a:pt x="51" y="29"/>
                    </a:lnTo>
                    <a:lnTo>
                      <a:pt x="56" y="29"/>
                    </a:lnTo>
                    <a:lnTo>
                      <a:pt x="54" y="22"/>
                    </a:lnTo>
                    <a:lnTo>
                      <a:pt x="53" y="14"/>
                    </a:lnTo>
                    <a:lnTo>
                      <a:pt x="52" y="7"/>
                    </a:lnTo>
                    <a:lnTo>
                      <a:pt x="51" y="0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3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4" name="Freeform 470"/>
              <p:cNvSpPr>
                <a:spLocks/>
              </p:cNvSpPr>
              <p:nvPr/>
            </p:nvSpPr>
            <p:spPr bwMode="auto">
              <a:xfrm>
                <a:off x="1541" y="2915"/>
                <a:ext cx="25" cy="16"/>
              </a:xfrm>
              <a:custGeom>
                <a:avLst/>
                <a:gdLst>
                  <a:gd name="T0" fmla="*/ 0 w 51"/>
                  <a:gd name="T1" fmla="*/ 0 h 31"/>
                  <a:gd name="T2" fmla="*/ 0 w 51"/>
                  <a:gd name="T3" fmla="*/ 1 h 31"/>
                  <a:gd name="T4" fmla="*/ 0 w 51"/>
                  <a:gd name="T5" fmla="*/ 1 h 31"/>
                  <a:gd name="T6" fmla="*/ 0 w 51"/>
                  <a:gd name="T7" fmla="*/ 1 h 31"/>
                  <a:gd name="T8" fmla="*/ 0 w 51"/>
                  <a:gd name="T9" fmla="*/ 1 h 31"/>
                  <a:gd name="T10" fmla="*/ 0 w 51"/>
                  <a:gd name="T11" fmla="*/ 1 h 31"/>
                  <a:gd name="T12" fmla="*/ 0 w 51"/>
                  <a:gd name="T13" fmla="*/ 1 h 31"/>
                  <a:gd name="T14" fmla="*/ 0 w 51"/>
                  <a:gd name="T15" fmla="*/ 1 h 31"/>
                  <a:gd name="T16" fmla="*/ 0 w 51"/>
                  <a:gd name="T17" fmla="*/ 1 h 31"/>
                  <a:gd name="T18" fmla="*/ 0 w 51"/>
                  <a:gd name="T19" fmla="*/ 1 h 31"/>
                  <a:gd name="T20" fmla="*/ 0 w 51"/>
                  <a:gd name="T21" fmla="*/ 1 h 31"/>
                  <a:gd name="T22" fmla="*/ 0 w 51"/>
                  <a:gd name="T23" fmla="*/ 1 h 31"/>
                  <a:gd name="T24" fmla="*/ 0 w 51"/>
                  <a:gd name="T25" fmla="*/ 1 h 31"/>
                  <a:gd name="T26" fmla="*/ 0 w 51"/>
                  <a:gd name="T27" fmla="*/ 1 h 31"/>
                  <a:gd name="T28" fmla="*/ 0 w 51"/>
                  <a:gd name="T29" fmla="*/ 1 h 31"/>
                  <a:gd name="T30" fmla="*/ 0 w 51"/>
                  <a:gd name="T31" fmla="*/ 1 h 31"/>
                  <a:gd name="T32" fmla="*/ 0 w 51"/>
                  <a:gd name="T33" fmla="*/ 1 h 31"/>
                  <a:gd name="T34" fmla="*/ 0 w 51"/>
                  <a:gd name="T35" fmla="*/ 1 h 31"/>
                  <a:gd name="T36" fmla="*/ 0 w 51"/>
                  <a:gd name="T37" fmla="*/ 1 h 31"/>
                  <a:gd name="T38" fmla="*/ 0 w 51"/>
                  <a:gd name="T39" fmla="*/ 1 h 31"/>
                  <a:gd name="T40" fmla="*/ 0 w 51"/>
                  <a:gd name="T41" fmla="*/ 0 h 31"/>
                  <a:gd name="T42" fmla="*/ 0 w 51"/>
                  <a:gd name="T43" fmla="*/ 0 h 31"/>
                  <a:gd name="T44" fmla="*/ 0 w 51"/>
                  <a:gd name="T45" fmla="*/ 0 h 31"/>
                  <a:gd name="T46" fmla="*/ 0 w 51"/>
                  <a:gd name="T47" fmla="*/ 0 h 31"/>
                  <a:gd name="T48" fmla="*/ 0 w 51"/>
                  <a:gd name="T49" fmla="*/ 0 h 31"/>
                  <a:gd name="T50" fmla="*/ 0 w 51"/>
                  <a:gd name="T51" fmla="*/ 0 h 31"/>
                  <a:gd name="T52" fmla="*/ 0 w 51"/>
                  <a:gd name="T53" fmla="*/ 0 h 31"/>
                  <a:gd name="T54" fmla="*/ 0 w 51"/>
                  <a:gd name="T55" fmla="*/ 0 h 31"/>
                  <a:gd name="T56" fmla="*/ 0 w 51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1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9" y="31"/>
                    </a:lnTo>
                    <a:lnTo>
                      <a:pt x="24" y="30"/>
                    </a:lnTo>
                    <a:lnTo>
                      <a:pt x="29" y="30"/>
                    </a:lnTo>
                    <a:lnTo>
                      <a:pt x="33" y="30"/>
                    </a:lnTo>
                    <a:lnTo>
                      <a:pt x="37" y="29"/>
                    </a:lnTo>
                    <a:lnTo>
                      <a:pt x="41" y="29"/>
                    </a:lnTo>
                    <a:lnTo>
                      <a:pt x="46" y="29"/>
                    </a:lnTo>
                    <a:lnTo>
                      <a:pt x="51" y="29"/>
                    </a:lnTo>
                    <a:lnTo>
                      <a:pt x="49" y="22"/>
                    </a:lnTo>
                    <a:lnTo>
                      <a:pt x="48" y="14"/>
                    </a:lnTo>
                    <a:lnTo>
                      <a:pt x="47" y="7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3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5" name="Freeform 471"/>
              <p:cNvSpPr>
                <a:spLocks/>
              </p:cNvSpPr>
              <p:nvPr/>
            </p:nvSpPr>
            <p:spPr bwMode="auto">
              <a:xfrm>
                <a:off x="1544" y="2915"/>
                <a:ext cx="22" cy="16"/>
              </a:xfrm>
              <a:custGeom>
                <a:avLst/>
                <a:gdLst>
                  <a:gd name="T0" fmla="*/ 0 w 45"/>
                  <a:gd name="T1" fmla="*/ 0 h 31"/>
                  <a:gd name="T2" fmla="*/ 0 w 45"/>
                  <a:gd name="T3" fmla="*/ 1 h 31"/>
                  <a:gd name="T4" fmla="*/ 0 w 45"/>
                  <a:gd name="T5" fmla="*/ 1 h 31"/>
                  <a:gd name="T6" fmla="*/ 0 w 45"/>
                  <a:gd name="T7" fmla="*/ 1 h 31"/>
                  <a:gd name="T8" fmla="*/ 0 w 45"/>
                  <a:gd name="T9" fmla="*/ 1 h 31"/>
                  <a:gd name="T10" fmla="*/ 0 w 45"/>
                  <a:gd name="T11" fmla="*/ 1 h 31"/>
                  <a:gd name="T12" fmla="*/ 0 w 45"/>
                  <a:gd name="T13" fmla="*/ 1 h 31"/>
                  <a:gd name="T14" fmla="*/ 0 w 45"/>
                  <a:gd name="T15" fmla="*/ 1 h 31"/>
                  <a:gd name="T16" fmla="*/ 0 w 45"/>
                  <a:gd name="T17" fmla="*/ 1 h 31"/>
                  <a:gd name="T18" fmla="*/ 0 w 45"/>
                  <a:gd name="T19" fmla="*/ 1 h 31"/>
                  <a:gd name="T20" fmla="*/ 0 w 45"/>
                  <a:gd name="T21" fmla="*/ 1 h 31"/>
                  <a:gd name="T22" fmla="*/ 0 w 45"/>
                  <a:gd name="T23" fmla="*/ 1 h 31"/>
                  <a:gd name="T24" fmla="*/ 0 w 45"/>
                  <a:gd name="T25" fmla="*/ 1 h 31"/>
                  <a:gd name="T26" fmla="*/ 0 w 45"/>
                  <a:gd name="T27" fmla="*/ 1 h 31"/>
                  <a:gd name="T28" fmla="*/ 0 w 45"/>
                  <a:gd name="T29" fmla="*/ 1 h 31"/>
                  <a:gd name="T30" fmla="*/ 0 w 45"/>
                  <a:gd name="T31" fmla="*/ 1 h 31"/>
                  <a:gd name="T32" fmla="*/ 0 w 45"/>
                  <a:gd name="T33" fmla="*/ 0 h 31"/>
                  <a:gd name="T34" fmla="*/ 0 w 45"/>
                  <a:gd name="T35" fmla="*/ 0 h 31"/>
                  <a:gd name="T36" fmla="*/ 0 w 45"/>
                  <a:gd name="T37" fmla="*/ 0 h 31"/>
                  <a:gd name="T38" fmla="*/ 0 w 45"/>
                  <a:gd name="T39" fmla="*/ 0 h 31"/>
                  <a:gd name="T40" fmla="*/ 0 w 45"/>
                  <a:gd name="T41" fmla="*/ 0 h 31"/>
                  <a:gd name="T42" fmla="*/ 0 w 45"/>
                  <a:gd name="T43" fmla="*/ 0 h 31"/>
                  <a:gd name="T44" fmla="*/ 0 w 45"/>
                  <a:gd name="T45" fmla="*/ 0 h 31"/>
                  <a:gd name="T46" fmla="*/ 0 w 45"/>
                  <a:gd name="T47" fmla="*/ 0 h 31"/>
                  <a:gd name="T48" fmla="*/ 0 w 45"/>
                  <a:gd name="T49" fmla="*/ 0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20" y="30"/>
                    </a:lnTo>
                    <a:lnTo>
                      <a:pt x="28" y="30"/>
                    </a:lnTo>
                    <a:lnTo>
                      <a:pt x="36" y="29"/>
                    </a:lnTo>
                    <a:lnTo>
                      <a:pt x="45" y="29"/>
                    </a:lnTo>
                    <a:lnTo>
                      <a:pt x="43" y="22"/>
                    </a:lnTo>
                    <a:lnTo>
                      <a:pt x="42" y="14"/>
                    </a:lnTo>
                    <a:lnTo>
                      <a:pt x="41" y="7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3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6" name="Freeform 472"/>
              <p:cNvSpPr>
                <a:spLocks/>
              </p:cNvSpPr>
              <p:nvPr/>
            </p:nvSpPr>
            <p:spPr bwMode="auto">
              <a:xfrm>
                <a:off x="1546" y="2915"/>
                <a:ext cx="20" cy="16"/>
              </a:xfrm>
              <a:custGeom>
                <a:avLst/>
                <a:gdLst>
                  <a:gd name="T0" fmla="*/ 0 w 41"/>
                  <a:gd name="T1" fmla="*/ 0 h 31"/>
                  <a:gd name="T2" fmla="*/ 0 w 41"/>
                  <a:gd name="T3" fmla="*/ 1 h 31"/>
                  <a:gd name="T4" fmla="*/ 0 w 41"/>
                  <a:gd name="T5" fmla="*/ 1 h 31"/>
                  <a:gd name="T6" fmla="*/ 0 w 41"/>
                  <a:gd name="T7" fmla="*/ 1 h 31"/>
                  <a:gd name="T8" fmla="*/ 0 w 41"/>
                  <a:gd name="T9" fmla="*/ 1 h 31"/>
                  <a:gd name="T10" fmla="*/ 0 w 41"/>
                  <a:gd name="T11" fmla="*/ 1 h 31"/>
                  <a:gd name="T12" fmla="*/ 0 w 41"/>
                  <a:gd name="T13" fmla="*/ 1 h 31"/>
                  <a:gd name="T14" fmla="*/ 0 w 41"/>
                  <a:gd name="T15" fmla="*/ 1 h 31"/>
                  <a:gd name="T16" fmla="*/ 0 w 41"/>
                  <a:gd name="T17" fmla="*/ 1 h 31"/>
                  <a:gd name="T18" fmla="*/ 0 w 41"/>
                  <a:gd name="T19" fmla="*/ 1 h 31"/>
                  <a:gd name="T20" fmla="*/ 0 w 41"/>
                  <a:gd name="T21" fmla="*/ 1 h 31"/>
                  <a:gd name="T22" fmla="*/ 0 w 41"/>
                  <a:gd name="T23" fmla="*/ 1 h 31"/>
                  <a:gd name="T24" fmla="*/ 0 w 41"/>
                  <a:gd name="T25" fmla="*/ 1 h 31"/>
                  <a:gd name="T26" fmla="*/ 0 w 41"/>
                  <a:gd name="T27" fmla="*/ 1 h 31"/>
                  <a:gd name="T28" fmla="*/ 0 w 41"/>
                  <a:gd name="T29" fmla="*/ 1 h 31"/>
                  <a:gd name="T30" fmla="*/ 0 w 41"/>
                  <a:gd name="T31" fmla="*/ 1 h 31"/>
                  <a:gd name="T32" fmla="*/ 0 w 41"/>
                  <a:gd name="T33" fmla="*/ 0 h 31"/>
                  <a:gd name="T34" fmla="*/ 0 w 41"/>
                  <a:gd name="T35" fmla="*/ 0 h 31"/>
                  <a:gd name="T36" fmla="*/ 0 w 41"/>
                  <a:gd name="T37" fmla="*/ 0 h 31"/>
                  <a:gd name="T38" fmla="*/ 0 w 41"/>
                  <a:gd name="T39" fmla="*/ 0 h 31"/>
                  <a:gd name="T40" fmla="*/ 0 w 41"/>
                  <a:gd name="T41" fmla="*/ 0 h 31"/>
                  <a:gd name="T42" fmla="*/ 0 w 41"/>
                  <a:gd name="T43" fmla="*/ 0 h 31"/>
                  <a:gd name="T44" fmla="*/ 0 w 41"/>
                  <a:gd name="T45" fmla="*/ 0 h 31"/>
                  <a:gd name="T46" fmla="*/ 0 w 41"/>
                  <a:gd name="T47" fmla="*/ 0 h 31"/>
                  <a:gd name="T48" fmla="*/ 0 w 41"/>
                  <a:gd name="T49" fmla="*/ 0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3" y="31"/>
                    </a:lnTo>
                    <a:lnTo>
                      <a:pt x="20" y="30"/>
                    </a:lnTo>
                    <a:lnTo>
                      <a:pt x="27" y="30"/>
                    </a:lnTo>
                    <a:lnTo>
                      <a:pt x="34" y="29"/>
                    </a:lnTo>
                    <a:lnTo>
                      <a:pt x="41" y="29"/>
                    </a:lnTo>
                    <a:lnTo>
                      <a:pt x="39" y="22"/>
                    </a:lnTo>
                    <a:lnTo>
                      <a:pt x="38" y="14"/>
                    </a:lnTo>
                    <a:lnTo>
                      <a:pt x="37" y="7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7" name="Freeform 473"/>
              <p:cNvSpPr>
                <a:spLocks/>
              </p:cNvSpPr>
              <p:nvPr/>
            </p:nvSpPr>
            <p:spPr bwMode="auto">
              <a:xfrm>
                <a:off x="1548" y="2915"/>
                <a:ext cx="18" cy="16"/>
              </a:xfrm>
              <a:custGeom>
                <a:avLst/>
                <a:gdLst>
                  <a:gd name="T0" fmla="*/ 0 w 36"/>
                  <a:gd name="T1" fmla="*/ 0 h 31"/>
                  <a:gd name="T2" fmla="*/ 0 w 36"/>
                  <a:gd name="T3" fmla="*/ 1 h 31"/>
                  <a:gd name="T4" fmla="*/ 0 w 36"/>
                  <a:gd name="T5" fmla="*/ 1 h 31"/>
                  <a:gd name="T6" fmla="*/ 0 w 36"/>
                  <a:gd name="T7" fmla="*/ 1 h 31"/>
                  <a:gd name="T8" fmla="*/ 0 w 36"/>
                  <a:gd name="T9" fmla="*/ 1 h 31"/>
                  <a:gd name="T10" fmla="*/ 1 w 36"/>
                  <a:gd name="T11" fmla="*/ 1 h 31"/>
                  <a:gd name="T12" fmla="*/ 1 w 36"/>
                  <a:gd name="T13" fmla="*/ 1 h 31"/>
                  <a:gd name="T14" fmla="*/ 1 w 36"/>
                  <a:gd name="T15" fmla="*/ 1 h 31"/>
                  <a:gd name="T16" fmla="*/ 1 w 36"/>
                  <a:gd name="T17" fmla="*/ 1 h 31"/>
                  <a:gd name="T18" fmla="*/ 1 w 36"/>
                  <a:gd name="T19" fmla="*/ 1 h 31"/>
                  <a:gd name="T20" fmla="*/ 1 w 36"/>
                  <a:gd name="T21" fmla="*/ 1 h 31"/>
                  <a:gd name="T22" fmla="*/ 1 w 36"/>
                  <a:gd name="T23" fmla="*/ 1 h 31"/>
                  <a:gd name="T24" fmla="*/ 1 w 36"/>
                  <a:gd name="T25" fmla="*/ 1 h 31"/>
                  <a:gd name="T26" fmla="*/ 1 w 36"/>
                  <a:gd name="T27" fmla="*/ 1 h 31"/>
                  <a:gd name="T28" fmla="*/ 1 w 36"/>
                  <a:gd name="T29" fmla="*/ 1 h 31"/>
                  <a:gd name="T30" fmla="*/ 1 w 36"/>
                  <a:gd name="T31" fmla="*/ 1 h 31"/>
                  <a:gd name="T32" fmla="*/ 1 w 36"/>
                  <a:gd name="T33" fmla="*/ 0 h 31"/>
                  <a:gd name="T34" fmla="*/ 1 w 36"/>
                  <a:gd name="T35" fmla="*/ 0 h 31"/>
                  <a:gd name="T36" fmla="*/ 1 w 36"/>
                  <a:gd name="T37" fmla="*/ 0 h 31"/>
                  <a:gd name="T38" fmla="*/ 1 w 36"/>
                  <a:gd name="T39" fmla="*/ 0 h 31"/>
                  <a:gd name="T40" fmla="*/ 0 w 36"/>
                  <a:gd name="T41" fmla="*/ 0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6" h="31">
                    <a:moveTo>
                      <a:pt x="0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6" y="31"/>
                    </a:lnTo>
                    <a:lnTo>
                      <a:pt x="9" y="31"/>
                    </a:lnTo>
                    <a:lnTo>
                      <a:pt x="11" y="31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9"/>
                    </a:lnTo>
                    <a:lnTo>
                      <a:pt x="36" y="29"/>
                    </a:lnTo>
                    <a:lnTo>
                      <a:pt x="34" y="22"/>
                    </a:lnTo>
                    <a:lnTo>
                      <a:pt x="33" y="14"/>
                    </a:lnTo>
                    <a:lnTo>
                      <a:pt x="32" y="7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8" name="Freeform 474"/>
              <p:cNvSpPr>
                <a:spLocks/>
              </p:cNvSpPr>
              <p:nvPr/>
            </p:nvSpPr>
            <p:spPr bwMode="auto">
              <a:xfrm>
                <a:off x="1551" y="2915"/>
                <a:ext cx="15" cy="16"/>
              </a:xfrm>
              <a:custGeom>
                <a:avLst/>
                <a:gdLst>
                  <a:gd name="T0" fmla="*/ 0 w 30"/>
                  <a:gd name="T1" fmla="*/ 0 h 31"/>
                  <a:gd name="T2" fmla="*/ 0 w 30"/>
                  <a:gd name="T3" fmla="*/ 1 h 31"/>
                  <a:gd name="T4" fmla="*/ 1 w 30"/>
                  <a:gd name="T5" fmla="*/ 1 h 31"/>
                  <a:gd name="T6" fmla="*/ 1 w 30"/>
                  <a:gd name="T7" fmla="*/ 1 h 31"/>
                  <a:gd name="T8" fmla="*/ 1 w 30"/>
                  <a:gd name="T9" fmla="*/ 0 h 31"/>
                  <a:gd name="T10" fmla="*/ 0 w 30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1">
                    <a:moveTo>
                      <a:pt x="0" y="0"/>
                    </a:moveTo>
                    <a:lnTo>
                      <a:pt x="0" y="31"/>
                    </a:lnTo>
                    <a:lnTo>
                      <a:pt x="9" y="31"/>
                    </a:lnTo>
                    <a:lnTo>
                      <a:pt x="30" y="29"/>
                    </a:lnTo>
                    <a:lnTo>
                      <a:pt x="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399" name="Freeform 475"/>
              <p:cNvSpPr>
                <a:spLocks/>
              </p:cNvSpPr>
              <p:nvPr/>
            </p:nvSpPr>
            <p:spPr bwMode="auto">
              <a:xfrm>
                <a:off x="1554" y="2937"/>
                <a:ext cx="28" cy="177"/>
              </a:xfrm>
              <a:custGeom>
                <a:avLst/>
                <a:gdLst>
                  <a:gd name="T0" fmla="*/ 0 w 57"/>
                  <a:gd name="T1" fmla="*/ 1 h 353"/>
                  <a:gd name="T2" fmla="*/ 0 w 57"/>
                  <a:gd name="T3" fmla="*/ 0 h 353"/>
                  <a:gd name="T4" fmla="*/ 0 w 57"/>
                  <a:gd name="T5" fmla="*/ 0 h 353"/>
                  <a:gd name="T6" fmla="*/ 0 w 57"/>
                  <a:gd name="T7" fmla="*/ 1 h 353"/>
                  <a:gd name="T8" fmla="*/ 0 w 57"/>
                  <a:gd name="T9" fmla="*/ 2 h 353"/>
                  <a:gd name="T10" fmla="*/ 0 w 57"/>
                  <a:gd name="T11" fmla="*/ 3 h 353"/>
                  <a:gd name="T12" fmla="*/ 0 w 57"/>
                  <a:gd name="T13" fmla="*/ 3 h 353"/>
                  <a:gd name="T14" fmla="*/ 0 w 57"/>
                  <a:gd name="T15" fmla="*/ 3 h 353"/>
                  <a:gd name="T16" fmla="*/ 0 w 57"/>
                  <a:gd name="T17" fmla="*/ 3 h 353"/>
                  <a:gd name="T18" fmla="*/ 0 w 57"/>
                  <a:gd name="T19" fmla="*/ 2 h 353"/>
                  <a:gd name="T20" fmla="*/ 0 w 57"/>
                  <a:gd name="T21" fmla="*/ 1 h 353"/>
                  <a:gd name="T22" fmla="*/ 0 w 57"/>
                  <a:gd name="T23" fmla="*/ 1 h 3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7" h="353">
                    <a:moveTo>
                      <a:pt x="0" y="2"/>
                    </a:moveTo>
                    <a:lnTo>
                      <a:pt x="12" y="0"/>
                    </a:lnTo>
                    <a:lnTo>
                      <a:pt x="27" y="0"/>
                    </a:lnTo>
                    <a:lnTo>
                      <a:pt x="41" y="88"/>
                    </a:lnTo>
                    <a:lnTo>
                      <a:pt x="50" y="173"/>
                    </a:lnTo>
                    <a:lnTo>
                      <a:pt x="56" y="258"/>
                    </a:lnTo>
                    <a:lnTo>
                      <a:pt x="57" y="345"/>
                    </a:lnTo>
                    <a:lnTo>
                      <a:pt x="33" y="353"/>
                    </a:lnTo>
                    <a:lnTo>
                      <a:pt x="30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4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0" name="Freeform 476"/>
              <p:cNvSpPr>
                <a:spLocks/>
              </p:cNvSpPr>
              <p:nvPr/>
            </p:nvSpPr>
            <p:spPr bwMode="auto">
              <a:xfrm>
                <a:off x="1551" y="2937"/>
                <a:ext cx="29" cy="177"/>
              </a:xfrm>
              <a:custGeom>
                <a:avLst/>
                <a:gdLst>
                  <a:gd name="T0" fmla="*/ 0 w 57"/>
                  <a:gd name="T1" fmla="*/ 1 h 353"/>
                  <a:gd name="T2" fmla="*/ 1 w 57"/>
                  <a:gd name="T3" fmla="*/ 1 h 353"/>
                  <a:gd name="T4" fmla="*/ 1 w 57"/>
                  <a:gd name="T5" fmla="*/ 1 h 353"/>
                  <a:gd name="T6" fmla="*/ 1 w 57"/>
                  <a:gd name="T7" fmla="*/ 1 h 353"/>
                  <a:gd name="T8" fmla="*/ 1 w 57"/>
                  <a:gd name="T9" fmla="*/ 0 h 353"/>
                  <a:gd name="T10" fmla="*/ 1 w 57"/>
                  <a:gd name="T11" fmla="*/ 0 h 353"/>
                  <a:gd name="T12" fmla="*/ 1 w 57"/>
                  <a:gd name="T13" fmla="*/ 0 h 353"/>
                  <a:gd name="T14" fmla="*/ 1 w 57"/>
                  <a:gd name="T15" fmla="*/ 0 h 353"/>
                  <a:gd name="T16" fmla="*/ 1 w 57"/>
                  <a:gd name="T17" fmla="*/ 0 h 353"/>
                  <a:gd name="T18" fmla="*/ 1 w 57"/>
                  <a:gd name="T19" fmla="*/ 1 h 353"/>
                  <a:gd name="T20" fmla="*/ 1 w 57"/>
                  <a:gd name="T21" fmla="*/ 2 h 353"/>
                  <a:gd name="T22" fmla="*/ 1 w 57"/>
                  <a:gd name="T23" fmla="*/ 3 h 353"/>
                  <a:gd name="T24" fmla="*/ 1 w 57"/>
                  <a:gd name="T25" fmla="*/ 3 h 353"/>
                  <a:gd name="T26" fmla="*/ 1 w 57"/>
                  <a:gd name="T27" fmla="*/ 3 h 353"/>
                  <a:gd name="T28" fmla="*/ 1 w 57"/>
                  <a:gd name="T29" fmla="*/ 3 h 353"/>
                  <a:gd name="T30" fmla="*/ 1 w 57"/>
                  <a:gd name="T31" fmla="*/ 3 h 353"/>
                  <a:gd name="T32" fmla="*/ 1 w 57"/>
                  <a:gd name="T33" fmla="*/ 3 h 353"/>
                  <a:gd name="T34" fmla="*/ 1 w 57"/>
                  <a:gd name="T35" fmla="*/ 3 h 353"/>
                  <a:gd name="T36" fmla="*/ 1 w 57"/>
                  <a:gd name="T37" fmla="*/ 2 h 353"/>
                  <a:gd name="T38" fmla="*/ 1 w 57"/>
                  <a:gd name="T39" fmla="*/ 1 h 353"/>
                  <a:gd name="T40" fmla="*/ 0 w 57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7" h="353">
                    <a:moveTo>
                      <a:pt x="0" y="2"/>
                    </a:moveTo>
                    <a:lnTo>
                      <a:pt x="2" y="1"/>
                    </a:lnTo>
                    <a:lnTo>
                      <a:pt x="5" y="1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1" y="88"/>
                    </a:lnTo>
                    <a:lnTo>
                      <a:pt x="50" y="173"/>
                    </a:lnTo>
                    <a:lnTo>
                      <a:pt x="55" y="258"/>
                    </a:lnTo>
                    <a:lnTo>
                      <a:pt x="57" y="345"/>
                    </a:lnTo>
                    <a:lnTo>
                      <a:pt x="51" y="348"/>
                    </a:lnTo>
                    <a:lnTo>
                      <a:pt x="44" y="349"/>
                    </a:lnTo>
                    <a:lnTo>
                      <a:pt x="38" y="351"/>
                    </a:lnTo>
                    <a:lnTo>
                      <a:pt x="32" y="353"/>
                    </a:lnTo>
                    <a:lnTo>
                      <a:pt x="30" y="265"/>
                    </a:lnTo>
                    <a:lnTo>
                      <a:pt x="25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54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1" name="Freeform 477"/>
              <p:cNvSpPr>
                <a:spLocks/>
              </p:cNvSpPr>
              <p:nvPr/>
            </p:nvSpPr>
            <p:spPr bwMode="auto">
              <a:xfrm>
                <a:off x="1548" y="2937"/>
                <a:ext cx="30" cy="177"/>
              </a:xfrm>
              <a:custGeom>
                <a:avLst/>
                <a:gdLst>
                  <a:gd name="T0" fmla="*/ 0 w 59"/>
                  <a:gd name="T1" fmla="*/ 1 h 353"/>
                  <a:gd name="T2" fmla="*/ 1 w 59"/>
                  <a:gd name="T3" fmla="*/ 1 h 353"/>
                  <a:gd name="T4" fmla="*/ 1 w 59"/>
                  <a:gd name="T5" fmla="*/ 1 h 353"/>
                  <a:gd name="T6" fmla="*/ 1 w 59"/>
                  <a:gd name="T7" fmla="*/ 1 h 353"/>
                  <a:gd name="T8" fmla="*/ 1 w 59"/>
                  <a:gd name="T9" fmla="*/ 0 h 353"/>
                  <a:gd name="T10" fmla="*/ 1 w 59"/>
                  <a:gd name="T11" fmla="*/ 0 h 353"/>
                  <a:gd name="T12" fmla="*/ 1 w 59"/>
                  <a:gd name="T13" fmla="*/ 0 h 353"/>
                  <a:gd name="T14" fmla="*/ 1 w 59"/>
                  <a:gd name="T15" fmla="*/ 0 h 353"/>
                  <a:gd name="T16" fmla="*/ 1 w 59"/>
                  <a:gd name="T17" fmla="*/ 0 h 353"/>
                  <a:gd name="T18" fmla="*/ 1 w 59"/>
                  <a:gd name="T19" fmla="*/ 1 h 353"/>
                  <a:gd name="T20" fmla="*/ 1 w 59"/>
                  <a:gd name="T21" fmla="*/ 2 h 353"/>
                  <a:gd name="T22" fmla="*/ 1 w 59"/>
                  <a:gd name="T23" fmla="*/ 3 h 353"/>
                  <a:gd name="T24" fmla="*/ 1 w 59"/>
                  <a:gd name="T25" fmla="*/ 3 h 353"/>
                  <a:gd name="T26" fmla="*/ 1 w 59"/>
                  <a:gd name="T27" fmla="*/ 3 h 353"/>
                  <a:gd name="T28" fmla="*/ 1 w 59"/>
                  <a:gd name="T29" fmla="*/ 3 h 353"/>
                  <a:gd name="T30" fmla="*/ 1 w 59"/>
                  <a:gd name="T31" fmla="*/ 3 h 353"/>
                  <a:gd name="T32" fmla="*/ 1 w 59"/>
                  <a:gd name="T33" fmla="*/ 3 h 353"/>
                  <a:gd name="T34" fmla="*/ 1 w 59"/>
                  <a:gd name="T35" fmla="*/ 3 h 353"/>
                  <a:gd name="T36" fmla="*/ 1 w 59"/>
                  <a:gd name="T37" fmla="*/ 3 h 353"/>
                  <a:gd name="T38" fmla="*/ 1 w 59"/>
                  <a:gd name="T39" fmla="*/ 2 h 353"/>
                  <a:gd name="T40" fmla="*/ 1 w 59"/>
                  <a:gd name="T41" fmla="*/ 2 h 353"/>
                  <a:gd name="T42" fmla="*/ 1 w 59"/>
                  <a:gd name="T43" fmla="*/ 2 h 353"/>
                  <a:gd name="T44" fmla="*/ 1 w 59"/>
                  <a:gd name="T45" fmla="*/ 1 h 353"/>
                  <a:gd name="T46" fmla="*/ 1 w 59"/>
                  <a:gd name="T47" fmla="*/ 1 h 353"/>
                  <a:gd name="T48" fmla="*/ 0 w 59"/>
                  <a:gd name="T49" fmla="*/ 1 h 35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9" h="35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41" y="88"/>
                    </a:lnTo>
                    <a:lnTo>
                      <a:pt x="52" y="173"/>
                    </a:lnTo>
                    <a:lnTo>
                      <a:pt x="56" y="258"/>
                    </a:lnTo>
                    <a:lnTo>
                      <a:pt x="59" y="345"/>
                    </a:lnTo>
                    <a:lnTo>
                      <a:pt x="52" y="348"/>
                    </a:lnTo>
                    <a:lnTo>
                      <a:pt x="46" y="349"/>
                    </a:lnTo>
                    <a:lnTo>
                      <a:pt x="40" y="351"/>
                    </a:lnTo>
                    <a:lnTo>
                      <a:pt x="34" y="353"/>
                    </a:lnTo>
                    <a:lnTo>
                      <a:pt x="34" y="308"/>
                    </a:lnTo>
                    <a:lnTo>
                      <a:pt x="32" y="265"/>
                    </a:lnTo>
                    <a:lnTo>
                      <a:pt x="30" y="221"/>
                    </a:lnTo>
                    <a:lnTo>
                      <a:pt x="26" y="177"/>
                    </a:lnTo>
                    <a:lnTo>
                      <a:pt x="21" y="135"/>
                    </a:lnTo>
                    <a:lnTo>
                      <a:pt x="15" y="91"/>
                    </a:lnTo>
                    <a:lnTo>
                      <a:pt x="8" y="4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03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2" name="Freeform 478"/>
              <p:cNvSpPr>
                <a:spLocks/>
              </p:cNvSpPr>
              <p:nvPr/>
            </p:nvSpPr>
            <p:spPr bwMode="auto">
              <a:xfrm>
                <a:off x="1546" y="2937"/>
                <a:ext cx="29" cy="177"/>
              </a:xfrm>
              <a:custGeom>
                <a:avLst/>
                <a:gdLst>
                  <a:gd name="T0" fmla="*/ 0 w 58"/>
                  <a:gd name="T1" fmla="*/ 1 h 353"/>
                  <a:gd name="T2" fmla="*/ 1 w 58"/>
                  <a:gd name="T3" fmla="*/ 1 h 353"/>
                  <a:gd name="T4" fmla="*/ 1 w 58"/>
                  <a:gd name="T5" fmla="*/ 1 h 353"/>
                  <a:gd name="T6" fmla="*/ 1 w 58"/>
                  <a:gd name="T7" fmla="*/ 1 h 353"/>
                  <a:gd name="T8" fmla="*/ 1 w 58"/>
                  <a:gd name="T9" fmla="*/ 0 h 353"/>
                  <a:gd name="T10" fmla="*/ 1 w 58"/>
                  <a:gd name="T11" fmla="*/ 0 h 353"/>
                  <a:gd name="T12" fmla="*/ 1 w 58"/>
                  <a:gd name="T13" fmla="*/ 0 h 353"/>
                  <a:gd name="T14" fmla="*/ 1 w 58"/>
                  <a:gd name="T15" fmla="*/ 0 h 353"/>
                  <a:gd name="T16" fmla="*/ 1 w 58"/>
                  <a:gd name="T17" fmla="*/ 0 h 353"/>
                  <a:gd name="T18" fmla="*/ 1 w 58"/>
                  <a:gd name="T19" fmla="*/ 1 h 353"/>
                  <a:gd name="T20" fmla="*/ 1 w 58"/>
                  <a:gd name="T21" fmla="*/ 2 h 353"/>
                  <a:gd name="T22" fmla="*/ 1 w 58"/>
                  <a:gd name="T23" fmla="*/ 3 h 353"/>
                  <a:gd name="T24" fmla="*/ 1 w 58"/>
                  <a:gd name="T25" fmla="*/ 3 h 353"/>
                  <a:gd name="T26" fmla="*/ 1 w 58"/>
                  <a:gd name="T27" fmla="*/ 3 h 353"/>
                  <a:gd name="T28" fmla="*/ 1 w 58"/>
                  <a:gd name="T29" fmla="*/ 3 h 353"/>
                  <a:gd name="T30" fmla="*/ 1 w 58"/>
                  <a:gd name="T31" fmla="*/ 3 h 353"/>
                  <a:gd name="T32" fmla="*/ 1 w 58"/>
                  <a:gd name="T33" fmla="*/ 3 h 353"/>
                  <a:gd name="T34" fmla="*/ 1 w 58"/>
                  <a:gd name="T35" fmla="*/ 3 h 353"/>
                  <a:gd name="T36" fmla="*/ 1 w 58"/>
                  <a:gd name="T37" fmla="*/ 2 h 353"/>
                  <a:gd name="T38" fmla="*/ 1 w 58"/>
                  <a:gd name="T39" fmla="*/ 1 h 353"/>
                  <a:gd name="T40" fmla="*/ 0 w 58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35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2" y="88"/>
                    </a:lnTo>
                    <a:lnTo>
                      <a:pt x="51" y="173"/>
                    </a:lnTo>
                    <a:lnTo>
                      <a:pt x="57" y="258"/>
                    </a:lnTo>
                    <a:lnTo>
                      <a:pt x="58" y="345"/>
                    </a:lnTo>
                    <a:lnTo>
                      <a:pt x="52" y="348"/>
                    </a:lnTo>
                    <a:lnTo>
                      <a:pt x="45" y="349"/>
                    </a:lnTo>
                    <a:lnTo>
                      <a:pt x="39" y="351"/>
                    </a:lnTo>
                    <a:lnTo>
                      <a:pt x="32" y="353"/>
                    </a:lnTo>
                    <a:lnTo>
                      <a:pt x="30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3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3" name="Freeform 479"/>
              <p:cNvSpPr>
                <a:spLocks/>
              </p:cNvSpPr>
              <p:nvPr/>
            </p:nvSpPr>
            <p:spPr bwMode="auto">
              <a:xfrm>
                <a:off x="1544" y="2937"/>
                <a:ext cx="29" cy="177"/>
              </a:xfrm>
              <a:custGeom>
                <a:avLst/>
                <a:gdLst>
                  <a:gd name="T0" fmla="*/ 0 w 57"/>
                  <a:gd name="T1" fmla="*/ 1 h 353"/>
                  <a:gd name="T2" fmla="*/ 1 w 57"/>
                  <a:gd name="T3" fmla="*/ 1 h 353"/>
                  <a:gd name="T4" fmla="*/ 1 w 57"/>
                  <a:gd name="T5" fmla="*/ 1 h 353"/>
                  <a:gd name="T6" fmla="*/ 1 w 57"/>
                  <a:gd name="T7" fmla="*/ 1 h 353"/>
                  <a:gd name="T8" fmla="*/ 1 w 57"/>
                  <a:gd name="T9" fmla="*/ 0 h 353"/>
                  <a:gd name="T10" fmla="*/ 1 w 57"/>
                  <a:gd name="T11" fmla="*/ 0 h 353"/>
                  <a:gd name="T12" fmla="*/ 1 w 57"/>
                  <a:gd name="T13" fmla="*/ 0 h 353"/>
                  <a:gd name="T14" fmla="*/ 1 w 57"/>
                  <a:gd name="T15" fmla="*/ 0 h 353"/>
                  <a:gd name="T16" fmla="*/ 1 w 57"/>
                  <a:gd name="T17" fmla="*/ 0 h 353"/>
                  <a:gd name="T18" fmla="*/ 1 w 57"/>
                  <a:gd name="T19" fmla="*/ 1 h 353"/>
                  <a:gd name="T20" fmla="*/ 1 w 57"/>
                  <a:gd name="T21" fmla="*/ 2 h 353"/>
                  <a:gd name="T22" fmla="*/ 1 w 57"/>
                  <a:gd name="T23" fmla="*/ 3 h 353"/>
                  <a:gd name="T24" fmla="*/ 1 w 57"/>
                  <a:gd name="T25" fmla="*/ 3 h 353"/>
                  <a:gd name="T26" fmla="*/ 1 w 57"/>
                  <a:gd name="T27" fmla="*/ 3 h 353"/>
                  <a:gd name="T28" fmla="*/ 1 w 57"/>
                  <a:gd name="T29" fmla="*/ 3 h 353"/>
                  <a:gd name="T30" fmla="*/ 1 w 57"/>
                  <a:gd name="T31" fmla="*/ 3 h 353"/>
                  <a:gd name="T32" fmla="*/ 1 w 57"/>
                  <a:gd name="T33" fmla="*/ 3 h 353"/>
                  <a:gd name="T34" fmla="*/ 1 w 57"/>
                  <a:gd name="T35" fmla="*/ 3 h 353"/>
                  <a:gd name="T36" fmla="*/ 1 w 57"/>
                  <a:gd name="T37" fmla="*/ 2 h 353"/>
                  <a:gd name="T38" fmla="*/ 1 w 57"/>
                  <a:gd name="T39" fmla="*/ 1 h 353"/>
                  <a:gd name="T40" fmla="*/ 0 w 57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7" h="353">
                    <a:moveTo>
                      <a:pt x="0" y="2"/>
                    </a:moveTo>
                    <a:lnTo>
                      <a:pt x="2" y="1"/>
                    </a:lnTo>
                    <a:lnTo>
                      <a:pt x="5" y="1"/>
                    </a:lnTo>
                    <a:lnTo>
                      <a:pt x="9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41" y="88"/>
                    </a:lnTo>
                    <a:lnTo>
                      <a:pt x="50" y="173"/>
                    </a:lnTo>
                    <a:lnTo>
                      <a:pt x="55" y="258"/>
                    </a:lnTo>
                    <a:lnTo>
                      <a:pt x="57" y="345"/>
                    </a:lnTo>
                    <a:lnTo>
                      <a:pt x="51" y="348"/>
                    </a:lnTo>
                    <a:lnTo>
                      <a:pt x="45" y="349"/>
                    </a:lnTo>
                    <a:lnTo>
                      <a:pt x="38" y="351"/>
                    </a:lnTo>
                    <a:lnTo>
                      <a:pt x="32" y="353"/>
                    </a:lnTo>
                    <a:lnTo>
                      <a:pt x="30" y="265"/>
                    </a:lnTo>
                    <a:lnTo>
                      <a:pt x="24" y="177"/>
                    </a:lnTo>
                    <a:lnTo>
                      <a:pt x="13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03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4" name="Freeform 480"/>
              <p:cNvSpPr>
                <a:spLocks/>
              </p:cNvSpPr>
              <p:nvPr/>
            </p:nvSpPr>
            <p:spPr bwMode="auto">
              <a:xfrm>
                <a:off x="1541" y="2937"/>
                <a:ext cx="29" cy="177"/>
              </a:xfrm>
              <a:custGeom>
                <a:avLst/>
                <a:gdLst>
                  <a:gd name="T0" fmla="*/ 0 w 59"/>
                  <a:gd name="T1" fmla="*/ 1 h 353"/>
                  <a:gd name="T2" fmla="*/ 0 w 59"/>
                  <a:gd name="T3" fmla="*/ 1 h 353"/>
                  <a:gd name="T4" fmla="*/ 0 w 59"/>
                  <a:gd name="T5" fmla="*/ 1 h 353"/>
                  <a:gd name="T6" fmla="*/ 0 w 59"/>
                  <a:gd name="T7" fmla="*/ 1 h 353"/>
                  <a:gd name="T8" fmla="*/ 0 w 59"/>
                  <a:gd name="T9" fmla="*/ 0 h 353"/>
                  <a:gd name="T10" fmla="*/ 0 w 59"/>
                  <a:gd name="T11" fmla="*/ 0 h 353"/>
                  <a:gd name="T12" fmla="*/ 0 w 59"/>
                  <a:gd name="T13" fmla="*/ 0 h 353"/>
                  <a:gd name="T14" fmla="*/ 0 w 59"/>
                  <a:gd name="T15" fmla="*/ 0 h 353"/>
                  <a:gd name="T16" fmla="*/ 0 w 59"/>
                  <a:gd name="T17" fmla="*/ 0 h 353"/>
                  <a:gd name="T18" fmla="*/ 0 w 59"/>
                  <a:gd name="T19" fmla="*/ 1 h 353"/>
                  <a:gd name="T20" fmla="*/ 0 w 59"/>
                  <a:gd name="T21" fmla="*/ 2 h 353"/>
                  <a:gd name="T22" fmla="*/ 0 w 59"/>
                  <a:gd name="T23" fmla="*/ 3 h 353"/>
                  <a:gd name="T24" fmla="*/ 0 w 59"/>
                  <a:gd name="T25" fmla="*/ 3 h 353"/>
                  <a:gd name="T26" fmla="*/ 0 w 59"/>
                  <a:gd name="T27" fmla="*/ 3 h 353"/>
                  <a:gd name="T28" fmla="*/ 0 w 59"/>
                  <a:gd name="T29" fmla="*/ 3 h 353"/>
                  <a:gd name="T30" fmla="*/ 0 w 59"/>
                  <a:gd name="T31" fmla="*/ 3 h 353"/>
                  <a:gd name="T32" fmla="*/ 0 w 59"/>
                  <a:gd name="T33" fmla="*/ 3 h 353"/>
                  <a:gd name="T34" fmla="*/ 0 w 59"/>
                  <a:gd name="T35" fmla="*/ 3 h 353"/>
                  <a:gd name="T36" fmla="*/ 0 w 59"/>
                  <a:gd name="T37" fmla="*/ 2 h 353"/>
                  <a:gd name="T38" fmla="*/ 0 w 59"/>
                  <a:gd name="T39" fmla="*/ 1 h 353"/>
                  <a:gd name="T40" fmla="*/ 0 w 59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35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42" y="88"/>
                    </a:lnTo>
                    <a:lnTo>
                      <a:pt x="52" y="173"/>
                    </a:lnTo>
                    <a:lnTo>
                      <a:pt x="57" y="258"/>
                    </a:lnTo>
                    <a:lnTo>
                      <a:pt x="59" y="345"/>
                    </a:lnTo>
                    <a:lnTo>
                      <a:pt x="53" y="348"/>
                    </a:lnTo>
                    <a:lnTo>
                      <a:pt x="46" y="349"/>
                    </a:lnTo>
                    <a:lnTo>
                      <a:pt x="39" y="351"/>
                    </a:lnTo>
                    <a:lnTo>
                      <a:pt x="33" y="353"/>
                    </a:lnTo>
                    <a:lnTo>
                      <a:pt x="31" y="265"/>
                    </a:lnTo>
                    <a:lnTo>
                      <a:pt x="25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B3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5" name="Freeform 481"/>
              <p:cNvSpPr>
                <a:spLocks/>
              </p:cNvSpPr>
              <p:nvPr/>
            </p:nvSpPr>
            <p:spPr bwMode="auto">
              <a:xfrm>
                <a:off x="1539" y="2937"/>
                <a:ext cx="28" cy="177"/>
              </a:xfrm>
              <a:custGeom>
                <a:avLst/>
                <a:gdLst>
                  <a:gd name="T0" fmla="*/ 0 w 58"/>
                  <a:gd name="T1" fmla="*/ 1 h 353"/>
                  <a:gd name="T2" fmla="*/ 0 w 58"/>
                  <a:gd name="T3" fmla="*/ 1 h 353"/>
                  <a:gd name="T4" fmla="*/ 0 w 58"/>
                  <a:gd name="T5" fmla="*/ 1 h 353"/>
                  <a:gd name="T6" fmla="*/ 0 w 58"/>
                  <a:gd name="T7" fmla="*/ 1 h 353"/>
                  <a:gd name="T8" fmla="*/ 0 w 58"/>
                  <a:gd name="T9" fmla="*/ 0 h 353"/>
                  <a:gd name="T10" fmla="*/ 0 w 58"/>
                  <a:gd name="T11" fmla="*/ 0 h 353"/>
                  <a:gd name="T12" fmla="*/ 0 w 58"/>
                  <a:gd name="T13" fmla="*/ 0 h 353"/>
                  <a:gd name="T14" fmla="*/ 0 w 58"/>
                  <a:gd name="T15" fmla="*/ 0 h 353"/>
                  <a:gd name="T16" fmla="*/ 0 w 58"/>
                  <a:gd name="T17" fmla="*/ 0 h 353"/>
                  <a:gd name="T18" fmla="*/ 0 w 58"/>
                  <a:gd name="T19" fmla="*/ 1 h 353"/>
                  <a:gd name="T20" fmla="*/ 0 w 58"/>
                  <a:gd name="T21" fmla="*/ 2 h 353"/>
                  <a:gd name="T22" fmla="*/ 0 w 58"/>
                  <a:gd name="T23" fmla="*/ 3 h 353"/>
                  <a:gd name="T24" fmla="*/ 0 w 58"/>
                  <a:gd name="T25" fmla="*/ 3 h 353"/>
                  <a:gd name="T26" fmla="*/ 0 w 58"/>
                  <a:gd name="T27" fmla="*/ 3 h 353"/>
                  <a:gd name="T28" fmla="*/ 0 w 58"/>
                  <a:gd name="T29" fmla="*/ 3 h 353"/>
                  <a:gd name="T30" fmla="*/ 0 w 58"/>
                  <a:gd name="T31" fmla="*/ 3 h 353"/>
                  <a:gd name="T32" fmla="*/ 0 w 58"/>
                  <a:gd name="T33" fmla="*/ 3 h 353"/>
                  <a:gd name="T34" fmla="*/ 0 w 58"/>
                  <a:gd name="T35" fmla="*/ 3 h 353"/>
                  <a:gd name="T36" fmla="*/ 0 w 58"/>
                  <a:gd name="T37" fmla="*/ 2 h 353"/>
                  <a:gd name="T38" fmla="*/ 0 w 58"/>
                  <a:gd name="T39" fmla="*/ 1 h 353"/>
                  <a:gd name="T40" fmla="*/ 0 w 58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35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2" y="88"/>
                    </a:lnTo>
                    <a:lnTo>
                      <a:pt x="51" y="173"/>
                    </a:lnTo>
                    <a:lnTo>
                      <a:pt x="57" y="258"/>
                    </a:lnTo>
                    <a:lnTo>
                      <a:pt x="58" y="345"/>
                    </a:lnTo>
                    <a:lnTo>
                      <a:pt x="52" y="348"/>
                    </a:lnTo>
                    <a:lnTo>
                      <a:pt x="45" y="349"/>
                    </a:lnTo>
                    <a:lnTo>
                      <a:pt x="39" y="351"/>
                    </a:lnTo>
                    <a:lnTo>
                      <a:pt x="32" y="353"/>
                    </a:lnTo>
                    <a:lnTo>
                      <a:pt x="30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43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6" name="Freeform 482"/>
              <p:cNvSpPr>
                <a:spLocks/>
              </p:cNvSpPr>
              <p:nvPr/>
            </p:nvSpPr>
            <p:spPr bwMode="auto">
              <a:xfrm>
                <a:off x="1536" y="2937"/>
                <a:ext cx="30" cy="177"/>
              </a:xfrm>
              <a:custGeom>
                <a:avLst/>
                <a:gdLst>
                  <a:gd name="T0" fmla="*/ 0 w 60"/>
                  <a:gd name="T1" fmla="*/ 1 h 353"/>
                  <a:gd name="T2" fmla="*/ 1 w 60"/>
                  <a:gd name="T3" fmla="*/ 1 h 353"/>
                  <a:gd name="T4" fmla="*/ 1 w 60"/>
                  <a:gd name="T5" fmla="*/ 1 h 353"/>
                  <a:gd name="T6" fmla="*/ 1 w 60"/>
                  <a:gd name="T7" fmla="*/ 1 h 353"/>
                  <a:gd name="T8" fmla="*/ 1 w 60"/>
                  <a:gd name="T9" fmla="*/ 0 h 353"/>
                  <a:gd name="T10" fmla="*/ 1 w 60"/>
                  <a:gd name="T11" fmla="*/ 0 h 353"/>
                  <a:gd name="T12" fmla="*/ 1 w 60"/>
                  <a:gd name="T13" fmla="*/ 0 h 353"/>
                  <a:gd name="T14" fmla="*/ 1 w 60"/>
                  <a:gd name="T15" fmla="*/ 0 h 353"/>
                  <a:gd name="T16" fmla="*/ 1 w 60"/>
                  <a:gd name="T17" fmla="*/ 0 h 353"/>
                  <a:gd name="T18" fmla="*/ 1 w 60"/>
                  <a:gd name="T19" fmla="*/ 1 h 353"/>
                  <a:gd name="T20" fmla="*/ 1 w 60"/>
                  <a:gd name="T21" fmla="*/ 2 h 353"/>
                  <a:gd name="T22" fmla="*/ 1 w 60"/>
                  <a:gd name="T23" fmla="*/ 3 h 353"/>
                  <a:gd name="T24" fmla="*/ 1 w 60"/>
                  <a:gd name="T25" fmla="*/ 3 h 353"/>
                  <a:gd name="T26" fmla="*/ 1 w 60"/>
                  <a:gd name="T27" fmla="*/ 3 h 353"/>
                  <a:gd name="T28" fmla="*/ 1 w 60"/>
                  <a:gd name="T29" fmla="*/ 3 h 353"/>
                  <a:gd name="T30" fmla="*/ 1 w 60"/>
                  <a:gd name="T31" fmla="*/ 3 h 353"/>
                  <a:gd name="T32" fmla="*/ 1 w 60"/>
                  <a:gd name="T33" fmla="*/ 3 h 353"/>
                  <a:gd name="T34" fmla="*/ 1 w 60"/>
                  <a:gd name="T35" fmla="*/ 3 h 353"/>
                  <a:gd name="T36" fmla="*/ 1 w 60"/>
                  <a:gd name="T37" fmla="*/ 2 h 353"/>
                  <a:gd name="T38" fmla="*/ 1 w 60"/>
                  <a:gd name="T39" fmla="*/ 1 h 353"/>
                  <a:gd name="T40" fmla="*/ 0 w 60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0" h="35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88"/>
                    </a:lnTo>
                    <a:lnTo>
                      <a:pt x="52" y="173"/>
                    </a:lnTo>
                    <a:lnTo>
                      <a:pt x="58" y="258"/>
                    </a:lnTo>
                    <a:lnTo>
                      <a:pt x="60" y="345"/>
                    </a:lnTo>
                    <a:lnTo>
                      <a:pt x="53" y="348"/>
                    </a:lnTo>
                    <a:lnTo>
                      <a:pt x="47" y="349"/>
                    </a:lnTo>
                    <a:lnTo>
                      <a:pt x="40" y="351"/>
                    </a:lnTo>
                    <a:lnTo>
                      <a:pt x="34" y="353"/>
                    </a:lnTo>
                    <a:lnTo>
                      <a:pt x="32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F3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7" name="Freeform 483"/>
              <p:cNvSpPr>
                <a:spLocks/>
              </p:cNvSpPr>
              <p:nvPr/>
            </p:nvSpPr>
            <p:spPr bwMode="auto">
              <a:xfrm>
                <a:off x="1533" y="2937"/>
                <a:ext cx="29" cy="177"/>
              </a:xfrm>
              <a:custGeom>
                <a:avLst/>
                <a:gdLst>
                  <a:gd name="T0" fmla="*/ 0 w 57"/>
                  <a:gd name="T1" fmla="*/ 1 h 353"/>
                  <a:gd name="T2" fmla="*/ 1 w 57"/>
                  <a:gd name="T3" fmla="*/ 1 h 353"/>
                  <a:gd name="T4" fmla="*/ 1 w 57"/>
                  <a:gd name="T5" fmla="*/ 1 h 353"/>
                  <a:gd name="T6" fmla="*/ 1 w 57"/>
                  <a:gd name="T7" fmla="*/ 1 h 353"/>
                  <a:gd name="T8" fmla="*/ 1 w 57"/>
                  <a:gd name="T9" fmla="*/ 0 h 353"/>
                  <a:gd name="T10" fmla="*/ 1 w 57"/>
                  <a:gd name="T11" fmla="*/ 0 h 353"/>
                  <a:gd name="T12" fmla="*/ 1 w 57"/>
                  <a:gd name="T13" fmla="*/ 0 h 353"/>
                  <a:gd name="T14" fmla="*/ 1 w 57"/>
                  <a:gd name="T15" fmla="*/ 0 h 353"/>
                  <a:gd name="T16" fmla="*/ 1 w 57"/>
                  <a:gd name="T17" fmla="*/ 0 h 353"/>
                  <a:gd name="T18" fmla="*/ 1 w 57"/>
                  <a:gd name="T19" fmla="*/ 1 h 353"/>
                  <a:gd name="T20" fmla="*/ 1 w 57"/>
                  <a:gd name="T21" fmla="*/ 2 h 353"/>
                  <a:gd name="T22" fmla="*/ 1 w 57"/>
                  <a:gd name="T23" fmla="*/ 3 h 353"/>
                  <a:gd name="T24" fmla="*/ 1 w 57"/>
                  <a:gd name="T25" fmla="*/ 3 h 353"/>
                  <a:gd name="T26" fmla="*/ 1 w 57"/>
                  <a:gd name="T27" fmla="*/ 3 h 353"/>
                  <a:gd name="T28" fmla="*/ 1 w 57"/>
                  <a:gd name="T29" fmla="*/ 3 h 353"/>
                  <a:gd name="T30" fmla="*/ 1 w 57"/>
                  <a:gd name="T31" fmla="*/ 3 h 353"/>
                  <a:gd name="T32" fmla="*/ 1 w 57"/>
                  <a:gd name="T33" fmla="*/ 3 h 353"/>
                  <a:gd name="T34" fmla="*/ 1 w 57"/>
                  <a:gd name="T35" fmla="*/ 3 h 353"/>
                  <a:gd name="T36" fmla="*/ 1 w 57"/>
                  <a:gd name="T37" fmla="*/ 2 h 353"/>
                  <a:gd name="T38" fmla="*/ 1 w 57"/>
                  <a:gd name="T39" fmla="*/ 1 h 353"/>
                  <a:gd name="T40" fmla="*/ 0 w 57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7" h="35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41" y="88"/>
                    </a:lnTo>
                    <a:lnTo>
                      <a:pt x="51" y="173"/>
                    </a:lnTo>
                    <a:lnTo>
                      <a:pt x="56" y="258"/>
                    </a:lnTo>
                    <a:lnTo>
                      <a:pt x="57" y="345"/>
                    </a:lnTo>
                    <a:lnTo>
                      <a:pt x="52" y="348"/>
                    </a:lnTo>
                    <a:lnTo>
                      <a:pt x="46" y="349"/>
                    </a:lnTo>
                    <a:lnTo>
                      <a:pt x="39" y="351"/>
                    </a:lnTo>
                    <a:lnTo>
                      <a:pt x="33" y="353"/>
                    </a:lnTo>
                    <a:lnTo>
                      <a:pt x="31" y="265"/>
                    </a:lnTo>
                    <a:lnTo>
                      <a:pt x="25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8" name="Freeform 484"/>
              <p:cNvSpPr>
                <a:spLocks/>
              </p:cNvSpPr>
              <p:nvPr/>
            </p:nvSpPr>
            <p:spPr bwMode="auto">
              <a:xfrm>
                <a:off x="1531" y="2937"/>
                <a:ext cx="29" cy="177"/>
              </a:xfrm>
              <a:custGeom>
                <a:avLst/>
                <a:gdLst>
                  <a:gd name="T0" fmla="*/ 0 w 58"/>
                  <a:gd name="T1" fmla="*/ 1 h 353"/>
                  <a:gd name="T2" fmla="*/ 1 w 58"/>
                  <a:gd name="T3" fmla="*/ 1 h 353"/>
                  <a:gd name="T4" fmla="*/ 1 w 58"/>
                  <a:gd name="T5" fmla="*/ 1 h 353"/>
                  <a:gd name="T6" fmla="*/ 1 w 58"/>
                  <a:gd name="T7" fmla="*/ 1 h 353"/>
                  <a:gd name="T8" fmla="*/ 1 w 58"/>
                  <a:gd name="T9" fmla="*/ 0 h 353"/>
                  <a:gd name="T10" fmla="*/ 1 w 58"/>
                  <a:gd name="T11" fmla="*/ 0 h 353"/>
                  <a:gd name="T12" fmla="*/ 1 w 58"/>
                  <a:gd name="T13" fmla="*/ 0 h 353"/>
                  <a:gd name="T14" fmla="*/ 1 w 58"/>
                  <a:gd name="T15" fmla="*/ 0 h 353"/>
                  <a:gd name="T16" fmla="*/ 1 w 58"/>
                  <a:gd name="T17" fmla="*/ 0 h 353"/>
                  <a:gd name="T18" fmla="*/ 1 w 58"/>
                  <a:gd name="T19" fmla="*/ 1 h 353"/>
                  <a:gd name="T20" fmla="*/ 1 w 58"/>
                  <a:gd name="T21" fmla="*/ 2 h 353"/>
                  <a:gd name="T22" fmla="*/ 1 w 58"/>
                  <a:gd name="T23" fmla="*/ 3 h 353"/>
                  <a:gd name="T24" fmla="*/ 1 w 58"/>
                  <a:gd name="T25" fmla="*/ 3 h 353"/>
                  <a:gd name="T26" fmla="*/ 1 w 58"/>
                  <a:gd name="T27" fmla="*/ 3 h 353"/>
                  <a:gd name="T28" fmla="*/ 1 w 58"/>
                  <a:gd name="T29" fmla="*/ 3 h 353"/>
                  <a:gd name="T30" fmla="*/ 1 w 58"/>
                  <a:gd name="T31" fmla="*/ 3 h 353"/>
                  <a:gd name="T32" fmla="*/ 1 w 58"/>
                  <a:gd name="T33" fmla="*/ 3 h 353"/>
                  <a:gd name="T34" fmla="*/ 1 w 58"/>
                  <a:gd name="T35" fmla="*/ 3 h 353"/>
                  <a:gd name="T36" fmla="*/ 1 w 58"/>
                  <a:gd name="T37" fmla="*/ 2 h 353"/>
                  <a:gd name="T38" fmla="*/ 1 w 58"/>
                  <a:gd name="T39" fmla="*/ 1 h 353"/>
                  <a:gd name="T40" fmla="*/ 0 w 58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353">
                    <a:moveTo>
                      <a:pt x="0" y="2"/>
                    </a:moveTo>
                    <a:lnTo>
                      <a:pt x="3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2" y="88"/>
                    </a:lnTo>
                    <a:lnTo>
                      <a:pt x="51" y="173"/>
                    </a:lnTo>
                    <a:lnTo>
                      <a:pt x="56" y="258"/>
                    </a:lnTo>
                    <a:lnTo>
                      <a:pt x="58" y="345"/>
                    </a:lnTo>
                    <a:lnTo>
                      <a:pt x="52" y="348"/>
                    </a:lnTo>
                    <a:lnTo>
                      <a:pt x="45" y="349"/>
                    </a:lnTo>
                    <a:lnTo>
                      <a:pt x="38" y="351"/>
                    </a:lnTo>
                    <a:lnTo>
                      <a:pt x="32" y="353"/>
                    </a:lnTo>
                    <a:lnTo>
                      <a:pt x="30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F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09" name="Freeform 485"/>
              <p:cNvSpPr>
                <a:spLocks/>
              </p:cNvSpPr>
              <p:nvPr/>
            </p:nvSpPr>
            <p:spPr bwMode="auto">
              <a:xfrm>
                <a:off x="1528" y="2937"/>
                <a:ext cx="30" cy="177"/>
              </a:xfrm>
              <a:custGeom>
                <a:avLst/>
                <a:gdLst>
                  <a:gd name="T0" fmla="*/ 0 w 59"/>
                  <a:gd name="T1" fmla="*/ 1 h 353"/>
                  <a:gd name="T2" fmla="*/ 1 w 59"/>
                  <a:gd name="T3" fmla="*/ 1 h 353"/>
                  <a:gd name="T4" fmla="*/ 1 w 59"/>
                  <a:gd name="T5" fmla="*/ 1 h 353"/>
                  <a:gd name="T6" fmla="*/ 1 w 59"/>
                  <a:gd name="T7" fmla="*/ 1 h 353"/>
                  <a:gd name="T8" fmla="*/ 1 w 59"/>
                  <a:gd name="T9" fmla="*/ 0 h 353"/>
                  <a:gd name="T10" fmla="*/ 1 w 59"/>
                  <a:gd name="T11" fmla="*/ 0 h 353"/>
                  <a:gd name="T12" fmla="*/ 1 w 59"/>
                  <a:gd name="T13" fmla="*/ 0 h 353"/>
                  <a:gd name="T14" fmla="*/ 1 w 59"/>
                  <a:gd name="T15" fmla="*/ 0 h 353"/>
                  <a:gd name="T16" fmla="*/ 1 w 59"/>
                  <a:gd name="T17" fmla="*/ 0 h 353"/>
                  <a:gd name="T18" fmla="*/ 1 w 59"/>
                  <a:gd name="T19" fmla="*/ 1 h 353"/>
                  <a:gd name="T20" fmla="*/ 1 w 59"/>
                  <a:gd name="T21" fmla="*/ 2 h 353"/>
                  <a:gd name="T22" fmla="*/ 1 w 59"/>
                  <a:gd name="T23" fmla="*/ 3 h 353"/>
                  <a:gd name="T24" fmla="*/ 1 w 59"/>
                  <a:gd name="T25" fmla="*/ 3 h 353"/>
                  <a:gd name="T26" fmla="*/ 1 w 59"/>
                  <a:gd name="T27" fmla="*/ 3 h 353"/>
                  <a:gd name="T28" fmla="*/ 1 w 59"/>
                  <a:gd name="T29" fmla="*/ 3 h 353"/>
                  <a:gd name="T30" fmla="*/ 1 w 59"/>
                  <a:gd name="T31" fmla="*/ 3 h 353"/>
                  <a:gd name="T32" fmla="*/ 1 w 59"/>
                  <a:gd name="T33" fmla="*/ 3 h 353"/>
                  <a:gd name="T34" fmla="*/ 1 w 59"/>
                  <a:gd name="T35" fmla="*/ 3 h 353"/>
                  <a:gd name="T36" fmla="*/ 1 w 59"/>
                  <a:gd name="T37" fmla="*/ 2 h 353"/>
                  <a:gd name="T38" fmla="*/ 1 w 59"/>
                  <a:gd name="T39" fmla="*/ 1 h 353"/>
                  <a:gd name="T40" fmla="*/ 0 w 59"/>
                  <a:gd name="T41" fmla="*/ 1 h 3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35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88"/>
                    </a:lnTo>
                    <a:lnTo>
                      <a:pt x="52" y="173"/>
                    </a:lnTo>
                    <a:lnTo>
                      <a:pt x="57" y="258"/>
                    </a:lnTo>
                    <a:lnTo>
                      <a:pt x="59" y="345"/>
                    </a:lnTo>
                    <a:lnTo>
                      <a:pt x="52" y="348"/>
                    </a:lnTo>
                    <a:lnTo>
                      <a:pt x="47" y="349"/>
                    </a:lnTo>
                    <a:lnTo>
                      <a:pt x="40" y="351"/>
                    </a:lnTo>
                    <a:lnTo>
                      <a:pt x="34" y="353"/>
                    </a:lnTo>
                    <a:lnTo>
                      <a:pt x="32" y="265"/>
                    </a:lnTo>
                    <a:lnTo>
                      <a:pt x="26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A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410" name="Freeform 486"/>
              <p:cNvSpPr>
                <a:spLocks/>
              </p:cNvSpPr>
              <p:nvPr/>
            </p:nvSpPr>
            <p:spPr bwMode="auto">
              <a:xfrm>
                <a:off x="1526" y="2937"/>
                <a:ext cx="29" cy="177"/>
              </a:xfrm>
              <a:custGeom>
                <a:avLst/>
                <a:gdLst>
                  <a:gd name="T0" fmla="*/ 0 w 57"/>
                  <a:gd name="T1" fmla="*/ 1 h 353"/>
                  <a:gd name="T2" fmla="*/ 1 w 57"/>
                  <a:gd name="T3" fmla="*/ 0 h 353"/>
                  <a:gd name="T4" fmla="*/ 1 w 57"/>
                  <a:gd name="T5" fmla="*/ 0 h 353"/>
                  <a:gd name="T6" fmla="*/ 1 w 57"/>
                  <a:gd name="T7" fmla="*/ 1 h 353"/>
                  <a:gd name="T8" fmla="*/ 1 w 57"/>
                  <a:gd name="T9" fmla="*/ 2 h 353"/>
                  <a:gd name="T10" fmla="*/ 1 w 57"/>
                  <a:gd name="T11" fmla="*/ 3 h 353"/>
                  <a:gd name="T12" fmla="*/ 1 w 57"/>
                  <a:gd name="T13" fmla="*/ 3 h 353"/>
                  <a:gd name="T14" fmla="*/ 1 w 57"/>
                  <a:gd name="T15" fmla="*/ 3 h 353"/>
                  <a:gd name="T16" fmla="*/ 1 w 57"/>
                  <a:gd name="T17" fmla="*/ 3 h 353"/>
                  <a:gd name="T18" fmla="*/ 1 w 57"/>
                  <a:gd name="T19" fmla="*/ 2 h 353"/>
                  <a:gd name="T20" fmla="*/ 1 w 57"/>
                  <a:gd name="T21" fmla="*/ 1 h 353"/>
                  <a:gd name="T22" fmla="*/ 0 w 57"/>
                  <a:gd name="T23" fmla="*/ 1 h 3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7" h="353">
                    <a:moveTo>
                      <a:pt x="0" y="2"/>
                    </a:moveTo>
                    <a:lnTo>
                      <a:pt x="13" y="0"/>
                    </a:lnTo>
                    <a:lnTo>
                      <a:pt x="28" y="0"/>
                    </a:lnTo>
                    <a:lnTo>
                      <a:pt x="41" y="88"/>
                    </a:lnTo>
                    <a:lnTo>
                      <a:pt x="51" y="173"/>
                    </a:lnTo>
                    <a:lnTo>
                      <a:pt x="56" y="258"/>
                    </a:lnTo>
                    <a:lnTo>
                      <a:pt x="57" y="345"/>
                    </a:lnTo>
                    <a:lnTo>
                      <a:pt x="33" y="353"/>
                    </a:lnTo>
                    <a:lnTo>
                      <a:pt x="31" y="265"/>
                    </a:lnTo>
                    <a:lnTo>
                      <a:pt x="25" y="177"/>
                    </a:lnTo>
                    <a:lnTo>
                      <a:pt x="15" y="9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1999" name="Group 487"/>
          <p:cNvGrpSpPr>
            <a:grpSpLocks/>
          </p:cNvGrpSpPr>
          <p:nvPr/>
        </p:nvGrpSpPr>
        <p:grpSpPr bwMode="auto">
          <a:xfrm>
            <a:off x="7315200" y="2501900"/>
            <a:ext cx="838200" cy="609600"/>
            <a:chOff x="3888" y="1968"/>
            <a:chExt cx="807" cy="739"/>
          </a:xfrm>
        </p:grpSpPr>
        <p:sp>
          <p:nvSpPr>
            <p:cNvPr id="42155" name="Rectangle 488"/>
            <p:cNvSpPr>
              <a:spLocks noChangeArrowheads="1"/>
            </p:cNvSpPr>
            <p:nvPr/>
          </p:nvSpPr>
          <p:spPr bwMode="auto">
            <a:xfrm>
              <a:off x="4187" y="2021"/>
              <a:ext cx="508" cy="633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156" name="Rectangle 489"/>
            <p:cNvSpPr>
              <a:spLocks noChangeArrowheads="1"/>
            </p:cNvSpPr>
            <p:nvPr/>
          </p:nvSpPr>
          <p:spPr bwMode="auto">
            <a:xfrm>
              <a:off x="4209" y="2047"/>
              <a:ext cx="464" cy="462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2157" name="Group 490"/>
            <p:cNvGrpSpPr>
              <a:grpSpLocks/>
            </p:cNvGrpSpPr>
            <p:nvPr/>
          </p:nvGrpSpPr>
          <p:grpSpPr bwMode="auto">
            <a:xfrm>
              <a:off x="4236" y="2073"/>
              <a:ext cx="410" cy="101"/>
              <a:chOff x="2667" y="1200"/>
              <a:chExt cx="2201" cy="365"/>
            </a:xfrm>
          </p:grpSpPr>
          <p:sp>
            <p:nvSpPr>
              <p:cNvPr id="42192" name="Rectangle 491"/>
              <p:cNvSpPr>
                <a:spLocks noChangeArrowheads="1"/>
              </p:cNvSpPr>
              <p:nvPr/>
            </p:nvSpPr>
            <p:spPr bwMode="auto">
              <a:xfrm>
                <a:off x="2667" y="1200"/>
                <a:ext cx="2201" cy="325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2" name="Rectangle 492"/>
              <p:cNvSpPr>
                <a:spLocks noChangeArrowheads="1"/>
              </p:cNvSpPr>
              <p:nvPr/>
            </p:nvSpPr>
            <p:spPr bwMode="auto">
              <a:xfrm>
                <a:off x="3761" y="1238"/>
                <a:ext cx="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58" name="Group 493"/>
            <p:cNvGrpSpPr>
              <a:grpSpLocks/>
            </p:cNvGrpSpPr>
            <p:nvPr/>
          </p:nvGrpSpPr>
          <p:grpSpPr bwMode="auto">
            <a:xfrm>
              <a:off x="4237" y="2393"/>
              <a:ext cx="409" cy="120"/>
              <a:chOff x="2668" y="2363"/>
              <a:chExt cx="2201" cy="433"/>
            </a:xfrm>
          </p:grpSpPr>
          <p:sp>
            <p:nvSpPr>
              <p:cNvPr id="42190" name="Rectangle 494"/>
              <p:cNvSpPr>
                <a:spLocks noChangeArrowheads="1"/>
              </p:cNvSpPr>
              <p:nvPr/>
            </p:nvSpPr>
            <p:spPr bwMode="auto">
              <a:xfrm>
                <a:off x="2668" y="2363"/>
                <a:ext cx="2201" cy="325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0" name="Rectangle 495"/>
              <p:cNvSpPr>
                <a:spLocks noChangeArrowheads="1"/>
              </p:cNvSpPr>
              <p:nvPr/>
            </p:nvSpPr>
            <p:spPr bwMode="auto">
              <a:xfrm>
                <a:off x="3751" y="2461"/>
                <a:ext cx="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59" name="Group 496"/>
            <p:cNvGrpSpPr>
              <a:grpSpLocks/>
            </p:cNvGrpSpPr>
            <p:nvPr/>
          </p:nvGrpSpPr>
          <p:grpSpPr bwMode="auto">
            <a:xfrm>
              <a:off x="4237" y="2285"/>
              <a:ext cx="409" cy="124"/>
              <a:chOff x="2668" y="1970"/>
              <a:chExt cx="2201" cy="449"/>
            </a:xfrm>
          </p:grpSpPr>
          <p:sp>
            <p:nvSpPr>
              <p:cNvPr id="42188" name="Rectangle 497"/>
              <p:cNvSpPr>
                <a:spLocks noChangeArrowheads="1"/>
              </p:cNvSpPr>
              <p:nvPr/>
            </p:nvSpPr>
            <p:spPr bwMode="auto">
              <a:xfrm>
                <a:off x="2668" y="1970"/>
                <a:ext cx="2201" cy="326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8" name="Rectangle 498"/>
              <p:cNvSpPr>
                <a:spLocks noChangeArrowheads="1"/>
              </p:cNvSpPr>
              <p:nvPr/>
            </p:nvSpPr>
            <p:spPr bwMode="auto">
              <a:xfrm>
                <a:off x="3743" y="2083"/>
                <a:ext cx="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60" name="Group 499"/>
            <p:cNvGrpSpPr>
              <a:grpSpLocks/>
            </p:cNvGrpSpPr>
            <p:nvPr/>
          </p:nvGrpSpPr>
          <p:grpSpPr bwMode="auto">
            <a:xfrm>
              <a:off x="4209" y="2537"/>
              <a:ext cx="464" cy="103"/>
              <a:chOff x="2519" y="2885"/>
              <a:chExt cx="2498" cy="377"/>
            </a:xfrm>
          </p:grpSpPr>
          <p:sp>
            <p:nvSpPr>
              <p:cNvPr id="42186" name="Rectangle 500"/>
              <p:cNvSpPr>
                <a:spLocks noChangeArrowheads="1"/>
              </p:cNvSpPr>
              <p:nvPr/>
            </p:nvSpPr>
            <p:spPr bwMode="auto">
              <a:xfrm>
                <a:off x="2519" y="2885"/>
                <a:ext cx="2498" cy="32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87" name="Rectangle 501"/>
              <p:cNvSpPr>
                <a:spLocks noChangeArrowheads="1"/>
              </p:cNvSpPr>
              <p:nvPr/>
            </p:nvSpPr>
            <p:spPr bwMode="auto">
              <a:xfrm>
                <a:off x="3763" y="2922"/>
                <a:ext cx="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fr-FR" sz="500"/>
              </a:p>
            </p:txBody>
          </p:sp>
        </p:grpSp>
        <p:sp>
          <p:nvSpPr>
            <p:cNvPr id="42161" name="Rectangle 502"/>
            <p:cNvSpPr>
              <a:spLocks noChangeArrowheads="1"/>
            </p:cNvSpPr>
            <p:nvPr/>
          </p:nvSpPr>
          <p:spPr bwMode="auto">
            <a:xfrm>
              <a:off x="4237" y="2177"/>
              <a:ext cx="409" cy="90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2162" name="Group 503"/>
            <p:cNvGrpSpPr>
              <a:grpSpLocks/>
            </p:cNvGrpSpPr>
            <p:nvPr/>
          </p:nvGrpSpPr>
          <p:grpSpPr bwMode="auto">
            <a:xfrm>
              <a:off x="4321" y="2192"/>
              <a:ext cx="261" cy="107"/>
              <a:chOff x="3984" y="1920"/>
              <a:chExt cx="625" cy="390"/>
            </a:xfrm>
          </p:grpSpPr>
          <p:sp>
            <p:nvSpPr>
              <p:cNvPr id="42182" name="Freeform 504"/>
              <p:cNvSpPr>
                <a:spLocks/>
              </p:cNvSpPr>
              <p:nvPr/>
            </p:nvSpPr>
            <p:spPr bwMode="auto">
              <a:xfrm>
                <a:off x="3984" y="1920"/>
                <a:ext cx="200" cy="187"/>
              </a:xfrm>
              <a:custGeom>
                <a:avLst/>
                <a:gdLst>
                  <a:gd name="T0" fmla="*/ 0 w 150"/>
                  <a:gd name="T1" fmla="*/ 257 h 158"/>
                  <a:gd name="T2" fmla="*/ 16 w 150"/>
                  <a:gd name="T3" fmla="*/ 214 h 158"/>
                  <a:gd name="T4" fmla="*/ 28 w 150"/>
                  <a:gd name="T5" fmla="*/ 178 h 158"/>
                  <a:gd name="T6" fmla="*/ 73 w 150"/>
                  <a:gd name="T7" fmla="*/ 136 h 158"/>
                  <a:gd name="T8" fmla="*/ 116 w 150"/>
                  <a:gd name="T9" fmla="*/ 99 h 158"/>
                  <a:gd name="T10" fmla="*/ 180 w 150"/>
                  <a:gd name="T11" fmla="*/ 71 h 158"/>
                  <a:gd name="T12" fmla="*/ 255 w 150"/>
                  <a:gd name="T13" fmla="*/ 43 h 158"/>
                  <a:gd name="T14" fmla="*/ 340 w 150"/>
                  <a:gd name="T15" fmla="*/ 18 h 158"/>
                  <a:gd name="T16" fmla="*/ 427 w 150"/>
                  <a:gd name="T17" fmla="*/ 2 h 158"/>
                  <a:gd name="T18" fmla="*/ 519 w 150"/>
                  <a:gd name="T19" fmla="*/ 0 h 158"/>
                  <a:gd name="T20" fmla="*/ 609 w 150"/>
                  <a:gd name="T21" fmla="*/ 0 h 158"/>
                  <a:gd name="T22" fmla="*/ 704 w 150"/>
                  <a:gd name="T23" fmla="*/ 2 h 158"/>
                  <a:gd name="T24" fmla="*/ 795 w 150"/>
                  <a:gd name="T25" fmla="*/ 18 h 158"/>
                  <a:gd name="T26" fmla="*/ 873 w 150"/>
                  <a:gd name="T27" fmla="*/ 43 h 158"/>
                  <a:gd name="T28" fmla="*/ 945 w 150"/>
                  <a:gd name="T29" fmla="*/ 71 h 158"/>
                  <a:gd name="T30" fmla="*/ 1008 w 150"/>
                  <a:gd name="T31" fmla="*/ 99 h 158"/>
                  <a:gd name="T32" fmla="*/ 1060 w 150"/>
                  <a:gd name="T33" fmla="*/ 136 h 158"/>
                  <a:gd name="T34" fmla="*/ 1097 w 150"/>
                  <a:gd name="T35" fmla="*/ 178 h 158"/>
                  <a:gd name="T36" fmla="*/ 1116 w 150"/>
                  <a:gd name="T37" fmla="*/ 214 h 158"/>
                  <a:gd name="T38" fmla="*/ 1125 w 150"/>
                  <a:gd name="T39" fmla="*/ 257 h 158"/>
                  <a:gd name="T40" fmla="*/ 1116 w 150"/>
                  <a:gd name="T41" fmla="*/ 299 h 158"/>
                  <a:gd name="T42" fmla="*/ 1097 w 150"/>
                  <a:gd name="T43" fmla="*/ 342 h 158"/>
                  <a:gd name="T44" fmla="*/ 1060 w 150"/>
                  <a:gd name="T45" fmla="*/ 379 h 158"/>
                  <a:gd name="T46" fmla="*/ 1008 w 150"/>
                  <a:gd name="T47" fmla="*/ 417 h 158"/>
                  <a:gd name="T48" fmla="*/ 945 w 150"/>
                  <a:gd name="T49" fmla="*/ 449 h 158"/>
                  <a:gd name="T50" fmla="*/ 873 w 150"/>
                  <a:gd name="T51" fmla="*/ 472 h 158"/>
                  <a:gd name="T52" fmla="*/ 795 w 150"/>
                  <a:gd name="T53" fmla="*/ 495 h 158"/>
                  <a:gd name="T54" fmla="*/ 704 w 150"/>
                  <a:gd name="T55" fmla="*/ 509 h 158"/>
                  <a:gd name="T56" fmla="*/ 609 w 150"/>
                  <a:gd name="T57" fmla="*/ 514 h 158"/>
                  <a:gd name="T58" fmla="*/ 519 w 150"/>
                  <a:gd name="T59" fmla="*/ 514 h 158"/>
                  <a:gd name="T60" fmla="*/ 427 w 150"/>
                  <a:gd name="T61" fmla="*/ 509 h 158"/>
                  <a:gd name="T62" fmla="*/ 340 w 150"/>
                  <a:gd name="T63" fmla="*/ 495 h 158"/>
                  <a:gd name="T64" fmla="*/ 255 w 150"/>
                  <a:gd name="T65" fmla="*/ 472 h 158"/>
                  <a:gd name="T66" fmla="*/ 180 w 150"/>
                  <a:gd name="T67" fmla="*/ 449 h 158"/>
                  <a:gd name="T68" fmla="*/ 116 w 150"/>
                  <a:gd name="T69" fmla="*/ 417 h 158"/>
                  <a:gd name="T70" fmla="*/ 73 w 150"/>
                  <a:gd name="T71" fmla="*/ 379 h 158"/>
                  <a:gd name="T72" fmla="*/ 28 w 150"/>
                  <a:gd name="T73" fmla="*/ 342 h 158"/>
                  <a:gd name="T74" fmla="*/ 16 w 150"/>
                  <a:gd name="T75" fmla="*/ 299 h 158"/>
                  <a:gd name="T76" fmla="*/ 0 w 150"/>
                  <a:gd name="T77" fmla="*/ 257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0" h="158">
                    <a:moveTo>
                      <a:pt x="0" y="79"/>
                    </a:moveTo>
                    <a:lnTo>
                      <a:pt x="2" y="66"/>
                    </a:lnTo>
                    <a:lnTo>
                      <a:pt x="4" y="54"/>
                    </a:lnTo>
                    <a:lnTo>
                      <a:pt x="10" y="41"/>
                    </a:lnTo>
                    <a:lnTo>
                      <a:pt x="16" y="30"/>
                    </a:lnTo>
                    <a:lnTo>
                      <a:pt x="24" y="21"/>
                    </a:lnTo>
                    <a:lnTo>
                      <a:pt x="34" y="13"/>
                    </a:lnTo>
                    <a:lnTo>
                      <a:pt x="45" y="6"/>
                    </a:lnTo>
                    <a:lnTo>
                      <a:pt x="57" y="2"/>
                    </a:lnTo>
                    <a:lnTo>
                      <a:pt x="69" y="0"/>
                    </a:lnTo>
                    <a:lnTo>
                      <a:pt x="82" y="0"/>
                    </a:lnTo>
                    <a:lnTo>
                      <a:pt x="94" y="2"/>
                    </a:lnTo>
                    <a:lnTo>
                      <a:pt x="106" y="6"/>
                    </a:lnTo>
                    <a:lnTo>
                      <a:pt x="116" y="13"/>
                    </a:lnTo>
                    <a:lnTo>
                      <a:pt x="126" y="21"/>
                    </a:lnTo>
                    <a:lnTo>
                      <a:pt x="134" y="30"/>
                    </a:lnTo>
                    <a:lnTo>
                      <a:pt x="141" y="41"/>
                    </a:lnTo>
                    <a:lnTo>
                      <a:pt x="146" y="54"/>
                    </a:lnTo>
                    <a:lnTo>
                      <a:pt x="149" y="66"/>
                    </a:lnTo>
                    <a:lnTo>
                      <a:pt x="150" y="79"/>
                    </a:lnTo>
                    <a:lnTo>
                      <a:pt x="149" y="92"/>
                    </a:lnTo>
                    <a:lnTo>
                      <a:pt x="146" y="105"/>
                    </a:lnTo>
                    <a:lnTo>
                      <a:pt x="141" y="117"/>
                    </a:lnTo>
                    <a:lnTo>
                      <a:pt x="134" y="128"/>
                    </a:lnTo>
                    <a:lnTo>
                      <a:pt x="126" y="138"/>
                    </a:lnTo>
                    <a:lnTo>
                      <a:pt x="116" y="145"/>
                    </a:lnTo>
                    <a:lnTo>
                      <a:pt x="106" y="152"/>
                    </a:lnTo>
                    <a:lnTo>
                      <a:pt x="94" y="156"/>
                    </a:lnTo>
                    <a:lnTo>
                      <a:pt x="82" y="158"/>
                    </a:lnTo>
                    <a:lnTo>
                      <a:pt x="69" y="158"/>
                    </a:lnTo>
                    <a:lnTo>
                      <a:pt x="57" y="156"/>
                    </a:lnTo>
                    <a:lnTo>
                      <a:pt x="45" y="152"/>
                    </a:lnTo>
                    <a:lnTo>
                      <a:pt x="34" y="145"/>
                    </a:lnTo>
                    <a:lnTo>
                      <a:pt x="24" y="138"/>
                    </a:lnTo>
                    <a:lnTo>
                      <a:pt x="16" y="128"/>
                    </a:lnTo>
                    <a:lnTo>
                      <a:pt x="10" y="117"/>
                    </a:lnTo>
                    <a:lnTo>
                      <a:pt x="4" y="105"/>
                    </a:lnTo>
                    <a:lnTo>
                      <a:pt x="2" y="92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rgbClr val="FAF4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83" name="Rectangle 505"/>
              <p:cNvSpPr>
                <a:spLocks noChangeArrowheads="1"/>
              </p:cNvSpPr>
              <p:nvPr/>
            </p:nvSpPr>
            <p:spPr bwMode="auto">
              <a:xfrm>
                <a:off x="4075" y="1975"/>
                <a:ext cx="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fr-FR" sz="500"/>
              </a:p>
            </p:txBody>
          </p:sp>
          <p:sp>
            <p:nvSpPr>
              <p:cNvPr id="42184" name="Line 506"/>
              <p:cNvSpPr>
                <a:spLocks noChangeShapeType="1"/>
              </p:cNvSpPr>
              <p:nvPr/>
            </p:nvSpPr>
            <p:spPr bwMode="auto">
              <a:xfrm>
                <a:off x="4176" y="2011"/>
                <a:ext cx="433" cy="1"/>
              </a:xfrm>
              <a:prstGeom prst="line">
                <a:avLst/>
              </a:prstGeom>
              <a:noFill/>
              <a:ln w="28575">
                <a:solidFill>
                  <a:srgbClr val="FAF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4" name="Rectangle 507"/>
              <p:cNvSpPr>
                <a:spLocks noChangeArrowheads="1"/>
              </p:cNvSpPr>
              <p:nvPr/>
            </p:nvSpPr>
            <p:spPr bwMode="auto">
              <a:xfrm>
                <a:off x="4364" y="1987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fr-FR" sz="300" i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BDFH</a:t>
                </a:r>
                <a:endParaRPr lang="fr-FR" sz="3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63" name="Group 508"/>
            <p:cNvGrpSpPr>
              <a:grpSpLocks/>
            </p:cNvGrpSpPr>
            <p:nvPr/>
          </p:nvGrpSpPr>
          <p:grpSpPr bwMode="auto">
            <a:xfrm>
              <a:off x="3888" y="1968"/>
              <a:ext cx="361" cy="739"/>
              <a:chOff x="793" y="817"/>
              <a:chExt cx="1943" cy="2687"/>
            </a:xfrm>
          </p:grpSpPr>
          <p:sp>
            <p:nvSpPr>
              <p:cNvPr id="42164" name="Freeform 509"/>
              <p:cNvSpPr>
                <a:spLocks/>
              </p:cNvSpPr>
              <p:nvPr/>
            </p:nvSpPr>
            <p:spPr bwMode="auto">
              <a:xfrm>
                <a:off x="1322" y="1725"/>
                <a:ext cx="1414" cy="1779"/>
              </a:xfrm>
              <a:custGeom>
                <a:avLst/>
                <a:gdLst>
                  <a:gd name="T0" fmla="*/ 0 w 190"/>
                  <a:gd name="T1" fmla="*/ 48144080 h 239"/>
                  <a:gd name="T2" fmla="*/ 125215081 w 190"/>
                  <a:gd name="T3" fmla="*/ 302582480 h 239"/>
                  <a:gd name="T4" fmla="*/ 166831705 w 190"/>
                  <a:gd name="T5" fmla="*/ 243058689 h 239"/>
                  <a:gd name="T6" fmla="*/ 240224549 w 190"/>
                  <a:gd name="T7" fmla="*/ 239310648 h 239"/>
                  <a:gd name="T8" fmla="*/ 99898966 w 190"/>
                  <a:gd name="T9" fmla="*/ 0 h 239"/>
                  <a:gd name="T10" fmla="*/ 0 w 190"/>
                  <a:gd name="T11" fmla="*/ 48144080 h 2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0" h="239">
                    <a:moveTo>
                      <a:pt x="0" y="38"/>
                    </a:moveTo>
                    <a:lnTo>
                      <a:pt x="99" y="239"/>
                    </a:lnTo>
                    <a:lnTo>
                      <a:pt x="132" y="192"/>
                    </a:lnTo>
                    <a:lnTo>
                      <a:pt x="190" y="189"/>
                    </a:lnTo>
                    <a:lnTo>
                      <a:pt x="79" y="0"/>
                    </a:lnTo>
                    <a:lnTo>
                      <a:pt x="0" y="3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65" name="Freeform 510"/>
              <p:cNvSpPr>
                <a:spLocks/>
              </p:cNvSpPr>
              <p:nvPr/>
            </p:nvSpPr>
            <p:spPr bwMode="auto">
              <a:xfrm>
                <a:off x="793" y="1792"/>
                <a:ext cx="1124" cy="1667"/>
              </a:xfrm>
              <a:custGeom>
                <a:avLst/>
                <a:gdLst>
                  <a:gd name="T0" fmla="*/ 191214098 w 151"/>
                  <a:gd name="T1" fmla="*/ 26501296 h 224"/>
                  <a:gd name="T2" fmla="*/ 135405087 w 151"/>
                  <a:gd name="T3" fmla="*/ 283184438 h 224"/>
                  <a:gd name="T4" fmla="*/ 79780411 w 151"/>
                  <a:gd name="T5" fmla="*/ 229998476 h 224"/>
                  <a:gd name="T6" fmla="*/ 0 w 151"/>
                  <a:gd name="T7" fmla="*/ 251591804 h 224"/>
                  <a:gd name="T8" fmla="*/ 89994690 w 151"/>
                  <a:gd name="T9" fmla="*/ 0 h 224"/>
                  <a:gd name="T10" fmla="*/ 191214098 w 151"/>
                  <a:gd name="T11" fmla="*/ 26501296 h 2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1" h="224">
                    <a:moveTo>
                      <a:pt x="151" y="21"/>
                    </a:moveTo>
                    <a:lnTo>
                      <a:pt x="107" y="224"/>
                    </a:lnTo>
                    <a:lnTo>
                      <a:pt x="63" y="182"/>
                    </a:lnTo>
                    <a:lnTo>
                      <a:pt x="0" y="199"/>
                    </a:lnTo>
                    <a:lnTo>
                      <a:pt x="71" y="0"/>
                    </a:lnTo>
                    <a:lnTo>
                      <a:pt x="151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66" name="Oval 511"/>
              <p:cNvSpPr>
                <a:spLocks noChangeArrowheads="1"/>
              </p:cNvSpPr>
              <p:nvPr/>
            </p:nvSpPr>
            <p:spPr bwMode="auto">
              <a:xfrm>
                <a:off x="1984" y="996"/>
                <a:ext cx="231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67" name="Oval 512"/>
              <p:cNvSpPr>
                <a:spLocks noChangeArrowheads="1"/>
              </p:cNvSpPr>
              <p:nvPr/>
            </p:nvSpPr>
            <p:spPr bwMode="auto">
              <a:xfrm>
                <a:off x="1106" y="1011"/>
                <a:ext cx="230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68" name="Oval 513"/>
              <p:cNvSpPr>
                <a:spLocks noChangeArrowheads="1"/>
              </p:cNvSpPr>
              <p:nvPr/>
            </p:nvSpPr>
            <p:spPr bwMode="auto">
              <a:xfrm>
                <a:off x="2111" y="1204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69" name="Oval 514"/>
              <p:cNvSpPr>
                <a:spLocks noChangeArrowheads="1"/>
              </p:cNvSpPr>
              <p:nvPr/>
            </p:nvSpPr>
            <p:spPr bwMode="auto">
              <a:xfrm>
                <a:off x="1039" y="1673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0" name="Oval 515"/>
              <p:cNvSpPr>
                <a:spLocks noChangeArrowheads="1"/>
              </p:cNvSpPr>
              <p:nvPr/>
            </p:nvSpPr>
            <p:spPr bwMode="auto">
              <a:xfrm>
                <a:off x="2066" y="1680"/>
                <a:ext cx="238" cy="224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1" name="Oval 516"/>
              <p:cNvSpPr>
                <a:spLocks noChangeArrowheads="1"/>
              </p:cNvSpPr>
              <p:nvPr/>
            </p:nvSpPr>
            <p:spPr bwMode="auto">
              <a:xfrm>
                <a:off x="1537" y="817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2" name="Oval 517"/>
              <p:cNvSpPr>
                <a:spLocks noChangeArrowheads="1"/>
              </p:cNvSpPr>
              <p:nvPr/>
            </p:nvSpPr>
            <p:spPr bwMode="auto">
              <a:xfrm>
                <a:off x="1776" y="862"/>
                <a:ext cx="245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3" name="Oval 518"/>
              <p:cNvSpPr>
                <a:spLocks noChangeArrowheads="1"/>
              </p:cNvSpPr>
              <p:nvPr/>
            </p:nvSpPr>
            <p:spPr bwMode="auto">
              <a:xfrm>
                <a:off x="1299" y="869"/>
                <a:ext cx="238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4" name="Oval 519"/>
              <p:cNvSpPr>
                <a:spLocks noChangeArrowheads="1"/>
              </p:cNvSpPr>
              <p:nvPr/>
            </p:nvSpPr>
            <p:spPr bwMode="auto">
              <a:xfrm>
                <a:off x="987" y="1211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5" name="Oval 520"/>
              <p:cNvSpPr>
                <a:spLocks noChangeArrowheads="1"/>
              </p:cNvSpPr>
              <p:nvPr/>
            </p:nvSpPr>
            <p:spPr bwMode="auto">
              <a:xfrm>
                <a:off x="964" y="1450"/>
                <a:ext cx="231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6" name="Oval 521"/>
              <p:cNvSpPr>
                <a:spLocks noChangeArrowheads="1"/>
              </p:cNvSpPr>
              <p:nvPr/>
            </p:nvSpPr>
            <p:spPr bwMode="auto">
              <a:xfrm>
                <a:off x="1202" y="1844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7" name="Oval 522"/>
              <p:cNvSpPr>
                <a:spLocks noChangeArrowheads="1"/>
              </p:cNvSpPr>
              <p:nvPr/>
            </p:nvSpPr>
            <p:spPr bwMode="auto">
              <a:xfrm>
                <a:off x="2140" y="1450"/>
                <a:ext cx="239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8" name="Oval 523"/>
              <p:cNvSpPr>
                <a:spLocks noChangeArrowheads="1"/>
              </p:cNvSpPr>
              <p:nvPr/>
            </p:nvSpPr>
            <p:spPr bwMode="auto">
              <a:xfrm>
                <a:off x="1895" y="1852"/>
                <a:ext cx="245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79" name="Oval 524"/>
              <p:cNvSpPr>
                <a:spLocks noChangeArrowheads="1"/>
              </p:cNvSpPr>
              <p:nvPr/>
            </p:nvSpPr>
            <p:spPr bwMode="auto">
              <a:xfrm>
                <a:off x="1671" y="1948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80" name="Oval 525"/>
              <p:cNvSpPr>
                <a:spLocks noChangeArrowheads="1"/>
              </p:cNvSpPr>
              <p:nvPr/>
            </p:nvSpPr>
            <p:spPr bwMode="auto">
              <a:xfrm>
                <a:off x="1426" y="1948"/>
                <a:ext cx="238" cy="224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81" name="Oval 526"/>
              <p:cNvSpPr>
                <a:spLocks noChangeArrowheads="1"/>
              </p:cNvSpPr>
              <p:nvPr/>
            </p:nvSpPr>
            <p:spPr bwMode="auto">
              <a:xfrm>
                <a:off x="1061" y="914"/>
                <a:ext cx="1221" cy="118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333" name="Group 527"/>
          <p:cNvGrpSpPr>
            <a:grpSpLocks/>
          </p:cNvGrpSpPr>
          <p:nvPr/>
        </p:nvGrpSpPr>
        <p:grpSpPr bwMode="auto">
          <a:xfrm>
            <a:off x="0" y="2578100"/>
            <a:ext cx="838200" cy="609600"/>
            <a:chOff x="3888" y="1968"/>
            <a:chExt cx="807" cy="739"/>
          </a:xfrm>
        </p:grpSpPr>
        <p:sp>
          <p:nvSpPr>
            <p:cNvPr id="42116" name="Rectangle 528"/>
            <p:cNvSpPr>
              <a:spLocks noChangeArrowheads="1"/>
            </p:cNvSpPr>
            <p:nvPr/>
          </p:nvSpPr>
          <p:spPr bwMode="auto">
            <a:xfrm>
              <a:off x="4187" y="2021"/>
              <a:ext cx="508" cy="633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117" name="Rectangle 529"/>
            <p:cNvSpPr>
              <a:spLocks noChangeArrowheads="1"/>
            </p:cNvSpPr>
            <p:nvPr/>
          </p:nvSpPr>
          <p:spPr bwMode="auto">
            <a:xfrm>
              <a:off x="4209" y="2047"/>
              <a:ext cx="464" cy="462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shape">
                <a:fillToRect l="50000" t="50000" r="50000" b="50000"/>
              </a:path>
            </a:gradFill>
            <a:ln w="1651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2118" name="Group 530"/>
            <p:cNvGrpSpPr>
              <a:grpSpLocks/>
            </p:cNvGrpSpPr>
            <p:nvPr/>
          </p:nvGrpSpPr>
          <p:grpSpPr bwMode="auto">
            <a:xfrm>
              <a:off x="4236" y="2073"/>
              <a:ext cx="410" cy="101"/>
              <a:chOff x="2667" y="1200"/>
              <a:chExt cx="2201" cy="365"/>
            </a:xfrm>
          </p:grpSpPr>
          <p:sp>
            <p:nvSpPr>
              <p:cNvPr id="42153" name="Rectangle 531"/>
              <p:cNvSpPr>
                <a:spLocks noChangeArrowheads="1"/>
              </p:cNvSpPr>
              <p:nvPr/>
            </p:nvSpPr>
            <p:spPr bwMode="auto">
              <a:xfrm>
                <a:off x="2667" y="1200"/>
                <a:ext cx="2201" cy="325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2" name="Rectangle 532"/>
              <p:cNvSpPr>
                <a:spLocks noChangeArrowheads="1"/>
              </p:cNvSpPr>
              <p:nvPr/>
            </p:nvSpPr>
            <p:spPr bwMode="auto">
              <a:xfrm>
                <a:off x="3761" y="1238"/>
                <a:ext cx="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19" name="Group 533"/>
            <p:cNvGrpSpPr>
              <a:grpSpLocks/>
            </p:cNvGrpSpPr>
            <p:nvPr/>
          </p:nvGrpSpPr>
          <p:grpSpPr bwMode="auto">
            <a:xfrm>
              <a:off x="4237" y="2393"/>
              <a:ext cx="409" cy="120"/>
              <a:chOff x="2668" y="2363"/>
              <a:chExt cx="2201" cy="433"/>
            </a:xfrm>
          </p:grpSpPr>
          <p:sp>
            <p:nvSpPr>
              <p:cNvPr id="42151" name="Rectangle 534"/>
              <p:cNvSpPr>
                <a:spLocks noChangeArrowheads="1"/>
              </p:cNvSpPr>
              <p:nvPr/>
            </p:nvSpPr>
            <p:spPr bwMode="auto">
              <a:xfrm>
                <a:off x="2668" y="2363"/>
                <a:ext cx="2201" cy="325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0" name="Rectangle 535"/>
              <p:cNvSpPr>
                <a:spLocks noChangeArrowheads="1"/>
              </p:cNvSpPr>
              <p:nvPr/>
            </p:nvSpPr>
            <p:spPr bwMode="auto">
              <a:xfrm>
                <a:off x="3751" y="2461"/>
                <a:ext cx="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20" name="Group 536"/>
            <p:cNvGrpSpPr>
              <a:grpSpLocks/>
            </p:cNvGrpSpPr>
            <p:nvPr/>
          </p:nvGrpSpPr>
          <p:grpSpPr bwMode="auto">
            <a:xfrm>
              <a:off x="4237" y="2285"/>
              <a:ext cx="409" cy="124"/>
              <a:chOff x="2668" y="1970"/>
              <a:chExt cx="2201" cy="449"/>
            </a:xfrm>
          </p:grpSpPr>
          <p:sp>
            <p:nvSpPr>
              <p:cNvPr id="42149" name="Rectangle 537"/>
              <p:cNvSpPr>
                <a:spLocks noChangeArrowheads="1"/>
              </p:cNvSpPr>
              <p:nvPr/>
            </p:nvSpPr>
            <p:spPr bwMode="auto">
              <a:xfrm>
                <a:off x="2668" y="1970"/>
                <a:ext cx="2201" cy="326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8" name="Rectangle 538"/>
              <p:cNvSpPr>
                <a:spLocks noChangeArrowheads="1"/>
              </p:cNvSpPr>
              <p:nvPr/>
            </p:nvSpPr>
            <p:spPr bwMode="auto">
              <a:xfrm>
                <a:off x="3743" y="2083"/>
                <a:ext cx="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endParaRPr lang="fr-FR" sz="5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21" name="Group 539"/>
            <p:cNvGrpSpPr>
              <a:grpSpLocks/>
            </p:cNvGrpSpPr>
            <p:nvPr/>
          </p:nvGrpSpPr>
          <p:grpSpPr bwMode="auto">
            <a:xfrm>
              <a:off x="4209" y="2537"/>
              <a:ext cx="464" cy="103"/>
              <a:chOff x="2519" y="2885"/>
              <a:chExt cx="2498" cy="377"/>
            </a:xfrm>
          </p:grpSpPr>
          <p:sp>
            <p:nvSpPr>
              <p:cNvPr id="42147" name="Rectangle 540"/>
              <p:cNvSpPr>
                <a:spLocks noChangeArrowheads="1"/>
              </p:cNvSpPr>
              <p:nvPr/>
            </p:nvSpPr>
            <p:spPr bwMode="auto">
              <a:xfrm>
                <a:off x="2519" y="2885"/>
                <a:ext cx="2498" cy="32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48" name="Rectangle 541"/>
              <p:cNvSpPr>
                <a:spLocks noChangeArrowheads="1"/>
              </p:cNvSpPr>
              <p:nvPr/>
            </p:nvSpPr>
            <p:spPr bwMode="auto">
              <a:xfrm>
                <a:off x="3763" y="2922"/>
                <a:ext cx="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fr-FR" sz="500"/>
              </a:p>
            </p:txBody>
          </p:sp>
        </p:grpSp>
        <p:sp>
          <p:nvSpPr>
            <p:cNvPr id="42122" name="Rectangle 542"/>
            <p:cNvSpPr>
              <a:spLocks noChangeArrowheads="1"/>
            </p:cNvSpPr>
            <p:nvPr/>
          </p:nvSpPr>
          <p:spPr bwMode="auto">
            <a:xfrm>
              <a:off x="4237" y="2177"/>
              <a:ext cx="409" cy="90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2123" name="Group 543"/>
            <p:cNvGrpSpPr>
              <a:grpSpLocks/>
            </p:cNvGrpSpPr>
            <p:nvPr/>
          </p:nvGrpSpPr>
          <p:grpSpPr bwMode="auto">
            <a:xfrm>
              <a:off x="4321" y="2192"/>
              <a:ext cx="261" cy="107"/>
              <a:chOff x="3984" y="1920"/>
              <a:chExt cx="625" cy="390"/>
            </a:xfrm>
          </p:grpSpPr>
          <p:sp>
            <p:nvSpPr>
              <p:cNvPr id="42143" name="Freeform 544"/>
              <p:cNvSpPr>
                <a:spLocks/>
              </p:cNvSpPr>
              <p:nvPr/>
            </p:nvSpPr>
            <p:spPr bwMode="auto">
              <a:xfrm>
                <a:off x="3984" y="1920"/>
                <a:ext cx="200" cy="187"/>
              </a:xfrm>
              <a:custGeom>
                <a:avLst/>
                <a:gdLst>
                  <a:gd name="T0" fmla="*/ 0 w 150"/>
                  <a:gd name="T1" fmla="*/ 257 h 158"/>
                  <a:gd name="T2" fmla="*/ 16 w 150"/>
                  <a:gd name="T3" fmla="*/ 214 h 158"/>
                  <a:gd name="T4" fmla="*/ 28 w 150"/>
                  <a:gd name="T5" fmla="*/ 178 h 158"/>
                  <a:gd name="T6" fmla="*/ 73 w 150"/>
                  <a:gd name="T7" fmla="*/ 136 h 158"/>
                  <a:gd name="T8" fmla="*/ 116 w 150"/>
                  <a:gd name="T9" fmla="*/ 99 h 158"/>
                  <a:gd name="T10" fmla="*/ 180 w 150"/>
                  <a:gd name="T11" fmla="*/ 71 h 158"/>
                  <a:gd name="T12" fmla="*/ 255 w 150"/>
                  <a:gd name="T13" fmla="*/ 43 h 158"/>
                  <a:gd name="T14" fmla="*/ 340 w 150"/>
                  <a:gd name="T15" fmla="*/ 18 h 158"/>
                  <a:gd name="T16" fmla="*/ 427 w 150"/>
                  <a:gd name="T17" fmla="*/ 2 h 158"/>
                  <a:gd name="T18" fmla="*/ 519 w 150"/>
                  <a:gd name="T19" fmla="*/ 0 h 158"/>
                  <a:gd name="T20" fmla="*/ 609 w 150"/>
                  <a:gd name="T21" fmla="*/ 0 h 158"/>
                  <a:gd name="T22" fmla="*/ 704 w 150"/>
                  <a:gd name="T23" fmla="*/ 2 h 158"/>
                  <a:gd name="T24" fmla="*/ 795 w 150"/>
                  <a:gd name="T25" fmla="*/ 18 h 158"/>
                  <a:gd name="T26" fmla="*/ 873 w 150"/>
                  <a:gd name="T27" fmla="*/ 43 h 158"/>
                  <a:gd name="T28" fmla="*/ 945 w 150"/>
                  <a:gd name="T29" fmla="*/ 71 h 158"/>
                  <a:gd name="T30" fmla="*/ 1008 w 150"/>
                  <a:gd name="T31" fmla="*/ 99 h 158"/>
                  <a:gd name="T32" fmla="*/ 1060 w 150"/>
                  <a:gd name="T33" fmla="*/ 136 h 158"/>
                  <a:gd name="T34" fmla="*/ 1097 w 150"/>
                  <a:gd name="T35" fmla="*/ 178 h 158"/>
                  <a:gd name="T36" fmla="*/ 1116 w 150"/>
                  <a:gd name="T37" fmla="*/ 214 h 158"/>
                  <a:gd name="T38" fmla="*/ 1125 w 150"/>
                  <a:gd name="T39" fmla="*/ 257 h 158"/>
                  <a:gd name="T40" fmla="*/ 1116 w 150"/>
                  <a:gd name="T41" fmla="*/ 299 h 158"/>
                  <a:gd name="T42" fmla="*/ 1097 w 150"/>
                  <a:gd name="T43" fmla="*/ 342 h 158"/>
                  <a:gd name="T44" fmla="*/ 1060 w 150"/>
                  <a:gd name="T45" fmla="*/ 379 h 158"/>
                  <a:gd name="T46" fmla="*/ 1008 w 150"/>
                  <a:gd name="T47" fmla="*/ 417 h 158"/>
                  <a:gd name="T48" fmla="*/ 945 w 150"/>
                  <a:gd name="T49" fmla="*/ 449 h 158"/>
                  <a:gd name="T50" fmla="*/ 873 w 150"/>
                  <a:gd name="T51" fmla="*/ 472 h 158"/>
                  <a:gd name="T52" fmla="*/ 795 w 150"/>
                  <a:gd name="T53" fmla="*/ 495 h 158"/>
                  <a:gd name="T54" fmla="*/ 704 w 150"/>
                  <a:gd name="T55" fmla="*/ 509 h 158"/>
                  <a:gd name="T56" fmla="*/ 609 w 150"/>
                  <a:gd name="T57" fmla="*/ 514 h 158"/>
                  <a:gd name="T58" fmla="*/ 519 w 150"/>
                  <a:gd name="T59" fmla="*/ 514 h 158"/>
                  <a:gd name="T60" fmla="*/ 427 w 150"/>
                  <a:gd name="T61" fmla="*/ 509 h 158"/>
                  <a:gd name="T62" fmla="*/ 340 w 150"/>
                  <a:gd name="T63" fmla="*/ 495 h 158"/>
                  <a:gd name="T64" fmla="*/ 255 w 150"/>
                  <a:gd name="T65" fmla="*/ 472 h 158"/>
                  <a:gd name="T66" fmla="*/ 180 w 150"/>
                  <a:gd name="T67" fmla="*/ 449 h 158"/>
                  <a:gd name="T68" fmla="*/ 116 w 150"/>
                  <a:gd name="T69" fmla="*/ 417 h 158"/>
                  <a:gd name="T70" fmla="*/ 73 w 150"/>
                  <a:gd name="T71" fmla="*/ 379 h 158"/>
                  <a:gd name="T72" fmla="*/ 28 w 150"/>
                  <a:gd name="T73" fmla="*/ 342 h 158"/>
                  <a:gd name="T74" fmla="*/ 16 w 150"/>
                  <a:gd name="T75" fmla="*/ 299 h 158"/>
                  <a:gd name="T76" fmla="*/ 0 w 150"/>
                  <a:gd name="T77" fmla="*/ 257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0" h="158">
                    <a:moveTo>
                      <a:pt x="0" y="79"/>
                    </a:moveTo>
                    <a:lnTo>
                      <a:pt x="2" y="66"/>
                    </a:lnTo>
                    <a:lnTo>
                      <a:pt x="4" y="54"/>
                    </a:lnTo>
                    <a:lnTo>
                      <a:pt x="10" y="41"/>
                    </a:lnTo>
                    <a:lnTo>
                      <a:pt x="16" y="30"/>
                    </a:lnTo>
                    <a:lnTo>
                      <a:pt x="24" y="21"/>
                    </a:lnTo>
                    <a:lnTo>
                      <a:pt x="34" y="13"/>
                    </a:lnTo>
                    <a:lnTo>
                      <a:pt x="45" y="6"/>
                    </a:lnTo>
                    <a:lnTo>
                      <a:pt x="57" y="2"/>
                    </a:lnTo>
                    <a:lnTo>
                      <a:pt x="69" y="0"/>
                    </a:lnTo>
                    <a:lnTo>
                      <a:pt x="82" y="0"/>
                    </a:lnTo>
                    <a:lnTo>
                      <a:pt x="94" y="2"/>
                    </a:lnTo>
                    <a:lnTo>
                      <a:pt x="106" y="6"/>
                    </a:lnTo>
                    <a:lnTo>
                      <a:pt x="116" y="13"/>
                    </a:lnTo>
                    <a:lnTo>
                      <a:pt x="126" y="21"/>
                    </a:lnTo>
                    <a:lnTo>
                      <a:pt x="134" y="30"/>
                    </a:lnTo>
                    <a:lnTo>
                      <a:pt x="141" y="41"/>
                    </a:lnTo>
                    <a:lnTo>
                      <a:pt x="146" y="54"/>
                    </a:lnTo>
                    <a:lnTo>
                      <a:pt x="149" y="66"/>
                    </a:lnTo>
                    <a:lnTo>
                      <a:pt x="150" y="79"/>
                    </a:lnTo>
                    <a:lnTo>
                      <a:pt x="149" y="92"/>
                    </a:lnTo>
                    <a:lnTo>
                      <a:pt x="146" y="105"/>
                    </a:lnTo>
                    <a:lnTo>
                      <a:pt x="141" y="117"/>
                    </a:lnTo>
                    <a:lnTo>
                      <a:pt x="134" y="128"/>
                    </a:lnTo>
                    <a:lnTo>
                      <a:pt x="126" y="138"/>
                    </a:lnTo>
                    <a:lnTo>
                      <a:pt x="116" y="145"/>
                    </a:lnTo>
                    <a:lnTo>
                      <a:pt x="106" y="152"/>
                    </a:lnTo>
                    <a:lnTo>
                      <a:pt x="94" y="156"/>
                    </a:lnTo>
                    <a:lnTo>
                      <a:pt x="82" y="158"/>
                    </a:lnTo>
                    <a:lnTo>
                      <a:pt x="69" y="158"/>
                    </a:lnTo>
                    <a:lnTo>
                      <a:pt x="57" y="156"/>
                    </a:lnTo>
                    <a:lnTo>
                      <a:pt x="45" y="152"/>
                    </a:lnTo>
                    <a:lnTo>
                      <a:pt x="34" y="145"/>
                    </a:lnTo>
                    <a:lnTo>
                      <a:pt x="24" y="138"/>
                    </a:lnTo>
                    <a:lnTo>
                      <a:pt x="16" y="128"/>
                    </a:lnTo>
                    <a:lnTo>
                      <a:pt x="10" y="117"/>
                    </a:lnTo>
                    <a:lnTo>
                      <a:pt x="4" y="105"/>
                    </a:lnTo>
                    <a:lnTo>
                      <a:pt x="2" y="92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rgbClr val="FAF4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44" name="Rectangle 545"/>
              <p:cNvSpPr>
                <a:spLocks noChangeArrowheads="1"/>
              </p:cNvSpPr>
              <p:nvPr/>
            </p:nvSpPr>
            <p:spPr bwMode="auto">
              <a:xfrm>
                <a:off x="4075" y="1975"/>
                <a:ext cx="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endParaRPr lang="fr-FR" sz="500"/>
              </a:p>
            </p:txBody>
          </p:sp>
          <p:sp>
            <p:nvSpPr>
              <p:cNvPr id="42145" name="Line 546"/>
              <p:cNvSpPr>
                <a:spLocks noChangeShapeType="1"/>
              </p:cNvSpPr>
              <p:nvPr/>
            </p:nvSpPr>
            <p:spPr bwMode="auto">
              <a:xfrm>
                <a:off x="4176" y="2011"/>
                <a:ext cx="433" cy="1"/>
              </a:xfrm>
              <a:prstGeom prst="line">
                <a:avLst/>
              </a:prstGeom>
              <a:noFill/>
              <a:ln w="28575">
                <a:solidFill>
                  <a:srgbClr val="FAF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64" name="Rectangle 547"/>
              <p:cNvSpPr>
                <a:spLocks noChangeArrowheads="1"/>
              </p:cNvSpPr>
              <p:nvPr/>
            </p:nvSpPr>
            <p:spPr bwMode="auto">
              <a:xfrm>
                <a:off x="4364" y="1987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fr-FR" sz="300" i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BDFH</a:t>
                </a:r>
                <a:endParaRPr lang="fr-FR" sz="3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-107" charset="0"/>
                </a:endParaRPr>
              </a:p>
            </p:txBody>
          </p:sp>
        </p:grpSp>
        <p:grpSp>
          <p:nvGrpSpPr>
            <p:cNvPr id="42124" name="Group 548"/>
            <p:cNvGrpSpPr>
              <a:grpSpLocks/>
            </p:cNvGrpSpPr>
            <p:nvPr/>
          </p:nvGrpSpPr>
          <p:grpSpPr bwMode="auto">
            <a:xfrm>
              <a:off x="3888" y="1968"/>
              <a:ext cx="361" cy="739"/>
              <a:chOff x="793" y="817"/>
              <a:chExt cx="1943" cy="2687"/>
            </a:xfrm>
          </p:grpSpPr>
          <p:sp>
            <p:nvSpPr>
              <p:cNvPr id="42125" name="Freeform 549"/>
              <p:cNvSpPr>
                <a:spLocks/>
              </p:cNvSpPr>
              <p:nvPr/>
            </p:nvSpPr>
            <p:spPr bwMode="auto">
              <a:xfrm>
                <a:off x="1322" y="1725"/>
                <a:ext cx="1414" cy="1779"/>
              </a:xfrm>
              <a:custGeom>
                <a:avLst/>
                <a:gdLst>
                  <a:gd name="T0" fmla="*/ 0 w 190"/>
                  <a:gd name="T1" fmla="*/ 48144080 h 239"/>
                  <a:gd name="T2" fmla="*/ 125215081 w 190"/>
                  <a:gd name="T3" fmla="*/ 302582480 h 239"/>
                  <a:gd name="T4" fmla="*/ 166831705 w 190"/>
                  <a:gd name="T5" fmla="*/ 243058689 h 239"/>
                  <a:gd name="T6" fmla="*/ 240224549 w 190"/>
                  <a:gd name="T7" fmla="*/ 239310648 h 239"/>
                  <a:gd name="T8" fmla="*/ 99898966 w 190"/>
                  <a:gd name="T9" fmla="*/ 0 h 239"/>
                  <a:gd name="T10" fmla="*/ 0 w 190"/>
                  <a:gd name="T11" fmla="*/ 48144080 h 2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0" h="239">
                    <a:moveTo>
                      <a:pt x="0" y="38"/>
                    </a:moveTo>
                    <a:lnTo>
                      <a:pt x="99" y="239"/>
                    </a:lnTo>
                    <a:lnTo>
                      <a:pt x="132" y="192"/>
                    </a:lnTo>
                    <a:lnTo>
                      <a:pt x="190" y="189"/>
                    </a:lnTo>
                    <a:lnTo>
                      <a:pt x="79" y="0"/>
                    </a:lnTo>
                    <a:lnTo>
                      <a:pt x="0" y="3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26" name="Freeform 550"/>
              <p:cNvSpPr>
                <a:spLocks/>
              </p:cNvSpPr>
              <p:nvPr/>
            </p:nvSpPr>
            <p:spPr bwMode="auto">
              <a:xfrm>
                <a:off x="793" y="1792"/>
                <a:ext cx="1124" cy="1667"/>
              </a:xfrm>
              <a:custGeom>
                <a:avLst/>
                <a:gdLst>
                  <a:gd name="T0" fmla="*/ 191214098 w 151"/>
                  <a:gd name="T1" fmla="*/ 26501296 h 224"/>
                  <a:gd name="T2" fmla="*/ 135405087 w 151"/>
                  <a:gd name="T3" fmla="*/ 283184438 h 224"/>
                  <a:gd name="T4" fmla="*/ 79780411 w 151"/>
                  <a:gd name="T5" fmla="*/ 229998476 h 224"/>
                  <a:gd name="T6" fmla="*/ 0 w 151"/>
                  <a:gd name="T7" fmla="*/ 251591804 h 224"/>
                  <a:gd name="T8" fmla="*/ 89994690 w 151"/>
                  <a:gd name="T9" fmla="*/ 0 h 224"/>
                  <a:gd name="T10" fmla="*/ 191214098 w 151"/>
                  <a:gd name="T11" fmla="*/ 26501296 h 2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1" h="224">
                    <a:moveTo>
                      <a:pt x="151" y="21"/>
                    </a:moveTo>
                    <a:lnTo>
                      <a:pt x="107" y="224"/>
                    </a:lnTo>
                    <a:lnTo>
                      <a:pt x="63" y="182"/>
                    </a:lnTo>
                    <a:lnTo>
                      <a:pt x="0" y="199"/>
                    </a:lnTo>
                    <a:lnTo>
                      <a:pt x="71" y="0"/>
                    </a:lnTo>
                    <a:lnTo>
                      <a:pt x="151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27" name="Oval 551"/>
              <p:cNvSpPr>
                <a:spLocks noChangeArrowheads="1"/>
              </p:cNvSpPr>
              <p:nvPr/>
            </p:nvSpPr>
            <p:spPr bwMode="auto">
              <a:xfrm>
                <a:off x="1984" y="996"/>
                <a:ext cx="231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28" name="Oval 552"/>
              <p:cNvSpPr>
                <a:spLocks noChangeArrowheads="1"/>
              </p:cNvSpPr>
              <p:nvPr/>
            </p:nvSpPr>
            <p:spPr bwMode="auto">
              <a:xfrm>
                <a:off x="1106" y="1011"/>
                <a:ext cx="230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29" name="Oval 553"/>
              <p:cNvSpPr>
                <a:spLocks noChangeArrowheads="1"/>
              </p:cNvSpPr>
              <p:nvPr/>
            </p:nvSpPr>
            <p:spPr bwMode="auto">
              <a:xfrm>
                <a:off x="2111" y="1204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0" name="Oval 554"/>
              <p:cNvSpPr>
                <a:spLocks noChangeArrowheads="1"/>
              </p:cNvSpPr>
              <p:nvPr/>
            </p:nvSpPr>
            <p:spPr bwMode="auto">
              <a:xfrm>
                <a:off x="1039" y="1673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1" name="Oval 555"/>
              <p:cNvSpPr>
                <a:spLocks noChangeArrowheads="1"/>
              </p:cNvSpPr>
              <p:nvPr/>
            </p:nvSpPr>
            <p:spPr bwMode="auto">
              <a:xfrm>
                <a:off x="2066" y="1680"/>
                <a:ext cx="238" cy="224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2" name="Oval 556"/>
              <p:cNvSpPr>
                <a:spLocks noChangeArrowheads="1"/>
              </p:cNvSpPr>
              <p:nvPr/>
            </p:nvSpPr>
            <p:spPr bwMode="auto">
              <a:xfrm>
                <a:off x="1537" y="817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3" name="Oval 557"/>
              <p:cNvSpPr>
                <a:spLocks noChangeArrowheads="1"/>
              </p:cNvSpPr>
              <p:nvPr/>
            </p:nvSpPr>
            <p:spPr bwMode="auto">
              <a:xfrm>
                <a:off x="1776" y="862"/>
                <a:ext cx="245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4" name="Oval 558"/>
              <p:cNvSpPr>
                <a:spLocks noChangeArrowheads="1"/>
              </p:cNvSpPr>
              <p:nvPr/>
            </p:nvSpPr>
            <p:spPr bwMode="auto">
              <a:xfrm>
                <a:off x="1299" y="869"/>
                <a:ext cx="238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5" name="Oval 559"/>
              <p:cNvSpPr>
                <a:spLocks noChangeArrowheads="1"/>
              </p:cNvSpPr>
              <p:nvPr/>
            </p:nvSpPr>
            <p:spPr bwMode="auto">
              <a:xfrm>
                <a:off x="987" y="1211"/>
                <a:ext cx="238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6" name="Oval 560"/>
              <p:cNvSpPr>
                <a:spLocks noChangeArrowheads="1"/>
              </p:cNvSpPr>
              <p:nvPr/>
            </p:nvSpPr>
            <p:spPr bwMode="auto">
              <a:xfrm>
                <a:off x="964" y="1450"/>
                <a:ext cx="231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7" name="Oval 561"/>
              <p:cNvSpPr>
                <a:spLocks noChangeArrowheads="1"/>
              </p:cNvSpPr>
              <p:nvPr/>
            </p:nvSpPr>
            <p:spPr bwMode="auto">
              <a:xfrm>
                <a:off x="1202" y="1844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8" name="Oval 562"/>
              <p:cNvSpPr>
                <a:spLocks noChangeArrowheads="1"/>
              </p:cNvSpPr>
              <p:nvPr/>
            </p:nvSpPr>
            <p:spPr bwMode="auto">
              <a:xfrm>
                <a:off x="2140" y="1450"/>
                <a:ext cx="239" cy="22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39" name="Oval 563"/>
              <p:cNvSpPr>
                <a:spLocks noChangeArrowheads="1"/>
              </p:cNvSpPr>
              <p:nvPr/>
            </p:nvSpPr>
            <p:spPr bwMode="auto">
              <a:xfrm>
                <a:off x="1895" y="1852"/>
                <a:ext cx="245" cy="23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40" name="Oval 564"/>
              <p:cNvSpPr>
                <a:spLocks noChangeArrowheads="1"/>
              </p:cNvSpPr>
              <p:nvPr/>
            </p:nvSpPr>
            <p:spPr bwMode="auto">
              <a:xfrm>
                <a:off x="1671" y="1948"/>
                <a:ext cx="239" cy="23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41" name="Oval 565"/>
              <p:cNvSpPr>
                <a:spLocks noChangeArrowheads="1"/>
              </p:cNvSpPr>
              <p:nvPr/>
            </p:nvSpPr>
            <p:spPr bwMode="auto">
              <a:xfrm>
                <a:off x="1426" y="1948"/>
                <a:ext cx="238" cy="224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42" name="Oval 566"/>
              <p:cNvSpPr>
                <a:spLocks noChangeArrowheads="1"/>
              </p:cNvSpPr>
              <p:nvPr/>
            </p:nvSpPr>
            <p:spPr bwMode="auto">
              <a:xfrm>
                <a:off x="1061" y="914"/>
                <a:ext cx="1221" cy="1183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373" name="Text Box 567"/>
          <p:cNvSpPr txBox="1">
            <a:spLocks noChangeArrowheads="1"/>
          </p:cNvSpPr>
          <p:nvPr/>
        </p:nvSpPr>
        <p:spPr bwMode="auto">
          <a:xfrm>
            <a:off x="609600" y="1130300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H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Fureteur WEB</a:t>
            </a:r>
            <a:endParaRPr lang="fr-CH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-107" charset="0"/>
            </a:endParaRPr>
          </a:p>
        </p:txBody>
      </p:sp>
      <p:sp>
        <p:nvSpPr>
          <p:cNvPr id="374" name="Text Box 568"/>
          <p:cNvSpPr txBox="1">
            <a:spLocks noChangeArrowheads="1"/>
          </p:cNvSpPr>
          <p:nvPr/>
        </p:nvSpPr>
        <p:spPr bwMode="auto">
          <a:xfrm>
            <a:off x="533400" y="3521075"/>
            <a:ext cx="648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CA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1- Le fureteur demande une connexion sécurisée (https://)</a:t>
            </a:r>
            <a:endParaRPr lang="fr-CA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5" name="Text Box 569"/>
          <p:cNvSpPr txBox="1">
            <a:spLocks noChangeArrowheads="1"/>
          </p:cNvSpPr>
          <p:nvPr/>
        </p:nvSpPr>
        <p:spPr bwMode="auto">
          <a:xfrm>
            <a:off x="533400" y="3825875"/>
            <a:ext cx="408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CA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2- Le serveur retourne son certificat</a:t>
            </a:r>
            <a:endParaRPr lang="fr-CA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6" name="Text Box 570"/>
          <p:cNvSpPr txBox="1">
            <a:spLocks noChangeArrowheads="1"/>
          </p:cNvSpPr>
          <p:nvPr/>
        </p:nvSpPr>
        <p:spPr bwMode="auto">
          <a:xfrm>
            <a:off x="533400" y="4144963"/>
            <a:ext cx="484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CA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3- Le fureteur vérifie la validité du certificat</a:t>
            </a:r>
            <a:endParaRPr lang="fr-CA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7" name="Text Box 571"/>
          <p:cNvSpPr txBox="1">
            <a:spLocks noChangeArrowheads="1"/>
          </p:cNvSpPr>
          <p:nvPr/>
        </p:nvSpPr>
        <p:spPr bwMode="auto">
          <a:xfrm>
            <a:off x="533400" y="4435475"/>
            <a:ext cx="630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CA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4- Le fureteur génère une clé symétrique, la chiffre avec </a:t>
            </a:r>
          </a:p>
          <a:p>
            <a:pPr eaLnBrk="0" hangingPunct="0">
              <a:defRPr/>
            </a:pPr>
            <a:r>
              <a:rPr lang="en-CA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clé contenue dans le certificat et l’expédie au serveur</a:t>
            </a:r>
            <a:endParaRPr lang="fr-CA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8" name="Text Box 572"/>
          <p:cNvSpPr txBox="1">
            <a:spLocks noChangeArrowheads="1"/>
          </p:cNvSpPr>
          <p:nvPr/>
        </p:nvSpPr>
        <p:spPr bwMode="auto">
          <a:xfrm>
            <a:off x="533400" y="5045075"/>
            <a:ext cx="650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5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5- Les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deux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équipements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chiffrent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les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données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à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l’aide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de </a:t>
            </a:r>
          </a:p>
          <a:p>
            <a:pPr eaLnBrk="0" hangingPunct="0">
              <a:defRPr/>
            </a:pP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clé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symétrique</a:t>
            </a:r>
            <a:r>
              <a:rPr lang="en-CA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CA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échangée</a:t>
            </a:r>
            <a:endParaRPr lang="fr-CA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9" name="WordArt 573" descr="Marbre blanc"/>
          <p:cNvSpPr>
            <a:spLocks noChangeArrowheads="1" noChangeShapeType="1" noTextEdit="1"/>
          </p:cNvSpPr>
          <p:nvPr/>
        </p:nvSpPr>
        <p:spPr bwMode="auto">
          <a:xfrm flipH="1">
            <a:off x="6858000" y="1816100"/>
            <a:ext cx="76200" cy="874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fr-FR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Arial Black"/>
              </a:rPr>
              <a:t>!</a:t>
            </a:r>
          </a:p>
        </p:txBody>
      </p:sp>
      <p:grpSp>
        <p:nvGrpSpPr>
          <p:cNvPr id="380" name="Group 574"/>
          <p:cNvGrpSpPr>
            <a:grpSpLocks/>
          </p:cNvGrpSpPr>
          <p:nvPr/>
        </p:nvGrpSpPr>
        <p:grpSpPr bwMode="auto">
          <a:xfrm>
            <a:off x="0" y="1130300"/>
            <a:ext cx="1219200" cy="1463675"/>
            <a:chOff x="1344" y="2232"/>
            <a:chExt cx="768" cy="922"/>
          </a:xfrm>
        </p:grpSpPr>
        <p:sp>
          <p:nvSpPr>
            <p:cNvPr id="381" name="Text Box 575"/>
            <p:cNvSpPr txBox="1">
              <a:spLocks noChangeArrowheads="1"/>
            </p:cNvSpPr>
            <p:nvPr/>
          </p:nvSpPr>
          <p:spPr bwMode="auto">
            <a:xfrm>
              <a:off x="1464" y="2232"/>
              <a:ext cx="528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5"/>
                  </a:solidFill>
                </a14:hiddenFill>
              </a:ext>
              <a:ext uri="{91240B29-F687-4F45-9708-019B960494DF}">
                <a14:hiddenLine xmlns:a14="http://schemas.microsoft.com/office/drawing/2010/main" w="1588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E5C771"/>
                </a:buClr>
                <a:defRPr/>
              </a:pPr>
              <a:r>
                <a:rPr lang="fr-FR" sz="9000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?</a:t>
              </a:r>
              <a:endParaRPr lang="fr-FR" sz="120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115" name="Rectangle 576"/>
            <p:cNvSpPr>
              <a:spLocks noChangeArrowheads="1"/>
            </p:cNvSpPr>
            <p:nvPr/>
          </p:nvSpPr>
          <p:spPr bwMode="auto">
            <a:xfrm>
              <a:off x="1344" y="2237"/>
              <a:ext cx="76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5"/>
                  </a:solidFill>
                </a14:hiddenFill>
              </a:ext>
              <a:ext uri="{91240B29-F687-4F45-9708-019B960494DF}">
                <a14:hiddenLine xmlns:a14="http://schemas.microsoft.com/office/drawing/2010/main" w="1588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83" name="Group 577"/>
          <p:cNvGrpSpPr>
            <a:grpSpLocks/>
          </p:cNvGrpSpPr>
          <p:nvPr/>
        </p:nvGrpSpPr>
        <p:grpSpPr bwMode="auto">
          <a:xfrm>
            <a:off x="166688" y="1435100"/>
            <a:ext cx="884237" cy="892175"/>
            <a:chOff x="192" y="775"/>
            <a:chExt cx="1152" cy="1258"/>
          </a:xfrm>
        </p:grpSpPr>
        <p:sp>
          <p:nvSpPr>
            <p:cNvPr id="42093" name="Freeform 578"/>
            <p:cNvSpPr>
              <a:spLocks/>
            </p:cNvSpPr>
            <p:nvPr/>
          </p:nvSpPr>
          <p:spPr bwMode="auto">
            <a:xfrm>
              <a:off x="192" y="775"/>
              <a:ext cx="1152" cy="1126"/>
            </a:xfrm>
            <a:custGeom>
              <a:avLst/>
              <a:gdLst>
                <a:gd name="T0" fmla="*/ 170 w 1570"/>
                <a:gd name="T1" fmla="*/ 296 h 1407"/>
                <a:gd name="T2" fmla="*/ 172 w 1570"/>
                <a:gd name="T3" fmla="*/ 295 h 1407"/>
                <a:gd name="T4" fmla="*/ 174 w 1570"/>
                <a:gd name="T5" fmla="*/ 295 h 1407"/>
                <a:gd name="T6" fmla="*/ 175 w 1570"/>
                <a:gd name="T7" fmla="*/ 294 h 1407"/>
                <a:gd name="T8" fmla="*/ 176 w 1570"/>
                <a:gd name="T9" fmla="*/ 291 h 1407"/>
                <a:gd name="T10" fmla="*/ 177 w 1570"/>
                <a:gd name="T11" fmla="*/ 289 h 1407"/>
                <a:gd name="T12" fmla="*/ 179 w 1570"/>
                <a:gd name="T13" fmla="*/ 287 h 1407"/>
                <a:gd name="T14" fmla="*/ 179 w 1570"/>
                <a:gd name="T15" fmla="*/ 284 h 1407"/>
                <a:gd name="T16" fmla="*/ 180 w 1570"/>
                <a:gd name="T17" fmla="*/ 281 h 1407"/>
                <a:gd name="T18" fmla="*/ 180 w 1570"/>
                <a:gd name="T19" fmla="*/ 278 h 1407"/>
                <a:gd name="T20" fmla="*/ 180 w 1570"/>
                <a:gd name="T21" fmla="*/ 18 h 1407"/>
                <a:gd name="T22" fmla="*/ 180 w 1570"/>
                <a:gd name="T23" fmla="*/ 14 h 1407"/>
                <a:gd name="T24" fmla="*/ 179 w 1570"/>
                <a:gd name="T25" fmla="*/ 11 h 1407"/>
                <a:gd name="T26" fmla="*/ 179 w 1570"/>
                <a:gd name="T27" fmla="*/ 9 h 1407"/>
                <a:gd name="T28" fmla="*/ 177 w 1570"/>
                <a:gd name="T29" fmla="*/ 6 h 1407"/>
                <a:gd name="T30" fmla="*/ 176 w 1570"/>
                <a:gd name="T31" fmla="*/ 4 h 1407"/>
                <a:gd name="T32" fmla="*/ 175 w 1570"/>
                <a:gd name="T33" fmla="*/ 2 h 1407"/>
                <a:gd name="T34" fmla="*/ 174 w 1570"/>
                <a:gd name="T35" fmla="*/ 2 h 1407"/>
                <a:gd name="T36" fmla="*/ 172 w 1570"/>
                <a:gd name="T37" fmla="*/ 1 h 1407"/>
                <a:gd name="T38" fmla="*/ 170 w 1570"/>
                <a:gd name="T39" fmla="*/ 0 h 1407"/>
                <a:gd name="T40" fmla="*/ 10 w 1570"/>
                <a:gd name="T41" fmla="*/ 0 h 1407"/>
                <a:gd name="T42" fmla="*/ 8 w 1570"/>
                <a:gd name="T43" fmla="*/ 1 h 1407"/>
                <a:gd name="T44" fmla="*/ 6 w 1570"/>
                <a:gd name="T45" fmla="*/ 2 h 1407"/>
                <a:gd name="T46" fmla="*/ 5 w 1570"/>
                <a:gd name="T47" fmla="*/ 2 h 1407"/>
                <a:gd name="T48" fmla="*/ 4 w 1570"/>
                <a:gd name="T49" fmla="*/ 4 h 1407"/>
                <a:gd name="T50" fmla="*/ 2 w 1570"/>
                <a:gd name="T51" fmla="*/ 6 h 1407"/>
                <a:gd name="T52" fmla="*/ 1 w 1570"/>
                <a:gd name="T53" fmla="*/ 9 h 1407"/>
                <a:gd name="T54" fmla="*/ 1 w 1570"/>
                <a:gd name="T55" fmla="*/ 11 h 1407"/>
                <a:gd name="T56" fmla="*/ 1 w 1570"/>
                <a:gd name="T57" fmla="*/ 14 h 1407"/>
                <a:gd name="T58" fmla="*/ 0 w 1570"/>
                <a:gd name="T59" fmla="*/ 18 h 1407"/>
                <a:gd name="T60" fmla="*/ 0 w 1570"/>
                <a:gd name="T61" fmla="*/ 278 h 1407"/>
                <a:gd name="T62" fmla="*/ 1 w 1570"/>
                <a:gd name="T63" fmla="*/ 281 h 1407"/>
                <a:gd name="T64" fmla="*/ 1 w 1570"/>
                <a:gd name="T65" fmla="*/ 284 h 1407"/>
                <a:gd name="T66" fmla="*/ 1 w 1570"/>
                <a:gd name="T67" fmla="*/ 287 h 1407"/>
                <a:gd name="T68" fmla="*/ 2 w 1570"/>
                <a:gd name="T69" fmla="*/ 289 h 1407"/>
                <a:gd name="T70" fmla="*/ 4 w 1570"/>
                <a:gd name="T71" fmla="*/ 291 h 1407"/>
                <a:gd name="T72" fmla="*/ 5 w 1570"/>
                <a:gd name="T73" fmla="*/ 294 h 1407"/>
                <a:gd name="T74" fmla="*/ 6 w 1570"/>
                <a:gd name="T75" fmla="*/ 295 h 1407"/>
                <a:gd name="T76" fmla="*/ 8 w 1570"/>
                <a:gd name="T77" fmla="*/ 295 h 1407"/>
                <a:gd name="T78" fmla="*/ 10 w 1570"/>
                <a:gd name="T79" fmla="*/ 296 h 1407"/>
                <a:gd name="T80" fmla="*/ 170 w 1570"/>
                <a:gd name="T81" fmla="*/ 296 h 14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0" h="1407">
                  <a:moveTo>
                    <a:pt x="1486" y="1407"/>
                  </a:moveTo>
                  <a:lnTo>
                    <a:pt x="1501" y="1405"/>
                  </a:lnTo>
                  <a:lnTo>
                    <a:pt x="1515" y="1401"/>
                  </a:lnTo>
                  <a:lnTo>
                    <a:pt x="1528" y="1395"/>
                  </a:lnTo>
                  <a:lnTo>
                    <a:pt x="1540" y="1387"/>
                  </a:lnTo>
                  <a:lnTo>
                    <a:pt x="1550" y="1376"/>
                  </a:lnTo>
                  <a:lnTo>
                    <a:pt x="1559" y="1365"/>
                  </a:lnTo>
                  <a:lnTo>
                    <a:pt x="1565" y="1351"/>
                  </a:lnTo>
                  <a:lnTo>
                    <a:pt x="1569" y="1337"/>
                  </a:lnTo>
                  <a:lnTo>
                    <a:pt x="1570" y="1322"/>
                  </a:lnTo>
                  <a:lnTo>
                    <a:pt x="1570" y="84"/>
                  </a:lnTo>
                  <a:lnTo>
                    <a:pt x="1569" y="69"/>
                  </a:lnTo>
                  <a:lnTo>
                    <a:pt x="1565" y="55"/>
                  </a:lnTo>
                  <a:lnTo>
                    <a:pt x="1559" y="42"/>
                  </a:lnTo>
                  <a:lnTo>
                    <a:pt x="1550" y="30"/>
                  </a:lnTo>
                  <a:lnTo>
                    <a:pt x="1540" y="20"/>
                  </a:lnTo>
                  <a:lnTo>
                    <a:pt x="1528" y="11"/>
                  </a:lnTo>
                  <a:lnTo>
                    <a:pt x="1515" y="5"/>
                  </a:lnTo>
                  <a:lnTo>
                    <a:pt x="1501" y="1"/>
                  </a:lnTo>
                  <a:lnTo>
                    <a:pt x="1486" y="0"/>
                  </a:lnTo>
                  <a:lnTo>
                    <a:pt x="84" y="0"/>
                  </a:lnTo>
                  <a:lnTo>
                    <a:pt x="70" y="1"/>
                  </a:lnTo>
                  <a:lnTo>
                    <a:pt x="55" y="5"/>
                  </a:lnTo>
                  <a:lnTo>
                    <a:pt x="42" y="11"/>
                  </a:lnTo>
                  <a:lnTo>
                    <a:pt x="30" y="20"/>
                  </a:lnTo>
                  <a:lnTo>
                    <a:pt x="20" y="30"/>
                  </a:lnTo>
                  <a:lnTo>
                    <a:pt x="11" y="42"/>
                  </a:lnTo>
                  <a:lnTo>
                    <a:pt x="5" y="55"/>
                  </a:lnTo>
                  <a:lnTo>
                    <a:pt x="1" y="69"/>
                  </a:lnTo>
                  <a:lnTo>
                    <a:pt x="0" y="84"/>
                  </a:lnTo>
                  <a:lnTo>
                    <a:pt x="0" y="1322"/>
                  </a:lnTo>
                  <a:lnTo>
                    <a:pt x="1" y="1337"/>
                  </a:lnTo>
                  <a:lnTo>
                    <a:pt x="5" y="1351"/>
                  </a:lnTo>
                  <a:lnTo>
                    <a:pt x="11" y="1365"/>
                  </a:lnTo>
                  <a:lnTo>
                    <a:pt x="20" y="1376"/>
                  </a:lnTo>
                  <a:lnTo>
                    <a:pt x="30" y="1387"/>
                  </a:lnTo>
                  <a:lnTo>
                    <a:pt x="42" y="1395"/>
                  </a:lnTo>
                  <a:lnTo>
                    <a:pt x="55" y="1401"/>
                  </a:lnTo>
                  <a:lnTo>
                    <a:pt x="70" y="1405"/>
                  </a:lnTo>
                  <a:lnTo>
                    <a:pt x="84" y="1407"/>
                  </a:lnTo>
                  <a:lnTo>
                    <a:pt x="1486" y="140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47CDD"/>
                </a:gs>
              </a:gsLst>
              <a:path path="rect">
                <a:fillToRect l="50000" t="50000" r="50000" b="50000"/>
              </a:path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94" name="Rectangle 579"/>
            <p:cNvSpPr>
              <a:spLocks noChangeArrowheads="1"/>
            </p:cNvSpPr>
            <p:nvPr/>
          </p:nvSpPr>
          <p:spPr bwMode="auto">
            <a:xfrm>
              <a:off x="864" y="1516"/>
              <a:ext cx="45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5"/>
                  </a:solidFill>
                </a14:hiddenFill>
              </a:ext>
              <a:ext uri="{91240B29-F687-4F45-9708-019B960494DF}">
                <a14:hiddenLine xmlns:a14="http://schemas.microsoft.com/office/drawing/2010/main" w="1588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>
                  <a:solidFill>
                    <a:srgbClr val="000000"/>
                  </a:solidFill>
                </a:rPr>
                <a:t>B</a:t>
              </a:r>
            </a:p>
          </p:txBody>
        </p:sp>
        <p:grpSp>
          <p:nvGrpSpPr>
            <p:cNvPr id="42095" name="Group 580"/>
            <p:cNvGrpSpPr>
              <a:grpSpLocks/>
            </p:cNvGrpSpPr>
            <p:nvPr/>
          </p:nvGrpSpPr>
          <p:grpSpPr bwMode="auto">
            <a:xfrm>
              <a:off x="336" y="1152"/>
              <a:ext cx="312" cy="432"/>
              <a:chOff x="528" y="1687"/>
              <a:chExt cx="312" cy="432"/>
            </a:xfrm>
          </p:grpSpPr>
          <p:sp>
            <p:nvSpPr>
              <p:cNvPr id="42096" name="Freeform 581"/>
              <p:cNvSpPr>
                <a:spLocks/>
              </p:cNvSpPr>
              <p:nvPr/>
            </p:nvSpPr>
            <p:spPr bwMode="auto">
              <a:xfrm>
                <a:off x="613" y="1833"/>
                <a:ext cx="227" cy="286"/>
              </a:xfrm>
              <a:custGeom>
                <a:avLst/>
                <a:gdLst>
                  <a:gd name="T0" fmla="*/ 0 w 190"/>
                  <a:gd name="T1" fmla="*/ 133 h 239"/>
                  <a:gd name="T2" fmla="*/ 343 w 190"/>
                  <a:gd name="T3" fmla="*/ 838 h 239"/>
                  <a:gd name="T4" fmla="*/ 461 w 190"/>
                  <a:gd name="T5" fmla="*/ 675 h 239"/>
                  <a:gd name="T6" fmla="*/ 659 w 190"/>
                  <a:gd name="T7" fmla="*/ 663 h 239"/>
                  <a:gd name="T8" fmla="*/ 272 w 190"/>
                  <a:gd name="T9" fmla="*/ 0 h 239"/>
                  <a:gd name="T10" fmla="*/ 0 w 190"/>
                  <a:gd name="T11" fmla="*/ 133 h 2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0" h="239">
                    <a:moveTo>
                      <a:pt x="0" y="38"/>
                    </a:moveTo>
                    <a:lnTo>
                      <a:pt x="99" y="239"/>
                    </a:lnTo>
                    <a:lnTo>
                      <a:pt x="132" y="192"/>
                    </a:lnTo>
                    <a:lnTo>
                      <a:pt x="190" y="189"/>
                    </a:lnTo>
                    <a:lnTo>
                      <a:pt x="79" y="0"/>
                    </a:lnTo>
                    <a:lnTo>
                      <a:pt x="0" y="3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97" name="Freeform 582"/>
              <p:cNvSpPr>
                <a:spLocks/>
              </p:cNvSpPr>
              <p:nvPr/>
            </p:nvSpPr>
            <p:spPr bwMode="auto">
              <a:xfrm>
                <a:off x="528" y="1844"/>
                <a:ext cx="180" cy="268"/>
              </a:xfrm>
              <a:custGeom>
                <a:avLst/>
                <a:gdLst>
                  <a:gd name="T0" fmla="*/ 517 w 151"/>
                  <a:gd name="T1" fmla="*/ 73 h 224"/>
                  <a:gd name="T2" fmla="*/ 368 w 151"/>
                  <a:gd name="T3" fmla="*/ 786 h 224"/>
                  <a:gd name="T4" fmla="*/ 213 w 151"/>
                  <a:gd name="T5" fmla="*/ 639 h 224"/>
                  <a:gd name="T6" fmla="*/ 0 w 151"/>
                  <a:gd name="T7" fmla="*/ 699 h 224"/>
                  <a:gd name="T8" fmla="*/ 242 w 151"/>
                  <a:gd name="T9" fmla="*/ 0 h 224"/>
                  <a:gd name="T10" fmla="*/ 517 w 151"/>
                  <a:gd name="T11" fmla="*/ 73 h 2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1" h="224">
                    <a:moveTo>
                      <a:pt x="151" y="21"/>
                    </a:moveTo>
                    <a:lnTo>
                      <a:pt x="107" y="224"/>
                    </a:lnTo>
                    <a:lnTo>
                      <a:pt x="63" y="182"/>
                    </a:lnTo>
                    <a:lnTo>
                      <a:pt x="0" y="199"/>
                    </a:lnTo>
                    <a:lnTo>
                      <a:pt x="71" y="0"/>
                    </a:lnTo>
                    <a:lnTo>
                      <a:pt x="151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18900000" scaled="1"/>
              </a:gra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98" name="Oval 583"/>
              <p:cNvSpPr>
                <a:spLocks noChangeArrowheads="1"/>
              </p:cNvSpPr>
              <p:nvPr/>
            </p:nvSpPr>
            <p:spPr bwMode="auto">
              <a:xfrm>
                <a:off x="719" y="1716"/>
                <a:ext cx="37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99" name="Oval 584"/>
              <p:cNvSpPr>
                <a:spLocks noChangeArrowheads="1"/>
              </p:cNvSpPr>
              <p:nvPr/>
            </p:nvSpPr>
            <p:spPr bwMode="auto">
              <a:xfrm>
                <a:off x="578" y="1718"/>
                <a:ext cx="37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0" name="Oval 585"/>
              <p:cNvSpPr>
                <a:spLocks noChangeArrowheads="1"/>
              </p:cNvSpPr>
              <p:nvPr/>
            </p:nvSpPr>
            <p:spPr bwMode="auto">
              <a:xfrm>
                <a:off x="740" y="1749"/>
                <a:ext cx="38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1" name="Oval 586"/>
              <p:cNvSpPr>
                <a:spLocks noChangeArrowheads="1"/>
              </p:cNvSpPr>
              <p:nvPr/>
            </p:nvSpPr>
            <p:spPr bwMode="auto">
              <a:xfrm>
                <a:off x="568" y="1825"/>
                <a:ext cx="38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2" name="Oval 587"/>
              <p:cNvSpPr>
                <a:spLocks noChangeArrowheads="1"/>
              </p:cNvSpPr>
              <p:nvPr/>
            </p:nvSpPr>
            <p:spPr bwMode="auto">
              <a:xfrm>
                <a:off x="732" y="1826"/>
                <a:ext cx="39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3" name="Oval 588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39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4" name="Oval 589"/>
              <p:cNvSpPr>
                <a:spLocks noChangeArrowheads="1"/>
              </p:cNvSpPr>
              <p:nvPr/>
            </p:nvSpPr>
            <p:spPr bwMode="auto">
              <a:xfrm>
                <a:off x="686" y="1694"/>
                <a:ext cx="39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5" name="Oval 590"/>
              <p:cNvSpPr>
                <a:spLocks noChangeArrowheads="1"/>
              </p:cNvSpPr>
              <p:nvPr/>
            </p:nvSpPr>
            <p:spPr bwMode="auto">
              <a:xfrm>
                <a:off x="609" y="1695"/>
                <a:ext cx="38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6" name="Oval 591"/>
              <p:cNvSpPr>
                <a:spLocks noChangeArrowheads="1"/>
              </p:cNvSpPr>
              <p:nvPr/>
            </p:nvSpPr>
            <p:spPr bwMode="auto">
              <a:xfrm>
                <a:off x="559" y="1750"/>
                <a:ext cx="38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7" name="Oval 592"/>
              <p:cNvSpPr>
                <a:spLocks noChangeArrowheads="1"/>
              </p:cNvSpPr>
              <p:nvPr/>
            </p:nvSpPr>
            <p:spPr bwMode="auto">
              <a:xfrm>
                <a:off x="555" y="1789"/>
                <a:ext cx="38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8" name="Oval 593"/>
              <p:cNvSpPr>
                <a:spLocks noChangeArrowheads="1"/>
              </p:cNvSpPr>
              <p:nvPr/>
            </p:nvSpPr>
            <p:spPr bwMode="auto">
              <a:xfrm>
                <a:off x="594" y="1852"/>
                <a:ext cx="38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09" name="Oval 594"/>
              <p:cNvSpPr>
                <a:spLocks noChangeArrowheads="1"/>
              </p:cNvSpPr>
              <p:nvPr/>
            </p:nvSpPr>
            <p:spPr bwMode="auto">
              <a:xfrm>
                <a:off x="744" y="1789"/>
                <a:ext cx="39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10" name="Oval 595"/>
              <p:cNvSpPr>
                <a:spLocks noChangeArrowheads="1"/>
              </p:cNvSpPr>
              <p:nvPr/>
            </p:nvSpPr>
            <p:spPr bwMode="auto">
              <a:xfrm>
                <a:off x="705" y="1853"/>
                <a:ext cx="39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11" name="Oval 596"/>
              <p:cNvSpPr>
                <a:spLocks noChangeArrowheads="1"/>
              </p:cNvSpPr>
              <p:nvPr/>
            </p:nvSpPr>
            <p:spPr bwMode="auto">
              <a:xfrm>
                <a:off x="669" y="1869"/>
                <a:ext cx="38" cy="37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12" name="Oval 597"/>
              <p:cNvSpPr>
                <a:spLocks noChangeArrowheads="1"/>
              </p:cNvSpPr>
              <p:nvPr/>
            </p:nvSpPr>
            <p:spPr bwMode="auto">
              <a:xfrm>
                <a:off x="630" y="1869"/>
                <a:ext cx="38" cy="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113" name="Oval 598"/>
              <p:cNvSpPr>
                <a:spLocks noChangeArrowheads="1"/>
              </p:cNvSpPr>
              <p:nvPr/>
            </p:nvSpPr>
            <p:spPr bwMode="auto">
              <a:xfrm>
                <a:off x="571" y="1703"/>
                <a:ext cx="196" cy="190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shape">
                  <a:fillToRect l="50000" t="50000" r="50000" b="50000"/>
                </a:path>
              </a:gradFill>
              <a:ln w="1651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05" name="Group 599"/>
          <p:cNvGrpSpPr>
            <a:grpSpLocks/>
          </p:cNvGrpSpPr>
          <p:nvPr/>
        </p:nvGrpSpPr>
        <p:grpSpPr bwMode="auto">
          <a:xfrm>
            <a:off x="323850" y="1587500"/>
            <a:ext cx="571500" cy="533400"/>
            <a:chOff x="1634" y="464"/>
            <a:chExt cx="1093" cy="913"/>
          </a:xfrm>
        </p:grpSpPr>
        <p:sp>
          <p:nvSpPr>
            <p:cNvPr id="42083" name="Freeform 600"/>
            <p:cNvSpPr>
              <a:spLocks/>
            </p:cNvSpPr>
            <p:nvPr/>
          </p:nvSpPr>
          <p:spPr bwMode="auto">
            <a:xfrm>
              <a:off x="2304" y="464"/>
              <a:ext cx="423" cy="913"/>
            </a:xfrm>
            <a:custGeom>
              <a:avLst/>
              <a:gdLst>
                <a:gd name="T0" fmla="*/ 132 w 423"/>
                <a:gd name="T1" fmla="*/ 913 h 913"/>
                <a:gd name="T2" fmla="*/ 151 w 423"/>
                <a:gd name="T3" fmla="*/ 906 h 913"/>
                <a:gd name="T4" fmla="*/ 183 w 423"/>
                <a:gd name="T5" fmla="*/ 880 h 913"/>
                <a:gd name="T6" fmla="*/ 209 w 423"/>
                <a:gd name="T7" fmla="*/ 848 h 913"/>
                <a:gd name="T8" fmla="*/ 237 w 423"/>
                <a:gd name="T9" fmla="*/ 789 h 913"/>
                <a:gd name="T10" fmla="*/ 255 w 423"/>
                <a:gd name="T11" fmla="*/ 722 h 913"/>
                <a:gd name="T12" fmla="*/ 267 w 423"/>
                <a:gd name="T13" fmla="*/ 661 h 913"/>
                <a:gd name="T14" fmla="*/ 269 w 423"/>
                <a:gd name="T15" fmla="*/ 589 h 913"/>
                <a:gd name="T16" fmla="*/ 269 w 423"/>
                <a:gd name="T17" fmla="*/ 524 h 913"/>
                <a:gd name="T18" fmla="*/ 265 w 423"/>
                <a:gd name="T19" fmla="*/ 454 h 913"/>
                <a:gd name="T20" fmla="*/ 255 w 423"/>
                <a:gd name="T21" fmla="*/ 398 h 913"/>
                <a:gd name="T22" fmla="*/ 241 w 423"/>
                <a:gd name="T23" fmla="*/ 335 h 913"/>
                <a:gd name="T24" fmla="*/ 218 w 423"/>
                <a:gd name="T25" fmla="*/ 263 h 913"/>
                <a:gd name="T26" fmla="*/ 209 w 423"/>
                <a:gd name="T27" fmla="*/ 233 h 913"/>
                <a:gd name="T28" fmla="*/ 186 w 423"/>
                <a:gd name="T29" fmla="*/ 184 h 913"/>
                <a:gd name="T30" fmla="*/ 169 w 423"/>
                <a:gd name="T31" fmla="*/ 154 h 913"/>
                <a:gd name="T32" fmla="*/ 151 w 423"/>
                <a:gd name="T33" fmla="*/ 124 h 913"/>
                <a:gd name="T34" fmla="*/ 137 w 423"/>
                <a:gd name="T35" fmla="*/ 105 h 913"/>
                <a:gd name="T36" fmla="*/ 123 w 423"/>
                <a:gd name="T37" fmla="*/ 89 h 913"/>
                <a:gd name="T38" fmla="*/ 97 w 423"/>
                <a:gd name="T39" fmla="*/ 61 h 913"/>
                <a:gd name="T40" fmla="*/ 86 w 423"/>
                <a:gd name="T41" fmla="*/ 52 h 913"/>
                <a:gd name="T42" fmla="*/ 69 w 423"/>
                <a:gd name="T43" fmla="*/ 42 h 913"/>
                <a:gd name="T44" fmla="*/ 53 w 423"/>
                <a:gd name="T45" fmla="*/ 33 h 913"/>
                <a:gd name="T46" fmla="*/ 35 w 423"/>
                <a:gd name="T47" fmla="*/ 26 h 913"/>
                <a:gd name="T48" fmla="*/ 14 w 423"/>
                <a:gd name="T49" fmla="*/ 24 h 913"/>
                <a:gd name="T50" fmla="*/ 0 w 423"/>
                <a:gd name="T51" fmla="*/ 24 h 913"/>
                <a:gd name="T52" fmla="*/ 158 w 423"/>
                <a:gd name="T53" fmla="*/ 0 h 913"/>
                <a:gd name="T54" fmla="*/ 181 w 423"/>
                <a:gd name="T55" fmla="*/ 5 h 913"/>
                <a:gd name="T56" fmla="*/ 202 w 423"/>
                <a:gd name="T57" fmla="*/ 10 h 913"/>
                <a:gd name="T58" fmla="*/ 232 w 423"/>
                <a:gd name="T59" fmla="*/ 26 h 913"/>
                <a:gd name="T60" fmla="*/ 265 w 423"/>
                <a:gd name="T61" fmla="*/ 54 h 913"/>
                <a:gd name="T62" fmla="*/ 288 w 423"/>
                <a:gd name="T63" fmla="*/ 79 h 913"/>
                <a:gd name="T64" fmla="*/ 304 w 423"/>
                <a:gd name="T65" fmla="*/ 103 h 913"/>
                <a:gd name="T66" fmla="*/ 323 w 423"/>
                <a:gd name="T67" fmla="*/ 131 h 913"/>
                <a:gd name="T68" fmla="*/ 330 w 423"/>
                <a:gd name="T69" fmla="*/ 145 h 913"/>
                <a:gd name="T70" fmla="*/ 337 w 423"/>
                <a:gd name="T71" fmla="*/ 159 h 913"/>
                <a:gd name="T72" fmla="*/ 351 w 423"/>
                <a:gd name="T73" fmla="*/ 184 h 913"/>
                <a:gd name="T74" fmla="*/ 360 w 423"/>
                <a:gd name="T75" fmla="*/ 212 h 913"/>
                <a:gd name="T76" fmla="*/ 374 w 423"/>
                <a:gd name="T77" fmla="*/ 245 h 913"/>
                <a:gd name="T78" fmla="*/ 381 w 423"/>
                <a:gd name="T79" fmla="*/ 275 h 913"/>
                <a:gd name="T80" fmla="*/ 392 w 423"/>
                <a:gd name="T81" fmla="*/ 308 h 913"/>
                <a:gd name="T82" fmla="*/ 409 w 423"/>
                <a:gd name="T83" fmla="*/ 366 h 913"/>
                <a:gd name="T84" fmla="*/ 416 w 423"/>
                <a:gd name="T85" fmla="*/ 433 h 913"/>
                <a:gd name="T86" fmla="*/ 420 w 423"/>
                <a:gd name="T87" fmla="*/ 496 h 913"/>
                <a:gd name="T88" fmla="*/ 423 w 423"/>
                <a:gd name="T89" fmla="*/ 561 h 913"/>
                <a:gd name="T90" fmla="*/ 420 w 423"/>
                <a:gd name="T91" fmla="*/ 629 h 913"/>
                <a:gd name="T92" fmla="*/ 411 w 423"/>
                <a:gd name="T93" fmla="*/ 694 h 913"/>
                <a:gd name="T94" fmla="*/ 397 w 423"/>
                <a:gd name="T95" fmla="*/ 750 h 913"/>
                <a:gd name="T96" fmla="*/ 374 w 423"/>
                <a:gd name="T97" fmla="*/ 808 h 913"/>
                <a:gd name="T98" fmla="*/ 341 w 423"/>
                <a:gd name="T99" fmla="*/ 852 h 913"/>
                <a:gd name="T100" fmla="*/ 311 w 423"/>
                <a:gd name="T101" fmla="*/ 882 h 913"/>
                <a:gd name="T102" fmla="*/ 132 w 423"/>
                <a:gd name="T103" fmla="*/ 913 h 9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3" h="913">
                  <a:moveTo>
                    <a:pt x="132" y="913"/>
                  </a:moveTo>
                  <a:lnTo>
                    <a:pt x="151" y="906"/>
                  </a:lnTo>
                  <a:lnTo>
                    <a:pt x="183" y="880"/>
                  </a:lnTo>
                  <a:lnTo>
                    <a:pt x="209" y="848"/>
                  </a:lnTo>
                  <a:lnTo>
                    <a:pt x="237" y="789"/>
                  </a:lnTo>
                  <a:lnTo>
                    <a:pt x="255" y="722"/>
                  </a:lnTo>
                  <a:lnTo>
                    <a:pt x="267" y="661"/>
                  </a:lnTo>
                  <a:lnTo>
                    <a:pt x="269" y="589"/>
                  </a:lnTo>
                  <a:lnTo>
                    <a:pt x="269" y="524"/>
                  </a:lnTo>
                  <a:lnTo>
                    <a:pt x="265" y="454"/>
                  </a:lnTo>
                  <a:lnTo>
                    <a:pt x="255" y="398"/>
                  </a:lnTo>
                  <a:lnTo>
                    <a:pt x="241" y="335"/>
                  </a:lnTo>
                  <a:lnTo>
                    <a:pt x="218" y="263"/>
                  </a:lnTo>
                  <a:lnTo>
                    <a:pt x="209" y="233"/>
                  </a:lnTo>
                  <a:lnTo>
                    <a:pt x="186" y="184"/>
                  </a:lnTo>
                  <a:lnTo>
                    <a:pt x="169" y="154"/>
                  </a:lnTo>
                  <a:lnTo>
                    <a:pt x="151" y="124"/>
                  </a:lnTo>
                  <a:lnTo>
                    <a:pt x="137" y="105"/>
                  </a:lnTo>
                  <a:lnTo>
                    <a:pt x="123" y="89"/>
                  </a:lnTo>
                  <a:lnTo>
                    <a:pt x="97" y="61"/>
                  </a:lnTo>
                  <a:lnTo>
                    <a:pt x="86" y="52"/>
                  </a:lnTo>
                  <a:lnTo>
                    <a:pt x="69" y="42"/>
                  </a:lnTo>
                  <a:lnTo>
                    <a:pt x="53" y="33"/>
                  </a:lnTo>
                  <a:lnTo>
                    <a:pt x="35" y="26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58" y="0"/>
                  </a:lnTo>
                  <a:lnTo>
                    <a:pt x="181" y="5"/>
                  </a:lnTo>
                  <a:lnTo>
                    <a:pt x="202" y="10"/>
                  </a:lnTo>
                  <a:lnTo>
                    <a:pt x="232" y="26"/>
                  </a:lnTo>
                  <a:lnTo>
                    <a:pt x="265" y="54"/>
                  </a:lnTo>
                  <a:lnTo>
                    <a:pt x="288" y="79"/>
                  </a:lnTo>
                  <a:lnTo>
                    <a:pt x="304" y="103"/>
                  </a:lnTo>
                  <a:lnTo>
                    <a:pt x="323" y="131"/>
                  </a:lnTo>
                  <a:lnTo>
                    <a:pt x="330" y="145"/>
                  </a:lnTo>
                  <a:lnTo>
                    <a:pt x="337" y="159"/>
                  </a:lnTo>
                  <a:lnTo>
                    <a:pt x="351" y="184"/>
                  </a:lnTo>
                  <a:lnTo>
                    <a:pt x="360" y="212"/>
                  </a:lnTo>
                  <a:lnTo>
                    <a:pt x="374" y="245"/>
                  </a:lnTo>
                  <a:lnTo>
                    <a:pt x="381" y="275"/>
                  </a:lnTo>
                  <a:lnTo>
                    <a:pt x="392" y="308"/>
                  </a:lnTo>
                  <a:lnTo>
                    <a:pt x="409" y="366"/>
                  </a:lnTo>
                  <a:lnTo>
                    <a:pt x="416" y="433"/>
                  </a:lnTo>
                  <a:lnTo>
                    <a:pt x="420" y="496"/>
                  </a:lnTo>
                  <a:lnTo>
                    <a:pt x="423" y="561"/>
                  </a:lnTo>
                  <a:lnTo>
                    <a:pt x="420" y="629"/>
                  </a:lnTo>
                  <a:lnTo>
                    <a:pt x="411" y="694"/>
                  </a:lnTo>
                  <a:lnTo>
                    <a:pt x="397" y="750"/>
                  </a:lnTo>
                  <a:lnTo>
                    <a:pt x="374" y="808"/>
                  </a:lnTo>
                  <a:lnTo>
                    <a:pt x="341" y="852"/>
                  </a:lnTo>
                  <a:lnTo>
                    <a:pt x="311" y="882"/>
                  </a:lnTo>
                  <a:lnTo>
                    <a:pt x="132" y="91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4" name="Freeform 601"/>
            <p:cNvSpPr>
              <a:spLocks/>
            </p:cNvSpPr>
            <p:nvPr/>
          </p:nvSpPr>
          <p:spPr bwMode="auto">
            <a:xfrm>
              <a:off x="2115" y="488"/>
              <a:ext cx="458" cy="889"/>
            </a:xfrm>
            <a:custGeom>
              <a:avLst/>
              <a:gdLst>
                <a:gd name="T0" fmla="*/ 189 w 458"/>
                <a:gd name="T1" fmla="*/ 0 h 889"/>
                <a:gd name="T2" fmla="*/ 224 w 458"/>
                <a:gd name="T3" fmla="*/ 2 h 889"/>
                <a:gd name="T4" fmla="*/ 258 w 458"/>
                <a:gd name="T5" fmla="*/ 18 h 889"/>
                <a:gd name="T6" fmla="*/ 286 w 458"/>
                <a:gd name="T7" fmla="*/ 37 h 889"/>
                <a:gd name="T8" fmla="*/ 326 w 458"/>
                <a:gd name="T9" fmla="*/ 81 h 889"/>
                <a:gd name="T10" fmla="*/ 358 w 458"/>
                <a:gd name="T11" fmla="*/ 130 h 889"/>
                <a:gd name="T12" fmla="*/ 396 w 458"/>
                <a:gd name="T13" fmla="*/ 209 h 889"/>
                <a:gd name="T14" fmla="*/ 430 w 458"/>
                <a:gd name="T15" fmla="*/ 311 h 889"/>
                <a:gd name="T16" fmla="*/ 454 w 458"/>
                <a:gd name="T17" fmla="*/ 430 h 889"/>
                <a:gd name="T18" fmla="*/ 458 w 458"/>
                <a:gd name="T19" fmla="*/ 565 h 889"/>
                <a:gd name="T20" fmla="*/ 444 w 458"/>
                <a:gd name="T21" fmla="*/ 698 h 889"/>
                <a:gd name="T22" fmla="*/ 398 w 458"/>
                <a:gd name="T23" fmla="*/ 824 h 889"/>
                <a:gd name="T24" fmla="*/ 340 w 458"/>
                <a:gd name="T25" fmla="*/ 882 h 889"/>
                <a:gd name="T26" fmla="*/ 289 w 458"/>
                <a:gd name="T27" fmla="*/ 889 h 889"/>
                <a:gd name="T28" fmla="*/ 212 w 458"/>
                <a:gd name="T29" fmla="*/ 849 h 889"/>
                <a:gd name="T30" fmla="*/ 170 w 458"/>
                <a:gd name="T31" fmla="*/ 803 h 889"/>
                <a:gd name="T32" fmla="*/ 117 w 458"/>
                <a:gd name="T33" fmla="*/ 709 h 889"/>
                <a:gd name="T34" fmla="*/ 82 w 458"/>
                <a:gd name="T35" fmla="*/ 621 h 889"/>
                <a:gd name="T36" fmla="*/ 66 w 458"/>
                <a:gd name="T37" fmla="*/ 558 h 889"/>
                <a:gd name="T38" fmla="*/ 35 w 458"/>
                <a:gd name="T39" fmla="*/ 544 h 889"/>
                <a:gd name="T40" fmla="*/ 24 w 458"/>
                <a:gd name="T41" fmla="*/ 528 h 889"/>
                <a:gd name="T42" fmla="*/ 5 w 458"/>
                <a:gd name="T43" fmla="*/ 488 h 889"/>
                <a:gd name="T44" fmla="*/ 0 w 458"/>
                <a:gd name="T45" fmla="*/ 451 h 889"/>
                <a:gd name="T46" fmla="*/ 14 w 458"/>
                <a:gd name="T47" fmla="*/ 407 h 889"/>
                <a:gd name="T48" fmla="*/ 38 w 458"/>
                <a:gd name="T49" fmla="*/ 388 h 889"/>
                <a:gd name="T50" fmla="*/ 40 w 458"/>
                <a:gd name="T51" fmla="*/ 356 h 889"/>
                <a:gd name="T52" fmla="*/ 79 w 458"/>
                <a:gd name="T53" fmla="*/ 421 h 889"/>
                <a:gd name="T54" fmla="*/ 110 w 458"/>
                <a:gd name="T55" fmla="*/ 586 h 889"/>
                <a:gd name="T56" fmla="*/ 142 w 458"/>
                <a:gd name="T57" fmla="*/ 661 h 889"/>
                <a:gd name="T58" fmla="*/ 172 w 458"/>
                <a:gd name="T59" fmla="*/ 716 h 889"/>
                <a:gd name="T60" fmla="*/ 242 w 458"/>
                <a:gd name="T61" fmla="*/ 789 h 889"/>
                <a:gd name="T62" fmla="*/ 298 w 458"/>
                <a:gd name="T63" fmla="*/ 800 h 889"/>
                <a:gd name="T64" fmla="*/ 354 w 458"/>
                <a:gd name="T65" fmla="*/ 763 h 889"/>
                <a:gd name="T66" fmla="*/ 393 w 458"/>
                <a:gd name="T67" fmla="*/ 691 h 889"/>
                <a:gd name="T68" fmla="*/ 414 w 458"/>
                <a:gd name="T69" fmla="*/ 570 h 889"/>
                <a:gd name="T70" fmla="*/ 412 w 458"/>
                <a:gd name="T71" fmla="*/ 446 h 889"/>
                <a:gd name="T72" fmla="*/ 391 w 458"/>
                <a:gd name="T73" fmla="*/ 325 h 889"/>
                <a:gd name="T74" fmla="*/ 351 w 458"/>
                <a:gd name="T75" fmla="*/ 211 h 889"/>
                <a:gd name="T76" fmla="*/ 293 w 458"/>
                <a:gd name="T77" fmla="*/ 125 h 889"/>
                <a:gd name="T78" fmla="*/ 258 w 458"/>
                <a:gd name="T79" fmla="*/ 93 h 889"/>
                <a:gd name="T80" fmla="*/ 214 w 458"/>
                <a:gd name="T81" fmla="*/ 76 h 889"/>
                <a:gd name="T82" fmla="*/ 179 w 458"/>
                <a:gd name="T83" fmla="*/ 81 h 889"/>
                <a:gd name="T84" fmla="*/ 156 w 458"/>
                <a:gd name="T85" fmla="*/ 93 h 889"/>
                <a:gd name="T86" fmla="*/ 126 w 458"/>
                <a:gd name="T87" fmla="*/ 128 h 889"/>
                <a:gd name="T88" fmla="*/ 96 w 458"/>
                <a:gd name="T89" fmla="*/ 193 h 889"/>
                <a:gd name="T90" fmla="*/ 82 w 458"/>
                <a:gd name="T91" fmla="*/ 256 h 889"/>
                <a:gd name="T92" fmla="*/ 77 w 458"/>
                <a:gd name="T93" fmla="*/ 358 h 889"/>
                <a:gd name="T94" fmla="*/ 40 w 458"/>
                <a:gd name="T95" fmla="*/ 293 h 889"/>
                <a:gd name="T96" fmla="*/ 63 w 458"/>
                <a:gd name="T97" fmla="*/ 149 h 889"/>
                <a:gd name="T98" fmla="*/ 110 w 458"/>
                <a:gd name="T99" fmla="*/ 51 h 889"/>
                <a:gd name="T100" fmla="*/ 156 w 458"/>
                <a:gd name="T101" fmla="*/ 9 h 889"/>
                <a:gd name="T102" fmla="*/ 184 w 458"/>
                <a:gd name="T103" fmla="*/ 2 h 8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58" h="889">
                  <a:moveTo>
                    <a:pt x="184" y="2"/>
                  </a:moveTo>
                  <a:lnTo>
                    <a:pt x="189" y="0"/>
                  </a:lnTo>
                  <a:lnTo>
                    <a:pt x="203" y="0"/>
                  </a:lnTo>
                  <a:lnTo>
                    <a:pt x="224" y="2"/>
                  </a:lnTo>
                  <a:lnTo>
                    <a:pt x="242" y="9"/>
                  </a:lnTo>
                  <a:lnTo>
                    <a:pt x="258" y="18"/>
                  </a:lnTo>
                  <a:lnTo>
                    <a:pt x="275" y="28"/>
                  </a:lnTo>
                  <a:lnTo>
                    <a:pt x="286" y="37"/>
                  </a:lnTo>
                  <a:lnTo>
                    <a:pt x="312" y="65"/>
                  </a:lnTo>
                  <a:lnTo>
                    <a:pt x="326" y="81"/>
                  </a:lnTo>
                  <a:lnTo>
                    <a:pt x="340" y="100"/>
                  </a:lnTo>
                  <a:lnTo>
                    <a:pt x="358" y="130"/>
                  </a:lnTo>
                  <a:lnTo>
                    <a:pt x="375" y="158"/>
                  </a:lnTo>
                  <a:lnTo>
                    <a:pt x="396" y="209"/>
                  </a:lnTo>
                  <a:lnTo>
                    <a:pt x="407" y="242"/>
                  </a:lnTo>
                  <a:lnTo>
                    <a:pt x="430" y="311"/>
                  </a:lnTo>
                  <a:lnTo>
                    <a:pt x="444" y="374"/>
                  </a:lnTo>
                  <a:lnTo>
                    <a:pt x="454" y="430"/>
                  </a:lnTo>
                  <a:lnTo>
                    <a:pt x="458" y="500"/>
                  </a:lnTo>
                  <a:lnTo>
                    <a:pt x="458" y="565"/>
                  </a:lnTo>
                  <a:lnTo>
                    <a:pt x="456" y="637"/>
                  </a:lnTo>
                  <a:lnTo>
                    <a:pt x="444" y="698"/>
                  </a:lnTo>
                  <a:lnTo>
                    <a:pt x="426" y="765"/>
                  </a:lnTo>
                  <a:lnTo>
                    <a:pt x="398" y="824"/>
                  </a:lnTo>
                  <a:lnTo>
                    <a:pt x="372" y="856"/>
                  </a:lnTo>
                  <a:lnTo>
                    <a:pt x="340" y="882"/>
                  </a:lnTo>
                  <a:lnTo>
                    <a:pt x="319" y="889"/>
                  </a:lnTo>
                  <a:lnTo>
                    <a:pt x="289" y="889"/>
                  </a:lnTo>
                  <a:lnTo>
                    <a:pt x="247" y="877"/>
                  </a:lnTo>
                  <a:lnTo>
                    <a:pt x="212" y="849"/>
                  </a:lnTo>
                  <a:lnTo>
                    <a:pt x="193" y="828"/>
                  </a:lnTo>
                  <a:lnTo>
                    <a:pt x="170" y="803"/>
                  </a:lnTo>
                  <a:lnTo>
                    <a:pt x="140" y="756"/>
                  </a:lnTo>
                  <a:lnTo>
                    <a:pt x="117" y="709"/>
                  </a:lnTo>
                  <a:lnTo>
                    <a:pt x="103" y="670"/>
                  </a:lnTo>
                  <a:lnTo>
                    <a:pt x="82" y="621"/>
                  </a:lnTo>
                  <a:lnTo>
                    <a:pt x="72" y="586"/>
                  </a:lnTo>
                  <a:lnTo>
                    <a:pt x="66" y="558"/>
                  </a:lnTo>
                  <a:lnTo>
                    <a:pt x="52" y="556"/>
                  </a:lnTo>
                  <a:lnTo>
                    <a:pt x="35" y="544"/>
                  </a:lnTo>
                  <a:lnTo>
                    <a:pt x="28" y="537"/>
                  </a:lnTo>
                  <a:lnTo>
                    <a:pt x="24" y="528"/>
                  </a:lnTo>
                  <a:lnTo>
                    <a:pt x="12" y="512"/>
                  </a:lnTo>
                  <a:lnTo>
                    <a:pt x="5" y="488"/>
                  </a:lnTo>
                  <a:lnTo>
                    <a:pt x="3" y="463"/>
                  </a:lnTo>
                  <a:lnTo>
                    <a:pt x="0" y="451"/>
                  </a:lnTo>
                  <a:lnTo>
                    <a:pt x="5" y="435"/>
                  </a:lnTo>
                  <a:lnTo>
                    <a:pt x="14" y="407"/>
                  </a:lnTo>
                  <a:lnTo>
                    <a:pt x="31" y="391"/>
                  </a:lnTo>
                  <a:lnTo>
                    <a:pt x="38" y="388"/>
                  </a:lnTo>
                  <a:lnTo>
                    <a:pt x="42" y="388"/>
                  </a:lnTo>
                  <a:lnTo>
                    <a:pt x="40" y="356"/>
                  </a:lnTo>
                  <a:lnTo>
                    <a:pt x="77" y="358"/>
                  </a:lnTo>
                  <a:lnTo>
                    <a:pt x="79" y="421"/>
                  </a:lnTo>
                  <a:lnTo>
                    <a:pt x="86" y="493"/>
                  </a:lnTo>
                  <a:lnTo>
                    <a:pt x="110" y="586"/>
                  </a:lnTo>
                  <a:lnTo>
                    <a:pt x="124" y="621"/>
                  </a:lnTo>
                  <a:lnTo>
                    <a:pt x="142" y="661"/>
                  </a:lnTo>
                  <a:lnTo>
                    <a:pt x="156" y="689"/>
                  </a:lnTo>
                  <a:lnTo>
                    <a:pt x="172" y="716"/>
                  </a:lnTo>
                  <a:lnTo>
                    <a:pt x="207" y="756"/>
                  </a:lnTo>
                  <a:lnTo>
                    <a:pt x="242" y="789"/>
                  </a:lnTo>
                  <a:lnTo>
                    <a:pt x="265" y="798"/>
                  </a:lnTo>
                  <a:lnTo>
                    <a:pt x="298" y="800"/>
                  </a:lnTo>
                  <a:lnTo>
                    <a:pt x="324" y="791"/>
                  </a:lnTo>
                  <a:lnTo>
                    <a:pt x="354" y="763"/>
                  </a:lnTo>
                  <a:lnTo>
                    <a:pt x="368" y="747"/>
                  </a:lnTo>
                  <a:lnTo>
                    <a:pt x="393" y="691"/>
                  </a:lnTo>
                  <a:lnTo>
                    <a:pt x="407" y="630"/>
                  </a:lnTo>
                  <a:lnTo>
                    <a:pt x="414" y="570"/>
                  </a:lnTo>
                  <a:lnTo>
                    <a:pt x="419" y="509"/>
                  </a:lnTo>
                  <a:lnTo>
                    <a:pt x="412" y="446"/>
                  </a:lnTo>
                  <a:lnTo>
                    <a:pt x="405" y="388"/>
                  </a:lnTo>
                  <a:lnTo>
                    <a:pt x="391" y="325"/>
                  </a:lnTo>
                  <a:lnTo>
                    <a:pt x="375" y="267"/>
                  </a:lnTo>
                  <a:lnTo>
                    <a:pt x="351" y="211"/>
                  </a:lnTo>
                  <a:lnTo>
                    <a:pt x="324" y="165"/>
                  </a:lnTo>
                  <a:lnTo>
                    <a:pt x="293" y="125"/>
                  </a:lnTo>
                  <a:lnTo>
                    <a:pt x="275" y="107"/>
                  </a:lnTo>
                  <a:lnTo>
                    <a:pt x="258" y="93"/>
                  </a:lnTo>
                  <a:lnTo>
                    <a:pt x="235" y="81"/>
                  </a:lnTo>
                  <a:lnTo>
                    <a:pt x="214" y="76"/>
                  </a:lnTo>
                  <a:lnTo>
                    <a:pt x="200" y="76"/>
                  </a:lnTo>
                  <a:lnTo>
                    <a:pt x="179" y="81"/>
                  </a:lnTo>
                  <a:lnTo>
                    <a:pt x="168" y="83"/>
                  </a:lnTo>
                  <a:lnTo>
                    <a:pt x="156" y="93"/>
                  </a:lnTo>
                  <a:lnTo>
                    <a:pt x="145" y="102"/>
                  </a:lnTo>
                  <a:lnTo>
                    <a:pt x="126" y="128"/>
                  </a:lnTo>
                  <a:lnTo>
                    <a:pt x="105" y="163"/>
                  </a:lnTo>
                  <a:lnTo>
                    <a:pt x="96" y="193"/>
                  </a:lnTo>
                  <a:lnTo>
                    <a:pt x="89" y="223"/>
                  </a:lnTo>
                  <a:lnTo>
                    <a:pt x="82" y="256"/>
                  </a:lnTo>
                  <a:lnTo>
                    <a:pt x="77" y="302"/>
                  </a:lnTo>
                  <a:lnTo>
                    <a:pt x="77" y="358"/>
                  </a:lnTo>
                  <a:lnTo>
                    <a:pt x="40" y="356"/>
                  </a:lnTo>
                  <a:lnTo>
                    <a:pt x="40" y="293"/>
                  </a:lnTo>
                  <a:lnTo>
                    <a:pt x="47" y="223"/>
                  </a:lnTo>
                  <a:lnTo>
                    <a:pt x="63" y="149"/>
                  </a:lnTo>
                  <a:lnTo>
                    <a:pt x="82" y="97"/>
                  </a:lnTo>
                  <a:lnTo>
                    <a:pt x="110" y="51"/>
                  </a:lnTo>
                  <a:lnTo>
                    <a:pt x="138" y="21"/>
                  </a:lnTo>
                  <a:lnTo>
                    <a:pt x="156" y="9"/>
                  </a:lnTo>
                  <a:lnTo>
                    <a:pt x="177" y="2"/>
                  </a:lnTo>
                  <a:lnTo>
                    <a:pt x="184" y="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5" name="Freeform 602"/>
            <p:cNvSpPr>
              <a:spLocks/>
            </p:cNvSpPr>
            <p:nvPr/>
          </p:nvSpPr>
          <p:spPr bwMode="auto">
            <a:xfrm>
              <a:off x="2192" y="564"/>
              <a:ext cx="247" cy="724"/>
            </a:xfrm>
            <a:custGeom>
              <a:avLst/>
              <a:gdLst>
                <a:gd name="T0" fmla="*/ 228 w 247"/>
                <a:gd name="T1" fmla="*/ 675 h 724"/>
                <a:gd name="T2" fmla="*/ 207 w 247"/>
                <a:gd name="T3" fmla="*/ 640 h 724"/>
                <a:gd name="T4" fmla="*/ 177 w 247"/>
                <a:gd name="T5" fmla="*/ 568 h 724"/>
                <a:gd name="T6" fmla="*/ 158 w 247"/>
                <a:gd name="T7" fmla="*/ 519 h 724"/>
                <a:gd name="T8" fmla="*/ 140 w 247"/>
                <a:gd name="T9" fmla="*/ 457 h 724"/>
                <a:gd name="T10" fmla="*/ 128 w 247"/>
                <a:gd name="T11" fmla="*/ 394 h 724"/>
                <a:gd name="T12" fmla="*/ 119 w 247"/>
                <a:gd name="T13" fmla="*/ 331 h 724"/>
                <a:gd name="T14" fmla="*/ 116 w 247"/>
                <a:gd name="T15" fmla="*/ 266 h 724"/>
                <a:gd name="T16" fmla="*/ 119 w 247"/>
                <a:gd name="T17" fmla="*/ 203 h 724"/>
                <a:gd name="T18" fmla="*/ 123 w 247"/>
                <a:gd name="T19" fmla="*/ 140 h 724"/>
                <a:gd name="T20" fmla="*/ 133 w 247"/>
                <a:gd name="T21" fmla="*/ 80 h 724"/>
                <a:gd name="T22" fmla="*/ 149 w 247"/>
                <a:gd name="T23" fmla="*/ 26 h 724"/>
                <a:gd name="T24" fmla="*/ 158 w 247"/>
                <a:gd name="T25" fmla="*/ 5 h 724"/>
                <a:gd name="T26" fmla="*/ 137 w 247"/>
                <a:gd name="T27" fmla="*/ 0 h 724"/>
                <a:gd name="T28" fmla="*/ 123 w 247"/>
                <a:gd name="T29" fmla="*/ 0 h 724"/>
                <a:gd name="T30" fmla="*/ 102 w 247"/>
                <a:gd name="T31" fmla="*/ 5 h 724"/>
                <a:gd name="T32" fmla="*/ 91 w 247"/>
                <a:gd name="T33" fmla="*/ 7 h 724"/>
                <a:gd name="T34" fmla="*/ 79 w 247"/>
                <a:gd name="T35" fmla="*/ 17 h 724"/>
                <a:gd name="T36" fmla="*/ 68 w 247"/>
                <a:gd name="T37" fmla="*/ 26 h 724"/>
                <a:gd name="T38" fmla="*/ 49 w 247"/>
                <a:gd name="T39" fmla="*/ 52 h 724"/>
                <a:gd name="T40" fmla="*/ 28 w 247"/>
                <a:gd name="T41" fmla="*/ 87 h 724"/>
                <a:gd name="T42" fmla="*/ 19 w 247"/>
                <a:gd name="T43" fmla="*/ 117 h 724"/>
                <a:gd name="T44" fmla="*/ 12 w 247"/>
                <a:gd name="T45" fmla="*/ 147 h 724"/>
                <a:gd name="T46" fmla="*/ 5 w 247"/>
                <a:gd name="T47" fmla="*/ 180 h 724"/>
                <a:gd name="T48" fmla="*/ 0 w 247"/>
                <a:gd name="T49" fmla="*/ 226 h 724"/>
                <a:gd name="T50" fmla="*/ 0 w 247"/>
                <a:gd name="T51" fmla="*/ 282 h 724"/>
                <a:gd name="T52" fmla="*/ 2 w 247"/>
                <a:gd name="T53" fmla="*/ 345 h 724"/>
                <a:gd name="T54" fmla="*/ 9 w 247"/>
                <a:gd name="T55" fmla="*/ 417 h 724"/>
                <a:gd name="T56" fmla="*/ 33 w 247"/>
                <a:gd name="T57" fmla="*/ 510 h 724"/>
                <a:gd name="T58" fmla="*/ 47 w 247"/>
                <a:gd name="T59" fmla="*/ 545 h 724"/>
                <a:gd name="T60" fmla="*/ 65 w 247"/>
                <a:gd name="T61" fmla="*/ 585 h 724"/>
                <a:gd name="T62" fmla="*/ 79 w 247"/>
                <a:gd name="T63" fmla="*/ 613 h 724"/>
                <a:gd name="T64" fmla="*/ 95 w 247"/>
                <a:gd name="T65" fmla="*/ 640 h 724"/>
                <a:gd name="T66" fmla="*/ 130 w 247"/>
                <a:gd name="T67" fmla="*/ 680 h 724"/>
                <a:gd name="T68" fmla="*/ 165 w 247"/>
                <a:gd name="T69" fmla="*/ 713 h 724"/>
                <a:gd name="T70" fmla="*/ 188 w 247"/>
                <a:gd name="T71" fmla="*/ 722 h 724"/>
                <a:gd name="T72" fmla="*/ 221 w 247"/>
                <a:gd name="T73" fmla="*/ 724 h 724"/>
                <a:gd name="T74" fmla="*/ 247 w 247"/>
                <a:gd name="T75" fmla="*/ 715 h 724"/>
                <a:gd name="T76" fmla="*/ 228 w 247"/>
                <a:gd name="T77" fmla="*/ 675 h 7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47" h="724">
                  <a:moveTo>
                    <a:pt x="228" y="675"/>
                  </a:moveTo>
                  <a:lnTo>
                    <a:pt x="207" y="640"/>
                  </a:lnTo>
                  <a:lnTo>
                    <a:pt x="177" y="568"/>
                  </a:lnTo>
                  <a:lnTo>
                    <a:pt x="158" y="519"/>
                  </a:lnTo>
                  <a:lnTo>
                    <a:pt x="140" y="457"/>
                  </a:lnTo>
                  <a:lnTo>
                    <a:pt x="128" y="394"/>
                  </a:lnTo>
                  <a:lnTo>
                    <a:pt x="119" y="331"/>
                  </a:lnTo>
                  <a:lnTo>
                    <a:pt x="116" y="266"/>
                  </a:lnTo>
                  <a:lnTo>
                    <a:pt x="119" y="203"/>
                  </a:lnTo>
                  <a:lnTo>
                    <a:pt x="123" y="140"/>
                  </a:lnTo>
                  <a:lnTo>
                    <a:pt x="133" y="80"/>
                  </a:lnTo>
                  <a:lnTo>
                    <a:pt x="149" y="26"/>
                  </a:lnTo>
                  <a:lnTo>
                    <a:pt x="158" y="5"/>
                  </a:lnTo>
                  <a:lnTo>
                    <a:pt x="137" y="0"/>
                  </a:lnTo>
                  <a:lnTo>
                    <a:pt x="123" y="0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79" y="17"/>
                  </a:lnTo>
                  <a:lnTo>
                    <a:pt x="68" y="26"/>
                  </a:lnTo>
                  <a:lnTo>
                    <a:pt x="49" y="52"/>
                  </a:lnTo>
                  <a:lnTo>
                    <a:pt x="28" y="87"/>
                  </a:lnTo>
                  <a:lnTo>
                    <a:pt x="19" y="117"/>
                  </a:lnTo>
                  <a:lnTo>
                    <a:pt x="12" y="147"/>
                  </a:lnTo>
                  <a:lnTo>
                    <a:pt x="5" y="180"/>
                  </a:lnTo>
                  <a:lnTo>
                    <a:pt x="0" y="226"/>
                  </a:lnTo>
                  <a:lnTo>
                    <a:pt x="0" y="282"/>
                  </a:lnTo>
                  <a:lnTo>
                    <a:pt x="2" y="345"/>
                  </a:lnTo>
                  <a:lnTo>
                    <a:pt x="9" y="417"/>
                  </a:lnTo>
                  <a:lnTo>
                    <a:pt x="33" y="510"/>
                  </a:lnTo>
                  <a:lnTo>
                    <a:pt x="47" y="545"/>
                  </a:lnTo>
                  <a:lnTo>
                    <a:pt x="65" y="585"/>
                  </a:lnTo>
                  <a:lnTo>
                    <a:pt x="79" y="613"/>
                  </a:lnTo>
                  <a:lnTo>
                    <a:pt x="95" y="640"/>
                  </a:lnTo>
                  <a:lnTo>
                    <a:pt x="130" y="680"/>
                  </a:lnTo>
                  <a:lnTo>
                    <a:pt x="165" y="713"/>
                  </a:lnTo>
                  <a:lnTo>
                    <a:pt x="188" y="722"/>
                  </a:lnTo>
                  <a:lnTo>
                    <a:pt x="221" y="724"/>
                  </a:lnTo>
                  <a:lnTo>
                    <a:pt x="247" y="715"/>
                  </a:lnTo>
                  <a:lnTo>
                    <a:pt x="228" y="675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6" name="Freeform 603"/>
            <p:cNvSpPr>
              <a:spLocks/>
            </p:cNvSpPr>
            <p:nvPr/>
          </p:nvSpPr>
          <p:spPr bwMode="auto">
            <a:xfrm>
              <a:off x="2022" y="846"/>
              <a:ext cx="165" cy="235"/>
            </a:xfrm>
            <a:custGeom>
              <a:avLst/>
              <a:gdLst>
                <a:gd name="T0" fmla="*/ 165 w 165"/>
                <a:gd name="T1" fmla="*/ 228 h 235"/>
                <a:gd name="T2" fmla="*/ 63 w 165"/>
                <a:gd name="T3" fmla="*/ 235 h 235"/>
                <a:gd name="T4" fmla="*/ 59 w 165"/>
                <a:gd name="T5" fmla="*/ 233 h 235"/>
                <a:gd name="T6" fmla="*/ 45 w 165"/>
                <a:gd name="T7" fmla="*/ 228 h 235"/>
                <a:gd name="T8" fmla="*/ 40 w 165"/>
                <a:gd name="T9" fmla="*/ 221 h 235"/>
                <a:gd name="T10" fmla="*/ 31 w 165"/>
                <a:gd name="T11" fmla="*/ 216 h 235"/>
                <a:gd name="T12" fmla="*/ 19 w 165"/>
                <a:gd name="T13" fmla="*/ 193 h 235"/>
                <a:gd name="T14" fmla="*/ 7 w 165"/>
                <a:gd name="T15" fmla="*/ 168 h 235"/>
                <a:gd name="T16" fmla="*/ 5 w 165"/>
                <a:gd name="T17" fmla="*/ 156 h 235"/>
                <a:gd name="T18" fmla="*/ 0 w 165"/>
                <a:gd name="T19" fmla="*/ 102 h 235"/>
                <a:gd name="T20" fmla="*/ 0 w 165"/>
                <a:gd name="T21" fmla="*/ 84 h 235"/>
                <a:gd name="T22" fmla="*/ 7 w 165"/>
                <a:gd name="T23" fmla="*/ 54 h 235"/>
                <a:gd name="T24" fmla="*/ 7 w 165"/>
                <a:gd name="T25" fmla="*/ 49 h 235"/>
                <a:gd name="T26" fmla="*/ 14 w 165"/>
                <a:gd name="T27" fmla="*/ 37 h 235"/>
                <a:gd name="T28" fmla="*/ 28 w 165"/>
                <a:gd name="T29" fmla="*/ 26 h 235"/>
                <a:gd name="T30" fmla="*/ 133 w 165"/>
                <a:gd name="T31" fmla="*/ 0 h 235"/>
                <a:gd name="T32" fmla="*/ 135 w 165"/>
                <a:gd name="T33" fmla="*/ 30 h 235"/>
                <a:gd name="T34" fmla="*/ 124 w 165"/>
                <a:gd name="T35" fmla="*/ 33 h 235"/>
                <a:gd name="T36" fmla="*/ 114 w 165"/>
                <a:gd name="T37" fmla="*/ 42 h 235"/>
                <a:gd name="T38" fmla="*/ 105 w 165"/>
                <a:gd name="T39" fmla="*/ 54 h 235"/>
                <a:gd name="T40" fmla="*/ 98 w 165"/>
                <a:gd name="T41" fmla="*/ 72 h 235"/>
                <a:gd name="T42" fmla="*/ 96 w 165"/>
                <a:gd name="T43" fmla="*/ 81 h 235"/>
                <a:gd name="T44" fmla="*/ 93 w 165"/>
                <a:gd name="T45" fmla="*/ 93 h 235"/>
                <a:gd name="T46" fmla="*/ 98 w 165"/>
                <a:gd name="T47" fmla="*/ 121 h 235"/>
                <a:gd name="T48" fmla="*/ 100 w 165"/>
                <a:gd name="T49" fmla="*/ 140 h 235"/>
                <a:gd name="T50" fmla="*/ 107 w 165"/>
                <a:gd name="T51" fmla="*/ 156 h 235"/>
                <a:gd name="T52" fmla="*/ 117 w 165"/>
                <a:gd name="T53" fmla="*/ 175 h 235"/>
                <a:gd name="T54" fmla="*/ 128 w 165"/>
                <a:gd name="T55" fmla="*/ 186 h 235"/>
                <a:gd name="T56" fmla="*/ 145 w 165"/>
                <a:gd name="T57" fmla="*/ 198 h 235"/>
                <a:gd name="T58" fmla="*/ 159 w 165"/>
                <a:gd name="T59" fmla="*/ 200 h 235"/>
                <a:gd name="T60" fmla="*/ 165 w 165"/>
                <a:gd name="T61" fmla="*/ 228 h 2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65" h="235">
                  <a:moveTo>
                    <a:pt x="165" y="228"/>
                  </a:moveTo>
                  <a:lnTo>
                    <a:pt x="63" y="235"/>
                  </a:lnTo>
                  <a:lnTo>
                    <a:pt x="59" y="233"/>
                  </a:lnTo>
                  <a:lnTo>
                    <a:pt x="45" y="228"/>
                  </a:lnTo>
                  <a:lnTo>
                    <a:pt x="40" y="221"/>
                  </a:lnTo>
                  <a:lnTo>
                    <a:pt x="31" y="216"/>
                  </a:lnTo>
                  <a:lnTo>
                    <a:pt x="19" y="193"/>
                  </a:lnTo>
                  <a:lnTo>
                    <a:pt x="7" y="168"/>
                  </a:lnTo>
                  <a:lnTo>
                    <a:pt x="5" y="156"/>
                  </a:lnTo>
                  <a:lnTo>
                    <a:pt x="0" y="102"/>
                  </a:lnTo>
                  <a:lnTo>
                    <a:pt x="0" y="84"/>
                  </a:lnTo>
                  <a:lnTo>
                    <a:pt x="7" y="54"/>
                  </a:lnTo>
                  <a:lnTo>
                    <a:pt x="7" y="49"/>
                  </a:lnTo>
                  <a:lnTo>
                    <a:pt x="14" y="37"/>
                  </a:lnTo>
                  <a:lnTo>
                    <a:pt x="28" y="26"/>
                  </a:lnTo>
                  <a:lnTo>
                    <a:pt x="133" y="0"/>
                  </a:lnTo>
                  <a:lnTo>
                    <a:pt x="135" y="30"/>
                  </a:lnTo>
                  <a:lnTo>
                    <a:pt x="124" y="33"/>
                  </a:lnTo>
                  <a:lnTo>
                    <a:pt x="114" y="42"/>
                  </a:lnTo>
                  <a:lnTo>
                    <a:pt x="105" y="54"/>
                  </a:lnTo>
                  <a:lnTo>
                    <a:pt x="98" y="72"/>
                  </a:lnTo>
                  <a:lnTo>
                    <a:pt x="96" y="81"/>
                  </a:lnTo>
                  <a:lnTo>
                    <a:pt x="93" y="93"/>
                  </a:lnTo>
                  <a:lnTo>
                    <a:pt x="98" y="121"/>
                  </a:lnTo>
                  <a:lnTo>
                    <a:pt x="100" y="140"/>
                  </a:lnTo>
                  <a:lnTo>
                    <a:pt x="107" y="156"/>
                  </a:lnTo>
                  <a:lnTo>
                    <a:pt x="117" y="175"/>
                  </a:lnTo>
                  <a:lnTo>
                    <a:pt x="128" y="186"/>
                  </a:lnTo>
                  <a:lnTo>
                    <a:pt x="145" y="198"/>
                  </a:lnTo>
                  <a:lnTo>
                    <a:pt x="159" y="200"/>
                  </a:lnTo>
                  <a:lnTo>
                    <a:pt x="165" y="22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7" name="Freeform 604"/>
            <p:cNvSpPr>
              <a:spLocks/>
            </p:cNvSpPr>
            <p:nvPr/>
          </p:nvSpPr>
          <p:spPr bwMode="auto">
            <a:xfrm>
              <a:off x="1734" y="900"/>
              <a:ext cx="328" cy="190"/>
            </a:xfrm>
            <a:custGeom>
              <a:avLst/>
              <a:gdLst>
                <a:gd name="T0" fmla="*/ 14 w 328"/>
                <a:gd name="T1" fmla="*/ 86 h 190"/>
                <a:gd name="T2" fmla="*/ 10 w 328"/>
                <a:gd name="T3" fmla="*/ 93 h 190"/>
                <a:gd name="T4" fmla="*/ 5 w 328"/>
                <a:gd name="T5" fmla="*/ 100 h 190"/>
                <a:gd name="T6" fmla="*/ 3 w 328"/>
                <a:gd name="T7" fmla="*/ 107 h 190"/>
                <a:gd name="T8" fmla="*/ 0 w 328"/>
                <a:gd name="T9" fmla="*/ 116 h 190"/>
                <a:gd name="T10" fmla="*/ 0 w 328"/>
                <a:gd name="T11" fmla="*/ 142 h 190"/>
                <a:gd name="T12" fmla="*/ 3 w 328"/>
                <a:gd name="T13" fmla="*/ 156 h 190"/>
                <a:gd name="T14" fmla="*/ 7 w 328"/>
                <a:gd name="T15" fmla="*/ 165 h 190"/>
                <a:gd name="T16" fmla="*/ 12 w 328"/>
                <a:gd name="T17" fmla="*/ 174 h 190"/>
                <a:gd name="T18" fmla="*/ 19 w 328"/>
                <a:gd name="T19" fmla="*/ 183 h 190"/>
                <a:gd name="T20" fmla="*/ 26 w 328"/>
                <a:gd name="T21" fmla="*/ 186 h 190"/>
                <a:gd name="T22" fmla="*/ 35 w 328"/>
                <a:gd name="T23" fmla="*/ 190 h 190"/>
                <a:gd name="T24" fmla="*/ 89 w 328"/>
                <a:gd name="T25" fmla="*/ 188 h 190"/>
                <a:gd name="T26" fmla="*/ 100 w 328"/>
                <a:gd name="T27" fmla="*/ 183 h 190"/>
                <a:gd name="T28" fmla="*/ 156 w 328"/>
                <a:gd name="T29" fmla="*/ 181 h 190"/>
                <a:gd name="T30" fmla="*/ 328 w 328"/>
                <a:gd name="T31" fmla="*/ 167 h 190"/>
                <a:gd name="T32" fmla="*/ 319 w 328"/>
                <a:gd name="T33" fmla="*/ 162 h 190"/>
                <a:gd name="T34" fmla="*/ 307 w 328"/>
                <a:gd name="T35" fmla="*/ 139 h 190"/>
                <a:gd name="T36" fmla="*/ 295 w 328"/>
                <a:gd name="T37" fmla="*/ 114 h 190"/>
                <a:gd name="T38" fmla="*/ 293 w 328"/>
                <a:gd name="T39" fmla="*/ 102 h 190"/>
                <a:gd name="T40" fmla="*/ 288 w 328"/>
                <a:gd name="T41" fmla="*/ 48 h 190"/>
                <a:gd name="T42" fmla="*/ 288 w 328"/>
                <a:gd name="T43" fmla="*/ 30 h 190"/>
                <a:gd name="T44" fmla="*/ 295 w 328"/>
                <a:gd name="T45" fmla="*/ 0 h 190"/>
                <a:gd name="T46" fmla="*/ 156 w 328"/>
                <a:gd name="T47" fmla="*/ 41 h 190"/>
                <a:gd name="T48" fmla="*/ 100 w 328"/>
                <a:gd name="T49" fmla="*/ 58 h 190"/>
                <a:gd name="T50" fmla="*/ 68 w 328"/>
                <a:gd name="T51" fmla="*/ 67 h 190"/>
                <a:gd name="T52" fmla="*/ 24 w 328"/>
                <a:gd name="T53" fmla="*/ 81 h 190"/>
                <a:gd name="T54" fmla="*/ 14 w 328"/>
                <a:gd name="T55" fmla="*/ 86 h 1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8" h="190">
                  <a:moveTo>
                    <a:pt x="14" y="86"/>
                  </a:moveTo>
                  <a:lnTo>
                    <a:pt x="10" y="93"/>
                  </a:lnTo>
                  <a:lnTo>
                    <a:pt x="5" y="100"/>
                  </a:lnTo>
                  <a:lnTo>
                    <a:pt x="3" y="107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3" y="156"/>
                  </a:lnTo>
                  <a:lnTo>
                    <a:pt x="7" y="165"/>
                  </a:lnTo>
                  <a:lnTo>
                    <a:pt x="12" y="174"/>
                  </a:lnTo>
                  <a:lnTo>
                    <a:pt x="19" y="183"/>
                  </a:lnTo>
                  <a:lnTo>
                    <a:pt x="26" y="186"/>
                  </a:lnTo>
                  <a:lnTo>
                    <a:pt x="35" y="190"/>
                  </a:lnTo>
                  <a:lnTo>
                    <a:pt x="89" y="188"/>
                  </a:lnTo>
                  <a:lnTo>
                    <a:pt x="100" y="183"/>
                  </a:lnTo>
                  <a:lnTo>
                    <a:pt x="156" y="181"/>
                  </a:lnTo>
                  <a:lnTo>
                    <a:pt x="328" y="167"/>
                  </a:lnTo>
                  <a:lnTo>
                    <a:pt x="319" y="162"/>
                  </a:lnTo>
                  <a:lnTo>
                    <a:pt x="307" y="139"/>
                  </a:lnTo>
                  <a:lnTo>
                    <a:pt x="295" y="114"/>
                  </a:lnTo>
                  <a:lnTo>
                    <a:pt x="293" y="102"/>
                  </a:lnTo>
                  <a:lnTo>
                    <a:pt x="288" y="48"/>
                  </a:lnTo>
                  <a:lnTo>
                    <a:pt x="288" y="30"/>
                  </a:lnTo>
                  <a:lnTo>
                    <a:pt x="295" y="0"/>
                  </a:lnTo>
                  <a:lnTo>
                    <a:pt x="156" y="41"/>
                  </a:lnTo>
                  <a:lnTo>
                    <a:pt x="100" y="58"/>
                  </a:lnTo>
                  <a:lnTo>
                    <a:pt x="68" y="67"/>
                  </a:lnTo>
                  <a:lnTo>
                    <a:pt x="24" y="81"/>
                  </a:lnTo>
                  <a:lnTo>
                    <a:pt x="14" y="8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8" name="Freeform 605"/>
            <p:cNvSpPr>
              <a:spLocks/>
            </p:cNvSpPr>
            <p:nvPr/>
          </p:nvSpPr>
          <p:spPr bwMode="auto">
            <a:xfrm>
              <a:off x="1706" y="951"/>
              <a:ext cx="184" cy="358"/>
            </a:xfrm>
            <a:custGeom>
              <a:avLst/>
              <a:gdLst>
                <a:gd name="T0" fmla="*/ 28 w 184"/>
                <a:gd name="T1" fmla="*/ 77 h 358"/>
                <a:gd name="T2" fmla="*/ 28 w 184"/>
                <a:gd name="T3" fmla="*/ 65 h 358"/>
                <a:gd name="T4" fmla="*/ 31 w 184"/>
                <a:gd name="T5" fmla="*/ 56 h 358"/>
                <a:gd name="T6" fmla="*/ 33 w 184"/>
                <a:gd name="T7" fmla="*/ 49 h 358"/>
                <a:gd name="T8" fmla="*/ 38 w 184"/>
                <a:gd name="T9" fmla="*/ 42 h 358"/>
                <a:gd name="T10" fmla="*/ 42 w 184"/>
                <a:gd name="T11" fmla="*/ 35 h 358"/>
                <a:gd name="T12" fmla="*/ 52 w 184"/>
                <a:gd name="T13" fmla="*/ 30 h 358"/>
                <a:gd name="T14" fmla="*/ 96 w 184"/>
                <a:gd name="T15" fmla="*/ 16 h 358"/>
                <a:gd name="T16" fmla="*/ 75 w 184"/>
                <a:gd name="T17" fmla="*/ 0 h 358"/>
                <a:gd name="T18" fmla="*/ 42 w 184"/>
                <a:gd name="T19" fmla="*/ 0 h 358"/>
                <a:gd name="T20" fmla="*/ 21 w 184"/>
                <a:gd name="T21" fmla="*/ 16 h 358"/>
                <a:gd name="T22" fmla="*/ 12 w 184"/>
                <a:gd name="T23" fmla="*/ 32 h 358"/>
                <a:gd name="T24" fmla="*/ 5 w 184"/>
                <a:gd name="T25" fmla="*/ 49 h 358"/>
                <a:gd name="T26" fmla="*/ 3 w 184"/>
                <a:gd name="T27" fmla="*/ 63 h 358"/>
                <a:gd name="T28" fmla="*/ 0 w 184"/>
                <a:gd name="T29" fmla="*/ 77 h 358"/>
                <a:gd name="T30" fmla="*/ 3 w 184"/>
                <a:gd name="T31" fmla="*/ 93 h 358"/>
                <a:gd name="T32" fmla="*/ 5 w 184"/>
                <a:gd name="T33" fmla="*/ 107 h 358"/>
                <a:gd name="T34" fmla="*/ 7 w 184"/>
                <a:gd name="T35" fmla="*/ 116 h 358"/>
                <a:gd name="T36" fmla="*/ 12 w 184"/>
                <a:gd name="T37" fmla="*/ 125 h 358"/>
                <a:gd name="T38" fmla="*/ 26 w 184"/>
                <a:gd name="T39" fmla="*/ 144 h 358"/>
                <a:gd name="T40" fmla="*/ 40 w 184"/>
                <a:gd name="T41" fmla="*/ 156 h 358"/>
                <a:gd name="T42" fmla="*/ 47 w 184"/>
                <a:gd name="T43" fmla="*/ 160 h 358"/>
                <a:gd name="T44" fmla="*/ 63 w 184"/>
                <a:gd name="T45" fmla="*/ 167 h 358"/>
                <a:gd name="T46" fmla="*/ 79 w 184"/>
                <a:gd name="T47" fmla="*/ 221 h 358"/>
                <a:gd name="T48" fmla="*/ 121 w 184"/>
                <a:gd name="T49" fmla="*/ 223 h 358"/>
                <a:gd name="T50" fmla="*/ 151 w 184"/>
                <a:gd name="T51" fmla="*/ 358 h 358"/>
                <a:gd name="T52" fmla="*/ 184 w 184"/>
                <a:gd name="T53" fmla="*/ 333 h 358"/>
                <a:gd name="T54" fmla="*/ 149 w 184"/>
                <a:gd name="T55" fmla="*/ 202 h 358"/>
                <a:gd name="T56" fmla="*/ 117 w 184"/>
                <a:gd name="T57" fmla="*/ 202 h 358"/>
                <a:gd name="T58" fmla="*/ 98 w 184"/>
                <a:gd name="T59" fmla="*/ 156 h 358"/>
                <a:gd name="T60" fmla="*/ 103 w 184"/>
                <a:gd name="T61" fmla="*/ 153 h 358"/>
                <a:gd name="T62" fmla="*/ 107 w 184"/>
                <a:gd name="T63" fmla="*/ 149 h 358"/>
                <a:gd name="T64" fmla="*/ 117 w 184"/>
                <a:gd name="T65" fmla="*/ 137 h 358"/>
                <a:gd name="T66" fmla="*/ 63 w 184"/>
                <a:gd name="T67" fmla="*/ 139 h 358"/>
                <a:gd name="T68" fmla="*/ 54 w 184"/>
                <a:gd name="T69" fmla="*/ 135 h 358"/>
                <a:gd name="T70" fmla="*/ 47 w 184"/>
                <a:gd name="T71" fmla="*/ 132 h 358"/>
                <a:gd name="T72" fmla="*/ 40 w 184"/>
                <a:gd name="T73" fmla="*/ 123 h 358"/>
                <a:gd name="T74" fmla="*/ 35 w 184"/>
                <a:gd name="T75" fmla="*/ 114 h 358"/>
                <a:gd name="T76" fmla="*/ 31 w 184"/>
                <a:gd name="T77" fmla="*/ 105 h 358"/>
                <a:gd name="T78" fmla="*/ 28 w 184"/>
                <a:gd name="T79" fmla="*/ 91 h 358"/>
                <a:gd name="T80" fmla="*/ 28 w 184"/>
                <a:gd name="T81" fmla="*/ 77 h 3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4" h="358">
                  <a:moveTo>
                    <a:pt x="28" y="77"/>
                  </a:moveTo>
                  <a:lnTo>
                    <a:pt x="28" y="65"/>
                  </a:lnTo>
                  <a:lnTo>
                    <a:pt x="31" y="56"/>
                  </a:lnTo>
                  <a:lnTo>
                    <a:pt x="33" y="49"/>
                  </a:lnTo>
                  <a:lnTo>
                    <a:pt x="38" y="42"/>
                  </a:lnTo>
                  <a:lnTo>
                    <a:pt x="42" y="35"/>
                  </a:lnTo>
                  <a:lnTo>
                    <a:pt x="52" y="30"/>
                  </a:lnTo>
                  <a:lnTo>
                    <a:pt x="96" y="16"/>
                  </a:lnTo>
                  <a:lnTo>
                    <a:pt x="75" y="0"/>
                  </a:lnTo>
                  <a:lnTo>
                    <a:pt x="42" y="0"/>
                  </a:lnTo>
                  <a:lnTo>
                    <a:pt x="21" y="16"/>
                  </a:lnTo>
                  <a:lnTo>
                    <a:pt x="12" y="32"/>
                  </a:lnTo>
                  <a:lnTo>
                    <a:pt x="5" y="49"/>
                  </a:lnTo>
                  <a:lnTo>
                    <a:pt x="3" y="63"/>
                  </a:lnTo>
                  <a:lnTo>
                    <a:pt x="0" y="77"/>
                  </a:lnTo>
                  <a:lnTo>
                    <a:pt x="3" y="93"/>
                  </a:lnTo>
                  <a:lnTo>
                    <a:pt x="5" y="107"/>
                  </a:lnTo>
                  <a:lnTo>
                    <a:pt x="7" y="116"/>
                  </a:lnTo>
                  <a:lnTo>
                    <a:pt x="12" y="125"/>
                  </a:lnTo>
                  <a:lnTo>
                    <a:pt x="26" y="144"/>
                  </a:lnTo>
                  <a:lnTo>
                    <a:pt x="40" y="156"/>
                  </a:lnTo>
                  <a:lnTo>
                    <a:pt x="47" y="160"/>
                  </a:lnTo>
                  <a:lnTo>
                    <a:pt x="63" y="167"/>
                  </a:lnTo>
                  <a:lnTo>
                    <a:pt x="79" y="221"/>
                  </a:lnTo>
                  <a:lnTo>
                    <a:pt x="121" y="223"/>
                  </a:lnTo>
                  <a:lnTo>
                    <a:pt x="151" y="358"/>
                  </a:lnTo>
                  <a:lnTo>
                    <a:pt x="184" y="333"/>
                  </a:lnTo>
                  <a:lnTo>
                    <a:pt x="149" y="202"/>
                  </a:lnTo>
                  <a:lnTo>
                    <a:pt x="117" y="202"/>
                  </a:lnTo>
                  <a:lnTo>
                    <a:pt x="98" y="156"/>
                  </a:lnTo>
                  <a:lnTo>
                    <a:pt x="103" y="153"/>
                  </a:lnTo>
                  <a:lnTo>
                    <a:pt x="107" y="149"/>
                  </a:lnTo>
                  <a:lnTo>
                    <a:pt x="117" y="137"/>
                  </a:lnTo>
                  <a:lnTo>
                    <a:pt x="63" y="139"/>
                  </a:lnTo>
                  <a:lnTo>
                    <a:pt x="54" y="135"/>
                  </a:lnTo>
                  <a:lnTo>
                    <a:pt x="47" y="132"/>
                  </a:lnTo>
                  <a:lnTo>
                    <a:pt x="40" y="123"/>
                  </a:lnTo>
                  <a:lnTo>
                    <a:pt x="35" y="114"/>
                  </a:lnTo>
                  <a:lnTo>
                    <a:pt x="31" y="105"/>
                  </a:lnTo>
                  <a:lnTo>
                    <a:pt x="28" y="91"/>
                  </a:lnTo>
                  <a:lnTo>
                    <a:pt x="28" y="77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89" name="Freeform 606"/>
            <p:cNvSpPr>
              <a:spLocks/>
            </p:cNvSpPr>
            <p:nvPr/>
          </p:nvSpPr>
          <p:spPr bwMode="auto">
            <a:xfrm>
              <a:off x="1634" y="951"/>
              <a:ext cx="135" cy="170"/>
            </a:xfrm>
            <a:custGeom>
              <a:avLst/>
              <a:gdLst>
                <a:gd name="T0" fmla="*/ 26 w 135"/>
                <a:gd name="T1" fmla="*/ 28 h 170"/>
                <a:gd name="T2" fmla="*/ 17 w 135"/>
                <a:gd name="T3" fmla="*/ 35 h 170"/>
                <a:gd name="T4" fmla="*/ 7 w 135"/>
                <a:gd name="T5" fmla="*/ 51 h 170"/>
                <a:gd name="T6" fmla="*/ 7 w 135"/>
                <a:gd name="T7" fmla="*/ 58 h 170"/>
                <a:gd name="T8" fmla="*/ 3 w 135"/>
                <a:gd name="T9" fmla="*/ 74 h 170"/>
                <a:gd name="T10" fmla="*/ 0 w 135"/>
                <a:gd name="T11" fmla="*/ 84 h 170"/>
                <a:gd name="T12" fmla="*/ 0 w 135"/>
                <a:gd name="T13" fmla="*/ 100 h 170"/>
                <a:gd name="T14" fmla="*/ 5 w 135"/>
                <a:gd name="T15" fmla="*/ 123 h 170"/>
                <a:gd name="T16" fmla="*/ 14 w 135"/>
                <a:gd name="T17" fmla="*/ 144 h 170"/>
                <a:gd name="T18" fmla="*/ 17 w 135"/>
                <a:gd name="T19" fmla="*/ 151 h 170"/>
                <a:gd name="T20" fmla="*/ 33 w 135"/>
                <a:gd name="T21" fmla="*/ 167 h 170"/>
                <a:gd name="T22" fmla="*/ 42 w 135"/>
                <a:gd name="T23" fmla="*/ 170 h 170"/>
                <a:gd name="T24" fmla="*/ 49 w 135"/>
                <a:gd name="T25" fmla="*/ 170 h 170"/>
                <a:gd name="T26" fmla="*/ 135 w 135"/>
                <a:gd name="T27" fmla="*/ 167 h 170"/>
                <a:gd name="T28" fmla="*/ 119 w 135"/>
                <a:gd name="T29" fmla="*/ 160 h 170"/>
                <a:gd name="T30" fmla="*/ 112 w 135"/>
                <a:gd name="T31" fmla="*/ 156 h 170"/>
                <a:gd name="T32" fmla="*/ 98 w 135"/>
                <a:gd name="T33" fmla="*/ 144 h 170"/>
                <a:gd name="T34" fmla="*/ 84 w 135"/>
                <a:gd name="T35" fmla="*/ 125 h 170"/>
                <a:gd name="T36" fmla="*/ 79 w 135"/>
                <a:gd name="T37" fmla="*/ 116 h 170"/>
                <a:gd name="T38" fmla="*/ 77 w 135"/>
                <a:gd name="T39" fmla="*/ 107 h 170"/>
                <a:gd name="T40" fmla="*/ 75 w 135"/>
                <a:gd name="T41" fmla="*/ 93 h 170"/>
                <a:gd name="T42" fmla="*/ 72 w 135"/>
                <a:gd name="T43" fmla="*/ 77 h 170"/>
                <a:gd name="T44" fmla="*/ 75 w 135"/>
                <a:gd name="T45" fmla="*/ 63 h 170"/>
                <a:gd name="T46" fmla="*/ 77 w 135"/>
                <a:gd name="T47" fmla="*/ 49 h 170"/>
                <a:gd name="T48" fmla="*/ 84 w 135"/>
                <a:gd name="T49" fmla="*/ 32 h 170"/>
                <a:gd name="T50" fmla="*/ 93 w 135"/>
                <a:gd name="T51" fmla="*/ 16 h 170"/>
                <a:gd name="T52" fmla="*/ 114 w 135"/>
                <a:gd name="T53" fmla="*/ 0 h 170"/>
                <a:gd name="T54" fmla="*/ 26 w 135"/>
                <a:gd name="T55" fmla="*/ 28 h 17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5" h="170">
                  <a:moveTo>
                    <a:pt x="26" y="28"/>
                  </a:moveTo>
                  <a:lnTo>
                    <a:pt x="17" y="35"/>
                  </a:lnTo>
                  <a:lnTo>
                    <a:pt x="7" y="51"/>
                  </a:lnTo>
                  <a:lnTo>
                    <a:pt x="7" y="58"/>
                  </a:lnTo>
                  <a:lnTo>
                    <a:pt x="3" y="74"/>
                  </a:lnTo>
                  <a:lnTo>
                    <a:pt x="0" y="84"/>
                  </a:lnTo>
                  <a:lnTo>
                    <a:pt x="0" y="100"/>
                  </a:lnTo>
                  <a:lnTo>
                    <a:pt x="5" y="123"/>
                  </a:lnTo>
                  <a:lnTo>
                    <a:pt x="14" y="144"/>
                  </a:lnTo>
                  <a:lnTo>
                    <a:pt x="17" y="151"/>
                  </a:lnTo>
                  <a:lnTo>
                    <a:pt x="33" y="167"/>
                  </a:lnTo>
                  <a:lnTo>
                    <a:pt x="42" y="170"/>
                  </a:lnTo>
                  <a:lnTo>
                    <a:pt x="49" y="170"/>
                  </a:lnTo>
                  <a:lnTo>
                    <a:pt x="135" y="167"/>
                  </a:lnTo>
                  <a:lnTo>
                    <a:pt x="119" y="160"/>
                  </a:lnTo>
                  <a:lnTo>
                    <a:pt x="112" y="156"/>
                  </a:lnTo>
                  <a:lnTo>
                    <a:pt x="98" y="144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77" y="107"/>
                  </a:lnTo>
                  <a:lnTo>
                    <a:pt x="75" y="93"/>
                  </a:lnTo>
                  <a:lnTo>
                    <a:pt x="72" y="77"/>
                  </a:lnTo>
                  <a:lnTo>
                    <a:pt x="75" y="63"/>
                  </a:lnTo>
                  <a:lnTo>
                    <a:pt x="77" y="49"/>
                  </a:lnTo>
                  <a:lnTo>
                    <a:pt x="84" y="32"/>
                  </a:lnTo>
                  <a:lnTo>
                    <a:pt x="93" y="16"/>
                  </a:lnTo>
                  <a:lnTo>
                    <a:pt x="114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90" name="Freeform 607"/>
            <p:cNvSpPr>
              <a:spLocks/>
            </p:cNvSpPr>
            <p:nvPr/>
          </p:nvSpPr>
          <p:spPr bwMode="auto">
            <a:xfrm>
              <a:off x="1653" y="1118"/>
              <a:ext cx="204" cy="191"/>
            </a:xfrm>
            <a:custGeom>
              <a:avLst/>
              <a:gdLst>
                <a:gd name="T0" fmla="*/ 174 w 204"/>
                <a:gd name="T1" fmla="*/ 56 h 191"/>
                <a:gd name="T2" fmla="*/ 204 w 204"/>
                <a:gd name="T3" fmla="*/ 191 h 191"/>
                <a:gd name="T4" fmla="*/ 181 w 204"/>
                <a:gd name="T5" fmla="*/ 184 h 191"/>
                <a:gd name="T6" fmla="*/ 132 w 204"/>
                <a:gd name="T7" fmla="*/ 173 h 191"/>
                <a:gd name="T8" fmla="*/ 123 w 204"/>
                <a:gd name="T9" fmla="*/ 133 h 191"/>
                <a:gd name="T10" fmla="*/ 93 w 204"/>
                <a:gd name="T11" fmla="*/ 126 h 191"/>
                <a:gd name="T12" fmla="*/ 67 w 204"/>
                <a:gd name="T13" fmla="*/ 121 h 191"/>
                <a:gd name="T14" fmla="*/ 70 w 204"/>
                <a:gd name="T15" fmla="*/ 149 h 191"/>
                <a:gd name="T16" fmla="*/ 14 w 204"/>
                <a:gd name="T17" fmla="*/ 142 h 191"/>
                <a:gd name="T18" fmla="*/ 0 w 204"/>
                <a:gd name="T19" fmla="*/ 52 h 191"/>
                <a:gd name="T20" fmla="*/ 42 w 204"/>
                <a:gd name="T21" fmla="*/ 54 h 191"/>
                <a:gd name="T22" fmla="*/ 30 w 204"/>
                <a:gd name="T23" fmla="*/ 3 h 191"/>
                <a:gd name="T24" fmla="*/ 116 w 204"/>
                <a:gd name="T25" fmla="*/ 0 h 191"/>
                <a:gd name="T26" fmla="*/ 132 w 204"/>
                <a:gd name="T27" fmla="*/ 54 h 191"/>
                <a:gd name="T28" fmla="*/ 174 w 204"/>
                <a:gd name="T29" fmla="*/ 56 h 1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4" h="191">
                  <a:moveTo>
                    <a:pt x="174" y="56"/>
                  </a:moveTo>
                  <a:lnTo>
                    <a:pt x="204" y="191"/>
                  </a:lnTo>
                  <a:lnTo>
                    <a:pt x="181" y="184"/>
                  </a:lnTo>
                  <a:lnTo>
                    <a:pt x="132" y="173"/>
                  </a:lnTo>
                  <a:lnTo>
                    <a:pt x="123" y="133"/>
                  </a:lnTo>
                  <a:lnTo>
                    <a:pt x="93" y="126"/>
                  </a:lnTo>
                  <a:lnTo>
                    <a:pt x="67" y="121"/>
                  </a:lnTo>
                  <a:lnTo>
                    <a:pt x="70" y="149"/>
                  </a:lnTo>
                  <a:lnTo>
                    <a:pt x="14" y="142"/>
                  </a:lnTo>
                  <a:lnTo>
                    <a:pt x="0" y="52"/>
                  </a:lnTo>
                  <a:lnTo>
                    <a:pt x="42" y="54"/>
                  </a:lnTo>
                  <a:lnTo>
                    <a:pt x="30" y="3"/>
                  </a:lnTo>
                  <a:lnTo>
                    <a:pt x="116" y="0"/>
                  </a:lnTo>
                  <a:lnTo>
                    <a:pt x="132" y="54"/>
                  </a:lnTo>
                  <a:lnTo>
                    <a:pt x="174" y="5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91" name="Freeform 608"/>
            <p:cNvSpPr>
              <a:spLocks/>
            </p:cNvSpPr>
            <p:nvPr/>
          </p:nvSpPr>
          <p:spPr bwMode="auto">
            <a:xfrm>
              <a:off x="1720" y="1239"/>
              <a:ext cx="26" cy="28"/>
            </a:xfrm>
            <a:custGeom>
              <a:avLst/>
              <a:gdLst>
                <a:gd name="T0" fmla="*/ 3 w 26"/>
                <a:gd name="T1" fmla="*/ 28 h 28"/>
                <a:gd name="T2" fmla="*/ 26 w 26"/>
                <a:gd name="T3" fmla="*/ 19 h 28"/>
                <a:gd name="T4" fmla="*/ 26 w 26"/>
                <a:gd name="T5" fmla="*/ 5 h 28"/>
                <a:gd name="T6" fmla="*/ 0 w 26"/>
                <a:gd name="T7" fmla="*/ 0 h 28"/>
                <a:gd name="T8" fmla="*/ 3 w 26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8">
                  <a:moveTo>
                    <a:pt x="3" y="28"/>
                  </a:moveTo>
                  <a:lnTo>
                    <a:pt x="26" y="19"/>
                  </a:lnTo>
                  <a:lnTo>
                    <a:pt x="26" y="5"/>
                  </a:lnTo>
                  <a:lnTo>
                    <a:pt x="0" y="0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92" name="Freeform 609"/>
            <p:cNvSpPr>
              <a:spLocks/>
            </p:cNvSpPr>
            <p:nvPr/>
          </p:nvSpPr>
          <p:spPr bwMode="auto">
            <a:xfrm>
              <a:off x="2164" y="834"/>
              <a:ext cx="19" cy="19"/>
            </a:xfrm>
            <a:custGeom>
              <a:avLst/>
              <a:gdLst>
                <a:gd name="T0" fmla="*/ 19 w 19"/>
                <a:gd name="T1" fmla="*/ 10 h 19"/>
                <a:gd name="T2" fmla="*/ 19 w 19"/>
                <a:gd name="T3" fmla="*/ 5 h 19"/>
                <a:gd name="T4" fmla="*/ 14 w 19"/>
                <a:gd name="T5" fmla="*/ 3 h 19"/>
                <a:gd name="T6" fmla="*/ 10 w 19"/>
                <a:gd name="T7" fmla="*/ 0 h 19"/>
                <a:gd name="T8" fmla="*/ 5 w 19"/>
                <a:gd name="T9" fmla="*/ 3 h 19"/>
                <a:gd name="T10" fmla="*/ 3 w 19"/>
                <a:gd name="T11" fmla="*/ 5 h 19"/>
                <a:gd name="T12" fmla="*/ 0 w 19"/>
                <a:gd name="T13" fmla="*/ 10 h 19"/>
                <a:gd name="T14" fmla="*/ 3 w 19"/>
                <a:gd name="T15" fmla="*/ 14 h 19"/>
                <a:gd name="T16" fmla="*/ 5 w 19"/>
                <a:gd name="T17" fmla="*/ 17 h 19"/>
                <a:gd name="T18" fmla="*/ 10 w 19"/>
                <a:gd name="T19" fmla="*/ 19 h 19"/>
                <a:gd name="T20" fmla="*/ 14 w 19"/>
                <a:gd name="T21" fmla="*/ 17 h 19"/>
                <a:gd name="T22" fmla="*/ 19 w 19"/>
                <a:gd name="T23" fmla="*/ 14 h 19"/>
                <a:gd name="T24" fmla="*/ 19 w 19"/>
                <a:gd name="T25" fmla="*/ 10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9" y="5"/>
                  </a:lnTo>
                  <a:lnTo>
                    <a:pt x="14" y="3"/>
                  </a:lnTo>
                  <a:lnTo>
                    <a:pt x="10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0" y="19"/>
                  </a:lnTo>
                  <a:lnTo>
                    <a:pt x="14" y="17"/>
                  </a:lnTo>
                  <a:lnTo>
                    <a:pt x="19" y="14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16" name="Group 610"/>
          <p:cNvGrpSpPr>
            <a:grpSpLocks/>
          </p:cNvGrpSpPr>
          <p:nvPr/>
        </p:nvGrpSpPr>
        <p:grpSpPr bwMode="auto">
          <a:xfrm>
            <a:off x="1295400" y="1892300"/>
            <a:ext cx="609600" cy="685800"/>
            <a:chOff x="2119" y="1267"/>
            <a:chExt cx="1516" cy="1779"/>
          </a:xfrm>
        </p:grpSpPr>
        <p:sp>
          <p:nvSpPr>
            <p:cNvPr id="42073" name="Freeform 611"/>
            <p:cNvSpPr>
              <a:spLocks/>
            </p:cNvSpPr>
            <p:nvPr/>
          </p:nvSpPr>
          <p:spPr bwMode="auto">
            <a:xfrm>
              <a:off x="2286" y="1267"/>
              <a:ext cx="1059" cy="683"/>
            </a:xfrm>
            <a:custGeom>
              <a:avLst/>
              <a:gdLst>
                <a:gd name="T0" fmla="*/ 1050 w 1059"/>
                <a:gd name="T1" fmla="*/ 468 h 683"/>
                <a:gd name="T2" fmla="*/ 1036 w 1059"/>
                <a:gd name="T3" fmla="*/ 399 h 683"/>
                <a:gd name="T4" fmla="*/ 1013 w 1059"/>
                <a:gd name="T5" fmla="*/ 332 h 683"/>
                <a:gd name="T6" fmla="*/ 983 w 1059"/>
                <a:gd name="T7" fmla="*/ 269 h 683"/>
                <a:gd name="T8" fmla="*/ 942 w 1059"/>
                <a:gd name="T9" fmla="*/ 209 h 683"/>
                <a:gd name="T10" fmla="*/ 896 w 1059"/>
                <a:gd name="T11" fmla="*/ 157 h 683"/>
                <a:gd name="T12" fmla="*/ 843 w 1059"/>
                <a:gd name="T13" fmla="*/ 109 h 683"/>
                <a:gd name="T14" fmla="*/ 785 w 1059"/>
                <a:gd name="T15" fmla="*/ 71 h 683"/>
                <a:gd name="T16" fmla="*/ 720 w 1059"/>
                <a:gd name="T17" fmla="*/ 40 h 683"/>
                <a:gd name="T18" fmla="*/ 654 w 1059"/>
                <a:gd name="T19" fmla="*/ 17 h 683"/>
                <a:gd name="T20" fmla="*/ 589 w 1059"/>
                <a:gd name="T21" fmla="*/ 4 h 683"/>
                <a:gd name="T22" fmla="*/ 535 w 1059"/>
                <a:gd name="T23" fmla="*/ 0 h 683"/>
                <a:gd name="T24" fmla="*/ 472 w 1059"/>
                <a:gd name="T25" fmla="*/ 2 h 683"/>
                <a:gd name="T26" fmla="*/ 411 w 1059"/>
                <a:gd name="T27" fmla="*/ 13 h 683"/>
                <a:gd name="T28" fmla="*/ 351 w 1059"/>
                <a:gd name="T29" fmla="*/ 31 h 683"/>
                <a:gd name="T30" fmla="*/ 294 w 1059"/>
                <a:gd name="T31" fmla="*/ 56 h 683"/>
                <a:gd name="T32" fmla="*/ 240 w 1059"/>
                <a:gd name="T33" fmla="*/ 84 h 683"/>
                <a:gd name="T34" fmla="*/ 188 w 1059"/>
                <a:gd name="T35" fmla="*/ 123 h 683"/>
                <a:gd name="T36" fmla="*/ 144 w 1059"/>
                <a:gd name="T37" fmla="*/ 165 h 683"/>
                <a:gd name="T38" fmla="*/ 102 w 1059"/>
                <a:gd name="T39" fmla="*/ 213 h 683"/>
                <a:gd name="T40" fmla="*/ 69 w 1059"/>
                <a:gd name="T41" fmla="*/ 267 h 683"/>
                <a:gd name="T42" fmla="*/ 40 w 1059"/>
                <a:gd name="T43" fmla="*/ 320 h 683"/>
                <a:gd name="T44" fmla="*/ 19 w 1059"/>
                <a:gd name="T45" fmla="*/ 380 h 683"/>
                <a:gd name="T46" fmla="*/ 6 w 1059"/>
                <a:gd name="T47" fmla="*/ 441 h 683"/>
                <a:gd name="T48" fmla="*/ 0 w 1059"/>
                <a:gd name="T49" fmla="*/ 489 h 683"/>
                <a:gd name="T50" fmla="*/ 192 w 1059"/>
                <a:gd name="T51" fmla="*/ 683 h 683"/>
                <a:gd name="T52" fmla="*/ 196 w 1059"/>
                <a:gd name="T53" fmla="*/ 478 h 683"/>
                <a:gd name="T54" fmla="*/ 209 w 1059"/>
                <a:gd name="T55" fmla="*/ 420 h 683"/>
                <a:gd name="T56" fmla="*/ 230 w 1059"/>
                <a:gd name="T57" fmla="*/ 374 h 683"/>
                <a:gd name="T58" fmla="*/ 255 w 1059"/>
                <a:gd name="T59" fmla="*/ 332 h 683"/>
                <a:gd name="T60" fmla="*/ 288 w 1059"/>
                <a:gd name="T61" fmla="*/ 296 h 683"/>
                <a:gd name="T62" fmla="*/ 326 w 1059"/>
                <a:gd name="T63" fmla="*/ 263 h 683"/>
                <a:gd name="T64" fmla="*/ 368 w 1059"/>
                <a:gd name="T65" fmla="*/ 234 h 683"/>
                <a:gd name="T66" fmla="*/ 415 w 1059"/>
                <a:gd name="T67" fmla="*/ 215 h 683"/>
                <a:gd name="T68" fmla="*/ 463 w 1059"/>
                <a:gd name="T69" fmla="*/ 201 h 683"/>
                <a:gd name="T70" fmla="*/ 512 w 1059"/>
                <a:gd name="T71" fmla="*/ 196 h 683"/>
                <a:gd name="T72" fmla="*/ 587 w 1059"/>
                <a:gd name="T73" fmla="*/ 200 h 683"/>
                <a:gd name="T74" fmla="*/ 633 w 1059"/>
                <a:gd name="T75" fmla="*/ 213 h 683"/>
                <a:gd name="T76" fmla="*/ 670 w 1059"/>
                <a:gd name="T77" fmla="*/ 230 h 683"/>
                <a:gd name="T78" fmla="*/ 704 w 1059"/>
                <a:gd name="T79" fmla="*/ 253 h 683"/>
                <a:gd name="T80" fmla="*/ 735 w 1059"/>
                <a:gd name="T81" fmla="*/ 278 h 683"/>
                <a:gd name="T82" fmla="*/ 777 w 1059"/>
                <a:gd name="T83" fmla="*/ 322 h 683"/>
                <a:gd name="T84" fmla="*/ 800 w 1059"/>
                <a:gd name="T85" fmla="*/ 355 h 683"/>
                <a:gd name="T86" fmla="*/ 820 w 1059"/>
                <a:gd name="T87" fmla="*/ 390 h 683"/>
                <a:gd name="T88" fmla="*/ 835 w 1059"/>
                <a:gd name="T89" fmla="*/ 426 h 683"/>
                <a:gd name="T90" fmla="*/ 846 w 1059"/>
                <a:gd name="T91" fmla="*/ 466 h 683"/>
                <a:gd name="T92" fmla="*/ 854 w 1059"/>
                <a:gd name="T93" fmla="*/ 505 h 683"/>
                <a:gd name="T94" fmla="*/ 871 w 1059"/>
                <a:gd name="T95" fmla="*/ 518 h 683"/>
                <a:gd name="T96" fmla="*/ 896 w 1059"/>
                <a:gd name="T97" fmla="*/ 507 h 683"/>
                <a:gd name="T98" fmla="*/ 923 w 1059"/>
                <a:gd name="T99" fmla="*/ 501 h 683"/>
                <a:gd name="T100" fmla="*/ 964 w 1059"/>
                <a:gd name="T101" fmla="*/ 499 h 683"/>
                <a:gd name="T102" fmla="*/ 990 w 1059"/>
                <a:gd name="T103" fmla="*/ 505 h 683"/>
                <a:gd name="T104" fmla="*/ 1017 w 1059"/>
                <a:gd name="T105" fmla="*/ 512 h 683"/>
                <a:gd name="T106" fmla="*/ 1040 w 1059"/>
                <a:gd name="T107" fmla="*/ 526 h 683"/>
                <a:gd name="T108" fmla="*/ 1059 w 1059"/>
                <a:gd name="T109" fmla="*/ 539 h 68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59" h="683">
                  <a:moveTo>
                    <a:pt x="1056" y="503"/>
                  </a:moveTo>
                  <a:lnTo>
                    <a:pt x="1050" y="468"/>
                  </a:lnTo>
                  <a:lnTo>
                    <a:pt x="1044" y="434"/>
                  </a:lnTo>
                  <a:lnTo>
                    <a:pt x="1036" y="399"/>
                  </a:lnTo>
                  <a:lnTo>
                    <a:pt x="1027" y="365"/>
                  </a:lnTo>
                  <a:lnTo>
                    <a:pt x="1013" y="332"/>
                  </a:lnTo>
                  <a:lnTo>
                    <a:pt x="1000" y="299"/>
                  </a:lnTo>
                  <a:lnTo>
                    <a:pt x="983" y="269"/>
                  </a:lnTo>
                  <a:lnTo>
                    <a:pt x="964" y="240"/>
                  </a:lnTo>
                  <a:lnTo>
                    <a:pt x="942" y="209"/>
                  </a:lnTo>
                  <a:lnTo>
                    <a:pt x="919" y="182"/>
                  </a:lnTo>
                  <a:lnTo>
                    <a:pt x="896" y="157"/>
                  </a:lnTo>
                  <a:lnTo>
                    <a:pt x="869" y="132"/>
                  </a:lnTo>
                  <a:lnTo>
                    <a:pt x="843" y="109"/>
                  </a:lnTo>
                  <a:lnTo>
                    <a:pt x="814" y="90"/>
                  </a:lnTo>
                  <a:lnTo>
                    <a:pt x="785" y="71"/>
                  </a:lnTo>
                  <a:lnTo>
                    <a:pt x="752" y="56"/>
                  </a:lnTo>
                  <a:lnTo>
                    <a:pt x="720" y="40"/>
                  </a:lnTo>
                  <a:lnTo>
                    <a:pt x="687" y="27"/>
                  </a:lnTo>
                  <a:lnTo>
                    <a:pt x="654" y="17"/>
                  </a:lnTo>
                  <a:lnTo>
                    <a:pt x="618" y="10"/>
                  </a:lnTo>
                  <a:lnTo>
                    <a:pt x="589" y="4"/>
                  </a:lnTo>
                  <a:lnTo>
                    <a:pt x="568" y="2"/>
                  </a:lnTo>
                  <a:lnTo>
                    <a:pt x="535" y="0"/>
                  </a:lnTo>
                  <a:lnTo>
                    <a:pt x="503" y="2"/>
                  </a:lnTo>
                  <a:lnTo>
                    <a:pt x="472" y="2"/>
                  </a:lnTo>
                  <a:lnTo>
                    <a:pt x="441" y="8"/>
                  </a:lnTo>
                  <a:lnTo>
                    <a:pt x="411" y="13"/>
                  </a:lnTo>
                  <a:lnTo>
                    <a:pt x="380" y="21"/>
                  </a:lnTo>
                  <a:lnTo>
                    <a:pt x="351" y="31"/>
                  </a:lnTo>
                  <a:lnTo>
                    <a:pt x="322" y="40"/>
                  </a:lnTo>
                  <a:lnTo>
                    <a:pt x="294" y="56"/>
                  </a:lnTo>
                  <a:lnTo>
                    <a:pt x="265" y="69"/>
                  </a:lnTo>
                  <a:lnTo>
                    <a:pt x="240" y="84"/>
                  </a:lnTo>
                  <a:lnTo>
                    <a:pt x="213" y="104"/>
                  </a:lnTo>
                  <a:lnTo>
                    <a:pt x="188" y="123"/>
                  </a:lnTo>
                  <a:lnTo>
                    <a:pt x="165" y="142"/>
                  </a:lnTo>
                  <a:lnTo>
                    <a:pt x="144" y="165"/>
                  </a:lnTo>
                  <a:lnTo>
                    <a:pt x="123" y="190"/>
                  </a:lnTo>
                  <a:lnTo>
                    <a:pt x="102" y="213"/>
                  </a:lnTo>
                  <a:lnTo>
                    <a:pt x="84" y="238"/>
                  </a:lnTo>
                  <a:lnTo>
                    <a:pt x="69" y="267"/>
                  </a:lnTo>
                  <a:lnTo>
                    <a:pt x="54" y="292"/>
                  </a:lnTo>
                  <a:lnTo>
                    <a:pt x="40" y="320"/>
                  </a:lnTo>
                  <a:lnTo>
                    <a:pt x="29" y="351"/>
                  </a:lnTo>
                  <a:lnTo>
                    <a:pt x="19" y="380"/>
                  </a:lnTo>
                  <a:lnTo>
                    <a:pt x="13" y="411"/>
                  </a:lnTo>
                  <a:lnTo>
                    <a:pt x="6" y="441"/>
                  </a:lnTo>
                  <a:lnTo>
                    <a:pt x="2" y="472"/>
                  </a:lnTo>
                  <a:lnTo>
                    <a:pt x="0" y="489"/>
                  </a:lnTo>
                  <a:lnTo>
                    <a:pt x="0" y="683"/>
                  </a:lnTo>
                  <a:lnTo>
                    <a:pt x="192" y="683"/>
                  </a:lnTo>
                  <a:lnTo>
                    <a:pt x="192" y="514"/>
                  </a:lnTo>
                  <a:lnTo>
                    <a:pt x="196" y="478"/>
                  </a:lnTo>
                  <a:lnTo>
                    <a:pt x="201" y="445"/>
                  </a:lnTo>
                  <a:lnTo>
                    <a:pt x="209" y="420"/>
                  </a:lnTo>
                  <a:lnTo>
                    <a:pt x="219" y="397"/>
                  </a:lnTo>
                  <a:lnTo>
                    <a:pt x="230" y="374"/>
                  </a:lnTo>
                  <a:lnTo>
                    <a:pt x="242" y="353"/>
                  </a:lnTo>
                  <a:lnTo>
                    <a:pt x="255" y="332"/>
                  </a:lnTo>
                  <a:lnTo>
                    <a:pt x="271" y="313"/>
                  </a:lnTo>
                  <a:lnTo>
                    <a:pt x="288" y="296"/>
                  </a:lnTo>
                  <a:lnTo>
                    <a:pt x="307" y="278"/>
                  </a:lnTo>
                  <a:lnTo>
                    <a:pt x="326" y="263"/>
                  </a:lnTo>
                  <a:lnTo>
                    <a:pt x="347" y="248"/>
                  </a:lnTo>
                  <a:lnTo>
                    <a:pt x="368" y="234"/>
                  </a:lnTo>
                  <a:lnTo>
                    <a:pt x="391" y="225"/>
                  </a:lnTo>
                  <a:lnTo>
                    <a:pt x="415" y="215"/>
                  </a:lnTo>
                  <a:lnTo>
                    <a:pt x="438" y="207"/>
                  </a:lnTo>
                  <a:lnTo>
                    <a:pt x="463" y="201"/>
                  </a:lnTo>
                  <a:lnTo>
                    <a:pt x="487" y="198"/>
                  </a:lnTo>
                  <a:lnTo>
                    <a:pt x="512" y="196"/>
                  </a:lnTo>
                  <a:lnTo>
                    <a:pt x="560" y="196"/>
                  </a:lnTo>
                  <a:lnTo>
                    <a:pt x="587" y="200"/>
                  </a:lnTo>
                  <a:lnTo>
                    <a:pt x="614" y="205"/>
                  </a:lnTo>
                  <a:lnTo>
                    <a:pt x="633" y="213"/>
                  </a:lnTo>
                  <a:lnTo>
                    <a:pt x="651" y="221"/>
                  </a:lnTo>
                  <a:lnTo>
                    <a:pt x="670" y="230"/>
                  </a:lnTo>
                  <a:lnTo>
                    <a:pt x="687" y="242"/>
                  </a:lnTo>
                  <a:lnTo>
                    <a:pt x="704" y="253"/>
                  </a:lnTo>
                  <a:lnTo>
                    <a:pt x="720" y="265"/>
                  </a:lnTo>
                  <a:lnTo>
                    <a:pt x="735" y="278"/>
                  </a:lnTo>
                  <a:lnTo>
                    <a:pt x="764" y="307"/>
                  </a:lnTo>
                  <a:lnTo>
                    <a:pt x="777" y="322"/>
                  </a:lnTo>
                  <a:lnTo>
                    <a:pt x="789" y="338"/>
                  </a:lnTo>
                  <a:lnTo>
                    <a:pt x="800" y="355"/>
                  </a:lnTo>
                  <a:lnTo>
                    <a:pt x="810" y="372"/>
                  </a:lnTo>
                  <a:lnTo>
                    <a:pt x="820" y="390"/>
                  </a:lnTo>
                  <a:lnTo>
                    <a:pt x="829" y="409"/>
                  </a:lnTo>
                  <a:lnTo>
                    <a:pt x="835" y="426"/>
                  </a:lnTo>
                  <a:lnTo>
                    <a:pt x="841" y="447"/>
                  </a:lnTo>
                  <a:lnTo>
                    <a:pt x="846" y="466"/>
                  </a:lnTo>
                  <a:lnTo>
                    <a:pt x="850" y="486"/>
                  </a:lnTo>
                  <a:lnTo>
                    <a:pt x="854" y="505"/>
                  </a:lnTo>
                  <a:lnTo>
                    <a:pt x="856" y="526"/>
                  </a:lnTo>
                  <a:lnTo>
                    <a:pt x="871" y="518"/>
                  </a:lnTo>
                  <a:lnTo>
                    <a:pt x="883" y="511"/>
                  </a:lnTo>
                  <a:lnTo>
                    <a:pt x="896" y="507"/>
                  </a:lnTo>
                  <a:lnTo>
                    <a:pt x="910" y="503"/>
                  </a:lnTo>
                  <a:lnTo>
                    <a:pt x="923" y="501"/>
                  </a:lnTo>
                  <a:lnTo>
                    <a:pt x="937" y="499"/>
                  </a:lnTo>
                  <a:lnTo>
                    <a:pt x="964" y="499"/>
                  </a:lnTo>
                  <a:lnTo>
                    <a:pt x="979" y="501"/>
                  </a:lnTo>
                  <a:lnTo>
                    <a:pt x="990" y="505"/>
                  </a:lnTo>
                  <a:lnTo>
                    <a:pt x="1004" y="509"/>
                  </a:lnTo>
                  <a:lnTo>
                    <a:pt x="1017" y="512"/>
                  </a:lnTo>
                  <a:lnTo>
                    <a:pt x="1029" y="518"/>
                  </a:lnTo>
                  <a:lnTo>
                    <a:pt x="1040" y="526"/>
                  </a:lnTo>
                  <a:lnTo>
                    <a:pt x="1052" y="534"/>
                  </a:lnTo>
                  <a:lnTo>
                    <a:pt x="1059" y="539"/>
                  </a:lnTo>
                  <a:lnTo>
                    <a:pt x="1056" y="50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4" name="Freeform 612"/>
            <p:cNvSpPr>
              <a:spLocks/>
            </p:cNvSpPr>
            <p:nvPr/>
          </p:nvSpPr>
          <p:spPr bwMode="auto">
            <a:xfrm>
              <a:off x="3067" y="1766"/>
              <a:ext cx="336" cy="338"/>
            </a:xfrm>
            <a:custGeom>
              <a:avLst/>
              <a:gdLst>
                <a:gd name="T0" fmla="*/ 27 w 336"/>
                <a:gd name="T1" fmla="*/ 77 h 338"/>
                <a:gd name="T2" fmla="*/ 14 w 336"/>
                <a:gd name="T3" fmla="*/ 100 h 338"/>
                <a:gd name="T4" fmla="*/ 6 w 336"/>
                <a:gd name="T5" fmla="*/ 125 h 338"/>
                <a:gd name="T6" fmla="*/ 0 w 336"/>
                <a:gd name="T7" fmla="*/ 154 h 338"/>
                <a:gd name="T8" fmla="*/ 4 w 336"/>
                <a:gd name="T9" fmla="*/ 207 h 338"/>
                <a:gd name="T10" fmla="*/ 14 w 336"/>
                <a:gd name="T11" fmla="*/ 232 h 338"/>
                <a:gd name="T12" fmla="*/ 25 w 336"/>
                <a:gd name="T13" fmla="*/ 257 h 338"/>
                <a:gd name="T14" fmla="*/ 40 w 336"/>
                <a:gd name="T15" fmla="*/ 278 h 338"/>
                <a:gd name="T16" fmla="*/ 60 w 336"/>
                <a:gd name="T17" fmla="*/ 298 h 338"/>
                <a:gd name="T18" fmla="*/ 83 w 336"/>
                <a:gd name="T19" fmla="*/ 313 h 338"/>
                <a:gd name="T20" fmla="*/ 108 w 336"/>
                <a:gd name="T21" fmla="*/ 324 h 338"/>
                <a:gd name="T22" fmla="*/ 135 w 336"/>
                <a:gd name="T23" fmla="*/ 334 h 338"/>
                <a:gd name="T24" fmla="*/ 161 w 336"/>
                <a:gd name="T25" fmla="*/ 338 h 338"/>
                <a:gd name="T26" fmla="*/ 188 w 336"/>
                <a:gd name="T27" fmla="*/ 336 h 338"/>
                <a:gd name="T28" fmla="*/ 217 w 336"/>
                <a:gd name="T29" fmla="*/ 330 h 338"/>
                <a:gd name="T30" fmla="*/ 242 w 336"/>
                <a:gd name="T31" fmla="*/ 321 h 338"/>
                <a:gd name="T32" fmla="*/ 265 w 336"/>
                <a:gd name="T33" fmla="*/ 305 h 338"/>
                <a:gd name="T34" fmla="*/ 286 w 336"/>
                <a:gd name="T35" fmla="*/ 290 h 338"/>
                <a:gd name="T36" fmla="*/ 303 w 336"/>
                <a:gd name="T37" fmla="*/ 267 h 338"/>
                <a:gd name="T38" fmla="*/ 319 w 336"/>
                <a:gd name="T39" fmla="*/ 246 h 338"/>
                <a:gd name="T40" fmla="*/ 328 w 336"/>
                <a:gd name="T41" fmla="*/ 219 h 338"/>
                <a:gd name="T42" fmla="*/ 334 w 336"/>
                <a:gd name="T43" fmla="*/ 192 h 338"/>
                <a:gd name="T44" fmla="*/ 336 w 336"/>
                <a:gd name="T45" fmla="*/ 152 h 338"/>
                <a:gd name="T46" fmla="*/ 330 w 336"/>
                <a:gd name="T47" fmla="*/ 125 h 338"/>
                <a:gd name="T48" fmla="*/ 321 w 336"/>
                <a:gd name="T49" fmla="*/ 98 h 338"/>
                <a:gd name="T50" fmla="*/ 309 w 336"/>
                <a:gd name="T51" fmla="*/ 75 h 338"/>
                <a:gd name="T52" fmla="*/ 290 w 336"/>
                <a:gd name="T53" fmla="*/ 54 h 338"/>
                <a:gd name="T54" fmla="*/ 271 w 336"/>
                <a:gd name="T55" fmla="*/ 35 h 338"/>
                <a:gd name="T56" fmla="*/ 248 w 336"/>
                <a:gd name="T57" fmla="*/ 19 h 338"/>
                <a:gd name="T58" fmla="*/ 223 w 336"/>
                <a:gd name="T59" fmla="*/ 10 h 338"/>
                <a:gd name="T60" fmla="*/ 198 w 336"/>
                <a:gd name="T61" fmla="*/ 2 h 338"/>
                <a:gd name="T62" fmla="*/ 156 w 336"/>
                <a:gd name="T63" fmla="*/ 0 h 338"/>
                <a:gd name="T64" fmla="*/ 129 w 336"/>
                <a:gd name="T65" fmla="*/ 4 h 338"/>
                <a:gd name="T66" fmla="*/ 102 w 336"/>
                <a:gd name="T67" fmla="*/ 12 h 338"/>
                <a:gd name="T68" fmla="*/ 75 w 336"/>
                <a:gd name="T69" fmla="*/ 27 h 338"/>
                <a:gd name="T70" fmla="*/ 58 w 336"/>
                <a:gd name="T71" fmla="*/ 40 h 338"/>
                <a:gd name="T72" fmla="*/ 35 w 336"/>
                <a:gd name="T73" fmla="*/ 63 h 3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6" h="338">
                  <a:moveTo>
                    <a:pt x="35" y="63"/>
                  </a:moveTo>
                  <a:lnTo>
                    <a:pt x="27" y="77"/>
                  </a:lnTo>
                  <a:lnTo>
                    <a:pt x="19" y="86"/>
                  </a:lnTo>
                  <a:lnTo>
                    <a:pt x="14" y="100"/>
                  </a:lnTo>
                  <a:lnTo>
                    <a:pt x="10" y="113"/>
                  </a:lnTo>
                  <a:lnTo>
                    <a:pt x="6" y="125"/>
                  </a:lnTo>
                  <a:lnTo>
                    <a:pt x="2" y="138"/>
                  </a:lnTo>
                  <a:lnTo>
                    <a:pt x="0" y="154"/>
                  </a:lnTo>
                  <a:lnTo>
                    <a:pt x="0" y="194"/>
                  </a:lnTo>
                  <a:lnTo>
                    <a:pt x="4" y="207"/>
                  </a:lnTo>
                  <a:lnTo>
                    <a:pt x="8" y="219"/>
                  </a:lnTo>
                  <a:lnTo>
                    <a:pt x="14" y="232"/>
                  </a:lnTo>
                  <a:lnTo>
                    <a:pt x="19" y="246"/>
                  </a:lnTo>
                  <a:lnTo>
                    <a:pt x="25" y="257"/>
                  </a:lnTo>
                  <a:lnTo>
                    <a:pt x="33" y="267"/>
                  </a:lnTo>
                  <a:lnTo>
                    <a:pt x="40" y="278"/>
                  </a:lnTo>
                  <a:lnTo>
                    <a:pt x="50" y="290"/>
                  </a:lnTo>
                  <a:lnTo>
                    <a:pt x="60" y="298"/>
                  </a:lnTo>
                  <a:lnTo>
                    <a:pt x="71" y="305"/>
                  </a:lnTo>
                  <a:lnTo>
                    <a:pt x="83" y="313"/>
                  </a:lnTo>
                  <a:lnTo>
                    <a:pt x="96" y="321"/>
                  </a:lnTo>
                  <a:lnTo>
                    <a:pt x="108" y="324"/>
                  </a:lnTo>
                  <a:lnTo>
                    <a:pt x="121" y="330"/>
                  </a:lnTo>
                  <a:lnTo>
                    <a:pt x="135" y="334"/>
                  </a:lnTo>
                  <a:lnTo>
                    <a:pt x="148" y="336"/>
                  </a:lnTo>
                  <a:lnTo>
                    <a:pt x="161" y="338"/>
                  </a:lnTo>
                  <a:lnTo>
                    <a:pt x="175" y="336"/>
                  </a:lnTo>
                  <a:lnTo>
                    <a:pt x="188" y="336"/>
                  </a:lnTo>
                  <a:lnTo>
                    <a:pt x="202" y="332"/>
                  </a:lnTo>
                  <a:lnTo>
                    <a:pt x="217" y="330"/>
                  </a:lnTo>
                  <a:lnTo>
                    <a:pt x="229" y="324"/>
                  </a:lnTo>
                  <a:lnTo>
                    <a:pt x="242" y="321"/>
                  </a:lnTo>
                  <a:lnTo>
                    <a:pt x="254" y="313"/>
                  </a:lnTo>
                  <a:lnTo>
                    <a:pt x="265" y="305"/>
                  </a:lnTo>
                  <a:lnTo>
                    <a:pt x="275" y="298"/>
                  </a:lnTo>
                  <a:lnTo>
                    <a:pt x="286" y="290"/>
                  </a:lnTo>
                  <a:lnTo>
                    <a:pt x="296" y="278"/>
                  </a:lnTo>
                  <a:lnTo>
                    <a:pt x="303" y="267"/>
                  </a:lnTo>
                  <a:lnTo>
                    <a:pt x="311" y="257"/>
                  </a:lnTo>
                  <a:lnTo>
                    <a:pt x="319" y="246"/>
                  </a:lnTo>
                  <a:lnTo>
                    <a:pt x="323" y="232"/>
                  </a:lnTo>
                  <a:lnTo>
                    <a:pt x="328" y="219"/>
                  </a:lnTo>
                  <a:lnTo>
                    <a:pt x="332" y="205"/>
                  </a:lnTo>
                  <a:lnTo>
                    <a:pt x="334" y="192"/>
                  </a:lnTo>
                  <a:lnTo>
                    <a:pt x="336" y="180"/>
                  </a:lnTo>
                  <a:lnTo>
                    <a:pt x="336" y="152"/>
                  </a:lnTo>
                  <a:lnTo>
                    <a:pt x="334" y="138"/>
                  </a:lnTo>
                  <a:lnTo>
                    <a:pt x="330" y="125"/>
                  </a:lnTo>
                  <a:lnTo>
                    <a:pt x="326" y="111"/>
                  </a:lnTo>
                  <a:lnTo>
                    <a:pt x="321" y="98"/>
                  </a:lnTo>
                  <a:lnTo>
                    <a:pt x="315" y="86"/>
                  </a:lnTo>
                  <a:lnTo>
                    <a:pt x="309" y="75"/>
                  </a:lnTo>
                  <a:lnTo>
                    <a:pt x="300" y="63"/>
                  </a:lnTo>
                  <a:lnTo>
                    <a:pt x="290" y="54"/>
                  </a:lnTo>
                  <a:lnTo>
                    <a:pt x="278" y="40"/>
                  </a:lnTo>
                  <a:lnTo>
                    <a:pt x="271" y="35"/>
                  </a:lnTo>
                  <a:lnTo>
                    <a:pt x="259" y="27"/>
                  </a:lnTo>
                  <a:lnTo>
                    <a:pt x="248" y="19"/>
                  </a:lnTo>
                  <a:lnTo>
                    <a:pt x="236" y="13"/>
                  </a:lnTo>
                  <a:lnTo>
                    <a:pt x="223" y="10"/>
                  </a:lnTo>
                  <a:lnTo>
                    <a:pt x="209" y="6"/>
                  </a:lnTo>
                  <a:lnTo>
                    <a:pt x="198" y="2"/>
                  </a:lnTo>
                  <a:lnTo>
                    <a:pt x="183" y="0"/>
                  </a:lnTo>
                  <a:lnTo>
                    <a:pt x="156" y="0"/>
                  </a:lnTo>
                  <a:lnTo>
                    <a:pt x="142" y="2"/>
                  </a:lnTo>
                  <a:lnTo>
                    <a:pt x="129" y="4"/>
                  </a:lnTo>
                  <a:lnTo>
                    <a:pt x="115" y="8"/>
                  </a:lnTo>
                  <a:lnTo>
                    <a:pt x="102" y="12"/>
                  </a:lnTo>
                  <a:lnTo>
                    <a:pt x="90" y="19"/>
                  </a:lnTo>
                  <a:lnTo>
                    <a:pt x="75" y="27"/>
                  </a:lnTo>
                  <a:lnTo>
                    <a:pt x="67" y="33"/>
                  </a:lnTo>
                  <a:lnTo>
                    <a:pt x="58" y="40"/>
                  </a:lnTo>
                  <a:lnTo>
                    <a:pt x="46" y="50"/>
                  </a:lnTo>
                  <a:lnTo>
                    <a:pt x="35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5" name="Freeform 613"/>
            <p:cNvSpPr>
              <a:spLocks/>
            </p:cNvSpPr>
            <p:nvPr/>
          </p:nvSpPr>
          <p:spPr bwMode="auto">
            <a:xfrm>
              <a:off x="3150" y="1849"/>
              <a:ext cx="171" cy="170"/>
            </a:xfrm>
            <a:custGeom>
              <a:avLst/>
              <a:gdLst>
                <a:gd name="T0" fmla="*/ 19 w 171"/>
                <a:gd name="T1" fmla="*/ 32 h 170"/>
                <a:gd name="T2" fmla="*/ 13 w 171"/>
                <a:gd name="T3" fmla="*/ 42 h 170"/>
                <a:gd name="T4" fmla="*/ 7 w 171"/>
                <a:gd name="T5" fmla="*/ 49 h 170"/>
                <a:gd name="T6" fmla="*/ 4 w 171"/>
                <a:gd name="T7" fmla="*/ 57 h 170"/>
                <a:gd name="T8" fmla="*/ 2 w 171"/>
                <a:gd name="T9" fmla="*/ 67 h 170"/>
                <a:gd name="T10" fmla="*/ 0 w 171"/>
                <a:gd name="T11" fmla="*/ 78 h 170"/>
                <a:gd name="T12" fmla="*/ 0 w 171"/>
                <a:gd name="T13" fmla="*/ 97 h 170"/>
                <a:gd name="T14" fmla="*/ 4 w 171"/>
                <a:gd name="T15" fmla="*/ 107 h 170"/>
                <a:gd name="T16" fmla="*/ 5 w 171"/>
                <a:gd name="T17" fmla="*/ 115 h 170"/>
                <a:gd name="T18" fmla="*/ 9 w 171"/>
                <a:gd name="T19" fmla="*/ 124 h 170"/>
                <a:gd name="T20" fmla="*/ 15 w 171"/>
                <a:gd name="T21" fmla="*/ 134 h 170"/>
                <a:gd name="T22" fmla="*/ 19 w 171"/>
                <a:gd name="T23" fmla="*/ 142 h 170"/>
                <a:gd name="T24" fmla="*/ 27 w 171"/>
                <a:gd name="T25" fmla="*/ 147 h 170"/>
                <a:gd name="T26" fmla="*/ 34 w 171"/>
                <a:gd name="T27" fmla="*/ 153 h 170"/>
                <a:gd name="T28" fmla="*/ 42 w 171"/>
                <a:gd name="T29" fmla="*/ 159 h 170"/>
                <a:gd name="T30" fmla="*/ 52 w 171"/>
                <a:gd name="T31" fmla="*/ 163 h 170"/>
                <a:gd name="T32" fmla="*/ 61 w 171"/>
                <a:gd name="T33" fmla="*/ 167 h 170"/>
                <a:gd name="T34" fmla="*/ 71 w 171"/>
                <a:gd name="T35" fmla="*/ 168 h 170"/>
                <a:gd name="T36" fmla="*/ 80 w 171"/>
                <a:gd name="T37" fmla="*/ 170 h 170"/>
                <a:gd name="T38" fmla="*/ 90 w 171"/>
                <a:gd name="T39" fmla="*/ 170 h 170"/>
                <a:gd name="T40" fmla="*/ 100 w 171"/>
                <a:gd name="T41" fmla="*/ 168 h 170"/>
                <a:gd name="T42" fmla="*/ 109 w 171"/>
                <a:gd name="T43" fmla="*/ 168 h 170"/>
                <a:gd name="T44" fmla="*/ 119 w 171"/>
                <a:gd name="T45" fmla="*/ 165 h 170"/>
                <a:gd name="T46" fmla="*/ 126 w 171"/>
                <a:gd name="T47" fmla="*/ 159 h 170"/>
                <a:gd name="T48" fmla="*/ 134 w 171"/>
                <a:gd name="T49" fmla="*/ 155 h 170"/>
                <a:gd name="T50" fmla="*/ 142 w 171"/>
                <a:gd name="T51" fmla="*/ 149 h 170"/>
                <a:gd name="T52" fmla="*/ 149 w 171"/>
                <a:gd name="T53" fmla="*/ 142 h 170"/>
                <a:gd name="T54" fmla="*/ 155 w 171"/>
                <a:gd name="T55" fmla="*/ 134 h 170"/>
                <a:gd name="T56" fmla="*/ 159 w 171"/>
                <a:gd name="T57" fmla="*/ 126 h 170"/>
                <a:gd name="T58" fmla="*/ 165 w 171"/>
                <a:gd name="T59" fmla="*/ 117 h 170"/>
                <a:gd name="T60" fmla="*/ 167 w 171"/>
                <a:gd name="T61" fmla="*/ 107 h 170"/>
                <a:gd name="T62" fmla="*/ 169 w 171"/>
                <a:gd name="T63" fmla="*/ 97 h 170"/>
                <a:gd name="T64" fmla="*/ 171 w 171"/>
                <a:gd name="T65" fmla="*/ 88 h 170"/>
                <a:gd name="T66" fmla="*/ 171 w 171"/>
                <a:gd name="T67" fmla="*/ 78 h 170"/>
                <a:gd name="T68" fmla="*/ 169 w 171"/>
                <a:gd name="T69" fmla="*/ 69 h 170"/>
                <a:gd name="T70" fmla="*/ 165 w 171"/>
                <a:gd name="T71" fmla="*/ 61 h 170"/>
                <a:gd name="T72" fmla="*/ 163 w 171"/>
                <a:gd name="T73" fmla="*/ 51 h 170"/>
                <a:gd name="T74" fmla="*/ 159 w 171"/>
                <a:gd name="T75" fmla="*/ 42 h 170"/>
                <a:gd name="T76" fmla="*/ 153 w 171"/>
                <a:gd name="T77" fmla="*/ 34 h 170"/>
                <a:gd name="T78" fmla="*/ 146 w 171"/>
                <a:gd name="T79" fmla="*/ 26 h 170"/>
                <a:gd name="T80" fmla="*/ 140 w 171"/>
                <a:gd name="T81" fmla="*/ 19 h 170"/>
                <a:gd name="T82" fmla="*/ 132 w 171"/>
                <a:gd name="T83" fmla="*/ 13 h 170"/>
                <a:gd name="T84" fmla="*/ 124 w 171"/>
                <a:gd name="T85" fmla="*/ 9 h 170"/>
                <a:gd name="T86" fmla="*/ 115 w 171"/>
                <a:gd name="T87" fmla="*/ 5 h 170"/>
                <a:gd name="T88" fmla="*/ 105 w 171"/>
                <a:gd name="T89" fmla="*/ 1 h 170"/>
                <a:gd name="T90" fmla="*/ 96 w 171"/>
                <a:gd name="T91" fmla="*/ 0 h 170"/>
                <a:gd name="T92" fmla="*/ 76 w 171"/>
                <a:gd name="T93" fmla="*/ 0 h 170"/>
                <a:gd name="T94" fmla="*/ 67 w 171"/>
                <a:gd name="T95" fmla="*/ 1 h 170"/>
                <a:gd name="T96" fmla="*/ 57 w 171"/>
                <a:gd name="T97" fmla="*/ 3 h 170"/>
                <a:gd name="T98" fmla="*/ 48 w 171"/>
                <a:gd name="T99" fmla="*/ 7 h 170"/>
                <a:gd name="T100" fmla="*/ 40 w 171"/>
                <a:gd name="T101" fmla="*/ 13 h 170"/>
                <a:gd name="T102" fmla="*/ 32 w 171"/>
                <a:gd name="T103" fmla="*/ 19 h 170"/>
                <a:gd name="T104" fmla="*/ 25 w 171"/>
                <a:gd name="T105" fmla="*/ 24 h 170"/>
                <a:gd name="T106" fmla="*/ 19 w 171"/>
                <a:gd name="T107" fmla="*/ 32 h 1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1" h="170">
                  <a:moveTo>
                    <a:pt x="19" y="32"/>
                  </a:moveTo>
                  <a:lnTo>
                    <a:pt x="13" y="42"/>
                  </a:lnTo>
                  <a:lnTo>
                    <a:pt x="7" y="49"/>
                  </a:lnTo>
                  <a:lnTo>
                    <a:pt x="4" y="57"/>
                  </a:lnTo>
                  <a:lnTo>
                    <a:pt x="2" y="67"/>
                  </a:lnTo>
                  <a:lnTo>
                    <a:pt x="0" y="78"/>
                  </a:lnTo>
                  <a:lnTo>
                    <a:pt x="0" y="97"/>
                  </a:lnTo>
                  <a:lnTo>
                    <a:pt x="4" y="107"/>
                  </a:lnTo>
                  <a:lnTo>
                    <a:pt x="5" y="115"/>
                  </a:lnTo>
                  <a:lnTo>
                    <a:pt x="9" y="124"/>
                  </a:lnTo>
                  <a:lnTo>
                    <a:pt x="15" y="134"/>
                  </a:lnTo>
                  <a:lnTo>
                    <a:pt x="19" y="142"/>
                  </a:lnTo>
                  <a:lnTo>
                    <a:pt x="27" y="147"/>
                  </a:lnTo>
                  <a:lnTo>
                    <a:pt x="34" y="153"/>
                  </a:lnTo>
                  <a:lnTo>
                    <a:pt x="42" y="159"/>
                  </a:lnTo>
                  <a:lnTo>
                    <a:pt x="52" y="163"/>
                  </a:lnTo>
                  <a:lnTo>
                    <a:pt x="61" y="167"/>
                  </a:lnTo>
                  <a:lnTo>
                    <a:pt x="71" y="168"/>
                  </a:lnTo>
                  <a:lnTo>
                    <a:pt x="80" y="170"/>
                  </a:lnTo>
                  <a:lnTo>
                    <a:pt x="90" y="170"/>
                  </a:lnTo>
                  <a:lnTo>
                    <a:pt x="100" y="168"/>
                  </a:lnTo>
                  <a:lnTo>
                    <a:pt x="109" y="168"/>
                  </a:lnTo>
                  <a:lnTo>
                    <a:pt x="119" y="165"/>
                  </a:lnTo>
                  <a:lnTo>
                    <a:pt x="126" y="159"/>
                  </a:lnTo>
                  <a:lnTo>
                    <a:pt x="134" y="155"/>
                  </a:lnTo>
                  <a:lnTo>
                    <a:pt x="142" y="149"/>
                  </a:lnTo>
                  <a:lnTo>
                    <a:pt x="149" y="142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5" y="117"/>
                  </a:lnTo>
                  <a:lnTo>
                    <a:pt x="167" y="107"/>
                  </a:lnTo>
                  <a:lnTo>
                    <a:pt x="169" y="97"/>
                  </a:lnTo>
                  <a:lnTo>
                    <a:pt x="171" y="88"/>
                  </a:lnTo>
                  <a:lnTo>
                    <a:pt x="171" y="78"/>
                  </a:lnTo>
                  <a:lnTo>
                    <a:pt x="169" y="69"/>
                  </a:lnTo>
                  <a:lnTo>
                    <a:pt x="165" y="61"/>
                  </a:lnTo>
                  <a:lnTo>
                    <a:pt x="163" y="51"/>
                  </a:lnTo>
                  <a:lnTo>
                    <a:pt x="159" y="42"/>
                  </a:lnTo>
                  <a:lnTo>
                    <a:pt x="153" y="34"/>
                  </a:lnTo>
                  <a:lnTo>
                    <a:pt x="146" y="26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4" y="9"/>
                  </a:lnTo>
                  <a:lnTo>
                    <a:pt x="115" y="5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76" y="0"/>
                  </a:lnTo>
                  <a:lnTo>
                    <a:pt x="67" y="1"/>
                  </a:lnTo>
                  <a:lnTo>
                    <a:pt x="57" y="3"/>
                  </a:lnTo>
                  <a:lnTo>
                    <a:pt x="48" y="7"/>
                  </a:lnTo>
                  <a:lnTo>
                    <a:pt x="40" y="13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6" name="Freeform 614"/>
            <p:cNvSpPr>
              <a:spLocks/>
            </p:cNvSpPr>
            <p:nvPr/>
          </p:nvSpPr>
          <p:spPr bwMode="auto">
            <a:xfrm>
              <a:off x="2119" y="1946"/>
              <a:ext cx="1403" cy="1100"/>
            </a:xfrm>
            <a:custGeom>
              <a:avLst/>
              <a:gdLst>
                <a:gd name="T0" fmla="*/ 948 w 1403"/>
                <a:gd name="T1" fmla="*/ 4 h 1100"/>
                <a:gd name="T2" fmla="*/ 952 w 1403"/>
                <a:gd name="T3" fmla="*/ 27 h 1100"/>
                <a:gd name="T4" fmla="*/ 962 w 1403"/>
                <a:gd name="T5" fmla="*/ 52 h 1100"/>
                <a:gd name="T6" fmla="*/ 973 w 1403"/>
                <a:gd name="T7" fmla="*/ 77 h 1100"/>
                <a:gd name="T8" fmla="*/ 988 w 1403"/>
                <a:gd name="T9" fmla="*/ 98 h 1100"/>
                <a:gd name="T10" fmla="*/ 1008 w 1403"/>
                <a:gd name="T11" fmla="*/ 118 h 1100"/>
                <a:gd name="T12" fmla="*/ 1031 w 1403"/>
                <a:gd name="T13" fmla="*/ 133 h 1100"/>
                <a:gd name="T14" fmla="*/ 1056 w 1403"/>
                <a:gd name="T15" fmla="*/ 144 h 1100"/>
                <a:gd name="T16" fmla="*/ 1083 w 1403"/>
                <a:gd name="T17" fmla="*/ 154 h 1100"/>
                <a:gd name="T18" fmla="*/ 1109 w 1403"/>
                <a:gd name="T19" fmla="*/ 158 h 1100"/>
                <a:gd name="T20" fmla="*/ 1136 w 1403"/>
                <a:gd name="T21" fmla="*/ 156 h 1100"/>
                <a:gd name="T22" fmla="*/ 1165 w 1403"/>
                <a:gd name="T23" fmla="*/ 150 h 1100"/>
                <a:gd name="T24" fmla="*/ 1190 w 1403"/>
                <a:gd name="T25" fmla="*/ 141 h 1100"/>
                <a:gd name="T26" fmla="*/ 1213 w 1403"/>
                <a:gd name="T27" fmla="*/ 125 h 1100"/>
                <a:gd name="T28" fmla="*/ 1234 w 1403"/>
                <a:gd name="T29" fmla="*/ 110 h 1100"/>
                <a:gd name="T30" fmla="*/ 1251 w 1403"/>
                <a:gd name="T31" fmla="*/ 87 h 1100"/>
                <a:gd name="T32" fmla="*/ 1267 w 1403"/>
                <a:gd name="T33" fmla="*/ 66 h 1100"/>
                <a:gd name="T34" fmla="*/ 1276 w 1403"/>
                <a:gd name="T35" fmla="*/ 39 h 1100"/>
                <a:gd name="T36" fmla="*/ 1282 w 1403"/>
                <a:gd name="T37" fmla="*/ 12 h 1100"/>
                <a:gd name="T38" fmla="*/ 1284 w 1403"/>
                <a:gd name="T39" fmla="*/ 2 h 1100"/>
                <a:gd name="T40" fmla="*/ 1313 w 1403"/>
                <a:gd name="T41" fmla="*/ 4 h 1100"/>
                <a:gd name="T42" fmla="*/ 1330 w 1403"/>
                <a:gd name="T43" fmla="*/ 8 h 1100"/>
                <a:gd name="T44" fmla="*/ 1347 w 1403"/>
                <a:gd name="T45" fmla="*/ 18 h 1100"/>
                <a:gd name="T46" fmla="*/ 1369 w 1403"/>
                <a:gd name="T47" fmla="*/ 33 h 1100"/>
                <a:gd name="T48" fmla="*/ 1382 w 1403"/>
                <a:gd name="T49" fmla="*/ 47 h 1100"/>
                <a:gd name="T50" fmla="*/ 1392 w 1403"/>
                <a:gd name="T51" fmla="*/ 62 h 1100"/>
                <a:gd name="T52" fmla="*/ 1397 w 1403"/>
                <a:gd name="T53" fmla="*/ 81 h 1100"/>
                <a:gd name="T54" fmla="*/ 1401 w 1403"/>
                <a:gd name="T55" fmla="*/ 116 h 1100"/>
                <a:gd name="T56" fmla="*/ 1401 w 1403"/>
                <a:gd name="T57" fmla="*/ 634 h 1100"/>
                <a:gd name="T58" fmla="*/ 1378 w 1403"/>
                <a:gd name="T59" fmla="*/ 743 h 1100"/>
                <a:gd name="T60" fmla="*/ 1330 w 1403"/>
                <a:gd name="T61" fmla="*/ 843 h 1100"/>
                <a:gd name="T62" fmla="*/ 1263 w 1403"/>
                <a:gd name="T63" fmla="*/ 931 h 1100"/>
                <a:gd name="T64" fmla="*/ 1180 w 1403"/>
                <a:gd name="T65" fmla="*/ 1006 h 1100"/>
                <a:gd name="T66" fmla="*/ 1083 w 1403"/>
                <a:gd name="T67" fmla="*/ 1062 h 1100"/>
                <a:gd name="T68" fmla="*/ 977 w 1403"/>
                <a:gd name="T69" fmla="*/ 1091 h 1100"/>
                <a:gd name="T70" fmla="*/ 461 w 1403"/>
                <a:gd name="T71" fmla="*/ 1100 h 1100"/>
                <a:gd name="T72" fmla="*/ 401 w 1403"/>
                <a:gd name="T73" fmla="*/ 1085 h 1100"/>
                <a:gd name="T74" fmla="*/ 344 w 1403"/>
                <a:gd name="T75" fmla="*/ 1068 h 1100"/>
                <a:gd name="T76" fmla="*/ 290 w 1403"/>
                <a:gd name="T77" fmla="*/ 1043 h 1100"/>
                <a:gd name="T78" fmla="*/ 238 w 1403"/>
                <a:gd name="T79" fmla="*/ 1014 h 1100"/>
                <a:gd name="T80" fmla="*/ 190 w 1403"/>
                <a:gd name="T81" fmla="*/ 976 h 1100"/>
                <a:gd name="T82" fmla="*/ 146 w 1403"/>
                <a:gd name="T83" fmla="*/ 937 h 1100"/>
                <a:gd name="T84" fmla="*/ 107 w 1403"/>
                <a:gd name="T85" fmla="*/ 889 h 1100"/>
                <a:gd name="T86" fmla="*/ 73 w 1403"/>
                <a:gd name="T87" fmla="*/ 837 h 1100"/>
                <a:gd name="T88" fmla="*/ 46 w 1403"/>
                <a:gd name="T89" fmla="*/ 786 h 1100"/>
                <a:gd name="T90" fmla="*/ 25 w 1403"/>
                <a:gd name="T91" fmla="*/ 728 h 1100"/>
                <a:gd name="T92" fmla="*/ 10 w 1403"/>
                <a:gd name="T93" fmla="*/ 670 h 1100"/>
                <a:gd name="T94" fmla="*/ 4 w 1403"/>
                <a:gd name="T95" fmla="*/ 611 h 1100"/>
                <a:gd name="T96" fmla="*/ 2 w 1403"/>
                <a:gd name="T97" fmla="*/ 85 h 1100"/>
                <a:gd name="T98" fmla="*/ 4 w 1403"/>
                <a:gd name="T99" fmla="*/ 60 h 1100"/>
                <a:gd name="T100" fmla="*/ 13 w 1403"/>
                <a:gd name="T101" fmla="*/ 43 h 1100"/>
                <a:gd name="T102" fmla="*/ 25 w 1403"/>
                <a:gd name="T103" fmla="*/ 27 h 1100"/>
                <a:gd name="T104" fmla="*/ 40 w 1403"/>
                <a:gd name="T105" fmla="*/ 16 h 1100"/>
                <a:gd name="T106" fmla="*/ 58 w 1403"/>
                <a:gd name="T107" fmla="*/ 8 h 1100"/>
                <a:gd name="T108" fmla="*/ 359 w 1403"/>
                <a:gd name="T109" fmla="*/ 4 h 1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03" h="1100">
                  <a:moveTo>
                    <a:pt x="359" y="4"/>
                  </a:moveTo>
                  <a:lnTo>
                    <a:pt x="948" y="4"/>
                  </a:lnTo>
                  <a:lnTo>
                    <a:pt x="948" y="14"/>
                  </a:lnTo>
                  <a:lnTo>
                    <a:pt x="952" y="27"/>
                  </a:lnTo>
                  <a:lnTo>
                    <a:pt x="956" y="39"/>
                  </a:lnTo>
                  <a:lnTo>
                    <a:pt x="962" y="52"/>
                  </a:lnTo>
                  <a:lnTo>
                    <a:pt x="967" y="66"/>
                  </a:lnTo>
                  <a:lnTo>
                    <a:pt x="973" y="77"/>
                  </a:lnTo>
                  <a:lnTo>
                    <a:pt x="981" y="87"/>
                  </a:lnTo>
                  <a:lnTo>
                    <a:pt x="988" y="98"/>
                  </a:lnTo>
                  <a:lnTo>
                    <a:pt x="998" y="110"/>
                  </a:lnTo>
                  <a:lnTo>
                    <a:pt x="1008" y="118"/>
                  </a:lnTo>
                  <a:lnTo>
                    <a:pt x="1019" y="125"/>
                  </a:lnTo>
                  <a:lnTo>
                    <a:pt x="1031" y="133"/>
                  </a:lnTo>
                  <a:lnTo>
                    <a:pt x="1044" y="141"/>
                  </a:lnTo>
                  <a:lnTo>
                    <a:pt x="1056" y="144"/>
                  </a:lnTo>
                  <a:lnTo>
                    <a:pt x="1069" y="150"/>
                  </a:lnTo>
                  <a:lnTo>
                    <a:pt x="1083" y="154"/>
                  </a:lnTo>
                  <a:lnTo>
                    <a:pt x="1096" y="156"/>
                  </a:lnTo>
                  <a:lnTo>
                    <a:pt x="1109" y="158"/>
                  </a:lnTo>
                  <a:lnTo>
                    <a:pt x="1123" y="156"/>
                  </a:lnTo>
                  <a:lnTo>
                    <a:pt x="1136" y="156"/>
                  </a:lnTo>
                  <a:lnTo>
                    <a:pt x="1150" y="152"/>
                  </a:lnTo>
                  <a:lnTo>
                    <a:pt x="1165" y="150"/>
                  </a:lnTo>
                  <a:lnTo>
                    <a:pt x="1177" y="144"/>
                  </a:lnTo>
                  <a:lnTo>
                    <a:pt x="1190" y="141"/>
                  </a:lnTo>
                  <a:lnTo>
                    <a:pt x="1202" y="133"/>
                  </a:lnTo>
                  <a:lnTo>
                    <a:pt x="1213" y="125"/>
                  </a:lnTo>
                  <a:lnTo>
                    <a:pt x="1223" y="118"/>
                  </a:lnTo>
                  <a:lnTo>
                    <a:pt x="1234" y="110"/>
                  </a:lnTo>
                  <a:lnTo>
                    <a:pt x="1244" y="98"/>
                  </a:lnTo>
                  <a:lnTo>
                    <a:pt x="1251" y="87"/>
                  </a:lnTo>
                  <a:lnTo>
                    <a:pt x="1259" y="77"/>
                  </a:lnTo>
                  <a:lnTo>
                    <a:pt x="1267" y="66"/>
                  </a:lnTo>
                  <a:lnTo>
                    <a:pt x="1271" y="52"/>
                  </a:lnTo>
                  <a:lnTo>
                    <a:pt x="1276" y="39"/>
                  </a:lnTo>
                  <a:lnTo>
                    <a:pt x="1280" y="25"/>
                  </a:lnTo>
                  <a:lnTo>
                    <a:pt x="1282" y="12"/>
                  </a:lnTo>
                  <a:lnTo>
                    <a:pt x="1284" y="0"/>
                  </a:lnTo>
                  <a:lnTo>
                    <a:pt x="1284" y="2"/>
                  </a:lnTo>
                  <a:lnTo>
                    <a:pt x="1303" y="2"/>
                  </a:lnTo>
                  <a:lnTo>
                    <a:pt x="1313" y="4"/>
                  </a:lnTo>
                  <a:lnTo>
                    <a:pt x="1321" y="6"/>
                  </a:lnTo>
                  <a:lnTo>
                    <a:pt x="1330" y="8"/>
                  </a:lnTo>
                  <a:lnTo>
                    <a:pt x="1340" y="12"/>
                  </a:lnTo>
                  <a:lnTo>
                    <a:pt x="1347" y="18"/>
                  </a:lnTo>
                  <a:lnTo>
                    <a:pt x="1355" y="20"/>
                  </a:lnTo>
                  <a:lnTo>
                    <a:pt x="1369" y="33"/>
                  </a:lnTo>
                  <a:lnTo>
                    <a:pt x="1376" y="39"/>
                  </a:lnTo>
                  <a:lnTo>
                    <a:pt x="1382" y="47"/>
                  </a:lnTo>
                  <a:lnTo>
                    <a:pt x="1388" y="56"/>
                  </a:lnTo>
                  <a:lnTo>
                    <a:pt x="1392" y="62"/>
                  </a:lnTo>
                  <a:lnTo>
                    <a:pt x="1395" y="71"/>
                  </a:lnTo>
                  <a:lnTo>
                    <a:pt x="1397" y="81"/>
                  </a:lnTo>
                  <a:lnTo>
                    <a:pt x="1401" y="89"/>
                  </a:lnTo>
                  <a:lnTo>
                    <a:pt x="1401" y="116"/>
                  </a:lnTo>
                  <a:lnTo>
                    <a:pt x="1403" y="630"/>
                  </a:lnTo>
                  <a:lnTo>
                    <a:pt x="1401" y="634"/>
                  </a:lnTo>
                  <a:lnTo>
                    <a:pt x="1393" y="690"/>
                  </a:lnTo>
                  <a:lnTo>
                    <a:pt x="1378" y="743"/>
                  </a:lnTo>
                  <a:lnTo>
                    <a:pt x="1357" y="795"/>
                  </a:lnTo>
                  <a:lnTo>
                    <a:pt x="1330" y="843"/>
                  </a:lnTo>
                  <a:lnTo>
                    <a:pt x="1299" y="891"/>
                  </a:lnTo>
                  <a:lnTo>
                    <a:pt x="1263" y="931"/>
                  </a:lnTo>
                  <a:lnTo>
                    <a:pt x="1225" y="972"/>
                  </a:lnTo>
                  <a:lnTo>
                    <a:pt x="1180" y="1006"/>
                  </a:lnTo>
                  <a:lnTo>
                    <a:pt x="1132" y="1035"/>
                  </a:lnTo>
                  <a:lnTo>
                    <a:pt x="1083" y="1062"/>
                  </a:lnTo>
                  <a:lnTo>
                    <a:pt x="1031" y="1077"/>
                  </a:lnTo>
                  <a:lnTo>
                    <a:pt x="977" y="1091"/>
                  </a:lnTo>
                  <a:lnTo>
                    <a:pt x="921" y="1100"/>
                  </a:lnTo>
                  <a:lnTo>
                    <a:pt x="461" y="1100"/>
                  </a:lnTo>
                  <a:lnTo>
                    <a:pt x="432" y="1093"/>
                  </a:lnTo>
                  <a:lnTo>
                    <a:pt x="401" y="1085"/>
                  </a:lnTo>
                  <a:lnTo>
                    <a:pt x="372" y="1077"/>
                  </a:lnTo>
                  <a:lnTo>
                    <a:pt x="344" y="1068"/>
                  </a:lnTo>
                  <a:lnTo>
                    <a:pt x="317" y="1056"/>
                  </a:lnTo>
                  <a:lnTo>
                    <a:pt x="290" y="1043"/>
                  </a:lnTo>
                  <a:lnTo>
                    <a:pt x="263" y="1029"/>
                  </a:lnTo>
                  <a:lnTo>
                    <a:pt x="238" y="1014"/>
                  </a:lnTo>
                  <a:lnTo>
                    <a:pt x="211" y="995"/>
                  </a:lnTo>
                  <a:lnTo>
                    <a:pt x="190" y="976"/>
                  </a:lnTo>
                  <a:lnTo>
                    <a:pt x="167" y="956"/>
                  </a:lnTo>
                  <a:lnTo>
                    <a:pt x="146" y="937"/>
                  </a:lnTo>
                  <a:lnTo>
                    <a:pt x="125" y="912"/>
                  </a:lnTo>
                  <a:lnTo>
                    <a:pt x="107" y="889"/>
                  </a:lnTo>
                  <a:lnTo>
                    <a:pt x="88" y="864"/>
                  </a:lnTo>
                  <a:lnTo>
                    <a:pt x="73" y="837"/>
                  </a:lnTo>
                  <a:lnTo>
                    <a:pt x="59" y="810"/>
                  </a:lnTo>
                  <a:lnTo>
                    <a:pt x="46" y="786"/>
                  </a:lnTo>
                  <a:lnTo>
                    <a:pt x="34" y="757"/>
                  </a:lnTo>
                  <a:lnTo>
                    <a:pt x="25" y="728"/>
                  </a:lnTo>
                  <a:lnTo>
                    <a:pt x="17" y="699"/>
                  </a:lnTo>
                  <a:lnTo>
                    <a:pt x="10" y="670"/>
                  </a:lnTo>
                  <a:lnTo>
                    <a:pt x="4" y="640"/>
                  </a:lnTo>
                  <a:lnTo>
                    <a:pt x="4" y="611"/>
                  </a:lnTo>
                  <a:lnTo>
                    <a:pt x="0" y="549"/>
                  </a:lnTo>
                  <a:lnTo>
                    <a:pt x="2" y="85"/>
                  </a:lnTo>
                  <a:lnTo>
                    <a:pt x="2" y="70"/>
                  </a:lnTo>
                  <a:lnTo>
                    <a:pt x="4" y="60"/>
                  </a:lnTo>
                  <a:lnTo>
                    <a:pt x="10" y="52"/>
                  </a:lnTo>
                  <a:lnTo>
                    <a:pt x="13" y="43"/>
                  </a:lnTo>
                  <a:lnTo>
                    <a:pt x="19" y="35"/>
                  </a:lnTo>
                  <a:lnTo>
                    <a:pt x="25" y="27"/>
                  </a:lnTo>
                  <a:lnTo>
                    <a:pt x="33" y="22"/>
                  </a:lnTo>
                  <a:lnTo>
                    <a:pt x="40" y="16"/>
                  </a:lnTo>
                  <a:lnTo>
                    <a:pt x="48" y="10"/>
                  </a:lnTo>
                  <a:lnTo>
                    <a:pt x="58" y="8"/>
                  </a:lnTo>
                  <a:lnTo>
                    <a:pt x="65" y="4"/>
                  </a:lnTo>
                  <a:lnTo>
                    <a:pt x="359" y="4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7" name="Freeform 615"/>
            <p:cNvSpPr>
              <a:spLocks/>
            </p:cNvSpPr>
            <p:nvPr/>
          </p:nvSpPr>
          <p:spPr bwMode="auto">
            <a:xfrm>
              <a:off x="2363" y="2620"/>
              <a:ext cx="71" cy="69"/>
            </a:xfrm>
            <a:custGeom>
              <a:avLst/>
              <a:gdLst>
                <a:gd name="T0" fmla="*/ 71 w 71"/>
                <a:gd name="T1" fmla="*/ 35 h 69"/>
                <a:gd name="T2" fmla="*/ 71 w 71"/>
                <a:gd name="T3" fmla="*/ 31 h 69"/>
                <a:gd name="T4" fmla="*/ 69 w 71"/>
                <a:gd name="T5" fmla="*/ 25 h 69"/>
                <a:gd name="T6" fmla="*/ 69 w 71"/>
                <a:gd name="T7" fmla="*/ 21 h 69"/>
                <a:gd name="T8" fmla="*/ 65 w 71"/>
                <a:gd name="T9" fmla="*/ 19 h 69"/>
                <a:gd name="T10" fmla="*/ 63 w 71"/>
                <a:gd name="T11" fmla="*/ 14 h 69"/>
                <a:gd name="T12" fmla="*/ 57 w 71"/>
                <a:gd name="T13" fmla="*/ 8 h 69"/>
                <a:gd name="T14" fmla="*/ 53 w 71"/>
                <a:gd name="T15" fmla="*/ 6 h 69"/>
                <a:gd name="T16" fmla="*/ 52 w 71"/>
                <a:gd name="T17" fmla="*/ 2 h 69"/>
                <a:gd name="T18" fmla="*/ 48 w 71"/>
                <a:gd name="T19" fmla="*/ 2 h 69"/>
                <a:gd name="T20" fmla="*/ 44 w 71"/>
                <a:gd name="T21" fmla="*/ 0 h 69"/>
                <a:gd name="T22" fmla="*/ 25 w 71"/>
                <a:gd name="T23" fmla="*/ 0 h 69"/>
                <a:gd name="T24" fmla="*/ 23 w 71"/>
                <a:gd name="T25" fmla="*/ 2 h 69"/>
                <a:gd name="T26" fmla="*/ 19 w 71"/>
                <a:gd name="T27" fmla="*/ 2 h 69"/>
                <a:gd name="T28" fmla="*/ 13 w 71"/>
                <a:gd name="T29" fmla="*/ 6 h 69"/>
                <a:gd name="T30" fmla="*/ 5 w 71"/>
                <a:gd name="T31" fmla="*/ 14 h 69"/>
                <a:gd name="T32" fmla="*/ 4 w 71"/>
                <a:gd name="T33" fmla="*/ 17 h 69"/>
                <a:gd name="T34" fmla="*/ 2 w 71"/>
                <a:gd name="T35" fmla="*/ 21 h 69"/>
                <a:gd name="T36" fmla="*/ 0 w 71"/>
                <a:gd name="T37" fmla="*/ 25 h 69"/>
                <a:gd name="T38" fmla="*/ 0 w 71"/>
                <a:gd name="T39" fmla="*/ 48 h 69"/>
                <a:gd name="T40" fmla="*/ 4 w 71"/>
                <a:gd name="T41" fmla="*/ 50 h 69"/>
                <a:gd name="T42" fmla="*/ 5 w 71"/>
                <a:gd name="T43" fmla="*/ 54 h 69"/>
                <a:gd name="T44" fmla="*/ 7 w 71"/>
                <a:gd name="T45" fmla="*/ 58 h 69"/>
                <a:gd name="T46" fmla="*/ 11 w 71"/>
                <a:gd name="T47" fmla="*/ 60 h 69"/>
                <a:gd name="T48" fmla="*/ 13 w 71"/>
                <a:gd name="T49" fmla="*/ 64 h 69"/>
                <a:gd name="T50" fmla="*/ 17 w 71"/>
                <a:gd name="T51" fmla="*/ 67 h 69"/>
                <a:gd name="T52" fmla="*/ 23 w 71"/>
                <a:gd name="T53" fmla="*/ 67 h 69"/>
                <a:gd name="T54" fmla="*/ 25 w 71"/>
                <a:gd name="T55" fmla="*/ 69 h 69"/>
                <a:gd name="T56" fmla="*/ 42 w 71"/>
                <a:gd name="T57" fmla="*/ 69 h 69"/>
                <a:gd name="T58" fmla="*/ 48 w 71"/>
                <a:gd name="T59" fmla="*/ 67 h 69"/>
                <a:gd name="T60" fmla="*/ 52 w 71"/>
                <a:gd name="T61" fmla="*/ 67 h 69"/>
                <a:gd name="T62" fmla="*/ 53 w 71"/>
                <a:gd name="T63" fmla="*/ 64 h 69"/>
                <a:gd name="T64" fmla="*/ 57 w 71"/>
                <a:gd name="T65" fmla="*/ 62 h 69"/>
                <a:gd name="T66" fmla="*/ 61 w 71"/>
                <a:gd name="T67" fmla="*/ 58 h 69"/>
                <a:gd name="T68" fmla="*/ 63 w 71"/>
                <a:gd name="T69" fmla="*/ 54 h 69"/>
                <a:gd name="T70" fmla="*/ 65 w 71"/>
                <a:gd name="T71" fmla="*/ 50 h 69"/>
                <a:gd name="T72" fmla="*/ 67 w 71"/>
                <a:gd name="T73" fmla="*/ 48 h 69"/>
                <a:gd name="T74" fmla="*/ 69 w 71"/>
                <a:gd name="T75" fmla="*/ 42 h 69"/>
                <a:gd name="T76" fmla="*/ 71 w 71"/>
                <a:gd name="T77" fmla="*/ 39 h 69"/>
                <a:gd name="T78" fmla="*/ 71 w 71"/>
                <a:gd name="T79" fmla="*/ 35 h 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69">
                  <a:moveTo>
                    <a:pt x="71" y="35"/>
                  </a:moveTo>
                  <a:lnTo>
                    <a:pt x="71" y="31"/>
                  </a:lnTo>
                  <a:lnTo>
                    <a:pt x="69" y="25"/>
                  </a:lnTo>
                  <a:lnTo>
                    <a:pt x="69" y="21"/>
                  </a:lnTo>
                  <a:lnTo>
                    <a:pt x="65" y="19"/>
                  </a:lnTo>
                  <a:lnTo>
                    <a:pt x="63" y="14"/>
                  </a:lnTo>
                  <a:lnTo>
                    <a:pt x="57" y="8"/>
                  </a:lnTo>
                  <a:lnTo>
                    <a:pt x="53" y="6"/>
                  </a:lnTo>
                  <a:lnTo>
                    <a:pt x="52" y="2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6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4" y="50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11" y="60"/>
                  </a:lnTo>
                  <a:lnTo>
                    <a:pt x="13" y="64"/>
                  </a:lnTo>
                  <a:lnTo>
                    <a:pt x="17" y="67"/>
                  </a:lnTo>
                  <a:lnTo>
                    <a:pt x="23" y="67"/>
                  </a:lnTo>
                  <a:lnTo>
                    <a:pt x="25" y="69"/>
                  </a:lnTo>
                  <a:lnTo>
                    <a:pt x="42" y="69"/>
                  </a:lnTo>
                  <a:lnTo>
                    <a:pt x="48" y="67"/>
                  </a:lnTo>
                  <a:lnTo>
                    <a:pt x="52" y="67"/>
                  </a:lnTo>
                  <a:lnTo>
                    <a:pt x="53" y="64"/>
                  </a:lnTo>
                  <a:lnTo>
                    <a:pt x="57" y="62"/>
                  </a:lnTo>
                  <a:lnTo>
                    <a:pt x="61" y="58"/>
                  </a:lnTo>
                  <a:lnTo>
                    <a:pt x="63" y="54"/>
                  </a:lnTo>
                  <a:lnTo>
                    <a:pt x="65" y="50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71" y="39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8" name="Freeform 616"/>
            <p:cNvSpPr>
              <a:spLocks/>
            </p:cNvSpPr>
            <p:nvPr/>
          </p:nvSpPr>
          <p:spPr bwMode="auto">
            <a:xfrm>
              <a:off x="3211" y="2620"/>
              <a:ext cx="73" cy="71"/>
            </a:xfrm>
            <a:custGeom>
              <a:avLst/>
              <a:gdLst>
                <a:gd name="T0" fmla="*/ 73 w 73"/>
                <a:gd name="T1" fmla="*/ 35 h 71"/>
                <a:gd name="T2" fmla="*/ 71 w 73"/>
                <a:gd name="T3" fmla="*/ 31 h 71"/>
                <a:gd name="T4" fmla="*/ 71 w 73"/>
                <a:gd name="T5" fmla="*/ 27 h 71"/>
                <a:gd name="T6" fmla="*/ 69 w 73"/>
                <a:gd name="T7" fmla="*/ 21 h 71"/>
                <a:gd name="T8" fmla="*/ 67 w 73"/>
                <a:gd name="T9" fmla="*/ 19 h 71"/>
                <a:gd name="T10" fmla="*/ 65 w 73"/>
                <a:gd name="T11" fmla="*/ 16 h 71"/>
                <a:gd name="T12" fmla="*/ 63 w 73"/>
                <a:gd name="T13" fmla="*/ 12 h 71"/>
                <a:gd name="T14" fmla="*/ 54 w 73"/>
                <a:gd name="T15" fmla="*/ 2 h 71"/>
                <a:gd name="T16" fmla="*/ 50 w 73"/>
                <a:gd name="T17" fmla="*/ 2 h 71"/>
                <a:gd name="T18" fmla="*/ 44 w 73"/>
                <a:gd name="T19" fmla="*/ 0 h 71"/>
                <a:gd name="T20" fmla="*/ 29 w 73"/>
                <a:gd name="T21" fmla="*/ 0 h 71"/>
                <a:gd name="T22" fmla="*/ 23 w 73"/>
                <a:gd name="T23" fmla="*/ 2 h 71"/>
                <a:gd name="T24" fmla="*/ 21 w 73"/>
                <a:gd name="T25" fmla="*/ 2 h 71"/>
                <a:gd name="T26" fmla="*/ 15 w 73"/>
                <a:gd name="T27" fmla="*/ 6 h 71"/>
                <a:gd name="T28" fmla="*/ 12 w 73"/>
                <a:gd name="T29" fmla="*/ 8 h 71"/>
                <a:gd name="T30" fmla="*/ 10 w 73"/>
                <a:gd name="T31" fmla="*/ 12 h 71"/>
                <a:gd name="T32" fmla="*/ 6 w 73"/>
                <a:gd name="T33" fmla="*/ 16 h 71"/>
                <a:gd name="T34" fmla="*/ 6 w 73"/>
                <a:gd name="T35" fmla="*/ 19 h 71"/>
                <a:gd name="T36" fmla="*/ 2 w 73"/>
                <a:gd name="T37" fmla="*/ 21 h 71"/>
                <a:gd name="T38" fmla="*/ 2 w 73"/>
                <a:gd name="T39" fmla="*/ 25 h 71"/>
                <a:gd name="T40" fmla="*/ 0 w 73"/>
                <a:gd name="T41" fmla="*/ 31 h 71"/>
                <a:gd name="T42" fmla="*/ 0 w 73"/>
                <a:gd name="T43" fmla="*/ 39 h 71"/>
                <a:gd name="T44" fmla="*/ 2 w 73"/>
                <a:gd name="T45" fmla="*/ 44 h 71"/>
                <a:gd name="T46" fmla="*/ 2 w 73"/>
                <a:gd name="T47" fmla="*/ 48 h 71"/>
                <a:gd name="T48" fmla="*/ 6 w 73"/>
                <a:gd name="T49" fmla="*/ 50 h 71"/>
                <a:gd name="T50" fmla="*/ 6 w 73"/>
                <a:gd name="T51" fmla="*/ 58 h 71"/>
                <a:gd name="T52" fmla="*/ 10 w 73"/>
                <a:gd name="T53" fmla="*/ 58 h 71"/>
                <a:gd name="T54" fmla="*/ 12 w 73"/>
                <a:gd name="T55" fmla="*/ 62 h 71"/>
                <a:gd name="T56" fmla="*/ 15 w 73"/>
                <a:gd name="T57" fmla="*/ 64 h 71"/>
                <a:gd name="T58" fmla="*/ 19 w 73"/>
                <a:gd name="T59" fmla="*/ 67 h 71"/>
                <a:gd name="T60" fmla="*/ 23 w 73"/>
                <a:gd name="T61" fmla="*/ 69 h 71"/>
                <a:gd name="T62" fmla="*/ 31 w 73"/>
                <a:gd name="T63" fmla="*/ 69 h 71"/>
                <a:gd name="T64" fmla="*/ 37 w 73"/>
                <a:gd name="T65" fmla="*/ 71 h 71"/>
                <a:gd name="T66" fmla="*/ 40 w 73"/>
                <a:gd name="T67" fmla="*/ 69 h 71"/>
                <a:gd name="T68" fmla="*/ 48 w 73"/>
                <a:gd name="T69" fmla="*/ 69 h 71"/>
                <a:gd name="T70" fmla="*/ 52 w 73"/>
                <a:gd name="T71" fmla="*/ 67 h 71"/>
                <a:gd name="T72" fmla="*/ 58 w 73"/>
                <a:gd name="T73" fmla="*/ 64 h 71"/>
                <a:gd name="T74" fmla="*/ 60 w 73"/>
                <a:gd name="T75" fmla="*/ 62 h 71"/>
                <a:gd name="T76" fmla="*/ 63 w 73"/>
                <a:gd name="T77" fmla="*/ 60 h 71"/>
                <a:gd name="T78" fmla="*/ 65 w 73"/>
                <a:gd name="T79" fmla="*/ 58 h 71"/>
                <a:gd name="T80" fmla="*/ 67 w 73"/>
                <a:gd name="T81" fmla="*/ 52 h 71"/>
                <a:gd name="T82" fmla="*/ 69 w 73"/>
                <a:gd name="T83" fmla="*/ 48 h 71"/>
                <a:gd name="T84" fmla="*/ 71 w 73"/>
                <a:gd name="T85" fmla="*/ 44 h 71"/>
                <a:gd name="T86" fmla="*/ 71 w 73"/>
                <a:gd name="T87" fmla="*/ 40 h 71"/>
                <a:gd name="T88" fmla="*/ 73 w 73"/>
                <a:gd name="T89" fmla="*/ 35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3" h="71">
                  <a:moveTo>
                    <a:pt x="73" y="35"/>
                  </a:moveTo>
                  <a:lnTo>
                    <a:pt x="71" y="31"/>
                  </a:lnTo>
                  <a:lnTo>
                    <a:pt x="71" y="27"/>
                  </a:lnTo>
                  <a:lnTo>
                    <a:pt x="69" y="21"/>
                  </a:lnTo>
                  <a:lnTo>
                    <a:pt x="67" y="19"/>
                  </a:lnTo>
                  <a:lnTo>
                    <a:pt x="65" y="16"/>
                  </a:lnTo>
                  <a:lnTo>
                    <a:pt x="63" y="1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2" y="21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6" y="50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9" y="67"/>
                  </a:lnTo>
                  <a:lnTo>
                    <a:pt x="23" y="69"/>
                  </a:lnTo>
                  <a:lnTo>
                    <a:pt x="31" y="69"/>
                  </a:lnTo>
                  <a:lnTo>
                    <a:pt x="37" y="71"/>
                  </a:lnTo>
                  <a:lnTo>
                    <a:pt x="40" y="69"/>
                  </a:lnTo>
                  <a:lnTo>
                    <a:pt x="48" y="69"/>
                  </a:lnTo>
                  <a:lnTo>
                    <a:pt x="52" y="67"/>
                  </a:lnTo>
                  <a:lnTo>
                    <a:pt x="58" y="64"/>
                  </a:lnTo>
                  <a:lnTo>
                    <a:pt x="60" y="62"/>
                  </a:lnTo>
                  <a:lnTo>
                    <a:pt x="63" y="60"/>
                  </a:lnTo>
                  <a:lnTo>
                    <a:pt x="65" y="58"/>
                  </a:lnTo>
                  <a:lnTo>
                    <a:pt x="67" y="52"/>
                  </a:lnTo>
                  <a:lnTo>
                    <a:pt x="69" y="48"/>
                  </a:lnTo>
                  <a:lnTo>
                    <a:pt x="71" y="44"/>
                  </a:lnTo>
                  <a:lnTo>
                    <a:pt x="71" y="40"/>
                  </a:lnTo>
                  <a:lnTo>
                    <a:pt x="73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9" name="Freeform 617"/>
            <p:cNvSpPr>
              <a:spLocks/>
            </p:cNvSpPr>
            <p:nvPr/>
          </p:nvSpPr>
          <p:spPr bwMode="auto">
            <a:xfrm>
              <a:off x="2720" y="2079"/>
              <a:ext cx="207" cy="814"/>
            </a:xfrm>
            <a:custGeom>
              <a:avLst/>
              <a:gdLst>
                <a:gd name="T0" fmla="*/ 0 w 207"/>
                <a:gd name="T1" fmla="*/ 814 h 814"/>
                <a:gd name="T2" fmla="*/ 0 w 207"/>
                <a:gd name="T3" fmla="*/ 313 h 814"/>
                <a:gd name="T4" fmla="*/ 2 w 207"/>
                <a:gd name="T5" fmla="*/ 305 h 814"/>
                <a:gd name="T6" fmla="*/ 4 w 207"/>
                <a:gd name="T7" fmla="*/ 299 h 814"/>
                <a:gd name="T8" fmla="*/ 7 w 207"/>
                <a:gd name="T9" fmla="*/ 292 h 814"/>
                <a:gd name="T10" fmla="*/ 9 w 207"/>
                <a:gd name="T11" fmla="*/ 286 h 814"/>
                <a:gd name="T12" fmla="*/ 13 w 207"/>
                <a:gd name="T13" fmla="*/ 280 h 814"/>
                <a:gd name="T14" fmla="*/ 17 w 207"/>
                <a:gd name="T15" fmla="*/ 272 h 814"/>
                <a:gd name="T16" fmla="*/ 23 w 207"/>
                <a:gd name="T17" fmla="*/ 267 h 814"/>
                <a:gd name="T18" fmla="*/ 25 w 207"/>
                <a:gd name="T19" fmla="*/ 261 h 814"/>
                <a:gd name="T20" fmla="*/ 32 w 207"/>
                <a:gd name="T21" fmla="*/ 255 h 814"/>
                <a:gd name="T22" fmla="*/ 42 w 207"/>
                <a:gd name="T23" fmla="*/ 246 h 814"/>
                <a:gd name="T24" fmla="*/ 48 w 207"/>
                <a:gd name="T25" fmla="*/ 242 h 814"/>
                <a:gd name="T26" fmla="*/ 53 w 207"/>
                <a:gd name="T27" fmla="*/ 238 h 814"/>
                <a:gd name="T28" fmla="*/ 59 w 207"/>
                <a:gd name="T29" fmla="*/ 234 h 814"/>
                <a:gd name="T30" fmla="*/ 67 w 207"/>
                <a:gd name="T31" fmla="*/ 232 h 814"/>
                <a:gd name="T32" fmla="*/ 73 w 207"/>
                <a:gd name="T33" fmla="*/ 230 h 814"/>
                <a:gd name="T34" fmla="*/ 73 w 207"/>
                <a:gd name="T35" fmla="*/ 0 h 814"/>
                <a:gd name="T36" fmla="*/ 136 w 207"/>
                <a:gd name="T37" fmla="*/ 0 h 814"/>
                <a:gd name="T38" fmla="*/ 136 w 207"/>
                <a:gd name="T39" fmla="*/ 230 h 814"/>
                <a:gd name="T40" fmla="*/ 140 w 207"/>
                <a:gd name="T41" fmla="*/ 232 h 814"/>
                <a:gd name="T42" fmla="*/ 146 w 207"/>
                <a:gd name="T43" fmla="*/ 234 h 814"/>
                <a:gd name="T44" fmla="*/ 153 w 207"/>
                <a:gd name="T45" fmla="*/ 238 h 814"/>
                <a:gd name="T46" fmla="*/ 159 w 207"/>
                <a:gd name="T47" fmla="*/ 242 h 814"/>
                <a:gd name="T48" fmla="*/ 165 w 207"/>
                <a:gd name="T49" fmla="*/ 246 h 814"/>
                <a:gd name="T50" fmla="*/ 171 w 207"/>
                <a:gd name="T51" fmla="*/ 251 h 814"/>
                <a:gd name="T52" fmla="*/ 176 w 207"/>
                <a:gd name="T53" fmla="*/ 255 h 814"/>
                <a:gd name="T54" fmla="*/ 182 w 207"/>
                <a:gd name="T55" fmla="*/ 261 h 814"/>
                <a:gd name="T56" fmla="*/ 186 w 207"/>
                <a:gd name="T57" fmla="*/ 267 h 814"/>
                <a:gd name="T58" fmla="*/ 190 w 207"/>
                <a:gd name="T59" fmla="*/ 272 h 814"/>
                <a:gd name="T60" fmla="*/ 194 w 207"/>
                <a:gd name="T61" fmla="*/ 280 h 814"/>
                <a:gd name="T62" fmla="*/ 197 w 207"/>
                <a:gd name="T63" fmla="*/ 286 h 814"/>
                <a:gd name="T64" fmla="*/ 201 w 207"/>
                <a:gd name="T65" fmla="*/ 292 h 814"/>
                <a:gd name="T66" fmla="*/ 203 w 207"/>
                <a:gd name="T67" fmla="*/ 299 h 814"/>
                <a:gd name="T68" fmla="*/ 205 w 207"/>
                <a:gd name="T69" fmla="*/ 305 h 814"/>
                <a:gd name="T70" fmla="*/ 207 w 207"/>
                <a:gd name="T71" fmla="*/ 313 h 814"/>
                <a:gd name="T72" fmla="*/ 207 w 207"/>
                <a:gd name="T73" fmla="*/ 814 h 814"/>
                <a:gd name="T74" fmla="*/ 0 w 207"/>
                <a:gd name="T75" fmla="*/ 814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814">
                  <a:moveTo>
                    <a:pt x="0" y="814"/>
                  </a:moveTo>
                  <a:lnTo>
                    <a:pt x="0" y="313"/>
                  </a:lnTo>
                  <a:lnTo>
                    <a:pt x="2" y="305"/>
                  </a:lnTo>
                  <a:lnTo>
                    <a:pt x="4" y="299"/>
                  </a:lnTo>
                  <a:lnTo>
                    <a:pt x="7" y="292"/>
                  </a:lnTo>
                  <a:lnTo>
                    <a:pt x="9" y="286"/>
                  </a:lnTo>
                  <a:lnTo>
                    <a:pt x="13" y="280"/>
                  </a:lnTo>
                  <a:lnTo>
                    <a:pt x="17" y="272"/>
                  </a:lnTo>
                  <a:lnTo>
                    <a:pt x="23" y="267"/>
                  </a:lnTo>
                  <a:lnTo>
                    <a:pt x="25" y="261"/>
                  </a:lnTo>
                  <a:lnTo>
                    <a:pt x="32" y="255"/>
                  </a:lnTo>
                  <a:lnTo>
                    <a:pt x="42" y="246"/>
                  </a:lnTo>
                  <a:lnTo>
                    <a:pt x="48" y="242"/>
                  </a:lnTo>
                  <a:lnTo>
                    <a:pt x="53" y="238"/>
                  </a:lnTo>
                  <a:lnTo>
                    <a:pt x="59" y="234"/>
                  </a:lnTo>
                  <a:lnTo>
                    <a:pt x="67" y="232"/>
                  </a:lnTo>
                  <a:lnTo>
                    <a:pt x="73" y="230"/>
                  </a:lnTo>
                  <a:lnTo>
                    <a:pt x="73" y="0"/>
                  </a:lnTo>
                  <a:lnTo>
                    <a:pt x="136" y="0"/>
                  </a:lnTo>
                  <a:lnTo>
                    <a:pt x="136" y="230"/>
                  </a:lnTo>
                  <a:lnTo>
                    <a:pt x="140" y="232"/>
                  </a:lnTo>
                  <a:lnTo>
                    <a:pt x="146" y="234"/>
                  </a:lnTo>
                  <a:lnTo>
                    <a:pt x="153" y="238"/>
                  </a:lnTo>
                  <a:lnTo>
                    <a:pt x="159" y="242"/>
                  </a:lnTo>
                  <a:lnTo>
                    <a:pt x="165" y="246"/>
                  </a:lnTo>
                  <a:lnTo>
                    <a:pt x="171" y="251"/>
                  </a:lnTo>
                  <a:lnTo>
                    <a:pt x="176" y="255"/>
                  </a:lnTo>
                  <a:lnTo>
                    <a:pt x="182" y="261"/>
                  </a:lnTo>
                  <a:lnTo>
                    <a:pt x="186" y="267"/>
                  </a:lnTo>
                  <a:lnTo>
                    <a:pt x="190" y="272"/>
                  </a:lnTo>
                  <a:lnTo>
                    <a:pt x="194" y="280"/>
                  </a:lnTo>
                  <a:lnTo>
                    <a:pt x="197" y="286"/>
                  </a:lnTo>
                  <a:lnTo>
                    <a:pt x="201" y="292"/>
                  </a:lnTo>
                  <a:lnTo>
                    <a:pt x="203" y="299"/>
                  </a:lnTo>
                  <a:lnTo>
                    <a:pt x="205" y="305"/>
                  </a:lnTo>
                  <a:lnTo>
                    <a:pt x="207" y="313"/>
                  </a:lnTo>
                  <a:lnTo>
                    <a:pt x="207" y="814"/>
                  </a:lnTo>
                  <a:lnTo>
                    <a:pt x="0" y="814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80" name="Freeform 618"/>
            <p:cNvSpPr>
              <a:spLocks/>
            </p:cNvSpPr>
            <p:nvPr/>
          </p:nvSpPr>
          <p:spPr bwMode="auto">
            <a:xfrm>
              <a:off x="2691" y="2079"/>
              <a:ext cx="102" cy="814"/>
            </a:xfrm>
            <a:custGeom>
              <a:avLst/>
              <a:gdLst>
                <a:gd name="T0" fmla="*/ 102 w 102"/>
                <a:gd name="T1" fmla="*/ 0 h 814"/>
                <a:gd name="T2" fmla="*/ 71 w 102"/>
                <a:gd name="T3" fmla="*/ 0 h 814"/>
                <a:gd name="T4" fmla="*/ 71 w 102"/>
                <a:gd name="T5" fmla="*/ 230 h 814"/>
                <a:gd name="T6" fmla="*/ 67 w 102"/>
                <a:gd name="T7" fmla="*/ 232 h 814"/>
                <a:gd name="T8" fmla="*/ 61 w 102"/>
                <a:gd name="T9" fmla="*/ 234 h 814"/>
                <a:gd name="T10" fmla="*/ 54 w 102"/>
                <a:gd name="T11" fmla="*/ 238 h 814"/>
                <a:gd name="T12" fmla="*/ 48 w 102"/>
                <a:gd name="T13" fmla="*/ 242 h 814"/>
                <a:gd name="T14" fmla="*/ 42 w 102"/>
                <a:gd name="T15" fmla="*/ 246 h 814"/>
                <a:gd name="T16" fmla="*/ 36 w 102"/>
                <a:gd name="T17" fmla="*/ 251 h 814"/>
                <a:gd name="T18" fmla="*/ 31 w 102"/>
                <a:gd name="T19" fmla="*/ 255 h 814"/>
                <a:gd name="T20" fmla="*/ 25 w 102"/>
                <a:gd name="T21" fmla="*/ 261 h 814"/>
                <a:gd name="T22" fmla="*/ 23 w 102"/>
                <a:gd name="T23" fmla="*/ 267 h 814"/>
                <a:gd name="T24" fmla="*/ 17 w 102"/>
                <a:gd name="T25" fmla="*/ 272 h 814"/>
                <a:gd name="T26" fmla="*/ 13 w 102"/>
                <a:gd name="T27" fmla="*/ 280 h 814"/>
                <a:gd name="T28" fmla="*/ 10 w 102"/>
                <a:gd name="T29" fmla="*/ 286 h 814"/>
                <a:gd name="T30" fmla="*/ 6 w 102"/>
                <a:gd name="T31" fmla="*/ 292 h 814"/>
                <a:gd name="T32" fmla="*/ 4 w 102"/>
                <a:gd name="T33" fmla="*/ 299 h 814"/>
                <a:gd name="T34" fmla="*/ 2 w 102"/>
                <a:gd name="T35" fmla="*/ 305 h 814"/>
                <a:gd name="T36" fmla="*/ 0 w 102"/>
                <a:gd name="T37" fmla="*/ 313 h 814"/>
                <a:gd name="T38" fmla="*/ 0 w 102"/>
                <a:gd name="T39" fmla="*/ 814 h 814"/>
                <a:gd name="T40" fmla="*/ 29 w 102"/>
                <a:gd name="T41" fmla="*/ 814 h 814"/>
                <a:gd name="T42" fmla="*/ 29 w 102"/>
                <a:gd name="T43" fmla="*/ 313 h 814"/>
                <a:gd name="T44" fmla="*/ 31 w 102"/>
                <a:gd name="T45" fmla="*/ 305 h 814"/>
                <a:gd name="T46" fmla="*/ 33 w 102"/>
                <a:gd name="T47" fmla="*/ 299 h 814"/>
                <a:gd name="T48" fmla="*/ 36 w 102"/>
                <a:gd name="T49" fmla="*/ 292 h 814"/>
                <a:gd name="T50" fmla="*/ 38 w 102"/>
                <a:gd name="T51" fmla="*/ 286 h 814"/>
                <a:gd name="T52" fmla="*/ 42 w 102"/>
                <a:gd name="T53" fmla="*/ 280 h 814"/>
                <a:gd name="T54" fmla="*/ 46 w 102"/>
                <a:gd name="T55" fmla="*/ 272 h 814"/>
                <a:gd name="T56" fmla="*/ 52 w 102"/>
                <a:gd name="T57" fmla="*/ 267 h 814"/>
                <a:gd name="T58" fmla="*/ 54 w 102"/>
                <a:gd name="T59" fmla="*/ 261 h 814"/>
                <a:gd name="T60" fmla="*/ 61 w 102"/>
                <a:gd name="T61" fmla="*/ 255 h 814"/>
                <a:gd name="T62" fmla="*/ 71 w 102"/>
                <a:gd name="T63" fmla="*/ 246 h 814"/>
                <a:gd name="T64" fmla="*/ 77 w 102"/>
                <a:gd name="T65" fmla="*/ 242 h 814"/>
                <a:gd name="T66" fmla="*/ 82 w 102"/>
                <a:gd name="T67" fmla="*/ 238 h 814"/>
                <a:gd name="T68" fmla="*/ 88 w 102"/>
                <a:gd name="T69" fmla="*/ 234 h 814"/>
                <a:gd name="T70" fmla="*/ 96 w 102"/>
                <a:gd name="T71" fmla="*/ 232 h 814"/>
                <a:gd name="T72" fmla="*/ 102 w 102"/>
                <a:gd name="T73" fmla="*/ 230 h 814"/>
                <a:gd name="T74" fmla="*/ 102 w 102"/>
                <a:gd name="T75" fmla="*/ 0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2" h="814">
                  <a:moveTo>
                    <a:pt x="102" y="0"/>
                  </a:moveTo>
                  <a:lnTo>
                    <a:pt x="71" y="0"/>
                  </a:lnTo>
                  <a:lnTo>
                    <a:pt x="71" y="230"/>
                  </a:lnTo>
                  <a:lnTo>
                    <a:pt x="67" y="232"/>
                  </a:lnTo>
                  <a:lnTo>
                    <a:pt x="61" y="234"/>
                  </a:lnTo>
                  <a:lnTo>
                    <a:pt x="54" y="238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6" y="251"/>
                  </a:lnTo>
                  <a:lnTo>
                    <a:pt x="31" y="255"/>
                  </a:lnTo>
                  <a:lnTo>
                    <a:pt x="25" y="261"/>
                  </a:lnTo>
                  <a:lnTo>
                    <a:pt x="23" y="267"/>
                  </a:lnTo>
                  <a:lnTo>
                    <a:pt x="17" y="272"/>
                  </a:lnTo>
                  <a:lnTo>
                    <a:pt x="13" y="280"/>
                  </a:lnTo>
                  <a:lnTo>
                    <a:pt x="10" y="286"/>
                  </a:lnTo>
                  <a:lnTo>
                    <a:pt x="6" y="292"/>
                  </a:lnTo>
                  <a:lnTo>
                    <a:pt x="4" y="299"/>
                  </a:lnTo>
                  <a:lnTo>
                    <a:pt x="2" y="305"/>
                  </a:lnTo>
                  <a:lnTo>
                    <a:pt x="0" y="313"/>
                  </a:lnTo>
                  <a:lnTo>
                    <a:pt x="0" y="814"/>
                  </a:lnTo>
                  <a:lnTo>
                    <a:pt x="29" y="814"/>
                  </a:lnTo>
                  <a:lnTo>
                    <a:pt x="29" y="313"/>
                  </a:lnTo>
                  <a:lnTo>
                    <a:pt x="31" y="305"/>
                  </a:lnTo>
                  <a:lnTo>
                    <a:pt x="33" y="299"/>
                  </a:lnTo>
                  <a:lnTo>
                    <a:pt x="36" y="292"/>
                  </a:lnTo>
                  <a:lnTo>
                    <a:pt x="38" y="286"/>
                  </a:lnTo>
                  <a:lnTo>
                    <a:pt x="42" y="280"/>
                  </a:lnTo>
                  <a:lnTo>
                    <a:pt x="46" y="272"/>
                  </a:lnTo>
                  <a:lnTo>
                    <a:pt x="52" y="267"/>
                  </a:lnTo>
                  <a:lnTo>
                    <a:pt x="54" y="261"/>
                  </a:lnTo>
                  <a:lnTo>
                    <a:pt x="61" y="255"/>
                  </a:lnTo>
                  <a:lnTo>
                    <a:pt x="71" y="246"/>
                  </a:lnTo>
                  <a:lnTo>
                    <a:pt x="77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6" y="232"/>
                  </a:lnTo>
                  <a:lnTo>
                    <a:pt x="102" y="23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3C059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81" name="Freeform 619"/>
            <p:cNvSpPr>
              <a:spLocks/>
            </p:cNvSpPr>
            <p:nvPr/>
          </p:nvSpPr>
          <p:spPr bwMode="auto">
            <a:xfrm>
              <a:off x="2478" y="1463"/>
              <a:ext cx="422" cy="487"/>
            </a:xfrm>
            <a:custGeom>
              <a:avLst/>
              <a:gdLst>
                <a:gd name="T0" fmla="*/ 117 w 422"/>
                <a:gd name="T1" fmla="*/ 487 h 487"/>
                <a:gd name="T2" fmla="*/ 0 w 422"/>
                <a:gd name="T3" fmla="*/ 487 h 487"/>
                <a:gd name="T4" fmla="*/ 0 w 422"/>
                <a:gd name="T5" fmla="*/ 318 h 487"/>
                <a:gd name="T6" fmla="*/ 4 w 422"/>
                <a:gd name="T7" fmla="*/ 282 h 487"/>
                <a:gd name="T8" fmla="*/ 9 w 422"/>
                <a:gd name="T9" fmla="*/ 249 h 487"/>
                <a:gd name="T10" fmla="*/ 17 w 422"/>
                <a:gd name="T11" fmla="*/ 224 h 487"/>
                <a:gd name="T12" fmla="*/ 27 w 422"/>
                <a:gd name="T13" fmla="*/ 201 h 487"/>
                <a:gd name="T14" fmla="*/ 38 w 422"/>
                <a:gd name="T15" fmla="*/ 178 h 487"/>
                <a:gd name="T16" fmla="*/ 50 w 422"/>
                <a:gd name="T17" fmla="*/ 157 h 487"/>
                <a:gd name="T18" fmla="*/ 63 w 422"/>
                <a:gd name="T19" fmla="*/ 136 h 487"/>
                <a:gd name="T20" fmla="*/ 79 w 422"/>
                <a:gd name="T21" fmla="*/ 117 h 487"/>
                <a:gd name="T22" fmla="*/ 96 w 422"/>
                <a:gd name="T23" fmla="*/ 100 h 487"/>
                <a:gd name="T24" fmla="*/ 115 w 422"/>
                <a:gd name="T25" fmla="*/ 82 h 487"/>
                <a:gd name="T26" fmla="*/ 134 w 422"/>
                <a:gd name="T27" fmla="*/ 67 h 487"/>
                <a:gd name="T28" fmla="*/ 155 w 422"/>
                <a:gd name="T29" fmla="*/ 52 h 487"/>
                <a:gd name="T30" fmla="*/ 176 w 422"/>
                <a:gd name="T31" fmla="*/ 38 h 487"/>
                <a:gd name="T32" fmla="*/ 199 w 422"/>
                <a:gd name="T33" fmla="*/ 29 h 487"/>
                <a:gd name="T34" fmla="*/ 223 w 422"/>
                <a:gd name="T35" fmla="*/ 19 h 487"/>
                <a:gd name="T36" fmla="*/ 246 w 422"/>
                <a:gd name="T37" fmla="*/ 11 h 487"/>
                <a:gd name="T38" fmla="*/ 271 w 422"/>
                <a:gd name="T39" fmla="*/ 5 h 487"/>
                <a:gd name="T40" fmla="*/ 295 w 422"/>
                <a:gd name="T41" fmla="*/ 2 h 487"/>
                <a:gd name="T42" fmla="*/ 320 w 422"/>
                <a:gd name="T43" fmla="*/ 0 h 487"/>
                <a:gd name="T44" fmla="*/ 368 w 422"/>
                <a:gd name="T45" fmla="*/ 0 h 487"/>
                <a:gd name="T46" fmla="*/ 395 w 422"/>
                <a:gd name="T47" fmla="*/ 4 h 487"/>
                <a:gd name="T48" fmla="*/ 422 w 422"/>
                <a:gd name="T49" fmla="*/ 9 h 487"/>
                <a:gd name="T50" fmla="*/ 420 w 422"/>
                <a:gd name="T51" fmla="*/ 9 h 487"/>
                <a:gd name="T52" fmla="*/ 395 w 422"/>
                <a:gd name="T53" fmla="*/ 13 h 487"/>
                <a:gd name="T54" fmla="*/ 372 w 422"/>
                <a:gd name="T55" fmla="*/ 19 h 487"/>
                <a:gd name="T56" fmla="*/ 347 w 422"/>
                <a:gd name="T57" fmla="*/ 25 h 487"/>
                <a:gd name="T58" fmla="*/ 324 w 422"/>
                <a:gd name="T59" fmla="*/ 34 h 487"/>
                <a:gd name="T60" fmla="*/ 301 w 422"/>
                <a:gd name="T61" fmla="*/ 46 h 487"/>
                <a:gd name="T62" fmla="*/ 278 w 422"/>
                <a:gd name="T63" fmla="*/ 57 h 487"/>
                <a:gd name="T64" fmla="*/ 257 w 422"/>
                <a:gd name="T65" fmla="*/ 73 h 487"/>
                <a:gd name="T66" fmla="*/ 238 w 422"/>
                <a:gd name="T67" fmla="*/ 88 h 487"/>
                <a:gd name="T68" fmla="*/ 219 w 422"/>
                <a:gd name="T69" fmla="*/ 105 h 487"/>
                <a:gd name="T70" fmla="*/ 199 w 422"/>
                <a:gd name="T71" fmla="*/ 123 h 487"/>
                <a:gd name="T72" fmla="*/ 184 w 422"/>
                <a:gd name="T73" fmla="*/ 144 h 487"/>
                <a:gd name="T74" fmla="*/ 171 w 422"/>
                <a:gd name="T75" fmla="*/ 163 h 487"/>
                <a:gd name="T76" fmla="*/ 157 w 422"/>
                <a:gd name="T77" fmla="*/ 184 h 487"/>
                <a:gd name="T78" fmla="*/ 146 w 422"/>
                <a:gd name="T79" fmla="*/ 207 h 487"/>
                <a:gd name="T80" fmla="*/ 136 w 422"/>
                <a:gd name="T81" fmla="*/ 230 h 487"/>
                <a:gd name="T82" fmla="*/ 127 w 422"/>
                <a:gd name="T83" fmla="*/ 255 h 487"/>
                <a:gd name="T84" fmla="*/ 121 w 422"/>
                <a:gd name="T85" fmla="*/ 278 h 487"/>
                <a:gd name="T86" fmla="*/ 117 w 422"/>
                <a:gd name="T87" fmla="*/ 297 h 487"/>
                <a:gd name="T88" fmla="*/ 117 w 422"/>
                <a:gd name="T89" fmla="*/ 487 h 4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22" h="487">
                  <a:moveTo>
                    <a:pt x="117" y="487"/>
                  </a:moveTo>
                  <a:lnTo>
                    <a:pt x="0" y="487"/>
                  </a:lnTo>
                  <a:lnTo>
                    <a:pt x="0" y="318"/>
                  </a:lnTo>
                  <a:lnTo>
                    <a:pt x="4" y="282"/>
                  </a:lnTo>
                  <a:lnTo>
                    <a:pt x="9" y="249"/>
                  </a:lnTo>
                  <a:lnTo>
                    <a:pt x="17" y="224"/>
                  </a:lnTo>
                  <a:lnTo>
                    <a:pt x="27" y="201"/>
                  </a:lnTo>
                  <a:lnTo>
                    <a:pt x="38" y="178"/>
                  </a:lnTo>
                  <a:lnTo>
                    <a:pt x="50" y="157"/>
                  </a:lnTo>
                  <a:lnTo>
                    <a:pt x="63" y="136"/>
                  </a:lnTo>
                  <a:lnTo>
                    <a:pt x="79" y="117"/>
                  </a:lnTo>
                  <a:lnTo>
                    <a:pt x="96" y="100"/>
                  </a:lnTo>
                  <a:lnTo>
                    <a:pt x="115" y="82"/>
                  </a:lnTo>
                  <a:lnTo>
                    <a:pt x="134" y="67"/>
                  </a:lnTo>
                  <a:lnTo>
                    <a:pt x="155" y="52"/>
                  </a:lnTo>
                  <a:lnTo>
                    <a:pt x="176" y="38"/>
                  </a:lnTo>
                  <a:lnTo>
                    <a:pt x="199" y="29"/>
                  </a:lnTo>
                  <a:lnTo>
                    <a:pt x="223" y="19"/>
                  </a:lnTo>
                  <a:lnTo>
                    <a:pt x="246" y="11"/>
                  </a:lnTo>
                  <a:lnTo>
                    <a:pt x="271" y="5"/>
                  </a:lnTo>
                  <a:lnTo>
                    <a:pt x="295" y="2"/>
                  </a:lnTo>
                  <a:lnTo>
                    <a:pt x="320" y="0"/>
                  </a:lnTo>
                  <a:lnTo>
                    <a:pt x="368" y="0"/>
                  </a:lnTo>
                  <a:lnTo>
                    <a:pt x="395" y="4"/>
                  </a:lnTo>
                  <a:lnTo>
                    <a:pt x="422" y="9"/>
                  </a:lnTo>
                  <a:lnTo>
                    <a:pt x="420" y="9"/>
                  </a:lnTo>
                  <a:lnTo>
                    <a:pt x="395" y="13"/>
                  </a:lnTo>
                  <a:lnTo>
                    <a:pt x="372" y="19"/>
                  </a:lnTo>
                  <a:lnTo>
                    <a:pt x="347" y="25"/>
                  </a:lnTo>
                  <a:lnTo>
                    <a:pt x="324" y="34"/>
                  </a:lnTo>
                  <a:lnTo>
                    <a:pt x="301" y="46"/>
                  </a:lnTo>
                  <a:lnTo>
                    <a:pt x="278" y="57"/>
                  </a:lnTo>
                  <a:lnTo>
                    <a:pt x="257" y="73"/>
                  </a:lnTo>
                  <a:lnTo>
                    <a:pt x="238" y="88"/>
                  </a:lnTo>
                  <a:lnTo>
                    <a:pt x="219" y="105"/>
                  </a:lnTo>
                  <a:lnTo>
                    <a:pt x="199" y="123"/>
                  </a:lnTo>
                  <a:lnTo>
                    <a:pt x="184" y="144"/>
                  </a:lnTo>
                  <a:lnTo>
                    <a:pt x="171" y="163"/>
                  </a:lnTo>
                  <a:lnTo>
                    <a:pt x="157" y="184"/>
                  </a:lnTo>
                  <a:lnTo>
                    <a:pt x="146" y="207"/>
                  </a:lnTo>
                  <a:lnTo>
                    <a:pt x="136" y="230"/>
                  </a:lnTo>
                  <a:lnTo>
                    <a:pt x="127" y="255"/>
                  </a:lnTo>
                  <a:lnTo>
                    <a:pt x="121" y="278"/>
                  </a:lnTo>
                  <a:lnTo>
                    <a:pt x="117" y="297"/>
                  </a:lnTo>
                  <a:lnTo>
                    <a:pt x="117" y="487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82" name="Freeform 620"/>
            <p:cNvSpPr>
              <a:spLocks/>
            </p:cNvSpPr>
            <p:nvPr/>
          </p:nvSpPr>
          <p:spPr bwMode="auto">
            <a:xfrm>
              <a:off x="2854" y="1269"/>
              <a:ext cx="781" cy="1777"/>
            </a:xfrm>
            <a:custGeom>
              <a:avLst/>
              <a:gdLst>
                <a:gd name="T0" fmla="*/ 374 w 781"/>
                <a:gd name="T1" fmla="*/ 1768 h 1777"/>
                <a:gd name="T2" fmla="*/ 530 w 781"/>
                <a:gd name="T3" fmla="*/ 1704 h 1777"/>
                <a:gd name="T4" fmla="*/ 658 w 781"/>
                <a:gd name="T5" fmla="*/ 1597 h 1777"/>
                <a:gd name="T6" fmla="*/ 747 w 781"/>
                <a:gd name="T7" fmla="*/ 1457 h 1777"/>
                <a:gd name="T8" fmla="*/ 781 w 781"/>
                <a:gd name="T9" fmla="*/ 773 h 1777"/>
                <a:gd name="T10" fmla="*/ 776 w 781"/>
                <a:gd name="T11" fmla="*/ 752 h 1777"/>
                <a:gd name="T12" fmla="*/ 768 w 781"/>
                <a:gd name="T13" fmla="*/ 733 h 1777"/>
                <a:gd name="T14" fmla="*/ 758 w 781"/>
                <a:gd name="T15" fmla="*/ 716 h 1777"/>
                <a:gd name="T16" fmla="*/ 733 w 781"/>
                <a:gd name="T17" fmla="*/ 695 h 1777"/>
                <a:gd name="T18" fmla="*/ 714 w 781"/>
                <a:gd name="T19" fmla="*/ 685 h 1777"/>
                <a:gd name="T20" fmla="*/ 695 w 781"/>
                <a:gd name="T21" fmla="*/ 681 h 1777"/>
                <a:gd name="T22" fmla="*/ 672 w 781"/>
                <a:gd name="T23" fmla="*/ 681 h 1777"/>
                <a:gd name="T24" fmla="*/ 668 w 781"/>
                <a:gd name="T25" fmla="*/ 626 h 1777"/>
                <a:gd name="T26" fmla="*/ 647 w 781"/>
                <a:gd name="T27" fmla="*/ 576 h 1777"/>
                <a:gd name="T28" fmla="*/ 609 w 781"/>
                <a:gd name="T29" fmla="*/ 537 h 1777"/>
                <a:gd name="T30" fmla="*/ 595 w 781"/>
                <a:gd name="T31" fmla="*/ 462 h 1777"/>
                <a:gd name="T32" fmla="*/ 572 w 781"/>
                <a:gd name="T33" fmla="*/ 359 h 1777"/>
                <a:gd name="T34" fmla="*/ 528 w 781"/>
                <a:gd name="T35" fmla="*/ 265 h 1777"/>
                <a:gd name="T36" fmla="*/ 468 w 781"/>
                <a:gd name="T37" fmla="*/ 178 h 1777"/>
                <a:gd name="T38" fmla="*/ 392 w 781"/>
                <a:gd name="T39" fmla="*/ 107 h 1777"/>
                <a:gd name="T40" fmla="*/ 301 w 781"/>
                <a:gd name="T41" fmla="*/ 54 h 1777"/>
                <a:gd name="T42" fmla="*/ 204 w 781"/>
                <a:gd name="T43" fmla="*/ 17 h 1777"/>
                <a:gd name="T44" fmla="*/ 98 w 781"/>
                <a:gd name="T45" fmla="*/ 2 h 1777"/>
                <a:gd name="T46" fmla="*/ 21 w 781"/>
                <a:gd name="T47" fmla="*/ 2 h 1777"/>
                <a:gd name="T48" fmla="*/ 119 w 781"/>
                <a:gd name="T49" fmla="*/ 25 h 1777"/>
                <a:gd name="T50" fmla="*/ 217 w 781"/>
                <a:gd name="T51" fmla="*/ 69 h 1777"/>
                <a:gd name="T52" fmla="*/ 301 w 781"/>
                <a:gd name="T53" fmla="*/ 130 h 1777"/>
                <a:gd name="T54" fmla="*/ 374 w 781"/>
                <a:gd name="T55" fmla="*/ 207 h 1777"/>
                <a:gd name="T56" fmla="*/ 432 w 781"/>
                <a:gd name="T57" fmla="*/ 297 h 1777"/>
                <a:gd name="T58" fmla="*/ 468 w 781"/>
                <a:gd name="T59" fmla="*/ 397 h 1777"/>
                <a:gd name="T60" fmla="*/ 488 w 781"/>
                <a:gd name="T61" fmla="*/ 501 h 1777"/>
                <a:gd name="T62" fmla="*/ 513 w 781"/>
                <a:gd name="T63" fmla="*/ 560 h 1777"/>
                <a:gd name="T64" fmla="*/ 534 w 781"/>
                <a:gd name="T65" fmla="*/ 595 h 1777"/>
                <a:gd name="T66" fmla="*/ 547 w 781"/>
                <a:gd name="T67" fmla="*/ 635 h 1777"/>
                <a:gd name="T68" fmla="*/ 551 w 781"/>
                <a:gd name="T69" fmla="*/ 679 h 1777"/>
                <a:gd name="T70" fmla="*/ 586 w 781"/>
                <a:gd name="T71" fmla="*/ 683 h 1777"/>
                <a:gd name="T72" fmla="*/ 612 w 781"/>
                <a:gd name="T73" fmla="*/ 695 h 1777"/>
                <a:gd name="T74" fmla="*/ 641 w 781"/>
                <a:gd name="T75" fmla="*/ 716 h 1777"/>
                <a:gd name="T76" fmla="*/ 657 w 781"/>
                <a:gd name="T77" fmla="*/ 739 h 1777"/>
                <a:gd name="T78" fmla="*/ 666 w 781"/>
                <a:gd name="T79" fmla="*/ 766 h 1777"/>
                <a:gd name="T80" fmla="*/ 666 w 781"/>
                <a:gd name="T81" fmla="*/ 1311 h 1777"/>
                <a:gd name="T82" fmla="*/ 622 w 781"/>
                <a:gd name="T83" fmla="*/ 1472 h 1777"/>
                <a:gd name="T84" fmla="*/ 528 w 781"/>
                <a:gd name="T85" fmla="*/ 1608 h 1777"/>
                <a:gd name="T86" fmla="*/ 397 w 781"/>
                <a:gd name="T87" fmla="*/ 1712 h 1777"/>
                <a:gd name="T88" fmla="*/ 242 w 781"/>
                <a:gd name="T89" fmla="*/ 1768 h 1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1" h="1777">
                  <a:moveTo>
                    <a:pt x="263" y="1777"/>
                  </a:moveTo>
                  <a:lnTo>
                    <a:pt x="319" y="1772"/>
                  </a:lnTo>
                  <a:lnTo>
                    <a:pt x="374" y="1768"/>
                  </a:lnTo>
                  <a:lnTo>
                    <a:pt x="428" y="1752"/>
                  </a:lnTo>
                  <a:lnTo>
                    <a:pt x="480" y="1729"/>
                  </a:lnTo>
                  <a:lnTo>
                    <a:pt x="530" y="1704"/>
                  </a:lnTo>
                  <a:lnTo>
                    <a:pt x="576" y="1672"/>
                  </a:lnTo>
                  <a:lnTo>
                    <a:pt x="618" y="1637"/>
                  </a:lnTo>
                  <a:lnTo>
                    <a:pt x="658" y="1597"/>
                  </a:lnTo>
                  <a:lnTo>
                    <a:pt x="691" y="1553"/>
                  </a:lnTo>
                  <a:lnTo>
                    <a:pt x="724" y="1505"/>
                  </a:lnTo>
                  <a:lnTo>
                    <a:pt x="747" y="1457"/>
                  </a:lnTo>
                  <a:lnTo>
                    <a:pt x="764" y="1401"/>
                  </a:lnTo>
                  <a:lnTo>
                    <a:pt x="781" y="1334"/>
                  </a:lnTo>
                  <a:lnTo>
                    <a:pt x="781" y="773"/>
                  </a:lnTo>
                  <a:lnTo>
                    <a:pt x="777" y="768"/>
                  </a:lnTo>
                  <a:lnTo>
                    <a:pt x="777" y="760"/>
                  </a:lnTo>
                  <a:lnTo>
                    <a:pt x="776" y="752"/>
                  </a:lnTo>
                  <a:lnTo>
                    <a:pt x="774" y="747"/>
                  </a:lnTo>
                  <a:lnTo>
                    <a:pt x="772" y="739"/>
                  </a:lnTo>
                  <a:lnTo>
                    <a:pt x="768" y="733"/>
                  </a:lnTo>
                  <a:lnTo>
                    <a:pt x="764" y="727"/>
                  </a:lnTo>
                  <a:lnTo>
                    <a:pt x="762" y="722"/>
                  </a:lnTo>
                  <a:lnTo>
                    <a:pt x="758" y="716"/>
                  </a:lnTo>
                  <a:lnTo>
                    <a:pt x="743" y="700"/>
                  </a:lnTo>
                  <a:lnTo>
                    <a:pt x="737" y="697"/>
                  </a:lnTo>
                  <a:lnTo>
                    <a:pt x="733" y="695"/>
                  </a:lnTo>
                  <a:lnTo>
                    <a:pt x="726" y="691"/>
                  </a:lnTo>
                  <a:lnTo>
                    <a:pt x="720" y="687"/>
                  </a:lnTo>
                  <a:lnTo>
                    <a:pt x="714" y="685"/>
                  </a:lnTo>
                  <a:lnTo>
                    <a:pt x="706" y="683"/>
                  </a:lnTo>
                  <a:lnTo>
                    <a:pt x="699" y="681"/>
                  </a:lnTo>
                  <a:lnTo>
                    <a:pt x="695" y="681"/>
                  </a:lnTo>
                  <a:lnTo>
                    <a:pt x="685" y="679"/>
                  </a:lnTo>
                  <a:lnTo>
                    <a:pt x="678" y="679"/>
                  </a:lnTo>
                  <a:lnTo>
                    <a:pt x="672" y="681"/>
                  </a:lnTo>
                  <a:lnTo>
                    <a:pt x="672" y="662"/>
                  </a:lnTo>
                  <a:lnTo>
                    <a:pt x="670" y="643"/>
                  </a:lnTo>
                  <a:lnTo>
                    <a:pt x="668" y="626"/>
                  </a:lnTo>
                  <a:lnTo>
                    <a:pt x="662" y="608"/>
                  </a:lnTo>
                  <a:lnTo>
                    <a:pt x="657" y="591"/>
                  </a:lnTo>
                  <a:lnTo>
                    <a:pt x="647" y="576"/>
                  </a:lnTo>
                  <a:lnTo>
                    <a:pt x="635" y="560"/>
                  </a:lnTo>
                  <a:lnTo>
                    <a:pt x="622" y="547"/>
                  </a:lnTo>
                  <a:lnTo>
                    <a:pt x="609" y="537"/>
                  </a:lnTo>
                  <a:lnTo>
                    <a:pt x="601" y="532"/>
                  </a:lnTo>
                  <a:lnTo>
                    <a:pt x="599" y="497"/>
                  </a:lnTo>
                  <a:lnTo>
                    <a:pt x="595" y="462"/>
                  </a:lnTo>
                  <a:lnTo>
                    <a:pt x="591" y="428"/>
                  </a:lnTo>
                  <a:lnTo>
                    <a:pt x="582" y="395"/>
                  </a:lnTo>
                  <a:lnTo>
                    <a:pt x="572" y="359"/>
                  </a:lnTo>
                  <a:lnTo>
                    <a:pt x="561" y="328"/>
                  </a:lnTo>
                  <a:lnTo>
                    <a:pt x="545" y="295"/>
                  </a:lnTo>
                  <a:lnTo>
                    <a:pt x="528" y="265"/>
                  </a:lnTo>
                  <a:lnTo>
                    <a:pt x="511" y="236"/>
                  </a:lnTo>
                  <a:lnTo>
                    <a:pt x="490" y="207"/>
                  </a:lnTo>
                  <a:lnTo>
                    <a:pt x="468" y="178"/>
                  </a:lnTo>
                  <a:lnTo>
                    <a:pt x="443" y="153"/>
                  </a:lnTo>
                  <a:lnTo>
                    <a:pt x="419" y="130"/>
                  </a:lnTo>
                  <a:lnTo>
                    <a:pt x="392" y="107"/>
                  </a:lnTo>
                  <a:lnTo>
                    <a:pt x="363" y="86"/>
                  </a:lnTo>
                  <a:lnTo>
                    <a:pt x="334" y="69"/>
                  </a:lnTo>
                  <a:lnTo>
                    <a:pt x="301" y="54"/>
                  </a:lnTo>
                  <a:lnTo>
                    <a:pt x="271" y="38"/>
                  </a:lnTo>
                  <a:lnTo>
                    <a:pt x="238" y="25"/>
                  </a:lnTo>
                  <a:lnTo>
                    <a:pt x="204" y="17"/>
                  </a:lnTo>
                  <a:lnTo>
                    <a:pt x="169" y="9"/>
                  </a:lnTo>
                  <a:lnTo>
                    <a:pt x="134" y="6"/>
                  </a:lnTo>
                  <a:lnTo>
                    <a:pt x="98" y="2"/>
                  </a:lnTo>
                  <a:lnTo>
                    <a:pt x="65" y="0"/>
                  </a:lnTo>
                  <a:lnTo>
                    <a:pt x="0" y="0"/>
                  </a:lnTo>
                  <a:lnTo>
                    <a:pt x="21" y="2"/>
                  </a:lnTo>
                  <a:lnTo>
                    <a:pt x="50" y="8"/>
                  </a:lnTo>
                  <a:lnTo>
                    <a:pt x="86" y="15"/>
                  </a:lnTo>
                  <a:lnTo>
                    <a:pt x="119" y="25"/>
                  </a:lnTo>
                  <a:lnTo>
                    <a:pt x="152" y="38"/>
                  </a:lnTo>
                  <a:lnTo>
                    <a:pt x="184" y="54"/>
                  </a:lnTo>
                  <a:lnTo>
                    <a:pt x="217" y="69"/>
                  </a:lnTo>
                  <a:lnTo>
                    <a:pt x="246" y="88"/>
                  </a:lnTo>
                  <a:lnTo>
                    <a:pt x="275" y="107"/>
                  </a:lnTo>
                  <a:lnTo>
                    <a:pt x="301" y="130"/>
                  </a:lnTo>
                  <a:lnTo>
                    <a:pt x="328" y="155"/>
                  </a:lnTo>
                  <a:lnTo>
                    <a:pt x="351" y="180"/>
                  </a:lnTo>
                  <a:lnTo>
                    <a:pt x="374" y="207"/>
                  </a:lnTo>
                  <a:lnTo>
                    <a:pt x="396" y="238"/>
                  </a:lnTo>
                  <a:lnTo>
                    <a:pt x="415" y="267"/>
                  </a:lnTo>
                  <a:lnTo>
                    <a:pt x="432" y="297"/>
                  </a:lnTo>
                  <a:lnTo>
                    <a:pt x="445" y="330"/>
                  </a:lnTo>
                  <a:lnTo>
                    <a:pt x="459" y="363"/>
                  </a:lnTo>
                  <a:lnTo>
                    <a:pt x="468" y="397"/>
                  </a:lnTo>
                  <a:lnTo>
                    <a:pt x="476" y="432"/>
                  </a:lnTo>
                  <a:lnTo>
                    <a:pt x="482" y="466"/>
                  </a:lnTo>
                  <a:lnTo>
                    <a:pt x="488" y="501"/>
                  </a:lnTo>
                  <a:lnTo>
                    <a:pt x="491" y="537"/>
                  </a:lnTo>
                  <a:lnTo>
                    <a:pt x="503" y="551"/>
                  </a:lnTo>
                  <a:lnTo>
                    <a:pt x="513" y="560"/>
                  </a:lnTo>
                  <a:lnTo>
                    <a:pt x="522" y="572"/>
                  </a:lnTo>
                  <a:lnTo>
                    <a:pt x="528" y="583"/>
                  </a:lnTo>
                  <a:lnTo>
                    <a:pt x="534" y="595"/>
                  </a:lnTo>
                  <a:lnTo>
                    <a:pt x="539" y="608"/>
                  </a:lnTo>
                  <a:lnTo>
                    <a:pt x="543" y="622"/>
                  </a:lnTo>
                  <a:lnTo>
                    <a:pt x="547" y="635"/>
                  </a:lnTo>
                  <a:lnTo>
                    <a:pt x="549" y="649"/>
                  </a:lnTo>
                  <a:lnTo>
                    <a:pt x="549" y="677"/>
                  </a:lnTo>
                  <a:lnTo>
                    <a:pt x="551" y="679"/>
                  </a:lnTo>
                  <a:lnTo>
                    <a:pt x="568" y="679"/>
                  </a:lnTo>
                  <a:lnTo>
                    <a:pt x="578" y="681"/>
                  </a:lnTo>
                  <a:lnTo>
                    <a:pt x="586" y="683"/>
                  </a:lnTo>
                  <a:lnTo>
                    <a:pt x="595" y="685"/>
                  </a:lnTo>
                  <a:lnTo>
                    <a:pt x="605" y="689"/>
                  </a:lnTo>
                  <a:lnTo>
                    <a:pt x="612" y="695"/>
                  </a:lnTo>
                  <a:lnTo>
                    <a:pt x="620" y="697"/>
                  </a:lnTo>
                  <a:lnTo>
                    <a:pt x="634" y="710"/>
                  </a:lnTo>
                  <a:lnTo>
                    <a:pt x="641" y="716"/>
                  </a:lnTo>
                  <a:lnTo>
                    <a:pt x="647" y="724"/>
                  </a:lnTo>
                  <a:lnTo>
                    <a:pt x="653" y="733"/>
                  </a:lnTo>
                  <a:lnTo>
                    <a:pt x="657" y="739"/>
                  </a:lnTo>
                  <a:lnTo>
                    <a:pt x="660" y="748"/>
                  </a:lnTo>
                  <a:lnTo>
                    <a:pt x="662" y="758"/>
                  </a:lnTo>
                  <a:lnTo>
                    <a:pt x="666" y="766"/>
                  </a:lnTo>
                  <a:lnTo>
                    <a:pt x="666" y="793"/>
                  </a:lnTo>
                  <a:lnTo>
                    <a:pt x="668" y="1307"/>
                  </a:lnTo>
                  <a:lnTo>
                    <a:pt x="666" y="1311"/>
                  </a:lnTo>
                  <a:lnTo>
                    <a:pt x="658" y="1367"/>
                  </a:lnTo>
                  <a:lnTo>
                    <a:pt x="643" y="1420"/>
                  </a:lnTo>
                  <a:lnTo>
                    <a:pt x="622" y="1472"/>
                  </a:lnTo>
                  <a:lnTo>
                    <a:pt x="595" y="1520"/>
                  </a:lnTo>
                  <a:lnTo>
                    <a:pt x="564" y="1568"/>
                  </a:lnTo>
                  <a:lnTo>
                    <a:pt x="528" y="1608"/>
                  </a:lnTo>
                  <a:lnTo>
                    <a:pt x="490" y="1649"/>
                  </a:lnTo>
                  <a:lnTo>
                    <a:pt x="445" y="1683"/>
                  </a:lnTo>
                  <a:lnTo>
                    <a:pt x="397" y="1712"/>
                  </a:lnTo>
                  <a:lnTo>
                    <a:pt x="348" y="1739"/>
                  </a:lnTo>
                  <a:lnTo>
                    <a:pt x="296" y="1754"/>
                  </a:lnTo>
                  <a:lnTo>
                    <a:pt x="242" y="1768"/>
                  </a:lnTo>
                  <a:lnTo>
                    <a:pt x="186" y="1777"/>
                  </a:lnTo>
                  <a:lnTo>
                    <a:pt x="263" y="1777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27" name="Group 621"/>
          <p:cNvGrpSpPr>
            <a:grpSpLocks/>
          </p:cNvGrpSpPr>
          <p:nvPr/>
        </p:nvGrpSpPr>
        <p:grpSpPr bwMode="auto">
          <a:xfrm>
            <a:off x="6629400" y="1968500"/>
            <a:ext cx="609600" cy="685800"/>
            <a:chOff x="2119" y="1267"/>
            <a:chExt cx="1516" cy="1779"/>
          </a:xfrm>
        </p:grpSpPr>
        <p:sp>
          <p:nvSpPr>
            <p:cNvPr id="42063" name="Freeform 622"/>
            <p:cNvSpPr>
              <a:spLocks/>
            </p:cNvSpPr>
            <p:nvPr/>
          </p:nvSpPr>
          <p:spPr bwMode="auto">
            <a:xfrm>
              <a:off x="2286" y="1267"/>
              <a:ext cx="1059" cy="683"/>
            </a:xfrm>
            <a:custGeom>
              <a:avLst/>
              <a:gdLst>
                <a:gd name="T0" fmla="*/ 1050 w 1059"/>
                <a:gd name="T1" fmla="*/ 468 h 683"/>
                <a:gd name="T2" fmla="*/ 1036 w 1059"/>
                <a:gd name="T3" fmla="*/ 399 h 683"/>
                <a:gd name="T4" fmla="*/ 1013 w 1059"/>
                <a:gd name="T5" fmla="*/ 332 h 683"/>
                <a:gd name="T6" fmla="*/ 983 w 1059"/>
                <a:gd name="T7" fmla="*/ 269 h 683"/>
                <a:gd name="T8" fmla="*/ 942 w 1059"/>
                <a:gd name="T9" fmla="*/ 209 h 683"/>
                <a:gd name="T10" fmla="*/ 896 w 1059"/>
                <a:gd name="T11" fmla="*/ 157 h 683"/>
                <a:gd name="T12" fmla="*/ 843 w 1059"/>
                <a:gd name="T13" fmla="*/ 109 h 683"/>
                <a:gd name="T14" fmla="*/ 785 w 1059"/>
                <a:gd name="T15" fmla="*/ 71 h 683"/>
                <a:gd name="T16" fmla="*/ 720 w 1059"/>
                <a:gd name="T17" fmla="*/ 40 h 683"/>
                <a:gd name="T18" fmla="*/ 654 w 1059"/>
                <a:gd name="T19" fmla="*/ 17 h 683"/>
                <a:gd name="T20" fmla="*/ 589 w 1059"/>
                <a:gd name="T21" fmla="*/ 4 h 683"/>
                <a:gd name="T22" fmla="*/ 535 w 1059"/>
                <a:gd name="T23" fmla="*/ 0 h 683"/>
                <a:gd name="T24" fmla="*/ 472 w 1059"/>
                <a:gd name="T25" fmla="*/ 2 h 683"/>
                <a:gd name="T26" fmla="*/ 411 w 1059"/>
                <a:gd name="T27" fmla="*/ 13 h 683"/>
                <a:gd name="T28" fmla="*/ 351 w 1059"/>
                <a:gd name="T29" fmla="*/ 31 h 683"/>
                <a:gd name="T30" fmla="*/ 294 w 1059"/>
                <a:gd name="T31" fmla="*/ 56 h 683"/>
                <a:gd name="T32" fmla="*/ 240 w 1059"/>
                <a:gd name="T33" fmla="*/ 84 h 683"/>
                <a:gd name="T34" fmla="*/ 188 w 1059"/>
                <a:gd name="T35" fmla="*/ 123 h 683"/>
                <a:gd name="T36" fmla="*/ 144 w 1059"/>
                <a:gd name="T37" fmla="*/ 165 h 683"/>
                <a:gd name="T38" fmla="*/ 102 w 1059"/>
                <a:gd name="T39" fmla="*/ 213 h 683"/>
                <a:gd name="T40" fmla="*/ 69 w 1059"/>
                <a:gd name="T41" fmla="*/ 267 h 683"/>
                <a:gd name="T42" fmla="*/ 40 w 1059"/>
                <a:gd name="T43" fmla="*/ 320 h 683"/>
                <a:gd name="T44" fmla="*/ 19 w 1059"/>
                <a:gd name="T45" fmla="*/ 380 h 683"/>
                <a:gd name="T46" fmla="*/ 6 w 1059"/>
                <a:gd name="T47" fmla="*/ 441 h 683"/>
                <a:gd name="T48" fmla="*/ 0 w 1059"/>
                <a:gd name="T49" fmla="*/ 489 h 683"/>
                <a:gd name="T50" fmla="*/ 192 w 1059"/>
                <a:gd name="T51" fmla="*/ 683 h 683"/>
                <a:gd name="T52" fmla="*/ 196 w 1059"/>
                <a:gd name="T53" fmla="*/ 478 h 683"/>
                <a:gd name="T54" fmla="*/ 209 w 1059"/>
                <a:gd name="T55" fmla="*/ 420 h 683"/>
                <a:gd name="T56" fmla="*/ 230 w 1059"/>
                <a:gd name="T57" fmla="*/ 374 h 683"/>
                <a:gd name="T58" fmla="*/ 255 w 1059"/>
                <a:gd name="T59" fmla="*/ 332 h 683"/>
                <a:gd name="T60" fmla="*/ 288 w 1059"/>
                <a:gd name="T61" fmla="*/ 296 h 683"/>
                <a:gd name="T62" fmla="*/ 326 w 1059"/>
                <a:gd name="T63" fmla="*/ 263 h 683"/>
                <a:gd name="T64" fmla="*/ 368 w 1059"/>
                <a:gd name="T65" fmla="*/ 234 h 683"/>
                <a:gd name="T66" fmla="*/ 415 w 1059"/>
                <a:gd name="T67" fmla="*/ 215 h 683"/>
                <a:gd name="T68" fmla="*/ 463 w 1059"/>
                <a:gd name="T69" fmla="*/ 201 h 683"/>
                <a:gd name="T70" fmla="*/ 512 w 1059"/>
                <a:gd name="T71" fmla="*/ 196 h 683"/>
                <a:gd name="T72" fmla="*/ 587 w 1059"/>
                <a:gd name="T73" fmla="*/ 200 h 683"/>
                <a:gd name="T74" fmla="*/ 633 w 1059"/>
                <a:gd name="T75" fmla="*/ 213 h 683"/>
                <a:gd name="T76" fmla="*/ 670 w 1059"/>
                <a:gd name="T77" fmla="*/ 230 h 683"/>
                <a:gd name="T78" fmla="*/ 704 w 1059"/>
                <a:gd name="T79" fmla="*/ 253 h 683"/>
                <a:gd name="T80" fmla="*/ 735 w 1059"/>
                <a:gd name="T81" fmla="*/ 278 h 683"/>
                <a:gd name="T82" fmla="*/ 777 w 1059"/>
                <a:gd name="T83" fmla="*/ 322 h 683"/>
                <a:gd name="T84" fmla="*/ 800 w 1059"/>
                <a:gd name="T85" fmla="*/ 355 h 683"/>
                <a:gd name="T86" fmla="*/ 820 w 1059"/>
                <a:gd name="T87" fmla="*/ 390 h 683"/>
                <a:gd name="T88" fmla="*/ 835 w 1059"/>
                <a:gd name="T89" fmla="*/ 426 h 683"/>
                <a:gd name="T90" fmla="*/ 846 w 1059"/>
                <a:gd name="T91" fmla="*/ 466 h 683"/>
                <a:gd name="T92" fmla="*/ 854 w 1059"/>
                <a:gd name="T93" fmla="*/ 505 h 683"/>
                <a:gd name="T94" fmla="*/ 871 w 1059"/>
                <a:gd name="T95" fmla="*/ 518 h 683"/>
                <a:gd name="T96" fmla="*/ 896 w 1059"/>
                <a:gd name="T97" fmla="*/ 507 h 683"/>
                <a:gd name="T98" fmla="*/ 923 w 1059"/>
                <a:gd name="T99" fmla="*/ 501 h 683"/>
                <a:gd name="T100" fmla="*/ 964 w 1059"/>
                <a:gd name="T101" fmla="*/ 499 h 683"/>
                <a:gd name="T102" fmla="*/ 990 w 1059"/>
                <a:gd name="T103" fmla="*/ 505 h 683"/>
                <a:gd name="T104" fmla="*/ 1017 w 1059"/>
                <a:gd name="T105" fmla="*/ 512 h 683"/>
                <a:gd name="T106" fmla="*/ 1040 w 1059"/>
                <a:gd name="T107" fmla="*/ 526 h 683"/>
                <a:gd name="T108" fmla="*/ 1059 w 1059"/>
                <a:gd name="T109" fmla="*/ 539 h 68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59" h="683">
                  <a:moveTo>
                    <a:pt x="1056" y="503"/>
                  </a:moveTo>
                  <a:lnTo>
                    <a:pt x="1050" y="468"/>
                  </a:lnTo>
                  <a:lnTo>
                    <a:pt x="1044" y="434"/>
                  </a:lnTo>
                  <a:lnTo>
                    <a:pt x="1036" y="399"/>
                  </a:lnTo>
                  <a:lnTo>
                    <a:pt x="1027" y="365"/>
                  </a:lnTo>
                  <a:lnTo>
                    <a:pt x="1013" y="332"/>
                  </a:lnTo>
                  <a:lnTo>
                    <a:pt x="1000" y="299"/>
                  </a:lnTo>
                  <a:lnTo>
                    <a:pt x="983" y="269"/>
                  </a:lnTo>
                  <a:lnTo>
                    <a:pt x="964" y="240"/>
                  </a:lnTo>
                  <a:lnTo>
                    <a:pt x="942" y="209"/>
                  </a:lnTo>
                  <a:lnTo>
                    <a:pt x="919" y="182"/>
                  </a:lnTo>
                  <a:lnTo>
                    <a:pt x="896" y="157"/>
                  </a:lnTo>
                  <a:lnTo>
                    <a:pt x="869" y="132"/>
                  </a:lnTo>
                  <a:lnTo>
                    <a:pt x="843" y="109"/>
                  </a:lnTo>
                  <a:lnTo>
                    <a:pt x="814" y="90"/>
                  </a:lnTo>
                  <a:lnTo>
                    <a:pt x="785" y="71"/>
                  </a:lnTo>
                  <a:lnTo>
                    <a:pt x="752" y="56"/>
                  </a:lnTo>
                  <a:lnTo>
                    <a:pt x="720" y="40"/>
                  </a:lnTo>
                  <a:lnTo>
                    <a:pt x="687" y="27"/>
                  </a:lnTo>
                  <a:lnTo>
                    <a:pt x="654" y="17"/>
                  </a:lnTo>
                  <a:lnTo>
                    <a:pt x="618" y="10"/>
                  </a:lnTo>
                  <a:lnTo>
                    <a:pt x="589" y="4"/>
                  </a:lnTo>
                  <a:lnTo>
                    <a:pt x="568" y="2"/>
                  </a:lnTo>
                  <a:lnTo>
                    <a:pt x="535" y="0"/>
                  </a:lnTo>
                  <a:lnTo>
                    <a:pt x="503" y="2"/>
                  </a:lnTo>
                  <a:lnTo>
                    <a:pt x="472" y="2"/>
                  </a:lnTo>
                  <a:lnTo>
                    <a:pt x="441" y="8"/>
                  </a:lnTo>
                  <a:lnTo>
                    <a:pt x="411" y="13"/>
                  </a:lnTo>
                  <a:lnTo>
                    <a:pt x="380" y="21"/>
                  </a:lnTo>
                  <a:lnTo>
                    <a:pt x="351" y="31"/>
                  </a:lnTo>
                  <a:lnTo>
                    <a:pt x="322" y="40"/>
                  </a:lnTo>
                  <a:lnTo>
                    <a:pt x="294" y="56"/>
                  </a:lnTo>
                  <a:lnTo>
                    <a:pt x="265" y="69"/>
                  </a:lnTo>
                  <a:lnTo>
                    <a:pt x="240" y="84"/>
                  </a:lnTo>
                  <a:lnTo>
                    <a:pt x="213" y="104"/>
                  </a:lnTo>
                  <a:lnTo>
                    <a:pt x="188" y="123"/>
                  </a:lnTo>
                  <a:lnTo>
                    <a:pt x="165" y="142"/>
                  </a:lnTo>
                  <a:lnTo>
                    <a:pt x="144" y="165"/>
                  </a:lnTo>
                  <a:lnTo>
                    <a:pt x="123" y="190"/>
                  </a:lnTo>
                  <a:lnTo>
                    <a:pt x="102" y="213"/>
                  </a:lnTo>
                  <a:lnTo>
                    <a:pt x="84" y="238"/>
                  </a:lnTo>
                  <a:lnTo>
                    <a:pt x="69" y="267"/>
                  </a:lnTo>
                  <a:lnTo>
                    <a:pt x="54" y="292"/>
                  </a:lnTo>
                  <a:lnTo>
                    <a:pt x="40" y="320"/>
                  </a:lnTo>
                  <a:lnTo>
                    <a:pt x="29" y="351"/>
                  </a:lnTo>
                  <a:lnTo>
                    <a:pt x="19" y="380"/>
                  </a:lnTo>
                  <a:lnTo>
                    <a:pt x="13" y="411"/>
                  </a:lnTo>
                  <a:lnTo>
                    <a:pt x="6" y="441"/>
                  </a:lnTo>
                  <a:lnTo>
                    <a:pt x="2" y="472"/>
                  </a:lnTo>
                  <a:lnTo>
                    <a:pt x="0" y="489"/>
                  </a:lnTo>
                  <a:lnTo>
                    <a:pt x="0" y="683"/>
                  </a:lnTo>
                  <a:lnTo>
                    <a:pt x="192" y="683"/>
                  </a:lnTo>
                  <a:lnTo>
                    <a:pt x="192" y="514"/>
                  </a:lnTo>
                  <a:lnTo>
                    <a:pt x="196" y="478"/>
                  </a:lnTo>
                  <a:lnTo>
                    <a:pt x="201" y="445"/>
                  </a:lnTo>
                  <a:lnTo>
                    <a:pt x="209" y="420"/>
                  </a:lnTo>
                  <a:lnTo>
                    <a:pt x="219" y="397"/>
                  </a:lnTo>
                  <a:lnTo>
                    <a:pt x="230" y="374"/>
                  </a:lnTo>
                  <a:lnTo>
                    <a:pt x="242" y="353"/>
                  </a:lnTo>
                  <a:lnTo>
                    <a:pt x="255" y="332"/>
                  </a:lnTo>
                  <a:lnTo>
                    <a:pt x="271" y="313"/>
                  </a:lnTo>
                  <a:lnTo>
                    <a:pt x="288" y="296"/>
                  </a:lnTo>
                  <a:lnTo>
                    <a:pt x="307" y="278"/>
                  </a:lnTo>
                  <a:lnTo>
                    <a:pt x="326" y="263"/>
                  </a:lnTo>
                  <a:lnTo>
                    <a:pt x="347" y="248"/>
                  </a:lnTo>
                  <a:lnTo>
                    <a:pt x="368" y="234"/>
                  </a:lnTo>
                  <a:lnTo>
                    <a:pt x="391" y="225"/>
                  </a:lnTo>
                  <a:lnTo>
                    <a:pt x="415" y="215"/>
                  </a:lnTo>
                  <a:lnTo>
                    <a:pt x="438" y="207"/>
                  </a:lnTo>
                  <a:lnTo>
                    <a:pt x="463" y="201"/>
                  </a:lnTo>
                  <a:lnTo>
                    <a:pt x="487" y="198"/>
                  </a:lnTo>
                  <a:lnTo>
                    <a:pt x="512" y="196"/>
                  </a:lnTo>
                  <a:lnTo>
                    <a:pt x="560" y="196"/>
                  </a:lnTo>
                  <a:lnTo>
                    <a:pt x="587" y="200"/>
                  </a:lnTo>
                  <a:lnTo>
                    <a:pt x="614" y="205"/>
                  </a:lnTo>
                  <a:lnTo>
                    <a:pt x="633" y="213"/>
                  </a:lnTo>
                  <a:lnTo>
                    <a:pt x="651" y="221"/>
                  </a:lnTo>
                  <a:lnTo>
                    <a:pt x="670" y="230"/>
                  </a:lnTo>
                  <a:lnTo>
                    <a:pt x="687" y="242"/>
                  </a:lnTo>
                  <a:lnTo>
                    <a:pt x="704" y="253"/>
                  </a:lnTo>
                  <a:lnTo>
                    <a:pt x="720" y="265"/>
                  </a:lnTo>
                  <a:lnTo>
                    <a:pt x="735" y="278"/>
                  </a:lnTo>
                  <a:lnTo>
                    <a:pt x="764" y="307"/>
                  </a:lnTo>
                  <a:lnTo>
                    <a:pt x="777" y="322"/>
                  </a:lnTo>
                  <a:lnTo>
                    <a:pt x="789" y="338"/>
                  </a:lnTo>
                  <a:lnTo>
                    <a:pt x="800" y="355"/>
                  </a:lnTo>
                  <a:lnTo>
                    <a:pt x="810" y="372"/>
                  </a:lnTo>
                  <a:lnTo>
                    <a:pt x="820" y="390"/>
                  </a:lnTo>
                  <a:lnTo>
                    <a:pt x="829" y="409"/>
                  </a:lnTo>
                  <a:lnTo>
                    <a:pt x="835" y="426"/>
                  </a:lnTo>
                  <a:lnTo>
                    <a:pt x="841" y="447"/>
                  </a:lnTo>
                  <a:lnTo>
                    <a:pt x="846" y="466"/>
                  </a:lnTo>
                  <a:lnTo>
                    <a:pt x="850" y="486"/>
                  </a:lnTo>
                  <a:lnTo>
                    <a:pt x="854" y="505"/>
                  </a:lnTo>
                  <a:lnTo>
                    <a:pt x="856" y="526"/>
                  </a:lnTo>
                  <a:lnTo>
                    <a:pt x="871" y="518"/>
                  </a:lnTo>
                  <a:lnTo>
                    <a:pt x="883" y="511"/>
                  </a:lnTo>
                  <a:lnTo>
                    <a:pt x="896" y="507"/>
                  </a:lnTo>
                  <a:lnTo>
                    <a:pt x="910" y="503"/>
                  </a:lnTo>
                  <a:lnTo>
                    <a:pt x="923" y="501"/>
                  </a:lnTo>
                  <a:lnTo>
                    <a:pt x="937" y="499"/>
                  </a:lnTo>
                  <a:lnTo>
                    <a:pt x="964" y="499"/>
                  </a:lnTo>
                  <a:lnTo>
                    <a:pt x="979" y="501"/>
                  </a:lnTo>
                  <a:lnTo>
                    <a:pt x="990" y="505"/>
                  </a:lnTo>
                  <a:lnTo>
                    <a:pt x="1004" y="509"/>
                  </a:lnTo>
                  <a:lnTo>
                    <a:pt x="1017" y="512"/>
                  </a:lnTo>
                  <a:lnTo>
                    <a:pt x="1029" y="518"/>
                  </a:lnTo>
                  <a:lnTo>
                    <a:pt x="1040" y="526"/>
                  </a:lnTo>
                  <a:lnTo>
                    <a:pt x="1052" y="534"/>
                  </a:lnTo>
                  <a:lnTo>
                    <a:pt x="1059" y="539"/>
                  </a:lnTo>
                  <a:lnTo>
                    <a:pt x="1056" y="50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4" name="Freeform 623"/>
            <p:cNvSpPr>
              <a:spLocks/>
            </p:cNvSpPr>
            <p:nvPr/>
          </p:nvSpPr>
          <p:spPr bwMode="auto">
            <a:xfrm>
              <a:off x="3067" y="1766"/>
              <a:ext cx="336" cy="338"/>
            </a:xfrm>
            <a:custGeom>
              <a:avLst/>
              <a:gdLst>
                <a:gd name="T0" fmla="*/ 27 w 336"/>
                <a:gd name="T1" fmla="*/ 77 h 338"/>
                <a:gd name="T2" fmla="*/ 14 w 336"/>
                <a:gd name="T3" fmla="*/ 100 h 338"/>
                <a:gd name="T4" fmla="*/ 6 w 336"/>
                <a:gd name="T5" fmla="*/ 125 h 338"/>
                <a:gd name="T6" fmla="*/ 0 w 336"/>
                <a:gd name="T7" fmla="*/ 154 h 338"/>
                <a:gd name="T8" fmla="*/ 4 w 336"/>
                <a:gd name="T9" fmla="*/ 207 h 338"/>
                <a:gd name="T10" fmla="*/ 14 w 336"/>
                <a:gd name="T11" fmla="*/ 232 h 338"/>
                <a:gd name="T12" fmla="*/ 25 w 336"/>
                <a:gd name="T13" fmla="*/ 257 h 338"/>
                <a:gd name="T14" fmla="*/ 40 w 336"/>
                <a:gd name="T15" fmla="*/ 278 h 338"/>
                <a:gd name="T16" fmla="*/ 60 w 336"/>
                <a:gd name="T17" fmla="*/ 298 h 338"/>
                <a:gd name="T18" fmla="*/ 83 w 336"/>
                <a:gd name="T19" fmla="*/ 313 h 338"/>
                <a:gd name="T20" fmla="*/ 108 w 336"/>
                <a:gd name="T21" fmla="*/ 324 h 338"/>
                <a:gd name="T22" fmla="*/ 135 w 336"/>
                <a:gd name="T23" fmla="*/ 334 h 338"/>
                <a:gd name="T24" fmla="*/ 161 w 336"/>
                <a:gd name="T25" fmla="*/ 338 h 338"/>
                <a:gd name="T26" fmla="*/ 188 w 336"/>
                <a:gd name="T27" fmla="*/ 336 h 338"/>
                <a:gd name="T28" fmla="*/ 217 w 336"/>
                <a:gd name="T29" fmla="*/ 330 h 338"/>
                <a:gd name="T30" fmla="*/ 242 w 336"/>
                <a:gd name="T31" fmla="*/ 321 h 338"/>
                <a:gd name="T32" fmla="*/ 265 w 336"/>
                <a:gd name="T33" fmla="*/ 305 h 338"/>
                <a:gd name="T34" fmla="*/ 286 w 336"/>
                <a:gd name="T35" fmla="*/ 290 h 338"/>
                <a:gd name="T36" fmla="*/ 303 w 336"/>
                <a:gd name="T37" fmla="*/ 267 h 338"/>
                <a:gd name="T38" fmla="*/ 319 w 336"/>
                <a:gd name="T39" fmla="*/ 246 h 338"/>
                <a:gd name="T40" fmla="*/ 328 w 336"/>
                <a:gd name="T41" fmla="*/ 219 h 338"/>
                <a:gd name="T42" fmla="*/ 334 w 336"/>
                <a:gd name="T43" fmla="*/ 192 h 338"/>
                <a:gd name="T44" fmla="*/ 336 w 336"/>
                <a:gd name="T45" fmla="*/ 152 h 338"/>
                <a:gd name="T46" fmla="*/ 330 w 336"/>
                <a:gd name="T47" fmla="*/ 125 h 338"/>
                <a:gd name="T48" fmla="*/ 321 w 336"/>
                <a:gd name="T49" fmla="*/ 98 h 338"/>
                <a:gd name="T50" fmla="*/ 309 w 336"/>
                <a:gd name="T51" fmla="*/ 75 h 338"/>
                <a:gd name="T52" fmla="*/ 290 w 336"/>
                <a:gd name="T53" fmla="*/ 54 h 338"/>
                <a:gd name="T54" fmla="*/ 271 w 336"/>
                <a:gd name="T55" fmla="*/ 35 h 338"/>
                <a:gd name="T56" fmla="*/ 248 w 336"/>
                <a:gd name="T57" fmla="*/ 19 h 338"/>
                <a:gd name="T58" fmla="*/ 223 w 336"/>
                <a:gd name="T59" fmla="*/ 10 h 338"/>
                <a:gd name="T60" fmla="*/ 198 w 336"/>
                <a:gd name="T61" fmla="*/ 2 h 338"/>
                <a:gd name="T62" fmla="*/ 156 w 336"/>
                <a:gd name="T63" fmla="*/ 0 h 338"/>
                <a:gd name="T64" fmla="*/ 129 w 336"/>
                <a:gd name="T65" fmla="*/ 4 h 338"/>
                <a:gd name="T66" fmla="*/ 102 w 336"/>
                <a:gd name="T67" fmla="*/ 12 h 338"/>
                <a:gd name="T68" fmla="*/ 75 w 336"/>
                <a:gd name="T69" fmla="*/ 27 h 338"/>
                <a:gd name="T70" fmla="*/ 58 w 336"/>
                <a:gd name="T71" fmla="*/ 40 h 338"/>
                <a:gd name="T72" fmla="*/ 35 w 336"/>
                <a:gd name="T73" fmla="*/ 63 h 3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6" h="338">
                  <a:moveTo>
                    <a:pt x="35" y="63"/>
                  </a:moveTo>
                  <a:lnTo>
                    <a:pt x="27" y="77"/>
                  </a:lnTo>
                  <a:lnTo>
                    <a:pt x="19" y="86"/>
                  </a:lnTo>
                  <a:lnTo>
                    <a:pt x="14" y="100"/>
                  </a:lnTo>
                  <a:lnTo>
                    <a:pt x="10" y="113"/>
                  </a:lnTo>
                  <a:lnTo>
                    <a:pt x="6" y="125"/>
                  </a:lnTo>
                  <a:lnTo>
                    <a:pt x="2" y="138"/>
                  </a:lnTo>
                  <a:lnTo>
                    <a:pt x="0" y="154"/>
                  </a:lnTo>
                  <a:lnTo>
                    <a:pt x="0" y="194"/>
                  </a:lnTo>
                  <a:lnTo>
                    <a:pt x="4" y="207"/>
                  </a:lnTo>
                  <a:lnTo>
                    <a:pt x="8" y="219"/>
                  </a:lnTo>
                  <a:lnTo>
                    <a:pt x="14" y="232"/>
                  </a:lnTo>
                  <a:lnTo>
                    <a:pt x="19" y="246"/>
                  </a:lnTo>
                  <a:lnTo>
                    <a:pt x="25" y="257"/>
                  </a:lnTo>
                  <a:lnTo>
                    <a:pt x="33" y="267"/>
                  </a:lnTo>
                  <a:lnTo>
                    <a:pt x="40" y="278"/>
                  </a:lnTo>
                  <a:lnTo>
                    <a:pt x="50" y="290"/>
                  </a:lnTo>
                  <a:lnTo>
                    <a:pt x="60" y="298"/>
                  </a:lnTo>
                  <a:lnTo>
                    <a:pt x="71" y="305"/>
                  </a:lnTo>
                  <a:lnTo>
                    <a:pt x="83" y="313"/>
                  </a:lnTo>
                  <a:lnTo>
                    <a:pt x="96" y="321"/>
                  </a:lnTo>
                  <a:lnTo>
                    <a:pt x="108" y="324"/>
                  </a:lnTo>
                  <a:lnTo>
                    <a:pt x="121" y="330"/>
                  </a:lnTo>
                  <a:lnTo>
                    <a:pt x="135" y="334"/>
                  </a:lnTo>
                  <a:lnTo>
                    <a:pt x="148" y="336"/>
                  </a:lnTo>
                  <a:lnTo>
                    <a:pt x="161" y="338"/>
                  </a:lnTo>
                  <a:lnTo>
                    <a:pt x="175" y="336"/>
                  </a:lnTo>
                  <a:lnTo>
                    <a:pt x="188" y="336"/>
                  </a:lnTo>
                  <a:lnTo>
                    <a:pt x="202" y="332"/>
                  </a:lnTo>
                  <a:lnTo>
                    <a:pt x="217" y="330"/>
                  </a:lnTo>
                  <a:lnTo>
                    <a:pt x="229" y="324"/>
                  </a:lnTo>
                  <a:lnTo>
                    <a:pt x="242" y="321"/>
                  </a:lnTo>
                  <a:lnTo>
                    <a:pt x="254" y="313"/>
                  </a:lnTo>
                  <a:lnTo>
                    <a:pt x="265" y="305"/>
                  </a:lnTo>
                  <a:lnTo>
                    <a:pt x="275" y="298"/>
                  </a:lnTo>
                  <a:lnTo>
                    <a:pt x="286" y="290"/>
                  </a:lnTo>
                  <a:lnTo>
                    <a:pt x="296" y="278"/>
                  </a:lnTo>
                  <a:lnTo>
                    <a:pt x="303" y="267"/>
                  </a:lnTo>
                  <a:lnTo>
                    <a:pt x="311" y="257"/>
                  </a:lnTo>
                  <a:lnTo>
                    <a:pt x="319" y="246"/>
                  </a:lnTo>
                  <a:lnTo>
                    <a:pt x="323" y="232"/>
                  </a:lnTo>
                  <a:lnTo>
                    <a:pt x="328" y="219"/>
                  </a:lnTo>
                  <a:lnTo>
                    <a:pt x="332" y="205"/>
                  </a:lnTo>
                  <a:lnTo>
                    <a:pt x="334" y="192"/>
                  </a:lnTo>
                  <a:lnTo>
                    <a:pt x="336" y="180"/>
                  </a:lnTo>
                  <a:lnTo>
                    <a:pt x="336" y="152"/>
                  </a:lnTo>
                  <a:lnTo>
                    <a:pt x="334" y="138"/>
                  </a:lnTo>
                  <a:lnTo>
                    <a:pt x="330" y="125"/>
                  </a:lnTo>
                  <a:lnTo>
                    <a:pt x="326" y="111"/>
                  </a:lnTo>
                  <a:lnTo>
                    <a:pt x="321" y="98"/>
                  </a:lnTo>
                  <a:lnTo>
                    <a:pt x="315" y="86"/>
                  </a:lnTo>
                  <a:lnTo>
                    <a:pt x="309" y="75"/>
                  </a:lnTo>
                  <a:lnTo>
                    <a:pt x="300" y="63"/>
                  </a:lnTo>
                  <a:lnTo>
                    <a:pt x="290" y="54"/>
                  </a:lnTo>
                  <a:lnTo>
                    <a:pt x="278" y="40"/>
                  </a:lnTo>
                  <a:lnTo>
                    <a:pt x="271" y="35"/>
                  </a:lnTo>
                  <a:lnTo>
                    <a:pt x="259" y="27"/>
                  </a:lnTo>
                  <a:lnTo>
                    <a:pt x="248" y="19"/>
                  </a:lnTo>
                  <a:lnTo>
                    <a:pt x="236" y="13"/>
                  </a:lnTo>
                  <a:lnTo>
                    <a:pt x="223" y="10"/>
                  </a:lnTo>
                  <a:lnTo>
                    <a:pt x="209" y="6"/>
                  </a:lnTo>
                  <a:lnTo>
                    <a:pt x="198" y="2"/>
                  </a:lnTo>
                  <a:lnTo>
                    <a:pt x="183" y="0"/>
                  </a:lnTo>
                  <a:lnTo>
                    <a:pt x="156" y="0"/>
                  </a:lnTo>
                  <a:lnTo>
                    <a:pt x="142" y="2"/>
                  </a:lnTo>
                  <a:lnTo>
                    <a:pt x="129" y="4"/>
                  </a:lnTo>
                  <a:lnTo>
                    <a:pt x="115" y="8"/>
                  </a:lnTo>
                  <a:lnTo>
                    <a:pt x="102" y="12"/>
                  </a:lnTo>
                  <a:lnTo>
                    <a:pt x="90" y="19"/>
                  </a:lnTo>
                  <a:lnTo>
                    <a:pt x="75" y="27"/>
                  </a:lnTo>
                  <a:lnTo>
                    <a:pt x="67" y="33"/>
                  </a:lnTo>
                  <a:lnTo>
                    <a:pt x="58" y="40"/>
                  </a:lnTo>
                  <a:lnTo>
                    <a:pt x="46" y="50"/>
                  </a:lnTo>
                  <a:lnTo>
                    <a:pt x="35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5" name="Freeform 624"/>
            <p:cNvSpPr>
              <a:spLocks/>
            </p:cNvSpPr>
            <p:nvPr/>
          </p:nvSpPr>
          <p:spPr bwMode="auto">
            <a:xfrm>
              <a:off x="3150" y="1849"/>
              <a:ext cx="171" cy="170"/>
            </a:xfrm>
            <a:custGeom>
              <a:avLst/>
              <a:gdLst>
                <a:gd name="T0" fmla="*/ 19 w 171"/>
                <a:gd name="T1" fmla="*/ 32 h 170"/>
                <a:gd name="T2" fmla="*/ 13 w 171"/>
                <a:gd name="T3" fmla="*/ 42 h 170"/>
                <a:gd name="T4" fmla="*/ 7 w 171"/>
                <a:gd name="T5" fmla="*/ 49 h 170"/>
                <a:gd name="T6" fmla="*/ 4 w 171"/>
                <a:gd name="T7" fmla="*/ 57 h 170"/>
                <a:gd name="T8" fmla="*/ 2 w 171"/>
                <a:gd name="T9" fmla="*/ 67 h 170"/>
                <a:gd name="T10" fmla="*/ 0 w 171"/>
                <a:gd name="T11" fmla="*/ 78 h 170"/>
                <a:gd name="T12" fmla="*/ 0 w 171"/>
                <a:gd name="T13" fmla="*/ 97 h 170"/>
                <a:gd name="T14" fmla="*/ 4 w 171"/>
                <a:gd name="T15" fmla="*/ 107 h 170"/>
                <a:gd name="T16" fmla="*/ 5 w 171"/>
                <a:gd name="T17" fmla="*/ 115 h 170"/>
                <a:gd name="T18" fmla="*/ 9 w 171"/>
                <a:gd name="T19" fmla="*/ 124 h 170"/>
                <a:gd name="T20" fmla="*/ 15 w 171"/>
                <a:gd name="T21" fmla="*/ 134 h 170"/>
                <a:gd name="T22" fmla="*/ 19 w 171"/>
                <a:gd name="T23" fmla="*/ 142 h 170"/>
                <a:gd name="T24" fmla="*/ 27 w 171"/>
                <a:gd name="T25" fmla="*/ 147 h 170"/>
                <a:gd name="T26" fmla="*/ 34 w 171"/>
                <a:gd name="T27" fmla="*/ 153 h 170"/>
                <a:gd name="T28" fmla="*/ 42 w 171"/>
                <a:gd name="T29" fmla="*/ 159 h 170"/>
                <a:gd name="T30" fmla="*/ 52 w 171"/>
                <a:gd name="T31" fmla="*/ 163 h 170"/>
                <a:gd name="T32" fmla="*/ 61 w 171"/>
                <a:gd name="T33" fmla="*/ 167 h 170"/>
                <a:gd name="T34" fmla="*/ 71 w 171"/>
                <a:gd name="T35" fmla="*/ 168 h 170"/>
                <a:gd name="T36" fmla="*/ 80 w 171"/>
                <a:gd name="T37" fmla="*/ 170 h 170"/>
                <a:gd name="T38" fmla="*/ 90 w 171"/>
                <a:gd name="T39" fmla="*/ 170 h 170"/>
                <a:gd name="T40" fmla="*/ 100 w 171"/>
                <a:gd name="T41" fmla="*/ 168 h 170"/>
                <a:gd name="T42" fmla="*/ 109 w 171"/>
                <a:gd name="T43" fmla="*/ 168 h 170"/>
                <a:gd name="T44" fmla="*/ 119 w 171"/>
                <a:gd name="T45" fmla="*/ 165 h 170"/>
                <a:gd name="T46" fmla="*/ 126 w 171"/>
                <a:gd name="T47" fmla="*/ 159 h 170"/>
                <a:gd name="T48" fmla="*/ 134 w 171"/>
                <a:gd name="T49" fmla="*/ 155 h 170"/>
                <a:gd name="T50" fmla="*/ 142 w 171"/>
                <a:gd name="T51" fmla="*/ 149 h 170"/>
                <a:gd name="T52" fmla="*/ 149 w 171"/>
                <a:gd name="T53" fmla="*/ 142 h 170"/>
                <a:gd name="T54" fmla="*/ 155 w 171"/>
                <a:gd name="T55" fmla="*/ 134 h 170"/>
                <a:gd name="T56" fmla="*/ 159 w 171"/>
                <a:gd name="T57" fmla="*/ 126 h 170"/>
                <a:gd name="T58" fmla="*/ 165 w 171"/>
                <a:gd name="T59" fmla="*/ 117 h 170"/>
                <a:gd name="T60" fmla="*/ 167 w 171"/>
                <a:gd name="T61" fmla="*/ 107 h 170"/>
                <a:gd name="T62" fmla="*/ 169 w 171"/>
                <a:gd name="T63" fmla="*/ 97 h 170"/>
                <a:gd name="T64" fmla="*/ 171 w 171"/>
                <a:gd name="T65" fmla="*/ 88 h 170"/>
                <a:gd name="T66" fmla="*/ 171 w 171"/>
                <a:gd name="T67" fmla="*/ 78 h 170"/>
                <a:gd name="T68" fmla="*/ 169 w 171"/>
                <a:gd name="T69" fmla="*/ 69 h 170"/>
                <a:gd name="T70" fmla="*/ 165 w 171"/>
                <a:gd name="T71" fmla="*/ 61 h 170"/>
                <a:gd name="T72" fmla="*/ 163 w 171"/>
                <a:gd name="T73" fmla="*/ 51 h 170"/>
                <a:gd name="T74" fmla="*/ 159 w 171"/>
                <a:gd name="T75" fmla="*/ 42 h 170"/>
                <a:gd name="T76" fmla="*/ 153 w 171"/>
                <a:gd name="T77" fmla="*/ 34 h 170"/>
                <a:gd name="T78" fmla="*/ 146 w 171"/>
                <a:gd name="T79" fmla="*/ 26 h 170"/>
                <a:gd name="T80" fmla="*/ 140 w 171"/>
                <a:gd name="T81" fmla="*/ 19 h 170"/>
                <a:gd name="T82" fmla="*/ 132 w 171"/>
                <a:gd name="T83" fmla="*/ 13 h 170"/>
                <a:gd name="T84" fmla="*/ 124 w 171"/>
                <a:gd name="T85" fmla="*/ 9 h 170"/>
                <a:gd name="T86" fmla="*/ 115 w 171"/>
                <a:gd name="T87" fmla="*/ 5 h 170"/>
                <a:gd name="T88" fmla="*/ 105 w 171"/>
                <a:gd name="T89" fmla="*/ 1 h 170"/>
                <a:gd name="T90" fmla="*/ 96 w 171"/>
                <a:gd name="T91" fmla="*/ 0 h 170"/>
                <a:gd name="T92" fmla="*/ 76 w 171"/>
                <a:gd name="T93" fmla="*/ 0 h 170"/>
                <a:gd name="T94" fmla="*/ 67 w 171"/>
                <a:gd name="T95" fmla="*/ 1 h 170"/>
                <a:gd name="T96" fmla="*/ 57 w 171"/>
                <a:gd name="T97" fmla="*/ 3 h 170"/>
                <a:gd name="T98" fmla="*/ 48 w 171"/>
                <a:gd name="T99" fmla="*/ 7 h 170"/>
                <a:gd name="T100" fmla="*/ 40 w 171"/>
                <a:gd name="T101" fmla="*/ 13 h 170"/>
                <a:gd name="T102" fmla="*/ 32 w 171"/>
                <a:gd name="T103" fmla="*/ 19 h 170"/>
                <a:gd name="T104" fmla="*/ 25 w 171"/>
                <a:gd name="T105" fmla="*/ 24 h 170"/>
                <a:gd name="T106" fmla="*/ 19 w 171"/>
                <a:gd name="T107" fmla="*/ 32 h 1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1" h="170">
                  <a:moveTo>
                    <a:pt x="19" y="32"/>
                  </a:moveTo>
                  <a:lnTo>
                    <a:pt x="13" y="42"/>
                  </a:lnTo>
                  <a:lnTo>
                    <a:pt x="7" y="49"/>
                  </a:lnTo>
                  <a:lnTo>
                    <a:pt x="4" y="57"/>
                  </a:lnTo>
                  <a:lnTo>
                    <a:pt x="2" y="67"/>
                  </a:lnTo>
                  <a:lnTo>
                    <a:pt x="0" y="78"/>
                  </a:lnTo>
                  <a:lnTo>
                    <a:pt x="0" y="97"/>
                  </a:lnTo>
                  <a:lnTo>
                    <a:pt x="4" y="107"/>
                  </a:lnTo>
                  <a:lnTo>
                    <a:pt x="5" y="115"/>
                  </a:lnTo>
                  <a:lnTo>
                    <a:pt x="9" y="124"/>
                  </a:lnTo>
                  <a:lnTo>
                    <a:pt x="15" y="134"/>
                  </a:lnTo>
                  <a:lnTo>
                    <a:pt x="19" y="142"/>
                  </a:lnTo>
                  <a:lnTo>
                    <a:pt x="27" y="147"/>
                  </a:lnTo>
                  <a:lnTo>
                    <a:pt x="34" y="153"/>
                  </a:lnTo>
                  <a:lnTo>
                    <a:pt x="42" y="159"/>
                  </a:lnTo>
                  <a:lnTo>
                    <a:pt x="52" y="163"/>
                  </a:lnTo>
                  <a:lnTo>
                    <a:pt x="61" y="167"/>
                  </a:lnTo>
                  <a:lnTo>
                    <a:pt x="71" y="168"/>
                  </a:lnTo>
                  <a:lnTo>
                    <a:pt x="80" y="170"/>
                  </a:lnTo>
                  <a:lnTo>
                    <a:pt x="90" y="170"/>
                  </a:lnTo>
                  <a:lnTo>
                    <a:pt x="100" y="168"/>
                  </a:lnTo>
                  <a:lnTo>
                    <a:pt x="109" y="168"/>
                  </a:lnTo>
                  <a:lnTo>
                    <a:pt x="119" y="165"/>
                  </a:lnTo>
                  <a:lnTo>
                    <a:pt x="126" y="159"/>
                  </a:lnTo>
                  <a:lnTo>
                    <a:pt x="134" y="155"/>
                  </a:lnTo>
                  <a:lnTo>
                    <a:pt x="142" y="149"/>
                  </a:lnTo>
                  <a:lnTo>
                    <a:pt x="149" y="142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5" y="117"/>
                  </a:lnTo>
                  <a:lnTo>
                    <a:pt x="167" y="107"/>
                  </a:lnTo>
                  <a:lnTo>
                    <a:pt x="169" y="97"/>
                  </a:lnTo>
                  <a:lnTo>
                    <a:pt x="171" y="88"/>
                  </a:lnTo>
                  <a:lnTo>
                    <a:pt x="171" y="78"/>
                  </a:lnTo>
                  <a:lnTo>
                    <a:pt x="169" y="69"/>
                  </a:lnTo>
                  <a:lnTo>
                    <a:pt x="165" y="61"/>
                  </a:lnTo>
                  <a:lnTo>
                    <a:pt x="163" y="51"/>
                  </a:lnTo>
                  <a:lnTo>
                    <a:pt x="159" y="42"/>
                  </a:lnTo>
                  <a:lnTo>
                    <a:pt x="153" y="34"/>
                  </a:lnTo>
                  <a:lnTo>
                    <a:pt x="146" y="26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4" y="9"/>
                  </a:lnTo>
                  <a:lnTo>
                    <a:pt x="115" y="5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76" y="0"/>
                  </a:lnTo>
                  <a:lnTo>
                    <a:pt x="67" y="1"/>
                  </a:lnTo>
                  <a:lnTo>
                    <a:pt x="57" y="3"/>
                  </a:lnTo>
                  <a:lnTo>
                    <a:pt x="48" y="7"/>
                  </a:lnTo>
                  <a:lnTo>
                    <a:pt x="40" y="13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6" name="Freeform 625"/>
            <p:cNvSpPr>
              <a:spLocks/>
            </p:cNvSpPr>
            <p:nvPr/>
          </p:nvSpPr>
          <p:spPr bwMode="auto">
            <a:xfrm>
              <a:off x="2119" y="1946"/>
              <a:ext cx="1403" cy="1100"/>
            </a:xfrm>
            <a:custGeom>
              <a:avLst/>
              <a:gdLst>
                <a:gd name="T0" fmla="*/ 948 w 1403"/>
                <a:gd name="T1" fmla="*/ 4 h 1100"/>
                <a:gd name="T2" fmla="*/ 952 w 1403"/>
                <a:gd name="T3" fmla="*/ 27 h 1100"/>
                <a:gd name="T4" fmla="*/ 962 w 1403"/>
                <a:gd name="T5" fmla="*/ 52 h 1100"/>
                <a:gd name="T6" fmla="*/ 973 w 1403"/>
                <a:gd name="T7" fmla="*/ 77 h 1100"/>
                <a:gd name="T8" fmla="*/ 988 w 1403"/>
                <a:gd name="T9" fmla="*/ 98 h 1100"/>
                <a:gd name="T10" fmla="*/ 1008 w 1403"/>
                <a:gd name="T11" fmla="*/ 118 h 1100"/>
                <a:gd name="T12" fmla="*/ 1031 w 1403"/>
                <a:gd name="T13" fmla="*/ 133 h 1100"/>
                <a:gd name="T14" fmla="*/ 1056 w 1403"/>
                <a:gd name="T15" fmla="*/ 144 h 1100"/>
                <a:gd name="T16" fmla="*/ 1083 w 1403"/>
                <a:gd name="T17" fmla="*/ 154 h 1100"/>
                <a:gd name="T18" fmla="*/ 1109 w 1403"/>
                <a:gd name="T19" fmla="*/ 158 h 1100"/>
                <a:gd name="T20" fmla="*/ 1136 w 1403"/>
                <a:gd name="T21" fmla="*/ 156 h 1100"/>
                <a:gd name="T22" fmla="*/ 1165 w 1403"/>
                <a:gd name="T23" fmla="*/ 150 h 1100"/>
                <a:gd name="T24" fmla="*/ 1190 w 1403"/>
                <a:gd name="T25" fmla="*/ 141 h 1100"/>
                <a:gd name="T26" fmla="*/ 1213 w 1403"/>
                <a:gd name="T27" fmla="*/ 125 h 1100"/>
                <a:gd name="T28" fmla="*/ 1234 w 1403"/>
                <a:gd name="T29" fmla="*/ 110 h 1100"/>
                <a:gd name="T30" fmla="*/ 1251 w 1403"/>
                <a:gd name="T31" fmla="*/ 87 h 1100"/>
                <a:gd name="T32" fmla="*/ 1267 w 1403"/>
                <a:gd name="T33" fmla="*/ 66 h 1100"/>
                <a:gd name="T34" fmla="*/ 1276 w 1403"/>
                <a:gd name="T35" fmla="*/ 39 h 1100"/>
                <a:gd name="T36" fmla="*/ 1282 w 1403"/>
                <a:gd name="T37" fmla="*/ 12 h 1100"/>
                <a:gd name="T38" fmla="*/ 1284 w 1403"/>
                <a:gd name="T39" fmla="*/ 2 h 1100"/>
                <a:gd name="T40" fmla="*/ 1313 w 1403"/>
                <a:gd name="T41" fmla="*/ 4 h 1100"/>
                <a:gd name="T42" fmla="*/ 1330 w 1403"/>
                <a:gd name="T43" fmla="*/ 8 h 1100"/>
                <a:gd name="T44" fmla="*/ 1347 w 1403"/>
                <a:gd name="T45" fmla="*/ 18 h 1100"/>
                <a:gd name="T46" fmla="*/ 1369 w 1403"/>
                <a:gd name="T47" fmla="*/ 33 h 1100"/>
                <a:gd name="T48" fmla="*/ 1382 w 1403"/>
                <a:gd name="T49" fmla="*/ 47 h 1100"/>
                <a:gd name="T50" fmla="*/ 1392 w 1403"/>
                <a:gd name="T51" fmla="*/ 62 h 1100"/>
                <a:gd name="T52" fmla="*/ 1397 w 1403"/>
                <a:gd name="T53" fmla="*/ 81 h 1100"/>
                <a:gd name="T54" fmla="*/ 1401 w 1403"/>
                <a:gd name="T55" fmla="*/ 116 h 1100"/>
                <a:gd name="T56" fmla="*/ 1401 w 1403"/>
                <a:gd name="T57" fmla="*/ 634 h 1100"/>
                <a:gd name="T58" fmla="*/ 1378 w 1403"/>
                <a:gd name="T59" fmla="*/ 743 h 1100"/>
                <a:gd name="T60" fmla="*/ 1330 w 1403"/>
                <a:gd name="T61" fmla="*/ 843 h 1100"/>
                <a:gd name="T62" fmla="*/ 1263 w 1403"/>
                <a:gd name="T63" fmla="*/ 931 h 1100"/>
                <a:gd name="T64" fmla="*/ 1180 w 1403"/>
                <a:gd name="T65" fmla="*/ 1006 h 1100"/>
                <a:gd name="T66" fmla="*/ 1083 w 1403"/>
                <a:gd name="T67" fmla="*/ 1062 h 1100"/>
                <a:gd name="T68" fmla="*/ 977 w 1403"/>
                <a:gd name="T69" fmla="*/ 1091 h 1100"/>
                <a:gd name="T70" fmla="*/ 461 w 1403"/>
                <a:gd name="T71" fmla="*/ 1100 h 1100"/>
                <a:gd name="T72" fmla="*/ 401 w 1403"/>
                <a:gd name="T73" fmla="*/ 1085 h 1100"/>
                <a:gd name="T74" fmla="*/ 344 w 1403"/>
                <a:gd name="T75" fmla="*/ 1068 h 1100"/>
                <a:gd name="T76" fmla="*/ 290 w 1403"/>
                <a:gd name="T77" fmla="*/ 1043 h 1100"/>
                <a:gd name="T78" fmla="*/ 238 w 1403"/>
                <a:gd name="T79" fmla="*/ 1014 h 1100"/>
                <a:gd name="T80" fmla="*/ 190 w 1403"/>
                <a:gd name="T81" fmla="*/ 976 h 1100"/>
                <a:gd name="T82" fmla="*/ 146 w 1403"/>
                <a:gd name="T83" fmla="*/ 937 h 1100"/>
                <a:gd name="T84" fmla="*/ 107 w 1403"/>
                <a:gd name="T85" fmla="*/ 889 h 1100"/>
                <a:gd name="T86" fmla="*/ 73 w 1403"/>
                <a:gd name="T87" fmla="*/ 837 h 1100"/>
                <a:gd name="T88" fmla="*/ 46 w 1403"/>
                <a:gd name="T89" fmla="*/ 786 h 1100"/>
                <a:gd name="T90" fmla="*/ 25 w 1403"/>
                <a:gd name="T91" fmla="*/ 728 h 1100"/>
                <a:gd name="T92" fmla="*/ 10 w 1403"/>
                <a:gd name="T93" fmla="*/ 670 h 1100"/>
                <a:gd name="T94" fmla="*/ 4 w 1403"/>
                <a:gd name="T95" fmla="*/ 611 h 1100"/>
                <a:gd name="T96" fmla="*/ 2 w 1403"/>
                <a:gd name="T97" fmla="*/ 85 h 1100"/>
                <a:gd name="T98" fmla="*/ 4 w 1403"/>
                <a:gd name="T99" fmla="*/ 60 h 1100"/>
                <a:gd name="T100" fmla="*/ 13 w 1403"/>
                <a:gd name="T101" fmla="*/ 43 h 1100"/>
                <a:gd name="T102" fmla="*/ 25 w 1403"/>
                <a:gd name="T103" fmla="*/ 27 h 1100"/>
                <a:gd name="T104" fmla="*/ 40 w 1403"/>
                <a:gd name="T105" fmla="*/ 16 h 1100"/>
                <a:gd name="T106" fmla="*/ 58 w 1403"/>
                <a:gd name="T107" fmla="*/ 8 h 1100"/>
                <a:gd name="T108" fmla="*/ 359 w 1403"/>
                <a:gd name="T109" fmla="*/ 4 h 1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03" h="1100">
                  <a:moveTo>
                    <a:pt x="359" y="4"/>
                  </a:moveTo>
                  <a:lnTo>
                    <a:pt x="948" y="4"/>
                  </a:lnTo>
                  <a:lnTo>
                    <a:pt x="948" y="14"/>
                  </a:lnTo>
                  <a:lnTo>
                    <a:pt x="952" y="27"/>
                  </a:lnTo>
                  <a:lnTo>
                    <a:pt x="956" y="39"/>
                  </a:lnTo>
                  <a:lnTo>
                    <a:pt x="962" y="52"/>
                  </a:lnTo>
                  <a:lnTo>
                    <a:pt x="967" y="66"/>
                  </a:lnTo>
                  <a:lnTo>
                    <a:pt x="973" y="77"/>
                  </a:lnTo>
                  <a:lnTo>
                    <a:pt x="981" y="87"/>
                  </a:lnTo>
                  <a:lnTo>
                    <a:pt x="988" y="98"/>
                  </a:lnTo>
                  <a:lnTo>
                    <a:pt x="998" y="110"/>
                  </a:lnTo>
                  <a:lnTo>
                    <a:pt x="1008" y="118"/>
                  </a:lnTo>
                  <a:lnTo>
                    <a:pt x="1019" y="125"/>
                  </a:lnTo>
                  <a:lnTo>
                    <a:pt x="1031" y="133"/>
                  </a:lnTo>
                  <a:lnTo>
                    <a:pt x="1044" y="141"/>
                  </a:lnTo>
                  <a:lnTo>
                    <a:pt x="1056" y="144"/>
                  </a:lnTo>
                  <a:lnTo>
                    <a:pt x="1069" y="150"/>
                  </a:lnTo>
                  <a:lnTo>
                    <a:pt x="1083" y="154"/>
                  </a:lnTo>
                  <a:lnTo>
                    <a:pt x="1096" y="156"/>
                  </a:lnTo>
                  <a:lnTo>
                    <a:pt x="1109" y="158"/>
                  </a:lnTo>
                  <a:lnTo>
                    <a:pt x="1123" y="156"/>
                  </a:lnTo>
                  <a:lnTo>
                    <a:pt x="1136" y="156"/>
                  </a:lnTo>
                  <a:lnTo>
                    <a:pt x="1150" y="152"/>
                  </a:lnTo>
                  <a:lnTo>
                    <a:pt x="1165" y="150"/>
                  </a:lnTo>
                  <a:lnTo>
                    <a:pt x="1177" y="144"/>
                  </a:lnTo>
                  <a:lnTo>
                    <a:pt x="1190" y="141"/>
                  </a:lnTo>
                  <a:lnTo>
                    <a:pt x="1202" y="133"/>
                  </a:lnTo>
                  <a:lnTo>
                    <a:pt x="1213" y="125"/>
                  </a:lnTo>
                  <a:lnTo>
                    <a:pt x="1223" y="118"/>
                  </a:lnTo>
                  <a:lnTo>
                    <a:pt x="1234" y="110"/>
                  </a:lnTo>
                  <a:lnTo>
                    <a:pt x="1244" y="98"/>
                  </a:lnTo>
                  <a:lnTo>
                    <a:pt x="1251" y="87"/>
                  </a:lnTo>
                  <a:lnTo>
                    <a:pt x="1259" y="77"/>
                  </a:lnTo>
                  <a:lnTo>
                    <a:pt x="1267" y="66"/>
                  </a:lnTo>
                  <a:lnTo>
                    <a:pt x="1271" y="52"/>
                  </a:lnTo>
                  <a:lnTo>
                    <a:pt x="1276" y="39"/>
                  </a:lnTo>
                  <a:lnTo>
                    <a:pt x="1280" y="25"/>
                  </a:lnTo>
                  <a:lnTo>
                    <a:pt x="1282" y="12"/>
                  </a:lnTo>
                  <a:lnTo>
                    <a:pt x="1284" y="0"/>
                  </a:lnTo>
                  <a:lnTo>
                    <a:pt x="1284" y="2"/>
                  </a:lnTo>
                  <a:lnTo>
                    <a:pt x="1303" y="2"/>
                  </a:lnTo>
                  <a:lnTo>
                    <a:pt x="1313" y="4"/>
                  </a:lnTo>
                  <a:lnTo>
                    <a:pt x="1321" y="6"/>
                  </a:lnTo>
                  <a:lnTo>
                    <a:pt x="1330" y="8"/>
                  </a:lnTo>
                  <a:lnTo>
                    <a:pt x="1340" y="12"/>
                  </a:lnTo>
                  <a:lnTo>
                    <a:pt x="1347" y="18"/>
                  </a:lnTo>
                  <a:lnTo>
                    <a:pt x="1355" y="20"/>
                  </a:lnTo>
                  <a:lnTo>
                    <a:pt x="1369" y="33"/>
                  </a:lnTo>
                  <a:lnTo>
                    <a:pt x="1376" y="39"/>
                  </a:lnTo>
                  <a:lnTo>
                    <a:pt x="1382" y="47"/>
                  </a:lnTo>
                  <a:lnTo>
                    <a:pt x="1388" y="56"/>
                  </a:lnTo>
                  <a:lnTo>
                    <a:pt x="1392" y="62"/>
                  </a:lnTo>
                  <a:lnTo>
                    <a:pt x="1395" y="71"/>
                  </a:lnTo>
                  <a:lnTo>
                    <a:pt x="1397" y="81"/>
                  </a:lnTo>
                  <a:lnTo>
                    <a:pt x="1401" y="89"/>
                  </a:lnTo>
                  <a:lnTo>
                    <a:pt x="1401" y="116"/>
                  </a:lnTo>
                  <a:lnTo>
                    <a:pt x="1403" y="630"/>
                  </a:lnTo>
                  <a:lnTo>
                    <a:pt x="1401" y="634"/>
                  </a:lnTo>
                  <a:lnTo>
                    <a:pt x="1393" y="690"/>
                  </a:lnTo>
                  <a:lnTo>
                    <a:pt x="1378" y="743"/>
                  </a:lnTo>
                  <a:lnTo>
                    <a:pt x="1357" y="795"/>
                  </a:lnTo>
                  <a:lnTo>
                    <a:pt x="1330" y="843"/>
                  </a:lnTo>
                  <a:lnTo>
                    <a:pt x="1299" y="891"/>
                  </a:lnTo>
                  <a:lnTo>
                    <a:pt x="1263" y="931"/>
                  </a:lnTo>
                  <a:lnTo>
                    <a:pt x="1225" y="972"/>
                  </a:lnTo>
                  <a:lnTo>
                    <a:pt x="1180" y="1006"/>
                  </a:lnTo>
                  <a:lnTo>
                    <a:pt x="1132" y="1035"/>
                  </a:lnTo>
                  <a:lnTo>
                    <a:pt x="1083" y="1062"/>
                  </a:lnTo>
                  <a:lnTo>
                    <a:pt x="1031" y="1077"/>
                  </a:lnTo>
                  <a:lnTo>
                    <a:pt x="977" y="1091"/>
                  </a:lnTo>
                  <a:lnTo>
                    <a:pt x="921" y="1100"/>
                  </a:lnTo>
                  <a:lnTo>
                    <a:pt x="461" y="1100"/>
                  </a:lnTo>
                  <a:lnTo>
                    <a:pt x="432" y="1093"/>
                  </a:lnTo>
                  <a:lnTo>
                    <a:pt x="401" y="1085"/>
                  </a:lnTo>
                  <a:lnTo>
                    <a:pt x="372" y="1077"/>
                  </a:lnTo>
                  <a:lnTo>
                    <a:pt x="344" y="1068"/>
                  </a:lnTo>
                  <a:lnTo>
                    <a:pt x="317" y="1056"/>
                  </a:lnTo>
                  <a:lnTo>
                    <a:pt x="290" y="1043"/>
                  </a:lnTo>
                  <a:lnTo>
                    <a:pt x="263" y="1029"/>
                  </a:lnTo>
                  <a:lnTo>
                    <a:pt x="238" y="1014"/>
                  </a:lnTo>
                  <a:lnTo>
                    <a:pt x="211" y="995"/>
                  </a:lnTo>
                  <a:lnTo>
                    <a:pt x="190" y="976"/>
                  </a:lnTo>
                  <a:lnTo>
                    <a:pt x="167" y="956"/>
                  </a:lnTo>
                  <a:lnTo>
                    <a:pt x="146" y="937"/>
                  </a:lnTo>
                  <a:lnTo>
                    <a:pt x="125" y="912"/>
                  </a:lnTo>
                  <a:lnTo>
                    <a:pt x="107" y="889"/>
                  </a:lnTo>
                  <a:lnTo>
                    <a:pt x="88" y="864"/>
                  </a:lnTo>
                  <a:lnTo>
                    <a:pt x="73" y="837"/>
                  </a:lnTo>
                  <a:lnTo>
                    <a:pt x="59" y="810"/>
                  </a:lnTo>
                  <a:lnTo>
                    <a:pt x="46" y="786"/>
                  </a:lnTo>
                  <a:lnTo>
                    <a:pt x="34" y="757"/>
                  </a:lnTo>
                  <a:lnTo>
                    <a:pt x="25" y="728"/>
                  </a:lnTo>
                  <a:lnTo>
                    <a:pt x="17" y="699"/>
                  </a:lnTo>
                  <a:lnTo>
                    <a:pt x="10" y="670"/>
                  </a:lnTo>
                  <a:lnTo>
                    <a:pt x="4" y="640"/>
                  </a:lnTo>
                  <a:lnTo>
                    <a:pt x="4" y="611"/>
                  </a:lnTo>
                  <a:lnTo>
                    <a:pt x="0" y="549"/>
                  </a:lnTo>
                  <a:lnTo>
                    <a:pt x="2" y="85"/>
                  </a:lnTo>
                  <a:lnTo>
                    <a:pt x="2" y="70"/>
                  </a:lnTo>
                  <a:lnTo>
                    <a:pt x="4" y="60"/>
                  </a:lnTo>
                  <a:lnTo>
                    <a:pt x="10" y="52"/>
                  </a:lnTo>
                  <a:lnTo>
                    <a:pt x="13" y="43"/>
                  </a:lnTo>
                  <a:lnTo>
                    <a:pt x="19" y="35"/>
                  </a:lnTo>
                  <a:lnTo>
                    <a:pt x="25" y="27"/>
                  </a:lnTo>
                  <a:lnTo>
                    <a:pt x="33" y="22"/>
                  </a:lnTo>
                  <a:lnTo>
                    <a:pt x="40" y="16"/>
                  </a:lnTo>
                  <a:lnTo>
                    <a:pt x="48" y="10"/>
                  </a:lnTo>
                  <a:lnTo>
                    <a:pt x="58" y="8"/>
                  </a:lnTo>
                  <a:lnTo>
                    <a:pt x="65" y="4"/>
                  </a:lnTo>
                  <a:lnTo>
                    <a:pt x="359" y="4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7" name="Freeform 626"/>
            <p:cNvSpPr>
              <a:spLocks/>
            </p:cNvSpPr>
            <p:nvPr/>
          </p:nvSpPr>
          <p:spPr bwMode="auto">
            <a:xfrm>
              <a:off x="2363" y="2620"/>
              <a:ext cx="71" cy="69"/>
            </a:xfrm>
            <a:custGeom>
              <a:avLst/>
              <a:gdLst>
                <a:gd name="T0" fmla="*/ 71 w 71"/>
                <a:gd name="T1" fmla="*/ 35 h 69"/>
                <a:gd name="T2" fmla="*/ 71 w 71"/>
                <a:gd name="T3" fmla="*/ 31 h 69"/>
                <a:gd name="T4" fmla="*/ 69 w 71"/>
                <a:gd name="T5" fmla="*/ 25 h 69"/>
                <a:gd name="T6" fmla="*/ 69 w 71"/>
                <a:gd name="T7" fmla="*/ 21 h 69"/>
                <a:gd name="T8" fmla="*/ 65 w 71"/>
                <a:gd name="T9" fmla="*/ 19 h 69"/>
                <a:gd name="T10" fmla="*/ 63 w 71"/>
                <a:gd name="T11" fmla="*/ 14 h 69"/>
                <a:gd name="T12" fmla="*/ 57 w 71"/>
                <a:gd name="T13" fmla="*/ 8 h 69"/>
                <a:gd name="T14" fmla="*/ 53 w 71"/>
                <a:gd name="T15" fmla="*/ 6 h 69"/>
                <a:gd name="T16" fmla="*/ 52 w 71"/>
                <a:gd name="T17" fmla="*/ 2 h 69"/>
                <a:gd name="T18" fmla="*/ 48 w 71"/>
                <a:gd name="T19" fmla="*/ 2 h 69"/>
                <a:gd name="T20" fmla="*/ 44 w 71"/>
                <a:gd name="T21" fmla="*/ 0 h 69"/>
                <a:gd name="T22" fmla="*/ 25 w 71"/>
                <a:gd name="T23" fmla="*/ 0 h 69"/>
                <a:gd name="T24" fmla="*/ 23 w 71"/>
                <a:gd name="T25" fmla="*/ 2 h 69"/>
                <a:gd name="T26" fmla="*/ 19 w 71"/>
                <a:gd name="T27" fmla="*/ 2 h 69"/>
                <a:gd name="T28" fmla="*/ 13 w 71"/>
                <a:gd name="T29" fmla="*/ 6 h 69"/>
                <a:gd name="T30" fmla="*/ 5 w 71"/>
                <a:gd name="T31" fmla="*/ 14 h 69"/>
                <a:gd name="T32" fmla="*/ 4 w 71"/>
                <a:gd name="T33" fmla="*/ 17 h 69"/>
                <a:gd name="T34" fmla="*/ 2 w 71"/>
                <a:gd name="T35" fmla="*/ 21 h 69"/>
                <a:gd name="T36" fmla="*/ 0 w 71"/>
                <a:gd name="T37" fmla="*/ 25 h 69"/>
                <a:gd name="T38" fmla="*/ 0 w 71"/>
                <a:gd name="T39" fmla="*/ 48 h 69"/>
                <a:gd name="T40" fmla="*/ 4 w 71"/>
                <a:gd name="T41" fmla="*/ 50 h 69"/>
                <a:gd name="T42" fmla="*/ 5 w 71"/>
                <a:gd name="T43" fmla="*/ 54 h 69"/>
                <a:gd name="T44" fmla="*/ 7 w 71"/>
                <a:gd name="T45" fmla="*/ 58 h 69"/>
                <a:gd name="T46" fmla="*/ 11 w 71"/>
                <a:gd name="T47" fmla="*/ 60 h 69"/>
                <a:gd name="T48" fmla="*/ 13 w 71"/>
                <a:gd name="T49" fmla="*/ 64 h 69"/>
                <a:gd name="T50" fmla="*/ 17 w 71"/>
                <a:gd name="T51" fmla="*/ 67 h 69"/>
                <a:gd name="T52" fmla="*/ 23 w 71"/>
                <a:gd name="T53" fmla="*/ 67 h 69"/>
                <a:gd name="T54" fmla="*/ 25 w 71"/>
                <a:gd name="T55" fmla="*/ 69 h 69"/>
                <a:gd name="T56" fmla="*/ 42 w 71"/>
                <a:gd name="T57" fmla="*/ 69 h 69"/>
                <a:gd name="T58" fmla="*/ 48 w 71"/>
                <a:gd name="T59" fmla="*/ 67 h 69"/>
                <a:gd name="T60" fmla="*/ 52 w 71"/>
                <a:gd name="T61" fmla="*/ 67 h 69"/>
                <a:gd name="T62" fmla="*/ 53 w 71"/>
                <a:gd name="T63" fmla="*/ 64 h 69"/>
                <a:gd name="T64" fmla="*/ 57 w 71"/>
                <a:gd name="T65" fmla="*/ 62 h 69"/>
                <a:gd name="T66" fmla="*/ 61 w 71"/>
                <a:gd name="T67" fmla="*/ 58 h 69"/>
                <a:gd name="T68" fmla="*/ 63 w 71"/>
                <a:gd name="T69" fmla="*/ 54 h 69"/>
                <a:gd name="T70" fmla="*/ 65 w 71"/>
                <a:gd name="T71" fmla="*/ 50 h 69"/>
                <a:gd name="T72" fmla="*/ 67 w 71"/>
                <a:gd name="T73" fmla="*/ 48 h 69"/>
                <a:gd name="T74" fmla="*/ 69 w 71"/>
                <a:gd name="T75" fmla="*/ 42 h 69"/>
                <a:gd name="T76" fmla="*/ 71 w 71"/>
                <a:gd name="T77" fmla="*/ 39 h 69"/>
                <a:gd name="T78" fmla="*/ 71 w 71"/>
                <a:gd name="T79" fmla="*/ 35 h 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69">
                  <a:moveTo>
                    <a:pt x="71" y="35"/>
                  </a:moveTo>
                  <a:lnTo>
                    <a:pt x="71" y="31"/>
                  </a:lnTo>
                  <a:lnTo>
                    <a:pt x="69" y="25"/>
                  </a:lnTo>
                  <a:lnTo>
                    <a:pt x="69" y="21"/>
                  </a:lnTo>
                  <a:lnTo>
                    <a:pt x="65" y="19"/>
                  </a:lnTo>
                  <a:lnTo>
                    <a:pt x="63" y="14"/>
                  </a:lnTo>
                  <a:lnTo>
                    <a:pt x="57" y="8"/>
                  </a:lnTo>
                  <a:lnTo>
                    <a:pt x="53" y="6"/>
                  </a:lnTo>
                  <a:lnTo>
                    <a:pt x="52" y="2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6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4" y="50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11" y="60"/>
                  </a:lnTo>
                  <a:lnTo>
                    <a:pt x="13" y="64"/>
                  </a:lnTo>
                  <a:lnTo>
                    <a:pt x="17" y="67"/>
                  </a:lnTo>
                  <a:lnTo>
                    <a:pt x="23" y="67"/>
                  </a:lnTo>
                  <a:lnTo>
                    <a:pt x="25" y="69"/>
                  </a:lnTo>
                  <a:lnTo>
                    <a:pt x="42" y="69"/>
                  </a:lnTo>
                  <a:lnTo>
                    <a:pt x="48" y="67"/>
                  </a:lnTo>
                  <a:lnTo>
                    <a:pt x="52" y="67"/>
                  </a:lnTo>
                  <a:lnTo>
                    <a:pt x="53" y="64"/>
                  </a:lnTo>
                  <a:lnTo>
                    <a:pt x="57" y="62"/>
                  </a:lnTo>
                  <a:lnTo>
                    <a:pt x="61" y="58"/>
                  </a:lnTo>
                  <a:lnTo>
                    <a:pt x="63" y="54"/>
                  </a:lnTo>
                  <a:lnTo>
                    <a:pt x="65" y="50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71" y="39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8" name="Freeform 627"/>
            <p:cNvSpPr>
              <a:spLocks/>
            </p:cNvSpPr>
            <p:nvPr/>
          </p:nvSpPr>
          <p:spPr bwMode="auto">
            <a:xfrm>
              <a:off x="3211" y="2620"/>
              <a:ext cx="73" cy="71"/>
            </a:xfrm>
            <a:custGeom>
              <a:avLst/>
              <a:gdLst>
                <a:gd name="T0" fmla="*/ 73 w 73"/>
                <a:gd name="T1" fmla="*/ 35 h 71"/>
                <a:gd name="T2" fmla="*/ 71 w 73"/>
                <a:gd name="T3" fmla="*/ 31 h 71"/>
                <a:gd name="T4" fmla="*/ 71 w 73"/>
                <a:gd name="T5" fmla="*/ 27 h 71"/>
                <a:gd name="T6" fmla="*/ 69 w 73"/>
                <a:gd name="T7" fmla="*/ 21 h 71"/>
                <a:gd name="T8" fmla="*/ 67 w 73"/>
                <a:gd name="T9" fmla="*/ 19 h 71"/>
                <a:gd name="T10" fmla="*/ 65 w 73"/>
                <a:gd name="T11" fmla="*/ 16 h 71"/>
                <a:gd name="T12" fmla="*/ 63 w 73"/>
                <a:gd name="T13" fmla="*/ 12 h 71"/>
                <a:gd name="T14" fmla="*/ 54 w 73"/>
                <a:gd name="T15" fmla="*/ 2 h 71"/>
                <a:gd name="T16" fmla="*/ 50 w 73"/>
                <a:gd name="T17" fmla="*/ 2 h 71"/>
                <a:gd name="T18" fmla="*/ 44 w 73"/>
                <a:gd name="T19" fmla="*/ 0 h 71"/>
                <a:gd name="T20" fmla="*/ 29 w 73"/>
                <a:gd name="T21" fmla="*/ 0 h 71"/>
                <a:gd name="T22" fmla="*/ 23 w 73"/>
                <a:gd name="T23" fmla="*/ 2 h 71"/>
                <a:gd name="T24" fmla="*/ 21 w 73"/>
                <a:gd name="T25" fmla="*/ 2 h 71"/>
                <a:gd name="T26" fmla="*/ 15 w 73"/>
                <a:gd name="T27" fmla="*/ 6 h 71"/>
                <a:gd name="T28" fmla="*/ 12 w 73"/>
                <a:gd name="T29" fmla="*/ 8 h 71"/>
                <a:gd name="T30" fmla="*/ 10 w 73"/>
                <a:gd name="T31" fmla="*/ 12 h 71"/>
                <a:gd name="T32" fmla="*/ 6 w 73"/>
                <a:gd name="T33" fmla="*/ 16 h 71"/>
                <a:gd name="T34" fmla="*/ 6 w 73"/>
                <a:gd name="T35" fmla="*/ 19 h 71"/>
                <a:gd name="T36" fmla="*/ 2 w 73"/>
                <a:gd name="T37" fmla="*/ 21 h 71"/>
                <a:gd name="T38" fmla="*/ 2 w 73"/>
                <a:gd name="T39" fmla="*/ 25 h 71"/>
                <a:gd name="T40" fmla="*/ 0 w 73"/>
                <a:gd name="T41" fmla="*/ 31 h 71"/>
                <a:gd name="T42" fmla="*/ 0 w 73"/>
                <a:gd name="T43" fmla="*/ 39 h 71"/>
                <a:gd name="T44" fmla="*/ 2 w 73"/>
                <a:gd name="T45" fmla="*/ 44 h 71"/>
                <a:gd name="T46" fmla="*/ 2 w 73"/>
                <a:gd name="T47" fmla="*/ 48 h 71"/>
                <a:gd name="T48" fmla="*/ 6 w 73"/>
                <a:gd name="T49" fmla="*/ 50 h 71"/>
                <a:gd name="T50" fmla="*/ 6 w 73"/>
                <a:gd name="T51" fmla="*/ 58 h 71"/>
                <a:gd name="T52" fmla="*/ 10 w 73"/>
                <a:gd name="T53" fmla="*/ 58 h 71"/>
                <a:gd name="T54" fmla="*/ 12 w 73"/>
                <a:gd name="T55" fmla="*/ 62 h 71"/>
                <a:gd name="T56" fmla="*/ 15 w 73"/>
                <a:gd name="T57" fmla="*/ 64 h 71"/>
                <a:gd name="T58" fmla="*/ 19 w 73"/>
                <a:gd name="T59" fmla="*/ 67 h 71"/>
                <a:gd name="T60" fmla="*/ 23 w 73"/>
                <a:gd name="T61" fmla="*/ 69 h 71"/>
                <a:gd name="T62" fmla="*/ 31 w 73"/>
                <a:gd name="T63" fmla="*/ 69 h 71"/>
                <a:gd name="T64" fmla="*/ 37 w 73"/>
                <a:gd name="T65" fmla="*/ 71 h 71"/>
                <a:gd name="T66" fmla="*/ 40 w 73"/>
                <a:gd name="T67" fmla="*/ 69 h 71"/>
                <a:gd name="T68" fmla="*/ 48 w 73"/>
                <a:gd name="T69" fmla="*/ 69 h 71"/>
                <a:gd name="T70" fmla="*/ 52 w 73"/>
                <a:gd name="T71" fmla="*/ 67 h 71"/>
                <a:gd name="T72" fmla="*/ 58 w 73"/>
                <a:gd name="T73" fmla="*/ 64 h 71"/>
                <a:gd name="T74" fmla="*/ 60 w 73"/>
                <a:gd name="T75" fmla="*/ 62 h 71"/>
                <a:gd name="T76" fmla="*/ 63 w 73"/>
                <a:gd name="T77" fmla="*/ 60 h 71"/>
                <a:gd name="T78" fmla="*/ 65 w 73"/>
                <a:gd name="T79" fmla="*/ 58 h 71"/>
                <a:gd name="T80" fmla="*/ 67 w 73"/>
                <a:gd name="T81" fmla="*/ 52 h 71"/>
                <a:gd name="T82" fmla="*/ 69 w 73"/>
                <a:gd name="T83" fmla="*/ 48 h 71"/>
                <a:gd name="T84" fmla="*/ 71 w 73"/>
                <a:gd name="T85" fmla="*/ 44 h 71"/>
                <a:gd name="T86" fmla="*/ 71 w 73"/>
                <a:gd name="T87" fmla="*/ 40 h 71"/>
                <a:gd name="T88" fmla="*/ 73 w 73"/>
                <a:gd name="T89" fmla="*/ 35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3" h="71">
                  <a:moveTo>
                    <a:pt x="73" y="35"/>
                  </a:moveTo>
                  <a:lnTo>
                    <a:pt x="71" y="31"/>
                  </a:lnTo>
                  <a:lnTo>
                    <a:pt x="71" y="27"/>
                  </a:lnTo>
                  <a:lnTo>
                    <a:pt x="69" y="21"/>
                  </a:lnTo>
                  <a:lnTo>
                    <a:pt x="67" y="19"/>
                  </a:lnTo>
                  <a:lnTo>
                    <a:pt x="65" y="16"/>
                  </a:lnTo>
                  <a:lnTo>
                    <a:pt x="63" y="1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2" y="21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6" y="50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9" y="67"/>
                  </a:lnTo>
                  <a:lnTo>
                    <a:pt x="23" y="69"/>
                  </a:lnTo>
                  <a:lnTo>
                    <a:pt x="31" y="69"/>
                  </a:lnTo>
                  <a:lnTo>
                    <a:pt x="37" y="71"/>
                  </a:lnTo>
                  <a:lnTo>
                    <a:pt x="40" y="69"/>
                  </a:lnTo>
                  <a:lnTo>
                    <a:pt x="48" y="69"/>
                  </a:lnTo>
                  <a:lnTo>
                    <a:pt x="52" y="67"/>
                  </a:lnTo>
                  <a:lnTo>
                    <a:pt x="58" y="64"/>
                  </a:lnTo>
                  <a:lnTo>
                    <a:pt x="60" y="62"/>
                  </a:lnTo>
                  <a:lnTo>
                    <a:pt x="63" y="60"/>
                  </a:lnTo>
                  <a:lnTo>
                    <a:pt x="65" y="58"/>
                  </a:lnTo>
                  <a:lnTo>
                    <a:pt x="67" y="52"/>
                  </a:lnTo>
                  <a:lnTo>
                    <a:pt x="69" y="48"/>
                  </a:lnTo>
                  <a:lnTo>
                    <a:pt x="71" y="44"/>
                  </a:lnTo>
                  <a:lnTo>
                    <a:pt x="71" y="40"/>
                  </a:lnTo>
                  <a:lnTo>
                    <a:pt x="73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9" name="Freeform 628"/>
            <p:cNvSpPr>
              <a:spLocks/>
            </p:cNvSpPr>
            <p:nvPr/>
          </p:nvSpPr>
          <p:spPr bwMode="auto">
            <a:xfrm>
              <a:off x="2720" y="2079"/>
              <a:ext cx="207" cy="814"/>
            </a:xfrm>
            <a:custGeom>
              <a:avLst/>
              <a:gdLst>
                <a:gd name="T0" fmla="*/ 0 w 207"/>
                <a:gd name="T1" fmla="*/ 814 h 814"/>
                <a:gd name="T2" fmla="*/ 0 w 207"/>
                <a:gd name="T3" fmla="*/ 313 h 814"/>
                <a:gd name="T4" fmla="*/ 2 w 207"/>
                <a:gd name="T5" fmla="*/ 305 h 814"/>
                <a:gd name="T6" fmla="*/ 4 w 207"/>
                <a:gd name="T7" fmla="*/ 299 h 814"/>
                <a:gd name="T8" fmla="*/ 7 w 207"/>
                <a:gd name="T9" fmla="*/ 292 h 814"/>
                <a:gd name="T10" fmla="*/ 9 w 207"/>
                <a:gd name="T11" fmla="*/ 286 h 814"/>
                <a:gd name="T12" fmla="*/ 13 w 207"/>
                <a:gd name="T13" fmla="*/ 280 h 814"/>
                <a:gd name="T14" fmla="*/ 17 w 207"/>
                <a:gd name="T15" fmla="*/ 272 h 814"/>
                <a:gd name="T16" fmla="*/ 23 w 207"/>
                <a:gd name="T17" fmla="*/ 267 h 814"/>
                <a:gd name="T18" fmla="*/ 25 w 207"/>
                <a:gd name="T19" fmla="*/ 261 h 814"/>
                <a:gd name="T20" fmla="*/ 32 w 207"/>
                <a:gd name="T21" fmla="*/ 255 h 814"/>
                <a:gd name="T22" fmla="*/ 42 w 207"/>
                <a:gd name="T23" fmla="*/ 246 h 814"/>
                <a:gd name="T24" fmla="*/ 48 w 207"/>
                <a:gd name="T25" fmla="*/ 242 h 814"/>
                <a:gd name="T26" fmla="*/ 53 w 207"/>
                <a:gd name="T27" fmla="*/ 238 h 814"/>
                <a:gd name="T28" fmla="*/ 59 w 207"/>
                <a:gd name="T29" fmla="*/ 234 h 814"/>
                <a:gd name="T30" fmla="*/ 67 w 207"/>
                <a:gd name="T31" fmla="*/ 232 h 814"/>
                <a:gd name="T32" fmla="*/ 73 w 207"/>
                <a:gd name="T33" fmla="*/ 230 h 814"/>
                <a:gd name="T34" fmla="*/ 73 w 207"/>
                <a:gd name="T35" fmla="*/ 0 h 814"/>
                <a:gd name="T36" fmla="*/ 136 w 207"/>
                <a:gd name="T37" fmla="*/ 0 h 814"/>
                <a:gd name="T38" fmla="*/ 136 w 207"/>
                <a:gd name="T39" fmla="*/ 230 h 814"/>
                <a:gd name="T40" fmla="*/ 140 w 207"/>
                <a:gd name="T41" fmla="*/ 232 h 814"/>
                <a:gd name="T42" fmla="*/ 146 w 207"/>
                <a:gd name="T43" fmla="*/ 234 h 814"/>
                <a:gd name="T44" fmla="*/ 153 w 207"/>
                <a:gd name="T45" fmla="*/ 238 h 814"/>
                <a:gd name="T46" fmla="*/ 159 w 207"/>
                <a:gd name="T47" fmla="*/ 242 h 814"/>
                <a:gd name="T48" fmla="*/ 165 w 207"/>
                <a:gd name="T49" fmla="*/ 246 h 814"/>
                <a:gd name="T50" fmla="*/ 171 w 207"/>
                <a:gd name="T51" fmla="*/ 251 h 814"/>
                <a:gd name="T52" fmla="*/ 176 w 207"/>
                <a:gd name="T53" fmla="*/ 255 h 814"/>
                <a:gd name="T54" fmla="*/ 182 w 207"/>
                <a:gd name="T55" fmla="*/ 261 h 814"/>
                <a:gd name="T56" fmla="*/ 186 w 207"/>
                <a:gd name="T57" fmla="*/ 267 h 814"/>
                <a:gd name="T58" fmla="*/ 190 w 207"/>
                <a:gd name="T59" fmla="*/ 272 h 814"/>
                <a:gd name="T60" fmla="*/ 194 w 207"/>
                <a:gd name="T61" fmla="*/ 280 h 814"/>
                <a:gd name="T62" fmla="*/ 197 w 207"/>
                <a:gd name="T63" fmla="*/ 286 h 814"/>
                <a:gd name="T64" fmla="*/ 201 w 207"/>
                <a:gd name="T65" fmla="*/ 292 h 814"/>
                <a:gd name="T66" fmla="*/ 203 w 207"/>
                <a:gd name="T67" fmla="*/ 299 h 814"/>
                <a:gd name="T68" fmla="*/ 205 w 207"/>
                <a:gd name="T69" fmla="*/ 305 h 814"/>
                <a:gd name="T70" fmla="*/ 207 w 207"/>
                <a:gd name="T71" fmla="*/ 313 h 814"/>
                <a:gd name="T72" fmla="*/ 207 w 207"/>
                <a:gd name="T73" fmla="*/ 814 h 814"/>
                <a:gd name="T74" fmla="*/ 0 w 207"/>
                <a:gd name="T75" fmla="*/ 814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814">
                  <a:moveTo>
                    <a:pt x="0" y="814"/>
                  </a:moveTo>
                  <a:lnTo>
                    <a:pt x="0" y="313"/>
                  </a:lnTo>
                  <a:lnTo>
                    <a:pt x="2" y="305"/>
                  </a:lnTo>
                  <a:lnTo>
                    <a:pt x="4" y="299"/>
                  </a:lnTo>
                  <a:lnTo>
                    <a:pt x="7" y="292"/>
                  </a:lnTo>
                  <a:lnTo>
                    <a:pt x="9" y="286"/>
                  </a:lnTo>
                  <a:lnTo>
                    <a:pt x="13" y="280"/>
                  </a:lnTo>
                  <a:lnTo>
                    <a:pt x="17" y="272"/>
                  </a:lnTo>
                  <a:lnTo>
                    <a:pt x="23" y="267"/>
                  </a:lnTo>
                  <a:lnTo>
                    <a:pt x="25" y="261"/>
                  </a:lnTo>
                  <a:lnTo>
                    <a:pt x="32" y="255"/>
                  </a:lnTo>
                  <a:lnTo>
                    <a:pt x="42" y="246"/>
                  </a:lnTo>
                  <a:lnTo>
                    <a:pt x="48" y="242"/>
                  </a:lnTo>
                  <a:lnTo>
                    <a:pt x="53" y="238"/>
                  </a:lnTo>
                  <a:lnTo>
                    <a:pt x="59" y="234"/>
                  </a:lnTo>
                  <a:lnTo>
                    <a:pt x="67" y="232"/>
                  </a:lnTo>
                  <a:lnTo>
                    <a:pt x="73" y="230"/>
                  </a:lnTo>
                  <a:lnTo>
                    <a:pt x="73" y="0"/>
                  </a:lnTo>
                  <a:lnTo>
                    <a:pt x="136" y="0"/>
                  </a:lnTo>
                  <a:lnTo>
                    <a:pt x="136" y="230"/>
                  </a:lnTo>
                  <a:lnTo>
                    <a:pt x="140" y="232"/>
                  </a:lnTo>
                  <a:lnTo>
                    <a:pt x="146" y="234"/>
                  </a:lnTo>
                  <a:lnTo>
                    <a:pt x="153" y="238"/>
                  </a:lnTo>
                  <a:lnTo>
                    <a:pt x="159" y="242"/>
                  </a:lnTo>
                  <a:lnTo>
                    <a:pt x="165" y="246"/>
                  </a:lnTo>
                  <a:lnTo>
                    <a:pt x="171" y="251"/>
                  </a:lnTo>
                  <a:lnTo>
                    <a:pt x="176" y="255"/>
                  </a:lnTo>
                  <a:lnTo>
                    <a:pt x="182" y="261"/>
                  </a:lnTo>
                  <a:lnTo>
                    <a:pt x="186" y="267"/>
                  </a:lnTo>
                  <a:lnTo>
                    <a:pt x="190" y="272"/>
                  </a:lnTo>
                  <a:lnTo>
                    <a:pt x="194" y="280"/>
                  </a:lnTo>
                  <a:lnTo>
                    <a:pt x="197" y="286"/>
                  </a:lnTo>
                  <a:lnTo>
                    <a:pt x="201" y="292"/>
                  </a:lnTo>
                  <a:lnTo>
                    <a:pt x="203" y="299"/>
                  </a:lnTo>
                  <a:lnTo>
                    <a:pt x="205" y="305"/>
                  </a:lnTo>
                  <a:lnTo>
                    <a:pt x="207" y="313"/>
                  </a:lnTo>
                  <a:lnTo>
                    <a:pt x="207" y="814"/>
                  </a:lnTo>
                  <a:lnTo>
                    <a:pt x="0" y="814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0" name="Freeform 629"/>
            <p:cNvSpPr>
              <a:spLocks/>
            </p:cNvSpPr>
            <p:nvPr/>
          </p:nvSpPr>
          <p:spPr bwMode="auto">
            <a:xfrm>
              <a:off x="2691" y="2079"/>
              <a:ext cx="102" cy="814"/>
            </a:xfrm>
            <a:custGeom>
              <a:avLst/>
              <a:gdLst>
                <a:gd name="T0" fmla="*/ 102 w 102"/>
                <a:gd name="T1" fmla="*/ 0 h 814"/>
                <a:gd name="T2" fmla="*/ 71 w 102"/>
                <a:gd name="T3" fmla="*/ 0 h 814"/>
                <a:gd name="T4" fmla="*/ 71 w 102"/>
                <a:gd name="T5" fmla="*/ 230 h 814"/>
                <a:gd name="T6" fmla="*/ 67 w 102"/>
                <a:gd name="T7" fmla="*/ 232 h 814"/>
                <a:gd name="T8" fmla="*/ 61 w 102"/>
                <a:gd name="T9" fmla="*/ 234 h 814"/>
                <a:gd name="T10" fmla="*/ 54 w 102"/>
                <a:gd name="T11" fmla="*/ 238 h 814"/>
                <a:gd name="T12" fmla="*/ 48 w 102"/>
                <a:gd name="T13" fmla="*/ 242 h 814"/>
                <a:gd name="T14" fmla="*/ 42 w 102"/>
                <a:gd name="T15" fmla="*/ 246 h 814"/>
                <a:gd name="T16" fmla="*/ 36 w 102"/>
                <a:gd name="T17" fmla="*/ 251 h 814"/>
                <a:gd name="T18" fmla="*/ 31 w 102"/>
                <a:gd name="T19" fmla="*/ 255 h 814"/>
                <a:gd name="T20" fmla="*/ 25 w 102"/>
                <a:gd name="T21" fmla="*/ 261 h 814"/>
                <a:gd name="T22" fmla="*/ 23 w 102"/>
                <a:gd name="T23" fmla="*/ 267 h 814"/>
                <a:gd name="T24" fmla="*/ 17 w 102"/>
                <a:gd name="T25" fmla="*/ 272 h 814"/>
                <a:gd name="T26" fmla="*/ 13 w 102"/>
                <a:gd name="T27" fmla="*/ 280 h 814"/>
                <a:gd name="T28" fmla="*/ 10 w 102"/>
                <a:gd name="T29" fmla="*/ 286 h 814"/>
                <a:gd name="T30" fmla="*/ 6 w 102"/>
                <a:gd name="T31" fmla="*/ 292 h 814"/>
                <a:gd name="T32" fmla="*/ 4 w 102"/>
                <a:gd name="T33" fmla="*/ 299 h 814"/>
                <a:gd name="T34" fmla="*/ 2 w 102"/>
                <a:gd name="T35" fmla="*/ 305 h 814"/>
                <a:gd name="T36" fmla="*/ 0 w 102"/>
                <a:gd name="T37" fmla="*/ 313 h 814"/>
                <a:gd name="T38" fmla="*/ 0 w 102"/>
                <a:gd name="T39" fmla="*/ 814 h 814"/>
                <a:gd name="T40" fmla="*/ 29 w 102"/>
                <a:gd name="T41" fmla="*/ 814 h 814"/>
                <a:gd name="T42" fmla="*/ 29 w 102"/>
                <a:gd name="T43" fmla="*/ 313 h 814"/>
                <a:gd name="T44" fmla="*/ 31 w 102"/>
                <a:gd name="T45" fmla="*/ 305 h 814"/>
                <a:gd name="T46" fmla="*/ 33 w 102"/>
                <a:gd name="T47" fmla="*/ 299 h 814"/>
                <a:gd name="T48" fmla="*/ 36 w 102"/>
                <a:gd name="T49" fmla="*/ 292 h 814"/>
                <a:gd name="T50" fmla="*/ 38 w 102"/>
                <a:gd name="T51" fmla="*/ 286 h 814"/>
                <a:gd name="T52" fmla="*/ 42 w 102"/>
                <a:gd name="T53" fmla="*/ 280 h 814"/>
                <a:gd name="T54" fmla="*/ 46 w 102"/>
                <a:gd name="T55" fmla="*/ 272 h 814"/>
                <a:gd name="T56" fmla="*/ 52 w 102"/>
                <a:gd name="T57" fmla="*/ 267 h 814"/>
                <a:gd name="T58" fmla="*/ 54 w 102"/>
                <a:gd name="T59" fmla="*/ 261 h 814"/>
                <a:gd name="T60" fmla="*/ 61 w 102"/>
                <a:gd name="T61" fmla="*/ 255 h 814"/>
                <a:gd name="T62" fmla="*/ 71 w 102"/>
                <a:gd name="T63" fmla="*/ 246 h 814"/>
                <a:gd name="T64" fmla="*/ 77 w 102"/>
                <a:gd name="T65" fmla="*/ 242 h 814"/>
                <a:gd name="T66" fmla="*/ 82 w 102"/>
                <a:gd name="T67" fmla="*/ 238 h 814"/>
                <a:gd name="T68" fmla="*/ 88 w 102"/>
                <a:gd name="T69" fmla="*/ 234 h 814"/>
                <a:gd name="T70" fmla="*/ 96 w 102"/>
                <a:gd name="T71" fmla="*/ 232 h 814"/>
                <a:gd name="T72" fmla="*/ 102 w 102"/>
                <a:gd name="T73" fmla="*/ 230 h 814"/>
                <a:gd name="T74" fmla="*/ 102 w 102"/>
                <a:gd name="T75" fmla="*/ 0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2" h="814">
                  <a:moveTo>
                    <a:pt x="102" y="0"/>
                  </a:moveTo>
                  <a:lnTo>
                    <a:pt x="71" y="0"/>
                  </a:lnTo>
                  <a:lnTo>
                    <a:pt x="71" y="230"/>
                  </a:lnTo>
                  <a:lnTo>
                    <a:pt x="67" y="232"/>
                  </a:lnTo>
                  <a:lnTo>
                    <a:pt x="61" y="234"/>
                  </a:lnTo>
                  <a:lnTo>
                    <a:pt x="54" y="238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6" y="251"/>
                  </a:lnTo>
                  <a:lnTo>
                    <a:pt x="31" y="255"/>
                  </a:lnTo>
                  <a:lnTo>
                    <a:pt x="25" y="261"/>
                  </a:lnTo>
                  <a:lnTo>
                    <a:pt x="23" y="267"/>
                  </a:lnTo>
                  <a:lnTo>
                    <a:pt x="17" y="272"/>
                  </a:lnTo>
                  <a:lnTo>
                    <a:pt x="13" y="280"/>
                  </a:lnTo>
                  <a:lnTo>
                    <a:pt x="10" y="286"/>
                  </a:lnTo>
                  <a:lnTo>
                    <a:pt x="6" y="292"/>
                  </a:lnTo>
                  <a:lnTo>
                    <a:pt x="4" y="299"/>
                  </a:lnTo>
                  <a:lnTo>
                    <a:pt x="2" y="305"/>
                  </a:lnTo>
                  <a:lnTo>
                    <a:pt x="0" y="313"/>
                  </a:lnTo>
                  <a:lnTo>
                    <a:pt x="0" y="814"/>
                  </a:lnTo>
                  <a:lnTo>
                    <a:pt x="29" y="814"/>
                  </a:lnTo>
                  <a:lnTo>
                    <a:pt x="29" y="313"/>
                  </a:lnTo>
                  <a:lnTo>
                    <a:pt x="31" y="305"/>
                  </a:lnTo>
                  <a:lnTo>
                    <a:pt x="33" y="299"/>
                  </a:lnTo>
                  <a:lnTo>
                    <a:pt x="36" y="292"/>
                  </a:lnTo>
                  <a:lnTo>
                    <a:pt x="38" y="286"/>
                  </a:lnTo>
                  <a:lnTo>
                    <a:pt x="42" y="280"/>
                  </a:lnTo>
                  <a:lnTo>
                    <a:pt x="46" y="272"/>
                  </a:lnTo>
                  <a:lnTo>
                    <a:pt x="52" y="267"/>
                  </a:lnTo>
                  <a:lnTo>
                    <a:pt x="54" y="261"/>
                  </a:lnTo>
                  <a:lnTo>
                    <a:pt x="61" y="255"/>
                  </a:lnTo>
                  <a:lnTo>
                    <a:pt x="71" y="246"/>
                  </a:lnTo>
                  <a:lnTo>
                    <a:pt x="77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6" y="232"/>
                  </a:lnTo>
                  <a:lnTo>
                    <a:pt x="102" y="23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3C059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1" name="Freeform 630"/>
            <p:cNvSpPr>
              <a:spLocks/>
            </p:cNvSpPr>
            <p:nvPr/>
          </p:nvSpPr>
          <p:spPr bwMode="auto">
            <a:xfrm>
              <a:off x="2478" y="1463"/>
              <a:ext cx="422" cy="487"/>
            </a:xfrm>
            <a:custGeom>
              <a:avLst/>
              <a:gdLst>
                <a:gd name="T0" fmla="*/ 117 w 422"/>
                <a:gd name="T1" fmla="*/ 487 h 487"/>
                <a:gd name="T2" fmla="*/ 0 w 422"/>
                <a:gd name="T3" fmla="*/ 487 h 487"/>
                <a:gd name="T4" fmla="*/ 0 w 422"/>
                <a:gd name="T5" fmla="*/ 318 h 487"/>
                <a:gd name="T6" fmla="*/ 4 w 422"/>
                <a:gd name="T7" fmla="*/ 282 h 487"/>
                <a:gd name="T8" fmla="*/ 9 w 422"/>
                <a:gd name="T9" fmla="*/ 249 h 487"/>
                <a:gd name="T10" fmla="*/ 17 w 422"/>
                <a:gd name="T11" fmla="*/ 224 h 487"/>
                <a:gd name="T12" fmla="*/ 27 w 422"/>
                <a:gd name="T13" fmla="*/ 201 h 487"/>
                <a:gd name="T14" fmla="*/ 38 w 422"/>
                <a:gd name="T15" fmla="*/ 178 h 487"/>
                <a:gd name="T16" fmla="*/ 50 w 422"/>
                <a:gd name="T17" fmla="*/ 157 h 487"/>
                <a:gd name="T18" fmla="*/ 63 w 422"/>
                <a:gd name="T19" fmla="*/ 136 h 487"/>
                <a:gd name="T20" fmla="*/ 79 w 422"/>
                <a:gd name="T21" fmla="*/ 117 h 487"/>
                <a:gd name="T22" fmla="*/ 96 w 422"/>
                <a:gd name="T23" fmla="*/ 100 h 487"/>
                <a:gd name="T24" fmla="*/ 115 w 422"/>
                <a:gd name="T25" fmla="*/ 82 h 487"/>
                <a:gd name="T26" fmla="*/ 134 w 422"/>
                <a:gd name="T27" fmla="*/ 67 h 487"/>
                <a:gd name="T28" fmla="*/ 155 w 422"/>
                <a:gd name="T29" fmla="*/ 52 h 487"/>
                <a:gd name="T30" fmla="*/ 176 w 422"/>
                <a:gd name="T31" fmla="*/ 38 h 487"/>
                <a:gd name="T32" fmla="*/ 199 w 422"/>
                <a:gd name="T33" fmla="*/ 29 h 487"/>
                <a:gd name="T34" fmla="*/ 223 w 422"/>
                <a:gd name="T35" fmla="*/ 19 h 487"/>
                <a:gd name="T36" fmla="*/ 246 w 422"/>
                <a:gd name="T37" fmla="*/ 11 h 487"/>
                <a:gd name="T38" fmla="*/ 271 w 422"/>
                <a:gd name="T39" fmla="*/ 5 h 487"/>
                <a:gd name="T40" fmla="*/ 295 w 422"/>
                <a:gd name="T41" fmla="*/ 2 h 487"/>
                <a:gd name="T42" fmla="*/ 320 w 422"/>
                <a:gd name="T43" fmla="*/ 0 h 487"/>
                <a:gd name="T44" fmla="*/ 368 w 422"/>
                <a:gd name="T45" fmla="*/ 0 h 487"/>
                <a:gd name="T46" fmla="*/ 395 w 422"/>
                <a:gd name="T47" fmla="*/ 4 h 487"/>
                <a:gd name="T48" fmla="*/ 422 w 422"/>
                <a:gd name="T49" fmla="*/ 9 h 487"/>
                <a:gd name="T50" fmla="*/ 420 w 422"/>
                <a:gd name="T51" fmla="*/ 9 h 487"/>
                <a:gd name="T52" fmla="*/ 395 w 422"/>
                <a:gd name="T53" fmla="*/ 13 h 487"/>
                <a:gd name="T54" fmla="*/ 372 w 422"/>
                <a:gd name="T55" fmla="*/ 19 h 487"/>
                <a:gd name="T56" fmla="*/ 347 w 422"/>
                <a:gd name="T57" fmla="*/ 25 h 487"/>
                <a:gd name="T58" fmla="*/ 324 w 422"/>
                <a:gd name="T59" fmla="*/ 34 h 487"/>
                <a:gd name="T60" fmla="*/ 301 w 422"/>
                <a:gd name="T61" fmla="*/ 46 h 487"/>
                <a:gd name="T62" fmla="*/ 278 w 422"/>
                <a:gd name="T63" fmla="*/ 57 h 487"/>
                <a:gd name="T64" fmla="*/ 257 w 422"/>
                <a:gd name="T65" fmla="*/ 73 h 487"/>
                <a:gd name="T66" fmla="*/ 238 w 422"/>
                <a:gd name="T67" fmla="*/ 88 h 487"/>
                <a:gd name="T68" fmla="*/ 219 w 422"/>
                <a:gd name="T69" fmla="*/ 105 h 487"/>
                <a:gd name="T70" fmla="*/ 199 w 422"/>
                <a:gd name="T71" fmla="*/ 123 h 487"/>
                <a:gd name="T72" fmla="*/ 184 w 422"/>
                <a:gd name="T73" fmla="*/ 144 h 487"/>
                <a:gd name="T74" fmla="*/ 171 w 422"/>
                <a:gd name="T75" fmla="*/ 163 h 487"/>
                <a:gd name="T76" fmla="*/ 157 w 422"/>
                <a:gd name="T77" fmla="*/ 184 h 487"/>
                <a:gd name="T78" fmla="*/ 146 w 422"/>
                <a:gd name="T79" fmla="*/ 207 h 487"/>
                <a:gd name="T80" fmla="*/ 136 w 422"/>
                <a:gd name="T81" fmla="*/ 230 h 487"/>
                <a:gd name="T82" fmla="*/ 127 w 422"/>
                <a:gd name="T83" fmla="*/ 255 h 487"/>
                <a:gd name="T84" fmla="*/ 121 w 422"/>
                <a:gd name="T85" fmla="*/ 278 h 487"/>
                <a:gd name="T86" fmla="*/ 117 w 422"/>
                <a:gd name="T87" fmla="*/ 297 h 487"/>
                <a:gd name="T88" fmla="*/ 117 w 422"/>
                <a:gd name="T89" fmla="*/ 487 h 4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22" h="487">
                  <a:moveTo>
                    <a:pt x="117" y="487"/>
                  </a:moveTo>
                  <a:lnTo>
                    <a:pt x="0" y="487"/>
                  </a:lnTo>
                  <a:lnTo>
                    <a:pt x="0" y="318"/>
                  </a:lnTo>
                  <a:lnTo>
                    <a:pt x="4" y="282"/>
                  </a:lnTo>
                  <a:lnTo>
                    <a:pt x="9" y="249"/>
                  </a:lnTo>
                  <a:lnTo>
                    <a:pt x="17" y="224"/>
                  </a:lnTo>
                  <a:lnTo>
                    <a:pt x="27" y="201"/>
                  </a:lnTo>
                  <a:lnTo>
                    <a:pt x="38" y="178"/>
                  </a:lnTo>
                  <a:lnTo>
                    <a:pt x="50" y="157"/>
                  </a:lnTo>
                  <a:lnTo>
                    <a:pt x="63" y="136"/>
                  </a:lnTo>
                  <a:lnTo>
                    <a:pt x="79" y="117"/>
                  </a:lnTo>
                  <a:lnTo>
                    <a:pt x="96" y="100"/>
                  </a:lnTo>
                  <a:lnTo>
                    <a:pt x="115" y="82"/>
                  </a:lnTo>
                  <a:lnTo>
                    <a:pt x="134" y="67"/>
                  </a:lnTo>
                  <a:lnTo>
                    <a:pt x="155" y="52"/>
                  </a:lnTo>
                  <a:lnTo>
                    <a:pt x="176" y="38"/>
                  </a:lnTo>
                  <a:lnTo>
                    <a:pt x="199" y="29"/>
                  </a:lnTo>
                  <a:lnTo>
                    <a:pt x="223" y="19"/>
                  </a:lnTo>
                  <a:lnTo>
                    <a:pt x="246" y="11"/>
                  </a:lnTo>
                  <a:lnTo>
                    <a:pt x="271" y="5"/>
                  </a:lnTo>
                  <a:lnTo>
                    <a:pt x="295" y="2"/>
                  </a:lnTo>
                  <a:lnTo>
                    <a:pt x="320" y="0"/>
                  </a:lnTo>
                  <a:lnTo>
                    <a:pt x="368" y="0"/>
                  </a:lnTo>
                  <a:lnTo>
                    <a:pt x="395" y="4"/>
                  </a:lnTo>
                  <a:lnTo>
                    <a:pt x="422" y="9"/>
                  </a:lnTo>
                  <a:lnTo>
                    <a:pt x="420" y="9"/>
                  </a:lnTo>
                  <a:lnTo>
                    <a:pt x="395" y="13"/>
                  </a:lnTo>
                  <a:lnTo>
                    <a:pt x="372" y="19"/>
                  </a:lnTo>
                  <a:lnTo>
                    <a:pt x="347" y="25"/>
                  </a:lnTo>
                  <a:lnTo>
                    <a:pt x="324" y="34"/>
                  </a:lnTo>
                  <a:lnTo>
                    <a:pt x="301" y="46"/>
                  </a:lnTo>
                  <a:lnTo>
                    <a:pt x="278" y="57"/>
                  </a:lnTo>
                  <a:lnTo>
                    <a:pt x="257" y="73"/>
                  </a:lnTo>
                  <a:lnTo>
                    <a:pt x="238" y="88"/>
                  </a:lnTo>
                  <a:lnTo>
                    <a:pt x="219" y="105"/>
                  </a:lnTo>
                  <a:lnTo>
                    <a:pt x="199" y="123"/>
                  </a:lnTo>
                  <a:lnTo>
                    <a:pt x="184" y="144"/>
                  </a:lnTo>
                  <a:lnTo>
                    <a:pt x="171" y="163"/>
                  </a:lnTo>
                  <a:lnTo>
                    <a:pt x="157" y="184"/>
                  </a:lnTo>
                  <a:lnTo>
                    <a:pt x="146" y="207"/>
                  </a:lnTo>
                  <a:lnTo>
                    <a:pt x="136" y="230"/>
                  </a:lnTo>
                  <a:lnTo>
                    <a:pt x="127" y="255"/>
                  </a:lnTo>
                  <a:lnTo>
                    <a:pt x="121" y="278"/>
                  </a:lnTo>
                  <a:lnTo>
                    <a:pt x="117" y="297"/>
                  </a:lnTo>
                  <a:lnTo>
                    <a:pt x="117" y="487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72" name="Freeform 631"/>
            <p:cNvSpPr>
              <a:spLocks/>
            </p:cNvSpPr>
            <p:nvPr/>
          </p:nvSpPr>
          <p:spPr bwMode="auto">
            <a:xfrm>
              <a:off x="2854" y="1269"/>
              <a:ext cx="781" cy="1777"/>
            </a:xfrm>
            <a:custGeom>
              <a:avLst/>
              <a:gdLst>
                <a:gd name="T0" fmla="*/ 374 w 781"/>
                <a:gd name="T1" fmla="*/ 1768 h 1777"/>
                <a:gd name="T2" fmla="*/ 530 w 781"/>
                <a:gd name="T3" fmla="*/ 1704 h 1777"/>
                <a:gd name="T4" fmla="*/ 658 w 781"/>
                <a:gd name="T5" fmla="*/ 1597 h 1777"/>
                <a:gd name="T6" fmla="*/ 747 w 781"/>
                <a:gd name="T7" fmla="*/ 1457 h 1777"/>
                <a:gd name="T8" fmla="*/ 781 w 781"/>
                <a:gd name="T9" fmla="*/ 773 h 1777"/>
                <a:gd name="T10" fmla="*/ 776 w 781"/>
                <a:gd name="T11" fmla="*/ 752 h 1777"/>
                <a:gd name="T12" fmla="*/ 768 w 781"/>
                <a:gd name="T13" fmla="*/ 733 h 1777"/>
                <a:gd name="T14" fmla="*/ 758 w 781"/>
                <a:gd name="T15" fmla="*/ 716 h 1777"/>
                <a:gd name="T16" fmla="*/ 733 w 781"/>
                <a:gd name="T17" fmla="*/ 695 h 1777"/>
                <a:gd name="T18" fmla="*/ 714 w 781"/>
                <a:gd name="T19" fmla="*/ 685 h 1777"/>
                <a:gd name="T20" fmla="*/ 695 w 781"/>
                <a:gd name="T21" fmla="*/ 681 h 1777"/>
                <a:gd name="T22" fmla="*/ 672 w 781"/>
                <a:gd name="T23" fmla="*/ 681 h 1777"/>
                <a:gd name="T24" fmla="*/ 668 w 781"/>
                <a:gd name="T25" fmla="*/ 626 h 1777"/>
                <a:gd name="T26" fmla="*/ 647 w 781"/>
                <a:gd name="T27" fmla="*/ 576 h 1777"/>
                <a:gd name="T28" fmla="*/ 609 w 781"/>
                <a:gd name="T29" fmla="*/ 537 h 1777"/>
                <a:gd name="T30" fmla="*/ 595 w 781"/>
                <a:gd name="T31" fmla="*/ 462 h 1777"/>
                <a:gd name="T32" fmla="*/ 572 w 781"/>
                <a:gd name="T33" fmla="*/ 359 h 1777"/>
                <a:gd name="T34" fmla="*/ 528 w 781"/>
                <a:gd name="T35" fmla="*/ 265 h 1777"/>
                <a:gd name="T36" fmla="*/ 468 w 781"/>
                <a:gd name="T37" fmla="*/ 178 h 1777"/>
                <a:gd name="T38" fmla="*/ 392 w 781"/>
                <a:gd name="T39" fmla="*/ 107 h 1777"/>
                <a:gd name="T40" fmla="*/ 301 w 781"/>
                <a:gd name="T41" fmla="*/ 54 h 1777"/>
                <a:gd name="T42" fmla="*/ 204 w 781"/>
                <a:gd name="T43" fmla="*/ 17 h 1777"/>
                <a:gd name="T44" fmla="*/ 98 w 781"/>
                <a:gd name="T45" fmla="*/ 2 h 1777"/>
                <a:gd name="T46" fmla="*/ 21 w 781"/>
                <a:gd name="T47" fmla="*/ 2 h 1777"/>
                <a:gd name="T48" fmla="*/ 119 w 781"/>
                <a:gd name="T49" fmla="*/ 25 h 1777"/>
                <a:gd name="T50" fmla="*/ 217 w 781"/>
                <a:gd name="T51" fmla="*/ 69 h 1777"/>
                <a:gd name="T52" fmla="*/ 301 w 781"/>
                <a:gd name="T53" fmla="*/ 130 h 1777"/>
                <a:gd name="T54" fmla="*/ 374 w 781"/>
                <a:gd name="T55" fmla="*/ 207 h 1777"/>
                <a:gd name="T56" fmla="*/ 432 w 781"/>
                <a:gd name="T57" fmla="*/ 297 h 1777"/>
                <a:gd name="T58" fmla="*/ 468 w 781"/>
                <a:gd name="T59" fmla="*/ 397 h 1777"/>
                <a:gd name="T60" fmla="*/ 488 w 781"/>
                <a:gd name="T61" fmla="*/ 501 h 1777"/>
                <a:gd name="T62" fmla="*/ 513 w 781"/>
                <a:gd name="T63" fmla="*/ 560 h 1777"/>
                <a:gd name="T64" fmla="*/ 534 w 781"/>
                <a:gd name="T65" fmla="*/ 595 h 1777"/>
                <a:gd name="T66" fmla="*/ 547 w 781"/>
                <a:gd name="T67" fmla="*/ 635 h 1777"/>
                <a:gd name="T68" fmla="*/ 551 w 781"/>
                <a:gd name="T69" fmla="*/ 679 h 1777"/>
                <a:gd name="T70" fmla="*/ 586 w 781"/>
                <a:gd name="T71" fmla="*/ 683 h 1777"/>
                <a:gd name="T72" fmla="*/ 612 w 781"/>
                <a:gd name="T73" fmla="*/ 695 h 1777"/>
                <a:gd name="T74" fmla="*/ 641 w 781"/>
                <a:gd name="T75" fmla="*/ 716 h 1777"/>
                <a:gd name="T76" fmla="*/ 657 w 781"/>
                <a:gd name="T77" fmla="*/ 739 h 1777"/>
                <a:gd name="T78" fmla="*/ 666 w 781"/>
                <a:gd name="T79" fmla="*/ 766 h 1777"/>
                <a:gd name="T80" fmla="*/ 666 w 781"/>
                <a:gd name="T81" fmla="*/ 1311 h 1777"/>
                <a:gd name="T82" fmla="*/ 622 w 781"/>
                <a:gd name="T83" fmla="*/ 1472 h 1777"/>
                <a:gd name="T84" fmla="*/ 528 w 781"/>
                <a:gd name="T85" fmla="*/ 1608 h 1777"/>
                <a:gd name="T86" fmla="*/ 397 w 781"/>
                <a:gd name="T87" fmla="*/ 1712 h 1777"/>
                <a:gd name="T88" fmla="*/ 242 w 781"/>
                <a:gd name="T89" fmla="*/ 1768 h 1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1" h="1777">
                  <a:moveTo>
                    <a:pt x="263" y="1777"/>
                  </a:moveTo>
                  <a:lnTo>
                    <a:pt x="319" y="1772"/>
                  </a:lnTo>
                  <a:lnTo>
                    <a:pt x="374" y="1768"/>
                  </a:lnTo>
                  <a:lnTo>
                    <a:pt x="428" y="1752"/>
                  </a:lnTo>
                  <a:lnTo>
                    <a:pt x="480" y="1729"/>
                  </a:lnTo>
                  <a:lnTo>
                    <a:pt x="530" y="1704"/>
                  </a:lnTo>
                  <a:lnTo>
                    <a:pt x="576" y="1672"/>
                  </a:lnTo>
                  <a:lnTo>
                    <a:pt x="618" y="1637"/>
                  </a:lnTo>
                  <a:lnTo>
                    <a:pt x="658" y="1597"/>
                  </a:lnTo>
                  <a:lnTo>
                    <a:pt x="691" y="1553"/>
                  </a:lnTo>
                  <a:lnTo>
                    <a:pt x="724" y="1505"/>
                  </a:lnTo>
                  <a:lnTo>
                    <a:pt x="747" y="1457"/>
                  </a:lnTo>
                  <a:lnTo>
                    <a:pt x="764" y="1401"/>
                  </a:lnTo>
                  <a:lnTo>
                    <a:pt x="781" y="1334"/>
                  </a:lnTo>
                  <a:lnTo>
                    <a:pt x="781" y="773"/>
                  </a:lnTo>
                  <a:lnTo>
                    <a:pt x="777" y="768"/>
                  </a:lnTo>
                  <a:lnTo>
                    <a:pt x="777" y="760"/>
                  </a:lnTo>
                  <a:lnTo>
                    <a:pt x="776" y="752"/>
                  </a:lnTo>
                  <a:lnTo>
                    <a:pt x="774" y="747"/>
                  </a:lnTo>
                  <a:lnTo>
                    <a:pt x="772" y="739"/>
                  </a:lnTo>
                  <a:lnTo>
                    <a:pt x="768" y="733"/>
                  </a:lnTo>
                  <a:lnTo>
                    <a:pt x="764" y="727"/>
                  </a:lnTo>
                  <a:lnTo>
                    <a:pt x="762" y="722"/>
                  </a:lnTo>
                  <a:lnTo>
                    <a:pt x="758" y="716"/>
                  </a:lnTo>
                  <a:lnTo>
                    <a:pt x="743" y="700"/>
                  </a:lnTo>
                  <a:lnTo>
                    <a:pt x="737" y="697"/>
                  </a:lnTo>
                  <a:lnTo>
                    <a:pt x="733" y="695"/>
                  </a:lnTo>
                  <a:lnTo>
                    <a:pt x="726" y="691"/>
                  </a:lnTo>
                  <a:lnTo>
                    <a:pt x="720" y="687"/>
                  </a:lnTo>
                  <a:lnTo>
                    <a:pt x="714" y="685"/>
                  </a:lnTo>
                  <a:lnTo>
                    <a:pt x="706" y="683"/>
                  </a:lnTo>
                  <a:lnTo>
                    <a:pt x="699" y="681"/>
                  </a:lnTo>
                  <a:lnTo>
                    <a:pt x="695" y="681"/>
                  </a:lnTo>
                  <a:lnTo>
                    <a:pt x="685" y="679"/>
                  </a:lnTo>
                  <a:lnTo>
                    <a:pt x="678" y="679"/>
                  </a:lnTo>
                  <a:lnTo>
                    <a:pt x="672" y="681"/>
                  </a:lnTo>
                  <a:lnTo>
                    <a:pt x="672" y="662"/>
                  </a:lnTo>
                  <a:lnTo>
                    <a:pt x="670" y="643"/>
                  </a:lnTo>
                  <a:lnTo>
                    <a:pt x="668" y="626"/>
                  </a:lnTo>
                  <a:lnTo>
                    <a:pt x="662" y="608"/>
                  </a:lnTo>
                  <a:lnTo>
                    <a:pt x="657" y="591"/>
                  </a:lnTo>
                  <a:lnTo>
                    <a:pt x="647" y="576"/>
                  </a:lnTo>
                  <a:lnTo>
                    <a:pt x="635" y="560"/>
                  </a:lnTo>
                  <a:lnTo>
                    <a:pt x="622" y="547"/>
                  </a:lnTo>
                  <a:lnTo>
                    <a:pt x="609" y="537"/>
                  </a:lnTo>
                  <a:lnTo>
                    <a:pt x="601" y="532"/>
                  </a:lnTo>
                  <a:lnTo>
                    <a:pt x="599" y="497"/>
                  </a:lnTo>
                  <a:lnTo>
                    <a:pt x="595" y="462"/>
                  </a:lnTo>
                  <a:lnTo>
                    <a:pt x="591" y="428"/>
                  </a:lnTo>
                  <a:lnTo>
                    <a:pt x="582" y="395"/>
                  </a:lnTo>
                  <a:lnTo>
                    <a:pt x="572" y="359"/>
                  </a:lnTo>
                  <a:lnTo>
                    <a:pt x="561" y="328"/>
                  </a:lnTo>
                  <a:lnTo>
                    <a:pt x="545" y="295"/>
                  </a:lnTo>
                  <a:lnTo>
                    <a:pt x="528" y="265"/>
                  </a:lnTo>
                  <a:lnTo>
                    <a:pt x="511" y="236"/>
                  </a:lnTo>
                  <a:lnTo>
                    <a:pt x="490" y="207"/>
                  </a:lnTo>
                  <a:lnTo>
                    <a:pt x="468" y="178"/>
                  </a:lnTo>
                  <a:lnTo>
                    <a:pt x="443" y="153"/>
                  </a:lnTo>
                  <a:lnTo>
                    <a:pt x="419" y="130"/>
                  </a:lnTo>
                  <a:lnTo>
                    <a:pt x="392" y="107"/>
                  </a:lnTo>
                  <a:lnTo>
                    <a:pt x="363" y="86"/>
                  </a:lnTo>
                  <a:lnTo>
                    <a:pt x="334" y="69"/>
                  </a:lnTo>
                  <a:lnTo>
                    <a:pt x="301" y="54"/>
                  </a:lnTo>
                  <a:lnTo>
                    <a:pt x="271" y="38"/>
                  </a:lnTo>
                  <a:lnTo>
                    <a:pt x="238" y="25"/>
                  </a:lnTo>
                  <a:lnTo>
                    <a:pt x="204" y="17"/>
                  </a:lnTo>
                  <a:lnTo>
                    <a:pt x="169" y="9"/>
                  </a:lnTo>
                  <a:lnTo>
                    <a:pt x="134" y="6"/>
                  </a:lnTo>
                  <a:lnTo>
                    <a:pt x="98" y="2"/>
                  </a:lnTo>
                  <a:lnTo>
                    <a:pt x="65" y="0"/>
                  </a:lnTo>
                  <a:lnTo>
                    <a:pt x="0" y="0"/>
                  </a:lnTo>
                  <a:lnTo>
                    <a:pt x="21" y="2"/>
                  </a:lnTo>
                  <a:lnTo>
                    <a:pt x="50" y="8"/>
                  </a:lnTo>
                  <a:lnTo>
                    <a:pt x="86" y="15"/>
                  </a:lnTo>
                  <a:lnTo>
                    <a:pt x="119" y="25"/>
                  </a:lnTo>
                  <a:lnTo>
                    <a:pt x="152" y="38"/>
                  </a:lnTo>
                  <a:lnTo>
                    <a:pt x="184" y="54"/>
                  </a:lnTo>
                  <a:lnTo>
                    <a:pt x="217" y="69"/>
                  </a:lnTo>
                  <a:lnTo>
                    <a:pt x="246" y="88"/>
                  </a:lnTo>
                  <a:lnTo>
                    <a:pt x="275" y="107"/>
                  </a:lnTo>
                  <a:lnTo>
                    <a:pt x="301" y="130"/>
                  </a:lnTo>
                  <a:lnTo>
                    <a:pt x="328" y="155"/>
                  </a:lnTo>
                  <a:lnTo>
                    <a:pt x="351" y="180"/>
                  </a:lnTo>
                  <a:lnTo>
                    <a:pt x="374" y="207"/>
                  </a:lnTo>
                  <a:lnTo>
                    <a:pt x="396" y="238"/>
                  </a:lnTo>
                  <a:lnTo>
                    <a:pt x="415" y="267"/>
                  </a:lnTo>
                  <a:lnTo>
                    <a:pt x="432" y="297"/>
                  </a:lnTo>
                  <a:lnTo>
                    <a:pt x="445" y="330"/>
                  </a:lnTo>
                  <a:lnTo>
                    <a:pt x="459" y="363"/>
                  </a:lnTo>
                  <a:lnTo>
                    <a:pt x="468" y="397"/>
                  </a:lnTo>
                  <a:lnTo>
                    <a:pt x="476" y="432"/>
                  </a:lnTo>
                  <a:lnTo>
                    <a:pt x="482" y="466"/>
                  </a:lnTo>
                  <a:lnTo>
                    <a:pt x="488" y="501"/>
                  </a:lnTo>
                  <a:lnTo>
                    <a:pt x="491" y="537"/>
                  </a:lnTo>
                  <a:lnTo>
                    <a:pt x="503" y="551"/>
                  </a:lnTo>
                  <a:lnTo>
                    <a:pt x="513" y="560"/>
                  </a:lnTo>
                  <a:lnTo>
                    <a:pt x="522" y="572"/>
                  </a:lnTo>
                  <a:lnTo>
                    <a:pt x="528" y="583"/>
                  </a:lnTo>
                  <a:lnTo>
                    <a:pt x="534" y="595"/>
                  </a:lnTo>
                  <a:lnTo>
                    <a:pt x="539" y="608"/>
                  </a:lnTo>
                  <a:lnTo>
                    <a:pt x="543" y="622"/>
                  </a:lnTo>
                  <a:lnTo>
                    <a:pt x="547" y="635"/>
                  </a:lnTo>
                  <a:lnTo>
                    <a:pt x="549" y="649"/>
                  </a:lnTo>
                  <a:lnTo>
                    <a:pt x="549" y="677"/>
                  </a:lnTo>
                  <a:lnTo>
                    <a:pt x="551" y="679"/>
                  </a:lnTo>
                  <a:lnTo>
                    <a:pt x="568" y="679"/>
                  </a:lnTo>
                  <a:lnTo>
                    <a:pt x="578" y="681"/>
                  </a:lnTo>
                  <a:lnTo>
                    <a:pt x="586" y="683"/>
                  </a:lnTo>
                  <a:lnTo>
                    <a:pt x="595" y="685"/>
                  </a:lnTo>
                  <a:lnTo>
                    <a:pt x="605" y="689"/>
                  </a:lnTo>
                  <a:lnTo>
                    <a:pt x="612" y="695"/>
                  </a:lnTo>
                  <a:lnTo>
                    <a:pt x="620" y="697"/>
                  </a:lnTo>
                  <a:lnTo>
                    <a:pt x="634" y="710"/>
                  </a:lnTo>
                  <a:lnTo>
                    <a:pt x="641" y="716"/>
                  </a:lnTo>
                  <a:lnTo>
                    <a:pt x="647" y="724"/>
                  </a:lnTo>
                  <a:lnTo>
                    <a:pt x="653" y="733"/>
                  </a:lnTo>
                  <a:lnTo>
                    <a:pt x="657" y="739"/>
                  </a:lnTo>
                  <a:lnTo>
                    <a:pt x="660" y="748"/>
                  </a:lnTo>
                  <a:lnTo>
                    <a:pt x="662" y="758"/>
                  </a:lnTo>
                  <a:lnTo>
                    <a:pt x="666" y="766"/>
                  </a:lnTo>
                  <a:lnTo>
                    <a:pt x="666" y="793"/>
                  </a:lnTo>
                  <a:lnTo>
                    <a:pt x="668" y="1307"/>
                  </a:lnTo>
                  <a:lnTo>
                    <a:pt x="666" y="1311"/>
                  </a:lnTo>
                  <a:lnTo>
                    <a:pt x="658" y="1367"/>
                  </a:lnTo>
                  <a:lnTo>
                    <a:pt x="643" y="1420"/>
                  </a:lnTo>
                  <a:lnTo>
                    <a:pt x="622" y="1472"/>
                  </a:lnTo>
                  <a:lnTo>
                    <a:pt x="595" y="1520"/>
                  </a:lnTo>
                  <a:lnTo>
                    <a:pt x="564" y="1568"/>
                  </a:lnTo>
                  <a:lnTo>
                    <a:pt x="528" y="1608"/>
                  </a:lnTo>
                  <a:lnTo>
                    <a:pt x="490" y="1649"/>
                  </a:lnTo>
                  <a:lnTo>
                    <a:pt x="445" y="1683"/>
                  </a:lnTo>
                  <a:lnTo>
                    <a:pt x="397" y="1712"/>
                  </a:lnTo>
                  <a:lnTo>
                    <a:pt x="348" y="1739"/>
                  </a:lnTo>
                  <a:lnTo>
                    <a:pt x="296" y="1754"/>
                  </a:lnTo>
                  <a:lnTo>
                    <a:pt x="242" y="1768"/>
                  </a:lnTo>
                  <a:lnTo>
                    <a:pt x="186" y="1777"/>
                  </a:lnTo>
                  <a:lnTo>
                    <a:pt x="263" y="1777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8" name="Group 632"/>
          <p:cNvGrpSpPr>
            <a:grpSpLocks/>
          </p:cNvGrpSpPr>
          <p:nvPr/>
        </p:nvGrpSpPr>
        <p:grpSpPr bwMode="auto">
          <a:xfrm>
            <a:off x="1295400" y="1892300"/>
            <a:ext cx="609600" cy="685800"/>
            <a:chOff x="2119" y="1267"/>
            <a:chExt cx="1516" cy="1779"/>
          </a:xfrm>
        </p:grpSpPr>
        <p:sp>
          <p:nvSpPr>
            <p:cNvPr id="42053" name="Freeform 633"/>
            <p:cNvSpPr>
              <a:spLocks/>
            </p:cNvSpPr>
            <p:nvPr/>
          </p:nvSpPr>
          <p:spPr bwMode="auto">
            <a:xfrm>
              <a:off x="2286" y="1267"/>
              <a:ext cx="1059" cy="683"/>
            </a:xfrm>
            <a:custGeom>
              <a:avLst/>
              <a:gdLst>
                <a:gd name="T0" fmla="*/ 1050 w 1059"/>
                <a:gd name="T1" fmla="*/ 468 h 683"/>
                <a:gd name="T2" fmla="*/ 1036 w 1059"/>
                <a:gd name="T3" fmla="*/ 399 h 683"/>
                <a:gd name="T4" fmla="*/ 1013 w 1059"/>
                <a:gd name="T5" fmla="*/ 332 h 683"/>
                <a:gd name="T6" fmla="*/ 983 w 1059"/>
                <a:gd name="T7" fmla="*/ 269 h 683"/>
                <a:gd name="T8" fmla="*/ 942 w 1059"/>
                <a:gd name="T9" fmla="*/ 209 h 683"/>
                <a:gd name="T10" fmla="*/ 896 w 1059"/>
                <a:gd name="T11" fmla="*/ 157 h 683"/>
                <a:gd name="T12" fmla="*/ 843 w 1059"/>
                <a:gd name="T13" fmla="*/ 109 h 683"/>
                <a:gd name="T14" fmla="*/ 785 w 1059"/>
                <a:gd name="T15" fmla="*/ 71 h 683"/>
                <a:gd name="T16" fmla="*/ 720 w 1059"/>
                <a:gd name="T17" fmla="*/ 40 h 683"/>
                <a:gd name="T18" fmla="*/ 654 w 1059"/>
                <a:gd name="T19" fmla="*/ 17 h 683"/>
                <a:gd name="T20" fmla="*/ 589 w 1059"/>
                <a:gd name="T21" fmla="*/ 4 h 683"/>
                <a:gd name="T22" fmla="*/ 535 w 1059"/>
                <a:gd name="T23" fmla="*/ 0 h 683"/>
                <a:gd name="T24" fmla="*/ 472 w 1059"/>
                <a:gd name="T25" fmla="*/ 2 h 683"/>
                <a:gd name="T26" fmla="*/ 411 w 1059"/>
                <a:gd name="T27" fmla="*/ 13 h 683"/>
                <a:gd name="T28" fmla="*/ 351 w 1059"/>
                <a:gd name="T29" fmla="*/ 31 h 683"/>
                <a:gd name="T30" fmla="*/ 294 w 1059"/>
                <a:gd name="T31" fmla="*/ 56 h 683"/>
                <a:gd name="T32" fmla="*/ 240 w 1059"/>
                <a:gd name="T33" fmla="*/ 84 h 683"/>
                <a:gd name="T34" fmla="*/ 188 w 1059"/>
                <a:gd name="T35" fmla="*/ 123 h 683"/>
                <a:gd name="T36" fmla="*/ 144 w 1059"/>
                <a:gd name="T37" fmla="*/ 165 h 683"/>
                <a:gd name="T38" fmla="*/ 102 w 1059"/>
                <a:gd name="T39" fmla="*/ 213 h 683"/>
                <a:gd name="T40" fmla="*/ 69 w 1059"/>
                <a:gd name="T41" fmla="*/ 267 h 683"/>
                <a:gd name="T42" fmla="*/ 40 w 1059"/>
                <a:gd name="T43" fmla="*/ 320 h 683"/>
                <a:gd name="T44" fmla="*/ 19 w 1059"/>
                <a:gd name="T45" fmla="*/ 380 h 683"/>
                <a:gd name="T46" fmla="*/ 6 w 1059"/>
                <a:gd name="T47" fmla="*/ 441 h 683"/>
                <a:gd name="T48" fmla="*/ 0 w 1059"/>
                <a:gd name="T49" fmla="*/ 489 h 683"/>
                <a:gd name="T50" fmla="*/ 192 w 1059"/>
                <a:gd name="T51" fmla="*/ 683 h 683"/>
                <a:gd name="T52" fmla="*/ 196 w 1059"/>
                <a:gd name="T53" fmla="*/ 478 h 683"/>
                <a:gd name="T54" fmla="*/ 209 w 1059"/>
                <a:gd name="T55" fmla="*/ 420 h 683"/>
                <a:gd name="T56" fmla="*/ 230 w 1059"/>
                <a:gd name="T57" fmla="*/ 374 h 683"/>
                <a:gd name="T58" fmla="*/ 255 w 1059"/>
                <a:gd name="T59" fmla="*/ 332 h 683"/>
                <a:gd name="T60" fmla="*/ 288 w 1059"/>
                <a:gd name="T61" fmla="*/ 296 h 683"/>
                <a:gd name="T62" fmla="*/ 326 w 1059"/>
                <a:gd name="T63" fmla="*/ 263 h 683"/>
                <a:gd name="T64" fmla="*/ 368 w 1059"/>
                <a:gd name="T65" fmla="*/ 234 h 683"/>
                <a:gd name="T66" fmla="*/ 415 w 1059"/>
                <a:gd name="T67" fmla="*/ 215 h 683"/>
                <a:gd name="T68" fmla="*/ 463 w 1059"/>
                <a:gd name="T69" fmla="*/ 201 h 683"/>
                <a:gd name="T70" fmla="*/ 512 w 1059"/>
                <a:gd name="T71" fmla="*/ 196 h 683"/>
                <a:gd name="T72" fmla="*/ 587 w 1059"/>
                <a:gd name="T73" fmla="*/ 200 h 683"/>
                <a:gd name="T74" fmla="*/ 633 w 1059"/>
                <a:gd name="T75" fmla="*/ 213 h 683"/>
                <a:gd name="T76" fmla="*/ 670 w 1059"/>
                <a:gd name="T77" fmla="*/ 230 h 683"/>
                <a:gd name="T78" fmla="*/ 704 w 1059"/>
                <a:gd name="T79" fmla="*/ 253 h 683"/>
                <a:gd name="T80" fmla="*/ 735 w 1059"/>
                <a:gd name="T81" fmla="*/ 278 h 683"/>
                <a:gd name="T82" fmla="*/ 777 w 1059"/>
                <a:gd name="T83" fmla="*/ 322 h 683"/>
                <a:gd name="T84" fmla="*/ 800 w 1059"/>
                <a:gd name="T85" fmla="*/ 355 h 683"/>
                <a:gd name="T86" fmla="*/ 820 w 1059"/>
                <a:gd name="T87" fmla="*/ 390 h 683"/>
                <a:gd name="T88" fmla="*/ 835 w 1059"/>
                <a:gd name="T89" fmla="*/ 426 h 683"/>
                <a:gd name="T90" fmla="*/ 846 w 1059"/>
                <a:gd name="T91" fmla="*/ 466 h 683"/>
                <a:gd name="T92" fmla="*/ 854 w 1059"/>
                <a:gd name="T93" fmla="*/ 505 h 683"/>
                <a:gd name="T94" fmla="*/ 871 w 1059"/>
                <a:gd name="T95" fmla="*/ 518 h 683"/>
                <a:gd name="T96" fmla="*/ 896 w 1059"/>
                <a:gd name="T97" fmla="*/ 507 h 683"/>
                <a:gd name="T98" fmla="*/ 923 w 1059"/>
                <a:gd name="T99" fmla="*/ 501 h 683"/>
                <a:gd name="T100" fmla="*/ 964 w 1059"/>
                <a:gd name="T101" fmla="*/ 499 h 683"/>
                <a:gd name="T102" fmla="*/ 990 w 1059"/>
                <a:gd name="T103" fmla="*/ 505 h 683"/>
                <a:gd name="T104" fmla="*/ 1017 w 1059"/>
                <a:gd name="T105" fmla="*/ 512 h 683"/>
                <a:gd name="T106" fmla="*/ 1040 w 1059"/>
                <a:gd name="T107" fmla="*/ 526 h 683"/>
                <a:gd name="T108" fmla="*/ 1059 w 1059"/>
                <a:gd name="T109" fmla="*/ 539 h 68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59" h="683">
                  <a:moveTo>
                    <a:pt x="1056" y="503"/>
                  </a:moveTo>
                  <a:lnTo>
                    <a:pt x="1050" y="468"/>
                  </a:lnTo>
                  <a:lnTo>
                    <a:pt x="1044" y="434"/>
                  </a:lnTo>
                  <a:lnTo>
                    <a:pt x="1036" y="399"/>
                  </a:lnTo>
                  <a:lnTo>
                    <a:pt x="1027" y="365"/>
                  </a:lnTo>
                  <a:lnTo>
                    <a:pt x="1013" y="332"/>
                  </a:lnTo>
                  <a:lnTo>
                    <a:pt x="1000" y="299"/>
                  </a:lnTo>
                  <a:lnTo>
                    <a:pt x="983" y="269"/>
                  </a:lnTo>
                  <a:lnTo>
                    <a:pt x="964" y="240"/>
                  </a:lnTo>
                  <a:lnTo>
                    <a:pt x="942" y="209"/>
                  </a:lnTo>
                  <a:lnTo>
                    <a:pt x="919" y="182"/>
                  </a:lnTo>
                  <a:lnTo>
                    <a:pt x="896" y="157"/>
                  </a:lnTo>
                  <a:lnTo>
                    <a:pt x="869" y="132"/>
                  </a:lnTo>
                  <a:lnTo>
                    <a:pt x="843" y="109"/>
                  </a:lnTo>
                  <a:lnTo>
                    <a:pt x="814" y="90"/>
                  </a:lnTo>
                  <a:lnTo>
                    <a:pt x="785" y="71"/>
                  </a:lnTo>
                  <a:lnTo>
                    <a:pt x="752" y="56"/>
                  </a:lnTo>
                  <a:lnTo>
                    <a:pt x="720" y="40"/>
                  </a:lnTo>
                  <a:lnTo>
                    <a:pt x="687" y="27"/>
                  </a:lnTo>
                  <a:lnTo>
                    <a:pt x="654" y="17"/>
                  </a:lnTo>
                  <a:lnTo>
                    <a:pt x="618" y="10"/>
                  </a:lnTo>
                  <a:lnTo>
                    <a:pt x="589" y="4"/>
                  </a:lnTo>
                  <a:lnTo>
                    <a:pt x="568" y="2"/>
                  </a:lnTo>
                  <a:lnTo>
                    <a:pt x="535" y="0"/>
                  </a:lnTo>
                  <a:lnTo>
                    <a:pt x="503" y="2"/>
                  </a:lnTo>
                  <a:lnTo>
                    <a:pt x="472" y="2"/>
                  </a:lnTo>
                  <a:lnTo>
                    <a:pt x="441" y="8"/>
                  </a:lnTo>
                  <a:lnTo>
                    <a:pt x="411" y="13"/>
                  </a:lnTo>
                  <a:lnTo>
                    <a:pt x="380" y="21"/>
                  </a:lnTo>
                  <a:lnTo>
                    <a:pt x="351" y="31"/>
                  </a:lnTo>
                  <a:lnTo>
                    <a:pt x="322" y="40"/>
                  </a:lnTo>
                  <a:lnTo>
                    <a:pt x="294" y="56"/>
                  </a:lnTo>
                  <a:lnTo>
                    <a:pt x="265" y="69"/>
                  </a:lnTo>
                  <a:lnTo>
                    <a:pt x="240" y="84"/>
                  </a:lnTo>
                  <a:lnTo>
                    <a:pt x="213" y="104"/>
                  </a:lnTo>
                  <a:lnTo>
                    <a:pt x="188" y="123"/>
                  </a:lnTo>
                  <a:lnTo>
                    <a:pt x="165" y="142"/>
                  </a:lnTo>
                  <a:lnTo>
                    <a:pt x="144" y="165"/>
                  </a:lnTo>
                  <a:lnTo>
                    <a:pt x="123" y="190"/>
                  </a:lnTo>
                  <a:lnTo>
                    <a:pt x="102" y="213"/>
                  </a:lnTo>
                  <a:lnTo>
                    <a:pt x="84" y="238"/>
                  </a:lnTo>
                  <a:lnTo>
                    <a:pt x="69" y="267"/>
                  </a:lnTo>
                  <a:lnTo>
                    <a:pt x="54" y="292"/>
                  </a:lnTo>
                  <a:lnTo>
                    <a:pt x="40" y="320"/>
                  </a:lnTo>
                  <a:lnTo>
                    <a:pt x="29" y="351"/>
                  </a:lnTo>
                  <a:lnTo>
                    <a:pt x="19" y="380"/>
                  </a:lnTo>
                  <a:lnTo>
                    <a:pt x="13" y="411"/>
                  </a:lnTo>
                  <a:lnTo>
                    <a:pt x="6" y="441"/>
                  </a:lnTo>
                  <a:lnTo>
                    <a:pt x="2" y="472"/>
                  </a:lnTo>
                  <a:lnTo>
                    <a:pt x="0" y="489"/>
                  </a:lnTo>
                  <a:lnTo>
                    <a:pt x="0" y="683"/>
                  </a:lnTo>
                  <a:lnTo>
                    <a:pt x="192" y="683"/>
                  </a:lnTo>
                  <a:lnTo>
                    <a:pt x="192" y="514"/>
                  </a:lnTo>
                  <a:lnTo>
                    <a:pt x="196" y="478"/>
                  </a:lnTo>
                  <a:lnTo>
                    <a:pt x="201" y="445"/>
                  </a:lnTo>
                  <a:lnTo>
                    <a:pt x="209" y="420"/>
                  </a:lnTo>
                  <a:lnTo>
                    <a:pt x="219" y="397"/>
                  </a:lnTo>
                  <a:lnTo>
                    <a:pt x="230" y="374"/>
                  </a:lnTo>
                  <a:lnTo>
                    <a:pt x="242" y="353"/>
                  </a:lnTo>
                  <a:lnTo>
                    <a:pt x="255" y="332"/>
                  </a:lnTo>
                  <a:lnTo>
                    <a:pt x="271" y="313"/>
                  </a:lnTo>
                  <a:lnTo>
                    <a:pt x="288" y="296"/>
                  </a:lnTo>
                  <a:lnTo>
                    <a:pt x="307" y="278"/>
                  </a:lnTo>
                  <a:lnTo>
                    <a:pt x="326" y="263"/>
                  </a:lnTo>
                  <a:lnTo>
                    <a:pt x="347" y="248"/>
                  </a:lnTo>
                  <a:lnTo>
                    <a:pt x="368" y="234"/>
                  </a:lnTo>
                  <a:lnTo>
                    <a:pt x="391" y="225"/>
                  </a:lnTo>
                  <a:lnTo>
                    <a:pt x="415" y="215"/>
                  </a:lnTo>
                  <a:lnTo>
                    <a:pt x="438" y="207"/>
                  </a:lnTo>
                  <a:lnTo>
                    <a:pt x="463" y="201"/>
                  </a:lnTo>
                  <a:lnTo>
                    <a:pt x="487" y="198"/>
                  </a:lnTo>
                  <a:lnTo>
                    <a:pt x="512" y="196"/>
                  </a:lnTo>
                  <a:lnTo>
                    <a:pt x="560" y="196"/>
                  </a:lnTo>
                  <a:lnTo>
                    <a:pt x="587" y="200"/>
                  </a:lnTo>
                  <a:lnTo>
                    <a:pt x="614" y="205"/>
                  </a:lnTo>
                  <a:lnTo>
                    <a:pt x="633" y="213"/>
                  </a:lnTo>
                  <a:lnTo>
                    <a:pt x="651" y="221"/>
                  </a:lnTo>
                  <a:lnTo>
                    <a:pt x="670" y="230"/>
                  </a:lnTo>
                  <a:lnTo>
                    <a:pt x="687" y="242"/>
                  </a:lnTo>
                  <a:lnTo>
                    <a:pt x="704" y="253"/>
                  </a:lnTo>
                  <a:lnTo>
                    <a:pt x="720" y="265"/>
                  </a:lnTo>
                  <a:lnTo>
                    <a:pt x="735" y="278"/>
                  </a:lnTo>
                  <a:lnTo>
                    <a:pt x="764" y="307"/>
                  </a:lnTo>
                  <a:lnTo>
                    <a:pt x="777" y="322"/>
                  </a:lnTo>
                  <a:lnTo>
                    <a:pt x="789" y="338"/>
                  </a:lnTo>
                  <a:lnTo>
                    <a:pt x="800" y="355"/>
                  </a:lnTo>
                  <a:lnTo>
                    <a:pt x="810" y="372"/>
                  </a:lnTo>
                  <a:lnTo>
                    <a:pt x="820" y="390"/>
                  </a:lnTo>
                  <a:lnTo>
                    <a:pt x="829" y="409"/>
                  </a:lnTo>
                  <a:lnTo>
                    <a:pt x="835" y="426"/>
                  </a:lnTo>
                  <a:lnTo>
                    <a:pt x="841" y="447"/>
                  </a:lnTo>
                  <a:lnTo>
                    <a:pt x="846" y="466"/>
                  </a:lnTo>
                  <a:lnTo>
                    <a:pt x="850" y="486"/>
                  </a:lnTo>
                  <a:lnTo>
                    <a:pt x="854" y="505"/>
                  </a:lnTo>
                  <a:lnTo>
                    <a:pt x="856" y="526"/>
                  </a:lnTo>
                  <a:lnTo>
                    <a:pt x="871" y="518"/>
                  </a:lnTo>
                  <a:lnTo>
                    <a:pt x="883" y="511"/>
                  </a:lnTo>
                  <a:lnTo>
                    <a:pt x="896" y="507"/>
                  </a:lnTo>
                  <a:lnTo>
                    <a:pt x="910" y="503"/>
                  </a:lnTo>
                  <a:lnTo>
                    <a:pt x="923" y="501"/>
                  </a:lnTo>
                  <a:lnTo>
                    <a:pt x="937" y="499"/>
                  </a:lnTo>
                  <a:lnTo>
                    <a:pt x="964" y="499"/>
                  </a:lnTo>
                  <a:lnTo>
                    <a:pt x="979" y="501"/>
                  </a:lnTo>
                  <a:lnTo>
                    <a:pt x="990" y="505"/>
                  </a:lnTo>
                  <a:lnTo>
                    <a:pt x="1004" y="509"/>
                  </a:lnTo>
                  <a:lnTo>
                    <a:pt x="1017" y="512"/>
                  </a:lnTo>
                  <a:lnTo>
                    <a:pt x="1029" y="518"/>
                  </a:lnTo>
                  <a:lnTo>
                    <a:pt x="1040" y="526"/>
                  </a:lnTo>
                  <a:lnTo>
                    <a:pt x="1052" y="534"/>
                  </a:lnTo>
                  <a:lnTo>
                    <a:pt x="1059" y="539"/>
                  </a:lnTo>
                  <a:lnTo>
                    <a:pt x="1056" y="50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4" name="Freeform 634"/>
            <p:cNvSpPr>
              <a:spLocks/>
            </p:cNvSpPr>
            <p:nvPr/>
          </p:nvSpPr>
          <p:spPr bwMode="auto">
            <a:xfrm>
              <a:off x="3067" y="1766"/>
              <a:ext cx="336" cy="338"/>
            </a:xfrm>
            <a:custGeom>
              <a:avLst/>
              <a:gdLst>
                <a:gd name="T0" fmla="*/ 27 w 336"/>
                <a:gd name="T1" fmla="*/ 77 h 338"/>
                <a:gd name="T2" fmla="*/ 14 w 336"/>
                <a:gd name="T3" fmla="*/ 100 h 338"/>
                <a:gd name="T4" fmla="*/ 6 w 336"/>
                <a:gd name="T5" fmla="*/ 125 h 338"/>
                <a:gd name="T6" fmla="*/ 0 w 336"/>
                <a:gd name="T7" fmla="*/ 154 h 338"/>
                <a:gd name="T8" fmla="*/ 4 w 336"/>
                <a:gd name="T9" fmla="*/ 207 h 338"/>
                <a:gd name="T10" fmla="*/ 14 w 336"/>
                <a:gd name="T11" fmla="*/ 232 h 338"/>
                <a:gd name="T12" fmla="*/ 25 w 336"/>
                <a:gd name="T13" fmla="*/ 257 h 338"/>
                <a:gd name="T14" fmla="*/ 40 w 336"/>
                <a:gd name="T15" fmla="*/ 278 h 338"/>
                <a:gd name="T16" fmla="*/ 60 w 336"/>
                <a:gd name="T17" fmla="*/ 298 h 338"/>
                <a:gd name="T18" fmla="*/ 83 w 336"/>
                <a:gd name="T19" fmla="*/ 313 h 338"/>
                <a:gd name="T20" fmla="*/ 108 w 336"/>
                <a:gd name="T21" fmla="*/ 324 h 338"/>
                <a:gd name="T22" fmla="*/ 135 w 336"/>
                <a:gd name="T23" fmla="*/ 334 h 338"/>
                <a:gd name="T24" fmla="*/ 161 w 336"/>
                <a:gd name="T25" fmla="*/ 338 h 338"/>
                <a:gd name="T26" fmla="*/ 188 w 336"/>
                <a:gd name="T27" fmla="*/ 336 h 338"/>
                <a:gd name="T28" fmla="*/ 217 w 336"/>
                <a:gd name="T29" fmla="*/ 330 h 338"/>
                <a:gd name="T30" fmla="*/ 242 w 336"/>
                <a:gd name="T31" fmla="*/ 321 h 338"/>
                <a:gd name="T32" fmla="*/ 265 w 336"/>
                <a:gd name="T33" fmla="*/ 305 h 338"/>
                <a:gd name="T34" fmla="*/ 286 w 336"/>
                <a:gd name="T35" fmla="*/ 290 h 338"/>
                <a:gd name="T36" fmla="*/ 303 w 336"/>
                <a:gd name="T37" fmla="*/ 267 h 338"/>
                <a:gd name="T38" fmla="*/ 319 w 336"/>
                <a:gd name="T39" fmla="*/ 246 h 338"/>
                <a:gd name="T40" fmla="*/ 328 w 336"/>
                <a:gd name="T41" fmla="*/ 219 h 338"/>
                <a:gd name="T42" fmla="*/ 334 w 336"/>
                <a:gd name="T43" fmla="*/ 192 h 338"/>
                <a:gd name="T44" fmla="*/ 336 w 336"/>
                <a:gd name="T45" fmla="*/ 152 h 338"/>
                <a:gd name="T46" fmla="*/ 330 w 336"/>
                <a:gd name="T47" fmla="*/ 125 h 338"/>
                <a:gd name="T48" fmla="*/ 321 w 336"/>
                <a:gd name="T49" fmla="*/ 98 h 338"/>
                <a:gd name="T50" fmla="*/ 309 w 336"/>
                <a:gd name="T51" fmla="*/ 75 h 338"/>
                <a:gd name="T52" fmla="*/ 290 w 336"/>
                <a:gd name="T53" fmla="*/ 54 h 338"/>
                <a:gd name="T54" fmla="*/ 271 w 336"/>
                <a:gd name="T55" fmla="*/ 35 h 338"/>
                <a:gd name="T56" fmla="*/ 248 w 336"/>
                <a:gd name="T57" fmla="*/ 19 h 338"/>
                <a:gd name="T58" fmla="*/ 223 w 336"/>
                <a:gd name="T59" fmla="*/ 10 h 338"/>
                <a:gd name="T60" fmla="*/ 198 w 336"/>
                <a:gd name="T61" fmla="*/ 2 h 338"/>
                <a:gd name="T62" fmla="*/ 156 w 336"/>
                <a:gd name="T63" fmla="*/ 0 h 338"/>
                <a:gd name="T64" fmla="*/ 129 w 336"/>
                <a:gd name="T65" fmla="*/ 4 h 338"/>
                <a:gd name="T66" fmla="*/ 102 w 336"/>
                <a:gd name="T67" fmla="*/ 12 h 338"/>
                <a:gd name="T68" fmla="*/ 75 w 336"/>
                <a:gd name="T69" fmla="*/ 27 h 338"/>
                <a:gd name="T70" fmla="*/ 58 w 336"/>
                <a:gd name="T71" fmla="*/ 40 h 338"/>
                <a:gd name="T72" fmla="*/ 35 w 336"/>
                <a:gd name="T73" fmla="*/ 63 h 3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6" h="338">
                  <a:moveTo>
                    <a:pt x="35" y="63"/>
                  </a:moveTo>
                  <a:lnTo>
                    <a:pt x="27" y="77"/>
                  </a:lnTo>
                  <a:lnTo>
                    <a:pt x="19" y="86"/>
                  </a:lnTo>
                  <a:lnTo>
                    <a:pt x="14" y="100"/>
                  </a:lnTo>
                  <a:lnTo>
                    <a:pt x="10" y="113"/>
                  </a:lnTo>
                  <a:lnTo>
                    <a:pt x="6" y="125"/>
                  </a:lnTo>
                  <a:lnTo>
                    <a:pt x="2" y="138"/>
                  </a:lnTo>
                  <a:lnTo>
                    <a:pt x="0" y="154"/>
                  </a:lnTo>
                  <a:lnTo>
                    <a:pt x="0" y="194"/>
                  </a:lnTo>
                  <a:lnTo>
                    <a:pt x="4" y="207"/>
                  </a:lnTo>
                  <a:lnTo>
                    <a:pt x="8" y="219"/>
                  </a:lnTo>
                  <a:lnTo>
                    <a:pt x="14" y="232"/>
                  </a:lnTo>
                  <a:lnTo>
                    <a:pt x="19" y="246"/>
                  </a:lnTo>
                  <a:lnTo>
                    <a:pt x="25" y="257"/>
                  </a:lnTo>
                  <a:lnTo>
                    <a:pt x="33" y="267"/>
                  </a:lnTo>
                  <a:lnTo>
                    <a:pt x="40" y="278"/>
                  </a:lnTo>
                  <a:lnTo>
                    <a:pt x="50" y="290"/>
                  </a:lnTo>
                  <a:lnTo>
                    <a:pt x="60" y="298"/>
                  </a:lnTo>
                  <a:lnTo>
                    <a:pt x="71" y="305"/>
                  </a:lnTo>
                  <a:lnTo>
                    <a:pt x="83" y="313"/>
                  </a:lnTo>
                  <a:lnTo>
                    <a:pt x="96" y="321"/>
                  </a:lnTo>
                  <a:lnTo>
                    <a:pt x="108" y="324"/>
                  </a:lnTo>
                  <a:lnTo>
                    <a:pt x="121" y="330"/>
                  </a:lnTo>
                  <a:lnTo>
                    <a:pt x="135" y="334"/>
                  </a:lnTo>
                  <a:lnTo>
                    <a:pt x="148" y="336"/>
                  </a:lnTo>
                  <a:lnTo>
                    <a:pt x="161" y="338"/>
                  </a:lnTo>
                  <a:lnTo>
                    <a:pt x="175" y="336"/>
                  </a:lnTo>
                  <a:lnTo>
                    <a:pt x="188" y="336"/>
                  </a:lnTo>
                  <a:lnTo>
                    <a:pt x="202" y="332"/>
                  </a:lnTo>
                  <a:lnTo>
                    <a:pt x="217" y="330"/>
                  </a:lnTo>
                  <a:lnTo>
                    <a:pt x="229" y="324"/>
                  </a:lnTo>
                  <a:lnTo>
                    <a:pt x="242" y="321"/>
                  </a:lnTo>
                  <a:lnTo>
                    <a:pt x="254" y="313"/>
                  </a:lnTo>
                  <a:lnTo>
                    <a:pt x="265" y="305"/>
                  </a:lnTo>
                  <a:lnTo>
                    <a:pt x="275" y="298"/>
                  </a:lnTo>
                  <a:lnTo>
                    <a:pt x="286" y="290"/>
                  </a:lnTo>
                  <a:lnTo>
                    <a:pt x="296" y="278"/>
                  </a:lnTo>
                  <a:lnTo>
                    <a:pt x="303" y="267"/>
                  </a:lnTo>
                  <a:lnTo>
                    <a:pt x="311" y="257"/>
                  </a:lnTo>
                  <a:lnTo>
                    <a:pt x="319" y="246"/>
                  </a:lnTo>
                  <a:lnTo>
                    <a:pt x="323" y="232"/>
                  </a:lnTo>
                  <a:lnTo>
                    <a:pt x="328" y="219"/>
                  </a:lnTo>
                  <a:lnTo>
                    <a:pt x="332" y="205"/>
                  </a:lnTo>
                  <a:lnTo>
                    <a:pt x="334" y="192"/>
                  </a:lnTo>
                  <a:lnTo>
                    <a:pt x="336" y="180"/>
                  </a:lnTo>
                  <a:lnTo>
                    <a:pt x="336" y="152"/>
                  </a:lnTo>
                  <a:lnTo>
                    <a:pt x="334" y="138"/>
                  </a:lnTo>
                  <a:lnTo>
                    <a:pt x="330" y="125"/>
                  </a:lnTo>
                  <a:lnTo>
                    <a:pt x="326" y="111"/>
                  </a:lnTo>
                  <a:lnTo>
                    <a:pt x="321" y="98"/>
                  </a:lnTo>
                  <a:lnTo>
                    <a:pt x="315" y="86"/>
                  </a:lnTo>
                  <a:lnTo>
                    <a:pt x="309" y="75"/>
                  </a:lnTo>
                  <a:lnTo>
                    <a:pt x="300" y="63"/>
                  </a:lnTo>
                  <a:lnTo>
                    <a:pt x="290" y="54"/>
                  </a:lnTo>
                  <a:lnTo>
                    <a:pt x="278" y="40"/>
                  </a:lnTo>
                  <a:lnTo>
                    <a:pt x="271" y="35"/>
                  </a:lnTo>
                  <a:lnTo>
                    <a:pt x="259" y="27"/>
                  </a:lnTo>
                  <a:lnTo>
                    <a:pt x="248" y="19"/>
                  </a:lnTo>
                  <a:lnTo>
                    <a:pt x="236" y="13"/>
                  </a:lnTo>
                  <a:lnTo>
                    <a:pt x="223" y="10"/>
                  </a:lnTo>
                  <a:lnTo>
                    <a:pt x="209" y="6"/>
                  </a:lnTo>
                  <a:lnTo>
                    <a:pt x="198" y="2"/>
                  </a:lnTo>
                  <a:lnTo>
                    <a:pt x="183" y="0"/>
                  </a:lnTo>
                  <a:lnTo>
                    <a:pt x="156" y="0"/>
                  </a:lnTo>
                  <a:lnTo>
                    <a:pt x="142" y="2"/>
                  </a:lnTo>
                  <a:lnTo>
                    <a:pt x="129" y="4"/>
                  </a:lnTo>
                  <a:lnTo>
                    <a:pt x="115" y="8"/>
                  </a:lnTo>
                  <a:lnTo>
                    <a:pt x="102" y="12"/>
                  </a:lnTo>
                  <a:lnTo>
                    <a:pt x="90" y="19"/>
                  </a:lnTo>
                  <a:lnTo>
                    <a:pt x="75" y="27"/>
                  </a:lnTo>
                  <a:lnTo>
                    <a:pt x="67" y="33"/>
                  </a:lnTo>
                  <a:lnTo>
                    <a:pt x="58" y="40"/>
                  </a:lnTo>
                  <a:lnTo>
                    <a:pt x="46" y="50"/>
                  </a:lnTo>
                  <a:lnTo>
                    <a:pt x="35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5" name="Freeform 635"/>
            <p:cNvSpPr>
              <a:spLocks/>
            </p:cNvSpPr>
            <p:nvPr/>
          </p:nvSpPr>
          <p:spPr bwMode="auto">
            <a:xfrm>
              <a:off x="3150" y="1849"/>
              <a:ext cx="171" cy="170"/>
            </a:xfrm>
            <a:custGeom>
              <a:avLst/>
              <a:gdLst>
                <a:gd name="T0" fmla="*/ 19 w 171"/>
                <a:gd name="T1" fmla="*/ 32 h 170"/>
                <a:gd name="T2" fmla="*/ 13 w 171"/>
                <a:gd name="T3" fmla="*/ 42 h 170"/>
                <a:gd name="T4" fmla="*/ 7 w 171"/>
                <a:gd name="T5" fmla="*/ 49 h 170"/>
                <a:gd name="T6" fmla="*/ 4 w 171"/>
                <a:gd name="T7" fmla="*/ 57 h 170"/>
                <a:gd name="T8" fmla="*/ 2 w 171"/>
                <a:gd name="T9" fmla="*/ 67 h 170"/>
                <a:gd name="T10" fmla="*/ 0 w 171"/>
                <a:gd name="T11" fmla="*/ 78 h 170"/>
                <a:gd name="T12" fmla="*/ 0 w 171"/>
                <a:gd name="T13" fmla="*/ 97 h 170"/>
                <a:gd name="T14" fmla="*/ 4 w 171"/>
                <a:gd name="T15" fmla="*/ 107 h 170"/>
                <a:gd name="T16" fmla="*/ 5 w 171"/>
                <a:gd name="T17" fmla="*/ 115 h 170"/>
                <a:gd name="T18" fmla="*/ 9 w 171"/>
                <a:gd name="T19" fmla="*/ 124 h 170"/>
                <a:gd name="T20" fmla="*/ 15 w 171"/>
                <a:gd name="T21" fmla="*/ 134 h 170"/>
                <a:gd name="T22" fmla="*/ 19 w 171"/>
                <a:gd name="T23" fmla="*/ 142 h 170"/>
                <a:gd name="T24" fmla="*/ 27 w 171"/>
                <a:gd name="T25" fmla="*/ 147 h 170"/>
                <a:gd name="T26" fmla="*/ 34 w 171"/>
                <a:gd name="T27" fmla="*/ 153 h 170"/>
                <a:gd name="T28" fmla="*/ 42 w 171"/>
                <a:gd name="T29" fmla="*/ 159 h 170"/>
                <a:gd name="T30" fmla="*/ 52 w 171"/>
                <a:gd name="T31" fmla="*/ 163 h 170"/>
                <a:gd name="T32" fmla="*/ 61 w 171"/>
                <a:gd name="T33" fmla="*/ 167 h 170"/>
                <a:gd name="T34" fmla="*/ 71 w 171"/>
                <a:gd name="T35" fmla="*/ 168 h 170"/>
                <a:gd name="T36" fmla="*/ 80 w 171"/>
                <a:gd name="T37" fmla="*/ 170 h 170"/>
                <a:gd name="T38" fmla="*/ 90 w 171"/>
                <a:gd name="T39" fmla="*/ 170 h 170"/>
                <a:gd name="T40" fmla="*/ 100 w 171"/>
                <a:gd name="T41" fmla="*/ 168 h 170"/>
                <a:gd name="T42" fmla="*/ 109 w 171"/>
                <a:gd name="T43" fmla="*/ 168 h 170"/>
                <a:gd name="T44" fmla="*/ 119 w 171"/>
                <a:gd name="T45" fmla="*/ 165 h 170"/>
                <a:gd name="T46" fmla="*/ 126 w 171"/>
                <a:gd name="T47" fmla="*/ 159 h 170"/>
                <a:gd name="T48" fmla="*/ 134 w 171"/>
                <a:gd name="T49" fmla="*/ 155 h 170"/>
                <a:gd name="T50" fmla="*/ 142 w 171"/>
                <a:gd name="T51" fmla="*/ 149 h 170"/>
                <a:gd name="T52" fmla="*/ 149 w 171"/>
                <a:gd name="T53" fmla="*/ 142 h 170"/>
                <a:gd name="T54" fmla="*/ 155 w 171"/>
                <a:gd name="T55" fmla="*/ 134 h 170"/>
                <a:gd name="T56" fmla="*/ 159 w 171"/>
                <a:gd name="T57" fmla="*/ 126 h 170"/>
                <a:gd name="T58" fmla="*/ 165 w 171"/>
                <a:gd name="T59" fmla="*/ 117 h 170"/>
                <a:gd name="T60" fmla="*/ 167 w 171"/>
                <a:gd name="T61" fmla="*/ 107 h 170"/>
                <a:gd name="T62" fmla="*/ 169 w 171"/>
                <a:gd name="T63" fmla="*/ 97 h 170"/>
                <a:gd name="T64" fmla="*/ 171 w 171"/>
                <a:gd name="T65" fmla="*/ 88 h 170"/>
                <a:gd name="T66" fmla="*/ 171 w 171"/>
                <a:gd name="T67" fmla="*/ 78 h 170"/>
                <a:gd name="T68" fmla="*/ 169 w 171"/>
                <a:gd name="T69" fmla="*/ 69 h 170"/>
                <a:gd name="T70" fmla="*/ 165 w 171"/>
                <a:gd name="T71" fmla="*/ 61 h 170"/>
                <a:gd name="T72" fmla="*/ 163 w 171"/>
                <a:gd name="T73" fmla="*/ 51 h 170"/>
                <a:gd name="T74" fmla="*/ 159 w 171"/>
                <a:gd name="T75" fmla="*/ 42 h 170"/>
                <a:gd name="T76" fmla="*/ 153 w 171"/>
                <a:gd name="T77" fmla="*/ 34 h 170"/>
                <a:gd name="T78" fmla="*/ 146 w 171"/>
                <a:gd name="T79" fmla="*/ 26 h 170"/>
                <a:gd name="T80" fmla="*/ 140 w 171"/>
                <a:gd name="T81" fmla="*/ 19 h 170"/>
                <a:gd name="T82" fmla="*/ 132 w 171"/>
                <a:gd name="T83" fmla="*/ 13 h 170"/>
                <a:gd name="T84" fmla="*/ 124 w 171"/>
                <a:gd name="T85" fmla="*/ 9 h 170"/>
                <a:gd name="T86" fmla="*/ 115 w 171"/>
                <a:gd name="T87" fmla="*/ 5 h 170"/>
                <a:gd name="T88" fmla="*/ 105 w 171"/>
                <a:gd name="T89" fmla="*/ 1 h 170"/>
                <a:gd name="T90" fmla="*/ 96 w 171"/>
                <a:gd name="T91" fmla="*/ 0 h 170"/>
                <a:gd name="T92" fmla="*/ 76 w 171"/>
                <a:gd name="T93" fmla="*/ 0 h 170"/>
                <a:gd name="T94" fmla="*/ 67 w 171"/>
                <a:gd name="T95" fmla="*/ 1 h 170"/>
                <a:gd name="T96" fmla="*/ 57 w 171"/>
                <a:gd name="T97" fmla="*/ 3 h 170"/>
                <a:gd name="T98" fmla="*/ 48 w 171"/>
                <a:gd name="T99" fmla="*/ 7 h 170"/>
                <a:gd name="T100" fmla="*/ 40 w 171"/>
                <a:gd name="T101" fmla="*/ 13 h 170"/>
                <a:gd name="T102" fmla="*/ 32 w 171"/>
                <a:gd name="T103" fmla="*/ 19 h 170"/>
                <a:gd name="T104" fmla="*/ 25 w 171"/>
                <a:gd name="T105" fmla="*/ 24 h 170"/>
                <a:gd name="T106" fmla="*/ 19 w 171"/>
                <a:gd name="T107" fmla="*/ 32 h 1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1" h="170">
                  <a:moveTo>
                    <a:pt x="19" y="32"/>
                  </a:moveTo>
                  <a:lnTo>
                    <a:pt x="13" y="42"/>
                  </a:lnTo>
                  <a:lnTo>
                    <a:pt x="7" y="49"/>
                  </a:lnTo>
                  <a:lnTo>
                    <a:pt x="4" y="57"/>
                  </a:lnTo>
                  <a:lnTo>
                    <a:pt x="2" y="67"/>
                  </a:lnTo>
                  <a:lnTo>
                    <a:pt x="0" y="78"/>
                  </a:lnTo>
                  <a:lnTo>
                    <a:pt x="0" y="97"/>
                  </a:lnTo>
                  <a:lnTo>
                    <a:pt x="4" y="107"/>
                  </a:lnTo>
                  <a:lnTo>
                    <a:pt x="5" y="115"/>
                  </a:lnTo>
                  <a:lnTo>
                    <a:pt x="9" y="124"/>
                  </a:lnTo>
                  <a:lnTo>
                    <a:pt x="15" y="134"/>
                  </a:lnTo>
                  <a:lnTo>
                    <a:pt x="19" y="142"/>
                  </a:lnTo>
                  <a:lnTo>
                    <a:pt x="27" y="147"/>
                  </a:lnTo>
                  <a:lnTo>
                    <a:pt x="34" y="153"/>
                  </a:lnTo>
                  <a:lnTo>
                    <a:pt x="42" y="159"/>
                  </a:lnTo>
                  <a:lnTo>
                    <a:pt x="52" y="163"/>
                  </a:lnTo>
                  <a:lnTo>
                    <a:pt x="61" y="167"/>
                  </a:lnTo>
                  <a:lnTo>
                    <a:pt x="71" y="168"/>
                  </a:lnTo>
                  <a:lnTo>
                    <a:pt x="80" y="170"/>
                  </a:lnTo>
                  <a:lnTo>
                    <a:pt x="90" y="170"/>
                  </a:lnTo>
                  <a:lnTo>
                    <a:pt x="100" y="168"/>
                  </a:lnTo>
                  <a:lnTo>
                    <a:pt x="109" y="168"/>
                  </a:lnTo>
                  <a:lnTo>
                    <a:pt x="119" y="165"/>
                  </a:lnTo>
                  <a:lnTo>
                    <a:pt x="126" y="159"/>
                  </a:lnTo>
                  <a:lnTo>
                    <a:pt x="134" y="155"/>
                  </a:lnTo>
                  <a:lnTo>
                    <a:pt x="142" y="149"/>
                  </a:lnTo>
                  <a:lnTo>
                    <a:pt x="149" y="142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5" y="117"/>
                  </a:lnTo>
                  <a:lnTo>
                    <a:pt x="167" y="107"/>
                  </a:lnTo>
                  <a:lnTo>
                    <a:pt x="169" y="97"/>
                  </a:lnTo>
                  <a:lnTo>
                    <a:pt x="171" y="88"/>
                  </a:lnTo>
                  <a:lnTo>
                    <a:pt x="171" y="78"/>
                  </a:lnTo>
                  <a:lnTo>
                    <a:pt x="169" y="69"/>
                  </a:lnTo>
                  <a:lnTo>
                    <a:pt x="165" y="61"/>
                  </a:lnTo>
                  <a:lnTo>
                    <a:pt x="163" y="51"/>
                  </a:lnTo>
                  <a:lnTo>
                    <a:pt x="159" y="42"/>
                  </a:lnTo>
                  <a:lnTo>
                    <a:pt x="153" y="34"/>
                  </a:lnTo>
                  <a:lnTo>
                    <a:pt x="146" y="26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4" y="9"/>
                  </a:lnTo>
                  <a:lnTo>
                    <a:pt x="115" y="5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76" y="0"/>
                  </a:lnTo>
                  <a:lnTo>
                    <a:pt x="67" y="1"/>
                  </a:lnTo>
                  <a:lnTo>
                    <a:pt x="57" y="3"/>
                  </a:lnTo>
                  <a:lnTo>
                    <a:pt x="48" y="7"/>
                  </a:lnTo>
                  <a:lnTo>
                    <a:pt x="40" y="13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6" name="Freeform 636"/>
            <p:cNvSpPr>
              <a:spLocks/>
            </p:cNvSpPr>
            <p:nvPr/>
          </p:nvSpPr>
          <p:spPr bwMode="auto">
            <a:xfrm>
              <a:off x="2119" y="1946"/>
              <a:ext cx="1403" cy="1100"/>
            </a:xfrm>
            <a:custGeom>
              <a:avLst/>
              <a:gdLst>
                <a:gd name="T0" fmla="*/ 948 w 1403"/>
                <a:gd name="T1" fmla="*/ 4 h 1100"/>
                <a:gd name="T2" fmla="*/ 952 w 1403"/>
                <a:gd name="T3" fmla="*/ 27 h 1100"/>
                <a:gd name="T4" fmla="*/ 962 w 1403"/>
                <a:gd name="T5" fmla="*/ 52 h 1100"/>
                <a:gd name="T6" fmla="*/ 973 w 1403"/>
                <a:gd name="T7" fmla="*/ 77 h 1100"/>
                <a:gd name="T8" fmla="*/ 988 w 1403"/>
                <a:gd name="T9" fmla="*/ 98 h 1100"/>
                <a:gd name="T10" fmla="*/ 1008 w 1403"/>
                <a:gd name="T11" fmla="*/ 118 h 1100"/>
                <a:gd name="T12" fmla="*/ 1031 w 1403"/>
                <a:gd name="T13" fmla="*/ 133 h 1100"/>
                <a:gd name="T14" fmla="*/ 1056 w 1403"/>
                <a:gd name="T15" fmla="*/ 144 h 1100"/>
                <a:gd name="T16" fmla="*/ 1083 w 1403"/>
                <a:gd name="T17" fmla="*/ 154 h 1100"/>
                <a:gd name="T18" fmla="*/ 1109 w 1403"/>
                <a:gd name="T19" fmla="*/ 158 h 1100"/>
                <a:gd name="T20" fmla="*/ 1136 w 1403"/>
                <a:gd name="T21" fmla="*/ 156 h 1100"/>
                <a:gd name="T22" fmla="*/ 1165 w 1403"/>
                <a:gd name="T23" fmla="*/ 150 h 1100"/>
                <a:gd name="T24" fmla="*/ 1190 w 1403"/>
                <a:gd name="T25" fmla="*/ 141 h 1100"/>
                <a:gd name="T26" fmla="*/ 1213 w 1403"/>
                <a:gd name="T27" fmla="*/ 125 h 1100"/>
                <a:gd name="T28" fmla="*/ 1234 w 1403"/>
                <a:gd name="T29" fmla="*/ 110 h 1100"/>
                <a:gd name="T30" fmla="*/ 1251 w 1403"/>
                <a:gd name="T31" fmla="*/ 87 h 1100"/>
                <a:gd name="T32" fmla="*/ 1267 w 1403"/>
                <a:gd name="T33" fmla="*/ 66 h 1100"/>
                <a:gd name="T34" fmla="*/ 1276 w 1403"/>
                <a:gd name="T35" fmla="*/ 39 h 1100"/>
                <a:gd name="T36" fmla="*/ 1282 w 1403"/>
                <a:gd name="T37" fmla="*/ 12 h 1100"/>
                <a:gd name="T38" fmla="*/ 1284 w 1403"/>
                <a:gd name="T39" fmla="*/ 2 h 1100"/>
                <a:gd name="T40" fmla="*/ 1313 w 1403"/>
                <a:gd name="T41" fmla="*/ 4 h 1100"/>
                <a:gd name="T42" fmla="*/ 1330 w 1403"/>
                <a:gd name="T43" fmla="*/ 8 h 1100"/>
                <a:gd name="T44" fmla="*/ 1347 w 1403"/>
                <a:gd name="T45" fmla="*/ 18 h 1100"/>
                <a:gd name="T46" fmla="*/ 1369 w 1403"/>
                <a:gd name="T47" fmla="*/ 33 h 1100"/>
                <a:gd name="T48" fmla="*/ 1382 w 1403"/>
                <a:gd name="T49" fmla="*/ 47 h 1100"/>
                <a:gd name="T50" fmla="*/ 1392 w 1403"/>
                <a:gd name="T51" fmla="*/ 62 h 1100"/>
                <a:gd name="T52" fmla="*/ 1397 w 1403"/>
                <a:gd name="T53" fmla="*/ 81 h 1100"/>
                <a:gd name="T54" fmla="*/ 1401 w 1403"/>
                <a:gd name="T55" fmla="*/ 116 h 1100"/>
                <a:gd name="T56" fmla="*/ 1401 w 1403"/>
                <a:gd name="T57" fmla="*/ 634 h 1100"/>
                <a:gd name="T58" fmla="*/ 1378 w 1403"/>
                <a:gd name="T59" fmla="*/ 743 h 1100"/>
                <a:gd name="T60" fmla="*/ 1330 w 1403"/>
                <a:gd name="T61" fmla="*/ 843 h 1100"/>
                <a:gd name="T62" fmla="*/ 1263 w 1403"/>
                <a:gd name="T63" fmla="*/ 931 h 1100"/>
                <a:gd name="T64" fmla="*/ 1180 w 1403"/>
                <a:gd name="T65" fmla="*/ 1006 h 1100"/>
                <a:gd name="T66" fmla="*/ 1083 w 1403"/>
                <a:gd name="T67" fmla="*/ 1062 h 1100"/>
                <a:gd name="T68" fmla="*/ 977 w 1403"/>
                <a:gd name="T69" fmla="*/ 1091 h 1100"/>
                <a:gd name="T70" fmla="*/ 461 w 1403"/>
                <a:gd name="T71" fmla="*/ 1100 h 1100"/>
                <a:gd name="T72" fmla="*/ 401 w 1403"/>
                <a:gd name="T73" fmla="*/ 1085 h 1100"/>
                <a:gd name="T74" fmla="*/ 344 w 1403"/>
                <a:gd name="T75" fmla="*/ 1068 h 1100"/>
                <a:gd name="T76" fmla="*/ 290 w 1403"/>
                <a:gd name="T77" fmla="*/ 1043 h 1100"/>
                <a:gd name="T78" fmla="*/ 238 w 1403"/>
                <a:gd name="T79" fmla="*/ 1014 h 1100"/>
                <a:gd name="T80" fmla="*/ 190 w 1403"/>
                <a:gd name="T81" fmla="*/ 976 h 1100"/>
                <a:gd name="T82" fmla="*/ 146 w 1403"/>
                <a:gd name="T83" fmla="*/ 937 h 1100"/>
                <a:gd name="T84" fmla="*/ 107 w 1403"/>
                <a:gd name="T85" fmla="*/ 889 h 1100"/>
                <a:gd name="T86" fmla="*/ 73 w 1403"/>
                <a:gd name="T87" fmla="*/ 837 h 1100"/>
                <a:gd name="T88" fmla="*/ 46 w 1403"/>
                <a:gd name="T89" fmla="*/ 786 h 1100"/>
                <a:gd name="T90" fmla="*/ 25 w 1403"/>
                <a:gd name="T91" fmla="*/ 728 h 1100"/>
                <a:gd name="T92" fmla="*/ 10 w 1403"/>
                <a:gd name="T93" fmla="*/ 670 h 1100"/>
                <a:gd name="T94" fmla="*/ 4 w 1403"/>
                <a:gd name="T95" fmla="*/ 611 h 1100"/>
                <a:gd name="T96" fmla="*/ 2 w 1403"/>
                <a:gd name="T97" fmla="*/ 85 h 1100"/>
                <a:gd name="T98" fmla="*/ 4 w 1403"/>
                <a:gd name="T99" fmla="*/ 60 h 1100"/>
                <a:gd name="T100" fmla="*/ 13 w 1403"/>
                <a:gd name="T101" fmla="*/ 43 h 1100"/>
                <a:gd name="T102" fmla="*/ 25 w 1403"/>
                <a:gd name="T103" fmla="*/ 27 h 1100"/>
                <a:gd name="T104" fmla="*/ 40 w 1403"/>
                <a:gd name="T105" fmla="*/ 16 h 1100"/>
                <a:gd name="T106" fmla="*/ 58 w 1403"/>
                <a:gd name="T107" fmla="*/ 8 h 1100"/>
                <a:gd name="T108" fmla="*/ 359 w 1403"/>
                <a:gd name="T109" fmla="*/ 4 h 1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03" h="1100">
                  <a:moveTo>
                    <a:pt x="359" y="4"/>
                  </a:moveTo>
                  <a:lnTo>
                    <a:pt x="948" y="4"/>
                  </a:lnTo>
                  <a:lnTo>
                    <a:pt x="948" y="14"/>
                  </a:lnTo>
                  <a:lnTo>
                    <a:pt x="952" y="27"/>
                  </a:lnTo>
                  <a:lnTo>
                    <a:pt x="956" y="39"/>
                  </a:lnTo>
                  <a:lnTo>
                    <a:pt x="962" y="52"/>
                  </a:lnTo>
                  <a:lnTo>
                    <a:pt x="967" y="66"/>
                  </a:lnTo>
                  <a:lnTo>
                    <a:pt x="973" y="77"/>
                  </a:lnTo>
                  <a:lnTo>
                    <a:pt x="981" y="87"/>
                  </a:lnTo>
                  <a:lnTo>
                    <a:pt x="988" y="98"/>
                  </a:lnTo>
                  <a:lnTo>
                    <a:pt x="998" y="110"/>
                  </a:lnTo>
                  <a:lnTo>
                    <a:pt x="1008" y="118"/>
                  </a:lnTo>
                  <a:lnTo>
                    <a:pt x="1019" y="125"/>
                  </a:lnTo>
                  <a:lnTo>
                    <a:pt x="1031" y="133"/>
                  </a:lnTo>
                  <a:lnTo>
                    <a:pt x="1044" y="141"/>
                  </a:lnTo>
                  <a:lnTo>
                    <a:pt x="1056" y="144"/>
                  </a:lnTo>
                  <a:lnTo>
                    <a:pt x="1069" y="150"/>
                  </a:lnTo>
                  <a:lnTo>
                    <a:pt x="1083" y="154"/>
                  </a:lnTo>
                  <a:lnTo>
                    <a:pt x="1096" y="156"/>
                  </a:lnTo>
                  <a:lnTo>
                    <a:pt x="1109" y="158"/>
                  </a:lnTo>
                  <a:lnTo>
                    <a:pt x="1123" y="156"/>
                  </a:lnTo>
                  <a:lnTo>
                    <a:pt x="1136" y="156"/>
                  </a:lnTo>
                  <a:lnTo>
                    <a:pt x="1150" y="152"/>
                  </a:lnTo>
                  <a:lnTo>
                    <a:pt x="1165" y="150"/>
                  </a:lnTo>
                  <a:lnTo>
                    <a:pt x="1177" y="144"/>
                  </a:lnTo>
                  <a:lnTo>
                    <a:pt x="1190" y="141"/>
                  </a:lnTo>
                  <a:lnTo>
                    <a:pt x="1202" y="133"/>
                  </a:lnTo>
                  <a:lnTo>
                    <a:pt x="1213" y="125"/>
                  </a:lnTo>
                  <a:lnTo>
                    <a:pt x="1223" y="118"/>
                  </a:lnTo>
                  <a:lnTo>
                    <a:pt x="1234" y="110"/>
                  </a:lnTo>
                  <a:lnTo>
                    <a:pt x="1244" y="98"/>
                  </a:lnTo>
                  <a:lnTo>
                    <a:pt x="1251" y="87"/>
                  </a:lnTo>
                  <a:lnTo>
                    <a:pt x="1259" y="77"/>
                  </a:lnTo>
                  <a:lnTo>
                    <a:pt x="1267" y="66"/>
                  </a:lnTo>
                  <a:lnTo>
                    <a:pt x="1271" y="52"/>
                  </a:lnTo>
                  <a:lnTo>
                    <a:pt x="1276" y="39"/>
                  </a:lnTo>
                  <a:lnTo>
                    <a:pt x="1280" y="25"/>
                  </a:lnTo>
                  <a:lnTo>
                    <a:pt x="1282" y="12"/>
                  </a:lnTo>
                  <a:lnTo>
                    <a:pt x="1284" y="0"/>
                  </a:lnTo>
                  <a:lnTo>
                    <a:pt x="1284" y="2"/>
                  </a:lnTo>
                  <a:lnTo>
                    <a:pt x="1303" y="2"/>
                  </a:lnTo>
                  <a:lnTo>
                    <a:pt x="1313" y="4"/>
                  </a:lnTo>
                  <a:lnTo>
                    <a:pt x="1321" y="6"/>
                  </a:lnTo>
                  <a:lnTo>
                    <a:pt x="1330" y="8"/>
                  </a:lnTo>
                  <a:lnTo>
                    <a:pt x="1340" y="12"/>
                  </a:lnTo>
                  <a:lnTo>
                    <a:pt x="1347" y="18"/>
                  </a:lnTo>
                  <a:lnTo>
                    <a:pt x="1355" y="20"/>
                  </a:lnTo>
                  <a:lnTo>
                    <a:pt x="1369" y="33"/>
                  </a:lnTo>
                  <a:lnTo>
                    <a:pt x="1376" y="39"/>
                  </a:lnTo>
                  <a:lnTo>
                    <a:pt x="1382" y="47"/>
                  </a:lnTo>
                  <a:lnTo>
                    <a:pt x="1388" y="56"/>
                  </a:lnTo>
                  <a:lnTo>
                    <a:pt x="1392" y="62"/>
                  </a:lnTo>
                  <a:lnTo>
                    <a:pt x="1395" y="71"/>
                  </a:lnTo>
                  <a:lnTo>
                    <a:pt x="1397" y="81"/>
                  </a:lnTo>
                  <a:lnTo>
                    <a:pt x="1401" y="89"/>
                  </a:lnTo>
                  <a:lnTo>
                    <a:pt x="1401" y="116"/>
                  </a:lnTo>
                  <a:lnTo>
                    <a:pt x="1403" y="630"/>
                  </a:lnTo>
                  <a:lnTo>
                    <a:pt x="1401" y="634"/>
                  </a:lnTo>
                  <a:lnTo>
                    <a:pt x="1393" y="690"/>
                  </a:lnTo>
                  <a:lnTo>
                    <a:pt x="1378" y="743"/>
                  </a:lnTo>
                  <a:lnTo>
                    <a:pt x="1357" y="795"/>
                  </a:lnTo>
                  <a:lnTo>
                    <a:pt x="1330" y="843"/>
                  </a:lnTo>
                  <a:lnTo>
                    <a:pt x="1299" y="891"/>
                  </a:lnTo>
                  <a:lnTo>
                    <a:pt x="1263" y="931"/>
                  </a:lnTo>
                  <a:lnTo>
                    <a:pt x="1225" y="972"/>
                  </a:lnTo>
                  <a:lnTo>
                    <a:pt x="1180" y="1006"/>
                  </a:lnTo>
                  <a:lnTo>
                    <a:pt x="1132" y="1035"/>
                  </a:lnTo>
                  <a:lnTo>
                    <a:pt x="1083" y="1062"/>
                  </a:lnTo>
                  <a:lnTo>
                    <a:pt x="1031" y="1077"/>
                  </a:lnTo>
                  <a:lnTo>
                    <a:pt x="977" y="1091"/>
                  </a:lnTo>
                  <a:lnTo>
                    <a:pt x="921" y="1100"/>
                  </a:lnTo>
                  <a:lnTo>
                    <a:pt x="461" y="1100"/>
                  </a:lnTo>
                  <a:lnTo>
                    <a:pt x="432" y="1093"/>
                  </a:lnTo>
                  <a:lnTo>
                    <a:pt x="401" y="1085"/>
                  </a:lnTo>
                  <a:lnTo>
                    <a:pt x="372" y="1077"/>
                  </a:lnTo>
                  <a:lnTo>
                    <a:pt x="344" y="1068"/>
                  </a:lnTo>
                  <a:lnTo>
                    <a:pt x="317" y="1056"/>
                  </a:lnTo>
                  <a:lnTo>
                    <a:pt x="290" y="1043"/>
                  </a:lnTo>
                  <a:lnTo>
                    <a:pt x="263" y="1029"/>
                  </a:lnTo>
                  <a:lnTo>
                    <a:pt x="238" y="1014"/>
                  </a:lnTo>
                  <a:lnTo>
                    <a:pt x="211" y="995"/>
                  </a:lnTo>
                  <a:lnTo>
                    <a:pt x="190" y="976"/>
                  </a:lnTo>
                  <a:lnTo>
                    <a:pt x="167" y="956"/>
                  </a:lnTo>
                  <a:lnTo>
                    <a:pt x="146" y="937"/>
                  </a:lnTo>
                  <a:lnTo>
                    <a:pt x="125" y="912"/>
                  </a:lnTo>
                  <a:lnTo>
                    <a:pt x="107" y="889"/>
                  </a:lnTo>
                  <a:lnTo>
                    <a:pt x="88" y="864"/>
                  </a:lnTo>
                  <a:lnTo>
                    <a:pt x="73" y="837"/>
                  </a:lnTo>
                  <a:lnTo>
                    <a:pt x="59" y="810"/>
                  </a:lnTo>
                  <a:lnTo>
                    <a:pt x="46" y="786"/>
                  </a:lnTo>
                  <a:lnTo>
                    <a:pt x="34" y="757"/>
                  </a:lnTo>
                  <a:lnTo>
                    <a:pt x="25" y="728"/>
                  </a:lnTo>
                  <a:lnTo>
                    <a:pt x="17" y="699"/>
                  </a:lnTo>
                  <a:lnTo>
                    <a:pt x="10" y="670"/>
                  </a:lnTo>
                  <a:lnTo>
                    <a:pt x="4" y="640"/>
                  </a:lnTo>
                  <a:lnTo>
                    <a:pt x="4" y="611"/>
                  </a:lnTo>
                  <a:lnTo>
                    <a:pt x="0" y="549"/>
                  </a:lnTo>
                  <a:lnTo>
                    <a:pt x="2" y="85"/>
                  </a:lnTo>
                  <a:lnTo>
                    <a:pt x="2" y="70"/>
                  </a:lnTo>
                  <a:lnTo>
                    <a:pt x="4" y="60"/>
                  </a:lnTo>
                  <a:lnTo>
                    <a:pt x="10" y="52"/>
                  </a:lnTo>
                  <a:lnTo>
                    <a:pt x="13" y="43"/>
                  </a:lnTo>
                  <a:lnTo>
                    <a:pt x="19" y="35"/>
                  </a:lnTo>
                  <a:lnTo>
                    <a:pt x="25" y="27"/>
                  </a:lnTo>
                  <a:lnTo>
                    <a:pt x="33" y="22"/>
                  </a:lnTo>
                  <a:lnTo>
                    <a:pt x="40" y="16"/>
                  </a:lnTo>
                  <a:lnTo>
                    <a:pt x="48" y="10"/>
                  </a:lnTo>
                  <a:lnTo>
                    <a:pt x="58" y="8"/>
                  </a:lnTo>
                  <a:lnTo>
                    <a:pt x="65" y="4"/>
                  </a:lnTo>
                  <a:lnTo>
                    <a:pt x="359" y="4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7" name="Freeform 637"/>
            <p:cNvSpPr>
              <a:spLocks/>
            </p:cNvSpPr>
            <p:nvPr/>
          </p:nvSpPr>
          <p:spPr bwMode="auto">
            <a:xfrm>
              <a:off x="2363" y="2620"/>
              <a:ext cx="71" cy="69"/>
            </a:xfrm>
            <a:custGeom>
              <a:avLst/>
              <a:gdLst>
                <a:gd name="T0" fmla="*/ 71 w 71"/>
                <a:gd name="T1" fmla="*/ 35 h 69"/>
                <a:gd name="T2" fmla="*/ 71 w 71"/>
                <a:gd name="T3" fmla="*/ 31 h 69"/>
                <a:gd name="T4" fmla="*/ 69 w 71"/>
                <a:gd name="T5" fmla="*/ 25 h 69"/>
                <a:gd name="T6" fmla="*/ 69 w 71"/>
                <a:gd name="T7" fmla="*/ 21 h 69"/>
                <a:gd name="T8" fmla="*/ 65 w 71"/>
                <a:gd name="T9" fmla="*/ 19 h 69"/>
                <a:gd name="T10" fmla="*/ 63 w 71"/>
                <a:gd name="T11" fmla="*/ 14 h 69"/>
                <a:gd name="T12" fmla="*/ 57 w 71"/>
                <a:gd name="T13" fmla="*/ 8 h 69"/>
                <a:gd name="T14" fmla="*/ 53 w 71"/>
                <a:gd name="T15" fmla="*/ 6 h 69"/>
                <a:gd name="T16" fmla="*/ 52 w 71"/>
                <a:gd name="T17" fmla="*/ 2 h 69"/>
                <a:gd name="T18" fmla="*/ 48 w 71"/>
                <a:gd name="T19" fmla="*/ 2 h 69"/>
                <a:gd name="T20" fmla="*/ 44 w 71"/>
                <a:gd name="T21" fmla="*/ 0 h 69"/>
                <a:gd name="T22" fmla="*/ 25 w 71"/>
                <a:gd name="T23" fmla="*/ 0 h 69"/>
                <a:gd name="T24" fmla="*/ 23 w 71"/>
                <a:gd name="T25" fmla="*/ 2 h 69"/>
                <a:gd name="T26" fmla="*/ 19 w 71"/>
                <a:gd name="T27" fmla="*/ 2 h 69"/>
                <a:gd name="T28" fmla="*/ 13 w 71"/>
                <a:gd name="T29" fmla="*/ 6 h 69"/>
                <a:gd name="T30" fmla="*/ 5 w 71"/>
                <a:gd name="T31" fmla="*/ 14 h 69"/>
                <a:gd name="T32" fmla="*/ 4 w 71"/>
                <a:gd name="T33" fmla="*/ 17 h 69"/>
                <a:gd name="T34" fmla="*/ 2 w 71"/>
                <a:gd name="T35" fmla="*/ 21 h 69"/>
                <a:gd name="T36" fmla="*/ 0 w 71"/>
                <a:gd name="T37" fmla="*/ 25 h 69"/>
                <a:gd name="T38" fmla="*/ 0 w 71"/>
                <a:gd name="T39" fmla="*/ 48 h 69"/>
                <a:gd name="T40" fmla="*/ 4 w 71"/>
                <a:gd name="T41" fmla="*/ 50 h 69"/>
                <a:gd name="T42" fmla="*/ 5 w 71"/>
                <a:gd name="T43" fmla="*/ 54 h 69"/>
                <a:gd name="T44" fmla="*/ 7 w 71"/>
                <a:gd name="T45" fmla="*/ 58 h 69"/>
                <a:gd name="T46" fmla="*/ 11 w 71"/>
                <a:gd name="T47" fmla="*/ 60 h 69"/>
                <a:gd name="T48" fmla="*/ 13 w 71"/>
                <a:gd name="T49" fmla="*/ 64 h 69"/>
                <a:gd name="T50" fmla="*/ 17 w 71"/>
                <a:gd name="T51" fmla="*/ 67 h 69"/>
                <a:gd name="T52" fmla="*/ 23 w 71"/>
                <a:gd name="T53" fmla="*/ 67 h 69"/>
                <a:gd name="T54" fmla="*/ 25 w 71"/>
                <a:gd name="T55" fmla="*/ 69 h 69"/>
                <a:gd name="T56" fmla="*/ 42 w 71"/>
                <a:gd name="T57" fmla="*/ 69 h 69"/>
                <a:gd name="T58" fmla="*/ 48 w 71"/>
                <a:gd name="T59" fmla="*/ 67 h 69"/>
                <a:gd name="T60" fmla="*/ 52 w 71"/>
                <a:gd name="T61" fmla="*/ 67 h 69"/>
                <a:gd name="T62" fmla="*/ 53 w 71"/>
                <a:gd name="T63" fmla="*/ 64 h 69"/>
                <a:gd name="T64" fmla="*/ 57 w 71"/>
                <a:gd name="T65" fmla="*/ 62 h 69"/>
                <a:gd name="T66" fmla="*/ 61 w 71"/>
                <a:gd name="T67" fmla="*/ 58 h 69"/>
                <a:gd name="T68" fmla="*/ 63 w 71"/>
                <a:gd name="T69" fmla="*/ 54 h 69"/>
                <a:gd name="T70" fmla="*/ 65 w 71"/>
                <a:gd name="T71" fmla="*/ 50 h 69"/>
                <a:gd name="T72" fmla="*/ 67 w 71"/>
                <a:gd name="T73" fmla="*/ 48 h 69"/>
                <a:gd name="T74" fmla="*/ 69 w 71"/>
                <a:gd name="T75" fmla="*/ 42 h 69"/>
                <a:gd name="T76" fmla="*/ 71 w 71"/>
                <a:gd name="T77" fmla="*/ 39 h 69"/>
                <a:gd name="T78" fmla="*/ 71 w 71"/>
                <a:gd name="T79" fmla="*/ 35 h 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69">
                  <a:moveTo>
                    <a:pt x="71" y="35"/>
                  </a:moveTo>
                  <a:lnTo>
                    <a:pt x="71" y="31"/>
                  </a:lnTo>
                  <a:lnTo>
                    <a:pt x="69" y="25"/>
                  </a:lnTo>
                  <a:lnTo>
                    <a:pt x="69" y="21"/>
                  </a:lnTo>
                  <a:lnTo>
                    <a:pt x="65" y="19"/>
                  </a:lnTo>
                  <a:lnTo>
                    <a:pt x="63" y="14"/>
                  </a:lnTo>
                  <a:lnTo>
                    <a:pt x="57" y="8"/>
                  </a:lnTo>
                  <a:lnTo>
                    <a:pt x="53" y="6"/>
                  </a:lnTo>
                  <a:lnTo>
                    <a:pt x="52" y="2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6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4" y="50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11" y="60"/>
                  </a:lnTo>
                  <a:lnTo>
                    <a:pt x="13" y="64"/>
                  </a:lnTo>
                  <a:lnTo>
                    <a:pt x="17" y="67"/>
                  </a:lnTo>
                  <a:lnTo>
                    <a:pt x="23" y="67"/>
                  </a:lnTo>
                  <a:lnTo>
                    <a:pt x="25" y="69"/>
                  </a:lnTo>
                  <a:lnTo>
                    <a:pt x="42" y="69"/>
                  </a:lnTo>
                  <a:lnTo>
                    <a:pt x="48" y="67"/>
                  </a:lnTo>
                  <a:lnTo>
                    <a:pt x="52" y="67"/>
                  </a:lnTo>
                  <a:lnTo>
                    <a:pt x="53" y="64"/>
                  </a:lnTo>
                  <a:lnTo>
                    <a:pt x="57" y="62"/>
                  </a:lnTo>
                  <a:lnTo>
                    <a:pt x="61" y="58"/>
                  </a:lnTo>
                  <a:lnTo>
                    <a:pt x="63" y="54"/>
                  </a:lnTo>
                  <a:lnTo>
                    <a:pt x="65" y="50"/>
                  </a:lnTo>
                  <a:lnTo>
                    <a:pt x="67" y="48"/>
                  </a:lnTo>
                  <a:lnTo>
                    <a:pt x="69" y="42"/>
                  </a:lnTo>
                  <a:lnTo>
                    <a:pt x="71" y="39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8" name="Freeform 638"/>
            <p:cNvSpPr>
              <a:spLocks/>
            </p:cNvSpPr>
            <p:nvPr/>
          </p:nvSpPr>
          <p:spPr bwMode="auto">
            <a:xfrm>
              <a:off x="3211" y="2620"/>
              <a:ext cx="73" cy="71"/>
            </a:xfrm>
            <a:custGeom>
              <a:avLst/>
              <a:gdLst>
                <a:gd name="T0" fmla="*/ 73 w 73"/>
                <a:gd name="T1" fmla="*/ 35 h 71"/>
                <a:gd name="T2" fmla="*/ 71 w 73"/>
                <a:gd name="T3" fmla="*/ 31 h 71"/>
                <a:gd name="T4" fmla="*/ 71 w 73"/>
                <a:gd name="T5" fmla="*/ 27 h 71"/>
                <a:gd name="T6" fmla="*/ 69 w 73"/>
                <a:gd name="T7" fmla="*/ 21 h 71"/>
                <a:gd name="T8" fmla="*/ 67 w 73"/>
                <a:gd name="T9" fmla="*/ 19 h 71"/>
                <a:gd name="T10" fmla="*/ 65 w 73"/>
                <a:gd name="T11" fmla="*/ 16 h 71"/>
                <a:gd name="T12" fmla="*/ 63 w 73"/>
                <a:gd name="T13" fmla="*/ 12 h 71"/>
                <a:gd name="T14" fmla="*/ 54 w 73"/>
                <a:gd name="T15" fmla="*/ 2 h 71"/>
                <a:gd name="T16" fmla="*/ 50 w 73"/>
                <a:gd name="T17" fmla="*/ 2 h 71"/>
                <a:gd name="T18" fmla="*/ 44 w 73"/>
                <a:gd name="T19" fmla="*/ 0 h 71"/>
                <a:gd name="T20" fmla="*/ 29 w 73"/>
                <a:gd name="T21" fmla="*/ 0 h 71"/>
                <a:gd name="T22" fmla="*/ 23 w 73"/>
                <a:gd name="T23" fmla="*/ 2 h 71"/>
                <a:gd name="T24" fmla="*/ 21 w 73"/>
                <a:gd name="T25" fmla="*/ 2 h 71"/>
                <a:gd name="T26" fmla="*/ 15 w 73"/>
                <a:gd name="T27" fmla="*/ 6 h 71"/>
                <a:gd name="T28" fmla="*/ 12 w 73"/>
                <a:gd name="T29" fmla="*/ 8 h 71"/>
                <a:gd name="T30" fmla="*/ 10 w 73"/>
                <a:gd name="T31" fmla="*/ 12 h 71"/>
                <a:gd name="T32" fmla="*/ 6 w 73"/>
                <a:gd name="T33" fmla="*/ 16 h 71"/>
                <a:gd name="T34" fmla="*/ 6 w 73"/>
                <a:gd name="T35" fmla="*/ 19 h 71"/>
                <a:gd name="T36" fmla="*/ 2 w 73"/>
                <a:gd name="T37" fmla="*/ 21 h 71"/>
                <a:gd name="T38" fmla="*/ 2 w 73"/>
                <a:gd name="T39" fmla="*/ 25 h 71"/>
                <a:gd name="T40" fmla="*/ 0 w 73"/>
                <a:gd name="T41" fmla="*/ 31 h 71"/>
                <a:gd name="T42" fmla="*/ 0 w 73"/>
                <a:gd name="T43" fmla="*/ 39 h 71"/>
                <a:gd name="T44" fmla="*/ 2 w 73"/>
                <a:gd name="T45" fmla="*/ 44 h 71"/>
                <a:gd name="T46" fmla="*/ 2 w 73"/>
                <a:gd name="T47" fmla="*/ 48 h 71"/>
                <a:gd name="T48" fmla="*/ 6 w 73"/>
                <a:gd name="T49" fmla="*/ 50 h 71"/>
                <a:gd name="T50" fmla="*/ 6 w 73"/>
                <a:gd name="T51" fmla="*/ 58 h 71"/>
                <a:gd name="T52" fmla="*/ 10 w 73"/>
                <a:gd name="T53" fmla="*/ 58 h 71"/>
                <a:gd name="T54" fmla="*/ 12 w 73"/>
                <a:gd name="T55" fmla="*/ 62 h 71"/>
                <a:gd name="T56" fmla="*/ 15 w 73"/>
                <a:gd name="T57" fmla="*/ 64 h 71"/>
                <a:gd name="T58" fmla="*/ 19 w 73"/>
                <a:gd name="T59" fmla="*/ 67 h 71"/>
                <a:gd name="T60" fmla="*/ 23 w 73"/>
                <a:gd name="T61" fmla="*/ 69 h 71"/>
                <a:gd name="T62" fmla="*/ 31 w 73"/>
                <a:gd name="T63" fmla="*/ 69 h 71"/>
                <a:gd name="T64" fmla="*/ 37 w 73"/>
                <a:gd name="T65" fmla="*/ 71 h 71"/>
                <a:gd name="T66" fmla="*/ 40 w 73"/>
                <a:gd name="T67" fmla="*/ 69 h 71"/>
                <a:gd name="T68" fmla="*/ 48 w 73"/>
                <a:gd name="T69" fmla="*/ 69 h 71"/>
                <a:gd name="T70" fmla="*/ 52 w 73"/>
                <a:gd name="T71" fmla="*/ 67 h 71"/>
                <a:gd name="T72" fmla="*/ 58 w 73"/>
                <a:gd name="T73" fmla="*/ 64 h 71"/>
                <a:gd name="T74" fmla="*/ 60 w 73"/>
                <a:gd name="T75" fmla="*/ 62 h 71"/>
                <a:gd name="T76" fmla="*/ 63 w 73"/>
                <a:gd name="T77" fmla="*/ 60 h 71"/>
                <a:gd name="T78" fmla="*/ 65 w 73"/>
                <a:gd name="T79" fmla="*/ 58 h 71"/>
                <a:gd name="T80" fmla="*/ 67 w 73"/>
                <a:gd name="T81" fmla="*/ 52 h 71"/>
                <a:gd name="T82" fmla="*/ 69 w 73"/>
                <a:gd name="T83" fmla="*/ 48 h 71"/>
                <a:gd name="T84" fmla="*/ 71 w 73"/>
                <a:gd name="T85" fmla="*/ 44 h 71"/>
                <a:gd name="T86" fmla="*/ 71 w 73"/>
                <a:gd name="T87" fmla="*/ 40 h 71"/>
                <a:gd name="T88" fmla="*/ 73 w 73"/>
                <a:gd name="T89" fmla="*/ 35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3" h="71">
                  <a:moveTo>
                    <a:pt x="73" y="35"/>
                  </a:moveTo>
                  <a:lnTo>
                    <a:pt x="71" y="31"/>
                  </a:lnTo>
                  <a:lnTo>
                    <a:pt x="71" y="27"/>
                  </a:lnTo>
                  <a:lnTo>
                    <a:pt x="69" y="21"/>
                  </a:lnTo>
                  <a:lnTo>
                    <a:pt x="67" y="19"/>
                  </a:lnTo>
                  <a:lnTo>
                    <a:pt x="65" y="16"/>
                  </a:lnTo>
                  <a:lnTo>
                    <a:pt x="63" y="1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2" y="21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6" y="50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9" y="67"/>
                  </a:lnTo>
                  <a:lnTo>
                    <a:pt x="23" y="69"/>
                  </a:lnTo>
                  <a:lnTo>
                    <a:pt x="31" y="69"/>
                  </a:lnTo>
                  <a:lnTo>
                    <a:pt x="37" y="71"/>
                  </a:lnTo>
                  <a:lnTo>
                    <a:pt x="40" y="69"/>
                  </a:lnTo>
                  <a:lnTo>
                    <a:pt x="48" y="69"/>
                  </a:lnTo>
                  <a:lnTo>
                    <a:pt x="52" y="67"/>
                  </a:lnTo>
                  <a:lnTo>
                    <a:pt x="58" y="64"/>
                  </a:lnTo>
                  <a:lnTo>
                    <a:pt x="60" y="62"/>
                  </a:lnTo>
                  <a:lnTo>
                    <a:pt x="63" y="60"/>
                  </a:lnTo>
                  <a:lnTo>
                    <a:pt x="65" y="58"/>
                  </a:lnTo>
                  <a:lnTo>
                    <a:pt x="67" y="52"/>
                  </a:lnTo>
                  <a:lnTo>
                    <a:pt x="69" y="48"/>
                  </a:lnTo>
                  <a:lnTo>
                    <a:pt x="71" y="44"/>
                  </a:lnTo>
                  <a:lnTo>
                    <a:pt x="71" y="40"/>
                  </a:lnTo>
                  <a:lnTo>
                    <a:pt x="73" y="35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59" name="Freeform 639"/>
            <p:cNvSpPr>
              <a:spLocks/>
            </p:cNvSpPr>
            <p:nvPr/>
          </p:nvSpPr>
          <p:spPr bwMode="auto">
            <a:xfrm>
              <a:off x="2720" y="2079"/>
              <a:ext cx="207" cy="814"/>
            </a:xfrm>
            <a:custGeom>
              <a:avLst/>
              <a:gdLst>
                <a:gd name="T0" fmla="*/ 0 w 207"/>
                <a:gd name="T1" fmla="*/ 814 h 814"/>
                <a:gd name="T2" fmla="*/ 0 w 207"/>
                <a:gd name="T3" fmla="*/ 313 h 814"/>
                <a:gd name="T4" fmla="*/ 2 w 207"/>
                <a:gd name="T5" fmla="*/ 305 h 814"/>
                <a:gd name="T6" fmla="*/ 4 w 207"/>
                <a:gd name="T7" fmla="*/ 299 h 814"/>
                <a:gd name="T8" fmla="*/ 7 w 207"/>
                <a:gd name="T9" fmla="*/ 292 h 814"/>
                <a:gd name="T10" fmla="*/ 9 w 207"/>
                <a:gd name="T11" fmla="*/ 286 h 814"/>
                <a:gd name="T12" fmla="*/ 13 w 207"/>
                <a:gd name="T13" fmla="*/ 280 h 814"/>
                <a:gd name="T14" fmla="*/ 17 w 207"/>
                <a:gd name="T15" fmla="*/ 272 h 814"/>
                <a:gd name="T16" fmla="*/ 23 w 207"/>
                <a:gd name="T17" fmla="*/ 267 h 814"/>
                <a:gd name="T18" fmla="*/ 25 w 207"/>
                <a:gd name="T19" fmla="*/ 261 h 814"/>
                <a:gd name="T20" fmla="*/ 32 w 207"/>
                <a:gd name="T21" fmla="*/ 255 h 814"/>
                <a:gd name="T22" fmla="*/ 42 w 207"/>
                <a:gd name="T23" fmla="*/ 246 h 814"/>
                <a:gd name="T24" fmla="*/ 48 w 207"/>
                <a:gd name="T25" fmla="*/ 242 h 814"/>
                <a:gd name="T26" fmla="*/ 53 w 207"/>
                <a:gd name="T27" fmla="*/ 238 h 814"/>
                <a:gd name="T28" fmla="*/ 59 w 207"/>
                <a:gd name="T29" fmla="*/ 234 h 814"/>
                <a:gd name="T30" fmla="*/ 67 w 207"/>
                <a:gd name="T31" fmla="*/ 232 h 814"/>
                <a:gd name="T32" fmla="*/ 73 w 207"/>
                <a:gd name="T33" fmla="*/ 230 h 814"/>
                <a:gd name="T34" fmla="*/ 73 w 207"/>
                <a:gd name="T35" fmla="*/ 0 h 814"/>
                <a:gd name="T36" fmla="*/ 136 w 207"/>
                <a:gd name="T37" fmla="*/ 0 h 814"/>
                <a:gd name="T38" fmla="*/ 136 w 207"/>
                <a:gd name="T39" fmla="*/ 230 h 814"/>
                <a:gd name="T40" fmla="*/ 140 w 207"/>
                <a:gd name="T41" fmla="*/ 232 h 814"/>
                <a:gd name="T42" fmla="*/ 146 w 207"/>
                <a:gd name="T43" fmla="*/ 234 h 814"/>
                <a:gd name="T44" fmla="*/ 153 w 207"/>
                <a:gd name="T45" fmla="*/ 238 h 814"/>
                <a:gd name="T46" fmla="*/ 159 w 207"/>
                <a:gd name="T47" fmla="*/ 242 h 814"/>
                <a:gd name="T48" fmla="*/ 165 w 207"/>
                <a:gd name="T49" fmla="*/ 246 h 814"/>
                <a:gd name="T50" fmla="*/ 171 w 207"/>
                <a:gd name="T51" fmla="*/ 251 h 814"/>
                <a:gd name="T52" fmla="*/ 176 w 207"/>
                <a:gd name="T53" fmla="*/ 255 h 814"/>
                <a:gd name="T54" fmla="*/ 182 w 207"/>
                <a:gd name="T55" fmla="*/ 261 h 814"/>
                <a:gd name="T56" fmla="*/ 186 w 207"/>
                <a:gd name="T57" fmla="*/ 267 h 814"/>
                <a:gd name="T58" fmla="*/ 190 w 207"/>
                <a:gd name="T59" fmla="*/ 272 h 814"/>
                <a:gd name="T60" fmla="*/ 194 w 207"/>
                <a:gd name="T61" fmla="*/ 280 h 814"/>
                <a:gd name="T62" fmla="*/ 197 w 207"/>
                <a:gd name="T63" fmla="*/ 286 h 814"/>
                <a:gd name="T64" fmla="*/ 201 w 207"/>
                <a:gd name="T65" fmla="*/ 292 h 814"/>
                <a:gd name="T66" fmla="*/ 203 w 207"/>
                <a:gd name="T67" fmla="*/ 299 h 814"/>
                <a:gd name="T68" fmla="*/ 205 w 207"/>
                <a:gd name="T69" fmla="*/ 305 h 814"/>
                <a:gd name="T70" fmla="*/ 207 w 207"/>
                <a:gd name="T71" fmla="*/ 313 h 814"/>
                <a:gd name="T72" fmla="*/ 207 w 207"/>
                <a:gd name="T73" fmla="*/ 814 h 814"/>
                <a:gd name="T74" fmla="*/ 0 w 207"/>
                <a:gd name="T75" fmla="*/ 814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814">
                  <a:moveTo>
                    <a:pt x="0" y="814"/>
                  </a:moveTo>
                  <a:lnTo>
                    <a:pt x="0" y="313"/>
                  </a:lnTo>
                  <a:lnTo>
                    <a:pt x="2" y="305"/>
                  </a:lnTo>
                  <a:lnTo>
                    <a:pt x="4" y="299"/>
                  </a:lnTo>
                  <a:lnTo>
                    <a:pt x="7" y="292"/>
                  </a:lnTo>
                  <a:lnTo>
                    <a:pt x="9" y="286"/>
                  </a:lnTo>
                  <a:lnTo>
                    <a:pt x="13" y="280"/>
                  </a:lnTo>
                  <a:lnTo>
                    <a:pt x="17" y="272"/>
                  </a:lnTo>
                  <a:lnTo>
                    <a:pt x="23" y="267"/>
                  </a:lnTo>
                  <a:lnTo>
                    <a:pt x="25" y="261"/>
                  </a:lnTo>
                  <a:lnTo>
                    <a:pt x="32" y="255"/>
                  </a:lnTo>
                  <a:lnTo>
                    <a:pt x="42" y="246"/>
                  </a:lnTo>
                  <a:lnTo>
                    <a:pt x="48" y="242"/>
                  </a:lnTo>
                  <a:lnTo>
                    <a:pt x="53" y="238"/>
                  </a:lnTo>
                  <a:lnTo>
                    <a:pt x="59" y="234"/>
                  </a:lnTo>
                  <a:lnTo>
                    <a:pt x="67" y="232"/>
                  </a:lnTo>
                  <a:lnTo>
                    <a:pt x="73" y="230"/>
                  </a:lnTo>
                  <a:lnTo>
                    <a:pt x="73" y="0"/>
                  </a:lnTo>
                  <a:lnTo>
                    <a:pt x="136" y="0"/>
                  </a:lnTo>
                  <a:lnTo>
                    <a:pt x="136" y="230"/>
                  </a:lnTo>
                  <a:lnTo>
                    <a:pt x="140" y="232"/>
                  </a:lnTo>
                  <a:lnTo>
                    <a:pt x="146" y="234"/>
                  </a:lnTo>
                  <a:lnTo>
                    <a:pt x="153" y="238"/>
                  </a:lnTo>
                  <a:lnTo>
                    <a:pt x="159" y="242"/>
                  </a:lnTo>
                  <a:lnTo>
                    <a:pt x="165" y="246"/>
                  </a:lnTo>
                  <a:lnTo>
                    <a:pt x="171" y="251"/>
                  </a:lnTo>
                  <a:lnTo>
                    <a:pt x="176" y="255"/>
                  </a:lnTo>
                  <a:lnTo>
                    <a:pt x="182" y="261"/>
                  </a:lnTo>
                  <a:lnTo>
                    <a:pt x="186" y="267"/>
                  </a:lnTo>
                  <a:lnTo>
                    <a:pt x="190" y="272"/>
                  </a:lnTo>
                  <a:lnTo>
                    <a:pt x="194" y="280"/>
                  </a:lnTo>
                  <a:lnTo>
                    <a:pt x="197" y="286"/>
                  </a:lnTo>
                  <a:lnTo>
                    <a:pt x="201" y="292"/>
                  </a:lnTo>
                  <a:lnTo>
                    <a:pt x="203" y="299"/>
                  </a:lnTo>
                  <a:lnTo>
                    <a:pt x="205" y="305"/>
                  </a:lnTo>
                  <a:lnTo>
                    <a:pt x="207" y="313"/>
                  </a:lnTo>
                  <a:lnTo>
                    <a:pt x="207" y="814"/>
                  </a:lnTo>
                  <a:lnTo>
                    <a:pt x="0" y="814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0" name="Freeform 640"/>
            <p:cNvSpPr>
              <a:spLocks/>
            </p:cNvSpPr>
            <p:nvPr/>
          </p:nvSpPr>
          <p:spPr bwMode="auto">
            <a:xfrm>
              <a:off x="2691" y="2079"/>
              <a:ext cx="102" cy="814"/>
            </a:xfrm>
            <a:custGeom>
              <a:avLst/>
              <a:gdLst>
                <a:gd name="T0" fmla="*/ 102 w 102"/>
                <a:gd name="T1" fmla="*/ 0 h 814"/>
                <a:gd name="T2" fmla="*/ 71 w 102"/>
                <a:gd name="T3" fmla="*/ 0 h 814"/>
                <a:gd name="T4" fmla="*/ 71 w 102"/>
                <a:gd name="T5" fmla="*/ 230 h 814"/>
                <a:gd name="T6" fmla="*/ 67 w 102"/>
                <a:gd name="T7" fmla="*/ 232 h 814"/>
                <a:gd name="T8" fmla="*/ 61 w 102"/>
                <a:gd name="T9" fmla="*/ 234 h 814"/>
                <a:gd name="T10" fmla="*/ 54 w 102"/>
                <a:gd name="T11" fmla="*/ 238 h 814"/>
                <a:gd name="T12" fmla="*/ 48 w 102"/>
                <a:gd name="T13" fmla="*/ 242 h 814"/>
                <a:gd name="T14" fmla="*/ 42 w 102"/>
                <a:gd name="T15" fmla="*/ 246 h 814"/>
                <a:gd name="T16" fmla="*/ 36 w 102"/>
                <a:gd name="T17" fmla="*/ 251 h 814"/>
                <a:gd name="T18" fmla="*/ 31 w 102"/>
                <a:gd name="T19" fmla="*/ 255 h 814"/>
                <a:gd name="T20" fmla="*/ 25 w 102"/>
                <a:gd name="T21" fmla="*/ 261 h 814"/>
                <a:gd name="T22" fmla="*/ 23 w 102"/>
                <a:gd name="T23" fmla="*/ 267 h 814"/>
                <a:gd name="T24" fmla="*/ 17 w 102"/>
                <a:gd name="T25" fmla="*/ 272 h 814"/>
                <a:gd name="T26" fmla="*/ 13 w 102"/>
                <a:gd name="T27" fmla="*/ 280 h 814"/>
                <a:gd name="T28" fmla="*/ 10 w 102"/>
                <a:gd name="T29" fmla="*/ 286 h 814"/>
                <a:gd name="T30" fmla="*/ 6 w 102"/>
                <a:gd name="T31" fmla="*/ 292 h 814"/>
                <a:gd name="T32" fmla="*/ 4 w 102"/>
                <a:gd name="T33" fmla="*/ 299 h 814"/>
                <a:gd name="T34" fmla="*/ 2 w 102"/>
                <a:gd name="T35" fmla="*/ 305 h 814"/>
                <a:gd name="T36" fmla="*/ 0 w 102"/>
                <a:gd name="T37" fmla="*/ 313 h 814"/>
                <a:gd name="T38" fmla="*/ 0 w 102"/>
                <a:gd name="T39" fmla="*/ 814 h 814"/>
                <a:gd name="T40" fmla="*/ 29 w 102"/>
                <a:gd name="T41" fmla="*/ 814 h 814"/>
                <a:gd name="T42" fmla="*/ 29 w 102"/>
                <a:gd name="T43" fmla="*/ 313 h 814"/>
                <a:gd name="T44" fmla="*/ 31 w 102"/>
                <a:gd name="T45" fmla="*/ 305 h 814"/>
                <a:gd name="T46" fmla="*/ 33 w 102"/>
                <a:gd name="T47" fmla="*/ 299 h 814"/>
                <a:gd name="T48" fmla="*/ 36 w 102"/>
                <a:gd name="T49" fmla="*/ 292 h 814"/>
                <a:gd name="T50" fmla="*/ 38 w 102"/>
                <a:gd name="T51" fmla="*/ 286 h 814"/>
                <a:gd name="T52" fmla="*/ 42 w 102"/>
                <a:gd name="T53" fmla="*/ 280 h 814"/>
                <a:gd name="T54" fmla="*/ 46 w 102"/>
                <a:gd name="T55" fmla="*/ 272 h 814"/>
                <a:gd name="T56" fmla="*/ 52 w 102"/>
                <a:gd name="T57" fmla="*/ 267 h 814"/>
                <a:gd name="T58" fmla="*/ 54 w 102"/>
                <a:gd name="T59" fmla="*/ 261 h 814"/>
                <a:gd name="T60" fmla="*/ 61 w 102"/>
                <a:gd name="T61" fmla="*/ 255 h 814"/>
                <a:gd name="T62" fmla="*/ 71 w 102"/>
                <a:gd name="T63" fmla="*/ 246 h 814"/>
                <a:gd name="T64" fmla="*/ 77 w 102"/>
                <a:gd name="T65" fmla="*/ 242 h 814"/>
                <a:gd name="T66" fmla="*/ 82 w 102"/>
                <a:gd name="T67" fmla="*/ 238 h 814"/>
                <a:gd name="T68" fmla="*/ 88 w 102"/>
                <a:gd name="T69" fmla="*/ 234 h 814"/>
                <a:gd name="T70" fmla="*/ 96 w 102"/>
                <a:gd name="T71" fmla="*/ 232 h 814"/>
                <a:gd name="T72" fmla="*/ 102 w 102"/>
                <a:gd name="T73" fmla="*/ 230 h 814"/>
                <a:gd name="T74" fmla="*/ 102 w 102"/>
                <a:gd name="T75" fmla="*/ 0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2" h="814">
                  <a:moveTo>
                    <a:pt x="102" y="0"/>
                  </a:moveTo>
                  <a:lnTo>
                    <a:pt x="71" y="0"/>
                  </a:lnTo>
                  <a:lnTo>
                    <a:pt x="71" y="230"/>
                  </a:lnTo>
                  <a:lnTo>
                    <a:pt x="67" y="232"/>
                  </a:lnTo>
                  <a:lnTo>
                    <a:pt x="61" y="234"/>
                  </a:lnTo>
                  <a:lnTo>
                    <a:pt x="54" y="238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6" y="251"/>
                  </a:lnTo>
                  <a:lnTo>
                    <a:pt x="31" y="255"/>
                  </a:lnTo>
                  <a:lnTo>
                    <a:pt x="25" y="261"/>
                  </a:lnTo>
                  <a:lnTo>
                    <a:pt x="23" y="267"/>
                  </a:lnTo>
                  <a:lnTo>
                    <a:pt x="17" y="272"/>
                  </a:lnTo>
                  <a:lnTo>
                    <a:pt x="13" y="280"/>
                  </a:lnTo>
                  <a:lnTo>
                    <a:pt x="10" y="286"/>
                  </a:lnTo>
                  <a:lnTo>
                    <a:pt x="6" y="292"/>
                  </a:lnTo>
                  <a:lnTo>
                    <a:pt x="4" y="299"/>
                  </a:lnTo>
                  <a:lnTo>
                    <a:pt x="2" y="305"/>
                  </a:lnTo>
                  <a:lnTo>
                    <a:pt x="0" y="313"/>
                  </a:lnTo>
                  <a:lnTo>
                    <a:pt x="0" y="814"/>
                  </a:lnTo>
                  <a:lnTo>
                    <a:pt x="29" y="814"/>
                  </a:lnTo>
                  <a:lnTo>
                    <a:pt x="29" y="313"/>
                  </a:lnTo>
                  <a:lnTo>
                    <a:pt x="31" y="305"/>
                  </a:lnTo>
                  <a:lnTo>
                    <a:pt x="33" y="299"/>
                  </a:lnTo>
                  <a:lnTo>
                    <a:pt x="36" y="292"/>
                  </a:lnTo>
                  <a:lnTo>
                    <a:pt x="38" y="286"/>
                  </a:lnTo>
                  <a:lnTo>
                    <a:pt x="42" y="280"/>
                  </a:lnTo>
                  <a:lnTo>
                    <a:pt x="46" y="272"/>
                  </a:lnTo>
                  <a:lnTo>
                    <a:pt x="52" y="267"/>
                  </a:lnTo>
                  <a:lnTo>
                    <a:pt x="54" y="261"/>
                  </a:lnTo>
                  <a:lnTo>
                    <a:pt x="61" y="255"/>
                  </a:lnTo>
                  <a:lnTo>
                    <a:pt x="71" y="246"/>
                  </a:lnTo>
                  <a:lnTo>
                    <a:pt x="77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6" y="232"/>
                  </a:lnTo>
                  <a:lnTo>
                    <a:pt x="102" y="23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3C059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1" name="Freeform 641"/>
            <p:cNvSpPr>
              <a:spLocks/>
            </p:cNvSpPr>
            <p:nvPr/>
          </p:nvSpPr>
          <p:spPr bwMode="auto">
            <a:xfrm>
              <a:off x="2478" y="1463"/>
              <a:ext cx="422" cy="487"/>
            </a:xfrm>
            <a:custGeom>
              <a:avLst/>
              <a:gdLst>
                <a:gd name="T0" fmla="*/ 117 w 422"/>
                <a:gd name="T1" fmla="*/ 487 h 487"/>
                <a:gd name="T2" fmla="*/ 0 w 422"/>
                <a:gd name="T3" fmla="*/ 487 h 487"/>
                <a:gd name="T4" fmla="*/ 0 w 422"/>
                <a:gd name="T5" fmla="*/ 318 h 487"/>
                <a:gd name="T6" fmla="*/ 4 w 422"/>
                <a:gd name="T7" fmla="*/ 282 h 487"/>
                <a:gd name="T8" fmla="*/ 9 w 422"/>
                <a:gd name="T9" fmla="*/ 249 h 487"/>
                <a:gd name="T10" fmla="*/ 17 w 422"/>
                <a:gd name="T11" fmla="*/ 224 h 487"/>
                <a:gd name="T12" fmla="*/ 27 w 422"/>
                <a:gd name="T13" fmla="*/ 201 h 487"/>
                <a:gd name="T14" fmla="*/ 38 w 422"/>
                <a:gd name="T15" fmla="*/ 178 h 487"/>
                <a:gd name="T16" fmla="*/ 50 w 422"/>
                <a:gd name="T17" fmla="*/ 157 h 487"/>
                <a:gd name="T18" fmla="*/ 63 w 422"/>
                <a:gd name="T19" fmla="*/ 136 h 487"/>
                <a:gd name="T20" fmla="*/ 79 w 422"/>
                <a:gd name="T21" fmla="*/ 117 h 487"/>
                <a:gd name="T22" fmla="*/ 96 w 422"/>
                <a:gd name="T23" fmla="*/ 100 h 487"/>
                <a:gd name="T24" fmla="*/ 115 w 422"/>
                <a:gd name="T25" fmla="*/ 82 h 487"/>
                <a:gd name="T26" fmla="*/ 134 w 422"/>
                <a:gd name="T27" fmla="*/ 67 h 487"/>
                <a:gd name="T28" fmla="*/ 155 w 422"/>
                <a:gd name="T29" fmla="*/ 52 h 487"/>
                <a:gd name="T30" fmla="*/ 176 w 422"/>
                <a:gd name="T31" fmla="*/ 38 h 487"/>
                <a:gd name="T32" fmla="*/ 199 w 422"/>
                <a:gd name="T33" fmla="*/ 29 h 487"/>
                <a:gd name="T34" fmla="*/ 223 w 422"/>
                <a:gd name="T35" fmla="*/ 19 h 487"/>
                <a:gd name="T36" fmla="*/ 246 w 422"/>
                <a:gd name="T37" fmla="*/ 11 h 487"/>
                <a:gd name="T38" fmla="*/ 271 w 422"/>
                <a:gd name="T39" fmla="*/ 5 h 487"/>
                <a:gd name="T40" fmla="*/ 295 w 422"/>
                <a:gd name="T41" fmla="*/ 2 h 487"/>
                <a:gd name="T42" fmla="*/ 320 w 422"/>
                <a:gd name="T43" fmla="*/ 0 h 487"/>
                <a:gd name="T44" fmla="*/ 368 w 422"/>
                <a:gd name="T45" fmla="*/ 0 h 487"/>
                <a:gd name="T46" fmla="*/ 395 w 422"/>
                <a:gd name="T47" fmla="*/ 4 h 487"/>
                <a:gd name="T48" fmla="*/ 422 w 422"/>
                <a:gd name="T49" fmla="*/ 9 h 487"/>
                <a:gd name="T50" fmla="*/ 420 w 422"/>
                <a:gd name="T51" fmla="*/ 9 h 487"/>
                <a:gd name="T52" fmla="*/ 395 w 422"/>
                <a:gd name="T53" fmla="*/ 13 h 487"/>
                <a:gd name="T54" fmla="*/ 372 w 422"/>
                <a:gd name="T55" fmla="*/ 19 h 487"/>
                <a:gd name="T56" fmla="*/ 347 w 422"/>
                <a:gd name="T57" fmla="*/ 25 h 487"/>
                <a:gd name="T58" fmla="*/ 324 w 422"/>
                <a:gd name="T59" fmla="*/ 34 h 487"/>
                <a:gd name="T60" fmla="*/ 301 w 422"/>
                <a:gd name="T61" fmla="*/ 46 h 487"/>
                <a:gd name="T62" fmla="*/ 278 w 422"/>
                <a:gd name="T63" fmla="*/ 57 h 487"/>
                <a:gd name="T64" fmla="*/ 257 w 422"/>
                <a:gd name="T65" fmla="*/ 73 h 487"/>
                <a:gd name="T66" fmla="*/ 238 w 422"/>
                <a:gd name="T67" fmla="*/ 88 h 487"/>
                <a:gd name="T68" fmla="*/ 219 w 422"/>
                <a:gd name="T69" fmla="*/ 105 h 487"/>
                <a:gd name="T70" fmla="*/ 199 w 422"/>
                <a:gd name="T71" fmla="*/ 123 h 487"/>
                <a:gd name="T72" fmla="*/ 184 w 422"/>
                <a:gd name="T73" fmla="*/ 144 h 487"/>
                <a:gd name="T74" fmla="*/ 171 w 422"/>
                <a:gd name="T75" fmla="*/ 163 h 487"/>
                <a:gd name="T76" fmla="*/ 157 w 422"/>
                <a:gd name="T77" fmla="*/ 184 h 487"/>
                <a:gd name="T78" fmla="*/ 146 w 422"/>
                <a:gd name="T79" fmla="*/ 207 h 487"/>
                <a:gd name="T80" fmla="*/ 136 w 422"/>
                <a:gd name="T81" fmla="*/ 230 h 487"/>
                <a:gd name="T82" fmla="*/ 127 w 422"/>
                <a:gd name="T83" fmla="*/ 255 h 487"/>
                <a:gd name="T84" fmla="*/ 121 w 422"/>
                <a:gd name="T85" fmla="*/ 278 h 487"/>
                <a:gd name="T86" fmla="*/ 117 w 422"/>
                <a:gd name="T87" fmla="*/ 297 h 487"/>
                <a:gd name="T88" fmla="*/ 117 w 422"/>
                <a:gd name="T89" fmla="*/ 487 h 4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22" h="487">
                  <a:moveTo>
                    <a:pt x="117" y="487"/>
                  </a:moveTo>
                  <a:lnTo>
                    <a:pt x="0" y="487"/>
                  </a:lnTo>
                  <a:lnTo>
                    <a:pt x="0" y="318"/>
                  </a:lnTo>
                  <a:lnTo>
                    <a:pt x="4" y="282"/>
                  </a:lnTo>
                  <a:lnTo>
                    <a:pt x="9" y="249"/>
                  </a:lnTo>
                  <a:lnTo>
                    <a:pt x="17" y="224"/>
                  </a:lnTo>
                  <a:lnTo>
                    <a:pt x="27" y="201"/>
                  </a:lnTo>
                  <a:lnTo>
                    <a:pt x="38" y="178"/>
                  </a:lnTo>
                  <a:lnTo>
                    <a:pt x="50" y="157"/>
                  </a:lnTo>
                  <a:lnTo>
                    <a:pt x="63" y="136"/>
                  </a:lnTo>
                  <a:lnTo>
                    <a:pt x="79" y="117"/>
                  </a:lnTo>
                  <a:lnTo>
                    <a:pt x="96" y="100"/>
                  </a:lnTo>
                  <a:lnTo>
                    <a:pt x="115" y="82"/>
                  </a:lnTo>
                  <a:lnTo>
                    <a:pt x="134" y="67"/>
                  </a:lnTo>
                  <a:lnTo>
                    <a:pt x="155" y="52"/>
                  </a:lnTo>
                  <a:lnTo>
                    <a:pt x="176" y="38"/>
                  </a:lnTo>
                  <a:lnTo>
                    <a:pt x="199" y="29"/>
                  </a:lnTo>
                  <a:lnTo>
                    <a:pt x="223" y="19"/>
                  </a:lnTo>
                  <a:lnTo>
                    <a:pt x="246" y="11"/>
                  </a:lnTo>
                  <a:lnTo>
                    <a:pt x="271" y="5"/>
                  </a:lnTo>
                  <a:lnTo>
                    <a:pt x="295" y="2"/>
                  </a:lnTo>
                  <a:lnTo>
                    <a:pt x="320" y="0"/>
                  </a:lnTo>
                  <a:lnTo>
                    <a:pt x="368" y="0"/>
                  </a:lnTo>
                  <a:lnTo>
                    <a:pt x="395" y="4"/>
                  </a:lnTo>
                  <a:lnTo>
                    <a:pt x="422" y="9"/>
                  </a:lnTo>
                  <a:lnTo>
                    <a:pt x="420" y="9"/>
                  </a:lnTo>
                  <a:lnTo>
                    <a:pt x="395" y="13"/>
                  </a:lnTo>
                  <a:lnTo>
                    <a:pt x="372" y="19"/>
                  </a:lnTo>
                  <a:lnTo>
                    <a:pt x="347" y="25"/>
                  </a:lnTo>
                  <a:lnTo>
                    <a:pt x="324" y="34"/>
                  </a:lnTo>
                  <a:lnTo>
                    <a:pt x="301" y="46"/>
                  </a:lnTo>
                  <a:lnTo>
                    <a:pt x="278" y="57"/>
                  </a:lnTo>
                  <a:lnTo>
                    <a:pt x="257" y="73"/>
                  </a:lnTo>
                  <a:lnTo>
                    <a:pt x="238" y="88"/>
                  </a:lnTo>
                  <a:lnTo>
                    <a:pt x="219" y="105"/>
                  </a:lnTo>
                  <a:lnTo>
                    <a:pt x="199" y="123"/>
                  </a:lnTo>
                  <a:lnTo>
                    <a:pt x="184" y="144"/>
                  </a:lnTo>
                  <a:lnTo>
                    <a:pt x="171" y="163"/>
                  </a:lnTo>
                  <a:lnTo>
                    <a:pt x="157" y="184"/>
                  </a:lnTo>
                  <a:lnTo>
                    <a:pt x="146" y="207"/>
                  </a:lnTo>
                  <a:lnTo>
                    <a:pt x="136" y="230"/>
                  </a:lnTo>
                  <a:lnTo>
                    <a:pt x="127" y="255"/>
                  </a:lnTo>
                  <a:lnTo>
                    <a:pt x="121" y="278"/>
                  </a:lnTo>
                  <a:lnTo>
                    <a:pt x="117" y="297"/>
                  </a:lnTo>
                  <a:lnTo>
                    <a:pt x="117" y="487"/>
                  </a:lnTo>
                  <a:close/>
                </a:path>
              </a:pathLst>
            </a:custGeom>
            <a:solidFill>
              <a:schemeClr val="accent1"/>
            </a:solidFill>
            <a:ln w="16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062" name="Freeform 642"/>
            <p:cNvSpPr>
              <a:spLocks/>
            </p:cNvSpPr>
            <p:nvPr/>
          </p:nvSpPr>
          <p:spPr bwMode="auto">
            <a:xfrm>
              <a:off x="2854" y="1269"/>
              <a:ext cx="781" cy="1777"/>
            </a:xfrm>
            <a:custGeom>
              <a:avLst/>
              <a:gdLst>
                <a:gd name="T0" fmla="*/ 374 w 781"/>
                <a:gd name="T1" fmla="*/ 1768 h 1777"/>
                <a:gd name="T2" fmla="*/ 530 w 781"/>
                <a:gd name="T3" fmla="*/ 1704 h 1777"/>
                <a:gd name="T4" fmla="*/ 658 w 781"/>
                <a:gd name="T5" fmla="*/ 1597 h 1777"/>
                <a:gd name="T6" fmla="*/ 747 w 781"/>
                <a:gd name="T7" fmla="*/ 1457 h 1777"/>
                <a:gd name="T8" fmla="*/ 781 w 781"/>
                <a:gd name="T9" fmla="*/ 773 h 1777"/>
                <a:gd name="T10" fmla="*/ 776 w 781"/>
                <a:gd name="T11" fmla="*/ 752 h 1777"/>
                <a:gd name="T12" fmla="*/ 768 w 781"/>
                <a:gd name="T13" fmla="*/ 733 h 1777"/>
                <a:gd name="T14" fmla="*/ 758 w 781"/>
                <a:gd name="T15" fmla="*/ 716 h 1777"/>
                <a:gd name="T16" fmla="*/ 733 w 781"/>
                <a:gd name="T17" fmla="*/ 695 h 1777"/>
                <a:gd name="T18" fmla="*/ 714 w 781"/>
                <a:gd name="T19" fmla="*/ 685 h 1777"/>
                <a:gd name="T20" fmla="*/ 695 w 781"/>
                <a:gd name="T21" fmla="*/ 681 h 1777"/>
                <a:gd name="T22" fmla="*/ 672 w 781"/>
                <a:gd name="T23" fmla="*/ 681 h 1777"/>
                <a:gd name="T24" fmla="*/ 668 w 781"/>
                <a:gd name="T25" fmla="*/ 626 h 1777"/>
                <a:gd name="T26" fmla="*/ 647 w 781"/>
                <a:gd name="T27" fmla="*/ 576 h 1777"/>
                <a:gd name="T28" fmla="*/ 609 w 781"/>
                <a:gd name="T29" fmla="*/ 537 h 1777"/>
                <a:gd name="T30" fmla="*/ 595 w 781"/>
                <a:gd name="T31" fmla="*/ 462 h 1777"/>
                <a:gd name="T32" fmla="*/ 572 w 781"/>
                <a:gd name="T33" fmla="*/ 359 h 1777"/>
                <a:gd name="T34" fmla="*/ 528 w 781"/>
                <a:gd name="T35" fmla="*/ 265 h 1777"/>
                <a:gd name="T36" fmla="*/ 468 w 781"/>
                <a:gd name="T37" fmla="*/ 178 h 1777"/>
                <a:gd name="T38" fmla="*/ 392 w 781"/>
                <a:gd name="T39" fmla="*/ 107 h 1777"/>
                <a:gd name="T40" fmla="*/ 301 w 781"/>
                <a:gd name="T41" fmla="*/ 54 h 1777"/>
                <a:gd name="T42" fmla="*/ 204 w 781"/>
                <a:gd name="T43" fmla="*/ 17 h 1777"/>
                <a:gd name="T44" fmla="*/ 98 w 781"/>
                <a:gd name="T45" fmla="*/ 2 h 1777"/>
                <a:gd name="T46" fmla="*/ 21 w 781"/>
                <a:gd name="T47" fmla="*/ 2 h 1777"/>
                <a:gd name="T48" fmla="*/ 119 w 781"/>
                <a:gd name="T49" fmla="*/ 25 h 1777"/>
                <a:gd name="T50" fmla="*/ 217 w 781"/>
                <a:gd name="T51" fmla="*/ 69 h 1777"/>
                <a:gd name="T52" fmla="*/ 301 w 781"/>
                <a:gd name="T53" fmla="*/ 130 h 1777"/>
                <a:gd name="T54" fmla="*/ 374 w 781"/>
                <a:gd name="T55" fmla="*/ 207 h 1777"/>
                <a:gd name="T56" fmla="*/ 432 w 781"/>
                <a:gd name="T57" fmla="*/ 297 h 1777"/>
                <a:gd name="T58" fmla="*/ 468 w 781"/>
                <a:gd name="T59" fmla="*/ 397 h 1777"/>
                <a:gd name="T60" fmla="*/ 488 w 781"/>
                <a:gd name="T61" fmla="*/ 501 h 1777"/>
                <a:gd name="T62" fmla="*/ 513 w 781"/>
                <a:gd name="T63" fmla="*/ 560 h 1777"/>
                <a:gd name="T64" fmla="*/ 534 w 781"/>
                <a:gd name="T65" fmla="*/ 595 h 1777"/>
                <a:gd name="T66" fmla="*/ 547 w 781"/>
                <a:gd name="T67" fmla="*/ 635 h 1777"/>
                <a:gd name="T68" fmla="*/ 551 w 781"/>
                <a:gd name="T69" fmla="*/ 679 h 1777"/>
                <a:gd name="T70" fmla="*/ 586 w 781"/>
                <a:gd name="T71" fmla="*/ 683 h 1777"/>
                <a:gd name="T72" fmla="*/ 612 w 781"/>
                <a:gd name="T73" fmla="*/ 695 h 1777"/>
                <a:gd name="T74" fmla="*/ 641 w 781"/>
                <a:gd name="T75" fmla="*/ 716 h 1777"/>
                <a:gd name="T76" fmla="*/ 657 w 781"/>
                <a:gd name="T77" fmla="*/ 739 h 1777"/>
                <a:gd name="T78" fmla="*/ 666 w 781"/>
                <a:gd name="T79" fmla="*/ 766 h 1777"/>
                <a:gd name="T80" fmla="*/ 666 w 781"/>
                <a:gd name="T81" fmla="*/ 1311 h 1777"/>
                <a:gd name="T82" fmla="*/ 622 w 781"/>
                <a:gd name="T83" fmla="*/ 1472 h 1777"/>
                <a:gd name="T84" fmla="*/ 528 w 781"/>
                <a:gd name="T85" fmla="*/ 1608 h 1777"/>
                <a:gd name="T86" fmla="*/ 397 w 781"/>
                <a:gd name="T87" fmla="*/ 1712 h 1777"/>
                <a:gd name="T88" fmla="*/ 242 w 781"/>
                <a:gd name="T89" fmla="*/ 1768 h 1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1" h="1777">
                  <a:moveTo>
                    <a:pt x="263" y="1777"/>
                  </a:moveTo>
                  <a:lnTo>
                    <a:pt x="319" y="1772"/>
                  </a:lnTo>
                  <a:lnTo>
                    <a:pt x="374" y="1768"/>
                  </a:lnTo>
                  <a:lnTo>
                    <a:pt x="428" y="1752"/>
                  </a:lnTo>
                  <a:lnTo>
                    <a:pt x="480" y="1729"/>
                  </a:lnTo>
                  <a:lnTo>
                    <a:pt x="530" y="1704"/>
                  </a:lnTo>
                  <a:lnTo>
                    <a:pt x="576" y="1672"/>
                  </a:lnTo>
                  <a:lnTo>
                    <a:pt x="618" y="1637"/>
                  </a:lnTo>
                  <a:lnTo>
                    <a:pt x="658" y="1597"/>
                  </a:lnTo>
                  <a:lnTo>
                    <a:pt x="691" y="1553"/>
                  </a:lnTo>
                  <a:lnTo>
                    <a:pt x="724" y="1505"/>
                  </a:lnTo>
                  <a:lnTo>
                    <a:pt x="747" y="1457"/>
                  </a:lnTo>
                  <a:lnTo>
                    <a:pt x="764" y="1401"/>
                  </a:lnTo>
                  <a:lnTo>
                    <a:pt x="781" y="1334"/>
                  </a:lnTo>
                  <a:lnTo>
                    <a:pt x="781" y="773"/>
                  </a:lnTo>
                  <a:lnTo>
                    <a:pt x="777" y="768"/>
                  </a:lnTo>
                  <a:lnTo>
                    <a:pt x="777" y="760"/>
                  </a:lnTo>
                  <a:lnTo>
                    <a:pt x="776" y="752"/>
                  </a:lnTo>
                  <a:lnTo>
                    <a:pt x="774" y="747"/>
                  </a:lnTo>
                  <a:lnTo>
                    <a:pt x="772" y="739"/>
                  </a:lnTo>
                  <a:lnTo>
                    <a:pt x="768" y="733"/>
                  </a:lnTo>
                  <a:lnTo>
                    <a:pt x="764" y="727"/>
                  </a:lnTo>
                  <a:lnTo>
                    <a:pt x="762" y="722"/>
                  </a:lnTo>
                  <a:lnTo>
                    <a:pt x="758" y="716"/>
                  </a:lnTo>
                  <a:lnTo>
                    <a:pt x="743" y="700"/>
                  </a:lnTo>
                  <a:lnTo>
                    <a:pt x="737" y="697"/>
                  </a:lnTo>
                  <a:lnTo>
                    <a:pt x="733" y="695"/>
                  </a:lnTo>
                  <a:lnTo>
                    <a:pt x="726" y="691"/>
                  </a:lnTo>
                  <a:lnTo>
                    <a:pt x="720" y="687"/>
                  </a:lnTo>
                  <a:lnTo>
                    <a:pt x="714" y="685"/>
                  </a:lnTo>
                  <a:lnTo>
                    <a:pt x="706" y="683"/>
                  </a:lnTo>
                  <a:lnTo>
                    <a:pt x="699" y="681"/>
                  </a:lnTo>
                  <a:lnTo>
                    <a:pt x="695" y="681"/>
                  </a:lnTo>
                  <a:lnTo>
                    <a:pt x="685" y="679"/>
                  </a:lnTo>
                  <a:lnTo>
                    <a:pt x="678" y="679"/>
                  </a:lnTo>
                  <a:lnTo>
                    <a:pt x="672" y="681"/>
                  </a:lnTo>
                  <a:lnTo>
                    <a:pt x="672" y="662"/>
                  </a:lnTo>
                  <a:lnTo>
                    <a:pt x="670" y="643"/>
                  </a:lnTo>
                  <a:lnTo>
                    <a:pt x="668" y="626"/>
                  </a:lnTo>
                  <a:lnTo>
                    <a:pt x="662" y="608"/>
                  </a:lnTo>
                  <a:lnTo>
                    <a:pt x="657" y="591"/>
                  </a:lnTo>
                  <a:lnTo>
                    <a:pt x="647" y="576"/>
                  </a:lnTo>
                  <a:lnTo>
                    <a:pt x="635" y="560"/>
                  </a:lnTo>
                  <a:lnTo>
                    <a:pt x="622" y="547"/>
                  </a:lnTo>
                  <a:lnTo>
                    <a:pt x="609" y="537"/>
                  </a:lnTo>
                  <a:lnTo>
                    <a:pt x="601" y="532"/>
                  </a:lnTo>
                  <a:lnTo>
                    <a:pt x="599" y="497"/>
                  </a:lnTo>
                  <a:lnTo>
                    <a:pt x="595" y="462"/>
                  </a:lnTo>
                  <a:lnTo>
                    <a:pt x="591" y="428"/>
                  </a:lnTo>
                  <a:lnTo>
                    <a:pt x="582" y="395"/>
                  </a:lnTo>
                  <a:lnTo>
                    <a:pt x="572" y="359"/>
                  </a:lnTo>
                  <a:lnTo>
                    <a:pt x="561" y="328"/>
                  </a:lnTo>
                  <a:lnTo>
                    <a:pt x="545" y="295"/>
                  </a:lnTo>
                  <a:lnTo>
                    <a:pt x="528" y="265"/>
                  </a:lnTo>
                  <a:lnTo>
                    <a:pt x="511" y="236"/>
                  </a:lnTo>
                  <a:lnTo>
                    <a:pt x="490" y="207"/>
                  </a:lnTo>
                  <a:lnTo>
                    <a:pt x="468" y="178"/>
                  </a:lnTo>
                  <a:lnTo>
                    <a:pt x="443" y="153"/>
                  </a:lnTo>
                  <a:lnTo>
                    <a:pt x="419" y="130"/>
                  </a:lnTo>
                  <a:lnTo>
                    <a:pt x="392" y="107"/>
                  </a:lnTo>
                  <a:lnTo>
                    <a:pt x="363" y="86"/>
                  </a:lnTo>
                  <a:lnTo>
                    <a:pt x="334" y="69"/>
                  </a:lnTo>
                  <a:lnTo>
                    <a:pt x="301" y="54"/>
                  </a:lnTo>
                  <a:lnTo>
                    <a:pt x="271" y="38"/>
                  </a:lnTo>
                  <a:lnTo>
                    <a:pt x="238" y="25"/>
                  </a:lnTo>
                  <a:lnTo>
                    <a:pt x="204" y="17"/>
                  </a:lnTo>
                  <a:lnTo>
                    <a:pt x="169" y="9"/>
                  </a:lnTo>
                  <a:lnTo>
                    <a:pt x="134" y="6"/>
                  </a:lnTo>
                  <a:lnTo>
                    <a:pt x="98" y="2"/>
                  </a:lnTo>
                  <a:lnTo>
                    <a:pt x="65" y="0"/>
                  </a:lnTo>
                  <a:lnTo>
                    <a:pt x="0" y="0"/>
                  </a:lnTo>
                  <a:lnTo>
                    <a:pt x="21" y="2"/>
                  </a:lnTo>
                  <a:lnTo>
                    <a:pt x="50" y="8"/>
                  </a:lnTo>
                  <a:lnTo>
                    <a:pt x="86" y="15"/>
                  </a:lnTo>
                  <a:lnTo>
                    <a:pt x="119" y="25"/>
                  </a:lnTo>
                  <a:lnTo>
                    <a:pt x="152" y="38"/>
                  </a:lnTo>
                  <a:lnTo>
                    <a:pt x="184" y="54"/>
                  </a:lnTo>
                  <a:lnTo>
                    <a:pt x="217" y="69"/>
                  </a:lnTo>
                  <a:lnTo>
                    <a:pt x="246" y="88"/>
                  </a:lnTo>
                  <a:lnTo>
                    <a:pt x="275" y="107"/>
                  </a:lnTo>
                  <a:lnTo>
                    <a:pt x="301" y="130"/>
                  </a:lnTo>
                  <a:lnTo>
                    <a:pt x="328" y="155"/>
                  </a:lnTo>
                  <a:lnTo>
                    <a:pt x="351" y="180"/>
                  </a:lnTo>
                  <a:lnTo>
                    <a:pt x="374" y="207"/>
                  </a:lnTo>
                  <a:lnTo>
                    <a:pt x="396" y="238"/>
                  </a:lnTo>
                  <a:lnTo>
                    <a:pt x="415" y="267"/>
                  </a:lnTo>
                  <a:lnTo>
                    <a:pt x="432" y="297"/>
                  </a:lnTo>
                  <a:lnTo>
                    <a:pt x="445" y="330"/>
                  </a:lnTo>
                  <a:lnTo>
                    <a:pt x="459" y="363"/>
                  </a:lnTo>
                  <a:lnTo>
                    <a:pt x="468" y="397"/>
                  </a:lnTo>
                  <a:lnTo>
                    <a:pt x="476" y="432"/>
                  </a:lnTo>
                  <a:lnTo>
                    <a:pt x="482" y="466"/>
                  </a:lnTo>
                  <a:lnTo>
                    <a:pt x="488" y="501"/>
                  </a:lnTo>
                  <a:lnTo>
                    <a:pt x="491" y="537"/>
                  </a:lnTo>
                  <a:lnTo>
                    <a:pt x="503" y="551"/>
                  </a:lnTo>
                  <a:lnTo>
                    <a:pt x="513" y="560"/>
                  </a:lnTo>
                  <a:lnTo>
                    <a:pt x="522" y="572"/>
                  </a:lnTo>
                  <a:lnTo>
                    <a:pt x="528" y="583"/>
                  </a:lnTo>
                  <a:lnTo>
                    <a:pt x="534" y="595"/>
                  </a:lnTo>
                  <a:lnTo>
                    <a:pt x="539" y="608"/>
                  </a:lnTo>
                  <a:lnTo>
                    <a:pt x="543" y="622"/>
                  </a:lnTo>
                  <a:lnTo>
                    <a:pt x="547" y="635"/>
                  </a:lnTo>
                  <a:lnTo>
                    <a:pt x="549" y="649"/>
                  </a:lnTo>
                  <a:lnTo>
                    <a:pt x="549" y="677"/>
                  </a:lnTo>
                  <a:lnTo>
                    <a:pt x="551" y="679"/>
                  </a:lnTo>
                  <a:lnTo>
                    <a:pt x="568" y="679"/>
                  </a:lnTo>
                  <a:lnTo>
                    <a:pt x="578" y="681"/>
                  </a:lnTo>
                  <a:lnTo>
                    <a:pt x="586" y="683"/>
                  </a:lnTo>
                  <a:lnTo>
                    <a:pt x="595" y="685"/>
                  </a:lnTo>
                  <a:lnTo>
                    <a:pt x="605" y="689"/>
                  </a:lnTo>
                  <a:lnTo>
                    <a:pt x="612" y="695"/>
                  </a:lnTo>
                  <a:lnTo>
                    <a:pt x="620" y="697"/>
                  </a:lnTo>
                  <a:lnTo>
                    <a:pt x="634" y="710"/>
                  </a:lnTo>
                  <a:lnTo>
                    <a:pt x="641" y="716"/>
                  </a:lnTo>
                  <a:lnTo>
                    <a:pt x="647" y="724"/>
                  </a:lnTo>
                  <a:lnTo>
                    <a:pt x="653" y="733"/>
                  </a:lnTo>
                  <a:lnTo>
                    <a:pt x="657" y="739"/>
                  </a:lnTo>
                  <a:lnTo>
                    <a:pt x="660" y="748"/>
                  </a:lnTo>
                  <a:lnTo>
                    <a:pt x="662" y="758"/>
                  </a:lnTo>
                  <a:lnTo>
                    <a:pt x="666" y="766"/>
                  </a:lnTo>
                  <a:lnTo>
                    <a:pt x="666" y="793"/>
                  </a:lnTo>
                  <a:lnTo>
                    <a:pt x="668" y="1307"/>
                  </a:lnTo>
                  <a:lnTo>
                    <a:pt x="666" y="1311"/>
                  </a:lnTo>
                  <a:lnTo>
                    <a:pt x="658" y="1367"/>
                  </a:lnTo>
                  <a:lnTo>
                    <a:pt x="643" y="1420"/>
                  </a:lnTo>
                  <a:lnTo>
                    <a:pt x="622" y="1472"/>
                  </a:lnTo>
                  <a:lnTo>
                    <a:pt x="595" y="1520"/>
                  </a:lnTo>
                  <a:lnTo>
                    <a:pt x="564" y="1568"/>
                  </a:lnTo>
                  <a:lnTo>
                    <a:pt x="528" y="1608"/>
                  </a:lnTo>
                  <a:lnTo>
                    <a:pt x="490" y="1649"/>
                  </a:lnTo>
                  <a:lnTo>
                    <a:pt x="445" y="1683"/>
                  </a:lnTo>
                  <a:lnTo>
                    <a:pt x="397" y="1712"/>
                  </a:lnTo>
                  <a:lnTo>
                    <a:pt x="348" y="1739"/>
                  </a:lnTo>
                  <a:lnTo>
                    <a:pt x="296" y="1754"/>
                  </a:lnTo>
                  <a:lnTo>
                    <a:pt x="242" y="1768"/>
                  </a:lnTo>
                  <a:lnTo>
                    <a:pt x="186" y="1777"/>
                  </a:lnTo>
                  <a:lnTo>
                    <a:pt x="263" y="1777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DAAF34"/>
                </a:gs>
              </a:gsLst>
              <a:path path="rect">
                <a:fillToRect l="50000" t="50000" r="50000" b="50000"/>
              </a:path>
            </a:gradFill>
            <a:ln w="1651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49" name="Group 643"/>
          <p:cNvGrpSpPr>
            <a:grpSpLocks/>
          </p:cNvGrpSpPr>
          <p:nvPr/>
        </p:nvGrpSpPr>
        <p:grpSpPr bwMode="auto">
          <a:xfrm>
            <a:off x="7924800" y="1663700"/>
            <a:ext cx="571500" cy="533400"/>
            <a:chOff x="1634" y="464"/>
            <a:chExt cx="1093" cy="913"/>
          </a:xfrm>
        </p:grpSpPr>
        <p:sp>
          <p:nvSpPr>
            <p:cNvPr id="42043" name="Freeform 644"/>
            <p:cNvSpPr>
              <a:spLocks/>
            </p:cNvSpPr>
            <p:nvPr/>
          </p:nvSpPr>
          <p:spPr bwMode="auto">
            <a:xfrm>
              <a:off x="2304" y="464"/>
              <a:ext cx="423" cy="913"/>
            </a:xfrm>
            <a:custGeom>
              <a:avLst/>
              <a:gdLst>
                <a:gd name="T0" fmla="*/ 132 w 423"/>
                <a:gd name="T1" fmla="*/ 913 h 913"/>
                <a:gd name="T2" fmla="*/ 151 w 423"/>
                <a:gd name="T3" fmla="*/ 906 h 913"/>
                <a:gd name="T4" fmla="*/ 183 w 423"/>
                <a:gd name="T5" fmla="*/ 880 h 913"/>
                <a:gd name="T6" fmla="*/ 209 w 423"/>
                <a:gd name="T7" fmla="*/ 848 h 913"/>
                <a:gd name="T8" fmla="*/ 237 w 423"/>
                <a:gd name="T9" fmla="*/ 789 h 913"/>
                <a:gd name="T10" fmla="*/ 255 w 423"/>
                <a:gd name="T11" fmla="*/ 722 h 913"/>
                <a:gd name="T12" fmla="*/ 267 w 423"/>
                <a:gd name="T13" fmla="*/ 661 h 913"/>
                <a:gd name="T14" fmla="*/ 269 w 423"/>
                <a:gd name="T15" fmla="*/ 589 h 913"/>
                <a:gd name="T16" fmla="*/ 269 w 423"/>
                <a:gd name="T17" fmla="*/ 524 h 913"/>
                <a:gd name="T18" fmla="*/ 265 w 423"/>
                <a:gd name="T19" fmla="*/ 454 h 913"/>
                <a:gd name="T20" fmla="*/ 255 w 423"/>
                <a:gd name="T21" fmla="*/ 398 h 913"/>
                <a:gd name="T22" fmla="*/ 241 w 423"/>
                <a:gd name="T23" fmla="*/ 335 h 913"/>
                <a:gd name="T24" fmla="*/ 218 w 423"/>
                <a:gd name="T25" fmla="*/ 263 h 913"/>
                <a:gd name="T26" fmla="*/ 209 w 423"/>
                <a:gd name="T27" fmla="*/ 233 h 913"/>
                <a:gd name="T28" fmla="*/ 186 w 423"/>
                <a:gd name="T29" fmla="*/ 184 h 913"/>
                <a:gd name="T30" fmla="*/ 169 w 423"/>
                <a:gd name="T31" fmla="*/ 154 h 913"/>
                <a:gd name="T32" fmla="*/ 151 w 423"/>
                <a:gd name="T33" fmla="*/ 124 h 913"/>
                <a:gd name="T34" fmla="*/ 137 w 423"/>
                <a:gd name="T35" fmla="*/ 105 h 913"/>
                <a:gd name="T36" fmla="*/ 123 w 423"/>
                <a:gd name="T37" fmla="*/ 89 h 913"/>
                <a:gd name="T38" fmla="*/ 97 w 423"/>
                <a:gd name="T39" fmla="*/ 61 h 913"/>
                <a:gd name="T40" fmla="*/ 86 w 423"/>
                <a:gd name="T41" fmla="*/ 52 h 913"/>
                <a:gd name="T42" fmla="*/ 69 w 423"/>
                <a:gd name="T43" fmla="*/ 42 h 913"/>
                <a:gd name="T44" fmla="*/ 53 w 423"/>
                <a:gd name="T45" fmla="*/ 33 h 913"/>
                <a:gd name="T46" fmla="*/ 35 w 423"/>
                <a:gd name="T47" fmla="*/ 26 h 913"/>
                <a:gd name="T48" fmla="*/ 14 w 423"/>
                <a:gd name="T49" fmla="*/ 24 h 913"/>
                <a:gd name="T50" fmla="*/ 0 w 423"/>
                <a:gd name="T51" fmla="*/ 24 h 913"/>
                <a:gd name="T52" fmla="*/ 158 w 423"/>
                <a:gd name="T53" fmla="*/ 0 h 913"/>
                <a:gd name="T54" fmla="*/ 181 w 423"/>
                <a:gd name="T55" fmla="*/ 5 h 913"/>
                <a:gd name="T56" fmla="*/ 202 w 423"/>
                <a:gd name="T57" fmla="*/ 10 h 913"/>
                <a:gd name="T58" fmla="*/ 232 w 423"/>
                <a:gd name="T59" fmla="*/ 26 h 913"/>
                <a:gd name="T60" fmla="*/ 265 w 423"/>
                <a:gd name="T61" fmla="*/ 54 h 913"/>
                <a:gd name="T62" fmla="*/ 288 w 423"/>
                <a:gd name="T63" fmla="*/ 79 h 913"/>
                <a:gd name="T64" fmla="*/ 304 w 423"/>
                <a:gd name="T65" fmla="*/ 103 h 913"/>
                <a:gd name="T66" fmla="*/ 323 w 423"/>
                <a:gd name="T67" fmla="*/ 131 h 913"/>
                <a:gd name="T68" fmla="*/ 330 w 423"/>
                <a:gd name="T69" fmla="*/ 145 h 913"/>
                <a:gd name="T70" fmla="*/ 337 w 423"/>
                <a:gd name="T71" fmla="*/ 159 h 913"/>
                <a:gd name="T72" fmla="*/ 351 w 423"/>
                <a:gd name="T73" fmla="*/ 184 h 913"/>
                <a:gd name="T74" fmla="*/ 360 w 423"/>
                <a:gd name="T75" fmla="*/ 212 h 913"/>
                <a:gd name="T76" fmla="*/ 374 w 423"/>
                <a:gd name="T77" fmla="*/ 245 h 913"/>
                <a:gd name="T78" fmla="*/ 381 w 423"/>
                <a:gd name="T79" fmla="*/ 275 h 913"/>
                <a:gd name="T80" fmla="*/ 392 w 423"/>
                <a:gd name="T81" fmla="*/ 308 h 913"/>
                <a:gd name="T82" fmla="*/ 409 w 423"/>
                <a:gd name="T83" fmla="*/ 366 h 913"/>
                <a:gd name="T84" fmla="*/ 416 w 423"/>
                <a:gd name="T85" fmla="*/ 433 h 913"/>
                <a:gd name="T86" fmla="*/ 420 w 423"/>
                <a:gd name="T87" fmla="*/ 496 h 913"/>
                <a:gd name="T88" fmla="*/ 423 w 423"/>
                <a:gd name="T89" fmla="*/ 561 h 913"/>
                <a:gd name="T90" fmla="*/ 420 w 423"/>
                <a:gd name="T91" fmla="*/ 629 h 913"/>
                <a:gd name="T92" fmla="*/ 411 w 423"/>
                <a:gd name="T93" fmla="*/ 694 h 913"/>
                <a:gd name="T94" fmla="*/ 397 w 423"/>
                <a:gd name="T95" fmla="*/ 750 h 913"/>
                <a:gd name="T96" fmla="*/ 374 w 423"/>
                <a:gd name="T97" fmla="*/ 808 h 913"/>
                <a:gd name="T98" fmla="*/ 341 w 423"/>
                <a:gd name="T99" fmla="*/ 852 h 913"/>
                <a:gd name="T100" fmla="*/ 311 w 423"/>
                <a:gd name="T101" fmla="*/ 882 h 913"/>
                <a:gd name="T102" fmla="*/ 132 w 423"/>
                <a:gd name="T103" fmla="*/ 913 h 9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3" h="913">
                  <a:moveTo>
                    <a:pt x="132" y="913"/>
                  </a:moveTo>
                  <a:lnTo>
                    <a:pt x="151" y="906"/>
                  </a:lnTo>
                  <a:lnTo>
                    <a:pt x="183" y="880"/>
                  </a:lnTo>
                  <a:lnTo>
                    <a:pt x="209" y="848"/>
                  </a:lnTo>
                  <a:lnTo>
                    <a:pt x="237" y="789"/>
                  </a:lnTo>
                  <a:lnTo>
                    <a:pt x="255" y="722"/>
                  </a:lnTo>
                  <a:lnTo>
                    <a:pt x="267" y="661"/>
                  </a:lnTo>
                  <a:lnTo>
                    <a:pt x="269" y="589"/>
                  </a:lnTo>
                  <a:lnTo>
                    <a:pt x="269" y="524"/>
                  </a:lnTo>
                  <a:lnTo>
                    <a:pt x="265" y="454"/>
                  </a:lnTo>
                  <a:lnTo>
                    <a:pt x="255" y="398"/>
                  </a:lnTo>
                  <a:lnTo>
                    <a:pt x="241" y="335"/>
                  </a:lnTo>
                  <a:lnTo>
                    <a:pt x="218" y="263"/>
                  </a:lnTo>
                  <a:lnTo>
                    <a:pt x="209" y="233"/>
                  </a:lnTo>
                  <a:lnTo>
                    <a:pt x="186" y="184"/>
                  </a:lnTo>
                  <a:lnTo>
                    <a:pt x="169" y="154"/>
                  </a:lnTo>
                  <a:lnTo>
                    <a:pt x="151" y="124"/>
                  </a:lnTo>
                  <a:lnTo>
                    <a:pt x="137" y="105"/>
                  </a:lnTo>
                  <a:lnTo>
                    <a:pt x="123" y="89"/>
                  </a:lnTo>
                  <a:lnTo>
                    <a:pt x="97" y="61"/>
                  </a:lnTo>
                  <a:lnTo>
                    <a:pt x="86" y="52"/>
                  </a:lnTo>
                  <a:lnTo>
                    <a:pt x="69" y="42"/>
                  </a:lnTo>
                  <a:lnTo>
                    <a:pt x="53" y="33"/>
                  </a:lnTo>
                  <a:lnTo>
                    <a:pt x="35" y="26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58" y="0"/>
                  </a:lnTo>
                  <a:lnTo>
                    <a:pt x="181" y="5"/>
                  </a:lnTo>
                  <a:lnTo>
                    <a:pt x="202" y="10"/>
                  </a:lnTo>
                  <a:lnTo>
                    <a:pt x="232" y="26"/>
                  </a:lnTo>
                  <a:lnTo>
                    <a:pt x="265" y="54"/>
                  </a:lnTo>
                  <a:lnTo>
                    <a:pt x="288" y="79"/>
                  </a:lnTo>
                  <a:lnTo>
                    <a:pt x="304" y="103"/>
                  </a:lnTo>
                  <a:lnTo>
                    <a:pt x="323" y="131"/>
                  </a:lnTo>
                  <a:lnTo>
                    <a:pt x="330" y="145"/>
                  </a:lnTo>
                  <a:lnTo>
                    <a:pt x="337" y="159"/>
                  </a:lnTo>
                  <a:lnTo>
                    <a:pt x="351" y="184"/>
                  </a:lnTo>
                  <a:lnTo>
                    <a:pt x="360" y="212"/>
                  </a:lnTo>
                  <a:lnTo>
                    <a:pt x="374" y="245"/>
                  </a:lnTo>
                  <a:lnTo>
                    <a:pt x="381" y="275"/>
                  </a:lnTo>
                  <a:lnTo>
                    <a:pt x="392" y="308"/>
                  </a:lnTo>
                  <a:lnTo>
                    <a:pt x="409" y="366"/>
                  </a:lnTo>
                  <a:lnTo>
                    <a:pt x="416" y="433"/>
                  </a:lnTo>
                  <a:lnTo>
                    <a:pt x="420" y="496"/>
                  </a:lnTo>
                  <a:lnTo>
                    <a:pt x="423" y="561"/>
                  </a:lnTo>
                  <a:lnTo>
                    <a:pt x="420" y="629"/>
                  </a:lnTo>
                  <a:lnTo>
                    <a:pt x="411" y="694"/>
                  </a:lnTo>
                  <a:lnTo>
                    <a:pt x="397" y="750"/>
                  </a:lnTo>
                  <a:lnTo>
                    <a:pt x="374" y="808"/>
                  </a:lnTo>
                  <a:lnTo>
                    <a:pt x="341" y="852"/>
                  </a:lnTo>
                  <a:lnTo>
                    <a:pt x="311" y="882"/>
                  </a:lnTo>
                  <a:lnTo>
                    <a:pt x="132" y="91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4" name="Freeform 645"/>
            <p:cNvSpPr>
              <a:spLocks/>
            </p:cNvSpPr>
            <p:nvPr/>
          </p:nvSpPr>
          <p:spPr bwMode="auto">
            <a:xfrm>
              <a:off x="2115" y="488"/>
              <a:ext cx="458" cy="889"/>
            </a:xfrm>
            <a:custGeom>
              <a:avLst/>
              <a:gdLst>
                <a:gd name="T0" fmla="*/ 189 w 458"/>
                <a:gd name="T1" fmla="*/ 0 h 889"/>
                <a:gd name="T2" fmla="*/ 224 w 458"/>
                <a:gd name="T3" fmla="*/ 2 h 889"/>
                <a:gd name="T4" fmla="*/ 258 w 458"/>
                <a:gd name="T5" fmla="*/ 18 h 889"/>
                <a:gd name="T6" fmla="*/ 286 w 458"/>
                <a:gd name="T7" fmla="*/ 37 h 889"/>
                <a:gd name="T8" fmla="*/ 326 w 458"/>
                <a:gd name="T9" fmla="*/ 81 h 889"/>
                <a:gd name="T10" fmla="*/ 358 w 458"/>
                <a:gd name="T11" fmla="*/ 130 h 889"/>
                <a:gd name="T12" fmla="*/ 396 w 458"/>
                <a:gd name="T13" fmla="*/ 209 h 889"/>
                <a:gd name="T14" fmla="*/ 430 w 458"/>
                <a:gd name="T15" fmla="*/ 311 h 889"/>
                <a:gd name="T16" fmla="*/ 454 w 458"/>
                <a:gd name="T17" fmla="*/ 430 h 889"/>
                <a:gd name="T18" fmla="*/ 458 w 458"/>
                <a:gd name="T19" fmla="*/ 565 h 889"/>
                <a:gd name="T20" fmla="*/ 444 w 458"/>
                <a:gd name="T21" fmla="*/ 698 h 889"/>
                <a:gd name="T22" fmla="*/ 398 w 458"/>
                <a:gd name="T23" fmla="*/ 824 h 889"/>
                <a:gd name="T24" fmla="*/ 340 w 458"/>
                <a:gd name="T25" fmla="*/ 882 h 889"/>
                <a:gd name="T26" fmla="*/ 289 w 458"/>
                <a:gd name="T27" fmla="*/ 889 h 889"/>
                <a:gd name="T28" fmla="*/ 212 w 458"/>
                <a:gd name="T29" fmla="*/ 849 h 889"/>
                <a:gd name="T30" fmla="*/ 170 w 458"/>
                <a:gd name="T31" fmla="*/ 803 h 889"/>
                <a:gd name="T32" fmla="*/ 117 w 458"/>
                <a:gd name="T33" fmla="*/ 709 h 889"/>
                <a:gd name="T34" fmla="*/ 82 w 458"/>
                <a:gd name="T35" fmla="*/ 621 h 889"/>
                <a:gd name="T36" fmla="*/ 66 w 458"/>
                <a:gd name="T37" fmla="*/ 558 h 889"/>
                <a:gd name="T38" fmla="*/ 35 w 458"/>
                <a:gd name="T39" fmla="*/ 544 h 889"/>
                <a:gd name="T40" fmla="*/ 24 w 458"/>
                <a:gd name="T41" fmla="*/ 528 h 889"/>
                <a:gd name="T42" fmla="*/ 5 w 458"/>
                <a:gd name="T43" fmla="*/ 488 h 889"/>
                <a:gd name="T44" fmla="*/ 0 w 458"/>
                <a:gd name="T45" fmla="*/ 451 h 889"/>
                <a:gd name="T46" fmla="*/ 14 w 458"/>
                <a:gd name="T47" fmla="*/ 407 h 889"/>
                <a:gd name="T48" fmla="*/ 38 w 458"/>
                <a:gd name="T49" fmla="*/ 388 h 889"/>
                <a:gd name="T50" fmla="*/ 40 w 458"/>
                <a:gd name="T51" fmla="*/ 356 h 889"/>
                <a:gd name="T52" fmla="*/ 79 w 458"/>
                <a:gd name="T53" fmla="*/ 421 h 889"/>
                <a:gd name="T54" fmla="*/ 110 w 458"/>
                <a:gd name="T55" fmla="*/ 586 h 889"/>
                <a:gd name="T56" fmla="*/ 142 w 458"/>
                <a:gd name="T57" fmla="*/ 661 h 889"/>
                <a:gd name="T58" fmla="*/ 172 w 458"/>
                <a:gd name="T59" fmla="*/ 716 h 889"/>
                <a:gd name="T60" fmla="*/ 242 w 458"/>
                <a:gd name="T61" fmla="*/ 789 h 889"/>
                <a:gd name="T62" fmla="*/ 298 w 458"/>
                <a:gd name="T63" fmla="*/ 800 h 889"/>
                <a:gd name="T64" fmla="*/ 354 w 458"/>
                <a:gd name="T65" fmla="*/ 763 h 889"/>
                <a:gd name="T66" fmla="*/ 393 w 458"/>
                <a:gd name="T67" fmla="*/ 691 h 889"/>
                <a:gd name="T68" fmla="*/ 414 w 458"/>
                <a:gd name="T69" fmla="*/ 570 h 889"/>
                <a:gd name="T70" fmla="*/ 412 w 458"/>
                <a:gd name="T71" fmla="*/ 446 h 889"/>
                <a:gd name="T72" fmla="*/ 391 w 458"/>
                <a:gd name="T73" fmla="*/ 325 h 889"/>
                <a:gd name="T74" fmla="*/ 351 w 458"/>
                <a:gd name="T75" fmla="*/ 211 h 889"/>
                <a:gd name="T76" fmla="*/ 293 w 458"/>
                <a:gd name="T77" fmla="*/ 125 h 889"/>
                <a:gd name="T78" fmla="*/ 258 w 458"/>
                <a:gd name="T79" fmla="*/ 93 h 889"/>
                <a:gd name="T80" fmla="*/ 214 w 458"/>
                <a:gd name="T81" fmla="*/ 76 h 889"/>
                <a:gd name="T82" fmla="*/ 179 w 458"/>
                <a:gd name="T83" fmla="*/ 81 h 889"/>
                <a:gd name="T84" fmla="*/ 156 w 458"/>
                <a:gd name="T85" fmla="*/ 93 h 889"/>
                <a:gd name="T86" fmla="*/ 126 w 458"/>
                <a:gd name="T87" fmla="*/ 128 h 889"/>
                <a:gd name="T88" fmla="*/ 96 w 458"/>
                <a:gd name="T89" fmla="*/ 193 h 889"/>
                <a:gd name="T90" fmla="*/ 82 w 458"/>
                <a:gd name="T91" fmla="*/ 256 h 889"/>
                <a:gd name="T92" fmla="*/ 77 w 458"/>
                <a:gd name="T93" fmla="*/ 358 h 889"/>
                <a:gd name="T94" fmla="*/ 40 w 458"/>
                <a:gd name="T95" fmla="*/ 293 h 889"/>
                <a:gd name="T96" fmla="*/ 63 w 458"/>
                <a:gd name="T97" fmla="*/ 149 h 889"/>
                <a:gd name="T98" fmla="*/ 110 w 458"/>
                <a:gd name="T99" fmla="*/ 51 h 889"/>
                <a:gd name="T100" fmla="*/ 156 w 458"/>
                <a:gd name="T101" fmla="*/ 9 h 889"/>
                <a:gd name="T102" fmla="*/ 184 w 458"/>
                <a:gd name="T103" fmla="*/ 2 h 8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58" h="889">
                  <a:moveTo>
                    <a:pt x="184" y="2"/>
                  </a:moveTo>
                  <a:lnTo>
                    <a:pt x="189" y="0"/>
                  </a:lnTo>
                  <a:lnTo>
                    <a:pt x="203" y="0"/>
                  </a:lnTo>
                  <a:lnTo>
                    <a:pt x="224" y="2"/>
                  </a:lnTo>
                  <a:lnTo>
                    <a:pt x="242" y="9"/>
                  </a:lnTo>
                  <a:lnTo>
                    <a:pt x="258" y="18"/>
                  </a:lnTo>
                  <a:lnTo>
                    <a:pt x="275" y="28"/>
                  </a:lnTo>
                  <a:lnTo>
                    <a:pt x="286" y="37"/>
                  </a:lnTo>
                  <a:lnTo>
                    <a:pt x="312" y="65"/>
                  </a:lnTo>
                  <a:lnTo>
                    <a:pt x="326" y="81"/>
                  </a:lnTo>
                  <a:lnTo>
                    <a:pt x="340" y="100"/>
                  </a:lnTo>
                  <a:lnTo>
                    <a:pt x="358" y="130"/>
                  </a:lnTo>
                  <a:lnTo>
                    <a:pt x="375" y="158"/>
                  </a:lnTo>
                  <a:lnTo>
                    <a:pt x="396" y="209"/>
                  </a:lnTo>
                  <a:lnTo>
                    <a:pt x="407" y="242"/>
                  </a:lnTo>
                  <a:lnTo>
                    <a:pt x="430" y="311"/>
                  </a:lnTo>
                  <a:lnTo>
                    <a:pt x="444" y="374"/>
                  </a:lnTo>
                  <a:lnTo>
                    <a:pt x="454" y="430"/>
                  </a:lnTo>
                  <a:lnTo>
                    <a:pt x="458" y="500"/>
                  </a:lnTo>
                  <a:lnTo>
                    <a:pt x="458" y="565"/>
                  </a:lnTo>
                  <a:lnTo>
                    <a:pt x="456" y="637"/>
                  </a:lnTo>
                  <a:lnTo>
                    <a:pt x="444" y="698"/>
                  </a:lnTo>
                  <a:lnTo>
                    <a:pt x="426" y="765"/>
                  </a:lnTo>
                  <a:lnTo>
                    <a:pt x="398" y="824"/>
                  </a:lnTo>
                  <a:lnTo>
                    <a:pt x="372" y="856"/>
                  </a:lnTo>
                  <a:lnTo>
                    <a:pt x="340" y="882"/>
                  </a:lnTo>
                  <a:lnTo>
                    <a:pt x="319" y="889"/>
                  </a:lnTo>
                  <a:lnTo>
                    <a:pt x="289" y="889"/>
                  </a:lnTo>
                  <a:lnTo>
                    <a:pt x="247" y="877"/>
                  </a:lnTo>
                  <a:lnTo>
                    <a:pt x="212" y="849"/>
                  </a:lnTo>
                  <a:lnTo>
                    <a:pt x="193" y="828"/>
                  </a:lnTo>
                  <a:lnTo>
                    <a:pt x="170" y="803"/>
                  </a:lnTo>
                  <a:lnTo>
                    <a:pt x="140" y="756"/>
                  </a:lnTo>
                  <a:lnTo>
                    <a:pt x="117" y="709"/>
                  </a:lnTo>
                  <a:lnTo>
                    <a:pt x="103" y="670"/>
                  </a:lnTo>
                  <a:lnTo>
                    <a:pt x="82" y="621"/>
                  </a:lnTo>
                  <a:lnTo>
                    <a:pt x="72" y="586"/>
                  </a:lnTo>
                  <a:lnTo>
                    <a:pt x="66" y="558"/>
                  </a:lnTo>
                  <a:lnTo>
                    <a:pt x="52" y="556"/>
                  </a:lnTo>
                  <a:lnTo>
                    <a:pt x="35" y="544"/>
                  </a:lnTo>
                  <a:lnTo>
                    <a:pt x="28" y="537"/>
                  </a:lnTo>
                  <a:lnTo>
                    <a:pt x="24" y="528"/>
                  </a:lnTo>
                  <a:lnTo>
                    <a:pt x="12" y="512"/>
                  </a:lnTo>
                  <a:lnTo>
                    <a:pt x="5" y="488"/>
                  </a:lnTo>
                  <a:lnTo>
                    <a:pt x="3" y="463"/>
                  </a:lnTo>
                  <a:lnTo>
                    <a:pt x="0" y="451"/>
                  </a:lnTo>
                  <a:lnTo>
                    <a:pt x="5" y="435"/>
                  </a:lnTo>
                  <a:lnTo>
                    <a:pt x="14" y="407"/>
                  </a:lnTo>
                  <a:lnTo>
                    <a:pt x="31" y="391"/>
                  </a:lnTo>
                  <a:lnTo>
                    <a:pt x="38" y="388"/>
                  </a:lnTo>
                  <a:lnTo>
                    <a:pt x="42" y="388"/>
                  </a:lnTo>
                  <a:lnTo>
                    <a:pt x="40" y="356"/>
                  </a:lnTo>
                  <a:lnTo>
                    <a:pt x="77" y="358"/>
                  </a:lnTo>
                  <a:lnTo>
                    <a:pt x="79" y="421"/>
                  </a:lnTo>
                  <a:lnTo>
                    <a:pt x="86" y="493"/>
                  </a:lnTo>
                  <a:lnTo>
                    <a:pt x="110" y="586"/>
                  </a:lnTo>
                  <a:lnTo>
                    <a:pt x="124" y="621"/>
                  </a:lnTo>
                  <a:lnTo>
                    <a:pt x="142" y="661"/>
                  </a:lnTo>
                  <a:lnTo>
                    <a:pt x="156" y="689"/>
                  </a:lnTo>
                  <a:lnTo>
                    <a:pt x="172" y="716"/>
                  </a:lnTo>
                  <a:lnTo>
                    <a:pt x="207" y="756"/>
                  </a:lnTo>
                  <a:lnTo>
                    <a:pt x="242" y="789"/>
                  </a:lnTo>
                  <a:lnTo>
                    <a:pt x="265" y="798"/>
                  </a:lnTo>
                  <a:lnTo>
                    <a:pt x="298" y="800"/>
                  </a:lnTo>
                  <a:lnTo>
                    <a:pt x="324" y="791"/>
                  </a:lnTo>
                  <a:lnTo>
                    <a:pt x="354" y="763"/>
                  </a:lnTo>
                  <a:lnTo>
                    <a:pt x="368" y="747"/>
                  </a:lnTo>
                  <a:lnTo>
                    <a:pt x="393" y="691"/>
                  </a:lnTo>
                  <a:lnTo>
                    <a:pt x="407" y="630"/>
                  </a:lnTo>
                  <a:lnTo>
                    <a:pt x="414" y="570"/>
                  </a:lnTo>
                  <a:lnTo>
                    <a:pt x="419" y="509"/>
                  </a:lnTo>
                  <a:lnTo>
                    <a:pt x="412" y="446"/>
                  </a:lnTo>
                  <a:lnTo>
                    <a:pt x="405" y="388"/>
                  </a:lnTo>
                  <a:lnTo>
                    <a:pt x="391" y="325"/>
                  </a:lnTo>
                  <a:lnTo>
                    <a:pt x="375" y="267"/>
                  </a:lnTo>
                  <a:lnTo>
                    <a:pt x="351" y="211"/>
                  </a:lnTo>
                  <a:lnTo>
                    <a:pt x="324" y="165"/>
                  </a:lnTo>
                  <a:lnTo>
                    <a:pt x="293" y="125"/>
                  </a:lnTo>
                  <a:lnTo>
                    <a:pt x="275" y="107"/>
                  </a:lnTo>
                  <a:lnTo>
                    <a:pt x="258" y="93"/>
                  </a:lnTo>
                  <a:lnTo>
                    <a:pt x="235" y="81"/>
                  </a:lnTo>
                  <a:lnTo>
                    <a:pt x="214" y="76"/>
                  </a:lnTo>
                  <a:lnTo>
                    <a:pt x="200" y="76"/>
                  </a:lnTo>
                  <a:lnTo>
                    <a:pt x="179" y="81"/>
                  </a:lnTo>
                  <a:lnTo>
                    <a:pt x="168" y="83"/>
                  </a:lnTo>
                  <a:lnTo>
                    <a:pt x="156" y="93"/>
                  </a:lnTo>
                  <a:lnTo>
                    <a:pt x="145" y="102"/>
                  </a:lnTo>
                  <a:lnTo>
                    <a:pt x="126" y="128"/>
                  </a:lnTo>
                  <a:lnTo>
                    <a:pt x="105" y="163"/>
                  </a:lnTo>
                  <a:lnTo>
                    <a:pt x="96" y="193"/>
                  </a:lnTo>
                  <a:lnTo>
                    <a:pt x="89" y="223"/>
                  </a:lnTo>
                  <a:lnTo>
                    <a:pt x="82" y="256"/>
                  </a:lnTo>
                  <a:lnTo>
                    <a:pt x="77" y="302"/>
                  </a:lnTo>
                  <a:lnTo>
                    <a:pt x="77" y="358"/>
                  </a:lnTo>
                  <a:lnTo>
                    <a:pt x="40" y="356"/>
                  </a:lnTo>
                  <a:lnTo>
                    <a:pt x="40" y="293"/>
                  </a:lnTo>
                  <a:lnTo>
                    <a:pt x="47" y="223"/>
                  </a:lnTo>
                  <a:lnTo>
                    <a:pt x="63" y="149"/>
                  </a:lnTo>
                  <a:lnTo>
                    <a:pt x="82" y="97"/>
                  </a:lnTo>
                  <a:lnTo>
                    <a:pt x="110" y="51"/>
                  </a:lnTo>
                  <a:lnTo>
                    <a:pt x="138" y="21"/>
                  </a:lnTo>
                  <a:lnTo>
                    <a:pt x="156" y="9"/>
                  </a:lnTo>
                  <a:lnTo>
                    <a:pt x="177" y="2"/>
                  </a:lnTo>
                  <a:lnTo>
                    <a:pt x="184" y="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5" name="Freeform 646"/>
            <p:cNvSpPr>
              <a:spLocks/>
            </p:cNvSpPr>
            <p:nvPr/>
          </p:nvSpPr>
          <p:spPr bwMode="auto">
            <a:xfrm>
              <a:off x="2192" y="564"/>
              <a:ext cx="247" cy="724"/>
            </a:xfrm>
            <a:custGeom>
              <a:avLst/>
              <a:gdLst>
                <a:gd name="T0" fmla="*/ 228 w 247"/>
                <a:gd name="T1" fmla="*/ 675 h 724"/>
                <a:gd name="T2" fmla="*/ 207 w 247"/>
                <a:gd name="T3" fmla="*/ 640 h 724"/>
                <a:gd name="T4" fmla="*/ 177 w 247"/>
                <a:gd name="T5" fmla="*/ 568 h 724"/>
                <a:gd name="T6" fmla="*/ 158 w 247"/>
                <a:gd name="T7" fmla="*/ 519 h 724"/>
                <a:gd name="T8" fmla="*/ 140 w 247"/>
                <a:gd name="T9" fmla="*/ 457 h 724"/>
                <a:gd name="T10" fmla="*/ 128 w 247"/>
                <a:gd name="T11" fmla="*/ 394 h 724"/>
                <a:gd name="T12" fmla="*/ 119 w 247"/>
                <a:gd name="T13" fmla="*/ 331 h 724"/>
                <a:gd name="T14" fmla="*/ 116 w 247"/>
                <a:gd name="T15" fmla="*/ 266 h 724"/>
                <a:gd name="T16" fmla="*/ 119 w 247"/>
                <a:gd name="T17" fmla="*/ 203 h 724"/>
                <a:gd name="T18" fmla="*/ 123 w 247"/>
                <a:gd name="T19" fmla="*/ 140 h 724"/>
                <a:gd name="T20" fmla="*/ 133 w 247"/>
                <a:gd name="T21" fmla="*/ 80 h 724"/>
                <a:gd name="T22" fmla="*/ 149 w 247"/>
                <a:gd name="T23" fmla="*/ 26 h 724"/>
                <a:gd name="T24" fmla="*/ 158 w 247"/>
                <a:gd name="T25" fmla="*/ 5 h 724"/>
                <a:gd name="T26" fmla="*/ 137 w 247"/>
                <a:gd name="T27" fmla="*/ 0 h 724"/>
                <a:gd name="T28" fmla="*/ 123 w 247"/>
                <a:gd name="T29" fmla="*/ 0 h 724"/>
                <a:gd name="T30" fmla="*/ 102 w 247"/>
                <a:gd name="T31" fmla="*/ 5 h 724"/>
                <a:gd name="T32" fmla="*/ 91 w 247"/>
                <a:gd name="T33" fmla="*/ 7 h 724"/>
                <a:gd name="T34" fmla="*/ 79 w 247"/>
                <a:gd name="T35" fmla="*/ 17 h 724"/>
                <a:gd name="T36" fmla="*/ 68 w 247"/>
                <a:gd name="T37" fmla="*/ 26 h 724"/>
                <a:gd name="T38" fmla="*/ 49 w 247"/>
                <a:gd name="T39" fmla="*/ 52 h 724"/>
                <a:gd name="T40" fmla="*/ 28 w 247"/>
                <a:gd name="T41" fmla="*/ 87 h 724"/>
                <a:gd name="T42" fmla="*/ 19 w 247"/>
                <a:gd name="T43" fmla="*/ 117 h 724"/>
                <a:gd name="T44" fmla="*/ 12 w 247"/>
                <a:gd name="T45" fmla="*/ 147 h 724"/>
                <a:gd name="T46" fmla="*/ 5 w 247"/>
                <a:gd name="T47" fmla="*/ 180 h 724"/>
                <a:gd name="T48" fmla="*/ 0 w 247"/>
                <a:gd name="T49" fmla="*/ 226 h 724"/>
                <a:gd name="T50" fmla="*/ 0 w 247"/>
                <a:gd name="T51" fmla="*/ 282 h 724"/>
                <a:gd name="T52" fmla="*/ 2 w 247"/>
                <a:gd name="T53" fmla="*/ 345 h 724"/>
                <a:gd name="T54" fmla="*/ 9 w 247"/>
                <a:gd name="T55" fmla="*/ 417 h 724"/>
                <a:gd name="T56" fmla="*/ 33 w 247"/>
                <a:gd name="T57" fmla="*/ 510 h 724"/>
                <a:gd name="T58" fmla="*/ 47 w 247"/>
                <a:gd name="T59" fmla="*/ 545 h 724"/>
                <a:gd name="T60" fmla="*/ 65 w 247"/>
                <a:gd name="T61" fmla="*/ 585 h 724"/>
                <a:gd name="T62" fmla="*/ 79 w 247"/>
                <a:gd name="T63" fmla="*/ 613 h 724"/>
                <a:gd name="T64" fmla="*/ 95 w 247"/>
                <a:gd name="T65" fmla="*/ 640 h 724"/>
                <a:gd name="T66" fmla="*/ 130 w 247"/>
                <a:gd name="T67" fmla="*/ 680 h 724"/>
                <a:gd name="T68" fmla="*/ 165 w 247"/>
                <a:gd name="T69" fmla="*/ 713 h 724"/>
                <a:gd name="T70" fmla="*/ 188 w 247"/>
                <a:gd name="T71" fmla="*/ 722 h 724"/>
                <a:gd name="T72" fmla="*/ 221 w 247"/>
                <a:gd name="T73" fmla="*/ 724 h 724"/>
                <a:gd name="T74" fmla="*/ 247 w 247"/>
                <a:gd name="T75" fmla="*/ 715 h 724"/>
                <a:gd name="T76" fmla="*/ 228 w 247"/>
                <a:gd name="T77" fmla="*/ 675 h 7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47" h="724">
                  <a:moveTo>
                    <a:pt x="228" y="675"/>
                  </a:moveTo>
                  <a:lnTo>
                    <a:pt x="207" y="640"/>
                  </a:lnTo>
                  <a:lnTo>
                    <a:pt x="177" y="568"/>
                  </a:lnTo>
                  <a:lnTo>
                    <a:pt x="158" y="519"/>
                  </a:lnTo>
                  <a:lnTo>
                    <a:pt x="140" y="457"/>
                  </a:lnTo>
                  <a:lnTo>
                    <a:pt x="128" y="394"/>
                  </a:lnTo>
                  <a:lnTo>
                    <a:pt x="119" y="331"/>
                  </a:lnTo>
                  <a:lnTo>
                    <a:pt x="116" y="266"/>
                  </a:lnTo>
                  <a:lnTo>
                    <a:pt x="119" y="203"/>
                  </a:lnTo>
                  <a:lnTo>
                    <a:pt x="123" y="140"/>
                  </a:lnTo>
                  <a:lnTo>
                    <a:pt x="133" y="80"/>
                  </a:lnTo>
                  <a:lnTo>
                    <a:pt x="149" y="26"/>
                  </a:lnTo>
                  <a:lnTo>
                    <a:pt x="158" y="5"/>
                  </a:lnTo>
                  <a:lnTo>
                    <a:pt x="137" y="0"/>
                  </a:lnTo>
                  <a:lnTo>
                    <a:pt x="123" y="0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79" y="17"/>
                  </a:lnTo>
                  <a:lnTo>
                    <a:pt x="68" y="26"/>
                  </a:lnTo>
                  <a:lnTo>
                    <a:pt x="49" y="52"/>
                  </a:lnTo>
                  <a:lnTo>
                    <a:pt x="28" y="87"/>
                  </a:lnTo>
                  <a:lnTo>
                    <a:pt x="19" y="117"/>
                  </a:lnTo>
                  <a:lnTo>
                    <a:pt x="12" y="147"/>
                  </a:lnTo>
                  <a:lnTo>
                    <a:pt x="5" y="180"/>
                  </a:lnTo>
                  <a:lnTo>
                    <a:pt x="0" y="226"/>
                  </a:lnTo>
                  <a:lnTo>
                    <a:pt x="0" y="282"/>
                  </a:lnTo>
                  <a:lnTo>
                    <a:pt x="2" y="345"/>
                  </a:lnTo>
                  <a:lnTo>
                    <a:pt x="9" y="417"/>
                  </a:lnTo>
                  <a:lnTo>
                    <a:pt x="33" y="510"/>
                  </a:lnTo>
                  <a:lnTo>
                    <a:pt x="47" y="545"/>
                  </a:lnTo>
                  <a:lnTo>
                    <a:pt x="65" y="585"/>
                  </a:lnTo>
                  <a:lnTo>
                    <a:pt x="79" y="613"/>
                  </a:lnTo>
                  <a:lnTo>
                    <a:pt x="95" y="640"/>
                  </a:lnTo>
                  <a:lnTo>
                    <a:pt x="130" y="680"/>
                  </a:lnTo>
                  <a:lnTo>
                    <a:pt x="165" y="713"/>
                  </a:lnTo>
                  <a:lnTo>
                    <a:pt x="188" y="722"/>
                  </a:lnTo>
                  <a:lnTo>
                    <a:pt x="221" y="724"/>
                  </a:lnTo>
                  <a:lnTo>
                    <a:pt x="247" y="715"/>
                  </a:lnTo>
                  <a:lnTo>
                    <a:pt x="228" y="675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6" name="Freeform 647"/>
            <p:cNvSpPr>
              <a:spLocks/>
            </p:cNvSpPr>
            <p:nvPr/>
          </p:nvSpPr>
          <p:spPr bwMode="auto">
            <a:xfrm>
              <a:off x="2022" y="846"/>
              <a:ext cx="165" cy="235"/>
            </a:xfrm>
            <a:custGeom>
              <a:avLst/>
              <a:gdLst>
                <a:gd name="T0" fmla="*/ 165 w 165"/>
                <a:gd name="T1" fmla="*/ 228 h 235"/>
                <a:gd name="T2" fmla="*/ 63 w 165"/>
                <a:gd name="T3" fmla="*/ 235 h 235"/>
                <a:gd name="T4" fmla="*/ 59 w 165"/>
                <a:gd name="T5" fmla="*/ 233 h 235"/>
                <a:gd name="T6" fmla="*/ 45 w 165"/>
                <a:gd name="T7" fmla="*/ 228 h 235"/>
                <a:gd name="T8" fmla="*/ 40 w 165"/>
                <a:gd name="T9" fmla="*/ 221 h 235"/>
                <a:gd name="T10" fmla="*/ 31 w 165"/>
                <a:gd name="T11" fmla="*/ 216 h 235"/>
                <a:gd name="T12" fmla="*/ 19 w 165"/>
                <a:gd name="T13" fmla="*/ 193 h 235"/>
                <a:gd name="T14" fmla="*/ 7 w 165"/>
                <a:gd name="T15" fmla="*/ 168 h 235"/>
                <a:gd name="T16" fmla="*/ 5 w 165"/>
                <a:gd name="T17" fmla="*/ 156 h 235"/>
                <a:gd name="T18" fmla="*/ 0 w 165"/>
                <a:gd name="T19" fmla="*/ 102 h 235"/>
                <a:gd name="T20" fmla="*/ 0 w 165"/>
                <a:gd name="T21" fmla="*/ 84 h 235"/>
                <a:gd name="T22" fmla="*/ 7 w 165"/>
                <a:gd name="T23" fmla="*/ 54 h 235"/>
                <a:gd name="T24" fmla="*/ 7 w 165"/>
                <a:gd name="T25" fmla="*/ 49 h 235"/>
                <a:gd name="T26" fmla="*/ 14 w 165"/>
                <a:gd name="T27" fmla="*/ 37 h 235"/>
                <a:gd name="T28" fmla="*/ 28 w 165"/>
                <a:gd name="T29" fmla="*/ 26 h 235"/>
                <a:gd name="T30" fmla="*/ 133 w 165"/>
                <a:gd name="T31" fmla="*/ 0 h 235"/>
                <a:gd name="T32" fmla="*/ 135 w 165"/>
                <a:gd name="T33" fmla="*/ 30 h 235"/>
                <a:gd name="T34" fmla="*/ 124 w 165"/>
                <a:gd name="T35" fmla="*/ 33 h 235"/>
                <a:gd name="T36" fmla="*/ 114 w 165"/>
                <a:gd name="T37" fmla="*/ 42 h 235"/>
                <a:gd name="T38" fmla="*/ 105 w 165"/>
                <a:gd name="T39" fmla="*/ 54 h 235"/>
                <a:gd name="T40" fmla="*/ 98 w 165"/>
                <a:gd name="T41" fmla="*/ 72 h 235"/>
                <a:gd name="T42" fmla="*/ 96 w 165"/>
                <a:gd name="T43" fmla="*/ 81 h 235"/>
                <a:gd name="T44" fmla="*/ 93 w 165"/>
                <a:gd name="T45" fmla="*/ 93 h 235"/>
                <a:gd name="T46" fmla="*/ 98 w 165"/>
                <a:gd name="T47" fmla="*/ 121 h 235"/>
                <a:gd name="T48" fmla="*/ 100 w 165"/>
                <a:gd name="T49" fmla="*/ 140 h 235"/>
                <a:gd name="T50" fmla="*/ 107 w 165"/>
                <a:gd name="T51" fmla="*/ 156 h 235"/>
                <a:gd name="T52" fmla="*/ 117 w 165"/>
                <a:gd name="T53" fmla="*/ 175 h 235"/>
                <a:gd name="T54" fmla="*/ 128 w 165"/>
                <a:gd name="T55" fmla="*/ 186 h 235"/>
                <a:gd name="T56" fmla="*/ 145 w 165"/>
                <a:gd name="T57" fmla="*/ 198 h 235"/>
                <a:gd name="T58" fmla="*/ 159 w 165"/>
                <a:gd name="T59" fmla="*/ 200 h 235"/>
                <a:gd name="T60" fmla="*/ 165 w 165"/>
                <a:gd name="T61" fmla="*/ 228 h 2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65" h="235">
                  <a:moveTo>
                    <a:pt x="165" y="228"/>
                  </a:moveTo>
                  <a:lnTo>
                    <a:pt x="63" y="235"/>
                  </a:lnTo>
                  <a:lnTo>
                    <a:pt x="59" y="233"/>
                  </a:lnTo>
                  <a:lnTo>
                    <a:pt x="45" y="228"/>
                  </a:lnTo>
                  <a:lnTo>
                    <a:pt x="40" y="221"/>
                  </a:lnTo>
                  <a:lnTo>
                    <a:pt x="31" y="216"/>
                  </a:lnTo>
                  <a:lnTo>
                    <a:pt x="19" y="193"/>
                  </a:lnTo>
                  <a:lnTo>
                    <a:pt x="7" y="168"/>
                  </a:lnTo>
                  <a:lnTo>
                    <a:pt x="5" y="156"/>
                  </a:lnTo>
                  <a:lnTo>
                    <a:pt x="0" y="102"/>
                  </a:lnTo>
                  <a:lnTo>
                    <a:pt x="0" y="84"/>
                  </a:lnTo>
                  <a:lnTo>
                    <a:pt x="7" y="54"/>
                  </a:lnTo>
                  <a:lnTo>
                    <a:pt x="7" y="49"/>
                  </a:lnTo>
                  <a:lnTo>
                    <a:pt x="14" y="37"/>
                  </a:lnTo>
                  <a:lnTo>
                    <a:pt x="28" y="26"/>
                  </a:lnTo>
                  <a:lnTo>
                    <a:pt x="133" y="0"/>
                  </a:lnTo>
                  <a:lnTo>
                    <a:pt x="135" y="30"/>
                  </a:lnTo>
                  <a:lnTo>
                    <a:pt x="124" y="33"/>
                  </a:lnTo>
                  <a:lnTo>
                    <a:pt x="114" y="42"/>
                  </a:lnTo>
                  <a:lnTo>
                    <a:pt x="105" y="54"/>
                  </a:lnTo>
                  <a:lnTo>
                    <a:pt x="98" y="72"/>
                  </a:lnTo>
                  <a:lnTo>
                    <a:pt x="96" y="81"/>
                  </a:lnTo>
                  <a:lnTo>
                    <a:pt x="93" y="93"/>
                  </a:lnTo>
                  <a:lnTo>
                    <a:pt x="98" y="121"/>
                  </a:lnTo>
                  <a:lnTo>
                    <a:pt x="100" y="140"/>
                  </a:lnTo>
                  <a:lnTo>
                    <a:pt x="107" y="156"/>
                  </a:lnTo>
                  <a:lnTo>
                    <a:pt x="117" y="175"/>
                  </a:lnTo>
                  <a:lnTo>
                    <a:pt x="128" y="186"/>
                  </a:lnTo>
                  <a:lnTo>
                    <a:pt x="145" y="198"/>
                  </a:lnTo>
                  <a:lnTo>
                    <a:pt x="159" y="200"/>
                  </a:lnTo>
                  <a:lnTo>
                    <a:pt x="165" y="22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7" name="Freeform 648"/>
            <p:cNvSpPr>
              <a:spLocks/>
            </p:cNvSpPr>
            <p:nvPr/>
          </p:nvSpPr>
          <p:spPr bwMode="auto">
            <a:xfrm>
              <a:off x="1734" y="900"/>
              <a:ext cx="328" cy="190"/>
            </a:xfrm>
            <a:custGeom>
              <a:avLst/>
              <a:gdLst>
                <a:gd name="T0" fmla="*/ 14 w 328"/>
                <a:gd name="T1" fmla="*/ 86 h 190"/>
                <a:gd name="T2" fmla="*/ 10 w 328"/>
                <a:gd name="T3" fmla="*/ 93 h 190"/>
                <a:gd name="T4" fmla="*/ 5 w 328"/>
                <a:gd name="T5" fmla="*/ 100 h 190"/>
                <a:gd name="T6" fmla="*/ 3 w 328"/>
                <a:gd name="T7" fmla="*/ 107 h 190"/>
                <a:gd name="T8" fmla="*/ 0 w 328"/>
                <a:gd name="T9" fmla="*/ 116 h 190"/>
                <a:gd name="T10" fmla="*/ 0 w 328"/>
                <a:gd name="T11" fmla="*/ 142 h 190"/>
                <a:gd name="T12" fmla="*/ 3 w 328"/>
                <a:gd name="T13" fmla="*/ 156 h 190"/>
                <a:gd name="T14" fmla="*/ 7 w 328"/>
                <a:gd name="T15" fmla="*/ 165 h 190"/>
                <a:gd name="T16" fmla="*/ 12 w 328"/>
                <a:gd name="T17" fmla="*/ 174 h 190"/>
                <a:gd name="T18" fmla="*/ 19 w 328"/>
                <a:gd name="T19" fmla="*/ 183 h 190"/>
                <a:gd name="T20" fmla="*/ 26 w 328"/>
                <a:gd name="T21" fmla="*/ 186 h 190"/>
                <a:gd name="T22" fmla="*/ 35 w 328"/>
                <a:gd name="T23" fmla="*/ 190 h 190"/>
                <a:gd name="T24" fmla="*/ 89 w 328"/>
                <a:gd name="T25" fmla="*/ 188 h 190"/>
                <a:gd name="T26" fmla="*/ 100 w 328"/>
                <a:gd name="T27" fmla="*/ 183 h 190"/>
                <a:gd name="T28" fmla="*/ 156 w 328"/>
                <a:gd name="T29" fmla="*/ 181 h 190"/>
                <a:gd name="T30" fmla="*/ 328 w 328"/>
                <a:gd name="T31" fmla="*/ 167 h 190"/>
                <a:gd name="T32" fmla="*/ 319 w 328"/>
                <a:gd name="T33" fmla="*/ 162 h 190"/>
                <a:gd name="T34" fmla="*/ 307 w 328"/>
                <a:gd name="T35" fmla="*/ 139 h 190"/>
                <a:gd name="T36" fmla="*/ 295 w 328"/>
                <a:gd name="T37" fmla="*/ 114 h 190"/>
                <a:gd name="T38" fmla="*/ 293 w 328"/>
                <a:gd name="T39" fmla="*/ 102 h 190"/>
                <a:gd name="T40" fmla="*/ 288 w 328"/>
                <a:gd name="T41" fmla="*/ 48 h 190"/>
                <a:gd name="T42" fmla="*/ 288 w 328"/>
                <a:gd name="T43" fmla="*/ 30 h 190"/>
                <a:gd name="T44" fmla="*/ 295 w 328"/>
                <a:gd name="T45" fmla="*/ 0 h 190"/>
                <a:gd name="T46" fmla="*/ 156 w 328"/>
                <a:gd name="T47" fmla="*/ 41 h 190"/>
                <a:gd name="T48" fmla="*/ 100 w 328"/>
                <a:gd name="T49" fmla="*/ 58 h 190"/>
                <a:gd name="T50" fmla="*/ 68 w 328"/>
                <a:gd name="T51" fmla="*/ 67 h 190"/>
                <a:gd name="T52" fmla="*/ 24 w 328"/>
                <a:gd name="T53" fmla="*/ 81 h 190"/>
                <a:gd name="T54" fmla="*/ 14 w 328"/>
                <a:gd name="T55" fmla="*/ 86 h 1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8" h="190">
                  <a:moveTo>
                    <a:pt x="14" y="86"/>
                  </a:moveTo>
                  <a:lnTo>
                    <a:pt x="10" y="93"/>
                  </a:lnTo>
                  <a:lnTo>
                    <a:pt x="5" y="100"/>
                  </a:lnTo>
                  <a:lnTo>
                    <a:pt x="3" y="107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3" y="156"/>
                  </a:lnTo>
                  <a:lnTo>
                    <a:pt x="7" y="165"/>
                  </a:lnTo>
                  <a:lnTo>
                    <a:pt x="12" y="174"/>
                  </a:lnTo>
                  <a:lnTo>
                    <a:pt x="19" y="183"/>
                  </a:lnTo>
                  <a:lnTo>
                    <a:pt x="26" y="186"/>
                  </a:lnTo>
                  <a:lnTo>
                    <a:pt x="35" y="190"/>
                  </a:lnTo>
                  <a:lnTo>
                    <a:pt x="89" y="188"/>
                  </a:lnTo>
                  <a:lnTo>
                    <a:pt x="100" y="183"/>
                  </a:lnTo>
                  <a:lnTo>
                    <a:pt x="156" y="181"/>
                  </a:lnTo>
                  <a:lnTo>
                    <a:pt x="328" y="167"/>
                  </a:lnTo>
                  <a:lnTo>
                    <a:pt x="319" y="162"/>
                  </a:lnTo>
                  <a:lnTo>
                    <a:pt x="307" y="139"/>
                  </a:lnTo>
                  <a:lnTo>
                    <a:pt x="295" y="114"/>
                  </a:lnTo>
                  <a:lnTo>
                    <a:pt x="293" y="102"/>
                  </a:lnTo>
                  <a:lnTo>
                    <a:pt x="288" y="48"/>
                  </a:lnTo>
                  <a:lnTo>
                    <a:pt x="288" y="30"/>
                  </a:lnTo>
                  <a:lnTo>
                    <a:pt x="295" y="0"/>
                  </a:lnTo>
                  <a:lnTo>
                    <a:pt x="156" y="41"/>
                  </a:lnTo>
                  <a:lnTo>
                    <a:pt x="100" y="58"/>
                  </a:lnTo>
                  <a:lnTo>
                    <a:pt x="68" y="67"/>
                  </a:lnTo>
                  <a:lnTo>
                    <a:pt x="24" y="81"/>
                  </a:lnTo>
                  <a:lnTo>
                    <a:pt x="14" y="8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8" name="Freeform 649"/>
            <p:cNvSpPr>
              <a:spLocks/>
            </p:cNvSpPr>
            <p:nvPr/>
          </p:nvSpPr>
          <p:spPr bwMode="auto">
            <a:xfrm>
              <a:off x="1706" y="951"/>
              <a:ext cx="184" cy="358"/>
            </a:xfrm>
            <a:custGeom>
              <a:avLst/>
              <a:gdLst>
                <a:gd name="T0" fmla="*/ 28 w 184"/>
                <a:gd name="T1" fmla="*/ 77 h 358"/>
                <a:gd name="T2" fmla="*/ 28 w 184"/>
                <a:gd name="T3" fmla="*/ 65 h 358"/>
                <a:gd name="T4" fmla="*/ 31 w 184"/>
                <a:gd name="T5" fmla="*/ 56 h 358"/>
                <a:gd name="T6" fmla="*/ 33 w 184"/>
                <a:gd name="T7" fmla="*/ 49 h 358"/>
                <a:gd name="T8" fmla="*/ 38 w 184"/>
                <a:gd name="T9" fmla="*/ 42 h 358"/>
                <a:gd name="T10" fmla="*/ 42 w 184"/>
                <a:gd name="T11" fmla="*/ 35 h 358"/>
                <a:gd name="T12" fmla="*/ 52 w 184"/>
                <a:gd name="T13" fmla="*/ 30 h 358"/>
                <a:gd name="T14" fmla="*/ 96 w 184"/>
                <a:gd name="T15" fmla="*/ 16 h 358"/>
                <a:gd name="T16" fmla="*/ 75 w 184"/>
                <a:gd name="T17" fmla="*/ 0 h 358"/>
                <a:gd name="T18" fmla="*/ 42 w 184"/>
                <a:gd name="T19" fmla="*/ 0 h 358"/>
                <a:gd name="T20" fmla="*/ 21 w 184"/>
                <a:gd name="T21" fmla="*/ 16 h 358"/>
                <a:gd name="T22" fmla="*/ 12 w 184"/>
                <a:gd name="T23" fmla="*/ 32 h 358"/>
                <a:gd name="T24" fmla="*/ 5 w 184"/>
                <a:gd name="T25" fmla="*/ 49 h 358"/>
                <a:gd name="T26" fmla="*/ 3 w 184"/>
                <a:gd name="T27" fmla="*/ 63 h 358"/>
                <a:gd name="T28" fmla="*/ 0 w 184"/>
                <a:gd name="T29" fmla="*/ 77 h 358"/>
                <a:gd name="T30" fmla="*/ 3 w 184"/>
                <a:gd name="T31" fmla="*/ 93 h 358"/>
                <a:gd name="T32" fmla="*/ 5 w 184"/>
                <a:gd name="T33" fmla="*/ 107 h 358"/>
                <a:gd name="T34" fmla="*/ 7 w 184"/>
                <a:gd name="T35" fmla="*/ 116 h 358"/>
                <a:gd name="T36" fmla="*/ 12 w 184"/>
                <a:gd name="T37" fmla="*/ 125 h 358"/>
                <a:gd name="T38" fmla="*/ 26 w 184"/>
                <a:gd name="T39" fmla="*/ 144 h 358"/>
                <a:gd name="T40" fmla="*/ 40 w 184"/>
                <a:gd name="T41" fmla="*/ 156 h 358"/>
                <a:gd name="T42" fmla="*/ 47 w 184"/>
                <a:gd name="T43" fmla="*/ 160 h 358"/>
                <a:gd name="T44" fmla="*/ 63 w 184"/>
                <a:gd name="T45" fmla="*/ 167 h 358"/>
                <a:gd name="T46" fmla="*/ 79 w 184"/>
                <a:gd name="T47" fmla="*/ 221 h 358"/>
                <a:gd name="T48" fmla="*/ 121 w 184"/>
                <a:gd name="T49" fmla="*/ 223 h 358"/>
                <a:gd name="T50" fmla="*/ 151 w 184"/>
                <a:gd name="T51" fmla="*/ 358 h 358"/>
                <a:gd name="T52" fmla="*/ 184 w 184"/>
                <a:gd name="T53" fmla="*/ 333 h 358"/>
                <a:gd name="T54" fmla="*/ 149 w 184"/>
                <a:gd name="T55" fmla="*/ 202 h 358"/>
                <a:gd name="T56" fmla="*/ 117 w 184"/>
                <a:gd name="T57" fmla="*/ 202 h 358"/>
                <a:gd name="T58" fmla="*/ 98 w 184"/>
                <a:gd name="T59" fmla="*/ 156 h 358"/>
                <a:gd name="T60" fmla="*/ 103 w 184"/>
                <a:gd name="T61" fmla="*/ 153 h 358"/>
                <a:gd name="T62" fmla="*/ 107 w 184"/>
                <a:gd name="T63" fmla="*/ 149 h 358"/>
                <a:gd name="T64" fmla="*/ 117 w 184"/>
                <a:gd name="T65" fmla="*/ 137 h 358"/>
                <a:gd name="T66" fmla="*/ 63 w 184"/>
                <a:gd name="T67" fmla="*/ 139 h 358"/>
                <a:gd name="T68" fmla="*/ 54 w 184"/>
                <a:gd name="T69" fmla="*/ 135 h 358"/>
                <a:gd name="T70" fmla="*/ 47 w 184"/>
                <a:gd name="T71" fmla="*/ 132 h 358"/>
                <a:gd name="T72" fmla="*/ 40 w 184"/>
                <a:gd name="T73" fmla="*/ 123 h 358"/>
                <a:gd name="T74" fmla="*/ 35 w 184"/>
                <a:gd name="T75" fmla="*/ 114 h 358"/>
                <a:gd name="T76" fmla="*/ 31 w 184"/>
                <a:gd name="T77" fmla="*/ 105 h 358"/>
                <a:gd name="T78" fmla="*/ 28 w 184"/>
                <a:gd name="T79" fmla="*/ 91 h 358"/>
                <a:gd name="T80" fmla="*/ 28 w 184"/>
                <a:gd name="T81" fmla="*/ 77 h 3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4" h="358">
                  <a:moveTo>
                    <a:pt x="28" y="77"/>
                  </a:moveTo>
                  <a:lnTo>
                    <a:pt x="28" y="65"/>
                  </a:lnTo>
                  <a:lnTo>
                    <a:pt x="31" y="56"/>
                  </a:lnTo>
                  <a:lnTo>
                    <a:pt x="33" y="49"/>
                  </a:lnTo>
                  <a:lnTo>
                    <a:pt x="38" y="42"/>
                  </a:lnTo>
                  <a:lnTo>
                    <a:pt x="42" y="35"/>
                  </a:lnTo>
                  <a:lnTo>
                    <a:pt x="52" y="30"/>
                  </a:lnTo>
                  <a:lnTo>
                    <a:pt x="96" y="16"/>
                  </a:lnTo>
                  <a:lnTo>
                    <a:pt x="75" y="0"/>
                  </a:lnTo>
                  <a:lnTo>
                    <a:pt x="42" y="0"/>
                  </a:lnTo>
                  <a:lnTo>
                    <a:pt x="21" y="16"/>
                  </a:lnTo>
                  <a:lnTo>
                    <a:pt x="12" y="32"/>
                  </a:lnTo>
                  <a:lnTo>
                    <a:pt x="5" y="49"/>
                  </a:lnTo>
                  <a:lnTo>
                    <a:pt x="3" y="63"/>
                  </a:lnTo>
                  <a:lnTo>
                    <a:pt x="0" y="77"/>
                  </a:lnTo>
                  <a:lnTo>
                    <a:pt x="3" y="93"/>
                  </a:lnTo>
                  <a:lnTo>
                    <a:pt x="5" y="107"/>
                  </a:lnTo>
                  <a:lnTo>
                    <a:pt x="7" y="116"/>
                  </a:lnTo>
                  <a:lnTo>
                    <a:pt x="12" y="125"/>
                  </a:lnTo>
                  <a:lnTo>
                    <a:pt x="26" y="144"/>
                  </a:lnTo>
                  <a:lnTo>
                    <a:pt x="40" y="156"/>
                  </a:lnTo>
                  <a:lnTo>
                    <a:pt x="47" y="160"/>
                  </a:lnTo>
                  <a:lnTo>
                    <a:pt x="63" y="167"/>
                  </a:lnTo>
                  <a:lnTo>
                    <a:pt x="79" y="221"/>
                  </a:lnTo>
                  <a:lnTo>
                    <a:pt x="121" y="223"/>
                  </a:lnTo>
                  <a:lnTo>
                    <a:pt x="151" y="358"/>
                  </a:lnTo>
                  <a:lnTo>
                    <a:pt x="184" y="333"/>
                  </a:lnTo>
                  <a:lnTo>
                    <a:pt x="149" y="202"/>
                  </a:lnTo>
                  <a:lnTo>
                    <a:pt x="117" y="202"/>
                  </a:lnTo>
                  <a:lnTo>
                    <a:pt x="98" y="156"/>
                  </a:lnTo>
                  <a:lnTo>
                    <a:pt x="103" y="153"/>
                  </a:lnTo>
                  <a:lnTo>
                    <a:pt x="107" y="149"/>
                  </a:lnTo>
                  <a:lnTo>
                    <a:pt x="117" y="137"/>
                  </a:lnTo>
                  <a:lnTo>
                    <a:pt x="63" y="139"/>
                  </a:lnTo>
                  <a:lnTo>
                    <a:pt x="54" y="135"/>
                  </a:lnTo>
                  <a:lnTo>
                    <a:pt x="47" y="132"/>
                  </a:lnTo>
                  <a:lnTo>
                    <a:pt x="40" y="123"/>
                  </a:lnTo>
                  <a:lnTo>
                    <a:pt x="35" y="114"/>
                  </a:lnTo>
                  <a:lnTo>
                    <a:pt x="31" y="105"/>
                  </a:lnTo>
                  <a:lnTo>
                    <a:pt x="28" y="91"/>
                  </a:lnTo>
                  <a:lnTo>
                    <a:pt x="28" y="77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49" name="Freeform 650"/>
            <p:cNvSpPr>
              <a:spLocks/>
            </p:cNvSpPr>
            <p:nvPr/>
          </p:nvSpPr>
          <p:spPr bwMode="auto">
            <a:xfrm>
              <a:off x="1634" y="951"/>
              <a:ext cx="135" cy="170"/>
            </a:xfrm>
            <a:custGeom>
              <a:avLst/>
              <a:gdLst>
                <a:gd name="T0" fmla="*/ 26 w 135"/>
                <a:gd name="T1" fmla="*/ 28 h 170"/>
                <a:gd name="T2" fmla="*/ 17 w 135"/>
                <a:gd name="T3" fmla="*/ 35 h 170"/>
                <a:gd name="T4" fmla="*/ 7 w 135"/>
                <a:gd name="T5" fmla="*/ 51 h 170"/>
                <a:gd name="T6" fmla="*/ 7 w 135"/>
                <a:gd name="T7" fmla="*/ 58 h 170"/>
                <a:gd name="T8" fmla="*/ 3 w 135"/>
                <a:gd name="T9" fmla="*/ 74 h 170"/>
                <a:gd name="T10" fmla="*/ 0 w 135"/>
                <a:gd name="T11" fmla="*/ 84 h 170"/>
                <a:gd name="T12" fmla="*/ 0 w 135"/>
                <a:gd name="T13" fmla="*/ 100 h 170"/>
                <a:gd name="T14" fmla="*/ 5 w 135"/>
                <a:gd name="T15" fmla="*/ 123 h 170"/>
                <a:gd name="T16" fmla="*/ 14 w 135"/>
                <a:gd name="T17" fmla="*/ 144 h 170"/>
                <a:gd name="T18" fmla="*/ 17 w 135"/>
                <a:gd name="T19" fmla="*/ 151 h 170"/>
                <a:gd name="T20" fmla="*/ 33 w 135"/>
                <a:gd name="T21" fmla="*/ 167 h 170"/>
                <a:gd name="T22" fmla="*/ 42 w 135"/>
                <a:gd name="T23" fmla="*/ 170 h 170"/>
                <a:gd name="T24" fmla="*/ 49 w 135"/>
                <a:gd name="T25" fmla="*/ 170 h 170"/>
                <a:gd name="T26" fmla="*/ 135 w 135"/>
                <a:gd name="T27" fmla="*/ 167 h 170"/>
                <a:gd name="T28" fmla="*/ 119 w 135"/>
                <a:gd name="T29" fmla="*/ 160 h 170"/>
                <a:gd name="T30" fmla="*/ 112 w 135"/>
                <a:gd name="T31" fmla="*/ 156 h 170"/>
                <a:gd name="T32" fmla="*/ 98 w 135"/>
                <a:gd name="T33" fmla="*/ 144 h 170"/>
                <a:gd name="T34" fmla="*/ 84 w 135"/>
                <a:gd name="T35" fmla="*/ 125 h 170"/>
                <a:gd name="T36" fmla="*/ 79 w 135"/>
                <a:gd name="T37" fmla="*/ 116 h 170"/>
                <a:gd name="T38" fmla="*/ 77 w 135"/>
                <a:gd name="T39" fmla="*/ 107 h 170"/>
                <a:gd name="T40" fmla="*/ 75 w 135"/>
                <a:gd name="T41" fmla="*/ 93 h 170"/>
                <a:gd name="T42" fmla="*/ 72 w 135"/>
                <a:gd name="T43" fmla="*/ 77 h 170"/>
                <a:gd name="T44" fmla="*/ 75 w 135"/>
                <a:gd name="T45" fmla="*/ 63 h 170"/>
                <a:gd name="T46" fmla="*/ 77 w 135"/>
                <a:gd name="T47" fmla="*/ 49 h 170"/>
                <a:gd name="T48" fmla="*/ 84 w 135"/>
                <a:gd name="T49" fmla="*/ 32 h 170"/>
                <a:gd name="T50" fmla="*/ 93 w 135"/>
                <a:gd name="T51" fmla="*/ 16 h 170"/>
                <a:gd name="T52" fmla="*/ 114 w 135"/>
                <a:gd name="T53" fmla="*/ 0 h 170"/>
                <a:gd name="T54" fmla="*/ 26 w 135"/>
                <a:gd name="T55" fmla="*/ 28 h 17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5" h="170">
                  <a:moveTo>
                    <a:pt x="26" y="28"/>
                  </a:moveTo>
                  <a:lnTo>
                    <a:pt x="17" y="35"/>
                  </a:lnTo>
                  <a:lnTo>
                    <a:pt x="7" y="51"/>
                  </a:lnTo>
                  <a:lnTo>
                    <a:pt x="7" y="58"/>
                  </a:lnTo>
                  <a:lnTo>
                    <a:pt x="3" y="74"/>
                  </a:lnTo>
                  <a:lnTo>
                    <a:pt x="0" y="84"/>
                  </a:lnTo>
                  <a:lnTo>
                    <a:pt x="0" y="100"/>
                  </a:lnTo>
                  <a:lnTo>
                    <a:pt x="5" y="123"/>
                  </a:lnTo>
                  <a:lnTo>
                    <a:pt x="14" y="144"/>
                  </a:lnTo>
                  <a:lnTo>
                    <a:pt x="17" y="151"/>
                  </a:lnTo>
                  <a:lnTo>
                    <a:pt x="33" y="167"/>
                  </a:lnTo>
                  <a:lnTo>
                    <a:pt x="42" y="170"/>
                  </a:lnTo>
                  <a:lnTo>
                    <a:pt x="49" y="170"/>
                  </a:lnTo>
                  <a:lnTo>
                    <a:pt x="135" y="167"/>
                  </a:lnTo>
                  <a:lnTo>
                    <a:pt x="119" y="160"/>
                  </a:lnTo>
                  <a:lnTo>
                    <a:pt x="112" y="156"/>
                  </a:lnTo>
                  <a:lnTo>
                    <a:pt x="98" y="144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77" y="107"/>
                  </a:lnTo>
                  <a:lnTo>
                    <a:pt x="75" y="93"/>
                  </a:lnTo>
                  <a:lnTo>
                    <a:pt x="72" y="77"/>
                  </a:lnTo>
                  <a:lnTo>
                    <a:pt x="75" y="63"/>
                  </a:lnTo>
                  <a:lnTo>
                    <a:pt x="77" y="49"/>
                  </a:lnTo>
                  <a:lnTo>
                    <a:pt x="84" y="32"/>
                  </a:lnTo>
                  <a:lnTo>
                    <a:pt x="93" y="16"/>
                  </a:lnTo>
                  <a:lnTo>
                    <a:pt x="114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50" name="Freeform 651"/>
            <p:cNvSpPr>
              <a:spLocks/>
            </p:cNvSpPr>
            <p:nvPr/>
          </p:nvSpPr>
          <p:spPr bwMode="auto">
            <a:xfrm>
              <a:off x="1653" y="1118"/>
              <a:ext cx="204" cy="191"/>
            </a:xfrm>
            <a:custGeom>
              <a:avLst/>
              <a:gdLst>
                <a:gd name="T0" fmla="*/ 174 w 204"/>
                <a:gd name="T1" fmla="*/ 56 h 191"/>
                <a:gd name="T2" fmla="*/ 204 w 204"/>
                <a:gd name="T3" fmla="*/ 191 h 191"/>
                <a:gd name="T4" fmla="*/ 181 w 204"/>
                <a:gd name="T5" fmla="*/ 184 h 191"/>
                <a:gd name="T6" fmla="*/ 132 w 204"/>
                <a:gd name="T7" fmla="*/ 173 h 191"/>
                <a:gd name="T8" fmla="*/ 123 w 204"/>
                <a:gd name="T9" fmla="*/ 133 h 191"/>
                <a:gd name="T10" fmla="*/ 93 w 204"/>
                <a:gd name="T11" fmla="*/ 126 h 191"/>
                <a:gd name="T12" fmla="*/ 67 w 204"/>
                <a:gd name="T13" fmla="*/ 121 h 191"/>
                <a:gd name="T14" fmla="*/ 70 w 204"/>
                <a:gd name="T15" fmla="*/ 149 h 191"/>
                <a:gd name="T16" fmla="*/ 14 w 204"/>
                <a:gd name="T17" fmla="*/ 142 h 191"/>
                <a:gd name="T18" fmla="*/ 0 w 204"/>
                <a:gd name="T19" fmla="*/ 52 h 191"/>
                <a:gd name="T20" fmla="*/ 42 w 204"/>
                <a:gd name="T21" fmla="*/ 54 h 191"/>
                <a:gd name="T22" fmla="*/ 30 w 204"/>
                <a:gd name="T23" fmla="*/ 3 h 191"/>
                <a:gd name="T24" fmla="*/ 116 w 204"/>
                <a:gd name="T25" fmla="*/ 0 h 191"/>
                <a:gd name="T26" fmla="*/ 132 w 204"/>
                <a:gd name="T27" fmla="*/ 54 h 191"/>
                <a:gd name="T28" fmla="*/ 174 w 204"/>
                <a:gd name="T29" fmla="*/ 56 h 1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4" h="191">
                  <a:moveTo>
                    <a:pt x="174" y="56"/>
                  </a:moveTo>
                  <a:lnTo>
                    <a:pt x="204" y="191"/>
                  </a:lnTo>
                  <a:lnTo>
                    <a:pt x="181" y="184"/>
                  </a:lnTo>
                  <a:lnTo>
                    <a:pt x="132" y="173"/>
                  </a:lnTo>
                  <a:lnTo>
                    <a:pt x="123" y="133"/>
                  </a:lnTo>
                  <a:lnTo>
                    <a:pt x="93" y="126"/>
                  </a:lnTo>
                  <a:lnTo>
                    <a:pt x="67" y="121"/>
                  </a:lnTo>
                  <a:lnTo>
                    <a:pt x="70" y="149"/>
                  </a:lnTo>
                  <a:lnTo>
                    <a:pt x="14" y="142"/>
                  </a:lnTo>
                  <a:lnTo>
                    <a:pt x="0" y="52"/>
                  </a:lnTo>
                  <a:lnTo>
                    <a:pt x="42" y="54"/>
                  </a:lnTo>
                  <a:lnTo>
                    <a:pt x="30" y="3"/>
                  </a:lnTo>
                  <a:lnTo>
                    <a:pt x="116" y="0"/>
                  </a:lnTo>
                  <a:lnTo>
                    <a:pt x="132" y="54"/>
                  </a:lnTo>
                  <a:lnTo>
                    <a:pt x="174" y="5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51" name="Freeform 652"/>
            <p:cNvSpPr>
              <a:spLocks/>
            </p:cNvSpPr>
            <p:nvPr/>
          </p:nvSpPr>
          <p:spPr bwMode="auto">
            <a:xfrm>
              <a:off x="1720" y="1239"/>
              <a:ext cx="26" cy="28"/>
            </a:xfrm>
            <a:custGeom>
              <a:avLst/>
              <a:gdLst>
                <a:gd name="T0" fmla="*/ 3 w 26"/>
                <a:gd name="T1" fmla="*/ 28 h 28"/>
                <a:gd name="T2" fmla="*/ 26 w 26"/>
                <a:gd name="T3" fmla="*/ 19 h 28"/>
                <a:gd name="T4" fmla="*/ 26 w 26"/>
                <a:gd name="T5" fmla="*/ 5 h 28"/>
                <a:gd name="T6" fmla="*/ 0 w 26"/>
                <a:gd name="T7" fmla="*/ 0 h 28"/>
                <a:gd name="T8" fmla="*/ 3 w 26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8">
                  <a:moveTo>
                    <a:pt x="3" y="28"/>
                  </a:moveTo>
                  <a:lnTo>
                    <a:pt x="26" y="19"/>
                  </a:lnTo>
                  <a:lnTo>
                    <a:pt x="26" y="5"/>
                  </a:lnTo>
                  <a:lnTo>
                    <a:pt x="0" y="0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A857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052" name="Freeform 653"/>
            <p:cNvSpPr>
              <a:spLocks/>
            </p:cNvSpPr>
            <p:nvPr/>
          </p:nvSpPr>
          <p:spPr bwMode="auto">
            <a:xfrm>
              <a:off x="2164" y="834"/>
              <a:ext cx="19" cy="19"/>
            </a:xfrm>
            <a:custGeom>
              <a:avLst/>
              <a:gdLst>
                <a:gd name="T0" fmla="*/ 19 w 19"/>
                <a:gd name="T1" fmla="*/ 10 h 19"/>
                <a:gd name="T2" fmla="*/ 19 w 19"/>
                <a:gd name="T3" fmla="*/ 5 h 19"/>
                <a:gd name="T4" fmla="*/ 14 w 19"/>
                <a:gd name="T5" fmla="*/ 3 h 19"/>
                <a:gd name="T6" fmla="*/ 10 w 19"/>
                <a:gd name="T7" fmla="*/ 0 h 19"/>
                <a:gd name="T8" fmla="*/ 5 w 19"/>
                <a:gd name="T9" fmla="*/ 3 h 19"/>
                <a:gd name="T10" fmla="*/ 3 w 19"/>
                <a:gd name="T11" fmla="*/ 5 h 19"/>
                <a:gd name="T12" fmla="*/ 0 w 19"/>
                <a:gd name="T13" fmla="*/ 10 h 19"/>
                <a:gd name="T14" fmla="*/ 3 w 19"/>
                <a:gd name="T15" fmla="*/ 14 h 19"/>
                <a:gd name="T16" fmla="*/ 5 w 19"/>
                <a:gd name="T17" fmla="*/ 17 h 19"/>
                <a:gd name="T18" fmla="*/ 10 w 19"/>
                <a:gd name="T19" fmla="*/ 19 h 19"/>
                <a:gd name="T20" fmla="*/ 14 w 19"/>
                <a:gd name="T21" fmla="*/ 17 h 19"/>
                <a:gd name="T22" fmla="*/ 19 w 19"/>
                <a:gd name="T23" fmla="*/ 14 h 19"/>
                <a:gd name="T24" fmla="*/ 19 w 19"/>
                <a:gd name="T25" fmla="*/ 10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9" y="5"/>
                  </a:lnTo>
                  <a:lnTo>
                    <a:pt x="14" y="3"/>
                  </a:lnTo>
                  <a:lnTo>
                    <a:pt x="10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0" y="19"/>
                  </a:lnTo>
                  <a:lnTo>
                    <a:pt x="14" y="17"/>
                  </a:lnTo>
                  <a:lnTo>
                    <a:pt x="19" y="14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60" name="Group 654"/>
          <p:cNvGrpSpPr>
            <a:grpSpLocks/>
          </p:cNvGrpSpPr>
          <p:nvPr/>
        </p:nvGrpSpPr>
        <p:grpSpPr bwMode="auto">
          <a:xfrm>
            <a:off x="7772400" y="1663700"/>
            <a:ext cx="838200" cy="990600"/>
            <a:chOff x="3120" y="1536"/>
            <a:chExt cx="528" cy="624"/>
          </a:xfrm>
        </p:grpSpPr>
        <p:grpSp>
          <p:nvGrpSpPr>
            <p:cNvPr id="42021" name="Group 655"/>
            <p:cNvGrpSpPr>
              <a:grpSpLocks/>
            </p:cNvGrpSpPr>
            <p:nvPr/>
          </p:nvGrpSpPr>
          <p:grpSpPr bwMode="auto">
            <a:xfrm>
              <a:off x="3120" y="1536"/>
              <a:ext cx="360" cy="336"/>
              <a:chOff x="1634" y="464"/>
              <a:chExt cx="1093" cy="913"/>
            </a:xfrm>
          </p:grpSpPr>
          <p:sp>
            <p:nvSpPr>
              <p:cNvPr id="42033" name="Freeform 656"/>
              <p:cNvSpPr>
                <a:spLocks/>
              </p:cNvSpPr>
              <p:nvPr/>
            </p:nvSpPr>
            <p:spPr bwMode="auto">
              <a:xfrm>
                <a:off x="2304" y="464"/>
                <a:ext cx="423" cy="913"/>
              </a:xfrm>
              <a:custGeom>
                <a:avLst/>
                <a:gdLst>
                  <a:gd name="T0" fmla="*/ 132 w 423"/>
                  <a:gd name="T1" fmla="*/ 913 h 913"/>
                  <a:gd name="T2" fmla="*/ 151 w 423"/>
                  <a:gd name="T3" fmla="*/ 906 h 913"/>
                  <a:gd name="T4" fmla="*/ 183 w 423"/>
                  <a:gd name="T5" fmla="*/ 880 h 913"/>
                  <a:gd name="T6" fmla="*/ 209 w 423"/>
                  <a:gd name="T7" fmla="*/ 848 h 913"/>
                  <a:gd name="T8" fmla="*/ 237 w 423"/>
                  <a:gd name="T9" fmla="*/ 789 h 913"/>
                  <a:gd name="T10" fmla="*/ 255 w 423"/>
                  <a:gd name="T11" fmla="*/ 722 h 913"/>
                  <a:gd name="T12" fmla="*/ 267 w 423"/>
                  <a:gd name="T13" fmla="*/ 661 h 913"/>
                  <a:gd name="T14" fmla="*/ 269 w 423"/>
                  <a:gd name="T15" fmla="*/ 589 h 913"/>
                  <a:gd name="T16" fmla="*/ 269 w 423"/>
                  <a:gd name="T17" fmla="*/ 524 h 913"/>
                  <a:gd name="T18" fmla="*/ 265 w 423"/>
                  <a:gd name="T19" fmla="*/ 454 h 913"/>
                  <a:gd name="T20" fmla="*/ 255 w 423"/>
                  <a:gd name="T21" fmla="*/ 398 h 913"/>
                  <a:gd name="T22" fmla="*/ 241 w 423"/>
                  <a:gd name="T23" fmla="*/ 335 h 913"/>
                  <a:gd name="T24" fmla="*/ 218 w 423"/>
                  <a:gd name="T25" fmla="*/ 263 h 913"/>
                  <a:gd name="T26" fmla="*/ 209 w 423"/>
                  <a:gd name="T27" fmla="*/ 233 h 913"/>
                  <a:gd name="T28" fmla="*/ 186 w 423"/>
                  <a:gd name="T29" fmla="*/ 184 h 913"/>
                  <a:gd name="T30" fmla="*/ 169 w 423"/>
                  <a:gd name="T31" fmla="*/ 154 h 913"/>
                  <a:gd name="T32" fmla="*/ 151 w 423"/>
                  <a:gd name="T33" fmla="*/ 124 h 913"/>
                  <a:gd name="T34" fmla="*/ 137 w 423"/>
                  <a:gd name="T35" fmla="*/ 105 h 913"/>
                  <a:gd name="T36" fmla="*/ 123 w 423"/>
                  <a:gd name="T37" fmla="*/ 89 h 913"/>
                  <a:gd name="T38" fmla="*/ 97 w 423"/>
                  <a:gd name="T39" fmla="*/ 61 h 913"/>
                  <a:gd name="T40" fmla="*/ 86 w 423"/>
                  <a:gd name="T41" fmla="*/ 52 h 913"/>
                  <a:gd name="T42" fmla="*/ 69 w 423"/>
                  <a:gd name="T43" fmla="*/ 42 h 913"/>
                  <a:gd name="T44" fmla="*/ 53 w 423"/>
                  <a:gd name="T45" fmla="*/ 33 h 913"/>
                  <a:gd name="T46" fmla="*/ 35 w 423"/>
                  <a:gd name="T47" fmla="*/ 26 h 913"/>
                  <a:gd name="T48" fmla="*/ 14 w 423"/>
                  <a:gd name="T49" fmla="*/ 24 h 913"/>
                  <a:gd name="T50" fmla="*/ 0 w 423"/>
                  <a:gd name="T51" fmla="*/ 24 h 913"/>
                  <a:gd name="T52" fmla="*/ 158 w 423"/>
                  <a:gd name="T53" fmla="*/ 0 h 913"/>
                  <a:gd name="T54" fmla="*/ 181 w 423"/>
                  <a:gd name="T55" fmla="*/ 5 h 913"/>
                  <a:gd name="T56" fmla="*/ 202 w 423"/>
                  <a:gd name="T57" fmla="*/ 10 h 913"/>
                  <a:gd name="T58" fmla="*/ 232 w 423"/>
                  <a:gd name="T59" fmla="*/ 26 h 913"/>
                  <a:gd name="T60" fmla="*/ 265 w 423"/>
                  <a:gd name="T61" fmla="*/ 54 h 913"/>
                  <a:gd name="T62" fmla="*/ 288 w 423"/>
                  <a:gd name="T63" fmla="*/ 79 h 913"/>
                  <a:gd name="T64" fmla="*/ 304 w 423"/>
                  <a:gd name="T65" fmla="*/ 103 h 913"/>
                  <a:gd name="T66" fmla="*/ 323 w 423"/>
                  <a:gd name="T67" fmla="*/ 131 h 913"/>
                  <a:gd name="T68" fmla="*/ 330 w 423"/>
                  <a:gd name="T69" fmla="*/ 145 h 913"/>
                  <a:gd name="T70" fmla="*/ 337 w 423"/>
                  <a:gd name="T71" fmla="*/ 159 h 913"/>
                  <a:gd name="T72" fmla="*/ 351 w 423"/>
                  <a:gd name="T73" fmla="*/ 184 h 913"/>
                  <a:gd name="T74" fmla="*/ 360 w 423"/>
                  <a:gd name="T75" fmla="*/ 212 h 913"/>
                  <a:gd name="T76" fmla="*/ 374 w 423"/>
                  <a:gd name="T77" fmla="*/ 245 h 913"/>
                  <a:gd name="T78" fmla="*/ 381 w 423"/>
                  <a:gd name="T79" fmla="*/ 275 h 913"/>
                  <a:gd name="T80" fmla="*/ 392 w 423"/>
                  <a:gd name="T81" fmla="*/ 308 h 913"/>
                  <a:gd name="T82" fmla="*/ 409 w 423"/>
                  <a:gd name="T83" fmla="*/ 366 h 913"/>
                  <a:gd name="T84" fmla="*/ 416 w 423"/>
                  <a:gd name="T85" fmla="*/ 433 h 913"/>
                  <a:gd name="T86" fmla="*/ 420 w 423"/>
                  <a:gd name="T87" fmla="*/ 496 h 913"/>
                  <a:gd name="T88" fmla="*/ 423 w 423"/>
                  <a:gd name="T89" fmla="*/ 561 h 913"/>
                  <a:gd name="T90" fmla="*/ 420 w 423"/>
                  <a:gd name="T91" fmla="*/ 629 h 913"/>
                  <a:gd name="T92" fmla="*/ 411 w 423"/>
                  <a:gd name="T93" fmla="*/ 694 h 913"/>
                  <a:gd name="T94" fmla="*/ 397 w 423"/>
                  <a:gd name="T95" fmla="*/ 750 h 913"/>
                  <a:gd name="T96" fmla="*/ 374 w 423"/>
                  <a:gd name="T97" fmla="*/ 808 h 913"/>
                  <a:gd name="T98" fmla="*/ 341 w 423"/>
                  <a:gd name="T99" fmla="*/ 852 h 913"/>
                  <a:gd name="T100" fmla="*/ 311 w 423"/>
                  <a:gd name="T101" fmla="*/ 882 h 913"/>
                  <a:gd name="T102" fmla="*/ 132 w 423"/>
                  <a:gd name="T103" fmla="*/ 913 h 9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23" h="913">
                    <a:moveTo>
                      <a:pt x="132" y="913"/>
                    </a:moveTo>
                    <a:lnTo>
                      <a:pt x="151" y="906"/>
                    </a:lnTo>
                    <a:lnTo>
                      <a:pt x="183" y="880"/>
                    </a:lnTo>
                    <a:lnTo>
                      <a:pt x="209" y="848"/>
                    </a:lnTo>
                    <a:lnTo>
                      <a:pt x="237" y="789"/>
                    </a:lnTo>
                    <a:lnTo>
                      <a:pt x="255" y="722"/>
                    </a:lnTo>
                    <a:lnTo>
                      <a:pt x="267" y="661"/>
                    </a:lnTo>
                    <a:lnTo>
                      <a:pt x="269" y="589"/>
                    </a:lnTo>
                    <a:lnTo>
                      <a:pt x="269" y="524"/>
                    </a:lnTo>
                    <a:lnTo>
                      <a:pt x="265" y="454"/>
                    </a:lnTo>
                    <a:lnTo>
                      <a:pt x="255" y="398"/>
                    </a:lnTo>
                    <a:lnTo>
                      <a:pt x="241" y="335"/>
                    </a:lnTo>
                    <a:lnTo>
                      <a:pt x="218" y="263"/>
                    </a:lnTo>
                    <a:lnTo>
                      <a:pt x="209" y="233"/>
                    </a:lnTo>
                    <a:lnTo>
                      <a:pt x="186" y="184"/>
                    </a:lnTo>
                    <a:lnTo>
                      <a:pt x="169" y="154"/>
                    </a:lnTo>
                    <a:lnTo>
                      <a:pt x="151" y="124"/>
                    </a:lnTo>
                    <a:lnTo>
                      <a:pt x="137" y="105"/>
                    </a:lnTo>
                    <a:lnTo>
                      <a:pt x="123" y="89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69" y="42"/>
                    </a:lnTo>
                    <a:lnTo>
                      <a:pt x="53" y="33"/>
                    </a:lnTo>
                    <a:lnTo>
                      <a:pt x="35" y="26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58" y="0"/>
                    </a:lnTo>
                    <a:lnTo>
                      <a:pt x="181" y="5"/>
                    </a:lnTo>
                    <a:lnTo>
                      <a:pt x="202" y="10"/>
                    </a:lnTo>
                    <a:lnTo>
                      <a:pt x="232" y="26"/>
                    </a:lnTo>
                    <a:lnTo>
                      <a:pt x="265" y="54"/>
                    </a:lnTo>
                    <a:lnTo>
                      <a:pt x="288" y="79"/>
                    </a:lnTo>
                    <a:lnTo>
                      <a:pt x="304" y="103"/>
                    </a:lnTo>
                    <a:lnTo>
                      <a:pt x="323" y="131"/>
                    </a:lnTo>
                    <a:lnTo>
                      <a:pt x="330" y="145"/>
                    </a:lnTo>
                    <a:lnTo>
                      <a:pt x="337" y="159"/>
                    </a:lnTo>
                    <a:lnTo>
                      <a:pt x="351" y="184"/>
                    </a:lnTo>
                    <a:lnTo>
                      <a:pt x="360" y="212"/>
                    </a:lnTo>
                    <a:lnTo>
                      <a:pt x="374" y="245"/>
                    </a:lnTo>
                    <a:lnTo>
                      <a:pt x="381" y="275"/>
                    </a:lnTo>
                    <a:lnTo>
                      <a:pt x="392" y="308"/>
                    </a:lnTo>
                    <a:lnTo>
                      <a:pt x="409" y="366"/>
                    </a:lnTo>
                    <a:lnTo>
                      <a:pt x="416" y="433"/>
                    </a:lnTo>
                    <a:lnTo>
                      <a:pt x="420" y="496"/>
                    </a:lnTo>
                    <a:lnTo>
                      <a:pt x="423" y="561"/>
                    </a:lnTo>
                    <a:lnTo>
                      <a:pt x="420" y="629"/>
                    </a:lnTo>
                    <a:lnTo>
                      <a:pt x="411" y="694"/>
                    </a:lnTo>
                    <a:lnTo>
                      <a:pt x="397" y="750"/>
                    </a:lnTo>
                    <a:lnTo>
                      <a:pt x="374" y="808"/>
                    </a:lnTo>
                    <a:lnTo>
                      <a:pt x="341" y="852"/>
                    </a:lnTo>
                    <a:lnTo>
                      <a:pt x="311" y="882"/>
                    </a:lnTo>
                    <a:lnTo>
                      <a:pt x="132" y="91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4" name="Freeform 657"/>
              <p:cNvSpPr>
                <a:spLocks/>
              </p:cNvSpPr>
              <p:nvPr/>
            </p:nvSpPr>
            <p:spPr bwMode="auto">
              <a:xfrm>
                <a:off x="2115" y="488"/>
                <a:ext cx="458" cy="889"/>
              </a:xfrm>
              <a:custGeom>
                <a:avLst/>
                <a:gdLst>
                  <a:gd name="T0" fmla="*/ 189 w 458"/>
                  <a:gd name="T1" fmla="*/ 0 h 889"/>
                  <a:gd name="T2" fmla="*/ 224 w 458"/>
                  <a:gd name="T3" fmla="*/ 2 h 889"/>
                  <a:gd name="T4" fmla="*/ 258 w 458"/>
                  <a:gd name="T5" fmla="*/ 18 h 889"/>
                  <a:gd name="T6" fmla="*/ 286 w 458"/>
                  <a:gd name="T7" fmla="*/ 37 h 889"/>
                  <a:gd name="T8" fmla="*/ 326 w 458"/>
                  <a:gd name="T9" fmla="*/ 81 h 889"/>
                  <a:gd name="T10" fmla="*/ 358 w 458"/>
                  <a:gd name="T11" fmla="*/ 130 h 889"/>
                  <a:gd name="T12" fmla="*/ 396 w 458"/>
                  <a:gd name="T13" fmla="*/ 209 h 889"/>
                  <a:gd name="T14" fmla="*/ 430 w 458"/>
                  <a:gd name="T15" fmla="*/ 311 h 889"/>
                  <a:gd name="T16" fmla="*/ 454 w 458"/>
                  <a:gd name="T17" fmla="*/ 430 h 889"/>
                  <a:gd name="T18" fmla="*/ 458 w 458"/>
                  <a:gd name="T19" fmla="*/ 565 h 889"/>
                  <a:gd name="T20" fmla="*/ 444 w 458"/>
                  <a:gd name="T21" fmla="*/ 698 h 889"/>
                  <a:gd name="T22" fmla="*/ 398 w 458"/>
                  <a:gd name="T23" fmla="*/ 824 h 889"/>
                  <a:gd name="T24" fmla="*/ 340 w 458"/>
                  <a:gd name="T25" fmla="*/ 882 h 889"/>
                  <a:gd name="T26" fmla="*/ 289 w 458"/>
                  <a:gd name="T27" fmla="*/ 889 h 889"/>
                  <a:gd name="T28" fmla="*/ 212 w 458"/>
                  <a:gd name="T29" fmla="*/ 849 h 889"/>
                  <a:gd name="T30" fmla="*/ 170 w 458"/>
                  <a:gd name="T31" fmla="*/ 803 h 889"/>
                  <a:gd name="T32" fmla="*/ 117 w 458"/>
                  <a:gd name="T33" fmla="*/ 709 h 889"/>
                  <a:gd name="T34" fmla="*/ 82 w 458"/>
                  <a:gd name="T35" fmla="*/ 621 h 889"/>
                  <a:gd name="T36" fmla="*/ 66 w 458"/>
                  <a:gd name="T37" fmla="*/ 558 h 889"/>
                  <a:gd name="T38" fmla="*/ 35 w 458"/>
                  <a:gd name="T39" fmla="*/ 544 h 889"/>
                  <a:gd name="T40" fmla="*/ 24 w 458"/>
                  <a:gd name="T41" fmla="*/ 528 h 889"/>
                  <a:gd name="T42" fmla="*/ 5 w 458"/>
                  <a:gd name="T43" fmla="*/ 488 h 889"/>
                  <a:gd name="T44" fmla="*/ 0 w 458"/>
                  <a:gd name="T45" fmla="*/ 451 h 889"/>
                  <a:gd name="T46" fmla="*/ 14 w 458"/>
                  <a:gd name="T47" fmla="*/ 407 h 889"/>
                  <a:gd name="T48" fmla="*/ 38 w 458"/>
                  <a:gd name="T49" fmla="*/ 388 h 889"/>
                  <a:gd name="T50" fmla="*/ 40 w 458"/>
                  <a:gd name="T51" fmla="*/ 356 h 889"/>
                  <a:gd name="T52" fmla="*/ 79 w 458"/>
                  <a:gd name="T53" fmla="*/ 421 h 889"/>
                  <a:gd name="T54" fmla="*/ 110 w 458"/>
                  <a:gd name="T55" fmla="*/ 586 h 889"/>
                  <a:gd name="T56" fmla="*/ 142 w 458"/>
                  <a:gd name="T57" fmla="*/ 661 h 889"/>
                  <a:gd name="T58" fmla="*/ 172 w 458"/>
                  <a:gd name="T59" fmla="*/ 716 h 889"/>
                  <a:gd name="T60" fmla="*/ 242 w 458"/>
                  <a:gd name="T61" fmla="*/ 789 h 889"/>
                  <a:gd name="T62" fmla="*/ 298 w 458"/>
                  <a:gd name="T63" fmla="*/ 800 h 889"/>
                  <a:gd name="T64" fmla="*/ 354 w 458"/>
                  <a:gd name="T65" fmla="*/ 763 h 889"/>
                  <a:gd name="T66" fmla="*/ 393 w 458"/>
                  <a:gd name="T67" fmla="*/ 691 h 889"/>
                  <a:gd name="T68" fmla="*/ 414 w 458"/>
                  <a:gd name="T69" fmla="*/ 570 h 889"/>
                  <a:gd name="T70" fmla="*/ 412 w 458"/>
                  <a:gd name="T71" fmla="*/ 446 h 889"/>
                  <a:gd name="T72" fmla="*/ 391 w 458"/>
                  <a:gd name="T73" fmla="*/ 325 h 889"/>
                  <a:gd name="T74" fmla="*/ 351 w 458"/>
                  <a:gd name="T75" fmla="*/ 211 h 889"/>
                  <a:gd name="T76" fmla="*/ 293 w 458"/>
                  <a:gd name="T77" fmla="*/ 125 h 889"/>
                  <a:gd name="T78" fmla="*/ 258 w 458"/>
                  <a:gd name="T79" fmla="*/ 93 h 889"/>
                  <a:gd name="T80" fmla="*/ 214 w 458"/>
                  <a:gd name="T81" fmla="*/ 76 h 889"/>
                  <a:gd name="T82" fmla="*/ 179 w 458"/>
                  <a:gd name="T83" fmla="*/ 81 h 889"/>
                  <a:gd name="T84" fmla="*/ 156 w 458"/>
                  <a:gd name="T85" fmla="*/ 93 h 889"/>
                  <a:gd name="T86" fmla="*/ 126 w 458"/>
                  <a:gd name="T87" fmla="*/ 128 h 889"/>
                  <a:gd name="T88" fmla="*/ 96 w 458"/>
                  <a:gd name="T89" fmla="*/ 193 h 889"/>
                  <a:gd name="T90" fmla="*/ 82 w 458"/>
                  <a:gd name="T91" fmla="*/ 256 h 889"/>
                  <a:gd name="T92" fmla="*/ 77 w 458"/>
                  <a:gd name="T93" fmla="*/ 358 h 889"/>
                  <a:gd name="T94" fmla="*/ 40 w 458"/>
                  <a:gd name="T95" fmla="*/ 293 h 889"/>
                  <a:gd name="T96" fmla="*/ 63 w 458"/>
                  <a:gd name="T97" fmla="*/ 149 h 889"/>
                  <a:gd name="T98" fmla="*/ 110 w 458"/>
                  <a:gd name="T99" fmla="*/ 51 h 889"/>
                  <a:gd name="T100" fmla="*/ 156 w 458"/>
                  <a:gd name="T101" fmla="*/ 9 h 889"/>
                  <a:gd name="T102" fmla="*/ 184 w 458"/>
                  <a:gd name="T103" fmla="*/ 2 h 88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58" h="889">
                    <a:moveTo>
                      <a:pt x="184" y="2"/>
                    </a:moveTo>
                    <a:lnTo>
                      <a:pt x="189" y="0"/>
                    </a:lnTo>
                    <a:lnTo>
                      <a:pt x="203" y="0"/>
                    </a:lnTo>
                    <a:lnTo>
                      <a:pt x="224" y="2"/>
                    </a:lnTo>
                    <a:lnTo>
                      <a:pt x="242" y="9"/>
                    </a:lnTo>
                    <a:lnTo>
                      <a:pt x="258" y="18"/>
                    </a:lnTo>
                    <a:lnTo>
                      <a:pt x="275" y="28"/>
                    </a:lnTo>
                    <a:lnTo>
                      <a:pt x="286" y="37"/>
                    </a:lnTo>
                    <a:lnTo>
                      <a:pt x="312" y="65"/>
                    </a:lnTo>
                    <a:lnTo>
                      <a:pt x="326" y="81"/>
                    </a:lnTo>
                    <a:lnTo>
                      <a:pt x="340" y="100"/>
                    </a:lnTo>
                    <a:lnTo>
                      <a:pt x="358" y="130"/>
                    </a:lnTo>
                    <a:lnTo>
                      <a:pt x="375" y="158"/>
                    </a:lnTo>
                    <a:lnTo>
                      <a:pt x="396" y="209"/>
                    </a:lnTo>
                    <a:lnTo>
                      <a:pt x="407" y="242"/>
                    </a:lnTo>
                    <a:lnTo>
                      <a:pt x="430" y="311"/>
                    </a:lnTo>
                    <a:lnTo>
                      <a:pt x="444" y="374"/>
                    </a:lnTo>
                    <a:lnTo>
                      <a:pt x="454" y="430"/>
                    </a:lnTo>
                    <a:lnTo>
                      <a:pt x="458" y="500"/>
                    </a:lnTo>
                    <a:lnTo>
                      <a:pt x="458" y="565"/>
                    </a:lnTo>
                    <a:lnTo>
                      <a:pt x="456" y="637"/>
                    </a:lnTo>
                    <a:lnTo>
                      <a:pt x="444" y="698"/>
                    </a:lnTo>
                    <a:lnTo>
                      <a:pt x="426" y="765"/>
                    </a:lnTo>
                    <a:lnTo>
                      <a:pt x="398" y="824"/>
                    </a:lnTo>
                    <a:lnTo>
                      <a:pt x="372" y="856"/>
                    </a:lnTo>
                    <a:lnTo>
                      <a:pt x="340" y="882"/>
                    </a:lnTo>
                    <a:lnTo>
                      <a:pt x="319" y="889"/>
                    </a:lnTo>
                    <a:lnTo>
                      <a:pt x="289" y="889"/>
                    </a:lnTo>
                    <a:lnTo>
                      <a:pt x="247" y="877"/>
                    </a:lnTo>
                    <a:lnTo>
                      <a:pt x="212" y="849"/>
                    </a:lnTo>
                    <a:lnTo>
                      <a:pt x="193" y="828"/>
                    </a:lnTo>
                    <a:lnTo>
                      <a:pt x="170" y="803"/>
                    </a:lnTo>
                    <a:lnTo>
                      <a:pt x="140" y="756"/>
                    </a:lnTo>
                    <a:lnTo>
                      <a:pt x="117" y="709"/>
                    </a:lnTo>
                    <a:lnTo>
                      <a:pt x="103" y="670"/>
                    </a:lnTo>
                    <a:lnTo>
                      <a:pt x="82" y="621"/>
                    </a:lnTo>
                    <a:lnTo>
                      <a:pt x="72" y="586"/>
                    </a:lnTo>
                    <a:lnTo>
                      <a:pt x="66" y="558"/>
                    </a:lnTo>
                    <a:lnTo>
                      <a:pt x="52" y="556"/>
                    </a:lnTo>
                    <a:lnTo>
                      <a:pt x="35" y="544"/>
                    </a:lnTo>
                    <a:lnTo>
                      <a:pt x="28" y="537"/>
                    </a:lnTo>
                    <a:lnTo>
                      <a:pt x="24" y="528"/>
                    </a:lnTo>
                    <a:lnTo>
                      <a:pt x="12" y="512"/>
                    </a:lnTo>
                    <a:lnTo>
                      <a:pt x="5" y="488"/>
                    </a:lnTo>
                    <a:lnTo>
                      <a:pt x="3" y="463"/>
                    </a:lnTo>
                    <a:lnTo>
                      <a:pt x="0" y="451"/>
                    </a:lnTo>
                    <a:lnTo>
                      <a:pt x="5" y="435"/>
                    </a:lnTo>
                    <a:lnTo>
                      <a:pt x="14" y="407"/>
                    </a:lnTo>
                    <a:lnTo>
                      <a:pt x="31" y="391"/>
                    </a:lnTo>
                    <a:lnTo>
                      <a:pt x="38" y="388"/>
                    </a:lnTo>
                    <a:lnTo>
                      <a:pt x="42" y="388"/>
                    </a:lnTo>
                    <a:lnTo>
                      <a:pt x="40" y="356"/>
                    </a:lnTo>
                    <a:lnTo>
                      <a:pt x="77" y="358"/>
                    </a:lnTo>
                    <a:lnTo>
                      <a:pt x="79" y="421"/>
                    </a:lnTo>
                    <a:lnTo>
                      <a:pt x="86" y="493"/>
                    </a:lnTo>
                    <a:lnTo>
                      <a:pt x="110" y="586"/>
                    </a:lnTo>
                    <a:lnTo>
                      <a:pt x="124" y="621"/>
                    </a:lnTo>
                    <a:lnTo>
                      <a:pt x="142" y="661"/>
                    </a:lnTo>
                    <a:lnTo>
                      <a:pt x="156" y="689"/>
                    </a:lnTo>
                    <a:lnTo>
                      <a:pt x="172" y="716"/>
                    </a:lnTo>
                    <a:lnTo>
                      <a:pt x="207" y="756"/>
                    </a:lnTo>
                    <a:lnTo>
                      <a:pt x="242" y="789"/>
                    </a:lnTo>
                    <a:lnTo>
                      <a:pt x="265" y="798"/>
                    </a:lnTo>
                    <a:lnTo>
                      <a:pt x="298" y="800"/>
                    </a:lnTo>
                    <a:lnTo>
                      <a:pt x="324" y="791"/>
                    </a:lnTo>
                    <a:lnTo>
                      <a:pt x="354" y="763"/>
                    </a:lnTo>
                    <a:lnTo>
                      <a:pt x="368" y="747"/>
                    </a:lnTo>
                    <a:lnTo>
                      <a:pt x="393" y="691"/>
                    </a:lnTo>
                    <a:lnTo>
                      <a:pt x="407" y="630"/>
                    </a:lnTo>
                    <a:lnTo>
                      <a:pt x="414" y="570"/>
                    </a:lnTo>
                    <a:lnTo>
                      <a:pt x="419" y="509"/>
                    </a:lnTo>
                    <a:lnTo>
                      <a:pt x="412" y="446"/>
                    </a:lnTo>
                    <a:lnTo>
                      <a:pt x="405" y="388"/>
                    </a:lnTo>
                    <a:lnTo>
                      <a:pt x="391" y="325"/>
                    </a:lnTo>
                    <a:lnTo>
                      <a:pt x="375" y="267"/>
                    </a:lnTo>
                    <a:lnTo>
                      <a:pt x="351" y="211"/>
                    </a:lnTo>
                    <a:lnTo>
                      <a:pt x="324" y="165"/>
                    </a:lnTo>
                    <a:lnTo>
                      <a:pt x="293" y="125"/>
                    </a:lnTo>
                    <a:lnTo>
                      <a:pt x="275" y="107"/>
                    </a:lnTo>
                    <a:lnTo>
                      <a:pt x="258" y="93"/>
                    </a:lnTo>
                    <a:lnTo>
                      <a:pt x="235" y="81"/>
                    </a:lnTo>
                    <a:lnTo>
                      <a:pt x="214" y="76"/>
                    </a:lnTo>
                    <a:lnTo>
                      <a:pt x="200" y="76"/>
                    </a:lnTo>
                    <a:lnTo>
                      <a:pt x="179" y="81"/>
                    </a:lnTo>
                    <a:lnTo>
                      <a:pt x="168" y="83"/>
                    </a:lnTo>
                    <a:lnTo>
                      <a:pt x="156" y="93"/>
                    </a:lnTo>
                    <a:lnTo>
                      <a:pt x="145" y="102"/>
                    </a:lnTo>
                    <a:lnTo>
                      <a:pt x="126" y="128"/>
                    </a:lnTo>
                    <a:lnTo>
                      <a:pt x="105" y="163"/>
                    </a:lnTo>
                    <a:lnTo>
                      <a:pt x="96" y="193"/>
                    </a:lnTo>
                    <a:lnTo>
                      <a:pt x="89" y="223"/>
                    </a:lnTo>
                    <a:lnTo>
                      <a:pt x="82" y="256"/>
                    </a:lnTo>
                    <a:lnTo>
                      <a:pt x="77" y="302"/>
                    </a:lnTo>
                    <a:lnTo>
                      <a:pt x="77" y="358"/>
                    </a:lnTo>
                    <a:lnTo>
                      <a:pt x="40" y="356"/>
                    </a:lnTo>
                    <a:lnTo>
                      <a:pt x="40" y="293"/>
                    </a:lnTo>
                    <a:lnTo>
                      <a:pt x="47" y="223"/>
                    </a:lnTo>
                    <a:lnTo>
                      <a:pt x="63" y="149"/>
                    </a:lnTo>
                    <a:lnTo>
                      <a:pt x="82" y="97"/>
                    </a:lnTo>
                    <a:lnTo>
                      <a:pt x="110" y="51"/>
                    </a:lnTo>
                    <a:lnTo>
                      <a:pt x="138" y="21"/>
                    </a:lnTo>
                    <a:lnTo>
                      <a:pt x="156" y="9"/>
                    </a:lnTo>
                    <a:lnTo>
                      <a:pt x="177" y="2"/>
                    </a:lnTo>
                    <a:lnTo>
                      <a:pt x="184" y="2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5" name="Freeform 658"/>
              <p:cNvSpPr>
                <a:spLocks/>
              </p:cNvSpPr>
              <p:nvPr/>
            </p:nvSpPr>
            <p:spPr bwMode="auto">
              <a:xfrm>
                <a:off x="2192" y="564"/>
                <a:ext cx="247" cy="724"/>
              </a:xfrm>
              <a:custGeom>
                <a:avLst/>
                <a:gdLst>
                  <a:gd name="T0" fmla="*/ 228 w 247"/>
                  <a:gd name="T1" fmla="*/ 675 h 724"/>
                  <a:gd name="T2" fmla="*/ 207 w 247"/>
                  <a:gd name="T3" fmla="*/ 640 h 724"/>
                  <a:gd name="T4" fmla="*/ 177 w 247"/>
                  <a:gd name="T5" fmla="*/ 568 h 724"/>
                  <a:gd name="T6" fmla="*/ 158 w 247"/>
                  <a:gd name="T7" fmla="*/ 519 h 724"/>
                  <a:gd name="T8" fmla="*/ 140 w 247"/>
                  <a:gd name="T9" fmla="*/ 457 h 724"/>
                  <a:gd name="T10" fmla="*/ 128 w 247"/>
                  <a:gd name="T11" fmla="*/ 394 h 724"/>
                  <a:gd name="T12" fmla="*/ 119 w 247"/>
                  <a:gd name="T13" fmla="*/ 331 h 724"/>
                  <a:gd name="T14" fmla="*/ 116 w 247"/>
                  <a:gd name="T15" fmla="*/ 266 h 724"/>
                  <a:gd name="T16" fmla="*/ 119 w 247"/>
                  <a:gd name="T17" fmla="*/ 203 h 724"/>
                  <a:gd name="T18" fmla="*/ 123 w 247"/>
                  <a:gd name="T19" fmla="*/ 140 h 724"/>
                  <a:gd name="T20" fmla="*/ 133 w 247"/>
                  <a:gd name="T21" fmla="*/ 80 h 724"/>
                  <a:gd name="T22" fmla="*/ 149 w 247"/>
                  <a:gd name="T23" fmla="*/ 26 h 724"/>
                  <a:gd name="T24" fmla="*/ 158 w 247"/>
                  <a:gd name="T25" fmla="*/ 5 h 724"/>
                  <a:gd name="T26" fmla="*/ 137 w 247"/>
                  <a:gd name="T27" fmla="*/ 0 h 724"/>
                  <a:gd name="T28" fmla="*/ 123 w 247"/>
                  <a:gd name="T29" fmla="*/ 0 h 724"/>
                  <a:gd name="T30" fmla="*/ 102 w 247"/>
                  <a:gd name="T31" fmla="*/ 5 h 724"/>
                  <a:gd name="T32" fmla="*/ 91 w 247"/>
                  <a:gd name="T33" fmla="*/ 7 h 724"/>
                  <a:gd name="T34" fmla="*/ 79 w 247"/>
                  <a:gd name="T35" fmla="*/ 17 h 724"/>
                  <a:gd name="T36" fmla="*/ 68 w 247"/>
                  <a:gd name="T37" fmla="*/ 26 h 724"/>
                  <a:gd name="T38" fmla="*/ 49 w 247"/>
                  <a:gd name="T39" fmla="*/ 52 h 724"/>
                  <a:gd name="T40" fmla="*/ 28 w 247"/>
                  <a:gd name="T41" fmla="*/ 87 h 724"/>
                  <a:gd name="T42" fmla="*/ 19 w 247"/>
                  <a:gd name="T43" fmla="*/ 117 h 724"/>
                  <a:gd name="T44" fmla="*/ 12 w 247"/>
                  <a:gd name="T45" fmla="*/ 147 h 724"/>
                  <a:gd name="T46" fmla="*/ 5 w 247"/>
                  <a:gd name="T47" fmla="*/ 180 h 724"/>
                  <a:gd name="T48" fmla="*/ 0 w 247"/>
                  <a:gd name="T49" fmla="*/ 226 h 724"/>
                  <a:gd name="T50" fmla="*/ 0 w 247"/>
                  <a:gd name="T51" fmla="*/ 282 h 724"/>
                  <a:gd name="T52" fmla="*/ 2 w 247"/>
                  <a:gd name="T53" fmla="*/ 345 h 724"/>
                  <a:gd name="T54" fmla="*/ 9 w 247"/>
                  <a:gd name="T55" fmla="*/ 417 h 724"/>
                  <a:gd name="T56" fmla="*/ 33 w 247"/>
                  <a:gd name="T57" fmla="*/ 510 h 724"/>
                  <a:gd name="T58" fmla="*/ 47 w 247"/>
                  <a:gd name="T59" fmla="*/ 545 h 724"/>
                  <a:gd name="T60" fmla="*/ 65 w 247"/>
                  <a:gd name="T61" fmla="*/ 585 h 724"/>
                  <a:gd name="T62" fmla="*/ 79 w 247"/>
                  <a:gd name="T63" fmla="*/ 613 h 724"/>
                  <a:gd name="T64" fmla="*/ 95 w 247"/>
                  <a:gd name="T65" fmla="*/ 640 h 724"/>
                  <a:gd name="T66" fmla="*/ 130 w 247"/>
                  <a:gd name="T67" fmla="*/ 680 h 724"/>
                  <a:gd name="T68" fmla="*/ 165 w 247"/>
                  <a:gd name="T69" fmla="*/ 713 h 724"/>
                  <a:gd name="T70" fmla="*/ 188 w 247"/>
                  <a:gd name="T71" fmla="*/ 722 h 724"/>
                  <a:gd name="T72" fmla="*/ 221 w 247"/>
                  <a:gd name="T73" fmla="*/ 724 h 724"/>
                  <a:gd name="T74" fmla="*/ 247 w 247"/>
                  <a:gd name="T75" fmla="*/ 715 h 724"/>
                  <a:gd name="T76" fmla="*/ 228 w 247"/>
                  <a:gd name="T77" fmla="*/ 675 h 7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47" h="724">
                    <a:moveTo>
                      <a:pt x="228" y="675"/>
                    </a:moveTo>
                    <a:lnTo>
                      <a:pt x="207" y="640"/>
                    </a:lnTo>
                    <a:lnTo>
                      <a:pt x="177" y="568"/>
                    </a:lnTo>
                    <a:lnTo>
                      <a:pt x="158" y="519"/>
                    </a:lnTo>
                    <a:lnTo>
                      <a:pt x="140" y="457"/>
                    </a:lnTo>
                    <a:lnTo>
                      <a:pt x="128" y="394"/>
                    </a:lnTo>
                    <a:lnTo>
                      <a:pt x="119" y="331"/>
                    </a:lnTo>
                    <a:lnTo>
                      <a:pt x="116" y="266"/>
                    </a:lnTo>
                    <a:lnTo>
                      <a:pt x="119" y="203"/>
                    </a:lnTo>
                    <a:lnTo>
                      <a:pt x="123" y="140"/>
                    </a:lnTo>
                    <a:lnTo>
                      <a:pt x="133" y="80"/>
                    </a:lnTo>
                    <a:lnTo>
                      <a:pt x="149" y="26"/>
                    </a:lnTo>
                    <a:lnTo>
                      <a:pt x="158" y="5"/>
                    </a:lnTo>
                    <a:lnTo>
                      <a:pt x="137" y="0"/>
                    </a:lnTo>
                    <a:lnTo>
                      <a:pt x="123" y="0"/>
                    </a:lnTo>
                    <a:lnTo>
                      <a:pt x="102" y="5"/>
                    </a:lnTo>
                    <a:lnTo>
                      <a:pt x="91" y="7"/>
                    </a:lnTo>
                    <a:lnTo>
                      <a:pt x="79" y="17"/>
                    </a:lnTo>
                    <a:lnTo>
                      <a:pt x="68" y="26"/>
                    </a:lnTo>
                    <a:lnTo>
                      <a:pt x="49" y="52"/>
                    </a:lnTo>
                    <a:lnTo>
                      <a:pt x="28" y="87"/>
                    </a:lnTo>
                    <a:lnTo>
                      <a:pt x="19" y="117"/>
                    </a:lnTo>
                    <a:lnTo>
                      <a:pt x="12" y="147"/>
                    </a:lnTo>
                    <a:lnTo>
                      <a:pt x="5" y="180"/>
                    </a:lnTo>
                    <a:lnTo>
                      <a:pt x="0" y="226"/>
                    </a:lnTo>
                    <a:lnTo>
                      <a:pt x="0" y="282"/>
                    </a:lnTo>
                    <a:lnTo>
                      <a:pt x="2" y="345"/>
                    </a:lnTo>
                    <a:lnTo>
                      <a:pt x="9" y="417"/>
                    </a:lnTo>
                    <a:lnTo>
                      <a:pt x="33" y="510"/>
                    </a:lnTo>
                    <a:lnTo>
                      <a:pt x="47" y="545"/>
                    </a:lnTo>
                    <a:lnTo>
                      <a:pt x="65" y="585"/>
                    </a:lnTo>
                    <a:lnTo>
                      <a:pt x="79" y="613"/>
                    </a:lnTo>
                    <a:lnTo>
                      <a:pt x="95" y="640"/>
                    </a:lnTo>
                    <a:lnTo>
                      <a:pt x="130" y="680"/>
                    </a:lnTo>
                    <a:lnTo>
                      <a:pt x="165" y="713"/>
                    </a:lnTo>
                    <a:lnTo>
                      <a:pt x="188" y="722"/>
                    </a:lnTo>
                    <a:lnTo>
                      <a:pt x="221" y="724"/>
                    </a:lnTo>
                    <a:lnTo>
                      <a:pt x="247" y="715"/>
                    </a:lnTo>
                    <a:lnTo>
                      <a:pt x="228" y="675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6" name="Freeform 659"/>
              <p:cNvSpPr>
                <a:spLocks/>
              </p:cNvSpPr>
              <p:nvPr/>
            </p:nvSpPr>
            <p:spPr bwMode="auto">
              <a:xfrm>
                <a:off x="2022" y="846"/>
                <a:ext cx="165" cy="235"/>
              </a:xfrm>
              <a:custGeom>
                <a:avLst/>
                <a:gdLst>
                  <a:gd name="T0" fmla="*/ 165 w 165"/>
                  <a:gd name="T1" fmla="*/ 228 h 235"/>
                  <a:gd name="T2" fmla="*/ 63 w 165"/>
                  <a:gd name="T3" fmla="*/ 235 h 235"/>
                  <a:gd name="T4" fmla="*/ 59 w 165"/>
                  <a:gd name="T5" fmla="*/ 233 h 235"/>
                  <a:gd name="T6" fmla="*/ 45 w 165"/>
                  <a:gd name="T7" fmla="*/ 228 h 235"/>
                  <a:gd name="T8" fmla="*/ 40 w 165"/>
                  <a:gd name="T9" fmla="*/ 221 h 235"/>
                  <a:gd name="T10" fmla="*/ 31 w 165"/>
                  <a:gd name="T11" fmla="*/ 216 h 235"/>
                  <a:gd name="T12" fmla="*/ 19 w 165"/>
                  <a:gd name="T13" fmla="*/ 193 h 235"/>
                  <a:gd name="T14" fmla="*/ 7 w 165"/>
                  <a:gd name="T15" fmla="*/ 168 h 235"/>
                  <a:gd name="T16" fmla="*/ 5 w 165"/>
                  <a:gd name="T17" fmla="*/ 156 h 235"/>
                  <a:gd name="T18" fmla="*/ 0 w 165"/>
                  <a:gd name="T19" fmla="*/ 102 h 235"/>
                  <a:gd name="T20" fmla="*/ 0 w 165"/>
                  <a:gd name="T21" fmla="*/ 84 h 235"/>
                  <a:gd name="T22" fmla="*/ 7 w 165"/>
                  <a:gd name="T23" fmla="*/ 54 h 235"/>
                  <a:gd name="T24" fmla="*/ 7 w 165"/>
                  <a:gd name="T25" fmla="*/ 49 h 235"/>
                  <a:gd name="T26" fmla="*/ 14 w 165"/>
                  <a:gd name="T27" fmla="*/ 37 h 235"/>
                  <a:gd name="T28" fmla="*/ 28 w 165"/>
                  <a:gd name="T29" fmla="*/ 26 h 235"/>
                  <a:gd name="T30" fmla="*/ 133 w 165"/>
                  <a:gd name="T31" fmla="*/ 0 h 235"/>
                  <a:gd name="T32" fmla="*/ 135 w 165"/>
                  <a:gd name="T33" fmla="*/ 30 h 235"/>
                  <a:gd name="T34" fmla="*/ 124 w 165"/>
                  <a:gd name="T35" fmla="*/ 33 h 235"/>
                  <a:gd name="T36" fmla="*/ 114 w 165"/>
                  <a:gd name="T37" fmla="*/ 42 h 235"/>
                  <a:gd name="T38" fmla="*/ 105 w 165"/>
                  <a:gd name="T39" fmla="*/ 54 h 235"/>
                  <a:gd name="T40" fmla="*/ 98 w 165"/>
                  <a:gd name="T41" fmla="*/ 72 h 235"/>
                  <a:gd name="T42" fmla="*/ 96 w 165"/>
                  <a:gd name="T43" fmla="*/ 81 h 235"/>
                  <a:gd name="T44" fmla="*/ 93 w 165"/>
                  <a:gd name="T45" fmla="*/ 93 h 235"/>
                  <a:gd name="T46" fmla="*/ 98 w 165"/>
                  <a:gd name="T47" fmla="*/ 121 h 235"/>
                  <a:gd name="T48" fmla="*/ 100 w 165"/>
                  <a:gd name="T49" fmla="*/ 140 h 235"/>
                  <a:gd name="T50" fmla="*/ 107 w 165"/>
                  <a:gd name="T51" fmla="*/ 156 h 235"/>
                  <a:gd name="T52" fmla="*/ 117 w 165"/>
                  <a:gd name="T53" fmla="*/ 175 h 235"/>
                  <a:gd name="T54" fmla="*/ 128 w 165"/>
                  <a:gd name="T55" fmla="*/ 186 h 235"/>
                  <a:gd name="T56" fmla="*/ 145 w 165"/>
                  <a:gd name="T57" fmla="*/ 198 h 235"/>
                  <a:gd name="T58" fmla="*/ 159 w 165"/>
                  <a:gd name="T59" fmla="*/ 200 h 235"/>
                  <a:gd name="T60" fmla="*/ 165 w 165"/>
                  <a:gd name="T61" fmla="*/ 228 h 2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5" h="235">
                    <a:moveTo>
                      <a:pt x="165" y="228"/>
                    </a:moveTo>
                    <a:lnTo>
                      <a:pt x="63" y="235"/>
                    </a:lnTo>
                    <a:lnTo>
                      <a:pt x="59" y="233"/>
                    </a:lnTo>
                    <a:lnTo>
                      <a:pt x="45" y="228"/>
                    </a:lnTo>
                    <a:lnTo>
                      <a:pt x="40" y="221"/>
                    </a:lnTo>
                    <a:lnTo>
                      <a:pt x="31" y="216"/>
                    </a:lnTo>
                    <a:lnTo>
                      <a:pt x="19" y="193"/>
                    </a:lnTo>
                    <a:lnTo>
                      <a:pt x="7" y="168"/>
                    </a:lnTo>
                    <a:lnTo>
                      <a:pt x="5" y="156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7" y="54"/>
                    </a:lnTo>
                    <a:lnTo>
                      <a:pt x="7" y="49"/>
                    </a:lnTo>
                    <a:lnTo>
                      <a:pt x="14" y="37"/>
                    </a:lnTo>
                    <a:lnTo>
                      <a:pt x="28" y="26"/>
                    </a:lnTo>
                    <a:lnTo>
                      <a:pt x="133" y="0"/>
                    </a:lnTo>
                    <a:lnTo>
                      <a:pt x="135" y="30"/>
                    </a:lnTo>
                    <a:lnTo>
                      <a:pt x="124" y="33"/>
                    </a:lnTo>
                    <a:lnTo>
                      <a:pt x="114" y="42"/>
                    </a:lnTo>
                    <a:lnTo>
                      <a:pt x="105" y="54"/>
                    </a:lnTo>
                    <a:lnTo>
                      <a:pt x="98" y="72"/>
                    </a:lnTo>
                    <a:lnTo>
                      <a:pt x="96" y="81"/>
                    </a:lnTo>
                    <a:lnTo>
                      <a:pt x="93" y="93"/>
                    </a:lnTo>
                    <a:lnTo>
                      <a:pt x="98" y="121"/>
                    </a:lnTo>
                    <a:lnTo>
                      <a:pt x="100" y="140"/>
                    </a:lnTo>
                    <a:lnTo>
                      <a:pt x="107" y="156"/>
                    </a:lnTo>
                    <a:lnTo>
                      <a:pt x="117" y="175"/>
                    </a:lnTo>
                    <a:lnTo>
                      <a:pt x="128" y="186"/>
                    </a:lnTo>
                    <a:lnTo>
                      <a:pt x="145" y="198"/>
                    </a:lnTo>
                    <a:lnTo>
                      <a:pt x="159" y="200"/>
                    </a:lnTo>
                    <a:lnTo>
                      <a:pt x="165" y="2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7" name="Freeform 660"/>
              <p:cNvSpPr>
                <a:spLocks/>
              </p:cNvSpPr>
              <p:nvPr/>
            </p:nvSpPr>
            <p:spPr bwMode="auto">
              <a:xfrm>
                <a:off x="1734" y="900"/>
                <a:ext cx="328" cy="190"/>
              </a:xfrm>
              <a:custGeom>
                <a:avLst/>
                <a:gdLst>
                  <a:gd name="T0" fmla="*/ 14 w 328"/>
                  <a:gd name="T1" fmla="*/ 86 h 190"/>
                  <a:gd name="T2" fmla="*/ 10 w 328"/>
                  <a:gd name="T3" fmla="*/ 93 h 190"/>
                  <a:gd name="T4" fmla="*/ 5 w 328"/>
                  <a:gd name="T5" fmla="*/ 100 h 190"/>
                  <a:gd name="T6" fmla="*/ 3 w 328"/>
                  <a:gd name="T7" fmla="*/ 107 h 190"/>
                  <a:gd name="T8" fmla="*/ 0 w 328"/>
                  <a:gd name="T9" fmla="*/ 116 h 190"/>
                  <a:gd name="T10" fmla="*/ 0 w 328"/>
                  <a:gd name="T11" fmla="*/ 142 h 190"/>
                  <a:gd name="T12" fmla="*/ 3 w 328"/>
                  <a:gd name="T13" fmla="*/ 156 h 190"/>
                  <a:gd name="T14" fmla="*/ 7 w 328"/>
                  <a:gd name="T15" fmla="*/ 165 h 190"/>
                  <a:gd name="T16" fmla="*/ 12 w 328"/>
                  <a:gd name="T17" fmla="*/ 174 h 190"/>
                  <a:gd name="T18" fmla="*/ 19 w 328"/>
                  <a:gd name="T19" fmla="*/ 183 h 190"/>
                  <a:gd name="T20" fmla="*/ 26 w 328"/>
                  <a:gd name="T21" fmla="*/ 186 h 190"/>
                  <a:gd name="T22" fmla="*/ 35 w 328"/>
                  <a:gd name="T23" fmla="*/ 190 h 190"/>
                  <a:gd name="T24" fmla="*/ 89 w 328"/>
                  <a:gd name="T25" fmla="*/ 188 h 190"/>
                  <a:gd name="T26" fmla="*/ 100 w 328"/>
                  <a:gd name="T27" fmla="*/ 183 h 190"/>
                  <a:gd name="T28" fmla="*/ 156 w 328"/>
                  <a:gd name="T29" fmla="*/ 181 h 190"/>
                  <a:gd name="T30" fmla="*/ 328 w 328"/>
                  <a:gd name="T31" fmla="*/ 167 h 190"/>
                  <a:gd name="T32" fmla="*/ 319 w 328"/>
                  <a:gd name="T33" fmla="*/ 162 h 190"/>
                  <a:gd name="T34" fmla="*/ 307 w 328"/>
                  <a:gd name="T35" fmla="*/ 139 h 190"/>
                  <a:gd name="T36" fmla="*/ 295 w 328"/>
                  <a:gd name="T37" fmla="*/ 114 h 190"/>
                  <a:gd name="T38" fmla="*/ 293 w 328"/>
                  <a:gd name="T39" fmla="*/ 102 h 190"/>
                  <a:gd name="T40" fmla="*/ 288 w 328"/>
                  <a:gd name="T41" fmla="*/ 48 h 190"/>
                  <a:gd name="T42" fmla="*/ 288 w 328"/>
                  <a:gd name="T43" fmla="*/ 30 h 190"/>
                  <a:gd name="T44" fmla="*/ 295 w 328"/>
                  <a:gd name="T45" fmla="*/ 0 h 190"/>
                  <a:gd name="T46" fmla="*/ 156 w 328"/>
                  <a:gd name="T47" fmla="*/ 41 h 190"/>
                  <a:gd name="T48" fmla="*/ 100 w 328"/>
                  <a:gd name="T49" fmla="*/ 58 h 190"/>
                  <a:gd name="T50" fmla="*/ 68 w 328"/>
                  <a:gd name="T51" fmla="*/ 67 h 190"/>
                  <a:gd name="T52" fmla="*/ 24 w 328"/>
                  <a:gd name="T53" fmla="*/ 81 h 190"/>
                  <a:gd name="T54" fmla="*/ 14 w 328"/>
                  <a:gd name="T55" fmla="*/ 86 h 1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8" h="190">
                    <a:moveTo>
                      <a:pt x="14" y="86"/>
                    </a:moveTo>
                    <a:lnTo>
                      <a:pt x="10" y="93"/>
                    </a:lnTo>
                    <a:lnTo>
                      <a:pt x="5" y="100"/>
                    </a:lnTo>
                    <a:lnTo>
                      <a:pt x="3" y="107"/>
                    </a:lnTo>
                    <a:lnTo>
                      <a:pt x="0" y="116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7" y="165"/>
                    </a:lnTo>
                    <a:lnTo>
                      <a:pt x="12" y="174"/>
                    </a:lnTo>
                    <a:lnTo>
                      <a:pt x="19" y="183"/>
                    </a:lnTo>
                    <a:lnTo>
                      <a:pt x="26" y="186"/>
                    </a:lnTo>
                    <a:lnTo>
                      <a:pt x="35" y="190"/>
                    </a:lnTo>
                    <a:lnTo>
                      <a:pt x="89" y="188"/>
                    </a:lnTo>
                    <a:lnTo>
                      <a:pt x="100" y="183"/>
                    </a:lnTo>
                    <a:lnTo>
                      <a:pt x="156" y="181"/>
                    </a:lnTo>
                    <a:lnTo>
                      <a:pt x="328" y="167"/>
                    </a:lnTo>
                    <a:lnTo>
                      <a:pt x="319" y="162"/>
                    </a:lnTo>
                    <a:lnTo>
                      <a:pt x="307" y="139"/>
                    </a:lnTo>
                    <a:lnTo>
                      <a:pt x="295" y="114"/>
                    </a:lnTo>
                    <a:lnTo>
                      <a:pt x="293" y="102"/>
                    </a:lnTo>
                    <a:lnTo>
                      <a:pt x="288" y="48"/>
                    </a:lnTo>
                    <a:lnTo>
                      <a:pt x="288" y="30"/>
                    </a:lnTo>
                    <a:lnTo>
                      <a:pt x="295" y="0"/>
                    </a:lnTo>
                    <a:lnTo>
                      <a:pt x="156" y="41"/>
                    </a:lnTo>
                    <a:lnTo>
                      <a:pt x="100" y="58"/>
                    </a:lnTo>
                    <a:lnTo>
                      <a:pt x="68" y="67"/>
                    </a:lnTo>
                    <a:lnTo>
                      <a:pt x="24" y="81"/>
                    </a:lnTo>
                    <a:lnTo>
                      <a:pt x="14" y="8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8" name="Freeform 661"/>
              <p:cNvSpPr>
                <a:spLocks/>
              </p:cNvSpPr>
              <p:nvPr/>
            </p:nvSpPr>
            <p:spPr bwMode="auto">
              <a:xfrm>
                <a:off x="1706" y="951"/>
                <a:ext cx="184" cy="358"/>
              </a:xfrm>
              <a:custGeom>
                <a:avLst/>
                <a:gdLst>
                  <a:gd name="T0" fmla="*/ 28 w 184"/>
                  <a:gd name="T1" fmla="*/ 77 h 358"/>
                  <a:gd name="T2" fmla="*/ 28 w 184"/>
                  <a:gd name="T3" fmla="*/ 65 h 358"/>
                  <a:gd name="T4" fmla="*/ 31 w 184"/>
                  <a:gd name="T5" fmla="*/ 56 h 358"/>
                  <a:gd name="T6" fmla="*/ 33 w 184"/>
                  <a:gd name="T7" fmla="*/ 49 h 358"/>
                  <a:gd name="T8" fmla="*/ 38 w 184"/>
                  <a:gd name="T9" fmla="*/ 42 h 358"/>
                  <a:gd name="T10" fmla="*/ 42 w 184"/>
                  <a:gd name="T11" fmla="*/ 35 h 358"/>
                  <a:gd name="T12" fmla="*/ 52 w 184"/>
                  <a:gd name="T13" fmla="*/ 30 h 358"/>
                  <a:gd name="T14" fmla="*/ 96 w 184"/>
                  <a:gd name="T15" fmla="*/ 16 h 358"/>
                  <a:gd name="T16" fmla="*/ 75 w 184"/>
                  <a:gd name="T17" fmla="*/ 0 h 358"/>
                  <a:gd name="T18" fmla="*/ 42 w 184"/>
                  <a:gd name="T19" fmla="*/ 0 h 358"/>
                  <a:gd name="T20" fmla="*/ 21 w 184"/>
                  <a:gd name="T21" fmla="*/ 16 h 358"/>
                  <a:gd name="T22" fmla="*/ 12 w 184"/>
                  <a:gd name="T23" fmla="*/ 32 h 358"/>
                  <a:gd name="T24" fmla="*/ 5 w 184"/>
                  <a:gd name="T25" fmla="*/ 49 h 358"/>
                  <a:gd name="T26" fmla="*/ 3 w 184"/>
                  <a:gd name="T27" fmla="*/ 63 h 358"/>
                  <a:gd name="T28" fmla="*/ 0 w 184"/>
                  <a:gd name="T29" fmla="*/ 77 h 358"/>
                  <a:gd name="T30" fmla="*/ 3 w 184"/>
                  <a:gd name="T31" fmla="*/ 93 h 358"/>
                  <a:gd name="T32" fmla="*/ 5 w 184"/>
                  <a:gd name="T33" fmla="*/ 107 h 358"/>
                  <a:gd name="T34" fmla="*/ 7 w 184"/>
                  <a:gd name="T35" fmla="*/ 116 h 358"/>
                  <a:gd name="T36" fmla="*/ 12 w 184"/>
                  <a:gd name="T37" fmla="*/ 125 h 358"/>
                  <a:gd name="T38" fmla="*/ 26 w 184"/>
                  <a:gd name="T39" fmla="*/ 144 h 358"/>
                  <a:gd name="T40" fmla="*/ 40 w 184"/>
                  <a:gd name="T41" fmla="*/ 156 h 358"/>
                  <a:gd name="T42" fmla="*/ 47 w 184"/>
                  <a:gd name="T43" fmla="*/ 160 h 358"/>
                  <a:gd name="T44" fmla="*/ 63 w 184"/>
                  <a:gd name="T45" fmla="*/ 167 h 358"/>
                  <a:gd name="T46" fmla="*/ 79 w 184"/>
                  <a:gd name="T47" fmla="*/ 221 h 358"/>
                  <a:gd name="T48" fmla="*/ 121 w 184"/>
                  <a:gd name="T49" fmla="*/ 223 h 358"/>
                  <a:gd name="T50" fmla="*/ 151 w 184"/>
                  <a:gd name="T51" fmla="*/ 358 h 358"/>
                  <a:gd name="T52" fmla="*/ 184 w 184"/>
                  <a:gd name="T53" fmla="*/ 333 h 358"/>
                  <a:gd name="T54" fmla="*/ 149 w 184"/>
                  <a:gd name="T55" fmla="*/ 202 h 358"/>
                  <a:gd name="T56" fmla="*/ 117 w 184"/>
                  <a:gd name="T57" fmla="*/ 202 h 358"/>
                  <a:gd name="T58" fmla="*/ 98 w 184"/>
                  <a:gd name="T59" fmla="*/ 156 h 358"/>
                  <a:gd name="T60" fmla="*/ 103 w 184"/>
                  <a:gd name="T61" fmla="*/ 153 h 358"/>
                  <a:gd name="T62" fmla="*/ 107 w 184"/>
                  <a:gd name="T63" fmla="*/ 149 h 358"/>
                  <a:gd name="T64" fmla="*/ 117 w 184"/>
                  <a:gd name="T65" fmla="*/ 137 h 358"/>
                  <a:gd name="T66" fmla="*/ 63 w 184"/>
                  <a:gd name="T67" fmla="*/ 139 h 358"/>
                  <a:gd name="T68" fmla="*/ 54 w 184"/>
                  <a:gd name="T69" fmla="*/ 135 h 358"/>
                  <a:gd name="T70" fmla="*/ 47 w 184"/>
                  <a:gd name="T71" fmla="*/ 132 h 358"/>
                  <a:gd name="T72" fmla="*/ 40 w 184"/>
                  <a:gd name="T73" fmla="*/ 123 h 358"/>
                  <a:gd name="T74" fmla="*/ 35 w 184"/>
                  <a:gd name="T75" fmla="*/ 114 h 358"/>
                  <a:gd name="T76" fmla="*/ 31 w 184"/>
                  <a:gd name="T77" fmla="*/ 105 h 358"/>
                  <a:gd name="T78" fmla="*/ 28 w 184"/>
                  <a:gd name="T79" fmla="*/ 91 h 358"/>
                  <a:gd name="T80" fmla="*/ 28 w 184"/>
                  <a:gd name="T81" fmla="*/ 77 h 3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58">
                    <a:moveTo>
                      <a:pt x="28" y="77"/>
                    </a:moveTo>
                    <a:lnTo>
                      <a:pt x="28" y="65"/>
                    </a:lnTo>
                    <a:lnTo>
                      <a:pt x="31" y="56"/>
                    </a:lnTo>
                    <a:lnTo>
                      <a:pt x="33" y="49"/>
                    </a:lnTo>
                    <a:lnTo>
                      <a:pt x="38" y="42"/>
                    </a:lnTo>
                    <a:lnTo>
                      <a:pt x="42" y="35"/>
                    </a:lnTo>
                    <a:lnTo>
                      <a:pt x="52" y="30"/>
                    </a:lnTo>
                    <a:lnTo>
                      <a:pt x="96" y="16"/>
                    </a:lnTo>
                    <a:lnTo>
                      <a:pt x="75" y="0"/>
                    </a:lnTo>
                    <a:lnTo>
                      <a:pt x="42" y="0"/>
                    </a:lnTo>
                    <a:lnTo>
                      <a:pt x="21" y="16"/>
                    </a:lnTo>
                    <a:lnTo>
                      <a:pt x="12" y="32"/>
                    </a:lnTo>
                    <a:lnTo>
                      <a:pt x="5" y="49"/>
                    </a:lnTo>
                    <a:lnTo>
                      <a:pt x="3" y="63"/>
                    </a:lnTo>
                    <a:lnTo>
                      <a:pt x="0" y="77"/>
                    </a:lnTo>
                    <a:lnTo>
                      <a:pt x="3" y="93"/>
                    </a:lnTo>
                    <a:lnTo>
                      <a:pt x="5" y="107"/>
                    </a:lnTo>
                    <a:lnTo>
                      <a:pt x="7" y="116"/>
                    </a:lnTo>
                    <a:lnTo>
                      <a:pt x="12" y="125"/>
                    </a:lnTo>
                    <a:lnTo>
                      <a:pt x="26" y="144"/>
                    </a:lnTo>
                    <a:lnTo>
                      <a:pt x="40" y="156"/>
                    </a:lnTo>
                    <a:lnTo>
                      <a:pt x="47" y="160"/>
                    </a:lnTo>
                    <a:lnTo>
                      <a:pt x="63" y="167"/>
                    </a:lnTo>
                    <a:lnTo>
                      <a:pt x="79" y="221"/>
                    </a:lnTo>
                    <a:lnTo>
                      <a:pt x="121" y="223"/>
                    </a:lnTo>
                    <a:lnTo>
                      <a:pt x="151" y="358"/>
                    </a:lnTo>
                    <a:lnTo>
                      <a:pt x="184" y="333"/>
                    </a:lnTo>
                    <a:lnTo>
                      <a:pt x="149" y="202"/>
                    </a:lnTo>
                    <a:lnTo>
                      <a:pt x="117" y="202"/>
                    </a:lnTo>
                    <a:lnTo>
                      <a:pt x="98" y="156"/>
                    </a:lnTo>
                    <a:lnTo>
                      <a:pt x="103" y="153"/>
                    </a:lnTo>
                    <a:lnTo>
                      <a:pt x="107" y="149"/>
                    </a:lnTo>
                    <a:lnTo>
                      <a:pt x="117" y="137"/>
                    </a:lnTo>
                    <a:lnTo>
                      <a:pt x="63" y="139"/>
                    </a:lnTo>
                    <a:lnTo>
                      <a:pt x="54" y="135"/>
                    </a:lnTo>
                    <a:lnTo>
                      <a:pt x="47" y="132"/>
                    </a:lnTo>
                    <a:lnTo>
                      <a:pt x="40" y="123"/>
                    </a:lnTo>
                    <a:lnTo>
                      <a:pt x="35" y="114"/>
                    </a:lnTo>
                    <a:lnTo>
                      <a:pt x="31" y="105"/>
                    </a:lnTo>
                    <a:lnTo>
                      <a:pt x="28" y="91"/>
                    </a:lnTo>
                    <a:lnTo>
                      <a:pt x="28" y="77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9" name="Freeform 662"/>
              <p:cNvSpPr>
                <a:spLocks/>
              </p:cNvSpPr>
              <p:nvPr/>
            </p:nvSpPr>
            <p:spPr bwMode="auto">
              <a:xfrm>
                <a:off x="1634" y="951"/>
                <a:ext cx="135" cy="170"/>
              </a:xfrm>
              <a:custGeom>
                <a:avLst/>
                <a:gdLst>
                  <a:gd name="T0" fmla="*/ 26 w 135"/>
                  <a:gd name="T1" fmla="*/ 28 h 170"/>
                  <a:gd name="T2" fmla="*/ 17 w 135"/>
                  <a:gd name="T3" fmla="*/ 35 h 170"/>
                  <a:gd name="T4" fmla="*/ 7 w 135"/>
                  <a:gd name="T5" fmla="*/ 51 h 170"/>
                  <a:gd name="T6" fmla="*/ 7 w 135"/>
                  <a:gd name="T7" fmla="*/ 58 h 170"/>
                  <a:gd name="T8" fmla="*/ 3 w 135"/>
                  <a:gd name="T9" fmla="*/ 74 h 170"/>
                  <a:gd name="T10" fmla="*/ 0 w 135"/>
                  <a:gd name="T11" fmla="*/ 84 h 170"/>
                  <a:gd name="T12" fmla="*/ 0 w 135"/>
                  <a:gd name="T13" fmla="*/ 100 h 170"/>
                  <a:gd name="T14" fmla="*/ 5 w 135"/>
                  <a:gd name="T15" fmla="*/ 123 h 170"/>
                  <a:gd name="T16" fmla="*/ 14 w 135"/>
                  <a:gd name="T17" fmla="*/ 144 h 170"/>
                  <a:gd name="T18" fmla="*/ 17 w 135"/>
                  <a:gd name="T19" fmla="*/ 151 h 170"/>
                  <a:gd name="T20" fmla="*/ 33 w 135"/>
                  <a:gd name="T21" fmla="*/ 167 h 170"/>
                  <a:gd name="T22" fmla="*/ 42 w 135"/>
                  <a:gd name="T23" fmla="*/ 170 h 170"/>
                  <a:gd name="T24" fmla="*/ 49 w 135"/>
                  <a:gd name="T25" fmla="*/ 170 h 170"/>
                  <a:gd name="T26" fmla="*/ 135 w 135"/>
                  <a:gd name="T27" fmla="*/ 167 h 170"/>
                  <a:gd name="T28" fmla="*/ 119 w 135"/>
                  <a:gd name="T29" fmla="*/ 160 h 170"/>
                  <a:gd name="T30" fmla="*/ 112 w 135"/>
                  <a:gd name="T31" fmla="*/ 156 h 170"/>
                  <a:gd name="T32" fmla="*/ 98 w 135"/>
                  <a:gd name="T33" fmla="*/ 144 h 170"/>
                  <a:gd name="T34" fmla="*/ 84 w 135"/>
                  <a:gd name="T35" fmla="*/ 125 h 170"/>
                  <a:gd name="T36" fmla="*/ 79 w 135"/>
                  <a:gd name="T37" fmla="*/ 116 h 170"/>
                  <a:gd name="T38" fmla="*/ 77 w 135"/>
                  <a:gd name="T39" fmla="*/ 107 h 170"/>
                  <a:gd name="T40" fmla="*/ 75 w 135"/>
                  <a:gd name="T41" fmla="*/ 93 h 170"/>
                  <a:gd name="T42" fmla="*/ 72 w 135"/>
                  <a:gd name="T43" fmla="*/ 77 h 170"/>
                  <a:gd name="T44" fmla="*/ 75 w 135"/>
                  <a:gd name="T45" fmla="*/ 63 h 170"/>
                  <a:gd name="T46" fmla="*/ 77 w 135"/>
                  <a:gd name="T47" fmla="*/ 49 h 170"/>
                  <a:gd name="T48" fmla="*/ 84 w 135"/>
                  <a:gd name="T49" fmla="*/ 32 h 170"/>
                  <a:gd name="T50" fmla="*/ 93 w 135"/>
                  <a:gd name="T51" fmla="*/ 16 h 170"/>
                  <a:gd name="T52" fmla="*/ 114 w 135"/>
                  <a:gd name="T53" fmla="*/ 0 h 170"/>
                  <a:gd name="T54" fmla="*/ 26 w 135"/>
                  <a:gd name="T55" fmla="*/ 28 h 17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35" h="170">
                    <a:moveTo>
                      <a:pt x="26" y="28"/>
                    </a:moveTo>
                    <a:lnTo>
                      <a:pt x="17" y="35"/>
                    </a:lnTo>
                    <a:lnTo>
                      <a:pt x="7" y="51"/>
                    </a:lnTo>
                    <a:lnTo>
                      <a:pt x="7" y="58"/>
                    </a:lnTo>
                    <a:lnTo>
                      <a:pt x="3" y="74"/>
                    </a:lnTo>
                    <a:lnTo>
                      <a:pt x="0" y="84"/>
                    </a:lnTo>
                    <a:lnTo>
                      <a:pt x="0" y="100"/>
                    </a:lnTo>
                    <a:lnTo>
                      <a:pt x="5" y="123"/>
                    </a:lnTo>
                    <a:lnTo>
                      <a:pt x="14" y="144"/>
                    </a:lnTo>
                    <a:lnTo>
                      <a:pt x="17" y="151"/>
                    </a:lnTo>
                    <a:lnTo>
                      <a:pt x="33" y="167"/>
                    </a:lnTo>
                    <a:lnTo>
                      <a:pt x="42" y="170"/>
                    </a:lnTo>
                    <a:lnTo>
                      <a:pt x="49" y="170"/>
                    </a:lnTo>
                    <a:lnTo>
                      <a:pt x="135" y="167"/>
                    </a:lnTo>
                    <a:lnTo>
                      <a:pt x="119" y="160"/>
                    </a:lnTo>
                    <a:lnTo>
                      <a:pt x="112" y="156"/>
                    </a:lnTo>
                    <a:lnTo>
                      <a:pt x="98" y="144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77" y="107"/>
                    </a:lnTo>
                    <a:lnTo>
                      <a:pt x="75" y="93"/>
                    </a:lnTo>
                    <a:lnTo>
                      <a:pt x="72" y="77"/>
                    </a:lnTo>
                    <a:lnTo>
                      <a:pt x="75" y="63"/>
                    </a:lnTo>
                    <a:lnTo>
                      <a:pt x="77" y="49"/>
                    </a:lnTo>
                    <a:lnTo>
                      <a:pt x="84" y="32"/>
                    </a:lnTo>
                    <a:lnTo>
                      <a:pt x="93" y="16"/>
                    </a:lnTo>
                    <a:lnTo>
                      <a:pt x="114" y="0"/>
                    </a:lnTo>
                    <a:lnTo>
                      <a:pt x="26" y="2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40" name="Freeform 663"/>
              <p:cNvSpPr>
                <a:spLocks/>
              </p:cNvSpPr>
              <p:nvPr/>
            </p:nvSpPr>
            <p:spPr bwMode="auto">
              <a:xfrm>
                <a:off x="1653" y="1118"/>
                <a:ext cx="204" cy="191"/>
              </a:xfrm>
              <a:custGeom>
                <a:avLst/>
                <a:gdLst>
                  <a:gd name="T0" fmla="*/ 174 w 204"/>
                  <a:gd name="T1" fmla="*/ 56 h 191"/>
                  <a:gd name="T2" fmla="*/ 204 w 204"/>
                  <a:gd name="T3" fmla="*/ 191 h 191"/>
                  <a:gd name="T4" fmla="*/ 181 w 204"/>
                  <a:gd name="T5" fmla="*/ 184 h 191"/>
                  <a:gd name="T6" fmla="*/ 132 w 204"/>
                  <a:gd name="T7" fmla="*/ 173 h 191"/>
                  <a:gd name="T8" fmla="*/ 123 w 204"/>
                  <a:gd name="T9" fmla="*/ 133 h 191"/>
                  <a:gd name="T10" fmla="*/ 93 w 204"/>
                  <a:gd name="T11" fmla="*/ 126 h 191"/>
                  <a:gd name="T12" fmla="*/ 67 w 204"/>
                  <a:gd name="T13" fmla="*/ 121 h 191"/>
                  <a:gd name="T14" fmla="*/ 70 w 204"/>
                  <a:gd name="T15" fmla="*/ 149 h 191"/>
                  <a:gd name="T16" fmla="*/ 14 w 204"/>
                  <a:gd name="T17" fmla="*/ 142 h 191"/>
                  <a:gd name="T18" fmla="*/ 0 w 204"/>
                  <a:gd name="T19" fmla="*/ 52 h 191"/>
                  <a:gd name="T20" fmla="*/ 42 w 204"/>
                  <a:gd name="T21" fmla="*/ 54 h 191"/>
                  <a:gd name="T22" fmla="*/ 30 w 204"/>
                  <a:gd name="T23" fmla="*/ 3 h 191"/>
                  <a:gd name="T24" fmla="*/ 116 w 204"/>
                  <a:gd name="T25" fmla="*/ 0 h 191"/>
                  <a:gd name="T26" fmla="*/ 132 w 204"/>
                  <a:gd name="T27" fmla="*/ 54 h 191"/>
                  <a:gd name="T28" fmla="*/ 174 w 204"/>
                  <a:gd name="T29" fmla="*/ 56 h 1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191">
                    <a:moveTo>
                      <a:pt x="174" y="56"/>
                    </a:moveTo>
                    <a:lnTo>
                      <a:pt x="204" y="191"/>
                    </a:lnTo>
                    <a:lnTo>
                      <a:pt x="181" y="184"/>
                    </a:lnTo>
                    <a:lnTo>
                      <a:pt x="132" y="173"/>
                    </a:lnTo>
                    <a:lnTo>
                      <a:pt x="123" y="133"/>
                    </a:lnTo>
                    <a:lnTo>
                      <a:pt x="93" y="126"/>
                    </a:lnTo>
                    <a:lnTo>
                      <a:pt x="67" y="121"/>
                    </a:lnTo>
                    <a:lnTo>
                      <a:pt x="70" y="149"/>
                    </a:lnTo>
                    <a:lnTo>
                      <a:pt x="14" y="142"/>
                    </a:lnTo>
                    <a:lnTo>
                      <a:pt x="0" y="52"/>
                    </a:lnTo>
                    <a:lnTo>
                      <a:pt x="42" y="54"/>
                    </a:lnTo>
                    <a:lnTo>
                      <a:pt x="30" y="3"/>
                    </a:lnTo>
                    <a:lnTo>
                      <a:pt x="116" y="0"/>
                    </a:lnTo>
                    <a:lnTo>
                      <a:pt x="132" y="54"/>
                    </a:lnTo>
                    <a:lnTo>
                      <a:pt x="174" y="5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41" name="Freeform 664"/>
              <p:cNvSpPr>
                <a:spLocks/>
              </p:cNvSpPr>
              <p:nvPr/>
            </p:nvSpPr>
            <p:spPr bwMode="auto">
              <a:xfrm>
                <a:off x="1720" y="1239"/>
                <a:ext cx="26" cy="28"/>
              </a:xfrm>
              <a:custGeom>
                <a:avLst/>
                <a:gdLst>
                  <a:gd name="T0" fmla="*/ 3 w 26"/>
                  <a:gd name="T1" fmla="*/ 28 h 28"/>
                  <a:gd name="T2" fmla="*/ 26 w 26"/>
                  <a:gd name="T3" fmla="*/ 19 h 28"/>
                  <a:gd name="T4" fmla="*/ 26 w 26"/>
                  <a:gd name="T5" fmla="*/ 5 h 28"/>
                  <a:gd name="T6" fmla="*/ 0 w 26"/>
                  <a:gd name="T7" fmla="*/ 0 h 28"/>
                  <a:gd name="T8" fmla="*/ 3 w 26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28">
                    <a:moveTo>
                      <a:pt x="3" y="28"/>
                    </a:moveTo>
                    <a:lnTo>
                      <a:pt x="26" y="19"/>
                    </a:lnTo>
                    <a:lnTo>
                      <a:pt x="26" y="5"/>
                    </a:lnTo>
                    <a:lnTo>
                      <a:pt x="0" y="0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42" name="Freeform 665"/>
              <p:cNvSpPr>
                <a:spLocks/>
              </p:cNvSpPr>
              <p:nvPr/>
            </p:nvSpPr>
            <p:spPr bwMode="auto">
              <a:xfrm>
                <a:off x="2164" y="834"/>
                <a:ext cx="19" cy="19"/>
              </a:xfrm>
              <a:custGeom>
                <a:avLst/>
                <a:gdLst>
                  <a:gd name="T0" fmla="*/ 19 w 19"/>
                  <a:gd name="T1" fmla="*/ 10 h 19"/>
                  <a:gd name="T2" fmla="*/ 19 w 19"/>
                  <a:gd name="T3" fmla="*/ 5 h 19"/>
                  <a:gd name="T4" fmla="*/ 14 w 19"/>
                  <a:gd name="T5" fmla="*/ 3 h 19"/>
                  <a:gd name="T6" fmla="*/ 10 w 19"/>
                  <a:gd name="T7" fmla="*/ 0 h 19"/>
                  <a:gd name="T8" fmla="*/ 5 w 19"/>
                  <a:gd name="T9" fmla="*/ 3 h 19"/>
                  <a:gd name="T10" fmla="*/ 3 w 19"/>
                  <a:gd name="T11" fmla="*/ 5 h 19"/>
                  <a:gd name="T12" fmla="*/ 0 w 19"/>
                  <a:gd name="T13" fmla="*/ 10 h 19"/>
                  <a:gd name="T14" fmla="*/ 3 w 19"/>
                  <a:gd name="T15" fmla="*/ 14 h 19"/>
                  <a:gd name="T16" fmla="*/ 5 w 19"/>
                  <a:gd name="T17" fmla="*/ 17 h 19"/>
                  <a:gd name="T18" fmla="*/ 10 w 19"/>
                  <a:gd name="T19" fmla="*/ 19 h 19"/>
                  <a:gd name="T20" fmla="*/ 14 w 19"/>
                  <a:gd name="T21" fmla="*/ 17 h 19"/>
                  <a:gd name="T22" fmla="*/ 19 w 19"/>
                  <a:gd name="T23" fmla="*/ 14 h 19"/>
                  <a:gd name="T24" fmla="*/ 19 w 19"/>
                  <a:gd name="T25" fmla="*/ 1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10"/>
                    </a:moveTo>
                    <a:lnTo>
                      <a:pt x="19" y="5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10" y="19"/>
                    </a:lnTo>
                    <a:lnTo>
                      <a:pt x="14" y="17"/>
                    </a:lnTo>
                    <a:lnTo>
                      <a:pt x="19" y="14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2022" name="Group 666"/>
            <p:cNvGrpSpPr>
              <a:grpSpLocks/>
            </p:cNvGrpSpPr>
            <p:nvPr/>
          </p:nvGrpSpPr>
          <p:grpSpPr bwMode="auto">
            <a:xfrm>
              <a:off x="3264" y="1728"/>
              <a:ext cx="384" cy="432"/>
              <a:chOff x="2119" y="1267"/>
              <a:chExt cx="1516" cy="1779"/>
            </a:xfrm>
          </p:grpSpPr>
          <p:sp>
            <p:nvSpPr>
              <p:cNvPr id="42023" name="Freeform 667"/>
              <p:cNvSpPr>
                <a:spLocks/>
              </p:cNvSpPr>
              <p:nvPr/>
            </p:nvSpPr>
            <p:spPr bwMode="auto">
              <a:xfrm>
                <a:off x="2286" y="1267"/>
                <a:ext cx="1059" cy="683"/>
              </a:xfrm>
              <a:custGeom>
                <a:avLst/>
                <a:gdLst>
                  <a:gd name="T0" fmla="*/ 1050 w 1059"/>
                  <a:gd name="T1" fmla="*/ 468 h 683"/>
                  <a:gd name="T2" fmla="*/ 1036 w 1059"/>
                  <a:gd name="T3" fmla="*/ 399 h 683"/>
                  <a:gd name="T4" fmla="*/ 1013 w 1059"/>
                  <a:gd name="T5" fmla="*/ 332 h 683"/>
                  <a:gd name="T6" fmla="*/ 983 w 1059"/>
                  <a:gd name="T7" fmla="*/ 269 h 683"/>
                  <a:gd name="T8" fmla="*/ 942 w 1059"/>
                  <a:gd name="T9" fmla="*/ 209 h 683"/>
                  <a:gd name="T10" fmla="*/ 896 w 1059"/>
                  <a:gd name="T11" fmla="*/ 157 h 683"/>
                  <a:gd name="T12" fmla="*/ 843 w 1059"/>
                  <a:gd name="T13" fmla="*/ 109 h 683"/>
                  <a:gd name="T14" fmla="*/ 785 w 1059"/>
                  <a:gd name="T15" fmla="*/ 71 h 683"/>
                  <a:gd name="T16" fmla="*/ 720 w 1059"/>
                  <a:gd name="T17" fmla="*/ 40 h 683"/>
                  <a:gd name="T18" fmla="*/ 654 w 1059"/>
                  <a:gd name="T19" fmla="*/ 17 h 683"/>
                  <a:gd name="T20" fmla="*/ 589 w 1059"/>
                  <a:gd name="T21" fmla="*/ 4 h 683"/>
                  <a:gd name="T22" fmla="*/ 535 w 1059"/>
                  <a:gd name="T23" fmla="*/ 0 h 683"/>
                  <a:gd name="T24" fmla="*/ 472 w 1059"/>
                  <a:gd name="T25" fmla="*/ 2 h 683"/>
                  <a:gd name="T26" fmla="*/ 411 w 1059"/>
                  <a:gd name="T27" fmla="*/ 13 h 683"/>
                  <a:gd name="T28" fmla="*/ 351 w 1059"/>
                  <a:gd name="T29" fmla="*/ 31 h 683"/>
                  <a:gd name="T30" fmla="*/ 294 w 1059"/>
                  <a:gd name="T31" fmla="*/ 56 h 683"/>
                  <a:gd name="T32" fmla="*/ 240 w 1059"/>
                  <a:gd name="T33" fmla="*/ 84 h 683"/>
                  <a:gd name="T34" fmla="*/ 188 w 1059"/>
                  <a:gd name="T35" fmla="*/ 123 h 683"/>
                  <a:gd name="T36" fmla="*/ 144 w 1059"/>
                  <a:gd name="T37" fmla="*/ 165 h 683"/>
                  <a:gd name="T38" fmla="*/ 102 w 1059"/>
                  <a:gd name="T39" fmla="*/ 213 h 683"/>
                  <a:gd name="T40" fmla="*/ 69 w 1059"/>
                  <a:gd name="T41" fmla="*/ 267 h 683"/>
                  <a:gd name="T42" fmla="*/ 40 w 1059"/>
                  <a:gd name="T43" fmla="*/ 320 h 683"/>
                  <a:gd name="T44" fmla="*/ 19 w 1059"/>
                  <a:gd name="T45" fmla="*/ 380 h 683"/>
                  <a:gd name="T46" fmla="*/ 6 w 1059"/>
                  <a:gd name="T47" fmla="*/ 441 h 683"/>
                  <a:gd name="T48" fmla="*/ 0 w 1059"/>
                  <a:gd name="T49" fmla="*/ 489 h 683"/>
                  <a:gd name="T50" fmla="*/ 192 w 1059"/>
                  <a:gd name="T51" fmla="*/ 683 h 683"/>
                  <a:gd name="T52" fmla="*/ 196 w 1059"/>
                  <a:gd name="T53" fmla="*/ 478 h 683"/>
                  <a:gd name="T54" fmla="*/ 209 w 1059"/>
                  <a:gd name="T55" fmla="*/ 420 h 683"/>
                  <a:gd name="T56" fmla="*/ 230 w 1059"/>
                  <a:gd name="T57" fmla="*/ 374 h 683"/>
                  <a:gd name="T58" fmla="*/ 255 w 1059"/>
                  <a:gd name="T59" fmla="*/ 332 h 683"/>
                  <a:gd name="T60" fmla="*/ 288 w 1059"/>
                  <a:gd name="T61" fmla="*/ 296 h 683"/>
                  <a:gd name="T62" fmla="*/ 326 w 1059"/>
                  <a:gd name="T63" fmla="*/ 263 h 683"/>
                  <a:gd name="T64" fmla="*/ 368 w 1059"/>
                  <a:gd name="T65" fmla="*/ 234 h 683"/>
                  <a:gd name="T66" fmla="*/ 415 w 1059"/>
                  <a:gd name="T67" fmla="*/ 215 h 683"/>
                  <a:gd name="T68" fmla="*/ 463 w 1059"/>
                  <a:gd name="T69" fmla="*/ 201 h 683"/>
                  <a:gd name="T70" fmla="*/ 512 w 1059"/>
                  <a:gd name="T71" fmla="*/ 196 h 683"/>
                  <a:gd name="T72" fmla="*/ 587 w 1059"/>
                  <a:gd name="T73" fmla="*/ 200 h 683"/>
                  <a:gd name="T74" fmla="*/ 633 w 1059"/>
                  <a:gd name="T75" fmla="*/ 213 h 683"/>
                  <a:gd name="T76" fmla="*/ 670 w 1059"/>
                  <a:gd name="T77" fmla="*/ 230 h 683"/>
                  <a:gd name="T78" fmla="*/ 704 w 1059"/>
                  <a:gd name="T79" fmla="*/ 253 h 683"/>
                  <a:gd name="T80" fmla="*/ 735 w 1059"/>
                  <a:gd name="T81" fmla="*/ 278 h 683"/>
                  <a:gd name="T82" fmla="*/ 777 w 1059"/>
                  <a:gd name="T83" fmla="*/ 322 h 683"/>
                  <a:gd name="T84" fmla="*/ 800 w 1059"/>
                  <a:gd name="T85" fmla="*/ 355 h 683"/>
                  <a:gd name="T86" fmla="*/ 820 w 1059"/>
                  <a:gd name="T87" fmla="*/ 390 h 683"/>
                  <a:gd name="T88" fmla="*/ 835 w 1059"/>
                  <a:gd name="T89" fmla="*/ 426 h 683"/>
                  <a:gd name="T90" fmla="*/ 846 w 1059"/>
                  <a:gd name="T91" fmla="*/ 466 h 683"/>
                  <a:gd name="T92" fmla="*/ 854 w 1059"/>
                  <a:gd name="T93" fmla="*/ 505 h 683"/>
                  <a:gd name="T94" fmla="*/ 871 w 1059"/>
                  <a:gd name="T95" fmla="*/ 518 h 683"/>
                  <a:gd name="T96" fmla="*/ 896 w 1059"/>
                  <a:gd name="T97" fmla="*/ 507 h 683"/>
                  <a:gd name="T98" fmla="*/ 923 w 1059"/>
                  <a:gd name="T99" fmla="*/ 501 h 683"/>
                  <a:gd name="T100" fmla="*/ 964 w 1059"/>
                  <a:gd name="T101" fmla="*/ 499 h 683"/>
                  <a:gd name="T102" fmla="*/ 990 w 1059"/>
                  <a:gd name="T103" fmla="*/ 505 h 683"/>
                  <a:gd name="T104" fmla="*/ 1017 w 1059"/>
                  <a:gd name="T105" fmla="*/ 512 h 683"/>
                  <a:gd name="T106" fmla="*/ 1040 w 1059"/>
                  <a:gd name="T107" fmla="*/ 526 h 683"/>
                  <a:gd name="T108" fmla="*/ 1059 w 1059"/>
                  <a:gd name="T109" fmla="*/ 539 h 68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9" h="683">
                    <a:moveTo>
                      <a:pt x="1056" y="503"/>
                    </a:moveTo>
                    <a:lnTo>
                      <a:pt x="1050" y="468"/>
                    </a:lnTo>
                    <a:lnTo>
                      <a:pt x="1044" y="434"/>
                    </a:lnTo>
                    <a:lnTo>
                      <a:pt x="1036" y="399"/>
                    </a:lnTo>
                    <a:lnTo>
                      <a:pt x="1027" y="365"/>
                    </a:lnTo>
                    <a:lnTo>
                      <a:pt x="1013" y="332"/>
                    </a:lnTo>
                    <a:lnTo>
                      <a:pt x="1000" y="299"/>
                    </a:lnTo>
                    <a:lnTo>
                      <a:pt x="983" y="269"/>
                    </a:lnTo>
                    <a:lnTo>
                      <a:pt x="964" y="240"/>
                    </a:lnTo>
                    <a:lnTo>
                      <a:pt x="942" y="209"/>
                    </a:lnTo>
                    <a:lnTo>
                      <a:pt x="919" y="182"/>
                    </a:lnTo>
                    <a:lnTo>
                      <a:pt x="896" y="157"/>
                    </a:lnTo>
                    <a:lnTo>
                      <a:pt x="869" y="132"/>
                    </a:lnTo>
                    <a:lnTo>
                      <a:pt x="843" y="109"/>
                    </a:lnTo>
                    <a:lnTo>
                      <a:pt x="814" y="90"/>
                    </a:lnTo>
                    <a:lnTo>
                      <a:pt x="785" y="71"/>
                    </a:lnTo>
                    <a:lnTo>
                      <a:pt x="752" y="56"/>
                    </a:lnTo>
                    <a:lnTo>
                      <a:pt x="720" y="40"/>
                    </a:lnTo>
                    <a:lnTo>
                      <a:pt x="687" y="27"/>
                    </a:lnTo>
                    <a:lnTo>
                      <a:pt x="654" y="17"/>
                    </a:lnTo>
                    <a:lnTo>
                      <a:pt x="618" y="10"/>
                    </a:lnTo>
                    <a:lnTo>
                      <a:pt x="589" y="4"/>
                    </a:lnTo>
                    <a:lnTo>
                      <a:pt x="568" y="2"/>
                    </a:lnTo>
                    <a:lnTo>
                      <a:pt x="535" y="0"/>
                    </a:lnTo>
                    <a:lnTo>
                      <a:pt x="503" y="2"/>
                    </a:lnTo>
                    <a:lnTo>
                      <a:pt x="472" y="2"/>
                    </a:lnTo>
                    <a:lnTo>
                      <a:pt x="441" y="8"/>
                    </a:lnTo>
                    <a:lnTo>
                      <a:pt x="411" y="13"/>
                    </a:lnTo>
                    <a:lnTo>
                      <a:pt x="380" y="21"/>
                    </a:lnTo>
                    <a:lnTo>
                      <a:pt x="351" y="31"/>
                    </a:lnTo>
                    <a:lnTo>
                      <a:pt x="322" y="40"/>
                    </a:lnTo>
                    <a:lnTo>
                      <a:pt x="294" y="56"/>
                    </a:lnTo>
                    <a:lnTo>
                      <a:pt x="265" y="69"/>
                    </a:lnTo>
                    <a:lnTo>
                      <a:pt x="240" y="84"/>
                    </a:lnTo>
                    <a:lnTo>
                      <a:pt x="213" y="104"/>
                    </a:lnTo>
                    <a:lnTo>
                      <a:pt x="188" y="123"/>
                    </a:lnTo>
                    <a:lnTo>
                      <a:pt x="165" y="142"/>
                    </a:lnTo>
                    <a:lnTo>
                      <a:pt x="144" y="165"/>
                    </a:lnTo>
                    <a:lnTo>
                      <a:pt x="123" y="190"/>
                    </a:lnTo>
                    <a:lnTo>
                      <a:pt x="102" y="213"/>
                    </a:lnTo>
                    <a:lnTo>
                      <a:pt x="84" y="238"/>
                    </a:lnTo>
                    <a:lnTo>
                      <a:pt x="69" y="267"/>
                    </a:lnTo>
                    <a:lnTo>
                      <a:pt x="54" y="292"/>
                    </a:lnTo>
                    <a:lnTo>
                      <a:pt x="40" y="320"/>
                    </a:lnTo>
                    <a:lnTo>
                      <a:pt x="29" y="351"/>
                    </a:lnTo>
                    <a:lnTo>
                      <a:pt x="19" y="380"/>
                    </a:lnTo>
                    <a:lnTo>
                      <a:pt x="13" y="411"/>
                    </a:lnTo>
                    <a:lnTo>
                      <a:pt x="6" y="441"/>
                    </a:lnTo>
                    <a:lnTo>
                      <a:pt x="2" y="472"/>
                    </a:lnTo>
                    <a:lnTo>
                      <a:pt x="0" y="489"/>
                    </a:lnTo>
                    <a:lnTo>
                      <a:pt x="0" y="683"/>
                    </a:lnTo>
                    <a:lnTo>
                      <a:pt x="192" y="683"/>
                    </a:lnTo>
                    <a:lnTo>
                      <a:pt x="192" y="514"/>
                    </a:lnTo>
                    <a:lnTo>
                      <a:pt x="196" y="478"/>
                    </a:lnTo>
                    <a:lnTo>
                      <a:pt x="201" y="445"/>
                    </a:lnTo>
                    <a:lnTo>
                      <a:pt x="209" y="420"/>
                    </a:lnTo>
                    <a:lnTo>
                      <a:pt x="219" y="397"/>
                    </a:lnTo>
                    <a:lnTo>
                      <a:pt x="230" y="374"/>
                    </a:lnTo>
                    <a:lnTo>
                      <a:pt x="242" y="353"/>
                    </a:lnTo>
                    <a:lnTo>
                      <a:pt x="255" y="332"/>
                    </a:lnTo>
                    <a:lnTo>
                      <a:pt x="271" y="313"/>
                    </a:lnTo>
                    <a:lnTo>
                      <a:pt x="288" y="296"/>
                    </a:lnTo>
                    <a:lnTo>
                      <a:pt x="307" y="278"/>
                    </a:lnTo>
                    <a:lnTo>
                      <a:pt x="326" y="263"/>
                    </a:lnTo>
                    <a:lnTo>
                      <a:pt x="347" y="248"/>
                    </a:lnTo>
                    <a:lnTo>
                      <a:pt x="368" y="234"/>
                    </a:lnTo>
                    <a:lnTo>
                      <a:pt x="391" y="225"/>
                    </a:lnTo>
                    <a:lnTo>
                      <a:pt x="415" y="215"/>
                    </a:lnTo>
                    <a:lnTo>
                      <a:pt x="438" y="207"/>
                    </a:lnTo>
                    <a:lnTo>
                      <a:pt x="463" y="201"/>
                    </a:lnTo>
                    <a:lnTo>
                      <a:pt x="487" y="198"/>
                    </a:lnTo>
                    <a:lnTo>
                      <a:pt x="512" y="196"/>
                    </a:lnTo>
                    <a:lnTo>
                      <a:pt x="560" y="196"/>
                    </a:lnTo>
                    <a:lnTo>
                      <a:pt x="587" y="200"/>
                    </a:lnTo>
                    <a:lnTo>
                      <a:pt x="614" y="205"/>
                    </a:lnTo>
                    <a:lnTo>
                      <a:pt x="633" y="213"/>
                    </a:lnTo>
                    <a:lnTo>
                      <a:pt x="651" y="221"/>
                    </a:lnTo>
                    <a:lnTo>
                      <a:pt x="670" y="230"/>
                    </a:lnTo>
                    <a:lnTo>
                      <a:pt x="687" y="242"/>
                    </a:lnTo>
                    <a:lnTo>
                      <a:pt x="704" y="253"/>
                    </a:lnTo>
                    <a:lnTo>
                      <a:pt x="720" y="265"/>
                    </a:lnTo>
                    <a:lnTo>
                      <a:pt x="735" y="278"/>
                    </a:lnTo>
                    <a:lnTo>
                      <a:pt x="764" y="307"/>
                    </a:lnTo>
                    <a:lnTo>
                      <a:pt x="777" y="322"/>
                    </a:lnTo>
                    <a:lnTo>
                      <a:pt x="789" y="338"/>
                    </a:lnTo>
                    <a:lnTo>
                      <a:pt x="800" y="355"/>
                    </a:lnTo>
                    <a:lnTo>
                      <a:pt x="810" y="372"/>
                    </a:lnTo>
                    <a:lnTo>
                      <a:pt x="820" y="390"/>
                    </a:lnTo>
                    <a:lnTo>
                      <a:pt x="829" y="409"/>
                    </a:lnTo>
                    <a:lnTo>
                      <a:pt x="835" y="426"/>
                    </a:lnTo>
                    <a:lnTo>
                      <a:pt x="841" y="447"/>
                    </a:lnTo>
                    <a:lnTo>
                      <a:pt x="846" y="466"/>
                    </a:lnTo>
                    <a:lnTo>
                      <a:pt x="850" y="486"/>
                    </a:lnTo>
                    <a:lnTo>
                      <a:pt x="854" y="505"/>
                    </a:lnTo>
                    <a:lnTo>
                      <a:pt x="856" y="526"/>
                    </a:lnTo>
                    <a:lnTo>
                      <a:pt x="871" y="518"/>
                    </a:lnTo>
                    <a:lnTo>
                      <a:pt x="883" y="511"/>
                    </a:lnTo>
                    <a:lnTo>
                      <a:pt x="896" y="507"/>
                    </a:lnTo>
                    <a:lnTo>
                      <a:pt x="910" y="503"/>
                    </a:lnTo>
                    <a:lnTo>
                      <a:pt x="923" y="501"/>
                    </a:lnTo>
                    <a:lnTo>
                      <a:pt x="937" y="499"/>
                    </a:lnTo>
                    <a:lnTo>
                      <a:pt x="964" y="499"/>
                    </a:lnTo>
                    <a:lnTo>
                      <a:pt x="979" y="501"/>
                    </a:lnTo>
                    <a:lnTo>
                      <a:pt x="990" y="505"/>
                    </a:lnTo>
                    <a:lnTo>
                      <a:pt x="1004" y="509"/>
                    </a:lnTo>
                    <a:lnTo>
                      <a:pt x="1017" y="512"/>
                    </a:lnTo>
                    <a:lnTo>
                      <a:pt x="1029" y="518"/>
                    </a:lnTo>
                    <a:lnTo>
                      <a:pt x="1040" y="526"/>
                    </a:lnTo>
                    <a:lnTo>
                      <a:pt x="1052" y="534"/>
                    </a:lnTo>
                    <a:lnTo>
                      <a:pt x="1059" y="539"/>
                    </a:lnTo>
                    <a:lnTo>
                      <a:pt x="1056" y="5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rect">
                  <a:fillToRect l="50000" t="50000" r="50000" b="50000"/>
                </a:path>
              </a:gra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4" name="Freeform 668"/>
              <p:cNvSpPr>
                <a:spLocks/>
              </p:cNvSpPr>
              <p:nvPr/>
            </p:nvSpPr>
            <p:spPr bwMode="auto">
              <a:xfrm>
                <a:off x="3067" y="1766"/>
                <a:ext cx="336" cy="338"/>
              </a:xfrm>
              <a:custGeom>
                <a:avLst/>
                <a:gdLst>
                  <a:gd name="T0" fmla="*/ 27 w 336"/>
                  <a:gd name="T1" fmla="*/ 77 h 338"/>
                  <a:gd name="T2" fmla="*/ 14 w 336"/>
                  <a:gd name="T3" fmla="*/ 100 h 338"/>
                  <a:gd name="T4" fmla="*/ 6 w 336"/>
                  <a:gd name="T5" fmla="*/ 125 h 338"/>
                  <a:gd name="T6" fmla="*/ 0 w 336"/>
                  <a:gd name="T7" fmla="*/ 154 h 338"/>
                  <a:gd name="T8" fmla="*/ 4 w 336"/>
                  <a:gd name="T9" fmla="*/ 207 h 338"/>
                  <a:gd name="T10" fmla="*/ 14 w 336"/>
                  <a:gd name="T11" fmla="*/ 232 h 338"/>
                  <a:gd name="T12" fmla="*/ 25 w 336"/>
                  <a:gd name="T13" fmla="*/ 257 h 338"/>
                  <a:gd name="T14" fmla="*/ 40 w 336"/>
                  <a:gd name="T15" fmla="*/ 278 h 338"/>
                  <a:gd name="T16" fmla="*/ 60 w 336"/>
                  <a:gd name="T17" fmla="*/ 298 h 338"/>
                  <a:gd name="T18" fmla="*/ 83 w 336"/>
                  <a:gd name="T19" fmla="*/ 313 h 338"/>
                  <a:gd name="T20" fmla="*/ 108 w 336"/>
                  <a:gd name="T21" fmla="*/ 324 h 338"/>
                  <a:gd name="T22" fmla="*/ 135 w 336"/>
                  <a:gd name="T23" fmla="*/ 334 h 338"/>
                  <a:gd name="T24" fmla="*/ 161 w 336"/>
                  <a:gd name="T25" fmla="*/ 338 h 338"/>
                  <a:gd name="T26" fmla="*/ 188 w 336"/>
                  <a:gd name="T27" fmla="*/ 336 h 338"/>
                  <a:gd name="T28" fmla="*/ 217 w 336"/>
                  <a:gd name="T29" fmla="*/ 330 h 338"/>
                  <a:gd name="T30" fmla="*/ 242 w 336"/>
                  <a:gd name="T31" fmla="*/ 321 h 338"/>
                  <a:gd name="T32" fmla="*/ 265 w 336"/>
                  <a:gd name="T33" fmla="*/ 305 h 338"/>
                  <a:gd name="T34" fmla="*/ 286 w 336"/>
                  <a:gd name="T35" fmla="*/ 290 h 338"/>
                  <a:gd name="T36" fmla="*/ 303 w 336"/>
                  <a:gd name="T37" fmla="*/ 267 h 338"/>
                  <a:gd name="T38" fmla="*/ 319 w 336"/>
                  <a:gd name="T39" fmla="*/ 246 h 338"/>
                  <a:gd name="T40" fmla="*/ 328 w 336"/>
                  <a:gd name="T41" fmla="*/ 219 h 338"/>
                  <a:gd name="T42" fmla="*/ 334 w 336"/>
                  <a:gd name="T43" fmla="*/ 192 h 338"/>
                  <a:gd name="T44" fmla="*/ 336 w 336"/>
                  <a:gd name="T45" fmla="*/ 152 h 338"/>
                  <a:gd name="T46" fmla="*/ 330 w 336"/>
                  <a:gd name="T47" fmla="*/ 125 h 338"/>
                  <a:gd name="T48" fmla="*/ 321 w 336"/>
                  <a:gd name="T49" fmla="*/ 98 h 338"/>
                  <a:gd name="T50" fmla="*/ 309 w 336"/>
                  <a:gd name="T51" fmla="*/ 75 h 338"/>
                  <a:gd name="T52" fmla="*/ 290 w 336"/>
                  <a:gd name="T53" fmla="*/ 54 h 338"/>
                  <a:gd name="T54" fmla="*/ 271 w 336"/>
                  <a:gd name="T55" fmla="*/ 35 h 338"/>
                  <a:gd name="T56" fmla="*/ 248 w 336"/>
                  <a:gd name="T57" fmla="*/ 19 h 338"/>
                  <a:gd name="T58" fmla="*/ 223 w 336"/>
                  <a:gd name="T59" fmla="*/ 10 h 338"/>
                  <a:gd name="T60" fmla="*/ 198 w 336"/>
                  <a:gd name="T61" fmla="*/ 2 h 338"/>
                  <a:gd name="T62" fmla="*/ 156 w 336"/>
                  <a:gd name="T63" fmla="*/ 0 h 338"/>
                  <a:gd name="T64" fmla="*/ 129 w 336"/>
                  <a:gd name="T65" fmla="*/ 4 h 338"/>
                  <a:gd name="T66" fmla="*/ 102 w 336"/>
                  <a:gd name="T67" fmla="*/ 12 h 338"/>
                  <a:gd name="T68" fmla="*/ 75 w 336"/>
                  <a:gd name="T69" fmla="*/ 27 h 338"/>
                  <a:gd name="T70" fmla="*/ 58 w 336"/>
                  <a:gd name="T71" fmla="*/ 40 h 338"/>
                  <a:gd name="T72" fmla="*/ 35 w 336"/>
                  <a:gd name="T73" fmla="*/ 63 h 3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36" h="338">
                    <a:moveTo>
                      <a:pt x="35" y="63"/>
                    </a:moveTo>
                    <a:lnTo>
                      <a:pt x="27" y="77"/>
                    </a:lnTo>
                    <a:lnTo>
                      <a:pt x="19" y="86"/>
                    </a:lnTo>
                    <a:lnTo>
                      <a:pt x="14" y="100"/>
                    </a:lnTo>
                    <a:lnTo>
                      <a:pt x="10" y="113"/>
                    </a:lnTo>
                    <a:lnTo>
                      <a:pt x="6" y="125"/>
                    </a:lnTo>
                    <a:lnTo>
                      <a:pt x="2" y="138"/>
                    </a:lnTo>
                    <a:lnTo>
                      <a:pt x="0" y="154"/>
                    </a:lnTo>
                    <a:lnTo>
                      <a:pt x="0" y="194"/>
                    </a:lnTo>
                    <a:lnTo>
                      <a:pt x="4" y="207"/>
                    </a:lnTo>
                    <a:lnTo>
                      <a:pt x="8" y="219"/>
                    </a:lnTo>
                    <a:lnTo>
                      <a:pt x="14" y="232"/>
                    </a:lnTo>
                    <a:lnTo>
                      <a:pt x="19" y="246"/>
                    </a:lnTo>
                    <a:lnTo>
                      <a:pt x="25" y="257"/>
                    </a:lnTo>
                    <a:lnTo>
                      <a:pt x="33" y="267"/>
                    </a:lnTo>
                    <a:lnTo>
                      <a:pt x="40" y="278"/>
                    </a:lnTo>
                    <a:lnTo>
                      <a:pt x="50" y="290"/>
                    </a:lnTo>
                    <a:lnTo>
                      <a:pt x="60" y="298"/>
                    </a:lnTo>
                    <a:lnTo>
                      <a:pt x="71" y="305"/>
                    </a:lnTo>
                    <a:lnTo>
                      <a:pt x="83" y="313"/>
                    </a:lnTo>
                    <a:lnTo>
                      <a:pt x="96" y="321"/>
                    </a:lnTo>
                    <a:lnTo>
                      <a:pt x="108" y="324"/>
                    </a:lnTo>
                    <a:lnTo>
                      <a:pt x="121" y="330"/>
                    </a:lnTo>
                    <a:lnTo>
                      <a:pt x="135" y="334"/>
                    </a:lnTo>
                    <a:lnTo>
                      <a:pt x="148" y="336"/>
                    </a:lnTo>
                    <a:lnTo>
                      <a:pt x="161" y="338"/>
                    </a:lnTo>
                    <a:lnTo>
                      <a:pt x="175" y="336"/>
                    </a:lnTo>
                    <a:lnTo>
                      <a:pt x="188" y="336"/>
                    </a:lnTo>
                    <a:lnTo>
                      <a:pt x="202" y="332"/>
                    </a:lnTo>
                    <a:lnTo>
                      <a:pt x="217" y="330"/>
                    </a:lnTo>
                    <a:lnTo>
                      <a:pt x="229" y="324"/>
                    </a:lnTo>
                    <a:lnTo>
                      <a:pt x="242" y="321"/>
                    </a:lnTo>
                    <a:lnTo>
                      <a:pt x="254" y="313"/>
                    </a:lnTo>
                    <a:lnTo>
                      <a:pt x="265" y="305"/>
                    </a:lnTo>
                    <a:lnTo>
                      <a:pt x="275" y="298"/>
                    </a:lnTo>
                    <a:lnTo>
                      <a:pt x="286" y="290"/>
                    </a:lnTo>
                    <a:lnTo>
                      <a:pt x="296" y="278"/>
                    </a:lnTo>
                    <a:lnTo>
                      <a:pt x="303" y="267"/>
                    </a:lnTo>
                    <a:lnTo>
                      <a:pt x="311" y="257"/>
                    </a:lnTo>
                    <a:lnTo>
                      <a:pt x="319" y="246"/>
                    </a:lnTo>
                    <a:lnTo>
                      <a:pt x="323" y="232"/>
                    </a:lnTo>
                    <a:lnTo>
                      <a:pt x="328" y="219"/>
                    </a:lnTo>
                    <a:lnTo>
                      <a:pt x="332" y="205"/>
                    </a:lnTo>
                    <a:lnTo>
                      <a:pt x="334" y="192"/>
                    </a:lnTo>
                    <a:lnTo>
                      <a:pt x="336" y="180"/>
                    </a:lnTo>
                    <a:lnTo>
                      <a:pt x="336" y="152"/>
                    </a:lnTo>
                    <a:lnTo>
                      <a:pt x="334" y="138"/>
                    </a:lnTo>
                    <a:lnTo>
                      <a:pt x="330" y="125"/>
                    </a:lnTo>
                    <a:lnTo>
                      <a:pt x="326" y="111"/>
                    </a:lnTo>
                    <a:lnTo>
                      <a:pt x="321" y="98"/>
                    </a:lnTo>
                    <a:lnTo>
                      <a:pt x="315" y="86"/>
                    </a:lnTo>
                    <a:lnTo>
                      <a:pt x="309" y="75"/>
                    </a:lnTo>
                    <a:lnTo>
                      <a:pt x="300" y="63"/>
                    </a:lnTo>
                    <a:lnTo>
                      <a:pt x="290" y="54"/>
                    </a:lnTo>
                    <a:lnTo>
                      <a:pt x="278" y="40"/>
                    </a:lnTo>
                    <a:lnTo>
                      <a:pt x="271" y="35"/>
                    </a:lnTo>
                    <a:lnTo>
                      <a:pt x="259" y="27"/>
                    </a:lnTo>
                    <a:lnTo>
                      <a:pt x="248" y="19"/>
                    </a:lnTo>
                    <a:lnTo>
                      <a:pt x="236" y="13"/>
                    </a:lnTo>
                    <a:lnTo>
                      <a:pt x="223" y="10"/>
                    </a:lnTo>
                    <a:lnTo>
                      <a:pt x="209" y="6"/>
                    </a:lnTo>
                    <a:lnTo>
                      <a:pt x="198" y="2"/>
                    </a:lnTo>
                    <a:lnTo>
                      <a:pt x="183" y="0"/>
                    </a:lnTo>
                    <a:lnTo>
                      <a:pt x="156" y="0"/>
                    </a:lnTo>
                    <a:lnTo>
                      <a:pt x="142" y="2"/>
                    </a:lnTo>
                    <a:lnTo>
                      <a:pt x="129" y="4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0" y="19"/>
                    </a:lnTo>
                    <a:lnTo>
                      <a:pt x="75" y="27"/>
                    </a:lnTo>
                    <a:lnTo>
                      <a:pt x="67" y="33"/>
                    </a:lnTo>
                    <a:lnTo>
                      <a:pt x="58" y="40"/>
                    </a:lnTo>
                    <a:lnTo>
                      <a:pt x="46" y="50"/>
                    </a:lnTo>
                    <a:lnTo>
                      <a:pt x="35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rect">
                  <a:fillToRect l="50000" t="50000" r="50000" b="50000"/>
                </a:path>
              </a:gra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5" name="Freeform 669"/>
              <p:cNvSpPr>
                <a:spLocks/>
              </p:cNvSpPr>
              <p:nvPr/>
            </p:nvSpPr>
            <p:spPr bwMode="auto">
              <a:xfrm>
                <a:off x="3150" y="1849"/>
                <a:ext cx="171" cy="170"/>
              </a:xfrm>
              <a:custGeom>
                <a:avLst/>
                <a:gdLst>
                  <a:gd name="T0" fmla="*/ 19 w 171"/>
                  <a:gd name="T1" fmla="*/ 32 h 170"/>
                  <a:gd name="T2" fmla="*/ 13 w 171"/>
                  <a:gd name="T3" fmla="*/ 42 h 170"/>
                  <a:gd name="T4" fmla="*/ 7 w 171"/>
                  <a:gd name="T5" fmla="*/ 49 h 170"/>
                  <a:gd name="T6" fmla="*/ 4 w 171"/>
                  <a:gd name="T7" fmla="*/ 57 h 170"/>
                  <a:gd name="T8" fmla="*/ 2 w 171"/>
                  <a:gd name="T9" fmla="*/ 67 h 170"/>
                  <a:gd name="T10" fmla="*/ 0 w 171"/>
                  <a:gd name="T11" fmla="*/ 78 h 170"/>
                  <a:gd name="T12" fmla="*/ 0 w 171"/>
                  <a:gd name="T13" fmla="*/ 97 h 170"/>
                  <a:gd name="T14" fmla="*/ 4 w 171"/>
                  <a:gd name="T15" fmla="*/ 107 h 170"/>
                  <a:gd name="T16" fmla="*/ 5 w 171"/>
                  <a:gd name="T17" fmla="*/ 115 h 170"/>
                  <a:gd name="T18" fmla="*/ 9 w 171"/>
                  <a:gd name="T19" fmla="*/ 124 h 170"/>
                  <a:gd name="T20" fmla="*/ 15 w 171"/>
                  <a:gd name="T21" fmla="*/ 134 h 170"/>
                  <a:gd name="T22" fmla="*/ 19 w 171"/>
                  <a:gd name="T23" fmla="*/ 142 h 170"/>
                  <a:gd name="T24" fmla="*/ 27 w 171"/>
                  <a:gd name="T25" fmla="*/ 147 h 170"/>
                  <a:gd name="T26" fmla="*/ 34 w 171"/>
                  <a:gd name="T27" fmla="*/ 153 h 170"/>
                  <a:gd name="T28" fmla="*/ 42 w 171"/>
                  <a:gd name="T29" fmla="*/ 159 h 170"/>
                  <a:gd name="T30" fmla="*/ 52 w 171"/>
                  <a:gd name="T31" fmla="*/ 163 h 170"/>
                  <a:gd name="T32" fmla="*/ 61 w 171"/>
                  <a:gd name="T33" fmla="*/ 167 h 170"/>
                  <a:gd name="T34" fmla="*/ 71 w 171"/>
                  <a:gd name="T35" fmla="*/ 168 h 170"/>
                  <a:gd name="T36" fmla="*/ 80 w 171"/>
                  <a:gd name="T37" fmla="*/ 170 h 170"/>
                  <a:gd name="T38" fmla="*/ 90 w 171"/>
                  <a:gd name="T39" fmla="*/ 170 h 170"/>
                  <a:gd name="T40" fmla="*/ 100 w 171"/>
                  <a:gd name="T41" fmla="*/ 168 h 170"/>
                  <a:gd name="T42" fmla="*/ 109 w 171"/>
                  <a:gd name="T43" fmla="*/ 168 h 170"/>
                  <a:gd name="T44" fmla="*/ 119 w 171"/>
                  <a:gd name="T45" fmla="*/ 165 h 170"/>
                  <a:gd name="T46" fmla="*/ 126 w 171"/>
                  <a:gd name="T47" fmla="*/ 159 h 170"/>
                  <a:gd name="T48" fmla="*/ 134 w 171"/>
                  <a:gd name="T49" fmla="*/ 155 h 170"/>
                  <a:gd name="T50" fmla="*/ 142 w 171"/>
                  <a:gd name="T51" fmla="*/ 149 h 170"/>
                  <a:gd name="T52" fmla="*/ 149 w 171"/>
                  <a:gd name="T53" fmla="*/ 142 h 170"/>
                  <a:gd name="T54" fmla="*/ 155 w 171"/>
                  <a:gd name="T55" fmla="*/ 134 h 170"/>
                  <a:gd name="T56" fmla="*/ 159 w 171"/>
                  <a:gd name="T57" fmla="*/ 126 h 170"/>
                  <a:gd name="T58" fmla="*/ 165 w 171"/>
                  <a:gd name="T59" fmla="*/ 117 h 170"/>
                  <a:gd name="T60" fmla="*/ 167 w 171"/>
                  <a:gd name="T61" fmla="*/ 107 h 170"/>
                  <a:gd name="T62" fmla="*/ 169 w 171"/>
                  <a:gd name="T63" fmla="*/ 97 h 170"/>
                  <a:gd name="T64" fmla="*/ 171 w 171"/>
                  <a:gd name="T65" fmla="*/ 88 h 170"/>
                  <a:gd name="T66" fmla="*/ 171 w 171"/>
                  <a:gd name="T67" fmla="*/ 78 h 170"/>
                  <a:gd name="T68" fmla="*/ 169 w 171"/>
                  <a:gd name="T69" fmla="*/ 69 h 170"/>
                  <a:gd name="T70" fmla="*/ 165 w 171"/>
                  <a:gd name="T71" fmla="*/ 61 h 170"/>
                  <a:gd name="T72" fmla="*/ 163 w 171"/>
                  <a:gd name="T73" fmla="*/ 51 h 170"/>
                  <a:gd name="T74" fmla="*/ 159 w 171"/>
                  <a:gd name="T75" fmla="*/ 42 h 170"/>
                  <a:gd name="T76" fmla="*/ 153 w 171"/>
                  <a:gd name="T77" fmla="*/ 34 h 170"/>
                  <a:gd name="T78" fmla="*/ 146 w 171"/>
                  <a:gd name="T79" fmla="*/ 26 h 170"/>
                  <a:gd name="T80" fmla="*/ 140 w 171"/>
                  <a:gd name="T81" fmla="*/ 19 h 170"/>
                  <a:gd name="T82" fmla="*/ 132 w 171"/>
                  <a:gd name="T83" fmla="*/ 13 h 170"/>
                  <a:gd name="T84" fmla="*/ 124 w 171"/>
                  <a:gd name="T85" fmla="*/ 9 h 170"/>
                  <a:gd name="T86" fmla="*/ 115 w 171"/>
                  <a:gd name="T87" fmla="*/ 5 h 170"/>
                  <a:gd name="T88" fmla="*/ 105 w 171"/>
                  <a:gd name="T89" fmla="*/ 1 h 170"/>
                  <a:gd name="T90" fmla="*/ 96 w 171"/>
                  <a:gd name="T91" fmla="*/ 0 h 170"/>
                  <a:gd name="T92" fmla="*/ 76 w 171"/>
                  <a:gd name="T93" fmla="*/ 0 h 170"/>
                  <a:gd name="T94" fmla="*/ 67 w 171"/>
                  <a:gd name="T95" fmla="*/ 1 h 170"/>
                  <a:gd name="T96" fmla="*/ 57 w 171"/>
                  <a:gd name="T97" fmla="*/ 3 h 170"/>
                  <a:gd name="T98" fmla="*/ 48 w 171"/>
                  <a:gd name="T99" fmla="*/ 7 h 170"/>
                  <a:gd name="T100" fmla="*/ 40 w 171"/>
                  <a:gd name="T101" fmla="*/ 13 h 170"/>
                  <a:gd name="T102" fmla="*/ 32 w 171"/>
                  <a:gd name="T103" fmla="*/ 19 h 170"/>
                  <a:gd name="T104" fmla="*/ 25 w 171"/>
                  <a:gd name="T105" fmla="*/ 24 h 170"/>
                  <a:gd name="T106" fmla="*/ 19 w 171"/>
                  <a:gd name="T107" fmla="*/ 32 h 17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71" h="170">
                    <a:moveTo>
                      <a:pt x="19" y="32"/>
                    </a:moveTo>
                    <a:lnTo>
                      <a:pt x="13" y="42"/>
                    </a:lnTo>
                    <a:lnTo>
                      <a:pt x="7" y="49"/>
                    </a:lnTo>
                    <a:lnTo>
                      <a:pt x="4" y="57"/>
                    </a:lnTo>
                    <a:lnTo>
                      <a:pt x="2" y="67"/>
                    </a:lnTo>
                    <a:lnTo>
                      <a:pt x="0" y="78"/>
                    </a:lnTo>
                    <a:lnTo>
                      <a:pt x="0" y="97"/>
                    </a:lnTo>
                    <a:lnTo>
                      <a:pt x="4" y="107"/>
                    </a:lnTo>
                    <a:lnTo>
                      <a:pt x="5" y="115"/>
                    </a:lnTo>
                    <a:lnTo>
                      <a:pt x="9" y="124"/>
                    </a:lnTo>
                    <a:lnTo>
                      <a:pt x="15" y="134"/>
                    </a:lnTo>
                    <a:lnTo>
                      <a:pt x="19" y="142"/>
                    </a:lnTo>
                    <a:lnTo>
                      <a:pt x="27" y="147"/>
                    </a:lnTo>
                    <a:lnTo>
                      <a:pt x="34" y="153"/>
                    </a:lnTo>
                    <a:lnTo>
                      <a:pt x="42" y="159"/>
                    </a:lnTo>
                    <a:lnTo>
                      <a:pt x="52" y="163"/>
                    </a:lnTo>
                    <a:lnTo>
                      <a:pt x="61" y="167"/>
                    </a:lnTo>
                    <a:lnTo>
                      <a:pt x="71" y="168"/>
                    </a:lnTo>
                    <a:lnTo>
                      <a:pt x="80" y="170"/>
                    </a:lnTo>
                    <a:lnTo>
                      <a:pt x="90" y="170"/>
                    </a:lnTo>
                    <a:lnTo>
                      <a:pt x="100" y="168"/>
                    </a:lnTo>
                    <a:lnTo>
                      <a:pt x="109" y="168"/>
                    </a:lnTo>
                    <a:lnTo>
                      <a:pt x="119" y="165"/>
                    </a:lnTo>
                    <a:lnTo>
                      <a:pt x="126" y="159"/>
                    </a:lnTo>
                    <a:lnTo>
                      <a:pt x="134" y="155"/>
                    </a:lnTo>
                    <a:lnTo>
                      <a:pt x="142" y="149"/>
                    </a:lnTo>
                    <a:lnTo>
                      <a:pt x="149" y="142"/>
                    </a:lnTo>
                    <a:lnTo>
                      <a:pt x="155" y="134"/>
                    </a:lnTo>
                    <a:lnTo>
                      <a:pt x="159" y="126"/>
                    </a:lnTo>
                    <a:lnTo>
                      <a:pt x="165" y="117"/>
                    </a:lnTo>
                    <a:lnTo>
                      <a:pt x="167" y="107"/>
                    </a:lnTo>
                    <a:lnTo>
                      <a:pt x="169" y="97"/>
                    </a:lnTo>
                    <a:lnTo>
                      <a:pt x="171" y="88"/>
                    </a:lnTo>
                    <a:lnTo>
                      <a:pt x="171" y="78"/>
                    </a:lnTo>
                    <a:lnTo>
                      <a:pt x="169" y="69"/>
                    </a:lnTo>
                    <a:lnTo>
                      <a:pt x="165" y="61"/>
                    </a:lnTo>
                    <a:lnTo>
                      <a:pt x="163" y="51"/>
                    </a:lnTo>
                    <a:lnTo>
                      <a:pt x="159" y="42"/>
                    </a:lnTo>
                    <a:lnTo>
                      <a:pt x="153" y="34"/>
                    </a:lnTo>
                    <a:lnTo>
                      <a:pt x="146" y="26"/>
                    </a:lnTo>
                    <a:lnTo>
                      <a:pt x="140" y="19"/>
                    </a:lnTo>
                    <a:lnTo>
                      <a:pt x="132" y="13"/>
                    </a:lnTo>
                    <a:lnTo>
                      <a:pt x="124" y="9"/>
                    </a:lnTo>
                    <a:lnTo>
                      <a:pt x="115" y="5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76" y="0"/>
                    </a:lnTo>
                    <a:lnTo>
                      <a:pt x="67" y="1"/>
                    </a:lnTo>
                    <a:lnTo>
                      <a:pt x="57" y="3"/>
                    </a:lnTo>
                    <a:lnTo>
                      <a:pt x="48" y="7"/>
                    </a:lnTo>
                    <a:lnTo>
                      <a:pt x="40" y="13"/>
                    </a:lnTo>
                    <a:lnTo>
                      <a:pt x="32" y="19"/>
                    </a:lnTo>
                    <a:lnTo>
                      <a:pt x="25" y="24"/>
                    </a:lnTo>
                    <a:lnTo>
                      <a:pt x="19" y="32"/>
                    </a:lnTo>
                    <a:close/>
                  </a:path>
                </a:pathLst>
              </a:custGeom>
              <a:solidFill>
                <a:schemeClr val="accent1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6" name="Freeform 670"/>
              <p:cNvSpPr>
                <a:spLocks/>
              </p:cNvSpPr>
              <p:nvPr/>
            </p:nvSpPr>
            <p:spPr bwMode="auto">
              <a:xfrm>
                <a:off x="2119" y="1946"/>
                <a:ext cx="1403" cy="1100"/>
              </a:xfrm>
              <a:custGeom>
                <a:avLst/>
                <a:gdLst>
                  <a:gd name="T0" fmla="*/ 948 w 1403"/>
                  <a:gd name="T1" fmla="*/ 4 h 1100"/>
                  <a:gd name="T2" fmla="*/ 952 w 1403"/>
                  <a:gd name="T3" fmla="*/ 27 h 1100"/>
                  <a:gd name="T4" fmla="*/ 962 w 1403"/>
                  <a:gd name="T5" fmla="*/ 52 h 1100"/>
                  <a:gd name="T6" fmla="*/ 973 w 1403"/>
                  <a:gd name="T7" fmla="*/ 77 h 1100"/>
                  <a:gd name="T8" fmla="*/ 988 w 1403"/>
                  <a:gd name="T9" fmla="*/ 98 h 1100"/>
                  <a:gd name="T10" fmla="*/ 1008 w 1403"/>
                  <a:gd name="T11" fmla="*/ 118 h 1100"/>
                  <a:gd name="T12" fmla="*/ 1031 w 1403"/>
                  <a:gd name="T13" fmla="*/ 133 h 1100"/>
                  <a:gd name="T14" fmla="*/ 1056 w 1403"/>
                  <a:gd name="T15" fmla="*/ 144 h 1100"/>
                  <a:gd name="T16" fmla="*/ 1083 w 1403"/>
                  <a:gd name="T17" fmla="*/ 154 h 1100"/>
                  <a:gd name="T18" fmla="*/ 1109 w 1403"/>
                  <a:gd name="T19" fmla="*/ 158 h 1100"/>
                  <a:gd name="T20" fmla="*/ 1136 w 1403"/>
                  <a:gd name="T21" fmla="*/ 156 h 1100"/>
                  <a:gd name="T22" fmla="*/ 1165 w 1403"/>
                  <a:gd name="T23" fmla="*/ 150 h 1100"/>
                  <a:gd name="T24" fmla="*/ 1190 w 1403"/>
                  <a:gd name="T25" fmla="*/ 141 h 1100"/>
                  <a:gd name="T26" fmla="*/ 1213 w 1403"/>
                  <a:gd name="T27" fmla="*/ 125 h 1100"/>
                  <a:gd name="T28" fmla="*/ 1234 w 1403"/>
                  <a:gd name="T29" fmla="*/ 110 h 1100"/>
                  <a:gd name="T30" fmla="*/ 1251 w 1403"/>
                  <a:gd name="T31" fmla="*/ 87 h 1100"/>
                  <a:gd name="T32" fmla="*/ 1267 w 1403"/>
                  <a:gd name="T33" fmla="*/ 66 h 1100"/>
                  <a:gd name="T34" fmla="*/ 1276 w 1403"/>
                  <a:gd name="T35" fmla="*/ 39 h 1100"/>
                  <a:gd name="T36" fmla="*/ 1282 w 1403"/>
                  <a:gd name="T37" fmla="*/ 12 h 1100"/>
                  <a:gd name="T38" fmla="*/ 1284 w 1403"/>
                  <a:gd name="T39" fmla="*/ 2 h 1100"/>
                  <a:gd name="T40" fmla="*/ 1313 w 1403"/>
                  <a:gd name="T41" fmla="*/ 4 h 1100"/>
                  <a:gd name="T42" fmla="*/ 1330 w 1403"/>
                  <a:gd name="T43" fmla="*/ 8 h 1100"/>
                  <a:gd name="T44" fmla="*/ 1347 w 1403"/>
                  <a:gd name="T45" fmla="*/ 18 h 1100"/>
                  <a:gd name="T46" fmla="*/ 1369 w 1403"/>
                  <a:gd name="T47" fmla="*/ 33 h 1100"/>
                  <a:gd name="T48" fmla="*/ 1382 w 1403"/>
                  <a:gd name="T49" fmla="*/ 47 h 1100"/>
                  <a:gd name="T50" fmla="*/ 1392 w 1403"/>
                  <a:gd name="T51" fmla="*/ 62 h 1100"/>
                  <a:gd name="T52" fmla="*/ 1397 w 1403"/>
                  <a:gd name="T53" fmla="*/ 81 h 1100"/>
                  <a:gd name="T54" fmla="*/ 1401 w 1403"/>
                  <a:gd name="T55" fmla="*/ 116 h 1100"/>
                  <a:gd name="T56" fmla="*/ 1401 w 1403"/>
                  <a:gd name="T57" fmla="*/ 634 h 1100"/>
                  <a:gd name="T58" fmla="*/ 1378 w 1403"/>
                  <a:gd name="T59" fmla="*/ 743 h 1100"/>
                  <a:gd name="T60" fmla="*/ 1330 w 1403"/>
                  <a:gd name="T61" fmla="*/ 843 h 1100"/>
                  <a:gd name="T62" fmla="*/ 1263 w 1403"/>
                  <a:gd name="T63" fmla="*/ 931 h 1100"/>
                  <a:gd name="T64" fmla="*/ 1180 w 1403"/>
                  <a:gd name="T65" fmla="*/ 1006 h 1100"/>
                  <a:gd name="T66" fmla="*/ 1083 w 1403"/>
                  <a:gd name="T67" fmla="*/ 1062 h 1100"/>
                  <a:gd name="T68" fmla="*/ 977 w 1403"/>
                  <a:gd name="T69" fmla="*/ 1091 h 1100"/>
                  <a:gd name="T70" fmla="*/ 461 w 1403"/>
                  <a:gd name="T71" fmla="*/ 1100 h 1100"/>
                  <a:gd name="T72" fmla="*/ 401 w 1403"/>
                  <a:gd name="T73" fmla="*/ 1085 h 1100"/>
                  <a:gd name="T74" fmla="*/ 344 w 1403"/>
                  <a:gd name="T75" fmla="*/ 1068 h 1100"/>
                  <a:gd name="T76" fmla="*/ 290 w 1403"/>
                  <a:gd name="T77" fmla="*/ 1043 h 1100"/>
                  <a:gd name="T78" fmla="*/ 238 w 1403"/>
                  <a:gd name="T79" fmla="*/ 1014 h 1100"/>
                  <a:gd name="T80" fmla="*/ 190 w 1403"/>
                  <a:gd name="T81" fmla="*/ 976 h 1100"/>
                  <a:gd name="T82" fmla="*/ 146 w 1403"/>
                  <a:gd name="T83" fmla="*/ 937 h 1100"/>
                  <a:gd name="T84" fmla="*/ 107 w 1403"/>
                  <a:gd name="T85" fmla="*/ 889 h 1100"/>
                  <a:gd name="T86" fmla="*/ 73 w 1403"/>
                  <a:gd name="T87" fmla="*/ 837 h 1100"/>
                  <a:gd name="T88" fmla="*/ 46 w 1403"/>
                  <a:gd name="T89" fmla="*/ 786 h 1100"/>
                  <a:gd name="T90" fmla="*/ 25 w 1403"/>
                  <a:gd name="T91" fmla="*/ 728 h 1100"/>
                  <a:gd name="T92" fmla="*/ 10 w 1403"/>
                  <a:gd name="T93" fmla="*/ 670 h 1100"/>
                  <a:gd name="T94" fmla="*/ 4 w 1403"/>
                  <a:gd name="T95" fmla="*/ 611 h 1100"/>
                  <a:gd name="T96" fmla="*/ 2 w 1403"/>
                  <a:gd name="T97" fmla="*/ 85 h 1100"/>
                  <a:gd name="T98" fmla="*/ 4 w 1403"/>
                  <a:gd name="T99" fmla="*/ 60 h 1100"/>
                  <a:gd name="T100" fmla="*/ 13 w 1403"/>
                  <a:gd name="T101" fmla="*/ 43 h 1100"/>
                  <a:gd name="T102" fmla="*/ 25 w 1403"/>
                  <a:gd name="T103" fmla="*/ 27 h 1100"/>
                  <a:gd name="T104" fmla="*/ 40 w 1403"/>
                  <a:gd name="T105" fmla="*/ 16 h 1100"/>
                  <a:gd name="T106" fmla="*/ 58 w 1403"/>
                  <a:gd name="T107" fmla="*/ 8 h 1100"/>
                  <a:gd name="T108" fmla="*/ 359 w 1403"/>
                  <a:gd name="T109" fmla="*/ 4 h 11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403" h="1100">
                    <a:moveTo>
                      <a:pt x="359" y="4"/>
                    </a:moveTo>
                    <a:lnTo>
                      <a:pt x="948" y="4"/>
                    </a:lnTo>
                    <a:lnTo>
                      <a:pt x="948" y="14"/>
                    </a:lnTo>
                    <a:lnTo>
                      <a:pt x="952" y="27"/>
                    </a:lnTo>
                    <a:lnTo>
                      <a:pt x="956" y="39"/>
                    </a:lnTo>
                    <a:lnTo>
                      <a:pt x="962" y="52"/>
                    </a:lnTo>
                    <a:lnTo>
                      <a:pt x="967" y="66"/>
                    </a:lnTo>
                    <a:lnTo>
                      <a:pt x="973" y="77"/>
                    </a:lnTo>
                    <a:lnTo>
                      <a:pt x="981" y="87"/>
                    </a:lnTo>
                    <a:lnTo>
                      <a:pt x="988" y="98"/>
                    </a:lnTo>
                    <a:lnTo>
                      <a:pt x="998" y="110"/>
                    </a:lnTo>
                    <a:lnTo>
                      <a:pt x="1008" y="118"/>
                    </a:lnTo>
                    <a:lnTo>
                      <a:pt x="1019" y="125"/>
                    </a:lnTo>
                    <a:lnTo>
                      <a:pt x="1031" y="133"/>
                    </a:lnTo>
                    <a:lnTo>
                      <a:pt x="1044" y="141"/>
                    </a:lnTo>
                    <a:lnTo>
                      <a:pt x="1056" y="144"/>
                    </a:lnTo>
                    <a:lnTo>
                      <a:pt x="1069" y="150"/>
                    </a:lnTo>
                    <a:lnTo>
                      <a:pt x="1083" y="154"/>
                    </a:lnTo>
                    <a:lnTo>
                      <a:pt x="1096" y="156"/>
                    </a:lnTo>
                    <a:lnTo>
                      <a:pt x="1109" y="158"/>
                    </a:lnTo>
                    <a:lnTo>
                      <a:pt x="1123" y="156"/>
                    </a:lnTo>
                    <a:lnTo>
                      <a:pt x="1136" y="156"/>
                    </a:lnTo>
                    <a:lnTo>
                      <a:pt x="1150" y="152"/>
                    </a:lnTo>
                    <a:lnTo>
                      <a:pt x="1165" y="150"/>
                    </a:lnTo>
                    <a:lnTo>
                      <a:pt x="1177" y="144"/>
                    </a:lnTo>
                    <a:lnTo>
                      <a:pt x="1190" y="141"/>
                    </a:lnTo>
                    <a:lnTo>
                      <a:pt x="1202" y="133"/>
                    </a:lnTo>
                    <a:lnTo>
                      <a:pt x="1213" y="125"/>
                    </a:lnTo>
                    <a:lnTo>
                      <a:pt x="1223" y="118"/>
                    </a:lnTo>
                    <a:lnTo>
                      <a:pt x="1234" y="110"/>
                    </a:lnTo>
                    <a:lnTo>
                      <a:pt x="1244" y="98"/>
                    </a:lnTo>
                    <a:lnTo>
                      <a:pt x="1251" y="87"/>
                    </a:lnTo>
                    <a:lnTo>
                      <a:pt x="1259" y="77"/>
                    </a:lnTo>
                    <a:lnTo>
                      <a:pt x="1267" y="66"/>
                    </a:lnTo>
                    <a:lnTo>
                      <a:pt x="1271" y="52"/>
                    </a:lnTo>
                    <a:lnTo>
                      <a:pt x="1276" y="39"/>
                    </a:lnTo>
                    <a:lnTo>
                      <a:pt x="1280" y="25"/>
                    </a:lnTo>
                    <a:lnTo>
                      <a:pt x="1282" y="12"/>
                    </a:lnTo>
                    <a:lnTo>
                      <a:pt x="1284" y="0"/>
                    </a:lnTo>
                    <a:lnTo>
                      <a:pt x="1284" y="2"/>
                    </a:lnTo>
                    <a:lnTo>
                      <a:pt x="1303" y="2"/>
                    </a:lnTo>
                    <a:lnTo>
                      <a:pt x="1313" y="4"/>
                    </a:lnTo>
                    <a:lnTo>
                      <a:pt x="1321" y="6"/>
                    </a:lnTo>
                    <a:lnTo>
                      <a:pt x="1330" y="8"/>
                    </a:lnTo>
                    <a:lnTo>
                      <a:pt x="1340" y="12"/>
                    </a:lnTo>
                    <a:lnTo>
                      <a:pt x="1347" y="18"/>
                    </a:lnTo>
                    <a:lnTo>
                      <a:pt x="1355" y="20"/>
                    </a:lnTo>
                    <a:lnTo>
                      <a:pt x="1369" y="33"/>
                    </a:lnTo>
                    <a:lnTo>
                      <a:pt x="1376" y="39"/>
                    </a:lnTo>
                    <a:lnTo>
                      <a:pt x="1382" y="47"/>
                    </a:lnTo>
                    <a:lnTo>
                      <a:pt x="1388" y="56"/>
                    </a:lnTo>
                    <a:lnTo>
                      <a:pt x="1392" y="62"/>
                    </a:lnTo>
                    <a:lnTo>
                      <a:pt x="1395" y="71"/>
                    </a:lnTo>
                    <a:lnTo>
                      <a:pt x="1397" y="81"/>
                    </a:lnTo>
                    <a:lnTo>
                      <a:pt x="1401" y="89"/>
                    </a:lnTo>
                    <a:lnTo>
                      <a:pt x="1401" y="116"/>
                    </a:lnTo>
                    <a:lnTo>
                      <a:pt x="1403" y="630"/>
                    </a:lnTo>
                    <a:lnTo>
                      <a:pt x="1401" y="634"/>
                    </a:lnTo>
                    <a:lnTo>
                      <a:pt x="1393" y="690"/>
                    </a:lnTo>
                    <a:lnTo>
                      <a:pt x="1378" y="743"/>
                    </a:lnTo>
                    <a:lnTo>
                      <a:pt x="1357" y="795"/>
                    </a:lnTo>
                    <a:lnTo>
                      <a:pt x="1330" y="843"/>
                    </a:lnTo>
                    <a:lnTo>
                      <a:pt x="1299" y="891"/>
                    </a:lnTo>
                    <a:lnTo>
                      <a:pt x="1263" y="931"/>
                    </a:lnTo>
                    <a:lnTo>
                      <a:pt x="1225" y="972"/>
                    </a:lnTo>
                    <a:lnTo>
                      <a:pt x="1180" y="1006"/>
                    </a:lnTo>
                    <a:lnTo>
                      <a:pt x="1132" y="1035"/>
                    </a:lnTo>
                    <a:lnTo>
                      <a:pt x="1083" y="1062"/>
                    </a:lnTo>
                    <a:lnTo>
                      <a:pt x="1031" y="1077"/>
                    </a:lnTo>
                    <a:lnTo>
                      <a:pt x="977" y="1091"/>
                    </a:lnTo>
                    <a:lnTo>
                      <a:pt x="921" y="1100"/>
                    </a:lnTo>
                    <a:lnTo>
                      <a:pt x="461" y="1100"/>
                    </a:lnTo>
                    <a:lnTo>
                      <a:pt x="432" y="1093"/>
                    </a:lnTo>
                    <a:lnTo>
                      <a:pt x="401" y="1085"/>
                    </a:lnTo>
                    <a:lnTo>
                      <a:pt x="372" y="1077"/>
                    </a:lnTo>
                    <a:lnTo>
                      <a:pt x="344" y="1068"/>
                    </a:lnTo>
                    <a:lnTo>
                      <a:pt x="317" y="1056"/>
                    </a:lnTo>
                    <a:lnTo>
                      <a:pt x="290" y="1043"/>
                    </a:lnTo>
                    <a:lnTo>
                      <a:pt x="263" y="1029"/>
                    </a:lnTo>
                    <a:lnTo>
                      <a:pt x="238" y="1014"/>
                    </a:lnTo>
                    <a:lnTo>
                      <a:pt x="211" y="995"/>
                    </a:lnTo>
                    <a:lnTo>
                      <a:pt x="190" y="976"/>
                    </a:lnTo>
                    <a:lnTo>
                      <a:pt x="167" y="956"/>
                    </a:lnTo>
                    <a:lnTo>
                      <a:pt x="146" y="937"/>
                    </a:lnTo>
                    <a:lnTo>
                      <a:pt x="125" y="912"/>
                    </a:lnTo>
                    <a:lnTo>
                      <a:pt x="107" y="889"/>
                    </a:lnTo>
                    <a:lnTo>
                      <a:pt x="88" y="864"/>
                    </a:lnTo>
                    <a:lnTo>
                      <a:pt x="73" y="837"/>
                    </a:lnTo>
                    <a:lnTo>
                      <a:pt x="59" y="810"/>
                    </a:lnTo>
                    <a:lnTo>
                      <a:pt x="46" y="786"/>
                    </a:lnTo>
                    <a:lnTo>
                      <a:pt x="34" y="757"/>
                    </a:lnTo>
                    <a:lnTo>
                      <a:pt x="25" y="728"/>
                    </a:lnTo>
                    <a:lnTo>
                      <a:pt x="17" y="699"/>
                    </a:lnTo>
                    <a:lnTo>
                      <a:pt x="10" y="670"/>
                    </a:lnTo>
                    <a:lnTo>
                      <a:pt x="4" y="640"/>
                    </a:lnTo>
                    <a:lnTo>
                      <a:pt x="4" y="611"/>
                    </a:lnTo>
                    <a:lnTo>
                      <a:pt x="0" y="549"/>
                    </a:lnTo>
                    <a:lnTo>
                      <a:pt x="2" y="85"/>
                    </a:lnTo>
                    <a:lnTo>
                      <a:pt x="2" y="70"/>
                    </a:lnTo>
                    <a:lnTo>
                      <a:pt x="4" y="60"/>
                    </a:lnTo>
                    <a:lnTo>
                      <a:pt x="10" y="52"/>
                    </a:lnTo>
                    <a:lnTo>
                      <a:pt x="13" y="43"/>
                    </a:lnTo>
                    <a:lnTo>
                      <a:pt x="19" y="35"/>
                    </a:lnTo>
                    <a:lnTo>
                      <a:pt x="25" y="27"/>
                    </a:lnTo>
                    <a:lnTo>
                      <a:pt x="33" y="22"/>
                    </a:lnTo>
                    <a:lnTo>
                      <a:pt x="40" y="16"/>
                    </a:lnTo>
                    <a:lnTo>
                      <a:pt x="48" y="10"/>
                    </a:lnTo>
                    <a:lnTo>
                      <a:pt x="58" y="8"/>
                    </a:lnTo>
                    <a:lnTo>
                      <a:pt x="65" y="4"/>
                    </a:lnTo>
                    <a:lnTo>
                      <a:pt x="359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rect">
                  <a:fillToRect l="50000" t="50000" r="50000" b="50000"/>
                </a:path>
              </a:gra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7" name="Freeform 671"/>
              <p:cNvSpPr>
                <a:spLocks/>
              </p:cNvSpPr>
              <p:nvPr/>
            </p:nvSpPr>
            <p:spPr bwMode="auto">
              <a:xfrm>
                <a:off x="2363" y="2620"/>
                <a:ext cx="71" cy="69"/>
              </a:xfrm>
              <a:custGeom>
                <a:avLst/>
                <a:gdLst>
                  <a:gd name="T0" fmla="*/ 71 w 71"/>
                  <a:gd name="T1" fmla="*/ 35 h 69"/>
                  <a:gd name="T2" fmla="*/ 71 w 71"/>
                  <a:gd name="T3" fmla="*/ 31 h 69"/>
                  <a:gd name="T4" fmla="*/ 69 w 71"/>
                  <a:gd name="T5" fmla="*/ 25 h 69"/>
                  <a:gd name="T6" fmla="*/ 69 w 71"/>
                  <a:gd name="T7" fmla="*/ 21 h 69"/>
                  <a:gd name="T8" fmla="*/ 65 w 71"/>
                  <a:gd name="T9" fmla="*/ 19 h 69"/>
                  <a:gd name="T10" fmla="*/ 63 w 71"/>
                  <a:gd name="T11" fmla="*/ 14 h 69"/>
                  <a:gd name="T12" fmla="*/ 57 w 71"/>
                  <a:gd name="T13" fmla="*/ 8 h 69"/>
                  <a:gd name="T14" fmla="*/ 53 w 71"/>
                  <a:gd name="T15" fmla="*/ 6 h 69"/>
                  <a:gd name="T16" fmla="*/ 52 w 71"/>
                  <a:gd name="T17" fmla="*/ 2 h 69"/>
                  <a:gd name="T18" fmla="*/ 48 w 71"/>
                  <a:gd name="T19" fmla="*/ 2 h 69"/>
                  <a:gd name="T20" fmla="*/ 44 w 71"/>
                  <a:gd name="T21" fmla="*/ 0 h 69"/>
                  <a:gd name="T22" fmla="*/ 25 w 71"/>
                  <a:gd name="T23" fmla="*/ 0 h 69"/>
                  <a:gd name="T24" fmla="*/ 23 w 71"/>
                  <a:gd name="T25" fmla="*/ 2 h 69"/>
                  <a:gd name="T26" fmla="*/ 19 w 71"/>
                  <a:gd name="T27" fmla="*/ 2 h 69"/>
                  <a:gd name="T28" fmla="*/ 13 w 71"/>
                  <a:gd name="T29" fmla="*/ 6 h 69"/>
                  <a:gd name="T30" fmla="*/ 5 w 71"/>
                  <a:gd name="T31" fmla="*/ 14 h 69"/>
                  <a:gd name="T32" fmla="*/ 4 w 71"/>
                  <a:gd name="T33" fmla="*/ 17 h 69"/>
                  <a:gd name="T34" fmla="*/ 2 w 71"/>
                  <a:gd name="T35" fmla="*/ 21 h 69"/>
                  <a:gd name="T36" fmla="*/ 0 w 71"/>
                  <a:gd name="T37" fmla="*/ 25 h 69"/>
                  <a:gd name="T38" fmla="*/ 0 w 71"/>
                  <a:gd name="T39" fmla="*/ 48 h 69"/>
                  <a:gd name="T40" fmla="*/ 4 w 71"/>
                  <a:gd name="T41" fmla="*/ 50 h 69"/>
                  <a:gd name="T42" fmla="*/ 5 w 71"/>
                  <a:gd name="T43" fmla="*/ 54 h 69"/>
                  <a:gd name="T44" fmla="*/ 7 w 71"/>
                  <a:gd name="T45" fmla="*/ 58 h 69"/>
                  <a:gd name="T46" fmla="*/ 11 w 71"/>
                  <a:gd name="T47" fmla="*/ 60 h 69"/>
                  <a:gd name="T48" fmla="*/ 13 w 71"/>
                  <a:gd name="T49" fmla="*/ 64 h 69"/>
                  <a:gd name="T50" fmla="*/ 17 w 71"/>
                  <a:gd name="T51" fmla="*/ 67 h 69"/>
                  <a:gd name="T52" fmla="*/ 23 w 71"/>
                  <a:gd name="T53" fmla="*/ 67 h 69"/>
                  <a:gd name="T54" fmla="*/ 25 w 71"/>
                  <a:gd name="T55" fmla="*/ 69 h 69"/>
                  <a:gd name="T56" fmla="*/ 42 w 71"/>
                  <a:gd name="T57" fmla="*/ 69 h 69"/>
                  <a:gd name="T58" fmla="*/ 48 w 71"/>
                  <a:gd name="T59" fmla="*/ 67 h 69"/>
                  <a:gd name="T60" fmla="*/ 52 w 71"/>
                  <a:gd name="T61" fmla="*/ 67 h 69"/>
                  <a:gd name="T62" fmla="*/ 53 w 71"/>
                  <a:gd name="T63" fmla="*/ 64 h 69"/>
                  <a:gd name="T64" fmla="*/ 57 w 71"/>
                  <a:gd name="T65" fmla="*/ 62 h 69"/>
                  <a:gd name="T66" fmla="*/ 61 w 71"/>
                  <a:gd name="T67" fmla="*/ 58 h 69"/>
                  <a:gd name="T68" fmla="*/ 63 w 71"/>
                  <a:gd name="T69" fmla="*/ 54 h 69"/>
                  <a:gd name="T70" fmla="*/ 65 w 71"/>
                  <a:gd name="T71" fmla="*/ 50 h 69"/>
                  <a:gd name="T72" fmla="*/ 67 w 71"/>
                  <a:gd name="T73" fmla="*/ 48 h 69"/>
                  <a:gd name="T74" fmla="*/ 69 w 71"/>
                  <a:gd name="T75" fmla="*/ 42 h 69"/>
                  <a:gd name="T76" fmla="*/ 71 w 71"/>
                  <a:gd name="T77" fmla="*/ 39 h 69"/>
                  <a:gd name="T78" fmla="*/ 71 w 71"/>
                  <a:gd name="T79" fmla="*/ 35 h 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1" h="69">
                    <a:moveTo>
                      <a:pt x="71" y="35"/>
                    </a:moveTo>
                    <a:lnTo>
                      <a:pt x="71" y="31"/>
                    </a:lnTo>
                    <a:lnTo>
                      <a:pt x="69" y="25"/>
                    </a:lnTo>
                    <a:lnTo>
                      <a:pt x="69" y="21"/>
                    </a:lnTo>
                    <a:lnTo>
                      <a:pt x="65" y="19"/>
                    </a:lnTo>
                    <a:lnTo>
                      <a:pt x="63" y="14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52" y="2"/>
                    </a:lnTo>
                    <a:lnTo>
                      <a:pt x="48" y="2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3" y="6"/>
                    </a:lnTo>
                    <a:lnTo>
                      <a:pt x="5" y="14"/>
                    </a:lnTo>
                    <a:lnTo>
                      <a:pt x="4" y="17"/>
                    </a:lnTo>
                    <a:lnTo>
                      <a:pt x="2" y="21"/>
                    </a:lnTo>
                    <a:lnTo>
                      <a:pt x="0" y="25"/>
                    </a:lnTo>
                    <a:lnTo>
                      <a:pt x="0" y="48"/>
                    </a:lnTo>
                    <a:lnTo>
                      <a:pt x="4" y="50"/>
                    </a:lnTo>
                    <a:lnTo>
                      <a:pt x="5" y="54"/>
                    </a:lnTo>
                    <a:lnTo>
                      <a:pt x="7" y="58"/>
                    </a:lnTo>
                    <a:lnTo>
                      <a:pt x="11" y="60"/>
                    </a:lnTo>
                    <a:lnTo>
                      <a:pt x="13" y="64"/>
                    </a:lnTo>
                    <a:lnTo>
                      <a:pt x="17" y="67"/>
                    </a:lnTo>
                    <a:lnTo>
                      <a:pt x="23" y="67"/>
                    </a:lnTo>
                    <a:lnTo>
                      <a:pt x="25" y="69"/>
                    </a:lnTo>
                    <a:lnTo>
                      <a:pt x="42" y="69"/>
                    </a:lnTo>
                    <a:lnTo>
                      <a:pt x="48" y="67"/>
                    </a:lnTo>
                    <a:lnTo>
                      <a:pt x="52" y="67"/>
                    </a:lnTo>
                    <a:lnTo>
                      <a:pt x="53" y="64"/>
                    </a:lnTo>
                    <a:lnTo>
                      <a:pt x="57" y="62"/>
                    </a:lnTo>
                    <a:lnTo>
                      <a:pt x="61" y="58"/>
                    </a:lnTo>
                    <a:lnTo>
                      <a:pt x="63" y="54"/>
                    </a:lnTo>
                    <a:lnTo>
                      <a:pt x="65" y="50"/>
                    </a:lnTo>
                    <a:lnTo>
                      <a:pt x="67" y="48"/>
                    </a:lnTo>
                    <a:lnTo>
                      <a:pt x="69" y="42"/>
                    </a:lnTo>
                    <a:lnTo>
                      <a:pt x="71" y="39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chemeClr val="accent1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8" name="Freeform 672"/>
              <p:cNvSpPr>
                <a:spLocks/>
              </p:cNvSpPr>
              <p:nvPr/>
            </p:nvSpPr>
            <p:spPr bwMode="auto">
              <a:xfrm>
                <a:off x="3211" y="2620"/>
                <a:ext cx="73" cy="71"/>
              </a:xfrm>
              <a:custGeom>
                <a:avLst/>
                <a:gdLst>
                  <a:gd name="T0" fmla="*/ 73 w 73"/>
                  <a:gd name="T1" fmla="*/ 35 h 71"/>
                  <a:gd name="T2" fmla="*/ 71 w 73"/>
                  <a:gd name="T3" fmla="*/ 31 h 71"/>
                  <a:gd name="T4" fmla="*/ 71 w 73"/>
                  <a:gd name="T5" fmla="*/ 27 h 71"/>
                  <a:gd name="T6" fmla="*/ 69 w 73"/>
                  <a:gd name="T7" fmla="*/ 21 h 71"/>
                  <a:gd name="T8" fmla="*/ 67 w 73"/>
                  <a:gd name="T9" fmla="*/ 19 h 71"/>
                  <a:gd name="T10" fmla="*/ 65 w 73"/>
                  <a:gd name="T11" fmla="*/ 16 h 71"/>
                  <a:gd name="T12" fmla="*/ 63 w 73"/>
                  <a:gd name="T13" fmla="*/ 12 h 71"/>
                  <a:gd name="T14" fmla="*/ 54 w 73"/>
                  <a:gd name="T15" fmla="*/ 2 h 71"/>
                  <a:gd name="T16" fmla="*/ 50 w 73"/>
                  <a:gd name="T17" fmla="*/ 2 h 71"/>
                  <a:gd name="T18" fmla="*/ 44 w 73"/>
                  <a:gd name="T19" fmla="*/ 0 h 71"/>
                  <a:gd name="T20" fmla="*/ 29 w 73"/>
                  <a:gd name="T21" fmla="*/ 0 h 71"/>
                  <a:gd name="T22" fmla="*/ 23 w 73"/>
                  <a:gd name="T23" fmla="*/ 2 h 71"/>
                  <a:gd name="T24" fmla="*/ 21 w 73"/>
                  <a:gd name="T25" fmla="*/ 2 h 71"/>
                  <a:gd name="T26" fmla="*/ 15 w 73"/>
                  <a:gd name="T27" fmla="*/ 6 h 71"/>
                  <a:gd name="T28" fmla="*/ 12 w 73"/>
                  <a:gd name="T29" fmla="*/ 8 h 71"/>
                  <a:gd name="T30" fmla="*/ 10 w 73"/>
                  <a:gd name="T31" fmla="*/ 12 h 71"/>
                  <a:gd name="T32" fmla="*/ 6 w 73"/>
                  <a:gd name="T33" fmla="*/ 16 h 71"/>
                  <a:gd name="T34" fmla="*/ 6 w 73"/>
                  <a:gd name="T35" fmla="*/ 19 h 71"/>
                  <a:gd name="T36" fmla="*/ 2 w 73"/>
                  <a:gd name="T37" fmla="*/ 21 h 71"/>
                  <a:gd name="T38" fmla="*/ 2 w 73"/>
                  <a:gd name="T39" fmla="*/ 25 h 71"/>
                  <a:gd name="T40" fmla="*/ 0 w 73"/>
                  <a:gd name="T41" fmla="*/ 31 h 71"/>
                  <a:gd name="T42" fmla="*/ 0 w 73"/>
                  <a:gd name="T43" fmla="*/ 39 h 71"/>
                  <a:gd name="T44" fmla="*/ 2 w 73"/>
                  <a:gd name="T45" fmla="*/ 44 h 71"/>
                  <a:gd name="T46" fmla="*/ 2 w 73"/>
                  <a:gd name="T47" fmla="*/ 48 h 71"/>
                  <a:gd name="T48" fmla="*/ 6 w 73"/>
                  <a:gd name="T49" fmla="*/ 50 h 71"/>
                  <a:gd name="T50" fmla="*/ 6 w 73"/>
                  <a:gd name="T51" fmla="*/ 58 h 71"/>
                  <a:gd name="T52" fmla="*/ 10 w 73"/>
                  <a:gd name="T53" fmla="*/ 58 h 71"/>
                  <a:gd name="T54" fmla="*/ 12 w 73"/>
                  <a:gd name="T55" fmla="*/ 62 h 71"/>
                  <a:gd name="T56" fmla="*/ 15 w 73"/>
                  <a:gd name="T57" fmla="*/ 64 h 71"/>
                  <a:gd name="T58" fmla="*/ 19 w 73"/>
                  <a:gd name="T59" fmla="*/ 67 h 71"/>
                  <a:gd name="T60" fmla="*/ 23 w 73"/>
                  <a:gd name="T61" fmla="*/ 69 h 71"/>
                  <a:gd name="T62" fmla="*/ 31 w 73"/>
                  <a:gd name="T63" fmla="*/ 69 h 71"/>
                  <a:gd name="T64" fmla="*/ 37 w 73"/>
                  <a:gd name="T65" fmla="*/ 71 h 71"/>
                  <a:gd name="T66" fmla="*/ 40 w 73"/>
                  <a:gd name="T67" fmla="*/ 69 h 71"/>
                  <a:gd name="T68" fmla="*/ 48 w 73"/>
                  <a:gd name="T69" fmla="*/ 69 h 71"/>
                  <a:gd name="T70" fmla="*/ 52 w 73"/>
                  <a:gd name="T71" fmla="*/ 67 h 71"/>
                  <a:gd name="T72" fmla="*/ 58 w 73"/>
                  <a:gd name="T73" fmla="*/ 64 h 71"/>
                  <a:gd name="T74" fmla="*/ 60 w 73"/>
                  <a:gd name="T75" fmla="*/ 62 h 71"/>
                  <a:gd name="T76" fmla="*/ 63 w 73"/>
                  <a:gd name="T77" fmla="*/ 60 h 71"/>
                  <a:gd name="T78" fmla="*/ 65 w 73"/>
                  <a:gd name="T79" fmla="*/ 58 h 71"/>
                  <a:gd name="T80" fmla="*/ 67 w 73"/>
                  <a:gd name="T81" fmla="*/ 52 h 71"/>
                  <a:gd name="T82" fmla="*/ 69 w 73"/>
                  <a:gd name="T83" fmla="*/ 48 h 71"/>
                  <a:gd name="T84" fmla="*/ 71 w 73"/>
                  <a:gd name="T85" fmla="*/ 44 h 71"/>
                  <a:gd name="T86" fmla="*/ 71 w 73"/>
                  <a:gd name="T87" fmla="*/ 40 h 71"/>
                  <a:gd name="T88" fmla="*/ 73 w 73"/>
                  <a:gd name="T89" fmla="*/ 35 h 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3" h="71">
                    <a:moveTo>
                      <a:pt x="73" y="35"/>
                    </a:moveTo>
                    <a:lnTo>
                      <a:pt x="71" y="31"/>
                    </a:lnTo>
                    <a:lnTo>
                      <a:pt x="71" y="27"/>
                    </a:lnTo>
                    <a:lnTo>
                      <a:pt x="69" y="21"/>
                    </a:lnTo>
                    <a:lnTo>
                      <a:pt x="67" y="19"/>
                    </a:lnTo>
                    <a:lnTo>
                      <a:pt x="65" y="16"/>
                    </a:lnTo>
                    <a:lnTo>
                      <a:pt x="63" y="1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6" y="19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6" y="50"/>
                    </a:lnTo>
                    <a:lnTo>
                      <a:pt x="6" y="58"/>
                    </a:lnTo>
                    <a:lnTo>
                      <a:pt x="10" y="58"/>
                    </a:lnTo>
                    <a:lnTo>
                      <a:pt x="12" y="62"/>
                    </a:lnTo>
                    <a:lnTo>
                      <a:pt x="15" y="64"/>
                    </a:lnTo>
                    <a:lnTo>
                      <a:pt x="19" y="67"/>
                    </a:lnTo>
                    <a:lnTo>
                      <a:pt x="23" y="69"/>
                    </a:lnTo>
                    <a:lnTo>
                      <a:pt x="31" y="69"/>
                    </a:lnTo>
                    <a:lnTo>
                      <a:pt x="37" y="71"/>
                    </a:lnTo>
                    <a:lnTo>
                      <a:pt x="40" y="69"/>
                    </a:lnTo>
                    <a:lnTo>
                      <a:pt x="48" y="69"/>
                    </a:lnTo>
                    <a:lnTo>
                      <a:pt x="52" y="67"/>
                    </a:lnTo>
                    <a:lnTo>
                      <a:pt x="58" y="64"/>
                    </a:lnTo>
                    <a:lnTo>
                      <a:pt x="60" y="62"/>
                    </a:lnTo>
                    <a:lnTo>
                      <a:pt x="63" y="60"/>
                    </a:lnTo>
                    <a:lnTo>
                      <a:pt x="65" y="58"/>
                    </a:lnTo>
                    <a:lnTo>
                      <a:pt x="67" y="52"/>
                    </a:lnTo>
                    <a:lnTo>
                      <a:pt x="69" y="48"/>
                    </a:lnTo>
                    <a:lnTo>
                      <a:pt x="71" y="44"/>
                    </a:lnTo>
                    <a:lnTo>
                      <a:pt x="71" y="40"/>
                    </a:lnTo>
                    <a:lnTo>
                      <a:pt x="73" y="35"/>
                    </a:lnTo>
                    <a:close/>
                  </a:path>
                </a:pathLst>
              </a:custGeom>
              <a:solidFill>
                <a:schemeClr val="accent1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29" name="Freeform 673"/>
              <p:cNvSpPr>
                <a:spLocks/>
              </p:cNvSpPr>
              <p:nvPr/>
            </p:nvSpPr>
            <p:spPr bwMode="auto">
              <a:xfrm>
                <a:off x="2720" y="2079"/>
                <a:ext cx="207" cy="814"/>
              </a:xfrm>
              <a:custGeom>
                <a:avLst/>
                <a:gdLst>
                  <a:gd name="T0" fmla="*/ 0 w 207"/>
                  <a:gd name="T1" fmla="*/ 814 h 814"/>
                  <a:gd name="T2" fmla="*/ 0 w 207"/>
                  <a:gd name="T3" fmla="*/ 313 h 814"/>
                  <a:gd name="T4" fmla="*/ 2 w 207"/>
                  <a:gd name="T5" fmla="*/ 305 h 814"/>
                  <a:gd name="T6" fmla="*/ 4 w 207"/>
                  <a:gd name="T7" fmla="*/ 299 h 814"/>
                  <a:gd name="T8" fmla="*/ 7 w 207"/>
                  <a:gd name="T9" fmla="*/ 292 h 814"/>
                  <a:gd name="T10" fmla="*/ 9 w 207"/>
                  <a:gd name="T11" fmla="*/ 286 h 814"/>
                  <a:gd name="T12" fmla="*/ 13 w 207"/>
                  <a:gd name="T13" fmla="*/ 280 h 814"/>
                  <a:gd name="T14" fmla="*/ 17 w 207"/>
                  <a:gd name="T15" fmla="*/ 272 h 814"/>
                  <a:gd name="T16" fmla="*/ 23 w 207"/>
                  <a:gd name="T17" fmla="*/ 267 h 814"/>
                  <a:gd name="T18" fmla="*/ 25 w 207"/>
                  <a:gd name="T19" fmla="*/ 261 h 814"/>
                  <a:gd name="T20" fmla="*/ 32 w 207"/>
                  <a:gd name="T21" fmla="*/ 255 h 814"/>
                  <a:gd name="T22" fmla="*/ 42 w 207"/>
                  <a:gd name="T23" fmla="*/ 246 h 814"/>
                  <a:gd name="T24" fmla="*/ 48 w 207"/>
                  <a:gd name="T25" fmla="*/ 242 h 814"/>
                  <a:gd name="T26" fmla="*/ 53 w 207"/>
                  <a:gd name="T27" fmla="*/ 238 h 814"/>
                  <a:gd name="T28" fmla="*/ 59 w 207"/>
                  <a:gd name="T29" fmla="*/ 234 h 814"/>
                  <a:gd name="T30" fmla="*/ 67 w 207"/>
                  <a:gd name="T31" fmla="*/ 232 h 814"/>
                  <a:gd name="T32" fmla="*/ 73 w 207"/>
                  <a:gd name="T33" fmla="*/ 230 h 814"/>
                  <a:gd name="T34" fmla="*/ 73 w 207"/>
                  <a:gd name="T35" fmla="*/ 0 h 814"/>
                  <a:gd name="T36" fmla="*/ 136 w 207"/>
                  <a:gd name="T37" fmla="*/ 0 h 814"/>
                  <a:gd name="T38" fmla="*/ 136 w 207"/>
                  <a:gd name="T39" fmla="*/ 230 h 814"/>
                  <a:gd name="T40" fmla="*/ 140 w 207"/>
                  <a:gd name="T41" fmla="*/ 232 h 814"/>
                  <a:gd name="T42" fmla="*/ 146 w 207"/>
                  <a:gd name="T43" fmla="*/ 234 h 814"/>
                  <a:gd name="T44" fmla="*/ 153 w 207"/>
                  <a:gd name="T45" fmla="*/ 238 h 814"/>
                  <a:gd name="T46" fmla="*/ 159 w 207"/>
                  <a:gd name="T47" fmla="*/ 242 h 814"/>
                  <a:gd name="T48" fmla="*/ 165 w 207"/>
                  <a:gd name="T49" fmla="*/ 246 h 814"/>
                  <a:gd name="T50" fmla="*/ 171 w 207"/>
                  <a:gd name="T51" fmla="*/ 251 h 814"/>
                  <a:gd name="T52" fmla="*/ 176 w 207"/>
                  <a:gd name="T53" fmla="*/ 255 h 814"/>
                  <a:gd name="T54" fmla="*/ 182 w 207"/>
                  <a:gd name="T55" fmla="*/ 261 h 814"/>
                  <a:gd name="T56" fmla="*/ 186 w 207"/>
                  <a:gd name="T57" fmla="*/ 267 h 814"/>
                  <a:gd name="T58" fmla="*/ 190 w 207"/>
                  <a:gd name="T59" fmla="*/ 272 h 814"/>
                  <a:gd name="T60" fmla="*/ 194 w 207"/>
                  <a:gd name="T61" fmla="*/ 280 h 814"/>
                  <a:gd name="T62" fmla="*/ 197 w 207"/>
                  <a:gd name="T63" fmla="*/ 286 h 814"/>
                  <a:gd name="T64" fmla="*/ 201 w 207"/>
                  <a:gd name="T65" fmla="*/ 292 h 814"/>
                  <a:gd name="T66" fmla="*/ 203 w 207"/>
                  <a:gd name="T67" fmla="*/ 299 h 814"/>
                  <a:gd name="T68" fmla="*/ 205 w 207"/>
                  <a:gd name="T69" fmla="*/ 305 h 814"/>
                  <a:gd name="T70" fmla="*/ 207 w 207"/>
                  <a:gd name="T71" fmla="*/ 313 h 814"/>
                  <a:gd name="T72" fmla="*/ 207 w 207"/>
                  <a:gd name="T73" fmla="*/ 814 h 814"/>
                  <a:gd name="T74" fmla="*/ 0 w 207"/>
                  <a:gd name="T75" fmla="*/ 814 h 81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07" h="814">
                    <a:moveTo>
                      <a:pt x="0" y="814"/>
                    </a:moveTo>
                    <a:lnTo>
                      <a:pt x="0" y="313"/>
                    </a:lnTo>
                    <a:lnTo>
                      <a:pt x="2" y="305"/>
                    </a:lnTo>
                    <a:lnTo>
                      <a:pt x="4" y="299"/>
                    </a:lnTo>
                    <a:lnTo>
                      <a:pt x="7" y="292"/>
                    </a:lnTo>
                    <a:lnTo>
                      <a:pt x="9" y="286"/>
                    </a:lnTo>
                    <a:lnTo>
                      <a:pt x="13" y="280"/>
                    </a:lnTo>
                    <a:lnTo>
                      <a:pt x="17" y="272"/>
                    </a:lnTo>
                    <a:lnTo>
                      <a:pt x="23" y="267"/>
                    </a:lnTo>
                    <a:lnTo>
                      <a:pt x="25" y="261"/>
                    </a:lnTo>
                    <a:lnTo>
                      <a:pt x="32" y="255"/>
                    </a:lnTo>
                    <a:lnTo>
                      <a:pt x="42" y="246"/>
                    </a:lnTo>
                    <a:lnTo>
                      <a:pt x="48" y="242"/>
                    </a:lnTo>
                    <a:lnTo>
                      <a:pt x="53" y="238"/>
                    </a:lnTo>
                    <a:lnTo>
                      <a:pt x="59" y="234"/>
                    </a:lnTo>
                    <a:lnTo>
                      <a:pt x="67" y="232"/>
                    </a:lnTo>
                    <a:lnTo>
                      <a:pt x="73" y="230"/>
                    </a:lnTo>
                    <a:lnTo>
                      <a:pt x="73" y="0"/>
                    </a:lnTo>
                    <a:lnTo>
                      <a:pt x="136" y="0"/>
                    </a:lnTo>
                    <a:lnTo>
                      <a:pt x="136" y="230"/>
                    </a:lnTo>
                    <a:lnTo>
                      <a:pt x="140" y="232"/>
                    </a:lnTo>
                    <a:lnTo>
                      <a:pt x="146" y="234"/>
                    </a:lnTo>
                    <a:lnTo>
                      <a:pt x="153" y="238"/>
                    </a:lnTo>
                    <a:lnTo>
                      <a:pt x="159" y="242"/>
                    </a:lnTo>
                    <a:lnTo>
                      <a:pt x="165" y="246"/>
                    </a:lnTo>
                    <a:lnTo>
                      <a:pt x="171" y="251"/>
                    </a:lnTo>
                    <a:lnTo>
                      <a:pt x="176" y="255"/>
                    </a:lnTo>
                    <a:lnTo>
                      <a:pt x="182" y="261"/>
                    </a:lnTo>
                    <a:lnTo>
                      <a:pt x="186" y="267"/>
                    </a:lnTo>
                    <a:lnTo>
                      <a:pt x="190" y="272"/>
                    </a:lnTo>
                    <a:lnTo>
                      <a:pt x="194" y="280"/>
                    </a:lnTo>
                    <a:lnTo>
                      <a:pt x="197" y="286"/>
                    </a:lnTo>
                    <a:lnTo>
                      <a:pt x="201" y="292"/>
                    </a:lnTo>
                    <a:lnTo>
                      <a:pt x="203" y="299"/>
                    </a:lnTo>
                    <a:lnTo>
                      <a:pt x="205" y="305"/>
                    </a:lnTo>
                    <a:lnTo>
                      <a:pt x="207" y="313"/>
                    </a:lnTo>
                    <a:lnTo>
                      <a:pt x="207" y="814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chemeClr val="accent1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0" name="Freeform 674"/>
              <p:cNvSpPr>
                <a:spLocks/>
              </p:cNvSpPr>
              <p:nvPr/>
            </p:nvSpPr>
            <p:spPr bwMode="auto">
              <a:xfrm>
                <a:off x="2691" y="2079"/>
                <a:ext cx="102" cy="814"/>
              </a:xfrm>
              <a:custGeom>
                <a:avLst/>
                <a:gdLst>
                  <a:gd name="T0" fmla="*/ 102 w 102"/>
                  <a:gd name="T1" fmla="*/ 0 h 814"/>
                  <a:gd name="T2" fmla="*/ 71 w 102"/>
                  <a:gd name="T3" fmla="*/ 0 h 814"/>
                  <a:gd name="T4" fmla="*/ 71 w 102"/>
                  <a:gd name="T5" fmla="*/ 230 h 814"/>
                  <a:gd name="T6" fmla="*/ 67 w 102"/>
                  <a:gd name="T7" fmla="*/ 232 h 814"/>
                  <a:gd name="T8" fmla="*/ 61 w 102"/>
                  <a:gd name="T9" fmla="*/ 234 h 814"/>
                  <a:gd name="T10" fmla="*/ 54 w 102"/>
                  <a:gd name="T11" fmla="*/ 238 h 814"/>
                  <a:gd name="T12" fmla="*/ 48 w 102"/>
                  <a:gd name="T13" fmla="*/ 242 h 814"/>
                  <a:gd name="T14" fmla="*/ 42 w 102"/>
                  <a:gd name="T15" fmla="*/ 246 h 814"/>
                  <a:gd name="T16" fmla="*/ 36 w 102"/>
                  <a:gd name="T17" fmla="*/ 251 h 814"/>
                  <a:gd name="T18" fmla="*/ 31 w 102"/>
                  <a:gd name="T19" fmla="*/ 255 h 814"/>
                  <a:gd name="T20" fmla="*/ 25 w 102"/>
                  <a:gd name="T21" fmla="*/ 261 h 814"/>
                  <a:gd name="T22" fmla="*/ 23 w 102"/>
                  <a:gd name="T23" fmla="*/ 267 h 814"/>
                  <a:gd name="T24" fmla="*/ 17 w 102"/>
                  <a:gd name="T25" fmla="*/ 272 h 814"/>
                  <a:gd name="T26" fmla="*/ 13 w 102"/>
                  <a:gd name="T27" fmla="*/ 280 h 814"/>
                  <a:gd name="T28" fmla="*/ 10 w 102"/>
                  <a:gd name="T29" fmla="*/ 286 h 814"/>
                  <a:gd name="T30" fmla="*/ 6 w 102"/>
                  <a:gd name="T31" fmla="*/ 292 h 814"/>
                  <a:gd name="T32" fmla="*/ 4 w 102"/>
                  <a:gd name="T33" fmla="*/ 299 h 814"/>
                  <a:gd name="T34" fmla="*/ 2 w 102"/>
                  <a:gd name="T35" fmla="*/ 305 h 814"/>
                  <a:gd name="T36" fmla="*/ 0 w 102"/>
                  <a:gd name="T37" fmla="*/ 313 h 814"/>
                  <a:gd name="T38" fmla="*/ 0 w 102"/>
                  <a:gd name="T39" fmla="*/ 814 h 814"/>
                  <a:gd name="T40" fmla="*/ 29 w 102"/>
                  <a:gd name="T41" fmla="*/ 814 h 814"/>
                  <a:gd name="T42" fmla="*/ 29 w 102"/>
                  <a:gd name="T43" fmla="*/ 313 h 814"/>
                  <a:gd name="T44" fmla="*/ 31 w 102"/>
                  <a:gd name="T45" fmla="*/ 305 h 814"/>
                  <a:gd name="T46" fmla="*/ 33 w 102"/>
                  <a:gd name="T47" fmla="*/ 299 h 814"/>
                  <a:gd name="T48" fmla="*/ 36 w 102"/>
                  <a:gd name="T49" fmla="*/ 292 h 814"/>
                  <a:gd name="T50" fmla="*/ 38 w 102"/>
                  <a:gd name="T51" fmla="*/ 286 h 814"/>
                  <a:gd name="T52" fmla="*/ 42 w 102"/>
                  <a:gd name="T53" fmla="*/ 280 h 814"/>
                  <a:gd name="T54" fmla="*/ 46 w 102"/>
                  <a:gd name="T55" fmla="*/ 272 h 814"/>
                  <a:gd name="T56" fmla="*/ 52 w 102"/>
                  <a:gd name="T57" fmla="*/ 267 h 814"/>
                  <a:gd name="T58" fmla="*/ 54 w 102"/>
                  <a:gd name="T59" fmla="*/ 261 h 814"/>
                  <a:gd name="T60" fmla="*/ 61 w 102"/>
                  <a:gd name="T61" fmla="*/ 255 h 814"/>
                  <a:gd name="T62" fmla="*/ 71 w 102"/>
                  <a:gd name="T63" fmla="*/ 246 h 814"/>
                  <a:gd name="T64" fmla="*/ 77 w 102"/>
                  <a:gd name="T65" fmla="*/ 242 h 814"/>
                  <a:gd name="T66" fmla="*/ 82 w 102"/>
                  <a:gd name="T67" fmla="*/ 238 h 814"/>
                  <a:gd name="T68" fmla="*/ 88 w 102"/>
                  <a:gd name="T69" fmla="*/ 234 h 814"/>
                  <a:gd name="T70" fmla="*/ 96 w 102"/>
                  <a:gd name="T71" fmla="*/ 232 h 814"/>
                  <a:gd name="T72" fmla="*/ 102 w 102"/>
                  <a:gd name="T73" fmla="*/ 230 h 814"/>
                  <a:gd name="T74" fmla="*/ 102 w 102"/>
                  <a:gd name="T75" fmla="*/ 0 h 81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2" h="814">
                    <a:moveTo>
                      <a:pt x="102" y="0"/>
                    </a:moveTo>
                    <a:lnTo>
                      <a:pt x="71" y="0"/>
                    </a:lnTo>
                    <a:lnTo>
                      <a:pt x="71" y="230"/>
                    </a:lnTo>
                    <a:lnTo>
                      <a:pt x="67" y="232"/>
                    </a:lnTo>
                    <a:lnTo>
                      <a:pt x="61" y="234"/>
                    </a:lnTo>
                    <a:lnTo>
                      <a:pt x="54" y="238"/>
                    </a:lnTo>
                    <a:lnTo>
                      <a:pt x="48" y="242"/>
                    </a:lnTo>
                    <a:lnTo>
                      <a:pt x="42" y="246"/>
                    </a:lnTo>
                    <a:lnTo>
                      <a:pt x="36" y="251"/>
                    </a:lnTo>
                    <a:lnTo>
                      <a:pt x="31" y="255"/>
                    </a:lnTo>
                    <a:lnTo>
                      <a:pt x="25" y="261"/>
                    </a:lnTo>
                    <a:lnTo>
                      <a:pt x="23" y="267"/>
                    </a:lnTo>
                    <a:lnTo>
                      <a:pt x="17" y="272"/>
                    </a:lnTo>
                    <a:lnTo>
                      <a:pt x="13" y="280"/>
                    </a:lnTo>
                    <a:lnTo>
                      <a:pt x="10" y="286"/>
                    </a:lnTo>
                    <a:lnTo>
                      <a:pt x="6" y="292"/>
                    </a:lnTo>
                    <a:lnTo>
                      <a:pt x="4" y="299"/>
                    </a:lnTo>
                    <a:lnTo>
                      <a:pt x="2" y="305"/>
                    </a:lnTo>
                    <a:lnTo>
                      <a:pt x="0" y="313"/>
                    </a:lnTo>
                    <a:lnTo>
                      <a:pt x="0" y="814"/>
                    </a:lnTo>
                    <a:lnTo>
                      <a:pt x="29" y="814"/>
                    </a:lnTo>
                    <a:lnTo>
                      <a:pt x="29" y="313"/>
                    </a:lnTo>
                    <a:lnTo>
                      <a:pt x="31" y="305"/>
                    </a:lnTo>
                    <a:lnTo>
                      <a:pt x="33" y="299"/>
                    </a:lnTo>
                    <a:lnTo>
                      <a:pt x="36" y="292"/>
                    </a:lnTo>
                    <a:lnTo>
                      <a:pt x="38" y="286"/>
                    </a:lnTo>
                    <a:lnTo>
                      <a:pt x="42" y="280"/>
                    </a:lnTo>
                    <a:lnTo>
                      <a:pt x="46" y="272"/>
                    </a:lnTo>
                    <a:lnTo>
                      <a:pt x="52" y="267"/>
                    </a:lnTo>
                    <a:lnTo>
                      <a:pt x="54" y="261"/>
                    </a:lnTo>
                    <a:lnTo>
                      <a:pt x="61" y="255"/>
                    </a:lnTo>
                    <a:lnTo>
                      <a:pt x="71" y="246"/>
                    </a:lnTo>
                    <a:lnTo>
                      <a:pt x="77" y="242"/>
                    </a:lnTo>
                    <a:lnTo>
                      <a:pt x="82" y="238"/>
                    </a:lnTo>
                    <a:lnTo>
                      <a:pt x="88" y="234"/>
                    </a:lnTo>
                    <a:lnTo>
                      <a:pt x="96" y="232"/>
                    </a:lnTo>
                    <a:lnTo>
                      <a:pt x="102" y="23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3C059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1" name="Freeform 675"/>
              <p:cNvSpPr>
                <a:spLocks/>
              </p:cNvSpPr>
              <p:nvPr/>
            </p:nvSpPr>
            <p:spPr bwMode="auto">
              <a:xfrm>
                <a:off x="2478" y="1463"/>
                <a:ext cx="422" cy="487"/>
              </a:xfrm>
              <a:custGeom>
                <a:avLst/>
                <a:gdLst>
                  <a:gd name="T0" fmla="*/ 117 w 422"/>
                  <a:gd name="T1" fmla="*/ 487 h 487"/>
                  <a:gd name="T2" fmla="*/ 0 w 422"/>
                  <a:gd name="T3" fmla="*/ 487 h 487"/>
                  <a:gd name="T4" fmla="*/ 0 w 422"/>
                  <a:gd name="T5" fmla="*/ 318 h 487"/>
                  <a:gd name="T6" fmla="*/ 4 w 422"/>
                  <a:gd name="T7" fmla="*/ 282 h 487"/>
                  <a:gd name="T8" fmla="*/ 9 w 422"/>
                  <a:gd name="T9" fmla="*/ 249 h 487"/>
                  <a:gd name="T10" fmla="*/ 17 w 422"/>
                  <a:gd name="T11" fmla="*/ 224 h 487"/>
                  <a:gd name="T12" fmla="*/ 27 w 422"/>
                  <a:gd name="T13" fmla="*/ 201 h 487"/>
                  <a:gd name="T14" fmla="*/ 38 w 422"/>
                  <a:gd name="T15" fmla="*/ 178 h 487"/>
                  <a:gd name="T16" fmla="*/ 50 w 422"/>
                  <a:gd name="T17" fmla="*/ 157 h 487"/>
                  <a:gd name="T18" fmla="*/ 63 w 422"/>
                  <a:gd name="T19" fmla="*/ 136 h 487"/>
                  <a:gd name="T20" fmla="*/ 79 w 422"/>
                  <a:gd name="T21" fmla="*/ 117 h 487"/>
                  <a:gd name="T22" fmla="*/ 96 w 422"/>
                  <a:gd name="T23" fmla="*/ 100 h 487"/>
                  <a:gd name="T24" fmla="*/ 115 w 422"/>
                  <a:gd name="T25" fmla="*/ 82 h 487"/>
                  <a:gd name="T26" fmla="*/ 134 w 422"/>
                  <a:gd name="T27" fmla="*/ 67 h 487"/>
                  <a:gd name="T28" fmla="*/ 155 w 422"/>
                  <a:gd name="T29" fmla="*/ 52 h 487"/>
                  <a:gd name="T30" fmla="*/ 176 w 422"/>
                  <a:gd name="T31" fmla="*/ 38 h 487"/>
                  <a:gd name="T32" fmla="*/ 199 w 422"/>
                  <a:gd name="T33" fmla="*/ 29 h 487"/>
                  <a:gd name="T34" fmla="*/ 223 w 422"/>
                  <a:gd name="T35" fmla="*/ 19 h 487"/>
                  <a:gd name="T36" fmla="*/ 246 w 422"/>
                  <a:gd name="T37" fmla="*/ 11 h 487"/>
                  <a:gd name="T38" fmla="*/ 271 w 422"/>
                  <a:gd name="T39" fmla="*/ 5 h 487"/>
                  <a:gd name="T40" fmla="*/ 295 w 422"/>
                  <a:gd name="T41" fmla="*/ 2 h 487"/>
                  <a:gd name="T42" fmla="*/ 320 w 422"/>
                  <a:gd name="T43" fmla="*/ 0 h 487"/>
                  <a:gd name="T44" fmla="*/ 368 w 422"/>
                  <a:gd name="T45" fmla="*/ 0 h 487"/>
                  <a:gd name="T46" fmla="*/ 395 w 422"/>
                  <a:gd name="T47" fmla="*/ 4 h 487"/>
                  <a:gd name="T48" fmla="*/ 422 w 422"/>
                  <a:gd name="T49" fmla="*/ 9 h 487"/>
                  <a:gd name="T50" fmla="*/ 420 w 422"/>
                  <a:gd name="T51" fmla="*/ 9 h 487"/>
                  <a:gd name="T52" fmla="*/ 395 w 422"/>
                  <a:gd name="T53" fmla="*/ 13 h 487"/>
                  <a:gd name="T54" fmla="*/ 372 w 422"/>
                  <a:gd name="T55" fmla="*/ 19 h 487"/>
                  <a:gd name="T56" fmla="*/ 347 w 422"/>
                  <a:gd name="T57" fmla="*/ 25 h 487"/>
                  <a:gd name="T58" fmla="*/ 324 w 422"/>
                  <a:gd name="T59" fmla="*/ 34 h 487"/>
                  <a:gd name="T60" fmla="*/ 301 w 422"/>
                  <a:gd name="T61" fmla="*/ 46 h 487"/>
                  <a:gd name="T62" fmla="*/ 278 w 422"/>
                  <a:gd name="T63" fmla="*/ 57 h 487"/>
                  <a:gd name="T64" fmla="*/ 257 w 422"/>
                  <a:gd name="T65" fmla="*/ 73 h 487"/>
                  <a:gd name="T66" fmla="*/ 238 w 422"/>
                  <a:gd name="T67" fmla="*/ 88 h 487"/>
                  <a:gd name="T68" fmla="*/ 219 w 422"/>
                  <a:gd name="T69" fmla="*/ 105 h 487"/>
                  <a:gd name="T70" fmla="*/ 199 w 422"/>
                  <a:gd name="T71" fmla="*/ 123 h 487"/>
                  <a:gd name="T72" fmla="*/ 184 w 422"/>
                  <a:gd name="T73" fmla="*/ 144 h 487"/>
                  <a:gd name="T74" fmla="*/ 171 w 422"/>
                  <a:gd name="T75" fmla="*/ 163 h 487"/>
                  <a:gd name="T76" fmla="*/ 157 w 422"/>
                  <a:gd name="T77" fmla="*/ 184 h 487"/>
                  <a:gd name="T78" fmla="*/ 146 w 422"/>
                  <a:gd name="T79" fmla="*/ 207 h 487"/>
                  <a:gd name="T80" fmla="*/ 136 w 422"/>
                  <a:gd name="T81" fmla="*/ 230 h 487"/>
                  <a:gd name="T82" fmla="*/ 127 w 422"/>
                  <a:gd name="T83" fmla="*/ 255 h 487"/>
                  <a:gd name="T84" fmla="*/ 121 w 422"/>
                  <a:gd name="T85" fmla="*/ 278 h 487"/>
                  <a:gd name="T86" fmla="*/ 117 w 422"/>
                  <a:gd name="T87" fmla="*/ 297 h 487"/>
                  <a:gd name="T88" fmla="*/ 117 w 422"/>
                  <a:gd name="T89" fmla="*/ 487 h 48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22" h="487">
                    <a:moveTo>
                      <a:pt x="117" y="487"/>
                    </a:moveTo>
                    <a:lnTo>
                      <a:pt x="0" y="487"/>
                    </a:lnTo>
                    <a:lnTo>
                      <a:pt x="0" y="318"/>
                    </a:lnTo>
                    <a:lnTo>
                      <a:pt x="4" y="282"/>
                    </a:lnTo>
                    <a:lnTo>
                      <a:pt x="9" y="249"/>
                    </a:lnTo>
                    <a:lnTo>
                      <a:pt x="17" y="224"/>
                    </a:lnTo>
                    <a:lnTo>
                      <a:pt x="27" y="201"/>
                    </a:lnTo>
                    <a:lnTo>
                      <a:pt x="38" y="178"/>
                    </a:lnTo>
                    <a:lnTo>
                      <a:pt x="50" y="157"/>
                    </a:lnTo>
                    <a:lnTo>
                      <a:pt x="63" y="136"/>
                    </a:lnTo>
                    <a:lnTo>
                      <a:pt x="79" y="117"/>
                    </a:lnTo>
                    <a:lnTo>
                      <a:pt x="96" y="100"/>
                    </a:lnTo>
                    <a:lnTo>
                      <a:pt x="115" y="82"/>
                    </a:lnTo>
                    <a:lnTo>
                      <a:pt x="134" y="67"/>
                    </a:lnTo>
                    <a:lnTo>
                      <a:pt x="155" y="52"/>
                    </a:lnTo>
                    <a:lnTo>
                      <a:pt x="176" y="38"/>
                    </a:lnTo>
                    <a:lnTo>
                      <a:pt x="199" y="29"/>
                    </a:lnTo>
                    <a:lnTo>
                      <a:pt x="223" y="19"/>
                    </a:lnTo>
                    <a:lnTo>
                      <a:pt x="246" y="11"/>
                    </a:lnTo>
                    <a:lnTo>
                      <a:pt x="271" y="5"/>
                    </a:lnTo>
                    <a:lnTo>
                      <a:pt x="295" y="2"/>
                    </a:lnTo>
                    <a:lnTo>
                      <a:pt x="320" y="0"/>
                    </a:lnTo>
                    <a:lnTo>
                      <a:pt x="368" y="0"/>
                    </a:lnTo>
                    <a:lnTo>
                      <a:pt x="395" y="4"/>
                    </a:lnTo>
                    <a:lnTo>
                      <a:pt x="422" y="9"/>
                    </a:lnTo>
                    <a:lnTo>
                      <a:pt x="420" y="9"/>
                    </a:lnTo>
                    <a:lnTo>
                      <a:pt x="395" y="13"/>
                    </a:lnTo>
                    <a:lnTo>
                      <a:pt x="372" y="19"/>
                    </a:lnTo>
                    <a:lnTo>
                      <a:pt x="347" y="25"/>
                    </a:lnTo>
                    <a:lnTo>
                      <a:pt x="324" y="34"/>
                    </a:lnTo>
                    <a:lnTo>
                      <a:pt x="301" y="46"/>
                    </a:lnTo>
                    <a:lnTo>
                      <a:pt x="278" y="57"/>
                    </a:lnTo>
                    <a:lnTo>
                      <a:pt x="257" y="73"/>
                    </a:lnTo>
                    <a:lnTo>
                      <a:pt x="238" y="88"/>
                    </a:lnTo>
                    <a:lnTo>
                      <a:pt x="219" y="105"/>
                    </a:lnTo>
                    <a:lnTo>
                      <a:pt x="199" y="123"/>
                    </a:lnTo>
                    <a:lnTo>
                      <a:pt x="184" y="144"/>
                    </a:lnTo>
                    <a:lnTo>
                      <a:pt x="171" y="163"/>
                    </a:lnTo>
                    <a:lnTo>
                      <a:pt x="157" y="184"/>
                    </a:lnTo>
                    <a:lnTo>
                      <a:pt x="146" y="207"/>
                    </a:lnTo>
                    <a:lnTo>
                      <a:pt x="136" y="230"/>
                    </a:lnTo>
                    <a:lnTo>
                      <a:pt x="127" y="255"/>
                    </a:lnTo>
                    <a:lnTo>
                      <a:pt x="121" y="278"/>
                    </a:lnTo>
                    <a:lnTo>
                      <a:pt x="117" y="297"/>
                    </a:lnTo>
                    <a:lnTo>
                      <a:pt x="117" y="487"/>
                    </a:lnTo>
                    <a:close/>
                  </a:path>
                </a:pathLst>
              </a:custGeom>
              <a:solidFill>
                <a:schemeClr val="accent1"/>
              </a:solidFill>
              <a:ln w="1651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032" name="Freeform 676"/>
              <p:cNvSpPr>
                <a:spLocks/>
              </p:cNvSpPr>
              <p:nvPr/>
            </p:nvSpPr>
            <p:spPr bwMode="auto">
              <a:xfrm>
                <a:off x="2854" y="1269"/>
                <a:ext cx="781" cy="1777"/>
              </a:xfrm>
              <a:custGeom>
                <a:avLst/>
                <a:gdLst>
                  <a:gd name="T0" fmla="*/ 374 w 781"/>
                  <a:gd name="T1" fmla="*/ 1768 h 1777"/>
                  <a:gd name="T2" fmla="*/ 530 w 781"/>
                  <a:gd name="T3" fmla="*/ 1704 h 1777"/>
                  <a:gd name="T4" fmla="*/ 658 w 781"/>
                  <a:gd name="T5" fmla="*/ 1597 h 1777"/>
                  <a:gd name="T6" fmla="*/ 747 w 781"/>
                  <a:gd name="T7" fmla="*/ 1457 h 1777"/>
                  <a:gd name="T8" fmla="*/ 781 w 781"/>
                  <a:gd name="T9" fmla="*/ 773 h 1777"/>
                  <a:gd name="T10" fmla="*/ 776 w 781"/>
                  <a:gd name="T11" fmla="*/ 752 h 1777"/>
                  <a:gd name="T12" fmla="*/ 768 w 781"/>
                  <a:gd name="T13" fmla="*/ 733 h 1777"/>
                  <a:gd name="T14" fmla="*/ 758 w 781"/>
                  <a:gd name="T15" fmla="*/ 716 h 1777"/>
                  <a:gd name="T16" fmla="*/ 733 w 781"/>
                  <a:gd name="T17" fmla="*/ 695 h 1777"/>
                  <a:gd name="T18" fmla="*/ 714 w 781"/>
                  <a:gd name="T19" fmla="*/ 685 h 1777"/>
                  <a:gd name="T20" fmla="*/ 695 w 781"/>
                  <a:gd name="T21" fmla="*/ 681 h 1777"/>
                  <a:gd name="T22" fmla="*/ 672 w 781"/>
                  <a:gd name="T23" fmla="*/ 681 h 1777"/>
                  <a:gd name="T24" fmla="*/ 668 w 781"/>
                  <a:gd name="T25" fmla="*/ 626 h 1777"/>
                  <a:gd name="T26" fmla="*/ 647 w 781"/>
                  <a:gd name="T27" fmla="*/ 576 h 1777"/>
                  <a:gd name="T28" fmla="*/ 609 w 781"/>
                  <a:gd name="T29" fmla="*/ 537 h 1777"/>
                  <a:gd name="T30" fmla="*/ 595 w 781"/>
                  <a:gd name="T31" fmla="*/ 462 h 1777"/>
                  <a:gd name="T32" fmla="*/ 572 w 781"/>
                  <a:gd name="T33" fmla="*/ 359 h 1777"/>
                  <a:gd name="T34" fmla="*/ 528 w 781"/>
                  <a:gd name="T35" fmla="*/ 265 h 1777"/>
                  <a:gd name="T36" fmla="*/ 468 w 781"/>
                  <a:gd name="T37" fmla="*/ 178 h 1777"/>
                  <a:gd name="T38" fmla="*/ 392 w 781"/>
                  <a:gd name="T39" fmla="*/ 107 h 1777"/>
                  <a:gd name="T40" fmla="*/ 301 w 781"/>
                  <a:gd name="T41" fmla="*/ 54 h 1777"/>
                  <a:gd name="T42" fmla="*/ 204 w 781"/>
                  <a:gd name="T43" fmla="*/ 17 h 1777"/>
                  <a:gd name="T44" fmla="*/ 98 w 781"/>
                  <a:gd name="T45" fmla="*/ 2 h 1777"/>
                  <a:gd name="T46" fmla="*/ 21 w 781"/>
                  <a:gd name="T47" fmla="*/ 2 h 1777"/>
                  <a:gd name="T48" fmla="*/ 119 w 781"/>
                  <a:gd name="T49" fmla="*/ 25 h 1777"/>
                  <a:gd name="T50" fmla="*/ 217 w 781"/>
                  <a:gd name="T51" fmla="*/ 69 h 1777"/>
                  <a:gd name="T52" fmla="*/ 301 w 781"/>
                  <a:gd name="T53" fmla="*/ 130 h 1777"/>
                  <a:gd name="T54" fmla="*/ 374 w 781"/>
                  <a:gd name="T55" fmla="*/ 207 h 1777"/>
                  <a:gd name="T56" fmla="*/ 432 w 781"/>
                  <a:gd name="T57" fmla="*/ 297 h 1777"/>
                  <a:gd name="T58" fmla="*/ 468 w 781"/>
                  <a:gd name="T59" fmla="*/ 397 h 1777"/>
                  <a:gd name="T60" fmla="*/ 488 w 781"/>
                  <a:gd name="T61" fmla="*/ 501 h 1777"/>
                  <a:gd name="T62" fmla="*/ 513 w 781"/>
                  <a:gd name="T63" fmla="*/ 560 h 1777"/>
                  <a:gd name="T64" fmla="*/ 534 w 781"/>
                  <a:gd name="T65" fmla="*/ 595 h 1777"/>
                  <a:gd name="T66" fmla="*/ 547 w 781"/>
                  <a:gd name="T67" fmla="*/ 635 h 1777"/>
                  <a:gd name="T68" fmla="*/ 551 w 781"/>
                  <a:gd name="T69" fmla="*/ 679 h 1777"/>
                  <a:gd name="T70" fmla="*/ 586 w 781"/>
                  <a:gd name="T71" fmla="*/ 683 h 1777"/>
                  <a:gd name="T72" fmla="*/ 612 w 781"/>
                  <a:gd name="T73" fmla="*/ 695 h 1777"/>
                  <a:gd name="T74" fmla="*/ 641 w 781"/>
                  <a:gd name="T75" fmla="*/ 716 h 1777"/>
                  <a:gd name="T76" fmla="*/ 657 w 781"/>
                  <a:gd name="T77" fmla="*/ 739 h 1777"/>
                  <a:gd name="T78" fmla="*/ 666 w 781"/>
                  <a:gd name="T79" fmla="*/ 766 h 1777"/>
                  <a:gd name="T80" fmla="*/ 666 w 781"/>
                  <a:gd name="T81" fmla="*/ 1311 h 1777"/>
                  <a:gd name="T82" fmla="*/ 622 w 781"/>
                  <a:gd name="T83" fmla="*/ 1472 h 1777"/>
                  <a:gd name="T84" fmla="*/ 528 w 781"/>
                  <a:gd name="T85" fmla="*/ 1608 h 1777"/>
                  <a:gd name="T86" fmla="*/ 397 w 781"/>
                  <a:gd name="T87" fmla="*/ 1712 h 1777"/>
                  <a:gd name="T88" fmla="*/ 242 w 781"/>
                  <a:gd name="T89" fmla="*/ 1768 h 177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81" h="1777">
                    <a:moveTo>
                      <a:pt x="263" y="1777"/>
                    </a:moveTo>
                    <a:lnTo>
                      <a:pt x="319" y="1772"/>
                    </a:lnTo>
                    <a:lnTo>
                      <a:pt x="374" y="1768"/>
                    </a:lnTo>
                    <a:lnTo>
                      <a:pt x="428" y="1752"/>
                    </a:lnTo>
                    <a:lnTo>
                      <a:pt x="480" y="1729"/>
                    </a:lnTo>
                    <a:lnTo>
                      <a:pt x="530" y="1704"/>
                    </a:lnTo>
                    <a:lnTo>
                      <a:pt x="576" y="1672"/>
                    </a:lnTo>
                    <a:lnTo>
                      <a:pt x="618" y="1637"/>
                    </a:lnTo>
                    <a:lnTo>
                      <a:pt x="658" y="1597"/>
                    </a:lnTo>
                    <a:lnTo>
                      <a:pt x="691" y="1553"/>
                    </a:lnTo>
                    <a:lnTo>
                      <a:pt x="724" y="1505"/>
                    </a:lnTo>
                    <a:lnTo>
                      <a:pt x="747" y="1457"/>
                    </a:lnTo>
                    <a:lnTo>
                      <a:pt x="764" y="1401"/>
                    </a:lnTo>
                    <a:lnTo>
                      <a:pt x="781" y="1334"/>
                    </a:lnTo>
                    <a:lnTo>
                      <a:pt x="781" y="773"/>
                    </a:lnTo>
                    <a:lnTo>
                      <a:pt x="777" y="768"/>
                    </a:lnTo>
                    <a:lnTo>
                      <a:pt x="777" y="760"/>
                    </a:lnTo>
                    <a:lnTo>
                      <a:pt x="776" y="752"/>
                    </a:lnTo>
                    <a:lnTo>
                      <a:pt x="774" y="747"/>
                    </a:lnTo>
                    <a:lnTo>
                      <a:pt x="772" y="739"/>
                    </a:lnTo>
                    <a:lnTo>
                      <a:pt x="768" y="733"/>
                    </a:lnTo>
                    <a:lnTo>
                      <a:pt x="764" y="727"/>
                    </a:lnTo>
                    <a:lnTo>
                      <a:pt x="762" y="722"/>
                    </a:lnTo>
                    <a:lnTo>
                      <a:pt x="758" y="716"/>
                    </a:lnTo>
                    <a:lnTo>
                      <a:pt x="743" y="700"/>
                    </a:lnTo>
                    <a:lnTo>
                      <a:pt x="737" y="697"/>
                    </a:lnTo>
                    <a:lnTo>
                      <a:pt x="733" y="695"/>
                    </a:lnTo>
                    <a:lnTo>
                      <a:pt x="726" y="691"/>
                    </a:lnTo>
                    <a:lnTo>
                      <a:pt x="720" y="687"/>
                    </a:lnTo>
                    <a:lnTo>
                      <a:pt x="714" y="685"/>
                    </a:lnTo>
                    <a:lnTo>
                      <a:pt x="706" y="683"/>
                    </a:lnTo>
                    <a:lnTo>
                      <a:pt x="699" y="681"/>
                    </a:lnTo>
                    <a:lnTo>
                      <a:pt x="695" y="681"/>
                    </a:lnTo>
                    <a:lnTo>
                      <a:pt x="685" y="679"/>
                    </a:lnTo>
                    <a:lnTo>
                      <a:pt x="678" y="679"/>
                    </a:lnTo>
                    <a:lnTo>
                      <a:pt x="672" y="681"/>
                    </a:lnTo>
                    <a:lnTo>
                      <a:pt x="672" y="662"/>
                    </a:lnTo>
                    <a:lnTo>
                      <a:pt x="670" y="643"/>
                    </a:lnTo>
                    <a:lnTo>
                      <a:pt x="668" y="626"/>
                    </a:lnTo>
                    <a:lnTo>
                      <a:pt x="662" y="608"/>
                    </a:lnTo>
                    <a:lnTo>
                      <a:pt x="657" y="591"/>
                    </a:lnTo>
                    <a:lnTo>
                      <a:pt x="647" y="576"/>
                    </a:lnTo>
                    <a:lnTo>
                      <a:pt x="635" y="560"/>
                    </a:lnTo>
                    <a:lnTo>
                      <a:pt x="622" y="547"/>
                    </a:lnTo>
                    <a:lnTo>
                      <a:pt x="609" y="537"/>
                    </a:lnTo>
                    <a:lnTo>
                      <a:pt x="601" y="532"/>
                    </a:lnTo>
                    <a:lnTo>
                      <a:pt x="599" y="497"/>
                    </a:lnTo>
                    <a:lnTo>
                      <a:pt x="595" y="462"/>
                    </a:lnTo>
                    <a:lnTo>
                      <a:pt x="591" y="428"/>
                    </a:lnTo>
                    <a:lnTo>
                      <a:pt x="582" y="395"/>
                    </a:lnTo>
                    <a:lnTo>
                      <a:pt x="572" y="359"/>
                    </a:lnTo>
                    <a:lnTo>
                      <a:pt x="561" y="328"/>
                    </a:lnTo>
                    <a:lnTo>
                      <a:pt x="545" y="295"/>
                    </a:lnTo>
                    <a:lnTo>
                      <a:pt x="528" y="265"/>
                    </a:lnTo>
                    <a:lnTo>
                      <a:pt x="511" y="236"/>
                    </a:lnTo>
                    <a:lnTo>
                      <a:pt x="490" y="207"/>
                    </a:lnTo>
                    <a:lnTo>
                      <a:pt x="468" y="178"/>
                    </a:lnTo>
                    <a:lnTo>
                      <a:pt x="443" y="153"/>
                    </a:lnTo>
                    <a:lnTo>
                      <a:pt x="419" y="130"/>
                    </a:lnTo>
                    <a:lnTo>
                      <a:pt x="392" y="107"/>
                    </a:lnTo>
                    <a:lnTo>
                      <a:pt x="363" y="86"/>
                    </a:lnTo>
                    <a:lnTo>
                      <a:pt x="334" y="69"/>
                    </a:lnTo>
                    <a:lnTo>
                      <a:pt x="301" y="54"/>
                    </a:lnTo>
                    <a:lnTo>
                      <a:pt x="271" y="38"/>
                    </a:lnTo>
                    <a:lnTo>
                      <a:pt x="238" y="25"/>
                    </a:lnTo>
                    <a:lnTo>
                      <a:pt x="204" y="17"/>
                    </a:lnTo>
                    <a:lnTo>
                      <a:pt x="169" y="9"/>
                    </a:lnTo>
                    <a:lnTo>
                      <a:pt x="134" y="6"/>
                    </a:lnTo>
                    <a:lnTo>
                      <a:pt x="98" y="2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21" y="2"/>
                    </a:lnTo>
                    <a:lnTo>
                      <a:pt x="50" y="8"/>
                    </a:lnTo>
                    <a:lnTo>
                      <a:pt x="86" y="15"/>
                    </a:lnTo>
                    <a:lnTo>
                      <a:pt x="119" y="25"/>
                    </a:lnTo>
                    <a:lnTo>
                      <a:pt x="152" y="38"/>
                    </a:lnTo>
                    <a:lnTo>
                      <a:pt x="184" y="54"/>
                    </a:lnTo>
                    <a:lnTo>
                      <a:pt x="217" y="69"/>
                    </a:lnTo>
                    <a:lnTo>
                      <a:pt x="246" y="88"/>
                    </a:lnTo>
                    <a:lnTo>
                      <a:pt x="275" y="107"/>
                    </a:lnTo>
                    <a:lnTo>
                      <a:pt x="301" y="130"/>
                    </a:lnTo>
                    <a:lnTo>
                      <a:pt x="328" y="155"/>
                    </a:lnTo>
                    <a:lnTo>
                      <a:pt x="351" y="180"/>
                    </a:lnTo>
                    <a:lnTo>
                      <a:pt x="374" y="207"/>
                    </a:lnTo>
                    <a:lnTo>
                      <a:pt x="396" y="238"/>
                    </a:lnTo>
                    <a:lnTo>
                      <a:pt x="415" y="267"/>
                    </a:lnTo>
                    <a:lnTo>
                      <a:pt x="432" y="297"/>
                    </a:lnTo>
                    <a:lnTo>
                      <a:pt x="445" y="330"/>
                    </a:lnTo>
                    <a:lnTo>
                      <a:pt x="459" y="363"/>
                    </a:lnTo>
                    <a:lnTo>
                      <a:pt x="468" y="397"/>
                    </a:lnTo>
                    <a:lnTo>
                      <a:pt x="476" y="432"/>
                    </a:lnTo>
                    <a:lnTo>
                      <a:pt x="482" y="466"/>
                    </a:lnTo>
                    <a:lnTo>
                      <a:pt x="488" y="501"/>
                    </a:lnTo>
                    <a:lnTo>
                      <a:pt x="491" y="537"/>
                    </a:lnTo>
                    <a:lnTo>
                      <a:pt x="503" y="551"/>
                    </a:lnTo>
                    <a:lnTo>
                      <a:pt x="513" y="560"/>
                    </a:lnTo>
                    <a:lnTo>
                      <a:pt x="522" y="572"/>
                    </a:lnTo>
                    <a:lnTo>
                      <a:pt x="528" y="583"/>
                    </a:lnTo>
                    <a:lnTo>
                      <a:pt x="534" y="595"/>
                    </a:lnTo>
                    <a:lnTo>
                      <a:pt x="539" y="608"/>
                    </a:lnTo>
                    <a:lnTo>
                      <a:pt x="543" y="622"/>
                    </a:lnTo>
                    <a:lnTo>
                      <a:pt x="547" y="635"/>
                    </a:lnTo>
                    <a:lnTo>
                      <a:pt x="549" y="649"/>
                    </a:lnTo>
                    <a:lnTo>
                      <a:pt x="549" y="677"/>
                    </a:lnTo>
                    <a:lnTo>
                      <a:pt x="551" y="679"/>
                    </a:lnTo>
                    <a:lnTo>
                      <a:pt x="568" y="679"/>
                    </a:lnTo>
                    <a:lnTo>
                      <a:pt x="578" y="681"/>
                    </a:lnTo>
                    <a:lnTo>
                      <a:pt x="586" y="683"/>
                    </a:lnTo>
                    <a:lnTo>
                      <a:pt x="595" y="685"/>
                    </a:lnTo>
                    <a:lnTo>
                      <a:pt x="605" y="689"/>
                    </a:lnTo>
                    <a:lnTo>
                      <a:pt x="612" y="695"/>
                    </a:lnTo>
                    <a:lnTo>
                      <a:pt x="620" y="697"/>
                    </a:lnTo>
                    <a:lnTo>
                      <a:pt x="634" y="710"/>
                    </a:lnTo>
                    <a:lnTo>
                      <a:pt x="641" y="716"/>
                    </a:lnTo>
                    <a:lnTo>
                      <a:pt x="647" y="724"/>
                    </a:lnTo>
                    <a:lnTo>
                      <a:pt x="653" y="733"/>
                    </a:lnTo>
                    <a:lnTo>
                      <a:pt x="657" y="739"/>
                    </a:lnTo>
                    <a:lnTo>
                      <a:pt x="660" y="748"/>
                    </a:lnTo>
                    <a:lnTo>
                      <a:pt x="662" y="758"/>
                    </a:lnTo>
                    <a:lnTo>
                      <a:pt x="666" y="766"/>
                    </a:lnTo>
                    <a:lnTo>
                      <a:pt x="666" y="793"/>
                    </a:lnTo>
                    <a:lnTo>
                      <a:pt x="668" y="1307"/>
                    </a:lnTo>
                    <a:lnTo>
                      <a:pt x="666" y="1311"/>
                    </a:lnTo>
                    <a:lnTo>
                      <a:pt x="658" y="1367"/>
                    </a:lnTo>
                    <a:lnTo>
                      <a:pt x="643" y="1420"/>
                    </a:lnTo>
                    <a:lnTo>
                      <a:pt x="622" y="1472"/>
                    </a:lnTo>
                    <a:lnTo>
                      <a:pt x="595" y="1520"/>
                    </a:lnTo>
                    <a:lnTo>
                      <a:pt x="564" y="1568"/>
                    </a:lnTo>
                    <a:lnTo>
                      <a:pt x="528" y="1608"/>
                    </a:lnTo>
                    <a:lnTo>
                      <a:pt x="490" y="1649"/>
                    </a:lnTo>
                    <a:lnTo>
                      <a:pt x="445" y="1683"/>
                    </a:lnTo>
                    <a:lnTo>
                      <a:pt x="397" y="1712"/>
                    </a:lnTo>
                    <a:lnTo>
                      <a:pt x="348" y="1739"/>
                    </a:lnTo>
                    <a:lnTo>
                      <a:pt x="296" y="1754"/>
                    </a:lnTo>
                    <a:lnTo>
                      <a:pt x="242" y="1768"/>
                    </a:lnTo>
                    <a:lnTo>
                      <a:pt x="186" y="1777"/>
                    </a:lnTo>
                    <a:lnTo>
                      <a:pt x="263" y="177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DAAF34"/>
                  </a:gs>
                </a:gsLst>
                <a:path path="rect">
                  <a:fillToRect l="50000" t="50000" r="50000" b="50000"/>
                </a:path>
              </a:gradFill>
              <a:ln w="1651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2016" name="Rectangle 677"/>
          <p:cNvSpPr>
            <a:spLocks noChangeArrowheads="1"/>
          </p:cNvSpPr>
          <p:nvPr/>
        </p:nvSpPr>
        <p:spPr bwMode="auto">
          <a:xfrm>
            <a:off x="0" y="549275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Les applications: Connexion SSL</a:t>
            </a:r>
            <a:endParaRPr lang="en-CA" sz="2400">
              <a:solidFill>
                <a:schemeClr val="bg1"/>
              </a:solidFill>
            </a:endParaRPr>
          </a:p>
        </p:txBody>
      </p:sp>
      <p:grpSp>
        <p:nvGrpSpPr>
          <p:cNvPr id="487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42019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2020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2018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9998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74" grpId="0" autoUpdateAnimBg="0"/>
      <p:bldP spid="375" grpId="0" autoUpdateAnimBg="0"/>
      <p:bldP spid="376" grpId="0" autoUpdateAnimBg="0"/>
      <p:bldP spid="377" grpId="0" autoUpdateAnimBg="0"/>
      <p:bldP spid="378" grpId="0" autoUpdateAnimBg="0"/>
      <p:bldP spid="37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D7B0FA4B-0E51-4997-9E5E-D7DC35ED2F04}" type="slidenum">
              <a:rPr lang="fr-FR" sz="800">
                <a:latin typeface="Franklin Gothic Medium" pitchFamily="34" charset="0"/>
              </a:rPr>
              <a:pPr eaLnBrk="1" hangingPunct="1"/>
              <a:t>67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43030" name="Freeform 11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31" name="Freeform 12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32" name="Freeform 13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33" name="Freeform 14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34" name="Freeform 15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3017" name="Group 18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43025" name="Freeform 19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26" name="Freeform 20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27" name="Freeform 21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28" name="Freeform 22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029" name="Freeform 23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A7863A9-8FF1-4328-921A-7654640B69D5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43023" name="Rectangle 27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3024" name="Text Box 29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3020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sz="2400"/>
              <a:t>Les attaques sont en augmentation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sz="2400"/>
              <a:t>Fournir de la sécurité affecte parfois les performances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fr-FR" sz="2400"/>
              <a:t>La disponibilité permanente est un soucis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fr-FR" sz="2400"/>
              <a:t>Garantir ce service coûte du temps, de l’argent et des hommes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sz="2400"/>
              <a:t>Le traitement SSL diminue la performance des serveurs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sz="2400"/>
              <a:t>Le contenu chiffré ne permet pas de prendre des décisions de gestion intelligentes de trafic</a:t>
            </a:r>
          </a:p>
        </p:txBody>
      </p:sp>
      <p:sp>
        <p:nvSpPr>
          <p:cNvPr id="43021" name="Rectangle 6"/>
          <p:cNvSpPr>
            <a:spLocks noChangeArrowheads="1"/>
          </p:cNvSpPr>
          <p:nvPr/>
        </p:nvSpPr>
        <p:spPr bwMode="auto">
          <a:xfrm>
            <a:off x="0" y="762000"/>
            <a:ext cx="8991600" cy="533400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Défis pour implanter une architecture sécurisée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43022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</p:spTree>
    <p:extLst>
      <p:ext uri="{BB962C8B-B14F-4D97-AF65-F5344CB8AC3E}">
        <p14:creationId xmlns:p14="http://schemas.microsoft.com/office/powerpoint/2010/main" val="3189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8420100" y="0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800">
                <a:latin typeface="Franklin Gothic Medium" pitchFamily="34" charset="0"/>
              </a:rPr>
              <a:t>page </a:t>
            </a:r>
            <a:fld id="{EDB03BAD-D7CB-48AA-9CB6-8D664287703F}" type="slidenum">
              <a:rPr lang="fr-FR" sz="800">
                <a:latin typeface="Franklin Gothic Medium" pitchFamily="34" charset="0"/>
              </a:rPr>
              <a:pPr eaLnBrk="1" hangingPunct="1"/>
              <a:t>68</a:t>
            </a:fld>
            <a:r>
              <a:rPr lang="fr-FR" sz="800">
                <a:latin typeface="Franklin Gothic Medium" pitchFamily="34" charset="0"/>
              </a:rPr>
              <a:t>/12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1155700" y="6524625"/>
            <a:ext cx="5715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361950" y="6526213"/>
            <a:ext cx="800100" cy="331787"/>
          </a:xfrm>
          <a:prstGeom prst="rect">
            <a:avLst/>
          </a:prstGeom>
          <a:solidFill>
            <a:srgbClr val="006866">
              <a:alpha val="9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4038" name="Group 11"/>
          <p:cNvGrpSpPr>
            <a:grpSpLocks/>
          </p:cNvGrpSpPr>
          <p:nvPr/>
        </p:nvGrpSpPr>
        <p:grpSpPr bwMode="auto">
          <a:xfrm>
            <a:off x="501650" y="6559550"/>
            <a:ext cx="441325" cy="244475"/>
            <a:chOff x="882" y="3709"/>
            <a:chExt cx="353" cy="195"/>
          </a:xfrm>
        </p:grpSpPr>
        <p:sp>
          <p:nvSpPr>
            <p:cNvPr id="44054" name="Freeform 12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5" name="Freeform 13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6" name="Freeform 14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7" name="Freeform 15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8" name="Freeform 16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712913" y="6581775"/>
            <a:ext cx="0" cy="209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040" name="Rectangle 18"/>
          <p:cNvSpPr>
            <a:spLocks noChangeArrowheads="1"/>
          </p:cNvSpPr>
          <p:nvPr/>
        </p:nvSpPr>
        <p:spPr bwMode="auto">
          <a:xfrm>
            <a:off x="0" y="6524625"/>
            <a:ext cx="1306513" cy="333375"/>
          </a:xfrm>
          <a:prstGeom prst="rect">
            <a:avLst/>
          </a:prstGeom>
          <a:gradFill rotWithShape="1">
            <a:gsLst>
              <a:gs pos="0">
                <a:srgbClr val="000A0A"/>
              </a:gs>
              <a:gs pos="50000">
                <a:srgbClr val="004240"/>
              </a:gs>
              <a:gs pos="100000">
                <a:srgbClr val="000A0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44041" name="Group 19"/>
          <p:cNvGrpSpPr>
            <a:grpSpLocks/>
          </p:cNvGrpSpPr>
          <p:nvPr/>
        </p:nvGrpSpPr>
        <p:grpSpPr bwMode="auto">
          <a:xfrm>
            <a:off x="501650" y="6573838"/>
            <a:ext cx="441325" cy="244475"/>
            <a:chOff x="882" y="3709"/>
            <a:chExt cx="353" cy="195"/>
          </a:xfrm>
        </p:grpSpPr>
        <p:sp>
          <p:nvSpPr>
            <p:cNvPr id="44049" name="Freeform 20"/>
            <p:cNvSpPr>
              <a:spLocks/>
            </p:cNvSpPr>
            <p:nvPr/>
          </p:nvSpPr>
          <p:spPr bwMode="auto">
            <a:xfrm>
              <a:off x="1032" y="3724"/>
              <a:ext cx="122" cy="180"/>
            </a:xfrm>
            <a:custGeom>
              <a:avLst/>
              <a:gdLst>
                <a:gd name="T0" fmla="*/ 0 w 1084"/>
                <a:gd name="T1" fmla="*/ 0 h 1602"/>
                <a:gd name="T2" fmla="*/ 0 w 1084"/>
                <a:gd name="T3" fmla="*/ 0 h 1602"/>
                <a:gd name="T4" fmla="*/ 0 w 1084"/>
                <a:gd name="T5" fmla="*/ 0 h 1602"/>
                <a:gd name="T6" fmla="*/ 0 w 1084"/>
                <a:gd name="T7" fmla="*/ 0 h 1602"/>
                <a:gd name="T8" fmla="*/ 0 w 1084"/>
                <a:gd name="T9" fmla="*/ 0 h 1602"/>
                <a:gd name="T10" fmla="*/ 0 w 1084"/>
                <a:gd name="T11" fmla="*/ 0 h 1602"/>
                <a:gd name="T12" fmla="*/ 0 w 1084"/>
                <a:gd name="T13" fmla="*/ 0 h 1602"/>
                <a:gd name="T14" fmla="*/ 0 w 1084"/>
                <a:gd name="T15" fmla="*/ 0 h 1602"/>
                <a:gd name="T16" fmla="*/ 0 w 1084"/>
                <a:gd name="T17" fmla="*/ 0 h 1602"/>
                <a:gd name="T18" fmla="*/ 0 w 1084"/>
                <a:gd name="T19" fmla="*/ 0 h 1602"/>
                <a:gd name="T20" fmla="*/ 0 w 1084"/>
                <a:gd name="T21" fmla="*/ 0 h 1602"/>
                <a:gd name="T22" fmla="*/ 0 w 1084"/>
                <a:gd name="T23" fmla="*/ 0 h 1602"/>
                <a:gd name="T24" fmla="*/ 0 w 1084"/>
                <a:gd name="T25" fmla="*/ 0 h 1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4"/>
                <a:gd name="T40" fmla="*/ 0 h 1602"/>
                <a:gd name="T41" fmla="*/ 1084 w 1084"/>
                <a:gd name="T42" fmla="*/ 1602 h 16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4" h="1602">
                  <a:moveTo>
                    <a:pt x="231" y="1056"/>
                  </a:moveTo>
                  <a:cubicBezTo>
                    <a:pt x="186" y="1056"/>
                    <a:pt x="201" y="1056"/>
                    <a:pt x="159" y="1056"/>
                  </a:cubicBezTo>
                  <a:cubicBezTo>
                    <a:pt x="159" y="1116"/>
                    <a:pt x="162" y="1236"/>
                    <a:pt x="162" y="1287"/>
                  </a:cubicBezTo>
                  <a:cubicBezTo>
                    <a:pt x="297" y="1416"/>
                    <a:pt x="1053" y="1602"/>
                    <a:pt x="1074" y="1011"/>
                  </a:cubicBezTo>
                  <a:cubicBezTo>
                    <a:pt x="1084" y="690"/>
                    <a:pt x="363" y="516"/>
                    <a:pt x="387" y="336"/>
                  </a:cubicBezTo>
                  <a:cubicBezTo>
                    <a:pt x="405" y="181"/>
                    <a:pt x="645" y="105"/>
                    <a:pt x="897" y="234"/>
                  </a:cubicBezTo>
                  <a:cubicBezTo>
                    <a:pt x="897" y="300"/>
                    <a:pt x="897" y="291"/>
                    <a:pt x="897" y="372"/>
                  </a:cubicBezTo>
                  <a:cubicBezTo>
                    <a:pt x="936" y="372"/>
                    <a:pt x="912" y="372"/>
                    <a:pt x="960" y="372"/>
                  </a:cubicBezTo>
                  <a:cubicBezTo>
                    <a:pt x="960" y="288"/>
                    <a:pt x="960" y="215"/>
                    <a:pt x="960" y="150"/>
                  </a:cubicBezTo>
                  <a:cubicBezTo>
                    <a:pt x="696" y="0"/>
                    <a:pt x="234" y="12"/>
                    <a:pt x="108" y="399"/>
                  </a:cubicBezTo>
                  <a:cubicBezTo>
                    <a:pt x="0" y="722"/>
                    <a:pt x="785" y="850"/>
                    <a:pt x="816" y="1131"/>
                  </a:cubicBezTo>
                  <a:cubicBezTo>
                    <a:pt x="837" y="1326"/>
                    <a:pt x="354" y="1338"/>
                    <a:pt x="234" y="1191"/>
                  </a:cubicBezTo>
                  <a:cubicBezTo>
                    <a:pt x="234" y="1137"/>
                    <a:pt x="231" y="1128"/>
                    <a:pt x="231" y="1056"/>
                  </a:cubicBezTo>
                  <a:close/>
                </a:path>
              </a:pathLst>
            </a:cu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0" name="Freeform 21"/>
            <p:cNvSpPr>
              <a:spLocks/>
            </p:cNvSpPr>
            <p:nvPr/>
          </p:nvSpPr>
          <p:spPr bwMode="auto">
            <a:xfrm>
              <a:off x="882" y="3734"/>
              <a:ext cx="145" cy="146"/>
            </a:xfrm>
            <a:custGeom>
              <a:avLst/>
              <a:gdLst>
                <a:gd name="T0" fmla="*/ 0 w 1291"/>
                <a:gd name="T1" fmla="*/ 0 h 1302"/>
                <a:gd name="T2" fmla="*/ 0 w 1291"/>
                <a:gd name="T3" fmla="*/ 0 h 1302"/>
                <a:gd name="T4" fmla="*/ 0 w 1291"/>
                <a:gd name="T5" fmla="*/ 0 h 1302"/>
                <a:gd name="T6" fmla="*/ 0 w 1291"/>
                <a:gd name="T7" fmla="*/ 0 h 1302"/>
                <a:gd name="T8" fmla="*/ 0 w 1291"/>
                <a:gd name="T9" fmla="*/ 0 h 1302"/>
                <a:gd name="T10" fmla="*/ 0 w 1291"/>
                <a:gd name="T11" fmla="*/ 0 h 1302"/>
                <a:gd name="T12" fmla="*/ 0 w 1291"/>
                <a:gd name="T13" fmla="*/ 0 h 1302"/>
                <a:gd name="T14" fmla="*/ 0 w 1291"/>
                <a:gd name="T15" fmla="*/ 0 h 1302"/>
                <a:gd name="T16" fmla="*/ 0 w 1291"/>
                <a:gd name="T17" fmla="*/ 0 h 1302"/>
                <a:gd name="T18" fmla="*/ 0 w 1291"/>
                <a:gd name="T19" fmla="*/ 0 h 1302"/>
                <a:gd name="T20" fmla="*/ 0 w 1291"/>
                <a:gd name="T21" fmla="*/ 0 h 13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1"/>
                <a:gd name="T34" fmla="*/ 0 h 1302"/>
                <a:gd name="T35" fmla="*/ 1291 w 1291"/>
                <a:gd name="T36" fmla="*/ 1302 h 13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1" h="1302">
                  <a:moveTo>
                    <a:pt x="276" y="1290"/>
                  </a:moveTo>
                  <a:cubicBezTo>
                    <a:pt x="148" y="1290"/>
                    <a:pt x="210" y="1290"/>
                    <a:pt x="0" y="1290"/>
                  </a:cubicBezTo>
                  <a:cubicBezTo>
                    <a:pt x="79" y="1076"/>
                    <a:pt x="446" y="241"/>
                    <a:pt x="540" y="6"/>
                  </a:cubicBezTo>
                  <a:cubicBezTo>
                    <a:pt x="686" y="6"/>
                    <a:pt x="642" y="0"/>
                    <a:pt x="774" y="0"/>
                  </a:cubicBezTo>
                  <a:cubicBezTo>
                    <a:pt x="1032" y="648"/>
                    <a:pt x="1291" y="1297"/>
                    <a:pt x="1291" y="1297"/>
                  </a:cubicBezTo>
                  <a:lnTo>
                    <a:pt x="1023" y="1285"/>
                  </a:lnTo>
                  <a:cubicBezTo>
                    <a:pt x="910" y="1120"/>
                    <a:pt x="721" y="373"/>
                    <a:pt x="615" y="309"/>
                  </a:cubicBezTo>
                  <a:cubicBezTo>
                    <a:pt x="533" y="492"/>
                    <a:pt x="496" y="657"/>
                    <a:pt x="386" y="904"/>
                  </a:cubicBezTo>
                  <a:cubicBezTo>
                    <a:pt x="582" y="789"/>
                    <a:pt x="561" y="792"/>
                    <a:pt x="750" y="750"/>
                  </a:cubicBezTo>
                  <a:cubicBezTo>
                    <a:pt x="765" y="813"/>
                    <a:pt x="753" y="762"/>
                    <a:pt x="771" y="828"/>
                  </a:cubicBezTo>
                  <a:cubicBezTo>
                    <a:pt x="438" y="903"/>
                    <a:pt x="295" y="1134"/>
                    <a:pt x="270" y="1302"/>
                  </a:cubicBezTo>
                </a:path>
              </a:pathLst>
            </a:custGeom>
            <a:gradFill rotWithShape="1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1" name="Freeform 22"/>
            <p:cNvSpPr>
              <a:spLocks/>
            </p:cNvSpPr>
            <p:nvPr/>
          </p:nvSpPr>
          <p:spPr bwMode="auto">
            <a:xfrm>
              <a:off x="1002" y="3710"/>
              <a:ext cx="69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2" name="Freeform 23"/>
            <p:cNvSpPr>
              <a:spLocks/>
            </p:cNvSpPr>
            <p:nvPr/>
          </p:nvSpPr>
          <p:spPr bwMode="auto">
            <a:xfrm>
              <a:off x="999" y="3709"/>
              <a:ext cx="71" cy="107"/>
            </a:xfrm>
            <a:custGeom>
              <a:avLst/>
              <a:gdLst>
                <a:gd name="T0" fmla="*/ 0 w 620"/>
                <a:gd name="T1" fmla="*/ 0 h 952"/>
                <a:gd name="T2" fmla="*/ 0 w 620"/>
                <a:gd name="T3" fmla="*/ 0 h 952"/>
                <a:gd name="T4" fmla="*/ 0 w 620"/>
                <a:gd name="T5" fmla="*/ 0 h 952"/>
                <a:gd name="T6" fmla="*/ 0 w 620"/>
                <a:gd name="T7" fmla="*/ 0 h 952"/>
                <a:gd name="T8" fmla="*/ 0 w 620"/>
                <a:gd name="T9" fmla="*/ 0 h 952"/>
                <a:gd name="T10" fmla="*/ 0 w 620"/>
                <a:gd name="T11" fmla="*/ 0 h 952"/>
                <a:gd name="T12" fmla="*/ 0 w 620"/>
                <a:gd name="T13" fmla="*/ 0 h 952"/>
                <a:gd name="T14" fmla="*/ 0 w 620"/>
                <a:gd name="T15" fmla="*/ 0 h 952"/>
                <a:gd name="T16" fmla="*/ 0 w 620"/>
                <a:gd name="T17" fmla="*/ 0 h 952"/>
                <a:gd name="T18" fmla="*/ 0 w 620"/>
                <a:gd name="T19" fmla="*/ 0 h 952"/>
                <a:gd name="T20" fmla="*/ 0 w 620"/>
                <a:gd name="T21" fmla="*/ 0 h 952"/>
                <a:gd name="T22" fmla="*/ 0 w 620"/>
                <a:gd name="T23" fmla="*/ 0 h 9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0"/>
                <a:gd name="T37" fmla="*/ 0 h 952"/>
                <a:gd name="T38" fmla="*/ 620 w 620"/>
                <a:gd name="T39" fmla="*/ 952 h 9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0" h="952">
                  <a:moveTo>
                    <a:pt x="46" y="174"/>
                  </a:moveTo>
                  <a:cubicBezTo>
                    <a:pt x="20" y="148"/>
                    <a:pt x="26" y="162"/>
                    <a:pt x="0" y="136"/>
                  </a:cubicBezTo>
                  <a:cubicBezTo>
                    <a:pt x="96" y="4"/>
                    <a:pt x="384" y="0"/>
                    <a:pt x="454" y="100"/>
                  </a:cubicBezTo>
                  <a:cubicBezTo>
                    <a:pt x="568" y="266"/>
                    <a:pt x="325" y="332"/>
                    <a:pt x="290" y="366"/>
                  </a:cubicBezTo>
                  <a:cubicBezTo>
                    <a:pt x="392" y="404"/>
                    <a:pt x="474" y="408"/>
                    <a:pt x="526" y="518"/>
                  </a:cubicBezTo>
                  <a:cubicBezTo>
                    <a:pt x="620" y="720"/>
                    <a:pt x="294" y="950"/>
                    <a:pt x="98" y="952"/>
                  </a:cubicBezTo>
                  <a:cubicBezTo>
                    <a:pt x="82" y="920"/>
                    <a:pt x="74" y="920"/>
                    <a:pt x="60" y="890"/>
                  </a:cubicBezTo>
                  <a:cubicBezTo>
                    <a:pt x="224" y="863"/>
                    <a:pt x="418" y="678"/>
                    <a:pt x="326" y="522"/>
                  </a:cubicBezTo>
                  <a:cubicBezTo>
                    <a:pt x="304" y="485"/>
                    <a:pt x="242" y="424"/>
                    <a:pt x="114" y="446"/>
                  </a:cubicBezTo>
                  <a:cubicBezTo>
                    <a:pt x="104" y="422"/>
                    <a:pt x="106" y="432"/>
                    <a:pt x="94" y="408"/>
                  </a:cubicBezTo>
                  <a:cubicBezTo>
                    <a:pt x="278" y="322"/>
                    <a:pt x="308" y="188"/>
                    <a:pt x="270" y="130"/>
                  </a:cubicBezTo>
                  <a:cubicBezTo>
                    <a:pt x="219" y="56"/>
                    <a:pt x="120" y="90"/>
                    <a:pt x="46" y="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AA88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>
              <a:prstShdw prst="shdw17">
                <a:srgbClr val="FF0000"/>
              </a:prstShdw>
            </a:effectLst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53" name="Freeform 24"/>
            <p:cNvSpPr>
              <a:spLocks/>
            </p:cNvSpPr>
            <p:nvPr/>
          </p:nvSpPr>
          <p:spPr bwMode="auto">
            <a:xfrm>
              <a:off x="1163" y="3732"/>
              <a:ext cx="72" cy="149"/>
            </a:xfrm>
            <a:custGeom>
              <a:avLst/>
              <a:gdLst>
                <a:gd name="T0" fmla="*/ 0 w 639"/>
                <a:gd name="T1" fmla="*/ 0 h 1323"/>
                <a:gd name="T2" fmla="*/ 0 w 639"/>
                <a:gd name="T3" fmla="*/ 0 h 1323"/>
                <a:gd name="T4" fmla="*/ 0 w 639"/>
                <a:gd name="T5" fmla="*/ 0 h 1323"/>
                <a:gd name="T6" fmla="*/ 0 w 639"/>
                <a:gd name="T7" fmla="*/ 0 h 1323"/>
                <a:gd name="T8" fmla="*/ 0 w 639"/>
                <a:gd name="T9" fmla="*/ 0 h 1323"/>
                <a:gd name="T10" fmla="*/ 0 w 639"/>
                <a:gd name="T11" fmla="*/ 0 h 1323"/>
                <a:gd name="T12" fmla="*/ 0 w 639"/>
                <a:gd name="T13" fmla="*/ 0 h 1323"/>
                <a:gd name="T14" fmla="*/ 0 w 639"/>
                <a:gd name="T15" fmla="*/ 0 h 1323"/>
                <a:gd name="T16" fmla="*/ 0 w 639"/>
                <a:gd name="T17" fmla="*/ 0 h 1323"/>
                <a:gd name="T18" fmla="*/ 0 w 639"/>
                <a:gd name="T19" fmla="*/ 0 h 1323"/>
                <a:gd name="T20" fmla="*/ 0 w 639"/>
                <a:gd name="T21" fmla="*/ 0 h 1323"/>
                <a:gd name="T22" fmla="*/ 0 w 639"/>
                <a:gd name="T23" fmla="*/ 0 h 1323"/>
                <a:gd name="T24" fmla="*/ 0 w 639"/>
                <a:gd name="T25" fmla="*/ 0 h 13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9"/>
                <a:gd name="T40" fmla="*/ 0 h 1323"/>
                <a:gd name="T41" fmla="*/ 639 w 639"/>
                <a:gd name="T42" fmla="*/ 1323 h 13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9" h="1323">
                  <a:moveTo>
                    <a:pt x="0" y="93"/>
                  </a:moveTo>
                  <a:cubicBezTo>
                    <a:pt x="0" y="54"/>
                    <a:pt x="0" y="51"/>
                    <a:pt x="0" y="0"/>
                  </a:cubicBezTo>
                  <a:cubicBezTo>
                    <a:pt x="78" y="0"/>
                    <a:pt x="531" y="0"/>
                    <a:pt x="636" y="0"/>
                  </a:cubicBezTo>
                  <a:cubicBezTo>
                    <a:pt x="636" y="39"/>
                    <a:pt x="636" y="48"/>
                    <a:pt x="636" y="90"/>
                  </a:cubicBezTo>
                  <a:cubicBezTo>
                    <a:pt x="579" y="90"/>
                    <a:pt x="540" y="90"/>
                    <a:pt x="462" y="90"/>
                  </a:cubicBezTo>
                  <a:cubicBezTo>
                    <a:pt x="462" y="171"/>
                    <a:pt x="468" y="1125"/>
                    <a:pt x="468" y="1230"/>
                  </a:cubicBezTo>
                  <a:cubicBezTo>
                    <a:pt x="540" y="1230"/>
                    <a:pt x="570" y="1230"/>
                    <a:pt x="639" y="1230"/>
                  </a:cubicBezTo>
                  <a:cubicBezTo>
                    <a:pt x="639" y="1269"/>
                    <a:pt x="636" y="1275"/>
                    <a:pt x="636" y="1320"/>
                  </a:cubicBezTo>
                  <a:cubicBezTo>
                    <a:pt x="567" y="1320"/>
                    <a:pt x="81" y="1323"/>
                    <a:pt x="3" y="1323"/>
                  </a:cubicBezTo>
                  <a:cubicBezTo>
                    <a:pt x="3" y="1278"/>
                    <a:pt x="6" y="1272"/>
                    <a:pt x="6" y="1227"/>
                  </a:cubicBezTo>
                  <a:cubicBezTo>
                    <a:pt x="75" y="1227"/>
                    <a:pt x="102" y="1227"/>
                    <a:pt x="174" y="1227"/>
                  </a:cubicBezTo>
                  <a:cubicBezTo>
                    <a:pt x="203" y="1038"/>
                    <a:pt x="177" y="168"/>
                    <a:pt x="177" y="93"/>
                  </a:cubicBezTo>
                  <a:cubicBezTo>
                    <a:pt x="123" y="93"/>
                    <a:pt x="45" y="93"/>
                    <a:pt x="0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4042" name="Text Box 25"/>
          <p:cNvSpPr txBox="1">
            <a:spLocks noChangeArrowheads="1"/>
          </p:cNvSpPr>
          <p:nvPr/>
        </p:nvSpPr>
        <p:spPr bwMode="auto">
          <a:xfrm>
            <a:off x="1171575" y="6524625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6FEAEC-8D7D-4B9A-9472-25FF3AE00C78}" type="datetime10">
              <a:rPr lang="fr-FR" sz="1200">
                <a:solidFill>
                  <a:schemeClr val="bg1"/>
                </a:solidFill>
              </a:rPr>
              <a:pPr eaLnBrk="1" hangingPunct="1"/>
              <a:t>23:49</a:t>
            </a:fld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0" y="5824538"/>
            <a:ext cx="9144000" cy="712787"/>
            <a:chOff x="0" y="3218"/>
            <a:chExt cx="5760" cy="449"/>
          </a:xfrm>
        </p:grpSpPr>
        <p:sp>
          <p:nvSpPr>
            <p:cNvPr id="44047" name="Rectangle 28"/>
            <p:cNvSpPr>
              <a:spLocks noChangeArrowheads="1"/>
            </p:cNvSpPr>
            <p:nvPr/>
          </p:nvSpPr>
          <p:spPr bwMode="auto">
            <a:xfrm>
              <a:off x="0" y="3218"/>
              <a:ext cx="5760" cy="449"/>
            </a:xfrm>
            <a:prstGeom prst="rect">
              <a:avLst/>
            </a:prstGeom>
            <a:solidFill>
              <a:srgbClr val="006866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4048" name="Text Box 30"/>
            <p:cNvSpPr txBox="1">
              <a:spLocks noChangeArrowheads="1"/>
            </p:cNvSpPr>
            <p:nvPr/>
          </p:nvSpPr>
          <p:spPr bwMode="auto">
            <a:xfrm>
              <a:off x="112" y="3394"/>
              <a:ext cx="3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18F8D3"/>
                  </a:solidFill>
                  <a:latin typeface="AvantGarde" pitchFamily="34" charset="0"/>
                </a:rPr>
                <a:t>ingénierie de la sécurité fonctionnelle &amp; de la cyber-sécurité</a:t>
              </a:r>
            </a:p>
          </p:txBody>
        </p:sp>
      </p:grpSp>
      <p:sp>
        <p:nvSpPr>
          <p:cNvPr id="44044" name="ZoneTexte 1"/>
          <p:cNvSpPr txBox="1">
            <a:spLocks noChangeArrowheads="1"/>
          </p:cNvSpPr>
          <p:nvPr/>
        </p:nvSpPr>
        <p:spPr bwMode="auto">
          <a:xfrm>
            <a:off x="985838" y="814388"/>
            <a:ext cx="7334250" cy="35401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2800"/>
              <a:t>Atelier pratique N°1 sur :</a:t>
            </a:r>
          </a:p>
          <a:p>
            <a:pPr eaLnBrk="1" hangingPunct="1"/>
            <a:endParaRPr lang="fr-FR" sz="2800"/>
          </a:p>
          <a:p>
            <a:pPr eaLnBrk="1" hangingPunct="1"/>
            <a:r>
              <a:rPr lang="fr-FR" sz="2800"/>
              <a:t>Openssl, </a:t>
            </a:r>
          </a:p>
          <a:p>
            <a:pPr eaLnBrk="1" hangingPunct="1"/>
            <a:r>
              <a:rPr lang="fr-FR" sz="2800"/>
              <a:t>Chiffrement symétrique et asymétrique, </a:t>
            </a:r>
          </a:p>
          <a:p>
            <a:pPr eaLnBrk="1" hangingPunct="1"/>
            <a:r>
              <a:rPr lang="fr-FR" sz="2800"/>
              <a:t>Signature numérique,</a:t>
            </a:r>
          </a:p>
          <a:p>
            <a:pPr eaLnBrk="1" hangingPunct="1"/>
            <a:r>
              <a:rPr lang="fr-FR" sz="2800"/>
              <a:t>Certificat numérique,</a:t>
            </a:r>
          </a:p>
          <a:p>
            <a:pPr eaLnBrk="1" hangingPunct="1"/>
            <a:r>
              <a:rPr lang="fr-FR" sz="2800"/>
              <a:t>Introduction aux algorithmes optimisé Courbe Elliptique.</a:t>
            </a:r>
          </a:p>
        </p:txBody>
      </p:sp>
      <p:sp>
        <p:nvSpPr>
          <p:cNvPr id="44045" name="Text Box 28"/>
          <p:cNvSpPr txBox="1">
            <a:spLocks noChangeArrowheads="1"/>
          </p:cNvSpPr>
          <p:nvPr/>
        </p:nvSpPr>
        <p:spPr bwMode="auto">
          <a:xfrm>
            <a:off x="177800" y="5854700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>
                <a:solidFill>
                  <a:schemeClr val="bg1"/>
                </a:solidFill>
              </a:rPr>
              <a:t>Sécurité SI &amp; Cyber-sécurité</a:t>
            </a:r>
          </a:p>
        </p:txBody>
      </p:sp>
      <p:sp>
        <p:nvSpPr>
          <p:cNvPr id="2" name="Rectangle à coins arrondis 1">
            <a:hlinkClick r:id="rId2" action="ppaction://hlinkfile"/>
          </p:cNvPr>
          <p:cNvSpPr/>
          <p:nvPr/>
        </p:nvSpPr>
        <p:spPr>
          <a:xfrm>
            <a:off x="5076825" y="4724400"/>
            <a:ext cx="2016125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Atelier N°1</a:t>
            </a:r>
          </a:p>
        </p:txBody>
      </p:sp>
    </p:spTree>
    <p:extLst>
      <p:ext uri="{BB962C8B-B14F-4D97-AF65-F5344CB8AC3E}">
        <p14:creationId xmlns:p14="http://schemas.microsoft.com/office/powerpoint/2010/main" val="557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hlinkClick r:id="rId2" action="ppaction://hlinkfile"/>
          </p:cNvPr>
          <p:cNvSpPr/>
          <p:nvPr/>
        </p:nvSpPr>
        <p:spPr>
          <a:xfrm>
            <a:off x="3347864" y="404664"/>
            <a:ext cx="2016125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Atelier N°1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155679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1- Télécharger sur votre machine l’application</a:t>
            </a:r>
          </a:p>
          <a:p>
            <a:r>
              <a:rPr lang="fr-FR" dirty="0" smtClean="0"/>
              <a:t>Win32OpenSSL-1_0_1p.exe / Win64OpenSSL-1_0_1p.exe</a:t>
            </a:r>
          </a:p>
          <a:p>
            <a:r>
              <a:rPr lang="fr-FR" dirty="0" smtClean="0"/>
              <a:t>Selon votre système d’exploitation (32 ou 64 bits).</a:t>
            </a:r>
          </a:p>
          <a:p>
            <a:endParaRPr lang="fr-FR" dirty="0"/>
          </a:p>
          <a:p>
            <a:r>
              <a:rPr lang="fr-FR" dirty="0" smtClean="0"/>
              <a:t>2- Installer l’une des applications dans votre PC, configurer la variable d’environnement pour pouvoir lancer les commande DOS depuis n’importe emplacement dans votre PC. </a:t>
            </a:r>
          </a:p>
          <a:p>
            <a:endParaRPr lang="fr-FR" dirty="0"/>
          </a:p>
          <a:p>
            <a:r>
              <a:rPr lang="fr-FR" dirty="0"/>
              <a:t>3</a:t>
            </a:r>
            <a:r>
              <a:rPr lang="fr-FR" dirty="0" smtClean="0"/>
              <a:t>- Créer dans votre document un dossier de travail « </a:t>
            </a:r>
            <a:r>
              <a:rPr lang="fr-FR" dirty="0" err="1" smtClean="0"/>
              <a:t>OpenSSL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 4- Lancer l’invite de commande Dos et réaliser le TP suivant :</a:t>
            </a:r>
          </a:p>
          <a:p>
            <a:endParaRPr lang="fr-FR" dirty="0"/>
          </a:p>
          <a:p>
            <a:r>
              <a:rPr lang="fr-FR" dirty="0" smtClean="0"/>
              <a:t>// pour afficher la Version 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version</a:t>
            </a:r>
          </a:p>
          <a:p>
            <a:endParaRPr lang="fr-FR" dirty="0" smtClean="0"/>
          </a:p>
          <a:p>
            <a:r>
              <a:rPr lang="fr-FR" dirty="0" smtClean="0"/>
              <a:t>// pour afficher la liste des commandes </a:t>
            </a:r>
            <a:r>
              <a:rPr lang="fr-FR" dirty="0" err="1" smtClean="0"/>
              <a:t>list</a:t>
            </a:r>
            <a:r>
              <a:rPr lang="fr-FR" dirty="0" smtClean="0"/>
              <a:t>-standard-</a:t>
            </a:r>
            <a:r>
              <a:rPr lang="fr-FR" dirty="0" err="1" smtClean="0"/>
              <a:t>commands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-standard-</a:t>
            </a:r>
            <a:r>
              <a:rPr lang="fr-FR" dirty="0" err="1" smtClean="0"/>
              <a:t>commands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29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3928AD-03E4-4FE2-A14B-789AD502C516}" type="slidenum">
              <a:rPr lang="fr-FR" altLang="en-US" smtClean="0"/>
              <a:pPr eaLnBrk="1" hangingPunct="1"/>
              <a:t>7</a:t>
            </a:fld>
            <a:endParaRPr lang="fr-FR" alt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Quelques algorithmes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600" smtClean="0"/>
              <a:t>DES (Data Encryption Standard)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Utilise des blocs de 64 bits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Une clé de 56 bits + 8 bits de parité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S’utilise avec les modes CBC ou CFB</a:t>
            </a:r>
          </a:p>
          <a:p>
            <a:pPr eaLnBrk="1" hangingPunct="1">
              <a:lnSpc>
                <a:spcPct val="90000"/>
              </a:lnSpc>
            </a:pPr>
            <a:r>
              <a:rPr lang="fr-FR" sz="2600" smtClean="0"/>
              <a:t>Attaques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1997 : 4 mois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1998 : 41 jours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1998  07 : 56 heures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1999 : 22 heures et 15 mn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100 000 PC connectés à l’Internet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200" smtClean="0"/>
              <a:t>245 milliards de clés par seconde</a:t>
            </a:r>
          </a:p>
        </p:txBody>
      </p:sp>
    </p:spTree>
    <p:extLst>
      <p:ext uri="{BB962C8B-B14F-4D97-AF65-F5344CB8AC3E}">
        <p14:creationId xmlns:p14="http://schemas.microsoft.com/office/powerpoint/2010/main" val="38668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04664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//liste des algorithme utilisés en </a:t>
            </a:r>
            <a:r>
              <a:rPr lang="fr-FR" dirty="0" err="1" smtClean="0"/>
              <a:t>openssl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list-cipher-algorithms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// 1) Génération d'une clef AES (symétrique)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enc</a:t>
            </a:r>
            <a:r>
              <a:rPr lang="fr-FR" dirty="0" smtClean="0"/>
              <a:t> -aes-128-cbc -k secret -P -md sha1</a:t>
            </a:r>
          </a:p>
          <a:p>
            <a:endParaRPr lang="fr-FR" dirty="0"/>
          </a:p>
          <a:p>
            <a:r>
              <a:rPr lang="fr-FR" dirty="0" smtClean="0"/>
              <a:t>Pout enregistrer la clef AES générer ajouter la commande suivante </a:t>
            </a:r>
          </a:p>
          <a:p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enc</a:t>
            </a:r>
            <a:r>
              <a:rPr lang="fr-FR" dirty="0" smtClean="0"/>
              <a:t> -aes-128-cbc -k secret -P -md sha1 &gt; nomfichier.txt</a:t>
            </a:r>
          </a:p>
          <a:p>
            <a:endParaRPr lang="fr-FR" dirty="0" smtClean="0"/>
          </a:p>
          <a:p>
            <a:r>
              <a:rPr lang="fr-FR" dirty="0" smtClean="0"/>
              <a:t>/Exemple de cryptage et décryptage d'un fichier utilisant AES</a:t>
            </a:r>
          </a:p>
          <a:p>
            <a:r>
              <a:rPr lang="fr-FR" dirty="0" smtClean="0"/>
              <a:t>//remarque: ces commandes sont valables pour toute la liste des </a:t>
            </a:r>
            <a:r>
              <a:rPr lang="fr-FR" dirty="0" err="1" smtClean="0"/>
              <a:t>algos</a:t>
            </a:r>
            <a:r>
              <a:rPr lang="fr-FR" dirty="0" smtClean="0"/>
              <a:t> </a:t>
            </a:r>
            <a:r>
              <a:rPr lang="fr-FR" dirty="0" err="1" smtClean="0"/>
              <a:t>dispo</a:t>
            </a:r>
            <a:r>
              <a:rPr lang="fr-FR" dirty="0" smtClean="0"/>
              <a:t> en </a:t>
            </a:r>
            <a:r>
              <a:rPr lang="fr-FR" dirty="0" err="1" smtClean="0"/>
              <a:t>openssl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Encrypt</a:t>
            </a:r>
            <a:r>
              <a:rPr lang="fr-FR" dirty="0" smtClean="0"/>
              <a:t>: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enc</a:t>
            </a:r>
            <a:r>
              <a:rPr lang="fr-FR" dirty="0" smtClean="0"/>
              <a:t> -aes-256-cbc -in </a:t>
            </a:r>
            <a:r>
              <a:rPr lang="fr-FR" dirty="0" err="1" smtClean="0"/>
              <a:t>un_encrypted.data</a:t>
            </a:r>
            <a:r>
              <a:rPr lang="fr-FR" dirty="0" smtClean="0"/>
              <a:t> -out </a:t>
            </a:r>
            <a:r>
              <a:rPr lang="fr-FR" dirty="0" err="1" smtClean="0"/>
              <a:t>encrypted.data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Decrypt</a:t>
            </a:r>
            <a:r>
              <a:rPr lang="fr-FR" dirty="0" smtClean="0"/>
              <a:t>: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enc</a:t>
            </a:r>
            <a:r>
              <a:rPr lang="fr-FR" dirty="0" smtClean="0"/>
              <a:t> -d -aes-256-cbc -in </a:t>
            </a:r>
            <a:r>
              <a:rPr lang="fr-FR" dirty="0" err="1" smtClean="0"/>
              <a:t>encrypted.data</a:t>
            </a:r>
            <a:r>
              <a:rPr lang="fr-FR" dirty="0" smtClean="0"/>
              <a:t> -out </a:t>
            </a:r>
            <a:r>
              <a:rPr lang="fr-FR" dirty="0" err="1" smtClean="0"/>
              <a:t>un_encrypted.data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//le test se fait sur un fichier in et fichier out de votre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2459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//Partie de cryptage symétrique : voici RSA un </a:t>
            </a:r>
            <a:r>
              <a:rPr lang="fr-FR" dirty="0" err="1" smtClean="0"/>
              <a:t>algo</a:t>
            </a:r>
            <a:r>
              <a:rPr lang="fr-FR" dirty="0" smtClean="0"/>
              <a:t> asymétrique</a:t>
            </a:r>
          </a:p>
          <a:p>
            <a:endParaRPr lang="fr-FR" dirty="0" smtClean="0"/>
          </a:p>
          <a:p>
            <a:r>
              <a:rPr lang="fr-FR" dirty="0" smtClean="0"/>
              <a:t>//génération d'une paire de clef public et privée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genrsa</a:t>
            </a:r>
            <a:r>
              <a:rPr lang="fr-FR" dirty="0" smtClean="0"/>
              <a:t> -out </a:t>
            </a:r>
            <a:r>
              <a:rPr lang="fr-FR" dirty="0" err="1" smtClean="0"/>
              <a:t>key.pem</a:t>
            </a:r>
            <a:r>
              <a:rPr lang="fr-FR" dirty="0" smtClean="0"/>
              <a:t> 1024</a:t>
            </a:r>
          </a:p>
          <a:p>
            <a:endParaRPr lang="fr-FR" dirty="0"/>
          </a:p>
          <a:p>
            <a:r>
              <a:rPr lang="fr-FR" dirty="0" smtClean="0"/>
              <a:t>//extraction de la clé public et la mettre dans un autre fichier 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rsa</a:t>
            </a:r>
            <a:r>
              <a:rPr lang="fr-FR" dirty="0" smtClean="0"/>
              <a:t> -in </a:t>
            </a:r>
            <a:r>
              <a:rPr lang="fr-FR" dirty="0" err="1" smtClean="0"/>
              <a:t>key.pem</a:t>
            </a:r>
            <a:r>
              <a:rPr lang="fr-FR" dirty="0" smtClean="0"/>
              <a:t> -</a:t>
            </a:r>
            <a:r>
              <a:rPr lang="fr-FR" dirty="0" err="1" smtClean="0"/>
              <a:t>pubout</a:t>
            </a:r>
            <a:r>
              <a:rPr lang="fr-FR" dirty="0" smtClean="0"/>
              <a:t> -out pub-</a:t>
            </a:r>
            <a:r>
              <a:rPr lang="fr-FR" dirty="0" err="1" smtClean="0"/>
              <a:t>key.pem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//Crypter avec la clef public RSA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rsautl</a:t>
            </a:r>
            <a:r>
              <a:rPr lang="fr-FR" dirty="0" smtClean="0"/>
              <a:t> -</a:t>
            </a:r>
            <a:r>
              <a:rPr lang="fr-FR" dirty="0" err="1" smtClean="0"/>
              <a:t>encrypt</a:t>
            </a:r>
            <a:r>
              <a:rPr lang="fr-FR" dirty="0" smtClean="0"/>
              <a:t> -</a:t>
            </a:r>
            <a:r>
              <a:rPr lang="fr-FR" dirty="0" err="1" smtClean="0"/>
              <a:t>pubin</a:t>
            </a:r>
            <a:r>
              <a:rPr lang="fr-FR" dirty="0" smtClean="0"/>
              <a:t> -</a:t>
            </a:r>
            <a:r>
              <a:rPr lang="fr-FR" dirty="0" err="1" smtClean="0"/>
              <a:t>inkey</a:t>
            </a:r>
            <a:r>
              <a:rPr lang="fr-FR" dirty="0" smtClean="0"/>
              <a:t> pub-</a:t>
            </a:r>
            <a:r>
              <a:rPr lang="fr-FR" dirty="0" err="1" smtClean="0"/>
              <a:t>key.pem</a:t>
            </a:r>
            <a:r>
              <a:rPr lang="fr-FR" dirty="0" smtClean="0"/>
              <a:t> -in test.txt -out encrypted.txt</a:t>
            </a:r>
          </a:p>
          <a:p>
            <a:endParaRPr lang="fr-FR" dirty="0" smtClean="0"/>
          </a:p>
          <a:p>
            <a:r>
              <a:rPr lang="fr-FR" dirty="0" smtClean="0"/>
              <a:t>//décrypter avec la clef privée RSA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rsautl</a:t>
            </a:r>
            <a:r>
              <a:rPr lang="fr-FR" dirty="0" smtClean="0"/>
              <a:t> -</a:t>
            </a:r>
            <a:r>
              <a:rPr lang="fr-FR" dirty="0" err="1" smtClean="0"/>
              <a:t>decrypt</a:t>
            </a:r>
            <a:r>
              <a:rPr lang="fr-FR" dirty="0" smtClean="0"/>
              <a:t> -</a:t>
            </a:r>
            <a:r>
              <a:rPr lang="fr-FR" dirty="0" err="1" smtClean="0"/>
              <a:t>inkey</a:t>
            </a:r>
            <a:r>
              <a:rPr lang="fr-FR" dirty="0" smtClean="0"/>
              <a:t> </a:t>
            </a:r>
            <a:r>
              <a:rPr lang="fr-FR" dirty="0" err="1" smtClean="0"/>
              <a:t>enc-key.pem</a:t>
            </a:r>
            <a:r>
              <a:rPr lang="fr-FR" dirty="0" smtClean="0"/>
              <a:t> -in encrypted.txt -out plaintext.txt</a:t>
            </a:r>
          </a:p>
          <a:p>
            <a:endParaRPr lang="fr-FR" dirty="0"/>
          </a:p>
          <a:p>
            <a:r>
              <a:rPr lang="fr-FR" dirty="0" smtClean="0"/>
              <a:t>// De même pour tester les commande de cryptage symétrique vous pouvez choisir un fichier in et un fichier out de votre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59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//Partie 3: signature numérique avec sha1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dgst</a:t>
            </a:r>
            <a:r>
              <a:rPr lang="fr-FR" dirty="0" smtClean="0"/>
              <a:t> -sha1 -</a:t>
            </a:r>
            <a:r>
              <a:rPr lang="fr-FR" dirty="0" err="1" smtClean="0"/>
              <a:t>sign</a:t>
            </a:r>
            <a:r>
              <a:rPr lang="fr-FR" dirty="0" smtClean="0"/>
              <a:t> </a:t>
            </a:r>
            <a:r>
              <a:rPr lang="fr-FR" dirty="0" err="1" smtClean="0"/>
              <a:t>enc-key.pem</a:t>
            </a:r>
            <a:r>
              <a:rPr lang="fr-FR" dirty="0" smtClean="0"/>
              <a:t> file.txt &gt; </a:t>
            </a:r>
            <a:r>
              <a:rPr lang="fr-FR" dirty="0" err="1" smtClean="0"/>
              <a:t>file.txt.sig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dgst</a:t>
            </a:r>
            <a:r>
              <a:rPr lang="fr-FR" dirty="0" smtClean="0"/>
              <a:t> -sha1 -</a:t>
            </a:r>
            <a:r>
              <a:rPr lang="fr-FR" dirty="0" err="1" smtClean="0"/>
              <a:t>verify</a:t>
            </a:r>
            <a:r>
              <a:rPr lang="fr-FR" dirty="0" smtClean="0"/>
              <a:t> pub-</a:t>
            </a:r>
            <a:r>
              <a:rPr lang="fr-FR" dirty="0" err="1" smtClean="0"/>
              <a:t>key.pem</a:t>
            </a:r>
            <a:r>
              <a:rPr lang="fr-FR" dirty="0" smtClean="0"/>
              <a:t> -signature </a:t>
            </a:r>
            <a:r>
              <a:rPr lang="fr-FR" dirty="0" err="1" smtClean="0"/>
              <a:t>file.txt.sig</a:t>
            </a:r>
            <a:r>
              <a:rPr lang="fr-FR" dirty="0" smtClean="0"/>
              <a:t> file.txt</a:t>
            </a:r>
          </a:p>
          <a:p>
            <a:endParaRPr lang="fr-FR" dirty="0"/>
          </a:p>
          <a:p>
            <a:r>
              <a:rPr lang="fr-FR" dirty="0" smtClean="0"/>
              <a:t>Pour tester l’</a:t>
            </a:r>
            <a:r>
              <a:rPr lang="fr-FR" dirty="0" err="1" smtClean="0"/>
              <a:t>intégriter</a:t>
            </a:r>
            <a:r>
              <a:rPr lang="fr-FR" dirty="0" smtClean="0"/>
              <a:t> vous pouvez l’appliquer sur un fichier texte de votre choix, refaire le même travail en modifiant le fichier, constater le résultat de la modification.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599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" y="62068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//Partie 4: Réalisation de certificat de type X509</a:t>
            </a:r>
          </a:p>
          <a:p>
            <a:endParaRPr lang="fr-FR" dirty="0" smtClean="0"/>
          </a:p>
          <a:p>
            <a:r>
              <a:rPr lang="fr-FR" dirty="0" smtClean="0"/>
              <a:t>//pour </a:t>
            </a:r>
            <a:r>
              <a:rPr lang="fr-FR" dirty="0" err="1" smtClean="0"/>
              <a:t>crérer</a:t>
            </a:r>
            <a:r>
              <a:rPr lang="fr-FR" dirty="0" smtClean="0"/>
              <a:t> la première fois clef et certificat auto </a:t>
            </a:r>
            <a:r>
              <a:rPr lang="fr-FR" dirty="0" err="1" smtClean="0"/>
              <a:t>signed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-x509 -</a:t>
            </a:r>
            <a:r>
              <a:rPr lang="fr-FR" dirty="0" err="1" smtClean="0"/>
              <a:t>newkey</a:t>
            </a:r>
            <a:r>
              <a:rPr lang="fr-FR" dirty="0" smtClean="0"/>
              <a:t>  rsa:2048 -</a:t>
            </a:r>
            <a:r>
              <a:rPr lang="fr-FR" dirty="0" err="1" smtClean="0"/>
              <a:t>keyout</a:t>
            </a:r>
            <a:r>
              <a:rPr lang="fr-FR" dirty="0" smtClean="0"/>
              <a:t> </a:t>
            </a:r>
            <a:r>
              <a:rPr lang="fr-FR" dirty="0" err="1" smtClean="0"/>
              <a:t>key.pem</a:t>
            </a:r>
            <a:r>
              <a:rPr lang="fr-FR" dirty="0" smtClean="0"/>
              <a:t> -out </a:t>
            </a:r>
            <a:r>
              <a:rPr lang="fr-FR" dirty="0" err="1" smtClean="0"/>
              <a:t>cert.pem</a:t>
            </a:r>
            <a:r>
              <a:rPr lang="fr-FR" dirty="0" smtClean="0"/>
              <a:t> -</a:t>
            </a:r>
            <a:r>
              <a:rPr lang="fr-FR" dirty="0" err="1" smtClean="0"/>
              <a:t>days</a:t>
            </a:r>
            <a:r>
              <a:rPr lang="fr-FR" dirty="0" smtClean="0"/>
              <a:t> 11000</a:t>
            </a:r>
          </a:p>
          <a:p>
            <a:endParaRPr lang="fr-FR" dirty="0" smtClean="0"/>
          </a:p>
          <a:p>
            <a:r>
              <a:rPr lang="fr-FR" dirty="0" smtClean="0"/>
              <a:t>//si vous avez </a:t>
            </a:r>
            <a:r>
              <a:rPr lang="fr-FR" dirty="0" err="1" smtClean="0"/>
              <a:t>déja</a:t>
            </a:r>
            <a:r>
              <a:rPr lang="fr-FR" dirty="0" smtClean="0"/>
              <a:t> la clef et vous voulez juste créer le certificat auto signé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-x509 -new -</a:t>
            </a:r>
            <a:r>
              <a:rPr lang="fr-FR" dirty="0" err="1" smtClean="0"/>
              <a:t>days</a:t>
            </a:r>
            <a:r>
              <a:rPr lang="fr-FR" dirty="0" smtClean="0"/>
              <a:t> 100000 -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enc-key.pem</a:t>
            </a:r>
            <a:r>
              <a:rPr lang="fr-FR" dirty="0" smtClean="0"/>
              <a:t> -out </a:t>
            </a:r>
            <a:r>
              <a:rPr lang="fr-FR" dirty="0" err="1" smtClean="0"/>
              <a:t>certificate.pem</a:t>
            </a:r>
            <a:endParaRPr lang="fr-FR" dirty="0" smtClean="0"/>
          </a:p>
          <a:p>
            <a:r>
              <a:rPr lang="fr-FR" dirty="0" smtClean="0"/>
              <a:t>    </a:t>
            </a:r>
          </a:p>
          <a:p>
            <a:r>
              <a:rPr lang="fr-FR" dirty="0" smtClean="0"/>
              <a:t>//Pour voir les détails de la certificate.cer    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openssl</a:t>
            </a:r>
            <a:r>
              <a:rPr lang="fr-FR" dirty="0" smtClean="0"/>
              <a:t> x509 -in </a:t>
            </a:r>
            <a:r>
              <a:rPr lang="fr-FR" dirty="0" err="1" smtClean="0"/>
              <a:t>server.pem</a:t>
            </a:r>
            <a:r>
              <a:rPr lang="fr-FR" dirty="0" smtClean="0"/>
              <a:t> -</a:t>
            </a:r>
            <a:r>
              <a:rPr lang="fr-FR" dirty="0" err="1" smtClean="0"/>
              <a:t>text</a:t>
            </a:r>
            <a:r>
              <a:rPr lang="fr-FR" dirty="0" smtClean="0"/>
              <a:t> -</a:t>
            </a:r>
            <a:r>
              <a:rPr lang="fr-FR" dirty="0" err="1" smtClean="0"/>
              <a:t>noout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//demande ou </a:t>
            </a:r>
            <a:r>
              <a:rPr lang="fr-FR" dirty="0" err="1" smtClean="0"/>
              <a:t>request</a:t>
            </a:r>
            <a:r>
              <a:rPr lang="fr-FR" dirty="0" smtClean="0"/>
              <a:t> de signature au </a:t>
            </a:r>
            <a:r>
              <a:rPr lang="fr-FR" dirty="0" err="1" smtClean="0"/>
              <a:t>pret</a:t>
            </a:r>
            <a:r>
              <a:rPr lang="fr-FR" dirty="0" smtClean="0"/>
              <a:t> de CA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-new -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private-key-client.pem</a:t>
            </a:r>
            <a:r>
              <a:rPr lang="fr-FR" dirty="0" smtClean="0"/>
              <a:t> &gt; certificat-client.cer</a:t>
            </a:r>
          </a:p>
          <a:p>
            <a:endParaRPr lang="fr-FR" dirty="0" smtClean="0"/>
          </a:p>
          <a:p>
            <a:r>
              <a:rPr lang="fr-FR" dirty="0" smtClean="0"/>
              <a:t>//signature de certificat par CA-RITM </a:t>
            </a:r>
            <a:r>
              <a:rPr lang="fr-FR" dirty="0" err="1" smtClean="0"/>
              <a:t>signed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openssl</a:t>
            </a:r>
            <a:r>
              <a:rPr lang="fr-FR" dirty="0" smtClean="0"/>
              <a:t> x509 -</a:t>
            </a:r>
            <a:r>
              <a:rPr lang="fr-FR" dirty="0" err="1" smtClean="0"/>
              <a:t>req</a:t>
            </a:r>
            <a:r>
              <a:rPr lang="fr-FR" dirty="0" smtClean="0"/>
              <a:t> -</a:t>
            </a:r>
            <a:r>
              <a:rPr lang="fr-FR" dirty="0" err="1" smtClean="0"/>
              <a:t>days</a:t>
            </a:r>
            <a:r>
              <a:rPr lang="fr-FR" dirty="0" smtClean="0"/>
              <a:t> 730 -in certificat-client.cer -CA certificate.cer  -</a:t>
            </a:r>
            <a:r>
              <a:rPr lang="fr-FR" dirty="0" err="1" smtClean="0"/>
              <a:t>CAkey</a:t>
            </a:r>
            <a:r>
              <a:rPr lang="fr-FR" dirty="0" smtClean="0"/>
              <a:t> </a:t>
            </a:r>
            <a:r>
              <a:rPr lang="fr-FR" dirty="0" err="1" smtClean="0"/>
              <a:t>enc-key.pem</a:t>
            </a:r>
            <a:r>
              <a:rPr lang="fr-FR" dirty="0" smtClean="0"/>
              <a:t> -</a:t>
            </a:r>
            <a:r>
              <a:rPr lang="fr-FR" dirty="0" err="1" smtClean="0"/>
              <a:t>set_serial</a:t>
            </a:r>
            <a:r>
              <a:rPr lang="fr-FR" dirty="0" smtClean="0"/>
              <a:t> 01 -out certificate-client-signe.cer</a:t>
            </a:r>
          </a:p>
          <a:p>
            <a:endParaRPr lang="fr-FR" dirty="0" smtClean="0"/>
          </a:p>
          <a:p>
            <a:r>
              <a:rPr lang="fr-FR" dirty="0" smtClean="0"/>
              <a:t>//</a:t>
            </a:r>
            <a:r>
              <a:rPr lang="fr-FR" dirty="0" err="1" smtClean="0"/>
              <a:t>verification</a:t>
            </a:r>
            <a:r>
              <a:rPr lang="fr-FR" dirty="0" smtClean="0"/>
              <a:t> de l'exactitude d'un certificat</a:t>
            </a:r>
          </a:p>
          <a:p>
            <a:r>
              <a:rPr lang="fr-FR" dirty="0" err="1" smtClean="0"/>
              <a:t>openssl</a:t>
            </a:r>
            <a:r>
              <a:rPr lang="fr-FR" dirty="0" smtClean="0"/>
              <a:t> </a:t>
            </a:r>
            <a:r>
              <a:rPr lang="fr-FR" dirty="0" err="1" smtClean="0"/>
              <a:t>verify</a:t>
            </a:r>
            <a:r>
              <a:rPr lang="fr-FR" dirty="0" smtClean="0"/>
              <a:t> -</a:t>
            </a:r>
            <a:r>
              <a:rPr lang="fr-FR" dirty="0" err="1" smtClean="0"/>
              <a:t>CAfile</a:t>
            </a:r>
            <a:r>
              <a:rPr lang="fr-FR" dirty="0" smtClean="0"/>
              <a:t> certificate.cer certificate-client-signe.cer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5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Modes d’opérations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Fonctionnent par blocs</a:t>
            </a:r>
          </a:p>
          <a:p>
            <a:pPr eaLnBrk="1" hangingPunct="1"/>
            <a:r>
              <a:rPr lang="fr-FR" smtClean="0"/>
              <a:t>Modes de chiffrage</a:t>
            </a:r>
          </a:p>
          <a:p>
            <a:pPr lvl="1" eaLnBrk="1" hangingPunct="1"/>
            <a:r>
              <a:rPr lang="fr-FR" smtClean="0"/>
              <a:t>ECB (electronic code book)</a:t>
            </a:r>
          </a:p>
          <a:p>
            <a:pPr lvl="1" eaLnBrk="1" hangingPunct="1"/>
            <a:r>
              <a:rPr lang="fr-FR" smtClean="0"/>
              <a:t>CBC (Cipher block chaining)</a:t>
            </a:r>
          </a:p>
          <a:p>
            <a:pPr lvl="1" eaLnBrk="1" hangingPunct="1"/>
            <a:r>
              <a:rPr lang="fr-FR" smtClean="0"/>
              <a:t>CFB (Cipher feedback)</a:t>
            </a:r>
          </a:p>
          <a:p>
            <a:pPr lvl="1" eaLnBrk="1" hangingPunct="1"/>
            <a:r>
              <a:rPr lang="fr-FR" smtClean="0"/>
              <a:t>OFB (Output feedback)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  <p:sp>
        <p:nvSpPr>
          <p:cNvPr id="1024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310570-919F-4854-B0BE-DFDE311ADE77}" type="slidenum">
              <a:rPr lang="fr-FR" altLang="en-US" smtClean="0"/>
              <a:pPr eaLnBrk="1" hangingPunct="1"/>
              <a:t>8</a:t>
            </a:fld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22371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Mode ECB</a:t>
            </a:r>
            <a:br>
              <a:rPr lang="fr-FR" smtClean="0"/>
            </a:br>
            <a:r>
              <a:rPr lang="fr-FR" smtClean="0"/>
              <a:t>(Electronic Code Book)</a:t>
            </a:r>
          </a:p>
        </p:txBody>
      </p:sp>
      <p:sp>
        <p:nvSpPr>
          <p:cNvPr id="112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4BAF05B-F2CB-4A6E-A14E-C2DB4A1C6A4F}" type="slidenum">
              <a:rPr lang="fr-FR" altLang="en-US" smtClean="0"/>
              <a:pPr eaLnBrk="1" hangingPunct="1"/>
              <a:t>9</a:t>
            </a:fld>
            <a:endParaRPr lang="fr-FR" altLang="en-US" smtClean="0"/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214563"/>
            <a:ext cx="7172325" cy="3362325"/>
          </a:xfrm>
          <a:noFill/>
        </p:spPr>
      </p:pic>
    </p:spTree>
    <p:extLst>
      <p:ext uri="{BB962C8B-B14F-4D97-AF65-F5344CB8AC3E}">
        <p14:creationId xmlns:p14="http://schemas.microsoft.com/office/powerpoint/2010/main" val="421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2985</Words>
  <Application>Microsoft Office PowerPoint</Application>
  <PresentationFormat>Affichage à l'écran (4:3)</PresentationFormat>
  <Paragraphs>695</Paragraphs>
  <Slides>73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73</vt:i4>
      </vt:variant>
    </vt:vector>
  </HeadingPairs>
  <TitlesOfParts>
    <vt:vector size="76" baseType="lpstr">
      <vt:lpstr>Thème Office</vt:lpstr>
      <vt:lpstr>Image Bitmap</vt:lpstr>
      <vt:lpstr>Clip</vt:lpstr>
      <vt:lpstr>Présentation PowerPoint</vt:lpstr>
      <vt:lpstr>Terminologie</vt:lpstr>
      <vt:lpstr>Terminologie</vt:lpstr>
      <vt:lpstr>Terminologie</vt:lpstr>
      <vt:lpstr>Chiffrage symétrique</vt:lpstr>
      <vt:lpstr>Evolution historique</vt:lpstr>
      <vt:lpstr>Quelques algorithmes</vt:lpstr>
      <vt:lpstr>Modes d’opérations</vt:lpstr>
      <vt:lpstr>Mode ECB (Electronic Code Book)</vt:lpstr>
      <vt:lpstr>Mode CBC (Cipher Block Chaining)</vt:lpstr>
      <vt:lpstr>Mode CFB Cipher FeedBack</vt:lpstr>
      <vt:lpstr>Triple-DES</vt:lpstr>
      <vt:lpstr>IDEA</vt:lpstr>
      <vt:lpstr>Blowfish</vt:lpstr>
      <vt:lpstr>AES</vt:lpstr>
      <vt:lpstr>Chiffrage symétrique</vt:lpstr>
      <vt:lpstr>Chiffrage asymétrique</vt:lpstr>
      <vt:lpstr>Objectifs</vt:lpstr>
      <vt:lpstr>Algorithmes</vt:lpstr>
      <vt:lpstr>RSA: génération de clés</vt:lpstr>
      <vt:lpstr>RSA : Chiffrage</vt:lpstr>
      <vt:lpstr>RSA: déchiffrage</vt:lpstr>
      <vt:lpstr>Sécurité de RSA</vt:lpstr>
      <vt:lpstr>Standardisation</vt:lpstr>
      <vt:lpstr>Problème du logarithme discret</vt:lpstr>
      <vt:lpstr>Logarithme discret</vt:lpstr>
      <vt:lpstr>Diffie-Hellman</vt:lpstr>
      <vt:lpstr>D-H</vt:lpstr>
      <vt:lpstr>Algorithme</vt:lpstr>
      <vt:lpstr>Présentation PowerPoint</vt:lpstr>
      <vt:lpstr>D’autres algorithmes</vt:lpstr>
      <vt:lpstr>Signature électronique</vt:lpstr>
      <vt:lpstr>Hachage</vt:lpstr>
      <vt:lpstr>Fonctions à sens unique</vt:lpstr>
      <vt:lpstr>Utilité du hachage</vt:lpstr>
      <vt:lpstr>Hachage</vt:lpstr>
      <vt:lpstr>Hachage: propriétés</vt:lpstr>
      <vt:lpstr>Hachage: propriétés</vt:lpstr>
      <vt:lpstr>Hachage: propriétés</vt:lpstr>
      <vt:lpstr>Fonctions de compression</vt:lpstr>
      <vt:lpstr>MD5 (Message Digest Algorithm 5)</vt:lpstr>
      <vt:lpstr>SHA-1 (Secure Hash Algorithm)</vt:lpstr>
      <vt:lpstr>Hachage avec clé</vt:lpstr>
      <vt:lpstr>Génération (pseudo-)aléatoire cryptographique</vt:lpstr>
      <vt:lpstr>Sécurité d'un système de chiffrage</vt:lpstr>
      <vt:lpstr>Classes d’attaques sur les systèmes de chiffrage</vt:lpstr>
      <vt:lpstr>Confiance</vt:lpstr>
      <vt:lpstr>Certificat</vt:lpstr>
      <vt:lpstr>Autorité de certification</vt:lpstr>
      <vt:lpstr>Certificat</vt:lpstr>
      <vt:lpstr>Certificat</vt:lpstr>
      <vt:lpstr>Types de certificats</vt:lpstr>
      <vt:lpstr>Obtention d’un certificat</vt:lpstr>
      <vt:lpstr>Identification et autorisation</vt:lpstr>
      <vt:lpstr>Mots de passe</vt:lpstr>
      <vt:lpstr>Deviner le mot de passe</vt:lpstr>
      <vt:lpstr>Se faire passer pour le système</vt:lpstr>
      <vt:lpstr>Mot de passe: nouvelles tendances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15</cp:revision>
  <dcterms:created xsi:type="dcterms:W3CDTF">2019-03-09T21:16:48Z</dcterms:created>
  <dcterms:modified xsi:type="dcterms:W3CDTF">2019-03-09T22:51:09Z</dcterms:modified>
</cp:coreProperties>
</file>