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6" r:id="rId18"/>
    <p:sldId id="278" r:id="rId19"/>
    <p:sldId id="277" r:id="rId20"/>
    <p:sldId id="270" r:id="rId21"/>
    <p:sldId id="259" r:id="rId22"/>
    <p:sldId id="279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3" r:id="rId34"/>
    <p:sldId id="292" r:id="rId35"/>
    <p:sldId id="320" r:id="rId36"/>
    <p:sldId id="294" r:id="rId37"/>
    <p:sldId id="295" r:id="rId38"/>
    <p:sldId id="306" r:id="rId39"/>
    <p:sldId id="280" r:id="rId40"/>
    <p:sldId id="296" r:id="rId41"/>
    <p:sldId id="307" r:id="rId42"/>
    <p:sldId id="300" r:id="rId43"/>
    <p:sldId id="301" r:id="rId44"/>
    <p:sldId id="302" r:id="rId45"/>
    <p:sldId id="304" r:id="rId46"/>
    <p:sldId id="305" r:id="rId47"/>
    <p:sldId id="297" r:id="rId48"/>
    <p:sldId id="298" r:id="rId49"/>
    <p:sldId id="299" r:id="rId50"/>
    <p:sldId id="308" r:id="rId51"/>
    <p:sldId id="309" r:id="rId52"/>
    <p:sldId id="311" r:id="rId53"/>
    <p:sldId id="312" r:id="rId54"/>
    <p:sldId id="313" r:id="rId55"/>
    <p:sldId id="315" r:id="rId56"/>
    <p:sldId id="318" r:id="rId57"/>
    <p:sldId id="316" r:id="rId58"/>
    <p:sldId id="317" r:id="rId59"/>
    <p:sldId id="314" r:id="rId60"/>
    <p:sldId id="319" r:id="rId6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3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D1C6A-73B8-4AA1-9978-AC018FBB55B1}" type="datetimeFigureOut">
              <a:rPr lang="fr-FR" smtClean="0"/>
              <a:pPr/>
              <a:t>29/10/2022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E9A56-CEC7-4C0C-9AC8-A05FAFD0D8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61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E9A56-CEC7-4C0C-9AC8-A05FAFD0D809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7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E9A56-CEC7-4C0C-9AC8-A05FAFD0D809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46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E9A56-CEC7-4C0C-9AC8-A05FAFD0D809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30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29/10/2022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29/10/2022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29/10/2022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29/10/2022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29/10/2022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29/10/2022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29/10/2022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29/10/2022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29/10/2022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29/10/2022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29/10/2022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EEA7-A6C6-4630-AA32-DEF6F3D83E9B}" type="datetimeFigureOut">
              <a:rPr lang="fr-FR" smtClean="0"/>
              <a:pPr/>
              <a:t>29/10/2022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Définition et cadrage du </a:t>
            </a:r>
            <a:r>
              <a:rPr lang="fr-FR" b="1" dirty="0"/>
              <a:t>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928670"/>
            <a:ext cx="8643998" cy="5429288"/>
          </a:xfrm>
        </p:spPr>
        <p:txBody>
          <a:bodyPr>
            <a:normAutofit fontScale="70000" lnSpcReduction="20000"/>
          </a:bodyPr>
          <a:lstStyle/>
          <a:p>
            <a:r>
              <a:rPr lang="fr-FR" sz="5100" b="1" dirty="0"/>
              <a:t>Les </a:t>
            </a:r>
            <a:r>
              <a:rPr lang="fr-FR" sz="5100" b="1" dirty="0" smtClean="0"/>
              <a:t>jalons :</a:t>
            </a:r>
          </a:p>
          <a:p>
            <a:endParaRPr lang="fr-FR" b="1" dirty="0" smtClean="0"/>
          </a:p>
          <a:p>
            <a:r>
              <a:rPr lang="fr-FR" dirty="0" smtClean="0"/>
              <a:t> </a:t>
            </a:r>
            <a:r>
              <a:rPr lang="fr-FR" dirty="0"/>
              <a:t>Un jalon </a:t>
            </a:r>
            <a:r>
              <a:rPr lang="fr-FR" dirty="0" smtClean="0"/>
              <a:t>:  un </a:t>
            </a:r>
            <a:r>
              <a:rPr lang="fr-FR" dirty="0"/>
              <a:t>moment important et précis d'un projet. </a:t>
            </a:r>
            <a:endParaRPr lang="fr-FR" dirty="0" smtClean="0"/>
          </a:p>
          <a:p>
            <a:r>
              <a:rPr lang="fr-FR" dirty="0" smtClean="0"/>
              <a:t>Rôle des jalons  : </a:t>
            </a:r>
          </a:p>
          <a:p>
            <a:pPr lvl="1"/>
            <a:r>
              <a:rPr lang="fr-FR" dirty="0" smtClean="0"/>
              <a:t>servent </a:t>
            </a:r>
            <a:r>
              <a:rPr lang="fr-FR" dirty="0"/>
              <a:t>à mieux diviser les principales parties d'un travail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 fournissent </a:t>
            </a:r>
            <a:r>
              <a:rPr lang="fr-FR" dirty="0"/>
              <a:t>la </a:t>
            </a:r>
            <a:r>
              <a:rPr lang="fr-FR" dirty="0" smtClean="0"/>
              <a:t>première estimation </a:t>
            </a:r>
            <a:r>
              <a:rPr lang="fr-FR" dirty="0"/>
              <a:t>grossière en termes </a:t>
            </a:r>
            <a:r>
              <a:rPr lang="fr-FR" dirty="0" smtClean="0"/>
              <a:t>de :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temps</a:t>
            </a:r>
            <a:r>
              <a:rPr lang="fr-FR" dirty="0" smtClean="0"/>
              <a:t>,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de coûts </a:t>
            </a:r>
            <a:endParaRPr lang="fr-FR" dirty="0" smtClean="0"/>
          </a:p>
          <a:p>
            <a:pPr lvl="2"/>
            <a:r>
              <a:rPr lang="fr-FR" dirty="0" smtClean="0"/>
              <a:t>et </a:t>
            </a:r>
            <a:r>
              <a:rPr lang="fr-FR" dirty="0"/>
              <a:t>de ressources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Calendrier des jalons  : </a:t>
            </a:r>
          </a:p>
          <a:p>
            <a:pPr lvl="1"/>
            <a:r>
              <a:rPr lang="fr-FR" u="sng" dirty="0" smtClean="0"/>
              <a:t>est </a:t>
            </a:r>
            <a:r>
              <a:rPr lang="fr-FR" u="sng" dirty="0"/>
              <a:t>établi à partir des livrables</a:t>
            </a:r>
            <a:r>
              <a:rPr lang="fr-FR" dirty="0"/>
              <a:t> qui tiennent lieu de base pour déterminer les </a:t>
            </a:r>
            <a:r>
              <a:rPr lang="fr-FR" dirty="0" smtClean="0"/>
              <a:t>parties importantes </a:t>
            </a:r>
            <a:r>
              <a:rPr lang="fr-FR" dirty="0"/>
              <a:t>du travail à effectuer et leur date de fin </a:t>
            </a:r>
            <a:endParaRPr lang="fr-FR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exemple, </a:t>
            </a:r>
            <a:r>
              <a:rPr lang="fr-FR" u="sng" dirty="0"/>
              <a:t>un jalon pourrait </a:t>
            </a:r>
            <a:r>
              <a:rPr lang="fr-FR" u="sng" dirty="0" smtClean="0"/>
              <a:t>être fixé </a:t>
            </a:r>
            <a:r>
              <a:rPr lang="fr-FR" u="sng" dirty="0"/>
              <a:t>au 1er juillet </a:t>
            </a:r>
            <a:r>
              <a:rPr lang="fr-FR" dirty="0"/>
              <a:t>de la même année pour la fin des </a:t>
            </a:r>
            <a:r>
              <a:rPr lang="fr-FR" dirty="0" smtClean="0"/>
              <a:t>essais.</a:t>
            </a:r>
          </a:p>
          <a:p>
            <a:r>
              <a:rPr lang="fr-FR" dirty="0" smtClean="0"/>
              <a:t>Les </a:t>
            </a:r>
            <a:r>
              <a:rPr lang="fr-FR" dirty="0"/>
              <a:t>jalons constituent </a:t>
            </a:r>
            <a:r>
              <a:rPr lang="fr-FR" dirty="0" smtClean="0"/>
              <a:t>des points </a:t>
            </a:r>
            <a:r>
              <a:rPr lang="fr-FR" dirty="0"/>
              <a:t>de contrôle naturels et importants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Les participants au projet devraient tous être </a:t>
            </a:r>
            <a:r>
              <a:rPr lang="fr-FR" dirty="0" smtClean="0"/>
              <a:t>en mesure </a:t>
            </a:r>
            <a:r>
              <a:rPr lang="fr-FR" dirty="0"/>
              <a:t>de les reconnaître facilement.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757758"/>
          </a:xfrm>
        </p:spPr>
        <p:txBody>
          <a:bodyPr>
            <a:normAutofit fontScale="70000" lnSpcReduction="20000"/>
          </a:bodyPr>
          <a:lstStyle/>
          <a:p>
            <a:r>
              <a:rPr lang="fr-FR" sz="5100" b="1" dirty="0"/>
              <a:t>Les exigences </a:t>
            </a:r>
            <a:r>
              <a:rPr lang="fr-FR" sz="5100" b="1" dirty="0" smtClean="0"/>
              <a:t>techniques :</a:t>
            </a:r>
          </a:p>
          <a:p>
            <a:endParaRPr lang="fr-FR" b="1" dirty="0"/>
          </a:p>
          <a:p>
            <a:r>
              <a:rPr lang="fr-FR" b="1" dirty="0" smtClean="0"/>
              <a:t> T</a:t>
            </a:r>
            <a:r>
              <a:rPr lang="fr-FR" dirty="0" smtClean="0"/>
              <a:t>out </a:t>
            </a:r>
            <a:r>
              <a:rPr lang="fr-FR" dirty="0"/>
              <a:t>produit ou service comporte des </a:t>
            </a:r>
            <a:r>
              <a:rPr lang="fr-FR" dirty="0" smtClean="0"/>
              <a:t>exigences techniques </a:t>
            </a:r>
            <a:r>
              <a:rPr lang="fr-FR" dirty="0"/>
              <a:t>qui garantissent une performance conforme aux exigences du client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La capacité d'un </a:t>
            </a:r>
            <a:r>
              <a:rPr lang="fr-FR" dirty="0"/>
              <a:t>ordinateur personnel à fonctionner à l'aide d'un courant alternatif de 120 </a:t>
            </a:r>
            <a:r>
              <a:rPr lang="fr-FR" dirty="0" smtClean="0"/>
              <a:t>volts ou </a:t>
            </a:r>
            <a:r>
              <a:rPr lang="fr-FR" dirty="0"/>
              <a:t>d'un courant continu de 240 volts sans adaptateur ni sélecteur de tension </a:t>
            </a:r>
            <a:r>
              <a:rPr lang="fr-FR" dirty="0" smtClean="0"/>
              <a:t>constitue.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systèmes d'urgence 9-1-1 qui </a:t>
            </a:r>
            <a:r>
              <a:rPr lang="fr-FR" dirty="0" smtClean="0"/>
              <a:t>reconnaissent le </a:t>
            </a:r>
            <a:r>
              <a:rPr lang="fr-FR" dirty="0"/>
              <a:t>numéro de téléphone de l'appelant et l'emplacement de l'appel constituent un </a:t>
            </a:r>
            <a:r>
              <a:rPr lang="fr-FR" dirty="0" smtClean="0"/>
              <a:t>autre exemple </a:t>
            </a:r>
            <a:r>
              <a:rPr lang="fr-FR" dirty="0"/>
              <a:t>bien </a:t>
            </a:r>
            <a:r>
              <a:rPr lang="fr-FR" dirty="0" smtClean="0"/>
              <a:t>connu.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les projets de technologie de l'information, la vitesse et </a:t>
            </a:r>
            <a:r>
              <a:rPr lang="fr-FR" dirty="0" smtClean="0"/>
              <a:t>la capacité </a:t>
            </a:r>
            <a:r>
              <a:rPr lang="fr-FR" dirty="0"/>
              <a:t>des systèmes de base de données ainsi que leur compatibilité avec les autres </a:t>
            </a:r>
            <a:r>
              <a:rPr lang="fr-FR" dirty="0" smtClean="0"/>
              <a:t>systèmes de </a:t>
            </a:r>
            <a:r>
              <a:rPr lang="fr-FR" dirty="0"/>
              <a:t>l'entreprise constituent également de bons </a:t>
            </a:r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6215106"/>
          </a:xfrm>
        </p:spPr>
        <p:txBody>
          <a:bodyPr>
            <a:normAutofit fontScale="25000" lnSpcReduction="20000"/>
          </a:bodyPr>
          <a:lstStyle/>
          <a:p>
            <a:r>
              <a:rPr lang="fr-FR" sz="11200" b="1" dirty="0"/>
              <a:t>Les limites et les exclusions </a:t>
            </a:r>
            <a:endParaRPr lang="fr-FR" sz="11200" b="1" dirty="0" smtClean="0"/>
          </a:p>
          <a:p>
            <a:r>
              <a:rPr lang="fr-FR" sz="8000" b="1" dirty="0" smtClean="0"/>
              <a:t>Les </a:t>
            </a:r>
            <a:r>
              <a:rPr lang="fr-FR" sz="8000" b="1" dirty="0"/>
              <a:t>limites du contenu doivent être clairement établies</a:t>
            </a:r>
          </a:p>
          <a:p>
            <a:r>
              <a:rPr lang="fr-FR" sz="8000" dirty="0" smtClean="0"/>
              <a:t>Objectif : </a:t>
            </a:r>
          </a:p>
          <a:p>
            <a:pPr lvl="1"/>
            <a:r>
              <a:rPr lang="fr-FR" sz="6200" dirty="0" smtClean="0"/>
              <a:t>éviter </a:t>
            </a:r>
            <a:r>
              <a:rPr lang="fr-FR" sz="6200" dirty="0"/>
              <a:t>de décevoir les attentes et d'écarter tout gaspillage de ressources et de </a:t>
            </a:r>
            <a:r>
              <a:rPr lang="fr-FR" sz="6200" dirty="0" smtClean="0"/>
              <a:t>temps attribuable </a:t>
            </a:r>
            <a:r>
              <a:rPr lang="fr-FR" sz="6200" dirty="0"/>
              <a:t>à une mauvaise analyse du problème. </a:t>
            </a:r>
            <a:endParaRPr lang="fr-FR" sz="6200" dirty="0" smtClean="0"/>
          </a:p>
          <a:p>
            <a:endParaRPr lang="fr-FR" sz="6200" dirty="0"/>
          </a:p>
          <a:p>
            <a:r>
              <a:rPr lang="fr-FR" sz="8000" dirty="0" smtClean="0"/>
              <a:t>Quelques </a:t>
            </a:r>
            <a:r>
              <a:rPr lang="fr-FR" sz="8000" dirty="0"/>
              <a:t>exemples de limites:</a:t>
            </a:r>
          </a:p>
          <a:p>
            <a:pPr lvl="1"/>
            <a:r>
              <a:rPr lang="fr-FR" sz="6200" dirty="0"/>
              <a:t>dans le cadre d'un projet de construction d'un barrage en région éloignée, le </a:t>
            </a:r>
            <a:r>
              <a:rPr lang="fr-FR" sz="6200" dirty="0" smtClean="0"/>
              <a:t>transport aérien </a:t>
            </a:r>
            <a:r>
              <a:rPr lang="fr-FR" sz="6200" dirty="0"/>
              <a:t>local vers les camps de base sera imparti; la maintenance et les réparations du </a:t>
            </a:r>
            <a:r>
              <a:rPr lang="fr-FR" sz="6200" dirty="0" smtClean="0"/>
              <a:t>système ne </a:t>
            </a:r>
            <a:r>
              <a:rPr lang="fr-FR" sz="6200" dirty="0"/>
              <a:t>seront pas assurées au-delà d'un mois suivant l'inspection finale; et le </a:t>
            </a:r>
            <a:r>
              <a:rPr lang="fr-FR" sz="6200" dirty="0" smtClean="0"/>
              <a:t>client assumera </a:t>
            </a:r>
            <a:r>
              <a:rPr lang="fr-FR" sz="6200" dirty="0"/>
              <a:t>les coûts de toute formation donnée au-delà de la période prévue au contrat.</a:t>
            </a:r>
          </a:p>
          <a:p>
            <a:endParaRPr lang="fr-FR" sz="6200" dirty="0" smtClean="0"/>
          </a:p>
          <a:p>
            <a:r>
              <a:rPr lang="fr-FR" sz="8000" dirty="0" smtClean="0"/>
              <a:t>Les exclusions </a:t>
            </a:r>
            <a:r>
              <a:rPr lang="fr-FR" sz="8000" dirty="0"/>
              <a:t>permettent de déterminer davantage les limites du </a:t>
            </a:r>
            <a:r>
              <a:rPr lang="fr-FR" sz="8000" dirty="0" smtClean="0"/>
              <a:t>projet</a:t>
            </a:r>
            <a:endParaRPr lang="fr-FR" sz="8000" dirty="0"/>
          </a:p>
          <a:p>
            <a:pPr lvl="1"/>
            <a:r>
              <a:rPr lang="fr-FR" sz="6200" dirty="0" smtClean="0"/>
              <a:t>elles </a:t>
            </a:r>
            <a:r>
              <a:rPr lang="fr-FR" sz="6200" dirty="0"/>
              <a:t>précisent tout ce qui n'est pas inclus. </a:t>
            </a:r>
            <a:endParaRPr lang="fr-FR" sz="6200" dirty="0" smtClean="0"/>
          </a:p>
          <a:p>
            <a:r>
              <a:rPr lang="fr-FR" sz="8000" dirty="0" smtClean="0"/>
              <a:t>Quelques </a:t>
            </a:r>
            <a:r>
              <a:rPr lang="fr-FR" sz="8000" dirty="0"/>
              <a:t>exemples d'exclusions:</a:t>
            </a:r>
          </a:p>
          <a:p>
            <a:pPr lvl="1"/>
            <a:r>
              <a:rPr lang="fr-FR" sz="6200" dirty="0"/>
              <a:t>les données seront recueillies par le client et non par l'entrepreneur; une maison </a:t>
            </a:r>
            <a:r>
              <a:rPr lang="fr-FR" sz="6200" dirty="0" smtClean="0"/>
              <a:t>sera construite</a:t>
            </a:r>
            <a:r>
              <a:rPr lang="fr-FR" sz="6200" dirty="0"/>
              <a:t>, mais l'aménagement paysager et les dispositifs de sécurité ne seront pas </a:t>
            </a:r>
            <a:r>
              <a:rPr lang="fr-FR" sz="6200" dirty="0" smtClean="0"/>
              <a:t>inclus dans </a:t>
            </a:r>
            <a:r>
              <a:rPr lang="fr-FR" sz="6200" dirty="0"/>
              <a:t>le prix; un logiciel sera installé, mais la formation des utilisateurs ne </a:t>
            </a:r>
            <a:r>
              <a:rPr lang="fr-FR" sz="6200" dirty="0" smtClean="0"/>
              <a:t>sera pas </a:t>
            </a:r>
            <a:r>
              <a:rPr lang="fr-FR" sz="6200" dirty="0"/>
              <a:t>comprise.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757758"/>
          </a:xfrm>
        </p:spPr>
        <p:txBody>
          <a:bodyPr>
            <a:normAutofit fontScale="70000" lnSpcReduction="20000"/>
          </a:bodyPr>
          <a:lstStyle/>
          <a:p>
            <a:r>
              <a:rPr lang="fr-FR" sz="4000" b="1" dirty="0"/>
              <a:t>La révision du contenu en compagnie du client </a:t>
            </a:r>
            <a:r>
              <a:rPr lang="fr-FR" sz="4000" b="1" dirty="0" smtClean="0"/>
              <a:t>interne ou externe, </a:t>
            </a:r>
          </a:p>
          <a:p>
            <a:endParaRPr lang="fr-FR" b="1" dirty="0"/>
          </a:p>
          <a:p>
            <a:r>
              <a:rPr lang="fr-FR" dirty="0" smtClean="0"/>
              <a:t>correspond </a:t>
            </a:r>
            <a:r>
              <a:rPr lang="fr-FR" dirty="0"/>
              <a:t>à la dernière étape de la liste de vérification</a:t>
            </a:r>
          </a:p>
          <a:p>
            <a:r>
              <a:rPr lang="fr-FR" dirty="0"/>
              <a:t>du contenu du projet</a:t>
            </a:r>
            <a:r>
              <a:rPr lang="fr-FR" dirty="0" smtClean="0"/>
              <a:t>.</a:t>
            </a:r>
          </a:p>
          <a:p>
            <a:r>
              <a:rPr lang="fr-FR" dirty="0" smtClean="0"/>
              <a:t>Il </a:t>
            </a:r>
            <a:r>
              <a:rPr lang="fr-FR" dirty="0"/>
              <a:t>s'agit essentiellement de s'assurer que les attentes seront</a:t>
            </a:r>
          </a:p>
          <a:p>
            <a:r>
              <a:rPr lang="fr-FR" dirty="0"/>
              <a:t>comprises et acceptées. </a:t>
            </a:r>
            <a:endParaRPr lang="fr-FR" dirty="0" smtClean="0"/>
          </a:p>
          <a:p>
            <a:pPr lvl="1"/>
            <a:r>
              <a:rPr lang="fr-FR" dirty="0" smtClean="0"/>
              <a:t>Le </a:t>
            </a:r>
            <a:r>
              <a:rPr lang="fr-FR" dirty="0"/>
              <a:t>client obtiendra-t-il ce qu'il souhaite en matière de livrables?</a:t>
            </a:r>
          </a:p>
          <a:p>
            <a:pPr lvl="1"/>
            <a:r>
              <a:rPr lang="fr-FR" dirty="0"/>
              <a:t>La description du projet reflète-t-elle fidèlement les principales réalisations, les budgets</a:t>
            </a:r>
            <a:r>
              <a:rPr lang="fr-FR" dirty="0" smtClean="0"/>
              <a:t>, les </a:t>
            </a:r>
            <a:r>
              <a:rPr lang="fr-FR" dirty="0"/>
              <a:t>échéances et les exigences de performance du livrable principal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Les limites et </a:t>
            </a:r>
            <a:r>
              <a:rPr lang="fr-FR" dirty="0" smtClean="0"/>
              <a:t>les exclusions </a:t>
            </a:r>
            <a:r>
              <a:rPr lang="fr-FR" dirty="0"/>
              <a:t>sont-elles bien comprises? </a:t>
            </a:r>
          </a:p>
          <a:p>
            <a:r>
              <a:rPr lang="fr-FR" dirty="0" smtClean="0"/>
              <a:t>Il est primordial que la communication soit claire dans </a:t>
            </a:r>
            <a:r>
              <a:rPr lang="fr-FR" dirty="0"/>
              <a:t>tous les cas afin d'éviter toute réclamation ou tout malentendu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5043510"/>
          </a:xfrm>
        </p:spPr>
        <p:txBody>
          <a:bodyPr>
            <a:normAutofit fontScale="85000" lnSpcReduction="10000"/>
          </a:bodyPr>
          <a:lstStyle/>
          <a:p>
            <a:r>
              <a:rPr lang="fr-FR" sz="3600" dirty="0"/>
              <a:t>En </a:t>
            </a:r>
            <a:r>
              <a:rPr lang="fr-FR" sz="3600" dirty="0" smtClean="0"/>
              <a:t>résumé </a:t>
            </a:r>
          </a:p>
          <a:p>
            <a:pPr lvl="1"/>
            <a:r>
              <a:rPr lang="fr-FR" dirty="0" smtClean="0"/>
              <a:t> Etablir </a:t>
            </a:r>
            <a:r>
              <a:rPr lang="fr-FR" dirty="0"/>
              <a:t>et d'entretenir des rapports étroits avec le client </a:t>
            </a:r>
            <a:endParaRPr lang="fr-FR" dirty="0" smtClean="0"/>
          </a:p>
          <a:p>
            <a:pPr lvl="2"/>
            <a:r>
              <a:rPr lang="fr-FR" dirty="0" smtClean="0"/>
              <a:t>Pour que </a:t>
            </a:r>
            <a:r>
              <a:rPr lang="fr-FR" dirty="0"/>
              <a:t>la description du projet réponde à toutes ses exigences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Clarté </a:t>
            </a:r>
            <a:r>
              <a:rPr lang="fr-FR" dirty="0"/>
              <a:t>du </a:t>
            </a:r>
            <a:r>
              <a:rPr lang="fr-FR" dirty="0" smtClean="0"/>
              <a:t>contenu</a:t>
            </a:r>
          </a:p>
          <a:p>
            <a:pPr lvl="2"/>
            <a:r>
              <a:rPr lang="fr-FR" dirty="0" smtClean="0"/>
              <a:t> permettra de </a:t>
            </a:r>
            <a:r>
              <a:rPr lang="fr-FR" dirty="0"/>
              <a:t>cerner assurément toute modification susceptible de survenir. </a:t>
            </a:r>
            <a:endParaRPr lang="fr-FR" dirty="0" smtClean="0"/>
          </a:p>
          <a:p>
            <a:pPr lvl="1"/>
            <a:r>
              <a:rPr lang="fr-FR" dirty="0" smtClean="0"/>
              <a:t>Description </a:t>
            </a:r>
            <a:r>
              <a:rPr lang="fr-FR" dirty="0"/>
              <a:t>précise </a:t>
            </a:r>
            <a:r>
              <a:rPr lang="fr-FR" dirty="0" smtClean="0"/>
              <a:t>du contenu </a:t>
            </a:r>
          </a:p>
          <a:p>
            <a:pPr lvl="2"/>
            <a:r>
              <a:rPr lang="fr-FR" dirty="0" smtClean="0"/>
              <a:t>constitue </a:t>
            </a:r>
            <a:r>
              <a:rPr lang="fr-FR" dirty="0"/>
              <a:t>le principal préalable à la mise sur pied de toute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découpage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projet. </a:t>
            </a:r>
          </a:p>
          <a:p>
            <a:pPr lvl="1"/>
            <a:r>
              <a:rPr lang="fr-FR" dirty="0" smtClean="0"/>
              <a:t>Description du contenu Complète et succincte </a:t>
            </a:r>
          </a:p>
          <a:p>
            <a:pPr lvl="2"/>
            <a:r>
              <a:rPr lang="fr-FR" dirty="0" smtClean="0"/>
              <a:t>servira à l'élaboration d'un </a:t>
            </a:r>
            <a:r>
              <a:rPr lang="fr-FR" dirty="0"/>
              <a:t>plan administratif et logistique à partir duquel il sera possible de créer un plan opérationnel.</a:t>
            </a:r>
          </a:p>
          <a:p>
            <a:pPr lvl="1"/>
            <a:r>
              <a:rPr lang="fr-FR" dirty="0"/>
              <a:t>Dans le cas de projets de moindre envergure, la description ne devrait pas </a:t>
            </a:r>
            <a:r>
              <a:rPr lang="fr-FR" dirty="0" smtClean="0"/>
              <a:t>excéder deux </a:t>
            </a:r>
            <a:r>
              <a:rPr lang="fr-FR" dirty="0"/>
              <a:t>pages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52578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liste </a:t>
            </a:r>
            <a:r>
              <a:rPr lang="fr-FR" dirty="0"/>
              <a:t>de vérification </a:t>
            </a:r>
            <a:r>
              <a:rPr lang="fr-FR" dirty="0" smtClean="0"/>
              <a:t>présentée :</a:t>
            </a:r>
          </a:p>
          <a:p>
            <a:pPr lvl="1"/>
            <a:r>
              <a:rPr lang="fr-FR" dirty="0" smtClean="0"/>
              <a:t>est </a:t>
            </a:r>
            <a:r>
              <a:rPr lang="fr-FR" dirty="0"/>
              <a:t>d'ordre général. </a:t>
            </a:r>
          </a:p>
          <a:p>
            <a:r>
              <a:rPr lang="fr-FR" dirty="0" smtClean="0"/>
              <a:t>Listes et modèles propres pour différentes industries et entreprises </a:t>
            </a:r>
          </a:p>
          <a:p>
            <a:pPr lvl="1"/>
            <a:r>
              <a:rPr lang="fr-FR" dirty="0" smtClean="0"/>
              <a:t>pour répondre à leurs besoins et à leurs propres </a:t>
            </a:r>
            <a:r>
              <a:rPr lang="fr-FR" dirty="0"/>
              <a:t>projets. </a:t>
            </a:r>
            <a:endParaRPr lang="fr-FR" dirty="0" smtClean="0"/>
          </a:p>
          <a:p>
            <a:r>
              <a:rPr lang="fr-FR" dirty="0" smtClean="0"/>
              <a:t>Enoncé du contenu </a:t>
            </a:r>
            <a:r>
              <a:rPr lang="fr-FR" dirty="0" smtClean="0">
                <a:sym typeface="Wingdings" pitchFamily="2" charset="2"/>
              </a:rPr>
              <a:t>  en </a:t>
            </a:r>
            <a:r>
              <a:rPr lang="fr-FR" dirty="0" smtClean="0"/>
              <a:t>réalité </a:t>
            </a:r>
            <a:r>
              <a:rPr lang="fr-FR" dirty="0"/>
              <a:t>le 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charges </a:t>
            </a:r>
            <a:r>
              <a:rPr lang="fr-FR" i="1" dirty="0" smtClean="0"/>
              <a:t>:</a:t>
            </a:r>
          </a:p>
          <a:p>
            <a:pPr lvl="1"/>
            <a:r>
              <a:rPr lang="fr-FR" dirty="0" smtClean="0"/>
              <a:t>Pour nombreuses entreprises de sous-traitance</a:t>
            </a:r>
            <a:endParaRPr lang="fr-FR" i="1" dirty="0"/>
          </a:p>
          <a:p>
            <a:r>
              <a:rPr lang="fr-FR" i="1" dirty="0" smtClean="0"/>
              <a:t>Expression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mandat</a:t>
            </a:r>
            <a:r>
              <a:rPr lang="fr-FR" i="1" dirty="0" smtClean="0"/>
              <a:t> du projet </a:t>
            </a:r>
          </a:p>
          <a:p>
            <a:pPr lvl="1"/>
            <a:r>
              <a:rPr lang="fr-FR" i="1" dirty="0" smtClean="0"/>
              <a:t>privilégié par d'autres organisations</a:t>
            </a:r>
            <a:endParaRPr lang="fr-FR" i="1" dirty="0"/>
          </a:p>
          <a:p>
            <a:pPr lvl="1"/>
            <a:r>
              <a:rPr lang="fr-FR" i="1" dirty="0" smtClean="0"/>
              <a:t>qui </a:t>
            </a:r>
            <a:r>
              <a:rPr lang="fr-FR" i="1" dirty="0"/>
              <a:t>se prête à plusieurs sens dans le domaine de la gestion de </a:t>
            </a:r>
            <a:r>
              <a:rPr lang="fr-FR" i="1" dirty="0" smtClean="0"/>
              <a:t>projet</a:t>
            </a:r>
            <a:endParaRPr lang="fr-FR" i="1" dirty="0"/>
          </a:p>
          <a:p>
            <a:pPr lvl="1"/>
            <a:r>
              <a:rPr lang="fr-FR" i="1" dirty="0" smtClean="0"/>
              <a:t>Pourrait </a:t>
            </a:r>
            <a:r>
              <a:rPr lang="fr-FR" dirty="0" smtClean="0"/>
              <a:t>s'agir</a:t>
            </a:r>
            <a:r>
              <a:rPr lang="fr-FR" dirty="0"/>
              <a:t>, par exemple, d'une version étendue de l'énoncé du contenu décrit </a:t>
            </a:r>
            <a:r>
              <a:rPr lang="fr-FR" dirty="0" smtClean="0"/>
              <a:t>précédemment comportant :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les limites quant aux risques et aux dépenses, </a:t>
            </a:r>
            <a:endParaRPr lang="fr-FR" dirty="0" smtClean="0"/>
          </a:p>
          <a:p>
            <a:pPr lvl="2"/>
            <a:r>
              <a:rPr lang="fr-FR" dirty="0" smtClean="0"/>
              <a:t>les </a:t>
            </a:r>
            <a:r>
              <a:rPr lang="fr-FR" dirty="0"/>
              <a:t>besoins du client </a:t>
            </a:r>
            <a:endParaRPr lang="fr-FR" dirty="0" smtClean="0"/>
          </a:p>
          <a:p>
            <a:pPr lvl="2"/>
            <a:r>
              <a:rPr lang="fr-FR" dirty="0" smtClean="0"/>
              <a:t>et la composition </a:t>
            </a:r>
            <a:r>
              <a:rPr lang="fr-FR" dirty="0"/>
              <a:t>d'une équipe.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757758"/>
          </a:xfrm>
        </p:spPr>
        <p:txBody>
          <a:bodyPr>
            <a:normAutofit/>
          </a:bodyPr>
          <a:lstStyle/>
          <a:p>
            <a:r>
              <a:rPr lang="fr-FR" dirty="0"/>
              <a:t>Il pourrait aussi s'agir d'une variante de l'emploi premier du terme «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charte</a:t>
            </a:r>
            <a:r>
              <a:rPr lang="fr-FR" dirty="0" smtClean="0"/>
              <a:t>»  :</a:t>
            </a:r>
          </a:p>
          <a:p>
            <a:pPr lvl="1"/>
            <a:r>
              <a:rPr lang="fr-FR" dirty="0" smtClean="0"/>
              <a:t>Document </a:t>
            </a:r>
            <a:r>
              <a:rPr lang="fr-FR" dirty="0"/>
              <a:t>autorisant le gestionnaire à mettre en </a:t>
            </a:r>
            <a:r>
              <a:rPr lang="fr-FR" dirty="0" err="1"/>
              <a:t>oeuvre</a:t>
            </a:r>
            <a:r>
              <a:rPr lang="fr-FR" dirty="0"/>
              <a:t> et à diriger le projet. </a:t>
            </a:r>
            <a:endParaRPr lang="fr-FR" dirty="0" smtClean="0"/>
          </a:p>
          <a:p>
            <a:pPr lvl="1"/>
            <a:r>
              <a:rPr lang="fr-FR" dirty="0" smtClean="0"/>
              <a:t>Emanant </a:t>
            </a:r>
            <a:r>
              <a:rPr lang="fr-FR" dirty="0"/>
              <a:t>de la haute </a:t>
            </a:r>
            <a:r>
              <a:rPr lang="fr-FR" dirty="0" smtClean="0"/>
              <a:t>direction et autorisant </a:t>
            </a:r>
            <a:r>
              <a:rPr lang="fr-FR" dirty="0"/>
              <a:t>le </a:t>
            </a:r>
            <a:r>
              <a:rPr lang="fr-FR" dirty="0" smtClean="0"/>
              <a:t> gestionnaire </a:t>
            </a:r>
            <a:r>
              <a:rPr lang="fr-FR" dirty="0"/>
              <a:t>de projet à affecter </a:t>
            </a:r>
            <a:r>
              <a:rPr lang="fr-FR" dirty="0" smtClean="0"/>
              <a:t>les ressources </a:t>
            </a:r>
            <a:r>
              <a:rPr lang="fr-FR" dirty="0"/>
              <a:t>nécessaires aux activités du projet.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785794"/>
            <a:ext cx="8643998" cy="5572164"/>
          </a:xfrm>
        </p:spPr>
        <p:txBody>
          <a:bodyPr>
            <a:noAutofit/>
          </a:bodyPr>
          <a:lstStyle/>
          <a:p>
            <a:r>
              <a:rPr lang="fr-FR" sz="2400" dirty="0" smtClean="0"/>
              <a:t>Surcharge </a:t>
            </a:r>
            <a:r>
              <a:rPr lang="fr-FR" sz="2400" dirty="0"/>
              <a:t>de </a:t>
            </a:r>
            <a:r>
              <a:rPr lang="fr-FR" sz="2400" dirty="0" smtClean="0"/>
              <a:t>contenu</a:t>
            </a:r>
            <a:endParaRPr lang="fr-FR" sz="2400" dirty="0"/>
          </a:p>
          <a:p>
            <a:pPr lvl="1"/>
            <a:r>
              <a:rPr lang="fr-FR" sz="2000" dirty="0" smtClean="0"/>
              <a:t>Dont souffre plusieurs projets </a:t>
            </a:r>
          </a:p>
          <a:p>
            <a:pPr lvl="1"/>
            <a:r>
              <a:rPr lang="fr-FR" sz="2000" dirty="0" smtClean="0"/>
              <a:t>car </a:t>
            </a:r>
            <a:r>
              <a:rPr lang="fr-FR" sz="2000" dirty="0"/>
              <a:t>souvent les exigences, </a:t>
            </a:r>
            <a:r>
              <a:rPr lang="fr-FR" sz="2000" dirty="0" smtClean="0"/>
              <a:t>les spécifications </a:t>
            </a:r>
            <a:r>
              <a:rPr lang="fr-FR" sz="2000" dirty="0"/>
              <a:t>et les priorités changent au fil du temps. </a:t>
            </a:r>
            <a:endParaRPr lang="fr-FR" sz="2400" dirty="0"/>
          </a:p>
          <a:p>
            <a:r>
              <a:rPr lang="fr-FR" sz="2400" dirty="0" smtClean="0"/>
              <a:t>Surcharge </a:t>
            </a:r>
            <a:r>
              <a:rPr lang="fr-FR" sz="2400" dirty="0"/>
              <a:t>du contenu </a:t>
            </a:r>
            <a:r>
              <a:rPr lang="fr-FR" sz="2400" dirty="0" smtClean="0"/>
              <a:t> :</a:t>
            </a:r>
          </a:p>
          <a:p>
            <a:pPr lvl="1"/>
            <a:r>
              <a:rPr lang="fr-FR" sz="2000" dirty="0" smtClean="0"/>
              <a:t>peut </a:t>
            </a:r>
            <a:r>
              <a:rPr lang="fr-FR" sz="2000" dirty="0"/>
              <a:t>être évitée quand l'énoncé de contenu est rédigé </a:t>
            </a:r>
            <a:r>
              <a:rPr lang="fr-FR" sz="2000" dirty="0" smtClean="0"/>
              <a:t>avec clarté</a:t>
            </a:r>
            <a:r>
              <a:rPr lang="fr-FR" sz="2000" dirty="0"/>
              <a:t>. </a:t>
            </a:r>
            <a:endParaRPr lang="fr-FR" sz="2400" dirty="0" smtClean="0"/>
          </a:p>
          <a:p>
            <a:r>
              <a:rPr lang="fr-FR" sz="2400" smtClean="0"/>
              <a:t>Cahier </a:t>
            </a:r>
            <a:r>
              <a:rPr lang="fr-FR" sz="2400" dirty="0"/>
              <a:t>des charges trop lourd </a:t>
            </a:r>
            <a:r>
              <a:rPr lang="fr-FR" sz="2400" dirty="0" smtClean="0"/>
              <a:t> :</a:t>
            </a:r>
          </a:p>
          <a:p>
            <a:pPr lvl="1"/>
            <a:r>
              <a:rPr lang="fr-FR" sz="2000" dirty="0" smtClean="0"/>
              <a:t>est </a:t>
            </a:r>
            <a:r>
              <a:rPr lang="fr-FR" sz="2000" dirty="0"/>
              <a:t>une invitation à surcharger le contenu, </a:t>
            </a:r>
          </a:p>
          <a:p>
            <a:pPr lvl="1"/>
            <a:r>
              <a:rPr lang="fr-FR" sz="2000" dirty="0" smtClean="0"/>
              <a:t>peut </a:t>
            </a:r>
            <a:r>
              <a:rPr lang="fr-FR" sz="2000" dirty="0"/>
              <a:t>avoir un effet positif ou négatif sur le projet</a:t>
            </a:r>
            <a:r>
              <a:rPr lang="fr-FR" sz="2000" dirty="0" smtClean="0"/>
              <a:t>.</a:t>
            </a:r>
          </a:p>
          <a:p>
            <a:pPr lvl="1"/>
            <a:r>
              <a:rPr lang="fr-FR" sz="2000" dirty="0" smtClean="0"/>
              <a:t># surcharge </a:t>
            </a:r>
            <a:r>
              <a:rPr lang="fr-FR" sz="2000" dirty="0"/>
              <a:t>du contenu est </a:t>
            </a:r>
            <a:r>
              <a:rPr lang="fr-FR" sz="2000" dirty="0" smtClean="0"/>
              <a:t>synonyme : </a:t>
            </a:r>
          </a:p>
          <a:p>
            <a:pPr lvl="2"/>
            <a:r>
              <a:rPr lang="fr-FR" sz="1800" dirty="0" smtClean="0"/>
              <a:t>de </a:t>
            </a:r>
            <a:r>
              <a:rPr lang="fr-FR" sz="1800" dirty="0"/>
              <a:t>coûts plus </a:t>
            </a:r>
            <a:r>
              <a:rPr lang="fr-FR" sz="1800" dirty="0" smtClean="0"/>
              <a:t>élevés</a:t>
            </a:r>
          </a:p>
          <a:p>
            <a:pPr lvl="2"/>
            <a:r>
              <a:rPr lang="fr-FR" sz="1800" dirty="0" smtClean="0"/>
              <a:t>et </a:t>
            </a:r>
            <a:r>
              <a:rPr lang="fr-FR" sz="1800" dirty="0"/>
              <a:t>de retards</a:t>
            </a:r>
            <a:r>
              <a:rPr lang="fr-FR" sz="1800" dirty="0" smtClean="0"/>
              <a:t>.</a:t>
            </a:r>
          </a:p>
          <a:p>
            <a:pPr lvl="1">
              <a:buNone/>
            </a:pP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072098"/>
          </a:xfrm>
        </p:spPr>
        <p:txBody>
          <a:bodyPr>
            <a:noAutofit/>
          </a:bodyPr>
          <a:lstStyle/>
          <a:p>
            <a:r>
              <a:rPr lang="fr-FR" sz="2400" dirty="0" smtClean="0"/>
              <a:t>Nombreux Exemples </a:t>
            </a:r>
          </a:p>
          <a:p>
            <a:pPr lvl="1"/>
            <a:r>
              <a:rPr lang="fr-FR" sz="2400" dirty="0" smtClean="0"/>
              <a:t>projet du métro de Laval,</a:t>
            </a:r>
          </a:p>
          <a:p>
            <a:pPr lvl="1"/>
            <a:r>
              <a:rPr lang="fr-FR" sz="2400" dirty="0" smtClean="0"/>
              <a:t>la réfection de l'usine </a:t>
            </a:r>
            <a:r>
              <a:rPr lang="fr-FR" sz="2400" dirty="0" err="1" smtClean="0"/>
              <a:t>Gaspésia</a:t>
            </a:r>
            <a:endParaRPr lang="fr-FR" sz="2400" dirty="0" smtClean="0"/>
          </a:p>
          <a:p>
            <a:pPr lvl="1"/>
            <a:r>
              <a:rPr lang="fr-FR" sz="2400" dirty="0" smtClean="0"/>
              <a:t>le </a:t>
            </a:r>
            <a:r>
              <a:rPr lang="fr-FR" sz="2400" dirty="0" err="1" smtClean="0"/>
              <a:t>Transrapid</a:t>
            </a:r>
            <a:r>
              <a:rPr lang="fr-FR" sz="2400" dirty="0" smtClean="0"/>
              <a:t> de </a:t>
            </a:r>
            <a:r>
              <a:rPr lang="fr-FR" sz="2400" dirty="0" err="1" smtClean="0"/>
              <a:t>Shanghaï</a:t>
            </a:r>
            <a:r>
              <a:rPr lang="fr-FR" sz="2400" dirty="0" smtClean="0"/>
              <a:t>, en Chine, etc.</a:t>
            </a:r>
          </a:p>
          <a:p>
            <a:pPr lvl="1">
              <a:buNone/>
            </a:pPr>
            <a:endParaRPr lang="fr-FR" sz="2400" dirty="0" smtClean="0"/>
          </a:p>
          <a:p>
            <a:r>
              <a:rPr lang="fr-FR" sz="2400" dirty="0" smtClean="0"/>
              <a:t>Projets de développement de logiciels</a:t>
            </a:r>
          </a:p>
          <a:p>
            <a:pPr lvl="1"/>
            <a:r>
              <a:rPr lang="fr-FR" sz="2400" dirty="0" smtClean="0"/>
              <a:t>surcharge du contenu </a:t>
            </a:r>
            <a:r>
              <a:rPr lang="fr-FR" sz="2400" dirty="0" smtClean="0">
                <a:sym typeface="Wingdings" pitchFamily="2" charset="2"/>
              </a:rPr>
              <a:t>  </a:t>
            </a:r>
            <a:r>
              <a:rPr lang="fr-FR" sz="2400" dirty="0" smtClean="0"/>
              <a:t>des produits sophistiqués dont les nouvelles fonctions diminuent la convivialité.</a:t>
            </a:r>
          </a:p>
          <a:p>
            <a:pPr lvl="1">
              <a:buNone/>
            </a:pP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214422"/>
            <a:ext cx="8643998" cy="5429288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Qualité </a:t>
            </a:r>
            <a:r>
              <a:rPr lang="fr-FR" dirty="0"/>
              <a:t>et </a:t>
            </a:r>
            <a:r>
              <a:rPr lang="fr-FR" dirty="0" smtClean="0"/>
              <a:t>Succès </a:t>
            </a:r>
            <a:r>
              <a:rPr lang="fr-FR" dirty="0"/>
              <a:t>d'un projet 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dépendent  : </a:t>
            </a:r>
          </a:p>
          <a:p>
            <a:pPr lvl="2"/>
            <a:r>
              <a:rPr lang="fr-FR" dirty="0" smtClean="0"/>
              <a:t>de </a:t>
            </a:r>
            <a:r>
              <a:rPr lang="fr-FR" dirty="0"/>
              <a:t>la capacité à répondre aux attentes du </a:t>
            </a:r>
            <a:r>
              <a:rPr lang="fr-FR" dirty="0" smtClean="0"/>
              <a:t>client et </a:t>
            </a:r>
            <a:r>
              <a:rPr lang="fr-FR" dirty="0"/>
              <a:t>de la haute </a:t>
            </a:r>
            <a:r>
              <a:rPr lang="fr-FR" dirty="0" smtClean="0"/>
              <a:t>direction</a:t>
            </a:r>
          </a:p>
          <a:p>
            <a:pPr lvl="2"/>
            <a:r>
              <a:rPr lang="fr-FR" dirty="0" smtClean="0"/>
              <a:t>voire </a:t>
            </a:r>
            <a:r>
              <a:rPr lang="fr-FR" dirty="0"/>
              <a:t>de les dépasser en ce qui concerne les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coûts</a:t>
            </a:r>
            <a:r>
              <a:rPr lang="fr-FR" dirty="0"/>
              <a:t> (budget), 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temps</a:t>
            </a:r>
            <a:r>
              <a:rPr lang="fr-FR" dirty="0" smtClean="0"/>
              <a:t> (</a:t>
            </a:r>
            <a:r>
              <a:rPr lang="fr-FR" dirty="0"/>
              <a:t>ordonnancement) et la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r>
              <a:rPr lang="fr-FR" dirty="0"/>
              <a:t> (contenu) </a:t>
            </a:r>
            <a:endParaRPr lang="fr-FR" i="1" dirty="0" smtClean="0"/>
          </a:p>
          <a:p>
            <a:r>
              <a:rPr lang="fr-FR" dirty="0" smtClean="0"/>
              <a:t>Rapports mutuels entre </a:t>
            </a:r>
            <a:r>
              <a:rPr lang="fr-FR" dirty="0"/>
              <a:t>ces critères varient.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s'avère parfois </a:t>
            </a:r>
            <a:r>
              <a:rPr lang="fr-FR" dirty="0" smtClean="0"/>
              <a:t>nécessaire </a:t>
            </a:r>
            <a:r>
              <a:rPr lang="fr-FR" dirty="0"/>
              <a:t>de proposer des compromis quant </a:t>
            </a:r>
            <a:r>
              <a:rPr lang="fr-FR" dirty="0" smtClean="0"/>
              <a:t>à la </a:t>
            </a:r>
            <a:r>
              <a:rPr lang="fr-FR" dirty="0"/>
              <a:t>performance et au contenu du projet pour le terminer plus rapidement ou pour en </a:t>
            </a:r>
            <a:r>
              <a:rPr lang="fr-FR" dirty="0" smtClean="0"/>
              <a:t>diminuer les </a:t>
            </a:r>
            <a:r>
              <a:rPr lang="fr-FR" dirty="0"/>
              <a:t>coûts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Plus </a:t>
            </a:r>
            <a:r>
              <a:rPr lang="fr-FR" dirty="0"/>
              <a:t>la durée du projet se prolonge, plus ses coûts sont élevés</a:t>
            </a:r>
            <a:r>
              <a:rPr lang="fr-FR" dirty="0" smtClean="0"/>
              <a:t>. 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82919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La définition du contenu du projet 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consiste </a:t>
            </a:r>
            <a:r>
              <a:rPr lang="fr-FR" dirty="0"/>
              <a:t>à créer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plan de projet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fr-FR" dirty="0" smtClean="0"/>
              <a:t> Etablir </a:t>
            </a:r>
            <a:r>
              <a:rPr lang="fr-FR" dirty="0"/>
              <a:t>le </a:t>
            </a:r>
            <a:r>
              <a:rPr lang="fr-FR" dirty="0" smtClean="0"/>
              <a:t>résultat final ou </a:t>
            </a:r>
            <a:r>
              <a:rPr lang="fr-FR" dirty="0"/>
              <a:t>la mission </a:t>
            </a:r>
            <a:r>
              <a:rPr lang="fr-FR" dirty="0" smtClean="0"/>
              <a:t>du projet :</a:t>
            </a:r>
          </a:p>
          <a:p>
            <a:pPr lvl="1"/>
            <a:r>
              <a:rPr lang="fr-FR" dirty="0" smtClean="0"/>
              <a:t>un </a:t>
            </a:r>
            <a:r>
              <a:rPr lang="fr-FR" dirty="0"/>
              <a:t>produit ou un service pour le </a:t>
            </a:r>
            <a:r>
              <a:rPr lang="fr-FR" dirty="0" smtClean="0"/>
              <a:t>client </a:t>
            </a:r>
            <a:endParaRPr lang="fr-FR" dirty="0"/>
          </a:p>
          <a:p>
            <a:r>
              <a:rPr lang="fr-FR" dirty="0" smtClean="0"/>
              <a:t>Déterminer </a:t>
            </a:r>
            <a:r>
              <a:rPr lang="fr-FR" dirty="0"/>
              <a:t>le plus clairement possible les </a:t>
            </a:r>
            <a:r>
              <a:rPr lang="fr-FR" u="sng" dirty="0"/>
              <a:t>livrables</a:t>
            </a:r>
            <a:r>
              <a:rPr lang="fr-FR" dirty="0"/>
              <a:t> destinés à l'utilisateur final </a:t>
            </a:r>
            <a:r>
              <a:rPr lang="fr-FR" dirty="0" smtClean="0"/>
              <a:t>adaptant </a:t>
            </a:r>
            <a:r>
              <a:rPr lang="fr-FR" dirty="0"/>
              <a:t>les activités à réaliser en fonction des attentes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Etape souvent négligée par les gestionnaires </a:t>
            </a:r>
            <a:r>
              <a:rPr lang="fr-FR" dirty="0"/>
              <a:t>de projet des grandes </a:t>
            </a:r>
            <a:r>
              <a:rPr lang="fr-FR" dirty="0" smtClean="0"/>
              <a:t>sociétés bien gérées.</a:t>
            </a:r>
          </a:p>
          <a:p>
            <a:pPr lvl="1"/>
            <a:r>
              <a:rPr lang="fr-FR" dirty="0" smtClean="0"/>
              <a:t>description du contenu : fondamentale et essentielle.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/>
          </a:bodyPr>
          <a:lstStyle/>
          <a:p>
            <a:r>
              <a:rPr lang="fr-FR" i="1" dirty="0" smtClean="0"/>
              <a:t>Rapports mutuels </a:t>
            </a:r>
            <a:r>
              <a:rPr lang="fr-FR" dirty="0" smtClean="0"/>
              <a:t>entre ces critères varient. </a:t>
            </a:r>
          </a:p>
          <a:p>
            <a:pPr lvl="1"/>
            <a:r>
              <a:rPr lang="fr-FR" dirty="0" smtClean="0"/>
              <a:t>La corrélation entre les coûts et l'ordonnancement ne s'avère pas toujours positive :</a:t>
            </a:r>
          </a:p>
          <a:p>
            <a:pPr lvl="2"/>
            <a:r>
              <a:rPr lang="fr-FR" dirty="0" smtClean="0"/>
              <a:t> La </a:t>
            </a:r>
            <a:r>
              <a:rPr lang="fr-FR" dirty="0" err="1" smtClean="0"/>
              <a:t>main-d'oeuvre</a:t>
            </a:r>
            <a:r>
              <a:rPr lang="fr-FR" dirty="0" smtClean="0"/>
              <a:t> ou l'équipement bon marché (Ressources)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certaines réductions de coûts.</a:t>
            </a:r>
          </a:p>
          <a:p>
            <a:pPr lvl="2"/>
            <a:r>
              <a:rPr lang="fr-FR" dirty="0" smtClean="0"/>
              <a:t> Ressources moins efficace </a:t>
            </a: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 d'augmenter la durée du projet.</a:t>
            </a:r>
          </a:p>
          <a:p>
            <a:pPr lvl="1"/>
            <a:r>
              <a:rPr lang="fr-FR" dirty="0" smtClean="0"/>
              <a:t>Gestionnaires de projet souvent obligés d'accélérer ou de « précipiter» certaines activités clés.</a:t>
            </a:r>
          </a:p>
          <a:p>
            <a:pPr lvl="2"/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font appel à un plus grand nombre de ressources, d'où une augmentation du coût initial du projet.</a:t>
            </a:r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14538"/>
            <a:ext cx="8929717" cy="355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Gestionnaire </a:t>
            </a:r>
            <a:r>
              <a:rPr lang="fr-FR" dirty="0"/>
              <a:t>de projet </a:t>
            </a:r>
            <a:r>
              <a:rPr lang="fr-FR" dirty="0" smtClean="0"/>
              <a:t>devant faire </a:t>
            </a:r>
            <a:r>
              <a:rPr lang="fr-FR" dirty="0"/>
              <a:t>des compromis en matière </a:t>
            </a:r>
            <a:endParaRPr lang="fr-FR" dirty="0" smtClean="0"/>
          </a:p>
          <a:p>
            <a:pPr lvl="1"/>
            <a:r>
              <a:rPr lang="fr-FR" dirty="0" smtClean="0"/>
              <a:t>de </a:t>
            </a:r>
            <a:r>
              <a:rPr lang="fr-FR" dirty="0"/>
              <a:t>temps, </a:t>
            </a:r>
          </a:p>
          <a:p>
            <a:pPr lvl="1"/>
            <a:r>
              <a:rPr lang="fr-FR" dirty="0" smtClean="0"/>
              <a:t>De coûts </a:t>
            </a:r>
          </a:p>
          <a:p>
            <a:pPr lvl="1"/>
            <a:r>
              <a:rPr lang="fr-FR" dirty="0" smtClean="0"/>
              <a:t>et </a:t>
            </a:r>
            <a:r>
              <a:rPr lang="fr-FR" dirty="0"/>
              <a:t>de performance. </a:t>
            </a:r>
          </a:p>
          <a:p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Gestionnaire de projet devant déterminer et comprendre la nature des priorités du </a:t>
            </a:r>
            <a:r>
              <a:rPr lang="fr-FR" dirty="0"/>
              <a:t>projet. </a:t>
            </a:r>
            <a:endParaRPr lang="fr-FR" dirty="0" smtClean="0"/>
          </a:p>
          <a:p>
            <a:r>
              <a:rPr lang="fr-FR" dirty="0" smtClean="0">
                <a:sym typeface="Wingdings" pitchFamily="2" charset="2"/>
              </a:rPr>
              <a:t> D</a:t>
            </a:r>
            <a:r>
              <a:rPr lang="fr-FR" dirty="0" smtClean="0"/>
              <a:t>iscussion </a:t>
            </a:r>
            <a:r>
              <a:rPr lang="fr-FR" dirty="0"/>
              <a:t>franche et honnête avec le client et la haute </a:t>
            </a:r>
            <a:r>
              <a:rPr lang="fr-FR" dirty="0" smtClean="0"/>
              <a:t>direction</a:t>
            </a:r>
          </a:p>
          <a:p>
            <a:pPr lvl="1"/>
            <a:r>
              <a:rPr lang="fr-FR" dirty="0" smtClean="0"/>
              <a:t>permet </a:t>
            </a:r>
            <a:r>
              <a:rPr lang="fr-FR" dirty="0"/>
              <a:t>d'établir l'importance relative de chaque critère. </a:t>
            </a: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matrice des priorités du </a:t>
            </a:r>
            <a:r>
              <a:rPr lang="fr-FR" dirty="0" smtClean="0"/>
              <a:t>projet  permettra </a:t>
            </a:r>
            <a:r>
              <a:rPr lang="fr-FR" dirty="0"/>
              <a:t>de déterminer 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critères soumis à des </a:t>
            </a:r>
            <a:r>
              <a:rPr lang="fr-FR" dirty="0" smtClean="0"/>
              <a:t>contraintes</a:t>
            </a:r>
          </a:p>
          <a:p>
            <a:pPr lvl="1"/>
            <a:r>
              <a:rPr lang="fr-FR" dirty="0" smtClean="0"/>
              <a:t>et </a:t>
            </a:r>
            <a:r>
              <a:rPr lang="fr-FR" dirty="0"/>
              <a:t>ceux qui pourront </a:t>
            </a:r>
            <a:r>
              <a:rPr lang="fr-FR" dirty="0" smtClean="0"/>
              <a:t>être optimisés </a:t>
            </a:r>
            <a:r>
              <a:rPr lang="fr-FR" dirty="0"/>
              <a:t>ou acceptés.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/>
              <a:t>Les contraintes </a:t>
            </a:r>
            <a:endParaRPr lang="fr-FR" b="1" dirty="0" smtClean="0"/>
          </a:p>
          <a:p>
            <a:pPr lvl="1"/>
            <a:r>
              <a:rPr lang="fr-FR" dirty="0" smtClean="0"/>
              <a:t>Les </a:t>
            </a:r>
            <a:r>
              <a:rPr lang="fr-FR" dirty="0"/>
              <a:t>paramètres initiaux devraient être fixes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Le projet doit être </a:t>
            </a:r>
            <a:r>
              <a:rPr lang="fr-FR" dirty="0" smtClean="0"/>
              <a:t>terminé à </a:t>
            </a:r>
            <a:r>
              <a:rPr lang="fr-FR" dirty="0"/>
              <a:t>la date prévue, </a:t>
            </a:r>
            <a:endParaRPr lang="fr-FR" dirty="0" smtClean="0"/>
          </a:p>
          <a:p>
            <a:pPr lvl="1"/>
            <a:r>
              <a:rPr lang="fr-FR" dirty="0" smtClean="0"/>
              <a:t>être </a:t>
            </a:r>
            <a:r>
              <a:rPr lang="fr-FR" dirty="0"/>
              <a:t>conforme à ses spécifications et à son contenu </a:t>
            </a:r>
            <a:endParaRPr lang="fr-FR" dirty="0" smtClean="0"/>
          </a:p>
          <a:p>
            <a:pPr lvl="1"/>
            <a:r>
              <a:rPr lang="fr-FR" dirty="0" smtClean="0"/>
              <a:t>ou </a:t>
            </a:r>
            <a:r>
              <a:rPr lang="fr-FR" dirty="0"/>
              <a:t>encore </a:t>
            </a:r>
            <a:r>
              <a:rPr lang="fr-FR" dirty="0" smtClean="0"/>
              <a:t>respecter le </a:t>
            </a:r>
            <a:r>
              <a:rPr lang="fr-FR" dirty="0"/>
              <a:t>budget.</a:t>
            </a:r>
          </a:p>
          <a:p>
            <a:r>
              <a:rPr lang="fr-FR" b="1" dirty="0"/>
              <a:t>Les améliorations </a:t>
            </a:r>
            <a:endParaRPr lang="fr-FR" b="1" dirty="0" smtClean="0"/>
          </a:p>
          <a:p>
            <a:pPr lvl="1"/>
            <a:r>
              <a:rPr lang="fr-FR" b="1" dirty="0" smtClean="0"/>
              <a:t>Considérant </a:t>
            </a:r>
            <a:r>
              <a:rPr lang="fr-FR" b="1" dirty="0"/>
              <a:t>le contenu du projet, quel critère peut être optimisé?</a:t>
            </a:r>
          </a:p>
          <a:p>
            <a:pPr lvl="1"/>
            <a:r>
              <a:rPr lang="fr-FR" dirty="0"/>
              <a:t>En matière de temps et de </a:t>
            </a:r>
            <a:r>
              <a:rPr lang="fr-FR" dirty="0" smtClean="0"/>
              <a:t>coûts :</a:t>
            </a:r>
          </a:p>
          <a:p>
            <a:pPr lvl="2"/>
            <a:r>
              <a:rPr lang="fr-FR" dirty="0" smtClean="0"/>
              <a:t>écourter </a:t>
            </a:r>
            <a:r>
              <a:rPr lang="fr-FR" dirty="0"/>
              <a:t>la durée du projet </a:t>
            </a:r>
            <a:endParaRPr lang="fr-FR" dirty="0" smtClean="0"/>
          </a:p>
          <a:p>
            <a:pPr lvl="2"/>
            <a:r>
              <a:rPr lang="fr-FR" dirty="0" smtClean="0"/>
              <a:t>ou </a:t>
            </a:r>
            <a:r>
              <a:rPr lang="fr-FR" dirty="0"/>
              <a:t>de réduire </a:t>
            </a:r>
            <a:r>
              <a:rPr lang="fr-FR" dirty="0" smtClean="0"/>
              <a:t>les dépenses.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En ce qui concerne l'amélioration de la performance, </a:t>
            </a:r>
            <a:endParaRPr lang="fr-FR" dirty="0" smtClean="0"/>
          </a:p>
          <a:p>
            <a:pPr lvl="2"/>
            <a:r>
              <a:rPr lang="fr-FR" dirty="0" smtClean="0"/>
              <a:t>ajouter </a:t>
            </a:r>
            <a:r>
              <a:rPr lang="fr-FR" dirty="0"/>
              <a:t>de </a:t>
            </a:r>
            <a:r>
              <a:rPr lang="fr-FR" dirty="0" smtClean="0"/>
              <a:t>la valeur </a:t>
            </a:r>
            <a:r>
              <a:rPr lang="fr-FR" dirty="0"/>
              <a:t>au projet.</a:t>
            </a:r>
          </a:p>
          <a:p>
            <a:r>
              <a:rPr lang="fr-FR" b="1" dirty="0"/>
              <a:t>L'acceptation </a:t>
            </a:r>
            <a:endParaRPr lang="fr-FR" b="1" dirty="0" smtClean="0"/>
          </a:p>
          <a:p>
            <a:pPr lvl="1"/>
            <a:r>
              <a:rPr lang="fr-FR" b="1" dirty="0" smtClean="0"/>
              <a:t>Dans </a:t>
            </a:r>
            <a:r>
              <a:rPr lang="fr-FR" b="1" dirty="0"/>
              <a:t>quelle situation pourrait-on accepter un critère qui ne répond </a:t>
            </a:r>
            <a:r>
              <a:rPr lang="fr-FR" b="1" dirty="0" smtClean="0"/>
              <a:t>pas </a:t>
            </a:r>
            <a:r>
              <a:rPr lang="fr-FR" dirty="0" smtClean="0"/>
              <a:t>au </a:t>
            </a:r>
            <a:r>
              <a:rPr lang="fr-FR" dirty="0"/>
              <a:t>contenu de départ? </a:t>
            </a:r>
            <a:endParaRPr lang="fr-FR" dirty="0" smtClean="0"/>
          </a:p>
          <a:p>
            <a:pPr lvl="1"/>
            <a:r>
              <a:rPr lang="fr-FR" dirty="0" smtClean="0"/>
              <a:t>Lorsqu'un </a:t>
            </a:r>
            <a:r>
              <a:rPr lang="fr-FR" dirty="0"/>
              <a:t>compromis s'impose, est-il concevable de prolonger </a:t>
            </a:r>
            <a:r>
              <a:rPr lang="fr-FR" dirty="0" smtClean="0"/>
              <a:t>la durée </a:t>
            </a:r>
            <a:r>
              <a:rPr lang="fr-FR" dirty="0"/>
              <a:t>du projet, d'en réduire le contenu et la performance? </a:t>
            </a:r>
            <a:endParaRPr lang="fr-FR" dirty="0" smtClean="0"/>
          </a:p>
          <a:p>
            <a:pPr lvl="1"/>
            <a:r>
              <a:rPr lang="fr-FR" dirty="0" smtClean="0"/>
              <a:t>Est-il </a:t>
            </a:r>
            <a:r>
              <a:rPr lang="fr-FR" dirty="0"/>
              <a:t>envisageable de </a:t>
            </a:r>
            <a:r>
              <a:rPr lang="fr-FR" dirty="0" smtClean="0"/>
              <a:t>dépasser le </a:t>
            </a:r>
            <a:r>
              <a:rPr lang="fr-FR" dirty="0"/>
              <a:t>budget?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928670"/>
            <a:ext cx="8786874" cy="5643602"/>
          </a:xfrm>
        </p:spPr>
        <p:txBody>
          <a:bodyPr>
            <a:normAutofit/>
          </a:bodyPr>
          <a:lstStyle/>
          <a:p>
            <a:r>
              <a:rPr lang="fr-FR" dirty="0" smtClean="0"/>
              <a:t>Matrice </a:t>
            </a:r>
            <a:r>
              <a:rPr lang="fr-FR" dirty="0"/>
              <a:t>des priorités destinée </a:t>
            </a:r>
            <a:r>
              <a:rPr lang="fr-FR" dirty="0" smtClean="0"/>
              <a:t>au développement </a:t>
            </a:r>
            <a:r>
              <a:rPr lang="fr-FR" dirty="0"/>
              <a:t>d'un </a:t>
            </a:r>
            <a:r>
              <a:rPr lang="fr-FR" dirty="0" smtClean="0"/>
              <a:t>nouveau modem </a:t>
            </a:r>
            <a:r>
              <a:rPr lang="fr-FR" dirty="0"/>
              <a:t>câble. </a:t>
            </a:r>
            <a:endParaRPr lang="fr-FR" dirty="0" smtClean="0"/>
          </a:p>
          <a:p>
            <a:pPr lvl="1"/>
            <a:r>
              <a:rPr lang="fr-FR" dirty="0" smtClean="0"/>
              <a:t>Temps </a:t>
            </a:r>
            <a:r>
              <a:rPr lang="fr-FR" i="1" dirty="0" smtClean="0"/>
              <a:t>consacré </a:t>
            </a:r>
            <a:r>
              <a:rPr lang="fr-FR" i="1" dirty="0"/>
              <a:t>à la mise en marché a un impact </a:t>
            </a:r>
            <a:r>
              <a:rPr lang="fr-FR" i="1" dirty="0" smtClean="0"/>
              <a:t>important </a:t>
            </a:r>
            <a:r>
              <a:rPr lang="fr-FR" dirty="0" smtClean="0"/>
              <a:t>sur </a:t>
            </a:r>
            <a:r>
              <a:rPr lang="fr-FR" dirty="0"/>
              <a:t>le plan des </a:t>
            </a:r>
            <a:r>
              <a:rPr lang="fr-FR" dirty="0" smtClean="0"/>
              <a:t>ventes </a:t>
            </a: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 </a:t>
            </a:r>
            <a:r>
              <a:rPr lang="fr-FR" dirty="0"/>
              <a:t>le gestionnaire de projet doit profiter de chaque possibilité pour </a:t>
            </a:r>
            <a:r>
              <a:rPr lang="fr-FR" dirty="0" smtClean="0"/>
              <a:t>réduire la </a:t>
            </a:r>
            <a:r>
              <a:rPr lang="fr-FR" dirty="0"/>
              <a:t>durée du projet. </a:t>
            </a:r>
            <a:endParaRPr lang="fr-FR" dirty="0" smtClean="0"/>
          </a:p>
          <a:p>
            <a:pPr lvl="1"/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un </a:t>
            </a:r>
            <a:r>
              <a:rPr lang="fr-FR" dirty="0"/>
              <a:t>dépassement du </a:t>
            </a:r>
            <a:r>
              <a:rPr lang="fr-FR" i="1" dirty="0"/>
              <a:t>budget serait acceptable </a:t>
            </a:r>
            <a:r>
              <a:rPr lang="fr-FR" i="1" dirty="0" smtClean="0"/>
              <a:t>bien </a:t>
            </a:r>
            <a:r>
              <a:rPr lang="fr-FR" dirty="0" smtClean="0"/>
              <a:t>qu'il </a:t>
            </a:r>
            <a:r>
              <a:rPr lang="fr-FR" dirty="0"/>
              <a:t>soit non souhaité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# aucun </a:t>
            </a:r>
            <a:r>
              <a:rPr lang="fr-FR" dirty="0"/>
              <a:t>compromis </a:t>
            </a:r>
            <a:r>
              <a:rPr lang="fr-FR" dirty="0" smtClean="0"/>
              <a:t>quant aux </a:t>
            </a:r>
            <a:r>
              <a:rPr lang="fr-FR" dirty="0"/>
              <a:t>spécifications initiales en ce qui a trait à la </a:t>
            </a:r>
            <a:r>
              <a:rPr lang="fr-FR" i="1" dirty="0"/>
              <a:t>performance du modem et aux normes </a:t>
            </a:r>
            <a:r>
              <a:rPr lang="fr-FR" i="1" dirty="0" smtClean="0"/>
              <a:t>de </a:t>
            </a:r>
            <a:r>
              <a:rPr lang="fr-FR" dirty="0" smtClean="0"/>
              <a:t>fiabilité.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21537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Priorités </a:t>
            </a:r>
            <a:r>
              <a:rPr lang="fr-FR" dirty="0"/>
              <a:t>varient selon les projets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 </a:t>
            </a:r>
            <a:r>
              <a:rPr lang="fr-FR" dirty="0"/>
              <a:t>de nombreux projets </a:t>
            </a:r>
            <a:r>
              <a:rPr lang="fr-FR" dirty="0" smtClean="0"/>
              <a:t>informatiques</a:t>
            </a:r>
            <a:endParaRPr lang="fr-FR" dirty="0"/>
          </a:p>
          <a:p>
            <a:pPr lvl="1"/>
            <a:r>
              <a:rPr lang="fr-FR" dirty="0" smtClean="0"/>
              <a:t>moment </a:t>
            </a:r>
            <a:r>
              <a:rPr lang="fr-FR" dirty="0"/>
              <a:t>opportun pour commercialiser un produit est critique. </a:t>
            </a:r>
            <a:endParaRPr lang="fr-FR" dirty="0" smtClean="0"/>
          </a:p>
          <a:p>
            <a:pPr lvl="1"/>
            <a:r>
              <a:rPr lang="fr-FR" dirty="0" smtClean="0"/>
              <a:t>Des entreprises telles </a:t>
            </a:r>
            <a:r>
              <a:rPr lang="fr-FR" dirty="0"/>
              <a:t>que Microsoft peuvent reporter leurs spécifications initiales de contenu dans des </a:t>
            </a:r>
            <a:r>
              <a:rPr lang="fr-FR" dirty="0" smtClean="0"/>
              <a:t>versions ultérieures </a:t>
            </a:r>
            <a:r>
              <a:rPr lang="fr-FR" dirty="0"/>
              <a:t>afin d'être les premières à commercialiser leur produit. </a:t>
            </a:r>
          </a:p>
          <a:p>
            <a:r>
              <a:rPr lang="fr-FR" dirty="0" smtClean="0"/>
              <a:t>#  Evénements </a:t>
            </a:r>
            <a:r>
              <a:rPr lang="fr-FR" dirty="0"/>
              <a:t>spéciaux (conférences, défilés et tournois), le temps constitue </a:t>
            </a:r>
            <a:r>
              <a:rPr lang="fr-FR" dirty="0" smtClean="0"/>
              <a:t>une contrainte </a:t>
            </a:r>
            <a:r>
              <a:rPr lang="fr-FR" dirty="0"/>
              <a:t>dès qu'une date a été </a:t>
            </a:r>
            <a:r>
              <a:rPr lang="fr-FR" dirty="0" smtClean="0"/>
              <a:t>annoncée publiquement</a:t>
            </a:r>
            <a:r>
              <a:rPr lang="fr-FR" dirty="0"/>
              <a:t>. 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Autre situation : </a:t>
            </a:r>
          </a:p>
          <a:p>
            <a:pPr lvl="1"/>
            <a:r>
              <a:rPr lang="fr-FR" dirty="0" smtClean="0"/>
              <a:t>Gestionnaire </a:t>
            </a:r>
            <a:r>
              <a:rPr lang="fr-FR" dirty="0"/>
              <a:t>de projet </a:t>
            </a:r>
            <a:r>
              <a:rPr lang="fr-FR" dirty="0" smtClean="0"/>
              <a:t>devant </a:t>
            </a:r>
            <a:r>
              <a:rPr lang="fr-FR" dirty="0"/>
              <a:t>faire des compromis sur le contenu du projet afin </a:t>
            </a:r>
            <a:r>
              <a:rPr lang="fr-FR" dirty="0" smtClean="0"/>
              <a:t>de respecter </a:t>
            </a:r>
            <a:r>
              <a:rPr lang="fr-FR" dirty="0"/>
              <a:t>l'échéancier prévu</a:t>
            </a:r>
            <a:r>
              <a:rPr lang="fr-FR" dirty="0" smtClean="0"/>
              <a:t>.</a:t>
            </a:r>
          </a:p>
          <a:p>
            <a:r>
              <a:rPr lang="fr-FR" dirty="0" smtClean="0"/>
              <a:t>critères soumis sans cesse </a:t>
            </a:r>
            <a:r>
              <a:rPr lang="fr-FR" dirty="0"/>
              <a:t>à des </a:t>
            </a:r>
            <a:r>
              <a:rPr lang="fr-FR" dirty="0" smtClean="0"/>
              <a:t>contraintes</a:t>
            </a:r>
          </a:p>
          <a:p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gestionnaire </a:t>
            </a:r>
            <a:r>
              <a:rPr lang="fr-FR" dirty="0"/>
              <a:t>de projet efficace </a:t>
            </a:r>
            <a:endParaRPr lang="fr-FR" dirty="0" smtClean="0"/>
          </a:p>
          <a:p>
            <a:pPr lvl="1"/>
            <a:r>
              <a:rPr lang="fr-FR" dirty="0" smtClean="0"/>
              <a:t>Devant trouver </a:t>
            </a:r>
            <a:r>
              <a:rPr lang="fr-FR" dirty="0"/>
              <a:t>une façon d'optimiser chacun d'eux. </a:t>
            </a:r>
            <a:endParaRPr lang="fr-FR" dirty="0" smtClean="0"/>
          </a:p>
          <a:p>
            <a:r>
              <a:rPr lang="fr-FR" dirty="0" smtClean="0"/>
              <a:t>Situation très rare :</a:t>
            </a:r>
          </a:p>
          <a:p>
            <a:pPr lvl="1"/>
            <a:r>
              <a:rPr lang="fr-FR" dirty="0"/>
              <a:t>tout se passe bien et </a:t>
            </a:r>
            <a:r>
              <a:rPr lang="fr-FR" dirty="0" smtClean="0"/>
              <a:t>aucun </a:t>
            </a:r>
            <a:r>
              <a:rPr lang="fr-FR" dirty="0"/>
              <a:t>problème grave ou aucune limite importante, </a:t>
            </a:r>
            <a:endParaRPr lang="fr-FR" dirty="0" smtClean="0"/>
          </a:p>
          <a:p>
            <a:pPr lvl="1"/>
            <a:r>
              <a:rPr lang="fr-FR" dirty="0" smtClean="0"/>
              <a:t>le gestionnaire doit être </a:t>
            </a:r>
            <a:r>
              <a:rPr lang="fr-FR" dirty="0"/>
              <a:t>en mesure de défendre son point de vue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Gestionnaire </a:t>
            </a:r>
            <a:r>
              <a:rPr lang="fr-FR" dirty="0"/>
              <a:t>de projet </a:t>
            </a:r>
            <a:r>
              <a:rPr lang="fr-FR" dirty="0" smtClean="0"/>
              <a:t>souvent </a:t>
            </a:r>
            <a:r>
              <a:rPr lang="fr-FR" dirty="0"/>
              <a:t>appelé à faire des choix </a:t>
            </a:r>
            <a:r>
              <a:rPr lang="fr-FR" dirty="0" smtClean="0"/>
              <a:t>difficiles : </a:t>
            </a:r>
          </a:p>
          <a:p>
            <a:pPr lvl="1"/>
            <a:r>
              <a:rPr lang="fr-FR" dirty="0" smtClean="0"/>
              <a:t> permettant d’avantager un </a:t>
            </a:r>
            <a:r>
              <a:rPr lang="fr-FR" dirty="0"/>
              <a:t>critère au détriment des deux autres. </a:t>
            </a:r>
            <a:endParaRPr lang="fr-FR" dirty="0" smtClean="0"/>
          </a:p>
          <a:p>
            <a:pPr lvl="1"/>
            <a:r>
              <a:rPr lang="fr-FR" dirty="0" smtClean="0"/>
              <a:t>But </a:t>
            </a:r>
            <a:r>
              <a:rPr lang="fr-FR" dirty="0"/>
              <a:t>de cet exercice </a:t>
            </a:r>
            <a:r>
              <a:rPr lang="fr-FR" dirty="0" smtClean="0"/>
              <a:t>consiste :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à </a:t>
            </a:r>
            <a:r>
              <a:rPr lang="fr-FR" dirty="0" smtClean="0"/>
              <a:t>déterminer et </a:t>
            </a:r>
            <a:r>
              <a:rPr lang="fr-FR" dirty="0"/>
              <a:t>à accepter les priorités et les contraintes du projet afin de prendre les </a:t>
            </a:r>
            <a:r>
              <a:rPr lang="fr-FR" dirty="0" smtClean="0"/>
              <a:t>bonnes décisions </a:t>
            </a:r>
            <a:r>
              <a:rPr lang="fr-FR" dirty="0"/>
              <a:t>lorsque la pression augmente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T</a:t>
            </a:r>
            <a:r>
              <a:rPr lang="fr-FR" dirty="0" smtClean="0"/>
              <a:t>endance </a:t>
            </a:r>
            <a:r>
              <a:rPr lang="fr-FR" dirty="0"/>
              <a:t>très marquée à n'utiliser que </a:t>
            </a:r>
            <a:r>
              <a:rPr lang="fr-FR" dirty="0" smtClean="0"/>
              <a:t>deux critères </a:t>
            </a:r>
            <a:r>
              <a:rPr lang="fr-FR" dirty="0"/>
              <a:t>sur trois 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nuit </a:t>
            </a:r>
            <a:r>
              <a:rPr lang="fr-FR" dirty="0"/>
              <a:t>aux prises de décision au moment d'établir les priorités. </a:t>
            </a:r>
            <a:endParaRPr lang="fr-FR" dirty="0" smtClean="0"/>
          </a:p>
          <a:p>
            <a:r>
              <a:rPr lang="fr-FR" dirty="0" smtClean="0"/>
              <a:t>Les entreprises qui </a:t>
            </a:r>
            <a:r>
              <a:rPr lang="fr-FR" dirty="0"/>
              <a:t>appliquent les trois critères réussissent beaucoup mieux à obtenir </a:t>
            </a:r>
            <a:r>
              <a:rPr lang="fr-FR" dirty="0" smtClean="0"/>
              <a:t>l'unanimité d'un </a:t>
            </a:r>
            <a:r>
              <a:rPr lang="fr-FR" dirty="0"/>
              <a:t>groupe et à prendre des décisions.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/>
              <a:t>limites </a:t>
            </a:r>
            <a:r>
              <a:rPr lang="fr-FR" dirty="0" smtClean="0"/>
              <a:t> s’imposent :</a:t>
            </a:r>
          </a:p>
          <a:p>
            <a:pPr lvl="1"/>
            <a:r>
              <a:rPr lang="fr-FR" dirty="0" smtClean="0"/>
              <a:t>aux contraintes, à l'optimisation ou l'approbation d'un critère. </a:t>
            </a:r>
            <a:endParaRPr lang="fr-FR" dirty="0"/>
          </a:p>
          <a:p>
            <a:r>
              <a:rPr lang="fr-FR" dirty="0" smtClean="0"/>
              <a:t>Un </a:t>
            </a:r>
            <a:r>
              <a:rPr lang="fr-FR" dirty="0"/>
              <a:t>projet retardé d'au </a:t>
            </a:r>
            <a:r>
              <a:rPr lang="fr-FR" dirty="0" smtClean="0"/>
              <a:t>plus un </a:t>
            </a:r>
            <a:r>
              <a:rPr lang="fr-FR" dirty="0"/>
              <a:t>mois par rapport au calendrier initial serait </a:t>
            </a:r>
            <a:r>
              <a:rPr lang="fr-FR" dirty="0" smtClean="0"/>
              <a:t>acceptable</a:t>
            </a:r>
          </a:p>
          <a:p>
            <a:r>
              <a:rPr lang="fr-FR" dirty="0" smtClean="0"/>
              <a:t>Tout </a:t>
            </a:r>
            <a:r>
              <a:rPr lang="fr-FR" dirty="0"/>
              <a:t>comme un dépassement </a:t>
            </a:r>
            <a:r>
              <a:rPr lang="fr-FR" dirty="0" smtClean="0"/>
              <a:t>de budget </a:t>
            </a:r>
            <a:r>
              <a:rPr lang="fr-FR" dirty="0"/>
              <a:t>maximal de 20000 $. </a:t>
            </a:r>
            <a:endParaRPr lang="fr-FR" dirty="0" smtClean="0"/>
          </a:p>
          <a:p>
            <a:r>
              <a:rPr lang="fr-FR" dirty="0" smtClean="0"/>
              <a:t>Terminer </a:t>
            </a:r>
            <a:r>
              <a:rPr lang="fr-FR" dirty="0"/>
              <a:t>un projet un mois plus tôt serait souhaitable, en </a:t>
            </a:r>
            <a:r>
              <a:rPr lang="fr-FR" dirty="0" smtClean="0"/>
              <a:t>veillant bien </a:t>
            </a:r>
            <a:r>
              <a:rPr lang="fr-FR" dirty="0"/>
              <a:t>sûr à ce que les coûts soient scrupuleusement respectés. </a:t>
            </a:r>
            <a:endParaRPr lang="fr-FR" dirty="0" smtClean="0"/>
          </a:p>
          <a:p>
            <a:r>
              <a:rPr lang="fr-FR" dirty="0" smtClean="0"/>
              <a:t>Création de </a:t>
            </a:r>
            <a:r>
              <a:rPr lang="fr-FR" dirty="0"/>
              <a:t>matrice </a:t>
            </a:r>
            <a:r>
              <a:rPr lang="fr-FR" dirty="0" smtClean="0"/>
              <a:t>par des priorités 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829196"/>
          </a:xfrm>
        </p:spPr>
        <p:txBody>
          <a:bodyPr>
            <a:normAutofit/>
          </a:bodyPr>
          <a:lstStyle/>
          <a:p>
            <a:r>
              <a:rPr lang="fr-FR" dirty="0" smtClean="0"/>
              <a:t>Echec d’un projet : </a:t>
            </a:r>
            <a:r>
              <a:rPr lang="fr-FR" dirty="0"/>
              <a:t>résulte </a:t>
            </a:r>
            <a:r>
              <a:rPr lang="fr-FR" dirty="0" smtClean="0"/>
              <a:t>principalement d'une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 ou d'un contenu mal défini. 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/>
              <a:t>Démontré par la recherche noir sur blanc</a:t>
            </a:r>
          </a:p>
          <a:p>
            <a:r>
              <a:rPr lang="fr-FR" dirty="0" smtClean="0"/>
              <a:t>Etude </a:t>
            </a:r>
            <a:r>
              <a:rPr lang="fr-FR" dirty="0"/>
              <a:t>de la firme Smith and </a:t>
            </a:r>
            <a:r>
              <a:rPr lang="fr-FR" dirty="0" smtClean="0"/>
              <a:t>Tucker sur </a:t>
            </a:r>
            <a:r>
              <a:rPr lang="fr-FR" dirty="0"/>
              <a:t>un projet d'une usine de raffinerie de </a:t>
            </a:r>
            <a:r>
              <a:rPr lang="fr-FR" dirty="0" smtClean="0"/>
              <a:t>pétrole 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description plutôt </a:t>
            </a:r>
            <a:r>
              <a:rPr lang="fr-FR" dirty="0" smtClean="0"/>
              <a:t>pauvre du </a:t>
            </a:r>
            <a:r>
              <a:rPr lang="fr-FR" dirty="0"/>
              <a:t>contenu des principales parties du projet a eu des conséquences très négatives sur </a:t>
            </a:r>
            <a:r>
              <a:rPr lang="fr-FR" dirty="0" smtClean="0"/>
              <a:t>les coûts </a:t>
            </a:r>
            <a:r>
              <a:rPr lang="fr-FR" dirty="0"/>
              <a:t>et l'ordonnancement. 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5643602"/>
          </a:xfrm>
        </p:spPr>
        <p:txBody>
          <a:bodyPr>
            <a:normAutofit/>
          </a:bodyPr>
          <a:lstStyle/>
          <a:p>
            <a:r>
              <a:rPr lang="fr-FR" dirty="0"/>
              <a:t>En </a:t>
            </a:r>
            <a:r>
              <a:rPr lang="fr-FR" dirty="0" smtClean="0"/>
              <a:t>résumé :</a:t>
            </a:r>
          </a:p>
          <a:p>
            <a:r>
              <a:rPr lang="fr-FR" dirty="0" smtClean="0"/>
              <a:t>Etablissement </a:t>
            </a:r>
            <a:r>
              <a:rPr lang="fr-FR" dirty="0"/>
              <a:t>d'une matrice des priorités pour un projet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s'avère </a:t>
            </a:r>
            <a:r>
              <a:rPr lang="fr-FR" dirty="0"/>
              <a:t>très </a:t>
            </a:r>
            <a:r>
              <a:rPr lang="fr-FR" dirty="0" smtClean="0"/>
              <a:t>utile aux </a:t>
            </a:r>
            <a:r>
              <a:rPr lang="fr-FR" dirty="0"/>
              <a:t>prises de décision. </a:t>
            </a:r>
            <a:endParaRPr lang="fr-FR" dirty="0" smtClean="0"/>
          </a:p>
          <a:p>
            <a:r>
              <a:rPr lang="fr-FR" dirty="0" smtClean="0"/>
              <a:t>Outil :</a:t>
            </a:r>
          </a:p>
          <a:p>
            <a:pPr lvl="1"/>
            <a:r>
              <a:rPr lang="fr-FR" dirty="0" smtClean="0"/>
              <a:t>Pouvant servir </a:t>
            </a:r>
            <a:r>
              <a:rPr lang="fr-FR" dirty="0"/>
              <a:t>de vecteur de </a:t>
            </a:r>
            <a:r>
              <a:rPr lang="fr-FR" dirty="0" smtClean="0"/>
              <a:t>communication,</a:t>
            </a:r>
          </a:p>
          <a:p>
            <a:pPr lvl="1"/>
            <a:r>
              <a:rPr lang="fr-FR" dirty="0" smtClean="0"/>
              <a:t>Permettant d'établir </a:t>
            </a:r>
            <a:r>
              <a:rPr lang="fr-FR" dirty="0"/>
              <a:t>clairement les priorités en compagnie des clients et de la haute direction, </a:t>
            </a:r>
            <a:endParaRPr lang="fr-FR" dirty="0" smtClean="0"/>
          </a:p>
          <a:p>
            <a:pPr lvl="1"/>
            <a:r>
              <a:rPr lang="fr-FR" dirty="0" smtClean="0"/>
              <a:t>Permettant d’éviter </a:t>
            </a:r>
            <a:r>
              <a:rPr lang="fr-FR" dirty="0"/>
              <a:t>toute forme de malentendu</a:t>
            </a:r>
            <a:r>
              <a:rPr lang="fr-FR" dirty="0" smtClean="0"/>
              <a:t>.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564360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Renseignements concernant les priorités : </a:t>
            </a:r>
          </a:p>
          <a:p>
            <a:pPr lvl="1"/>
            <a:r>
              <a:rPr lang="fr-FR" dirty="0" err="1" smtClean="0"/>
              <a:t>Necessaire</a:t>
            </a:r>
            <a:r>
              <a:rPr lang="fr-FR" dirty="0" smtClean="0"/>
              <a:t> au processus de planification :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 </a:t>
            </a:r>
            <a:r>
              <a:rPr lang="fr-FR" dirty="0" smtClean="0"/>
              <a:t>Calendrier, attribution du budget  sujet à des modifications  permanentes</a:t>
            </a:r>
          </a:p>
          <a:p>
            <a:r>
              <a:rPr lang="fr-FR" dirty="0" smtClean="0"/>
              <a:t>Matrice de priorité : </a:t>
            </a:r>
          </a:p>
          <a:p>
            <a:pPr lvl="1"/>
            <a:r>
              <a:rPr lang="fr-FR" dirty="0" smtClean="0"/>
              <a:t>s'avère très utile pour résoudre des problèmes survenant à mis chemin</a:t>
            </a:r>
          </a:p>
          <a:p>
            <a:r>
              <a:rPr lang="fr-FR" dirty="0" smtClean="0"/>
              <a:t># Mise en garde s’impose :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 priorités peuvent changer en cours de route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Client peut mettre fin au projet un mois plutôt que prévu (soudainement)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Haute direction pouvant donner de nouvelles directives dans le but de réduire les coûts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 Vigilance du gestionnaire de projet pour prévoir et confirmer les changements et s’y ajuster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Exemple de définition de projets</a:t>
            </a:r>
            <a:endParaRPr lang="fr-FR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28675"/>
            <a:ext cx="91440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Exemple de définition de projets</a:t>
            </a:r>
            <a:endParaRPr lang="fr-FR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39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8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La gestion de projet repose sur une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réalité 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/>
              <a:t>permettant d’appréhender </a:t>
            </a:r>
            <a:r>
              <a:rPr lang="fr-FR" dirty="0"/>
              <a:t>l’objet complexe et impalpable que représente le projet. </a:t>
            </a:r>
          </a:p>
          <a:p>
            <a:r>
              <a:rPr lang="fr-FR" dirty="0" smtClean="0"/>
              <a:t>Une modélisation réaliste :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permet de détecter d’où proviennent les </a:t>
            </a:r>
            <a:r>
              <a:rPr lang="fr-FR" dirty="0" smtClean="0"/>
              <a:t>problèmes</a:t>
            </a:r>
            <a:endParaRPr lang="fr-FR" dirty="0"/>
          </a:p>
          <a:p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mettre </a:t>
            </a:r>
            <a:r>
              <a:rPr lang="fr-FR" dirty="0"/>
              <a:t>en place les plans d’actions adaptés pour les corriger.</a:t>
            </a:r>
          </a:p>
          <a:p>
            <a:r>
              <a:rPr lang="fr-FR" dirty="0"/>
              <a:t>Elle permet également de connaître le degré d’avancement du projet et </a:t>
            </a:r>
            <a:r>
              <a:rPr lang="fr-FR" dirty="0" smtClean="0"/>
              <a:t>surtout de </a:t>
            </a:r>
            <a:r>
              <a:rPr lang="fr-FR" dirty="0"/>
              <a:t>faire des prévisions</a:t>
            </a:r>
            <a:r>
              <a:rPr lang="fr-FR" dirty="0" smtClean="0"/>
              <a:t>.</a:t>
            </a: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structure du projet</a:t>
            </a:r>
            <a:r>
              <a:rPr lang="fr-FR" dirty="0" smtClean="0"/>
              <a:t> est le support de cette modélisation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88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Différentes structures sont </a:t>
            </a:r>
            <a:r>
              <a:rPr lang="fr-FR" dirty="0"/>
              <a:t>à créer pour accueillir les éléments de coûts et de délais. </a:t>
            </a:r>
            <a:endParaRPr lang="fr-FR" dirty="0" smtClean="0"/>
          </a:p>
          <a:p>
            <a:r>
              <a:rPr lang="fr-FR" dirty="0" smtClean="0"/>
              <a:t>La structure clé </a:t>
            </a:r>
            <a:r>
              <a:rPr lang="fr-FR" dirty="0"/>
              <a:t>à partir de laquelle il est possible de gérer ces éléments est le WBS (</a:t>
            </a:r>
            <a:r>
              <a:rPr lang="fr-FR" i="1" dirty="0" err="1" smtClean="0"/>
              <a:t>Work</a:t>
            </a:r>
            <a:r>
              <a:rPr lang="fr-FR" i="1" dirty="0" smtClean="0"/>
              <a:t> Breakdown </a:t>
            </a:r>
            <a:r>
              <a:rPr lang="fr-FR" i="1" dirty="0"/>
              <a:t>Structure</a:t>
            </a:r>
            <a:r>
              <a:rPr lang="fr-FR" i="1" dirty="0" smtClean="0"/>
              <a:t>)</a:t>
            </a:r>
          </a:p>
          <a:p>
            <a:r>
              <a:rPr lang="fr-FR" i="1" dirty="0" smtClean="0"/>
              <a:t>Arborescence permettant :</a:t>
            </a:r>
          </a:p>
          <a:p>
            <a:pPr lvl="1"/>
            <a:r>
              <a:rPr lang="fr-FR" i="1" dirty="0" smtClean="0"/>
              <a:t>de </a:t>
            </a:r>
            <a:r>
              <a:rPr lang="fr-FR" dirty="0" smtClean="0"/>
              <a:t>décomposer </a:t>
            </a:r>
            <a:r>
              <a:rPr lang="fr-FR" dirty="0"/>
              <a:t>le projet en éléments </a:t>
            </a:r>
            <a:r>
              <a:rPr lang="fr-FR" dirty="0" smtClean="0"/>
              <a:t>simples</a:t>
            </a:r>
          </a:p>
          <a:p>
            <a:pPr lvl="1"/>
            <a:r>
              <a:rPr lang="fr-FR" dirty="0" smtClean="0"/>
              <a:t>d’identifier l’ensemble </a:t>
            </a:r>
            <a:r>
              <a:rPr lang="fr-FR" dirty="0"/>
              <a:t>des travaux à effectuer pour réaliser le projet. </a:t>
            </a:r>
          </a:p>
          <a:p>
            <a:r>
              <a:rPr lang="fr-FR" dirty="0" smtClean="0"/>
              <a:t>Un WBS incomplet induit :</a:t>
            </a:r>
          </a:p>
          <a:p>
            <a:pPr lvl="1"/>
            <a:r>
              <a:rPr lang="fr-FR" dirty="0" smtClean="0"/>
              <a:t>des </a:t>
            </a:r>
            <a:r>
              <a:rPr lang="fr-FR" dirty="0"/>
              <a:t>risques délais, résultant d’une non-planification des tâches </a:t>
            </a:r>
            <a:r>
              <a:rPr lang="fr-FR" dirty="0" smtClean="0"/>
              <a:t>à </a:t>
            </a:r>
            <a:r>
              <a:rPr lang="fr-FR" dirty="0"/>
              <a:t>réaliser, et des coûts, résultant d’une sous-estimation du budget, </a:t>
            </a:r>
          </a:p>
          <a:p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nécessité </a:t>
            </a:r>
            <a:r>
              <a:rPr lang="fr-FR" dirty="0"/>
              <a:t>de réaliser une analyse précise et rigoureuse pour l’élaborer.</a:t>
            </a:r>
            <a:endParaRPr lang="fr-FR" dirty="0" smtClean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</a:t>
            </a:r>
            <a:endParaRPr lang="fr-FR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09663"/>
            <a:ext cx="9144000" cy="531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</a:t>
            </a:r>
            <a:endParaRPr lang="fr-FR" sz="3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71733"/>
            <a:ext cx="9144000" cy="234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«Product Breakdown Structure »</a:t>
            </a:r>
          </a:p>
          <a:p>
            <a:r>
              <a:rPr lang="fr-FR" sz="2800" dirty="0" smtClean="0"/>
              <a:t>Nomenclature des objets du projet</a:t>
            </a:r>
          </a:p>
          <a:p>
            <a:r>
              <a:rPr lang="fr-FR" sz="2800" dirty="0" smtClean="0"/>
              <a:t>Décomposition de l’objet du projet en sous-ensembles et en composants</a:t>
            </a:r>
          </a:p>
          <a:p>
            <a:r>
              <a:rPr lang="fr-FR" sz="2800" dirty="0" smtClean="0"/>
              <a:t>Définition des compétences nécessaires à la mise en place du projet</a:t>
            </a:r>
            <a:endParaRPr lang="fr-FR" sz="28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- PBS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90674"/>
            <a:ext cx="8715436" cy="491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- PBS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82919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Etude </a:t>
            </a:r>
            <a:r>
              <a:rPr lang="fr-FR" dirty="0"/>
              <a:t>plus vaste de </a:t>
            </a:r>
            <a:r>
              <a:rPr lang="fr-FR" dirty="0" err="1"/>
              <a:t>Gobeli</a:t>
            </a:r>
            <a:r>
              <a:rPr lang="fr-FR" dirty="0"/>
              <a:t> et </a:t>
            </a:r>
            <a:r>
              <a:rPr lang="fr-FR" dirty="0" err="1"/>
              <a:t>Larson</a:t>
            </a:r>
            <a:r>
              <a:rPr lang="fr-FR" dirty="0"/>
              <a:t> menée </a:t>
            </a:r>
            <a:r>
              <a:rPr lang="fr-FR" dirty="0" smtClean="0"/>
              <a:t>auprès de </a:t>
            </a:r>
            <a:r>
              <a:rPr lang="fr-FR" dirty="0"/>
              <a:t>plus de 1400 gestionnaires de projet étasuniens et </a:t>
            </a:r>
            <a:r>
              <a:rPr lang="fr-FR" dirty="0" smtClean="0"/>
              <a:t>canadiens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près </a:t>
            </a:r>
            <a:r>
              <a:rPr lang="fr-FR" dirty="0"/>
              <a:t>de 50 % des </a:t>
            </a:r>
            <a:r>
              <a:rPr lang="fr-FR" dirty="0" smtClean="0"/>
              <a:t>problèmes de </a:t>
            </a:r>
            <a:r>
              <a:rPr lang="fr-FR" dirty="0"/>
              <a:t>planification proviennent d'une mauvaise description du contenu et du but. </a:t>
            </a:r>
            <a:endParaRPr lang="fr-FR" dirty="0" smtClean="0"/>
          </a:p>
          <a:p>
            <a:pPr lvl="1"/>
            <a:r>
              <a:rPr lang="fr-FR" dirty="0" smtClean="0"/>
              <a:t>corrélation </a:t>
            </a:r>
            <a:r>
              <a:rPr lang="fr-FR" dirty="0"/>
              <a:t>étroite-entre le succès d'un </a:t>
            </a:r>
            <a:r>
              <a:rPr lang="fr-FR" dirty="0" smtClean="0"/>
              <a:t>projet et </a:t>
            </a:r>
            <a:r>
              <a:rPr lang="fr-FR" dirty="0"/>
              <a:t>la clarté de la description du </a:t>
            </a:r>
            <a:r>
              <a:rPr lang="fr-FR" dirty="0" smtClean="0"/>
              <a:t>contenu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Soutenue par cette étude ainsi que d'autres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document relatif au contenu se concentre sur </a:t>
            </a:r>
            <a:r>
              <a:rPr lang="fr-FR" dirty="0" smtClean="0"/>
              <a:t>les objectifs </a:t>
            </a:r>
            <a:r>
              <a:rPr lang="fr-FR" dirty="0"/>
              <a:t>pendant toute la durée du projet, pour le client et les participants au projet.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- PBS</a:t>
            </a:r>
            <a:endParaRPr lang="fr-FR" sz="36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8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Les sept recommandation pour l’élaboration d’un PBS :</a:t>
            </a:r>
          </a:p>
          <a:p>
            <a:pPr lvl="1"/>
            <a:r>
              <a:rPr lang="fr-FR" dirty="0" smtClean="0"/>
              <a:t>Construire le PBS à partir du cahier de charge fonctionnel</a:t>
            </a:r>
          </a:p>
          <a:p>
            <a:pPr lvl="1"/>
            <a:r>
              <a:rPr lang="fr-FR" dirty="0" smtClean="0"/>
              <a:t>Prendre en compte les produits physiques mais aussi les services</a:t>
            </a:r>
          </a:p>
          <a:p>
            <a:pPr lvl="1"/>
            <a:r>
              <a:rPr lang="fr-FR" dirty="0" smtClean="0"/>
              <a:t>Prendre en compte tout le cycle de vie du produit</a:t>
            </a:r>
          </a:p>
          <a:p>
            <a:pPr lvl="1"/>
            <a:r>
              <a:rPr lang="fr-FR" dirty="0" smtClean="0"/>
              <a:t>Décomposer le produit </a:t>
            </a:r>
            <a:r>
              <a:rPr lang="fr-FR" dirty="0" err="1" smtClean="0"/>
              <a:t>dabord</a:t>
            </a:r>
            <a:r>
              <a:rPr lang="fr-FR" dirty="0" smtClean="0"/>
              <a:t> selon une </a:t>
            </a:r>
            <a:r>
              <a:rPr lang="fr-FR" sz="3200" dirty="0"/>
              <a:t>logique</a:t>
            </a:r>
            <a:r>
              <a:rPr lang="fr-FR" dirty="0" smtClean="0"/>
              <a:t> fonctionnel puis physique</a:t>
            </a:r>
          </a:p>
          <a:p>
            <a:pPr lvl="1"/>
            <a:r>
              <a:rPr lang="fr-FR" dirty="0" smtClean="0"/>
              <a:t>Justifier la solution par rapport au cahier de charge fonctionnel</a:t>
            </a:r>
          </a:p>
          <a:p>
            <a:pPr lvl="1"/>
            <a:r>
              <a:rPr lang="fr-FR" dirty="0" smtClean="0"/>
              <a:t>Arrêter la décomposition quand on obtient une entité homogène en terme de technique et de responsabilité</a:t>
            </a:r>
          </a:p>
          <a:p>
            <a:pPr lvl="1"/>
            <a:r>
              <a:rPr lang="fr-FR" dirty="0" smtClean="0"/>
              <a:t>Créer un lien entre le WBS et la nomenclature de production.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Exemple PBS</a:t>
            </a:r>
            <a:endParaRPr lang="fr-FR" sz="36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46529" y="1500174"/>
            <a:ext cx="1944688" cy="792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800"/>
              <a:t>Appartement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63779" y="321784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Salon / Cuisine</a:t>
            </a:r>
          </a:p>
        </p:txBody>
      </p:sp>
      <p:cxnSp>
        <p:nvCxnSpPr>
          <p:cNvPr id="9" name="AutoShape 5"/>
          <p:cNvCxnSpPr>
            <a:cxnSpLocks noChangeShapeType="1"/>
            <a:stCxn id="7" idx="2"/>
            <a:endCxn id="8" idx="0"/>
          </p:cNvCxnSpPr>
          <p:nvPr/>
        </p:nvCxnSpPr>
        <p:spPr bwMode="auto">
          <a:xfrm rot="5400000">
            <a:off x="3217099" y="1715280"/>
            <a:ext cx="925512" cy="207962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49317" y="321784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Chambre</a:t>
            </a:r>
          </a:p>
        </p:txBody>
      </p:sp>
      <p:cxnSp>
        <p:nvCxnSpPr>
          <p:cNvPr id="11" name="AutoShape 7"/>
          <p:cNvCxnSpPr>
            <a:cxnSpLocks noChangeShapeType="1"/>
            <a:stCxn id="7" idx="2"/>
            <a:endCxn id="10" idx="0"/>
          </p:cNvCxnSpPr>
          <p:nvPr/>
        </p:nvCxnSpPr>
        <p:spPr bwMode="auto">
          <a:xfrm rot="5400000">
            <a:off x="2509867" y="1008049"/>
            <a:ext cx="925512" cy="3494088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703917" y="321784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Salle de bain</a:t>
            </a:r>
          </a:p>
        </p:txBody>
      </p:sp>
      <p:cxnSp>
        <p:nvCxnSpPr>
          <p:cNvPr id="13" name="AutoShape 9"/>
          <p:cNvCxnSpPr>
            <a:cxnSpLocks noChangeShapeType="1"/>
            <a:stCxn id="7" idx="2"/>
            <a:endCxn id="12" idx="0"/>
          </p:cNvCxnSpPr>
          <p:nvPr/>
        </p:nvCxnSpPr>
        <p:spPr bwMode="auto">
          <a:xfrm rot="16200000" flipH="1">
            <a:off x="5037167" y="1974837"/>
            <a:ext cx="925512" cy="1560512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727729" y="459579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Espace lavabo</a:t>
            </a:r>
          </a:p>
        </p:txBody>
      </p:sp>
      <p:cxnSp>
        <p:nvCxnSpPr>
          <p:cNvPr id="15" name="AutoShape 11"/>
          <p:cNvCxnSpPr>
            <a:cxnSpLocks noChangeShapeType="1"/>
            <a:stCxn id="12" idx="2"/>
            <a:endCxn id="14" idx="0"/>
          </p:cNvCxnSpPr>
          <p:nvPr/>
        </p:nvCxnSpPr>
        <p:spPr bwMode="auto">
          <a:xfrm rot="16200000" flipH="1">
            <a:off x="5801548" y="4093355"/>
            <a:ext cx="981075" cy="238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167592" y="459579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Baignoire</a:t>
            </a:r>
          </a:p>
        </p:txBody>
      </p:sp>
      <p:cxnSp>
        <p:nvCxnSpPr>
          <p:cNvPr id="17" name="AutoShape 13"/>
          <p:cNvCxnSpPr>
            <a:cxnSpLocks noChangeShapeType="1"/>
            <a:stCxn id="12" idx="2"/>
            <a:endCxn id="16" idx="0"/>
          </p:cNvCxnSpPr>
          <p:nvPr/>
        </p:nvCxnSpPr>
        <p:spPr bwMode="auto">
          <a:xfrm rot="16200000" flipH="1">
            <a:off x="6521479" y="3373424"/>
            <a:ext cx="981075" cy="1463675"/>
          </a:xfrm>
          <a:prstGeom prst="bentConnector3">
            <a:avLst>
              <a:gd name="adj1" fmla="val 524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007004" y="574832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Meuble sous lavabo</a:t>
            </a:r>
          </a:p>
        </p:txBody>
      </p:sp>
      <p:cxnSp>
        <p:nvCxnSpPr>
          <p:cNvPr id="19" name="AutoShape 15"/>
          <p:cNvCxnSpPr>
            <a:cxnSpLocks noChangeShapeType="1"/>
            <a:stCxn id="14" idx="2"/>
            <a:endCxn id="18" idx="0"/>
          </p:cNvCxnSpPr>
          <p:nvPr/>
        </p:nvCxnSpPr>
        <p:spPr bwMode="auto">
          <a:xfrm rot="5400000">
            <a:off x="5565805" y="5010136"/>
            <a:ext cx="755650" cy="720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37329" y="574832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Vasque</a:t>
            </a:r>
          </a:p>
        </p:txBody>
      </p:sp>
      <p:cxnSp>
        <p:nvCxnSpPr>
          <p:cNvPr id="21" name="AutoShape 17"/>
          <p:cNvCxnSpPr>
            <a:cxnSpLocks noChangeShapeType="1"/>
            <a:stCxn id="14" idx="2"/>
            <a:endCxn id="20" idx="0"/>
          </p:cNvCxnSpPr>
          <p:nvPr/>
        </p:nvCxnSpPr>
        <p:spPr bwMode="auto">
          <a:xfrm rot="16200000" flipH="1">
            <a:off x="6230967" y="5065699"/>
            <a:ext cx="755650" cy="609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393854" y="434497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Cuisine</a:t>
            </a:r>
          </a:p>
        </p:txBody>
      </p:sp>
      <p:cxnSp>
        <p:nvCxnSpPr>
          <p:cNvPr id="23" name="AutoShape 19"/>
          <p:cNvCxnSpPr>
            <a:cxnSpLocks noChangeShapeType="1"/>
            <a:stCxn id="8" idx="2"/>
            <a:endCxn id="22" idx="0"/>
          </p:cNvCxnSpPr>
          <p:nvPr/>
        </p:nvCxnSpPr>
        <p:spPr bwMode="auto">
          <a:xfrm rot="5400000">
            <a:off x="1939955" y="3644886"/>
            <a:ext cx="730250" cy="6699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33717" y="434497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Salon</a:t>
            </a:r>
          </a:p>
        </p:txBody>
      </p:sp>
      <p:cxnSp>
        <p:nvCxnSpPr>
          <p:cNvPr id="25" name="AutoShape 21"/>
          <p:cNvCxnSpPr>
            <a:cxnSpLocks noChangeShapeType="1"/>
            <a:stCxn id="8" idx="2"/>
            <a:endCxn id="24" idx="0"/>
          </p:cNvCxnSpPr>
          <p:nvPr/>
        </p:nvCxnSpPr>
        <p:spPr bwMode="auto">
          <a:xfrm rot="16200000" flipH="1">
            <a:off x="2659886" y="3594880"/>
            <a:ext cx="730250" cy="7699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73129" y="5495912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Espace chaud</a:t>
            </a:r>
          </a:p>
        </p:txBody>
      </p:sp>
      <p:cxnSp>
        <p:nvCxnSpPr>
          <p:cNvPr id="27" name="AutoShape 23"/>
          <p:cNvCxnSpPr>
            <a:cxnSpLocks noChangeShapeType="1"/>
            <a:stCxn id="22" idx="2"/>
            <a:endCxn id="26" idx="0"/>
          </p:cNvCxnSpPr>
          <p:nvPr/>
        </p:nvCxnSpPr>
        <p:spPr bwMode="auto">
          <a:xfrm rot="5400000">
            <a:off x="1232723" y="4758518"/>
            <a:ext cx="754063" cy="720725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970117" y="549749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 dirty="0" smtClean="0">
                <a:cs typeface="Times New Roman" pitchFamily="18" charset="0"/>
              </a:rPr>
              <a:t>Espace eau</a:t>
            </a:r>
            <a:endParaRPr lang="fr-FR" sz="1000" dirty="0">
              <a:cs typeface="Times New Roman" pitchFamily="18" charset="0"/>
            </a:endParaRPr>
          </a:p>
        </p:txBody>
      </p:sp>
      <p:cxnSp>
        <p:nvCxnSpPr>
          <p:cNvPr id="29" name="AutoShape 25"/>
          <p:cNvCxnSpPr>
            <a:cxnSpLocks noChangeShapeType="1"/>
            <a:stCxn id="22" idx="2"/>
            <a:endCxn id="28" idx="0"/>
          </p:cNvCxnSpPr>
          <p:nvPr/>
        </p:nvCxnSpPr>
        <p:spPr bwMode="auto">
          <a:xfrm rot="16200000" flipH="1">
            <a:off x="1880423" y="4831543"/>
            <a:ext cx="755650" cy="5762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4443442" y="461802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 dirty="0" smtClean="0">
                <a:cs typeface="Times New Roman" pitchFamily="18" charset="0"/>
              </a:rPr>
              <a:t>Cloisons</a:t>
            </a:r>
            <a:endParaRPr lang="fr-FR" sz="1000" dirty="0">
              <a:cs typeface="Times New Roman" pitchFamily="18" charset="0"/>
            </a:endParaRPr>
          </a:p>
        </p:txBody>
      </p:sp>
      <p:cxnSp>
        <p:nvCxnSpPr>
          <p:cNvPr id="31" name="AutoShape 27"/>
          <p:cNvCxnSpPr>
            <a:cxnSpLocks noChangeShapeType="1"/>
            <a:stCxn id="12" idx="2"/>
            <a:endCxn id="30" idx="0"/>
          </p:cNvCxnSpPr>
          <p:nvPr/>
        </p:nvCxnSpPr>
        <p:spPr bwMode="auto">
          <a:xfrm rot="5400000">
            <a:off x="5148292" y="3486136"/>
            <a:ext cx="1003300" cy="12604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735417" y="577054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Miroir + spots</a:t>
            </a:r>
          </a:p>
        </p:txBody>
      </p:sp>
      <p:cxnSp>
        <p:nvCxnSpPr>
          <p:cNvPr id="33" name="AutoShape 29"/>
          <p:cNvCxnSpPr>
            <a:cxnSpLocks noChangeShapeType="1"/>
            <a:stCxn id="14" idx="2"/>
            <a:endCxn id="32" idx="0"/>
          </p:cNvCxnSpPr>
          <p:nvPr/>
        </p:nvCxnSpPr>
        <p:spPr bwMode="auto">
          <a:xfrm rot="5400000">
            <a:off x="4918898" y="4385455"/>
            <a:ext cx="777875" cy="19923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7562879" y="5756262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Robinetterie</a:t>
            </a:r>
          </a:p>
        </p:txBody>
      </p:sp>
      <p:cxnSp>
        <p:nvCxnSpPr>
          <p:cNvPr id="35" name="AutoShape 31"/>
          <p:cNvCxnSpPr>
            <a:cxnSpLocks noChangeShapeType="1"/>
            <a:stCxn id="14" idx="2"/>
            <a:endCxn id="34" idx="0"/>
          </p:cNvCxnSpPr>
          <p:nvPr/>
        </p:nvCxnSpPr>
        <p:spPr bwMode="auto">
          <a:xfrm rot="16200000" flipH="1">
            <a:off x="6839773" y="4456893"/>
            <a:ext cx="763588" cy="1835150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785926"/>
            <a:ext cx="8572560" cy="4525963"/>
          </a:xfrm>
        </p:spPr>
        <p:txBody>
          <a:bodyPr>
            <a:normAutofit fontScale="77500" lnSpcReduction="20000"/>
          </a:bodyPr>
          <a:lstStyle/>
          <a:p>
            <a:r>
              <a:rPr lang="fr-FR" sz="3200" dirty="0" smtClean="0">
                <a:latin typeface="Comic Sans MS" pitchFamily="66" charset="0"/>
              </a:rPr>
              <a:t> </a:t>
            </a:r>
            <a:r>
              <a:rPr lang="fr-FR" sz="3000" dirty="0"/>
              <a:t>WBS  ou  OT (Organigramme  des Taches) est un outil de gestion de projet qui utilise des diagrammes et des arborescences structurés pour designer graphiquement un projet.</a:t>
            </a:r>
          </a:p>
          <a:p>
            <a:endParaRPr lang="fr-FR" sz="3000" dirty="0"/>
          </a:p>
          <a:p>
            <a:r>
              <a:rPr lang="fr-FR" sz="3000" dirty="0"/>
              <a:t>  La WBS a été initialement développé par U.S.A (l'établissement de la défense).</a:t>
            </a:r>
          </a:p>
          <a:p>
            <a:pPr>
              <a:buNone/>
            </a:pPr>
            <a:endParaRPr lang="fr-FR" sz="3000" dirty="0"/>
          </a:p>
          <a:p>
            <a:r>
              <a:rPr lang="en-US" sz="3000" dirty="0"/>
              <a:t>WBS Work Breakdown Structure du PMI</a:t>
            </a:r>
          </a:p>
          <a:p>
            <a:pPr>
              <a:buNone/>
            </a:pPr>
            <a:endParaRPr lang="fr-FR" sz="3000" dirty="0"/>
          </a:p>
          <a:p>
            <a:pPr>
              <a:buNone/>
            </a:pPr>
            <a:r>
              <a:rPr lang="fr-FR" sz="3000" dirty="0"/>
              <a:t>    Le WBS </a:t>
            </a:r>
            <a:r>
              <a:rPr lang="fr-FR" sz="3000" dirty="0" err="1"/>
              <a:t>Work</a:t>
            </a:r>
            <a:r>
              <a:rPr lang="fr-FR" sz="3000" dirty="0"/>
              <a:t> Breakdown Structure défini et supporté par le PMI Project Management Institute est une méthode de découpage hiérarchique arborescente du projet en composants élémentaires.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–WBS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WBS</a:t>
            </a:r>
            <a:endParaRPr lang="fr-FR" sz="36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357298"/>
            <a:ext cx="8429684" cy="444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2300" dirty="0" smtClean="0"/>
          </a:p>
          <a:p>
            <a:pPr marL="342900" marR="0" lvl="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2300" dirty="0"/>
          </a:p>
          <a:p>
            <a:pPr marL="342900" marR="0" lvl="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300" dirty="0" smtClean="0"/>
              <a:t>Dès </a:t>
            </a:r>
            <a:r>
              <a:rPr lang="fr-FR" sz="2300" dirty="0"/>
              <a:t>que le projet devient complexe, (problème technique à résoudre, multiplicité des responsabilités</a:t>
            </a:r>
            <a:r>
              <a:rPr lang="fr-FR" sz="2300" dirty="0" smtClean="0"/>
              <a:t>,...)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300" dirty="0" smtClean="0">
                <a:sym typeface="Wingdings" pitchFamily="2" charset="2"/>
              </a:rPr>
              <a:t> </a:t>
            </a:r>
            <a:r>
              <a:rPr lang="fr-FR" sz="2300" dirty="0" smtClean="0"/>
              <a:t>Nécessité </a:t>
            </a:r>
            <a:r>
              <a:rPr lang="fr-FR" sz="2300" dirty="0"/>
              <a:t>d'utiliser une méthode pour définir le contenu du projet et les limites de prestation, de façon à mettre en évidence les relations existant entre ses différents éléments et à s'assurer de ne rien oublier</a:t>
            </a:r>
            <a:r>
              <a:rPr lang="fr-FR" sz="2300" dirty="0" smtClean="0"/>
              <a:t>.</a:t>
            </a:r>
          </a:p>
          <a:p>
            <a:pPr marL="342900" marR="0" lvl="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300" dirty="0" smtClean="0"/>
              <a:t> </a:t>
            </a:r>
            <a:r>
              <a:rPr lang="fr-FR" sz="2300" dirty="0"/>
              <a:t>L'Organigramme des Tâches (OT) ou </a:t>
            </a:r>
            <a:r>
              <a:rPr lang="fr-FR" sz="2300" dirty="0" err="1"/>
              <a:t>Work</a:t>
            </a:r>
            <a:r>
              <a:rPr lang="fr-FR" sz="2300" dirty="0"/>
              <a:t> Breakdown Structure (WBS) est une méthode de décomposition structurée du projet en éléments </a:t>
            </a:r>
            <a:endParaRPr lang="fr-FR" sz="2300" dirty="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300" dirty="0"/>
              <a:t>un arbre représentant la liste structurée de tous les travaux du projet. Les travaux sont à ce stade uniquement identifiés. </a:t>
            </a:r>
          </a:p>
          <a:p>
            <a:pPr marL="342900" marR="0" lvl="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23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Exemple de formalisme WBS</a:t>
            </a:r>
            <a:endParaRPr lang="fr-FR" sz="3600" dirty="0"/>
          </a:p>
        </p:txBody>
      </p:sp>
      <p:pic>
        <p:nvPicPr>
          <p:cNvPr id="5" name="Espace réservé du contenu 4" descr="wbs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736"/>
            <a:ext cx="892971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/>
          </a:bodyPr>
          <a:lstStyle/>
          <a:p>
            <a:r>
              <a:rPr lang="fr-FR" sz="2300" dirty="0"/>
              <a:t>Le degré optimal de décomposition est atteint lorsque les trois critères clés sont remplis :</a:t>
            </a:r>
          </a:p>
          <a:p>
            <a:pPr marL="893826" lvl="1" indent="-457200">
              <a:buFont typeface="+mj-lt"/>
              <a:buAutoNum type="arabicPeriod"/>
            </a:pPr>
            <a:r>
              <a:rPr lang="fr-FR" sz="1900" dirty="0"/>
              <a:t> La possibilité de maîtriser la durée d'une activité .</a:t>
            </a:r>
          </a:p>
          <a:p>
            <a:pPr marL="893826" lvl="1" indent="-457200">
              <a:buFont typeface="+mj-lt"/>
              <a:buAutoNum type="arabicPeriod"/>
            </a:pPr>
            <a:r>
              <a:rPr lang="fr-FR" sz="1900" dirty="0"/>
              <a:t> La connaissance des ressources requises .</a:t>
            </a:r>
          </a:p>
          <a:p>
            <a:pPr marL="893826" lvl="1" indent="-457200">
              <a:buFont typeface="+mj-lt"/>
              <a:buAutoNum type="arabicPeriod"/>
            </a:pPr>
            <a:r>
              <a:rPr lang="fr-FR" sz="1900" dirty="0"/>
              <a:t> La possibilité de connaître le coût de l'activité .</a:t>
            </a:r>
          </a:p>
          <a:p>
            <a:pPr marL="493776" indent="-457200">
              <a:buFont typeface="+mj-lt"/>
              <a:buAutoNum type="arabicPeriod"/>
            </a:pPr>
            <a:endParaRPr lang="fr-FR" sz="2300" dirty="0"/>
          </a:p>
          <a:p>
            <a:r>
              <a:rPr lang="fr-FR" sz="2300" dirty="0" smtClean="0"/>
              <a:t>La structure WBS </a:t>
            </a:r>
            <a:r>
              <a:rPr lang="fr-FR" sz="2300" dirty="0"/>
              <a:t>doit être complète </a:t>
            </a:r>
            <a:r>
              <a:rPr lang="fr-FR" sz="2300" dirty="0" smtClean="0"/>
              <a:t> :</a:t>
            </a:r>
          </a:p>
          <a:p>
            <a:pPr lvl="1"/>
            <a:r>
              <a:rPr lang="fr-FR" sz="1900" dirty="0" smtClean="0"/>
              <a:t>car </a:t>
            </a:r>
            <a:r>
              <a:rPr lang="fr-FR" sz="1900" dirty="0"/>
              <a:t>elle conditionne l'élaboration du graphe PERT  (1) et donc du budget. </a:t>
            </a:r>
            <a:endParaRPr lang="fr-FR" sz="1900" dirty="0" smtClean="0"/>
          </a:p>
          <a:p>
            <a:pPr lvl="1"/>
            <a:r>
              <a:rPr lang="fr-FR" sz="1900" dirty="0" smtClean="0"/>
              <a:t>doit </a:t>
            </a:r>
            <a:r>
              <a:rPr lang="fr-FR" sz="1900" dirty="0"/>
              <a:t>être non ambiguë dans la définition des activités </a:t>
            </a:r>
            <a:endParaRPr lang="fr-FR" sz="1900" dirty="0" smtClean="0"/>
          </a:p>
          <a:p>
            <a:pPr lvl="1"/>
            <a:r>
              <a:rPr lang="fr-FR" sz="1900" dirty="0" smtClean="0"/>
              <a:t>doit </a:t>
            </a:r>
            <a:r>
              <a:rPr lang="fr-FR" sz="1900" dirty="0"/>
              <a:t>définir des activités dont le résultat est </a:t>
            </a:r>
            <a:r>
              <a:rPr lang="fr-FR" sz="1900" dirty="0" smtClean="0"/>
              <a:t>mesurable</a:t>
            </a:r>
          </a:p>
          <a:p>
            <a:pPr lvl="1"/>
            <a:r>
              <a:rPr lang="fr-FR" sz="1900" dirty="0" smtClean="0"/>
              <a:t>ces </a:t>
            </a:r>
            <a:r>
              <a:rPr lang="fr-FR" sz="1900" dirty="0"/>
              <a:t>activités feront l'objet d'affectation de ressources.</a:t>
            </a:r>
          </a:p>
          <a:p>
            <a:pPr>
              <a:buNone/>
            </a:pPr>
            <a:endParaRPr lang="fr-FR" sz="1600" dirty="0" smtClean="0"/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Critères WBS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Objectifs  du WBS</a:t>
            </a:r>
            <a:endParaRPr lang="fr-FR" sz="36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 marL="493776" indent="-457200">
              <a:buNone/>
            </a:pPr>
            <a:r>
              <a:rPr lang="fr-FR" sz="2300" dirty="0"/>
              <a:t>Le WBS comme un  outil de délégation a pour but</a:t>
            </a:r>
          </a:p>
          <a:p>
            <a:pPr marL="493776" indent="-457200">
              <a:buFont typeface="+mj-lt"/>
              <a:buAutoNum type="arabicPeriod"/>
            </a:pPr>
            <a:r>
              <a:rPr lang="fr-FR" sz="2300" dirty="0"/>
              <a:t> aider à organiser le projet.</a:t>
            </a:r>
          </a:p>
          <a:p>
            <a:pPr marL="493776" indent="-457200">
              <a:buFont typeface="+mj-lt"/>
              <a:buAutoNum type="arabicPeriod"/>
            </a:pPr>
            <a:r>
              <a:rPr lang="fr-FR" sz="2300" dirty="0"/>
              <a:t> établir la planification de référence et le budget prévisionnel.</a:t>
            </a:r>
          </a:p>
          <a:p>
            <a:pPr marL="493776" indent="-457200">
              <a:buFont typeface="+mj-lt"/>
              <a:buAutoNum type="arabicPeriod"/>
            </a:pPr>
            <a:r>
              <a:rPr lang="fr-FR" sz="2300" dirty="0"/>
              <a:t> Il permet de déléguer et de contractualiser la mission confiée à chaque acteur et de la valider avec sa hiérarchie.</a:t>
            </a:r>
          </a:p>
          <a:p>
            <a:pPr marL="493776" indent="-457200">
              <a:buFont typeface="+mj-lt"/>
              <a:buAutoNum type="arabicPeriod"/>
            </a:pPr>
            <a:r>
              <a:rPr lang="fr-FR" sz="2300" dirty="0"/>
              <a:t>identifier tous les éléments de travail faisant partie du projet </a:t>
            </a:r>
          </a:p>
          <a:p>
            <a:endParaRPr lang="fr-FR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Exemple de formalisme WBS</a:t>
            </a:r>
            <a:endParaRPr lang="fr-FR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42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Logique de décomposition du WBS</a:t>
            </a:r>
            <a:endParaRPr lang="fr-FR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24024"/>
            <a:ext cx="9144000" cy="449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Recommandations d’élaboration du WBS</a:t>
            </a:r>
            <a:endParaRPr lang="fr-FR" sz="36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6878"/>
            <a:ext cx="9358346" cy="440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829196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L'élaboration du contenu devrait incomber à la fois au </a:t>
            </a:r>
            <a:r>
              <a:rPr lang="fr-FR" u="sng" dirty="0"/>
              <a:t>gestionnaire</a:t>
            </a:r>
            <a:r>
              <a:rPr lang="fr-FR" dirty="0"/>
              <a:t> </a:t>
            </a:r>
            <a:r>
              <a:rPr lang="fr-FR" u="sng" dirty="0"/>
              <a:t>de projet </a:t>
            </a:r>
            <a:r>
              <a:rPr lang="fr-FR" dirty="0"/>
              <a:t>et au </a:t>
            </a:r>
            <a:r>
              <a:rPr lang="fr-FR" u="sng" dirty="0"/>
              <a:t>client</a:t>
            </a:r>
            <a:r>
              <a:rPr lang="fr-FR" dirty="0"/>
              <a:t>.</a:t>
            </a:r>
          </a:p>
          <a:p>
            <a:r>
              <a:rPr lang="fr-FR" dirty="0" smtClean="0"/>
              <a:t>Gestionnaire </a:t>
            </a:r>
            <a:r>
              <a:rPr lang="fr-FR" dirty="0"/>
              <a:t>s'assure qu'il existe une </a:t>
            </a:r>
            <a:r>
              <a:rPr lang="fr-FR" u="sng" dirty="0"/>
              <a:t>entente</a:t>
            </a:r>
            <a:r>
              <a:rPr lang="fr-FR" dirty="0"/>
              <a:t> avec le client quant aux </a:t>
            </a:r>
            <a:r>
              <a:rPr lang="fr-FR" u="sng" dirty="0"/>
              <a:t>objectifs</a:t>
            </a:r>
            <a:r>
              <a:rPr lang="fr-FR" dirty="0"/>
              <a:t>, </a:t>
            </a:r>
            <a:r>
              <a:rPr lang="fr-FR" dirty="0" smtClean="0"/>
              <a:t>aux </a:t>
            </a:r>
            <a:r>
              <a:rPr lang="fr-FR" u="sng" dirty="0" smtClean="0"/>
              <a:t>produits</a:t>
            </a:r>
            <a:r>
              <a:rPr lang="fr-FR" dirty="0" smtClean="0"/>
              <a:t> </a:t>
            </a:r>
            <a:r>
              <a:rPr lang="fr-FR" dirty="0"/>
              <a:t>à livrer à chaque étape, aux </a:t>
            </a:r>
            <a:r>
              <a:rPr lang="fr-FR" u="sng" dirty="0"/>
              <a:t>exigences</a:t>
            </a:r>
            <a:r>
              <a:rPr lang="fr-FR" dirty="0"/>
              <a:t> techniques, etc. 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/>
              <a:t>spécifications, </a:t>
            </a:r>
            <a:r>
              <a:rPr lang="fr-FR" dirty="0" smtClean="0"/>
              <a:t>par exemple</a:t>
            </a:r>
            <a:r>
              <a:rPr lang="fr-FR" dirty="0"/>
              <a:t>, pourraient constituer un livrable à la première étape du </a:t>
            </a:r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deuxième </a:t>
            </a:r>
            <a:r>
              <a:rPr lang="fr-FR" dirty="0" smtClean="0"/>
              <a:t>étape pourrait </a:t>
            </a:r>
            <a:r>
              <a:rPr lang="fr-FR" dirty="0"/>
              <a:t>porter sur trois prototypes à </a:t>
            </a:r>
            <a:r>
              <a:rPr lang="fr-FR" dirty="0" smtClean="0"/>
              <a:t>livrer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troisième, sur la quantité de produits à </a:t>
            </a:r>
            <a:r>
              <a:rPr lang="fr-FR" dirty="0" smtClean="0"/>
              <a:t>commercialiser</a:t>
            </a:r>
            <a:endParaRPr lang="fr-FR" dirty="0"/>
          </a:p>
          <a:p>
            <a:pPr lvl="1"/>
            <a:r>
              <a:rPr lang="fr-FR" dirty="0"/>
              <a:t>et la quatrième, sur la promotion en marketing et la formation du personnel.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Exemple WBS</a:t>
            </a:r>
            <a:endParaRPr lang="fr-FR" sz="36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60888" y="1908197"/>
            <a:ext cx="1944687" cy="7921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800"/>
              <a:t>Appartement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14700" y="3559197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Préparation</a:t>
            </a:r>
          </a:p>
        </p:txBody>
      </p:sp>
      <p:cxnSp>
        <p:nvCxnSpPr>
          <p:cNvPr id="7" name="AutoShape 5"/>
          <p:cNvCxnSpPr>
            <a:cxnSpLocks noChangeShapeType="1"/>
            <a:stCxn id="4" idx="2"/>
            <a:endCxn id="6" idx="0"/>
          </p:cNvCxnSpPr>
          <p:nvPr/>
        </p:nvCxnSpPr>
        <p:spPr bwMode="auto">
          <a:xfrm rot="5400000">
            <a:off x="4083075" y="2308247"/>
            <a:ext cx="858838" cy="1643062"/>
          </a:xfrm>
          <a:prstGeom prst="bentConnector3">
            <a:avLst>
              <a:gd name="adj1" fmla="val 5415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973663" y="359888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Gros oeuvre</a:t>
            </a:r>
          </a:p>
        </p:txBody>
      </p:sp>
      <p:cxnSp>
        <p:nvCxnSpPr>
          <p:cNvPr id="9" name="AutoShape 7"/>
          <p:cNvCxnSpPr>
            <a:cxnSpLocks noChangeShapeType="1"/>
            <a:stCxn id="4" idx="2"/>
            <a:endCxn id="8" idx="0"/>
          </p:cNvCxnSpPr>
          <p:nvPr/>
        </p:nvCxnSpPr>
        <p:spPr bwMode="auto">
          <a:xfrm rot="16200000" flipH="1">
            <a:off x="4992712" y="3041672"/>
            <a:ext cx="898525" cy="215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062813" y="359888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Finitions</a:t>
            </a:r>
          </a:p>
        </p:txBody>
      </p:sp>
      <p:cxnSp>
        <p:nvCxnSpPr>
          <p:cNvPr id="11" name="AutoShape 9"/>
          <p:cNvCxnSpPr>
            <a:cxnSpLocks noChangeShapeType="1"/>
            <a:stCxn id="4" idx="2"/>
            <a:endCxn id="10" idx="0"/>
          </p:cNvCxnSpPr>
          <p:nvPr/>
        </p:nvCxnSpPr>
        <p:spPr bwMode="auto">
          <a:xfrm rot="16200000" flipH="1">
            <a:off x="6037287" y="1997097"/>
            <a:ext cx="898525" cy="2305050"/>
          </a:xfrm>
          <a:prstGeom prst="bentConnector3">
            <a:avLst>
              <a:gd name="adj1" fmla="val 51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686075" y="489428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Vider l’appartement</a:t>
            </a:r>
          </a:p>
        </p:txBody>
      </p:sp>
      <p:cxnSp>
        <p:nvCxnSpPr>
          <p:cNvPr id="13" name="AutoShape 11"/>
          <p:cNvCxnSpPr>
            <a:cxnSpLocks noChangeShapeType="1"/>
            <a:stCxn id="6" idx="2"/>
            <a:endCxn id="12" idx="0"/>
          </p:cNvCxnSpPr>
          <p:nvPr/>
        </p:nvCxnSpPr>
        <p:spPr bwMode="auto">
          <a:xfrm rot="5400000">
            <a:off x="3007545" y="4210865"/>
            <a:ext cx="938212" cy="428625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968900" y="494508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Mise à jour structure</a:t>
            </a:r>
          </a:p>
        </p:txBody>
      </p:sp>
      <p:cxnSp>
        <p:nvCxnSpPr>
          <p:cNvPr id="15" name="AutoShape 13"/>
          <p:cNvCxnSpPr>
            <a:cxnSpLocks noChangeShapeType="1"/>
            <a:stCxn id="8" idx="2"/>
            <a:endCxn id="14" idx="0"/>
          </p:cNvCxnSpPr>
          <p:nvPr/>
        </p:nvCxnSpPr>
        <p:spPr bwMode="auto">
          <a:xfrm rot="5400000">
            <a:off x="5072881" y="4468041"/>
            <a:ext cx="949325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203350" y="6083322"/>
            <a:ext cx="852488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Démontage</a:t>
            </a:r>
          </a:p>
        </p:txBody>
      </p:sp>
      <p:cxnSp>
        <p:nvCxnSpPr>
          <p:cNvPr id="17" name="AutoShape 15"/>
          <p:cNvCxnSpPr>
            <a:cxnSpLocks noChangeShapeType="1"/>
            <a:stCxn id="12" idx="2"/>
            <a:endCxn id="16" idx="0"/>
          </p:cNvCxnSpPr>
          <p:nvPr/>
        </p:nvCxnSpPr>
        <p:spPr bwMode="auto">
          <a:xfrm rot="5400000">
            <a:off x="2050281" y="4871266"/>
            <a:ext cx="792163" cy="1631950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182838" y="6083322"/>
            <a:ext cx="747712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Emballage</a:t>
            </a:r>
          </a:p>
        </p:txBody>
      </p:sp>
      <p:cxnSp>
        <p:nvCxnSpPr>
          <p:cNvPr id="19" name="AutoShape 17"/>
          <p:cNvCxnSpPr>
            <a:cxnSpLocks noChangeShapeType="1"/>
            <a:stCxn id="12" idx="2"/>
            <a:endCxn id="18" idx="0"/>
          </p:cNvCxnSpPr>
          <p:nvPr/>
        </p:nvCxnSpPr>
        <p:spPr bwMode="auto">
          <a:xfrm rot="5400000">
            <a:off x="2513831" y="5334816"/>
            <a:ext cx="792163" cy="704850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086250" y="6083322"/>
            <a:ext cx="1152525" cy="396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Dépose sanitaires</a:t>
            </a:r>
          </a:p>
        </p:txBody>
      </p:sp>
      <p:cxnSp>
        <p:nvCxnSpPr>
          <p:cNvPr id="21" name="AutoShape 19"/>
          <p:cNvCxnSpPr>
            <a:cxnSpLocks noChangeShapeType="1"/>
            <a:stCxn id="14" idx="2"/>
            <a:endCxn id="20" idx="0"/>
          </p:cNvCxnSpPr>
          <p:nvPr/>
        </p:nvCxnSpPr>
        <p:spPr bwMode="auto">
          <a:xfrm rot="5400000">
            <a:off x="4733156" y="5271316"/>
            <a:ext cx="741363" cy="882650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278463" y="6083322"/>
            <a:ext cx="1204912" cy="396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Décoller papier peint</a:t>
            </a:r>
          </a:p>
        </p:txBody>
      </p:sp>
      <p:cxnSp>
        <p:nvCxnSpPr>
          <p:cNvPr id="23" name="AutoShape 21"/>
          <p:cNvCxnSpPr>
            <a:cxnSpLocks noChangeShapeType="1"/>
            <a:stCxn id="14" idx="2"/>
            <a:endCxn id="22" idx="0"/>
          </p:cNvCxnSpPr>
          <p:nvPr/>
        </p:nvCxnSpPr>
        <p:spPr bwMode="auto">
          <a:xfrm rot="16200000" flipH="1">
            <a:off x="5342756" y="5544366"/>
            <a:ext cx="741363" cy="336550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028975" y="6103959"/>
            <a:ext cx="969963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Déménagement</a:t>
            </a:r>
          </a:p>
        </p:txBody>
      </p:sp>
      <p:cxnSp>
        <p:nvCxnSpPr>
          <p:cNvPr id="25" name="AutoShape 23"/>
          <p:cNvCxnSpPr>
            <a:cxnSpLocks noChangeShapeType="1"/>
            <a:stCxn id="12" idx="2"/>
            <a:endCxn id="24" idx="0"/>
          </p:cNvCxnSpPr>
          <p:nvPr/>
        </p:nvCxnSpPr>
        <p:spPr bwMode="auto">
          <a:xfrm rot="16200000" flipH="1">
            <a:off x="2982144" y="5571353"/>
            <a:ext cx="812800" cy="2524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545288" y="6078559"/>
            <a:ext cx="1204912" cy="396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Déblaiement</a:t>
            </a:r>
          </a:p>
        </p:txBody>
      </p:sp>
      <p:cxnSp>
        <p:nvCxnSpPr>
          <p:cNvPr id="27" name="AutoShape 25"/>
          <p:cNvCxnSpPr>
            <a:cxnSpLocks noChangeShapeType="1"/>
            <a:stCxn id="14" idx="2"/>
            <a:endCxn id="26" idx="0"/>
          </p:cNvCxnSpPr>
          <p:nvPr/>
        </p:nvCxnSpPr>
        <p:spPr bwMode="auto">
          <a:xfrm rot="16200000" flipH="1">
            <a:off x="5978551" y="4908571"/>
            <a:ext cx="736600" cy="1603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149250" y="490380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Plans</a:t>
            </a:r>
          </a:p>
        </p:txBody>
      </p: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 rot="5400000">
            <a:off x="1734369" y="2934516"/>
            <a:ext cx="947737" cy="2965450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 rot="5400000">
            <a:off x="2370163" y="3567134"/>
            <a:ext cx="944562" cy="1697038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1385913" y="4900634"/>
            <a:ext cx="12160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Choix et commandes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941788" y="4883172"/>
            <a:ext cx="576262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Tracés</a:t>
            </a:r>
          </a:p>
        </p:txBody>
      </p:sp>
      <p:cxnSp>
        <p:nvCxnSpPr>
          <p:cNvPr id="33" name="AutoShape 31"/>
          <p:cNvCxnSpPr>
            <a:cxnSpLocks noChangeShapeType="1"/>
            <a:stCxn id="6" idx="2"/>
            <a:endCxn id="32" idx="0"/>
          </p:cNvCxnSpPr>
          <p:nvPr/>
        </p:nvCxnSpPr>
        <p:spPr bwMode="auto">
          <a:xfrm rot="16200000" flipH="1">
            <a:off x="3497288" y="4149747"/>
            <a:ext cx="927100" cy="5397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34" name="AutoShape 32"/>
          <p:cNvCxnSpPr>
            <a:cxnSpLocks noChangeShapeType="1"/>
            <a:stCxn id="8" idx="2"/>
            <a:endCxn id="35" idx="0"/>
          </p:cNvCxnSpPr>
          <p:nvPr/>
        </p:nvCxnSpPr>
        <p:spPr bwMode="auto">
          <a:xfrm rot="16200000" flipH="1">
            <a:off x="5630888" y="3914796"/>
            <a:ext cx="941388" cy="1103313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6202388" y="4937147"/>
            <a:ext cx="901700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Maçonnerie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7202513" y="4945084"/>
            <a:ext cx="576262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Plomberie</a:t>
            </a:r>
          </a:p>
        </p:txBody>
      </p:sp>
      <p:cxnSp>
        <p:nvCxnSpPr>
          <p:cNvPr id="37" name="AutoShape 35"/>
          <p:cNvCxnSpPr>
            <a:cxnSpLocks noChangeShapeType="1"/>
          </p:cNvCxnSpPr>
          <p:nvPr/>
        </p:nvCxnSpPr>
        <p:spPr bwMode="auto">
          <a:xfrm rot="16200000" flipH="1">
            <a:off x="6046019" y="3486965"/>
            <a:ext cx="949325" cy="1941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5040560"/>
          </a:xfrm>
        </p:spPr>
        <p:txBody>
          <a:bodyPr>
            <a:normAutofit/>
          </a:bodyPr>
          <a:lstStyle/>
          <a:p>
            <a:endParaRPr lang="fr-FR" sz="2400" dirty="0" smtClean="0">
              <a:solidFill>
                <a:srgbClr val="00B0F0"/>
              </a:solidFill>
              <a:latin typeface="Comic Sans MS" pitchFamily="66" charset="0"/>
            </a:endParaRPr>
          </a:p>
          <a:p>
            <a:pPr marL="493776" indent="-457200"/>
            <a:r>
              <a:rPr lang="fr-FR" sz="2300" dirty="0"/>
              <a:t>Définition :</a:t>
            </a:r>
          </a:p>
          <a:p>
            <a:pPr marL="493776" indent="-457200">
              <a:buNone/>
            </a:pPr>
            <a:r>
              <a:rPr lang="fr-FR" sz="2300" dirty="0"/>
              <a:t>  </a:t>
            </a:r>
            <a:r>
              <a:rPr lang="fr-FR" sz="2300" dirty="0" smtClean="0"/>
              <a:t>     </a:t>
            </a:r>
            <a:r>
              <a:rPr lang="fr-FR" sz="2300" dirty="0"/>
              <a:t>la structure de répartition des ressources (RBS) est Une représentation hiérarchique de l'organisation du projet, souvent ventilées par domaine fonctionnel, chef de file manager de l'équipe et ainsi de suite.</a:t>
            </a:r>
          </a:p>
          <a:p>
            <a:pPr marL="493776" indent="-457200">
              <a:buNone/>
            </a:pPr>
            <a:endParaRPr lang="fr-FR" sz="2300" dirty="0"/>
          </a:p>
          <a:p>
            <a:pPr marL="493776" indent="-457200"/>
            <a:r>
              <a:rPr lang="fr-FR" sz="2300" dirty="0"/>
              <a:t>Les codes utilisés du RBS:</a:t>
            </a:r>
          </a:p>
          <a:p>
            <a:pPr marL="493776" indent="-457200">
              <a:buNone/>
            </a:pPr>
            <a:r>
              <a:rPr lang="fr-FR" sz="2300" dirty="0"/>
              <a:t>   </a:t>
            </a:r>
            <a:r>
              <a:rPr lang="fr-FR" sz="2300" dirty="0" smtClean="0"/>
              <a:t>    </a:t>
            </a:r>
            <a:r>
              <a:rPr lang="fr-FR" sz="2300" dirty="0"/>
              <a:t>des codes hiérarchiques personnalisés peuvent être utilisés pour définir la RBS plus en détail. 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RBS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RBS</a:t>
            </a:r>
            <a:endParaRPr lang="fr-FR" sz="36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600200"/>
            <a:ext cx="8186766" cy="4686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300" dirty="0"/>
              <a:t>L</a:t>
            </a:r>
            <a:r>
              <a:rPr lang="fr-FR" sz="2300" dirty="0" smtClean="0"/>
              <a:t>e </a:t>
            </a:r>
            <a:r>
              <a:rPr lang="fr-FR" sz="2300" dirty="0"/>
              <a:t>personnel est généralement </a:t>
            </a:r>
            <a:r>
              <a:rPr lang="fr-FR" sz="2300" dirty="0" smtClean="0"/>
              <a:t>défini </a:t>
            </a:r>
            <a:r>
              <a:rPr lang="fr-FR" sz="2300" dirty="0"/>
              <a:t>à partir d'un point de vue fonctionnel: </a:t>
            </a:r>
            <a:endParaRPr lang="fr-FR" sz="23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300" dirty="0" smtClean="0"/>
              <a:t>"</a:t>
            </a:r>
            <a:r>
              <a:rPr lang="fr-FR" sz="2300" dirty="0"/>
              <a:t>qui" fait le travail est identifié en fonction de  son rôle dans le projet, plutôt que de leur département ou  son rôle dans les sociétés mères.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23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300" dirty="0" smtClean="0"/>
              <a:t>Les </a:t>
            </a:r>
            <a:r>
              <a:rPr lang="fr-FR" sz="2300" dirty="0"/>
              <a:t>ressources sur lesquelles les fonds du projet seront dépensés, y compris les outils, machines, matériaux, équipements et redevances et les licences</a:t>
            </a:r>
            <a:r>
              <a:rPr lang="fr-FR" sz="2300" dirty="0" smtClean="0"/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23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300" dirty="0"/>
              <a:t>Le RBS permet d’évaluer la quantification des ressources nécessaires au projet, dont la charge est issue des estimations du temps à passer par tâche et par profil.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RBS</a:t>
            </a:r>
            <a:endParaRPr lang="fr-FR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472" y="1600200"/>
            <a:ext cx="81153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Décomposition du projet en ressources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Regroupement des ressources par nature ou en équipes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Mise en place des calendriers de travail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Vérification de la disponibilité en termes de compétences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Affectation des responsabilités hiérarchiques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RBS</a:t>
            </a:r>
            <a:endParaRPr lang="fr-FR" sz="36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00364" y="2071678"/>
            <a:ext cx="1944687" cy="792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800"/>
              <a:t>Appartement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8951" y="3617903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Architecte d’intérieur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05001" y="3617903"/>
            <a:ext cx="1517650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Société de déménagement</a:t>
            </a:r>
          </a:p>
        </p:txBody>
      </p:sp>
      <p:cxnSp>
        <p:nvCxnSpPr>
          <p:cNvPr id="8" name="AutoShape 6"/>
          <p:cNvCxnSpPr>
            <a:cxnSpLocks noChangeShapeType="1"/>
            <a:stCxn id="4" idx="2"/>
            <a:endCxn id="6" idx="0"/>
          </p:cNvCxnSpPr>
          <p:nvPr/>
        </p:nvCxnSpPr>
        <p:spPr bwMode="auto">
          <a:xfrm rot="5400000">
            <a:off x="2192326" y="1836728"/>
            <a:ext cx="754063" cy="2808287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9" name="AutoShape 7"/>
          <p:cNvCxnSpPr>
            <a:cxnSpLocks noChangeShapeType="1"/>
            <a:stCxn id="4" idx="2"/>
            <a:endCxn id="7" idx="0"/>
          </p:cNvCxnSpPr>
          <p:nvPr/>
        </p:nvCxnSpPr>
        <p:spPr bwMode="auto">
          <a:xfrm rot="5400000">
            <a:off x="2991632" y="2636034"/>
            <a:ext cx="754063" cy="1209675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786176" y="3617903"/>
            <a:ext cx="655638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Plombier</a:t>
            </a:r>
          </a:p>
        </p:txBody>
      </p:sp>
      <p:cxnSp>
        <p:nvCxnSpPr>
          <p:cNvPr id="12" name="AutoShape 9"/>
          <p:cNvCxnSpPr>
            <a:cxnSpLocks noChangeShapeType="1"/>
            <a:stCxn id="4" idx="2"/>
            <a:endCxn id="11" idx="0"/>
          </p:cNvCxnSpPr>
          <p:nvPr/>
        </p:nvCxnSpPr>
        <p:spPr bwMode="auto">
          <a:xfrm rot="16200000" flipH="1">
            <a:off x="3667113" y="3170228"/>
            <a:ext cx="754063" cy="141288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73614" y="3579803"/>
            <a:ext cx="1152525" cy="612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Société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Revêtements</a:t>
            </a:r>
          </a:p>
        </p:txBody>
      </p:sp>
      <p:cxnSp>
        <p:nvCxnSpPr>
          <p:cNvPr id="14" name="AutoShape 11"/>
          <p:cNvCxnSpPr>
            <a:cxnSpLocks noChangeShapeType="1"/>
          </p:cNvCxnSpPr>
          <p:nvPr/>
        </p:nvCxnSpPr>
        <p:spPr bwMode="auto">
          <a:xfrm rot="16200000" flipH="1">
            <a:off x="4353707" y="2496334"/>
            <a:ext cx="715963" cy="1476375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351326" y="4970453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Tapissier</a:t>
            </a:r>
          </a:p>
        </p:txBody>
      </p:sp>
      <p:cxnSp>
        <p:nvCxnSpPr>
          <p:cNvPr id="16" name="AutoShape 13"/>
          <p:cNvCxnSpPr>
            <a:cxnSpLocks noChangeShapeType="1"/>
            <a:stCxn id="13" idx="2"/>
            <a:endCxn id="15" idx="0"/>
          </p:cNvCxnSpPr>
          <p:nvPr/>
        </p:nvCxnSpPr>
        <p:spPr bwMode="auto">
          <a:xfrm rot="5400000">
            <a:off x="4799795" y="4320372"/>
            <a:ext cx="777875" cy="522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592751" y="4945053"/>
            <a:ext cx="11525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Peintre</a:t>
            </a:r>
          </a:p>
        </p:txBody>
      </p:sp>
      <p:cxnSp>
        <p:nvCxnSpPr>
          <p:cNvPr id="18" name="AutoShape 15"/>
          <p:cNvCxnSpPr>
            <a:cxnSpLocks noChangeShapeType="1"/>
            <a:stCxn id="13" idx="2"/>
            <a:endCxn id="17" idx="0"/>
          </p:cNvCxnSpPr>
          <p:nvPr/>
        </p:nvCxnSpPr>
        <p:spPr bwMode="auto">
          <a:xfrm rot="16200000" flipH="1">
            <a:off x="5433207" y="4209247"/>
            <a:ext cx="752475" cy="7191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538276" y="4338628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Déménageurs</a:t>
            </a:r>
          </a:p>
        </p:txBody>
      </p:sp>
      <p:cxnSp>
        <p:nvCxnSpPr>
          <p:cNvPr id="20" name="AutoShape 17"/>
          <p:cNvCxnSpPr>
            <a:cxnSpLocks noChangeShapeType="1"/>
            <a:stCxn id="7" idx="2"/>
            <a:endCxn id="19" idx="0"/>
          </p:cNvCxnSpPr>
          <p:nvPr/>
        </p:nvCxnSpPr>
        <p:spPr bwMode="auto">
          <a:xfrm rot="5400000">
            <a:off x="2277258" y="3852059"/>
            <a:ext cx="323850" cy="649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905114" y="4338628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Emballeurs</a:t>
            </a:r>
          </a:p>
        </p:txBody>
      </p:sp>
      <p:cxnSp>
        <p:nvCxnSpPr>
          <p:cNvPr id="22" name="AutoShape 19"/>
          <p:cNvCxnSpPr>
            <a:cxnSpLocks noChangeShapeType="1"/>
            <a:stCxn id="7" idx="2"/>
            <a:endCxn id="21" idx="0"/>
          </p:cNvCxnSpPr>
          <p:nvPr/>
        </p:nvCxnSpPr>
        <p:spPr bwMode="auto">
          <a:xfrm rot="16200000" flipH="1">
            <a:off x="2960676" y="3817928"/>
            <a:ext cx="323850" cy="7175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907201" y="4940290"/>
            <a:ext cx="11525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Carreleur</a:t>
            </a:r>
          </a:p>
        </p:txBody>
      </p:sp>
      <p:cxnSp>
        <p:nvCxnSpPr>
          <p:cNvPr id="24" name="AutoShape 21"/>
          <p:cNvCxnSpPr>
            <a:cxnSpLocks noChangeShapeType="1"/>
            <a:stCxn id="13" idx="2"/>
            <a:endCxn id="23" idx="0"/>
          </p:cNvCxnSpPr>
          <p:nvPr/>
        </p:nvCxnSpPr>
        <p:spPr bwMode="auto">
          <a:xfrm rot="16200000" flipH="1">
            <a:off x="6092814" y="3549640"/>
            <a:ext cx="747712" cy="2033588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751626" y="3587740"/>
            <a:ext cx="1309688" cy="612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Matériel</a:t>
            </a:r>
          </a:p>
        </p:txBody>
      </p:sp>
      <p:cxnSp>
        <p:nvCxnSpPr>
          <p:cNvPr id="26" name="AutoShape 23"/>
          <p:cNvCxnSpPr>
            <a:cxnSpLocks noChangeShapeType="1"/>
            <a:stCxn id="4" idx="2"/>
            <a:endCxn id="25" idx="0"/>
          </p:cNvCxnSpPr>
          <p:nvPr/>
        </p:nvCxnSpPr>
        <p:spPr bwMode="auto">
          <a:xfrm rot="16200000" flipH="1">
            <a:off x="5328433" y="1508908"/>
            <a:ext cx="723900" cy="3433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PBS/WBS</a:t>
            </a:r>
            <a:endParaRPr lang="fr-FR" sz="3600" dirty="0"/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285720" y="1600200"/>
            <a:ext cx="84010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 fait quoi 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Définition des responsabilités en termes de livrables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Vérification de la présence de l’ensemble des compétences pour l’exécution correcte du projet.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Matrice PBS/RBS</a:t>
            </a:r>
            <a:endParaRPr lang="fr-FR" sz="3600" dirty="0"/>
          </a:p>
        </p:txBody>
      </p:sp>
      <p:graphicFrame>
        <p:nvGraphicFramePr>
          <p:cNvPr id="5" name="Group 1027"/>
          <p:cNvGraphicFramePr>
            <a:graphicFrameLocks/>
          </p:cNvGraphicFramePr>
          <p:nvPr/>
        </p:nvGraphicFramePr>
        <p:xfrm>
          <a:off x="500034" y="1928802"/>
          <a:ext cx="8286809" cy="4357719"/>
        </p:xfrm>
        <a:graphic>
          <a:graphicData uri="http://schemas.openxmlformats.org/drawingml/2006/table">
            <a:tbl>
              <a:tblPr/>
              <a:tblGrid>
                <a:gridCol w="2623648"/>
                <a:gridCol w="1741212"/>
                <a:gridCol w="1849401"/>
                <a:gridCol w="2072548"/>
              </a:tblGrid>
              <a:tr h="873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Salle de bain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Cuisine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Chambre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0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Plombier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0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Carreleur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3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Électricien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0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Peintre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WBS/PBS</a:t>
            </a:r>
            <a:endParaRPr lang="fr-FR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472" y="1600200"/>
            <a:ext cx="81153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Quand produit-on les différents éléments 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Mise en place du calendrier des livrables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Vérification des phases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Vérification de l’enchaînement des livrables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–WBS/PBS</a:t>
            </a:r>
            <a:endParaRPr lang="fr-FR" sz="3600" dirty="0"/>
          </a:p>
        </p:txBody>
      </p:sp>
      <p:graphicFrame>
        <p:nvGraphicFramePr>
          <p:cNvPr id="6" name="Group 3"/>
          <p:cNvGraphicFramePr>
            <a:graphicFrameLocks/>
          </p:cNvGraphicFramePr>
          <p:nvPr/>
        </p:nvGraphicFramePr>
        <p:xfrm>
          <a:off x="285720" y="2193923"/>
          <a:ext cx="8358246" cy="3878282"/>
        </p:xfrm>
        <a:graphic>
          <a:graphicData uri="http://schemas.openxmlformats.org/drawingml/2006/table">
            <a:tbl>
              <a:tblPr/>
              <a:tblGrid>
                <a:gridCol w="2599733"/>
                <a:gridCol w="1721723"/>
                <a:gridCol w="1831475"/>
                <a:gridCol w="2205315"/>
              </a:tblGrid>
              <a:tr h="1007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Salle de bain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Cuisine / salon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Chambre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4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Choix et commande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6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Plomberie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Pose papiers peints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1472" y="1600200"/>
            <a:ext cx="81153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Calendrier des ressources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Mise en place du plan de trésorerie prévisionnel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 projet initial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pPr lvl="0"/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</a:t>
            </a:r>
            <a:r>
              <a:rPr lang="fr-FR" sz="3600" b="1" dirty="0"/>
              <a:t>WBS / RBS</a:t>
            </a:r>
            <a:br>
              <a:rPr lang="fr-FR" sz="3600" b="1" dirty="0"/>
            </a:br>
            <a:endParaRPr lang="fr-F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829196"/>
          </a:xfrm>
        </p:spPr>
        <p:txBody>
          <a:bodyPr>
            <a:normAutofit/>
          </a:bodyPr>
          <a:lstStyle/>
          <a:p>
            <a:r>
              <a:rPr lang="fr-FR" dirty="0"/>
              <a:t>La description du contenu du projet est un document qui sera publié et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utilisé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par </a:t>
            </a:r>
            <a:r>
              <a:rPr lang="fr-FR" dirty="0"/>
              <a:t>le </a:t>
            </a:r>
            <a:r>
              <a:rPr lang="fr-FR" u="sng" dirty="0" smtClean="0"/>
              <a:t>propriétaire</a:t>
            </a:r>
          </a:p>
          <a:p>
            <a:pPr lvl="1"/>
            <a:r>
              <a:rPr lang="fr-FR" dirty="0" smtClean="0"/>
              <a:t>et </a:t>
            </a:r>
            <a:r>
              <a:rPr lang="fr-FR" dirty="0"/>
              <a:t>les </a:t>
            </a:r>
            <a:r>
              <a:rPr lang="fr-FR" u="sng" dirty="0"/>
              <a:t>participants au projet </a:t>
            </a:r>
            <a:endParaRPr lang="fr-FR" u="sng" dirty="0" smtClean="0"/>
          </a:p>
          <a:p>
            <a:pPr lvl="2"/>
            <a:r>
              <a:rPr lang="fr-FR" dirty="0" smtClean="0"/>
              <a:t>dans </a:t>
            </a:r>
            <a:r>
              <a:rPr lang="fr-FR" dirty="0"/>
              <a:t>le but de planifier et d'évaluer les chances de </a:t>
            </a:r>
            <a:r>
              <a:rPr lang="fr-FR" dirty="0" smtClean="0"/>
              <a:t>succès du projet. </a:t>
            </a:r>
          </a:p>
          <a:p>
            <a:r>
              <a:rPr lang="fr-FR" dirty="0" smtClean="0"/>
              <a:t>Le </a:t>
            </a:r>
            <a:r>
              <a:rPr lang="fr-FR" i="1" dirty="0" smtClean="0"/>
              <a:t>contenu décrit ce que vous comptez livrer au client lorsque le projet sera </a:t>
            </a:r>
            <a:r>
              <a:rPr lang="fr-FR" dirty="0" smtClean="0"/>
              <a:t>terminé </a:t>
            </a:r>
            <a:r>
              <a:rPr lang="fr-FR" dirty="0"/>
              <a:t>et il définit des livrables précis, tangibles et mesurables.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pPr lvl="0"/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</a:t>
            </a:r>
            <a:r>
              <a:rPr lang="fr-FR" sz="3600" b="1" dirty="0"/>
              <a:t>WBS / RBS</a:t>
            </a:r>
            <a:br>
              <a:rPr lang="fr-FR" sz="3600" b="1" dirty="0"/>
            </a:br>
            <a:endParaRPr lang="fr-FR" sz="3600" b="1" dirty="0"/>
          </a:p>
        </p:txBody>
      </p:sp>
      <p:graphicFrame>
        <p:nvGraphicFramePr>
          <p:cNvPr id="6" name="Group 3"/>
          <p:cNvGraphicFramePr>
            <a:graphicFrameLocks/>
          </p:cNvGraphicFramePr>
          <p:nvPr/>
        </p:nvGraphicFramePr>
        <p:xfrm>
          <a:off x="571472" y="1432560"/>
          <a:ext cx="7932448" cy="4498433"/>
        </p:xfrm>
        <a:graphic>
          <a:graphicData uri="http://schemas.openxmlformats.org/drawingml/2006/table">
            <a:tbl>
              <a:tblPr/>
              <a:tblGrid>
                <a:gridCol w="1745964"/>
                <a:gridCol w="1157103"/>
                <a:gridCol w="1640564"/>
                <a:gridCol w="1672642"/>
                <a:gridCol w="1716175"/>
              </a:tblGrid>
              <a:tr h="762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Pose sanitaires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Finition chambre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Finition cuisine / salon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Pose électroménager cuisine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3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Peintre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08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Carreleur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11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Plombier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3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Électricien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1400172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Le contenu du projet sert de lien entre tous les éléments d'un plan de projet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La liste de </a:t>
            </a:r>
            <a:r>
              <a:rPr lang="fr-FR" dirty="0" smtClean="0"/>
              <a:t>vérification suivante </a:t>
            </a:r>
            <a:r>
              <a:rPr lang="fr-FR" dirty="0"/>
              <a:t>permet de s'assurer de l'exhaustivité du contenu: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28956"/>
            <a:ext cx="7215238" cy="382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757758"/>
          </a:xfrm>
        </p:spPr>
        <p:txBody>
          <a:bodyPr>
            <a:normAutofit fontScale="85000" lnSpcReduction="20000"/>
          </a:bodyPr>
          <a:lstStyle/>
          <a:p>
            <a:r>
              <a:rPr lang="fr-FR" sz="3300" b="1" dirty="0"/>
              <a:t>Les objectifs du projet </a:t>
            </a:r>
            <a:r>
              <a:rPr lang="fr-FR" sz="3300" b="1" dirty="0" smtClean="0"/>
              <a:t> : </a:t>
            </a:r>
          </a:p>
          <a:p>
            <a:r>
              <a:rPr lang="fr-FR" dirty="0" smtClean="0"/>
              <a:t>première étape dans la description du contenu du projet  :</a:t>
            </a:r>
          </a:p>
          <a:p>
            <a:pPr lvl="1"/>
            <a:r>
              <a:rPr lang="fr-FR" dirty="0" smtClean="0"/>
              <a:t>établir </a:t>
            </a:r>
            <a:r>
              <a:rPr lang="fr-FR" dirty="0"/>
              <a:t>les objectifs en fonction des besoins du client. </a:t>
            </a:r>
            <a:endParaRPr lang="fr-FR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exemple, après avoir </a:t>
            </a:r>
            <a:r>
              <a:rPr lang="fr-FR" dirty="0" smtClean="0"/>
              <a:t>effectué ne </a:t>
            </a:r>
            <a:r>
              <a:rPr lang="fr-FR" dirty="0"/>
              <a:t>vaste étude de marché, une société d'informatique décide de développer un </a:t>
            </a:r>
            <a:r>
              <a:rPr lang="fr-FR" dirty="0" smtClean="0"/>
              <a:t>logiciel de </a:t>
            </a:r>
            <a:r>
              <a:rPr lang="fr-FR" dirty="0"/>
              <a:t>traduction de l'anglais vers le russe. Le coût de ce projet </a:t>
            </a:r>
            <a:r>
              <a:rPr lang="fr-FR" dirty="0" smtClean="0"/>
              <a:t>devrait s'établir à </a:t>
            </a:r>
            <a:r>
              <a:rPr lang="fr-FR" dirty="0"/>
              <a:t>1,5 million de </a:t>
            </a:r>
            <a:r>
              <a:rPr lang="fr-FR" dirty="0" smtClean="0"/>
              <a:t>dollars.</a:t>
            </a:r>
          </a:p>
          <a:p>
            <a:pPr lvl="1"/>
            <a:r>
              <a:rPr lang="fr-FR" dirty="0" smtClean="0"/>
              <a:t>Un </a:t>
            </a:r>
            <a:r>
              <a:rPr lang="fr-FR" dirty="0"/>
              <a:t>second exemple consisterait à concevoir et à produire</a:t>
            </a:r>
            <a:r>
              <a:rPr lang="fr-FR" dirty="0" smtClean="0"/>
              <a:t>, en </a:t>
            </a:r>
            <a:r>
              <a:rPr lang="fr-FR" dirty="0"/>
              <a:t>13 mois, un système de traitement thermique des déchets dangereux, </a:t>
            </a:r>
            <a:r>
              <a:rPr lang="fr-FR" dirty="0" smtClean="0"/>
              <a:t>entièrement portable</a:t>
            </a:r>
            <a:r>
              <a:rPr lang="fr-FR" dirty="0"/>
              <a:t>, dont le coût n'excéderait pas 13 millions de dollars. </a:t>
            </a:r>
            <a:r>
              <a:rPr lang="fr-FR" dirty="0" smtClean="0"/>
              <a:t>deux </a:t>
            </a:r>
            <a:r>
              <a:rPr lang="fr-FR" dirty="0"/>
              <a:t>projets</a:t>
            </a:r>
          </a:p>
          <a:p>
            <a:r>
              <a:rPr lang="fr-FR" dirty="0" smtClean="0"/>
              <a:t>Les objectifs des répondent </a:t>
            </a:r>
            <a:r>
              <a:rPr lang="fr-FR" dirty="0"/>
              <a:t>aux questions quoi, quand et combien.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757758"/>
          </a:xfrm>
        </p:spPr>
        <p:txBody>
          <a:bodyPr>
            <a:normAutofit fontScale="70000" lnSpcReduction="20000"/>
          </a:bodyPr>
          <a:lstStyle/>
          <a:p>
            <a:r>
              <a:rPr lang="fr-FR" sz="4000" b="1" dirty="0"/>
              <a:t>Les livrables </a:t>
            </a:r>
            <a:r>
              <a:rPr lang="fr-FR" sz="4000" b="1" dirty="0" smtClean="0"/>
              <a:t>:</a:t>
            </a:r>
          </a:p>
          <a:p>
            <a:r>
              <a:rPr lang="fr-FR" dirty="0" smtClean="0"/>
              <a:t>L'étape </a:t>
            </a:r>
            <a:r>
              <a:rPr lang="fr-FR" dirty="0"/>
              <a:t>suivante consiste à décrire les principaux </a:t>
            </a:r>
            <a:r>
              <a:rPr lang="fr-FR" dirty="0" smtClean="0"/>
              <a:t>livrables,</a:t>
            </a:r>
          </a:p>
          <a:p>
            <a:pPr lvl="1"/>
            <a:r>
              <a:rPr lang="fr-FR" dirty="0" smtClean="0"/>
              <a:t>soit </a:t>
            </a:r>
            <a:r>
              <a:rPr lang="fr-FR" dirty="0"/>
              <a:t>les </a:t>
            </a:r>
            <a:r>
              <a:rPr lang="fr-FR" dirty="0" smtClean="0"/>
              <a:t>résultats prévus </a:t>
            </a:r>
            <a:r>
              <a:rPr lang="fr-FR" dirty="0"/>
              <a:t>au cours de la durée du projet</a:t>
            </a:r>
            <a:r>
              <a:rPr lang="fr-FR" dirty="0" smtClean="0"/>
              <a:t>.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Exemple :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La liste des spécifications au début de </a:t>
            </a:r>
            <a:r>
              <a:rPr lang="fr-FR" dirty="0" smtClean="0"/>
              <a:t>l'étape de </a:t>
            </a:r>
            <a:r>
              <a:rPr lang="fr-FR" dirty="0"/>
              <a:t>conception constituerait un </a:t>
            </a:r>
            <a:r>
              <a:rPr lang="fr-FR" dirty="0" smtClean="0"/>
              <a:t>livrable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Le codage d'un logiciel et la </a:t>
            </a:r>
            <a:r>
              <a:rPr lang="fr-FR" dirty="0" smtClean="0"/>
              <a:t>rédaction d'un </a:t>
            </a:r>
            <a:r>
              <a:rPr lang="fr-FR" dirty="0"/>
              <a:t>manuel technique pourraient constituer un produit à livrer à la deuxième étape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La troisième </a:t>
            </a:r>
            <a:r>
              <a:rPr lang="fr-FR" dirty="0"/>
              <a:t>étape consisterait à tester les prototypes. </a:t>
            </a:r>
            <a:endParaRPr lang="fr-FR" dirty="0" smtClean="0"/>
          </a:p>
          <a:p>
            <a:pPr lvl="2"/>
            <a:r>
              <a:rPr lang="fr-FR" dirty="0" smtClean="0"/>
              <a:t>Le </a:t>
            </a:r>
            <a:r>
              <a:rPr lang="fr-FR" dirty="0"/>
              <a:t>livrable de cette dernière </a:t>
            </a:r>
            <a:r>
              <a:rPr lang="fr-FR" dirty="0" smtClean="0"/>
              <a:t>pourrait </a:t>
            </a:r>
            <a:r>
              <a:rPr lang="fr-FR" dirty="0"/>
              <a:t>être le plan de test ainsi que les résultats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dernière étape porterait sur les essais </a:t>
            </a:r>
            <a:r>
              <a:rPr lang="fr-FR" dirty="0" smtClean="0"/>
              <a:t>finaux et </a:t>
            </a:r>
            <a:r>
              <a:rPr lang="fr-FR" dirty="0"/>
              <a:t>l'approbation du logiciel. </a:t>
            </a:r>
            <a:endParaRPr lang="fr-FR" dirty="0" smtClean="0"/>
          </a:p>
          <a:p>
            <a:pPr lvl="2"/>
            <a:r>
              <a:rPr lang="fr-FR" dirty="0" smtClean="0"/>
              <a:t>Le </a:t>
            </a:r>
            <a:r>
              <a:rPr lang="fr-FR" dirty="0"/>
              <a:t>livrable pourrait alors être le formulaire </a:t>
            </a:r>
            <a:r>
              <a:rPr lang="fr-FR" dirty="0" smtClean="0"/>
              <a:t>d'approbation dûment </a:t>
            </a:r>
            <a:r>
              <a:rPr lang="fr-FR" dirty="0"/>
              <a:t>complété et signé par le client.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3835</Words>
  <Application>Microsoft Office PowerPoint</Application>
  <PresentationFormat>Affichage à l'écran (4:3)</PresentationFormat>
  <Paragraphs>463</Paragraphs>
  <Slides>60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Comic Sans MS</vt:lpstr>
      <vt:lpstr>Times New Roman</vt:lpstr>
      <vt:lpstr>Wingdings</vt:lpstr>
      <vt:lpstr>Thème Office</vt:lpstr>
      <vt:lpstr>Définition et cadrage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Exemple de définition de projets</vt:lpstr>
      <vt:lpstr>Exemple de définition de projets</vt:lpstr>
      <vt:lpstr>Troisième étape: Structures de découpage du projet</vt:lpstr>
      <vt:lpstr>Troisième étape: Structures de découpage du projet</vt:lpstr>
      <vt:lpstr>Troisième étape: Structures de découpage du projet</vt:lpstr>
      <vt:lpstr>Troisième étape: Structures de découpage du projet</vt:lpstr>
      <vt:lpstr>Troisième étape: Structures de découpage du projet - PBS</vt:lpstr>
      <vt:lpstr>Troisième étape: Structures de découpage du projet - PBS</vt:lpstr>
      <vt:lpstr>Troisième étape: Structures de découpage du projet - PBS</vt:lpstr>
      <vt:lpstr>Troisième étape: Structures de découpage du projet – Exemple PBS</vt:lpstr>
      <vt:lpstr>Troisième étape: Structures de découpage du projet –WBS</vt:lpstr>
      <vt:lpstr>Troisième étape: Structures de découpage du projet – WBS</vt:lpstr>
      <vt:lpstr>Troisième étape: Structures de découpage du projet – Exemple de formalisme WBS</vt:lpstr>
      <vt:lpstr>Troisième étape: Structures de découpage du projet – Critères WBS</vt:lpstr>
      <vt:lpstr>Troisième étape: Structures de découpage du projet – Objectifs  du WBS</vt:lpstr>
      <vt:lpstr>Troisième étape: Structures de découpage du projet – Exemple de formalisme WBS</vt:lpstr>
      <vt:lpstr>Troisième étape: Structures de découpage du projet – Logique de décomposition du WBS</vt:lpstr>
      <vt:lpstr>Troisième étape: Structures de découpage du projet – Recommandations d’élaboration du WBS</vt:lpstr>
      <vt:lpstr>Troisième étape: Structures de découpage du projet – Exemple WBS</vt:lpstr>
      <vt:lpstr>Troisième étape: Structures de découpage du projet – RBS</vt:lpstr>
      <vt:lpstr>Troisième étape: Structures de découpage du projet – RBS</vt:lpstr>
      <vt:lpstr>Troisième étape: Structures de découpage du projet – RBS</vt:lpstr>
      <vt:lpstr>Troisième étape: Structures de découpage du projet – RBS</vt:lpstr>
      <vt:lpstr>Troisième étape: Structures de découpage du projet – PBS/WBS</vt:lpstr>
      <vt:lpstr>Troisième étape: Structures de découpage du projet – Matrice PBS/RBS</vt:lpstr>
      <vt:lpstr>Troisième étape: Structures de découpage du projet – WBS/PBS</vt:lpstr>
      <vt:lpstr>Troisième étape: Structures de découpage du projet –WBS/PBS</vt:lpstr>
      <vt:lpstr>Troisième étape: Structures de découpage du projet – WBS / RBS </vt:lpstr>
      <vt:lpstr>Troisième étape: Structures de découpage du projet – WBS / RBS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Définir le projet</dc:title>
  <dc:creator>ouzzif</dc:creator>
  <cp:lastModifiedBy>admin</cp:lastModifiedBy>
  <cp:revision>147</cp:revision>
  <dcterms:created xsi:type="dcterms:W3CDTF">2014-03-17T16:08:52Z</dcterms:created>
  <dcterms:modified xsi:type="dcterms:W3CDTF">2022-10-29T00:05:01Z</dcterms:modified>
</cp:coreProperties>
</file>