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81" r:id="rId2"/>
    <p:sldId id="258" r:id="rId3"/>
    <p:sldId id="259" r:id="rId4"/>
    <p:sldId id="260" r:id="rId5"/>
    <p:sldId id="287"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90" r:id="rId22"/>
    <p:sldId id="291" r:id="rId23"/>
    <p:sldId id="293" r:id="rId24"/>
    <p:sldId id="294" r:id="rId25"/>
    <p:sldId id="298" r:id="rId26"/>
    <p:sldId id="292" r:id="rId27"/>
    <p:sldId id="296" r:id="rId28"/>
    <p:sldId id="297" r:id="rId29"/>
    <p:sldId id="300" r:id="rId30"/>
    <p:sldId id="308" r:id="rId31"/>
    <p:sldId id="301" r:id="rId32"/>
    <p:sldId id="302" r:id="rId33"/>
    <p:sldId id="309" r:id="rId34"/>
    <p:sldId id="305" r:id="rId35"/>
    <p:sldId id="307" r:id="rId36"/>
    <p:sldId id="304" r:id="rId37"/>
    <p:sldId id="306" r:id="rId38"/>
    <p:sldId id="310" r:id="rId39"/>
    <p:sldId id="311" r:id="rId40"/>
    <p:sldId id="312" r:id="rId41"/>
    <p:sldId id="313" r:id="rId4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 d="1"/>
        <a:sy n="1" d="1"/>
      </p:scale>
      <p:origin x="0" y="0"/>
    </p:cViewPr>
  </p:notesTextViewPr>
  <p:sorterViewPr>
    <p:cViewPr>
      <p:scale>
        <a:sx n="66" d="100"/>
        <a:sy n="66" d="100"/>
      </p:scale>
      <p:origin x="0" y="227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B5E091A4-D2AD-4FBC-AB8A-41A0525BB0B9}" type="datetimeFigureOut">
              <a:rPr lang="fr-FR" smtClean="0"/>
              <a:pPr/>
              <a:t>30/01/2015</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FEB6B0C1-806B-4D29-97CF-7A88C269B1D8}"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5E091A4-D2AD-4FBC-AB8A-41A0525BB0B9}" type="datetimeFigureOut">
              <a:rPr lang="fr-FR" smtClean="0"/>
              <a:pPr/>
              <a:t>30/01/2015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EB6B0C1-806B-4D29-97CF-7A88C269B1D8}"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5E091A4-D2AD-4FBC-AB8A-41A0525BB0B9}" type="datetimeFigureOut">
              <a:rPr lang="fr-FR" smtClean="0"/>
              <a:pPr/>
              <a:t>30/01/2015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EB6B0C1-806B-4D29-97CF-7A88C269B1D8}"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B5E091A4-D2AD-4FBC-AB8A-41A0525BB0B9}" type="datetimeFigureOut">
              <a:rPr lang="fr-FR" smtClean="0"/>
              <a:pPr/>
              <a:t>30/01/2015</a:t>
            </a:fld>
            <a:endParaRPr lang="fr-FR"/>
          </a:p>
        </p:txBody>
      </p:sp>
      <p:sp>
        <p:nvSpPr>
          <p:cNvPr id="9" name="Espace réservé du numéro de diapositive 8"/>
          <p:cNvSpPr>
            <a:spLocks noGrp="1"/>
          </p:cNvSpPr>
          <p:nvPr>
            <p:ph type="sldNum" sz="quarter" idx="15"/>
          </p:nvPr>
        </p:nvSpPr>
        <p:spPr/>
        <p:txBody>
          <a:bodyPr rtlCol="0"/>
          <a:lstStyle/>
          <a:p>
            <a:fld id="{FEB6B0C1-806B-4D29-97CF-7A88C269B1D8}" type="slidenum">
              <a:rPr lang="fr-FR" smtClean="0"/>
              <a:pPr/>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B5E091A4-D2AD-4FBC-AB8A-41A0525BB0B9}" type="datetimeFigureOut">
              <a:rPr lang="fr-FR" smtClean="0"/>
              <a:pPr/>
              <a:t>30/01/2015</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FEB6B0C1-806B-4D29-97CF-7A88C269B1D8}"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B5E091A4-D2AD-4FBC-AB8A-41A0525BB0B9}" type="datetimeFigureOut">
              <a:rPr lang="fr-FR" smtClean="0"/>
              <a:pPr/>
              <a:t>30/01/2015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EB6B0C1-806B-4D29-97CF-7A88C269B1D8}" type="slidenum">
              <a:rPr lang="fr-FR" smtClean="0"/>
              <a:pPr/>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fld id="{B5E091A4-D2AD-4FBC-AB8A-41A0525BB0B9}" type="datetimeFigureOut">
              <a:rPr lang="fr-FR" smtClean="0"/>
              <a:pPr/>
              <a:t>30/01/2015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EB6B0C1-806B-4D29-97CF-7A88C269B1D8}" type="slidenum">
              <a:rPr lang="fr-FR" smtClean="0"/>
              <a:pPr/>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6" name="Espace réservé de la date 5"/>
          <p:cNvSpPr>
            <a:spLocks noGrp="1"/>
          </p:cNvSpPr>
          <p:nvPr>
            <p:ph type="dt" sz="half" idx="10"/>
          </p:nvPr>
        </p:nvSpPr>
        <p:spPr/>
        <p:txBody>
          <a:bodyPr rtlCol="0"/>
          <a:lstStyle/>
          <a:p>
            <a:fld id="{B5E091A4-D2AD-4FBC-AB8A-41A0525BB0B9}" type="datetimeFigureOut">
              <a:rPr lang="fr-FR" smtClean="0"/>
              <a:pPr/>
              <a:t>30/01/2015</a:t>
            </a:fld>
            <a:endParaRPr lang="fr-FR"/>
          </a:p>
        </p:txBody>
      </p:sp>
      <p:sp>
        <p:nvSpPr>
          <p:cNvPr id="7" name="Espace réservé du numéro de diapositive 6"/>
          <p:cNvSpPr>
            <a:spLocks noGrp="1"/>
          </p:cNvSpPr>
          <p:nvPr>
            <p:ph type="sldNum" sz="quarter" idx="11"/>
          </p:nvPr>
        </p:nvSpPr>
        <p:spPr/>
        <p:txBody>
          <a:bodyPr rtlCol="0"/>
          <a:lstStyle/>
          <a:p>
            <a:fld id="{FEB6B0C1-806B-4D29-97CF-7A88C269B1D8}" type="slidenum">
              <a:rPr lang="fr-FR" smtClean="0"/>
              <a:pPr/>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5E091A4-D2AD-4FBC-AB8A-41A0525BB0B9}" type="datetimeFigureOut">
              <a:rPr lang="fr-FR" smtClean="0"/>
              <a:pPr/>
              <a:t>30/01/2015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EB6B0C1-806B-4D29-97CF-7A88C269B1D8}"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B5E091A4-D2AD-4FBC-AB8A-41A0525BB0B9}" type="datetimeFigureOut">
              <a:rPr lang="fr-FR" smtClean="0"/>
              <a:pPr/>
              <a:t>30/01/2015</a:t>
            </a:fld>
            <a:endParaRPr lang="fr-FR"/>
          </a:p>
        </p:txBody>
      </p:sp>
      <p:sp>
        <p:nvSpPr>
          <p:cNvPr id="22" name="Espace réservé du numéro de diapositive 21"/>
          <p:cNvSpPr>
            <a:spLocks noGrp="1"/>
          </p:cNvSpPr>
          <p:nvPr>
            <p:ph type="sldNum" sz="quarter" idx="15"/>
          </p:nvPr>
        </p:nvSpPr>
        <p:spPr/>
        <p:txBody>
          <a:bodyPr rtlCol="0"/>
          <a:lstStyle/>
          <a:p>
            <a:fld id="{FEB6B0C1-806B-4D29-97CF-7A88C269B1D8}" type="slidenum">
              <a:rPr lang="fr-FR" smtClean="0"/>
              <a:pPr/>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B5E091A4-D2AD-4FBC-AB8A-41A0525BB0B9}" type="datetimeFigureOut">
              <a:rPr lang="fr-FR" smtClean="0"/>
              <a:pPr/>
              <a:t>30/01/2015</a:t>
            </a:fld>
            <a:endParaRPr lang="fr-FR"/>
          </a:p>
        </p:txBody>
      </p:sp>
      <p:sp>
        <p:nvSpPr>
          <p:cNvPr id="18" name="Espace réservé du numéro de diapositive 17"/>
          <p:cNvSpPr>
            <a:spLocks noGrp="1"/>
          </p:cNvSpPr>
          <p:nvPr>
            <p:ph type="sldNum" sz="quarter" idx="11"/>
          </p:nvPr>
        </p:nvSpPr>
        <p:spPr/>
        <p:txBody>
          <a:bodyPr rtlCol="0"/>
          <a:lstStyle/>
          <a:p>
            <a:fld id="{FEB6B0C1-806B-4D29-97CF-7A88C269B1D8}" type="slidenum">
              <a:rPr lang="fr-FR" smtClean="0"/>
              <a:pPr/>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5E091A4-D2AD-4FBC-AB8A-41A0525BB0B9}" type="datetimeFigureOut">
              <a:rPr lang="fr-FR" smtClean="0"/>
              <a:pPr/>
              <a:t>30/01/2015</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EB6B0C1-806B-4D29-97CF-7A88C269B1D8}"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 diagramme PERT</a:t>
            </a:r>
            <a:endParaRPr lang="fr-FR" dirty="0"/>
          </a:p>
        </p:txBody>
      </p:sp>
      <p:sp>
        <p:nvSpPr>
          <p:cNvPr id="3" name="Sous-titre 2"/>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xmlns="" val="1212494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sz="quarter" idx="1"/>
          </p:nvPr>
        </p:nvSpPr>
        <p:spPr>
          <a:xfrm>
            <a:off x="457200" y="980728"/>
            <a:ext cx="8229600" cy="5222875"/>
          </a:xfrm>
        </p:spPr>
        <p:txBody>
          <a:bodyPr>
            <a:normAutofit lnSpcReduction="10000"/>
          </a:bodyPr>
          <a:lstStyle/>
          <a:p>
            <a:pPr eaLnBrk="1" hangingPunct="1">
              <a:lnSpc>
                <a:spcPct val="90000"/>
              </a:lnSpc>
              <a:buFont typeface="Wingdings" pitchFamily="2" charset="2"/>
              <a:buNone/>
            </a:pPr>
            <a:r>
              <a:rPr lang="fr-FR" altLang="fr-FR" dirty="0" smtClean="0"/>
              <a:t>	Réseau : on appelle réseau ou diagramme PERT, l’ensemble des tâches et des étapes qui forment le projet.</a:t>
            </a:r>
          </a:p>
          <a:p>
            <a:pPr eaLnBrk="1" hangingPunct="1">
              <a:lnSpc>
                <a:spcPct val="90000"/>
              </a:lnSpc>
              <a:buFont typeface="Wingdings" pitchFamily="2" charset="2"/>
              <a:buNone/>
            </a:pPr>
            <a:endParaRPr lang="fr-FR" altLang="fr-FR" dirty="0" smtClean="0"/>
          </a:p>
          <a:p>
            <a:pPr eaLnBrk="1" hangingPunct="1">
              <a:lnSpc>
                <a:spcPct val="90000"/>
              </a:lnSpc>
              <a:buFont typeface="Wingdings" pitchFamily="2" charset="2"/>
              <a:buNone/>
            </a:pPr>
            <a:r>
              <a:rPr lang="fr-FR" altLang="fr-FR" dirty="0" smtClean="0"/>
              <a:t>	- Un réseau possède toujours une étape de début et une étape de fin. </a:t>
            </a:r>
          </a:p>
          <a:p>
            <a:pPr eaLnBrk="1" hangingPunct="1">
              <a:lnSpc>
                <a:spcPct val="90000"/>
              </a:lnSpc>
              <a:buFont typeface="Wingdings" pitchFamily="2" charset="2"/>
              <a:buNone/>
            </a:pPr>
            <a:endParaRPr lang="fr-FR" altLang="fr-FR" dirty="0" smtClean="0"/>
          </a:p>
          <a:p>
            <a:pPr eaLnBrk="1" hangingPunct="1">
              <a:lnSpc>
                <a:spcPct val="90000"/>
              </a:lnSpc>
              <a:buFont typeface="Wingdings" pitchFamily="2" charset="2"/>
              <a:buNone/>
            </a:pPr>
            <a:r>
              <a:rPr lang="fr-FR" altLang="fr-FR" dirty="0" smtClean="0"/>
              <a:t>	- On lit un réseau de la gauche vers la droite. </a:t>
            </a:r>
          </a:p>
          <a:p>
            <a:pPr eaLnBrk="1" hangingPunct="1">
              <a:lnSpc>
                <a:spcPct val="90000"/>
              </a:lnSpc>
              <a:buFont typeface="Wingdings" pitchFamily="2" charset="2"/>
              <a:buNone/>
            </a:pPr>
            <a:endParaRPr lang="fr-FR" altLang="fr-FR" dirty="0" smtClean="0"/>
          </a:p>
          <a:p>
            <a:pPr eaLnBrk="1" hangingPunct="1">
              <a:lnSpc>
                <a:spcPct val="90000"/>
              </a:lnSpc>
              <a:buFont typeface="Wingdings" pitchFamily="2" charset="2"/>
              <a:buNone/>
            </a:pPr>
            <a:r>
              <a:rPr lang="fr-FR" altLang="fr-FR" dirty="0" smtClean="0"/>
              <a:t>	- Les flèches sont orientées dans ce sens. Il n’y a jamais de retour.</a:t>
            </a:r>
          </a:p>
          <a:p>
            <a:pPr eaLnBrk="1" hangingPunct="1">
              <a:lnSpc>
                <a:spcPct val="90000"/>
              </a:lnSpc>
              <a:buFont typeface="Wingdings" pitchFamily="2" charset="2"/>
              <a:buNone/>
            </a:pPr>
            <a:endParaRPr lang="fr-FR" altLang="fr-FR" dirty="0" smtClean="0"/>
          </a:p>
          <a:p>
            <a:pPr eaLnBrk="1" hangingPunct="1">
              <a:lnSpc>
                <a:spcPct val="90000"/>
              </a:lnSpc>
              <a:buFont typeface="Wingdings" pitchFamily="2" charset="2"/>
              <a:buNone/>
            </a:pPr>
            <a:r>
              <a:rPr lang="fr-FR" altLang="fr-FR" dirty="0" smtClean="0"/>
              <a:t>	- On ne peut représenter une tâche que par une seule flèche.</a:t>
            </a:r>
          </a:p>
        </p:txBody>
      </p:sp>
      <p:sp>
        <p:nvSpPr>
          <p:cNvPr id="3"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Méthode PERT - Généralité</a:t>
            </a:r>
          </a:p>
        </p:txBody>
      </p:sp>
    </p:spTree>
    <p:extLst>
      <p:ext uri="{BB962C8B-B14F-4D97-AF65-F5344CB8AC3E}">
        <p14:creationId xmlns:p14="http://schemas.microsoft.com/office/powerpoint/2010/main" xmlns="" val="35360102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sz="quarter" idx="1"/>
          </p:nvPr>
        </p:nvSpPr>
        <p:spPr>
          <a:xfrm>
            <a:off x="457200" y="908050"/>
            <a:ext cx="8229600" cy="5222875"/>
          </a:xfrm>
        </p:spPr>
        <p:txBody>
          <a:bodyPr/>
          <a:lstStyle/>
          <a:p>
            <a:pPr marL="0" indent="0" eaLnBrk="1" hangingPunct="1">
              <a:lnSpc>
                <a:spcPct val="90000"/>
              </a:lnSpc>
              <a:buNone/>
            </a:pPr>
            <a:r>
              <a:rPr lang="fr-FR" altLang="fr-FR" b="1" dirty="0" smtClean="0"/>
              <a:t>Règle 1</a:t>
            </a:r>
          </a:p>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r>
              <a:rPr lang="fr-FR" altLang="fr-FR" dirty="0" smtClean="0"/>
              <a:t>	- Toute tâche a une étape de début et une étape de fin. </a:t>
            </a:r>
          </a:p>
          <a:p>
            <a:pPr eaLnBrk="1" hangingPunct="1">
              <a:lnSpc>
                <a:spcPct val="90000"/>
              </a:lnSpc>
              <a:buFont typeface="Wingdings" pitchFamily="2" charset="2"/>
              <a:buNone/>
            </a:pPr>
            <a:r>
              <a:rPr lang="fr-FR" altLang="fr-FR" dirty="0" smtClean="0"/>
              <a:t>	- Une tâche suivante ne peut démarrer que si la tâche précédente est terminée.</a:t>
            </a:r>
          </a:p>
          <a:p>
            <a:pPr eaLnBrk="1" hangingPunct="1">
              <a:lnSpc>
                <a:spcPct val="90000"/>
              </a:lnSpc>
              <a:buFont typeface="Wingdings" pitchFamily="2" charset="2"/>
              <a:buNone/>
            </a:pPr>
            <a:endParaRPr lang="fr-FR" altLang="fr-FR" b="1" dirty="0" smtClean="0"/>
          </a:p>
        </p:txBody>
      </p:sp>
      <p:pic>
        <p:nvPicPr>
          <p:cNvPr id="5" name="Picture 3" descr="image12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87823" y="4524085"/>
            <a:ext cx="3225599" cy="849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Méthode PERT - Règles</a:t>
            </a:r>
          </a:p>
        </p:txBody>
      </p:sp>
    </p:spTree>
    <p:extLst>
      <p:ext uri="{BB962C8B-B14F-4D97-AF65-F5344CB8AC3E}">
        <p14:creationId xmlns:p14="http://schemas.microsoft.com/office/powerpoint/2010/main" xmlns="" val="330906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sz="quarter" idx="1"/>
          </p:nvPr>
        </p:nvSpPr>
        <p:spPr>
          <a:xfrm>
            <a:off x="457200" y="908050"/>
            <a:ext cx="8229600" cy="5222875"/>
          </a:xfrm>
        </p:spPr>
        <p:txBody>
          <a:bodyPr/>
          <a:lstStyle/>
          <a:p>
            <a:pPr marL="0" indent="0" eaLnBrk="1" hangingPunct="1">
              <a:lnSpc>
                <a:spcPct val="90000"/>
              </a:lnSpc>
              <a:buNone/>
            </a:pPr>
            <a:r>
              <a:rPr lang="fr-FR" altLang="fr-FR" b="1" dirty="0" smtClean="0"/>
              <a:t>Règle 2</a:t>
            </a:r>
          </a:p>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r>
              <a:rPr lang="fr-FR" altLang="fr-FR" dirty="0" smtClean="0"/>
              <a:t>	- Deux tâches qui se succèdent immédiatement sont représentées par des flèches qui se suivent.</a:t>
            </a:r>
          </a:p>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endParaRPr lang="fr-FR" altLang="fr-FR" b="1" dirty="0" smtClean="0"/>
          </a:p>
        </p:txBody>
      </p:sp>
      <p:pic>
        <p:nvPicPr>
          <p:cNvPr id="5" name="Picture 3" descr="image12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54915" y="4440238"/>
            <a:ext cx="5237365" cy="788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Méthode PERT - Règles</a:t>
            </a:r>
          </a:p>
        </p:txBody>
      </p:sp>
    </p:spTree>
    <p:extLst>
      <p:ext uri="{BB962C8B-B14F-4D97-AF65-F5344CB8AC3E}">
        <p14:creationId xmlns:p14="http://schemas.microsoft.com/office/powerpoint/2010/main" xmlns="" val="201271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sz="quarter" idx="1"/>
          </p:nvPr>
        </p:nvSpPr>
        <p:spPr>
          <a:xfrm>
            <a:off x="457200" y="908050"/>
            <a:ext cx="8229600" cy="5222875"/>
          </a:xfrm>
        </p:spPr>
        <p:txBody>
          <a:bodyPr/>
          <a:lstStyle/>
          <a:p>
            <a:pPr marL="0" indent="0" eaLnBrk="1" hangingPunct="1">
              <a:lnSpc>
                <a:spcPct val="90000"/>
              </a:lnSpc>
              <a:buNone/>
            </a:pPr>
            <a:r>
              <a:rPr lang="fr-FR" altLang="fr-FR" b="1" dirty="0" smtClean="0"/>
              <a:t>Règle 3</a:t>
            </a:r>
          </a:p>
          <a:p>
            <a:pPr eaLnBrk="1" hangingPunct="1">
              <a:lnSpc>
                <a:spcPct val="90000"/>
              </a:lnSpc>
            </a:pPr>
            <a:endParaRPr lang="fr-FR" altLang="fr-FR" b="1" dirty="0" smtClean="0"/>
          </a:p>
          <a:p>
            <a:pPr eaLnBrk="1" hangingPunct="1">
              <a:lnSpc>
                <a:spcPct val="90000"/>
              </a:lnSpc>
              <a:buFont typeface="Wingdings" pitchFamily="2" charset="2"/>
              <a:buNone/>
            </a:pPr>
            <a:r>
              <a:rPr lang="fr-FR" altLang="fr-FR" b="1" dirty="0" smtClean="0"/>
              <a:t>	</a:t>
            </a:r>
            <a:r>
              <a:rPr lang="fr-FR" altLang="fr-FR" dirty="0" smtClean="0"/>
              <a:t>- Deux tâches C et D qui sont simultanées sont représentées de la manière suivante </a:t>
            </a:r>
            <a:r>
              <a:rPr lang="fr-FR" altLang="fr-FR" b="1" dirty="0" smtClean="0"/>
              <a:t>:</a:t>
            </a:r>
          </a:p>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endParaRPr lang="fr-FR" altLang="fr-FR" b="1" dirty="0" smtClean="0"/>
          </a:p>
        </p:txBody>
      </p:sp>
      <p:pic>
        <p:nvPicPr>
          <p:cNvPr id="78852" name="Picture 4" descr="image12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59832" y="3498862"/>
            <a:ext cx="2664693" cy="23225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Méthode PERT - Règles</a:t>
            </a:r>
          </a:p>
        </p:txBody>
      </p:sp>
    </p:spTree>
    <p:extLst>
      <p:ext uri="{BB962C8B-B14F-4D97-AF65-F5344CB8AC3E}">
        <p14:creationId xmlns:p14="http://schemas.microsoft.com/office/powerpoint/2010/main" xmlns="" val="3910862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sz="quarter" idx="1"/>
          </p:nvPr>
        </p:nvSpPr>
        <p:spPr>
          <a:xfrm>
            <a:off x="457200" y="908050"/>
            <a:ext cx="8229600" cy="5222875"/>
          </a:xfrm>
        </p:spPr>
        <p:txBody>
          <a:bodyPr/>
          <a:lstStyle/>
          <a:p>
            <a:pPr marL="0" indent="0" eaLnBrk="1" hangingPunct="1">
              <a:lnSpc>
                <a:spcPct val="90000"/>
              </a:lnSpc>
              <a:buNone/>
            </a:pPr>
            <a:r>
              <a:rPr lang="fr-FR" altLang="fr-FR" b="1" dirty="0" smtClean="0"/>
              <a:t>Règle 4</a:t>
            </a:r>
          </a:p>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r>
              <a:rPr lang="fr-FR" altLang="fr-FR" b="1" dirty="0" smtClean="0"/>
              <a:t>	</a:t>
            </a:r>
            <a:r>
              <a:rPr lang="fr-FR" altLang="fr-FR" dirty="0" smtClean="0"/>
              <a:t>- Deux tâches E et F qui sont convergentes (c’est à dire qui précèdent une même tâche G) sont représentées de la manière suivante : </a:t>
            </a:r>
          </a:p>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endParaRPr lang="fr-FR" altLang="fr-FR" b="1" dirty="0" smtClean="0"/>
          </a:p>
        </p:txBody>
      </p:sp>
      <p:pic>
        <p:nvPicPr>
          <p:cNvPr id="80900" name="Picture 4" descr="image12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36552" y="3717032"/>
            <a:ext cx="4123962" cy="2088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Méthode PERT - Règles</a:t>
            </a:r>
          </a:p>
        </p:txBody>
      </p:sp>
    </p:spTree>
    <p:extLst>
      <p:ext uri="{BB962C8B-B14F-4D97-AF65-F5344CB8AC3E}">
        <p14:creationId xmlns:p14="http://schemas.microsoft.com/office/powerpoint/2010/main" xmlns="" val="1385991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sz="quarter" idx="1"/>
          </p:nvPr>
        </p:nvSpPr>
        <p:spPr>
          <a:xfrm>
            <a:off x="457200" y="908050"/>
            <a:ext cx="8229600" cy="5222875"/>
          </a:xfrm>
        </p:spPr>
        <p:txBody>
          <a:bodyPr/>
          <a:lstStyle/>
          <a:p>
            <a:pPr marL="0" indent="0" eaLnBrk="1" hangingPunct="1">
              <a:lnSpc>
                <a:spcPct val="90000"/>
              </a:lnSpc>
              <a:buNone/>
            </a:pPr>
            <a:r>
              <a:rPr lang="fr-FR" altLang="fr-FR" b="1" dirty="0" smtClean="0"/>
              <a:t>Règle 5</a:t>
            </a:r>
          </a:p>
          <a:p>
            <a:pPr eaLnBrk="1" hangingPunct="1">
              <a:lnSpc>
                <a:spcPct val="90000"/>
              </a:lnSpc>
            </a:pPr>
            <a:endParaRPr lang="fr-FR" altLang="fr-FR" b="1" dirty="0" smtClean="0"/>
          </a:p>
          <a:p>
            <a:pPr eaLnBrk="1" hangingPunct="1">
              <a:lnSpc>
                <a:spcPct val="90000"/>
              </a:lnSpc>
              <a:buFont typeface="Wingdings" pitchFamily="2" charset="2"/>
              <a:buNone/>
            </a:pPr>
            <a:r>
              <a:rPr lang="fr-FR" altLang="fr-FR" b="1" dirty="0" smtClean="0"/>
              <a:t>	</a:t>
            </a:r>
            <a:r>
              <a:rPr lang="fr-FR" altLang="fr-FR" dirty="0" smtClean="0"/>
              <a:t>Parfois, il est nécessaire d’introduire des tâches fictives.</a:t>
            </a:r>
          </a:p>
          <a:p>
            <a:pPr eaLnBrk="1" hangingPunct="1">
              <a:lnSpc>
                <a:spcPct val="90000"/>
              </a:lnSpc>
              <a:buFont typeface="Wingdings" pitchFamily="2" charset="2"/>
              <a:buNone/>
            </a:pPr>
            <a:endParaRPr lang="fr-FR" altLang="fr-FR" dirty="0" smtClean="0"/>
          </a:p>
          <a:p>
            <a:pPr eaLnBrk="1" hangingPunct="1">
              <a:lnSpc>
                <a:spcPct val="90000"/>
              </a:lnSpc>
              <a:buFont typeface="Wingdings" pitchFamily="2" charset="2"/>
              <a:buNone/>
            </a:pPr>
            <a:r>
              <a:rPr lang="fr-FR" altLang="fr-FR" dirty="0" smtClean="0"/>
              <a:t>	Une tâche fictive a une durée nulle. Elle ne modifie pas le délai final. </a:t>
            </a:r>
          </a:p>
          <a:p>
            <a:pPr eaLnBrk="1" hangingPunct="1">
              <a:lnSpc>
                <a:spcPct val="90000"/>
              </a:lnSpc>
              <a:buFont typeface="Wingdings" pitchFamily="2" charset="2"/>
              <a:buNone/>
            </a:pPr>
            <a:endParaRPr lang="fr-FR" altLang="fr-FR" dirty="0" smtClean="0"/>
          </a:p>
          <a:p>
            <a:pPr eaLnBrk="1" hangingPunct="1">
              <a:lnSpc>
                <a:spcPct val="90000"/>
              </a:lnSpc>
              <a:buFont typeface="Wingdings" pitchFamily="2" charset="2"/>
              <a:buNone/>
            </a:pPr>
            <a:r>
              <a:rPr lang="fr-FR" altLang="fr-FR" dirty="0" smtClean="0"/>
              <a:t>	Par exemple, si la tâche K succède aux tâches H et J, et que la tâche L succède seulement à la tâche H, on représente le problème de la manière suivante :</a:t>
            </a:r>
          </a:p>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endParaRPr lang="fr-FR" altLang="fr-FR" b="1" dirty="0" smtClean="0"/>
          </a:p>
        </p:txBody>
      </p:sp>
      <p:sp>
        <p:nvSpPr>
          <p:cNvPr id="3"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Méthode PERT - Règles</a:t>
            </a:r>
          </a:p>
        </p:txBody>
      </p:sp>
    </p:spTree>
    <p:extLst>
      <p:ext uri="{BB962C8B-B14F-4D97-AF65-F5344CB8AC3E}">
        <p14:creationId xmlns:p14="http://schemas.microsoft.com/office/powerpoint/2010/main" xmlns="" val="1420436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sz="quarter" idx="1"/>
          </p:nvPr>
        </p:nvSpPr>
        <p:spPr>
          <a:xfrm>
            <a:off x="457200" y="908050"/>
            <a:ext cx="8229600" cy="5222875"/>
          </a:xfrm>
        </p:spPr>
        <p:txBody>
          <a:bodyPr/>
          <a:lstStyle/>
          <a:p>
            <a:pPr eaLnBrk="1" hangingPunct="1">
              <a:lnSpc>
                <a:spcPct val="90000"/>
              </a:lnSpc>
              <a:buFont typeface="Wingdings" pitchFamily="2" charset="2"/>
              <a:buNone/>
            </a:pPr>
            <a:endParaRPr lang="fr-FR" altLang="fr-FR" b="1" smtClean="0"/>
          </a:p>
          <a:p>
            <a:pPr eaLnBrk="1" hangingPunct="1">
              <a:lnSpc>
                <a:spcPct val="90000"/>
              </a:lnSpc>
              <a:buFont typeface="Wingdings" pitchFamily="2" charset="2"/>
              <a:buNone/>
            </a:pPr>
            <a:endParaRPr lang="fr-FR" altLang="fr-FR" b="1" smtClean="0"/>
          </a:p>
        </p:txBody>
      </p:sp>
      <p:pic>
        <p:nvPicPr>
          <p:cNvPr id="20483" name="Picture 3" descr="image12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07704" y="2413604"/>
            <a:ext cx="5472608" cy="2115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Méthode PERT - Règles</a:t>
            </a:r>
          </a:p>
        </p:txBody>
      </p:sp>
    </p:spTree>
    <p:extLst>
      <p:ext uri="{BB962C8B-B14F-4D97-AF65-F5344CB8AC3E}">
        <p14:creationId xmlns:p14="http://schemas.microsoft.com/office/powerpoint/2010/main" xmlns="" val="152596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sz="quarter" idx="1"/>
          </p:nvPr>
        </p:nvSpPr>
        <p:spPr>
          <a:xfrm>
            <a:off x="467544" y="692696"/>
            <a:ext cx="8229600" cy="5222875"/>
          </a:xfrm>
        </p:spPr>
        <p:txBody>
          <a:bodyPr/>
          <a:lstStyle/>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r>
              <a:rPr lang="fr-FR" altLang="fr-FR" b="1" dirty="0" smtClean="0"/>
              <a:t>Exemple 1</a:t>
            </a:r>
          </a:p>
          <a:p>
            <a:pPr eaLnBrk="1" hangingPunct="1">
              <a:lnSpc>
                <a:spcPct val="90000"/>
              </a:lnSpc>
              <a:buFont typeface="Wingdings" pitchFamily="2" charset="2"/>
              <a:buNone/>
            </a:pPr>
            <a:endParaRPr lang="fr-FR" altLang="fr-FR" b="1" dirty="0"/>
          </a:p>
          <a:p>
            <a:pPr eaLnBrk="1" hangingPunct="1">
              <a:lnSpc>
                <a:spcPct val="90000"/>
              </a:lnSpc>
              <a:buFont typeface="Wingdings" pitchFamily="2" charset="2"/>
              <a:buNone/>
            </a:pPr>
            <a:r>
              <a:rPr lang="fr-FR" altLang="fr-FR" dirty="0" smtClean="0"/>
              <a:t>	Dessiner </a:t>
            </a:r>
            <a:r>
              <a:rPr lang="fr-FR" altLang="fr-FR" dirty="0"/>
              <a:t>le graphe PERT correspondant à la table </a:t>
            </a:r>
            <a:r>
              <a:rPr lang="fr-FR" altLang="fr-FR" dirty="0" smtClean="0"/>
              <a:t>de tâches </a:t>
            </a:r>
            <a:r>
              <a:rPr lang="fr-FR" altLang="fr-FR" dirty="0"/>
              <a:t>ci-dessous :</a:t>
            </a:r>
          </a:p>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endParaRPr lang="fr-FR" altLang="fr-FR" b="1"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07704" y="3503240"/>
            <a:ext cx="2592288" cy="251031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Méthode PERT - Application</a:t>
            </a:r>
          </a:p>
        </p:txBody>
      </p:sp>
    </p:spTree>
    <p:extLst>
      <p:ext uri="{BB962C8B-B14F-4D97-AF65-F5344CB8AC3E}">
        <p14:creationId xmlns:p14="http://schemas.microsoft.com/office/powerpoint/2010/main" xmlns="" val="4005264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9512" y="2780928"/>
            <a:ext cx="8439150" cy="16573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Rectangle 2"/>
          <p:cNvSpPr txBox="1">
            <a:spLocks noChangeArrowheads="1"/>
          </p:cNvSpPr>
          <p:nvPr/>
        </p:nvSpPr>
        <p:spPr>
          <a:xfrm>
            <a:off x="468313" y="836613"/>
            <a:ext cx="8229600" cy="5222875"/>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90000"/>
              </a:lnSpc>
              <a:buFont typeface="Wingdings" pitchFamily="2" charset="2"/>
              <a:buNone/>
            </a:pPr>
            <a:endParaRPr lang="fr-FR" altLang="fr-FR" b="1" dirty="0" smtClean="0"/>
          </a:p>
          <a:p>
            <a:pPr>
              <a:lnSpc>
                <a:spcPct val="90000"/>
              </a:lnSpc>
              <a:buFont typeface="Wingdings" pitchFamily="2" charset="2"/>
              <a:buNone/>
            </a:pPr>
            <a:endParaRPr lang="fr-FR" altLang="fr-FR" b="1" dirty="0" smtClean="0"/>
          </a:p>
          <a:p>
            <a:pPr>
              <a:lnSpc>
                <a:spcPct val="90000"/>
              </a:lnSpc>
              <a:buFont typeface="Wingdings" pitchFamily="2" charset="2"/>
              <a:buNone/>
            </a:pPr>
            <a:r>
              <a:rPr lang="fr-FR" altLang="fr-FR" b="1" dirty="0" smtClean="0"/>
              <a:t>Solution proposée :</a:t>
            </a:r>
          </a:p>
          <a:p>
            <a:pPr>
              <a:lnSpc>
                <a:spcPct val="90000"/>
              </a:lnSpc>
              <a:buFont typeface="Wingdings" pitchFamily="2" charset="2"/>
              <a:buNone/>
            </a:pPr>
            <a:endParaRPr lang="fr-FR" altLang="fr-FR" b="1" dirty="0" smtClean="0"/>
          </a:p>
          <a:p>
            <a:pPr>
              <a:lnSpc>
                <a:spcPct val="90000"/>
              </a:lnSpc>
              <a:buFont typeface="Wingdings" pitchFamily="2" charset="2"/>
              <a:buNone/>
            </a:pPr>
            <a:endParaRPr lang="fr-FR" altLang="fr-FR" b="1" dirty="0" smtClean="0"/>
          </a:p>
        </p:txBody>
      </p:sp>
      <p:sp>
        <p:nvSpPr>
          <p:cNvPr id="4"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Méthode PERT - Application</a:t>
            </a:r>
          </a:p>
        </p:txBody>
      </p:sp>
    </p:spTree>
    <p:extLst>
      <p:ext uri="{BB962C8B-B14F-4D97-AF65-F5344CB8AC3E}">
        <p14:creationId xmlns:p14="http://schemas.microsoft.com/office/powerpoint/2010/main" xmlns="" val="1331789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23728" y="3212976"/>
            <a:ext cx="2819400" cy="304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Rectangle 2"/>
          <p:cNvSpPr>
            <a:spLocks noGrp="1" noChangeArrowheads="1"/>
          </p:cNvSpPr>
          <p:nvPr>
            <p:ph sz="quarter" idx="1"/>
          </p:nvPr>
        </p:nvSpPr>
        <p:spPr>
          <a:xfrm>
            <a:off x="467544" y="476672"/>
            <a:ext cx="8229600" cy="5222875"/>
          </a:xfrm>
        </p:spPr>
        <p:txBody>
          <a:bodyPr/>
          <a:lstStyle/>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r>
              <a:rPr lang="fr-FR" altLang="fr-FR" b="1" dirty="0" smtClean="0"/>
              <a:t>Exemple 2</a:t>
            </a:r>
          </a:p>
          <a:p>
            <a:pPr eaLnBrk="1" hangingPunct="1">
              <a:lnSpc>
                <a:spcPct val="90000"/>
              </a:lnSpc>
              <a:buFont typeface="Wingdings" pitchFamily="2" charset="2"/>
              <a:buNone/>
            </a:pPr>
            <a:endParaRPr lang="fr-FR" altLang="fr-FR" b="1" dirty="0"/>
          </a:p>
          <a:p>
            <a:pPr eaLnBrk="1" hangingPunct="1">
              <a:lnSpc>
                <a:spcPct val="90000"/>
              </a:lnSpc>
              <a:buFont typeface="Wingdings" pitchFamily="2" charset="2"/>
              <a:buNone/>
            </a:pPr>
            <a:r>
              <a:rPr lang="fr-FR" altLang="fr-FR" dirty="0" smtClean="0"/>
              <a:t>	Représenter en </a:t>
            </a:r>
            <a:r>
              <a:rPr lang="fr-FR" altLang="fr-FR" dirty="0"/>
              <a:t>PERT </a:t>
            </a:r>
            <a:r>
              <a:rPr lang="fr-FR" altLang="fr-FR" dirty="0" smtClean="0"/>
              <a:t>les tâches liées par les contraintes suivantes :</a:t>
            </a:r>
            <a:endParaRPr lang="fr-FR" altLang="fr-FR" dirty="0"/>
          </a:p>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endParaRPr lang="fr-FR" altLang="fr-FR" b="1" dirty="0" smtClean="0"/>
          </a:p>
        </p:txBody>
      </p:sp>
      <p:sp>
        <p:nvSpPr>
          <p:cNvPr id="4"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Méthode PERT - Application</a:t>
            </a:r>
          </a:p>
        </p:txBody>
      </p:sp>
    </p:spTree>
    <p:extLst>
      <p:ext uri="{BB962C8B-B14F-4D97-AF65-F5344CB8AC3E}">
        <p14:creationId xmlns:p14="http://schemas.microsoft.com/office/powerpoint/2010/main" xmlns="" val="4064044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sz="quarter" idx="1"/>
          </p:nvPr>
        </p:nvSpPr>
        <p:spPr>
          <a:xfrm>
            <a:off x="214282" y="1158875"/>
            <a:ext cx="8715436" cy="5222875"/>
          </a:xfrm>
        </p:spPr>
        <p:txBody>
          <a:bodyPr/>
          <a:lstStyle/>
          <a:p>
            <a:pPr>
              <a:buFont typeface="Arial" pitchFamily="34" charset="0"/>
              <a:buChar char="•"/>
            </a:pPr>
            <a:r>
              <a:rPr lang="fr-FR" altLang="fr-FR" dirty="0" smtClean="0"/>
              <a:t>Fin des années cinquante  :</a:t>
            </a:r>
          </a:p>
          <a:p>
            <a:pPr>
              <a:buFont typeface="Arial" pitchFamily="34" charset="0"/>
              <a:buChar char="•"/>
            </a:pPr>
            <a:r>
              <a:rPr lang="fr-FR" altLang="fr-FR" dirty="0" smtClean="0"/>
              <a:t> Conception d’une nouvelle technique d'ordonnancement :</a:t>
            </a:r>
          </a:p>
          <a:p>
            <a:pPr lvl="1">
              <a:buFont typeface="Arial" pitchFamily="34" charset="0"/>
              <a:buChar char="•"/>
            </a:pPr>
            <a:r>
              <a:rPr lang="fr-FR" altLang="fr-FR" dirty="0" smtClean="0">
                <a:sym typeface="Wingdings" pitchFamily="2" charset="2"/>
              </a:rPr>
              <a:t>  </a:t>
            </a:r>
            <a:r>
              <a:rPr lang="fr-FR" altLang="fr-FR" dirty="0" smtClean="0"/>
              <a:t>Gains de temps importants dans la réalisation de ses missiles à ogive nucléaire </a:t>
            </a:r>
            <a:r>
              <a:rPr lang="fr-FR" altLang="fr-FR" dirty="0" err="1" smtClean="0"/>
              <a:t>Polaris</a:t>
            </a:r>
            <a:r>
              <a:rPr lang="fr-FR" altLang="fr-FR" dirty="0" smtClean="0"/>
              <a:t> : </a:t>
            </a:r>
          </a:p>
          <a:p>
            <a:pPr eaLnBrk="1" hangingPunct="1">
              <a:buFont typeface="Wingdings" pitchFamily="2" charset="2"/>
              <a:buNone/>
            </a:pPr>
            <a:endParaRPr lang="fr-FR" altLang="fr-FR" dirty="0" smtClean="0"/>
          </a:p>
          <a:p>
            <a:pPr algn="ctr" eaLnBrk="1" hangingPunct="1">
              <a:buFont typeface="Wingdings" pitchFamily="2" charset="2"/>
              <a:buNone/>
            </a:pPr>
            <a:r>
              <a:rPr lang="fr-FR" altLang="fr-FR" dirty="0" smtClean="0"/>
              <a:t>	</a:t>
            </a:r>
            <a:r>
              <a:rPr lang="fr-FR" altLang="fr-FR" b="1" dirty="0" smtClean="0"/>
              <a:t>Technique PERT</a:t>
            </a:r>
          </a:p>
          <a:p>
            <a:pPr algn="ctr" eaLnBrk="1" hangingPunct="1">
              <a:buFont typeface="Wingdings" pitchFamily="2" charset="2"/>
              <a:buNone/>
            </a:pPr>
            <a:endParaRPr lang="fr-FR" altLang="fr-FR" dirty="0" smtClean="0"/>
          </a:p>
          <a:p>
            <a:pPr algn="ctr" eaLnBrk="1" hangingPunct="1">
              <a:buFont typeface="Wingdings" pitchFamily="2" charset="2"/>
              <a:buNone/>
            </a:pPr>
            <a:r>
              <a:rPr lang="fr-FR" altLang="fr-FR" dirty="0" smtClean="0"/>
              <a:t>	(</a:t>
            </a:r>
            <a:r>
              <a:rPr lang="fr-FR" altLang="fr-FR" b="1" dirty="0" smtClean="0"/>
              <a:t>P</a:t>
            </a:r>
            <a:r>
              <a:rPr lang="fr-FR" altLang="fr-FR" dirty="0" smtClean="0"/>
              <a:t>rogram </a:t>
            </a:r>
            <a:r>
              <a:rPr lang="fr-FR" altLang="fr-FR" b="1" dirty="0" smtClean="0"/>
              <a:t>E</a:t>
            </a:r>
            <a:r>
              <a:rPr lang="fr-FR" altLang="fr-FR" dirty="0" smtClean="0"/>
              <a:t>valuation and </a:t>
            </a:r>
            <a:r>
              <a:rPr lang="fr-FR" altLang="fr-FR" b="1" dirty="0" err="1" smtClean="0"/>
              <a:t>R</a:t>
            </a:r>
            <a:r>
              <a:rPr lang="fr-FR" altLang="fr-FR" dirty="0" err="1" smtClean="0"/>
              <a:t>eview</a:t>
            </a:r>
            <a:r>
              <a:rPr lang="fr-FR" altLang="fr-FR" dirty="0" smtClean="0"/>
              <a:t> </a:t>
            </a:r>
            <a:r>
              <a:rPr lang="fr-FR" altLang="fr-FR" b="1" dirty="0" smtClean="0"/>
              <a:t>T</a:t>
            </a:r>
            <a:r>
              <a:rPr lang="fr-FR" altLang="fr-FR" dirty="0" smtClean="0"/>
              <a:t>echnique)</a:t>
            </a:r>
          </a:p>
          <a:p>
            <a:pPr algn="ctr" eaLnBrk="1" hangingPunct="1">
              <a:buFont typeface="Wingdings" pitchFamily="2" charset="2"/>
              <a:buNone/>
            </a:pPr>
            <a:r>
              <a:rPr lang="fr-FR" altLang="fr-FR" dirty="0" smtClean="0"/>
              <a:t>   ou  technique de programmation, d’évaluation et de révision.</a:t>
            </a:r>
          </a:p>
        </p:txBody>
      </p:sp>
      <p:sp>
        <p:nvSpPr>
          <p:cNvPr id="3"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Introduction</a:t>
            </a:r>
          </a:p>
        </p:txBody>
      </p:sp>
    </p:spTree>
    <p:extLst>
      <p:ext uri="{BB962C8B-B14F-4D97-AF65-F5344CB8AC3E}">
        <p14:creationId xmlns:p14="http://schemas.microsoft.com/office/powerpoint/2010/main" xmlns="" val="10649777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sz="quarter" idx="1"/>
          </p:nvPr>
        </p:nvSpPr>
        <p:spPr>
          <a:xfrm>
            <a:off x="611188" y="620713"/>
            <a:ext cx="8229600" cy="5222875"/>
          </a:xfrm>
        </p:spPr>
        <p:txBody>
          <a:bodyPr/>
          <a:lstStyle/>
          <a:p>
            <a:pPr eaLnBrk="1" hangingPunct="1">
              <a:lnSpc>
                <a:spcPct val="90000"/>
              </a:lnSpc>
              <a:buFont typeface="Wingdings" pitchFamily="2" charset="2"/>
              <a:buNone/>
            </a:pPr>
            <a:endParaRPr lang="fr-FR" altLang="fr-FR" b="1" smtClean="0"/>
          </a:p>
          <a:p>
            <a:pPr eaLnBrk="1" hangingPunct="1">
              <a:lnSpc>
                <a:spcPct val="90000"/>
              </a:lnSpc>
              <a:buFont typeface="Wingdings" pitchFamily="2" charset="2"/>
              <a:buNone/>
            </a:pPr>
            <a:endParaRPr lang="fr-FR" altLang="fr-FR" b="1" smtClean="0"/>
          </a:p>
          <a:p>
            <a:pPr eaLnBrk="1" hangingPunct="1">
              <a:lnSpc>
                <a:spcPct val="90000"/>
              </a:lnSpc>
              <a:buFont typeface="Wingdings" pitchFamily="2" charset="2"/>
              <a:buNone/>
            </a:pPr>
            <a:endParaRPr lang="fr-FR" altLang="fr-FR" b="1" smtClean="0"/>
          </a:p>
          <a:p>
            <a:pPr eaLnBrk="1" hangingPunct="1">
              <a:lnSpc>
                <a:spcPct val="90000"/>
              </a:lnSpc>
              <a:buFont typeface="Wingdings" pitchFamily="2" charset="2"/>
              <a:buNone/>
            </a:pPr>
            <a:endParaRPr lang="fr-FR" altLang="fr-FR" b="1" smtClean="0"/>
          </a:p>
        </p:txBody>
      </p:sp>
      <p:pic>
        <p:nvPicPr>
          <p:cNvPr id="2457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l="31012" t="51785" r="18121" b="27274"/>
          <a:stretch>
            <a:fillRect/>
          </a:stretch>
        </p:blipFill>
        <p:spPr bwMode="auto">
          <a:xfrm>
            <a:off x="272713" y="2708920"/>
            <a:ext cx="8403743" cy="1944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2"/>
          <p:cNvSpPr txBox="1">
            <a:spLocks noChangeArrowheads="1"/>
          </p:cNvSpPr>
          <p:nvPr/>
        </p:nvSpPr>
        <p:spPr>
          <a:xfrm>
            <a:off x="468313" y="836613"/>
            <a:ext cx="8229600" cy="5222875"/>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90000"/>
              </a:lnSpc>
              <a:buFont typeface="Wingdings" pitchFamily="2" charset="2"/>
              <a:buNone/>
            </a:pPr>
            <a:endParaRPr lang="fr-FR" altLang="fr-FR" b="1" dirty="0" smtClean="0"/>
          </a:p>
          <a:p>
            <a:pPr>
              <a:lnSpc>
                <a:spcPct val="90000"/>
              </a:lnSpc>
              <a:buFont typeface="Wingdings" pitchFamily="2" charset="2"/>
              <a:buNone/>
            </a:pPr>
            <a:endParaRPr lang="fr-FR" altLang="fr-FR" b="1" dirty="0" smtClean="0"/>
          </a:p>
          <a:p>
            <a:pPr>
              <a:lnSpc>
                <a:spcPct val="90000"/>
              </a:lnSpc>
              <a:buFont typeface="Wingdings" pitchFamily="2" charset="2"/>
              <a:buNone/>
            </a:pPr>
            <a:r>
              <a:rPr lang="fr-FR" altLang="fr-FR" b="1" dirty="0" smtClean="0"/>
              <a:t>Solution proposée :</a:t>
            </a:r>
          </a:p>
          <a:p>
            <a:pPr>
              <a:lnSpc>
                <a:spcPct val="90000"/>
              </a:lnSpc>
              <a:buFont typeface="Wingdings" pitchFamily="2" charset="2"/>
              <a:buNone/>
            </a:pPr>
            <a:endParaRPr lang="fr-FR" altLang="fr-FR" b="1" dirty="0" smtClean="0"/>
          </a:p>
          <a:p>
            <a:pPr>
              <a:lnSpc>
                <a:spcPct val="90000"/>
              </a:lnSpc>
              <a:buFont typeface="Wingdings" pitchFamily="2" charset="2"/>
              <a:buNone/>
            </a:pPr>
            <a:endParaRPr lang="fr-FR" altLang="fr-FR" b="1" dirty="0" smtClean="0"/>
          </a:p>
        </p:txBody>
      </p:sp>
      <p:sp>
        <p:nvSpPr>
          <p:cNvPr id="5"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Méthode PERT - Application</a:t>
            </a:r>
          </a:p>
        </p:txBody>
      </p:sp>
    </p:spTree>
    <p:extLst>
      <p:ext uri="{BB962C8B-B14F-4D97-AF65-F5344CB8AC3E}">
        <p14:creationId xmlns:p14="http://schemas.microsoft.com/office/powerpoint/2010/main" xmlns="" val="149244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72166" y="908720"/>
            <a:ext cx="8229600" cy="5222875"/>
          </a:xfrm>
          <a:prstGeom prst="rect">
            <a:avLst/>
          </a:prstGeom>
        </p:spPr>
        <p:txBody>
          <a:bodyPr vert="horz">
            <a:normAutofit fontScale="92500" lnSpcReduction="2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90000"/>
              </a:lnSpc>
              <a:buFont typeface="Wingdings" pitchFamily="2" charset="2"/>
              <a:buNone/>
            </a:pPr>
            <a:r>
              <a:rPr lang="fr-FR" altLang="fr-FR" dirty="0" smtClean="0"/>
              <a:t>	</a:t>
            </a:r>
            <a:r>
              <a:rPr lang="fr-FR" altLang="fr-FR" b="1" dirty="0" smtClean="0"/>
              <a:t>Calculer les dates au plus tôt (</a:t>
            </a:r>
            <a:r>
              <a:rPr lang="fr-FR" altLang="fr-FR" b="1" dirty="0" err="1" smtClean="0"/>
              <a:t>Dto</a:t>
            </a:r>
            <a:r>
              <a:rPr lang="fr-FR" altLang="fr-FR" b="1" dirty="0" smtClean="0"/>
              <a:t>) :</a:t>
            </a:r>
          </a:p>
          <a:p>
            <a:pPr>
              <a:lnSpc>
                <a:spcPct val="90000"/>
              </a:lnSpc>
              <a:buFont typeface="Wingdings" pitchFamily="2" charset="2"/>
              <a:buNone/>
            </a:pPr>
            <a:endParaRPr lang="fr-FR" altLang="fr-FR" dirty="0"/>
          </a:p>
          <a:p>
            <a:pPr>
              <a:lnSpc>
                <a:spcPct val="90000"/>
              </a:lnSpc>
              <a:buFont typeface="Wingdings" pitchFamily="2" charset="2"/>
              <a:buNone/>
            </a:pPr>
            <a:r>
              <a:rPr lang="fr-FR" altLang="fr-FR" dirty="0"/>
              <a:t>	</a:t>
            </a:r>
            <a:r>
              <a:rPr lang="fr-FR" altLang="fr-FR" dirty="0" smtClean="0"/>
              <a:t>- Il s’agît de calculer à quelles dates, au plus tôt, peuvent être réalisées les différentes tâches du projet.</a:t>
            </a:r>
          </a:p>
          <a:p>
            <a:pPr>
              <a:lnSpc>
                <a:spcPct val="90000"/>
              </a:lnSpc>
              <a:buFont typeface="Wingdings" pitchFamily="2" charset="2"/>
              <a:buNone/>
            </a:pPr>
            <a:endParaRPr lang="fr-FR" altLang="fr-FR" dirty="0"/>
          </a:p>
          <a:p>
            <a:pPr>
              <a:lnSpc>
                <a:spcPct val="90000"/>
              </a:lnSpc>
              <a:buFont typeface="Wingdings" pitchFamily="2" charset="2"/>
              <a:buNone/>
            </a:pPr>
            <a:r>
              <a:rPr lang="fr-FR" altLang="fr-FR" dirty="0" smtClean="0"/>
              <a:t>	- A partir de la tâche de début, calculer de la gauche vers la droite (calcul dit « aller ») les </a:t>
            </a:r>
            <a:r>
              <a:rPr lang="fr-FR" altLang="fr-FR" b="1" dirty="0" smtClean="0"/>
              <a:t>dates au plus tôt de début</a:t>
            </a:r>
            <a:r>
              <a:rPr lang="fr-FR" altLang="fr-FR" dirty="0" smtClean="0"/>
              <a:t> (</a:t>
            </a:r>
            <a:r>
              <a:rPr lang="fr-FR" altLang="fr-FR" dirty="0" err="1" smtClean="0"/>
              <a:t>Dto</a:t>
            </a:r>
            <a:r>
              <a:rPr lang="fr-FR" altLang="fr-FR" dirty="0" smtClean="0"/>
              <a:t>) </a:t>
            </a:r>
            <a:r>
              <a:rPr lang="fr-FR" altLang="fr-FR" b="1" dirty="0" smtClean="0"/>
              <a:t>et de fin</a:t>
            </a:r>
            <a:r>
              <a:rPr lang="fr-FR" altLang="fr-FR" dirty="0" smtClean="0"/>
              <a:t> (</a:t>
            </a:r>
            <a:r>
              <a:rPr lang="fr-FR" altLang="fr-FR" dirty="0" err="1" smtClean="0"/>
              <a:t>Fto</a:t>
            </a:r>
            <a:r>
              <a:rPr lang="fr-FR" altLang="fr-FR" dirty="0" smtClean="0"/>
              <a:t>) de chaque tâche en partant de zéro (ou de la date de début du projet). Ce calcul donne un délai de réalisation du projet.</a:t>
            </a:r>
          </a:p>
          <a:p>
            <a:pPr>
              <a:lnSpc>
                <a:spcPct val="90000"/>
              </a:lnSpc>
              <a:buFont typeface="Wingdings" pitchFamily="2" charset="2"/>
              <a:buNone/>
            </a:pPr>
            <a:endParaRPr lang="fr-FR" altLang="fr-FR" dirty="0"/>
          </a:p>
          <a:p>
            <a:pPr>
              <a:lnSpc>
                <a:spcPct val="90000"/>
              </a:lnSpc>
              <a:buFont typeface="Wingdings" pitchFamily="2" charset="2"/>
              <a:buNone/>
            </a:pPr>
            <a:r>
              <a:rPr lang="fr-FR" altLang="fr-FR" dirty="0"/>
              <a:t>	</a:t>
            </a:r>
            <a:r>
              <a:rPr lang="fr-FR" altLang="fr-FR" dirty="0" smtClean="0"/>
              <a:t>Technique de calcul :</a:t>
            </a:r>
          </a:p>
          <a:p>
            <a:pPr>
              <a:lnSpc>
                <a:spcPct val="90000"/>
              </a:lnSpc>
              <a:buFont typeface="Wingdings" pitchFamily="2" charset="2"/>
              <a:buNone/>
            </a:pPr>
            <a:r>
              <a:rPr lang="fr-FR" altLang="fr-FR" dirty="0"/>
              <a:t>	</a:t>
            </a:r>
            <a:endParaRPr lang="fr-FR" altLang="fr-FR" dirty="0" smtClean="0"/>
          </a:p>
          <a:p>
            <a:pPr>
              <a:lnSpc>
                <a:spcPct val="90000"/>
              </a:lnSpc>
              <a:buFont typeface="Wingdings" pitchFamily="2" charset="2"/>
              <a:buNone/>
            </a:pPr>
            <a:r>
              <a:rPr lang="fr-FR" altLang="fr-FR" dirty="0"/>
              <a:t>	</a:t>
            </a:r>
            <a:r>
              <a:rPr lang="fr-FR" altLang="fr-FR" dirty="0" smtClean="0"/>
              <a:t>- La date de fin au plus tôt = ma durée de la tâche + sa date de début au plus tôt.</a:t>
            </a:r>
          </a:p>
          <a:p>
            <a:pPr>
              <a:lnSpc>
                <a:spcPct val="90000"/>
              </a:lnSpc>
              <a:buFont typeface="Wingdings" pitchFamily="2" charset="2"/>
              <a:buNone/>
            </a:pPr>
            <a:endParaRPr lang="fr-FR" altLang="fr-FR" dirty="0"/>
          </a:p>
          <a:p>
            <a:pPr>
              <a:lnSpc>
                <a:spcPct val="90000"/>
              </a:lnSpc>
              <a:buFont typeface="Wingdings" pitchFamily="2" charset="2"/>
              <a:buNone/>
            </a:pPr>
            <a:r>
              <a:rPr lang="fr-FR" altLang="fr-FR" dirty="0" smtClean="0"/>
              <a:t>	- La date de début au plus tôt d’une tâche = la plus grande des dates de fin au plus tôt des tâches qui la précèdent.</a:t>
            </a:r>
          </a:p>
        </p:txBody>
      </p:sp>
      <p:sp>
        <p:nvSpPr>
          <p:cNvPr id="3"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Méthode PERT – Dates</a:t>
            </a:r>
            <a:r>
              <a:rPr kumimoji="0" lang="fr-FR" altLang="fr-FR" sz="3200" b="0" i="0" u="none" strike="noStrike" kern="1200" cap="none" spc="0" normalizeH="0" noProof="0" dirty="0" smtClean="0">
                <a:ln>
                  <a:noFill/>
                </a:ln>
                <a:solidFill>
                  <a:schemeClr val="tx1"/>
                </a:solidFill>
                <a:effectLst/>
                <a:uLnTx/>
                <a:uFillTx/>
                <a:latin typeface="+mn-lt"/>
                <a:ea typeface="+mn-ea"/>
                <a:cs typeface="+mn-cs"/>
              </a:rPr>
              <a:t> au plutôt</a:t>
            </a:r>
            <a:endParaRPr kumimoji="0" lang="fr-FR" altLang="fr-FR" sz="3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85735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85720" y="857232"/>
            <a:ext cx="8350246" cy="5832648"/>
          </a:xfrm>
          <a:prstGeom prst="rect">
            <a:avLst/>
          </a:prstGeom>
        </p:spPr>
        <p:txBody>
          <a:bodyPr vert="horz">
            <a:normAutofit fontScale="92500" lnSpcReduction="2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90000"/>
              </a:lnSpc>
              <a:buFont typeface="Wingdings" pitchFamily="2" charset="2"/>
              <a:buNone/>
            </a:pPr>
            <a:r>
              <a:rPr lang="fr-FR" altLang="fr-FR" dirty="0" smtClean="0"/>
              <a:t>	</a:t>
            </a:r>
            <a:r>
              <a:rPr lang="fr-FR" altLang="fr-FR" b="1" dirty="0" smtClean="0"/>
              <a:t>Calculer les dates au plus tard (</a:t>
            </a:r>
            <a:r>
              <a:rPr lang="fr-FR" altLang="fr-FR" b="1" dirty="0" err="1" smtClean="0"/>
              <a:t>Dta</a:t>
            </a:r>
            <a:r>
              <a:rPr lang="fr-FR" altLang="fr-FR" b="1" dirty="0" smtClean="0"/>
              <a:t>) :</a:t>
            </a:r>
          </a:p>
          <a:p>
            <a:pPr>
              <a:lnSpc>
                <a:spcPct val="90000"/>
              </a:lnSpc>
              <a:buFont typeface="Wingdings" pitchFamily="2" charset="2"/>
              <a:buNone/>
            </a:pPr>
            <a:endParaRPr lang="fr-FR" altLang="fr-FR" dirty="0"/>
          </a:p>
          <a:p>
            <a:pPr>
              <a:lnSpc>
                <a:spcPct val="90000"/>
              </a:lnSpc>
              <a:buFont typeface="Wingdings" pitchFamily="2" charset="2"/>
              <a:buNone/>
            </a:pPr>
            <a:r>
              <a:rPr lang="fr-FR" altLang="fr-FR" dirty="0"/>
              <a:t>	</a:t>
            </a:r>
            <a:r>
              <a:rPr lang="fr-FR" altLang="fr-FR" dirty="0" smtClean="0"/>
              <a:t>- Il s’agît de calculer à quelles dates, au plus tard, peuvent être complétées les différentes tâches du projet sans remettre en cause la date de fin du projet. Ce calcul prend comme hypothèse que le délai de réalisation du projet obtenu par le calcul aller est acceptable.</a:t>
            </a:r>
          </a:p>
          <a:p>
            <a:pPr>
              <a:lnSpc>
                <a:spcPct val="90000"/>
              </a:lnSpc>
              <a:buFont typeface="Wingdings" pitchFamily="2" charset="2"/>
              <a:buNone/>
            </a:pPr>
            <a:endParaRPr lang="fr-FR" altLang="fr-FR" dirty="0"/>
          </a:p>
          <a:p>
            <a:pPr>
              <a:lnSpc>
                <a:spcPct val="90000"/>
              </a:lnSpc>
              <a:buFont typeface="Wingdings" pitchFamily="2" charset="2"/>
              <a:buNone/>
            </a:pPr>
            <a:r>
              <a:rPr lang="fr-FR" altLang="fr-FR" dirty="0" smtClean="0"/>
              <a:t>	- A partir de la fin, il s’</a:t>
            </a:r>
            <a:r>
              <a:rPr lang="fr-FR" altLang="fr-FR" dirty="0"/>
              <a:t>a</a:t>
            </a:r>
            <a:r>
              <a:rPr lang="fr-FR" altLang="fr-FR" dirty="0" smtClean="0"/>
              <a:t>git donc d’</a:t>
            </a:r>
            <a:r>
              <a:rPr lang="fr-FR" altLang="fr-FR" dirty="0"/>
              <a:t>e</a:t>
            </a:r>
            <a:r>
              <a:rPr lang="fr-FR" altLang="fr-FR" dirty="0" smtClean="0"/>
              <a:t>ffectuer sur le réseau, le calcul dit « retour » (de droite vers gauche) pour déterminer les </a:t>
            </a:r>
            <a:r>
              <a:rPr lang="fr-FR" altLang="fr-FR" b="1" dirty="0" smtClean="0"/>
              <a:t>dates au plus tard de début </a:t>
            </a:r>
            <a:r>
              <a:rPr lang="fr-FR" altLang="fr-FR" dirty="0" smtClean="0"/>
              <a:t>(</a:t>
            </a:r>
            <a:r>
              <a:rPr lang="fr-FR" altLang="fr-FR" dirty="0" err="1" smtClean="0"/>
              <a:t>Dta</a:t>
            </a:r>
            <a:r>
              <a:rPr lang="fr-FR" altLang="fr-FR" dirty="0" smtClean="0"/>
              <a:t>) </a:t>
            </a:r>
            <a:r>
              <a:rPr lang="fr-FR" altLang="fr-FR" b="1" dirty="0" smtClean="0"/>
              <a:t>et de fin </a:t>
            </a:r>
            <a:r>
              <a:rPr lang="fr-FR" altLang="fr-FR" dirty="0" smtClean="0"/>
              <a:t>(</a:t>
            </a:r>
            <a:r>
              <a:rPr lang="fr-FR" altLang="fr-FR" dirty="0" err="1" smtClean="0"/>
              <a:t>Fta</a:t>
            </a:r>
            <a:r>
              <a:rPr lang="fr-FR" altLang="fr-FR" dirty="0" smtClean="0"/>
              <a:t>) de chaque tâche.</a:t>
            </a:r>
          </a:p>
          <a:p>
            <a:pPr>
              <a:lnSpc>
                <a:spcPct val="90000"/>
              </a:lnSpc>
              <a:buFont typeface="Wingdings" pitchFamily="2" charset="2"/>
              <a:buNone/>
            </a:pPr>
            <a:endParaRPr lang="fr-FR" altLang="fr-FR" dirty="0"/>
          </a:p>
          <a:p>
            <a:pPr>
              <a:lnSpc>
                <a:spcPct val="90000"/>
              </a:lnSpc>
              <a:buFont typeface="Wingdings" pitchFamily="2" charset="2"/>
              <a:buNone/>
            </a:pPr>
            <a:r>
              <a:rPr lang="fr-FR" altLang="fr-FR" dirty="0"/>
              <a:t>	</a:t>
            </a:r>
            <a:r>
              <a:rPr lang="fr-FR" altLang="fr-FR" dirty="0" smtClean="0"/>
              <a:t>Technique de calcul :</a:t>
            </a:r>
          </a:p>
          <a:p>
            <a:pPr>
              <a:lnSpc>
                <a:spcPct val="90000"/>
              </a:lnSpc>
              <a:buFont typeface="Wingdings" pitchFamily="2" charset="2"/>
              <a:buNone/>
            </a:pPr>
            <a:r>
              <a:rPr lang="fr-FR" altLang="fr-FR" dirty="0"/>
              <a:t>	</a:t>
            </a:r>
            <a:endParaRPr lang="fr-FR" altLang="fr-FR" dirty="0" smtClean="0"/>
          </a:p>
          <a:p>
            <a:pPr>
              <a:lnSpc>
                <a:spcPct val="90000"/>
              </a:lnSpc>
              <a:buFont typeface="Wingdings" pitchFamily="2" charset="2"/>
              <a:buNone/>
            </a:pPr>
            <a:r>
              <a:rPr lang="fr-FR" altLang="fr-FR" dirty="0"/>
              <a:t>	</a:t>
            </a:r>
            <a:r>
              <a:rPr lang="fr-FR" altLang="fr-FR" dirty="0" smtClean="0"/>
              <a:t>- La date de fin au plus tard d’une tâche = la plus petite des dates de début au plus tard des tâches qui lui succèdent.</a:t>
            </a:r>
          </a:p>
          <a:p>
            <a:pPr>
              <a:lnSpc>
                <a:spcPct val="90000"/>
              </a:lnSpc>
              <a:buFont typeface="Wingdings" pitchFamily="2" charset="2"/>
              <a:buNone/>
            </a:pPr>
            <a:endParaRPr lang="fr-FR" altLang="fr-FR" dirty="0"/>
          </a:p>
          <a:p>
            <a:pPr>
              <a:lnSpc>
                <a:spcPct val="90000"/>
              </a:lnSpc>
              <a:buFont typeface="Wingdings" pitchFamily="2" charset="2"/>
              <a:buNone/>
            </a:pPr>
            <a:r>
              <a:rPr lang="fr-FR" altLang="fr-FR" dirty="0" smtClean="0"/>
              <a:t>	- La date de début au plus tard = la durée de la tâche – sa date de fin au plus tard.</a:t>
            </a:r>
          </a:p>
        </p:txBody>
      </p:sp>
      <p:sp>
        <p:nvSpPr>
          <p:cNvPr id="3"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Méthode PERT – Dates</a:t>
            </a:r>
            <a:r>
              <a:rPr kumimoji="0" lang="fr-FR" altLang="fr-FR" sz="3200" b="0" i="0" u="none" strike="noStrike" kern="1200" cap="none" spc="0" normalizeH="0" noProof="0" dirty="0" smtClean="0">
                <a:ln>
                  <a:noFill/>
                </a:ln>
                <a:solidFill>
                  <a:schemeClr val="tx1"/>
                </a:solidFill>
                <a:effectLst/>
                <a:uLnTx/>
                <a:uFillTx/>
                <a:latin typeface="+mn-lt"/>
                <a:ea typeface="+mn-ea"/>
                <a:cs typeface="+mn-cs"/>
              </a:rPr>
              <a:t> au </a:t>
            </a:r>
            <a:r>
              <a:rPr kumimoji="0" lang="fr-FR" altLang="fr-FR" sz="3200" b="0" i="0" u="none" strike="noStrike" kern="1200" cap="none" spc="0" normalizeH="0" noProof="0" dirty="0" err="1" smtClean="0">
                <a:ln>
                  <a:noFill/>
                </a:ln>
                <a:solidFill>
                  <a:schemeClr val="tx1"/>
                </a:solidFill>
                <a:effectLst/>
                <a:uLnTx/>
                <a:uFillTx/>
                <a:latin typeface="+mn-lt"/>
                <a:ea typeface="+mn-ea"/>
                <a:cs typeface="+mn-cs"/>
              </a:rPr>
              <a:t>plutard</a:t>
            </a:r>
            <a:endParaRPr kumimoji="0" lang="fr-FR" altLang="fr-FR" sz="3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5726998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72166" y="908720"/>
            <a:ext cx="8229600" cy="5222875"/>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90000"/>
              </a:lnSpc>
              <a:buFont typeface="Wingdings" pitchFamily="2" charset="2"/>
              <a:buNone/>
            </a:pPr>
            <a:endParaRPr lang="fr-FR" altLang="fr-FR" dirty="0" smtClean="0"/>
          </a:p>
          <a:p>
            <a:pPr>
              <a:lnSpc>
                <a:spcPct val="90000"/>
              </a:lnSpc>
              <a:buFont typeface="Wingdings" pitchFamily="2" charset="2"/>
              <a:buNone/>
            </a:pPr>
            <a:r>
              <a:rPr lang="fr-FR" altLang="fr-FR" dirty="0"/>
              <a:t>	</a:t>
            </a:r>
            <a:r>
              <a:rPr lang="fr-FR" altLang="fr-FR" dirty="0" smtClean="0"/>
              <a:t>Avec les calculs précédents, nous avons déterminé quatre dates pour chaque tâche : </a:t>
            </a:r>
            <a:r>
              <a:rPr lang="fr-FR" altLang="fr-FR" dirty="0" err="1" smtClean="0"/>
              <a:t>Dto</a:t>
            </a:r>
            <a:r>
              <a:rPr lang="fr-FR" altLang="fr-FR" dirty="0" smtClean="0"/>
              <a:t>, </a:t>
            </a:r>
            <a:r>
              <a:rPr lang="fr-FR" altLang="fr-FR" dirty="0" err="1" smtClean="0"/>
              <a:t>Fto</a:t>
            </a:r>
            <a:r>
              <a:rPr lang="fr-FR" altLang="fr-FR" dirty="0" smtClean="0"/>
              <a:t>, </a:t>
            </a:r>
            <a:r>
              <a:rPr lang="fr-FR" altLang="fr-FR" dirty="0" err="1" smtClean="0"/>
              <a:t>Dta</a:t>
            </a:r>
            <a:r>
              <a:rPr lang="fr-FR" altLang="fr-FR" dirty="0" smtClean="0"/>
              <a:t>, </a:t>
            </a:r>
            <a:r>
              <a:rPr lang="fr-FR" altLang="fr-FR" dirty="0" err="1" smtClean="0"/>
              <a:t>Fta</a:t>
            </a:r>
            <a:r>
              <a:rPr lang="fr-FR" altLang="fr-FR" dirty="0" smtClean="0"/>
              <a:t>.</a:t>
            </a:r>
          </a:p>
          <a:p>
            <a:pPr>
              <a:lnSpc>
                <a:spcPct val="90000"/>
              </a:lnSpc>
              <a:buFont typeface="Wingdings" pitchFamily="2" charset="2"/>
              <a:buNone/>
            </a:pPr>
            <a:endParaRPr lang="fr-FR" altLang="fr-FR" dirty="0"/>
          </a:p>
          <a:p>
            <a:pPr>
              <a:lnSpc>
                <a:spcPct val="90000"/>
              </a:lnSpc>
              <a:buFont typeface="Wingdings" pitchFamily="2" charset="2"/>
              <a:buNone/>
            </a:pPr>
            <a:r>
              <a:rPr lang="fr-FR" altLang="fr-FR" dirty="0" smtClean="0"/>
              <a:t>	Il est à noter que le modèle peut être simplifié avec seulement 2 dates : </a:t>
            </a:r>
            <a:r>
              <a:rPr lang="fr-FR" altLang="fr-FR" dirty="0" err="1" smtClean="0"/>
              <a:t>Fto</a:t>
            </a:r>
            <a:r>
              <a:rPr lang="fr-FR" altLang="fr-FR" dirty="0" smtClean="0"/>
              <a:t> et </a:t>
            </a:r>
            <a:r>
              <a:rPr lang="fr-FR" altLang="fr-FR" dirty="0" err="1" smtClean="0"/>
              <a:t>Fta</a:t>
            </a:r>
            <a:r>
              <a:rPr lang="fr-FR" altLang="fr-FR" dirty="0" smtClean="0"/>
              <a:t> puisque le </a:t>
            </a:r>
            <a:r>
              <a:rPr lang="fr-FR" altLang="fr-FR" dirty="0" err="1" smtClean="0"/>
              <a:t>Dto</a:t>
            </a:r>
            <a:r>
              <a:rPr lang="fr-FR" altLang="fr-FR" dirty="0" smtClean="0"/>
              <a:t> d’une tâche = le </a:t>
            </a:r>
            <a:r>
              <a:rPr lang="fr-FR" altLang="fr-FR" dirty="0" err="1" smtClean="0"/>
              <a:t>Fto</a:t>
            </a:r>
            <a:r>
              <a:rPr lang="fr-FR" altLang="fr-FR" dirty="0" smtClean="0"/>
              <a:t> de la tâche qui la précède. </a:t>
            </a:r>
          </a:p>
          <a:p>
            <a:pPr>
              <a:lnSpc>
                <a:spcPct val="90000"/>
              </a:lnSpc>
              <a:buFont typeface="Wingdings" pitchFamily="2" charset="2"/>
              <a:buNone/>
            </a:pPr>
            <a:endParaRPr lang="fr-FR" altLang="fr-FR" dirty="0"/>
          </a:p>
          <a:p>
            <a:pPr>
              <a:lnSpc>
                <a:spcPct val="90000"/>
              </a:lnSpc>
              <a:buFont typeface="Wingdings" pitchFamily="2" charset="2"/>
              <a:buNone/>
            </a:pPr>
            <a:r>
              <a:rPr lang="fr-FR" altLang="fr-FR" dirty="0" smtClean="0"/>
              <a:t>	Dans le même ordre d’idée, le </a:t>
            </a:r>
            <a:r>
              <a:rPr lang="fr-FR" altLang="fr-FR" dirty="0" err="1" smtClean="0"/>
              <a:t>Dta</a:t>
            </a:r>
            <a:r>
              <a:rPr lang="fr-FR" altLang="fr-FR" dirty="0" smtClean="0"/>
              <a:t> d’une tâche = le </a:t>
            </a:r>
            <a:r>
              <a:rPr lang="fr-FR" altLang="fr-FR" dirty="0" err="1" smtClean="0"/>
              <a:t>Fta</a:t>
            </a:r>
            <a:r>
              <a:rPr lang="fr-FR" altLang="fr-FR" dirty="0" smtClean="0"/>
              <a:t> de la tâche qui la précède.</a:t>
            </a:r>
          </a:p>
        </p:txBody>
      </p:sp>
      <p:sp>
        <p:nvSpPr>
          <p:cNvPr id="3"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Méthode PERT – Dates</a:t>
            </a:r>
            <a:r>
              <a:rPr kumimoji="0" lang="fr-FR" altLang="fr-FR" sz="3200" b="0" i="0" u="none" strike="noStrike" kern="1200" cap="none" spc="0" normalizeH="0" noProof="0" dirty="0" smtClean="0">
                <a:ln>
                  <a:noFill/>
                </a:ln>
                <a:solidFill>
                  <a:schemeClr val="tx1"/>
                </a:solidFill>
                <a:effectLst/>
                <a:uLnTx/>
                <a:uFillTx/>
                <a:latin typeface="+mn-lt"/>
                <a:ea typeface="+mn-ea"/>
                <a:cs typeface="+mn-cs"/>
              </a:rPr>
              <a:t> </a:t>
            </a:r>
            <a:endParaRPr kumimoji="0" lang="fr-FR" altLang="fr-FR" sz="3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0893749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51520" y="882500"/>
            <a:ext cx="8350246" cy="5832648"/>
          </a:xfrm>
          <a:prstGeom prst="rect">
            <a:avLst/>
          </a:prstGeom>
        </p:spPr>
        <p:txBody>
          <a:bodyPr vert="horz">
            <a:normAutofit fontScale="92500" lnSpcReduction="2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90000"/>
              </a:lnSpc>
              <a:buFont typeface="Wingdings" pitchFamily="2" charset="2"/>
              <a:buNone/>
            </a:pPr>
            <a:r>
              <a:rPr lang="fr-FR" altLang="fr-FR" dirty="0" smtClean="0"/>
              <a:t>	</a:t>
            </a:r>
            <a:r>
              <a:rPr lang="fr-FR" altLang="fr-FR" b="1" dirty="0" smtClean="0"/>
              <a:t>La marge libre :</a:t>
            </a:r>
          </a:p>
          <a:p>
            <a:pPr>
              <a:lnSpc>
                <a:spcPct val="90000"/>
              </a:lnSpc>
              <a:buFont typeface="Wingdings" pitchFamily="2" charset="2"/>
              <a:buNone/>
            </a:pPr>
            <a:endParaRPr lang="fr-FR" altLang="fr-FR" dirty="0"/>
          </a:p>
          <a:p>
            <a:pPr>
              <a:lnSpc>
                <a:spcPct val="90000"/>
              </a:lnSpc>
              <a:buFont typeface="Wingdings" pitchFamily="2" charset="2"/>
              <a:buNone/>
            </a:pPr>
            <a:r>
              <a:rPr lang="fr-FR" altLang="fr-FR" dirty="0"/>
              <a:t>	</a:t>
            </a:r>
            <a:r>
              <a:rPr lang="fr-FR" altLang="fr-FR" dirty="0" smtClean="0"/>
              <a:t>- La marge libre correspond à la </a:t>
            </a:r>
            <a:r>
              <a:rPr lang="fr-FR" altLang="fr-FR" b="1" dirty="0" smtClean="0"/>
              <a:t>plage de temps </a:t>
            </a:r>
            <a:r>
              <a:rPr lang="fr-FR" altLang="fr-FR" dirty="0" smtClean="0"/>
              <a:t>ou délai dans laquelle peut se </a:t>
            </a:r>
            <a:r>
              <a:rPr lang="fr-FR" altLang="fr-FR" b="1" dirty="0" smtClean="0"/>
              <a:t>déplacer librement la tâche sans retarder aucune autre tâche subséquente</a:t>
            </a:r>
            <a:r>
              <a:rPr lang="fr-FR" altLang="fr-FR" dirty="0" smtClean="0"/>
              <a:t>, </a:t>
            </a:r>
            <a:r>
              <a:rPr lang="fr-FR" altLang="fr-FR" dirty="0" err="1" smtClean="0"/>
              <a:t>càd</a:t>
            </a:r>
            <a:r>
              <a:rPr lang="fr-FR" altLang="fr-FR" dirty="0" smtClean="0"/>
              <a:t> sans modifier aucune des dates de début au plus tôt (</a:t>
            </a:r>
            <a:r>
              <a:rPr lang="fr-FR" altLang="fr-FR" dirty="0" err="1" smtClean="0"/>
              <a:t>Dto</a:t>
            </a:r>
            <a:r>
              <a:rPr lang="fr-FR" altLang="fr-FR" dirty="0" smtClean="0"/>
              <a:t>) des tâches immédiatement postérieures.</a:t>
            </a:r>
          </a:p>
          <a:p>
            <a:pPr>
              <a:lnSpc>
                <a:spcPct val="90000"/>
              </a:lnSpc>
              <a:buFont typeface="Wingdings" pitchFamily="2" charset="2"/>
              <a:buNone/>
            </a:pPr>
            <a:r>
              <a:rPr lang="fr-FR" altLang="fr-FR" dirty="0" smtClean="0"/>
              <a:t>	</a:t>
            </a:r>
          </a:p>
          <a:p>
            <a:pPr>
              <a:lnSpc>
                <a:spcPct val="90000"/>
              </a:lnSpc>
              <a:buFont typeface="Wingdings" pitchFamily="2" charset="2"/>
              <a:buNone/>
            </a:pPr>
            <a:r>
              <a:rPr lang="fr-FR" altLang="fr-FR" dirty="0"/>
              <a:t>	</a:t>
            </a:r>
            <a:r>
              <a:rPr lang="fr-FR" altLang="fr-FR" dirty="0" smtClean="0"/>
              <a:t>- Intérêt de la marge libre : l’</a:t>
            </a:r>
            <a:r>
              <a:rPr lang="fr-FR" altLang="fr-FR" dirty="0" err="1" smtClean="0"/>
              <a:t>execution</a:t>
            </a:r>
            <a:r>
              <a:rPr lang="fr-FR" altLang="fr-FR" dirty="0" smtClean="0"/>
              <a:t> des activités relève souvent de responsabilités différentes. La marge libre représente donc la latitude dont dispose le responsable d’une activité pour ne pas affecter le plan de travail des autres responsables.</a:t>
            </a:r>
          </a:p>
          <a:p>
            <a:pPr>
              <a:lnSpc>
                <a:spcPct val="90000"/>
              </a:lnSpc>
              <a:buFont typeface="Wingdings" pitchFamily="2" charset="2"/>
              <a:buNone/>
            </a:pPr>
            <a:endParaRPr lang="fr-FR" altLang="fr-FR" dirty="0"/>
          </a:p>
          <a:p>
            <a:pPr>
              <a:lnSpc>
                <a:spcPct val="90000"/>
              </a:lnSpc>
              <a:buFont typeface="Wingdings" pitchFamily="2" charset="2"/>
              <a:buNone/>
            </a:pPr>
            <a:r>
              <a:rPr lang="fr-FR" altLang="fr-FR" dirty="0"/>
              <a:t>	</a:t>
            </a:r>
            <a:r>
              <a:rPr lang="fr-FR" altLang="fr-FR" dirty="0" smtClean="0"/>
              <a:t>Technique de calcul :</a:t>
            </a:r>
          </a:p>
          <a:p>
            <a:pPr>
              <a:lnSpc>
                <a:spcPct val="90000"/>
              </a:lnSpc>
              <a:buFont typeface="Wingdings" pitchFamily="2" charset="2"/>
              <a:buNone/>
            </a:pPr>
            <a:r>
              <a:rPr lang="fr-FR" altLang="fr-FR" dirty="0"/>
              <a:t>	</a:t>
            </a:r>
            <a:r>
              <a:rPr lang="fr-FR" altLang="fr-FR" dirty="0" smtClean="0"/>
              <a:t>- La marge libre = </a:t>
            </a:r>
            <a:r>
              <a:rPr lang="fr-FR" altLang="fr-FR" dirty="0" err="1" smtClean="0"/>
              <a:t>Fto</a:t>
            </a:r>
            <a:r>
              <a:rPr lang="fr-FR" altLang="fr-FR" dirty="0" smtClean="0"/>
              <a:t> – </a:t>
            </a:r>
            <a:r>
              <a:rPr lang="fr-FR" altLang="fr-FR" dirty="0" err="1" smtClean="0"/>
              <a:t>Dto</a:t>
            </a:r>
            <a:r>
              <a:rPr lang="fr-FR" altLang="fr-FR" dirty="0" smtClean="0"/>
              <a:t> – Durée de la tâche i</a:t>
            </a:r>
            <a:br>
              <a:rPr lang="fr-FR" altLang="fr-FR" dirty="0" smtClean="0"/>
            </a:br>
            <a:r>
              <a:rPr lang="fr-FR" altLang="fr-FR" dirty="0" smtClean="0"/>
              <a:t/>
            </a:r>
            <a:br>
              <a:rPr lang="fr-FR" altLang="fr-FR" dirty="0" smtClean="0"/>
            </a:br>
            <a:r>
              <a:rPr lang="fr-FR" altLang="fr-FR" dirty="0" smtClean="0"/>
              <a:t/>
            </a:r>
            <a:br>
              <a:rPr lang="fr-FR" altLang="fr-FR" dirty="0" smtClean="0"/>
            </a:br>
            <a:r>
              <a:rPr lang="fr-FR" altLang="fr-FR" dirty="0" smtClean="0"/>
              <a:t>La marge libre d’une activité est toujours inférieure ou égale à la marge totale.</a:t>
            </a:r>
            <a:endParaRPr lang="fr-FR" altLang="fr-FR" dirty="0"/>
          </a:p>
          <a:p>
            <a:pPr>
              <a:lnSpc>
                <a:spcPct val="90000"/>
              </a:lnSpc>
              <a:buFont typeface="Wingdings" pitchFamily="2" charset="2"/>
              <a:buNone/>
            </a:pPr>
            <a:endParaRPr lang="fr-FR" altLang="fr-FR" dirty="0" smtClean="0"/>
          </a:p>
        </p:txBody>
      </p:sp>
      <p:sp>
        <p:nvSpPr>
          <p:cNvPr id="3"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Méthode PERT – Marge libre</a:t>
            </a:r>
          </a:p>
        </p:txBody>
      </p:sp>
    </p:spTree>
    <p:extLst>
      <p:ext uri="{BB962C8B-B14F-4D97-AF65-F5344CB8AC3E}">
        <p14:creationId xmlns:p14="http://schemas.microsoft.com/office/powerpoint/2010/main" xmlns="" val="10310663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85720" y="1025352"/>
            <a:ext cx="8350246" cy="5832648"/>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90000"/>
              </a:lnSpc>
              <a:buFont typeface="Wingdings" pitchFamily="2" charset="2"/>
              <a:buNone/>
            </a:pPr>
            <a:r>
              <a:rPr lang="fr-FR" altLang="fr-FR" dirty="0" smtClean="0"/>
              <a:t>	</a:t>
            </a:r>
            <a:r>
              <a:rPr lang="fr-FR" altLang="fr-FR" b="1" dirty="0" smtClean="0"/>
              <a:t>La marge totale :</a:t>
            </a:r>
          </a:p>
          <a:p>
            <a:pPr>
              <a:lnSpc>
                <a:spcPct val="90000"/>
              </a:lnSpc>
              <a:buFont typeface="Wingdings" pitchFamily="2" charset="2"/>
              <a:buNone/>
            </a:pPr>
            <a:endParaRPr lang="fr-FR" altLang="fr-FR" dirty="0"/>
          </a:p>
          <a:p>
            <a:pPr>
              <a:lnSpc>
                <a:spcPct val="90000"/>
              </a:lnSpc>
              <a:buFont typeface="Wingdings" pitchFamily="2" charset="2"/>
              <a:buNone/>
            </a:pPr>
            <a:r>
              <a:rPr lang="fr-FR" altLang="fr-FR" dirty="0"/>
              <a:t>	</a:t>
            </a:r>
            <a:r>
              <a:rPr lang="fr-FR" altLang="fr-FR" dirty="0" smtClean="0"/>
              <a:t>- La marge totale représente le temps maximum (ou délai maximum) dans laquelle peut se déplacer la tâche sans modifier la date de fin du projet.</a:t>
            </a:r>
          </a:p>
          <a:p>
            <a:pPr>
              <a:lnSpc>
                <a:spcPct val="90000"/>
              </a:lnSpc>
              <a:buFont typeface="Wingdings" pitchFamily="2" charset="2"/>
              <a:buNone/>
            </a:pPr>
            <a:endParaRPr lang="fr-FR" altLang="fr-FR" dirty="0"/>
          </a:p>
          <a:p>
            <a:pPr>
              <a:lnSpc>
                <a:spcPct val="90000"/>
              </a:lnSpc>
              <a:buFont typeface="Wingdings" pitchFamily="2" charset="2"/>
              <a:buNone/>
            </a:pPr>
            <a:r>
              <a:rPr lang="fr-FR" altLang="fr-FR" dirty="0" smtClean="0"/>
              <a:t>	Technique de calcul :</a:t>
            </a:r>
          </a:p>
          <a:p>
            <a:pPr>
              <a:lnSpc>
                <a:spcPct val="90000"/>
              </a:lnSpc>
              <a:buFont typeface="Wingdings" pitchFamily="2" charset="2"/>
              <a:buNone/>
            </a:pPr>
            <a:r>
              <a:rPr lang="fr-FR" altLang="fr-FR" dirty="0"/>
              <a:t>	</a:t>
            </a:r>
            <a:r>
              <a:rPr lang="fr-FR" altLang="fr-FR" dirty="0" smtClean="0"/>
              <a:t>- La marge totale = </a:t>
            </a:r>
            <a:r>
              <a:rPr lang="fr-FR" altLang="fr-FR" dirty="0" err="1" smtClean="0"/>
              <a:t>Fta</a:t>
            </a:r>
            <a:r>
              <a:rPr lang="fr-FR" altLang="fr-FR" dirty="0" smtClean="0"/>
              <a:t> </a:t>
            </a:r>
            <a:r>
              <a:rPr lang="fr-FR" altLang="fr-FR" dirty="0"/>
              <a:t>– </a:t>
            </a:r>
            <a:r>
              <a:rPr lang="fr-FR" altLang="fr-FR" dirty="0" err="1"/>
              <a:t>Dto</a:t>
            </a:r>
            <a:r>
              <a:rPr lang="fr-FR" altLang="fr-FR" dirty="0"/>
              <a:t> – Durée de la tâche i</a:t>
            </a:r>
            <a:endParaRPr lang="fr-FR" altLang="fr-FR" dirty="0" smtClean="0"/>
          </a:p>
          <a:p>
            <a:pPr>
              <a:lnSpc>
                <a:spcPct val="90000"/>
              </a:lnSpc>
              <a:buFont typeface="Wingdings" pitchFamily="2" charset="2"/>
              <a:buNone/>
            </a:pPr>
            <a:endParaRPr lang="fr-FR" altLang="fr-FR" dirty="0"/>
          </a:p>
          <a:p>
            <a:pPr>
              <a:lnSpc>
                <a:spcPct val="90000"/>
              </a:lnSpc>
              <a:buFont typeface="Wingdings" pitchFamily="2" charset="2"/>
              <a:buNone/>
            </a:pPr>
            <a:r>
              <a:rPr lang="fr-FR" altLang="fr-FR" dirty="0" smtClean="0"/>
              <a:t>	Les tâches ayant une </a:t>
            </a:r>
            <a:r>
              <a:rPr lang="fr-FR" altLang="fr-FR" b="1" dirty="0" smtClean="0"/>
              <a:t>marge totale égale à zéro </a:t>
            </a:r>
            <a:r>
              <a:rPr lang="fr-FR" altLang="fr-FR" dirty="0" smtClean="0"/>
              <a:t>(ou la plus petite marge totale) sont considérées </a:t>
            </a:r>
            <a:r>
              <a:rPr lang="fr-FR" altLang="fr-FR" b="1" dirty="0" smtClean="0"/>
              <a:t>critiques</a:t>
            </a:r>
            <a:r>
              <a:rPr lang="fr-FR" altLang="fr-FR" dirty="0" smtClean="0"/>
              <a:t>.</a:t>
            </a:r>
          </a:p>
          <a:p>
            <a:pPr>
              <a:lnSpc>
                <a:spcPct val="90000"/>
              </a:lnSpc>
              <a:buFont typeface="Wingdings" pitchFamily="2" charset="2"/>
              <a:buNone/>
            </a:pPr>
            <a:endParaRPr lang="fr-FR" altLang="fr-FR" dirty="0"/>
          </a:p>
          <a:p>
            <a:pPr>
              <a:lnSpc>
                <a:spcPct val="90000"/>
              </a:lnSpc>
              <a:buFont typeface="Wingdings" pitchFamily="2" charset="2"/>
              <a:buNone/>
            </a:pPr>
            <a:endParaRPr lang="fr-FR" altLang="fr-FR" dirty="0"/>
          </a:p>
          <a:p>
            <a:pPr>
              <a:lnSpc>
                <a:spcPct val="90000"/>
              </a:lnSpc>
              <a:buFont typeface="Wingdings" pitchFamily="2" charset="2"/>
              <a:buNone/>
            </a:pPr>
            <a:endParaRPr lang="fr-FR" altLang="fr-FR" dirty="0" smtClean="0"/>
          </a:p>
        </p:txBody>
      </p:sp>
      <p:sp>
        <p:nvSpPr>
          <p:cNvPr id="4"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Méthode PERT – Marge Totale</a:t>
            </a:r>
          </a:p>
        </p:txBody>
      </p:sp>
    </p:spTree>
    <p:extLst>
      <p:ext uri="{BB962C8B-B14F-4D97-AF65-F5344CB8AC3E}">
        <p14:creationId xmlns:p14="http://schemas.microsoft.com/office/powerpoint/2010/main" xmlns="" val="37676114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72166" y="908720"/>
            <a:ext cx="8229600" cy="5222875"/>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90000"/>
              </a:lnSpc>
              <a:buFont typeface="Wingdings" pitchFamily="2" charset="2"/>
              <a:buNone/>
            </a:pPr>
            <a:r>
              <a:rPr lang="fr-FR" altLang="fr-FR" dirty="0" smtClean="0"/>
              <a:t>	</a:t>
            </a:r>
            <a:r>
              <a:rPr lang="fr-FR" altLang="fr-FR" b="1" dirty="0" smtClean="0"/>
              <a:t>Déterminer le chemin critique :</a:t>
            </a:r>
          </a:p>
          <a:p>
            <a:pPr>
              <a:lnSpc>
                <a:spcPct val="90000"/>
              </a:lnSpc>
              <a:buFont typeface="Wingdings" pitchFamily="2" charset="2"/>
              <a:buNone/>
            </a:pPr>
            <a:endParaRPr lang="fr-FR" altLang="fr-FR" dirty="0"/>
          </a:p>
          <a:p>
            <a:pPr>
              <a:lnSpc>
                <a:spcPct val="90000"/>
              </a:lnSpc>
              <a:buNone/>
            </a:pPr>
            <a:r>
              <a:rPr lang="fr-FR" dirty="0" smtClean="0"/>
              <a:t>	- Le </a:t>
            </a:r>
            <a:r>
              <a:rPr lang="fr-FR" dirty="0"/>
              <a:t>chemin critique est la chaîne de tâches partant du début et aboutissant à la fin.</a:t>
            </a:r>
            <a:br>
              <a:rPr lang="fr-FR" dirty="0"/>
            </a:br>
            <a:r>
              <a:rPr lang="fr-FR" dirty="0"/>
              <a:t/>
            </a:r>
            <a:br>
              <a:rPr lang="fr-FR" dirty="0"/>
            </a:br>
            <a:r>
              <a:rPr lang="fr-FR" dirty="0" smtClean="0"/>
              <a:t>- C’est </a:t>
            </a:r>
            <a:r>
              <a:rPr lang="fr-FR" dirty="0"/>
              <a:t>le chemin le plus long entre le début et la fin, il y en a toujours au moins un</a:t>
            </a:r>
            <a:r>
              <a:rPr lang="fr-FR" dirty="0" smtClean="0"/>
              <a:t>.</a:t>
            </a:r>
            <a:br>
              <a:rPr lang="fr-FR" dirty="0" smtClean="0"/>
            </a:br>
            <a:r>
              <a:rPr lang="fr-FR" dirty="0" smtClean="0"/>
              <a:t/>
            </a:r>
            <a:br>
              <a:rPr lang="fr-FR" dirty="0" smtClean="0"/>
            </a:br>
            <a:r>
              <a:rPr lang="fr-FR" dirty="0" smtClean="0"/>
              <a:t>- On l’appelle critique, car tout retard pris sur l’une de ces tâches de ce chemin entraîne du retard dans l’achèvement du projet.</a:t>
            </a:r>
            <a:r>
              <a:rPr lang="fr-FR" dirty="0"/>
              <a:t/>
            </a:r>
            <a:br>
              <a:rPr lang="fr-FR" dirty="0"/>
            </a:br>
            <a:r>
              <a:rPr lang="fr-FR" dirty="0"/>
              <a:t/>
            </a:r>
            <a:br>
              <a:rPr lang="fr-FR" dirty="0"/>
            </a:br>
            <a:r>
              <a:rPr lang="fr-FR" dirty="0" smtClean="0"/>
              <a:t>- L’addition </a:t>
            </a:r>
            <a:r>
              <a:rPr lang="fr-FR" dirty="0"/>
              <a:t>de toutes les durées des tâches situées sur le chemin critique donne le délai de réalisation du projet</a:t>
            </a:r>
            <a:r>
              <a:rPr lang="fr-FR" dirty="0" smtClean="0"/>
              <a:t>.</a:t>
            </a:r>
          </a:p>
        </p:txBody>
      </p:sp>
      <p:sp>
        <p:nvSpPr>
          <p:cNvPr id="3"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Méthode PERT – Marge libre</a:t>
            </a:r>
          </a:p>
        </p:txBody>
      </p:sp>
    </p:spTree>
    <p:extLst>
      <p:ext uri="{BB962C8B-B14F-4D97-AF65-F5344CB8AC3E}">
        <p14:creationId xmlns:p14="http://schemas.microsoft.com/office/powerpoint/2010/main" xmlns="" val="1610272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57488" y="3356992"/>
            <a:ext cx="3629025" cy="25717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Rectangle 2"/>
          <p:cNvSpPr>
            <a:spLocks noGrp="1" noChangeArrowheads="1"/>
          </p:cNvSpPr>
          <p:nvPr>
            <p:ph sz="quarter" idx="1"/>
          </p:nvPr>
        </p:nvSpPr>
        <p:spPr>
          <a:xfrm>
            <a:off x="467544" y="476673"/>
            <a:ext cx="8229600" cy="3456384"/>
          </a:xfrm>
        </p:spPr>
        <p:txBody>
          <a:bodyPr/>
          <a:lstStyle/>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r>
              <a:rPr lang="fr-FR" altLang="fr-FR" b="1" dirty="0" smtClean="0"/>
              <a:t>Exemple 3</a:t>
            </a:r>
          </a:p>
          <a:p>
            <a:pPr eaLnBrk="1" hangingPunct="1">
              <a:lnSpc>
                <a:spcPct val="90000"/>
              </a:lnSpc>
              <a:buFont typeface="Wingdings" pitchFamily="2" charset="2"/>
              <a:buNone/>
            </a:pPr>
            <a:endParaRPr lang="fr-FR" altLang="fr-FR" b="1" dirty="0"/>
          </a:p>
          <a:p>
            <a:pPr eaLnBrk="1" hangingPunct="1">
              <a:lnSpc>
                <a:spcPct val="90000"/>
              </a:lnSpc>
              <a:buFont typeface="Wingdings" pitchFamily="2" charset="2"/>
              <a:buNone/>
            </a:pPr>
            <a:r>
              <a:rPr lang="fr-FR" altLang="fr-FR" dirty="0" smtClean="0"/>
              <a:t>	Représenter en </a:t>
            </a:r>
            <a:r>
              <a:rPr lang="fr-FR" altLang="fr-FR" dirty="0"/>
              <a:t>PERT </a:t>
            </a:r>
            <a:r>
              <a:rPr lang="fr-FR" altLang="fr-FR" dirty="0" smtClean="0"/>
              <a:t>les tâches liées par les contraintes suivantes :</a:t>
            </a:r>
            <a:endParaRPr lang="fr-FR" altLang="fr-FR" dirty="0"/>
          </a:p>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endParaRPr lang="fr-FR" altLang="fr-FR" b="1" dirty="0" smtClean="0"/>
          </a:p>
        </p:txBody>
      </p:sp>
      <p:sp>
        <p:nvSpPr>
          <p:cNvPr id="4"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Méthode PERT – Application</a:t>
            </a:r>
          </a:p>
        </p:txBody>
      </p:sp>
    </p:spTree>
    <p:extLst>
      <p:ext uri="{BB962C8B-B14F-4D97-AF65-F5344CB8AC3E}">
        <p14:creationId xmlns:p14="http://schemas.microsoft.com/office/powerpoint/2010/main" xmlns="" val="38498333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6559" y="2192288"/>
            <a:ext cx="8468583" cy="31809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Rectangle 2"/>
          <p:cNvSpPr txBox="1">
            <a:spLocks noChangeArrowheads="1"/>
          </p:cNvSpPr>
          <p:nvPr/>
        </p:nvSpPr>
        <p:spPr>
          <a:xfrm>
            <a:off x="435085" y="404664"/>
            <a:ext cx="8229600" cy="5222875"/>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90000"/>
              </a:lnSpc>
              <a:buFont typeface="Wingdings" pitchFamily="2" charset="2"/>
              <a:buNone/>
            </a:pPr>
            <a:endParaRPr lang="fr-FR" altLang="fr-FR" b="1" dirty="0" smtClean="0"/>
          </a:p>
          <a:p>
            <a:pPr>
              <a:lnSpc>
                <a:spcPct val="90000"/>
              </a:lnSpc>
              <a:buFont typeface="Wingdings" pitchFamily="2" charset="2"/>
              <a:buNone/>
            </a:pPr>
            <a:endParaRPr lang="fr-FR" altLang="fr-FR" b="1" dirty="0" smtClean="0"/>
          </a:p>
          <a:p>
            <a:pPr>
              <a:lnSpc>
                <a:spcPct val="90000"/>
              </a:lnSpc>
              <a:buFont typeface="Wingdings" pitchFamily="2" charset="2"/>
              <a:buNone/>
            </a:pPr>
            <a:r>
              <a:rPr lang="fr-FR" altLang="fr-FR" b="1" dirty="0" smtClean="0"/>
              <a:t>Solution proposée :</a:t>
            </a:r>
          </a:p>
          <a:p>
            <a:pPr>
              <a:lnSpc>
                <a:spcPct val="90000"/>
              </a:lnSpc>
              <a:buFont typeface="Wingdings" pitchFamily="2" charset="2"/>
              <a:buNone/>
            </a:pPr>
            <a:endParaRPr lang="fr-FR" altLang="fr-FR" b="1" dirty="0" smtClean="0"/>
          </a:p>
          <a:p>
            <a:pPr>
              <a:lnSpc>
                <a:spcPct val="90000"/>
              </a:lnSpc>
              <a:buFont typeface="Wingdings" pitchFamily="2" charset="2"/>
              <a:buNone/>
            </a:pPr>
            <a:endParaRPr lang="fr-FR" altLang="fr-FR" b="1" dirty="0" smtClean="0"/>
          </a:p>
        </p:txBody>
      </p:sp>
      <p:sp>
        <p:nvSpPr>
          <p:cNvPr id="5"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Méthode PERT – Application</a:t>
            </a:r>
          </a:p>
        </p:txBody>
      </p:sp>
    </p:spTree>
    <p:extLst>
      <p:ext uri="{BB962C8B-B14F-4D97-AF65-F5344CB8AC3E}">
        <p14:creationId xmlns:p14="http://schemas.microsoft.com/office/powerpoint/2010/main" xmlns="" val="29597008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sz="quarter" idx="1"/>
          </p:nvPr>
        </p:nvSpPr>
        <p:spPr>
          <a:xfrm>
            <a:off x="395288" y="1158875"/>
            <a:ext cx="8229600" cy="5222875"/>
          </a:xfrm>
        </p:spPr>
        <p:txBody>
          <a:bodyPr>
            <a:normAutofit/>
          </a:bodyPr>
          <a:lstStyle/>
          <a:p>
            <a:pPr eaLnBrk="1" hangingPunct="1">
              <a:buFont typeface="Wingdings" pitchFamily="2" charset="2"/>
              <a:buNone/>
            </a:pPr>
            <a:endParaRPr lang="fr-FR" altLang="fr-FR" dirty="0" smtClean="0"/>
          </a:p>
          <a:p>
            <a:pPr>
              <a:buNone/>
            </a:pPr>
            <a:r>
              <a:rPr lang="fr-FR" altLang="fr-FR" dirty="0" smtClean="0"/>
              <a:t>	Le </a:t>
            </a:r>
            <a:r>
              <a:rPr lang="fr-FR" altLang="fr-FR" dirty="0"/>
              <a:t>diagramme de GANTT est un planning </a:t>
            </a:r>
            <a:r>
              <a:rPr lang="fr-FR" altLang="fr-FR" dirty="0" smtClean="0"/>
              <a:t>représentant graphiquement </a:t>
            </a:r>
            <a:r>
              <a:rPr lang="fr-FR" altLang="fr-FR" dirty="0"/>
              <a:t>le réseau PERT. </a:t>
            </a:r>
            <a:endParaRPr lang="fr-FR" altLang="fr-FR" dirty="0" smtClean="0"/>
          </a:p>
          <a:p>
            <a:pPr>
              <a:buNone/>
            </a:pPr>
            <a:endParaRPr lang="fr-FR" altLang="fr-FR" dirty="0"/>
          </a:p>
          <a:p>
            <a:pPr>
              <a:buNone/>
            </a:pPr>
            <a:r>
              <a:rPr lang="fr-FR" altLang="fr-FR" dirty="0" smtClean="0"/>
              <a:t>	Il </a:t>
            </a:r>
            <a:r>
              <a:rPr lang="fr-FR" altLang="fr-FR" dirty="0"/>
              <a:t>permet le </a:t>
            </a:r>
            <a:r>
              <a:rPr lang="fr-FR" altLang="fr-FR" dirty="0" smtClean="0"/>
              <a:t>suivi </a:t>
            </a:r>
            <a:r>
              <a:rPr lang="fr-FR" altLang="fr-FR" dirty="0"/>
              <a:t>des différentes opérations mises en œuvre et leur réajustement compte tenu d’éventuels aléas </a:t>
            </a:r>
            <a:r>
              <a:rPr lang="fr-FR" altLang="fr-FR" dirty="0" smtClean="0"/>
              <a:t>(</a:t>
            </a:r>
            <a:r>
              <a:rPr lang="fr-FR" altLang="fr-FR" dirty="0"/>
              <a:t>ex </a:t>
            </a:r>
            <a:r>
              <a:rPr lang="fr-FR" altLang="fr-FR" dirty="0" smtClean="0"/>
              <a:t>: retard</a:t>
            </a:r>
            <a:r>
              <a:rPr lang="fr-FR" altLang="fr-FR" dirty="0"/>
              <a:t>). </a:t>
            </a:r>
            <a:endParaRPr lang="fr-FR" altLang="fr-FR" dirty="0" smtClean="0"/>
          </a:p>
        </p:txBody>
      </p:sp>
      <p:sp>
        <p:nvSpPr>
          <p:cNvPr id="3"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Diagramme de GANTT</a:t>
            </a:r>
          </a:p>
        </p:txBody>
      </p:sp>
    </p:spTree>
    <p:extLst>
      <p:ext uri="{BB962C8B-B14F-4D97-AF65-F5344CB8AC3E}">
        <p14:creationId xmlns:p14="http://schemas.microsoft.com/office/powerpoint/2010/main" xmlns="" val="2927561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sz="quarter" idx="1"/>
          </p:nvPr>
        </p:nvSpPr>
        <p:spPr>
          <a:xfrm>
            <a:off x="285720" y="1071545"/>
            <a:ext cx="8401080" cy="5957905"/>
          </a:xfrm>
        </p:spPr>
        <p:txBody>
          <a:bodyPr/>
          <a:lstStyle/>
          <a:p>
            <a:pPr eaLnBrk="1" hangingPunct="1">
              <a:buFont typeface="Arial" pitchFamily="34" charset="0"/>
              <a:buChar char="•"/>
            </a:pPr>
            <a:r>
              <a:rPr lang="fr-FR" altLang="fr-FR" dirty="0" smtClean="0"/>
              <a:t>Le projet POLARIS représentait entre autres :</a:t>
            </a:r>
            <a:br>
              <a:rPr lang="fr-FR" altLang="fr-FR" dirty="0" smtClean="0"/>
            </a:br>
            <a:r>
              <a:rPr lang="fr-FR" altLang="fr-FR" dirty="0" smtClean="0"/>
              <a:t> - 250 fournisseurs, </a:t>
            </a:r>
          </a:p>
          <a:p>
            <a:pPr eaLnBrk="1" hangingPunct="1">
              <a:buFont typeface="Wingdings" pitchFamily="2" charset="2"/>
              <a:buNone/>
            </a:pPr>
            <a:r>
              <a:rPr lang="fr-FR" altLang="fr-FR" dirty="0" smtClean="0"/>
              <a:t>	 - 9 000 sous-traitants, </a:t>
            </a:r>
          </a:p>
          <a:p>
            <a:pPr eaLnBrk="1" hangingPunct="1">
              <a:buFont typeface="Wingdings" pitchFamily="2" charset="2"/>
              <a:buNone/>
            </a:pPr>
            <a:r>
              <a:rPr lang="fr-FR" altLang="fr-FR" dirty="0" smtClean="0"/>
              <a:t> 	 - 7 ans de réalisation.</a:t>
            </a:r>
          </a:p>
          <a:p>
            <a:pPr eaLnBrk="1" hangingPunct="1">
              <a:buFont typeface="Arial" pitchFamily="34" charset="0"/>
              <a:buChar char="•"/>
            </a:pPr>
            <a:endParaRPr lang="fr-FR" altLang="fr-FR" dirty="0" smtClean="0"/>
          </a:p>
          <a:p>
            <a:pPr marL="457200" indent="-457200">
              <a:buFont typeface="Arial" pitchFamily="34" charset="0"/>
              <a:buChar char="•"/>
            </a:pPr>
            <a:r>
              <a:rPr lang="fr-FR" altLang="fr-FR" dirty="0" smtClean="0"/>
              <a:t>L’utilisation du PERT a permis de ramener la durée globale de réalisation du projet de 7 à 4 ans.</a:t>
            </a:r>
            <a:br>
              <a:rPr lang="fr-FR" altLang="fr-FR" dirty="0" smtClean="0"/>
            </a:br>
            <a:endParaRPr lang="fr-FR" altLang="fr-FR" dirty="0" smtClean="0"/>
          </a:p>
          <a:p>
            <a:pPr marL="457200" indent="-457200">
              <a:buFont typeface="Arial" pitchFamily="34" charset="0"/>
              <a:buChar char="•"/>
            </a:pPr>
            <a:r>
              <a:rPr lang="fr-FR" altLang="fr-FR" dirty="0" smtClean="0"/>
              <a:t>Cette méthode s’est ensuite étendue à l’industrie américaine puis à l’industrie occidentale.</a:t>
            </a:r>
          </a:p>
          <a:p>
            <a:pPr eaLnBrk="1" hangingPunct="1">
              <a:buFont typeface="Arial" pitchFamily="34" charset="0"/>
              <a:buChar char="•"/>
            </a:pPr>
            <a:endParaRPr lang="fr-FR" altLang="fr-FR" dirty="0" smtClean="0"/>
          </a:p>
        </p:txBody>
      </p:sp>
      <p:sp>
        <p:nvSpPr>
          <p:cNvPr id="3"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Introduction</a:t>
            </a:r>
          </a:p>
        </p:txBody>
      </p:sp>
    </p:spTree>
    <p:extLst>
      <p:ext uri="{BB962C8B-B14F-4D97-AF65-F5344CB8AC3E}">
        <p14:creationId xmlns:p14="http://schemas.microsoft.com/office/powerpoint/2010/main" xmlns="" val="32977302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sz="quarter" idx="1"/>
          </p:nvPr>
        </p:nvSpPr>
        <p:spPr>
          <a:xfrm>
            <a:off x="323528" y="1052736"/>
            <a:ext cx="8229600" cy="5222875"/>
          </a:xfrm>
        </p:spPr>
        <p:txBody>
          <a:bodyPr>
            <a:normAutofit/>
          </a:bodyPr>
          <a:lstStyle/>
          <a:p>
            <a:pPr>
              <a:buNone/>
            </a:pPr>
            <a:endParaRPr lang="fr-FR" altLang="fr-FR" dirty="0"/>
          </a:p>
          <a:p>
            <a:pPr>
              <a:buNone/>
            </a:pPr>
            <a:r>
              <a:rPr lang="fr-FR" altLang="fr-FR" dirty="0" smtClean="0"/>
              <a:t>	Le </a:t>
            </a:r>
            <a:r>
              <a:rPr lang="fr-FR" altLang="fr-FR" dirty="0"/>
              <a:t>diagramme de </a:t>
            </a:r>
            <a:r>
              <a:rPr lang="fr-FR" altLang="fr-FR" dirty="0" smtClean="0"/>
              <a:t>Gantt </a:t>
            </a:r>
            <a:r>
              <a:rPr lang="fr-FR" altLang="fr-FR" dirty="0"/>
              <a:t>permet : </a:t>
            </a:r>
            <a:endParaRPr lang="fr-FR" altLang="fr-FR" dirty="0" smtClean="0"/>
          </a:p>
          <a:p>
            <a:pPr>
              <a:buNone/>
            </a:pPr>
            <a:endParaRPr lang="fr-FR" altLang="fr-FR" dirty="0" smtClean="0"/>
          </a:p>
          <a:p>
            <a:pPr>
              <a:buNone/>
            </a:pPr>
            <a:r>
              <a:rPr lang="fr-FR" altLang="fr-FR" dirty="0"/>
              <a:t>	</a:t>
            </a:r>
            <a:r>
              <a:rPr lang="fr-FR" altLang="fr-FR" dirty="0" smtClean="0"/>
              <a:t>- De </a:t>
            </a:r>
            <a:r>
              <a:rPr lang="fr-FR" altLang="fr-FR" dirty="0"/>
              <a:t>déterminer les dates de réalisation d'un projet, </a:t>
            </a:r>
            <a:endParaRPr lang="fr-FR" altLang="fr-FR" dirty="0" smtClean="0"/>
          </a:p>
          <a:p>
            <a:pPr>
              <a:buNone/>
            </a:pPr>
            <a:endParaRPr lang="fr-FR" altLang="fr-FR" dirty="0" smtClean="0"/>
          </a:p>
          <a:p>
            <a:pPr>
              <a:buNone/>
            </a:pPr>
            <a:r>
              <a:rPr lang="fr-FR" altLang="fr-FR" dirty="0" smtClean="0"/>
              <a:t>	- D’identifier </a:t>
            </a:r>
            <a:r>
              <a:rPr lang="fr-FR" altLang="fr-FR" dirty="0"/>
              <a:t>les marges existantes sur certaines tâches, </a:t>
            </a:r>
            <a:endParaRPr lang="fr-FR" altLang="fr-FR" dirty="0" smtClean="0"/>
          </a:p>
          <a:p>
            <a:pPr>
              <a:buNone/>
            </a:pPr>
            <a:endParaRPr lang="fr-FR" altLang="fr-FR" dirty="0" smtClean="0"/>
          </a:p>
          <a:p>
            <a:pPr>
              <a:buNone/>
            </a:pPr>
            <a:r>
              <a:rPr lang="fr-FR" altLang="fr-FR" dirty="0" smtClean="0"/>
              <a:t>	- De </a:t>
            </a:r>
            <a:r>
              <a:rPr lang="fr-FR" altLang="fr-FR" dirty="0"/>
              <a:t>visualiser d'un seul coup d'œil le retard ou l'avancement </a:t>
            </a:r>
            <a:r>
              <a:rPr lang="fr-FR" altLang="fr-FR" dirty="0" smtClean="0"/>
              <a:t>des travaux</a:t>
            </a:r>
            <a:r>
              <a:rPr lang="fr-FR" altLang="fr-FR" dirty="0"/>
              <a:t>. </a:t>
            </a:r>
          </a:p>
          <a:p>
            <a:pPr>
              <a:buNone/>
            </a:pPr>
            <a:endParaRPr lang="fr-FR" altLang="fr-FR" dirty="0" smtClean="0"/>
          </a:p>
        </p:txBody>
      </p:sp>
      <p:sp>
        <p:nvSpPr>
          <p:cNvPr id="4"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Diagramme de GANTT</a:t>
            </a:r>
          </a:p>
        </p:txBody>
      </p:sp>
    </p:spTree>
    <p:extLst>
      <p:ext uri="{BB962C8B-B14F-4D97-AF65-F5344CB8AC3E}">
        <p14:creationId xmlns:p14="http://schemas.microsoft.com/office/powerpoint/2010/main" xmlns="" val="25234213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sz="quarter" idx="1"/>
          </p:nvPr>
        </p:nvSpPr>
        <p:spPr>
          <a:xfrm>
            <a:off x="395288" y="476672"/>
            <a:ext cx="8229600" cy="5905079"/>
          </a:xfrm>
        </p:spPr>
        <p:txBody>
          <a:bodyPr>
            <a:normAutofit fontScale="92500" lnSpcReduction="10000"/>
          </a:bodyPr>
          <a:lstStyle/>
          <a:p>
            <a:pPr eaLnBrk="1" hangingPunct="1">
              <a:buFont typeface="Wingdings" pitchFamily="2" charset="2"/>
              <a:buNone/>
            </a:pPr>
            <a:endParaRPr lang="fr-FR" altLang="fr-FR" dirty="0" smtClean="0"/>
          </a:p>
          <a:p>
            <a:pPr>
              <a:buNone/>
            </a:pPr>
            <a:r>
              <a:rPr lang="fr-FR" altLang="fr-FR" dirty="0" smtClean="0"/>
              <a:t>	</a:t>
            </a:r>
            <a:r>
              <a:rPr lang="fr-FR" altLang="fr-FR" b="1" dirty="0" smtClean="0"/>
              <a:t>Introduction </a:t>
            </a:r>
            <a:endParaRPr lang="fr-FR" altLang="fr-FR" dirty="0" smtClean="0"/>
          </a:p>
          <a:p>
            <a:pPr>
              <a:buNone/>
            </a:pPr>
            <a:endParaRPr lang="fr-FR" altLang="fr-FR" dirty="0"/>
          </a:p>
          <a:p>
            <a:pPr>
              <a:buNone/>
            </a:pPr>
            <a:r>
              <a:rPr lang="fr-FR" altLang="fr-FR" dirty="0" smtClean="0"/>
              <a:t>	L’outil GANTT a été mis au point au début de ce siècle par un américain Henry L. GANTT. </a:t>
            </a:r>
            <a:br>
              <a:rPr lang="fr-FR" altLang="fr-FR" dirty="0" smtClean="0"/>
            </a:br>
            <a:r>
              <a:rPr lang="fr-FR" altLang="fr-FR" dirty="0" smtClean="0"/>
              <a:t/>
            </a:r>
            <a:br>
              <a:rPr lang="fr-FR" altLang="fr-FR" dirty="0" smtClean="0"/>
            </a:br>
            <a:r>
              <a:rPr lang="fr-FR" altLang="fr-FR" dirty="0" smtClean="0"/>
              <a:t>Il date de 1918 et se trouve largement utilisé aujourd’hui, à travers plusieurs logiciels de gestion.</a:t>
            </a:r>
            <a:br>
              <a:rPr lang="fr-FR" altLang="fr-FR" dirty="0" smtClean="0"/>
            </a:br>
            <a:r>
              <a:rPr lang="fr-FR" altLang="fr-FR" dirty="0" smtClean="0"/>
              <a:t/>
            </a:r>
            <a:br>
              <a:rPr lang="fr-FR" altLang="fr-FR" dirty="0" smtClean="0"/>
            </a:br>
            <a:r>
              <a:rPr lang="fr-FR" altLang="fr-FR" dirty="0" smtClean="0"/>
              <a:t>C’est une représentation murale d’un planning des tâches.</a:t>
            </a:r>
            <a:br>
              <a:rPr lang="fr-FR" altLang="fr-FR" dirty="0" smtClean="0"/>
            </a:br>
            <a:r>
              <a:rPr lang="fr-FR" altLang="fr-FR" dirty="0" smtClean="0"/>
              <a:t/>
            </a:r>
            <a:br>
              <a:rPr lang="fr-FR" altLang="fr-FR" dirty="0" smtClean="0"/>
            </a:br>
            <a:r>
              <a:rPr lang="fr-FR" altLang="fr-FR" dirty="0" smtClean="0"/>
              <a:t>Depuis, l’industrie utilise toujours son diagramme, afin d’afficher les résultats d’une planification ou pour raisonner sur des problèmes d’utilisation des ressources.</a:t>
            </a:r>
          </a:p>
          <a:p>
            <a:pPr>
              <a:buNone/>
            </a:pPr>
            <a:endParaRPr lang="fr-FR" altLang="fr-FR" dirty="0"/>
          </a:p>
          <a:p>
            <a:pPr>
              <a:buNone/>
            </a:pPr>
            <a:r>
              <a:rPr lang="fr-FR" altLang="fr-FR" dirty="0"/>
              <a:t>	I</a:t>
            </a:r>
            <a:r>
              <a:rPr lang="fr-FR" altLang="fr-FR" dirty="0" smtClean="0"/>
              <a:t>l a comme synonyme : diagramme de GANTT, diagramme à barre, graphique de GANTT.</a:t>
            </a:r>
            <a:endParaRPr lang="fr-FR" altLang="fr-FR" dirty="0"/>
          </a:p>
        </p:txBody>
      </p:sp>
      <p:sp>
        <p:nvSpPr>
          <p:cNvPr id="3"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Diagramme de GANTT</a:t>
            </a:r>
          </a:p>
        </p:txBody>
      </p:sp>
    </p:spTree>
    <p:extLst>
      <p:ext uri="{BB962C8B-B14F-4D97-AF65-F5344CB8AC3E}">
        <p14:creationId xmlns:p14="http://schemas.microsoft.com/office/powerpoint/2010/main" xmlns="" val="11526684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sz="quarter" idx="1"/>
          </p:nvPr>
        </p:nvSpPr>
        <p:spPr>
          <a:xfrm>
            <a:off x="323528" y="620688"/>
            <a:ext cx="8229600" cy="5688632"/>
          </a:xfrm>
        </p:spPr>
        <p:txBody>
          <a:bodyPr>
            <a:normAutofit fontScale="92500"/>
          </a:bodyPr>
          <a:lstStyle/>
          <a:p>
            <a:pPr eaLnBrk="1" hangingPunct="1">
              <a:buFont typeface="Wingdings" pitchFamily="2" charset="2"/>
              <a:buNone/>
            </a:pPr>
            <a:endParaRPr lang="fr-FR" altLang="fr-FR" dirty="0" smtClean="0"/>
          </a:p>
          <a:p>
            <a:pPr>
              <a:buNone/>
            </a:pPr>
            <a:r>
              <a:rPr lang="fr-FR" altLang="fr-FR" dirty="0" smtClean="0"/>
              <a:t>	Ce </a:t>
            </a:r>
            <a:r>
              <a:rPr lang="fr-FR" altLang="fr-FR" dirty="0"/>
              <a:t>diagramme (ou planning) présente un certain nombre d'avantages </a:t>
            </a:r>
            <a:r>
              <a:rPr lang="fr-FR" altLang="fr-FR" dirty="0" smtClean="0"/>
              <a:t>:</a:t>
            </a:r>
          </a:p>
          <a:p>
            <a:pPr>
              <a:buNone/>
            </a:pPr>
            <a:endParaRPr lang="fr-FR" altLang="fr-FR" dirty="0"/>
          </a:p>
          <a:p>
            <a:pPr>
              <a:buNone/>
            </a:pPr>
            <a:r>
              <a:rPr lang="fr-FR" altLang="fr-FR" dirty="0" smtClean="0"/>
              <a:t>	- </a:t>
            </a:r>
            <a:r>
              <a:rPr lang="fr-FR" altLang="fr-FR" dirty="0"/>
              <a:t>lecture simple et accessible à tous</a:t>
            </a:r>
            <a:r>
              <a:rPr lang="fr-FR" altLang="fr-FR" dirty="0" smtClean="0"/>
              <a:t>.</a:t>
            </a:r>
          </a:p>
          <a:p>
            <a:pPr>
              <a:buNone/>
            </a:pPr>
            <a:endParaRPr lang="fr-FR" altLang="fr-FR" dirty="0"/>
          </a:p>
          <a:p>
            <a:pPr>
              <a:buNone/>
            </a:pPr>
            <a:r>
              <a:rPr lang="fr-FR" altLang="fr-FR" dirty="0" smtClean="0"/>
              <a:t>	- </a:t>
            </a:r>
            <a:r>
              <a:rPr lang="fr-FR" altLang="fr-FR" dirty="0"/>
              <a:t>le suivi peut s'effectuer facilement lors du déroulement du projet en comparant </a:t>
            </a:r>
            <a:r>
              <a:rPr lang="fr-FR" altLang="fr-FR" dirty="0" smtClean="0"/>
              <a:t>les </a:t>
            </a:r>
            <a:r>
              <a:rPr lang="fr-FR" altLang="fr-FR" dirty="0"/>
              <a:t>dates prévues et les dates réelles</a:t>
            </a:r>
            <a:r>
              <a:rPr lang="fr-FR" altLang="fr-FR" dirty="0" smtClean="0"/>
              <a:t>.</a:t>
            </a:r>
          </a:p>
          <a:p>
            <a:pPr>
              <a:buNone/>
            </a:pPr>
            <a:endParaRPr lang="fr-FR" altLang="fr-FR" dirty="0"/>
          </a:p>
          <a:p>
            <a:pPr>
              <a:buNone/>
            </a:pPr>
            <a:r>
              <a:rPr lang="fr-FR" altLang="fr-FR" dirty="0" smtClean="0"/>
              <a:t>	- </a:t>
            </a:r>
            <a:r>
              <a:rPr lang="fr-FR" altLang="fr-FR" dirty="0"/>
              <a:t>les dates de début et de fin de chaque tâche sont lues directement sur l'échelle de </a:t>
            </a:r>
            <a:r>
              <a:rPr lang="fr-FR" altLang="fr-FR" dirty="0" smtClean="0"/>
              <a:t>temps.</a:t>
            </a:r>
          </a:p>
          <a:p>
            <a:pPr>
              <a:buNone/>
            </a:pPr>
            <a:endParaRPr lang="fr-FR" altLang="fr-FR" dirty="0"/>
          </a:p>
          <a:p>
            <a:pPr>
              <a:buNone/>
            </a:pPr>
            <a:r>
              <a:rPr lang="fr-FR" altLang="fr-FR" dirty="0" smtClean="0"/>
              <a:t>	- </a:t>
            </a:r>
            <a:r>
              <a:rPr lang="fr-FR" altLang="fr-FR" dirty="0"/>
              <a:t>il permet en affectant les ressources aux tâches d'établir le plan de </a:t>
            </a:r>
            <a:r>
              <a:rPr lang="fr-FR" altLang="fr-FR" dirty="0" smtClean="0"/>
              <a:t>charge</a:t>
            </a:r>
            <a:endParaRPr lang="fr-FR" altLang="fr-FR" dirty="0"/>
          </a:p>
        </p:txBody>
      </p:sp>
      <p:sp>
        <p:nvSpPr>
          <p:cNvPr id="3"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Diagramme de GANTT</a:t>
            </a:r>
          </a:p>
        </p:txBody>
      </p:sp>
    </p:spTree>
    <p:extLst>
      <p:ext uri="{BB962C8B-B14F-4D97-AF65-F5344CB8AC3E}">
        <p14:creationId xmlns:p14="http://schemas.microsoft.com/office/powerpoint/2010/main" xmlns="" val="3776036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sz="quarter" idx="1"/>
          </p:nvPr>
        </p:nvSpPr>
        <p:spPr>
          <a:xfrm>
            <a:off x="323528" y="883640"/>
            <a:ext cx="8229600" cy="5688632"/>
          </a:xfrm>
        </p:spPr>
        <p:txBody>
          <a:bodyPr>
            <a:normAutofit fontScale="92500" lnSpcReduction="10000"/>
          </a:bodyPr>
          <a:lstStyle/>
          <a:p>
            <a:pPr eaLnBrk="1" hangingPunct="1">
              <a:buFont typeface="Wingdings" pitchFamily="2" charset="2"/>
              <a:buNone/>
            </a:pPr>
            <a:endParaRPr lang="fr-FR" altLang="fr-FR" dirty="0" smtClean="0"/>
          </a:p>
          <a:p>
            <a:pPr>
              <a:buNone/>
            </a:pPr>
            <a:r>
              <a:rPr lang="fr-FR" altLang="fr-FR" dirty="0" smtClean="0"/>
              <a:t>	Etant </a:t>
            </a:r>
            <a:r>
              <a:rPr lang="fr-FR" altLang="fr-FR" dirty="0"/>
              <a:t>donné la relative facilitée de lecture des </a:t>
            </a:r>
            <a:r>
              <a:rPr lang="fr-FR" altLang="fr-FR" dirty="0" smtClean="0"/>
              <a:t>diagrammes GANTT</a:t>
            </a:r>
            <a:r>
              <a:rPr lang="fr-FR" altLang="fr-FR" dirty="0"/>
              <a:t>, cet outil est utilisé par </a:t>
            </a:r>
            <a:r>
              <a:rPr lang="fr-FR" altLang="fr-FR" dirty="0" smtClean="0"/>
              <a:t>la quasi-totalité </a:t>
            </a:r>
            <a:r>
              <a:rPr lang="fr-FR" altLang="fr-FR" dirty="0"/>
              <a:t>des chefs de projet dans tous les secteurs. </a:t>
            </a:r>
            <a:endParaRPr lang="fr-FR" altLang="fr-FR" dirty="0" smtClean="0"/>
          </a:p>
          <a:p>
            <a:pPr>
              <a:buNone/>
            </a:pPr>
            <a:endParaRPr lang="fr-FR" altLang="fr-FR" dirty="0"/>
          </a:p>
          <a:p>
            <a:pPr>
              <a:buNone/>
            </a:pPr>
            <a:r>
              <a:rPr lang="fr-FR" altLang="fr-FR" dirty="0" smtClean="0"/>
              <a:t>	Le </a:t>
            </a:r>
            <a:r>
              <a:rPr lang="fr-FR" altLang="fr-FR" dirty="0"/>
              <a:t>diagramme GANTT </a:t>
            </a:r>
            <a:r>
              <a:rPr lang="fr-FR" altLang="fr-FR" dirty="0" smtClean="0"/>
              <a:t>représente un </a:t>
            </a:r>
            <a:r>
              <a:rPr lang="fr-FR" altLang="fr-FR" dirty="0"/>
              <a:t>outil pour le chef de projet, permettant de représenter graphiquement l'avancement </a:t>
            </a:r>
            <a:r>
              <a:rPr lang="fr-FR" altLang="fr-FR" dirty="0" smtClean="0"/>
              <a:t>du projet</a:t>
            </a:r>
            <a:r>
              <a:rPr lang="fr-FR" altLang="fr-FR" dirty="0"/>
              <a:t>, mais c'est également un bon moyen de communication entre les différents </a:t>
            </a:r>
            <a:r>
              <a:rPr lang="fr-FR" altLang="fr-FR" dirty="0" smtClean="0"/>
              <a:t>acteurs d'un </a:t>
            </a:r>
            <a:r>
              <a:rPr lang="fr-FR" altLang="fr-FR" dirty="0"/>
              <a:t>projet. </a:t>
            </a:r>
          </a:p>
          <a:p>
            <a:pPr>
              <a:buNone/>
            </a:pPr>
            <a:endParaRPr lang="fr-FR" altLang="fr-FR" dirty="0"/>
          </a:p>
          <a:p>
            <a:pPr>
              <a:buNone/>
            </a:pPr>
            <a:r>
              <a:rPr lang="fr-FR" altLang="fr-FR" dirty="0" smtClean="0"/>
              <a:t>	Ce </a:t>
            </a:r>
            <a:r>
              <a:rPr lang="fr-FR" altLang="fr-FR" dirty="0"/>
              <a:t>type de modélisation est particulièrement facile à mettre en œuvre avec un simple </a:t>
            </a:r>
            <a:r>
              <a:rPr lang="fr-FR" altLang="fr-FR" dirty="0" smtClean="0"/>
              <a:t>tableur mais </a:t>
            </a:r>
            <a:r>
              <a:rPr lang="fr-FR" altLang="fr-FR" dirty="0"/>
              <a:t>il existe des outils spécialisés dont le plus connu est Microsoft Project. </a:t>
            </a:r>
            <a:endParaRPr lang="fr-FR" altLang="fr-FR" dirty="0" smtClean="0"/>
          </a:p>
          <a:p>
            <a:pPr>
              <a:buNone/>
            </a:pPr>
            <a:endParaRPr lang="fr-FR" altLang="fr-FR" dirty="0"/>
          </a:p>
          <a:p>
            <a:pPr>
              <a:buNone/>
            </a:pPr>
            <a:r>
              <a:rPr lang="fr-FR" altLang="fr-FR" dirty="0" smtClean="0"/>
              <a:t>	Il </a:t>
            </a:r>
            <a:r>
              <a:rPr lang="fr-FR" altLang="fr-FR" dirty="0"/>
              <a:t>existe </a:t>
            </a:r>
            <a:r>
              <a:rPr lang="fr-FR" altLang="fr-FR" dirty="0" smtClean="0"/>
              <a:t>par ailleurs </a:t>
            </a:r>
            <a:r>
              <a:rPr lang="fr-FR" altLang="fr-FR" dirty="0"/>
              <a:t>des équivalents libres (et gratuits) de ce type de logiciel. </a:t>
            </a:r>
          </a:p>
          <a:p>
            <a:pPr>
              <a:buNone/>
            </a:pPr>
            <a:endParaRPr lang="fr-FR" altLang="fr-FR" dirty="0"/>
          </a:p>
        </p:txBody>
      </p:sp>
      <p:sp>
        <p:nvSpPr>
          <p:cNvPr id="3"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Diagramme de GANTT</a:t>
            </a:r>
          </a:p>
        </p:txBody>
      </p:sp>
    </p:spTree>
    <p:extLst>
      <p:ext uri="{BB962C8B-B14F-4D97-AF65-F5344CB8AC3E}">
        <p14:creationId xmlns:p14="http://schemas.microsoft.com/office/powerpoint/2010/main" xmlns="" val="157849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sz="quarter" idx="1"/>
          </p:nvPr>
        </p:nvSpPr>
        <p:spPr>
          <a:xfrm>
            <a:off x="395288" y="881507"/>
            <a:ext cx="8229600" cy="5905079"/>
          </a:xfrm>
        </p:spPr>
        <p:txBody>
          <a:bodyPr>
            <a:normAutofit/>
          </a:bodyPr>
          <a:lstStyle/>
          <a:p>
            <a:pPr eaLnBrk="1" hangingPunct="1">
              <a:buFont typeface="Wingdings" pitchFamily="2" charset="2"/>
              <a:buNone/>
            </a:pPr>
            <a:endParaRPr lang="fr-FR" altLang="fr-FR" dirty="0" smtClean="0"/>
          </a:p>
          <a:p>
            <a:pPr>
              <a:buNone/>
            </a:pPr>
            <a:r>
              <a:rPr lang="fr-FR" altLang="fr-FR" dirty="0" smtClean="0"/>
              <a:t>	</a:t>
            </a:r>
            <a:r>
              <a:rPr lang="fr-FR" altLang="fr-FR" b="1" dirty="0" smtClean="0"/>
              <a:t>Représentation d’un diagramme de Gantt</a:t>
            </a:r>
            <a:endParaRPr lang="fr-FR" altLang="fr-FR" dirty="0" smtClean="0"/>
          </a:p>
          <a:p>
            <a:pPr>
              <a:buNone/>
            </a:pPr>
            <a:endParaRPr lang="fr-FR" altLang="fr-FR" dirty="0"/>
          </a:p>
          <a:p>
            <a:pPr>
              <a:buNone/>
            </a:pPr>
            <a:r>
              <a:rPr lang="fr-FR" altLang="fr-FR" dirty="0" smtClean="0"/>
              <a:t>	On </a:t>
            </a:r>
            <a:r>
              <a:rPr lang="fr-FR" altLang="fr-FR" dirty="0"/>
              <a:t>met en abscisse les unités de temps (exprimées </a:t>
            </a:r>
            <a:r>
              <a:rPr lang="fr-FR" altLang="fr-FR" dirty="0" smtClean="0"/>
              <a:t>en mois</a:t>
            </a:r>
            <a:r>
              <a:rPr lang="fr-FR" altLang="fr-FR" dirty="0"/>
              <a:t>, en semaine, en heure ou en </a:t>
            </a:r>
            <a:r>
              <a:rPr lang="fr-FR" altLang="fr-FR" dirty="0" smtClean="0"/>
              <a:t>jours</a:t>
            </a:r>
            <a:r>
              <a:rPr lang="fr-FR" altLang="fr-FR" dirty="0"/>
              <a:t>) </a:t>
            </a:r>
            <a:endParaRPr lang="fr-FR" altLang="fr-FR" dirty="0" smtClean="0"/>
          </a:p>
          <a:p>
            <a:pPr>
              <a:buNone/>
            </a:pPr>
            <a:endParaRPr lang="fr-FR" altLang="fr-FR" dirty="0"/>
          </a:p>
          <a:p>
            <a:pPr>
              <a:buNone/>
            </a:pPr>
            <a:r>
              <a:rPr lang="fr-FR" altLang="fr-FR" dirty="0"/>
              <a:t>	En ordonnée les différents postes de travail </a:t>
            </a:r>
            <a:r>
              <a:rPr lang="fr-FR" altLang="fr-FR" dirty="0" smtClean="0"/>
              <a:t>d’atelier (ou </a:t>
            </a:r>
            <a:r>
              <a:rPr lang="fr-FR" altLang="fr-FR" dirty="0"/>
              <a:t>les différentes tâches). </a:t>
            </a:r>
            <a:endParaRPr lang="fr-FR" altLang="fr-FR" dirty="0" smtClean="0"/>
          </a:p>
          <a:p>
            <a:pPr>
              <a:buNone/>
            </a:pPr>
            <a:endParaRPr lang="fr-FR" altLang="fr-FR" dirty="0"/>
          </a:p>
          <a:p>
            <a:pPr>
              <a:buNone/>
            </a:pPr>
            <a:r>
              <a:rPr lang="fr-FR" altLang="fr-FR" dirty="0" smtClean="0"/>
              <a:t>	La </a:t>
            </a:r>
            <a:r>
              <a:rPr lang="fr-FR" altLang="fr-FR" dirty="0"/>
              <a:t>durée d'utilisation d'un poste de travail (ou la </a:t>
            </a:r>
            <a:r>
              <a:rPr lang="fr-FR" altLang="fr-FR" dirty="0" smtClean="0"/>
              <a:t>durée d'exécution </a:t>
            </a:r>
            <a:r>
              <a:rPr lang="fr-FR" altLang="fr-FR" dirty="0"/>
              <a:t>d'une tâche) </a:t>
            </a:r>
            <a:r>
              <a:rPr lang="fr-FR" altLang="fr-FR" dirty="0" smtClean="0"/>
              <a:t>est matérialisée </a:t>
            </a:r>
            <a:r>
              <a:rPr lang="fr-FR" altLang="fr-FR" dirty="0"/>
              <a:t>par une barre </a:t>
            </a:r>
            <a:r>
              <a:rPr lang="fr-FR" altLang="fr-FR" dirty="0" smtClean="0"/>
              <a:t>horizontale </a:t>
            </a:r>
            <a:r>
              <a:rPr lang="fr-FR" altLang="fr-FR" dirty="0"/>
              <a:t>dont la longueur correspond à la durée</a:t>
            </a:r>
            <a:r>
              <a:rPr lang="fr-FR" altLang="fr-FR" dirty="0" smtClean="0"/>
              <a:t>.</a:t>
            </a:r>
          </a:p>
        </p:txBody>
      </p:sp>
      <p:sp>
        <p:nvSpPr>
          <p:cNvPr id="3"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Diagramme de GANTT</a:t>
            </a:r>
          </a:p>
        </p:txBody>
      </p:sp>
    </p:spTree>
    <p:extLst>
      <p:ext uri="{BB962C8B-B14F-4D97-AF65-F5344CB8AC3E}">
        <p14:creationId xmlns:p14="http://schemas.microsoft.com/office/powerpoint/2010/main" xmlns="" val="27719014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sz="quarter" idx="1"/>
          </p:nvPr>
        </p:nvSpPr>
        <p:spPr>
          <a:xfrm>
            <a:off x="395536" y="952945"/>
            <a:ext cx="8229352" cy="5905079"/>
          </a:xfrm>
        </p:spPr>
        <p:txBody>
          <a:bodyPr>
            <a:normAutofit/>
          </a:bodyPr>
          <a:lstStyle/>
          <a:p>
            <a:pPr eaLnBrk="1" hangingPunct="1">
              <a:buFont typeface="Wingdings" pitchFamily="2" charset="2"/>
              <a:buNone/>
            </a:pPr>
            <a:endParaRPr lang="fr-FR" altLang="fr-FR" dirty="0" smtClean="0"/>
          </a:p>
          <a:p>
            <a:pPr>
              <a:buNone/>
            </a:pPr>
            <a:r>
              <a:rPr lang="fr-FR" altLang="fr-FR" dirty="0" smtClean="0"/>
              <a:t>	</a:t>
            </a:r>
            <a:r>
              <a:rPr lang="fr-FR" altLang="fr-FR" b="1" dirty="0" smtClean="0"/>
              <a:t>Représentation d’un diagramme de Gantt </a:t>
            </a:r>
          </a:p>
          <a:p>
            <a:pPr>
              <a:buNone/>
            </a:pPr>
            <a:r>
              <a:rPr lang="fr-FR" altLang="fr-FR" dirty="0" smtClean="0"/>
              <a:t>	</a:t>
            </a:r>
            <a:endParaRPr lang="fr-FR" altLang="fr-FR" dirty="0"/>
          </a:p>
          <a:p>
            <a:pPr>
              <a:buNone/>
            </a:pPr>
            <a:r>
              <a:rPr lang="fr-FR" altLang="fr-FR" dirty="0" smtClean="0"/>
              <a:t>	Il </a:t>
            </a:r>
            <a:r>
              <a:rPr lang="fr-FR" altLang="fr-FR" dirty="0"/>
              <a:t>est également fréquent de matérialiser par </a:t>
            </a:r>
            <a:r>
              <a:rPr lang="fr-FR" altLang="fr-FR" dirty="0" smtClean="0"/>
              <a:t>des flèches</a:t>
            </a:r>
            <a:r>
              <a:rPr lang="fr-FR" altLang="fr-FR" dirty="0"/>
              <a:t>, les liens de dépendance entre les tâches (la flèche relie la tâche précédente à </a:t>
            </a:r>
            <a:r>
              <a:rPr lang="fr-FR" altLang="fr-FR" dirty="0" smtClean="0"/>
              <a:t>la tâche </a:t>
            </a:r>
            <a:r>
              <a:rPr lang="fr-FR" altLang="fr-FR" dirty="0"/>
              <a:t>suivante</a:t>
            </a:r>
            <a:r>
              <a:rPr lang="fr-FR" altLang="fr-FR" dirty="0" smtClean="0"/>
              <a:t>).</a:t>
            </a:r>
          </a:p>
          <a:p>
            <a:pPr>
              <a:buNone/>
            </a:pPr>
            <a:endParaRPr lang="fr-FR" altLang="fr-FR" dirty="0"/>
          </a:p>
          <a:p>
            <a:pPr>
              <a:buNone/>
            </a:pPr>
            <a:r>
              <a:rPr lang="fr-FR" altLang="fr-FR" dirty="0" smtClean="0"/>
              <a:t>	Dans </a:t>
            </a:r>
            <a:r>
              <a:rPr lang="fr-FR" altLang="fr-FR" dirty="0"/>
              <a:t>la pratique, et à la différence du PERT, le diagramme de base </a:t>
            </a:r>
            <a:r>
              <a:rPr lang="fr-FR" altLang="fr-FR" dirty="0" smtClean="0"/>
              <a:t>est souvent </a:t>
            </a:r>
            <a:r>
              <a:rPr lang="fr-FR" altLang="fr-FR" dirty="0"/>
              <a:t>complété en ligne par la liste des ressources affectées à chacune des </a:t>
            </a:r>
            <a:r>
              <a:rPr lang="fr-FR" altLang="fr-FR" dirty="0" smtClean="0"/>
              <a:t>tâches ainsi que </a:t>
            </a:r>
            <a:r>
              <a:rPr lang="fr-FR" altLang="fr-FR" dirty="0"/>
              <a:t>par divers indicateurs, fonction de la charge ou du délai, permettant d'en </a:t>
            </a:r>
            <a:r>
              <a:rPr lang="fr-FR" altLang="fr-FR" dirty="0" smtClean="0"/>
              <a:t>suivre l'avancement</a:t>
            </a:r>
            <a:r>
              <a:rPr lang="fr-FR" altLang="fr-FR" dirty="0"/>
              <a:t>.</a:t>
            </a:r>
          </a:p>
        </p:txBody>
      </p:sp>
      <p:sp>
        <p:nvSpPr>
          <p:cNvPr id="3"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Diagramme de GANTT</a:t>
            </a:r>
          </a:p>
        </p:txBody>
      </p:sp>
    </p:spTree>
    <p:extLst>
      <p:ext uri="{BB962C8B-B14F-4D97-AF65-F5344CB8AC3E}">
        <p14:creationId xmlns:p14="http://schemas.microsoft.com/office/powerpoint/2010/main" xmlns="" val="10730402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Picture 5" descr="http://www.e-miage.org/demos/B303/imagesB303/TP3_5.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9512" y="1988840"/>
            <a:ext cx="8475567" cy="2592288"/>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Diagramme de GANTT</a:t>
            </a:r>
          </a:p>
        </p:txBody>
      </p:sp>
    </p:spTree>
    <p:extLst>
      <p:ext uri="{BB962C8B-B14F-4D97-AF65-F5344CB8AC3E}">
        <p14:creationId xmlns:p14="http://schemas.microsoft.com/office/powerpoint/2010/main" xmlns="" val="3631695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sz="quarter" idx="1"/>
          </p:nvPr>
        </p:nvSpPr>
        <p:spPr>
          <a:xfrm>
            <a:off x="395288" y="476672"/>
            <a:ext cx="8229600" cy="5905079"/>
          </a:xfrm>
        </p:spPr>
        <p:txBody>
          <a:bodyPr>
            <a:normAutofit/>
          </a:bodyPr>
          <a:lstStyle/>
          <a:p>
            <a:pPr eaLnBrk="1" hangingPunct="1">
              <a:buFont typeface="Wingdings" pitchFamily="2" charset="2"/>
              <a:buNone/>
            </a:pPr>
            <a:endParaRPr lang="fr-FR" altLang="fr-FR" dirty="0" smtClean="0"/>
          </a:p>
          <a:p>
            <a:pPr>
              <a:buNone/>
            </a:pPr>
            <a:endParaRPr lang="fr-FR" altLang="fr-FR" dirty="0"/>
          </a:p>
          <a:p>
            <a:pPr>
              <a:buNone/>
            </a:pPr>
            <a:r>
              <a:rPr lang="fr-FR" altLang="fr-FR" dirty="0" smtClean="0"/>
              <a:t>	Pour </a:t>
            </a:r>
            <a:r>
              <a:rPr lang="fr-FR" altLang="fr-FR" dirty="0"/>
              <a:t>réaliser le diagramme de Gantt au plus tôt il </a:t>
            </a:r>
            <a:r>
              <a:rPr lang="fr-FR" altLang="fr-FR" dirty="0" smtClean="0"/>
              <a:t>suffit de </a:t>
            </a:r>
            <a:r>
              <a:rPr lang="fr-FR" altLang="fr-FR" dirty="0"/>
              <a:t>reporter pour chaque </a:t>
            </a:r>
            <a:r>
              <a:rPr lang="fr-FR" altLang="fr-FR" dirty="0" smtClean="0"/>
              <a:t>tâche</a:t>
            </a:r>
            <a:r>
              <a:rPr lang="fr-FR" altLang="fr-FR" dirty="0"/>
              <a:t>, sur un diagramme avec une échelle de temps des barres dont la longueur </a:t>
            </a:r>
            <a:r>
              <a:rPr lang="fr-FR" altLang="fr-FR" dirty="0" smtClean="0"/>
              <a:t>est </a:t>
            </a:r>
            <a:r>
              <a:rPr lang="fr-FR" altLang="fr-FR" dirty="0"/>
              <a:t>proportionnelle à la durée et dont le début de la barre coïncide avec la date de </a:t>
            </a:r>
            <a:r>
              <a:rPr lang="fr-FR" altLang="fr-FR" dirty="0" smtClean="0"/>
              <a:t>début </a:t>
            </a:r>
            <a:r>
              <a:rPr lang="fr-FR" altLang="fr-FR" dirty="0"/>
              <a:t>au plus tôt. </a:t>
            </a:r>
          </a:p>
          <a:p>
            <a:pPr>
              <a:buNone/>
            </a:pPr>
            <a:endParaRPr lang="fr-FR" altLang="fr-FR" dirty="0"/>
          </a:p>
        </p:txBody>
      </p:sp>
      <p:sp>
        <p:nvSpPr>
          <p:cNvPr id="3"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Diagramme de GANTT</a:t>
            </a:r>
          </a:p>
        </p:txBody>
      </p:sp>
    </p:spTree>
    <p:extLst>
      <p:ext uri="{BB962C8B-B14F-4D97-AF65-F5344CB8AC3E}">
        <p14:creationId xmlns:p14="http://schemas.microsoft.com/office/powerpoint/2010/main" xmlns="" val="12737422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sz="quarter" idx="1"/>
          </p:nvPr>
        </p:nvSpPr>
        <p:spPr>
          <a:xfrm>
            <a:off x="467544" y="476673"/>
            <a:ext cx="8229600" cy="2304255"/>
          </a:xfrm>
        </p:spPr>
        <p:txBody>
          <a:bodyPr>
            <a:normAutofit fontScale="62500" lnSpcReduction="20000"/>
          </a:bodyPr>
          <a:lstStyle/>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r>
              <a:rPr lang="fr-FR" altLang="fr-FR" b="1" dirty="0" smtClean="0"/>
              <a:t>Exemple 4</a:t>
            </a:r>
          </a:p>
          <a:p>
            <a:pPr eaLnBrk="1" hangingPunct="1">
              <a:lnSpc>
                <a:spcPct val="90000"/>
              </a:lnSpc>
              <a:buFont typeface="Wingdings" pitchFamily="2" charset="2"/>
              <a:buNone/>
            </a:pPr>
            <a:r>
              <a:rPr lang="fr-FR" altLang="fr-FR" b="1" dirty="0" smtClean="0"/>
              <a:t>	</a:t>
            </a:r>
          </a:p>
          <a:p>
            <a:pPr eaLnBrk="1" hangingPunct="1">
              <a:lnSpc>
                <a:spcPct val="90000"/>
              </a:lnSpc>
              <a:buFont typeface="Wingdings" pitchFamily="2" charset="2"/>
              <a:buNone/>
            </a:pPr>
            <a:r>
              <a:rPr lang="fr-FR" altLang="fr-FR" b="1" dirty="0"/>
              <a:t>	</a:t>
            </a:r>
            <a:r>
              <a:rPr lang="fr-FR" altLang="fr-FR" dirty="0"/>
              <a:t>Déterminer le niveau des différentes tâches,</a:t>
            </a:r>
          </a:p>
          <a:p>
            <a:pPr eaLnBrk="1" hangingPunct="1">
              <a:lnSpc>
                <a:spcPct val="90000"/>
              </a:lnSpc>
              <a:buFont typeface="Wingdings" pitchFamily="2" charset="2"/>
              <a:buNone/>
            </a:pPr>
            <a:r>
              <a:rPr lang="fr-FR" altLang="fr-FR" dirty="0" smtClean="0"/>
              <a:t>	Tracer le réseau PERT, </a:t>
            </a:r>
          </a:p>
          <a:p>
            <a:pPr eaLnBrk="1" hangingPunct="1">
              <a:lnSpc>
                <a:spcPct val="90000"/>
              </a:lnSpc>
              <a:buFont typeface="Wingdings" pitchFamily="2" charset="2"/>
              <a:buNone/>
            </a:pPr>
            <a:r>
              <a:rPr lang="fr-FR" altLang="fr-FR" dirty="0"/>
              <a:t>	</a:t>
            </a:r>
            <a:r>
              <a:rPr lang="fr-FR" altLang="fr-FR" dirty="0" smtClean="0"/>
              <a:t>Tracer le diagramme de GANTT,</a:t>
            </a:r>
          </a:p>
          <a:p>
            <a:pPr eaLnBrk="1" hangingPunct="1">
              <a:lnSpc>
                <a:spcPct val="90000"/>
              </a:lnSpc>
              <a:buFont typeface="Wingdings" pitchFamily="2" charset="2"/>
              <a:buNone/>
            </a:pPr>
            <a:r>
              <a:rPr lang="fr-FR" altLang="fr-FR" dirty="0" smtClean="0"/>
              <a:t>	Calculer les marges libres et les marges totales,</a:t>
            </a:r>
          </a:p>
          <a:p>
            <a:pPr eaLnBrk="1" hangingPunct="1">
              <a:lnSpc>
                <a:spcPct val="90000"/>
              </a:lnSpc>
              <a:buFont typeface="Wingdings" pitchFamily="2" charset="2"/>
              <a:buNone/>
            </a:pPr>
            <a:r>
              <a:rPr lang="fr-FR" altLang="fr-FR" dirty="0"/>
              <a:t>	</a:t>
            </a:r>
            <a:r>
              <a:rPr lang="fr-FR" altLang="fr-FR" dirty="0" smtClean="0"/>
              <a:t>Définir le chemin critique.</a:t>
            </a:r>
            <a:endParaRPr lang="fr-FR" altLang="fr-FR" dirty="0"/>
          </a:p>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endParaRPr lang="fr-FR" altLang="fr-FR" b="1" dirty="0" smtClean="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11960" y="2636912"/>
            <a:ext cx="3024336" cy="37949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Diagramme de GANTT</a:t>
            </a:r>
          </a:p>
        </p:txBody>
      </p:sp>
    </p:spTree>
    <p:extLst>
      <p:ext uri="{BB962C8B-B14F-4D97-AF65-F5344CB8AC3E}">
        <p14:creationId xmlns:p14="http://schemas.microsoft.com/office/powerpoint/2010/main" xmlns="" val="13993264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sz="quarter" idx="1"/>
          </p:nvPr>
        </p:nvSpPr>
        <p:spPr>
          <a:xfrm>
            <a:off x="611188" y="620713"/>
            <a:ext cx="8229600" cy="5222875"/>
          </a:xfrm>
        </p:spPr>
        <p:txBody>
          <a:bodyPr/>
          <a:lstStyle/>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endParaRPr lang="fr-FR" altLang="fr-FR" b="1" dirty="0" smtClean="0"/>
          </a:p>
        </p:txBody>
      </p:sp>
      <p:sp>
        <p:nvSpPr>
          <p:cNvPr id="4" name="Rectangle 2"/>
          <p:cNvSpPr txBox="1">
            <a:spLocks noChangeArrowheads="1"/>
          </p:cNvSpPr>
          <p:nvPr/>
        </p:nvSpPr>
        <p:spPr>
          <a:xfrm>
            <a:off x="395536" y="260648"/>
            <a:ext cx="8229600" cy="5222875"/>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90000"/>
              </a:lnSpc>
              <a:buFont typeface="Wingdings" pitchFamily="2" charset="2"/>
              <a:buNone/>
            </a:pPr>
            <a:endParaRPr lang="fr-FR" altLang="fr-FR" b="1" dirty="0" smtClean="0"/>
          </a:p>
          <a:p>
            <a:pPr>
              <a:lnSpc>
                <a:spcPct val="90000"/>
              </a:lnSpc>
              <a:buFont typeface="Wingdings" pitchFamily="2" charset="2"/>
              <a:buNone/>
            </a:pPr>
            <a:endParaRPr lang="fr-FR" altLang="fr-FR" b="1" dirty="0" smtClean="0"/>
          </a:p>
          <a:p>
            <a:pPr>
              <a:lnSpc>
                <a:spcPct val="90000"/>
              </a:lnSpc>
              <a:buFont typeface="Wingdings" pitchFamily="2" charset="2"/>
              <a:buNone/>
            </a:pPr>
            <a:r>
              <a:rPr lang="fr-FR" altLang="fr-FR" b="1" dirty="0" smtClean="0"/>
              <a:t>Solution proposée :</a:t>
            </a:r>
          </a:p>
          <a:p>
            <a:pPr>
              <a:lnSpc>
                <a:spcPct val="90000"/>
              </a:lnSpc>
              <a:buFont typeface="Wingdings" pitchFamily="2" charset="2"/>
              <a:buNone/>
            </a:pPr>
            <a:endParaRPr lang="fr-FR" altLang="fr-FR" b="1" dirty="0" smtClean="0"/>
          </a:p>
          <a:p>
            <a:pPr>
              <a:lnSpc>
                <a:spcPct val="90000"/>
              </a:lnSpc>
              <a:buFont typeface="Wingdings" pitchFamily="2" charset="2"/>
              <a:buNone/>
            </a:pPr>
            <a:endParaRPr lang="fr-FR" altLang="fr-FR" b="1" dirty="0" smtClean="0"/>
          </a:p>
        </p:txBody>
      </p:sp>
      <p:pic>
        <p:nvPicPr>
          <p:cNvPr id="4301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73932" y="1772816"/>
            <a:ext cx="7272808" cy="418813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Diagramme de GANTT</a:t>
            </a:r>
          </a:p>
        </p:txBody>
      </p:sp>
    </p:spTree>
    <p:extLst>
      <p:ext uri="{BB962C8B-B14F-4D97-AF65-F5344CB8AC3E}">
        <p14:creationId xmlns:p14="http://schemas.microsoft.com/office/powerpoint/2010/main" xmlns="" val="802377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sz="quarter" idx="1"/>
          </p:nvPr>
        </p:nvSpPr>
        <p:spPr>
          <a:xfrm>
            <a:off x="0" y="1071545"/>
            <a:ext cx="8686800" cy="5742005"/>
          </a:xfrm>
        </p:spPr>
        <p:txBody>
          <a:bodyPr>
            <a:normAutofit fontScale="92500" lnSpcReduction="20000"/>
          </a:bodyPr>
          <a:lstStyle/>
          <a:p>
            <a:pPr>
              <a:buFont typeface="Arial" pitchFamily="34" charset="0"/>
              <a:buChar char="•"/>
            </a:pPr>
            <a:r>
              <a:rPr lang="fr-FR" altLang="fr-FR" dirty="0" smtClean="0">
                <a:sym typeface="Wingdings" pitchFamily="2" charset="2"/>
              </a:rPr>
              <a:t> </a:t>
            </a:r>
            <a:r>
              <a:rPr lang="fr-FR" altLang="fr-FR" dirty="0" smtClean="0"/>
              <a:t>Besoin de planification des lots de tâche du projet :</a:t>
            </a:r>
          </a:p>
          <a:p>
            <a:pPr lvl="1">
              <a:buFont typeface="Arial" pitchFamily="34" charset="0"/>
              <a:buChar char="•"/>
            </a:pPr>
            <a:r>
              <a:rPr lang="fr-FR" altLang="fr-FR" sz="2400" dirty="0" smtClean="0"/>
              <a:t>Point de départ </a:t>
            </a:r>
          </a:p>
          <a:p>
            <a:pPr lvl="2">
              <a:buFont typeface="Arial" pitchFamily="34" charset="0"/>
              <a:buChar char="•"/>
            </a:pPr>
            <a:r>
              <a:rPr lang="fr-FR" altLang="fr-FR" sz="2400" dirty="0" smtClean="0"/>
              <a:t>la structure WBS du projet</a:t>
            </a:r>
          </a:p>
          <a:p>
            <a:pPr lvl="2">
              <a:buFont typeface="Arial" pitchFamily="34" charset="0"/>
              <a:buChar char="•"/>
            </a:pPr>
            <a:r>
              <a:rPr lang="fr-FR" altLang="fr-FR" sz="2400" dirty="0" smtClean="0"/>
              <a:t>Antécédents de chaque tâche</a:t>
            </a:r>
          </a:p>
          <a:p>
            <a:pPr lvl="2">
              <a:buFont typeface="Arial" pitchFamily="34" charset="0"/>
              <a:buChar char="•"/>
            </a:pPr>
            <a:r>
              <a:rPr lang="fr-FR" altLang="fr-FR" sz="2400" dirty="0" smtClean="0"/>
              <a:t>Durée de chaque tâche</a:t>
            </a:r>
          </a:p>
          <a:p>
            <a:pPr>
              <a:buFont typeface="Arial" pitchFamily="34" charset="0"/>
              <a:buChar char="•"/>
            </a:pPr>
            <a:endParaRPr lang="fr-FR" altLang="fr-FR" dirty="0" smtClean="0"/>
          </a:p>
          <a:p>
            <a:pPr>
              <a:buFont typeface="Arial" pitchFamily="34" charset="0"/>
              <a:buChar char="•"/>
            </a:pPr>
            <a:r>
              <a:rPr lang="fr-FR" altLang="fr-FR" dirty="0" smtClean="0"/>
              <a:t>PERT est :</a:t>
            </a:r>
          </a:p>
          <a:p>
            <a:pPr>
              <a:buNone/>
            </a:pPr>
            <a:endParaRPr lang="fr-FR" altLang="fr-FR" dirty="0" smtClean="0"/>
          </a:p>
          <a:p>
            <a:pPr lvl="1">
              <a:buFont typeface="Arial" pitchFamily="34" charset="0"/>
              <a:buChar char="•"/>
            </a:pPr>
            <a:r>
              <a:rPr lang="fr-FR" altLang="fr-FR" sz="2600" dirty="0" smtClean="0"/>
              <a:t>« une méthode consistant à mettre en ordre sous forme de réseau plusieurs tâches qui grâce à leur dépendance et à leur chronologie concourent toutes à l'obtention d'un produit fini ».</a:t>
            </a:r>
          </a:p>
          <a:p>
            <a:pPr>
              <a:buNone/>
            </a:pPr>
            <a:endParaRPr lang="fr-FR" altLang="fr-FR" sz="2600" dirty="0" smtClean="0"/>
          </a:p>
          <a:p>
            <a:pPr>
              <a:buNone/>
            </a:pPr>
            <a:endParaRPr lang="fr-FR" altLang="fr-FR" dirty="0" smtClean="0"/>
          </a:p>
          <a:p>
            <a:pPr eaLnBrk="1" hangingPunct="1">
              <a:buFont typeface="Wingdings" pitchFamily="2" charset="2"/>
              <a:buNone/>
            </a:pPr>
            <a:r>
              <a:rPr lang="fr-FR" altLang="fr-FR" dirty="0" smtClean="0"/>
              <a:t/>
            </a:r>
            <a:br>
              <a:rPr lang="fr-FR" altLang="fr-FR" dirty="0" smtClean="0"/>
            </a:br>
            <a:r>
              <a:rPr lang="fr-FR" altLang="fr-FR" dirty="0" smtClean="0"/>
              <a:t/>
            </a:r>
            <a:br>
              <a:rPr lang="fr-FR" altLang="fr-FR" dirty="0" smtClean="0"/>
            </a:br>
            <a:endParaRPr lang="fr-FR" altLang="fr-FR" dirty="0" smtClean="0"/>
          </a:p>
        </p:txBody>
      </p:sp>
      <p:sp>
        <p:nvSpPr>
          <p:cNvPr id="3" name="Rectangle 3"/>
          <p:cNvSpPr txBox="1">
            <a:spLocks noChangeArrowheads="1"/>
          </p:cNvSpPr>
          <p:nvPr/>
        </p:nvSpPr>
        <p:spPr>
          <a:xfrm>
            <a:off x="0" y="0"/>
            <a:ext cx="9144000" cy="642918"/>
          </a:xfrm>
          <a:prstGeom prst="rect">
            <a:avLst/>
          </a:prstGeom>
        </p:spPr>
        <p:txBody>
          <a:bodyPr vert="horz">
            <a:normAutofit/>
          </a:bodyPr>
          <a:lstStyle/>
          <a:p>
            <a:pPr marL="274320" lvl="0" indent="-274320" algn="ctr">
              <a:spcBef>
                <a:spcPts val="600"/>
              </a:spcBef>
              <a:buClr>
                <a:schemeClr val="accent1"/>
              </a:buClr>
              <a:buSzPct val="70000"/>
            </a:pPr>
            <a:r>
              <a:rPr lang="fr-FR" altLang="fr-FR" sz="3200" dirty="0" smtClean="0"/>
              <a:t>Méthode PERT - Généralité</a:t>
            </a:r>
            <a:endParaRPr kumimoji="0" lang="fr-FR" altLang="fr-FR" sz="3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0153793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sz="quarter" idx="1"/>
          </p:nvPr>
        </p:nvSpPr>
        <p:spPr>
          <a:xfrm>
            <a:off x="611188" y="620713"/>
            <a:ext cx="8229600" cy="5222875"/>
          </a:xfrm>
        </p:spPr>
        <p:txBody>
          <a:bodyPr/>
          <a:lstStyle/>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endParaRPr lang="fr-FR" altLang="fr-FR" b="1" dirty="0" smtClean="0"/>
          </a:p>
        </p:txBody>
      </p:sp>
      <p:sp>
        <p:nvSpPr>
          <p:cNvPr id="4" name="Rectangle 2"/>
          <p:cNvSpPr txBox="1">
            <a:spLocks noChangeArrowheads="1"/>
          </p:cNvSpPr>
          <p:nvPr/>
        </p:nvSpPr>
        <p:spPr>
          <a:xfrm>
            <a:off x="179512" y="116632"/>
            <a:ext cx="8229600" cy="5222875"/>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90000"/>
              </a:lnSpc>
              <a:buFont typeface="Wingdings" pitchFamily="2" charset="2"/>
              <a:buNone/>
            </a:pPr>
            <a:endParaRPr lang="fr-FR" altLang="fr-FR" b="1" dirty="0" smtClean="0"/>
          </a:p>
          <a:p>
            <a:pPr>
              <a:lnSpc>
                <a:spcPct val="90000"/>
              </a:lnSpc>
              <a:buFont typeface="Wingdings" pitchFamily="2" charset="2"/>
              <a:buNone/>
            </a:pPr>
            <a:r>
              <a:rPr lang="fr-FR" altLang="fr-FR" b="1" dirty="0" smtClean="0"/>
              <a:t>Solution proposée :</a:t>
            </a:r>
          </a:p>
          <a:p>
            <a:pPr>
              <a:lnSpc>
                <a:spcPct val="90000"/>
              </a:lnSpc>
              <a:buFont typeface="Wingdings" pitchFamily="2" charset="2"/>
              <a:buNone/>
            </a:pPr>
            <a:endParaRPr lang="fr-FR" altLang="fr-FR" b="1" dirty="0" smtClean="0"/>
          </a:p>
          <a:p>
            <a:pPr>
              <a:lnSpc>
                <a:spcPct val="90000"/>
              </a:lnSpc>
              <a:buFont typeface="Wingdings" pitchFamily="2" charset="2"/>
              <a:buNone/>
            </a:pPr>
            <a:endParaRPr lang="fr-FR" altLang="fr-FR" b="1" dirty="0" smtClean="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9592" y="1412776"/>
            <a:ext cx="7034420" cy="51442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Rectangle 3"/>
          <p:cNvSpPr txBox="1">
            <a:spLocks noChangeArrowheads="1"/>
          </p:cNvSpPr>
          <p:nvPr/>
        </p:nvSpPr>
        <p:spPr>
          <a:xfrm>
            <a:off x="0" y="0"/>
            <a:ext cx="9144000" cy="6429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fr-FR" altLang="fr-FR" sz="3200" b="0" i="0" u="none" strike="noStrike" kern="1200" cap="none" spc="0" normalizeH="0" baseline="0" noProof="0" dirty="0" smtClean="0">
                <a:ln>
                  <a:noFill/>
                </a:ln>
                <a:solidFill>
                  <a:schemeClr val="tx1"/>
                </a:solidFill>
                <a:effectLst/>
                <a:uLnTx/>
                <a:uFillTx/>
                <a:latin typeface="+mn-lt"/>
                <a:ea typeface="+mn-ea"/>
                <a:cs typeface="+mn-cs"/>
              </a:rPr>
              <a:t>Diagramme de GANTT</a:t>
            </a:r>
          </a:p>
        </p:txBody>
      </p:sp>
    </p:spTree>
    <p:extLst>
      <p:ext uri="{BB962C8B-B14F-4D97-AF65-F5344CB8AC3E}">
        <p14:creationId xmlns:p14="http://schemas.microsoft.com/office/powerpoint/2010/main" xmlns="" val="6690050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sz="quarter" idx="1"/>
          </p:nvPr>
        </p:nvSpPr>
        <p:spPr>
          <a:xfrm>
            <a:off x="611188" y="620713"/>
            <a:ext cx="8229600" cy="5222875"/>
          </a:xfrm>
        </p:spPr>
        <p:txBody>
          <a:bodyPr/>
          <a:lstStyle/>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endParaRPr lang="fr-FR" altLang="fr-FR" b="1" dirty="0" smtClean="0"/>
          </a:p>
          <a:p>
            <a:pPr eaLnBrk="1" hangingPunct="1">
              <a:lnSpc>
                <a:spcPct val="90000"/>
              </a:lnSpc>
              <a:buFont typeface="Wingdings" pitchFamily="2" charset="2"/>
              <a:buNone/>
            </a:pPr>
            <a:endParaRPr lang="fr-FR" altLang="fr-FR" b="1" dirty="0" smtClean="0"/>
          </a:p>
        </p:txBody>
      </p:sp>
      <p:sp>
        <p:nvSpPr>
          <p:cNvPr id="4" name="Rectangle 2"/>
          <p:cNvSpPr txBox="1">
            <a:spLocks noChangeArrowheads="1"/>
          </p:cNvSpPr>
          <p:nvPr/>
        </p:nvSpPr>
        <p:spPr>
          <a:xfrm>
            <a:off x="251520" y="260648"/>
            <a:ext cx="8229600" cy="5222875"/>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90000"/>
              </a:lnSpc>
              <a:buFont typeface="Wingdings" pitchFamily="2" charset="2"/>
              <a:buNone/>
            </a:pPr>
            <a:endParaRPr lang="fr-FR" altLang="fr-FR" b="1" dirty="0" smtClean="0"/>
          </a:p>
          <a:p>
            <a:pPr>
              <a:lnSpc>
                <a:spcPct val="90000"/>
              </a:lnSpc>
              <a:buFont typeface="Wingdings" pitchFamily="2" charset="2"/>
              <a:buNone/>
            </a:pPr>
            <a:r>
              <a:rPr lang="fr-FR" altLang="fr-FR" b="1" dirty="0" smtClean="0"/>
              <a:t>Solution proposée :</a:t>
            </a:r>
          </a:p>
          <a:p>
            <a:pPr>
              <a:lnSpc>
                <a:spcPct val="90000"/>
              </a:lnSpc>
              <a:buFont typeface="Wingdings" pitchFamily="2" charset="2"/>
              <a:buNone/>
            </a:pPr>
            <a:endParaRPr lang="fr-FR" altLang="fr-FR" b="1" dirty="0" smtClean="0"/>
          </a:p>
          <a:p>
            <a:pPr>
              <a:lnSpc>
                <a:spcPct val="90000"/>
              </a:lnSpc>
              <a:buFont typeface="Wingdings" pitchFamily="2" charset="2"/>
              <a:buNone/>
            </a:pPr>
            <a:endParaRPr lang="fr-FR" altLang="fr-FR" b="1" dirty="0" smtClean="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82829" y="1340768"/>
            <a:ext cx="5200567" cy="51257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669005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72166" y="908720"/>
            <a:ext cx="8229600" cy="5222875"/>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90000"/>
              </a:lnSpc>
              <a:buFont typeface="Wingdings" pitchFamily="2" charset="2"/>
              <a:buNone/>
            </a:pPr>
            <a:r>
              <a:rPr lang="fr-FR" altLang="fr-FR" dirty="0" smtClean="0"/>
              <a:t>	La méthode PERT s’attache surtout à :</a:t>
            </a:r>
          </a:p>
          <a:p>
            <a:pPr>
              <a:lnSpc>
                <a:spcPct val="90000"/>
              </a:lnSpc>
              <a:buFont typeface="Wingdings" pitchFamily="2" charset="2"/>
              <a:buNone/>
            </a:pPr>
            <a:endParaRPr lang="fr-FR" altLang="fr-FR" dirty="0" smtClean="0"/>
          </a:p>
          <a:p>
            <a:pPr>
              <a:lnSpc>
                <a:spcPct val="90000"/>
              </a:lnSpc>
              <a:buNone/>
            </a:pPr>
            <a:r>
              <a:rPr lang="fr-FR" altLang="fr-FR" dirty="0" smtClean="0"/>
              <a:t>	- Mettre en évidence les liaisons qui existent entre les différentes tâches d’un projet ,</a:t>
            </a:r>
          </a:p>
          <a:p>
            <a:pPr>
              <a:lnSpc>
                <a:spcPct val="90000"/>
              </a:lnSpc>
              <a:buNone/>
            </a:pPr>
            <a:endParaRPr lang="fr-FR" altLang="fr-FR" dirty="0" smtClean="0"/>
          </a:p>
          <a:p>
            <a:pPr>
              <a:lnSpc>
                <a:spcPct val="90000"/>
              </a:lnSpc>
              <a:buNone/>
            </a:pPr>
            <a:r>
              <a:rPr lang="fr-FR" altLang="fr-FR" dirty="0" smtClean="0"/>
              <a:t>	- Calculer le meilleur temps de réalisation d’un projet,</a:t>
            </a:r>
          </a:p>
          <a:p>
            <a:pPr>
              <a:lnSpc>
                <a:spcPct val="90000"/>
              </a:lnSpc>
              <a:buNone/>
            </a:pPr>
            <a:endParaRPr lang="fr-FR" altLang="fr-FR" dirty="0" smtClean="0"/>
          </a:p>
          <a:p>
            <a:pPr>
              <a:lnSpc>
                <a:spcPct val="90000"/>
              </a:lnSpc>
              <a:buNone/>
            </a:pPr>
            <a:r>
              <a:rPr lang="fr-FR" altLang="fr-FR" dirty="0" smtClean="0"/>
              <a:t>	- Définir le chemin critique / tâches critiques ; c’est-à-dire les tâches qui ne doivent souffrir d’aucun retard sous peine de retarder l’ensemble du projet.</a:t>
            </a:r>
          </a:p>
          <a:p>
            <a:pPr>
              <a:lnSpc>
                <a:spcPct val="90000"/>
              </a:lnSpc>
              <a:buNone/>
            </a:pPr>
            <a:endParaRPr lang="fr-FR" dirty="0" smtClean="0"/>
          </a:p>
          <a:p>
            <a:pPr>
              <a:lnSpc>
                <a:spcPct val="90000"/>
              </a:lnSpc>
              <a:buFont typeface="Wingdings" pitchFamily="2" charset="2"/>
              <a:buNone/>
            </a:pPr>
            <a:endParaRPr lang="fr-FR" altLang="fr-FR" dirty="0" smtClean="0"/>
          </a:p>
        </p:txBody>
      </p:sp>
      <p:sp>
        <p:nvSpPr>
          <p:cNvPr id="3" name="Rectangle 3"/>
          <p:cNvSpPr txBox="1">
            <a:spLocks noChangeArrowheads="1"/>
          </p:cNvSpPr>
          <p:nvPr/>
        </p:nvSpPr>
        <p:spPr>
          <a:xfrm>
            <a:off x="0" y="0"/>
            <a:ext cx="9144000" cy="642918"/>
          </a:xfrm>
          <a:prstGeom prst="rect">
            <a:avLst/>
          </a:prstGeom>
        </p:spPr>
        <p:txBody>
          <a:bodyPr vert="horz">
            <a:normAutofit/>
          </a:bodyPr>
          <a:lstStyle/>
          <a:p>
            <a:pPr marL="274320" lvl="0" indent="-274320" algn="ctr">
              <a:spcBef>
                <a:spcPts val="600"/>
              </a:spcBef>
              <a:buClr>
                <a:schemeClr val="accent1"/>
              </a:buClr>
              <a:buSzPct val="70000"/>
            </a:pPr>
            <a:r>
              <a:rPr lang="fr-FR" altLang="fr-FR" sz="3200" dirty="0" smtClean="0"/>
              <a:t>Méthode PERT - Généralité</a:t>
            </a:r>
            <a:endParaRPr kumimoji="0" lang="fr-FR" altLang="fr-FR" sz="3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693464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sz="quarter" idx="1"/>
          </p:nvPr>
        </p:nvSpPr>
        <p:spPr>
          <a:xfrm>
            <a:off x="457200" y="1285860"/>
            <a:ext cx="8229600" cy="5672153"/>
          </a:xfrm>
        </p:spPr>
        <p:txBody>
          <a:bodyPr/>
          <a:lstStyle/>
          <a:p>
            <a:pPr eaLnBrk="1" hangingPunct="1">
              <a:buFont typeface="Arial" pitchFamily="34" charset="0"/>
              <a:buChar char="•"/>
            </a:pPr>
            <a:r>
              <a:rPr lang="fr-FR" altLang="fr-FR" dirty="0" smtClean="0"/>
              <a:t>Le graphe PERT : </a:t>
            </a:r>
          </a:p>
          <a:p>
            <a:pPr lvl="1">
              <a:buFont typeface="Arial" pitchFamily="34" charset="0"/>
              <a:buChar char="•"/>
            </a:pPr>
            <a:r>
              <a:rPr lang="fr-FR" altLang="fr-FR" dirty="0" smtClean="0"/>
              <a:t>composé d’étapes et de tâches (ou opérations). </a:t>
            </a:r>
          </a:p>
          <a:p>
            <a:pPr eaLnBrk="1" hangingPunct="1">
              <a:buFont typeface="Arial" pitchFamily="34" charset="0"/>
              <a:buChar char="•"/>
            </a:pPr>
            <a:endParaRPr lang="fr-FR" altLang="fr-FR" dirty="0" smtClean="0"/>
          </a:p>
          <a:p>
            <a:pPr eaLnBrk="1" hangingPunct="1">
              <a:buFont typeface="Arial" pitchFamily="34" charset="0"/>
              <a:buChar char="•"/>
            </a:pPr>
            <a:r>
              <a:rPr lang="fr-FR" altLang="fr-FR" dirty="0" smtClean="0"/>
              <a:t>On représente les tâches par des flèches. </a:t>
            </a:r>
          </a:p>
          <a:p>
            <a:pPr eaLnBrk="1" hangingPunct="1">
              <a:buFont typeface="Arial" pitchFamily="34" charset="0"/>
              <a:buChar char="•"/>
            </a:pPr>
            <a:endParaRPr lang="fr-FR" altLang="fr-FR" dirty="0" smtClean="0"/>
          </a:p>
          <a:p>
            <a:pPr eaLnBrk="1" hangingPunct="1">
              <a:buFont typeface="Arial" pitchFamily="34" charset="0"/>
              <a:buChar char="•"/>
            </a:pPr>
            <a:r>
              <a:rPr lang="fr-FR" altLang="fr-FR" dirty="0" smtClean="0"/>
              <a:t>La longueur des flèches n’a pas de signification.</a:t>
            </a:r>
          </a:p>
        </p:txBody>
      </p:sp>
      <p:sp>
        <p:nvSpPr>
          <p:cNvPr id="3" name="Rectangle 3"/>
          <p:cNvSpPr txBox="1">
            <a:spLocks noChangeArrowheads="1"/>
          </p:cNvSpPr>
          <p:nvPr/>
        </p:nvSpPr>
        <p:spPr>
          <a:xfrm>
            <a:off x="0" y="0"/>
            <a:ext cx="9144000" cy="642918"/>
          </a:xfrm>
          <a:prstGeom prst="rect">
            <a:avLst/>
          </a:prstGeom>
        </p:spPr>
        <p:txBody>
          <a:bodyPr vert="horz">
            <a:normAutofit/>
          </a:bodyPr>
          <a:lstStyle/>
          <a:p>
            <a:pPr marL="274320" lvl="0" indent="-274320" algn="ctr">
              <a:spcBef>
                <a:spcPts val="600"/>
              </a:spcBef>
              <a:buClr>
                <a:schemeClr val="accent1"/>
              </a:buClr>
              <a:buSzPct val="70000"/>
            </a:pPr>
            <a:r>
              <a:rPr lang="fr-FR" altLang="fr-FR" sz="3200" dirty="0" smtClean="0"/>
              <a:t>Méthode PERT - Généralité</a:t>
            </a:r>
            <a:endParaRPr kumimoji="0" lang="fr-FR" altLang="fr-FR" sz="3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1154158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sz="quarter" idx="1"/>
          </p:nvPr>
        </p:nvSpPr>
        <p:spPr>
          <a:xfrm>
            <a:off x="457200" y="1662113"/>
            <a:ext cx="8229600" cy="5222875"/>
          </a:xfrm>
        </p:spPr>
        <p:txBody>
          <a:bodyPr/>
          <a:lstStyle/>
          <a:p>
            <a:pPr eaLnBrk="1" hangingPunct="1">
              <a:buFont typeface="Wingdings" pitchFamily="2" charset="2"/>
              <a:buNone/>
            </a:pPr>
            <a:r>
              <a:rPr lang="fr-FR" altLang="fr-FR" b="1" dirty="0" smtClean="0"/>
              <a:t>	Tâche ou opération </a:t>
            </a:r>
            <a:r>
              <a:rPr lang="fr-FR" altLang="fr-FR" dirty="0" smtClean="0"/>
              <a:t>: elle fait avancer une œuvre vers son état final.</a:t>
            </a:r>
          </a:p>
          <a:p>
            <a:pPr eaLnBrk="1" hangingPunct="1">
              <a:buFont typeface="Wingdings" pitchFamily="2" charset="2"/>
              <a:buNone/>
            </a:pPr>
            <a:endParaRPr lang="fr-FR" altLang="fr-FR" dirty="0" smtClean="0"/>
          </a:p>
          <a:p>
            <a:pPr eaLnBrk="1" hangingPunct="1">
              <a:buFont typeface="Wingdings" pitchFamily="2" charset="2"/>
              <a:buNone/>
            </a:pPr>
            <a:r>
              <a:rPr lang="fr-FR" altLang="fr-FR" dirty="0" smtClean="0"/>
              <a:t>	Exemple de représentation de la tâche A. Habituellement, on nomme les tâches et on indique leur durée.</a:t>
            </a:r>
          </a:p>
          <a:p>
            <a:pPr eaLnBrk="1" hangingPunct="1">
              <a:buFont typeface="Wingdings" pitchFamily="2" charset="2"/>
              <a:buNone/>
            </a:pPr>
            <a:endParaRPr lang="fr-FR" altLang="fr-FR"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rot="20847819">
            <a:off x="2771800" y="4581128"/>
            <a:ext cx="3257781" cy="7920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Rectangle 3"/>
          <p:cNvSpPr txBox="1">
            <a:spLocks noChangeArrowheads="1"/>
          </p:cNvSpPr>
          <p:nvPr/>
        </p:nvSpPr>
        <p:spPr>
          <a:xfrm>
            <a:off x="0" y="0"/>
            <a:ext cx="9144000" cy="642918"/>
          </a:xfrm>
          <a:prstGeom prst="rect">
            <a:avLst/>
          </a:prstGeom>
        </p:spPr>
        <p:txBody>
          <a:bodyPr vert="horz">
            <a:normAutofit/>
          </a:bodyPr>
          <a:lstStyle/>
          <a:p>
            <a:pPr marL="274320" lvl="0" indent="-274320" algn="ctr">
              <a:spcBef>
                <a:spcPts val="600"/>
              </a:spcBef>
              <a:buClr>
                <a:schemeClr val="accent1"/>
              </a:buClr>
              <a:buSzPct val="70000"/>
            </a:pPr>
            <a:r>
              <a:rPr lang="fr-FR" altLang="fr-FR" sz="3200" dirty="0" smtClean="0"/>
              <a:t>Méthode PERT - Généralité</a:t>
            </a:r>
            <a:endParaRPr kumimoji="0" lang="fr-FR" altLang="fr-FR" sz="3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872883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sz="quarter" idx="1"/>
          </p:nvPr>
        </p:nvSpPr>
        <p:spPr>
          <a:xfrm>
            <a:off x="457200" y="1590675"/>
            <a:ext cx="8229600" cy="5222875"/>
          </a:xfrm>
        </p:spPr>
        <p:txBody>
          <a:bodyPr/>
          <a:lstStyle/>
          <a:p>
            <a:pPr eaLnBrk="1" hangingPunct="1">
              <a:buFont typeface="Wingdings" pitchFamily="2" charset="2"/>
              <a:buNone/>
            </a:pPr>
            <a:r>
              <a:rPr lang="fr-FR" altLang="fr-FR" b="1" dirty="0" smtClean="0"/>
              <a:t>	Etape </a:t>
            </a:r>
            <a:r>
              <a:rPr lang="fr-FR" altLang="fr-FR" dirty="0" smtClean="0"/>
              <a:t>: On appelle étape, le début ou la fin d’une tâche.</a:t>
            </a:r>
          </a:p>
          <a:p>
            <a:pPr eaLnBrk="1" hangingPunct="1">
              <a:buFont typeface="Wingdings" pitchFamily="2" charset="2"/>
              <a:buNone/>
            </a:pPr>
            <a:endParaRPr lang="fr-FR" altLang="fr-FR" dirty="0" smtClean="0"/>
          </a:p>
          <a:p>
            <a:pPr eaLnBrk="1" hangingPunct="1">
              <a:buFont typeface="Wingdings" pitchFamily="2" charset="2"/>
              <a:buNone/>
            </a:pPr>
            <a:r>
              <a:rPr lang="fr-FR" altLang="fr-FR" dirty="0" smtClean="0"/>
              <a:t>	Exemple de représentation de l’étape 1.</a:t>
            </a:r>
          </a:p>
          <a:p>
            <a:pPr eaLnBrk="1" hangingPunct="1">
              <a:buFont typeface="Wingdings" pitchFamily="2" charset="2"/>
              <a:buNone/>
            </a:pPr>
            <a:r>
              <a:rPr lang="fr-FR" altLang="fr-FR" dirty="0" smtClean="0"/>
              <a:t>	Habituellement on numérote les étapes.</a:t>
            </a:r>
          </a:p>
          <a:p>
            <a:pPr eaLnBrk="1" hangingPunct="1">
              <a:buFont typeface="Wingdings" pitchFamily="2" charset="2"/>
              <a:buNone/>
            </a:pPr>
            <a:r>
              <a:rPr lang="fr-FR" altLang="fr-FR" dirty="0" smtClean="0"/>
              <a:t>	On indique aussi leur temps de réalisation au plus tôt et au plus tard.</a:t>
            </a:r>
          </a:p>
        </p:txBody>
      </p:sp>
      <p:sp>
        <p:nvSpPr>
          <p:cNvPr id="3" name="Rectangle 3"/>
          <p:cNvSpPr txBox="1">
            <a:spLocks noChangeArrowheads="1"/>
          </p:cNvSpPr>
          <p:nvPr/>
        </p:nvSpPr>
        <p:spPr>
          <a:xfrm>
            <a:off x="0" y="0"/>
            <a:ext cx="9144000" cy="642918"/>
          </a:xfrm>
          <a:prstGeom prst="rect">
            <a:avLst/>
          </a:prstGeom>
        </p:spPr>
        <p:txBody>
          <a:bodyPr vert="horz">
            <a:normAutofit/>
          </a:bodyPr>
          <a:lstStyle/>
          <a:p>
            <a:pPr marL="274320" lvl="0" indent="-274320" algn="ctr">
              <a:spcBef>
                <a:spcPts val="600"/>
              </a:spcBef>
              <a:buClr>
                <a:schemeClr val="accent1"/>
              </a:buClr>
              <a:buSzPct val="70000"/>
            </a:pPr>
            <a:r>
              <a:rPr lang="fr-FR" altLang="fr-FR" sz="3200" dirty="0" smtClean="0"/>
              <a:t>Méthode PERT - Généralité</a:t>
            </a:r>
            <a:endParaRPr kumimoji="0" lang="fr-FR" altLang="fr-FR" sz="3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1153111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sz="quarter" idx="1"/>
          </p:nvPr>
        </p:nvSpPr>
        <p:spPr>
          <a:xfrm>
            <a:off x="457200" y="908050"/>
            <a:ext cx="8229600" cy="5222875"/>
          </a:xfrm>
        </p:spPr>
        <p:txBody>
          <a:bodyPr/>
          <a:lstStyle/>
          <a:p>
            <a:pPr eaLnBrk="1" hangingPunct="1">
              <a:buFont typeface="Wingdings" pitchFamily="2" charset="2"/>
              <a:buNone/>
            </a:pPr>
            <a:r>
              <a:rPr lang="fr-FR" altLang="fr-FR" b="1" smtClean="0"/>
              <a:t>	</a:t>
            </a:r>
            <a:endParaRPr lang="fr-FR" altLang="fr-FR"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57198" y="2420888"/>
            <a:ext cx="6855162" cy="20162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Rectangle 3"/>
          <p:cNvSpPr txBox="1">
            <a:spLocks noChangeArrowheads="1"/>
          </p:cNvSpPr>
          <p:nvPr/>
        </p:nvSpPr>
        <p:spPr>
          <a:xfrm>
            <a:off x="0" y="0"/>
            <a:ext cx="9144000" cy="642918"/>
          </a:xfrm>
          <a:prstGeom prst="rect">
            <a:avLst/>
          </a:prstGeom>
        </p:spPr>
        <p:txBody>
          <a:bodyPr vert="horz">
            <a:normAutofit/>
          </a:bodyPr>
          <a:lstStyle/>
          <a:p>
            <a:pPr marL="274320" lvl="0" indent="-274320" algn="ctr">
              <a:spcBef>
                <a:spcPts val="600"/>
              </a:spcBef>
              <a:buClr>
                <a:schemeClr val="accent1"/>
              </a:buClr>
              <a:buSzPct val="70000"/>
            </a:pPr>
            <a:r>
              <a:rPr lang="fr-FR" altLang="fr-FR" sz="3200" dirty="0" smtClean="0"/>
              <a:t>Méthode PERT -  Généralité</a:t>
            </a:r>
            <a:endParaRPr kumimoji="0" lang="fr-FR" altLang="fr-FR" sz="3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9143301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866</TotalTime>
  <Words>310</Words>
  <Application>Microsoft Office PowerPoint</Application>
  <PresentationFormat>Affichage à l'écran (4:3)</PresentationFormat>
  <Paragraphs>268</Paragraphs>
  <Slides>41</Slides>
  <Notes>0</Notes>
  <HiddenSlides>0</HiddenSlides>
  <MMClips>0</MMClips>
  <ScaleCrop>false</ScaleCrop>
  <HeadingPairs>
    <vt:vector size="4" baseType="variant">
      <vt:variant>
        <vt:lpstr>Thème</vt:lpstr>
      </vt:variant>
      <vt:variant>
        <vt:i4>1</vt:i4>
      </vt:variant>
      <vt:variant>
        <vt:lpstr>Titres des diapositives</vt:lpstr>
      </vt:variant>
      <vt:variant>
        <vt:i4>41</vt:i4>
      </vt:variant>
    </vt:vector>
  </HeadingPairs>
  <TitlesOfParts>
    <vt:vector size="42" baseType="lpstr">
      <vt:lpstr>Oriel</vt:lpstr>
      <vt:lpstr>Le diagramme PERT</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projet</dc:title>
  <dc:creator>Projects</dc:creator>
  <cp:lastModifiedBy>ouzzif</cp:lastModifiedBy>
  <cp:revision>75</cp:revision>
  <dcterms:created xsi:type="dcterms:W3CDTF">2013-12-31T02:56:31Z</dcterms:created>
  <dcterms:modified xsi:type="dcterms:W3CDTF">2015-01-30T11:38:39Z</dcterms:modified>
</cp:coreProperties>
</file>