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8" r:id="rId11"/>
    <p:sldId id="266" r:id="rId12"/>
    <p:sldId id="269" r:id="rId13"/>
    <p:sldId id="270" r:id="rId14"/>
    <p:sldId id="273" r:id="rId15"/>
    <p:sldId id="271" r:id="rId16"/>
    <p:sldId id="272" r:id="rId17"/>
    <p:sldId id="275" r:id="rId18"/>
    <p:sldId id="288" r:id="rId19"/>
    <p:sldId id="276" r:id="rId20"/>
    <p:sldId id="277" r:id="rId21"/>
    <p:sldId id="278" r:id="rId22"/>
    <p:sldId id="279" r:id="rId23"/>
    <p:sldId id="280" r:id="rId24"/>
    <p:sldId id="281" r:id="rId25"/>
    <p:sldId id="282" r:id="rId26"/>
    <p:sldId id="289" r:id="rId27"/>
    <p:sldId id="290" r:id="rId28"/>
    <p:sldId id="283" r:id="rId29"/>
    <p:sldId id="284" r:id="rId30"/>
    <p:sldId id="285" r:id="rId31"/>
    <p:sldId id="286" r:id="rId32"/>
    <p:sldId id="287" r:id="rId33"/>
    <p:sldId id="291" r:id="rId34"/>
    <p:sldId id="292" r:id="rId35"/>
    <p:sldId id="296" r:id="rId36"/>
    <p:sldId id="293" r:id="rId37"/>
    <p:sldId id="294" r:id="rId38"/>
    <p:sldId id="297" r:id="rId39"/>
    <p:sldId id="295" r:id="rId40"/>
    <p:sldId id="298"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p:scale>
          <a:sx n="66" d="100"/>
          <a:sy n="66" d="100"/>
        </p:scale>
        <p:origin x="-1368"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7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8F6838B-9DA7-4340-8FAB-368B8766DD93}" type="datetimeFigureOut">
              <a:rPr lang="fr-FR" smtClean="0"/>
              <a:pPr/>
              <a:t>05/02/2014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6DBE16-A48A-4C35-8887-FEB5838886B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6838B-9DA7-4340-8FAB-368B8766DD93}" type="datetimeFigureOut">
              <a:rPr lang="fr-FR" smtClean="0"/>
              <a:pPr/>
              <a:t>05/02/2014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DBE16-A48A-4C35-8887-FEB5838886B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Gestion de projet : Introduction</a:t>
            </a:r>
            <a:endParaRPr lang="fr-FR" dirty="0"/>
          </a:p>
        </p:txBody>
      </p:sp>
      <p:sp>
        <p:nvSpPr>
          <p:cNvPr id="3" name="Sous-titre 2"/>
          <p:cNvSpPr>
            <a:spLocks noGrp="1"/>
          </p:cNvSpPr>
          <p:nvPr>
            <p:ph type="subTitle" idx="1"/>
          </p:nvPr>
        </p:nvSpPr>
        <p:spPr/>
        <p:txBody>
          <a:bodyPr/>
          <a:lstStyle/>
          <a:p>
            <a:r>
              <a:rPr lang="fr-FR" dirty="0" smtClean="0"/>
              <a:t>M. </a:t>
            </a:r>
            <a:r>
              <a:rPr lang="fr-FR" smtClean="0"/>
              <a:t>OUZZIF</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C’est quoi un projet ?</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lnSpcReduction="10000"/>
          </a:bodyPr>
          <a:lstStyle/>
          <a:p>
            <a:pPr marL="87313" lvl="1" indent="361950">
              <a:buFont typeface="Arial" pitchFamily="34" charset="0"/>
              <a:buChar char="•"/>
              <a:tabLst>
                <a:tab pos="261938" algn="l"/>
              </a:tabLst>
            </a:pPr>
            <a:r>
              <a:rPr lang="fr-FR" sz="2500" dirty="0" smtClean="0"/>
              <a:t>Principales caractéristiques d'un projet :</a:t>
            </a:r>
            <a:endParaRPr lang="fr-FR" sz="2400" dirty="0" smtClean="0"/>
          </a:p>
          <a:p>
            <a:pPr marL="914400" lvl="1" indent="-514350">
              <a:buNone/>
            </a:pPr>
            <a:r>
              <a:rPr lang="fr-FR" sz="2400" dirty="0" smtClean="0"/>
              <a:t>3 - Habituellement, la participation de plusieurs services et spécialistes :</a:t>
            </a:r>
          </a:p>
          <a:p>
            <a:pPr lvl="2"/>
            <a:r>
              <a:rPr lang="fr-FR" sz="2000" dirty="0" smtClean="0"/>
              <a:t>Un projet fait généralement appel aux efforts combinés d'une gamme de spécialistes. </a:t>
            </a:r>
            <a:endParaRPr lang="fr-FR" dirty="0" smtClean="0"/>
          </a:p>
          <a:p>
            <a:pPr lvl="3"/>
            <a:r>
              <a:rPr lang="fr-FR" sz="1800" dirty="0" smtClean="0"/>
              <a:t> contrairement à une grande partie du travail effectué en entreprise qui est subdivisée d'après la spécialisation des fonctions, </a:t>
            </a:r>
          </a:p>
          <a:p>
            <a:pPr lvl="3"/>
            <a:r>
              <a:rPr lang="fr-FR" sz="1800" dirty="0" smtClean="0"/>
              <a:t>travail en étroite collaboration sous la direction d'un gestionnaire de projet pour mener un projet à terme de différents participants qu'ils soient :</a:t>
            </a:r>
          </a:p>
          <a:p>
            <a:pPr lvl="4">
              <a:buNone/>
            </a:pPr>
            <a:r>
              <a:rPr lang="fr-FR" sz="1800" dirty="0" smtClean="0"/>
              <a:t>     ingénieurs, analystes financiers, spécialistes en marketing ou experts en contrôle de la qualité</a:t>
            </a:r>
          </a:p>
          <a:p>
            <a:pPr lvl="4">
              <a:buNone/>
            </a:pPr>
            <a:r>
              <a:rPr lang="fr-FR" sz="1800" dirty="0" smtClean="0"/>
              <a:t>	Au lieu de vaquer à leurs occupations dans des bureaux séparés sous la direction de différents gestionnaires, les participants à un projet</a:t>
            </a:r>
          </a:p>
          <a:p>
            <a:pPr lvl="4">
              <a:buNone/>
            </a:pPr>
            <a:endParaRPr lang="fr-FR" sz="1800" dirty="0" smtClean="0"/>
          </a:p>
          <a:p>
            <a:pPr lvl="2"/>
            <a:r>
              <a:rPr lang="fr-FR" dirty="0" smtClean="0"/>
              <a:t>La coopération entre plusieurs acteurs est nécessaire.</a:t>
            </a:r>
          </a:p>
          <a:p>
            <a:pPr lvl="2"/>
            <a:endParaRPr lang="fr-FR" dirty="0" smtClean="0"/>
          </a:p>
          <a:p>
            <a:pPr lvl="2"/>
            <a:r>
              <a:rPr lang="fr-FR" dirty="0" smtClean="0"/>
              <a:t>Leur coordination est une exigence pour la réussite du projet.</a:t>
            </a:r>
          </a:p>
          <a:p>
            <a:pPr lvl="3"/>
            <a:endParaRPr lang="fr-FR"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3200" dirty="0" smtClean="0">
                <a:latin typeface="Times New Roman" pitchFamily="18" charset="0"/>
                <a:cs typeface="Times New Roman" pitchFamily="18" charset="0"/>
              </a:rPr>
              <a:t>C’est quoi un projet ?</a:t>
            </a:r>
            <a:endParaRPr lang="fr-FR" sz="32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a:bodyPr>
          <a:lstStyle/>
          <a:p>
            <a:pPr marL="342900" lvl="1" indent="-342900">
              <a:buFont typeface="Arial" pitchFamily="34" charset="0"/>
              <a:buChar char="•"/>
            </a:pPr>
            <a:r>
              <a:rPr lang="fr-FR" sz="2600" dirty="0" smtClean="0"/>
              <a:t>Principales caractéristiques d'un projet :</a:t>
            </a:r>
          </a:p>
          <a:p>
            <a:pPr marL="342900" lvl="1" indent="20638">
              <a:buNone/>
            </a:pPr>
            <a:r>
              <a:rPr lang="fr-FR" sz="2400" dirty="0" smtClean="0"/>
              <a:t>4 - En général, l'exécution d'un travail jamais effectué auparavant</a:t>
            </a:r>
          </a:p>
          <a:p>
            <a:pPr lvl="2"/>
            <a:r>
              <a:rPr lang="fr-FR" dirty="0" smtClean="0"/>
              <a:t>un projet se distingue par :</a:t>
            </a:r>
          </a:p>
          <a:p>
            <a:pPr lvl="3"/>
            <a:r>
              <a:rPr lang="fr-FR" dirty="0" smtClean="0"/>
              <a:t>Sa nature </a:t>
            </a:r>
            <a:r>
              <a:rPr lang="fr-FR" u="sng" dirty="0" smtClean="0"/>
              <a:t>non répétitive</a:t>
            </a:r>
          </a:p>
          <a:p>
            <a:pPr lvl="3"/>
            <a:r>
              <a:rPr lang="fr-FR" dirty="0" smtClean="0"/>
              <a:t> Par le caractère </a:t>
            </a:r>
            <a:r>
              <a:rPr lang="fr-FR" u="sng" dirty="0" smtClean="0"/>
              <a:t>unique</a:t>
            </a:r>
            <a:r>
              <a:rPr lang="fr-FR" dirty="0" smtClean="0"/>
              <a:t> de certains de ses éléments : </a:t>
            </a:r>
          </a:p>
          <a:p>
            <a:pPr lvl="3"/>
            <a:r>
              <a:rPr lang="fr-FR" dirty="0" smtClean="0"/>
              <a:t>Exemples :</a:t>
            </a:r>
          </a:p>
          <a:p>
            <a:pPr lvl="3" algn="just">
              <a:buNone/>
            </a:pPr>
            <a:r>
              <a:rPr lang="fr-FR" dirty="0" smtClean="0"/>
              <a:t>    lorsqu'on effectue quelque chose de nouveau, par exemple fabriquer un véhicule hybride ou faire atterrir deux véhicules téléguidés sur Mars, on doit nécessairement résoudre des problèmes restés jusque-là sans solution et accomplir des progrès sur le plan technologique. </a:t>
            </a:r>
          </a:p>
          <a:p>
            <a:pPr lvl="2"/>
            <a:r>
              <a:rPr lang="fr-FR" dirty="0" smtClean="0"/>
              <a:t># Ce qui est routinier peut générer un projet unique si une adaptation s’y impose :</a:t>
            </a:r>
          </a:p>
          <a:p>
            <a:pPr lvl="3" algn="just"/>
            <a:r>
              <a:rPr lang="fr-FR" dirty="0" smtClean="0"/>
              <a:t>un projet de construction de base, comportant des ensembles prédéterminés d'opérations et des procédés routiniers</a:t>
            </a:r>
          </a:p>
          <a:p>
            <a:pPr lvl="3" algn="just">
              <a:buNone/>
            </a:pPr>
            <a:r>
              <a:rPr lang="fr-FR" dirty="0" smtClean="0"/>
              <a:t>	-&gt;  nécessite une certaine adaptation aux besoins des clients qui rend ce projet unique.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C’est quoi un projet ?</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fontScale="92500"/>
          </a:bodyPr>
          <a:lstStyle/>
          <a:p>
            <a:pPr marL="342900" lvl="1" indent="-342900">
              <a:buFont typeface="Arial" pitchFamily="34" charset="0"/>
              <a:buChar char="•"/>
            </a:pPr>
            <a:r>
              <a:rPr lang="fr-FR" dirty="0" smtClean="0"/>
              <a:t>Principales caractéristiques d'un projet :</a:t>
            </a:r>
          </a:p>
          <a:p>
            <a:pPr indent="20638">
              <a:buNone/>
            </a:pPr>
            <a:r>
              <a:rPr lang="fr-FR" sz="2800" dirty="0" smtClean="0"/>
              <a:t>5 </a:t>
            </a:r>
            <a:r>
              <a:rPr lang="fr-FR" sz="2600" dirty="0" smtClean="0"/>
              <a:t>- Des exigences précises en matière de temps, de coûts et de rendement</a:t>
            </a:r>
          </a:p>
          <a:p>
            <a:pPr marL="812800" indent="-188913"/>
            <a:r>
              <a:rPr lang="fr-FR" sz="2600" dirty="0" smtClean="0"/>
              <a:t>Chaque projet est lié à des exigences particulières en matière de temps, de coûts et de rendement</a:t>
            </a:r>
          </a:p>
          <a:p>
            <a:pPr marL="812800" indent="-188913"/>
            <a:r>
              <a:rPr lang="fr-FR" sz="2600" dirty="0" smtClean="0"/>
              <a:t> Evaluation des projets en fonction :</a:t>
            </a:r>
          </a:p>
          <a:p>
            <a:pPr marL="1074738" lvl="1" indent="187325"/>
            <a:r>
              <a:rPr lang="fr-FR" sz="2100" dirty="0" smtClean="0"/>
              <a:t>du travail effectué, </a:t>
            </a:r>
          </a:p>
          <a:p>
            <a:pPr marL="1074738" lvl="1" indent="187325"/>
            <a:r>
              <a:rPr lang="fr-FR" sz="2100" dirty="0" smtClean="0"/>
              <a:t>de leurs coûts </a:t>
            </a:r>
          </a:p>
          <a:p>
            <a:pPr marL="1074738" lvl="1" indent="187325"/>
            <a:r>
              <a:rPr lang="fr-FR" sz="2100" dirty="0" smtClean="0"/>
              <a:t>et de leur durée. </a:t>
            </a:r>
          </a:p>
          <a:p>
            <a:pPr marL="623888" indent="188913"/>
            <a:r>
              <a:rPr lang="fr-FR" sz="2600" dirty="0" smtClean="0"/>
              <a:t>--&gt;  contraintes imposant un degré de responsabilité plus élevé que celui observé dans la plupart des emplois habituels.</a:t>
            </a:r>
          </a:p>
          <a:p>
            <a:pPr marL="623888" indent="188913"/>
            <a:r>
              <a:rPr lang="fr-FR" sz="2600" dirty="0" smtClean="0"/>
              <a:t>Mettent aussi en relief une des principales fonctions de la gestion de projet :</a:t>
            </a:r>
          </a:p>
          <a:p>
            <a:pPr marL="1074738" lvl="1" indent="85725"/>
            <a:r>
              <a:rPr lang="fr-FR" sz="1900" dirty="0" smtClean="0"/>
              <a:t>consistant à établir un équilibre reposant sur des concessions mutuelles en matière de temps, de coûts et de rendement, tout en répondant aux attentes du client.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Ce qu’un projet n’est pas </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a:bodyPr>
          <a:lstStyle/>
          <a:p>
            <a:r>
              <a:rPr lang="fr-FR" sz="2400" dirty="0" smtClean="0"/>
              <a:t>On devrait éviter de confondre un projet avec le travail de tous les jours. </a:t>
            </a:r>
          </a:p>
          <a:p>
            <a:pPr lvl="1"/>
            <a:r>
              <a:rPr lang="fr-FR" sz="1800" dirty="0" smtClean="0"/>
              <a:t>Un projet n'est pas un travail routinier ni répétitif. </a:t>
            </a:r>
          </a:p>
          <a:p>
            <a:pPr lvl="1"/>
            <a:r>
              <a:rPr lang="fr-FR" sz="1800" dirty="0" smtClean="0"/>
              <a:t>Un travail quotidien requiert l'exécution d'une tâche identique ou de tâches similaires à de nombreuses reprises.</a:t>
            </a:r>
          </a:p>
          <a:p>
            <a:pPr lvl="1"/>
            <a:r>
              <a:rPr lang="fr-FR" sz="1800" dirty="0" smtClean="0"/>
              <a:t># On exécute un projet une seule fois :</a:t>
            </a:r>
          </a:p>
          <a:p>
            <a:pPr lvl="2"/>
            <a:r>
              <a:rPr lang="fr-FR" sz="1800" dirty="0" smtClean="0"/>
              <a:t>Une fois achevé, le projet a pour résultat un nouveau produit ou un nouveau service.</a:t>
            </a:r>
          </a:p>
          <a:p>
            <a:r>
              <a:rPr lang="fr-FR" sz="2400" dirty="0" smtClean="0"/>
              <a:t>Un projet est exécuté une seule fois </a:t>
            </a:r>
          </a:p>
          <a:p>
            <a:r>
              <a:rPr lang="fr-FR" sz="2400" dirty="0" smtClean="0"/>
              <a:t>Un projet a pour résultat un nouveau produit ou un nouveau service. </a:t>
            </a:r>
          </a:p>
          <a:p>
            <a:pPr lvl="1"/>
            <a:r>
              <a:rPr lang="fr-FR" sz="2000" dirty="0" smtClean="0"/>
              <a:t>Il importe de distinguer ces deux catégories.</a:t>
            </a:r>
          </a:p>
          <a:p>
            <a:r>
              <a:rPr lang="fr-FR" sz="2400" dirty="0" smtClean="0"/>
              <a:t>Gaspillage  de certaines ressources : </a:t>
            </a:r>
          </a:p>
          <a:p>
            <a:pPr lvl="1"/>
            <a:r>
              <a:rPr lang="fr-FR" sz="2000" dirty="0" smtClean="0"/>
              <a:t>pour exécuter des activités quotidiennes qui ne s'inscrivent pas nécessairement dans les stratégies à long terme de l'organisation </a:t>
            </a:r>
          </a:p>
          <a:p>
            <a:pPr lvl="1"/>
            <a:r>
              <a:rPr lang="fr-FR" sz="2000" dirty="0" smtClean="0"/>
              <a:t>&gt;   qui exigent la création de produits innovateurs (Trop souvent).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Ce qu’un projet n’est pas </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fontScale="77500" lnSpcReduction="20000"/>
          </a:bodyPr>
          <a:lstStyle/>
          <a:p>
            <a:r>
              <a:rPr lang="fr-FR" dirty="0" smtClean="0"/>
              <a:t>Termes «programme» et «projet » : </a:t>
            </a:r>
          </a:p>
          <a:p>
            <a:pPr lvl="1" algn="just"/>
            <a:r>
              <a:rPr lang="fr-FR" dirty="0" smtClean="0"/>
              <a:t>Employés  souvent indifféremment en pratique, </a:t>
            </a:r>
          </a:p>
          <a:p>
            <a:pPr lvl="1" algn="just"/>
            <a:r>
              <a:rPr lang="fr-FR" dirty="0" smtClean="0"/>
              <a:t>d'où une certaine confusion. </a:t>
            </a:r>
          </a:p>
          <a:p>
            <a:pPr lvl="1" algn="just"/>
            <a:r>
              <a:rPr lang="fr-FR" dirty="0" smtClean="0"/>
              <a:t>Ressemblance en ce qu'ils se concentrent sur la réalisation d'objectifs et qu'ils requièrent des plans et des ressources pour y parvenir. </a:t>
            </a:r>
          </a:p>
          <a:p>
            <a:pPr lvl="1" algn="just"/>
            <a:r>
              <a:rPr lang="fr-FR" dirty="0" smtClean="0"/>
              <a:t>Ils ont besoin d'outils, de méthodes et de lignes de conduite similaires pour être menés à terme. </a:t>
            </a:r>
          </a:p>
          <a:p>
            <a:r>
              <a:rPr lang="fr-FR" dirty="0" smtClean="0"/>
              <a:t>Leurs différences se situent principalement du côté de la portée et de la durée.</a:t>
            </a:r>
          </a:p>
          <a:p>
            <a:pPr lvl="1" algn="just"/>
            <a:r>
              <a:rPr lang="fr-FR" i="1" dirty="0" smtClean="0"/>
              <a:t>Un programme se compose d'une série de projets, coordonnés et reliés les uns aux autres. </a:t>
            </a:r>
          </a:p>
          <a:p>
            <a:pPr lvl="1" algn="just"/>
            <a:r>
              <a:rPr lang="fr-FR" i="1" dirty="0" smtClean="0"/>
              <a:t>Lesquels projets, se poursuivent sur une longue période en vue d'atteindre un objectif.</a:t>
            </a:r>
          </a:p>
          <a:p>
            <a:pPr lvl="1" algn="just"/>
            <a:r>
              <a:rPr lang="fr-FR" i="1" dirty="0" smtClean="0"/>
              <a:t>Il s'agit en </a:t>
            </a:r>
            <a:r>
              <a:rPr lang="fr-FR" dirty="0" smtClean="0"/>
              <a:t>quelque sorte d'un </a:t>
            </a:r>
            <a:r>
              <a:rPr lang="fr-FR" i="1" dirty="0" smtClean="0"/>
              <a:t>groupe de projets de niveau supérieur, tous conçus pour atteindre le </a:t>
            </a:r>
            <a:r>
              <a:rPr lang="fr-FR" dirty="0" smtClean="0"/>
              <a:t>même objectif. </a:t>
            </a:r>
          </a:p>
          <a:p>
            <a:pPr lvl="1" algn="just"/>
            <a:r>
              <a:rPr lang="fr-FR" dirty="0" smtClean="0"/>
              <a:t>Citons, comme exemple, le programme spatial russe de 2006-2015 visant à développer l'exploration habitée ainsi que la robotique de l'espace.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Exercice</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lnSpcReduction="10000"/>
          </a:bodyPr>
          <a:lstStyle/>
          <a:p>
            <a:r>
              <a:rPr lang="fr-FR" sz="2400" dirty="0" smtClean="0"/>
              <a:t>Prendre des notes en classe.</a:t>
            </a:r>
          </a:p>
          <a:p>
            <a:endParaRPr lang="fr-FR" sz="2400" dirty="0" smtClean="0"/>
          </a:p>
          <a:p>
            <a:r>
              <a:rPr lang="fr-FR" sz="2400" dirty="0" smtClean="0"/>
              <a:t>Installer un stand de vente pour une réunion de comptables professionnels.</a:t>
            </a:r>
          </a:p>
          <a:p>
            <a:endParaRPr lang="fr-FR" sz="2400" dirty="0" smtClean="0"/>
          </a:p>
          <a:p>
            <a:r>
              <a:rPr lang="fr-FR" sz="2400" dirty="0" smtClean="0"/>
              <a:t>Enregistrer quotidiennement les produits des ventes dans le grand livre.</a:t>
            </a:r>
          </a:p>
          <a:p>
            <a:endParaRPr lang="fr-FR" sz="2400" dirty="0" smtClean="0"/>
          </a:p>
          <a:p>
            <a:r>
              <a:rPr lang="fr-FR" sz="2400" dirty="0" smtClean="0"/>
              <a:t>Développer un système d'information pour une chaîne d'approvisionnement.</a:t>
            </a:r>
          </a:p>
          <a:p>
            <a:endParaRPr lang="fr-FR" sz="2400" dirty="0" smtClean="0"/>
          </a:p>
          <a:p>
            <a:r>
              <a:rPr lang="fr-FR" sz="2400" dirty="0" smtClean="0"/>
              <a:t>Répondre à une demande d'une chaîne d'approvisionnement.</a:t>
            </a:r>
          </a:p>
          <a:p>
            <a:endParaRPr lang="fr-FR" sz="2400" dirty="0" smtClean="0"/>
          </a:p>
          <a:p>
            <a:r>
              <a:rPr lang="fr-FR" sz="2400" dirty="0" smtClean="0"/>
              <a:t>Composer une sonate au piano.</a:t>
            </a:r>
          </a:p>
          <a:p>
            <a:endParaRPr lang="fr-FR" sz="2400" dirty="0" smtClean="0"/>
          </a:p>
          <a:p>
            <a:pPr>
              <a:buNone/>
            </a:pPr>
            <a:endParaRPr lang="fr-FR"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Exercice</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a:bodyPr>
          <a:lstStyle/>
          <a:p>
            <a:r>
              <a:rPr lang="fr-FR" sz="2400" dirty="0" smtClean="0"/>
              <a:t>Faire des gammes au piano.</a:t>
            </a:r>
          </a:p>
          <a:p>
            <a:endParaRPr lang="fr-FR" sz="2400" dirty="0" smtClean="0"/>
          </a:p>
          <a:p>
            <a:r>
              <a:rPr lang="fr-FR" sz="2400" dirty="0" smtClean="0"/>
              <a:t>Concevoir un appareil électronique d'une dimension de 5 cm sur 10 cm permettant le stockage de 10000 pièces musicales grâce à une interface liée à un ordinateur personnel.</a:t>
            </a:r>
          </a:p>
          <a:p>
            <a:endParaRPr lang="fr-FR" sz="2400" dirty="0" smtClean="0"/>
          </a:p>
          <a:p>
            <a:r>
              <a:rPr lang="fr-FR" sz="2400" dirty="0" smtClean="0"/>
              <a:t>Procéder à la fabrication en série d'un </a:t>
            </a:r>
            <a:r>
              <a:rPr lang="fr-FR" sz="2400" dirty="0" err="1" smtClean="0"/>
              <a:t>iPod</a:t>
            </a:r>
            <a:r>
              <a:rPr lang="fr-FR" sz="2400" dirty="0" smtClean="0"/>
              <a:t> d'Apple.</a:t>
            </a:r>
          </a:p>
          <a:p>
            <a:endParaRPr lang="fr-FR" sz="2400" dirty="0" smtClean="0"/>
          </a:p>
          <a:p>
            <a:r>
              <a:rPr lang="fr-FR" sz="2400" dirty="0" smtClean="0"/>
              <a:t>Développer un projet d'identification par radiofréquence (RFID) pour un grand détaillant.</a:t>
            </a:r>
          </a:p>
          <a:p>
            <a:pPr>
              <a:buNone/>
            </a:pPr>
            <a:endParaRPr lang="fr-FR" sz="2400" dirty="0" smtClean="0"/>
          </a:p>
          <a:p>
            <a:r>
              <a:rPr lang="fr-FR" sz="2400" dirty="0" smtClean="0"/>
              <a:t>Fixer des étiquettes sur un produit fabriqué.</a:t>
            </a:r>
          </a:p>
          <a:p>
            <a:endParaRPr lang="fr-FR"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584474"/>
          </a:xfrm>
        </p:spPr>
        <p:txBody>
          <a:bodyPr>
            <a:normAutofit/>
          </a:bodyPr>
          <a:lstStyle/>
          <a:p>
            <a:r>
              <a:rPr lang="fr-FR" sz="2800" dirty="0" smtClean="0">
                <a:latin typeface="Times New Roman" pitchFamily="18" charset="0"/>
                <a:cs typeface="Times New Roman" pitchFamily="18" charset="0"/>
              </a:rPr>
              <a:t>Cycle de vie d'un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642918"/>
            <a:ext cx="9144000" cy="6215082"/>
          </a:xfrm>
        </p:spPr>
        <p:txBody>
          <a:bodyPr>
            <a:normAutofit fontScale="62500" lnSpcReduction="20000"/>
          </a:bodyPr>
          <a:lstStyle/>
          <a:p>
            <a:r>
              <a:rPr lang="fr-FR" sz="3800" dirty="0" smtClean="0"/>
              <a:t>Cycle de vie d'un projet</a:t>
            </a:r>
          </a:p>
          <a:p>
            <a:pPr lvl="1"/>
            <a:r>
              <a:rPr lang="fr-FR" dirty="0" smtClean="0"/>
              <a:t> constitue une autre façon d'illustrer le caractère unique d'un projet. </a:t>
            </a:r>
          </a:p>
          <a:p>
            <a:pPr lvl="1"/>
            <a:r>
              <a:rPr lang="fr-FR" dirty="0" smtClean="0"/>
              <a:t>Certains gestionnaires de projet se servent de ce cycle comme pierre angulaire de leur gestion.</a:t>
            </a:r>
          </a:p>
          <a:p>
            <a:pPr lvl="1"/>
            <a:endParaRPr lang="fr-FR" dirty="0" smtClean="0"/>
          </a:p>
          <a:p>
            <a:r>
              <a:rPr lang="fr-FR" sz="3800" dirty="0" smtClean="0"/>
              <a:t>Le cycle de vie d'un projet est la période qui s'écoule de la naissance d'une idée jusqu'à la fin de  de son exploitation. </a:t>
            </a:r>
          </a:p>
          <a:p>
            <a:pPr lvl="1"/>
            <a:r>
              <a:rPr lang="fr-FR" dirty="0" smtClean="0"/>
              <a:t>La durée d'un projet est donc limitée. </a:t>
            </a:r>
          </a:p>
          <a:p>
            <a:pPr lvl="1"/>
            <a:r>
              <a:rPr lang="fr-FR" dirty="0" smtClean="0"/>
              <a:t>De plus, l'ampleur et la focalisation des efforts varient selon l'endroit où l'on se situe dans le cycle de vie du projet. </a:t>
            </a:r>
          </a:p>
          <a:p>
            <a:pPr lvl="1"/>
            <a:endParaRPr lang="fr-FR" dirty="0" smtClean="0"/>
          </a:p>
          <a:p>
            <a:r>
              <a:rPr lang="fr-FR" sz="3800" dirty="0" smtClean="0"/>
              <a:t>La documentation sur la gestion de projet fait état de différents modèles de cycles de vie. </a:t>
            </a:r>
          </a:p>
          <a:p>
            <a:r>
              <a:rPr lang="fr-FR" sz="3800" dirty="0" smtClean="0"/>
              <a:t>Nombre d'entre eux sont caractéristiques d'un secteur ou d'un type de projet particulier.</a:t>
            </a:r>
          </a:p>
          <a:p>
            <a:pPr lvl="1"/>
            <a:r>
              <a:rPr lang="fr-FR" dirty="0" smtClean="0"/>
              <a:t> Un projet de développement d'un nouveau logiciel, par exemple, peut comporter cinq phases:</a:t>
            </a:r>
          </a:p>
          <a:p>
            <a:pPr lvl="2"/>
            <a:r>
              <a:rPr lang="fr-FR" sz="2600" dirty="0" smtClean="0"/>
              <a:t>  la définition du projet</a:t>
            </a:r>
          </a:p>
          <a:p>
            <a:pPr lvl="2"/>
            <a:r>
              <a:rPr lang="fr-FR" sz="2600" dirty="0" smtClean="0"/>
              <a:t>  la conception; </a:t>
            </a:r>
          </a:p>
          <a:p>
            <a:pPr lvl="2"/>
            <a:r>
              <a:rPr lang="fr-FR" sz="2600" dirty="0" smtClean="0"/>
              <a:t>  le codage; </a:t>
            </a:r>
          </a:p>
          <a:p>
            <a:pPr lvl="2"/>
            <a:r>
              <a:rPr lang="fr-FR" sz="2600" dirty="0" smtClean="0"/>
              <a:t>  l'intégration et l'essai; </a:t>
            </a:r>
          </a:p>
          <a:p>
            <a:pPr lvl="2"/>
            <a:r>
              <a:rPr lang="fr-FR" sz="2600" dirty="0" smtClean="0"/>
              <a:t>  la maintenance.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Cycle de vie d'un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a:bodyPr>
          <a:lstStyle/>
          <a:p>
            <a:r>
              <a:rPr lang="fr-FR" sz="2400" dirty="0" smtClean="0"/>
              <a:t>En général, le cycle de vie d'un projet comporte quatre phases successives:</a:t>
            </a:r>
          </a:p>
          <a:p>
            <a:pPr lvl="1"/>
            <a:r>
              <a:rPr lang="fr-FR" sz="2400" dirty="0" smtClean="0"/>
              <a:t> </a:t>
            </a:r>
            <a:r>
              <a:rPr lang="fr-FR" sz="1800" dirty="0" smtClean="0"/>
              <a:t>la définition;</a:t>
            </a:r>
          </a:p>
          <a:p>
            <a:pPr lvl="1"/>
            <a:r>
              <a:rPr lang="fr-FR" sz="1800" dirty="0" smtClean="0"/>
              <a:t> la planification; </a:t>
            </a:r>
          </a:p>
          <a:p>
            <a:pPr lvl="1"/>
            <a:r>
              <a:rPr lang="fr-FR" sz="1800" dirty="0" smtClean="0"/>
              <a:t> l'exécution; </a:t>
            </a:r>
          </a:p>
          <a:p>
            <a:pPr lvl="1"/>
            <a:r>
              <a:rPr lang="fr-FR" sz="1800" dirty="0" smtClean="0"/>
              <a:t> la clôture. </a:t>
            </a:r>
          </a:p>
          <a:p>
            <a:r>
              <a:rPr lang="fr-FR" sz="2400" dirty="0" smtClean="0"/>
              <a:t>Tout commence au moment où le projet obtient le feu vert.</a:t>
            </a:r>
          </a:p>
          <a:p>
            <a:pPr lvl="1"/>
            <a:r>
              <a:rPr lang="fr-FR" sz="1800" dirty="0" smtClean="0"/>
              <a:t> L'effort débute lentement, atteint progressivement un maximum </a:t>
            </a:r>
          </a:p>
          <a:p>
            <a:pPr lvl="1"/>
            <a:r>
              <a:rPr lang="fr-FR" sz="1800" dirty="0" smtClean="0"/>
              <a:t>Puis son niveau diminue jusqu'au moment de la livraison.</a:t>
            </a:r>
          </a:p>
          <a:p>
            <a:r>
              <a:rPr lang="fr-FR" sz="2400" dirty="0" smtClean="0"/>
              <a:t>Etape 1 : L'étape de la définition : </a:t>
            </a:r>
          </a:p>
          <a:p>
            <a:pPr lvl="1"/>
            <a:r>
              <a:rPr lang="fr-FR" sz="1800" dirty="0" smtClean="0"/>
              <a:t>Définition des spécifications du projet,</a:t>
            </a:r>
          </a:p>
          <a:p>
            <a:pPr lvl="1"/>
            <a:r>
              <a:rPr lang="fr-FR" sz="1800" dirty="0" smtClean="0"/>
              <a:t> Etablissement de  ses objectifs,</a:t>
            </a:r>
          </a:p>
          <a:p>
            <a:pPr lvl="1"/>
            <a:r>
              <a:rPr lang="fr-FR" sz="1800" dirty="0" smtClean="0"/>
              <a:t> Formation des équipes,</a:t>
            </a:r>
          </a:p>
          <a:p>
            <a:pPr lvl="1"/>
            <a:r>
              <a:rPr lang="fr-FR" sz="1800" dirty="0" smtClean="0"/>
              <a:t> Assignation des principales responsabilités.</a:t>
            </a:r>
          </a:p>
          <a:p>
            <a:pPr lvl="1"/>
            <a:endParaRPr lang="fr-FR" sz="1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582594"/>
          </a:xfrm>
        </p:spPr>
        <p:txBody>
          <a:bodyPr>
            <a:normAutofit/>
          </a:bodyPr>
          <a:lstStyle/>
          <a:p>
            <a:r>
              <a:rPr lang="fr-FR" sz="2800" dirty="0" smtClean="0">
                <a:latin typeface="Times New Roman" pitchFamily="18" charset="0"/>
                <a:cs typeface="Times New Roman" pitchFamily="18" charset="0"/>
              </a:rPr>
              <a:t>Cycle de vie d'un projet </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571480"/>
            <a:ext cx="9144000" cy="6500858"/>
          </a:xfrm>
        </p:spPr>
        <p:txBody>
          <a:bodyPr>
            <a:normAutofit fontScale="62500" lnSpcReduction="20000"/>
          </a:bodyPr>
          <a:lstStyle/>
          <a:p>
            <a:r>
              <a:rPr lang="fr-FR" sz="3800" dirty="0" smtClean="0"/>
              <a:t>Etape 2 : L'étape de la planification : </a:t>
            </a:r>
          </a:p>
          <a:p>
            <a:r>
              <a:rPr lang="fr-FR" sz="3800" dirty="0" smtClean="0">
                <a:sym typeface="Wingdings" pitchFamily="2" charset="2"/>
              </a:rPr>
              <a:t></a:t>
            </a:r>
            <a:r>
              <a:rPr lang="fr-FR" sz="3800" dirty="0" smtClean="0"/>
              <a:t> Le niveau d'effort augmente. </a:t>
            </a:r>
          </a:p>
          <a:p>
            <a:pPr lvl="1"/>
            <a:r>
              <a:rPr lang="fr-FR" sz="2900" dirty="0" smtClean="0"/>
              <a:t>On élabore des plans pour </a:t>
            </a:r>
            <a:r>
              <a:rPr lang="fr-FR" dirty="0" smtClean="0"/>
              <a:t>déterminer tout ce que le projet implique,</a:t>
            </a:r>
          </a:p>
          <a:p>
            <a:pPr lvl="1"/>
            <a:r>
              <a:rPr lang="fr-FR" dirty="0" smtClean="0"/>
              <a:t> le moment de l'ordonnancement,</a:t>
            </a:r>
          </a:p>
          <a:p>
            <a:pPr lvl="1"/>
            <a:r>
              <a:rPr lang="fr-FR" dirty="0" smtClean="0"/>
              <a:t> à qui il profitera,</a:t>
            </a:r>
          </a:p>
          <a:p>
            <a:pPr lvl="1"/>
            <a:r>
              <a:rPr lang="fr-FR" dirty="0" smtClean="0"/>
              <a:t>le niveau de qualité qui devra être conservé</a:t>
            </a:r>
          </a:p>
          <a:p>
            <a:pPr lvl="1"/>
            <a:r>
              <a:rPr lang="fr-FR" dirty="0" smtClean="0"/>
              <a:t> et le budget qui sera retenu.</a:t>
            </a:r>
          </a:p>
          <a:p>
            <a:r>
              <a:rPr lang="fr-FR" sz="3800" dirty="0" smtClean="0"/>
              <a:t>Etape 3  : L'étape de l'exécution</a:t>
            </a:r>
          </a:p>
          <a:p>
            <a:pPr lvl="1"/>
            <a:r>
              <a:rPr lang="fr-FR" sz="2900" dirty="0" smtClean="0"/>
              <a:t>  </a:t>
            </a:r>
            <a:r>
              <a:rPr lang="fr-FR" sz="2900" dirty="0" smtClean="0">
                <a:sym typeface="Wingdings" pitchFamily="2" charset="2"/>
              </a:rPr>
              <a:t> </a:t>
            </a:r>
            <a:r>
              <a:rPr lang="fr-FR" sz="2900" dirty="0" smtClean="0"/>
              <a:t>une importante partie du travail physique et intellectuel du projet </a:t>
            </a:r>
            <a:r>
              <a:rPr lang="fr-FR" dirty="0" smtClean="0"/>
              <a:t>a lieu à cette étape. </a:t>
            </a:r>
          </a:p>
          <a:p>
            <a:pPr lvl="1"/>
            <a:r>
              <a:rPr lang="fr-FR" dirty="0" smtClean="0"/>
              <a:t>On fabrique le produit physique (par exemple, un pont, un rapport ou un logiciel).</a:t>
            </a:r>
          </a:p>
          <a:p>
            <a:pPr lvl="1"/>
            <a:r>
              <a:rPr lang="fr-FR" dirty="0" smtClean="0"/>
              <a:t> On évalue la durée, les coûts et les spécifications pour contrôler les résultats.</a:t>
            </a:r>
          </a:p>
          <a:p>
            <a:pPr lvl="1"/>
            <a:r>
              <a:rPr lang="fr-FR" dirty="0" smtClean="0"/>
              <a:t>Le projet respecte-t-il les délais prévus, le budget proposé et les spécifications?</a:t>
            </a:r>
          </a:p>
          <a:p>
            <a:pPr lvl="1"/>
            <a:r>
              <a:rPr lang="fr-FR" dirty="0" smtClean="0"/>
              <a:t>Quelles sont les prévisions en ce qui a trait à chacune de ces mesures? Des révisions ou des changements s'avèrent-ils nécessaires? Le cas échéant, lesquels?</a:t>
            </a:r>
          </a:p>
          <a:p>
            <a:r>
              <a:rPr lang="fr-FR" sz="3800" dirty="0" smtClean="0"/>
              <a:t>Etape 4 :  L'étape de la clôture L'étape de la clôture :</a:t>
            </a:r>
          </a:p>
          <a:p>
            <a:pPr lvl="1"/>
            <a:r>
              <a:rPr lang="fr-FR" dirty="0" smtClean="0"/>
              <a:t>comprend deux activités</a:t>
            </a:r>
          </a:p>
          <a:p>
            <a:pPr lvl="2"/>
            <a:r>
              <a:rPr lang="fr-FR" sz="2900" dirty="0" smtClean="0"/>
              <a:t>la livraison du projet  au client et le redéploiement des ressources. </a:t>
            </a:r>
          </a:p>
          <a:p>
            <a:pPr lvl="3"/>
            <a:r>
              <a:rPr lang="fr-FR" sz="2500" dirty="0" smtClean="0"/>
              <a:t>La livraison du projet peut comprendre la formation d'un client et un transfert de documents. </a:t>
            </a:r>
          </a:p>
          <a:p>
            <a:pPr lvl="3"/>
            <a:r>
              <a:rPr lang="fr-FR" sz="2500" dirty="0" smtClean="0"/>
              <a:t>Le redéploiement consiste généralement à libérer les matières et le matériel </a:t>
            </a:r>
          </a:p>
          <a:p>
            <a:pPr lvl="4"/>
            <a:r>
              <a:rPr lang="fr-FR" sz="2500" dirty="0" smtClean="0"/>
              <a:t>utilisés au cours d'un projet au profit d'autres projets et à assigner de nouvelles tâches aux membres de l'équipe.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14290"/>
            <a:ext cx="8229600" cy="654032"/>
          </a:xfrm>
        </p:spPr>
        <p:txBody>
          <a:bodyPr>
            <a:normAutofit/>
          </a:bodyPr>
          <a:lstStyle/>
          <a:p>
            <a:r>
              <a:rPr lang="fr-FR" sz="3200" dirty="0" smtClean="0">
                <a:latin typeface="Times New Roman" pitchFamily="18" charset="0"/>
                <a:cs typeface="Times New Roman" pitchFamily="18" charset="0"/>
              </a:rPr>
              <a:t>Plan</a:t>
            </a:r>
            <a:endParaRPr lang="fr-FR" sz="32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457200" y="1571612"/>
            <a:ext cx="8229600" cy="4929222"/>
          </a:xfrm>
        </p:spPr>
        <p:txBody>
          <a:bodyPr>
            <a:normAutofit/>
          </a:bodyPr>
          <a:lstStyle/>
          <a:p>
            <a:r>
              <a:rPr lang="fr-FR" sz="2400" dirty="0" smtClean="0">
                <a:latin typeface="Times New Roman" pitchFamily="18" charset="0"/>
                <a:cs typeface="Times New Roman" pitchFamily="18" charset="0"/>
              </a:rPr>
              <a:t>Aperçu </a:t>
            </a:r>
            <a:r>
              <a:rPr lang="fr-FR" sz="2400" dirty="0" smtClean="0">
                <a:latin typeface="Times New Roman" pitchFamily="18" charset="0"/>
                <a:cs typeface="Times New Roman" pitchFamily="18" charset="0"/>
              </a:rPr>
              <a:t>sur la discipline de gestion de projet.</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Qu’est ce qu’un projet.</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Importance de la gestion de projet.</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Méthodes de gestion de projet </a:t>
            </a:r>
            <a:r>
              <a:rPr lang="fr-FR" sz="2400" dirty="0" smtClean="0">
                <a:latin typeface="Times New Roman" pitchFamily="18" charset="0"/>
                <a:cs typeface="Times New Roman" pitchFamily="18" charset="0"/>
              </a:rPr>
              <a:t>intégrées</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Conclusion</a:t>
            </a:r>
            <a:endParaRPr lang="fr-FR" sz="2400" dirty="0" smtClean="0">
              <a:latin typeface="Times New Roman" pitchFamily="18" charset="0"/>
              <a:cs typeface="Times New Roman" pitchFamily="18" charset="0"/>
            </a:endParaRPr>
          </a:p>
          <a:p>
            <a:pPr>
              <a:buNone/>
            </a:pPr>
            <a:endParaRPr lang="fr-FR"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Cycle de vie d'un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fontScale="92500" lnSpcReduction="20000"/>
          </a:bodyPr>
          <a:lstStyle/>
          <a:p>
            <a:r>
              <a:rPr lang="fr-FR" sz="2600" dirty="0" smtClean="0">
                <a:latin typeface="Times New Roman" pitchFamily="18" charset="0"/>
                <a:cs typeface="Times New Roman" pitchFamily="18" charset="0"/>
              </a:rPr>
              <a:t>Détermination du moment où les principales tâches seront effectuées,  par certaines équipes,  à l'aide du cycle de vie de leur projet. </a:t>
            </a:r>
          </a:p>
          <a:p>
            <a:pPr lvl="1"/>
            <a:r>
              <a:rPr lang="fr-FR" sz="2100" dirty="0" smtClean="0">
                <a:latin typeface="Times New Roman" pitchFamily="18" charset="0"/>
                <a:cs typeface="Times New Roman" pitchFamily="18" charset="0"/>
              </a:rPr>
              <a:t>L'équipe de conception, par exemple, peut planifier un engagement important des ressources à l'étape de la définition, </a:t>
            </a:r>
          </a:p>
          <a:p>
            <a:pPr lvl="1"/>
            <a:r>
              <a:rPr lang="fr-FR" sz="2100" dirty="0" smtClean="0">
                <a:latin typeface="Times New Roman" pitchFamily="18" charset="0"/>
                <a:cs typeface="Times New Roman" pitchFamily="18" charset="0"/>
              </a:rPr>
              <a:t># l'équipe chargée de la qualité prévoit que ses efforts s'intensifieront au cours des dernières étapes du cycle de vie du projet. </a:t>
            </a:r>
          </a:p>
          <a:p>
            <a:pPr lvl="1"/>
            <a:endParaRPr lang="fr-FR" dirty="0" smtClean="0">
              <a:latin typeface="Times New Roman" pitchFamily="18" charset="0"/>
              <a:cs typeface="Times New Roman" pitchFamily="18" charset="0"/>
            </a:endParaRPr>
          </a:p>
          <a:p>
            <a:pPr algn="just"/>
            <a:r>
              <a:rPr lang="fr-FR" sz="2600" dirty="0" smtClean="0">
                <a:latin typeface="Times New Roman" pitchFamily="18" charset="0"/>
                <a:cs typeface="Times New Roman" pitchFamily="18" charset="0"/>
              </a:rPr>
              <a:t>La plupart des entreprises ont un portefeuille de projets exécutés simultanément</a:t>
            </a:r>
          </a:p>
          <a:p>
            <a:pPr lvl="1" algn="just"/>
            <a:r>
              <a:rPr lang="fr-FR" sz="2200" dirty="0" smtClean="0">
                <a:latin typeface="Times New Roman" pitchFamily="18" charset="0"/>
                <a:cs typeface="Times New Roman" pitchFamily="18" charset="0"/>
              </a:rPr>
              <a:t>Nécessité d’un ordre de priorité</a:t>
            </a:r>
          </a:p>
          <a:p>
            <a:pPr lvl="1" algn="just"/>
            <a:r>
              <a:rPr lang="fr-FR" sz="2200" dirty="0" smtClean="0">
                <a:latin typeface="Times New Roman" pitchFamily="18" charset="0"/>
                <a:cs typeface="Times New Roman" pitchFamily="18" charset="0"/>
              </a:rPr>
              <a:t>Coordination entre projets</a:t>
            </a:r>
          </a:p>
          <a:p>
            <a:pPr lvl="1" algn="just"/>
            <a:endParaRPr lang="fr-FR" dirty="0" smtClean="0">
              <a:latin typeface="Times New Roman" pitchFamily="18" charset="0"/>
              <a:cs typeface="Times New Roman" pitchFamily="18" charset="0"/>
            </a:endParaRPr>
          </a:p>
          <a:p>
            <a:pPr algn="just"/>
            <a:r>
              <a:rPr lang="fr-FR" sz="2600" dirty="0" smtClean="0">
                <a:latin typeface="Times New Roman" pitchFamily="18" charset="0"/>
                <a:cs typeface="Times New Roman" pitchFamily="18" charset="0"/>
              </a:rPr>
              <a:t>Chaque projet du portefeuille se trouvant à une phase différente de son cycle de vie.</a:t>
            </a:r>
          </a:p>
          <a:p>
            <a:pPr algn="just">
              <a:buNone/>
            </a:pPr>
            <a:endParaRPr lang="fr-FR" sz="2600" dirty="0" smtClean="0">
              <a:latin typeface="Times New Roman" pitchFamily="18" charset="0"/>
              <a:cs typeface="Times New Roman" pitchFamily="18" charset="0"/>
            </a:endParaRPr>
          </a:p>
          <a:p>
            <a:pPr algn="just"/>
            <a:r>
              <a:rPr lang="fr-FR" sz="2600" dirty="0" smtClean="0">
                <a:latin typeface="Times New Roman" pitchFamily="18" charset="0"/>
                <a:cs typeface="Times New Roman" pitchFamily="18" charset="0"/>
                <a:sym typeface="Wingdings" pitchFamily="2" charset="2"/>
              </a:rPr>
              <a:t> </a:t>
            </a:r>
            <a:r>
              <a:rPr lang="fr-FR" sz="2600" dirty="0" smtClean="0">
                <a:latin typeface="Times New Roman" pitchFamily="18" charset="0"/>
                <a:cs typeface="Times New Roman" pitchFamily="18" charset="0"/>
              </a:rPr>
              <a:t>une planification et une gestion rigoureuses au niveau de l'organisation et des projets leur sont essentielles.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Cycle de vie d'un projet</a:t>
            </a:r>
            <a:endParaRPr lang="fr-FR" sz="28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500034" y="857232"/>
            <a:ext cx="8096250" cy="5467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Gestionnaire d’un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a:bodyPr>
          <a:lstStyle/>
          <a:p>
            <a:r>
              <a:rPr lang="fr-FR" sz="2400" dirty="0" smtClean="0"/>
              <a:t>En vue d’atteindre certains objectifs prédéterminés :</a:t>
            </a:r>
          </a:p>
          <a:p>
            <a:pPr lvl="1"/>
            <a:r>
              <a:rPr lang="fr-FR" sz="1900" dirty="0" smtClean="0"/>
              <a:t>Doit exploiter les ressources humaines et matérielles mises à sa disposition au maximum . </a:t>
            </a:r>
          </a:p>
          <a:p>
            <a:pPr lvl="1"/>
            <a:r>
              <a:rPr lang="fr-FR" sz="1900" dirty="0" smtClean="0"/>
              <a:t>Remplit les mêmes fonctions que tous les autres gestionnaires :</a:t>
            </a:r>
          </a:p>
          <a:p>
            <a:pPr lvl="2"/>
            <a:r>
              <a:rPr lang="fr-FR" sz="1900" dirty="0" smtClean="0"/>
              <a:t>Planification,</a:t>
            </a:r>
          </a:p>
          <a:p>
            <a:pPr lvl="2"/>
            <a:r>
              <a:rPr lang="fr-FR" sz="1900" dirty="0" smtClean="0"/>
              <a:t>Etablit des calendriers, </a:t>
            </a:r>
          </a:p>
          <a:p>
            <a:pPr lvl="2"/>
            <a:r>
              <a:rPr lang="fr-FR" sz="1900" dirty="0" smtClean="0"/>
              <a:t>Motive son personnel</a:t>
            </a:r>
          </a:p>
          <a:p>
            <a:pPr lvl="2"/>
            <a:r>
              <a:rPr lang="fr-FR" sz="1900" dirty="0" smtClean="0"/>
              <a:t>Et veille au contrôle. </a:t>
            </a:r>
          </a:p>
          <a:p>
            <a:r>
              <a:rPr lang="fr-FR" sz="2600" dirty="0" smtClean="0"/>
              <a:t>Différents types de gestionnaires existent :</a:t>
            </a:r>
          </a:p>
          <a:p>
            <a:pPr lvl="1"/>
            <a:r>
              <a:rPr lang="fr-FR" dirty="0" smtClean="0"/>
              <a:t> </a:t>
            </a:r>
            <a:r>
              <a:rPr lang="fr-FR" sz="1900" dirty="0" smtClean="0"/>
              <a:t>chacun répondant à des besoins particuliers. </a:t>
            </a:r>
          </a:p>
          <a:p>
            <a:pPr lvl="2"/>
            <a:r>
              <a:rPr lang="fr-FR" sz="1900" dirty="0" smtClean="0"/>
              <a:t>Le directeur du marketing, par exemple : se spécialise dans la distribution d'un produit ou d'un service; </a:t>
            </a:r>
          </a:p>
          <a:p>
            <a:pPr lvl="2"/>
            <a:r>
              <a:rPr lang="fr-FR" sz="1900" dirty="0" smtClean="0"/>
              <a:t>Le directeur de production concentre ses efforts sur la transformation des ressources en produits; </a:t>
            </a:r>
          </a:p>
          <a:p>
            <a:pPr lvl="2"/>
            <a:r>
              <a:rPr lang="fr-FR" sz="1900" dirty="0" smtClean="0"/>
              <a:t>Le directeur financier s'assure que l'organisation dispose des fonds nécessaires pour poursuivre ses activités.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Gestionnaire d’un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8929718" cy="5929330"/>
          </a:xfrm>
        </p:spPr>
        <p:txBody>
          <a:bodyPr>
            <a:normAutofit/>
          </a:bodyPr>
          <a:lstStyle/>
          <a:p>
            <a:r>
              <a:rPr lang="fr-FR" sz="2400" dirty="0" smtClean="0"/>
              <a:t>Le gestionnaire de projet se distingue des autres : </a:t>
            </a:r>
          </a:p>
          <a:p>
            <a:pPr>
              <a:buNone/>
            </a:pPr>
            <a:endParaRPr lang="fr-FR" sz="2400" dirty="0" smtClean="0"/>
          </a:p>
          <a:p>
            <a:pPr lvl="1" algn="just"/>
            <a:r>
              <a:rPr lang="fr-FR" sz="1900" dirty="0" smtClean="0"/>
              <a:t> Il dirige des activités temporaires et non répétitives</a:t>
            </a:r>
          </a:p>
          <a:p>
            <a:pPr lvl="1" algn="just"/>
            <a:r>
              <a:rPr lang="fr-FR" sz="1900" dirty="0" smtClean="0"/>
              <a:t> Jouit d'ordinaire d'une certaine latitude par rapport au reste de l'entreprise.</a:t>
            </a:r>
          </a:p>
          <a:p>
            <a:pPr lvl="1" algn="just"/>
            <a:r>
              <a:rPr lang="fr-FR" sz="1900" dirty="0" smtClean="0"/>
              <a:t> Il agit à titre de lien direct avec le client :</a:t>
            </a:r>
          </a:p>
          <a:p>
            <a:pPr lvl="2" algn="just"/>
            <a:r>
              <a:rPr lang="fr-FR" sz="1900" dirty="0" smtClean="0"/>
              <a:t>Gère l'interface entre ses attentes et ce qui peut raisonnablement être accompli. </a:t>
            </a:r>
          </a:p>
          <a:p>
            <a:pPr lvl="1" algn="just"/>
            <a:r>
              <a:rPr lang="fr-FR" sz="1900" dirty="0" smtClean="0"/>
              <a:t>S'occupe de la haute direction, de la coordination et de l'intégration de l'équipe de projet : </a:t>
            </a:r>
          </a:p>
          <a:p>
            <a:pPr lvl="2" algn="just"/>
            <a:r>
              <a:rPr lang="fr-FR" sz="1900" dirty="0" smtClean="0"/>
              <a:t>Souvent constituée de membres à temps partiel fidèles à leur service fonctionnel.</a:t>
            </a:r>
          </a:p>
          <a:p>
            <a:pPr lvl="1" algn="just"/>
            <a:r>
              <a:rPr lang="fr-FR" sz="1900" dirty="0" smtClean="0"/>
              <a:t> Il assume la responsabilité du rendement :</a:t>
            </a:r>
          </a:p>
          <a:p>
            <a:pPr lvl="2" algn="just"/>
            <a:r>
              <a:rPr lang="fr-FR" sz="1900" dirty="0" smtClean="0"/>
              <a:t> Bien qu'il ait fréquemment trop peu d'autorité.</a:t>
            </a:r>
          </a:p>
          <a:p>
            <a:pPr lvl="1" algn="just"/>
            <a:r>
              <a:rPr lang="fr-FR" sz="1900" dirty="0" smtClean="0"/>
              <a:t> Il s'assure que les concessions mutuelles nécessaires relatives aux exigences du projet :</a:t>
            </a:r>
          </a:p>
          <a:p>
            <a:pPr lvl="2" algn="just"/>
            <a:r>
              <a:rPr lang="fr-FR" sz="1900" dirty="0" smtClean="0"/>
              <a:t> en matière de durée, de coûts et de rendement sont demandées.</a:t>
            </a:r>
          </a:p>
          <a:p>
            <a:pPr lvl="1" algn="just"/>
            <a:endParaRPr lang="fr-FR" sz="19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Gestionnaire d’un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fontScale="77500" lnSpcReduction="20000"/>
          </a:bodyPr>
          <a:lstStyle/>
          <a:p>
            <a:r>
              <a:rPr lang="fr-FR" sz="3100" dirty="0" smtClean="0"/>
              <a:t># le gestionnaire de projet possède généralement des connaissances techniques très rudimentaires</a:t>
            </a:r>
          </a:p>
          <a:p>
            <a:pPr lvl="1"/>
            <a:r>
              <a:rPr lang="fr-FR" sz="2600" dirty="0" smtClean="0"/>
              <a:t>Ne peut pas prendre de décisions dans les domaines de spécialité.  </a:t>
            </a:r>
          </a:p>
          <a:p>
            <a:pPr lvl="1">
              <a:buNone/>
            </a:pPr>
            <a:endParaRPr lang="fr-FR" sz="3000" dirty="0" smtClean="0"/>
          </a:p>
          <a:p>
            <a:r>
              <a:rPr lang="fr-FR" sz="3100" dirty="0" smtClean="0"/>
              <a:t>Contrairement à ses collègues gestionnaires :</a:t>
            </a:r>
          </a:p>
          <a:p>
            <a:pPr marL="800100" lvl="3" indent="-342900"/>
            <a:r>
              <a:rPr lang="fr-FR" sz="2600" dirty="0" smtClean="0"/>
              <a:t>On s'attend à ce que le gestionnaire de projet réunisse les ressources nécessaires pour mener à terme un projet d'une durée fixe</a:t>
            </a:r>
          </a:p>
          <a:p>
            <a:pPr marL="1257300" lvl="4" indent="-342900">
              <a:buNone/>
            </a:pPr>
            <a:r>
              <a:rPr lang="fr-FR" sz="2600" dirty="0" smtClean="0"/>
              <a:t> en tenant compte de contraintes de temps et de contraintes budgétaires</a:t>
            </a:r>
          </a:p>
          <a:p>
            <a:pPr marL="1257300" lvl="4" indent="-342900">
              <a:buNone/>
            </a:pPr>
            <a:r>
              <a:rPr lang="fr-FR" sz="2600" dirty="0" smtClean="0"/>
              <a:t> et en respectant les spécifications imposées.</a:t>
            </a:r>
          </a:p>
          <a:p>
            <a:endParaRPr lang="fr-FR" sz="3400" dirty="0" smtClean="0"/>
          </a:p>
          <a:p>
            <a:r>
              <a:rPr lang="fr-FR" sz="3100" dirty="0" smtClean="0"/>
              <a:t>Il doit donc orchestrer l'exécution complète d'un projet : </a:t>
            </a:r>
          </a:p>
          <a:p>
            <a:pPr lvl="1"/>
            <a:r>
              <a:rPr lang="fr-FR" sz="2600" dirty="0" smtClean="0"/>
              <a:t> en amenant les ressources compétentes à s'occuper des problèmes pertinents au moment opportun et à prendre les bonnes décisions. </a:t>
            </a:r>
          </a:p>
          <a:p>
            <a:endParaRPr lang="fr-FR" sz="3400" dirty="0" smtClean="0"/>
          </a:p>
          <a:p>
            <a:r>
              <a:rPr lang="fr-FR" sz="3100" dirty="0" smtClean="0"/>
              <a:t>En clair, la gestion de projet constitue une profession très particulière</a:t>
            </a:r>
          </a:p>
          <a:p>
            <a:pPr lvl="1"/>
            <a:r>
              <a:rPr lang="fr-FR" sz="3000" dirty="0" smtClean="0"/>
              <a:t> </a:t>
            </a:r>
            <a:r>
              <a:rPr lang="fr-FR" sz="2600" dirty="0" smtClean="0"/>
              <a:t>qui oblige à se mesurer à toutes sortes de situations.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Importance de la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lnSpcReduction="10000"/>
          </a:bodyPr>
          <a:lstStyle/>
          <a:p>
            <a:r>
              <a:rPr lang="fr-FR" sz="2600" dirty="0" smtClean="0">
                <a:cs typeface="Times New Roman" pitchFamily="18" charset="0"/>
              </a:rPr>
              <a:t>La gestion de projet : gagne de plus en plus en popularité dans le monde des affaires.</a:t>
            </a:r>
          </a:p>
          <a:p>
            <a:pPr lvl="1"/>
            <a:r>
              <a:rPr lang="fr-FR" sz="2000" dirty="0" smtClean="0">
                <a:cs typeface="Times New Roman" pitchFamily="18" charset="0"/>
              </a:rPr>
              <a:t>Activité non relative seulement à des besoins spéciaux </a:t>
            </a:r>
          </a:p>
          <a:p>
            <a:r>
              <a:rPr lang="fr-FR" sz="2600" dirty="0" smtClean="0">
                <a:cs typeface="Times New Roman" pitchFamily="18" charset="0"/>
              </a:rPr>
              <a:t>Un pourcentage croissant des efforts d'une entreprise typique est consacré à l'exécution de projets. </a:t>
            </a:r>
          </a:p>
          <a:p>
            <a:pPr lvl="1"/>
            <a:r>
              <a:rPr lang="fr-FR" sz="2000" dirty="0" smtClean="0">
                <a:cs typeface="Times New Roman" pitchFamily="18" charset="0"/>
              </a:rPr>
              <a:t>Les projets jouent un rôle de plus en plus important dans l'orientation stratégique des entreprises. </a:t>
            </a:r>
          </a:p>
          <a:p>
            <a:pPr lvl="1"/>
            <a:r>
              <a:rPr lang="fr-FR" sz="2000" dirty="0" smtClean="0">
                <a:cs typeface="Times New Roman" pitchFamily="18" charset="0"/>
              </a:rPr>
              <a:t>Ceci est du à plusieurs facteurs :</a:t>
            </a:r>
          </a:p>
          <a:p>
            <a:pPr lvl="2"/>
            <a:r>
              <a:rPr lang="fr-FR" sz="2000" dirty="0" smtClean="0">
                <a:cs typeface="Times New Roman" pitchFamily="18" charset="0"/>
              </a:rPr>
              <a:t> La compression du cycle de vie des produits :</a:t>
            </a:r>
          </a:p>
          <a:p>
            <a:pPr lvl="2"/>
            <a:r>
              <a:rPr lang="fr-FR" sz="2000" dirty="0" smtClean="0">
                <a:cs typeface="Times New Roman" pitchFamily="18" charset="0"/>
              </a:rPr>
              <a:t>concurrence mondiale</a:t>
            </a:r>
          </a:p>
          <a:p>
            <a:pPr lvl="2"/>
            <a:r>
              <a:rPr lang="fr-FR" sz="2000" dirty="0" smtClean="0">
                <a:cs typeface="Times New Roman" pitchFamily="18" charset="0"/>
              </a:rPr>
              <a:t>L'explosion du savoir</a:t>
            </a:r>
          </a:p>
          <a:p>
            <a:pPr lvl="2"/>
            <a:r>
              <a:rPr lang="fr-FR" sz="2000" dirty="0" smtClean="0">
                <a:cs typeface="Times New Roman" pitchFamily="18" charset="0"/>
              </a:rPr>
              <a:t>La rationalisation des entreprises </a:t>
            </a:r>
          </a:p>
          <a:p>
            <a:pPr lvl="2"/>
            <a:r>
              <a:rPr lang="fr-FR" sz="2000" dirty="0" smtClean="0">
                <a:cs typeface="Times New Roman" pitchFamily="18" charset="0"/>
              </a:rPr>
              <a:t> L'accent mis de plus en plus sur le client</a:t>
            </a:r>
          </a:p>
          <a:p>
            <a:pPr lvl="2"/>
            <a:r>
              <a:rPr lang="fr-FR" sz="2000" dirty="0" smtClean="0">
                <a:cs typeface="Times New Roman" pitchFamily="18" charset="0"/>
              </a:rPr>
              <a:t>Les petits projets sont souvent synonymes de gros problèmes</a:t>
            </a:r>
          </a:p>
          <a:p>
            <a:pPr lvl="2"/>
            <a:r>
              <a:rPr lang="fr-FR" sz="2000" dirty="0" smtClean="0">
                <a:cs typeface="Times New Roman" pitchFamily="18" charset="0"/>
              </a:rPr>
              <a:t>développement rapide des pays sous-développés et des économies fermées</a:t>
            </a:r>
          </a:p>
          <a:p>
            <a:pPr lvl="2">
              <a:buNone/>
            </a:pPr>
            <a:endParaRPr lang="fr-FR" sz="2000" dirty="0" smtClean="0">
              <a:cs typeface="Times New Roman" pitchFamily="18" charset="0"/>
            </a:endParaRPr>
          </a:p>
          <a:p>
            <a:pPr lvl="2"/>
            <a:endParaRPr lang="fr-FR" sz="2000" dirty="0" smtClean="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Importance de la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785794"/>
            <a:ext cx="9144000" cy="6072206"/>
          </a:xfrm>
        </p:spPr>
        <p:txBody>
          <a:bodyPr>
            <a:normAutofit/>
          </a:bodyPr>
          <a:lstStyle/>
          <a:p>
            <a:pPr marL="342900" lvl="1" indent="-342900">
              <a:buFont typeface="Arial" pitchFamily="34" charset="0"/>
              <a:buChar char="•"/>
            </a:pPr>
            <a:r>
              <a:rPr lang="fr-FR" sz="2600" dirty="0" smtClean="0">
                <a:cs typeface="Times New Roman" pitchFamily="18" charset="0"/>
              </a:rPr>
              <a:t>Facteur 1 : La compression du cycle de vie des produits :</a:t>
            </a:r>
          </a:p>
          <a:p>
            <a:pPr lvl="1"/>
            <a:r>
              <a:rPr lang="fr-FR" sz="2200" dirty="0" smtClean="0"/>
              <a:t>Le cycle de vie des produits de haute technologie varie entre un et trois ans en moyenne. </a:t>
            </a:r>
          </a:p>
          <a:p>
            <a:pPr lvl="1"/>
            <a:r>
              <a:rPr lang="fr-FR" sz="2200" dirty="0" smtClean="0"/>
              <a:t>Des cycles de vie de 10 à 15 ans étaient monnaie courante Il y a 30 ans. </a:t>
            </a:r>
          </a:p>
          <a:p>
            <a:pPr lvl="2"/>
            <a:r>
              <a:rPr lang="fr-FR" sz="2000" dirty="0" smtClean="0"/>
              <a:t>Le temps d'accès au marché des nouveaux produits ayant des cycles de vie courts devient de plus en plus important. </a:t>
            </a:r>
          </a:p>
          <a:p>
            <a:pPr lvl="1"/>
            <a:r>
              <a:rPr lang="fr-FR" sz="2200" dirty="0" smtClean="0"/>
              <a:t>Le développement de produits de technologie de pointe accusant un retard de six mois risque d'entraîner une perte de 33 % des revenus tirés de ces produits . </a:t>
            </a:r>
          </a:p>
          <a:p>
            <a:pPr lvl="1"/>
            <a:r>
              <a:rPr lang="fr-FR" sz="2200" dirty="0" smtClean="0"/>
              <a:t>La rapidité de l'introduction sur le marché constitue alors un avantage concurrentiel important. </a:t>
            </a:r>
          </a:p>
          <a:p>
            <a:pPr lvl="2"/>
            <a:r>
              <a:rPr lang="fr-FR" sz="2000" dirty="0" smtClean="0"/>
              <a:t>-&gt; Un nombre croissant d'entreprises comptent sur des équipes multifonctionnelles pour mettre de nouveaux produits et services sur le marché le plus rapidement possible.</a:t>
            </a:r>
          </a:p>
          <a:p>
            <a:pPr lvl="2"/>
            <a:endParaRPr lang="fr-FR" sz="2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Importance de la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fontScale="77500" lnSpcReduction="20000"/>
          </a:bodyPr>
          <a:lstStyle/>
          <a:p>
            <a:pPr algn="just"/>
            <a:r>
              <a:rPr lang="fr-FR" sz="3100" dirty="0" smtClean="0">
                <a:cs typeface="Times New Roman" pitchFamily="18" charset="0"/>
              </a:rPr>
              <a:t>Facteur 2 : concurrence mondiale</a:t>
            </a:r>
          </a:p>
          <a:p>
            <a:pPr lvl="1" algn="just"/>
            <a:r>
              <a:rPr lang="fr-FR" sz="2200" dirty="0" smtClean="0">
                <a:cs typeface="Times New Roman" pitchFamily="18" charset="0"/>
              </a:rPr>
              <a:t>le marché libre force les entreprises à offrir des produits et des services moins coûteux et de  meilleure qualité qu'autrefois :</a:t>
            </a:r>
          </a:p>
          <a:p>
            <a:pPr lvl="1" algn="just">
              <a:buNone/>
            </a:pPr>
            <a:r>
              <a:rPr lang="fr-FR" sz="2200" dirty="0" smtClean="0">
                <a:cs typeface="Times New Roman" pitchFamily="18" charset="0"/>
                <a:sym typeface="Wingdings" pitchFamily="2" charset="2"/>
              </a:rPr>
              <a:t>		 </a:t>
            </a:r>
            <a:r>
              <a:rPr lang="fr-FR" sz="2200" dirty="0" smtClean="0">
                <a:cs typeface="Times New Roman" pitchFamily="18" charset="0"/>
              </a:rPr>
              <a:t>Résultat: la certification ISO 9000 est devenue une nécessité pour faire des affaires. </a:t>
            </a:r>
          </a:p>
          <a:p>
            <a:pPr lvl="1" algn="just"/>
            <a:r>
              <a:rPr lang="fr-FR" sz="2200" dirty="0" smtClean="0">
                <a:cs typeface="Times New Roman" pitchFamily="18" charset="0"/>
              </a:rPr>
              <a:t>La certification ISO 9000 consiste en un programme de normes internationales de gestion et d'assurance de la qualité : </a:t>
            </a:r>
          </a:p>
          <a:p>
            <a:pPr lvl="2" algn="just"/>
            <a:r>
              <a:rPr lang="fr-FR" sz="2200" dirty="0" smtClean="0">
                <a:cs typeface="Times New Roman" pitchFamily="18" charset="0"/>
              </a:rPr>
              <a:t>Normes appliquées  à la conception, à l'approvisionnement, à l'assurance de la qualité et aux processus de livraison associés à toutes les activités :</a:t>
            </a:r>
          </a:p>
          <a:p>
            <a:pPr lvl="3" algn="just"/>
            <a:r>
              <a:rPr lang="fr-FR" sz="1800" dirty="0" smtClean="0">
                <a:cs typeface="Times New Roman" pitchFamily="18" charset="0"/>
              </a:rPr>
              <a:t>des transactions bancaires à la fabrication en usine.</a:t>
            </a:r>
          </a:p>
          <a:p>
            <a:pPr lvl="3" algn="just"/>
            <a:r>
              <a:rPr lang="fr-FR" sz="1800" dirty="0" smtClean="0">
                <a:cs typeface="Times New Roman" pitchFamily="18" charset="0"/>
              </a:rPr>
              <a:t>La gestion de la qualité et l'amélioration de cette gestion</a:t>
            </a:r>
            <a:r>
              <a:rPr lang="fr-FR" sz="1400" dirty="0" smtClean="0">
                <a:cs typeface="Times New Roman" pitchFamily="18" charset="0"/>
              </a:rPr>
              <a:t>.</a:t>
            </a:r>
          </a:p>
          <a:p>
            <a:pPr lvl="1" algn="just"/>
            <a:endParaRPr lang="fr-FR" sz="2200" dirty="0" smtClean="0">
              <a:cs typeface="Times New Roman" pitchFamily="18" charset="0"/>
            </a:endParaRPr>
          </a:p>
          <a:p>
            <a:pPr algn="just"/>
            <a:r>
              <a:rPr lang="fr-FR" sz="3100" dirty="0" smtClean="0">
                <a:cs typeface="Times New Roman" pitchFamily="18" charset="0"/>
              </a:rPr>
              <a:t>Facteur 3 : L'explosion du savoir</a:t>
            </a:r>
          </a:p>
          <a:p>
            <a:pPr lvl="1" algn="just"/>
            <a:r>
              <a:rPr lang="fr-FR" sz="2200" dirty="0" smtClean="0">
                <a:cs typeface="Times New Roman" pitchFamily="18" charset="0"/>
              </a:rPr>
              <a:t>L'acquisition de nouvelles connaissances a eu pour effet de complexifier les projets  ceux-ci devant tenir compte des dernières découvertes :</a:t>
            </a:r>
          </a:p>
          <a:p>
            <a:pPr lvl="2" algn="just"/>
            <a:r>
              <a:rPr lang="fr-FR" sz="2200" dirty="0" smtClean="0">
                <a:cs typeface="Times New Roman" pitchFamily="18" charset="0"/>
              </a:rPr>
              <a:t> Il ya 30 ans, par exemple, la construction d'une route était un projet relativement simple. </a:t>
            </a:r>
          </a:p>
          <a:p>
            <a:pPr lvl="1" algn="just"/>
            <a:r>
              <a:rPr lang="fr-FR" sz="2200" dirty="0" smtClean="0">
                <a:cs typeface="Times New Roman" pitchFamily="18" charset="0"/>
              </a:rPr>
              <a:t>Chaque domaine s'avère plus complexe, tout comme les matières, les spécifications, les codes, l'esthétique et le matériel, sans compter qu'il requiert la présence de spécialistes. </a:t>
            </a:r>
          </a:p>
          <a:p>
            <a:pPr lvl="2" algn="just"/>
            <a:r>
              <a:rPr lang="fr-FR" sz="1800" dirty="0" smtClean="0">
                <a:cs typeface="Times New Roman" pitchFamily="18" charset="0"/>
              </a:rPr>
              <a:t>De même, à une époque où tout est numérique ou électronique, rares sont les nouveaux produits qui ne contiennent pas un microprocesseur.</a:t>
            </a:r>
          </a:p>
          <a:p>
            <a:pPr lvl="1" algn="just"/>
            <a:r>
              <a:rPr lang="fr-FR" sz="2200" dirty="0" smtClean="0">
                <a:cs typeface="Times New Roman" pitchFamily="18" charset="0"/>
              </a:rPr>
              <a:t>La complexité des produits a fait grandir le besoin d'intégrer plusieurs technologies difficilement compatibles. </a:t>
            </a:r>
          </a:p>
          <a:p>
            <a:pPr lvl="2" algn="just"/>
            <a:r>
              <a:rPr lang="fr-FR" sz="2200" dirty="0" smtClean="0">
                <a:cs typeface="Times New Roman" pitchFamily="18" charset="0"/>
                <a:sym typeface="Wingdings" pitchFamily="2" charset="2"/>
              </a:rPr>
              <a:t> </a:t>
            </a:r>
            <a:r>
              <a:rPr lang="fr-FR" sz="2200" dirty="0" smtClean="0">
                <a:cs typeface="Times New Roman" pitchFamily="18" charset="0"/>
              </a:rPr>
              <a:t>La gestion de projet apparaît donc comme un moyen important pour accomplir cette tâche.</a:t>
            </a:r>
          </a:p>
          <a:p>
            <a:pPr lvl="2"/>
            <a:endParaRPr lang="fr-FR"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Importance de la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857232"/>
            <a:ext cx="9144000" cy="6143668"/>
          </a:xfrm>
        </p:spPr>
        <p:txBody>
          <a:bodyPr>
            <a:normAutofit fontScale="62500" lnSpcReduction="20000"/>
          </a:bodyPr>
          <a:lstStyle/>
          <a:p>
            <a:pPr algn="just"/>
            <a:r>
              <a:rPr lang="fr-FR" sz="3800" dirty="0" smtClean="0">
                <a:cs typeface="Times New Roman" pitchFamily="18" charset="0"/>
              </a:rPr>
              <a:t>Facteur 4 : La rationalisation des entreprises</a:t>
            </a:r>
          </a:p>
          <a:p>
            <a:pPr lvl="1" algn="just"/>
            <a:r>
              <a:rPr lang="fr-FR" dirty="0" smtClean="0">
                <a:cs typeface="Times New Roman" pitchFamily="18" charset="0"/>
              </a:rPr>
              <a:t>restructurations considérables parles entreprises (dernière décennie)</a:t>
            </a:r>
          </a:p>
          <a:p>
            <a:pPr lvl="1" algn="just"/>
            <a:r>
              <a:rPr lang="fr-FR" dirty="0" smtClean="0">
                <a:cs typeface="Times New Roman" pitchFamily="18" charset="0"/>
              </a:rPr>
              <a:t>réduction du personnel, ou rationalisation des ressources </a:t>
            </a:r>
          </a:p>
          <a:p>
            <a:pPr lvl="2" algn="just"/>
            <a:r>
              <a:rPr lang="fr-FR" sz="2900" dirty="0" smtClean="0">
                <a:cs typeface="Times New Roman" pitchFamily="18" charset="0"/>
              </a:rPr>
              <a:t>qui réussissent à conserver leur emploi</a:t>
            </a:r>
          </a:p>
          <a:p>
            <a:pPr lvl="1" algn="just"/>
            <a:r>
              <a:rPr lang="fr-FR" dirty="0" smtClean="0">
                <a:cs typeface="Times New Roman" pitchFamily="18" charset="0"/>
              </a:rPr>
              <a:t>s'en tenir à</a:t>
            </a:r>
            <a:r>
              <a:rPr lang="fr-FR" sz="3600" dirty="0" smtClean="0">
                <a:cs typeface="Times New Roman" pitchFamily="18" charset="0"/>
              </a:rPr>
              <a:t> </a:t>
            </a:r>
            <a:r>
              <a:rPr lang="fr-FR" dirty="0" smtClean="0">
                <a:cs typeface="Times New Roman" pitchFamily="18" charset="0"/>
              </a:rPr>
              <a:t>des compétences fondamentales est devenu nécessaires à la survie d'un grand nombre de sociétés. </a:t>
            </a:r>
          </a:p>
          <a:p>
            <a:pPr lvl="1" algn="just"/>
            <a:r>
              <a:rPr lang="fr-FR" dirty="0" smtClean="0">
                <a:cs typeface="Times New Roman" pitchFamily="18" charset="0"/>
                <a:sym typeface="Wingdings" pitchFamily="2" charset="2"/>
              </a:rPr>
              <a:t></a:t>
            </a:r>
            <a:r>
              <a:rPr lang="fr-FR" dirty="0" smtClean="0">
                <a:cs typeface="Times New Roman" pitchFamily="18" charset="0"/>
              </a:rPr>
              <a:t>Les cadres intermédiaires ne sont plus nécessaire.</a:t>
            </a:r>
          </a:p>
          <a:p>
            <a:pPr lvl="1" algn="just"/>
            <a:endParaRPr lang="fr-FR" dirty="0" smtClean="0">
              <a:cs typeface="Times New Roman" pitchFamily="18" charset="0"/>
            </a:endParaRPr>
          </a:p>
          <a:p>
            <a:pPr algn="just"/>
            <a:r>
              <a:rPr lang="fr-FR" sz="3800" dirty="0" smtClean="0">
                <a:cs typeface="Times New Roman" pitchFamily="18" charset="0"/>
              </a:rPr>
              <a:t>Facteur 5 : L'accent mis de plus en plus sur le client</a:t>
            </a:r>
          </a:p>
          <a:p>
            <a:pPr lvl="1" algn="just"/>
            <a:r>
              <a:rPr lang="fr-FR" dirty="0" smtClean="0"/>
              <a:t>De plus en plus d'importance est donnée à la satisfaction des clients, </a:t>
            </a:r>
          </a:p>
          <a:p>
            <a:pPr lvl="1" algn="just"/>
            <a:r>
              <a:rPr lang="fr-FR" dirty="0" smtClean="0"/>
              <a:t>Ne se contentant plus de produits et de services indifférenciés.</a:t>
            </a:r>
          </a:p>
          <a:p>
            <a:pPr lvl="2" algn="just"/>
            <a:r>
              <a:rPr lang="fr-FR" sz="2900" dirty="0" smtClean="0"/>
              <a:t>exigent des produits et des services personnalisés qui répondent à leurs besoins particuliers.</a:t>
            </a:r>
          </a:p>
          <a:p>
            <a:pPr lvl="1" algn="just"/>
            <a:r>
              <a:rPr lang="fr-FR" sz="2700" dirty="0" smtClean="0">
                <a:sym typeface="Wingdings" pitchFamily="2" charset="2"/>
              </a:rPr>
              <a:t>  </a:t>
            </a:r>
            <a:r>
              <a:rPr lang="fr-FR" sz="2700" dirty="0" smtClean="0"/>
              <a:t>des rapports beaucoup plus étroits entre le fournisseur et le destinataire :</a:t>
            </a:r>
          </a:p>
          <a:p>
            <a:pPr lvl="1" algn="just">
              <a:buNone/>
            </a:pPr>
            <a:r>
              <a:rPr lang="fr-FR" sz="2700" dirty="0" smtClean="0"/>
              <a:t>	 Les chefs de publicité et les représentants assument de plus en plus les fonctions du gestionnaire de projet lorsqu'ils comptent répondre aux demandes et aux besoins particuliers de leurs clients.</a:t>
            </a:r>
          </a:p>
          <a:p>
            <a:pPr lvl="1" algn="just"/>
            <a:r>
              <a:rPr lang="fr-FR" sz="2700" dirty="0" smtClean="0"/>
              <a:t>L'attention accrue prêtée aux clients a aussi mené au développement de produits et de services personnalisés. </a:t>
            </a:r>
          </a:p>
          <a:p>
            <a:pPr lvl="1" algn="just"/>
            <a:r>
              <a:rPr lang="fr-FR" sz="2700" dirty="0" smtClean="0"/>
              <a:t>La gestion de projet joue un rôle essentiel non seulement dans le développement de produits et de services personnalisés, mais aussi dans le maintien de relations lucratives avec les clients.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Importance de la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857232"/>
            <a:ext cx="9144000" cy="6143668"/>
          </a:xfrm>
        </p:spPr>
        <p:txBody>
          <a:bodyPr>
            <a:normAutofit fontScale="47500" lnSpcReduction="20000"/>
          </a:bodyPr>
          <a:lstStyle/>
          <a:p>
            <a:pPr algn="just"/>
            <a:r>
              <a:rPr lang="fr-FR" sz="5100" dirty="0" smtClean="0">
                <a:cs typeface="Times New Roman" pitchFamily="18" charset="0"/>
              </a:rPr>
              <a:t>Facteur 6 : Les petits projets sont souvent synonymes de gros problèmes</a:t>
            </a:r>
          </a:p>
          <a:p>
            <a:pPr algn="just"/>
            <a:r>
              <a:rPr lang="fr-FR" sz="4000" dirty="0" smtClean="0"/>
              <a:t>En vue de demeurer concurrentielle :</a:t>
            </a:r>
          </a:p>
          <a:p>
            <a:pPr lvl="1" algn="just"/>
            <a:r>
              <a:rPr lang="fr-FR" sz="3600" dirty="0" smtClean="0"/>
              <a:t>une entreprise effectue des changements continues et rapide</a:t>
            </a:r>
          </a:p>
          <a:p>
            <a:pPr algn="just"/>
            <a:r>
              <a:rPr lang="fr-FR" sz="4000" dirty="0" smtClean="0"/>
              <a:t>Climat  propice à de multiples projets </a:t>
            </a:r>
          </a:p>
          <a:p>
            <a:pPr lvl="1" algn="just"/>
            <a:r>
              <a:rPr lang="fr-FR" sz="3600" dirty="0" smtClean="0">
                <a:sym typeface="Wingdings" pitchFamily="2" charset="2"/>
              </a:rPr>
              <a:t> P</a:t>
            </a:r>
            <a:r>
              <a:rPr lang="fr-FR" sz="3600" dirty="0" smtClean="0"/>
              <a:t>ortefeuille de projets</a:t>
            </a:r>
          </a:p>
          <a:p>
            <a:pPr lvl="1" algn="just"/>
            <a:r>
              <a:rPr lang="fr-FR" sz="3600" dirty="0" smtClean="0">
                <a:sym typeface="Wingdings" pitchFamily="2" charset="2"/>
              </a:rPr>
              <a:t></a:t>
            </a:r>
            <a:r>
              <a:rPr lang="fr-FR" sz="3600" dirty="0" smtClean="0"/>
              <a:t> Pléthore de nouveaux problèmes</a:t>
            </a:r>
            <a:r>
              <a:rPr lang="fr-FR" sz="4000" dirty="0" smtClean="0"/>
              <a:t>. </a:t>
            </a:r>
          </a:p>
          <a:p>
            <a:pPr lvl="1" algn="just"/>
            <a:r>
              <a:rPr lang="fr-FR" sz="3600" dirty="0" smtClean="0"/>
              <a:t>Le partage des ressources et leur classement par ordre de priorité en fonction d'un portefeuille de projets constituent un défi de taille pour les cadres supérieurs. </a:t>
            </a:r>
          </a:p>
          <a:p>
            <a:pPr lvl="1" algn="just">
              <a:buNone/>
            </a:pPr>
            <a:endParaRPr lang="fr-FR" sz="3600" dirty="0" smtClean="0"/>
          </a:p>
          <a:p>
            <a:pPr algn="just"/>
            <a:r>
              <a:rPr lang="fr-FR" sz="4000" dirty="0" smtClean="0"/>
              <a:t>Ignorance des problèmes que posés par une gestion inefficace de petits projets par grand nombre d'entreprises. </a:t>
            </a:r>
          </a:p>
          <a:p>
            <a:pPr algn="just">
              <a:buNone/>
            </a:pPr>
            <a:endParaRPr lang="fr-FR" sz="4000" dirty="0" smtClean="0"/>
          </a:p>
          <a:p>
            <a:pPr algn="just"/>
            <a:r>
              <a:rPr lang="fr-FR" sz="4000" dirty="0" smtClean="0"/>
              <a:t>Projets comportant les mêmes risques, sinon davantage, que les projets d'envergure. </a:t>
            </a:r>
          </a:p>
          <a:p>
            <a:pPr lvl="1" algn="just"/>
            <a:r>
              <a:rPr lang="fr-FR" sz="3600" dirty="0" smtClean="0"/>
              <a:t>En général, ils ont peu de répercussions sur le bénéfice net, car ils n'exigent pas de grandes quantités de ressources financières ou autres peu abondantes au départ. </a:t>
            </a:r>
          </a:p>
          <a:p>
            <a:pPr lvl="1" algn="just"/>
            <a:r>
              <a:rPr lang="fr-FR" sz="3600" dirty="0" smtClean="0"/>
              <a:t>En raison du nombre élevé de petits projets exécutés en même temps et du  peu d'attention que l'on prête aux répercussions de l'inefficacité de leur gestion, on ne déploie aucun effort pour mesurer cette inefficacité. </a:t>
            </a:r>
          </a:p>
          <a:p>
            <a:pPr algn="just"/>
            <a:r>
              <a:rPr lang="fr-FR" sz="4000" dirty="0" smtClean="0"/>
              <a:t>Accumulation des pertes attribuables à ces projets finissant par représenter d'importantes sommes d'argent.</a:t>
            </a:r>
            <a:endParaRPr lang="fr-FR" sz="3800" i="1" dirty="0" smtClean="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4"/>
            <a:ext cx="8229600" cy="582594"/>
          </a:xfrm>
        </p:spPr>
        <p:txBody>
          <a:bodyPr>
            <a:normAutofit/>
          </a:bodyPr>
          <a:lstStyle/>
          <a:p>
            <a:r>
              <a:rPr lang="fr-FR" sz="2800" dirty="0" smtClean="0">
                <a:latin typeface="Times New Roman" pitchFamily="18" charset="0"/>
                <a:cs typeface="Times New Roman" pitchFamily="18" charset="0"/>
              </a:rPr>
              <a:t>Aperçu sur la discipline de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642918"/>
            <a:ext cx="8929718" cy="6429420"/>
          </a:xfrm>
        </p:spPr>
        <p:txBody>
          <a:bodyPr>
            <a:normAutofit fontScale="55000" lnSpcReduction="20000"/>
          </a:bodyPr>
          <a:lstStyle/>
          <a:p>
            <a:r>
              <a:rPr lang="fr-FR" sz="4400" dirty="0" smtClean="0"/>
              <a:t>Gestion de Projet : </a:t>
            </a:r>
          </a:p>
          <a:p>
            <a:pPr lvl="1"/>
            <a:r>
              <a:rPr lang="fr-FR" sz="3200" dirty="0" smtClean="0"/>
              <a:t>Discipline apparaît comme la tendance de l'avenir</a:t>
            </a:r>
          </a:p>
          <a:p>
            <a:pPr lvl="1"/>
            <a:r>
              <a:rPr lang="fr-FR" sz="3200" dirty="0" smtClean="0"/>
              <a:t>-&gt; fournit un ensemble d'outils efficaces qui permettent au gestionnaire :</a:t>
            </a:r>
          </a:p>
          <a:p>
            <a:pPr lvl="2"/>
            <a:r>
              <a:rPr lang="fr-FR" sz="2900" dirty="0" smtClean="0"/>
              <a:t>d'améliorer sa capacité de planifier,</a:t>
            </a:r>
          </a:p>
          <a:p>
            <a:pPr lvl="2"/>
            <a:r>
              <a:rPr lang="fr-FR" sz="2900" dirty="0" smtClean="0"/>
              <a:t>de mettre en œuvre et de gérer des activités en vue d'atteindre des objectifs organisationnels précis. </a:t>
            </a:r>
          </a:p>
          <a:p>
            <a:pPr lvl="1"/>
            <a:r>
              <a:rPr lang="fr-FR" sz="3300" dirty="0" smtClean="0"/>
              <a:t># Plus qu'un simple ensemble d'outils :</a:t>
            </a:r>
          </a:p>
          <a:p>
            <a:pPr lvl="2"/>
            <a:r>
              <a:rPr lang="fr-FR" sz="2900" dirty="0" smtClean="0"/>
              <a:t>Style de gestion par objectifs qui accorde beaucoup d'importance à l'établissement de relations de collaboration entre des employés aux fonctions et aux personnalités différentes</a:t>
            </a:r>
          </a:p>
          <a:p>
            <a:pPr lvl="2"/>
            <a:endParaRPr lang="fr-FR" dirty="0" smtClean="0"/>
          </a:p>
          <a:p>
            <a:r>
              <a:rPr lang="fr-FR" sz="4400" dirty="0" smtClean="0"/>
              <a:t>Au Etats Unis :</a:t>
            </a:r>
          </a:p>
          <a:p>
            <a:pPr lvl="1"/>
            <a:r>
              <a:rPr lang="fr-FR" sz="3600" dirty="0" smtClean="0"/>
              <a:t>l'approche par projet est depuis longtemps une façon de faire des affaires dans plusieurs secteurs</a:t>
            </a:r>
          </a:p>
          <a:p>
            <a:pPr lvl="2"/>
            <a:r>
              <a:rPr lang="fr-FR" sz="3300" dirty="0" smtClean="0"/>
              <a:t>Dans le secteur de la construction, </a:t>
            </a:r>
          </a:p>
          <a:p>
            <a:pPr lvl="2"/>
            <a:r>
              <a:rPr lang="fr-FR" sz="3300" dirty="0" smtClean="0"/>
              <a:t>Pour les contrats de l'US </a:t>
            </a:r>
            <a:r>
              <a:rPr lang="fr-FR" sz="3300" dirty="0" err="1" smtClean="0"/>
              <a:t>Department</a:t>
            </a:r>
            <a:r>
              <a:rPr lang="fr-FR" sz="3300" dirty="0" smtClean="0"/>
              <a:t> of </a:t>
            </a:r>
            <a:r>
              <a:rPr lang="fr-FR" sz="3300" dirty="0" err="1" smtClean="0"/>
              <a:t>Defence</a:t>
            </a:r>
            <a:r>
              <a:rPr lang="fr-FR" sz="3300" dirty="0" smtClean="0"/>
              <a:t>,</a:t>
            </a:r>
          </a:p>
          <a:p>
            <a:pPr lvl="2"/>
            <a:r>
              <a:rPr lang="fr-FR" sz="3300" dirty="0" smtClean="0"/>
              <a:t>À Hollywood </a:t>
            </a:r>
          </a:p>
          <a:p>
            <a:pPr lvl="2"/>
            <a:r>
              <a:rPr lang="fr-FR" sz="3300" dirty="0" smtClean="0"/>
              <a:t>et dans les grandes sociétés d'experts-conseils. </a:t>
            </a:r>
          </a:p>
          <a:p>
            <a:pPr lvl="1"/>
            <a:r>
              <a:rPr lang="fr-FR" sz="3600" dirty="0" smtClean="0">
                <a:sym typeface="Wingdings" pitchFamily="2" charset="2"/>
              </a:rPr>
              <a:t></a:t>
            </a:r>
            <a:r>
              <a:rPr lang="fr-FR" sz="3600" dirty="0" smtClean="0"/>
              <a:t> type de gestion envahissant toutes les sphères économiques. </a:t>
            </a:r>
          </a:p>
          <a:p>
            <a:pPr lvl="1"/>
            <a:endParaRPr lang="fr-FR" sz="3600" dirty="0" smtClean="0"/>
          </a:p>
          <a:p>
            <a:r>
              <a:rPr lang="fr-FR" sz="4400" dirty="0" smtClean="0"/>
              <a:t>Les possibilités de réalisation des équipes de projet sont illimitées :</a:t>
            </a:r>
          </a:p>
          <a:p>
            <a:pPr lvl="1"/>
            <a:r>
              <a:rPr lang="fr-FR" sz="3600" dirty="0" smtClean="0"/>
              <a:t>de l'agrandissement des ports </a:t>
            </a:r>
          </a:p>
          <a:p>
            <a:pPr lvl="1"/>
            <a:r>
              <a:rPr lang="fr-FR" sz="3600" dirty="0" smtClean="0"/>
              <a:t>à la restructuration des hôpitaux</a:t>
            </a:r>
          </a:p>
          <a:p>
            <a:endParaRPr lang="fr-FR"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Importance de la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857232"/>
            <a:ext cx="9144000" cy="6143668"/>
          </a:xfrm>
        </p:spPr>
        <p:txBody>
          <a:bodyPr>
            <a:normAutofit/>
          </a:bodyPr>
          <a:lstStyle/>
          <a:p>
            <a:pPr algn="just"/>
            <a:r>
              <a:rPr lang="fr-FR" sz="2400" dirty="0" smtClean="0">
                <a:cs typeface="Times New Roman" pitchFamily="18" charset="0"/>
              </a:rPr>
              <a:t>Facteur 7 : </a:t>
            </a:r>
            <a:r>
              <a:rPr lang="fr-FR" sz="2400" dirty="0" smtClean="0"/>
              <a:t>développement rapide des pays sous-développés et des économies fermées</a:t>
            </a:r>
            <a:endParaRPr lang="fr-FR" sz="2400" dirty="0" smtClean="0">
              <a:cs typeface="Times New Roman" pitchFamily="18" charset="0"/>
            </a:endParaRPr>
          </a:p>
          <a:p>
            <a:r>
              <a:rPr lang="fr-FR" sz="2400" dirty="0" smtClean="0"/>
              <a:t>Désintégration de l'empire soviétique, l'ouverture graduelle des pays communistes de l'Asie et apparition de nouveaux marchés : </a:t>
            </a:r>
          </a:p>
          <a:p>
            <a:pPr lvl="1"/>
            <a:r>
              <a:rPr lang="fr-FR" sz="1600" dirty="0" smtClean="0">
                <a:sym typeface="Wingdings" pitchFamily="2" charset="2"/>
              </a:rPr>
              <a:t> </a:t>
            </a:r>
            <a:r>
              <a:rPr lang="fr-FR" sz="1600" dirty="0" smtClean="0"/>
              <a:t>une explosion de la demande pour toutes sortes de biens de consommation et le développement de nombreuses infrastructures au sein de ces sociétés. </a:t>
            </a:r>
          </a:p>
          <a:p>
            <a:pPr lvl="1"/>
            <a:r>
              <a:rPr lang="fr-FR" sz="1600" dirty="0" smtClean="0"/>
              <a:t>Les entreprises occidentales se bousculent pour lancer leurs produits et leurs services sur ces nouveaux marchés. </a:t>
            </a:r>
          </a:p>
          <a:p>
            <a:r>
              <a:rPr lang="fr-FR" sz="2400" dirty="0" smtClean="0"/>
              <a:t>Recours par grand nombre d’entreprises à des techniques de gestion de projet </a:t>
            </a:r>
          </a:p>
          <a:p>
            <a:pPr lvl="1"/>
            <a:r>
              <a:rPr lang="fr-FR" sz="1600" dirty="0" smtClean="0"/>
              <a:t>pour établir des canaux de distribution et des activités à l'étranger. </a:t>
            </a:r>
          </a:p>
          <a:p>
            <a:pPr lvl="1"/>
            <a:r>
              <a:rPr lang="fr-FR" sz="1600" dirty="0" smtClean="0"/>
              <a:t>Changements importants sur le plan historique ont fait apparaître un immense marché pour des projets stratégiques dans les domaines de la construction lourde et des télécommunications</a:t>
            </a:r>
          </a:p>
          <a:p>
            <a:pPr lvl="1"/>
            <a:r>
              <a:rPr lang="fr-FR" sz="1600" dirty="0" smtClean="0"/>
              <a:t> alors que les pays de la partie est de l'Europe et de l'Asie s'efforcent de revitaliser leurs secteurs  d'activité inefficaces et leurs infrastructures délabrées.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29882"/>
            <a:ext cx="9144000" cy="582594"/>
          </a:xfrm>
        </p:spPr>
        <p:txBody>
          <a:bodyPr>
            <a:noAutofit/>
          </a:bodyPr>
          <a:lstStyle/>
          <a:p>
            <a:r>
              <a:rPr lang="fr-FR" sz="2800" dirty="0" smtClean="0">
                <a:latin typeface="Times New Roman" pitchFamily="18" charset="0"/>
                <a:cs typeface="Times New Roman" pitchFamily="18" charset="0"/>
              </a:rPr>
              <a:t>La gestion actuelle de projet: une méthode intégrée</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857232"/>
            <a:ext cx="9144000" cy="6143668"/>
          </a:xfrm>
        </p:spPr>
        <p:txBody>
          <a:bodyPr>
            <a:normAutofit/>
          </a:bodyPr>
          <a:lstStyle/>
          <a:p>
            <a:r>
              <a:rPr lang="fr-FR" sz="2000" dirty="0" smtClean="0"/>
              <a:t>Méthodes disparates utilisées par certains gestionnaires de projet :</a:t>
            </a:r>
          </a:p>
          <a:p>
            <a:pPr lvl="1"/>
            <a:r>
              <a:rPr lang="fr-FR" sz="2000" dirty="0" smtClean="0"/>
              <a:t> puisées dans les sciences de la gestion, pour gérer leurs projets.</a:t>
            </a:r>
          </a:p>
          <a:p>
            <a:pPr lvl="1"/>
            <a:r>
              <a:rPr lang="fr-FR" sz="2000" dirty="0" smtClean="0"/>
              <a:t>parfois avec succès, parfois avec de mauvais résultats. </a:t>
            </a:r>
          </a:p>
          <a:p>
            <a:pPr lvl="1"/>
            <a:r>
              <a:rPr lang="fr-FR" sz="2000" dirty="0" smtClean="0"/>
              <a:t> Par exemple, </a:t>
            </a:r>
          </a:p>
          <a:p>
            <a:pPr lvl="2"/>
            <a:r>
              <a:rPr lang="fr-FR" sz="2000" dirty="0" smtClean="0"/>
              <a:t>Réseaux de diagrammes de Gantt,</a:t>
            </a:r>
          </a:p>
          <a:p>
            <a:pPr lvl="2"/>
            <a:r>
              <a:rPr lang="fr-FR" sz="2000" dirty="0" smtClean="0"/>
              <a:t> de la méthode du coût de revient par commande,</a:t>
            </a:r>
          </a:p>
          <a:p>
            <a:r>
              <a:rPr lang="fr-FR" sz="2000" dirty="0" smtClean="0"/>
              <a:t>Les méthodes disparates ne parviennent pas à faire le lien avec l' ensemble des stratégies d'une entreprise. </a:t>
            </a:r>
          </a:p>
          <a:p>
            <a:r>
              <a:rPr lang="fr-FR" sz="2000" dirty="0" smtClean="0"/>
              <a:t>Manque d'intégration dans la hiérarchisation des projets</a:t>
            </a:r>
          </a:p>
          <a:p>
            <a:pPr lvl="1"/>
            <a:r>
              <a:rPr lang="fr-FR" sz="2000" smtClean="0">
                <a:sym typeface="Wingdings" pitchFamily="2" charset="2"/>
              </a:rPr>
              <a:t></a:t>
            </a:r>
            <a:r>
              <a:rPr lang="fr-FR" sz="2000" smtClean="0"/>
              <a:t> ne permet </a:t>
            </a:r>
            <a:r>
              <a:rPr lang="fr-FR" sz="2000" dirty="0" smtClean="0"/>
              <a:t>pas de bien relier les projets prioritaires aux ressources nécessaires.</a:t>
            </a:r>
          </a:p>
          <a:p>
            <a:pPr lvl="1"/>
            <a:r>
              <a:rPr lang="fr-FR" sz="2000" dirty="0" smtClean="0"/>
              <a:t>En raison de la concurrence mondiale accrue, l'importance de planifier le processus de gestion de projet et d'obtenir de bons résultats du premier coup prend une nouvelle dimension.</a:t>
            </a:r>
          </a:p>
          <a:p>
            <a:r>
              <a:rPr lang="fr-FR" sz="2000" dirty="0" smtClean="0">
                <a:sym typeface="Wingdings" pitchFamily="2" charset="2"/>
              </a:rPr>
              <a:t> </a:t>
            </a:r>
            <a:r>
              <a:rPr lang="fr-FR" sz="2000" dirty="0" smtClean="0"/>
              <a:t>développement d'un processus de gestion de projet intégré</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480"/>
          </a:xfrm>
        </p:spPr>
        <p:txBody>
          <a:bodyPr>
            <a:noAutofit/>
          </a:bodyPr>
          <a:lstStyle/>
          <a:p>
            <a:r>
              <a:rPr lang="fr-FR" sz="2800" dirty="0" smtClean="0">
                <a:latin typeface="Times New Roman" pitchFamily="18" charset="0"/>
                <a:cs typeface="Times New Roman" pitchFamily="18" charset="0"/>
              </a:rPr>
              <a:t>La gestion actuelle de projet: une méthode intégrée</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642918"/>
            <a:ext cx="9144000" cy="6357982"/>
          </a:xfrm>
        </p:spPr>
        <p:txBody>
          <a:bodyPr>
            <a:normAutofit/>
          </a:bodyPr>
          <a:lstStyle/>
          <a:p>
            <a:r>
              <a:rPr lang="fr-FR" sz="2400" dirty="0" smtClean="0"/>
              <a:t>Efforts déployés en fonction du plan stratégique de l'entreprise et renforçant :</a:t>
            </a:r>
          </a:p>
          <a:p>
            <a:pPr lvl="1"/>
            <a:r>
              <a:rPr lang="fr-FR" sz="1800" dirty="0" smtClean="0"/>
              <a:t>le contrôle des outils et des techniques de gestion de projet </a:t>
            </a:r>
          </a:p>
          <a:p>
            <a:pPr lvl="1"/>
            <a:r>
              <a:rPr lang="fr-FR" sz="1800" dirty="0" smtClean="0"/>
              <a:t>l'habileté en communications interpersonnelles nécessaire pour bien mener à terme ces projets. </a:t>
            </a:r>
          </a:p>
          <a:p>
            <a:r>
              <a:rPr lang="fr-FR" sz="2400" dirty="0" smtClean="0"/>
              <a:t>Différentes situations :</a:t>
            </a:r>
          </a:p>
          <a:p>
            <a:pPr lvl="1"/>
            <a:r>
              <a:rPr lang="fr-FR" sz="1800" dirty="0" smtClean="0"/>
              <a:t>L'intégration des projets à la stratégie organisationnelle requiert une </a:t>
            </a:r>
            <a:r>
              <a:rPr lang="fr-FR" sz="1800" u="sng" dirty="0" smtClean="0"/>
              <a:t>reconfiguration du processus de gestion </a:t>
            </a:r>
            <a:r>
              <a:rPr lang="fr-FR" sz="1800" dirty="0" smtClean="0"/>
              <a:t>dans certaines entreprises</a:t>
            </a:r>
          </a:p>
          <a:p>
            <a:pPr lvl="1"/>
            <a:r>
              <a:rPr lang="fr-FR" sz="1800" dirty="0" smtClean="0"/>
              <a:t>Dans certaines autres, Il s'agit </a:t>
            </a:r>
            <a:r>
              <a:rPr lang="fr-FR" sz="1800" u="sng" dirty="0" smtClean="0"/>
              <a:t>d'établir des liens entre les systèmes par commandes </a:t>
            </a:r>
            <a:r>
              <a:rPr lang="fr-FR" sz="1800" dirty="0" smtClean="0"/>
              <a:t>déjà en usage et de modifier leur point de convergence pour tendre vers un système global. </a:t>
            </a:r>
          </a:p>
          <a:p>
            <a:pPr lvl="1"/>
            <a:r>
              <a:rPr lang="fr-FR" sz="1800" dirty="0" smtClean="0"/>
              <a:t>Sur le plan individuel, certains professionnels qui souhaitent devenir des gestionnaires de projet efficaces devront </a:t>
            </a:r>
            <a:r>
              <a:rPr lang="fr-FR" sz="1800" u="sng" dirty="0" smtClean="0"/>
              <a:t>accroître leur leadership </a:t>
            </a:r>
            <a:r>
              <a:rPr lang="fr-FR" sz="1800" dirty="0" smtClean="0"/>
              <a:t>et améliorer leurs capacités dans la constitution des équipes	</a:t>
            </a:r>
          </a:p>
          <a:p>
            <a:pPr lvl="2"/>
            <a:r>
              <a:rPr lang="fr-FR" sz="1800" dirty="0" smtClean="0"/>
              <a:t>pour ce faire, ils devront préconiser </a:t>
            </a:r>
            <a:r>
              <a:rPr lang="fr-FR" sz="1800" u="sng" dirty="0" smtClean="0"/>
              <a:t>méthodes de planification et des méthodes de contrôle modernes </a:t>
            </a:r>
            <a:r>
              <a:rPr lang="fr-FR" sz="1800" dirty="0" smtClean="0"/>
              <a:t>des  Pour mener leurs projets à terme.</a:t>
            </a:r>
          </a:p>
          <a:p>
            <a:pPr lvl="1"/>
            <a:r>
              <a:rPr lang="fr-FR" sz="1800" dirty="0" smtClean="0"/>
              <a:t>Certains autres devront </a:t>
            </a:r>
            <a:r>
              <a:rPr lang="fr-FR" sz="1800" u="sng" dirty="0" smtClean="0"/>
              <a:t>acquérir des compétences en administration </a:t>
            </a:r>
            <a:r>
              <a:rPr lang="fr-FR" sz="1800" dirty="0" smtClean="0"/>
              <a:t>qui leur permettront de stimuler et de diriger une équipe de professionnels très différents les uns des autres.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480"/>
          </a:xfrm>
        </p:spPr>
        <p:txBody>
          <a:bodyPr>
            <a:noAutofit/>
          </a:bodyPr>
          <a:lstStyle/>
          <a:p>
            <a:r>
              <a:rPr lang="fr-FR" sz="2800" dirty="0" smtClean="0">
                <a:latin typeface="Times New Roman" pitchFamily="18" charset="0"/>
                <a:cs typeface="Times New Roman" pitchFamily="18" charset="0"/>
              </a:rPr>
              <a:t>La gestion actuelle de projet: une méthode intégrée</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6072230"/>
          </a:xfrm>
        </p:spPr>
        <p:txBody>
          <a:bodyPr>
            <a:normAutofit/>
          </a:bodyPr>
          <a:lstStyle/>
          <a:p>
            <a:r>
              <a:rPr lang="fr-FR" sz="2400" dirty="0" smtClean="0"/>
              <a:t>Intégration en gestion de projet comporte deux volets :</a:t>
            </a:r>
          </a:p>
          <a:p>
            <a:pPr lvl="1"/>
            <a:r>
              <a:rPr lang="fr-FR" sz="1800" dirty="0" smtClean="0"/>
              <a:t>Volet 1 : I' intégration des projets dans le plan stratégique de l'entreprise </a:t>
            </a:r>
          </a:p>
          <a:p>
            <a:pPr lvl="1"/>
            <a:r>
              <a:rPr lang="fr-FR" sz="1800" dirty="0" smtClean="0"/>
              <a:t>Volet 2 :  l'intégration des éléments à l'intérieur même du processus de gestion des projets en cours</a:t>
            </a:r>
          </a:p>
          <a:p>
            <a:r>
              <a:rPr lang="fr-FR" sz="2400" dirty="0" smtClean="0"/>
              <a:t>Intégration des projets dans le plan stratégique de l'entreprise :</a:t>
            </a:r>
          </a:p>
          <a:p>
            <a:pPr lvl="1"/>
            <a:r>
              <a:rPr lang="fr-FR" sz="1400" dirty="0" smtClean="0"/>
              <a:t>La sélection et la gestion des projets ne concordent pas avec le plan stratégique de certaines entreprises en général. </a:t>
            </a:r>
          </a:p>
          <a:p>
            <a:pPr lvl="1"/>
            <a:r>
              <a:rPr lang="fr-FR" sz="1400" dirty="0" smtClean="0"/>
              <a:t>Les plans stratégiques sont rédigés par un groupe de gestionnaires,</a:t>
            </a:r>
          </a:p>
          <a:p>
            <a:pPr lvl="1"/>
            <a:r>
              <a:rPr lang="fr-FR" sz="1400" dirty="0" smtClean="0"/>
              <a:t>Alors que les projets sont choisis par un autre groupe et mis en </a:t>
            </a:r>
            <a:r>
              <a:rPr lang="fr-FR" sz="1400" dirty="0" err="1" smtClean="0"/>
              <a:t>oeuvre</a:t>
            </a:r>
            <a:r>
              <a:rPr lang="fr-FR" sz="1400" dirty="0" smtClean="0"/>
              <a:t> par un troisième. </a:t>
            </a:r>
          </a:p>
          <a:p>
            <a:pPr lvl="1"/>
            <a:r>
              <a:rPr lang="fr-FR" sz="1800" dirty="0" smtClean="0"/>
              <a:t>Décisions prises indépendamment par des groupes de gestionnaires différents</a:t>
            </a:r>
          </a:p>
          <a:p>
            <a:pPr lvl="2"/>
            <a:r>
              <a:rPr lang="fr-FR" sz="1400" dirty="0" smtClean="0"/>
              <a:t> </a:t>
            </a:r>
            <a:r>
              <a:rPr lang="fr-FR" sz="1400" dirty="0" smtClean="0">
                <a:sym typeface="Wingdings" pitchFamily="2" charset="2"/>
              </a:rPr>
              <a:t></a:t>
            </a:r>
            <a:r>
              <a:rPr lang="fr-FR" sz="1400" dirty="0" smtClean="0"/>
              <a:t> des conflits, à de la confusion et même - fréquemment -</a:t>
            </a:r>
          </a:p>
          <a:p>
            <a:pPr lvl="2"/>
            <a:r>
              <a:rPr lang="fr-FR" sz="1400" dirty="0" smtClean="0"/>
              <a:t> à de l'insatisfaction chez le client.</a:t>
            </a:r>
          </a:p>
          <a:p>
            <a:pPr lvl="2"/>
            <a:r>
              <a:rPr lang="fr-FR" sz="1400" dirty="0" smtClean="0"/>
              <a:t>Gaspillage des ressources qui participent à des activités ou à des projets qui n'offrent aucune valeur ajoutée.</a:t>
            </a:r>
          </a:p>
          <a:p>
            <a:pPr lvl="2">
              <a:buNone/>
            </a:pPr>
            <a:endParaRPr lang="fr-FR" sz="1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480"/>
          </a:xfrm>
        </p:spPr>
        <p:txBody>
          <a:bodyPr>
            <a:noAutofit/>
          </a:bodyPr>
          <a:lstStyle/>
          <a:p>
            <a:r>
              <a:rPr lang="fr-FR" sz="2800" dirty="0" smtClean="0">
                <a:latin typeface="Times New Roman" pitchFamily="18" charset="0"/>
                <a:cs typeface="Times New Roman" pitchFamily="18" charset="0"/>
              </a:rPr>
              <a:t>La gestion actuelle de projet: une méthode intégrée</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571480"/>
            <a:ext cx="9144000" cy="6429420"/>
          </a:xfrm>
        </p:spPr>
        <p:txBody>
          <a:bodyPr>
            <a:normAutofit/>
          </a:bodyPr>
          <a:lstStyle/>
          <a:p>
            <a:r>
              <a:rPr lang="fr-FR" sz="2600" dirty="0" smtClean="0"/>
              <a:t>Intégration des projets dans le plan stratégique de l'entreprise (suite) </a:t>
            </a:r>
          </a:p>
          <a:p>
            <a:pPr lvl="1"/>
            <a:r>
              <a:rPr lang="fr-FR" sz="2000" dirty="0" smtClean="0"/>
              <a:t>Toutes les parties sont reliées dans un système intégré de gestion des projets </a:t>
            </a:r>
          </a:p>
          <a:p>
            <a:pPr lvl="1"/>
            <a:r>
              <a:rPr lang="fr-FR" sz="2100" dirty="0" smtClean="0"/>
              <a:t>Tout changement d'une partie influe sur l'ensemble. </a:t>
            </a:r>
          </a:p>
          <a:p>
            <a:pPr lvl="1"/>
            <a:r>
              <a:rPr lang="fr-FR" sz="2100" dirty="0" smtClean="0"/>
              <a:t>Raison d’être de l’entreprise : le client</a:t>
            </a:r>
          </a:p>
          <a:p>
            <a:pPr lvl="2"/>
            <a:r>
              <a:rPr lang="fr-FR" sz="1700" dirty="0" smtClean="0"/>
              <a:t>Chaque entreprise a un client type qu'elle cherche à satisfaire</a:t>
            </a:r>
          </a:p>
          <a:p>
            <a:pPr lvl="1"/>
            <a:r>
              <a:rPr lang="fr-FR" sz="2100" dirty="0" smtClean="0"/>
              <a:t>Objectifs et stratégies de l’entreprise déterminés en fonction des besoins de ce client. </a:t>
            </a:r>
          </a:p>
          <a:p>
            <a:pPr lvl="1"/>
            <a:r>
              <a:rPr lang="fr-FR" sz="2100" dirty="0" smtClean="0"/>
              <a:t>Développement de l’entreprise dépend de facteurs environnementaux internes et externes. </a:t>
            </a:r>
          </a:p>
          <a:p>
            <a:pPr lvl="1"/>
            <a:r>
              <a:rPr lang="fr-FR" sz="2100" dirty="0" smtClean="0"/>
              <a:t>Facteurs environnementaux externes sont généralement :</a:t>
            </a:r>
          </a:p>
          <a:p>
            <a:pPr lvl="2"/>
            <a:r>
              <a:rPr lang="fr-FR" sz="2100" dirty="0" smtClean="0"/>
              <a:t> d'ordre politique, social, économique, technique, environnemental et concurrentiel.</a:t>
            </a:r>
          </a:p>
          <a:p>
            <a:pPr lvl="2"/>
            <a:r>
              <a:rPr lang="fr-FR" sz="2100" dirty="0" smtClean="0"/>
              <a:t>Signalent les occasions ou les risques dont l'entreprise doit tenir compte au moment 'établir son orientation.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480"/>
          </a:xfrm>
        </p:spPr>
        <p:txBody>
          <a:bodyPr>
            <a:noAutofit/>
          </a:bodyPr>
          <a:lstStyle/>
          <a:p>
            <a:r>
              <a:rPr lang="fr-FR" sz="2800" dirty="0" smtClean="0">
                <a:latin typeface="Times New Roman" pitchFamily="18" charset="0"/>
                <a:cs typeface="Times New Roman" pitchFamily="18" charset="0"/>
              </a:rPr>
              <a:t>La gestion actuelle de projet: une méthode intégrée</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785794"/>
            <a:ext cx="9144000" cy="6215106"/>
          </a:xfrm>
        </p:spPr>
        <p:txBody>
          <a:bodyPr>
            <a:normAutofit/>
          </a:bodyPr>
          <a:lstStyle/>
          <a:p>
            <a:r>
              <a:rPr lang="fr-FR" sz="2600" dirty="0" smtClean="0"/>
              <a:t>Intégration des projets dans le plan stratégique de l'entreprise (suite) :</a:t>
            </a:r>
          </a:p>
          <a:p>
            <a:pPr lvl="1"/>
            <a:endParaRPr lang="fr-FR" sz="2000" dirty="0" smtClean="0"/>
          </a:p>
          <a:p>
            <a:pPr lvl="1"/>
            <a:r>
              <a:rPr lang="fr-FR" sz="2100" dirty="0" smtClean="0"/>
              <a:t>Facteurs environnementaux internes permettent généralement de déterminer :</a:t>
            </a:r>
          </a:p>
          <a:p>
            <a:pPr lvl="2"/>
            <a:r>
              <a:rPr lang="fr-FR" sz="2100" dirty="0" smtClean="0"/>
              <a:t> les forces et les faiblesses de l'entreprise sur le plan de la gestion, des installations, des compétences fondamentales et de la situation financière.</a:t>
            </a:r>
          </a:p>
          <a:p>
            <a:pPr lvl="1"/>
            <a:r>
              <a:rPr lang="fr-FR" sz="2100" dirty="0" smtClean="0"/>
              <a:t>Grâce à une analyse de ces facteurs, l'entreprise établit un ensemble de stratégies visant à répondre le mieux possible aux besoins de ses clients.</a:t>
            </a:r>
          </a:p>
          <a:p>
            <a:pPr lvl="1"/>
            <a:r>
              <a:rPr lang="fr-FR" sz="2100" dirty="0" smtClean="0"/>
              <a:t> Il ne s'agit toutefois que de la première étape.</a:t>
            </a:r>
          </a:p>
          <a:p>
            <a:pPr lvl="1"/>
            <a:r>
              <a:rPr lang="fr-FR" sz="2100" dirty="0" smtClean="0"/>
              <a:t>La mise en </a:t>
            </a:r>
            <a:r>
              <a:rPr lang="fr-FR" sz="2100" dirty="0" err="1" smtClean="0"/>
              <a:t>oeuvre</a:t>
            </a:r>
            <a:r>
              <a:rPr lang="fr-FR" sz="2100" dirty="0" smtClean="0"/>
              <a:t> des stratégies constitue l'étape la plus difficile :</a:t>
            </a:r>
          </a:p>
          <a:p>
            <a:pPr lvl="2"/>
            <a:r>
              <a:rPr lang="fr-FR" sz="1700" dirty="0" smtClean="0"/>
              <a:t>Objet de la présentation suivante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480"/>
          </a:xfrm>
        </p:spPr>
        <p:txBody>
          <a:bodyPr>
            <a:noAutofit/>
          </a:bodyPr>
          <a:lstStyle/>
          <a:p>
            <a:r>
              <a:rPr lang="fr-FR" sz="2800" dirty="0" smtClean="0">
                <a:latin typeface="Times New Roman" pitchFamily="18" charset="0"/>
                <a:cs typeface="Times New Roman" pitchFamily="18" charset="0"/>
              </a:rPr>
              <a:t>La gestion actuelle de projet: une méthode intégrée</a:t>
            </a:r>
            <a:endParaRPr lang="fr-FR" sz="28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781050" y="783431"/>
            <a:ext cx="7581900" cy="6076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480"/>
          </a:xfrm>
        </p:spPr>
        <p:txBody>
          <a:bodyPr>
            <a:noAutofit/>
          </a:bodyPr>
          <a:lstStyle/>
          <a:p>
            <a:r>
              <a:rPr lang="fr-FR" sz="2800" dirty="0" smtClean="0">
                <a:latin typeface="Times New Roman" pitchFamily="18" charset="0"/>
                <a:cs typeface="Times New Roman" pitchFamily="18" charset="0"/>
              </a:rPr>
              <a:t>La gestion actuelle de projet: une méthode intégrée</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6072230"/>
          </a:xfrm>
        </p:spPr>
        <p:txBody>
          <a:bodyPr>
            <a:noAutofit/>
          </a:bodyPr>
          <a:lstStyle/>
          <a:p>
            <a:r>
              <a:rPr lang="fr-FR" sz="2400" dirty="0" smtClean="0"/>
              <a:t>L'intégration à l'intérieur du processus de gestion des projets en cours  </a:t>
            </a:r>
            <a:r>
              <a:rPr lang="fr-FR" sz="2400" dirty="0" smtClean="0">
                <a:sym typeface="Wingdings" pitchFamily="2" charset="2"/>
              </a:rPr>
              <a:t></a:t>
            </a:r>
            <a:r>
              <a:rPr lang="fr-FR" sz="2400" dirty="0" smtClean="0"/>
              <a:t> Concerne deux dimensions :</a:t>
            </a:r>
          </a:p>
          <a:p>
            <a:pPr lvl="1"/>
            <a:r>
              <a:rPr lang="fr-FR" sz="1800" dirty="0" smtClean="0"/>
              <a:t>Dimension technique comprenant : </a:t>
            </a:r>
          </a:p>
          <a:p>
            <a:pPr lvl="2"/>
            <a:r>
              <a:rPr lang="fr-FR" sz="1800" dirty="0" smtClean="0"/>
              <a:t>la planification</a:t>
            </a:r>
          </a:p>
          <a:p>
            <a:pPr lvl="2"/>
            <a:r>
              <a:rPr lang="fr-FR" sz="1800" dirty="0" smtClean="0"/>
              <a:t>l'ordonnancement et le contrôle des projets.</a:t>
            </a:r>
          </a:p>
          <a:p>
            <a:pPr lvl="2"/>
            <a:r>
              <a:rPr lang="fr-FR" sz="1800" dirty="0" smtClean="0"/>
              <a:t>Un contenu de projet clair permettant d'établir un lien entre le client et le projet et en facilite la planification et le contrôle. </a:t>
            </a:r>
          </a:p>
          <a:p>
            <a:pPr lvl="2"/>
            <a:r>
              <a:rPr lang="fr-FR" sz="1800" dirty="0" smtClean="0"/>
              <a:t>La définition claire d'une structure de découpage du projet qui  relie tous les niveaux de l'organisation, les principaux produits et services à livrer et l'ensemble des tâches à effectuer - jusqu'à celles qui sont comprises dans un lot de travaux. </a:t>
            </a:r>
          </a:p>
          <a:p>
            <a:pPr lvl="2"/>
            <a:r>
              <a:rPr lang="fr-FR" sz="1800" dirty="0" smtClean="0"/>
              <a:t>Les répercussions de toute variation du projet sont documentées et peuvent être repérées.  </a:t>
            </a:r>
          </a:p>
          <a:p>
            <a:pPr lvl="2"/>
            <a:r>
              <a:rPr lang="fr-FR" sz="1800" dirty="0" smtClean="0">
                <a:sym typeface="Wingdings" pitchFamily="2" charset="2"/>
              </a:rPr>
              <a:t> G</a:t>
            </a:r>
            <a:r>
              <a:rPr lang="fr-FR" sz="1800" dirty="0" smtClean="0"/>
              <a:t>râce aux liens d'intégration du système, il est possible de remonter à la source du moindre changement d'une partie du projet. </a:t>
            </a:r>
          </a:p>
          <a:p>
            <a:pPr lvl="2"/>
            <a:r>
              <a:rPr lang="fr-FR" sz="1800" dirty="0" smtClean="0"/>
              <a:t>Cette méthode d'intégration de l'information fournit à tous les gestionnaires de projet et aux clients les décisions informationnelles appropriées à leur niveau et à leurs besoins.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480"/>
          </a:xfrm>
        </p:spPr>
        <p:txBody>
          <a:bodyPr>
            <a:noAutofit/>
          </a:bodyPr>
          <a:lstStyle/>
          <a:p>
            <a:r>
              <a:rPr lang="fr-FR" sz="2800" dirty="0" smtClean="0">
                <a:latin typeface="Times New Roman" pitchFamily="18" charset="0"/>
                <a:cs typeface="Times New Roman" pitchFamily="18" charset="0"/>
              </a:rPr>
              <a:t>La gestion actuelle de projet: une méthode intégrée</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6072230"/>
          </a:xfrm>
        </p:spPr>
        <p:txBody>
          <a:bodyPr>
            <a:noAutofit/>
          </a:bodyPr>
          <a:lstStyle/>
          <a:p>
            <a:r>
              <a:rPr lang="fr-FR" sz="2400" dirty="0" smtClean="0"/>
              <a:t>L'intégration à l'intérieur du processus de gestion des projets en cours  </a:t>
            </a:r>
            <a:r>
              <a:rPr lang="fr-FR" sz="2400" dirty="0" smtClean="0">
                <a:sym typeface="Wingdings" pitchFamily="2" charset="2"/>
              </a:rPr>
              <a:t></a:t>
            </a:r>
            <a:r>
              <a:rPr lang="fr-FR" sz="2400" dirty="0" smtClean="0"/>
              <a:t> Concerne deux dimensions :</a:t>
            </a:r>
          </a:p>
          <a:p>
            <a:pPr lvl="1"/>
            <a:r>
              <a:rPr lang="fr-FR" sz="1800" dirty="0" smtClean="0"/>
              <a:t>Dimension socioculturel : </a:t>
            </a:r>
          </a:p>
          <a:p>
            <a:pPr lvl="1"/>
            <a:r>
              <a:rPr lang="fr-FR" sz="1800" dirty="0" smtClean="0"/>
              <a:t>Dimension se rattachant au domaine empreint de confusion, souvent contradictoire et paradoxal de la mise en œuvre.</a:t>
            </a:r>
          </a:p>
          <a:p>
            <a:pPr lvl="1"/>
            <a:r>
              <a:rPr lang="fr-FR" sz="1800" dirty="0" smtClean="0"/>
              <a:t>But : créer  à l'intérieur de l'entreprise, un système social temporaire qui combine les talents d'un amalgame de professionnels travaillant ensemble au projet.. </a:t>
            </a:r>
          </a:p>
          <a:p>
            <a:pPr lvl="1"/>
            <a:r>
              <a:rPr lang="fr-FR" sz="1800" dirty="0" smtClean="0"/>
              <a:t>Le gestionnaire de projet doit façonner une culture de projet qui encourage le travail d'équipe et des niveaux élevés de motivation personnelle,</a:t>
            </a:r>
          </a:p>
          <a:p>
            <a:pPr lvl="1"/>
            <a:r>
              <a:rPr lang="fr-FR" sz="1800" dirty="0" smtClean="0"/>
              <a:t>Doit être capable de déceler et résoudre rapidement les problèmes qui menacent le bon déroulement du projet.</a:t>
            </a:r>
          </a:p>
          <a:p>
            <a:pPr lvl="1"/>
            <a:r>
              <a:rPr lang="fr-FR" sz="1800" dirty="0" smtClean="0"/>
              <a:t>S’assurer de l’appui politique de la haute direction.</a:t>
            </a:r>
          </a:p>
          <a:p>
            <a:pPr lvl="1"/>
            <a:r>
              <a:rPr lang="fr-FR" sz="1800" dirty="0" smtClean="0"/>
              <a:t>Négocier avec ses homologues fonctionnels.</a:t>
            </a:r>
          </a:p>
          <a:p>
            <a:pPr lvl="1"/>
            <a:r>
              <a:rPr lang="fr-FR" sz="1800" dirty="0" smtClean="0"/>
              <a:t>Superviser le travail des sous-traitants.</a:t>
            </a:r>
          </a:p>
          <a:p>
            <a:pPr lvl="1"/>
            <a:r>
              <a:rPr lang="fr-FR" sz="1800" dirty="0" smtClean="0"/>
              <a:t>En gros : Mettre en place un esprit de coopération au sein d’un groupe hétérogène dont les membres ont des perspectives, des normes et des  engagements </a:t>
            </a:r>
            <a:r>
              <a:rPr lang="fr-FR" sz="1800" smtClean="0"/>
              <a:t>très différents.</a:t>
            </a:r>
            <a:endParaRPr lang="fr-FR" sz="1800" dirty="0" smtClean="0"/>
          </a:p>
          <a:p>
            <a:pPr lvl="1"/>
            <a:endParaRPr lang="fr-FR" sz="1800" dirty="0" smtClean="0"/>
          </a:p>
          <a:p>
            <a:pPr lvl="2"/>
            <a:endParaRPr lang="fr-FR" sz="1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480"/>
          </a:xfrm>
        </p:spPr>
        <p:txBody>
          <a:bodyPr>
            <a:noAutofit/>
          </a:bodyPr>
          <a:lstStyle/>
          <a:p>
            <a:r>
              <a:rPr lang="fr-FR" sz="2800" dirty="0" smtClean="0">
                <a:latin typeface="Times New Roman" pitchFamily="18" charset="0"/>
                <a:cs typeface="Times New Roman" pitchFamily="18" charset="0"/>
              </a:rPr>
              <a:t>La gestion actuelle de projet: une méthode intégrée</a:t>
            </a:r>
            <a:endParaRPr lang="fr-FR" sz="28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771650" y="1171596"/>
            <a:ext cx="56007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71414"/>
            <a:ext cx="8229600" cy="582594"/>
          </a:xfrm>
        </p:spPr>
        <p:txBody>
          <a:bodyPr>
            <a:normAutofit/>
          </a:bodyPr>
          <a:lstStyle/>
          <a:p>
            <a:r>
              <a:rPr lang="fr-FR" sz="2800" dirty="0" smtClean="0">
                <a:latin typeface="Times New Roman" pitchFamily="18" charset="0"/>
                <a:cs typeface="Times New Roman" pitchFamily="18" charset="0"/>
              </a:rPr>
              <a:t>Aperçu sur la discipline de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785794"/>
            <a:ext cx="9144000" cy="6215106"/>
          </a:xfrm>
        </p:spPr>
        <p:txBody>
          <a:bodyPr>
            <a:normAutofit fontScale="77500" lnSpcReduction="20000"/>
          </a:bodyPr>
          <a:lstStyle/>
          <a:p>
            <a:r>
              <a:rPr lang="fr-FR" dirty="0" smtClean="0"/>
              <a:t>Retombées de la gestion de projet :</a:t>
            </a:r>
          </a:p>
          <a:p>
            <a:pPr lvl="1"/>
            <a:r>
              <a:rPr lang="fr-FR" dirty="0" smtClean="0"/>
              <a:t> Particulièrement visibles dans le domaine des technologies de l'information :</a:t>
            </a:r>
          </a:p>
          <a:p>
            <a:pPr lvl="2"/>
            <a:r>
              <a:rPr lang="fr-FR" dirty="0" smtClean="0"/>
              <a:t>les héros populaires de l'heure sont de jeunes professionnels dont les efforts colossaux permettent un flot constant de nouveaux logiciels et matériel informatiques. </a:t>
            </a:r>
          </a:p>
          <a:p>
            <a:pPr lvl="2"/>
            <a:endParaRPr lang="fr-FR" dirty="0" smtClean="0"/>
          </a:p>
          <a:p>
            <a:r>
              <a:rPr lang="fr-FR" dirty="0" smtClean="0"/>
              <a:t>Gestion de projet </a:t>
            </a:r>
          </a:p>
          <a:p>
            <a:pPr lvl="1"/>
            <a:r>
              <a:rPr lang="fr-FR" dirty="0" smtClean="0"/>
              <a:t>Non limitée au secteur privé </a:t>
            </a:r>
          </a:p>
          <a:p>
            <a:pPr lvl="1"/>
            <a:r>
              <a:rPr lang="fr-FR" dirty="0" smtClean="0"/>
              <a:t>Constitue aussi un moyen d'accomplir de bonnes œuvres et de résoudre certains problèmes sociaux :</a:t>
            </a:r>
          </a:p>
          <a:p>
            <a:pPr lvl="2"/>
            <a:r>
              <a:rPr lang="fr-FR" dirty="0" smtClean="0"/>
              <a:t>efforts visant à fournir des secours d'urgence aux habitants d'une région dévastée par un tsunami, </a:t>
            </a:r>
          </a:p>
          <a:p>
            <a:pPr lvl="2"/>
            <a:r>
              <a:rPr lang="fr-FR" dirty="0" smtClean="0"/>
              <a:t>à élaborer des stratégies destinées à réduire la criminalité et l'usage de stupéfiants en milieu urbain </a:t>
            </a:r>
          </a:p>
          <a:p>
            <a:pPr lvl="2"/>
            <a:r>
              <a:rPr lang="fr-FR" dirty="0" smtClean="0"/>
              <a:t>ou à organiser un projet communautaire de réaménagement d'un terrain de jeu</a:t>
            </a:r>
          </a:p>
          <a:p>
            <a:pPr lvl="2"/>
            <a:endParaRPr lang="fr-FR" dirty="0" smtClean="0"/>
          </a:p>
          <a:p>
            <a:r>
              <a:rPr lang="fr-FR" dirty="0" smtClean="0"/>
              <a:t>Croissance rapide du Project Management Institute (PMI)</a:t>
            </a:r>
          </a:p>
          <a:p>
            <a:pPr lvl="1"/>
            <a:r>
              <a:rPr lang="fr-FR" dirty="0" smtClean="0"/>
              <a:t>meilleur indicateur du développement de la gestion de projet et de l'intérêt qu'elle suscite.</a:t>
            </a:r>
          </a:p>
          <a:p>
            <a:endParaRPr lang="fr-FR" dirty="0" smtClean="0"/>
          </a:p>
          <a:p>
            <a:endParaRPr lang="fr-FR"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latin typeface="Times New Roman" pitchFamily="18" charset="0"/>
                <a:cs typeface="Times New Roman" pitchFamily="18" charset="0"/>
              </a:rPr>
              <a:t>Conclusion </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428596" y="1428736"/>
            <a:ext cx="8229600" cy="4525963"/>
          </a:xfrm>
        </p:spPr>
        <p:txBody>
          <a:bodyPr>
            <a:normAutofit/>
          </a:bodyPr>
          <a:lstStyle/>
          <a:p>
            <a:r>
              <a:rPr lang="fr-FR" sz="2400" dirty="0" smtClean="0">
                <a:latin typeface="Times New Roman" pitchFamily="18" charset="0"/>
                <a:cs typeface="Times New Roman" pitchFamily="18" charset="0"/>
              </a:rPr>
              <a:t>Notion de gestion </a:t>
            </a:r>
            <a:r>
              <a:rPr lang="fr-FR" sz="2400" dirty="0" smtClean="0">
                <a:latin typeface="Times New Roman" pitchFamily="18" charset="0"/>
                <a:cs typeface="Times New Roman" pitchFamily="18" charset="0"/>
              </a:rPr>
              <a:t>de projet</a:t>
            </a:r>
            <a:r>
              <a:rPr lang="fr-FR" sz="2400" dirty="0" smtClean="0">
                <a:latin typeface="Times New Roman" pitchFamily="18" charset="0"/>
                <a:cs typeface="Times New Roman" pitchFamily="18" charset="0"/>
              </a:rPr>
              <a:t>.</a:t>
            </a:r>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Définition précise d’un projet.</a:t>
            </a:r>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Mise en évidence de l’importance </a:t>
            </a:r>
            <a:r>
              <a:rPr lang="fr-FR" sz="2400" dirty="0" smtClean="0">
                <a:latin typeface="Times New Roman" pitchFamily="18" charset="0"/>
                <a:cs typeface="Times New Roman" pitchFamily="18" charset="0"/>
              </a:rPr>
              <a:t>de la gestion de projet.</a:t>
            </a:r>
          </a:p>
          <a:p>
            <a:r>
              <a:rPr lang="fr-FR" sz="2400" dirty="0" smtClean="0">
                <a:latin typeface="Times New Roman" pitchFamily="18" charset="0"/>
                <a:cs typeface="Times New Roman" pitchFamily="18" charset="0"/>
              </a:rPr>
              <a:t>Nécessité de méthodes </a:t>
            </a:r>
            <a:r>
              <a:rPr lang="fr-FR" sz="2400" dirty="0" smtClean="0">
                <a:latin typeface="Times New Roman" pitchFamily="18" charset="0"/>
                <a:cs typeface="Times New Roman" pitchFamily="18" charset="0"/>
              </a:rPr>
              <a:t>de gestion de projet </a:t>
            </a:r>
            <a:r>
              <a:rPr lang="fr-FR" sz="2400" dirty="0" smtClean="0">
                <a:latin typeface="Times New Roman" pitchFamily="18" charset="0"/>
                <a:cs typeface="Times New Roman" pitchFamily="18" charset="0"/>
              </a:rPr>
              <a:t>intégrées.</a:t>
            </a:r>
          </a:p>
          <a:p>
            <a:endParaRPr lang="fr-FR" sz="2400" dirty="0" smtClean="0">
              <a:latin typeface="Times New Roman" pitchFamily="18" charset="0"/>
              <a:cs typeface="Times New Roman" pitchFamily="18" charset="0"/>
            </a:endParaRPr>
          </a:p>
          <a:p>
            <a:r>
              <a:rPr lang="fr-FR" sz="2400" dirty="0" smtClean="0"/>
              <a:t># Liaison</a:t>
            </a:r>
            <a:r>
              <a:rPr lang="fr-FR" sz="2400" dirty="0" smtClean="0">
                <a:latin typeface="Times New Roman" pitchFamily="18" charset="0"/>
                <a:cs typeface="Times New Roman" pitchFamily="18" charset="0"/>
              </a:rPr>
              <a:t> entre le portefeuille </a:t>
            </a:r>
            <a:r>
              <a:rPr lang="fr-FR" sz="2400" dirty="0" smtClean="0">
                <a:latin typeface="Times New Roman" pitchFamily="18" charset="0"/>
                <a:cs typeface="Times New Roman" pitchFamily="18" charset="0"/>
              </a:rPr>
              <a:t>de </a:t>
            </a:r>
            <a:r>
              <a:rPr lang="fr-FR" sz="2400" dirty="0" smtClean="0">
                <a:latin typeface="Times New Roman" pitchFamily="18" charset="0"/>
                <a:cs typeface="Times New Roman" pitchFamily="18" charset="0"/>
              </a:rPr>
              <a:t>projets stratégie organisationnelle de l’entreprise.</a:t>
            </a:r>
          </a:p>
          <a:p>
            <a:pPr lvl="1"/>
            <a:r>
              <a:rPr lang="fr-FR" sz="2400" dirty="0" smtClean="0">
                <a:latin typeface="Times New Roman" pitchFamily="18" charset="0"/>
                <a:cs typeface="Times New Roman" pitchFamily="18" charset="0"/>
              </a:rPr>
              <a:t>À établir</a:t>
            </a:r>
            <a:endParaRPr lang="fr-F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Aperçu sur la discipline de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fontScale="77500" lnSpcReduction="20000"/>
          </a:bodyPr>
          <a:lstStyle/>
          <a:p>
            <a:r>
              <a:rPr lang="fr-FR" dirty="0" smtClean="0"/>
              <a:t>PMI : </a:t>
            </a:r>
          </a:p>
          <a:p>
            <a:pPr lvl="1"/>
            <a:r>
              <a:rPr lang="fr-FR" dirty="0" smtClean="0"/>
              <a:t>Organisme professionnel regroupant des spécialistes du domaine. </a:t>
            </a:r>
          </a:p>
          <a:p>
            <a:pPr lvl="1"/>
            <a:r>
              <a:rPr lang="fr-FR" dirty="0" smtClean="0"/>
              <a:t>Nombre de membres de cet organisme a quadruplé, dépassant les 24000 inscriptions : </a:t>
            </a:r>
          </a:p>
          <a:p>
            <a:pPr lvl="2"/>
            <a:r>
              <a:rPr lang="fr-FR" dirty="0" smtClean="0"/>
              <a:t>Compte plus de 200000 membres dans 125 pays.</a:t>
            </a:r>
          </a:p>
          <a:p>
            <a:pPr lvl="2"/>
            <a:r>
              <a:rPr lang="fr-FR" dirty="0" smtClean="0"/>
              <a:t>Les projets couvrent une vaste gamme de secteurs. </a:t>
            </a:r>
          </a:p>
          <a:p>
            <a:pPr lvl="2"/>
            <a:r>
              <a:rPr lang="fr-FR" dirty="0" smtClean="0"/>
              <a:t>groupes de discussion spéciaux mis en œuvre par la PMI.</a:t>
            </a:r>
          </a:p>
          <a:p>
            <a:pPr lvl="2"/>
            <a:endParaRPr lang="fr-FR" dirty="0" smtClean="0"/>
          </a:p>
          <a:p>
            <a:r>
              <a:rPr lang="fr-FR" dirty="0" smtClean="0"/>
              <a:t>Groupes permettant à des représentants de différentes industries de partager leurs idées :</a:t>
            </a:r>
          </a:p>
          <a:p>
            <a:pPr lvl="1"/>
            <a:r>
              <a:rPr lang="fr-FR" dirty="0" smtClean="0"/>
              <a:t> A propos de la gestion de projet dans les domaines d’intérêt</a:t>
            </a:r>
          </a:p>
          <a:p>
            <a:pPr lvl="1"/>
            <a:r>
              <a:rPr lang="fr-FR" dirty="0" smtClean="0"/>
              <a:t> Plus particulièrement : </a:t>
            </a:r>
          </a:p>
          <a:p>
            <a:pPr lvl="2"/>
            <a:r>
              <a:rPr lang="fr-FR" dirty="0" smtClean="0"/>
              <a:t> L’aérospatiale,  l’automobile, la construction, </a:t>
            </a:r>
          </a:p>
          <a:p>
            <a:pPr lvl="2"/>
            <a:r>
              <a:rPr lang="fr-FR" dirty="0" smtClean="0"/>
              <a:t>Les services financiers,  les technologies de l'information</a:t>
            </a:r>
          </a:p>
          <a:p>
            <a:pPr lvl="2"/>
            <a:r>
              <a:rPr lang="fr-FR" dirty="0" smtClean="0"/>
              <a:t> Les produits pharmaceutiques et les télécommunications.</a:t>
            </a:r>
          </a:p>
          <a:p>
            <a:pPr lvl="2"/>
            <a:endParaRPr lang="fr-FR" dirty="0" smtClean="0"/>
          </a:p>
          <a:p>
            <a:r>
              <a:rPr lang="fr-FR" dirty="0" smtClean="0"/>
              <a:t>La gestion de projet ne se limite pas aux seuls spécialistes.</a:t>
            </a:r>
          </a:p>
          <a:p>
            <a:pPr lvl="1"/>
            <a:r>
              <a:rPr lang="fr-FR" dirty="0" smtClean="0"/>
              <a:t> Constitue une partie vitale du travail de chacun de nous.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Aperçu sur la discipline de gestion de projet</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fontScale="70000" lnSpcReduction="20000"/>
          </a:bodyPr>
          <a:lstStyle/>
          <a:p>
            <a:r>
              <a:rPr lang="fr-FR" dirty="0" smtClean="0"/>
              <a:t>Constat réel :  Reconnaissance  des entreprises</a:t>
            </a:r>
          </a:p>
          <a:p>
            <a:pPr lvl="1"/>
            <a:r>
              <a:rPr lang="fr-FR" dirty="0" smtClean="0"/>
              <a:t>Tous les employés peuvent profiter d'une formation en gestion de projet. </a:t>
            </a:r>
          </a:p>
          <a:p>
            <a:pPr lvl="1"/>
            <a:endParaRPr lang="fr-FR" dirty="0" smtClean="0"/>
          </a:p>
          <a:p>
            <a:r>
              <a:rPr lang="fr-FR" dirty="0" smtClean="0"/>
              <a:t>Intérêt croissant pour la gestion de projet dans le milieu universitaire :</a:t>
            </a:r>
          </a:p>
          <a:p>
            <a:pPr lvl="1"/>
            <a:r>
              <a:rPr lang="fr-FR" dirty="0" smtClean="0"/>
              <a:t>un ou deux cours de gestion de projet  étaient dispensés aux ingénieurs. </a:t>
            </a:r>
          </a:p>
          <a:p>
            <a:pPr lvl="2"/>
            <a:r>
              <a:rPr lang="fr-FR" dirty="0" smtClean="0"/>
              <a:t>Il y a une dizaine d'années</a:t>
            </a:r>
          </a:p>
          <a:p>
            <a:pPr lvl="1"/>
            <a:r>
              <a:rPr lang="fr-FR" dirty="0" smtClean="0"/>
              <a:t>De nos jours, nombre d'établissements d'enseignement supérieur proposent de nombreuses sessions de cours dans cette spécialité.</a:t>
            </a:r>
          </a:p>
          <a:p>
            <a:pPr lvl="2"/>
            <a:r>
              <a:rPr lang="fr-FR" dirty="0" smtClean="0"/>
              <a:t> Le noyau de départ formé d'ingénieurs :</a:t>
            </a:r>
          </a:p>
          <a:p>
            <a:pPr lvl="3"/>
            <a:r>
              <a:rPr lang="fr-FR" dirty="0" smtClean="0"/>
              <a:t> compte maintenant des étudiants en administration des affaires qui développent des spécialisations au sein de différentes fonctions de l'entreprise.</a:t>
            </a:r>
          </a:p>
          <a:p>
            <a:pPr lvl="2"/>
            <a:r>
              <a:rPr lang="fr-FR" dirty="0" smtClean="0"/>
              <a:t> Des étudiants d'autres spécialités telles que les sciences de la santé, les sciences informatiques et les sciences pures traitent aussi la gestion de projet.</a:t>
            </a:r>
          </a:p>
          <a:p>
            <a:pPr lvl="2"/>
            <a:r>
              <a:rPr lang="fr-FR" dirty="0" smtClean="0">
                <a:sym typeface="Wingdings" pitchFamily="2" charset="2"/>
              </a:rPr>
              <a:t></a:t>
            </a:r>
            <a:r>
              <a:rPr lang="fr-FR" dirty="0" smtClean="0"/>
              <a:t> découvrent que les connaissances en gestion de projet leur procurent de nets avantages au moment de trouver un emploi. </a:t>
            </a:r>
          </a:p>
          <a:p>
            <a:pPr lvl="2"/>
            <a:endParaRPr lang="fr-FR" dirty="0" smtClean="0"/>
          </a:p>
          <a:p>
            <a:r>
              <a:rPr lang="fr-FR" dirty="0" smtClean="0"/>
              <a:t>Recherche des diplômés aptes à gérer des projets par nombre croissant d'employeurs . </a:t>
            </a:r>
          </a:p>
          <a:p>
            <a:r>
              <a:rPr lang="fr-FR" dirty="0" smtClean="0">
                <a:sym typeface="Wingdings" pitchFamily="2" charset="2"/>
              </a:rPr>
              <a:t></a:t>
            </a:r>
            <a:r>
              <a:rPr lang="fr-FR" dirty="0" smtClean="0"/>
              <a:t> Lorsqu'on s'efforce de développer de telles habiletés, il est logique de commencer par comprendre le caractère unique de chaque projet et les attributs particuliers du gestionnaire de projet.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C’est quoi un projet ?</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lnSpcReduction="10000"/>
          </a:bodyPr>
          <a:lstStyle/>
          <a:p>
            <a:r>
              <a:rPr lang="fr-FR" sz="2500" dirty="0" smtClean="0"/>
              <a:t>Qu'ont en commun les grands titres suivants?</a:t>
            </a:r>
          </a:p>
          <a:p>
            <a:pPr lvl="1"/>
            <a:r>
              <a:rPr lang="fr-FR" sz="2200" dirty="0" smtClean="0"/>
              <a:t>La nouvelle génération de téléviseurs à haute définition arrive sur le marché.</a:t>
            </a:r>
          </a:p>
          <a:p>
            <a:pPr lvl="1"/>
            <a:endParaRPr lang="fr-FR" sz="2200" dirty="0" smtClean="0"/>
          </a:p>
          <a:p>
            <a:pPr lvl="1"/>
            <a:r>
              <a:rPr lang="fr-FR" sz="2200" dirty="0" smtClean="0"/>
              <a:t>Le tournage du dernier </a:t>
            </a:r>
            <a:r>
              <a:rPr lang="fr-FR" sz="2200" i="1" dirty="0" smtClean="0"/>
              <a:t>James Bond est presque terminé.</a:t>
            </a:r>
          </a:p>
          <a:p>
            <a:pPr lvl="1"/>
            <a:endParaRPr lang="fr-FR" sz="2200" i="1" dirty="0" smtClean="0"/>
          </a:p>
          <a:p>
            <a:pPr lvl="1"/>
            <a:r>
              <a:rPr lang="fr-FR" sz="2200" dirty="0" smtClean="0"/>
              <a:t>Le concert Live 8 a permis de sensibiliser des millions de personnes à la lutte contre la pauvreté en Afrique.</a:t>
            </a:r>
          </a:p>
          <a:p>
            <a:pPr lvl="1"/>
            <a:endParaRPr lang="fr-FR" sz="2200" dirty="0" smtClean="0"/>
          </a:p>
          <a:p>
            <a:pPr lvl="1"/>
            <a:r>
              <a:rPr lang="fr-FR" sz="2200" dirty="0" smtClean="0"/>
              <a:t>Les travaux de construction d'un nouveau stade de football commencent.</a:t>
            </a:r>
          </a:p>
          <a:p>
            <a:pPr lvl="1">
              <a:buNone/>
            </a:pPr>
            <a:endParaRPr lang="fr-FR" sz="2200" dirty="0" smtClean="0"/>
          </a:p>
          <a:p>
            <a:pPr lvl="1"/>
            <a:r>
              <a:rPr lang="fr-FR" sz="2200" dirty="0" smtClean="0"/>
              <a:t>Des piles à oxyde solide pourraient remplacer les piles traditionnelles.</a:t>
            </a:r>
          </a:p>
          <a:p>
            <a:endParaRPr lang="fr-FR" sz="2500" dirty="0" smtClean="0"/>
          </a:p>
          <a:p>
            <a:r>
              <a:rPr lang="fr-FR" sz="2500" dirty="0" smtClean="0">
                <a:sym typeface="Wingdings" pitchFamily="2" charset="2"/>
              </a:rPr>
              <a:t>   </a:t>
            </a:r>
            <a:r>
              <a:rPr lang="fr-FR" sz="2500" dirty="0" smtClean="0"/>
              <a:t>Evénements attribuables à la gestion de projet. </a:t>
            </a:r>
          </a:p>
          <a:p>
            <a:pPr lvl="1"/>
            <a:endParaRPr lang="fr-FR" sz="21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C’est quoi un projet ?</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a:bodyPr>
          <a:lstStyle/>
          <a:p>
            <a:r>
              <a:rPr lang="fr-FR" sz="2500" dirty="0" smtClean="0"/>
              <a:t>Un projet peut se définir comme suit:</a:t>
            </a:r>
          </a:p>
          <a:p>
            <a:pPr lvl="1"/>
            <a:r>
              <a:rPr lang="fr-FR" sz="2200" dirty="0" smtClean="0"/>
              <a:t>Un effort complexe, </a:t>
            </a:r>
          </a:p>
          <a:p>
            <a:pPr lvl="1"/>
            <a:r>
              <a:rPr lang="fr-FR" sz="2200" dirty="0" smtClean="0"/>
              <a:t>non répétitif et unique, </a:t>
            </a:r>
          </a:p>
          <a:p>
            <a:pPr lvl="1"/>
            <a:r>
              <a:rPr lang="fr-FR" sz="2200" dirty="0" smtClean="0"/>
              <a:t> limité par des contraintes :</a:t>
            </a:r>
          </a:p>
          <a:p>
            <a:pPr lvl="2"/>
            <a:r>
              <a:rPr lang="fr-FR" sz="1700" dirty="0" smtClean="0"/>
              <a:t> de temps, </a:t>
            </a:r>
          </a:p>
          <a:p>
            <a:pPr lvl="2"/>
            <a:r>
              <a:rPr lang="fr-FR" sz="1700" dirty="0" smtClean="0"/>
              <a:t>de budget</a:t>
            </a:r>
          </a:p>
          <a:p>
            <a:pPr lvl="2"/>
            <a:r>
              <a:rPr lang="fr-FR" sz="1700" dirty="0" smtClean="0"/>
              <a:t> et de ressources ainsi que par des spécifications d'exécution conçues pour satisfaire les besoins d'un client.</a:t>
            </a:r>
          </a:p>
          <a:p>
            <a:r>
              <a:rPr lang="fr-FR" sz="2500" dirty="0" smtClean="0"/>
              <a:t>le but principal d'un projet consiste à satisfaire le besoin d'un client </a:t>
            </a:r>
          </a:p>
          <a:p>
            <a:pPr lvl="1"/>
            <a:r>
              <a:rPr lang="fr-FR" sz="2100" dirty="0" smtClean="0"/>
              <a:t>à l'image de la plupart des activités organisationnelles</a:t>
            </a:r>
          </a:p>
          <a:p>
            <a:r>
              <a:rPr lang="fr-FR" sz="2500" dirty="0" smtClean="0"/>
              <a:t>Mis à part cette similitude </a:t>
            </a:r>
            <a:r>
              <a:rPr lang="fr-FR" sz="2800" dirty="0" smtClean="0"/>
              <a:t>:</a:t>
            </a:r>
          </a:p>
          <a:p>
            <a:pPr lvl="1"/>
            <a:r>
              <a:rPr lang="fr-FR" sz="2100" dirty="0" smtClean="0"/>
              <a:t>les caractéristiques d'un projet contribuent à différencier celui-ci des autres activités d'une organisation. </a:t>
            </a:r>
          </a:p>
          <a:p>
            <a:pPr lvl="2"/>
            <a:endParaRPr lang="fr-FR" sz="2500" dirty="0" smtClean="0"/>
          </a:p>
          <a:p>
            <a:pPr lvl="2"/>
            <a:endParaRPr lang="fr-FR" sz="1700" dirty="0" smtClean="0"/>
          </a:p>
          <a:p>
            <a:pPr lvl="2">
              <a:buNone/>
            </a:pPr>
            <a:endParaRPr lang="fr-FR" sz="17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29882"/>
            <a:ext cx="8229600" cy="582594"/>
          </a:xfrm>
        </p:spPr>
        <p:txBody>
          <a:bodyPr>
            <a:normAutofit/>
          </a:bodyPr>
          <a:lstStyle/>
          <a:p>
            <a:r>
              <a:rPr lang="fr-FR" sz="2800" dirty="0" smtClean="0">
                <a:latin typeface="Times New Roman" pitchFamily="18" charset="0"/>
                <a:cs typeface="Times New Roman" pitchFamily="18" charset="0"/>
              </a:rPr>
              <a:t>C’est quoi un projet ?</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0" y="928670"/>
            <a:ext cx="9144000" cy="5929330"/>
          </a:xfrm>
        </p:spPr>
        <p:txBody>
          <a:bodyPr>
            <a:normAutofit lnSpcReduction="10000"/>
          </a:bodyPr>
          <a:lstStyle/>
          <a:p>
            <a:pPr algn="just"/>
            <a:r>
              <a:rPr lang="fr-FR" sz="2500" dirty="0" smtClean="0"/>
              <a:t>Principales caractéristiques d'un projet:</a:t>
            </a:r>
          </a:p>
          <a:p>
            <a:pPr marL="914400" lvl="1" indent="-550863" algn="just">
              <a:buNone/>
            </a:pPr>
            <a:r>
              <a:rPr lang="fr-FR" sz="2400" dirty="0" smtClean="0"/>
              <a:t>1 - Un objectif clairement établi :</a:t>
            </a:r>
          </a:p>
          <a:p>
            <a:pPr lvl="2" algn="just"/>
            <a:r>
              <a:rPr lang="fr-FR" sz="1900" dirty="0" smtClean="0"/>
              <a:t>construire un ensemble d'habitations collectives de 12 étages avant le 1</a:t>
            </a:r>
            <a:r>
              <a:rPr lang="fr-FR" sz="1900" baseline="30000" dirty="0" smtClean="0"/>
              <a:t>er</a:t>
            </a:r>
            <a:r>
              <a:rPr lang="fr-FR" sz="1900" dirty="0" smtClean="0"/>
              <a:t>  janvier 2015</a:t>
            </a:r>
          </a:p>
          <a:p>
            <a:pPr lvl="2" algn="just"/>
            <a:r>
              <a:rPr lang="fr-FR" sz="1900" dirty="0" smtClean="0"/>
              <a:t>commercialiser la deuxième version d'un progiciel le plus rapidement possible.</a:t>
            </a:r>
          </a:p>
          <a:p>
            <a:pPr lvl="2" algn="just"/>
            <a:r>
              <a:rPr lang="fr-FR" sz="1900" dirty="0" smtClean="0"/>
              <a:t>Cet objectif unique est rarement présent au sein des entreprises où les employés accomplissent quotidiennement des tâches répétitives.</a:t>
            </a:r>
          </a:p>
          <a:p>
            <a:pPr marL="914400" lvl="1" indent="-550863" algn="just">
              <a:buNone/>
            </a:pPr>
            <a:r>
              <a:rPr lang="fr-FR" sz="2400" dirty="0" smtClean="0"/>
              <a:t>2 - Une durée déterminée qui comprend un commencement et une fin :</a:t>
            </a:r>
          </a:p>
          <a:p>
            <a:pPr lvl="2" algn="just"/>
            <a:r>
              <a:rPr lang="fr-FR" sz="1900" dirty="0" smtClean="0"/>
              <a:t>Le projet a une fin clairement définie en raison de son objectif</a:t>
            </a:r>
          </a:p>
          <a:p>
            <a:pPr lvl="3" algn="just"/>
            <a:r>
              <a:rPr lang="fr-FR" sz="1900" dirty="0" smtClean="0"/>
              <a:t> par opposition aux emplois traditionnels dans lesquels les tâches et les responsabilités sont de nature continue. </a:t>
            </a:r>
          </a:p>
          <a:p>
            <a:pPr lvl="2" algn="just"/>
            <a:r>
              <a:rPr lang="fr-FR" sz="1900" dirty="0" smtClean="0"/>
              <a:t>Les employés passent d'un projet à un autre la plupart du temps</a:t>
            </a:r>
          </a:p>
          <a:p>
            <a:pPr lvl="3" algn="just"/>
            <a:r>
              <a:rPr lang="fr-FR" sz="1900" dirty="0" smtClean="0"/>
              <a:t> plutôt que de conserver un emploi fixe. </a:t>
            </a:r>
          </a:p>
          <a:p>
            <a:pPr lvl="2" algn="just"/>
            <a:r>
              <a:rPr lang="fr-FR" sz="1900" dirty="0" smtClean="0"/>
              <a:t>Exemple :</a:t>
            </a:r>
          </a:p>
          <a:p>
            <a:pPr lvl="3" algn="just"/>
            <a:r>
              <a:rPr lang="fr-FR" sz="1900" dirty="0" smtClean="0"/>
              <a:t>Ainsi, après avoir participé à l'aménagement d'une usine de dessalement dans le golfe du Mexique, un ingénieur peut ensuite collaborer à la construction d'une raffinerie de pétrole en Malaisie.	</a:t>
            </a:r>
          </a:p>
          <a:p>
            <a:pPr lvl="2" algn="just"/>
            <a:endParaRPr lang="fr-FR" sz="17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4566</Words>
  <Application>Microsoft Office PowerPoint</Application>
  <PresentationFormat>Affichage à l'écran (4:3)</PresentationFormat>
  <Paragraphs>462</Paragraphs>
  <Slides>40</Slides>
  <Notes>0</Notes>
  <HiddenSlides>0</HiddenSlides>
  <MMClips>0</MMClips>
  <ScaleCrop>false</ScaleCrop>
  <HeadingPairs>
    <vt:vector size="4" baseType="variant">
      <vt:variant>
        <vt:lpstr>Thème</vt:lpstr>
      </vt:variant>
      <vt:variant>
        <vt:i4>1</vt:i4>
      </vt:variant>
      <vt:variant>
        <vt:lpstr>Titres des diapositives</vt:lpstr>
      </vt:variant>
      <vt:variant>
        <vt:i4>40</vt:i4>
      </vt:variant>
    </vt:vector>
  </HeadingPairs>
  <TitlesOfParts>
    <vt:vector size="41" baseType="lpstr">
      <vt:lpstr>Thème Office</vt:lpstr>
      <vt:lpstr>Gestion de projet : Introduction</vt:lpstr>
      <vt:lpstr>Plan</vt:lpstr>
      <vt:lpstr>Aperçu sur la discipline de gestion de projet</vt:lpstr>
      <vt:lpstr>Aperçu sur la discipline de gestion de projet</vt:lpstr>
      <vt:lpstr>Aperçu sur la discipline de gestion de projet</vt:lpstr>
      <vt:lpstr>Aperçu sur la discipline de gestion de projet</vt:lpstr>
      <vt:lpstr>C’est quoi un projet ?</vt:lpstr>
      <vt:lpstr>C’est quoi un projet ?</vt:lpstr>
      <vt:lpstr>C’est quoi un projet ?</vt:lpstr>
      <vt:lpstr>C’est quoi un projet ?</vt:lpstr>
      <vt:lpstr>C’est quoi un projet ?</vt:lpstr>
      <vt:lpstr>C’est quoi un projet ?</vt:lpstr>
      <vt:lpstr>Ce qu’un projet n’est pas </vt:lpstr>
      <vt:lpstr>Ce qu’un projet n’est pas </vt:lpstr>
      <vt:lpstr>Exercice</vt:lpstr>
      <vt:lpstr>Exercice</vt:lpstr>
      <vt:lpstr>Cycle de vie d'un projet</vt:lpstr>
      <vt:lpstr>Cycle de vie d'un projet</vt:lpstr>
      <vt:lpstr>Cycle de vie d'un projet </vt:lpstr>
      <vt:lpstr>Cycle de vie d'un projet</vt:lpstr>
      <vt:lpstr>Cycle de vie d'un projet</vt:lpstr>
      <vt:lpstr>Gestionnaire d’un projet</vt:lpstr>
      <vt:lpstr>Gestionnaire d’un projet</vt:lpstr>
      <vt:lpstr>Gestionnaire d’un projet</vt:lpstr>
      <vt:lpstr>Importance de la gestion de projet</vt:lpstr>
      <vt:lpstr>Importance de la gestion de projet</vt:lpstr>
      <vt:lpstr>Importance de la gestion de projet</vt:lpstr>
      <vt:lpstr>Importance de la gestion de projet</vt:lpstr>
      <vt:lpstr>Importance de la gestion de projet</vt:lpstr>
      <vt:lpstr>Importance de la gestion de projet</vt:lpstr>
      <vt:lpstr>La gestion actuelle de projet: une méthode intégrée</vt:lpstr>
      <vt:lpstr>La gestion actuelle de projet: une méthode intégrée</vt:lpstr>
      <vt:lpstr>La gestion actuelle de projet: une méthode intégrée</vt:lpstr>
      <vt:lpstr>La gestion actuelle de projet: une méthode intégrée</vt:lpstr>
      <vt:lpstr>La gestion actuelle de projet: une méthode intégrée</vt:lpstr>
      <vt:lpstr>La gestion actuelle de projet: une méthode intégrée</vt:lpstr>
      <vt:lpstr>La gestion actuelle de projet: une méthode intégrée</vt:lpstr>
      <vt:lpstr>La gestion actuelle de projet: une méthode intégrée</vt:lpstr>
      <vt:lpstr>La gestion actuelle de projet: une méthode intégrée</vt:lpstr>
      <vt:lpstr>Conclusion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projet : Introduction</dc:title>
  <dc:creator>ouzzif</dc:creator>
  <cp:lastModifiedBy>ouzzif</cp:lastModifiedBy>
  <cp:revision>188</cp:revision>
  <dcterms:created xsi:type="dcterms:W3CDTF">2014-01-31T10:01:14Z</dcterms:created>
  <dcterms:modified xsi:type="dcterms:W3CDTF">2014-02-05T10:04:57Z</dcterms:modified>
</cp:coreProperties>
</file>