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81" r:id="rId14"/>
    <p:sldId id="269" r:id="rId15"/>
    <p:sldId id="272" r:id="rId16"/>
    <p:sldId id="270" r:id="rId17"/>
    <p:sldId id="273" r:id="rId18"/>
    <p:sldId id="274" r:id="rId19"/>
    <p:sldId id="275" r:id="rId20"/>
    <p:sldId id="276" r:id="rId21"/>
    <p:sldId id="277" r:id="rId22"/>
    <p:sldId id="278" r:id="rId23"/>
    <p:sldId id="282" r:id="rId24"/>
    <p:sldId id="279" r:id="rId25"/>
    <p:sldId id="280" r:id="rId2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76"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92D35BFA-B781-432C-852E-E073DAA60251}" type="datetimeFigureOut">
              <a:rPr lang="fr-FR" smtClean="0"/>
              <a:pPr/>
              <a:t>13/10/2016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6884AEA-32A7-4B61-9AA2-DF751A226CFC}"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2D35BFA-B781-432C-852E-E073DAA60251}" type="datetimeFigureOut">
              <a:rPr lang="fr-FR" smtClean="0"/>
              <a:pPr/>
              <a:t>13/10/2016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6884AEA-32A7-4B61-9AA2-DF751A226CFC}"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2D35BFA-B781-432C-852E-E073DAA60251}" type="datetimeFigureOut">
              <a:rPr lang="fr-FR" smtClean="0"/>
              <a:pPr/>
              <a:t>13/10/2016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6884AEA-32A7-4B61-9AA2-DF751A226CFC}"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2D35BFA-B781-432C-852E-E073DAA60251}" type="datetimeFigureOut">
              <a:rPr lang="fr-FR" smtClean="0"/>
              <a:pPr/>
              <a:t>13/10/2016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6884AEA-32A7-4B61-9AA2-DF751A226CFC}"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92D35BFA-B781-432C-852E-E073DAA60251}" type="datetimeFigureOut">
              <a:rPr lang="fr-FR" smtClean="0"/>
              <a:pPr/>
              <a:t>13/10/2016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6884AEA-32A7-4B61-9AA2-DF751A226CFC}"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2D35BFA-B781-432C-852E-E073DAA60251}" type="datetimeFigureOut">
              <a:rPr lang="fr-FR" smtClean="0"/>
              <a:pPr/>
              <a:t>13/10/2016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6884AEA-32A7-4B61-9AA2-DF751A226CFC}"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92D35BFA-B781-432C-852E-E073DAA60251}" type="datetimeFigureOut">
              <a:rPr lang="fr-FR" smtClean="0"/>
              <a:pPr/>
              <a:t>13/10/2016</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6884AEA-32A7-4B61-9AA2-DF751A226CFC}"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92D35BFA-B781-432C-852E-E073DAA60251}" type="datetimeFigureOut">
              <a:rPr lang="fr-FR" smtClean="0"/>
              <a:pPr/>
              <a:t>13/10/2016</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6884AEA-32A7-4B61-9AA2-DF751A226CFC}"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2D35BFA-B781-432C-852E-E073DAA60251}" type="datetimeFigureOut">
              <a:rPr lang="fr-FR" smtClean="0"/>
              <a:pPr/>
              <a:t>13/10/2016</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6884AEA-32A7-4B61-9AA2-DF751A226CFC}"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2D35BFA-B781-432C-852E-E073DAA60251}" type="datetimeFigureOut">
              <a:rPr lang="fr-FR" smtClean="0"/>
              <a:pPr/>
              <a:t>13/10/2016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6884AEA-32A7-4B61-9AA2-DF751A226CFC}"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2D35BFA-B781-432C-852E-E073DAA60251}" type="datetimeFigureOut">
              <a:rPr lang="fr-FR" smtClean="0"/>
              <a:pPr/>
              <a:t>13/10/2016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6884AEA-32A7-4B61-9AA2-DF751A226CFC}"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D35BFA-B781-432C-852E-E073DAA60251}" type="datetimeFigureOut">
              <a:rPr lang="fr-FR" smtClean="0"/>
              <a:pPr/>
              <a:t>13/10/2016</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884AEA-32A7-4B61-9AA2-DF751A226CFC}"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b="1" dirty="0"/>
              <a:t>Gestion de projet</a:t>
            </a:r>
            <a:br>
              <a:rPr lang="fr-FR" b="1" dirty="0"/>
            </a:br>
            <a:r>
              <a:rPr lang="fr-FR" dirty="0"/>
              <a:t>Vers les méthodes agiles</a:t>
            </a:r>
          </a:p>
        </p:txBody>
      </p:sp>
      <p:sp>
        <p:nvSpPr>
          <p:cNvPr id="3" name="Sous-titre 2"/>
          <p:cNvSpPr>
            <a:spLocks noGrp="1"/>
          </p:cNvSpPr>
          <p:nvPr>
            <p:ph type="subTitle" idx="1"/>
          </p:nvPr>
        </p:nvSpPr>
        <p:spPr/>
        <p:txBody>
          <a:bodyPr/>
          <a:lstStyle/>
          <a:p>
            <a:r>
              <a:rPr lang="fr-FR" dirty="0" smtClean="0"/>
              <a:t>Introduction</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214282" y="129882"/>
            <a:ext cx="8715436" cy="513036"/>
          </a:xfrm>
          <a:prstGeom prst="rect">
            <a:avLst/>
          </a:prstGeom>
        </p:spPr>
        <p:txBody>
          <a:bodyPr>
            <a:normAutofit fontScale="75000" lnSpcReduction="20000"/>
          </a:bodyPr>
          <a:lstStyle/>
          <a:p>
            <a:pPr algn="ctr">
              <a:spcBef>
                <a:spcPct val="0"/>
              </a:spcBef>
            </a:pPr>
            <a:r>
              <a:rPr lang="fr-FR" sz="4400" dirty="0"/>
              <a:t>Maîtriser les techniques de gestion de projet</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fr-FR"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3" name="Espace réservé du contenu 2"/>
          <p:cNvSpPr txBox="1">
            <a:spLocks/>
          </p:cNvSpPr>
          <p:nvPr/>
        </p:nvSpPr>
        <p:spPr>
          <a:xfrm>
            <a:off x="214282" y="857232"/>
            <a:ext cx="8715436" cy="5643602"/>
          </a:xfrm>
          <a:prstGeom prst="rect">
            <a:avLst/>
          </a:prstGeom>
        </p:spPr>
        <p:txBody>
          <a:bodyPr>
            <a:normAutofit lnSpcReduction="10000"/>
          </a:bodyPr>
          <a:lstStyle/>
          <a:p>
            <a:pPr marL="342900" indent="-342900">
              <a:lnSpc>
                <a:spcPct val="80000"/>
              </a:lnSpc>
              <a:spcBef>
                <a:spcPct val="20000"/>
              </a:spcBef>
            </a:pPr>
            <a:r>
              <a:rPr lang="fr-FR" sz="2400" dirty="0" smtClean="0"/>
              <a:t> </a:t>
            </a:r>
          </a:p>
          <a:p>
            <a:pPr marL="342900" indent="-342900">
              <a:lnSpc>
                <a:spcPct val="80000"/>
              </a:lnSpc>
              <a:spcBef>
                <a:spcPct val="20000"/>
              </a:spcBef>
              <a:buFont typeface="Arial" pitchFamily="34" charset="0"/>
              <a:buChar char="•"/>
            </a:pPr>
            <a:endParaRPr lang="fr-FR" sz="2400" dirty="0"/>
          </a:p>
          <a:p>
            <a:pPr marL="342900" indent="-342900">
              <a:lnSpc>
                <a:spcPct val="80000"/>
              </a:lnSpc>
              <a:spcBef>
                <a:spcPct val="20000"/>
              </a:spcBef>
              <a:buFont typeface="Arial" pitchFamily="34" charset="0"/>
              <a:buChar char="•"/>
            </a:pPr>
            <a:endParaRPr lang="fr-FR" sz="2400" dirty="0" smtClean="0"/>
          </a:p>
          <a:p>
            <a:pPr marL="342900" indent="-342900">
              <a:lnSpc>
                <a:spcPct val="80000"/>
              </a:lnSpc>
              <a:spcBef>
                <a:spcPct val="20000"/>
              </a:spcBef>
              <a:buFont typeface="Arial" pitchFamily="34" charset="0"/>
              <a:buChar char="•"/>
            </a:pPr>
            <a:endParaRPr lang="fr-FR" sz="2400" dirty="0"/>
          </a:p>
          <a:p>
            <a:pPr marL="342900" indent="-342900">
              <a:lnSpc>
                <a:spcPct val="80000"/>
              </a:lnSpc>
              <a:spcBef>
                <a:spcPct val="20000"/>
              </a:spcBef>
              <a:buFont typeface="Arial" pitchFamily="34" charset="0"/>
              <a:buChar char="•"/>
            </a:pPr>
            <a:endParaRPr lang="fr-FR" sz="2400" dirty="0" smtClean="0"/>
          </a:p>
          <a:p>
            <a:pPr marL="342900" indent="-342900">
              <a:lnSpc>
                <a:spcPct val="80000"/>
              </a:lnSpc>
              <a:spcBef>
                <a:spcPct val="20000"/>
              </a:spcBef>
              <a:buFont typeface="Arial" pitchFamily="34" charset="0"/>
              <a:buChar char="•"/>
            </a:pPr>
            <a:endParaRPr lang="fr-FR" sz="2400" dirty="0"/>
          </a:p>
          <a:p>
            <a:pPr marL="342900" indent="-342900">
              <a:lnSpc>
                <a:spcPct val="80000"/>
              </a:lnSpc>
              <a:spcBef>
                <a:spcPct val="20000"/>
              </a:spcBef>
              <a:buFont typeface="Arial" pitchFamily="34" charset="0"/>
              <a:buChar char="•"/>
            </a:pPr>
            <a:endParaRPr lang="fr-FR" sz="2400" dirty="0" smtClean="0"/>
          </a:p>
          <a:p>
            <a:pPr marL="342900" indent="-342900">
              <a:lnSpc>
                <a:spcPct val="80000"/>
              </a:lnSpc>
              <a:spcBef>
                <a:spcPct val="20000"/>
              </a:spcBef>
              <a:buFont typeface="Arial" pitchFamily="34" charset="0"/>
              <a:buChar char="•"/>
            </a:pPr>
            <a:endParaRPr lang="fr-FR" sz="2400" dirty="0"/>
          </a:p>
          <a:p>
            <a:pPr marL="342900" indent="-342900">
              <a:lnSpc>
                <a:spcPct val="80000"/>
              </a:lnSpc>
              <a:spcBef>
                <a:spcPct val="20000"/>
              </a:spcBef>
              <a:buFont typeface="Arial" pitchFamily="34" charset="0"/>
              <a:buChar char="•"/>
            </a:pPr>
            <a:endParaRPr lang="fr-FR" sz="2400" dirty="0" smtClean="0"/>
          </a:p>
          <a:p>
            <a:pPr marL="342900" indent="-342900">
              <a:lnSpc>
                <a:spcPct val="80000"/>
              </a:lnSpc>
              <a:spcBef>
                <a:spcPct val="20000"/>
              </a:spcBef>
              <a:buFont typeface="Arial" pitchFamily="34" charset="0"/>
              <a:buChar char="•"/>
            </a:pPr>
            <a:endParaRPr lang="fr-FR" sz="2400" dirty="0"/>
          </a:p>
          <a:p>
            <a:pPr marL="342900" indent="-342900">
              <a:lnSpc>
                <a:spcPct val="80000"/>
              </a:lnSpc>
              <a:spcBef>
                <a:spcPct val="20000"/>
              </a:spcBef>
              <a:buFont typeface="Arial" pitchFamily="34" charset="0"/>
              <a:buChar char="•"/>
            </a:pPr>
            <a:endParaRPr lang="fr-FR" sz="2400" dirty="0" smtClean="0"/>
          </a:p>
          <a:p>
            <a:pPr marL="342900" indent="-342900">
              <a:lnSpc>
                <a:spcPct val="80000"/>
              </a:lnSpc>
              <a:spcBef>
                <a:spcPct val="20000"/>
              </a:spcBef>
              <a:buFont typeface="Arial" pitchFamily="34" charset="0"/>
              <a:buChar char="•"/>
            </a:pPr>
            <a:endParaRPr lang="fr-FR" sz="2400" dirty="0"/>
          </a:p>
          <a:p>
            <a:pPr marL="342900" indent="-342900">
              <a:lnSpc>
                <a:spcPct val="80000"/>
              </a:lnSpc>
              <a:spcBef>
                <a:spcPct val="20000"/>
              </a:spcBef>
              <a:buFont typeface="Arial" pitchFamily="34" charset="0"/>
              <a:buChar char="•"/>
            </a:pPr>
            <a:endParaRPr lang="fr-FR" sz="2400" dirty="0" smtClean="0"/>
          </a:p>
          <a:p>
            <a:pPr marL="342900" indent="-342900">
              <a:lnSpc>
                <a:spcPct val="80000"/>
              </a:lnSpc>
              <a:spcBef>
                <a:spcPct val="20000"/>
              </a:spcBef>
              <a:buFont typeface="Arial" pitchFamily="34" charset="0"/>
              <a:buChar char="•"/>
            </a:pPr>
            <a:endParaRPr lang="fr-FR" sz="2400" dirty="0"/>
          </a:p>
          <a:p>
            <a:pPr marL="342900" indent="-342900">
              <a:lnSpc>
                <a:spcPct val="80000"/>
              </a:lnSpc>
              <a:spcBef>
                <a:spcPct val="20000"/>
              </a:spcBef>
              <a:buFont typeface="Arial" pitchFamily="34" charset="0"/>
              <a:buChar char="•"/>
            </a:pPr>
            <a:r>
              <a:rPr lang="fr-FR" sz="2200" dirty="0" smtClean="0"/>
              <a:t>Généralement instrumentés avec des applications bureautiques ou logicielles.</a:t>
            </a:r>
            <a:endParaRPr lang="fr-FR" sz="4800" dirty="0"/>
          </a:p>
        </p:txBody>
      </p:sp>
      <p:pic>
        <p:nvPicPr>
          <p:cNvPr id="5" name="Picture 2"/>
          <p:cNvPicPr>
            <a:picLocks noChangeAspect="1" noChangeArrowheads="1"/>
          </p:cNvPicPr>
          <p:nvPr/>
        </p:nvPicPr>
        <p:blipFill>
          <a:blip r:embed="rId2"/>
          <a:srcRect/>
          <a:stretch>
            <a:fillRect/>
          </a:stretch>
        </p:blipFill>
        <p:spPr bwMode="auto">
          <a:xfrm>
            <a:off x="571472" y="1214422"/>
            <a:ext cx="7822964" cy="3571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214282" y="129882"/>
            <a:ext cx="8715436" cy="513036"/>
          </a:xfrm>
          <a:prstGeom prst="rect">
            <a:avLst/>
          </a:prstGeom>
        </p:spPr>
        <p:txBody>
          <a:bodyP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smtClean="0">
                <a:ln>
                  <a:noFill/>
                </a:ln>
                <a:solidFill>
                  <a:schemeClr val="tx1"/>
                </a:solidFill>
                <a:effectLst/>
                <a:uLnTx/>
                <a:uFillTx/>
                <a:latin typeface="+mj-lt"/>
                <a:ea typeface="+mj-ea"/>
                <a:cs typeface="+mj-cs"/>
              </a:rPr>
              <a:t>Projet</a:t>
            </a:r>
            <a:endParaRPr kumimoji="0" lang="fr-FR"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3" name="Espace réservé du contenu 2"/>
          <p:cNvSpPr txBox="1">
            <a:spLocks/>
          </p:cNvSpPr>
          <p:nvPr/>
        </p:nvSpPr>
        <p:spPr>
          <a:xfrm>
            <a:off x="214282" y="857232"/>
            <a:ext cx="8715436" cy="5643602"/>
          </a:xfrm>
          <a:prstGeom prst="rect">
            <a:avLst/>
          </a:prstGeom>
        </p:spPr>
        <p:txBody>
          <a:bodyPr>
            <a:normAutofit/>
          </a:bodyPr>
          <a:lstStyle/>
          <a:p>
            <a:pPr marL="342900" indent="-342900">
              <a:lnSpc>
                <a:spcPct val="80000"/>
              </a:lnSpc>
              <a:spcBef>
                <a:spcPct val="20000"/>
              </a:spcBef>
              <a:buFont typeface="Arial" pitchFamily="34" charset="0"/>
              <a:buChar char="•"/>
            </a:pPr>
            <a:r>
              <a:rPr lang="fr-FR" sz="2200" dirty="0" smtClean="0"/>
              <a:t>Activités  bien décrites dans le PMBOK</a:t>
            </a:r>
          </a:p>
          <a:p>
            <a:pPr marL="342900" indent="-342900">
              <a:lnSpc>
                <a:spcPct val="80000"/>
              </a:lnSpc>
              <a:spcBef>
                <a:spcPct val="20000"/>
              </a:spcBef>
              <a:buFont typeface="Arial" pitchFamily="34" charset="0"/>
              <a:buChar char="•"/>
            </a:pPr>
            <a:endParaRPr lang="fr-FR" sz="2200" dirty="0" smtClean="0"/>
          </a:p>
          <a:p>
            <a:pPr marL="342900" indent="-342900">
              <a:lnSpc>
                <a:spcPct val="80000"/>
              </a:lnSpc>
              <a:spcBef>
                <a:spcPct val="20000"/>
              </a:spcBef>
              <a:buFont typeface="Arial" pitchFamily="34" charset="0"/>
              <a:buChar char="•"/>
            </a:pPr>
            <a:r>
              <a:rPr lang="fr-FR" sz="2200" dirty="0" smtClean="0"/>
              <a:t># Appréciation de leur pertinence : responsabilité du chef de projet </a:t>
            </a:r>
          </a:p>
          <a:p>
            <a:pPr marL="342900" indent="-342900">
              <a:lnSpc>
                <a:spcPct val="80000"/>
              </a:lnSpc>
              <a:spcBef>
                <a:spcPct val="20000"/>
              </a:spcBef>
              <a:buFont typeface="Arial" pitchFamily="34" charset="0"/>
              <a:buChar char="•"/>
            </a:pPr>
            <a:endParaRPr lang="fr-FR" sz="2200" dirty="0" smtClean="0"/>
          </a:p>
          <a:p>
            <a:pPr marL="800100" lvl="1" indent="-342900">
              <a:lnSpc>
                <a:spcPct val="80000"/>
              </a:lnSpc>
              <a:spcBef>
                <a:spcPct val="20000"/>
              </a:spcBef>
              <a:buFont typeface="Arial" pitchFamily="34" charset="0"/>
              <a:buChar char="•"/>
            </a:pPr>
            <a:r>
              <a:rPr lang="fr-FR" sz="2200" dirty="0"/>
              <a:t>D</a:t>
            </a:r>
            <a:r>
              <a:rPr lang="fr-FR" sz="2200" dirty="0" smtClean="0"/>
              <a:t>éterminer </a:t>
            </a:r>
            <a:r>
              <a:rPr lang="fr-FR" sz="2200" dirty="0"/>
              <a:t>leur organisation ou </a:t>
            </a:r>
            <a:r>
              <a:rPr lang="fr-FR" sz="2200"/>
              <a:t>leur </a:t>
            </a:r>
            <a:r>
              <a:rPr lang="fr-FR" sz="2200" smtClean="0"/>
              <a:t>séquencement </a:t>
            </a:r>
            <a:r>
              <a:rPr lang="fr-FR" sz="2200" dirty="0" smtClean="0"/>
              <a:t>:</a:t>
            </a:r>
          </a:p>
          <a:p>
            <a:pPr marL="1257300" lvl="2" indent="-342900">
              <a:lnSpc>
                <a:spcPct val="80000"/>
              </a:lnSpc>
              <a:spcBef>
                <a:spcPct val="20000"/>
              </a:spcBef>
              <a:buFont typeface="Arial" pitchFamily="34" charset="0"/>
              <a:buChar char="•"/>
            </a:pPr>
            <a:r>
              <a:rPr lang="fr-FR" sz="2200" dirty="0" smtClean="0"/>
              <a:t>Selon </a:t>
            </a:r>
            <a:r>
              <a:rPr lang="fr-FR" sz="2200" dirty="0"/>
              <a:t>la </a:t>
            </a:r>
            <a:r>
              <a:rPr lang="fr-FR" sz="2200" dirty="0" smtClean="0"/>
              <a:t>méthodologie adoptée </a:t>
            </a:r>
            <a:r>
              <a:rPr lang="fr-FR" sz="2200" dirty="0"/>
              <a:t>et le degré de formalisme </a:t>
            </a:r>
            <a:r>
              <a:rPr lang="fr-FR" sz="2200" dirty="0" smtClean="0"/>
              <a:t>exigé.</a:t>
            </a:r>
          </a:p>
          <a:p>
            <a:pPr marL="1257300" lvl="2" indent="-342900">
              <a:lnSpc>
                <a:spcPct val="80000"/>
              </a:lnSpc>
              <a:spcBef>
                <a:spcPct val="20000"/>
              </a:spcBef>
              <a:buFont typeface="Arial" pitchFamily="34" charset="0"/>
              <a:buChar char="•"/>
            </a:pPr>
            <a:r>
              <a:rPr lang="fr-FR" sz="2200" dirty="0" smtClean="0"/>
              <a:t>En fonction </a:t>
            </a:r>
            <a:r>
              <a:rPr lang="fr-FR" sz="2200" dirty="0"/>
              <a:t>du projet (taille, criticité, acteurs</a:t>
            </a:r>
            <a:r>
              <a:rPr lang="fr-FR" sz="2200" dirty="0" smtClean="0"/>
              <a:t>, risques</a:t>
            </a:r>
            <a:r>
              <a:rPr lang="fr-FR" sz="2200" dirty="0"/>
              <a:t>, innovation ou maintenance, externalisation partielle ou totale).</a:t>
            </a:r>
            <a:endParaRPr lang="fr-FR" sz="2200" dirty="0" smtClean="0"/>
          </a:p>
          <a:p>
            <a:pPr marL="342900" indent="-342900">
              <a:lnSpc>
                <a:spcPct val="80000"/>
              </a:lnSpc>
              <a:spcBef>
                <a:spcPct val="20000"/>
              </a:spcBef>
              <a:buFont typeface="Arial" pitchFamily="34" charset="0"/>
              <a:buChar char="•"/>
            </a:pPr>
            <a:endParaRPr lang="fr-FR" sz="2200" dirty="0" smtClean="0"/>
          </a:p>
          <a:p>
            <a:pPr marL="342900" indent="-342900">
              <a:lnSpc>
                <a:spcPct val="80000"/>
              </a:lnSpc>
              <a:spcBef>
                <a:spcPct val="20000"/>
              </a:spcBef>
              <a:buFont typeface="Arial" pitchFamily="34" charset="0"/>
              <a:buChar char="•"/>
            </a:pPr>
            <a:r>
              <a:rPr lang="fr-FR" sz="2200" dirty="0" smtClean="0"/>
              <a:t>Un chef de projet doit :</a:t>
            </a:r>
          </a:p>
          <a:p>
            <a:pPr marL="800100" lvl="1" indent="-342900">
              <a:lnSpc>
                <a:spcPct val="80000"/>
              </a:lnSpc>
              <a:spcBef>
                <a:spcPct val="20000"/>
              </a:spcBef>
              <a:buFont typeface="Arial" pitchFamily="34" charset="0"/>
              <a:buChar char="•"/>
            </a:pPr>
            <a:r>
              <a:rPr lang="fr-FR" sz="2200" dirty="0"/>
              <a:t>C</a:t>
            </a:r>
            <a:r>
              <a:rPr lang="fr-FR" sz="2200" dirty="0" smtClean="0"/>
              <a:t>onnaître </a:t>
            </a:r>
            <a:r>
              <a:rPr lang="fr-FR" sz="2200" dirty="0"/>
              <a:t>et maîtriser ces </a:t>
            </a:r>
            <a:r>
              <a:rPr lang="fr-FR" sz="2200" dirty="0" smtClean="0"/>
              <a:t>techniques.</a:t>
            </a:r>
          </a:p>
          <a:p>
            <a:pPr marL="800100" lvl="1" indent="-342900">
              <a:lnSpc>
                <a:spcPct val="80000"/>
              </a:lnSpc>
              <a:spcBef>
                <a:spcPct val="20000"/>
              </a:spcBef>
              <a:buFont typeface="Arial" pitchFamily="34" charset="0"/>
              <a:buChar char="•"/>
            </a:pPr>
            <a:r>
              <a:rPr lang="fr-FR" sz="2200" dirty="0"/>
              <a:t>S</a:t>
            </a:r>
            <a:r>
              <a:rPr lang="fr-FR" sz="2200" dirty="0" smtClean="0"/>
              <a:t>avoir </a:t>
            </a:r>
            <a:r>
              <a:rPr lang="fr-FR" sz="2200" dirty="0"/>
              <a:t>expliciter et justifier ses </a:t>
            </a:r>
            <a:r>
              <a:rPr lang="fr-FR" sz="2200" dirty="0" smtClean="0"/>
              <a:t>choix.</a:t>
            </a:r>
          </a:p>
          <a:p>
            <a:pPr marL="800100" lvl="1" indent="-342900">
              <a:lnSpc>
                <a:spcPct val="80000"/>
              </a:lnSpc>
              <a:spcBef>
                <a:spcPct val="20000"/>
              </a:spcBef>
              <a:buFont typeface="Arial" pitchFamily="34" charset="0"/>
              <a:buChar char="•"/>
            </a:pPr>
            <a:r>
              <a:rPr lang="fr-FR" sz="2200" dirty="0"/>
              <a:t>E</a:t>
            </a:r>
            <a:r>
              <a:rPr lang="fr-FR" sz="2200" dirty="0" smtClean="0"/>
              <a:t>tre </a:t>
            </a:r>
            <a:r>
              <a:rPr lang="fr-FR" sz="2200" dirty="0"/>
              <a:t>capable de reproduire une pratique qui a bien marché dans un contexte donné</a:t>
            </a:r>
            <a:r>
              <a:rPr lang="fr-FR" sz="2200" dirty="0" smtClean="0"/>
              <a:t>, dans </a:t>
            </a:r>
            <a:r>
              <a:rPr lang="fr-FR" sz="2200" dirty="0"/>
              <a:t>un contexte analogue ou l’adapter à un contexte </a:t>
            </a:r>
            <a:r>
              <a:rPr lang="fr-FR" sz="2200" dirty="0" smtClean="0"/>
              <a:t>différent.</a:t>
            </a:r>
          </a:p>
          <a:p>
            <a:pPr marL="800100" lvl="1" indent="-342900">
              <a:lnSpc>
                <a:spcPct val="80000"/>
              </a:lnSpc>
              <a:spcBef>
                <a:spcPct val="20000"/>
              </a:spcBef>
              <a:buFont typeface="Arial" pitchFamily="34" charset="0"/>
              <a:buChar char="•"/>
            </a:pPr>
            <a:r>
              <a:rPr lang="fr-FR" sz="2200" dirty="0"/>
              <a:t>S</a:t>
            </a:r>
            <a:r>
              <a:rPr lang="fr-FR" sz="2200" dirty="0" smtClean="0"/>
              <a:t>avoir </a:t>
            </a:r>
            <a:r>
              <a:rPr lang="fr-FR" sz="2200" dirty="0"/>
              <a:t>mettre en avant ce qu’il sait </a:t>
            </a:r>
            <a:r>
              <a:rPr lang="fr-FR" sz="2200" dirty="0" smtClean="0"/>
              <a:t> </a:t>
            </a:r>
            <a:r>
              <a:rPr lang="fr-FR" sz="2200" dirty="0"/>
              <a:t>inspirer </a:t>
            </a:r>
            <a:r>
              <a:rPr lang="fr-FR" sz="2200" dirty="0" smtClean="0"/>
              <a:t>confiance.</a:t>
            </a:r>
          </a:p>
          <a:p>
            <a:pPr marL="800100" lvl="1" indent="-342900">
              <a:lnSpc>
                <a:spcPct val="80000"/>
              </a:lnSpc>
              <a:spcBef>
                <a:spcPct val="20000"/>
              </a:spcBef>
              <a:buFont typeface="Arial" pitchFamily="34" charset="0"/>
              <a:buChar char="•"/>
            </a:pPr>
            <a:r>
              <a:rPr lang="fr-FR" sz="2200" dirty="0" smtClean="0"/>
              <a:t>Etre </a:t>
            </a:r>
            <a:r>
              <a:rPr lang="fr-FR" sz="2200" dirty="0"/>
              <a:t>reconnu en tant que professionnel.</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214282" y="129882"/>
            <a:ext cx="8715436" cy="513036"/>
          </a:xfrm>
          <a:prstGeom prst="rect">
            <a:avLst/>
          </a:prstGeom>
        </p:spPr>
        <p:txBody>
          <a:bodyP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dirty="0" smtClean="0">
                <a:ln>
                  <a:noFill/>
                </a:ln>
                <a:solidFill>
                  <a:schemeClr val="tx1"/>
                </a:solidFill>
                <a:effectLst/>
                <a:uLnTx/>
                <a:uFillTx/>
                <a:latin typeface="+mj-lt"/>
                <a:ea typeface="+mj-ea"/>
                <a:cs typeface="+mj-cs"/>
              </a:rPr>
              <a:t>Quelques Recommandations</a:t>
            </a:r>
          </a:p>
        </p:txBody>
      </p:sp>
      <p:sp>
        <p:nvSpPr>
          <p:cNvPr id="3" name="Espace réservé du contenu 2"/>
          <p:cNvSpPr txBox="1">
            <a:spLocks/>
          </p:cNvSpPr>
          <p:nvPr/>
        </p:nvSpPr>
        <p:spPr>
          <a:xfrm>
            <a:off x="214282" y="857232"/>
            <a:ext cx="8715436" cy="5643602"/>
          </a:xfrm>
          <a:prstGeom prst="rect">
            <a:avLst/>
          </a:prstGeom>
        </p:spPr>
        <p:txBody>
          <a:bodyPr>
            <a:normAutofit/>
          </a:bodyPr>
          <a:lstStyle/>
          <a:p>
            <a:pPr marL="342900" indent="-342900">
              <a:lnSpc>
                <a:spcPct val="80000"/>
              </a:lnSpc>
              <a:spcBef>
                <a:spcPct val="20000"/>
              </a:spcBef>
              <a:buFont typeface="Arial" pitchFamily="34" charset="0"/>
              <a:buChar char="•"/>
            </a:pPr>
            <a:r>
              <a:rPr lang="fr-FR" sz="2400" dirty="0" smtClean="0"/>
              <a:t> R1 : </a:t>
            </a:r>
            <a:r>
              <a:rPr lang="fr-FR" sz="2200" dirty="0" smtClean="0"/>
              <a:t>Comprendre </a:t>
            </a:r>
            <a:r>
              <a:rPr lang="fr-FR" sz="2200" dirty="0"/>
              <a:t>l’environnement de chaque </a:t>
            </a:r>
            <a:r>
              <a:rPr lang="fr-FR" sz="2200" dirty="0" smtClean="0"/>
              <a:t>projet </a:t>
            </a:r>
          </a:p>
          <a:p>
            <a:pPr marL="800100" lvl="1" indent="-342900">
              <a:lnSpc>
                <a:spcPct val="80000"/>
              </a:lnSpc>
              <a:spcBef>
                <a:spcPct val="20000"/>
              </a:spcBef>
              <a:buFont typeface="Arial" pitchFamily="34" charset="0"/>
              <a:buChar char="•"/>
            </a:pPr>
            <a:r>
              <a:rPr lang="fr-FR" sz="2200" dirty="0" smtClean="0"/>
              <a:t>Chaque projet se déroule dans un contexte particulier : </a:t>
            </a:r>
          </a:p>
          <a:p>
            <a:pPr marL="1257300" lvl="2" indent="-342900">
              <a:lnSpc>
                <a:spcPct val="80000"/>
              </a:lnSpc>
              <a:spcBef>
                <a:spcPct val="20000"/>
              </a:spcBef>
              <a:buFont typeface="Arial" pitchFamily="34" charset="0"/>
              <a:buChar char="•"/>
            </a:pPr>
            <a:r>
              <a:rPr lang="fr-FR" sz="2200" dirty="0" smtClean="0"/>
              <a:t>Social, économique, fonctionnel, national ou international, normatif, politique, technologique, historique, stratégique, etc.</a:t>
            </a:r>
          </a:p>
          <a:p>
            <a:pPr marL="1257300" lvl="2" indent="-342900">
              <a:lnSpc>
                <a:spcPct val="80000"/>
              </a:lnSpc>
              <a:spcBef>
                <a:spcPct val="20000"/>
              </a:spcBef>
              <a:buFont typeface="Arial" pitchFamily="34" charset="0"/>
              <a:buChar char="•"/>
            </a:pPr>
            <a:r>
              <a:rPr lang="fr-FR" sz="2200" dirty="0" smtClean="0"/>
              <a:t>A prendre </a:t>
            </a:r>
            <a:r>
              <a:rPr lang="fr-FR" sz="2200" dirty="0"/>
              <a:t>en compte dès son démarrage</a:t>
            </a:r>
            <a:r>
              <a:rPr lang="fr-FR" sz="2200" dirty="0" smtClean="0"/>
              <a:t>. </a:t>
            </a:r>
          </a:p>
          <a:p>
            <a:pPr marL="342900" indent="-342900">
              <a:lnSpc>
                <a:spcPct val="80000"/>
              </a:lnSpc>
              <a:spcBef>
                <a:spcPct val="20000"/>
              </a:spcBef>
              <a:buFont typeface="Arial" pitchFamily="34" charset="0"/>
              <a:buChar char="•"/>
            </a:pPr>
            <a:endParaRPr lang="fr-FR" sz="2200" dirty="0"/>
          </a:p>
          <a:p>
            <a:pPr marL="342900" indent="-342900">
              <a:lnSpc>
                <a:spcPct val="80000"/>
              </a:lnSpc>
              <a:spcBef>
                <a:spcPct val="20000"/>
              </a:spcBef>
              <a:buFont typeface="Arial" pitchFamily="34" charset="0"/>
              <a:buChar char="•"/>
            </a:pPr>
            <a:r>
              <a:rPr lang="fr-FR" sz="2200" dirty="0" smtClean="0"/>
              <a:t>Nécessité d’interaction avec l’entourage par le </a:t>
            </a:r>
            <a:r>
              <a:rPr lang="fr-FR" sz="2200" dirty="0"/>
              <a:t>chef de </a:t>
            </a:r>
            <a:r>
              <a:rPr lang="fr-FR" sz="2200" dirty="0" smtClean="0"/>
              <a:t>projet : </a:t>
            </a:r>
          </a:p>
          <a:p>
            <a:pPr marL="800100" lvl="1" indent="-342900">
              <a:lnSpc>
                <a:spcPct val="80000"/>
              </a:lnSpc>
              <a:spcBef>
                <a:spcPct val="20000"/>
              </a:spcBef>
              <a:buFont typeface="Arial" pitchFamily="34" charset="0"/>
              <a:buChar char="•"/>
            </a:pPr>
            <a:r>
              <a:rPr lang="fr-FR" sz="2200" dirty="0"/>
              <a:t>D</a:t>
            </a:r>
            <a:r>
              <a:rPr lang="fr-FR" sz="2200" dirty="0" smtClean="0"/>
              <a:t>irectement </a:t>
            </a:r>
            <a:r>
              <a:rPr lang="fr-FR" sz="2200" dirty="0"/>
              <a:t>avec </a:t>
            </a:r>
            <a:r>
              <a:rPr lang="fr-FR" sz="2200" dirty="0" smtClean="0"/>
              <a:t>les acteurs </a:t>
            </a:r>
            <a:r>
              <a:rPr lang="fr-FR" sz="2200" dirty="0"/>
              <a:t>du </a:t>
            </a:r>
            <a:r>
              <a:rPr lang="fr-FR" sz="2200" dirty="0" smtClean="0"/>
              <a:t>projet :</a:t>
            </a:r>
          </a:p>
          <a:p>
            <a:pPr marL="1257300" lvl="2" indent="-342900">
              <a:lnSpc>
                <a:spcPct val="80000"/>
              </a:lnSpc>
              <a:spcBef>
                <a:spcPct val="20000"/>
              </a:spcBef>
              <a:buFont typeface="Arial" pitchFamily="34" charset="0"/>
              <a:buChar char="•"/>
            </a:pPr>
            <a:r>
              <a:rPr lang="fr-FR" sz="2200" dirty="0"/>
              <a:t>L</a:t>
            </a:r>
            <a:r>
              <a:rPr lang="fr-FR" sz="2200" dirty="0" smtClean="0"/>
              <a:t>’organisation </a:t>
            </a:r>
            <a:r>
              <a:rPr lang="fr-FR" sz="2200" dirty="0"/>
              <a:t>dans laquelle se déroule le projet </a:t>
            </a:r>
            <a:endParaRPr lang="fr-FR" sz="2200" dirty="0" smtClean="0"/>
          </a:p>
          <a:p>
            <a:pPr marL="1257300" lvl="2" indent="-342900">
              <a:lnSpc>
                <a:spcPct val="80000"/>
              </a:lnSpc>
              <a:spcBef>
                <a:spcPct val="20000"/>
              </a:spcBef>
              <a:buFont typeface="Arial" pitchFamily="34" charset="0"/>
              <a:buChar char="•"/>
            </a:pPr>
            <a:r>
              <a:rPr lang="fr-FR" sz="2200" dirty="0"/>
              <a:t>L</a:t>
            </a:r>
            <a:r>
              <a:rPr lang="fr-FR" sz="2200" dirty="0" smtClean="0"/>
              <a:t>’environnement dans </a:t>
            </a:r>
            <a:r>
              <a:rPr lang="fr-FR" sz="2200" dirty="0"/>
              <a:t>lequel évolue cette </a:t>
            </a:r>
            <a:r>
              <a:rPr lang="fr-FR" sz="2200" dirty="0" smtClean="0"/>
              <a:t>organisation</a:t>
            </a:r>
          </a:p>
          <a:p>
            <a:pPr marL="1257300" lvl="2" indent="-342900">
              <a:lnSpc>
                <a:spcPct val="80000"/>
              </a:lnSpc>
              <a:spcBef>
                <a:spcPct val="20000"/>
              </a:spcBef>
              <a:buFont typeface="Arial" pitchFamily="34" charset="0"/>
              <a:buChar char="•"/>
            </a:pPr>
            <a:r>
              <a:rPr lang="fr-FR" sz="2200" dirty="0"/>
              <a:t>S</a:t>
            </a:r>
            <a:r>
              <a:rPr lang="fr-FR" sz="2200" dirty="0" smtClean="0"/>
              <a:t>on </a:t>
            </a:r>
            <a:r>
              <a:rPr lang="fr-FR" sz="2200" dirty="0"/>
              <a:t>équipe</a:t>
            </a:r>
            <a:r>
              <a:rPr lang="fr-FR" sz="2200" dirty="0" smtClean="0"/>
              <a:t>,</a:t>
            </a:r>
          </a:p>
          <a:p>
            <a:pPr marL="1257300" lvl="2" indent="-342900">
              <a:lnSpc>
                <a:spcPct val="80000"/>
              </a:lnSpc>
              <a:spcBef>
                <a:spcPct val="20000"/>
              </a:spcBef>
              <a:buFont typeface="Arial" pitchFamily="34" charset="0"/>
              <a:buChar char="•"/>
            </a:pPr>
            <a:r>
              <a:rPr lang="fr-FR" sz="2200" dirty="0"/>
              <a:t>L</a:t>
            </a:r>
            <a:r>
              <a:rPr lang="fr-FR" sz="2200" dirty="0" smtClean="0"/>
              <a:t>e </a:t>
            </a:r>
            <a:r>
              <a:rPr lang="fr-FR" sz="2200" dirty="0"/>
              <a:t>client</a:t>
            </a:r>
            <a:r>
              <a:rPr lang="fr-FR" sz="2200" dirty="0" smtClean="0"/>
              <a:t>,</a:t>
            </a:r>
          </a:p>
          <a:p>
            <a:pPr marL="1257300" lvl="2" indent="-342900">
              <a:lnSpc>
                <a:spcPct val="80000"/>
              </a:lnSpc>
              <a:spcBef>
                <a:spcPct val="20000"/>
              </a:spcBef>
              <a:buFont typeface="Arial" pitchFamily="34" charset="0"/>
              <a:buChar char="•"/>
            </a:pPr>
            <a:r>
              <a:rPr lang="fr-FR" sz="2200" dirty="0"/>
              <a:t>L</a:t>
            </a:r>
            <a:r>
              <a:rPr lang="fr-FR" sz="2200" dirty="0" smtClean="0"/>
              <a:t>es </a:t>
            </a:r>
            <a:r>
              <a:rPr lang="fr-FR" sz="2200" dirty="0"/>
              <a:t>sous-traitants ou autres </a:t>
            </a:r>
            <a:r>
              <a:rPr lang="fr-FR" sz="2200" dirty="0" smtClean="0"/>
              <a:t>fournisseurs impliqués </a:t>
            </a:r>
            <a:r>
              <a:rPr lang="fr-FR" sz="2200" dirty="0"/>
              <a:t>dans le déroulement du projet</a:t>
            </a:r>
            <a:r>
              <a:rPr lang="fr-FR" sz="2200" dirty="0" smtClean="0"/>
              <a:t>.</a:t>
            </a:r>
            <a:endParaRPr lang="fr-FR" sz="2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214282" y="129882"/>
            <a:ext cx="8715436" cy="513036"/>
          </a:xfrm>
          <a:prstGeom prst="rect">
            <a:avLst/>
          </a:prstGeom>
        </p:spPr>
        <p:txBody>
          <a:bodyP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dirty="0" smtClean="0">
                <a:ln>
                  <a:noFill/>
                </a:ln>
                <a:solidFill>
                  <a:schemeClr val="tx1"/>
                </a:solidFill>
                <a:effectLst/>
                <a:uLnTx/>
                <a:uFillTx/>
                <a:latin typeface="+mj-lt"/>
                <a:ea typeface="+mj-ea"/>
                <a:cs typeface="+mj-cs"/>
              </a:rPr>
              <a:t>Quelques Recommandations</a:t>
            </a:r>
          </a:p>
        </p:txBody>
      </p:sp>
      <p:sp>
        <p:nvSpPr>
          <p:cNvPr id="3" name="Espace réservé du contenu 2"/>
          <p:cNvSpPr txBox="1">
            <a:spLocks/>
          </p:cNvSpPr>
          <p:nvPr/>
        </p:nvSpPr>
        <p:spPr>
          <a:xfrm>
            <a:off x="214282" y="857232"/>
            <a:ext cx="8715436" cy="5643602"/>
          </a:xfrm>
          <a:prstGeom prst="rect">
            <a:avLst/>
          </a:prstGeom>
        </p:spPr>
        <p:txBody>
          <a:bodyPr>
            <a:normAutofit fontScale="92500" lnSpcReduction="10000"/>
          </a:bodyPr>
          <a:lstStyle/>
          <a:p>
            <a:pPr marL="342900" indent="-342900">
              <a:lnSpc>
                <a:spcPct val="80000"/>
              </a:lnSpc>
              <a:spcBef>
                <a:spcPct val="20000"/>
              </a:spcBef>
              <a:buFont typeface="Arial" pitchFamily="34" charset="0"/>
              <a:buChar char="•"/>
            </a:pPr>
            <a:r>
              <a:rPr lang="fr-FR" sz="2400" dirty="0" smtClean="0"/>
              <a:t>Parties </a:t>
            </a:r>
            <a:r>
              <a:rPr lang="fr-FR" sz="2400" dirty="0"/>
              <a:t>prenantes doivent être identifiées : </a:t>
            </a:r>
            <a:endParaRPr lang="fr-FR" sz="2400" dirty="0" smtClean="0"/>
          </a:p>
          <a:p>
            <a:pPr marL="800100" lvl="1" indent="-342900">
              <a:lnSpc>
                <a:spcPct val="80000"/>
              </a:lnSpc>
              <a:spcBef>
                <a:spcPct val="20000"/>
              </a:spcBef>
              <a:buFont typeface="Arial" pitchFamily="34" charset="0"/>
              <a:buChar char="•"/>
            </a:pPr>
            <a:r>
              <a:rPr lang="fr-FR" sz="2400" dirty="0" smtClean="0"/>
              <a:t>Toutes </a:t>
            </a:r>
            <a:r>
              <a:rPr lang="fr-FR" sz="2400" dirty="0"/>
              <a:t>les </a:t>
            </a:r>
            <a:r>
              <a:rPr lang="fr-FR" sz="2400" dirty="0" smtClean="0"/>
              <a:t>organisations :</a:t>
            </a:r>
          </a:p>
          <a:p>
            <a:pPr marL="1257300" lvl="2" indent="-342900">
              <a:lnSpc>
                <a:spcPct val="80000"/>
              </a:lnSpc>
              <a:spcBef>
                <a:spcPct val="20000"/>
              </a:spcBef>
              <a:buFont typeface="Arial" pitchFamily="34" charset="0"/>
              <a:buChar char="•"/>
            </a:pPr>
            <a:r>
              <a:rPr lang="fr-FR" sz="2400" dirty="0" smtClean="0"/>
              <a:t>Départements</a:t>
            </a:r>
            <a:r>
              <a:rPr lang="fr-FR" sz="2400" dirty="0"/>
              <a:t>, services, entreprises, sous-traitants, </a:t>
            </a:r>
            <a:r>
              <a:rPr lang="fr-FR" sz="2400" dirty="0" smtClean="0"/>
              <a:t>fournisseurs, etc. </a:t>
            </a:r>
          </a:p>
          <a:p>
            <a:pPr marL="800100" lvl="3" indent="-342900">
              <a:lnSpc>
                <a:spcPct val="80000"/>
              </a:lnSpc>
              <a:spcBef>
                <a:spcPct val="20000"/>
              </a:spcBef>
              <a:buFont typeface="Arial" pitchFamily="34" charset="0"/>
              <a:buChar char="•"/>
            </a:pPr>
            <a:r>
              <a:rPr lang="fr-FR" sz="2400" dirty="0" smtClean="0"/>
              <a:t>Toutes </a:t>
            </a:r>
            <a:r>
              <a:rPr lang="fr-FR" sz="2400" dirty="0"/>
              <a:t>les personnes affectées par le projet ou y ayant un rôle direct ou indirect. </a:t>
            </a:r>
            <a:endParaRPr lang="fr-FR" sz="2400" dirty="0" smtClean="0"/>
          </a:p>
          <a:p>
            <a:pPr marL="800100" lvl="3" indent="-342900">
              <a:lnSpc>
                <a:spcPct val="80000"/>
              </a:lnSpc>
              <a:spcBef>
                <a:spcPct val="20000"/>
              </a:spcBef>
              <a:buFont typeface="Arial" pitchFamily="34" charset="0"/>
              <a:buChar char="•"/>
            </a:pPr>
            <a:r>
              <a:rPr lang="fr-FR" sz="2400" dirty="0" smtClean="0">
                <a:sym typeface="Wingdings" panose="05000000000000000000" pitchFamily="2" charset="2"/>
              </a:rPr>
              <a:t> </a:t>
            </a:r>
            <a:r>
              <a:rPr lang="fr-FR" sz="2400" dirty="0" smtClean="0"/>
              <a:t>Le </a:t>
            </a:r>
            <a:r>
              <a:rPr lang="fr-FR" sz="2400" dirty="0"/>
              <a:t>chef de projet </a:t>
            </a:r>
            <a:r>
              <a:rPr lang="fr-FR" sz="2400" dirty="0" smtClean="0"/>
              <a:t>comprend :</a:t>
            </a:r>
          </a:p>
          <a:p>
            <a:pPr marL="1257300" lvl="4" indent="-342900">
              <a:lnSpc>
                <a:spcPct val="80000"/>
              </a:lnSpc>
              <a:spcBef>
                <a:spcPct val="20000"/>
              </a:spcBef>
              <a:buFont typeface="Arial" pitchFamily="34" charset="0"/>
              <a:buChar char="•"/>
            </a:pPr>
            <a:r>
              <a:rPr lang="fr-FR" sz="2400" dirty="0" smtClean="0"/>
              <a:t>Attentes, bénéfices escomptés, enjeux</a:t>
            </a:r>
            <a:r>
              <a:rPr lang="fr-FR" sz="2400" dirty="0"/>
              <a:t>, </a:t>
            </a:r>
            <a:r>
              <a:rPr lang="fr-FR" sz="2400" dirty="0" smtClean="0"/>
              <a:t>conflits d’intérêt et priorités</a:t>
            </a:r>
            <a:r>
              <a:rPr lang="fr-FR" sz="2400" dirty="0"/>
              <a:t>. </a:t>
            </a:r>
            <a:endParaRPr lang="fr-FR" sz="2400" dirty="0" smtClean="0"/>
          </a:p>
          <a:p>
            <a:pPr marL="800100" lvl="3" indent="-342900">
              <a:lnSpc>
                <a:spcPct val="80000"/>
              </a:lnSpc>
              <a:spcBef>
                <a:spcPct val="20000"/>
              </a:spcBef>
              <a:buFont typeface="Arial" pitchFamily="34" charset="0"/>
              <a:buChar char="•"/>
            </a:pPr>
            <a:r>
              <a:rPr lang="fr-FR" sz="2400" dirty="0" smtClean="0"/>
              <a:t>Plus </a:t>
            </a:r>
            <a:r>
              <a:rPr lang="fr-FR" sz="2400" dirty="0"/>
              <a:t>tôt est le mieux </a:t>
            </a:r>
            <a:r>
              <a:rPr lang="fr-FR" sz="2400" dirty="0" smtClean="0"/>
              <a:t>:</a:t>
            </a:r>
          </a:p>
          <a:p>
            <a:pPr marL="1257300" lvl="4" indent="-342900">
              <a:lnSpc>
                <a:spcPct val="80000"/>
              </a:lnSpc>
              <a:spcBef>
                <a:spcPct val="20000"/>
              </a:spcBef>
              <a:buFont typeface="Arial" pitchFamily="34" charset="0"/>
              <a:buChar char="•"/>
            </a:pPr>
            <a:r>
              <a:rPr lang="fr-FR" sz="2400" dirty="0" smtClean="0"/>
              <a:t>pour identifier les alliés possibles.</a:t>
            </a:r>
          </a:p>
          <a:p>
            <a:pPr marL="1257300" lvl="4" indent="-342900">
              <a:lnSpc>
                <a:spcPct val="80000"/>
              </a:lnSpc>
              <a:spcBef>
                <a:spcPct val="20000"/>
              </a:spcBef>
              <a:buFont typeface="Arial" pitchFamily="34" charset="0"/>
              <a:buChar char="•"/>
            </a:pPr>
            <a:r>
              <a:rPr lang="fr-FR" sz="2400" dirty="0" smtClean="0"/>
              <a:t>Repérer les personnes obstacles</a:t>
            </a:r>
          </a:p>
          <a:p>
            <a:pPr marL="1257300" lvl="4" indent="-342900">
              <a:lnSpc>
                <a:spcPct val="80000"/>
              </a:lnSpc>
              <a:spcBef>
                <a:spcPct val="20000"/>
              </a:spcBef>
              <a:buFont typeface="Arial" pitchFamily="34" charset="0"/>
              <a:buChar char="•"/>
            </a:pPr>
            <a:r>
              <a:rPr lang="fr-FR" sz="2400" dirty="0" smtClean="0"/>
              <a:t>Envisager </a:t>
            </a:r>
            <a:r>
              <a:rPr lang="fr-FR" sz="2400" dirty="0"/>
              <a:t>de mettre au point un plan de conduite du changement. </a:t>
            </a:r>
            <a:endParaRPr lang="fr-FR" sz="2400" dirty="0" smtClean="0"/>
          </a:p>
          <a:p>
            <a:pPr marL="1257300" lvl="4" indent="-342900">
              <a:lnSpc>
                <a:spcPct val="80000"/>
              </a:lnSpc>
              <a:spcBef>
                <a:spcPct val="20000"/>
              </a:spcBef>
              <a:buFont typeface="Arial" pitchFamily="34" charset="0"/>
              <a:buChar char="•"/>
            </a:pPr>
            <a:r>
              <a:rPr lang="fr-FR" sz="2400" dirty="0" smtClean="0"/>
              <a:t>Exemple : </a:t>
            </a:r>
          </a:p>
          <a:p>
            <a:pPr marL="1714500" lvl="5" indent="-342900">
              <a:lnSpc>
                <a:spcPct val="80000"/>
              </a:lnSpc>
              <a:spcBef>
                <a:spcPct val="20000"/>
              </a:spcBef>
              <a:buFont typeface="Arial" pitchFamily="34" charset="0"/>
              <a:buChar char="•"/>
            </a:pPr>
            <a:r>
              <a:rPr lang="fr-FR" sz="2400" i="1" dirty="0" smtClean="0"/>
              <a:t>« sur </a:t>
            </a:r>
            <a:r>
              <a:rPr lang="fr-FR" sz="2400" i="1" dirty="0"/>
              <a:t>le plan organisationnel et </a:t>
            </a:r>
            <a:r>
              <a:rPr lang="fr-FR" sz="2400" i="1" dirty="0" smtClean="0"/>
              <a:t>logistique </a:t>
            </a:r>
            <a:r>
              <a:rPr lang="fr-FR" sz="2400" i="1" dirty="0"/>
              <a:t>dans une entreprise qui pratique le développement offshore, le projet sera impacté par les décalages horaires et la distance entre les équipes. L’environnement humain est un facteur déterminant pour le succès d’un projet</a:t>
            </a:r>
            <a:r>
              <a:rPr lang="fr-FR" sz="2400" i="1" dirty="0" smtClean="0"/>
              <a:t>. »</a:t>
            </a:r>
            <a:endParaRPr lang="fr-FR" sz="2400" i="1" dirty="0"/>
          </a:p>
        </p:txBody>
      </p:sp>
    </p:spTree>
    <p:extLst>
      <p:ext uri="{BB962C8B-B14F-4D97-AF65-F5344CB8AC3E}">
        <p14:creationId xmlns:p14="http://schemas.microsoft.com/office/powerpoint/2010/main" val="27260032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214282" y="129882"/>
            <a:ext cx="8715436" cy="513036"/>
          </a:xfrm>
          <a:prstGeom prst="rect">
            <a:avLst/>
          </a:prstGeom>
        </p:spPr>
        <p:txBody>
          <a:bodyPr>
            <a:normAutofit fontScale="75000" lnSpcReduction="20000"/>
          </a:bodyPr>
          <a:lstStyle/>
          <a:p>
            <a:pPr lvl="0" algn="ctr">
              <a:spcBef>
                <a:spcPct val="0"/>
              </a:spcBef>
              <a:defRPr/>
            </a:pPr>
            <a:r>
              <a:rPr lang="fr-FR" sz="4400" dirty="0" smtClean="0"/>
              <a:t>Quelques Recommandations</a:t>
            </a:r>
          </a:p>
        </p:txBody>
      </p:sp>
      <p:sp>
        <p:nvSpPr>
          <p:cNvPr id="3" name="Espace réservé du contenu 2"/>
          <p:cNvSpPr txBox="1">
            <a:spLocks/>
          </p:cNvSpPr>
          <p:nvPr/>
        </p:nvSpPr>
        <p:spPr>
          <a:xfrm>
            <a:off x="214282" y="857232"/>
            <a:ext cx="8715436" cy="5643602"/>
          </a:xfrm>
          <a:prstGeom prst="rect">
            <a:avLst/>
          </a:prstGeom>
        </p:spPr>
        <p:txBody>
          <a:bodyPr>
            <a:normAutofit fontScale="92500" lnSpcReduction="10000"/>
          </a:bodyPr>
          <a:lstStyle/>
          <a:p>
            <a:pPr marL="342900" indent="-342900">
              <a:lnSpc>
                <a:spcPct val="80000"/>
              </a:lnSpc>
              <a:spcBef>
                <a:spcPct val="20000"/>
              </a:spcBef>
            </a:pPr>
            <a:r>
              <a:rPr lang="fr-FR" sz="2400" dirty="0" smtClean="0"/>
              <a:t> </a:t>
            </a:r>
          </a:p>
          <a:p>
            <a:pPr marL="342900" indent="-342900">
              <a:lnSpc>
                <a:spcPct val="80000"/>
              </a:lnSpc>
              <a:spcBef>
                <a:spcPct val="20000"/>
              </a:spcBef>
              <a:buFont typeface="Arial" pitchFamily="34" charset="0"/>
              <a:buChar char="•"/>
            </a:pPr>
            <a:endParaRPr lang="fr-FR" sz="2400" dirty="0"/>
          </a:p>
          <a:p>
            <a:pPr marL="342900" indent="-342900">
              <a:lnSpc>
                <a:spcPct val="80000"/>
              </a:lnSpc>
              <a:spcBef>
                <a:spcPct val="20000"/>
              </a:spcBef>
              <a:buFont typeface="Arial" pitchFamily="34" charset="0"/>
              <a:buChar char="•"/>
            </a:pPr>
            <a:endParaRPr lang="fr-FR" sz="2400" dirty="0" smtClean="0"/>
          </a:p>
          <a:p>
            <a:pPr marL="342900" indent="-342900">
              <a:lnSpc>
                <a:spcPct val="80000"/>
              </a:lnSpc>
              <a:spcBef>
                <a:spcPct val="20000"/>
              </a:spcBef>
              <a:buFont typeface="Arial" pitchFamily="34" charset="0"/>
              <a:buChar char="•"/>
            </a:pPr>
            <a:endParaRPr lang="fr-FR" sz="2400" dirty="0"/>
          </a:p>
          <a:p>
            <a:pPr marL="342900" indent="-342900">
              <a:lnSpc>
                <a:spcPct val="80000"/>
              </a:lnSpc>
              <a:spcBef>
                <a:spcPct val="20000"/>
              </a:spcBef>
              <a:buFont typeface="Arial" pitchFamily="34" charset="0"/>
              <a:buChar char="•"/>
            </a:pPr>
            <a:endParaRPr lang="fr-FR" sz="2400" dirty="0" smtClean="0"/>
          </a:p>
          <a:p>
            <a:pPr marL="342900" indent="-342900">
              <a:lnSpc>
                <a:spcPct val="80000"/>
              </a:lnSpc>
              <a:spcBef>
                <a:spcPct val="20000"/>
              </a:spcBef>
              <a:buFont typeface="Arial" pitchFamily="34" charset="0"/>
              <a:buChar char="•"/>
            </a:pPr>
            <a:endParaRPr lang="fr-FR" sz="2400" dirty="0"/>
          </a:p>
          <a:p>
            <a:pPr marL="342900" indent="-342900">
              <a:lnSpc>
                <a:spcPct val="80000"/>
              </a:lnSpc>
              <a:spcBef>
                <a:spcPct val="20000"/>
              </a:spcBef>
              <a:buFont typeface="Arial" pitchFamily="34" charset="0"/>
              <a:buChar char="•"/>
            </a:pPr>
            <a:endParaRPr lang="fr-FR" sz="2400" dirty="0" smtClean="0"/>
          </a:p>
          <a:p>
            <a:pPr marL="342900" indent="-342900">
              <a:lnSpc>
                <a:spcPct val="80000"/>
              </a:lnSpc>
              <a:spcBef>
                <a:spcPct val="20000"/>
              </a:spcBef>
              <a:buFont typeface="Arial" pitchFamily="34" charset="0"/>
              <a:buChar char="•"/>
            </a:pPr>
            <a:endParaRPr lang="fr-FR" sz="2400" dirty="0"/>
          </a:p>
          <a:p>
            <a:pPr marL="342900" indent="-342900">
              <a:lnSpc>
                <a:spcPct val="80000"/>
              </a:lnSpc>
              <a:spcBef>
                <a:spcPct val="20000"/>
              </a:spcBef>
              <a:buFont typeface="Arial" pitchFamily="34" charset="0"/>
              <a:buChar char="•"/>
            </a:pPr>
            <a:endParaRPr lang="fr-FR" sz="2400" dirty="0" smtClean="0"/>
          </a:p>
          <a:p>
            <a:pPr marL="342900" indent="-342900">
              <a:lnSpc>
                <a:spcPct val="80000"/>
              </a:lnSpc>
              <a:spcBef>
                <a:spcPct val="20000"/>
              </a:spcBef>
              <a:buFont typeface="Arial" pitchFamily="34" charset="0"/>
              <a:buChar char="•"/>
            </a:pPr>
            <a:endParaRPr lang="fr-FR" sz="2400" dirty="0" err="1" smtClean="0"/>
          </a:p>
          <a:p>
            <a:pPr marL="342900" indent="-342900">
              <a:lnSpc>
                <a:spcPct val="80000"/>
              </a:lnSpc>
              <a:spcBef>
                <a:spcPct val="20000"/>
              </a:spcBef>
              <a:buFont typeface="Arial" pitchFamily="34" charset="0"/>
              <a:buChar char="•"/>
            </a:pPr>
            <a:r>
              <a:rPr lang="fr-FR" sz="2400" dirty="0" smtClean="0"/>
              <a:t>Le </a:t>
            </a:r>
            <a:r>
              <a:rPr lang="fr-FR" sz="2400" dirty="0"/>
              <a:t>projet se déroule dans une organisation qui se caractérise par : </a:t>
            </a:r>
            <a:endParaRPr lang="fr-FR" sz="2400" dirty="0" smtClean="0"/>
          </a:p>
          <a:p>
            <a:pPr marL="800100" lvl="1" indent="-342900">
              <a:lnSpc>
                <a:spcPct val="80000"/>
              </a:lnSpc>
              <a:spcBef>
                <a:spcPct val="20000"/>
              </a:spcBef>
              <a:buFont typeface="Arial" pitchFamily="34" charset="0"/>
              <a:buChar char="•"/>
            </a:pPr>
            <a:r>
              <a:rPr lang="fr-FR" sz="2400" dirty="0"/>
              <a:t>U</a:t>
            </a:r>
            <a:r>
              <a:rPr lang="fr-FR" sz="2400" dirty="0" smtClean="0"/>
              <a:t>ne culture</a:t>
            </a:r>
            <a:r>
              <a:rPr lang="fr-FR" sz="2400" dirty="0"/>
              <a:t>.</a:t>
            </a:r>
            <a:endParaRPr lang="fr-FR" sz="2400" dirty="0" smtClean="0"/>
          </a:p>
          <a:p>
            <a:pPr marL="800100" lvl="1" indent="-342900">
              <a:lnSpc>
                <a:spcPct val="80000"/>
              </a:lnSpc>
              <a:spcBef>
                <a:spcPct val="20000"/>
              </a:spcBef>
              <a:buFont typeface="Arial" pitchFamily="34" charset="0"/>
              <a:buChar char="•"/>
            </a:pPr>
            <a:r>
              <a:rPr lang="fr-FR" sz="2400" dirty="0"/>
              <a:t>U</a:t>
            </a:r>
            <a:r>
              <a:rPr lang="fr-FR" sz="2400" dirty="0" smtClean="0"/>
              <a:t>n organigramme</a:t>
            </a:r>
            <a:r>
              <a:rPr lang="fr-FR" sz="2400" dirty="0"/>
              <a:t>.</a:t>
            </a:r>
            <a:endParaRPr lang="fr-FR" sz="2400" dirty="0" smtClean="0"/>
          </a:p>
          <a:p>
            <a:pPr marL="800100" lvl="1" indent="-342900">
              <a:lnSpc>
                <a:spcPct val="80000"/>
              </a:lnSpc>
              <a:spcBef>
                <a:spcPct val="20000"/>
              </a:spcBef>
              <a:buFont typeface="Arial" pitchFamily="34" charset="0"/>
              <a:buChar char="•"/>
            </a:pPr>
            <a:r>
              <a:rPr lang="fr-FR" sz="2400" dirty="0"/>
              <a:t>D</a:t>
            </a:r>
            <a:r>
              <a:rPr lang="fr-FR" sz="2400" dirty="0" smtClean="0"/>
              <a:t>es procédures</a:t>
            </a:r>
            <a:r>
              <a:rPr lang="fr-FR" sz="2400" dirty="0"/>
              <a:t>.</a:t>
            </a:r>
            <a:endParaRPr lang="fr-FR" sz="2400" dirty="0" smtClean="0"/>
          </a:p>
          <a:p>
            <a:pPr marL="800100" lvl="1" indent="-342900">
              <a:lnSpc>
                <a:spcPct val="80000"/>
              </a:lnSpc>
              <a:spcBef>
                <a:spcPct val="20000"/>
              </a:spcBef>
              <a:buFont typeface="Arial" pitchFamily="34" charset="0"/>
              <a:buChar char="•"/>
            </a:pPr>
            <a:r>
              <a:rPr lang="fr-FR" sz="2400" dirty="0" smtClean="0"/>
              <a:t>Et des </a:t>
            </a:r>
            <a:r>
              <a:rPr lang="fr-FR" sz="2400" dirty="0"/>
              <a:t>moyens plus ou moins importants mis à disposition.</a:t>
            </a:r>
          </a:p>
          <a:p>
            <a:pPr>
              <a:lnSpc>
                <a:spcPct val="80000"/>
              </a:lnSpc>
              <a:spcBef>
                <a:spcPct val="20000"/>
              </a:spcBef>
            </a:pPr>
            <a:endParaRPr lang="fr-FR" sz="2400" dirty="0"/>
          </a:p>
          <a:p>
            <a:pPr marL="342900" indent="-342900">
              <a:lnSpc>
                <a:spcPct val="80000"/>
              </a:lnSpc>
              <a:spcBef>
                <a:spcPct val="20000"/>
              </a:spcBef>
              <a:buFont typeface="Arial" pitchFamily="34" charset="0"/>
              <a:buChar char="•"/>
            </a:pPr>
            <a:r>
              <a:rPr lang="fr-FR" sz="2400" dirty="0" smtClean="0"/>
              <a:t>L’environnement </a:t>
            </a:r>
            <a:r>
              <a:rPr lang="fr-FR" sz="2400" dirty="0"/>
              <a:t>dans lequel évolue cette organisation influence les conditions du </a:t>
            </a:r>
            <a:r>
              <a:rPr lang="fr-FR" sz="2400" dirty="0" smtClean="0"/>
              <a:t>projet.</a:t>
            </a:r>
            <a:endParaRPr lang="fr-FR" sz="2400" dirty="0"/>
          </a:p>
          <a:p>
            <a:pPr marL="342900" indent="-342900">
              <a:lnSpc>
                <a:spcPct val="80000"/>
              </a:lnSpc>
              <a:spcBef>
                <a:spcPct val="20000"/>
              </a:spcBef>
              <a:buFont typeface="Arial" pitchFamily="34" charset="0"/>
              <a:buChar char="•"/>
            </a:pPr>
            <a:endParaRPr lang="fr-FR" sz="2400" dirty="0"/>
          </a:p>
          <a:p>
            <a:pPr marL="342900" indent="-342900">
              <a:lnSpc>
                <a:spcPct val="80000"/>
              </a:lnSpc>
              <a:spcBef>
                <a:spcPct val="20000"/>
              </a:spcBef>
              <a:buFont typeface="Arial" pitchFamily="34" charset="0"/>
              <a:buChar char="•"/>
            </a:pPr>
            <a:endParaRPr lang="fr-FR" sz="2400" dirty="0"/>
          </a:p>
        </p:txBody>
      </p:sp>
      <p:pic>
        <p:nvPicPr>
          <p:cNvPr id="5122" name="Picture 2"/>
          <p:cNvPicPr>
            <a:picLocks noChangeAspect="1" noChangeArrowheads="1"/>
          </p:cNvPicPr>
          <p:nvPr/>
        </p:nvPicPr>
        <p:blipFill>
          <a:blip r:embed="rId2"/>
          <a:srcRect/>
          <a:stretch>
            <a:fillRect/>
          </a:stretch>
        </p:blipFill>
        <p:spPr bwMode="auto">
          <a:xfrm>
            <a:off x="1714480" y="857232"/>
            <a:ext cx="5857916" cy="27860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214282" y="129882"/>
            <a:ext cx="8715436" cy="513036"/>
          </a:xfrm>
          <a:prstGeom prst="rect">
            <a:avLst/>
          </a:prstGeom>
        </p:spPr>
        <p:txBody>
          <a:bodyPr>
            <a:normAutofit fontScale="75000" lnSpcReduction="20000"/>
          </a:bodyPr>
          <a:lstStyle/>
          <a:p>
            <a:pPr algn="ctr">
              <a:spcBef>
                <a:spcPct val="0"/>
              </a:spcBef>
              <a:defRPr/>
            </a:pPr>
            <a:r>
              <a:rPr lang="fr-FR" sz="4400" dirty="0" smtClean="0"/>
              <a:t>Quelques Recommandations</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fr-FR"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3" name="Espace réservé du contenu 2"/>
          <p:cNvSpPr txBox="1">
            <a:spLocks/>
          </p:cNvSpPr>
          <p:nvPr/>
        </p:nvSpPr>
        <p:spPr>
          <a:xfrm>
            <a:off x="214282" y="714356"/>
            <a:ext cx="8715436" cy="6000768"/>
          </a:xfrm>
          <a:prstGeom prst="rect">
            <a:avLst/>
          </a:prstGeom>
        </p:spPr>
        <p:txBody>
          <a:bodyPr>
            <a:noAutofit/>
          </a:bodyPr>
          <a:lstStyle/>
          <a:p>
            <a:pPr marL="342900" indent="-342900">
              <a:lnSpc>
                <a:spcPct val="80000"/>
              </a:lnSpc>
              <a:spcBef>
                <a:spcPct val="20000"/>
              </a:spcBef>
              <a:buFont typeface="Arial" pitchFamily="34" charset="0"/>
              <a:buChar char="•"/>
            </a:pPr>
            <a:r>
              <a:rPr lang="fr-FR" sz="2200" dirty="0" smtClean="0"/>
              <a:t>Exemple :</a:t>
            </a:r>
          </a:p>
          <a:p>
            <a:r>
              <a:rPr lang="fr-FR" sz="2200" dirty="0" smtClean="0"/>
              <a:t>	« </a:t>
            </a:r>
            <a:r>
              <a:rPr lang="fr-FR" sz="2200" i="1" dirty="0" smtClean="0"/>
              <a:t>Un projet international nécessite une prise en compte des 	différences culturelles et des réglementations locales. </a:t>
            </a:r>
          </a:p>
          <a:p>
            <a:r>
              <a:rPr lang="fr-FR" sz="2200" i="1" dirty="0" smtClean="0"/>
              <a:t>	La concurrence, la pression du marché peuvent impacter le 	délai d’un projet ; une nouvelle réglementation ou un décret-</a:t>
            </a:r>
          </a:p>
          <a:p>
            <a:r>
              <a:rPr lang="fr-FR" sz="2200" i="1" dirty="0" smtClean="0"/>
              <a:t>	loi peuvent modifier le contenu du projet. »</a:t>
            </a:r>
          </a:p>
          <a:p>
            <a:endParaRPr lang="fr-FR" sz="2200" dirty="0" smtClean="0"/>
          </a:p>
          <a:p>
            <a:pPr marL="342900" indent="-342900">
              <a:lnSpc>
                <a:spcPct val="80000"/>
              </a:lnSpc>
              <a:spcBef>
                <a:spcPct val="20000"/>
              </a:spcBef>
              <a:buFont typeface="Arial" pitchFamily="34" charset="0"/>
              <a:buChar char="•"/>
            </a:pPr>
            <a:r>
              <a:rPr lang="fr-FR" sz="2200" dirty="0" smtClean="0"/>
              <a:t>Prise en compte de tous les éléments du contexte par le chef de projet </a:t>
            </a:r>
          </a:p>
          <a:p>
            <a:pPr marL="800100" lvl="1" indent="-342900">
              <a:lnSpc>
                <a:spcPct val="80000"/>
              </a:lnSpc>
              <a:spcBef>
                <a:spcPct val="20000"/>
              </a:spcBef>
              <a:buFont typeface="Arial" pitchFamily="34" charset="0"/>
              <a:buChar char="•"/>
            </a:pPr>
            <a:r>
              <a:rPr lang="fr-FR" sz="2200" dirty="0" smtClean="0">
                <a:sym typeface="Wingdings" pitchFamily="2" charset="2"/>
              </a:rPr>
              <a:t> </a:t>
            </a:r>
            <a:r>
              <a:rPr lang="fr-FR" sz="2200" dirty="0" smtClean="0"/>
              <a:t>Le chef de projet doit :</a:t>
            </a:r>
          </a:p>
          <a:p>
            <a:pPr marL="1257300" lvl="2" indent="-342900">
              <a:lnSpc>
                <a:spcPct val="80000"/>
              </a:lnSpc>
              <a:spcBef>
                <a:spcPct val="20000"/>
              </a:spcBef>
              <a:buFont typeface="Arial" pitchFamily="34" charset="0"/>
              <a:buChar char="•"/>
            </a:pPr>
            <a:r>
              <a:rPr lang="fr-FR" sz="2200" dirty="0" smtClean="0"/>
              <a:t>Etre attentif, observateur.</a:t>
            </a:r>
          </a:p>
          <a:p>
            <a:pPr marL="1257300" lvl="2" indent="-342900">
              <a:lnSpc>
                <a:spcPct val="80000"/>
              </a:lnSpc>
              <a:spcBef>
                <a:spcPct val="20000"/>
              </a:spcBef>
              <a:buFont typeface="Arial" pitchFamily="34" charset="0"/>
              <a:buChar char="•"/>
            </a:pPr>
            <a:r>
              <a:rPr lang="fr-FR" sz="2200" dirty="0" smtClean="0"/>
              <a:t>Faire preuve d’une bonne capacité d’analyse et d’organisation. </a:t>
            </a:r>
          </a:p>
          <a:p>
            <a:pPr marL="1257300" lvl="2" indent="-342900">
              <a:lnSpc>
                <a:spcPct val="80000"/>
              </a:lnSpc>
              <a:spcBef>
                <a:spcPct val="20000"/>
              </a:spcBef>
              <a:buFont typeface="Arial" pitchFamily="34" charset="0"/>
              <a:buChar char="•"/>
            </a:pPr>
            <a:r>
              <a:rPr lang="fr-FR" sz="2200" dirty="0"/>
              <a:t>A</a:t>
            </a:r>
            <a:r>
              <a:rPr lang="fr-FR" sz="2200" dirty="0" smtClean="0"/>
              <a:t>dapter son style de management en fonction du contexte :</a:t>
            </a:r>
          </a:p>
          <a:p>
            <a:pPr marL="1714500" lvl="3" indent="-342900">
              <a:lnSpc>
                <a:spcPct val="80000"/>
              </a:lnSpc>
              <a:spcBef>
                <a:spcPct val="20000"/>
              </a:spcBef>
              <a:buFont typeface="Arial" pitchFamily="34" charset="0"/>
              <a:buChar char="•"/>
            </a:pPr>
            <a:r>
              <a:rPr lang="fr-FR" sz="2200" i="1" dirty="0" smtClean="0"/>
              <a:t>Management situationnel  :</a:t>
            </a:r>
          </a:p>
          <a:p>
            <a:pPr marL="2171700" lvl="4" indent="-342900">
              <a:lnSpc>
                <a:spcPct val="80000"/>
              </a:lnSpc>
              <a:spcBef>
                <a:spcPct val="20000"/>
              </a:spcBef>
              <a:buFont typeface="Arial" pitchFamily="34" charset="0"/>
              <a:buChar char="•"/>
            </a:pPr>
            <a:r>
              <a:rPr lang="fr-FR" sz="2200" i="1" dirty="0" smtClean="0"/>
              <a:t>Nécessité </a:t>
            </a:r>
            <a:r>
              <a:rPr lang="fr-FR" sz="2200" dirty="0" smtClean="0"/>
              <a:t>d’exercer différents modes de management </a:t>
            </a:r>
          </a:p>
          <a:p>
            <a:pPr marL="2628900" lvl="5" indent="-342900">
              <a:lnSpc>
                <a:spcPct val="80000"/>
              </a:lnSpc>
              <a:spcBef>
                <a:spcPct val="20000"/>
              </a:spcBef>
              <a:buFont typeface="Arial" pitchFamily="34" charset="0"/>
              <a:buChar char="•"/>
            </a:pPr>
            <a:r>
              <a:rPr lang="fr-FR" sz="2200" dirty="0" smtClean="0"/>
              <a:t>A différents moments </a:t>
            </a:r>
          </a:p>
          <a:p>
            <a:pPr marL="2628900" lvl="5" indent="-342900">
              <a:lnSpc>
                <a:spcPct val="80000"/>
              </a:lnSpc>
              <a:spcBef>
                <a:spcPct val="20000"/>
              </a:spcBef>
              <a:buFont typeface="Arial" pitchFamily="34" charset="0"/>
              <a:buChar char="•"/>
            </a:pPr>
            <a:r>
              <a:rPr lang="fr-FR" sz="2200" dirty="0" smtClean="0"/>
              <a:t>Avec des équipes souvent hétérogène</a:t>
            </a:r>
          </a:p>
          <a:p>
            <a:pPr marL="2628900" lvl="5" indent="-342900">
              <a:lnSpc>
                <a:spcPct val="80000"/>
              </a:lnSpc>
              <a:spcBef>
                <a:spcPct val="20000"/>
              </a:spcBef>
              <a:buFont typeface="Arial" pitchFamily="34" charset="0"/>
              <a:buChar char="•"/>
            </a:pPr>
            <a:r>
              <a:rPr lang="fr-FR" sz="2200" dirty="0" smtClean="0"/>
              <a:t>Dans divers contextes</a:t>
            </a:r>
          </a:p>
          <a:p>
            <a:pPr marL="2628900" lvl="5" indent="-342900">
              <a:lnSpc>
                <a:spcPct val="80000"/>
              </a:lnSpc>
              <a:spcBef>
                <a:spcPct val="20000"/>
              </a:spcBef>
              <a:buFont typeface="Arial" pitchFamily="34" charset="0"/>
              <a:buChar char="•"/>
            </a:pPr>
            <a:r>
              <a:rPr lang="fr-FR" sz="2200" dirty="0"/>
              <a:t>S</a:t>
            </a:r>
            <a:r>
              <a:rPr lang="fr-FR" sz="2200" dirty="0" smtClean="0"/>
              <a:t>ouvent évolutifs au cours d’un projet.</a:t>
            </a:r>
            <a:endParaRPr lang="fr-FR" sz="2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214282" y="129882"/>
            <a:ext cx="8715436" cy="513036"/>
          </a:xfrm>
          <a:prstGeom prst="rect">
            <a:avLst/>
          </a:prstGeom>
        </p:spPr>
        <p:txBody>
          <a:bodyP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smtClean="0">
                <a:ln>
                  <a:noFill/>
                </a:ln>
                <a:solidFill>
                  <a:schemeClr val="tx1"/>
                </a:solidFill>
                <a:effectLst/>
                <a:uLnTx/>
                <a:uFillTx/>
                <a:latin typeface="+mj-lt"/>
                <a:ea typeface="+mj-ea"/>
                <a:cs typeface="+mj-cs"/>
              </a:rPr>
              <a:t>Projet</a:t>
            </a:r>
            <a:endParaRPr kumimoji="0" lang="fr-FR"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3" name="Espace réservé du contenu 2"/>
          <p:cNvSpPr txBox="1">
            <a:spLocks/>
          </p:cNvSpPr>
          <p:nvPr/>
        </p:nvSpPr>
        <p:spPr>
          <a:xfrm>
            <a:off x="214282" y="714356"/>
            <a:ext cx="8715436" cy="6143644"/>
          </a:xfrm>
          <a:prstGeom prst="rect">
            <a:avLst/>
          </a:prstGeom>
        </p:spPr>
        <p:txBody>
          <a:bodyPr>
            <a:normAutofit lnSpcReduction="10000"/>
          </a:bodyPr>
          <a:lstStyle/>
          <a:p>
            <a:pPr marL="342900" indent="-342900">
              <a:lnSpc>
                <a:spcPct val="80000"/>
              </a:lnSpc>
              <a:spcBef>
                <a:spcPct val="20000"/>
              </a:spcBef>
              <a:buFont typeface="Arial" pitchFamily="34" charset="0"/>
              <a:buChar char="•"/>
            </a:pPr>
            <a:r>
              <a:rPr lang="fr-FR" sz="2400" dirty="0" smtClean="0"/>
              <a:t> </a:t>
            </a:r>
            <a:r>
              <a:rPr lang="fr-FR" sz="2200" dirty="0" smtClean="0"/>
              <a:t>R2 : Gérer les hommes :</a:t>
            </a:r>
          </a:p>
          <a:p>
            <a:pPr marL="342900" indent="-342900">
              <a:lnSpc>
                <a:spcPct val="80000"/>
              </a:lnSpc>
              <a:spcBef>
                <a:spcPct val="20000"/>
              </a:spcBef>
            </a:pPr>
            <a:endParaRPr lang="fr-FR" sz="2200" dirty="0" smtClean="0"/>
          </a:p>
          <a:p>
            <a:pPr marL="800100" lvl="1" indent="-342900">
              <a:lnSpc>
                <a:spcPct val="80000"/>
              </a:lnSpc>
              <a:spcBef>
                <a:spcPct val="20000"/>
              </a:spcBef>
              <a:buFont typeface="Arial" pitchFamily="34" charset="0"/>
              <a:buChar char="•"/>
            </a:pPr>
            <a:r>
              <a:rPr lang="fr-FR" sz="2200" dirty="0" smtClean="0"/>
              <a:t>Capacité de mobiliser l’ensemble des acteurs du projets.</a:t>
            </a:r>
          </a:p>
          <a:p>
            <a:pPr marL="1257300" lvl="2" indent="-342900">
              <a:lnSpc>
                <a:spcPct val="80000"/>
              </a:lnSpc>
              <a:spcBef>
                <a:spcPct val="20000"/>
              </a:spcBef>
              <a:buFont typeface="Arial" pitchFamily="34" charset="0"/>
              <a:buChar char="•"/>
            </a:pPr>
            <a:r>
              <a:rPr lang="fr-FR" sz="2200" dirty="0" smtClean="0">
                <a:sym typeface="Wingdings" pitchFamily="2" charset="2"/>
              </a:rPr>
              <a:t> Atteinte des objectifs.</a:t>
            </a:r>
          </a:p>
          <a:p>
            <a:pPr marL="1257300" lvl="2" indent="-342900">
              <a:lnSpc>
                <a:spcPct val="80000"/>
              </a:lnSpc>
              <a:spcBef>
                <a:spcPct val="20000"/>
              </a:spcBef>
              <a:buFont typeface="Arial" pitchFamily="34" charset="0"/>
              <a:buChar char="•"/>
            </a:pPr>
            <a:endParaRPr lang="fr-FR" sz="2200" dirty="0" smtClean="0"/>
          </a:p>
          <a:p>
            <a:pPr marL="800100" lvl="1" indent="-342900">
              <a:lnSpc>
                <a:spcPct val="80000"/>
              </a:lnSpc>
              <a:spcBef>
                <a:spcPct val="20000"/>
              </a:spcBef>
              <a:buFont typeface="Arial" pitchFamily="34" charset="0"/>
              <a:buChar char="•"/>
            </a:pPr>
            <a:r>
              <a:rPr lang="fr-FR" sz="2200" dirty="0" smtClean="0"/>
              <a:t>Capacité d’inculquer la vision du projet à l ’équipe. </a:t>
            </a:r>
          </a:p>
          <a:p>
            <a:pPr marL="800100" lvl="1" indent="-342900">
              <a:lnSpc>
                <a:spcPct val="80000"/>
              </a:lnSpc>
              <a:spcBef>
                <a:spcPct val="20000"/>
              </a:spcBef>
              <a:buFont typeface="Arial" pitchFamily="34" charset="0"/>
              <a:buChar char="•"/>
            </a:pPr>
            <a:endParaRPr lang="fr-FR" sz="2200" dirty="0" smtClean="0"/>
          </a:p>
          <a:p>
            <a:pPr marL="800100" lvl="1" indent="-342900">
              <a:lnSpc>
                <a:spcPct val="80000"/>
              </a:lnSpc>
              <a:spcBef>
                <a:spcPct val="20000"/>
              </a:spcBef>
              <a:buFont typeface="Arial" pitchFamily="34" charset="0"/>
              <a:buChar char="•"/>
            </a:pPr>
            <a:r>
              <a:rPr lang="fr-FR" sz="2200" dirty="0" smtClean="0"/>
              <a:t>Capacité à ne pas se laisser influencer abusivement par les discours des techniciens séduits par une technologie émergente.</a:t>
            </a:r>
          </a:p>
          <a:p>
            <a:pPr marL="800100" lvl="1" indent="-342900">
              <a:lnSpc>
                <a:spcPct val="80000"/>
              </a:lnSpc>
              <a:spcBef>
                <a:spcPct val="20000"/>
              </a:spcBef>
              <a:buFont typeface="Arial" pitchFamily="34" charset="0"/>
              <a:buChar char="•"/>
            </a:pPr>
            <a:endParaRPr lang="fr-FR" sz="2200" dirty="0" smtClean="0"/>
          </a:p>
          <a:p>
            <a:pPr marL="800100" lvl="1" indent="-342900">
              <a:lnSpc>
                <a:spcPct val="80000"/>
              </a:lnSpc>
              <a:spcBef>
                <a:spcPct val="20000"/>
              </a:spcBef>
              <a:buFont typeface="Arial" pitchFamily="34" charset="0"/>
              <a:buChar char="•"/>
            </a:pPr>
            <a:r>
              <a:rPr lang="fr-FR" sz="2200" dirty="0" smtClean="0"/>
              <a:t>Capacité à filtrer les bons conseils prodigués par tous ceux qui, en dehors du projet.</a:t>
            </a:r>
          </a:p>
          <a:p>
            <a:pPr marL="800100" lvl="1" indent="-342900">
              <a:lnSpc>
                <a:spcPct val="80000"/>
              </a:lnSpc>
              <a:spcBef>
                <a:spcPct val="20000"/>
              </a:spcBef>
              <a:buFont typeface="Arial" pitchFamily="34" charset="0"/>
              <a:buChar char="•"/>
            </a:pPr>
            <a:endParaRPr lang="fr-FR" sz="2200" dirty="0" smtClean="0"/>
          </a:p>
          <a:p>
            <a:pPr marL="800100" lvl="1" indent="-342900">
              <a:lnSpc>
                <a:spcPct val="80000"/>
              </a:lnSpc>
              <a:spcBef>
                <a:spcPct val="20000"/>
              </a:spcBef>
              <a:buFont typeface="Arial" pitchFamily="34" charset="0"/>
              <a:buChar char="•"/>
            </a:pPr>
            <a:r>
              <a:rPr lang="fr-FR" sz="2200" dirty="0" smtClean="0"/>
              <a:t>Méthodologie mise au point communiqué.</a:t>
            </a:r>
          </a:p>
          <a:p>
            <a:pPr marL="800100" lvl="1" indent="-342900">
              <a:lnSpc>
                <a:spcPct val="80000"/>
              </a:lnSpc>
              <a:spcBef>
                <a:spcPct val="20000"/>
              </a:spcBef>
              <a:buFont typeface="Arial" pitchFamily="34" charset="0"/>
              <a:buChar char="•"/>
            </a:pPr>
            <a:endParaRPr lang="fr-FR" sz="2200" dirty="0" smtClean="0"/>
          </a:p>
          <a:p>
            <a:pPr marL="800100" lvl="1" indent="-342900">
              <a:lnSpc>
                <a:spcPct val="80000"/>
              </a:lnSpc>
              <a:spcBef>
                <a:spcPct val="20000"/>
              </a:spcBef>
              <a:buFont typeface="Arial" pitchFamily="34" charset="0"/>
              <a:buChar char="•"/>
            </a:pPr>
            <a:r>
              <a:rPr lang="fr-FR" sz="2200" dirty="0" smtClean="0"/>
              <a:t>Capacité à avoir une ouverture d’esprit.</a:t>
            </a:r>
          </a:p>
          <a:p>
            <a:pPr marL="800100" lvl="1" indent="-342900">
              <a:lnSpc>
                <a:spcPct val="80000"/>
              </a:lnSpc>
              <a:spcBef>
                <a:spcPct val="20000"/>
              </a:spcBef>
              <a:buFont typeface="Arial" pitchFamily="34" charset="0"/>
              <a:buChar char="•"/>
            </a:pPr>
            <a:endParaRPr lang="fr-FR" sz="2200" dirty="0" smtClean="0"/>
          </a:p>
          <a:p>
            <a:pPr marL="800100" lvl="1" indent="-342900">
              <a:lnSpc>
                <a:spcPct val="80000"/>
              </a:lnSpc>
              <a:spcBef>
                <a:spcPct val="20000"/>
              </a:spcBef>
              <a:buFont typeface="Arial" pitchFamily="34" charset="0"/>
              <a:buChar char="•"/>
            </a:pPr>
            <a:r>
              <a:rPr lang="fr-FR" sz="2200" dirty="0" smtClean="0"/>
              <a:t>Capacité à faire collaborer et orchestrer plusieurs personnes de différents domaines.</a:t>
            </a:r>
          </a:p>
          <a:p>
            <a:pPr marL="800100" lvl="1" indent="-342900">
              <a:lnSpc>
                <a:spcPct val="80000"/>
              </a:lnSpc>
              <a:spcBef>
                <a:spcPct val="20000"/>
              </a:spcBef>
              <a:buFont typeface="Arial" pitchFamily="34" charset="0"/>
              <a:buChar char="•"/>
            </a:pPr>
            <a:endParaRPr lang="fr-FR" sz="2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214282" y="129882"/>
            <a:ext cx="8715436" cy="513036"/>
          </a:xfrm>
          <a:prstGeom prst="rect">
            <a:avLst/>
          </a:prstGeom>
        </p:spPr>
        <p:txBody>
          <a:bodyP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smtClean="0">
                <a:ln>
                  <a:noFill/>
                </a:ln>
                <a:solidFill>
                  <a:schemeClr val="tx1"/>
                </a:solidFill>
                <a:effectLst/>
                <a:uLnTx/>
                <a:uFillTx/>
                <a:latin typeface="+mj-lt"/>
                <a:ea typeface="+mj-ea"/>
                <a:cs typeface="+mj-cs"/>
              </a:rPr>
              <a:t>Projet</a:t>
            </a:r>
            <a:endParaRPr kumimoji="0" lang="fr-FR"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3" name="Espace réservé du contenu 2"/>
          <p:cNvSpPr txBox="1">
            <a:spLocks/>
          </p:cNvSpPr>
          <p:nvPr/>
        </p:nvSpPr>
        <p:spPr>
          <a:xfrm>
            <a:off x="214282" y="857232"/>
            <a:ext cx="8715436" cy="5643602"/>
          </a:xfrm>
          <a:prstGeom prst="rect">
            <a:avLst/>
          </a:prstGeom>
        </p:spPr>
        <p:txBody>
          <a:bodyPr>
            <a:normAutofit/>
          </a:bodyPr>
          <a:lstStyle/>
          <a:p>
            <a:pPr marL="800100" lvl="1" indent="-342900">
              <a:lnSpc>
                <a:spcPct val="80000"/>
              </a:lnSpc>
              <a:spcBef>
                <a:spcPct val="20000"/>
              </a:spcBef>
              <a:buFont typeface="Arial" pitchFamily="34" charset="0"/>
              <a:buChar char="•"/>
            </a:pPr>
            <a:endParaRPr lang="fr-FR" sz="2400" dirty="0"/>
          </a:p>
        </p:txBody>
      </p:sp>
      <p:pic>
        <p:nvPicPr>
          <p:cNvPr id="1026" name="Picture 2"/>
          <p:cNvPicPr>
            <a:picLocks noChangeAspect="1" noChangeArrowheads="1"/>
          </p:cNvPicPr>
          <p:nvPr/>
        </p:nvPicPr>
        <p:blipFill>
          <a:blip r:embed="rId2"/>
          <a:srcRect/>
          <a:stretch>
            <a:fillRect/>
          </a:stretch>
        </p:blipFill>
        <p:spPr bwMode="auto">
          <a:xfrm>
            <a:off x="342434" y="1428736"/>
            <a:ext cx="8308076" cy="44291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214282" y="129882"/>
            <a:ext cx="8715436" cy="513036"/>
          </a:xfrm>
          <a:prstGeom prst="rect">
            <a:avLst/>
          </a:prstGeom>
        </p:spPr>
        <p:txBody>
          <a:bodyP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smtClean="0">
                <a:ln>
                  <a:noFill/>
                </a:ln>
                <a:solidFill>
                  <a:schemeClr val="tx1"/>
                </a:solidFill>
                <a:effectLst/>
                <a:uLnTx/>
                <a:uFillTx/>
                <a:latin typeface="+mj-lt"/>
                <a:ea typeface="+mj-ea"/>
                <a:cs typeface="+mj-cs"/>
              </a:rPr>
              <a:t>Projet</a:t>
            </a:r>
            <a:endParaRPr kumimoji="0" lang="fr-FR"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3" name="Espace réservé du contenu 2"/>
          <p:cNvSpPr txBox="1">
            <a:spLocks/>
          </p:cNvSpPr>
          <p:nvPr/>
        </p:nvSpPr>
        <p:spPr>
          <a:xfrm>
            <a:off x="214282" y="857232"/>
            <a:ext cx="8715436" cy="5643602"/>
          </a:xfrm>
          <a:prstGeom prst="rect">
            <a:avLst/>
          </a:prstGeom>
        </p:spPr>
        <p:txBody>
          <a:bodyPr>
            <a:normAutofit/>
          </a:bodyPr>
          <a:lstStyle/>
          <a:p>
            <a:pPr marL="800100" lvl="1" indent="-342900">
              <a:lnSpc>
                <a:spcPct val="80000"/>
              </a:lnSpc>
              <a:spcBef>
                <a:spcPct val="20000"/>
              </a:spcBef>
              <a:buFont typeface="Arial" pitchFamily="34" charset="0"/>
              <a:buChar char="•"/>
            </a:pPr>
            <a:endParaRPr lang="fr-FR" sz="2400" dirty="0"/>
          </a:p>
        </p:txBody>
      </p:sp>
      <p:pic>
        <p:nvPicPr>
          <p:cNvPr id="2050" name="Picture 2"/>
          <p:cNvPicPr>
            <a:picLocks noChangeAspect="1" noChangeArrowheads="1"/>
          </p:cNvPicPr>
          <p:nvPr/>
        </p:nvPicPr>
        <p:blipFill>
          <a:blip r:embed="rId2"/>
          <a:srcRect/>
          <a:stretch>
            <a:fillRect/>
          </a:stretch>
        </p:blipFill>
        <p:spPr bwMode="auto">
          <a:xfrm>
            <a:off x="1214414" y="857232"/>
            <a:ext cx="6858048" cy="5286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214282" y="129882"/>
            <a:ext cx="8715436" cy="513036"/>
          </a:xfrm>
          <a:prstGeom prst="rect">
            <a:avLst/>
          </a:prstGeom>
        </p:spPr>
        <p:txBody>
          <a:bodyP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smtClean="0">
                <a:ln>
                  <a:noFill/>
                </a:ln>
                <a:solidFill>
                  <a:schemeClr val="tx1"/>
                </a:solidFill>
                <a:effectLst/>
                <a:uLnTx/>
                <a:uFillTx/>
                <a:latin typeface="+mj-lt"/>
                <a:ea typeface="+mj-ea"/>
                <a:cs typeface="+mj-cs"/>
              </a:rPr>
              <a:t>Projet</a:t>
            </a:r>
            <a:endParaRPr kumimoji="0" lang="fr-FR"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3" name="Espace réservé du contenu 2"/>
          <p:cNvSpPr txBox="1">
            <a:spLocks/>
          </p:cNvSpPr>
          <p:nvPr/>
        </p:nvSpPr>
        <p:spPr>
          <a:xfrm>
            <a:off x="214282" y="857232"/>
            <a:ext cx="8715436" cy="6000768"/>
          </a:xfrm>
          <a:prstGeom prst="rect">
            <a:avLst/>
          </a:prstGeom>
        </p:spPr>
        <p:txBody>
          <a:bodyPr>
            <a:normAutofit fontScale="92500" lnSpcReduction="20000"/>
          </a:bodyPr>
          <a:lstStyle/>
          <a:p>
            <a:pPr marL="342900" indent="-342900">
              <a:lnSpc>
                <a:spcPct val="80000"/>
              </a:lnSpc>
              <a:spcBef>
                <a:spcPct val="20000"/>
              </a:spcBef>
              <a:buFont typeface="Arial" pitchFamily="34" charset="0"/>
              <a:buChar char="•"/>
            </a:pPr>
            <a:r>
              <a:rPr lang="fr-FR" sz="2400" dirty="0" smtClean="0"/>
              <a:t> R3 : Eviter la solitude</a:t>
            </a:r>
            <a:r>
              <a:rPr lang="fr-FR" sz="2400" dirty="0"/>
              <a:t>.</a:t>
            </a:r>
            <a:endParaRPr lang="fr-FR" sz="2400" dirty="0" smtClean="0"/>
          </a:p>
          <a:p>
            <a:pPr marL="800100" lvl="1" indent="-342900">
              <a:lnSpc>
                <a:spcPct val="80000"/>
              </a:lnSpc>
              <a:spcBef>
                <a:spcPct val="20000"/>
              </a:spcBef>
              <a:buFont typeface="Arial" pitchFamily="34" charset="0"/>
              <a:buChar char="•"/>
            </a:pPr>
            <a:r>
              <a:rPr lang="fr-FR" sz="2400" dirty="0" smtClean="0"/>
              <a:t>Sentiment de solitude du chef du projet : </a:t>
            </a:r>
          </a:p>
          <a:p>
            <a:pPr marL="1257300" lvl="2" indent="-342900">
              <a:lnSpc>
                <a:spcPct val="80000"/>
              </a:lnSpc>
              <a:spcBef>
                <a:spcPct val="20000"/>
              </a:spcBef>
              <a:buFont typeface="Arial" pitchFamily="34" charset="0"/>
              <a:buChar char="•"/>
            </a:pPr>
            <a:r>
              <a:rPr lang="fr-FR" sz="2400" dirty="0"/>
              <a:t>A</a:t>
            </a:r>
            <a:r>
              <a:rPr lang="fr-FR" sz="2400" dirty="0" smtClean="0"/>
              <a:t>ux difficultés rencontrées. </a:t>
            </a:r>
          </a:p>
          <a:p>
            <a:pPr marL="1257300" lvl="2" indent="-342900">
              <a:lnSpc>
                <a:spcPct val="80000"/>
              </a:lnSpc>
              <a:spcBef>
                <a:spcPct val="20000"/>
              </a:spcBef>
              <a:buFont typeface="Arial" pitchFamily="34" charset="0"/>
              <a:buChar char="•"/>
            </a:pPr>
            <a:r>
              <a:rPr lang="fr-FR" sz="2400" dirty="0"/>
              <a:t>A</a:t>
            </a:r>
            <a:r>
              <a:rPr lang="fr-FR" sz="2400" dirty="0" smtClean="0"/>
              <a:t>ux questions qui lui sont posées.</a:t>
            </a:r>
          </a:p>
          <a:p>
            <a:pPr marL="1257300" lvl="2" indent="-342900">
              <a:lnSpc>
                <a:spcPct val="80000"/>
              </a:lnSpc>
              <a:spcBef>
                <a:spcPct val="20000"/>
              </a:spcBef>
              <a:buFont typeface="Arial" pitchFamily="34" charset="0"/>
              <a:buChar char="•"/>
            </a:pPr>
            <a:r>
              <a:rPr lang="fr-FR" sz="2400" dirty="0"/>
              <a:t>A</a:t>
            </a:r>
            <a:r>
              <a:rPr lang="fr-FR" sz="2400" dirty="0" smtClean="0"/>
              <a:t>ux problèmes imprévus.</a:t>
            </a:r>
          </a:p>
          <a:p>
            <a:pPr marL="1257300" lvl="2" indent="-342900">
              <a:lnSpc>
                <a:spcPct val="80000"/>
              </a:lnSpc>
              <a:spcBef>
                <a:spcPct val="20000"/>
              </a:spcBef>
              <a:buFont typeface="Arial" pitchFamily="34" charset="0"/>
              <a:buChar char="•"/>
            </a:pPr>
            <a:r>
              <a:rPr lang="fr-FR" sz="2400" dirty="0"/>
              <a:t>A</a:t>
            </a:r>
            <a:r>
              <a:rPr lang="fr-FR" sz="2400" dirty="0" smtClean="0"/>
              <a:t>ux décisions à prendre.</a:t>
            </a:r>
          </a:p>
          <a:p>
            <a:pPr marL="1257300" lvl="2" indent="-342900">
              <a:lnSpc>
                <a:spcPct val="80000"/>
              </a:lnSpc>
              <a:spcBef>
                <a:spcPct val="20000"/>
              </a:spcBef>
              <a:buFont typeface="Arial" pitchFamily="34" charset="0"/>
              <a:buChar char="•"/>
            </a:pPr>
            <a:r>
              <a:rPr lang="fr-FR" sz="2400" dirty="0"/>
              <a:t>F</a:t>
            </a:r>
            <a:r>
              <a:rPr lang="fr-FR" sz="2400" dirty="0" smtClean="0"/>
              <a:t>ace aux engagements à honorer.</a:t>
            </a:r>
          </a:p>
          <a:p>
            <a:pPr marL="800100" lvl="1" indent="-342900">
              <a:lnSpc>
                <a:spcPct val="80000"/>
              </a:lnSpc>
              <a:spcBef>
                <a:spcPct val="20000"/>
              </a:spcBef>
              <a:buFont typeface="Arial" pitchFamily="34" charset="0"/>
              <a:buChar char="•"/>
            </a:pPr>
            <a:endParaRPr lang="fr-FR" sz="2400" dirty="0" smtClean="0"/>
          </a:p>
          <a:p>
            <a:pPr marL="800100" lvl="1" indent="-342900">
              <a:lnSpc>
                <a:spcPct val="80000"/>
              </a:lnSpc>
              <a:spcBef>
                <a:spcPct val="20000"/>
              </a:spcBef>
              <a:buFont typeface="Arial" pitchFamily="34" charset="0"/>
              <a:buChar char="•"/>
            </a:pPr>
            <a:r>
              <a:rPr lang="fr-FR" sz="2400" dirty="0" smtClean="0"/>
              <a:t>Sentiment étrange: </a:t>
            </a:r>
          </a:p>
          <a:p>
            <a:pPr marL="1257300" lvl="2" indent="-342900">
              <a:lnSpc>
                <a:spcPct val="80000"/>
              </a:lnSpc>
              <a:spcBef>
                <a:spcPct val="20000"/>
              </a:spcBef>
              <a:buFont typeface="Arial" pitchFamily="34" charset="0"/>
              <a:buChar char="•"/>
            </a:pPr>
            <a:r>
              <a:rPr lang="fr-FR" sz="2400" dirty="0" smtClean="0"/>
              <a:t>Pour un coordinateur et d’interface entre des acteurs multiples :</a:t>
            </a:r>
          </a:p>
          <a:p>
            <a:pPr marL="1714500" lvl="3" indent="-342900">
              <a:lnSpc>
                <a:spcPct val="80000"/>
              </a:lnSpc>
              <a:spcBef>
                <a:spcPct val="20000"/>
              </a:spcBef>
              <a:buFont typeface="Arial" pitchFamily="34" charset="0"/>
              <a:buChar char="•"/>
            </a:pPr>
            <a:r>
              <a:rPr lang="fr-FR" sz="2400" dirty="0" smtClean="0"/>
              <a:t>Équipe.</a:t>
            </a:r>
          </a:p>
          <a:p>
            <a:pPr marL="1714500" lvl="3" indent="-342900">
              <a:lnSpc>
                <a:spcPct val="80000"/>
              </a:lnSpc>
              <a:spcBef>
                <a:spcPct val="20000"/>
              </a:spcBef>
              <a:buFont typeface="Arial" pitchFamily="34" charset="0"/>
              <a:buChar char="•"/>
            </a:pPr>
            <a:r>
              <a:rPr lang="fr-FR" sz="2400" dirty="0" smtClean="0"/>
              <a:t>Client.</a:t>
            </a:r>
          </a:p>
          <a:p>
            <a:pPr marL="1714500" lvl="3" indent="-342900">
              <a:lnSpc>
                <a:spcPct val="80000"/>
              </a:lnSpc>
              <a:spcBef>
                <a:spcPct val="20000"/>
              </a:spcBef>
              <a:buFont typeface="Arial" pitchFamily="34" charset="0"/>
              <a:buChar char="•"/>
            </a:pPr>
            <a:r>
              <a:rPr lang="fr-FR" sz="2400" dirty="0" smtClean="0"/>
              <a:t>Hiérarchie</a:t>
            </a:r>
          </a:p>
          <a:p>
            <a:pPr marL="1714500" lvl="3" indent="-342900">
              <a:lnSpc>
                <a:spcPct val="80000"/>
              </a:lnSpc>
              <a:spcBef>
                <a:spcPct val="20000"/>
              </a:spcBef>
              <a:buFont typeface="Arial" pitchFamily="34" charset="0"/>
              <a:buChar char="•"/>
            </a:pPr>
            <a:r>
              <a:rPr lang="fr-FR" sz="2400" dirty="0" smtClean="0"/>
              <a:t>Fournisseur.</a:t>
            </a:r>
          </a:p>
          <a:p>
            <a:pPr marL="1714500" lvl="3" indent="-342900">
              <a:lnSpc>
                <a:spcPct val="80000"/>
              </a:lnSpc>
              <a:spcBef>
                <a:spcPct val="20000"/>
              </a:spcBef>
              <a:buFont typeface="Arial" pitchFamily="34" charset="0"/>
              <a:buChar char="•"/>
            </a:pPr>
            <a:r>
              <a:rPr lang="fr-FR" sz="2400" dirty="0" smtClean="0"/>
              <a:t>aux difficultés rencontrées</a:t>
            </a:r>
            <a:r>
              <a:rPr lang="fr-FR" sz="2400" dirty="0"/>
              <a:t>.</a:t>
            </a:r>
            <a:endParaRPr lang="fr-FR" sz="2400" dirty="0" smtClean="0"/>
          </a:p>
          <a:p>
            <a:pPr marL="800100" lvl="1" indent="-342900">
              <a:lnSpc>
                <a:spcPct val="80000"/>
              </a:lnSpc>
              <a:spcBef>
                <a:spcPct val="20000"/>
              </a:spcBef>
              <a:buFont typeface="Arial" pitchFamily="34" charset="0"/>
              <a:buChar char="•"/>
            </a:pPr>
            <a:r>
              <a:rPr lang="fr-FR" sz="2400" dirty="0" smtClean="0"/>
              <a:t>Sentiments dû à l’hésitation de partage de ses préoccupations avec :</a:t>
            </a:r>
          </a:p>
          <a:p>
            <a:pPr marL="1257300" lvl="2" indent="-342900">
              <a:lnSpc>
                <a:spcPct val="80000"/>
              </a:lnSpc>
              <a:spcBef>
                <a:spcPct val="20000"/>
              </a:spcBef>
              <a:buFont typeface="Arial" pitchFamily="34" charset="0"/>
              <a:buChar char="•"/>
            </a:pPr>
            <a:r>
              <a:rPr lang="fr-FR" sz="2400" dirty="0" smtClean="0"/>
              <a:t>Collaborateurs.</a:t>
            </a:r>
          </a:p>
          <a:p>
            <a:pPr marL="1257300" lvl="2" indent="-342900">
              <a:lnSpc>
                <a:spcPct val="80000"/>
              </a:lnSpc>
              <a:spcBef>
                <a:spcPct val="20000"/>
              </a:spcBef>
              <a:buFont typeface="Arial" pitchFamily="34" charset="0"/>
              <a:buChar char="•"/>
            </a:pPr>
            <a:r>
              <a:rPr lang="fr-FR" sz="2400" dirty="0" smtClean="0"/>
              <a:t>Pairs.</a:t>
            </a:r>
          </a:p>
          <a:p>
            <a:pPr marL="1257300" lvl="2" indent="-342900">
              <a:lnSpc>
                <a:spcPct val="80000"/>
              </a:lnSpc>
              <a:spcBef>
                <a:spcPct val="20000"/>
              </a:spcBef>
              <a:buFont typeface="Arial" pitchFamily="34" charset="0"/>
              <a:buChar char="•"/>
            </a:pPr>
            <a:r>
              <a:rPr lang="fr-FR" sz="2400" dirty="0" smtClean="0"/>
              <a:t>Hiérarchie.</a:t>
            </a:r>
          </a:p>
          <a:p>
            <a:pPr marL="1257300" lvl="2" indent="-342900">
              <a:lnSpc>
                <a:spcPct val="80000"/>
              </a:lnSpc>
              <a:spcBef>
                <a:spcPct val="20000"/>
              </a:spcBef>
              <a:buFont typeface="Arial" pitchFamily="34" charset="0"/>
              <a:buChar char="•"/>
            </a:pPr>
            <a:r>
              <a:rPr lang="fr-FR" sz="2400" dirty="0" smtClean="0">
                <a:sym typeface="Wingdings" pitchFamily="2" charset="2"/>
              </a:rPr>
              <a:t>  	Centralisation de la résolution des problèmes</a:t>
            </a:r>
            <a:endParaRPr lang="fr-FR" sz="24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282" y="129882"/>
            <a:ext cx="8715436" cy="655912"/>
          </a:xfrm>
        </p:spPr>
        <p:txBody>
          <a:bodyPr>
            <a:normAutofit fontScale="90000"/>
          </a:bodyPr>
          <a:lstStyle/>
          <a:p>
            <a:r>
              <a:rPr lang="fr-FR" dirty="0" smtClean="0"/>
              <a:t>Chef de Projet </a:t>
            </a:r>
            <a:endParaRPr lang="fr-FR" dirty="0"/>
          </a:p>
        </p:txBody>
      </p:sp>
      <p:sp>
        <p:nvSpPr>
          <p:cNvPr id="3" name="Espace réservé du contenu 2"/>
          <p:cNvSpPr>
            <a:spLocks noGrp="1"/>
          </p:cNvSpPr>
          <p:nvPr>
            <p:ph idx="1"/>
          </p:nvPr>
        </p:nvSpPr>
        <p:spPr>
          <a:xfrm>
            <a:off x="214282" y="1071546"/>
            <a:ext cx="8715436" cy="5786454"/>
          </a:xfrm>
        </p:spPr>
        <p:txBody>
          <a:bodyPr>
            <a:normAutofit fontScale="85000" lnSpcReduction="20000"/>
          </a:bodyPr>
          <a:lstStyle/>
          <a:p>
            <a:r>
              <a:rPr lang="fr-FR" dirty="0" smtClean="0"/>
              <a:t>Métier à </a:t>
            </a:r>
            <a:r>
              <a:rPr lang="fr-FR" dirty="0"/>
              <a:t>géométrie variable selon le </a:t>
            </a:r>
            <a:r>
              <a:rPr lang="fr-FR" dirty="0" smtClean="0"/>
              <a:t>contexte :</a:t>
            </a:r>
          </a:p>
          <a:p>
            <a:pPr>
              <a:buNone/>
            </a:pPr>
            <a:endParaRPr lang="fr-FR" dirty="0" smtClean="0"/>
          </a:p>
          <a:p>
            <a:pPr lvl="1"/>
            <a:r>
              <a:rPr lang="fr-FR" dirty="0" smtClean="0"/>
              <a:t>Petits projets : </a:t>
            </a:r>
          </a:p>
          <a:p>
            <a:pPr lvl="2"/>
            <a:r>
              <a:rPr lang="fr-FR" dirty="0"/>
              <a:t>Chefs de </a:t>
            </a:r>
            <a:r>
              <a:rPr lang="fr-FR" dirty="0" smtClean="0"/>
              <a:t>projet à </a:t>
            </a:r>
            <a:r>
              <a:rPr lang="fr-FR" dirty="0"/>
              <a:t>plusieurs « casquettes » </a:t>
            </a:r>
            <a:r>
              <a:rPr lang="fr-FR" dirty="0" smtClean="0"/>
              <a:t>:</a:t>
            </a:r>
          </a:p>
          <a:p>
            <a:pPr lvl="2"/>
            <a:r>
              <a:rPr lang="fr-FR" dirty="0" smtClean="0"/>
              <a:t>Assurent toutes les tâches :</a:t>
            </a:r>
          </a:p>
          <a:p>
            <a:pPr lvl="3"/>
            <a:r>
              <a:rPr lang="fr-FR" dirty="0" smtClean="0"/>
              <a:t> </a:t>
            </a:r>
            <a:r>
              <a:rPr lang="fr-FR" dirty="0"/>
              <a:t>depuis l’expression de besoins jusqu’aux tests en passant par les </a:t>
            </a:r>
            <a:r>
              <a:rPr lang="fr-FR" dirty="0" smtClean="0"/>
              <a:t>développements.</a:t>
            </a:r>
          </a:p>
          <a:p>
            <a:pPr lvl="2"/>
            <a:endParaRPr lang="fr-FR" dirty="0" smtClean="0"/>
          </a:p>
          <a:p>
            <a:pPr lvl="1"/>
            <a:r>
              <a:rPr lang="fr-FR" dirty="0" smtClean="0"/>
              <a:t>Sur </a:t>
            </a:r>
            <a:r>
              <a:rPr lang="fr-FR" dirty="0"/>
              <a:t>de gros </a:t>
            </a:r>
            <a:r>
              <a:rPr lang="fr-FR" dirty="0" smtClean="0"/>
              <a:t>projets :</a:t>
            </a:r>
          </a:p>
          <a:p>
            <a:pPr lvl="2"/>
            <a:r>
              <a:rPr lang="fr-FR" dirty="0" smtClean="0"/>
              <a:t>Répartition </a:t>
            </a:r>
            <a:r>
              <a:rPr lang="fr-FR" dirty="0"/>
              <a:t>des rôles </a:t>
            </a:r>
            <a:r>
              <a:rPr lang="fr-FR" dirty="0" smtClean="0"/>
              <a:t>: plus nette</a:t>
            </a:r>
          </a:p>
          <a:p>
            <a:pPr lvl="2"/>
            <a:r>
              <a:rPr lang="fr-FR" dirty="0" smtClean="0"/>
              <a:t>Chef </a:t>
            </a:r>
            <a:r>
              <a:rPr lang="fr-FR" dirty="0"/>
              <a:t>de projet </a:t>
            </a:r>
            <a:r>
              <a:rPr lang="fr-FR" dirty="0" smtClean="0"/>
              <a:t>concentré sur : </a:t>
            </a:r>
          </a:p>
          <a:p>
            <a:pPr lvl="3"/>
            <a:r>
              <a:rPr lang="fr-FR" dirty="0" smtClean="0"/>
              <a:t> le </a:t>
            </a:r>
            <a:r>
              <a:rPr lang="fr-FR" dirty="0"/>
              <a:t>pilotage</a:t>
            </a:r>
            <a:r>
              <a:rPr lang="fr-FR" dirty="0" smtClean="0"/>
              <a:t>,</a:t>
            </a:r>
          </a:p>
          <a:p>
            <a:pPr lvl="3"/>
            <a:r>
              <a:rPr lang="fr-FR" dirty="0" smtClean="0"/>
              <a:t> </a:t>
            </a:r>
            <a:r>
              <a:rPr lang="fr-FR" dirty="0"/>
              <a:t>la coordination du projet </a:t>
            </a:r>
            <a:endParaRPr lang="fr-FR" dirty="0" smtClean="0"/>
          </a:p>
          <a:p>
            <a:pPr lvl="3"/>
            <a:r>
              <a:rPr lang="fr-FR" dirty="0" smtClean="0"/>
              <a:t>et </a:t>
            </a:r>
            <a:r>
              <a:rPr lang="fr-FR" dirty="0"/>
              <a:t>l’animation d’équipe</a:t>
            </a:r>
            <a:r>
              <a:rPr lang="fr-FR" dirty="0" smtClean="0"/>
              <a:t>.</a:t>
            </a:r>
          </a:p>
          <a:p>
            <a:pPr lvl="3"/>
            <a:endParaRPr lang="fr-FR" dirty="0" smtClean="0"/>
          </a:p>
          <a:p>
            <a:pPr lvl="1"/>
            <a:r>
              <a:rPr lang="fr-FR" dirty="0" smtClean="0"/>
              <a:t>Projet sous-traité :</a:t>
            </a:r>
          </a:p>
          <a:p>
            <a:pPr lvl="2"/>
            <a:r>
              <a:rPr lang="fr-FR" dirty="0" smtClean="0"/>
              <a:t>où tout ou partie des développements est sous-traité, </a:t>
            </a:r>
          </a:p>
          <a:p>
            <a:pPr lvl="3"/>
            <a:r>
              <a:rPr lang="fr-FR" dirty="0" smtClean="0"/>
              <a:t>Rôle du gestionnaire de projet est davantage orienté vers  le suivi et le contrôle du prestataire.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214282" y="129882"/>
            <a:ext cx="8715436" cy="513036"/>
          </a:xfrm>
          <a:prstGeom prst="rect">
            <a:avLst/>
          </a:prstGeom>
        </p:spPr>
        <p:txBody>
          <a:bodyP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smtClean="0">
                <a:ln>
                  <a:noFill/>
                </a:ln>
                <a:solidFill>
                  <a:schemeClr val="tx1"/>
                </a:solidFill>
                <a:effectLst/>
                <a:uLnTx/>
                <a:uFillTx/>
                <a:latin typeface="+mj-lt"/>
                <a:ea typeface="+mj-ea"/>
                <a:cs typeface="+mj-cs"/>
              </a:rPr>
              <a:t>Projet</a:t>
            </a:r>
            <a:endParaRPr kumimoji="0" lang="fr-FR"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3" name="Espace réservé du contenu 2"/>
          <p:cNvSpPr txBox="1">
            <a:spLocks/>
          </p:cNvSpPr>
          <p:nvPr/>
        </p:nvSpPr>
        <p:spPr>
          <a:xfrm>
            <a:off x="214282" y="857232"/>
            <a:ext cx="8715436" cy="5643602"/>
          </a:xfrm>
          <a:prstGeom prst="rect">
            <a:avLst/>
          </a:prstGeom>
        </p:spPr>
        <p:txBody>
          <a:bodyPr>
            <a:normAutofit lnSpcReduction="10000"/>
          </a:bodyPr>
          <a:lstStyle/>
          <a:p>
            <a:pPr marL="342900" indent="-342900">
              <a:lnSpc>
                <a:spcPct val="80000"/>
              </a:lnSpc>
              <a:spcBef>
                <a:spcPct val="20000"/>
              </a:spcBef>
              <a:buFont typeface="Arial" pitchFamily="34" charset="0"/>
              <a:buChar char="•"/>
            </a:pPr>
            <a:r>
              <a:rPr lang="fr-FR" sz="2400" dirty="0" smtClean="0"/>
              <a:t> R3 : Eviter la solitude</a:t>
            </a:r>
            <a:r>
              <a:rPr lang="fr-FR" sz="2200" dirty="0" smtClean="0"/>
              <a:t>:</a:t>
            </a:r>
          </a:p>
          <a:p>
            <a:pPr marL="800100" lvl="1" indent="-342900">
              <a:lnSpc>
                <a:spcPct val="80000"/>
              </a:lnSpc>
              <a:spcBef>
                <a:spcPct val="20000"/>
              </a:spcBef>
              <a:buFont typeface="Arial" pitchFamily="34" charset="0"/>
              <a:buChar char="•"/>
            </a:pPr>
            <a:r>
              <a:rPr lang="fr-FR" sz="2400" dirty="0" smtClean="0"/>
              <a:t>Solution:</a:t>
            </a:r>
          </a:p>
          <a:p>
            <a:pPr marL="1257300" lvl="2" indent="-342900">
              <a:lnSpc>
                <a:spcPct val="80000"/>
              </a:lnSpc>
              <a:spcBef>
                <a:spcPct val="20000"/>
              </a:spcBef>
              <a:buFont typeface="Arial" pitchFamily="34" charset="0"/>
              <a:buChar char="•"/>
            </a:pPr>
            <a:r>
              <a:rPr lang="fr-FR" sz="2400" dirty="0" smtClean="0"/>
              <a:t>Communiquer , interroger, tirer profit des idées du groupe</a:t>
            </a:r>
          </a:p>
          <a:p>
            <a:pPr marL="1257300" lvl="2" indent="-342900">
              <a:lnSpc>
                <a:spcPct val="80000"/>
              </a:lnSpc>
              <a:spcBef>
                <a:spcPct val="20000"/>
              </a:spcBef>
              <a:buFont typeface="Arial" pitchFamily="34" charset="0"/>
              <a:buChar char="•"/>
            </a:pPr>
            <a:r>
              <a:rPr lang="fr-FR" sz="2400" dirty="0" smtClean="0">
                <a:sym typeface="Wingdings" pitchFamily="2" charset="2"/>
              </a:rPr>
              <a:t> regard et analyse complémentaire</a:t>
            </a:r>
            <a:endParaRPr lang="fr-FR" sz="2400" dirty="0" smtClean="0"/>
          </a:p>
          <a:p>
            <a:pPr marL="800100" lvl="1" indent="-342900">
              <a:lnSpc>
                <a:spcPct val="80000"/>
              </a:lnSpc>
              <a:spcBef>
                <a:spcPct val="20000"/>
              </a:spcBef>
              <a:buFont typeface="Arial" pitchFamily="34" charset="0"/>
              <a:buChar char="•"/>
            </a:pPr>
            <a:r>
              <a:rPr lang="fr-FR" sz="2400" dirty="0" smtClean="0"/>
              <a:t>Déclinée en bonnes pratiques</a:t>
            </a:r>
          </a:p>
          <a:p>
            <a:pPr marL="1257300" lvl="2" indent="-342900">
              <a:lnSpc>
                <a:spcPct val="80000"/>
              </a:lnSpc>
              <a:spcBef>
                <a:spcPct val="20000"/>
              </a:spcBef>
              <a:buFont typeface="Arial" pitchFamily="34" charset="0"/>
              <a:buChar char="•"/>
            </a:pPr>
            <a:r>
              <a:rPr lang="fr-FR" dirty="0" smtClean="0"/>
              <a:t>Identifier, dès le démarrage du projet, les </a:t>
            </a:r>
            <a:r>
              <a:rPr lang="fr-FR" i="1" dirty="0" smtClean="0"/>
              <a:t>bons acteurs  : </a:t>
            </a:r>
          </a:p>
          <a:p>
            <a:pPr marL="1714500" lvl="3" indent="-342900">
              <a:lnSpc>
                <a:spcPct val="80000"/>
              </a:lnSpc>
              <a:spcBef>
                <a:spcPct val="20000"/>
              </a:spcBef>
              <a:buFont typeface="Arial" pitchFamily="34" charset="0"/>
              <a:buChar char="•"/>
            </a:pPr>
            <a:r>
              <a:rPr lang="fr-FR" i="1" dirty="0" smtClean="0"/>
              <a:t>sur les </a:t>
            </a:r>
            <a:r>
              <a:rPr lang="fr-FR" dirty="0" smtClean="0"/>
              <a:t>personnes plutôt prédisposées au changement, dotées d’une forte capacité d’influence pour convaincre les plus réticents à coopérer </a:t>
            </a:r>
            <a:endParaRPr lang="fr-FR" i="1" dirty="0" smtClean="0"/>
          </a:p>
          <a:p>
            <a:pPr marL="1257300" lvl="2" indent="-342900">
              <a:lnSpc>
                <a:spcPct val="80000"/>
              </a:lnSpc>
              <a:spcBef>
                <a:spcPct val="20000"/>
              </a:spcBef>
              <a:buFont typeface="Arial" pitchFamily="34" charset="0"/>
              <a:buChar char="•"/>
            </a:pPr>
            <a:r>
              <a:rPr lang="fr-FR" dirty="0" smtClean="0"/>
              <a:t>« aller au contact » des utilisateurs  : </a:t>
            </a:r>
          </a:p>
          <a:p>
            <a:pPr marL="1714500" lvl="3" indent="-342900">
              <a:lnSpc>
                <a:spcPct val="80000"/>
              </a:lnSpc>
              <a:spcBef>
                <a:spcPct val="20000"/>
              </a:spcBef>
              <a:buFont typeface="Arial" pitchFamily="34" charset="0"/>
              <a:buChar char="•"/>
            </a:pPr>
            <a:r>
              <a:rPr lang="fr-FR" dirty="0" smtClean="0"/>
              <a:t>pour mieux les comprendre, pour se faire comprendre</a:t>
            </a:r>
          </a:p>
          <a:p>
            <a:pPr marL="1714500" lvl="3" indent="-342900">
              <a:lnSpc>
                <a:spcPct val="80000"/>
              </a:lnSpc>
              <a:spcBef>
                <a:spcPct val="20000"/>
              </a:spcBef>
              <a:buFont typeface="Arial" pitchFamily="34" charset="0"/>
              <a:buChar char="•"/>
            </a:pPr>
            <a:r>
              <a:rPr lang="fr-FR" dirty="0" smtClean="0"/>
              <a:t> pour jouer la carte de la transparence </a:t>
            </a:r>
          </a:p>
          <a:p>
            <a:pPr marL="1714500" lvl="3" indent="-342900">
              <a:lnSpc>
                <a:spcPct val="80000"/>
              </a:lnSpc>
              <a:spcBef>
                <a:spcPct val="20000"/>
              </a:spcBef>
              <a:buFont typeface="Arial" pitchFamily="34" charset="0"/>
              <a:buChar char="•"/>
            </a:pPr>
            <a:r>
              <a:rPr lang="fr-FR" dirty="0" smtClean="0"/>
              <a:t>et « humaniser » le monde informatique</a:t>
            </a:r>
          </a:p>
          <a:p>
            <a:pPr marL="1257300" lvl="2" indent="-342900">
              <a:lnSpc>
                <a:spcPct val="80000"/>
              </a:lnSpc>
              <a:spcBef>
                <a:spcPct val="20000"/>
              </a:spcBef>
              <a:buFont typeface="Arial" pitchFamily="34" charset="0"/>
              <a:buChar char="•"/>
            </a:pPr>
            <a:r>
              <a:rPr lang="fr-FR" dirty="0" smtClean="0"/>
              <a:t>associer ses collaborateurs pour analyser les causes des problèmes rencontrés  :</a:t>
            </a:r>
          </a:p>
          <a:p>
            <a:pPr marL="1714500" lvl="3" indent="-342900">
              <a:lnSpc>
                <a:spcPct val="80000"/>
              </a:lnSpc>
              <a:spcBef>
                <a:spcPct val="20000"/>
              </a:spcBef>
              <a:buFont typeface="Arial" pitchFamily="34" charset="0"/>
              <a:buChar char="•"/>
            </a:pPr>
            <a:r>
              <a:rPr lang="fr-FR" dirty="0" smtClean="0"/>
              <a:t>Pour trouver les solutions les plus efficaces et les plus rentables </a:t>
            </a:r>
          </a:p>
          <a:p>
            <a:pPr marL="1714500" lvl="3" indent="-342900">
              <a:lnSpc>
                <a:spcPct val="80000"/>
              </a:lnSpc>
              <a:spcBef>
                <a:spcPct val="20000"/>
              </a:spcBef>
              <a:buFont typeface="Arial" pitchFamily="34" charset="0"/>
              <a:buChar char="•"/>
            </a:pPr>
            <a:r>
              <a:rPr lang="fr-FR" dirty="0" smtClean="0"/>
              <a:t>ce qui les impliquera davantage encore dans le succès du projet ;</a:t>
            </a:r>
          </a:p>
          <a:p>
            <a:pPr marL="1257300" lvl="2" indent="-342900">
              <a:lnSpc>
                <a:spcPct val="80000"/>
              </a:lnSpc>
              <a:spcBef>
                <a:spcPct val="20000"/>
              </a:spcBef>
              <a:buFont typeface="Arial" pitchFamily="34" charset="0"/>
              <a:buChar char="•"/>
            </a:pPr>
            <a:r>
              <a:rPr lang="fr-FR" dirty="0" smtClean="0"/>
              <a:t>déléguer une partie de ses travaux :</a:t>
            </a:r>
          </a:p>
          <a:p>
            <a:pPr marL="1714500" lvl="3" indent="-342900">
              <a:lnSpc>
                <a:spcPct val="80000"/>
              </a:lnSpc>
              <a:spcBef>
                <a:spcPct val="20000"/>
              </a:spcBef>
              <a:buFont typeface="Arial" pitchFamily="34" charset="0"/>
              <a:buChar char="•"/>
            </a:pPr>
            <a:r>
              <a:rPr lang="fr-FR" dirty="0" smtClean="0"/>
              <a:t> c’est une marque de reconnaissance et de confiance vis-à-vis d’un collaborateur</a:t>
            </a:r>
          </a:p>
          <a:p>
            <a:pPr marL="1714500" lvl="3" indent="-342900">
              <a:lnSpc>
                <a:spcPct val="80000"/>
              </a:lnSpc>
              <a:spcBef>
                <a:spcPct val="20000"/>
              </a:spcBef>
              <a:buFont typeface="Arial" pitchFamily="34" charset="0"/>
              <a:buChar char="•"/>
            </a:pPr>
            <a:r>
              <a:rPr lang="fr-FR" dirty="0" smtClean="0"/>
              <a:t>ce qui lui permet de se consacrer à la résolution des problèmes qui surgissent</a:t>
            </a:r>
          </a:p>
          <a:p>
            <a:pPr marL="1714500" lvl="3" indent="-342900">
              <a:lnSpc>
                <a:spcPct val="80000"/>
              </a:lnSpc>
              <a:spcBef>
                <a:spcPct val="20000"/>
              </a:spcBef>
              <a:buFont typeface="Arial" pitchFamily="34" charset="0"/>
              <a:buChar char="•"/>
            </a:pPr>
            <a:r>
              <a:rPr lang="fr-FR" dirty="0" smtClean="0"/>
              <a:t> le chef de projet n’a pas nécessairement l’expertise pour tout traiter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214282" y="129882"/>
            <a:ext cx="8715436" cy="513036"/>
          </a:xfrm>
          <a:prstGeom prst="rect">
            <a:avLst/>
          </a:prstGeom>
        </p:spPr>
        <p:txBody>
          <a:bodyP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smtClean="0">
                <a:ln>
                  <a:noFill/>
                </a:ln>
                <a:solidFill>
                  <a:schemeClr val="tx1"/>
                </a:solidFill>
                <a:effectLst/>
                <a:uLnTx/>
                <a:uFillTx/>
                <a:latin typeface="+mj-lt"/>
                <a:ea typeface="+mj-ea"/>
                <a:cs typeface="+mj-cs"/>
              </a:rPr>
              <a:t>Projet</a:t>
            </a:r>
            <a:endParaRPr kumimoji="0" lang="fr-FR"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3" name="Espace réservé du contenu 2"/>
          <p:cNvSpPr txBox="1">
            <a:spLocks/>
          </p:cNvSpPr>
          <p:nvPr/>
        </p:nvSpPr>
        <p:spPr>
          <a:xfrm>
            <a:off x="0" y="857232"/>
            <a:ext cx="9144000" cy="5643602"/>
          </a:xfrm>
          <a:prstGeom prst="rect">
            <a:avLst/>
          </a:prstGeom>
        </p:spPr>
        <p:txBody>
          <a:bodyPr>
            <a:normAutofit/>
          </a:bodyPr>
          <a:lstStyle/>
          <a:p>
            <a:pPr marL="342900" indent="-342900">
              <a:lnSpc>
                <a:spcPct val="80000"/>
              </a:lnSpc>
              <a:spcBef>
                <a:spcPct val="20000"/>
              </a:spcBef>
              <a:buFont typeface="Arial" pitchFamily="34" charset="0"/>
              <a:buChar char="•"/>
            </a:pPr>
            <a:r>
              <a:rPr lang="fr-FR" sz="2400" dirty="0" smtClean="0"/>
              <a:t> R3 : Eviter la solitude</a:t>
            </a:r>
            <a:r>
              <a:rPr lang="fr-FR" sz="2200" dirty="0" smtClean="0"/>
              <a:t>:</a:t>
            </a:r>
          </a:p>
          <a:p>
            <a:pPr marL="342900" indent="-342900">
              <a:lnSpc>
                <a:spcPct val="80000"/>
              </a:lnSpc>
              <a:spcBef>
                <a:spcPct val="20000"/>
              </a:spcBef>
              <a:buFont typeface="Arial" pitchFamily="34" charset="0"/>
              <a:buChar char="•"/>
            </a:pPr>
            <a:endParaRPr lang="fr-FR" sz="2200" dirty="0" smtClean="0"/>
          </a:p>
          <a:p>
            <a:pPr marL="800100" lvl="1" indent="-342900">
              <a:lnSpc>
                <a:spcPct val="80000"/>
              </a:lnSpc>
              <a:spcBef>
                <a:spcPct val="20000"/>
              </a:spcBef>
              <a:buFont typeface="Arial" pitchFamily="34" charset="0"/>
              <a:buChar char="•"/>
            </a:pPr>
            <a:r>
              <a:rPr lang="fr-FR" sz="2400" dirty="0" smtClean="0"/>
              <a:t>Déclinée en bonnes pratiques </a:t>
            </a:r>
            <a:r>
              <a:rPr lang="fr-FR" sz="2400" dirty="0"/>
              <a:t>:</a:t>
            </a:r>
            <a:endParaRPr lang="fr-FR" sz="2400" dirty="0" smtClean="0"/>
          </a:p>
          <a:p>
            <a:pPr marL="1257300" lvl="2" indent="-342900">
              <a:lnSpc>
                <a:spcPct val="80000"/>
              </a:lnSpc>
              <a:spcBef>
                <a:spcPct val="20000"/>
              </a:spcBef>
              <a:buFont typeface="Arial" pitchFamily="34" charset="0"/>
              <a:buChar char="•"/>
            </a:pPr>
            <a:r>
              <a:rPr lang="fr-FR" sz="2200" dirty="0"/>
              <a:t>P</a:t>
            </a:r>
            <a:r>
              <a:rPr lang="fr-FR" sz="2200" dirty="0" smtClean="0"/>
              <a:t>artager avec d’autres chefs de projet qui rencontrent probablement les mêmes difficultés :</a:t>
            </a:r>
          </a:p>
          <a:p>
            <a:pPr marL="1714500" lvl="3" indent="-342900">
              <a:lnSpc>
                <a:spcPct val="80000"/>
              </a:lnSpc>
              <a:spcBef>
                <a:spcPct val="20000"/>
              </a:spcBef>
              <a:buFont typeface="Arial" pitchFamily="34" charset="0"/>
              <a:buChar char="•"/>
            </a:pPr>
            <a:r>
              <a:rPr lang="fr-FR" sz="2200" dirty="0" smtClean="0">
                <a:sym typeface="Wingdings" panose="05000000000000000000" pitchFamily="2" charset="2"/>
              </a:rPr>
              <a:t></a:t>
            </a:r>
            <a:r>
              <a:rPr lang="fr-FR" sz="2200" dirty="0" smtClean="0"/>
              <a:t> gain de temps</a:t>
            </a:r>
          </a:p>
          <a:p>
            <a:pPr marL="1714500" lvl="3" indent="-342900">
              <a:lnSpc>
                <a:spcPct val="80000"/>
              </a:lnSpc>
              <a:spcBef>
                <a:spcPct val="20000"/>
              </a:spcBef>
              <a:buFont typeface="Arial" pitchFamily="34" charset="0"/>
              <a:buChar char="•"/>
            </a:pPr>
            <a:endParaRPr lang="fr-FR" sz="2200" dirty="0" smtClean="0"/>
          </a:p>
          <a:p>
            <a:pPr marL="1257300" lvl="2" indent="-342900">
              <a:lnSpc>
                <a:spcPct val="80000"/>
              </a:lnSpc>
              <a:spcBef>
                <a:spcPct val="20000"/>
              </a:spcBef>
              <a:buFont typeface="Arial" pitchFamily="34" charset="0"/>
              <a:buChar char="•"/>
            </a:pPr>
            <a:r>
              <a:rPr lang="fr-FR" sz="2200" dirty="0" smtClean="0"/>
              <a:t>Dialoguer avec objectivité et intégrité, avec des experts techniques :</a:t>
            </a:r>
          </a:p>
          <a:p>
            <a:pPr marL="1714500" lvl="3" indent="-342900">
              <a:lnSpc>
                <a:spcPct val="80000"/>
              </a:lnSpc>
              <a:spcBef>
                <a:spcPct val="20000"/>
              </a:spcBef>
              <a:buFont typeface="Arial" pitchFamily="34" charset="0"/>
              <a:buChar char="•"/>
            </a:pPr>
            <a:r>
              <a:rPr lang="fr-FR" sz="2200" dirty="0" smtClean="0"/>
              <a:t> </a:t>
            </a:r>
            <a:r>
              <a:rPr lang="fr-FR" sz="2200" dirty="0" smtClean="0">
                <a:sym typeface="Wingdings" panose="05000000000000000000" pitchFamily="2" charset="2"/>
              </a:rPr>
              <a:t> D</a:t>
            </a:r>
            <a:r>
              <a:rPr lang="fr-FR" sz="2200" dirty="0" smtClean="0"/>
              <a:t>onne un éclairage plus complet sur l’éventail des solutions disponibles appropriées.</a:t>
            </a:r>
          </a:p>
          <a:p>
            <a:pPr marL="1714500" lvl="3" indent="-342900">
              <a:lnSpc>
                <a:spcPct val="80000"/>
              </a:lnSpc>
              <a:spcBef>
                <a:spcPct val="20000"/>
              </a:spcBef>
              <a:buFont typeface="Arial" pitchFamily="34" charset="0"/>
              <a:buChar char="•"/>
            </a:pPr>
            <a:endParaRPr lang="fr-FR" sz="2200" dirty="0" smtClean="0"/>
          </a:p>
          <a:p>
            <a:pPr marL="1257300" lvl="2" indent="-342900">
              <a:lnSpc>
                <a:spcPct val="80000"/>
              </a:lnSpc>
              <a:spcBef>
                <a:spcPct val="20000"/>
              </a:spcBef>
              <a:buFont typeface="Arial" pitchFamily="34" charset="0"/>
              <a:buChar char="•"/>
            </a:pPr>
            <a:r>
              <a:rPr lang="fr-FR" sz="2200" dirty="0"/>
              <a:t>P</a:t>
            </a:r>
            <a:r>
              <a:rPr lang="fr-FR" sz="2200" dirty="0" smtClean="0"/>
              <a:t>ratiquer le </a:t>
            </a:r>
            <a:r>
              <a:rPr lang="fr-FR" sz="2200" i="1" dirty="0" smtClean="0"/>
              <a:t>Management par écoute et </a:t>
            </a:r>
            <a:r>
              <a:rPr lang="fr-FR" sz="2200" dirty="0" smtClean="0"/>
              <a:t>rencontre</a:t>
            </a:r>
            <a:r>
              <a:rPr lang="fr-FR" sz="2200" dirty="0"/>
              <a:t> </a:t>
            </a:r>
            <a:r>
              <a:rPr lang="fr-FR" sz="2200" dirty="0" smtClean="0"/>
              <a:t>:</a:t>
            </a:r>
          </a:p>
          <a:p>
            <a:pPr marL="1714500" lvl="3" indent="-342900">
              <a:lnSpc>
                <a:spcPct val="80000"/>
              </a:lnSpc>
              <a:spcBef>
                <a:spcPct val="20000"/>
              </a:spcBef>
              <a:buFont typeface="Arial" pitchFamily="34" charset="0"/>
              <a:buChar char="•"/>
            </a:pPr>
            <a:r>
              <a:rPr lang="fr-FR" sz="2200" dirty="0"/>
              <a:t>E</a:t>
            </a:r>
            <a:r>
              <a:rPr lang="fr-FR" sz="2200" dirty="0" smtClean="0"/>
              <a:t>n communiquant de façon informelle avec ses collaborateurs. </a:t>
            </a:r>
          </a:p>
          <a:p>
            <a:pPr marL="1714500" lvl="3" indent="-342900">
              <a:lnSpc>
                <a:spcPct val="80000"/>
              </a:lnSpc>
              <a:spcBef>
                <a:spcPct val="20000"/>
              </a:spcBef>
              <a:buFont typeface="Arial" pitchFamily="34" charset="0"/>
              <a:buChar char="•"/>
            </a:pPr>
            <a:r>
              <a:rPr lang="fr-FR" sz="2200" dirty="0" smtClean="0"/>
              <a:t>Disposition d’un bureau dans la même salle que l’équipe : </a:t>
            </a:r>
          </a:p>
          <a:p>
            <a:pPr marL="2171700" lvl="4" indent="-342900">
              <a:lnSpc>
                <a:spcPct val="80000"/>
              </a:lnSpc>
              <a:spcBef>
                <a:spcPct val="20000"/>
              </a:spcBef>
              <a:buFont typeface="Arial" pitchFamily="34" charset="0"/>
              <a:buChar char="•"/>
            </a:pPr>
            <a:r>
              <a:rPr lang="fr-FR" sz="2200" dirty="0" smtClean="0">
                <a:sym typeface="Wingdings" panose="05000000000000000000" pitchFamily="2" charset="2"/>
              </a:rPr>
              <a:t> </a:t>
            </a:r>
            <a:r>
              <a:rPr lang="fr-FR" sz="2200" dirty="0">
                <a:sym typeface="Wingdings" panose="05000000000000000000" pitchFamily="2" charset="2"/>
              </a:rPr>
              <a:t>D</a:t>
            </a:r>
            <a:r>
              <a:rPr lang="fr-FR" sz="2200" dirty="0" smtClean="0"/>
              <a:t>éveloppent de qualités relationnelles par le chef de projet pour améliorer ses relations interpersonnelles et managériales.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214282" y="129882"/>
            <a:ext cx="8715436" cy="513036"/>
          </a:xfrm>
          <a:prstGeom prst="rect">
            <a:avLst/>
          </a:prstGeom>
        </p:spPr>
        <p:txBody>
          <a:bodyP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smtClean="0">
                <a:ln>
                  <a:noFill/>
                </a:ln>
                <a:solidFill>
                  <a:schemeClr val="tx1"/>
                </a:solidFill>
                <a:effectLst/>
                <a:uLnTx/>
                <a:uFillTx/>
                <a:latin typeface="+mj-lt"/>
                <a:ea typeface="+mj-ea"/>
                <a:cs typeface="+mj-cs"/>
              </a:rPr>
              <a:t>Projet</a:t>
            </a:r>
            <a:endParaRPr kumimoji="0" lang="fr-FR"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3" name="Espace réservé du contenu 2"/>
          <p:cNvSpPr txBox="1">
            <a:spLocks/>
          </p:cNvSpPr>
          <p:nvPr/>
        </p:nvSpPr>
        <p:spPr>
          <a:xfrm>
            <a:off x="0" y="928670"/>
            <a:ext cx="9001156" cy="5929330"/>
          </a:xfrm>
          <a:prstGeom prst="rect">
            <a:avLst/>
          </a:prstGeom>
        </p:spPr>
        <p:txBody>
          <a:bodyPr>
            <a:normAutofit/>
          </a:bodyPr>
          <a:lstStyle/>
          <a:p>
            <a:pPr marL="342900" indent="-342900">
              <a:lnSpc>
                <a:spcPct val="80000"/>
              </a:lnSpc>
              <a:spcBef>
                <a:spcPct val="20000"/>
              </a:spcBef>
              <a:buFont typeface="Arial" pitchFamily="34" charset="0"/>
              <a:buChar char="•"/>
            </a:pPr>
            <a:r>
              <a:rPr lang="fr-FR" sz="2400" dirty="0" smtClean="0"/>
              <a:t> R4 : Accepter l’incertitude </a:t>
            </a:r>
          </a:p>
          <a:p>
            <a:pPr marL="342900" indent="-342900">
              <a:lnSpc>
                <a:spcPct val="80000"/>
              </a:lnSpc>
              <a:spcBef>
                <a:spcPct val="20000"/>
              </a:spcBef>
            </a:pPr>
            <a:endParaRPr lang="fr-FR" sz="2400" dirty="0" smtClean="0"/>
          </a:p>
          <a:p>
            <a:pPr marL="800100" lvl="1" indent="-342900">
              <a:lnSpc>
                <a:spcPct val="80000"/>
              </a:lnSpc>
              <a:spcBef>
                <a:spcPct val="20000"/>
              </a:spcBef>
              <a:buFont typeface="Arial" pitchFamily="34" charset="0"/>
              <a:buChar char="•"/>
            </a:pPr>
            <a:r>
              <a:rPr lang="fr-FR" sz="2200" dirty="0" smtClean="0"/>
              <a:t>Nombreuses incertitudes au cours d’un projet : </a:t>
            </a:r>
          </a:p>
          <a:p>
            <a:pPr marL="800100" lvl="1" indent="-342900">
              <a:lnSpc>
                <a:spcPct val="80000"/>
              </a:lnSpc>
              <a:spcBef>
                <a:spcPct val="20000"/>
              </a:spcBef>
            </a:pPr>
            <a:endParaRPr lang="fr-FR" sz="2200" dirty="0" smtClean="0"/>
          </a:p>
          <a:p>
            <a:pPr marL="1257300" lvl="2" indent="-342900">
              <a:lnSpc>
                <a:spcPct val="80000"/>
              </a:lnSpc>
              <a:spcBef>
                <a:spcPct val="20000"/>
              </a:spcBef>
              <a:buFont typeface="Arial" pitchFamily="34" charset="0"/>
              <a:buChar char="•"/>
            </a:pPr>
            <a:r>
              <a:rPr lang="fr-FR" sz="2200" dirty="0" smtClean="0"/>
              <a:t>Nous ne savons pas précisément ce que nous allons développer :</a:t>
            </a:r>
          </a:p>
          <a:p>
            <a:pPr marL="1714500" lvl="3" indent="-342900">
              <a:lnSpc>
                <a:spcPct val="80000"/>
              </a:lnSpc>
              <a:spcBef>
                <a:spcPct val="20000"/>
              </a:spcBef>
              <a:buFont typeface="Arial" pitchFamily="34" charset="0"/>
              <a:buChar char="•"/>
            </a:pPr>
            <a:r>
              <a:rPr lang="fr-FR" sz="2200" dirty="0" smtClean="0"/>
              <a:t>les exigences évoluent souvent, le client ne sait pas toujours ce qu’il veut, etc.</a:t>
            </a:r>
          </a:p>
          <a:p>
            <a:pPr marL="1257300" lvl="2" indent="-342900">
              <a:lnSpc>
                <a:spcPct val="80000"/>
              </a:lnSpc>
              <a:spcBef>
                <a:spcPct val="20000"/>
              </a:spcBef>
              <a:buFont typeface="Arial" pitchFamily="34" charset="0"/>
              <a:buChar char="•"/>
            </a:pPr>
            <a:endParaRPr lang="fr-FR" sz="2200" dirty="0" smtClean="0"/>
          </a:p>
          <a:p>
            <a:pPr marL="1257300" lvl="2" indent="-342900">
              <a:lnSpc>
                <a:spcPct val="80000"/>
              </a:lnSpc>
              <a:spcBef>
                <a:spcPct val="20000"/>
              </a:spcBef>
              <a:buFont typeface="Arial" pitchFamily="34" charset="0"/>
              <a:buChar char="•"/>
            </a:pPr>
            <a:r>
              <a:rPr lang="fr-FR" sz="2200" dirty="0" smtClean="0"/>
              <a:t>Nous ne connaissons pas toujours les individus qui seront amenés à collaborer dans l’équipe :</a:t>
            </a:r>
          </a:p>
          <a:p>
            <a:pPr marL="1714500" lvl="3" indent="-342900">
              <a:lnSpc>
                <a:spcPct val="80000"/>
              </a:lnSpc>
              <a:spcBef>
                <a:spcPct val="20000"/>
              </a:spcBef>
              <a:buFont typeface="Arial" pitchFamily="34" charset="0"/>
              <a:buChar char="•"/>
            </a:pPr>
            <a:r>
              <a:rPr lang="fr-FR" sz="2200" dirty="0"/>
              <a:t>N</a:t>
            </a:r>
            <a:r>
              <a:rPr lang="fr-FR" sz="2200" dirty="0" smtClean="0"/>
              <a:t>ous ne pouvons prédire leur autonomie, </a:t>
            </a:r>
          </a:p>
          <a:p>
            <a:pPr marL="1714500" lvl="3" indent="-342900">
              <a:lnSpc>
                <a:spcPct val="80000"/>
              </a:lnSpc>
              <a:spcBef>
                <a:spcPct val="20000"/>
              </a:spcBef>
              <a:buFont typeface="Arial" pitchFamily="34" charset="0"/>
              <a:buChar char="•"/>
            </a:pPr>
            <a:r>
              <a:rPr lang="fr-FR" sz="2200" dirty="0"/>
              <a:t>L</a:t>
            </a:r>
            <a:r>
              <a:rPr lang="fr-FR" sz="2200" dirty="0" smtClean="0"/>
              <a:t>eur </a:t>
            </a:r>
            <a:r>
              <a:rPr lang="fr-FR" sz="2200" dirty="0" err="1" smtClean="0"/>
              <a:t>pro-activité</a:t>
            </a:r>
            <a:r>
              <a:rPr lang="fr-FR" sz="2200" dirty="0" smtClean="0"/>
              <a:t> ou leur capacité à appréhender le domaine.</a:t>
            </a:r>
          </a:p>
          <a:p>
            <a:pPr marL="1714500" lvl="3" indent="-342900">
              <a:lnSpc>
                <a:spcPct val="80000"/>
              </a:lnSpc>
              <a:spcBef>
                <a:spcPct val="20000"/>
              </a:spcBef>
              <a:buFont typeface="Arial" pitchFamily="34" charset="0"/>
              <a:buChar char="•"/>
            </a:pPr>
            <a:endParaRPr lang="fr-FR" sz="2200" dirty="0" smtClean="0"/>
          </a:p>
          <a:p>
            <a:pPr marL="1257300" lvl="2" indent="-342900">
              <a:lnSpc>
                <a:spcPct val="80000"/>
              </a:lnSpc>
              <a:spcBef>
                <a:spcPct val="20000"/>
              </a:spcBef>
              <a:buFont typeface="Arial" pitchFamily="34" charset="0"/>
              <a:buChar char="•"/>
            </a:pPr>
            <a:r>
              <a:rPr lang="fr-FR" sz="2200" dirty="0" smtClean="0"/>
              <a:t>Nous ne pouvons donc pas précisément estimer la productivité de l’équipe :</a:t>
            </a:r>
          </a:p>
          <a:p>
            <a:pPr marL="1714500" lvl="3" indent="-342900">
              <a:lnSpc>
                <a:spcPct val="80000"/>
              </a:lnSpc>
              <a:spcBef>
                <a:spcPct val="20000"/>
              </a:spcBef>
              <a:buFont typeface="Arial" pitchFamily="34" charset="0"/>
              <a:buChar char="•"/>
            </a:pPr>
            <a:r>
              <a:rPr lang="fr-FR" sz="2200" dirty="0" smtClean="0"/>
              <a:t>Peut varier en fonction des contextes.</a:t>
            </a:r>
          </a:p>
          <a:p>
            <a:pPr lvl="2">
              <a:lnSpc>
                <a:spcPct val="80000"/>
              </a:lnSpc>
              <a:spcBef>
                <a:spcPct val="20000"/>
              </a:spcBef>
            </a:pPr>
            <a:endParaRPr lang="fr-FR" sz="2200" dirty="0" smtClean="0"/>
          </a:p>
          <a:p>
            <a:pPr marL="800100" lvl="1" indent="-342900">
              <a:lnSpc>
                <a:spcPct val="80000"/>
              </a:lnSpc>
              <a:spcBef>
                <a:spcPct val="20000"/>
              </a:spcBef>
            </a:pPr>
            <a:endParaRPr lang="fr-FR" sz="22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214282" y="129882"/>
            <a:ext cx="8715436" cy="513036"/>
          </a:xfrm>
          <a:prstGeom prst="rect">
            <a:avLst/>
          </a:prstGeom>
        </p:spPr>
        <p:txBody>
          <a:bodyP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smtClean="0">
                <a:ln>
                  <a:noFill/>
                </a:ln>
                <a:solidFill>
                  <a:schemeClr val="tx1"/>
                </a:solidFill>
                <a:effectLst/>
                <a:uLnTx/>
                <a:uFillTx/>
                <a:latin typeface="+mj-lt"/>
                <a:ea typeface="+mj-ea"/>
                <a:cs typeface="+mj-cs"/>
              </a:rPr>
              <a:t>Projet</a:t>
            </a:r>
            <a:endParaRPr kumimoji="0" lang="fr-FR"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3" name="Espace réservé du contenu 2"/>
          <p:cNvSpPr txBox="1">
            <a:spLocks/>
          </p:cNvSpPr>
          <p:nvPr/>
        </p:nvSpPr>
        <p:spPr>
          <a:xfrm>
            <a:off x="0" y="928670"/>
            <a:ext cx="9001156" cy="5929330"/>
          </a:xfrm>
          <a:prstGeom prst="rect">
            <a:avLst/>
          </a:prstGeom>
        </p:spPr>
        <p:txBody>
          <a:bodyPr>
            <a:normAutofit lnSpcReduction="10000"/>
          </a:bodyPr>
          <a:lstStyle/>
          <a:p>
            <a:pPr marL="342900" indent="-342900">
              <a:lnSpc>
                <a:spcPct val="80000"/>
              </a:lnSpc>
              <a:spcBef>
                <a:spcPct val="20000"/>
              </a:spcBef>
              <a:buFont typeface="Arial" pitchFamily="34" charset="0"/>
              <a:buChar char="•"/>
            </a:pPr>
            <a:r>
              <a:rPr lang="fr-FR" sz="2400" dirty="0" smtClean="0"/>
              <a:t> R4 : Accepter l’incertitude </a:t>
            </a:r>
          </a:p>
          <a:p>
            <a:pPr marL="342900" indent="-342900">
              <a:lnSpc>
                <a:spcPct val="80000"/>
              </a:lnSpc>
              <a:spcBef>
                <a:spcPct val="20000"/>
              </a:spcBef>
            </a:pPr>
            <a:endParaRPr lang="fr-FR" sz="2400" dirty="0" smtClean="0"/>
          </a:p>
          <a:p>
            <a:pPr marL="1257300" lvl="2" indent="-342900">
              <a:lnSpc>
                <a:spcPct val="80000"/>
              </a:lnSpc>
              <a:spcBef>
                <a:spcPct val="20000"/>
              </a:spcBef>
              <a:buFont typeface="Arial" pitchFamily="34" charset="0"/>
              <a:buChar char="•"/>
            </a:pPr>
            <a:r>
              <a:rPr lang="fr-FR" sz="2200" dirty="0"/>
              <a:t>Nous </a:t>
            </a:r>
            <a:r>
              <a:rPr lang="fr-FR" sz="2200" dirty="0" smtClean="0"/>
              <a:t>n’avons souvent  :</a:t>
            </a:r>
          </a:p>
          <a:p>
            <a:pPr marL="1714500" lvl="3" indent="-342900">
              <a:lnSpc>
                <a:spcPct val="80000"/>
              </a:lnSpc>
              <a:spcBef>
                <a:spcPct val="20000"/>
              </a:spcBef>
              <a:buFont typeface="Arial" pitchFamily="34" charset="0"/>
              <a:buChar char="•"/>
            </a:pPr>
            <a:r>
              <a:rPr lang="fr-FR" sz="2200" dirty="0" smtClean="0"/>
              <a:t>Qu’une </a:t>
            </a:r>
            <a:r>
              <a:rPr lang="fr-FR" sz="2200" dirty="0"/>
              <a:t>idée de la solution à implémenter </a:t>
            </a:r>
            <a:endParaRPr lang="fr-FR" sz="2200" dirty="0" smtClean="0"/>
          </a:p>
          <a:p>
            <a:pPr marL="1714500" lvl="3" indent="-342900">
              <a:lnSpc>
                <a:spcPct val="80000"/>
              </a:lnSpc>
              <a:spcBef>
                <a:spcPct val="20000"/>
              </a:spcBef>
              <a:buFont typeface="Arial" pitchFamily="34" charset="0"/>
              <a:buChar char="•"/>
            </a:pPr>
            <a:r>
              <a:rPr lang="fr-FR" sz="2200" dirty="0" smtClean="0"/>
              <a:t>Qu’une </a:t>
            </a:r>
            <a:r>
              <a:rPr lang="fr-FR" sz="2200" dirty="0"/>
              <a:t>ébauche de l’architecture, notamment en début de projet. </a:t>
            </a:r>
          </a:p>
          <a:p>
            <a:pPr marL="1257300" lvl="2" indent="-342900">
              <a:lnSpc>
                <a:spcPct val="80000"/>
              </a:lnSpc>
              <a:spcBef>
                <a:spcPct val="20000"/>
              </a:spcBef>
              <a:buFont typeface="Arial" pitchFamily="34" charset="0"/>
              <a:buChar char="•"/>
            </a:pPr>
            <a:endParaRPr lang="fr-FR" sz="2200" dirty="0"/>
          </a:p>
          <a:p>
            <a:pPr marL="1257300" lvl="2" indent="-342900">
              <a:lnSpc>
                <a:spcPct val="80000"/>
              </a:lnSpc>
              <a:spcBef>
                <a:spcPct val="20000"/>
              </a:spcBef>
              <a:buFont typeface="Arial" pitchFamily="34" charset="0"/>
              <a:buChar char="•"/>
            </a:pPr>
            <a:r>
              <a:rPr lang="fr-FR" sz="2200" dirty="0"/>
              <a:t>Nous ne maîtrisons pas toujours les technologies qui seront </a:t>
            </a:r>
            <a:r>
              <a:rPr lang="fr-FR" sz="2200" dirty="0" smtClean="0"/>
              <a:t>déployées :</a:t>
            </a:r>
          </a:p>
          <a:p>
            <a:pPr marL="1714500" lvl="3" indent="-342900">
              <a:lnSpc>
                <a:spcPct val="80000"/>
              </a:lnSpc>
              <a:spcBef>
                <a:spcPct val="20000"/>
              </a:spcBef>
              <a:buFont typeface="Arial" pitchFamily="34" charset="0"/>
              <a:buChar char="•"/>
            </a:pPr>
            <a:r>
              <a:rPr lang="fr-FR" sz="2200" dirty="0" smtClean="0"/>
              <a:t>Nouvelle technologie.</a:t>
            </a:r>
          </a:p>
          <a:p>
            <a:pPr marL="1714500" lvl="3" indent="-342900">
              <a:lnSpc>
                <a:spcPct val="80000"/>
              </a:lnSpc>
              <a:spcBef>
                <a:spcPct val="20000"/>
              </a:spcBef>
              <a:buFont typeface="Arial" pitchFamily="34" charset="0"/>
              <a:buChar char="•"/>
            </a:pPr>
            <a:r>
              <a:rPr lang="fr-FR" sz="2200" dirty="0"/>
              <a:t>I</a:t>
            </a:r>
            <a:r>
              <a:rPr lang="fr-FR" sz="2200" dirty="0" smtClean="0"/>
              <a:t>ntégration </a:t>
            </a:r>
            <a:r>
              <a:rPr lang="fr-FR" sz="2200" dirty="0"/>
              <a:t>de deux </a:t>
            </a:r>
            <a:r>
              <a:rPr lang="fr-FR" sz="2200" dirty="0" smtClean="0"/>
              <a:t>technologies. </a:t>
            </a:r>
          </a:p>
          <a:p>
            <a:pPr marL="1714500" lvl="3" indent="-342900">
              <a:lnSpc>
                <a:spcPct val="80000"/>
              </a:lnSpc>
              <a:spcBef>
                <a:spcPct val="20000"/>
              </a:spcBef>
              <a:buFont typeface="Arial" pitchFamily="34" charset="0"/>
              <a:buChar char="•"/>
            </a:pPr>
            <a:r>
              <a:rPr lang="fr-FR" sz="2200" dirty="0" smtClean="0"/>
              <a:t>Ressources </a:t>
            </a:r>
            <a:r>
              <a:rPr lang="fr-FR" sz="2200" dirty="0"/>
              <a:t>faiblement expérimentées sur la technologie </a:t>
            </a:r>
            <a:r>
              <a:rPr lang="fr-FR" sz="2200" dirty="0" smtClean="0"/>
              <a:t>retenue, etc.</a:t>
            </a:r>
            <a:endParaRPr lang="fr-FR" sz="2200" dirty="0"/>
          </a:p>
          <a:p>
            <a:pPr marL="1257300" lvl="2" indent="-342900">
              <a:lnSpc>
                <a:spcPct val="80000"/>
              </a:lnSpc>
              <a:spcBef>
                <a:spcPct val="20000"/>
              </a:spcBef>
              <a:buFont typeface="Arial" pitchFamily="34" charset="0"/>
              <a:buChar char="•"/>
            </a:pPr>
            <a:endParaRPr lang="fr-FR" sz="2200" dirty="0"/>
          </a:p>
          <a:p>
            <a:pPr marL="1257300" lvl="2" indent="-342900">
              <a:lnSpc>
                <a:spcPct val="80000"/>
              </a:lnSpc>
              <a:spcBef>
                <a:spcPct val="20000"/>
              </a:spcBef>
              <a:buFont typeface="Arial" pitchFamily="34" charset="0"/>
              <a:buChar char="•"/>
            </a:pPr>
            <a:r>
              <a:rPr lang="fr-FR" sz="2200" dirty="0"/>
              <a:t> Nous consacrons pourtant beaucoup de temps à établir des plannings </a:t>
            </a:r>
            <a:r>
              <a:rPr lang="fr-FR" sz="2200" dirty="0" smtClean="0"/>
              <a:t>:</a:t>
            </a:r>
          </a:p>
          <a:p>
            <a:pPr marL="1714500" lvl="3" indent="-342900">
              <a:lnSpc>
                <a:spcPct val="80000"/>
              </a:lnSpc>
              <a:spcBef>
                <a:spcPct val="20000"/>
              </a:spcBef>
              <a:buFont typeface="Arial" pitchFamily="34" charset="0"/>
              <a:buChar char="•"/>
            </a:pPr>
            <a:r>
              <a:rPr lang="fr-FR" sz="2200" dirty="0" smtClean="0"/>
              <a:t>Systématiquement </a:t>
            </a:r>
            <a:r>
              <a:rPr lang="fr-FR" sz="2200" dirty="0"/>
              <a:t>dépassés ou rapidement </a:t>
            </a:r>
            <a:r>
              <a:rPr lang="fr-FR" sz="2200" dirty="0" smtClean="0"/>
              <a:t>obsolètes.</a:t>
            </a:r>
            <a:endParaRPr lang="fr-FR" sz="2200" dirty="0"/>
          </a:p>
          <a:p>
            <a:pPr marL="1714500" lvl="3" indent="-342900">
              <a:lnSpc>
                <a:spcPct val="80000"/>
              </a:lnSpc>
              <a:spcBef>
                <a:spcPct val="20000"/>
              </a:spcBef>
              <a:buFont typeface="Arial" pitchFamily="34" charset="0"/>
              <a:buChar char="•"/>
            </a:pPr>
            <a:r>
              <a:rPr lang="fr-FR" sz="2200" dirty="0">
                <a:sym typeface="Wingdings" pitchFamily="2" charset="2"/>
              </a:rPr>
              <a:t> </a:t>
            </a:r>
            <a:r>
              <a:rPr lang="fr-FR" sz="2200" dirty="0"/>
              <a:t>chaque fois, des événements surviennent en cours de route pour modifier la donne initiale.</a:t>
            </a:r>
          </a:p>
          <a:p>
            <a:pPr lvl="2">
              <a:lnSpc>
                <a:spcPct val="80000"/>
              </a:lnSpc>
              <a:spcBef>
                <a:spcPct val="20000"/>
              </a:spcBef>
            </a:pPr>
            <a:endParaRPr lang="fr-FR" sz="2200" dirty="0" smtClean="0"/>
          </a:p>
          <a:p>
            <a:pPr marL="800100" lvl="1" indent="-342900">
              <a:lnSpc>
                <a:spcPct val="80000"/>
              </a:lnSpc>
              <a:spcBef>
                <a:spcPct val="20000"/>
              </a:spcBef>
            </a:pPr>
            <a:endParaRPr lang="fr-FR" sz="2200" dirty="0" smtClean="0"/>
          </a:p>
        </p:txBody>
      </p:sp>
    </p:spTree>
    <p:extLst>
      <p:ext uri="{BB962C8B-B14F-4D97-AF65-F5344CB8AC3E}">
        <p14:creationId xmlns:p14="http://schemas.microsoft.com/office/powerpoint/2010/main" val="21824459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214282" y="129882"/>
            <a:ext cx="8715436" cy="513036"/>
          </a:xfrm>
          <a:prstGeom prst="rect">
            <a:avLst/>
          </a:prstGeom>
        </p:spPr>
        <p:txBody>
          <a:bodyP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smtClean="0">
                <a:ln>
                  <a:noFill/>
                </a:ln>
                <a:solidFill>
                  <a:schemeClr val="tx1"/>
                </a:solidFill>
                <a:effectLst/>
                <a:uLnTx/>
                <a:uFillTx/>
                <a:latin typeface="+mj-lt"/>
                <a:ea typeface="+mj-ea"/>
                <a:cs typeface="+mj-cs"/>
              </a:rPr>
              <a:t>Projet</a:t>
            </a:r>
            <a:endParaRPr kumimoji="0" lang="fr-FR"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3" name="Espace réservé du contenu 2"/>
          <p:cNvSpPr txBox="1">
            <a:spLocks/>
          </p:cNvSpPr>
          <p:nvPr/>
        </p:nvSpPr>
        <p:spPr>
          <a:xfrm>
            <a:off x="0" y="928670"/>
            <a:ext cx="9001156" cy="5643602"/>
          </a:xfrm>
          <a:prstGeom prst="rect">
            <a:avLst/>
          </a:prstGeom>
        </p:spPr>
        <p:txBody>
          <a:bodyPr>
            <a:normAutofit fontScale="92500" lnSpcReduction="10000"/>
          </a:bodyPr>
          <a:lstStyle/>
          <a:p>
            <a:pPr marL="342900" indent="-342900">
              <a:lnSpc>
                <a:spcPct val="80000"/>
              </a:lnSpc>
              <a:spcBef>
                <a:spcPct val="20000"/>
              </a:spcBef>
              <a:buFont typeface="Arial" pitchFamily="34" charset="0"/>
              <a:buChar char="•"/>
            </a:pPr>
            <a:r>
              <a:rPr lang="fr-FR" sz="2400" dirty="0" smtClean="0"/>
              <a:t> R4 : Accepter l’incertitude </a:t>
            </a:r>
          </a:p>
          <a:p>
            <a:pPr marL="342900" indent="-342900">
              <a:lnSpc>
                <a:spcPct val="80000"/>
              </a:lnSpc>
              <a:spcBef>
                <a:spcPct val="20000"/>
              </a:spcBef>
              <a:buFont typeface="Arial" pitchFamily="34" charset="0"/>
              <a:buChar char="•"/>
            </a:pPr>
            <a:endParaRPr lang="fr-FR" sz="2400" dirty="0" smtClean="0"/>
          </a:p>
          <a:p>
            <a:pPr marL="800100" lvl="1" indent="-342900">
              <a:lnSpc>
                <a:spcPct val="80000"/>
              </a:lnSpc>
              <a:spcBef>
                <a:spcPct val="20000"/>
              </a:spcBef>
              <a:buFont typeface="Arial" pitchFamily="34" charset="0"/>
              <a:buChar char="•"/>
            </a:pPr>
            <a:r>
              <a:rPr lang="fr-FR" sz="2200" dirty="0" smtClean="0"/>
              <a:t>Accepter l’incertitude :</a:t>
            </a:r>
          </a:p>
          <a:p>
            <a:pPr marL="1257300" lvl="2" indent="-342900">
              <a:lnSpc>
                <a:spcPct val="80000"/>
              </a:lnSpc>
              <a:spcBef>
                <a:spcPct val="20000"/>
              </a:spcBef>
              <a:buFont typeface="Arial" pitchFamily="34" charset="0"/>
              <a:buChar char="•"/>
            </a:pPr>
            <a:r>
              <a:rPr lang="fr-FR" sz="2200" dirty="0" smtClean="0"/>
              <a:t>Pour mieux la maîtriser et non la combattre.</a:t>
            </a:r>
          </a:p>
          <a:p>
            <a:pPr marL="1257300" lvl="2" indent="-342900">
              <a:lnSpc>
                <a:spcPct val="80000"/>
              </a:lnSpc>
              <a:spcBef>
                <a:spcPct val="20000"/>
              </a:spcBef>
              <a:buFont typeface="Arial" pitchFamily="34" charset="0"/>
              <a:buChar char="•"/>
            </a:pPr>
            <a:endParaRPr lang="fr-FR" sz="2200" dirty="0" smtClean="0"/>
          </a:p>
          <a:p>
            <a:pPr marL="800100" lvl="1" indent="-342900">
              <a:lnSpc>
                <a:spcPct val="80000"/>
              </a:lnSpc>
              <a:spcBef>
                <a:spcPct val="20000"/>
              </a:spcBef>
              <a:buFont typeface="Arial" pitchFamily="34" charset="0"/>
              <a:buChar char="•"/>
            </a:pPr>
            <a:r>
              <a:rPr lang="fr-FR" sz="2200" dirty="0" smtClean="0"/>
              <a:t>Accepter une réalité.</a:t>
            </a:r>
          </a:p>
          <a:p>
            <a:pPr marL="800100" lvl="1" indent="-342900">
              <a:lnSpc>
                <a:spcPct val="80000"/>
              </a:lnSpc>
              <a:spcBef>
                <a:spcPct val="20000"/>
              </a:spcBef>
              <a:buFont typeface="Arial" pitchFamily="34" charset="0"/>
              <a:buChar char="•"/>
            </a:pPr>
            <a:endParaRPr lang="fr-FR" sz="2200" dirty="0" smtClean="0"/>
          </a:p>
          <a:p>
            <a:pPr marL="800100" lvl="1" indent="-342900">
              <a:lnSpc>
                <a:spcPct val="80000"/>
              </a:lnSpc>
              <a:spcBef>
                <a:spcPct val="20000"/>
              </a:spcBef>
              <a:buFont typeface="Arial" pitchFamily="34" charset="0"/>
              <a:buChar char="•"/>
            </a:pPr>
            <a:r>
              <a:rPr lang="fr-FR" sz="2200" dirty="0" smtClean="0"/>
              <a:t>Comprendre que dans le développement logiciel, tout n’est pas prévisible.</a:t>
            </a:r>
          </a:p>
          <a:p>
            <a:pPr marL="1257300" lvl="2" indent="-342900">
              <a:lnSpc>
                <a:spcPct val="80000"/>
              </a:lnSpc>
              <a:spcBef>
                <a:spcPct val="20000"/>
              </a:spcBef>
              <a:buFont typeface="Arial" pitchFamily="34" charset="0"/>
              <a:buChar char="•"/>
            </a:pPr>
            <a:r>
              <a:rPr lang="fr-FR" sz="2200" dirty="0" smtClean="0"/>
              <a:t>Secteur informatique est une industrie jeune : </a:t>
            </a:r>
          </a:p>
          <a:p>
            <a:pPr marL="1714500" lvl="3" indent="-342900">
              <a:lnSpc>
                <a:spcPct val="80000"/>
              </a:lnSpc>
              <a:spcBef>
                <a:spcPct val="20000"/>
              </a:spcBef>
              <a:buFont typeface="Arial" pitchFamily="34" charset="0"/>
              <a:buChar char="•"/>
            </a:pPr>
            <a:r>
              <a:rPr lang="fr-FR" sz="2200" dirty="0" smtClean="0"/>
              <a:t>Comparée à  l’industrie automobile : plus d’un siècle d’expérience.  </a:t>
            </a:r>
          </a:p>
          <a:p>
            <a:pPr marL="1257300" lvl="2" indent="-342900">
              <a:lnSpc>
                <a:spcPct val="80000"/>
              </a:lnSpc>
              <a:spcBef>
                <a:spcPct val="20000"/>
              </a:spcBef>
              <a:buFont typeface="Arial" pitchFamily="34" charset="0"/>
              <a:buChar char="•"/>
            </a:pPr>
            <a:r>
              <a:rPr lang="fr-FR" sz="2200" dirty="0" smtClean="0"/>
              <a:t>Difficile de s’entendre avec le client :</a:t>
            </a:r>
          </a:p>
          <a:p>
            <a:pPr marL="1714500" lvl="3" indent="-342900">
              <a:lnSpc>
                <a:spcPct val="80000"/>
              </a:lnSpc>
              <a:spcBef>
                <a:spcPct val="20000"/>
              </a:spcBef>
              <a:buFont typeface="Arial" pitchFamily="34" charset="0"/>
              <a:buChar char="•"/>
            </a:pPr>
            <a:r>
              <a:rPr lang="fr-FR" sz="2200" dirty="0" smtClean="0"/>
              <a:t> « une bonne fois pour toute » sur ce qu’on va livrer. </a:t>
            </a:r>
          </a:p>
          <a:p>
            <a:pPr marL="1257300" lvl="2" indent="-342900">
              <a:lnSpc>
                <a:spcPct val="80000"/>
              </a:lnSpc>
              <a:spcBef>
                <a:spcPct val="20000"/>
              </a:spcBef>
              <a:buFont typeface="Arial" pitchFamily="34" charset="0"/>
              <a:buChar char="•"/>
            </a:pPr>
            <a:r>
              <a:rPr lang="fr-FR" sz="2200" dirty="0" smtClean="0"/>
              <a:t>Techniques d’estimation et de planification ne sont pas des sciences exactes :</a:t>
            </a:r>
          </a:p>
          <a:p>
            <a:pPr marL="1714500" lvl="3" indent="-342900">
              <a:lnSpc>
                <a:spcPct val="80000"/>
              </a:lnSpc>
              <a:spcBef>
                <a:spcPct val="20000"/>
              </a:spcBef>
              <a:buFont typeface="Arial" pitchFamily="34" charset="0"/>
              <a:buChar char="•"/>
            </a:pPr>
            <a:r>
              <a:rPr lang="fr-FR" sz="2200" dirty="0" smtClean="0"/>
              <a:t>Chaque projet est une nouvelle expérience.</a:t>
            </a:r>
          </a:p>
          <a:p>
            <a:pPr marL="800100" lvl="1" indent="-342900">
              <a:lnSpc>
                <a:spcPct val="80000"/>
              </a:lnSpc>
              <a:spcBef>
                <a:spcPct val="20000"/>
              </a:spcBef>
              <a:buFont typeface="Arial" pitchFamily="34" charset="0"/>
              <a:buChar char="•"/>
            </a:pPr>
            <a:r>
              <a:rPr lang="fr-FR" sz="2200" dirty="0" smtClean="0"/>
              <a:t>Accepter l’incertitude </a:t>
            </a:r>
            <a:r>
              <a:rPr lang="fr-FR" sz="2200" dirty="0" smtClean="0">
                <a:sym typeface="Wingdings" pitchFamily="2" charset="2"/>
              </a:rPr>
              <a:t></a:t>
            </a:r>
            <a:r>
              <a:rPr lang="fr-FR" sz="2200" dirty="0" smtClean="0"/>
              <a:t>  Accepter aussi l’idée du changement :</a:t>
            </a:r>
          </a:p>
          <a:p>
            <a:pPr marL="1257300" lvl="2" indent="-342900">
              <a:lnSpc>
                <a:spcPct val="80000"/>
              </a:lnSpc>
              <a:spcBef>
                <a:spcPct val="20000"/>
              </a:spcBef>
              <a:buFont typeface="Arial" pitchFamily="34" charset="0"/>
              <a:buChar char="•"/>
            </a:pPr>
            <a:r>
              <a:rPr lang="fr-FR" sz="2200" dirty="0" smtClean="0"/>
              <a:t>Changement dans le périmètre des besoins</a:t>
            </a:r>
          </a:p>
          <a:p>
            <a:pPr marL="1257300" lvl="2" indent="-342900">
              <a:lnSpc>
                <a:spcPct val="80000"/>
              </a:lnSpc>
              <a:spcBef>
                <a:spcPct val="20000"/>
              </a:spcBef>
              <a:buFont typeface="Arial" pitchFamily="34" charset="0"/>
              <a:buChar char="•"/>
            </a:pPr>
            <a:r>
              <a:rPr lang="fr-FR" sz="2200" dirty="0"/>
              <a:t>C</a:t>
            </a:r>
            <a:r>
              <a:rPr lang="fr-FR" sz="2200" dirty="0" smtClean="0"/>
              <a:t>hangement dans la planification</a:t>
            </a:r>
          </a:p>
          <a:p>
            <a:pPr marL="1257300" lvl="2" indent="-342900">
              <a:lnSpc>
                <a:spcPct val="80000"/>
              </a:lnSpc>
              <a:spcBef>
                <a:spcPct val="20000"/>
              </a:spcBef>
              <a:buFont typeface="Arial" pitchFamily="34" charset="0"/>
              <a:buChar char="•"/>
            </a:pPr>
            <a:r>
              <a:rPr lang="fr-FR" sz="2200" dirty="0"/>
              <a:t>C</a:t>
            </a:r>
            <a:r>
              <a:rPr lang="fr-FR" sz="2200" dirty="0" smtClean="0"/>
              <a:t>hangement dans l’organisation de l’équipe… pour s’adapter aux imprévus.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214282" y="129882"/>
            <a:ext cx="8715436" cy="513036"/>
          </a:xfrm>
          <a:prstGeom prst="rect">
            <a:avLst/>
          </a:prstGeom>
        </p:spPr>
        <p:txBody>
          <a:bodyP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smtClean="0">
                <a:ln>
                  <a:noFill/>
                </a:ln>
                <a:solidFill>
                  <a:schemeClr val="tx1"/>
                </a:solidFill>
                <a:effectLst/>
                <a:uLnTx/>
                <a:uFillTx/>
                <a:latin typeface="+mj-lt"/>
                <a:ea typeface="+mj-ea"/>
                <a:cs typeface="+mj-cs"/>
              </a:rPr>
              <a:t>Projet</a:t>
            </a:r>
            <a:endParaRPr kumimoji="0" lang="fr-FR"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3" name="Espace réservé du contenu 2"/>
          <p:cNvSpPr txBox="1">
            <a:spLocks/>
          </p:cNvSpPr>
          <p:nvPr/>
        </p:nvSpPr>
        <p:spPr>
          <a:xfrm>
            <a:off x="0" y="928670"/>
            <a:ext cx="9001156" cy="5643602"/>
          </a:xfrm>
          <a:prstGeom prst="rect">
            <a:avLst/>
          </a:prstGeom>
        </p:spPr>
        <p:txBody>
          <a:bodyPr>
            <a:normAutofit/>
          </a:bodyPr>
          <a:lstStyle/>
          <a:p>
            <a:pPr marL="342900" indent="-342900">
              <a:lnSpc>
                <a:spcPct val="80000"/>
              </a:lnSpc>
              <a:spcBef>
                <a:spcPct val="20000"/>
              </a:spcBef>
              <a:buFont typeface="Arial" pitchFamily="34" charset="0"/>
              <a:buChar char="•"/>
            </a:pPr>
            <a:r>
              <a:rPr lang="fr-FR" sz="2400" dirty="0" smtClean="0"/>
              <a:t> R4 : S’adapter</a:t>
            </a:r>
          </a:p>
          <a:p>
            <a:pPr marL="342900" indent="-342900">
              <a:lnSpc>
                <a:spcPct val="80000"/>
              </a:lnSpc>
              <a:spcBef>
                <a:spcPct val="20000"/>
              </a:spcBef>
              <a:buFont typeface="Arial" pitchFamily="34" charset="0"/>
              <a:buChar char="•"/>
            </a:pPr>
            <a:endParaRPr lang="fr-FR" sz="2400" dirty="0" smtClean="0"/>
          </a:p>
          <a:p>
            <a:pPr marL="800100" lvl="1" indent="-342900">
              <a:lnSpc>
                <a:spcPct val="80000"/>
              </a:lnSpc>
              <a:spcBef>
                <a:spcPct val="20000"/>
              </a:spcBef>
              <a:buFont typeface="Arial" pitchFamily="34" charset="0"/>
              <a:buChar char="•"/>
            </a:pPr>
            <a:r>
              <a:rPr lang="fr-FR" sz="2400" dirty="0" smtClean="0"/>
              <a:t>Repenser la stratégie de développement et adapter les processus  :</a:t>
            </a:r>
          </a:p>
          <a:p>
            <a:pPr marL="1257300" lvl="2" indent="-342900">
              <a:lnSpc>
                <a:spcPct val="80000"/>
              </a:lnSpc>
              <a:spcBef>
                <a:spcPct val="20000"/>
              </a:spcBef>
              <a:buFont typeface="Arial" pitchFamily="34" charset="0"/>
              <a:buChar char="•"/>
            </a:pPr>
            <a:r>
              <a:rPr lang="fr-FR" sz="2400" dirty="0" smtClean="0"/>
              <a:t>Dans un environnement mouvant, non stabilisé.</a:t>
            </a:r>
          </a:p>
          <a:p>
            <a:pPr marL="1257300" lvl="2" indent="-342900">
              <a:lnSpc>
                <a:spcPct val="80000"/>
              </a:lnSpc>
              <a:spcBef>
                <a:spcPct val="20000"/>
              </a:spcBef>
            </a:pPr>
            <a:endParaRPr lang="fr-FR" sz="2400" dirty="0" smtClean="0"/>
          </a:p>
          <a:p>
            <a:pPr marL="800100" lvl="1" indent="-342900">
              <a:lnSpc>
                <a:spcPct val="80000"/>
              </a:lnSpc>
              <a:spcBef>
                <a:spcPct val="20000"/>
              </a:spcBef>
              <a:buFont typeface="Arial" pitchFamily="34" charset="0"/>
              <a:buChar char="•"/>
            </a:pPr>
            <a:r>
              <a:rPr lang="fr-FR" sz="2400" dirty="0" smtClean="0"/>
              <a:t>Qualité la plus honorable du chef de projet.</a:t>
            </a:r>
          </a:p>
          <a:p>
            <a:pPr marL="1257300" lvl="2" indent="-342900">
              <a:lnSpc>
                <a:spcPct val="80000"/>
              </a:lnSpc>
              <a:spcBef>
                <a:spcPct val="20000"/>
              </a:spcBef>
              <a:buFont typeface="Arial" pitchFamily="34" charset="0"/>
              <a:buChar char="•"/>
            </a:pPr>
            <a:r>
              <a:rPr lang="fr-FR" sz="2400" dirty="0"/>
              <a:t>C</a:t>
            </a:r>
            <a:r>
              <a:rPr lang="fr-FR" sz="2400" dirty="0" smtClean="0"/>
              <a:t>apacité à reconnaître </a:t>
            </a:r>
          </a:p>
          <a:p>
            <a:pPr marL="1714500" lvl="3" indent="-342900">
              <a:lnSpc>
                <a:spcPct val="80000"/>
              </a:lnSpc>
              <a:spcBef>
                <a:spcPct val="20000"/>
              </a:spcBef>
              <a:buFont typeface="Arial" pitchFamily="34" charset="0"/>
              <a:buChar char="•"/>
            </a:pPr>
            <a:r>
              <a:rPr lang="fr-FR" sz="2400" dirty="0"/>
              <a:t>Q</a:t>
            </a:r>
            <a:r>
              <a:rPr lang="fr-FR" sz="2400" dirty="0" smtClean="0"/>
              <a:t>u’on ne sait pas.</a:t>
            </a:r>
          </a:p>
          <a:p>
            <a:pPr marL="1714500" lvl="3" indent="-342900">
              <a:lnSpc>
                <a:spcPct val="80000"/>
              </a:lnSpc>
              <a:spcBef>
                <a:spcPct val="20000"/>
              </a:spcBef>
              <a:buFont typeface="Arial" pitchFamily="34" charset="0"/>
              <a:buChar char="•"/>
            </a:pPr>
            <a:r>
              <a:rPr lang="fr-FR" sz="2400" dirty="0"/>
              <a:t>Q</a:t>
            </a:r>
            <a:r>
              <a:rPr lang="fr-FR" sz="2400" dirty="0" smtClean="0"/>
              <a:t>u’on va apprendre. </a:t>
            </a:r>
          </a:p>
          <a:p>
            <a:pPr marL="1714500" lvl="3" indent="-342900">
              <a:lnSpc>
                <a:spcPct val="80000"/>
              </a:lnSpc>
              <a:spcBef>
                <a:spcPct val="20000"/>
              </a:spcBef>
              <a:buFont typeface="Arial" pitchFamily="34" charset="0"/>
              <a:buChar char="•"/>
            </a:pPr>
            <a:r>
              <a:rPr lang="fr-FR" sz="2400" dirty="0"/>
              <a:t>S</a:t>
            </a:r>
            <a:r>
              <a:rPr lang="fr-FR" sz="2400" smtClean="0"/>
              <a:t>’adapter </a:t>
            </a:r>
            <a:r>
              <a:rPr lang="fr-FR" sz="2400" dirty="0" smtClean="0"/>
              <a:t>aux spécificités de chaque projet, de chaque équipe, de chaque client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282" y="129882"/>
            <a:ext cx="8715436" cy="513036"/>
          </a:xfrm>
        </p:spPr>
        <p:txBody>
          <a:bodyPr>
            <a:normAutofit fontScale="90000"/>
          </a:bodyPr>
          <a:lstStyle/>
          <a:p>
            <a:r>
              <a:rPr lang="fr-FR" dirty="0" smtClean="0"/>
              <a:t>Projet</a:t>
            </a:r>
            <a:endParaRPr lang="fr-FR" dirty="0"/>
          </a:p>
        </p:txBody>
      </p:sp>
      <p:sp>
        <p:nvSpPr>
          <p:cNvPr id="3" name="Espace réservé du contenu 2"/>
          <p:cNvSpPr>
            <a:spLocks noGrp="1"/>
          </p:cNvSpPr>
          <p:nvPr>
            <p:ph idx="1"/>
          </p:nvPr>
        </p:nvSpPr>
        <p:spPr>
          <a:xfrm>
            <a:off x="214282" y="714356"/>
            <a:ext cx="8715436" cy="6000792"/>
          </a:xfrm>
        </p:spPr>
        <p:txBody>
          <a:bodyPr>
            <a:normAutofit fontScale="62500" lnSpcReduction="20000"/>
          </a:bodyPr>
          <a:lstStyle/>
          <a:p>
            <a:r>
              <a:rPr lang="fr-FR" dirty="0" smtClean="0"/>
              <a:t>Le </a:t>
            </a:r>
            <a:r>
              <a:rPr lang="fr-FR" dirty="0"/>
              <a:t>Project Management </a:t>
            </a:r>
            <a:r>
              <a:rPr lang="fr-FR" dirty="0" smtClean="0"/>
              <a:t>Institute :  </a:t>
            </a:r>
            <a:r>
              <a:rPr lang="fr-FR" dirty="0"/>
              <a:t>organisation internationale de </a:t>
            </a:r>
            <a:r>
              <a:rPr lang="fr-FR" dirty="0" smtClean="0"/>
              <a:t>standardisation </a:t>
            </a:r>
            <a:r>
              <a:rPr lang="fr-FR" dirty="0"/>
              <a:t>du </a:t>
            </a:r>
            <a:r>
              <a:rPr lang="fr-FR" dirty="0" smtClean="0"/>
              <a:t>management de projet</a:t>
            </a:r>
          </a:p>
          <a:p>
            <a:pPr>
              <a:buNone/>
            </a:pPr>
            <a:endParaRPr lang="fr-FR" dirty="0" smtClean="0"/>
          </a:p>
          <a:p>
            <a:r>
              <a:rPr lang="fr-FR" dirty="0" smtClean="0"/>
              <a:t>Selon PMI :</a:t>
            </a:r>
            <a:endParaRPr lang="fr-FR" dirty="0"/>
          </a:p>
          <a:p>
            <a:pPr lvl="1"/>
            <a:r>
              <a:rPr lang="fr-FR" i="1" dirty="0"/>
              <a:t>Un projet est une entreprise temporaire décidée dans le but de créer un produit, un service </a:t>
            </a:r>
            <a:r>
              <a:rPr lang="fr-FR" i="1" dirty="0" smtClean="0"/>
              <a:t>ou un </a:t>
            </a:r>
            <a:r>
              <a:rPr lang="fr-FR" i="1" dirty="0"/>
              <a:t>résultat unique</a:t>
            </a:r>
            <a:r>
              <a:rPr lang="fr-FR" i="1" dirty="0" smtClean="0"/>
              <a:t>.</a:t>
            </a:r>
          </a:p>
          <a:p>
            <a:pPr lvl="1"/>
            <a:endParaRPr lang="fr-FR" i="1" dirty="0"/>
          </a:p>
          <a:p>
            <a:pPr lvl="1"/>
            <a:r>
              <a:rPr lang="fr-FR" i="1" dirty="0"/>
              <a:t>Entreprise : </a:t>
            </a:r>
            <a:r>
              <a:rPr lang="fr-FR" i="1" dirty="0" smtClean="0"/>
              <a:t>dimension </a:t>
            </a:r>
            <a:r>
              <a:rPr lang="fr-FR" i="1" dirty="0"/>
              <a:t>économique du </a:t>
            </a:r>
            <a:r>
              <a:rPr lang="fr-FR" i="1" dirty="0" smtClean="0"/>
              <a:t>projet  </a:t>
            </a:r>
            <a:r>
              <a:rPr lang="fr-FR" i="1" dirty="0"/>
              <a:t>englobant </a:t>
            </a:r>
            <a:r>
              <a:rPr lang="fr-FR" i="1" dirty="0" smtClean="0"/>
              <a:t>: </a:t>
            </a:r>
          </a:p>
          <a:p>
            <a:pPr lvl="2"/>
            <a:r>
              <a:rPr lang="fr-FR" dirty="0"/>
              <a:t>L</a:t>
            </a:r>
            <a:r>
              <a:rPr lang="fr-FR" dirty="0" smtClean="0"/>
              <a:t>es ressources</a:t>
            </a:r>
          </a:p>
          <a:p>
            <a:pPr lvl="2"/>
            <a:r>
              <a:rPr lang="fr-FR" dirty="0"/>
              <a:t>L</a:t>
            </a:r>
            <a:r>
              <a:rPr lang="fr-FR" dirty="0" smtClean="0"/>
              <a:t>e </a:t>
            </a:r>
            <a:r>
              <a:rPr lang="fr-FR" dirty="0"/>
              <a:t>budget </a:t>
            </a:r>
            <a:endParaRPr lang="fr-FR" dirty="0" smtClean="0"/>
          </a:p>
          <a:p>
            <a:pPr lvl="2"/>
            <a:r>
              <a:rPr lang="fr-FR" dirty="0"/>
              <a:t>L</a:t>
            </a:r>
            <a:r>
              <a:rPr lang="fr-FR" dirty="0" smtClean="0"/>
              <a:t>es </a:t>
            </a:r>
            <a:r>
              <a:rPr lang="fr-FR" dirty="0"/>
              <a:t>risques </a:t>
            </a:r>
            <a:r>
              <a:rPr lang="fr-FR" dirty="0" smtClean="0"/>
              <a:t>encourus</a:t>
            </a:r>
          </a:p>
          <a:p>
            <a:pPr lvl="2"/>
            <a:r>
              <a:rPr lang="fr-FR" dirty="0"/>
              <a:t>L</a:t>
            </a:r>
            <a:r>
              <a:rPr lang="fr-FR" dirty="0" smtClean="0"/>
              <a:t>’aventure </a:t>
            </a:r>
            <a:r>
              <a:rPr lang="fr-FR" dirty="0"/>
              <a:t>est chaque fois nouvelle</a:t>
            </a:r>
            <a:r>
              <a:rPr lang="fr-FR" dirty="0" smtClean="0"/>
              <a:t>.</a:t>
            </a:r>
          </a:p>
          <a:p>
            <a:pPr lvl="1"/>
            <a:endParaRPr lang="fr-FR" dirty="0"/>
          </a:p>
          <a:p>
            <a:pPr lvl="1"/>
            <a:r>
              <a:rPr lang="fr-FR" i="1" dirty="0"/>
              <a:t>Temporaire : </a:t>
            </a:r>
            <a:endParaRPr lang="fr-FR" i="1" dirty="0" smtClean="0"/>
          </a:p>
          <a:p>
            <a:pPr lvl="2"/>
            <a:r>
              <a:rPr lang="fr-FR" i="1" dirty="0" smtClean="0"/>
              <a:t>Tout </a:t>
            </a:r>
            <a:r>
              <a:rPr lang="fr-FR" i="1" dirty="0"/>
              <a:t>projet a un début et une fin </a:t>
            </a:r>
            <a:r>
              <a:rPr lang="fr-FR" i="1" dirty="0" smtClean="0"/>
              <a:t>déterminés :</a:t>
            </a:r>
          </a:p>
          <a:p>
            <a:pPr lvl="3"/>
            <a:r>
              <a:rPr lang="fr-FR" i="1" dirty="0" smtClean="0"/>
              <a:t> </a:t>
            </a:r>
            <a:r>
              <a:rPr lang="fr-FR" i="1" dirty="0"/>
              <a:t>la fin marquant l’atteinte des objectifs </a:t>
            </a:r>
            <a:r>
              <a:rPr lang="fr-FR" i="1" dirty="0" smtClean="0"/>
              <a:t>ou </a:t>
            </a:r>
            <a:r>
              <a:rPr lang="fr-FR" dirty="0" smtClean="0"/>
              <a:t>le </a:t>
            </a:r>
            <a:r>
              <a:rPr lang="fr-FR" dirty="0"/>
              <a:t>constat qu’ils ne pourront être atteints</a:t>
            </a:r>
            <a:r>
              <a:rPr lang="fr-FR" dirty="0" smtClean="0"/>
              <a:t>.</a:t>
            </a:r>
          </a:p>
          <a:p>
            <a:pPr marL="457200" lvl="1" indent="0">
              <a:buNone/>
            </a:pPr>
            <a:endParaRPr lang="fr-FR" dirty="0"/>
          </a:p>
          <a:p>
            <a:pPr lvl="1"/>
            <a:r>
              <a:rPr lang="fr-FR" i="1" dirty="0"/>
              <a:t>Produit, service ou résultat unique </a:t>
            </a:r>
            <a:r>
              <a:rPr lang="fr-FR" i="1" dirty="0" smtClean="0"/>
              <a:t>:</a:t>
            </a:r>
          </a:p>
          <a:p>
            <a:pPr lvl="2"/>
            <a:r>
              <a:rPr lang="fr-FR" i="1" dirty="0" smtClean="0"/>
              <a:t> </a:t>
            </a:r>
            <a:r>
              <a:rPr lang="fr-FR" i="1" dirty="0"/>
              <a:t>U</a:t>
            </a:r>
            <a:r>
              <a:rPr lang="fr-FR" i="1" dirty="0" smtClean="0"/>
              <a:t>n </a:t>
            </a:r>
            <a:r>
              <a:rPr lang="fr-FR" i="1" dirty="0"/>
              <a:t>projet crée des livrables uniques, un produit ou </a:t>
            </a:r>
            <a:r>
              <a:rPr lang="fr-FR" i="1" dirty="0" smtClean="0"/>
              <a:t>un </a:t>
            </a:r>
            <a:r>
              <a:rPr lang="fr-FR" dirty="0" smtClean="0"/>
              <a:t>service</a:t>
            </a:r>
            <a:r>
              <a:rPr lang="fr-FR" dirty="0"/>
              <a:t>, une application logicielle, de la documentation… </a:t>
            </a:r>
            <a:endParaRPr lang="fr-FR" dirty="0" smtClean="0"/>
          </a:p>
          <a:p>
            <a:pPr lvl="2"/>
            <a:r>
              <a:rPr lang="fr-FR" dirty="0" smtClean="0"/>
              <a:t>Même </a:t>
            </a:r>
            <a:r>
              <a:rPr lang="fr-FR" dirty="0"/>
              <a:t>si des éléments sont </a:t>
            </a:r>
            <a:r>
              <a:rPr lang="fr-FR" dirty="0" smtClean="0"/>
              <a:t>reproductibles ou </a:t>
            </a:r>
            <a:r>
              <a:rPr lang="fr-FR" dirty="0"/>
              <a:t>réutilisables, le résultat de chaque projet est unique.</a:t>
            </a:r>
            <a:endParaRPr lang="fr-FR"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282" y="129882"/>
            <a:ext cx="8715436" cy="513036"/>
          </a:xfrm>
        </p:spPr>
        <p:txBody>
          <a:bodyPr>
            <a:normAutofit fontScale="90000"/>
          </a:bodyPr>
          <a:lstStyle/>
          <a:p>
            <a:r>
              <a:rPr lang="fr-FR" dirty="0" smtClean="0"/>
              <a:t>Projet</a:t>
            </a:r>
            <a:endParaRPr lang="fr-FR" dirty="0"/>
          </a:p>
        </p:txBody>
      </p:sp>
      <p:sp>
        <p:nvSpPr>
          <p:cNvPr id="3" name="Espace réservé du contenu 2"/>
          <p:cNvSpPr>
            <a:spLocks noGrp="1"/>
          </p:cNvSpPr>
          <p:nvPr>
            <p:ph idx="1"/>
          </p:nvPr>
        </p:nvSpPr>
        <p:spPr>
          <a:xfrm>
            <a:off x="214282" y="857232"/>
            <a:ext cx="8715436" cy="6000768"/>
          </a:xfrm>
        </p:spPr>
        <p:txBody>
          <a:bodyPr>
            <a:normAutofit fontScale="70000" lnSpcReduction="20000"/>
          </a:bodyPr>
          <a:lstStyle/>
          <a:p>
            <a:r>
              <a:rPr lang="fr-FR" dirty="0"/>
              <a:t>Un projet est généralement subdivisé en </a:t>
            </a:r>
            <a:r>
              <a:rPr lang="fr-FR" dirty="0" smtClean="0"/>
              <a:t>phases :</a:t>
            </a:r>
          </a:p>
          <a:p>
            <a:pPr lvl="1"/>
            <a:r>
              <a:rPr lang="fr-FR" dirty="0" smtClean="0"/>
              <a:t>Chacune </a:t>
            </a:r>
            <a:r>
              <a:rPr lang="fr-FR" dirty="0"/>
              <a:t>d’entre elles devant aboutir à </a:t>
            </a:r>
            <a:r>
              <a:rPr lang="fr-FR" dirty="0" smtClean="0"/>
              <a:t>la mise </a:t>
            </a:r>
            <a:r>
              <a:rPr lang="fr-FR" dirty="0"/>
              <a:t>à disposition de </a:t>
            </a:r>
            <a:r>
              <a:rPr lang="fr-FR" u="sng" dirty="0"/>
              <a:t>livrables</a:t>
            </a:r>
            <a:r>
              <a:rPr lang="fr-FR" dirty="0" smtClean="0"/>
              <a:t>.</a:t>
            </a:r>
          </a:p>
          <a:p>
            <a:pPr lvl="1"/>
            <a:r>
              <a:rPr lang="fr-FR" dirty="0" smtClean="0"/>
              <a:t>Dénommé aussi </a:t>
            </a:r>
            <a:r>
              <a:rPr lang="fr-FR" i="1" u="sng" dirty="0" smtClean="0"/>
              <a:t>cycle </a:t>
            </a:r>
            <a:r>
              <a:rPr lang="fr-FR" i="1" u="sng" dirty="0"/>
              <a:t>de vie</a:t>
            </a:r>
            <a:r>
              <a:rPr lang="fr-FR" i="1" dirty="0"/>
              <a:t> pour décrire </a:t>
            </a:r>
            <a:r>
              <a:rPr lang="fr-FR" i="1" dirty="0" smtClean="0"/>
              <a:t>l’enchaînement </a:t>
            </a:r>
            <a:r>
              <a:rPr lang="fr-FR" dirty="0" smtClean="0"/>
              <a:t>de </a:t>
            </a:r>
            <a:r>
              <a:rPr lang="fr-FR" dirty="0"/>
              <a:t>ces phases</a:t>
            </a:r>
            <a:r>
              <a:rPr lang="fr-FR" dirty="0" smtClean="0"/>
              <a:t>.</a:t>
            </a:r>
          </a:p>
          <a:p>
            <a:pPr lvl="1"/>
            <a:endParaRPr lang="fr-FR" dirty="0"/>
          </a:p>
          <a:p>
            <a:r>
              <a:rPr lang="fr-FR" dirty="0" smtClean="0"/>
              <a:t>Respect </a:t>
            </a:r>
            <a:r>
              <a:rPr lang="fr-FR" dirty="0"/>
              <a:t>d</a:t>
            </a:r>
            <a:r>
              <a:rPr lang="fr-FR" dirty="0" smtClean="0"/>
              <a:t>es exigences vis-à-vis du client : </a:t>
            </a:r>
          </a:p>
          <a:p>
            <a:pPr lvl="1"/>
            <a:r>
              <a:rPr lang="fr-FR" dirty="0"/>
              <a:t>répondre aux attentes du client (interne ou externe) et de sa propre hiérarchie </a:t>
            </a:r>
            <a:r>
              <a:rPr lang="fr-FR" dirty="0" smtClean="0"/>
              <a:t>: </a:t>
            </a:r>
          </a:p>
          <a:p>
            <a:pPr lvl="2"/>
            <a:r>
              <a:rPr lang="fr-FR" dirty="0" smtClean="0"/>
              <a:t>Grâce à la mise </a:t>
            </a:r>
            <a:r>
              <a:rPr lang="fr-FR" dirty="0"/>
              <a:t>en </a:t>
            </a:r>
            <a:r>
              <a:rPr lang="fr-FR" dirty="0" smtClean="0"/>
              <a:t>œuvre </a:t>
            </a:r>
            <a:r>
              <a:rPr lang="fr-FR" dirty="0"/>
              <a:t>de connaissances, de compétences, d’outils </a:t>
            </a:r>
            <a:r>
              <a:rPr lang="fr-FR" dirty="0" smtClean="0"/>
              <a:t>et de </a:t>
            </a:r>
            <a:r>
              <a:rPr lang="fr-FR" dirty="0"/>
              <a:t>techniques appliqués au </a:t>
            </a:r>
            <a:r>
              <a:rPr lang="fr-FR" dirty="0" smtClean="0"/>
              <a:t>projet. </a:t>
            </a:r>
          </a:p>
          <a:p>
            <a:pPr lvl="1">
              <a:buNone/>
            </a:pPr>
            <a:endParaRPr lang="fr-FR" dirty="0" smtClean="0"/>
          </a:p>
          <a:p>
            <a:pPr lvl="1"/>
            <a:r>
              <a:rPr lang="fr-FR" dirty="0" smtClean="0"/>
              <a:t>Même </a:t>
            </a:r>
            <a:r>
              <a:rPr lang="fr-FR" dirty="0"/>
              <a:t>si elle se résume souvent à… </a:t>
            </a:r>
            <a:r>
              <a:rPr lang="fr-FR" dirty="0" smtClean="0"/>
              <a:t>faire des </a:t>
            </a:r>
            <a:r>
              <a:rPr lang="fr-FR" dirty="0"/>
              <a:t>listes ! Des listes de priorités, des listes de risques, des check-lists d’éléments </a:t>
            </a:r>
            <a:r>
              <a:rPr lang="fr-FR" dirty="0" smtClean="0"/>
              <a:t>à vérifier</a:t>
            </a:r>
            <a:r>
              <a:rPr lang="fr-FR" dirty="0"/>
              <a:t>, des listes d’actions</a:t>
            </a:r>
            <a:r>
              <a:rPr lang="fr-FR" dirty="0" smtClean="0"/>
              <a:t>…</a:t>
            </a:r>
          </a:p>
          <a:p>
            <a:pPr lvl="1">
              <a:buNone/>
            </a:pPr>
            <a:endParaRPr lang="fr-FR" dirty="0"/>
          </a:p>
          <a:p>
            <a:r>
              <a:rPr lang="fr-FR" dirty="0" smtClean="0"/>
              <a:t>Trois </a:t>
            </a:r>
            <a:r>
              <a:rPr lang="fr-FR" dirty="0"/>
              <a:t>contraintes </a:t>
            </a:r>
            <a:r>
              <a:rPr lang="fr-FR" dirty="0" smtClean="0"/>
              <a:t> (les 3C) :</a:t>
            </a:r>
          </a:p>
          <a:p>
            <a:pPr lvl="1"/>
            <a:r>
              <a:rPr lang="fr-FR" dirty="0" smtClean="0"/>
              <a:t>A prendre en compte par le chef de projet pour </a:t>
            </a:r>
            <a:r>
              <a:rPr lang="fr-FR" dirty="0"/>
              <a:t>atteindre </a:t>
            </a:r>
            <a:r>
              <a:rPr lang="fr-FR" dirty="0" smtClean="0"/>
              <a:t>l’objectif : </a:t>
            </a:r>
          </a:p>
          <a:p>
            <a:pPr lvl="2"/>
            <a:r>
              <a:rPr lang="fr-FR" dirty="0"/>
              <a:t>L</a:t>
            </a:r>
            <a:r>
              <a:rPr lang="fr-FR" i="1" dirty="0" smtClean="0"/>
              <a:t>e </a:t>
            </a:r>
            <a:r>
              <a:rPr lang="fr-FR" i="1" dirty="0"/>
              <a:t>contenu du projet</a:t>
            </a:r>
            <a:r>
              <a:rPr lang="fr-FR" i="1" dirty="0" smtClean="0"/>
              <a:t>,</a:t>
            </a:r>
          </a:p>
          <a:p>
            <a:pPr lvl="2"/>
            <a:r>
              <a:rPr lang="fr-FR" i="1" dirty="0"/>
              <a:t>L</a:t>
            </a:r>
            <a:r>
              <a:rPr lang="fr-FR" i="1" dirty="0" smtClean="0"/>
              <a:t>e </a:t>
            </a:r>
            <a:r>
              <a:rPr lang="fr-FR" i="1" dirty="0"/>
              <a:t>calendrier </a:t>
            </a:r>
            <a:endParaRPr lang="fr-FR" i="1" dirty="0" smtClean="0"/>
          </a:p>
          <a:p>
            <a:pPr lvl="2"/>
            <a:r>
              <a:rPr lang="fr-FR" i="1" dirty="0" smtClean="0"/>
              <a:t>et </a:t>
            </a:r>
            <a:r>
              <a:rPr lang="fr-FR" i="1" dirty="0"/>
              <a:t>le coût</a:t>
            </a:r>
            <a:endParaRPr lang="fr-FR"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282" y="129882"/>
            <a:ext cx="8715436" cy="513036"/>
          </a:xfrm>
        </p:spPr>
        <p:txBody>
          <a:bodyPr>
            <a:normAutofit fontScale="90000"/>
          </a:bodyPr>
          <a:lstStyle/>
          <a:p>
            <a:r>
              <a:rPr lang="fr-FR" dirty="0" smtClean="0"/>
              <a:t>Projet</a:t>
            </a:r>
            <a:endParaRPr lang="fr-FR" dirty="0"/>
          </a:p>
        </p:txBody>
      </p:sp>
      <p:sp>
        <p:nvSpPr>
          <p:cNvPr id="3" name="Espace réservé du contenu 2"/>
          <p:cNvSpPr>
            <a:spLocks noGrp="1"/>
          </p:cNvSpPr>
          <p:nvPr>
            <p:ph idx="1"/>
          </p:nvPr>
        </p:nvSpPr>
        <p:spPr>
          <a:xfrm>
            <a:off x="214282" y="857232"/>
            <a:ext cx="8715436" cy="6000768"/>
          </a:xfrm>
        </p:spPr>
        <p:txBody>
          <a:bodyPr>
            <a:normAutofit/>
          </a:bodyPr>
          <a:lstStyle/>
          <a:p>
            <a:pPr lvl="1"/>
            <a:endParaRPr lang="fr-FR" i="1" dirty="0" smtClean="0"/>
          </a:p>
          <a:p>
            <a:pPr lvl="1"/>
            <a:endParaRPr lang="fr-FR" i="1" dirty="0"/>
          </a:p>
          <a:p>
            <a:pPr lvl="1"/>
            <a:endParaRPr lang="fr-FR" i="1" dirty="0"/>
          </a:p>
          <a:p>
            <a:pPr lvl="1"/>
            <a:endParaRPr lang="fr-FR" i="1" dirty="0" smtClean="0"/>
          </a:p>
          <a:p>
            <a:endParaRPr lang="fr-FR" dirty="0" smtClean="0"/>
          </a:p>
          <a:p>
            <a:r>
              <a:rPr lang="fr-FR" sz="2200" dirty="0" smtClean="0"/>
              <a:t>Le </a:t>
            </a:r>
            <a:r>
              <a:rPr lang="fr-FR" sz="2200" dirty="0"/>
              <a:t>succès du projet se </a:t>
            </a:r>
            <a:r>
              <a:rPr lang="fr-FR" sz="2200" dirty="0" smtClean="0"/>
              <a:t>mesure à : </a:t>
            </a:r>
          </a:p>
          <a:p>
            <a:pPr lvl="1"/>
            <a:r>
              <a:rPr lang="fr-FR" sz="2200" dirty="0" smtClean="0"/>
              <a:t>la </a:t>
            </a:r>
            <a:r>
              <a:rPr lang="fr-FR" sz="2200" dirty="0"/>
              <a:t>satisfaction du client et à la qualité du </a:t>
            </a:r>
            <a:r>
              <a:rPr lang="fr-FR" sz="2200" dirty="0" smtClean="0"/>
              <a:t>résultat : </a:t>
            </a:r>
          </a:p>
          <a:p>
            <a:pPr lvl="2"/>
            <a:r>
              <a:rPr lang="fr-FR" sz="2200" dirty="0"/>
              <a:t>C</a:t>
            </a:r>
            <a:r>
              <a:rPr lang="fr-FR" sz="2200" dirty="0" smtClean="0"/>
              <a:t>onformité </a:t>
            </a:r>
            <a:r>
              <a:rPr lang="fr-FR" sz="2200" dirty="0"/>
              <a:t>du </a:t>
            </a:r>
            <a:r>
              <a:rPr lang="fr-FR" sz="2200" dirty="0" smtClean="0"/>
              <a:t>produit  :</a:t>
            </a:r>
          </a:p>
          <a:p>
            <a:pPr lvl="3"/>
            <a:r>
              <a:rPr lang="fr-FR" sz="1400" dirty="0" smtClean="0"/>
              <a:t>A </a:t>
            </a:r>
            <a:r>
              <a:rPr lang="fr-FR" sz="1400" dirty="0"/>
              <a:t>ce qui est </a:t>
            </a:r>
            <a:r>
              <a:rPr lang="fr-FR" sz="1400" dirty="0" smtClean="0"/>
              <a:t>attendu.</a:t>
            </a:r>
          </a:p>
          <a:p>
            <a:pPr lvl="2"/>
            <a:r>
              <a:rPr lang="fr-FR" sz="2200" dirty="0"/>
              <a:t>L</a:t>
            </a:r>
            <a:r>
              <a:rPr lang="fr-FR" sz="2200" dirty="0" smtClean="0"/>
              <a:t>ivré </a:t>
            </a:r>
            <a:r>
              <a:rPr lang="fr-FR" sz="2200" dirty="0"/>
              <a:t>dans le respect </a:t>
            </a:r>
            <a:r>
              <a:rPr lang="fr-FR" sz="2200" dirty="0" smtClean="0"/>
              <a:t>du délai imparti.</a:t>
            </a:r>
          </a:p>
          <a:p>
            <a:pPr lvl="2"/>
            <a:r>
              <a:rPr lang="fr-FR" sz="2200" dirty="0" smtClean="0"/>
              <a:t>et </a:t>
            </a:r>
            <a:r>
              <a:rPr lang="fr-FR" sz="2200" dirty="0"/>
              <a:t>du budget alloué.</a:t>
            </a:r>
            <a:endParaRPr lang="fr-FR" sz="2200" dirty="0" smtClean="0"/>
          </a:p>
        </p:txBody>
      </p:sp>
      <p:pic>
        <p:nvPicPr>
          <p:cNvPr id="1028" name="Picture 4"/>
          <p:cNvPicPr>
            <a:picLocks noChangeAspect="1" noChangeArrowheads="1"/>
          </p:cNvPicPr>
          <p:nvPr/>
        </p:nvPicPr>
        <p:blipFill>
          <a:blip r:embed="rId2"/>
          <a:srcRect/>
          <a:stretch>
            <a:fillRect/>
          </a:stretch>
        </p:blipFill>
        <p:spPr bwMode="auto">
          <a:xfrm>
            <a:off x="1714480" y="857232"/>
            <a:ext cx="6072230" cy="27228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282" y="129882"/>
            <a:ext cx="8715436" cy="513036"/>
          </a:xfrm>
        </p:spPr>
        <p:txBody>
          <a:bodyPr>
            <a:normAutofit fontScale="90000"/>
          </a:bodyPr>
          <a:lstStyle/>
          <a:p>
            <a:r>
              <a:rPr lang="fr-FR" dirty="0" smtClean="0"/>
              <a:t>Projet</a:t>
            </a:r>
            <a:endParaRPr lang="fr-FR" dirty="0"/>
          </a:p>
        </p:txBody>
      </p:sp>
      <p:sp>
        <p:nvSpPr>
          <p:cNvPr id="3" name="Espace réservé du contenu 2"/>
          <p:cNvSpPr>
            <a:spLocks noGrp="1"/>
          </p:cNvSpPr>
          <p:nvPr>
            <p:ph idx="1"/>
          </p:nvPr>
        </p:nvSpPr>
        <p:spPr>
          <a:xfrm>
            <a:off x="214282" y="857232"/>
            <a:ext cx="8715436" cy="6000768"/>
          </a:xfrm>
        </p:spPr>
        <p:txBody>
          <a:bodyPr>
            <a:normAutofit/>
          </a:bodyPr>
          <a:lstStyle/>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p:txBody>
      </p:sp>
      <p:pic>
        <p:nvPicPr>
          <p:cNvPr id="2051" name="Picture 3"/>
          <p:cNvPicPr>
            <a:picLocks noChangeAspect="1" noChangeArrowheads="1"/>
          </p:cNvPicPr>
          <p:nvPr/>
        </p:nvPicPr>
        <p:blipFill>
          <a:blip r:embed="rId2"/>
          <a:srcRect/>
          <a:stretch>
            <a:fillRect/>
          </a:stretch>
        </p:blipFill>
        <p:spPr bwMode="auto">
          <a:xfrm>
            <a:off x="1785918" y="1571612"/>
            <a:ext cx="5901795" cy="40814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214282" y="129882"/>
            <a:ext cx="8715436" cy="513036"/>
          </a:xfrm>
          <a:prstGeom prst="rect">
            <a:avLst/>
          </a:prstGeom>
        </p:spPr>
        <p:txBody>
          <a:bodyP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smtClean="0">
                <a:ln>
                  <a:noFill/>
                </a:ln>
                <a:solidFill>
                  <a:schemeClr val="tx1"/>
                </a:solidFill>
                <a:effectLst/>
                <a:uLnTx/>
                <a:uFillTx/>
                <a:latin typeface="+mj-lt"/>
                <a:ea typeface="+mj-ea"/>
                <a:cs typeface="+mj-cs"/>
              </a:rPr>
              <a:t>Projet</a:t>
            </a:r>
            <a:endParaRPr kumimoji="0" lang="fr-FR"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3" name="Espace réservé du contenu 2"/>
          <p:cNvSpPr txBox="1">
            <a:spLocks/>
          </p:cNvSpPr>
          <p:nvPr/>
        </p:nvSpPr>
        <p:spPr>
          <a:xfrm>
            <a:off x="214282" y="857232"/>
            <a:ext cx="8715436" cy="5643602"/>
          </a:xfrm>
          <a:prstGeom prst="rect">
            <a:avLst/>
          </a:prstGeom>
        </p:spPr>
        <p:txBody>
          <a:bodyPr>
            <a:normAutofit/>
          </a:bodyPr>
          <a:lstStyle/>
          <a:p>
            <a:pPr marL="342900" indent="-342900">
              <a:lnSpc>
                <a:spcPct val="80000"/>
              </a:lnSpc>
              <a:spcBef>
                <a:spcPct val="20000"/>
              </a:spcBef>
              <a:buFont typeface="Arial" pitchFamily="34" charset="0"/>
              <a:buChar char="•"/>
            </a:pPr>
            <a:r>
              <a:rPr lang="fr-FR" sz="2400" dirty="0" smtClean="0"/>
              <a:t> </a:t>
            </a:r>
            <a:r>
              <a:rPr lang="fr-FR" sz="2200" dirty="0"/>
              <a:t>Faible  proportion de projets qui sont considérés comme </a:t>
            </a:r>
            <a:r>
              <a:rPr lang="fr-FR" sz="2200" dirty="0" smtClean="0"/>
              <a:t>des succès </a:t>
            </a:r>
            <a:r>
              <a:rPr lang="fr-FR" sz="2200" dirty="0"/>
              <a:t>(Respectant les 3 C) </a:t>
            </a:r>
            <a:r>
              <a:rPr lang="fr-FR" sz="2200" dirty="0" smtClean="0"/>
              <a:t> </a:t>
            </a:r>
            <a:r>
              <a:rPr lang="fr-FR" sz="2200" dirty="0"/>
              <a:t>: </a:t>
            </a:r>
            <a:endParaRPr lang="fr-FR" sz="2200" dirty="0" smtClean="0"/>
          </a:p>
          <a:p>
            <a:pPr marL="342900" indent="-342900">
              <a:lnSpc>
                <a:spcPct val="80000"/>
              </a:lnSpc>
              <a:spcBef>
                <a:spcPct val="20000"/>
              </a:spcBef>
              <a:buFont typeface="Arial" pitchFamily="34" charset="0"/>
              <a:buChar char="•"/>
            </a:pPr>
            <a:endParaRPr lang="fr-FR" sz="2200" dirty="0" smtClean="0"/>
          </a:p>
          <a:p>
            <a:pPr marL="800100" lvl="1" indent="-342900">
              <a:lnSpc>
                <a:spcPct val="80000"/>
              </a:lnSpc>
              <a:spcBef>
                <a:spcPct val="20000"/>
              </a:spcBef>
              <a:buFont typeface="Arial" pitchFamily="34" charset="0"/>
              <a:buChar char="•"/>
            </a:pPr>
            <a:r>
              <a:rPr lang="fr-FR" sz="2200" dirty="0" smtClean="0"/>
              <a:t>entre </a:t>
            </a:r>
            <a:r>
              <a:rPr lang="fr-FR" sz="2200" dirty="0"/>
              <a:t>25 % et 30 %. </a:t>
            </a:r>
            <a:endParaRPr lang="fr-FR" sz="2200" dirty="0" smtClean="0"/>
          </a:p>
          <a:p>
            <a:pPr marL="800100" lvl="1" indent="-342900">
              <a:lnSpc>
                <a:spcPct val="80000"/>
              </a:lnSpc>
              <a:spcBef>
                <a:spcPct val="20000"/>
              </a:spcBef>
              <a:buFont typeface="Arial" pitchFamily="34" charset="0"/>
              <a:buChar char="•"/>
            </a:pPr>
            <a:r>
              <a:rPr lang="fr-FR" sz="2200" dirty="0" smtClean="0">
                <a:sym typeface="Wingdings" pitchFamily="2" charset="2"/>
              </a:rPr>
              <a:t> E</a:t>
            </a:r>
            <a:r>
              <a:rPr lang="fr-FR" sz="2200" dirty="0" smtClean="0"/>
              <a:t>checs </a:t>
            </a:r>
            <a:r>
              <a:rPr lang="fr-FR" sz="2200" dirty="0"/>
              <a:t>complets ou partiels </a:t>
            </a:r>
            <a:r>
              <a:rPr lang="fr-FR" sz="2200" dirty="0" smtClean="0"/>
              <a:t>de trois </a:t>
            </a:r>
            <a:r>
              <a:rPr lang="fr-FR" sz="2200" dirty="0"/>
              <a:t>projets sur </a:t>
            </a:r>
            <a:r>
              <a:rPr lang="fr-FR" sz="2200" dirty="0" smtClean="0"/>
              <a:t>quatre : </a:t>
            </a:r>
          </a:p>
          <a:p>
            <a:pPr marL="1257300" lvl="2" indent="-342900">
              <a:lnSpc>
                <a:spcPct val="80000"/>
              </a:lnSpc>
              <a:spcBef>
                <a:spcPct val="20000"/>
              </a:spcBef>
              <a:buFont typeface="Arial" pitchFamily="34" charset="0"/>
              <a:buChar char="•"/>
            </a:pPr>
            <a:r>
              <a:rPr lang="fr-FR" sz="2200" dirty="0"/>
              <a:t>P</a:t>
            </a:r>
            <a:r>
              <a:rPr lang="fr-FR" sz="2200" dirty="0" smtClean="0"/>
              <a:t>rojets abandonnés en cours de route. </a:t>
            </a:r>
          </a:p>
          <a:p>
            <a:pPr marL="1257300" lvl="2" indent="-342900">
              <a:lnSpc>
                <a:spcPct val="80000"/>
              </a:lnSpc>
              <a:spcBef>
                <a:spcPct val="20000"/>
              </a:spcBef>
              <a:buFont typeface="Arial" pitchFamily="34" charset="0"/>
              <a:buChar char="•"/>
            </a:pPr>
            <a:r>
              <a:rPr lang="fr-FR" sz="2200" dirty="0" smtClean="0"/>
              <a:t>Projets aboutissant :</a:t>
            </a:r>
          </a:p>
          <a:p>
            <a:pPr marL="1714500" lvl="3" indent="-342900">
              <a:lnSpc>
                <a:spcPct val="80000"/>
              </a:lnSpc>
              <a:spcBef>
                <a:spcPct val="20000"/>
              </a:spcBef>
              <a:buFont typeface="Arial" pitchFamily="34" charset="0"/>
              <a:buChar char="•"/>
            </a:pPr>
            <a:r>
              <a:rPr lang="fr-FR" sz="2200" dirty="0" smtClean="0"/>
              <a:t>#  dépassements importants</a:t>
            </a:r>
          </a:p>
          <a:p>
            <a:pPr marL="1714500" lvl="3" indent="-342900">
              <a:lnSpc>
                <a:spcPct val="80000"/>
              </a:lnSpc>
              <a:spcBef>
                <a:spcPct val="20000"/>
              </a:spcBef>
              <a:buFont typeface="Arial" pitchFamily="34" charset="0"/>
              <a:buChar char="•"/>
            </a:pPr>
            <a:r>
              <a:rPr lang="fr-FR" sz="2200" dirty="0"/>
              <a:t>#</a:t>
            </a:r>
            <a:r>
              <a:rPr lang="fr-FR" sz="2200" dirty="0" smtClean="0"/>
              <a:t>  ou offrant </a:t>
            </a:r>
            <a:r>
              <a:rPr lang="fr-FR" sz="2200" dirty="0"/>
              <a:t>moins de fonctionnalités que prévu. </a:t>
            </a:r>
            <a:endParaRPr lang="fr-FR" sz="2200" dirty="0" smtClean="0"/>
          </a:p>
          <a:p>
            <a:pPr marL="1714500" lvl="3" indent="-342900">
              <a:lnSpc>
                <a:spcPct val="80000"/>
              </a:lnSpc>
              <a:spcBef>
                <a:spcPct val="20000"/>
              </a:spcBef>
              <a:buFont typeface="Arial" pitchFamily="34" charset="0"/>
              <a:buChar char="•"/>
            </a:pPr>
            <a:endParaRPr lang="fr-FR" sz="2200" dirty="0"/>
          </a:p>
          <a:p>
            <a:pPr marL="800100" lvl="1" indent="-342900">
              <a:lnSpc>
                <a:spcPct val="80000"/>
              </a:lnSpc>
              <a:spcBef>
                <a:spcPct val="20000"/>
              </a:spcBef>
              <a:buFont typeface="Arial" pitchFamily="34" charset="0"/>
              <a:buChar char="•"/>
            </a:pPr>
            <a:r>
              <a:rPr lang="fr-FR" sz="2200" dirty="0" smtClean="0"/>
              <a:t>Ajout d’un contenu supplémentaire </a:t>
            </a:r>
            <a:r>
              <a:rPr lang="fr-FR" sz="2200" dirty="0" smtClean="0">
                <a:sym typeface="Wingdings" pitchFamily="2" charset="2"/>
              </a:rPr>
              <a:t> </a:t>
            </a:r>
          </a:p>
          <a:p>
            <a:pPr marL="1257300" lvl="2" indent="-342900">
              <a:lnSpc>
                <a:spcPct val="80000"/>
              </a:lnSpc>
              <a:spcBef>
                <a:spcPct val="20000"/>
              </a:spcBef>
              <a:buFont typeface="Arial" pitchFamily="34" charset="0"/>
              <a:buChar char="•"/>
            </a:pPr>
            <a:r>
              <a:rPr lang="fr-FR" sz="2200" dirty="0" smtClean="0"/>
              <a:t>Budget et/ou délai </a:t>
            </a:r>
            <a:r>
              <a:rPr lang="fr-FR" sz="2200" dirty="0" smtClean="0">
                <a:sym typeface="Wingdings" panose="05000000000000000000" pitchFamily="2" charset="2"/>
              </a:rPr>
              <a:t></a:t>
            </a:r>
            <a:r>
              <a:rPr lang="fr-FR" sz="2200" dirty="0" smtClean="0"/>
              <a:t> affectés. </a:t>
            </a:r>
          </a:p>
          <a:p>
            <a:pPr marL="1714500" lvl="3" indent="-342900">
              <a:lnSpc>
                <a:spcPct val="80000"/>
              </a:lnSpc>
              <a:spcBef>
                <a:spcPct val="20000"/>
              </a:spcBef>
              <a:buFont typeface="Arial" pitchFamily="34" charset="0"/>
              <a:buChar char="•"/>
            </a:pPr>
            <a:r>
              <a:rPr lang="fr-FR" sz="2200" dirty="0" smtClean="0"/>
              <a:t>Raccourcir </a:t>
            </a:r>
            <a:r>
              <a:rPr lang="fr-FR" sz="2200" dirty="0"/>
              <a:t>le délai de </a:t>
            </a:r>
            <a:r>
              <a:rPr lang="fr-FR" sz="2200" dirty="0" smtClean="0"/>
              <a:t>réalisation pour </a:t>
            </a:r>
            <a:r>
              <a:rPr lang="fr-FR" sz="2200" dirty="0"/>
              <a:t>respecter une </a:t>
            </a:r>
            <a:r>
              <a:rPr lang="fr-FR" sz="2200" dirty="0" smtClean="0"/>
              <a:t>date réglementaire </a:t>
            </a:r>
            <a:r>
              <a:rPr lang="fr-FR" sz="2200" dirty="0"/>
              <a:t>par </a:t>
            </a:r>
            <a:r>
              <a:rPr lang="fr-FR" sz="2200" dirty="0" smtClean="0"/>
              <a:t>exemple  </a:t>
            </a:r>
            <a:r>
              <a:rPr lang="fr-FR" sz="2200" dirty="0" smtClean="0">
                <a:sym typeface="Wingdings" pitchFamily="2" charset="2"/>
              </a:rPr>
              <a:t> </a:t>
            </a:r>
          </a:p>
          <a:p>
            <a:pPr marL="2171700" lvl="4" indent="-342900">
              <a:lnSpc>
                <a:spcPct val="80000"/>
              </a:lnSpc>
              <a:spcBef>
                <a:spcPct val="20000"/>
              </a:spcBef>
              <a:buFont typeface="Arial" pitchFamily="34" charset="0"/>
              <a:buChar char="•"/>
            </a:pPr>
            <a:r>
              <a:rPr lang="fr-FR" sz="2200" dirty="0" smtClean="0"/>
              <a:t>Ajustement du contenu </a:t>
            </a:r>
            <a:r>
              <a:rPr lang="fr-FR" sz="2200" dirty="0"/>
              <a:t>à la baisse </a:t>
            </a:r>
            <a:endParaRPr lang="fr-FR" sz="2200" dirty="0" smtClean="0"/>
          </a:p>
          <a:p>
            <a:pPr marL="2171700" lvl="4" indent="-342900">
              <a:lnSpc>
                <a:spcPct val="80000"/>
              </a:lnSpc>
              <a:spcBef>
                <a:spcPct val="20000"/>
              </a:spcBef>
              <a:buFont typeface="Arial" pitchFamily="34" charset="0"/>
              <a:buChar char="•"/>
            </a:pPr>
            <a:r>
              <a:rPr lang="fr-FR" sz="2200" dirty="0" smtClean="0"/>
              <a:t>ou </a:t>
            </a:r>
            <a:r>
              <a:rPr lang="fr-FR" sz="2200" dirty="0"/>
              <a:t>d’augmenter </a:t>
            </a:r>
            <a:r>
              <a:rPr lang="fr-FR" sz="2200" dirty="0" smtClean="0"/>
              <a:t>le budget </a:t>
            </a:r>
            <a:r>
              <a:rPr lang="fr-FR" sz="2200" dirty="0"/>
              <a:t>en affectant de nouvelles ressources.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214282" y="129882"/>
            <a:ext cx="8715436" cy="513036"/>
          </a:xfrm>
          <a:prstGeom prst="rect">
            <a:avLst/>
          </a:prstGeom>
        </p:spPr>
        <p:txBody>
          <a:bodyP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dirty="0" smtClean="0">
                <a:ln>
                  <a:noFill/>
                </a:ln>
                <a:solidFill>
                  <a:schemeClr val="tx1"/>
                </a:solidFill>
                <a:effectLst/>
                <a:uLnTx/>
                <a:uFillTx/>
                <a:latin typeface="+mj-lt"/>
                <a:ea typeface="+mj-ea"/>
                <a:cs typeface="+mj-cs"/>
              </a:rPr>
              <a:t>Gestion de projet</a:t>
            </a:r>
          </a:p>
        </p:txBody>
      </p:sp>
      <p:sp>
        <p:nvSpPr>
          <p:cNvPr id="3" name="Espace réservé du contenu 2"/>
          <p:cNvSpPr txBox="1">
            <a:spLocks/>
          </p:cNvSpPr>
          <p:nvPr/>
        </p:nvSpPr>
        <p:spPr>
          <a:xfrm>
            <a:off x="214282" y="857232"/>
            <a:ext cx="8715436" cy="5643602"/>
          </a:xfrm>
          <a:prstGeom prst="rect">
            <a:avLst/>
          </a:prstGeom>
        </p:spPr>
        <p:txBody>
          <a:bodyPr>
            <a:normAutofit/>
          </a:bodyPr>
          <a:lstStyle/>
          <a:p>
            <a:pPr marL="342900" indent="-342900">
              <a:lnSpc>
                <a:spcPct val="80000"/>
              </a:lnSpc>
              <a:spcBef>
                <a:spcPct val="20000"/>
              </a:spcBef>
              <a:buFont typeface="Arial" pitchFamily="34" charset="0"/>
              <a:buChar char="•"/>
            </a:pPr>
            <a:r>
              <a:rPr lang="fr-FR" sz="2400" dirty="0" smtClean="0"/>
              <a:t> </a:t>
            </a:r>
            <a:r>
              <a:rPr lang="fr-FR" sz="2200" dirty="0" smtClean="0"/>
              <a:t>Mission du chef de projet :</a:t>
            </a:r>
          </a:p>
          <a:p>
            <a:pPr marL="800100" lvl="1" indent="-342900">
              <a:lnSpc>
                <a:spcPct val="80000"/>
              </a:lnSpc>
              <a:spcBef>
                <a:spcPct val="20000"/>
              </a:spcBef>
              <a:buFont typeface="Arial" pitchFamily="34" charset="0"/>
              <a:buChar char="•"/>
            </a:pPr>
            <a:r>
              <a:rPr lang="fr-FR" sz="2200" dirty="0" smtClean="0"/>
              <a:t>Jongler avec les  3 contraintes,</a:t>
            </a:r>
          </a:p>
          <a:p>
            <a:pPr marL="800100" lvl="1" indent="-342900">
              <a:lnSpc>
                <a:spcPct val="80000"/>
              </a:lnSpc>
              <a:spcBef>
                <a:spcPct val="20000"/>
              </a:spcBef>
              <a:buFont typeface="Arial" pitchFamily="34" charset="0"/>
              <a:buChar char="•"/>
            </a:pPr>
            <a:r>
              <a:rPr lang="fr-FR" sz="2200" dirty="0" smtClean="0"/>
              <a:t>Souvent arbitrer </a:t>
            </a:r>
            <a:r>
              <a:rPr lang="fr-FR" sz="2200" dirty="0"/>
              <a:t>en lieu et </a:t>
            </a:r>
            <a:r>
              <a:rPr lang="fr-FR" sz="2200" dirty="0" smtClean="0"/>
              <a:t>place </a:t>
            </a:r>
            <a:r>
              <a:rPr lang="fr-FR" sz="2200" dirty="0"/>
              <a:t>du client </a:t>
            </a:r>
            <a:endParaRPr lang="fr-FR" sz="2200" dirty="0" smtClean="0"/>
          </a:p>
          <a:p>
            <a:pPr marL="800100" lvl="1" indent="-342900">
              <a:lnSpc>
                <a:spcPct val="80000"/>
              </a:lnSpc>
              <a:spcBef>
                <a:spcPct val="20000"/>
              </a:spcBef>
              <a:buFont typeface="Arial" pitchFamily="34" charset="0"/>
              <a:buChar char="•"/>
            </a:pPr>
            <a:r>
              <a:rPr lang="fr-FR" sz="2200" dirty="0" smtClean="0"/>
              <a:t>Puiser </a:t>
            </a:r>
            <a:r>
              <a:rPr lang="fr-FR" sz="2200" dirty="0"/>
              <a:t>dans sa « boîte à outils </a:t>
            </a:r>
            <a:r>
              <a:rPr lang="fr-FR" sz="2200" dirty="0" smtClean="0"/>
              <a:t>» :</a:t>
            </a:r>
          </a:p>
          <a:p>
            <a:pPr marL="1257300" lvl="2" indent="-342900">
              <a:lnSpc>
                <a:spcPct val="80000"/>
              </a:lnSpc>
              <a:spcBef>
                <a:spcPct val="20000"/>
              </a:spcBef>
              <a:buFont typeface="Arial" pitchFamily="34" charset="0"/>
              <a:buChar char="•"/>
            </a:pPr>
            <a:r>
              <a:rPr lang="fr-FR" sz="2200" dirty="0" smtClean="0"/>
              <a:t> </a:t>
            </a:r>
            <a:r>
              <a:rPr lang="fr-FR" sz="2200" dirty="0"/>
              <a:t>usant de telle ou telle </a:t>
            </a:r>
            <a:r>
              <a:rPr lang="fr-FR" sz="2200" dirty="0" smtClean="0"/>
              <a:t>compétence pour </a:t>
            </a:r>
            <a:r>
              <a:rPr lang="fr-FR" sz="2200" dirty="0"/>
              <a:t>faire aboutir le projet avec succès</a:t>
            </a:r>
            <a:r>
              <a:rPr lang="fr-FR" sz="2200" dirty="0" smtClean="0"/>
              <a:t>. </a:t>
            </a:r>
          </a:p>
          <a:p>
            <a:pPr marL="342900" indent="-342900">
              <a:lnSpc>
                <a:spcPct val="80000"/>
              </a:lnSpc>
              <a:spcBef>
                <a:spcPct val="20000"/>
              </a:spcBef>
              <a:buFont typeface="Arial" pitchFamily="34" charset="0"/>
              <a:buChar char="•"/>
            </a:pPr>
            <a:endParaRPr lang="fr-FR" sz="2200" dirty="0"/>
          </a:p>
          <a:p>
            <a:pPr marL="342900" indent="-342900">
              <a:lnSpc>
                <a:spcPct val="80000"/>
              </a:lnSpc>
              <a:spcBef>
                <a:spcPct val="20000"/>
              </a:spcBef>
              <a:buFont typeface="Arial" pitchFamily="34" charset="0"/>
              <a:buChar char="•"/>
            </a:pPr>
            <a:r>
              <a:rPr lang="fr-FR" sz="2200" dirty="0" smtClean="0"/>
              <a:t>Compétence </a:t>
            </a:r>
            <a:r>
              <a:rPr lang="fr-FR" sz="2200" dirty="0"/>
              <a:t>de base </a:t>
            </a:r>
            <a:r>
              <a:rPr lang="fr-FR" sz="2200" dirty="0" smtClean="0"/>
              <a:t>: </a:t>
            </a:r>
            <a:r>
              <a:rPr lang="fr-FR" sz="2200" dirty="0"/>
              <a:t>maîtrise des techniques de gestion de projet </a:t>
            </a:r>
            <a:r>
              <a:rPr lang="fr-FR" sz="2200" dirty="0" smtClean="0"/>
              <a:t>:</a:t>
            </a:r>
          </a:p>
          <a:p>
            <a:pPr marL="800100" lvl="1" indent="-342900">
              <a:lnSpc>
                <a:spcPct val="80000"/>
              </a:lnSpc>
              <a:spcBef>
                <a:spcPct val="20000"/>
              </a:spcBef>
              <a:buFont typeface="Arial" pitchFamily="34" charset="0"/>
              <a:buChar char="•"/>
            </a:pPr>
            <a:r>
              <a:rPr lang="fr-FR" sz="2200" dirty="0" smtClean="0"/>
              <a:t>Qualité d’un chef de projet :</a:t>
            </a:r>
          </a:p>
          <a:p>
            <a:pPr marL="1257300" lvl="2" indent="-342900">
              <a:lnSpc>
                <a:spcPct val="80000"/>
              </a:lnSpc>
              <a:spcBef>
                <a:spcPct val="20000"/>
              </a:spcBef>
              <a:buFont typeface="Arial" pitchFamily="34" charset="0"/>
              <a:buChar char="•"/>
            </a:pPr>
            <a:r>
              <a:rPr lang="fr-FR" sz="2200" dirty="0" smtClean="0"/>
              <a:t>Doit exploiter ces techniques en </a:t>
            </a:r>
            <a:r>
              <a:rPr lang="fr-FR" sz="2200" dirty="0"/>
              <a:t>s’adaptant aux caractéristiques de chaque projet. </a:t>
            </a:r>
          </a:p>
          <a:p>
            <a:pPr marL="1257300" lvl="2" indent="-342900">
              <a:lnSpc>
                <a:spcPct val="80000"/>
              </a:lnSpc>
              <a:spcBef>
                <a:spcPct val="20000"/>
              </a:spcBef>
              <a:buFont typeface="Arial" pitchFamily="34" charset="0"/>
              <a:buChar char="•"/>
            </a:pPr>
            <a:r>
              <a:rPr lang="fr-FR" sz="2200" dirty="0" smtClean="0"/>
              <a:t>Doit développer </a:t>
            </a:r>
            <a:r>
              <a:rPr lang="fr-FR" sz="2200" dirty="0"/>
              <a:t>des qualités d’analyse et de compréhension de l’environnement de </a:t>
            </a:r>
            <a:r>
              <a:rPr lang="fr-FR" sz="2200" dirty="0" smtClean="0"/>
              <a:t>chaque projet</a:t>
            </a:r>
            <a:r>
              <a:rPr lang="fr-FR" sz="2200" dirty="0"/>
              <a:t>. </a:t>
            </a:r>
            <a:endParaRPr lang="fr-FR" sz="2200" dirty="0" smtClean="0"/>
          </a:p>
          <a:p>
            <a:pPr marL="800100" lvl="1" indent="-342900">
              <a:lnSpc>
                <a:spcPct val="90000"/>
              </a:lnSpc>
              <a:spcBef>
                <a:spcPct val="20000"/>
              </a:spcBef>
              <a:buFont typeface="Arial" pitchFamily="34" charset="0"/>
              <a:buChar char="•"/>
            </a:pPr>
            <a:r>
              <a:rPr lang="fr-FR" sz="2200" dirty="0" smtClean="0"/>
              <a:t>Cas où il </a:t>
            </a:r>
            <a:r>
              <a:rPr lang="fr-FR" sz="2200" dirty="0"/>
              <a:t>est accompagné d’une équipe et que de nombreux acteurs sont partie prenante du </a:t>
            </a:r>
            <a:r>
              <a:rPr lang="fr-FR" sz="2200" dirty="0" smtClean="0"/>
              <a:t>projet : </a:t>
            </a:r>
          </a:p>
          <a:p>
            <a:pPr marL="1257300" lvl="2" indent="-342900">
              <a:lnSpc>
                <a:spcPct val="90000"/>
              </a:lnSpc>
              <a:spcBef>
                <a:spcPct val="20000"/>
              </a:spcBef>
              <a:buFont typeface="Arial" pitchFamily="34" charset="0"/>
              <a:buChar char="•"/>
            </a:pPr>
            <a:r>
              <a:rPr lang="fr-FR" sz="2200" dirty="0" smtClean="0"/>
              <a:t>Doit </a:t>
            </a:r>
            <a:r>
              <a:rPr lang="fr-FR" sz="2200" dirty="0"/>
              <a:t>déployer des qualités interpersonnelles pour animer </a:t>
            </a:r>
            <a:r>
              <a:rPr lang="fr-FR" sz="2200" dirty="0" smtClean="0"/>
              <a:t>et coordonner </a:t>
            </a:r>
            <a:r>
              <a:rPr lang="fr-FR" sz="2200" dirty="0"/>
              <a:t>cette communauté</a:t>
            </a:r>
            <a:r>
              <a:rPr lang="fr-FR" dirty="0"/>
              <a:t>.</a:t>
            </a:r>
            <a:endParaRPr lang="fr-FR" sz="4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214282" y="129882"/>
            <a:ext cx="8715436" cy="513036"/>
          </a:xfrm>
          <a:prstGeom prst="rect">
            <a:avLst/>
          </a:prstGeom>
        </p:spPr>
        <p:txBody>
          <a:bodyP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dirty="0" smtClean="0">
                <a:ln>
                  <a:noFill/>
                </a:ln>
                <a:solidFill>
                  <a:schemeClr val="tx1"/>
                </a:solidFill>
                <a:effectLst/>
                <a:uLnTx/>
                <a:uFillTx/>
                <a:latin typeface="+mj-lt"/>
                <a:ea typeface="+mj-ea"/>
                <a:cs typeface="+mj-cs"/>
              </a:rPr>
              <a:t>Maîtriser les techniques de gestion de projet</a:t>
            </a:r>
          </a:p>
        </p:txBody>
      </p:sp>
      <p:sp>
        <p:nvSpPr>
          <p:cNvPr id="3" name="Espace réservé du contenu 2"/>
          <p:cNvSpPr txBox="1">
            <a:spLocks/>
          </p:cNvSpPr>
          <p:nvPr/>
        </p:nvSpPr>
        <p:spPr>
          <a:xfrm>
            <a:off x="0" y="857232"/>
            <a:ext cx="9144000" cy="5643602"/>
          </a:xfrm>
          <a:prstGeom prst="rect">
            <a:avLst/>
          </a:prstGeom>
        </p:spPr>
        <p:txBody>
          <a:bodyPr>
            <a:normAutofit/>
          </a:bodyPr>
          <a:lstStyle/>
          <a:p>
            <a:pPr marL="342900" indent="-342900">
              <a:lnSpc>
                <a:spcPct val="80000"/>
              </a:lnSpc>
              <a:spcBef>
                <a:spcPct val="20000"/>
              </a:spcBef>
              <a:buFont typeface="Arial" pitchFamily="34" charset="0"/>
              <a:buChar char="•"/>
            </a:pPr>
            <a:r>
              <a:rPr lang="fr-FR" sz="2400" dirty="0" smtClean="0"/>
              <a:t> </a:t>
            </a:r>
            <a:r>
              <a:rPr lang="fr-FR" sz="2200" dirty="0" smtClean="0"/>
              <a:t>Selon le PMI dans le PMBOK (Project Management Body of </a:t>
            </a:r>
            <a:r>
              <a:rPr lang="fr-FR" sz="2200" dirty="0" err="1" smtClean="0"/>
              <a:t>Knowledge</a:t>
            </a:r>
            <a:r>
              <a:rPr lang="fr-FR" sz="2200" dirty="0" smtClean="0"/>
              <a:t>) :</a:t>
            </a:r>
            <a:endParaRPr lang="fr-FR" sz="4800" dirty="0" smtClean="0"/>
          </a:p>
          <a:p>
            <a:pPr marL="800100" lvl="1" indent="-342900">
              <a:lnSpc>
                <a:spcPct val="80000"/>
              </a:lnSpc>
              <a:spcBef>
                <a:spcPct val="20000"/>
              </a:spcBef>
              <a:buFont typeface="Arial" pitchFamily="34" charset="0"/>
              <a:buChar char="•"/>
            </a:pPr>
            <a:r>
              <a:rPr lang="fr-FR" sz="2200" dirty="0" smtClean="0"/>
              <a:t>Techniques classées en 9 domaines :</a:t>
            </a:r>
          </a:p>
          <a:p>
            <a:pPr marL="800100" lvl="1" indent="-342900">
              <a:lnSpc>
                <a:spcPct val="80000"/>
              </a:lnSpc>
              <a:spcBef>
                <a:spcPct val="20000"/>
              </a:spcBef>
              <a:buFont typeface="Arial" pitchFamily="34" charset="0"/>
              <a:buChar char="•"/>
            </a:pPr>
            <a:endParaRPr lang="fr-FR" sz="2200" dirty="0" smtClean="0"/>
          </a:p>
        </p:txBody>
      </p:sp>
      <p:pic>
        <p:nvPicPr>
          <p:cNvPr id="5" name="Picture 2"/>
          <p:cNvPicPr>
            <a:picLocks noChangeAspect="1" noChangeArrowheads="1"/>
          </p:cNvPicPr>
          <p:nvPr/>
        </p:nvPicPr>
        <p:blipFill>
          <a:blip r:embed="rId2"/>
          <a:srcRect/>
          <a:stretch>
            <a:fillRect/>
          </a:stretch>
        </p:blipFill>
        <p:spPr bwMode="auto">
          <a:xfrm>
            <a:off x="285720" y="1928802"/>
            <a:ext cx="8479021" cy="3571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2264</TotalTime>
  <Words>1796</Words>
  <Application>Microsoft Office PowerPoint</Application>
  <PresentationFormat>Affichage à l'écran (4:3)</PresentationFormat>
  <Paragraphs>329</Paragraphs>
  <Slides>25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25</vt:i4>
      </vt:variant>
    </vt:vector>
  </HeadingPairs>
  <TitlesOfParts>
    <vt:vector size="29" baseType="lpstr">
      <vt:lpstr>Arial</vt:lpstr>
      <vt:lpstr>Calibri</vt:lpstr>
      <vt:lpstr>Wingdings</vt:lpstr>
      <vt:lpstr>Thème Office</vt:lpstr>
      <vt:lpstr>Gestion de projet Vers les méthodes agiles</vt:lpstr>
      <vt:lpstr>Chef de Projet </vt:lpstr>
      <vt:lpstr>Projet</vt:lpstr>
      <vt:lpstr>Projet</vt:lpstr>
      <vt:lpstr>Projet</vt:lpstr>
      <vt:lpstr>Projet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projet Vers les méthodes agiles</dc:title>
  <dc:creator>ouzzif</dc:creator>
  <cp:lastModifiedBy>admin</cp:lastModifiedBy>
  <cp:revision>42</cp:revision>
  <dcterms:created xsi:type="dcterms:W3CDTF">2014-12-01T21:18:50Z</dcterms:created>
  <dcterms:modified xsi:type="dcterms:W3CDTF">2016-10-12T22:19:00Z</dcterms:modified>
</cp:coreProperties>
</file>