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59" r:id="rId4"/>
    <p:sldId id="260" r:id="rId5"/>
    <p:sldId id="261" r:id="rId6"/>
    <p:sldId id="30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4" r:id="rId17"/>
    <p:sldId id="271" r:id="rId18"/>
    <p:sldId id="272" r:id="rId19"/>
    <p:sldId id="273" r:id="rId20"/>
    <p:sldId id="274" r:id="rId21"/>
    <p:sldId id="301" r:id="rId22"/>
    <p:sldId id="275" r:id="rId23"/>
    <p:sldId id="276" r:id="rId24"/>
    <p:sldId id="277" r:id="rId25"/>
    <p:sldId id="302" r:id="rId26"/>
    <p:sldId id="279" r:id="rId27"/>
    <p:sldId id="280" r:id="rId28"/>
    <p:sldId id="281" r:id="rId29"/>
    <p:sldId id="282" r:id="rId30"/>
    <p:sldId id="283" r:id="rId31"/>
    <p:sldId id="285" r:id="rId32"/>
    <p:sldId id="286" r:id="rId33"/>
    <p:sldId id="287" r:id="rId34"/>
    <p:sldId id="290" r:id="rId35"/>
    <p:sldId id="284" r:id="rId36"/>
    <p:sldId id="291" r:id="rId37"/>
    <p:sldId id="292" r:id="rId38"/>
    <p:sldId id="306" r:id="rId39"/>
    <p:sldId id="293" r:id="rId40"/>
    <p:sldId id="294" r:id="rId41"/>
    <p:sldId id="307" r:id="rId42"/>
    <p:sldId id="296" r:id="rId43"/>
    <p:sldId id="297" r:id="rId44"/>
    <p:sldId id="298" r:id="rId45"/>
    <p:sldId id="300" r:id="rId46"/>
    <p:sldId id="308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2294" autoAdjust="0"/>
  </p:normalViewPr>
  <p:slideViewPr>
    <p:cSldViewPr>
      <p:cViewPr varScale="1">
        <p:scale>
          <a:sx n="85" d="100"/>
          <a:sy n="85" d="100"/>
        </p:scale>
        <p:origin x="16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E27F5-BD51-4AE1-9233-6DA3ACCF36AF}" type="datetimeFigureOut">
              <a:rPr lang="fr-FR" smtClean="0"/>
              <a:pPr/>
              <a:t>07/10/2015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FA004-E55E-4981-88C0-CC39B7BBD2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73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FA004-E55E-4981-88C0-CC39B7BBD299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58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FA004-E55E-4981-88C0-CC39B7BBD299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27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5BFA-B781-432C-852E-E073DAA60251}" type="datetimeFigureOut">
              <a:rPr lang="fr-FR" smtClean="0"/>
              <a:pPr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AEA-32A7-4B61-9AA2-DF751A226C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5BFA-B781-432C-852E-E073DAA60251}" type="datetimeFigureOut">
              <a:rPr lang="fr-FR" smtClean="0"/>
              <a:pPr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AEA-32A7-4B61-9AA2-DF751A226C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5BFA-B781-432C-852E-E073DAA60251}" type="datetimeFigureOut">
              <a:rPr lang="fr-FR" smtClean="0"/>
              <a:pPr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AEA-32A7-4B61-9AA2-DF751A226C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5BFA-B781-432C-852E-E073DAA60251}" type="datetimeFigureOut">
              <a:rPr lang="fr-FR" smtClean="0"/>
              <a:pPr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AEA-32A7-4B61-9AA2-DF751A226C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5BFA-B781-432C-852E-E073DAA60251}" type="datetimeFigureOut">
              <a:rPr lang="fr-FR" smtClean="0"/>
              <a:pPr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AEA-32A7-4B61-9AA2-DF751A226C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5BFA-B781-432C-852E-E073DAA60251}" type="datetimeFigureOut">
              <a:rPr lang="fr-FR" smtClean="0"/>
              <a:pPr/>
              <a:t>07/10/2015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AEA-32A7-4B61-9AA2-DF751A226C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5BFA-B781-432C-852E-E073DAA60251}" type="datetimeFigureOut">
              <a:rPr lang="fr-FR" smtClean="0"/>
              <a:pPr/>
              <a:t>07/10/2015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AEA-32A7-4B61-9AA2-DF751A226C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5BFA-B781-432C-852E-E073DAA60251}" type="datetimeFigureOut">
              <a:rPr lang="fr-FR" smtClean="0"/>
              <a:pPr/>
              <a:t>07/10/2015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AEA-32A7-4B61-9AA2-DF751A226C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5BFA-B781-432C-852E-E073DAA60251}" type="datetimeFigureOut">
              <a:rPr lang="fr-FR" smtClean="0"/>
              <a:pPr/>
              <a:t>07/10/2015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AEA-32A7-4B61-9AA2-DF751A226C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5BFA-B781-432C-852E-E073DAA60251}" type="datetimeFigureOut">
              <a:rPr lang="fr-FR" smtClean="0"/>
              <a:pPr/>
              <a:t>07/10/2015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AEA-32A7-4B61-9AA2-DF751A226C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5BFA-B781-432C-852E-E073DAA60251}" type="datetimeFigureOut">
              <a:rPr lang="fr-FR" smtClean="0"/>
              <a:pPr/>
              <a:t>07/10/2015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4AEA-32A7-4B61-9AA2-DF751A226C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5BFA-B781-432C-852E-E073DAA60251}" type="datetimeFigureOut">
              <a:rPr lang="fr-FR" smtClean="0"/>
              <a:pPr/>
              <a:t>07/10/2015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84AEA-32A7-4B61-9AA2-DF751A226C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Gestion de projet</a:t>
            </a:r>
            <a:br>
              <a:rPr lang="fr-FR" b="1" dirty="0"/>
            </a:br>
            <a:r>
              <a:rPr lang="fr-FR" dirty="0"/>
              <a:t>Vers les méthodes agiles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Cycle en V : Test unitaire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Un </a:t>
            </a:r>
            <a:r>
              <a:rPr lang="fr-FR" sz="2400" dirty="0"/>
              <a:t>test unitaire </a:t>
            </a:r>
            <a:r>
              <a:rPr lang="fr-FR" sz="2400" dirty="0" smtClean="0"/>
              <a:t> : </a:t>
            </a:r>
          </a:p>
          <a:p>
            <a:pPr lvl="1"/>
            <a:r>
              <a:rPr lang="fr-FR" sz="2400" dirty="0"/>
              <a:t>C</a:t>
            </a:r>
            <a:r>
              <a:rPr lang="fr-FR" sz="2400" dirty="0" smtClean="0"/>
              <a:t>onsiste </a:t>
            </a:r>
            <a:r>
              <a:rPr lang="fr-FR" sz="2400" dirty="0"/>
              <a:t>à rédiger un </a:t>
            </a:r>
            <a:r>
              <a:rPr lang="fr-FR" sz="2400" dirty="0" smtClean="0"/>
              <a:t>scénario</a:t>
            </a:r>
          </a:p>
          <a:p>
            <a:pPr lvl="2"/>
            <a:r>
              <a:rPr lang="fr-FR" sz="2000" dirty="0" err="1"/>
              <a:t>S</a:t>
            </a:r>
            <a:r>
              <a:rPr lang="fr-FR" sz="2000" dirty="0" err="1" smtClean="0"/>
              <a:t>cripté</a:t>
            </a:r>
            <a:r>
              <a:rPr lang="fr-FR" sz="2000" dirty="0" smtClean="0"/>
              <a:t> </a:t>
            </a:r>
            <a:r>
              <a:rPr lang="fr-FR" sz="2000" dirty="0"/>
              <a:t>ou codé dans le langage de </a:t>
            </a:r>
            <a:r>
              <a:rPr lang="fr-FR" sz="2000" dirty="0" smtClean="0"/>
              <a:t>développement</a:t>
            </a:r>
          </a:p>
          <a:p>
            <a:pPr lvl="2"/>
            <a:r>
              <a:rPr lang="fr-FR" sz="2000" dirty="0" smtClean="0"/>
              <a:t>qui </a:t>
            </a:r>
            <a:r>
              <a:rPr lang="fr-FR" sz="2000" dirty="0"/>
              <a:t>peut être lancé, automatiquement ou non, à tout moment</a:t>
            </a:r>
            <a:r>
              <a:rPr lang="fr-FR" sz="2000" dirty="0" smtClean="0"/>
              <a:t>.</a:t>
            </a:r>
          </a:p>
          <a:p>
            <a:pPr lvl="1">
              <a:buNone/>
            </a:pPr>
            <a:r>
              <a:rPr lang="fr-FR" sz="2400" dirty="0" smtClean="0"/>
              <a:t> </a:t>
            </a:r>
          </a:p>
          <a:p>
            <a:r>
              <a:rPr lang="fr-FR" sz="2400" dirty="0" smtClean="0"/>
              <a:t>Problème  : </a:t>
            </a:r>
          </a:p>
          <a:p>
            <a:pPr lvl="1"/>
            <a:r>
              <a:rPr lang="fr-FR" sz="2400" dirty="0"/>
              <a:t>T</a:t>
            </a:r>
            <a:r>
              <a:rPr lang="fr-FR" sz="2400" dirty="0" smtClean="0"/>
              <a:t>emps </a:t>
            </a:r>
            <a:r>
              <a:rPr lang="fr-FR" sz="2400" dirty="0"/>
              <a:t>mis pour développer un test </a:t>
            </a:r>
            <a:r>
              <a:rPr lang="fr-FR" sz="2400" dirty="0" smtClean="0"/>
              <a:t>unitaire</a:t>
            </a:r>
          </a:p>
          <a:p>
            <a:pPr lvl="2"/>
            <a:r>
              <a:rPr lang="fr-FR" sz="2000" dirty="0" smtClean="0"/>
              <a:t>T</a:t>
            </a:r>
            <a:r>
              <a:rPr lang="fr-FR" sz="2000" dirty="0" smtClean="0"/>
              <a:t>emps </a:t>
            </a:r>
            <a:r>
              <a:rPr lang="fr-FR" sz="2000" dirty="0" smtClean="0"/>
              <a:t>empiriquement évalué </a:t>
            </a:r>
            <a:r>
              <a:rPr lang="fr-FR" sz="2000" dirty="0"/>
              <a:t>comme étant pratiquement identique au temps mis pour développer la fonction </a:t>
            </a:r>
            <a:r>
              <a:rPr lang="fr-FR" sz="2000" dirty="0" smtClean="0"/>
              <a:t>testée !!!</a:t>
            </a:r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Cycle en V : Test d’intégration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 fontScale="92500"/>
          </a:bodyPr>
          <a:lstStyle/>
          <a:p>
            <a:r>
              <a:rPr lang="fr-FR" sz="2400" dirty="0" smtClean="0"/>
              <a:t>Tests d'intégration :</a:t>
            </a:r>
          </a:p>
          <a:p>
            <a:pPr lvl="1"/>
            <a:r>
              <a:rPr lang="fr-FR" sz="2400" dirty="0"/>
              <a:t>T</a:t>
            </a:r>
            <a:r>
              <a:rPr lang="fr-FR" sz="2400" dirty="0" smtClean="0"/>
              <a:t>ester </a:t>
            </a:r>
            <a:r>
              <a:rPr lang="fr-FR" sz="2400" dirty="0"/>
              <a:t>le comportement de l'application en intégrant progressivement toutes les briques du logiciel. </a:t>
            </a:r>
            <a:endParaRPr lang="fr-FR" sz="2400" dirty="0" smtClean="0"/>
          </a:p>
          <a:p>
            <a:pPr lvl="1"/>
            <a:r>
              <a:rPr lang="fr-FR" sz="2400" dirty="0"/>
              <a:t>E</a:t>
            </a:r>
            <a:r>
              <a:rPr lang="fr-FR" sz="2400" dirty="0" smtClean="0"/>
              <a:t>tape </a:t>
            </a:r>
            <a:r>
              <a:rPr lang="fr-FR" sz="2400" dirty="0"/>
              <a:t>laborieuse </a:t>
            </a:r>
            <a:r>
              <a:rPr lang="fr-FR" sz="2400" dirty="0" smtClean="0"/>
              <a:t>:</a:t>
            </a:r>
          </a:p>
          <a:p>
            <a:pPr lvl="2"/>
            <a:r>
              <a:rPr lang="fr-FR" dirty="0" smtClean="0"/>
              <a:t>Fait face :</a:t>
            </a:r>
          </a:p>
          <a:p>
            <a:pPr lvl="3"/>
            <a:r>
              <a:rPr lang="fr-FR" dirty="0" smtClean="0"/>
              <a:t>A</a:t>
            </a:r>
            <a:r>
              <a:rPr lang="fr-FR" dirty="0" smtClean="0"/>
              <a:t>ux </a:t>
            </a:r>
            <a:r>
              <a:rPr lang="fr-FR" dirty="0"/>
              <a:t>problèmes d'interface des composants </a:t>
            </a:r>
            <a:r>
              <a:rPr lang="fr-FR" dirty="0" smtClean="0"/>
              <a:t>logiciels</a:t>
            </a:r>
          </a:p>
          <a:p>
            <a:pPr lvl="3"/>
            <a:r>
              <a:rPr lang="fr-FR" dirty="0"/>
              <a:t>C</a:t>
            </a:r>
            <a:r>
              <a:rPr lang="fr-FR" dirty="0" smtClean="0"/>
              <a:t>onfrontée </a:t>
            </a:r>
            <a:r>
              <a:rPr lang="fr-FR" dirty="0"/>
              <a:t>à des problèmes autres que purement </a:t>
            </a:r>
            <a:r>
              <a:rPr lang="fr-FR" dirty="0" smtClean="0"/>
              <a:t>fonctionnels:</a:t>
            </a:r>
          </a:p>
          <a:p>
            <a:pPr lvl="4"/>
            <a:r>
              <a:rPr lang="fr-FR" dirty="0" smtClean="0"/>
              <a:t>compilation</a:t>
            </a:r>
            <a:r>
              <a:rPr lang="fr-FR" dirty="0"/>
              <a:t>, compatibilité de versions, etc</a:t>
            </a:r>
            <a:r>
              <a:rPr lang="fr-FR" dirty="0" smtClean="0"/>
              <a:t>.</a:t>
            </a:r>
          </a:p>
          <a:p>
            <a:r>
              <a:rPr lang="fr-FR" sz="2400" dirty="0" smtClean="0"/>
              <a:t>Complexité de la tâche :</a:t>
            </a:r>
          </a:p>
          <a:p>
            <a:pPr lvl="1"/>
            <a:r>
              <a:rPr lang="fr-FR" sz="2400" dirty="0"/>
              <a:t>T</a:t>
            </a:r>
            <a:r>
              <a:rPr lang="fr-FR" sz="2400" dirty="0" smtClean="0"/>
              <a:t>ests </a:t>
            </a:r>
            <a:r>
              <a:rPr lang="fr-FR" sz="2400" dirty="0" smtClean="0"/>
              <a:t>difficilement </a:t>
            </a:r>
            <a:r>
              <a:rPr lang="fr-FR" sz="2400" dirty="0" smtClean="0"/>
              <a:t>automatisés.</a:t>
            </a:r>
            <a:endParaRPr lang="fr-FR" sz="2400" dirty="0" smtClean="0"/>
          </a:p>
          <a:p>
            <a:pPr lvl="1"/>
            <a:r>
              <a:rPr lang="fr-FR" sz="2400" dirty="0"/>
              <a:t>L</a:t>
            </a:r>
            <a:r>
              <a:rPr lang="fr-FR" sz="2400" dirty="0" smtClean="0"/>
              <a:t>ongs </a:t>
            </a:r>
            <a:r>
              <a:rPr lang="fr-FR" sz="2400" dirty="0" smtClean="0"/>
              <a:t>à dérouler. </a:t>
            </a:r>
          </a:p>
          <a:p>
            <a:pPr lvl="1"/>
            <a:r>
              <a:rPr lang="fr-FR" sz="2400" dirty="0"/>
              <a:t>P</a:t>
            </a:r>
            <a:r>
              <a:rPr lang="fr-FR" sz="2400" dirty="0" smtClean="0"/>
              <a:t>roblème </a:t>
            </a:r>
            <a:r>
              <a:rPr lang="fr-FR" sz="2400" dirty="0" smtClean="0"/>
              <a:t>détecté à ce niveau :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smtClean="0"/>
              <a:t>L</a:t>
            </a:r>
            <a:r>
              <a:rPr lang="fr-FR" dirty="0" smtClean="0"/>
              <a:t>ourd </a:t>
            </a:r>
            <a:r>
              <a:rPr lang="fr-FR" dirty="0" smtClean="0"/>
              <a:t>de conséquence</a:t>
            </a:r>
          </a:p>
          <a:p>
            <a:pPr lvl="3"/>
            <a:r>
              <a:rPr lang="fr-FR" dirty="0" smtClean="0"/>
              <a:t> </a:t>
            </a:r>
            <a:r>
              <a:rPr lang="fr-FR" dirty="0" smtClean="0"/>
              <a:t>Aussi </a:t>
            </a:r>
            <a:r>
              <a:rPr lang="fr-FR" dirty="0" smtClean="0"/>
              <a:t>bien en terme de délai qu'en terme de coût (ou de ressources</a:t>
            </a:r>
            <a:r>
              <a:rPr lang="fr-FR" dirty="0" smtClean="0"/>
              <a:t>). </a:t>
            </a:r>
            <a:endParaRPr lang="fr-FR" dirty="0" smtClean="0"/>
          </a:p>
          <a:p>
            <a:pPr lvl="3"/>
            <a:r>
              <a:rPr lang="fr-FR" dirty="0" smtClean="0">
                <a:sym typeface="Wingdings" pitchFamily="2" charset="2"/>
              </a:rPr>
              <a:t> </a:t>
            </a:r>
            <a:r>
              <a:rPr lang="fr-FR" dirty="0">
                <a:sym typeface="Wingdings" pitchFamily="2" charset="2"/>
              </a:rPr>
              <a:t>A</a:t>
            </a:r>
            <a:r>
              <a:rPr lang="fr-FR" dirty="0" smtClean="0"/>
              <a:t>pproche </a:t>
            </a:r>
            <a:r>
              <a:rPr lang="fr-FR" dirty="0" smtClean="0"/>
              <a:t>de la fin du projet, donc du jalon </a:t>
            </a:r>
            <a:r>
              <a:rPr lang="fr-FR" dirty="0" smtClean="0"/>
              <a:t>final.</a:t>
            </a:r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Cycle en V : Test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r>
              <a:rPr lang="fr-FR" dirty="0" smtClean="0"/>
              <a:t>Tests </a:t>
            </a:r>
            <a:r>
              <a:rPr lang="fr-FR" dirty="0"/>
              <a:t>de validation 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dérouler </a:t>
            </a:r>
            <a:r>
              <a:rPr lang="fr-FR" dirty="0"/>
              <a:t>les tests permettant d'affirmer que le logiciel répond aux exigences de la spécification. </a:t>
            </a:r>
            <a:endParaRPr lang="fr-FR" dirty="0" smtClean="0"/>
          </a:p>
          <a:p>
            <a:pPr lvl="1"/>
            <a:r>
              <a:rPr lang="fr-FR" dirty="0" smtClean="0"/>
              <a:t>souvent </a:t>
            </a:r>
            <a:r>
              <a:rPr lang="fr-FR" dirty="0"/>
              <a:t>des scénarios déroulés automatiquement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campagne </a:t>
            </a:r>
            <a:r>
              <a:rPr lang="fr-FR" dirty="0"/>
              <a:t>de test </a:t>
            </a:r>
            <a:r>
              <a:rPr lang="fr-FR" dirty="0" smtClean="0"/>
              <a:t>souvent </a:t>
            </a:r>
            <a:r>
              <a:rPr lang="fr-FR" dirty="0"/>
              <a:t>très </a:t>
            </a:r>
            <a:r>
              <a:rPr lang="fr-FR" dirty="0" smtClean="0"/>
              <a:t>longue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plusieurs heures voire plusieurs jours. </a:t>
            </a:r>
            <a:endParaRPr lang="fr-FR" dirty="0" smtClean="0"/>
          </a:p>
          <a:p>
            <a:r>
              <a:rPr lang="fr-FR" dirty="0" smtClean="0"/>
              <a:t>Problème </a:t>
            </a:r>
            <a:r>
              <a:rPr lang="fr-FR" dirty="0"/>
              <a:t>détecté </a:t>
            </a:r>
            <a:r>
              <a:rPr lang="fr-FR" dirty="0" smtClean="0"/>
              <a:t>à ce stade :</a:t>
            </a:r>
          </a:p>
          <a:p>
            <a:pPr lvl="1"/>
            <a:r>
              <a:rPr lang="fr-FR" dirty="0" smtClean="0"/>
              <a:t>potentiellement catastrophique</a:t>
            </a:r>
          </a:p>
          <a:p>
            <a:pPr lvl="1"/>
            <a:r>
              <a:rPr lang="fr-FR" dirty="0" smtClean="0"/>
              <a:t>susceptible </a:t>
            </a:r>
            <a:r>
              <a:rPr lang="fr-FR" dirty="0"/>
              <a:t>de remettre en cause la spécification, donc tout le développement. 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Cycle en cascade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794"/>
            <a:ext cx="8857966" cy="597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Cycle en cascade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 fontScale="92500" lnSpcReduction="20000"/>
          </a:bodyPr>
          <a:lstStyle/>
          <a:p>
            <a:r>
              <a:rPr lang="fr-FR" sz="2700" dirty="0"/>
              <a:t>C</a:t>
            </a:r>
            <a:r>
              <a:rPr lang="fr-FR" sz="2700" dirty="0" smtClean="0"/>
              <a:t>ycle </a:t>
            </a:r>
            <a:r>
              <a:rPr lang="fr-FR" sz="2700" dirty="0"/>
              <a:t>en « cascade » </a:t>
            </a:r>
            <a:r>
              <a:rPr lang="fr-FR" sz="2700" dirty="0" smtClean="0"/>
              <a:t>: </a:t>
            </a:r>
          </a:p>
          <a:p>
            <a:pPr lvl="1"/>
            <a:r>
              <a:rPr lang="fr-FR" sz="2400" dirty="0" smtClean="0"/>
              <a:t>se </a:t>
            </a:r>
            <a:r>
              <a:rPr lang="fr-FR" sz="2400" dirty="0"/>
              <a:t>caractérise par des phases </a:t>
            </a:r>
            <a:r>
              <a:rPr lang="fr-FR" sz="2400" dirty="0" smtClean="0"/>
              <a:t>séquentielles: 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qui se </a:t>
            </a:r>
            <a:r>
              <a:rPr lang="fr-FR" dirty="0" smtClean="0"/>
              <a:t>succèdent après </a:t>
            </a:r>
            <a:r>
              <a:rPr lang="fr-FR" dirty="0"/>
              <a:t>la validation des livrables produits lors de la phase précédente 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sz="2400" dirty="0" smtClean="0"/>
              <a:t>Besoins exprimés </a:t>
            </a:r>
            <a:r>
              <a:rPr lang="fr-FR" sz="2400" dirty="0"/>
              <a:t>et recueillis lors de la première </a:t>
            </a:r>
            <a:r>
              <a:rPr lang="fr-FR" sz="2400" dirty="0" smtClean="0"/>
              <a:t>phase :</a:t>
            </a:r>
          </a:p>
          <a:p>
            <a:pPr lvl="2"/>
            <a:r>
              <a:rPr lang="fr-FR" dirty="0" smtClean="0"/>
              <a:t>En dépend :</a:t>
            </a:r>
          </a:p>
          <a:p>
            <a:pPr lvl="3"/>
            <a:r>
              <a:rPr lang="fr-FR" dirty="0" smtClean="0"/>
              <a:t>Analyse </a:t>
            </a:r>
            <a:r>
              <a:rPr lang="fr-FR" dirty="0"/>
              <a:t>détaillée de ces </a:t>
            </a:r>
            <a:r>
              <a:rPr lang="fr-FR" dirty="0" smtClean="0"/>
              <a:t>besoins</a:t>
            </a:r>
          </a:p>
          <a:p>
            <a:pPr lvl="3"/>
            <a:r>
              <a:rPr lang="fr-FR" dirty="0" smtClean="0"/>
              <a:t>Conception </a:t>
            </a:r>
            <a:r>
              <a:rPr lang="fr-FR" dirty="0"/>
              <a:t>du système qui répondra à </a:t>
            </a:r>
            <a:r>
              <a:rPr lang="fr-FR" dirty="0" smtClean="0"/>
              <a:t>ces </a:t>
            </a:r>
            <a:r>
              <a:rPr lang="fr-FR" dirty="0" smtClean="0"/>
              <a:t>besoins.</a:t>
            </a:r>
            <a:endParaRPr lang="fr-FR" dirty="0" smtClean="0"/>
          </a:p>
          <a:p>
            <a:pPr lvl="1"/>
            <a:r>
              <a:rPr lang="fr-FR" sz="2400" dirty="0"/>
              <a:t>La conception du </a:t>
            </a:r>
            <a:r>
              <a:rPr lang="fr-FR" sz="2400" dirty="0" smtClean="0"/>
              <a:t>système :</a:t>
            </a:r>
          </a:p>
          <a:p>
            <a:pPr lvl="2"/>
            <a:r>
              <a:rPr lang="fr-FR" dirty="0"/>
              <a:t>T</a:t>
            </a:r>
            <a:r>
              <a:rPr lang="fr-FR" dirty="0" smtClean="0"/>
              <a:t>extuelle </a:t>
            </a:r>
            <a:r>
              <a:rPr lang="fr-FR" dirty="0"/>
              <a:t>ou représentée sous forme </a:t>
            </a:r>
            <a:r>
              <a:rPr lang="fr-FR" dirty="0" smtClean="0"/>
              <a:t>de diagrammes :</a:t>
            </a:r>
          </a:p>
          <a:p>
            <a:pPr lvl="3"/>
            <a:r>
              <a:rPr lang="fr-FR" sz="2400" dirty="0" smtClean="0"/>
              <a:t> </a:t>
            </a:r>
            <a:r>
              <a:rPr lang="fr-FR" sz="2400" dirty="0"/>
              <a:t>D</a:t>
            </a:r>
            <a:r>
              <a:rPr lang="fr-FR" sz="2400" dirty="0" smtClean="0"/>
              <a:t>oit </a:t>
            </a:r>
            <a:r>
              <a:rPr lang="fr-FR" sz="2400" dirty="0"/>
              <a:t>être validée avant le démarrage des développements.</a:t>
            </a:r>
          </a:p>
          <a:p>
            <a:pPr lvl="1"/>
            <a:r>
              <a:rPr lang="fr-FR" sz="2400" dirty="0" smtClean="0"/>
              <a:t>Les </a:t>
            </a:r>
            <a:r>
              <a:rPr lang="fr-FR" sz="2400" dirty="0" smtClean="0"/>
              <a:t>développements :</a:t>
            </a:r>
          </a:p>
          <a:p>
            <a:pPr lvl="2"/>
            <a:r>
              <a:rPr lang="fr-FR" sz="2000" dirty="0" smtClean="0"/>
              <a:t> </a:t>
            </a:r>
            <a:r>
              <a:rPr lang="fr-FR" sz="2000" dirty="0"/>
              <a:t>D</a:t>
            </a:r>
            <a:r>
              <a:rPr lang="fr-FR" sz="2000" dirty="0" smtClean="0"/>
              <a:t>oivent être achevés </a:t>
            </a:r>
            <a:r>
              <a:rPr lang="fr-FR" sz="2000" dirty="0" smtClean="0"/>
              <a:t>:</a:t>
            </a:r>
          </a:p>
          <a:p>
            <a:pPr lvl="3"/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smtClean="0"/>
              <a:t> </a:t>
            </a:r>
            <a:r>
              <a:rPr lang="fr-FR" dirty="0"/>
              <a:t>P</a:t>
            </a:r>
            <a:r>
              <a:rPr lang="fr-FR" dirty="0" smtClean="0"/>
              <a:t>ermettre </a:t>
            </a:r>
            <a:r>
              <a:rPr lang="fr-FR" dirty="0"/>
              <a:t>à l’équipe de testeurs </a:t>
            </a:r>
            <a:r>
              <a:rPr lang="fr-FR" dirty="0" smtClean="0"/>
              <a:t>de lancer </a:t>
            </a:r>
            <a:r>
              <a:rPr lang="fr-FR" dirty="0"/>
              <a:t>ses campagnes de tests fonctionnels et techniques.</a:t>
            </a:r>
          </a:p>
          <a:p>
            <a:pPr lvl="1"/>
            <a:r>
              <a:rPr lang="fr-FR" sz="2400" dirty="0" smtClean="0"/>
              <a:t>Anomalies corrigées :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smtClean="0"/>
              <a:t> </a:t>
            </a:r>
            <a:r>
              <a:rPr lang="fr-FR" dirty="0" smtClean="0"/>
              <a:t>Intégration </a:t>
            </a:r>
            <a:r>
              <a:rPr lang="fr-FR" dirty="0"/>
              <a:t>globale </a:t>
            </a:r>
            <a:r>
              <a:rPr lang="fr-FR" dirty="0" smtClean="0"/>
              <a:t>finale</a:t>
            </a:r>
          </a:p>
          <a:p>
            <a:pPr lvl="2"/>
            <a:r>
              <a:rPr lang="fr-FR" dirty="0" smtClean="0"/>
              <a:t>Mise </a:t>
            </a:r>
            <a:r>
              <a:rPr lang="fr-FR" dirty="0"/>
              <a:t>en production du système.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Faille : cycle en cascade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71546"/>
            <a:ext cx="8929718" cy="578645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Rigidité de l’approche : (voir métaphore)</a:t>
            </a:r>
          </a:p>
          <a:p>
            <a:pPr>
              <a:buNone/>
            </a:pPr>
            <a:endParaRPr lang="fr-FR" dirty="0" smtClean="0"/>
          </a:p>
          <a:p>
            <a:pPr lvl="1"/>
            <a:r>
              <a:rPr lang="fr-FR" dirty="0" smtClean="0"/>
              <a:t>Deux aspects difficilement </a:t>
            </a:r>
            <a:r>
              <a:rPr lang="fr-FR" dirty="0" smtClean="0"/>
              <a:t>compatibles:</a:t>
            </a:r>
          </a:p>
          <a:p>
            <a:pPr lvl="2"/>
            <a:r>
              <a:rPr lang="fr-FR" dirty="0" smtClean="0"/>
              <a:t>Avec </a:t>
            </a:r>
            <a:r>
              <a:rPr lang="fr-FR" dirty="0" smtClean="0"/>
              <a:t>une approche prédictive comme celle du cycle en cascade :</a:t>
            </a:r>
          </a:p>
          <a:p>
            <a:pPr lvl="3"/>
            <a:r>
              <a:rPr lang="fr-FR" dirty="0" smtClean="0"/>
              <a:t>La </a:t>
            </a:r>
            <a:r>
              <a:rPr lang="fr-FR" dirty="0"/>
              <a:t>marge de </a:t>
            </a:r>
            <a:r>
              <a:rPr lang="fr-FR" dirty="0" smtClean="0"/>
              <a:t>manœuvre laissée au </a:t>
            </a:r>
            <a:r>
              <a:rPr lang="fr-FR" dirty="0"/>
              <a:t>client </a:t>
            </a:r>
            <a:r>
              <a:rPr lang="fr-FR" dirty="0" smtClean="0"/>
              <a:t>pour préciser </a:t>
            </a:r>
            <a:r>
              <a:rPr lang="fr-FR" dirty="0"/>
              <a:t>ou faire évoluer ses </a:t>
            </a:r>
            <a:r>
              <a:rPr lang="fr-FR" dirty="0" smtClean="0"/>
              <a:t>attentes.</a:t>
            </a:r>
            <a:endParaRPr lang="fr-FR" dirty="0" smtClean="0"/>
          </a:p>
          <a:p>
            <a:pPr lvl="3"/>
            <a:r>
              <a:rPr lang="fr-FR" dirty="0" smtClean="0"/>
              <a:t>La </a:t>
            </a:r>
            <a:r>
              <a:rPr lang="fr-FR" dirty="0"/>
              <a:t>non-prévisibilité de tous les </a:t>
            </a:r>
            <a:r>
              <a:rPr lang="fr-FR" dirty="0" smtClean="0"/>
              <a:t>événements.</a:t>
            </a:r>
            <a:endParaRPr lang="fr-FR" dirty="0" smtClean="0"/>
          </a:p>
          <a:p>
            <a:pPr lvl="2">
              <a:buNone/>
            </a:pPr>
            <a:endParaRPr lang="fr-FR" dirty="0" smtClean="0"/>
          </a:p>
          <a:p>
            <a:pPr lvl="1"/>
            <a:r>
              <a:rPr lang="fr-FR" dirty="0" smtClean="0"/>
              <a:t>Plan </a:t>
            </a:r>
            <a:r>
              <a:rPr lang="fr-FR" dirty="0"/>
              <a:t>de management du projet </a:t>
            </a:r>
            <a:r>
              <a:rPr lang="fr-FR" dirty="0" smtClean="0"/>
              <a:t>validé </a:t>
            </a:r>
            <a:r>
              <a:rPr lang="fr-FR" dirty="0" smtClean="0">
                <a:sym typeface="Wingdings" pitchFamily="2" charset="2"/>
              </a:rPr>
              <a:t> 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R</a:t>
            </a:r>
            <a:r>
              <a:rPr lang="fr-FR" dirty="0" smtClean="0"/>
              <a:t>éférence </a:t>
            </a:r>
            <a:r>
              <a:rPr lang="fr-FR" dirty="0"/>
              <a:t>de </a:t>
            </a:r>
            <a:r>
              <a:rPr lang="fr-FR" dirty="0" smtClean="0"/>
              <a:t>base (A ne pas modifier</a:t>
            </a:r>
            <a:r>
              <a:rPr lang="fr-FR" dirty="0" smtClean="0"/>
              <a:t>).</a:t>
            </a:r>
          </a:p>
          <a:p>
            <a:pPr lvl="1"/>
            <a:r>
              <a:rPr lang="fr-FR" dirty="0">
                <a:sym typeface="Wingdings" pitchFamily="2" charset="2"/>
              </a:rPr>
              <a:t> </a:t>
            </a:r>
            <a:r>
              <a:rPr lang="fr-FR" dirty="0"/>
              <a:t> préoccupation majeure du chef de projet : </a:t>
            </a:r>
          </a:p>
          <a:p>
            <a:pPr lvl="2"/>
            <a:r>
              <a:rPr lang="fr-FR" dirty="0"/>
              <a:t>coller au plus près au plan, quels que soient les événements</a:t>
            </a:r>
          </a:p>
          <a:p>
            <a:pPr lvl="2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Faille : cycle en cascade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 lnSpcReduction="10000"/>
          </a:bodyPr>
          <a:lstStyle/>
          <a:p>
            <a:pPr lvl="1"/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 préoccupation majeure du chef de </a:t>
            </a:r>
            <a:r>
              <a:rPr lang="fr-FR" dirty="0" smtClean="0"/>
              <a:t>projet (suite) </a:t>
            </a:r>
            <a:r>
              <a:rPr lang="fr-FR" dirty="0" smtClean="0"/>
              <a:t>: </a:t>
            </a:r>
          </a:p>
          <a:p>
            <a:pPr lvl="2"/>
            <a:r>
              <a:rPr lang="fr-FR" dirty="0" smtClean="0"/>
              <a:t>Considérés </a:t>
            </a:r>
            <a:r>
              <a:rPr lang="fr-FR" dirty="0" smtClean="0"/>
              <a:t>comme échecs :</a:t>
            </a:r>
          </a:p>
          <a:p>
            <a:pPr lvl="3"/>
            <a:r>
              <a:rPr lang="fr-FR" dirty="0" smtClean="0"/>
              <a:t> </a:t>
            </a:r>
            <a:r>
              <a:rPr lang="fr-FR" dirty="0" smtClean="0"/>
              <a:t>Tout </a:t>
            </a:r>
            <a:r>
              <a:rPr lang="fr-FR" dirty="0" smtClean="0"/>
              <a:t>écart </a:t>
            </a:r>
            <a:r>
              <a:rPr lang="fr-FR" dirty="0" smtClean="0"/>
              <a:t>constaté :</a:t>
            </a:r>
          </a:p>
          <a:p>
            <a:pPr lvl="4"/>
            <a:r>
              <a:rPr lang="fr-FR" dirty="0"/>
              <a:t>C</a:t>
            </a:r>
            <a:r>
              <a:rPr lang="fr-FR" dirty="0" smtClean="0"/>
              <a:t>oncernant </a:t>
            </a:r>
            <a:r>
              <a:rPr lang="fr-FR" dirty="0" smtClean="0"/>
              <a:t>la durée des </a:t>
            </a:r>
            <a:r>
              <a:rPr lang="fr-FR" dirty="0" smtClean="0"/>
              <a:t>activités.</a:t>
            </a:r>
          </a:p>
          <a:p>
            <a:pPr lvl="4"/>
            <a:r>
              <a:rPr lang="fr-FR" dirty="0" smtClean="0"/>
              <a:t>L</a:t>
            </a:r>
            <a:r>
              <a:rPr lang="fr-FR" dirty="0" smtClean="0"/>
              <a:t>a productivité.</a:t>
            </a:r>
          </a:p>
          <a:p>
            <a:pPr lvl="4"/>
            <a:r>
              <a:rPr lang="fr-FR" dirty="0" smtClean="0"/>
              <a:t>La </a:t>
            </a:r>
            <a:r>
              <a:rPr lang="fr-FR" dirty="0" smtClean="0"/>
              <a:t>disponibilité des </a:t>
            </a:r>
            <a:r>
              <a:rPr lang="fr-FR" dirty="0" smtClean="0"/>
              <a:t>ressources. </a:t>
            </a:r>
          </a:p>
          <a:p>
            <a:pPr lvl="4"/>
            <a:r>
              <a:rPr lang="fr-FR" dirty="0" smtClean="0"/>
              <a:t>Ou </a:t>
            </a:r>
            <a:r>
              <a:rPr lang="fr-FR" dirty="0" smtClean="0"/>
              <a:t>encore les risques </a:t>
            </a:r>
            <a:r>
              <a:rPr lang="fr-FR" dirty="0" smtClean="0"/>
              <a:t>imprévus</a:t>
            </a:r>
            <a:r>
              <a:rPr lang="fr-FR" dirty="0"/>
              <a:t>.</a:t>
            </a:r>
            <a:endParaRPr lang="fr-FR" dirty="0" smtClean="0"/>
          </a:p>
          <a:p>
            <a:pPr lvl="3"/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>
                <a:sym typeface="Wingdings" pitchFamily="2" charset="2"/>
              </a:rPr>
              <a:t>Vécu </a:t>
            </a:r>
            <a:r>
              <a:rPr lang="fr-FR" dirty="0" smtClean="0">
                <a:sym typeface="Wingdings" pitchFamily="2" charset="2"/>
              </a:rPr>
              <a:t>comme </a:t>
            </a:r>
            <a:r>
              <a:rPr lang="fr-FR" dirty="0" smtClean="0"/>
              <a:t> incompétence ou une incapacité à anticiper</a:t>
            </a:r>
            <a:r>
              <a:rPr lang="fr-FR" dirty="0" smtClean="0"/>
              <a:t>.</a:t>
            </a:r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Trop rigide pour permettre des retours en arrière :</a:t>
            </a:r>
          </a:p>
          <a:p>
            <a:pPr lvl="2"/>
            <a:r>
              <a:rPr lang="fr-FR" dirty="0"/>
              <a:t>S</a:t>
            </a:r>
            <a:r>
              <a:rPr lang="fr-FR" dirty="0" smtClean="0"/>
              <a:t>uppose </a:t>
            </a:r>
            <a:r>
              <a:rPr lang="fr-FR" dirty="0" smtClean="0"/>
              <a:t>que l’on fasse bien du premier coup. </a:t>
            </a:r>
          </a:p>
          <a:p>
            <a:pPr lvl="2"/>
            <a:r>
              <a:rPr lang="fr-FR" dirty="0"/>
              <a:t>D</a:t>
            </a:r>
            <a:r>
              <a:rPr lang="fr-FR" dirty="0" smtClean="0"/>
              <a:t>écision </a:t>
            </a:r>
            <a:r>
              <a:rPr lang="fr-FR" dirty="0" smtClean="0"/>
              <a:t>ou une anomalie détectée dans une phase aval de la </a:t>
            </a:r>
            <a:r>
              <a:rPr lang="fr-FR" dirty="0" smtClean="0"/>
              <a:t>cascade.</a:t>
            </a:r>
            <a:endParaRPr lang="fr-FR" dirty="0" smtClean="0"/>
          </a:p>
          <a:p>
            <a:pPr lvl="3"/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remettre en cause partiellement ou totalement des travaux validés précédemment et considérés comme définitifs.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Faille  : Cycle en cascade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786454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Effet  </a:t>
            </a:r>
            <a:r>
              <a:rPr lang="fr-FR" dirty="0" err="1" smtClean="0"/>
              <a:t>tunel</a:t>
            </a:r>
            <a:r>
              <a:rPr lang="fr-FR" dirty="0" smtClean="0"/>
              <a:t>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utre </a:t>
            </a:r>
            <a:r>
              <a:rPr lang="fr-FR" dirty="0" smtClean="0"/>
              <a:t>caractéristiques de </a:t>
            </a:r>
            <a:r>
              <a:rPr lang="fr-FR" dirty="0"/>
              <a:t>l’approche « en cascade »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Exemple : </a:t>
            </a:r>
          </a:p>
          <a:p>
            <a:pPr lvl="3"/>
            <a:r>
              <a:rPr lang="fr-FR" dirty="0" smtClean="0"/>
              <a:t>un projet dure </a:t>
            </a:r>
            <a:r>
              <a:rPr lang="fr-FR" dirty="0"/>
              <a:t>un </a:t>
            </a:r>
            <a:r>
              <a:rPr lang="fr-FR" dirty="0" smtClean="0"/>
              <a:t>an.</a:t>
            </a:r>
            <a:endParaRPr lang="fr-FR" dirty="0" smtClean="0"/>
          </a:p>
          <a:p>
            <a:pPr lvl="3"/>
            <a:r>
              <a:rPr lang="fr-FR" dirty="0" smtClean="0"/>
              <a:t>la </a:t>
            </a:r>
            <a:r>
              <a:rPr lang="fr-FR" dirty="0"/>
              <a:t>phase de recueil des besoins dure deux </a:t>
            </a:r>
            <a:r>
              <a:rPr lang="fr-FR" dirty="0" smtClean="0"/>
              <a:t>mois.</a:t>
            </a:r>
            <a:endParaRPr lang="fr-FR" dirty="0" smtClean="0"/>
          </a:p>
          <a:p>
            <a:pPr lvl="3"/>
            <a:r>
              <a:rPr lang="fr-FR" dirty="0" smtClean="0"/>
              <a:t>le </a:t>
            </a:r>
            <a:r>
              <a:rPr lang="fr-FR" dirty="0"/>
              <a:t>client ne voit le </a:t>
            </a:r>
            <a:r>
              <a:rPr lang="fr-FR" dirty="0" smtClean="0"/>
              <a:t>résultat que </a:t>
            </a:r>
            <a:r>
              <a:rPr lang="fr-FR" dirty="0"/>
              <a:t>neuf mois plus tard !</a:t>
            </a:r>
          </a:p>
          <a:p>
            <a:pPr lvl="1"/>
            <a:r>
              <a:rPr lang="fr-FR" dirty="0"/>
              <a:t>Que s’est-il passé entre-temps </a:t>
            </a:r>
            <a:r>
              <a:rPr lang="fr-FR" dirty="0" smtClean="0"/>
              <a:t>?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« On ne sait pas trop ce qu’ils font ces informaticiens ! </a:t>
            </a:r>
            <a:r>
              <a:rPr lang="fr-FR" dirty="0" smtClean="0"/>
              <a:t>».</a:t>
            </a:r>
            <a:endParaRPr lang="fr-FR" dirty="0"/>
          </a:p>
          <a:p>
            <a:pPr lvl="1"/>
            <a:r>
              <a:rPr lang="fr-FR" dirty="0" smtClean="0"/>
              <a:t>Que </a:t>
            </a:r>
            <a:r>
              <a:rPr lang="fr-FR" dirty="0"/>
              <a:t>va-t-il sortir de la « boîte » ? 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« Mais, ce n’est pas ce que l’on attendait ! </a:t>
            </a:r>
            <a:r>
              <a:rPr lang="fr-FR" dirty="0" smtClean="0"/>
              <a:t>».</a:t>
            </a:r>
            <a:endParaRPr lang="fr-FR" dirty="0" smtClean="0"/>
          </a:p>
          <a:p>
            <a:pPr lvl="2"/>
            <a:r>
              <a:rPr lang="fr-FR" dirty="0" smtClean="0"/>
              <a:t> </a:t>
            </a:r>
            <a:r>
              <a:rPr lang="fr-FR" dirty="0"/>
              <a:t>ou </a:t>
            </a:r>
            <a:r>
              <a:rPr lang="fr-FR" dirty="0" smtClean="0"/>
              <a:t>bien « C’est ce que nous voulions mais notre besoin a un peu évolué depuis ! </a:t>
            </a:r>
            <a:r>
              <a:rPr lang="fr-FR" dirty="0" smtClean="0"/>
              <a:t>».</a:t>
            </a:r>
            <a:endParaRPr lang="fr-FR" dirty="0" smtClean="0"/>
          </a:p>
          <a:p>
            <a:pPr lvl="2"/>
            <a:r>
              <a:rPr lang="fr-FR" dirty="0" smtClean="0"/>
              <a:t>Collaboration efficace  développeurs/utilisateurs  : non </a:t>
            </a:r>
            <a:r>
              <a:rPr lang="fr-FR" dirty="0" smtClean="0"/>
              <a:t>favorisée.</a:t>
            </a:r>
            <a:endParaRPr lang="fr-FR" dirty="0" smtClean="0"/>
          </a:p>
          <a:p>
            <a:pPr lvl="2"/>
            <a:r>
              <a:rPr lang="fr-FR" dirty="0" smtClean="0"/>
              <a:t>Possibilité de non-conformité du résultat livré aux </a:t>
            </a:r>
            <a:r>
              <a:rPr lang="fr-FR" dirty="0" smtClean="0"/>
              <a:t>attentes.</a:t>
            </a:r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785926"/>
            <a:ext cx="38862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Faille  : Cycle en cascade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822214" cy="5786454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Mauvaise </a:t>
            </a:r>
            <a:r>
              <a:rPr lang="fr-FR" dirty="0" smtClean="0"/>
              <a:t>Communication :</a:t>
            </a:r>
            <a:endParaRPr lang="fr-FR" dirty="0" smtClean="0"/>
          </a:p>
          <a:p>
            <a:pPr lvl="1"/>
            <a:r>
              <a:rPr lang="fr-FR" dirty="0" smtClean="0"/>
              <a:t>Absence </a:t>
            </a:r>
            <a:r>
              <a:rPr lang="fr-FR" dirty="0"/>
              <a:t>de jalons </a:t>
            </a:r>
            <a:r>
              <a:rPr lang="fr-FR" dirty="0" smtClean="0"/>
              <a:t>intermédiaires : </a:t>
            </a:r>
          </a:p>
          <a:p>
            <a:pPr lvl="2"/>
            <a:r>
              <a:rPr lang="fr-FR" dirty="0"/>
              <a:t>P</a:t>
            </a:r>
            <a:r>
              <a:rPr lang="fr-FR" dirty="0" smtClean="0"/>
              <a:t>rohibe </a:t>
            </a:r>
            <a:r>
              <a:rPr lang="fr-FR" dirty="0"/>
              <a:t>la validation de ce que sera la version </a:t>
            </a:r>
            <a:r>
              <a:rPr lang="fr-FR" dirty="0" smtClean="0"/>
              <a:t>finale du </a:t>
            </a:r>
            <a:r>
              <a:rPr lang="fr-FR" dirty="0"/>
              <a:t>produit. </a:t>
            </a:r>
            <a:endParaRPr lang="fr-FR" dirty="0" smtClean="0"/>
          </a:p>
          <a:p>
            <a:pPr lvl="2"/>
            <a:r>
              <a:rPr lang="fr-FR" dirty="0" smtClean="0"/>
              <a:t>Il </a:t>
            </a:r>
            <a:r>
              <a:rPr lang="fr-FR" dirty="0"/>
              <a:t>faut attendre que la phase de développement soit bien avancée pour </a:t>
            </a:r>
            <a:r>
              <a:rPr lang="fr-FR" dirty="0" smtClean="0"/>
              <a:t>découvrir les </a:t>
            </a:r>
            <a:r>
              <a:rPr lang="fr-FR" dirty="0"/>
              <a:t>premiers écrans. </a:t>
            </a:r>
          </a:p>
          <a:p>
            <a:pPr lvl="1"/>
            <a:r>
              <a:rPr lang="fr-FR" dirty="0"/>
              <a:t>mauvaises surprises en fin de cycle de </a:t>
            </a:r>
            <a:r>
              <a:rPr lang="fr-FR" dirty="0" smtClean="0"/>
              <a:t>vie.</a:t>
            </a:r>
            <a:endParaRPr lang="fr-FR" dirty="0"/>
          </a:p>
          <a:p>
            <a:pPr lvl="1"/>
            <a:r>
              <a:rPr lang="fr-FR" dirty="0" smtClean="0"/>
              <a:t>Refus </a:t>
            </a:r>
            <a:r>
              <a:rPr lang="fr-FR" dirty="0"/>
              <a:t>du changement par les équipes de développement  :</a:t>
            </a:r>
          </a:p>
          <a:p>
            <a:pPr lvl="2"/>
            <a:r>
              <a:rPr lang="fr-FR" dirty="0" smtClean="0"/>
              <a:t>pénalisant </a:t>
            </a:r>
            <a:r>
              <a:rPr lang="fr-FR" dirty="0"/>
              <a:t>la qualité des relations avec les utilisateurs. </a:t>
            </a:r>
          </a:p>
          <a:p>
            <a:pPr lvl="2"/>
            <a:r>
              <a:rPr lang="fr-FR" dirty="0"/>
              <a:t>Parfois conflictuelles :</a:t>
            </a:r>
          </a:p>
          <a:p>
            <a:pPr lvl="3"/>
            <a:r>
              <a:rPr lang="fr-FR" dirty="0"/>
              <a:t> Attachent ferme aux plans initiaux pour livrer ce qui était convenu à l’échéance </a:t>
            </a:r>
            <a:r>
              <a:rPr lang="fr-FR" dirty="0" smtClean="0"/>
              <a:t>prévue</a:t>
            </a:r>
            <a:r>
              <a:rPr lang="fr-FR" dirty="0"/>
              <a:t>.</a:t>
            </a:r>
          </a:p>
          <a:p>
            <a:pPr lvl="3"/>
            <a:r>
              <a:rPr lang="fr-FR" dirty="0" smtClean="0"/>
              <a:t>Même </a:t>
            </a:r>
            <a:r>
              <a:rPr lang="fr-FR" dirty="0"/>
              <a:t>si  résultat est non conforme aux attentes </a:t>
            </a:r>
            <a:r>
              <a:rPr lang="fr-FR" dirty="0" smtClean="0"/>
              <a:t>réelles.</a:t>
            </a:r>
            <a:endParaRPr lang="fr-FR" dirty="0"/>
          </a:p>
          <a:p>
            <a:pPr lvl="3"/>
            <a:r>
              <a:rPr lang="fr-FR" dirty="0"/>
              <a:t>Considéré par le client comme désintérêt pour la valeur ajoutée du produit final.</a:t>
            </a:r>
          </a:p>
          <a:p>
            <a:pPr>
              <a:buNone/>
            </a:pPr>
            <a:endParaRPr lang="fr-FR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Faille  : Cycle en cascade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Succession d’intervenants au travers des différents corps de métier :</a:t>
            </a:r>
          </a:p>
          <a:p>
            <a:pPr lvl="1"/>
            <a:r>
              <a:rPr lang="fr-FR" dirty="0" smtClean="0"/>
              <a:t>Nuit </a:t>
            </a:r>
            <a:r>
              <a:rPr lang="fr-FR" dirty="0"/>
              <a:t>à la fluidité de </a:t>
            </a:r>
            <a:r>
              <a:rPr lang="fr-FR" dirty="0" smtClean="0"/>
              <a:t>l’information.</a:t>
            </a:r>
            <a:endParaRPr lang="fr-FR" dirty="0"/>
          </a:p>
          <a:p>
            <a:pPr lvl="1"/>
            <a:r>
              <a:rPr lang="fr-FR" dirty="0" smtClean="0"/>
              <a:t>Crée </a:t>
            </a:r>
            <a:r>
              <a:rPr lang="fr-FR" dirty="0"/>
              <a:t>une déperdition d’information et </a:t>
            </a:r>
            <a:r>
              <a:rPr lang="fr-FR" dirty="0" smtClean="0"/>
              <a:t>d’énergie.</a:t>
            </a:r>
          </a:p>
          <a:p>
            <a:pPr lvl="1"/>
            <a:endParaRPr lang="fr-FR" dirty="0"/>
          </a:p>
          <a:p>
            <a:r>
              <a:rPr lang="fr-FR" dirty="0" smtClean="0"/>
              <a:t>Levée </a:t>
            </a:r>
            <a:r>
              <a:rPr lang="fr-FR" dirty="0" smtClean="0"/>
              <a:t>tardive des facteurs de </a:t>
            </a:r>
            <a:r>
              <a:rPr lang="fr-FR" dirty="0" smtClean="0"/>
              <a:t>risque :</a:t>
            </a:r>
            <a:endParaRPr lang="fr-FR" dirty="0"/>
          </a:p>
          <a:p>
            <a:pPr lvl="1"/>
            <a:r>
              <a:rPr lang="fr-FR" dirty="0" smtClean="0">
                <a:sym typeface="Wingdings" pitchFamily="2" charset="2"/>
              </a:rPr>
              <a:t></a:t>
            </a:r>
            <a:r>
              <a:rPr lang="fr-FR" dirty="0" smtClean="0"/>
              <a:t>Tests </a:t>
            </a:r>
            <a:r>
              <a:rPr lang="fr-FR" dirty="0"/>
              <a:t>de performance ou </a:t>
            </a:r>
            <a:r>
              <a:rPr lang="fr-FR" dirty="0" smtClean="0"/>
              <a:t>d’intégration reportés </a:t>
            </a:r>
            <a:r>
              <a:rPr lang="fr-FR" dirty="0"/>
              <a:t>après les </a:t>
            </a:r>
            <a:r>
              <a:rPr lang="fr-FR" dirty="0" smtClean="0"/>
              <a:t>développements.</a:t>
            </a:r>
            <a:endParaRPr lang="fr-FR" dirty="0" smtClean="0"/>
          </a:p>
          <a:p>
            <a:pPr lvl="1"/>
            <a:r>
              <a:rPr lang="fr-FR" dirty="0" smtClean="0">
                <a:sym typeface="Wingdings" pitchFamily="2" charset="2"/>
              </a:rPr>
              <a:t> </a:t>
            </a:r>
            <a:r>
              <a:rPr lang="fr-FR" dirty="0" smtClean="0"/>
              <a:t>appréciation </a:t>
            </a:r>
            <a:r>
              <a:rPr lang="fr-FR" dirty="0"/>
              <a:t>des IHM (Interface homme-machines</a:t>
            </a:r>
            <a:r>
              <a:rPr lang="fr-FR" dirty="0" smtClean="0"/>
              <a:t>) : 	</a:t>
            </a:r>
          </a:p>
          <a:p>
            <a:pPr lvl="2"/>
            <a:r>
              <a:rPr lang="fr-FR" dirty="0" smtClean="0"/>
              <a:t> </a:t>
            </a:r>
            <a:r>
              <a:rPr lang="fr-FR" dirty="0"/>
              <a:t>souvent sujettes à d’interminables débats très subjectifs</a:t>
            </a:r>
            <a:r>
              <a:rPr lang="fr-FR" dirty="0" smtClean="0"/>
              <a:t>.</a:t>
            </a:r>
          </a:p>
          <a:p>
            <a:pPr lvl="2"/>
            <a:endParaRPr lang="fr-FR" dirty="0"/>
          </a:p>
          <a:p>
            <a:r>
              <a:rPr lang="fr-FR" dirty="0" smtClean="0">
                <a:sym typeface="Wingdings" pitchFamily="2" charset="2"/>
              </a:rPr>
              <a:t> I</a:t>
            </a:r>
            <a:r>
              <a:rPr lang="fr-FR" dirty="0" smtClean="0"/>
              <a:t>mpact </a:t>
            </a:r>
            <a:r>
              <a:rPr lang="fr-FR" dirty="0"/>
              <a:t>des risques augmente avec l’avancement du </a:t>
            </a:r>
            <a:r>
              <a:rPr lang="fr-FR" dirty="0" smtClean="0"/>
              <a:t>projet</a:t>
            </a:r>
            <a:r>
              <a:rPr lang="fr-FR" dirty="0"/>
              <a:t> </a:t>
            </a:r>
            <a:r>
              <a:rPr lang="fr-FR" dirty="0" smtClean="0"/>
              <a:t>:</a:t>
            </a:r>
            <a:endParaRPr lang="fr-FR" dirty="0" smtClean="0"/>
          </a:p>
          <a:p>
            <a:pPr lvl="1"/>
            <a:r>
              <a:rPr lang="fr-FR" dirty="0" smtClean="0">
                <a:sym typeface="Wingdings" pitchFamily="2" charset="2"/>
              </a:rPr>
              <a:t> </a:t>
            </a:r>
            <a:r>
              <a:rPr lang="fr-FR" dirty="0" smtClean="0">
                <a:sym typeface="Wingdings" pitchFamily="2" charset="2"/>
              </a:rPr>
              <a:t>P</a:t>
            </a:r>
            <a:r>
              <a:rPr lang="fr-FR" dirty="0" smtClean="0"/>
              <a:t>lus </a:t>
            </a:r>
            <a:r>
              <a:rPr lang="fr-FR" dirty="0"/>
              <a:t>une </a:t>
            </a:r>
            <a:r>
              <a:rPr lang="fr-FR" dirty="0" smtClean="0"/>
              <a:t>anomalie est </a:t>
            </a:r>
            <a:r>
              <a:rPr lang="fr-FR" dirty="0"/>
              <a:t>détectée </a:t>
            </a:r>
            <a:r>
              <a:rPr lang="fr-FR" dirty="0" smtClean="0"/>
              <a:t>tardivement</a:t>
            </a:r>
            <a:r>
              <a:rPr lang="fr-FR" dirty="0"/>
              <a:t>.</a:t>
            </a:r>
            <a:endParaRPr lang="fr-FR" dirty="0" smtClean="0"/>
          </a:p>
          <a:p>
            <a:pPr lvl="1">
              <a:buNone/>
            </a:pPr>
            <a:r>
              <a:rPr lang="fr-FR" dirty="0"/>
              <a:t>	</a:t>
            </a:r>
            <a:r>
              <a:rPr lang="fr-FR" dirty="0" smtClean="0"/>
              <a:t>	  </a:t>
            </a:r>
            <a:r>
              <a:rPr lang="fr-FR" dirty="0"/>
              <a:t> </a:t>
            </a:r>
            <a:r>
              <a:rPr lang="fr-FR" dirty="0" smtClean="0"/>
              <a:t>Plus </a:t>
            </a:r>
            <a:r>
              <a:rPr lang="fr-FR" dirty="0"/>
              <a:t>le retour arrière est </a:t>
            </a:r>
            <a:r>
              <a:rPr lang="fr-FR" dirty="0" smtClean="0"/>
              <a:t>complexe.</a:t>
            </a:r>
            <a:endParaRPr lang="fr-FR" dirty="0" smtClean="0"/>
          </a:p>
          <a:p>
            <a:pPr lvl="1">
              <a:buNone/>
            </a:pPr>
            <a:r>
              <a:rPr lang="fr-FR" dirty="0"/>
              <a:t>	</a:t>
            </a:r>
            <a:r>
              <a:rPr lang="fr-FR" dirty="0" smtClean="0"/>
              <a:t>	  </a:t>
            </a:r>
            <a:r>
              <a:rPr lang="fr-FR" dirty="0" smtClean="0"/>
              <a:t> </a:t>
            </a:r>
            <a:r>
              <a:rPr lang="fr-FR" dirty="0" smtClean="0"/>
              <a:t>P</a:t>
            </a:r>
            <a:r>
              <a:rPr lang="fr-FR" dirty="0" smtClean="0"/>
              <a:t>lus </a:t>
            </a:r>
            <a:r>
              <a:rPr lang="fr-FR" dirty="0"/>
              <a:t>sa correction </a:t>
            </a:r>
            <a:r>
              <a:rPr lang="fr-FR" dirty="0" smtClean="0"/>
              <a:t>coûtera </a:t>
            </a:r>
            <a:r>
              <a:rPr lang="fr-FR" dirty="0" smtClean="0"/>
              <a:t>cher.</a:t>
            </a:r>
            <a:endParaRPr lang="fr-FR" dirty="0" smtClean="0"/>
          </a:p>
          <a:p>
            <a:pPr lvl="1">
              <a:buNone/>
            </a:pPr>
            <a:r>
              <a:rPr lang="fr-FR" dirty="0"/>
              <a:t>	</a:t>
            </a:r>
            <a:r>
              <a:rPr lang="fr-FR" dirty="0" smtClean="0"/>
              <a:t>     </a:t>
            </a:r>
            <a:r>
              <a:rPr lang="fr-FR" dirty="0" smtClean="0"/>
              <a:t> Et </a:t>
            </a:r>
            <a:r>
              <a:rPr lang="fr-FR" dirty="0"/>
              <a:t>plus les effets de bords seront </a:t>
            </a:r>
            <a:r>
              <a:rPr lang="fr-FR" dirty="0" smtClean="0"/>
              <a:t>menaçants.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Gestion de projets informatiques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Projets </a:t>
            </a:r>
            <a:r>
              <a:rPr lang="fr-FR" dirty="0"/>
              <a:t>sont gérés avec une approche </a:t>
            </a:r>
            <a:r>
              <a:rPr lang="fr-FR" dirty="0" smtClean="0"/>
              <a:t>classique</a:t>
            </a:r>
          </a:p>
          <a:p>
            <a:pPr lvl="1"/>
            <a:r>
              <a:rPr lang="fr-FR" dirty="0" smtClean="0"/>
              <a:t> Fréquemment </a:t>
            </a:r>
            <a:r>
              <a:rPr lang="fr-FR" dirty="0"/>
              <a:t>« en cascade 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 ou en « V »,</a:t>
            </a:r>
          </a:p>
          <a:p>
            <a:r>
              <a:rPr lang="fr-FR" dirty="0" smtClean="0"/>
              <a:t>Basée sur des activités séquentielles  :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ecueil des besoins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éfinition du produit</a:t>
            </a:r>
          </a:p>
          <a:p>
            <a:pPr lvl="1"/>
            <a:r>
              <a:rPr lang="fr-FR" dirty="0" smtClean="0"/>
              <a:t>Développent</a:t>
            </a:r>
          </a:p>
          <a:p>
            <a:pPr lvl="1"/>
            <a:r>
              <a:rPr lang="fr-FR" dirty="0" smtClean="0"/>
              <a:t>Test </a:t>
            </a:r>
          </a:p>
          <a:p>
            <a:pPr lvl="1"/>
            <a:r>
              <a:rPr lang="fr-FR" dirty="0" smtClean="0"/>
              <a:t>Livraison </a:t>
            </a:r>
            <a:r>
              <a:rPr lang="fr-FR" dirty="0"/>
              <a:t>au client.</a:t>
            </a:r>
          </a:p>
          <a:p>
            <a:r>
              <a:rPr lang="fr-FR" dirty="0" smtClean="0"/>
              <a:t>Méthodologies caractérisé </a:t>
            </a:r>
            <a:r>
              <a:rPr lang="fr-FR" dirty="0"/>
              <a:t>par un attachement </a:t>
            </a:r>
            <a:r>
              <a:rPr lang="fr-FR" dirty="0" smtClean="0"/>
              <a:t>fort: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/>
              <a:t>tout planifier, « </a:t>
            </a:r>
            <a:r>
              <a:rPr lang="fr-FR" dirty="0" smtClean="0"/>
              <a:t>tout doit </a:t>
            </a:r>
            <a:r>
              <a:rPr lang="fr-FR" dirty="0"/>
              <a:t>être prévisible », </a:t>
            </a:r>
            <a:r>
              <a:rPr lang="fr-FR" dirty="0" smtClean="0"/>
              <a:t>en tout début de projet</a:t>
            </a:r>
            <a:endParaRPr lang="fr-FR" dirty="0"/>
          </a:p>
          <a:p>
            <a:r>
              <a:rPr lang="fr-FR" dirty="0" smtClean="0"/>
              <a:t>Qualifiées d’approches« </a:t>
            </a:r>
            <a:r>
              <a:rPr lang="fr-FR" dirty="0"/>
              <a:t>prédictives </a:t>
            </a:r>
            <a:r>
              <a:rPr lang="fr-FR" dirty="0" smtClean="0"/>
              <a:t>» :</a:t>
            </a:r>
          </a:p>
          <a:p>
            <a:pPr lvl="1"/>
            <a:r>
              <a:rPr lang="fr-FR" dirty="0" smtClean="0"/>
              <a:t>Un </a:t>
            </a:r>
            <a:r>
              <a:rPr lang="fr-FR" dirty="0"/>
              <a:t>plan de management du projet décrit comment et quand le travail </a:t>
            </a:r>
            <a:r>
              <a:rPr lang="fr-FR" dirty="0" smtClean="0"/>
              <a:t>sera </a:t>
            </a:r>
            <a:r>
              <a:rPr lang="fr-FR" dirty="0" smtClean="0"/>
              <a:t>réalisé.</a:t>
            </a:r>
            <a:endParaRPr lang="fr-FR" dirty="0" smtClean="0"/>
          </a:p>
          <a:p>
            <a:pPr lvl="1"/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modalités de planification, d’exécution, de suivi et de clôture du projet.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0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Faille  : Cycle en cascade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Autofit/>
          </a:bodyPr>
          <a:lstStyle/>
          <a:p>
            <a:r>
              <a:rPr lang="fr-FR" sz="2200" dirty="0" smtClean="0"/>
              <a:t>Documentation pléthorique :</a:t>
            </a:r>
          </a:p>
          <a:p>
            <a:r>
              <a:rPr lang="fr-FR" sz="2200" dirty="0" smtClean="0"/>
              <a:t>Attachement fort la production </a:t>
            </a:r>
            <a:r>
              <a:rPr lang="fr-FR" sz="2200" dirty="0"/>
              <a:t>d’une documentation </a:t>
            </a:r>
            <a:r>
              <a:rPr lang="fr-FR" sz="2200" dirty="0" smtClean="0"/>
              <a:t>importante</a:t>
            </a:r>
            <a:r>
              <a:rPr lang="fr-FR" sz="2200" dirty="0"/>
              <a:t> </a:t>
            </a:r>
            <a:r>
              <a:rPr lang="fr-FR" sz="2200" dirty="0" smtClean="0"/>
              <a:t>:</a:t>
            </a:r>
          </a:p>
          <a:p>
            <a:pPr lvl="1"/>
            <a:r>
              <a:rPr lang="fr-FR" sz="2200" dirty="0" smtClean="0"/>
              <a:t>Rassurante.</a:t>
            </a:r>
            <a:endParaRPr lang="fr-FR" sz="2200" dirty="0" smtClean="0"/>
          </a:p>
          <a:p>
            <a:pPr lvl="1"/>
            <a:r>
              <a:rPr lang="fr-FR" sz="2200" dirty="0" smtClean="0"/>
              <a:t>Apportant </a:t>
            </a:r>
            <a:r>
              <a:rPr lang="fr-FR" sz="2200" dirty="0"/>
              <a:t>la preuve que la réalisation </a:t>
            </a:r>
            <a:r>
              <a:rPr lang="fr-FR" sz="2200" dirty="0" smtClean="0"/>
              <a:t>progresse.  </a:t>
            </a:r>
            <a:endParaRPr lang="fr-FR" sz="2200" dirty="0" smtClean="0"/>
          </a:p>
          <a:p>
            <a:pPr lvl="1"/>
            <a:r>
              <a:rPr lang="fr-FR" sz="2200" dirty="0" smtClean="0"/>
              <a:t>Matérialisant  </a:t>
            </a:r>
            <a:r>
              <a:rPr lang="fr-FR" sz="2200" dirty="0"/>
              <a:t>l’avancement et </a:t>
            </a:r>
            <a:r>
              <a:rPr lang="fr-FR" sz="2200" dirty="0" smtClean="0"/>
              <a:t>engageant les </a:t>
            </a:r>
            <a:r>
              <a:rPr lang="fr-FR" sz="2200" dirty="0"/>
              <a:t>parties </a:t>
            </a:r>
            <a:r>
              <a:rPr lang="fr-FR" sz="2200" dirty="0" smtClean="0"/>
              <a:t>prenantes :</a:t>
            </a:r>
          </a:p>
          <a:p>
            <a:pPr lvl="2"/>
            <a:r>
              <a:rPr lang="fr-FR" sz="2200" dirty="0" smtClean="0"/>
              <a:t>Plus  </a:t>
            </a:r>
            <a:r>
              <a:rPr lang="fr-FR" sz="2200" dirty="0"/>
              <a:t>aisé </a:t>
            </a:r>
            <a:r>
              <a:rPr lang="fr-FR" sz="2200" dirty="0" smtClean="0"/>
              <a:t>de s’opposer </a:t>
            </a:r>
            <a:r>
              <a:rPr lang="fr-FR" sz="2200" dirty="0"/>
              <a:t>au changement en brandissant un document contractuel validé précédemment !</a:t>
            </a:r>
            <a:endParaRPr lang="fr-FR" sz="2200" dirty="0" smtClean="0"/>
          </a:p>
          <a:p>
            <a:pPr lvl="1"/>
            <a:r>
              <a:rPr lang="fr-FR" sz="2200" dirty="0" smtClean="0"/>
              <a:t>Repousse </a:t>
            </a:r>
            <a:r>
              <a:rPr lang="fr-FR" sz="2200" dirty="0"/>
              <a:t>le moment où il va falloir aborder la phase </a:t>
            </a:r>
            <a:r>
              <a:rPr lang="fr-FR" sz="2200" dirty="0" smtClean="0"/>
              <a:t>de </a:t>
            </a:r>
            <a:r>
              <a:rPr lang="fr-FR" sz="2200" dirty="0" smtClean="0"/>
              <a:t>codage</a:t>
            </a:r>
            <a:r>
              <a:rPr lang="fr-FR" sz="2200" dirty="0" smtClean="0"/>
              <a:t>:</a:t>
            </a:r>
          </a:p>
          <a:p>
            <a:pPr lvl="2"/>
            <a:r>
              <a:rPr lang="fr-FR" sz="1800" dirty="0" smtClean="0"/>
              <a:t>Phase </a:t>
            </a:r>
            <a:r>
              <a:rPr lang="fr-FR" sz="1800" dirty="0"/>
              <a:t>irréversible. </a:t>
            </a:r>
            <a:endParaRPr lang="fr-FR" sz="1800" dirty="0" smtClean="0"/>
          </a:p>
          <a:p>
            <a:pPr lvl="2"/>
            <a:r>
              <a:rPr lang="fr-FR" sz="1800" dirty="0" smtClean="0">
                <a:sym typeface="Wingdings" pitchFamily="2" charset="2"/>
              </a:rPr>
              <a:t></a:t>
            </a:r>
            <a:r>
              <a:rPr lang="fr-FR" sz="1800" dirty="0" smtClean="0"/>
              <a:t>Tests de performance ou d’intégration reportés après les développements.</a:t>
            </a:r>
          </a:p>
          <a:p>
            <a:r>
              <a:rPr lang="fr-FR" sz="2200" dirty="0" smtClean="0">
                <a:sym typeface="Wingdings" pitchFamily="2" charset="2"/>
              </a:rPr>
              <a:t># </a:t>
            </a:r>
            <a:r>
              <a:rPr lang="fr-FR" sz="2200" dirty="0" smtClean="0"/>
              <a:t>documentation souvent </a:t>
            </a:r>
            <a:r>
              <a:rPr lang="fr-FR" sz="2200" dirty="0"/>
              <a:t>trop </a:t>
            </a:r>
            <a:r>
              <a:rPr lang="fr-FR" sz="2200" dirty="0" smtClean="0"/>
              <a:t>excessive </a:t>
            </a:r>
            <a:r>
              <a:rPr lang="fr-FR" sz="2200" dirty="0" smtClean="0"/>
              <a:t>:</a:t>
            </a:r>
          </a:p>
          <a:p>
            <a:pPr lvl="1"/>
            <a:r>
              <a:rPr lang="fr-FR" sz="1800" dirty="0" smtClean="0"/>
              <a:t>A différentes étapes du cycle de vie.</a:t>
            </a:r>
            <a:endParaRPr lang="fr-FR" sz="1800" dirty="0" smtClean="0"/>
          </a:p>
          <a:p>
            <a:pPr>
              <a:buNone/>
            </a:pPr>
            <a:endParaRPr lang="fr-F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0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Faille  : Cycle en cascade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715016"/>
          </a:xfrm>
        </p:spPr>
        <p:txBody>
          <a:bodyPr>
            <a:noAutofit/>
          </a:bodyPr>
          <a:lstStyle/>
          <a:p>
            <a:r>
              <a:rPr lang="fr-FR" sz="2200" dirty="0"/>
              <a:t>N</a:t>
            </a:r>
            <a:r>
              <a:rPr lang="fr-FR" sz="2200" dirty="0" smtClean="0"/>
              <a:t>e reflétant </a:t>
            </a:r>
            <a:r>
              <a:rPr lang="fr-FR" sz="2200" dirty="0" smtClean="0"/>
              <a:t>pas la réalité des développements : </a:t>
            </a:r>
          </a:p>
          <a:p>
            <a:pPr lvl="1"/>
            <a:r>
              <a:rPr lang="fr-FR" sz="2200" dirty="0" smtClean="0"/>
              <a:t>on a beau valider un document </a:t>
            </a:r>
            <a:r>
              <a:rPr lang="fr-FR" sz="2200" dirty="0" smtClean="0"/>
              <a:t>d’architecture.</a:t>
            </a:r>
          </a:p>
          <a:p>
            <a:pPr lvl="1"/>
            <a:r>
              <a:rPr lang="fr-FR" sz="2200" dirty="0" smtClean="0"/>
              <a:t># R</a:t>
            </a:r>
            <a:r>
              <a:rPr lang="fr-FR" sz="2200" dirty="0" smtClean="0"/>
              <a:t>este </a:t>
            </a:r>
            <a:r>
              <a:rPr lang="fr-FR" sz="2200" dirty="0" smtClean="0"/>
              <a:t>théorique et </a:t>
            </a:r>
            <a:r>
              <a:rPr lang="fr-FR" sz="2200" dirty="0" smtClean="0"/>
              <a:t>conceptuelle :</a:t>
            </a:r>
          </a:p>
          <a:p>
            <a:pPr lvl="2"/>
            <a:r>
              <a:rPr lang="fr-FR" sz="1400" dirty="0" smtClean="0"/>
              <a:t>Tant </a:t>
            </a:r>
            <a:r>
              <a:rPr lang="fr-FR" sz="1400" dirty="0" smtClean="0"/>
              <a:t>qu’elle n’est pas implémentée et testée dans des conditions </a:t>
            </a:r>
            <a:r>
              <a:rPr lang="fr-FR" sz="1400" dirty="0" smtClean="0"/>
              <a:t>réelles.  </a:t>
            </a:r>
            <a:endParaRPr lang="fr-FR" sz="1400" dirty="0" smtClean="0"/>
          </a:p>
          <a:p>
            <a:pPr lvl="1"/>
            <a:r>
              <a:rPr lang="fr-FR" sz="2200" dirty="0" smtClean="0"/>
              <a:t> on a beau présenter des maquettes papier au </a:t>
            </a:r>
            <a:r>
              <a:rPr lang="fr-FR" sz="2200" dirty="0" smtClean="0"/>
              <a:t>client :</a:t>
            </a:r>
          </a:p>
          <a:p>
            <a:pPr lvl="2"/>
            <a:r>
              <a:rPr lang="fr-FR" sz="1800" dirty="0" smtClean="0"/>
              <a:t> </a:t>
            </a:r>
            <a:r>
              <a:rPr lang="fr-FR" sz="1800" dirty="0" smtClean="0"/>
              <a:t>celui-ci est plus sensible à ce </a:t>
            </a:r>
            <a:r>
              <a:rPr lang="en-US" sz="1800" dirty="0" err="1" smtClean="0"/>
              <a:t>qu’il</a:t>
            </a:r>
            <a:r>
              <a:rPr lang="en-US" sz="1800" dirty="0" smtClean="0"/>
              <a:t> </a:t>
            </a:r>
            <a:r>
              <a:rPr lang="en-US" sz="1800" dirty="0" err="1" smtClean="0"/>
              <a:t>voit</a:t>
            </a:r>
            <a:r>
              <a:rPr lang="en-US" sz="1800" dirty="0" smtClean="0"/>
              <a:t> </a:t>
            </a:r>
            <a:r>
              <a:rPr lang="en-US" sz="1800" dirty="0" err="1" smtClean="0"/>
              <a:t>concrètement</a:t>
            </a:r>
            <a:r>
              <a:rPr lang="en-US" sz="1800" dirty="0" smtClean="0"/>
              <a:t> </a:t>
            </a:r>
            <a:r>
              <a:rPr lang="en-US" sz="1800" dirty="0" err="1" smtClean="0"/>
              <a:t>sur</a:t>
            </a:r>
            <a:r>
              <a:rPr lang="en-US" sz="1800" dirty="0" smtClean="0"/>
              <a:t> un </a:t>
            </a:r>
            <a:r>
              <a:rPr lang="en-US" sz="1800" dirty="0" err="1" smtClean="0"/>
              <a:t>écran</a:t>
            </a:r>
            <a:r>
              <a:rPr lang="en-US" sz="1800" dirty="0" smtClean="0"/>
              <a:t> </a:t>
            </a:r>
            <a:r>
              <a:rPr lang="en-US" sz="1800" dirty="0" smtClean="0"/>
              <a:t>:</a:t>
            </a:r>
          </a:p>
          <a:p>
            <a:pPr lvl="2"/>
            <a:r>
              <a:rPr lang="en-US" sz="1800" dirty="0" smtClean="0"/>
              <a:t>(</a:t>
            </a:r>
            <a:r>
              <a:rPr lang="en-US" sz="1800" i="1" dirty="0" smtClean="0"/>
              <a:t>IKIWISI, I’ll Know It When I See It </a:t>
            </a:r>
            <a:r>
              <a:rPr lang="en-US" sz="1800" i="1" dirty="0" smtClean="0"/>
              <a:t>!).</a:t>
            </a:r>
          </a:p>
          <a:p>
            <a:pPr lvl="2"/>
            <a:endParaRPr lang="en-US" sz="1800" i="1" dirty="0" smtClean="0"/>
          </a:p>
          <a:p>
            <a:r>
              <a:rPr lang="fr-FR" sz="2200" dirty="0" smtClean="0">
                <a:sym typeface="Wingdings" pitchFamily="2" charset="2"/>
              </a:rPr>
              <a:t>  </a:t>
            </a:r>
            <a:r>
              <a:rPr lang="fr-FR" sz="2200" dirty="0" smtClean="0">
                <a:sym typeface="Wingdings" pitchFamily="2" charset="2"/>
              </a:rPr>
              <a:t>???  </a:t>
            </a:r>
            <a:r>
              <a:rPr lang="fr-FR" sz="2200" dirty="0" smtClean="0"/>
              <a:t>sur l’utilité de cette </a:t>
            </a:r>
            <a:r>
              <a:rPr lang="fr-FR" sz="2200" dirty="0" smtClean="0"/>
              <a:t>documentation :</a:t>
            </a:r>
            <a:endParaRPr lang="fr-FR" sz="2200" dirty="0" smtClean="0"/>
          </a:p>
          <a:p>
            <a:pPr lvl="1"/>
            <a:r>
              <a:rPr lang="fr-FR" sz="2200" dirty="0" smtClean="0"/>
              <a:t> </a:t>
            </a:r>
            <a:r>
              <a:rPr lang="fr-FR" sz="2200" dirty="0" smtClean="0"/>
              <a:t>Toujours </a:t>
            </a:r>
            <a:r>
              <a:rPr lang="fr-FR" sz="2200" dirty="0" smtClean="0"/>
              <a:t>non mise à jour tout au long du </a:t>
            </a:r>
            <a:r>
              <a:rPr lang="fr-FR" sz="2200" dirty="0" smtClean="0"/>
              <a:t>projet.</a:t>
            </a:r>
            <a:endParaRPr lang="fr-FR" sz="2200" dirty="0" smtClean="0"/>
          </a:p>
          <a:p>
            <a:pPr lvl="1"/>
            <a:r>
              <a:rPr lang="fr-FR" sz="2200" dirty="0" smtClean="0"/>
              <a:t> </a:t>
            </a:r>
            <a:r>
              <a:rPr lang="fr-FR" sz="2200" dirty="0" smtClean="0">
                <a:sym typeface="Wingdings" panose="05000000000000000000" pitchFamily="2" charset="2"/>
              </a:rPr>
              <a:t> D</a:t>
            </a:r>
            <a:r>
              <a:rPr lang="fr-FR" sz="2200" dirty="0" smtClean="0"/>
              <a:t>evenant </a:t>
            </a:r>
            <a:r>
              <a:rPr lang="fr-FR" sz="2200" dirty="0" smtClean="0"/>
              <a:t>vite </a:t>
            </a:r>
            <a:r>
              <a:rPr lang="fr-FR" sz="2200" dirty="0" smtClean="0"/>
              <a:t>inexploitable.</a:t>
            </a:r>
            <a:endParaRPr lang="fr-F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Faille  : Cycle en cascade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r>
              <a:rPr lang="fr-FR" dirty="0" smtClean="0"/>
              <a:t>???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ce contexte de méthodes trop </a:t>
            </a:r>
            <a:r>
              <a:rPr lang="fr-FR" dirty="0" smtClean="0"/>
              <a:t>rigides.</a:t>
            </a:r>
          </a:p>
          <a:p>
            <a:pPr lvl="1"/>
            <a:r>
              <a:rPr lang="fr-FR" dirty="0" smtClean="0"/>
              <a:t>C</a:t>
            </a:r>
            <a:r>
              <a:rPr lang="fr-FR" dirty="0" smtClean="0"/>
              <a:t>omment </a:t>
            </a:r>
            <a:r>
              <a:rPr lang="fr-FR" dirty="0"/>
              <a:t>augmenter le niveau de satisfaction </a:t>
            </a:r>
            <a:r>
              <a:rPr lang="fr-FR" dirty="0" smtClean="0"/>
              <a:t>des clients </a:t>
            </a:r>
            <a:r>
              <a:rPr lang="fr-FR" dirty="0"/>
              <a:t>tout en facilitant la gestion des </a:t>
            </a:r>
            <a:r>
              <a:rPr lang="fr-FR" dirty="0" smtClean="0"/>
              <a:t>projet. </a:t>
            </a:r>
          </a:p>
          <a:p>
            <a:pPr lvl="1"/>
            <a:r>
              <a:rPr lang="fr-FR" dirty="0" smtClean="0"/>
              <a:t>En </a:t>
            </a:r>
            <a:r>
              <a:rPr lang="fr-FR" dirty="0"/>
              <a:t>améliorant la qualité des développements </a:t>
            </a:r>
            <a:r>
              <a:rPr lang="fr-FR" dirty="0" smtClean="0"/>
              <a:t>? </a:t>
            </a:r>
            <a:r>
              <a:rPr lang="fr-FR" dirty="0" smtClean="0"/>
              <a:t>».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smtClean="0"/>
              <a:t>Réponse : Méthodes dites « </a:t>
            </a:r>
            <a:r>
              <a:rPr lang="fr-FR" dirty="0"/>
              <a:t>agiles </a:t>
            </a:r>
            <a:r>
              <a:rPr lang="fr-FR" dirty="0" smtClean="0"/>
              <a:t>» :</a:t>
            </a:r>
            <a:endParaRPr lang="fr-FR" dirty="0" smtClean="0"/>
          </a:p>
          <a:p>
            <a:pPr lvl="1"/>
            <a:r>
              <a:rPr lang="fr-FR" dirty="0" smtClean="0"/>
              <a:t>Adoption d’une approche :</a:t>
            </a:r>
          </a:p>
          <a:p>
            <a:pPr lvl="2"/>
            <a:r>
              <a:rPr lang="fr-FR" dirty="0" smtClean="0"/>
              <a:t>plus souple.</a:t>
            </a:r>
            <a:endParaRPr lang="fr-FR" dirty="0" smtClean="0"/>
          </a:p>
          <a:p>
            <a:pPr lvl="2"/>
            <a:r>
              <a:rPr lang="fr-FR" dirty="0" smtClean="0"/>
              <a:t>plus </a:t>
            </a:r>
            <a:r>
              <a:rPr lang="fr-FR" dirty="0"/>
              <a:t>« adaptative » aux aléas du projet.</a:t>
            </a:r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agiles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r>
              <a:rPr lang="fr-FR" b="1" dirty="0"/>
              <a:t>Qu’est-ce qu’une méthode agile </a:t>
            </a:r>
            <a:r>
              <a:rPr lang="fr-FR" b="1" dirty="0" smtClean="0"/>
              <a:t>?</a:t>
            </a:r>
          </a:p>
          <a:p>
            <a:pPr>
              <a:buNone/>
            </a:pPr>
            <a:endParaRPr lang="fr-FR" b="1" dirty="0" smtClean="0"/>
          </a:p>
          <a:p>
            <a:r>
              <a:rPr lang="fr-FR" dirty="0" smtClean="0"/>
              <a:t> </a:t>
            </a:r>
            <a:r>
              <a:rPr lang="fr-FR" i="1" dirty="0" smtClean="0"/>
              <a:t>Une </a:t>
            </a:r>
            <a:r>
              <a:rPr lang="fr-FR" i="1" dirty="0"/>
              <a:t>méthode agile est une approche </a:t>
            </a:r>
            <a:r>
              <a:rPr lang="fr-FR" i="1" dirty="0" smtClean="0"/>
              <a:t> :</a:t>
            </a:r>
          </a:p>
          <a:p>
            <a:pPr lvl="1"/>
            <a:r>
              <a:rPr lang="fr-FR" i="1" dirty="0"/>
              <a:t>I</a:t>
            </a:r>
            <a:r>
              <a:rPr lang="fr-FR" i="1" dirty="0" smtClean="0"/>
              <a:t>térative </a:t>
            </a:r>
            <a:r>
              <a:rPr lang="fr-FR" i="1" dirty="0"/>
              <a:t>et </a:t>
            </a:r>
            <a:r>
              <a:rPr lang="fr-FR" i="1" dirty="0" smtClean="0"/>
              <a:t>incrémentale.</a:t>
            </a:r>
            <a:endParaRPr lang="fr-FR" i="1" dirty="0" smtClean="0"/>
          </a:p>
          <a:p>
            <a:pPr lvl="1"/>
            <a:r>
              <a:rPr lang="fr-FR" i="1" dirty="0" smtClean="0"/>
              <a:t>Menée dans </a:t>
            </a:r>
            <a:r>
              <a:rPr lang="fr-FR" i="1" dirty="0"/>
              <a:t>un </a:t>
            </a:r>
            <a:r>
              <a:rPr lang="fr-FR" i="1" dirty="0" smtClean="0"/>
              <a:t>esprit </a:t>
            </a:r>
            <a:r>
              <a:rPr lang="fr-FR" i="1" dirty="0" smtClean="0"/>
              <a:t>collaboratif.</a:t>
            </a:r>
            <a:endParaRPr lang="fr-FR" i="1" dirty="0" smtClean="0"/>
          </a:p>
          <a:p>
            <a:pPr lvl="1"/>
            <a:r>
              <a:rPr lang="fr-FR" i="1" dirty="0"/>
              <a:t>A</a:t>
            </a:r>
            <a:r>
              <a:rPr lang="fr-FR" i="1" dirty="0" smtClean="0"/>
              <a:t>vec </a:t>
            </a:r>
            <a:r>
              <a:rPr lang="fr-FR" i="1" dirty="0"/>
              <a:t>juste ce qu’il faut de </a:t>
            </a:r>
            <a:r>
              <a:rPr lang="fr-FR" i="1" dirty="0" smtClean="0"/>
              <a:t>formalisme.</a:t>
            </a:r>
            <a:endParaRPr lang="fr-FR" i="1" dirty="0" smtClean="0"/>
          </a:p>
          <a:p>
            <a:pPr lvl="1"/>
            <a:r>
              <a:rPr lang="fr-FR" i="1" dirty="0" smtClean="0"/>
              <a:t>Elle </a:t>
            </a:r>
            <a:r>
              <a:rPr lang="fr-FR" i="1" dirty="0"/>
              <a:t>génère un produit de haute </a:t>
            </a:r>
            <a:r>
              <a:rPr lang="fr-FR" i="1" dirty="0" smtClean="0"/>
              <a:t>qualité.</a:t>
            </a:r>
            <a:endParaRPr lang="fr-FR" i="1" dirty="0" smtClean="0"/>
          </a:p>
          <a:p>
            <a:pPr lvl="1"/>
            <a:r>
              <a:rPr lang="fr-FR" i="1" dirty="0"/>
              <a:t>T</a:t>
            </a:r>
            <a:r>
              <a:rPr lang="fr-FR" i="1" dirty="0" smtClean="0"/>
              <a:t>out </a:t>
            </a:r>
            <a:r>
              <a:rPr lang="fr-FR" i="1" dirty="0" smtClean="0"/>
              <a:t>en </a:t>
            </a:r>
            <a:r>
              <a:rPr lang="fr-FR" i="1" dirty="0"/>
              <a:t>prenant en compte l’évolution des besoins des clients</a:t>
            </a:r>
            <a:r>
              <a:rPr lang="fr-FR" i="1" dirty="0" smtClean="0"/>
              <a:t>.</a:t>
            </a:r>
            <a:r>
              <a:rPr lang="fr-FR" dirty="0" smtClean="0"/>
              <a:t> 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agiles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r>
              <a:rPr lang="fr-FR" sz="2500" b="1" dirty="0" smtClean="0"/>
              <a:t>Approche incrémentale et itérative</a:t>
            </a:r>
          </a:p>
          <a:p>
            <a:pPr lvl="1"/>
            <a:r>
              <a:rPr lang="fr-FR" sz="2200" dirty="0" smtClean="0"/>
              <a:t>Principe </a:t>
            </a:r>
            <a:r>
              <a:rPr lang="fr-FR" sz="2200" dirty="0"/>
              <a:t>du développement </a:t>
            </a:r>
            <a:r>
              <a:rPr lang="fr-FR" sz="2200" dirty="0" smtClean="0"/>
              <a:t>itératif :</a:t>
            </a:r>
          </a:p>
          <a:p>
            <a:pPr lvl="2"/>
            <a:r>
              <a:rPr lang="fr-FR" sz="2200" dirty="0" smtClean="0"/>
              <a:t>Découpage du projet </a:t>
            </a:r>
            <a:r>
              <a:rPr lang="fr-FR" sz="2200" dirty="0"/>
              <a:t>en plusieurs </a:t>
            </a:r>
            <a:r>
              <a:rPr lang="fr-FR" sz="2200" i="1" dirty="0" smtClean="0"/>
              <a:t>itérations.</a:t>
            </a:r>
          </a:p>
          <a:p>
            <a:pPr lvl="2"/>
            <a:r>
              <a:rPr lang="fr-FR" sz="2200" i="1" dirty="0" smtClean="0"/>
              <a:t>Itérations : </a:t>
            </a:r>
            <a:r>
              <a:rPr lang="fr-FR" sz="2200" dirty="0" smtClean="0"/>
              <a:t>étapes d’une </a:t>
            </a:r>
            <a:r>
              <a:rPr lang="fr-FR" sz="2200" dirty="0"/>
              <a:t>durée de quelques </a:t>
            </a:r>
            <a:r>
              <a:rPr lang="fr-FR" sz="2200" dirty="0" smtClean="0"/>
              <a:t>semaines.</a:t>
            </a:r>
            <a:endParaRPr lang="fr-FR" sz="2200" i="1" dirty="0" smtClean="0"/>
          </a:p>
          <a:p>
            <a:pPr lvl="2"/>
            <a:r>
              <a:rPr lang="fr-FR" sz="2200" i="1" dirty="0" smtClean="0"/>
              <a:t>Au cours d’une itération :</a:t>
            </a:r>
          </a:p>
          <a:p>
            <a:pPr lvl="3"/>
            <a:r>
              <a:rPr lang="fr-FR" sz="2200" dirty="0" smtClean="0"/>
              <a:t>Une version </a:t>
            </a:r>
            <a:r>
              <a:rPr lang="fr-FR" sz="2200" dirty="0" smtClean="0"/>
              <a:t>minimale du produit attendu est </a:t>
            </a:r>
            <a:r>
              <a:rPr lang="fr-FR" sz="2200" dirty="0" smtClean="0"/>
              <a:t>développée.</a:t>
            </a:r>
          </a:p>
          <a:p>
            <a:pPr lvl="3"/>
            <a:r>
              <a:rPr lang="fr-FR" sz="2200" dirty="0" smtClean="0"/>
              <a:t>S</a:t>
            </a:r>
            <a:r>
              <a:rPr lang="fr-FR" sz="2200" dirty="0" smtClean="0"/>
              <a:t>oumise - dans </a:t>
            </a:r>
            <a:r>
              <a:rPr lang="fr-FR" sz="2200" dirty="0" smtClean="0"/>
              <a:t>sa version </a:t>
            </a:r>
            <a:r>
              <a:rPr lang="fr-FR" sz="2200" dirty="0" smtClean="0"/>
              <a:t>intermédiaire- au </a:t>
            </a:r>
            <a:r>
              <a:rPr lang="fr-FR" sz="2200" dirty="0"/>
              <a:t>client pour validation. </a:t>
            </a:r>
            <a:endParaRPr lang="fr-FR" sz="2200" dirty="0" smtClean="0"/>
          </a:p>
          <a:p>
            <a:pPr lvl="3"/>
            <a:r>
              <a:rPr lang="fr-FR" sz="2200" dirty="0" smtClean="0">
                <a:sym typeface="Wingdings" panose="05000000000000000000" pitchFamily="2" charset="2"/>
              </a:rPr>
              <a:t> </a:t>
            </a:r>
            <a:r>
              <a:rPr lang="fr-FR" sz="2200" dirty="0" smtClean="0"/>
              <a:t>Les </a:t>
            </a:r>
            <a:r>
              <a:rPr lang="fr-FR" sz="2200" dirty="0"/>
              <a:t>fonctionnalités sont ainsi </a:t>
            </a:r>
            <a:r>
              <a:rPr lang="fr-FR" sz="2200" dirty="0" smtClean="0"/>
              <a:t>intégrées.</a:t>
            </a:r>
          </a:p>
          <a:p>
            <a:pPr marL="1371600" lvl="3" indent="0">
              <a:buNone/>
            </a:pPr>
            <a:endParaRPr lang="fr-FR" sz="2200" dirty="0"/>
          </a:p>
          <a:p>
            <a:r>
              <a:rPr lang="fr-FR" sz="2500" dirty="0" smtClean="0"/>
              <a:t>Cycle </a:t>
            </a:r>
            <a:r>
              <a:rPr lang="fr-FR" sz="2500" dirty="0"/>
              <a:t>de vie sur un </a:t>
            </a:r>
            <a:r>
              <a:rPr lang="fr-FR" sz="2500" i="1" dirty="0"/>
              <a:t>mode </a:t>
            </a:r>
            <a:r>
              <a:rPr lang="fr-FR" sz="2500" i="1" dirty="0" smtClean="0"/>
              <a:t>incrémental </a:t>
            </a:r>
            <a:r>
              <a:rPr lang="fr-FR" sz="2500" i="1" dirty="0" smtClean="0">
                <a:sym typeface="Wingdings" pitchFamily="2" charset="2"/>
              </a:rPr>
              <a:t> </a:t>
            </a:r>
          </a:p>
          <a:p>
            <a:pPr lvl="1"/>
            <a:r>
              <a:rPr lang="fr-FR" sz="2200" i="1" dirty="0" smtClean="0">
                <a:sym typeface="Wingdings" pitchFamily="2" charset="2"/>
              </a:rPr>
              <a:t>Enrichissement  progressif du </a:t>
            </a:r>
            <a:r>
              <a:rPr lang="fr-FR" sz="2200" i="1" dirty="0" smtClean="0"/>
              <a:t>système.</a:t>
            </a:r>
            <a:endParaRPr lang="fr-FR" sz="2200" i="1" dirty="0" smtClean="0"/>
          </a:p>
          <a:p>
            <a:pPr lvl="1"/>
            <a:r>
              <a:rPr lang="fr-FR" sz="2200" i="1" dirty="0" smtClean="0"/>
              <a:t>Permettant d’</a:t>
            </a:r>
            <a:r>
              <a:rPr lang="fr-FR" sz="2200" dirty="0" smtClean="0"/>
              <a:t>atteindre </a:t>
            </a:r>
            <a:r>
              <a:rPr lang="fr-FR" sz="2200" dirty="0"/>
              <a:t>les niveaux de satisfaction et de qualité requis</a:t>
            </a:r>
            <a:r>
              <a:rPr lang="fr-FR" sz="2200" dirty="0" smtClean="0"/>
              <a:t>.</a:t>
            </a:r>
            <a:endParaRPr lang="fr-F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agiles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r>
              <a:rPr lang="fr-FR" sz="2500" b="1" dirty="0" smtClean="0"/>
              <a:t>Approche incrémentale et itérative</a:t>
            </a:r>
          </a:p>
          <a:p>
            <a:pPr lvl="1"/>
            <a:r>
              <a:rPr lang="fr-FR" sz="1800" dirty="0" smtClean="0"/>
              <a:t>Chaque </a:t>
            </a:r>
            <a:r>
              <a:rPr lang="fr-FR" sz="1800" dirty="0" smtClean="0"/>
              <a:t>itération est un mini-projet </a:t>
            </a:r>
          </a:p>
          <a:p>
            <a:pPr lvl="2"/>
            <a:r>
              <a:rPr lang="fr-FR" sz="1800" dirty="0"/>
              <a:t>C</a:t>
            </a:r>
            <a:r>
              <a:rPr lang="fr-FR" sz="1800" dirty="0" smtClean="0"/>
              <a:t>omportant </a:t>
            </a:r>
            <a:r>
              <a:rPr lang="fr-FR" sz="1800" dirty="0" smtClean="0"/>
              <a:t>toutes les activités de développement menées en parallèle : analyse, conception, codage et </a:t>
            </a:r>
            <a:r>
              <a:rPr lang="fr-FR" sz="1800" dirty="0" smtClean="0"/>
              <a:t>test</a:t>
            </a:r>
            <a:r>
              <a:rPr lang="fr-FR" sz="1800" dirty="0"/>
              <a:t>.</a:t>
            </a:r>
            <a:endParaRPr lang="fr-FR" sz="1800" dirty="0" smtClean="0"/>
          </a:p>
          <a:p>
            <a:pPr lvl="2"/>
            <a:r>
              <a:rPr lang="fr-FR" sz="1800" dirty="0"/>
              <a:t>S</a:t>
            </a:r>
            <a:r>
              <a:rPr lang="fr-FR" sz="1800" dirty="0" smtClean="0"/>
              <a:t>ans </a:t>
            </a:r>
            <a:r>
              <a:rPr lang="fr-FR" sz="1800" dirty="0" smtClean="0"/>
              <a:t>oublier les activités de gestion de </a:t>
            </a:r>
            <a:r>
              <a:rPr lang="fr-FR" sz="1800" dirty="0" smtClean="0"/>
              <a:t>projet.</a:t>
            </a:r>
            <a:endParaRPr lang="fr-FR" sz="1800" dirty="0" smtClean="0"/>
          </a:p>
          <a:p>
            <a:pPr lvl="1"/>
            <a:r>
              <a:rPr lang="fr-FR" sz="1800" dirty="0" smtClean="0"/>
              <a:t>Objectif : </a:t>
            </a:r>
          </a:p>
          <a:p>
            <a:pPr lvl="2"/>
            <a:r>
              <a:rPr lang="fr-FR" sz="1800" dirty="0"/>
              <a:t>U</a:t>
            </a:r>
            <a:r>
              <a:rPr lang="fr-FR" sz="1800" dirty="0" smtClean="0"/>
              <a:t>n </a:t>
            </a:r>
            <a:r>
              <a:rPr lang="fr-FR" sz="1800" dirty="0" smtClean="0"/>
              <a:t>sous-ensemble opérationnel du système cible </a:t>
            </a:r>
            <a:r>
              <a:rPr lang="fr-FR" sz="1800" dirty="0" smtClean="0"/>
              <a:t>obtenu, </a:t>
            </a:r>
            <a:r>
              <a:rPr lang="fr-FR" sz="1800" dirty="0" smtClean="0"/>
              <a:t>au terme de chaque </a:t>
            </a:r>
            <a:r>
              <a:rPr lang="fr-FR" sz="1800" dirty="0" smtClean="0"/>
              <a:t>itération.</a:t>
            </a:r>
            <a:endParaRPr lang="fr-FR" sz="1800" dirty="0" smtClean="0"/>
          </a:p>
          <a:p>
            <a:pPr lvl="2"/>
            <a:r>
              <a:rPr lang="fr-FR" sz="1800" dirty="0"/>
              <a:t>V</a:t>
            </a:r>
            <a:r>
              <a:rPr lang="fr-FR" sz="1800" dirty="0" smtClean="0"/>
              <a:t>ersion </a:t>
            </a:r>
            <a:r>
              <a:rPr lang="fr-FR" sz="1800" dirty="0" smtClean="0"/>
              <a:t>finale du produit, au terme de la dernière </a:t>
            </a:r>
            <a:r>
              <a:rPr lang="fr-FR" sz="1800" dirty="0" smtClean="0"/>
              <a:t>itération.</a:t>
            </a:r>
          </a:p>
          <a:p>
            <a:pPr lvl="2"/>
            <a:endParaRPr lang="fr-FR" sz="1800" dirty="0"/>
          </a:p>
          <a:p>
            <a:pPr lvl="1"/>
            <a:r>
              <a:rPr lang="fr-FR" sz="2000" b="1" dirty="0"/>
              <a:t>Attention : </a:t>
            </a:r>
          </a:p>
          <a:p>
            <a:pPr lvl="2"/>
            <a:r>
              <a:rPr lang="fr-FR" sz="2000" dirty="0"/>
              <a:t>Le résultat d’une itération n’est pas un prototype ou une « proof of concept </a:t>
            </a:r>
            <a:r>
              <a:rPr lang="fr-FR" sz="2000" dirty="0" smtClean="0"/>
              <a:t>» :</a:t>
            </a:r>
          </a:p>
          <a:p>
            <a:pPr lvl="3"/>
            <a:r>
              <a:rPr lang="fr-FR" sz="1600" dirty="0" smtClean="0"/>
              <a:t>Mais </a:t>
            </a:r>
            <a:r>
              <a:rPr lang="fr-FR" sz="1600" dirty="0"/>
              <a:t>bien une version intermédiaire du produit final.</a:t>
            </a:r>
          </a:p>
          <a:p>
            <a:pPr lvl="2"/>
            <a:r>
              <a:rPr lang="fr-FR" sz="2000" dirty="0"/>
              <a:t>Les itérations se succèdent et ne peuvent être </a:t>
            </a:r>
            <a:r>
              <a:rPr lang="fr-FR" sz="2000" dirty="0" smtClean="0"/>
              <a:t>parallélisées. </a:t>
            </a:r>
            <a:endParaRPr lang="fr-FR" sz="2000" dirty="0"/>
          </a:p>
          <a:p>
            <a:pPr lvl="2"/>
            <a:r>
              <a:rPr lang="fr-FR" sz="2000" dirty="0" smtClean="0"/>
              <a:t>Correspondent </a:t>
            </a:r>
            <a:r>
              <a:rPr lang="fr-FR" sz="2000" dirty="0"/>
              <a:t>à des « tranches de temps » ou des « boîtes de temps » dont la date de fin est fixe. </a:t>
            </a:r>
          </a:p>
          <a:p>
            <a:pPr lvl="2"/>
            <a:endParaRPr lang="fr-F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</a:t>
            </a:r>
            <a:r>
              <a:rPr lang="fr-FR" smtClean="0"/>
              <a:t>agiles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r>
              <a:rPr lang="fr-FR" sz="2500" b="1" dirty="0" smtClean="0"/>
              <a:t>Approche incrémentale et itérative</a:t>
            </a:r>
          </a:p>
          <a:p>
            <a:pPr lvl="1"/>
            <a:r>
              <a:rPr lang="fr-FR" sz="1800" b="1" dirty="0" smtClean="0"/>
              <a:t>Idée </a:t>
            </a:r>
            <a:r>
              <a:rPr lang="fr-FR" sz="1800" b="1" dirty="0" smtClean="0"/>
              <a:t>principale : </a:t>
            </a:r>
          </a:p>
          <a:p>
            <a:pPr lvl="2"/>
            <a:r>
              <a:rPr lang="fr-FR" sz="1800" dirty="0" smtClean="0"/>
              <a:t>Reconnaître </a:t>
            </a:r>
            <a:r>
              <a:rPr lang="fr-FR" sz="1800" dirty="0"/>
              <a:t>que l’on ne peut pas </a:t>
            </a:r>
            <a:r>
              <a:rPr lang="fr-FR" sz="1800" dirty="0" smtClean="0"/>
              <a:t> :</a:t>
            </a:r>
          </a:p>
          <a:p>
            <a:pPr lvl="3"/>
            <a:r>
              <a:rPr lang="fr-FR" sz="1800" dirty="0" smtClean="0"/>
              <a:t>tout </a:t>
            </a:r>
            <a:r>
              <a:rPr lang="fr-FR" sz="1800" dirty="0" smtClean="0"/>
              <a:t>connaître.</a:t>
            </a:r>
            <a:endParaRPr lang="fr-FR" sz="1800" dirty="0" smtClean="0"/>
          </a:p>
          <a:p>
            <a:pPr lvl="3"/>
            <a:r>
              <a:rPr lang="fr-FR" sz="1800" dirty="0" smtClean="0"/>
              <a:t>ni </a:t>
            </a:r>
            <a:r>
              <a:rPr lang="fr-FR" sz="1800" dirty="0"/>
              <a:t>tout </a:t>
            </a:r>
            <a:r>
              <a:rPr lang="fr-FR" sz="1800" dirty="0" smtClean="0"/>
              <a:t>anticiper.</a:t>
            </a:r>
          </a:p>
          <a:p>
            <a:pPr lvl="3"/>
            <a:endParaRPr lang="fr-FR" sz="1800" dirty="0"/>
          </a:p>
          <a:p>
            <a:pPr lvl="1"/>
            <a:r>
              <a:rPr lang="fr-FR" sz="2200" dirty="0" smtClean="0"/>
              <a:t>Même avec une longue expérience :</a:t>
            </a:r>
          </a:p>
          <a:p>
            <a:pPr lvl="2"/>
            <a:r>
              <a:rPr lang="fr-FR" sz="2200" dirty="0"/>
              <a:t>P</a:t>
            </a:r>
            <a:r>
              <a:rPr lang="fr-FR" sz="2200" dirty="0" smtClean="0"/>
              <a:t>lus </a:t>
            </a:r>
            <a:r>
              <a:rPr lang="fr-FR" sz="2200" dirty="0"/>
              <a:t>sage d’avancer </a:t>
            </a:r>
            <a:r>
              <a:rPr lang="fr-FR" sz="2200" dirty="0" smtClean="0"/>
              <a:t>prudemment</a:t>
            </a:r>
            <a:r>
              <a:rPr lang="fr-FR" sz="2200" dirty="0" smtClean="0"/>
              <a:t> </a:t>
            </a:r>
            <a:r>
              <a:rPr lang="fr-FR" sz="2200" dirty="0" smtClean="0"/>
              <a:t>:</a:t>
            </a:r>
          </a:p>
          <a:p>
            <a:pPr lvl="3"/>
            <a:r>
              <a:rPr lang="fr-FR" sz="1800" dirty="0" smtClean="0"/>
              <a:t> </a:t>
            </a:r>
            <a:r>
              <a:rPr lang="fr-FR" sz="1800" dirty="0" smtClean="0"/>
              <a:t>pas </a:t>
            </a:r>
            <a:r>
              <a:rPr lang="fr-FR" sz="1800" dirty="0"/>
              <a:t>à </a:t>
            </a:r>
            <a:r>
              <a:rPr lang="fr-FR" sz="1800" dirty="0" smtClean="0"/>
              <a:t>pas.</a:t>
            </a:r>
            <a:endParaRPr lang="fr-FR" sz="1800" dirty="0" smtClean="0"/>
          </a:p>
          <a:p>
            <a:pPr lvl="2"/>
            <a:r>
              <a:rPr lang="fr-FR" sz="2200" dirty="0"/>
              <a:t>S</a:t>
            </a:r>
            <a:r>
              <a:rPr lang="fr-FR" sz="2200" dirty="0" smtClean="0"/>
              <a:t>’adapter </a:t>
            </a:r>
            <a:r>
              <a:rPr lang="fr-FR" sz="2200" dirty="0"/>
              <a:t>au fur et à </a:t>
            </a:r>
            <a:r>
              <a:rPr lang="fr-FR" sz="2200" dirty="0" smtClean="0"/>
              <a:t>mesure :</a:t>
            </a:r>
          </a:p>
          <a:p>
            <a:pPr lvl="3"/>
            <a:r>
              <a:rPr lang="fr-FR" sz="1800" dirty="0" smtClean="0"/>
              <a:t>En </a:t>
            </a:r>
            <a:r>
              <a:rPr lang="fr-FR" sz="1800" dirty="0"/>
              <a:t>tenant compte des spécificités </a:t>
            </a:r>
            <a:r>
              <a:rPr lang="fr-FR" sz="1800" dirty="0" smtClean="0"/>
              <a:t>du </a:t>
            </a:r>
            <a:r>
              <a:rPr lang="fr-FR" sz="1800" dirty="0" smtClean="0"/>
              <a:t>projet</a:t>
            </a:r>
            <a:r>
              <a:rPr lang="fr-FR" sz="1800" dirty="0"/>
              <a:t>.</a:t>
            </a:r>
            <a:endParaRPr lang="fr-FR" sz="1800" dirty="0" smtClean="0"/>
          </a:p>
          <a:p>
            <a:pPr lvl="2"/>
            <a:r>
              <a:rPr lang="fr-FR" sz="2200" dirty="0" smtClean="0"/>
              <a:t>plutôt que de tout prévoir et tout planifier à l’excès :</a:t>
            </a:r>
          </a:p>
          <a:p>
            <a:pPr lvl="3"/>
            <a:r>
              <a:rPr lang="fr-FR" sz="1800" dirty="0"/>
              <a:t>S</a:t>
            </a:r>
            <a:r>
              <a:rPr lang="fr-FR" sz="1800" dirty="0"/>
              <a:t>achant que des </a:t>
            </a:r>
            <a:r>
              <a:rPr lang="fr-FR" sz="1800" dirty="0"/>
              <a:t>changements plus ou moins prévisibles surviendront en cours de projet.</a:t>
            </a:r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agiles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 lnSpcReduction="10000"/>
          </a:bodyPr>
          <a:lstStyle/>
          <a:p>
            <a:pPr lvl="1"/>
            <a:r>
              <a:rPr lang="fr-FR" b="1" dirty="0" smtClean="0"/>
              <a:t>Approche incrémentale et </a:t>
            </a:r>
            <a:r>
              <a:rPr lang="fr-FR" b="1" dirty="0" smtClean="0"/>
              <a:t>itérative :</a:t>
            </a:r>
            <a:endParaRPr lang="fr-FR" b="1" dirty="0" smtClean="0"/>
          </a:p>
          <a:p>
            <a:pPr lvl="2"/>
            <a:r>
              <a:rPr lang="fr-FR" dirty="0" smtClean="0"/>
              <a:t>Pas plan </a:t>
            </a:r>
            <a:r>
              <a:rPr lang="fr-FR" dirty="0"/>
              <a:t>de management du projet </a:t>
            </a:r>
            <a:r>
              <a:rPr lang="fr-FR" dirty="0" smtClean="0"/>
              <a:t>:</a:t>
            </a:r>
            <a:endParaRPr lang="fr-FR" dirty="0" smtClean="0"/>
          </a:p>
          <a:p>
            <a:pPr lvl="3"/>
            <a:r>
              <a:rPr lang="fr-FR" dirty="0" smtClean="0"/>
              <a:t>U</a:t>
            </a:r>
            <a:r>
              <a:rPr lang="fr-FR" dirty="0" smtClean="0"/>
              <a:t>nique.</a:t>
            </a:r>
            <a:endParaRPr lang="fr-FR" dirty="0" smtClean="0"/>
          </a:p>
          <a:p>
            <a:pPr lvl="3"/>
            <a:r>
              <a:rPr lang="fr-FR" dirty="0"/>
              <a:t>E</a:t>
            </a:r>
            <a:r>
              <a:rPr lang="fr-FR" dirty="0" smtClean="0"/>
              <a:t>tabli </a:t>
            </a:r>
            <a:r>
              <a:rPr lang="fr-FR" dirty="0"/>
              <a:t>au début </a:t>
            </a:r>
            <a:r>
              <a:rPr lang="fr-FR" dirty="0" smtClean="0"/>
              <a:t>du projet : </a:t>
            </a:r>
          </a:p>
          <a:p>
            <a:pPr lvl="4"/>
            <a:r>
              <a:rPr lang="fr-FR" dirty="0"/>
              <a:t>P</a:t>
            </a:r>
            <a:r>
              <a:rPr lang="fr-FR" dirty="0" smtClean="0"/>
              <a:t>lanifiant </a:t>
            </a:r>
            <a:r>
              <a:rPr lang="fr-FR" dirty="0"/>
              <a:t>une liste d’activités plus ou moins </a:t>
            </a:r>
            <a:r>
              <a:rPr lang="fr-FR" dirty="0" smtClean="0"/>
              <a:t>détaillée.</a:t>
            </a:r>
            <a:endParaRPr lang="fr-FR" dirty="0" smtClean="0"/>
          </a:p>
          <a:p>
            <a:pPr lvl="3"/>
            <a:r>
              <a:rPr lang="fr-FR" dirty="0" smtClean="0"/>
              <a:t># Identification d’une liste </a:t>
            </a:r>
            <a:r>
              <a:rPr lang="fr-FR" dirty="0"/>
              <a:t>de besoins </a:t>
            </a:r>
            <a:r>
              <a:rPr lang="fr-FR" dirty="0" smtClean="0"/>
              <a:t>macroscopiques.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Puis élaboration </a:t>
            </a:r>
            <a:r>
              <a:rPr lang="fr-FR" dirty="0"/>
              <a:t>un </a:t>
            </a:r>
            <a:r>
              <a:rPr lang="fr-FR" dirty="0" smtClean="0"/>
              <a:t>macro-planning </a:t>
            </a:r>
            <a:r>
              <a:rPr lang="fr-FR" dirty="0"/>
              <a:t>initial </a:t>
            </a:r>
            <a:r>
              <a:rPr lang="fr-FR" dirty="0" smtClean="0"/>
              <a:t>:</a:t>
            </a:r>
          </a:p>
          <a:p>
            <a:pPr lvl="3"/>
            <a:r>
              <a:rPr lang="fr-FR" dirty="0" smtClean="0"/>
              <a:t>Fixant </a:t>
            </a:r>
            <a:r>
              <a:rPr lang="fr-FR" dirty="0" smtClean="0"/>
              <a:t>les grandes </a:t>
            </a:r>
            <a:r>
              <a:rPr lang="fr-FR" dirty="0"/>
              <a:t>échéances et les jalons principaux du projet</a:t>
            </a:r>
            <a:r>
              <a:rPr lang="fr-FR" dirty="0" smtClean="0"/>
              <a:t>.</a:t>
            </a:r>
          </a:p>
          <a:p>
            <a:pPr marL="1371600" lvl="3" indent="0">
              <a:buNone/>
            </a:pPr>
            <a:r>
              <a:rPr lang="fr-FR" dirty="0" smtClean="0"/>
              <a:t> </a:t>
            </a:r>
            <a:endParaRPr lang="fr-FR" dirty="0" smtClean="0"/>
          </a:p>
          <a:p>
            <a:pPr lvl="2"/>
            <a:r>
              <a:rPr lang="fr-FR" dirty="0" smtClean="0"/>
              <a:t>À </a:t>
            </a:r>
            <a:r>
              <a:rPr lang="fr-FR" dirty="0"/>
              <a:t>chaque </a:t>
            </a:r>
            <a:r>
              <a:rPr lang="fr-FR" dirty="0" smtClean="0"/>
              <a:t>itération :</a:t>
            </a:r>
          </a:p>
          <a:p>
            <a:pPr lvl="3"/>
            <a:r>
              <a:rPr lang="fr-FR" dirty="0"/>
              <a:t>S</a:t>
            </a:r>
            <a:r>
              <a:rPr lang="fr-FR" dirty="0" smtClean="0"/>
              <a:t>élection avec </a:t>
            </a:r>
            <a:r>
              <a:rPr lang="fr-FR" dirty="0"/>
              <a:t>le </a:t>
            </a:r>
            <a:r>
              <a:rPr lang="fr-FR" dirty="0" smtClean="0"/>
              <a:t>client des </a:t>
            </a:r>
            <a:r>
              <a:rPr lang="fr-FR" dirty="0"/>
              <a:t>fonctionnalités </a:t>
            </a:r>
            <a:r>
              <a:rPr lang="fr-FR" dirty="0" smtClean="0"/>
              <a:t> : </a:t>
            </a:r>
          </a:p>
          <a:p>
            <a:pPr lvl="4"/>
            <a:r>
              <a:rPr lang="fr-FR" dirty="0"/>
              <a:t>D</a:t>
            </a:r>
            <a:r>
              <a:rPr lang="fr-FR" dirty="0" smtClean="0"/>
              <a:t>étaillées </a:t>
            </a:r>
            <a:r>
              <a:rPr lang="fr-FR" dirty="0"/>
              <a:t>puis développées, </a:t>
            </a:r>
            <a:r>
              <a:rPr lang="fr-FR" dirty="0" smtClean="0"/>
              <a:t>en fonction </a:t>
            </a:r>
            <a:r>
              <a:rPr lang="fr-FR" dirty="0"/>
              <a:t>de leur </a:t>
            </a:r>
            <a:r>
              <a:rPr lang="fr-FR" dirty="0" smtClean="0"/>
              <a:t>priorité.</a:t>
            </a:r>
            <a:endParaRPr lang="fr-FR" dirty="0" smtClean="0"/>
          </a:p>
          <a:p>
            <a:pPr lvl="4"/>
            <a:r>
              <a:rPr lang="fr-FR" dirty="0" smtClean="0"/>
              <a:t>Établissement du </a:t>
            </a:r>
            <a:r>
              <a:rPr lang="fr-FR" dirty="0" smtClean="0"/>
              <a:t>micro-planning  : </a:t>
            </a:r>
          </a:p>
          <a:p>
            <a:pPr lvl="5"/>
            <a:r>
              <a:rPr lang="fr-FR" dirty="0" smtClean="0"/>
              <a:t>Correspondant </a:t>
            </a:r>
            <a:r>
              <a:rPr lang="fr-FR" dirty="0"/>
              <a:t>aux </a:t>
            </a:r>
            <a:r>
              <a:rPr lang="fr-FR" dirty="0" smtClean="0"/>
              <a:t>activités nécessaires </a:t>
            </a:r>
            <a:r>
              <a:rPr lang="fr-FR" dirty="0"/>
              <a:t>pour le développement de ces fonctionnalités.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agiles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pPr lvl="1"/>
            <a:r>
              <a:rPr lang="fr-FR" b="1" dirty="0" smtClean="0"/>
              <a:t>Approche incrémentale et itérative</a:t>
            </a:r>
          </a:p>
          <a:p>
            <a:pPr lvl="2"/>
            <a:r>
              <a:rPr lang="fr-FR" dirty="0" smtClean="0"/>
              <a:t>Le </a:t>
            </a:r>
            <a:r>
              <a:rPr lang="fr-FR" dirty="0"/>
              <a:t>principe du </a:t>
            </a:r>
            <a:r>
              <a:rPr lang="fr-FR" i="1" dirty="0" err="1"/>
              <a:t>timeboxing</a:t>
            </a:r>
            <a:r>
              <a:rPr lang="fr-FR" i="1" dirty="0"/>
              <a:t> </a:t>
            </a:r>
            <a:r>
              <a:rPr lang="fr-FR" i="1" dirty="0" smtClean="0"/>
              <a:t> </a:t>
            </a:r>
            <a:r>
              <a:rPr lang="fr-FR" i="1" dirty="0" smtClean="0"/>
              <a:t>:</a:t>
            </a:r>
          </a:p>
          <a:p>
            <a:pPr lvl="3"/>
            <a:r>
              <a:rPr lang="fr-FR" i="1" dirty="0" smtClean="0"/>
              <a:t>Une </a:t>
            </a:r>
            <a:r>
              <a:rPr lang="fr-FR" i="1" dirty="0"/>
              <a:t>date d’échéance fixe </a:t>
            </a:r>
            <a:r>
              <a:rPr lang="fr-FR" i="1" dirty="0" smtClean="0"/>
              <a:t>pour </a:t>
            </a:r>
            <a:r>
              <a:rPr lang="fr-FR" i="1" dirty="0"/>
              <a:t>l’itération –</a:t>
            </a:r>
          </a:p>
          <a:p>
            <a:pPr lvl="3"/>
            <a:r>
              <a:rPr lang="fr-FR" dirty="0"/>
              <a:t>P</a:t>
            </a:r>
            <a:r>
              <a:rPr lang="fr-FR" dirty="0" smtClean="0"/>
              <a:t>ermet </a:t>
            </a:r>
            <a:r>
              <a:rPr lang="fr-FR" dirty="0"/>
              <a:t>de mobiliser les efforts sur des objectifs clairs à court terme. </a:t>
            </a:r>
            <a:endParaRPr lang="fr-FR" dirty="0" smtClean="0"/>
          </a:p>
          <a:p>
            <a:pPr marL="1371600" lvl="3" indent="0">
              <a:buNone/>
            </a:pPr>
            <a:endParaRPr lang="fr-FR" dirty="0" smtClean="0"/>
          </a:p>
          <a:p>
            <a:pPr lvl="2"/>
            <a:r>
              <a:rPr lang="fr-FR" dirty="0" smtClean="0"/>
              <a:t>Si objectifs non atteints : 	</a:t>
            </a:r>
          </a:p>
          <a:p>
            <a:pPr lvl="3"/>
            <a:r>
              <a:rPr lang="fr-FR" dirty="0"/>
              <a:t>E</a:t>
            </a:r>
            <a:r>
              <a:rPr lang="fr-FR" dirty="0" smtClean="0"/>
              <a:t>nseignements </a:t>
            </a:r>
            <a:r>
              <a:rPr lang="fr-FR" dirty="0" smtClean="0"/>
              <a:t>tirés </a:t>
            </a:r>
            <a:r>
              <a:rPr lang="fr-FR" dirty="0"/>
              <a:t>lors du bilan de l’itération </a:t>
            </a:r>
            <a:endParaRPr lang="fr-FR" dirty="0" smtClean="0"/>
          </a:p>
          <a:p>
            <a:pPr lvl="3"/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>
                <a:sym typeface="Wingdings" pitchFamily="2" charset="2"/>
              </a:rPr>
              <a:t>C</a:t>
            </a:r>
            <a:r>
              <a:rPr lang="fr-FR" dirty="0" smtClean="0"/>
              <a:t>orriger </a:t>
            </a:r>
            <a:r>
              <a:rPr lang="fr-FR" dirty="0"/>
              <a:t>les conditions de l’itération suivante, si nécessaire.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</a:t>
            </a:r>
            <a:r>
              <a:rPr lang="fr-FR" dirty="0" smtClean="0"/>
              <a:t>agiles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endParaRPr lang="fr-F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71546"/>
            <a:ext cx="7786742" cy="511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Gestion de projets informatiques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Volonté </a:t>
            </a:r>
            <a:r>
              <a:rPr lang="fr-FR" dirty="0"/>
              <a:t>persistante de vouloir piloter le projet par les plans (</a:t>
            </a:r>
            <a:r>
              <a:rPr lang="fr-FR" i="1" dirty="0"/>
              <a:t>plan-</a:t>
            </a:r>
            <a:r>
              <a:rPr lang="fr-FR" i="1" dirty="0" err="1"/>
              <a:t>driven</a:t>
            </a:r>
            <a:r>
              <a:rPr lang="fr-FR" i="1" dirty="0"/>
              <a:t> </a:t>
            </a:r>
            <a:r>
              <a:rPr lang="fr-FR" i="1" dirty="0" err="1"/>
              <a:t>development</a:t>
            </a:r>
            <a:r>
              <a:rPr lang="fr-FR" i="1" dirty="0" smtClean="0"/>
              <a:t>).</a:t>
            </a:r>
            <a:endParaRPr lang="fr-FR" i="1" dirty="0" smtClean="0"/>
          </a:p>
          <a:p>
            <a:endParaRPr lang="fr-FR" i="1" dirty="0"/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    </a:t>
            </a:r>
            <a:r>
              <a:rPr lang="fr-FR" dirty="0" smtClean="0"/>
              <a:t> </a:t>
            </a:r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acteurs d’un </a:t>
            </a:r>
            <a:r>
              <a:rPr lang="fr-FR" dirty="0" smtClean="0"/>
              <a:t>projet réticents  (voire s’oppose) systématiquement à tout changement : </a:t>
            </a:r>
            <a:endParaRPr lang="fr-FR" dirty="0"/>
          </a:p>
          <a:p>
            <a:pPr lvl="1"/>
            <a:r>
              <a:rPr lang="fr-FR" dirty="0"/>
              <a:t>C</a:t>
            </a:r>
            <a:r>
              <a:rPr lang="fr-FR" dirty="0" smtClean="0"/>
              <a:t>hangement </a:t>
            </a:r>
            <a:r>
              <a:rPr lang="fr-FR" dirty="0"/>
              <a:t>dans le contenu ou le périmètre du </a:t>
            </a:r>
            <a:r>
              <a:rPr lang="fr-FR" dirty="0" smtClean="0"/>
              <a:t>projet.</a:t>
            </a:r>
            <a:endParaRPr lang="fr-FR" dirty="0" smtClean="0"/>
          </a:p>
          <a:p>
            <a:pPr lvl="1"/>
            <a:r>
              <a:rPr lang="fr-FR" dirty="0"/>
              <a:t>D</a:t>
            </a:r>
            <a:r>
              <a:rPr lang="fr-FR" dirty="0" smtClean="0"/>
              <a:t>ans le processus </a:t>
            </a:r>
            <a:r>
              <a:rPr lang="fr-FR" dirty="0"/>
              <a:t>de </a:t>
            </a:r>
            <a:r>
              <a:rPr lang="fr-FR" dirty="0" smtClean="0"/>
              <a:t>développement.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u </a:t>
            </a:r>
            <a:r>
              <a:rPr lang="fr-FR" dirty="0"/>
              <a:t>sein de </a:t>
            </a:r>
            <a:r>
              <a:rPr lang="fr-FR" dirty="0" smtClean="0"/>
              <a:t>l’équipe.</a:t>
            </a:r>
            <a:endParaRPr lang="fr-FR" dirty="0" smtClean="0"/>
          </a:p>
          <a:p>
            <a:pPr lvl="1"/>
            <a:r>
              <a:rPr lang="fr-FR" dirty="0" smtClean="0"/>
              <a:t>A toute </a:t>
            </a:r>
            <a:r>
              <a:rPr lang="fr-FR" dirty="0"/>
              <a:t>modification des </a:t>
            </a:r>
            <a:r>
              <a:rPr lang="fr-FR" dirty="0" smtClean="0"/>
              <a:t>plans initiaux</a:t>
            </a:r>
            <a:r>
              <a:rPr lang="fr-FR" dirty="0"/>
              <a:t>, auxquels on doit rester </a:t>
            </a:r>
            <a:r>
              <a:rPr lang="fr-FR" dirty="0" smtClean="0"/>
              <a:t>conforme.</a:t>
            </a:r>
            <a:endParaRPr lang="fr-FR" dirty="0" smtClean="0"/>
          </a:p>
          <a:p>
            <a:pPr lvl="1">
              <a:buNone/>
            </a:pPr>
            <a:endParaRPr lang="fr-FR" dirty="0"/>
          </a:p>
          <a:p>
            <a:r>
              <a:rPr lang="fr-FR" dirty="0"/>
              <a:t>Selon  --- Jérôme </a:t>
            </a:r>
            <a:r>
              <a:rPr lang="fr-FR" dirty="0" err="1"/>
              <a:t>Barrand</a:t>
            </a:r>
            <a:r>
              <a:rPr lang="fr-FR" dirty="0"/>
              <a:t>, dans </a:t>
            </a:r>
            <a:r>
              <a:rPr lang="fr-FR" i="1" dirty="0"/>
              <a:t>Le Manager agile </a:t>
            </a:r>
            <a:r>
              <a:rPr lang="fr-FR" i="1" dirty="0" smtClean="0"/>
              <a:t>---</a:t>
            </a:r>
          </a:p>
          <a:p>
            <a:pPr lvl="1"/>
            <a:r>
              <a:rPr lang="fr-FR" i="1" dirty="0" smtClean="0"/>
              <a:t>Peur de changement :</a:t>
            </a:r>
          </a:p>
          <a:p>
            <a:pPr lvl="2"/>
            <a:r>
              <a:rPr lang="fr-FR" dirty="0" smtClean="0"/>
              <a:t>« </a:t>
            </a:r>
            <a:r>
              <a:rPr lang="fr-FR" i="1" u="sng" dirty="0"/>
              <a:t>Quand on trouve une recette qui marche bien, on a du mal à la quitter même si </a:t>
            </a:r>
            <a:r>
              <a:rPr lang="fr-FR" i="1" u="sng" dirty="0" smtClean="0"/>
              <a:t>l’on constate </a:t>
            </a:r>
            <a:r>
              <a:rPr lang="fr-FR" i="1" u="sng" dirty="0"/>
              <a:t>que son efficacité semble diminuer ; il existe une inertie due à la peur </a:t>
            </a:r>
            <a:r>
              <a:rPr lang="fr-FR" i="1" u="sng" dirty="0" smtClean="0"/>
              <a:t>du </a:t>
            </a:r>
            <a:r>
              <a:rPr lang="fr-FR" i="1" u="sng" dirty="0"/>
              <a:t>changement, à la recherche de facilité ou à l’ivresse du succès (ce qui marchait hier </a:t>
            </a:r>
            <a:r>
              <a:rPr lang="fr-FR" i="1" u="sng" dirty="0" smtClean="0"/>
              <a:t>doit marcher </a:t>
            </a:r>
            <a:r>
              <a:rPr lang="fr-FR" i="1" u="sng" dirty="0"/>
              <a:t>demain…). Eh bien non </a:t>
            </a:r>
            <a:r>
              <a:rPr lang="fr-FR" i="1" u="sng" dirty="0" smtClean="0"/>
              <a:t>!!!</a:t>
            </a:r>
            <a:r>
              <a:rPr lang="fr-FR" dirty="0" smtClean="0"/>
              <a:t> </a:t>
            </a:r>
            <a:r>
              <a:rPr lang="fr-FR" dirty="0" smtClean="0"/>
              <a:t>»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agiles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 smtClean="0"/>
              <a:t>Un </a:t>
            </a:r>
            <a:r>
              <a:rPr lang="fr-FR" b="1" dirty="0"/>
              <a:t>esprit </a:t>
            </a:r>
            <a:r>
              <a:rPr lang="fr-FR" b="1" dirty="0" smtClean="0"/>
              <a:t>collaboratif :</a:t>
            </a:r>
            <a:endParaRPr lang="fr-FR" b="1" dirty="0" smtClean="0"/>
          </a:p>
          <a:p>
            <a:pPr lvl="1"/>
            <a:r>
              <a:rPr lang="fr-FR" dirty="0" smtClean="0"/>
              <a:t>Communication entre les différents acteurs d’un projet  :  privilégié par les méthodes </a:t>
            </a:r>
            <a:r>
              <a:rPr lang="fr-FR" dirty="0" smtClean="0"/>
              <a:t>agiles.</a:t>
            </a:r>
            <a:endParaRPr lang="fr-FR" dirty="0" smtClean="0"/>
          </a:p>
          <a:p>
            <a:pPr lvl="2"/>
            <a:r>
              <a:rPr lang="fr-FR" dirty="0"/>
              <a:t>A</a:t>
            </a:r>
            <a:r>
              <a:rPr lang="fr-FR" dirty="0" smtClean="0"/>
              <a:t>u </a:t>
            </a:r>
            <a:r>
              <a:rPr lang="fr-FR" dirty="0" smtClean="0"/>
              <a:t>sein de </a:t>
            </a:r>
            <a:r>
              <a:rPr lang="fr-FR" dirty="0" smtClean="0"/>
              <a:t>l’équipe.</a:t>
            </a:r>
            <a:endParaRPr lang="fr-FR" dirty="0" smtClean="0"/>
          </a:p>
          <a:p>
            <a:pPr lvl="2"/>
            <a:r>
              <a:rPr lang="fr-FR" dirty="0"/>
              <a:t>E</a:t>
            </a:r>
            <a:r>
              <a:rPr lang="fr-FR" dirty="0" smtClean="0"/>
              <a:t>ntre </a:t>
            </a:r>
            <a:r>
              <a:rPr lang="fr-FR" dirty="0" smtClean="0"/>
              <a:t>l’équipe et ses différents </a:t>
            </a:r>
            <a:r>
              <a:rPr lang="fr-FR" dirty="0" smtClean="0"/>
              <a:t>interlocuteurs.</a:t>
            </a:r>
            <a:endParaRPr lang="fr-FR" dirty="0" smtClean="0"/>
          </a:p>
          <a:p>
            <a:pPr lvl="1"/>
            <a:r>
              <a:rPr lang="fr-FR" dirty="0"/>
              <a:t>P</a:t>
            </a:r>
            <a:r>
              <a:rPr lang="fr-FR" dirty="0" smtClean="0"/>
              <a:t>lacer </a:t>
            </a:r>
            <a:r>
              <a:rPr lang="fr-FR" dirty="0" smtClean="0"/>
              <a:t>les individus et leurs interactions au centre du dispositif. </a:t>
            </a:r>
          </a:p>
          <a:p>
            <a:pPr lvl="2"/>
            <a:r>
              <a:rPr lang="fr-FR" dirty="0"/>
              <a:t>P</a:t>
            </a:r>
            <a:r>
              <a:rPr lang="fr-FR" dirty="0" smtClean="0"/>
              <a:t>lutôt </a:t>
            </a:r>
            <a:r>
              <a:rPr lang="fr-FR" dirty="0" smtClean="0"/>
              <a:t>que de mettre au point </a:t>
            </a:r>
            <a:r>
              <a:rPr lang="fr-FR" dirty="0" smtClean="0"/>
              <a:t>des </a:t>
            </a:r>
            <a:r>
              <a:rPr lang="fr-FR" dirty="0" smtClean="0"/>
              <a:t>processus lourds</a:t>
            </a:r>
            <a:r>
              <a:rPr lang="fr-FR" dirty="0" smtClean="0"/>
              <a:t>.</a:t>
            </a:r>
          </a:p>
          <a:p>
            <a:pPr lvl="2"/>
            <a:r>
              <a:rPr lang="fr-FR" dirty="0" smtClean="0"/>
              <a:t>Et de les </a:t>
            </a:r>
            <a:r>
              <a:rPr lang="fr-FR" dirty="0"/>
              <a:t>« sur-outiller </a:t>
            </a:r>
            <a:r>
              <a:rPr lang="fr-FR" dirty="0" smtClean="0"/>
              <a:t>».</a:t>
            </a:r>
            <a:endParaRPr lang="fr-FR" dirty="0" smtClean="0"/>
          </a:p>
          <a:p>
            <a:pPr lvl="1"/>
            <a:r>
              <a:rPr lang="fr-FR" dirty="0" smtClean="0"/>
              <a:t>Communication </a:t>
            </a:r>
            <a:r>
              <a:rPr lang="fr-FR" dirty="0" smtClean="0">
                <a:sym typeface="Wingdings" pitchFamily="2" charset="2"/>
              </a:rPr>
              <a:t> </a:t>
            </a:r>
          </a:p>
          <a:p>
            <a:pPr lvl="2"/>
            <a:r>
              <a:rPr lang="fr-FR" dirty="0"/>
              <a:t>P</a:t>
            </a:r>
            <a:r>
              <a:rPr lang="fr-FR" dirty="0" smtClean="0"/>
              <a:t>artage d’information.</a:t>
            </a:r>
            <a:endParaRPr lang="fr-FR" dirty="0"/>
          </a:p>
          <a:p>
            <a:pPr lvl="2"/>
            <a:r>
              <a:rPr lang="fr-FR" dirty="0"/>
              <a:t>L</a:t>
            </a:r>
            <a:r>
              <a:rPr lang="fr-FR" dirty="0" smtClean="0"/>
              <a:t>’échange </a:t>
            </a:r>
            <a:r>
              <a:rPr lang="fr-FR" dirty="0"/>
              <a:t>de points de vue différents ou </a:t>
            </a:r>
            <a:r>
              <a:rPr lang="fr-FR" dirty="0" smtClean="0"/>
              <a:t>complémentaires.</a:t>
            </a:r>
            <a:endParaRPr lang="fr-FR" dirty="0" smtClean="0"/>
          </a:p>
          <a:p>
            <a:pPr lvl="2"/>
            <a:r>
              <a:rPr lang="fr-FR" dirty="0"/>
              <a:t>L</a:t>
            </a:r>
            <a:r>
              <a:rPr lang="fr-FR" dirty="0" smtClean="0"/>
              <a:t>’entraide </a:t>
            </a:r>
            <a:r>
              <a:rPr lang="fr-FR" dirty="0"/>
              <a:t>et non la </a:t>
            </a:r>
            <a:r>
              <a:rPr lang="fr-FR" dirty="0" smtClean="0"/>
              <a:t>concurrence.</a:t>
            </a:r>
            <a:endParaRPr lang="fr-FR" dirty="0" smtClean="0"/>
          </a:p>
          <a:p>
            <a:pPr lvl="2"/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relations « partenariales » avec le </a:t>
            </a:r>
            <a:r>
              <a:rPr lang="fr-FR" dirty="0" smtClean="0"/>
              <a:t>client.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agiles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r>
              <a:rPr lang="fr-FR" sz="2800" b="1" dirty="0" smtClean="0"/>
              <a:t>Un </a:t>
            </a:r>
            <a:r>
              <a:rPr lang="fr-FR" sz="2800" b="1" dirty="0"/>
              <a:t>esprit </a:t>
            </a:r>
            <a:r>
              <a:rPr lang="fr-FR" sz="2800" b="1" dirty="0" smtClean="0"/>
              <a:t>collaboratif :</a:t>
            </a:r>
            <a:endParaRPr lang="fr-FR" sz="2800" b="1" dirty="0" smtClean="0"/>
          </a:p>
          <a:p>
            <a:pPr lvl="1"/>
            <a:r>
              <a:rPr lang="fr-FR" sz="2400" dirty="0" smtClean="0"/>
              <a:t>exprimé </a:t>
            </a:r>
            <a:r>
              <a:rPr lang="fr-FR" sz="2400" dirty="0"/>
              <a:t>au travers des qualités suivantes :</a:t>
            </a:r>
          </a:p>
          <a:p>
            <a:pPr lvl="2"/>
            <a:r>
              <a:rPr lang="fr-FR" dirty="0"/>
              <a:t>R</a:t>
            </a:r>
            <a:r>
              <a:rPr lang="fr-FR" dirty="0" smtClean="0"/>
              <a:t>espect </a:t>
            </a:r>
            <a:r>
              <a:rPr lang="fr-FR" dirty="0"/>
              <a:t>des opinions des </a:t>
            </a:r>
            <a:r>
              <a:rPr lang="fr-FR" dirty="0" smtClean="0"/>
              <a:t>autres.</a:t>
            </a:r>
            <a:endParaRPr lang="fr-FR" dirty="0"/>
          </a:p>
          <a:p>
            <a:pPr lvl="2"/>
            <a:r>
              <a:rPr lang="fr-FR" dirty="0"/>
              <a:t>C</a:t>
            </a:r>
            <a:r>
              <a:rPr lang="fr-FR" dirty="0" smtClean="0"/>
              <a:t>apacité </a:t>
            </a:r>
            <a:r>
              <a:rPr lang="fr-FR" dirty="0"/>
              <a:t>à exprimer des opinions différentes de façon non </a:t>
            </a:r>
            <a:r>
              <a:rPr lang="fr-FR" dirty="0" smtClean="0"/>
              <a:t>agressive.</a:t>
            </a:r>
            <a:endParaRPr lang="fr-FR" dirty="0"/>
          </a:p>
          <a:p>
            <a:pPr lvl="2"/>
            <a:r>
              <a:rPr lang="fr-FR" dirty="0"/>
              <a:t>A</a:t>
            </a:r>
            <a:r>
              <a:rPr lang="fr-FR" dirty="0" smtClean="0"/>
              <a:t>ptitude </a:t>
            </a:r>
            <a:r>
              <a:rPr lang="fr-FR" dirty="0"/>
              <a:t>à rechercher et atteindre le consensus sans </a:t>
            </a:r>
            <a:r>
              <a:rPr lang="fr-FR" dirty="0" smtClean="0"/>
              <a:t>frustration.</a:t>
            </a:r>
            <a:endParaRPr lang="fr-FR" dirty="0"/>
          </a:p>
          <a:p>
            <a:pPr lvl="2"/>
            <a:r>
              <a:rPr lang="fr-FR" dirty="0"/>
              <a:t>P</a:t>
            </a:r>
            <a:r>
              <a:rPr lang="fr-FR" dirty="0" smtClean="0"/>
              <a:t>rédisposition </a:t>
            </a:r>
            <a:r>
              <a:rPr lang="fr-FR" dirty="0"/>
              <a:t>à l’autodiscipline, voire à l’autogestion</a:t>
            </a:r>
            <a:r>
              <a:rPr lang="fr-FR" dirty="0" smtClean="0"/>
              <a:t>.</a:t>
            </a:r>
          </a:p>
          <a:p>
            <a:pPr lvl="1"/>
            <a:r>
              <a:rPr lang="fr-FR" sz="2000" dirty="0" smtClean="0"/>
              <a:t>Importance </a:t>
            </a:r>
            <a:r>
              <a:rPr lang="fr-FR" sz="2000" dirty="0"/>
              <a:t>de ces qualités dans l’organisation de </a:t>
            </a:r>
            <a:r>
              <a:rPr lang="fr-FR" sz="2000" dirty="0" smtClean="0"/>
              <a:t>l’équipe mesuré par </a:t>
            </a:r>
            <a:r>
              <a:rPr lang="fr-FR" sz="2000" dirty="0" smtClean="0"/>
              <a:t>la souplesse : </a:t>
            </a:r>
            <a:endParaRPr lang="fr-FR" sz="2000" dirty="0" smtClean="0"/>
          </a:p>
          <a:p>
            <a:pPr lvl="2"/>
            <a:r>
              <a:rPr lang="fr-FR" sz="1800" dirty="0" smtClean="0"/>
              <a:t>Dans la </a:t>
            </a:r>
            <a:r>
              <a:rPr lang="fr-FR" sz="1800" dirty="0"/>
              <a:t>prise </a:t>
            </a:r>
            <a:r>
              <a:rPr lang="fr-FR" sz="1800" dirty="0" smtClean="0"/>
              <a:t>de </a:t>
            </a:r>
            <a:r>
              <a:rPr lang="fr-FR" sz="1800" dirty="0" smtClean="0"/>
              <a:t>décision. </a:t>
            </a:r>
            <a:endParaRPr lang="fr-FR" sz="1800" dirty="0" smtClean="0"/>
          </a:p>
          <a:p>
            <a:pPr lvl="2"/>
            <a:r>
              <a:rPr lang="fr-FR" sz="1800" dirty="0"/>
              <a:t>Dans la </a:t>
            </a:r>
            <a:r>
              <a:rPr lang="fr-FR" sz="1800" dirty="0"/>
              <a:t>prévention ou la résolution des </a:t>
            </a:r>
            <a:r>
              <a:rPr lang="fr-FR" sz="1800" dirty="0" smtClean="0"/>
              <a:t>conflits. </a:t>
            </a:r>
            <a:endParaRPr lang="fr-FR" sz="1800" dirty="0" smtClean="0"/>
          </a:p>
          <a:p>
            <a:pPr lvl="2"/>
            <a:r>
              <a:rPr lang="fr-FR" sz="1800" dirty="0"/>
              <a:t>Dans le </a:t>
            </a:r>
            <a:r>
              <a:rPr lang="fr-FR" sz="1800" dirty="0"/>
              <a:t>dialogue avec le client.</a:t>
            </a:r>
            <a:endParaRPr lang="fr-F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</a:t>
            </a:r>
            <a:r>
              <a:rPr lang="fr-FR" dirty="0" smtClean="0"/>
              <a:t>agiles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r>
              <a:rPr lang="fr-FR" sz="2800" b="1" dirty="0" smtClean="0"/>
              <a:t>Un </a:t>
            </a:r>
            <a:r>
              <a:rPr lang="fr-FR" sz="2800" b="1" dirty="0"/>
              <a:t>esprit </a:t>
            </a:r>
            <a:r>
              <a:rPr lang="fr-FR" sz="2800" b="1" dirty="0" smtClean="0"/>
              <a:t>collaboratif :</a:t>
            </a:r>
            <a:endParaRPr lang="fr-FR" sz="2800" b="1" dirty="0" smtClean="0"/>
          </a:p>
          <a:p>
            <a:pPr lvl="1"/>
            <a:r>
              <a:rPr lang="fr-FR" sz="2400" dirty="0"/>
              <a:t>C</a:t>
            </a:r>
            <a:r>
              <a:rPr lang="fr-FR" sz="2400" dirty="0" smtClean="0"/>
              <a:t>réativité et performance de l’équipe favorisée par : </a:t>
            </a:r>
          </a:p>
          <a:p>
            <a:pPr lvl="2"/>
            <a:r>
              <a:rPr lang="fr-FR" sz="2000" dirty="0" smtClean="0"/>
              <a:t>La compétence </a:t>
            </a:r>
            <a:r>
              <a:rPr lang="fr-FR" sz="2000" dirty="0"/>
              <a:t>des </a:t>
            </a:r>
            <a:r>
              <a:rPr lang="fr-FR" sz="2000" dirty="0" smtClean="0"/>
              <a:t>collaborateurs.</a:t>
            </a:r>
            <a:endParaRPr lang="fr-FR" sz="2000" dirty="0" smtClean="0"/>
          </a:p>
          <a:p>
            <a:pPr lvl="2"/>
            <a:r>
              <a:rPr lang="fr-FR" sz="2000" dirty="0" smtClean="0"/>
              <a:t>Leur motivation.</a:t>
            </a:r>
            <a:endParaRPr lang="fr-FR" sz="2000" dirty="0" smtClean="0"/>
          </a:p>
          <a:p>
            <a:pPr lvl="2"/>
            <a:r>
              <a:rPr lang="fr-FR" sz="2000" dirty="0" smtClean="0"/>
              <a:t>et </a:t>
            </a:r>
            <a:r>
              <a:rPr lang="fr-FR" sz="2000" dirty="0"/>
              <a:t>la possibilité, pour chacun, </a:t>
            </a:r>
            <a:r>
              <a:rPr lang="fr-FR" sz="2000" dirty="0" smtClean="0"/>
              <a:t>d’exprimer son </a:t>
            </a:r>
            <a:r>
              <a:rPr lang="fr-FR" sz="2000" dirty="0" smtClean="0"/>
              <a:t>individualité.</a:t>
            </a:r>
            <a:endParaRPr lang="fr-FR" sz="2000" dirty="0" smtClean="0"/>
          </a:p>
          <a:p>
            <a:pPr lvl="1"/>
            <a:r>
              <a:rPr lang="fr-FR" dirty="0" smtClean="0"/>
              <a:t>Rôle </a:t>
            </a:r>
            <a:r>
              <a:rPr lang="fr-FR" dirty="0"/>
              <a:t>du chef de projet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modifié </a:t>
            </a:r>
          </a:p>
          <a:p>
            <a:pPr lvl="2"/>
            <a:r>
              <a:rPr lang="fr-FR" dirty="0"/>
              <a:t>D</a:t>
            </a:r>
            <a:r>
              <a:rPr lang="fr-FR" dirty="0" smtClean="0"/>
              <a:t>e </a:t>
            </a:r>
            <a:r>
              <a:rPr lang="fr-FR" dirty="0"/>
              <a:t>« commander » et contrôler </a:t>
            </a:r>
            <a:r>
              <a:rPr lang="fr-FR" dirty="0" smtClean="0"/>
              <a:t>son </a:t>
            </a:r>
            <a:r>
              <a:rPr lang="fr-FR" dirty="0" smtClean="0"/>
              <a:t>équipe.</a:t>
            </a:r>
            <a:endParaRPr lang="fr-FR" dirty="0" smtClean="0"/>
          </a:p>
          <a:p>
            <a:pPr lvl="2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/>
              <a:t>manager </a:t>
            </a:r>
            <a:r>
              <a:rPr lang="fr-FR" dirty="0" smtClean="0"/>
              <a:t>: </a:t>
            </a:r>
          </a:p>
          <a:p>
            <a:pPr lvl="3"/>
            <a:r>
              <a:rPr lang="fr-FR" dirty="0" smtClean="0"/>
              <a:t>Gestionnaire sachant créer </a:t>
            </a:r>
            <a:r>
              <a:rPr lang="fr-FR" dirty="0"/>
              <a:t>les conditions optimales pour permettre </a:t>
            </a:r>
            <a:r>
              <a:rPr lang="fr-FR" dirty="0" smtClean="0"/>
              <a:t>à chacun </a:t>
            </a:r>
            <a:r>
              <a:rPr lang="fr-FR" dirty="0"/>
              <a:t>de contribuer efficacement au résultat de </a:t>
            </a:r>
            <a:r>
              <a:rPr lang="fr-FR" dirty="0" smtClean="0"/>
              <a:t>l’équipe. </a:t>
            </a:r>
          </a:p>
          <a:p>
            <a:pPr lvl="3"/>
            <a:r>
              <a:rPr lang="fr-FR" dirty="0" smtClean="0"/>
              <a:t>En </a:t>
            </a:r>
            <a:r>
              <a:rPr lang="fr-FR" dirty="0"/>
              <a:t>vue d’une meilleure </a:t>
            </a:r>
            <a:r>
              <a:rPr lang="fr-FR" dirty="0" smtClean="0"/>
              <a:t>satisfaction du </a:t>
            </a:r>
            <a:r>
              <a:rPr lang="fr-FR" dirty="0"/>
              <a:t>client.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</a:t>
            </a:r>
            <a:r>
              <a:rPr lang="fr-FR" dirty="0" smtClean="0"/>
              <a:t>agiles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 fontScale="92500" lnSpcReduction="10000"/>
          </a:bodyPr>
          <a:lstStyle/>
          <a:p>
            <a:r>
              <a:rPr lang="fr-FR" sz="2800" b="1" dirty="0" smtClean="0"/>
              <a:t>Un </a:t>
            </a:r>
            <a:r>
              <a:rPr lang="fr-FR" sz="2800" b="1" dirty="0"/>
              <a:t>formalisme </a:t>
            </a:r>
            <a:r>
              <a:rPr lang="fr-FR" sz="2800" b="1" dirty="0" smtClean="0"/>
              <a:t>léger :</a:t>
            </a:r>
            <a:endParaRPr lang="fr-FR" sz="2800" b="1" dirty="0"/>
          </a:p>
          <a:p>
            <a:pPr lvl="1"/>
            <a:r>
              <a:rPr lang="fr-FR" sz="2000" dirty="0" smtClean="0"/>
              <a:t>Méthodes </a:t>
            </a:r>
            <a:r>
              <a:rPr lang="fr-FR" sz="2000" dirty="0"/>
              <a:t>agiles </a:t>
            </a:r>
            <a:r>
              <a:rPr lang="fr-FR" sz="2000" dirty="0" smtClean="0"/>
              <a:t>qualifiées de </a:t>
            </a:r>
            <a:r>
              <a:rPr lang="fr-FR" sz="2000" dirty="0"/>
              <a:t>méthodes « légères </a:t>
            </a:r>
            <a:r>
              <a:rPr lang="fr-FR" sz="2000" dirty="0" smtClean="0"/>
              <a:t>» </a:t>
            </a:r>
            <a:r>
              <a:rPr lang="fr-FR" sz="2000" dirty="0" smtClean="0"/>
              <a:t>:</a:t>
            </a:r>
            <a:endParaRPr lang="fr-FR" sz="2000" dirty="0" smtClean="0"/>
          </a:p>
          <a:p>
            <a:pPr lvl="2"/>
            <a:r>
              <a:rPr lang="fr-FR" sz="2000" dirty="0"/>
              <a:t>C</a:t>
            </a:r>
            <a:r>
              <a:rPr lang="fr-FR" sz="2000" dirty="0" smtClean="0"/>
              <a:t>omparée </a:t>
            </a:r>
            <a:r>
              <a:rPr lang="fr-FR" sz="2000" dirty="0" smtClean="0"/>
              <a:t>aux </a:t>
            </a:r>
            <a:r>
              <a:rPr lang="fr-FR" sz="2000" dirty="0"/>
              <a:t>méthodologies classiques qui exigent un formalisme et un outillage « lourds ».</a:t>
            </a:r>
          </a:p>
          <a:p>
            <a:pPr lvl="2"/>
            <a:r>
              <a:rPr lang="fr-FR" sz="2000" dirty="0"/>
              <a:t>Q</a:t>
            </a:r>
            <a:r>
              <a:rPr lang="fr-FR" sz="2000" dirty="0" smtClean="0"/>
              <a:t>uelques </a:t>
            </a:r>
            <a:r>
              <a:rPr lang="fr-FR" sz="2000" dirty="0"/>
              <a:t>livrables à </a:t>
            </a:r>
            <a:r>
              <a:rPr lang="fr-FR" sz="2000" dirty="0" smtClean="0"/>
              <a:t>produire.</a:t>
            </a:r>
            <a:endParaRPr lang="fr-FR" sz="2000" dirty="0" smtClean="0"/>
          </a:p>
          <a:p>
            <a:pPr lvl="2"/>
            <a:r>
              <a:rPr lang="fr-FR" sz="2000" dirty="0" smtClean="0"/>
              <a:t>en </a:t>
            </a:r>
            <a:r>
              <a:rPr lang="fr-FR" sz="2000" dirty="0"/>
              <a:t>plus de l’essentiel (les versions </a:t>
            </a:r>
            <a:r>
              <a:rPr lang="fr-FR" sz="2000" dirty="0" smtClean="0"/>
              <a:t>intermédiaires du </a:t>
            </a:r>
            <a:r>
              <a:rPr lang="fr-FR" sz="2000" dirty="0"/>
              <a:t>produit</a:t>
            </a:r>
            <a:r>
              <a:rPr lang="fr-FR" sz="2000" dirty="0" smtClean="0"/>
              <a:t>). </a:t>
            </a:r>
            <a:endParaRPr lang="fr-FR" sz="2000" dirty="0" smtClean="0"/>
          </a:p>
          <a:p>
            <a:pPr lvl="2"/>
            <a:r>
              <a:rPr lang="fr-FR" sz="2000" dirty="0" smtClean="0"/>
              <a:t>quelques </a:t>
            </a:r>
            <a:r>
              <a:rPr lang="fr-FR" sz="2000" dirty="0"/>
              <a:t>rôles définis, quelques étapes, quelques </a:t>
            </a:r>
            <a:r>
              <a:rPr lang="fr-FR" sz="2000" dirty="0" smtClean="0"/>
              <a:t>réunions etc. </a:t>
            </a:r>
          </a:p>
          <a:p>
            <a:pPr lvl="2"/>
            <a:r>
              <a:rPr lang="fr-FR" sz="2000" dirty="0" smtClean="0"/>
              <a:t>et </a:t>
            </a:r>
            <a:r>
              <a:rPr lang="fr-FR" sz="2000" dirty="0" smtClean="0"/>
              <a:t>la démarche </a:t>
            </a:r>
            <a:r>
              <a:rPr lang="fr-FR" sz="2000" dirty="0"/>
              <a:t>est formalisée</a:t>
            </a:r>
            <a:r>
              <a:rPr lang="fr-FR" sz="2000" dirty="0" smtClean="0"/>
              <a:t>.</a:t>
            </a:r>
          </a:p>
          <a:p>
            <a:pPr lvl="1"/>
            <a:r>
              <a:rPr lang="fr-FR" dirty="0"/>
              <a:t>Des outils certes </a:t>
            </a:r>
          </a:p>
          <a:p>
            <a:pPr lvl="1"/>
            <a:r>
              <a:rPr lang="fr-FR" dirty="0"/>
              <a:t>#</a:t>
            </a:r>
          </a:p>
          <a:p>
            <a:pPr lvl="2"/>
            <a:r>
              <a:rPr lang="fr-FR" sz="2200" dirty="0" smtClean="0"/>
              <a:t>Efficaces.</a:t>
            </a:r>
            <a:endParaRPr lang="fr-FR" sz="2200" dirty="0"/>
          </a:p>
          <a:p>
            <a:pPr lvl="2"/>
            <a:r>
              <a:rPr lang="fr-FR" sz="2200" dirty="0" smtClean="0"/>
              <a:t>Réduits </a:t>
            </a:r>
            <a:r>
              <a:rPr lang="fr-FR" sz="2200" dirty="0"/>
              <a:t>au strict nécessaire pour l’automatisation des tâches </a:t>
            </a:r>
            <a:r>
              <a:rPr lang="fr-FR" sz="2200" dirty="0" smtClean="0"/>
              <a:t>récurrentes </a:t>
            </a:r>
            <a:r>
              <a:rPr lang="fr-FR" dirty="0"/>
              <a:t>:</a:t>
            </a:r>
          </a:p>
          <a:p>
            <a:pPr lvl="3"/>
            <a:r>
              <a:rPr lang="fr-FR" dirty="0"/>
              <a:t>en particulier les tests et l’intégration continue. </a:t>
            </a:r>
          </a:p>
          <a:p>
            <a:pPr lvl="2"/>
            <a:r>
              <a:rPr lang="fr-FR" sz="2000" dirty="0"/>
              <a:t>Doter une équipe d’outils </a:t>
            </a:r>
            <a:r>
              <a:rPr lang="fr-FR" sz="2000" dirty="0" smtClean="0"/>
              <a:t>complexes : </a:t>
            </a:r>
            <a:endParaRPr lang="fr-FR" sz="2000" dirty="0"/>
          </a:p>
          <a:p>
            <a:pPr lvl="3"/>
            <a:r>
              <a:rPr lang="fr-FR" sz="1800" dirty="0" smtClean="0">
                <a:sym typeface="Wingdings" panose="05000000000000000000" pitchFamily="2" charset="2"/>
              </a:rPr>
              <a:t> </a:t>
            </a:r>
            <a:r>
              <a:rPr lang="fr-FR" sz="1800" dirty="0" smtClean="0"/>
              <a:t>Nécessité </a:t>
            </a:r>
            <a:r>
              <a:rPr lang="fr-FR" sz="1800" dirty="0"/>
              <a:t>de former l’équipe.</a:t>
            </a:r>
          </a:p>
          <a:p>
            <a:pPr lvl="3"/>
            <a:endParaRPr lang="fr-FR" dirty="0"/>
          </a:p>
          <a:p>
            <a:pPr lvl="1"/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</a:t>
            </a:r>
            <a:r>
              <a:rPr lang="fr-FR" dirty="0" smtClean="0"/>
              <a:t>agiles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r>
              <a:rPr lang="fr-FR" sz="2800" b="1" dirty="0" smtClean="0"/>
              <a:t>Un formalisme </a:t>
            </a:r>
            <a:r>
              <a:rPr lang="fr-FR" sz="2800" b="1" dirty="0" smtClean="0"/>
              <a:t>léger :</a:t>
            </a:r>
            <a:endParaRPr lang="fr-FR" sz="2800" b="1" dirty="0" smtClean="0"/>
          </a:p>
          <a:p>
            <a:pPr lvl="1"/>
            <a:r>
              <a:rPr lang="fr-FR" dirty="0" smtClean="0"/>
              <a:t>Légèreté </a:t>
            </a:r>
            <a:r>
              <a:rPr lang="fr-FR" dirty="0" smtClean="0">
                <a:sym typeface="Wingdings" pitchFamily="2" charset="2"/>
              </a:rPr>
              <a:t> </a:t>
            </a:r>
          </a:p>
          <a:p>
            <a:pPr lvl="2"/>
            <a:r>
              <a:rPr lang="fr-FR" dirty="0"/>
              <a:t>A</a:t>
            </a:r>
            <a:r>
              <a:rPr lang="fr-FR" dirty="0" smtClean="0"/>
              <a:t>vantage </a:t>
            </a:r>
            <a:r>
              <a:rPr lang="fr-FR" dirty="0"/>
              <a:t>de faire évoluer 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/>
              <a:t>L</a:t>
            </a:r>
            <a:r>
              <a:rPr lang="fr-FR" dirty="0" smtClean="0"/>
              <a:t>’organisation.</a:t>
            </a:r>
            <a:endParaRPr lang="fr-FR" dirty="0" smtClean="0"/>
          </a:p>
          <a:p>
            <a:pPr lvl="3"/>
            <a:r>
              <a:rPr lang="fr-FR" dirty="0"/>
              <a:t>L</a:t>
            </a:r>
            <a:r>
              <a:rPr lang="fr-FR" dirty="0" smtClean="0"/>
              <a:t>es processus.</a:t>
            </a:r>
            <a:endParaRPr lang="fr-FR" dirty="0" smtClean="0"/>
          </a:p>
          <a:p>
            <a:pPr lvl="3"/>
            <a:r>
              <a:rPr lang="fr-FR" dirty="0"/>
              <a:t>E</a:t>
            </a:r>
            <a:r>
              <a:rPr lang="fr-FR" dirty="0" smtClean="0"/>
              <a:t>t </a:t>
            </a:r>
            <a:r>
              <a:rPr lang="fr-FR" dirty="0"/>
              <a:t>les </a:t>
            </a:r>
            <a:r>
              <a:rPr lang="fr-FR" dirty="0" smtClean="0"/>
              <a:t>outils.</a:t>
            </a:r>
            <a:endParaRPr lang="fr-FR" dirty="0"/>
          </a:p>
          <a:p>
            <a:pPr lvl="1"/>
            <a:r>
              <a:rPr lang="fr-FR" dirty="0"/>
              <a:t>A</a:t>
            </a:r>
            <a:r>
              <a:rPr lang="fr-FR" dirty="0" smtClean="0"/>
              <a:t>pproche </a:t>
            </a:r>
            <a:r>
              <a:rPr lang="fr-FR" dirty="0" smtClean="0"/>
              <a:t>adaptative </a:t>
            </a:r>
            <a:r>
              <a:rPr lang="fr-FR" i="1" dirty="0" smtClean="0"/>
              <a:t>:</a:t>
            </a:r>
            <a:endParaRPr lang="fr-FR" i="1" dirty="0"/>
          </a:p>
          <a:p>
            <a:pPr lvl="2"/>
            <a:r>
              <a:rPr lang="fr-FR" dirty="0"/>
              <a:t>On observe.</a:t>
            </a:r>
            <a:endParaRPr lang="fr-FR" dirty="0" smtClean="0"/>
          </a:p>
          <a:p>
            <a:pPr lvl="2"/>
            <a:r>
              <a:rPr lang="fr-FR" dirty="0"/>
              <a:t>On ajuste</a:t>
            </a:r>
            <a:r>
              <a:rPr lang="fr-FR" dirty="0"/>
              <a:t>.</a:t>
            </a:r>
            <a:r>
              <a:rPr lang="fr-FR" dirty="0" smtClean="0"/>
              <a:t> </a:t>
            </a:r>
            <a:endParaRPr lang="fr-FR" dirty="0" smtClean="0"/>
          </a:p>
          <a:p>
            <a:pPr lvl="2"/>
            <a:r>
              <a:rPr lang="fr-FR" dirty="0"/>
              <a:t>On expérimente</a:t>
            </a:r>
            <a:r>
              <a:rPr lang="fr-FR" dirty="0"/>
              <a:t>.</a:t>
            </a:r>
            <a:endParaRPr lang="fr-FR" dirty="0" smtClean="0"/>
          </a:p>
          <a:p>
            <a:pPr lvl="2"/>
            <a:r>
              <a:rPr lang="fr-FR" dirty="0"/>
              <a:t>On </a:t>
            </a:r>
            <a:r>
              <a:rPr lang="fr-FR" dirty="0" smtClean="0"/>
              <a:t>apprend</a:t>
            </a:r>
            <a:r>
              <a:rPr lang="fr-FR" dirty="0"/>
              <a:t>.</a:t>
            </a:r>
            <a:endParaRPr lang="fr-FR" dirty="0" smtClean="0"/>
          </a:p>
          <a:p>
            <a:pPr lvl="2"/>
            <a:r>
              <a:rPr lang="fr-FR" dirty="0"/>
              <a:t>On </a:t>
            </a:r>
            <a:r>
              <a:rPr lang="fr-FR" dirty="0" smtClean="0"/>
              <a:t>corrige.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</a:t>
            </a:r>
            <a:r>
              <a:rPr lang="fr-FR" dirty="0" smtClean="0"/>
              <a:t>agiles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r>
              <a:rPr lang="fr-FR" sz="3000" b="1" dirty="0"/>
              <a:t>Un produit de haute </a:t>
            </a:r>
            <a:r>
              <a:rPr lang="fr-FR" sz="3000" b="1" dirty="0" smtClean="0"/>
              <a:t>qualité :</a:t>
            </a:r>
            <a:endParaRPr lang="fr-FR" sz="3000" b="1" dirty="0"/>
          </a:p>
          <a:p>
            <a:pPr lvl="1"/>
            <a:r>
              <a:rPr lang="fr-FR" dirty="0" smtClean="0"/>
              <a:t>Méthodes </a:t>
            </a:r>
            <a:r>
              <a:rPr lang="fr-FR" dirty="0" smtClean="0"/>
              <a:t>agiles :</a:t>
            </a:r>
            <a:endParaRPr lang="fr-FR" dirty="0" smtClean="0"/>
          </a:p>
          <a:p>
            <a:pPr lvl="2"/>
            <a:r>
              <a:rPr lang="fr-FR" dirty="0" smtClean="0"/>
              <a:t>Qualifiées parfois de </a:t>
            </a:r>
            <a:r>
              <a:rPr lang="fr-FR" dirty="0"/>
              <a:t>méthodes </a:t>
            </a:r>
            <a:r>
              <a:rPr lang="fr-FR" dirty="0" smtClean="0"/>
              <a:t>artisanales ou </a:t>
            </a:r>
            <a:r>
              <a:rPr lang="fr-FR" dirty="0"/>
              <a:t>de </a:t>
            </a:r>
            <a:r>
              <a:rPr lang="fr-FR" dirty="0" smtClean="0"/>
              <a:t>«bricolage</a:t>
            </a:r>
            <a:r>
              <a:rPr lang="fr-FR" dirty="0" smtClean="0"/>
              <a:t>».</a:t>
            </a:r>
            <a:endParaRPr lang="fr-FR" dirty="0" smtClean="0"/>
          </a:p>
          <a:p>
            <a:pPr lvl="2"/>
            <a:r>
              <a:rPr lang="fr-FR" dirty="0" smtClean="0">
                <a:sym typeface="Wingdings" pitchFamily="2" charset="2"/>
              </a:rPr>
              <a:t> Q</a:t>
            </a:r>
            <a:r>
              <a:rPr lang="fr-FR" dirty="0" smtClean="0"/>
              <a:t>ualité </a:t>
            </a:r>
            <a:r>
              <a:rPr lang="fr-FR" dirty="0" smtClean="0"/>
              <a:t>n’est </a:t>
            </a:r>
            <a:r>
              <a:rPr lang="fr-FR" dirty="0"/>
              <a:t>pas une </a:t>
            </a:r>
            <a:r>
              <a:rPr lang="fr-FR" dirty="0" smtClean="0"/>
              <a:t>préoccupation essentielle</a:t>
            </a:r>
            <a:r>
              <a:rPr lang="fr-FR" dirty="0"/>
              <a:t>.</a:t>
            </a:r>
          </a:p>
          <a:p>
            <a:pPr lvl="1"/>
            <a:r>
              <a:rPr lang="fr-FR" dirty="0" smtClean="0"/>
              <a:t>Hypothèse :</a:t>
            </a:r>
          </a:p>
          <a:p>
            <a:pPr lvl="2"/>
            <a:r>
              <a:rPr lang="fr-FR" dirty="0"/>
              <a:t>N</a:t>
            </a:r>
            <a:r>
              <a:rPr lang="fr-FR" dirty="0" smtClean="0"/>
              <a:t>iveau </a:t>
            </a:r>
            <a:r>
              <a:rPr lang="fr-FR" dirty="0"/>
              <a:t>de qualité minimal d’un produit </a:t>
            </a:r>
            <a:r>
              <a:rPr lang="fr-FR" dirty="0" smtClean="0"/>
              <a:t>= </a:t>
            </a:r>
            <a:r>
              <a:rPr lang="fr-FR" dirty="0"/>
              <a:t>capacité à </a:t>
            </a:r>
            <a:r>
              <a:rPr lang="fr-FR" dirty="0" smtClean="0"/>
              <a:t>satisfaire le client sur le </a:t>
            </a:r>
            <a:r>
              <a:rPr lang="fr-FR" dirty="0" smtClean="0"/>
              <a:t>plan : </a:t>
            </a:r>
            <a:endParaRPr lang="fr-FR" dirty="0" smtClean="0"/>
          </a:p>
          <a:p>
            <a:pPr lvl="3"/>
            <a:r>
              <a:rPr lang="fr-FR" dirty="0" smtClean="0"/>
              <a:t>F</a:t>
            </a:r>
            <a:r>
              <a:rPr lang="fr-FR" dirty="0" smtClean="0"/>
              <a:t>onctionnel.</a:t>
            </a:r>
            <a:endParaRPr lang="fr-FR" dirty="0" smtClean="0"/>
          </a:p>
          <a:p>
            <a:pPr lvl="3"/>
            <a:r>
              <a:rPr lang="fr-FR" dirty="0"/>
              <a:t>E</a:t>
            </a:r>
            <a:r>
              <a:rPr lang="fr-FR" dirty="0" smtClean="0"/>
              <a:t>xigences </a:t>
            </a:r>
            <a:r>
              <a:rPr lang="fr-FR" dirty="0"/>
              <a:t>de </a:t>
            </a:r>
            <a:r>
              <a:rPr lang="fr-FR" dirty="0" smtClean="0"/>
              <a:t>performance. </a:t>
            </a:r>
            <a:endParaRPr lang="fr-FR" dirty="0" smtClean="0"/>
          </a:p>
          <a:p>
            <a:pPr lvl="3"/>
            <a:r>
              <a:rPr lang="fr-FR" dirty="0" smtClean="0"/>
              <a:t>Facilité </a:t>
            </a:r>
            <a:r>
              <a:rPr lang="fr-FR" dirty="0" smtClean="0"/>
              <a:t>d’utilisation </a:t>
            </a:r>
            <a:r>
              <a:rPr lang="fr-FR" dirty="0"/>
              <a:t>ou </a:t>
            </a:r>
            <a:r>
              <a:rPr lang="fr-FR" dirty="0" smtClean="0"/>
              <a:t>d’évolutivité.</a:t>
            </a:r>
            <a:endParaRPr lang="fr-FR" dirty="0"/>
          </a:p>
          <a:p>
            <a:pPr lvl="1"/>
            <a:r>
              <a:rPr lang="fr-FR" dirty="0"/>
              <a:t>U</a:t>
            </a:r>
            <a:r>
              <a:rPr lang="fr-FR" dirty="0" smtClean="0"/>
              <a:t>ne des idées fondamentales  de </a:t>
            </a:r>
            <a:r>
              <a:rPr lang="fr-FR" dirty="0"/>
              <a:t>l’approche agile : </a:t>
            </a:r>
            <a:endParaRPr lang="fr-FR" dirty="0" smtClean="0"/>
          </a:p>
          <a:p>
            <a:pPr lvl="2"/>
            <a:r>
              <a:rPr lang="fr-FR" dirty="0"/>
              <a:t>S</a:t>
            </a:r>
            <a:r>
              <a:rPr lang="fr-FR" dirty="0" smtClean="0"/>
              <a:t>atisfaire </a:t>
            </a:r>
            <a:r>
              <a:rPr lang="fr-FR" dirty="0"/>
              <a:t>le client et lui apporter de la valeur.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</a:t>
            </a:r>
            <a:r>
              <a:rPr lang="fr-FR" dirty="0" smtClean="0"/>
              <a:t>agiles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 lnSpcReduction="10000"/>
          </a:bodyPr>
          <a:lstStyle/>
          <a:p>
            <a:r>
              <a:rPr lang="fr-FR" sz="2800" b="1" dirty="0"/>
              <a:t>Un produit de haute </a:t>
            </a:r>
            <a:r>
              <a:rPr lang="fr-FR" sz="2800" b="1" dirty="0" smtClean="0"/>
              <a:t>qualité :</a:t>
            </a:r>
            <a:endParaRPr lang="fr-FR" sz="2800" b="1" dirty="0" smtClean="0"/>
          </a:p>
          <a:p>
            <a:pPr lvl="1"/>
            <a:r>
              <a:rPr lang="fr-FR" dirty="0" smtClean="0"/>
              <a:t>Satisfaction </a:t>
            </a:r>
            <a:r>
              <a:rPr lang="fr-FR" dirty="0" smtClean="0"/>
              <a:t>du client grâce à : </a:t>
            </a:r>
          </a:p>
          <a:p>
            <a:pPr lvl="2"/>
            <a:r>
              <a:rPr lang="fr-FR" dirty="0" smtClean="0"/>
              <a:t>La sélection </a:t>
            </a:r>
            <a:r>
              <a:rPr lang="fr-FR" dirty="0"/>
              <a:t>des fonctionnalités à implémenter en </a:t>
            </a:r>
            <a:r>
              <a:rPr lang="fr-FR" dirty="0" smtClean="0"/>
              <a:t>priorité :</a:t>
            </a:r>
          </a:p>
          <a:p>
            <a:pPr lvl="3"/>
            <a:r>
              <a:rPr lang="fr-FR" dirty="0" smtClean="0"/>
              <a:t>Basée </a:t>
            </a:r>
            <a:r>
              <a:rPr lang="fr-FR" dirty="0" smtClean="0"/>
              <a:t>sur </a:t>
            </a:r>
            <a:r>
              <a:rPr lang="fr-FR" dirty="0"/>
              <a:t>la livraison de valeur en </a:t>
            </a:r>
            <a:r>
              <a:rPr lang="fr-FR" dirty="0" smtClean="0"/>
              <a:t>continu. </a:t>
            </a:r>
            <a:endParaRPr lang="fr-FR" dirty="0" smtClean="0"/>
          </a:p>
          <a:p>
            <a:pPr lvl="4"/>
            <a:r>
              <a:rPr lang="fr-FR" dirty="0"/>
              <a:t>D</a:t>
            </a:r>
            <a:r>
              <a:rPr lang="fr-FR" dirty="0" smtClean="0"/>
              <a:t>évelopper </a:t>
            </a:r>
            <a:r>
              <a:rPr lang="fr-FR" dirty="0"/>
              <a:t>et livrer </a:t>
            </a:r>
            <a:r>
              <a:rPr lang="fr-FR" dirty="0" smtClean="0"/>
              <a:t>rapidement les </a:t>
            </a:r>
            <a:r>
              <a:rPr lang="fr-FR" dirty="0" smtClean="0"/>
              <a:t>fonctionnalité à </a:t>
            </a:r>
            <a:r>
              <a:rPr lang="fr-FR" dirty="0" smtClean="0"/>
              <a:t>importance </a:t>
            </a:r>
            <a:r>
              <a:rPr lang="fr-FR" dirty="0"/>
              <a:t>capitale pour le </a:t>
            </a:r>
            <a:r>
              <a:rPr lang="fr-FR" dirty="0" smtClean="0"/>
              <a:t>client.</a:t>
            </a:r>
            <a:endParaRPr lang="fr-FR" dirty="0"/>
          </a:p>
          <a:p>
            <a:pPr lvl="3"/>
            <a:r>
              <a:rPr lang="fr-FR" dirty="0" smtClean="0"/>
              <a:t>Eviter la satisfaction de l’exhaustivité </a:t>
            </a:r>
            <a:r>
              <a:rPr lang="fr-FR" dirty="0"/>
              <a:t>des besoins exprimés initialement </a:t>
            </a:r>
            <a:r>
              <a:rPr lang="fr-FR" dirty="0" smtClean="0"/>
              <a:t>:</a:t>
            </a:r>
          </a:p>
          <a:p>
            <a:pPr lvl="4"/>
            <a:r>
              <a:rPr lang="fr-FR" dirty="0" smtClean="0"/>
              <a:t>qui </a:t>
            </a:r>
            <a:r>
              <a:rPr lang="fr-FR" dirty="0"/>
              <a:t>ne sont </a:t>
            </a:r>
            <a:r>
              <a:rPr lang="fr-FR" dirty="0" smtClean="0"/>
              <a:t>pas toujours </a:t>
            </a:r>
            <a:r>
              <a:rPr lang="fr-FR" dirty="0"/>
              <a:t>utiles ni porteurs de valeur à </a:t>
            </a:r>
            <a:r>
              <a:rPr lang="fr-FR" dirty="0" smtClean="0"/>
              <a:t>l’arrivée</a:t>
            </a:r>
            <a:endParaRPr lang="fr-FR" dirty="0"/>
          </a:p>
          <a:p>
            <a:pPr lvl="2"/>
            <a:r>
              <a:rPr lang="fr-FR" dirty="0" smtClean="0"/>
              <a:t>Feedback </a:t>
            </a:r>
            <a:r>
              <a:rPr lang="fr-FR" dirty="0"/>
              <a:t>permanent recueilli auprès du </a:t>
            </a:r>
            <a:r>
              <a:rPr lang="fr-FR" dirty="0" smtClean="0"/>
              <a:t>client : </a:t>
            </a:r>
            <a:endParaRPr lang="fr-FR" dirty="0" smtClean="0"/>
          </a:p>
          <a:p>
            <a:pPr lvl="3"/>
            <a:r>
              <a:rPr lang="fr-FR" dirty="0" smtClean="0"/>
              <a:t>Présentation continu de versions intermédiaires abouties </a:t>
            </a:r>
            <a:r>
              <a:rPr lang="fr-FR" dirty="0"/>
              <a:t>du </a:t>
            </a:r>
            <a:r>
              <a:rPr lang="fr-FR" dirty="0" smtClean="0"/>
              <a:t>produit.</a:t>
            </a:r>
            <a:endParaRPr lang="fr-FR" dirty="0" smtClean="0"/>
          </a:p>
          <a:p>
            <a:pPr lvl="3"/>
            <a:r>
              <a:rPr lang="fr-FR" dirty="0" smtClean="0"/>
              <a:t>Versions alignés </a:t>
            </a:r>
            <a:r>
              <a:rPr lang="fr-FR" dirty="0"/>
              <a:t>en permanence sur </a:t>
            </a:r>
            <a:r>
              <a:rPr lang="fr-FR" dirty="0" smtClean="0"/>
              <a:t>les attentes </a:t>
            </a:r>
            <a:r>
              <a:rPr lang="fr-FR" dirty="0"/>
              <a:t>qui peuvent </a:t>
            </a:r>
            <a:r>
              <a:rPr lang="fr-FR" dirty="0" smtClean="0"/>
              <a:t>évoluer.</a:t>
            </a:r>
            <a:endParaRPr lang="fr-FR" dirty="0" smtClean="0"/>
          </a:p>
          <a:p>
            <a:pPr lvl="3"/>
            <a:r>
              <a:rPr lang="fr-FR" dirty="0" smtClean="0"/>
              <a:t>Résultat </a:t>
            </a:r>
            <a:r>
              <a:rPr lang="fr-FR" dirty="0"/>
              <a:t>est visible et non décrit théoriquement </a:t>
            </a:r>
            <a:r>
              <a:rPr lang="fr-FR" dirty="0" smtClean="0"/>
              <a:t>dans une </a:t>
            </a:r>
            <a:r>
              <a:rPr lang="fr-FR" dirty="0"/>
              <a:t>documentation.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agiles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r>
              <a:rPr lang="fr-FR" sz="2800" b="1" dirty="0"/>
              <a:t>Un produit de haute </a:t>
            </a:r>
            <a:r>
              <a:rPr lang="fr-FR" sz="2800" b="1" dirty="0" smtClean="0"/>
              <a:t>qualité :</a:t>
            </a:r>
            <a:endParaRPr lang="fr-FR" sz="2800" b="1" dirty="0" smtClean="0"/>
          </a:p>
          <a:p>
            <a:pPr lvl="1"/>
            <a:r>
              <a:rPr lang="fr-FR" dirty="0" smtClean="0"/>
              <a:t>Satisfaction du client grâce à : </a:t>
            </a:r>
          </a:p>
          <a:p>
            <a:pPr lvl="2"/>
            <a:r>
              <a:rPr lang="fr-FR" dirty="0" smtClean="0"/>
              <a:t>Des </a:t>
            </a:r>
            <a:r>
              <a:rPr lang="fr-FR" dirty="0"/>
              <a:t>campagnes de tests et au contrôle qualité au cours de chaque itération</a:t>
            </a:r>
            <a:r>
              <a:rPr lang="fr-FR" dirty="0" smtClean="0"/>
              <a:t>, :</a:t>
            </a:r>
          </a:p>
          <a:p>
            <a:pPr lvl="3"/>
            <a:r>
              <a:rPr lang="fr-FR" dirty="0" smtClean="0"/>
              <a:t>Tout défaut </a:t>
            </a:r>
            <a:r>
              <a:rPr lang="fr-FR" dirty="0"/>
              <a:t>peut être détecté et corrigé immédiatement.</a:t>
            </a:r>
          </a:p>
          <a:p>
            <a:pPr lvl="2"/>
            <a:r>
              <a:rPr lang="fr-FR" i="1" dirty="0" err="1" smtClean="0"/>
              <a:t>Refactoring</a:t>
            </a:r>
            <a:r>
              <a:rPr lang="fr-FR" i="1" dirty="0" smtClean="0"/>
              <a:t> :</a:t>
            </a:r>
            <a:endParaRPr lang="fr-FR" i="1" dirty="0" smtClean="0"/>
          </a:p>
          <a:p>
            <a:pPr lvl="3"/>
            <a:r>
              <a:rPr lang="fr-FR" i="1" dirty="0" err="1" smtClean="0"/>
              <a:t>Micro-évolutions</a:t>
            </a:r>
            <a:r>
              <a:rPr lang="fr-FR" i="1" dirty="0" smtClean="0"/>
              <a:t> </a:t>
            </a:r>
            <a:r>
              <a:rPr lang="fr-FR" i="1" dirty="0"/>
              <a:t>ou « nettoyages » quotidiens du </a:t>
            </a:r>
            <a:r>
              <a:rPr lang="fr-FR" i="1" dirty="0" smtClean="0"/>
              <a:t>code:</a:t>
            </a:r>
          </a:p>
          <a:p>
            <a:pPr lvl="4"/>
            <a:r>
              <a:rPr lang="fr-FR" i="1" dirty="0" smtClean="0"/>
              <a:t> </a:t>
            </a:r>
            <a:r>
              <a:rPr lang="fr-FR" i="1" dirty="0" smtClean="0"/>
              <a:t>intégrés </a:t>
            </a:r>
            <a:r>
              <a:rPr lang="fr-FR" dirty="0" smtClean="0"/>
              <a:t>dans </a:t>
            </a:r>
            <a:r>
              <a:rPr lang="fr-FR" dirty="0"/>
              <a:t>les activités de développement </a:t>
            </a:r>
            <a:r>
              <a:rPr lang="fr-FR" dirty="0" smtClean="0"/>
              <a:t> </a:t>
            </a:r>
          </a:p>
          <a:p>
            <a:pPr lvl="3"/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 Evite toute dégradation progressive du </a:t>
            </a:r>
            <a:r>
              <a:rPr lang="fr-FR" dirty="0" smtClean="0"/>
              <a:t>code :</a:t>
            </a:r>
          </a:p>
          <a:p>
            <a:pPr lvl="4"/>
            <a:r>
              <a:rPr lang="fr-FR" dirty="0" smtClean="0"/>
              <a:t>Améliorant </a:t>
            </a:r>
            <a:r>
              <a:rPr lang="fr-FR" dirty="0" smtClean="0"/>
              <a:t>sa lisibilité et en améliorant sa maintenabilité. </a:t>
            </a:r>
            <a:endParaRPr lang="fr-FR" dirty="0" smtClean="0"/>
          </a:p>
          <a:p>
            <a:pPr lvl="4"/>
            <a:r>
              <a:rPr lang="fr-FR" dirty="0" smtClean="0"/>
              <a:t>Limitant </a:t>
            </a:r>
            <a:r>
              <a:rPr lang="fr-FR" dirty="0" smtClean="0"/>
              <a:t>les duplications anarchiques dans le </a:t>
            </a:r>
            <a:r>
              <a:rPr lang="fr-FR" dirty="0" smtClean="0"/>
              <a:t>code.</a:t>
            </a:r>
            <a:endParaRPr lang="fr-FR" dirty="0" smtClean="0"/>
          </a:p>
          <a:p>
            <a:pPr lvl="4"/>
            <a:r>
              <a:rPr lang="fr-FR" dirty="0" smtClean="0"/>
              <a:t>Code fait une seule chose à un seul </a:t>
            </a:r>
            <a:r>
              <a:rPr lang="fr-FR" dirty="0" smtClean="0"/>
              <a:t>endroit.</a:t>
            </a:r>
            <a:endParaRPr lang="fr-FR" dirty="0" smtClean="0"/>
          </a:p>
          <a:p>
            <a:pPr lvl="4"/>
            <a:r>
              <a:rPr lang="fr-FR" dirty="0" smtClean="0"/>
              <a:t>Signe d’un code bien conçu.</a:t>
            </a:r>
          </a:p>
          <a:p>
            <a:pPr lvl="2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agiles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r>
              <a:rPr lang="fr-FR" sz="2800" b="1" dirty="0"/>
              <a:t>Un produit de haute </a:t>
            </a:r>
            <a:r>
              <a:rPr lang="fr-FR" sz="2800" b="1" dirty="0" smtClean="0"/>
              <a:t>qualité :</a:t>
            </a:r>
            <a:endParaRPr lang="fr-FR" sz="2800" b="1" dirty="0" smtClean="0"/>
          </a:p>
          <a:p>
            <a:pPr lvl="1"/>
            <a:r>
              <a:rPr lang="fr-FR" sz="2400" dirty="0" smtClean="0"/>
              <a:t>Adoption d’une approche adaptative :</a:t>
            </a:r>
          </a:p>
          <a:p>
            <a:pPr lvl="3"/>
            <a:r>
              <a:rPr lang="fr-FR" dirty="0" smtClean="0"/>
              <a:t>R</a:t>
            </a:r>
            <a:r>
              <a:rPr lang="fr-FR" dirty="0" smtClean="0"/>
              <a:t>égulièrement </a:t>
            </a:r>
            <a:r>
              <a:rPr lang="fr-FR" dirty="0" smtClean="0"/>
              <a:t>mesurée au cours de revues :</a:t>
            </a:r>
          </a:p>
          <a:p>
            <a:pPr lvl="4"/>
            <a:r>
              <a:rPr lang="fr-FR" dirty="0" smtClean="0"/>
              <a:t>Tout écart constaté fait l’objet d’une discussion et d’une modification éventuelle. </a:t>
            </a:r>
            <a:endParaRPr lang="fr-FR" dirty="0" smtClean="0"/>
          </a:p>
          <a:p>
            <a:pPr marL="1371600" lvl="3" indent="0">
              <a:buNone/>
            </a:pPr>
            <a:r>
              <a:rPr lang="fr-FR" dirty="0"/>
              <a:t>– </a:t>
            </a:r>
            <a:r>
              <a:rPr lang="fr-FR" dirty="0" smtClean="0">
                <a:sym typeface="Wingdings" panose="05000000000000000000" pitchFamily="2" charset="2"/>
              </a:rPr>
              <a:t></a:t>
            </a:r>
            <a:r>
              <a:rPr lang="fr-FR" dirty="0" smtClean="0"/>
              <a:t>La qualité du processus </a:t>
            </a:r>
          </a:p>
          <a:p>
            <a:pPr marL="1371600" lvl="3" indent="0">
              <a:buNone/>
            </a:pPr>
            <a:r>
              <a:rPr lang="fr-FR" dirty="0"/>
              <a:t>	 </a:t>
            </a:r>
            <a:r>
              <a:rPr lang="fr-FR" dirty="0" smtClean="0"/>
              <a:t>–  qui conditionne la qualité du produit </a:t>
            </a:r>
          </a:p>
          <a:p>
            <a:pPr marL="1371600" lvl="3" indent="0">
              <a:buNone/>
            </a:pPr>
            <a:endParaRPr lang="fr-FR" dirty="0" smtClean="0"/>
          </a:p>
          <a:p>
            <a:pPr lvl="1"/>
            <a:r>
              <a:rPr lang="fr-FR" sz="2400" dirty="0" smtClean="0"/>
              <a:t>Respect de normes de codage partagées par tous les membres de l’équipe :</a:t>
            </a:r>
          </a:p>
          <a:p>
            <a:pPr lvl="2"/>
            <a:r>
              <a:rPr lang="fr-FR" dirty="0" smtClean="0"/>
              <a:t> Evolutivité de l’application est garantie.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</a:t>
            </a:r>
            <a:r>
              <a:rPr lang="fr-FR" dirty="0" smtClean="0"/>
              <a:t>agiles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 fontScale="70000" lnSpcReduction="20000"/>
          </a:bodyPr>
          <a:lstStyle/>
          <a:p>
            <a:r>
              <a:rPr lang="fr-FR" sz="4000" b="1" dirty="0"/>
              <a:t>L’acceptation du </a:t>
            </a:r>
            <a:r>
              <a:rPr lang="fr-FR" sz="4000" b="1" dirty="0" smtClean="0"/>
              <a:t>changement :</a:t>
            </a:r>
            <a:endParaRPr lang="fr-FR" sz="4000" b="1" dirty="0"/>
          </a:p>
          <a:p>
            <a:pPr lvl="1"/>
            <a:r>
              <a:rPr lang="fr-FR" i="1" dirty="0" smtClean="0"/>
              <a:t>Selon  </a:t>
            </a:r>
            <a:r>
              <a:rPr lang="fr-FR" i="1" dirty="0"/>
              <a:t>Kent Beck, l’un des « pères » du mouvement agile… </a:t>
            </a:r>
            <a:endParaRPr lang="fr-FR" i="1" dirty="0" smtClean="0"/>
          </a:p>
          <a:p>
            <a:pPr lvl="2"/>
            <a:r>
              <a:rPr lang="fr-FR" i="1" dirty="0" smtClean="0"/>
              <a:t>« Accueillez </a:t>
            </a:r>
            <a:r>
              <a:rPr lang="fr-FR" dirty="0" smtClean="0"/>
              <a:t>le </a:t>
            </a:r>
            <a:r>
              <a:rPr lang="fr-FR" dirty="0"/>
              <a:t>changement à bras ouverts </a:t>
            </a:r>
            <a:r>
              <a:rPr lang="fr-FR" dirty="0" smtClean="0"/>
              <a:t>plutôt </a:t>
            </a:r>
            <a:r>
              <a:rPr lang="fr-FR" dirty="0"/>
              <a:t>que de le craindre et de le </a:t>
            </a:r>
            <a:r>
              <a:rPr lang="fr-FR" dirty="0"/>
              <a:t>combattre ».</a:t>
            </a:r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dirty="0" smtClean="0"/>
              <a:t>Grand nombre </a:t>
            </a:r>
            <a:r>
              <a:rPr lang="fr-FR" dirty="0"/>
              <a:t>de paramètres 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imprévisibles </a:t>
            </a:r>
            <a:r>
              <a:rPr lang="fr-FR" dirty="0"/>
              <a:t>lors d’un </a:t>
            </a:r>
            <a:r>
              <a:rPr lang="fr-FR" dirty="0" smtClean="0"/>
              <a:t>projet :</a:t>
            </a:r>
            <a:endParaRPr lang="fr-FR" dirty="0" smtClean="0"/>
          </a:p>
          <a:p>
            <a:pPr lvl="2"/>
            <a:r>
              <a:rPr lang="fr-FR" dirty="0" smtClean="0">
                <a:sym typeface="Wingdings" pitchFamily="2" charset="2"/>
              </a:rPr>
              <a:t> C</a:t>
            </a:r>
            <a:r>
              <a:rPr lang="fr-FR" dirty="0" smtClean="0"/>
              <a:t>ontrôler </a:t>
            </a:r>
            <a:r>
              <a:rPr lang="fr-FR" dirty="0"/>
              <a:t>cette imprévisibilité sans la nier </a:t>
            </a:r>
            <a:r>
              <a:rPr lang="fr-FR" dirty="0" smtClean="0"/>
              <a:t>:</a:t>
            </a:r>
          </a:p>
          <a:p>
            <a:pPr lvl="3"/>
            <a:r>
              <a:rPr lang="fr-FR" dirty="0" smtClean="0"/>
              <a:t>En </a:t>
            </a:r>
            <a:r>
              <a:rPr lang="fr-FR" dirty="0"/>
              <a:t>voulant être </a:t>
            </a:r>
            <a:r>
              <a:rPr lang="fr-FR" dirty="0" smtClean="0"/>
              <a:t>systématiquement conforme </a:t>
            </a:r>
            <a:r>
              <a:rPr lang="fr-FR" dirty="0"/>
              <a:t>aux plans initiaux rapidement obsolètes</a:t>
            </a:r>
            <a:r>
              <a:rPr lang="fr-FR" dirty="0" smtClean="0"/>
              <a:t>.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>
                <a:sym typeface="Wingdings" pitchFamily="2" charset="2"/>
              </a:rPr>
              <a:t>Eviter :</a:t>
            </a:r>
            <a:endParaRPr lang="fr-FR" dirty="0" smtClean="0">
              <a:sym typeface="Wingdings" pitchFamily="2" charset="2"/>
            </a:endParaRPr>
          </a:p>
          <a:p>
            <a:pPr lvl="2"/>
            <a:r>
              <a:rPr lang="fr-FR" dirty="0"/>
              <a:t>G</a:t>
            </a:r>
            <a:r>
              <a:rPr lang="fr-FR" dirty="0" smtClean="0"/>
              <a:t>aspillages </a:t>
            </a:r>
            <a:r>
              <a:rPr lang="fr-FR" dirty="0"/>
              <a:t>de temps et d’énergie et aux frustrations </a:t>
            </a:r>
            <a:r>
              <a:rPr lang="fr-FR" dirty="0" smtClean="0"/>
              <a:t>constatés </a:t>
            </a:r>
            <a:r>
              <a:rPr lang="fr-FR" dirty="0"/>
              <a:t>sur les projets </a:t>
            </a:r>
            <a:r>
              <a:rPr lang="fr-FR" dirty="0" smtClean="0"/>
              <a:t>refusant le </a:t>
            </a:r>
            <a:r>
              <a:rPr lang="fr-FR" dirty="0"/>
              <a:t>changement </a:t>
            </a:r>
            <a:endParaRPr lang="fr-FR" dirty="0" smtClean="0"/>
          </a:p>
          <a:p>
            <a:pPr lvl="2"/>
            <a:r>
              <a:rPr lang="fr-FR" dirty="0"/>
              <a:t>T</a:t>
            </a:r>
            <a:r>
              <a:rPr lang="fr-FR" dirty="0" smtClean="0"/>
              <a:t>emps  : </a:t>
            </a:r>
          </a:p>
          <a:p>
            <a:pPr lvl="3"/>
            <a:r>
              <a:rPr lang="fr-FR" dirty="0"/>
              <a:t>C</a:t>
            </a:r>
            <a:r>
              <a:rPr lang="fr-FR" dirty="0" smtClean="0"/>
              <a:t>onsacré </a:t>
            </a:r>
            <a:r>
              <a:rPr lang="fr-FR" dirty="0"/>
              <a:t>à l’élaboration du </a:t>
            </a:r>
            <a:r>
              <a:rPr lang="fr-FR" dirty="0" smtClean="0"/>
              <a:t>planning.</a:t>
            </a:r>
            <a:endParaRPr lang="fr-FR" dirty="0" smtClean="0"/>
          </a:p>
          <a:p>
            <a:pPr lvl="3"/>
            <a:r>
              <a:rPr lang="fr-FR" dirty="0"/>
              <a:t>D</a:t>
            </a:r>
            <a:r>
              <a:rPr lang="fr-FR" dirty="0" smtClean="0"/>
              <a:t>édié </a:t>
            </a:r>
            <a:r>
              <a:rPr lang="fr-FR" dirty="0"/>
              <a:t>à l’analyse </a:t>
            </a:r>
            <a:r>
              <a:rPr lang="fr-FR" dirty="0" smtClean="0"/>
              <a:t>des écarts</a:t>
            </a:r>
            <a:r>
              <a:rPr lang="fr-FR" dirty="0"/>
              <a:t>, efforts fournis pour rattraper le </a:t>
            </a:r>
            <a:r>
              <a:rPr lang="fr-FR" dirty="0" smtClean="0"/>
              <a:t>retard.</a:t>
            </a:r>
            <a:endParaRPr lang="fr-FR" dirty="0" smtClean="0"/>
          </a:p>
          <a:p>
            <a:pPr lvl="3"/>
            <a:r>
              <a:rPr lang="fr-FR" dirty="0" smtClean="0"/>
              <a:t>Accordé </a:t>
            </a:r>
            <a:r>
              <a:rPr lang="fr-FR" dirty="0"/>
              <a:t>à la négociation et au </a:t>
            </a:r>
            <a:r>
              <a:rPr lang="fr-FR" dirty="0" smtClean="0"/>
              <a:t>refus des </a:t>
            </a:r>
            <a:r>
              <a:rPr lang="fr-FR" dirty="0" smtClean="0"/>
              <a:t>changement.</a:t>
            </a:r>
            <a:endParaRPr lang="fr-FR" dirty="0" smtClean="0"/>
          </a:p>
          <a:p>
            <a:pPr lvl="3"/>
            <a:r>
              <a:rPr lang="fr-FR" dirty="0"/>
              <a:t>A</a:t>
            </a:r>
            <a:r>
              <a:rPr lang="fr-FR" dirty="0" smtClean="0"/>
              <a:t>ffecté </a:t>
            </a:r>
            <a:r>
              <a:rPr lang="fr-FR" dirty="0"/>
              <a:t>à remobiliser </a:t>
            </a:r>
            <a:r>
              <a:rPr lang="fr-FR" dirty="0" smtClean="0"/>
              <a:t>l’équipe.</a:t>
            </a:r>
            <a:endParaRPr lang="fr-FR" dirty="0" smtClean="0"/>
          </a:p>
          <a:p>
            <a:pPr lvl="2">
              <a:buNone/>
            </a:pPr>
            <a:endParaRPr lang="fr-FR" dirty="0"/>
          </a:p>
          <a:p>
            <a:pPr lvl="1"/>
            <a:r>
              <a:rPr lang="fr-FR" dirty="0"/>
              <a:t>Une équipe agile se dote de pratiques et d’outils lui facilitant l’accueil du </a:t>
            </a:r>
            <a:r>
              <a:rPr lang="fr-FR" dirty="0" smtClean="0"/>
              <a:t>changement.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Cycle en V</a:t>
            </a:r>
            <a:endParaRPr lang="fr-FR" dirty="0"/>
          </a:p>
        </p:txBody>
      </p:sp>
      <p:pic>
        <p:nvPicPr>
          <p:cNvPr id="4" name="Espace réservé du contenu 3" descr="description du cycle en V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75" y="1071546"/>
            <a:ext cx="7715250" cy="55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</a:t>
            </a:r>
            <a:r>
              <a:rPr lang="fr-FR" dirty="0" smtClean="0"/>
              <a:t>agiles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r>
              <a:rPr lang="fr-FR" sz="2800" b="1" dirty="0" smtClean="0"/>
              <a:t>Origine des méthodes agiles :</a:t>
            </a:r>
          </a:p>
          <a:p>
            <a:pPr lvl="1"/>
            <a:r>
              <a:rPr lang="fr-FR" sz="2400" dirty="0" smtClean="0"/>
              <a:t>Mouvement </a:t>
            </a:r>
            <a:r>
              <a:rPr lang="fr-FR" sz="2400" dirty="0"/>
              <a:t>des méthodes agiles </a:t>
            </a:r>
          </a:p>
          <a:p>
            <a:pPr lvl="2"/>
            <a:r>
              <a:rPr lang="fr-FR" dirty="0" smtClean="0"/>
              <a:t>Né </a:t>
            </a:r>
            <a:r>
              <a:rPr lang="fr-FR" dirty="0"/>
              <a:t>en 2001 aux États-Unis. </a:t>
            </a:r>
            <a:endParaRPr lang="fr-FR" dirty="0" smtClean="0"/>
          </a:p>
          <a:p>
            <a:pPr lvl="2"/>
            <a:r>
              <a:rPr lang="fr-FR" dirty="0" smtClean="0">
                <a:sym typeface="Wingdings" pitchFamily="2" charset="2"/>
              </a:rPr>
              <a:t> T</a:t>
            </a:r>
            <a:r>
              <a:rPr lang="fr-FR" dirty="0" smtClean="0"/>
              <a:t>aux </a:t>
            </a:r>
            <a:r>
              <a:rPr lang="fr-FR" dirty="0"/>
              <a:t>important d’échec des projets, notamment dans les années </a:t>
            </a:r>
            <a:r>
              <a:rPr lang="fr-FR" dirty="0" smtClean="0"/>
              <a:t>1990</a:t>
            </a:r>
            <a:r>
              <a:rPr lang="fr-FR" dirty="0"/>
              <a:t>.</a:t>
            </a:r>
            <a:endParaRPr lang="fr-FR" dirty="0" smtClean="0"/>
          </a:p>
          <a:p>
            <a:pPr lvl="1">
              <a:buNone/>
            </a:pPr>
            <a:endParaRPr lang="fr-FR" dirty="0"/>
          </a:p>
          <a:p>
            <a:pPr lvl="1"/>
            <a:r>
              <a:rPr lang="fr-FR" sz="2400" dirty="0" smtClean="0"/>
              <a:t>Mise </a:t>
            </a:r>
            <a:r>
              <a:rPr lang="fr-FR" sz="2400" dirty="0"/>
              <a:t>au point et </a:t>
            </a:r>
            <a:r>
              <a:rPr lang="fr-FR" sz="2400" dirty="0" smtClean="0"/>
              <a:t>expérimentation de </a:t>
            </a:r>
            <a:r>
              <a:rPr lang="fr-FR" sz="2400" dirty="0"/>
              <a:t>nouvelles </a:t>
            </a:r>
            <a:r>
              <a:rPr lang="fr-FR" sz="2400" dirty="0" smtClean="0"/>
              <a:t>méthodes :</a:t>
            </a:r>
          </a:p>
          <a:p>
            <a:pPr lvl="2"/>
            <a:r>
              <a:rPr lang="fr-FR" sz="2000" dirty="0" smtClean="0"/>
              <a:t>Par 17 experts en développement </a:t>
            </a:r>
            <a:r>
              <a:rPr lang="fr-FR" sz="2000" dirty="0" smtClean="0"/>
              <a:t>logiciel.</a:t>
            </a:r>
            <a:endParaRPr lang="fr-FR" sz="2000" dirty="0" smtClean="0"/>
          </a:p>
          <a:p>
            <a:pPr lvl="2"/>
            <a:r>
              <a:rPr lang="fr-FR" sz="2000" dirty="0" smtClean="0"/>
              <a:t>Suite de réunion (Workshop</a:t>
            </a:r>
            <a:r>
              <a:rPr lang="fr-FR" sz="2000" dirty="0" smtClean="0"/>
              <a:t>) :</a:t>
            </a:r>
            <a:r>
              <a:rPr lang="fr-FR" dirty="0" smtClean="0"/>
              <a:t> </a:t>
            </a:r>
            <a:endParaRPr lang="fr-FR" dirty="0" smtClean="0"/>
          </a:p>
          <a:p>
            <a:pPr lvl="3"/>
            <a:r>
              <a:rPr lang="fr-FR" sz="1800" dirty="0" smtClean="0"/>
              <a:t>Echange </a:t>
            </a:r>
            <a:r>
              <a:rPr lang="fr-FR" sz="1800" dirty="0"/>
              <a:t>et </a:t>
            </a:r>
            <a:r>
              <a:rPr lang="fr-FR" sz="1800" dirty="0" smtClean="0"/>
              <a:t>recherche d’un </a:t>
            </a:r>
            <a:r>
              <a:rPr lang="fr-FR" sz="1800" dirty="0"/>
              <a:t>socle commun </a:t>
            </a:r>
            <a:r>
              <a:rPr lang="fr-FR" sz="1800" dirty="0" smtClean="0"/>
              <a:t>de valeurs </a:t>
            </a:r>
            <a:r>
              <a:rPr lang="fr-FR" sz="1800" dirty="0"/>
              <a:t>et de bonnes pratiques</a:t>
            </a:r>
            <a:r>
              <a:rPr lang="fr-FR" sz="1800" dirty="0" smtClean="0"/>
              <a:t>.</a:t>
            </a:r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</a:t>
            </a:r>
            <a:r>
              <a:rPr lang="fr-FR" dirty="0" smtClean="0"/>
              <a:t>agiles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r>
              <a:rPr lang="fr-FR" sz="2800" b="1" dirty="0" smtClean="0"/>
              <a:t>Origine des méthodes agiles :</a:t>
            </a:r>
          </a:p>
          <a:p>
            <a:pPr lvl="1"/>
            <a:r>
              <a:rPr lang="fr-FR" sz="2400" dirty="0" smtClean="0"/>
              <a:t>Résultat de cette réflexion  :</a:t>
            </a:r>
          </a:p>
          <a:p>
            <a:pPr lvl="2"/>
            <a:r>
              <a:rPr lang="fr-FR" sz="2200" i="1" dirty="0" smtClean="0"/>
              <a:t>Manifeste pour le développement logiciel agile </a:t>
            </a:r>
          </a:p>
          <a:p>
            <a:pPr lvl="2"/>
            <a:r>
              <a:rPr lang="fr-FR" sz="2200" dirty="0" smtClean="0"/>
              <a:t>Création de </a:t>
            </a:r>
            <a:r>
              <a:rPr lang="fr-FR" sz="2200" i="1" dirty="0" smtClean="0"/>
              <a:t>l’Agile Alliance2  chargée:</a:t>
            </a:r>
          </a:p>
          <a:p>
            <a:pPr lvl="3"/>
            <a:r>
              <a:rPr lang="fr-FR" i="1" dirty="0" smtClean="0"/>
              <a:t>Promouvoir l’agilité dans les organisations</a:t>
            </a:r>
          </a:p>
          <a:p>
            <a:pPr lvl="3"/>
            <a:r>
              <a:rPr lang="fr-FR" dirty="0" smtClean="0"/>
              <a:t>Apporter du soutien aux équipes qui veulent démarrer un projet agile</a:t>
            </a:r>
            <a:r>
              <a:rPr lang="fr-FR" dirty="0" smtClean="0"/>
              <a:t>.</a:t>
            </a:r>
          </a:p>
          <a:p>
            <a:pPr lvl="3"/>
            <a:endParaRPr lang="fr-FR" dirty="0" smtClean="0"/>
          </a:p>
          <a:p>
            <a:pPr lvl="1"/>
            <a:r>
              <a:rPr lang="fr-FR" sz="2400" dirty="0" smtClean="0"/>
              <a:t>Le </a:t>
            </a:r>
            <a:r>
              <a:rPr lang="fr-FR" sz="2400" i="1" dirty="0" smtClean="0"/>
              <a:t>Manifeste composé de :</a:t>
            </a:r>
          </a:p>
          <a:p>
            <a:pPr lvl="2"/>
            <a:r>
              <a:rPr lang="fr-FR" i="1" dirty="0"/>
              <a:t>Q</a:t>
            </a:r>
            <a:r>
              <a:rPr lang="fr-FR" i="1" dirty="0" smtClean="0"/>
              <a:t>uatre </a:t>
            </a:r>
            <a:r>
              <a:rPr lang="fr-FR" i="1" dirty="0" smtClean="0"/>
              <a:t>valeurs </a:t>
            </a:r>
            <a:r>
              <a:rPr lang="fr-FR" i="1" dirty="0" smtClean="0"/>
              <a:t>:</a:t>
            </a:r>
            <a:endParaRPr lang="fr-FR" i="1" dirty="0" smtClean="0"/>
          </a:p>
          <a:p>
            <a:pPr lvl="3"/>
            <a:r>
              <a:rPr lang="fr-FR" i="1" dirty="0" smtClean="0"/>
              <a:t>Décliné en treize principes applicables dans toute démarche </a:t>
            </a:r>
            <a:r>
              <a:rPr lang="fr-FR" dirty="0" smtClean="0"/>
              <a:t>agile</a:t>
            </a:r>
            <a:r>
              <a:rPr lang="fr-FR" dirty="0" smtClean="0"/>
              <a:t>.</a:t>
            </a:r>
          </a:p>
          <a:p>
            <a:pPr lvl="3"/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sz="2400" dirty="0" smtClean="0"/>
              <a:t>Chaque méthode adopte ensuite sa propre terminologie et préconise un certain nombre de pratiques.</a:t>
            </a:r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</a:t>
            </a:r>
            <a:r>
              <a:rPr lang="fr-FR" dirty="0" smtClean="0"/>
              <a:t>agiles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fr-FR" b="1" dirty="0" smtClean="0"/>
              <a:t>Valeurs :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individus et leurs interactions avant les processus et les outils</a:t>
            </a:r>
            <a:r>
              <a:rPr lang="fr-FR" dirty="0" smtClean="0"/>
              <a:t>.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 smtClean="0"/>
              <a:t>Des </a:t>
            </a:r>
            <a:r>
              <a:rPr lang="fr-FR" dirty="0"/>
              <a:t>fonctionnalités opérationnelles avant la documentation</a:t>
            </a:r>
            <a:r>
              <a:rPr lang="fr-FR" dirty="0" smtClean="0"/>
              <a:t>.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 smtClean="0"/>
              <a:t>Collaboration </a:t>
            </a:r>
            <a:r>
              <a:rPr lang="fr-FR" dirty="0"/>
              <a:t>avec le client plutôt que contractualisation des relations</a:t>
            </a:r>
            <a:r>
              <a:rPr lang="fr-FR" dirty="0" smtClean="0"/>
              <a:t>.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 smtClean="0"/>
              <a:t>Acceptation </a:t>
            </a:r>
            <a:r>
              <a:rPr lang="fr-FR" dirty="0"/>
              <a:t>du changement plutôt que conformité aux plans.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</a:t>
            </a:r>
            <a:r>
              <a:rPr lang="fr-FR" dirty="0" smtClean="0"/>
              <a:t>agiles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6072206"/>
          </a:xfrm>
        </p:spPr>
        <p:txBody>
          <a:bodyPr>
            <a:normAutofit/>
          </a:bodyPr>
          <a:lstStyle/>
          <a:p>
            <a:r>
              <a:rPr lang="fr-FR" b="1" i="1" dirty="0"/>
              <a:t>Principes des méthodes agiles</a:t>
            </a:r>
            <a:r>
              <a:rPr lang="fr-FR" b="1" dirty="0" smtClean="0"/>
              <a:t> :</a:t>
            </a:r>
          </a:p>
          <a:p>
            <a:pPr>
              <a:buNone/>
            </a:pPr>
            <a:endParaRPr lang="fr-FR" b="1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8072494" cy="488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</a:t>
            </a:r>
            <a:r>
              <a:rPr lang="fr-FR" dirty="0" smtClean="0"/>
              <a:t>agiles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607220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b="1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054" y="1428736"/>
            <a:ext cx="882199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1" y="928670"/>
            <a:ext cx="878687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Méthodes </a:t>
            </a:r>
            <a:r>
              <a:rPr lang="fr-FR" dirty="0" smtClean="0"/>
              <a:t>agiles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607220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785794"/>
            <a:ext cx="884551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smtClean="0"/>
              <a:t>Méthodes </a:t>
            </a:r>
            <a:r>
              <a:rPr lang="fr-FR" smtClean="0"/>
              <a:t>agiles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607220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r>
              <a:rPr lang="fr-FR" b="1" dirty="0" smtClean="0"/>
              <a:t>Exemple </a:t>
            </a:r>
            <a:r>
              <a:rPr lang="fr-FR" b="1" dirty="0" smtClean="0"/>
              <a:t>de méthodes agiles :</a:t>
            </a:r>
          </a:p>
          <a:p>
            <a:pPr>
              <a:buNone/>
            </a:pPr>
            <a:r>
              <a:rPr lang="fr-FR" b="1" dirty="0" smtClean="0"/>
              <a:t>		XP</a:t>
            </a:r>
          </a:p>
          <a:p>
            <a:pPr>
              <a:buNone/>
            </a:pPr>
            <a:r>
              <a:rPr lang="fr-FR" b="1" dirty="0" smtClean="0"/>
              <a:t>		UP </a:t>
            </a:r>
          </a:p>
          <a:p>
            <a:pPr>
              <a:buNone/>
            </a:pPr>
            <a:r>
              <a:rPr lang="fr-FR" b="1" dirty="0" smtClean="0"/>
              <a:t>		RUP </a:t>
            </a:r>
          </a:p>
          <a:p>
            <a:pPr>
              <a:buNone/>
            </a:pPr>
            <a:r>
              <a:rPr lang="fr-FR" b="1" dirty="0" smtClean="0"/>
              <a:t>		2UTP</a:t>
            </a:r>
          </a:p>
          <a:p>
            <a:pPr>
              <a:buNone/>
            </a:pPr>
            <a:r>
              <a:rPr lang="fr-FR" b="1" dirty="0" smtClean="0"/>
              <a:t>		SCRUM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5844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Cycle en 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6286544"/>
          </a:xfrm>
        </p:spPr>
        <p:txBody>
          <a:bodyPr>
            <a:normAutofit/>
          </a:bodyPr>
          <a:lstStyle/>
          <a:p>
            <a:r>
              <a:rPr lang="fr-FR" sz="2500" dirty="0" smtClean="0"/>
              <a:t>Le </a:t>
            </a:r>
            <a:r>
              <a:rPr lang="fr-FR" sz="2500" dirty="0"/>
              <a:t>cycle en V est un paradigme du développement </a:t>
            </a:r>
            <a:r>
              <a:rPr lang="fr-FR" sz="2500" dirty="0" smtClean="0"/>
              <a:t>informatique</a:t>
            </a:r>
            <a:r>
              <a:rPr lang="fr-FR" sz="2500" dirty="0" smtClean="0"/>
              <a:t>.</a:t>
            </a:r>
          </a:p>
          <a:p>
            <a:endParaRPr lang="fr-FR" sz="2500" dirty="0"/>
          </a:p>
          <a:p>
            <a:r>
              <a:rPr lang="fr-FR" sz="2500" dirty="0" smtClean="0"/>
              <a:t>Décrit </a:t>
            </a:r>
            <a:r>
              <a:rPr lang="fr-FR" sz="2500" dirty="0"/>
              <a:t>les étapes essentielles du développement d'un </a:t>
            </a:r>
            <a:r>
              <a:rPr lang="fr-FR" sz="2500" dirty="0" smtClean="0"/>
              <a:t>logiciel :</a:t>
            </a:r>
          </a:p>
          <a:p>
            <a:pPr lvl="1"/>
            <a:r>
              <a:rPr lang="fr-FR" sz="2200" dirty="0" smtClean="0"/>
              <a:t>Cycle </a:t>
            </a:r>
            <a:r>
              <a:rPr lang="fr-FR" sz="2200" dirty="0"/>
              <a:t>de vie du </a:t>
            </a:r>
            <a:r>
              <a:rPr lang="fr-FR" sz="2200" dirty="0" smtClean="0"/>
              <a:t>projet</a:t>
            </a:r>
            <a:r>
              <a:rPr lang="fr-FR" sz="2200" dirty="0"/>
              <a:t>.</a:t>
            </a:r>
            <a:endParaRPr lang="fr-FR" sz="2200" dirty="0" smtClean="0"/>
          </a:p>
          <a:p>
            <a:endParaRPr lang="fr-FR" sz="2500" dirty="0" smtClean="0"/>
          </a:p>
          <a:p>
            <a:r>
              <a:rPr lang="fr-FR" sz="2500" dirty="0" smtClean="0"/>
              <a:t>Représenté </a:t>
            </a:r>
            <a:r>
              <a:rPr lang="fr-FR" sz="2500" dirty="0"/>
              <a:t>par un </a:t>
            </a:r>
            <a:r>
              <a:rPr lang="fr-FR" sz="2500" dirty="0" smtClean="0"/>
              <a:t>V :</a:t>
            </a:r>
          </a:p>
          <a:p>
            <a:pPr lvl="1"/>
            <a:r>
              <a:rPr lang="fr-FR" sz="2200" dirty="0" smtClean="0"/>
              <a:t> </a:t>
            </a:r>
            <a:r>
              <a:rPr lang="fr-FR" sz="2200" dirty="0" smtClean="0"/>
              <a:t>Branche descendante :</a:t>
            </a:r>
          </a:p>
          <a:p>
            <a:pPr lvl="2"/>
            <a:r>
              <a:rPr lang="fr-FR" sz="1800" dirty="0"/>
              <a:t>C</a:t>
            </a:r>
            <a:r>
              <a:rPr lang="fr-FR" sz="1800" dirty="0" smtClean="0"/>
              <a:t>ontient </a:t>
            </a:r>
            <a:r>
              <a:rPr lang="fr-FR" sz="1800" dirty="0"/>
              <a:t>toutes les étapes de la </a:t>
            </a:r>
            <a:r>
              <a:rPr lang="fr-FR" sz="1800" dirty="0" smtClean="0"/>
              <a:t>conception </a:t>
            </a:r>
            <a:r>
              <a:rPr lang="fr-FR" sz="1800" dirty="0"/>
              <a:t>du </a:t>
            </a:r>
            <a:r>
              <a:rPr lang="fr-FR" sz="1800" dirty="0" smtClean="0"/>
              <a:t>projet</a:t>
            </a:r>
            <a:r>
              <a:rPr lang="fr-FR" sz="1800" dirty="0"/>
              <a:t>.</a:t>
            </a:r>
            <a:endParaRPr lang="fr-FR" sz="1800" dirty="0" smtClean="0"/>
          </a:p>
          <a:p>
            <a:pPr lvl="1"/>
            <a:r>
              <a:rPr lang="fr-FR" sz="2200" dirty="0" smtClean="0"/>
              <a:t>Bran</a:t>
            </a:r>
            <a:r>
              <a:rPr lang="fr-FR" sz="2200" dirty="0" smtClean="0"/>
              <a:t>che </a:t>
            </a:r>
            <a:r>
              <a:rPr lang="fr-FR" sz="2200" dirty="0"/>
              <a:t>montante </a:t>
            </a:r>
            <a:r>
              <a:rPr lang="fr-FR" sz="2200" dirty="0" smtClean="0"/>
              <a:t>: </a:t>
            </a:r>
          </a:p>
          <a:p>
            <a:pPr lvl="2"/>
            <a:r>
              <a:rPr lang="fr-FR" sz="1800" dirty="0" smtClean="0"/>
              <a:t>Contient </a:t>
            </a:r>
            <a:r>
              <a:rPr lang="fr-FR" sz="1800" dirty="0" smtClean="0"/>
              <a:t>toutes </a:t>
            </a:r>
            <a:r>
              <a:rPr lang="fr-FR" sz="1800" dirty="0"/>
              <a:t>les étapes de tests du projet. </a:t>
            </a:r>
            <a:endParaRPr lang="fr-FR" sz="1800" dirty="0" smtClean="0"/>
          </a:p>
          <a:p>
            <a:pPr lvl="1"/>
            <a:r>
              <a:rPr lang="fr-FR" sz="2200" dirty="0" smtClean="0"/>
              <a:t>Pointe </a:t>
            </a:r>
            <a:r>
              <a:rPr lang="fr-FR" sz="2200" dirty="0"/>
              <a:t>du </a:t>
            </a:r>
            <a:r>
              <a:rPr lang="fr-FR" sz="2200" dirty="0" smtClean="0"/>
              <a:t>V :</a:t>
            </a:r>
          </a:p>
          <a:p>
            <a:pPr lvl="2"/>
            <a:r>
              <a:rPr lang="fr-FR" sz="1800" dirty="0" smtClean="0"/>
              <a:t>Représente </a:t>
            </a:r>
            <a:r>
              <a:rPr lang="fr-FR" sz="1800" dirty="0"/>
              <a:t>la réalisation concrète du </a:t>
            </a:r>
            <a:r>
              <a:rPr lang="fr-FR" sz="1800" dirty="0" smtClean="0"/>
              <a:t>projet: </a:t>
            </a:r>
          </a:p>
          <a:p>
            <a:pPr lvl="3"/>
            <a:r>
              <a:rPr lang="fr-FR" sz="1400" dirty="0" smtClean="0"/>
              <a:t> </a:t>
            </a:r>
            <a:r>
              <a:rPr lang="fr-FR" sz="1400" dirty="0"/>
              <a:t>le </a:t>
            </a:r>
            <a:r>
              <a:rPr lang="fr-FR" sz="1400" dirty="0" smtClean="0"/>
              <a:t>codage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5844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Cycle en 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6286544"/>
          </a:xfrm>
        </p:spPr>
        <p:txBody>
          <a:bodyPr>
            <a:normAutofit/>
          </a:bodyPr>
          <a:lstStyle/>
          <a:p>
            <a:r>
              <a:rPr lang="fr-FR" dirty="0" smtClean="0">
                <a:sym typeface="Wingdings" pitchFamily="2" charset="2"/>
              </a:rPr>
              <a:t> </a:t>
            </a:r>
            <a:r>
              <a:rPr lang="fr-FR" sz="2500" dirty="0" smtClean="0"/>
              <a:t>les deux branches montantes et descendantes ne sont que de la </a:t>
            </a:r>
            <a:r>
              <a:rPr lang="fr-FR" sz="2500" dirty="0" smtClean="0"/>
              <a:t>documentation !!! </a:t>
            </a:r>
            <a:endParaRPr lang="fr-FR" sz="2500" dirty="0" smtClean="0"/>
          </a:p>
          <a:p>
            <a:endParaRPr lang="fr-FR" sz="2500" dirty="0" smtClean="0"/>
          </a:p>
          <a:p>
            <a:r>
              <a:rPr lang="fr-FR" sz="2500" dirty="0"/>
              <a:t>C</a:t>
            </a:r>
            <a:r>
              <a:rPr lang="fr-FR" sz="2500" dirty="0" smtClean="0"/>
              <a:t>haque </a:t>
            </a:r>
            <a:r>
              <a:rPr lang="fr-FR" sz="2500" dirty="0" smtClean="0"/>
              <a:t>étape d'une branche </a:t>
            </a:r>
            <a:r>
              <a:rPr lang="fr-FR" sz="2500" dirty="0" smtClean="0"/>
              <a:t>disposant de </a:t>
            </a:r>
            <a:r>
              <a:rPr lang="fr-FR" sz="2500" dirty="0" smtClean="0"/>
              <a:t>son pendant dans l'autre branche :</a:t>
            </a:r>
          </a:p>
          <a:p>
            <a:pPr lvl="1"/>
            <a:r>
              <a:rPr lang="fr-FR" sz="2200" dirty="0" smtClean="0"/>
              <a:t>i.e. : qu'une </a:t>
            </a:r>
            <a:r>
              <a:rPr lang="fr-FR" sz="2200" dirty="0" smtClean="0"/>
              <a:t>étape de conception correspond à une étape de test qui lui est spécifique. </a:t>
            </a:r>
          </a:p>
          <a:p>
            <a:pPr lvl="1"/>
            <a:endParaRPr lang="fr-FR" sz="2200" dirty="0" smtClean="0"/>
          </a:p>
          <a:p>
            <a:pPr lvl="1"/>
            <a:r>
              <a:rPr lang="fr-FR" sz="2200" dirty="0" smtClean="0"/>
              <a:t>A </a:t>
            </a:r>
            <a:r>
              <a:rPr lang="fr-FR" sz="2200" dirty="0" smtClean="0"/>
              <a:t>titre d’exemple : Une étape de test peut être élaborée dès que la phase de conception correspondante est terminée, indépendamment du reste du projet.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Cycle en V : Spécification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 fontScale="92500" lnSpcReduction="10000"/>
          </a:bodyPr>
          <a:lstStyle/>
          <a:p>
            <a:r>
              <a:rPr lang="fr-FR" sz="2200" dirty="0" smtClean="0"/>
              <a:t>Spécification :</a:t>
            </a:r>
          </a:p>
          <a:p>
            <a:pPr lvl="1"/>
            <a:r>
              <a:rPr lang="fr-FR" sz="1800" dirty="0" smtClean="0"/>
              <a:t>Document </a:t>
            </a:r>
            <a:r>
              <a:rPr lang="fr-FR" sz="1800" dirty="0"/>
              <a:t>d'entrée du projet. </a:t>
            </a:r>
            <a:endParaRPr lang="fr-FR" sz="1800" dirty="0" smtClean="0"/>
          </a:p>
          <a:p>
            <a:pPr lvl="1"/>
            <a:r>
              <a:rPr lang="fr-FR" sz="1800" dirty="0" smtClean="0"/>
              <a:t>Rédigée parfois </a:t>
            </a:r>
            <a:r>
              <a:rPr lang="fr-FR" sz="1800" dirty="0"/>
              <a:t>en commun avec le client</a:t>
            </a:r>
            <a:r>
              <a:rPr lang="fr-FR" sz="1800" dirty="0" smtClean="0"/>
              <a:t>.</a:t>
            </a:r>
          </a:p>
          <a:p>
            <a:pPr marL="457200" lvl="1" indent="0">
              <a:buNone/>
            </a:pPr>
            <a:endParaRPr lang="fr-FR" sz="1800" dirty="0" smtClean="0"/>
          </a:p>
          <a:p>
            <a:r>
              <a:rPr lang="fr-FR" sz="2200" dirty="0" smtClean="0"/>
              <a:t>Spécification bien rédigée : </a:t>
            </a:r>
          </a:p>
          <a:p>
            <a:pPr lvl="1"/>
            <a:r>
              <a:rPr lang="fr-FR" sz="2200" dirty="0" smtClean="0"/>
              <a:t>Suite </a:t>
            </a:r>
            <a:r>
              <a:rPr lang="fr-FR" sz="2200" dirty="0"/>
              <a:t>d'exigences, </a:t>
            </a:r>
            <a:r>
              <a:rPr lang="fr-FR" sz="2200" dirty="0" smtClean="0"/>
              <a:t>regroupées </a:t>
            </a:r>
            <a:r>
              <a:rPr lang="fr-FR" sz="2200" dirty="0"/>
              <a:t>par </a:t>
            </a:r>
            <a:r>
              <a:rPr lang="fr-FR" sz="2200" dirty="0" smtClean="0"/>
              <a:t>thèmes (si </a:t>
            </a:r>
            <a:r>
              <a:rPr lang="fr-FR" sz="2200" dirty="0" smtClean="0"/>
              <a:t>possible).</a:t>
            </a:r>
            <a:endParaRPr lang="fr-FR" sz="2200" dirty="0" smtClean="0"/>
          </a:p>
          <a:p>
            <a:pPr lvl="1"/>
            <a:r>
              <a:rPr lang="fr-FR" sz="2200" dirty="0" smtClean="0">
                <a:sym typeface="Wingdings" pitchFamily="2" charset="2"/>
              </a:rPr>
              <a:t> </a:t>
            </a:r>
            <a:r>
              <a:rPr lang="fr-FR" sz="2200" dirty="0" smtClean="0"/>
              <a:t>permettre </a:t>
            </a:r>
            <a:r>
              <a:rPr lang="fr-FR" sz="2200" dirty="0"/>
              <a:t>d'esquisser </a:t>
            </a:r>
            <a:r>
              <a:rPr lang="fr-FR" sz="2200" dirty="0" smtClean="0"/>
              <a:t> :</a:t>
            </a:r>
          </a:p>
          <a:p>
            <a:pPr lvl="2"/>
            <a:r>
              <a:rPr lang="fr-FR" sz="2200" dirty="0"/>
              <a:t>U</a:t>
            </a:r>
            <a:r>
              <a:rPr lang="fr-FR" sz="2200" dirty="0" smtClean="0"/>
              <a:t>n </a:t>
            </a:r>
            <a:r>
              <a:rPr lang="fr-FR" sz="2200" dirty="0"/>
              <a:t>début </a:t>
            </a:r>
            <a:r>
              <a:rPr lang="fr-FR" sz="2200" dirty="0" smtClean="0"/>
              <a:t>d'architecture.</a:t>
            </a:r>
            <a:endParaRPr lang="fr-FR" sz="2200" dirty="0" smtClean="0"/>
          </a:p>
          <a:p>
            <a:pPr lvl="2"/>
            <a:r>
              <a:rPr lang="fr-FR" sz="2200" dirty="0"/>
              <a:t>U</a:t>
            </a:r>
            <a:r>
              <a:rPr lang="fr-FR" sz="2200" dirty="0" smtClean="0"/>
              <a:t>n </a:t>
            </a:r>
            <a:r>
              <a:rPr lang="fr-FR" sz="2200" dirty="0"/>
              <a:t>plan de </a:t>
            </a:r>
            <a:r>
              <a:rPr lang="fr-FR" sz="2200" dirty="0" smtClean="0"/>
              <a:t>test.</a:t>
            </a:r>
          </a:p>
          <a:p>
            <a:pPr lvl="2"/>
            <a:endParaRPr lang="fr-FR" sz="2200" dirty="0"/>
          </a:p>
          <a:p>
            <a:r>
              <a:rPr lang="fr-FR" sz="2200" dirty="0" smtClean="0"/>
              <a:t>Chaque exigence doit être :</a:t>
            </a:r>
          </a:p>
          <a:p>
            <a:pPr lvl="1"/>
            <a:r>
              <a:rPr lang="fr-FR" sz="2200" dirty="0" smtClean="0"/>
              <a:t>Testable</a:t>
            </a:r>
            <a:r>
              <a:rPr lang="fr-FR" sz="2200" dirty="0" smtClean="0"/>
              <a:t>,</a:t>
            </a:r>
          </a:p>
          <a:p>
            <a:pPr lvl="1"/>
            <a:r>
              <a:rPr lang="fr-FR" sz="2200" dirty="0"/>
              <a:t>M</a:t>
            </a:r>
            <a:r>
              <a:rPr lang="fr-FR" sz="2200" dirty="0" smtClean="0"/>
              <a:t>esurable</a:t>
            </a:r>
            <a:r>
              <a:rPr lang="fr-FR" sz="2200" dirty="0" smtClean="0"/>
              <a:t>, etc</a:t>
            </a:r>
            <a:r>
              <a:rPr lang="fr-FR" sz="2200" dirty="0" smtClean="0"/>
              <a:t>.</a:t>
            </a:r>
          </a:p>
          <a:p>
            <a:pPr lvl="1"/>
            <a:endParaRPr lang="fr-FR" sz="2200" dirty="0" smtClean="0"/>
          </a:p>
          <a:p>
            <a:r>
              <a:rPr lang="fr-FR" sz="2200" dirty="0" smtClean="0"/>
              <a:t>Spécification </a:t>
            </a:r>
            <a:r>
              <a:rPr lang="fr-FR" sz="2200" dirty="0" smtClean="0"/>
              <a:t>doit absolument être :</a:t>
            </a:r>
          </a:p>
          <a:p>
            <a:pPr lvl="1"/>
            <a:r>
              <a:rPr lang="fr-FR" sz="2200" dirty="0" smtClean="0"/>
              <a:t>bétonnée, figée, cristallisée, statufiée, </a:t>
            </a:r>
            <a:r>
              <a:rPr lang="fr-FR" sz="2200" dirty="0"/>
              <a:t>protégée </a:t>
            </a:r>
            <a:r>
              <a:rPr lang="fr-FR" sz="2200" dirty="0" smtClean="0"/>
              <a:t>avant </a:t>
            </a:r>
            <a:r>
              <a:rPr lang="fr-FR" sz="2200" dirty="0"/>
              <a:t>le </a:t>
            </a:r>
            <a:r>
              <a:rPr lang="fr-FR" sz="2200" dirty="0" smtClean="0"/>
              <a:t>démarrage du projet</a:t>
            </a:r>
            <a:r>
              <a:rPr lang="fr-FR" sz="2200" dirty="0"/>
              <a:t>.</a:t>
            </a:r>
            <a:endParaRPr lang="fr-FR" sz="2200" dirty="0" smtClean="0"/>
          </a:p>
          <a:p>
            <a:endParaRPr lang="fr-F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Cycle en V :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La </a:t>
            </a:r>
            <a:r>
              <a:rPr lang="fr-FR" sz="2400" dirty="0"/>
              <a:t>conception englobe:</a:t>
            </a:r>
          </a:p>
          <a:p>
            <a:pPr lvl="1"/>
            <a:r>
              <a:rPr lang="fr-FR" sz="2400" b="1" dirty="0" smtClean="0"/>
              <a:t>M</a:t>
            </a:r>
            <a:r>
              <a:rPr lang="fr-FR" sz="2400" b="1" dirty="0" smtClean="0"/>
              <a:t>odélisation</a:t>
            </a:r>
            <a:r>
              <a:rPr lang="fr-FR" sz="2400" dirty="0"/>
              <a:t>: </a:t>
            </a:r>
            <a:endParaRPr lang="fr-FR" sz="2400" dirty="0" smtClean="0"/>
          </a:p>
          <a:p>
            <a:pPr lvl="2"/>
            <a:r>
              <a:rPr lang="fr-FR" sz="2000" dirty="0" smtClean="0"/>
              <a:t>Permet </a:t>
            </a:r>
            <a:r>
              <a:rPr lang="fr-FR" sz="2000" dirty="0"/>
              <a:t>de définir et de visualiser le système ou une partie de </a:t>
            </a:r>
            <a:r>
              <a:rPr lang="fr-FR" sz="2000" dirty="0" smtClean="0"/>
              <a:t>celui-ci. </a:t>
            </a:r>
          </a:p>
          <a:p>
            <a:pPr lvl="2"/>
            <a:r>
              <a:rPr lang="fr-FR" sz="2000" dirty="0"/>
              <a:t>A</a:t>
            </a:r>
            <a:r>
              <a:rPr lang="fr-FR" sz="2000" dirty="0" smtClean="0"/>
              <a:t>spect </a:t>
            </a:r>
            <a:r>
              <a:rPr lang="fr-FR" sz="2000" dirty="0"/>
              <a:t>visuel de cette pratique </a:t>
            </a:r>
            <a:r>
              <a:rPr lang="fr-FR" sz="2000" dirty="0" smtClean="0"/>
              <a:t>: </a:t>
            </a:r>
          </a:p>
          <a:p>
            <a:pPr lvl="3"/>
            <a:r>
              <a:rPr lang="fr-FR" sz="1600" dirty="0" smtClean="0"/>
              <a:t>Provoque </a:t>
            </a:r>
            <a:r>
              <a:rPr lang="fr-FR" sz="1600" dirty="0"/>
              <a:t>un fort impact chez le </a:t>
            </a:r>
            <a:r>
              <a:rPr lang="fr-FR" sz="1600" dirty="0" smtClean="0"/>
              <a:t>client </a:t>
            </a:r>
            <a:r>
              <a:rPr lang="fr-FR" sz="1600" dirty="0" smtClean="0">
                <a:sym typeface="Wingdings" panose="05000000000000000000" pitchFamily="2" charset="2"/>
              </a:rPr>
              <a:t> peut</a:t>
            </a:r>
            <a:r>
              <a:rPr lang="fr-FR" sz="1600" dirty="0" smtClean="0"/>
              <a:t> </a:t>
            </a:r>
            <a:r>
              <a:rPr lang="fr-FR" sz="1600" dirty="0"/>
              <a:t>facilement imaginer son produit fini</a:t>
            </a:r>
            <a:r>
              <a:rPr lang="fr-FR" sz="1600" dirty="0" smtClean="0"/>
              <a:t>.</a:t>
            </a:r>
          </a:p>
          <a:p>
            <a:pPr lvl="1"/>
            <a:r>
              <a:rPr lang="fr-FR" sz="2400" b="1" dirty="0"/>
              <a:t>A</a:t>
            </a:r>
            <a:r>
              <a:rPr lang="fr-FR" sz="2400" b="1" dirty="0" smtClean="0"/>
              <a:t>rchitecture</a:t>
            </a:r>
            <a:r>
              <a:rPr lang="fr-FR" sz="2400" b="1" dirty="0"/>
              <a:t>, ou conception préliminaire</a:t>
            </a:r>
            <a:r>
              <a:rPr lang="fr-FR" sz="2400" dirty="0"/>
              <a:t>: </a:t>
            </a:r>
            <a:endParaRPr lang="fr-FR" sz="2400" dirty="0" smtClean="0"/>
          </a:p>
          <a:p>
            <a:pPr lvl="2"/>
            <a:r>
              <a:rPr lang="fr-FR" sz="2000" dirty="0"/>
              <a:t>I</a:t>
            </a:r>
            <a:r>
              <a:rPr lang="fr-FR" sz="2000" dirty="0" smtClean="0"/>
              <a:t>ndispensable </a:t>
            </a:r>
            <a:r>
              <a:rPr lang="fr-FR" sz="2000" dirty="0"/>
              <a:t>à partir d'une certaine taille de </a:t>
            </a:r>
            <a:r>
              <a:rPr lang="fr-FR" sz="2000" dirty="0" smtClean="0"/>
              <a:t>projet.</a:t>
            </a:r>
            <a:endParaRPr lang="fr-FR" sz="2000" dirty="0" smtClean="0"/>
          </a:p>
          <a:p>
            <a:pPr lvl="2"/>
            <a:r>
              <a:rPr lang="fr-FR" sz="2000" dirty="0"/>
              <a:t>D</a:t>
            </a:r>
            <a:r>
              <a:rPr lang="fr-FR" sz="2000" dirty="0" smtClean="0"/>
              <a:t>éfinit </a:t>
            </a:r>
            <a:r>
              <a:rPr lang="fr-FR" sz="2000" dirty="0"/>
              <a:t>l'ensemble des briques constitutives de l'application et leurs interfaces. </a:t>
            </a:r>
            <a:endParaRPr lang="fr-FR" sz="2000" dirty="0" smtClean="0"/>
          </a:p>
          <a:p>
            <a:pPr lvl="1"/>
            <a:r>
              <a:rPr lang="fr-FR" sz="2400" b="1" dirty="0"/>
              <a:t>C</a:t>
            </a:r>
            <a:r>
              <a:rPr lang="fr-FR" sz="2400" b="1" dirty="0" smtClean="0"/>
              <a:t>onception </a:t>
            </a:r>
            <a:r>
              <a:rPr lang="fr-FR" sz="2400" b="1" dirty="0" smtClean="0"/>
              <a:t>détaillée</a:t>
            </a:r>
            <a:r>
              <a:rPr lang="fr-FR" sz="2400" dirty="0" smtClean="0"/>
              <a:t>: </a:t>
            </a:r>
          </a:p>
          <a:p>
            <a:pPr lvl="2"/>
            <a:r>
              <a:rPr lang="fr-FR" sz="2000" dirty="0" smtClean="0"/>
              <a:t>Pierre </a:t>
            </a:r>
            <a:r>
              <a:rPr lang="fr-FR" sz="2000" dirty="0" smtClean="0"/>
              <a:t>d'achoppement du </a:t>
            </a:r>
            <a:r>
              <a:rPr lang="fr-FR" sz="2000" dirty="0" smtClean="0"/>
              <a:t>développement.</a:t>
            </a:r>
            <a:endParaRPr lang="fr-FR" sz="2000" dirty="0" smtClean="0"/>
          </a:p>
          <a:p>
            <a:pPr lvl="2"/>
            <a:r>
              <a:rPr lang="fr-FR" sz="2000" dirty="0" smtClean="0"/>
              <a:t>Souvent du pseudo-code pour définir chaque fonction </a:t>
            </a:r>
            <a:r>
              <a:rPr lang="fr-FR" sz="2000" dirty="0" smtClean="0"/>
              <a:t>logicielle.</a:t>
            </a:r>
            <a:endParaRPr lang="fr-FR" sz="2000" dirty="0" smtClean="0"/>
          </a:p>
          <a:p>
            <a:pPr marL="457200" lvl="1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29882"/>
            <a:ext cx="8715436" cy="6559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Cycle en V : Codage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Codage : </a:t>
            </a:r>
          </a:p>
          <a:p>
            <a:pPr lvl="1"/>
            <a:r>
              <a:rPr lang="fr-FR" sz="2000" dirty="0" smtClean="0"/>
              <a:t>consiste </a:t>
            </a:r>
            <a:r>
              <a:rPr lang="fr-FR" sz="2000" dirty="0"/>
              <a:t>à mettre en forme la conception </a:t>
            </a:r>
            <a:r>
              <a:rPr lang="fr-FR" sz="2000" dirty="0" smtClean="0"/>
              <a:t>détaillée</a:t>
            </a:r>
          </a:p>
          <a:p>
            <a:pPr lvl="1"/>
            <a:r>
              <a:rPr lang="fr-FR" sz="2000" dirty="0" smtClean="0">
                <a:sym typeface="Wingdings" pitchFamily="2" charset="2"/>
              </a:rPr>
              <a:t></a:t>
            </a:r>
            <a:r>
              <a:rPr lang="fr-FR" sz="2000" dirty="0" smtClean="0"/>
              <a:t> </a:t>
            </a:r>
            <a:r>
              <a:rPr lang="fr-FR" sz="2000" dirty="0"/>
              <a:t>T</a:t>
            </a:r>
            <a:r>
              <a:rPr lang="fr-FR" sz="2000" dirty="0" smtClean="0"/>
              <a:t>ransformer </a:t>
            </a:r>
            <a:r>
              <a:rPr lang="fr-FR" sz="2000" dirty="0"/>
              <a:t>du pseudo-code en code. </a:t>
            </a:r>
            <a:endParaRPr lang="fr-FR" sz="2000" dirty="0" smtClean="0"/>
          </a:p>
          <a:p>
            <a:pPr lvl="3"/>
            <a:r>
              <a:rPr lang="fr-FR" sz="1200" dirty="0" smtClean="0"/>
              <a:t>La </a:t>
            </a:r>
            <a:r>
              <a:rPr lang="fr-FR" sz="1200" dirty="0"/>
              <a:t>tâche parait simple </a:t>
            </a:r>
            <a:r>
              <a:rPr lang="fr-FR" sz="1200" dirty="0" smtClean="0"/>
              <a:t>: </a:t>
            </a:r>
          </a:p>
          <a:p>
            <a:pPr lvl="4"/>
            <a:r>
              <a:rPr lang="fr-FR" sz="1200" dirty="0" smtClean="0"/>
              <a:t>Fait  </a:t>
            </a:r>
            <a:r>
              <a:rPr lang="fr-FR" sz="1200" dirty="0"/>
              <a:t>figure de parent pauvre du développement</a:t>
            </a:r>
            <a:r>
              <a:rPr lang="fr-FR" sz="1200" dirty="0" smtClean="0"/>
              <a:t>.</a:t>
            </a:r>
          </a:p>
          <a:p>
            <a:pPr lvl="4"/>
            <a:endParaRPr lang="fr-FR" sz="1200" dirty="0"/>
          </a:p>
          <a:p>
            <a:pPr marL="1828800" lvl="4" indent="0">
              <a:buNone/>
            </a:pPr>
            <a:endParaRPr lang="fr-FR" sz="1200" dirty="0"/>
          </a:p>
          <a:p>
            <a:r>
              <a:rPr lang="fr-FR" sz="2400" dirty="0" smtClean="0"/>
              <a:t>#</a:t>
            </a:r>
          </a:p>
          <a:p>
            <a:pPr lvl="1"/>
            <a:r>
              <a:rPr lang="fr-FR" sz="2400" dirty="0" smtClean="0"/>
              <a:t>Codeur :</a:t>
            </a:r>
          </a:p>
          <a:p>
            <a:pPr lvl="2"/>
            <a:r>
              <a:rPr lang="fr-FR" sz="2000" dirty="0" smtClean="0"/>
              <a:t>doit </a:t>
            </a:r>
            <a:r>
              <a:rPr lang="fr-FR" sz="2000" dirty="0"/>
              <a:t>savoir lire une conception </a:t>
            </a:r>
            <a:r>
              <a:rPr lang="fr-FR" sz="2000" dirty="0" smtClean="0"/>
              <a:t>détaillée</a:t>
            </a:r>
          </a:p>
          <a:p>
            <a:pPr lvl="2"/>
            <a:r>
              <a:rPr lang="fr-FR" sz="2000" dirty="0" smtClean="0"/>
              <a:t>doit </a:t>
            </a:r>
            <a:r>
              <a:rPr lang="fr-FR" sz="2000" dirty="0"/>
              <a:t>connaitre le langage </a:t>
            </a:r>
            <a:r>
              <a:rPr lang="fr-FR" sz="2000" dirty="0" smtClean="0"/>
              <a:t>utilisé.</a:t>
            </a:r>
            <a:endParaRPr lang="fr-FR" sz="2000" dirty="0"/>
          </a:p>
          <a:p>
            <a:pPr>
              <a:buNone/>
            </a:pPr>
            <a:endParaRPr lang="fr-F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3144</Words>
  <Application>Microsoft Office PowerPoint</Application>
  <PresentationFormat>Affichage à l'écran (4:3)</PresentationFormat>
  <Paragraphs>494</Paragraphs>
  <Slides>46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0" baseType="lpstr">
      <vt:lpstr>Arial</vt:lpstr>
      <vt:lpstr>Calibri</vt:lpstr>
      <vt:lpstr>Wingdings</vt:lpstr>
      <vt:lpstr>Thème Office</vt:lpstr>
      <vt:lpstr>Gestion de projet Vers les méthodes agiles</vt:lpstr>
      <vt:lpstr>Gestion de projets informatiques</vt:lpstr>
      <vt:lpstr>Gestion de projets informatiques</vt:lpstr>
      <vt:lpstr>Cycle en V</vt:lpstr>
      <vt:lpstr>Cycle en V</vt:lpstr>
      <vt:lpstr>Cycle en V</vt:lpstr>
      <vt:lpstr>Cycle en V : Spécification</vt:lpstr>
      <vt:lpstr>Cycle en V : Conception</vt:lpstr>
      <vt:lpstr>Cycle en V : Codage</vt:lpstr>
      <vt:lpstr>Cycle en V : Test unitaire</vt:lpstr>
      <vt:lpstr>Cycle en V : Test d’intégration</vt:lpstr>
      <vt:lpstr>Cycle en V : Test de validation</vt:lpstr>
      <vt:lpstr>Cycle en cascade</vt:lpstr>
      <vt:lpstr>Cycle en cascade</vt:lpstr>
      <vt:lpstr>Faille : cycle en cascade </vt:lpstr>
      <vt:lpstr>Faille : cycle en cascade </vt:lpstr>
      <vt:lpstr>Faille  : Cycle en cascade</vt:lpstr>
      <vt:lpstr>Faille  : Cycle en cascade</vt:lpstr>
      <vt:lpstr>Faille  : Cycle en cascade</vt:lpstr>
      <vt:lpstr>Faille  : Cycle en cascade</vt:lpstr>
      <vt:lpstr>Faille  : Cycle en cascade</vt:lpstr>
      <vt:lpstr>Faille  : Cycle en cascade</vt:lpstr>
      <vt:lpstr>Méthodes agiles</vt:lpstr>
      <vt:lpstr>Méthodes agiles </vt:lpstr>
      <vt:lpstr>Méthodes agiles </vt:lpstr>
      <vt:lpstr>Méthodes agiles </vt:lpstr>
      <vt:lpstr>Méthodes agiles </vt:lpstr>
      <vt:lpstr>Méthodes agiles </vt:lpstr>
      <vt:lpstr>Méthodes agiles</vt:lpstr>
      <vt:lpstr>Méthodes agiles </vt:lpstr>
      <vt:lpstr>Méthodes agiles </vt:lpstr>
      <vt:lpstr>Méthodes agiles</vt:lpstr>
      <vt:lpstr>Méthodes agiles</vt:lpstr>
      <vt:lpstr>Méthodes agiles</vt:lpstr>
      <vt:lpstr>Méthodes agiles</vt:lpstr>
      <vt:lpstr>Méthodes agiles</vt:lpstr>
      <vt:lpstr>Méthodes agiles </vt:lpstr>
      <vt:lpstr>Méthodes agiles </vt:lpstr>
      <vt:lpstr>Méthodes agiles</vt:lpstr>
      <vt:lpstr>Méthodes agiles</vt:lpstr>
      <vt:lpstr>Méthodes agiles</vt:lpstr>
      <vt:lpstr>Méthodes agiles</vt:lpstr>
      <vt:lpstr>Méthodes agiles</vt:lpstr>
      <vt:lpstr>Méthodes agiles</vt:lpstr>
      <vt:lpstr>Méthodes agiles</vt:lpstr>
      <vt:lpstr>Méthodes agiles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 Vers les méthodes agiles</dc:title>
  <dc:creator>ouzzif</dc:creator>
  <cp:lastModifiedBy>admin</cp:lastModifiedBy>
  <cp:revision>135</cp:revision>
  <dcterms:created xsi:type="dcterms:W3CDTF">2014-12-01T21:18:50Z</dcterms:created>
  <dcterms:modified xsi:type="dcterms:W3CDTF">2015-10-07T10:10:20Z</dcterms:modified>
</cp:coreProperties>
</file>