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83" r:id="rId6"/>
    <p:sldId id="259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5" r:id="rId21"/>
    <p:sldId id="276" r:id="rId22"/>
    <p:sldId id="274" r:id="rId23"/>
    <p:sldId id="277" r:id="rId24"/>
    <p:sldId id="278" r:id="rId25"/>
    <p:sldId id="279" r:id="rId26"/>
    <p:sldId id="281" r:id="rId27"/>
    <p:sldId id="284" r:id="rId28"/>
    <p:sldId id="282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299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3" r:id="rId56"/>
    <p:sldId id="312" r:id="rId57"/>
    <p:sldId id="314" r:id="rId58"/>
    <p:sldId id="315" r:id="rId59"/>
    <p:sldId id="316" r:id="rId60"/>
    <p:sldId id="317" r:id="rId61"/>
    <p:sldId id="318" r:id="rId62"/>
    <p:sldId id="319" r:id="rId63"/>
    <p:sldId id="321" r:id="rId64"/>
    <p:sldId id="320" r:id="rId6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9AF-3DEC-45DA-80B6-5D3997DF489E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6FD3-8C02-4580-9575-B1BFF2DCD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90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9AF-3DEC-45DA-80B6-5D3997DF489E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6FD3-8C02-4580-9575-B1BFF2DCD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3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9AF-3DEC-45DA-80B6-5D3997DF489E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6FD3-8C02-4580-9575-B1BFF2DCD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0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9AF-3DEC-45DA-80B6-5D3997DF489E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6FD3-8C02-4580-9575-B1BFF2DCD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30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9AF-3DEC-45DA-80B6-5D3997DF489E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6FD3-8C02-4580-9575-B1BFF2DCD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77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9AF-3DEC-45DA-80B6-5D3997DF489E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6FD3-8C02-4580-9575-B1BFF2DCD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08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9AF-3DEC-45DA-80B6-5D3997DF489E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6FD3-8C02-4580-9575-B1BFF2DCD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2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9AF-3DEC-45DA-80B6-5D3997DF489E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6FD3-8C02-4580-9575-B1BFF2DCD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74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9AF-3DEC-45DA-80B6-5D3997DF489E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6FD3-8C02-4580-9575-B1BFF2DCD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90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9AF-3DEC-45DA-80B6-5D3997DF489E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6FD3-8C02-4580-9575-B1BFF2DCD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84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9AF-3DEC-45DA-80B6-5D3997DF489E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6FD3-8C02-4580-9575-B1BFF2DCD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1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E9AF-3DEC-45DA-80B6-5D3997DF489E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C6FD3-8C02-4580-9575-B1BFF2DCD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14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9600" dirty="0" smtClean="0"/>
              <a:t>SCRUM</a:t>
            </a:r>
            <a:endParaRPr lang="fr-FR" sz="9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5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fr-FR" dirty="0" smtClean="0"/>
              <a:t>Approche itérative et incrémentale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/>
          </a:bodyPr>
          <a:lstStyle/>
          <a:p>
            <a:r>
              <a:rPr lang="fr-FR" b="1" dirty="0"/>
              <a:t>Itératif et incrémental</a:t>
            </a:r>
          </a:p>
          <a:p>
            <a:r>
              <a:rPr lang="fr-FR" dirty="0" err="1"/>
              <a:t>Scrum</a:t>
            </a:r>
            <a:r>
              <a:rPr lang="fr-FR" dirty="0"/>
              <a:t> combine les deux approches avec la notion de </a:t>
            </a:r>
            <a:r>
              <a:rPr lang="fr-FR" i="1" dirty="0"/>
              <a:t>sprint </a:t>
            </a:r>
            <a:r>
              <a:rPr lang="fr-FR" dirty="0"/>
              <a:t>:</a:t>
            </a:r>
          </a:p>
          <a:p>
            <a:pPr lvl="1"/>
            <a:r>
              <a:rPr lang="fr-FR" dirty="0" smtClean="0"/>
              <a:t>à </a:t>
            </a:r>
            <a:r>
              <a:rPr lang="fr-FR" dirty="0"/>
              <a:t>l’issue du </a:t>
            </a:r>
            <a:r>
              <a:rPr lang="fr-FR" i="1" dirty="0"/>
              <a:t>sprint</a:t>
            </a:r>
            <a:r>
              <a:rPr lang="fr-FR" dirty="0"/>
              <a:t>, il y a un incrément de produit qui est réalisé,</a:t>
            </a:r>
          </a:p>
          <a:p>
            <a:pPr lvl="1"/>
            <a:r>
              <a:rPr lang="fr-FR" dirty="0" smtClean="0"/>
              <a:t>le </a:t>
            </a:r>
            <a:r>
              <a:rPr lang="fr-FR" i="1" dirty="0"/>
              <a:t>feedback </a:t>
            </a:r>
            <a:r>
              <a:rPr lang="fr-FR" dirty="0"/>
              <a:t>sollicité sur cet incrément permet de le perfectionner dans </a:t>
            </a:r>
            <a:r>
              <a:rPr lang="fr-FR" dirty="0" smtClean="0"/>
              <a:t>un prochain </a:t>
            </a:r>
            <a:r>
              <a:rPr lang="fr-FR" i="1" dirty="0"/>
              <a:t>sprint</a:t>
            </a:r>
            <a:r>
              <a:rPr lang="fr-FR" dirty="0"/>
              <a:t>.</a:t>
            </a:r>
          </a:p>
          <a:p>
            <a:r>
              <a:rPr lang="fr-FR" dirty="0" smtClean="0"/>
              <a:t>Un </a:t>
            </a:r>
            <a:r>
              <a:rPr lang="fr-FR" i="1" dirty="0"/>
              <a:t>sprint </a:t>
            </a:r>
            <a:r>
              <a:rPr lang="fr-FR" dirty="0"/>
              <a:t>est une itération qui produit un nouvel incrément (incrémental</a:t>
            </a:r>
            <a:r>
              <a:rPr lang="fr-FR" dirty="0" smtClean="0"/>
              <a:t>) et </a:t>
            </a:r>
            <a:r>
              <a:rPr lang="fr-FR" dirty="0"/>
              <a:t>peut aussi enrichir un incrément d’un </a:t>
            </a:r>
            <a:r>
              <a:rPr lang="fr-FR" i="1" dirty="0"/>
              <a:t>sprint </a:t>
            </a:r>
            <a:r>
              <a:rPr lang="fr-FR" dirty="0"/>
              <a:t>précédent (itératif).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05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fr-FR" dirty="0"/>
              <a:t>Cycle agile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/>
          </a:bodyPr>
          <a:lstStyle/>
          <a:p>
            <a:r>
              <a:rPr lang="fr-FR" b="1" dirty="0"/>
              <a:t>Itératif et </a:t>
            </a:r>
            <a:r>
              <a:rPr lang="fr-FR" b="1" dirty="0" smtClean="0"/>
              <a:t>incrémental</a:t>
            </a:r>
            <a:endParaRPr lang="fr-FR" b="1" dirty="0"/>
          </a:p>
          <a:p>
            <a:pPr lvl="1"/>
            <a:r>
              <a:rPr lang="fr-FR" dirty="0"/>
              <a:t>Des itérations plus courtes : les </a:t>
            </a:r>
            <a:r>
              <a:rPr lang="fr-FR" i="1" dirty="0"/>
              <a:t>sprints </a:t>
            </a:r>
            <a:r>
              <a:rPr lang="fr-FR" dirty="0"/>
              <a:t>durent au maximum un mois</a:t>
            </a:r>
            <a:r>
              <a:rPr lang="fr-FR" dirty="0" smtClean="0"/>
              <a:t>.</a:t>
            </a:r>
            <a:endParaRPr lang="fr-FR" dirty="0"/>
          </a:p>
          <a:p>
            <a:pPr lvl="1"/>
            <a:r>
              <a:rPr lang="fr-FR" dirty="0" smtClean="0"/>
              <a:t>Une </a:t>
            </a:r>
            <a:r>
              <a:rPr lang="fr-FR" dirty="0"/>
              <a:t>séquence plus stricte : les </a:t>
            </a:r>
            <a:r>
              <a:rPr lang="fr-FR" i="1" dirty="0"/>
              <a:t>sprints </a:t>
            </a:r>
            <a:r>
              <a:rPr lang="fr-FR" dirty="0"/>
              <a:t>ne se chevauchent pas</a:t>
            </a:r>
            <a:r>
              <a:rPr lang="fr-FR" dirty="0" smtClean="0"/>
              <a:t>.</a:t>
            </a:r>
            <a:endParaRPr lang="fr-FR" dirty="0"/>
          </a:p>
          <a:p>
            <a:pPr lvl="1"/>
            <a:r>
              <a:rPr lang="fr-FR" dirty="0" smtClean="0"/>
              <a:t>Un </a:t>
            </a:r>
            <a:r>
              <a:rPr lang="fr-FR" dirty="0"/>
              <a:t>rythme régulier : les </a:t>
            </a:r>
            <a:r>
              <a:rPr lang="fr-FR" i="1" dirty="0"/>
              <a:t>sprints </a:t>
            </a:r>
            <a:r>
              <a:rPr lang="fr-FR" dirty="0"/>
              <a:t>ont toujours la même durée.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701" y="3065920"/>
            <a:ext cx="7322941" cy="379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Bloc de temps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i="1" dirty="0"/>
              <a:t>sprints </a:t>
            </a:r>
            <a:r>
              <a:rPr lang="fr-FR" dirty="0"/>
              <a:t>ont tous la même durée : </a:t>
            </a:r>
            <a:endParaRPr lang="fr-FR" dirty="0" smtClean="0"/>
          </a:p>
          <a:p>
            <a:pPr lvl="1"/>
            <a:r>
              <a:rPr lang="fr-FR" dirty="0" err="1" smtClean="0"/>
              <a:t>Scrum</a:t>
            </a:r>
            <a:r>
              <a:rPr lang="fr-FR" dirty="0" smtClean="0"/>
              <a:t> </a:t>
            </a:r>
            <a:r>
              <a:rPr lang="fr-FR" dirty="0"/>
              <a:t>s’appuie sur la notion de bloc de </a:t>
            </a:r>
            <a:r>
              <a:rPr lang="fr-FR" dirty="0" smtClean="0"/>
              <a:t>temps limité </a:t>
            </a:r>
            <a:r>
              <a:rPr lang="fr-FR" dirty="0"/>
              <a:t>(</a:t>
            </a:r>
            <a:r>
              <a:rPr lang="fr-FR" i="1" dirty="0" err="1"/>
              <a:t>timebox</a:t>
            </a:r>
            <a:r>
              <a:rPr lang="fr-FR" dirty="0" smtClean="0"/>
              <a:t>).</a:t>
            </a:r>
          </a:p>
          <a:p>
            <a:pPr lvl="1"/>
            <a:endParaRPr lang="fr-FR" dirty="0" smtClean="0"/>
          </a:p>
          <a:p>
            <a:r>
              <a:rPr lang="fr-FR" i="1" dirty="0"/>
              <a:t>Pas de sprint </a:t>
            </a:r>
            <a:r>
              <a:rPr lang="fr-FR" i="1" dirty="0" smtClean="0"/>
              <a:t>extensible :</a:t>
            </a:r>
          </a:p>
          <a:p>
            <a:pPr lvl="1"/>
            <a:r>
              <a:rPr lang="fr-FR" dirty="0"/>
              <a:t>on ne change </a:t>
            </a:r>
            <a:r>
              <a:rPr lang="fr-FR" dirty="0" smtClean="0"/>
              <a:t>pas la </a:t>
            </a:r>
            <a:r>
              <a:rPr lang="fr-FR" dirty="0"/>
              <a:t>date de fin une fois que le </a:t>
            </a:r>
            <a:r>
              <a:rPr lang="fr-FR" i="1" dirty="0"/>
              <a:t>sprint </a:t>
            </a:r>
            <a:r>
              <a:rPr lang="fr-FR" dirty="0"/>
              <a:t>a commencé. Même si on n’a pas fini tout ce </a:t>
            </a:r>
            <a:r>
              <a:rPr lang="fr-FR" dirty="0" smtClean="0"/>
              <a:t>qu’on voulait </a:t>
            </a:r>
            <a:r>
              <a:rPr lang="fr-FR" dirty="0"/>
              <a:t>faire, on garde la date de fin prévue.</a:t>
            </a:r>
          </a:p>
          <a:p>
            <a:pPr lvl="1"/>
            <a:r>
              <a:rPr lang="fr-FR" dirty="0"/>
              <a:t>Pourquoi ? Cela permet d’éviter le syndrome du presque fini (ou fini à 90 </a:t>
            </a:r>
            <a:r>
              <a:rPr lang="fr-FR" dirty="0" smtClean="0"/>
              <a:t>%)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smtClean="0"/>
              <a:t>la </a:t>
            </a:r>
            <a:r>
              <a:rPr lang="fr-FR" dirty="0"/>
              <a:t>date de fin est repoussée plusieurs fois</a:t>
            </a:r>
            <a:r>
              <a:rPr lang="fr-FR" dirty="0" smtClean="0"/>
              <a:t>.</a:t>
            </a:r>
          </a:p>
          <a:p>
            <a:pPr lvl="1"/>
            <a:endParaRPr lang="fr-FR" i="1" dirty="0" smtClean="0"/>
          </a:p>
          <a:p>
            <a:r>
              <a:rPr lang="fr-FR" dirty="0"/>
              <a:t>La notion de bloc de temps évite les dérives : </a:t>
            </a:r>
            <a:endParaRPr lang="fr-FR" dirty="0" smtClean="0"/>
          </a:p>
          <a:p>
            <a:pPr lvl="1"/>
            <a:r>
              <a:rPr lang="fr-FR" dirty="0" smtClean="0"/>
              <a:t>à </a:t>
            </a:r>
            <a:r>
              <a:rPr lang="fr-FR" dirty="0"/>
              <a:t>la date prévue, on fait </a:t>
            </a:r>
            <a:r>
              <a:rPr lang="fr-FR" dirty="0" smtClean="0"/>
              <a:t>une inspection </a:t>
            </a:r>
            <a:r>
              <a:rPr lang="fr-FR" dirty="0"/>
              <a:t>objective de l’avancement et on ajuste en conséquence la planification </a:t>
            </a:r>
            <a:r>
              <a:rPr lang="fr-FR" dirty="0" smtClean="0"/>
              <a:t>des prochains </a:t>
            </a:r>
            <a:r>
              <a:rPr lang="fr-FR" i="1" dirty="0"/>
              <a:t>sprints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02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Bloc de temps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>
            <a:normAutofit fontScale="92500" lnSpcReduction="20000"/>
          </a:bodyPr>
          <a:lstStyle/>
          <a:p>
            <a:r>
              <a:rPr lang="fr-FR" i="1" dirty="0"/>
              <a:t>Rythme régulier</a:t>
            </a:r>
          </a:p>
          <a:p>
            <a:pPr lvl="1"/>
            <a:r>
              <a:rPr lang="fr-FR" dirty="0"/>
              <a:t>La durée des </a:t>
            </a:r>
            <a:r>
              <a:rPr lang="fr-FR" i="1" dirty="0"/>
              <a:t>sprints </a:t>
            </a:r>
            <a:r>
              <a:rPr lang="fr-FR" dirty="0"/>
              <a:t>est toujours la même, dans la mesure du possible. </a:t>
            </a:r>
            <a:endParaRPr lang="fr-FR" dirty="0" smtClean="0"/>
          </a:p>
          <a:p>
            <a:pPr lvl="2"/>
            <a:r>
              <a:rPr lang="fr-FR" dirty="0" smtClean="0"/>
              <a:t>L’intérêt </a:t>
            </a:r>
            <a:r>
              <a:rPr lang="fr-FR" dirty="0"/>
              <a:t>est </a:t>
            </a:r>
            <a:r>
              <a:rPr lang="fr-FR" dirty="0" smtClean="0"/>
              <a:t>de donner </a:t>
            </a:r>
            <a:r>
              <a:rPr lang="fr-FR" dirty="0"/>
              <a:t>un rythme à l’équipe, qui va apprendre à produire régulièrement.</a:t>
            </a:r>
          </a:p>
          <a:p>
            <a:pPr lvl="2"/>
            <a:r>
              <a:rPr lang="fr-FR" dirty="0"/>
              <a:t>L’objectif est d’éviter des situations de </a:t>
            </a:r>
            <a:r>
              <a:rPr lang="fr-FR" dirty="0" err="1"/>
              <a:t>sur-régime</a:t>
            </a:r>
            <a:r>
              <a:rPr lang="fr-FR" dirty="0"/>
              <a:t> que l’équipe ne pourra pas </a:t>
            </a:r>
            <a:r>
              <a:rPr lang="fr-FR" dirty="0" smtClean="0"/>
              <a:t>tenir bien </a:t>
            </a:r>
            <a:r>
              <a:rPr lang="fr-FR" dirty="0"/>
              <a:t>longtemps</a:t>
            </a:r>
            <a:r>
              <a:rPr lang="fr-FR" dirty="0" smtClean="0"/>
              <a:t>.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Pousser </a:t>
            </a:r>
            <a:r>
              <a:rPr lang="fr-FR" dirty="0"/>
              <a:t>une équipe à travailler au-delà de son régime de croisière </a:t>
            </a:r>
            <a:r>
              <a:rPr lang="fr-FR" dirty="0" smtClean="0"/>
              <a:t>a des </a:t>
            </a:r>
            <a:r>
              <a:rPr lang="fr-FR" dirty="0"/>
              <a:t>effets de bord négatifs sur la qualité de son travail : </a:t>
            </a:r>
            <a:endParaRPr lang="fr-FR" dirty="0" smtClean="0"/>
          </a:p>
          <a:p>
            <a:pPr lvl="1"/>
            <a:r>
              <a:rPr lang="fr-FR" dirty="0" smtClean="0"/>
              <a:t>le </a:t>
            </a:r>
            <a:r>
              <a:rPr lang="fr-FR" dirty="0"/>
              <a:t>nombre de défauts augmente,</a:t>
            </a:r>
          </a:p>
          <a:p>
            <a:pPr lvl="1"/>
            <a:r>
              <a:rPr lang="fr-FR" dirty="0"/>
              <a:t>la motivation diminue, les pratiques d’ingénierie sont négligées...</a:t>
            </a:r>
          </a:p>
          <a:p>
            <a:r>
              <a:rPr lang="fr-FR" dirty="0"/>
              <a:t>Au contraire, un rythme régulier peut être conservé longtemps, voire indéfiniment.</a:t>
            </a:r>
          </a:p>
          <a:p>
            <a:r>
              <a:rPr lang="fr-FR" dirty="0"/>
              <a:t>Il présente d’autres avantages : comme on connaît les dates de début et de </a:t>
            </a:r>
            <a:r>
              <a:rPr lang="fr-FR" i="1" dirty="0"/>
              <a:t>sprint </a:t>
            </a:r>
            <a:r>
              <a:rPr lang="fr-FR" dirty="0" smtClean="0"/>
              <a:t>à </a:t>
            </a:r>
            <a:r>
              <a:rPr lang="fr-FR" dirty="0" smtClean="0"/>
              <a:t>l’avance</a:t>
            </a:r>
            <a:r>
              <a:rPr lang="fr-FR" dirty="0"/>
              <a:t>, les revues sont plus faciles à organiser et les intervenants peuvent </a:t>
            </a:r>
            <a:r>
              <a:rPr lang="fr-FR" dirty="0" smtClean="0"/>
              <a:t>planifier leur </a:t>
            </a:r>
            <a:r>
              <a:rPr lang="fr-FR" dirty="0"/>
              <a:t>participation.</a:t>
            </a:r>
          </a:p>
        </p:txBody>
      </p:sp>
    </p:spTree>
    <p:extLst>
      <p:ext uri="{BB962C8B-B14F-4D97-AF65-F5344CB8AC3E}">
        <p14:creationId xmlns:p14="http://schemas.microsoft.com/office/powerpoint/2010/main" val="18955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Bloc de temps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>
            <a:normAutofit/>
          </a:bodyPr>
          <a:lstStyle/>
          <a:p>
            <a:r>
              <a:rPr lang="fr-FR" i="1" dirty="0"/>
              <a:t>Ressources régulières</a:t>
            </a:r>
          </a:p>
          <a:p>
            <a:r>
              <a:rPr lang="fr-FR" dirty="0"/>
              <a:t>Le bloc de temps délimite la quantité de travail faite pendant le </a:t>
            </a:r>
            <a:r>
              <a:rPr lang="fr-FR" i="1" dirty="0" smtClean="0"/>
              <a:t>sprint</a:t>
            </a:r>
            <a:r>
              <a:rPr lang="fr-FR" dirty="0" smtClean="0"/>
              <a:t>.</a:t>
            </a:r>
          </a:p>
          <a:p>
            <a:r>
              <a:rPr lang="fr-FR" dirty="0" smtClean="0"/>
              <a:t>Il </a:t>
            </a:r>
            <a:r>
              <a:rPr lang="fr-FR" dirty="0"/>
              <a:t>est le </a:t>
            </a:r>
            <a:r>
              <a:rPr lang="fr-FR" dirty="0" smtClean="0"/>
              <a:t>même pour </a:t>
            </a:r>
            <a:r>
              <a:rPr lang="fr-FR" dirty="0"/>
              <a:t>tous les </a:t>
            </a:r>
            <a:r>
              <a:rPr lang="fr-FR" i="1" dirty="0"/>
              <a:t>sprints </a:t>
            </a:r>
            <a:r>
              <a:rPr lang="fr-FR" dirty="0"/>
              <a:t>: 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dépend de la durée du </a:t>
            </a:r>
            <a:r>
              <a:rPr lang="fr-FR" i="1" dirty="0"/>
              <a:t>sprint </a:t>
            </a:r>
            <a:r>
              <a:rPr lang="fr-FR" dirty="0"/>
              <a:t>et de la taille de l’équipe qui </a:t>
            </a:r>
            <a:r>
              <a:rPr lang="fr-FR" dirty="0" smtClean="0"/>
              <a:t>sont fixes </a:t>
            </a:r>
            <a:r>
              <a:rPr lang="fr-FR" dirty="0"/>
              <a:t>toutes les deux, au moins sur une certaine période.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251" y="3676310"/>
            <a:ext cx="5088241" cy="240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Durée d’un sprint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Aux débuts de </a:t>
            </a:r>
            <a:r>
              <a:rPr lang="fr-FR" dirty="0" err="1" smtClean="0"/>
              <a:t>Scrum</a:t>
            </a:r>
            <a:r>
              <a:rPr lang="fr-FR" dirty="0" smtClean="0"/>
              <a:t> : des </a:t>
            </a:r>
            <a:r>
              <a:rPr lang="fr-FR" i="1" dirty="0"/>
              <a:t>sprints </a:t>
            </a:r>
            <a:r>
              <a:rPr lang="fr-FR" dirty="0"/>
              <a:t>d’un mois, sans variation.</a:t>
            </a:r>
          </a:p>
          <a:p>
            <a:r>
              <a:rPr lang="fr-FR" dirty="0" smtClean="0"/>
              <a:t>Aujourd’hui : tendance </a:t>
            </a:r>
            <a:r>
              <a:rPr lang="fr-FR" dirty="0"/>
              <a:t>à faire des </a:t>
            </a:r>
            <a:r>
              <a:rPr lang="fr-FR" i="1" dirty="0"/>
              <a:t>sprints </a:t>
            </a:r>
            <a:r>
              <a:rPr lang="fr-FR" dirty="0"/>
              <a:t>plus courts 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Sondage sur la durée des sprints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604" y="2921663"/>
            <a:ext cx="7350082" cy="24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4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Cycle de développement de SCRUM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Aspects temporels : phases et jalons.</a:t>
            </a:r>
            <a:endParaRPr lang="fr-FR" dirty="0"/>
          </a:p>
          <a:p>
            <a:r>
              <a:rPr lang="fr-FR" dirty="0" smtClean="0"/>
              <a:t>Aujourd’hui : tendance </a:t>
            </a:r>
            <a:r>
              <a:rPr lang="fr-FR" dirty="0"/>
              <a:t>à faire des </a:t>
            </a:r>
            <a:r>
              <a:rPr lang="fr-FR" i="1" dirty="0"/>
              <a:t>sprints </a:t>
            </a:r>
            <a:r>
              <a:rPr lang="fr-FR" dirty="0"/>
              <a:t>plus courts </a:t>
            </a:r>
            <a:r>
              <a:rPr lang="fr-FR" dirty="0" smtClean="0"/>
              <a:t>:</a:t>
            </a:r>
          </a:p>
          <a:p>
            <a:pPr lvl="1"/>
            <a:r>
              <a:rPr lang="fr-FR" dirty="0"/>
              <a:t>Avec </a:t>
            </a:r>
            <a:r>
              <a:rPr lang="fr-FR" dirty="0" err="1"/>
              <a:t>Scrum</a:t>
            </a:r>
            <a:r>
              <a:rPr lang="fr-FR" dirty="0"/>
              <a:t> le jalon mineur est la fin du </a:t>
            </a:r>
            <a:r>
              <a:rPr lang="fr-FR" i="1" dirty="0"/>
              <a:t>sprint </a:t>
            </a:r>
            <a:r>
              <a:rPr lang="fr-FR" dirty="0"/>
              <a:t>et le jalon majeur est </a:t>
            </a:r>
            <a:r>
              <a:rPr lang="fr-FR" dirty="0" smtClean="0"/>
              <a:t>la production </a:t>
            </a:r>
            <a:r>
              <a:rPr lang="fr-FR" dirty="0"/>
              <a:t>de la </a:t>
            </a:r>
            <a:r>
              <a:rPr lang="fr-FR" i="1" dirty="0"/>
              <a:t>release</a:t>
            </a:r>
            <a:r>
              <a:rPr lang="fr-FR" dirty="0"/>
              <a:t>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Une </a:t>
            </a:r>
            <a:r>
              <a:rPr lang="fr-FR" i="1" dirty="0"/>
              <a:t>release </a:t>
            </a:r>
            <a:r>
              <a:rPr lang="fr-FR" dirty="0"/>
              <a:t>est une série de </a:t>
            </a:r>
            <a:r>
              <a:rPr lang="fr-FR" i="1" dirty="0"/>
              <a:t>sprints </a:t>
            </a:r>
            <a:r>
              <a:rPr lang="fr-FR" dirty="0"/>
              <a:t>qui se termine quand les incréments </a:t>
            </a:r>
            <a:r>
              <a:rPr lang="fr-FR" dirty="0" smtClean="0"/>
              <a:t>successifs constituent </a:t>
            </a:r>
            <a:r>
              <a:rPr lang="fr-FR" dirty="0"/>
              <a:t>un produit qui présente suffisamment de valeur à ses utilisateurs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56" y="3032623"/>
            <a:ext cx="6532201" cy="148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9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Cycle de développement de SCRUM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>
            <a:normAutofit/>
          </a:bodyPr>
          <a:lstStyle/>
          <a:p>
            <a:r>
              <a:rPr lang="fr-FR" dirty="0"/>
              <a:t>La durée des </a:t>
            </a:r>
            <a:r>
              <a:rPr lang="fr-FR" i="1" dirty="0"/>
              <a:t>releases </a:t>
            </a:r>
            <a:r>
              <a:rPr lang="fr-FR" dirty="0"/>
              <a:t>est définie par l’équipe et le Product </a:t>
            </a:r>
            <a:r>
              <a:rPr lang="fr-FR" dirty="0" err="1"/>
              <a:t>Owner</a:t>
            </a:r>
            <a:r>
              <a:rPr lang="fr-FR" dirty="0"/>
              <a:t>. </a:t>
            </a:r>
            <a:endParaRPr lang="fr-FR" dirty="0" smtClean="0"/>
          </a:p>
          <a:p>
            <a:r>
              <a:rPr lang="fr-FR" dirty="0" smtClean="0"/>
              <a:t>La </a:t>
            </a:r>
            <a:r>
              <a:rPr lang="fr-FR" dirty="0"/>
              <a:t>tendance </a:t>
            </a:r>
            <a:r>
              <a:rPr lang="fr-FR" dirty="0" smtClean="0"/>
              <a:t>est à </a:t>
            </a:r>
            <a:r>
              <a:rPr lang="fr-FR" dirty="0"/>
              <a:t>raccourcir ces durées : </a:t>
            </a:r>
            <a:endParaRPr lang="fr-FR" dirty="0" smtClean="0"/>
          </a:p>
          <a:p>
            <a:pPr lvl="1"/>
            <a:r>
              <a:rPr lang="fr-FR" dirty="0" smtClean="0"/>
              <a:t>pour </a:t>
            </a:r>
            <a:r>
              <a:rPr lang="fr-FR" dirty="0"/>
              <a:t>de nombreuses équipes, une </a:t>
            </a:r>
            <a:r>
              <a:rPr lang="fr-FR" i="1" dirty="0"/>
              <a:t>release </a:t>
            </a:r>
            <a:r>
              <a:rPr lang="fr-FR" dirty="0"/>
              <a:t>dure environ </a:t>
            </a:r>
            <a:r>
              <a:rPr lang="fr-FR" dirty="0" smtClean="0"/>
              <a:t>trois mois</a:t>
            </a:r>
            <a:r>
              <a:rPr lang="fr-FR" dirty="0"/>
              <a:t>, avec des </a:t>
            </a:r>
            <a:r>
              <a:rPr lang="fr-FR" i="1" dirty="0"/>
              <a:t>sprints </a:t>
            </a:r>
            <a:r>
              <a:rPr lang="fr-FR" dirty="0"/>
              <a:t>de deux ou trois semaines. </a:t>
            </a:r>
            <a:endParaRPr lang="fr-FR" dirty="0" smtClean="0"/>
          </a:p>
          <a:p>
            <a:pPr lvl="1"/>
            <a:r>
              <a:rPr lang="fr-FR" dirty="0" smtClean="0"/>
              <a:t>Cela </a:t>
            </a:r>
            <a:r>
              <a:rPr lang="fr-FR" dirty="0"/>
              <a:t>permet de dérouler de quatre </a:t>
            </a:r>
            <a:r>
              <a:rPr lang="fr-FR" dirty="0" smtClean="0"/>
              <a:t>à six </a:t>
            </a:r>
            <a:r>
              <a:rPr lang="fr-FR" i="1" dirty="0"/>
              <a:t>sprints </a:t>
            </a:r>
            <a:r>
              <a:rPr lang="fr-FR" dirty="0"/>
              <a:t>dans une </a:t>
            </a:r>
            <a:r>
              <a:rPr lang="fr-FR" i="1" dirty="0"/>
              <a:t>release</a:t>
            </a:r>
            <a:r>
              <a:rPr lang="fr-FR" dirty="0"/>
              <a:t>.</a:t>
            </a:r>
          </a:p>
          <a:p>
            <a:r>
              <a:rPr lang="fr-FR" dirty="0"/>
              <a:t>Il n’y a pas de chevauchements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on ne commence pas un </a:t>
            </a:r>
            <a:r>
              <a:rPr lang="fr-FR" i="1" dirty="0"/>
              <a:t>sprint </a:t>
            </a:r>
            <a:r>
              <a:rPr lang="fr-FR" dirty="0"/>
              <a:t>tant que </a:t>
            </a:r>
            <a:r>
              <a:rPr lang="fr-FR" dirty="0" smtClean="0"/>
              <a:t>le précédent </a:t>
            </a:r>
            <a:r>
              <a:rPr lang="fr-FR" dirty="0"/>
              <a:t>n’est pas terminé et, en principe, le nouveau démarre immédiatement </a:t>
            </a:r>
            <a:r>
              <a:rPr lang="fr-FR" dirty="0" smtClean="0"/>
              <a:t>après le </a:t>
            </a:r>
            <a:r>
              <a:rPr lang="fr-FR" dirty="0"/>
              <a:t>précédent.</a:t>
            </a:r>
          </a:p>
          <a:p>
            <a:r>
              <a:rPr lang="fr-FR" dirty="0"/>
              <a:t>Les </a:t>
            </a:r>
            <a:r>
              <a:rPr lang="fr-FR" i="1" dirty="0"/>
              <a:t>sprints </a:t>
            </a:r>
            <a:r>
              <a:rPr lang="fr-FR" dirty="0"/>
              <a:t>s’enchaînent sans délai : </a:t>
            </a:r>
            <a:endParaRPr lang="fr-FR" dirty="0" smtClean="0"/>
          </a:p>
          <a:p>
            <a:pPr lvl="1"/>
            <a:r>
              <a:rPr lang="fr-FR" dirty="0" smtClean="0"/>
              <a:t>le </a:t>
            </a:r>
            <a:r>
              <a:rPr lang="fr-FR" dirty="0"/>
              <a:t>nouveau démarre immédiatement après </a:t>
            </a:r>
            <a:r>
              <a:rPr lang="fr-FR" dirty="0" smtClean="0"/>
              <a:t>le précédent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7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Cycle de développement de SCRUM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747" y="1575027"/>
            <a:ext cx="5225761" cy="16777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745" y="3982846"/>
            <a:ext cx="5672701" cy="13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Activités et cycle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>
            <a:normAutofit/>
          </a:bodyPr>
          <a:lstStyle/>
          <a:p>
            <a:r>
              <a:rPr lang="fr-FR" dirty="0"/>
              <a:t>Un </a:t>
            </a:r>
            <a:r>
              <a:rPr lang="fr-FR" b="1" dirty="0"/>
              <a:t>cycle de développement </a:t>
            </a:r>
            <a:r>
              <a:rPr lang="fr-FR" dirty="0"/>
              <a:t>se présente comme un enchaînement de phases </a:t>
            </a:r>
            <a:r>
              <a:rPr lang="fr-FR" dirty="0" smtClean="0"/>
              <a:t>dans lesquelles </a:t>
            </a:r>
            <a:r>
              <a:rPr lang="fr-FR" dirty="0"/>
              <a:t>on effectue des activités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Pour un développement de logiciel, les </a:t>
            </a:r>
            <a:r>
              <a:rPr lang="fr-FR" dirty="0" smtClean="0"/>
              <a:t>activités sont </a:t>
            </a:r>
            <a:r>
              <a:rPr lang="fr-FR" dirty="0"/>
              <a:t>généralement :</a:t>
            </a:r>
          </a:p>
          <a:p>
            <a:pPr lvl="1"/>
            <a:r>
              <a:rPr lang="fr-FR" dirty="0" smtClean="0"/>
              <a:t>Spécification </a:t>
            </a:r>
            <a:r>
              <a:rPr lang="fr-FR" dirty="0"/>
              <a:t>fonctionnelle (</a:t>
            </a:r>
            <a:r>
              <a:rPr lang="fr-FR" i="1" dirty="0" err="1" smtClean="0"/>
              <a:t>requirements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Architecture </a:t>
            </a:r>
            <a:r>
              <a:rPr lang="fr-FR" dirty="0"/>
              <a:t>(conception)</a:t>
            </a:r>
          </a:p>
          <a:p>
            <a:pPr lvl="1"/>
            <a:r>
              <a:rPr lang="fr-FR" dirty="0" smtClean="0"/>
              <a:t>Codage </a:t>
            </a:r>
            <a:r>
              <a:rPr lang="fr-FR" dirty="0"/>
              <a:t>(et test unitaire)</a:t>
            </a:r>
          </a:p>
          <a:p>
            <a:pPr lvl="1"/>
            <a:r>
              <a:rPr lang="fr-FR" dirty="0" smtClean="0"/>
              <a:t>Test </a:t>
            </a:r>
            <a:r>
              <a:rPr lang="fr-FR" dirty="0"/>
              <a:t>(d’intégration et de recette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r>
              <a:rPr lang="fr-FR" dirty="0"/>
              <a:t>Pour </a:t>
            </a:r>
            <a:r>
              <a:rPr lang="fr-FR" dirty="0" smtClean="0"/>
              <a:t>simplifier: usage de S </a:t>
            </a:r>
            <a:r>
              <a:rPr lang="fr-FR" dirty="0"/>
              <a:t>A C T pour désigner ces </a:t>
            </a:r>
            <a:r>
              <a:rPr lang="fr-FR" dirty="0" smtClean="0"/>
              <a:t>activités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1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fr-FR" dirty="0"/>
              <a:t>Les valeurs de SCRUM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/>
          </a:bodyPr>
          <a:lstStyle/>
          <a:p>
            <a:r>
              <a:rPr lang="fr-FR" dirty="0" err="1" smtClean="0"/>
              <a:t>Scrum</a:t>
            </a:r>
            <a:r>
              <a:rPr lang="fr-FR" dirty="0" smtClean="0"/>
              <a:t> est un processus agile qui vise à produire la plus grande valeur métier dans la durée la plus courte.</a:t>
            </a:r>
          </a:p>
          <a:p>
            <a:r>
              <a:rPr lang="fr-FR" dirty="0" smtClean="0"/>
              <a:t>Un logiciel qui fonctionne est produit à chaque sprint (toutes les 2 à 4 semaines).</a:t>
            </a:r>
          </a:p>
          <a:p>
            <a:r>
              <a:rPr lang="fr-FR" dirty="0" smtClean="0"/>
              <a:t>Le métier définit les priorités.</a:t>
            </a:r>
          </a:p>
          <a:p>
            <a:r>
              <a:rPr lang="fr-FR" dirty="0" smtClean="0"/>
              <a:t>L'équipe s'organise elle-même pour déterminer la meilleure façon de répondre aux exigences les plus prioritaires.</a:t>
            </a:r>
          </a:p>
          <a:p>
            <a:r>
              <a:rPr lang="fr-FR" dirty="0" smtClean="0"/>
              <a:t>A chaque fin de sprint, tout le monde peut voir fonctionner le produit courant et décider soit de le livrer dans l'état, soit de continuer à l'améliorer pendant un sprint supplémentaire.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17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Activités et cycle de développement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314" y="1196062"/>
            <a:ext cx="8938801" cy="24139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991" y="4346532"/>
            <a:ext cx="9007561" cy="18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/>
              <a:t>R</a:t>
            </a:r>
            <a:r>
              <a:rPr lang="fr-FR" dirty="0" smtClean="0"/>
              <a:t>ésultat d’un sprint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64771"/>
            <a:ext cx="10515600" cy="5012192"/>
          </a:xfrm>
        </p:spPr>
        <p:txBody>
          <a:bodyPr/>
          <a:lstStyle/>
          <a:p>
            <a:r>
              <a:rPr lang="fr-FR" dirty="0"/>
              <a:t>le résultat attendu est un incrément du produit final, qui </a:t>
            </a:r>
            <a:r>
              <a:rPr lang="fr-FR" dirty="0" smtClean="0"/>
              <a:t>est potentiellement </a:t>
            </a:r>
            <a:r>
              <a:rPr lang="fr-FR" dirty="0"/>
              <a:t>livrable.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39" y="2308722"/>
            <a:ext cx="10451521" cy="43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Résultat d’une release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>
            <a:normAutofit/>
          </a:bodyPr>
          <a:lstStyle/>
          <a:p>
            <a:r>
              <a:rPr lang="fr-FR" dirty="0" smtClean="0"/>
              <a:t>A voir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71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Guides pour les releases et sprints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>
            <a:normAutofit/>
          </a:bodyPr>
          <a:lstStyle/>
          <a:p>
            <a:r>
              <a:rPr lang="fr-FR" dirty="0" smtClean="0"/>
              <a:t>Il </a:t>
            </a:r>
            <a:r>
              <a:rPr lang="fr-FR" dirty="0"/>
              <a:t>y a </a:t>
            </a:r>
            <a:r>
              <a:rPr lang="fr-FR" dirty="0" smtClean="0"/>
              <a:t>trois </a:t>
            </a:r>
            <a:r>
              <a:rPr lang="fr-FR" dirty="0"/>
              <a:t>périodes distinctes </a:t>
            </a:r>
            <a:r>
              <a:rPr lang="fr-FR" dirty="0" smtClean="0"/>
              <a:t>dans une </a:t>
            </a:r>
            <a:r>
              <a:rPr lang="fr-FR" i="1" dirty="0"/>
              <a:t>release 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 smtClean="0"/>
              <a:t>La </a:t>
            </a:r>
            <a:r>
              <a:rPr lang="fr-FR" dirty="0"/>
              <a:t>période centrale, celle des </a:t>
            </a:r>
            <a:r>
              <a:rPr lang="fr-FR" i="1" dirty="0"/>
              <a:t>sprints</a:t>
            </a:r>
            <a:r>
              <a:rPr lang="fr-FR" dirty="0"/>
              <a:t>.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période avant le premier </a:t>
            </a:r>
            <a:r>
              <a:rPr lang="fr-FR" i="1" dirty="0"/>
              <a:t>sprint</a:t>
            </a:r>
            <a:r>
              <a:rPr lang="fr-FR" dirty="0"/>
              <a:t>.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période après le dernier </a:t>
            </a:r>
            <a:r>
              <a:rPr lang="fr-FR" i="1" dirty="0"/>
              <a:t>sprint </a:t>
            </a:r>
            <a:r>
              <a:rPr lang="fr-FR" dirty="0"/>
              <a:t>et avant la fin de la </a:t>
            </a:r>
            <a:r>
              <a:rPr lang="fr-FR" i="1" dirty="0"/>
              <a:t>release</a:t>
            </a:r>
            <a:r>
              <a:rPr lang="fr-FR" dirty="0"/>
              <a:t>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19" y="3033251"/>
            <a:ext cx="6944761" cy="28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Guides pour les releases et sprints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Démarrer le premier sprint au bon moment </a:t>
            </a:r>
            <a:endParaRPr lang="fr-FR" b="1" dirty="0" smtClean="0"/>
          </a:p>
          <a:p>
            <a:pPr marL="0" indent="0">
              <a:buNone/>
            </a:pPr>
            <a:endParaRPr lang="fr-FR" b="1" dirty="0"/>
          </a:p>
          <a:p>
            <a:pPr lvl="1"/>
            <a:r>
              <a:rPr lang="fr-FR" dirty="0" smtClean="0"/>
              <a:t>Le </a:t>
            </a:r>
            <a:r>
              <a:rPr lang="fr-FR" dirty="0"/>
              <a:t>développement d’une </a:t>
            </a:r>
            <a:r>
              <a:rPr lang="fr-FR" i="1" dirty="0"/>
              <a:t>release </a:t>
            </a:r>
            <a:r>
              <a:rPr lang="fr-FR" dirty="0"/>
              <a:t>commence par des travaux particuliers à faire </a:t>
            </a:r>
            <a:r>
              <a:rPr lang="fr-FR" dirty="0" smtClean="0"/>
              <a:t>avant de </a:t>
            </a:r>
            <a:r>
              <a:rPr lang="fr-FR" dirty="0"/>
              <a:t>lancer les </a:t>
            </a:r>
            <a:r>
              <a:rPr lang="fr-FR" i="1" dirty="0"/>
              <a:t>sprints </a:t>
            </a:r>
            <a:r>
              <a:rPr lang="fr-FR" dirty="0" smtClean="0"/>
              <a:t>successifs :</a:t>
            </a:r>
          </a:p>
          <a:p>
            <a:pPr lvl="2"/>
            <a:r>
              <a:rPr lang="fr-FR" dirty="0" smtClean="0"/>
              <a:t>comme </a:t>
            </a:r>
            <a:r>
              <a:rPr lang="fr-FR" dirty="0"/>
              <a:t>constituer l’équipe, définir la </a:t>
            </a:r>
            <a:r>
              <a:rPr lang="fr-FR" dirty="0" smtClean="0"/>
              <a:t>vision</a:t>
            </a:r>
          </a:p>
          <a:p>
            <a:pPr lvl="2"/>
            <a:r>
              <a:rPr lang="fr-FR" dirty="0" smtClean="0"/>
              <a:t>produire un </a:t>
            </a:r>
            <a:r>
              <a:rPr lang="fr-FR" i="1" dirty="0" err="1"/>
              <a:t>backlog</a:t>
            </a:r>
            <a:r>
              <a:rPr lang="fr-FR" i="1" dirty="0"/>
              <a:t> </a:t>
            </a:r>
            <a:r>
              <a:rPr lang="fr-FR" dirty="0"/>
              <a:t>initial et une première planification de la </a:t>
            </a:r>
            <a:r>
              <a:rPr lang="fr-FR" i="1" dirty="0"/>
              <a:t>release</a:t>
            </a:r>
            <a:r>
              <a:rPr lang="fr-FR" dirty="0"/>
              <a:t>. </a:t>
            </a:r>
            <a:endParaRPr lang="fr-FR" dirty="0" smtClean="0"/>
          </a:p>
          <a:p>
            <a:pPr marL="914400" lvl="2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Si </a:t>
            </a:r>
            <a:r>
              <a:rPr lang="fr-FR" dirty="0"/>
              <a:t>la </a:t>
            </a:r>
            <a:r>
              <a:rPr lang="fr-FR" i="1" dirty="0"/>
              <a:t>release </a:t>
            </a:r>
            <a:r>
              <a:rPr lang="fr-FR" dirty="0"/>
              <a:t>en </a:t>
            </a:r>
            <a:r>
              <a:rPr lang="fr-FR" dirty="0" smtClean="0"/>
              <a:t>question est </a:t>
            </a:r>
            <a:r>
              <a:rPr lang="fr-FR" dirty="0"/>
              <a:t>la première dans la vie du </a:t>
            </a:r>
            <a:r>
              <a:rPr lang="fr-FR" dirty="0" smtClean="0"/>
              <a:t>produit :</a:t>
            </a:r>
          </a:p>
          <a:p>
            <a:pPr lvl="2"/>
            <a:r>
              <a:rPr lang="fr-FR" dirty="0" smtClean="0"/>
              <a:t>travaux de définition </a:t>
            </a:r>
            <a:r>
              <a:rPr lang="fr-FR" dirty="0"/>
              <a:t>de </a:t>
            </a:r>
            <a:r>
              <a:rPr lang="fr-FR" dirty="0" smtClean="0"/>
              <a:t>produit</a:t>
            </a:r>
          </a:p>
          <a:p>
            <a:pPr lvl="2"/>
            <a:r>
              <a:rPr lang="fr-FR" dirty="0" smtClean="0"/>
              <a:t>et </a:t>
            </a:r>
            <a:r>
              <a:rPr lang="fr-FR" dirty="0"/>
              <a:t>d’architecture avant de lancer les </a:t>
            </a:r>
            <a:r>
              <a:rPr lang="fr-FR" i="1" dirty="0"/>
              <a:t>sprints</a:t>
            </a:r>
            <a:r>
              <a:rPr lang="fr-FR" dirty="0" smtClean="0"/>
              <a:t>.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La période de temps en début de </a:t>
            </a:r>
            <a:r>
              <a:rPr lang="fr-FR" i="1" dirty="0"/>
              <a:t>release </a:t>
            </a:r>
            <a:r>
              <a:rPr lang="fr-FR" dirty="0"/>
              <a:t>est parfois appelée le </a:t>
            </a:r>
            <a:r>
              <a:rPr lang="fr-FR" i="1" dirty="0"/>
              <a:t>sprint </a:t>
            </a:r>
            <a:r>
              <a:rPr lang="fr-FR" dirty="0" smtClean="0"/>
              <a:t>zéro</a:t>
            </a:r>
          </a:p>
          <a:p>
            <a:pPr lvl="1"/>
            <a:endParaRPr lang="fr-FR" dirty="0"/>
          </a:p>
          <a:p>
            <a:pPr lvl="2"/>
            <a:r>
              <a:rPr lang="fr-FR" dirty="0" smtClean="0"/>
              <a:t>un </a:t>
            </a:r>
            <a:r>
              <a:rPr lang="fr-FR" i="1" dirty="0"/>
              <a:t>sprint </a:t>
            </a:r>
            <a:r>
              <a:rPr lang="fr-FR" dirty="0"/>
              <a:t>comme les autres </a:t>
            </a:r>
          </a:p>
          <a:p>
            <a:pPr lvl="2"/>
            <a:r>
              <a:rPr lang="fr-FR" dirty="0" smtClean="0"/>
              <a:t>durée </a:t>
            </a:r>
            <a:r>
              <a:rPr lang="fr-FR" dirty="0"/>
              <a:t>est variable, les tâches qu’on y fait sont spécifiques de cette phase, </a:t>
            </a:r>
            <a:endParaRPr lang="fr-FR" dirty="0" smtClean="0"/>
          </a:p>
          <a:p>
            <a:pPr lvl="2"/>
            <a:r>
              <a:rPr lang="fr-FR" dirty="0" smtClean="0"/>
              <a:t>il </a:t>
            </a:r>
            <a:r>
              <a:rPr lang="fr-FR" dirty="0"/>
              <a:t>n’y a </a:t>
            </a:r>
            <a:r>
              <a:rPr lang="fr-FR" dirty="0" smtClean="0"/>
              <a:t>pas le </a:t>
            </a:r>
            <a:r>
              <a:rPr lang="fr-FR" dirty="0"/>
              <a:t>cérémonial habituel des </a:t>
            </a:r>
            <a:r>
              <a:rPr lang="fr-FR" i="1" dirty="0"/>
              <a:t>sprints</a:t>
            </a:r>
            <a:r>
              <a:rPr lang="fr-FR" dirty="0"/>
              <a:t>, </a:t>
            </a:r>
            <a:endParaRPr lang="fr-FR" dirty="0" smtClean="0"/>
          </a:p>
          <a:p>
            <a:pPr lvl="2"/>
            <a:r>
              <a:rPr lang="fr-FR" dirty="0" smtClean="0"/>
              <a:t>on </a:t>
            </a:r>
            <a:r>
              <a:rPr lang="fr-FR" dirty="0"/>
              <a:t>ne produit pas une version </a:t>
            </a:r>
            <a:r>
              <a:rPr lang="fr-FR" dirty="0" smtClean="0"/>
              <a:t>potentiellement utilisable </a:t>
            </a:r>
            <a:r>
              <a:rPr lang="fr-FR" dirty="0"/>
              <a:t>à la </a:t>
            </a:r>
            <a:r>
              <a:rPr lang="fr-FR" dirty="0" smtClean="0"/>
              <a:t>fin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01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Guides pour les releases et sprints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333999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 smtClean="0"/>
              <a:t>Produire des micros incréments</a:t>
            </a:r>
          </a:p>
          <a:p>
            <a:pPr marL="0" indent="0">
              <a:buNone/>
            </a:pPr>
            <a:endParaRPr lang="fr-FR" b="1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/>
              <a:t>Dans le cadre d’un développement logiciel, ces micro-incréments sont des versions</a:t>
            </a:r>
          </a:p>
          <a:p>
            <a:r>
              <a:rPr lang="fr-FR" dirty="0"/>
              <a:t>intermédiaires produites pendant le </a:t>
            </a:r>
            <a:r>
              <a:rPr lang="fr-FR" i="1" dirty="0"/>
              <a:t>sprint</a:t>
            </a:r>
            <a:r>
              <a:rPr lang="fr-FR" dirty="0"/>
              <a:t>. Elles sont utilisées par </a:t>
            </a:r>
            <a:r>
              <a:rPr lang="fr-FR"/>
              <a:t>l’équipe </a:t>
            </a:r>
            <a:r>
              <a:rPr lang="fr-FR" smtClean="0"/>
              <a:t>de développement </a:t>
            </a:r>
            <a:r>
              <a:rPr lang="fr-FR" dirty="0"/>
              <a:t>et le Product </a:t>
            </a:r>
            <a:r>
              <a:rPr lang="fr-FR" dirty="0" err="1"/>
              <a:t>Owner</a:t>
            </a:r>
            <a:r>
              <a:rPr lang="fr-FR" dirty="0"/>
              <a:t> pour passer les tests fonctionnels.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668" y="949377"/>
            <a:ext cx="6325921" cy="28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Guides pour les releases et sprints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>
            <a:normAutofit/>
          </a:bodyPr>
          <a:lstStyle/>
          <a:p>
            <a:r>
              <a:rPr lang="fr-FR" b="1" dirty="0"/>
              <a:t>Enchaîner les </a:t>
            </a:r>
            <a:r>
              <a:rPr lang="fr-FR" b="1" dirty="0" smtClean="0"/>
              <a:t>sprints</a:t>
            </a:r>
          </a:p>
          <a:p>
            <a:endParaRPr lang="fr-FR" b="1" dirty="0"/>
          </a:p>
          <a:p>
            <a:pPr lvl="1"/>
            <a:r>
              <a:rPr lang="fr-FR" dirty="0" smtClean="0"/>
              <a:t>« Si </a:t>
            </a:r>
            <a:r>
              <a:rPr lang="fr-FR" dirty="0"/>
              <a:t>on se réfère à l’athlétisme, objet de la métaphore, on ne peut pas </a:t>
            </a:r>
            <a:r>
              <a:rPr lang="fr-FR" i="1" dirty="0"/>
              <a:t>sprinter </a:t>
            </a:r>
            <a:r>
              <a:rPr lang="fr-FR" dirty="0" smtClean="0"/>
              <a:t>pendant toute </a:t>
            </a:r>
            <a:r>
              <a:rPr lang="fr-FR" dirty="0"/>
              <a:t>la durée de la course de fond que constitue une </a:t>
            </a:r>
            <a:r>
              <a:rPr lang="fr-FR" i="1" dirty="0"/>
              <a:t>release</a:t>
            </a:r>
            <a:r>
              <a:rPr lang="fr-FR" dirty="0"/>
              <a:t>, il faut des phases </a:t>
            </a:r>
            <a:r>
              <a:rPr lang="fr-FR" dirty="0" smtClean="0"/>
              <a:t>de récupérations. »</a:t>
            </a:r>
          </a:p>
          <a:p>
            <a:pPr lvl="1"/>
            <a:endParaRPr lang="fr-FR" dirty="0" smtClean="0"/>
          </a:p>
          <a:p>
            <a:pPr lvl="1"/>
            <a:r>
              <a:rPr lang="fr-FR" dirty="0"/>
              <a:t>Certains membres de l’équipe le font savoir lors des rétrospectives : </a:t>
            </a:r>
            <a:endParaRPr lang="fr-FR" dirty="0" smtClean="0"/>
          </a:p>
          <a:p>
            <a:pPr lvl="2"/>
            <a:r>
              <a:rPr lang="fr-FR" dirty="0" smtClean="0"/>
              <a:t>ils souhaitent des </a:t>
            </a:r>
            <a:r>
              <a:rPr lang="fr-FR" dirty="0"/>
              <a:t>jours de récupération entre les </a:t>
            </a:r>
            <a:r>
              <a:rPr lang="fr-FR" i="1" dirty="0"/>
              <a:t>sprints</a:t>
            </a:r>
            <a:r>
              <a:rPr lang="fr-FR" dirty="0"/>
              <a:t>. </a:t>
            </a:r>
            <a:endParaRPr lang="fr-FR" dirty="0" smtClean="0"/>
          </a:p>
          <a:p>
            <a:pPr lvl="2"/>
            <a:r>
              <a:rPr lang="fr-FR" dirty="0" smtClean="0"/>
              <a:t>La </a:t>
            </a:r>
            <a:r>
              <a:rPr lang="fr-FR" dirty="0"/>
              <a:t>plupart se contentent d’un week-end avant de repartir sur </a:t>
            </a:r>
            <a:r>
              <a:rPr lang="fr-FR" dirty="0" smtClean="0"/>
              <a:t>un nouveau </a:t>
            </a:r>
            <a:r>
              <a:rPr lang="fr-FR" i="1" dirty="0"/>
              <a:t>sprint </a:t>
            </a:r>
            <a:r>
              <a:rPr lang="fr-FR" dirty="0"/>
              <a:t>: la revue et la rétrospective se font le vendredi </a:t>
            </a:r>
            <a:r>
              <a:rPr lang="fr-FR" dirty="0" smtClean="0"/>
              <a:t>et </a:t>
            </a:r>
            <a:r>
              <a:rPr lang="fr-FR" dirty="0"/>
              <a:t>le prochain </a:t>
            </a:r>
            <a:r>
              <a:rPr lang="fr-FR" i="1" dirty="0"/>
              <a:t>sprint </a:t>
            </a:r>
            <a:r>
              <a:rPr lang="fr-FR" dirty="0"/>
              <a:t>démarre le </a:t>
            </a:r>
            <a:r>
              <a:rPr lang="fr-FR" dirty="0" smtClean="0"/>
              <a:t>lundi.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# Un </a:t>
            </a:r>
            <a:r>
              <a:rPr lang="fr-FR" dirty="0"/>
              <a:t>développement avec </a:t>
            </a:r>
            <a:r>
              <a:rPr lang="fr-FR" dirty="0" err="1" smtClean="0"/>
              <a:t>Scrum</a:t>
            </a:r>
            <a:r>
              <a:rPr lang="fr-FR" dirty="0" smtClean="0"/>
              <a:t> s’apparente </a:t>
            </a:r>
            <a:r>
              <a:rPr lang="fr-FR" dirty="0"/>
              <a:t>plus à une course à un rythme régulier, sans pause à chaque étape.</a:t>
            </a:r>
          </a:p>
        </p:txBody>
      </p:sp>
    </p:spTree>
    <p:extLst>
      <p:ext uri="{BB962C8B-B14F-4D97-AF65-F5344CB8AC3E}">
        <p14:creationId xmlns:p14="http://schemas.microsoft.com/office/powerpoint/2010/main" val="21117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6350" y="2988584"/>
            <a:ext cx="10515600" cy="810532"/>
          </a:xfrm>
        </p:spPr>
        <p:txBody>
          <a:bodyPr/>
          <a:lstStyle/>
          <a:p>
            <a:pPr algn="ctr"/>
            <a:r>
              <a:rPr lang="fr-FR" dirty="0" smtClean="0"/>
              <a:t>Product </a:t>
            </a:r>
            <a:r>
              <a:rPr lang="fr-FR" dirty="0" err="1" smtClean="0"/>
              <a:t>Owner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3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Responsabilités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19" y="2136440"/>
            <a:ext cx="6600961" cy="258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Responsabilités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Fournir une vision partagée du </a:t>
            </a:r>
            <a:r>
              <a:rPr lang="fr-FR" b="1" dirty="0" smtClean="0"/>
              <a:t>produit :</a:t>
            </a:r>
          </a:p>
          <a:p>
            <a:pPr marL="0" indent="0">
              <a:buNone/>
            </a:pPr>
            <a:endParaRPr lang="fr-FR" b="1" dirty="0"/>
          </a:p>
          <a:p>
            <a:pPr lvl="1"/>
            <a:r>
              <a:rPr lang="fr-FR" dirty="0"/>
              <a:t>Le Product </a:t>
            </a:r>
            <a:r>
              <a:rPr lang="fr-FR" dirty="0" err="1"/>
              <a:t>Owner</a:t>
            </a:r>
            <a:r>
              <a:rPr lang="fr-FR" dirty="0"/>
              <a:t> est responsable de définir l’objectif du produit et de le partager </a:t>
            </a:r>
            <a:r>
              <a:rPr lang="fr-FR" dirty="0" smtClean="0"/>
              <a:t>avec l’équipe </a:t>
            </a:r>
            <a:r>
              <a:rPr lang="fr-FR" dirty="0"/>
              <a:t>qui le développe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le </a:t>
            </a:r>
            <a:r>
              <a:rPr lang="fr-FR" dirty="0"/>
              <a:t>Product </a:t>
            </a:r>
            <a:r>
              <a:rPr lang="fr-FR" dirty="0" err="1"/>
              <a:t>Owner</a:t>
            </a:r>
            <a:r>
              <a:rPr lang="fr-FR" dirty="0"/>
              <a:t> </a:t>
            </a:r>
            <a:r>
              <a:rPr lang="fr-FR" dirty="0" smtClean="0"/>
              <a:t>doit avoir </a:t>
            </a:r>
            <a:r>
              <a:rPr lang="fr-FR" dirty="0"/>
              <a:t>une bonne vision du produit. </a:t>
            </a:r>
            <a:endParaRPr lang="fr-FR" dirty="0" smtClean="0"/>
          </a:p>
          <a:p>
            <a:pPr lvl="2"/>
            <a:r>
              <a:rPr lang="fr-FR" dirty="0" smtClean="0"/>
              <a:t>La </a:t>
            </a:r>
            <a:r>
              <a:rPr lang="fr-FR" dirty="0"/>
              <a:t>vision se construit au début du </a:t>
            </a:r>
            <a:r>
              <a:rPr lang="fr-FR" dirty="0" smtClean="0"/>
              <a:t>développement d’un </a:t>
            </a:r>
            <a:r>
              <a:rPr lang="fr-FR" dirty="0"/>
              <a:t>nouveau produit et se consolide ensuite. 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Elle </a:t>
            </a:r>
            <a:r>
              <a:rPr lang="fr-FR" dirty="0"/>
              <a:t>consiste typiquement à définir :</a:t>
            </a:r>
          </a:p>
          <a:p>
            <a:pPr lvl="2"/>
            <a:r>
              <a:rPr lang="fr-FR" dirty="0" smtClean="0"/>
              <a:t>l’énoncé </a:t>
            </a:r>
            <a:r>
              <a:rPr lang="fr-FR" dirty="0"/>
              <a:t>du problème que le produit veut résoudre,</a:t>
            </a:r>
          </a:p>
          <a:p>
            <a:pPr lvl="2"/>
            <a:r>
              <a:rPr lang="fr-FR" dirty="0" smtClean="0"/>
              <a:t>une </a:t>
            </a:r>
            <a:r>
              <a:rPr lang="fr-FR" dirty="0"/>
              <a:t>position du produit qui soit claire pour tout le </a:t>
            </a:r>
            <a:r>
              <a:rPr lang="fr-FR" dirty="0" smtClean="0"/>
              <a:t>monde, une liste des fonctionnalités essentielles. 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Chaque membre de l’équipe et toutes les parties prenantes du projet doivent partager </a:t>
            </a:r>
            <a:r>
              <a:rPr lang="fr-FR" dirty="0"/>
              <a:t>la même vision</a:t>
            </a:r>
            <a:r>
              <a:rPr lang="fr-FR" sz="800" dirty="0"/>
              <a:t>1</a:t>
            </a:r>
            <a:r>
              <a:rPr lang="fr-FR" dirty="0"/>
              <a:t>, et c’est au Product </a:t>
            </a:r>
            <a:r>
              <a:rPr lang="fr-FR" dirty="0" err="1"/>
              <a:t>Owner</a:t>
            </a:r>
            <a:r>
              <a:rPr lang="fr-FR" dirty="0"/>
              <a:t> de s’en assurer.</a:t>
            </a:r>
          </a:p>
        </p:txBody>
      </p:sp>
    </p:spTree>
    <p:extLst>
      <p:ext uri="{BB962C8B-B14F-4D97-AF65-F5344CB8AC3E}">
        <p14:creationId xmlns:p14="http://schemas.microsoft.com/office/powerpoint/2010/main" val="23147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fr-FR" dirty="0"/>
              <a:t>Les valeurs de SCRUM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/>
          </a:bodyPr>
          <a:lstStyle/>
          <a:p>
            <a:r>
              <a:rPr lang="fr-FR" b="1" dirty="0" err="1"/>
              <a:t>Scrum</a:t>
            </a:r>
            <a:r>
              <a:rPr lang="fr-FR" b="1" dirty="0"/>
              <a:t> </a:t>
            </a:r>
            <a:r>
              <a:rPr lang="fr-FR" dirty="0"/>
              <a:t>sert à développer des produits, généralement en quelques mois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Fonctionnalités </a:t>
            </a:r>
            <a:r>
              <a:rPr lang="fr-FR" dirty="0"/>
              <a:t>souhaitées </a:t>
            </a:r>
            <a:r>
              <a:rPr lang="fr-FR" dirty="0" smtClean="0"/>
              <a:t>collectées </a:t>
            </a:r>
            <a:r>
              <a:rPr lang="fr-FR" dirty="0"/>
              <a:t>dans le </a:t>
            </a:r>
            <a:r>
              <a:rPr lang="fr-FR" b="1" i="1" dirty="0" err="1"/>
              <a:t>backlog</a:t>
            </a:r>
            <a:r>
              <a:rPr lang="fr-FR" b="1" i="1" dirty="0"/>
              <a:t> </a:t>
            </a:r>
            <a:r>
              <a:rPr lang="fr-FR" b="1" dirty="0"/>
              <a:t>de produit </a:t>
            </a:r>
            <a:endParaRPr lang="fr-FR" b="1" dirty="0" smtClean="0"/>
          </a:p>
          <a:p>
            <a:pPr lvl="1"/>
            <a:r>
              <a:rPr lang="fr-FR" dirty="0" smtClean="0"/>
              <a:t>Classées par </a:t>
            </a:r>
            <a:r>
              <a:rPr lang="fr-FR" dirty="0"/>
              <a:t>priorité</a:t>
            </a:r>
            <a:r>
              <a:rPr lang="fr-FR" dirty="0" smtClean="0"/>
              <a:t>.</a:t>
            </a:r>
          </a:p>
          <a:p>
            <a:pPr lvl="1"/>
            <a:r>
              <a:rPr lang="fr-FR" b="1" dirty="0" smtClean="0"/>
              <a:t>Product </a:t>
            </a:r>
            <a:r>
              <a:rPr lang="fr-FR" b="1" dirty="0" err="1"/>
              <a:t>Owner</a:t>
            </a:r>
            <a:r>
              <a:rPr lang="fr-FR" b="1" dirty="0"/>
              <a:t> </a:t>
            </a:r>
            <a:r>
              <a:rPr lang="fr-FR" dirty="0" smtClean="0"/>
              <a:t>:  </a:t>
            </a:r>
            <a:r>
              <a:rPr lang="fr-FR" dirty="0"/>
              <a:t>responsable de la gestion de </a:t>
            </a:r>
            <a:r>
              <a:rPr lang="fr-FR" dirty="0" smtClean="0"/>
              <a:t>ce </a:t>
            </a:r>
            <a:r>
              <a:rPr lang="fr-FR" i="1" dirty="0" err="1" smtClean="0"/>
              <a:t>backlog</a:t>
            </a:r>
            <a:r>
              <a:rPr lang="fr-FR" dirty="0"/>
              <a:t>.</a:t>
            </a:r>
          </a:p>
          <a:p>
            <a:r>
              <a:rPr lang="fr-FR" dirty="0" smtClean="0"/>
              <a:t>Une </a:t>
            </a:r>
            <a:r>
              <a:rPr lang="fr-FR" b="1" dirty="0"/>
              <a:t>version (</a:t>
            </a:r>
            <a:r>
              <a:rPr lang="fr-FR" b="1" i="1" dirty="0"/>
              <a:t>release</a:t>
            </a:r>
            <a:r>
              <a:rPr lang="fr-FR" b="1" dirty="0"/>
              <a:t>) </a:t>
            </a:r>
            <a:r>
              <a:rPr lang="fr-FR" dirty="0"/>
              <a:t>est produite par une série d’itérations d’un </a:t>
            </a:r>
            <a:r>
              <a:rPr lang="fr-FR" dirty="0" smtClean="0"/>
              <a:t>mois  appelées des </a:t>
            </a:r>
            <a:r>
              <a:rPr lang="fr-FR" b="1" i="1" dirty="0"/>
              <a:t>sprints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Contenu </a:t>
            </a:r>
            <a:r>
              <a:rPr lang="fr-FR" dirty="0"/>
              <a:t>d’un </a:t>
            </a:r>
            <a:r>
              <a:rPr lang="fr-FR" i="1" dirty="0"/>
              <a:t>sprint </a:t>
            </a:r>
            <a:r>
              <a:rPr lang="fr-FR" dirty="0" smtClean="0"/>
              <a:t>défini </a:t>
            </a:r>
            <a:r>
              <a:rPr lang="fr-FR" dirty="0"/>
              <a:t>par l’équipe, avec le Product </a:t>
            </a:r>
            <a:r>
              <a:rPr lang="fr-FR" dirty="0" err="1"/>
              <a:t>Owner</a:t>
            </a:r>
            <a:r>
              <a:rPr lang="fr-FR" dirty="0" smtClean="0"/>
              <a:t>, en </a:t>
            </a:r>
            <a:r>
              <a:rPr lang="fr-FR" dirty="0"/>
              <a:t>tenant compte des priorités et de la capacité de l’équipe. À partir de </a:t>
            </a:r>
            <a:r>
              <a:rPr lang="fr-FR" dirty="0" smtClean="0"/>
              <a:t>ce contenu</a:t>
            </a:r>
            <a:r>
              <a:rPr lang="fr-FR" dirty="0"/>
              <a:t>, l’équipe identifie les tâches nécessaires et s’engage pour réaliser </a:t>
            </a:r>
            <a:r>
              <a:rPr lang="fr-FR" dirty="0" smtClean="0"/>
              <a:t>les fonctionnalités </a:t>
            </a:r>
            <a:r>
              <a:rPr lang="fr-FR" dirty="0"/>
              <a:t>sélectionnées pour le </a:t>
            </a:r>
            <a:r>
              <a:rPr lang="fr-FR" i="1" dirty="0"/>
              <a:t>sprint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31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Responsabilités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>
            <a:normAutofit/>
          </a:bodyPr>
          <a:lstStyle/>
          <a:p>
            <a:r>
              <a:rPr lang="fr-FR" b="1" dirty="0"/>
              <a:t>Définir le contenu du produit</a:t>
            </a:r>
          </a:p>
          <a:p>
            <a:pPr lvl="1"/>
            <a:r>
              <a:rPr lang="fr-FR" dirty="0"/>
              <a:t>Le Product </a:t>
            </a:r>
            <a:r>
              <a:rPr lang="fr-FR" dirty="0" err="1"/>
              <a:t>Owner</a:t>
            </a:r>
            <a:r>
              <a:rPr lang="fr-FR" dirty="0"/>
              <a:t> définit le contenu du produit. </a:t>
            </a:r>
            <a:endParaRPr lang="fr-FR" dirty="0" smtClean="0"/>
          </a:p>
          <a:p>
            <a:pPr lvl="2"/>
            <a:r>
              <a:rPr lang="fr-FR" dirty="0" smtClean="0"/>
              <a:t>Pour </a:t>
            </a:r>
            <a:r>
              <a:rPr lang="fr-FR" dirty="0"/>
              <a:t>cela, il identifie les </a:t>
            </a:r>
            <a:r>
              <a:rPr lang="fr-FR" dirty="0" smtClean="0"/>
              <a:t>fonctionnalités requises </a:t>
            </a:r>
            <a:r>
              <a:rPr lang="fr-FR" dirty="0"/>
              <a:t>et les collecte dans une liste, appelée le </a:t>
            </a:r>
            <a:r>
              <a:rPr lang="fr-FR" b="1" i="1" dirty="0" err="1"/>
              <a:t>backlog</a:t>
            </a:r>
            <a:r>
              <a:rPr lang="fr-FR" b="1" i="1" dirty="0"/>
              <a:t> </a:t>
            </a:r>
            <a:r>
              <a:rPr lang="fr-FR" b="1" dirty="0"/>
              <a:t>de </a:t>
            </a:r>
            <a:r>
              <a:rPr lang="fr-FR" b="1" dirty="0" smtClean="0"/>
              <a:t>produit</a:t>
            </a:r>
            <a:r>
              <a:rPr lang="fr-FR" dirty="0" smtClean="0"/>
              <a:t>.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Le </a:t>
            </a:r>
            <a:r>
              <a:rPr lang="fr-FR" dirty="0"/>
              <a:t>Product </a:t>
            </a:r>
            <a:r>
              <a:rPr lang="fr-FR" dirty="0" err="1"/>
              <a:t>Owner</a:t>
            </a:r>
            <a:r>
              <a:rPr lang="fr-FR" dirty="0"/>
              <a:t> est responsable du </a:t>
            </a:r>
            <a:r>
              <a:rPr lang="fr-FR" i="1" dirty="0" err="1"/>
              <a:t>backlog</a:t>
            </a:r>
            <a:r>
              <a:rPr lang="fr-FR" i="1" dirty="0"/>
              <a:t> </a:t>
            </a:r>
            <a:r>
              <a:rPr lang="fr-FR" dirty="0"/>
              <a:t>de produit et </a:t>
            </a:r>
            <a:r>
              <a:rPr lang="fr-FR" dirty="0" smtClean="0"/>
              <a:t>y contribue </a:t>
            </a:r>
            <a:r>
              <a:rPr lang="fr-FR" dirty="0"/>
              <a:t>de façon régulière. </a:t>
            </a:r>
            <a:endParaRPr lang="fr-FR" dirty="0" smtClean="0"/>
          </a:p>
          <a:p>
            <a:pPr lvl="2"/>
            <a:r>
              <a:rPr lang="fr-FR" dirty="0" smtClean="0"/>
              <a:t>En </a:t>
            </a:r>
            <a:r>
              <a:rPr lang="fr-FR" dirty="0"/>
              <a:t>plus de son travail pour le </a:t>
            </a:r>
            <a:r>
              <a:rPr lang="fr-FR" i="1" dirty="0"/>
              <a:t>sprint </a:t>
            </a:r>
            <a:r>
              <a:rPr lang="fr-FR" dirty="0"/>
              <a:t>courant, il passe </a:t>
            </a:r>
            <a:r>
              <a:rPr lang="fr-FR" dirty="0" smtClean="0"/>
              <a:t>une bonne </a:t>
            </a:r>
            <a:r>
              <a:rPr lang="fr-FR" dirty="0"/>
              <a:t>partie de son temps sur les éléments du </a:t>
            </a:r>
            <a:r>
              <a:rPr lang="fr-FR" i="1" dirty="0" err="1"/>
              <a:t>backlog</a:t>
            </a:r>
            <a:r>
              <a:rPr lang="fr-FR" i="1" dirty="0"/>
              <a:t> </a:t>
            </a:r>
            <a:r>
              <a:rPr lang="fr-FR" dirty="0"/>
              <a:t>prévus pour les </a:t>
            </a:r>
            <a:r>
              <a:rPr lang="fr-FR" i="1" dirty="0"/>
              <a:t>sprints </a:t>
            </a:r>
            <a:r>
              <a:rPr lang="fr-FR" dirty="0"/>
              <a:t>suivants</a:t>
            </a:r>
            <a:r>
              <a:rPr lang="fr-FR" dirty="0" smtClean="0"/>
              <a:t>.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Le Product fournit aussi </a:t>
            </a:r>
            <a:r>
              <a:rPr lang="fr-FR" dirty="0"/>
              <a:t>ses conditions de satisfaction, qui permettront de s’assurer que ce </a:t>
            </a:r>
            <a:r>
              <a:rPr lang="fr-FR" dirty="0" smtClean="0"/>
              <a:t>qu’il demande </a:t>
            </a:r>
            <a:r>
              <a:rPr lang="fr-FR" dirty="0"/>
              <a:t>est bien réalisé : </a:t>
            </a:r>
            <a:endParaRPr lang="fr-FR" dirty="0" smtClean="0"/>
          </a:p>
          <a:p>
            <a:pPr lvl="2"/>
            <a:r>
              <a:rPr lang="fr-FR" dirty="0" smtClean="0"/>
              <a:t>il </a:t>
            </a:r>
            <a:r>
              <a:rPr lang="fr-FR" dirty="0"/>
              <a:t>est donc impliqué dans les tests </a:t>
            </a:r>
            <a:r>
              <a:rPr lang="fr-FR" dirty="0" smtClean="0"/>
              <a:t>d’acceptation.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8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Responsabilités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Planifier la vie du produit</a:t>
            </a:r>
          </a:p>
          <a:p>
            <a:pPr lvl="1"/>
            <a:r>
              <a:rPr lang="fr-FR" dirty="0"/>
              <a:t>C’est le Product </a:t>
            </a:r>
            <a:r>
              <a:rPr lang="fr-FR" dirty="0" err="1"/>
              <a:t>Owner</a:t>
            </a:r>
            <a:r>
              <a:rPr lang="fr-FR" dirty="0"/>
              <a:t> qui définit l’ordre dans lequel les parties du produit </a:t>
            </a:r>
            <a:r>
              <a:rPr lang="fr-FR" dirty="0" smtClean="0"/>
              <a:t>seront  développées</a:t>
            </a:r>
            <a:r>
              <a:rPr lang="fr-FR" dirty="0"/>
              <a:t>. </a:t>
            </a:r>
            <a:endParaRPr lang="fr-FR" dirty="0" smtClean="0"/>
          </a:p>
          <a:p>
            <a:pPr lvl="2"/>
            <a:r>
              <a:rPr lang="fr-FR" dirty="0" smtClean="0"/>
              <a:t>Il </a:t>
            </a:r>
            <a:r>
              <a:rPr lang="fr-FR" dirty="0"/>
              <a:t>doit alimenter l’équipe avec les fonctionnalités à développer, selon </a:t>
            </a:r>
            <a:r>
              <a:rPr lang="fr-FR" dirty="0" smtClean="0"/>
              <a:t>ses priorités </a:t>
            </a:r>
            <a:r>
              <a:rPr lang="fr-FR" dirty="0"/>
              <a:t>définies en fonction de la valeur qu’elles apportent</a:t>
            </a:r>
            <a:r>
              <a:rPr lang="fr-FR" dirty="0" smtClean="0"/>
              <a:t>.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L’ordre de réalisation définit le cycle de vie du produit. </a:t>
            </a:r>
            <a:endParaRPr lang="fr-FR" dirty="0" smtClean="0"/>
          </a:p>
          <a:p>
            <a:pPr lvl="2"/>
            <a:r>
              <a:rPr lang="fr-FR" dirty="0" smtClean="0"/>
              <a:t>Cette </a:t>
            </a:r>
            <a:r>
              <a:rPr lang="fr-FR" dirty="0"/>
              <a:t>vie est </a:t>
            </a:r>
            <a:r>
              <a:rPr lang="fr-FR" dirty="0" smtClean="0"/>
              <a:t>constituée d’une </a:t>
            </a:r>
            <a:r>
              <a:rPr lang="fr-FR" dirty="0"/>
              <a:t>succession de versions (les </a:t>
            </a:r>
            <a:r>
              <a:rPr lang="fr-FR" i="1" dirty="0"/>
              <a:t>releases</a:t>
            </a:r>
            <a:r>
              <a:rPr lang="fr-FR" dirty="0"/>
              <a:t>). 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Le </a:t>
            </a:r>
            <a:r>
              <a:rPr lang="fr-FR" dirty="0"/>
              <a:t>Product </a:t>
            </a:r>
            <a:r>
              <a:rPr lang="fr-FR" dirty="0" err="1"/>
              <a:t>Owner</a:t>
            </a:r>
            <a:r>
              <a:rPr lang="fr-FR" dirty="0"/>
              <a:t> définit l’objectif </a:t>
            </a:r>
            <a:r>
              <a:rPr lang="fr-FR" dirty="0" smtClean="0"/>
              <a:t>d’une </a:t>
            </a:r>
            <a:r>
              <a:rPr lang="fr-FR" i="1" dirty="0" smtClean="0"/>
              <a:t>release </a:t>
            </a:r>
            <a:r>
              <a:rPr lang="fr-FR" dirty="0"/>
              <a:t>et prend les décisions sur son contenu et sa date de mise à disposition </a:t>
            </a:r>
            <a:r>
              <a:rPr lang="fr-FR" dirty="0" smtClean="0"/>
              <a:t>du produit.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En résumé, s’il n’a pas d’autorité formelle sur des personnes, le Product </a:t>
            </a:r>
            <a:r>
              <a:rPr lang="fr-FR" dirty="0" err="1"/>
              <a:t>Owner</a:t>
            </a:r>
            <a:r>
              <a:rPr lang="fr-FR" dirty="0"/>
              <a:t> </a:t>
            </a:r>
            <a:r>
              <a:rPr lang="fr-FR" dirty="0" smtClean="0"/>
              <a:t>a une </a:t>
            </a:r>
            <a:r>
              <a:rPr lang="fr-FR" dirty="0"/>
              <a:t>grande influence sur le produit réalisé.</a:t>
            </a:r>
          </a:p>
        </p:txBody>
      </p:sp>
    </p:spTree>
    <p:extLst>
      <p:ext uri="{BB962C8B-B14F-4D97-AF65-F5344CB8AC3E}">
        <p14:creationId xmlns:p14="http://schemas.microsoft.com/office/powerpoint/2010/main" val="9626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Compétences souhaitées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564" y="1564725"/>
            <a:ext cx="6325921" cy="35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Compétences souhaitées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>
            <a:normAutofit/>
          </a:bodyPr>
          <a:lstStyle/>
          <a:p>
            <a:r>
              <a:rPr lang="fr-FR" b="1" dirty="0"/>
              <a:t>Bonne connaissance du domaine métier</a:t>
            </a:r>
          </a:p>
          <a:p>
            <a:pPr lvl="1"/>
            <a:r>
              <a:rPr lang="fr-FR" dirty="0"/>
              <a:t>Ce qu’on appelle le métier (</a:t>
            </a:r>
            <a:r>
              <a:rPr lang="fr-FR" i="1" dirty="0"/>
              <a:t>business</a:t>
            </a:r>
            <a:r>
              <a:rPr lang="fr-FR" dirty="0"/>
              <a:t>), et qu’on retrouve en français dans </a:t>
            </a:r>
            <a:r>
              <a:rPr lang="fr-FR" dirty="0" smtClean="0"/>
              <a:t>l’expression </a:t>
            </a:r>
            <a:r>
              <a:rPr lang="fr-FR" dirty="0" err="1" smtClean="0"/>
              <a:t>coeur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fr-FR" dirty="0" smtClean="0"/>
              <a:t>métier </a:t>
            </a:r>
          </a:p>
          <a:p>
            <a:pPr lvl="1"/>
            <a:r>
              <a:rPr lang="fr-FR" dirty="0" smtClean="0"/>
              <a:t>Constitue </a:t>
            </a:r>
            <a:r>
              <a:rPr lang="fr-FR" dirty="0"/>
              <a:t>un domaine de connaissances en relation avec le quoi et </a:t>
            </a:r>
            <a:r>
              <a:rPr lang="fr-FR" dirty="0" smtClean="0"/>
              <a:t>le pourquoi </a:t>
            </a:r>
            <a:r>
              <a:rPr lang="fr-FR" dirty="0"/>
              <a:t>d’un produit. </a:t>
            </a:r>
            <a:endParaRPr lang="fr-FR" dirty="0" smtClean="0"/>
          </a:p>
          <a:p>
            <a:pPr lvl="2"/>
            <a:r>
              <a:rPr lang="fr-FR" dirty="0" smtClean="0"/>
              <a:t>Le </a:t>
            </a:r>
            <a:r>
              <a:rPr lang="fr-FR" dirty="0"/>
              <a:t>quoi (</a:t>
            </a:r>
            <a:r>
              <a:rPr lang="fr-FR" i="1" dirty="0" err="1"/>
              <a:t>what</a:t>
            </a:r>
            <a:r>
              <a:rPr lang="fr-FR" dirty="0"/>
              <a:t>), c’est ce que doit faire le produit</a:t>
            </a:r>
            <a:r>
              <a:rPr lang="fr-FR" dirty="0" smtClean="0"/>
              <a:t>.</a:t>
            </a:r>
          </a:p>
          <a:p>
            <a:pPr lvl="2"/>
            <a:r>
              <a:rPr lang="fr-FR" dirty="0" smtClean="0"/>
              <a:t>Le pourquoi (</a:t>
            </a:r>
            <a:r>
              <a:rPr lang="fr-FR" i="1" dirty="0" err="1"/>
              <a:t>why</a:t>
            </a:r>
            <a:r>
              <a:rPr lang="fr-FR" dirty="0"/>
              <a:t>), c’est la justification de l’existence du produit et de son contenu, en termes </a:t>
            </a:r>
            <a:r>
              <a:rPr lang="fr-FR" dirty="0" smtClean="0"/>
              <a:t>de fonctionnalités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Une bonne connaissance du domaine métier est fondamentale pour le </a:t>
            </a:r>
            <a:r>
              <a:rPr lang="fr-FR" dirty="0" smtClean="0"/>
              <a:t>Product </a:t>
            </a:r>
            <a:r>
              <a:rPr lang="fr-FR" dirty="0" err="1" smtClean="0"/>
              <a:t>Owner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il </a:t>
            </a:r>
            <a:r>
              <a:rPr lang="fr-FR" dirty="0"/>
              <a:t>est le représentant dans l’équipe de toutes les personnes qui </a:t>
            </a:r>
            <a:r>
              <a:rPr lang="fr-FR" dirty="0" smtClean="0"/>
              <a:t>utilisent ou </a:t>
            </a:r>
            <a:r>
              <a:rPr lang="fr-FR" dirty="0"/>
              <a:t>font utiliser le produit </a:t>
            </a:r>
            <a:r>
              <a:rPr lang="fr-FR" dirty="0" smtClean="0"/>
              <a:t>;</a:t>
            </a:r>
          </a:p>
          <a:p>
            <a:pPr lvl="2"/>
            <a:r>
              <a:rPr lang="fr-FR" dirty="0" smtClean="0"/>
              <a:t>Produit étant </a:t>
            </a:r>
            <a:r>
              <a:rPr lang="fr-FR" dirty="0"/>
              <a:t>développé pour rendre des services à </a:t>
            </a:r>
            <a:r>
              <a:rPr lang="fr-FR" dirty="0" smtClean="0"/>
              <a:t>ces personnes</a:t>
            </a:r>
            <a:r>
              <a:rPr lang="fr-FR" dirty="0"/>
              <a:t>, par exemple en automatisant des parties d’un processus.</a:t>
            </a:r>
          </a:p>
        </p:txBody>
      </p:sp>
    </p:spTree>
    <p:extLst>
      <p:ext uri="{BB962C8B-B14F-4D97-AF65-F5344CB8AC3E}">
        <p14:creationId xmlns:p14="http://schemas.microsoft.com/office/powerpoint/2010/main" val="1593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Compétences souhaitées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>
            <a:normAutofit/>
          </a:bodyPr>
          <a:lstStyle/>
          <a:p>
            <a:r>
              <a:rPr lang="fr-FR" b="1" dirty="0"/>
              <a:t>Bonne connaissance du domaine </a:t>
            </a:r>
            <a:r>
              <a:rPr lang="fr-FR" b="1" dirty="0" smtClean="0"/>
              <a:t>métier</a:t>
            </a:r>
          </a:p>
          <a:p>
            <a:endParaRPr lang="fr-FR" b="1" dirty="0"/>
          </a:p>
          <a:p>
            <a:pPr lvl="1"/>
            <a:r>
              <a:rPr lang="fr-FR" dirty="0"/>
              <a:t>Le Product </a:t>
            </a:r>
            <a:r>
              <a:rPr lang="fr-FR" dirty="0" err="1"/>
              <a:t>Owner</a:t>
            </a:r>
            <a:r>
              <a:rPr lang="fr-FR" dirty="0"/>
              <a:t> peut avoir acquis cette connaissance 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parce </a:t>
            </a:r>
            <a:r>
              <a:rPr lang="fr-FR" dirty="0"/>
              <a:t>qu’il est un </a:t>
            </a:r>
            <a:r>
              <a:rPr lang="fr-FR" dirty="0" smtClean="0"/>
              <a:t>des utilisateurs </a:t>
            </a:r>
            <a:r>
              <a:rPr lang="fr-FR" dirty="0"/>
              <a:t>potentiels et c’est souvent le cas dans les entreprises qui développent </a:t>
            </a:r>
            <a:r>
              <a:rPr lang="fr-FR" dirty="0" smtClean="0"/>
              <a:t>des produits </a:t>
            </a:r>
            <a:r>
              <a:rPr lang="fr-FR" dirty="0"/>
              <a:t>à usage interne ; </a:t>
            </a:r>
            <a:endParaRPr lang="fr-FR" dirty="0" smtClean="0"/>
          </a:p>
          <a:p>
            <a:pPr lvl="2"/>
            <a:r>
              <a:rPr lang="fr-FR" dirty="0" smtClean="0"/>
              <a:t>dans </a:t>
            </a:r>
            <a:r>
              <a:rPr lang="fr-FR" dirty="0"/>
              <a:t>celles produisant pour des clients externes, le </a:t>
            </a:r>
            <a:r>
              <a:rPr lang="fr-FR" dirty="0" smtClean="0"/>
              <a:t>Product </a:t>
            </a:r>
            <a:r>
              <a:rPr lang="fr-FR" dirty="0" err="1" smtClean="0"/>
              <a:t>Owner</a:t>
            </a:r>
            <a:r>
              <a:rPr lang="fr-FR" dirty="0" smtClean="0"/>
              <a:t> </a:t>
            </a:r>
            <a:r>
              <a:rPr lang="fr-FR" dirty="0"/>
              <a:t>vient souvent des équipes marketing ou produit</a:t>
            </a:r>
            <a:r>
              <a:rPr lang="fr-FR" dirty="0" smtClean="0"/>
              <a:t>.</a:t>
            </a:r>
          </a:p>
          <a:p>
            <a:pPr marL="914400" lvl="2" indent="0">
              <a:buNone/>
            </a:pPr>
            <a:endParaRPr lang="fr-FR" dirty="0"/>
          </a:p>
          <a:p>
            <a:pPr lvl="1"/>
            <a:r>
              <a:rPr lang="fr-FR" dirty="0"/>
              <a:t>On ne demande pas à un Product </a:t>
            </a:r>
            <a:r>
              <a:rPr lang="fr-FR" dirty="0" err="1"/>
              <a:t>Owner</a:t>
            </a:r>
            <a:r>
              <a:rPr lang="fr-FR" dirty="0"/>
              <a:t> de tout connaître du domaine </a:t>
            </a:r>
            <a:r>
              <a:rPr lang="fr-FR" dirty="0" smtClean="0"/>
              <a:t>fonctionnel : </a:t>
            </a:r>
          </a:p>
          <a:p>
            <a:pPr lvl="2"/>
            <a:r>
              <a:rPr lang="fr-FR" dirty="0" smtClean="0"/>
              <a:t>sur </a:t>
            </a:r>
            <a:r>
              <a:rPr lang="fr-FR" dirty="0"/>
              <a:t>des produits de grande taille, </a:t>
            </a:r>
            <a:r>
              <a:rPr lang="fr-FR" dirty="0" smtClean="0"/>
              <a:t>Il </a:t>
            </a:r>
            <a:r>
              <a:rPr lang="fr-FR" dirty="0"/>
              <a:t>s’appuiera, quand cela </a:t>
            </a:r>
            <a:r>
              <a:rPr lang="fr-FR" dirty="0" smtClean="0"/>
              <a:t>s’avérera nécessaire</a:t>
            </a:r>
            <a:r>
              <a:rPr lang="fr-FR" dirty="0"/>
              <a:t>, sur les bonnes personnes pour assumer pleinement son rôle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21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Compétences souhaitées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>
            <a:normAutofit/>
          </a:bodyPr>
          <a:lstStyle/>
          <a:p>
            <a:r>
              <a:rPr lang="fr-FR" b="1" dirty="0"/>
              <a:t>Maîtrise des techniques de définition de produit</a:t>
            </a:r>
          </a:p>
          <a:p>
            <a:pPr lvl="1"/>
            <a:r>
              <a:rPr lang="fr-FR" dirty="0"/>
              <a:t>Le Product </a:t>
            </a:r>
            <a:r>
              <a:rPr lang="fr-FR" dirty="0" err="1"/>
              <a:t>Owner</a:t>
            </a:r>
            <a:r>
              <a:rPr lang="fr-FR" dirty="0"/>
              <a:t> définit ce que fait le produit. </a:t>
            </a:r>
            <a:endParaRPr lang="fr-FR" dirty="0" smtClean="0"/>
          </a:p>
          <a:p>
            <a:pPr lvl="2"/>
            <a:r>
              <a:rPr lang="fr-FR" dirty="0" smtClean="0"/>
              <a:t>Il </a:t>
            </a:r>
            <a:r>
              <a:rPr lang="fr-FR" dirty="0"/>
              <a:t>a besoin </a:t>
            </a:r>
            <a:r>
              <a:rPr lang="fr-FR" dirty="0" smtClean="0"/>
              <a:t>d’avoir la maîtrise </a:t>
            </a:r>
            <a:r>
              <a:rPr lang="fr-FR" dirty="0"/>
              <a:t>des techniques de collecte des besoins et de leur transformation en </a:t>
            </a:r>
            <a:r>
              <a:rPr lang="fr-FR" u="sng" dirty="0" smtClean="0"/>
              <a:t>éléments du </a:t>
            </a:r>
            <a:r>
              <a:rPr lang="fr-FR" i="1" u="sng" dirty="0" err="1"/>
              <a:t>backlog</a:t>
            </a:r>
            <a:r>
              <a:rPr lang="fr-FR" i="1" u="sng" dirty="0"/>
              <a:t> </a:t>
            </a:r>
            <a:r>
              <a:rPr lang="fr-FR" dirty="0"/>
              <a:t>de produit. 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/>
              <a:t>Traditionnellement</a:t>
            </a:r>
            <a:r>
              <a:rPr lang="fr-FR" dirty="0"/>
              <a:t>, dans le développement de logiciel, </a:t>
            </a:r>
            <a:r>
              <a:rPr lang="fr-FR" u="sng" dirty="0" smtClean="0"/>
              <a:t>la  discipline </a:t>
            </a:r>
            <a:r>
              <a:rPr lang="fr-FR" u="sng" dirty="0"/>
              <a:t>d’ingénierie des exigences</a:t>
            </a:r>
            <a:r>
              <a:rPr lang="fr-FR" dirty="0"/>
              <a:t> (</a:t>
            </a:r>
            <a:r>
              <a:rPr lang="fr-FR" i="1" dirty="0" err="1"/>
              <a:t>requirements</a:t>
            </a:r>
            <a:r>
              <a:rPr lang="fr-FR" i="1" dirty="0"/>
              <a:t> engineering</a:t>
            </a:r>
            <a:r>
              <a:rPr lang="fr-FR" dirty="0"/>
              <a:t>) est celle qui définit </a:t>
            </a:r>
            <a:r>
              <a:rPr lang="fr-FR" dirty="0" smtClean="0"/>
              <a:t>le processus </a:t>
            </a:r>
            <a:r>
              <a:rPr lang="fr-FR" dirty="0"/>
              <a:t>de collecte de ce que doit faire le produit</a:t>
            </a:r>
            <a:r>
              <a:rPr lang="fr-FR" dirty="0" smtClean="0"/>
              <a:t>.</a:t>
            </a:r>
          </a:p>
          <a:p>
            <a:pPr lvl="2"/>
            <a:r>
              <a:rPr lang="fr-FR" dirty="0" err="1"/>
              <a:t>Scrum</a:t>
            </a:r>
            <a:r>
              <a:rPr lang="fr-FR" dirty="0"/>
              <a:t> ne prescrit pas de technique particulière pour identifier les éléments </a:t>
            </a:r>
            <a:r>
              <a:rPr lang="fr-FR" dirty="0" smtClean="0"/>
              <a:t>du </a:t>
            </a:r>
            <a:r>
              <a:rPr lang="fr-FR" i="1" dirty="0" err="1" smtClean="0"/>
              <a:t>backlog</a:t>
            </a:r>
            <a:r>
              <a:rPr lang="fr-FR" dirty="0"/>
              <a:t>, </a:t>
            </a:r>
            <a:endParaRPr lang="fr-FR" dirty="0" smtClean="0"/>
          </a:p>
          <a:p>
            <a:pPr lvl="2"/>
            <a:r>
              <a:rPr lang="fr-FR" dirty="0" smtClean="0"/>
              <a:t>#  </a:t>
            </a:r>
            <a:r>
              <a:rPr lang="fr-FR" dirty="0"/>
              <a:t>le constat fait sur le terrain est que la pratique la plus </a:t>
            </a:r>
            <a:r>
              <a:rPr lang="fr-FR" dirty="0" smtClean="0"/>
              <a:t>fréquemment associée </a:t>
            </a:r>
            <a:r>
              <a:rPr lang="fr-FR" dirty="0"/>
              <a:t>à </a:t>
            </a:r>
            <a:r>
              <a:rPr lang="fr-FR" dirty="0" err="1"/>
              <a:t>Scrum</a:t>
            </a:r>
            <a:r>
              <a:rPr lang="fr-FR" dirty="0"/>
              <a:t> est celle </a:t>
            </a:r>
            <a:r>
              <a:rPr lang="fr-FR" u="sng" dirty="0"/>
              <a:t>des « </a:t>
            </a:r>
            <a:r>
              <a:rPr lang="fr-FR" i="1" u="sng" dirty="0"/>
              <a:t>user stories </a:t>
            </a:r>
            <a:r>
              <a:rPr lang="fr-FR" u="sng" dirty="0" smtClean="0"/>
              <a:t>».</a:t>
            </a:r>
          </a:p>
          <a:p>
            <a:pPr lvl="2"/>
            <a:endParaRPr lang="fr-FR" u="sng" dirty="0"/>
          </a:p>
          <a:p>
            <a:pPr lvl="1"/>
            <a:r>
              <a:rPr lang="fr-FR" dirty="0"/>
              <a:t>La connaissance, et si possible la pratique des techniques de définition de produit</a:t>
            </a:r>
            <a:r>
              <a:rPr lang="fr-FR" dirty="0" smtClean="0"/>
              <a:t>, est </a:t>
            </a:r>
            <a:r>
              <a:rPr lang="fr-FR" dirty="0"/>
              <a:t>requise pour le Product </a:t>
            </a:r>
            <a:r>
              <a:rPr lang="fr-FR" dirty="0" err="1"/>
              <a:t>Owner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1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Compétences souhaitées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415642"/>
          </a:xfrm>
        </p:spPr>
        <p:txBody>
          <a:bodyPr>
            <a:normAutofit/>
          </a:bodyPr>
          <a:lstStyle/>
          <a:p>
            <a:r>
              <a:rPr lang="fr-FR" b="1" dirty="0"/>
              <a:t>Capacité à prendre des décisions rapidement</a:t>
            </a:r>
          </a:p>
          <a:p>
            <a:pPr lvl="1"/>
            <a:r>
              <a:rPr lang="fr-FR" dirty="0"/>
              <a:t>Choisir entre plusieurs alternatives sur des sujets d’importance </a:t>
            </a:r>
            <a:r>
              <a:rPr lang="fr-FR" dirty="0" smtClean="0"/>
              <a:t>variée :</a:t>
            </a:r>
          </a:p>
          <a:p>
            <a:pPr lvl="2"/>
            <a:r>
              <a:rPr lang="fr-FR" dirty="0" smtClean="0"/>
              <a:t>cela arrive quotidiennement </a:t>
            </a:r>
            <a:r>
              <a:rPr lang="fr-FR" dirty="0"/>
              <a:t>sur un projet : pour des raisons d’efficacité, </a:t>
            </a:r>
            <a:endParaRPr lang="fr-FR" dirty="0" smtClean="0"/>
          </a:p>
          <a:p>
            <a:pPr lvl="2"/>
            <a:r>
              <a:rPr lang="fr-FR" dirty="0" smtClean="0"/>
              <a:t>le </a:t>
            </a:r>
            <a:r>
              <a:rPr lang="fr-FR" dirty="0"/>
              <a:t>Product </a:t>
            </a:r>
            <a:r>
              <a:rPr lang="fr-FR" dirty="0" err="1"/>
              <a:t>Owner</a:t>
            </a:r>
            <a:r>
              <a:rPr lang="fr-FR" dirty="0"/>
              <a:t> </a:t>
            </a:r>
            <a:r>
              <a:rPr lang="fr-FR" dirty="0" smtClean="0"/>
              <a:t>doit pouvoir </a:t>
            </a:r>
            <a:r>
              <a:rPr lang="fr-FR" dirty="0"/>
              <a:t>le faire seul, sans en référer à une hiérarchie ou une autorité </a:t>
            </a:r>
            <a:r>
              <a:rPr lang="fr-FR" dirty="0" smtClean="0"/>
              <a:t>supérieure.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smtClean="0"/>
              <a:t> </a:t>
            </a:r>
            <a:r>
              <a:rPr lang="fr-FR" dirty="0"/>
              <a:t>il est essentiel qu’il ait la confiance des différents intervenants : il doit les </a:t>
            </a:r>
            <a:r>
              <a:rPr lang="fr-FR" dirty="0" smtClean="0"/>
              <a:t>voir régulièrement</a:t>
            </a:r>
            <a:r>
              <a:rPr lang="fr-FR" dirty="0"/>
              <a:t>, les consulter sur les éléments du </a:t>
            </a:r>
            <a:r>
              <a:rPr lang="fr-FR" i="1" dirty="0" err="1"/>
              <a:t>backlog</a:t>
            </a:r>
            <a:r>
              <a:rPr lang="fr-FR" i="1" dirty="0"/>
              <a:t> </a:t>
            </a:r>
            <a:r>
              <a:rPr lang="fr-FR" dirty="0"/>
              <a:t>qu’il connaît mal et sur </a:t>
            </a:r>
            <a:r>
              <a:rPr lang="fr-FR" dirty="0" smtClean="0"/>
              <a:t>les priorités </a:t>
            </a:r>
            <a:r>
              <a:rPr lang="fr-FR" dirty="0"/>
              <a:t>pour la </a:t>
            </a:r>
            <a:r>
              <a:rPr lang="fr-FR" i="1" dirty="0"/>
              <a:t>release </a:t>
            </a:r>
            <a:r>
              <a:rPr lang="fr-FR" dirty="0"/>
              <a:t>en cours.</a:t>
            </a:r>
          </a:p>
          <a:p>
            <a:pPr lvl="1"/>
            <a:r>
              <a:rPr lang="fr-FR" dirty="0"/>
              <a:t>Si les avis de ces intervenants sont contradictoires, ce qui ne manquera pas d’arriver,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</a:t>
            </a:r>
            <a:r>
              <a:rPr lang="fr-FR" dirty="0" smtClean="0"/>
              <a:t>le </a:t>
            </a:r>
            <a:r>
              <a:rPr lang="fr-FR" dirty="0"/>
              <a:t>Product </a:t>
            </a:r>
            <a:r>
              <a:rPr lang="fr-FR" dirty="0" err="1"/>
              <a:t>Owner</a:t>
            </a:r>
            <a:r>
              <a:rPr lang="fr-FR" dirty="0"/>
              <a:t> doit avoir l’autorité pour décider et fédérer les points de vue en </a:t>
            </a:r>
            <a:r>
              <a:rPr lang="fr-FR" dirty="0" smtClean="0"/>
              <a:t>une seule </a:t>
            </a:r>
            <a:r>
              <a:rPr lang="fr-FR" dirty="0"/>
              <a:t>proposition.</a:t>
            </a:r>
          </a:p>
          <a:p>
            <a:pPr lvl="2"/>
            <a:r>
              <a:rPr lang="fr-FR" dirty="0"/>
              <a:t>Il ne suffit pas qu’une personne décide, il faut aussi que ses décisions </a:t>
            </a:r>
            <a:r>
              <a:rPr lang="fr-FR" dirty="0" smtClean="0"/>
              <a:t>soient respectées et appliquées. </a:t>
            </a:r>
          </a:p>
          <a:p>
            <a:pPr lvl="1"/>
            <a:r>
              <a:rPr lang="fr-FR" dirty="0" smtClean="0"/>
              <a:t>Le Product </a:t>
            </a:r>
            <a:r>
              <a:rPr lang="fr-FR" dirty="0" err="1" smtClean="0"/>
              <a:t>Owner</a:t>
            </a:r>
            <a:r>
              <a:rPr lang="fr-FR" dirty="0" smtClean="0"/>
              <a:t> entraîne l’équipe en faisant en sorte que tout </a:t>
            </a:r>
            <a:r>
              <a:rPr lang="fr-FR" dirty="0"/>
              <a:t>le monde adhère pleinement aux choix sur le contenu du produit.</a:t>
            </a:r>
          </a:p>
        </p:txBody>
      </p:sp>
    </p:spTree>
    <p:extLst>
      <p:ext uri="{BB962C8B-B14F-4D97-AF65-F5344CB8AC3E}">
        <p14:creationId xmlns:p14="http://schemas.microsoft.com/office/powerpoint/2010/main" val="16067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Compétences souhaitées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415642"/>
          </a:xfrm>
        </p:spPr>
        <p:txBody>
          <a:bodyPr>
            <a:normAutofit fontScale="92500"/>
          </a:bodyPr>
          <a:lstStyle/>
          <a:p>
            <a:r>
              <a:rPr lang="fr-FR" b="1" dirty="0"/>
              <a:t>Capacité à détailler au bon moment</a:t>
            </a:r>
          </a:p>
          <a:p>
            <a:r>
              <a:rPr lang="fr-FR" dirty="0"/>
              <a:t>Avec une approche </a:t>
            </a:r>
            <a:r>
              <a:rPr lang="fr-FR" dirty="0" smtClean="0"/>
              <a:t>agile : 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spécification des exigences n’est pas détaillée dès le </a:t>
            </a:r>
            <a:r>
              <a:rPr lang="fr-FR" dirty="0" smtClean="0"/>
              <a:t>début du </a:t>
            </a:r>
            <a:r>
              <a:rPr lang="fr-FR" dirty="0"/>
              <a:t>développement. </a:t>
            </a:r>
            <a:endParaRPr lang="fr-FR" dirty="0" smtClean="0"/>
          </a:p>
          <a:p>
            <a:pPr lvl="1"/>
            <a:r>
              <a:rPr lang="fr-FR" dirty="0" smtClean="0"/>
              <a:t>Un </a:t>
            </a:r>
            <a:r>
              <a:rPr lang="fr-FR" dirty="0"/>
              <a:t>gros travail pour tout spécifier au commencement du </a:t>
            </a:r>
            <a:r>
              <a:rPr lang="fr-FR" dirty="0" smtClean="0"/>
              <a:t>projet (</a:t>
            </a:r>
            <a:r>
              <a:rPr lang="fr-FR" dirty="0"/>
              <a:t>BRUF, </a:t>
            </a:r>
            <a:r>
              <a:rPr lang="fr-FR" i="1" dirty="0" err="1"/>
              <a:t>Big</a:t>
            </a:r>
            <a:r>
              <a:rPr lang="fr-FR" i="1" dirty="0"/>
              <a:t> </a:t>
            </a:r>
            <a:r>
              <a:rPr lang="fr-FR" i="1" dirty="0" err="1"/>
              <a:t>Requirements</a:t>
            </a:r>
            <a:r>
              <a:rPr lang="fr-FR" i="1" dirty="0"/>
              <a:t> Up Front</a:t>
            </a:r>
            <a:r>
              <a:rPr lang="fr-FR" dirty="0"/>
              <a:t>) n’est pas recommandé.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smtClean="0"/>
              <a:t>le </a:t>
            </a:r>
            <a:r>
              <a:rPr lang="fr-FR" dirty="0"/>
              <a:t>Product </a:t>
            </a:r>
            <a:r>
              <a:rPr lang="fr-FR" dirty="0" err="1"/>
              <a:t>Owner</a:t>
            </a:r>
            <a:r>
              <a:rPr lang="fr-FR" dirty="0"/>
              <a:t> doit savoir, en </a:t>
            </a:r>
            <a:r>
              <a:rPr lang="fr-FR" dirty="0" smtClean="0"/>
              <a:t>fonction de </a:t>
            </a:r>
            <a:r>
              <a:rPr lang="fr-FR" dirty="0"/>
              <a:t>l’avancement, à quel moment détailler des éléments du </a:t>
            </a:r>
            <a:r>
              <a:rPr lang="fr-FR" i="1" dirty="0" err="1"/>
              <a:t>backlog</a:t>
            </a:r>
            <a:r>
              <a:rPr lang="fr-FR" i="1" dirty="0"/>
              <a:t> </a:t>
            </a:r>
            <a:r>
              <a:rPr lang="fr-FR" dirty="0"/>
              <a:t>de produit.</a:t>
            </a:r>
          </a:p>
          <a:p>
            <a:pPr lvl="1"/>
            <a:r>
              <a:rPr lang="fr-FR" dirty="0"/>
              <a:t>Pour cela, il doit faire preuve d’anticipation. </a:t>
            </a:r>
            <a:endParaRPr lang="fr-FR" dirty="0" smtClean="0"/>
          </a:p>
          <a:p>
            <a:pPr lvl="2"/>
            <a:r>
              <a:rPr lang="fr-FR" dirty="0" smtClean="0"/>
              <a:t>La </a:t>
            </a:r>
            <a:r>
              <a:rPr lang="fr-FR" dirty="0"/>
              <a:t>notion de priorité entre </a:t>
            </a:r>
            <a:r>
              <a:rPr lang="fr-FR" dirty="0" smtClean="0"/>
              <a:t>les éléments </a:t>
            </a:r>
            <a:r>
              <a:rPr lang="fr-FR" dirty="0"/>
              <a:t>du </a:t>
            </a:r>
            <a:r>
              <a:rPr lang="fr-FR" i="1" dirty="0" err="1"/>
              <a:t>backlog</a:t>
            </a:r>
            <a:r>
              <a:rPr lang="fr-FR" i="1" dirty="0"/>
              <a:t> </a:t>
            </a:r>
            <a:r>
              <a:rPr lang="fr-FR" dirty="0"/>
              <a:t>va l’y aider : ce qui est le plus prioritaire doit être prêt en premier.</a:t>
            </a:r>
          </a:p>
          <a:p>
            <a:pPr lvl="1"/>
            <a:r>
              <a:rPr lang="fr-FR" dirty="0"/>
              <a:t>Concrètement, cela signifie qu’il va passer du temps à s’impliquer sur les </a:t>
            </a:r>
            <a:r>
              <a:rPr lang="fr-FR" dirty="0" smtClean="0"/>
              <a:t>travaux courants</a:t>
            </a:r>
            <a:r>
              <a:rPr lang="fr-FR" dirty="0"/>
              <a:t>, comme les autres membres de l’équipe, mais qu’une bonne partie de </a:t>
            </a:r>
            <a:r>
              <a:rPr lang="fr-FR" dirty="0" smtClean="0"/>
              <a:t>son temps </a:t>
            </a:r>
            <a:r>
              <a:rPr lang="fr-FR" dirty="0"/>
              <a:t>porte aussi sur le futur du produit dans les semaines ou les mois qui viennent.</a:t>
            </a:r>
          </a:p>
          <a:p>
            <a:r>
              <a:rPr lang="fr-FR" dirty="0"/>
              <a:t>Le Product </a:t>
            </a:r>
            <a:r>
              <a:rPr lang="fr-FR" dirty="0" err="1"/>
              <a:t>Owner</a:t>
            </a:r>
            <a:r>
              <a:rPr lang="fr-FR" dirty="0"/>
              <a:t> décompose et détaille, au bon moment, le contenu du produit.</a:t>
            </a:r>
          </a:p>
        </p:txBody>
      </p:sp>
    </p:spTree>
    <p:extLst>
      <p:ext uri="{BB962C8B-B14F-4D97-AF65-F5344CB8AC3E}">
        <p14:creationId xmlns:p14="http://schemas.microsoft.com/office/powerpoint/2010/main" val="1115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Compétences souhaitées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415642"/>
          </a:xfrm>
        </p:spPr>
        <p:txBody>
          <a:bodyPr>
            <a:normAutofit/>
          </a:bodyPr>
          <a:lstStyle/>
          <a:p>
            <a:r>
              <a:rPr lang="fr-FR" b="1" dirty="0"/>
              <a:t>Esprit ouvert au changement</a:t>
            </a:r>
          </a:p>
          <a:p>
            <a:r>
              <a:rPr lang="fr-FR" dirty="0" smtClean="0"/>
              <a:t>Le </a:t>
            </a:r>
            <a:r>
              <a:rPr lang="fr-FR" i="1" dirty="0" err="1"/>
              <a:t>backlog</a:t>
            </a:r>
            <a:r>
              <a:rPr lang="fr-FR" i="1" dirty="0"/>
              <a:t> </a:t>
            </a:r>
            <a:r>
              <a:rPr lang="fr-FR" dirty="0"/>
              <a:t>de </a:t>
            </a:r>
            <a:r>
              <a:rPr lang="fr-FR" dirty="0" smtClean="0"/>
              <a:t>produit : outil principal du Product </a:t>
            </a:r>
            <a:r>
              <a:rPr lang="fr-FR" dirty="0" err="1" smtClean="0"/>
              <a:t>Owner</a:t>
            </a:r>
            <a:r>
              <a:rPr lang="fr-FR" dirty="0"/>
              <a:t> 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est </a:t>
            </a:r>
            <a:r>
              <a:rPr lang="fr-FR" dirty="0"/>
              <a:t>vivant et évolue </a:t>
            </a:r>
            <a:r>
              <a:rPr lang="fr-FR" dirty="0" smtClean="0"/>
              <a:t>pendant toute </a:t>
            </a:r>
            <a:r>
              <a:rPr lang="fr-FR" dirty="0"/>
              <a:t>la vie du projet. </a:t>
            </a:r>
            <a:endParaRPr lang="fr-FR" dirty="0" smtClean="0"/>
          </a:p>
          <a:p>
            <a:pPr lvl="1"/>
            <a:r>
              <a:rPr lang="fr-FR" dirty="0"/>
              <a:t>D</a:t>
            </a:r>
            <a:r>
              <a:rPr lang="fr-FR" dirty="0" smtClean="0"/>
              <a:t>ifférence </a:t>
            </a:r>
            <a:r>
              <a:rPr lang="fr-FR" dirty="0"/>
              <a:t>fondamentale avec la </a:t>
            </a:r>
            <a:r>
              <a:rPr lang="fr-FR" dirty="0" smtClean="0"/>
              <a:t>pratique qui </a:t>
            </a:r>
            <a:r>
              <a:rPr lang="fr-FR" dirty="0"/>
              <a:t>consiste à essayer de figer </a:t>
            </a:r>
            <a:r>
              <a:rPr lang="fr-FR" dirty="0" smtClean="0"/>
              <a:t>les spécifications </a:t>
            </a:r>
            <a:r>
              <a:rPr lang="fr-FR" dirty="0"/>
              <a:t>au début</a:t>
            </a:r>
            <a:r>
              <a:rPr lang="fr-FR" dirty="0" smtClean="0"/>
              <a:t>.</a:t>
            </a:r>
          </a:p>
          <a:p>
            <a:r>
              <a:rPr lang="fr-FR" dirty="0"/>
              <a:t>Un bon Product </a:t>
            </a:r>
            <a:r>
              <a:rPr lang="fr-FR" dirty="0" err="1"/>
              <a:t>Owner</a:t>
            </a:r>
            <a:r>
              <a:rPr lang="fr-FR" dirty="0"/>
              <a:t> s’adapte et prend en compte le </a:t>
            </a:r>
            <a:r>
              <a:rPr lang="fr-FR" i="1" dirty="0"/>
              <a:t>feedback </a:t>
            </a:r>
            <a:r>
              <a:rPr lang="fr-FR" dirty="0"/>
              <a:t>qui remonte </a:t>
            </a:r>
            <a:r>
              <a:rPr lang="fr-FR" dirty="0" smtClean="0"/>
              <a:t>suite aux </a:t>
            </a:r>
            <a:r>
              <a:rPr lang="fr-FR" dirty="0"/>
              <a:t>livraisons régulières des versions du produit. </a:t>
            </a:r>
            <a:endParaRPr lang="fr-FR" dirty="0" smtClean="0"/>
          </a:p>
          <a:p>
            <a:r>
              <a:rPr lang="fr-FR" dirty="0" smtClean="0"/>
              <a:t>Ajuster </a:t>
            </a:r>
            <a:r>
              <a:rPr lang="fr-FR" dirty="0"/>
              <a:t>la vision et mettre à jour </a:t>
            </a:r>
            <a:r>
              <a:rPr lang="fr-FR" dirty="0" smtClean="0"/>
              <a:t>le </a:t>
            </a:r>
            <a:r>
              <a:rPr lang="fr-FR" i="1" dirty="0" err="1" smtClean="0"/>
              <a:t>backlog</a:t>
            </a:r>
            <a:r>
              <a:rPr lang="fr-FR" i="1" dirty="0" smtClean="0"/>
              <a:t> </a:t>
            </a:r>
            <a:r>
              <a:rPr lang="fr-FR" dirty="0"/>
              <a:t>sont la preuve de son ouverture au changement. </a:t>
            </a:r>
            <a:endParaRPr lang="fr-FR" dirty="0" smtClean="0"/>
          </a:p>
          <a:p>
            <a:r>
              <a:rPr lang="fr-FR" dirty="0" smtClean="0"/>
              <a:t>Il </a:t>
            </a:r>
            <a:r>
              <a:rPr lang="fr-FR" dirty="0"/>
              <a:t>va même jusqu’à </a:t>
            </a:r>
            <a:r>
              <a:rPr lang="fr-FR" dirty="0" smtClean="0"/>
              <a:t>solliciter des </a:t>
            </a:r>
            <a:r>
              <a:rPr lang="fr-FR" dirty="0"/>
              <a:t>idées de changement auprès des utilisateurs et de l’équipe.</a:t>
            </a:r>
          </a:p>
        </p:txBody>
      </p:sp>
    </p:spTree>
    <p:extLst>
      <p:ext uri="{BB962C8B-B14F-4D97-AF65-F5344CB8AC3E}">
        <p14:creationId xmlns:p14="http://schemas.microsoft.com/office/powerpoint/2010/main" val="22544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Compétences souhaitées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415642"/>
          </a:xfrm>
        </p:spPr>
        <p:txBody>
          <a:bodyPr>
            <a:normAutofit/>
          </a:bodyPr>
          <a:lstStyle/>
          <a:p>
            <a:r>
              <a:rPr lang="fr-FR" b="1" dirty="0"/>
              <a:t>Aptitude à la négociation</a:t>
            </a:r>
          </a:p>
          <a:p>
            <a:r>
              <a:rPr lang="fr-FR" dirty="0" smtClean="0"/>
              <a:t>le Product </a:t>
            </a:r>
            <a:r>
              <a:rPr lang="fr-FR" dirty="0" err="1" smtClean="0"/>
              <a:t>Owner</a:t>
            </a:r>
            <a:r>
              <a:rPr lang="fr-FR" dirty="0" smtClean="0"/>
              <a:t> doit faire preuve de pédagogie pour expliquer ce qu’il propose d’ajouter au produit et convaincre l’équipe que les priorités qu’il propose sont les bonnes :</a:t>
            </a:r>
          </a:p>
          <a:p>
            <a:pPr lvl="1"/>
            <a:r>
              <a:rPr lang="fr-FR" dirty="0" smtClean="0"/>
              <a:t>Lors </a:t>
            </a:r>
            <a:r>
              <a:rPr lang="fr-FR" dirty="0"/>
              <a:t>des séances d’estimation et de planification qu’il effectue en compagnie </a:t>
            </a:r>
            <a:r>
              <a:rPr lang="fr-FR" dirty="0" smtClean="0"/>
              <a:t>de l’équipe.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Pendant le développement, il est souhaitable que le Product </a:t>
            </a:r>
            <a:r>
              <a:rPr lang="fr-FR" dirty="0" err="1" smtClean="0"/>
              <a:t>Owner</a:t>
            </a:r>
            <a:r>
              <a:rPr lang="fr-FR" dirty="0" smtClean="0"/>
              <a:t> rencontre souvent </a:t>
            </a:r>
            <a:r>
              <a:rPr lang="fr-FR" dirty="0"/>
              <a:t>le reste de l’équipe. 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vient normalement au </a:t>
            </a:r>
            <a:r>
              <a:rPr lang="fr-FR" i="1" dirty="0" err="1"/>
              <a:t>scrum</a:t>
            </a:r>
            <a:r>
              <a:rPr lang="fr-FR" i="1" dirty="0"/>
              <a:t> </a:t>
            </a:r>
            <a:r>
              <a:rPr lang="fr-FR" dirty="0"/>
              <a:t>quotidien et c’est </a:t>
            </a:r>
            <a:r>
              <a:rPr lang="fr-FR" dirty="0" smtClean="0"/>
              <a:t>une bonne </a:t>
            </a:r>
            <a:r>
              <a:rPr lang="fr-FR" dirty="0"/>
              <a:t>habitude qu’il reste discuter avec les développeurs à la suite de cette réunion.</a:t>
            </a:r>
          </a:p>
          <a:p>
            <a:pPr lvl="1"/>
            <a:r>
              <a:rPr lang="fr-FR" dirty="0"/>
              <a:t>C’est l’occasion d’écouter leurs propositions sur le produit et ils ont souvent de </a:t>
            </a:r>
            <a:r>
              <a:rPr lang="fr-FR" dirty="0" smtClean="0"/>
              <a:t>très bonnes </a:t>
            </a:r>
            <a:r>
              <a:rPr lang="fr-FR" dirty="0"/>
              <a:t>idées.</a:t>
            </a:r>
          </a:p>
        </p:txBody>
      </p:sp>
    </p:spTree>
    <p:extLst>
      <p:ext uri="{BB962C8B-B14F-4D97-AF65-F5344CB8AC3E}">
        <p14:creationId xmlns:p14="http://schemas.microsoft.com/office/powerpoint/2010/main" val="28818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fr-FR" dirty="0"/>
              <a:t>Les valeurs de SCRUM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/>
          </a:bodyPr>
          <a:lstStyle/>
          <a:p>
            <a:r>
              <a:rPr lang="fr-FR" b="1" dirty="0" err="1"/>
              <a:t>Scrum</a:t>
            </a:r>
            <a:r>
              <a:rPr lang="fr-FR" b="1" dirty="0"/>
              <a:t> </a:t>
            </a:r>
            <a:r>
              <a:rPr lang="fr-FR" dirty="0"/>
              <a:t>sert à développer des produits, généralement en quelques mois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Fonctionnalités </a:t>
            </a:r>
            <a:r>
              <a:rPr lang="fr-FR" dirty="0"/>
              <a:t>souhaitées </a:t>
            </a:r>
            <a:r>
              <a:rPr lang="fr-FR" dirty="0" smtClean="0"/>
              <a:t>collectées </a:t>
            </a:r>
            <a:r>
              <a:rPr lang="fr-FR" dirty="0"/>
              <a:t>dans le </a:t>
            </a:r>
            <a:r>
              <a:rPr lang="fr-FR" b="1" i="1" dirty="0" err="1"/>
              <a:t>backlog</a:t>
            </a:r>
            <a:r>
              <a:rPr lang="fr-FR" b="1" i="1" dirty="0"/>
              <a:t> </a:t>
            </a:r>
            <a:r>
              <a:rPr lang="fr-FR" b="1" dirty="0"/>
              <a:t>de produit </a:t>
            </a:r>
            <a:endParaRPr lang="fr-FR" b="1" dirty="0" smtClean="0"/>
          </a:p>
          <a:p>
            <a:pPr lvl="1"/>
            <a:r>
              <a:rPr lang="fr-FR" dirty="0" smtClean="0"/>
              <a:t>Classées par </a:t>
            </a:r>
            <a:r>
              <a:rPr lang="fr-FR" dirty="0"/>
              <a:t>priorité</a:t>
            </a:r>
            <a:r>
              <a:rPr lang="fr-FR" dirty="0" smtClean="0"/>
              <a:t>.</a:t>
            </a:r>
          </a:p>
          <a:p>
            <a:pPr lvl="1"/>
            <a:r>
              <a:rPr lang="fr-FR" b="1" dirty="0" smtClean="0"/>
              <a:t>Product </a:t>
            </a:r>
            <a:r>
              <a:rPr lang="fr-FR" b="1" dirty="0" err="1"/>
              <a:t>Owner</a:t>
            </a:r>
            <a:r>
              <a:rPr lang="fr-FR" b="1" dirty="0"/>
              <a:t> </a:t>
            </a:r>
            <a:r>
              <a:rPr lang="fr-FR" dirty="0" smtClean="0"/>
              <a:t>:  </a:t>
            </a:r>
            <a:r>
              <a:rPr lang="fr-FR" dirty="0"/>
              <a:t>responsable de la gestion de </a:t>
            </a:r>
            <a:r>
              <a:rPr lang="fr-FR" dirty="0" smtClean="0"/>
              <a:t>ce </a:t>
            </a:r>
            <a:r>
              <a:rPr lang="fr-FR" i="1" dirty="0" err="1" smtClean="0"/>
              <a:t>backlog</a:t>
            </a:r>
            <a:r>
              <a:rPr lang="fr-FR" dirty="0"/>
              <a:t>.</a:t>
            </a:r>
          </a:p>
          <a:p>
            <a:r>
              <a:rPr lang="fr-FR" dirty="0" smtClean="0"/>
              <a:t>Une </a:t>
            </a:r>
            <a:r>
              <a:rPr lang="fr-FR" b="1" dirty="0"/>
              <a:t>version (</a:t>
            </a:r>
            <a:r>
              <a:rPr lang="fr-FR" b="1" i="1" dirty="0"/>
              <a:t>release</a:t>
            </a:r>
            <a:r>
              <a:rPr lang="fr-FR" b="1" dirty="0"/>
              <a:t>) </a:t>
            </a:r>
            <a:r>
              <a:rPr lang="fr-FR" dirty="0"/>
              <a:t>est produite par une série d’itérations d’un </a:t>
            </a:r>
            <a:r>
              <a:rPr lang="fr-FR" dirty="0" smtClean="0"/>
              <a:t>mois  appelées des </a:t>
            </a:r>
            <a:r>
              <a:rPr lang="fr-FR" b="1" i="1" dirty="0"/>
              <a:t>sprints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Contenu </a:t>
            </a:r>
            <a:r>
              <a:rPr lang="fr-FR" dirty="0"/>
              <a:t>d’un </a:t>
            </a:r>
            <a:r>
              <a:rPr lang="fr-FR" i="1" dirty="0"/>
              <a:t>sprint </a:t>
            </a:r>
            <a:r>
              <a:rPr lang="fr-FR" dirty="0" smtClean="0"/>
              <a:t>défini </a:t>
            </a:r>
            <a:r>
              <a:rPr lang="fr-FR" dirty="0"/>
              <a:t>par l’équipe, avec le Product </a:t>
            </a:r>
            <a:r>
              <a:rPr lang="fr-FR" dirty="0" err="1"/>
              <a:t>Owner</a:t>
            </a:r>
            <a:r>
              <a:rPr lang="fr-FR" dirty="0" smtClean="0"/>
              <a:t>, en </a:t>
            </a:r>
            <a:r>
              <a:rPr lang="fr-FR" dirty="0"/>
              <a:t>tenant compte des priorités et de la capacité de l’équipe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À partir de </a:t>
            </a:r>
            <a:r>
              <a:rPr lang="fr-FR" dirty="0" smtClean="0"/>
              <a:t>ce contenu</a:t>
            </a:r>
            <a:r>
              <a:rPr lang="fr-FR" dirty="0"/>
              <a:t>, l’équipe identifie les tâches nécessaires et s’engage pour réaliser </a:t>
            </a:r>
            <a:r>
              <a:rPr lang="fr-FR" dirty="0" smtClean="0"/>
              <a:t>les fonctionnalités </a:t>
            </a:r>
            <a:r>
              <a:rPr lang="fr-FR" dirty="0"/>
              <a:t>sélectionnées pour le </a:t>
            </a:r>
            <a:r>
              <a:rPr lang="fr-FR" i="1" dirty="0"/>
              <a:t>sprint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20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Choix du Product </a:t>
            </a:r>
            <a:r>
              <a:rPr lang="fr-FR" dirty="0" err="1" smtClean="0"/>
              <a:t>Owner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415642"/>
          </a:xfrm>
        </p:spPr>
        <p:txBody>
          <a:bodyPr>
            <a:normAutofit/>
          </a:bodyPr>
          <a:lstStyle/>
          <a:p>
            <a:r>
              <a:rPr lang="fr-FR" i="1" dirty="0"/>
              <a:t>Disponibilité continue</a:t>
            </a:r>
          </a:p>
          <a:p>
            <a:pPr lvl="1"/>
            <a:r>
              <a:rPr lang="fr-FR" dirty="0"/>
              <a:t>Le Product </a:t>
            </a:r>
            <a:r>
              <a:rPr lang="fr-FR" dirty="0" err="1"/>
              <a:t>Owner</a:t>
            </a:r>
            <a:r>
              <a:rPr lang="fr-FR" dirty="0"/>
              <a:t> fait partie de l’équipe et participe aux réunions du cérémonial. </a:t>
            </a:r>
            <a:endParaRPr lang="fr-FR" dirty="0" smtClean="0"/>
          </a:p>
          <a:p>
            <a:pPr lvl="2"/>
            <a:r>
              <a:rPr lang="fr-FR" dirty="0" smtClean="0"/>
              <a:t>Par  opposition </a:t>
            </a:r>
            <a:r>
              <a:rPr lang="fr-FR" dirty="0"/>
              <a:t>à ce qui se passe pour un projet classique, où l’intervention du client (ou </a:t>
            </a:r>
            <a:r>
              <a:rPr lang="fr-FR" dirty="0" smtClean="0"/>
              <a:t>de son </a:t>
            </a:r>
            <a:r>
              <a:rPr lang="fr-FR" dirty="0"/>
              <a:t>représentant) est importante au début et à la fin, l’implication du Product </a:t>
            </a:r>
            <a:r>
              <a:rPr lang="fr-FR" dirty="0" err="1" smtClean="0"/>
              <a:t>Owner</a:t>
            </a:r>
            <a:r>
              <a:rPr lang="fr-FR" dirty="0" smtClean="0"/>
              <a:t> est continue </a:t>
            </a:r>
            <a:r>
              <a:rPr lang="fr-FR" dirty="0"/>
              <a:t>sur tous les </a:t>
            </a:r>
            <a:r>
              <a:rPr lang="fr-FR" i="1" dirty="0"/>
              <a:t>sprints</a:t>
            </a:r>
            <a:r>
              <a:rPr lang="fr-FR" dirty="0" smtClean="0"/>
              <a:t>.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smtClean="0"/>
              <a:t>Le Product </a:t>
            </a:r>
            <a:r>
              <a:rPr lang="fr-FR" dirty="0" err="1" smtClean="0"/>
              <a:t>Owner</a:t>
            </a:r>
            <a:r>
              <a:rPr lang="fr-FR" dirty="0" smtClean="0"/>
              <a:t> est un membre de l’équipe à part entière, il est tenu de participer aux réunions </a:t>
            </a:r>
            <a:r>
              <a:rPr lang="fr-FR" dirty="0" err="1" smtClean="0"/>
              <a:t>Scrum</a:t>
            </a:r>
            <a:r>
              <a:rPr lang="fr-FR" dirty="0" smtClean="0"/>
              <a:t>.</a:t>
            </a:r>
          </a:p>
          <a:p>
            <a:r>
              <a:rPr lang="fr-FR" i="1" dirty="0" smtClean="0"/>
              <a:t>Implication </a:t>
            </a:r>
            <a:r>
              <a:rPr lang="fr-FR" i="1" dirty="0"/>
              <a:t>au jour le jour</a:t>
            </a:r>
          </a:p>
          <a:p>
            <a:pPr lvl="1"/>
            <a:r>
              <a:rPr lang="fr-FR" dirty="0"/>
              <a:t>En plus de participer à ces réunions, le Product </a:t>
            </a:r>
            <a:r>
              <a:rPr lang="fr-FR" dirty="0" err="1"/>
              <a:t>Owner</a:t>
            </a:r>
            <a:r>
              <a:rPr lang="fr-FR" dirty="0"/>
              <a:t> se doit aussi de :</a:t>
            </a:r>
          </a:p>
          <a:p>
            <a:pPr lvl="2"/>
            <a:r>
              <a:rPr lang="fr-FR" dirty="0" smtClean="0"/>
              <a:t>mettre </a:t>
            </a:r>
            <a:r>
              <a:rPr lang="fr-FR" dirty="0"/>
              <a:t>à jour le </a:t>
            </a:r>
            <a:r>
              <a:rPr lang="fr-FR" i="1" dirty="0" err="1"/>
              <a:t>backlog</a:t>
            </a:r>
            <a:r>
              <a:rPr lang="fr-FR" i="1" dirty="0"/>
              <a:t> </a:t>
            </a:r>
            <a:r>
              <a:rPr lang="fr-FR" dirty="0"/>
              <a:t>de produit, ajuster les priorités,</a:t>
            </a:r>
          </a:p>
          <a:p>
            <a:pPr lvl="2"/>
            <a:r>
              <a:rPr lang="fr-FR" dirty="0" smtClean="0"/>
              <a:t>répondre </a:t>
            </a:r>
            <a:r>
              <a:rPr lang="fr-FR" dirty="0"/>
              <a:t>aux questions sur le produit</a:t>
            </a:r>
            <a:r>
              <a:rPr lang="fr-FR" dirty="0" smtClean="0"/>
              <a:t>,</a:t>
            </a:r>
          </a:p>
          <a:p>
            <a:pPr lvl="2"/>
            <a:r>
              <a:rPr lang="fr-FR" dirty="0"/>
              <a:t>définir les tests d’acceptation,</a:t>
            </a:r>
          </a:p>
          <a:p>
            <a:pPr lvl="2"/>
            <a:r>
              <a:rPr lang="fr-FR" dirty="0" smtClean="0"/>
              <a:t>passer </a:t>
            </a:r>
            <a:r>
              <a:rPr lang="fr-FR" dirty="0"/>
              <a:t>ces tests ou s’assurer qu’ils sont bien passés.</a:t>
            </a:r>
          </a:p>
        </p:txBody>
      </p:sp>
    </p:spTree>
    <p:extLst>
      <p:ext uri="{BB962C8B-B14F-4D97-AF65-F5344CB8AC3E}">
        <p14:creationId xmlns:p14="http://schemas.microsoft.com/office/powerpoint/2010/main" val="42111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Choix du Product </a:t>
            </a:r>
            <a:r>
              <a:rPr lang="fr-FR" dirty="0" err="1" smtClean="0"/>
              <a:t>Owner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415642"/>
          </a:xfrm>
        </p:spPr>
        <p:txBody>
          <a:bodyPr>
            <a:normAutofit/>
          </a:bodyPr>
          <a:lstStyle/>
          <a:p>
            <a:r>
              <a:rPr lang="fr-FR" b="1" dirty="0"/>
              <a:t>Une seule personne</a:t>
            </a:r>
          </a:p>
          <a:p>
            <a:pPr lvl="1"/>
            <a:r>
              <a:rPr lang="fr-FR" i="1" dirty="0"/>
              <a:t>Parler d’une seule voix</a:t>
            </a:r>
          </a:p>
          <a:p>
            <a:pPr lvl="2"/>
            <a:r>
              <a:rPr lang="fr-FR" dirty="0"/>
              <a:t>Il faut parler d’une seule voix à une équipe et cette voix, c’est celle du </a:t>
            </a:r>
            <a:r>
              <a:rPr lang="fr-FR" dirty="0" smtClean="0"/>
              <a:t>Product </a:t>
            </a:r>
            <a:r>
              <a:rPr lang="fr-FR" dirty="0" err="1" smtClean="0"/>
              <a:t>Owner</a:t>
            </a:r>
            <a:r>
              <a:rPr lang="fr-FR" dirty="0" smtClean="0"/>
              <a:t> </a:t>
            </a:r>
            <a:r>
              <a:rPr lang="fr-FR" dirty="0"/>
              <a:t>de l’équipe. </a:t>
            </a:r>
            <a:endParaRPr lang="fr-FR" dirty="0" smtClean="0"/>
          </a:p>
          <a:p>
            <a:pPr lvl="2"/>
            <a:r>
              <a:rPr lang="fr-FR" dirty="0" smtClean="0"/>
              <a:t>S’il </a:t>
            </a:r>
            <a:r>
              <a:rPr lang="fr-FR" dirty="0"/>
              <a:t>décide de faire intervenir d’autres personnes sur des </a:t>
            </a:r>
            <a:r>
              <a:rPr lang="fr-FR" dirty="0" smtClean="0"/>
              <a:t>domaines complémentaires </a:t>
            </a:r>
            <a:r>
              <a:rPr lang="fr-FR" dirty="0"/>
              <a:t>aux siens, il vaut mieux qu’il soit présent aussi, sinon il lui </a:t>
            </a:r>
            <a:r>
              <a:rPr lang="fr-FR" dirty="0" smtClean="0"/>
              <a:t>sera difficile </a:t>
            </a:r>
            <a:r>
              <a:rPr lang="fr-FR" dirty="0"/>
              <a:t>de s’approprier le </a:t>
            </a:r>
            <a:r>
              <a:rPr lang="fr-FR" dirty="0" smtClean="0"/>
              <a:t>produit.</a:t>
            </a:r>
          </a:p>
          <a:p>
            <a:pPr lvl="1"/>
            <a:r>
              <a:rPr lang="fr-FR" i="1" dirty="0"/>
              <a:t>Ne pas déléguer trop de responsabilités</a:t>
            </a:r>
          </a:p>
          <a:p>
            <a:pPr lvl="2"/>
            <a:r>
              <a:rPr lang="fr-FR" dirty="0" smtClean="0"/>
              <a:t>Cela </a:t>
            </a:r>
            <a:r>
              <a:rPr lang="fr-FR" dirty="0"/>
              <a:t>peut fonctionner un temps, mais le risque dans ce cas est de soumettre </a:t>
            </a:r>
            <a:r>
              <a:rPr lang="fr-FR" dirty="0" smtClean="0"/>
              <a:t>l’équipe à </a:t>
            </a:r>
            <a:r>
              <a:rPr lang="fr-FR" dirty="0"/>
              <a:t>deux sons de cloche et de la perturber quand le vrai Product </a:t>
            </a:r>
            <a:r>
              <a:rPr lang="fr-FR" dirty="0" err="1"/>
              <a:t>Owner</a:t>
            </a:r>
            <a:r>
              <a:rPr lang="fr-FR" dirty="0"/>
              <a:t> s’exprime </a:t>
            </a:r>
            <a:r>
              <a:rPr lang="fr-FR" dirty="0" smtClean="0"/>
              <a:t>après son </a:t>
            </a:r>
            <a:r>
              <a:rPr lang="fr-FR" dirty="0"/>
              <a:t>délégué. </a:t>
            </a:r>
            <a:endParaRPr lang="fr-FR" dirty="0" smtClean="0"/>
          </a:p>
          <a:p>
            <a:pPr lvl="2"/>
            <a:r>
              <a:rPr lang="fr-FR" dirty="0" smtClean="0"/>
              <a:t>Et </a:t>
            </a:r>
            <a:r>
              <a:rPr lang="fr-FR" dirty="0"/>
              <a:t>surtout c’est contraire à une pratique essentielle des méthodes agiles </a:t>
            </a:r>
            <a:r>
              <a:rPr lang="fr-FR" dirty="0" smtClean="0"/>
              <a:t>:</a:t>
            </a:r>
          </a:p>
          <a:p>
            <a:pPr lvl="1"/>
            <a:r>
              <a:rPr lang="fr-FR" i="1" dirty="0"/>
              <a:t>Un groupe de PO doit avoir un </a:t>
            </a:r>
            <a:r>
              <a:rPr lang="fr-FR" i="1" dirty="0" smtClean="0"/>
              <a:t>responsable (sur de gros projets) :</a:t>
            </a:r>
          </a:p>
          <a:p>
            <a:pPr lvl="2"/>
            <a:r>
              <a:rPr lang="fr-FR" i="1" dirty="0" smtClean="0"/>
              <a:t>Super Product </a:t>
            </a:r>
            <a:r>
              <a:rPr lang="fr-FR" i="1" dirty="0" err="1" smtClean="0"/>
              <a:t>Owner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2354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9714" y="2879727"/>
            <a:ext cx="10515600" cy="810532"/>
          </a:xfrm>
        </p:spPr>
        <p:txBody>
          <a:bodyPr/>
          <a:lstStyle/>
          <a:p>
            <a:pPr algn="ctr"/>
            <a:r>
              <a:rPr lang="fr-FR" dirty="0" err="1" smtClean="0"/>
              <a:t>Scrum</a:t>
            </a:r>
            <a:r>
              <a:rPr lang="fr-FR" dirty="0" smtClean="0"/>
              <a:t> Master et de l’équipe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9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Responsabilités du </a:t>
            </a:r>
            <a:r>
              <a:rPr lang="fr-FR" dirty="0" err="1" smtClean="0"/>
              <a:t>Scrum</a:t>
            </a:r>
            <a:r>
              <a:rPr lang="fr-FR" dirty="0" smtClean="0"/>
              <a:t> Master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415642"/>
          </a:xfrm>
        </p:spPr>
        <p:txBody>
          <a:bodyPr>
            <a:normAutofit/>
          </a:bodyPr>
          <a:lstStyle/>
          <a:p>
            <a:endParaRPr lang="fr-FR" b="1" i="1" dirty="0"/>
          </a:p>
          <a:p>
            <a:r>
              <a:rPr lang="fr-FR" dirty="0"/>
              <a:t>veiller à la mise en application de </a:t>
            </a:r>
            <a:r>
              <a:rPr lang="fr-FR" dirty="0" err="1"/>
              <a:t>Scrum</a:t>
            </a:r>
            <a:r>
              <a:rPr lang="fr-FR" dirty="0"/>
              <a:t>, par exemple en faisant en sorte </a:t>
            </a:r>
            <a:r>
              <a:rPr lang="fr-FR" dirty="0" smtClean="0"/>
              <a:t>que les </a:t>
            </a:r>
            <a:r>
              <a:rPr lang="fr-FR" dirty="0"/>
              <a:t>différentes réunions aient lieu et qu’elles se fassent dans le respect des règles ;</a:t>
            </a:r>
          </a:p>
          <a:p>
            <a:r>
              <a:rPr lang="fr-FR" dirty="0" smtClean="0"/>
              <a:t>encourager </a:t>
            </a:r>
            <a:r>
              <a:rPr lang="fr-FR" dirty="0"/>
              <a:t>l’équipe à apprendre, et à progresser, en fonction du contexte </a:t>
            </a:r>
            <a:r>
              <a:rPr lang="fr-FR" dirty="0" smtClean="0"/>
              <a:t>du projet</a:t>
            </a:r>
            <a:r>
              <a:rPr lang="fr-FR" dirty="0"/>
              <a:t>, dans les pratiques d’ingénierie ;</a:t>
            </a:r>
          </a:p>
          <a:p>
            <a:r>
              <a:rPr lang="fr-FR" dirty="0" smtClean="0"/>
              <a:t>faire </a:t>
            </a:r>
            <a:r>
              <a:rPr lang="fr-FR" dirty="0"/>
              <a:t>en sorte d’éliminer les obstacles qui pourraient freiner l’avancement,</a:t>
            </a:r>
          </a:p>
          <a:p>
            <a:r>
              <a:rPr lang="fr-FR" dirty="0"/>
              <a:t>par exemple en protégeant l’équipe des interférences extérieures pendant </a:t>
            </a:r>
            <a:r>
              <a:rPr lang="fr-FR" dirty="0" smtClean="0"/>
              <a:t>le déroulement </a:t>
            </a:r>
            <a:r>
              <a:rPr lang="fr-FR" dirty="0"/>
              <a:t>d’un </a:t>
            </a:r>
            <a:r>
              <a:rPr lang="fr-FR" i="1" dirty="0"/>
              <a:t>sprint </a:t>
            </a:r>
            <a:r>
              <a:rPr lang="fr-FR" dirty="0"/>
              <a:t>;</a:t>
            </a:r>
          </a:p>
          <a:p>
            <a:r>
              <a:rPr lang="fr-FR" dirty="0" smtClean="0"/>
              <a:t>inciter </a:t>
            </a:r>
            <a:r>
              <a:rPr lang="fr-FR" dirty="0"/>
              <a:t>l’équipe à devenir autonome.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2470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Responsabilités du </a:t>
            </a:r>
            <a:r>
              <a:rPr lang="fr-FR" dirty="0" err="1" smtClean="0"/>
              <a:t>Scrum</a:t>
            </a:r>
            <a:r>
              <a:rPr lang="fr-FR" dirty="0" smtClean="0"/>
              <a:t> Master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415642"/>
          </a:xfrm>
        </p:spPr>
        <p:txBody>
          <a:bodyPr>
            <a:normAutofit/>
          </a:bodyPr>
          <a:lstStyle/>
          <a:p>
            <a:endParaRPr lang="fr-FR" b="1" i="1" dirty="0"/>
          </a:p>
          <a:p>
            <a:r>
              <a:rPr lang="fr-FR" i="1" dirty="0"/>
              <a:t>Avant le premier sprint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ScrumMaster</a:t>
            </a:r>
            <a:r>
              <a:rPr lang="fr-FR" dirty="0"/>
              <a:t> est souvent la première personne désignée dans l’équipe. </a:t>
            </a:r>
            <a:endParaRPr lang="fr-FR" dirty="0" smtClean="0"/>
          </a:p>
          <a:p>
            <a:pPr lvl="1"/>
            <a:r>
              <a:rPr lang="fr-FR" dirty="0" smtClean="0"/>
              <a:t>Il peut donc </a:t>
            </a:r>
            <a:r>
              <a:rPr lang="fr-FR" dirty="0"/>
              <a:t>être impliqué dans la constitution de l’équipe. 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arrive qu’il participe au choix</a:t>
            </a:r>
            <a:r>
              <a:rPr lang="fr-FR" dirty="0" smtClean="0"/>
              <a:t>, toujours </a:t>
            </a:r>
            <a:r>
              <a:rPr lang="fr-FR" dirty="0"/>
              <a:t>délicat, du Product </a:t>
            </a:r>
            <a:r>
              <a:rPr lang="fr-FR" dirty="0" err="1"/>
              <a:t>Owner</a:t>
            </a:r>
            <a:r>
              <a:rPr lang="fr-FR" dirty="0"/>
              <a:t>.</a:t>
            </a:r>
          </a:p>
          <a:p>
            <a:pPr lvl="1"/>
            <a:r>
              <a:rPr lang="fr-FR" dirty="0" smtClean="0"/>
              <a:t>s’assurer que la </a:t>
            </a:r>
            <a:r>
              <a:rPr lang="fr-FR" dirty="0"/>
              <a:t>logistique, en particulier les bureaux et leur agencement, est adaptée aux </a:t>
            </a:r>
            <a:r>
              <a:rPr lang="fr-FR" dirty="0" smtClean="0"/>
              <a:t>pratiques de </a:t>
            </a:r>
            <a:r>
              <a:rPr lang="fr-FR" dirty="0"/>
              <a:t>travail en équipe</a:t>
            </a:r>
            <a:r>
              <a:rPr lang="fr-FR" dirty="0" smtClean="0"/>
              <a:t>.</a:t>
            </a:r>
          </a:p>
          <a:p>
            <a:r>
              <a:rPr lang="fr-FR" i="1" dirty="0"/>
              <a:t>Tâches périodiques pendant les sprints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ScrumMaster</a:t>
            </a:r>
            <a:r>
              <a:rPr lang="fr-FR" dirty="0"/>
              <a:t> met </a:t>
            </a:r>
            <a:r>
              <a:rPr lang="fr-FR" dirty="0" err="1"/>
              <a:t>Scrum</a:t>
            </a:r>
            <a:r>
              <a:rPr lang="fr-FR" dirty="0"/>
              <a:t> en application. 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organise et anime les réunions </a:t>
            </a:r>
            <a:r>
              <a:rPr lang="fr-FR" dirty="0" smtClean="0"/>
              <a:t>qui constituent </a:t>
            </a:r>
            <a:r>
              <a:rPr lang="fr-FR" dirty="0"/>
              <a:t>le cérémonial d’un </a:t>
            </a:r>
            <a:r>
              <a:rPr lang="fr-FR" i="1" dirty="0"/>
              <a:t>sprint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fait en sorte que ces réunions aient lieu </a:t>
            </a:r>
            <a:r>
              <a:rPr lang="fr-FR" dirty="0" smtClean="0"/>
              <a:t>et qu’elles </a:t>
            </a:r>
            <a:r>
              <a:rPr lang="fr-FR" dirty="0"/>
              <a:t>soient efficaces. 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y joue un rôle de facilitateur, littéralement « celui </a:t>
            </a:r>
            <a:r>
              <a:rPr lang="fr-FR" dirty="0" smtClean="0"/>
              <a:t>qui facilite </a:t>
            </a:r>
            <a:r>
              <a:rPr lang="fr-FR" dirty="0"/>
              <a:t>les choses ».</a:t>
            </a:r>
          </a:p>
        </p:txBody>
      </p:sp>
    </p:spTree>
    <p:extLst>
      <p:ext uri="{BB962C8B-B14F-4D97-AF65-F5344CB8AC3E}">
        <p14:creationId xmlns:p14="http://schemas.microsoft.com/office/powerpoint/2010/main" val="30163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Responsabilités du </a:t>
            </a:r>
            <a:r>
              <a:rPr lang="fr-FR" dirty="0" err="1" smtClean="0"/>
              <a:t>Scrum</a:t>
            </a:r>
            <a:r>
              <a:rPr lang="fr-FR" dirty="0" smtClean="0"/>
              <a:t> Master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415642"/>
          </a:xfrm>
        </p:spPr>
        <p:txBody>
          <a:bodyPr>
            <a:normAutofit/>
          </a:bodyPr>
          <a:lstStyle/>
          <a:p>
            <a:endParaRPr lang="fr-FR" b="1" i="1" dirty="0"/>
          </a:p>
          <a:p>
            <a:r>
              <a:rPr lang="fr-FR" i="1" dirty="0"/>
              <a:t>Élimination des obstacles</a:t>
            </a:r>
          </a:p>
          <a:p>
            <a:pPr lvl="1"/>
            <a:r>
              <a:rPr lang="fr-FR" dirty="0"/>
              <a:t>C’est au </a:t>
            </a:r>
            <a:r>
              <a:rPr lang="fr-FR" dirty="0" err="1"/>
              <a:t>ScrumMaster</a:t>
            </a:r>
            <a:r>
              <a:rPr lang="fr-FR" dirty="0"/>
              <a:t> d’identifier les obstacles mis en évidence par </a:t>
            </a:r>
            <a:r>
              <a:rPr lang="fr-FR" dirty="0" smtClean="0"/>
              <a:t>l’application de </a:t>
            </a:r>
            <a:r>
              <a:rPr lang="fr-FR" dirty="0" err="1"/>
              <a:t>Scrum</a:t>
            </a:r>
            <a:r>
              <a:rPr lang="fr-FR" dirty="0"/>
              <a:t> et de s’assurer de leur élimination.</a:t>
            </a:r>
          </a:p>
          <a:p>
            <a:pPr lvl="1"/>
            <a:r>
              <a:rPr lang="fr-FR" dirty="0"/>
              <a:t>C’est une activité curative : le </a:t>
            </a:r>
            <a:r>
              <a:rPr lang="fr-FR" dirty="0" err="1"/>
              <a:t>ScrumMaster</a:t>
            </a:r>
            <a:r>
              <a:rPr lang="fr-FR" dirty="0"/>
              <a:t> fait tout pour éviter qu’ils </a:t>
            </a:r>
            <a:r>
              <a:rPr lang="fr-FR" dirty="0" smtClean="0"/>
              <a:t>ralentissent durablement </a:t>
            </a:r>
            <a:r>
              <a:rPr lang="fr-FR" dirty="0"/>
              <a:t>l’équipe. 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s’appuie sur des compétences internes à l’équipe ou </a:t>
            </a:r>
            <a:r>
              <a:rPr lang="fr-FR" dirty="0" smtClean="0"/>
              <a:t>va chercher </a:t>
            </a:r>
            <a:r>
              <a:rPr lang="fr-FR" dirty="0"/>
              <a:t>des compétences externes si c’est nécessaire pour solutionner un problème.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ScrumMaster</a:t>
            </a:r>
            <a:r>
              <a:rPr lang="fr-FR" dirty="0"/>
              <a:t> s’occupe également du préventif : certains événements ne </a:t>
            </a:r>
            <a:r>
              <a:rPr lang="fr-FR" dirty="0" smtClean="0"/>
              <a:t>constituent pas </a:t>
            </a:r>
            <a:r>
              <a:rPr lang="fr-FR" dirty="0"/>
              <a:t>des obstacles mais pourraient le devenir. Il doit s’efforcer de protéger </a:t>
            </a:r>
            <a:r>
              <a:rPr lang="fr-FR" dirty="0" smtClean="0"/>
              <a:t>l’équipe, en </a:t>
            </a:r>
            <a:r>
              <a:rPr lang="fr-FR" dirty="0"/>
              <a:t>différant les impacts négatifs de futurs événements sur sa capacité à produire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3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Responsabilités de l’équipe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415642"/>
          </a:xfrm>
        </p:spPr>
        <p:txBody>
          <a:bodyPr>
            <a:normAutofit/>
          </a:bodyPr>
          <a:lstStyle/>
          <a:p>
            <a:endParaRPr lang="fr-FR" b="1" i="1" dirty="0"/>
          </a:p>
          <a:p>
            <a:r>
              <a:rPr lang="fr-FR" dirty="0"/>
              <a:t>Une des missions du </a:t>
            </a:r>
            <a:r>
              <a:rPr lang="fr-FR" dirty="0" err="1"/>
              <a:t>ScrumMaster</a:t>
            </a:r>
            <a:r>
              <a:rPr lang="fr-FR" dirty="0"/>
              <a:t> est de motiver l’équipe pour qu’elle </a:t>
            </a:r>
            <a:r>
              <a:rPr lang="fr-FR" dirty="0" smtClean="0"/>
              <a:t>devienne autonome </a:t>
            </a:r>
            <a:r>
              <a:rPr lang="fr-FR" dirty="0"/>
              <a:t>et responsable</a:t>
            </a:r>
            <a:r>
              <a:rPr lang="fr-FR" dirty="0" smtClean="0"/>
              <a:t>.</a:t>
            </a:r>
          </a:p>
          <a:p>
            <a:r>
              <a:rPr lang="fr-FR" dirty="0"/>
              <a:t>Le rôle de l’équipe est essentiel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c’est elle qui va réaliser le produit, en </a:t>
            </a:r>
            <a:r>
              <a:rPr lang="fr-FR" dirty="0" smtClean="0"/>
              <a:t>développant un </a:t>
            </a:r>
            <a:r>
              <a:rPr lang="fr-FR" dirty="0"/>
              <a:t>incrément à chaque </a:t>
            </a:r>
            <a:r>
              <a:rPr lang="fr-FR" i="1" dirty="0"/>
              <a:t>sprint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Elle est investie avec le pouvoir et l’autorité pour le </a:t>
            </a:r>
            <a:r>
              <a:rPr lang="fr-FR" dirty="0" smtClean="0"/>
              <a:t>faire de </a:t>
            </a:r>
            <a:r>
              <a:rPr lang="fr-FR" dirty="0"/>
              <a:t>la façon la plus efficace. Pour cela, elle s’organise elle-même et doit avoir toutes </a:t>
            </a:r>
            <a:r>
              <a:rPr lang="fr-FR" dirty="0" smtClean="0"/>
              <a:t>les compétences </a:t>
            </a:r>
            <a:r>
              <a:rPr lang="fr-FR" dirty="0"/>
              <a:t>nécessaires au développement du produit. 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n’y a pas de rôles </a:t>
            </a:r>
            <a:r>
              <a:rPr lang="fr-FR" dirty="0" smtClean="0"/>
              <a:t>spécialisés dans </a:t>
            </a:r>
            <a:r>
              <a:rPr lang="fr-FR" dirty="0"/>
              <a:t>une équipe, elle doit posséder les compétences nécessaires pour accomplir </a:t>
            </a:r>
            <a:r>
              <a:rPr lang="fr-FR" dirty="0" smtClean="0"/>
              <a:t>le travail </a:t>
            </a:r>
            <a:r>
              <a:rPr lang="fr-FR" dirty="0"/>
              <a:t>à faire : on dit qu’elle est multifonctionnelle.</a:t>
            </a:r>
          </a:p>
        </p:txBody>
      </p:sp>
    </p:spTree>
    <p:extLst>
      <p:ext uri="{BB962C8B-B14F-4D97-AF65-F5344CB8AC3E}">
        <p14:creationId xmlns:p14="http://schemas.microsoft.com/office/powerpoint/2010/main" val="326692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Responsabilités de l’équipe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415642"/>
          </a:xfrm>
        </p:spPr>
        <p:txBody>
          <a:bodyPr>
            <a:normAutofit fontScale="92500"/>
          </a:bodyPr>
          <a:lstStyle/>
          <a:p>
            <a:endParaRPr lang="fr-FR" b="1" i="1" dirty="0"/>
          </a:p>
          <a:p>
            <a:r>
              <a:rPr lang="fr-FR" dirty="0"/>
              <a:t>Une des missions du </a:t>
            </a:r>
            <a:r>
              <a:rPr lang="fr-FR" dirty="0" err="1"/>
              <a:t>ScrumMaster</a:t>
            </a:r>
            <a:r>
              <a:rPr lang="fr-FR" dirty="0"/>
              <a:t> est de motiver l’équipe pour qu’elle </a:t>
            </a:r>
            <a:r>
              <a:rPr lang="fr-FR" dirty="0" smtClean="0"/>
              <a:t>devienne autonome </a:t>
            </a:r>
            <a:r>
              <a:rPr lang="fr-FR" dirty="0"/>
              <a:t>et responsable</a:t>
            </a:r>
            <a:r>
              <a:rPr lang="fr-FR" dirty="0" smtClean="0"/>
              <a:t>.</a:t>
            </a:r>
          </a:p>
          <a:p>
            <a:r>
              <a:rPr lang="fr-FR" dirty="0"/>
              <a:t>Le rôle de l’équipe est essentiel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c’est elle qui va réaliser le produit, en </a:t>
            </a:r>
            <a:r>
              <a:rPr lang="fr-FR" dirty="0" smtClean="0"/>
              <a:t>développant un </a:t>
            </a:r>
            <a:r>
              <a:rPr lang="fr-FR" dirty="0"/>
              <a:t>incrément à chaque </a:t>
            </a:r>
            <a:r>
              <a:rPr lang="fr-FR" i="1" dirty="0"/>
              <a:t>sprint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Elle est investie avec le pouvoir et l’autorité pour le </a:t>
            </a:r>
            <a:r>
              <a:rPr lang="fr-FR" dirty="0" smtClean="0"/>
              <a:t>faire de </a:t>
            </a:r>
            <a:r>
              <a:rPr lang="fr-FR" dirty="0"/>
              <a:t>la façon la plus efficace. Pour cela, elle s’organise elle-même et doit avoir toutes </a:t>
            </a:r>
            <a:r>
              <a:rPr lang="fr-FR" dirty="0" smtClean="0"/>
              <a:t>les compétences </a:t>
            </a:r>
            <a:r>
              <a:rPr lang="fr-FR" dirty="0"/>
              <a:t>nécessaires au développement du produit. 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n’y a pas de rôles </a:t>
            </a:r>
            <a:r>
              <a:rPr lang="fr-FR" dirty="0" smtClean="0"/>
              <a:t>spécialisés dans </a:t>
            </a:r>
            <a:r>
              <a:rPr lang="fr-FR" dirty="0"/>
              <a:t>une équipe, elle doit posséder les compétences nécessaires pour accomplir </a:t>
            </a:r>
            <a:r>
              <a:rPr lang="fr-FR" dirty="0" smtClean="0"/>
              <a:t>le travail </a:t>
            </a:r>
            <a:r>
              <a:rPr lang="fr-FR" dirty="0"/>
              <a:t>à faire : on dit qu’elle est multifonctionnelle</a:t>
            </a:r>
            <a:r>
              <a:rPr lang="fr-FR" dirty="0" smtClean="0"/>
              <a:t>.</a:t>
            </a:r>
          </a:p>
          <a:p>
            <a:pPr lvl="1"/>
            <a:r>
              <a:rPr lang="fr-FR" dirty="0"/>
              <a:t>C’est l’équipe qui définit elle-même la façon dont elle organise ses </a:t>
            </a:r>
            <a:r>
              <a:rPr lang="fr-FR" dirty="0" smtClean="0"/>
              <a:t>travaux :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ce </a:t>
            </a:r>
            <a:r>
              <a:rPr lang="fr-FR" dirty="0" smtClean="0"/>
              <a:t>n’est pas </a:t>
            </a:r>
            <a:r>
              <a:rPr lang="fr-FR" dirty="0"/>
              <a:t>le </a:t>
            </a:r>
            <a:r>
              <a:rPr lang="fr-FR" dirty="0" err="1"/>
              <a:t>ScrumMaster</a:t>
            </a:r>
            <a:r>
              <a:rPr lang="fr-FR" dirty="0"/>
              <a:t> (ni le Product </a:t>
            </a:r>
            <a:r>
              <a:rPr lang="fr-FR" dirty="0" err="1"/>
              <a:t>Owner</a:t>
            </a:r>
            <a:r>
              <a:rPr lang="fr-FR" dirty="0"/>
              <a:t>). </a:t>
            </a:r>
            <a:endParaRPr lang="fr-FR" dirty="0" smtClean="0"/>
          </a:p>
          <a:p>
            <a:pPr lvl="2"/>
            <a:r>
              <a:rPr lang="fr-FR" dirty="0" smtClean="0"/>
              <a:t>Chaque </a:t>
            </a:r>
            <a:r>
              <a:rPr lang="fr-FR" dirty="0"/>
              <a:t>membre de l’équipe apporte </a:t>
            </a:r>
            <a:r>
              <a:rPr lang="fr-FR" dirty="0" smtClean="0"/>
              <a:t>son expertise</a:t>
            </a:r>
            <a:r>
              <a:rPr lang="fr-FR" dirty="0"/>
              <a:t>, la synergie améliorant l’efficacité globale.</a:t>
            </a:r>
          </a:p>
        </p:txBody>
      </p:sp>
    </p:spTree>
    <p:extLst>
      <p:ext uri="{BB962C8B-B14F-4D97-AF65-F5344CB8AC3E}">
        <p14:creationId xmlns:p14="http://schemas.microsoft.com/office/powerpoint/2010/main" val="40306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Compétences souhaitées du </a:t>
            </a:r>
            <a:r>
              <a:rPr lang="fr-FR" dirty="0" err="1" smtClean="0"/>
              <a:t>Scrum</a:t>
            </a:r>
            <a:r>
              <a:rPr lang="fr-FR" dirty="0" smtClean="0"/>
              <a:t> Master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439" y="1331800"/>
            <a:ext cx="7701121" cy="41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Compétences souhaitées du </a:t>
            </a:r>
            <a:r>
              <a:rPr lang="fr-FR" dirty="0" err="1" smtClean="0"/>
              <a:t>Scrum</a:t>
            </a:r>
            <a:r>
              <a:rPr lang="fr-FR" smtClean="0"/>
              <a:t> Master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415642"/>
          </a:xfrm>
        </p:spPr>
        <p:txBody>
          <a:bodyPr>
            <a:normAutofit lnSpcReduction="10000"/>
          </a:bodyPr>
          <a:lstStyle/>
          <a:p>
            <a:endParaRPr lang="fr-FR" b="1" i="1" dirty="0"/>
          </a:p>
          <a:p>
            <a:r>
              <a:rPr lang="fr-FR" dirty="0"/>
              <a:t>Une des missions du </a:t>
            </a:r>
            <a:r>
              <a:rPr lang="fr-FR" dirty="0" err="1"/>
              <a:t>ScrumMaster</a:t>
            </a:r>
            <a:r>
              <a:rPr lang="fr-FR" dirty="0"/>
              <a:t> est de motiver l’équipe pour qu’elle </a:t>
            </a:r>
            <a:r>
              <a:rPr lang="fr-FR" dirty="0" smtClean="0"/>
              <a:t>devienne autonome </a:t>
            </a:r>
            <a:r>
              <a:rPr lang="fr-FR" dirty="0"/>
              <a:t>et responsable</a:t>
            </a:r>
            <a:r>
              <a:rPr lang="fr-FR" dirty="0" smtClean="0"/>
              <a:t>.</a:t>
            </a:r>
          </a:p>
          <a:p>
            <a:r>
              <a:rPr lang="fr-FR" dirty="0"/>
              <a:t>Le rôle de l’équipe est essentiel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Réaliser </a:t>
            </a:r>
            <a:r>
              <a:rPr lang="fr-FR" dirty="0"/>
              <a:t>le produit, en </a:t>
            </a:r>
            <a:r>
              <a:rPr lang="fr-FR" dirty="0" smtClean="0"/>
              <a:t>développant un </a:t>
            </a:r>
            <a:r>
              <a:rPr lang="fr-FR" dirty="0"/>
              <a:t>incrément à chaque </a:t>
            </a:r>
            <a:r>
              <a:rPr lang="fr-FR" i="1" dirty="0"/>
              <a:t>sprint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Elle </a:t>
            </a:r>
            <a:r>
              <a:rPr lang="fr-FR" dirty="0"/>
              <a:t>est investie avec le pouvoir et l’autorité pour le </a:t>
            </a:r>
            <a:r>
              <a:rPr lang="fr-FR" dirty="0" smtClean="0"/>
              <a:t>faire de </a:t>
            </a:r>
            <a:r>
              <a:rPr lang="fr-FR" dirty="0"/>
              <a:t>la façon la plus efficace. Pour cela, elle s’organise elle-même et doit avoir toutes </a:t>
            </a:r>
            <a:r>
              <a:rPr lang="fr-FR" dirty="0" smtClean="0"/>
              <a:t>les compétences </a:t>
            </a:r>
            <a:r>
              <a:rPr lang="fr-FR" dirty="0"/>
              <a:t>nécessaires au développement du produit. 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n’y a pas de rôles </a:t>
            </a:r>
            <a:r>
              <a:rPr lang="fr-FR" dirty="0" smtClean="0"/>
              <a:t>spécialisés dans </a:t>
            </a:r>
            <a:r>
              <a:rPr lang="fr-FR" dirty="0"/>
              <a:t>une équipe, elle doit posséder les compétences nécessaires pour accomplir </a:t>
            </a:r>
            <a:r>
              <a:rPr lang="fr-FR" dirty="0" smtClean="0"/>
              <a:t>le travail </a:t>
            </a:r>
            <a:r>
              <a:rPr lang="fr-FR" dirty="0"/>
              <a:t>à faire : on dit qu’elle est multifonctionnelle</a:t>
            </a:r>
            <a:r>
              <a:rPr lang="fr-FR" dirty="0" smtClean="0"/>
              <a:t>.</a:t>
            </a:r>
          </a:p>
          <a:p>
            <a:pPr lvl="1"/>
            <a:r>
              <a:rPr lang="fr-FR" dirty="0"/>
              <a:t>C’est l’équipe qui définit elle-même la façon dont elle organise ses </a:t>
            </a:r>
            <a:r>
              <a:rPr lang="fr-FR" dirty="0" smtClean="0"/>
              <a:t>travaux :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ce </a:t>
            </a:r>
            <a:r>
              <a:rPr lang="fr-FR" dirty="0" smtClean="0"/>
              <a:t>n’est pas </a:t>
            </a:r>
            <a:r>
              <a:rPr lang="fr-FR" dirty="0"/>
              <a:t>le </a:t>
            </a:r>
            <a:r>
              <a:rPr lang="fr-FR" dirty="0" err="1"/>
              <a:t>ScrumMaster</a:t>
            </a:r>
            <a:r>
              <a:rPr lang="fr-FR" dirty="0"/>
              <a:t> (ni le Product </a:t>
            </a:r>
            <a:r>
              <a:rPr lang="fr-FR" dirty="0" err="1"/>
              <a:t>Owner</a:t>
            </a:r>
            <a:r>
              <a:rPr lang="fr-FR" dirty="0"/>
              <a:t>). </a:t>
            </a:r>
            <a:endParaRPr lang="fr-FR" dirty="0" smtClean="0"/>
          </a:p>
          <a:p>
            <a:pPr lvl="2"/>
            <a:r>
              <a:rPr lang="fr-FR" dirty="0" smtClean="0"/>
              <a:t>Chaque </a:t>
            </a:r>
            <a:r>
              <a:rPr lang="fr-FR" dirty="0"/>
              <a:t>membre de l’équipe apporte </a:t>
            </a:r>
            <a:r>
              <a:rPr lang="fr-FR" dirty="0" smtClean="0"/>
              <a:t>son expertise</a:t>
            </a:r>
            <a:r>
              <a:rPr lang="fr-FR" dirty="0"/>
              <a:t>, la synergie améliorant l’efficacité globale.</a:t>
            </a:r>
          </a:p>
        </p:txBody>
      </p:sp>
    </p:spTree>
    <p:extLst>
      <p:ext uri="{BB962C8B-B14F-4D97-AF65-F5344CB8AC3E}">
        <p14:creationId xmlns:p14="http://schemas.microsoft.com/office/powerpoint/2010/main" val="22658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9150" y="3403601"/>
            <a:ext cx="10515600" cy="810532"/>
          </a:xfrm>
        </p:spPr>
        <p:txBody>
          <a:bodyPr/>
          <a:lstStyle/>
          <a:p>
            <a:pPr algn="ctr"/>
            <a:r>
              <a:rPr lang="fr-FR" dirty="0" smtClean="0"/>
              <a:t>Notion de Sprint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62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4772" y="3326041"/>
            <a:ext cx="10515600" cy="810532"/>
          </a:xfrm>
        </p:spPr>
        <p:txBody>
          <a:bodyPr/>
          <a:lstStyle/>
          <a:p>
            <a:pPr algn="ctr"/>
            <a:r>
              <a:rPr lang="fr-FR" dirty="0" err="1" smtClean="0"/>
              <a:t>Backlog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58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err="1" smtClean="0"/>
              <a:t>Backlog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415642"/>
          </a:xfrm>
        </p:spPr>
        <p:txBody>
          <a:bodyPr>
            <a:normAutofit/>
          </a:bodyPr>
          <a:lstStyle/>
          <a:p>
            <a:endParaRPr lang="fr-FR" b="1" i="1" dirty="0"/>
          </a:p>
          <a:p>
            <a:r>
              <a:rPr lang="fr-FR" dirty="0"/>
              <a:t>Une équipe </a:t>
            </a:r>
            <a:r>
              <a:rPr lang="fr-FR" dirty="0" err="1"/>
              <a:t>Scrum</a:t>
            </a:r>
            <a:r>
              <a:rPr lang="fr-FR" dirty="0"/>
              <a:t> ne produit pas une documentation faite au début du </a:t>
            </a:r>
            <a:r>
              <a:rPr lang="fr-FR" dirty="0" smtClean="0"/>
              <a:t>projet: </a:t>
            </a:r>
          </a:p>
          <a:p>
            <a:pPr lvl="1"/>
            <a:r>
              <a:rPr lang="fr-FR" dirty="0" smtClean="0"/>
              <a:t>qui </a:t>
            </a:r>
            <a:r>
              <a:rPr lang="fr-FR" dirty="0"/>
              <a:t>décrit en détail toutes les spécifications fonctionnelles. 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Elle </a:t>
            </a:r>
            <a:r>
              <a:rPr lang="fr-FR" dirty="0"/>
              <a:t>collecte les </a:t>
            </a:r>
            <a:r>
              <a:rPr lang="fr-FR" dirty="0" smtClean="0"/>
              <a:t>fonctions essentielles </a:t>
            </a:r>
            <a:r>
              <a:rPr lang="fr-FR" dirty="0"/>
              <a:t>et les raffine progressivement. L’outil de collecte s’appelle le </a:t>
            </a:r>
            <a:r>
              <a:rPr lang="fr-FR" b="1" i="1" dirty="0" err="1"/>
              <a:t>backlog</a:t>
            </a:r>
            <a:r>
              <a:rPr lang="fr-FR" b="1" i="1" dirty="0"/>
              <a:t> </a:t>
            </a:r>
            <a:r>
              <a:rPr lang="fr-FR" b="1" dirty="0" smtClean="0"/>
              <a:t>de produit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Une </a:t>
            </a:r>
            <a:r>
              <a:rPr lang="fr-FR" dirty="0"/>
              <a:t>liste dont </a:t>
            </a:r>
            <a:r>
              <a:rPr lang="fr-FR" dirty="0" smtClean="0"/>
              <a:t>les éléments </a:t>
            </a:r>
            <a:r>
              <a:rPr lang="fr-FR" dirty="0"/>
              <a:t>sont rangés par </a:t>
            </a:r>
            <a:r>
              <a:rPr lang="fr-FR" dirty="0" smtClean="0"/>
              <a:t>priorité :</a:t>
            </a:r>
          </a:p>
          <a:p>
            <a:pPr lvl="1"/>
            <a:r>
              <a:rPr lang="fr-FR" dirty="0" smtClean="0"/>
              <a:t>Elément = 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4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err="1" smtClean="0"/>
              <a:t>Backlog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415642"/>
          </a:xfrm>
        </p:spPr>
        <p:txBody>
          <a:bodyPr>
            <a:normAutofit fontScale="85000" lnSpcReduction="20000"/>
          </a:bodyPr>
          <a:lstStyle/>
          <a:p>
            <a:endParaRPr lang="fr-FR" b="1" i="1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Dans un </a:t>
            </a:r>
            <a:r>
              <a:rPr lang="fr-FR" i="1" dirty="0" err="1"/>
              <a:t>backlog</a:t>
            </a:r>
            <a:r>
              <a:rPr lang="fr-FR" i="1" dirty="0"/>
              <a:t> </a:t>
            </a:r>
            <a:r>
              <a:rPr lang="fr-FR" dirty="0"/>
              <a:t>de produit, les </a:t>
            </a:r>
            <a:r>
              <a:rPr lang="fr-FR" i="1" dirty="0"/>
              <a:t>stories </a:t>
            </a:r>
            <a:r>
              <a:rPr lang="fr-FR" dirty="0"/>
              <a:t>sont rangées selon l’ordre envisagé </a:t>
            </a:r>
            <a:r>
              <a:rPr lang="fr-FR" dirty="0" smtClean="0"/>
              <a:t>pour leur </a:t>
            </a:r>
            <a:r>
              <a:rPr lang="fr-FR" dirty="0"/>
              <a:t>réalisation. </a:t>
            </a:r>
            <a:endParaRPr lang="fr-FR" dirty="0" smtClean="0"/>
          </a:p>
          <a:p>
            <a:r>
              <a:rPr lang="fr-FR" dirty="0" smtClean="0"/>
              <a:t>Cette </a:t>
            </a:r>
            <a:r>
              <a:rPr lang="fr-FR" dirty="0"/>
              <a:t>notion de priorité, qui n’est pas usuelle dans les documents </a:t>
            </a:r>
            <a:r>
              <a:rPr lang="fr-FR" dirty="0" smtClean="0"/>
              <a:t>de spécification</a:t>
            </a:r>
            <a:r>
              <a:rPr lang="fr-FR" dirty="0"/>
              <a:t>, prend une grande importance dans le développement itératif.</a:t>
            </a:r>
          </a:p>
          <a:p>
            <a:r>
              <a:rPr lang="fr-FR" dirty="0"/>
              <a:t>Pour un produit, il existe un et un seul </a:t>
            </a:r>
            <a:r>
              <a:rPr lang="fr-FR" i="1" dirty="0" err="1"/>
              <a:t>backlog</a:t>
            </a:r>
            <a:r>
              <a:rPr lang="fr-FR" i="1" dirty="0"/>
              <a:t> </a:t>
            </a:r>
            <a:r>
              <a:rPr lang="fr-FR" dirty="0"/>
              <a:t>(c’est pour cela qu’on dit </a:t>
            </a:r>
            <a:r>
              <a:rPr lang="fr-FR" i="1" dirty="0" err="1" smtClean="0"/>
              <a:t>backlog</a:t>
            </a:r>
            <a:r>
              <a:rPr lang="fr-FR" i="1" dirty="0" smtClean="0"/>
              <a:t> </a:t>
            </a:r>
            <a:r>
              <a:rPr lang="fr-FR" dirty="0" smtClean="0"/>
              <a:t>de </a:t>
            </a:r>
            <a:r>
              <a:rPr lang="fr-FR" dirty="0"/>
              <a:t>produit). </a:t>
            </a:r>
            <a:endParaRPr lang="fr-FR" dirty="0" smtClean="0"/>
          </a:p>
          <a:p>
            <a:r>
              <a:rPr lang="fr-FR" dirty="0" smtClean="0"/>
              <a:t>On </a:t>
            </a:r>
            <a:r>
              <a:rPr lang="fr-FR" dirty="0"/>
              <a:t>y trouve rassemblé ce qui est d’ordinaire dispersé dans </a:t>
            </a:r>
            <a:r>
              <a:rPr lang="fr-FR" dirty="0" smtClean="0"/>
              <a:t>plusieurs documents </a:t>
            </a:r>
            <a:r>
              <a:rPr lang="fr-FR" dirty="0"/>
              <a:t>ou dans plusieurs outils.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706" y="1274611"/>
            <a:ext cx="4985101" cy="237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err="1" smtClean="0"/>
              <a:t>Backlog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415642"/>
          </a:xfrm>
        </p:spPr>
        <p:txBody>
          <a:bodyPr>
            <a:normAutofit lnSpcReduction="10000"/>
          </a:bodyPr>
          <a:lstStyle/>
          <a:p>
            <a:endParaRPr lang="fr-FR" b="1" i="1" dirty="0"/>
          </a:p>
          <a:p>
            <a:r>
              <a:rPr lang="fr-FR" b="1" dirty="0"/>
              <a:t>Utilisateurs du </a:t>
            </a:r>
            <a:r>
              <a:rPr lang="fr-FR" b="1" dirty="0" err="1"/>
              <a:t>backlog</a:t>
            </a:r>
            <a:endParaRPr lang="fr-FR" b="1" dirty="0"/>
          </a:p>
          <a:p>
            <a:pPr lvl="1"/>
            <a:r>
              <a:rPr lang="fr-FR" dirty="0"/>
              <a:t>Le </a:t>
            </a:r>
            <a:r>
              <a:rPr lang="fr-FR" i="1" dirty="0" err="1"/>
              <a:t>backlog</a:t>
            </a:r>
            <a:r>
              <a:rPr lang="fr-FR" i="1" dirty="0"/>
              <a:t> </a:t>
            </a:r>
            <a:r>
              <a:rPr lang="fr-FR" dirty="0"/>
              <a:t>sert à communiquer : </a:t>
            </a:r>
            <a:endParaRPr lang="fr-FR" dirty="0" smtClean="0"/>
          </a:p>
          <a:p>
            <a:pPr lvl="2"/>
            <a:r>
              <a:rPr lang="fr-FR" dirty="0" smtClean="0"/>
              <a:t>il </a:t>
            </a:r>
            <a:r>
              <a:rPr lang="fr-FR" dirty="0"/>
              <a:t>est utilisé largement, car au carrefour de </a:t>
            </a:r>
            <a:r>
              <a:rPr lang="fr-FR" dirty="0" smtClean="0"/>
              <a:t>plusieurs activités </a:t>
            </a:r>
            <a:r>
              <a:rPr lang="fr-FR" dirty="0"/>
              <a:t>:</a:t>
            </a:r>
          </a:p>
          <a:p>
            <a:pPr lvl="2"/>
            <a:r>
              <a:rPr lang="fr-FR" dirty="0" smtClean="0"/>
              <a:t>l’ingénierie </a:t>
            </a:r>
            <a:r>
              <a:rPr lang="fr-FR" dirty="0"/>
              <a:t>des exigences, puisqu’on y collecte ce que doit faire le produit ;</a:t>
            </a:r>
          </a:p>
          <a:p>
            <a:pPr lvl="2"/>
            <a:r>
              <a:rPr lang="fr-FR" dirty="0" smtClean="0"/>
              <a:t>la </a:t>
            </a:r>
            <a:r>
              <a:rPr lang="fr-FR" dirty="0"/>
              <a:t>conception et le codage des </a:t>
            </a:r>
            <a:r>
              <a:rPr lang="fr-FR" i="1" dirty="0"/>
              <a:t>stories </a:t>
            </a:r>
            <a:r>
              <a:rPr lang="fr-FR" dirty="0"/>
              <a:t>sélectionnées pour un </a:t>
            </a:r>
            <a:r>
              <a:rPr lang="fr-FR" i="1" dirty="0"/>
              <a:t>sprint </a:t>
            </a:r>
            <a:r>
              <a:rPr lang="fr-FR" dirty="0"/>
              <a:t>;</a:t>
            </a:r>
          </a:p>
          <a:p>
            <a:pPr lvl="2"/>
            <a:r>
              <a:rPr lang="fr-FR" dirty="0" smtClean="0"/>
              <a:t>le </a:t>
            </a:r>
            <a:r>
              <a:rPr lang="fr-FR" dirty="0"/>
              <a:t>test, qui permettra de s’assurer que les </a:t>
            </a:r>
            <a:r>
              <a:rPr lang="fr-FR" i="1" dirty="0"/>
              <a:t>stories </a:t>
            </a:r>
            <a:r>
              <a:rPr lang="fr-FR" dirty="0"/>
              <a:t>sont bien finies dans un </a:t>
            </a:r>
            <a:r>
              <a:rPr lang="fr-FR" i="1" dirty="0"/>
              <a:t>sprint</a:t>
            </a:r>
            <a:r>
              <a:rPr lang="fr-FR" dirty="0"/>
              <a:t>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Même </a:t>
            </a:r>
            <a:r>
              <a:rPr lang="fr-FR" dirty="0"/>
              <a:t>si c’est le Product </a:t>
            </a:r>
            <a:r>
              <a:rPr lang="fr-FR" dirty="0" err="1"/>
              <a:t>Owner</a:t>
            </a:r>
            <a:r>
              <a:rPr lang="fr-FR" dirty="0"/>
              <a:t> qui en est responsable et qui définit les priorités,</a:t>
            </a:r>
          </a:p>
          <a:p>
            <a:pPr lvl="2"/>
            <a:r>
              <a:rPr lang="fr-FR" dirty="0" smtClean="0"/>
              <a:t>Le </a:t>
            </a:r>
            <a:r>
              <a:rPr lang="fr-FR" i="1" dirty="0" err="1"/>
              <a:t>backlog</a:t>
            </a:r>
            <a:r>
              <a:rPr lang="fr-FR" i="1" dirty="0"/>
              <a:t> </a:t>
            </a:r>
            <a:r>
              <a:rPr lang="fr-FR" dirty="0"/>
              <a:t>est partagé entre toutes les personnes de l’équipe. </a:t>
            </a:r>
            <a:endParaRPr lang="fr-FR" dirty="0" smtClean="0"/>
          </a:p>
          <a:p>
            <a:pPr lvl="2"/>
            <a:r>
              <a:rPr lang="fr-FR" dirty="0" smtClean="0"/>
              <a:t>Le </a:t>
            </a:r>
            <a:r>
              <a:rPr lang="fr-FR" i="1" dirty="0" err="1"/>
              <a:t>backlog</a:t>
            </a:r>
            <a:r>
              <a:rPr lang="fr-FR" i="1" dirty="0"/>
              <a:t> </a:t>
            </a:r>
            <a:r>
              <a:rPr lang="fr-FR" dirty="0"/>
              <a:t>est </a:t>
            </a:r>
            <a:r>
              <a:rPr lang="fr-FR" dirty="0" smtClean="0"/>
              <a:t>également visible </a:t>
            </a:r>
            <a:r>
              <a:rPr lang="fr-FR" dirty="0"/>
              <a:t>des personnes extérieures à l’équipe qui sont intéressées par le </a:t>
            </a:r>
            <a:r>
              <a:rPr lang="fr-FR" dirty="0" smtClean="0"/>
              <a:t>développement du </a:t>
            </a:r>
            <a:r>
              <a:rPr lang="fr-FR" dirty="0"/>
              <a:t>produit : clients, utilisateurs, managers, marketing, opérations...</a:t>
            </a:r>
          </a:p>
          <a:p>
            <a:pPr lvl="2"/>
            <a:r>
              <a:rPr lang="fr-FR" dirty="0"/>
              <a:t>Tout ce monde y a accès, ce qui favorise la transparence et facilite le </a:t>
            </a:r>
            <a:r>
              <a:rPr lang="fr-FR" i="1" dirty="0"/>
              <a:t>feedback</a:t>
            </a:r>
            <a:r>
              <a:rPr lang="fr-FR" dirty="0"/>
              <a:t>, </a:t>
            </a:r>
            <a:r>
              <a:rPr lang="fr-FR" dirty="0" smtClean="0"/>
              <a:t>qui </a:t>
            </a:r>
            <a:r>
              <a:rPr lang="fr-FR" dirty="0"/>
              <a:t>se concrétise par l’ajout de nouvelles </a:t>
            </a:r>
            <a:r>
              <a:rPr lang="fr-FR" i="1" dirty="0"/>
              <a:t>stories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31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err="1" smtClean="0"/>
              <a:t>Backlog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415642"/>
          </a:xfrm>
        </p:spPr>
        <p:txBody>
          <a:bodyPr>
            <a:normAutofit/>
          </a:bodyPr>
          <a:lstStyle/>
          <a:p>
            <a:endParaRPr lang="fr-FR" b="1" i="1" dirty="0"/>
          </a:p>
          <a:p>
            <a:r>
              <a:rPr lang="fr-FR" b="1" dirty="0"/>
              <a:t>Vie du </a:t>
            </a:r>
            <a:r>
              <a:rPr lang="fr-FR" b="1" dirty="0" err="1"/>
              <a:t>backlog</a:t>
            </a:r>
            <a:endParaRPr lang="fr-FR" b="1" dirty="0"/>
          </a:p>
          <a:p>
            <a:r>
              <a:rPr lang="fr-FR" dirty="0"/>
              <a:t>Le </a:t>
            </a:r>
            <a:r>
              <a:rPr lang="fr-FR" i="1" dirty="0" err="1"/>
              <a:t>backlog</a:t>
            </a:r>
            <a:r>
              <a:rPr lang="fr-FR" i="1" dirty="0"/>
              <a:t> </a:t>
            </a:r>
            <a:r>
              <a:rPr lang="fr-FR" dirty="0"/>
              <a:t>suit la vie du produit qu’il décrit, il évolue avec lui ; il peut donc avoir </a:t>
            </a:r>
            <a:r>
              <a:rPr lang="fr-FR" dirty="0" smtClean="0"/>
              <a:t>une durée </a:t>
            </a:r>
            <a:r>
              <a:rPr lang="fr-FR" dirty="0"/>
              <a:t>de vie très longue, courant sur de nombreuses </a:t>
            </a:r>
            <a:r>
              <a:rPr lang="fr-FR" i="1" dirty="0"/>
              <a:t>release</a:t>
            </a:r>
            <a:r>
              <a:rPr lang="fr-FR" dirty="0"/>
              <a:t>s</a:t>
            </a:r>
            <a:r>
              <a:rPr lang="fr-FR" dirty="0" smtClean="0"/>
              <a:t>.</a:t>
            </a:r>
          </a:p>
          <a:p>
            <a:pPr lvl="1"/>
            <a:r>
              <a:rPr lang="fr-FR" i="1" dirty="0"/>
              <a:t>Émergence </a:t>
            </a:r>
            <a:r>
              <a:rPr lang="fr-FR" i="1" dirty="0" smtClean="0"/>
              <a:t>progressive :</a:t>
            </a:r>
          </a:p>
          <a:p>
            <a:pPr lvl="2"/>
            <a:r>
              <a:rPr lang="fr-FR" dirty="0"/>
              <a:t>Plutôt que d’essayer de tout figer dans le détail au début, le contenu du </a:t>
            </a:r>
            <a:r>
              <a:rPr lang="fr-FR" i="1" dirty="0" err="1"/>
              <a:t>backlog</a:t>
            </a:r>
            <a:r>
              <a:rPr lang="fr-FR" i="1" dirty="0"/>
              <a:t> </a:t>
            </a:r>
            <a:r>
              <a:rPr lang="fr-FR" dirty="0" smtClean="0"/>
              <a:t>est décomposé </a:t>
            </a:r>
            <a:r>
              <a:rPr lang="fr-FR" dirty="0"/>
              <a:t>progressivement</a:t>
            </a:r>
            <a:r>
              <a:rPr lang="fr-FR" dirty="0" smtClean="0"/>
              <a:t>.</a:t>
            </a:r>
            <a:endParaRPr lang="fr-FR" i="1" dirty="0" smtClean="0"/>
          </a:p>
          <a:p>
            <a:pPr lvl="1"/>
            <a:r>
              <a:rPr lang="fr-FR" i="1" dirty="0"/>
              <a:t>Changements continuels</a:t>
            </a:r>
          </a:p>
          <a:p>
            <a:pPr lvl="2"/>
            <a:r>
              <a:rPr lang="fr-FR" dirty="0"/>
              <a:t>Le </a:t>
            </a:r>
            <a:r>
              <a:rPr lang="fr-FR" i="1" dirty="0" err="1"/>
              <a:t>backlog</a:t>
            </a:r>
            <a:r>
              <a:rPr lang="fr-FR" i="1" dirty="0"/>
              <a:t> </a:t>
            </a:r>
            <a:r>
              <a:rPr lang="fr-FR" dirty="0"/>
              <a:t>n’est pas un document figé, il n’est jamais complet ou fini tant que </a:t>
            </a:r>
            <a:r>
              <a:rPr lang="fr-FR" dirty="0" smtClean="0"/>
              <a:t>vit le </a:t>
            </a:r>
            <a:r>
              <a:rPr lang="fr-FR" dirty="0"/>
              <a:t>produit, il évolue continuellement : des éléments sont ajoutés, des éléments </a:t>
            </a:r>
            <a:r>
              <a:rPr lang="fr-FR" dirty="0" smtClean="0"/>
              <a:t>sont supprimés</a:t>
            </a:r>
            <a:r>
              <a:rPr lang="fr-FR" dirty="0"/>
              <a:t>, des éléments sont décomposés ou les priorités ajustées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93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err="1" smtClean="0"/>
              <a:t>Backlog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59" y="1276160"/>
            <a:ext cx="6738481" cy="43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err="1" smtClean="0"/>
              <a:t>Backlog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415642"/>
          </a:xfrm>
        </p:spPr>
        <p:txBody>
          <a:bodyPr>
            <a:normAutofit/>
          </a:bodyPr>
          <a:lstStyle/>
          <a:p>
            <a:endParaRPr lang="fr-FR" b="1" i="1" dirty="0"/>
          </a:p>
          <a:p>
            <a:pPr lvl="1"/>
            <a:r>
              <a:rPr lang="fr-FR" i="1" dirty="0"/>
              <a:t>Utilisation </a:t>
            </a:r>
            <a:r>
              <a:rPr lang="fr-FR" i="1" dirty="0" smtClean="0"/>
              <a:t>continue</a:t>
            </a:r>
          </a:p>
          <a:p>
            <a:pPr lvl="2"/>
            <a:r>
              <a:rPr lang="fr-FR" dirty="0" smtClean="0"/>
              <a:t>Le </a:t>
            </a:r>
            <a:r>
              <a:rPr lang="fr-FR" i="1" dirty="0" err="1"/>
              <a:t>backlog</a:t>
            </a:r>
            <a:r>
              <a:rPr lang="fr-FR" i="1" dirty="0"/>
              <a:t> </a:t>
            </a:r>
            <a:r>
              <a:rPr lang="fr-FR" dirty="0"/>
              <a:t>est élaboré dans une forme initiale avant le lancement du premier </a:t>
            </a:r>
            <a:r>
              <a:rPr lang="fr-FR" i="1" dirty="0"/>
              <a:t>sprint </a:t>
            </a:r>
            <a:r>
              <a:rPr lang="fr-FR" dirty="0"/>
              <a:t>: </a:t>
            </a:r>
            <a:endParaRPr lang="fr-FR" dirty="0" smtClean="0"/>
          </a:p>
          <a:p>
            <a:pPr lvl="3"/>
            <a:r>
              <a:rPr lang="fr-FR" dirty="0" smtClean="0"/>
              <a:t>Il permet </a:t>
            </a:r>
            <a:r>
              <a:rPr lang="fr-FR" dirty="0"/>
              <a:t>de planifier la </a:t>
            </a:r>
            <a:r>
              <a:rPr lang="fr-FR" i="1" dirty="0" smtClean="0"/>
              <a:t>release</a:t>
            </a:r>
            <a:r>
              <a:rPr lang="fr-FR" dirty="0" smtClean="0"/>
              <a:t>.</a:t>
            </a:r>
            <a:endParaRPr lang="fr-FR" dirty="0"/>
          </a:p>
          <a:p>
            <a:pPr lvl="2"/>
            <a:r>
              <a:rPr lang="fr-FR" dirty="0"/>
              <a:t>Il sert pendant les </a:t>
            </a:r>
            <a:r>
              <a:rPr lang="fr-FR" i="1" dirty="0"/>
              <a:t>sprints </a:t>
            </a:r>
            <a:r>
              <a:rPr lang="fr-FR" dirty="0"/>
              <a:t>pour connaître les </a:t>
            </a:r>
            <a:r>
              <a:rPr lang="fr-FR" i="1" dirty="0"/>
              <a:t>stories </a:t>
            </a:r>
            <a:r>
              <a:rPr lang="fr-FR" dirty="0"/>
              <a:t>en cours de </a:t>
            </a:r>
            <a:r>
              <a:rPr lang="fr-FR" dirty="0" smtClean="0"/>
              <a:t>développement.</a:t>
            </a:r>
          </a:p>
          <a:p>
            <a:pPr lvl="3"/>
            <a:r>
              <a:rPr lang="fr-FR" dirty="0" smtClean="0"/>
              <a:t>Par </a:t>
            </a:r>
            <a:r>
              <a:rPr lang="fr-FR" dirty="0"/>
              <a:t>exemple, lors de la réunion de planification en début de </a:t>
            </a:r>
            <a:r>
              <a:rPr lang="fr-FR" i="1" dirty="0"/>
              <a:t>sprint</a:t>
            </a:r>
            <a:r>
              <a:rPr lang="fr-FR" dirty="0"/>
              <a:t>, </a:t>
            </a:r>
            <a:endParaRPr lang="fr-FR" dirty="0" smtClean="0"/>
          </a:p>
          <a:p>
            <a:pPr lvl="3"/>
            <a:r>
              <a:rPr lang="fr-FR" dirty="0" smtClean="0"/>
              <a:t>il </a:t>
            </a:r>
            <a:r>
              <a:rPr lang="fr-FR" dirty="0"/>
              <a:t>est utilisé </a:t>
            </a:r>
            <a:r>
              <a:rPr lang="fr-FR" dirty="0" smtClean="0"/>
              <a:t>pour décider </a:t>
            </a:r>
            <a:r>
              <a:rPr lang="fr-FR" dirty="0"/>
              <a:t>du sous-ensemble qui sera réalisé pendant le </a:t>
            </a:r>
            <a:r>
              <a:rPr lang="fr-FR" i="1" dirty="0"/>
              <a:t>sprint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44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Notion de priorité dans le </a:t>
            </a:r>
            <a:r>
              <a:rPr lang="fr-FR" dirty="0" err="1" smtClean="0"/>
              <a:t>backlog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415642"/>
          </a:xfrm>
        </p:spPr>
        <p:txBody>
          <a:bodyPr>
            <a:normAutofit/>
          </a:bodyPr>
          <a:lstStyle/>
          <a:p>
            <a:endParaRPr lang="fr-FR" b="1" i="1" dirty="0"/>
          </a:p>
          <a:p>
            <a:r>
              <a:rPr lang="fr-FR" dirty="0"/>
              <a:t>les </a:t>
            </a:r>
            <a:r>
              <a:rPr lang="fr-FR" i="1" dirty="0"/>
              <a:t>stories </a:t>
            </a:r>
            <a:r>
              <a:rPr lang="fr-FR" dirty="0"/>
              <a:t>les </a:t>
            </a:r>
            <a:r>
              <a:rPr lang="fr-FR" dirty="0" smtClean="0"/>
              <a:t>plus prioritaires </a:t>
            </a:r>
            <a:r>
              <a:rPr lang="fr-FR" dirty="0"/>
              <a:t>du </a:t>
            </a:r>
            <a:r>
              <a:rPr lang="fr-FR" i="1" dirty="0" err="1"/>
              <a:t>backlog</a:t>
            </a:r>
            <a:r>
              <a:rPr lang="fr-FR" i="1" dirty="0"/>
              <a:t> </a:t>
            </a:r>
            <a:r>
              <a:rPr lang="fr-FR" dirty="0"/>
              <a:t>sont candidates à être développées dans le prochain </a:t>
            </a:r>
            <a:r>
              <a:rPr lang="fr-FR" i="1" dirty="0" smtClean="0"/>
              <a:t>sprint</a:t>
            </a:r>
          </a:p>
          <a:p>
            <a:r>
              <a:rPr lang="fr-FR" dirty="0" smtClean="0"/>
              <a:t>Les </a:t>
            </a:r>
            <a:r>
              <a:rPr lang="fr-FR" i="1" dirty="0" smtClean="0"/>
              <a:t>stories </a:t>
            </a:r>
            <a:r>
              <a:rPr lang="fr-FR" dirty="0"/>
              <a:t>moins prioritaires seront développées plus tard, dans des </a:t>
            </a:r>
            <a:r>
              <a:rPr lang="fr-FR" i="1" dirty="0"/>
              <a:t>sprints </a:t>
            </a:r>
            <a:r>
              <a:rPr lang="fr-FR" dirty="0" smtClean="0"/>
              <a:t>futurs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Elles peuvent </a:t>
            </a:r>
            <a:r>
              <a:rPr lang="fr-FR" dirty="0"/>
              <a:t>donc être moins détaillées et être dans un état différent, avec des </a:t>
            </a:r>
            <a:r>
              <a:rPr lang="fr-FR" dirty="0" smtClean="0"/>
              <a:t>attributs moins </a:t>
            </a:r>
            <a:r>
              <a:rPr lang="fr-FR" dirty="0"/>
              <a:t>précis.</a:t>
            </a:r>
            <a:endParaRPr lang="fr-FR" dirty="0" smtClean="0"/>
          </a:p>
          <a:p>
            <a:r>
              <a:rPr lang="fr-FR" dirty="0"/>
              <a:t>la priorité permet de constituer le flux de </a:t>
            </a:r>
            <a:r>
              <a:rPr lang="fr-FR" i="1" dirty="0"/>
              <a:t>stories </a:t>
            </a:r>
            <a:r>
              <a:rPr lang="fr-FR" dirty="0"/>
              <a:t>qui va </a:t>
            </a:r>
            <a:r>
              <a:rPr lang="fr-FR" dirty="0" smtClean="0"/>
              <a:t>alimenter l’équipe :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L’ordre peut changer tant que l’équipe n’a pas commencé à développer </a:t>
            </a:r>
            <a:r>
              <a:rPr lang="fr-FR" dirty="0" smtClean="0"/>
              <a:t>la </a:t>
            </a:r>
            <a:r>
              <a:rPr lang="fr-FR" i="1" dirty="0" smtClean="0"/>
              <a:t>story</a:t>
            </a:r>
            <a:r>
              <a:rPr lang="fr-FR" dirty="0"/>
              <a:t>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917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Notion de priorité dans le </a:t>
            </a:r>
            <a:r>
              <a:rPr lang="fr-FR" dirty="0" err="1" smtClean="0"/>
              <a:t>backlog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49" y="1263320"/>
            <a:ext cx="7735501" cy="43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Notion de priorité dans le </a:t>
            </a:r>
            <a:r>
              <a:rPr lang="fr-FR" dirty="0" err="1" smtClean="0"/>
              <a:t>backlog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175658"/>
            <a:ext cx="10842171" cy="5415642"/>
          </a:xfrm>
        </p:spPr>
        <p:txBody>
          <a:bodyPr>
            <a:normAutofit/>
          </a:bodyPr>
          <a:lstStyle/>
          <a:p>
            <a:endParaRPr lang="fr-FR" b="1" i="1" dirty="0"/>
          </a:p>
          <a:p>
            <a:r>
              <a:rPr lang="fr-FR" dirty="0"/>
              <a:t>les méthodes agiles avaient pour but de maximiser la </a:t>
            </a:r>
            <a:r>
              <a:rPr lang="fr-FR" dirty="0" smtClean="0"/>
              <a:t>valeur.</a:t>
            </a:r>
          </a:p>
          <a:p>
            <a:r>
              <a:rPr lang="fr-FR" dirty="0" smtClean="0"/>
              <a:t>Critères :</a:t>
            </a:r>
            <a:endParaRPr lang="fr-FR" dirty="0"/>
          </a:p>
          <a:p>
            <a:pPr lvl="1"/>
            <a:r>
              <a:rPr lang="fr-FR" b="1" dirty="0"/>
              <a:t>Le risque qu’elle permet de réduire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L’objectif </a:t>
            </a:r>
            <a:r>
              <a:rPr lang="fr-FR" dirty="0"/>
              <a:t>est de réduire l’exposition </a:t>
            </a:r>
            <a:r>
              <a:rPr lang="fr-FR" dirty="0" smtClean="0"/>
              <a:t>au risque </a:t>
            </a:r>
            <a:r>
              <a:rPr lang="fr-FR" dirty="0"/>
              <a:t>le plus rapidement possible. Des </a:t>
            </a:r>
            <a:r>
              <a:rPr lang="fr-FR" i="1" dirty="0"/>
              <a:t>stories </a:t>
            </a:r>
            <a:r>
              <a:rPr lang="fr-FR" dirty="0"/>
              <a:t>permettant de </a:t>
            </a:r>
            <a:r>
              <a:rPr lang="fr-FR" dirty="0" smtClean="0"/>
              <a:t>valider </a:t>
            </a:r>
            <a:r>
              <a:rPr lang="fr-FR" dirty="0"/>
              <a:t>des </a:t>
            </a:r>
            <a:r>
              <a:rPr lang="fr-FR" dirty="0" smtClean="0"/>
              <a:t>choix techniques </a:t>
            </a:r>
            <a:r>
              <a:rPr lang="fr-FR" dirty="0"/>
              <a:t>structurants sont monnaie courante dans les premiers </a:t>
            </a:r>
            <a:r>
              <a:rPr lang="fr-FR" i="1" dirty="0"/>
              <a:t>sprints </a:t>
            </a:r>
            <a:r>
              <a:rPr lang="fr-FR" dirty="0" smtClean="0"/>
              <a:t>d’un  nouveau </a:t>
            </a:r>
            <a:r>
              <a:rPr lang="fr-FR" dirty="0"/>
              <a:t>développement innovant.</a:t>
            </a:r>
          </a:p>
          <a:p>
            <a:pPr lvl="1"/>
            <a:r>
              <a:rPr lang="fr-FR" b="1" dirty="0" smtClean="0"/>
              <a:t>L’incertitude </a:t>
            </a:r>
            <a:r>
              <a:rPr lang="fr-FR" b="1" dirty="0"/>
              <a:t>sur des besoins des utilisateurs qu’elle permettra de diminuer </a:t>
            </a:r>
            <a:r>
              <a:rPr lang="fr-FR" dirty="0" smtClean="0"/>
              <a:t> :</a:t>
            </a:r>
            <a:endParaRPr lang="fr-FR" dirty="0"/>
          </a:p>
          <a:p>
            <a:pPr lvl="2"/>
            <a:r>
              <a:rPr lang="fr-FR" dirty="0"/>
              <a:t>Quand un utilisateur désire une fonctionnalité mais ne sait pas de quelle </a:t>
            </a:r>
            <a:r>
              <a:rPr lang="fr-FR" dirty="0" smtClean="0"/>
              <a:t>façon le </a:t>
            </a:r>
            <a:r>
              <a:rPr lang="fr-FR" dirty="0"/>
              <a:t>service doit être rendu, la solution est de lui montrer rapidement une </a:t>
            </a:r>
            <a:r>
              <a:rPr lang="fr-FR" dirty="0" err="1" smtClean="0"/>
              <a:t>versionpour</a:t>
            </a:r>
            <a:r>
              <a:rPr lang="fr-FR" dirty="0" smtClean="0"/>
              <a:t> </a:t>
            </a:r>
            <a:r>
              <a:rPr lang="fr-FR" dirty="0"/>
              <a:t>obtenir du </a:t>
            </a:r>
            <a:r>
              <a:rPr lang="fr-FR" i="1" dirty="0"/>
              <a:t>feedback</a:t>
            </a:r>
            <a:r>
              <a:rPr lang="fr-FR" dirty="0"/>
              <a:t>. La connaissance apportée par le développement </a:t>
            </a:r>
            <a:r>
              <a:rPr lang="fr-FR" dirty="0" smtClean="0"/>
              <a:t>des </a:t>
            </a:r>
            <a:r>
              <a:rPr lang="fr-FR" i="1" dirty="0" smtClean="0"/>
              <a:t>stories </a:t>
            </a:r>
            <a:r>
              <a:rPr lang="fr-FR" dirty="0"/>
              <a:t>relatives à cette fonctionnalité est une occasion d’améliorer le produit.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083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fr-FR" dirty="0" smtClean="0"/>
              <a:t>Notion de Sprint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/>
          </a:bodyPr>
          <a:lstStyle/>
          <a:p>
            <a:r>
              <a:rPr lang="fr-FR" dirty="0"/>
              <a:t>Un cycle est défini par des </a:t>
            </a:r>
            <a:r>
              <a:rPr lang="fr-FR" b="1" dirty="0"/>
              <a:t>phases </a:t>
            </a:r>
            <a:r>
              <a:rPr lang="fr-FR" dirty="0"/>
              <a:t>et des </a:t>
            </a:r>
            <a:r>
              <a:rPr lang="fr-FR" b="1" dirty="0"/>
              <a:t>jalons</a:t>
            </a:r>
            <a:r>
              <a:rPr lang="fr-FR" dirty="0"/>
              <a:t>. </a:t>
            </a:r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/>
              <a:t>phases se succèdent et un </a:t>
            </a:r>
            <a:r>
              <a:rPr lang="fr-FR" dirty="0" smtClean="0"/>
              <a:t>jalon permet </a:t>
            </a:r>
            <a:r>
              <a:rPr lang="fr-FR" dirty="0"/>
              <a:t>de contrôler le passage à la phase suivante : </a:t>
            </a:r>
            <a:endParaRPr lang="fr-FR" dirty="0" smtClean="0"/>
          </a:p>
          <a:p>
            <a:pPr lvl="1"/>
            <a:r>
              <a:rPr lang="fr-FR" dirty="0" smtClean="0"/>
              <a:t>une </a:t>
            </a:r>
            <a:r>
              <a:rPr lang="fr-FR" dirty="0"/>
              <a:t>phase a des objectifs </a:t>
            </a:r>
            <a:endParaRPr lang="fr-FR" dirty="0" smtClean="0"/>
          </a:p>
          <a:p>
            <a:pPr lvl="1"/>
            <a:r>
              <a:rPr lang="fr-FR" dirty="0" smtClean="0"/>
              <a:t>Le jalon </a:t>
            </a:r>
            <a:r>
              <a:rPr lang="fr-FR" dirty="0"/>
              <a:t>est là pour vérifier qu’il n’y a pas de déviation par rapport à ces objectifs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Cycle traditionnel : chaque phase est différente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76" y="3739354"/>
            <a:ext cx="6257161" cy="16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Notion de priorité dans le </a:t>
            </a:r>
            <a:r>
              <a:rPr lang="fr-FR" dirty="0" err="1" smtClean="0"/>
              <a:t>backlog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175658"/>
            <a:ext cx="10842171" cy="5415642"/>
          </a:xfrm>
        </p:spPr>
        <p:txBody>
          <a:bodyPr>
            <a:normAutofit/>
          </a:bodyPr>
          <a:lstStyle/>
          <a:p>
            <a:endParaRPr lang="fr-FR" b="1" i="1" dirty="0"/>
          </a:p>
          <a:p>
            <a:r>
              <a:rPr lang="fr-FR" dirty="0"/>
              <a:t>les méthodes agiles avaient pour but de maximiser la </a:t>
            </a:r>
            <a:r>
              <a:rPr lang="fr-FR" dirty="0" smtClean="0"/>
              <a:t>valeur.</a:t>
            </a:r>
          </a:p>
          <a:p>
            <a:r>
              <a:rPr lang="fr-FR" dirty="0" smtClean="0"/>
              <a:t>Critères :</a:t>
            </a:r>
            <a:endParaRPr lang="fr-FR" dirty="0"/>
          </a:p>
          <a:p>
            <a:pPr lvl="1"/>
            <a:r>
              <a:rPr lang="fr-FR" b="1" dirty="0"/>
              <a:t>La qualité à laquelle elle contribue </a:t>
            </a:r>
            <a:r>
              <a:rPr lang="fr-FR" dirty="0" smtClean="0"/>
              <a:t>: </a:t>
            </a:r>
          </a:p>
          <a:p>
            <a:pPr lvl="2"/>
            <a:r>
              <a:rPr lang="fr-FR" dirty="0" smtClean="0"/>
              <a:t>Les </a:t>
            </a:r>
            <a:r>
              <a:rPr lang="fr-FR" dirty="0"/>
              <a:t>travaux visant à garantir la </a:t>
            </a:r>
            <a:r>
              <a:rPr lang="fr-FR" dirty="0" smtClean="0"/>
              <a:t>qualité du </a:t>
            </a:r>
            <a:r>
              <a:rPr lang="fr-FR" dirty="0"/>
              <a:t>produit devraient être prioritaires. Par exemple, si une rétrospective a </a:t>
            </a:r>
            <a:r>
              <a:rPr lang="fr-FR" dirty="0" smtClean="0"/>
              <a:t>mis en </a:t>
            </a:r>
            <a:r>
              <a:rPr lang="fr-FR" dirty="0"/>
              <a:t>évidence la nécessité d’automatiser les tests, la </a:t>
            </a:r>
            <a:r>
              <a:rPr lang="fr-FR" i="1" dirty="0"/>
              <a:t>story </a:t>
            </a:r>
            <a:r>
              <a:rPr lang="fr-FR" dirty="0"/>
              <a:t>correspondant aura </a:t>
            </a:r>
            <a:r>
              <a:rPr lang="fr-FR" dirty="0" smtClean="0"/>
              <a:t>une priorité </a:t>
            </a:r>
            <a:r>
              <a:rPr lang="fr-FR" dirty="0"/>
              <a:t>élevée.</a:t>
            </a:r>
          </a:p>
          <a:p>
            <a:pPr lvl="1"/>
            <a:r>
              <a:rPr lang="fr-FR" b="1" dirty="0" smtClean="0"/>
              <a:t>Les </a:t>
            </a:r>
            <a:r>
              <a:rPr lang="fr-FR" b="1" dirty="0"/>
              <a:t>dépendances entre </a:t>
            </a:r>
            <a:r>
              <a:rPr lang="fr-FR" b="1" i="1" dirty="0"/>
              <a:t>stories </a:t>
            </a:r>
            <a:r>
              <a:rPr lang="fr-FR" dirty="0" smtClean="0"/>
              <a:t>: </a:t>
            </a:r>
          </a:p>
          <a:p>
            <a:pPr lvl="2"/>
            <a:r>
              <a:rPr lang="fr-FR" dirty="0" smtClean="0"/>
              <a:t>Si </a:t>
            </a:r>
            <a:r>
              <a:rPr lang="fr-FR" dirty="0"/>
              <a:t>une </a:t>
            </a:r>
            <a:r>
              <a:rPr lang="fr-FR" i="1" dirty="0"/>
              <a:t>story </a:t>
            </a:r>
            <a:r>
              <a:rPr lang="fr-FR" dirty="0"/>
              <a:t>A ne peut être développée que </a:t>
            </a:r>
            <a:r>
              <a:rPr lang="fr-FR" dirty="0" smtClean="0"/>
              <a:t>si une </a:t>
            </a:r>
            <a:r>
              <a:rPr lang="fr-FR" dirty="0"/>
              <a:t>autre </a:t>
            </a:r>
            <a:r>
              <a:rPr lang="fr-FR" i="1" dirty="0"/>
              <a:t>story </a:t>
            </a:r>
            <a:r>
              <a:rPr lang="fr-FR" dirty="0"/>
              <a:t>B existe, la </a:t>
            </a:r>
            <a:r>
              <a:rPr lang="fr-FR" i="1" dirty="0"/>
              <a:t>story </a:t>
            </a:r>
            <a:r>
              <a:rPr lang="fr-FR" dirty="0"/>
              <a:t>B doit être plus prioritaire que A.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844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Caractéristiques d’un élément du </a:t>
            </a:r>
            <a:r>
              <a:rPr lang="fr-FR" dirty="0" err="1" smtClean="0"/>
              <a:t>backlog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599" y="1871080"/>
            <a:ext cx="5500801" cy="31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Notion de priorité dans le </a:t>
            </a:r>
            <a:r>
              <a:rPr lang="fr-FR" dirty="0" err="1" smtClean="0"/>
              <a:t>backlog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175658"/>
            <a:ext cx="10842171" cy="5415642"/>
          </a:xfrm>
        </p:spPr>
        <p:txBody>
          <a:bodyPr>
            <a:normAutofit/>
          </a:bodyPr>
          <a:lstStyle/>
          <a:p>
            <a:endParaRPr lang="fr-FR" b="1" i="1" dirty="0"/>
          </a:p>
          <a:p>
            <a:r>
              <a:rPr lang="fr-FR" dirty="0" smtClean="0"/>
              <a:t>Types : </a:t>
            </a:r>
          </a:p>
          <a:p>
            <a:pPr lvl="1"/>
            <a:r>
              <a:rPr lang="fr-FR" b="1" i="1" dirty="0"/>
              <a:t>User story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Elle décrit un comportement du produit visible pour les </a:t>
            </a:r>
            <a:r>
              <a:rPr lang="fr-FR" dirty="0" smtClean="0"/>
              <a:t>utilisateurs et </a:t>
            </a:r>
            <a:r>
              <a:rPr lang="fr-FR" dirty="0"/>
              <a:t>qui leur apporte de la valeur ou de l’utilité.</a:t>
            </a:r>
          </a:p>
          <a:p>
            <a:pPr lvl="1"/>
            <a:r>
              <a:rPr lang="fr-FR" b="1" i="1" dirty="0" smtClean="0"/>
              <a:t>Story </a:t>
            </a:r>
            <a:r>
              <a:rPr lang="fr-FR" b="1" dirty="0"/>
              <a:t>technique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Elle </a:t>
            </a:r>
            <a:r>
              <a:rPr lang="fr-FR" dirty="0"/>
              <a:t>est invisible pour les utilisateurs mais visible par </a:t>
            </a:r>
            <a:r>
              <a:rPr lang="fr-FR" dirty="0" smtClean="0"/>
              <a:t>l’équipe de </a:t>
            </a:r>
            <a:r>
              <a:rPr lang="fr-FR" dirty="0"/>
              <a:t>développement. Elle est nécessaire pour pouvoir développer certaines </a:t>
            </a:r>
            <a:r>
              <a:rPr lang="fr-FR" i="1" dirty="0" smtClean="0"/>
              <a:t>user stories</a:t>
            </a:r>
            <a:r>
              <a:rPr lang="fr-FR" dirty="0"/>
              <a:t>, son utilité est donc indirecte.</a:t>
            </a:r>
          </a:p>
          <a:p>
            <a:pPr lvl="1"/>
            <a:r>
              <a:rPr lang="fr-FR" b="1" dirty="0" smtClean="0"/>
              <a:t>Défaut </a:t>
            </a:r>
            <a:r>
              <a:rPr lang="fr-FR" dirty="0" smtClean="0"/>
              <a:t>: 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Il est relatif à un comportement visible des utilisateurs mais qui </a:t>
            </a:r>
            <a:r>
              <a:rPr lang="fr-FR" dirty="0" smtClean="0"/>
              <a:t>enlève de </a:t>
            </a:r>
            <a:r>
              <a:rPr lang="fr-FR" dirty="0"/>
              <a:t>la valeur au produit. En développement de logiciel, on parle couramment </a:t>
            </a:r>
            <a:r>
              <a:rPr lang="fr-FR" dirty="0" smtClean="0"/>
              <a:t>de bug</a:t>
            </a:r>
            <a:r>
              <a:rPr lang="fr-FR" dirty="0"/>
              <a:t>. Avec </a:t>
            </a:r>
            <a:r>
              <a:rPr lang="fr-FR" dirty="0" err="1"/>
              <a:t>Scrum</a:t>
            </a:r>
            <a:r>
              <a:rPr lang="fr-FR" dirty="0"/>
              <a:t>, on ne se préoccupe pas de savoir si une anomalie </a:t>
            </a:r>
            <a:r>
              <a:rPr lang="fr-FR" dirty="0" err="1" smtClean="0"/>
              <a:t>correspondà</a:t>
            </a:r>
            <a:r>
              <a:rPr lang="fr-FR" dirty="0" smtClean="0"/>
              <a:t> </a:t>
            </a:r>
            <a:r>
              <a:rPr lang="fr-FR" dirty="0"/>
              <a:t>un bug ou à une demande d’évolution du produit. Peu importe</a:t>
            </a:r>
            <a:r>
              <a:rPr lang="fr-FR" dirty="0" smtClean="0"/>
              <a:t>,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c’est un </a:t>
            </a:r>
            <a:r>
              <a:rPr lang="fr-FR" dirty="0" smtClean="0"/>
              <a:t>défaut  qui </a:t>
            </a:r>
            <a:r>
              <a:rPr lang="fr-FR" dirty="0"/>
              <a:t>demande du travail. Le défaut va dans le </a:t>
            </a:r>
            <a:r>
              <a:rPr lang="fr-FR" i="1" dirty="0" err="1"/>
              <a:t>backlog</a:t>
            </a:r>
            <a:r>
              <a:rPr lang="fr-FR" i="1" dirty="0"/>
              <a:t> </a:t>
            </a:r>
            <a:r>
              <a:rPr lang="fr-FR" dirty="0"/>
              <a:t>et, par facilité de langage</a:t>
            </a:r>
            <a:r>
              <a:rPr lang="fr-FR" dirty="0" smtClean="0"/>
              <a:t>, nous </a:t>
            </a:r>
            <a:r>
              <a:rPr lang="fr-FR" dirty="0"/>
              <a:t>allons considérer que c’est aussi une </a:t>
            </a:r>
            <a:r>
              <a:rPr lang="fr-FR" i="1" dirty="0"/>
              <a:t>story</a:t>
            </a:r>
            <a:r>
              <a:rPr lang="fr-FR" dirty="0"/>
              <a:t>, de type défaut.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262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Cycle de vie d’un élément du </a:t>
            </a:r>
            <a:r>
              <a:rPr lang="fr-FR" dirty="0" err="1" smtClean="0"/>
              <a:t>backlog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59" y="2769880"/>
            <a:ext cx="9145081" cy="131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810532"/>
          </a:xfrm>
        </p:spPr>
        <p:txBody>
          <a:bodyPr/>
          <a:lstStyle/>
          <a:p>
            <a:r>
              <a:rPr lang="fr-FR" dirty="0" smtClean="0"/>
              <a:t>Notion de priorité dans le </a:t>
            </a:r>
            <a:r>
              <a:rPr lang="fr-FR" dirty="0" err="1" smtClean="0"/>
              <a:t>backlog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175658"/>
            <a:ext cx="10842171" cy="5415642"/>
          </a:xfrm>
        </p:spPr>
        <p:txBody>
          <a:bodyPr>
            <a:normAutofit/>
          </a:bodyPr>
          <a:lstStyle/>
          <a:p>
            <a:endParaRPr lang="fr-FR" b="1" i="1" dirty="0"/>
          </a:p>
          <a:p>
            <a:r>
              <a:rPr lang="fr-FR" dirty="0" smtClean="0"/>
              <a:t>Types : </a:t>
            </a:r>
          </a:p>
          <a:p>
            <a:pPr lvl="1"/>
            <a:r>
              <a:rPr lang="fr-FR" b="1" i="1" dirty="0"/>
              <a:t>User story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Elle décrit un comportement du produit visible pour les </a:t>
            </a:r>
            <a:r>
              <a:rPr lang="fr-FR" dirty="0" smtClean="0"/>
              <a:t>utilisateurs et </a:t>
            </a:r>
            <a:r>
              <a:rPr lang="fr-FR" dirty="0"/>
              <a:t>qui leur apporte de la valeur ou de l’utilité.</a:t>
            </a:r>
          </a:p>
          <a:p>
            <a:pPr lvl="1"/>
            <a:r>
              <a:rPr lang="fr-FR" b="1" i="1" dirty="0" smtClean="0"/>
              <a:t>Story </a:t>
            </a:r>
            <a:r>
              <a:rPr lang="fr-FR" b="1" dirty="0"/>
              <a:t>technique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Elle </a:t>
            </a:r>
            <a:r>
              <a:rPr lang="fr-FR" dirty="0"/>
              <a:t>est invisible pour les utilisateurs mais visible par </a:t>
            </a:r>
            <a:r>
              <a:rPr lang="fr-FR" dirty="0" smtClean="0"/>
              <a:t>l’équipe de </a:t>
            </a:r>
            <a:r>
              <a:rPr lang="fr-FR" dirty="0"/>
              <a:t>développement. Elle est nécessaire pour pouvoir développer certaines </a:t>
            </a:r>
            <a:r>
              <a:rPr lang="fr-FR" i="1" dirty="0" smtClean="0"/>
              <a:t>user stories</a:t>
            </a:r>
            <a:r>
              <a:rPr lang="fr-FR" dirty="0"/>
              <a:t>, son utilité est donc indirecte.</a:t>
            </a:r>
          </a:p>
          <a:p>
            <a:pPr lvl="1"/>
            <a:r>
              <a:rPr lang="fr-FR" b="1" dirty="0" smtClean="0"/>
              <a:t>Défaut </a:t>
            </a:r>
            <a:r>
              <a:rPr lang="fr-FR" dirty="0" smtClean="0"/>
              <a:t>: 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Il est relatif à un comportement visible des utilisateurs mais qui </a:t>
            </a:r>
            <a:r>
              <a:rPr lang="fr-FR" dirty="0" smtClean="0"/>
              <a:t>enlève de </a:t>
            </a:r>
            <a:r>
              <a:rPr lang="fr-FR" dirty="0"/>
              <a:t>la valeur au produit. En développement de logiciel, on parle couramment </a:t>
            </a:r>
            <a:r>
              <a:rPr lang="fr-FR" dirty="0" smtClean="0"/>
              <a:t>de bug</a:t>
            </a:r>
            <a:r>
              <a:rPr lang="fr-FR" dirty="0"/>
              <a:t>. Avec </a:t>
            </a:r>
            <a:r>
              <a:rPr lang="fr-FR" dirty="0" err="1"/>
              <a:t>Scrum</a:t>
            </a:r>
            <a:r>
              <a:rPr lang="fr-FR" dirty="0"/>
              <a:t>, on ne se préoccupe pas de savoir si une anomalie </a:t>
            </a:r>
            <a:r>
              <a:rPr lang="fr-FR" dirty="0" err="1" smtClean="0"/>
              <a:t>correspondà</a:t>
            </a:r>
            <a:r>
              <a:rPr lang="fr-FR" dirty="0" smtClean="0"/>
              <a:t> </a:t>
            </a:r>
            <a:r>
              <a:rPr lang="fr-FR" dirty="0"/>
              <a:t>un bug ou à une demande d’évolution du produit. Peu importe</a:t>
            </a:r>
            <a:r>
              <a:rPr lang="fr-FR" dirty="0" smtClean="0"/>
              <a:t>,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c’est un </a:t>
            </a:r>
            <a:r>
              <a:rPr lang="fr-FR" dirty="0" smtClean="0"/>
              <a:t>défaut  qui </a:t>
            </a:r>
            <a:r>
              <a:rPr lang="fr-FR" dirty="0"/>
              <a:t>demande du travail. Le défaut va dans le </a:t>
            </a:r>
            <a:r>
              <a:rPr lang="fr-FR" i="1" dirty="0" err="1"/>
              <a:t>backlog</a:t>
            </a:r>
            <a:r>
              <a:rPr lang="fr-FR" i="1" dirty="0"/>
              <a:t> </a:t>
            </a:r>
            <a:r>
              <a:rPr lang="fr-FR" dirty="0"/>
              <a:t>et, par facilité de langage</a:t>
            </a:r>
            <a:r>
              <a:rPr lang="fr-FR" dirty="0" smtClean="0"/>
              <a:t>, nous </a:t>
            </a:r>
            <a:r>
              <a:rPr lang="fr-FR" dirty="0"/>
              <a:t>allons considérer que c’est aussi une </a:t>
            </a:r>
            <a:r>
              <a:rPr lang="fr-FR" i="1" dirty="0"/>
              <a:t>story</a:t>
            </a:r>
            <a:r>
              <a:rPr lang="fr-FR" dirty="0"/>
              <a:t>, de type défaut.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635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fr-FR" dirty="0" smtClean="0"/>
              <a:t>Notion de Sprint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/>
          </a:bodyPr>
          <a:lstStyle/>
          <a:p>
            <a:r>
              <a:rPr lang="fr-FR" dirty="0" err="1"/>
              <a:t>Scrum</a:t>
            </a:r>
            <a:r>
              <a:rPr lang="fr-FR" dirty="0"/>
              <a:t> </a:t>
            </a:r>
            <a:r>
              <a:rPr lang="fr-FR" dirty="0" smtClean="0"/>
              <a:t>: appartient aux approches </a:t>
            </a:r>
            <a:r>
              <a:rPr lang="fr-FR" dirty="0"/>
              <a:t>itératives et </a:t>
            </a:r>
            <a:r>
              <a:rPr lang="fr-FR" dirty="0" smtClean="0"/>
              <a:t>incrémentales</a:t>
            </a:r>
          </a:p>
          <a:p>
            <a:r>
              <a:rPr lang="fr-FR" dirty="0" smtClean="0"/>
              <a:t>Modèle </a:t>
            </a:r>
            <a:r>
              <a:rPr lang="fr-FR" dirty="0"/>
              <a:t>de </a:t>
            </a:r>
            <a:r>
              <a:rPr lang="fr-FR" dirty="0" smtClean="0"/>
              <a:t>cycle de </a:t>
            </a:r>
            <a:r>
              <a:rPr lang="fr-FR" dirty="0"/>
              <a:t>développement est basé sur une phase qui se répète plusieurs fois successivement.</a:t>
            </a:r>
          </a:p>
          <a:p>
            <a:r>
              <a:rPr lang="fr-FR" dirty="0"/>
              <a:t>C’est la notion d’itération, appelée </a:t>
            </a:r>
            <a:r>
              <a:rPr lang="fr-FR" b="1" i="1" dirty="0"/>
              <a:t>sprint </a:t>
            </a:r>
            <a:r>
              <a:rPr lang="fr-FR" dirty="0"/>
              <a:t>avec </a:t>
            </a:r>
            <a:r>
              <a:rPr lang="fr-FR" dirty="0" err="1"/>
              <a:t>Scrum</a:t>
            </a:r>
            <a:r>
              <a:rPr lang="fr-FR" dirty="0"/>
              <a:t>. Tous les </a:t>
            </a:r>
            <a:r>
              <a:rPr lang="fr-FR" i="1" dirty="0"/>
              <a:t>sprints </a:t>
            </a:r>
            <a:r>
              <a:rPr lang="fr-FR" dirty="0"/>
              <a:t>se </a:t>
            </a:r>
            <a:r>
              <a:rPr lang="fr-FR" dirty="0" smtClean="0"/>
              <a:t>déroulent selon </a:t>
            </a:r>
            <a:r>
              <a:rPr lang="fr-FR" dirty="0"/>
              <a:t>le même schéma et on y fait à chaque fois les mêmes types de travaux.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886" y="4398360"/>
            <a:ext cx="4916341" cy="156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5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fr-FR" dirty="0" smtClean="0"/>
              <a:t>Approche itérative et incrémentale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/>
          </a:bodyPr>
          <a:lstStyle/>
          <a:p>
            <a:r>
              <a:rPr lang="fr-FR" b="1" dirty="0"/>
              <a:t>Incrémental</a:t>
            </a:r>
          </a:p>
          <a:p>
            <a:pPr lvl="1"/>
            <a:r>
              <a:rPr lang="fr-FR" dirty="0"/>
              <a:t>Incrémental est utilisé pour mettre en évidence l’accroissement du produit </a:t>
            </a:r>
            <a:r>
              <a:rPr lang="fr-FR" dirty="0" smtClean="0"/>
              <a:t>obtenu à </a:t>
            </a:r>
            <a:r>
              <a:rPr lang="fr-FR" dirty="0"/>
              <a:t>la fin de chaque </a:t>
            </a:r>
            <a:r>
              <a:rPr lang="fr-FR" i="1" dirty="0"/>
              <a:t>sprint</a:t>
            </a:r>
            <a:r>
              <a:rPr lang="fr-FR" dirty="0"/>
              <a:t>. </a:t>
            </a:r>
            <a:endParaRPr lang="fr-FR" dirty="0" smtClean="0"/>
          </a:p>
          <a:p>
            <a:pPr lvl="1"/>
            <a:r>
              <a:rPr lang="fr-FR" dirty="0" smtClean="0"/>
              <a:t>Un </a:t>
            </a:r>
            <a:r>
              <a:rPr lang="fr-FR" dirty="0"/>
              <a:t>processus incrémental permet de construire un </a:t>
            </a:r>
            <a:r>
              <a:rPr lang="fr-FR" dirty="0" smtClean="0"/>
              <a:t>produit morceau </a:t>
            </a:r>
            <a:r>
              <a:rPr lang="fr-FR" dirty="0"/>
              <a:t>par </a:t>
            </a:r>
            <a:r>
              <a:rPr lang="fr-FR" dirty="0" smtClean="0"/>
              <a:t>morceau </a:t>
            </a:r>
          </a:p>
          <a:p>
            <a:r>
              <a:rPr lang="fr-FR" b="1" dirty="0"/>
              <a:t>Itératif</a:t>
            </a:r>
          </a:p>
          <a:p>
            <a:pPr lvl="1"/>
            <a:r>
              <a:rPr lang="fr-FR" dirty="0"/>
              <a:t>Itérer est l’action de répéter. </a:t>
            </a:r>
            <a:endParaRPr lang="fr-FR" dirty="0" smtClean="0"/>
          </a:p>
          <a:p>
            <a:pPr lvl="1"/>
            <a:r>
              <a:rPr lang="fr-FR" dirty="0"/>
              <a:t>Dans le développement de </a:t>
            </a:r>
            <a:r>
              <a:rPr lang="fr-FR" dirty="0" smtClean="0"/>
              <a:t>logiciel :</a:t>
            </a:r>
          </a:p>
          <a:p>
            <a:pPr lvl="2"/>
            <a:r>
              <a:rPr lang="fr-FR" dirty="0" smtClean="0"/>
              <a:t>Terme </a:t>
            </a:r>
            <a:r>
              <a:rPr lang="fr-FR" i="1" dirty="0"/>
              <a:t>itération </a:t>
            </a:r>
            <a:r>
              <a:rPr lang="fr-FR" dirty="0" smtClean="0"/>
              <a:t>utilisé </a:t>
            </a:r>
            <a:r>
              <a:rPr lang="fr-FR" dirty="0"/>
              <a:t>pour désigner </a:t>
            </a:r>
            <a:r>
              <a:rPr lang="fr-FR" dirty="0" smtClean="0"/>
              <a:t>une période </a:t>
            </a:r>
            <a:r>
              <a:rPr lang="fr-FR" dirty="0"/>
              <a:t>de temps dans laquelle sont effectuées des activités, qui seront répétées </a:t>
            </a:r>
            <a:r>
              <a:rPr lang="fr-FR" dirty="0" smtClean="0"/>
              <a:t>dans les prochaines </a:t>
            </a:r>
            <a:r>
              <a:rPr lang="fr-FR" dirty="0"/>
              <a:t>itérations. </a:t>
            </a:r>
            <a:endParaRPr lang="fr-FR" dirty="0" smtClean="0"/>
          </a:p>
          <a:p>
            <a:pPr lvl="2"/>
            <a:r>
              <a:rPr lang="fr-FR" dirty="0" smtClean="0"/>
              <a:t>Terme </a:t>
            </a:r>
            <a:r>
              <a:rPr lang="fr-FR" dirty="0"/>
              <a:t>est souvent associé à </a:t>
            </a:r>
            <a:r>
              <a:rPr lang="fr-FR" i="1" dirty="0"/>
              <a:t>processus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fr-FR" dirty="0" smtClean="0"/>
              <a:t>Approche itérative et incrémentale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/>
          </a:bodyPr>
          <a:lstStyle/>
          <a:p>
            <a:r>
              <a:rPr lang="fr-FR" dirty="0"/>
              <a:t>Un processus itératif permet de revenir sur ce qui a été fait, dans le but </a:t>
            </a:r>
            <a:r>
              <a:rPr lang="fr-FR" dirty="0" smtClean="0"/>
              <a:t>de l’améliorer </a:t>
            </a:r>
            <a:r>
              <a:rPr lang="fr-FR" dirty="0"/>
              <a:t>ou de le compléter. </a:t>
            </a:r>
            <a:endParaRPr lang="fr-FR" dirty="0" smtClean="0"/>
          </a:p>
          <a:p>
            <a:r>
              <a:rPr lang="fr-FR" dirty="0" smtClean="0"/>
              <a:t>Part </a:t>
            </a:r>
            <a:r>
              <a:rPr lang="fr-FR" dirty="0"/>
              <a:t>de l’idée qu’il est difficile, voire impossible</a:t>
            </a:r>
            <a:r>
              <a:rPr lang="fr-FR" dirty="0" smtClean="0"/>
              <a:t>, de </a:t>
            </a:r>
            <a:r>
              <a:rPr lang="fr-FR" dirty="0"/>
              <a:t>bien faire la première fois. </a:t>
            </a:r>
            <a:endParaRPr lang="fr-FR" dirty="0" smtClean="0"/>
          </a:p>
          <a:p>
            <a:r>
              <a:rPr lang="fr-FR" i="1" dirty="0" smtClean="0"/>
              <a:t>Feedback </a:t>
            </a:r>
            <a:r>
              <a:rPr lang="fr-FR" dirty="0"/>
              <a:t>collecté sur le résultat d’une itération </a:t>
            </a:r>
            <a:r>
              <a:rPr lang="fr-FR" dirty="0" smtClean="0"/>
              <a:t>permet de </a:t>
            </a:r>
            <a:r>
              <a:rPr lang="fr-FR" dirty="0"/>
              <a:t>faire des améliorations dans la suivante. </a:t>
            </a:r>
            <a:endParaRPr lang="fr-FR" dirty="0" smtClean="0"/>
          </a:p>
          <a:p>
            <a:r>
              <a:rPr lang="fr-FR" dirty="0" smtClean="0"/>
              <a:t>On </a:t>
            </a:r>
            <a:r>
              <a:rPr lang="fr-FR" dirty="0"/>
              <a:t>cesse d’itérer quand la qualité </a:t>
            </a:r>
            <a:r>
              <a:rPr lang="fr-FR" dirty="0" smtClean="0"/>
              <a:t>obtenue est </a:t>
            </a:r>
            <a:r>
              <a:rPr lang="fr-FR" dirty="0"/>
              <a:t>jugée satisfaisante.</a:t>
            </a:r>
          </a:p>
        </p:txBody>
      </p:sp>
    </p:spTree>
    <p:extLst>
      <p:ext uri="{BB962C8B-B14F-4D97-AF65-F5344CB8AC3E}">
        <p14:creationId xmlns:p14="http://schemas.microsoft.com/office/powerpoint/2010/main" val="3265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4891</Words>
  <Application>Microsoft Office PowerPoint</Application>
  <PresentationFormat>Grand écran</PresentationFormat>
  <Paragraphs>456</Paragraphs>
  <Slides>64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Wingdings</vt:lpstr>
      <vt:lpstr>Thème Office</vt:lpstr>
      <vt:lpstr>SCRUM</vt:lpstr>
      <vt:lpstr>Les valeurs de SCRUM</vt:lpstr>
      <vt:lpstr>Les valeurs de SCRUM</vt:lpstr>
      <vt:lpstr>Les valeurs de SCRUM</vt:lpstr>
      <vt:lpstr>Notion de Sprint</vt:lpstr>
      <vt:lpstr>Notion de Sprint</vt:lpstr>
      <vt:lpstr>Notion de Sprint</vt:lpstr>
      <vt:lpstr>Approche itérative et incrémentale</vt:lpstr>
      <vt:lpstr>Approche itérative et incrémentale</vt:lpstr>
      <vt:lpstr>Approche itérative et incrémentale</vt:lpstr>
      <vt:lpstr>Cycle agile</vt:lpstr>
      <vt:lpstr>Bloc de temps</vt:lpstr>
      <vt:lpstr>Bloc de temps</vt:lpstr>
      <vt:lpstr>Bloc de temps</vt:lpstr>
      <vt:lpstr>Durée d’un sprint</vt:lpstr>
      <vt:lpstr>Cycle de développement de SCRUM</vt:lpstr>
      <vt:lpstr>Cycle de développement de SCRUM</vt:lpstr>
      <vt:lpstr>Cycle de développement de SCRUM</vt:lpstr>
      <vt:lpstr>Activités et cycle de développement</vt:lpstr>
      <vt:lpstr>Activités et cycle de développement</vt:lpstr>
      <vt:lpstr>Résultat d’un sprint</vt:lpstr>
      <vt:lpstr>Résultat d’une release</vt:lpstr>
      <vt:lpstr>Guides pour les releases et sprints</vt:lpstr>
      <vt:lpstr>Guides pour les releases et sprints</vt:lpstr>
      <vt:lpstr>Guides pour les releases et sprints</vt:lpstr>
      <vt:lpstr>Guides pour les releases et sprints</vt:lpstr>
      <vt:lpstr>Product Owner</vt:lpstr>
      <vt:lpstr>Responsabilités</vt:lpstr>
      <vt:lpstr>Responsabilités</vt:lpstr>
      <vt:lpstr>Responsabilités</vt:lpstr>
      <vt:lpstr>Responsabilités</vt:lpstr>
      <vt:lpstr>Compétences souhaitées</vt:lpstr>
      <vt:lpstr>Compétences souhaitées</vt:lpstr>
      <vt:lpstr>Compétences souhaitées</vt:lpstr>
      <vt:lpstr>Compétences souhaitées</vt:lpstr>
      <vt:lpstr>Compétences souhaitées</vt:lpstr>
      <vt:lpstr>Compétences souhaitées</vt:lpstr>
      <vt:lpstr>Compétences souhaitées</vt:lpstr>
      <vt:lpstr>Compétences souhaitées</vt:lpstr>
      <vt:lpstr>Choix du Product Owner</vt:lpstr>
      <vt:lpstr>Choix du Product Owner</vt:lpstr>
      <vt:lpstr>Scrum Master et de l’équipe</vt:lpstr>
      <vt:lpstr>Responsabilités du Scrum Master</vt:lpstr>
      <vt:lpstr>Responsabilités du Scrum Master</vt:lpstr>
      <vt:lpstr>Responsabilités du Scrum Master</vt:lpstr>
      <vt:lpstr>Responsabilités de l’équipe</vt:lpstr>
      <vt:lpstr>Responsabilités de l’équipe</vt:lpstr>
      <vt:lpstr>Compétences souhaitées du Scrum Master</vt:lpstr>
      <vt:lpstr>Compétences souhaitées du Scrum Master</vt:lpstr>
      <vt:lpstr>Backlog</vt:lpstr>
      <vt:lpstr>Backlog</vt:lpstr>
      <vt:lpstr>Backlog</vt:lpstr>
      <vt:lpstr>Backlog</vt:lpstr>
      <vt:lpstr>Backlog</vt:lpstr>
      <vt:lpstr>Backlog</vt:lpstr>
      <vt:lpstr>Backlog</vt:lpstr>
      <vt:lpstr>Notion de priorité dans le backlog</vt:lpstr>
      <vt:lpstr>Notion de priorité dans le backlog</vt:lpstr>
      <vt:lpstr>Notion de priorité dans le backlog</vt:lpstr>
      <vt:lpstr>Notion de priorité dans le backlog</vt:lpstr>
      <vt:lpstr>Caractéristiques d’un élément du backlog</vt:lpstr>
      <vt:lpstr>Notion de priorité dans le backlog</vt:lpstr>
      <vt:lpstr>Cycle de vie d’un élément du backlog</vt:lpstr>
      <vt:lpstr>Notion de priorité dans le backlog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admin</dc:creator>
  <cp:lastModifiedBy>admin</cp:lastModifiedBy>
  <cp:revision>56</cp:revision>
  <dcterms:created xsi:type="dcterms:W3CDTF">2015-12-30T21:02:35Z</dcterms:created>
  <dcterms:modified xsi:type="dcterms:W3CDTF">2016-12-15T14:56:03Z</dcterms:modified>
</cp:coreProperties>
</file>