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319" r:id="rId9"/>
    <p:sldId id="265" r:id="rId10"/>
    <p:sldId id="320" r:id="rId11"/>
    <p:sldId id="266" r:id="rId12"/>
    <p:sldId id="321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5" r:id="rId29"/>
    <p:sldId id="286" r:id="rId30"/>
    <p:sldId id="284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7" r:id="rId51"/>
    <p:sldId id="308" r:id="rId52"/>
    <p:sldId id="306" r:id="rId53"/>
    <p:sldId id="309" r:id="rId54"/>
    <p:sldId id="310" r:id="rId55"/>
    <p:sldId id="311" r:id="rId5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94660"/>
  </p:normalViewPr>
  <p:slideViewPr>
    <p:cSldViewPr>
      <p:cViewPr varScale="1">
        <p:scale>
          <a:sx n="84" d="100"/>
          <a:sy n="84" d="100"/>
        </p:scale>
        <p:origin x="141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1798-3F8F-4A28-A148-BB429B0649E8}" type="datetimeFigureOut">
              <a:rPr lang="fr-FR" smtClean="0"/>
              <a:pPr/>
              <a:t>17/11/2016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2416-8DEF-42C2-B597-CCF09A935D5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1798-3F8F-4A28-A148-BB429B0649E8}" type="datetimeFigureOut">
              <a:rPr lang="fr-FR" smtClean="0"/>
              <a:pPr/>
              <a:t>17/11/2016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2416-8DEF-42C2-B597-CCF09A935D5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1798-3F8F-4A28-A148-BB429B0649E8}" type="datetimeFigureOut">
              <a:rPr lang="fr-FR" smtClean="0"/>
              <a:pPr/>
              <a:t>17/11/2016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2416-8DEF-42C2-B597-CCF09A935D5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1798-3F8F-4A28-A148-BB429B0649E8}" type="datetimeFigureOut">
              <a:rPr lang="fr-FR" smtClean="0"/>
              <a:pPr/>
              <a:t>17/11/2016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2416-8DEF-42C2-B597-CCF09A935D5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1798-3F8F-4A28-A148-BB429B0649E8}" type="datetimeFigureOut">
              <a:rPr lang="fr-FR" smtClean="0"/>
              <a:pPr/>
              <a:t>17/11/2016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2416-8DEF-42C2-B597-CCF09A935D5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1798-3F8F-4A28-A148-BB429B0649E8}" type="datetimeFigureOut">
              <a:rPr lang="fr-FR" smtClean="0"/>
              <a:pPr/>
              <a:t>17/11/2016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2416-8DEF-42C2-B597-CCF09A935D5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1798-3F8F-4A28-A148-BB429B0649E8}" type="datetimeFigureOut">
              <a:rPr lang="fr-FR" smtClean="0"/>
              <a:pPr/>
              <a:t>17/11/2016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2416-8DEF-42C2-B597-CCF09A935D5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1798-3F8F-4A28-A148-BB429B0649E8}" type="datetimeFigureOut">
              <a:rPr lang="fr-FR" smtClean="0"/>
              <a:pPr/>
              <a:t>17/11/2016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2416-8DEF-42C2-B597-CCF09A935D5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1798-3F8F-4A28-A148-BB429B0649E8}" type="datetimeFigureOut">
              <a:rPr lang="fr-FR" smtClean="0"/>
              <a:pPr/>
              <a:t>17/11/2016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2416-8DEF-42C2-B597-CCF09A935D5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1798-3F8F-4A28-A148-BB429B0649E8}" type="datetimeFigureOut">
              <a:rPr lang="fr-FR" smtClean="0"/>
              <a:pPr/>
              <a:t>17/11/2016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2416-8DEF-42C2-B597-CCF09A935D5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1798-3F8F-4A28-A148-BB429B0649E8}" type="datetimeFigureOut">
              <a:rPr lang="fr-FR" smtClean="0"/>
              <a:pPr/>
              <a:t>17/11/2016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2416-8DEF-42C2-B597-CCF09A935D5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E1798-3F8F-4A28-A148-BB429B0649E8}" type="datetimeFigureOut">
              <a:rPr lang="fr-FR" smtClean="0"/>
              <a:pPr/>
              <a:t>17/11/2016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D2416-8DEF-42C2-B597-CCF09A935D5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Méthode agile XP : </a:t>
            </a:r>
            <a:br>
              <a:rPr lang="fr-FR" dirty="0" smtClean="0"/>
            </a:br>
            <a:r>
              <a:rPr lang="fr-FR" dirty="0" err="1" smtClean="0"/>
              <a:t>eXtreme</a:t>
            </a:r>
            <a:r>
              <a:rPr lang="fr-FR" dirty="0" smtClean="0"/>
              <a:t> </a:t>
            </a:r>
            <a:r>
              <a:rPr lang="fr-FR" dirty="0" err="1" smtClean="0"/>
              <a:t>Programming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M. OUZZIF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Valeurs XP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142984"/>
            <a:ext cx="8715436" cy="5500726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endParaRPr lang="fr-FR" dirty="0"/>
          </a:p>
          <a:p>
            <a:r>
              <a:rPr lang="fr-FR" b="1" dirty="0" smtClean="0"/>
              <a:t>Simplicité</a:t>
            </a:r>
            <a:endParaRPr lang="fr-FR" dirty="0"/>
          </a:p>
          <a:p>
            <a:pPr>
              <a:buNone/>
            </a:pPr>
            <a:r>
              <a:rPr lang="fr-FR" dirty="0" smtClean="0"/>
              <a:t>	▸  « </a:t>
            </a:r>
            <a:r>
              <a:rPr lang="fr-FR" dirty="0"/>
              <a:t>La chose la plus simple qui puisse marcher »</a:t>
            </a:r>
          </a:p>
          <a:p>
            <a:pPr>
              <a:buNone/>
            </a:pPr>
            <a:r>
              <a:rPr lang="fr-FR" dirty="0" smtClean="0"/>
              <a:t>	▸ </a:t>
            </a:r>
            <a:r>
              <a:rPr lang="fr-FR" dirty="0"/>
              <a:t>Simple </a:t>
            </a:r>
            <a:r>
              <a:rPr lang="fr-FR" dirty="0" smtClean="0"/>
              <a:t># </a:t>
            </a:r>
            <a:r>
              <a:rPr lang="fr-FR" dirty="0"/>
              <a:t>Simpliste</a:t>
            </a:r>
          </a:p>
          <a:p>
            <a:pPr>
              <a:buNone/>
            </a:pPr>
            <a:r>
              <a:rPr lang="fr-FR" dirty="0" smtClean="0"/>
              <a:t>	▸ </a:t>
            </a:r>
            <a:r>
              <a:rPr lang="fr-FR" dirty="0"/>
              <a:t>Eviter la complexité inutile dans le code</a:t>
            </a:r>
          </a:p>
          <a:p>
            <a:pPr>
              <a:buNone/>
            </a:pPr>
            <a:r>
              <a:rPr lang="fr-FR" dirty="0" smtClean="0"/>
              <a:t>	▸ </a:t>
            </a:r>
            <a:r>
              <a:rPr lang="fr-FR" dirty="0"/>
              <a:t>Toute duplication doit être </a:t>
            </a:r>
            <a:r>
              <a:rPr lang="fr-FR" dirty="0" smtClean="0"/>
              <a:t>éliminée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 smtClean="0">
                <a:latin typeface="Adobe Kaiti Std R" pitchFamily="18" charset="-128"/>
                <a:ea typeface="Adobe Kaiti Std R" pitchFamily="18" charset="-128"/>
              </a:rPr>
              <a:t>	-  La façon la plus simple d'arriver au résultat est la meilleure.</a:t>
            </a:r>
          </a:p>
          <a:p>
            <a:pPr>
              <a:buNone/>
            </a:pPr>
            <a:r>
              <a:rPr lang="fr-FR" dirty="0">
                <a:latin typeface="Adobe Kaiti Std R" pitchFamily="18" charset="-128"/>
                <a:ea typeface="Adobe Kaiti Std R" pitchFamily="18" charset="-128"/>
              </a:rPr>
              <a:t> </a:t>
            </a:r>
            <a:r>
              <a:rPr lang="fr-FR" dirty="0" smtClean="0">
                <a:latin typeface="Adobe Kaiti Std R" pitchFamily="18" charset="-128"/>
                <a:ea typeface="Adobe Kaiti Std R" pitchFamily="18" charset="-128"/>
              </a:rPr>
              <a:t>  -  Anticiper les extensions futures est une perte de temps. </a:t>
            </a:r>
          </a:p>
          <a:p>
            <a:pPr>
              <a:buNone/>
            </a:pPr>
            <a:r>
              <a:rPr lang="fr-FR" dirty="0">
                <a:latin typeface="Adobe Kaiti Std R" pitchFamily="18" charset="-128"/>
                <a:ea typeface="Adobe Kaiti Std R" pitchFamily="18" charset="-128"/>
              </a:rPr>
              <a:t> </a:t>
            </a:r>
            <a:r>
              <a:rPr lang="fr-FR" dirty="0" smtClean="0">
                <a:latin typeface="Adobe Kaiti Std R" pitchFamily="18" charset="-128"/>
                <a:ea typeface="Adobe Kaiti Std R" pitchFamily="18" charset="-128"/>
              </a:rPr>
              <a:t>  -  Une application simple sera plus facile à faire évoluer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Valeurs XP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142984"/>
            <a:ext cx="8715436" cy="5500726"/>
          </a:xfrm>
        </p:spPr>
        <p:txBody>
          <a:bodyPr>
            <a:normAutofit fontScale="77500" lnSpcReduction="20000"/>
          </a:bodyPr>
          <a:lstStyle/>
          <a:p>
            <a:r>
              <a:rPr lang="fr-FR" b="1" dirty="0"/>
              <a:t>Retour d’information (Feedback)</a:t>
            </a:r>
          </a:p>
          <a:p>
            <a:pPr>
              <a:buNone/>
            </a:pPr>
            <a:r>
              <a:rPr lang="fr-FR" dirty="0" smtClean="0"/>
              <a:t>	▸ </a:t>
            </a:r>
            <a:r>
              <a:rPr lang="fr-FR" dirty="0"/>
              <a:t>Boucles de feedback pour réduire les risques</a:t>
            </a:r>
          </a:p>
          <a:p>
            <a:pPr>
              <a:buNone/>
            </a:pPr>
            <a:r>
              <a:rPr lang="fr-FR" dirty="0" smtClean="0"/>
              <a:t>	▸ </a:t>
            </a:r>
            <a:r>
              <a:rPr lang="fr-FR" dirty="0"/>
              <a:t>Connaître l’état du projet</a:t>
            </a:r>
          </a:p>
          <a:p>
            <a:pPr>
              <a:buNone/>
            </a:pPr>
            <a:r>
              <a:rPr lang="fr-FR" dirty="0"/>
              <a:t>	</a:t>
            </a:r>
            <a:r>
              <a:rPr lang="fr-FR" dirty="0" smtClean="0"/>
              <a:t>▸ </a:t>
            </a:r>
            <a:r>
              <a:rPr lang="fr-FR" dirty="0"/>
              <a:t>Rectifier le tir si nécessaire</a:t>
            </a:r>
          </a:p>
          <a:p>
            <a:pPr>
              <a:buNone/>
            </a:pPr>
            <a:r>
              <a:rPr lang="fr-FR" dirty="0" smtClean="0"/>
              <a:t>	▸ </a:t>
            </a:r>
            <a:r>
              <a:rPr lang="fr-FR" dirty="0"/>
              <a:t>Facteur de qualité</a:t>
            </a:r>
          </a:p>
          <a:p>
            <a:pPr>
              <a:buNone/>
            </a:pPr>
            <a:r>
              <a:rPr lang="fr-FR" dirty="0" smtClean="0"/>
              <a:t>	▸ </a:t>
            </a:r>
            <a:r>
              <a:rPr lang="fr-FR" dirty="0"/>
              <a:t>Acquisition d’expérience</a:t>
            </a:r>
          </a:p>
          <a:p>
            <a:pPr>
              <a:buNone/>
            </a:pPr>
            <a:r>
              <a:rPr lang="fr-FR" dirty="0" smtClean="0"/>
              <a:t>	▸ </a:t>
            </a:r>
            <a:r>
              <a:rPr lang="fr-FR" dirty="0"/>
              <a:t>Amélioration constante du </a:t>
            </a:r>
            <a:r>
              <a:rPr lang="fr-FR" dirty="0" smtClean="0"/>
              <a:t>travail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 smtClean="0">
                <a:latin typeface="Adobe Kaiti Std R" pitchFamily="18" charset="-128"/>
                <a:ea typeface="Adobe Kaiti Std R" pitchFamily="18" charset="-128"/>
              </a:rPr>
              <a:t>	- Le retour d'information est primordial pour le programmeur et le client. </a:t>
            </a:r>
          </a:p>
          <a:p>
            <a:pPr>
              <a:buNone/>
            </a:pPr>
            <a:r>
              <a:rPr lang="fr-FR" dirty="0">
                <a:latin typeface="Adobe Kaiti Std R" pitchFamily="18" charset="-128"/>
                <a:ea typeface="Adobe Kaiti Std R" pitchFamily="18" charset="-128"/>
              </a:rPr>
              <a:t>	</a:t>
            </a:r>
            <a:r>
              <a:rPr lang="fr-FR" dirty="0" smtClean="0">
                <a:latin typeface="Adobe Kaiti Std R" pitchFamily="18" charset="-128"/>
                <a:ea typeface="Adobe Kaiti Std R" pitchFamily="18" charset="-128"/>
              </a:rPr>
              <a:t>- Les tests unitaires indiquent si le code fonctionne.</a:t>
            </a:r>
          </a:p>
          <a:p>
            <a:pPr>
              <a:buNone/>
            </a:pPr>
            <a:r>
              <a:rPr lang="fr-FR" dirty="0" smtClean="0">
                <a:latin typeface="Adobe Kaiti Std R" pitchFamily="18" charset="-128"/>
                <a:ea typeface="Adobe Kaiti Std R" pitchFamily="18" charset="-128"/>
              </a:rPr>
              <a:t>   - Les tests fonctionnels donnent l'avancement du projet. - Les livraisons fréquentes permettent de tester les fonctionnalités rapidement.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Valeurs XP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142984"/>
            <a:ext cx="8715436" cy="5500726"/>
          </a:xfrm>
        </p:spPr>
        <p:txBody>
          <a:bodyPr>
            <a:normAutofit fontScale="77500" lnSpcReduction="20000"/>
          </a:bodyPr>
          <a:lstStyle/>
          <a:p>
            <a:r>
              <a:rPr lang="fr-FR" b="1" dirty="0" smtClean="0"/>
              <a:t>Courage</a:t>
            </a:r>
            <a:endParaRPr lang="fr-FR" b="1" dirty="0"/>
          </a:p>
          <a:p>
            <a:pPr>
              <a:buNone/>
            </a:pPr>
            <a:r>
              <a:rPr lang="fr-FR" dirty="0" smtClean="0"/>
              <a:t>	▸ </a:t>
            </a:r>
            <a:r>
              <a:rPr lang="fr-FR" dirty="0"/>
              <a:t>Se lancer dans un projet non entièrement spécifié</a:t>
            </a:r>
          </a:p>
          <a:p>
            <a:pPr>
              <a:buNone/>
            </a:pPr>
            <a:r>
              <a:rPr lang="fr-FR" dirty="0" smtClean="0"/>
              <a:t>	▸ </a:t>
            </a:r>
            <a:r>
              <a:rPr lang="fr-FR" dirty="0"/>
              <a:t>Accepter de remanier une portion de code devenue complexe</a:t>
            </a:r>
          </a:p>
          <a:p>
            <a:pPr>
              <a:buNone/>
            </a:pPr>
            <a:r>
              <a:rPr lang="fr-FR" dirty="0" smtClean="0"/>
              <a:t>	▸ </a:t>
            </a:r>
            <a:r>
              <a:rPr lang="fr-FR" dirty="0"/>
              <a:t>Appliquer les valeurs de feedback et de communication</a:t>
            </a:r>
          </a:p>
          <a:p>
            <a:pPr>
              <a:buNone/>
            </a:pPr>
            <a:r>
              <a:rPr lang="fr-FR" dirty="0" smtClean="0"/>
              <a:t>	▸ </a:t>
            </a:r>
            <a:r>
              <a:rPr lang="fr-FR" dirty="0"/>
              <a:t>Accepter de montrer ses propres limites</a:t>
            </a:r>
          </a:p>
          <a:p>
            <a:pPr>
              <a:buNone/>
            </a:pPr>
            <a:r>
              <a:rPr lang="fr-FR" dirty="0" smtClean="0"/>
              <a:t>	▸ </a:t>
            </a:r>
            <a:r>
              <a:rPr lang="fr-FR" dirty="0"/>
              <a:t>Maintenir une transparence </a:t>
            </a:r>
            <a:r>
              <a:rPr lang="fr-FR" dirty="0" smtClean="0"/>
              <a:t>complète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 smtClean="0">
                <a:latin typeface="Adobe Kaiti Std R" pitchFamily="18" charset="-128"/>
                <a:ea typeface="Adobe Kaiti Std R" pitchFamily="18" charset="-128"/>
              </a:rPr>
              <a:t>   	- Certains changements demandent beaucoup de courage.</a:t>
            </a:r>
          </a:p>
          <a:p>
            <a:pPr>
              <a:buNone/>
            </a:pPr>
            <a:r>
              <a:rPr lang="fr-FR" dirty="0">
                <a:latin typeface="Adobe Kaiti Std R" pitchFamily="18" charset="-128"/>
                <a:ea typeface="Adobe Kaiti Std R" pitchFamily="18" charset="-128"/>
              </a:rPr>
              <a:t>	</a:t>
            </a:r>
            <a:r>
              <a:rPr lang="fr-FR" dirty="0" smtClean="0">
                <a:latin typeface="Adobe Kaiti Std R" pitchFamily="18" charset="-128"/>
                <a:ea typeface="Adobe Kaiti Std R" pitchFamily="18" charset="-128"/>
              </a:rPr>
              <a:t>- Il faut parfois changer l'architecture d'un projet, jeter du code pour en produire un meilleur ou essayer une nouvelle technique. </a:t>
            </a:r>
          </a:p>
          <a:p>
            <a:pPr>
              <a:buNone/>
            </a:pPr>
            <a:r>
              <a:rPr lang="fr-FR" dirty="0">
                <a:latin typeface="Adobe Kaiti Std R" pitchFamily="18" charset="-128"/>
                <a:ea typeface="Adobe Kaiti Std R" pitchFamily="18" charset="-128"/>
              </a:rPr>
              <a:t>	</a:t>
            </a:r>
            <a:r>
              <a:rPr lang="fr-FR" dirty="0" smtClean="0">
                <a:latin typeface="Adobe Kaiti Std R" pitchFamily="18" charset="-128"/>
                <a:ea typeface="Adobe Kaiti Std R" pitchFamily="18" charset="-128"/>
              </a:rPr>
              <a:t>- Le courage permet de sortir d'une situation inadaptée. </a:t>
            </a:r>
          </a:p>
          <a:p>
            <a:pPr>
              <a:buNone/>
            </a:pPr>
            <a:r>
              <a:rPr lang="fr-FR" dirty="0">
                <a:latin typeface="Adobe Kaiti Std R" pitchFamily="18" charset="-128"/>
                <a:ea typeface="Adobe Kaiti Std R" pitchFamily="18" charset="-128"/>
              </a:rPr>
              <a:t>	</a:t>
            </a:r>
            <a:r>
              <a:rPr lang="fr-FR" dirty="0" smtClean="0">
                <a:latin typeface="Adobe Kaiti Std R" pitchFamily="18" charset="-128"/>
                <a:ea typeface="Adobe Kaiti Std R" pitchFamily="18" charset="-128"/>
              </a:rPr>
              <a:t>- C'est difficile, mais </a:t>
            </a:r>
            <a:r>
              <a:rPr lang="fr-FR" b="1" dirty="0" smtClean="0">
                <a:latin typeface="Adobe Kaiti Std R" pitchFamily="18" charset="-128"/>
                <a:ea typeface="Adobe Kaiti Std R" pitchFamily="18" charset="-128"/>
              </a:rPr>
              <a:t>la simplicité</a:t>
            </a:r>
            <a:r>
              <a:rPr lang="fr-FR" dirty="0" smtClean="0">
                <a:latin typeface="Adobe Kaiti Std R" pitchFamily="18" charset="-128"/>
                <a:ea typeface="Adobe Kaiti Std R" pitchFamily="18" charset="-128"/>
              </a:rPr>
              <a:t>, </a:t>
            </a:r>
            <a:r>
              <a:rPr lang="fr-FR" b="1" dirty="0" smtClean="0">
                <a:latin typeface="Adobe Kaiti Std R" pitchFamily="18" charset="-128"/>
                <a:ea typeface="Adobe Kaiti Std R" pitchFamily="18" charset="-128"/>
              </a:rPr>
              <a:t>le feedback </a:t>
            </a:r>
            <a:r>
              <a:rPr lang="fr-FR" dirty="0" smtClean="0">
                <a:latin typeface="Adobe Kaiti Std R" pitchFamily="18" charset="-128"/>
                <a:ea typeface="Adobe Kaiti Std R" pitchFamily="18" charset="-128"/>
              </a:rPr>
              <a:t>et </a:t>
            </a:r>
            <a:r>
              <a:rPr lang="fr-FR" b="1" dirty="0" smtClean="0">
                <a:latin typeface="Adobe Kaiti Std R" pitchFamily="18" charset="-128"/>
                <a:ea typeface="Adobe Kaiti Std R" pitchFamily="18" charset="-128"/>
              </a:rPr>
              <a:t>la communication </a:t>
            </a:r>
            <a:r>
              <a:rPr lang="fr-FR" dirty="0" smtClean="0">
                <a:latin typeface="Adobe Kaiti Std R" pitchFamily="18" charset="-128"/>
                <a:ea typeface="Adobe Kaiti Std R" pitchFamily="18" charset="-128"/>
              </a:rPr>
              <a:t>rendent ces tâches accessibles.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Principes XP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142984"/>
            <a:ext cx="8929718" cy="5500726"/>
          </a:xfrm>
        </p:spPr>
        <p:txBody>
          <a:bodyPr>
            <a:normAutofit fontScale="70000" lnSpcReduction="20000"/>
          </a:bodyPr>
          <a:lstStyle/>
          <a:p>
            <a:r>
              <a:rPr lang="fr-FR" b="1" dirty="0"/>
              <a:t>Le client (maîtrise d’ouvrage) pilote lui-même le </a:t>
            </a:r>
            <a:r>
              <a:rPr lang="fr-FR" b="1" dirty="0" smtClean="0"/>
              <a:t>projet</a:t>
            </a:r>
            <a:r>
              <a:rPr lang="fr-FR" b="1" dirty="0"/>
              <a:t> </a:t>
            </a:r>
            <a:r>
              <a:rPr lang="fr-FR" b="1" dirty="0" smtClean="0"/>
              <a:t>:</a:t>
            </a:r>
          </a:p>
          <a:p>
            <a:pPr>
              <a:buNone/>
            </a:pPr>
            <a:r>
              <a:rPr lang="fr-FR" b="1" dirty="0"/>
              <a:t>	</a:t>
            </a:r>
            <a:r>
              <a:rPr lang="fr-FR" b="1" dirty="0" smtClean="0"/>
              <a:t>	</a:t>
            </a:r>
            <a:r>
              <a:rPr lang="fr-FR" dirty="0" smtClean="0"/>
              <a:t>et </a:t>
            </a:r>
            <a:r>
              <a:rPr lang="fr-FR" dirty="0"/>
              <a:t>ce de très </a:t>
            </a:r>
            <a:r>
              <a:rPr lang="fr-FR" dirty="0" smtClean="0"/>
              <a:t>près grâce </a:t>
            </a:r>
            <a:r>
              <a:rPr lang="fr-FR" dirty="0"/>
              <a:t>à des cycles itératifs extrêmement courts (1 </a:t>
            </a:r>
            <a:r>
              <a:rPr lang="fr-FR" dirty="0" smtClean="0"/>
              <a:t>	ou </a:t>
            </a:r>
            <a:r>
              <a:rPr lang="fr-FR" dirty="0"/>
              <a:t>2 semaines)</a:t>
            </a:r>
          </a:p>
          <a:p>
            <a:r>
              <a:rPr lang="fr-FR" b="1" dirty="0" smtClean="0"/>
              <a:t>L’équipe </a:t>
            </a:r>
            <a:r>
              <a:rPr lang="fr-FR" b="1" dirty="0"/>
              <a:t>livre très tôt dans le projet une première version </a:t>
            </a:r>
            <a:endParaRPr lang="fr-FR" b="1" dirty="0" smtClean="0"/>
          </a:p>
          <a:p>
            <a:pPr>
              <a:buNone/>
            </a:pPr>
            <a:r>
              <a:rPr lang="fr-FR" b="1" dirty="0"/>
              <a:t>	</a:t>
            </a:r>
            <a:r>
              <a:rPr lang="fr-FR" b="1" dirty="0" smtClean="0"/>
              <a:t>du logiciel :</a:t>
            </a:r>
          </a:p>
          <a:p>
            <a:pPr>
              <a:buNone/>
            </a:pPr>
            <a:r>
              <a:rPr lang="fr-FR" b="1" dirty="0"/>
              <a:t>	</a:t>
            </a:r>
            <a:r>
              <a:rPr lang="fr-FR" b="1" dirty="0" smtClean="0"/>
              <a:t>	</a:t>
            </a:r>
            <a:r>
              <a:rPr lang="fr-FR" dirty="0" smtClean="0"/>
              <a:t>les</a:t>
            </a:r>
            <a:r>
              <a:rPr lang="fr-FR" b="1" dirty="0" smtClean="0"/>
              <a:t> </a:t>
            </a:r>
            <a:r>
              <a:rPr lang="fr-FR" dirty="0" smtClean="0"/>
              <a:t>livraisons </a:t>
            </a:r>
            <a:r>
              <a:rPr lang="fr-FR" dirty="0"/>
              <a:t>de nouvelles versions s’enchaînent ensuite à un rythme </a:t>
            </a:r>
            <a:r>
              <a:rPr lang="fr-FR" dirty="0" smtClean="0"/>
              <a:t>	soutenu pour </a:t>
            </a:r>
            <a:r>
              <a:rPr lang="fr-FR" dirty="0"/>
              <a:t>obtenir un feedback maximal sur l’avancement des </a:t>
            </a:r>
            <a:r>
              <a:rPr lang="fr-FR" dirty="0" smtClean="0"/>
              <a:t>	développements</a:t>
            </a:r>
            <a:endParaRPr lang="fr-FR" dirty="0"/>
          </a:p>
          <a:p>
            <a:r>
              <a:rPr lang="fr-FR" b="1" dirty="0" smtClean="0"/>
              <a:t>L’équipe </a:t>
            </a:r>
            <a:r>
              <a:rPr lang="fr-FR" b="1" dirty="0"/>
              <a:t>s’organise elle-même pour atteindre ses </a:t>
            </a:r>
            <a:r>
              <a:rPr lang="fr-FR" b="1" dirty="0" smtClean="0"/>
              <a:t>objectifs</a:t>
            </a:r>
            <a:r>
              <a:rPr lang="fr-FR" b="1" dirty="0"/>
              <a:t> </a:t>
            </a:r>
            <a:r>
              <a:rPr lang="fr-FR" b="1" dirty="0" smtClean="0"/>
              <a:t>:</a:t>
            </a:r>
          </a:p>
          <a:p>
            <a:pPr>
              <a:buNone/>
            </a:pPr>
            <a:r>
              <a:rPr lang="fr-FR" dirty="0"/>
              <a:t> </a:t>
            </a:r>
            <a:r>
              <a:rPr lang="fr-FR" dirty="0" smtClean="0"/>
              <a:t>    		en favorisant une </a:t>
            </a:r>
            <a:r>
              <a:rPr lang="fr-FR" dirty="0"/>
              <a:t>collaboration maximale entre ses membres</a:t>
            </a:r>
          </a:p>
          <a:p>
            <a:r>
              <a:rPr lang="fr-FR" b="1" dirty="0" smtClean="0"/>
              <a:t>L’équipe </a:t>
            </a:r>
            <a:r>
              <a:rPr lang="fr-FR" b="1" dirty="0"/>
              <a:t>met en place des tests automatiques pour toutes les</a:t>
            </a:r>
          </a:p>
          <a:p>
            <a:pPr>
              <a:buNone/>
            </a:pPr>
            <a:r>
              <a:rPr lang="fr-FR" b="1" dirty="0" smtClean="0"/>
              <a:t>  	fonctionnalités </a:t>
            </a:r>
            <a:r>
              <a:rPr lang="fr-FR" b="1" dirty="0"/>
              <a:t>qu’elle </a:t>
            </a:r>
            <a:r>
              <a:rPr lang="fr-FR" b="1" dirty="0" smtClean="0"/>
              <a:t>développe : </a:t>
            </a:r>
          </a:p>
          <a:p>
            <a:pPr>
              <a:buNone/>
            </a:pPr>
            <a:r>
              <a:rPr lang="fr-FR" b="1" dirty="0"/>
              <a:t>	</a:t>
            </a:r>
            <a:r>
              <a:rPr lang="fr-FR" b="1" dirty="0" smtClean="0"/>
              <a:t>	</a:t>
            </a:r>
            <a:r>
              <a:rPr lang="fr-FR" dirty="0" smtClean="0"/>
              <a:t>ce </a:t>
            </a:r>
            <a:r>
              <a:rPr lang="fr-FR" dirty="0"/>
              <a:t>qui garantit au produit un niveau </a:t>
            </a:r>
            <a:r>
              <a:rPr lang="fr-FR" dirty="0" smtClean="0"/>
              <a:t>de robustesse </a:t>
            </a:r>
            <a:r>
              <a:rPr lang="fr-FR" dirty="0"/>
              <a:t>très élevé</a:t>
            </a:r>
          </a:p>
          <a:p>
            <a:r>
              <a:rPr lang="fr-FR" b="1" dirty="0" smtClean="0"/>
              <a:t>Les </a:t>
            </a:r>
            <a:r>
              <a:rPr lang="fr-FR" b="1" dirty="0"/>
              <a:t>développeurs améliorent sans cesse la structure interne du </a:t>
            </a:r>
            <a:r>
              <a:rPr lang="fr-FR" b="1" dirty="0" smtClean="0"/>
              <a:t>logiciel :</a:t>
            </a:r>
          </a:p>
          <a:p>
            <a:pPr lvl="1">
              <a:buNone/>
            </a:pPr>
            <a:r>
              <a:rPr lang="fr-FR" b="1" dirty="0"/>
              <a:t>	</a:t>
            </a:r>
            <a:r>
              <a:rPr lang="fr-FR" b="1" dirty="0" smtClean="0"/>
              <a:t>   </a:t>
            </a:r>
            <a:r>
              <a:rPr lang="fr-FR" dirty="0" smtClean="0"/>
              <a:t>pour </a:t>
            </a:r>
            <a:r>
              <a:rPr lang="fr-FR" dirty="0"/>
              <a:t>que les évolutions y restent faciles et rapides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Equipe et rôle XP : </a:t>
            </a:r>
            <a:r>
              <a:rPr lang="fr-FR" b="1" dirty="0" smtClean="0"/>
              <a:t>Programmeur 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142984"/>
            <a:ext cx="8715436" cy="5500726"/>
          </a:xfrm>
        </p:spPr>
        <p:txBody>
          <a:bodyPr>
            <a:normAutofit fontScale="85000" lnSpcReduction="20000"/>
          </a:bodyPr>
          <a:lstStyle/>
          <a:p>
            <a:r>
              <a:rPr lang="fr-FR" b="1" dirty="0" smtClean="0"/>
              <a:t>Deux </a:t>
            </a:r>
            <a:r>
              <a:rPr lang="fr-FR" b="1" dirty="0"/>
              <a:t>hypothèses dans XP pour justifier l’importance du code </a:t>
            </a:r>
            <a:endParaRPr lang="fr-FR" b="1" dirty="0" smtClean="0"/>
          </a:p>
          <a:p>
            <a:pPr>
              <a:buNone/>
            </a:pPr>
            <a:r>
              <a:rPr lang="fr-FR" b="1" dirty="0"/>
              <a:t>	</a:t>
            </a:r>
            <a:r>
              <a:rPr lang="fr-FR" dirty="0" smtClean="0"/>
              <a:t>▸ </a:t>
            </a:r>
            <a:r>
              <a:rPr lang="fr-FR" dirty="0"/>
              <a:t>Code clair, structuré et simple modifié autant de fois que nécessaire pour </a:t>
            </a:r>
            <a:r>
              <a:rPr lang="fr-FR" dirty="0" smtClean="0"/>
              <a:t>qu’il soit </a:t>
            </a:r>
            <a:r>
              <a:rPr lang="fr-FR" dirty="0"/>
              <a:t>compréhensible et non redondant est la meilleure forme de conception</a:t>
            </a:r>
          </a:p>
          <a:p>
            <a:endParaRPr lang="fr-FR" b="1" dirty="0" smtClean="0"/>
          </a:p>
          <a:p>
            <a:r>
              <a:rPr lang="fr-FR" b="1" dirty="0" smtClean="0"/>
              <a:t>Tests </a:t>
            </a:r>
            <a:r>
              <a:rPr lang="fr-FR" b="1" dirty="0"/>
              <a:t>et proximité du client</a:t>
            </a:r>
          </a:p>
          <a:p>
            <a:pPr>
              <a:buNone/>
            </a:pPr>
            <a:r>
              <a:rPr lang="fr-FR" dirty="0" smtClean="0"/>
              <a:t>	▸ </a:t>
            </a:r>
            <a:r>
              <a:rPr lang="fr-FR" dirty="0"/>
              <a:t>Tests (cf. Feedback)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/>
              <a:t>▸ </a:t>
            </a:r>
            <a:r>
              <a:rPr lang="fr-FR" dirty="0"/>
              <a:t>Eviter les décalages entre ce que l’on veut coder et le </a:t>
            </a:r>
            <a:r>
              <a:rPr lang="fr-FR" dirty="0" smtClean="0"/>
              <a:t>	  </a:t>
            </a:r>
            <a:r>
              <a:rPr lang="fr-FR" dirty="0"/>
              <a:t>	</a:t>
            </a:r>
            <a:r>
              <a:rPr lang="fr-FR" dirty="0" smtClean="0"/>
              <a:t>   comportement </a:t>
            </a:r>
            <a:r>
              <a:rPr lang="fr-FR" dirty="0"/>
              <a:t>réel</a:t>
            </a:r>
          </a:p>
          <a:p>
            <a:pPr>
              <a:buNone/>
            </a:pPr>
            <a:r>
              <a:rPr lang="fr-FR" dirty="0" smtClean="0"/>
              <a:t>	▸ </a:t>
            </a:r>
            <a:r>
              <a:rPr lang="fr-FR" dirty="0"/>
              <a:t>Ce qui n’est pas testé n’existe pas (cf. Courage)</a:t>
            </a:r>
          </a:p>
          <a:p>
            <a:pPr>
              <a:buNone/>
            </a:pPr>
            <a:r>
              <a:rPr lang="fr-FR" dirty="0" smtClean="0"/>
              <a:t>	▸ </a:t>
            </a:r>
            <a:r>
              <a:rPr lang="fr-FR" dirty="0"/>
              <a:t>Ecouter le client (cf. Communication)</a:t>
            </a:r>
          </a:p>
          <a:p>
            <a:pPr>
              <a:buNone/>
            </a:pPr>
            <a:r>
              <a:rPr lang="fr-FR" dirty="0" smtClean="0"/>
              <a:t>		▸ </a:t>
            </a:r>
            <a:r>
              <a:rPr lang="fr-FR" dirty="0"/>
              <a:t>Lui seul sait comment le logiciel doit fonctionner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Equipe et rôle XP : </a:t>
            </a:r>
            <a:r>
              <a:rPr lang="fr-FR" b="1" dirty="0" smtClean="0"/>
              <a:t>Programmeur 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142984"/>
            <a:ext cx="8715436" cy="5500726"/>
          </a:xfrm>
        </p:spPr>
        <p:txBody>
          <a:bodyPr>
            <a:normAutofit fontScale="77500" lnSpcReduction="20000"/>
          </a:bodyPr>
          <a:lstStyle/>
          <a:p>
            <a:r>
              <a:rPr lang="fr-FR" sz="3600" b="1" dirty="0"/>
              <a:t>Conception pour un codage durable</a:t>
            </a:r>
          </a:p>
          <a:p>
            <a:pPr>
              <a:buNone/>
            </a:pPr>
            <a:r>
              <a:rPr lang="fr-FR" sz="3600" dirty="0" smtClean="0"/>
              <a:t>	▸ </a:t>
            </a:r>
            <a:r>
              <a:rPr lang="fr-FR" sz="3600" dirty="0"/>
              <a:t>Elle est très importante !</a:t>
            </a:r>
          </a:p>
          <a:p>
            <a:pPr>
              <a:buNone/>
            </a:pPr>
            <a:r>
              <a:rPr lang="fr-FR" sz="3600" dirty="0" smtClean="0"/>
              <a:t>	▸ </a:t>
            </a:r>
            <a:r>
              <a:rPr lang="fr-FR" sz="3600" dirty="0"/>
              <a:t>Elle a un but différent :</a:t>
            </a:r>
          </a:p>
          <a:p>
            <a:pPr>
              <a:buNone/>
            </a:pPr>
            <a:r>
              <a:rPr lang="fr-FR" sz="3600" dirty="0" smtClean="0"/>
              <a:t>		▸ Ne pas </a:t>
            </a:r>
            <a:r>
              <a:rPr lang="fr-FR" sz="3600" dirty="0"/>
              <a:t>montrer ce que l’on a codé</a:t>
            </a:r>
          </a:p>
          <a:p>
            <a:pPr>
              <a:buNone/>
            </a:pPr>
            <a:r>
              <a:rPr lang="fr-FR" sz="3600" dirty="0" smtClean="0"/>
              <a:t>		▸ Ne pas </a:t>
            </a:r>
            <a:r>
              <a:rPr lang="fr-FR" sz="3600" dirty="0"/>
              <a:t>fournir des documents remplis de schémas</a:t>
            </a:r>
          </a:p>
          <a:p>
            <a:pPr>
              <a:buNone/>
            </a:pPr>
            <a:r>
              <a:rPr lang="fr-FR" sz="3600" dirty="0" smtClean="0"/>
              <a:t>		▸ </a:t>
            </a:r>
            <a:r>
              <a:rPr lang="fr-FR" sz="3600" dirty="0"/>
              <a:t>Garantir le long terme</a:t>
            </a:r>
          </a:p>
          <a:p>
            <a:pPr>
              <a:buNone/>
            </a:pPr>
            <a:r>
              <a:rPr lang="fr-FR" sz="3600" dirty="0" smtClean="0"/>
              <a:t>	</a:t>
            </a:r>
            <a:endParaRPr lang="fr-FR" sz="3600" dirty="0" smtClean="0"/>
          </a:p>
          <a:p>
            <a:r>
              <a:rPr lang="fr-FR" sz="3600" b="1" dirty="0" smtClean="0"/>
              <a:t>Interventions </a:t>
            </a:r>
            <a:r>
              <a:rPr lang="fr-FR" sz="3600" b="1" dirty="0" smtClean="0"/>
              <a:t>sur la conception</a:t>
            </a:r>
          </a:p>
          <a:p>
            <a:pPr>
              <a:buNone/>
            </a:pPr>
            <a:r>
              <a:rPr lang="fr-FR" sz="3600" dirty="0" smtClean="0"/>
              <a:t>	▸ </a:t>
            </a:r>
            <a:r>
              <a:rPr lang="fr-FR" sz="3600" dirty="0"/>
              <a:t>Collectivement lors des séances de planification</a:t>
            </a:r>
          </a:p>
          <a:p>
            <a:pPr>
              <a:buNone/>
            </a:pPr>
            <a:r>
              <a:rPr lang="fr-FR" sz="3600" dirty="0" smtClean="0"/>
              <a:t>	▸ </a:t>
            </a:r>
            <a:r>
              <a:rPr lang="fr-FR" sz="3600" dirty="0"/>
              <a:t>Lors de l’écriture des tests unitaires</a:t>
            </a:r>
          </a:p>
          <a:p>
            <a:pPr>
              <a:buNone/>
            </a:pPr>
            <a:r>
              <a:rPr lang="fr-FR" sz="3600" dirty="0" smtClean="0"/>
              <a:t>	▸ </a:t>
            </a:r>
            <a:r>
              <a:rPr lang="fr-FR" sz="3600" dirty="0"/>
              <a:t>Par le remaniement (</a:t>
            </a:r>
            <a:r>
              <a:rPr lang="fr-FR" sz="3600" dirty="0" err="1"/>
              <a:t>refactoring</a:t>
            </a:r>
            <a:r>
              <a:rPr lang="fr-FR" sz="3600" dirty="0"/>
              <a:t>)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Equipe et rôle XP : </a:t>
            </a:r>
            <a:r>
              <a:rPr lang="fr-FR" b="1" dirty="0" smtClean="0"/>
              <a:t>Programmeur 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785794"/>
            <a:ext cx="8715436" cy="6072206"/>
          </a:xfrm>
        </p:spPr>
        <p:txBody>
          <a:bodyPr>
            <a:normAutofit fontScale="40000" lnSpcReduction="20000"/>
          </a:bodyPr>
          <a:lstStyle/>
          <a:p>
            <a:r>
              <a:rPr lang="fr-FR" sz="6000" b="1" dirty="0"/>
              <a:t>Responsabilisation</a:t>
            </a:r>
          </a:p>
          <a:p>
            <a:pPr>
              <a:buNone/>
            </a:pPr>
            <a:r>
              <a:rPr lang="fr-FR" sz="6000" dirty="0" smtClean="0"/>
              <a:t>	▸ </a:t>
            </a:r>
            <a:r>
              <a:rPr lang="fr-FR" sz="6000" dirty="0"/>
              <a:t>Retour du programmeur comme rôle central</a:t>
            </a:r>
          </a:p>
          <a:p>
            <a:pPr>
              <a:buNone/>
            </a:pPr>
            <a:r>
              <a:rPr lang="fr-FR" sz="6000" dirty="0" smtClean="0"/>
              <a:t>	▸ </a:t>
            </a:r>
            <a:r>
              <a:rPr lang="fr-FR" sz="6000" dirty="0"/>
              <a:t>A la fois : codeur, testeur, concepteur et analyste</a:t>
            </a:r>
          </a:p>
          <a:p>
            <a:pPr>
              <a:buNone/>
            </a:pPr>
            <a:r>
              <a:rPr lang="fr-FR" sz="6000" dirty="0" smtClean="0"/>
              <a:t>	▸ Apprentissage Qualités </a:t>
            </a:r>
            <a:r>
              <a:rPr lang="fr-FR" sz="6000" dirty="0"/>
              <a:t>humaines nécessaires</a:t>
            </a:r>
          </a:p>
          <a:p>
            <a:pPr>
              <a:buNone/>
            </a:pPr>
            <a:r>
              <a:rPr lang="fr-FR" sz="6000" dirty="0" smtClean="0"/>
              <a:t>	▸ </a:t>
            </a:r>
            <a:r>
              <a:rPr lang="fr-FR" sz="6000" dirty="0"/>
              <a:t>XP : Ecole de l’excellence</a:t>
            </a:r>
          </a:p>
          <a:p>
            <a:pPr>
              <a:buNone/>
            </a:pPr>
            <a:r>
              <a:rPr lang="fr-FR" sz="6000" dirty="0" smtClean="0"/>
              <a:t>	▸ </a:t>
            </a:r>
            <a:r>
              <a:rPr lang="fr-FR" sz="6000" dirty="0"/>
              <a:t>Responsabilisés pour donner le meilleur d’eux même</a:t>
            </a:r>
          </a:p>
          <a:p>
            <a:pPr>
              <a:buNone/>
            </a:pPr>
            <a:r>
              <a:rPr lang="fr-FR" sz="6000" dirty="0" smtClean="0"/>
              <a:t>	▸ </a:t>
            </a:r>
            <a:r>
              <a:rPr lang="fr-FR" sz="6000" dirty="0"/>
              <a:t>ex. : estimation des charges et délais</a:t>
            </a:r>
          </a:p>
          <a:p>
            <a:pPr>
              <a:buNone/>
            </a:pPr>
            <a:endParaRPr lang="fr-FR" sz="6000" dirty="0"/>
          </a:p>
          <a:p>
            <a:r>
              <a:rPr lang="fr-FR" sz="6000" b="1" dirty="0"/>
              <a:t>Pratiques XP</a:t>
            </a:r>
          </a:p>
          <a:p>
            <a:pPr>
              <a:buNone/>
            </a:pPr>
            <a:r>
              <a:rPr lang="fr-FR" sz="6000" dirty="0" smtClean="0"/>
              <a:t>	▸ </a:t>
            </a:r>
            <a:r>
              <a:rPr lang="fr-FR" sz="6000" dirty="0"/>
              <a:t>Programmation en </a:t>
            </a:r>
            <a:r>
              <a:rPr lang="fr-FR" sz="6000" dirty="0" smtClean="0"/>
              <a:t>binôme		 ▸ Responsabilité collective du code</a:t>
            </a:r>
            <a:endParaRPr lang="fr-FR" sz="6000" dirty="0"/>
          </a:p>
          <a:p>
            <a:pPr>
              <a:buNone/>
            </a:pPr>
            <a:r>
              <a:rPr lang="fr-FR" sz="6000" dirty="0"/>
              <a:t>	</a:t>
            </a:r>
            <a:r>
              <a:rPr lang="fr-FR" sz="6000" dirty="0" smtClean="0"/>
              <a:t>▸ </a:t>
            </a:r>
            <a:r>
              <a:rPr lang="fr-FR" sz="6000" dirty="0"/>
              <a:t>Tests </a:t>
            </a:r>
            <a:r>
              <a:rPr lang="fr-FR" sz="6000" dirty="0" smtClean="0"/>
              <a:t>unitaires				 ▸ Règles de codage</a:t>
            </a:r>
            <a:endParaRPr lang="fr-FR" sz="6000" dirty="0"/>
          </a:p>
          <a:p>
            <a:pPr>
              <a:buNone/>
            </a:pPr>
            <a:r>
              <a:rPr lang="fr-FR" sz="6000" dirty="0" smtClean="0"/>
              <a:t>	▸ </a:t>
            </a:r>
            <a:r>
              <a:rPr lang="fr-FR" sz="6000" dirty="0"/>
              <a:t>Conception </a:t>
            </a:r>
            <a:r>
              <a:rPr lang="fr-FR" sz="6000" dirty="0" smtClean="0"/>
              <a:t>simple			 ▸ Intégration continue</a:t>
            </a:r>
            <a:endParaRPr lang="fr-FR" sz="6000" dirty="0"/>
          </a:p>
          <a:p>
            <a:pPr>
              <a:buNone/>
            </a:pPr>
            <a:r>
              <a:rPr lang="fr-FR" sz="6000" dirty="0" smtClean="0"/>
              <a:t>	▸ Remaniement				 ▸ Rythme durable</a:t>
            </a:r>
            <a:endParaRPr lang="fr-FR" sz="6000" dirty="0"/>
          </a:p>
          <a:p>
            <a:pPr>
              <a:buNone/>
            </a:pPr>
            <a:r>
              <a:rPr lang="fr-FR" sz="4400" dirty="0" smtClean="0"/>
              <a:t>	</a:t>
            </a:r>
            <a:endParaRPr lang="fr-FR" sz="4400" dirty="0"/>
          </a:p>
          <a:p>
            <a:pPr>
              <a:buNone/>
            </a:pPr>
            <a:r>
              <a:rPr lang="fr-FR" sz="4400" dirty="0" smtClean="0"/>
              <a:t>	</a:t>
            </a:r>
            <a:endParaRPr lang="fr-FR" sz="4400" dirty="0"/>
          </a:p>
          <a:p>
            <a:pPr>
              <a:buNone/>
            </a:pPr>
            <a:r>
              <a:rPr lang="fr-FR" sz="3600" dirty="0" smtClean="0"/>
              <a:t>	</a:t>
            </a:r>
            <a:endParaRPr lang="fr-FR" sz="3600" dirty="0"/>
          </a:p>
          <a:p>
            <a:pPr>
              <a:buNone/>
            </a:pPr>
            <a:r>
              <a:rPr lang="fr-FR" sz="3600" dirty="0" smtClean="0"/>
              <a:t>	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Equipe et rôle XP : </a:t>
            </a:r>
            <a:r>
              <a:rPr lang="fr-FR" b="1" dirty="0" smtClean="0"/>
              <a:t>Client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2844" y="1142984"/>
            <a:ext cx="8893652" cy="5500726"/>
          </a:xfrm>
        </p:spPr>
        <p:txBody>
          <a:bodyPr>
            <a:normAutofit/>
          </a:bodyPr>
          <a:lstStyle/>
          <a:p>
            <a:r>
              <a:rPr lang="fr-FR" sz="3600" b="1" dirty="0" smtClean="0"/>
              <a:t>Qui </a:t>
            </a:r>
            <a:r>
              <a:rPr lang="fr-FR" sz="3600" b="1" dirty="0"/>
              <a:t>est-il ?</a:t>
            </a:r>
          </a:p>
          <a:p>
            <a:pPr>
              <a:buNone/>
            </a:pPr>
            <a:r>
              <a:rPr lang="fr-FR" sz="3600" dirty="0" smtClean="0"/>
              <a:t>	</a:t>
            </a:r>
            <a:r>
              <a:rPr lang="fr-FR" sz="2800" dirty="0" smtClean="0"/>
              <a:t>▸ </a:t>
            </a:r>
            <a:r>
              <a:rPr lang="fr-FR" sz="2800" dirty="0"/>
              <a:t>Pas nécessairement le </a:t>
            </a:r>
            <a:r>
              <a:rPr lang="fr-FR" sz="2800" dirty="0" smtClean="0"/>
              <a:t>client contractuel</a:t>
            </a:r>
            <a:endParaRPr lang="fr-FR" sz="2800" dirty="0"/>
          </a:p>
          <a:p>
            <a:pPr>
              <a:buNone/>
            </a:pPr>
            <a:r>
              <a:rPr lang="fr-FR" sz="2800" dirty="0" smtClean="0"/>
              <a:t>		▸ </a:t>
            </a:r>
            <a:r>
              <a:rPr lang="fr-FR" sz="2800" dirty="0"/>
              <a:t>Assistant à maîtrise d’ouvrage</a:t>
            </a:r>
          </a:p>
          <a:p>
            <a:pPr>
              <a:buNone/>
            </a:pPr>
            <a:r>
              <a:rPr lang="fr-FR" sz="2800" dirty="0" smtClean="0"/>
              <a:t>		▸ </a:t>
            </a:r>
            <a:r>
              <a:rPr lang="fr-FR" sz="2800" dirty="0"/>
              <a:t>Représentant des utilisateurs</a:t>
            </a:r>
          </a:p>
          <a:p>
            <a:pPr>
              <a:buNone/>
            </a:pPr>
            <a:r>
              <a:rPr lang="fr-FR" sz="2800" dirty="0" smtClean="0"/>
              <a:t>	▸ </a:t>
            </a:r>
            <a:r>
              <a:rPr lang="fr-FR" sz="2800" dirty="0"/>
              <a:t>A défaut quelqu’un pour </a:t>
            </a:r>
            <a:r>
              <a:rPr lang="fr-FR" sz="2800" dirty="0" smtClean="0"/>
              <a:t>agir comme </a:t>
            </a:r>
            <a:r>
              <a:rPr lang="fr-FR" sz="2800" dirty="0"/>
              <a:t>client « artificiel »</a:t>
            </a:r>
          </a:p>
          <a:p>
            <a:pPr>
              <a:buNone/>
            </a:pPr>
            <a:r>
              <a:rPr lang="fr-FR" sz="2800" dirty="0" smtClean="0"/>
              <a:t>		▸ </a:t>
            </a:r>
            <a:r>
              <a:rPr lang="fr-FR" sz="2800" dirty="0"/>
              <a:t>Chef de projet</a:t>
            </a:r>
          </a:p>
          <a:p>
            <a:pPr>
              <a:buNone/>
            </a:pPr>
            <a:r>
              <a:rPr lang="fr-FR" sz="2800" dirty="0" smtClean="0"/>
              <a:t>		▸ </a:t>
            </a:r>
            <a:r>
              <a:rPr lang="fr-FR" sz="2800" dirty="0"/>
              <a:t>Ingénieur chargé </a:t>
            </a:r>
            <a:r>
              <a:rPr lang="fr-FR" sz="2800" dirty="0" smtClean="0"/>
              <a:t>des spécifications </a:t>
            </a:r>
            <a:r>
              <a:rPr lang="fr-FR" sz="3600" dirty="0" smtClean="0"/>
              <a:t>	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Equipe et rôle XP : </a:t>
            </a:r>
            <a:r>
              <a:rPr lang="fr-FR" b="1" dirty="0" smtClean="0"/>
              <a:t>Client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142984"/>
            <a:ext cx="8715436" cy="5500726"/>
          </a:xfrm>
        </p:spPr>
        <p:txBody>
          <a:bodyPr>
            <a:normAutofit/>
          </a:bodyPr>
          <a:lstStyle/>
          <a:p>
            <a:r>
              <a:rPr lang="fr-FR" sz="3600" b="1" dirty="0" smtClean="0"/>
              <a:t>Client </a:t>
            </a:r>
            <a:r>
              <a:rPr lang="fr-FR" sz="3600" b="1" dirty="0"/>
              <a:t>sur site et feedback</a:t>
            </a:r>
          </a:p>
          <a:p>
            <a:pPr>
              <a:buNone/>
            </a:pPr>
            <a:r>
              <a:rPr lang="fr-FR" sz="3600" dirty="0" smtClean="0"/>
              <a:t>	</a:t>
            </a:r>
            <a:r>
              <a:rPr lang="fr-FR" sz="2800" dirty="0" smtClean="0"/>
              <a:t>▸ </a:t>
            </a:r>
            <a:r>
              <a:rPr lang="fr-FR" sz="2800" dirty="0"/>
              <a:t>Intégré à l’équipe </a:t>
            </a:r>
            <a:r>
              <a:rPr lang="fr-FR" sz="2800" dirty="0" smtClean="0"/>
              <a:t>de développement</a:t>
            </a:r>
            <a:endParaRPr lang="fr-FR" sz="2800" dirty="0"/>
          </a:p>
          <a:p>
            <a:pPr>
              <a:buNone/>
            </a:pPr>
            <a:r>
              <a:rPr lang="fr-FR" sz="2800" dirty="0" smtClean="0"/>
              <a:t>	▸ </a:t>
            </a:r>
            <a:r>
              <a:rPr lang="fr-FR" sz="2800" dirty="0"/>
              <a:t>Plus de cahier des </a:t>
            </a:r>
            <a:r>
              <a:rPr lang="fr-FR" sz="2800" dirty="0" smtClean="0"/>
              <a:t>charges vague </a:t>
            </a:r>
            <a:r>
              <a:rPr lang="fr-FR" sz="2800" dirty="0"/>
              <a:t>ou incompréhensible</a:t>
            </a:r>
          </a:p>
          <a:p>
            <a:pPr>
              <a:buNone/>
            </a:pPr>
            <a:r>
              <a:rPr lang="fr-FR" sz="2800" dirty="0" smtClean="0"/>
              <a:t>	▸ </a:t>
            </a:r>
            <a:r>
              <a:rPr lang="fr-FR" sz="2800" dirty="0"/>
              <a:t>Plus de démo truquée</a:t>
            </a:r>
          </a:p>
          <a:p>
            <a:pPr>
              <a:buNone/>
            </a:pPr>
            <a:r>
              <a:rPr lang="fr-FR" sz="2800" dirty="0" smtClean="0"/>
              <a:t>	▸ </a:t>
            </a:r>
            <a:r>
              <a:rPr lang="fr-FR" sz="2800" dirty="0"/>
              <a:t>Explique se qu’il souhaite </a:t>
            </a:r>
            <a:r>
              <a:rPr lang="fr-FR" sz="2800" dirty="0" smtClean="0"/>
              <a:t>aux développeurs</a:t>
            </a:r>
            <a:endParaRPr lang="fr-FR" sz="2800" dirty="0"/>
          </a:p>
          <a:p>
            <a:pPr>
              <a:buNone/>
            </a:pPr>
            <a:r>
              <a:rPr lang="fr-FR" sz="2800" dirty="0" smtClean="0"/>
              <a:t>		</a:t>
            </a:r>
            <a:r>
              <a:rPr lang="fr-FR" sz="2800" dirty="0" smtClean="0">
                <a:sym typeface="Wingdings" pitchFamily="2" charset="2"/>
              </a:rPr>
              <a:t></a:t>
            </a:r>
            <a:r>
              <a:rPr lang="fr-FR" sz="2800" dirty="0" smtClean="0"/>
              <a:t> </a:t>
            </a:r>
            <a:r>
              <a:rPr lang="fr-FR" sz="2800" dirty="0"/>
              <a:t>Vision plus rapide du résultat</a:t>
            </a:r>
          </a:p>
          <a:p>
            <a:pPr>
              <a:buNone/>
            </a:pPr>
            <a:r>
              <a:rPr lang="fr-FR" sz="2800" dirty="0" smtClean="0">
                <a:sym typeface="Wingdings" pitchFamily="2" charset="2"/>
              </a:rPr>
              <a:t>		 </a:t>
            </a:r>
            <a:r>
              <a:rPr lang="fr-FR" sz="2800" dirty="0" smtClean="0"/>
              <a:t>Prise </a:t>
            </a:r>
            <a:r>
              <a:rPr lang="fr-FR" sz="2800" dirty="0"/>
              <a:t>de conscience en </a:t>
            </a:r>
            <a:r>
              <a:rPr lang="fr-FR" sz="2800" dirty="0" smtClean="0"/>
              <a:t>cas d’erreur 	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Equipe et rôle XP : </a:t>
            </a:r>
            <a:r>
              <a:rPr lang="fr-FR" b="1" dirty="0" smtClean="0"/>
              <a:t>Client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142984"/>
            <a:ext cx="8715436" cy="5500726"/>
          </a:xfrm>
        </p:spPr>
        <p:txBody>
          <a:bodyPr>
            <a:normAutofit fontScale="92500" lnSpcReduction="10000"/>
          </a:bodyPr>
          <a:lstStyle/>
          <a:p>
            <a:r>
              <a:rPr lang="fr-FR" sz="2800" b="1" dirty="0"/>
              <a:t>Scénarios clients</a:t>
            </a:r>
          </a:p>
          <a:p>
            <a:pPr>
              <a:buNone/>
            </a:pPr>
            <a:r>
              <a:rPr lang="fr-FR" sz="2800" dirty="0" smtClean="0"/>
              <a:t>	▸ </a:t>
            </a:r>
            <a:r>
              <a:rPr lang="fr-FR" sz="2800" dirty="0"/>
              <a:t>Description informelle d’une fonctionnalité ou d’une interaction </a:t>
            </a:r>
            <a:r>
              <a:rPr lang="fr-FR" sz="2800" dirty="0" smtClean="0"/>
              <a:t>avec l’utilisateur</a:t>
            </a:r>
            <a:endParaRPr lang="fr-FR" sz="2800" dirty="0"/>
          </a:p>
          <a:p>
            <a:pPr>
              <a:buNone/>
            </a:pPr>
            <a:r>
              <a:rPr lang="fr-FR" sz="2800" dirty="0" smtClean="0"/>
              <a:t>	▸ </a:t>
            </a:r>
            <a:r>
              <a:rPr lang="fr-FR" sz="2800" dirty="0"/>
              <a:t>Le plus simple </a:t>
            </a:r>
            <a:r>
              <a:rPr lang="fr-FR" sz="2800" dirty="0" smtClean="0"/>
              <a:t>possible</a:t>
            </a:r>
          </a:p>
          <a:p>
            <a:r>
              <a:rPr lang="fr-FR" sz="2800" b="1" dirty="0" smtClean="0"/>
              <a:t>Démarrage </a:t>
            </a:r>
            <a:r>
              <a:rPr lang="fr-FR" sz="2800" b="1" dirty="0"/>
              <a:t>du projet</a:t>
            </a:r>
          </a:p>
          <a:p>
            <a:pPr>
              <a:buNone/>
            </a:pPr>
            <a:r>
              <a:rPr lang="fr-FR" sz="2800" dirty="0" smtClean="0"/>
              <a:t>	▸ </a:t>
            </a:r>
            <a:r>
              <a:rPr lang="fr-FR" sz="2800" dirty="0"/>
              <a:t>Des scénarios </a:t>
            </a:r>
            <a:r>
              <a:rPr lang="fr-FR" sz="2800" dirty="0" smtClean="0"/>
              <a:t>initiaux sont </a:t>
            </a:r>
            <a:r>
              <a:rPr lang="fr-FR" sz="2800" dirty="0"/>
              <a:t>dégagés </a:t>
            </a:r>
            <a:r>
              <a:rPr lang="fr-FR" sz="2800" dirty="0" smtClean="0"/>
              <a:t>et présentés</a:t>
            </a:r>
            <a:endParaRPr lang="fr-FR" sz="2800" dirty="0"/>
          </a:p>
          <a:p>
            <a:pPr>
              <a:buNone/>
            </a:pPr>
            <a:r>
              <a:rPr lang="fr-FR" sz="2800" dirty="0" smtClean="0"/>
              <a:t>	▸ </a:t>
            </a:r>
            <a:r>
              <a:rPr lang="fr-FR" sz="2800" dirty="0"/>
              <a:t>Ils sont classés </a:t>
            </a:r>
            <a:r>
              <a:rPr lang="fr-FR" sz="2800" dirty="0" smtClean="0"/>
              <a:t>par priorité </a:t>
            </a:r>
            <a:r>
              <a:rPr lang="fr-FR" sz="2800" dirty="0"/>
              <a:t>et répartis </a:t>
            </a:r>
            <a:r>
              <a:rPr lang="fr-FR" sz="2800" dirty="0" smtClean="0"/>
              <a:t>en itérations</a:t>
            </a:r>
          </a:p>
          <a:p>
            <a:r>
              <a:rPr lang="fr-FR" sz="2800" b="1" dirty="0"/>
              <a:t>A chaque itération...</a:t>
            </a:r>
          </a:p>
          <a:p>
            <a:pPr>
              <a:buNone/>
            </a:pPr>
            <a:r>
              <a:rPr lang="fr-FR" sz="2800" dirty="0" smtClean="0"/>
              <a:t>	▸ </a:t>
            </a:r>
            <a:r>
              <a:rPr lang="fr-FR" sz="2800" dirty="0"/>
              <a:t>Grâce au feedback introduit (</a:t>
            </a:r>
            <a:r>
              <a:rPr lang="fr-FR" sz="2800" dirty="0" smtClean="0"/>
              <a:t>logiciel fonctionnel</a:t>
            </a:r>
            <a:r>
              <a:rPr lang="fr-FR" sz="2800" dirty="0"/>
              <a:t>) :</a:t>
            </a:r>
          </a:p>
          <a:p>
            <a:pPr>
              <a:buNone/>
            </a:pPr>
            <a:r>
              <a:rPr lang="fr-FR" sz="2800" dirty="0" smtClean="0"/>
              <a:t>		▸ </a:t>
            </a:r>
            <a:r>
              <a:rPr lang="fr-FR" sz="2800" dirty="0"/>
              <a:t>Il peut revoir le contenu des itérations</a:t>
            </a:r>
          </a:p>
          <a:p>
            <a:pPr>
              <a:buNone/>
            </a:pPr>
            <a:r>
              <a:rPr lang="fr-FR" sz="2800" dirty="0" smtClean="0"/>
              <a:t>		▸ </a:t>
            </a:r>
            <a:r>
              <a:rPr lang="fr-FR" sz="2800" dirty="0"/>
              <a:t>Modifier ses scénarios</a:t>
            </a:r>
          </a:p>
          <a:p>
            <a:pPr>
              <a:buNone/>
            </a:pPr>
            <a:r>
              <a:rPr lang="fr-FR" sz="2800" dirty="0"/>
              <a:t>	</a:t>
            </a:r>
            <a:r>
              <a:rPr lang="fr-FR" sz="2800" dirty="0" smtClean="0"/>
              <a:t>▸ </a:t>
            </a:r>
            <a:r>
              <a:rPr lang="fr-FR" sz="2800" dirty="0"/>
              <a:t>Il est </a:t>
            </a:r>
            <a:r>
              <a:rPr lang="fr-FR" sz="2800" dirty="0" smtClean="0"/>
              <a:t>garant </a:t>
            </a:r>
            <a:r>
              <a:rPr lang="fr-FR" sz="2800" dirty="0"/>
              <a:t>des fonctionnalités </a:t>
            </a:r>
            <a:r>
              <a:rPr lang="fr-FR" sz="2800" dirty="0" smtClean="0"/>
              <a:t>du logiciel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Préhistoire : influences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fontScale="70000" lnSpcReduction="20000"/>
          </a:bodyPr>
          <a:lstStyle/>
          <a:p>
            <a:r>
              <a:rPr lang="fr-FR" b="1" dirty="0"/>
              <a:t>Culture </a:t>
            </a:r>
            <a:r>
              <a:rPr lang="fr-FR" b="1" dirty="0" err="1"/>
              <a:t>SmallTalk</a:t>
            </a:r>
            <a:endParaRPr lang="fr-FR" b="1" dirty="0"/>
          </a:p>
          <a:p>
            <a:pPr>
              <a:buNone/>
            </a:pPr>
            <a:r>
              <a:rPr lang="fr-FR" dirty="0" smtClean="0"/>
              <a:t>	▸ </a:t>
            </a:r>
            <a:r>
              <a:rPr lang="fr-FR" dirty="0"/>
              <a:t>198x : Kent Beck et Ward Cunningham travaillent chez </a:t>
            </a:r>
            <a:r>
              <a:rPr lang="fr-FR" dirty="0" err="1"/>
              <a:t>Tektronix</a:t>
            </a:r>
            <a:endParaRPr lang="fr-FR" dirty="0"/>
          </a:p>
          <a:p>
            <a:pPr>
              <a:buNone/>
            </a:pPr>
            <a:r>
              <a:rPr lang="fr-FR" dirty="0" smtClean="0"/>
              <a:t>	▸ </a:t>
            </a:r>
            <a:r>
              <a:rPr lang="fr-FR" dirty="0" err="1"/>
              <a:t>Elements</a:t>
            </a:r>
            <a:r>
              <a:rPr lang="fr-FR" dirty="0"/>
              <a:t> clef de cette culture :</a:t>
            </a:r>
          </a:p>
          <a:p>
            <a:pPr>
              <a:buNone/>
            </a:pPr>
            <a:r>
              <a:rPr lang="fr-FR" dirty="0" smtClean="0"/>
              <a:t>		▸ </a:t>
            </a:r>
            <a:r>
              <a:rPr lang="fr-FR" dirty="0"/>
              <a:t>Développement en binôme</a:t>
            </a:r>
          </a:p>
          <a:p>
            <a:pPr>
              <a:buNone/>
            </a:pPr>
            <a:r>
              <a:rPr lang="fr-FR" dirty="0" smtClean="0"/>
              <a:t>		▸ </a:t>
            </a:r>
            <a:r>
              <a:rPr lang="fr-FR" dirty="0" err="1" smtClean="0"/>
              <a:t>Refactoring</a:t>
            </a:r>
            <a:r>
              <a:rPr lang="fr-FR" dirty="0" smtClean="0"/>
              <a:t>	</a:t>
            </a:r>
          </a:p>
          <a:p>
            <a:pPr>
              <a:buNone/>
            </a:pPr>
            <a:r>
              <a:rPr lang="fr-FR" dirty="0"/>
              <a:t>	</a:t>
            </a:r>
            <a:r>
              <a:rPr lang="fr-FR" dirty="0" smtClean="0"/>
              <a:t>	▸ </a:t>
            </a:r>
            <a:r>
              <a:rPr lang="fr-FR" dirty="0"/>
              <a:t>Changements rapides</a:t>
            </a:r>
          </a:p>
          <a:p>
            <a:pPr>
              <a:buNone/>
            </a:pPr>
            <a:r>
              <a:rPr lang="fr-FR" dirty="0" smtClean="0"/>
              <a:t>		▸ </a:t>
            </a:r>
            <a:r>
              <a:rPr lang="fr-FR" dirty="0"/>
              <a:t>Interaction permanente avec </a:t>
            </a:r>
            <a:r>
              <a:rPr lang="fr-FR" dirty="0" smtClean="0"/>
              <a:t>le client</a:t>
            </a:r>
          </a:p>
          <a:p>
            <a:pPr>
              <a:buNone/>
            </a:pPr>
            <a:r>
              <a:rPr lang="fr-FR" dirty="0"/>
              <a:t>		</a:t>
            </a:r>
            <a:r>
              <a:rPr lang="fr-FR" dirty="0" smtClean="0"/>
              <a:t>▸ Intégration continue</a:t>
            </a:r>
          </a:p>
          <a:p>
            <a:pPr>
              <a:buNone/>
            </a:pPr>
            <a:r>
              <a:rPr lang="fr-FR" dirty="0"/>
              <a:t>	</a:t>
            </a:r>
            <a:r>
              <a:rPr lang="fr-FR" dirty="0" smtClean="0"/>
              <a:t>	▸ Développement itératif</a:t>
            </a:r>
          </a:p>
          <a:p>
            <a:pPr>
              <a:buNone/>
            </a:pPr>
            <a:r>
              <a:rPr lang="fr-FR" dirty="0"/>
              <a:t>		</a:t>
            </a:r>
            <a:r>
              <a:rPr lang="fr-FR" dirty="0" smtClean="0"/>
              <a:t>▸ Tests permanents</a:t>
            </a:r>
          </a:p>
          <a:p>
            <a:r>
              <a:rPr lang="fr-FR" b="1" dirty="0" smtClean="0"/>
              <a:t>Episodes </a:t>
            </a:r>
          </a:p>
          <a:p>
            <a:pPr>
              <a:buNone/>
            </a:pPr>
            <a:r>
              <a:rPr lang="fr-FR" dirty="0"/>
              <a:t>	</a:t>
            </a:r>
            <a:r>
              <a:rPr lang="fr-FR" dirty="0" smtClean="0"/>
              <a:t>▸ </a:t>
            </a:r>
            <a:r>
              <a:rPr lang="fr-FR" dirty="0"/>
              <a:t>1986-1996 : Kent Beck et Ward Cunningham développent un ensemble </a:t>
            </a:r>
            <a:r>
              <a:rPr lang="fr-FR" dirty="0" smtClean="0"/>
              <a:t>de bonnes </a:t>
            </a:r>
            <a:r>
              <a:rPr lang="fr-FR" dirty="0"/>
              <a:t>pratiques</a:t>
            </a:r>
          </a:p>
          <a:p>
            <a:pPr>
              <a:buNone/>
            </a:pPr>
            <a:r>
              <a:rPr lang="fr-FR" dirty="0" smtClean="0"/>
              <a:t>	▸ </a:t>
            </a:r>
            <a:r>
              <a:rPr lang="fr-FR" dirty="0"/>
              <a:t>Support dans le </a:t>
            </a:r>
            <a:r>
              <a:rPr lang="fr-FR" dirty="0" smtClean="0"/>
              <a:t>langage </a:t>
            </a:r>
            <a:r>
              <a:rPr lang="fr-FR" dirty="0"/>
              <a:t>Episodes de Ward Cunningham</a:t>
            </a: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Equipe et rôle XP : </a:t>
            </a:r>
            <a:r>
              <a:rPr lang="fr-FR" b="1" dirty="0" smtClean="0"/>
              <a:t>Client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142984"/>
            <a:ext cx="8715436" cy="5500726"/>
          </a:xfrm>
        </p:spPr>
        <p:txBody>
          <a:bodyPr>
            <a:normAutofit fontScale="85000" lnSpcReduction="20000"/>
          </a:bodyPr>
          <a:lstStyle/>
          <a:p>
            <a:r>
              <a:rPr lang="fr-FR" sz="2800" b="1" dirty="0" smtClean="0"/>
              <a:t>Tests </a:t>
            </a:r>
            <a:r>
              <a:rPr lang="fr-FR" sz="2800" b="1" dirty="0"/>
              <a:t>de recette</a:t>
            </a:r>
          </a:p>
          <a:p>
            <a:pPr>
              <a:buNone/>
            </a:pPr>
            <a:r>
              <a:rPr lang="fr-FR" sz="2800" dirty="0" smtClean="0"/>
              <a:t>	▸ </a:t>
            </a:r>
            <a:r>
              <a:rPr lang="fr-FR" sz="2800" dirty="0"/>
              <a:t>But : préciser les contours des scénarios</a:t>
            </a:r>
          </a:p>
          <a:p>
            <a:pPr>
              <a:buNone/>
            </a:pPr>
            <a:r>
              <a:rPr lang="fr-FR" sz="2800" dirty="0" smtClean="0"/>
              <a:t>	▸ </a:t>
            </a:r>
            <a:r>
              <a:rPr lang="fr-FR" sz="2800" dirty="0"/>
              <a:t>Données concrètes levant les ambiguïtés</a:t>
            </a:r>
          </a:p>
          <a:p>
            <a:pPr>
              <a:buNone/>
            </a:pPr>
            <a:r>
              <a:rPr lang="fr-FR" sz="2800" dirty="0" smtClean="0"/>
              <a:t>	▸ </a:t>
            </a:r>
            <a:r>
              <a:rPr lang="fr-FR" sz="2800" dirty="0"/>
              <a:t>Preuve que le système fait ce qu’il </a:t>
            </a:r>
            <a:r>
              <a:rPr lang="fr-FR" sz="2800" dirty="0" smtClean="0"/>
              <a:t>est demandé</a:t>
            </a:r>
            <a:endParaRPr lang="fr-FR" sz="2800" dirty="0"/>
          </a:p>
          <a:p>
            <a:pPr>
              <a:buNone/>
            </a:pPr>
            <a:r>
              <a:rPr lang="fr-FR" sz="2800" dirty="0" smtClean="0"/>
              <a:t>	▸ </a:t>
            </a:r>
            <a:r>
              <a:rPr lang="fr-FR" sz="2800" dirty="0"/>
              <a:t>A chaque fin d’itération tous les tests de recette doivent passer avec succès</a:t>
            </a:r>
          </a:p>
          <a:p>
            <a:endParaRPr lang="fr-FR" sz="2800" dirty="0"/>
          </a:p>
          <a:p>
            <a:r>
              <a:rPr lang="fr-FR" sz="2800" b="1" dirty="0"/>
              <a:t>Pratiques XP</a:t>
            </a:r>
          </a:p>
          <a:p>
            <a:pPr>
              <a:buNone/>
            </a:pPr>
            <a:r>
              <a:rPr lang="fr-FR" sz="2800" dirty="0" smtClean="0"/>
              <a:t>	▸ </a:t>
            </a:r>
            <a:r>
              <a:rPr lang="fr-FR" sz="2800" dirty="0"/>
              <a:t>Planification itérative</a:t>
            </a:r>
          </a:p>
          <a:p>
            <a:pPr>
              <a:buNone/>
            </a:pPr>
            <a:r>
              <a:rPr lang="fr-FR" sz="2800" dirty="0" smtClean="0"/>
              <a:t>	▸ </a:t>
            </a:r>
            <a:r>
              <a:rPr lang="fr-FR" sz="2800" dirty="0"/>
              <a:t>Rédaction des scénarios clients</a:t>
            </a:r>
          </a:p>
          <a:p>
            <a:pPr>
              <a:buNone/>
            </a:pPr>
            <a:r>
              <a:rPr lang="fr-FR" sz="2800" dirty="0" smtClean="0"/>
              <a:t>	▸ </a:t>
            </a:r>
            <a:r>
              <a:rPr lang="fr-FR" sz="2800" dirty="0"/>
              <a:t>Séances de planification</a:t>
            </a:r>
          </a:p>
          <a:p>
            <a:pPr>
              <a:buNone/>
            </a:pPr>
            <a:r>
              <a:rPr lang="fr-FR" sz="2800" dirty="0" smtClean="0"/>
              <a:t>	▸ </a:t>
            </a:r>
            <a:r>
              <a:rPr lang="fr-FR" sz="2800" dirty="0"/>
              <a:t>Tests de recette</a:t>
            </a:r>
          </a:p>
          <a:p>
            <a:pPr>
              <a:buNone/>
            </a:pPr>
            <a:r>
              <a:rPr lang="fr-FR" sz="2800" dirty="0" smtClean="0"/>
              <a:t>	▸ </a:t>
            </a:r>
            <a:r>
              <a:rPr lang="fr-FR" sz="2800" dirty="0"/>
              <a:t>Intégration continue</a:t>
            </a:r>
          </a:p>
          <a:p>
            <a:pPr>
              <a:buNone/>
            </a:pPr>
            <a:r>
              <a:rPr lang="fr-FR" sz="2800" dirty="0" smtClean="0"/>
              <a:t>	▸ </a:t>
            </a:r>
            <a:r>
              <a:rPr lang="fr-FR" sz="2800" dirty="0"/>
              <a:t>Rythme durable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Equipe et rôle XP : </a:t>
            </a:r>
            <a:r>
              <a:rPr lang="fr-FR" b="1" dirty="0" smtClean="0"/>
              <a:t>Testeur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642918"/>
            <a:ext cx="8715436" cy="6215082"/>
          </a:xfrm>
        </p:spPr>
        <p:txBody>
          <a:bodyPr>
            <a:normAutofit fontScale="92500" lnSpcReduction="10000"/>
          </a:bodyPr>
          <a:lstStyle/>
          <a:p>
            <a:r>
              <a:rPr lang="fr-FR" sz="2800" b="1" dirty="0"/>
              <a:t>Le bras droit du client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Définit et automatise les </a:t>
            </a:r>
            <a:r>
              <a:rPr lang="fr-FR" sz="2400" dirty="0" smtClean="0"/>
              <a:t>tests de </a:t>
            </a:r>
            <a:r>
              <a:rPr lang="fr-FR" sz="2400" dirty="0"/>
              <a:t>recette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Conseille le client sur </a:t>
            </a:r>
            <a:r>
              <a:rPr lang="fr-FR" sz="2400" dirty="0" smtClean="0"/>
              <a:t>la testabilité d’une fonctionnalité</a:t>
            </a:r>
            <a:endParaRPr lang="fr-FR" sz="2400" dirty="0"/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Utilisation d’outils </a:t>
            </a:r>
            <a:r>
              <a:rPr lang="fr-FR" sz="2400" dirty="0" smtClean="0"/>
              <a:t>différents pour </a:t>
            </a:r>
            <a:r>
              <a:rPr lang="fr-FR" sz="2400" dirty="0" err="1"/>
              <a:t>scripter</a:t>
            </a:r>
            <a:endParaRPr lang="fr-FR" sz="2400" dirty="0"/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Garant du sentiment de </a:t>
            </a:r>
            <a:r>
              <a:rPr lang="fr-FR" sz="2400" dirty="0" smtClean="0"/>
              <a:t>réussite sur </a:t>
            </a:r>
            <a:r>
              <a:rPr lang="fr-FR" sz="2400" dirty="0"/>
              <a:t>le projet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Test fonctionnel </a:t>
            </a:r>
            <a:r>
              <a:rPr lang="fr-FR" sz="2400" dirty="0" smtClean="0"/>
              <a:t>réussi </a:t>
            </a:r>
            <a:r>
              <a:rPr lang="fr-FR" sz="2400" dirty="0" smtClean="0">
                <a:sym typeface="Wingdings" pitchFamily="2" charset="2"/>
              </a:rPr>
              <a:t> </a:t>
            </a:r>
            <a:r>
              <a:rPr lang="fr-FR" sz="2400" dirty="0" smtClean="0"/>
              <a:t>Progression</a:t>
            </a:r>
            <a:endParaRPr lang="fr-FR" sz="2400" dirty="0"/>
          </a:p>
          <a:p>
            <a:pPr>
              <a:buNone/>
            </a:pPr>
            <a:r>
              <a:rPr lang="fr-FR" sz="2400" dirty="0" smtClean="0"/>
              <a:t>		▸ Communiquer </a:t>
            </a:r>
            <a:r>
              <a:rPr lang="fr-FR" sz="2400" dirty="0"/>
              <a:t>pour </a:t>
            </a:r>
            <a:r>
              <a:rPr lang="fr-FR" sz="2400" dirty="0" smtClean="0"/>
              <a:t>motiver (graphique </a:t>
            </a:r>
            <a:r>
              <a:rPr lang="fr-FR" sz="2400" dirty="0"/>
              <a:t>de progression</a:t>
            </a:r>
            <a:r>
              <a:rPr lang="fr-FR" sz="2400" dirty="0" smtClean="0"/>
              <a:t>...)</a:t>
            </a:r>
          </a:p>
          <a:p>
            <a:r>
              <a:rPr lang="fr-FR" sz="2800" b="1" dirty="0"/>
              <a:t>Compétences requises</a:t>
            </a:r>
          </a:p>
          <a:p>
            <a:pPr>
              <a:buNone/>
            </a:pPr>
            <a:r>
              <a:rPr lang="fr-FR" sz="2800" dirty="0" smtClean="0"/>
              <a:t>	▸ </a:t>
            </a:r>
            <a:r>
              <a:rPr lang="fr-FR" sz="2800" dirty="0"/>
              <a:t>Programmeur </a:t>
            </a:r>
            <a:r>
              <a:rPr lang="fr-FR" sz="2800" dirty="0" smtClean="0"/>
              <a:t>hétéroclite (maîtriser </a:t>
            </a:r>
            <a:r>
              <a:rPr lang="fr-FR" sz="2800" dirty="0"/>
              <a:t>l’outillage de test)</a:t>
            </a:r>
          </a:p>
          <a:p>
            <a:pPr>
              <a:buNone/>
            </a:pPr>
            <a:r>
              <a:rPr lang="fr-FR" sz="2800" dirty="0" smtClean="0"/>
              <a:t>	▸ </a:t>
            </a:r>
            <a:r>
              <a:rPr lang="fr-FR" sz="2800" dirty="0"/>
              <a:t>Rigoureux et </a:t>
            </a:r>
            <a:r>
              <a:rPr lang="fr-FR" sz="2800" dirty="0" smtClean="0"/>
              <a:t>intègre</a:t>
            </a:r>
          </a:p>
          <a:p>
            <a:r>
              <a:rPr lang="fr-FR" sz="2800" b="1" dirty="0"/>
              <a:t>Pratiques XP</a:t>
            </a:r>
          </a:p>
          <a:p>
            <a:pPr>
              <a:buNone/>
            </a:pPr>
            <a:r>
              <a:rPr lang="fr-FR" sz="2800" dirty="0" smtClean="0"/>
              <a:t>	▸ </a:t>
            </a:r>
            <a:r>
              <a:rPr lang="fr-FR" sz="2800" dirty="0"/>
              <a:t>Suivi des tests (</a:t>
            </a:r>
            <a:r>
              <a:rPr lang="fr-FR" sz="2800" dirty="0" smtClean="0"/>
              <a:t>planification itérative</a:t>
            </a:r>
            <a:r>
              <a:rPr lang="fr-FR" sz="2800" dirty="0"/>
              <a:t>)</a:t>
            </a:r>
          </a:p>
          <a:p>
            <a:pPr>
              <a:buNone/>
            </a:pPr>
            <a:r>
              <a:rPr lang="fr-FR" sz="2800" dirty="0" smtClean="0"/>
              <a:t>	▸ </a:t>
            </a:r>
            <a:r>
              <a:rPr lang="fr-FR" sz="2800" dirty="0"/>
              <a:t>Tests de recette</a:t>
            </a:r>
          </a:p>
          <a:p>
            <a:pPr>
              <a:buNone/>
            </a:pPr>
            <a:r>
              <a:rPr lang="fr-FR" sz="2800" dirty="0" smtClean="0"/>
              <a:t>	▸ </a:t>
            </a:r>
            <a:r>
              <a:rPr lang="fr-FR" sz="2800" dirty="0"/>
              <a:t>Intégration continue</a:t>
            </a:r>
          </a:p>
          <a:p>
            <a:pPr>
              <a:buNone/>
            </a:pPr>
            <a:r>
              <a:rPr lang="fr-FR" sz="2800" dirty="0" smtClean="0"/>
              <a:t>	▸ </a:t>
            </a:r>
            <a:r>
              <a:rPr lang="fr-FR" sz="2800" dirty="0"/>
              <a:t>Rythme durable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Equipe et rôle XP : </a:t>
            </a:r>
            <a:r>
              <a:rPr lang="fr-FR" b="1" dirty="0" err="1"/>
              <a:t>Tracker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142984"/>
            <a:ext cx="8715436" cy="5500726"/>
          </a:xfrm>
        </p:spPr>
        <p:txBody>
          <a:bodyPr>
            <a:normAutofit lnSpcReduction="10000"/>
          </a:bodyPr>
          <a:lstStyle/>
          <a:p>
            <a:r>
              <a:rPr lang="fr-FR" sz="2800" b="1" dirty="0" smtClean="0"/>
              <a:t>Missions</a:t>
            </a:r>
            <a:endParaRPr lang="fr-FR" sz="2800" b="1" dirty="0"/>
          </a:p>
          <a:p>
            <a:pPr>
              <a:buNone/>
            </a:pPr>
            <a:r>
              <a:rPr lang="fr-FR" sz="2800" dirty="0" smtClean="0"/>
              <a:t>	▸ </a:t>
            </a:r>
            <a:r>
              <a:rPr lang="fr-FR" sz="2800" dirty="0"/>
              <a:t>Suivre les tâches en cours d’itération</a:t>
            </a:r>
          </a:p>
          <a:p>
            <a:pPr>
              <a:buNone/>
            </a:pPr>
            <a:r>
              <a:rPr lang="fr-FR" sz="2800" dirty="0" smtClean="0"/>
              <a:t>	▸ </a:t>
            </a:r>
            <a:r>
              <a:rPr lang="fr-FR" sz="2800" dirty="0"/>
              <a:t>Interroger les programmeurs</a:t>
            </a:r>
          </a:p>
          <a:p>
            <a:pPr>
              <a:buNone/>
            </a:pPr>
            <a:r>
              <a:rPr lang="fr-FR" sz="2800" dirty="0" smtClean="0"/>
              <a:t>		▸ </a:t>
            </a:r>
            <a:r>
              <a:rPr lang="fr-FR" sz="2800" dirty="0"/>
              <a:t>Savoir où ils en sont</a:t>
            </a:r>
          </a:p>
          <a:p>
            <a:pPr>
              <a:buNone/>
            </a:pPr>
            <a:r>
              <a:rPr lang="fr-FR" sz="2800" dirty="0" smtClean="0"/>
              <a:t>		▸ </a:t>
            </a:r>
            <a:r>
              <a:rPr lang="fr-FR" sz="2800" dirty="0"/>
              <a:t>Ne pas les mettre sur des charbons ardents</a:t>
            </a:r>
          </a:p>
          <a:p>
            <a:pPr>
              <a:buNone/>
            </a:pPr>
            <a:r>
              <a:rPr lang="fr-FR" sz="2800" dirty="0" smtClean="0"/>
              <a:t>		▸ </a:t>
            </a:r>
            <a:r>
              <a:rPr lang="fr-FR" sz="2800" dirty="0"/>
              <a:t>Attention à ne pas dériver en discussion </a:t>
            </a:r>
            <a:r>
              <a:rPr lang="fr-FR" sz="2800" dirty="0" smtClean="0"/>
              <a:t>	  	technique</a:t>
            </a:r>
            <a:endParaRPr lang="fr-FR" sz="2800" dirty="0"/>
          </a:p>
          <a:p>
            <a:pPr>
              <a:buNone/>
            </a:pPr>
            <a:r>
              <a:rPr lang="fr-FR" sz="2800" dirty="0" smtClean="0"/>
              <a:t>	▸ </a:t>
            </a:r>
            <a:r>
              <a:rPr lang="fr-FR" sz="2800" dirty="0"/>
              <a:t>Détecter les problèmes avant qu’il ne soit trop tard</a:t>
            </a:r>
          </a:p>
          <a:p>
            <a:pPr>
              <a:buNone/>
            </a:pPr>
            <a:r>
              <a:rPr lang="fr-FR" sz="2800" dirty="0" smtClean="0"/>
              <a:t>		▸ </a:t>
            </a:r>
            <a:r>
              <a:rPr lang="fr-FR" sz="2800" dirty="0"/>
              <a:t>Révélateur</a:t>
            </a:r>
          </a:p>
          <a:p>
            <a:pPr>
              <a:buNone/>
            </a:pPr>
            <a:r>
              <a:rPr lang="fr-FR" sz="2800" dirty="0" smtClean="0"/>
              <a:t>		▸ </a:t>
            </a:r>
            <a:r>
              <a:rPr lang="fr-FR" sz="2800" dirty="0"/>
              <a:t>Pas de prise d’initiative</a:t>
            </a:r>
          </a:p>
          <a:p>
            <a:pPr>
              <a:buNone/>
            </a:pPr>
            <a:r>
              <a:rPr lang="fr-FR" sz="2800" dirty="0" smtClean="0"/>
              <a:t>	▸ </a:t>
            </a:r>
            <a:r>
              <a:rPr lang="fr-FR" sz="2800" i="1" dirty="0"/>
              <a:t>Il fait en sorte que la tâche de 3 jours en prenne 4 et non 6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Equipe et rôle XP : </a:t>
            </a:r>
            <a:r>
              <a:rPr lang="fr-FR" b="1" dirty="0" err="1"/>
              <a:t>Tracker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142984"/>
            <a:ext cx="8715436" cy="5500726"/>
          </a:xfrm>
        </p:spPr>
        <p:txBody>
          <a:bodyPr>
            <a:normAutofit lnSpcReduction="10000"/>
          </a:bodyPr>
          <a:lstStyle/>
          <a:p>
            <a:r>
              <a:rPr lang="fr-FR" sz="2800" b="1" dirty="0"/>
              <a:t>Qui est-il ?</a:t>
            </a:r>
          </a:p>
          <a:p>
            <a:pPr>
              <a:buNone/>
            </a:pPr>
            <a:r>
              <a:rPr lang="fr-FR" sz="2800" dirty="0" smtClean="0"/>
              <a:t>	▸ </a:t>
            </a:r>
            <a:r>
              <a:rPr lang="fr-FR" sz="2800" dirty="0"/>
              <a:t>Pas un supérieur hiérarchique</a:t>
            </a:r>
          </a:p>
          <a:p>
            <a:pPr>
              <a:buNone/>
            </a:pPr>
            <a:r>
              <a:rPr lang="fr-FR" sz="2800" dirty="0" smtClean="0"/>
              <a:t>	▸ </a:t>
            </a:r>
            <a:r>
              <a:rPr lang="fr-FR" sz="2800" dirty="0"/>
              <a:t>Quelqu’un a qui on peut se confier</a:t>
            </a:r>
          </a:p>
          <a:p>
            <a:pPr>
              <a:buNone/>
            </a:pPr>
            <a:r>
              <a:rPr lang="fr-FR" sz="2800" dirty="0" smtClean="0"/>
              <a:t>	▸ </a:t>
            </a:r>
            <a:r>
              <a:rPr lang="fr-FR" sz="2800" dirty="0"/>
              <a:t>De préférence pas un programmeur, mais quelqu’un d’extérieur</a:t>
            </a:r>
          </a:p>
          <a:p>
            <a:pPr>
              <a:buNone/>
            </a:pPr>
            <a:r>
              <a:rPr lang="fr-FR" sz="2800" dirty="0" smtClean="0"/>
              <a:t>		▸ </a:t>
            </a:r>
            <a:r>
              <a:rPr lang="fr-FR" sz="2800" dirty="0"/>
              <a:t>Pour éviter les discussions techniques</a:t>
            </a:r>
          </a:p>
          <a:p>
            <a:pPr>
              <a:buNone/>
            </a:pPr>
            <a:r>
              <a:rPr lang="fr-FR" sz="2800" dirty="0" smtClean="0"/>
              <a:t>		▸ </a:t>
            </a:r>
            <a:r>
              <a:rPr lang="fr-FR" sz="2800" dirty="0"/>
              <a:t>A défaut, ce rôle peut tourner entre les </a:t>
            </a:r>
            <a:r>
              <a:rPr lang="fr-FR" sz="2800" dirty="0" smtClean="0"/>
              <a:t>	  </a:t>
            </a:r>
          </a:p>
          <a:p>
            <a:pPr>
              <a:buNone/>
            </a:pPr>
            <a:r>
              <a:rPr lang="fr-FR" sz="2800" dirty="0"/>
              <a:t>	</a:t>
            </a:r>
            <a:r>
              <a:rPr lang="fr-FR" sz="2800" dirty="0" smtClean="0"/>
              <a:t>	   programmeurs </a:t>
            </a:r>
            <a:r>
              <a:rPr lang="fr-FR" sz="2800" dirty="0"/>
              <a:t>à chaque itération</a:t>
            </a:r>
          </a:p>
          <a:p>
            <a:pPr>
              <a:buNone/>
            </a:pPr>
            <a:endParaRPr lang="fr-FR" sz="2800" dirty="0"/>
          </a:p>
          <a:p>
            <a:r>
              <a:rPr lang="fr-FR" sz="2800" b="1" dirty="0"/>
              <a:t>Pratiques XP</a:t>
            </a:r>
          </a:p>
          <a:p>
            <a:pPr>
              <a:buNone/>
            </a:pPr>
            <a:r>
              <a:rPr lang="fr-FR" sz="2800" dirty="0" smtClean="0"/>
              <a:t>	▸ Planification </a:t>
            </a:r>
            <a:r>
              <a:rPr lang="fr-FR" sz="2800" dirty="0"/>
              <a:t>itérative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Equipe et rôle XP : </a:t>
            </a:r>
            <a:r>
              <a:rPr lang="fr-FR" b="1" dirty="0" smtClean="0"/>
              <a:t>Manager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142984"/>
            <a:ext cx="8715436" cy="5500726"/>
          </a:xfrm>
        </p:spPr>
        <p:txBody>
          <a:bodyPr>
            <a:normAutofit fontScale="77500" lnSpcReduction="20000"/>
          </a:bodyPr>
          <a:lstStyle/>
          <a:p>
            <a:r>
              <a:rPr lang="fr-FR" sz="2800" b="1" dirty="0"/>
              <a:t>Position dans l’organisation</a:t>
            </a:r>
          </a:p>
          <a:p>
            <a:pPr>
              <a:buNone/>
            </a:pPr>
            <a:r>
              <a:rPr lang="fr-FR" sz="2800" dirty="0" smtClean="0"/>
              <a:t>	▸ </a:t>
            </a:r>
            <a:r>
              <a:rPr lang="fr-FR" sz="2800" dirty="0"/>
              <a:t>Supérieur hiérarchique des programmeurs</a:t>
            </a:r>
          </a:p>
          <a:p>
            <a:pPr>
              <a:buNone/>
            </a:pPr>
            <a:r>
              <a:rPr lang="fr-FR" sz="2800" dirty="0" smtClean="0"/>
              <a:t>	▸ </a:t>
            </a:r>
            <a:r>
              <a:rPr lang="fr-FR" sz="2800" dirty="0"/>
              <a:t>Ne fait pas partie intégrante de l’équipe</a:t>
            </a:r>
          </a:p>
          <a:p>
            <a:pPr>
              <a:buNone/>
            </a:pPr>
            <a:r>
              <a:rPr lang="fr-FR" sz="2800" dirty="0" smtClean="0"/>
              <a:t>	▸ </a:t>
            </a:r>
            <a:r>
              <a:rPr lang="fr-FR" sz="2800" dirty="0"/>
              <a:t>Chef du service auquel appartient l’équipe</a:t>
            </a:r>
          </a:p>
          <a:p>
            <a:pPr>
              <a:buNone/>
            </a:pPr>
            <a:r>
              <a:rPr lang="fr-FR" sz="2800" dirty="0" smtClean="0"/>
              <a:t>	▸ </a:t>
            </a:r>
            <a:r>
              <a:rPr lang="fr-FR" sz="2800" dirty="0"/>
              <a:t>Chef de projet global (dans le cadre d’un sous-projet)</a:t>
            </a:r>
          </a:p>
          <a:p>
            <a:pPr>
              <a:buNone/>
            </a:pPr>
            <a:endParaRPr lang="fr-FR" sz="2800" dirty="0"/>
          </a:p>
          <a:p>
            <a:r>
              <a:rPr lang="fr-FR" sz="2800" b="1" dirty="0"/>
              <a:t>Responsabilités</a:t>
            </a:r>
          </a:p>
          <a:p>
            <a:pPr>
              <a:buNone/>
            </a:pPr>
            <a:r>
              <a:rPr lang="fr-FR" sz="2800" dirty="0" smtClean="0"/>
              <a:t>	▸ </a:t>
            </a:r>
            <a:r>
              <a:rPr lang="fr-FR" sz="2800" dirty="0"/>
              <a:t>Il s’occupe matériellement de l’équipe</a:t>
            </a:r>
          </a:p>
          <a:p>
            <a:pPr>
              <a:buNone/>
            </a:pPr>
            <a:r>
              <a:rPr lang="fr-FR" sz="2800" dirty="0" smtClean="0"/>
              <a:t>	▸ </a:t>
            </a:r>
            <a:r>
              <a:rPr lang="fr-FR" sz="2800" dirty="0"/>
              <a:t>Il demande des comptes (sur </a:t>
            </a:r>
            <a:r>
              <a:rPr lang="fr-FR" sz="2800" dirty="0" smtClean="0"/>
              <a:t>les engagements </a:t>
            </a:r>
            <a:r>
              <a:rPr lang="fr-FR" sz="2800" dirty="0"/>
              <a:t>pris)</a:t>
            </a:r>
          </a:p>
          <a:p>
            <a:pPr>
              <a:buNone/>
            </a:pPr>
            <a:r>
              <a:rPr lang="fr-FR" sz="2800" dirty="0" smtClean="0"/>
              <a:t>	▸ </a:t>
            </a:r>
            <a:r>
              <a:rPr lang="fr-FR" sz="2800" dirty="0"/>
              <a:t>Interface avec l’extérieur (dans le </a:t>
            </a:r>
            <a:r>
              <a:rPr lang="fr-FR" sz="2800" dirty="0" smtClean="0"/>
              <a:t>cadre d’un </a:t>
            </a:r>
            <a:r>
              <a:rPr lang="fr-FR" sz="2800" dirty="0"/>
              <a:t>sous-projet)</a:t>
            </a:r>
          </a:p>
          <a:p>
            <a:pPr>
              <a:buNone/>
            </a:pPr>
            <a:endParaRPr lang="fr-FR" sz="2800" dirty="0"/>
          </a:p>
          <a:p>
            <a:r>
              <a:rPr lang="fr-FR" sz="2800" b="1" dirty="0"/>
              <a:t>Pratiques XP</a:t>
            </a:r>
          </a:p>
          <a:p>
            <a:pPr>
              <a:buNone/>
            </a:pPr>
            <a:r>
              <a:rPr lang="fr-FR" sz="2800" dirty="0" smtClean="0"/>
              <a:t>	▸ </a:t>
            </a:r>
            <a:r>
              <a:rPr lang="fr-FR" sz="2800" dirty="0"/>
              <a:t>Scénarios client</a:t>
            </a:r>
          </a:p>
          <a:p>
            <a:pPr>
              <a:buNone/>
            </a:pPr>
            <a:r>
              <a:rPr lang="fr-FR" sz="2800" dirty="0" smtClean="0"/>
              <a:t>	▸ </a:t>
            </a:r>
            <a:r>
              <a:rPr lang="fr-FR" sz="2800" dirty="0"/>
              <a:t>Planification itérative</a:t>
            </a:r>
          </a:p>
          <a:p>
            <a:pPr>
              <a:buNone/>
            </a:pPr>
            <a:r>
              <a:rPr lang="fr-FR" sz="2800" dirty="0" smtClean="0"/>
              <a:t>	▸ </a:t>
            </a:r>
            <a:r>
              <a:rPr lang="fr-FR" sz="2800" dirty="0"/>
              <a:t>Rythme durable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64291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Equipe et rôle XP : </a:t>
            </a:r>
            <a:r>
              <a:rPr lang="fr-FR" b="1" dirty="0" smtClean="0"/>
              <a:t>Coach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642918"/>
            <a:ext cx="8715436" cy="6000792"/>
          </a:xfrm>
        </p:spPr>
        <p:txBody>
          <a:bodyPr>
            <a:normAutofit fontScale="92500" lnSpcReduction="10000"/>
          </a:bodyPr>
          <a:lstStyle/>
          <a:p>
            <a:r>
              <a:rPr lang="fr-FR" sz="2400" b="1" dirty="0"/>
              <a:t>Garant du processus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Il réunit tout les autres rôles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Vérifie que chaque rôle est respecté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Ses buts ultimes :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Equipe autonome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Chaque programmeur est en amélioration continue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Ses qualités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Expert de la méthode XP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Expert technique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Programmeur chevronné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Architecte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Pédagogue et sensible</a:t>
            </a:r>
          </a:p>
          <a:p>
            <a:pPr>
              <a:buNone/>
            </a:pPr>
            <a:r>
              <a:rPr lang="fr-FR" sz="2400" dirty="0"/>
              <a:t>	</a:t>
            </a:r>
            <a:r>
              <a:rPr lang="fr-FR" sz="2400" dirty="0" smtClean="0"/>
              <a:t>	▸ </a:t>
            </a:r>
            <a:r>
              <a:rPr lang="fr-FR" sz="2400" dirty="0"/>
              <a:t>Sang-froid</a:t>
            </a:r>
          </a:p>
          <a:p>
            <a:pPr>
              <a:buNone/>
            </a:pPr>
            <a:endParaRPr lang="fr-FR" sz="2400" dirty="0"/>
          </a:p>
          <a:p>
            <a:r>
              <a:rPr lang="fr-FR" sz="2400" b="1" dirty="0"/>
              <a:t>Pratiques XP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Toutes !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Répartition des rôles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142984"/>
            <a:ext cx="8715436" cy="5500726"/>
          </a:xfrm>
        </p:spPr>
        <p:txBody>
          <a:bodyPr>
            <a:normAutofit/>
          </a:bodyPr>
          <a:lstStyle/>
          <a:p>
            <a:r>
              <a:rPr lang="fr-FR" sz="2400" b="1" dirty="0"/>
              <a:t>Plusieurs rôles pour une personne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Attention aux combinaisons possibles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Toutefois, pas de règle absolue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S’assurer qu’une cumulation ne pousse pas à sacrifier une </a:t>
            </a:r>
            <a:r>
              <a:rPr lang="fr-FR" sz="2400" dirty="0" smtClean="0"/>
              <a:t>composante importante </a:t>
            </a:r>
            <a:r>
              <a:rPr lang="fr-FR" sz="2400" dirty="0"/>
              <a:t>d’un rôle</a:t>
            </a:r>
          </a:p>
          <a:p>
            <a:r>
              <a:rPr lang="fr-FR" sz="2400" b="1" dirty="0" smtClean="0"/>
              <a:t>Plusieurs </a:t>
            </a:r>
            <a:r>
              <a:rPr lang="fr-FR" sz="2400" b="1" dirty="0"/>
              <a:t>personnes pour un rôle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Programmeur, le plus grand nombre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 err="1"/>
              <a:t>Tracker</a:t>
            </a:r>
            <a:r>
              <a:rPr lang="fr-FR" sz="2400" dirty="0"/>
              <a:t>, une seule personne... à un moment donné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Coach, une personne unique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Manager, une personne unique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Client+Testeur, d’une personne à une équipe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Précautions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142984"/>
            <a:ext cx="8715436" cy="5500726"/>
          </a:xfrm>
        </p:spPr>
        <p:txBody>
          <a:bodyPr>
            <a:normAutofit fontScale="92500" lnSpcReduction="20000"/>
          </a:bodyPr>
          <a:lstStyle/>
          <a:p>
            <a:r>
              <a:rPr lang="fr-FR" sz="2400" b="1" dirty="0"/>
              <a:t>Comportements contre-indiqués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S’attribuer les mérites ou rejeter la faute sur les autres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Un codeur (même très compétent)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faisant des choses que personne ne comprend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refusant de travailler avec quelqu’un de moins compétent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Chercher à se rendre indispensable</a:t>
            </a:r>
          </a:p>
          <a:p>
            <a:pPr>
              <a:buNone/>
            </a:pPr>
            <a:endParaRPr lang="fr-FR" sz="2400" dirty="0"/>
          </a:p>
          <a:p>
            <a:r>
              <a:rPr lang="fr-FR" sz="2400" b="1" dirty="0"/>
              <a:t>Eviter la spécialisation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Tendance naturelle à la constitution de sous-groupes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Avec XP, pas de conséquences tant que le groupe est petit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Envisager des mécanismes de rotation pour les binômes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Cas particulier du consultant</a:t>
            </a:r>
          </a:p>
          <a:p>
            <a:pPr>
              <a:buNone/>
            </a:pPr>
            <a:r>
              <a:rPr lang="fr-FR" sz="2400" b="1" dirty="0"/>
              <a:t>	</a:t>
            </a:r>
            <a:r>
              <a:rPr lang="fr-FR" sz="2400" b="1" dirty="0" smtClean="0"/>
              <a:t>	1</a:t>
            </a:r>
            <a:r>
              <a:rPr lang="fr-FR" sz="2400" b="1" dirty="0"/>
              <a:t>. Le consultant est appelé pour un problème </a:t>
            </a:r>
            <a:r>
              <a:rPr lang="fr-FR" sz="2400" b="1" dirty="0" smtClean="0"/>
              <a:t>précis</a:t>
            </a:r>
          </a:p>
          <a:p>
            <a:pPr>
              <a:buNone/>
            </a:pPr>
            <a:r>
              <a:rPr lang="fr-FR" sz="2400" b="1" dirty="0" smtClean="0"/>
              <a:t>		2</a:t>
            </a:r>
            <a:r>
              <a:rPr lang="fr-FR" sz="2400" b="1" dirty="0"/>
              <a:t>. Il travaille toujours accompagné par un programmeur</a:t>
            </a:r>
          </a:p>
          <a:p>
            <a:pPr>
              <a:buNone/>
            </a:pPr>
            <a:r>
              <a:rPr lang="fr-FR" sz="2400" b="1" dirty="0"/>
              <a:t>	</a:t>
            </a:r>
            <a:r>
              <a:rPr lang="fr-FR" sz="2400" b="1" dirty="0" smtClean="0"/>
              <a:t>	3</a:t>
            </a:r>
            <a:r>
              <a:rPr lang="fr-FR" sz="2400" b="1" dirty="0"/>
              <a:t>. L’équipe souhaitera probablement refaire le travail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Précautions 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9150" y="1109663"/>
            <a:ext cx="750570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Précautions 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7738" y="1581150"/>
            <a:ext cx="724852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Préhistoire : influences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fontScale="70000" lnSpcReduction="20000"/>
          </a:bodyPr>
          <a:lstStyle/>
          <a:p>
            <a:r>
              <a:rPr lang="fr-FR" b="1" dirty="0" err="1" smtClean="0"/>
              <a:t>Refactoring</a:t>
            </a:r>
            <a:r>
              <a:rPr lang="fr-FR" b="1" dirty="0" smtClean="0"/>
              <a:t> : </a:t>
            </a:r>
          </a:p>
          <a:p>
            <a:pPr lvl="1">
              <a:buNone/>
            </a:pPr>
            <a:r>
              <a:rPr lang="fr-FR" dirty="0" smtClean="0"/>
              <a:t>	Ou </a:t>
            </a:r>
            <a:r>
              <a:rPr lang="fr-FR" dirty="0"/>
              <a:t> </a:t>
            </a:r>
            <a:r>
              <a:rPr lang="fr-FR" b="1" dirty="0" err="1"/>
              <a:t>réusinage</a:t>
            </a:r>
            <a:r>
              <a:rPr lang="fr-FR" b="1" dirty="0"/>
              <a:t> de </a:t>
            </a:r>
            <a:r>
              <a:rPr lang="fr-FR" b="1" dirty="0" smtClean="0"/>
              <a:t>code  ou </a:t>
            </a:r>
            <a:r>
              <a:rPr lang="fr-FR" dirty="0" smtClean="0"/>
              <a:t>remaniement </a:t>
            </a:r>
            <a:r>
              <a:rPr lang="fr-FR" b="1" dirty="0" smtClean="0"/>
              <a:t>:</a:t>
            </a:r>
          </a:p>
          <a:p>
            <a:pPr lvl="1">
              <a:buNone/>
            </a:pPr>
            <a:r>
              <a:rPr lang="fr-FR" b="1" dirty="0"/>
              <a:t>	</a:t>
            </a:r>
            <a:r>
              <a:rPr lang="fr-FR" b="1" dirty="0" smtClean="0"/>
              <a:t>- </a:t>
            </a:r>
            <a:r>
              <a:rPr lang="fr-FR" dirty="0" smtClean="0"/>
              <a:t>consiste </a:t>
            </a:r>
            <a:r>
              <a:rPr lang="fr-FR" dirty="0"/>
              <a:t>à retravailler le code source </a:t>
            </a:r>
            <a:r>
              <a:rPr lang="fr-FR" dirty="0" smtClean="0"/>
              <a:t>d'un code informatique sans </a:t>
            </a:r>
            <a:r>
              <a:rPr lang="fr-FR" dirty="0"/>
              <a:t>ajouter de fonctionnalités au logiciel ni corriger de </a:t>
            </a:r>
            <a:r>
              <a:rPr lang="fr-FR" dirty="0" smtClean="0"/>
              <a:t>bogues </a:t>
            </a:r>
          </a:p>
          <a:p>
            <a:pPr lvl="1">
              <a:buNone/>
            </a:pPr>
            <a:r>
              <a:rPr lang="fr-FR" dirty="0"/>
              <a:t>	</a:t>
            </a:r>
            <a:r>
              <a:rPr lang="fr-FR" dirty="0" smtClean="0"/>
              <a:t>- # </a:t>
            </a:r>
            <a:r>
              <a:rPr lang="fr-FR" dirty="0"/>
              <a:t>mais en améliorant sa lisibilité pour simplifier sa maintenance, ou le rendre plus </a:t>
            </a:r>
            <a:r>
              <a:rPr lang="fr-FR" dirty="0" smtClean="0"/>
              <a:t>générique.</a:t>
            </a:r>
            <a:endParaRPr lang="fr-FR" b="1" dirty="0"/>
          </a:p>
          <a:p>
            <a:pPr>
              <a:buNone/>
            </a:pPr>
            <a:r>
              <a:rPr lang="en-US" dirty="0" smtClean="0"/>
              <a:t>	▸ </a:t>
            </a:r>
            <a:r>
              <a:rPr lang="en-US" dirty="0"/>
              <a:t>1989-1992 : William F. </a:t>
            </a:r>
            <a:r>
              <a:rPr lang="en-US" dirty="0" err="1"/>
              <a:t>Opdyke</a:t>
            </a:r>
            <a:r>
              <a:rPr lang="en-US" dirty="0"/>
              <a:t>, ”Refactoring Object-Oriented Frameworks</a:t>
            </a:r>
            <a:r>
              <a:rPr lang="en-US" dirty="0" smtClean="0"/>
              <a:t>”. </a:t>
            </a:r>
            <a:r>
              <a:rPr lang="fr-FR" dirty="0" err="1" smtClean="0"/>
              <a:t>PhD</a:t>
            </a:r>
            <a:r>
              <a:rPr lang="fr-FR" dirty="0" smtClean="0"/>
              <a:t> </a:t>
            </a:r>
            <a:r>
              <a:rPr lang="fr-FR" dirty="0" err="1"/>
              <a:t>Thesis</a:t>
            </a:r>
            <a:endParaRPr lang="fr-FR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▸ </a:t>
            </a:r>
            <a:r>
              <a:rPr lang="en-US" dirty="0"/>
              <a:t>1995-1996 : Kent Beck, ”Smalltalk Best Practices Patterns”</a:t>
            </a:r>
          </a:p>
          <a:p>
            <a:pPr>
              <a:buNone/>
            </a:pPr>
            <a:r>
              <a:rPr lang="en-US" dirty="0" smtClean="0"/>
              <a:t>	▸ </a:t>
            </a:r>
            <a:r>
              <a:rPr lang="en-US" dirty="0"/>
              <a:t>1999 : Martin Fowler, ”Refactoring : Improving the Design of Existing Code”</a:t>
            </a:r>
            <a:endParaRPr lang="fr-FR" dirty="0" smtClean="0"/>
          </a:p>
          <a:p>
            <a:pPr>
              <a:buNone/>
            </a:pPr>
            <a:endParaRPr lang="fr-FR" dirty="0"/>
          </a:p>
          <a:p>
            <a:r>
              <a:rPr lang="fr-FR" b="1" dirty="0"/>
              <a:t>Test-</a:t>
            </a:r>
            <a:r>
              <a:rPr lang="fr-FR" b="1" dirty="0" err="1"/>
              <a:t>Driven</a:t>
            </a:r>
            <a:r>
              <a:rPr lang="fr-FR" b="1" dirty="0"/>
              <a:t> </a:t>
            </a:r>
            <a:r>
              <a:rPr lang="fr-FR" b="1" dirty="0" err="1"/>
              <a:t>Development</a:t>
            </a:r>
            <a:endParaRPr lang="fr-FR" b="1" dirty="0"/>
          </a:p>
          <a:p>
            <a:pPr>
              <a:buNone/>
            </a:pPr>
            <a:r>
              <a:rPr lang="fr-FR" dirty="0" smtClean="0"/>
              <a:t>	▸ </a:t>
            </a:r>
            <a:r>
              <a:rPr lang="fr-FR" dirty="0"/>
              <a:t>Dérivé des pratiques de </a:t>
            </a:r>
            <a:r>
              <a:rPr lang="fr-FR" dirty="0" err="1"/>
              <a:t>refactoring</a:t>
            </a:r>
            <a:endParaRPr lang="fr-FR" dirty="0"/>
          </a:p>
          <a:p>
            <a:pPr>
              <a:buNone/>
            </a:pPr>
            <a:r>
              <a:rPr lang="fr-FR" dirty="0" smtClean="0"/>
              <a:t>	▸ </a:t>
            </a:r>
            <a:r>
              <a:rPr lang="fr-FR" dirty="0"/>
              <a:t>Premier article publié par Kent Beck à propos de </a:t>
            </a:r>
            <a:r>
              <a:rPr lang="fr-FR" dirty="0" err="1"/>
              <a:t>SmallUnit</a:t>
            </a:r>
            <a:endParaRPr lang="fr-FR" dirty="0"/>
          </a:p>
          <a:p>
            <a:pPr>
              <a:buNone/>
            </a:pPr>
            <a:r>
              <a:rPr lang="fr-FR" dirty="0" smtClean="0"/>
              <a:t>	▸ </a:t>
            </a:r>
            <a:r>
              <a:rPr lang="fr-FR" dirty="0"/>
              <a:t>1997 : Création de </a:t>
            </a:r>
            <a:r>
              <a:rPr lang="fr-FR" dirty="0" err="1"/>
              <a:t>JUnit</a:t>
            </a:r>
            <a:r>
              <a:rPr lang="fr-FR" dirty="0"/>
              <a:t> par Kent Beck et Erich Gamma</a:t>
            </a: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Développement piloté par les tests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142984"/>
            <a:ext cx="8715436" cy="5500726"/>
          </a:xfrm>
        </p:spPr>
        <p:txBody>
          <a:bodyPr>
            <a:normAutofit fontScale="92500" lnSpcReduction="10000"/>
          </a:bodyPr>
          <a:lstStyle/>
          <a:p>
            <a:r>
              <a:rPr lang="fr-FR" sz="2400" dirty="0" smtClean="0"/>
              <a:t>Automatisation</a:t>
            </a:r>
          </a:p>
          <a:p>
            <a:pPr>
              <a:buNone/>
            </a:pPr>
            <a:r>
              <a:rPr lang="fr-FR" sz="2400" dirty="0"/>
              <a:t>	</a:t>
            </a:r>
            <a:r>
              <a:rPr lang="fr-FR" sz="2400" dirty="0" smtClean="0"/>
              <a:t>▸ </a:t>
            </a:r>
            <a:r>
              <a:rPr lang="fr-FR" sz="2400" dirty="0"/>
              <a:t>Tests d’un logiciel sont généralement automatisables</a:t>
            </a:r>
          </a:p>
          <a:p>
            <a:pPr>
              <a:buNone/>
            </a:pPr>
            <a:r>
              <a:rPr lang="fr-FR" sz="2400" dirty="0" smtClean="0"/>
              <a:t>	▸ Automatisation </a:t>
            </a:r>
            <a:r>
              <a:rPr lang="fr-FR" sz="2400" dirty="0" smtClean="0">
                <a:sym typeface="Wingdings" pitchFamily="2" charset="2"/>
              </a:rPr>
              <a:t> </a:t>
            </a:r>
            <a:r>
              <a:rPr lang="fr-FR" sz="2400" dirty="0" smtClean="0"/>
              <a:t>moins </a:t>
            </a:r>
            <a:r>
              <a:rPr lang="fr-FR" sz="2400" dirty="0"/>
              <a:t>de temps consacré aux tests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Temps nécessaire à l’automatisation plus long, mais...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Moins de défauts dans le code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Moins de régressions</a:t>
            </a:r>
          </a:p>
          <a:p>
            <a:pPr>
              <a:buNone/>
            </a:pPr>
            <a:endParaRPr lang="fr-FR" sz="2400" dirty="0"/>
          </a:p>
          <a:p>
            <a:r>
              <a:rPr lang="fr-FR" sz="2400" b="1" dirty="0"/>
              <a:t>Ecrire les tests en premier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Position a priori paradoxale, mais...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Elimination du dilemme habituel en fin de projet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Code plus facilement testable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Moins </a:t>
            </a:r>
            <a:r>
              <a:rPr lang="fr-FR" sz="2400" dirty="0" smtClean="0"/>
              <a:t>d’enchevêtrement </a:t>
            </a:r>
            <a:r>
              <a:rPr lang="fr-FR" sz="2400" dirty="0" smtClean="0">
                <a:sym typeface="Wingdings" pitchFamily="2" charset="2"/>
              </a:rPr>
              <a:t></a:t>
            </a:r>
            <a:r>
              <a:rPr lang="fr-FR" sz="2400" dirty="0" smtClean="0"/>
              <a:t>Meilleure </a:t>
            </a:r>
            <a:r>
              <a:rPr lang="fr-FR" sz="2400" dirty="0"/>
              <a:t>conception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Tests </a:t>
            </a:r>
            <a:r>
              <a:rPr lang="fr-FR" sz="2400" dirty="0" smtClean="0"/>
              <a:t>fonctionnels </a:t>
            </a:r>
            <a:r>
              <a:rPr lang="fr-FR" sz="2400" dirty="0" smtClean="0">
                <a:sym typeface="Wingdings" pitchFamily="2" charset="2"/>
              </a:rPr>
              <a:t> </a:t>
            </a:r>
            <a:r>
              <a:rPr lang="fr-FR" sz="2400" dirty="0" smtClean="0"/>
              <a:t>Forme </a:t>
            </a:r>
            <a:r>
              <a:rPr lang="fr-FR" sz="2400" dirty="0"/>
              <a:t>de spécification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Tests </a:t>
            </a:r>
            <a:r>
              <a:rPr lang="fr-FR" sz="2400" dirty="0" smtClean="0"/>
              <a:t>unitaire </a:t>
            </a:r>
            <a:r>
              <a:rPr lang="fr-FR" sz="2400" dirty="0" smtClean="0">
                <a:sym typeface="Wingdings" pitchFamily="2" charset="2"/>
              </a:rPr>
              <a:t> </a:t>
            </a:r>
            <a:r>
              <a:rPr lang="fr-FR" sz="2400" dirty="0" smtClean="0"/>
              <a:t>Forme </a:t>
            </a:r>
            <a:r>
              <a:rPr lang="fr-FR" sz="2400" dirty="0"/>
              <a:t>de conception </a:t>
            </a:r>
            <a:r>
              <a:rPr lang="fr-FR" sz="2400" dirty="0" smtClean="0"/>
              <a:t>détaillée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Développement piloté par les tests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142984"/>
            <a:ext cx="8715436" cy="5500726"/>
          </a:xfrm>
        </p:spPr>
        <p:txBody>
          <a:bodyPr>
            <a:normAutofit fontScale="92500" lnSpcReduction="20000"/>
          </a:bodyPr>
          <a:lstStyle/>
          <a:p>
            <a:r>
              <a:rPr lang="fr-FR" sz="2400" b="1" dirty="0" smtClean="0"/>
              <a:t>Tests </a:t>
            </a:r>
            <a:r>
              <a:rPr lang="fr-FR" sz="2400" b="1" dirty="0"/>
              <a:t>Fonctionnels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Dans le cas général, la recette permet de vérifier que :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Le logiciel n’a pas d’anomalie constatée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Les fonctionnalités livrées sont bien celles demandées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Dans le cas XP :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Tests de recettes spécifiés par le client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Tests fonctionnels écrits par le testeur</a:t>
            </a:r>
          </a:p>
          <a:p>
            <a:pPr lvl="1">
              <a:buNone/>
            </a:pPr>
            <a:r>
              <a:rPr lang="fr-FR" sz="2000" dirty="0" smtClean="0">
                <a:sym typeface="Wingdings" pitchFamily="2" charset="2"/>
              </a:rPr>
              <a:t>		 </a:t>
            </a:r>
            <a:r>
              <a:rPr lang="fr-FR" sz="2000" dirty="0" smtClean="0"/>
              <a:t>Livraison </a:t>
            </a:r>
            <a:r>
              <a:rPr lang="fr-FR" sz="2000" dirty="0"/>
              <a:t>possible lorsque tous les tests réussissent</a:t>
            </a:r>
          </a:p>
          <a:p>
            <a:pPr>
              <a:buNone/>
            </a:pPr>
            <a:endParaRPr lang="fr-FR" sz="2400" dirty="0"/>
          </a:p>
          <a:p>
            <a:r>
              <a:rPr lang="fr-FR" sz="2400" b="1" dirty="0"/>
              <a:t>Test Unitaires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Ecrits avant le code à tester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Plusieurs rôles :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Rythmer la programmation (progression « d’alpiniste »)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Guider la conception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Documenter le code produit (cf. notion de « contrat »)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Développement piloté par les tests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142984"/>
            <a:ext cx="8715436" cy="5500726"/>
          </a:xfrm>
        </p:spPr>
        <p:txBody>
          <a:bodyPr>
            <a:normAutofit fontScale="92500"/>
          </a:bodyPr>
          <a:lstStyle/>
          <a:p>
            <a:r>
              <a:rPr lang="fr-FR" sz="2400" b="1" dirty="0"/>
              <a:t>Test Unitaires (nouvelle implémentation)</a:t>
            </a:r>
          </a:p>
          <a:p>
            <a:pPr>
              <a:buNone/>
            </a:pPr>
            <a:r>
              <a:rPr lang="fr-FR" sz="2400" b="1" dirty="0" smtClean="0"/>
              <a:t>	1</a:t>
            </a:r>
            <a:r>
              <a:rPr lang="fr-FR" sz="2400" b="1" dirty="0"/>
              <a:t>. Identifier une sous-partie du problème</a:t>
            </a:r>
          </a:p>
          <a:p>
            <a:pPr>
              <a:buNone/>
            </a:pPr>
            <a:r>
              <a:rPr lang="fr-FR" sz="2400" b="1" dirty="0"/>
              <a:t>	</a:t>
            </a:r>
            <a:r>
              <a:rPr lang="fr-FR" sz="2400" b="1" dirty="0" smtClean="0"/>
              <a:t>2</a:t>
            </a:r>
            <a:r>
              <a:rPr lang="fr-FR" sz="2400" b="1" dirty="0"/>
              <a:t>. Ecrire un test indiquant si le problème est résolu</a:t>
            </a:r>
          </a:p>
          <a:p>
            <a:pPr>
              <a:buNone/>
            </a:pPr>
            <a:r>
              <a:rPr lang="fr-FR" sz="2400" b="1" dirty="0"/>
              <a:t>	</a:t>
            </a:r>
            <a:r>
              <a:rPr lang="fr-FR" sz="2400" b="1" dirty="0" smtClean="0"/>
              <a:t>3</a:t>
            </a:r>
            <a:r>
              <a:rPr lang="fr-FR" sz="2400" b="1" dirty="0"/>
              <a:t>. Exécuter le test... qui doit échouer</a:t>
            </a:r>
          </a:p>
          <a:p>
            <a:pPr>
              <a:buNone/>
            </a:pPr>
            <a:r>
              <a:rPr lang="fr-FR" sz="2400" b="1" dirty="0"/>
              <a:t>	</a:t>
            </a:r>
            <a:r>
              <a:rPr lang="fr-FR" sz="2400" b="1" dirty="0" smtClean="0"/>
              <a:t>4</a:t>
            </a:r>
            <a:r>
              <a:rPr lang="fr-FR" sz="2400" b="1" dirty="0"/>
              <a:t>. Ecrire le code</a:t>
            </a:r>
          </a:p>
          <a:p>
            <a:pPr>
              <a:buNone/>
            </a:pPr>
            <a:r>
              <a:rPr lang="fr-FR" sz="2400" b="1" dirty="0"/>
              <a:t>	</a:t>
            </a:r>
            <a:r>
              <a:rPr lang="fr-FR" sz="2400" b="1" dirty="0" smtClean="0"/>
              <a:t>5</a:t>
            </a:r>
            <a:r>
              <a:rPr lang="fr-FR" sz="2400" b="1" dirty="0"/>
              <a:t>. Exécuter le test pour vérifier que le code fonctionne correctement</a:t>
            </a:r>
          </a:p>
          <a:p>
            <a:pPr>
              <a:buNone/>
            </a:pPr>
            <a:endParaRPr lang="fr-FR" sz="2400" dirty="0"/>
          </a:p>
          <a:p>
            <a:r>
              <a:rPr lang="fr-FR" sz="2400" b="1" dirty="0"/>
              <a:t>Test Unitaires (modification de conception)</a:t>
            </a:r>
          </a:p>
          <a:p>
            <a:pPr>
              <a:buNone/>
            </a:pPr>
            <a:r>
              <a:rPr lang="fr-FR" sz="2400" b="1" dirty="0"/>
              <a:t>	</a:t>
            </a:r>
            <a:r>
              <a:rPr lang="fr-FR" sz="2400" b="1" dirty="0" smtClean="0"/>
              <a:t>1</a:t>
            </a:r>
            <a:r>
              <a:rPr lang="fr-FR" sz="2400" b="1" dirty="0"/>
              <a:t>. Modifier le test concerné</a:t>
            </a:r>
          </a:p>
          <a:p>
            <a:pPr>
              <a:buNone/>
            </a:pPr>
            <a:r>
              <a:rPr lang="fr-FR" sz="2400" b="1" dirty="0"/>
              <a:t>	</a:t>
            </a:r>
            <a:r>
              <a:rPr lang="fr-FR" sz="2400" b="1" dirty="0" smtClean="0"/>
              <a:t>2</a:t>
            </a:r>
            <a:r>
              <a:rPr lang="fr-FR" sz="2400" b="1" dirty="0"/>
              <a:t>. Exécuter le test... qui doit échouer</a:t>
            </a:r>
          </a:p>
          <a:p>
            <a:pPr>
              <a:buNone/>
            </a:pPr>
            <a:r>
              <a:rPr lang="fr-FR" sz="2400" b="1" dirty="0"/>
              <a:t>	</a:t>
            </a:r>
            <a:r>
              <a:rPr lang="fr-FR" sz="2400" b="1" dirty="0" smtClean="0"/>
              <a:t>3</a:t>
            </a:r>
            <a:r>
              <a:rPr lang="fr-FR" sz="2400" b="1" dirty="0"/>
              <a:t>. Modifier le code</a:t>
            </a:r>
          </a:p>
          <a:p>
            <a:pPr>
              <a:buNone/>
            </a:pPr>
            <a:r>
              <a:rPr lang="fr-FR" sz="2400" b="1" dirty="0"/>
              <a:t>	</a:t>
            </a:r>
            <a:r>
              <a:rPr lang="fr-FR" sz="2400" b="1" dirty="0" smtClean="0"/>
              <a:t>4</a:t>
            </a:r>
            <a:r>
              <a:rPr lang="fr-FR" sz="2400" b="1" dirty="0"/>
              <a:t>. Exécuter le test pour vérifier que le code fonctionne correctement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Conception simple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142984"/>
            <a:ext cx="8715436" cy="5500726"/>
          </a:xfrm>
        </p:spPr>
        <p:txBody>
          <a:bodyPr>
            <a:normAutofit fontScale="85000" lnSpcReduction="10000"/>
          </a:bodyPr>
          <a:lstStyle/>
          <a:p>
            <a:r>
              <a:rPr lang="fr-FR" sz="2800" b="1" dirty="0"/>
              <a:t>Eviter la spéculation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Conception = Investissement (en temps et/ou complexité)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Identifier toutes les classes ou modules dont sera constitué le système, </a:t>
            </a:r>
            <a:endParaRPr lang="fr-FR" sz="2400" dirty="0" smtClean="0"/>
          </a:p>
          <a:p>
            <a:pPr>
              <a:buNone/>
            </a:pPr>
            <a:r>
              <a:rPr lang="fr-FR" sz="2400" dirty="0"/>
              <a:t>	</a:t>
            </a:r>
            <a:r>
              <a:rPr lang="fr-FR" sz="2400" dirty="0" smtClean="0"/>
              <a:t>	   héritage</a:t>
            </a:r>
            <a:r>
              <a:rPr lang="fr-FR" sz="2400" dirty="0"/>
              <a:t>...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Implémenter un système générique pour facilement </a:t>
            </a:r>
            <a:r>
              <a:rPr lang="fr-FR" sz="2400" dirty="0" smtClean="0"/>
              <a:t>implémenter </a:t>
            </a:r>
          </a:p>
          <a:p>
            <a:pPr>
              <a:buNone/>
            </a:pPr>
            <a:r>
              <a:rPr lang="fr-FR" sz="2400" dirty="0"/>
              <a:t>	</a:t>
            </a:r>
            <a:r>
              <a:rPr lang="fr-FR" sz="2400" dirty="0" smtClean="0"/>
              <a:t>	   chaque fonctionnalité </a:t>
            </a:r>
            <a:r>
              <a:rPr lang="fr-FR" sz="2400" dirty="0"/>
              <a:t>spécifique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Cet investissement peut-être bénéfique...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Mais si on a mal « spéculé » ?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XP : Se concentrer sur une et une seule fonctionnalité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Obtenir la meilleure conception possible... </a:t>
            </a:r>
            <a:r>
              <a:rPr lang="fr-FR" sz="2400" dirty="0" smtClean="0"/>
              <a:t>...</a:t>
            </a:r>
          </a:p>
          <a:p>
            <a:pPr>
              <a:buNone/>
            </a:pPr>
            <a:r>
              <a:rPr lang="fr-FR" sz="2400" dirty="0"/>
              <a:t>	</a:t>
            </a:r>
            <a:r>
              <a:rPr lang="fr-FR" sz="2400" dirty="0" smtClean="0"/>
              <a:t>		▸ </a:t>
            </a:r>
            <a:r>
              <a:rPr lang="fr-FR" sz="2400" dirty="0"/>
              <a:t>sans aller au-delà</a:t>
            </a:r>
          </a:p>
          <a:p>
            <a:pPr>
              <a:buNone/>
            </a:pPr>
            <a:r>
              <a:rPr lang="en-US" sz="2400" dirty="0" smtClean="0"/>
              <a:t>			▸ </a:t>
            </a:r>
            <a:r>
              <a:rPr lang="en-US" sz="2400" i="1" dirty="0"/>
              <a:t>« Do the simplest thing that could possibly work »</a:t>
            </a:r>
          </a:p>
          <a:p>
            <a:pPr>
              <a:buNone/>
            </a:pPr>
            <a:r>
              <a:rPr lang="en-US" sz="2400" dirty="0" smtClean="0"/>
              <a:t>			▸ </a:t>
            </a:r>
            <a:r>
              <a:rPr lang="en-US" sz="2400" i="1" dirty="0"/>
              <a:t>« You Aren’t </a:t>
            </a:r>
            <a:r>
              <a:rPr lang="en-US" sz="2400" i="1" dirty="0" err="1"/>
              <a:t>Gonna</a:t>
            </a:r>
            <a:r>
              <a:rPr lang="en-US" sz="2400" i="1" dirty="0"/>
              <a:t> Need It » (YAGNI)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Implémenter le strict nécessaire</a:t>
            </a:r>
          </a:p>
          <a:p>
            <a:pPr>
              <a:buNone/>
            </a:pPr>
            <a:r>
              <a:rPr lang="fr-FR" sz="2400" dirty="0" smtClean="0"/>
              <a:t>			▸ </a:t>
            </a:r>
            <a:r>
              <a:rPr lang="fr-FR" sz="2400" dirty="0"/>
              <a:t>Complètement et </a:t>
            </a:r>
            <a:r>
              <a:rPr lang="fr-FR" sz="2400" dirty="0" smtClean="0"/>
              <a:t>correctement	</a:t>
            </a:r>
          </a:p>
          <a:p>
            <a:pPr>
              <a:buNone/>
            </a:pPr>
            <a:r>
              <a:rPr lang="fr-FR" sz="2400" dirty="0"/>
              <a:t>	</a:t>
            </a:r>
            <a:r>
              <a:rPr lang="fr-FR" sz="2400" dirty="0" smtClean="0"/>
              <a:t>		▸ </a:t>
            </a:r>
            <a:r>
              <a:rPr lang="fr-FR" sz="2400" dirty="0"/>
              <a:t>Tests unitaires compris</a:t>
            </a:r>
          </a:p>
          <a:p>
            <a:pPr>
              <a:buNone/>
            </a:pP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Conception simple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142984"/>
            <a:ext cx="8715436" cy="5500726"/>
          </a:xfrm>
        </p:spPr>
        <p:txBody>
          <a:bodyPr>
            <a:normAutofit lnSpcReduction="10000"/>
          </a:bodyPr>
          <a:lstStyle/>
          <a:p>
            <a:r>
              <a:rPr lang="fr-FR" sz="2400" b="1" dirty="0"/>
              <a:t>Simplicité x Facilité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Le plus simple n’est pas forcément le plus facile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Par exemple, dupliquer le code d’une méthode pour avoir une </a:t>
            </a:r>
            <a:r>
              <a:rPr lang="fr-FR" sz="2400" dirty="0" smtClean="0"/>
              <a:t>version légèrement </a:t>
            </a:r>
            <a:r>
              <a:rPr lang="fr-FR" sz="2400" dirty="0"/>
              <a:t>modifiée est facile...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Méthode ayant des </a:t>
            </a:r>
            <a:r>
              <a:rPr lang="fr-FR" sz="2400" dirty="0" smtClean="0"/>
              <a:t>anomalies </a:t>
            </a:r>
            <a:r>
              <a:rPr lang="fr-FR" sz="2400" dirty="0" smtClean="0">
                <a:sym typeface="Wingdings" pitchFamily="2" charset="2"/>
              </a:rPr>
              <a:t> </a:t>
            </a:r>
            <a:r>
              <a:rPr lang="fr-FR" sz="2400" dirty="0" smtClean="0"/>
              <a:t>Rechercher </a:t>
            </a:r>
            <a:r>
              <a:rPr lang="fr-FR" sz="2400" dirty="0"/>
              <a:t>toutes les </a:t>
            </a:r>
            <a:r>
              <a:rPr lang="fr-FR" sz="2400" dirty="0" smtClean="0"/>
              <a:t>	variantes pour les corriger</a:t>
            </a:r>
            <a:endParaRPr lang="fr-FR" sz="2400" dirty="0"/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Toutefois, ne pas oublier de progresser</a:t>
            </a:r>
          </a:p>
          <a:p>
            <a:pPr>
              <a:buNone/>
            </a:pPr>
            <a:endParaRPr lang="fr-FR" sz="2400" dirty="0"/>
          </a:p>
          <a:p>
            <a:r>
              <a:rPr lang="fr-FR" sz="2400" b="1" dirty="0"/>
              <a:t>Règles de simplicité XP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Tous les tests doivent être exécutés avec succès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Chaque idée doit être exprimée clairement et isolément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Tout doit être écrit une fois et une seule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Le nombre de classes, de méthodes et de lignes de code doit être minimal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Remaniement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142984"/>
            <a:ext cx="8715436" cy="5500726"/>
          </a:xfrm>
        </p:spPr>
        <p:txBody>
          <a:bodyPr>
            <a:normAutofit fontScale="85000" lnSpcReduction="10000"/>
          </a:bodyPr>
          <a:lstStyle/>
          <a:p>
            <a:r>
              <a:rPr lang="fr-FR" sz="2400" b="1" dirty="0"/>
              <a:t>Définition</a:t>
            </a:r>
          </a:p>
          <a:p>
            <a:pPr>
              <a:buNone/>
            </a:pPr>
            <a:r>
              <a:rPr lang="fr-FR" sz="2400" i="1" dirty="0" smtClean="0"/>
              <a:t>	« </a:t>
            </a:r>
            <a:r>
              <a:rPr lang="fr-FR" sz="2400" i="1" dirty="0"/>
              <a:t>Procédé consistant à modifier un logiciel de telle façon que, sans altérer </a:t>
            </a:r>
            <a:r>
              <a:rPr lang="fr-FR" sz="2400" i="1" dirty="0" smtClean="0"/>
              <a:t>son comportement </a:t>
            </a:r>
            <a:r>
              <a:rPr lang="fr-FR" sz="2400" i="1" dirty="0"/>
              <a:t>vu de l’extérieur, on en ait amélioré la structure interne »</a:t>
            </a:r>
          </a:p>
          <a:p>
            <a:pPr>
              <a:buNone/>
            </a:pPr>
            <a:endParaRPr lang="fr-FR" sz="2400" dirty="0"/>
          </a:p>
          <a:p>
            <a:r>
              <a:rPr lang="fr-FR" sz="2400" b="1" dirty="0"/>
              <a:t>Transformations de code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Martin Fowler en a répertorié plusieurs dizaines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Décrites avec grande précision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Présentation proche des « Design Patterns »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Beaucoup peuvent être appliqués mécaniquement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Certains IDE commencent même à en automatiser certains (i.e. Eclipse)</a:t>
            </a:r>
          </a:p>
          <a:p>
            <a:pPr>
              <a:buNone/>
            </a:pPr>
            <a:endParaRPr lang="fr-FR" sz="2400" dirty="0"/>
          </a:p>
          <a:p>
            <a:r>
              <a:rPr lang="fr-FR" sz="2400" b="1" dirty="0"/>
              <a:t>Exemples de </a:t>
            </a:r>
            <a:r>
              <a:rPr lang="fr-FR" sz="2400" b="1" dirty="0" smtClean="0"/>
              <a:t>résultats</a:t>
            </a:r>
          </a:p>
          <a:p>
            <a:pPr>
              <a:buNone/>
            </a:pPr>
            <a:r>
              <a:rPr lang="fr-FR" sz="2400" dirty="0" smtClean="0"/>
              <a:t>	▸ Elimination du code dupliqué</a:t>
            </a:r>
          </a:p>
          <a:p>
            <a:pPr>
              <a:buNone/>
            </a:pPr>
            <a:r>
              <a:rPr lang="fr-FR" sz="2400" dirty="0" smtClean="0"/>
              <a:t>	▸ Séparation des idées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Elimination de code mort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Remaniement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142984"/>
            <a:ext cx="8715436" cy="5500726"/>
          </a:xfrm>
        </p:spPr>
        <p:txBody>
          <a:bodyPr>
            <a:normAutofit/>
          </a:bodyPr>
          <a:lstStyle/>
          <a:p>
            <a:r>
              <a:rPr lang="fr-FR" sz="2000" b="1" dirty="0"/>
              <a:t>Lien avec les tests</a:t>
            </a:r>
          </a:p>
          <a:p>
            <a:pPr>
              <a:buNone/>
            </a:pPr>
            <a:r>
              <a:rPr lang="fr-FR" sz="2000" dirty="0" smtClean="0"/>
              <a:t>	▸ </a:t>
            </a:r>
            <a:r>
              <a:rPr lang="fr-FR" sz="2000" dirty="0"/>
              <a:t>Chaque modification apportée par une transformation est minime</a:t>
            </a:r>
          </a:p>
          <a:p>
            <a:pPr>
              <a:buNone/>
            </a:pPr>
            <a:r>
              <a:rPr lang="fr-FR" sz="2000" dirty="0" smtClean="0"/>
              <a:t>	▸ </a:t>
            </a:r>
            <a:r>
              <a:rPr lang="fr-FR" sz="2000" dirty="0"/>
              <a:t>Grâce aux tests on peut être certain qu’aucune erreur n’a été introduite</a:t>
            </a:r>
          </a:p>
          <a:p>
            <a:pPr>
              <a:buNone/>
            </a:pPr>
            <a:r>
              <a:rPr lang="fr-FR" sz="2000" dirty="0" smtClean="0"/>
              <a:t>	▸ </a:t>
            </a:r>
            <a:r>
              <a:rPr lang="fr-FR" sz="2000" dirty="0"/>
              <a:t>On peut facilement revenir en arrière</a:t>
            </a:r>
          </a:p>
          <a:p>
            <a:pPr>
              <a:buNone/>
            </a:pPr>
            <a:r>
              <a:rPr lang="fr-FR" sz="2000" dirty="0" smtClean="0"/>
              <a:t>	▸ </a:t>
            </a:r>
            <a:r>
              <a:rPr lang="fr-FR" sz="2000" dirty="0"/>
              <a:t>Comme dans la nature :</a:t>
            </a:r>
          </a:p>
          <a:p>
            <a:pPr>
              <a:buNone/>
            </a:pPr>
            <a:r>
              <a:rPr lang="fr-FR" sz="2000" dirty="0" smtClean="0"/>
              <a:t>		▸ </a:t>
            </a:r>
            <a:r>
              <a:rPr lang="fr-FR" sz="2000" dirty="0"/>
              <a:t>Chaque remaniement est une mutation isolée</a:t>
            </a:r>
          </a:p>
          <a:p>
            <a:pPr>
              <a:buNone/>
            </a:pPr>
            <a:r>
              <a:rPr lang="fr-FR" sz="2000" dirty="0" smtClean="0"/>
              <a:t>		▸ </a:t>
            </a:r>
            <a:r>
              <a:rPr lang="fr-FR" sz="2000" dirty="0"/>
              <a:t>Les tests font office de sélection naturelle</a:t>
            </a:r>
          </a:p>
          <a:p>
            <a:pPr>
              <a:buNone/>
            </a:pPr>
            <a:r>
              <a:rPr lang="fr-FR" sz="2000" dirty="0" smtClean="0"/>
              <a:t>		▸ </a:t>
            </a:r>
            <a:r>
              <a:rPr lang="fr-FR" sz="2000" dirty="0"/>
              <a:t>Les mutations nocives sont éliminées</a:t>
            </a:r>
          </a:p>
          <a:p>
            <a:pPr>
              <a:buNone/>
            </a:pPr>
            <a:r>
              <a:rPr lang="fr-FR" sz="2000" dirty="0" smtClean="0"/>
              <a:t>		▸ </a:t>
            </a:r>
            <a:r>
              <a:rPr lang="fr-FR" sz="2000" dirty="0"/>
              <a:t>La robustesse du code est accrue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Métaphores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142984"/>
            <a:ext cx="8715436" cy="5500726"/>
          </a:xfrm>
        </p:spPr>
        <p:txBody>
          <a:bodyPr>
            <a:normAutofit lnSpcReduction="10000"/>
          </a:bodyPr>
          <a:lstStyle/>
          <a:p>
            <a:r>
              <a:rPr lang="fr-FR" sz="2000" b="1" dirty="0"/>
              <a:t>Dans un projet classique</a:t>
            </a:r>
          </a:p>
          <a:p>
            <a:pPr>
              <a:buNone/>
            </a:pPr>
            <a:r>
              <a:rPr lang="fr-FR" sz="2000" dirty="0" smtClean="0"/>
              <a:t>	▸ </a:t>
            </a:r>
            <a:r>
              <a:rPr lang="fr-FR" sz="2000" dirty="0"/>
              <a:t>On cherche à communiquer</a:t>
            </a:r>
          </a:p>
          <a:p>
            <a:pPr>
              <a:buNone/>
            </a:pPr>
            <a:r>
              <a:rPr lang="fr-FR" sz="2000" dirty="0" smtClean="0"/>
              <a:t>	▸ </a:t>
            </a:r>
            <a:r>
              <a:rPr lang="fr-FR" sz="2000" dirty="0"/>
              <a:t>Sur ce que l’on attend du projet</a:t>
            </a:r>
          </a:p>
          <a:p>
            <a:pPr>
              <a:buNone/>
            </a:pPr>
            <a:r>
              <a:rPr lang="fr-FR" sz="2000" dirty="0" smtClean="0"/>
              <a:t>	▸ </a:t>
            </a:r>
            <a:r>
              <a:rPr lang="fr-FR" sz="2000" dirty="0"/>
              <a:t>Sur ce que l’on a réalisé</a:t>
            </a:r>
          </a:p>
          <a:p>
            <a:pPr>
              <a:buNone/>
            </a:pPr>
            <a:r>
              <a:rPr lang="fr-FR" sz="2000" dirty="0" smtClean="0"/>
              <a:t>	▸ </a:t>
            </a:r>
            <a:r>
              <a:rPr lang="fr-FR" sz="2000" dirty="0"/>
              <a:t>D’où un effort de rédaction non négligeable</a:t>
            </a:r>
          </a:p>
          <a:p>
            <a:pPr>
              <a:buNone/>
            </a:pPr>
            <a:r>
              <a:rPr lang="fr-FR" sz="2000" dirty="0" smtClean="0"/>
              <a:t>	▸ </a:t>
            </a:r>
            <a:r>
              <a:rPr lang="fr-FR" sz="2000" dirty="0"/>
              <a:t>But : obtenir une vision commune</a:t>
            </a:r>
          </a:p>
          <a:p>
            <a:pPr>
              <a:buNone/>
            </a:pPr>
            <a:r>
              <a:rPr lang="fr-FR" sz="2000" dirty="0" smtClean="0"/>
              <a:t>	▸ </a:t>
            </a:r>
            <a:r>
              <a:rPr lang="fr-FR" sz="2000" dirty="0"/>
              <a:t>Souvent noyée dans une documentation trop détaillée</a:t>
            </a:r>
          </a:p>
          <a:p>
            <a:pPr>
              <a:buNone/>
            </a:pPr>
            <a:endParaRPr lang="fr-FR" sz="2000" dirty="0"/>
          </a:p>
          <a:p>
            <a:r>
              <a:rPr lang="fr-FR" sz="2000" b="1" dirty="0"/>
              <a:t>XP se focalise sur la vue d’ensemble</a:t>
            </a:r>
          </a:p>
          <a:p>
            <a:pPr>
              <a:buNone/>
            </a:pPr>
            <a:r>
              <a:rPr lang="fr-FR" sz="2000" dirty="0" smtClean="0"/>
              <a:t>	▸ </a:t>
            </a:r>
            <a:r>
              <a:rPr lang="fr-FR" sz="2000" dirty="0"/>
              <a:t>Conserver uniquement le strict nécessaire</a:t>
            </a:r>
          </a:p>
          <a:p>
            <a:pPr>
              <a:buNone/>
            </a:pPr>
            <a:r>
              <a:rPr lang="fr-FR" sz="2000" dirty="0" smtClean="0"/>
              <a:t>	▸ </a:t>
            </a:r>
            <a:r>
              <a:rPr lang="fr-FR" sz="2000" dirty="0"/>
              <a:t>Eviter la redondance</a:t>
            </a:r>
          </a:p>
          <a:p>
            <a:pPr>
              <a:buNone/>
            </a:pPr>
            <a:r>
              <a:rPr lang="fr-FR" sz="2000" dirty="0" smtClean="0"/>
              <a:t>	▸ </a:t>
            </a:r>
            <a:r>
              <a:rPr lang="fr-FR" sz="2000" dirty="0"/>
              <a:t>En général quelques pages suffisent</a:t>
            </a:r>
          </a:p>
          <a:p>
            <a:pPr>
              <a:buNone/>
            </a:pPr>
            <a:r>
              <a:rPr lang="fr-FR" sz="2000" dirty="0" smtClean="0"/>
              <a:t>	▸ </a:t>
            </a:r>
            <a:r>
              <a:rPr lang="fr-FR" sz="2000" dirty="0"/>
              <a:t>Utilisation de métaphores</a:t>
            </a:r>
          </a:p>
          <a:p>
            <a:pPr>
              <a:buNone/>
            </a:pPr>
            <a:r>
              <a:rPr lang="fr-FR" sz="2000" dirty="0" smtClean="0"/>
              <a:t>	▸ </a:t>
            </a:r>
            <a:r>
              <a:rPr lang="fr-FR" sz="2000" dirty="0"/>
              <a:t>Eviter le jargon technique</a:t>
            </a:r>
          </a:p>
          <a:p>
            <a:pPr>
              <a:buNone/>
            </a:pPr>
            <a:r>
              <a:rPr lang="fr-FR" sz="2000" dirty="0" smtClean="0"/>
              <a:t>	▸ </a:t>
            </a:r>
            <a:r>
              <a:rPr lang="fr-FR" sz="2000" dirty="0"/>
              <a:t>Utiliser des « images »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Programmation en binôme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142984"/>
            <a:ext cx="8715436" cy="5500726"/>
          </a:xfrm>
        </p:spPr>
        <p:txBody>
          <a:bodyPr>
            <a:normAutofit/>
          </a:bodyPr>
          <a:lstStyle/>
          <a:p>
            <a:r>
              <a:rPr lang="fr-FR" sz="2000" b="1" dirty="0" smtClean="0"/>
              <a:t>Fonctionnement </a:t>
            </a:r>
            <a:r>
              <a:rPr lang="fr-FR" sz="2000" b="1" dirty="0"/>
              <a:t>du binôme</a:t>
            </a:r>
          </a:p>
          <a:p>
            <a:pPr>
              <a:buNone/>
            </a:pPr>
            <a:r>
              <a:rPr lang="fr-FR" sz="2000" dirty="0" smtClean="0"/>
              <a:t>	▸ </a:t>
            </a:r>
            <a:r>
              <a:rPr lang="fr-FR" sz="2000" dirty="0"/>
              <a:t>Toujours deux développeurs devant une machine</a:t>
            </a:r>
          </a:p>
          <a:p>
            <a:pPr>
              <a:buNone/>
            </a:pPr>
            <a:r>
              <a:rPr lang="fr-FR" sz="2000" dirty="0" smtClean="0"/>
              <a:t>	▸ </a:t>
            </a:r>
            <a:r>
              <a:rPr lang="fr-FR" sz="2000" dirty="0"/>
              <a:t>Pilote : Ecriture du code, manipulation des outils...</a:t>
            </a:r>
          </a:p>
          <a:p>
            <a:pPr>
              <a:buNone/>
            </a:pPr>
            <a:r>
              <a:rPr lang="fr-FR" sz="2000" dirty="0" smtClean="0"/>
              <a:t>	▸ </a:t>
            </a:r>
            <a:r>
              <a:rPr lang="fr-FR" sz="2000" dirty="0" err="1"/>
              <a:t>Co-Pilote</a:t>
            </a:r>
            <a:r>
              <a:rPr lang="fr-FR" sz="2000" dirty="0"/>
              <a:t> : Relecture continue du code, propositions...</a:t>
            </a:r>
          </a:p>
          <a:p>
            <a:pPr>
              <a:buNone/>
            </a:pPr>
            <a:r>
              <a:rPr lang="fr-FR" sz="2000" dirty="0" smtClean="0"/>
              <a:t>	▸ </a:t>
            </a:r>
            <a:r>
              <a:rPr lang="fr-FR" sz="2000" dirty="0"/>
              <a:t>Dialogue permanent pour réaliser la tâche en cours</a:t>
            </a:r>
          </a:p>
          <a:p>
            <a:r>
              <a:rPr lang="fr-FR" sz="2000" b="1" dirty="0" smtClean="0"/>
              <a:t>Formation </a:t>
            </a:r>
            <a:r>
              <a:rPr lang="fr-FR" sz="2000" b="1" dirty="0"/>
              <a:t>des binômes</a:t>
            </a:r>
          </a:p>
          <a:p>
            <a:pPr>
              <a:buNone/>
            </a:pPr>
            <a:r>
              <a:rPr lang="fr-FR" sz="2000" dirty="0" smtClean="0"/>
              <a:t>	▸ Changement fréquent des binômes (plusieurs fois par jour)</a:t>
            </a:r>
          </a:p>
          <a:p>
            <a:pPr>
              <a:buNone/>
            </a:pPr>
            <a:r>
              <a:rPr lang="fr-FR" sz="2000" dirty="0" smtClean="0"/>
              <a:t>	▸ Sélection libre :</a:t>
            </a:r>
          </a:p>
          <a:p>
            <a:pPr>
              <a:buNone/>
            </a:pPr>
            <a:r>
              <a:rPr lang="fr-FR" sz="2000" dirty="0" smtClean="0"/>
              <a:t>	▸ On demande l’aide de quelqu’un d’autre</a:t>
            </a:r>
          </a:p>
          <a:p>
            <a:pPr>
              <a:buNone/>
            </a:pPr>
            <a:r>
              <a:rPr lang="fr-FR" sz="2000" dirty="0" smtClean="0"/>
              <a:t>	▸ Il ne peut refuser ou seulement temporairement</a:t>
            </a:r>
          </a:p>
          <a:p>
            <a:pPr>
              <a:buNone/>
            </a:pPr>
            <a:r>
              <a:rPr lang="fr-FR" sz="2000" dirty="0" smtClean="0"/>
              <a:t>	▸ Exemples de critères de choix :</a:t>
            </a:r>
          </a:p>
          <a:p>
            <a:pPr>
              <a:buNone/>
            </a:pPr>
            <a:r>
              <a:rPr lang="fr-FR" sz="2000" dirty="0" smtClean="0"/>
              <a:t>	▸ (Faire) Profiter de l’expérience</a:t>
            </a:r>
          </a:p>
          <a:p>
            <a:pPr>
              <a:buNone/>
            </a:pPr>
            <a:r>
              <a:rPr lang="fr-FR" sz="2000" dirty="0" smtClean="0"/>
              <a:t>	▸ Intérêt pour la tâche à réaliser 	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Programmation en binôme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142984"/>
            <a:ext cx="8715436" cy="5500726"/>
          </a:xfrm>
        </p:spPr>
        <p:txBody>
          <a:bodyPr>
            <a:normAutofit/>
          </a:bodyPr>
          <a:lstStyle/>
          <a:p>
            <a:r>
              <a:rPr lang="fr-FR" sz="2000" b="1" dirty="0"/>
              <a:t>Répartition des tâches</a:t>
            </a:r>
          </a:p>
          <a:p>
            <a:pPr>
              <a:buNone/>
            </a:pPr>
            <a:r>
              <a:rPr lang="fr-FR" sz="2000" dirty="0" smtClean="0"/>
              <a:t>	▸ </a:t>
            </a:r>
            <a:r>
              <a:rPr lang="fr-FR" sz="2000" dirty="0"/>
              <a:t>Chaque développeur est responsable de ses tâches</a:t>
            </a:r>
          </a:p>
          <a:p>
            <a:pPr>
              <a:buNone/>
            </a:pPr>
            <a:r>
              <a:rPr lang="fr-FR" sz="2000" dirty="0" smtClean="0"/>
              <a:t>	▸ </a:t>
            </a:r>
            <a:r>
              <a:rPr lang="fr-FR" sz="2000" dirty="0"/>
              <a:t>Alors, à tout instant :</a:t>
            </a:r>
          </a:p>
          <a:p>
            <a:pPr>
              <a:buNone/>
            </a:pPr>
            <a:r>
              <a:rPr lang="fr-FR" sz="2000" dirty="0" smtClean="0"/>
              <a:t>		▸ </a:t>
            </a:r>
            <a:r>
              <a:rPr lang="fr-FR" sz="2000" dirty="0"/>
              <a:t>Il travaille sur une de ses tâches</a:t>
            </a:r>
          </a:p>
          <a:p>
            <a:pPr>
              <a:buNone/>
            </a:pPr>
            <a:r>
              <a:rPr lang="fr-FR" sz="2000" dirty="0"/>
              <a:t>	</a:t>
            </a:r>
            <a:r>
              <a:rPr lang="fr-FR" sz="2000" dirty="0" smtClean="0"/>
              <a:t>	▸ </a:t>
            </a:r>
            <a:r>
              <a:rPr lang="fr-FR" sz="2000" dirty="0"/>
              <a:t>Il aide quelqu’un d’autre à réaliser sa tâche</a:t>
            </a:r>
          </a:p>
          <a:p>
            <a:pPr>
              <a:buNone/>
            </a:pPr>
            <a:r>
              <a:rPr lang="fr-FR" sz="2000" dirty="0" smtClean="0"/>
              <a:t>	▸ </a:t>
            </a:r>
            <a:r>
              <a:rPr lang="fr-FR" sz="2000" dirty="0"/>
              <a:t>NB : Une tâche pourra être réalisée en plusieurs fois</a:t>
            </a:r>
          </a:p>
          <a:p>
            <a:pPr>
              <a:buNone/>
            </a:pPr>
            <a:endParaRPr lang="fr-FR" sz="2000" dirty="0"/>
          </a:p>
          <a:p>
            <a:r>
              <a:rPr lang="fr-FR" sz="2000" b="1" dirty="0"/>
              <a:t>Une pratique « rentable » </a:t>
            </a:r>
            <a:r>
              <a:rPr lang="fr-FR" sz="2000" b="1" dirty="0" smtClean="0"/>
              <a:t>?</a:t>
            </a:r>
          </a:p>
          <a:p>
            <a:pPr>
              <a:buNone/>
            </a:pPr>
            <a:r>
              <a:rPr lang="fr-FR" sz="2000" dirty="0" smtClean="0"/>
              <a:t>	▸ </a:t>
            </a:r>
            <a:r>
              <a:rPr lang="fr-FR" sz="2000" dirty="0"/>
              <a:t>Un binôme est plus rapide sur une tâche donnée qu’un programmeur seul</a:t>
            </a:r>
          </a:p>
          <a:p>
            <a:pPr>
              <a:buNone/>
            </a:pPr>
            <a:r>
              <a:rPr lang="fr-FR" sz="2000" dirty="0" smtClean="0"/>
              <a:t>	▸ </a:t>
            </a:r>
            <a:r>
              <a:rPr lang="fr-FR" sz="2000" dirty="0"/>
              <a:t>Amélioration de la qualité du </a:t>
            </a:r>
            <a:r>
              <a:rPr lang="fr-FR" sz="2000" dirty="0" smtClean="0"/>
              <a:t>code </a:t>
            </a:r>
            <a:r>
              <a:rPr lang="fr-FR" sz="2000" dirty="0" smtClean="0">
                <a:sym typeface="Wingdings" panose="05000000000000000000" pitchFamily="2" charset="2"/>
              </a:rPr>
              <a:t> </a:t>
            </a:r>
            <a:r>
              <a:rPr lang="fr-FR" sz="2000" dirty="0" smtClean="0"/>
              <a:t>Réduction </a:t>
            </a:r>
            <a:r>
              <a:rPr lang="fr-FR" sz="2000" dirty="0"/>
              <a:t>du coût de maintenance</a:t>
            </a:r>
          </a:p>
          <a:p>
            <a:pPr>
              <a:buNone/>
            </a:pPr>
            <a:r>
              <a:rPr lang="fr-FR" sz="2000" dirty="0" smtClean="0"/>
              <a:t>	▸ </a:t>
            </a:r>
            <a:r>
              <a:rPr lang="fr-FR" sz="2000" dirty="0"/>
              <a:t>Partage des connaissances, Cohésion d’équipe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Préhistoire : influences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fontScale="85000" lnSpcReduction="20000"/>
          </a:bodyPr>
          <a:lstStyle/>
          <a:p>
            <a:r>
              <a:rPr lang="fr-FR" b="1" dirty="0"/>
              <a:t>Design </a:t>
            </a:r>
            <a:r>
              <a:rPr lang="fr-FR" b="1" dirty="0" smtClean="0"/>
              <a:t>Patterns : </a:t>
            </a:r>
          </a:p>
          <a:p>
            <a:pPr>
              <a:buNone/>
            </a:pPr>
            <a:r>
              <a:rPr lang="fr-FR" dirty="0" smtClean="0"/>
              <a:t>	ou patron </a:t>
            </a:r>
            <a:r>
              <a:rPr lang="fr-FR" dirty="0"/>
              <a:t>de conception (</a:t>
            </a:r>
            <a:r>
              <a:rPr lang="fr-FR" i="1" dirty="0"/>
              <a:t>Design pattern</a:t>
            </a:r>
            <a:r>
              <a:rPr lang="fr-FR" dirty="0"/>
              <a:t> en anglais</a:t>
            </a:r>
            <a:r>
              <a:rPr lang="fr-FR" dirty="0" smtClean="0"/>
              <a:t>) :</a:t>
            </a:r>
          </a:p>
          <a:p>
            <a:pPr>
              <a:buNone/>
            </a:pPr>
            <a:r>
              <a:rPr lang="fr-FR" dirty="0"/>
              <a:t>	</a:t>
            </a:r>
            <a:r>
              <a:rPr lang="fr-FR" dirty="0" smtClean="0"/>
              <a:t>-  est </a:t>
            </a:r>
            <a:r>
              <a:rPr lang="fr-FR" dirty="0"/>
              <a:t>une solution générique d'implémentation répondant à un problème spécifique. </a:t>
            </a:r>
            <a:endParaRPr lang="fr-FR" dirty="0" smtClean="0"/>
          </a:p>
          <a:p>
            <a:pPr>
              <a:buNone/>
            </a:pPr>
            <a:r>
              <a:rPr lang="fr-FR" dirty="0"/>
              <a:t>	</a:t>
            </a:r>
            <a:r>
              <a:rPr lang="fr-FR" dirty="0" smtClean="0"/>
              <a:t>- décrit généralement une </a:t>
            </a:r>
            <a:r>
              <a:rPr lang="fr-FR" dirty="0"/>
              <a:t>structure de classes utilisant des </a:t>
            </a:r>
            <a:r>
              <a:rPr lang="fr-FR" dirty="0" smtClean="0"/>
              <a:t>interfaces</a:t>
            </a:r>
            <a:endParaRPr lang="fr-FR" b="1" dirty="0"/>
          </a:p>
          <a:p>
            <a:pPr>
              <a:buNone/>
            </a:pPr>
            <a:r>
              <a:rPr lang="fr-FR" dirty="0" smtClean="0"/>
              <a:t>	▸ </a:t>
            </a:r>
            <a:r>
              <a:rPr lang="fr-FR" dirty="0"/>
              <a:t>Idée reprise de l’architecture, plus particulièrement de Christopher Alexander</a:t>
            </a:r>
          </a:p>
          <a:p>
            <a:pPr>
              <a:buNone/>
            </a:pPr>
            <a:r>
              <a:rPr lang="fr-FR" dirty="0" smtClean="0"/>
              <a:t>	▸ </a:t>
            </a:r>
            <a:r>
              <a:rPr lang="fr-FR" dirty="0"/>
              <a:t>Kent Beck et Ward Cunningham ont appliqué le concept de patrons </a:t>
            </a:r>
            <a:r>
              <a:rPr lang="fr-FR" dirty="0" smtClean="0"/>
              <a:t>au logiciel </a:t>
            </a:r>
            <a:r>
              <a:rPr lang="fr-FR" dirty="0"/>
              <a:t>depuis 1987</a:t>
            </a:r>
          </a:p>
          <a:p>
            <a:pPr>
              <a:buNone/>
            </a:pPr>
            <a:r>
              <a:rPr lang="fr-FR" dirty="0" smtClean="0"/>
              <a:t>	▸ </a:t>
            </a:r>
            <a:r>
              <a:rPr lang="fr-FR" dirty="0"/>
              <a:t>1995 : Publication de </a:t>
            </a:r>
            <a:r>
              <a:rPr lang="fr-FR" i="1" dirty="0"/>
              <a:t>Design Patterns, par</a:t>
            </a:r>
          </a:p>
          <a:p>
            <a:pPr>
              <a:buNone/>
            </a:pPr>
            <a:r>
              <a:rPr lang="fr-FR" dirty="0" smtClean="0"/>
              <a:t>		▸ </a:t>
            </a:r>
            <a:r>
              <a:rPr lang="fr-FR" dirty="0"/>
              <a:t>Erich </a:t>
            </a:r>
            <a:r>
              <a:rPr lang="fr-FR" dirty="0" smtClean="0"/>
              <a:t>Gamma , Richard </a:t>
            </a:r>
            <a:r>
              <a:rPr lang="fr-FR" dirty="0" err="1" smtClean="0"/>
              <a:t>Helm</a:t>
            </a:r>
            <a:r>
              <a:rPr lang="fr-FR" dirty="0" smtClean="0"/>
              <a:t>, Ralph Johnson,  	    John </a:t>
            </a:r>
            <a:r>
              <a:rPr lang="fr-FR" dirty="0" err="1"/>
              <a:t>Vlissides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Programmation en binôme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142984"/>
            <a:ext cx="8715436" cy="5500726"/>
          </a:xfrm>
        </p:spPr>
        <p:txBody>
          <a:bodyPr>
            <a:normAutofit fontScale="92500" lnSpcReduction="10000"/>
          </a:bodyPr>
          <a:lstStyle/>
          <a:p>
            <a:r>
              <a:rPr lang="fr-FR" sz="2400" b="1" dirty="0" smtClean="0"/>
              <a:t>Précautions</a:t>
            </a:r>
            <a:endParaRPr lang="fr-FR" sz="2400" b="1" dirty="0"/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Rester clair :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Collaboration active et continue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Pas « un qui code l’autre qui sur veille »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Qualités humaines de l’équipe déterminantes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S’assurer que le </a:t>
            </a:r>
            <a:r>
              <a:rPr lang="fr-FR" sz="2400" dirty="0" err="1"/>
              <a:t>co-pilote</a:t>
            </a:r>
            <a:r>
              <a:rPr lang="fr-FR" sz="2400" dirty="0"/>
              <a:t> ne « décroche » pas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Gérer les différences de niveau (pas de marginalisation)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S’ouvrir sur le reste du groupe en cas de problème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Rester réaliste...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Il est difficile de fonctionner en binôme 100% du temps</a:t>
            </a:r>
          </a:p>
          <a:p>
            <a:endParaRPr lang="fr-FR" sz="2400" b="1" dirty="0" smtClean="0"/>
          </a:p>
          <a:p>
            <a:r>
              <a:rPr lang="fr-FR" sz="2400" b="1" dirty="0" smtClean="0"/>
              <a:t>Espace </a:t>
            </a:r>
            <a:r>
              <a:rPr lang="fr-FR" sz="2400" b="1" dirty="0"/>
              <a:t>de travail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Eviter le cloisonnement pour favoriser les échanges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Concept de « </a:t>
            </a:r>
            <a:r>
              <a:rPr lang="fr-FR" sz="2400" dirty="0" err="1"/>
              <a:t>War</a:t>
            </a:r>
            <a:r>
              <a:rPr lang="fr-FR" sz="2400" dirty="0"/>
              <a:t> Room 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Responsabilité collective du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142984"/>
            <a:ext cx="8715436" cy="5500726"/>
          </a:xfrm>
        </p:spPr>
        <p:txBody>
          <a:bodyPr>
            <a:normAutofit fontScale="92500" lnSpcReduction="20000"/>
          </a:bodyPr>
          <a:lstStyle/>
          <a:p>
            <a:r>
              <a:rPr lang="fr-FR" sz="2400" b="1" dirty="0"/>
              <a:t>Modèles actuels : Responsabilité individuelle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Chaque développeur évolue dans une partie réservée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Nécessite de se mettre d’accord sur les interfaces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Limite les interférences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Garantie une certaine autonomie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Notion de « responsable » souvent </a:t>
            </a:r>
            <a:r>
              <a:rPr lang="fr-FR" sz="2400" dirty="0" err="1"/>
              <a:t>entâchée</a:t>
            </a:r>
            <a:r>
              <a:rPr lang="fr-FR" sz="2400" dirty="0"/>
              <a:t> de « faute »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Séparation des connaissances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Duplication de code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Pas de progression dans les compétences</a:t>
            </a:r>
          </a:p>
          <a:p>
            <a:pPr>
              <a:buNone/>
            </a:pPr>
            <a:endParaRPr lang="fr-FR" sz="2400" dirty="0"/>
          </a:p>
          <a:p>
            <a:r>
              <a:rPr lang="fr-FR" sz="2400" b="1" dirty="0"/>
              <a:t>Modèles actuels : Absence de responsabilité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Code appartenant à toute l’équipe et à personne à la fois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Tout le monde peut modifier l’application selon les besoins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Développement opportuniste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Design « plat de spaghettis »</a:t>
            </a:r>
            <a:endParaRPr lang="fr-FR" sz="2400" b="1" dirty="0"/>
          </a:p>
          <a:p>
            <a:pPr>
              <a:buNone/>
            </a:pPr>
            <a:r>
              <a:rPr lang="fr-FR" sz="2400" dirty="0" smtClean="0"/>
              <a:t>	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Responsabilité collective du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142984"/>
            <a:ext cx="8715436" cy="5500726"/>
          </a:xfrm>
        </p:spPr>
        <p:txBody>
          <a:bodyPr>
            <a:normAutofit fontScale="92500" lnSpcReduction="20000"/>
          </a:bodyPr>
          <a:lstStyle/>
          <a:p>
            <a:r>
              <a:rPr lang="fr-FR" sz="2400" b="1" dirty="0" smtClean="0"/>
              <a:t>Modèle </a:t>
            </a:r>
            <a:r>
              <a:rPr lang="fr-FR" sz="2400" b="1" dirty="0"/>
              <a:t>XP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Chaque binôme peut </a:t>
            </a:r>
            <a:r>
              <a:rPr lang="fr-FR" sz="2400" dirty="0" smtClean="0"/>
              <a:t>intervenir </a:t>
            </a:r>
            <a:r>
              <a:rPr lang="fr-FR" sz="2400" dirty="0"/>
              <a:t>sur n’importe quelle partie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Mais chacun est responsable de l’ensemble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Par ex. un binôme peut revoir une partie peu claire du code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Fonctionne bien uniquement dans un cadre XP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Tests unitaires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Intégration continue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Remaniement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Règles de codage</a:t>
            </a:r>
          </a:p>
          <a:p>
            <a:pPr>
              <a:buNone/>
            </a:pPr>
            <a:endParaRPr lang="fr-FR" sz="2400" dirty="0"/>
          </a:p>
          <a:p>
            <a:r>
              <a:rPr lang="fr-FR" sz="2400" b="1" dirty="0"/>
              <a:t>La fin des spécialistes </a:t>
            </a:r>
            <a:r>
              <a:rPr lang="fr-FR" sz="2400" b="1" dirty="0" smtClean="0"/>
              <a:t>? </a:t>
            </a:r>
            <a:r>
              <a:rPr lang="fr-FR" sz="2400" b="1" dirty="0" smtClean="0">
                <a:sym typeface="Wingdings" pitchFamily="2" charset="2"/>
              </a:rPr>
              <a:t></a:t>
            </a:r>
            <a:r>
              <a:rPr lang="fr-FR" sz="2400" b="1" dirty="0" smtClean="0"/>
              <a:t>Non </a:t>
            </a:r>
            <a:r>
              <a:rPr lang="fr-FR" sz="2400" b="1" dirty="0"/>
              <a:t>!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Ils doivent devenir polyvalent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Mais agissent comme consultant interne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Mise en commun des connaissances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Interlocuteurs privilégiés dans leur domaine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Règles de codage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142984"/>
            <a:ext cx="8715436" cy="5500726"/>
          </a:xfrm>
        </p:spPr>
        <p:txBody>
          <a:bodyPr>
            <a:normAutofit fontScale="92500" lnSpcReduction="20000"/>
          </a:bodyPr>
          <a:lstStyle/>
          <a:p>
            <a:r>
              <a:rPr lang="fr-FR" sz="2400" b="1" dirty="0"/>
              <a:t>Pourquoi ?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Homogénéisation nécessaire (responsabilité collective)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Prise en main plus rapide du code écrit par d’autres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A définir avant le démarrage du projet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Parfois mal perçues, mais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Adaptation assez rapide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Prise de conscience du travail en équipe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Peut s’inscrire dans une démarche qualité</a:t>
            </a:r>
          </a:p>
          <a:p>
            <a:pPr>
              <a:buNone/>
            </a:pPr>
            <a:endParaRPr lang="fr-FR" sz="2400" dirty="0"/>
          </a:p>
          <a:p>
            <a:r>
              <a:rPr lang="fr-FR" sz="2400" b="1" dirty="0"/>
              <a:t>Aspects couverts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Présentation du code (indentation, espaces...)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Organisation des commentaires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Règles de nommage (classes, méthodes, constantes...)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Système de noms (vocabulaire commun, métaphore...)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Idiomes de codage (parcours de liste, singletons...)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Intégration continue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142984"/>
            <a:ext cx="8715436" cy="5500726"/>
          </a:xfrm>
        </p:spPr>
        <p:txBody>
          <a:bodyPr>
            <a:normAutofit fontScale="92500" lnSpcReduction="10000"/>
          </a:bodyPr>
          <a:lstStyle/>
          <a:p>
            <a:r>
              <a:rPr lang="fr-FR" sz="2400" b="1" dirty="0"/>
              <a:t>Pourquoi éviter des périodes d’intégration ?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Profiter immédiatement des efforts de chacun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Coût de l’intégration augmente très vite avec l’éloignement dans le temps </a:t>
            </a:r>
            <a:r>
              <a:rPr lang="fr-FR" sz="2400" dirty="0" smtClean="0"/>
              <a:t>des intégrations </a:t>
            </a:r>
            <a:r>
              <a:rPr lang="fr-FR" sz="2400" dirty="0"/>
              <a:t>successives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Fréquence d’intégration ”classique” : 1/semaine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Fréquence XP : 1/jour à n/heure</a:t>
            </a:r>
          </a:p>
          <a:p>
            <a:pPr>
              <a:buNone/>
            </a:pPr>
            <a:endParaRPr lang="fr-FR" sz="2400" dirty="0"/>
          </a:p>
          <a:p>
            <a:r>
              <a:rPr lang="fr-FR" sz="2400" b="1" dirty="0"/>
              <a:t>Méthode de travail : Gestion de versions</a:t>
            </a:r>
          </a:p>
          <a:p>
            <a:r>
              <a:rPr lang="fr-FR" sz="2400" dirty="0" smtClean="0"/>
              <a:t>▸ </a:t>
            </a:r>
            <a:r>
              <a:rPr lang="fr-FR" sz="2400" dirty="0"/>
              <a:t>Test Unitaires = Tests de non-régression</a:t>
            </a:r>
          </a:p>
          <a:p>
            <a:r>
              <a:rPr lang="fr-FR" sz="2400" dirty="0"/>
              <a:t>▸ Processus suivi :</a:t>
            </a:r>
          </a:p>
          <a:p>
            <a:pPr>
              <a:buNone/>
            </a:pPr>
            <a:r>
              <a:rPr lang="fr-FR" sz="2400" b="1" dirty="0"/>
              <a:t>	</a:t>
            </a:r>
            <a:r>
              <a:rPr lang="fr-FR" sz="2400" b="1" dirty="0" smtClean="0"/>
              <a:t>1</a:t>
            </a:r>
            <a:r>
              <a:rPr lang="fr-FR" sz="2400" b="1" dirty="0"/>
              <a:t>. Récupération d’une copie locale</a:t>
            </a:r>
          </a:p>
          <a:p>
            <a:pPr>
              <a:buNone/>
            </a:pPr>
            <a:r>
              <a:rPr lang="fr-FR" sz="2400" b="1" dirty="0"/>
              <a:t>	</a:t>
            </a:r>
            <a:r>
              <a:rPr lang="fr-FR" sz="2400" b="1" dirty="0" smtClean="0"/>
              <a:t>2</a:t>
            </a:r>
            <a:r>
              <a:rPr lang="fr-FR" sz="2400" b="1" dirty="0"/>
              <a:t>. Modification de la copie</a:t>
            </a:r>
          </a:p>
          <a:p>
            <a:pPr>
              <a:buNone/>
            </a:pPr>
            <a:r>
              <a:rPr lang="fr-FR" sz="2400" b="1" dirty="0"/>
              <a:t>	</a:t>
            </a:r>
            <a:r>
              <a:rPr lang="fr-FR" sz="2400" b="1" dirty="0" smtClean="0"/>
              <a:t>3</a:t>
            </a:r>
            <a:r>
              <a:rPr lang="fr-FR" sz="2400" b="1" dirty="0"/>
              <a:t>. Mise à jour de la copie locale lorsqu’elle passe les tests</a:t>
            </a:r>
          </a:p>
          <a:p>
            <a:pPr>
              <a:buNone/>
            </a:pPr>
            <a:r>
              <a:rPr lang="fr-FR" sz="2400" b="1" dirty="0"/>
              <a:t>	</a:t>
            </a:r>
            <a:r>
              <a:rPr lang="fr-FR" sz="2400" b="1" dirty="0" smtClean="0"/>
              <a:t>4</a:t>
            </a:r>
            <a:r>
              <a:rPr lang="fr-FR" sz="2400" b="1" dirty="0"/>
              <a:t>. Correction des éventuels problèmes</a:t>
            </a:r>
          </a:p>
          <a:p>
            <a:pPr>
              <a:buNone/>
            </a:pPr>
            <a:r>
              <a:rPr lang="fr-FR" sz="2400" b="1" dirty="0"/>
              <a:t>	</a:t>
            </a:r>
            <a:r>
              <a:rPr lang="fr-FR" sz="2400" b="1" dirty="0" smtClean="0"/>
              <a:t>5</a:t>
            </a:r>
            <a:r>
              <a:rPr lang="fr-FR" sz="2400" b="1" dirty="0"/>
              <a:t>. Mise en dépôt de la copie locale lorsqu’elle passe les tests</a:t>
            </a:r>
            <a:endParaRPr lang="fr-FR" sz="24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Client sur site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142984"/>
            <a:ext cx="8715436" cy="5500726"/>
          </a:xfrm>
        </p:spPr>
        <p:txBody>
          <a:bodyPr>
            <a:normAutofit fontScale="92500" lnSpcReduction="10000"/>
          </a:bodyPr>
          <a:lstStyle/>
          <a:p>
            <a:r>
              <a:rPr lang="fr-FR" sz="2400" b="1" dirty="0"/>
              <a:t>Notion d’équipe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Client </a:t>
            </a:r>
            <a:r>
              <a:rPr lang="fr-FR" sz="2400" b="1" dirty="0"/>
              <a:t>intégré à l’équipe de développement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Equipe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Ensemble des développeurs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« </a:t>
            </a:r>
            <a:r>
              <a:rPr lang="fr-FR" sz="2400" dirty="0" err="1"/>
              <a:t>Whole</a:t>
            </a:r>
            <a:r>
              <a:rPr lang="fr-FR" sz="2400" dirty="0"/>
              <a:t> Team » (client et programmeurs)</a:t>
            </a:r>
          </a:p>
          <a:p>
            <a:pPr>
              <a:buNone/>
            </a:pPr>
            <a:endParaRPr lang="fr-FR" sz="2400" dirty="0"/>
          </a:p>
          <a:p>
            <a:r>
              <a:rPr lang="fr-FR" sz="2400" b="1" dirty="0"/>
              <a:t>Avantages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Spécifications fonctionnelles généralement floues, ici :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Client disponible pour apporter ses compétences métier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Maitrise d’ouvrage conservée par le client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Définition des tests de recette par le client</a:t>
            </a:r>
          </a:p>
          <a:p>
            <a:pPr>
              <a:buNone/>
            </a:pPr>
            <a:endParaRPr lang="fr-FR" sz="2400" dirty="0"/>
          </a:p>
          <a:p>
            <a:r>
              <a:rPr lang="fr-FR" sz="2400" b="1" dirty="0"/>
              <a:t>Une pratique inaccessible ?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Très difficile de trouver quelqu’un de suffisamment disponible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Rythme durable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142984"/>
            <a:ext cx="8715436" cy="5500726"/>
          </a:xfrm>
        </p:spPr>
        <p:txBody>
          <a:bodyPr>
            <a:normAutofit/>
          </a:bodyPr>
          <a:lstStyle/>
          <a:p>
            <a:r>
              <a:rPr lang="fr-FR" sz="1600" b="1" dirty="0" smtClean="0"/>
              <a:t>Maintenir </a:t>
            </a:r>
            <a:r>
              <a:rPr lang="fr-FR" sz="1600" b="1" dirty="0"/>
              <a:t>un niveau optimal</a:t>
            </a:r>
          </a:p>
          <a:p>
            <a:pPr>
              <a:buNone/>
            </a:pPr>
            <a:r>
              <a:rPr lang="fr-FR" sz="1600" dirty="0" smtClean="0"/>
              <a:t>	▸ </a:t>
            </a:r>
            <a:r>
              <a:rPr lang="fr-FR" sz="1600" dirty="0"/>
              <a:t>Savoir travailler... mais aussi se reposer !</a:t>
            </a:r>
          </a:p>
          <a:p>
            <a:pPr>
              <a:buNone/>
            </a:pPr>
            <a:r>
              <a:rPr lang="fr-FR" sz="1600" dirty="0" smtClean="0"/>
              <a:t>	▸ </a:t>
            </a:r>
            <a:r>
              <a:rPr lang="fr-FR" sz="1600" dirty="0"/>
              <a:t>Beaucoup d’énergie nécessaire pour :</a:t>
            </a:r>
          </a:p>
          <a:p>
            <a:pPr>
              <a:buNone/>
            </a:pPr>
            <a:r>
              <a:rPr lang="fr-FR" sz="1600" dirty="0" smtClean="0"/>
              <a:t>		▸ </a:t>
            </a:r>
            <a:r>
              <a:rPr lang="fr-FR" sz="1600" dirty="0"/>
              <a:t>Trouver des solutions de conception simples</a:t>
            </a:r>
          </a:p>
          <a:p>
            <a:pPr>
              <a:buNone/>
            </a:pPr>
            <a:r>
              <a:rPr lang="fr-FR" sz="1600" dirty="0" smtClean="0"/>
              <a:t>		▸ </a:t>
            </a:r>
            <a:r>
              <a:rPr lang="fr-FR" sz="1600" dirty="0"/>
              <a:t>Ecrire du code propre</a:t>
            </a:r>
          </a:p>
          <a:p>
            <a:pPr>
              <a:buNone/>
            </a:pPr>
            <a:r>
              <a:rPr lang="fr-FR" sz="1600" dirty="0" smtClean="0"/>
              <a:t>		▸ </a:t>
            </a:r>
            <a:r>
              <a:rPr lang="fr-FR" sz="1600" dirty="0"/>
              <a:t>Penser à des tests unitaires</a:t>
            </a:r>
          </a:p>
          <a:p>
            <a:pPr>
              <a:buNone/>
            </a:pPr>
            <a:r>
              <a:rPr lang="fr-FR" sz="1600" dirty="0"/>
              <a:t>	</a:t>
            </a:r>
            <a:r>
              <a:rPr lang="fr-FR" sz="1600" dirty="0" smtClean="0"/>
              <a:t>	▸ </a:t>
            </a:r>
            <a:r>
              <a:rPr lang="fr-FR" sz="1600" dirty="0"/>
              <a:t>Explorer avec son binôme les problèmes rencontrés</a:t>
            </a:r>
          </a:p>
          <a:p>
            <a:pPr>
              <a:buNone/>
            </a:pPr>
            <a:r>
              <a:rPr lang="fr-FR" sz="1600" dirty="0" smtClean="0"/>
              <a:t>	▸ </a:t>
            </a:r>
            <a:r>
              <a:rPr lang="fr-FR" sz="1600" dirty="0"/>
              <a:t>On peut faire des heures supplémentaires</a:t>
            </a:r>
          </a:p>
          <a:p>
            <a:pPr>
              <a:buNone/>
            </a:pPr>
            <a:r>
              <a:rPr lang="fr-FR" sz="1600" dirty="0" smtClean="0"/>
              <a:t>		▸ </a:t>
            </a:r>
            <a:r>
              <a:rPr lang="fr-FR" sz="1600" dirty="0"/>
              <a:t>Sur une cour te période de </a:t>
            </a:r>
            <a:r>
              <a:rPr lang="fr-FR" sz="1600" dirty="0" smtClean="0"/>
              <a:t>temps	</a:t>
            </a:r>
          </a:p>
          <a:p>
            <a:pPr>
              <a:buNone/>
            </a:pPr>
            <a:r>
              <a:rPr lang="fr-FR" sz="1600" dirty="0"/>
              <a:t>	</a:t>
            </a:r>
            <a:r>
              <a:rPr lang="fr-FR" sz="1600" dirty="0" smtClean="0"/>
              <a:t>	▸ </a:t>
            </a:r>
            <a:r>
              <a:rPr lang="fr-FR" sz="1600" dirty="0"/>
              <a:t>Suivie d’une période de relâchement</a:t>
            </a:r>
          </a:p>
          <a:p>
            <a:pPr>
              <a:buNone/>
            </a:pPr>
            <a:endParaRPr lang="fr-FR" sz="1600" dirty="0"/>
          </a:p>
          <a:p>
            <a:r>
              <a:rPr lang="fr-FR" sz="1600" b="1" dirty="0"/>
              <a:t>Traiter les problèmes réels</a:t>
            </a:r>
          </a:p>
          <a:p>
            <a:pPr>
              <a:buNone/>
            </a:pPr>
            <a:r>
              <a:rPr lang="fr-FR" sz="1600" dirty="0" smtClean="0"/>
              <a:t>	▸ </a:t>
            </a:r>
            <a:r>
              <a:rPr lang="fr-FR" sz="1600" dirty="0"/>
              <a:t>Règle : </a:t>
            </a:r>
            <a:r>
              <a:rPr lang="fr-FR" sz="1600" i="1" dirty="0"/>
              <a:t>« Pas d’heures sup’ deux semaines de suite »</a:t>
            </a:r>
          </a:p>
          <a:p>
            <a:pPr>
              <a:buNone/>
            </a:pPr>
            <a:r>
              <a:rPr lang="fr-FR" sz="1600" dirty="0" smtClean="0"/>
              <a:t>		▸ </a:t>
            </a:r>
            <a:r>
              <a:rPr lang="fr-FR" sz="1600" dirty="0"/>
              <a:t>Ne pas la respecter est le signe d’un problème plus profond</a:t>
            </a:r>
          </a:p>
          <a:p>
            <a:pPr>
              <a:buNone/>
            </a:pPr>
            <a:r>
              <a:rPr lang="fr-FR" sz="1600" dirty="0" smtClean="0"/>
              <a:t>		▸ </a:t>
            </a:r>
            <a:r>
              <a:rPr lang="fr-FR" sz="1600" dirty="0"/>
              <a:t>Plutôt le résoudre que le masquer par un sur plus de travail</a:t>
            </a:r>
            <a:endParaRPr lang="fr-FR" sz="24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Livraisons fréquentes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142984"/>
            <a:ext cx="8715436" cy="5500726"/>
          </a:xfrm>
        </p:spPr>
        <p:txBody>
          <a:bodyPr>
            <a:noAutofit/>
          </a:bodyPr>
          <a:lstStyle/>
          <a:p>
            <a:r>
              <a:rPr lang="fr-FR" sz="2400" b="1" dirty="0"/>
              <a:t>Rythment le projet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Livraisons régulières comme point de synchronisation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Le client fixe ces dates, par exemple :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Pour un projet de six ou sept mois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On pourra espacer les livraisons d’environ un mois et demi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La première livraison arrivant au bout de deux mois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La première livraison doit arriver le plus tôt possible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Dissiper d’éventuels malentendus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Donner consistance au projet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Les livraisons doivent être aussi proches que possible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Pilotage précis du projet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Donner des preuves de son avancement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smtClean="0"/>
              <a:t>Livraisons fréquentes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142984"/>
            <a:ext cx="8715436" cy="5500726"/>
          </a:xfrm>
        </p:spPr>
        <p:txBody>
          <a:bodyPr>
            <a:noAutofit/>
          </a:bodyPr>
          <a:lstStyle/>
          <a:p>
            <a:r>
              <a:rPr lang="fr-FR" sz="2400" b="1" dirty="0"/>
              <a:t>Un « feedback » pour le client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Mieux cerner ses besoins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Etre rassuré sur l’avancement réel du projet</a:t>
            </a:r>
          </a:p>
          <a:p>
            <a:r>
              <a:rPr lang="fr-FR" sz="2400" b="1" dirty="0" smtClean="0"/>
              <a:t>Un </a:t>
            </a:r>
            <a:r>
              <a:rPr lang="fr-FR" sz="2400" b="1" dirty="0"/>
              <a:t>« feedback » pour l’équipe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Sentiment régulier de « travail fini »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Confrontation du produit à un environnement réel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Planification itérative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142984"/>
            <a:ext cx="8715436" cy="5500726"/>
          </a:xfrm>
        </p:spPr>
        <p:txBody>
          <a:bodyPr>
            <a:noAutofit/>
          </a:bodyPr>
          <a:lstStyle/>
          <a:p>
            <a:r>
              <a:rPr lang="fr-FR" sz="2400" b="1" dirty="0"/>
              <a:t>Rythme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Environ 2 ou 3 itérations entre deux livraisons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Pour un projet de six ou sept mois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Itérations de deux semaines environ</a:t>
            </a:r>
          </a:p>
          <a:p>
            <a:r>
              <a:rPr lang="fr-FR" sz="2400" b="1" dirty="0" smtClean="0"/>
              <a:t>Séances </a:t>
            </a:r>
            <a:r>
              <a:rPr lang="fr-FR" sz="2400" b="1" dirty="0"/>
              <a:t>de planification (« Planning Game »)</a:t>
            </a:r>
          </a:p>
          <a:p>
            <a:pPr>
              <a:buNone/>
            </a:pPr>
            <a:r>
              <a:rPr lang="fr-FR" sz="2400" dirty="0"/>
              <a:t>	</a:t>
            </a:r>
            <a:r>
              <a:rPr lang="fr-FR" sz="2400" dirty="0" smtClean="0"/>
              <a:t>▸ </a:t>
            </a:r>
            <a:r>
              <a:rPr lang="fr-FR" sz="2400" dirty="0"/>
              <a:t>Livraisons et itérations sont des cycles imbriqués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Deux niveaux de granularité pour le pilotage</a:t>
            </a:r>
          </a:p>
          <a:p>
            <a:pPr>
              <a:buNone/>
            </a:pPr>
            <a:r>
              <a:rPr lang="fr-FR" sz="2400" dirty="0" smtClean="0"/>
              <a:t>	▸ Livraison </a:t>
            </a:r>
            <a:r>
              <a:rPr lang="fr-FR" sz="2400" dirty="0" smtClean="0">
                <a:sym typeface="Wingdings" pitchFamily="2" charset="2"/>
              </a:rPr>
              <a:t> </a:t>
            </a:r>
            <a:r>
              <a:rPr lang="fr-FR" sz="2400" dirty="0" smtClean="0"/>
              <a:t>Fonctionnalités</a:t>
            </a:r>
            <a:endParaRPr lang="fr-FR" sz="2400" dirty="0"/>
          </a:p>
          <a:p>
            <a:pPr>
              <a:buNone/>
            </a:pPr>
            <a:r>
              <a:rPr lang="fr-FR" sz="2400" dirty="0" smtClean="0"/>
              <a:t>	▸ Itérations </a:t>
            </a:r>
            <a:r>
              <a:rPr lang="fr-FR" sz="2400" dirty="0" smtClean="0">
                <a:sym typeface="Wingdings" pitchFamily="2" charset="2"/>
              </a:rPr>
              <a:t> </a:t>
            </a:r>
            <a:r>
              <a:rPr lang="fr-FR" sz="2400" dirty="0" smtClean="0"/>
              <a:t>Tâches </a:t>
            </a:r>
            <a:r>
              <a:rPr lang="fr-FR" sz="2400" dirty="0"/>
              <a:t>à réaliser par les développeurs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Ces deux cycles sont découpés en trois phases</a:t>
            </a:r>
          </a:p>
          <a:p>
            <a:pPr>
              <a:buNone/>
            </a:pPr>
            <a:r>
              <a:rPr lang="fr-FR" sz="2400" dirty="0" smtClean="0"/>
              <a:t>		</a:t>
            </a:r>
            <a:r>
              <a:rPr lang="fr-FR" sz="2400" b="1" dirty="0" smtClean="0"/>
              <a:t>1</a:t>
            </a:r>
            <a:r>
              <a:rPr lang="fr-FR" sz="2400" b="1" dirty="0"/>
              <a:t>. Exploration, identifier le travail et estimer son coût</a:t>
            </a:r>
          </a:p>
          <a:p>
            <a:pPr>
              <a:buNone/>
            </a:pPr>
            <a:r>
              <a:rPr lang="fr-FR" sz="2400" b="1" dirty="0"/>
              <a:t>	</a:t>
            </a:r>
            <a:r>
              <a:rPr lang="fr-FR" sz="2400" b="1" dirty="0" smtClean="0"/>
              <a:t>	2</a:t>
            </a:r>
            <a:r>
              <a:rPr lang="fr-FR" sz="2400" b="1" dirty="0"/>
              <a:t>. Engagement, sélectionner le travail pour le cycle en cours</a:t>
            </a:r>
          </a:p>
          <a:p>
            <a:pPr>
              <a:buNone/>
            </a:pPr>
            <a:r>
              <a:rPr lang="fr-FR" sz="2400" b="1" dirty="0"/>
              <a:t>	</a:t>
            </a:r>
            <a:r>
              <a:rPr lang="fr-FR" sz="2400" b="1" dirty="0" smtClean="0"/>
              <a:t>	3</a:t>
            </a:r>
            <a:r>
              <a:rPr lang="fr-FR" sz="2400" b="1" dirty="0"/>
              <a:t>. Pilotage, contrôler la réalisation de ce qui est demandé</a:t>
            </a:r>
            <a:endParaRPr lang="fr-FR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débuts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fr-FR" dirty="0"/>
          </a:p>
          <a:p>
            <a:r>
              <a:rPr lang="fr-FR" b="1" dirty="0"/>
              <a:t>Projet C3 (Chrysler, 1996) : Naissance du processus</a:t>
            </a:r>
          </a:p>
          <a:p>
            <a:pPr>
              <a:buNone/>
            </a:pPr>
            <a:r>
              <a:rPr lang="fr-FR" dirty="0" smtClean="0"/>
              <a:t>	▸ </a:t>
            </a:r>
            <a:r>
              <a:rPr lang="fr-FR" dirty="0"/>
              <a:t>Intervention de Kent Beck pour améliorer les performances</a:t>
            </a:r>
          </a:p>
          <a:p>
            <a:pPr>
              <a:buNone/>
            </a:pPr>
            <a:r>
              <a:rPr lang="fr-FR" dirty="0" smtClean="0"/>
              <a:t>	▸ </a:t>
            </a:r>
            <a:r>
              <a:rPr lang="fr-FR" dirty="0"/>
              <a:t>Identification de maux plus profonds</a:t>
            </a:r>
          </a:p>
          <a:p>
            <a:pPr>
              <a:buNone/>
            </a:pPr>
            <a:r>
              <a:rPr lang="fr-FR" dirty="0" smtClean="0"/>
              <a:t>	▸ </a:t>
            </a:r>
            <a:r>
              <a:rPr lang="fr-FR" dirty="0"/>
              <a:t>La direction lui confie l’équipe pour récrire le logiciel</a:t>
            </a:r>
          </a:p>
          <a:p>
            <a:pPr>
              <a:buNone/>
            </a:pPr>
            <a:r>
              <a:rPr lang="fr-FR" dirty="0" smtClean="0"/>
              <a:t>	▸ </a:t>
            </a:r>
            <a:r>
              <a:rPr lang="fr-FR" dirty="0"/>
              <a:t>Mise au point des pratiques XP avec Ron </a:t>
            </a:r>
            <a:r>
              <a:rPr lang="fr-FR" dirty="0" err="1"/>
              <a:t>Jeffries</a:t>
            </a:r>
            <a:endParaRPr lang="fr-FR" dirty="0"/>
          </a:p>
          <a:p>
            <a:pPr>
              <a:buNone/>
            </a:pPr>
            <a:r>
              <a:rPr lang="fr-FR" dirty="0" smtClean="0"/>
              <a:t>		▸ </a:t>
            </a:r>
            <a:r>
              <a:rPr lang="fr-FR" dirty="0"/>
              <a:t>Correspond à la somme des influences vues précédemment</a:t>
            </a:r>
          </a:p>
          <a:p>
            <a:pPr>
              <a:buNone/>
            </a:pPr>
            <a:r>
              <a:rPr lang="fr-FR" dirty="0" smtClean="0"/>
              <a:t>		▸ </a:t>
            </a:r>
            <a:r>
              <a:rPr lang="fr-FR" dirty="0"/>
              <a:t>Octobre 1998 : Article dans </a:t>
            </a:r>
            <a:r>
              <a:rPr lang="fr-FR" i="1" dirty="0" err="1"/>
              <a:t>Distributed</a:t>
            </a:r>
            <a:r>
              <a:rPr lang="fr-FR" i="1" dirty="0"/>
              <a:t> </a:t>
            </a:r>
            <a:r>
              <a:rPr lang="fr-FR" i="1" dirty="0" err="1"/>
              <a:t>Computing</a:t>
            </a:r>
            <a:r>
              <a:rPr lang="fr-FR" i="1" dirty="0"/>
              <a:t> </a:t>
            </a:r>
            <a:r>
              <a:rPr lang="fr-FR" i="1" dirty="0" smtClean="0"/>
              <a:t>		     Magazine sur </a:t>
            </a:r>
            <a:r>
              <a:rPr lang="fr-FR" i="1" dirty="0"/>
              <a:t>C3 et XP</a:t>
            </a:r>
          </a:p>
          <a:p>
            <a:r>
              <a:rPr lang="fr-FR" b="1" dirty="0" smtClean="0"/>
              <a:t>De </a:t>
            </a:r>
            <a:r>
              <a:rPr lang="fr-FR" b="1" dirty="0"/>
              <a:t>l’utilisation du Wiki </a:t>
            </a:r>
            <a:r>
              <a:rPr lang="fr-FR" b="1" dirty="0" err="1"/>
              <a:t>Wiki</a:t>
            </a:r>
            <a:r>
              <a:rPr lang="fr-FR" b="1" dirty="0"/>
              <a:t> Web</a:t>
            </a:r>
          </a:p>
          <a:p>
            <a:pPr>
              <a:buNone/>
            </a:pPr>
            <a:r>
              <a:rPr lang="fr-FR" dirty="0" smtClean="0"/>
              <a:t>	▸ </a:t>
            </a:r>
            <a:r>
              <a:rPr lang="fr-FR" dirty="0"/>
              <a:t>Ward Cunningham a mis au point ce site collaboratif</a:t>
            </a:r>
          </a:p>
          <a:p>
            <a:pPr>
              <a:buNone/>
            </a:pPr>
            <a:r>
              <a:rPr lang="fr-FR" dirty="0" smtClean="0"/>
              <a:t>	▸ </a:t>
            </a:r>
            <a:r>
              <a:rPr lang="fr-FR" dirty="0"/>
              <a:t>Utilisé par la communauté XP pour affiner et discuter le processus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Planification itérative : livraisons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142984"/>
            <a:ext cx="8715436" cy="5500726"/>
          </a:xfrm>
        </p:spPr>
        <p:txBody>
          <a:bodyPr>
            <a:noAutofit/>
          </a:bodyPr>
          <a:lstStyle/>
          <a:p>
            <a:r>
              <a:rPr lang="fr-FR" sz="2400" b="1" dirty="0"/>
              <a:t>Exploration (de plusieurs jours à quelques heures)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Définir les scénarios client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Granularité fine (plus fine que les Use Cases)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Doit être testable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Généralement notés sur des fiches A5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Plus simples à manipuler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Estimer les scénarios client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Attribution d’un nombre de « points » (jours théoriques)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Tenir compte du codage des tests et de la validation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En cas d’inconnue technique􀀀prototypage </a:t>
            </a:r>
            <a:r>
              <a:rPr lang="fr-FR" sz="2400" b="1" dirty="0"/>
              <a:t>rapide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Scinder/Fusionner des scénarios si nécessaire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Planification itérative : livraisons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142984"/>
            <a:ext cx="8715436" cy="5500726"/>
          </a:xfrm>
        </p:spPr>
        <p:txBody>
          <a:bodyPr>
            <a:noAutofit/>
          </a:bodyPr>
          <a:lstStyle/>
          <a:p>
            <a:r>
              <a:rPr lang="fr-FR" sz="2400" b="1" dirty="0"/>
              <a:t>Exploration (de plusieurs jours à quelques heures)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Définir les scénarios client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Granularité fine (plus fine que les Use Cases)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Doit être testable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Généralement notés sur des fiches A5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Plus simples à manipuler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Estimer les scénarios client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Attribution d’un nombre de « points » (jours théoriques)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Tenir compte du codage des tests et de la validation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En cas d’inconnue technique􀀀prototypage </a:t>
            </a:r>
            <a:r>
              <a:rPr lang="fr-FR" sz="2400" b="1" dirty="0"/>
              <a:t>rapide</a:t>
            </a:r>
          </a:p>
          <a:p>
            <a:pPr>
              <a:buNone/>
            </a:pPr>
            <a:r>
              <a:rPr lang="fr-FR" sz="2400" smtClean="0"/>
              <a:t>		▸ </a:t>
            </a:r>
            <a:r>
              <a:rPr lang="fr-FR" sz="2400" dirty="0"/>
              <a:t>Scinder/Fusionner des scénarios si nécessaire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Planification itérative : livraisons</a:t>
            </a:r>
            <a:endParaRPr lang="fr-FR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214282" y="1142984"/>
            <a:ext cx="8715436" cy="5500726"/>
          </a:xfrm>
        </p:spPr>
        <p:txBody>
          <a:bodyPr>
            <a:noAutofit/>
          </a:bodyPr>
          <a:lstStyle/>
          <a:p>
            <a:r>
              <a:rPr lang="fr-FR" sz="2400" b="1" dirty="0"/>
              <a:t>Engagement (quelques heures seulement)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Trier les scénarios (9 tas)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Par priorité (client) : Indispensable, Essentiel, Utile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Par risque (programmeurs) : Fort, Moyen, Faible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Annoncer la « vélocité » de l’équipe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Nombre de points que peut traiter l’équipe en une </a:t>
            </a:r>
            <a:r>
              <a:rPr lang="fr-FR" sz="2400" dirty="0" smtClean="0"/>
              <a:t>	itération</a:t>
            </a:r>
            <a:endParaRPr lang="fr-FR" sz="2400" dirty="0"/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Pour la première itération le coach </a:t>
            </a:r>
            <a:r>
              <a:rPr lang="fr-FR" sz="2400" dirty="0" smtClean="0"/>
              <a:t>fournit </a:t>
            </a:r>
            <a:r>
              <a:rPr lang="fr-FR" sz="2400" dirty="0"/>
              <a:t>sa propre </a:t>
            </a:r>
            <a:endParaRPr lang="fr-FR" sz="2400" dirty="0" smtClean="0"/>
          </a:p>
          <a:p>
            <a:pPr>
              <a:buNone/>
            </a:pPr>
            <a:r>
              <a:rPr lang="fr-FR" sz="2400" dirty="0"/>
              <a:t>	</a:t>
            </a:r>
            <a:r>
              <a:rPr lang="fr-FR" sz="2400" dirty="0" smtClean="0"/>
              <a:t>	   estimation</a:t>
            </a:r>
            <a:endParaRPr lang="fr-FR" sz="2400" dirty="0"/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Répartir les scénarios parmi les livraisons à venir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Le client « achète » les scénarios en fonction de la vélocité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Création du plan de livraison </a:t>
            </a:r>
            <a:r>
              <a:rPr lang="fr-FR" sz="2400" i="1" dirty="0"/>
              <a:t>provisoire</a:t>
            </a:r>
            <a:endParaRPr lang="fr-FR" sz="24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Planification itérative : livraisons</a:t>
            </a:r>
            <a:endParaRPr lang="fr-FR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214282" y="714356"/>
            <a:ext cx="8715436" cy="5929354"/>
          </a:xfrm>
        </p:spPr>
        <p:txBody>
          <a:bodyPr>
            <a:noAutofit/>
          </a:bodyPr>
          <a:lstStyle/>
          <a:p>
            <a:r>
              <a:rPr lang="fr-FR" sz="2400" b="1" dirty="0"/>
              <a:t>Pilotage (jusqu’à la date de livraison)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Suivre les tests de recette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Nombre de tests réalisés par le client et les testeurs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Nombre de tests validés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Gérer les défauts􀀀Scénarios supplémentaires</a:t>
            </a:r>
          </a:p>
          <a:p>
            <a:pPr>
              <a:buNone/>
            </a:pPr>
            <a:r>
              <a:rPr lang="fr-FR" sz="2400" b="1" dirty="0" smtClean="0"/>
              <a:t>		1</a:t>
            </a:r>
            <a:r>
              <a:rPr lang="fr-FR" sz="2400" b="1" dirty="0"/>
              <a:t>. Intégrer au mécanisme général de planification</a:t>
            </a:r>
          </a:p>
          <a:p>
            <a:pPr>
              <a:buNone/>
            </a:pPr>
            <a:r>
              <a:rPr lang="fr-FR" sz="2400" b="1" dirty="0"/>
              <a:t>	</a:t>
            </a:r>
            <a:r>
              <a:rPr lang="fr-FR" sz="2400" b="1" dirty="0" smtClean="0"/>
              <a:t>	2</a:t>
            </a:r>
            <a:r>
              <a:rPr lang="fr-FR" sz="2400" b="1" dirty="0"/>
              <a:t>. Priorité absolue</a:t>
            </a:r>
          </a:p>
          <a:p>
            <a:r>
              <a:rPr lang="fr-FR" sz="2400" b="1" dirty="0" smtClean="0"/>
              <a:t>Et </a:t>
            </a:r>
            <a:r>
              <a:rPr lang="fr-FR" sz="2400" b="1" dirty="0"/>
              <a:t>ensuite ?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Livrer sans </a:t>
            </a:r>
            <a:r>
              <a:rPr lang="fr-FR" sz="2400" dirty="0" smtClean="0"/>
              <a:t>délai </a:t>
            </a:r>
            <a:r>
              <a:rPr lang="fr-FR" sz="2400" dirty="0" smtClean="0">
                <a:sym typeface="Wingdings" pitchFamily="2" charset="2"/>
              </a:rPr>
              <a:t>  </a:t>
            </a:r>
            <a:r>
              <a:rPr lang="fr-FR" sz="2400" dirty="0" smtClean="0"/>
              <a:t>Reporter </a:t>
            </a:r>
            <a:r>
              <a:rPr lang="fr-FR" sz="2400" dirty="0"/>
              <a:t>les scénarios manquants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Célébrer l’événement et prendre du recul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Repas hors du lieu de travail par exemple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Bonne occasion pour se détendre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Démarrage d’un nouveau cycle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Amélioration de la fiabilité des estimations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Planification itérative : Itérations</a:t>
            </a:r>
            <a:endParaRPr lang="fr-FR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214282" y="714356"/>
            <a:ext cx="8715436" cy="5929354"/>
          </a:xfrm>
        </p:spPr>
        <p:txBody>
          <a:bodyPr>
            <a:noAutofit/>
          </a:bodyPr>
          <a:lstStyle/>
          <a:p>
            <a:r>
              <a:rPr lang="fr-FR" sz="2400" b="1" dirty="0" smtClean="0"/>
              <a:t>Exploration</a:t>
            </a:r>
            <a:endParaRPr lang="fr-FR" sz="2400" b="1" dirty="0"/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Analyser les scénarios pour les scinder en tâches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Activité de conception (même superficielle)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Questions au client et discussion en sa présence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Tâche : réalisable par un binôme en une ou deux journées</a:t>
            </a:r>
          </a:p>
          <a:p>
            <a:r>
              <a:rPr lang="fr-FR" sz="2400" b="1" dirty="0" smtClean="0"/>
              <a:t>Engagement</a:t>
            </a:r>
            <a:endParaRPr lang="fr-FR" sz="2400" b="1" dirty="0"/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Choisir et estimer des tâches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Equilibrage des choix dans l’équipe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Fusion/Scission de tâches (si nécessaire)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Avancement/Report de scénarios (si nécessaire)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Production du plan d’itération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Planification itérative : Itérations</a:t>
            </a:r>
            <a:endParaRPr lang="fr-FR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214282" y="714356"/>
            <a:ext cx="8715436" cy="5929354"/>
          </a:xfrm>
        </p:spPr>
        <p:txBody>
          <a:bodyPr>
            <a:noAutofit/>
          </a:bodyPr>
          <a:lstStyle/>
          <a:p>
            <a:r>
              <a:rPr lang="fr-FR" sz="2400" b="1" dirty="0"/>
              <a:t>Pilotage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Réalisation des tâches (mise à jour du plan d’itération)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Tournée du </a:t>
            </a:r>
            <a:r>
              <a:rPr lang="fr-FR" sz="2400" dirty="0" err="1"/>
              <a:t>Tracker</a:t>
            </a:r>
            <a:r>
              <a:rPr lang="fr-FR" sz="2400" dirty="0"/>
              <a:t> (au moins deux fois par semaine)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Déceler tout dérapage au plus tôt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Prendre des mesures correctives (alléger une charge...)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Stand-up meetings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Chaque matin un point sur la situation ou les difficultés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Pas une réunion technique ni un suivi des tâches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Permet d’organiser la journée (binômes</a:t>
            </a:r>
            <a:r>
              <a:rPr lang="fr-FR" sz="2400" dirty="0" smtClean="0"/>
              <a:t>...)</a:t>
            </a:r>
            <a:endParaRPr lang="fr-FR" sz="2400" dirty="0"/>
          </a:p>
          <a:p>
            <a:r>
              <a:rPr lang="fr-FR" sz="2400" b="1" dirty="0"/>
              <a:t>Et ensuite ?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Petite livraison informelle au client de l’équipe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Mise à jour des coûts des scénarios réalisés</a:t>
            </a:r>
          </a:p>
          <a:p>
            <a:pPr>
              <a:buNone/>
            </a:pPr>
            <a:r>
              <a:rPr lang="fr-FR" sz="2400" dirty="0" smtClean="0"/>
              <a:t>	▸ </a:t>
            </a:r>
            <a:r>
              <a:rPr lang="fr-FR" sz="2400" dirty="0"/>
              <a:t>Célébrer l’événement...</a:t>
            </a:r>
          </a:p>
          <a:p>
            <a:pPr>
              <a:buNone/>
            </a:pPr>
            <a:r>
              <a:rPr lang="fr-FR" sz="2400" dirty="0" smtClean="0"/>
              <a:t>		▸ </a:t>
            </a:r>
            <a:r>
              <a:rPr lang="fr-FR" sz="2400" dirty="0"/>
              <a:t>Un pot pour repartir sur de bonnes bases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débuts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fontScale="85000" lnSpcReduction="20000"/>
          </a:bodyPr>
          <a:lstStyle/>
          <a:p>
            <a:r>
              <a:rPr lang="fr-FR" b="1" dirty="0" smtClean="0"/>
              <a:t>Evolution </a:t>
            </a:r>
            <a:r>
              <a:rPr lang="fr-FR" b="1" dirty="0"/>
              <a:t>et gain de popularité</a:t>
            </a:r>
          </a:p>
          <a:p>
            <a:pPr>
              <a:buNone/>
            </a:pPr>
            <a:r>
              <a:rPr lang="fr-FR" dirty="0" smtClean="0"/>
              <a:t>	▸ </a:t>
            </a:r>
            <a:r>
              <a:rPr lang="fr-FR" dirty="0"/>
              <a:t>Septembre 1999 : ”</a:t>
            </a:r>
            <a:r>
              <a:rPr lang="fr-FR" dirty="0" err="1"/>
              <a:t>Extreme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Explained</a:t>
            </a:r>
            <a:r>
              <a:rPr lang="fr-FR" dirty="0"/>
              <a:t>” par Kent Beck</a:t>
            </a:r>
          </a:p>
          <a:p>
            <a:pPr>
              <a:buNone/>
            </a:pPr>
            <a:r>
              <a:rPr lang="fr-FR" dirty="0" smtClean="0"/>
              <a:t>	▸ </a:t>
            </a:r>
            <a:r>
              <a:rPr lang="fr-FR" dirty="0"/>
              <a:t>Processus presque identique à celui appliqué sur C3</a:t>
            </a:r>
          </a:p>
          <a:p>
            <a:pPr>
              <a:buNone/>
            </a:pPr>
            <a:r>
              <a:rPr lang="fr-FR" dirty="0" smtClean="0"/>
              <a:t>	▸ </a:t>
            </a:r>
            <a:r>
              <a:rPr lang="fr-FR" dirty="0"/>
              <a:t>Intégration du processus </a:t>
            </a:r>
            <a:r>
              <a:rPr lang="fr-FR" dirty="0" err="1"/>
              <a:t>Scrum</a:t>
            </a:r>
            <a:r>
              <a:rPr lang="fr-FR" dirty="0"/>
              <a:t> pour la gestion de projet</a:t>
            </a:r>
          </a:p>
          <a:p>
            <a:pPr>
              <a:buNone/>
            </a:pPr>
            <a:r>
              <a:rPr lang="fr-FR" dirty="0" smtClean="0"/>
              <a:t>	▸ </a:t>
            </a:r>
            <a:r>
              <a:rPr lang="fr-FR" dirty="0"/>
              <a:t>Décembre 1999 : 1</a:t>
            </a:r>
            <a:r>
              <a:rPr lang="fr-FR" i="1" dirty="0"/>
              <a:t>e ”</a:t>
            </a:r>
            <a:r>
              <a:rPr lang="fr-FR" i="1" dirty="0" err="1"/>
              <a:t>XpImmersion</a:t>
            </a:r>
            <a:r>
              <a:rPr lang="fr-FR" i="1" dirty="0"/>
              <a:t>” à </a:t>
            </a:r>
            <a:r>
              <a:rPr lang="fr-FR" i="1" dirty="0" err="1"/>
              <a:t>ObjectMentor</a:t>
            </a:r>
            <a:endParaRPr lang="fr-FR" i="1" dirty="0"/>
          </a:p>
          <a:p>
            <a:pPr>
              <a:buNone/>
            </a:pPr>
            <a:r>
              <a:rPr lang="fr-FR" dirty="0" smtClean="0"/>
              <a:t>	▸ </a:t>
            </a:r>
            <a:r>
              <a:rPr lang="fr-FR" dirty="0"/>
              <a:t>31 Décembre 1999 : Création du groupe de discussion XP sur </a:t>
            </a:r>
            <a:r>
              <a:rPr lang="fr-FR" i="1" dirty="0"/>
              <a:t>Yahoo !</a:t>
            </a:r>
          </a:p>
          <a:p>
            <a:pPr>
              <a:buNone/>
            </a:pPr>
            <a:r>
              <a:rPr lang="fr-FR" dirty="0" smtClean="0"/>
              <a:t>	▸ </a:t>
            </a:r>
            <a:r>
              <a:rPr lang="fr-FR" dirty="0"/>
              <a:t>Juin 2000 : 1</a:t>
            </a:r>
            <a:r>
              <a:rPr lang="fr-FR" i="1" dirty="0"/>
              <a:t>e conférence internationale sur XP</a:t>
            </a:r>
          </a:p>
          <a:p>
            <a:pPr>
              <a:buNone/>
            </a:pPr>
            <a:r>
              <a:rPr lang="fr-FR" dirty="0" smtClean="0"/>
              <a:t>	▸ </a:t>
            </a:r>
            <a:r>
              <a:rPr lang="fr-FR" dirty="0"/>
              <a:t>Septembre 2000 : ”</a:t>
            </a:r>
            <a:r>
              <a:rPr lang="fr-FR" dirty="0" err="1"/>
              <a:t>Extreme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Installed</a:t>
            </a:r>
            <a:r>
              <a:rPr lang="fr-FR" dirty="0"/>
              <a:t>” écrit entre autre par </a:t>
            </a:r>
            <a:r>
              <a:rPr lang="fr-FR" dirty="0" smtClean="0"/>
              <a:t>Ron </a:t>
            </a:r>
            <a:r>
              <a:rPr lang="fr-FR" dirty="0" err="1" smtClean="0"/>
              <a:t>Jeffries</a:t>
            </a:r>
            <a:endParaRPr lang="fr-FR" dirty="0"/>
          </a:p>
          <a:p>
            <a:pPr>
              <a:buNone/>
            </a:pPr>
            <a:r>
              <a:rPr lang="fr-FR" dirty="0" smtClean="0"/>
              <a:t>	▸ </a:t>
            </a:r>
            <a:r>
              <a:rPr lang="fr-FR" dirty="0"/>
              <a:t>Juillet 2001 : Première conférence ”</a:t>
            </a:r>
            <a:r>
              <a:rPr lang="fr-FR" dirty="0" err="1"/>
              <a:t>XpUniverse</a:t>
            </a:r>
            <a:r>
              <a:rPr lang="fr-FR" dirty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dirty="0"/>
              <a:t>Le Manifeste Agile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142984"/>
            <a:ext cx="8715436" cy="5500726"/>
          </a:xfrm>
        </p:spPr>
        <p:txBody>
          <a:bodyPr>
            <a:normAutofit lnSpcReduction="10000"/>
          </a:bodyPr>
          <a:lstStyle/>
          <a:p>
            <a:r>
              <a:rPr lang="fr-FR" i="1" dirty="0" smtClean="0"/>
              <a:t>Meilleures </a:t>
            </a:r>
            <a:r>
              <a:rPr lang="fr-FR" i="1" dirty="0"/>
              <a:t>manières pour développer des logiciels en aidant </a:t>
            </a:r>
            <a:r>
              <a:rPr lang="fr-FR" i="1" dirty="0" smtClean="0"/>
              <a:t>les autres </a:t>
            </a:r>
            <a:r>
              <a:rPr lang="fr-FR" i="1" dirty="0"/>
              <a:t>et en développant nous mêmes. </a:t>
            </a:r>
            <a:endParaRPr lang="fr-FR" i="1" dirty="0" smtClean="0"/>
          </a:p>
          <a:p>
            <a:pPr lvl="1"/>
            <a:r>
              <a:rPr lang="fr-FR" i="1" dirty="0"/>
              <a:t>V</a:t>
            </a:r>
            <a:r>
              <a:rPr lang="fr-FR" i="1" dirty="0" smtClean="0"/>
              <a:t>alorisation </a:t>
            </a:r>
            <a:r>
              <a:rPr lang="fr-FR" i="1" dirty="0"/>
              <a:t>:</a:t>
            </a:r>
          </a:p>
          <a:p>
            <a:pPr lvl="2"/>
            <a:r>
              <a:rPr lang="fr-FR" i="1" dirty="0" smtClean="0"/>
              <a:t>Des personnes </a:t>
            </a:r>
            <a:r>
              <a:rPr lang="fr-FR" i="1" dirty="0"/>
              <a:t>et interaction plutôt que processus et outils</a:t>
            </a:r>
          </a:p>
          <a:p>
            <a:pPr lvl="2"/>
            <a:r>
              <a:rPr lang="fr-FR" i="1" dirty="0" smtClean="0"/>
              <a:t>Du logiciel </a:t>
            </a:r>
            <a:r>
              <a:rPr lang="fr-FR" i="1" dirty="0"/>
              <a:t>fonctionnel plutôt que documentation complète</a:t>
            </a:r>
          </a:p>
          <a:p>
            <a:pPr lvl="2"/>
            <a:r>
              <a:rPr lang="fr-FR" i="1" dirty="0" smtClean="0"/>
              <a:t>De la collaboration </a:t>
            </a:r>
            <a:r>
              <a:rPr lang="fr-FR" i="1" dirty="0"/>
              <a:t>avec le client plutôt que négociation de </a:t>
            </a:r>
            <a:r>
              <a:rPr lang="fr-FR" i="1" dirty="0" smtClean="0"/>
              <a:t>contrat</a:t>
            </a:r>
          </a:p>
          <a:p>
            <a:pPr lvl="2"/>
            <a:r>
              <a:rPr lang="fr-FR" i="1" dirty="0" smtClean="0"/>
              <a:t>De la Réagir </a:t>
            </a:r>
            <a:r>
              <a:rPr lang="fr-FR" i="1" dirty="0"/>
              <a:t>au changement plutôt que suivre un </a:t>
            </a:r>
            <a:r>
              <a:rPr lang="fr-FR" i="1" dirty="0" smtClean="0"/>
              <a:t>plan</a:t>
            </a:r>
          </a:p>
          <a:p>
            <a:r>
              <a:rPr lang="fr-FR" i="1" dirty="0" smtClean="0"/>
              <a:t>Bien </a:t>
            </a:r>
            <a:r>
              <a:rPr lang="fr-FR" i="1" dirty="0"/>
              <a:t>que les éléments de droite soient </a:t>
            </a:r>
            <a:r>
              <a:rPr lang="fr-FR" i="1" dirty="0" smtClean="0"/>
              <a:t>importants Méthodes </a:t>
            </a:r>
            <a:r>
              <a:rPr lang="fr-FR" i="1" dirty="0" smtClean="0"/>
              <a:t>agiles </a:t>
            </a:r>
            <a:r>
              <a:rPr lang="fr-FR" i="1" dirty="0" smtClean="0">
                <a:sym typeface="Wingdings" panose="05000000000000000000" pitchFamily="2" charset="2"/>
              </a:rPr>
              <a:t> </a:t>
            </a:r>
            <a:r>
              <a:rPr lang="fr-FR" i="1" dirty="0" smtClean="0"/>
              <a:t>considèrent </a:t>
            </a:r>
            <a:r>
              <a:rPr lang="fr-FR" i="1" dirty="0"/>
              <a:t>que les </a:t>
            </a:r>
            <a:r>
              <a:rPr lang="fr-FR" i="1" dirty="0" smtClean="0"/>
              <a:t>éléments de </a:t>
            </a:r>
            <a:r>
              <a:rPr lang="fr-FR" i="1" dirty="0"/>
              <a:t>gauche le sont encore plus.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XP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071546"/>
            <a:ext cx="8715436" cy="5500726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Adobe Myungjo Std M" pitchFamily="18" charset="-128"/>
                <a:ea typeface="Adobe Myungjo Std M" pitchFamily="18" charset="-128"/>
              </a:rPr>
              <a:t>La méthode </a:t>
            </a:r>
            <a:r>
              <a:rPr lang="fr-FR" dirty="0" err="1" smtClean="0">
                <a:latin typeface="Adobe Myungjo Std M" pitchFamily="18" charset="-128"/>
                <a:ea typeface="Adobe Myungjo Std M" pitchFamily="18" charset="-128"/>
              </a:rPr>
              <a:t>Extrème</a:t>
            </a:r>
            <a:r>
              <a:rPr lang="fr-FR" dirty="0" smtClean="0">
                <a:latin typeface="Adobe Myungjo Std M" pitchFamily="18" charset="-128"/>
                <a:ea typeface="Adobe Myungjo Std M" pitchFamily="18" charset="-128"/>
              </a:rPr>
              <a:t> </a:t>
            </a:r>
            <a:r>
              <a:rPr lang="fr-FR" dirty="0" err="1" smtClean="0">
                <a:latin typeface="Adobe Myungjo Std M" pitchFamily="18" charset="-128"/>
                <a:ea typeface="Adobe Myungjo Std M" pitchFamily="18" charset="-128"/>
              </a:rPr>
              <a:t>Programming</a:t>
            </a:r>
            <a:r>
              <a:rPr lang="fr-FR" dirty="0" smtClean="0">
                <a:latin typeface="Adobe Myungjo Std M" pitchFamily="18" charset="-128"/>
                <a:ea typeface="Adobe Myungjo Std M" pitchFamily="18" charset="-128"/>
              </a:rPr>
              <a:t> (XP) est une méthode agile de gestion de projet informatique adaptée aux équipes réduites avec des besoins changeants. </a:t>
            </a:r>
          </a:p>
          <a:p>
            <a:r>
              <a:rPr lang="fr-FR" dirty="0" smtClean="0">
                <a:latin typeface="Adobe Myungjo Std M" pitchFamily="18" charset="-128"/>
                <a:ea typeface="Adobe Myungjo Std M" pitchFamily="18" charset="-128"/>
              </a:rPr>
              <a:t>Elle pousse à l'extrême des principes simples.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Valeurs XP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142984"/>
            <a:ext cx="8715436" cy="5500726"/>
          </a:xfrm>
        </p:spPr>
        <p:txBody>
          <a:bodyPr>
            <a:normAutofit fontScale="77500" lnSpcReduction="20000"/>
          </a:bodyPr>
          <a:lstStyle/>
          <a:p>
            <a:r>
              <a:rPr lang="fr-FR" b="1" dirty="0"/>
              <a:t>Communication</a:t>
            </a:r>
          </a:p>
          <a:p>
            <a:pPr>
              <a:buNone/>
            </a:pPr>
            <a:r>
              <a:rPr lang="fr-FR" dirty="0" smtClean="0"/>
              <a:t>	▸ </a:t>
            </a:r>
            <a:r>
              <a:rPr lang="fr-FR" dirty="0"/>
              <a:t>Développement = Effort collectif de création</a:t>
            </a:r>
          </a:p>
          <a:p>
            <a:pPr>
              <a:buNone/>
            </a:pPr>
            <a:r>
              <a:rPr lang="fr-FR" dirty="0" smtClean="0"/>
              <a:t>		▸ Avoir </a:t>
            </a:r>
            <a:r>
              <a:rPr lang="fr-FR" dirty="0"/>
              <a:t>une vision commune et pouvoir se synchroniser</a:t>
            </a:r>
          </a:p>
          <a:p>
            <a:pPr>
              <a:buNone/>
            </a:pPr>
            <a:r>
              <a:rPr lang="fr-FR" dirty="0" smtClean="0"/>
              <a:t>		</a:t>
            </a:r>
            <a:r>
              <a:rPr lang="fr-FR" dirty="0" smtClean="0">
                <a:sym typeface="Wingdings" pitchFamily="2" charset="2"/>
              </a:rPr>
              <a:t>  </a:t>
            </a:r>
            <a:r>
              <a:rPr lang="fr-FR" dirty="0" smtClean="0"/>
              <a:t>Qualité </a:t>
            </a:r>
            <a:r>
              <a:rPr lang="fr-FR" dirty="0"/>
              <a:t>de la communication</a:t>
            </a:r>
          </a:p>
          <a:p>
            <a:pPr>
              <a:buNone/>
            </a:pPr>
            <a:r>
              <a:rPr lang="fr-FR" dirty="0" smtClean="0"/>
              <a:t>	▸ </a:t>
            </a:r>
            <a:r>
              <a:rPr lang="fr-FR" dirty="0"/>
              <a:t>Communication directe et </a:t>
            </a:r>
            <a:r>
              <a:rPr lang="fr-FR" dirty="0" smtClean="0"/>
              <a:t>contact </a:t>
            </a:r>
            <a:r>
              <a:rPr lang="fr-FR" dirty="0"/>
              <a:t>humain</a:t>
            </a:r>
          </a:p>
          <a:p>
            <a:pPr>
              <a:buNone/>
            </a:pPr>
            <a:r>
              <a:rPr lang="fr-FR" dirty="0" smtClean="0"/>
              <a:t>		▸ </a:t>
            </a:r>
            <a:r>
              <a:rPr lang="fr-FR" dirty="0"/>
              <a:t>Faiblesse pour la traçabilité et la structuration</a:t>
            </a:r>
          </a:p>
          <a:p>
            <a:pPr>
              <a:buNone/>
            </a:pPr>
            <a:r>
              <a:rPr lang="fr-FR" dirty="0" smtClean="0"/>
              <a:t>		▸ </a:t>
            </a:r>
            <a:r>
              <a:rPr lang="fr-FR" dirty="0"/>
              <a:t>Augmentation de la réactivité</a:t>
            </a:r>
          </a:p>
          <a:p>
            <a:pPr>
              <a:buNone/>
            </a:pPr>
            <a:r>
              <a:rPr lang="fr-FR" dirty="0" smtClean="0"/>
              <a:t>	▸ </a:t>
            </a:r>
            <a:r>
              <a:rPr lang="fr-FR" dirty="0"/>
              <a:t>Communication écrite </a:t>
            </a:r>
            <a:r>
              <a:rPr lang="fr-FR" dirty="0" smtClean="0"/>
              <a:t>présente :</a:t>
            </a:r>
          </a:p>
          <a:p>
            <a:pPr>
              <a:buNone/>
            </a:pPr>
            <a:r>
              <a:rPr lang="fr-FR" dirty="0"/>
              <a:t>	</a:t>
            </a:r>
            <a:r>
              <a:rPr lang="fr-FR" dirty="0" smtClean="0"/>
              <a:t>	 </a:t>
            </a:r>
            <a:r>
              <a:rPr lang="fr-FR" dirty="0"/>
              <a:t>en général par du code</a:t>
            </a:r>
          </a:p>
          <a:p>
            <a:pPr>
              <a:buNone/>
            </a:pPr>
            <a:endParaRPr lang="fr-FR" dirty="0"/>
          </a:p>
          <a:p>
            <a:pPr lvl="1">
              <a:buNone/>
            </a:pPr>
            <a:r>
              <a:rPr lang="fr-FR" sz="2400" dirty="0" smtClean="0">
                <a:latin typeface="Adobe Kaiti Std R" pitchFamily="18" charset="-128"/>
                <a:ea typeface="Adobe Kaiti Std R" pitchFamily="18" charset="-128"/>
              </a:rPr>
              <a:t>-  C'est le moyen fondamental pour éviter les problèmes. </a:t>
            </a:r>
          </a:p>
          <a:p>
            <a:pPr lvl="1">
              <a:buNone/>
            </a:pPr>
            <a:r>
              <a:rPr lang="fr-FR" sz="2400" dirty="0" smtClean="0">
                <a:latin typeface="Adobe Kaiti Std R" pitchFamily="18" charset="-128"/>
                <a:ea typeface="Adobe Kaiti Std R" pitchFamily="18" charset="-128"/>
              </a:rPr>
              <a:t>-  Les</a:t>
            </a:r>
            <a:r>
              <a:rPr lang="fr-FR" sz="2400" b="1" dirty="0" smtClean="0">
                <a:latin typeface="Adobe Kaiti Std R" pitchFamily="18" charset="-128"/>
                <a:ea typeface="Adobe Kaiti Std R" pitchFamily="18" charset="-128"/>
              </a:rPr>
              <a:t> pratiques </a:t>
            </a:r>
            <a:r>
              <a:rPr lang="fr-FR" sz="2400" dirty="0" smtClean="0">
                <a:latin typeface="Adobe Kaiti Std R" pitchFamily="18" charset="-128"/>
                <a:ea typeface="Adobe Kaiti Std R" pitchFamily="18" charset="-128"/>
              </a:rPr>
              <a:t>que  préconise l'XP imposent une communication intense.</a:t>
            </a:r>
          </a:p>
          <a:p>
            <a:pPr lvl="1">
              <a:buFontTx/>
              <a:buChar char="-"/>
            </a:pPr>
            <a:r>
              <a:rPr lang="fr-FR" sz="2400" dirty="0" smtClean="0">
                <a:latin typeface="Adobe Kaiti Std R" pitchFamily="18" charset="-128"/>
                <a:ea typeface="Adobe Kaiti Std R" pitchFamily="18" charset="-128"/>
              </a:rPr>
              <a:t>Les tests, la programmation en binôme et le jeu du planning obligent les développeurs, les décideurs et les clients à communiquer. </a:t>
            </a:r>
          </a:p>
          <a:p>
            <a:pPr lvl="1">
              <a:buFontTx/>
              <a:buChar char="-"/>
            </a:pPr>
            <a:r>
              <a:rPr lang="fr-FR" sz="2400" dirty="0" smtClean="0">
                <a:latin typeface="Adobe Kaiti Std R" pitchFamily="18" charset="-128"/>
                <a:ea typeface="Adobe Kaiti Std R" pitchFamily="18" charset="-128"/>
              </a:rPr>
              <a:t>Si un manque apparait malgré tout, un </a:t>
            </a:r>
            <a:r>
              <a:rPr lang="fr-FR" sz="2400" b="1" dirty="0" smtClean="0">
                <a:latin typeface="Adobe Kaiti Std R" pitchFamily="18" charset="-128"/>
                <a:ea typeface="Adobe Kaiti Std R" pitchFamily="18" charset="-128"/>
              </a:rPr>
              <a:t>coach </a:t>
            </a:r>
            <a:r>
              <a:rPr lang="fr-FR" sz="2400" dirty="0" smtClean="0">
                <a:latin typeface="Adobe Kaiti Std R" pitchFamily="18" charset="-128"/>
                <a:ea typeface="Adobe Kaiti Std R" pitchFamily="18" charset="-128"/>
              </a:rPr>
              <a:t>se charge de l'identifier et de remettre ces personnes en contact.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2184</TotalTime>
  <Words>490</Words>
  <Application>Microsoft Office PowerPoint</Application>
  <PresentationFormat>Affichage à l'écran (4:3)</PresentationFormat>
  <Paragraphs>678</Paragraphs>
  <Slides>55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55</vt:i4>
      </vt:variant>
    </vt:vector>
  </HeadingPairs>
  <TitlesOfParts>
    <vt:vector size="61" baseType="lpstr">
      <vt:lpstr>Adobe Kaiti Std R</vt:lpstr>
      <vt:lpstr>Adobe Myungjo Std M</vt:lpstr>
      <vt:lpstr>Arial</vt:lpstr>
      <vt:lpstr>Calibri</vt:lpstr>
      <vt:lpstr>Wingdings</vt:lpstr>
      <vt:lpstr>Thème Office</vt:lpstr>
      <vt:lpstr>Méthode agile XP :  eXtreme Programming</vt:lpstr>
      <vt:lpstr>Préhistoire : influences</vt:lpstr>
      <vt:lpstr>Préhistoire : influences</vt:lpstr>
      <vt:lpstr>Préhistoire : influences</vt:lpstr>
      <vt:lpstr>Les débuts</vt:lpstr>
      <vt:lpstr>Les débuts</vt:lpstr>
      <vt:lpstr>Le Manifeste Agile</vt:lpstr>
      <vt:lpstr>XP</vt:lpstr>
      <vt:lpstr>Valeurs XP</vt:lpstr>
      <vt:lpstr>Valeurs XP</vt:lpstr>
      <vt:lpstr>Valeurs XP</vt:lpstr>
      <vt:lpstr>Valeurs XP</vt:lpstr>
      <vt:lpstr>Principes XP</vt:lpstr>
      <vt:lpstr>Equipe et rôle XP : Programmeur </vt:lpstr>
      <vt:lpstr>Equipe et rôle XP : Programmeur </vt:lpstr>
      <vt:lpstr>Equipe et rôle XP : Programmeur </vt:lpstr>
      <vt:lpstr>Equipe et rôle XP : Client</vt:lpstr>
      <vt:lpstr>Equipe et rôle XP : Client</vt:lpstr>
      <vt:lpstr>Equipe et rôle XP : Client</vt:lpstr>
      <vt:lpstr>Equipe et rôle XP : Client</vt:lpstr>
      <vt:lpstr>Equipe et rôle XP : Testeur</vt:lpstr>
      <vt:lpstr>Equipe et rôle XP : Tracker</vt:lpstr>
      <vt:lpstr>Equipe et rôle XP : Tracker</vt:lpstr>
      <vt:lpstr>Equipe et rôle XP : Manager</vt:lpstr>
      <vt:lpstr>Equipe et rôle XP : Coach</vt:lpstr>
      <vt:lpstr>Répartition des rôles</vt:lpstr>
      <vt:lpstr>Précautions </vt:lpstr>
      <vt:lpstr>Précautions </vt:lpstr>
      <vt:lpstr>Précautions </vt:lpstr>
      <vt:lpstr>Développement piloté par les tests </vt:lpstr>
      <vt:lpstr>Développement piloté par les tests </vt:lpstr>
      <vt:lpstr>Développement piloté par les tests </vt:lpstr>
      <vt:lpstr>Conception simple</vt:lpstr>
      <vt:lpstr>Conception simple</vt:lpstr>
      <vt:lpstr>Remaniement</vt:lpstr>
      <vt:lpstr>Remaniement</vt:lpstr>
      <vt:lpstr>Métaphores</vt:lpstr>
      <vt:lpstr>Programmation en binôme</vt:lpstr>
      <vt:lpstr>Programmation en binôme</vt:lpstr>
      <vt:lpstr>Programmation en binôme</vt:lpstr>
      <vt:lpstr>Responsabilité collective du code</vt:lpstr>
      <vt:lpstr>Responsabilité collective du code</vt:lpstr>
      <vt:lpstr>Règles de codage</vt:lpstr>
      <vt:lpstr>Intégration continue</vt:lpstr>
      <vt:lpstr>Client sur site</vt:lpstr>
      <vt:lpstr>Rythme durable</vt:lpstr>
      <vt:lpstr>Livraisons fréquentes</vt:lpstr>
      <vt:lpstr>Livraisons fréquentes</vt:lpstr>
      <vt:lpstr>Planification itérative</vt:lpstr>
      <vt:lpstr>Planification itérative : livraisons</vt:lpstr>
      <vt:lpstr>Planification itérative : livraisons</vt:lpstr>
      <vt:lpstr>Planification itérative : livraisons</vt:lpstr>
      <vt:lpstr>Planification itérative : livraisons</vt:lpstr>
      <vt:lpstr>Planification itérative : Itérations</vt:lpstr>
      <vt:lpstr>Planification itérative : Itérations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Méthode agile XP :  eXtreme Programming</dc:title>
  <dc:creator>ouzzif</dc:creator>
  <cp:lastModifiedBy>admin</cp:lastModifiedBy>
  <cp:revision>70</cp:revision>
  <dcterms:created xsi:type="dcterms:W3CDTF">2014-12-17T15:53:53Z</dcterms:created>
  <dcterms:modified xsi:type="dcterms:W3CDTF">2016-11-17T17:30:54Z</dcterms:modified>
</cp:coreProperties>
</file>