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19" autoAdjust="0"/>
  </p:normalViewPr>
  <p:slideViewPr>
    <p:cSldViewPr snapToGrid="0">
      <p:cViewPr varScale="1">
        <p:scale>
          <a:sx n="119" d="100"/>
          <a:sy n="119" d="100"/>
        </p:scale>
        <p:origin x="9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INTERNSHIP</a:t>
            </a:r>
            <a:br>
              <a:rPr lang="en-US" sz="4000" dirty="0"/>
            </a:br>
            <a:r>
              <a:rPr lang="en-US" sz="4000" dirty="0"/>
              <a:t>IN</a:t>
            </a:r>
            <a:br>
              <a:rPr lang="en-US" sz="4000" dirty="0"/>
            </a:br>
            <a:r>
              <a:rPr lang="en-US" sz="4000" dirty="0"/>
              <a:t>AI/ML/DL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Under Dr. Vimal Bhaitia</a:t>
            </a:r>
          </a:p>
          <a:p>
            <a:pPr algn="l"/>
            <a:r>
              <a:rPr lang="en-US" sz="2300" dirty="0"/>
              <a:t>By </a:t>
            </a:r>
            <a:r>
              <a:rPr lang="en-US" dirty="0"/>
              <a:t>Apoorva Rathore</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Table Of Contents: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SVM</a:t>
            </a:r>
          </a:p>
          <a:p>
            <a:r>
              <a:rPr lang="en-US" sz="2400" dirty="0"/>
              <a:t>Regression using Deep Neural Network</a:t>
            </a:r>
          </a:p>
          <a:p>
            <a:r>
              <a:rPr lang="en-US" sz="2400" dirty="0"/>
              <a:t>U-Net</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D423-C210-31AB-DB38-71415D9C60B0}"/>
              </a:ext>
            </a:extLst>
          </p:cNvPr>
          <p:cNvSpPr>
            <a:spLocks noGrp="1"/>
          </p:cNvSpPr>
          <p:nvPr>
            <p:ph type="title"/>
          </p:nvPr>
        </p:nvSpPr>
        <p:spPr/>
        <p:txBody>
          <a:bodyPr/>
          <a:lstStyle/>
          <a:p>
            <a:r>
              <a:rPr lang="en-US" dirty="0"/>
              <a:t>Regression using Deep Neural Networks</a:t>
            </a:r>
            <a:endParaRPr lang="en-IN" dirty="0"/>
          </a:p>
        </p:txBody>
      </p:sp>
      <p:sp>
        <p:nvSpPr>
          <p:cNvPr id="3" name="Content Placeholder 2">
            <a:extLst>
              <a:ext uri="{FF2B5EF4-FFF2-40B4-BE49-F238E27FC236}">
                <a16:creationId xmlns:a16="http://schemas.microsoft.com/office/drawing/2014/main" id="{E0C3705C-2829-81DE-0CB1-A574452127F1}"/>
              </a:ext>
            </a:extLst>
          </p:cNvPr>
          <p:cNvSpPr>
            <a:spLocks noGrp="1"/>
          </p:cNvSpPr>
          <p:nvPr>
            <p:ph idx="1"/>
          </p:nvPr>
        </p:nvSpPr>
        <p:spPr/>
        <p:txBody>
          <a:bodyPr/>
          <a:lstStyle/>
          <a:p>
            <a:r>
              <a:rPr lang="en-US" dirty="0"/>
              <a:t>Linear Regression is a machine learning algorithm based on supervised learning. It performs a regression task.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 and the number of independent variables being used. Linear Regression is the basic form of regression analysis. It assumes that there is a linear relationship between the dependent variable and the predictor(s)</a:t>
            </a:r>
            <a:endParaRPr lang="en-IN" dirty="0"/>
          </a:p>
        </p:txBody>
      </p:sp>
    </p:spTree>
    <p:extLst>
      <p:ext uri="{BB962C8B-B14F-4D97-AF65-F5344CB8AC3E}">
        <p14:creationId xmlns:p14="http://schemas.microsoft.com/office/powerpoint/2010/main" val="297274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A36CA-8957-17D2-4921-6177F7BC54FF}"/>
              </a:ext>
            </a:extLst>
          </p:cNvPr>
          <p:cNvSpPr>
            <a:spLocks noGrp="1"/>
          </p:cNvSpPr>
          <p:nvPr>
            <p:ph idx="1"/>
          </p:nvPr>
        </p:nvSpPr>
        <p:spPr>
          <a:xfrm>
            <a:off x="913795" y="1475874"/>
            <a:ext cx="10353762" cy="4315326"/>
          </a:xfrm>
        </p:spPr>
        <p:txBody>
          <a:bodyPr/>
          <a:lstStyle/>
          <a:p>
            <a:r>
              <a:rPr lang="en-US" dirty="0"/>
              <a:t>Recent years have seen a surge in the use of Neural Networks for regression tasks. The purpose of using Artificial Neural Networks for Regression over Linear Regression is that the linear regression can only learn the linear relationship between the features and target and therefore cannot learn the complex non-linear relationship. In order to learn the complex non-linear relationship between the features and target, we are in need of other techniques. One of those techniques is to use Artificial Neural Networks. Artificial Neural Networks have the ability to learn the complex relationship between the features and target due to the presence of activation function in each layer. Following is a general depiction of Artificial Neural Networks.</a:t>
            </a:r>
            <a:endParaRPr lang="en-IN" dirty="0"/>
          </a:p>
        </p:txBody>
      </p:sp>
    </p:spTree>
    <p:extLst>
      <p:ext uri="{BB962C8B-B14F-4D97-AF65-F5344CB8AC3E}">
        <p14:creationId xmlns:p14="http://schemas.microsoft.com/office/powerpoint/2010/main" val="142945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3FC18-4525-2CEE-6077-87C8E8500C65}"/>
              </a:ext>
            </a:extLst>
          </p:cNvPr>
          <p:cNvSpPr>
            <a:spLocks noGrp="1"/>
          </p:cNvSpPr>
          <p:nvPr>
            <p:ph idx="1"/>
          </p:nvPr>
        </p:nvSpPr>
        <p:spPr>
          <a:xfrm>
            <a:off x="913795" y="513348"/>
            <a:ext cx="10353762" cy="5277852"/>
          </a:xfrm>
        </p:spPr>
        <p:txBody>
          <a:bodyPr/>
          <a:lstStyle/>
          <a:p>
            <a:r>
              <a:rPr lang="en-US" dirty="0"/>
              <a:t>The Artificial Neural Networks consists of the Input layer, Hidden layers, Output layer. The hidden layer can be more than one in number. Each layer consists of n number of neurons. Each layer will be having an Activation Function associated with each of the neurons. The activation function is the function that is responsible for introducing non-linearity in the relationship. In our case, the output layer must contain a linear activation function. Each layer can also have regularizers associated with it. Regularizers are responsible for preventing overfitting.</a:t>
            </a:r>
          </a:p>
          <a:p>
            <a:r>
              <a:rPr lang="en-US" dirty="0"/>
              <a:t>Artificial Neural Networks consists of two phases,</a:t>
            </a:r>
          </a:p>
          <a:p>
            <a:pPr marL="36900" indent="0">
              <a:buNone/>
            </a:pPr>
            <a:r>
              <a:rPr lang="en-US" dirty="0"/>
              <a:t>    1. Forward Propagation</a:t>
            </a:r>
          </a:p>
          <a:p>
            <a:pPr marL="36900" indent="0">
              <a:buNone/>
            </a:pPr>
            <a:r>
              <a:rPr lang="en-US" dirty="0"/>
              <a:t>    2. Backward Propagation</a:t>
            </a:r>
            <a:endParaRPr lang="en-IN" dirty="0"/>
          </a:p>
        </p:txBody>
      </p:sp>
    </p:spTree>
    <p:extLst>
      <p:ext uri="{BB962C8B-B14F-4D97-AF65-F5344CB8AC3E}">
        <p14:creationId xmlns:p14="http://schemas.microsoft.com/office/powerpoint/2010/main" val="49144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7F988-86B3-6EFB-44F5-A15BE8207ACF}"/>
              </a:ext>
            </a:extLst>
          </p:cNvPr>
          <p:cNvSpPr>
            <a:spLocks noGrp="1"/>
          </p:cNvSpPr>
          <p:nvPr>
            <p:ph idx="1"/>
          </p:nvPr>
        </p:nvSpPr>
        <p:spPr>
          <a:xfrm>
            <a:off x="913795" y="762000"/>
            <a:ext cx="10353762" cy="5029199"/>
          </a:xfrm>
        </p:spPr>
        <p:txBody>
          <a:bodyPr/>
          <a:lstStyle/>
          <a:p>
            <a:r>
              <a:rPr lang="en-US" dirty="0"/>
              <a:t>Forward propagation is the process of multiplying weights with each feature and adding them. The bias is also added to the result. Backward propagation is the process of updating the weights in the model. Backward propagation requires an optimization function and a loss function.</a:t>
            </a:r>
          </a:p>
          <a:p>
            <a:r>
              <a:rPr lang="en-US" dirty="0"/>
              <a:t>Following is an example of a neuron showing the inputs (x1, x2, ......, </a:t>
            </a:r>
            <a:r>
              <a:rPr lang="en-US" dirty="0" err="1"/>
              <a:t>xn</a:t>
            </a:r>
            <a:r>
              <a:rPr lang="en-US" dirty="0"/>
              <a:t>), their corresponding weights (w1, w2, ......, wn), bias(b) and the activation function f applied to the weighted sum of the inputs.</a:t>
            </a:r>
            <a:endParaRPr lang="en-IN" dirty="0"/>
          </a:p>
        </p:txBody>
      </p:sp>
      <p:pic>
        <p:nvPicPr>
          <p:cNvPr id="5" name="Picture 4">
            <a:extLst>
              <a:ext uri="{FF2B5EF4-FFF2-40B4-BE49-F238E27FC236}">
                <a16:creationId xmlns:a16="http://schemas.microsoft.com/office/drawing/2014/main" id="{3B0D4B7E-115E-7739-670A-5B01F219A480}"/>
              </a:ext>
            </a:extLst>
          </p:cNvPr>
          <p:cNvPicPr>
            <a:picLocks noChangeAspect="1"/>
          </p:cNvPicPr>
          <p:nvPr/>
        </p:nvPicPr>
        <p:blipFill>
          <a:blip r:embed="rId2"/>
          <a:stretch>
            <a:fillRect/>
          </a:stretch>
        </p:blipFill>
        <p:spPr>
          <a:xfrm>
            <a:off x="3145287" y="3795382"/>
            <a:ext cx="5388077" cy="2379406"/>
          </a:xfrm>
          <a:prstGeom prst="rect">
            <a:avLst/>
          </a:prstGeom>
        </p:spPr>
      </p:pic>
    </p:spTree>
    <p:extLst>
      <p:ext uri="{BB962C8B-B14F-4D97-AF65-F5344CB8AC3E}">
        <p14:creationId xmlns:p14="http://schemas.microsoft.com/office/powerpoint/2010/main" val="1506704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F186-90F4-6BA3-F809-8520809080A3}"/>
              </a:ext>
            </a:extLst>
          </p:cNvPr>
          <p:cNvSpPr>
            <a:spLocks noGrp="1"/>
          </p:cNvSpPr>
          <p:nvPr>
            <p:ph type="title"/>
          </p:nvPr>
        </p:nvSpPr>
        <p:spPr/>
        <p:txBody>
          <a:bodyPr/>
          <a:lstStyle/>
          <a:p>
            <a:r>
              <a:rPr lang="en-IN" dirty="0"/>
              <a:t>U-Net</a:t>
            </a:r>
          </a:p>
        </p:txBody>
      </p:sp>
      <p:sp>
        <p:nvSpPr>
          <p:cNvPr id="3" name="Content Placeholder 2">
            <a:extLst>
              <a:ext uri="{FF2B5EF4-FFF2-40B4-BE49-F238E27FC236}">
                <a16:creationId xmlns:a16="http://schemas.microsoft.com/office/drawing/2014/main" id="{7E01C262-FF3D-9B96-95DA-F0CE7C899B4A}"/>
              </a:ext>
            </a:extLst>
          </p:cNvPr>
          <p:cNvSpPr>
            <a:spLocks noGrp="1"/>
          </p:cNvSpPr>
          <p:nvPr>
            <p:ph idx="1"/>
          </p:nvPr>
        </p:nvSpPr>
        <p:spPr/>
        <p:txBody>
          <a:bodyPr/>
          <a:lstStyle/>
          <a:p>
            <a:r>
              <a:rPr lang="en-US" dirty="0"/>
              <a:t>The UNET was developed by Olaf Ronneberger et al. for Bio Medical Image Segmentation. The architecture contains two paths. First path is the contraction path (also called as the encoder) which is used to capture the context in the image. The encoder is just a traditional stack of convolutional and max pooling layers. The second path is the symmetric expanding path (also called as the decoder) which is used to enable precise localization using transposed convolutions. Thus it is an end-to-end fully convolutional network (FCN), i.e. it only contains Convolutional layers and does not contain any Dense layer because of which it can accept image of any size.</a:t>
            </a:r>
            <a:endParaRPr lang="en-IN" dirty="0"/>
          </a:p>
        </p:txBody>
      </p:sp>
    </p:spTree>
    <p:extLst>
      <p:ext uri="{BB962C8B-B14F-4D97-AF65-F5344CB8AC3E}">
        <p14:creationId xmlns:p14="http://schemas.microsoft.com/office/powerpoint/2010/main" val="297464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4C4CE-2613-7C92-CF6D-EF3444ACC513}"/>
              </a:ext>
            </a:extLst>
          </p:cNvPr>
          <p:cNvSpPr>
            <a:spLocks noGrp="1"/>
          </p:cNvSpPr>
          <p:nvPr>
            <p:ph idx="1"/>
          </p:nvPr>
        </p:nvSpPr>
        <p:spPr>
          <a:xfrm>
            <a:off x="913795" y="465222"/>
            <a:ext cx="10353762" cy="5325978"/>
          </a:xfrm>
        </p:spPr>
        <p:txBody>
          <a:bodyPr/>
          <a:lstStyle/>
          <a:p>
            <a:r>
              <a:rPr lang="en-US" dirty="0"/>
              <a:t>Following is the architecture of a general U-Net architecture taken from the original paper:</a:t>
            </a:r>
            <a:endParaRPr lang="en-IN" dirty="0"/>
          </a:p>
        </p:txBody>
      </p:sp>
      <p:pic>
        <p:nvPicPr>
          <p:cNvPr id="5" name="Picture 4">
            <a:extLst>
              <a:ext uri="{FF2B5EF4-FFF2-40B4-BE49-F238E27FC236}">
                <a16:creationId xmlns:a16="http://schemas.microsoft.com/office/drawing/2014/main" id="{3C59D6D2-2C9D-2479-7683-3E7C97CE5659}"/>
              </a:ext>
            </a:extLst>
          </p:cNvPr>
          <p:cNvPicPr>
            <a:picLocks noChangeAspect="1"/>
          </p:cNvPicPr>
          <p:nvPr/>
        </p:nvPicPr>
        <p:blipFill>
          <a:blip r:embed="rId2"/>
          <a:stretch>
            <a:fillRect/>
          </a:stretch>
        </p:blipFill>
        <p:spPr>
          <a:xfrm>
            <a:off x="1347277" y="1433051"/>
            <a:ext cx="4794677" cy="3379581"/>
          </a:xfrm>
          <a:prstGeom prst="rect">
            <a:avLst/>
          </a:prstGeom>
        </p:spPr>
      </p:pic>
      <p:sp>
        <p:nvSpPr>
          <p:cNvPr id="7" name="TextBox 6">
            <a:extLst>
              <a:ext uri="{FF2B5EF4-FFF2-40B4-BE49-F238E27FC236}">
                <a16:creationId xmlns:a16="http://schemas.microsoft.com/office/drawing/2014/main" id="{CA2A2FD8-FAEC-3F22-E15A-665B5E7B9777}"/>
              </a:ext>
            </a:extLst>
          </p:cNvPr>
          <p:cNvSpPr txBox="1"/>
          <p:nvPr/>
        </p:nvSpPr>
        <p:spPr>
          <a:xfrm>
            <a:off x="1235242" y="4917117"/>
            <a:ext cx="5067133" cy="1015663"/>
          </a:xfrm>
          <a:prstGeom prst="rect">
            <a:avLst/>
          </a:prstGeom>
          <a:noFill/>
        </p:spPr>
        <p:txBody>
          <a:bodyPr wrap="square">
            <a:spAutoFit/>
          </a:bodyPr>
          <a:lstStyle/>
          <a:p>
            <a:r>
              <a:rPr lang="en-US" sz="1200" dirty="0"/>
              <a:t>U-net architecture (example for 32x32 pixels in the lowest resolution). Each blue box corresponds to a multi-channel feature map. The number of channels is denoted on top of the box. The x-y-size is provided at the lower left edge of the box. White boxes represent copied feature maps. The arrows denote the different operations.</a:t>
            </a:r>
            <a:endParaRPr lang="en-IN" sz="1200" dirty="0"/>
          </a:p>
        </p:txBody>
      </p:sp>
    </p:spTree>
    <p:extLst>
      <p:ext uri="{BB962C8B-B14F-4D97-AF65-F5344CB8AC3E}">
        <p14:creationId xmlns:p14="http://schemas.microsoft.com/office/powerpoint/2010/main" val="2382069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{30F1428D-EEC1-4AD2-A0AD-3E4E269174AD}tf55705232_win32</Template>
  <TotalTime>11</TotalTime>
  <Words>669</Words>
  <Application>Microsoft Office PowerPoint</Application>
  <PresentationFormat>Widescreen</PresentationFormat>
  <Paragraphs>21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Goudy Old Style</vt:lpstr>
      <vt:lpstr>Wingdings 2</vt:lpstr>
      <vt:lpstr>SlateVTI</vt:lpstr>
      <vt:lpstr>INTERNSHIP IN AI/ML/DL</vt:lpstr>
      <vt:lpstr>Table Of Contents:</vt:lpstr>
      <vt:lpstr>Regression using Deep Neural Networks</vt:lpstr>
      <vt:lpstr>PowerPoint Presentation</vt:lpstr>
      <vt:lpstr>PowerPoint Presentation</vt:lpstr>
      <vt:lpstr>PowerPoint Presentation</vt:lpstr>
      <vt:lpstr>U-Net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IN AI/ML/DL</dc:title>
  <dc:creator>Apoorva Rathore</dc:creator>
  <cp:lastModifiedBy>Apoorva Rathore</cp:lastModifiedBy>
  <cp:revision>1</cp:revision>
  <dcterms:created xsi:type="dcterms:W3CDTF">2022-05-08T10:09:19Z</dcterms:created>
  <dcterms:modified xsi:type="dcterms:W3CDTF">2022-05-08T10:20:42Z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