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7" r:id="rId4"/>
  </p:sldMasterIdLst>
  <p:notesMasterIdLst>
    <p:notesMasterId r:id="rId22"/>
  </p:notesMasterIdLst>
  <p:handoutMasterIdLst>
    <p:handoutMasterId r:id="rId23"/>
  </p:handoutMasterIdLst>
  <p:sldIdLst>
    <p:sldId id="256" r:id="rId5"/>
    <p:sldId id="261" r:id="rId6"/>
    <p:sldId id="257" r:id="rId7"/>
    <p:sldId id="267" r:id="rId8"/>
    <p:sldId id="262" r:id="rId9"/>
    <p:sldId id="266" r:id="rId10"/>
    <p:sldId id="276" r:id="rId11"/>
    <p:sldId id="277" r:id="rId12"/>
    <p:sldId id="269" r:id="rId13"/>
    <p:sldId id="270" r:id="rId14"/>
    <p:sldId id="271" r:id="rId15"/>
    <p:sldId id="272" r:id="rId16"/>
    <p:sldId id="273" r:id="rId17"/>
    <p:sldId id="274" r:id="rId18"/>
    <p:sldId id="275" r:id="rId19"/>
    <p:sldId id="278"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it Chouhan" initials="MC" lastIdx="1" clrIdx="0">
    <p:extLst>
      <p:ext uri="{19B8F6BF-5375-455C-9EA6-DF929625EA0E}">
        <p15:presenceInfo xmlns:p15="http://schemas.microsoft.com/office/powerpoint/2012/main" userId="5e9e194199ff8b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5/5/2022</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5/5/2022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904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2948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32795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34957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57719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29375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4682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0919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3147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940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3726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3061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4287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1597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8163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5/5/2022</a:t>
            </a:fld>
            <a:endParaRPr lang="en-US" dirty="0"/>
          </a:p>
        </p:txBody>
      </p:sp>
    </p:spTree>
    <p:extLst>
      <p:ext uri="{BB962C8B-B14F-4D97-AF65-F5344CB8AC3E}">
        <p14:creationId xmlns:p14="http://schemas.microsoft.com/office/powerpoint/2010/main" val="2129664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5/5/2022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21786706"/>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63FF2D-BDCB-4595-BBBC-E1323BB6A079}"/>
              </a:ext>
            </a:extLst>
          </p:cNvPr>
          <p:cNvSpPr/>
          <p:nvPr/>
        </p:nvSpPr>
        <p:spPr>
          <a:xfrm>
            <a:off x="1217936" y="498717"/>
            <a:ext cx="8712283" cy="646331"/>
          </a:xfrm>
          <a:prstGeom prst="rect">
            <a:avLst/>
          </a:prstGeom>
          <a:noFill/>
        </p:spPr>
        <p:txBody>
          <a:bodyPr wrap="square" lIns="91440" tIns="45720" rIns="91440" bIns="45720">
            <a:spAutoFit/>
          </a:bodyPr>
          <a:lstStyle/>
          <a:p>
            <a:pPr algn="ctr"/>
            <a:r>
              <a:rPr lang="en-US" sz="3600" dirty="0">
                <a:ln w="0"/>
                <a:effectLst>
                  <a:outerShdw blurRad="38100" dist="19050" dir="2700000" algn="tl" rotWithShape="0">
                    <a:schemeClr val="dk1">
                      <a:alpha val="40000"/>
                    </a:schemeClr>
                  </a:outerShdw>
                </a:effectLst>
              </a:rPr>
              <a:t>E-Commerce Website</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581AD0E1-F822-4A91-BF0B-2A0EE3584986}"/>
              </a:ext>
            </a:extLst>
          </p:cNvPr>
          <p:cNvSpPr txBox="1"/>
          <p:nvPr/>
        </p:nvSpPr>
        <p:spPr>
          <a:xfrm>
            <a:off x="3209246" y="2585527"/>
            <a:ext cx="4729661" cy="2780761"/>
          </a:xfrm>
          <a:prstGeom prst="rect">
            <a:avLst/>
          </a:prstGeom>
          <a:noFill/>
        </p:spPr>
        <p:txBody>
          <a:bodyPr wrap="square" rtlCol="0" anchor="ctr">
            <a:spAutoFit/>
          </a:bodyPr>
          <a:lstStyle/>
          <a:p>
            <a:pPr marL="450215" marR="262890" algn="ctr">
              <a:lnSpc>
                <a:spcPct val="115000"/>
              </a:lnSpc>
              <a:spcAft>
                <a:spcPts val="0"/>
              </a:spcAft>
            </a:pPr>
            <a:r>
              <a:rPr lang="en-US" dirty="0">
                <a:effectLst/>
                <a:latin typeface="Calibri" panose="020F0502020204030204" pitchFamily="34" charset="0"/>
                <a:ea typeface="Times New Roman" panose="02020603050405020304" pitchFamily="18" charset="0"/>
                <a:cs typeface="Calibri" panose="020F0502020204030204" pitchFamily="34" charset="0"/>
              </a:rPr>
              <a:t>A </a:t>
            </a:r>
            <a:r>
              <a:rPr lang="en-US" dirty="0">
                <a:latin typeface="Calibri" panose="020F0502020204030204" pitchFamily="34" charset="0"/>
                <a:ea typeface="Times New Roman" panose="02020603050405020304" pitchFamily="18" charset="0"/>
                <a:cs typeface="Calibri" panose="020F0502020204030204" pitchFamily="34" charset="0"/>
              </a:rPr>
              <a:t>presentation</a:t>
            </a:r>
            <a:endParaRPr lang="en-IN" dirty="0">
              <a:effectLst/>
              <a:latin typeface="Calibri" panose="020F0502020204030204" pitchFamily="34" charset="0"/>
              <a:ea typeface="Times New Roman" panose="02020603050405020304" pitchFamily="18" charset="0"/>
              <a:cs typeface="Calibri" panose="020F0502020204030204" pitchFamily="34" charset="0"/>
            </a:endParaRPr>
          </a:p>
          <a:p>
            <a:pPr marL="450215" marR="268605" algn="ctr">
              <a:lnSpc>
                <a:spcPct val="115000"/>
              </a:lnSpc>
              <a:spcBef>
                <a:spcPts val="1315"/>
              </a:spcBef>
              <a:spcAft>
                <a:spcPts val="0"/>
              </a:spcAft>
            </a:pPr>
            <a:r>
              <a:rPr lang="en-US" dirty="0">
                <a:effectLst/>
                <a:latin typeface="Calibri" panose="020F0502020204030204" pitchFamily="34" charset="0"/>
                <a:ea typeface="Times New Roman" panose="02020603050405020304" pitchFamily="18" charset="0"/>
                <a:cs typeface="Calibri" panose="020F0502020204030204" pitchFamily="34" charset="0"/>
              </a:rPr>
              <a:t>Submitted in partial fulfillment of requirement of the Degree of</a:t>
            </a:r>
            <a:endParaRPr lang="en-IN" dirty="0">
              <a:effectLst/>
              <a:latin typeface="Calibri" panose="020F0502020204030204" pitchFamily="34" charset="0"/>
              <a:ea typeface="Times New Roman" panose="02020603050405020304" pitchFamily="18" charset="0"/>
              <a:cs typeface="Calibri" panose="020F0502020204030204" pitchFamily="34" charset="0"/>
            </a:endParaRPr>
          </a:p>
          <a:p>
            <a:pPr marL="450215" marR="267970" algn="ctr">
              <a:lnSpc>
                <a:spcPct val="115000"/>
              </a:lnSpc>
              <a:spcBef>
                <a:spcPts val="20"/>
              </a:spcBef>
              <a:spcAft>
                <a:spcPts val="0"/>
              </a:spcAft>
            </a:pPr>
            <a:r>
              <a:rPr lang="en-US" b="1" dirty="0">
                <a:effectLst/>
                <a:latin typeface="Calibri" panose="020F0502020204030204" pitchFamily="34" charset="0"/>
                <a:ea typeface="Times New Roman" panose="02020603050405020304" pitchFamily="18" charset="0"/>
                <a:cs typeface="Calibri" panose="020F0502020204030204" pitchFamily="34" charset="0"/>
              </a:rPr>
              <a:t>BACHELOR OF TECHNOLOGY</a:t>
            </a:r>
            <a:endParaRPr lang="en-IN" dirty="0">
              <a:effectLst/>
              <a:latin typeface="Calibri" panose="020F0502020204030204" pitchFamily="34" charset="0"/>
              <a:ea typeface="Times New Roman" panose="02020603050405020304" pitchFamily="18" charset="0"/>
              <a:cs typeface="Calibri" panose="020F0502020204030204" pitchFamily="34" charset="0"/>
            </a:endParaRPr>
          </a:p>
          <a:p>
            <a:pPr marL="450215" marR="266700" algn="ctr">
              <a:lnSpc>
                <a:spcPct val="115000"/>
              </a:lnSpc>
              <a:spcBef>
                <a:spcPts val="1305"/>
              </a:spcBef>
              <a:spcAft>
                <a:spcPts val="0"/>
              </a:spcAft>
            </a:pPr>
            <a:r>
              <a:rPr lang="en-US" dirty="0">
                <a:effectLst/>
                <a:latin typeface="Calibri" panose="020F0502020204030204" pitchFamily="34" charset="0"/>
                <a:ea typeface="Times New Roman" panose="02020603050405020304" pitchFamily="18" charset="0"/>
                <a:cs typeface="Calibri" panose="020F0502020204030204" pitchFamily="34" charset="0"/>
              </a:rPr>
              <a:t>in</a:t>
            </a:r>
            <a:endParaRPr lang="en-IN" dirty="0">
              <a:effectLst/>
              <a:latin typeface="Calibri" panose="020F0502020204030204" pitchFamily="34" charset="0"/>
              <a:ea typeface="Times New Roman" panose="02020603050405020304" pitchFamily="18" charset="0"/>
              <a:cs typeface="Calibri" panose="020F0502020204030204" pitchFamily="34" charset="0"/>
            </a:endParaRPr>
          </a:p>
          <a:p>
            <a:pPr marL="449580" marR="268605" algn="ctr">
              <a:lnSpc>
                <a:spcPct val="115000"/>
              </a:lnSpc>
              <a:spcBef>
                <a:spcPts val="1310"/>
              </a:spcBef>
              <a:spcAft>
                <a:spcPts val="0"/>
              </a:spcAft>
            </a:pPr>
            <a:r>
              <a:rPr lang="en-US" b="1" dirty="0">
                <a:effectLst/>
                <a:latin typeface="Calibri" panose="020F0502020204030204" pitchFamily="34" charset="0"/>
                <a:ea typeface="Times New Roman" panose="02020603050405020304" pitchFamily="18" charset="0"/>
                <a:cs typeface="Calibri" panose="020F0502020204030204" pitchFamily="34" charset="0"/>
              </a:rPr>
              <a:t>COMPUTER SCIENCE AND ENGINEERING</a:t>
            </a:r>
            <a:endParaRPr lang="en-IN" dirty="0">
              <a:effectLst/>
              <a:latin typeface="Calibri" panose="020F0502020204030204" pitchFamily="34" charset="0"/>
              <a:ea typeface="Times New Roman" panose="02020603050405020304" pitchFamily="18" charset="0"/>
              <a:cs typeface="Calibri" panose="020F0502020204030204" pitchFamily="34" charset="0"/>
            </a:endParaRPr>
          </a:p>
          <a:p>
            <a:pPr algn="ctr"/>
            <a:endParaRPr lang="en-IN"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8A454665-E2A0-4D3D-B2AE-F0725ABCFE81}"/>
              </a:ext>
            </a:extLst>
          </p:cNvPr>
          <p:cNvSpPr txBox="1"/>
          <p:nvPr/>
        </p:nvSpPr>
        <p:spPr>
          <a:xfrm>
            <a:off x="6801553" y="5478260"/>
            <a:ext cx="4651023" cy="1044901"/>
          </a:xfrm>
          <a:prstGeom prst="rect">
            <a:avLst/>
          </a:prstGeom>
          <a:noFill/>
        </p:spPr>
        <p:txBody>
          <a:bodyPr wrap="square" rtlCol="0">
            <a:spAutoFit/>
          </a:bodyPr>
          <a:lstStyle/>
          <a:p>
            <a:pPr marL="450215" marR="267335" algn="ctr">
              <a:lnSpc>
                <a:spcPct val="115000"/>
              </a:lnSpc>
              <a:spcBef>
                <a:spcPts val="1300"/>
              </a:spcBef>
            </a:pPr>
            <a:r>
              <a:rPr lang="en-US" sz="1800" b="1" kern="0" dirty="0">
                <a:solidFill>
                  <a:srgbClr val="000009"/>
                </a:solidFill>
                <a:effectLst/>
                <a:latin typeface="Calibri" panose="020F0502020204030204" pitchFamily="34" charset="0"/>
                <a:ea typeface="Times New Roman" panose="02020603050405020304" pitchFamily="18" charset="0"/>
              </a:rPr>
              <a:t>BY</a:t>
            </a:r>
            <a:endParaRPr lang="en-IN" sz="1800" b="1" kern="0" dirty="0">
              <a:effectLst/>
              <a:latin typeface="Times New Roman" panose="02020603050405020304" pitchFamily="18" charset="0"/>
              <a:ea typeface="Times New Roman" panose="02020603050405020304" pitchFamily="18" charset="0"/>
            </a:endParaRPr>
          </a:p>
          <a:p>
            <a:pPr marL="450215" marR="266700" algn="ctr">
              <a:lnSpc>
                <a:spcPct val="115000"/>
              </a:lnSpc>
              <a:spcBef>
                <a:spcPts val="280"/>
              </a:spcBef>
            </a:pPr>
            <a:r>
              <a:rPr lang="en-US" sz="1800" b="1" dirty="0">
                <a:solidFill>
                  <a:srgbClr val="000009"/>
                </a:solidFill>
                <a:effectLst/>
                <a:latin typeface="Calibri" panose="020F0502020204030204" pitchFamily="34" charset="0"/>
                <a:ea typeface="Times New Roman" panose="02020603050405020304" pitchFamily="18" charset="0"/>
              </a:rPr>
              <a:t>Mohd. Farhan Khan (EN18CS301145) </a:t>
            </a:r>
            <a:endParaRPr lang="en-IN" sz="1800" b="1" dirty="0">
              <a:effectLst/>
              <a:latin typeface="Times New Roman" panose="02020603050405020304" pitchFamily="18" charset="0"/>
              <a:ea typeface="Times New Roman" panose="02020603050405020304" pitchFamily="18" charset="0"/>
            </a:endParaRPr>
          </a:p>
          <a:p>
            <a:endParaRPr lang="en-IN" dirty="0"/>
          </a:p>
        </p:txBody>
      </p:sp>
      <p:sp>
        <p:nvSpPr>
          <p:cNvPr id="16" name="Rectangle 15">
            <a:extLst>
              <a:ext uri="{FF2B5EF4-FFF2-40B4-BE49-F238E27FC236}">
                <a16:creationId xmlns:a16="http://schemas.microsoft.com/office/drawing/2014/main" id="{80129757-F989-4CC5-A471-1F02676070BF}"/>
              </a:ext>
            </a:extLst>
          </p:cNvPr>
          <p:cNvSpPr/>
          <p:nvPr/>
        </p:nvSpPr>
        <p:spPr>
          <a:xfrm>
            <a:off x="4284301" y="1221594"/>
            <a:ext cx="2579552"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Medi-Caps University</a:t>
            </a:r>
          </a:p>
        </p:txBody>
      </p:sp>
      <p:pic>
        <p:nvPicPr>
          <p:cNvPr id="19" name="image1.jpeg">
            <a:extLst>
              <a:ext uri="{FF2B5EF4-FFF2-40B4-BE49-F238E27FC236}">
                <a16:creationId xmlns:a16="http://schemas.microsoft.com/office/drawing/2014/main" id="{B10A6B50-D1F0-4AF1-8934-F0C330836BE9}"/>
              </a:ext>
            </a:extLst>
          </p:cNvPr>
          <p:cNvPicPr/>
          <p:nvPr/>
        </p:nvPicPr>
        <p:blipFill>
          <a:blip r:embed="rId2" cstate="print"/>
          <a:stretch>
            <a:fillRect/>
          </a:stretch>
        </p:blipFill>
        <p:spPr>
          <a:xfrm>
            <a:off x="5052163" y="1707128"/>
            <a:ext cx="1043830" cy="792975"/>
          </a:xfrm>
          <a:prstGeom prst="rect">
            <a:avLst/>
          </a:prstGeom>
        </p:spPr>
      </p:pic>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7" name="TextBox 1048716"/>
          <p:cNvSpPr txBox="1"/>
          <p:nvPr/>
        </p:nvSpPr>
        <p:spPr>
          <a:xfrm>
            <a:off x="563072" y="1062606"/>
            <a:ext cx="10024515" cy="1077218"/>
          </a:xfrm>
          <a:prstGeom prst="rect">
            <a:avLst/>
          </a:prstGeom>
        </p:spPr>
        <p:txBody>
          <a:bodyPr wrap="square" rtlCol="0">
            <a:spAutoFit/>
          </a:bodyPr>
          <a:lstStyle/>
          <a:p>
            <a:pPr marL="457200" indent="-457200">
              <a:buFont typeface="Arial"/>
              <a:buChar char="•"/>
            </a:pPr>
            <a:r>
              <a:rPr lang="en-US" sz="1600" dirty="0">
                <a:solidFill>
                  <a:srgbClr val="000000"/>
                </a:solidFill>
                <a:latin typeface="Times New Roman" panose="02020603050405020304" pitchFamily="18" charset="0"/>
                <a:cs typeface="Times New Roman" panose="02020603050405020304" pitchFamily="18" charset="0"/>
              </a:rPr>
              <a:t>Add To Cart</a:t>
            </a:r>
            <a:endParaRPr lang="en-GB" sz="1600" dirty="0">
              <a:solidFill>
                <a:srgbClr val="000000"/>
              </a:solidFill>
              <a:latin typeface="Times New Roman" panose="02020603050405020304" pitchFamily="18" charset="0"/>
              <a:cs typeface="Times New Roman" panose="02020603050405020304" pitchFamily="18" charset="0"/>
            </a:endParaRPr>
          </a:p>
          <a:p>
            <a:pPr marL="457200" indent="-457200">
              <a:buFont typeface="Arial"/>
              <a:buChar char="•"/>
            </a:pPr>
            <a:r>
              <a:rPr lang="en-US" sz="1600" dirty="0">
                <a:solidFill>
                  <a:srgbClr val="000000"/>
                </a:solidFill>
                <a:latin typeface="Times New Roman" panose="02020603050405020304" pitchFamily="18" charset="0"/>
                <a:cs typeface="Times New Roman" panose="02020603050405020304" pitchFamily="18" charset="0"/>
              </a:rPr>
              <a:t>Select Quantity</a:t>
            </a:r>
            <a:endParaRPr lang="en-GB" sz="1600" dirty="0">
              <a:solidFill>
                <a:srgbClr val="000000"/>
              </a:solidFill>
              <a:latin typeface="Times New Roman" panose="02020603050405020304" pitchFamily="18" charset="0"/>
              <a:cs typeface="Times New Roman" panose="02020603050405020304" pitchFamily="18" charset="0"/>
            </a:endParaRPr>
          </a:p>
          <a:p>
            <a:pPr marL="457200" indent="-457200">
              <a:buFont typeface="Arial"/>
              <a:buChar char="•"/>
            </a:pPr>
            <a:r>
              <a:rPr lang="en-US" sz="1600" dirty="0">
                <a:solidFill>
                  <a:srgbClr val="000000"/>
                </a:solidFill>
                <a:latin typeface="Times New Roman" panose="02020603050405020304" pitchFamily="18" charset="0"/>
                <a:cs typeface="Times New Roman" panose="02020603050405020304" pitchFamily="18" charset="0"/>
              </a:rPr>
              <a:t>Price Calculated</a:t>
            </a:r>
            <a:endParaRPr lang="en-GB" sz="1600" dirty="0">
              <a:solidFill>
                <a:srgbClr val="000000"/>
              </a:solidFill>
              <a:latin typeface="Times New Roman" panose="02020603050405020304" pitchFamily="18" charset="0"/>
              <a:cs typeface="Times New Roman" panose="02020603050405020304" pitchFamily="18" charset="0"/>
            </a:endParaRPr>
          </a:p>
          <a:p>
            <a:pPr marL="457200" indent="-457200">
              <a:buFont typeface="Arial"/>
              <a:buChar char="•"/>
            </a:pPr>
            <a:endParaRPr lang="en-GB" sz="1600" dirty="0">
              <a:solidFill>
                <a:srgbClr val="000000"/>
              </a:solidFill>
              <a:latin typeface="Times New Roman" panose="02020603050405020304" pitchFamily="18" charset="0"/>
              <a:cs typeface="Times New Roman" panose="02020603050405020304" pitchFamily="18" charset="0"/>
            </a:endParaRPr>
          </a:p>
        </p:txBody>
      </p:sp>
      <p:sp>
        <p:nvSpPr>
          <p:cNvPr id="1048718" name="TextBox 1048717"/>
          <p:cNvSpPr txBox="1"/>
          <p:nvPr/>
        </p:nvSpPr>
        <p:spPr>
          <a:xfrm>
            <a:off x="563071" y="2274838"/>
            <a:ext cx="9414627" cy="2308324"/>
          </a:xfrm>
          <a:prstGeom prst="rect">
            <a:avLst/>
          </a:prstGeom>
        </p:spPr>
        <p:txBody>
          <a:bodyPr wrap="square" rtlCol="0">
            <a:spAutoFit/>
          </a:bodyPr>
          <a:lstStyle/>
          <a:p>
            <a:r>
              <a:rPr lang="en-US" sz="1600" b="1" dirty="0">
                <a:solidFill>
                  <a:srgbClr val="000000"/>
                </a:solidFill>
                <a:latin typeface="Times New Roman" panose="02020603050405020304" pitchFamily="18" charset="0"/>
                <a:cs typeface="Times New Roman" panose="02020603050405020304" pitchFamily="18" charset="0"/>
              </a:rPr>
              <a:t>3. Shopping Cart Module.</a:t>
            </a:r>
          </a:p>
          <a:p>
            <a:endParaRPr lang="en-GB" sz="1600" b="1" dirty="0">
              <a:solidFill>
                <a:srgbClr val="000000"/>
              </a:solidFill>
              <a:latin typeface="Times New Roman" panose="02020603050405020304" pitchFamily="18" charset="0"/>
              <a:cs typeface="Times New Roman" panose="02020603050405020304" pitchFamily="18" charset="0"/>
            </a:endParaRPr>
          </a:p>
          <a:p>
            <a:pPr marL="457200" indent="-457200" algn="l">
              <a:buFont typeface="Arial"/>
              <a:buChar char="•"/>
            </a:pPr>
            <a:r>
              <a:rPr lang="en-US" sz="1600" b="0" dirty="0">
                <a:solidFill>
                  <a:srgbClr val="000000"/>
                </a:solidFill>
                <a:latin typeface="Times New Roman" panose="02020603050405020304" pitchFamily="18" charset="0"/>
                <a:cs typeface="Times New Roman" panose="02020603050405020304" pitchFamily="18" charset="0"/>
              </a:rPr>
              <a:t>Normal Shopping Cart functionality – Add more product, Update cart, Remove product, checkout</a:t>
            </a:r>
            <a:endParaRPr lang="en-GB" sz="1600" b="0" dirty="0">
              <a:solidFill>
                <a:srgbClr val="000000"/>
              </a:solidFill>
              <a:latin typeface="Times New Roman" panose="02020603050405020304" pitchFamily="18" charset="0"/>
              <a:cs typeface="Times New Roman" panose="02020603050405020304" pitchFamily="18" charset="0"/>
            </a:endParaRPr>
          </a:p>
          <a:p>
            <a:pPr marL="457200" indent="-457200" algn="l">
              <a:buFont typeface="Arial"/>
              <a:buChar char="•"/>
            </a:pPr>
            <a:r>
              <a:rPr lang="en-US" sz="1600" b="0" dirty="0">
                <a:solidFill>
                  <a:srgbClr val="000000"/>
                </a:solidFill>
                <a:latin typeface="Times New Roman" panose="02020603050405020304" pitchFamily="18" charset="0"/>
                <a:cs typeface="Times New Roman" panose="02020603050405020304" pitchFamily="18" charset="0"/>
              </a:rPr>
              <a:t>Gift Packaging feature – selecting Gift package type</a:t>
            </a:r>
            <a:endParaRPr lang="en-GB" sz="1600" b="0" dirty="0">
              <a:solidFill>
                <a:srgbClr val="000000"/>
              </a:solidFill>
              <a:latin typeface="Times New Roman" panose="02020603050405020304" pitchFamily="18" charset="0"/>
              <a:cs typeface="Times New Roman" panose="02020603050405020304" pitchFamily="18" charset="0"/>
            </a:endParaRPr>
          </a:p>
          <a:p>
            <a:pPr marL="457200" indent="-457200" algn="l">
              <a:buFont typeface="Arial"/>
              <a:buChar char="•"/>
            </a:pPr>
            <a:r>
              <a:rPr lang="en-US" sz="1600" b="0" dirty="0">
                <a:solidFill>
                  <a:srgbClr val="000000"/>
                </a:solidFill>
                <a:latin typeface="Times New Roman" panose="02020603050405020304" pitchFamily="18" charset="0"/>
                <a:cs typeface="Times New Roman" panose="02020603050405020304" pitchFamily="18" charset="0"/>
              </a:rPr>
              <a:t>Shipping location wise shipping charge display</a:t>
            </a:r>
          </a:p>
          <a:p>
            <a:pPr marL="457200" indent="-457200" algn="l">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rPr>
              <a:t>Billing Address &gt; Shipping Address (same or separate)</a:t>
            </a:r>
            <a:endParaRPr lang="en-GB" sz="1600" dirty="0">
              <a:solidFill>
                <a:srgbClr val="000000"/>
              </a:solidFill>
              <a:latin typeface="Times New Roman" panose="02020603050405020304" pitchFamily="18" charset="0"/>
              <a:cs typeface="Times New Roman" panose="02020603050405020304" pitchFamily="18" charset="0"/>
            </a:endParaRPr>
          </a:p>
          <a:p>
            <a:pPr marL="457200" indent="-457200" algn="l">
              <a:buFont typeface="Arial"/>
              <a:buChar char="•"/>
            </a:pPr>
            <a:endParaRPr lang="en-GB" sz="1600" dirty="0">
              <a:solidFill>
                <a:srgbClr val="000000"/>
              </a:solidFill>
              <a:latin typeface="Times New Roman" panose="02020603050405020304" pitchFamily="18" charset="0"/>
              <a:cs typeface="Times New Roman" panose="02020603050405020304" pitchFamily="18" charset="0"/>
            </a:endParaRPr>
          </a:p>
          <a:p>
            <a:pPr marL="457200" indent="-457200" algn="l">
              <a:buFont typeface="Arial"/>
              <a:buChar char="•"/>
            </a:pPr>
            <a:endParaRPr lang="en-GB" sz="1600" b="0" dirty="0">
              <a:solidFill>
                <a:srgbClr val="000000"/>
              </a:solidFill>
              <a:latin typeface="Times New Roman" panose="02020603050405020304" pitchFamily="18" charset="0"/>
              <a:cs typeface="Times New Roman" panose="02020603050405020304" pitchFamily="18" charset="0"/>
            </a:endParaRPr>
          </a:p>
          <a:p>
            <a:endParaRPr lang="en-GB" sz="1600" b="1" dirty="0">
              <a:solidFill>
                <a:srgbClr val="000000"/>
              </a:solidFill>
            </a:endParaRPr>
          </a:p>
        </p:txBody>
      </p:sp>
      <p:sp>
        <p:nvSpPr>
          <p:cNvPr id="5" name="TextBox 4">
            <a:extLst>
              <a:ext uri="{FF2B5EF4-FFF2-40B4-BE49-F238E27FC236}">
                <a16:creationId xmlns:a16="http://schemas.microsoft.com/office/drawing/2014/main" id="{6CEB2738-653C-49EE-6DB5-7770B8BF4402}"/>
              </a:ext>
            </a:extLst>
          </p:cNvPr>
          <p:cNvSpPr txBox="1"/>
          <p:nvPr/>
        </p:nvSpPr>
        <p:spPr>
          <a:xfrm>
            <a:off x="563071" y="4302677"/>
            <a:ext cx="9473257" cy="830997"/>
          </a:xfrm>
          <a:prstGeom prst="rect">
            <a:avLst/>
          </a:prstGeom>
        </p:spPr>
        <p:txBody>
          <a:bodyPr wrap="square" rtlCol="0">
            <a:spAutoFit/>
          </a:bodyPr>
          <a:lstStyle/>
          <a:p>
            <a:r>
              <a:rPr lang="en-US" sz="1600" b="1" dirty="0">
                <a:solidFill>
                  <a:srgbClr val="000000"/>
                </a:solidFill>
                <a:latin typeface="Times New Roman" panose="02020603050405020304" pitchFamily="18" charset="0"/>
                <a:cs typeface="Times New Roman" panose="02020603050405020304" pitchFamily="18" charset="0"/>
              </a:rPr>
              <a:t>4. Payment module</a:t>
            </a:r>
            <a:endParaRPr lang="en-GB" sz="1600" b="1" dirty="0">
              <a:solidFill>
                <a:srgbClr val="000000"/>
              </a:solidFill>
              <a:latin typeface="Times New Roman" panose="02020603050405020304" pitchFamily="18" charset="0"/>
              <a:cs typeface="Times New Roman" panose="02020603050405020304" pitchFamily="18" charset="0"/>
            </a:endParaRPr>
          </a:p>
          <a:p>
            <a:pPr marL="457200" indent="-457200">
              <a:buFont typeface="Arial"/>
              <a:buChar char="•"/>
            </a:pPr>
            <a:r>
              <a:rPr lang="en-US" sz="1600" b="0" dirty="0">
                <a:solidFill>
                  <a:srgbClr val="000000"/>
                </a:solidFill>
                <a:latin typeface="Times New Roman" panose="02020603050405020304" pitchFamily="18" charset="0"/>
                <a:cs typeface="Times New Roman" panose="02020603050405020304" pitchFamily="18" charset="0"/>
              </a:rPr>
              <a:t>Payment module integration</a:t>
            </a:r>
            <a:endParaRPr lang="en-GB" sz="1600" b="0" dirty="0">
              <a:solidFill>
                <a:srgbClr val="000000"/>
              </a:solidFill>
              <a:latin typeface="Times New Roman" panose="02020603050405020304" pitchFamily="18" charset="0"/>
              <a:cs typeface="Times New Roman" panose="02020603050405020304" pitchFamily="18" charset="0"/>
            </a:endParaRPr>
          </a:p>
          <a:p>
            <a:pPr marL="457200" indent="-457200">
              <a:buFont typeface="Arial"/>
              <a:buChar char="•"/>
            </a:pPr>
            <a:r>
              <a:rPr lang="en-US" sz="1600" b="0" dirty="0">
                <a:solidFill>
                  <a:srgbClr val="000000"/>
                </a:solidFill>
                <a:latin typeface="Times New Roman" panose="02020603050405020304" pitchFamily="18" charset="0"/>
                <a:cs typeface="Times New Roman" panose="02020603050405020304" pitchFamily="18" charset="0"/>
              </a:rPr>
              <a:t>User can pay through this module in time of shopping.</a:t>
            </a:r>
            <a:endParaRPr lang="en-GB" sz="1600" b="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2AE0E0-6930-FA52-874A-2E9BB3EB6CD1}"/>
              </a:ext>
            </a:extLst>
          </p:cNvPr>
          <p:cNvSpPr txBox="1"/>
          <p:nvPr/>
        </p:nvSpPr>
        <p:spPr>
          <a:xfrm>
            <a:off x="2735802" y="284942"/>
            <a:ext cx="6098958" cy="369332"/>
          </a:xfrm>
          <a:prstGeom prst="rect">
            <a:avLst/>
          </a:prstGeom>
          <a:noFill/>
        </p:spPr>
        <p:txBody>
          <a:bodyPr wrap="square">
            <a:spAutoFit/>
          </a:bodyPr>
          <a:lstStyle/>
          <a:p>
            <a:pPr algn="ctr"/>
            <a:r>
              <a:rPr lang="en-US" b="1" dirty="0">
                <a:latin typeface="Calibri" panose="020F0502020204030204" pitchFamily="34" charset="0"/>
                <a:cs typeface="Calibri" panose="020F0502020204030204" pitchFamily="34" charset="0"/>
              </a:rPr>
              <a:t>Project screenshots</a:t>
            </a:r>
          </a:p>
        </p:txBody>
      </p:sp>
      <p:sp>
        <p:nvSpPr>
          <p:cNvPr id="4" name="TextBox 3">
            <a:extLst>
              <a:ext uri="{FF2B5EF4-FFF2-40B4-BE49-F238E27FC236}">
                <a16:creationId xmlns:a16="http://schemas.microsoft.com/office/drawing/2014/main" id="{86DAEE92-63E8-FB16-5650-F0C7BE3D4458}"/>
              </a:ext>
            </a:extLst>
          </p:cNvPr>
          <p:cNvSpPr txBox="1"/>
          <p:nvPr/>
        </p:nvSpPr>
        <p:spPr>
          <a:xfrm>
            <a:off x="0" y="1132952"/>
            <a:ext cx="4598634" cy="369332"/>
          </a:xfrm>
          <a:prstGeom prst="rect">
            <a:avLst/>
          </a:prstGeom>
          <a:noFill/>
        </p:spPr>
        <p:txBody>
          <a:bodyPr wrap="square">
            <a:spAutoFit/>
          </a:bodyPr>
          <a:lstStyle/>
          <a:p>
            <a:pPr algn="ctr"/>
            <a:r>
              <a:rPr lang="en-US" b="1" dirty="0">
                <a:latin typeface="Calibri" panose="020F0502020204030204" pitchFamily="34" charset="0"/>
                <a:cs typeface="Calibri" panose="020F0502020204030204" pitchFamily="34" charset="0"/>
              </a:rPr>
              <a:t>Login Page:</a:t>
            </a:r>
          </a:p>
        </p:txBody>
      </p:sp>
      <p:pic>
        <p:nvPicPr>
          <p:cNvPr id="5" name="Picture 4">
            <a:extLst>
              <a:ext uri="{FF2B5EF4-FFF2-40B4-BE49-F238E27FC236}">
                <a16:creationId xmlns:a16="http://schemas.microsoft.com/office/drawing/2014/main" id="{B6AC87BA-F790-1477-92FD-5BC7E368E30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2701" y="2090308"/>
            <a:ext cx="3185160" cy="3634740"/>
          </a:xfrm>
          <a:prstGeom prst="rect">
            <a:avLst/>
          </a:prstGeom>
          <a:noFill/>
          <a:ln>
            <a:noFill/>
          </a:ln>
        </p:spPr>
      </p:pic>
    </p:spTree>
    <p:extLst>
      <p:ext uri="{BB962C8B-B14F-4D97-AF65-F5344CB8AC3E}">
        <p14:creationId xmlns:p14="http://schemas.microsoft.com/office/powerpoint/2010/main" val="2172083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37A450-17F0-6CCC-2C73-144BE836208A}"/>
              </a:ext>
            </a:extLst>
          </p:cNvPr>
          <p:cNvSpPr txBox="1"/>
          <p:nvPr/>
        </p:nvSpPr>
        <p:spPr>
          <a:xfrm>
            <a:off x="0" y="964276"/>
            <a:ext cx="4598634" cy="369332"/>
          </a:xfrm>
          <a:prstGeom prst="rect">
            <a:avLst/>
          </a:prstGeom>
          <a:noFill/>
        </p:spPr>
        <p:txBody>
          <a:bodyPr wrap="square">
            <a:spAutoFit/>
          </a:bodyPr>
          <a:lstStyle/>
          <a:p>
            <a:pPr algn="ctr"/>
            <a:r>
              <a:rPr lang="en-US" b="1" dirty="0" err="1">
                <a:latin typeface="Calibri" panose="020F0502020204030204" pitchFamily="34" charset="0"/>
                <a:cs typeface="Calibri" panose="020F0502020204030204" pitchFamily="34" charset="0"/>
              </a:rPr>
              <a:t>SignUp</a:t>
            </a:r>
            <a:r>
              <a:rPr lang="en-US" b="1" dirty="0">
                <a:latin typeface="Calibri" panose="020F0502020204030204" pitchFamily="34" charset="0"/>
                <a:cs typeface="Calibri" panose="020F0502020204030204" pitchFamily="34" charset="0"/>
              </a:rPr>
              <a:t> page:</a:t>
            </a:r>
          </a:p>
        </p:txBody>
      </p:sp>
      <p:pic>
        <p:nvPicPr>
          <p:cNvPr id="4" name="Picture 3">
            <a:extLst>
              <a:ext uri="{FF2B5EF4-FFF2-40B4-BE49-F238E27FC236}">
                <a16:creationId xmlns:a16="http://schemas.microsoft.com/office/drawing/2014/main" id="{3083AE56-8A74-348B-29DC-D35726EB0E4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69130" y="2116362"/>
            <a:ext cx="3253740" cy="3672840"/>
          </a:xfrm>
          <a:prstGeom prst="rect">
            <a:avLst/>
          </a:prstGeom>
          <a:noFill/>
          <a:ln>
            <a:noFill/>
          </a:ln>
        </p:spPr>
      </p:pic>
    </p:spTree>
    <p:extLst>
      <p:ext uri="{BB962C8B-B14F-4D97-AF65-F5344CB8AC3E}">
        <p14:creationId xmlns:p14="http://schemas.microsoft.com/office/powerpoint/2010/main" val="3252609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5A4FC8-9ABE-0A53-DA32-583805F57A69}"/>
              </a:ext>
            </a:extLst>
          </p:cNvPr>
          <p:cNvSpPr txBox="1"/>
          <p:nvPr/>
        </p:nvSpPr>
        <p:spPr>
          <a:xfrm>
            <a:off x="-204186" y="635802"/>
            <a:ext cx="4598634" cy="369332"/>
          </a:xfrm>
          <a:prstGeom prst="rect">
            <a:avLst/>
          </a:prstGeom>
          <a:noFill/>
        </p:spPr>
        <p:txBody>
          <a:bodyPr wrap="square">
            <a:spAutoFit/>
          </a:bodyPr>
          <a:lstStyle/>
          <a:p>
            <a:pPr algn="ctr"/>
            <a:r>
              <a:rPr lang="en-US" b="1" dirty="0">
                <a:latin typeface="Calibri" panose="020F0502020204030204" pitchFamily="34" charset="0"/>
                <a:cs typeface="Calibri" panose="020F0502020204030204" pitchFamily="34" charset="0"/>
              </a:rPr>
              <a:t>Store Page:</a:t>
            </a:r>
          </a:p>
        </p:txBody>
      </p:sp>
      <p:pic>
        <p:nvPicPr>
          <p:cNvPr id="3" name="Picture 2">
            <a:extLst>
              <a:ext uri="{FF2B5EF4-FFF2-40B4-BE49-F238E27FC236}">
                <a16:creationId xmlns:a16="http://schemas.microsoft.com/office/drawing/2014/main" id="{8AC60165-C1CC-33D1-56D4-AB671D13ADE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7354" y="1836642"/>
            <a:ext cx="7299268" cy="3587614"/>
          </a:xfrm>
          <a:prstGeom prst="rect">
            <a:avLst/>
          </a:prstGeom>
          <a:noFill/>
          <a:ln>
            <a:noFill/>
          </a:ln>
        </p:spPr>
      </p:pic>
    </p:spTree>
    <p:extLst>
      <p:ext uri="{BB962C8B-B14F-4D97-AF65-F5344CB8AC3E}">
        <p14:creationId xmlns:p14="http://schemas.microsoft.com/office/powerpoint/2010/main" val="2788111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5794C-948A-6524-30C6-27F1C1731464}"/>
              </a:ext>
            </a:extLst>
          </p:cNvPr>
          <p:cNvSpPr txBox="1"/>
          <p:nvPr/>
        </p:nvSpPr>
        <p:spPr>
          <a:xfrm>
            <a:off x="-399495" y="671313"/>
            <a:ext cx="4598634" cy="369332"/>
          </a:xfrm>
          <a:prstGeom prst="rect">
            <a:avLst/>
          </a:prstGeom>
          <a:noFill/>
        </p:spPr>
        <p:txBody>
          <a:bodyPr wrap="square">
            <a:spAutoFit/>
          </a:bodyPr>
          <a:lstStyle/>
          <a:p>
            <a:pPr algn="ctr"/>
            <a:r>
              <a:rPr lang="en-US" b="1" dirty="0">
                <a:latin typeface="Calibri" panose="020F0502020204030204" pitchFamily="34" charset="0"/>
                <a:cs typeface="Calibri" panose="020F0502020204030204" pitchFamily="34" charset="0"/>
              </a:rPr>
              <a:t>Cart Page:</a:t>
            </a:r>
          </a:p>
        </p:txBody>
      </p:sp>
      <p:pic>
        <p:nvPicPr>
          <p:cNvPr id="3" name="Picture 2">
            <a:extLst>
              <a:ext uri="{FF2B5EF4-FFF2-40B4-BE49-F238E27FC236}">
                <a16:creationId xmlns:a16="http://schemas.microsoft.com/office/drawing/2014/main" id="{D9B43A39-9D18-A0CF-8E00-AE121DF923B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7112" y="1912731"/>
            <a:ext cx="7874378" cy="3875510"/>
          </a:xfrm>
          <a:prstGeom prst="rect">
            <a:avLst/>
          </a:prstGeom>
          <a:noFill/>
          <a:ln>
            <a:noFill/>
          </a:ln>
        </p:spPr>
      </p:pic>
    </p:spTree>
    <p:extLst>
      <p:ext uri="{BB962C8B-B14F-4D97-AF65-F5344CB8AC3E}">
        <p14:creationId xmlns:p14="http://schemas.microsoft.com/office/powerpoint/2010/main" val="798331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0CC368-82F2-C494-0332-397D0E90071C}"/>
              </a:ext>
            </a:extLst>
          </p:cNvPr>
          <p:cNvSpPr txBox="1"/>
          <p:nvPr/>
        </p:nvSpPr>
        <p:spPr>
          <a:xfrm>
            <a:off x="-417250" y="582537"/>
            <a:ext cx="4598634" cy="369332"/>
          </a:xfrm>
          <a:prstGeom prst="rect">
            <a:avLst/>
          </a:prstGeom>
          <a:noFill/>
        </p:spPr>
        <p:txBody>
          <a:bodyPr wrap="square">
            <a:spAutoFit/>
          </a:bodyPr>
          <a:lstStyle/>
          <a:p>
            <a:pPr algn="ctr"/>
            <a:r>
              <a:rPr lang="en-US" b="1" dirty="0">
                <a:latin typeface="Calibri" panose="020F0502020204030204" pitchFamily="34" charset="0"/>
                <a:cs typeface="Calibri" panose="020F0502020204030204" pitchFamily="34" charset="0"/>
              </a:rPr>
              <a:t>Checkout Page:</a:t>
            </a:r>
          </a:p>
        </p:txBody>
      </p:sp>
      <p:pic>
        <p:nvPicPr>
          <p:cNvPr id="3" name="Picture 2">
            <a:extLst>
              <a:ext uri="{FF2B5EF4-FFF2-40B4-BE49-F238E27FC236}">
                <a16:creationId xmlns:a16="http://schemas.microsoft.com/office/drawing/2014/main" id="{2DA4822D-BC01-A343-C82D-D43F5ECE84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83906" y="1835335"/>
            <a:ext cx="6928208" cy="3391747"/>
          </a:xfrm>
          <a:prstGeom prst="rect">
            <a:avLst/>
          </a:prstGeom>
          <a:noFill/>
          <a:ln>
            <a:noFill/>
          </a:ln>
        </p:spPr>
      </p:pic>
    </p:spTree>
    <p:extLst>
      <p:ext uri="{BB962C8B-B14F-4D97-AF65-F5344CB8AC3E}">
        <p14:creationId xmlns:p14="http://schemas.microsoft.com/office/powerpoint/2010/main" val="4216895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0CC368-82F2-C494-0332-397D0E90071C}"/>
              </a:ext>
            </a:extLst>
          </p:cNvPr>
          <p:cNvSpPr txBox="1"/>
          <p:nvPr/>
        </p:nvSpPr>
        <p:spPr>
          <a:xfrm>
            <a:off x="-417250" y="582537"/>
            <a:ext cx="4598634" cy="369332"/>
          </a:xfrm>
          <a:prstGeom prst="rect">
            <a:avLst/>
          </a:prstGeom>
          <a:noFill/>
        </p:spPr>
        <p:txBody>
          <a:bodyPr wrap="square">
            <a:spAutoFit/>
          </a:bodyPr>
          <a:lstStyle/>
          <a:p>
            <a:pPr algn="ctr"/>
            <a:r>
              <a:rPr lang="en-US" b="1" dirty="0">
                <a:latin typeface="Calibri" panose="020F0502020204030204" pitchFamily="34" charset="0"/>
                <a:cs typeface="Calibri" panose="020F0502020204030204" pitchFamily="34" charset="0"/>
              </a:rPr>
              <a:t>Payment Page:</a:t>
            </a:r>
          </a:p>
        </p:txBody>
      </p:sp>
      <p:pic>
        <p:nvPicPr>
          <p:cNvPr id="4" name="Picture 3">
            <a:extLst>
              <a:ext uri="{FF2B5EF4-FFF2-40B4-BE49-F238E27FC236}">
                <a16:creationId xmlns:a16="http://schemas.microsoft.com/office/drawing/2014/main" id="{BDE281FD-4E94-0E37-0FD9-31ED0687EB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17576" y="1853947"/>
            <a:ext cx="7088006" cy="3673549"/>
          </a:xfrm>
          <a:prstGeom prst="rect">
            <a:avLst/>
          </a:prstGeom>
          <a:noFill/>
          <a:ln>
            <a:noFill/>
          </a:ln>
        </p:spPr>
      </p:pic>
    </p:spTree>
    <p:extLst>
      <p:ext uri="{BB962C8B-B14F-4D97-AF65-F5344CB8AC3E}">
        <p14:creationId xmlns:p14="http://schemas.microsoft.com/office/powerpoint/2010/main" val="315890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65E16AB-65FA-4AEC-AD7F-CD764A9B34F0}"/>
              </a:ext>
            </a:extLst>
          </p:cNvPr>
          <p:cNvSpPr/>
          <p:nvPr/>
        </p:nvSpPr>
        <p:spPr>
          <a:xfrm>
            <a:off x="4629959" y="2967335"/>
            <a:ext cx="293208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Thankyou</a:t>
            </a:r>
          </a:p>
        </p:txBody>
      </p:sp>
    </p:spTree>
    <p:extLst>
      <p:ext uri="{BB962C8B-B14F-4D97-AF65-F5344CB8AC3E}">
        <p14:creationId xmlns:p14="http://schemas.microsoft.com/office/powerpoint/2010/main" val="1763852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936357-1A66-46DC-8F8F-D9804A72269B}"/>
              </a:ext>
            </a:extLst>
          </p:cNvPr>
          <p:cNvSpPr txBox="1"/>
          <p:nvPr/>
        </p:nvSpPr>
        <p:spPr>
          <a:xfrm>
            <a:off x="3991065" y="541537"/>
            <a:ext cx="1983605" cy="400110"/>
          </a:xfrm>
          <a:prstGeom prst="rect">
            <a:avLst/>
          </a:prstGeom>
          <a:noFill/>
        </p:spPr>
        <p:txBody>
          <a:bodyPr wrap="square" rtlCol="0">
            <a:spAutoFit/>
          </a:bodyPr>
          <a:lstStyle/>
          <a:p>
            <a:pPr algn="ctr"/>
            <a:r>
              <a:rPr lang="en-US" sz="2000" b="1" dirty="0">
                <a:effectLst/>
                <a:latin typeface="Calibri" panose="020F0502020204030204" pitchFamily="34" charset="0"/>
                <a:ea typeface="Times New Roman" panose="02020603050405020304" pitchFamily="18" charset="0"/>
              </a:rPr>
              <a:t>Company Profile</a:t>
            </a:r>
            <a:endParaRPr lang="en-IN" sz="20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E279DA98-A5B3-4D95-9206-291D36DC579C}"/>
              </a:ext>
            </a:extLst>
          </p:cNvPr>
          <p:cNvSpPr txBox="1"/>
          <p:nvPr/>
        </p:nvSpPr>
        <p:spPr>
          <a:xfrm>
            <a:off x="814802" y="1189607"/>
            <a:ext cx="8336132" cy="3539430"/>
          </a:xfrm>
          <a:prstGeom prst="rect">
            <a:avLst/>
          </a:prstGeom>
          <a:noFill/>
        </p:spPr>
        <p:txBody>
          <a:bodyPr wrap="square" rtlCol="0">
            <a:spAutoFit/>
          </a:bodyPr>
          <a:lstStyle/>
          <a:p>
            <a:pPr algn="just"/>
            <a:r>
              <a:rPr lang="en-US" sz="1600" dirty="0">
                <a:effectLst/>
                <a:latin typeface="Calibri" panose="020F0502020204030204" pitchFamily="34" charset="0"/>
                <a:ea typeface="Times New Roman" panose="02020603050405020304" pitchFamily="18" charset="0"/>
                <a:cs typeface="Calibri" panose="020F0502020204030204" pitchFamily="34" charset="0"/>
              </a:rPr>
              <a:t>Indvibe Infotech Pvt. Ltd. is an IT based company located in Indore M.P.  It’s main area of work is in the field of Web Development and development of mobile applications with use of various contemporary technologies like Python,IoT, Artificial Inteligence etc.</a:t>
            </a:r>
          </a:p>
          <a:p>
            <a:pPr algn="just"/>
            <a:endParaRPr lang="en-US" sz="1600" dirty="0">
              <a:latin typeface="Calibri" panose="020F0502020204030204" pitchFamily="34" charset="0"/>
              <a:ea typeface="Times New Roman" panose="02020603050405020304" pitchFamily="18" charset="0"/>
              <a:cs typeface="Calibri" panose="020F0502020204030204" pitchFamily="34" charset="0"/>
            </a:endParaRPr>
          </a:p>
          <a:p>
            <a:pPr algn="just"/>
            <a:r>
              <a:rPr lang="en-US" sz="1600" dirty="0">
                <a:effectLst/>
                <a:latin typeface="Calibri" panose="020F0502020204030204" pitchFamily="34" charset="0"/>
                <a:ea typeface="Times New Roman" panose="02020603050405020304" pitchFamily="18" charset="0"/>
                <a:cs typeface="Calibri" panose="020F0502020204030204" pitchFamily="34" charset="0"/>
              </a:rPr>
              <a:t>They provide various services like:</a:t>
            </a:r>
          </a:p>
          <a:p>
            <a:pPr marL="285750" indent="-285750" algn="just">
              <a:buFont typeface="Arial" panose="020B0604020202020204" pitchFamily="34" charset="0"/>
              <a:buChar char="•"/>
            </a:pPr>
            <a:r>
              <a:rPr lang="en-US" sz="1600" dirty="0">
                <a:effectLst/>
                <a:latin typeface="Calibri" panose="020F0502020204030204" pitchFamily="34" charset="0"/>
                <a:ea typeface="Times New Roman" panose="02020603050405020304" pitchFamily="18" charset="0"/>
                <a:cs typeface="Calibri" panose="020F0502020204030204" pitchFamily="34" charset="0"/>
              </a:rPr>
              <a:t>Web Development</a:t>
            </a:r>
          </a:p>
          <a:p>
            <a:pPr marL="285750" indent="-285750" algn="just">
              <a:buFont typeface="Arial" panose="020B0604020202020204" pitchFamily="34" charset="0"/>
              <a:buChar char="•"/>
            </a:pPr>
            <a:r>
              <a:rPr lang="en-US" sz="1600" dirty="0">
                <a:latin typeface="Calibri" panose="020F0502020204030204" pitchFamily="34" charset="0"/>
                <a:ea typeface="Times New Roman" panose="02020603050405020304" pitchFamily="18" charset="0"/>
                <a:cs typeface="Calibri" panose="020F0502020204030204" pitchFamily="34" charset="0"/>
              </a:rPr>
              <a:t>Mobile Development</a:t>
            </a:r>
          </a:p>
          <a:p>
            <a:pPr marL="285750" indent="-285750" algn="just">
              <a:buFont typeface="Arial" panose="020B0604020202020204" pitchFamily="34" charset="0"/>
              <a:buChar char="•"/>
            </a:pPr>
            <a:r>
              <a:rPr lang="en-US" sz="1600" dirty="0">
                <a:effectLst/>
                <a:latin typeface="Calibri" panose="020F0502020204030204" pitchFamily="34" charset="0"/>
                <a:ea typeface="Times New Roman" panose="02020603050405020304" pitchFamily="18" charset="0"/>
                <a:cs typeface="Calibri" panose="020F0502020204030204" pitchFamily="34" charset="0"/>
              </a:rPr>
              <a:t>Python Development</a:t>
            </a:r>
          </a:p>
          <a:p>
            <a:pPr marL="285750" indent="-285750" algn="just">
              <a:buFont typeface="Arial" panose="020B0604020202020204" pitchFamily="34" charset="0"/>
              <a:buChar char="•"/>
            </a:pPr>
            <a:r>
              <a:rPr lang="en-US" sz="1600" dirty="0">
                <a:latin typeface="Calibri" panose="020F0502020204030204" pitchFamily="34" charset="0"/>
                <a:ea typeface="Times New Roman" panose="02020603050405020304" pitchFamily="18" charset="0"/>
                <a:cs typeface="Calibri" panose="020F0502020204030204" pitchFamily="34" charset="0"/>
              </a:rPr>
              <a:t>AI based applications</a:t>
            </a:r>
          </a:p>
          <a:p>
            <a:pPr marL="285750" indent="-285750" algn="just">
              <a:buFont typeface="Arial" panose="020B0604020202020204" pitchFamily="34" charset="0"/>
              <a:buChar char="•"/>
            </a:pPr>
            <a:r>
              <a:rPr lang="en-US" sz="1600" dirty="0">
                <a:effectLst/>
                <a:latin typeface="Calibri" panose="020F0502020204030204" pitchFamily="34" charset="0"/>
                <a:ea typeface="Times New Roman" panose="02020603050405020304" pitchFamily="18" charset="0"/>
                <a:cs typeface="Calibri" panose="020F0502020204030204" pitchFamily="34" charset="0"/>
              </a:rPr>
              <a:t>MEAN stack Development</a:t>
            </a:r>
            <a:endParaRPr lang="en-IN" sz="1600" dirty="0">
              <a:effectLst/>
              <a:latin typeface="Calibri" panose="020F0502020204030204" pitchFamily="34" charset="0"/>
              <a:ea typeface="Times New Roman" panose="02020603050405020304" pitchFamily="18" charset="0"/>
              <a:cs typeface="Calibri" panose="020F0502020204030204" pitchFamily="34" charset="0"/>
            </a:endParaRPr>
          </a:p>
          <a:p>
            <a:pPr algn="just"/>
            <a:endParaRPr lang="en-IN" sz="1600" dirty="0">
              <a:latin typeface="Calibri" panose="020F0502020204030204" pitchFamily="34" charset="0"/>
              <a:cs typeface="Calibri" panose="020F0502020204030204" pitchFamily="34" charset="0"/>
            </a:endParaRPr>
          </a:p>
          <a:p>
            <a:pPr algn="just"/>
            <a:r>
              <a:rPr lang="en-IN" sz="1600" b="0" i="0" dirty="0">
                <a:effectLst/>
                <a:latin typeface="Calibri" panose="020F0502020204030204" pitchFamily="34" charset="0"/>
                <a:cs typeface="Calibri" panose="020F0502020204030204" pitchFamily="34" charset="0"/>
              </a:rPr>
              <a:t>The Corporate Identification Number (CIN) of Indvibe Infotech Private Limited is U72900MP2021PTC054712. The registered office of Indvibe Infotech Private Limited is at 302-B, RAJAT COMPLEX 18 KIBE COMPOUND, INDORE, Indore, Madhya Pradesh.</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8720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936357-1A66-46DC-8F8F-D9804A72269B}"/>
              </a:ext>
            </a:extLst>
          </p:cNvPr>
          <p:cNvSpPr txBox="1"/>
          <p:nvPr/>
        </p:nvSpPr>
        <p:spPr>
          <a:xfrm>
            <a:off x="4043779" y="426128"/>
            <a:ext cx="1713390"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Introduction</a:t>
            </a:r>
            <a:endParaRPr lang="en-IN" sz="2000"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E279DA98-A5B3-4D95-9206-291D36DC579C}"/>
              </a:ext>
            </a:extLst>
          </p:cNvPr>
          <p:cNvSpPr txBox="1"/>
          <p:nvPr/>
        </p:nvSpPr>
        <p:spPr>
          <a:xfrm>
            <a:off x="732408" y="1171852"/>
            <a:ext cx="8336132" cy="2554545"/>
          </a:xfrm>
          <a:prstGeom prst="rect">
            <a:avLst/>
          </a:prstGeom>
          <a:noFill/>
        </p:spPr>
        <p:txBody>
          <a:bodyPr wrap="square" rtlCol="0">
            <a:spAutoFit/>
          </a:bodyPr>
          <a:lstStyle/>
          <a:p>
            <a:pPr algn="just"/>
            <a:r>
              <a:rPr lang="en-US" sz="1600" i="0" dirty="0">
                <a:effectLst/>
                <a:latin typeface="Calibri" panose="020F0502020204030204" pitchFamily="34" charset="0"/>
                <a:cs typeface="Calibri" panose="020F0502020204030204" pitchFamily="34" charset="0"/>
              </a:rPr>
              <a:t>An eCommerce website is an information technology method in which traders, businesses/distributors/marketers can sell products/services and the customer can purchase on that website electronically by using the internet on the mobile and computer. It means an e-commerce website is an online shop. e means electronic. Commerce means business. Website means the group of HTML web pages and that is created to market/sell information/product/services.</a:t>
            </a:r>
          </a:p>
          <a:p>
            <a:pPr algn="just"/>
            <a:endParaRPr lang="en-US" sz="1600" i="0" dirty="0">
              <a:effectLst/>
              <a:latin typeface="Calibri" panose="020F0502020204030204" pitchFamily="34" charset="0"/>
              <a:cs typeface="Calibri" panose="020F0502020204030204" pitchFamily="34" charset="0"/>
            </a:endParaRPr>
          </a:p>
          <a:p>
            <a:pPr algn="just"/>
            <a:r>
              <a:rPr lang="en-US" sz="1600" i="0" dirty="0">
                <a:effectLst/>
                <a:latin typeface="Calibri" panose="020F0502020204030204" pitchFamily="34" charset="0"/>
                <a:cs typeface="Calibri" panose="020F0502020204030204" pitchFamily="34" charset="0"/>
              </a:rPr>
              <a:t>From a bigger perspective, every website on the internet is the eCommerce Website. It can be the platform, it can be a marketplace, it can be a portal, it can be apps, it can be an entertainment website, shopping website, online courses website and online degree college. </a:t>
            </a:r>
          </a:p>
        </p:txBody>
      </p:sp>
    </p:spTree>
    <p:extLst>
      <p:ext uri="{BB962C8B-B14F-4D97-AF65-F5344CB8AC3E}">
        <p14:creationId xmlns:p14="http://schemas.microsoft.com/office/powerpoint/2010/main" val="3332589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31087" y="450761"/>
            <a:ext cx="2240924" cy="369332"/>
          </a:xfrm>
          <a:prstGeom prst="rect">
            <a:avLst/>
          </a:prstGeom>
          <a:noFill/>
        </p:spPr>
        <p:txBody>
          <a:bodyPr wrap="square" rtlCol="0">
            <a:spAutoFit/>
          </a:bodyPr>
          <a:lstStyle/>
          <a:p>
            <a:pPr algn="ctr"/>
            <a:r>
              <a:rPr lang="en-US" dirty="0"/>
              <a:t>FEATURES</a:t>
            </a:r>
          </a:p>
        </p:txBody>
      </p:sp>
      <p:sp>
        <p:nvSpPr>
          <p:cNvPr id="7" name="TextBox 6"/>
          <p:cNvSpPr txBox="1"/>
          <p:nvPr/>
        </p:nvSpPr>
        <p:spPr>
          <a:xfrm>
            <a:off x="1004552" y="1159099"/>
            <a:ext cx="8500056" cy="4765183"/>
          </a:xfrm>
          <a:prstGeom prst="rect">
            <a:avLst/>
          </a:prstGeom>
          <a:noFill/>
        </p:spPr>
        <p:txBody>
          <a:bodyPr wrap="square" rtlCol="0">
            <a:spAutoFit/>
          </a:bodyPr>
          <a:lstStyle/>
          <a:p>
            <a:endParaRPr lang="en-US" dirty="0"/>
          </a:p>
        </p:txBody>
      </p:sp>
      <p:sp>
        <p:nvSpPr>
          <p:cNvPr id="2" name="TextBox 1"/>
          <p:cNvSpPr txBox="1"/>
          <p:nvPr/>
        </p:nvSpPr>
        <p:spPr>
          <a:xfrm>
            <a:off x="946597" y="1159099"/>
            <a:ext cx="8558011" cy="5509200"/>
          </a:xfrm>
          <a:prstGeom prst="rect">
            <a:avLst/>
          </a:prstGeom>
          <a:noFill/>
        </p:spPr>
        <p:txBody>
          <a:bodyPr wrap="square" rtlCol="0" anchor="t">
            <a:spAutoFit/>
          </a:bodyPr>
          <a:lstStyle/>
          <a:p>
            <a:pPr marL="342900" indent="-342900" algn="just">
              <a:buFont typeface="+mj-lt"/>
              <a:buAutoNum type="arabicPeriod"/>
            </a:pPr>
            <a:r>
              <a:rPr lang="en-US" sz="1600" b="1" dirty="0">
                <a:latin typeface="Calibri" panose="020F0502020204030204" pitchFamily="34" charset="0"/>
                <a:cs typeface="Calibri" panose="020F0502020204030204" pitchFamily="34" charset="0"/>
              </a:rPr>
              <a:t>SIGN-UP </a:t>
            </a:r>
            <a:r>
              <a:rPr lang="en-US" sz="1600" dirty="0">
                <a:latin typeface="Calibri" panose="020F0502020204030204" pitchFamily="34" charset="0"/>
                <a:cs typeface="Calibri" panose="020F0502020204030204" pitchFamily="34" charset="0"/>
              </a:rPr>
              <a:t> - The new user have to create account on the website through sign-up information required from the user like email, phone number , password , name, address etc.</a:t>
            </a:r>
          </a:p>
          <a:p>
            <a:pPr marL="342900" indent="-342900" algn="just">
              <a:buFont typeface="+mj-lt"/>
              <a:buAutoNum type="arabicPeriod"/>
            </a:pPr>
            <a:endParaRPr lang="en-US" sz="1600" dirty="0">
              <a:latin typeface="Calibri" panose="020F0502020204030204" pitchFamily="34" charset="0"/>
              <a:cs typeface="Calibri" panose="020F0502020204030204" pitchFamily="34" charset="0"/>
            </a:endParaRPr>
          </a:p>
          <a:p>
            <a:pPr marL="342900" indent="-342900" algn="just">
              <a:buFont typeface="+mj-lt"/>
              <a:buAutoNum type="arabicPeriod"/>
            </a:pPr>
            <a:r>
              <a:rPr lang="en-US" sz="1600" b="1" dirty="0">
                <a:latin typeface="Calibri" panose="020F0502020204030204" pitchFamily="34" charset="0"/>
                <a:cs typeface="Calibri" panose="020F0502020204030204" pitchFamily="34" charset="0"/>
              </a:rPr>
              <a:t>LOGIN</a:t>
            </a:r>
            <a:r>
              <a:rPr lang="en-US" sz="1600" dirty="0">
                <a:latin typeface="Calibri" panose="020F0502020204030204" pitchFamily="34" charset="0"/>
                <a:cs typeface="Calibri" panose="020F0502020204030204" pitchFamily="34" charset="0"/>
              </a:rPr>
              <a:t> - The user credentials are typically some form of username and a matching </a:t>
            </a:r>
            <a:r>
              <a:rPr lang="en-US" sz="1600" dirty="0" err="1">
                <a:latin typeface="Calibri" panose="020F0502020204030204" pitchFamily="34" charset="0"/>
                <a:cs typeface="Calibri" panose="020F0502020204030204" pitchFamily="34" charset="0"/>
              </a:rPr>
              <a:t>password,and</a:t>
            </a:r>
            <a:r>
              <a:rPr lang="en-US" sz="1600" dirty="0">
                <a:latin typeface="Calibri" panose="020F0502020204030204" pitchFamily="34" charset="0"/>
                <a:cs typeface="Calibri" panose="020F0502020204030204" pitchFamily="34" charset="0"/>
              </a:rPr>
              <a:t> these credentials themselves are sometimes referred to as login.</a:t>
            </a:r>
          </a:p>
          <a:p>
            <a:pPr marL="342900" indent="-342900" algn="just">
              <a:buFont typeface="+mj-lt"/>
              <a:buAutoNum type="arabicPeriod"/>
            </a:pPr>
            <a:endParaRPr lang="en-US" sz="1600" dirty="0">
              <a:latin typeface="Calibri" panose="020F0502020204030204" pitchFamily="34" charset="0"/>
              <a:cs typeface="Calibri" panose="020F0502020204030204" pitchFamily="34" charset="0"/>
            </a:endParaRPr>
          </a:p>
          <a:p>
            <a:pPr marL="342900" indent="-342900" algn="just">
              <a:buFont typeface="+mj-lt"/>
              <a:buAutoNum type="arabicPeriod"/>
            </a:pPr>
            <a:r>
              <a:rPr lang="en-US" sz="1600" b="1" dirty="0">
                <a:latin typeface="Calibri" panose="020F0502020204030204" pitchFamily="34" charset="0"/>
                <a:cs typeface="Calibri" panose="020F0502020204030204" pitchFamily="34" charset="0"/>
              </a:rPr>
              <a:t>CUSTOMER </a:t>
            </a:r>
            <a:r>
              <a:rPr lang="en-US" sz="1600" dirty="0">
                <a:latin typeface="Calibri" panose="020F0502020204030204" pitchFamily="34" charset="0"/>
                <a:cs typeface="Calibri" panose="020F0502020204030204" pitchFamily="34" charset="0"/>
              </a:rPr>
              <a:t>– Includes user information about the user,products ,purchased,cancelled etc. </a:t>
            </a:r>
          </a:p>
          <a:p>
            <a:pPr marL="342900" indent="-342900" algn="just">
              <a:buFont typeface="+mj-lt"/>
              <a:buAutoNum type="arabicPeriod"/>
            </a:pPr>
            <a:endParaRPr lang="en-US" sz="1600" dirty="0">
              <a:latin typeface="Calibri" panose="020F0502020204030204" pitchFamily="34" charset="0"/>
              <a:cs typeface="Calibri" panose="020F0502020204030204" pitchFamily="34" charset="0"/>
            </a:endParaRPr>
          </a:p>
          <a:p>
            <a:pPr marL="342900" indent="-342900" algn="just">
              <a:buFont typeface="+mj-lt"/>
              <a:buAutoNum type="arabicPeriod"/>
            </a:pPr>
            <a:r>
              <a:rPr lang="en-US" sz="1600" b="1" dirty="0">
                <a:latin typeface="Calibri" panose="020F0502020204030204" pitchFamily="34" charset="0"/>
                <a:cs typeface="Calibri" panose="020F0502020204030204" pitchFamily="34" charset="0"/>
              </a:rPr>
              <a:t>CATEGORY  </a:t>
            </a:r>
            <a:r>
              <a:rPr lang="en-US" sz="1600" dirty="0">
                <a:latin typeface="Calibri" panose="020F0502020204030204" pitchFamily="34" charset="0"/>
                <a:cs typeface="Calibri" panose="020F0502020204030204" pitchFamily="34" charset="0"/>
              </a:rPr>
              <a:t>- The user can apply filter according to their needs.</a:t>
            </a:r>
          </a:p>
          <a:p>
            <a:pPr marL="342900" indent="-342900" algn="just">
              <a:buFont typeface="+mj-lt"/>
              <a:buAutoNum type="arabicPeriod"/>
            </a:pPr>
            <a:endParaRPr lang="en-US" sz="1600" b="1" dirty="0">
              <a:latin typeface="Calibri" panose="020F0502020204030204" pitchFamily="34" charset="0"/>
              <a:cs typeface="Calibri" panose="020F0502020204030204" pitchFamily="34" charset="0"/>
            </a:endParaRPr>
          </a:p>
          <a:p>
            <a:pPr marL="342900" indent="-342900" algn="just">
              <a:buFont typeface="+mj-lt"/>
              <a:buAutoNum type="arabicPeriod"/>
            </a:pPr>
            <a:r>
              <a:rPr lang="en-US" sz="1600" b="1" dirty="0">
                <a:latin typeface="Calibri" panose="020F0502020204030204" pitchFamily="34" charset="0"/>
                <a:cs typeface="Calibri" panose="020F0502020204030204" pitchFamily="34" charset="0"/>
              </a:rPr>
              <a:t>PRODUCTS </a:t>
            </a:r>
            <a:r>
              <a:rPr lang="en-US" sz="1600" dirty="0">
                <a:latin typeface="Calibri" panose="020F0502020204030204" pitchFamily="34" charset="0"/>
                <a:cs typeface="Calibri" panose="020F0502020204030204" pitchFamily="34" charset="0"/>
              </a:rPr>
              <a:t>– The upcoming and the newly launched products will appear here.</a:t>
            </a:r>
          </a:p>
          <a:p>
            <a:pPr marL="342900" indent="-342900" algn="just">
              <a:buFont typeface="+mj-lt"/>
              <a:buAutoNum type="arabicPeriod"/>
            </a:pPr>
            <a:endParaRPr lang="en-US" sz="1600" b="1" dirty="0">
              <a:latin typeface="Calibri" panose="020F0502020204030204" pitchFamily="34" charset="0"/>
              <a:cs typeface="Calibri" panose="020F0502020204030204" pitchFamily="34" charset="0"/>
            </a:endParaRPr>
          </a:p>
          <a:p>
            <a:pPr marL="342900" indent="-342900" algn="just">
              <a:buFont typeface="+mj-lt"/>
              <a:buAutoNum type="arabicPeriod"/>
            </a:pPr>
            <a:r>
              <a:rPr lang="en-US" sz="1600" b="1" dirty="0">
                <a:latin typeface="Calibri" panose="020F0502020204030204" pitchFamily="34" charset="0"/>
                <a:cs typeface="Calibri" panose="020F0502020204030204" pitchFamily="34" charset="0"/>
              </a:rPr>
              <a:t>HOME</a:t>
            </a:r>
            <a:r>
              <a:rPr lang="en-US" sz="1600" dirty="0">
                <a:latin typeface="Calibri" panose="020F0502020204030204" pitchFamily="34" charset="0"/>
                <a:cs typeface="Calibri" panose="020F0502020204030204" pitchFamily="34" charset="0"/>
              </a:rPr>
              <a:t> - The homepage is often the highest traffic page on an e-commerce site. This single page is responsible for building trust, driving sales, and creating lifelong customers</a:t>
            </a:r>
          </a:p>
          <a:p>
            <a:pPr marL="342900" indent="-342900" algn="just">
              <a:buFont typeface="+mj-lt"/>
              <a:buAutoNum type="arabicPeriod"/>
            </a:pPr>
            <a:endParaRPr lang="en-US" sz="1600" dirty="0">
              <a:latin typeface="Calibri" panose="020F0502020204030204" pitchFamily="34" charset="0"/>
              <a:cs typeface="Calibri" panose="020F0502020204030204" pitchFamily="34" charset="0"/>
            </a:endParaRPr>
          </a:p>
          <a:p>
            <a:pPr marL="342900" indent="-342900" algn="just">
              <a:buFont typeface="+mj-lt"/>
              <a:buAutoNum type="arabicPeriod"/>
            </a:pPr>
            <a:r>
              <a:rPr lang="en-US" sz="1600" b="1" dirty="0">
                <a:latin typeface="Calibri" panose="020F0502020204030204" pitchFamily="34" charset="0"/>
                <a:cs typeface="Calibri" panose="020F0502020204030204" pitchFamily="34" charset="0"/>
              </a:rPr>
              <a:t>CART</a:t>
            </a:r>
            <a:r>
              <a:rPr lang="en-US" sz="1600" dirty="0">
                <a:latin typeface="Calibri" panose="020F0502020204030204" pitchFamily="34" charset="0"/>
                <a:cs typeface="Calibri" panose="020F0502020204030204" pitchFamily="34" charset="0"/>
              </a:rPr>
              <a:t> - You can add and remove items as you wish, just like you would in the real world.</a:t>
            </a:r>
          </a:p>
          <a:p>
            <a:pPr marL="342900" indent="-342900" algn="just">
              <a:buFont typeface="+mj-lt"/>
              <a:buAutoNum type="arabicPeriod"/>
            </a:pPr>
            <a:endParaRPr lang="en-US" sz="1600" dirty="0">
              <a:latin typeface="Calibri" panose="020F0502020204030204" pitchFamily="34" charset="0"/>
              <a:cs typeface="Calibri" panose="020F0502020204030204" pitchFamily="34" charset="0"/>
            </a:endParaRPr>
          </a:p>
          <a:p>
            <a:pPr marL="342900" indent="-342900" algn="just">
              <a:buFont typeface="+mj-lt"/>
              <a:buAutoNum type="arabicPeriod"/>
            </a:pPr>
            <a:r>
              <a:rPr lang="en-US" sz="1600" b="1" dirty="0">
                <a:latin typeface="Calibri" panose="020F0502020204030204" pitchFamily="34" charset="0"/>
                <a:cs typeface="Calibri" panose="020F0502020204030204" pitchFamily="34" charset="0"/>
              </a:rPr>
              <a:t>CHECKOUT</a:t>
            </a:r>
            <a:r>
              <a:rPr lang="en-US" sz="1600" dirty="0">
                <a:latin typeface="Calibri" panose="020F0502020204030204" pitchFamily="34" charset="0"/>
                <a:cs typeface="Calibri" panose="020F0502020204030204" pitchFamily="34" charset="0"/>
              </a:rPr>
              <a:t> -  This includes every step that a customer goes through to proceed through to checkout.</a:t>
            </a:r>
          </a:p>
          <a:p>
            <a:pPr marL="342900" indent="-342900" algn="just">
              <a:buFont typeface="+mj-lt"/>
              <a:buAutoNum type="arabicPeriod"/>
            </a:pPr>
            <a:endParaRPr lang="en-US" sz="1600" b="1" dirty="0">
              <a:latin typeface="Calibri" panose="020F0502020204030204" pitchFamily="34" charset="0"/>
              <a:cs typeface="Calibri" panose="020F0502020204030204" pitchFamily="34" charset="0"/>
            </a:endParaRPr>
          </a:p>
          <a:p>
            <a:pPr marL="342900" indent="-342900" algn="just">
              <a:buFont typeface="+mj-lt"/>
              <a:buAutoNum type="arabicPeriod"/>
            </a:pPr>
            <a:r>
              <a:rPr lang="en-US" sz="1600" b="1" dirty="0">
                <a:latin typeface="Calibri" panose="020F0502020204030204" pitchFamily="34" charset="0"/>
                <a:cs typeface="Calibri" panose="020F0502020204030204" pitchFamily="34" charset="0"/>
              </a:rPr>
              <a:t>WISHLIST</a:t>
            </a:r>
            <a:r>
              <a:rPr lang="en-US" sz="1600" dirty="0">
                <a:latin typeface="Calibri" panose="020F0502020204030204" pitchFamily="34" charset="0"/>
                <a:cs typeface="Calibri" panose="020F0502020204030204" pitchFamily="34" charset="0"/>
              </a:rPr>
              <a:t> - A Wishlist allows shoppers to create personalized collections of products they want to buy and save them in their user account for future reference.</a:t>
            </a:r>
          </a:p>
        </p:txBody>
      </p:sp>
    </p:spTree>
    <p:extLst>
      <p:ext uri="{BB962C8B-B14F-4D97-AF65-F5344CB8AC3E}">
        <p14:creationId xmlns:p14="http://schemas.microsoft.com/office/powerpoint/2010/main" val="1545018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936357-1A66-46DC-8F8F-D9804A72269B}"/>
              </a:ext>
            </a:extLst>
          </p:cNvPr>
          <p:cNvSpPr txBox="1"/>
          <p:nvPr/>
        </p:nvSpPr>
        <p:spPr>
          <a:xfrm>
            <a:off x="4213978" y="631487"/>
            <a:ext cx="2072382" cy="400110"/>
          </a:xfrm>
          <a:prstGeom prst="rect">
            <a:avLst/>
          </a:prstGeom>
          <a:noFill/>
        </p:spPr>
        <p:txBody>
          <a:bodyPr wrap="square" rtlCol="0">
            <a:spAutoFit/>
          </a:bodyPr>
          <a:lstStyle/>
          <a:p>
            <a:r>
              <a:rPr lang="en-US" sz="2000" b="1" dirty="0">
                <a:effectLst/>
                <a:latin typeface="Calibri" panose="020F0502020204030204" pitchFamily="34" charset="0"/>
                <a:ea typeface="Times New Roman" panose="02020603050405020304" pitchFamily="18" charset="0"/>
                <a:cs typeface="Calibri" panose="020F0502020204030204" pitchFamily="34" charset="0"/>
              </a:rPr>
              <a:t>Technology </a:t>
            </a:r>
            <a:endParaRPr lang="en-IN" sz="2000"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2" name="TextBox 1">
            <a:extLst>
              <a:ext uri="{FF2B5EF4-FFF2-40B4-BE49-F238E27FC236}">
                <a16:creationId xmlns:a16="http://schemas.microsoft.com/office/drawing/2014/main" id="{04726D6E-3791-401D-8100-B1DCE21FA044}"/>
              </a:ext>
            </a:extLst>
          </p:cNvPr>
          <p:cNvSpPr txBox="1"/>
          <p:nvPr/>
        </p:nvSpPr>
        <p:spPr>
          <a:xfrm>
            <a:off x="1189608" y="1480244"/>
            <a:ext cx="8300619" cy="5047536"/>
          </a:xfrm>
          <a:prstGeom prst="rect">
            <a:avLst/>
          </a:prstGeom>
          <a:noFill/>
        </p:spPr>
        <p:txBody>
          <a:bodyPr wrap="square" rtlCol="0">
            <a:spAutoFit/>
          </a:bodyPr>
          <a:lstStyle/>
          <a:p>
            <a:pPr algn="just"/>
            <a:r>
              <a:rPr lang="en-US" sz="1600" dirty="0">
                <a:latin typeface="Calibri" panose="020F0502020204030204" pitchFamily="34" charset="0"/>
                <a:ea typeface="Times New Roman" panose="02020603050405020304" pitchFamily="18" charset="0"/>
                <a:cs typeface="Calibri" panose="020F0502020204030204" pitchFamily="34" charset="0"/>
              </a:rPr>
              <a:t>Mainly we will be using Django framework of python for developing our web application.</a:t>
            </a:r>
          </a:p>
          <a:p>
            <a:pPr algn="just"/>
            <a:endParaRPr lang="en-US" sz="1600" dirty="0">
              <a:latin typeface="Calibri" panose="020F0502020204030204" pitchFamily="34" charset="0"/>
              <a:ea typeface="Times New Roman" panose="02020603050405020304" pitchFamily="18" charset="0"/>
              <a:cs typeface="Calibri" panose="020F0502020204030204" pitchFamily="34" charset="0"/>
            </a:endParaRPr>
          </a:p>
          <a:p>
            <a:pPr algn="just"/>
            <a:r>
              <a:rPr lang="en-US" sz="1600" b="0" i="0" dirty="0">
                <a:solidFill>
                  <a:srgbClr val="1B1B1B"/>
                </a:solidFill>
                <a:effectLst/>
                <a:latin typeface="Calibri" panose="020F0502020204030204" pitchFamily="34" charset="0"/>
                <a:cs typeface="Calibri" panose="020F0502020204030204" pitchFamily="34" charset="0"/>
              </a:rPr>
              <a:t>Django is a high-level Python web framework that enables rapid development of secure and maintainable websites.</a:t>
            </a:r>
            <a:r>
              <a:rPr lang="en-US" sz="1600" b="0" i="0" dirty="0">
                <a:solidFill>
                  <a:srgbClr val="000000"/>
                </a:solidFill>
                <a:effectLst/>
                <a:latin typeface="Calibri" panose="020F0502020204030204" pitchFamily="34" charset="0"/>
                <a:cs typeface="Calibri" panose="020F0502020204030204" pitchFamily="34" charset="0"/>
              </a:rPr>
              <a:t> Django helps eliminate repetitive tasks making the development process an easy and time saving experience. </a:t>
            </a:r>
          </a:p>
          <a:p>
            <a:pPr algn="just"/>
            <a:endParaRPr lang="en-US" sz="16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just"/>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Django follows the MVT pattern, t</a:t>
            </a:r>
            <a:r>
              <a:rPr lang="en-US" sz="1600" b="0" i="0" dirty="0">
                <a:solidFill>
                  <a:srgbClr val="000000"/>
                </a:solidFill>
                <a:effectLst/>
                <a:latin typeface="Calibri" panose="020F0502020204030204" pitchFamily="34" charset="0"/>
                <a:cs typeface="Calibri" panose="020F0502020204030204" pitchFamily="34" charset="0"/>
              </a:rPr>
              <a:t>he Model-View-Template (MVT) is slightly different from MVC. In fact the main difference between the two patterns is that Django itself takes care of the Controller part (Software Code that controls the interactions between the Model and View), leaving us with the template. The template is a HTML file mixed with Django Template Language (DTL).</a:t>
            </a:r>
          </a:p>
          <a:p>
            <a:pPr algn="just"/>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HTML is a markup language. It provides the structure of a website so that web browsers know what to show.</a:t>
            </a:r>
            <a:endParaRPr lang="en-US" sz="1600" dirty="0">
              <a:latin typeface="Calibri" panose="020F0502020204030204" pitchFamily="34" charset="0"/>
              <a:ea typeface="Times New Roman" panose="02020603050405020304" pitchFamily="18" charset="0"/>
              <a:cs typeface="Calibri" panose="020F0502020204030204" pitchFamily="34" charset="0"/>
            </a:endParaRPr>
          </a:p>
          <a:p>
            <a:pPr algn="just"/>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CSS is a Cascading Style Sheet. CSS let’s web designers change colors, fonts, animations, and transitions on the web. They make the web look good.</a:t>
            </a:r>
          </a:p>
          <a:p>
            <a:pPr algn="just"/>
            <a:endParaRPr lang="en-US" sz="1600" dirty="0">
              <a:latin typeface="Calibri" panose="020F0502020204030204" pitchFamily="34" charset="0"/>
              <a:ea typeface="Times New Roman" panose="02020603050405020304" pitchFamily="18" charset="0"/>
              <a:cs typeface="Calibri" panose="020F0502020204030204" pitchFamily="34" charset="0"/>
            </a:endParaRPr>
          </a:p>
          <a:p>
            <a:pPr algn="just"/>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p>
            <a:pPr lvl="1" algn="just"/>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6200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9099" y="1077843"/>
            <a:ext cx="8268236" cy="2585323"/>
          </a:xfrm>
          <a:prstGeom prst="rect">
            <a:avLst/>
          </a:prstGeom>
          <a:noFill/>
        </p:spPr>
        <p:txBody>
          <a:bodyPr wrap="square" rtlCol="0" anchor="ctr">
            <a:spAutoFit/>
          </a:bodyPr>
          <a:lstStyle/>
          <a:p>
            <a:pPr algn="just"/>
            <a:endParaRPr lang="en-US"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The scope of the project will be limited to some functions of the e-commerce website. It will display products, customers can select catalogs and select products, and can remove products from their cart specifying the quantity of each item. Selected items will be collected in a cart. </a:t>
            </a:r>
          </a:p>
          <a:p>
            <a:pPr algn="just"/>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 At checkout, the item on the card will be presented as an order. Customers can pay for the items in the cart to complete an order. This project has great future scope. The project also provides security with the use of login ID and passwords, so that no unauthorized users can access your account. The only authorized person who has the appropriate access authority can access the software.</a:t>
            </a:r>
          </a:p>
        </p:txBody>
      </p:sp>
      <p:sp>
        <p:nvSpPr>
          <p:cNvPr id="5" name="TextBox 4"/>
          <p:cNvSpPr txBox="1"/>
          <p:nvPr/>
        </p:nvSpPr>
        <p:spPr>
          <a:xfrm>
            <a:off x="4095482" y="443678"/>
            <a:ext cx="1854557" cy="369332"/>
          </a:xfrm>
          <a:prstGeom prst="rect">
            <a:avLst/>
          </a:prstGeom>
          <a:noFill/>
        </p:spPr>
        <p:txBody>
          <a:bodyPr wrap="square" rtlCol="0">
            <a:spAutoFit/>
          </a:bodyPr>
          <a:lstStyle/>
          <a:p>
            <a:pPr algn="ctr"/>
            <a:r>
              <a:rPr lang="en-US" b="1" dirty="0">
                <a:latin typeface="Calibri" panose="020F0502020204030204" pitchFamily="34" charset="0"/>
                <a:cs typeface="Calibri" panose="020F0502020204030204" pitchFamily="34" charset="0"/>
              </a:rPr>
              <a:t>SCOPE</a:t>
            </a:r>
          </a:p>
        </p:txBody>
      </p:sp>
    </p:spTree>
    <p:extLst>
      <p:ext uri="{BB962C8B-B14F-4D97-AF65-F5344CB8AC3E}">
        <p14:creationId xmlns:p14="http://schemas.microsoft.com/office/powerpoint/2010/main" val="607206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E192E3-CB7A-F63A-3F51-59F8C91DCA07}"/>
              </a:ext>
            </a:extLst>
          </p:cNvPr>
          <p:cNvSpPr txBox="1"/>
          <p:nvPr/>
        </p:nvSpPr>
        <p:spPr>
          <a:xfrm>
            <a:off x="4095482" y="443678"/>
            <a:ext cx="2118887" cy="369332"/>
          </a:xfrm>
          <a:prstGeom prst="rect">
            <a:avLst/>
          </a:prstGeom>
          <a:noFill/>
        </p:spPr>
        <p:txBody>
          <a:bodyPr wrap="square" rtlCol="0">
            <a:spAutoFit/>
          </a:bodyPr>
          <a:lstStyle/>
          <a:p>
            <a:pPr algn="ctr"/>
            <a:r>
              <a:rPr lang="en-US" b="1" dirty="0">
                <a:latin typeface="Calibri" panose="020F0502020204030204" pitchFamily="34" charset="0"/>
                <a:cs typeface="Calibri" panose="020F0502020204030204" pitchFamily="34" charset="0"/>
              </a:rPr>
              <a:t>Use-Case Diagram</a:t>
            </a:r>
          </a:p>
        </p:txBody>
      </p:sp>
      <p:sp>
        <p:nvSpPr>
          <p:cNvPr id="7" name="TextBox 6">
            <a:extLst>
              <a:ext uri="{FF2B5EF4-FFF2-40B4-BE49-F238E27FC236}">
                <a16:creationId xmlns:a16="http://schemas.microsoft.com/office/drawing/2014/main" id="{E12B09B8-F313-DC70-E300-AF080A6BF380}"/>
              </a:ext>
            </a:extLst>
          </p:cNvPr>
          <p:cNvSpPr txBox="1"/>
          <p:nvPr/>
        </p:nvSpPr>
        <p:spPr>
          <a:xfrm>
            <a:off x="719092" y="1169137"/>
            <a:ext cx="8788892" cy="1813573"/>
          </a:xfrm>
          <a:prstGeom prst="rect">
            <a:avLst/>
          </a:prstGeom>
          <a:noFill/>
        </p:spPr>
        <p:txBody>
          <a:bodyPr wrap="square">
            <a:spAutoFit/>
          </a:bodyPr>
          <a:lstStyle/>
          <a:p>
            <a:pPr algn="just">
              <a:lnSpc>
                <a:spcPct val="150000"/>
              </a:lnSpc>
            </a:pPr>
            <a:r>
              <a:rPr lang="en-US" sz="1600" dirty="0">
                <a:solidFill>
                  <a:srgbClr val="00000A"/>
                </a:solidFill>
                <a:effectLst/>
                <a:latin typeface="Calibri" panose="020F0502020204030204" pitchFamily="34" charset="0"/>
                <a:ea typeface="Droid Sans Fallback"/>
                <a:cs typeface="Calibri" panose="020F0502020204030204" pitchFamily="34" charset="0"/>
              </a:rPr>
              <a:t>Use case diagram represents the interactions of the system administrator, bet creator and the participants to this system, it is a graphical depiction of the user’s possible interactions with the system.</a:t>
            </a:r>
            <a:endParaRPr lang="en-IN" sz="1600" dirty="0">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50000"/>
              </a:lnSpc>
              <a:spcAft>
                <a:spcPts val="2175"/>
              </a:spcAft>
            </a:pPr>
            <a:r>
              <a:rPr lang="en-US" sz="1600" dirty="0">
                <a:solidFill>
                  <a:srgbClr val="00000A"/>
                </a:solidFill>
                <a:effectLst/>
                <a:latin typeface="Calibri" panose="020F0502020204030204" pitchFamily="34" charset="0"/>
                <a:ea typeface="Droid Sans Fallback"/>
                <a:cs typeface="Calibri" panose="020F0502020204030204" pitchFamily="34" charset="0"/>
              </a:rPr>
              <a:t>Below diagram shows the use-case diagram of an e commerce website.</a:t>
            </a:r>
          </a:p>
          <a:p>
            <a:pPr algn="just">
              <a:lnSpc>
                <a:spcPct val="150000"/>
              </a:lnSpc>
              <a:spcAft>
                <a:spcPts val="2175"/>
              </a:spcAft>
            </a:pPr>
            <a:endParaRPr lang="en-IN" sz="1600" dirty="0">
              <a:effectLst/>
              <a:latin typeface="Calibri" panose="020F0502020204030204" pitchFamily="34" charset="0"/>
              <a:ea typeface="Times New Roman" panose="02020603050405020304" pitchFamily="18" charset="0"/>
              <a:cs typeface="Calibri" panose="020F0502020204030204" pitchFamily="34" charset="0"/>
            </a:endParaRPr>
          </a:p>
        </p:txBody>
      </p:sp>
      <p:pic>
        <p:nvPicPr>
          <p:cNvPr id="8" name="Picture 7">
            <a:extLst>
              <a:ext uri="{FF2B5EF4-FFF2-40B4-BE49-F238E27FC236}">
                <a16:creationId xmlns:a16="http://schemas.microsoft.com/office/drawing/2014/main" id="{1A045ED5-3BC7-CF33-F141-B256CDA3796A}"/>
              </a:ext>
            </a:extLst>
          </p:cNvPr>
          <p:cNvPicPr>
            <a:picLocks noChangeAspect="1"/>
          </p:cNvPicPr>
          <p:nvPr/>
        </p:nvPicPr>
        <p:blipFill>
          <a:blip r:embed="rId2"/>
          <a:stretch>
            <a:fillRect/>
          </a:stretch>
        </p:blipFill>
        <p:spPr>
          <a:xfrm>
            <a:off x="3276532" y="2341627"/>
            <a:ext cx="3630295" cy="4500699"/>
          </a:xfrm>
          <a:prstGeom prst="rect">
            <a:avLst/>
          </a:prstGeom>
        </p:spPr>
      </p:pic>
    </p:spTree>
    <p:extLst>
      <p:ext uri="{BB962C8B-B14F-4D97-AF65-F5344CB8AC3E}">
        <p14:creationId xmlns:p14="http://schemas.microsoft.com/office/powerpoint/2010/main" val="2732961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AB4289-A60D-65DB-CD97-DF9B99A6E8A1}"/>
              </a:ext>
            </a:extLst>
          </p:cNvPr>
          <p:cNvSpPr txBox="1"/>
          <p:nvPr/>
        </p:nvSpPr>
        <p:spPr>
          <a:xfrm>
            <a:off x="2516820" y="316921"/>
            <a:ext cx="6098958" cy="369332"/>
          </a:xfrm>
          <a:prstGeom prst="rect">
            <a:avLst/>
          </a:prstGeom>
          <a:noFill/>
        </p:spPr>
        <p:txBody>
          <a:bodyPr wrap="square">
            <a:spAutoFit/>
          </a:bodyPr>
          <a:lstStyle/>
          <a:p>
            <a:pPr algn="ctr"/>
            <a:r>
              <a:rPr lang="en-US" b="1" dirty="0">
                <a:latin typeface="Calibri" panose="020F0502020204030204" pitchFamily="34" charset="0"/>
                <a:cs typeface="Calibri" panose="020F0502020204030204" pitchFamily="34" charset="0"/>
              </a:rPr>
              <a:t>State-Chart Diagram</a:t>
            </a:r>
          </a:p>
        </p:txBody>
      </p:sp>
      <p:sp>
        <p:nvSpPr>
          <p:cNvPr id="5" name="TextBox 4">
            <a:extLst>
              <a:ext uri="{FF2B5EF4-FFF2-40B4-BE49-F238E27FC236}">
                <a16:creationId xmlns:a16="http://schemas.microsoft.com/office/drawing/2014/main" id="{022272B6-DBAF-C6CF-F85A-CC25E764F880}"/>
              </a:ext>
            </a:extLst>
          </p:cNvPr>
          <p:cNvSpPr txBox="1"/>
          <p:nvPr/>
        </p:nvSpPr>
        <p:spPr>
          <a:xfrm>
            <a:off x="537099" y="1183388"/>
            <a:ext cx="7887810" cy="423449"/>
          </a:xfrm>
          <a:prstGeom prst="rect">
            <a:avLst/>
          </a:prstGeom>
          <a:noFill/>
        </p:spPr>
        <p:txBody>
          <a:bodyPr wrap="square">
            <a:spAutoFit/>
          </a:bodyPr>
          <a:lstStyle/>
          <a:p>
            <a:pPr algn="just">
              <a:lnSpc>
                <a:spcPct val="150000"/>
              </a:lnSpc>
              <a:spcAft>
                <a:spcPts val="2175"/>
              </a:spcAft>
            </a:pPr>
            <a:r>
              <a:rPr lang="en-US" sz="1600" dirty="0">
                <a:solidFill>
                  <a:srgbClr val="00000A"/>
                </a:solidFill>
                <a:effectLst/>
                <a:latin typeface="Calibri" panose="020F0502020204030204" pitchFamily="34" charset="0"/>
                <a:ea typeface="Droid Sans Fallback"/>
                <a:cs typeface="Calibri" panose="020F0502020204030204" pitchFamily="34" charset="0"/>
              </a:rPr>
              <a:t>Statechart diagram describes the flow of control from one state to another state.</a:t>
            </a:r>
            <a:endParaRPr lang="en-IN" sz="1600" dirty="0">
              <a:effectLst/>
              <a:latin typeface="Calibri" panose="020F0502020204030204" pitchFamily="34" charset="0"/>
              <a:ea typeface="Times New Roman" panose="02020603050405020304" pitchFamily="18" charset="0"/>
              <a:cs typeface="Calibri" panose="020F0502020204030204" pitchFamily="34" charset="0"/>
            </a:endParaRPr>
          </a:p>
        </p:txBody>
      </p:sp>
      <p:pic>
        <p:nvPicPr>
          <p:cNvPr id="6" name="Picture 5">
            <a:extLst>
              <a:ext uri="{FF2B5EF4-FFF2-40B4-BE49-F238E27FC236}">
                <a16:creationId xmlns:a16="http://schemas.microsoft.com/office/drawing/2014/main" id="{2437C446-CBF0-F1CE-F933-3F2F4EA8B288}"/>
              </a:ext>
            </a:extLst>
          </p:cNvPr>
          <p:cNvPicPr>
            <a:picLocks noChangeAspect="1"/>
          </p:cNvPicPr>
          <p:nvPr/>
        </p:nvPicPr>
        <p:blipFill>
          <a:blip r:embed="rId2" cstate="print"/>
          <a:stretch>
            <a:fillRect/>
          </a:stretch>
        </p:blipFill>
        <p:spPr>
          <a:xfrm>
            <a:off x="3435152" y="1606837"/>
            <a:ext cx="4226277" cy="52658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6870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5" name="TextBox 1048714"/>
          <p:cNvSpPr txBox="1"/>
          <p:nvPr/>
        </p:nvSpPr>
        <p:spPr>
          <a:xfrm>
            <a:off x="3582265" y="894063"/>
            <a:ext cx="4513735" cy="369332"/>
          </a:xfrm>
          <a:prstGeom prst="rect">
            <a:avLst/>
          </a:prstGeom>
        </p:spPr>
        <p:txBody>
          <a:bodyPr wrap="square" rtlCol="0">
            <a:spAutoFit/>
          </a:bodyPr>
          <a:lstStyle/>
          <a:p>
            <a:pPr algn="ctr"/>
            <a:r>
              <a:rPr lang="en-US" b="1" dirty="0">
                <a:solidFill>
                  <a:srgbClr val="000000"/>
                </a:solidFill>
                <a:latin typeface="Calibri" panose="020F0502020204030204" pitchFamily="34" charset="0"/>
                <a:cs typeface="Calibri" panose="020F0502020204030204" pitchFamily="34" charset="0"/>
              </a:rPr>
              <a:t>Project Modules</a:t>
            </a:r>
            <a:endParaRPr lang="en-GB" b="1" dirty="0">
              <a:solidFill>
                <a:srgbClr val="000000"/>
              </a:solidFill>
              <a:latin typeface="Calibri" panose="020F0502020204030204" pitchFamily="34" charset="0"/>
              <a:cs typeface="Calibri" panose="020F0502020204030204" pitchFamily="34" charset="0"/>
            </a:endParaRPr>
          </a:p>
        </p:txBody>
      </p:sp>
      <p:sp>
        <p:nvSpPr>
          <p:cNvPr id="1048716" name="TextBox 1048715"/>
          <p:cNvSpPr txBox="1"/>
          <p:nvPr/>
        </p:nvSpPr>
        <p:spPr>
          <a:xfrm>
            <a:off x="544826" y="1404603"/>
            <a:ext cx="10362616" cy="3970318"/>
          </a:xfrm>
          <a:prstGeom prst="rect">
            <a:avLst/>
          </a:prstGeom>
        </p:spPr>
        <p:txBody>
          <a:bodyPr wrap="square" rtlCol="0">
            <a:spAutoFit/>
          </a:bodyPr>
          <a:lstStyle/>
          <a:p>
            <a:pPr algn="l"/>
            <a:endParaRPr lang="en-GB" dirty="0">
              <a:solidFill>
                <a:srgbClr val="000000"/>
              </a:solidFill>
              <a:latin typeface="Calibri" panose="020F0502020204030204" pitchFamily="34" charset="0"/>
              <a:cs typeface="Calibri" panose="020F0502020204030204" pitchFamily="34" charset="0"/>
            </a:endParaRPr>
          </a:p>
          <a:p>
            <a:pPr algn="l"/>
            <a:r>
              <a:rPr lang="en-US" dirty="0">
                <a:solidFill>
                  <a:srgbClr val="000000"/>
                </a:solidFill>
                <a:latin typeface="Calibri" panose="020F0502020204030204" pitchFamily="34" charset="0"/>
                <a:cs typeface="Calibri" panose="020F0502020204030204" pitchFamily="34" charset="0"/>
              </a:rPr>
              <a:t>1.</a:t>
            </a:r>
            <a:r>
              <a:rPr lang="en-US" b="1" dirty="0">
                <a:solidFill>
                  <a:srgbClr val="000000"/>
                </a:solidFill>
                <a:latin typeface="Calibri" panose="020F0502020204030204" pitchFamily="34" charset="0"/>
                <a:cs typeface="Calibri" panose="020F0502020204030204" pitchFamily="34" charset="0"/>
              </a:rPr>
              <a:t>User Registration Module.</a:t>
            </a:r>
            <a:endParaRPr lang="en-GB" b="1" dirty="0">
              <a:solidFill>
                <a:srgbClr val="000000"/>
              </a:solidFill>
              <a:latin typeface="Calibri" panose="020F0502020204030204" pitchFamily="34" charset="0"/>
              <a:cs typeface="Calibri" panose="020F0502020204030204" pitchFamily="34" charset="0"/>
            </a:endParaRPr>
          </a:p>
          <a:p>
            <a:pPr marL="457200" indent="-457200" algn="l">
              <a:buFont typeface="Arial"/>
              <a:buChar char="•"/>
            </a:pPr>
            <a:r>
              <a:rPr lang="en-US" dirty="0">
                <a:solidFill>
                  <a:srgbClr val="000000"/>
                </a:solidFill>
                <a:latin typeface="Calibri" panose="020F0502020204030204" pitchFamily="34" charset="0"/>
                <a:cs typeface="Calibri" panose="020F0502020204030204" pitchFamily="34" charset="0"/>
              </a:rPr>
              <a:t> User registration, Profile creation</a:t>
            </a:r>
            <a:endParaRPr lang="en-GB" dirty="0">
              <a:solidFill>
                <a:srgbClr val="000000"/>
              </a:solidFill>
              <a:latin typeface="Calibri" panose="020F0502020204030204" pitchFamily="34" charset="0"/>
              <a:cs typeface="Calibri" panose="020F0502020204030204" pitchFamily="34" charset="0"/>
            </a:endParaRPr>
          </a:p>
          <a:p>
            <a:pPr marL="457200" indent="-457200" algn="l">
              <a:buFont typeface="Arial"/>
              <a:buChar char="•"/>
            </a:pPr>
            <a:r>
              <a:rPr lang="en-US" dirty="0">
                <a:solidFill>
                  <a:srgbClr val="000000"/>
                </a:solidFill>
                <a:latin typeface="Calibri" panose="020F0502020204030204" pitchFamily="34" charset="0"/>
                <a:cs typeface="Calibri" panose="020F0502020204030204" pitchFamily="34" charset="0"/>
              </a:rPr>
              <a:t>Profile management – Name, billing, shipping address</a:t>
            </a:r>
            <a:endParaRPr lang="en-GB" dirty="0">
              <a:solidFill>
                <a:srgbClr val="000000"/>
              </a:solidFill>
              <a:latin typeface="Calibri" panose="020F0502020204030204" pitchFamily="34" charset="0"/>
              <a:cs typeface="Calibri" panose="020F0502020204030204" pitchFamily="34" charset="0"/>
            </a:endParaRPr>
          </a:p>
          <a:p>
            <a:pPr marL="457200" indent="-457200" algn="l">
              <a:buFont typeface="Arial"/>
              <a:buChar char="•"/>
            </a:pPr>
            <a:r>
              <a:rPr lang="en-US" dirty="0">
                <a:solidFill>
                  <a:srgbClr val="000000"/>
                </a:solidFill>
                <a:latin typeface="Calibri" panose="020F0502020204030204" pitchFamily="34" charset="0"/>
                <a:cs typeface="Calibri" panose="020F0502020204030204" pitchFamily="34" charset="0"/>
              </a:rPr>
              <a:t>Track Order module link</a:t>
            </a:r>
            <a:endParaRPr lang="en-GB" dirty="0">
              <a:solidFill>
                <a:srgbClr val="000000"/>
              </a:solidFill>
              <a:latin typeface="Calibri" panose="020F0502020204030204" pitchFamily="34" charset="0"/>
              <a:cs typeface="Calibri" panose="020F0502020204030204" pitchFamily="34" charset="0"/>
            </a:endParaRPr>
          </a:p>
          <a:p>
            <a:pPr marL="457200" indent="-457200" algn="l">
              <a:buFont typeface="Arial"/>
              <a:buChar char="•"/>
            </a:pPr>
            <a:r>
              <a:rPr lang="en-US" dirty="0">
                <a:solidFill>
                  <a:srgbClr val="000000"/>
                </a:solidFill>
                <a:latin typeface="Calibri" panose="020F0502020204030204" pitchFamily="34" charset="0"/>
                <a:cs typeface="Calibri" panose="020F0502020204030204" pitchFamily="34" charset="0"/>
              </a:rPr>
              <a:t>Forget Password Retrieval</a:t>
            </a:r>
            <a:endParaRPr lang="en-GB" dirty="0">
              <a:solidFill>
                <a:srgbClr val="000000"/>
              </a:solidFill>
              <a:latin typeface="Calibri" panose="020F0502020204030204" pitchFamily="34" charset="0"/>
              <a:cs typeface="Calibri" panose="020F0502020204030204" pitchFamily="34" charset="0"/>
            </a:endParaRPr>
          </a:p>
          <a:p>
            <a:pPr marL="0" indent="0" algn="l">
              <a:buNone/>
            </a:pPr>
            <a:endParaRPr lang="en-GB" dirty="0">
              <a:solidFill>
                <a:srgbClr val="000000"/>
              </a:solidFill>
              <a:latin typeface="Calibri" panose="020F0502020204030204" pitchFamily="34" charset="0"/>
              <a:cs typeface="Calibri" panose="020F0502020204030204" pitchFamily="34" charset="0"/>
            </a:endParaRPr>
          </a:p>
          <a:p>
            <a:pPr marL="0" indent="0" algn="l">
              <a:buNone/>
            </a:pPr>
            <a:endParaRPr lang="en-GB" dirty="0">
              <a:solidFill>
                <a:srgbClr val="000000"/>
              </a:solidFill>
              <a:latin typeface="Calibri" panose="020F0502020204030204" pitchFamily="34" charset="0"/>
              <a:cs typeface="Calibri" panose="020F0502020204030204" pitchFamily="34" charset="0"/>
            </a:endParaRPr>
          </a:p>
          <a:p>
            <a:pPr marL="0" indent="0" algn="l">
              <a:buNone/>
            </a:pPr>
            <a:r>
              <a:rPr lang="en-US" dirty="0">
                <a:solidFill>
                  <a:srgbClr val="000000"/>
                </a:solidFill>
                <a:latin typeface="Calibri" panose="020F0502020204030204" pitchFamily="34" charset="0"/>
                <a:cs typeface="Calibri" panose="020F0502020204030204" pitchFamily="34" charset="0"/>
              </a:rPr>
              <a:t>2.</a:t>
            </a:r>
            <a:r>
              <a:rPr lang="en-US" b="1" dirty="0">
                <a:solidFill>
                  <a:srgbClr val="000000"/>
                </a:solidFill>
                <a:latin typeface="Calibri" panose="020F0502020204030204" pitchFamily="34" charset="0"/>
                <a:cs typeface="Calibri" panose="020F0502020204030204" pitchFamily="34" charset="0"/>
              </a:rPr>
              <a:t>Users</a:t>
            </a:r>
            <a:endParaRPr lang="en-GB" b="1" dirty="0">
              <a:solidFill>
                <a:srgbClr val="000000"/>
              </a:solidFill>
              <a:latin typeface="Calibri" panose="020F0502020204030204" pitchFamily="34" charset="0"/>
              <a:cs typeface="Calibri" panose="020F0502020204030204" pitchFamily="34" charset="0"/>
            </a:endParaRPr>
          </a:p>
          <a:p>
            <a:pPr marL="457200" indent="-457200" algn="l">
              <a:buFont typeface="Arial"/>
              <a:buChar char="•"/>
            </a:pPr>
            <a:r>
              <a:rPr lang="en-US" b="0" dirty="0">
                <a:solidFill>
                  <a:srgbClr val="000000"/>
                </a:solidFill>
                <a:latin typeface="Calibri" panose="020F0502020204030204" pitchFamily="34" charset="0"/>
                <a:cs typeface="Calibri" panose="020F0502020204030204" pitchFamily="34" charset="0"/>
              </a:rPr>
              <a:t>Display Of Items with Details under Categories</a:t>
            </a:r>
            <a:endParaRPr lang="en-GB" b="1" dirty="0">
              <a:solidFill>
                <a:srgbClr val="000000"/>
              </a:solidFill>
              <a:latin typeface="Calibri" panose="020F0502020204030204" pitchFamily="34" charset="0"/>
              <a:cs typeface="Calibri" panose="020F0502020204030204" pitchFamily="34" charset="0"/>
            </a:endParaRPr>
          </a:p>
          <a:p>
            <a:pPr marL="457200" indent="-457200" algn="l">
              <a:buFont typeface="Arial"/>
              <a:buChar char="•"/>
            </a:pPr>
            <a:r>
              <a:rPr lang="en-US" b="0" dirty="0">
                <a:solidFill>
                  <a:srgbClr val="000000"/>
                </a:solidFill>
                <a:latin typeface="Calibri" panose="020F0502020204030204" pitchFamily="34" charset="0"/>
                <a:cs typeface="Calibri" panose="020F0502020204030204" pitchFamily="34" charset="0"/>
              </a:rPr>
              <a:t>Search Products by User input &amp; Category</a:t>
            </a:r>
            <a:endParaRPr lang="en-GB" b="1" dirty="0">
              <a:solidFill>
                <a:srgbClr val="000000"/>
              </a:solidFill>
              <a:latin typeface="Calibri" panose="020F0502020204030204" pitchFamily="34" charset="0"/>
              <a:cs typeface="Calibri" panose="020F0502020204030204" pitchFamily="34" charset="0"/>
            </a:endParaRPr>
          </a:p>
          <a:p>
            <a:pPr marL="0" indent="0" algn="l">
              <a:buNone/>
            </a:pPr>
            <a:endParaRPr lang="en-GB" b="1" dirty="0">
              <a:solidFill>
                <a:srgbClr val="000000"/>
              </a:solidFill>
              <a:latin typeface="Calibri" panose="020F0502020204030204" pitchFamily="34" charset="0"/>
              <a:cs typeface="Calibri" panose="020F0502020204030204" pitchFamily="34" charset="0"/>
            </a:endParaRPr>
          </a:p>
          <a:p>
            <a:pPr algn="l"/>
            <a:endParaRPr lang="en-GB" dirty="0">
              <a:solidFill>
                <a:srgbClr val="000000"/>
              </a:solidFill>
              <a:latin typeface="Calibri" panose="020F0502020204030204" pitchFamily="34" charset="0"/>
              <a:cs typeface="Calibri" panose="020F0502020204030204" pitchFamily="34" charset="0"/>
            </a:endParaRPr>
          </a:p>
          <a:p>
            <a:pPr algn="l"/>
            <a:endParaRPr lang="en-GB" dirty="0">
              <a:solidFill>
                <a:srgbClr val="000000"/>
              </a:solidFill>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336</TotalTime>
  <Words>980</Words>
  <Application>Microsoft Office PowerPoint</Application>
  <PresentationFormat>Widescreen</PresentationFormat>
  <Paragraphs>97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Mohit Chouhan</dc:creator>
  <cp:lastModifiedBy>farhan khan</cp:lastModifiedBy>
  <cp:revision>31</cp:revision>
  <dcterms:created xsi:type="dcterms:W3CDTF">2021-09-01T12:09:22Z</dcterms:created>
  <dcterms:modified xsi:type="dcterms:W3CDTF">2022-05-05T05:13:27Z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