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L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A4E2CB-486A-4524-8987-A195732EE7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B2F24E-3195-4508-AB33-F3160499E9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15400" y="205344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416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2368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232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1540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2368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232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5400" y="548640"/>
            <a:ext cx="1056096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8416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5400" y="205344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416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2368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232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540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42368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232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15400" y="548640"/>
            <a:ext cx="1056096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8416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15400" y="205344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8416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2368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32320" y="149400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1540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42368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32320" y="2053440"/>
            <a:ext cx="343620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15400" y="548640"/>
            <a:ext cx="1056096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107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84160" y="205344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84160" y="1494000"/>
            <a:ext cx="520812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15400" y="2053440"/>
            <a:ext cx="10672560" cy="5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87680" y="2630520"/>
            <a:ext cx="10684080" cy="113904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87680" y="3835440"/>
            <a:ext cx="10672560" cy="10724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3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87680" y="4974120"/>
            <a:ext cx="10684080" cy="113904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tIns="0" anchor="b">
            <a:norm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22856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03520" y="3873600"/>
            <a:ext cx="10668240" cy="227736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tIns="0" anchor="b">
            <a:norm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03520" y="3141000"/>
            <a:ext cx="10668240" cy="300996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tIns="0" anchor="b">
            <a:norm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Extended Literals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135520" y="1494000"/>
            <a:ext cx="7992360" cy="2510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Unicode string literals help declare UTF strings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Raw string literals provide an easy way to quote long strings with various characters otherwise forbidden in strings (unquoted)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3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</a:rPr>
              <a:t>The delimiter can be customized, e.g. </a:t>
            </a:r>
            <a:r>
              <a:rPr b="0" lang="en-IL" sz="2400" spc="-1" strike="noStrike">
                <a:solidFill>
                  <a:srgbClr val="000000"/>
                </a:solidFill>
                <a:latin typeface="Consolas"/>
              </a:rPr>
              <a:t>R</a:t>
            </a:r>
            <a:r>
              <a:rPr b="0" lang="en-IL" sz="2400" spc="-1" strike="noStrike">
                <a:solidFill>
                  <a:srgbClr val="ff0000"/>
                </a:solidFill>
                <a:latin typeface="Consolas"/>
              </a:rPr>
              <a:t>"$(</a:t>
            </a:r>
            <a:r>
              <a:rPr b="0" lang="en-IL" sz="2400" spc="-1" strike="noStrike">
                <a:solidFill>
                  <a:srgbClr val="000000"/>
                </a:solidFill>
                <a:latin typeface="Consolas"/>
              </a:rPr>
              <a:t>...</a:t>
            </a:r>
            <a:r>
              <a:rPr b="0" lang="en-IL" sz="2400" spc="-1" strike="noStrike">
                <a:solidFill>
                  <a:srgbClr val="ff0000"/>
                </a:solidFill>
                <a:latin typeface="Consolas"/>
              </a:rPr>
              <a:t>)$"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2135520" y="4437000"/>
            <a:ext cx="8001000" cy="20739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auto utf8string  = u8"Hello";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// same as "Hello"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auto utf16string = u"Hello";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// same as L"Hello"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auto utf32string = U"Hello";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auto raw = </a:t>
            </a:r>
            <a:r>
              <a:rPr b="0" lang="en-IL" sz="2000" spc="-1" strike="noStrike">
                <a:solidFill>
                  <a:srgbClr val="ff0000"/>
                </a:solidFill>
                <a:latin typeface="Consolas"/>
              </a:rPr>
              <a:t>R"(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I can put " here and also \</a:t>
            </a:r>
            <a:r>
              <a:rPr b="0" lang="en-IL" sz="2000" spc="-1" strike="noStrike">
                <a:solidFill>
                  <a:srgbClr val="ff0000"/>
                </a:solidFill>
                <a:latin typeface="Consolas"/>
              </a:rPr>
              <a:t>)"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15400" y="1494000"/>
            <a:ext cx="10656720" cy="2285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Custom operators that accept several built in types (including C strings) and produce custom values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Must begin with </a:t>
            </a:r>
            <a:r>
              <a:rPr b="0" lang="en-IL" sz="2800" spc="-1" strike="noStrike">
                <a:solidFill>
                  <a:srgbClr val="000000"/>
                </a:solidFill>
                <a:latin typeface="Consolas"/>
              </a:rPr>
              <a:t>_</a:t>
            </a: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 to avoid conflicts with standard-defined literals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03520" y="3873600"/>
            <a:ext cx="10668240" cy="22773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unsigned long long operator "" _kb(unsigned long long v)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return v * 1024;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std::cout &lt;&lt;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3_kb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&lt;&lt; std::endl; // prints 3072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User-Defined Literals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15400" y="1494000"/>
            <a:ext cx="10656720" cy="2285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The standard library defines some literals in the </a:t>
            </a:r>
            <a:r>
              <a:rPr b="0" lang="en-IL" sz="2800" spc="-1" strike="noStrike">
                <a:solidFill>
                  <a:srgbClr val="000000"/>
                </a:solidFill>
                <a:latin typeface="Consolas"/>
              </a:rPr>
              <a:t>std::literals</a:t>
            </a: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 inline namespace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2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</a:rPr>
              <a:t>Chrono literals for time durations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3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</a:rPr>
              <a:t>Complex literals for complex numbers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4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</a:rPr>
              <a:t>String literals for </a:t>
            </a:r>
            <a:r>
              <a:rPr b="0" lang="en-IL" sz="2400" spc="-1" strike="noStrike">
                <a:solidFill>
                  <a:srgbClr val="000000"/>
                </a:solidFill>
                <a:latin typeface="Consolas"/>
              </a:rPr>
              <a:t>std::basic_string&lt;&gt;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162520" y="4245480"/>
            <a:ext cx="8001000" cy="22773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auto break_time = 5</a:t>
            </a:r>
            <a:r>
              <a:rPr b="0" lang="en-IL" sz="1800" spc="-1" strike="noStrike">
                <a:solidFill>
                  <a:srgbClr val="ff0000"/>
                </a:solidFill>
                <a:latin typeface="Consolas"/>
              </a:rPr>
              <a:t>min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// std::chrono::minutes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auto c = 0.5 + 1.0</a:t>
            </a:r>
            <a:r>
              <a:rPr b="0" lang="en-IL" sz="1800" spc="-1" strike="noStrike">
                <a:solidFill>
                  <a:srgbClr val="ff0000"/>
                </a:solidFill>
                <a:latin typeface="Consolas"/>
              </a:rPr>
              <a:t>i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// std::complex&lt;double&gt;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auto message = L"Hi there"</a:t>
            </a:r>
            <a:r>
              <a:rPr b="0" lang="en-IL" sz="1800" spc="-1" strike="noStrike">
                <a:solidFill>
                  <a:srgbClr val="ff0000"/>
                </a:solidFill>
                <a:latin typeface="Consolas"/>
              </a:rPr>
              <a:t>s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// std::wstring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Standard-Defined Literals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400240" y="7920"/>
            <a:ext cx="2232000" cy="10206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egoe"/>
              </a:rPr>
              <a:t>C++ 14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00240" y="7920"/>
            <a:ext cx="2232000" cy="10206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egoe"/>
              </a:rPr>
              <a:t>C++ 14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115000" y="3827520"/>
            <a:ext cx="8004240" cy="10724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Yay, binary literals!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2135520" y="1485720"/>
            <a:ext cx="8004240" cy="1070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Yay, digit separators (anywhere you’d like)!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2115000" y="4965840"/>
            <a:ext cx="8012880" cy="113904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auto billion = 1'000'000'000;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auto bitmask = 0b1101'0010'0011;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2115000" y="2622240"/>
            <a:ext cx="8012880" cy="113904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auto bitmask = 0b1001101110;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Binary Literals, Digit Separators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LibreOffice/6.2.8.2$Linux_X86_64 LibreOffice_project/20$Build-2</Application>
  <Words>618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2020-04-05T21:09:25Z</dcterms:created>
  <dc:creator>ערן קאופמן/Eran Kaufman</dc:creator>
  <dc:description/>
  <dc:language>en-US</dc:language>
  <cp:lastModifiedBy>Erel Segal-Halevi</cp:lastModifiedBy>
  <dcterms:modified xsi:type="dcterms:W3CDTF">2020-04-06T09:15:13Z</dcterms:modified>
  <cp:revision>2</cp:revision>
  <dc:subject/>
  <dc:title>nullptr and noexcept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