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 roundtripDataSignature="AMtx7mh3znCeAQAEETfQQshkbQMyZzziZ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2C0129B-06A2-2D53-355E-F4D552F1788D}" name="Rudi, Johann" initials="JR" userId="S::jrudi@vt.edu::4994114c-f1a5-44a5-9cdd-440795aa12a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354"/>
  </p:normalViewPr>
  <p:slideViewPr>
    <p:cSldViewPr snapToGrid="0">
      <p:cViewPr varScale="1">
        <p:scale>
          <a:sx n="93" d="100"/>
          <a:sy n="93" d="100"/>
        </p:scale>
        <p:origin x="18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1" Type="http://schemas.microsoft.com/office/2018/10/relationships/authors" Target="authors.xml"/><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arxiv.org/search/cs?searchtype=author&amp;query=O%27Neal,+J+P" TargetMode="External"/><Relationship Id="rId3" Type="http://schemas.openxmlformats.org/officeDocument/2006/relationships/hyperlink" Target="https://arxiv.org/search/cs?searchtype=author&amp;query=Rudi,+J" TargetMode="External"/><Relationship Id="rId7" Type="http://schemas.openxmlformats.org/officeDocument/2006/relationships/hyperlink" Target="https://arxiv.org/search/cs?searchtype=author&amp;query=Weide,+K"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arxiv.org/search/cs?searchtype=author&amp;query=Wahib,+M" TargetMode="External"/><Relationship Id="rId5" Type="http://schemas.openxmlformats.org/officeDocument/2006/relationships/hyperlink" Target="https://arxiv.org/search/cs?searchtype=author&amp;query=Chadha,+A+H" TargetMode="External"/><Relationship Id="rId10" Type="http://schemas.openxmlformats.org/officeDocument/2006/relationships/hyperlink" Target="https://doi.org/10.48550/arXiv.2401.03378" TargetMode="External"/><Relationship Id="rId4" Type="http://schemas.openxmlformats.org/officeDocument/2006/relationships/hyperlink" Target="https://arxiv.org/search/cs?searchtype=author&amp;query=Lee,+Y" TargetMode="External"/><Relationship Id="rId9" Type="http://schemas.openxmlformats.org/officeDocument/2006/relationships/hyperlink" Target="https://arxiv.org/search/cs?searchtype=author&amp;query=Dubey,+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u="sng" dirty="0"/>
              <a:t>LOCAL LAB POC: Johann Rudi, Anshu Dubey, </a:t>
            </a:r>
            <a:r>
              <a:rPr lang="en-US" u="sng" dirty="0" err="1"/>
              <a:t>Youngjun</a:t>
            </a:r>
            <a:r>
              <a:rPr lang="en-US" u="sng" dirty="0"/>
              <a:t> Lee</a:t>
            </a:r>
          </a:p>
          <a:p>
            <a:pPr marL="0" lvl="0" indent="0" algn="l" rtl="0">
              <a:spcBef>
                <a:spcPts val="0"/>
              </a:spcBef>
              <a:spcAft>
                <a:spcPts val="0"/>
              </a:spcAft>
              <a:buClr>
                <a:schemeClr val="dk1"/>
              </a:buClr>
              <a:buSzPts val="1200"/>
              <a:buFont typeface="Arial"/>
              <a:buNone/>
            </a:pPr>
            <a:endParaRPr u="sng" dirty="0"/>
          </a:p>
          <a:p>
            <a:pPr marL="0" lvl="0" indent="0" algn="l" rtl="0">
              <a:spcBef>
                <a:spcPts val="0"/>
              </a:spcBef>
              <a:spcAft>
                <a:spcPts val="0"/>
              </a:spcAft>
              <a:buClr>
                <a:schemeClr val="dk1"/>
              </a:buClr>
              <a:buSzPts val="1200"/>
              <a:buFont typeface="Arial"/>
              <a:buNone/>
            </a:pPr>
            <a:r>
              <a:rPr lang="en-US" u="sng" dirty="0"/>
              <a:t>TALKING POINTS:  </a:t>
            </a:r>
            <a:endParaRPr dirty="0"/>
          </a:p>
          <a:p>
            <a:pPr marL="171450" lvl="0" indent="-171450" algn="l" rtl="0">
              <a:spcBef>
                <a:spcPts val="0"/>
              </a:spcBef>
              <a:spcAft>
                <a:spcPts val="0"/>
              </a:spcAft>
              <a:buClr>
                <a:schemeClr val="dk1"/>
              </a:buClr>
              <a:buSzPts val="1200"/>
              <a:buFont typeface="Arial"/>
              <a:buChar char="•"/>
            </a:pPr>
            <a:r>
              <a:rPr lang="en-US" dirty="0"/>
              <a:t>CG-Kit address a need in handling platform heterogeneity that has not yet been tackled by other performance portability solutions</a:t>
            </a:r>
          </a:p>
          <a:p>
            <a:pPr marL="171450" lvl="0" indent="-171450" algn="l" rtl="0">
              <a:spcBef>
                <a:spcPts val="0"/>
              </a:spcBef>
              <a:spcAft>
                <a:spcPts val="0"/>
              </a:spcAft>
              <a:buClr>
                <a:schemeClr val="dk1"/>
              </a:buClr>
              <a:buSzPts val="1200"/>
              <a:buFont typeface="Arial"/>
              <a:buChar char="•"/>
            </a:pPr>
            <a:r>
              <a:rPr lang="en-US" dirty="0"/>
              <a:t>Common C++ based solutions address data layout, data movement and some consolidation of offloaded computations</a:t>
            </a:r>
          </a:p>
          <a:p>
            <a:pPr marL="171450" lvl="0" indent="-171450" algn="l" rtl="0">
              <a:spcBef>
                <a:spcPts val="0"/>
              </a:spcBef>
              <a:spcAft>
                <a:spcPts val="0"/>
              </a:spcAft>
              <a:buClr>
                <a:schemeClr val="dk1"/>
              </a:buClr>
              <a:buSzPts val="1200"/>
              <a:buFont typeface="Arial"/>
              <a:buChar char="•"/>
            </a:pPr>
            <a:r>
              <a:rPr lang="en-US" dirty="0"/>
              <a:t>Tools that use full featured DAGS are complex because they try to infer dependencies from source code. </a:t>
            </a:r>
          </a:p>
          <a:p>
            <a:pPr marL="171450" lvl="0" indent="-171450" algn="l" rtl="0">
              <a:spcBef>
                <a:spcPts val="0"/>
              </a:spcBef>
              <a:spcAft>
                <a:spcPts val="0"/>
              </a:spcAft>
              <a:buClr>
                <a:schemeClr val="dk1"/>
              </a:buClr>
              <a:buSzPts val="1200"/>
              <a:buFont typeface="Arial"/>
              <a:buChar char="•"/>
            </a:pPr>
            <a:r>
              <a:rPr lang="en-US" dirty="0"/>
              <a:t>There is an in-between place that is commonly used to convey ideas about a computations – pseudocode</a:t>
            </a:r>
          </a:p>
          <a:p>
            <a:pPr marL="171450" lvl="0" indent="-171450" algn="l" rtl="0">
              <a:spcBef>
                <a:spcPts val="0"/>
              </a:spcBef>
              <a:spcAft>
                <a:spcPts val="0"/>
              </a:spcAft>
              <a:buClr>
                <a:schemeClr val="dk1"/>
              </a:buClr>
              <a:buSzPts val="1200"/>
              <a:buFont typeface="Arial"/>
              <a:buChar char="•"/>
            </a:pPr>
            <a:r>
              <a:rPr lang="en-US" dirty="0"/>
              <a:t>The idea is to ignore low level details and express the high-level overview of the control structure as a recipe</a:t>
            </a:r>
          </a:p>
          <a:p>
            <a:pPr marL="171450" lvl="0" indent="-171450" algn="l" rtl="0">
              <a:spcBef>
                <a:spcPts val="0"/>
              </a:spcBef>
              <a:spcAft>
                <a:spcPts val="0"/>
              </a:spcAft>
              <a:buClr>
                <a:schemeClr val="dk1"/>
              </a:buClr>
              <a:buSzPts val="1200"/>
              <a:buFont typeface="Arial"/>
              <a:buChar char="•"/>
            </a:pPr>
            <a:r>
              <a:rPr lang="en-US" dirty="0"/>
              <a:t>Low-level computations are maintained as components that can be stitched together</a:t>
            </a:r>
          </a:p>
          <a:p>
            <a:pPr marL="171450" lvl="0" indent="-171450" algn="l" rtl="0">
              <a:spcBef>
                <a:spcPts val="0"/>
              </a:spcBef>
              <a:spcAft>
                <a:spcPts val="0"/>
              </a:spcAft>
              <a:buClr>
                <a:schemeClr val="dk1"/>
              </a:buClr>
              <a:buSzPts val="1200"/>
              <a:buFont typeface="Arial"/>
              <a:buChar char="•"/>
            </a:pPr>
            <a:r>
              <a:rPr lang="en-US" dirty="0"/>
              <a:t>CG-Kit does the stitching guided by the recipe and generates code that can be compiled</a:t>
            </a:r>
          </a:p>
          <a:p>
            <a:pPr marL="171450" lvl="0" indent="-171450" algn="l" rtl="0">
              <a:spcBef>
                <a:spcPts val="0"/>
              </a:spcBef>
              <a:spcAft>
                <a:spcPts val="0"/>
              </a:spcAft>
              <a:buClr>
                <a:schemeClr val="dk1"/>
              </a:buClr>
              <a:buSzPts val="1200"/>
              <a:buFont typeface="Arial"/>
              <a:buChar char="•"/>
            </a:pPr>
            <a:r>
              <a:rPr lang="en-US" dirty="0"/>
              <a:t>This process can be applied at any granularity </a:t>
            </a:r>
          </a:p>
          <a:p>
            <a:pPr marL="171450" lvl="0" indent="-171450" algn="l" rtl="0">
              <a:spcBef>
                <a:spcPts val="0"/>
              </a:spcBef>
              <a:spcAft>
                <a:spcPts val="0"/>
              </a:spcAft>
              <a:buClr>
                <a:schemeClr val="dk1"/>
              </a:buClr>
              <a:buSzPts val="1200"/>
              <a:buFont typeface="Arial"/>
              <a:buChar char="•"/>
            </a:pPr>
            <a:endParaRPr dirty="0"/>
          </a:p>
          <a:p>
            <a:pPr marL="171450" lvl="0" indent="-95250" algn="l" rtl="0">
              <a:spcBef>
                <a:spcPts val="0"/>
              </a:spcBef>
              <a:spcAft>
                <a:spcPts val="0"/>
              </a:spcAft>
              <a:buClr>
                <a:schemeClr val="dk1"/>
              </a:buClr>
              <a:buSzPts val="1200"/>
              <a:buFont typeface="Arial"/>
              <a:buNone/>
            </a:pPr>
            <a:endParaRPr dirty="0"/>
          </a:p>
          <a:p>
            <a:pPr marL="0" lvl="0" indent="0" algn="l" rtl="0">
              <a:spcBef>
                <a:spcPts val="0"/>
              </a:spcBef>
              <a:spcAft>
                <a:spcPts val="0"/>
              </a:spcAft>
              <a:buClr>
                <a:schemeClr val="dk1"/>
              </a:buClr>
              <a:buSzPts val="1200"/>
              <a:buFont typeface="Arial"/>
              <a:buNone/>
            </a:pPr>
            <a:r>
              <a:rPr lang="en-US" u="sng" dirty="0"/>
              <a:t>METADATA: </a:t>
            </a:r>
            <a:endParaRPr dirty="0"/>
          </a:p>
          <a:p>
            <a:pPr marL="0" lvl="0" indent="0" algn="l" rtl="0">
              <a:spcBef>
                <a:spcPts val="0"/>
              </a:spcBef>
              <a:spcAft>
                <a:spcPts val="0"/>
              </a:spcAft>
              <a:buClr>
                <a:schemeClr val="dk1"/>
              </a:buClr>
              <a:buSzPts val="1200"/>
              <a:buFont typeface="Arial"/>
              <a:buNone/>
            </a:pPr>
            <a:r>
              <a:rPr lang="en-US" dirty="0"/>
              <a:t>Name of the associated awarded project:  ECP and ENAF</a:t>
            </a:r>
            <a:endParaRPr dirty="0"/>
          </a:p>
          <a:p>
            <a:pPr marL="0" lvl="0" indent="0" algn="l" rtl="0">
              <a:spcBef>
                <a:spcPts val="0"/>
              </a:spcBef>
              <a:spcAft>
                <a:spcPts val="0"/>
              </a:spcAft>
              <a:buClr>
                <a:schemeClr val="dk1"/>
              </a:buClr>
              <a:buSzPts val="1200"/>
              <a:buFont typeface="Arial"/>
              <a:buNone/>
            </a:pPr>
            <a:r>
              <a:rPr lang="en-US" dirty="0"/>
              <a:t>PI name(s):  Daniel Kasen, </a:t>
            </a:r>
            <a:r>
              <a:rPr lang="en-US" dirty="0" err="1"/>
              <a:t>Raph</a:t>
            </a:r>
            <a:r>
              <a:rPr lang="en-US" dirty="0"/>
              <a:t> Hix</a:t>
            </a:r>
            <a:endParaRPr dirty="0"/>
          </a:p>
          <a:p>
            <a:pPr marL="0" lvl="0" indent="0" algn="l" rtl="0">
              <a:spcBef>
                <a:spcPts val="0"/>
              </a:spcBef>
              <a:spcAft>
                <a:spcPts val="0"/>
              </a:spcAft>
              <a:buClr>
                <a:schemeClr val="dk1"/>
              </a:buClr>
              <a:buSzPts val="1200"/>
              <a:buFont typeface="Arial"/>
              <a:buNone/>
            </a:pPr>
            <a:r>
              <a:rPr lang="en-US" dirty="0"/>
              <a:t>Name of the program manager: Supported by both ECP and ASCR Research (Lali Chatterjee) </a:t>
            </a:r>
            <a:endParaRPr dirty="0"/>
          </a:p>
          <a:p>
            <a:pPr marL="0" lvl="0" indent="0" algn="l" rtl="0">
              <a:spcBef>
                <a:spcPts val="0"/>
              </a:spcBef>
              <a:spcAft>
                <a:spcPts val="0"/>
              </a:spcAft>
              <a:buClr>
                <a:schemeClr val="dk1"/>
              </a:buClr>
              <a:buSzPts val="1200"/>
              <a:buFont typeface="Arial"/>
              <a:buNone/>
            </a:pPr>
            <a:endParaRPr dirty="0"/>
          </a:p>
          <a:p>
            <a:pPr marL="0" lvl="0" indent="0" algn="l" rtl="0">
              <a:spcBef>
                <a:spcPts val="0"/>
              </a:spcBef>
              <a:spcAft>
                <a:spcPts val="0"/>
              </a:spcAft>
              <a:buClr>
                <a:schemeClr val="dk1"/>
              </a:buClr>
              <a:buSzPts val="1200"/>
              <a:buFont typeface="Arial"/>
              <a:buNone/>
            </a:pPr>
            <a:r>
              <a:rPr lang="en-US" u="sng" dirty="0"/>
              <a:t>CITATIONS:</a:t>
            </a:r>
            <a:endParaRPr u="sng" dirty="0"/>
          </a:p>
          <a:p>
            <a:pPr marL="0" marR="0" lvl="0" indent="0" algn="l" defTabSz="914400" rtl="0" eaLnBrk="1" fontAlgn="auto" latinLnBrk="0" hangingPunct="1">
              <a:lnSpc>
                <a:spcPct val="100000"/>
              </a:lnSpc>
              <a:spcBef>
                <a:spcPts val="0"/>
              </a:spcBef>
              <a:spcAft>
                <a:spcPts val="0"/>
              </a:spcAft>
              <a:buClr>
                <a:schemeClr val="dk1"/>
              </a:buClr>
              <a:buSzPts val="1200"/>
              <a:buFont typeface="Arial"/>
              <a:buNone/>
              <a:tabLst/>
              <a:defRPr/>
            </a:pPr>
            <a:r>
              <a:rPr lang="en-US" b="0" i="0" u="sng" strike="noStrike" dirty="0">
                <a:solidFill>
                  <a:schemeClr val="tx1"/>
                </a:solidFill>
                <a:effectLst/>
                <a:highlight>
                  <a:srgbClr val="FFFFFF"/>
                </a:highlight>
                <a:latin typeface="Lucida Grande" panose="020B0600040502020204" pitchFamily="34" charset="0"/>
                <a:hlinkClick r:id="rId3">
                  <a:extLst>
                    <a:ext uri="{A12FA001-AC4F-418D-AE19-62706E023703}">
                      <ahyp:hlinkClr xmlns:ahyp="http://schemas.microsoft.com/office/drawing/2018/hyperlinkcolor" val="tx"/>
                    </a:ext>
                  </a:extLst>
                </a:hlinkClick>
              </a:rPr>
              <a:t>Johann Rudi</a:t>
            </a:r>
            <a:r>
              <a:rPr lang="en-US" b="0" i="0" u="none" dirty="0">
                <a:solidFill>
                  <a:schemeClr val="tx1"/>
                </a:solidFill>
                <a:effectLst/>
                <a:highlight>
                  <a:srgbClr val="FFFFFF"/>
                </a:highlight>
                <a:latin typeface="Lucida Grande" panose="020B0600040502020204" pitchFamily="34" charset="0"/>
              </a:rPr>
              <a:t>, </a:t>
            </a:r>
            <a:r>
              <a:rPr lang="en-US" b="0" i="0" u="none" strike="noStrike" dirty="0">
                <a:solidFill>
                  <a:schemeClr val="tx1"/>
                </a:solidFill>
                <a:effectLst/>
                <a:highlight>
                  <a:srgbClr val="FFFFFF"/>
                </a:highlight>
                <a:latin typeface="Lucida Grande" panose="020B0600040502020204" pitchFamily="34" charset="0"/>
                <a:hlinkClick r:id="rId4">
                  <a:extLst>
                    <a:ext uri="{A12FA001-AC4F-418D-AE19-62706E023703}">
                      <ahyp:hlinkClr xmlns:ahyp="http://schemas.microsoft.com/office/drawing/2018/hyperlinkcolor" val="tx"/>
                    </a:ext>
                  </a:extLst>
                </a:hlinkClick>
              </a:rPr>
              <a:t>Youngjun Lee</a:t>
            </a:r>
            <a:r>
              <a:rPr lang="en-US" b="0" i="0" u="none" dirty="0">
                <a:solidFill>
                  <a:schemeClr val="tx1"/>
                </a:solidFill>
                <a:effectLst/>
                <a:highlight>
                  <a:srgbClr val="FFFFFF"/>
                </a:highlight>
                <a:latin typeface="Lucida Grande" panose="020B0600040502020204" pitchFamily="34" charset="0"/>
              </a:rPr>
              <a:t>, </a:t>
            </a:r>
            <a:r>
              <a:rPr lang="en-US" b="0" i="0" u="none" strike="noStrike" dirty="0">
                <a:solidFill>
                  <a:schemeClr val="tx1"/>
                </a:solidFill>
                <a:effectLst/>
                <a:highlight>
                  <a:srgbClr val="FFFFFF"/>
                </a:highlight>
                <a:latin typeface="Lucida Grande" panose="020B0600040502020204" pitchFamily="34" charset="0"/>
                <a:hlinkClick r:id="rId5">
                  <a:extLst>
                    <a:ext uri="{A12FA001-AC4F-418D-AE19-62706E023703}">
                      <ahyp:hlinkClr xmlns:ahyp="http://schemas.microsoft.com/office/drawing/2018/hyperlinkcolor" val="tx"/>
                    </a:ext>
                  </a:extLst>
                </a:hlinkClick>
              </a:rPr>
              <a:t>Aidan H. Chadha</a:t>
            </a:r>
            <a:r>
              <a:rPr lang="en-US" b="0" i="0" u="none" dirty="0">
                <a:solidFill>
                  <a:schemeClr val="tx1"/>
                </a:solidFill>
                <a:effectLst/>
                <a:highlight>
                  <a:srgbClr val="FFFFFF"/>
                </a:highlight>
                <a:latin typeface="Lucida Grande" panose="020B0600040502020204" pitchFamily="34" charset="0"/>
              </a:rPr>
              <a:t>, </a:t>
            </a:r>
            <a:r>
              <a:rPr lang="en-US" b="0" i="0" u="none" strike="noStrike" dirty="0">
                <a:solidFill>
                  <a:schemeClr val="tx1"/>
                </a:solidFill>
                <a:effectLst/>
                <a:highlight>
                  <a:srgbClr val="FFFFFF"/>
                </a:highlight>
                <a:latin typeface="Lucida Grande" panose="020B0600040502020204" pitchFamily="34" charset="0"/>
                <a:hlinkClick r:id="rId6">
                  <a:extLst>
                    <a:ext uri="{A12FA001-AC4F-418D-AE19-62706E023703}">
                      <ahyp:hlinkClr xmlns:ahyp="http://schemas.microsoft.com/office/drawing/2018/hyperlinkcolor" val="tx"/>
                    </a:ext>
                  </a:extLst>
                </a:hlinkClick>
              </a:rPr>
              <a:t>Mohamed Wahib</a:t>
            </a:r>
            <a:r>
              <a:rPr lang="en-US" b="0" i="0" u="none" dirty="0">
                <a:solidFill>
                  <a:schemeClr val="tx1"/>
                </a:solidFill>
                <a:effectLst/>
                <a:highlight>
                  <a:srgbClr val="FFFFFF"/>
                </a:highlight>
                <a:latin typeface="Lucida Grande" panose="020B0600040502020204" pitchFamily="34" charset="0"/>
              </a:rPr>
              <a:t>, </a:t>
            </a:r>
            <a:r>
              <a:rPr lang="en-US" b="0" i="0" u="none" strike="noStrike" dirty="0">
                <a:solidFill>
                  <a:schemeClr val="tx1"/>
                </a:solidFill>
                <a:effectLst/>
                <a:highlight>
                  <a:srgbClr val="FFFFFF"/>
                </a:highlight>
                <a:latin typeface="Lucida Grande" panose="020B0600040502020204" pitchFamily="34" charset="0"/>
                <a:hlinkClick r:id="rId7">
                  <a:extLst>
                    <a:ext uri="{A12FA001-AC4F-418D-AE19-62706E023703}">
                      <ahyp:hlinkClr xmlns:ahyp="http://schemas.microsoft.com/office/drawing/2018/hyperlinkcolor" val="tx"/>
                    </a:ext>
                  </a:extLst>
                </a:hlinkClick>
              </a:rPr>
              <a:t>Klaus Weide</a:t>
            </a:r>
            <a:r>
              <a:rPr lang="en-US" b="0" i="0" u="none" dirty="0">
                <a:solidFill>
                  <a:schemeClr val="tx1"/>
                </a:solidFill>
                <a:effectLst/>
                <a:highlight>
                  <a:srgbClr val="FFFFFF"/>
                </a:highlight>
                <a:latin typeface="Lucida Grande" panose="020B0600040502020204" pitchFamily="34" charset="0"/>
              </a:rPr>
              <a:t>, </a:t>
            </a:r>
            <a:r>
              <a:rPr lang="en-US" b="0" i="0" u="none" strike="noStrike" dirty="0">
                <a:solidFill>
                  <a:schemeClr val="tx1"/>
                </a:solidFill>
                <a:effectLst/>
                <a:highlight>
                  <a:srgbClr val="FFFFFF"/>
                </a:highlight>
                <a:latin typeface="Lucida Grande" panose="020B0600040502020204" pitchFamily="34" charset="0"/>
                <a:hlinkClick r:id="rId8">
                  <a:extLst>
                    <a:ext uri="{A12FA001-AC4F-418D-AE19-62706E023703}">
                      <ahyp:hlinkClr xmlns:ahyp="http://schemas.microsoft.com/office/drawing/2018/hyperlinkcolor" val="tx"/>
                    </a:ext>
                  </a:extLst>
                </a:hlinkClick>
              </a:rPr>
              <a:t>Jared P. O'Neal</a:t>
            </a:r>
            <a:r>
              <a:rPr lang="en-US" b="0" i="0" u="none" dirty="0">
                <a:solidFill>
                  <a:schemeClr val="tx1"/>
                </a:solidFill>
                <a:effectLst/>
                <a:highlight>
                  <a:srgbClr val="FFFFFF"/>
                </a:highlight>
                <a:latin typeface="Lucida Grande" panose="020B0600040502020204" pitchFamily="34" charset="0"/>
              </a:rPr>
              <a:t>, </a:t>
            </a:r>
            <a:r>
              <a:rPr lang="en-US" b="0" i="0" u="none" strike="noStrike" dirty="0">
                <a:solidFill>
                  <a:schemeClr val="tx1"/>
                </a:solidFill>
                <a:effectLst/>
                <a:highlight>
                  <a:srgbClr val="FFFFFF"/>
                </a:highlight>
                <a:latin typeface="Lucida Grande" panose="020B0600040502020204" pitchFamily="34" charset="0"/>
                <a:hlinkClick r:id="rId9">
                  <a:extLst>
                    <a:ext uri="{A12FA001-AC4F-418D-AE19-62706E023703}">
                      <ahyp:hlinkClr xmlns:ahyp="http://schemas.microsoft.com/office/drawing/2018/hyperlinkcolor" val="tx"/>
                    </a:ext>
                  </a:extLst>
                </a:hlinkClick>
              </a:rPr>
              <a:t>Anshu Dubey</a:t>
            </a:r>
            <a:r>
              <a:rPr lang="en-US" b="0" i="0" u="none" strike="noStrike" dirty="0">
                <a:solidFill>
                  <a:srgbClr val="1F1F1F"/>
                </a:solidFill>
                <a:effectLst/>
                <a:highlight>
                  <a:srgbClr val="FFFFFF"/>
                </a:highlight>
                <a:latin typeface="ElsevierSans"/>
              </a:rPr>
              <a:t>, </a:t>
            </a:r>
            <a:r>
              <a:rPr lang="en-US" b="0" i="0" dirty="0">
                <a:solidFill>
                  <a:srgbClr val="000000"/>
                </a:solidFill>
                <a:effectLst/>
                <a:highlight>
                  <a:srgbClr val="FFFFFF"/>
                </a:highlight>
                <a:latin typeface="Lucida Grande" panose="020B0600040502020204" pitchFamily="34" charset="0"/>
              </a:rPr>
              <a:t>CG-Kit: Code Generation Toolkit for Performant and Maintainable Variants of Source Code Applied to Flash-X Hydrodynamics Simulations, </a:t>
            </a:r>
            <a:r>
              <a:rPr lang="en-US" b="0" u="sng" dirty="0">
                <a:effectLst/>
                <a:hlinkClick r:id="rId10"/>
              </a:rPr>
              <a:t>https://doi.org/10.48550/arXiv.2401.03378</a:t>
            </a:r>
            <a:r>
              <a:rPr lang="en-US" b="0" u="sng" dirty="0">
                <a:effectLst/>
              </a:rPr>
              <a:t>, in revision for FCGS</a:t>
            </a:r>
            <a:endParaRPr lang="en-US" dirty="0"/>
          </a:p>
          <a:p>
            <a:pPr marL="0" lvl="0" indent="0" algn="l" rtl="0">
              <a:spcBef>
                <a:spcPts val="0"/>
              </a:spcBef>
              <a:spcAft>
                <a:spcPts val="0"/>
              </a:spcAft>
              <a:buClr>
                <a:schemeClr val="dk1"/>
              </a:buClr>
              <a:buSzPts val="1200"/>
              <a:buFont typeface="Arial"/>
              <a:buNone/>
            </a:pPr>
            <a:endParaRPr lang="en-US" dirty="0"/>
          </a:p>
          <a:p>
            <a:pPr marL="0" lvl="0" indent="0" algn="l" rtl="0">
              <a:spcBef>
                <a:spcPts val="0"/>
              </a:spcBef>
              <a:spcAft>
                <a:spcPts val="0"/>
              </a:spcAft>
              <a:buClr>
                <a:schemeClr val="dk1"/>
              </a:buClr>
              <a:buSzPts val="1200"/>
              <a:buFont typeface="Arial"/>
              <a:buNone/>
            </a:pPr>
            <a:endParaRPr dirty="0"/>
          </a:p>
          <a:p>
            <a:pPr marL="0" lvl="0" indent="0" algn="l" rtl="0">
              <a:spcBef>
                <a:spcPts val="0"/>
              </a:spcBef>
              <a:spcAft>
                <a:spcPts val="0"/>
              </a:spcAft>
              <a:buClr>
                <a:schemeClr val="dk1"/>
              </a:buClr>
              <a:buSzPts val="1200"/>
              <a:buFont typeface="Arial"/>
              <a:buNone/>
            </a:pPr>
            <a:r>
              <a:rPr lang="en-US" u="sng" dirty="0"/>
              <a:t>BACKGROUND AND CONTEXT INFORMATION</a:t>
            </a:r>
          </a:p>
          <a:p>
            <a:pPr marL="0" lvl="0" indent="0" algn="l" rtl="0">
              <a:spcBef>
                <a:spcPts val="0"/>
              </a:spcBef>
              <a:spcAft>
                <a:spcPts val="0"/>
              </a:spcAft>
              <a:buClr>
                <a:schemeClr val="dk1"/>
              </a:buClr>
              <a:buSzPts val="1200"/>
              <a:buFont typeface="Arial"/>
              <a:buNone/>
            </a:pPr>
            <a:endParaRPr lang="en-US" u="sng" dirty="0"/>
          </a:p>
          <a:p>
            <a:pPr marL="0" lvl="0" indent="0" algn="l" rtl="0">
              <a:spcBef>
                <a:spcPts val="0"/>
              </a:spcBef>
              <a:spcAft>
                <a:spcPts val="0"/>
              </a:spcAft>
              <a:buClr>
                <a:schemeClr val="dk1"/>
              </a:buClr>
              <a:buSzPts val="1200"/>
              <a:buFont typeface="Arial"/>
              <a:buNone/>
            </a:pPr>
            <a:r>
              <a:rPr lang="en-US" u="none" dirty="0"/>
              <a:t>The development of parameterized source trees and their optimization was done under the ECP project. The syntax for templates and code generation for interfacing with a domain-specific runtime were developed recently that resulted in a complete end-to-end solution.</a:t>
            </a:r>
          </a:p>
        </p:txBody>
      </p:sp>
      <p:sp>
        <p:nvSpPr>
          <p:cNvPr id="21" name="Google Shape;2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0" y="0"/>
            <a:ext cx="12192000" cy="762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solidFill>
                  <a:srgbClr val="0F663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11218333" y="6351591"/>
            <a:ext cx="5080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 name="TextBox 1">
            <a:extLst>
              <a:ext uri="{FF2B5EF4-FFF2-40B4-BE49-F238E27FC236}">
                <a16:creationId xmlns:a16="http://schemas.microsoft.com/office/drawing/2014/main" id="{907061C5-FE1F-08BE-AB12-0F4B6EBAA5E4}"/>
              </a:ext>
            </a:extLst>
          </p:cNvPr>
          <p:cNvSpPr txBox="1"/>
          <p:nvPr userDrawn="1"/>
        </p:nvSpPr>
        <p:spPr>
          <a:xfrm>
            <a:off x="2993860" y="6277393"/>
            <a:ext cx="1371600" cy="584775"/>
          </a:xfrm>
          <a:prstGeom prst="rect">
            <a:avLst/>
          </a:prstGeom>
          <a:noFill/>
        </p:spPr>
        <p:txBody>
          <a:bodyPr wrap="square" numCol="1" rtlCol="0">
            <a:spAutoFit/>
          </a:bodyPr>
          <a:lstStyle/>
          <a:p>
            <a:r>
              <a:rPr lang="en-US" sz="3200" b="1" i="0" baseline="0" dirty="0">
                <a:solidFill>
                  <a:srgbClr val="176637"/>
                </a:solidFill>
                <a:latin typeface="Times" pitchFamily="2" charset="0"/>
              </a:rPr>
              <a:t>ENAF</a:t>
            </a:r>
            <a:endParaRPr lang="en-US" sz="1600" b="0" i="0" baseline="0" dirty="0">
              <a:latin typeface="Times" pitchFamily="2" charset="0"/>
            </a:endParaRPr>
          </a:p>
        </p:txBody>
      </p:sp>
      <p:sp>
        <p:nvSpPr>
          <p:cNvPr id="3" name="TextBox 2">
            <a:extLst>
              <a:ext uri="{FF2B5EF4-FFF2-40B4-BE49-F238E27FC236}">
                <a16:creationId xmlns:a16="http://schemas.microsoft.com/office/drawing/2014/main" id="{FCFFB18F-E8FD-A4E8-990D-8B84B562F56C}"/>
              </a:ext>
            </a:extLst>
          </p:cNvPr>
          <p:cNvSpPr txBox="1"/>
          <p:nvPr userDrawn="1"/>
        </p:nvSpPr>
        <p:spPr>
          <a:xfrm>
            <a:off x="4144524" y="6275789"/>
            <a:ext cx="1779198" cy="564898"/>
          </a:xfrm>
          <a:prstGeom prst="rect">
            <a:avLst/>
          </a:prstGeom>
          <a:noFill/>
        </p:spPr>
        <p:txBody>
          <a:bodyPr wrap="square">
            <a:spAutoFit/>
          </a:bodyPr>
          <a:lstStyle/>
          <a:p>
            <a:pPr>
              <a:lnSpc>
                <a:spcPts val="1860"/>
              </a:lnSpc>
            </a:pPr>
            <a:r>
              <a:rPr lang="en-US" sz="1200" b="0" i="0" baseline="0" dirty="0" err="1">
                <a:latin typeface="Times" pitchFamily="2" charset="0"/>
              </a:rPr>
              <a:t>Exascale</a:t>
            </a:r>
            <a:r>
              <a:rPr lang="en-US" sz="1200" b="0" i="0" baseline="0" dirty="0">
                <a:latin typeface="Times" pitchFamily="2" charset="0"/>
              </a:rPr>
              <a:t> Nuclear Astrophysics for FRIB</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0" y="0"/>
            <a:ext cx="12192000" cy="762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rgbClr val="106636"/>
                </a:solidFill>
                <a:latin typeface="Calibri"/>
                <a:ea typeface="Calibri"/>
                <a:cs typeface="Calibri"/>
                <a:sym typeface="Calibri"/>
              </a:defRPr>
            </a:lvl1pPr>
            <a:lvl2pPr marR="0" lvl="1" algn="ctr" rtl="0">
              <a:spcBef>
                <a:spcPts val="0"/>
              </a:spcBef>
              <a:spcAft>
                <a:spcPts val="0"/>
              </a:spcAft>
              <a:buSzPts val="1400"/>
              <a:buNone/>
              <a:defRPr sz="2400" b="0" i="0" u="none" strike="noStrike" cap="none">
                <a:solidFill>
                  <a:srgbClr val="106636"/>
                </a:solidFill>
                <a:latin typeface="Arial"/>
                <a:ea typeface="Arial"/>
                <a:cs typeface="Arial"/>
                <a:sym typeface="Arial"/>
              </a:defRPr>
            </a:lvl2pPr>
            <a:lvl3pPr marR="0" lvl="2" algn="ctr" rtl="0">
              <a:spcBef>
                <a:spcPts val="0"/>
              </a:spcBef>
              <a:spcAft>
                <a:spcPts val="0"/>
              </a:spcAft>
              <a:buSzPts val="1400"/>
              <a:buNone/>
              <a:defRPr sz="2400" b="0" i="0" u="none" strike="noStrike" cap="none">
                <a:solidFill>
                  <a:srgbClr val="106636"/>
                </a:solidFill>
                <a:latin typeface="Arial"/>
                <a:ea typeface="Arial"/>
                <a:cs typeface="Arial"/>
                <a:sym typeface="Arial"/>
              </a:defRPr>
            </a:lvl3pPr>
            <a:lvl4pPr marR="0" lvl="3" algn="ctr" rtl="0">
              <a:spcBef>
                <a:spcPts val="0"/>
              </a:spcBef>
              <a:spcAft>
                <a:spcPts val="0"/>
              </a:spcAft>
              <a:buSzPts val="1400"/>
              <a:buNone/>
              <a:defRPr sz="2400" b="0" i="0" u="none" strike="noStrike" cap="none">
                <a:solidFill>
                  <a:srgbClr val="106636"/>
                </a:solidFill>
                <a:latin typeface="Arial"/>
                <a:ea typeface="Arial"/>
                <a:cs typeface="Arial"/>
                <a:sym typeface="Arial"/>
              </a:defRPr>
            </a:lvl4pPr>
            <a:lvl5pPr marR="0" lvl="4" algn="ctr" rtl="0">
              <a:spcBef>
                <a:spcPts val="0"/>
              </a:spcBef>
              <a:spcAft>
                <a:spcPts val="0"/>
              </a:spcAft>
              <a:buSzPts val="1400"/>
              <a:buNone/>
              <a:defRPr sz="2400" b="0" i="0" u="none" strike="noStrike" cap="none">
                <a:solidFill>
                  <a:srgbClr val="106636"/>
                </a:solidFill>
                <a:latin typeface="Arial"/>
                <a:ea typeface="Arial"/>
                <a:cs typeface="Arial"/>
                <a:sym typeface="Arial"/>
              </a:defRPr>
            </a:lvl5pPr>
            <a:lvl6pPr marR="0" lvl="5" algn="ctr" rtl="0">
              <a:spcBef>
                <a:spcPts val="0"/>
              </a:spcBef>
              <a:spcAft>
                <a:spcPts val="0"/>
              </a:spcAft>
              <a:buSzPts val="1400"/>
              <a:buNone/>
              <a:defRPr sz="2400" b="0" i="0" u="none" strike="noStrike" cap="none">
                <a:solidFill>
                  <a:srgbClr val="106636"/>
                </a:solidFill>
                <a:latin typeface="Arial"/>
                <a:ea typeface="Arial"/>
                <a:cs typeface="Arial"/>
                <a:sym typeface="Arial"/>
              </a:defRPr>
            </a:lvl6pPr>
            <a:lvl7pPr marR="0" lvl="6" algn="ctr" rtl="0">
              <a:spcBef>
                <a:spcPts val="0"/>
              </a:spcBef>
              <a:spcAft>
                <a:spcPts val="0"/>
              </a:spcAft>
              <a:buSzPts val="1400"/>
              <a:buNone/>
              <a:defRPr sz="2400" b="0" i="0" u="none" strike="noStrike" cap="none">
                <a:solidFill>
                  <a:srgbClr val="106636"/>
                </a:solidFill>
                <a:latin typeface="Arial"/>
                <a:ea typeface="Arial"/>
                <a:cs typeface="Arial"/>
                <a:sym typeface="Arial"/>
              </a:defRPr>
            </a:lvl7pPr>
            <a:lvl8pPr marR="0" lvl="7" algn="ctr" rtl="0">
              <a:spcBef>
                <a:spcPts val="0"/>
              </a:spcBef>
              <a:spcAft>
                <a:spcPts val="0"/>
              </a:spcAft>
              <a:buSzPts val="1400"/>
              <a:buNone/>
              <a:defRPr sz="2400" b="0" i="0" u="none" strike="noStrike" cap="none">
                <a:solidFill>
                  <a:srgbClr val="106636"/>
                </a:solidFill>
                <a:latin typeface="Arial"/>
                <a:ea typeface="Arial"/>
                <a:cs typeface="Arial"/>
                <a:sym typeface="Arial"/>
              </a:defRPr>
            </a:lvl8pPr>
            <a:lvl9pPr marR="0" lvl="8" algn="ctr" rtl="0">
              <a:spcBef>
                <a:spcPts val="0"/>
              </a:spcBef>
              <a:spcAft>
                <a:spcPts val="0"/>
              </a:spcAft>
              <a:buSzPts val="1400"/>
              <a:buNone/>
              <a:defRPr sz="2400" b="0" i="0" u="none" strike="noStrike" cap="none">
                <a:solidFill>
                  <a:srgbClr val="106636"/>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469901" y="866775"/>
            <a:ext cx="11214100" cy="52593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146737"/>
              </a:buClr>
              <a:buSzPts val="2400"/>
              <a:buFont typeface="Arial"/>
              <a:buChar char="•"/>
              <a:defRPr sz="2400" b="1" i="0" u="none" strike="noStrike" cap="none">
                <a:solidFill>
                  <a:srgbClr val="146737"/>
                </a:solidFill>
                <a:latin typeface="Calibri"/>
                <a:ea typeface="Calibri"/>
                <a:cs typeface="Calibri"/>
                <a:sym typeface="Calibri"/>
              </a:defRPr>
            </a:lvl1pPr>
            <a:lvl2pPr marL="914400" marR="0" lvl="1" indent="-368300" algn="l" rtl="0">
              <a:spcBef>
                <a:spcPts val="440"/>
              </a:spcBef>
              <a:spcAft>
                <a:spcPts val="0"/>
              </a:spcAft>
              <a:buClr>
                <a:srgbClr val="404040"/>
              </a:buClr>
              <a:buSzPts val="2200"/>
              <a:buFont typeface="Arial"/>
              <a:buChar char="–"/>
              <a:defRPr sz="2200" b="0" i="0" u="none" strike="noStrike" cap="none">
                <a:solidFill>
                  <a:srgbClr val="404040"/>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ftr" idx="11"/>
          </p:nvPr>
        </p:nvSpPr>
        <p:spPr>
          <a:xfrm>
            <a:off x="4165600" y="6356351"/>
            <a:ext cx="7112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10663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sldNum" idx="12"/>
          </p:nvPr>
        </p:nvSpPr>
        <p:spPr>
          <a:xfrm>
            <a:off x="11218333" y="6351589"/>
            <a:ext cx="5080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106636"/>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106636"/>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106636"/>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106636"/>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106636"/>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106636"/>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106636"/>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106636"/>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10663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rotWithShape="1">
          <a:blip r:embed="rId4">
            <a:alphaModFix/>
          </a:blip>
          <a:srcRect/>
          <a:stretch/>
        </p:blipFill>
        <p:spPr>
          <a:xfrm>
            <a:off x="469901" y="6347779"/>
            <a:ext cx="2518396" cy="42089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48550/arXiv.2401.03378" TargetMode="External"/><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5" name="Google Shape;25;p1"/>
          <p:cNvSpPr/>
          <p:nvPr/>
        </p:nvSpPr>
        <p:spPr>
          <a:xfrm>
            <a:off x="419460" y="816685"/>
            <a:ext cx="6453289" cy="19081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0F6635"/>
                </a:solidFill>
                <a:latin typeface="Arial"/>
                <a:ea typeface="Arial"/>
                <a:cs typeface="Arial"/>
                <a:sym typeface="Arial"/>
              </a:rPr>
              <a:t>Scientific Achievement</a:t>
            </a:r>
            <a:endParaRPr dirty="0"/>
          </a:p>
          <a:p>
            <a:pPr marL="0" marR="0" lvl="0" indent="0" algn="l" rtl="0">
              <a:spcBef>
                <a:spcPts val="0"/>
              </a:spcBef>
              <a:spcAft>
                <a:spcPts val="0"/>
              </a:spcAft>
              <a:buNone/>
            </a:pPr>
            <a:r>
              <a:rPr lang="en-US" dirty="0">
                <a:solidFill>
                  <a:schemeClr val="dk1"/>
                </a:solidFill>
              </a:rPr>
              <a:t>The toolkit enables different realizations of numerical algorithms that lead to the same solution outcome but differ in the details of algorithm design and/or the implementation of how the solution is obtained</a:t>
            </a:r>
            <a:r>
              <a:rPr lang="en-US" sz="1400" dirty="0">
                <a:solidFill>
                  <a:schemeClr val="dk1"/>
                </a:solidFill>
                <a:latin typeface="Arial"/>
                <a:ea typeface="Arial"/>
                <a:cs typeface="Arial"/>
                <a:sym typeface="Arial"/>
              </a:rPr>
              <a:t>. The variants enabled by CG-Kit go beyond the kind of code unification achieved by C++ based abstractions. </a:t>
            </a:r>
            <a:r>
              <a:rPr lang="en-US" dirty="0">
                <a:solidFill>
                  <a:schemeClr val="dk1"/>
                </a:solidFill>
              </a:rPr>
              <a:t>With CG-Kit it is possible to maintain succinct descriptions of control flow that avoid inclusion of numerical details. Code generation stitches in numerical components while translating the recipe into </a:t>
            </a:r>
            <a:r>
              <a:rPr lang="en-US" dirty="0" err="1">
                <a:solidFill>
                  <a:schemeClr val="dk1"/>
                </a:solidFill>
              </a:rPr>
              <a:t>compilable</a:t>
            </a:r>
            <a:r>
              <a:rPr lang="en-US" dirty="0">
                <a:solidFill>
                  <a:schemeClr val="dk1"/>
                </a:solidFill>
              </a:rPr>
              <a:t> code.</a:t>
            </a:r>
            <a:endParaRPr dirty="0"/>
          </a:p>
        </p:txBody>
      </p:sp>
      <p:sp>
        <p:nvSpPr>
          <p:cNvPr id="26" name="Google Shape;26;p1"/>
          <p:cNvSpPr/>
          <p:nvPr/>
        </p:nvSpPr>
        <p:spPr>
          <a:xfrm>
            <a:off x="361793" y="2602666"/>
            <a:ext cx="6453290" cy="12618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0F6635"/>
                </a:solidFill>
                <a:latin typeface="Arial"/>
                <a:ea typeface="Arial"/>
                <a:cs typeface="Arial"/>
                <a:sym typeface="Arial"/>
              </a:rPr>
              <a:t>Significance and Impact</a:t>
            </a:r>
          </a:p>
          <a:p>
            <a:pPr marL="285750" marR="0" lvl="0" indent="-285750" algn="l" rtl="0">
              <a:spcBef>
                <a:spcPts val="0"/>
              </a:spcBef>
              <a:spcAft>
                <a:spcPts val="0"/>
              </a:spcAft>
              <a:buFont typeface="Arial" panose="020B0604020202020204" pitchFamily="34" charset="0"/>
              <a:buChar char="•"/>
            </a:pPr>
            <a:r>
              <a:rPr lang="en-US" dirty="0">
                <a:solidFill>
                  <a:schemeClr val="dk1"/>
                </a:solidFill>
              </a:rPr>
              <a:t>As heterogeneity grows with different accelerators, more variants of control flow are needed, sometime even different algorithms may be needed. </a:t>
            </a:r>
          </a:p>
          <a:p>
            <a:pPr marL="285750" marR="0" lvl="0" indent="-285750" algn="l" rtl="0">
              <a:spcBef>
                <a:spcPts val="0"/>
              </a:spcBef>
              <a:spcAft>
                <a:spcPts val="0"/>
              </a:spcAft>
              <a:buFont typeface="Arial" panose="020B0604020202020204" pitchFamily="34" charset="0"/>
              <a:buChar char="•"/>
            </a:pPr>
            <a:r>
              <a:rPr lang="en-US" sz="1400" dirty="0">
                <a:solidFill>
                  <a:schemeClr val="dk1"/>
                </a:solidFill>
                <a:latin typeface="Arial"/>
                <a:ea typeface="Arial"/>
                <a:cs typeface="Arial"/>
                <a:sym typeface="Arial"/>
              </a:rPr>
              <a:t>CG-Kit </a:t>
            </a:r>
            <a:r>
              <a:rPr lang="en-US" dirty="0">
                <a:solidFill>
                  <a:schemeClr val="dk1"/>
                </a:solidFill>
              </a:rPr>
              <a:t>enables easy way to express map of computation to resources and separates numerical details control flow at various granularities.</a:t>
            </a:r>
            <a:endParaRPr lang="en-US" dirty="0"/>
          </a:p>
        </p:txBody>
      </p:sp>
      <p:sp>
        <p:nvSpPr>
          <p:cNvPr id="29" name="Google Shape;29;p1"/>
          <p:cNvSpPr/>
          <p:nvPr/>
        </p:nvSpPr>
        <p:spPr>
          <a:xfrm>
            <a:off x="419458" y="3812404"/>
            <a:ext cx="645329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0F6635"/>
                </a:solidFill>
                <a:latin typeface="Arial"/>
                <a:ea typeface="Arial"/>
                <a:cs typeface="Arial"/>
                <a:sym typeface="Arial"/>
              </a:rPr>
              <a:t>Technical Approach</a:t>
            </a:r>
            <a:endParaRPr dirty="0"/>
          </a:p>
          <a:p>
            <a:pPr marL="285750" marR="0" lvl="0" indent="-285750" algn="l" rtl="0">
              <a:spcBef>
                <a:spcPts val="0"/>
              </a:spcBef>
              <a:spcAft>
                <a:spcPts val="0"/>
              </a:spcAft>
              <a:buClr>
                <a:schemeClr val="dk1"/>
              </a:buClr>
              <a:buSzPts val="1400"/>
              <a:buFont typeface="Arial"/>
              <a:buChar char="•"/>
            </a:pPr>
            <a:r>
              <a:rPr lang="en-US" dirty="0">
                <a:solidFill>
                  <a:schemeClr val="dk1"/>
                </a:solidFill>
              </a:rPr>
              <a:t>Express control flow and map using a recipe interface in Python</a:t>
            </a:r>
          </a:p>
          <a:p>
            <a:pPr marL="285750" marR="0" lvl="0" indent="-285750" algn="l" rtl="0">
              <a:spcBef>
                <a:spcPts val="0"/>
              </a:spcBef>
              <a:spcAft>
                <a:spcPts val="0"/>
              </a:spcAft>
              <a:buClr>
                <a:schemeClr val="dk1"/>
              </a:buClr>
              <a:buSzPts val="1400"/>
              <a:buFont typeface="Arial"/>
              <a:buChar char="•"/>
            </a:pPr>
            <a:r>
              <a:rPr lang="en-US" dirty="0">
                <a:solidFill>
                  <a:schemeClr val="dk1"/>
                </a:solidFill>
              </a:rPr>
              <a:t>Translate recipes into parameterized source trees – substitute for abstract syntax tree to avoid having to use parsers and compiler technology</a:t>
            </a:r>
          </a:p>
          <a:p>
            <a:pPr marL="285750" marR="0" lvl="0" indent="-285750" algn="l" rtl="0">
              <a:spcBef>
                <a:spcPts val="0"/>
              </a:spcBef>
              <a:spcAft>
                <a:spcPts val="0"/>
              </a:spcAft>
              <a:buClr>
                <a:schemeClr val="dk1"/>
              </a:buClr>
              <a:buSzPts val="1400"/>
              <a:buFont typeface="Arial"/>
              <a:buChar char="•"/>
            </a:pPr>
            <a:r>
              <a:rPr lang="en-US" dirty="0">
                <a:solidFill>
                  <a:schemeClr val="dk1"/>
                </a:solidFill>
              </a:rPr>
              <a:t>Algorithmic and platform specific information encoded in templates</a:t>
            </a:r>
          </a:p>
          <a:p>
            <a:pPr marL="285750" marR="0" lvl="0" indent="-285750" algn="l" rtl="0">
              <a:spcBef>
                <a:spcPts val="0"/>
              </a:spcBef>
              <a:spcAft>
                <a:spcPts val="0"/>
              </a:spcAft>
              <a:buClr>
                <a:schemeClr val="dk1"/>
              </a:buClr>
              <a:buSzPts val="1400"/>
              <a:buFont typeface="Arial"/>
              <a:buChar char="•"/>
            </a:pPr>
            <a:r>
              <a:rPr lang="en-US" dirty="0">
                <a:solidFill>
                  <a:schemeClr val="dk1"/>
                </a:solidFill>
              </a:rPr>
              <a:t>Code emitted in a </a:t>
            </a:r>
            <a:r>
              <a:rPr lang="en-US" dirty="0" err="1">
                <a:solidFill>
                  <a:schemeClr val="dk1"/>
                </a:solidFill>
              </a:rPr>
              <a:t>compilable</a:t>
            </a:r>
            <a:r>
              <a:rPr lang="en-US" dirty="0">
                <a:solidFill>
                  <a:schemeClr val="dk1"/>
                </a:solidFill>
              </a:rPr>
              <a:t> format</a:t>
            </a:r>
          </a:p>
        </p:txBody>
      </p:sp>
      <p:sp>
        <p:nvSpPr>
          <p:cNvPr id="2" name="TextBox 1">
            <a:extLst>
              <a:ext uri="{FF2B5EF4-FFF2-40B4-BE49-F238E27FC236}">
                <a16:creationId xmlns:a16="http://schemas.microsoft.com/office/drawing/2014/main" id="{708F2D92-376C-6E17-1B93-79FB33ED8F3D}"/>
              </a:ext>
            </a:extLst>
          </p:cNvPr>
          <p:cNvSpPr txBox="1"/>
          <p:nvPr/>
        </p:nvSpPr>
        <p:spPr>
          <a:xfrm>
            <a:off x="419458" y="5254128"/>
            <a:ext cx="6453290" cy="93871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dirty="0"/>
              <a:t>PI(s)/Facility Lead(s): Person Name; Anshu Dubey</a:t>
            </a:r>
          </a:p>
          <a:p>
            <a:r>
              <a:rPr lang="en-US" sz="1100" dirty="0"/>
              <a:t>Collaborating Institutions: Virginia Tech, Riken</a:t>
            </a:r>
          </a:p>
          <a:p>
            <a:r>
              <a:rPr lang="en-US" sz="1100" dirty="0"/>
              <a:t>ASCR Program: [ECP, </a:t>
            </a:r>
            <a:r>
              <a:rPr lang="en-US" sz="1100" dirty="0" err="1"/>
              <a:t>SciDAC</a:t>
            </a:r>
            <a:r>
              <a:rPr lang="en-US" sz="1100" dirty="0"/>
              <a:t>.]</a:t>
            </a:r>
          </a:p>
          <a:p>
            <a:r>
              <a:rPr lang="en-US" sz="1100" dirty="0"/>
              <a:t>ASCR PM: Lali </a:t>
            </a:r>
            <a:r>
              <a:rPr lang="en-US" sz="1100" dirty="0" err="1"/>
              <a:t>Chatterji</a:t>
            </a:r>
            <a:endParaRPr lang="en-US" sz="1100" dirty="0"/>
          </a:p>
          <a:p>
            <a:r>
              <a:rPr lang="en-US" sz="1100" dirty="0"/>
              <a:t>Publication(s) for this work: </a:t>
            </a:r>
            <a:r>
              <a:rPr lang="en-US" sz="1050" b="0" u="sng" dirty="0">
                <a:effectLst/>
                <a:hlinkClick r:id="rId3"/>
              </a:rPr>
              <a:t>https://doi.org/10.48550/arXiv.2401.03378</a:t>
            </a:r>
            <a:endParaRPr lang="en-US" sz="1100" dirty="0"/>
          </a:p>
        </p:txBody>
      </p:sp>
      <p:sp>
        <p:nvSpPr>
          <p:cNvPr id="5" name="Google Shape;23;p1">
            <a:extLst>
              <a:ext uri="{FF2B5EF4-FFF2-40B4-BE49-F238E27FC236}">
                <a16:creationId xmlns:a16="http://schemas.microsoft.com/office/drawing/2014/main" id="{8EEF3A29-1AFA-CD8D-728D-4EEA55B7053E}"/>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dirty="0">
                <a:latin typeface="Calibri"/>
                <a:ea typeface="Calibri"/>
                <a:cs typeface="Calibri"/>
                <a:sym typeface="Calibri"/>
              </a:rPr>
              <a:t>CG-Kit, Code Generation Toolkit for Performant and Maintainable Variants of Source Code</a:t>
            </a:r>
            <a:br>
              <a:rPr lang="en-US" sz="2400" dirty="0">
                <a:latin typeface="Calibri"/>
                <a:ea typeface="Calibri"/>
                <a:cs typeface="Calibri"/>
                <a:sym typeface="Calibri"/>
              </a:rPr>
            </a:br>
            <a:endParaRPr sz="1600" dirty="0">
              <a:latin typeface="Calibri"/>
              <a:ea typeface="Calibri"/>
              <a:cs typeface="Calibri"/>
              <a:sym typeface="Calibri"/>
            </a:endParaRPr>
          </a:p>
        </p:txBody>
      </p:sp>
      <p:pic>
        <p:nvPicPr>
          <p:cNvPr id="9" name="Graphic 6">
            <a:extLst>
              <a:ext uri="{FF2B5EF4-FFF2-40B4-BE49-F238E27FC236}">
                <a16:creationId xmlns:a16="http://schemas.microsoft.com/office/drawing/2014/main" id="{ECD602FF-13BE-600E-AE14-7E60AF7284FB}"/>
              </a:ext>
            </a:extLst>
          </p:cNvPr>
          <p:cNvPicPr>
            <a:picLocks noChangeAspect="1"/>
          </p:cNvPicPr>
          <p:nvPr/>
        </p:nvPicPr>
        <p:blipFill>
          <a:blip r:embed="rId4"/>
          <a:srcRect l="28" r="28"/>
          <a:stretch/>
        </p:blipFill>
        <p:spPr>
          <a:xfrm>
            <a:off x="10250205" y="6273457"/>
            <a:ext cx="1581735" cy="548640"/>
          </a:xfrm>
          <a:prstGeom prst="rect">
            <a:avLst/>
          </a:prstGeom>
        </p:spPr>
      </p:pic>
      <p:pic>
        <p:nvPicPr>
          <p:cNvPr id="17" name="Picture 16">
            <a:extLst>
              <a:ext uri="{FF2B5EF4-FFF2-40B4-BE49-F238E27FC236}">
                <a16:creationId xmlns:a16="http://schemas.microsoft.com/office/drawing/2014/main" id="{7E241511-9A2A-8B12-BE80-1FEB55190C85}"/>
              </a:ext>
            </a:extLst>
          </p:cNvPr>
          <p:cNvPicPr>
            <a:picLocks noChangeAspect="1"/>
          </p:cNvPicPr>
          <p:nvPr/>
        </p:nvPicPr>
        <p:blipFill>
          <a:blip r:embed="rId5"/>
          <a:stretch>
            <a:fillRect/>
          </a:stretch>
        </p:blipFill>
        <p:spPr>
          <a:xfrm>
            <a:off x="7162853" y="1029704"/>
            <a:ext cx="3942089" cy="3390310"/>
          </a:xfrm>
          <a:prstGeom prst="rect">
            <a:avLst/>
          </a:prstGeom>
        </p:spPr>
      </p:pic>
      <p:sp>
        <p:nvSpPr>
          <p:cNvPr id="18" name="TextBox 17">
            <a:extLst>
              <a:ext uri="{FF2B5EF4-FFF2-40B4-BE49-F238E27FC236}">
                <a16:creationId xmlns:a16="http://schemas.microsoft.com/office/drawing/2014/main" id="{679483B8-658B-5A25-9137-53EF7396C4F7}"/>
              </a:ext>
            </a:extLst>
          </p:cNvPr>
          <p:cNvSpPr txBox="1"/>
          <p:nvPr/>
        </p:nvSpPr>
        <p:spPr>
          <a:xfrm>
            <a:off x="7162853" y="4567638"/>
            <a:ext cx="4494099" cy="1415772"/>
          </a:xfrm>
          <a:prstGeom prst="rect">
            <a:avLst/>
          </a:prstGeom>
          <a:noFill/>
        </p:spPr>
        <p:txBody>
          <a:bodyPr wrap="square" rtlCol="0">
            <a:spAutoFit/>
          </a:bodyPr>
          <a:lstStyle/>
          <a:p>
            <a:r>
              <a:rPr lang="en-US" sz="1200" dirty="0">
                <a:effectLst/>
                <a:latin typeface="NimbusRomNo9L"/>
              </a:rPr>
              <a:t>Simplified graph representations for three variants of hydrodynamics solver (Spark) in Flash-X. The nodes shown with gray background denote code generation operations. Spark’s numerical algorithms are represented in orange, which are subgraphs of control flow consisting of multiple nodes, and these subgraphs are reused in all three variants. </a:t>
            </a:r>
            <a:endParaRPr lang="en-US" sz="1200" dirty="0"/>
          </a:p>
          <a:p>
            <a:endParaRPr lang="en-US" dirty="0"/>
          </a:p>
        </p:txBody>
      </p:sp>
      <p:pic>
        <p:nvPicPr>
          <p:cNvPr id="3" name="Picture 2">
            <a:extLst>
              <a:ext uri="{FF2B5EF4-FFF2-40B4-BE49-F238E27FC236}">
                <a16:creationId xmlns:a16="http://schemas.microsoft.com/office/drawing/2014/main" id="{CB3E44F6-DC5B-0111-450C-3C0FD3856311}"/>
              </a:ext>
            </a:extLst>
          </p:cNvPr>
          <p:cNvPicPr>
            <a:picLocks noChangeAspect="1"/>
          </p:cNvPicPr>
          <p:nvPr/>
        </p:nvPicPr>
        <p:blipFill>
          <a:blip r:embed="rId6"/>
          <a:stretch>
            <a:fillRect/>
          </a:stretch>
        </p:blipFill>
        <p:spPr>
          <a:xfrm>
            <a:off x="8156133" y="6316090"/>
            <a:ext cx="2232617" cy="463373"/>
          </a:xfrm>
          <a:prstGeom prst="rect">
            <a:avLst/>
          </a:prstGeom>
        </p:spPr>
      </p:pic>
      <p:pic>
        <p:nvPicPr>
          <p:cNvPr id="6" name="Picture 5">
            <a:extLst>
              <a:ext uri="{FF2B5EF4-FFF2-40B4-BE49-F238E27FC236}">
                <a16:creationId xmlns:a16="http://schemas.microsoft.com/office/drawing/2014/main" id="{7EDE314D-686E-FFDE-257B-8E1E8D1E93E3}"/>
              </a:ext>
            </a:extLst>
          </p:cNvPr>
          <p:cNvPicPr>
            <a:picLocks noChangeAspect="1"/>
          </p:cNvPicPr>
          <p:nvPr/>
        </p:nvPicPr>
        <p:blipFill>
          <a:blip r:embed="rId7"/>
          <a:stretch>
            <a:fillRect/>
          </a:stretch>
        </p:blipFill>
        <p:spPr>
          <a:xfrm>
            <a:off x="5798579" y="6270805"/>
            <a:ext cx="2357554" cy="662233"/>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591</Words>
  <Application>Microsoft Macintosh PowerPoint</Application>
  <PresentationFormat>Widescreen</PresentationFormat>
  <Paragraphs>42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ElsevierSans</vt:lpstr>
      <vt:lpstr>Lucida Grande</vt:lpstr>
      <vt:lpstr>NimbusRomNo9L</vt:lpstr>
      <vt:lpstr>Times</vt:lpstr>
      <vt:lpstr>1_Office Theme</vt:lpstr>
      <vt:lpstr>CG-Kit, Code Generation Toolkit for Performant and Maintainable Variants of Source 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the XYZ Partnership (program) – if applicable</dc:title>
  <dc:creator>Hal.Finkel@science.doe.gov</dc:creator>
  <cp:lastModifiedBy>Dubey, Anshu</cp:lastModifiedBy>
  <cp:revision>14</cp:revision>
  <dcterms:created xsi:type="dcterms:W3CDTF">2020-12-21T20:31:13Z</dcterms:created>
  <dcterms:modified xsi:type="dcterms:W3CDTF">2024-06-13T22:02:19Z</dcterms:modified>
</cp:coreProperties>
</file>