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h3znCeAQAEETfQQshkbQMyZzzi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354"/>
  </p:normalViewPr>
  <p:slideViewPr>
    <p:cSldViewPr snapToGrid="0">
      <p:cViewPr varScale="1">
        <p:scale>
          <a:sx n="93" d="100"/>
          <a:sy n="93" d="100"/>
        </p:scale>
        <p:origin x="18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arxiv.org/search/cs?searchtype=author&amp;query=Weide,+K" TargetMode="External"/><Relationship Id="rId3" Type="http://schemas.openxmlformats.org/officeDocument/2006/relationships/hyperlink" Target="https://doi.org/10.1016/j.future.2023.07.014" TargetMode="External"/><Relationship Id="rId7" Type="http://schemas.openxmlformats.org/officeDocument/2006/relationships/hyperlink" Target="https://arxiv.org/search/cs?searchtype=author&amp;query=Wahib,+M"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arxiv.org/search/cs?searchtype=author&amp;query=Chadha,+A+H" TargetMode="External"/><Relationship Id="rId11" Type="http://schemas.openxmlformats.org/officeDocument/2006/relationships/hyperlink" Target="https://doi.org/10.48550/arXiv.2401.03378" TargetMode="External"/><Relationship Id="rId5" Type="http://schemas.openxmlformats.org/officeDocument/2006/relationships/hyperlink" Target="https://arxiv.org/search/cs?searchtype=author&amp;query=Lee,+Y" TargetMode="External"/><Relationship Id="rId10" Type="http://schemas.openxmlformats.org/officeDocument/2006/relationships/hyperlink" Target="https://arxiv.org/search/cs?searchtype=author&amp;query=Dubey,+A" TargetMode="External"/><Relationship Id="rId4" Type="http://schemas.openxmlformats.org/officeDocument/2006/relationships/hyperlink" Target="https://arxiv.org/search/cs?searchtype=author&amp;query=Rudi,+J" TargetMode="External"/><Relationship Id="rId9" Type="http://schemas.openxmlformats.org/officeDocument/2006/relationships/hyperlink" Target="https://arxiv.org/search/cs?searchtype=author&amp;query=O%27Neal,+J+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u="sng" dirty="0"/>
              <a:t>LOCAL LAB POC: Anshu Dubey, </a:t>
            </a:r>
            <a:r>
              <a:rPr lang="en-US" u="sng" dirty="0" err="1"/>
              <a:t>Youngjun</a:t>
            </a:r>
            <a:r>
              <a:rPr lang="en-US" u="sng" dirty="0"/>
              <a:t> Lee</a:t>
            </a:r>
          </a:p>
          <a:p>
            <a:pPr marL="0" lvl="0" indent="0" algn="l" rtl="0">
              <a:spcBef>
                <a:spcPts val="0"/>
              </a:spcBef>
              <a:spcAft>
                <a:spcPts val="0"/>
              </a:spcAft>
              <a:buClr>
                <a:schemeClr val="dk1"/>
              </a:buClr>
              <a:buSzPts val="1200"/>
              <a:buFont typeface="Arial"/>
              <a:buNone/>
            </a:pPr>
            <a:endParaRPr u="sng" dirty="0"/>
          </a:p>
          <a:p>
            <a:pPr marL="0" lvl="0" indent="0" algn="l" rtl="0">
              <a:spcBef>
                <a:spcPts val="0"/>
              </a:spcBef>
              <a:spcAft>
                <a:spcPts val="0"/>
              </a:spcAft>
              <a:buClr>
                <a:schemeClr val="dk1"/>
              </a:buClr>
              <a:buSzPts val="1200"/>
              <a:buFont typeface="Arial"/>
              <a:buNone/>
            </a:pPr>
            <a:r>
              <a:rPr lang="en-US" u="sng" dirty="0"/>
              <a:t>TALKING POINTS:  </a:t>
            </a:r>
            <a:endParaRPr dirty="0"/>
          </a:p>
          <a:p>
            <a:pPr marL="171450" lvl="0" indent="-171450" algn="l" rtl="0">
              <a:spcBef>
                <a:spcPts val="0"/>
              </a:spcBef>
              <a:spcAft>
                <a:spcPts val="0"/>
              </a:spcAft>
              <a:buClr>
                <a:schemeClr val="dk1"/>
              </a:buClr>
              <a:buSzPts val="1200"/>
              <a:buFont typeface="Arial"/>
              <a:buChar char="•"/>
            </a:pPr>
            <a:r>
              <a:rPr lang="en-US" dirty="0"/>
              <a:t>There are not many non-C++ solutions for tackling platform heterogeneity. Several very useful applications are still in Fortran, converting them to C++ to be able to use existing solutions will be very costly.</a:t>
            </a:r>
          </a:p>
          <a:p>
            <a:pPr marL="171450" lvl="0" indent="-171450" algn="l" rtl="0">
              <a:spcBef>
                <a:spcPts val="0"/>
              </a:spcBef>
              <a:spcAft>
                <a:spcPts val="0"/>
              </a:spcAft>
              <a:buClr>
                <a:schemeClr val="dk1"/>
              </a:buClr>
              <a:buSzPts val="1200"/>
              <a:buFont typeface="Arial"/>
              <a:buChar char="•"/>
            </a:pPr>
            <a:r>
              <a:rPr lang="en-US" dirty="0"/>
              <a:t>C++ based solutions are typically only geared for the first of three aspects of performance portability mentioned above. They do not address different control structures or algorithmic variants that the combination of </a:t>
            </a:r>
            <a:r>
              <a:rPr lang="en-US" dirty="0" err="1"/>
              <a:t>CGKit</a:t>
            </a:r>
            <a:r>
              <a:rPr lang="en-US" dirty="0"/>
              <a:t> and </a:t>
            </a:r>
            <a:r>
              <a:rPr lang="en-US" dirty="0" err="1"/>
              <a:t>Milhoja</a:t>
            </a:r>
            <a:r>
              <a:rPr lang="en-US" dirty="0"/>
              <a:t> can handle. The code generators and assemblers provided with the toolchain parse the recipe, determine which specific definition of macros to use, generate the code for the specified control structure, and generate code to interface with </a:t>
            </a:r>
            <a:r>
              <a:rPr lang="en-US" dirty="0" err="1"/>
              <a:t>Milhoja</a:t>
            </a:r>
            <a:r>
              <a:rPr lang="en-US" dirty="0"/>
              <a:t>, the runtime. </a:t>
            </a:r>
          </a:p>
          <a:p>
            <a:pPr marL="171450" lvl="0" indent="-171450" algn="l" rtl="0">
              <a:spcBef>
                <a:spcPts val="0"/>
              </a:spcBef>
              <a:spcAft>
                <a:spcPts val="0"/>
              </a:spcAft>
              <a:buClr>
                <a:schemeClr val="dk1"/>
              </a:buClr>
              <a:buSzPts val="1200"/>
              <a:buFont typeface="Arial"/>
              <a:buChar char="•"/>
            </a:pPr>
            <a:r>
              <a:rPr lang="en-US" dirty="0"/>
              <a:t>For existing codes wanting to use the tools needed modifications are modest. These include decomposing relevant code sections into macros and annotating function definitions with information needed by the code generators as comments. </a:t>
            </a:r>
          </a:p>
          <a:p>
            <a:pPr marL="171450" lvl="0" indent="-171450" algn="l" rtl="0">
              <a:spcBef>
                <a:spcPts val="0"/>
              </a:spcBef>
              <a:spcAft>
                <a:spcPts val="0"/>
              </a:spcAft>
              <a:buClr>
                <a:schemeClr val="dk1"/>
              </a:buClr>
              <a:buSzPts val="1200"/>
              <a:buFont typeface="Arial"/>
              <a:buChar char="•"/>
            </a:pPr>
            <a:r>
              <a:rPr lang="en-US" dirty="0"/>
              <a:t>At present emitted code is mostly in Fortran with some C++, but adding ability to emit code in other languages is the easiest part of the toolchain</a:t>
            </a:r>
          </a:p>
          <a:p>
            <a:pPr marL="171450" lvl="0" indent="-171450" algn="l" rtl="0">
              <a:spcBef>
                <a:spcPts val="0"/>
              </a:spcBef>
              <a:spcAft>
                <a:spcPts val="0"/>
              </a:spcAft>
              <a:buClr>
                <a:schemeClr val="dk1"/>
              </a:buClr>
              <a:buSzPts val="1200"/>
              <a:buFont typeface="Arial"/>
              <a:buChar char="•"/>
            </a:pPr>
            <a:endParaRPr lang="en-US" dirty="0"/>
          </a:p>
          <a:p>
            <a:pPr marL="171450" lvl="0" indent="-171450" algn="l" rtl="0">
              <a:spcBef>
                <a:spcPts val="0"/>
              </a:spcBef>
              <a:spcAft>
                <a:spcPts val="0"/>
              </a:spcAft>
              <a:buClr>
                <a:schemeClr val="dk1"/>
              </a:buClr>
              <a:buSzPts val="1200"/>
              <a:buFont typeface="Arial"/>
              <a:buChar char="•"/>
            </a:pPr>
            <a:endParaRPr dirty="0"/>
          </a:p>
          <a:p>
            <a:pPr marL="0" lvl="0" indent="0" algn="l" rtl="0">
              <a:spcBef>
                <a:spcPts val="0"/>
              </a:spcBef>
              <a:spcAft>
                <a:spcPts val="0"/>
              </a:spcAft>
              <a:buClr>
                <a:schemeClr val="dk1"/>
              </a:buClr>
              <a:buSzPts val="1200"/>
              <a:buFont typeface="Arial"/>
              <a:buNone/>
            </a:pPr>
            <a:r>
              <a:rPr lang="en-US" u="sng" dirty="0"/>
              <a:t>METADATA: </a:t>
            </a:r>
            <a:endParaRPr dirty="0"/>
          </a:p>
          <a:p>
            <a:pPr marL="0" lvl="0" indent="0" algn="l" rtl="0">
              <a:spcBef>
                <a:spcPts val="0"/>
              </a:spcBef>
              <a:spcAft>
                <a:spcPts val="0"/>
              </a:spcAft>
              <a:buClr>
                <a:schemeClr val="dk1"/>
              </a:buClr>
              <a:buSzPts val="1200"/>
              <a:buFont typeface="Arial"/>
              <a:buNone/>
            </a:pPr>
            <a:r>
              <a:rPr lang="en-US" dirty="0"/>
              <a:t>Name of the associated awarded project:  ECP, RAPIDS, and ENAF</a:t>
            </a:r>
            <a:endParaRPr dirty="0"/>
          </a:p>
          <a:p>
            <a:pPr marL="0" lvl="0" indent="0" algn="l" rtl="0">
              <a:spcBef>
                <a:spcPts val="0"/>
              </a:spcBef>
              <a:spcAft>
                <a:spcPts val="0"/>
              </a:spcAft>
              <a:buClr>
                <a:schemeClr val="dk1"/>
              </a:buClr>
              <a:buSzPts val="1200"/>
              <a:buFont typeface="Arial"/>
              <a:buNone/>
            </a:pPr>
            <a:r>
              <a:rPr lang="en-US" dirty="0"/>
              <a:t>PI name(s):  Daniel Kasen, Rob Ross, </a:t>
            </a:r>
            <a:r>
              <a:rPr lang="en-US" dirty="0" err="1"/>
              <a:t>Raph</a:t>
            </a:r>
            <a:r>
              <a:rPr lang="en-US" dirty="0"/>
              <a:t> Hix</a:t>
            </a:r>
            <a:endParaRPr dirty="0"/>
          </a:p>
          <a:p>
            <a:pPr marL="0" lvl="0" indent="0" algn="l" rtl="0">
              <a:spcBef>
                <a:spcPts val="0"/>
              </a:spcBef>
              <a:spcAft>
                <a:spcPts val="0"/>
              </a:spcAft>
              <a:buClr>
                <a:schemeClr val="dk1"/>
              </a:buClr>
              <a:buSzPts val="1200"/>
              <a:buFont typeface="Arial"/>
              <a:buNone/>
            </a:pPr>
            <a:r>
              <a:rPr lang="en-US" dirty="0"/>
              <a:t>Name of the program manager: Supported by both ECP and ASCR Research (Lali Chatterjee) </a:t>
            </a:r>
            <a:endParaRPr dirty="0"/>
          </a:p>
          <a:p>
            <a:pPr marL="0" lvl="0" indent="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u="sng" dirty="0"/>
              <a:t>CITATIONS:</a:t>
            </a:r>
            <a:endParaRPr u="sng" dirty="0"/>
          </a:p>
          <a:p>
            <a:pPr marL="0" lvl="0" indent="0" algn="l" rtl="0">
              <a:spcBef>
                <a:spcPts val="0"/>
              </a:spcBef>
              <a:spcAft>
                <a:spcPts val="0"/>
              </a:spcAft>
              <a:buClr>
                <a:schemeClr val="dk1"/>
              </a:buClr>
              <a:buSzPts val="1200"/>
              <a:buFont typeface="Arial"/>
              <a:buNone/>
            </a:pPr>
            <a:r>
              <a:rPr lang="en-US" dirty="0"/>
              <a:t>A. Dubey, Y. Lee, T. Klosterman, E. </a:t>
            </a:r>
            <a:r>
              <a:rPr lang="en-US" dirty="0" err="1"/>
              <a:t>Vatai</a:t>
            </a:r>
            <a:r>
              <a:rPr lang="en-US" dirty="0"/>
              <a:t>, A tool and a methodology to use macros for abstracting variations in code for different computational demands, Future Generation Computer Systems,</a:t>
            </a:r>
          </a:p>
          <a:p>
            <a:pPr marL="0" lvl="0" indent="0" algn="l" rtl="0">
              <a:spcBef>
                <a:spcPts val="0"/>
              </a:spcBef>
              <a:spcAft>
                <a:spcPts val="0"/>
              </a:spcAft>
              <a:buClr>
                <a:schemeClr val="dk1"/>
              </a:buClr>
              <a:buSzPts val="1200"/>
              <a:buFont typeface="Arial"/>
              <a:buNone/>
            </a:pPr>
            <a:r>
              <a:rPr lang="en-US" dirty="0"/>
              <a:t>2023, </a:t>
            </a:r>
            <a:r>
              <a:rPr lang="en-US" b="0" i="0" u="none" strike="noStrike" dirty="0">
                <a:solidFill>
                  <a:srgbClr val="1F1F1F"/>
                </a:solidFill>
                <a:effectLst/>
                <a:latin typeface="ElsevierSans"/>
                <a:hlinkClick r:id="rId3" tooltip="Persistent link using digital object identifier"/>
              </a:rPr>
              <a:t>https://doi.org/10.1016/j.future.2023.07.014</a:t>
            </a:r>
            <a:endParaRPr lang="en-US" b="0" i="0" u="none" strike="noStrike" dirty="0">
              <a:solidFill>
                <a:srgbClr val="1F1F1F"/>
              </a:solidFill>
              <a:effectLst/>
              <a:latin typeface="ElsevierSans"/>
            </a:endParaRPr>
          </a:p>
          <a:p>
            <a:pPr marL="0" lvl="0" indent="0" algn="l" rtl="0">
              <a:spcBef>
                <a:spcPts val="0"/>
              </a:spcBef>
              <a:spcAft>
                <a:spcPts val="0"/>
              </a:spcAft>
              <a:buClr>
                <a:schemeClr val="dk1"/>
              </a:buClr>
              <a:buSzPts val="1200"/>
              <a:buFont typeface="Arial"/>
              <a:buNone/>
            </a:pPr>
            <a:endParaRPr lang="en-US" b="0" i="0" u="none" strike="noStrike" dirty="0">
              <a:solidFill>
                <a:srgbClr val="1F1F1F"/>
              </a:solidFill>
              <a:effectLst/>
              <a:latin typeface="ElsevierSans"/>
            </a:endParaRPr>
          </a:p>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b="0" i="0" u="sng" strike="noStrike" dirty="0">
                <a:solidFill>
                  <a:schemeClr val="tx1"/>
                </a:solidFill>
                <a:effectLst/>
                <a:highlight>
                  <a:srgbClr val="FFFFFF"/>
                </a:highlight>
                <a:latin typeface="Lucida Grande" panose="020B0600040502020204" pitchFamily="34" charset="0"/>
                <a:hlinkClick r:id="rId4">
                  <a:extLst>
                    <a:ext uri="{A12FA001-AC4F-418D-AE19-62706E023703}">
                      <ahyp:hlinkClr xmlns:ahyp="http://schemas.microsoft.com/office/drawing/2018/hyperlinkcolor" val="tx"/>
                    </a:ext>
                  </a:extLst>
                </a:hlinkClick>
              </a:rPr>
              <a:t>Johann Rudi</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5">
                  <a:extLst>
                    <a:ext uri="{A12FA001-AC4F-418D-AE19-62706E023703}">
                      <ahyp:hlinkClr xmlns:ahyp="http://schemas.microsoft.com/office/drawing/2018/hyperlinkcolor" val="tx"/>
                    </a:ext>
                  </a:extLst>
                </a:hlinkClick>
              </a:rPr>
              <a:t>Youngjun Lee</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6">
                  <a:extLst>
                    <a:ext uri="{A12FA001-AC4F-418D-AE19-62706E023703}">
                      <ahyp:hlinkClr xmlns:ahyp="http://schemas.microsoft.com/office/drawing/2018/hyperlinkcolor" val="tx"/>
                    </a:ext>
                  </a:extLst>
                </a:hlinkClick>
              </a:rPr>
              <a:t>Aidan H. Chadha</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7">
                  <a:extLst>
                    <a:ext uri="{A12FA001-AC4F-418D-AE19-62706E023703}">
                      <ahyp:hlinkClr xmlns:ahyp="http://schemas.microsoft.com/office/drawing/2018/hyperlinkcolor" val="tx"/>
                    </a:ext>
                  </a:extLst>
                </a:hlinkClick>
              </a:rPr>
              <a:t>Mohamed Wahib</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8">
                  <a:extLst>
                    <a:ext uri="{A12FA001-AC4F-418D-AE19-62706E023703}">
                      <ahyp:hlinkClr xmlns:ahyp="http://schemas.microsoft.com/office/drawing/2018/hyperlinkcolor" val="tx"/>
                    </a:ext>
                  </a:extLst>
                </a:hlinkClick>
              </a:rPr>
              <a:t>Klaus Weide</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9">
                  <a:extLst>
                    <a:ext uri="{A12FA001-AC4F-418D-AE19-62706E023703}">
                      <ahyp:hlinkClr xmlns:ahyp="http://schemas.microsoft.com/office/drawing/2018/hyperlinkcolor" val="tx"/>
                    </a:ext>
                  </a:extLst>
                </a:hlinkClick>
              </a:rPr>
              <a:t>Jared P. O'Neal</a:t>
            </a:r>
            <a:r>
              <a:rPr lang="en-US" b="0" i="0" u="none" dirty="0">
                <a:solidFill>
                  <a:schemeClr val="tx1"/>
                </a:solidFill>
                <a:effectLst/>
                <a:highlight>
                  <a:srgbClr val="FFFFFF"/>
                </a:highlight>
                <a:latin typeface="Lucida Grande" panose="020B0600040502020204" pitchFamily="34" charset="0"/>
              </a:rPr>
              <a:t>, </a:t>
            </a:r>
            <a:r>
              <a:rPr lang="en-US" b="0" i="0" u="none" strike="noStrike" dirty="0">
                <a:solidFill>
                  <a:schemeClr val="tx1"/>
                </a:solidFill>
                <a:effectLst/>
                <a:highlight>
                  <a:srgbClr val="FFFFFF"/>
                </a:highlight>
                <a:latin typeface="Lucida Grande" panose="020B0600040502020204" pitchFamily="34" charset="0"/>
                <a:hlinkClick r:id="rId10">
                  <a:extLst>
                    <a:ext uri="{A12FA001-AC4F-418D-AE19-62706E023703}">
                      <ahyp:hlinkClr xmlns:ahyp="http://schemas.microsoft.com/office/drawing/2018/hyperlinkcolor" val="tx"/>
                    </a:ext>
                  </a:extLst>
                </a:hlinkClick>
              </a:rPr>
              <a:t>Anshu Dubey</a:t>
            </a:r>
            <a:r>
              <a:rPr lang="en-US" b="0" i="0" u="none" strike="noStrike" dirty="0">
                <a:solidFill>
                  <a:srgbClr val="1F1F1F"/>
                </a:solidFill>
                <a:effectLst/>
                <a:highlight>
                  <a:srgbClr val="FFFFFF"/>
                </a:highlight>
                <a:latin typeface="ElsevierSans"/>
              </a:rPr>
              <a:t>, </a:t>
            </a:r>
            <a:r>
              <a:rPr lang="en-US" b="0" i="0" dirty="0">
                <a:solidFill>
                  <a:srgbClr val="000000"/>
                </a:solidFill>
                <a:effectLst/>
                <a:highlight>
                  <a:srgbClr val="FFFFFF"/>
                </a:highlight>
                <a:latin typeface="Lucida Grande" panose="020B0600040502020204" pitchFamily="34" charset="0"/>
              </a:rPr>
              <a:t>CG-Kit: Code Generation Toolkit for Performant and Maintainable Variants of Source Code Applied to Flash-X Hydrodynamics Simulations, </a:t>
            </a:r>
            <a:r>
              <a:rPr lang="en-US" b="0" u="sng" dirty="0">
                <a:effectLst/>
                <a:hlinkClick r:id="rId11"/>
              </a:rPr>
              <a:t>https://doi.org/10.48550/arXiv.2401.03378</a:t>
            </a:r>
            <a:r>
              <a:rPr lang="en-US" b="0" u="sng" dirty="0">
                <a:effectLst/>
              </a:rPr>
              <a:t>, in revision for FGCS</a:t>
            </a:r>
          </a:p>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b="0" i="0" u="sng" dirty="0">
              <a:solidFill>
                <a:srgbClr val="000000"/>
              </a:solidFill>
              <a:effectLst/>
              <a:highlight>
                <a:srgbClr val="FFFFFF"/>
              </a:highlight>
              <a:latin typeface="Lucida Grande" panose="020B0600040502020204" pitchFamily="34" charset="0"/>
            </a:endParaRPr>
          </a:p>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b="0" i="0" dirty="0">
                <a:solidFill>
                  <a:srgbClr val="333333"/>
                </a:solidFill>
                <a:effectLst/>
                <a:highlight>
                  <a:srgbClr val="FCFCFC"/>
                </a:highlight>
                <a:latin typeface="-apple-system"/>
              </a:rPr>
              <a:t>O’Neal, J., </a:t>
            </a:r>
            <a:r>
              <a:rPr lang="en-US" b="0" i="0" dirty="0" err="1">
                <a:solidFill>
                  <a:srgbClr val="333333"/>
                </a:solidFill>
                <a:effectLst/>
                <a:highlight>
                  <a:srgbClr val="FCFCFC"/>
                </a:highlight>
                <a:latin typeface="-apple-system"/>
              </a:rPr>
              <a:t>Wahib</a:t>
            </a:r>
            <a:r>
              <a:rPr lang="en-US" b="0" i="0" dirty="0">
                <a:solidFill>
                  <a:srgbClr val="333333"/>
                </a:solidFill>
                <a:effectLst/>
                <a:highlight>
                  <a:srgbClr val="FCFCFC"/>
                </a:highlight>
                <a:latin typeface="-apple-system"/>
              </a:rPr>
              <a:t>, M., Dubey, A., </a:t>
            </a:r>
            <a:r>
              <a:rPr lang="en-US" b="0" i="0" dirty="0" err="1">
                <a:solidFill>
                  <a:srgbClr val="333333"/>
                </a:solidFill>
                <a:effectLst/>
                <a:highlight>
                  <a:srgbClr val="FCFCFC"/>
                </a:highlight>
                <a:latin typeface="-apple-system"/>
              </a:rPr>
              <a:t>Weide</a:t>
            </a:r>
            <a:r>
              <a:rPr lang="en-US" b="0" i="0" dirty="0">
                <a:solidFill>
                  <a:srgbClr val="333333"/>
                </a:solidFill>
                <a:effectLst/>
                <a:highlight>
                  <a:srgbClr val="FCFCFC"/>
                </a:highlight>
                <a:latin typeface="-apple-system"/>
              </a:rPr>
              <a:t>, K., Klosterman, T., Rudi, J. (2022). Domain-Specific Runtime to Orchestrate Computation on Heterogeneous Platforms. In: Chaves, R., </a:t>
            </a:r>
            <a:r>
              <a:rPr lang="en-US" b="0" i="1" dirty="0">
                <a:solidFill>
                  <a:srgbClr val="333333"/>
                </a:solidFill>
                <a:effectLst/>
                <a:highlight>
                  <a:srgbClr val="FCFCFC"/>
                </a:highlight>
                <a:latin typeface="-apple-system"/>
              </a:rPr>
              <a:t>et al.</a:t>
            </a:r>
            <a:r>
              <a:rPr lang="en-US" b="0" i="0" dirty="0">
                <a:solidFill>
                  <a:srgbClr val="333333"/>
                </a:solidFill>
                <a:effectLst/>
                <a:highlight>
                  <a:srgbClr val="FCFCFC"/>
                </a:highlight>
                <a:latin typeface="-apple-system"/>
              </a:rPr>
              <a:t> Euro-Par 2021: Parallel Processing Workshops. Euro-Par 2021. Lecture Notes in Computer Science, vol 13098. Springer, Cham. https://</a:t>
            </a:r>
            <a:r>
              <a:rPr lang="en-US" b="0" i="0" dirty="0" err="1">
                <a:solidFill>
                  <a:srgbClr val="333333"/>
                </a:solidFill>
                <a:effectLst/>
                <a:highlight>
                  <a:srgbClr val="FCFCFC"/>
                </a:highlight>
                <a:latin typeface="-apple-system"/>
              </a:rPr>
              <a:t>doi.org</a:t>
            </a:r>
            <a:r>
              <a:rPr lang="en-US" b="0" i="0" dirty="0">
                <a:solidFill>
                  <a:srgbClr val="333333"/>
                </a:solidFill>
                <a:effectLst/>
                <a:highlight>
                  <a:srgbClr val="FCFCFC"/>
                </a:highlight>
                <a:latin typeface="-apple-system"/>
              </a:rPr>
              <a:t>/10.1007/978-3-031-06156-1_13</a:t>
            </a:r>
            <a:endParaRPr lang="en-US" b="0" i="0" dirty="0">
              <a:solidFill>
                <a:srgbClr val="000000"/>
              </a:solidFill>
              <a:effectLst/>
              <a:highlight>
                <a:srgbClr val="FFFFFF"/>
              </a:highlight>
              <a:latin typeface="Lucida Grande" panose="020B0600040502020204" pitchFamily="34" charset="0"/>
            </a:endParaRPr>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u="sng" dirty="0"/>
              <a:t>BACKGROUND AND CONTEXT INFORMATION:</a:t>
            </a:r>
            <a:r>
              <a:rPr lang="en-US" dirty="0"/>
              <a:t>  </a:t>
            </a:r>
            <a:endParaRPr dirty="0"/>
          </a:p>
          <a:p>
            <a:pPr marL="0" lvl="0" indent="0" algn="l" rtl="0">
              <a:spcBef>
                <a:spcPts val="0"/>
              </a:spcBef>
              <a:spcAft>
                <a:spcPts val="0"/>
              </a:spcAft>
              <a:buClr>
                <a:schemeClr val="dk1"/>
              </a:buClr>
              <a:buSzPts val="1200"/>
              <a:buFont typeface="Arial"/>
              <a:buNone/>
            </a:pPr>
            <a:r>
              <a:rPr lang="en-US" dirty="0"/>
              <a:t>The end-to-end working solution is an early result. Individual tools are been published and/or are in the process, this one still needs many more experiments</a:t>
            </a:r>
            <a:endParaRPr dirty="0"/>
          </a:p>
          <a:p>
            <a:pPr marL="0" lvl="0" indent="0" algn="l" rtl="0">
              <a:spcBef>
                <a:spcPts val="0"/>
              </a:spcBef>
              <a:spcAft>
                <a:spcPts val="0"/>
              </a:spcAft>
              <a:buNone/>
            </a:pPr>
            <a:endParaRPr dirty="0"/>
          </a:p>
        </p:txBody>
      </p:sp>
      <p:sp>
        <p:nvSpPr>
          <p:cNvPr id="21" name="Google Shape;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0" y="0"/>
            <a:ext cx="12192000" cy="762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F663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11218333" y="6351591"/>
            <a:ext cx="5080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0" y="0"/>
            <a:ext cx="12192000" cy="762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106636"/>
                </a:solidFill>
                <a:latin typeface="Calibri"/>
                <a:ea typeface="Calibri"/>
                <a:cs typeface="Calibri"/>
                <a:sym typeface="Calibri"/>
              </a:defRPr>
            </a:lvl1pPr>
            <a:lvl2pPr marR="0" lvl="1" algn="ctr" rtl="0">
              <a:spcBef>
                <a:spcPts val="0"/>
              </a:spcBef>
              <a:spcAft>
                <a:spcPts val="0"/>
              </a:spcAft>
              <a:buSzPts val="1400"/>
              <a:buNone/>
              <a:defRPr sz="2400" b="0" i="0" u="none" strike="noStrike" cap="none">
                <a:solidFill>
                  <a:srgbClr val="106636"/>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rgbClr val="106636"/>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rgbClr val="106636"/>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rgbClr val="106636"/>
                </a:solidFill>
                <a:latin typeface="Arial"/>
                <a:ea typeface="Arial"/>
                <a:cs typeface="Arial"/>
                <a:sym typeface="Arial"/>
              </a:defRPr>
            </a:lvl5pPr>
            <a:lvl6pPr marR="0" lvl="5" algn="ctr" rtl="0">
              <a:spcBef>
                <a:spcPts val="0"/>
              </a:spcBef>
              <a:spcAft>
                <a:spcPts val="0"/>
              </a:spcAft>
              <a:buSzPts val="1400"/>
              <a:buNone/>
              <a:defRPr sz="2400" b="0" i="0" u="none" strike="noStrike" cap="none">
                <a:solidFill>
                  <a:srgbClr val="106636"/>
                </a:solidFill>
                <a:latin typeface="Arial"/>
                <a:ea typeface="Arial"/>
                <a:cs typeface="Arial"/>
                <a:sym typeface="Arial"/>
              </a:defRPr>
            </a:lvl6pPr>
            <a:lvl7pPr marR="0" lvl="6" algn="ctr" rtl="0">
              <a:spcBef>
                <a:spcPts val="0"/>
              </a:spcBef>
              <a:spcAft>
                <a:spcPts val="0"/>
              </a:spcAft>
              <a:buSzPts val="1400"/>
              <a:buNone/>
              <a:defRPr sz="2400" b="0" i="0" u="none" strike="noStrike" cap="none">
                <a:solidFill>
                  <a:srgbClr val="106636"/>
                </a:solidFill>
                <a:latin typeface="Arial"/>
                <a:ea typeface="Arial"/>
                <a:cs typeface="Arial"/>
                <a:sym typeface="Arial"/>
              </a:defRPr>
            </a:lvl7pPr>
            <a:lvl8pPr marR="0" lvl="7" algn="ctr" rtl="0">
              <a:spcBef>
                <a:spcPts val="0"/>
              </a:spcBef>
              <a:spcAft>
                <a:spcPts val="0"/>
              </a:spcAft>
              <a:buSzPts val="1400"/>
              <a:buNone/>
              <a:defRPr sz="2400" b="0" i="0" u="none" strike="noStrike" cap="none">
                <a:solidFill>
                  <a:srgbClr val="106636"/>
                </a:solidFill>
                <a:latin typeface="Arial"/>
                <a:ea typeface="Arial"/>
                <a:cs typeface="Arial"/>
                <a:sym typeface="Arial"/>
              </a:defRPr>
            </a:lvl8pPr>
            <a:lvl9pPr marR="0" lvl="8" algn="ctr" rtl="0">
              <a:spcBef>
                <a:spcPts val="0"/>
              </a:spcBef>
              <a:spcAft>
                <a:spcPts val="0"/>
              </a:spcAft>
              <a:buSzPts val="1400"/>
              <a:buNone/>
              <a:defRPr sz="2400" b="0" i="0" u="none" strike="noStrike" cap="none">
                <a:solidFill>
                  <a:srgbClr val="106636"/>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469901" y="866775"/>
            <a:ext cx="11214100" cy="52593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146737"/>
              </a:buClr>
              <a:buSzPts val="2400"/>
              <a:buFont typeface="Arial"/>
              <a:buChar char="•"/>
              <a:defRPr sz="2400" b="1" i="0" u="none" strike="noStrike" cap="none">
                <a:solidFill>
                  <a:srgbClr val="146737"/>
                </a:solidFill>
                <a:latin typeface="Calibri"/>
                <a:ea typeface="Calibri"/>
                <a:cs typeface="Calibri"/>
                <a:sym typeface="Calibri"/>
              </a:defRPr>
            </a:lvl1pPr>
            <a:lvl2pPr marL="914400" marR="0" lvl="1" indent="-368300" algn="l" rtl="0">
              <a:spcBef>
                <a:spcPts val="440"/>
              </a:spcBef>
              <a:spcAft>
                <a:spcPts val="0"/>
              </a:spcAft>
              <a:buClr>
                <a:srgbClr val="404040"/>
              </a:buClr>
              <a:buSzPts val="2200"/>
              <a:buFont typeface="Arial"/>
              <a:buChar char="–"/>
              <a:defRPr sz="2200" b="0" i="0" u="none" strike="noStrike" cap="none">
                <a:solidFill>
                  <a:srgbClr val="404040"/>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ftr" idx="11"/>
          </p:nvPr>
        </p:nvSpPr>
        <p:spPr>
          <a:xfrm>
            <a:off x="4165600" y="6356351"/>
            <a:ext cx="7112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10663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sldNum" idx="12"/>
          </p:nvPr>
        </p:nvSpPr>
        <p:spPr>
          <a:xfrm>
            <a:off x="11218333" y="6351589"/>
            <a:ext cx="5080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106636"/>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106636"/>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106636"/>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106636"/>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106636"/>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106636"/>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106636"/>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106636"/>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10663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4">
            <a:alphaModFix/>
          </a:blip>
          <a:srcRect/>
          <a:stretch/>
        </p:blipFill>
        <p:spPr>
          <a:xfrm>
            <a:off x="469901" y="6347779"/>
            <a:ext cx="2518396" cy="4208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07/978-3-031-06156-1_13" TargetMode="External"/><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5" name="Google Shape;25;p1"/>
          <p:cNvSpPr/>
          <p:nvPr/>
        </p:nvSpPr>
        <p:spPr>
          <a:xfrm>
            <a:off x="419460" y="816685"/>
            <a:ext cx="6453289" cy="12618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0F6635"/>
                </a:solidFill>
                <a:latin typeface="Arial"/>
                <a:ea typeface="Arial"/>
                <a:cs typeface="Arial"/>
                <a:sym typeface="Arial"/>
              </a:rPr>
              <a:t>Scientific Achievement</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We started developing an end-to-end performance portability solution for Multiphysics applications under the </a:t>
            </a:r>
            <a:r>
              <a:rPr lang="en-US" sz="1400" dirty="0" err="1">
                <a:solidFill>
                  <a:schemeClr val="dk1"/>
                </a:solidFill>
                <a:latin typeface="Arial"/>
                <a:ea typeface="Arial"/>
                <a:cs typeface="Arial"/>
                <a:sym typeface="Arial"/>
              </a:rPr>
              <a:t>Exascale</a:t>
            </a:r>
            <a:r>
              <a:rPr lang="en-US" sz="1400" dirty="0">
                <a:solidFill>
                  <a:schemeClr val="dk1"/>
                </a:solidFill>
                <a:latin typeface="Arial"/>
                <a:ea typeface="Arial"/>
                <a:cs typeface="Arial"/>
                <a:sym typeface="Arial"/>
              </a:rPr>
              <a:t> Computing Project. The solution is language agnostic, obviating the need to rewrite the code in C++ as most other solutions do. The solution </a:t>
            </a:r>
            <a:r>
              <a:rPr lang="en-US" dirty="0">
                <a:solidFill>
                  <a:schemeClr val="dk1"/>
                </a:solidFill>
              </a:rPr>
              <a:t>is now deployed in Flash-X for some of the physics.</a:t>
            </a:r>
            <a:endParaRPr dirty="0"/>
          </a:p>
        </p:txBody>
      </p:sp>
      <p:sp>
        <p:nvSpPr>
          <p:cNvPr id="26" name="Google Shape;26;p1"/>
          <p:cNvSpPr/>
          <p:nvPr/>
        </p:nvSpPr>
        <p:spPr>
          <a:xfrm>
            <a:off x="379345" y="2025263"/>
            <a:ext cx="6453290"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F6635"/>
                </a:solidFill>
                <a:latin typeface="Arial"/>
                <a:ea typeface="Arial"/>
                <a:cs typeface="Arial"/>
                <a:sym typeface="Arial"/>
              </a:rPr>
              <a:t>Significance and Impact</a:t>
            </a:r>
          </a:p>
          <a:p>
            <a:pPr marL="285750" marR="0" lvl="0" indent="-285750" algn="l" rtl="0">
              <a:spcBef>
                <a:spcPts val="0"/>
              </a:spcBef>
              <a:spcAft>
                <a:spcPts val="0"/>
              </a:spcAft>
              <a:buFont typeface="Arial" panose="020B0604020202020204" pitchFamily="34" charset="0"/>
              <a:buChar char="•"/>
            </a:pPr>
            <a:r>
              <a:rPr lang="en-US" sz="1400" dirty="0">
                <a:solidFill>
                  <a:schemeClr val="dk1"/>
                </a:solidFill>
                <a:latin typeface="Arial"/>
                <a:ea typeface="Arial"/>
                <a:cs typeface="Arial"/>
                <a:sym typeface="Arial"/>
              </a:rPr>
              <a:t>Our approach provides an effective solution that is designed to evolve with the evolution of hardware and software complexity. It can be applied to many legacy codes also.</a:t>
            </a:r>
          </a:p>
          <a:p>
            <a:pPr marL="285750" marR="0" lvl="0" indent="-285750" algn="l" rtl="0">
              <a:spcBef>
                <a:spcPts val="0"/>
              </a:spcBef>
              <a:spcAft>
                <a:spcPts val="0"/>
              </a:spcAft>
              <a:buFont typeface="Arial" panose="020B0604020202020204" pitchFamily="34" charset="0"/>
              <a:buChar char="•"/>
            </a:pPr>
            <a:r>
              <a:rPr lang="en-US" dirty="0">
                <a:solidFill>
                  <a:schemeClr val="dk1"/>
                </a:solidFill>
              </a:rPr>
              <a:t>Some of our tools provide complimentary features to existing C++ solutions, and therefore can be used in combination with those solutions.</a:t>
            </a:r>
            <a:endParaRPr lang="en-US" sz="1400" dirty="0">
              <a:solidFill>
                <a:schemeClr val="dk1"/>
              </a:solidFill>
              <a:latin typeface="Arial"/>
              <a:ea typeface="Arial"/>
              <a:cs typeface="Arial"/>
              <a:sym typeface="Arial"/>
            </a:endParaRPr>
          </a:p>
          <a:p>
            <a:pPr marL="285750" marR="0" lvl="0" indent="-285750" algn="l" rtl="0">
              <a:spcBef>
                <a:spcPts val="0"/>
              </a:spcBef>
              <a:spcAft>
                <a:spcPts val="0"/>
              </a:spcAft>
              <a:buFont typeface="Arial" panose="020B0604020202020204" pitchFamily="34" charset="0"/>
              <a:buChar char="•"/>
            </a:pPr>
            <a:endParaRPr lang="en-US" dirty="0"/>
          </a:p>
        </p:txBody>
      </p:sp>
      <p:sp>
        <p:nvSpPr>
          <p:cNvPr id="27" name="Google Shape;27;p1"/>
          <p:cNvSpPr txBox="1"/>
          <p:nvPr/>
        </p:nvSpPr>
        <p:spPr>
          <a:xfrm>
            <a:off x="7122194" y="3429000"/>
            <a:ext cx="4350139"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i="1" dirty="0">
                <a:solidFill>
                  <a:schemeClr val="dk1"/>
                </a:solidFill>
                <a:latin typeface="Arial"/>
                <a:ea typeface="Arial"/>
                <a:cs typeface="Arial"/>
                <a:sym typeface="Arial"/>
              </a:rPr>
              <a:t>This figure shows performance comparison of using shock hydrodynamics with adaptive mesh refinement in three different modes. </a:t>
            </a:r>
            <a:r>
              <a:rPr lang="en-US" sz="1000" i="1" dirty="0">
                <a:solidFill>
                  <a:schemeClr val="dk1"/>
                </a:solidFill>
              </a:rPr>
              <a:t>The top dotted line is the performance using </a:t>
            </a:r>
            <a:r>
              <a:rPr lang="en-US" sz="1000" i="1" dirty="0" err="1">
                <a:solidFill>
                  <a:schemeClr val="dk1"/>
                </a:solidFill>
              </a:rPr>
              <a:t>OpenACC</a:t>
            </a:r>
            <a:r>
              <a:rPr lang="en-US" sz="1000" i="1" dirty="0">
                <a:solidFill>
                  <a:schemeClr val="dk1"/>
                </a:solidFill>
              </a:rPr>
              <a:t> offloading within a block, and the bottom green lines shows offloading done with our toolchain. The solid blue line is CPU only performance..</a:t>
            </a:r>
            <a:endParaRPr dirty="0"/>
          </a:p>
        </p:txBody>
      </p:sp>
      <p:sp>
        <p:nvSpPr>
          <p:cNvPr id="29" name="Google Shape;29;p1"/>
          <p:cNvSpPr/>
          <p:nvPr/>
        </p:nvSpPr>
        <p:spPr>
          <a:xfrm>
            <a:off x="396897" y="3459486"/>
            <a:ext cx="6453290"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F6635"/>
                </a:solidFill>
                <a:latin typeface="Arial"/>
                <a:ea typeface="Arial"/>
                <a:cs typeface="Arial"/>
                <a:sym typeface="Arial"/>
              </a:rPr>
              <a:t>Technical Approach</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 It uses three sets of tools, each one addressing one aspect of performance. </a:t>
            </a:r>
          </a:p>
          <a:p>
            <a:pPr marL="285750" marR="0" lvl="0" indent="-285750" algn="l" rtl="0">
              <a:spcBef>
                <a:spcPts val="0"/>
              </a:spcBef>
              <a:spcAft>
                <a:spcPts val="0"/>
              </a:spcAft>
              <a:buFont typeface="Arial" panose="020B0604020202020204" pitchFamily="34" charset="0"/>
              <a:buChar char="•"/>
            </a:pPr>
            <a:r>
              <a:rPr lang="en-US" sz="1400" b="1" dirty="0">
                <a:solidFill>
                  <a:schemeClr val="dk1"/>
                </a:solidFill>
                <a:latin typeface="Arial"/>
                <a:ea typeface="Arial"/>
                <a:cs typeface="Arial"/>
                <a:sym typeface="Arial"/>
              </a:rPr>
              <a:t>Unify expression of arithmetic with different data layouts for different devices</a:t>
            </a:r>
            <a:r>
              <a:rPr lang="en-US" sz="1400" dirty="0">
                <a:solidFill>
                  <a:schemeClr val="dk1"/>
                </a:solidFill>
                <a:latin typeface="Arial"/>
                <a:ea typeface="Arial"/>
                <a:cs typeface="Arial"/>
                <a:sym typeface="Arial"/>
              </a:rPr>
              <a:t>: This is done with macros that can have multiple alternative definitions, and a tool that can arbitrate on selecting the most suitable one.</a:t>
            </a:r>
          </a:p>
          <a:p>
            <a:pPr marL="285750" marR="0" lvl="0" indent="-285750" algn="l" rtl="0">
              <a:spcBef>
                <a:spcPts val="0"/>
              </a:spcBef>
              <a:spcAft>
                <a:spcPts val="0"/>
              </a:spcAft>
              <a:buFont typeface="Arial" panose="020B0604020202020204" pitchFamily="34" charset="0"/>
              <a:buChar char="•"/>
            </a:pPr>
            <a:r>
              <a:rPr lang="en-US" b="1" dirty="0">
                <a:solidFill>
                  <a:schemeClr val="dk1"/>
                </a:solidFill>
              </a:rPr>
              <a:t>Unify algorithmic variants and map computation to devices</a:t>
            </a:r>
            <a:r>
              <a:rPr lang="en-US" dirty="0">
                <a:solidFill>
                  <a:schemeClr val="dk1"/>
                </a:solidFill>
              </a:rPr>
              <a:t>: Algorithmic variants are expressed in pseudocode like recipes specifying order of execution and where to execute which computation. </a:t>
            </a:r>
          </a:p>
          <a:p>
            <a:pPr marL="285750" marR="0" lvl="0" indent="-285750" algn="l" rtl="0">
              <a:spcBef>
                <a:spcPts val="0"/>
              </a:spcBef>
              <a:spcAft>
                <a:spcPts val="0"/>
              </a:spcAft>
              <a:buFont typeface="Arial" panose="020B0604020202020204" pitchFamily="34" charset="0"/>
              <a:buChar char="•"/>
            </a:pPr>
            <a:r>
              <a:rPr lang="en-US" b="1" dirty="0">
                <a:solidFill>
                  <a:schemeClr val="dk1"/>
                </a:solidFill>
              </a:rPr>
              <a:t>Move data and computation to targets specified in the recipe</a:t>
            </a:r>
            <a:r>
              <a:rPr lang="en-US" dirty="0">
                <a:solidFill>
                  <a:schemeClr val="dk1"/>
                </a:solidFill>
              </a:rPr>
              <a:t>. This is done with a domain specific runtime </a:t>
            </a:r>
            <a:r>
              <a:rPr lang="en-US" dirty="0" err="1">
                <a:solidFill>
                  <a:schemeClr val="dk1"/>
                </a:solidFill>
              </a:rPr>
              <a:t>Milhoja</a:t>
            </a:r>
            <a:r>
              <a:rPr lang="en-US" dirty="0">
                <a:solidFill>
                  <a:schemeClr val="dk1"/>
                </a:solidFill>
              </a:rPr>
              <a:t>. The code to interface with </a:t>
            </a:r>
            <a:r>
              <a:rPr lang="en-US" dirty="0" err="1">
                <a:solidFill>
                  <a:schemeClr val="dk1"/>
                </a:solidFill>
              </a:rPr>
              <a:t>Milhoja</a:t>
            </a:r>
            <a:r>
              <a:rPr lang="en-US" dirty="0">
                <a:solidFill>
                  <a:schemeClr val="dk1"/>
                </a:solidFill>
              </a:rPr>
              <a:t> is also generated along with </a:t>
            </a:r>
            <a:r>
              <a:rPr lang="en-US">
                <a:solidFill>
                  <a:schemeClr val="dk1"/>
                </a:solidFill>
              </a:rPr>
              <a:t>recipe translation.</a:t>
            </a:r>
            <a:endParaRPr lang="en-US" dirty="0"/>
          </a:p>
        </p:txBody>
      </p:sp>
      <p:sp>
        <p:nvSpPr>
          <p:cNvPr id="2" name="TextBox 1">
            <a:extLst>
              <a:ext uri="{FF2B5EF4-FFF2-40B4-BE49-F238E27FC236}">
                <a16:creationId xmlns:a16="http://schemas.microsoft.com/office/drawing/2014/main" id="{708F2D92-376C-6E17-1B93-79FB33ED8F3D}"/>
              </a:ext>
            </a:extLst>
          </p:cNvPr>
          <p:cNvSpPr txBox="1"/>
          <p:nvPr/>
        </p:nvSpPr>
        <p:spPr>
          <a:xfrm>
            <a:off x="6927663" y="4659443"/>
            <a:ext cx="467290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a:t>PI(s)/Facility Lead(s): Person Name; Anshu Dubey</a:t>
            </a:r>
          </a:p>
          <a:p>
            <a:r>
              <a:rPr lang="en-US" sz="1100" dirty="0"/>
              <a:t>Collaborating Institutions: </a:t>
            </a:r>
            <a:r>
              <a:rPr lang="en-US" sz="1100" dirty="0" err="1"/>
              <a:t>Virgina</a:t>
            </a:r>
            <a:r>
              <a:rPr lang="en-US" sz="1100" dirty="0"/>
              <a:t> Tech, Riken</a:t>
            </a:r>
          </a:p>
          <a:p>
            <a:r>
              <a:rPr lang="en-US" sz="1100" dirty="0"/>
              <a:t>ASCR Program: [ECP, </a:t>
            </a:r>
            <a:r>
              <a:rPr lang="en-US" sz="1100" dirty="0" err="1"/>
              <a:t>SciDAC</a:t>
            </a:r>
            <a:r>
              <a:rPr lang="en-US" sz="1100" dirty="0"/>
              <a:t>.]</a:t>
            </a:r>
          </a:p>
          <a:p>
            <a:r>
              <a:rPr lang="en-US" sz="1100" dirty="0"/>
              <a:t>ASCR PM: Lali </a:t>
            </a:r>
            <a:r>
              <a:rPr lang="en-US" sz="1100" dirty="0" err="1"/>
              <a:t>Chatterji</a:t>
            </a:r>
            <a:r>
              <a:rPr lang="en-US" sz="1100" dirty="0"/>
              <a:t>, Kalyan </a:t>
            </a:r>
            <a:r>
              <a:rPr lang="en-US" sz="1100" dirty="0" err="1"/>
              <a:t>Perumalla</a:t>
            </a:r>
            <a:endParaRPr lang="en-US" sz="1100" dirty="0"/>
          </a:p>
          <a:p>
            <a:r>
              <a:rPr lang="en-US" sz="1100" dirty="0"/>
              <a:t>Publication(s) for this work : </a:t>
            </a:r>
            <a:r>
              <a:rPr lang="en-US" sz="1100" dirty="0" err="1"/>
              <a:t>Youngjun</a:t>
            </a:r>
            <a:r>
              <a:rPr lang="en-US" sz="1100" dirty="0"/>
              <a:t>, et al.,  in preparation</a:t>
            </a:r>
          </a:p>
          <a:p>
            <a:r>
              <a:rPr lang="en-US" sz="1100" dirty="0"/>
              <a:t>Dubey et al., https://</a:t>
            </a:r>
            <a:r>
              <a:rPr lang="en-US" sz="1100" dirty="0" err="1"/>
              <a:t>doi.org</a:t>
            </a:r>
            <a:r>
              <a:rPr lang="en-US" sz="1100" dirty="0"/>
              <a:t>/10.1016/j.future.2023.07.014</a:t>
            </a:r>
            <a:endParaRPr lang="en-US" sz="1400" b="0" i="0" u="none" strike="noStrike" dirty="0">
              <a:solidFill>
                <a:srgbClr val="1F1F1F"/>
              </a:solidFill>
              <a:effectLst/>
              <a:latin typeface="ElsevierSans"/>
            </a:endParaRPr>
          </a:p>
          <a:p>
            <a:r>
              <a:rPr lang="en-US" dirty="0">
                <a:solidFill>
                  <a:srgbClr val="1F1F1F"/>
                </a:solidFill>
                <a:latin typeface="ElsevierSans"/>
              </a:rPr>
              <a:t>O’Neal et al, </a:t>
            </a:r>
            <a:r>
              <a:rPr lang="en-US" dirty="0">
                <a:solidFill>
                  <a:srgbClr val="1F1F1F"/>
                </a:solidFill>
                <a:latin typeface="ElsevierSans"/>
                <a:hlinkClick r:id="rId3"/>
              </a:rPr>
              <a:t>https://doi.org</a:t>
            </a:r>
            <a:r>
              <a:rPr lang="en-US">
                <a:solidFill>
                  <a:srgbClr val="1F1F1F"/>
                </a:solidFill>
                <a:latin typeface="ElsevierSans"/>
                <a:hlinkClick r:id="rId3"/>
              </a:rPr>
              <a:t>/10.1007/978-3-031-06156-1_13</a:t>
            </a:r>
            <a:endParaRPr lang="en-US">
              <a:solidFill>
                <a:srgbClr val="1F1F1F"/>
              </a:solidFill>
              <a:latin typeface="ElsevierSans"/>
            </a:endParaRPr>
          </a:p>
        </p:txBody>
      </p:sp>
      <p:sp>
        <p:nvSpPr>
          <p:cNvPr id="5" name="Google Shape;23;p1">
            <a:extLst>
              <a:ext uri="{FF2B5EF4-FFF2-40B4-BE49-F238E27FC236}">
                <a16:creationId xmlns:a16="http://schemas.microsoft.com/office/drawing/2014/main" id="{8EEF3A29-1AFA-CD8D-728D-4EEA55B7053E}"/>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libri"/>
                <a:ea typeface="Calibri"/>
                <a:cs typeface="Calibri"/>
                <a:sym typeface="Calibri"/>
              </a:rPr>
              <a:t>Flash-X Performance Orchestration</a:t>
            </a:r>
            <a:br>
              <a:rPr lang="en-US" sz="2400" dirty="0">
                <a:latin typeface="Calibri"/>
                <a:ea typeface="Calibri"/>
                <a:cs typeface="Calibri"/>
                <a:sym typeface="Calibri"/>
              </a:rPr>
            </a:br>
            <a:r>
              <a:rPr lang="en-US" sz="1600" dirty="0">
                <a:latin typeface="Calibri"/>
                <a:ea typeface="Calibri"/>
                <a:cs typeface="Calibri"/>
                <a:sym typeface="Calibri"/>
              </a:rPr>
              <a:t>With the NP Partnership </a:t>
            </a:r>
            <a:endParaRPr sz="1600" dirty="0">
              <a:latin typeface="Calibri"/>
              <a:ea typeface="Calibri"/>
              <a:cs typeface="Calibri"/>
              <a:sym typeface="Calibri"/>
            </a:endParaRPr>
          </a:p>
        </p:txBody>
      </p:sp>
      <p:pic>
        <p:nvPicPr>
          <p:cNvPr id="3" name="Picture 2" descr="Chart, line chart&#10;&#10;Description automatically generated">
            <a:extLst>
              <a:ext uri="{FF2B5EF4-FFF2-40B4-BE49-F238E27FC236}">
                <a16:creationId xmlns:a16="http://schemas.microsoft.com/office/drawing/2014/main" id="{E367B13A-CE04-6AFD-F595-75BBEC814147}"/>
              </a:ext>
            </a:extLst>
          </p:cNvPr>
          <p:cNvPicPr>
            <a:picLocks noChangeAspect="1"/>
          </p:cNvPicPr>
          <p:nvPr/>
        </p:nvPicPr>
        <p:blipFill>
          <a:blip r:embed="rId4"/>
          <a:stretch>
            <a:fillRect/>
          </a:stretch>
        </p:blipFill>
        <p:spPr>
          <a:xfrm>
            <a:off x="7162308" y="816685"/>
            <a:ext cx="3519157" cy="2614232"/>
          </a:xfrm>
          <a:prstGeom prst="rect">
            <a:avLst/>
          </a:prstGeom>
        </p:spPr>
      </p:pic>
      <p:pic>
        <p:nvPicPr>
          <p:cNvPr id="9" name="Graphic 6">
            <a:extLst>
              <a:ext uri="{FF2B5EF4-FFF2-40B4-BE49-F238E27FC236}">
                <a16:creationId xmlns:a16="http://schemas.microsoft.com/office/drawing/2014/main" id="{ECD602FF-13BE-600E-AE14-7E60AF7284FB}"/>
              </a:ext>
            </a:extLst>
          </p:cNvPr>
          <p:cNvPicPr>
            <a:picLocks noChangeAspect="1"/>
          </p:cNvPicPr>
          <p:nvPr/>
        </p:nvPicPr>
        <p:blipFill>
          <a:blip r:embed="rId5"/>
          <a:srcRect l="28" r="28"/>
          <a:stretch/>
        </p:blipFill>
        <p:spPr>
          <a:xfrm>
            <a:off x="10458634" y="6253527"/>
            <a:ext cx="1581735" cy="548640"/>
          </a:xfrm>
          <a:prstGeom prst="rect">
            <a:avLst/>
          </a:prstGeom>
        </p:spPr>
      </p:pic>
      <p:pic>
        <p:nvPicPr>
          <p:cNvPr id="10" name="Picture 9">
            <a:extLst>
              <a:ext uri="{FF2B5EF4-FFF2-40B4-BE49-F238E27FC236}">
                <a16:creationId xmlns:a16="http://schemas.microsoft.com/office/drawing/2014/main" id="{2739ADE2-CA4B-91AC-696E-F8D6238681C4}"/>
              </a:ext>
            </a:extLst>
          </p:cNvPr>
          <p:cNvPicPr>
            <a:picLocks noChangeAspect="1"/>
          </p:cNvPicPr>
          <p:nvPr/>
        </p:nvPicPr>
        <p:blipFill>
          <a:blip r:embed="rId6"/>
          <a:stretch>
            <a:fillRect/>
          </a:stretch>
        </p:blipFill>
        <p:spPr>
          <a:xfrm>
            <a:off x="8448848" y="6338093"/>
            <a:ext cx="2232617" cy="463373"/>
          </a:xfrm>
          <a:prstGeom prst="rect">
            <a:avLst/>
          </a:prstGeom>
        </p:spPr>
      </p:pic>
      <p:pic>
        <p:nvPicPr>
          <p:cNvPr id="11" name="Picture 10">
            <a:extLst>
              <a:ext uri="{FF2B5EF4-FFF2-40B4-BE49-F238E27FC236}">
                <a16:creationId xmlns:a16="http://schemas.microsoft.com/office/drawing/2014/main" id="{B84ACFD3-3BDC-A660-572E-36ADA406C646}"/>
              </a:ext>
            </a:extLst>
          </p:cNvPr>
          <p:cNvPicPr>
            <a:picLocks noChangeAspect="1"/>
          </p:cNvPicPr>
          <p:nvPr/>
        </p:nvPicPr>
        <p:blipFill>
          <a:blip r:embed="rId7"/>
          <a:stretch>
            <a:fillRect/>
          </a:stretch>
        </p:blipFill>
        <p:spPr>
          <a:xfrm>
            <a:off x="5828808" y="6199044"/>
            <a:ext cx="2667000" cy="812800"/>
          </a:xfrm>
          <a:prstGeom prst="rect">
            <a:avLst/>
          </a:prstGeom>
        </p:spPr>
      </p:pic>
      <p:sp>
        <p:nvSpPr>
          <p:cNvPr id="4" name="TextBox 3">
            <a:extLst>
              <a:ext uri="{FF2B5EF4-FFF2-40B4-BE49-F238E27FC236}">
                <a16:creationId xmlns:a16="http://schemas.microsoft.com/office/drawing/2014/main" id="{E234C564-D5CF-D795-F5B9-0736CDB9DF5B}"/>
              </a:ext>
            </a:extLst>
          </p:cNvPr>
          <p:cNvSpPr txBox="1"/>
          <p:nvPr/>
        </p:nvSpPr>
        <p:spPr>
          <a:xfrm>
            <a:off x="4142510" y="6253527"/>
            <a:ext cx="1778184" cy="564898"/>
          </a:xfrm>
          <a:prstGeom prst="rect">
            <a:avLst/>
          </a:prstGeom>
          <a:noFill/>
        </p:spPr>
        <p:txBody>
          <a:bodyPr wrap="square">
            <a:spAutoFit/>
          </a:bodyPr>
          <a:lstStyle/>
          <a:p>
            <a:pPr>
              <a:lnSpc>
                <a:spcPts val="1860"/>
              </a:lnSpc>
            </a:pPr>
            <a:r>
              <a:rPr lang="en-US" sz="1200" b="0" i="0" baseline="0" dirty="0" err="1">
                <a:latin typeface="Times" pitchFamily="2" charset="0"/>
              </a:rPr>
              <a:t>Exascale</a:t>
            </a:r>
            <a:r>
              <a:rPr lang="en-US" sz="1200" b="0" i="0" baseline="0" dirty="0">
                <a:latin typeface="Times" pitchFamily="2" charset="0"/>
              </a:rPr>
              <a:t> Nuclear Astrophysics for FRIB</a:t>
            </a:r>
          </a:p>
        </p:txBody>
      </p:sp>
      <p:sp>
        <p:nvSpPr>
          <p:cNvPr id="6" name="TextBox 5">
            <a:extLst>
              <a:ext uri="{FF2B5EF4-FFF2-40B4-BE49-F238E27FC236}">
                <a16:creationId xmlns:a16="http://schemas.microsoft.com/office/drawing/2014/main" id="{34AC8F1C-835D-3FDD-EDD3-A85459CF75BE}"/>
              </a:ext>
            </a:extLst>
          </p:cNvPr>
          <p:cNvSpPr txBox="1"/>
          <p:nvPr/>
        </p:nvSpPr>
        <p:spPr>
          <a:xfrm>
            <a:off x="2993860" y="6277393"/>
            <a:ext cx="1371600" cy="584775"/>
          </a:xfrm>
          <a:prstGeom prst="rect">
            <a:avLst/>
          </a:prstGeom>
          <a:noFill/>
        </p:spPr>
        <p:txBody>
          <a:bodyPr wrap="square" numCol="1" rtlCol="0">
            <a:spAutoFit/>
          </a:bodyPr>
          <a:lstStyle/>
          <a:p>
            <a:r>
              <a:rPr lang="en-US" sz="3200" b="1" i="0" baseline="0" dirty="0">
                <a:solidFill>
                  <a:srgbClr val="176637"/>
                </a:solidFill>
                <a:latin typeface="Times" pitchFamily="2" charset="0"/>
              </a:rPr>
              <a:t>ENAF</a:t>
            </a:r>
            <a:endParaRPr lang="en-US" sz="1600" b="0" i="0" baseline="0" dirty="0">
              <a:latin typeface="Times" pitchFamily="2" charset="0"/>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841</Words>
  <Application>Microsoft Macintosh PowerPoint</Application>
  <PresentationFormat>Widescreen</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vt:lpstr>
      <vt:lpstr>Arial</vt:lpstr>
      <vt:lpstr>Calibri</vt:lpstr>
      <vt:lpstr>ElsevierSans</vt:lpstr>
      <vt:lpstr>Lucida Grande</vt:lpstr>
      <vt:lpstr>Times</vt:lpstr>
      <vt:lpstr>1_Office Theme</vt:lpstr>
      <vt:lpstr>Flash-X Performance Orchestration With the NP Partnership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the XYZ Partnership (program) – if applicable</dc:title>
  <dc:creator>Hal.Finkel@science.doe.gov</dc:creator>
  <cp:lastModifiedBy>Dubey, Anshu</cp:lastModifiedBy>
  <cp:revision>15</cp:revision>
  <dcterms:created xsi:type="dcterms:W3CDTF">2020-12-21T20:31:13Z</dcterms:created>
  <dcterms:modified xsi:type="dcterms:W3CDTF">2024-06-13T22:05:57Z</dcterms:modified>
</cp:coreProperties>
</file>