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1" r:id="rId6"/>
    <p:sldId id="262" r:id="rId7"/>
    <p:sldId id="257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1C483-0F88-409C-8F5E-18809C5A7B5E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C6355-6B85-4AD6-8CB3-7CA0A0F5E9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6B665-8C47-4934-B5D3-F0C4C9B43191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41621-CEBB-4201-B84C-72F9F9959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CCD7F-9E3B-4F56-8111-434B01600B9A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78972-22C5-4F70-89A3-4BCFB0C99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A9066-A505-4FDD-9408-CEA197BAE554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EE19-E8C8-4C1A-881E-1BDD96EECB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74B6D-B9D4-443B-A29F-1096CC281CF1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A4189-CF35-4D1C-A334-161BEBE202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EBD86-3736-424D-9C01-DE5E8C5943CE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20B84-7EB9-41A5-B6B0-28FD8200B0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CFB9D-B33E-460C-AA1B-30C2AB28439C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D8848-5C83-4024-A089-9122DB85E2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95F8B-0F61-4275-8FDE-0541B663B616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FBE5D-BD7C-445E-BBFA-80509B87FA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786D9-1E21-4FC3-9AB8-5679D5CD114F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B2C22-3912-437C-9EF1-FDFFF8CE71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FA0FD-41AE-4966-9F27-F16AF01E7C5D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4754C-36CA-41E0-AF3F-99F9DC655F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FD9FA-0679-4EF2-96D3-D8CBD546AB8B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C53D0-D460-4FCD-8522-63F1D5EA82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9605F7-A69D-40F8-B651-5A5ACAEF26AD}" type="datetimeFigureOut">
              <a:rPr lang="zh-CN" altLang="en-US"/>
              <a:pPr>
                <a:defRPr/>
              </a:pPr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5D4A85-C183-4371-9901-AC0B87E5D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8113" y="742950"/>
            <a:ext cx="947420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zh-CN" sz="28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、中华民族的奋斗目标    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P3</a:t>
            </a:r>
            <a:endParaRPr lang="zh-CN" altLang="zh-CN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、为实现这一目标，中国</a:t>
            </a:r>
            <a:r>
              <a:rPr lang="zh-CN" altLang="en-US" sz="2800" b="1">
                <a:solidFill>
                  <a:srgbClr val="0601FD"/>
                </a:solidFill>
                <a:latin typeface="黑体" pitchFamily="49" charset="-122"/>
                <a:ea typeface="黑体" pitchFamily="49" charset="-122"/>
              </a:rPr>
              <a:t>共产党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团结和带领中国人民做   </a:t>
            </a:r>
          </a:p>
          <a:p>
            <a:pPr>
              <a:lnSpc>
                <a:spcPct val="135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  <a:sym typeface="+mn-ea"/>
              </a:rPr>
              <a:t>出了哪些</a:t>
            </a:r>
            <a:r>
              <a:rPr lang="zh-CN" altLang="en-US" sz="2800" b="1">
                <a:solidFill>
                  <a:srgbClr val="0601FD"/>
                </a:solidFill>
                <a:latin typeface="黑体" pitchFamily="49" charset="-122"/>
                <a:ea typeface="黑体" pitchFamily="49" charset="-122"/>
                <a:sym typeface="+mn-ea"/>
              </a:rPr>
              <a:t>努力</a:t>
            </a:r>
            <a:r>
              <a:rPr lang="zh-CN" altLang="en-US" sz="2800" b="1">
                <a:latin typeface="黑体" pitchFamily="49" charset="-122"/>
                <a:ea typeface="黑体" pitchFamily="49" charset="-122"/>
                <a:sym typeface="+mn-ea"/>
              </a:rPr>
              <a:t>？</a:t>
            </a:r>
            <a:r>
              <a:rPr lang="zh-CN" altLang="zh-CN" sz="2800" b="1">
                <a:latin typeface="黑体" pitchFamily="49" charset="-122"/>
                <a:ea typeface="黑体" pitchFamily="49" charset="-122"/>
                <a:sym typeface="+mn-ea"/>
              </a:rPr>
              <a:t>P3</a:t>
            </a:r>
          </a:p>
          <a:p>
            <a:pPr>
              <a:lnSpc>
                <a:spcPct val="135000"/>
              </a:lnSpc>
            </a:pPr>
            <a:r>
              <a:rPr lang="en-US" altLang="zh-CN" sz="2800" b="1">
                <a:latin typeface="黑体" pitchFamily="49" charset="-122"/>
                <a:ea typeface="黑体" pitchFamily="49" charset="-122"/>
                <a:sym typeface="+mn-ea"/>
              </a:rPr>
              <a:t>3</a:t>
            </a:r>
            <a:r>
              <a:rPr lang="zh-CN" altLang="en-US" sz="2800" b="1">
                <a:latin typeface="黑体" pitchFamily="49" charset="-122"/>
                <a:ea typeface="黑体" pitchFamily="49" charset="-122"/>
                <a:sym typeface="+mn-ea"/>
              </a:rPr>
              <a:t>、</a:t>
            </a:r>
            <a:r>
              <a:rPr lang="zh-CN" altLang="en-US" sz="2800" b="1">
                <a:solidFill>
                  <a:srgbClr val="0601FD"/>
                </a:solidFill>
                <a:latin typeface="黑体" pitchFamily="49" charset="-122"/>
                <a:ea typeface="黑体" pitchFamily="49" charset="-122"/>
                <a:sym typeface="+mn-ea"/>
              </a:rPr>
              <a:t>改革开放</a:t>
            </a:r>
            <a:r>
              <a:rPr lang="zh-CN" altLang="en-US" sz="2800" b="1">
                <a:latin typeface="黑体" pitchFamily="49" charset="-122"/>
                <a:ea typeface="黑体" pitchFamily="49" charset="-122"/>
                <a:sym typeface="+mn-ea"/>
              </a:rPr>
              <a:t>是如何促进</a:t>
            </a:r>
            <a:r>
              <a:rPr lang="zh-CN" altLang="en-US" sz="2800" b="1">
                <a:solidFill>
                  <a:srgbClr val="0601FD"/>
                </a:solidFill>
                <a:latin typeface="黑体" pitchFamily="49" charset="-122"/>
                <a:ea typeface="黑体" pitchFamily="49" charset="-122"/>
                <a:sym typeface="+mn-ea"/>
              </a:rPr>
              <a:t>经济社会发展</a:t>
            </a:r>
            <a:r>
              <a:rPr lang="zh-CN" altLang="en-US" sz="2800" b="1">
                <a:latin typeface="黑体" pitchFamily="49" charset="-122"/>
                <a:ea typeface="黑体" pitchFamily="49" charset="-122"/>
                <a:sym typeface="+mn-ea"/>
              </a:rPr>
              <a:t>的？</a:t>
            </a:r>
            <a:r>
              <a:rPr lang="zh-CN" altLang="zh-CN" sz="2800" b="1">
                <a:latin typeface="黑体" pitchFamily="49" charset="-122"/>
                <a:ea typeface="黑体" pitchFamily="49" charset="-122"/>
                <a:sym typeface="+mn-ea"/>
              </a:rPr>
              <a:t>P4</a:t>
            </a:r>
            <a:endParaRPr lang="zh-CN" altLang="en-US" sz="2800" b="1">
              <a:latin typeface="黑体" pitchFamily="49" charset="-122"/>
              <a:ea typeface="黑体" pitchFamily="49" charset="-122"/>
              <a:sym typeface="+mn-ea"/>
            </a:endParaRPr>
          </a:p>
          <a:p>
            <a:pPr>
              <a:lnSpc>
                <a:spcPct val="135000"/>
              </a:lnSpc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、改革开放 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40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多年来，中国腾飞的主要表现：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P6-7</a:t>
            </a:r>
          </a:p>
          <a:p>
            <a:pPr>
              <a:lnSpc>
                <a:spcPct val="135000"/>
              </a:lnSpc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、改革开放的地位和重要性：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P5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40323" y="104987"/>
            <a:ext cx="5392440" cy="643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方正小标宋简体" panose="02000000000000000000" charset="-122"/>
                <a:ea typeface="方正小标宋简体" panose="02000000000000000000" charset="-122"/>
              </a:rPr>
              <a:t>1.1</a:t>
            </a:r>
            <a:r>
              <a:rPr lang="zh-CN" altLang="en-US" sz="8800" b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方正小标宋简体" panose="02000000000000000000" charset="-122"/>
                <a:ea typeface="方正小标宋简体" panose="02000000000000000000" charset="-122"/>
              </a:rPr>
              <a:t>坚持改革开放</a:t>
            </a:r>
            <a:r>
              <a:rPr lang="en-US" altLang="zh-CN" sz="8800" b="1" dirty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方正小标宋简体" panose="02000000000000000000" charset="-122"/>
                <a:ea typeface="方正小标宋简体" panose="02000000000000000000" charset="-122"/>
              </a:rPr>
              <a:t> </a:t>
            </a:r>
            <a:endParaRPr lang="zh-CN" altLang="en-US" sz="8800" b="1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方正小标宋简体" panose="02000000000000000000" charset="-122"/>
              <a:ea typeface="方正小标宋简体" panose="02000000000000000000" charset="-122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79388" y="4443413"/>
            <a:ext cx="645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itchFamily="49" charset="-122"/>
              </a:rPr>
              <a:t>6</a:t>
            </a:r>
            <a:r>
              <a:rPr lang="zh-CN" altLang="en-US" sz="2800" b="1">
                <a:ea typeface="黑体" pitchFamily="49" charset="-122"/>
              </a:rPr>
              <a:t>、党在社会主义初级阶段的基本路线：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79388" y="4962525"/>
            <a:ext cx="4668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itchFamily="49" charset="-122"/>
              </a:rPr>
              <a:t>7</a:t>
            </a:r>
            <a:r>
              <a:rPr lang="zh-CN" altLang="en-US" sz="2800" b="1">
                <a:ea typeface="黑体" pitchFamily="49" charset="-122"/>
              </a:rPr>
              <a:t>、社会主义基本经济制度：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79388" y="5594350"/>
            <a:ext cx="252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/>
              <a:t>8</a:t>
            </a:r>
            <a:r>
              <a:rPr lang="zh-CN" altLang="en-US" sz="2800" b="1"/>
              <a:t>、四个尊重：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60350" y="6113463"/>
            <a:ext cx="431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itchFamily="49" charset="-122"/>
              </a:rPr>
              <a:t>9</a:t>
            </a:r>
            <a:r>
              <a:rPr lang="zh-CN" altLang="en-US" sz="2800" b="1">
                <a:ea typeface="黑体" pitchFamily="49" charset="-122"/>
              </a:rPr>
              <a:t>、社会主义的本质要求：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539750" y="188913"/>
            <a:ext cx="498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、改革开放的地位和重要性：</a:t>
            </a: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520700" y="555625"/>
            <a:ext cx="80518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）坚持改革开放，是我们的强国之路。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）改革开放是决定当代中国命运的关键一招，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也是决定实现中华民族伟大复兴的关键一招。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）改革开放是决定当代中国命运的关键抉择。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92138" y="3644900"/>
            <a:ext cx="6427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6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、党在社会主义初级阶段的基本路线：</a:t>
            </a:r>
          </a:p>
        </p:txBody>
      </p:sp>
      <p:sp>
        <p:nvSpPr>
          <p:cNvPr id="2458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4221163"/>
            <a:ext cx="88201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333F5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领导和团结全国各族人民，以经济建设为中心，坚持四项基本原则，坚持改革开放，自力更生，艰苦创业，为把我国建设成为富强、民主、文明、美丽、和谐的社会主义现代化国家而奋斗。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15950" y="2478088"/>
            <a:ext cx="2516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8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、四个尊重：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95288" y="3357563"/>
            <a:ext cx="77279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        尊重劳动、尊重知识、尊重人才、尊重创造</a:t>
            </a:r>
          </a:p>
          <a:p>
            <a:r>
              <a:rPr lang="zh-CN" altLang="en-US" sz="2800">
                <a:ea typeface="黑体" pitchFamily="49" charset="-122"/>
              </a:rPr>
              <a:t>已成为社会共识。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55650" y="4565650"/>
            <a:ext cx="431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a typeface="黑体" pitchFamily="49" charset="-122"/>
              </a:rPr>
              <a:t>9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、社会主义的本质要求：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00113" y="5357813"/>
            <a:ext cx="7507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解放和发展生产力，是社会主义的本质要求。 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11188" y="260350"/>
            <a:ext cx="4649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7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、社会主义基本经济制度：</a:t>
            </a:r>
          </a:p>
        </p:txBody>
      </p:sp>
      <p:sp>
        <p:nvSpPr>
          <p:cNvPr id="26631" name="TextBox 1"/>
          <p:cNvSpPr txBox="1">
            <a:spLocks noChangeArrowheads="1"/>
          </p:cNvSpPr>
          <p:nvPr/>
        </p:nvSpPr>
        <p:spPr bwMode="auto">
          <a:xfrm>
            <a:off x="827088" y="939800"/>
            <a:ext cx="7007225" cy="1193800"/>
          </a:xfrm>
          <a:prstGeom prst="rect">
            <a:avLst/>
          </a:prstGeom>
          <a:solidFill>
            <a:srgbClr val="F2F2F2"/>
          </a:solidFill>
          <a:ln w="6350" algn="ctr">
            <a:solidFill>
              <a:srgbClr val="D9EDEE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r>
              <a:rPr lang="zh-CN" sz="2400" b="1" noProof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公有制为主体、</a:t>
            </a:r>
            <a:r>
              <a:rPr lang="zh-CN" sz="2400" b="1" u="sng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多种所有制经济</a:t>
            </a:r>
            <a:r>
              <a:rPr lang="zh-CN" sz="2400" b="1" noProof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共同发展，</a:t>
            </a:r>
            <a:endParaRPr lang="en-US" altLang="zh-CN" sz="2400" b="1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宋体" charset="-122"/>
            </a:endParaRPr>
          </a:p>
          <a:p>
            <a:r>
              <a:rPr lang="zh-CN" sz="2400" b="1" noProof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按劳分配为主体、多种配方式并存，</a:t>
            </a:r>
            <a:endParaRPr lang="en-US" altLang="zh-CN" sz="2400" b="1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宋体" charset="-122"/>
            </a:endParaRPr>
          </a:p>
          <a:p>
            <a:r>
              <a:rPr lang="zh-CN" sz="2400" b="1" u="sng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社会主义市场经济体制</a:t>
            </a:r>
            <a:endParaRPr lang="zh-CN" sz="2400" b="1" noProof="1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395288" y="2708275"/>
            <a:ext cx="8569325" cy="3941763"/>
          </a:xfrm>
          <a:prstGeom prst="rect">
            <a:avLst/>
          </a:prstGeom>
          <a:solidFill>
            <a:srgbClr val="F2F2F2"/>
          </a:solidFill>
          <a:ln w="6350" algn="ctr">
            <a:solidFill>
              <a:srgbClr val="D9EDEE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r>
              <a:rPr lang="zh-CN" altLang="zh-CN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(</a:t>
            </a:r>
            <a:r>
              <a:rPr lang="en-US" altLang="zh-CN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1</a:t>
            </a:r>
            <a:r>
              <a:rPr lang="en-US" altLang="zh-CN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)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中国共产党团结带领中国人民完成</a:t>
            </a:r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____________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，建立中华人民共和国，饱经苦难的中国人民终于</a:t>
            </a:r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_________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了</a:t>
            </a:r>
            <a:r>
              <a:rPr lang="zh-CN" altLang="en-US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。</a:t>
            </a:r>
          </a:p>
          <a:p>
            <a:r>
              <a:rPr lang="zh-CN" altLang="zh-CN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(</a:t>
            </a:r>
            <a:r>
              <a:rPr lang="en-US" altLang="zh-CN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2</a:t>
            </a:r>
            <a:r>
              <a:rPr lang="en-US" altLang="zh-CN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)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中国共产党团结带领中国人民完成</a:t>
            </a:r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____________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，确立了</a:t>
            </a:r>
            <a:r>
              <a:rPr lang="zh-CN" altLang="en-US" sz="2800" b="1">
                <a:solidFill>
                  <a:srgbClr val="0601FD"/>
                </a:solidFill>
                <a:latin typeface="楷体" pitchFamily="49" charset="-122"/>
                <a:ea typeface="楷体" pitchFamily="49" charset="-122"/>
                <a:cs typeface="宋体" charset="-122"/>
                <a:sym typeface="+mn-ea"/>
              </a:rPr>
              <a:t>社会主义基本制度。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为中国发展</a:t>
            </a:r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______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、人民生活</a:t>
            </a:r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_______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奠定了坚实基础。</a:t>
            </a:r>
          </a:p>
          <a:p>
            <a:r>
              <a:rPr lang="zh-CN" altLang="zh-CN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(</a:t>
            </a:r>
            <a:r>
              <a:rPr lang="en-US" altLang="zh-CN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3</a:t>
            </a:r>
            <a:r>
              <a:rPr lang="en-US" altLang="zh-CN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)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中国共产党团结带领中国人民进行</a:t>
            </a:r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_________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新的伟大革命，中华民族迎来了从站起来到富起来、</a:t>
            </a:r>
            <a:r>
              <a:rPr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_____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的伟大飞跃。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9750" y="476250"/>
            <a:ext cx="4652963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、中华民族的奋斗目标    </a:t>
            </a:r>
            <a:endParaRPr lang="zh-CN" altLang="zh-CN" sz="28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076825" y="6413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sng">
                <a:ea typeface="黑体" pitchFamily="49" charset="-122"/>
                <a:sym typeface="宋体" charset="-122"/>
              </a:rPr>
              <a:t>_________</a:t>
            </a:r>
            <a:endParaRPr lang="zh-CN" altLang="en-US" sz="2800" b="1">
              <a:ea typeface="黑体" pitchFamily="49" charset="-122"/>
              <a:sym typeface="宋体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9750" y="1628775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、为实现这一目标，中国共产党团结和带领中国人民做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+mn-ea"/>
              </a:rPr>
              <a:t>出了哪些努力？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-1404938" y="-315913"/>
            <a:ext cx="7886701" cy="1325563"/>
          </a:xfrm>
        </p:spPr>
        <p:txBody>
          <a:bodyPr/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、改革开放如何促进发展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0" y="849313"/>
            <a:ext cx="8986838" cy="1193800"/>
          </a:xfrm>
          <a:prstGeom prst="rect">
            <a:avLst/>
          </a:prstGeom>
          <a:solidFill>
            <a:srgbClr val="FFFFFF">
              <a:lumMod val="9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D9EDEE"/>
          </a:lnRef>
          <a:fillRef idx="2">
            <a:srgbClr val="D9EDEE"/>
          </a:fillRef>
          <a:effectRef idx="1">
            <a:srgbClr val="D9EDEE"/>
          </a:effectRef>
          <a:fontRef idx="minor">
            <a:srgbClr val="000000"/>
          </a:fontRef>
        </p:style>
        <p:txBody>
          <a:bodyPr>
            <a:spAutoFit/>
          </a:bodyPr>
          <a:lstStyle/>
          <a:p>
            <a:r>
              <a:rPr lang="zh-CN" alt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(1)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我国逐步确立了</a:t>
            </a:r>
            <a:r>
              <a:rPr lang="en-US" altLang="zh-CN" sz="2400" b="1">
                <a:latin typeface="黑体" pitchFamily="49" charset="-122"/>
                <a:ea typeface="黑体" pitchFamily="49" charset="-122"/>
                <a:sym typeface="宋体" charset="-122"/>
              </a:rPr>
              <a:t>_________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为主体、</a:t>
            </a:r>
            <a:r>
              <a:rPr lang="en-US" altLang="zh-CN" sz="2400" b="1">
                <a:latin typeface="黑体" pitchFamily="49" charset="-122"/>
                <a:ea typeface="黑体" pitchFamily="49" charset="-122"/>
                <a:sym typeface="宋体" charset="-122"/>
              </a:rPr>
              <a:t>____________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共同发展，</a:t>
            </a:r>
            <a:r>
              <a:rPr lang="en-US" altLang="zh-CN" sz="2400" b="1">
                <a:latin typeface="黑体" pitchFamily="49" charset="-122"/>
                <a:ea typeface="黑体" pitchFamily="49" charset="-122"/>
                <a:sym typeface="宋体" charset="-122"/>
              </a:rPr>
              <a:t>___________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为主体、</a:t>
            </a:r>
            <a:r>
              <a:rPr lang="en-US" altLang="zh-CN" sz="2400" b="1">
                <a:latin typeface="黑体" pitchFamily="49" charset="-122"/>
                <a:ea typeface="黑体" pitchFamily="49" charset="-122"/>
                <a:sym typeface="宋体" charset="-122"/>
              </a:rPr>
              <a:t>___________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并存，</a:t>
            </a:r>
            <a:r>
              <a:rPr lang="zh-CN" sz="2400" b="1" u="sng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社会主义</a:t>
            </a:r>
            <a:r>
              <a:rPr lang="en-US" altLang="zh-CN" sz="2400" b="1" u="sng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__________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等社会主义基本经济制度。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0" y="2165350"/>
            <a:ext cx="8985250" cy="1193800"/>
          </a:xfrm>
          <a:prstGeom prst="rect">
            <a:avLst/>
          </a:prstGeom>
          <a:solidFill>
            <a:srgbClr val="FFFFFF">
              <a:lumMod val="9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D9EDEE"/>
          </a:lnRef>
          <a:fillRef idx="2">
            <a:srgbClr val="D9EDEE"/>
          </a:fillRef>
          <a:effectRef idx="1">
            <a:srgbClr val="D9EDEE"/>
          </a:effectRef>
          <a:fontRef idx="minor">
            <a:srgbClr val="000000"/>
          </a:fontRef>
        </p:style>
        <p:txBody>
          <a:bodyPr>
            <a:spAutoFit/>
          </a:bodyPr>
          <a:lstStyle/>
          <a:p>
            <a:r>
              <a:rPr lang="zh-CN" alt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(2)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社会主义基本经济制度既体现了</a:t>
            </a:r>
            <a:r>
              <a:rPr lang="zh-CN" sz="2400" b="1" u="sng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社会主义制度</a:t>
            </a:r>
            <a:r>
              <a:rPr lang="en-US" altLang="zh-CN" sz="2400" b="1" u="sng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________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，又同我国社会主义</a:t>
            </a:r>
            <a:r>
              <a:rPr lang="zh-CN" sz="2400" b="1" u="sng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初级阶段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社会生产力</a:t>
            </a:r>
            <a:r>
              <a:rPr lang="zh-CN" sz="2400" b="1" u="sng" noProof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发展水平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相适应，是党和人民的</a:t>
            </a:r>
            <a:r>
              <a:rPr lang="zh-CN" sz="2400" b="1" u="sng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伟大创造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。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0" y="3563938"/>
            <a:ext cx="9020175" cy="1193800"/>
          </a:xfrm>
          <a:prstGeom prst="rect">
            <a:avLst/>
          </a:prstGeom>
          <a:solidFill>
            <a:srgbClr val="FFFFFF">
              <a:lumMod val="9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D9EDEE"/>
          </a:lnRef>
          <a:fillRef idx="2">
            <a:srgbClr val="D9EDEE"/>
          </a:fillRef>
          <a:effectRef idx="1">
            <a:srgbClr val="D9EDEE"/>
          </a:effectRef>
          <a:fontRef idx="minor">
            <a:srgbClr val="000000"/>
          </a:fontRef>
        </p:style>
        <p:txBody>
          <a:bodyPr>
            <a:spAutoFit/>
          </a:bodyPr>
          <a:lstStyle/>
          <a:p>
            <a:r>
              <a:rPr lang="zh-CN" alt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(3)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改革开放使广大人民群众参与</a:t>
            </a:r>
            <a:r>
              <a:rPr lang="en-US" altLang="zh-CN" sz="2400" b="1">
                <a:latin typeface="黑体" pitchFamily="49" charset="-122"/>
                <a:ea typeface="黑体" pitchFamily="49" charset="-122"/>
                <a:sym typeface="宋体" charset="-122"/>
              </a:rPr>
              <a:t>_________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、创造社会财富的</a:t>
            </a:r>
            <a:r>
              <a:rPr lang="en-US" altLang="zh-CN" sz="2400" b="1">
                <a:latin typeface="黑体" pitchFamily="49" charset="-122"/>
                <a:ea typeface="黑体" pitchFamily="49" charset="-122"/>
                <a:sym typeface="宋体" charset="-122"/>
              </a:rPr>
              <a:t>______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和</a:t>
            </a:r>
            <a:r>
              <a:rPr lang="en-US" altLang="zh-CN" sz="2400" b="1">
                <a:latin typeface="黑体" pitchFamily="49" charset="-122"/>
                <a:ea typeface="黑体" pitchFamily="49" charset="-122"/>
                <a:sym typeface="宋体" charset="-122"/>
              </a:rPr>
              <a:t>________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空前高涨。</a:t>
            </a:r>
            <a:r>
              <a:rPr lang="zh-CN" sz="2400" b="1" u="sng" noProof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尊重</a:t>
            </a:r>
            <a:r>
              <a:rPr lang="en-US" altLang="zh-CN" sz="2400" b="1" u="sng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_____</a:t>
            </a:r>
            <a:r>
              <a:rPr lang="en-US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、</a:t>
            </a:r>
            <a:r>
              <a:rPr lang="zh-CN" sz="2400" b="1" u="sng" noProof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尊重</a:t>
            </a:r>
            <a:r>
              <a:rPr lang="en-US" altLang="zh-CN" sz="2400" b="1" u="sng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_____</a:t>
            </a:r>
            <a:r>
              <a:rPr lang="en-US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、</a:t>
            </a:r>
            <a:r>
              <a:rPr lang="zh-CN" sz="2400" b="1" u="sng" noProof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尊重</a:t>
            </a:r>
            <a:r>
              <a:rPr lang="en-US" altLang="zh-CN" sz="2400" b="1" u="sng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_____</a:t>
            </a:r>
            <a:r>
              <a:rPr lang="en-US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、</a:t>
            </a:r>
            <a:r>
              <a:rPr lang="zh-CN" sz="2400" b="1" u="sng" noProof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尊重</a:t>
            </a:r>
            <a:r>
              <a:rPr lang="en-US" altLang="zh-CN" sz="2400" b="1" u="sng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______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已成为社会共识。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0" y="5089525"/>
            <a:ext cx="8970963" cy="1558925"/>
          </a:xfrm>
          <a:prstGeom prst="rect">
            <a:avLst/>
          </a:prstGeom>
          <a:solidFill>
            <a:srgbClr val="FFFFFF">
              <a:lumMod val="9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D9EDEE"/>
          </a:lnRef>
          <a:fillRef idx="2">
            <a:srgbClr val="D9EDEE"/>
          </a:fillRef>
          <a:effectRef idx="1">
            <a:srgbClr val="D9EDEE"/>
          </a:effectRef>
          <a:fontRef idx="minor">
            <a:srgbClr val="000000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）改革开放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极大激发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了广大人民群众的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_______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极大解放和发展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社会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_______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极大增强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社会发展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_____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_________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显著改善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_________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显著增强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__________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显著提高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。中华民族迎来了从站起来、富起来到强起来的伟大飞跃。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07950" y="482600"/>
            <a:ext cx="7829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仿宋" pitchFamily="49" charset="-122"/>
              </a:rPr>
              <a:t>改革开放 </a:t>
            </a:r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仿宋" pitchFamily="49" charset="-122"/>
              </a:rPr>
              <a:t>40 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仿宋" pitchFamily="49" charset="-122"/>
              </a:rPr>
              <a:t>多年来，中国腾飞的主要表现：</a:t>
            </a:r>
            <a:endParaRPr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513" y="1257300"/>
            <a:ext cx="8940801" cy="5222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40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多年来，中国人民坚持改革开放，极大解放和发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展了社会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_______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。在党的领导下，中国人民创造了人类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发展史上的伟大奇迹，充分显示了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_______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）改革开放以来，中国人民通过改革开放过上了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____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生活。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）改革开放也深刻影响着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_____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，成为世界经济增长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的主要稳定器和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________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，中国已经成为影响世界的重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要力量。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450850" y="173038"/>
            <a:ext cx="498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、改革开放的地位和重要性：</a:t>
            </a:r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107950" y="620713"/>
            <a:ext cx="80518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）坚持改革开放，是我们的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__________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）改革开放是决定当代中国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______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的关键一招，也是决定实现中华民族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________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的关键一招。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）改革开放是决定当代中国命运的关键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_____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5288" y="3630613"/>
            <a:ext cx="6427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6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、党在社会主义初级阶段的基本路线：</a:t>
            </a:r>
          </a:p>
        </p:txBody>
      </p:sp>
      <p:sp>
        <p:nvSpPr>
          <p:cNvPr id="1946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850" y="4427538"/>
            <a:ext cx="88201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333F5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领导和团结全国各族人民，以</a:t>
            </a:r>
            <a:r>
              <a:rPr lang="en-US" altLang="zh-CN" sz="2800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_________</a:t>
            </a:r>
            <a:r>
              <a:rPr lang="zh-CN" altLang="en-US" sz="2800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为中心，坚持</a:t>
            </a:r>
            <a:r>
              <a:rPr lang="en-US" altLang="zh-CN" sz="2800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___________</a:t>
            </a:r>
            <a:r>
              <a:rPr lang="zh-CN" altLang="en-US" sz="2800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，坚持</a:t>
            </a:r>
            <a:r>
              <a:rPr lang="en-US" altLang="zh-CN" sz="2800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_________</a:t>
            </a:r>
            <a:r>
              <a:rPr lang="zh-CN" altLang="en-US" sz="2800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，自力更生，艰苦创业，为把我国建设成为富强、民主、文明、美丽、和谐的社会主义现代化国家而奋斗。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11188" y="2765425"/>
            <a:ext cx="2516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8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、四个尊重：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79388" y="3562350"/>
            <a:ext cx="78597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>
                <a:ea typeface="黑体" pitchFamily="49" charset="-122"/>
              </a:rPr>
              <a:t>        尊重</a:t>
            </a:r>
            <a:r>
              <a:rPr lang="en-US" altLang="zh-CN" sz="2800">
                <a:ea typeface="黑体" pitchFamily="49" charset="-122"/>
              </a:rPr>
              <a:t>____</a:t>
            </a:r>
            <a:r>
              <a:rPr lang="zh-CN" altLang="en-US" sz="2800">
                <a:ea typeface="黑体" pitchFamily="49" charset="-122"/>
              </a:rPr>
              <a:t>、尊重</a:t>
            </a:r>
            <a:r>
              <a:rPr lang="en-US" altLang="zh-CN" sz="2800">
                <a:ea typeface="黑体" pitchFamily="49" charset="-122"/>
              </a:rPr>
              <a:t>____</a:t>
            </a:r>
            <a:r>
              <a:rPr lang="zh-CN" altLang="en-US" sz="2800">
                <a:ea typeface="黑体" pitchFamily="49" charset="-122"/>
              </a:rPr>
              <a:t>、尊重</a:t>
            </a:r>
            <a:r>
              <a:rPr lang="en-US" altLang="zh-CN" sz="2800">
                <a:ea typeface="黑体" pitchFamily="49" charset="-122"/>
              </a:rPr>
              <a:t>___</a:t>
            </a:r>
            <a:r>
              <a:rPr lang="zh-CN" altLang="en-US" sz="2800">
                <a:ea typeface="黑体" pitchFamily="49" charset="-122"/>
              </a:rPr>
              <a:t>、尊重</a:t>
            </a:r>
            <a:r>
              <a:rPr lang="en-US" altLang="zh-CN" sz="2800">
                <a:ea typeface="黑体" pitchFamily="49" charset="-122"/>
              </a:rPr>
              <a:t>____</a:t>
            </a:r>
            <a:endParaRPr lang="zh-CN" altLang="en-US" sz="2800">
              <a:ea typeface="黑体" pitchFamily="49" charset="-122"/>
            </a:endParaRPr>
          </a:p>
          <a:p>
            <a:r>
              <a:rPr lang="zh-CN" altLang="en-US" sz="2800">
                <a:ea typeface="黑体" pitchFamily="49" charset="-122"/>
              </a:rPr>
              <a:t>已成为社会共识。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4213" y="4781550"/>
            <a:ext cx="431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a typeface="黑体" pitchFamily="49" charset="-122"/>
              </a:rPr>
              <a:t>9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、社会主义的本质要求：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68313" y="5357813"/>
            <a:ext cx="8410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______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_______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生产力，是社会主义的本质要求。 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98475" y="549275"/>
            <a:ext cx="4649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7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、社会主义基本经济制度：</a:t>
            </a:r>
          </a:p>
        </p:txBody>
      </p:sp>
      <p:sp>
        <p:nvSpPr>
          <p:cNvPr id="20489" name="TextBox 1"/>
          <p:cNvSpPr txBox="1">
            <a:spLocks noChangeArrowheads="1"/>
          </p:cNvSpPr>
          <p:nvPr/>
        </p:nvSpPr>
        <p:spPr bwMode="auto">
          <a:xfrm>
            <a:off x="611188" y="1268413"/>
            <a:ext cx="7007225" cy="1193800"/>
          </a:xfrm>
          <a:prstGeom prst="rect">
            <a:avLst/>
          </a:prstGeom>
          <a:solidFill>
            <a:srgbClr val="F2F2F2"/>
          </a:solidFill>
          <a:ln w="6350" algn="ctr">
            <a:solidFill>
              <a:srgbClr val="D9EDEE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_____________</a:t>
            </a:r>
            <a:r>
              <a:rPr lang="zh-CN" sz="2400" b="1" noProof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为主体、</a:t>
            </a:r>
            <a:r>
              <a:rPr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___________</a:t>
            </a:r>
            <a:r>
              <a:rPr lang="zh-CN" sz="2400" b="1" noProof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共同发展，</a:t>
            </a:r>
            <a:endParaRPr lang="en-US" altLang="zh-CN" sz="2400" b="1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宋体" charset="-122"/>
            </a:endParaRPr>
          </a:p>
          <a:p>
            <a:r>
              <a:rPr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____________</a:t>
            </a:r>
            <a:r>
              <a:rPr lang="zh-CN" sz="2400" b="1" noProof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为主体、</a:t>
            </a:r>
            <a:r>
              <a:rPr lang="en-US" altLang="zh-CN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____________</a:t>
            </a:r>
            <a:r>
              <a:rPr lang="zh-CN" sz="2400" b="1" noProof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并存，</a:t>
            </a:r>
            <a:endParaRPr lang="en-US" altLang="zh-CN" sz="2400" b="1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宋体" charset="-122"/>
            </a:endParaRPr>
          </a:p>
          <a:p>
            <a:r>
              <a:rPr lang="zh-CN" sz="2400" b="1" u="sng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社会主义</a:t>
            </a:r>
            <a:r>
              <a:rPr lang="en-US" altLang="zh-CN" sz="2400" b="1" u="sng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________</a:t>
            </a:r>
            <a:r>
              <a:rPr lang="zh-CN" sz="2400" b="1" u="sng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体制</a:t>
            </a:r>
            <a:endParaRPr lang="zh-CN" sz="2400" b="1" noProof="1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395288" y="2871788"/>
            <a:ext cx="8569325" cy="3941762"/>
          </a:xfrm>
          <a:prstGeom prst="rect">
            <a:avLst/>
          </a:prstGeom>
          <a:solidFill>
            <a:srgbClr val="F2F2F2"/>
          </a:solidFill>
          <a:ln w="6350" algn="ctr">
            <a:solidFill>
              <a:srgbClr val="D9EDEE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r>
              <a:rPr lang="zh-CN" altLang="zh-CN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(</a:t>
            </a:r>
            <a:r>
              <a:rPr lang="en-US" altLang="zh-CN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1</a:t>
            </a:r>
            <a:r>
              <a:rPr lang="en-US" altLang="zh-CN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)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中国共产党团结带领中国人民完成</a:t>
            </a:r>
            <a:r>
              <a:rPr lang="zh-CN" altLang="en-US" sz="2800" b="1" u="sng" noProof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新民主主义革命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，建立中华人民共和国，饱经苦难的中国人民终于</a:t>
            </a:r>
            <a:r>
              <a:rPr lang="zh-CN" altLang="en-US" sz="2800" b="1" u="sng" noProof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站起来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了</a:t>
            </a:r>
            <a:r>
              <a:rPr lang="zh-CN" altLang="en-US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。</a:t>
            </a:r>
          </a:p>
          <a:p>
            <a:r>
              <a:rPr lang="zh-CN" altLang="zh-CN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(</a:t>
            </a:r>
            <a:r>
              <a:rPr lang="en-US" altLang="zh-CN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2</a:t>
            </a:r>
            <a:r>
              <a:rPr lang="en-US" altLang="zh-CN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)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中国共产党团结带领中国人民完成</a:t>
            </a:r>
            <a:r>
              <a:rPr lang="zh-CN" altLang="en-US" sz="2800" b="1" u="sng" noProof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社会主义革命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，确立了</a:t>
            </a:r>
            <a:r>
              <a:rPr lang="zh-CN" altLang="en-US" sz="2800" b="1">
                <a:solidFill>
                  <a:srgbClr val="0601FD"/>
                </a:solidFill>
                <a:latin typeface="楷体" pitchFamily="49" charset="-122"/>
                <a:ea typeface="楷体" pitchFamily="49" charset="-122"/>
                <a:cs typeface="宋体" charset="-122"/>
                <a:sym typeface="+mn-ea"/>
              </a:rPr>
              <a:t>社会主义基本制度。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为中国发展</a:t>
            </a:r>
            <a:r>
              <a:rPr lang="zh-CN" altLang="en-US" sz="2800" b="1" u="sng" noProof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富强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、人民生活</a:t>
            </a:r>
            <a:r>
              <a:rPr lang="zh-CN" altLang="en-US" sz="2800" b="1" u="sng" noProof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富裕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奠定了坚实基础。</a:t>
            </a:r>
          </a:p>
          <a:p>
            <a:r>
              <a:rPr lang="zh-CN" altLang="zh-CN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(</a:t>
            </a:r>
            <a:r>
              <a:rPr lang="en-US" altLang="zh-CN" sz="2800" b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3</a:t>
            </a:r>
            <a:r>
              <a:rPr lang="en-US" altLang="zh-CN" sz="2800" b="1" noProof="1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)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中国共产党团结带领中国人民进行</a:t>
            </a:r>
            <a:r>
              <a:rPr lang="zh-CN" altLang="en-US" sz="2800" b="1" u="sng" noProof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改革开放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新的伟大革命，中华民族迎来了从站起来到富起来、</a:t>
            </a:r>
            <a:r>
              <a:rPr lang="zh-CN" altLang="en-US" sz="2800" b="1" u="sng" noProof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强起来</a:t>
            </a:r>
            <a:r>
              <a:rPr lang="zh-CN" altLang="en-US" sz="2800" b="1" noProof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宋体" charset="-122"/>
                <a:sym typeface="宋体" charset="-122"/>
              </a:rPr>
              <a:t>的伟大飞跃。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9750" y="476250"/>
            <a:ext cx="4652963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、中华民族的奋斗目标    </a:t>
            </a:r>
            <a:endParaRPr lang="zh-CN" altLang="zh-CN" sz="28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076825" y="6207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u="sng" noProof="1">
                <a:ea typeface="黑体" pitchFamily="49" charset="-122"/>
                <a:sym typeface="宋体" charset="-122"/>
              </a:rPr>
              <a:t>强国富民</a:t>
            </a:r>
            <a:endParaRPr lang="zh-CN" altLang="en-US" sz="2800" b="1">
              <a:ea typeface="黑体" pitchFamily="49" charset="-122"/>
              <a:sym typeface="宋体" charset="-122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9750" y="1628775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、为实现这一目标，中国共产党团结和带领中国人民做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+mn-ea"/>
              </a:rPr>
              <a:t>出了哪些努力？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 idx="4294967295"/>
          </p:nvPr>
        </p:nvSpPr>
        <p:spPr>
          <a:xfrm>
            <a:off x="-1404938" y="-315913"/>
            <a:ext cx="7886701" cy="1325563"/>
          </a:xfrm>
        </p:spPr>
        <p:txBody>
          <a:bodyPr/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、改革开放如何促进发展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0" y="849313"/>
            <a:ext cx="8986838" cy="1193800"/>
          </a:xfrm>
          <a:prstGeom prst="rect">
            <a:avLst/>
          </a:prstGeom>
          <a:solidFill>
            <a:srgbClr val="FFFFFF">
              <a:lumMod val="9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D9EDEE"/>
          </a:lnRef>
          <a:fillRef idx="2">
            <a:srgbClr val="D9EDEE"/>
          </a:fillRef>
          <a:effectRef idx="1">
            <a:srgbClr val="D9EDEE"/>
          </a:effectRef>
          <a:fontRef idx="minor">
            <a:srgbClr val="000000"/>
          </a:fontRef>
        </p:style>
        <p:txBody>
          <a:bodyPr>
            <a:spAutoFit/>
          </a:bodyPr>
          <a:lstStyle/>
          <a:p>
            <a:r>
              <a:rPr lang="zh-CN" alt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(1)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我国逐步确立了公有制为主体、</a:t>
            </a:r>
            <a:r>
              <a:rPr lang="zh-CN" sz="2400" b="1" u="sng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多种所有制经济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共同发展，按劳分配为主体、多种配方式并存，</a:t>
            </a:r>
            <a:r>
              <a:rPr lang="zh-CN" sz="2400" b="1" u="sng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社会主义市场经济体制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等社会主义基本经济制度。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0" y="2165350"/>
            <a:ext cx="8985250" cy="1193800"/>
          </a:xfrm>
          <a:prstGeom prst="rect">
            <a:avLst/>
          </a:prstGeom>
          <a:solidFill>
            <a:srgbClr val="FFFFFF">
              <a:lumMod val="9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D9EDEE"/>
          </a:lnRef>
          <a:fillRef idx="2">
            <a:srgbClr val="D9EDEE"/>
          </a:fillRef>
          <a:effectRef idx="1">
            <a:srgbClr val="D9EDEE"/>
          </a:effectRef>
          <a:fontRef idx="minor">
            <a:srgbClr val="000000"/>
          </a:fontRef>
        </p:style>
        <p:txBody>
          <a:bodyPr>
            <a:spAutoFit/>
          </a:bodyPr>
          <a:lstStyle/>
          <a:p>
            <a:r>
              <a:rPr lang="zh-CN" alt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(2)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社会主义基本经济制度既体现了</a:t>
            </a:r>
            <a:r>
              <a:rPr lang="zh-CN" sz="2400" b="1" u="sng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社会主义制度</a:t>
            </a:r>
            <a:r>
              <a:rPr lang="zh-CN" sz="2400" b="1" u="sng" noProof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优越性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，又同我国社会主义</a:t>
            </a:r>
            <a:r>
              <a:rPr lang="zh-CN" sz="2400" b="1" u="sng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初级阶段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社会生产力</a:t>
            </a:r>
            <a:r>
              <a:rPr lang="zh-CN" sz="2400" b="1" u="sng" noProof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发展水平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相适应，是党和人民的</a:t>
            </a:r>
            <a:r>
              <a:rPr lang="zh-CN" sz="2400" b="1" u="sng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伟大创造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。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0" y="3563938"/>
            <a:ext cx="9020175" cy="1193800"/>
          </a:xfrm>
          <a:prstGeom prst="rect">
            <a:avLst/>
          </a:prstGeom>
          <a:solidFill>
            <a:srgbClr val="FFFFFF">
              <a:lumMod val="9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D9EDEE"/>
          </a:lnRef>
          <a:fillRef idx="2">
            <a:srgbClr val="D9EDEE"/>
          </a:fillRef>
          <a:effectRef idx="1">
            <a:srgbClr val="D9EDEE"/>
          </a:effectRef>
          <a:fontRef idx="minor">
            <a:srgbClr val="000000"/>
          </a:fontRef>
        </p:style>
        <p:txBody>
          <a:bodyPr>
            <a:spAutoFit/>
          </a:bodyPr>
          <a:lstStyle/>
          <a:p>
            <a:r>
              <a:rPr lang="zh-CN" alt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(3)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改革开放使广大人民群众参与社会劳动、创造社会财富的积极性和主动性空前高涨。</a:t>
            </a:r>
            <a:r>
              <a:rPr lang="zh-CN" sz="2400" b="1" u="sng" noProof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尊重劳动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、</a:t>
            </a:r>
            <a:r>
              <a:rPr lang="zh-CN" sz="2400" b="1" u="sng" noProof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尊重知识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、</a:t>
            </a:r>
            <a:r>
              <a:rPr lang="zh-CN" sz="2400" b="1" u="sng" noProof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尊重人才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、</a:t>
            </a:r>
            <a:r>
              <a:rPr lang="zh-CN" sz="2400" b="1" u="sng" noProof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宋体" charset="-122"/>
              </a:rPr>
              <a:t>尊重创造</a:t>
            </a:r>
            <a:r>
              <a:rPr lang="zh-CN" sz="2400" b="1" noProof="1">
                <a:latin typeface="黑体" pitchFamily="49" charset="-122"/>
                <a:ea typeface="黑体" pitchFamily="49" charset="-122"/>
                <a:sym typeface="宋体" charset="-122"/>
              </a:rPr>
              <a:t>已成为社会共识。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0" y="5089525"/>
            <a:ext cx="8970963" cy="1558925"/>
          </a:xfrm>
          <a:prstGeom prst="rect">
            <a:avLst/>
          </a:prstGeom>
          <a:solidFill>
            <a:srgbClr val="FFFFFF">
              <a:lumMod val="9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rgbClr val="D9EDEE"/>
          </a:lnRef>
          <a:fillRef idx="2">
            <a:srgbClr val="D9EDEE"/>
          </a:fillRef>
          <a:effectRef idx="1">
            <a:srgbClr val="D9EDEE"/>
          </a:effectRef>
          <a:fontRef idx="minor">
            <a:srgbClr val="000000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）改革开放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极大激发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了广大人民群众的创造性，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极大解放和发展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社会生产力，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极大增强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社会发展活力， 人民生活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显著改善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，综合国力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显著增强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，国际地位</a:t>
            </a:r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显著提高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。中华民族迎来了从站起来、富起来到强起来的伟大飞跃。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107950" y="482600"/>
            <a:ext cx="7829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仿宋" pitchFamily="49" charset="-122"/>
              </a:rPr>
              <a:t>改革开放 </a:t>
            </a:r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仿宋" pitchFamily="49" charset="-122"/>
              </a:rPr>
              <a:t>40 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仿宋" pitchFamily="49" charset="-122"/>
              </a:rPr>
              <a:t>多年来，中国腾飞的主要表现：</a:t>
            </a:r>
            <a:endParaRPr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513" y="1257300"/>
            <a:ext cx="9471026" cy="4581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40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多年来，中国人民坚持改革开放，极大解放和发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展了社会生产力。在党的领导下，中国人民创造了人类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发展史上的伟大奇迹，充分显示了中国力量。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）改革开放以来，中国人民通过改革开放过上了幸福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生活。</a:t>
            </a:r>
            <a:endParaRPr lang="en-US" altLang="zh-CN" sz="28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）改革开放也深刻影响着世界，成为世界经济增长的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主要稳定器和动力源，中国已经成为影响世界的重要力量。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1215</Words>
  <PresentationFormat>全屏显示(4:3)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Calibri</vt:lpstr>
      <vt:lpstr>宋体</vt:lpstr>
      <vt:lpstr>Arial</vt:lpstr>
      <vt:lpstr>黑体</vt:lpstr>
      <vt:lpstr>+mn-ea</vt:lpstr>
      <vt:lpstr>楷体</vt:lpstr>
      <vt:lpstr>仿宋</vt:lpstr>
      <vt:lpstr>Office 主题</vt:lpstr>
      <vt:lpstr>幻灯片 1</vt:lpstr>
      <vt:lpstr>幻灯片 2</vt:lpstr>
      <vt:lpstr>3、改革开放如何促进发展</vt:lpstr>
      <vt:lpstr>幻灯片 4</vt:lpstr>
      <vt:lpstr>幻灯片 5</vt:lpstr>
      <vt:lpstr>幻灯片 6</vt:lpstr>
      <vt:lpstr>幻灯片 7</vt:lpstr>
      <vt:lpstr>3、改革开放如何促进发展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win</cp:lastModifiedBy>
  <cp:revision>12</cp:revision>
  <dcterms:created xsi:type="dcterms:W3CDTF">2020-09-02T05:06:07Z</dcterms:created>
  <dcterms:modified xsi:type="dcterms:W3CDTF">2020-09-03T04:59:28Z</dcterms:modified>
</cp:coreProperties>
</file>