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3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2"/>
  </p:notesMasterIdLst>
  <p:sldIdLst>
    <p:sldId id="540" r:id="rId3"/>
    <p:sldId id="716" r:id="rId4"/>
    <p:sldId id="608" r:id="rId5"/>
    <p:sldId id="737" r:id="rId6"/>
    <p:sldId id="746" r:id="rId7"/>
    <p:sldId id="744" r:id="rId8"/>
    <p:sldId id="745" r:id="rId9"/>
    <p:sldId id="738" r:id="rId10"/>
    <p:sldId id="741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ESE-BC06F90" initials="" lastIdx="0" clrIdx="0"/>
  <p:cmAuthor id="1" name="新课标第一网" initials="新" lastIdx="0" clrIdx="0"/>
  <p:cmAuthor id="2" name="Administrator" initials="A" lastIdx="0" clrIdx="0"/>
  <p:cmAuthor id="3" name="Pueschner, Franziska {FA~Shanghai}" initials="P" lastIdx="0" clrIdx="0"/>
  <p:cmAuthor id="4" name="www.xkb1.com" initials="w" lastIdx="0" clrIdx="1"/>
  <p:cmAuthor id="5" name="lenovo" initials="l" lastIdx="0" clrIdx="0"/>
  <p:cmAuthor id="6" name="lixinru" initials="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6461" autoAdjust="0"/>
  </p:normalViewPr>
  <p:slideViewPr>
    <p:cSldViewPr>
      <p:cViewPr varScale="1">
        <p:scale>
          <a:sx n="66" d="100"/>
          <a:sy n="66" d="100"/>
        </p:scale>
        <p:origin x="1410" y="72"/>
      </p:cViewPr>
      <p:guideLst>
        <p:guide orient="horz" pos="2090"/>
        <p:guide pos="2871"/>
      </p:guideLst>
    </p:cSldViewPr>
  </p:slideViewPr>
  <p:outlineViewPr>
    <p:cViewPr>
      <p:scale>
        <a:sx n="33" d="100"/>
        <a:sy n="33" d="100"/>
      </p:scale>
      <p:origin x="0" y="-1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heme" Target="../theme/theme3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slide" Target="../slides/slide7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53725-671C-4999-8D68-861E5DC01B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2020/9/16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5" descr="C:\Users\Administrator\Desktop\模板\图片1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7463"/>
            <a:ext cx="9144000" cy="6821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eaLnBrk="1" fontAlgn="base" hangingPunct="1">
              <a:lnSpc>
                <a:spcPct val="120000"/>
              </a:lnSpc>
            </a:pPr>
            <a:fld id="{9A0DB2DC-4C9A-4742-B13C-FB6460FD3503}" type="slidenum">
              <a:rPr lang="zh-CN" altLang="en-US" strike="noStrike" noProof="1"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strator\Desktop\模板\图片1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0" y="17464"/>
            <a:ext cx="9144000" cy="6821487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1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5" descr="C:\Users\Administrator\Desktop\模板\图片1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7463"/>
            <a:ext cx="9144000" cy="6821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eaLnBrk="1" fontAlgn="base" hangingPunct="1">
              <a:lnSpc>
                <a:spcPct val="120000"/>
              </a:lnSpc>
            </a:pPr>
            <a:fld id="{9A0DB2DC-4C9A-4742-B13C-FB6460FD3503}" type="slidenum">
              <a:rPr lang="zh-CN" altLang="en-US" strike="noStrike" noProof="1"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8045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528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/>
              <a:t>单击编辑母版标样式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/>
              <a:t>单击此处编母版标题样式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ags" Target="../tags/tag7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ags" Target="../tags/tag72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7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70.xml"/><Relationship Id="rId10" Type="http://schemas.openxmlformats.org/officeDocument/2006/relationships/slideLayout" Target="../slideLayouts/slideLayout25.xml"/><Relationship Id="rId19" Type="http://schemas.openxmlformats.org/officeDocument/2006/relationships/tags" Target="../tags/tag7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/>
              <a:t>单击此处编辑母版标题式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image" Target="../media/image3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/>
          <p:nvPr>
            <p:custDataLst>
              <p:tags r:id="rId1"/>
            </p:custDataLst>
          </p:nvPr>
        </p:nvSpPr>
        <p:spPr>
          <a:xfrm>
            <a:off x="125096" y="1268760"/>
            <a:ext cx="8679180" cy="66445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89998" tIns="46799" rIns="89998" bIns="46799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1.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★为什么加快建设创新型国家？</a:t>
            </a:r>
            <a:r>
              <a:rPr lang="zh-CN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（P20）</a:t>
            </a:r>
            <a:endParaRPr lang="zh-CN" sz="3600" b="1" dirty="0"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、为什么要重视发展教育？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P22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）</a:t>
            </a:r>
            <a:endParaRPr lang="en-US" sz="3600" b="1" dirty="0"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3.</a:t>
            </a:r>
            <a:r>
              <a:rPr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★</a:t>
            </a:r>
            <a:r>
              <a:rPr lang="zh-CN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如何促进大众创业、万众创新？（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P24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）</a:t>
            </a:r>
            <a:r>
              <a:rPr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 </a:t>
            </a:r>
            <a:endParaRPr sz="3600" b="1" dirty="0"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4.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创新的</a:t>
            </a:r>
            <a:r>
              <a:rPr lang="zh-CN" altLang="en-US" sz="3600" b="1" u="sng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目的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是什么？（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P28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）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中学生应如何培养创新精神与创新能力？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6.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★如何建设创新型国家？（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P21-P24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）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标题 68616">
            <a:extLst>
              <a:ext uri="{FF2B5EF4-FFF2-40B4-BE49-F238E27FC236}">
                <a16:creationId xmlns:a16="http://schemas.microsoft.com/office/drawing/2014/main" id="{CBBF2697-53D1-4F1B-8015-8558AACAED5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3195" y="332656"/>
            <a:ext cx="8641080" cy="108458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eaLnBrk="0" fontAlgn="base" hangingPunct="0">
              <a:buClrTx/>
              <a:buSzTx/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7200">
                <a:gradFill>
                  <a:gsLst>
                    <a:gs pos="14000">
                      <a:srgbClr val="FF0000"/>
                    </a:gs>
                    <a:gs pos="94000">
                      <a:srgbClr val="790000"/>
                    </a:gs>
                    <a:gs pos="49000">
                      <a:srgbClr val="FF0000"/>
                    </a:gs>
                  </a:gsLst>
                  <a:lin ang="5400000" scaled="1"/>
                </a:gradFill>
                <a:effectLst>
                  <a:glow rad="152400">
                    <a:schemeClr val="bg1"/>
                  </a:glo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2.2</a:t>
            </a:r>
            <a:r>
              <a:rPr lang="zh-CN" altLang="en-US" sz="7200">
                <a:gradFill>
                  <a:gsLst>
                    <a:gs pos="14000">
                      <a:srgbClr val="FF0000"/>
                    </a:gs>
                    <a:gs pos="94000">
                      <a:srgbClr val="790000"/>
                    </a:gs>
                    <a:gs pos="49000">
                      <a:srgbClr val="FF0000"/>
                    </a:gs>
                  </a:gsLst>
                  <a:lin ang="5400000" scaled="1"/>
                </a:gradFill>
                <a:effectLst>
                  <a:glow rad="152400">
                    <a:schemeClr val="bg1"/>
                  </a:glo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创新永无止境</a:t>
            </a:r>
            <a:endParaRPr lang="zh-CN" altLang="en-US" sz="7200" dirty="0">
              <a:gradFill>
                <a:gsLst>
                  <a:gs pos="14000">
                    <a:srgbClr val="FF0000"/>
                  </a:gs>
                  <a:gs pos="94000">
                    <a:srgbClr val="790000"/>
                  </a:gs>
                  <a:gs pos="49000">
                    <a:srgbClr val="FF0000"/>
                  </a:gs>
                </a:gsLst>
                <a:lin ang="5400000" scaled="1"/>
              </a:gradFill>
              <a:effectLst>
                <a:glow rad="152400">
                  <a:schemeClr val="bg1"/>
                </a:glo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/>
          <p:nvPr>
            <p:custDataLst>
              <p:tags r:id="rId1"/>
            </p:custDataLst>
          </p:nvPr>
        </p:nvSpPr>
        <p:spPr>
          <a:xfrm>
            <a:off x="419204" y="1314599"/>
            <a:ext cx="842493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720725"/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）科技创新能力已经成为综合国力竞争的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决定性因素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725"/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目前，我国在尖端技术的掌握和创新方面打下了坚实基础，在一些重要领域走在世界前列。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从整体上看，我国还面临科技创新能力不强、科技发展总体水平不高、科技对经济增长贡献率低于发达国家水平等问题。中国科技创新之路任重道远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中国需要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加快建设创新型国家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71"/>
          <p:cNvSpPr txBox="1"/>
          <p:nvPr>
            <p:custDataLst>
              <p:tags r:id="rId2"/>
            </p:custDataLst>
          </p:nvPr>
        </p:nvSpPr>
        <p:spPr>
          <a:xfrm>
            <a:off x="425633" y="315940"/>
            <a:ext cx="7458735" cy="641223"/>
          </a:xfrm>
          <a:prstGeom prst="rect">
            <a:avLst/>
          </a:prstGeom>
          <a:noFill/>
        </p:spPr>
        <p:txBody>
          <a:bodyPr wrap="square" lIns="86382" tIns="43191" rIns="86382" bIns="43191" rtlCol="0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为什么要加快建设创新型国家</a:t>
            </a:r>
            <a:r>
              <a:rPr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E03CE35-BB01-423E-868E-CE42633B927E}"/>
              </a:ext>
            </a:extLst>
          </p:cNvPr>
          <p:cNvSpPr txBox="1"/>
          <p:nvPr/>
        </p:nvSpPr>
        <p:spPr>
          <a:xfrm>
            <a:off x="342900" y="1261700"/>
            <a:ext cx="8458200" cy="435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、为什么要重视发展教育？</a:t>
            </a:r>
            <a:endParaRPr lang="en-US" altLang="zh-CN" sz="2700" b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700" b="1" dirty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 sz="2700" b="1" dirty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2700" b="1" dirty="0">
                <a:latin typeface="Calibri" panose="020F0502020204030204" charset="0"/>
                <a:ea typeface="宋体" panose="02010600030101010101" pitchFamily="2" charset="-122"/>
              </a:rPr>
              <a:t>）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一个民族创新能力的提高离不开创新</a:t>
            </a:r>
            <a:r>
              <a:rPr lang="zh-CN" altLang="en-US" sz="27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人才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的培养。</a:t>
            </a:r>
            <a:r>
              <a:rPr lang="zh-CN" altLang="en-US" sz="27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百年大计，教育为本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700" b="1" dirty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 sz="2700" b="1" dirty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sz="2700" b="1" dirty="0">
                <a:latin typeface="Calibri" panose="020F0502020204030204" charset="0"/>
                <a:ea typeface="宋体" panose="02010600030101010101" pitchFamily="2" charset="-122"/>
              </a:rPr>
              <a:t>）</a:t>
            </a:r>
            <a:r>
              <a:rPr lang="zh-CN" altLang="en-US" sz="27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教育是民族振兴、社会进步的</a:t>
            </a:r>
            <a:r>
              <a:rPr lang="zh-CN" altLang="en-US" sz="27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基石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教育是提高国民素质、培养创新型人才的、促进人的全面发展的</a:t>
            </a:r>
            <a:r>
              <a:rPr lang="zh-CN" altLang="en-US" sz="27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根本途径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）教育寄托着亿万家庭</a:t>
            </a:r>
            <a:r>
              <a:rPr lang="zh-CN" altLang="en-US" sz="27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对美好生活的期盼。</a:t>
            </a:r>
          </a:p>
        </p:txBody>
      </p:sp>
    </p:spTree>
    <p:extLst>
      <p:ext uri="{BB962C8B-B14F-4D97-AF65-F5344CB8AC3E}">
        <p14:creationId xmlns:p14="http://schemas.microsoft.com/office/powerpoint/2010/main" val="26643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404664"/>
            <a:ext cx="8208912" cy="5588261"/>
          </a:xfrm>
          <a:prstGeom prst="rect">
            <a:avLst/>
          </a:prstGeom>
          <a:solidFill>
            <a:sysClr val="window" lastClr="FFFFFF"/>
          </a:solidFill>
          <a:ln w="28575">
            <a:noFill/>
            <a:round/>
          </a:ln>
        </p:spPr>
        <p:txBody>
          <a:bodyPr wrap="square">
            <a:spAutoFit/>
          </a:bodyPr>
          <a:lstStyle/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★如何促进大众创业、万众创新？</a:t>
            </a:r>
            <a:r>
              <a:rPr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①（社会）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大众创业，万众创新的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理念深入人心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。在全社会积极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培育、弘扬创新精神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②（企业）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提升创新能力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，自强奋斗、敢于突破，掌握核心技术。</a:t>
            </a:r>
          </a:p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③（个人）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发扬创新精神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，既要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尊重他人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的知识产权，又要学会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保护自己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的知识产权。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CCF379-A2CC-4D02-B83A-5A40A3D7E463}"/>
              </a:ext>
            </a:extLst>
          </p:cNvPr>
          <p:cNvSpPr txBox="1"/>
          <p:nvPr/>
        </p:nvSpPr>
        <p:spPr>
          <a:xfrm>
            <a:off x="971600" y="76470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创新的目的是什么？</a:t>
            </a: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D3D7C187-E53E-4F29-8B77-DD0F0AF16224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412" y="1988840"/>
            <a:ext cx="8893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创新的目的是增进人类福祉，让生活更美好。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P28</a:t>
            </a:r>
          </a:p>
        </p:txBody>
      </p:sp>
    </p:spTree>
    <p:extLst>
      <p:ext uri="{BB962C8B-B14F-4D97-AF65-F5344CB8AC3E}">
        <p14:creationId xmlns:p14="http://schemas.microsoft.com/office/powerpoint/2010/main" val="15754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23528" y="332656"/>
            <a:ext cx="8749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中学生应如何培养创新精神与创新能力？</a:t>
            </a:r>
          </a:p>
        </p:txBody>
      </p:sp>
      <p:sp>
        <p:nvSpPr>
          <p:cNvPr id="2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536" y="1689775"/>
            <a:ext cx="8424936" cy="452431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eaLnBrk="0" hangingPunct="0">
              <a:defRPr/>
            </a:pP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自主创新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意识</a:t>
            </a: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培养</a:t>
            </a: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自主创新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，敢于质疑，大胆探索，在创新中实现自我价值；</a:t>
            </a:r>
            <a:endParaRPr lang="en-US" altLang="zh-CN" sz="3600" b="1" noProof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defRPr/>
            </a:pP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②热爱科学，努力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科学文化知识，掌握现代科技，不断提高科学文化素养；</a:t>
            </a:r>
            <a:endParaRPr lang="en-US" altLang="zh-CN" sz="3600" b="1" noProof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defRPr/>
            </a:pP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积极参加</a:t>
            </a: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社会、学校开展的各种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实践活动</a:t>
            </a:r>
            <a:r>
              <a:rPr lang="zh-CN" altLang="en-US" sz="3600" b="1" noProof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，敢于动手和创新，如科技文化节、机器人创造比赛、科技论文比赛等；</a:t>
            </a:r>
          </a:p>
        </p:txBody>
      </p:sp>
    </p:spTree>
    <p:extLst>
      <p:ext uri="{BB962C8B-B14F-4D97-AF65-F5344CB8AC3E}">
        <p14:creationId xmlns:p14="http://schemas.microsoft.com/office/powerpoint/2010/main" val="327650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>
            <p:custDataLst>
              <p:tags r:id="rId1"/>
            </p:custDataLst>
          </p:nvPr>
        </p:nvSpPr>
        <p:spPr>
          <a:xfrm>
            <a:off x="1259632" y="375204"/>
            <a:ext cx="4794528" cy="533516"/>
          </a:xfrm>
          <a:prstGeom prst="rect">
            <a:avLst/>
          </a:prstGeom>
          <a:noFill/>
        </p:spPr>
        <p:txBody>
          <a:bodyPr wrap="square" lIns="40676" tIns="20338" rIns="40676" bIns="20338" rtlCol="0">
            <a:spAutoFit/>
          </a:bodyPr>
          <a:lstStyle/>
          <a:p>
            <a:pPr marL="0" lvl="1" defTabSz="514350"/>
            <a:r>
              <a:rPr lang="en-US" altLang="zh-CN" sz="3200" spc="169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3200" spc="169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3200" spc="169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如何建设创新型国家</a:t>
            </a:r>
            <a:r>
              <a:rPr lang="en-US" altLang="zh-CN" sz="3200" spc="169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？</a:t>
            </a:r>
            <a:endParaRPr lang="zh-CN" altLang="en-US" sz="3200" b="1" spc="169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2"/>
            </p:custDataLst>
          </p:nvPr>
        </p:nvSpPr>
        <p:spPr>
          <a:xfrm>
            <a:off x="403860" y="1396038"/>
            <a:ext cx="8595360" cy="4273519"/>
          </a:xfrm>
          <a:prstGeom prst="roundRect">
            <a:avLst>
              <a:gd name="adj" fmla="val 1667"/>
            </a:avLst>
          </a:prstGeom>
          <a:solidFill>
            <a:schemeClr val="bg1">
              <a:alpha val="98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CN" altLang="en-US" sz="101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144780" y="1200809"/>
            <a:ext cx="8854439" cy="5324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4350"/>
            <a:r>
              <a:rPr lang="zh-CN" altLang="en-US" sz="2000" b="1" spc="16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国家层面：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①必须落实科教兴国战略、人才强国战略，实施创新驱动发展战略，将科技和教育摆在经济社会发展的重要位置。</a:t>
            </a:r>
          </a:p>
          <a:p>
            <a:pPr defTabSz="514350"/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②要增强自主创新能力，坚定不移地走中国特色自主创新道路。</a:t>
            </a:r>
          </a:p>
          <a:p>
            <a:pPr defTabSz="514350"/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③必须加快形成有利于创新的治理格局和协同机制，搭建有利于创新的活动平台和融资平台，营造有利于创新的舆论氛围和法治环境。</a:t>
            </a:r>
          </a:p>
          <a:p>
            <a:pPr defTabSz="514350"/>
            <a:r>
              <a:rPr lang="zh-CN" altLang="en-US" sz="2000" b="1" spc="16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社会层面：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在全社会积极培育、弘扬创新精神，营造创新的良好社会氛围，让大众创业，万众创新的理念深入人心。</a:t>
            </a:r>
            <a:endParaRPr lang="en-US" altLang="zh-CN" sz="2000" b="1" spc="169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defTabSz="514350"/>
            <a:r>
              <a:rPr lang="zh-CN" altLang="en-US" sz="2000" b="1" spc="16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企业层面</a:t>
            </a:r>
            <a:r>
              <a:rPr lang="en-US" altLang="zh-CN" sz="2000" b="1" spc="16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提升创新能力是企业持续发展之基、市场制胜之道。掌握核心技术，必须自强奋斗、敢于突破。</a:t>
            </a:r>
          </a:p>
          <a:p>
            <a:pPr lvl="0" eaLnBrk="0" hangingPunct="0">
              <a:defRPr/>
            </a:pPr>
            <a:r>
              <a:rPr lang="zh-CN" altLang="en-US" sz="2000" b="1" spc="16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个人层面</a:t>
            </a:r>
            <a:r>
              <a:rPr lang="zh-CN" altLang="en-US" sz="2000" b="1" spc="169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①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创新时代，既要尊重他人的知识产权，又要学会保护自己的知识产权。当知识产权受到侵犯的时，我们要善于运用法律维护自己的权益。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0" hangingPunct="0">
              <a:defRPr/>
            </a:pPr>
            <a:r>
              <a:rPr lang="zh-CN" altLang="en-US" sz="2000" b="1" noProof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②增强自主创新意识，培养自主创新能力，敢于质疑，大胆探索，在创新中实现自我价值；</a:t>
            </a:r>
          </a:p>
          <a:p>
            <a:pPr lvl="0" eaLnBrk="0" hangingPunct="0">
              <a:defRPr/>
            </a:pPr>
            <a:r>
              <a:rPr lang="zh-CN" altLang="en-US" sz="2000" b="1" noProof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③热爱科学，努力学习科学文化知识，掌握现代科技，不断提高科学文化素养；</a:t>
            </a:r>
          </a:p>
          <a:p>
            <a:pPr lvl="0" eaLnBrk="0" hangingPunct="0">
              <a:defRPr/>
            </a:pPr>
            <a:r>
              <a:rPr lang="zh-CN" altLang="en-US" sz="2000" b="1" noProof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④积极参加社会、学校开展的各种实践活动，敢于动手和创新，如科技文化节、机器人创造比赛、科技论文比赛等；</a:t>
            </a:r>
          </a:p>
        </p:txBody>
      </p:sp>
      <p:pic>
        <p:nvPicPr>
          <p:cNvPr id="27" name="New picture" hidden="1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08082" y="9622631"/>
            <a:ext cx="150019" cy="271463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/>
          <p:nvPr>
            <p:custDataLst>
              <p:tags r:id="rId1"/>
            </p:custDataLst>
          </p:nvPr>
        </p:nvSpPr>
        <p:spPr>
          <a:xfrm>
            <a:off x="419204" y="1314599"/>
            <a:ext cx="8424935" cy="40318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720725"/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已经成为综合国力竞争的决定性因素。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725"/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目前，我国在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_________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的掌握和创新方面打下了坚实基础，在一些重要领域走在世界前列。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从整体上看，我国还面临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低于发达国家水平等问题。中国科技创新之路任重道远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中国需要加快建设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______________</a:t>
            </a:r>
            <a:r>
              <a:rPr lang="zh-CN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71"/>
          <p:cNvSpPr txBox="1"/>
          <p:nvPr>
            <p:custDataLst>
              <p:tags r:id="rId2"/>
            </p:custDataLst>
          </p:nvPr>
        </p:nvSpPr>
        <p:spPr>
          <a:xfrm>
            <a:off x="425633" y="315940"/>
            <a:ext cx="7458735" cy="641223"/>
          </a:xfrm>
          <a:prstGeom prst="rect">
            <a:avLst/>
          </a:prstGeom>
          <a:noFill/>
        </p:spPr>
        <p:txBody>
          <a:bodyPr wrap="square" lIns="86382" tIns="43191" rIns="86382" bIns="43191" rtlCol="0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为什么要加快建设创新型国家</a:t>
            </a:r>
            <a:r>
              <a:rPr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303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404664"/>
            <a:ext cx="8208912" cy="5588261"/>
          </a:xfrm>
          <a:prstGeom prst="rect">
            <a:avLst/>
          </a:prstGeom>
          <a:solidFill>
            <a:sysClr val="window" lastClr="FFFFFF"/>
          </a:solidFill>
          <a:ln w="28575">
            <a:noFill/>
            <a:round/>
          </a:ln>
        </p:spPr>
        <p:txBody>
          <a:bodyPr wrap="square">
            <a:spAutoFit/>
          </a:bodyPr>
          <a:lstStyle/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★如何促进大众创业、万众创新？</a:t>
            </a:r>
            <a:r>
              <a:rPr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①（社会）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________________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理念深入人心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。在全社会积极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培育、弘扬创新精神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②（企业）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提升创新能力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，自强奋斗、敢于突破，掌握核心技术。</a:t>
            </a:r>
          </a:p>
          <a:p>
            <a:pPr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③（个人）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发扬</a:t>
            </a:r>
            <a:r>
              <a:rPr lang="en-US" altLang="zh-CN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_______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精神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，既要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尊重他人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_________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，又要学会</a:t>
            </a:r>
            <a:r>
              <a:rPr lang="zh-CN" altLang="en-US" sz="3600" b="1" dirty="0">
                <a:solidFill>
                  <a:srgbClr val="24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保护自己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__________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747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6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Arial"/>
        <a:cs typeface="Arial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Arial"/>
        <a:cs typeface="Arial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 charset="0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304</TotalTime>
  <Words>821</Words>
  <Application>Microsoft Office PowerPoint</Application>
  <PresentationFormat>全屏显示(4:3)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黑体</vt:lpstr>
      <vt:lpstr>楷体</vt:lpstr>
      <vt:lpstr>微软雅黑</vt:lpstr>
      <vt:lpstr>Arial</vt:lpstr>
      <vt:lpstr>Calibri</vt:lpstr>
      <vt:lpstr>Georgia</vt:lpstr>
      <vt:lpstr>Trebuchet MS</vt:lpstr>
      <vt:lpstr>气流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何智君</dc:creator>
  <cp:lastModifiedBy>Admin</cp:lastModifiedBy>
  <cp:revision>105</cp:revision>
  <dcterms:created xsi:type="dcterms:W3CDTF">2018-02-25T03:14:00Z</dcterms:created>
  <dcterms:modified xsi:type="dcterms:W3CDTF">2020-09-16T07:14:49Z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