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36" r:id="rId2"/>
    <p:sldId id="451" r:id="rId3"/>
    <p:sldId id="2878" r:id="rId4"/>
    <p:sldId id="446" r:id="rId5"/>
    <p:sldId id="447" r:id="rId6"/>
    <p:sldId id="2879" r:id="rId7"/>
    <p:sldId id="2888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660"/>
  </p:normalViewPr>
  <p:slideViewPr>
    <p:cSldViewPr snapToGrid="0">
      <p:cViewPr varScale="1">
        <p:scale>
          <a:sx n="77" d="100"/>
          <a:sy n="77" d="100"/>
        </p:scale>
        <p:origin x="24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0DEE7E-3D8C-48FC-B454-6CF777B54A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8C8AE19-C7D8-4A5C-90FF-5C22E88856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855EDF-93C3-46D0-8F4D-35D4EB227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75480-A662-46C9-A6C9-B6384983B41D}" type="datetimeFigureOut">
              <a:rPr lang="zh-CN" altLang="en-US" smtClean="0"/>
              <a:t>2020/9/30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B17C2C-C3F1-4BCB-86D9-8284B9F3F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7742B2-F4E2-44D1-A583-AEB93BC73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99F06-BBAD-44F6-A9D1-0C13A2F8D1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9492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49D226-25E8-46B5-B44B-8C403FD81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699372C-4F87-4F84-BCF7-4BDB5BA1C2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D4F30F-8E8A-48DB-A650-0D96CD467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75480-A662-46C9-A6C9-B6384983B41D}" type="datetimeFigureOut">
              <a:rPr lang="zh-CN" altLang="en-US" smtClean="0"/>
              <a:t>2020/9/30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1301BB-BA2E-459E-974C-6B088C1A7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FB6AE2-F8BD-493B-97A5-B5F439DE6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99F06-BBAD-44F6-A9D1-0C13A2F8D1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3231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DF5BADB-5B66-4E00-BE16-5FB51453BE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71CAFD0-87EB-4662-971C-759DF65563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B66A24-8C5D-4889-8961-443AA9888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75480-A662-46C9-A6C9-B6384983B41D}" type="datetimeFigureOut">
              <a:rPr lang="zh-CN" altLang="en-US" smtClean="0"/>
              <a:t>2020/9/30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8DE46E-DC57-4D14-8C5D-850124EC1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21E256-2245-4863-8B10-062F00EDC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99F06-BBAD-44F6-A9D1-0C13A2F8D1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7447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7B22EF-3775-4AD7-9072-F6FB7B38B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92A884-B521-493D-AAD4-E9E81FEA88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5F59D8-FA8C-4819-8DB1-A6B9A0A68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75480-A662-46C9-A6C9-B6384983B41D}" type="datetimeFigureOut">
              <a:rPr lang="zh-CN" altLang="en-US" smtClean="0"/>
              <a:t>2020/9/30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4A5A5E-BE2E-4E78-8338-DB6755DDB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2C88E0-4757-4672-99E5-54668C425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99F06-BBAD-44F6-A9D1-0C13A2F8D1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2657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847213-591A-4659-B014-8E8F16F1B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5283AC6-A04A-430F-AE3F-0E9D671CFE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AB2BB5-8EDA-4FDD-932B-91DCFEE7E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75480-A662-46C9-A6C9-B6384983B41D}" type="datetimeFigureOut">
              <a:rPr lang="zh-CN" altLang="en-US" smtClean="0"/>
              <a:t>2020/9/30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D04BEF-D8EE-4D89-8D96-44A679605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1C1885-543F-40FB-9D1E-D9D3587F8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99F06-BBAD-44F6-A9D1-0C13A2F8D1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7990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0F312C-DEE0-4729-B72B-814B4D56F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1FDCAE-10B9-4950-BA4C-DBECFD47ED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3FEA757-8778-4CA5-841A-CFEA5FA990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7F61729-2794-4F65-A516-CFC674150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75480-A662-46C9-A6C9-B6384983B41D}" type="datetimeFigureOut">
              <a:rPr lang="zh-CN" altLang="en-US" smtClean="0"/>
              <a:t>2020/9/30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9DFBDD1-9891-4EAE-92C5-E8F31194F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98031F5-2358-40AA-9791-82836CD98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99F06-BBAD-44F6-A9D1-0C13A2F8D1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1747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4D09B5-3C90-433E-AB97-88B9F6603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6DF0629-675C-4E21-AF52-F340F3D7C9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CF9CB2B-0187-466C-86E5-E3A0CAD5FA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73A81E5-B82B-4BAC-AE0E-D96399CCAA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FE22162-7616-49A9-9FBD-DDE94E45D2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41AF7C6-15C1-4B72-A689-6EA12B579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75480-A662-46C9-A6C9-B6384983B41D}" type="datetimeFigureOut">
              <a:rPr lang="zh-CN" altLang="en-US" smtClean="0"/>
              <a:t>2020/9/30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9745D13-4A91-4B1C-89F6-F5DC693FE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E69DFB5-5306-431A-B920-5FE8FF29F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99F06-BBAD-44F6-A9D1-0C13A2F8D1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464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59CED0-041D-496B-9FE7-3146F2DC4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EF8B622-28D2-4756-845F-66B48CD7C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75480-A662-46C9-A6C9-B6384983B41D}" type="datetimeFigureOut">
              <a:rPr lang="zh-CN" altLang="en-US" smtClean="0"/>
              <a:t>2020/9/30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B2851A9-D6F6-4318-8681-04669C13A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176A136-7DA1-4E35-B320-63542F5F6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99F06-BBAD-44F6-A9D1-0C13A2F8D1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5593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0C1D259-FA3A-48D4-A041-7CB30419C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75480-A662-46C9-A6C9-B6384983B41D}" type="datetimeFigureOut">
              <a:rPr lang="zh-CN" altLang="en-US" smtClean="0"/>
              <a:t>2020/9/30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984BD05-3308-4207-85CA-57234DFD2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F0EF587-700B-4195-9366-9CE578868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99F06-BBAD-44F6-A9D1-0C13A2F8D1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3817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1D3D15-1453-4693-8245-36BA7A6BE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89362B-B566-4FFA-A76F-77984267FA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862D357-C6DE-4728-B731-24E6A750A5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53A835C-9AB2-47D7-9C2D-02094CE82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75480-A662-46C9-A6C9-B6384983B41D}" type="datetimeFigureOut">
              <a:rPr lang="zh-CN" altLang="en-US" smtClean="0"/>
              <a:t>2020/9/30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81A6EED-6586-4B93-9A13-3DD0AABDE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C0D6F04-D4D3-4869-AE61-E95C83A41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99F06-BBAD-44F6-A9D1-0C13A2F8D1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3774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572F04-82D7-431E-B20A-3C692168E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4F97607-5EC9-4E29-A6BC-D72F55BD98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3CDAF4C-23F0-44A3-9BDF-FB942A8922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C72245B-8F7B-43DC-B2C6-46557E34F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75480-A662-46C9-A6C9-B6384983B41D}" type="datetimeFigureOut">
              <a:rPr lang="zh-CN" altLang="en-US" smtClean="0"/>
              <a:t>2020/9/30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5371714-151A-4836-98A0-CC5926C53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126085D-7127-47D0-8C40-7E3BCC237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99F06-BBAD-44F6-A9D1-0C13A2F8D1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4007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3558810-9C4C-4237-AF86-C7AC70E0E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0593AA3-CE80-465D-AFE3-0728D66725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269EA6-74C0-4052-B09D-BE83FB1A1C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275480-A662-46C9-A6C9-B6384983B41D}" type="datetimeFigureOut">
              <a:rPr lang="zh-CN" altLang="en-US" smtClean="0"/>
              <a:t>2020/9/30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E569E5-3006-41A7-9A65-D53B1C9002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A37F69-61A7-482B-9793-724D347892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399F06-BBAD-44F6-A9D1-0C13A2F8D1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037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image" Target="../media/image2.png"/><Relationship Id="rId18" Type="http://schemas.openxmlformats.org/officeDocument/2006/relationships/audio" Target="NUL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image" Target="../media/image1.png"/><Relationship Id="rId2" Type="http://schemas.openxmlformats.org/officeDocument/2006/relationships/tags" Target="../tags/tag2.xml"/><Relationship Id="rId16" Type="http://schemas.openxmlformats.org/officeDocument/2006/relationships/image" Target="../media/image5.jpeg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audio" Target="../media/audio1.wav"/><Relationship Id="rId5" Type="http://schemas.openxmlformats.org/officeDocument/2006/relationships/tags" Target="../tags/tag5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7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audio" Target="NUL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5" Type="http://schemas.openxmlformats.org/officeDocument/2006/relationships/audio" Target="../media/audio1.wav"/><Relationship Id="rId4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5" Type="http://schemas.openxmlformats.org/officeDocument/2006/relationships/audio" Target="../media/audio1.wav"/><Relationship Id="rId4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23.xml"/><Relationship Id="rId18" Type="http://schemas.openxmlformats.org/officeDocument/2006/relationships/audio" Target="../media/audio1.wav"/><Relationship Id="rId3" Type="http://schemas.openxmlformats.org/officeDocument/2006/relationships/tags" Target="../tags/tag18.xml"/><Relationship Id="rId7" Type="http://schemas.openxmlformats.org/officeDocument/2006/relationships/tags" Target="../tags/tag22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tags" Target="../tags/tag21.xml"/><Relationship Id="rId11" Type="http://schemas.openxmlformats.org/officeDocument/2006/relationships/slide" Target="slide5.xml"/><Relationship Id="rId5" Type="http://schemas.openxmlformats.org/officeDocument/2006/relationships/tags" Target="../tags/tag20.xml"/><Relationship Id="rId10" Type="http://schemas.openxmlformats.org/officeDocument/2006/relationships/audio" Target="../media/audio1.wav"/><Relationship Id="rId4" Type="http://schemas.openxmlformats.org/officeDocument/2006/relationships/tags" Target="../tags/tag19.xml"/><Relationship Id="rId9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31.xml"/><Relationship Id="rId13" Type="http://schemas.openxmlformats.org/officeDocument/2006/relationships/image" Target="../media/image7.png"/><Relationship Id="rId3" Type="http://schemas.openxmlformats.org/officeDocument/2006/relationships/tags" Target="../tags/tag26.xml"/><Relationship Id="rId7" Type="http://schemas.openxmlformats.org/officeDocument/2006/relationships/tags" Target="../tags/tag30.xml"/><Relationship Id="rId12" Type="http://schemas.openxmlformats.org/officeDocument/2006/relationships/image" Target="../media/image6.png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6" Type="http://schemas.openxmlformats.org/officeDocument/2006/relationships/tags" Target="../tags/tag29.xml"/><Relationship Id="rId11" Type="http://schemas.openxmlformats.org/officeDocument/2006/relationships/audio" Target="../media/audio1.wav"/><Relationship Id="rId5" Type="http://schemas.openxmlformats.org/officeDocument/2006/relationships/tags" Target="../tags/tag28.xml"/><Relationship Id="rId15" Type="http://schemas.openxmlformats.org/officeDocument/2006/relationships/audio" Target="../media/audio1.wav"/><Relationship Id="rId10" Type="http://schemas.openxmlformats.org/officeDocument/2006/relationships/slideLayout" Target="../slideLayouts/slideLayout1.xml"/><Relationship Id="rId4" Type="http://schemas.openxmlformats.org/officeDocument/2006/relationships/tags" Target="../tags/tag27.xml"/><Relationship Id="rId9" Type="http://schemas.openxmlformats.org/officeDocument/2006/relationships/tags" Target="../tags/tag3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40.xml"/><Relationship Id="rId13" Type="http://schemas.openxmlformats.org/officeDocument/2006/relationships/image" Target="../media/image7.png"/><Relationship Id="rId3" Type="http://schemas.openxmlformats.org/officeDocument/2006/relationships/tags" Target="../tags/tag35.xml"/><Relationship Id="rId7" Type="http://schemas.openxmlformats.org/officeDocument/2006/relationships/tags" Target="../tags/tag39.xml"/><Relationship Id="rId12" Type="http://schemas.openxmlformats.org/officeDocument/2006/relationships/image" Target="../media/image6.png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6" Type="http://schemas.openxmlformats.org/officeDocument/2006/relationships/tags" Target="../tags/tag38.xml"/><Relationship Id="rId11" Type="http://schemas.openxmlformats.org/officeDocument/2006/relationships/audio" Target="../media/audio1.wav"/><Relationship Id="rId5" Type="http://schemas.openxmlformats.org/officeDocument/2006/relationships/tags" Target="../tags/tag37.xml"/><Relationship Id="rId15" Type="http://schemas.openxmlformats.org/officeDocument/2006/relationships/audio" Target="../media/audio1.wav"/><Relationship Id="rId10" Type="http://schemas.openxmlformats.org/officeDocument/2006/relationships/slideLayout" Target="../slideLayouts/slideLayout1.xml"/><Relationship Id="rId4" Type="http://schemas.openxmlformats.org/officeDocument/2006/relationships/tags" Target="../tags/tag36.xml"/><Relationship Id="rId9" Type="http://schemas.openxmlformats.org/officeDocument/2006/relationships/tags" Target="../tags/tag4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audio" Target="../media/audio1.wav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tags" Target="../tags/tag42.xml"/><Relationship Id="rId5" Type="http://schemas.openxmlformats.org/officeDocument/2006/relationships/audio" Target="../media/audio1.wav"/><Relationship Id="rId4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4899660" y="4260215"/>
            <a:ext cx="3668395" cy="2597785"/>
          </a:xfrm>
          <a:prstGeom prst="rect">
            <a:avLst/>
          </a:prstGeom>
          <a:effectLst/>
        </p:spPr>
      </p:pic>
      <p:pic>
        <p:nvPicPr>
          <p:cNvPr id="2" name="图片 1" descr="图片2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0" y="4218305"/>
            <a:ext cx="1971675" cy="254889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2588260" y="4260850"/>
            <a:ext cx="2108835" cy="25971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8783320" y="4257675"/>
            <a:ext cx="3408680" cy="2600325"/>
          </a:xfrm>
          <a:prstGeom prst="rect">
            <a:avLst/>
          </a:prstGeom>
        </p:spPr>
      </p:pic>
      <p:sp>
        <p:nvSpPr>
          <p:cNvPr id="3" name="矩形 2"/>
          <p:cNvSpPr/>
          <p:nvPr>
            <p:custDataLst>
              <p:tags r:id="rId6"/>
            </p:custDataLst>
          </p:nvPr>
        </p:nvSpPr>
        <p:spPr>
          <a:xfrm>
            <a:off x="15240" y="-11430"/>
            <a:ext cx="12177395" cy="4229735"/>
          </a:xfrm>
          <a:prstGeom prst="rect">
            <a:avLst/>
          </a:prstGeom>
          <a:blipFill rotWithShape="1">
            <a:blip r:embed="rId16"/>
            <a:stretch>
              <a:fillRect l="-2000" t="1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35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0" y="2127885"/>
            <a:ext cx="12193270" cy="1568450"/>
          </a:xfrm>
          <a:prstGeom prst="rect">
            <a:avLst/>
          </a:prstGeom>
          <a:solidFill>
            <a:srgbClr val="FAFAFA">
              <a:alpha val="59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zh-CN" sz="9600" b="1" dirty="0">
                <a:solidFill>
                  <a:srgbClr val="00B0F0"/>
                </a:solidFill>
                <a:effectLst>
                  <a:outerShdw dist="35921" dir="2699999" algn="ctr" rotWithShape="0">
                    <a:srgbClr val="C0C0C0">
                      <a:alpha val="75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3.2</a:t>
            </a:r>
            <a:r>
              <a:rPr lang="zh-CN" altLang="en-US" sz="9600" b="1" dirty="0">
                <a:solidFill>
                  <a:srgbClr val="00B0F0"/>
                </a:solidFill>
                <a:effectLst>
                  <a:outerShdw dist="35921" dir="2699999" algn="ctr" rotWithShape="0">
                    <a:srgbClr val="C0C0C0">
                      <a:alpha val="75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参与民主生活</a:t>
            </a:r>
          </a:p>
        </p:txBody>
      </p:sp>
      <p:sp>
        <p:nvSpPr>
          <p:cNvPr id="9" name="文本框 8"/>
          <p:cNvSpPr txBox="1"/>
          <p:nvPr>
            <p:custDataLst>
              <p:tags r:id="rId8"/>
            </p:custDataLst>
          </p:nvPr>
        </p:nvSpPr>
        <p:spPr>
          <a:xfrm>
            <a:off x="15240" y="90805"/>
            <a:ext cx="37934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第三课  追求民主价值</a:t>
            </a:r>
          </a:p>
        </p:txBody>
      </p:sp>
      <p:cxnSp>
        <p:nvCxnSpPr>
          <p:cNvPr id="10" name="直接连接符 9"/>
          <p:cNvCxnSpPr/>
          <p:nvPr>
            <p:custDataLst>
              <p:tags r:id="rId9"/>
            </p:custDataLst>
          </p:nvPr>
        </p:nvCxnSpPr>
        <p:spPr>
          <a:xfrm>
            <a:off x="2372360" y="3752850"/>
            <a:ext cx="7566660" cy="0"/>
          </a:xfrm>
          <a:prstGeom prst="line">
            <a:avLst/>
          </a:prstGeom>
          <a:ln w="25400" cmpd="sng">
            <a:solidFill>
              <a:srgbClr val="7DFA4C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push dir="u"/>
        <p:sndAc>
          <p:stSnd>
            <p:snd r:embed="rId11" name="click.wav"/>
          </p:stSnd>
        </p:sndAc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>
        <p:push dir="u"/>
        <p:sndAc>
          <p:stSnd>
            <p:snd r:embed="rId18" name="click.wav"/>
          </p:stSnd>
        </p:sndAc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文本框 99"/>
          <p:cNvSpPr/>
          <p:nvPr>
            <p:custDataLst>
              <p:tags r:id="rId2"/>
            </p:custDataLst>
          </p:nvPr>
        </p:nvSpPr>
        <p:spPr>
          <a:xfrm>
            <a:off x="621348" y="1053465"/>
            <a:ext cx="10758488" cy="5107488"/>
          </a:xfrm>
          <a:prstGeom prst="rect">
            <a:avLst/>
          </a:prstGeom>
          <a:solidFill>
            <a:srgbClr val="FFFFFF"/>
          </a:solidFill>
          <a:ln w="31750" cap="flat" cmpd="sng">
            <a:solidFill>
              <a:srgbClr val="7DFA4C"/>
            </a:solidFill>
            <a:prstDash val="sysDot"/>
            <a:miter/>
            <a:headEnd type="none" w="med" len="med"/>
            <a:tailEnd type="none" w="med" len="med"/>
          </a:ln>
        </p:spPr>
        <p:txBody>
          <a:bodyPr anchor="t">
            <a:spAutoFit/>
          </a:bodyPr>
          <a:lstStyle/>
          <a:p>
            <a:pPr fontAlgn="base">
              <a:lnSpc>
                <a:spcPts val="44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3600" b="1" dirty="0">
                <a:solidFill>
                  <a:srgbClr val="0070C0"/>
                </a:solidFill>
                <a:latin typeface="黑体" panose="02010609060101010101" pitchFamily="2" charset="-122"/>
                <a:ea typeface="黑体" panose="02010609060101010101" pitchFamily="2" charset="-122"/>
                <a:cs typeface="Arial"/>
              </a:rPr>
              <a:t>1</a:t>
            </a:r>
            <a:r>
              <a:rPr lang="zh-CN" altLang="en-US" sz="3600" b="1" dirty="0">
                <a:solidFill>
                  <a:srgbClr val="0070C0"/>
                </a:solidFill>
                <a:latin typeface="黑体" panose="02010609060101010101" pitchFamily="2" charset="-122"/>
                <a:ea typeface="黑体" panose="02010609060101010101" pitchFamily="2" charset="-122"/>
                <a:cs typeface="Arial"/>
              </a:rPr>
              <a:t>、公民为什么要参与民主生活？</a:t>
            </a:r>
            <a:endParaRPr lang="en-US" altLang="zh-CN" sz="3600" b="1" dirty="0">
              <a:solidFill>
                <a:srgbClr val="0070C0"/>
              </a:solidFill>
              <a:latin typeface="黑体" panose="02010609060101010101" pitchFamily="2" charset="-122"/>
              <a:ea typeface="黑体" panose="02010609060101010101" pitchFamily="2" charset="-122"/>
              <a:cs typeface="Arial"/>
            </a:endParaRPr>
          </a:p>
          <a:p>
            <a:pPr lvl="0" fontAlgn="base">
              <a:lnSpc>
                <a:spcPts val="44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36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anose="02010600030101010101" pitchFamily="2" charset="-122"/>
              </a:rPr>
              <a:t>(1)</a:t>
            </a:r>
            <a:r>
              <a:rPr lang="zh-CN" altLang="en-US" sz="36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anose="02010600030101010101" pitchFamily="2" charset="-122"/>
              </a:rPr>
              <a:t>从公民角度：</a:t>
            </a:r>
            <a:endParaRPr lang="en-US" altLang="zh-CN" sz="36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itchFamily="2" charset="-122"/>
              <a:ea typeface="宋体" panose="02010600030101010101" pitchFamily="2" charset="-122"/>
            </a:endParaRPr>
          </a:p>
          <a:p>
            <a:pPr lvl="0" fontAlgn="base">
              <a:lnSpc>
                <a:spcPts val="44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36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anose="02010600030101010101" pitchFamily="2" charset="-122"/>
              </a:rPr>
              <a:t>①公民参与是社会主义民主的</a:t>
            </a:r>
            <a:r>
              <a:rPr lang="zh-CN" alt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anose="02010600030101010101" pitchFamily="2" charset="-122"/>
              </a:rPr>
              <a:t>要求</a:t>
            </a:r>
            <a:r>
              <a:rPr lang="zh-CN" altLang="en-US" sz="36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anose="02010600030101010101" pitchFamily="2" charset="-122"/>
              </a:rPr>
              <a:t>，也是公民的一项</a:t>
            </a:r>
            <a:r>
              <a:rPr lang="zh-CN" alt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anose="02010600030101010101" pitchFamily="2" charset="-122"/>
              </a:rPr>
              <a:t>权利</a:t>
            </a:r>
            <a:r>
              <a:rPr lang="en-US" altLang="zh-CN" sz="36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anose="02010600030101010101" pitchFamily="2" charset="-122"/>
              </a:rPr>
              <a:t>; P38</a:t>
            </a:r>
          </a:p>
          <a:p>
            <a:pPr lvl="0" fontAlgn="base">
              <a:lnSpc>
                <a:spcPts val="44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36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anose="02010600030101010101" pitchFamily="2" charset="-122"/>
              </a:rPr>
              <a:t>②可以实现民主权利，维护自身</a:t>
            </a:r>
            <a:r>
              <a:rPr lang="zh-CN" alt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anose="02010600030101010101" pitchFamily="2" charset="-122"/>
              </a:rPr>
              <a:t>合法</a:t>
            </a:r>
            <a:r>
              <a:rPr lang="zh-CN" altLang="en-US" sz="36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anose="02010600030101010101" pitchFamily="2" charset="-122"/>
              </a:rPr>
              <a:t>权益</a:t>
            </a:r>
            <a:r>
              <a:rPr lang="en-US" altLang="zh-CN" sz="36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anose="02010600030101010101" pitchFamily="2" charset="-122"/>
              </a:rPr>
              <a:t>; P38</a:t>
            </a:r>
          </a:p>
          <a:p>
            <a:pPr lvl="0" fontAlgn="base">
              <a:lnSpc>
                <a:spcPts val="44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36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anose="02010600030101010101" pitchFamily="2" charset="-122"/>
              </a:rPr>
              <a:t>③</a:t>
            </a:r>
            <a:r>
              <a:rPr lang="zh-CN" altLang="en-US" sz="36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anose="02010600030101010101" pitchFamily="2" charset="-122"/>
              </a:rPr>
              <a:t>民主应该成为公民的一种</a:t>
            </a:r>
            <a:r>
              <a:rPr lang="zh-CN" alt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anose="02010600030101010101" pitchFamily="2" charset="-122"/>
              </a:rPr>
              <a:t>生活方式和生活态度</a:t>
            </a:r>
            <a:r>
              <a:rPr lang="zh-CN" altLang="en-US" sz="36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anose="02010600030101010101" pitchFamily="2" charset="-122"/>
              </a:rPr>
              <a:t>； </a:t>
            </a:r>
            <a:r>
              <a:rPr lang="en-US" altLang="zh-CN" sz="36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anose="02010600030101010101" pitchFamily="2" charset="-122"/>
              </a:rPr>
              <a:t>P41</a:t>
            </a:r>
          </a:p>
          <a:p>
            <a:pPr lvl="0" fontAlgn="base">
              <a:lnSpc>
                <a:spcPts val="44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36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anose="02010600030101010101" pitchFamily="2" charset="-122"/>
              </a:rPr>
              <a:t>④有利于塑造现代公民，使</a:t>
            </a:r>
            <a:r>
              <a:rPr lang="zh-CN" alt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anose="02010600030101010101" pitchFamily="2" charset="-122"/>
              </a:rPr>
              <a:t>民主思想和法治精神</a:t>
            </a:r>
            <a:r>
              <a:rPr lang="zh-CN" altLang="en-US" sz="36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anose="02010600030101010101" pitchFamily="2" charset="-122"/>
              </a:rPr>
              <a:t>成为公民的自觉</a:t>
            </a:r>
            <a:r>
              <a:rPr lang="zh-CN" alt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anose="02010600030101010101" pitchFamily="2" charset="-122"/>
              </a:rPr>
              <a:t>信仰</a:t>
            </a:r>
            <a:r>
              <a:rPr lang="zh-CN" altLang="en-US" sz="36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anose="02010600030101010101" pitchFamily="2" charset="-122"/>
              </a:rPr>
              <a:t>。</a:t>
            </a:r>
            <a:r>
              <a:rPr lang="en-US" altLang="zh-CN" sz="36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anose="02010600030101010101" pitchFamily="2" charset="-122"/>
              </a:rPr>
              <a:t>P42</a:t>
            </a:r>
          </a:p>
        </p:txBody>
      </p:sp>
      <p:sp>
        <p:nvSpPr>
          <p:cNvPr id="8196" name="圆柱形 1"/>
          <p:cNvSpPr/>
          <p:nvPr>
            <p:custDataLst>
              <p:tags r:id="rId3"/>
            </p:custDataLst>
          </p:nvPr>
        </p:nvSpPr>
        <p:spPr>
          <a:xfrm>
            <a:off x="545148" y="104775"/>
            <a:ext cx="2626677" cy="742950"/>
          </a:xfrm>
          <a:prstGeom prst="can">
            <a:avLst>
              <a:gd name="adj" fmla="val 25000"/>
            </a:avLst>
          </a:prstGeom>
          <a:solidFill>
            <a:srgbClr val="F3C915"/>
          </a:solidFill>
          <a:ln w="12700">
            <a:noFill/>
          </a:ln>
        </p:spPr>
        <p:txBody>
          <a:bodyPr wrap="square" lIns="91440" tIns="45720" rIns="91440" bIns="4572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知识归纳：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79894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push dir="u"/>
        <p:sndAc>
          <p:stSnd>
            <p:snd r:embed="rId5" name="click.wav"/>
          </p:stSnd>
        </p:sndAc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>
        <p:push dir="u"/>
        <p:sndAc>
          <p:stSnd>
            <p:snd r:embed="rId8" name="click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文本框 99"/>
          <p:cNvSpPr/>
          <p:nvPr>
            <p:custDataLst>
              <p:tags r:id="rId2"/>
            </p:custDataLst>
          </p:nvPr>
        </p:nvSpPr>
        <p:spPr>
          <a:xfrm>
            <a:off x="621348" y="948690"/>
            <a:ext cx="10758488" cy="5478423"/>
          </a:xfrm>
          <a:prstGeom prst="rect">
            <a:avLst/>
          </a:prstGeom>
          <a:solidFill>
            <a:srgbClr val="FFFFFF"/>
          </a:solidFill>
          <a:ln w="31750" cap="flat" cmpd="sng">
            <a:solidFill>
              <a:srgbClr val="7DFA4C"/>
            </a:solidFill>
            <a:prstDash val="sysDot"/>
            <a:miter/>
            <a:headEnd type="none" w="med" len="med"/>
            <a:tailEnd type="none" w="med" len="med"/>
          </a:ln>
        </p:spPr>
        <p:txBody>
          <a:bodyPr anchor="t">
            <a:spAutoFit/>
          </a:bodyPr>
          <a:lstStyle/>
          <a:p>
            <a:pPr fontAlgn="base">
              <a:lnSpc>
                <a:spcPts val="42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3600" b="1" dirty="0">
                <a:solidFill>
                  <a:srgbClr val="0070C0"/>
                </a:solidFill>
                <a:latin typeface="黑体" panose="02010609060101010101" pitchFamily="2" charset="-122"/>
                <a:ea typeface="黑体" panose="02010609060101010101" pitchFamily="2" charset="-122"/>
                <a:cs typeface="Arial"/>
              </a:rPr>
              <a:t>1</a:t>
            </a:r>
            <a:r>
              <a:rPr lang="zh-CN" altLang="en-US" sz="3600" b="1" dirty="0">
                <a:solidFill>
                  <a:srgbClr val="0070C0"/>
                </a:solidFill>
                <a:latin typeface="黑体" panose="02010609060101010101" pitchFamily="2" charset="-122"/>
                <a:ea typeface="黑体" panose="02010609060101010101" pitchFamily="2" charset="-122"/>
                <a:cs typeface="Arial"/>
              </a:rPr>
              <a:t>、公民为什么要参与民主生活？</a:t>
            </a:r>
            <a:endParaRPr lang="en-US" altLang="zh-CN" sz="3600" b="1" dirty="0">
              <a:solidFill>
                <a:srgbClr val="0070C0"/>
              </a:solidFill>
              <a:latin typeface="黑体" panose="02010609060101010101" pitchFamily="2" charset="-122"/>
              <a:ea typeface="黑体" panose="02010609060101010101" pitchFamily="2" charset="-122"/>
              <a:cs typeface="Arial"/>
            </a:endParaRPr>
          </a:p>
          <a:p>
            <a:pPr fontAlgn="base">
              <a:lnSpc>
                <a:spcPts val="42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36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anose="02010600030101010101" pitchFamily="2" charset="-122"/>
              </a:rPr>
              <a:t>(2)</a:t>
            </a:r>
            <a:r>
              <a:rPr lang="zh-CN" altLang="en-US" sz="36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anose="02010600030101010101" pitchFamily="2" charset="-122"/>
              </a:rPr>
              <a:t>从国家角度：</a:t>
            </a:r>
            <a:endParaRPr lang="en-US" altLang="zh-CN" sz="36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itchFamily="2" charset="-122"/>
              <a:ea typeface="宋体" panose="02010600030101010101" pitchFamily="2" charset="-122"/>
            </a:endParaRPr>
          </a:p>
          <a:p>
            <a:pPr fontAlgn="base">
              <a:lnSpc>
                <a:spcPts val="42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36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①</a:t>
            </a:r>
            <a:r>
              <a:rPr lang="zh-CN" altLang="en-US" sz="36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anose="02010600030101010101" pitchFamily="2" charset="-122"/>
              </a:rPr>
              <a:t>公民参与民主生活，有利于不断推进我国社会主义民主的</a:t>
            </a:r>
            <a:r>
              <a:rPr lang="zh-CN" alt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anose="02010600030101010101" pitchFamily="2" charset="-122"/>
              </a:rPr>
              <a:t>制度化、规范化和程序化</a:t>
            </a:r>
            <a:r>
              <a:rPr lang="zh-CN" altLang="en-US" sz="36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anose="02010600030101010101" pitchFamily="2" charset="-122"/>
              </a:rPr>
              <a:t>建设；</a:t>
            </a:r>
            <a:r>
              <a:rPr lang="en-US" altLang="zh-CN" sz="36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anose="02010600030101010101" pitchFamily="2" charset="-122"/>
              </a:rPr>
              <a:t>P38-2</a:t>
            </a:r>
          </a:p>
          <a:p>
            <a:pPr fontAlgn="base">
              <a:lnSpc>
                <a:spcPts val="42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36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②</a:t>
            </a:r>
            <a:r>
              <a:rPr lang="zh-CN" altLang="en-US" sz="36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anose="02010600030101010101" pitchFamily="2" charset="-122"/>
                <a:sym typeface="+mn-ea"/>
              </a:rPr>
              <a:t>有利于</a:t>
            </a:r>
            <a:r>
              <a:rPr lang="zh-CN" alt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anose="02010600030101010101" pitchFamily="2" charset="-122"/>
                <a:sym typeface="+mn-ea"/>
              </a:rPr>
              <a:t>丰富</a:t>
            </a:r>
            <a:r>
              <a:rPr lang="zh-CN" altLang="en-US" sz="36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anose="02010600030101010101" pitchFamily="2" charset="-122"/>
                <a:sym typeface="+mn-ea"/>
              </a:rPr>
              <a:t>公民参与民主生活的</a:t>
            </a:r>
            <a:r>
              <a:rPr lang="zh-CN" alt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anose="02010600030101010101" pitchFamily="2" charset="-122"/>
                <a:sym typeface="+mn-ea"/>
              </a:rPr>
              <a:t>形式</a:t>
            </a:r>
            <a:r>
              <a:rPr lang="zh-CN" altLang="en-US" sz="36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anose="02010600030101010101" pitchFamily="2" charset="-122"/>
                <a:sym typeface="+mn-ea"/>
              </a:rPr>
              <a:t>，不断加强民主参与的直接性和有效性； </a:t>
            </a:r>
            <a:r>
              <a:rPr lang="en-US" altLang="zh-CN" sz="36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anose="02010600030101010101" pitchFamily="2" charset="-122"/>
                <a:sym typeface="+mn-ea"/>
              </a:rPr>
              <a:t>P38-2</a:t>
            </a:r>
          </a:p>
          <a:p>
            <a:pPr fontAlgn="base">
              <a:lnSpc>
                <a:spcPts val="42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36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anose="02010600030101010101" pitchFamily="2" charset="-122"/>
                <a:sym typeface="+mn-ea"/>
              </a:rPr>
              <a:t>③</a:t>
            </a:r>
            <a:r>
              <a:rPr lang="zh-CN" altLang="en-US" sz="36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anose="02010600030101010101" pitchFamily="2" charset="-122"/>
                <a:sym typeface="+mn-ea"/>
              </a:rPr>
              <a:t>一个国家和社会民主生活的</a:t>
            </a:r>
            <a:r>
              <a:rPr lang="zh-CN" alt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anose="02010600030101010101" pitchFamily="2" charset="-122"/>
                <a:sym typeface="+mn-ea"/>
              </a:rPr>
              <a:t>质量和水平</a:t>
            </a:r>
            <a:r>
              <a:rPr lang="zh-CN" altLang="en-US" sz="36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anose="02010600030101010101" pitchFamily="2" charset="-122"/>
                <a:sym typeface="+mn-ea"/>
              </a:rPr>
              <a:t>，与公民民主意识密切相关；</a:t>
            </a:r>
            <a:r>
              <a:rPr lang="en-US" altLang="zh-CN" sz="36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anose="02010600030101010101" pitchFamily="2" charset="-122"/>
                <a:sym typeface="+mn-ea"/>
              </a:rPr>
              <a:t>P41</a:t>
            </a:r>
          </a:p>
          <a:p>
            <a:pPr fontAlgn="base">
              <a:lnSpc>
                <a:spcPts val="42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36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④</a:t>
            </a:r>
            <a:r>
              <a:rPr lang="zh-CN" altLang="en-US" sz="36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anose="02010600030101010101" pitchFamily="2" charset="-122"/>
                <a:sym typeface="+mn-ea"/>
              </a:rPr>
              <a:t>有利于</a:t>
            </a:r>
            <a:r>
              <a:rPr lang="zh-CN" alt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anose="02010600030101010101" pitchFamily="2" charset="-122"/>
                <a:sym typeface="+mn-ea"/>
              </a:rPr>
              <a:t>完善</a:t>
            </a:r>
            <a:r>
              <a:rPr lang="zh-CN" altLang="en-US" sz="36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anose="02010600030101010101" pitchFamily="2" charset="-122"/>
                <a:sym typeface="+mn-ea"/>
              </a:rPr>
              <a:t>中国特色社会主义民主，也是社会主义制度永葆生命力的</a:t>
            </a:r>
            <a:r>
              <a:rPr lang="zh-CN" alt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anose="02010600030101010101" pitchFamily="2" charset="-122"/>
                <a:sym typeface="+mn-ea"/>
              </a:rPr>
              <a:t>重要保证</a:t>
            </a:r>
            <a:r>
              <a:rPr lang="zh-CN" altLang="en-US" sz="36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anose="02010600030101010101" pitchFamily="2" charset="-122"/>
                <a:sym typeface="+mn-ea"/>
              </a:rPr>
              <a:t>。</a:t>
            </a:r>
            <a:r>
              <a:rPr lang="en-US" altLang="zh-CN" sz="36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anose="02010600030101010101" pitchFamily="2" charset="-122"/>
                <a:sym typeface="+mn-ea"/>
              </a:rPr>
              <a:t>P42</a:t>
            </a:r>
          </a:p>
        </p:txBody>
      </p:sp>
      <p:sp>
        <p:nvSpPr>
          <p:cNvPr id="8196" name="圆柱形 1"/>
          <p:cNvSpPr/>
          <p:nvPr>
            <p:custDataLst>
              <p:tags r:id="rId3"/>
            </p:custDataLst>
          </p:nvPr>
        </p:nvSpPr>
        <p:spPr>
          <a:xfrm>
            <a:off x="545148" y="104775"/>
            <a:ext cx="2626677" cy="742950"/>
          </a:xfrm>
          <a:prstGeom prst="can">
            <a:avLst>
              <a:gd name="adj" fmla="val 25000"/>
            </a:avLst>
          </a:prstGeom>
          <a:solidFill>
            <a:srgbClr val="F3C915"/>
          </a:solidFill>
          <a:ln w="12700">
            <a:noFill/>
          </a:ln>
        </p:spPr>
        <p:txBody>
          <a:bodyPr wrap="square" lIns="91440" tIns="45720" rIns="91440" bIns="4572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知识归纳：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79650264"/>
      </p:ext>
    </p:extLst>
  </p:cSld>
  <p:clrMapOvr>
    <a:masterClrMapping/>
  </p:clrMapOvr>
  <p:transition>
    <p:push dir="u"/>
    <p:sndAc>
      <p:stSnd>
        <p:snd r:embed="rId5" name="click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>
            <p:custDataLst>
              <p:tags r:id="rId2"/>
            </p:custDataLst>
          </p:nvPr>
        </p:nvSpPr>
        <p:spPr>
          <a:xfrm>
            <a:off x="450936" y="1209704"/>
            <a:ext cx="3592195" cy="84963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  <a:cs typeface="微软雅黑" panose="020B0503020204020204" pitchFamily="34" charset="-122"/>
                <a:sym typeface="+mn-ea"/>
              </a:rPr>
              <a:t>（</a:t>
            </a:r>
            <a:r>
              <a:rPr lang="en-US" altLang="zh-CN" sz="3600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  <a:cs typeface="微软雅黑" panose="020B0503020204020204" pitchFamily="34" charset="-122"/>
                <a:sym typeface="+mn-ea"/>
              </a:rPr>
              <a:t>1</a:t>
            </a:r>
            <a:r>
              <a:rPr lang="zh-CN" altLang="en-US" sz="3600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  <a:cs typeface="微软雅黑" panose="020B0503020204020204" pitchFamily="34" charset="-122"/>
                <a:sym typeface="+mn-ea"/>
              </a:rPr>
              <a:t>）民主选举</a:t>
            </a:r>
            <a:endParaRPr lang="zh-CN" altLang="en-US" sz="3600" b="1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920462640"/>
              </p:ext>
            </p:extLst>
          </p:nvPr>
        </p:nvGraphicFramePr>
        <p:xfrm>
          <a:off x="1638935" y="2202383"/>
          <a:ext cx="8893810" cy="45518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8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529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99135"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zh-CN" altLang="en-US" sz="2000" b="1" spc="130" dirty="0">
                        <a:solidFill>
                          <a:srgbClr val="FFFFFF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17500" marR="317500" marT="215900" marB="2159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9A9A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zh-CN" altLang="en-US" sz="800" b="1" spc="130" dirty="0">
                        <a:solidFill>
                          <a:schemeClr val="tx1"/>
                        </a:solidFill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marL="317500" marR="317500" marT="215900" marB="2159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BB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6150"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zh-CN" altLang="en-US" sz="2800" b="0" spc="13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地位</a:t>
                      </a:r>
                    </a:p>
                  </a:txBody>
                  <a:tcPr marL="317500" marR="317500" marT="215900" marB="215900" anchor="ctr">
                    <a:lnL>
                      <a:noFill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zh-CN" altLang="en-US" sz="1800" b="0" spc="13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17500" marR="317500" marT="215900" marB="215900" anchor="ctr">
                    <a:lnL w="12700">
                      <a:solidFill>
                        <a:srgbClr val="D9D9D9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46150"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zh-CN" altLang="en-US" sz="2800" b="0" spc="13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形式</a:t>
                      </a:r>
                    </a:p>
                  </a:txBody>
                  <a:tcPr marL="317500" marR="317500" marT="215900" marB="215900" anchor="ctr">
                    <a:lnL>
                      <a:noFill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zh-CN" altLang="en-US" sz="1800" b="0" spc="13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17500" marR="317500" marT="215900" marB="215900" anchor="ctr">
                    <a:lnL w="12700">
                      <a:solidFill>
                        <a:srgbClr val="D9D9D9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46785"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zh-CN" altLang="en-US" sz="2800" b="0" spc="13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原则</a:t>
                      </a:r>
                    </a:p>
                  </a:txBody>
                  <a:tcPr marL="317500" marR="317500" marT="215900" marB="215900" anchor="ctr">
                    <a:lnL>
                      <a:noFill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zh-CN" altLang="en-US" sz="1800" b="0" spc="13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17500" marR="317500" marT="215900" marB="215900" anchor="ctr">
                    <a:lnL w="12700">
                      <a:solidFill>
                        <a:srgbClr val="D9D9D9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46150"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zh-CN" altLang="en-US" sz="2800" b="0" spc="13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要求</a:t>
                      </a:r>
                    </a:p>
                  </a:txBody>
                  <a:tcPr marL="317500" marR="317500" marT="215900" marB="215900" anchor="ctr">
                    <a:lnL>
                      <a:noFill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zh-CN" altLang="en-US" sz="1800" b="0" spc="130" dirty="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17500" marR="317500" marT="215900" marB="215900" anchor="ctr">
                    <a:lnL w="12700">
                      <a:solidFill>
                        <a:srgbClr val="D9D9D9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文本框 9"/>
          <p:cNvSpPr txBox="1"/>
          <p:nvPr>
            <p:custDataLst>
              <p:tags r:id="rId4"/>
            </p:custDataLst>
          </p:nvPr>
        </p:nvSpPr>
        <p:spPr>
          <a:xfrm>
            <a:off x="5452110" y="2360262"/>
            <a:ext cx="23202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spc="130" dirty="0">
                <a:latin typeface="+mj-ea"/>
                <a:ea typeface="+mj-ea"/>
                <a:sym typeface="+mn-ea"/>
              </a:rPr>
              <a:t>民主选举</a:t>
            </a:r>
          </a:p>
        </p:txBody>
      </p:sp>
      <p:sp>
        <p:nvSpPr>
          <p:cNvPr id="11" name="文本框 10"/>
          <p:cNvSpPr txBox="1"/>
          <p:nvPr>
            <p:custDataLst>
              <p:tags r:id="rId5"/>
            </p:custDataLst>
          </p:nvPr>
        </p:nvSpPr>
        <p:spPr>
          <a:xfrm>
            <a:off x="3202305" y="3226985"/>
            <a:ext cx="7307580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民主选举是人民实现民主权利的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一种重要形式</a:t>
            </a:r>
          </a:p>
        </p:txBody>
      </p:sp>
      <p:sp>
        <p:nvSpPr>
          <p:cNvPr id="12" name="文本框 11">
            <a:hlinkClick r:id="rId11" action="ppaction://hlinksldjump"/>
          </p:cNvPr>
          <p:cNvSpPr txBox="1"/>
          <p:nvPr>
            <p:custDataLst>
              <p:tags r:id="rId6"/>
            </p:custDataLst>
          </p:nvPr>
        </p:nvSpPr>
        <p:spPr>
          <a:xfrm>
            <a:off x="3201988" y="4170943"/>
            <a:ext cx="6939280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直接选举和间接选举、等额选举和差额选举</a:t>
            </a:r>
          </a:p>
        </p:txBody>
      </p:sp>
      <p:sp>
        <p:nvSpPr>
          <p:cNvPr id="13" name="文本框 12"/>
          <p:cNvSpPr txBox="1"/>
          <p:nvPr>
            <p:custDataLst>
              <p:tags r:id="rId7"/>
            </p:custDataLst>
          </p:nvPr>
        </p:nvSpPr>
        <p:spPr>
          <a:xfrm>
            <a:off x="3245169" y="5130428"/>
            <a:ext cx="5319085" cy="52322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要遵循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公开、公平和公正</a:t>
            </a:r>
            <a:r>
              <a:rPr lang="zh-CN" altLang="en-US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的原则 </a:t>
            </a:r>
          </a:p>
        </p:txBody>
      </p:sp>
      <p:sp>
        <p:nvSpPr>
          <p:cNvPr id="14" name="文本框 13">
            <a:hlinkClick r:id="" action="ppaction://noaction"/>
          </p:cNvPr>
          <p:cNvSpPr txBox="1"/>
          <p:nvPr>
            <p:custDataLst>
              <p:tags r:id="rId8"/>
            </p:custDataLst>
          </p:nvPr>
        </p:nvSpPr>
        <p:spPr>
          <a:xfrm>
            <a:off x="3215958" y="6148559"/>
            <a:ext cx="6583680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公民要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积极、主动、理性</a:t>
            </a:r>
            <a:r>
              <a:rPr lang="zh-CN" altLang="en-US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地参与民主选举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F781B63-9874-4032-B78D-DDEF26E9C89C}"/>
              </a:ext>
            </a:extLst>
          </p:cNvPr>
          <p:cNvSpPr txBox="1"/>
          <p:nvPr/>
        </p:nvSpPr>
        <p:spPr>
          <a:xfrm>
            <a:off x="789305" y="309410"/>
            <a:ext cx="111632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40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  <a:cs typeface="Arial"/>
              </a:rPr>
              <a:t>2</a:t>
            </a:r>
            <a:r>
              <a:rPr lang="zh-CN" altLang="en-US" sz="40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  <a:cs typeface="Arial"/>
              </a:rPr>
              <a:t>、公民参与民主生活（行使民主权利）的形式</a:t>
            </a:r>
            <a:endParaRPr lang="zh-CN" altLang="en-US" sz="4000" b="1" dirty="0">
              <a:solidFill>
                <a:srgbClr val="C00000"/>
              </a:solidFill>
              <a:latin typeface="黑体" panose="02010600030101010101" pitchFamily="2" charset="-122"/>
              <a:ea typeface="黑体" panose="02010600030101010101" pitchFamily="2" charset="-122"/>
              <a:cs typeface="Arial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push dir="u"/>
        <p:sndAc>
          <p:stSnd>
            <p:snd r:embed="rId10" name="click.wav"/>
          </p:stSnd>
        </p:sndAc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>
        <p:push dir="u"/>
        <p:sndAc>
          <p:stSnd>
            <p:snd r:embed="rId18" name="click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416"/>
          <a:stretch>
            <a:fillRect/>
          </a:stretch>
        </p:blipFill>
        <p:spPr>
          <a:xfrm>
            <a:off x="1344930" y="6112725"/>
            <a:ext cx="9154160" cy="44196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1901" y="0"/>
            <a:ext cx="1596616" cy="810160"/>
          </a:xfrm>
          <a:prstGeom prst="rect">
            <a:avLst/>
          </a:prstGeom>
        </p:spPr>
      </p:pic>
      <p:sp>
        <p:nvSpPr>
          <p:cNvPr id="3" name="圆角矩形 2"/>
          <p:cNvSpPr/>
          <p:nvPr>
            <p:custDataLst>
              <p:tags r:id="rId4"/>
            </p:custDataLst>
          </p:nvPr>
        </p:nvSpPr>
        <p:spPr>
          <a:xfrm>
            <a:off x="1208722" y="221934"/>
            <a:ext cx="3763645" cy="84963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(2)</a:t>
            </a:r>
            <a:r>
              <a:rPr lang="zh-CN" altLang="en-US" sz="3600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民主决策</a:t>
            </a:r>
            <a:endParaRPr lang="zh-CN" altLang="en-US" sz="3600" b="1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graphicFrame>
        <p:nvGraphicFramePr>
          <p:cNvPr id="27" name="表格 26"/>
          <p:cNvGraphicFramePr>
            <a:graphicFrameLocks noGrp="1"/>
          </p:cNvGraphicFramePr>
          <p:nvPr>
            <p:custDataLst>
              <p:tags r:id="rId5"/>
            </p:custDataLst>
          </p:nvPr>
        </p:nvGraphicFramePr>
        <p:xfrm>
          <a:off x="1344930" y="1306462"/>
          <a:ext cx="9039860" cy="45713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28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870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3058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endParaRPr lang="zh-CN" altLang="en-US" sz="3200" b="1">
                        <a:solidFill>
                          <a:srgbClr val="FFFFFF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9A9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3200" b="1">
                          <a:solidFill>
                            <a:srgbClr val="FFFF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BB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6266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32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地位</a:t>
                      </a:r>
                    </a:p>
                  </a:txBody>
                  <a:tcPr>
                    <a:lnL>
                      <a:noFill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endParaRPr lang="zh-CN" altLang="en-US" sz="3200" b="1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>
                      <a:solidFill>
                        <a:srgbClr val="D9D9D9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8016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32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要求</a:t>
                      </a:r>
                    </a:p>
                  </a:txBody>
                  <a:tcPr>
                    <a:lnL>
                      <a:noFill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endParaRPr lang="zh-CN" altLang="en-US" sz="3200" b="1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>
                      <a:solidFill>
                        <a:srgbClr val="D9D9D9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9796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32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方式</a:t>
                      </a:r>
                    </a:p>
                  </a:txBody>
                  <a:tcPr>
                    <a:lnL>
                      <a:noFill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endParaRPr lang="zh-CN" altLang="en-US" sz="3200" b="1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>
                      <a:solidFill>
                        <a:srgbClr val="D9D9D9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文本框 9"/>
          <p:cNvSpPr txBox="1"/>
          <p:nvPr>
            <p:custDataLst>
              <p:tags r:id="rId6"/>
            </p:custDataLst>
          </p:nvPr>
        </p:nvSpPr>
        <p:spPr>
          <a:xfrm>
            <a:off x="5223510" y="1465846"/>
            <a:ext cx="23202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spc="130" dirty="0">
                <a:latin typeface="+mj-ea"/>
                <a:ea typeface="+mj-ea"/>
                <a:sym typeface="+mn-ea"/>
              </a:rPr>
              <a:t>民主决策</a:t>
            </a:r>
          </a:p>
        </p:txBody>
      </p:sp>
      <p:sp>
        <p:nvSpPr>
          <p:cNvPr id="28" name="文本框 27"/>
          <p:cNvSpPr txBox="1"/>
          <p:nvPr>
            <p:custDataLst>
              <p:tags r:id="rId7"/>
            </p:custDataLst>
          </p:nvPr>
        </p:nvSpPr>
        <p:spPr>
          <a:xfrm>
            <a:off x="2880360" y="2391041"/>
            <a:ext cx="65836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b="1" kern="1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是保障</a:t>
            </a:r>
            <a:r>
              <a:rPr lang="zh-CN" altLang="en-US" sz="2800" b="1" u="sng" kern="1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人民利益</a:t>
            </a:r>
            <a:r>
              <a:rPr lang="zh-CN" altLang="en-US" sz="2800" b="1" kern="1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得到</a:t>
            </a:r>
            <a:r>
              <a:rPr lang="zh-CN" altLang="en-US" sz="2800" b="1" u="sng" kern="1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充分实现</a:t>
            </a:r>
            <a:r>
              <a:rPr lang="zh-CN" altLang="en-US" sz="2800" b="1" kern="1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的</a:t>
            </a:r>
            <a:r>
              <a:rPr lang="zh-CN" altLang="en-US" sz="2800" b="1" kern="1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有效方式</a:t>
            </a:r>
          </a:p>
        </p:txBody>
      </p:sp>
      <p:sp>
        <p:nvSpPr>
          <p:cNvPr id="29" name="文本框 28"/>
          <p:cNvSpPr txBox="1"/>
          <p:nvPr>
            <p:custDataLst>
              <p:tags r:id="rId8"/>
            </p:custDataLst>
          </p:nvPr>
        </p:nvSpPr>
        <p:spPr>
          <a:xfrm>
            <a:off x="2852420" y="3278137"/>
            <a:ext cx="7294880" cy="9531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保证广泛的公民参与，</a:t>
            </a:r>
            <a:r>
              <a:rPr lang="zh-CN" altLang="en-US" sz="2800" b="1" kern="1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决策方</a:t>
            </a:r>
            <a:r>
              <a:rPr lang="zh-CN" altLang="en-US" sz="2800" b="1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认真听取</a:t>
            </a:r>
            <a:r>
              <a:rPr lang="zh-CN" altLang="en-US" sz="28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各方意</a:t>
            </a:r>
          </a:p>
          <a:p>
            <a:pPr algn="l"/>
            <a:r>
              <a:rPr lang="zh-CN" altLang="en-US" sz="28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见，集中民智，促进决策的科学化</a:t>
            </a:r>
          </a:p>
        </p:txBody>
      </p:sp>
      <p:sp>
        <p:nvSpPr>
          <p:cNvPr id="30" name="文本框 29"/>
          <p:cNvSpPr txBox="1"/>
          <p:nvPr>
            <p:custDataLst>
              <p:tags r:id="rId9"/>
            </p:custDataLst>
          </p:nvPr>
        </p:nvSpPr>
        <p:spPr>
          <a:xfrm>
            <a:off x="2852420" y="4536072"/>
            <a:ext cx="757682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b="1" kern="1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社情民意反映制度、专家咨询制度、重大事项</a:t>
            </a:r>
          </a:p>
          <a:p>
            <a:pPr algn="l"/>
            <a:r>
              <a:rPr lang="zh-CN" altLang="en-US" sz="2800" b="1" kern="1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社会公示制度和社会听证制度。</a:t>
            </a:r>
          </a:p>
          <a:p>
            <a:pPr algn="l"/>
            <a:r>
              <a:rPr lang="zh-CN" altLang="en-US" sz="2800" b="1" kern="1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（公民参与民主决策的有力保证）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95430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push dir="u"/>
        <p:sndAc>
          <p:stSnd>
            <p:snd r:embed="rId11" name="click.wav"/>
          </p:stSnd>
        </p:sndAc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>
        <p:push dir="u"/>
        <p:sndAc>
          <p:stSnd>
            <p:snd r:embed="rId15" name="click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  <p:bldP spid="3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416"/>
          <a:stretch>
            <a:fillRect/>
          </a:stretch>
        </p:blipFill>
        <p:spPr>
          <a:xfrm>
            <a:off x="1344930" y="6112725"/>
            <a:ext cx="9154160" cy="44196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1901" y="0"/>
            <a:ext cx="1596616" cy="810160"/>
          </a:xfrm>
          <a:prstGeom prst="rect">
            <a:avLst/>
          </a:prstGeom>
        </p:spPr>
      </p:pic>
      <p:sp>
        <p:nvSpPr>
          <p:cNvPr id="3" name="圆角矩形 2"/>
          <p:cNvSpPr/>
          <p:nvPr>
            <p:custDataLst>
              <p:tags r:id="rId4"/>
            </p:custDataLst>
          </p:nvPr>
        </p:nvSpPr>
        <p:spPr>
          <a:xfrm>
            <a:off x="1208722" y="221934"/>
            <a:ext cx="3763645" cy="84963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(3)</a:t>
            </a:r>
            <a:r>
              <a:rPr lang="zh-CN" altLang="en-US" sz="3600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民主监督</a:t>
            </a:r>
            <a:endParaRPr lang="zh-CN" altLang="en-US" sz="3600" b="1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graphicFrame>
        <p:nvGraphicFramePr>
          <p:cNvPr id="27" name="表格 26"/>
          <p:cNvGraphicFramePr>
            <a:graphicFrameLocks noGrp="1"/>
          </p:cNvGraphicFramePr>
          <p:nvPr>
            <p:custDataLst>
              <p:tags r:id="rId5"/>
            </p:custDataLst>
          </p:nvPr>
        </p:nvGraphicFramePr>
        <p:xfrm>
          <a:off x="1344930" y="1234541"/>
          <a:ext cx="9039860" cy="47814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28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870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3235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endParaRPr lang="zh-CN" altLang="en-US" sz="3200" b="1">
                        <a:solidFill>
                          <a:srgbClr val="FFFFFF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9A9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3200" b="1" dirty="0">
                          <a:solidFill>
                            <a:srgbClr val="FFFF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BB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107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2800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主体</a:t>
                      </a:r>
                    </a:p>
                  </a:txBody>
                  <a:tcPr>
                    <a:lnL>
                      <a:noFill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endParaRPr lang="zh-CN" altLang="en-US" sz="3200" b="1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>
                      <a:solidFill>
                        <a:srgbClr val="D9D9D9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711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2800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对象</a:t>
                      </a:r>
                    </a:p>
                  </a:txBody>
                  <a:tcPr>
                    <a:lnL>
                      <a:noFill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endParaRPr lang="zh-CN" altLang="en-US" sz="3200" b="1" dirty="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>
                      <a:solidFill>
                        <a:srgbClr val="D9D9D9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9077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endParaRPr lang="en-US" altLang="zh-CN" sz="2800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2800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意义</a:t>
                      </a:r>
                    </a:p>
                  </a:txBody>
                  <a:tcPr>
                    <a:lnL>
                      <a:noFill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endParaRPr lang="zh-CN" altLang="en-US" sz="3200" b="1" dirty="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>
                      <a:solidFill>
                        <a:srgbClr val="D9D9D9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文本框 9"/>
          <p:cNvSpPr txBox="1"/>
          <p:nvPr>
            <p:custDataLst>
              <p:tags r:id="rId6"/>
            </p:custDataLst>
          </p:nvPr>
        </p:nvSpPr>
        <p:spPr>
          <a:xfrm>
            <a:off x="4972367" y="1281760"/>
            <a:ext cx="23202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spc="130" dirty="0">
                <a:latin typeface="+mj-ea"/>
                <a:ea typeface="+mj-ea"/>
                <a:sym typeface="+mn-ea"/>
              </a:rPr>
              <a:t>民主监督</a:t>
            </a:r>
          </a:p>
        </p:txBody>
      </p:sp>
      <p:sp>
        <p:nvSpPr>
          <p:cNvPr id="28" name="文本框 27"/>
          <p:cNvSpPr txBox="1"/>
          <p:nvPr>
            <p:custDataLst>
              <p:tags r:id="rId7"/>
            </p:custDataLst>
          </p:nvPr>
        </p:nvSpPr>
        <p:spPr>
          <a:xfrm>
            <a:off x="2852420" y="2043456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公民</a:t>
            </a:r>
          </a:p>
        </p:txBody>
      </p:sp>
      <p:sp>
        <p:nvSpPr>
          <p:cNvPr id="29" name="文本框 28"/>
          <p:cNvSpPr txBox="1"/>
          <p:nvPr>
            <p:custDataLst>
              <p:tags r:id="rId8"/>
            </p:custDataLst>
          </p:nvPr>
        </p:nvSpPr>
        <p:spPr>
          <a:xfrm>
            <a:off x="2852420" y="2825797"/>
            <a:ext cx="4134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国家机关和国家工作人员</a:t>
            </a:r>
          </a:p>
        </p:txBody>
      </p:sp>
      <p:sp>
        <p:nvSpPr>
          <p:cNvPr id="30" name="文本框 29"/>
          <p:cNvSpPr txBox="1"/>
          <p:nvPr>
            <p:custDataLst>
              <p:tags r:id="rId9"/>
            </p:custDataLst>
          </p:nvPr>
        </p:nvSpPr>
        <p:spPr>
          <a:xfrm>
            <a:off x="2635725" y="3773398"/>
            <a:ext cx="769429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①民主监督是公民参与民主生活、行使公民监督权的具体体现。</a:t>
            </a:r>
          </a:p>
          <a:p>
            <a:r>
              <a:rPr lang="zh-CN" altLang="en-US" sz="24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②有利于</a:t>
            </a:r>
            <a:r>
              <a:rPr lang="zh-CN" altLang="en-US" sz="2400" b="1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国家机关和国家工作人员</a:t>
            </a:r>
            <a:r>
              <a:rPr lang="zh-CN" altLang="en-US" sz="24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改进工作，提高工作效率，克服官僚主义，防止滥用权力，预防腐败。</a:t>
            </a:r>
          </a:p>
          <a:p>
            <a:r>
              <a:rPr lang="zh-CN" altLang="en-US" sz="24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③有助于增强</a:t>
            </a:r>
            <a:r>
              <a:rPr lang="zh-CN" altLang="en-US" sz="2400" b="1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公民</a:t>
            </a:r>
            <a:r>
              <a:rPr lang="zh-CN" altLang="en-US" sz="24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的参与意识，激发公民的参与热情。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35680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push dir="u"/>
        <p:sndAc>
          <p:stSnd>
            <p:snd r:embed="rId11" name="click.wav"/>
          </p:stSnd>
        </p:sndAc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>
        <p:push dir="u"/>
        <p:sndAc>
          <p:stSnd>
            <p:snd r:embed="rId15" name="click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  <p:bldP spid="3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文本框 99"/>
          <p:cNvSpPr/>
          <p:nvPr>
            <p:custDataLst>
              <p:tags r:id="rId2"/>
            </p:custDataLst>
          </p:nvPr>
        </p:nvSpPr>
        <p:spPr>
          <a:xfrm>
            <a:off x="558482" y="1563926"/>
            <a:ext cx="11075036" cy="4739759"/>
          </a:xfrm>
          <a:prstGeom prst="rect">
            <a:avLst/>
          </a:prstGeom>
          <a:solidFill>
            <a:srgbClr val="FFFFFF"/>
          </a:solidFill>
          <a:ln w="31750" cap="flat" cmpd="sng">
            <a:solidFill>
              <a:srgbClr val="7DFA4C"/>
            </a:solidFill>
            <a:prstDash val="sysDot"/>
            <a:miter/>
            <a:headEnd type="none" w="med" len="med"/>
            <a:tailEnd type="none" w="med" len="med"/>
          </a:ln>
        </p:spPr>
        <p:txBody>
          <a:bodyPr wrap="square" anchor="t">
            <a:spAutoFit/>
          </a:bodyPr>
          <a:lstStyle/>
          <a:p>
            <a:pPr fontAlgn="base">
              <a:lnSpc>
                <a:spcPts val="6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4000" b="1" dirty="0">
                <a:solidFill>
                  <a:srgbClr val="0070C0"/>
                </a:solidFill>
                <a:latin typeface="黑体" panose="02010609060101010101" pitchFamily="2" charset="-122"/>
                <a:ea typeface="黑体" panose="02010609060101010101" pitchFamily="2" charset="-122"/>
                <a:cs typeface="Arial"/>
              </a:rPr>
              <a:t>3</a:t>
            </a:r>
            <a:r>
              <a:rPr lang="zh-CN" altLang="en-US" sz="4000" b="1" dirty="0">
                <a:solidFill>
                  <a:srgbClr val="0070C0"/>
                </a:solidFill>
                <a:latin typeface="黑体" panose="02010609060101010101" pitchFamily="2" charset="-122"/>
                <a:ea typeface="黑体" panose="02010609060101010101" pitchFamily="2" charset="-122"/>
                <a:cs typeface="Arial"/>
              </a:rPr>
              <a:t>、公民应如何参与民主生活？</a:t>
            </a:r>
            <a:endParaRPr lang="en-US" altLang="zh-CN" sz="4000" b="1" dirty="0">
              <a:solidFill>
                <a:srgbClr val="0070C0"/>
              </a:solidFill>
              <a:latin typeface="黑体" panose="02010609060101010101" pitchFamily="2" charset="-122"/>
              <a:ea typeface="黑体" panose="02010609060101010101" pitchFamily="2" charset="-122"/>
              <a:cs typeface="Arial"/>
            </a:endParaRPr>
          </a:p>
          <a:p>
            <a:pPr fontAlgn="base">
              <a:lnSpc>
                <a:spcPts val="44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</a:rPr>
              <a:t>（</a:t>
            </a:r>
            <a:r>
              <a:rPr lang="en-US" altLang="zh-CN" sz="3200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</a:rPr>
              <a:t>1</a:t>
            </a:r>
            <a:r>
              <a:rPr lang="zh-CN" altLang="en-US" sz="3200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</a:rPr>
              <a:t>）要有社会</a:t>
            </a:r>
            <a:r>
              <a:rPr lang="zh-CN" altLang="en-US" sz="32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</a:rPr>
              <a:t>责任感</a:t>
            </a:r>
            <a:r>
              <a:rPr lang="zh-CN" altLang="en-US" sz="3200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</a:rPr>
              <a:t>和主人翁</a:t>
            </a:r>
            <a:r>
              <a:rPr lang="zh-CN" altLang="en-US" sz="32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</a:rPr>
              <a:t>意识</a:t>
            </a:r>
            <a:r>
              <a:rPr lang="zh-CN" altLang="en-US" sz="3200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</a:rPr>
              <a:t>，</a:t>
            </a:r>
            <a:r>
              <a:rPr lang="zh-CN" altLang="en-US" sz="3200" b="1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</a:rPr>
              <a:t>自觉遵守宪法</a:t>
            </a:r>
            <a:r>
              <a:rPr lang="en-US" altLang="zh-CN" sz="3200" b="1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</a:rPr>
              <a:t>,</a:t>
            </a:r>
            <a:r>
              <a:rPr lang="zh-CN" altLang="en-US" sz="3200" b="1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</a:rPr>
              <a:t>始终按照</a:t>
            </a:r>
            <a:r>
              <a:rPr lang="zh-CN" altLang="en-US" sz="32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</a:rPr>
              <a:t>宪法原则和精神</a:t>
            </a:r>
            <a:r>
              <a:rPr lang="zh-CN" altLang="en-US" sz="3200" b="1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</a:rPr>
              <a:t>参与民主生活；</a:t>
            </a:r>
            <a:endParaRPr lang="zh-CN" altLang="en-US" sz="3200" b="1" dirty="0">
              <a:solidFill>
                <a:schemeClr val="tx1"/>
              </a:solidFill>
              <a:latin typeface="黑体" panose="02010609060101010101" pitchFamily="2" charset="-122"/>
              <a:ea typeface="黑体" panose="02010609060101010101" pitchFamily="2" charset="-122"/>
              <a:cs typeface="黑体" panose="02010609060101010101" pitchFamily="2" charset="-122"/>
            </a:endParaRPr>
          </a:p>
          <a:p>
            <a:pPr fontAlgn="base">
              <a:lnSpc>
                <a:spcPts val="44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</a:rPr>
              <a:t>（</a:t>
            </a:r>
            <a:r>
              <a:rPr lang="en-US" altLang="zh-CN" sz="3200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</a:rPr>
              <a:t>2</a:t>
            </a:r>
            <a:r>
              <a:rPr lang="zh-CN" altLang="en-US" sz="3200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</a:rPr>
              <a:t>）</a:t>
            </a:r>
            <a:r>
              <a:rPr lang="zh-CN" altLang="en-US" sz="3200" b="1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</a:rPr>
              <a:t>不断积累民主</a:t>
            </a:r>
            <a:r>
              <a:rPr lang="zh-CN" altLang="en-US" sz="32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</a:rPr>
              <a:t>知识和能力</a:t>
            </a:r>
            <a:r>
              <a:rPr lang="en-US" altLang="zh-CN" sz="3200" b="1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</a:rPr>
              <a:t>,</a:t>
            </a:r>
            <a:r>
              <a:rPr lang="zh-CN" altLang="en-US" sz="3200" b="1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</a:rPr>
              <a:t> </a:t>
            </a:r>
            <a:r>
              <a:rPr lang="zh-CN" altLang="en-US" sz="3200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</a:rPr>
              <a:t>以理性、公正、客观的</a:t>
            </a:r>
            <a:r>
              <a:rPr lang="zh-CN" altLang="en-US" sz="32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</a:rPr>
              <a:t>态度，</a:t>
            </a:r>
            <a:r>
              <a:rPr lang="zh-CN" altLang="en-US" sz="3200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</a:rPr>
              <a:t>全面、深刻、辩证地</a:t>
            </a:r>
            <a:r>
              <a:rPr lang="zh-CN" altLang="en-US" sz="32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</a:rPr>
              <a:t>分析</a:t>
            </a:r>
            <a:r>
              <a:rPr lang="zh-CN" altLang="en-US" sz="3200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</a:rPr>
              <a:t>问题，立场正确、逻辑清晰地</a:t>
            </a:r>
            <a:r>
              <a:rPr lang="zh-CN" altLang="en-US" sz="32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</a:rPr>
              <a:t>表达</a:t>
            </a:r>
            <a:r>
              <a:rPr lang="zh-CN" altLang="en-US" sz="3200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</a:rPr>
              <a:t>观点和意见；</a:t>
            </a:r>
          </a:p>
          <a:p>
            <a:pPr fontAlgn="base">
              <a:lnSpc>
                <a:spcPts val="44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</a:rPr>
              <a:t>（</a:t>
            </a:r>
            <a:r>
              <a:rPr lang="en-US" altLang="zh-CN" sz="3200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</a:rPr>
              <a:t>3</a:t>
            </a:r>
            <a:r>
              <a:rPr lang="zh-CN" altLang="en-US" sz="3200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</a:rPr>
              <a:t>）</a:t>
            </a:r>
            <a:r>
              <a:rPr lang="zh-CN" altLang="en-US" sz="32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</a:rPr>
              <a:t>依法有序</a:t>
            </a:r>
            <a:r>
              <a:rPr lang="zh-CN" altLang="en-US" sz="3200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</a:rPr>
              <a:t>地参与公共事务，在</a:t>
            </a:r>
            <a:r>
              <a:rPr lang="zh-CN" altLang="en-US" sz="32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</a:rPr>
              <a:t>实践</a:t>
            </a:r>
            <a:r>
              <a:rPr lang="zh-CN" altLang="en-US" sz="3200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</a:rPr>
              <a:t>中提高参与民主生活的</a:t>
            </a:r>
            <a:r>
              <a:rPr lang="zh-CN" altLang="en-US" sz="32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</a:rPr>
              <a:t>能力</a:t>
            </a:r>
            <a:r>
              <a:rPr lang="zh-CN" altLang="en-US" sz="3200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</a:rPr>
              <a:t>。</a:t>
            </a:r>
          </a:p>
        </p:txBody>
      </p:sp>
      <p:sp>
        <p:nvSpPr>
          <p:cNvPr id="8196" name="圆柱形 1"/>
          <p:cNvSpPr/>
          <p:nvPr>
            <p:custDataLst>
              <p:tags r:id="rId3"/>
            </p:custDataLst>
          </p:nvPr>
        </p:nvSpPr>
        <p:spPr>
          <a:xfrm>
            <a:off x="716598" y="426085"/>
            <a:ext cx="3119437" cy="981075"/>
          </a:xfrm>
          <a:prstGeom prst="can">
            <a:avLst>
              <a:gd name="adj" fmla="val 25000"/>
            </a:avLst>
          </a:prstGeom>
          <a:solidFill>
            <a:srgbClr val="F3C915"/>
          </a:solidFill>
          <a:ln w="12700">
            <a:noFill/>
          </a:ln>
        </p:spPr>
        <p:txBody>
          <a:bodyPr wrap="square" lIns="91440" tIns="45720" rIns="91440" bIns="4572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知识归纳：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57385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push dir="u"/>
        <p:sndAc>
          <p:stSnd>
            <p:snd r:embed="rId5" name="click.wav"/>
          </p:stSnd>
        </p:sndAc>
      </p:transition>
    </mc:Choice>
    <mc:Fallback xmlns="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p15="http://schemas.microsoft.com/office/powerpoint/2012/main" xmlns:p159="http://schemas.microsoft.com/office/powerpoint/2015/09/main">
      <p:transition>
        <p:push dir="u"/>
        <p:sndAc>
          <p:stSnd>
            <p:snd r:embed="rId8" name="click.wav"/>
          </p:stSnd>
        </p:sndAc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5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SLIDE_ID" val="custom20205176_1"/>
  <p:tag name="KSO_WM_SLIDE_INDEX" val="1"/>
  <p:tag name="KSO_WM_SLIDE_ITEM_CNT" val="0"/>
  <p:tag name="KSO_WM_SLIDE_LAYOUT" val="a_b"/>
  <p:tag name="KSO_WM_SLIDE_LAYOUT_CNT" val="1_1"/>
  <p:tag name="KSO_WM_SLIDE_SUBTYPE" val="defaultBlank"/>
  <p:tag name="KSO_WM_SLIDE_TYPE" val="title"/>
  <p:tag name="KSO_WM_TAG_VERSION" val="1.0"/>
  <p:tag name="KSO_WM_TEMPLATE_CATEGORY" val="custom"/>
  <p:tag name="KSO_WM_TEMPLATE_COLOR_TYPE" val="1"/>
  <p:tag name="KSO_WM_TEMPLATE_INDEX" val="20205176"/>
  <p:tag name="KSO_WM_TEMPLATE_MASTER_TYPE" val="0"/>
  <p:tag name="KSO_WM_TEMPLATE_SUBCATEGORY" val="19"/>
  <p:tag name="KSO_WM_TEMPLATE_THUMBS_INDEX" val="1、4、7、12、13、14、15、16、17、18、20、24、25、28、33、36、40、43、44"/>
  <p:tag name="KSO_WM_UNIT_SHOW_EDIT_AREA_INDICATION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196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197"/>
  <p:tag name="KSO_WM_UNIT_TABLE_BEAUTIFY" val="smartTable{ea47900f-27c4-49e7-9083-c27b7aa247f6}"/>
  <p:tag name="TABLE_COLOR_RGB" val="0x000000*0xFFFFFF*0x44546A*0xE6E5E5*0xE29A9A*0xDFBBB3*0xA3CDCB*0x8BAC74*0x849BCA*0xD1CD95"/>
  <p:tag name="TABLE_COLORIDX" val="h"/>
  <p:tag name="TABLE_EMPHASIZE_COLOR" val="14850714"/>
  <p:tag name="TABLE_ONEKEY_SKIN_IDX" val="1"/>
  <p:tag name="TABLE_RECT" val="242.4*145.775*235.2*302.4"/>
  <p:tag name="TABLE_SKINIDX" val="3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19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6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199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20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20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20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SLIDE_ID" val="custom20205176_1"/>
  <p:tag name="KSO_WM_SLIDE_INDEX" val="1"/>
  <p:tag name="KSO_WM_SLIDE_ITEM_CNT" val="0"/>
  <p:tag name="KSO_WM_SLIDE_LAYOUT" val="a_b"/>
  <p:tag name="KSO_WM_SLIDE_LAYOUT_CNT" val="1_1"/>
  <p:tag name="KSO_WM_SLIDE_SUBTYPE" val="defaultBlank"/>
  <p:tag name="KSO_WM_SLIDE_TYPE" val="title"/>
  <p:tag name="KSO_WM_TAG_VERSION" val="1.0"/>
  <p:tag name="KSO_WM_TEMPLATE_CATEGORY" val="custom"/>
  <p:tag name="KSO_WM_TEMPLATE_COLOR_TYPE" val="1"/>
  <p:tag name="KSO_WM_TEMPLATE_INDEX" val="20205176"/>
  <p:tag name="KSO_WM_TEMPLATE_MASTER_TYPE" val="0"/>
  <p:tag name="KSO_WM_TEMPLATE_SUBCATEGORY" val="19"/>
  <p:tag name="KSO_WM_TEMPLATE_THUMBS_INDEX" val="1、4、7、12、13、14、15、16、17、18、20、24、25、28、33、36、40、43、44"/>
  <p:tag name="KSO_WM_UNIT_SHOW_EDIT_AREA_INDICATION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8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233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234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235"/>
  <p:tag name="KSO_WM_UNIT_TABLE_BEAUTIFY" val="smartTable{06a06908-7f33-48e5-a629-57748ea79373}"/>
  <p:tag name="TABLE_COLOR_RGB" val="0x000000*0xFFFFFF*0x44546A*0xE6E5E5*0xE29A9A*0xDFBBB3*0xA3CDCB*0x8BAC74*0x849BCA*0xD1CD95"/>
  <p:tag name="TABLE_COLORIDX" val="h"/>
  <p:tag name="TABLE_EMPHASIZE_COLOR" val="14850714"/>
  <p:tag name="TABLE_SKINIDX" val="3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23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6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237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238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239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SLIDE_ID" val="custom20205176_1"/>
  <p:tag name="KSO_WM_SLIDE_INDEX" val="1"/>
  <p:tag name="KSO_WM_SLIDE_ITEM_CNT" val="0"/>
  <p:tag name="KSO_WM_SLIDE_LAYOUT" val="a_b"/>
  <p:tag name="KSO_WM_SLIDE_LAYOUT_CNT" val="1_1"/>
  <p:tag name="KSO_WM_SLIDE_SUBTYPE" val="defaultBlank"/>
  <p:tag name="KSO_WM_SLIDE_TYPE" val="title"/>
  <p:tag name="KSO_WM_TAG_VERSION" val="1.0"/>
  <p:tag name="KSO_WM_TEMPLATE_CATEGORY" val="custom"/>
  <p:tag name="KSO_WM_TEMPLATE_COLOR_TYPE" val="1"/>
  <p:tag name="KSO_WM_TEMPLATE_INDEX" val="20205176"/>
  <p:tag name="KSO_WM_TEMPLATE_MASTER_TYPE" val="0"/>
  <p:tag name="KSO_WM_TEMPLATE_SUBCATEGORY" val="19"/>
  <p:tag name="KSO_WM_TEMPLATE_THUMBS_INDEX" val="1、4、7、12、13、14、15、16、17、18、20、24、25、28、33、36、40、43、44"/>
  <p:tag name="KSO_WM_UNIT_SHOW_EDIT_AREA_INDICATION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8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233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234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235"/>
  <p:tag name="KSO_WM_UNIT_TABLE_BEAUTIFY" val="smartTable{06a06908-7f33-48e5-a629-57748ea79373}"/>
  <p:tag name="TABLE_COLOR_RGB" val="0x000000*0xFFFFFF*0x44546A*0xE6E5E5*0xE29A9A*0xDFBBB3*0xA3CDCB*0x8BAC74*0x849BCA*0xD1CD95"/>
  <p:tag name="TABLE_COLORIDX" val="h"/>
  <p:tag name="TABLE_EMPHASIZE_COLOR" val="14850714"/>
  <p:tag name="TABLE_SKINIDX" val="3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236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23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62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238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239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4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6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6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6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66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67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476</Words>
  <Application>Microsoft Office PowerPoint</Application>
  <PresentationFormat>宽屏</PresentationFormat>
  <Paragraphs>56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等线</vt:lpstr>
      <vt:lpstr>等线 Light</vt:lpstr>
      <vt:lpstr>黑体</vt:lpstr>
      <vt:lpstr>楷体</vt:lpstr>
      <vt:lpstr>宋体</vt:lpstr>
      <vt:lpstr>微软雅黑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Admin</cp:lastModifiedBy>
  <cp:revision>1</cp:revision>
  <dcterms:created xsi:type="dcterms:W3CDTF">2020-09-30T08:59:45Z</dcterms:created>
  <dcterms:modified xsi:type="dcterms:W3CDTF">2020-09-30T09:05:45Z</dcterms:modified>
</cp:coreProperties>
</file>