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heme/theme3.xml" ContentType="application/vnd.openxmlformats-officedocument.them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heme/theme4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1397" r:id="rId3"/>
    <p:sldId id="1479" r:id="rId4"/>
    <p:sldId id="1488" r:id="rId5"/>
    <p:sldId id="1492" r:id="rId6"/>
    <p:sldId id="1491" r:id="rId7"/>
    <p:sldId id="1493" r:id="rId8"/>
    <p:sldId id="608" r:id="rId9"/>
    <p:sldId id="1494" r:id="rId10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1">
          <p15:clr>
            <a:srgbClr val="A4A3A4"/>
          </p15:clr>
        </p15:guide>
        <p15:guide id="2" pos="28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/>
  <p:cmAuthor id="2" name="qizhong" initials="q" lastIdx="0" clrIdx="1"/>
  <p:cmAuthor id="3" name="CHINESE-BC06F90" initials="C" lastIdx="0" clrIdx="0"/>
  <p:cmAuthor id="4" name="lenovo" initials="l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80" y="48"/>
      </p:cViewPr>
      <p:guideLst>
        <p:guide orient="horz" pos="2551"/>
        <p:guide pos="2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-396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heme" Target="../theme/theme4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2" Type="http://schemas.openxmlformats.org/officeDocument/2006/relationships/tags" Target="../tags/tag215.xml"/><Relationship Id="rId1" Type="http://schemas.openxmlformats.org/officeDocument/2006/relationships/theme" Target="../theme/theme3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67BA0D1-0CED-4561-AFC3-6C94A2B82CC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78760CE-6BC8-453C-A845-091114097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file:///C:\Users\1V994W2\Documents\Tencent%20Files\574576071\FileRecv\&#25340;&#35013;&#32032;&#26448;\&#21345;&#36890;-33\\25\subject_holdright_234,86,83_0_lively_full_0.png" TargetMode="Externa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80.xml"/><Relationship Id="rId15" Type="http://schemas.openxmlformats.org/officeDocument/2006/relationships/image" Target="file:///C:\Users\1V994W2\PycharmProjects\PPT_Background_Generation\pic_temp\1_pic_quater_left_down.png" TargetMode="Externa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file:///C:\Users\1V994W2\PycharmProjects\PPT_Background_Generation\pic_temp\1_pic_quater_left_down.png" TargetMode="Externa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4.png"/><Relationship Id="rId5" Type="http://schemas.openxmlformats.org/officeDocument/2006/relationships/tags" Target="../tags/tag90.xml"/><Relationship Id="rId10" Type="http://schemas.openxmlformats.org/officeDocument/2006/relationships/image" Target="file:///C:\Users\1V994W2\PycharmProjects\PPT_Background_Generation\pic_temp\0_pic_quater_right_down.png" TargetMode="External"/><Relationship Id="rId4" Type="http://schemas.openxmlformats.org/officeDocument/2006/relationships/tags" Target="../tags/tag89.xml"/><Relationship Id="rId9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\pic_temp\pic_half_top.png" TargetMode="External"/><Relationship Id="rId3" Type="http://schemas.openxmlformats.org/officeDocument/2006/relationships/tags" Target="../tags/tag95.xml"/><Relationship Id="rId7" Type="http://schemas.openxmlformats.org/officeDocument/2006/relationships/image" Target="../media/image6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file:///C:\Users\1V994W2\PycharmProjects\PPT_Background_Generation\pic_temp\1_pic_quater_left_down.png" TargetMode="Externa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4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\pic_temp\0_pic_quater_right_down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5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file:///C:\Users\1V994W2\PycharmProjects\PPT_Background_Generation\pic_temp\0_pic_quater_right_down.png" TargetMode="Externa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5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0.xml"/><Relationship Id="rId15" Type="http://schemas.openxmlformats.org/officeDocument/2006/relationships/image" Target="file:///C:\Users\1V994W2\PycharmProjects\PPT_Background_Generation\pic_temp\1_pic_quater_left_down.png" TargetMode="Externa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1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image" Target="file:///C:\Users\1V994W2\Documents\Tencent%20Files\574576071\FileRecv\&#25340;&#35013;&#32032;&#26448;\&#21345;&#36890;-33\\25\subject_holdright_234,86,83_0_lively_full_0.png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file:///C:\Users\1V994W2\PycharmProjects\PPT_Background_Generation\pic_temp\1_pic_quater_left_down.png" TargetMode="Externa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4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file:///C:\Users\1V994W2\PycharmProjects\PPT_Background_Generation\pic_temp\0_pic_quater_right_down.png" TargetMode="External"/><Relationship Id="rId5" Type="http://schemas.openxmlformats.org/officeDocument/2006/relationships/tags" Target="../tags/tag129.xml"/><Relationship Id="rId10" Type="http://schemas.openxmlformats.org/officeDocument/2006/relationships/image" Target="../media/image5.png"/><Relationship Id="rId4" Type="http://schemas.openxmlformats.org/officeDocument/2006/relationships/tags" Target="../tags/tag128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file:///C:\Users\1V994W2\PycharmProjects\PPT_Background_Generation\pic_temp\1_pic_quater_left_down.png" TargetMode="Externa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4.png"/><Relationship Id="rId5" Type="http://schemas.openxmlformats.org/officeDocument/2006/relationships/tags" Target="../tags/tag137.xml"/><Relationship Id="rId10" Type="http://schemas.openxmlformats.org/officeDocument/2006/relationships/image" Target="file:///C:\Users\1V994W2\PycharmProjects\PPT_Background_Generation\pic_temp\0_pic_quater_right_down.png" TargetMode="External"/><Relationship Id="rId4" Type="http://schemas.openxmlformats.org/officeDocument/2006/relationships/tags" Target="../tags/tag136.xml"/><Relationship Id="rId9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file:///C:\Users\1V994W2\PycharmProjects\PPT_Background_Generation\pic_temp\1_pic_quater_left_down.png" TargetMode="External"/><Relationship Id="rId5" Type="http://schemas.openxmlformats.org/officeDocument/2006/relationships/tags" Target="../tags/tag144.xml"/><Relationship Id="rId10" Type="http://schemas.openxmlformats.org/officeDocument/2006/relationships/image" Target="../media/image4.png"/><Relationship Id="rId4" Type="http://schemas.openxmlformats.org/officeDocument/2006/relationships/tags" Target="../tags/tag143.xml"/><Relationship Id="rId9" Type="http://schemas.openxmlformats.org/officeDocument/2006/relationships/image" Target="file:///C:\Users\1V994W2\PycharmProjects\PPT_Background_Generation\pic_temp\0_pic_quater_right_down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file:///C:\Users\1V994W2\Documents\Tencent%20Files\574576071\FileRecv\&#25340;&#35013;&#32032;&#26448;\&#21345;&#36890;-33\\25\subject_holdright_234,86,83_0_lively_full_0.png" TargetMode="Externa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image" Target="../media/image3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0.xml"/><Relationship Id="rId15" Type="http://schemas.openxmlformats.org/officeDocument/2006/relationships/image" Target="file:///C:\Users\1V994W2\PycharmProjects\PPT_Background_Generation\pic_temp\1_pic_quater_left_down.png" TargetMode="Externa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file:///C:\Users\1V994W2\PycharmProjects\PPT_Background_Generation\pic_temp\1_pic_quater_left_down.png" TargetMode="External"/><Relationship Id="rId5" Type="http://schemas.openxmlformats.org/officeDocument/2006/relationships/tags" Target="../tags/tag160.xml"/><Relationship Id="rId10" Type="http://schemas.openxmlformats.org/officeDocument/2006/relationships/image" Target="../media/image4.png"/><Relationship Id="rId4" Type="http://schemas.openxmlformats.org/officeDocument/2006/relationships/tags" Target="../tags/tag159.xml"/><Relationship Id="rId9" Type="http://schemas.openxmlformats.org/officeDocument/2006/relationships/image" Target="file:///C:\Users\1V994W2\PycharmProjects\PPT_Background_Generation\pic_temp\0_pic_quater_right_down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image" Target="file:///C:\Users\1V994W2\PycharmProjects\PPT_Background_Generation\pic_temp\1_pic_quater_left_down.png" TargetMode="Externa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image" Target="../media/image4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file:///C:\Users\1V994W2\PycharmProjects\PPT_Background_Generation\pic_temp\0_pic_quater_right_down.png" TargetMode="External"/><Relationship Id="rId5" Type="http://schemas.openxmlformats.org/officeDocument/2006/relationships/tags" Target="../tags/tag166.xml"/><Relationship Id="rId10" Type="http://schemas.openxmlformats.org/officeDocument/2006/relationships/image" Target="../media/image5.png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image" Target="file:///C:\Users\1V994W2\PycharmProjects\PPT_Background_Generation\pic_temp\0_pic_quater_right_down.png" TargetMode="External"/><Relationship Id="rId5" Type="http://schemas.openxmlformats.org/officeDocument/2006/relationships/tags" Target="../tags/tag174.xml"/><Relationship Id="rId10" Type="http://schemas.openxmlformats.org/officeDocument/2006/relationships/image" Target="../media/image5.png"/><Relationship Id="rId4" Type="http://schemas.openxmlformats.org/officeDocument/2006/relationships/tags" Target="../tags/tag173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image" Target="../media/image4.png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file:///C:\Users\1V994W2\PycharmProjects\PPT_Background_Generation\pic_temp\0_pic_quater_right_down.png" TargetMode="Externa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image" Target="../media/image5.png"/><Relationship Id="rId5" Type="http://schemas.openxmlformats.org/officeDocument/2006/relationships/tags" Target="../tags/tag18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image" Target="file:///C:\Users\1V994W2\PycharmProjects\PPT_Background_Generation\pic_temp\1_pic_quater_left_down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image" Target="../media/image4.png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file:///C:\Users\1V994W2\PycharmProjects\PPT_Background_Generation\pic_temp\0_pic_quater_right_down.png" TargetMode="Externa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image" Target="../media/image5.png"/><Relationship Id="rId5" Type="http://schemas.openxmlformats.org/officeDocument/2006/relationships/tags" Target="../tags/tag19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image" Target="file:///C:\Users\1V994W2\PycharmProjects\PPT_Background_Generation\pic_temp\1_pic_quater_left_down.png" TargetMode="Externa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image" Target="../media/image5.png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97.xml"/><Relationship Id="rId16" Type="http://schemas.openxmlformats.org/officeDocument/2006/relationships/image" Target="file:///C:\Users\1V994W2\PycharmProjects\PPT_Background_Generation\pic_temp\1_pic_quater_left_down.png" TargetMode="Externa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5" Type="http://schemas.openxmlformats.org/officeDocument/2006/relationships/image" Target="../media/image4.png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image" Target="file:///C:\Users\1V994W2\PycharmProjects\PPT_Background_Generation\pic_temp\0_pic_quater_right_down.png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file:///C:\Users\1V994W2\PycharmProjects\PPT_Background_Generation\pic_temp\1_pic_quater_left_down.png" TargetMode="Externa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image" Target="../media/image8.png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file:///C:\Users\1V994W2\PycharmProjects\PPT_Background_Generation\pic_temp\0_pic_quater_right_down.png" TargetMode="External"/><Relationship Id="rId5" Type="http://schemas.openxmlformats.org/officeDocument/2006/relationships/tags" Target="../tags/tag211.xml"/><Relationship Id="rId10" Type="http://schemas.openxmlformats.org/officeDocument/2006/relationships/image" Target="../media/image5.png"/><Relationship Id="rId4" Type="http://schemas.openxmlformats.org/officeDocument/2006/relationships/tags" Target="../tags/tag210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2020/9/28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>
        <p:blinds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59606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fontAlgn="base"/>
            <a:endParaRPr lang="zh-CN" altLang="en-US" strike="noStrike" noProof="1">
              <a:latin typeface="Arial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291" y="6350000"/>
            <a:ext cx="2969419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4572000" y="685800"/>
            <a:ext cx="4114800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4" hasCustomPrompt="1"/>
            <p:custDataLst>
              <p:tags r:id="rId6"/>
            </p:custDataLst>
          </p:nvPr>
        </p:nvSpPr>
        <p:spPr>
          <a:xfrm>
            <a:off x="552450" y="3632202"/>
            <a:ext cx="3878689" cy="3702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1500" b="0" i="0" spc="15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171450" marR="0" lvl="0" indent="-17145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zh-CN" altLang="en-US"/>
              <a:t>单击此处编辑副标题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 idx="15" hasCustomPrompt="1"/>
            <p:custDataLst>
              <p:tags r:id="rId7"/>
            </p:custDataLst>
          </p:nvPr>
        </p:nvSpPr>
        <p:spPr>
          <a:xfrm>
            <a:off x="552451" y="2456817"/>
            <a:ext cx="3878178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4050" b="0" spc="45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ct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  <p:cxnSp>
        <p:nvCxnSpPr>
          <p:cNvPr id="12" name="直接连接符 11"/>
          <p:cNvCxnSpPr/>
          <p:nvPr userDrawn="1">
            <p:custDataLst>
              <p:tags r:id="rId8"/>
            </p:custDataLst>
          </p:nvPr>
        </p:nvCxnSpPr>
        <p:spPr>
          <a:xfrm>
            <a:off x="534829" y="4187190"/>
            <a:ext cx="35737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552450" y="4454526"/>
            <a:ext cx="1348979" cy="492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52450" y="5044675"/>
            <a:ext cx="1348979" cy="492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6031889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9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294" algn="l"/>
              </a:tabLst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8013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3048000" y="4826000"/>
            <a:ext cx="3048000" cy="203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32075" y="3124177"/>
            <a:ext cx="3679851" cy="1168400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zh-CN" altLang="en-US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0466121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7" y="952509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294" algn="l"/>
              </a:tabLst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9"/>
            <a:ext cx="396243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113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7" y="952509"/>
            <a:ext cx="396243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15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294" algn="l"/>
              </a:tabLst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2" y="952509"/>
            <a:ext cx="396243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2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294" algn="l"/>
              </a:tabLst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1129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5623560" y="1234440"/>
            <a:ext cx="3291840" cy="438912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2"/>
            </p:custDataLst>
          </p:nvPr>
        </p:nvSpPr>
        <p:spPr>
          <a:xfrm flipH="1">
            <a:off x="1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0657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1864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7" y="952509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294" algn="l"/>
              </a:tabLst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9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6858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143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9"/>
            <a:ext cx="713238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1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2187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9"/>
            <a:ext cx="8139178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15282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457200" y="474697"/>
            <a:ext cx="4114800" cy="54864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14" hasCustomPrompt="1"/>
            <p:custDataLst>
              <p:tags r:id="rId6"/>
            </p:custDataLst>
          </p:nvPr>
        </p:nvSpPr>
        <p:spPr>
          <a:xfrm>
            <a:off x="5029200" y="2296971"/>
            <a:ext cx="3269933" cy="117221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4950" b="0" spc="525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ct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5034915" y="3673653"/>
            <a:ext cx="3264218" cy="3702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1500" b="0" i="0" spc="15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171450" marR="0" lvl="0" indent="-17145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zh-CN" altLang="en-US"/>
              <a:t>单击此处编辑副标题</a:t>
            </a:r>
          </a:p>
        </p:txBody>
      </p:sp>
      <p:cxnSp>
        <p:nvCxnSpPr>
          <p:cNvPr id="12" name="直接连接符 11"/>
          <p:cNvCxnSpPr/>
          <p:nvPr userDrawn="1">
            <p:custDataLst>
              <p:tags r:id="rId8"/>
            </p:custDataLst>
          </p:nvPr>
        </p:nvCxnSpPr>
        <p:spPr>
          <a:xfrm>
            <a:off x="5011579" y="4228641"/>
            <a:ext cx="3287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5034915" y="4310701"/>
            <a:ext cx="1234678" cy="438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034915" y="4803317"/>
            <a:ext cx="1228962" cy="4381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17082545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6797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19057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0929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 anchorCtr="0"/>
          <a:lstStyle>
            <a:lvl1pPr>
              <a:defRPr sz="27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9"/>
            <a:ext cx="486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8313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800110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2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540068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/>
          <a:stretch>
            <a:fillRect/>
          </a:stretch>
        </p:blipFill>
        <p:spPr>
          <a:xfrm>
            <a:off x="8603932" y="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 anchorCtr="0"/>
          <a:lstStyle>
            <a:lvl1pPr algn="ctr"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865503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/>
          <a:stretch>
            <a:fillRect/>
          </a:stretch>
        </p:blipFill>
        <p:spPr>
          <a:xfrm>
            <a:off x="8603932" y="6137910"/>
            <a:ext cx="540068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/>
          <a:stretch>
            <a:fillRect/>
          </a:stretch>
        </p:blipFill>
        <p:spPr>
          <a:xfrm>
            <a:off x="0" y="6137910"/>
            <a:ext cx="540068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1663200"/>
            <a:ext cx="40068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1663200"/>
            <a:ext cx="40257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816800"/>
            <a:ext cx="40068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813200"/>
            <a:ext cx="40257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94673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7928610" y="5237481"/>
            <a:ext cx="1214914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0" y="5237481"/>
            <a:ext cx="1214914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62584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1CF4F7-B5B8-484B-964F-C0D6FB7584F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D87A40C-7D30-4110-B28B-68BFA813E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71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ags" Target="../tags/tag75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ags" Target="../tags/tag70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74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ags" Target="../tags/tag73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ags" Target="../tags/tag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0"/>
            <a:ext cx="9144000" cy="66995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7" t="73677" r="-1726" b="8770"/>
          <a:stretch>
            <a:fillRect/>
          </a:stretch>
        </p:blipFill>
        <p:spPr>
          <a:xfrm>
            <a:off x="-266699" y="5654222"/>
            <a:ext cx="9568543" cy="12037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0406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ransition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750"/>
        </a:spcAft>
        <a:buFont typeface="Arial" panose="020B0604020202020204" pitchFamily="34" charset="0"/>
        <a:buChar char="•"/>
        <a:tabLst>
          <a:tab pos="1207294" algn="l"/>
        </a:tabLst>
        <a:defRPr sz="1200" u="none" strike="noStrike" kern="1200" cap="none" spc="113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2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2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82320" y="2118995"/>
            <a:ext cx="8059420" cy="1136015"/>
          </a:xfrm>
          <a:prstGeom prst="rect">
            <a:avLst/>
          </a:prstGeom>
          <a:noFill/>
        </p:spPr>
        <p:txBody>
          <a:bodyPr wrap="square" lIns="121917" tIns="60958" rIns="121917" bIns="60958" rtlCol="0" anchor="t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  </a:t>
            </a:r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夯实法治基础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524510" y="978534"/>
            <a:ext cx="6587490" cy="10433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、法治的要求是什么？</a:t>
            </a:r>
            <a:endParaRPr lang="en-US" altLang="zh-C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1"/>
          <p:cNvSpPr/>
          <p:nvPr>
            <p:custDataLst>
              <p:tags r:id="rId2"/>
            </p:custDataLst>
          </p:nvPr>
        </p:nvSpPr>
        <p:spPr>
          <a:xfrm>
            <a:off x="351790" y="2604736"/>
            <a:ext cx="8619490" cy="2313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 ①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法治要求实行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良法之治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。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P45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）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②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法治还要求实行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善治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。 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P46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81280" y="-211455"/>
            <a:ext cx="9143365" cy="11811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法治的意义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为什么要选择法治的道路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66766" y="673735"/>
            <a:ext cx="8972392" cy="619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①法治能够为人们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提供良好的生活秩序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，保障人们在社会各个领域依法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享有广泛的权利和自由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，使人们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安全、有尊严地生活。（个人）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P45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第一段）</a:t>
            </a:r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②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法治是现代政治文明的核心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，是发展市场经济、实现强国富民的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基本保障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，是解决社会矛盾、维护社会稳定、实现社会正义的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有效方式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。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（国家）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P47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第二段）</a:t>
            </a:r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③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走法治道路是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实现中华民族伟大复兴的必然选择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。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（国家）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P47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第二段）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81280" y="-211455"/>
            <a:ext cx="9143365" cy="11811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法治的意义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为什么要选择法治的道路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38015" y="898525"/>
            <a:ext cx="8667969" cy="557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①法治能够为人们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提供良好的生活秩序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，保障人们在社会各个领域依法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享有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_________________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，使人们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_______________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生活。</a:t>
            </a:r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②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法治是现代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____________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的核心，是发展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、实现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的基本保障，是解决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____________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、维护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、实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的有效方式。</a:t>
            </a:r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③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走法治道路是实现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___________________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的必然选择。</a:t>
            </a:r>
          </a:p>
        </p:txBody>
      </p:sp>
    </p:spTree>
    <p:extLst>
      <p:ext uri="{BB962C8B-B14F-4D97-AF65-F5344CB8AC3E}">
        <p14:creationId xmlns:p14="http://schemas.microsoft.com/office/powerpoint/2010/main" val="28417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363220" y="233681"/>
            <a:ext cx="7073900" cy="7213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、依法治国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/>
              </a:rPr>
              <a:t>的地位、目标、要求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63220" y="3079491"/>
            <a:ext cx="8486140" cy="2638903"/>
          </a:xfrm>
          <a:prstGeom prst="rect">
            <a:avLst/>
          </a:prstGeom>
          <a:noFill/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6433" tIns="48216" rIns="96433" bIns="48216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总目标：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       建设中国特色社会主义法治体系，建设社会主义法治国家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要求（十六字方针）：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P49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相关链接）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科学立法、严格执法、公正司法、全民守法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00D552D4-9D1A-4729-99BE-F9EEFD6DCE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63220" y="1106805"/>
            <a:ext cx="8381683" cy="1820922"/>
          </a:xfrm>
          <a:prstGeom prst="rect">
            <a:avLst/>
          </a:prstGeom>
          <a:noFill/>
          <a:ln w="9525">
            <a:noFill/>
          </a:ln>
        </p:spPr>
        <p:txBody>
          <a:bodyPr wrap="square" lIns="96433" tIns="48216" rIns="96433" bIns="48216">
            <a:spAutoFit/>
          </a:bodyPr>
          <a:lstStyle/>
          <a:p>
            <a:pPr fontAlgn="auto"/>
            <a:r>
              <a:rPr lang="zh-CN" altLang="en-US" sz="2800" b="1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地位（重要性）：</a:t>
            </a:r>
            <a:endParaRPr lang="en-US" altLang="zh-CN" sz="2800" b="1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/>
            <a:r>
              <a:rPr lang="en-US" altLang="zh-CN" sz="28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</a:t>
            </a:r>
            <a:r>
              <a:rPr lang="zh-CN" altLang="en-US" sz="2800" b="1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依法治国是党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领导人民治理国家的</a:t>
            </a:r>
            <a:r>
              <a:rPr lang="zh-CN" altLang="en-US" sz="28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基本方略</a:t>
            </a:r>
            <a:r>
              <a:rPr lang="zh-CN" altLang="en-US" sz="24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P47</a:t>
            </a:r>
            <a:r>
              <a:rPr lang="zh-CN" altLang="en-US" sz="24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</a:p>
          <a:p>
            <a:pPr fontAlgn="auto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②全面依法治国是中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国特色社会主义的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本质要求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重要保障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。（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P48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363220" y="233681"/>
            <a:ext cx="7073900" cy="7213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、依法治国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/>
              </a:rPr>
              <a:t>的地位、目标、要求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63220" y="3079491"/>
            <a:ext cx="8486140" cy="2638903"/>
          </a:xfrm>
          <a:prstGeom prst="rect">
            <a:avLst/>
          </a:prstGeom>
          <a:noFill/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6433" tIns="48216" rIns="96433" bIns="48216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总目标：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       建设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__________________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，建设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__________________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要求（十六字方针）：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P49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相关链接）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___________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00D552D4-9D1A-4729-99BE-F9EEFD6DCE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63220" y="1106805"/>
            <a:ext cx="8381683" cy="1820922"/>
          </a:xfrm>
          <a:prstGeom prst="rect">
            <a:avLst/>
          </a:prstGeom>
          <a:noFill/>
          <a:ln w="9525">
            <a:noFill/>
          </a:ln>
        </p:spPr>
        <p:txBody>
          <a:bodyPr wrap="square" lIns="96433" tIns="48216" rIns="96433" bIns="48216">
            <a:spAutoFit/>
          </a:bodyPr>
          <a:lstStyle/>
          <a:p>
            <a:pPr fontAlgn="auto"/>
            <a:r>
              <a:rPr lang="zh-CN" altLang="en-US" sz="2800" b="1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地位（重要性）：</a:t>
            </a:r>
            <a:endParaRPr lang="en-US" altLang="zh-CN" sz="2800" b="1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/>
            <a:r>
              <a:rPr lang="en-US" altLang="zh-CN" sz="28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</a:t>
            </a:r>
            <a:r>
              <a:rPr lang="zh-CN" altLang="en-US" sz="2800" b="1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依法治国是党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领导人民治理国家的</a:t>
            </a:r>
            <a:r>
              <a:rPr lang="en-US" altLang="zh-CN" sz="28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__________</a:t>
            </a:r>
            <a:r>
              <a:rPr lang="zh-CN" altLang="en-US" sz="24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P47</a:t>
            </a:r>
            <a:r>
              <a:rPr lang="zh-CN" altLang="en-US" sz="24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</a:p>
          <a:p>
            <a:pPr fontAlgn="auto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②全面依法治国是中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国特色社会主义的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P48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985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"/>
          <p:cNvSpPr/>
          <p:nvPr>
            <p:custDataLst>
              <p:tags r:id="rId1"/>
            </p:custDataLst>
          </p:nvPr>
        </p:nvSpPr>
        <p:spPr>
          <a:xfrm>
            <a:off x="434578" y="945515"/>
            <a:ext cx="8424942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要努力使每一项立法都得到人民群众的普遍拥护，使每一部法律法规都得到严格执行，使每一个司法案件都体现公平正义，使每一位公民都成为法治的忠实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崇尚者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、自觉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遵守者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和坚定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捍卫者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sz="2800" b="1" dirty="0">
                <a:solidFill>
                  <a:srgbClr val="FFF4F4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P49</a:t>
            </a:r>
          </a:p>
        </p:txBody>
      </p:sp>
      <p:sp>
        <p:nvSpPr>
          <p:cNvPr id="13315" name="文本框 2"/>
          <p:cNvSpPr/>
          <p:nvPr>
            <p:custDataLst>
              <p:tags r:id="rId2"/>
            </p:custDataLst>
          </p:nvPr>
        </p:nvSpPr>
        <p:spPr>
          <a:xfrm>
            <a:off x="508476" y="4600227"/>
            <a:ext cx="8351043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（2）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坚定不移地走中国特色社会主义法治道路，必须坚持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党的领导、人民当家作主、依法治国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有机统一。</a:t>
            </a:r>
            <a:r>
              <a:rPr lang="en-US" altLang="zh-CN" sz="2800" b="1" dirty="0">
                <a:solidFill>
                  <a:srgbClr val="FFF4F4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P50</a:t>
            </a:r>
          </a:p>
        </p:txBody>
      </p:sp>
      <p:sp>
        <p:nvSpPr>
          <p:cNvPr id="13317" name="矩形 13316"/>
          <p:cNvSpPr/>
          <p:nvPr>
            <p:custDataLst>
              <p:tags r:id="rId3"/>
            </p:custDataLst>
          </p:nvPr>
        </p:nvSpPr>
        <p:spPr>
          <a:xfrm>
            <a:off x="434578" y="3203758"/>
            <a:ext cx="8424942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defTabSz="685800"/>
            <a:r>
              <a:rPr lang="en-US" altLang="zh-CN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(</a:t>
            </a:r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建设法治中国，要推进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科学立法、严格执法、公正司法、全民守法</a:t>
            </a:r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。</a:t>
            </a:r>
            <a:r>
              <a:rPr lang="en-US" altLang="zh-CN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)</a:t>
            </a:r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 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34578" y="239591"/>
            <a:ext cx="8941118" cy="6331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微软雅黑"/>
                <a:ea typeface="微软雅黑"/>
                <a:cs typeface="+mn-ea"/>
                <a:sym typeface="+mn-ea"/>
              </a:rPr>
              <a:t>4. </a:t>
            </a:r>
            <a:r>
              <a:rPr lang="zh-CN" alt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微软雅黑"/>
                <a:ea typeface="微软雅黑"/>
                <a:cs typeface="+mn-ea"/>
                <a:sym typeface="+mn-ea"/>
              </a:rPr>
              <a:t>怎样建设法治中国？（重点）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"/>
          <p:cNvSpPr/>
          <p:nvPr>
            <p:custDataLst>
              <p:tags r:id="rId1"/>
            </p:custDataLst>
          </p:nvPr>
        </p:nvSpPr>
        <p:spPr>
          <a:xfrm>
            <a:off x="434578" y="945515"/>
            <a:ext cx="8424942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要努力使每一项立法都得到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的普遍拥护，使每一部法律法规都得到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___________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，使每一个司法案件都体现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___________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，使每一位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都成为法治的忠实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、自觉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和坚定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_________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sz="2800" b="1" dirty="0">
                <a:solidFill>
                  <a:srgbClr val="FFF4F4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P49</a:t>
            </a:r>
          </a:p>
        </p:txBody>
      </p:sp>
      <p:sp>
        <p:nvSpPr>
          <p:cNvPr id="13315" name="文本框 2"/>
          <p:cNvSpPr/>
          <p:nvPr>
            <p:custDataLst>
              <p:tags r:id="rId2"/>
            </p:custDataLst>
          </p:nvPr>
        </p:nvSpPr>
        <p:spPr>
          <a:xfrm>
            <a:off x="508476" y="4600227"/>
            <a:ext cx="8351043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（2）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坚定不移地走中国特色社会主义法治道路，必须坚持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__________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有机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统一。</a:t>
            </a:r>
            <a:r>
              <a:rPr lang="en-US" altLang="zh-CN" sz="2800" b="1" dirty="0">
                <a:solidFill>
                  <a:srgbClr val="FFF4F4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P50</a:t>
            </a:r>
          </a:p>
        </p:txBody>
      </p:sp>
      <p:sp>
        <p:nvSpPr>
          <p:cNvPr id="13317" name="矩形 13316"/>
          <p:cNvSpPr/>
          <p:nvPr>
            <p:custDataLst>
              <p:tags r:id="rId3"/>
            </p:custDataLst>
          </p:nvPr>
        </p:nvSpPr>
        <p:spPr>
          <a:xfrm>
            <a:off x="434578" y="3203758"/>
            <a:ext cx="8424942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defTabSz="685800"/>
            <a:r>
              <a:rPr lang="en-US" altLang="zh-CN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(</a:t>
            </a:r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建设法治中国，要推进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科学立法、严格执法、公正司法、全民守法</a:t>
            </a:r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。</a:t>
            </a:r>
            <a:r>
              <a:rPr lang="en-US" altLang="zh-CN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)</a:t>
            </a:r>
            <a:r>
              <a:rPr lang="zh-CN" altLang="en-US" sz="2800" b="1" dirty="0">
                <a:solidFill>
                  <a:srgbClr val="2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</a:rPr>
              <a:t> 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34578" y="239591"/>
            <a:ext cx="8941118" cy="6331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>
              <a:lnSpc>
                <a:spcPct val="120000"/>
              </a:lnSpc>
            </a:pPr>
            <a:r>
              <a:rPr lang="en-US" altLang="zh-CN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微软雅黑"/>
                <a:ea typeface="微软雅黑"/>
                <a:cs typeface="+mn-ea"/>
                <a:sym typeface="+mn-ea"/>
              </a:rPr>
              <a:t>4. </a:t>
            </a:r>
            <a:r>
              <a:rPr lang="zh-CN" alt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微软雅黑"/>
                <a:ea typeface="微软雅黑"/>
                <a:cs typeface="+mn-ea"/>
                <a:sym typeface="+mn-ea"/>
              </a:rPr>
              <a:t>怎样建设法治中国？（重点）</a:t>
            </a:r>
          </a:p>
        </p:txBody>
      </p:sp>
    </p:spTree>
    <p:extLst>
      <p:ext uri="{BB962C8B-B14F-4D97-AF65-F5344CB8AC3E}">
        <p14:creationId xmlns:p14="http://schemas.microsoft.com/office/powerpoint/2010/main" val="14054599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PLUGINVER]" val="10"/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  <p:tag name="ISPRING_PRESENTATION_TITLE" val="PowerPoint 演示文稿"/>
  <p:tag name="KSO_WM_DOC_GUID" val="{e0812181-e48d-4a8f-9544-137ac878785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4"/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5"/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6"/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7"/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8"/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9"/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1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0"/>
  <p:tag name="KSO_WM_UNIT_INDEX" val="0"/>
  <p:tag name="KSO_WM_UNIT_LAYERLEVEL" val="1"/>
  <p:tag name="KSO_WM_UNIT_SUBTYPE" val="h"/>
  <p:tag name="KSO_WM_UNIT_TYPE" val="i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0"/>
  <p:tag name="KSO_WM_BEAUTIFY_FLAG" val="#wm#"/>
  <p:tag name="KSO_WM_SLIDE_BACKGROUND_TYPE" val="leftRight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4*i*0"/>
  <p:tag name="KSO_WM_UNIT_INDEX" val="0"/>
  <p:tag name="KSO_WM_UNIT_LAYERLEVEL" val="1"/>
  <p:tag name="KSO_WM_UNIT_SUBTYPE" val="h"/>
  <p:tag name="KSO_WM_UNIT_TYPE" val="i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1"/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2"/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3"/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4"/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5"/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6"/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7"/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9"/>
  <p:tag name="KSO_WM_BEAUTIFY_FLAG" val="#wm#"/>
  <p:tag name="KSO_WM_SLIDE_BACKGROUND_TYPE" val="topBottom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5*i*0"/>
  <p:tag name="KSO_WM_UNIT_INDEX" val="0"/>
  <p:tag name="KSO_WM_UNIT_LAYERLEVEL" val="1"/>
  <p:tag name="KSO_WM_UNIT_SUBTYPE" val="h"/>
  <p:tag name="KSO_WM_UNIT_TYPE" val="i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0"/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1"/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2"/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3"/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4"/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5"/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6"/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7"/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9"/>
  <p:tag name="KSO_WM_BEAUTIFY_FLAG" val="#wm#"/>
  <p:tag name="KSO_WM_SLIDE_BACKGROUND_TYPE" val="bottomTop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6*i*0"/>
  <p:tag name="KSO_WM_UNIT_INDEX" val="0"/>
  <p:tag name="KSO_WM_UNIT_LAYERLEVEL" val="1"/>
  <p:tag name="KSO_WM_UNIT_SUBTYPE" val="h"/>
  <p:tag name="KSO_WM_UNIT_TYPE" val="i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0"/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1"/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2"/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3"/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4"/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5"/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6"/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7"/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9"/>
  <p:tag name="KSO_WM_BEAUTIFY_FLAG" val="#wm#"/>
  <p:tag name="KSO_WM_SLIDE_BACKGROUND_TYPE" val="navigation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7*i*0"/>
  <p:tag name="KSO_WM_UNIT_INDEX" val="0"/>
  <p:tag name="KSO_WM_UNIT_LAYERLEVEL" val="1"/>
  <p:tag name="KSO_WM_UNIT_SUBTYPE" val="h"/>
  <p:tag name="KSO_WM_UNIT_TYPE" val="i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0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1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2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3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4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5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6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7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8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9"/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1"/>
  <p:tag name="KSO_WM_BEAUTIFY_FLAG" val="#wm#"/>
  <p:tag name="KSO_WM_SLIDE_BACKGROUND_TYPE" val="belt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8*i*0"/>
  <p:tag name="KSO_WM_UNIT_INDEX" val="0"/>
  <p:tag name="KSO_WM_UNIT_LAYERLEVEL" val="1"/>
  <p:tag name="KSO_WM_UNIT_SUBTYPE" val="h"/>
  <p:tag name="KSO_WM_UNIT_TYPE" val="i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2"/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3"/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4"/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5"/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6"/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7"/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8"/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0"/>
  <p:tag name="KSO_WM_BEAUTIFY_FLAG" val="#wm#"/>
  <p:tag name="KSO_WM_TAG_VERSION" val="1.0"/>
  <p:tag name="KSO_WM_TEMPLATE_CATEGORY" val="custom"/>
  <p:tag name="KSO_WM_TEMPLATE_INDEX" val="20204249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1"/>
  <p:tag name="KSO_WM_BEAUTIFY_FLAG" val="#wm#"/>
  <p:tag name="KSO_WM_TAG_VERSION" val="1.0"/>
  <p:tag name="KSO_WM_TEMPLATE_CATEGORY" val="custom"/>
  <p:tag name="KSO_WM_TEMPLATE_INDEX" val="20204249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5"/>
  <p:tag name="KSO_WM_BEAUTIFY_FLAG" val="#wm#"/>
  <p:tag name="KSO_WM_TAG_VERSION" val="1.0"/>
  <p:tag name="KSO_WM_TEMPLATE_CATEGORY" val="custom"/>
  <p:tag name="KSO_WM_TEMPLATE_COLOR_TYPE" val="1"/>
  <p:tag name="KSO_WM_TEMPLATE_INDEX" val="20204249"/>
  <p:tag name="KSO_WM_TEMPLATE_MASTER_THUMB_INDEX" val="12"/>
  <p:tag name="KSO_WM_TEMPLATE_MASTER_TYPE" val="1"/>
  <p:tag name="KSO_WM_TEMPLATE_SUBCATEGORY" val="0"/>
  <p:tag name="KSO_WM_TEMPLATE_THUMBS_INDEX" val="1、4、6、8、10、12、13、14、15、18、23、27、29、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3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4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5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6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7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8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9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0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y*1"/>
  <p:tag name="KSO_WM_UNIT_INDEX" val="1"/>
  <p:tag name="KSO_WM_UNIT_LAYERLEVEL" val="1"/>
  <p:tag name="KSO_WM_UNIT_TYPE" val="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1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2"/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FF4F4"/>
      </a:dk2>
      <a:lt2>
        <a:srgbClr val="FFFFFF"/>
      </a:lt2>
      <a:accent1>
        <a:srgbClr val="E95652"/>
      </a:accent1>
      <a:accent2>
        <a:srgbClr val="E86B40"/>
      </a:accent2>
      <a:accent3>
        <a:srgbClr val="CD883A"/>
      </a:accent3>
      <a:accent4>
        <a:srgbClr val="A4A944"/>
      </a:accent4>
      <a:accent5>
        <a:srgbClr val="78CA64"/>
      </a:accent5>
      <a:accent6>
        <a:srgbClr val="52E99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622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wenyinghui</dc:creator>
  <cp:lastModifiedBy>何 智君</cp:lastModifiedBy>
  <cp:revision>561</cp:revision>
  <dcterms:created xsi:type="dcterms:W3CDTF">2018-03-14T22:25:00Z</dcterms:created>
  <dcterms:modified xsi:type="dcterms:W3CDTF">2020-09-28T15:26:27Z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国家行政机关1.pptx">
    <vt:lpwstr>7</vt:lpwstr>
  </property>
  <property fmtid="{D5CDD505-2E9C-101B-9397-08002B2CF9AE}" pid="4" name="国家行政机关6.pptx">
    <vt:lpwstr>1</vt:lpwstr>
  </property>
</Properties>
</file>