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2" name="qizhong" initials="q" lastIdx="1" clrIdx="1"/>
  <p:cmAuthor id="3" name="Administrator" initials="A" lastIdx="1" clrIdx="0"/>
  <p:cmAuthor id="4" name="CHINESE-BC06F90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/>
            <a:fld id="{9A0DB2DC-4C9A-4742-B13C-FB6460FD3503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16FA71-E5A1-4B22-877B-790B2D8CCF13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3E3D14-F9A9-4AF5-B188-E52C6FB3383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strator\Desktop\模板\图片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4"/>
            <a:ext cx="12192000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524000" y="1597660"/>
            <a:ext cx="7298055" cy="120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69594" y="3336131"/>
            <a:ext cx="673894" cy="27432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59330" y="1784985"/>
            <a:ext cx="5460683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700" b="1">
                <a:latin typeface="微软雅黑" panose="020B0503020204020204" charset="-122"/>
                <a:ea typeface="微软雅黑" panose="020B0503020204020204" charset="-122"/>
              </a:rPr>
              <a:t>中华文化的产生、内容及特点。</a:t>
            </a:r>
          </a:p>
        </p:txBody>
      </p:sp>
      <p:sp>
        <p:nvSpPr>
          <p:cNvPr id="37" name="文本框 18"/>
          <p:cNvSpPr txBox="1"/>
          <p:nvPr/>
        </p:nvSpPr>
        <p:spPr>
          <a:xfrm>
            <a:off x="2241709" y="4063365"/>
            <a:ext cx="5898356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5.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文化自信的内涵、重要性及措施？</a:t>
            </a:r>
          </a:p>
        </p:txBody>
      </p:sp>
      <p:sp>
        <p:nvSpPr>
          <p:cNvPr id="41" name="文本框 18"/>
          <p:cNvSpPr txBox="1"/>
          <p:nvPr/>
        </p:nvSpPr>
        <p:spPr>
          <a:xfrm>
            <a:off x="2268379" y="2925604"/>
            <a:ext cx="6261735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r>
              <a:rPr lang="zh-CN" altLang="en-US" sz="2700" b="1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中国特色社会主义文化的构成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？</a:t>
            </a:r>
          </a:p>
        </p:txBody>
      </p:sp>
      <p:sp>
        <p:nvSpPr>
          <p:cNvPr id="45" name="文本框 18"/>
          <p:cNvSpPr txBox="1"/>
          <p:nvPr/>
        </p:nvSpPr>
        <p:spPr>
          <a:xfrm>
            <a:off x="2259330" y="2364581"/>
            <a:ext cx="7114223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中华文化为什么能够薪火相传、一脉相承?</a:t>
            </a:r>
          </a:p>
        </p:txBody>
      </p:sp>
      <p:sp>
        <p:nvSpPr>
          <p:cNvPr id="20" name="文本框 18"/>
          <p:cNvSpPr txBox="1"/>
          <p:nvPr/>
        </p:nvSpPr>
        <p:spPr>
          <a:xfrm>
            <a:off x="2241709" y="4640104"/>
            <a:ext cx="6589395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6.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中华传统美德的重要性、特点、内容？</a:t>
            </a:r>
          </a:p>
        </p:txBody>
      </p:sp>
      <p:sp>
        <p:nvSpPr>
          <p:cNvPr id="23" name="文本框 18"/>
          <p:cNvSpPr txBox="1"/>
          <p:nvPr/>
        </p:nvSpPr>
        <p:spPr>
          <a:xfrm>
            <a:off x="2241471" y="5185410"/>
            <a:ext cx="5898356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7.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青少年如何践行中华传统美德 ？</a:t>
            </a:r>
          </a:p>
        </p:txBody>
      </p:sp>
      <p:pic>
        <p:nvPicPr>
          <p:cNvPr id="8214" name="图片 23"/>
          <p:cNvPicPr>
            <a:picLocks noChangeAspect="1"/>
          </p:cNvPicPr>
          <p:nvPr/>
        </p:nvPicPr>
        <p:blipFill>
          <a:blip r:embed="rId4"/>
          <a:srcRect l="-1025" r="-2"/>
          <a:stretch>
            <a:fillRect/>
          </a:stretch>
        </p:blipFill>
        <p:spPr>
          <a:xfrm flipH="1">
            <a:off x="7837170" y="-176530"/>
            <a:ext cx="2901950" cy="287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8"/>
          <p:cNvSpPr txBox="1"/>
          <p:nvPr/>
        </p:nvSpPr>
        <p:spPr>
          <a:xfrm>
            <a:off x="2238375" y="3502819"/>
            <a:ext cx="5898356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4.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中华文化的作用。</a:t>
            </a:r>
          </a:p>
        </p:txBody>
      </p:sp>
      <p:sp>
        <p:nvSpPr>
          <p:cNvPr id="4" name="矩形 5126"/>
          <p:cNvSpPr/>
          <p:nvPr/>
        </p:nvSpPr>
        <p:spPr>
          <a:xfrm>
            <a:off x="2435225" y="281305"/>
            <a:ext cx="5401945" cy="9823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2100" b="1" dirty="0">
                <a:solidFill>
                  <a:srgbClr val="FF0000"/>
                </a:solidFill>
                <a:effectLst>
                  <a:outerShdw dist="35921" dir="2699999" algn="ctr" rotWithShape="0">
                    <a:srgbClr val="C0C0C0">
                      <a:alpha val="7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第五课：守望精神家园</a:t>
            </a:r>
          </a:p>
          <a:p>
            <a:pPr algn="ctr"/>
            <a:r>
              <a:rPr lang="zh-CN" altLang="en-US" sz="2100" b="1" dirty="0">
                <a:solidFill>
                  <a:schemeClr val="tx1"/>
                </a:solidFill>
                <a:effectLst>
                  <a:outerShdw dist="35921" dir="2699999" algn="ctr" rotWithShape="0">
                    <a:srgbClr val="C0C0C0">
                      <a:alpha val="7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第一框：延续文化血脉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2"/>
      <p:bldP spid="19" grpId="4"/>
      <p:bldP spid="37" grpId="7"/>
      <p:bldP spid="41" grpId="10"/>
      <p:bldP spid="45" grpId="13"/>
      <p:bldP spid="20" grpId="16"/>
      <p:bldP spid="23" grpId="19"/>
      <p:bldP spid="2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/>
          <p:cNvSpPr txBox="1">
            <a:spLocks noChangeArrowheads="1"/>
          </p:cNvSpPr>
          <p:nvPr/>
        </p:nvSpPr>
        <p:spPr bwMode="auto">
          <a:xfrm>
            <a:off x="1859591" y="3637601"/>
            <a:ext cx="1935874" cy="506730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sp>
        <p:nvSpPr>
          <p:cNvPr id="16386" name="文本框 2"/>
          <p:cNvSpPr txBox="1">
            <a:spLocks noChangeArrowheads="1"/>
          </p:cNvSpPr>
          <p:nvPr/>
        </p:nvSpPr>
        <p:spPr bwMode="auto">
          <a:xfrm>
            <a:off x="4540486" y="3081148"/>
            <a:ext cx="505142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①独具特色的</a:t>
            </a:r>
            <a:r>
              <a:rPr lang="zh-CN" altLang="en-US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语言文字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00000"/>
              </a:lnSpc>
            </a:pP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②浩如烟海的</a:t>
            </a:r>
            <a:r>
              <a:rPr lang="zh-CN" altLang="en-US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文化典籍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00000"/>
              </a:lnSpc>
            </a:pP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③名扬世界的</a:t>
            </a:r>
            <a:r>
              <a:rPr lang="zh-CN" altLang="en-US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科技工艺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00000"/>
              </a:lnSpc>
            </a:pP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④异彩纷呈的</a:t>
            </a:r>
            <a:r>
              <a:rPr lang="zh-CN" altLang="en-US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文学艺术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等等。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027011" y="3244691"/>
            <a:ext cx="384334" cy="142541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859280" y="1104900"/>
            <a:ext cx="5524976" cy="506730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7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、中华文化的产生、内容和特点</a:t>
            </a:r>
            <a:endParaRPr lang="zh-CN" altLang="zh-CN" sz="27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剪去单角的矩形 14"/>
          <p:cNvSpPr/>
          <p:nvPr/>
        </p:nvSpPr>
        <p:spPr>
          <a:xfrm rot="10800000" flipV="1">
            <a:off x="1811020" y="165100"/>
            <a:ext cx="3062605" cy="687070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一、中华文化根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59190" y="5101526"/>
            <a:ext cx="6967668" cy="631190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7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7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源远流长、博大精深。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59440" y="1837373"/>
            <a:ext cx="8632825" cy="1110615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产生：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各族人民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团结互助，相互学习，用自己的勤劳和智慧</a:t>
            </a:r>
            <a:r>
              <a:rPr lang="zh-CN" altLang="en-US" sz="2400" b="1" u="sng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共同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开发建设祖国的大好河山，</a:t>
            </a:r>
            <a:r>
              <a:rPr lang="zh-CN" altLang="en-US" sz="2400" b="1" u="sng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创造了灿烂的中华文化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ldLvl="0" animBg="1"/>
      <p:bldP spid="16386" grpId="0"/>
      <p:bldP spid="4" grpId="0" bldLvl="0" animBg="1"/>
      <p:bldP spid="7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/>
          <p:cNvSpPr txBox="1">
            <a:spLocks noChangeArrowheads="1"/>
          </p:cNvSpPr>
          <p:nvPr/>
        </p:nvSpPr>
        <p:spPr bwMode="auto">
          <a:xfrm>
            <a:off x="1873570" y="1217414"/>
            <a:ext cx="7311860" cy="506730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中华文化为什么能够薪火相传、一脉相承?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8445" y="1883410"/>
            <a:ext cx="9636760" cy="1337945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27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中华文化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具有应对挑战、与时俱进的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创造力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和海纳百川、有容乃大的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包容力。</a:t>
            </a:r>
          </a:p>
        </p:txBody>
      </p:sp>
      <p:sp>
        <p:nvSpPr>
          <p:cNvPr id="5" name="剪去单角的矩形 4"/>
          <p:cNvSpPr/>
          <p:nvPr/>
        </p:nvSpPr>
        <p:spPr>
          <a:xfrm rot="10800000" flipV="1">
            <a:off x="1702440" y="320310"/>
            <a:ext cx="3062288" cy="639604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一、中华文化根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梯形 7"/>
          <p:cNvSpPr/>
          <p:nvPr/>
        </p:nvSpPr>
        <p:spPr>
          <a:xfrm>
            <a:off x="2905262" y="3516270"/>
            <a:ext cx="6166013" cy="571500"/>
          </a:xfrm>
          <a:prstGeom prst="trapezoid">
            <a:avLst>
              <a:gd name="adj" fmla="val 39214"/>
            </a:avLst>
          </a:prstGeom>
          <a:solidFill>
            <a:srgbClr val="FFFF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、中国特色社会主义文化的构成</a:t>
            </a:r>
          </a:p>
        </p:txBody>
      </p:sp>
      <p:sp>
        <p:nvSpPr>
          <p:cNvPr id="29" name="卷形: 水平 28"/>
          <p:cNvSpPr/>
          <p:nvPr/>
        </p:nvSpPr>
        <p:spPr>
          <a:xfrm>
            <a:off x="1759585" y="4923790"/>
            <a:ext cx="2465070" cy="701675"/>
          </a:xfrm>
          <a:prstGeom prst="horizontalScroll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 fontAlgn="auto"/>
            <a:r>
              <a:rPr lang="zh-CN" altLang="en-US" sz="2700" b="1" noProof="1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zh-CN" altLang="en-US" sz="2700" b="1" noProof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传统文化</a:t>
            </a:r>
          </a:p>
        </p:txBody>
      </p:sp>
      <p:sp>
        <p:nvSpPr>
          <p:cNvPr id="36" name="卷形: 水平 35"/>
          <p:cNvSpPr/>
          <p:nvPr/>
        </p:nvSpPr>
        <p:spPr>
          <a:xfrm>
            <a:off x="4883483" y="4932443"/>
            <a:ext cx="1944215" cy="626269"/>
          </a:xfrm>
          <a:prstGeom prst="horizontalScroll">
            <a:avLst/>
          </a:prstGeom>
          <a:solidFill>
            <a:srgbClr val="FF71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 fontAlgn="auto"/>
            <a:r>
              <a:rPr lang="zh-CN" altLang="en-US" sz="2700" b="1" noProof="1" smtClean="0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革命</a:t>
            </a:r>
            <a:r>
              <a:rPr lang="zh-CN" altLang="en-US" sz="2700" b="1" noProof="1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文化</a:t>
            </a:r>
          </a:p>
        </p:txBody>
      </p:sp>
      <p:sp>
        <p:nvSpPr>
          <p:cNvPr id="19" name="卷形: 水平 35"/>
          <p:cNvSpPr/>
          <p:nvPr/>
        </p:nvSpPr>
        <p:spPr>
          <a:xfrm>
            <a:off x="7465060" y="4907280"/>
            <a:ext cx="3202940" cy="626110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700" b="1" noProof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社会主义先进文化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39616" y="4845770"/>
            <a:ext cx="66967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558540" y="4278154"/>
            <a:ext cx="14764" cy="552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53601" y="4249896"/>
            <a:ext cx="3334" cy="580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56308" y="4211003"/>
            <a:ext cx="0" cy="634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bldLvl="0" animBg="1"/>
      <p:bldP spid="6" grpId="0" bldLvl="0" animBg="1"/>
      <p:bldP spid="29" grpId="0" bldLvl="0" animBg="1"/>
      <p:bldP spid="36" grpId="0" bldLvl="0" animBg="1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92078" y="2135634"/>
            <a:ext cx="8406833" cy="407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）文化是一个国家、一个民族的</a:t>
            </a:r>
            <a:r>
              <a:rPr lang="zh-CN" altLang="en-US" sz="27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灵魂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中华文化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具有应对挑战、与时俱进的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创造力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和海纳百川、有容乃大的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包容力。</a:t>
            </a:r>
            <a:endParaRPr lang="zh-CN" altLang="en-US" sz="27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）中华文化积淀着中华民族最深层的</a:t>
            </a:r>
            <a:r>
              <a:rPr lang="zh-CN" altLang="en-US" sz="27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精神追求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，代表着中华民族独特的</a:t>
            </a:r>
            <a:r>
              <a:rPr lang="zh-CN" altLang="en-US" sz="27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精神标识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，为中华民族的伟大复兴提供</a:t>
            </a:r>
            <a:r>
              <a:rPr lang="zh-CN" altLang="en-US" sz="27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精神动力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7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）中华文化增添了中国人民和中华民族内心深处的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自信和自豪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剪去单角的矩形 5"/>
          <p:cNvSpPr/>
          <p:nvPr/>
        </p:nvSpPr>
        <p:spPr>
          <a:xfrm rot="10800000" flipV="1">
            <a:off x="1702440" y="276300"/>
            <a:ext cx="3062288" cy="639604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一、中华文化根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2163544" y="1180984"/>
            <a:ext cx="3769843" cy="571500"/>
          </a:xfrm>
          <a:prstGeom prst="trapezoid">
            <a:avLst>
              <a:gd name="adj" fmla="val 39214"/>
            </a:avLst>
          </a:prstGeom>
          <a:solidFill>
            <a:srgbClr val="FFFF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、中华文化的作用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1778" y="2869976"/>
            <a:ext cx="8128328" cy="2310765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3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文化</a:t>
            </a:r>
            <a:r>
              <a:rPr lang="zh-CN" altLang="zh-CN" sz="3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自信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700" b="1" dirty="0" smtClean="0">
                <a:latin typeface="微软雅黑" panose="020B0503020204020204" charset="-122"/>
                <a:ea typeface="微软雅黑" panose="020B0503020204020204" charset="-122"/>
              </a:rPr>
              <a:t>一个国家、一个民族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zh-CN" sz="2700" b="1" u="sng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自身文化价值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的充分肯定，是对</a:t>
            </a:r>
            <a:r>
              <a:rPr lang="zh-CN" altLang="zh-CN" sz="2700" b="1" u="sng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自身文化生命力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的坚定信念，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700" b="1" dirty="0" smtClean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国家、一个民族发展中</a:t>
            </a:r>
            <a:r>
              <a:rPr lang="zh-CN" altLang="zh-CN" sz="2700" b="1" u="sng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更基本、更深沉、更持久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的力量。</a:t>
            </a: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392806" y="2034654"/>
            <a:ext cx="2034023" cy="506730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b="1" dirty="0" smtClean="0">
                <a:ea typeface="黑体" panose="02010609060101010101" charset="-122"/>
              </a:rPr>
              <a:t>（</a:t>
            </a:r>
            <a:r>
              <a:rPr lang="en-US" altLang="zh-CN" sz="2700" b="1" dirty="0" smtClean="0">
                <a:ea typeface="黑体" panose="02010609060101010101" charset="-122"/>
              </a:rPr>
              <a:t>1</a:t>
            </a:r>
            <a:r>
              <a:rPr lang="zh-CN" altLang="en-US" sz="2700" b="1" dirty="0" smtClean="0">
                <a:ea typeface="黑体" panose="02010609060101010101" charset="-122"/>
              </a:rPr>
              <a:t>）</a:t>
            </a:r>
            <a:r>
              <a:rPr lang="zh-CN" altLang="zh-CN" sz="2700" b="1" dirty="0" smtClean="0">
                <a:ea typeface="黑体" panose="02010609060101010101" charset="-122"/>
              </a:rPr>
              <a:t>含义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 rot="10800000" flipV="1">
            <a:off x="1746450" y="302903"/>
            <a:ext cx="3062288" cy="639604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一、中华文化根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2107237" y="1248761"/>
            <a:ext cx="2731355" cy="488722"/>
          </a:xfrm>
          <a:prstGeom prst="trapezoid">
            <a:avLst>
              <a:gd name="adj" fmla="val 39214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80000"/>
              </a:lnSpc>
              <a:spcBef>
                <a:spcPct val="16000"/>
              </a:spcBef>
            </a:pPr>
            <a:r>
              <a:rPr kumimoji="0" lang="en-US" altLang="zh-CN" sz="3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kumimoji="0" lang="zh-CN" altLang="en-US" sz="3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、文化自信</a:t>
            </a:r>
            <a:endParaRPr lang="en-US" altLang="zh-CN" sz="27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单角的矩形 6"/>
          <p:cNvSpPr/>
          <p:nvPr/>
        </p:nvSpPr>
        <p:spPr>
          <a:xfrm rot="10800000" flipV="1">
            <a:off x="1825105" y="312758"/>
            <a:ext cx="3062288" cy="639604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一、中华文化根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梯形 7"/>
          <p:cNvSpPr/>
          <p:nvPr/>
        </p:nvSpPr>
        <p:spPr>
          <a:xfrm>
            <a:off x="2183765" y="1145540"/>
            <a:ext cx="2421255" cy="517525"/>
          </a:xfrm>
          <a:prstGeom prst="trapezoid">
            <a:avLst>
              <a:gd name="adj" fmla="val 39214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90000"/>
              </a:lnSpc>
              <a:spcBef>
                <a:spcPct val="16000"/>
              </a:spcBef>
            </a:pP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、文化自信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2900" y="1941830"/>
            <a:ext cx="11458575" cy="426148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）文化是一个国家、一个民族的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灵魂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。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）中华文化积淀着中华民族最深层的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精神追求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，代表着中华民族独特的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精神标识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，为中华民族的伟大复兴提供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精神动力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）中华文化增添了中国人民和中华民族内心深处的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自信和自豪。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（文化的作用）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）文化自信是一个国家、一个民族对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自身文化价值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的充分肯定，是对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自身文化生命力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的坚定信念，是一个国家、一个民族发展中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更基本、更深沉、更持久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的力量。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（文化自信的含义）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）没有高度的文化自信，没有文化的繁荣兴衰，就没有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中华民族伟大复兴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。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6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）坚定文化自信，事关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国运兴衰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文化安全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全民族精神的传承发展。</a:t>
            </a: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4997672" y="1145705"/>
            <a:ext cx="5518334" cy="506730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b="1" dirty="0" smtClean="0">
                <a:solidFill>
                  <a:schemeClr val="tx1"/>
                </a:solidFill>
                <a:ea typeface="黑体" panose="02010609060101010101" charset="-122"/>
              </a:rPr>
              <a:t>（</a:t>
            </a:r>
            <a:r>
              <a:rPr lang="en-US" altLang="zh-CN" sz="2700" b="1" dirty="0" smtClean="0">
                <a:solidFill>
                  <a:schemeClr val="tx1"/>
                </a:solidFill>
                <a:ea typeface="黑体" panose="02010609060101010101" charset="-122"/>
              </a:rPr>
              <a:t>2</a:t>
            </a:r>
            <a:r>
              <a:rPr lang="zh-CN" altLang="en-US" sz="2700" b="1" dirty="0" smtClean="0">
                <a:solidFill>
                  <a:schemeClr val="tx1"/>
                </a:solidFill>
                <a:ea typeface="黑体" panose="02010609060101010101" charset="-122"/>
              </a:rPr>
              <a:t>）为什么必须坚定文化自信？</a:t>
            </a:r>
            <a:endParaRPr lang="zh-CN" altLang="en-US" sz="27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75" y="646430"/>
            <a:ext cx="5613400" cy="506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5.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（</a:t>
            </a: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3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）</a:t>
            </a: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.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如何坚定文化自信？</a:t>
            </a:r>
          </a:p>
        </p:txBody>
      </p:sp>
      <p:sp>
        <p:nvSpPr>
          <p:cNvPr id="4" name="矩形 8"/>
          <p:cNvSpPr/>
          <p:nvPr>
            <p:custDataLst>
              <p:tags r:id="rId2"/>
            </p:custDataLst>
          </p:nvPr>
        </p:nvSpPr>
        <p:spPr>
          <a:xfrm>
            <a:off x="1041522" y="1677567"/>
            <a:ext cx="8881738" cy="46115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国家：</a:t>
            </a:r>
            <a:r>
              <a:rPr lang="zh-CN" altLang="en-US" sz="2400" b="1" dirty="0">
                <a:solidFill>
                  <a:srgbClr val="2226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坚持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以马克思主义为指导，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中华优秀传统文化创造性转化、创新性发展、继承革命文化，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社会主义先进文化，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不忘本来，吸收外来，面向未来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，不断铸造中华文化新辉煌。</a:t>
            </a:r>
          </a:p>
          <a:p>
            <a:pPr eaLnBrk="0" hangingPunct="0">
              <a:spcAft>
                <a:spcPts val="10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公民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中华优秀文化，提高文化的认同感和民族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自豪感；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spcAft>
                <a:spcPts val="10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传承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和弘扬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中华民族精神、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培育和践行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社会主义核心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Aft>
                <a:spcPts val="10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坚守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中华文化立场、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传承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中华文化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Aft>
                <a:spcPts val="10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中国故事、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传播好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中国声音、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阐发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中国精神，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面貌。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Aft>
                <a:spcPts val="1000"/>
              </a:spcAft>
            </a:pPr>
            <a:endParaRPr lang="zh-CN" altLang="en-US" sz="2400" b="1" dirty="0">
              <a:solidFill>
                <a:srgbClr val="2226D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单角的矩形 6"/>
          <p:cNvSpPr/>
          <p:nvPr/>
        </p:nvSpPr>
        <p:spPr>
          <a:xfrm rot="10800000" flipV="1">
            <a:off x="1854835" y="337820"/>
            <a:ext cx="2920365" cy="553720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二、美德万年长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97655" y="1127760"/>
            <a:ext cx="1816100" cy="584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（</a:t>
            </a:r>
            <a:r>
              <a:rPr lang="en-US" altLang="zh-CN" sz="2700" b="1" dirty="0"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1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）内涵</a:t>
            </a:r>
          </a:p>
        </p:txBody>
      </p:sp>
      <p:sp>
        <p:nvSpPr>
          <p:cNvPr id="2" name="右箭头 1"/>
          <p:cNvSpPr/>
          <p:nvPr/>
        </p:nvSpPr>
        <p:spPr>
          <a:xfrm>
            <a:off x="6028667" y="1173281"/>
            <a:ext cx="1009453" cy="46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左大括号 2"/>
          <p:cNvSpPr/>
          <p:nvPr/>
        </p:nvSpPr>
        <p:spPr>
          <a:xfrm>
            <a:off x="7377409" y="508022"/>
            <a:ext cx="400050" cy="180137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1" name="文本框 10"/>
          <p:cNvSpPr txBox="1"/>
          <p:nvPr/>
        </p:nvSpPr>
        <p:spPr>
          <a:xfrm>
            <a:off x="7894716" y="324217"/>
            <a:ext cx="1641634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爱国情怀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94716" y="946703"/>
            <a:ext cx="1641634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奋进品格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69327" y="930937"/>
            <a:ext cx="1641634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和乐风范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94716" y="1566677"/>
            <a:ext cx="1641634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高尚情操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69327" y="1558793"/>
            <a:ext cx="1642110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伦理规范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梯形 13"/>
          <p:cNvSpPr/>
          <p:nvPr/>
        </p:nvSpPr>
        <p:spPr>
          <a:xfrm>
            <a:off x="289055" y="1128066"/>
            <a:ext cx="3502104" cy="571500"/>
          </a:xfrm>
          <a:prstGeom prst="trapezoid">
            <a:avLst>
              <a:gd name="adj" fmla="val 39214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、中华传统美德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894716" y="2138179"/>
            <a:ext cx="1641634" cy="460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处事准则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8930" y="1917700"/>
            <a:ext cx="1884680" cy="54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（</a:t>
            </a:r>
            <a:r>
              <a:rPr lang="en-US" altLang="zh-CN" sz="2700" b="1" dirty="0" smtClean="0"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2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）特点</a:t>
            </a:r>
          </a:p>
        </p:txBody>
      </p:sp>
      <p:sp>
        <p:nvSpPr>
          <p:cNvPr id="18" name="文本框 14"/>
          <p:cNvSpPr txBox="1"/>
          <p:nvPr/>
        </p:nvSpPr>
        <p:spPr>
          <a:xfrm>
            <a:off x="2570259" y="1951267"/>
            <a:ext cx="3641377" cy="506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内涵丰富，博大精深</a:t>
            </a:r>
            <a:endParaRPr lang="zh-CN" altLang="en-US" sz="27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9875" y="3458210"/>
            <a:ext cx="11625580" cy="2584450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700" b="1" dirty="0" smtClean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中华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传统美德是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中华文化的精髓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，蕴含着丰富的道德资源，熔铸了中华民族坚定的</a:t>
            </a:r>
            <a:r>
              <a:rPr lang="zh-CN" altLang="zh-CN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民族志向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、高尚的</a:t>
            </a:r>
            <a:r>
              <a:rPr lang="zh-CN" altLang="zh-CN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民族品格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和远大的</a:t>
            </a:r>
            <a:r>
              <a:rPr lang="zh-CN" altLang="zh-CN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民族理想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，是代代相传、世世发展的</a:t>
            </a:r>
            <a:r>
              <a:rPr lang="zh-CN" altLang="zh-CN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民族智慧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，是建设富强民主文明和谐美丽的社会主义现代化强国的</a:t>
            </a:r>
            <a:r>
              <a:rPr lang="zh-CN" altLang="zh-CN" sz="27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精神力量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7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 b="1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中华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传统美德已经融入中华民族的</a:t>
            </a:r>
            <a:r>
              <a:rPr lang="zh-CN" altLang="zh-CN" sz="2700" b="1" u="sng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思维方式、价值观念、行为方式和风俗习惯</a:t>
            </a:r>
            <a:r>
              <a:rPr lang="zh-CN" altLang="zh-CN" sz="2700" b="1" dirty="0">
                <a:latin typeface="微软雅黑" panose="020B0503020204020204" charset="-122"/>
                <a:ea typeface="微软雅黑" panose="020B0503020204020204" charset="-122"/>
              </a:rPr>
              <a:t>，成为一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种</a:t>
            </a:r>
            <a:r>
              <a:rPr lang="zh-CN" altLang="zh-CN" sz="27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文化基因</a:t>
            </a:r>
            <a:r>
              <a:rPr lang="zh-CN" altLang="zh-CN" sz="27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7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0625" y="2761762"/>
            <a:ext cx="1809069" cy="4750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）作用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3200" y="6038850"/>
            <a:ext cx="1201547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700" b="1">
                <a:solidFill>
                  <a:srgbClr val="2226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" grpId="0" bldLvl="0" animBg="1"/>
      <p:bldP spid="3" grpId="0" bldLvl="0" animBg="1"/>
      <p:bldP spid="11" grpId="0" bldLvl="0" animBg="1"/>
      <p:bldP spid="4" grpId="0" bldLvl="0" animBg="1"/>
      <p:bldP spid="6" grpId="0" bldLvl="0" animBg="1"/>
      <p:bldP spid="9" grpId="0" bldLvl="0" animBg="1"/>
      <p:bldP spid="10" grpId="0" bldLvl="0" animBg="1"/>
      <p:bldP spid="16" grpId="0" bldLvl="0" animBg="1"/>
      <p:bldP spid="17" grpId="0" bldLvl="0" animBg="1"/>
      <p:bldP spid="18" grpId="0" bldLvl="0" animBg="1"/>
      <p:bldP spid="5" grpId="0" bldLvl="0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单角的矩形 4"/>
          <p:cNvSpPr/>
          <p:nvPr/>
        </p:nvSpPr>
        <p:spPr>
          <a:xfrm rot="10800000" flipV="1">
            <a:off x="1695565" y="100473"/>
            <a:ext cx="3062288" cy="639604"/>
          </a:xfrm>
          <a:prstGeom prst="snip1Rect">
            <a:avLst>
              <a:gd name="adj" fmla="val 50000"/>
            </a:avLst>
          </a:prstGeom>
          <a:solidFill>
            <a:srgbClr val="DB2232"/>
          </a:solidFill>
          <a:ln w="9525" cap="flat" cmpd="sng" algn="ctr">
            <a:solidFill>
              <a:srgbClr val="DB2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二、美德万年长</a:t>
            </a:r>
            <a:endParaRPr kumimoji="0" lang="en-US" altLang="zh-CN" sz="2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2020097" y="792421"/>
            <a:ext cx="3502104" cy="571500"/>
          </a:xfrm>
          <a:prstGeom prst="trapezoid">
            <a:avLst>
              <a:gd name="adj" fmla="val 39214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、中华传统美德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089280" y="792795"/>
            <a:ext cx="2789088" cy="4750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（</a:t>
            </a:r>
            <a:r>
              <a:rPr lang="en-US" altLang="zh-CN" sz="2700" b="1" dirty="0" smtClean="0"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4</a:t>
            </a:r>
            <a:r>
              <a:rPr kumimoji="0" lang="zh-CN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）如何弘扬</a:t>
            </a:r>
            <a:r>
              <a:rPr kumimoji="0" lang="en-US" altLang="zh-CN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?</a:t>
            </a:r>
            <a:endParaRPr kumimoji="0" lang="zh-CN" altLang="en-US" sz="2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1570" y="1772920"/>
            <a:ext cx="10120630" cy="281051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700" b="1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（</a:t>
            </a:r>
            <a:r>
              <a:rPr lang="en-US" altLang="zh-CN" sz="2700" b="1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1</a:t>
            </a:r>
            <a:r>
              <a:rPr lang="zh-CN" sz="2700" b="1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）</a:t>
            </a:r>
            <a:r>
              <a:rPr lang="zh-CN" sz="27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  <a:sym typeface="+mn-ea"/>
              </a:rPr>
              <a:t>美德的力量在于</a:t>
            </a:r>
            <a:r>
              <a:rPr lang="zh-CN" sz="27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  <a:sym typeface="+mn-ea"/>
              </a:rPr>
              <a:t>践行</a:t>
            </a:r>
            <a:endParaRPr lang="zh-CN" sz="2700" b="1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sz="2700" b="1" noProof="1">
                <a:ea typeface="黑体" panose="02010609060101010101" charset="-122"/>
              </a:rPr>
              <a:t>（</a:t>
            </a:r>
            <a:r>
              <a:rPr lang="en-US" altLang="zh-CN" sz="2700" b="1" noProof="1">
                <a:ea typeface="黑体" panose="02010609060101010101" charset="-122"/>
              </a:rPr>
              <a:t>2</a:t>
            </a:r>
            <a:r>
              <a:rPr lang="zh-CN" sz="2700" b="1" noProof="1">
                <a:ea typeface="黑体" panose="02010609060101010101" charset="-122"/>
              </a:rPr>
              <a:t>）推进</a:t>
            </a:r>
            <a:r>
              <a:rPr lang="zh-CN" sz="2700" b="1" u="sng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社会公德、职业道德、家庭美德、个人品德</a:t>
            </a:r>
            <a:r>
              <a:rPr lang="zh-CN" sz="2700" b="1" noProof="1">
                <a:ea typeface="黑体" panose="02010609060101010101" charset="-122"/>
              </a:rPr>
              <a:t>建设，青少年责无旁贷。</a:t>
            </a:r>
          </a:p>
          <a:p>
            <a:pPr>
              <a:lnSpc>
                <a:spcPct val="130000"/>
              </a:lnSpc>
            </a:pPr>
            <a:r>
              <a:rPr lang="zh-CN" sz="2700" b="1" noProof="1">
                <a:ea typeface="黑体" panose="02010609060101010101" charset="-122"/>
              </a:rPr>
              <a:t>（</a:t>
            </a:r>
            <a:r>
              <a:rPr lang="en-US" altLang="zh-CN" sz="2700" b="1" noProof="1">
                <a:ea typeface="黑体" panose="02010609060101010101" charset="-122"/>
              </a:rPr>
              <a:t>3</a:t>
            </a:r>
            <a:r>
              <a:rPr lang="zh-CN" sz="2700" b="1" noProof="1">
                <a:ea typeface="黑体" panose="02010609060101010101" charset="-122"/>
              </a:rPr>
              <a:t>）倡导</a:t>
            </a:r>
            <a:r>
              <a:rPr lang="zh-CN" sz="2700" b="1" u="sng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向上向善、孝老爱亲、忠于祖国、忠于人民</a:t>
            </a:r>
            <a:r>
              <a:rPr lang="zh-CN" sz="2700" b="1" noProof="1">
                <a:solidFill>
                  <a:srgbClr val="FF0000"/>
                </a:solidFill>
                <a:ea typeface="黑体" panose="02010609060101010101" charset="-122"/>
              </a:rPr>
              <a:t>,</a:t>
            </a:r>
            <a:r>
              <a:rPr lang="zh-CN" sz="2700" b="1" noProof="1">
                <a:ea typeface="黑体" panose="02010609060101010101" charset="-122"/>
              </a:rPr>
              <a:t>青少年必须</a:t>
            </a:r>
            <a:r>
              <a:rPr lang="zh-CN" sz="2800" b="1" noProof="1">
                <a:ea typeface="黑体" panose="02010609060101010101" charset="-122"/>
              </a:rPr>
              <a:t>身体力行</a:t>
            </a:r>
            <a:r>
              <a:rPr lang="zh-CN" sz="2700" b="1" noProof="1">
                <a:ea typeface="黑体" panose="02010609060101010101" charset="-122"/>
              </a:rPr>
              <a:t>。</a:t>
            </a:r>
          </a:p>
        </p:txBody>
      </p:sp>
      <p:sp>
        <p:nvSpPr>
          <p:cNvPr id="23" name="文本框 18"/>
          <p:cNvSpPr txBox="1"/>
          <p:nvPr/>
        </p:nvSpPr>
        <p:spPr>
          <a:xfrm>
            <a:off x="2202101" y="5036820"/>
            <a:ext cx="5898356" cy="50546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>
            <a:spAutoFit/>
          </a:bodyPr>
          <a:lstStyle/>
          <a:p>
            <a:pPr eaLnBrk="0" hangingPunct="0"/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7.</a:t>
            </a:r>
            <a:r>
              <a:rPr lang="zh-CN" altLang="en-US" sz="2700" b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青少年如何践行中华传统美德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3" grpId="19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宽屏</PresentationFormat>
  <Paragraphs>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pz</dc:creator>
  <cp:lastModifiedBy>Microsoft</cp:lastModifiedBy>
  <cp:revision>7</cp:revision>
  <dcterms:created xsi:type="dcterms:W3CDTF">2020-10-20T02:06:00Z</dcterms:created>
  <dcterms:modified xsi:type="dcterms:W3CDTF">2020-10-25T11:53:56Z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