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1" r:id="rId8"/>
    <p:sldId id="266" r:id="rId9"/>
    <p:sldId id="260" r:id="rId10"/>
    <p:sldId id="262" r:id="rId11"/>
    <p:sldId id="268" r:id="rId12"/>
    <p:sldId id="267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B9"/>
    <a:srgbClr val="005B00"/>
    <a:srgbClr val="2B1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04DF-3EAB-EF43-BAFA-D4B5EF182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637E3-C68E-504E-8518-56EA0AD8C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CF59-01E9-FF41-A88F-DD758759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08AC7-F99B-4047-A1E2-E8C60D15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C2310-71F6-CC4E-B71B-3892E71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5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7074-3A01-3949-A6F4-B8D42FB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3B81A-B898-444F-8188-1468FD78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21BA-7E21-3949-A9FF-A616012D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3973-D2D3-C943-AF9A-E4E86252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B38D9-6F10-AF40-8910-C6A020F6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9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82E47-E97D-0E47-9340-CAD56B48C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0B921-B6B3-8742-9FD2-BA6F969AC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B1E5B-3989-9441-A128-04061ED4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5B0E8-3633-E44E-83C4-FA7A573A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8B90B-E9B1-2940-953B-79B8E94F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6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4BCB-ECD1-AD49-8FFF-93881F43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DB1B-E0FC-F049-B075-FD52F4A2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78B2-1B5A-FF4A-879D-0AD887C9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604F-2390-CB41-B178-2C23EB84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6BB0-C05F-BD40-9146-35EE26A3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9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A9D7-6B9C-BE49-8FEA-C8A30162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873CD-C70C-EF4D-B80C-D8AEC096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465E-0093-0743-8331-061A8087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07ED-537C-374B-A9F3-A88FF9C0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087E0-C16F-3046-B743-A8D4E65A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58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F46C-3A40-1F4A-AE30-A85A6F92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E94C-0CDC-0843-8072-C61897A8B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6783-D6A1-BF44-8F2E-517C04342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00D1C-F833-4F43-ABE3-5387F0D1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224A-50DF-C147-84B3-B6AB63B0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CC77-349A-044F-9714-E2C66EC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9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39C7-4648-5844-816B-CB7BD44E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22EE9-70B2-A04A-B043-F089B066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10D46-22FD-3845-9960-BE029FA2E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48C4F-4963-7541-BB81-8B0BF9B57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021F7-84DA-674C-9723-430E94AED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1751C-844E-AF45-93A9-BF02A856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F025-275D-F74B-864D-858E3CA3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A634C-03DA-434B-A494-B13AAC0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EB5E-C5F9-AA46-A763-A2B1A204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3503A-8CED-8644-89D8-EABC9CB0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BB02A-3325-B94E-A6EF-C7563121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C4AE7-4214-DE4F-A807-4D6A073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12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60566-370F-E045-BE60-99B2A55B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0E067-755A-7043-84C5-BED89A98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535A7-9BB4-9D4F-9A4A-7A53E54C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3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7DB4-1EFC-284A-B811-2228CE0B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5C88-4A9D-B64E-9F5F-DAC2D6BD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C0D27-7B88-BB40-A41C-459EDF5B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2195-E36E-C148-B173-AF7B3F3D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18728-A8E0-7245-B6B3-C231A251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C00E-31BE-B14C-9849-EAD0F45E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56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6661-8E67-D04A-996C-B16B4ECC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1D544-8CB1-E448-BE0E-8C3C14DF8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86F54-D250-4545-A9AA-ABD0351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C85C-D1E1-A24D-B6C2-2DC69786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5BADF-14DB-2A4D-B22F-E63722F5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6311C-B57D-6B41-8147-18DDC44E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07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FA4CA-11E5-9444-B434-057714B0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0E028-E78D-CD4C-8D8A-EE6C3194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1EE7-A060-C749-8C2E-60854695E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EF303-C4C0-F84A-ABF4-300A8DDFD71D}" type="datetimeFigureOut">
              <a:rPr lang="en-GB" smtClean="0"/>
              <a:t>22/11/2021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41F4-23C1-834C-BC6C-625180B14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523C-4B68-E94C-99C3-209A828A7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64B0-F654-2D4B-A609-DE0DDF5FFC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foam.org/" TargetMode="External"/><Relationship Id="rId2" Type="http://schemas.openxmlformats.org/officeDocument/2006/relationships/hyperlink" Target="https://www.openfoa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33AB-0757-0843-9554-2AA5BCA09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An overview of </a:t>
            </a:r>
            <a:r>
              <a:rPr lang="en-GB" b="1" dirty="0" err="1"/>
              <a:t>OpenFOAM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05F95-0B48-2C46-BB5D-56B1BDBC0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14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40F4-5132-5248-B014-E93834DF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OpenFOAM</a:t>
            </a:r>
            <a:r>
              <a:rPr lang="en-GB" b="1" dirty="0"/>
              <a:t> output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72CE-B669-6542-A488-DBE5997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the input files, the output files are also in plain text dictionary format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67E82B-A860-4F44-A727-AB3CDA7F1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97" r="70533" b="28542"/>
          <a:stretch/>
        </p:blipFill>
        <p:spPr>
          <a:xfrm>
            <a:off x="2581275" y="2821558"/>
            <a:ext cx="6162676" cy="297502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60BA3F-3DBB-A842-8B4D-919E7F1DB582}"/>
              </a:ext>
            </a:extLst>
          </p:cNvPr>
          <p:cNvSpPr txBox="1">
            <a:spLocks/>
          </p:cNvSpPr>
          <p:nvPr/>
        </p:nvSpPr>
        <p:spPr>
          <a:xfrm>
            <a:off x="404813" y="57043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 dirty="0">
                <a:solidFill>
                  <a:srgbClr val="FF0000"/>
                </a:solidFill>
              </a:rPr>
              <a:t>Do not worry if you have not understood anything! We will go through the files with an example </a:t>
            </a:r>
          </a:p>
        </p:txBody>
      </p:sp>
    </p:spTree>
    <p:extLst>
      <p:ext uri="{BB962C8B-B14F-4D97-AF65-F5344CB8AC3E}">
        <p14:creationId xmlns:p14="http://schemas.microsoft.com/office/powerpoint/2010/main" val="155622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5B77-9418-BB47-8D16-C5129D7B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Postprocessing of the output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F4D5-A3C5-3D44-A023-73811454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ParaView</a:t>
            </a:r>
            <a:r>
              <a:rPr lang="en-GB" dirty="0"/>
              <a:t> is the main tool for postprocessing of the output data</a:t>
            </a:r>
          </a:p>
          <a:p>
            <a:r>
              <a:rPr lang="en-GB" dirty="0" err="1">
                <a:solidFill>
                  <a:srgbClr val="005B00"/>
                </a:solidFill>
              </a:rPr>
              <a:t>ParaView</a:t>
            </a:r>
            <a:r>
              <a:rPr lang="en-GB" dirty="0">
                <a:solidFill>
                  <a:srgbClr val="005B00"/>
                </a:solidFill>
              </a:rPr>
              <a:t> is a general visualization tool (not part of </a:t>
            </a:r>
            <a:r>
              <a:rPr lang="en-GB" dirty="0" err="1">
                <a:solidFill>
                  <a:srgbClr val="005B00"/>
                </a:solidFill>
              </a:rPr>
              <a:t>OpenFOAM</a:t>
            </a:r>
            <a:r>
              <a:rPr lang="en-GB" dirty="0">
                <a:solidFill>
                  <a:srgbClr val="005B00"/>
                </a:solidFill>
              </a:rPr>
              <a:t>) </a:t>
            </a:r>
          </a:p>
          <a:p>
            <a:r>
              <a:rPr lang="en-GB" dirty="0"/>
              <a:t> It can be used in several ways to visualize </a:t>
            </a:r>
            <a:r>
              <a:rPr lang="en-GB" dirty="0" err="1"/>
              <a:t>OpenFOAM</a:t>
            </a:r>
            <a:r>
              <a:rPr lang="en-GB" dirty="0"/>
              <a:t> results:</a:t>
            </a:r>
          </a:p>
          <a:p>
            <a:pPr lvl="1"/>
            <a:r>
              <a:rPr lang="en-GB" dirty="0">
                <a:solidFill>
                  <a:srgbClr val="2A1AB9"/>
                </a:solidFill>
              </a:rPr>
              <a:t>Load the output data using </a:t>
            </a:r>
            <a:r>
              <a:rPr lang="en-GB" dirty="0" err="1">
                <a:solidFill>
                  <a:srgbClr val="2A1AB9"/>
                </a:solidFill>
              </a:rPr>
              <a:t>ParaView</a:t>
            </a:r>
            <a:r>
              <a:rPr lang="en-GB" dirty="0">
                <a:solidFill>
                  <a:srgbClr val="2A1AB9"/>
                </a:solidFill>
              </a:rPr>
              <a:t> data loader for </a:t>
            </a:r>
            <a:r>
              <a:rPr lang="en-GB" dirty="0" err="1">
                <a:solidFill>
                  <a:srgbClr val="2A1AB9"/>
                </a:solidFill>
              </a:rPr>
              <a:t>OpenFOAM</a:t>
            </a:r>
            <a:endParaRPr lang="en-GB" dirty="0">
              <a:solidFill>
                <a:srgbClr val="2A1AB9"/>
              </a:solidFill>
            </a:endParaRPr>
          </a:p>
          <a:p>
            <a:pPr lvl="1"/>
            <a:r>
              <a:rPr lang="en-GB" dirty="0">
                <a:solidFill>
                  <a:srgbClr val="2A1AB9"/>
                </a:solidFill>
              </a:rPr>
              <a:t>Load the output data using the reader module supplied by </a:t>
            </a:r>
            <a:r>
              <a:rPr lang="en-GB" dirty="0" err="1">
                <a:solidFill>
                  <a:srgbClr val="2A1AB9"/>
                </a:solidFill>
              </a:rPr>
              <a:t>OpenFOAM</a:t>
            </a:r>
            <a:endParaRPr lang="en-GB" dirty="0">
              <a:solidFill>
                <a:srgbClr val="2A1AB9"/>
              </a:solidFill>
            </a:endParaRPr>
          </a:p>
          <a:p>
            <a:pPr lvl="1"/>
            <a:r>
              <a:rPr lang="en-GB" dirty="0">
                <a:solidFill>
                  <a:srgbClr val="2A1AB9"/>
                </a:solidFill>
              </a:rPr>
              <a:t>Convert output data to VTK format by </a:t>
            </a:r>
            <a:r>
              <a:rPr lang="en-GB" dirty="0" err="1">
                <a:solidFill>
                  <a:srgbClr val="2A1AB9"/>
                </a:solidFill>
              </a:rPr>
              <a:t>OpenFOAM</a:t>
            </a:r>
            <a:r>
              <a:rPr lang="en-GB" dirty="0">
                <a:solidFill>
                  <a:srgbClr val="2A1AB9"/>
                </a:solidFill>
              </a:rPr>
              <a:t> conversion module and load it to </a:t>
            </a:r>
            <a:r>
              <a:rPr lang="en-GB" dirty="0" err="1">
                <a:solidFill>
                  <a:srgbClr val="2A1AB9"/>
                </a:solidFill>
              </a:rPr>
              <a:t>ParaView</a:t>
            </a:r>
            <a:endParaRPr lang="en-GB" dirty="0">
              <a:solidFill>
                <a:srgbClr val="2A1AB9"/>
              </a:solidFill>
            </a:endParaRPr>
          </a:p>
          <a:p>
            <a:pPr lvl="1"/>
            <a:r>
              <a:rPr lang="en-GB" dirty="0">
                <a:solidFill>
                  <a:srgbClr val="2A1AB9"/>
                </a:solidFill>
              </a:rPr>
              <a:t> Convert output data to VTK in runtime using </a:t>
            </a:r>
            <a:r>
              <a:rPr lang="en-GB" dirty="0" err="1">
                <a:solidFill>
                  <a:srgbClr val="2A1AB9"/>
                </a:solidFill>
              </a:rPr>
              <a:t>OpenFOAM</a:t>
            </a:r>
            <a:r>
              <a:rPr lang="en-GB" dirty="0">
                <a:solidFill>
                  <a:srgbClr val="2A1AB9"/>
                </a:solidFill>
              </a:rPr>
              <a:t> function objects</a:t>
            </a:r>
          </a:p>
          <a:p>
            <a:r>
              <a:rPr lang="en-GB" dirty="0"/>
              <a:t>‘</a:t>
            </a:r>
            <a:r>
              <a:rPr lang="en-GB" dirty="0" err="1">
                <a:solidFill>
                  <a:srgbClr val="FF0000"/>
                </a:solidFill>
              </a:rPr>
              <a:t>paraFoam</a:t>
            </a:r>
            <a:r>
              <a:rPr lang="en-GB" dirty="0"/>
              <a:t>’ is an </a:t>
            </a:r>
            <a:r>
              <a:rPr lang="en-GB" dirty="0" err="1"/>
              <a:t>OpenFOAM</a:t>
            </a:r>
            <a:r>
              <a:rPr lang="en-GB" dirty="0"/>
              <a:t> script to launch </a:t>
            </a:r>
            <a:r>
              <a:rPr lang="en-GB" dirty="0" err="1"/>
              <a:t>ParaView</a:t>
            </a:r>
            <a:r>
              <a:rPr lang="en-GB" dirty="0"/>
              <a:t> with </a:t>
            </a:r>
            <a:r>
              <a:rPr lang="en-GB" dirty="0" err="1"/>
              <a:t>OpenFOAM</a:t>
            </a:r>
            <a:r>
              <a:rPr lang="en-GB" dirty="0"/>
              <a:t> reader module</a:t>
            </a:r>
          </a:p>
        </p:txBody>
      </p:sp>
    </p:spTree>
    <p:extLst>
      <p:ext uri="{BB962C8B-B14F-4D97-AF65-F5344CB8AC3E}">
        <p14:creationId xmlns:p14="http://schemas.microsoft.com/office/powerpoint/2010/main" val="238519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40F4-5132-5248-B014-E93834DF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Parallelisation in </a:t>
            </a:r>
            <a:r>
              <a:rPr lang="en-GB" b="1" dirty="0" err="1"/>
              <a:t>OpenFOAM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72CE-B669-6542-A488-DBE5997E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95438"/>
            <a:ext cx="10515600" cy="4351338"/>
          </a:xfrm>
        </p:spPr>
        <p:txBody>
          <a:bodyPr/>
          <a:lstStyle/>
          <a:p>
            <a:r>
              <a:rPr lang="en-GB" dirty="0"/>
              <a:t>Parallelisation in </a:t>
            </a:r>
            <a:r>
              <a:rPr lang="en-GB" dirty="0" err="1"/>
              <a:t>OpenFOAM</a:t>
            </a:r>
            <a:r>
              <a:rPr lang="en-GB" dirty="0"/>
              <a:t> is Message Passing Interface (</a:t>
            </a:r>
            <a:r>
              <a:rPr lang="en-GB" dirty="0">
                <a:solidFill>
                  <a:srgbClr val="FF0000"/>
                </a:solidFill>
              </a:rPr>
              <a:t>MPI</a:t>
            </a:r>
            <a:r>
              <a:rPr lang="en-GB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73E805-4AF8-A848-8216-4B124A22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88116"/>
              </p:ext>
            </p:extLst>
          </p:nvPr>
        </p:nvGraphicFramePr>
        <p:xfrm>
          <a:off x="4178300" y="2538731"/>
          <a:ext cx="4064000" cy="76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85957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4113885"/>
                    </a:ext>
                  </a:extLst>
                </a:gridCol>
              </a:tblGrid>
              <a:tr h="76453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Sub-domain 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Sub-domain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72511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CE3804-B2B5-754F-8C26-03D8E8818AC8}"/>
              </a:ext>
            </a:extLst>
          </p:cNvPr>
          <p:cNvCxnSpPr/>
          <p:nvPr/>
        </p:nvCxnSpPr>
        <p:spPr>
          <a:xfrm>
            <a:off x="4543425" y="3303270"/>
            <a:ext cx="0" cy="1328738"/>
          </a:xfrm>
          <a:prstGeom prst="straightConnector1">
            <a:avLst/>
          </a:prstGeom>
          <a:ln w="28575">
            <a:solidFill>
              <a:srgbClr val="2A1AB9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C0E381-417E-2649-A13A-D3669E3799D8}"/>
              </a:ext>
            </a:extLst>
          </p:cNvPr>
          <p:cNvCxnSpPr/>
          <p:nvPr/>
        </p:nvCxnSpPr>
        <p:spPr>
          <a:xfrm>
            <a:off x="7881937" y="3303270"/>
            <a:ext cx="0" cy="1328738"/>
          </a:xfrm>
          <a:prstGeom prst="straightConnector1">
            <a:avLst/>
          </a:prstGeom>
          <a:ln w="28575">
            <a:solidFill>
              <a:srgbClr val="2A1AB9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5CE8BB6-839B-DC4F-A756-0ABE44B67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01018"/>
              </p:ext>
            </p:extLst>
          </p:nvPr>
        </p:nvGraphicFramePr>
        <p:xfrm>
          <a:off x="3400425" y="4638833"/>
          <a:ext cx="1798638" cy="1254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638">
                  <a:extLst>
                    <a:ext uri="{9D8B030D-6E8A-4147-A177-3AD203B41FA5}">
                      <a16:colId xmlns:a16="http://schemas.microsoft.com/office/drawing/2014/main" val="2580243244"/>
                    </a:ext>
                  </a:extLst>
                </a:gridCol>
              </a:tblGrid>
              <a:tr h="58293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161688"/>
                  </a:ext>
                </a:extLst>
              </a:tr>
              <a:tr h="671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Memory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704205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132097D-96BF-C146-9B7B-882BB782D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81122"/>
              </p:ext>
            </p:extLst>
          </p:nvPr>
        </p:nvGraphicFramePr>
        <p:xfrm>
          <a:off x="7210425" y="4638833"/>
          <a:ext cx="1798638" cy="1254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638">
                  <a:extLst>
                    <a:ext uri="{9D8B030D-6E8A-4147-A177-3AD203B41FA5}">
                      <a16:colId xmlns:a16="http://schemas.microsoft.com/office/drawing/2014/main" val="2580243244"/>
                    </a:ext>
                  </a:extLst>
                </a:gridCol>
              </a:tblGrid>
              <a:tr h="58293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161688"/>
                  </a:ext>
                </a:extLst>
              </a:tr>
              <a:tr h="67199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Memory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70420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C7D1A6-50AB-A247-95E1-84E82A342A9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9063" y="5253513"/>
            <a:ext cx="2011362" cy="0"/>
          </a:xfrm>
          <a:prstGeom prst="straightConnector1">
            <a:avLst/>
          </a:prstGeom>
          <a:ln w="28575">
            <a:solidFill>
              <a:srgbClr val="2A1AB9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BA5A17-39E5-A642-8AF8-C684E105582E}"/>
              </a:ext>
            </a:extLst>
          </p:cNvPr>
          <p:cNvSpPr txBox="1"/>
          <p:nvPr/>
        </p:nvSpPr>
        <p:spPr>
          <a:xfrm>
            <a:off x="5530056" y="4884181"/>
            <a:ext cx="13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0550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720C-6EF8-AA46-ACAC-A1F5BBBF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What is </a:t>
            </a:r>
            <a:r>
              <a:rPr lang="en-GB" b="1" dirty="0" err="1"/>
              <a:t>OpenFOAM</a:t>
            </a:r>
            <a:r>
              <a:rPr lang="en-GB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141A-9CE4-0343-BEC7-0D1F7E9A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Open</a:t>
            </a:r>
            <a:r>
              <a:rPr lang="en-GB" dirty="0"/>
              <a:t> Source </a:t>
            </a: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en-GB" dirty="0"/>
              <a:t>ield </a:t>
            </a:r>
            <a:r>
              <a:rPr lang="en-GB" dirty="0">
                <a:solidFill>
                  <a:srgbClr val="FF0000"/>
                </a:solidFill>
              </a:rPr>
              <a:t>O</a:t>
            </a:r>
            <a:r>
              <a:rPr lang="en-GB" dirty="0"/>
              <a:t>peration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/>
              <a:t>nd </a:t>
            </a:r>
            <a:r>
              <a:rPr lang="en-GB" dirty="0">
                <a:solidFill>
                  <a:srgbClr val="FF0000"/>
                </a:solidFill>
              </a:rPr>
              <a:t>M</a:t>
            </a:r>
            <a:r>
              <a:rPr lang="en-GB" dirty="0"/>
              <a:t>anipulation</a:t>
            </a:r>
          </a:p>
          <a:p>
            <a:r>
              <a:rPr lang="en-GB" dirty="0"/>
              <a:t>A computational fluid dynamics (CFD) software</a:t>
            </a:r>
          </a:p>
          <a:p>
            <a:r>
              <a:rPr lang="en-GB" dirty="0"/>
              <a:t>Solves equations of fluid motion with finite volume method</a:t>
            </a:r>
          </a:p>
          <a:p>
            <a:r>
              <a:rPr lang="en-GB" dirty="0"/>
              <a:t>First developed by </a:t>
            </a:r>
            <a:r>
              <a:rPr lang="en-GB" dirty="0" err="1"/>
              <a:t>OpenCFD</a:t>
            </a:r>
            <a:r>
              <a:rPr lang="en-GB" dirty="0"/>
              <a:t> Ltd</a:t>
            </a:r>
          </a:p>
          <a:p>
            <a:r>
              <a:rPr lang="en-GB" dirty="0"/>
              <a:t>Open source</a:t>
            </a:r>
          </a:p>
          <a:p>
            <a:r>
              <a:rPr lang="en-GB" dirty="0"/>
              <a:t>The source code is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11930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720C-6EF8-AA46-ACAC-A1F5BBBF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OpenFOAM</a:t>
            </a:r>
            <a:r>
              <a:rPr lang="en-GB" b="1" dirty="0"/>
              <a:t>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141A-9CE4-0343-BEC7-0D1F7E9A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main variants of </a:t>
            </a:r>
            <a:r>
              <a:rPr lang="en-GB" dirty="0" err="1"/>
              <a:t>OpenFOAM</a:t>
            </a:r>
            <a:r>
              <a:rPr lang="en-GB" dirty="0"/>
              <a:t>:</a:t>
            </a:r>
          </a:p>
          <a:p>
            <a:endParaRPr lang="en-GB" dirty="0"/>
          </a:p>
          <a:p>
            <a:pPr lvl="1"/>
            <a:r>
              <a:rPr lang="en-GB" dirty="0" err="1"/>
              <a:t>OpenCFD</a:t>
            </a:r>
            <a:r>
              <a:rPr lang="en-GB" dirty="0"/>
              <a:t> version :</a:t>
            </a:r>
          </a:p>
          <a:p>
            <a:pPr lvl="2"/>
            <a:r>
              <a:rPr lang="en-GB" dirty="0"/>
              <a:t>New versions released twice a year (June-December)</a:t>
            </a:r>
          </a:p>
          <a:p>
            <a:pPr lvl="2"/>
            <a:r>
              <a:rPr lang="en-GB" dirty="0"/>
              <a:t>Versions are named as (</a:t>
            </a:r>
            <a:r>
              <a:rPr lang="en-GB" dirty="0" err="1">
                <a:solidFill>
                  <a:srgbClr val="FF0000"/>
                </a:solidFill>
              </a:rPr>
              <a:t>vYYMM</a:t>
            </a:r>
            <a:r>
              <a:rPr lang="en-GB" dirty="0"/>
              <a:t>) like v1912</a:t>
            </a:r>
          </a:p>
          <a:p>
            <a:pPr lvl="2"/>
            <a:r>
              <a:rPr lang="en-GB" dirty="0"/>
              <a:t>Website: </a:t>
            </a:r>
            <a:r>
              <a:rPr lang="en-GB" dirty="0">
                <a:hlinkClick r:id="rId2"/>
              </a:rPr>
              <a:t>https://www.openfoam.com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err="1"/>
              <a:t>OpenFOAM</a:t>
            </a:r>
            <a:r>
              <a:rPr lang="en-GB" dirty="0"/>
              <a:t> foundation version :</a:t>
            </a:r>
          </a:p>
          <a:p>
            <a:pPr lvl="2"/>
            <a:r>
              <a:rPr lang="en-GB" dirty="0"/>
              <a:t>No defined date for new release</a:t>
            </a:r>
          </a:p>
          <a:p>
            <a:pPr lvl="2"/>
            <a:r>
              <a:rPr lang="en-GB" dirty="0"/>
              <a:t>Versions are named with with two digits like 4.1</a:t>
            </a:r>
          </a:p>
          <a:p>
            <a:pPr lvl="2"/>
            <a:r>
              <a:rPr lang="en-GB" dirty="0"/>
              <a:t>Website: </a:t>
            </a:r>
            <a:r>
              <a:rPr lang="en-GB" dirty="0">
                <a:hlinkClick r:id="rId3"/>
              </a:rPr>
              <a:t>https://openfoam.org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62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720C-6EF8-AA46-ACAC-A1F5BBBF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b="1" dirty="0" err="1"/>
              <a:t>OpenFOAM</a:t>
            </a:r>
            <a:r>
              <a:rPr lang="en-GB" b="1" dirty="0"/>
              <a:t> versions</a:t>
            </a:r>
            <a:br>
              <a:rPr lang="en-GB" b="1" dirty="0"/>
            </a:br>
            <a:r>
              <a:rPr lang="en-GB" sz="3200" b="1" dirty="0"/>
              <a:t>What is the story behind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141A-9CE4-0343-BEC7-0D1F7E9AD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First version of </a:t>
            </a:r>
            <a:r>
              <a:rPr lang="en-GB" dirty="0" err="1"/>
              <a:t>OpenFOAM</a:t>
            </a:r>
            <a:r>
              <a:rPr lang="en-GB" dirty="0"/>
              <a:t> was released by </a:t>
            </a:r>
            <a:r>
              <a:rPr lang="en-GB" dirty="0" err="1"/>
              <a:t>OpenCFD</a:t>
            </a:r>
            <a:r>
              <a:rPr lang="en-GB" dirty="0"/>
              <a:t> in 2004</a:t>
            </a:r>
          </a:p>
          <a:p>
            <a:endParaRPr lang="en-GB" dirty="0"/>
          </a:p>
          <a:p>
            <a:r>
              <a:rPr lang="en-GB" dirty="0" err="1">
                <a:solidFill>
                  <a:srgbClr val="2A1AB9"/>
                </a:solidFill>
              </a:rPr>
              <a:t>OpenCFD</a:t>
            </a:r>
            <a:r>
              <a:rPr lang="en-GB" dirty="0">
                <a:solidFill>
                  <a:srgbClr val="2A1AB9"/>
                </a:solidFill>
              </a:rPr>
              <a:t> kept issuing new releases up to 2.0.1 (2011)</a:t>
            </a:r>
          </a:p>
          <a:p>
            <a:endParaRPr lang="en-GB" dirty="0"/>
          </a:p>
          <a:p>
            <a:r>
              <a:rPr lang="en-GB" dirty="0"/>
              <a:t>Silicon Graphics International (SGI) acquired </a:t>
            </a:r>
            <a:r>
              <a:rPr lang="en-GB" dirty="0" err="1"/>
              <a:t>OpenCFD</a:t>
            </a:r>
            <a:endParaRPr lang="en-GB" dirty="0"/>
          </a:p>
          <a:p>
            <a:endParaRPr lang="en-GB" dirty="0"/>
          </a:p>
          <a:p>
            <a:r>
              <a:rPr lang="en-GB" dirty="0" err="1">
                <a:solidFill>
                  <a:srgbClr val="2A1AB9"/>
                </a:solidFill>
              </a:rPr>
              <a:t>OpenFOAM</a:t>
            </a:r>
            <a:r>
              <a:rPr lang="en-GB" dirty="0">
                <a:solidFill>
                  <a:srgbClr val="2A1AB9"/>
                </a:solidFill>
              </a:rPr>
              <a:t> foundation was created with permission of using </a:t>
            </a:r>
            <a:r>
              <a:rPr lang="en-GB" dirty="0" err="1">
                <a:solidFill>
                  <a:srgbClr val="2A1AB9"/>
                </a:solidFill>
              </a:rPr>
              <a:t>OpenFOAM</a:t>
            </a:r>
            <a:r>
              <a:rPr lang="en-GB" dirty="0">
                <a:solidFill>
                  <a:srgbClr val="2A1AB9"/>
                </a:solidFill>
              </a:rPr>
              <a:t> trademark</a:t>
            </a:r>
          </a:p>
          <a:p>
            <a:endParaRPr lang="en-GB" dirty="0"/>
          </a:p>
          <a:p>
            <a:r>
              <a:rPr lang="en-GB" dirty="0"/>
              <a:t>Since 2016, </a:t>
            </a:r>
            <a:r>
              <a:rPr lang="en-GB" dirty="0" err="1"/>
              <a:t>OpenCFD</a:t>
            </a:r>
            <a:r>
              <a:rPr lang="en-GB" dirty="0"/>
              <a:t> has started issuing </a:t>
            </a:r>
            <a:r>
              <a:rPr lang="en-GB" dirty="0" err="1"/>
              <a:t>OpenFOAM</a:t>
            </a:r>
            <a:r>
              <a:rPr lang="en-GB" dirty="0"/>
              <a:t> by itself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54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720C-6EF8-AA46-ACAC-A1F5BBBF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b="1" dirty="0" err="1"/>
              <a:t>OpenFOAM</a:t>
            </a:r>
            <a:r>
              <a:rPr lang="en-GB" b="1" dirty="0"/>
              <a:t> versions</a:t>
            </a:r>
            <a:br>
              <a:rPr lang="en-GB" b="1" dirty="0"/>
            </a:br>
            <a:r>
              <a:rPr lang="en-GB" sz="3200" b="1" dirty="0"/>
              <a:t>Which version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4141A-9CE4-0343-BEC7-0D1F7E9AD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Depends on the feature you want to use</a:t>
            </a:r>
          </a:p>
          <a:p>
            <a:r>
              <a:rPr lang="en-GB" dirty="0">
                <a:solidFill>
                  <a:srgbClr val="2A1AB9"/>
                </a:solidFill>
              </a:rPr>
              <a:t>Check the website and release notes to see which one fits better to your framework</a:t>
            </a:r>
          </a:p>
          <a:p>
            <a:r>
              <a:rPr lang="en-GB" dirty="0">
                <a:solidFill>
                  <a:srgbClr val="005B00"/>
                </a:solidFill>
              </a:rPr>
              <a:t>If both include the features you need, do some performance and accuracy benchmarks to see which one is better</a:t>
            </a:r>
          </a:p>
          <a:p>
            <a:r>
              <a:rPr lang="en-GB" dirty="0"/>
              <a:t>Otherwise it is just matter of taste!</a:t>
            </a:r>
          </a:p>
          <a:p>
            <a:r>
              <a:rPr lang="en-GB" dirty="0">
                <a:solidFill>
                  <a:srgbClr val="FF0000"/>
                </a:solidFill>
              </a:rPr>
              <a:t>We will be using v1912 for the training</a:t>
            </a:r>
          </a:p>
        </p:txBody>
      </p:sp>
    </p:spTree>
    <p:extLst>
      <p:ext uri="{BB962C8B-B14F-4D97-AF65-F5344CB8AC3E}">
        <p14:creationId xmlns:p14="http://schemas.microsoft.com/office/powerpoint/2010/main" val="319187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827E-4AC3-A44D-9C83-50C7A0EC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OpenFOAM</a:t>
            </a:r>
            <a:r>
              <a:rPr lang="en-GB" b="1" dirty="0"/>
              <a:t> environment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3FE247-9014-694D-A109-1F1FBCFB78B2}"/>
              </a:ext>
            </a:extLst>
          </p:cNvPr>
          <p:cNvSpPr/>
          <p:nvPr/>
        </p:nvSpPr>
        <p:spPr>
          <a:xfrm>
            <a:off x="4405563" y="1690688"/>
            <a:ext cx="3380874" cy="878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002060"/>
                </a:solidFill>
              </a:rPr>
              <a:t>OpenFOAM</a:t>
            </a:r>
            <a:r>
              <a:rPr lang="en-GB" b="1" dirty="0">
                <a:solidFill>
                  <a:srgbClr val="002060"/>
                </a:solidFill>
              </a:rPr>
              <a:t> installation 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85F5B-1F2E-9549-8519-0F338E7A54D7}"/>
              </a:ext>
            </a:extLst>
          </p:cNvPr>
          <p:cNvSpPr/>
          <p:nvPr/>
        </p:nvSpPr>
        <p:spPr>
          <a:xfrm>
            <a:off x="647946" y="3750085"/>
            <a:ext cx="1278982" cy="878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platforms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7FDF29-57F3-E340-BD1B-4C341ABB45DA}"/>
              </a:ext>
            </a:extLst>
          </p:cNvPr>
          <p:cNvSpPr/>
          <p:nvPr/>
        </p:nvSpPr>
        <p:spPr>
          <a:xfrm>
            <a:off x="4003883" y="3747832"/>
            <a:ext cx="1556586" cy="878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8676A-24A5-4547-84D8-FB9CCCF2B415}"/>
              </a:ext>
            </a:extLst>
          </p:cNvPr>
          <p:cNvSpPr/>
          <p:nvPr/>
        </p:nvSpPr>
        <p:spPr>
          <a:xfrm>
            <a:off x="7786437" y="3747832"/>
            <a:ext cx="904626" cy="878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002060"/>
                </a:solidFill>
              </a:rPr>
              <a:t>src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FC29F2-8F33-6845-BE23-F829E77C7D6A}"/>
              </a:ext>
            </a:extLst>
          </p:cNvPr>
          <p:cNvSpPr/>
          <p:nvPr/>
        </p:nvSpPr>
        <p:spPr>
          <a:xfrm>
            <a:off x="9911013" y="3747832"/>
            <a:ext cx="1442787" cy="878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tutorials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6CCAB6-A101-C742-A1D0-6A15E8ED80BF}"/>
              </a:ext>
            </a:extLst>
          </p:cNvPr>
          <p:cNvCxnSpPr>
            <a:stCxn id="4" idx="2"/>
          </p:cNvCxnSpPr>
          <p:nvPr/>
        </p:nvCxnSpPr>
        <p:spPr>
          <a:xfrm flipH="1">
            <a:off x="1443038" y="2568993"/>
            <a:ext cx="4652962" cy="1178839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6B1797-8D3E-F440-A873-1445F974380D}"/>
              </a:ext>
            </a:extLst>
          </p:cNvPr>
          <p:cNvCxnSpPr>
            <a:cxnSpLocks/>
          </p:cNvCxnSpPr>
          <p:nvPr/>
        </p:nvCxnSpPr>
        <p:spPr>
          <a:xfrm flipH="1">
            <a:off x="4782176" y="2576970"/>
            <a:ext cx="1313825" cy="1166355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B827C6-DE9A-F24E-A778-7FC9251DE52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2572463"/>
            <a:ext cx="2142750" cy="1175369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4AF6BD-2422-DD4E-AC72-24A9E2D5EF2B}"/>
              </a:ext>
            </a:extLst>
          </p:cNvPr>
          <p:cNvCxnSpPr>
            <a:cxnSpLocks/>
          </p:cNvCxnSpPr>
          <p:nvPr/>
        </p:nvCxnSpPr>
        <p:spPr>
          <a:xfrm>
            <a:off x="6095999" y="2568993"/>
            <a:ext cx="4536407" cy="1174332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C2BF8C-2605-4C48-9B0E-2DD6F71F254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287437" y="4628390"/>
            <a:ext cx="0" cy="857592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69ED2C-269F-CD43-A87D-52554B95277A}"/>
              </a:ext>
            </a:extLst>
          </p:cNvPr>
          <p:cNvSpPr/>
          <p:nvPr/>
        </p:nvSpPr>
        <p:spPr>
          <a:xfrm>
            <a:off x="0" y="5506695"/>
            <a:ext cx="3000375" cy="8783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Includes executables</a:t>
            </a:r>
          </a:p>
          <a:p>
            <a:pPr algn="ctr"/>
            <a:r>
              <a:rPr lang="en-GB" b="1" dirty="0">
                <a:solidFill>
                  <a:srgbClr val="002060"/>
                </a:solidFill>
              </a:rPr>
              <a:t>for the flow solvers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BD4F71-42E0-8F43-96F2-59B5062F07F7}"/>
              </a:ext>
            </a:extLst>
          </p:cNvPr>
          <p:cNvCxnSpPr>
            <a:cxnSpLocks/>
          </p:cNvCxnSpPr>
          <p:nvPr/>
        </p:nvCxnSpPr>
        <p:spPr>
          <a:xfrm>
            <a:off x="4782176" y="4626137"/>
            <a:ext cx="0" cy="857592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8B1AC95-F332-924A-AC61-530A6EC2E4E1}"/>
              </a:ext>
            </a:extLst>
          </p:cNvPr>
          <p:cNvSpPr/>
          <p:nvPr/>
        </p:nvSpPr>
        <p:spPr>
          <a:xfrm>
            <a:off x="3281988" y="5506695"/>
            <a:ext cx="3000375" cy="8783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Includes source codes</a:t>
            </a:r>
          </a:p>
          <a:p>
            <a:pPr algn="ctr"/>
            <a:r>
              <a:rPr lang="en-GB" b="1" dirty="0">
                <a:solidFill>
                  <a:srgbClr val="002060"/>
                </a:solidFill>
              </a:rPr>
              <a:t>of the flow solvers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32AE89-EB5D-4749-85D0-798BAE207C5F}"/>
              </a:ext>
            </a:extLst>
          </p:cNvPr>
          <p:cNvCxnSpPr>
            <a:cxnSpLocks/>
          </p:cNvCxnSpPr>
          <p:nvPr/>
        </p:nvCxnSpPr>
        <p:spPr>
          <a:xfrm>
            <a:off x="8238750" y="4626137"/>
            <a:ext cx="0" cy="857592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BB4C9D3-1E71-BD41-B5A6-5650F5489326}"/>
              </a:ext>
            </a:extLst>
          </p:cNvPr>
          <p:cNvSpPr/>
          <p:nvPr/>
        </p:nvSpPr>
        <p:spPr>
          <a:xfrm>
            <a:off x="6563976" y="5506695"/>
            <a:ext cx="3000375" cy="8783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Includes source codes</a:t>
            </a:r>
          </a:p>
          <a:p>
            <a:pPr algn="ctr"/>
            <a:r>
              <a:rPr lang="en-GB" b="1" dirty="0">
                <a:solidFill>
                  <a:srgbClr val="002060"/>
                </a:solidFill>
              </a:rPr>
              <a:t>of the flow solver modules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7AA8D8-72B1-2144-9FBA-8D3381857DC4}"/>
              </a:ext>
            </a:extLst>
          </p:cNvPr>
          <p:cNvCxnSpPr>
            <a:cxnSpLocks/>
          </p:cNvCxnSpPr>
          <p:nvPr/>
        </p:nvCxnSpPr>
        <p:spPr>
          <a:xfrm>
            <a:off x="10632406" y="4626137"/>
            <a:ext cx="0" cy="857592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D7413B2-7F4A-7A4A-8F16-A1141B3D584F}"/>
              </a:ext>
            </a:extLst>
          </p:cNvPr>
          <p:cNvSpPr/>
          <p:nvPr/>
        </p:nvSpPr>
        <p:spPr>
          <a:xfrm>
            <a:off x="9736091" y="5504086"/>
            <a:ext cx="2455909" cy="8783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Includes example cases</a:t>
            </a:r>
          </a:p>
        </p:txBody>
      </p:sp>
    </p:spTree>
    <p:extLst>
      <p:ext uri="{BB962C8B-B14F-4D97-AF65-F5344CB8AC3E}">
        <p14:creationId xmlns:p14="http://schemas.microsoft.com/office/powerpoint/2010/main" val="332554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40F4-5132-5248-B014-E93834DF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 err="1"/>
              <a:t>OpenFOAM</a:t>
            </a:r>
            <a:r>
              <a:rPr lang="en-GB" b="1" dirty="0"/>
              <a:t> input files</a:t>
            </a:r>
            <a:br>
              <a:rPr lang="en-GB" b="1" dirty="0"/>
            </a:br>
            <a:r>
              <a:rPr lang="en-GB" sz="3100" b="1" dirty="0">
                <a:solidFill>
                  <a:srgbClr val="FF0000"/>
                </a:solidFill>
              </a:rPr>
              <a:t>To setup a case, you need to have 3 directories in your case directory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6818F-86DD-7B48-A501-19EEAE6A5E01}"/>
              </a:ext>
            </a:extLst>
          </p:cNvPr>
          <p:cNvSpPr/>
          <p:nvPr/>
        </p:nvSpPr>
        <p:spPr>
          <a:xfrm>
            <a:off x="4234113" y="1738313"/>
            <a:ext cx="3380874" cy="878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Your </a:t>
            </a:r>
            <a:r>
              <a:rPr lang="en-GB" b="1" dirty="0" err="1">
                <a:solidFill>
                  <a:srgbClr val="002060"/>
                </a:solidFill>
              </a:rPr>
              <a:t>OpenFOAM</a:t>
            </a:r>
            <a:r>
              <a:rPr lang="en-GB" b="1" dirty="0">
                <a:solidFill>
                  <a:srgbClr val="002060"/>
                </a:solidFill>
              </a:rPr>
              <a:t> case directory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F26570-CEB6-7A40-B4E6-D1493BC2A6A0}"/>
              </a:ext>
            </a:extLst>
          </p:cNvPr>
          <p:cNvCxnSpPr>
            <a:cxnSpLocks/>
          </p:cNvCxnSpPr>
          <p:nvPr/>
        </p:nvCxnSpPr>
        <p:spPr>
          <a:xfrm flipH="1">
            <a:off x="2771775" y="2616618"/>
            <a:ext cx="3152776" cy="1255295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64654C-2BF8-DC42-9818-2C49030E97E7}"/>
              </a:ext>
            </a:extLst>
          </p:cNvPr>
          <p:cNvSpPr/>
          <p:nvPr/>
        </p:nvSpPr>
        <p:spPr>
          <a:xfrm>
            <a:off x="2019546" y="3919538"/>
            <a:ext cx="1278982" cy="878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706A9E-DE5B-ED4C-B153-5C144E7CA712}"/>
              </a:ext>
            </a:extLst>
          </p:cNvPr>
          <p:cNvSpPr/>
          <p:nvPr/>
        </p:nvSpPr>
        <p:spPr>
          <a:xfrm>
            <a:off x="5285059" y="3919537"/>
            <a:ext cx="1278982" cy="878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constant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6E2B3-08F5-D244-8FB5-B5FC843A1FCA}"/>
              </a:ext>
            </a:extLst>
          </p:cNvPr>
          <p:cNvSpPr/>
          <p:nvPr/>
        </p:nvSpPr>
        <p:spPr>
          <a:xfrm>
            <a:off x="8780734" y="3871913"/>
            <a:ext cx="1278982" cy="878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91B0DE-5595-2F47-B97E-A913926CB6C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924550" y="2616618"/>
            <a:ext cx="3495675" cy="1255295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1F5200-458B-EE4E-B91B-BB415E546CE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924550" y="2616618"/>
            <a:ext cx="0" cy="1302919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551286-2D1E-0A48-8BA5-2FD3E6B61BF8}"/>
              </a:ext>
            </a:extLst>
          </p:cNvPr>
          <p:cNvCxnSpPr>
            <a:cxnSpLocks/>
          </p:cNvCxnSpPr>
          <p:nvPr/>
        </p:nvCxnSpPr>
        <p:spPr>
          <a:xfrm>
            <a:off x="2659037" y="4797842"/>
            <a:ext cx="0" cy="857592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31156-2973-594F-85F3-FB53DD6DF2B1}"/>
              </a:ext>
            </a:extLst>
          </p:cNvPr>
          <p:cNvSpPr/>
          <p:nvPr/>
        </p:nvSpPr>
        <p:spPr>
          <a:xfrm>
            <a:off x="1014412" y="5661610"/>
            <a:ext cx="3000375" cy="8783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contains input files for grid generators and solvers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596CE6-8C5B-A240-BF12-1457D39F03C2}"/>
              </a:ext>
            </a:extLst>
          </p:cNvPr>
          <p:cNvSpPr/>
          <p:nvPr/>
        </p:nvSpPr>
        <p:spPr>
          <a:xfrm>
            <a:off x="4424362" y="5655434"/>
            <a:ext cx="3000375" cy="8783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Contains transport properties of the fluid e.g. density, viscosity etc.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257AF4-50C8-C942-99A8-50DDCC34F38D}"/>
              </a:ext>
            </a:extLst>
          </p:cNvPr>
          <p:cNvSpPr/>
          <p:nvPr/>
        </p:nvSpPr>
        <p:spPr>
          <a:xfrm>
            <a:off x="8177212" y="5613985"/>
            <a:ext cx="3000375" cy="9197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contains initial fields of the flow e.g. velocity, pressure etc.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5E06ED-D932-9D4B-AF0E-965A49664130}"/>
              </a:ext>
            </a:extLst>
          </p:cNvPr>
          <p:cNvCxnSpPr>
            <a:cxnSpLocks/>
          </p:cNvCxnSpPr>
          <p:nvPr/>
        </p:nvCxnSpPr>
        <p:spPr>
          <a:xfrm>
            <a:off x="5924550" y="4797842"/>
            <a:ext cx="0" cy="857592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BD739C-E152-1B40-844F-0519DD0DA907}"/>
              </a:ext>
            </a:extLst>
          </p:cNvPr>
          <p:cNvCxnSpPr>
            <a:cxnSpLocks/>
          </p:cNvCxnSpPr>
          <p:nvPr/>
        </p:nvCxnSpPr>
        <p:spPr>
          <a:xfrm>
            <a:off x="9420225" y="4750218"/>
            <a:ext cx="0" cy="857592"/>
          </a:xfrm>
          <a:prstGeom prst="straightConnector1">
            <a:avLst/>
          </a:prstGeom>
          <a:ln w="22225">
            <a:solidFill>
              <a:srgbClr val="2A1AB9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40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40F4-5132-5248-B014-E93834DF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 err="1"/>
              <a:t>OpenFOAM</a:t>
            </a:r>
            <a:r>
              <a:rPr lang="en-GB" b="1" dirty="0"/>
              <a:t> input files</a:t>
            </a:r>
            <a:br>
              <a:rPr lang="en-GB" b="1" dirty="0"/>
            </a:br>
            <a:r>
              <a:rPr lang="en-GB" sz="3600" b="1" dirty="0"/>
              <a:t>Input file format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78F15E9-624B-BF41-B15C-44808347B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9000"/>
          </a:xfrm>
        </p:spPr>
        <p:txBody>
          <a:bodyPr/>
          <a:lstStyle/>
          <a:p>
            <a:r>
              <a:rPr lang="en-GB" dirty="0"/>
              <a:t>For input files, </a:t>
            </a:r>
            <a:r>
              <a:rPr lang="en-GB" dirty="0" err="1"/>
              <a:t>OpenFOAM</a:t>
            </a:r>
            <a:r>
              <a:rPr lang="en-GB" dirty="0"/>
              <a:t> uses a plain text dictionary format with keywords and values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904A92-C21D-D74E-82B5-5A48341F54CB}"/>
              </a:ext>
            </a:extLst>
          </p:cNvPr>
          <p:cNvCxnSpPr>
            <a:cxnSpLocks/>
          </p:cNvCxnSpPr>
          <p:nvPr/>
        </p:nvCxnSpPr>
        <p:spPr>
          <a:xfrm>
            <a:off x="3852863" y="4259681"/>
            <a:ext cx="1833562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A6F9078-4566-7D4C-84AB-1F0CE9D73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16" r="47613" b="31458"/>
          <a:stretch/>
        </p:blipFill>
        <p:spPr>
          <a:xfrm>
            <a:off x="2205037" y="2678153"/>
            <a:ext cx="7305676" cy="3976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67429C-7076-9E4F-BB65-174167AE8BAE}"/>
              </a:ext>
            </a:extLst>
          </p:cNvPr>
          <p:cNvSpPr txBox="1"/>
          <p:nvPr/>
        </p:nvSpPr>
        <p:spPr>
          <a:xfrm>
            <a:off x="3777852" y="4528118"/>
            <a:ext cx="1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keyword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77DAEF-B235-4943-9AD3-B7FFD915F645}"/>
              </a:ext>
            </a:extLst>
          </p:cNvPr>
          <p:cNvCxnSpPr>
            <a:cxnSpLocks/>
          </p:cNvCxnSpPr>
          <p:nvPr/>
        </p:nvCxnSpPr>
        <p:spPr>
          <a:xfrm>
            <a:off x="2986087" y="4700654"/>
            <a:ext cx="79057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C22EA5-3A58-5340-9592-C01578DB9A91}"/>
              </a:ext>
            </a:extLst>
          </p:cNvPr>
          <p:cNvCxnSpPr>
            <a:cxnSpLocks/>
          </p:cNvCxnSpPr>
          <p:nvPr/>
        </p:nvCxnSpPr>
        <p:spPr>
          <a:xfrm>
            <a:off x="3531392" y="5553142"/>
            <a:ext cx="79057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532830-7159-D64C-AF80-AFC2655269DB}"/>
              </a:ext>
            </a:extLst>
          </p:cNvPr>
          <p:cNvSpPr txBox="1"/>
          <p:nvPr/>
        </p:nvSpPr>
        <p:spPr>
          <a:xfrm>
            <a:off x="4321968" y="5368476"/>
            <a:ext cx="1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87855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40F4-5132-5248-B014-E93834DF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OpenFOAM</a:t>
            </a:r>
            <a:r>
              <a:rPr lang="en-GB" b="1" dirty="0"/>
              <a:t> executables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72CE-B669-6542-A488-DBE5997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Unlike many other software, </a:t>
            </a:r>
            <a:r>
              <a:rPr lang="en-GB" dirty="0" err="1">
                <a:solidFill>
                  <a:srgbClr val="FF0000"/>
                </a:solidFill>
              </a:rPr>
              <a:t>OpenFOAM</a:t>
            </a:r>
            <a:r>
              <a:rPr lang="en-GB" dirty="0">
                <a:solidFill>
                  <a:srgbClr val="FF0000"/>
                </a:solidFill>
              </a:rPr>
              <a:t> does not have a unique executable. For every solver, mesh generation etc. there is a separate executable!</a:t>
            </a:r>
          </a:p>
          <a:p>
            <a:endParaRPr lang="en-GB" dirty="0"/>
          </a:p>
          <a:p>
            <a:r>
              <a:rPr lang="en-GB" dirty="0">
                <a:solidFill>
                  <a:srgbClr val="2A1AB9"/>
                </a:solidFill>
              </a:rPr>
              <a:t>You should run the right executable according to the solver you are using!</a:t>
            </a:r>
          </a:p>
          <a:p>
            <a:pPr lvl="1"/>
            <a:r>
              <a:rPr lang="en-GB" dirty="0">
                <a:solidFill>
                  <a:srgbClr val="2A1AB9"/>
                </a:solidFill>
              </a:rPr>
              <a:t>‘</a:t>
            </a:r>
            <a:r>
              <a:rPr lang="en-GB" dirty="0" err="1">
                <a:solidFill>
                  <a:srgbClr val="2A1AB9"/>
                </a:solidFill>
              </a:rPr>
              <a:t>simpleFoam</a:t>
            </a:r>
            <a:r>
              <a:rPr lang="en-GB" dirty="0">
                <a:solidFill>
                  <a:srgbClr val="2A1AB9"/>
                </a:solidFill>
              </a:rPr>
              <a:t>’: if you use SIMPLE algorithm </a:t>
            </a:r>
          </a:p>
          <a:p>
            <a:pPr lvl="1"/>
            <a:r>
              <a:rPr lang="en-GB" dirty="0">
                <a:solidFill>
                  <a:srgbClr val="2A1AB9"/>
                </a:solidFill>
              </a:rPr>
              <a:t>‘</a:t>
            </a:r>
            <a:r>
              <a:rPr lang="en-GB" dirty="0" err="1">
                <a:solidFill>
                  <a:srgbClr val="2A1AB9"/>
                </a:solidFill>
              </a:rPr>
              <a:t>icoFoam</a:t>
            </a:r>
            <a:r>
              <a:rPr lang="en-GB" dirty="0">
                <a:solidFill>
                  <a:srgbClr val="2A1AB9"/>
                </a:solidFill>
              </a:rPr>
              <a:t>’: if you use PISO algorithm for laminar flow</a:t>
            </a:r>
          </a:p>
          <a:p>
            <a:pPr lvl="1"/>
            <a:r>
              <a:rPr lang="en-GB" dirty="0">
                <a:solidFill>
                  <a:srgbClr val="2A1AB9"/>
                </a:solidFill>
              </a:rPr>
              <a:t>…</a:t>
            </a:r>
          </a:p>
          <a:p>
            <a:pPr lvl="1"/>
            <a:r>
              <a:rPr lang="en-GB" dirty="0">
                <a:solidFill>
                  <a:srgbClr val="005B00"/>
                </a:solidFill>
              </a:rPr>
              <a:t>Check the documentation to see recommended solvers for different cases</a:t>
            </a:r>
          </a:p>
        </p:txBody>
      </p:sp>
    </p:spTree>
    <p:extLst>
      <p:ext uri="{BB962C8B-B14F-4D97-AF65-F5344CB8AC3E}">
        <p14:creationId xmlns:p14="http://schemas.microsoft.com/office/powerpoint/2010/main" val="280904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595</Words>
  <Application>Microsoft Macintosh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 overview of OpenFOAM</vt:lpstr>
      <vt:lpstr>What is OpenFOAM?</vt:lpstr>
      <vt:lpstr>OpenFOAM versions</vt:lpstr>
      <vt:lpstr>OpenFOAM versions What is the story behind this?</vt:lpstr>
      <vt:lpstr>OpenFOAM versions Which version to use?</vt:lpstr>
      <vt:lpstr>OpenFOAM environment</vt:lpstr>
      <vt:lpstr>OpenFOAM input files To setup a case, you need to have 3 directories in your case directory</vt:lpstr>
      <vt:lpstr>OpenFOAM input files Input file format</vt:lpstr>
      <vt:lpstr>OpenFOAM executables</vt:lpstr>
      <vt:lpstr>OpenFOAM output files</vt:lpstr>
      <vt:lpstr>Postprocessing of the output data</vt:lpstr>
      <vt:lpstr>Parallelisation in OpenFOAM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OpenFOAM</dc:title>
  <dc:creator>Arash Alizad Banaei</dc:creator>
  <cp:lastModifiedBy>Arash Alizad Banaei</cp:lastModifiedBy>
  <cp:revision>28</cp:revision>
  <dcterms:created xsi:type="dcterms:W3CDTF">2021-11-21T18:55:07Z</dcterms:created>
  <dcterms:modified xsi:type="dcterms:W3CDTF">2021-11-23T11:37:35Z</dcterms:modified>
</cp:coreProperties>
</file>