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4" r:id="rId5"/>
    <p:sldMasterId id="2147483663" r:id="rId6"/>
  </p:sldMasterIdLst>
  <p:notesMasterIdLst>
    <p:notesMasterId r:id="rId12"/>
  </p:notesMasterIdLst>
  <p:handoutMasterIdLst>
    <p:handoutMasterId r:id="rId13"/>
  </p:handoutMasterIdLst>
  <p:sldIdLst>
    <p:sldId id="258" r:id="rId7"/>
    <p:sldId id="575" r:id="rId8"/>
    <p:sldId id="550" r:id="rId9"/>
    <p:sldId id="551" r:id="rId10"/>
    <p:sldId id="5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2D1E9"/>
    <a:srgbClr val="093C8F"/>
    <a:srgbClr val="007DBA"/>
    <a:srgbClr val="012169"/>
    <a:srgbClr val="F2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84849-2474-17EF-1D8F-F4DFC5723422}" v="3" dt="2022-04-25T19:40:13.375"/>
    <p1510:client id="{E8436BBC-2B38-35B6-DD52-79319C3E54D6}" v="32" dt="2022-04-25T19:45:47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853"/>
    <p:restoredTop sz="94694"/>
  </p:normalViewPr>
  <p:slideViewPr>
    <p:cSldViewPr snapToGrid="0">
      <p:cViewPr varScale="1">
        <p:scale>
          <a:sx n="129" d="100"/>
          <a:sy n="129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84608D-EA80-4047-83C0-50D244462F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9A60F-6597-0449-B0CB-04278D3EDA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DDB4B-5DD7-924D-A82E-00D9A1E7D074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E966A-836C-7945-9EA8-209989A14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1E5BB-A262-3244-8CDB-B87F1BED7B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2D55-4B8C-634D-BA4C-F013762F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389EF-B5C5-1442-B46F-05A71570341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20053-5EA7-9849-A89C-81F05114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3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20053-5EA7-9849-A89C-81F05114C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20053-5EA7-9849-A89C-81F05114C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57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20053-5EA7-9849-A89C-81F05114C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6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F10D-A914-5E43-93B4-BC0DA4DF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06" y="1040524"/>
            <a:ext cx="9420045" cy="65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B200-7B2A-3D45-950B-ED2385A15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106" y="1825625"/>
            <a:ext cx="942004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230F80E-627A-BA4F-A3FD-88DA2B78BD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215" y="1139043"/>
            <a:ext cx="362501" cy="45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7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E663-E46B-E243-8CE9-EEFD5B54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7913"/>
            <a:ext cx="10515600" cy="3432866"/>
          </a:xfrm>
        </p:spPr>
        <p:txBody>
          <a:bodyPr tIns="182880" bIns="182880" anchor="b"/>
          <a:lstStyle>
            <a:lvl1pPr>
              <a:defRPr b="0" i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18896A-E29E-934D-BC35-1D7A932D0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770437"/>
            <a:ext cx="10515600" cy="1365957"/>
          </a:xfrm>
        </p:spPr>
        <p:txBody>
          <a:bodyPr tIns="91440">
            <a:normAutofit/>
          </a:bodyPr>
          <a:lstStyle>
            <a:lvl1pPr marL="0" indent="0">
              <a:buNone/>
              <a:defRPr sz="24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2EBBA4-67E4-E38B-851E-97062F0E6D63}"/>
              </a:ext>
            </a:extLst>
          </p:cNvPr>
          <p:cNvGrpSpPr/>
          <p:nvPr userDrawn="1"/>
        </p:nvGrpSpPr>
        <p:grpSpPr>
          <a:xfrm>
            <a:off x="8909655" y="219456"/>
            <a:ext cx="2789255" cy="724659"/>
            <a:chOff x="8909655" y="219456"/>
            <a:chExt cx="2789255" cy="72465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68DA89-68B0-D444-813B-AA61FB90EF3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16252" b="32060"/>
            <a:stretch/>
          </p:blipFill>
          <p:spPr>
            <a:xfrm>
              <a:off x="8990039" y="219456"/>
              <a:ext cx="2286878" cy="24008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1F3A7B-32C6-44A2-1F10-F09FDD10D2C2}"/>
                </a:ext>
              </a:extLst>
            </p:cNvPr>
            <p:cNvSpPr txBox="1"/>
            <p:nvPr userDrawn="1"/>
          </p:nvSpPr>
          <p:spPr>
            <a:xfrm>
              <a:off x="8909655" y="519383"/>
              <a:ext cx="2789255" cy="4247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12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Georgia" panose="02040502050405020303" pitchFamily="18" charset="0"/>
                  <a:ea typeface="Source Sans Pro" panose="020F0502020204030204" pitchFamily="34" charset="0"/>
                  <a:cs typeface="Open Sans" panose="020B0606030504020204" pitchFamily="34" charset="0"/>
                </a:rPr>
                <a:t>Emory Network of Computational Omics Research | ENCORE </a:t>
              </a:r>
              <a:endPara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61CD547-A552-CCA9-9B57-FAF735CC3A47}"/>
                </a:ext>
              </a:extLst>
            </p:cNvPr>
            <p:cNvCxnSpPr/>
            <p:nvPr userDrawn="1"/>
          </p:nvCxnSpPr>
          <p:spPr>
            <a:xfrm>
              <a:off x="8990039" y="499287"/>
              <a:ext cx="2286878" cy="0"/>
            </a:xfrm>
            <a:prstGeom prst="line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2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Alter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04EB-6720-4B47-95BD-DC22E613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093" y="2200556"/>
            <a:ext cx="3413685" cy="1026737"/>
          </a:xfrm>
        </p:spPr>
        <p:txBody>
          <a:bodyPr anchor="b">
            <a:noAutofit/>
          </a:bodyPr>
          <a:lstStyle>
            <a:lvl1pPr>
              <a:defRPr sz="18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BDE07-E46F-7E47-9E6A-4C765B2D5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5093" y="3227293"/>
            <a:ext cx="3413686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074958" y="1996889"/>
            <a:ext cx="4117043" cy="5041"/>
          </a:xfrm>
          <a:prstGeom prst="line">
            <a:avLst/>
          </a:prstGeom>
          <a:ln w="38100">
            <a:solidFill>
              <a:srgbClr val="007D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8074957" y="4926107"/>
            <a:ext cx="4117043" cy="5041"/>
          </a:xfrm>
          <a:prstGeom prst="line">
            <a:avLst/>
          </a:prstGeom>
          <a:ln w="38100">
            <a:solidFill>
              <a:srgbClr val="007D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8094618" y="1996890"/>
            <a:ext cx="1" cy="2929217"/>
          </a:xfrm>
          <a:prstGeom prst="line">
            <a:avLst/>
          </a:prstGeom>
          <a:ln w="38100">
            <a:solidFill>
              <a:srgbClr val="007D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0FCA278-5151-4F99-393C-C0E392B18AEE}"/>
              </a:ext>
            </a:extLst>
          </p:cNvPr>
          <p:cNvGrpSpPr/>
          <p:nvPr userDrawn="1"/>
        </p:nvGrpSpPr>
        <p:grpSpPr>
          <a:xfrm>
            <a:off x="8909655" y="219456"/>
            <a:ext cx="2789255" cy="724659"/>
            <a:chOff x="8909655" y="219456"/>
            <a:chExt cx="2789255" cy="72465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088C5D-9845-054D-8E97-189F9A6C764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16252" b="32060"/>
            <a:stretch/>
          </p:blipFill>
          <p:spPr>
            <a:xfrm>
              <a:off x="8990039" y="219456"/>
              <a:ext cx="2286878" cy="24008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D30B04-D0FE-7052-77C8-B8EF486289B8}"/>
                </a:ext>
              </a:extLst>
            </p:cNvPr>
            <p:cNvSpPr txBox="1"/>
            <p:nvPr userDrawn="1"/>
          </p:nvSpPr>
          <p:spPr>
            <a:xfrm>
              <a:off x="8909655" y="519383"/>
              <a:ext cx="2789255" cy="4247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12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Georgia" panose="02040502050405020303" pitchFamily="18" charset="0"/>
                  <a:ea typeface="Source Sans Pro" panose="020F0502020204030204" pitchFamily="34" charset="0"/>
                  <a:cs typeface="Open Sans" panose="020B0606030504020204" pitchFamily="34" charset="0"/>
                </a:rPr>
                <a:t>Emory Network of Computational Omics Research | ENCORE </a:t>
              </a:r>
              <a:endPara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B19164-5781-464F-F537-1E445D69DB4C}"/>
                </a:ext>
              </a:extLst>
            </p:cNvPr>
            <p:cNvCxnSpPr/>
            <p:nvPr userDrawn="1"/>
          </p:nvCxnSpPr>
          <p:spPr>
            <a:xfrm>
              <a:off x="8990039" y="499287"/>
              <a:ext cx="2286878" cy="0"/>
            </a:xfrm>
            <a:prstGeom prst="line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611D09-5486-0346-A4BE-B679AB1DDFE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83920" y="505180"/>
            <a:ext cx="6947747" cy="5874702"/>
          </a:xfrm>
          <a:solidFill>
            <a:srgbClr val="012169"/>
          </a:solidFill>
        </p:spPr>
        <p:txBody>
          <a:bodyPr lIns="182880" tIns="365760" bIns="182880">
            <a:normAutofit/>
          </a:bodyPr>
          <a:lstStyle>
            <a:lvl1pPr marL="514350" indent="-514350">
              <a:spcBef>
                <a:spcPts val="1600"/>
              </a:spcBef>
              <a:buFont typeface="+mj-lt"/>
              <a:buAutoNum type="romanUcPeriod"/>
              <a:defRPr sz="2800">
                <a:solidFill>
                  <a:srgbClr val="F2A900"/>
                </a:solidFill>
                <a:latin typeface="+mj-lt"/>
              </a:defRPr>
            </a:lvl1pPr>
            <a:lvl2pPr marL="914400" indent="-457200">
              <a:buFont typeface="+mj-lt"/>
              <a:buAutoNum type="arabicPeriod"/>
              <a:defRPr sz="1800" cap="all" baseline="0">
                <a:solidFill>
                  <a:schemeClr val="bg1"/>
                </a:solidFill>
              </a:defRPr>
            </a:lvl2pPr>
            <a:lvl3pPr>
              <a:defRPr sz="1600" cap="small" baseline="0">
                <a:solidFill>
                  <a:schemeClr val="bg1"/>
                </a:solidFill>
              </a:defRPr>
            </a:lvl3pPr>
            <a:lvl4pPr>
              <a:defRPr sz="1400" cap="none" baseline="0">
                <a:solidFill>
                  <a:schemeClr val="bg1"/>
                </a:solidFill>
              </a:defRPr>
            </a:lvl4pPr>
            <a:lvl5pPr>
              <a:defRPr sz="140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4793B-5F66-9C4C-B1E7-A02953A8246D}"/>
              </a:ext>
            </a:extLst>
          </p:cNvPr>
          <p:cNvSpPr txBox="1"/>
          <p:nvPr userDrawn="1"/>
        </p:nvSpPr>
        <p:spPr>
          <a:xfrm>
            <a:off x="9689867" y="1637881"/>
            <a:ext cx="1530800" cy="161583"/>
          </a:xfrm>
          <a:prstGeom prst="rect">
            <a:avLst/>
          </a:prstGeom>
          <a:solidFill>
            <a:srgbClr val="012169"/>
          </a:solidFill>
        </p:spPr>
        <p:txBody>
          <a:bodyPr wrap="square" lIns="45720" tIns="0" rIns="45720" bIns="0" rtlCol="0">
            <a:spAutoFit/>
          </a:bodyPr>
          <a:lstStyle/>
          <a:p>
            <a:r>
              <a:rPr lang="en-US" sz="105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41657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A34793B-5F66-9C4C-B1E7-A02953A8246D}"/>
              </a:ext>
            </a:extLst>
          </p:cNvPr>
          <p:cNvSpPr txBox="1"/>
          <p:nvPr userDrawn="1"/>
        </p:nvSpPr>
        <p:spPr>
          <a:xfrm>
            <a:off x="877824" y="866488"/>
            <a:ext cx="4343400" cy="1709928"/>
          </a:xfrm>
          <a:prstGeom prst="rect">
            <a:avLst/>
          </a:prstGeom>
          <a:solidFill>
            <a:srgbClr val="012169"/>
          </a:solidFill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3200" b="0" i="0">
                <a:solidFill>
                  <a:srgbClr val="F2A9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77824" y="4306972"/>
            <a:ext cx="4343400" cy="1709928"/>
          </a:xfrm>
          <a:solidFill>
            <a:srgbClr val="012169"/>
          </a:solidFill>
        </p:spPr>
        <p:txBody>
          <a:bodyPr lIns="182880" tIns="91440" rIns="182880" bIns="9144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088C5D-9845-054D-8E97-189F9A6C76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252" b="32060"/>
          <a:stretch/>
        </p:blipFill>
        <p:spPr>
          <a:xfrm>
            <a:off x="9805114" y="1654166"/>
            <a:ext cx="1281843" cy="134573"/>
          </a:xfrm>
          <a:prstGeom prst="rect">
            <a:avLst/>
          </a:prstGeom>
          <a:solidFill>
            <a:srgbClr val="012169"/>
          </a:solidFill>
          <a:ln w="85725">
            <a:solidFill>
              <a:srgbClr val="012169"/>
            </a:solidFill>
          </a:ln>
        </p:spPr>
      </p:pic>
      <p:sp>
        <p:nvSpPr>
          <p:cNvPr id="2" name="TextBox 1"/>
          <p:cNvSpPr txBox="1"/>
          <p:nvPr userDrawn="1"/>
        </p:nvSpPr>
        <p:spPr>
          <a:xfrm>
            <a:off x="12999563" y="-6127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D4F03-E118-209F-FE63-D95F37FAAA2E}"/>
              </a:ext>
            </a:extLst>
          </p:cNvPr>
          <p:cNvSpPr txBox="1"/>
          <p:nvPr userDrawn="1"/>
        </p:nvSpPr>
        <p:spPr>
          <a:xfrm>
            <a:off x="9854940" y="1721452"/>
            <a:ext cx="1182190" cy="24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050" dirty="0">
                <a:solidFill>
                  <a:schemeClr val="accent1">
                    <a:lumMod val="40000"/>
                    <a:lumOff val="60000"/>
                  </a:schemeClr>
                </a:solidFill>
                <a:latin typeface="Georgia" panose="02040502050405020303" pitchFamily="18" charset="0"/>
                <a:ea typeface="Source Sans Pro" panose="020F0502020204030204" pitchFamily="34" charset="0"/>
                <a:cs typeface="Open Sans" panose="020B0606030504020204" pitchFamily="34" charset="0"/>
              </a:rPr>
              <a:t>ENCORE </a:t>
            </a:r>
            <a:endParaRPr lang="en-US" sz="10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A34793B-5F66-9C4C-B1E7-A02953A8246D}"/>
              </a:ext>
            </a:extLst>
          </p:cNvPr>
          <p:cNvSpPr txBox="1"/>
          <p:nvPr userDrawn="1"/>
        </p:nvSpPr>
        <p:spPr>
          <a:xfrm>
            <a:off x="877824" y="866488"/>
            <a:ext cx="4343400" cy="1709928"/>
          </a:xfrm>
          <a:prstGeom prst="rect">
            <a:avLst/>
          </a:prstGeom>
          <a:solidFill>
            <a:srgbClr val="012169"/>
          </a:solidFill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3200" b="0" i="0" dirty="0">
                <a:solidFill>
                  <a:srgbClr val="F2A9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Acknowledge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77824" y="4306972"/>
            <a:ext cx="4343400" cy="1709928"/>
          </a:xfrm>
          <a:solidFill>
            <a:srgbClr val="012169"/>
          </a:solidFill>
        </p:spPr>
        <p:txBody>
          <a:bodyPr lIns="182880" tIns="91440" rIns="182880" bIns="9144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088C5D-9845-054D-8E97-189F9A6C76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252" b="32060"/>
          <a:stretch/>
        </p:blipFill>
        <p:spPr>
          <a:xfrm>
            <a:off x="9805114" y="1654166"/>
            <a:ext cx="1281843" cy="134573"/>
          </a:xfrm>
          <a:prstGeom prst="rect">
            <a:avLst/>
          </a:prstGeom>
          <a:solidFill>
            <a:srgbClr val="012169"/>
          </a:solidFill>
          <a:ln w="85725">
            <a:solidFill>
              <a:srgbClr val="012169"/>
            </a:solidFill>
          </a:ln>
        </p:spPr>
      </p:pic>
      <p:sp>
        <p:nvSpPr>
          <p:cNvPr id="2" name="TextBox 1"/>
          <p:cNvSpPr txBox="1"/>
          <p:nvPr userDrawn="1"/>
        </p:nvSpPr>
        <p:spPr>
          <a:xfrm>
            <a:off x="12999563" y="-6127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D4F03-E118-209F-FE63-D95F37FAAA2E}"/>
              </a:ext>
            </a:extLst>
          </p:cNvPr>
          <p:cNvSpPr txBox="1"/>
          <p:nvPr userDrawn="1"/>
        </p:nvSpPr>
        <p:spPr>
          <a:xfrm>
            <a:off x="9854940" y="1721452"/>
            <a:ext cx="1182190" cy="24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050" dirty="0">
                <a:solidFill>
                  <a:schemeClr val="accent1">
                    <a:lumMod val="40000"/>
                    <a:lumOff val="60000"/>
                  </a:schemeClr>
                </a:solidFill>
                <a:latin typeface="Georgia" panose="02040502050405020303" pitchFamily="18" charset="0"/>
                <a:ea typeface="Source Sans Pro" panose="020F0502020204030204" pitchFamily="34" charset="0"/>
                <a:cs typeface="Open Sans" panose="020B0606030504020204" pitchFamily="34" charset="0"/>
              </a:rPr>
              <a:t>ENCORE </a:t>
            </a:r>
            <a:endParaRPr lang="en-US" sz="10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3D5F066-A280-38F8-8FF9-92EFB3A707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824" y="4099239"/>
            <a:ext cx="4633761" cy="18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94F0-2FD3-6045-B084-804137BFA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106" y="1825625"/>
            <a:ext cx="4572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E7848-0723-B94B-A048-60A11304D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57631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A4AE6-7C39-B64B-8A42-B05E8B3B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06" y="1040524"/>
            <a:ext cx="9342407" cy="65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971A0F9-DDBA-FD43-9001-CC791E31A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215" y="1139043"/>
            <a:ext cx="362501" cy="45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3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BFCA3-476E-F74C-A417-58E8192D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4518" y="1690688"/>
            <a:ext cx="4593057" cy="814387"/>
          </a:xfrm>
        </p:spPr>
        <p:txBody>
          <a:bodyPr anchor="b"/>
          <a:lstStyle>
            <a:lvl1pPr marL="0" indent="0">
              <a:buNone/>
              <a:defRPr sz="2400" b="0" cap="all" baseline="0">
                <a:solidFill>
                  <a:srgbClr val="007DB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B7D98-DB46-1047-8A5B-9AC3AF98A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4518" y="2505075"/>
            <a:ext cx="459305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B4D4A-5525-544F-BD95-63F65966C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610819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0" kern="1200" cap="all" baseline="0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AFFEB-8404-B347-B8C6-9881F8AB3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61081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136982C-7A51-9A48-B9C8-A7D4D701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06" y="1040524"/>
            <a:ext cx="9376913" cy="65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EFC1944B-9F9B-A340-8F7C-4834979317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215" y="1139043"/>
            <a:ext cx="362501" cy="45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2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2711A5-BA6C-004C-9CA0-2C1FD59E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06" y="1040524"/>
            <a:ext cx="9947694" cy="65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5143A23-F61D-4C45-AF16-110E95DAA2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215" y="1139043"/>
            <a:ext cx="362501" cy="45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5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61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A49FE-C56F-5A43-AD3E-1CBD38A5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091023" cy="48095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8DB8B22-FA1E-1D4B-B50A-ECD7713F4E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026" y="1285737"/>
            <a:ext cx="362501" cy="4531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591F101-BE7B-7340-A88B-7CE69A889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189" y="987424"/>
            <a:ext cx="3398836" cy="1049753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9DA41E4-BD6D-0D4E-B14A-BFCFF9470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3189" y="2057400"/>
            <a:ext cx="3398836" cy="37395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6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11A1E-6643-AF4D-BC4E-DC5217A61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091022" cy="48095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981560-4535-EE46-AE66-4A890FC7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189" y="987424"/>
            <a:ext cx="3398836" cy="1049753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097FF9E-FF4A-D640-B461-125131FCA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3189" y="2057400"/>
            <a:ext cx="3398836" cy="37395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04122A1-5AF2-6C48-BD13-BF5C790C72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026" y="1285737"/>
            <a:ext cx="362501" cy="45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6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96C3-EDF5-8E40-824E-31951752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26986"/>
            <a:ext cx="10515600" cy="564532"/>
          </a:xfrm>
        </p:spPr>
        <p:txBody>
          <a:bodyPr anchor="ctr">
            <a:normAutofit/>
          </a:bodyPr>
          <a:lstStyle>
            <a:lvl1pPr algn="ctr">
              <a:defRPr sz="24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0BC92269-AA96-0139-40FB-8F41A60D86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0694" y="6031774"/>
            <a:ext cx="8710612" cy="4524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C2C157-DF8C-4183-C3E7-86770F68F078}"/>
              </a:ext>
            </a:extLst>
          </p:cNvPr>
          <p:cNvGrpSpPr/>
          <p:nvPr userDrawn="1"/>
        </p:nvGrpSpPr>
        <p:grpSpPr>
          <a:xfrm>
            <a:off x="4403340" y="557106"/>
            <a:ext cx="3385318" cy="3291964"/>
            <a:chOff x="4597147" y="600007"/>
            <a:chExt cx="3385318" cy="32919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A74FDDD-6A2E-647C-59AC-1F389A2508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173270" y="600007"/>
              <a:ext cx="2233072" cy="260676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852C89-C07E-ABEE-A809-326F7D2BC22B}"/>
                </a:ext>
              </a:extLst>
            </p:cNvPr>
            <p:cNvSpPr txBox="1"/>
            <p:nvPr userDrawn="1"/>
          </p:nvSpPr>
          <p:spPr>
            <a:xfrm>
              <a:off x="4597147" y="3356440"/>
              <a:ext cx="3385318" cy="535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16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Georgia" panose="02040502050405020303" pitchFamily="18" charset="0"/>
                  <a:ea typeface="Source Sans Pro" panose="020F0502020204030204" pitchFamily="34" charset="0"/>
                  <a:cs typeface="Open Sans" panose="020B0606030504020204" pitchFamily="34" charset="0"/>
                </a:rPr>
                <a:t>Emory Network of Computational Omics Research | ENCORE </a:t>
              </a:r>
              <a:endPara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76FF79C-21BC-CDF8-318C-8CF8AE2655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97147" y="3319369"/>
              <a:ext cx="3385318" cy="0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951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d 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6E04-1D08-884D-8C34-40C4683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7532"/>
            <a:ext cx="10515600" cy="2532081"/>
          </a:xfrm>
        </p:spPr>
        <p:txBody>
          <a:bodyPr anchor="t">
            <a:normAutofit/>
          </a:bodyPr>
          <a:lstStyle>
            <a:lvl1pPr>
              <a:defRPr sz="48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B11B86-E6CD-624F-9943-6961E0C7A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058779"/>
            <a:ext cx="10515600" cy="528721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A3D4D-0631-2F40-9112-BB1D3032DB47}"/>
              </a:ext>
            </a:extLst>
          </p:cNvPr>
          <p:cNvSpPr txBox="1"/>
          <p:nvPr userDrawn="1"/>
        </p:nvSpPr>
        <p:spPr>
          <a:xfrm>
            <a:off x="838200" y="4238142"/>
            <a:ext cx="10515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PRESENTED BY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C3D224F-FD55-414A-B513-E830B7B285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4783138"/>
            <a:ext cx="10515600" cy="1598612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B16536-199D-8435-96E5-C258B8DC0827}"/>
              </a:ext>
            </a:extLst>
          </p:cNvPr>
          <p:cNvGrpSpPr/>
          <p:nvPr userDrawn="1"/>
        </p:nvGrpSpPr>
        <p:grpSpPr>
          <a:xfrm>
            <a:off x="8909655" y="219456"/>
            <a:ext cx="2789255" cy="724659"/>
            <a:chOff x="8909655" y="219456"/>
            <a:chExt cx="2789255" cy="72465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0B8361-AF3C-1945-A8F0-441B05FDE5C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16252" b="32060"/>
            <a:stretch/>
          </p:blipFill>
          <p:spPr>
            <a:xfrm>
              <a:off x="8990039" y="219456"/>
              <a:ext cx="2286878" cy="24008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892F72-D359-71C8-35C9-CCD978053B30}"/>
                </a:ext>
              </a:extLst>
            </p:cNvPr>
            <p:cNvSpPr txBox="1"/>
            <p:nvPr userDrawn="1"/>
          </p:nvSpPr>
          <p:spPr>
            <a:xfrm>
              <a:off x="8909655" y="519383"/>
              <a:ext cx="2789255" cy="4247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12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Georgia" panose="02040502050405020303" pitchFamily="18" charset="0"/>
                  <a:ea typeface="Source Sans Pro" panose="020F0502020204030204" pitchFamily="34" charset="0"/>
                  <a:cs typeface="Open Sans" panose="020B0606030504020204" pitchFamily="34" charset="0"/>
                </a:rPr>
                <a:t>Emory Network of Computational Omics Research | ENCORE </a:t>
              </a:r>
              <a:endPara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D103C35-7EF8-FF64-66AD-D8AEDA5E8C55}"/>
                </a:ext>
              </a:extLst>
            </p:cNvPr>
            <p:cNvCxnSpPr/>
            <p:nvPr userDrawn="1"/>
          </p:nvCxnSpPr>
          <p:spPr>
            <a:xfrm>
              <a:off x="8990039" y="499287"/>
              <a:ext cx="2286878" cy="0"/>
            </a:xfrm>
            <a:prstGeom prst="line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993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AB283AC-754A-5641-AEE2-7197605CB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pic>
          <p:nvPicPr>
            <p:cNvPr id="7" name="Picture 7" descr="Picture 7">
              <a:extLst>
                <a:ext uri="{FF2B5EF4-FFF2-40B4-BE49-F238E27FC236}">
                  <a16:creationId xmlns:a16="http://schemas.microsoft.com/office/drawing/2014/main" id="{FD4A4C11-124C-DD47-9473-A6847F30B10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34" t="90310" r="534"/>
            <a:stretch/>
          </p:blipFill>
          <p:spPr>
            <a:xfrm>
              <a:off x="0" y="-1"/>
              <a:ext cx="12192000" cy="68114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088C5D-9845-054D-8E97-189F9A6C764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/>
            <a:srcRect l="16252" b="32060"/>
            <a:stretch/>
          </p:blipFill>
          <p:spPr>
            <a:xfrm>
              <a:off x="1078301" y="220526"/>
              <a:ext cx="2286878" cy="240086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05AC55C8-7BD1-0740-B499-7F035DCED60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l="72479"/>
            <a:stretch/>
          </p:blipFill>
          <p:spPr>
            <a:xfrm>
              <a:off x="0" y="-1"/>
              <a:ext cx="838200" cy="3437223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CC855F75-CCCA-BA4D-8523-B2D3D780EE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l="72479"/>
            <a:stretch/>
          </p:blipFill>
          <p:spPr>
            <a:xfrm flipH="1">
              <a:off x="11353800" y="3420777"/>
              <a:ext cx="838200" cy="3437223"/>
            </a:xfrm>
            <a:prstGeom prst="rect">
              <a:avLst/>
            </a:prstGeom>
          </p:spPr>
        </p:pic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491F50-D68C-2F41-B053-22BDCA99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524"/>
            <a:ext cx="10515600" cy="650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95232-7F8F-FD4C-9B42-B7DE64207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E753D58A-F0B5-346B-15A1-FC7C326DAC2C}"/>
              </a:ext>
            </a:extLst>
          </p:cNvPr>
          <p:cNvSpPr txBox="1"/>
          <p:nvPr/>
        </p:nvSpPr>
        <p:spPr>
          <a:xfrm>
            <a:off x="3365179" y="142049"/>
            <a:ext cx="7385948" cy="3693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10000"/>
                    <a:lumOff val="90000"/>
                  </a:schemeClr>
                </a:solidFill>
                <a:latin typeface="Georgia" panose="02040502050405020303" pitchFamily="18" charset="0"/>
                <a:ea typeface="Source Sans Pro" panose="020F0502020204030204" pitchFamily="34" charset="0"/>
                <a:cs typeface="Open Sans" panose="020B0606030504020204" pitchFamily="34" charset="0"/>
              </a:rPr>
              <a:t>| ENCORE  </a:t>
            </a:r>
            <a:r>
              <a:rPr lang="en-US" sz="1400" dirty="0">
                <a:solidFill>
                  <a:schemeClr val="tx1">
                    <a:lumMod val="10000"/>
                    <a:lumOff val="90000"/>
                  </a:schemeClr>
                </a:solidFill>
                <a:latin typeface="Georgia" panose="02040502050405020303" pitchFamily="18" charset="0"/>
                <a:ea typeface="Source Sans Pro" panose="020F0502020204030204" pitchFamily="34" charset="0"/>
                <a:cs typeface="Open Sans" panose="020B0606030504020204" pitchFamily="34" charset="0"/>
              </a:rPr>
              <a:t>(Emory Network of Computational Omics Research)</a:t>
            </a:r>
          </a:p>
        </p:txBody>
      </p:sp>
    </p:spTree>
    <p:extLst>
      <p:ext uri="{BB962C8B-B14F-4D97-AF65-F5344CB8AC3E}">
        <p14:creationId xmlns:p14="http://schemas.microsoft.com/office/powerpoint/2010/main" val="106783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1216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6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D8420-93D4-8041-9CEE-1FB79224F19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0237-6628-0341-8ED3-B6EBC7214E3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B196B5D-9B02-D94D-B52E-17FC954C0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" r="1012" b="2439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1157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6079B-A4EF-254D-B710-828E9CE51DA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24A6A-B0F6-B846-BD1F-958B57C8A6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9E613F-43C5-DA4A-BE64-D8C09F5ACD55}"/>
              </a:ext>
            </a:extLst>
          </p:cNvPr>
          <p:cNvSpPr/>
          <p:nvPr userDrawn="1"/>
        </p:nvSpPr>
        <p:spPr>
          <a:xfrm>
            <a:off x="-1" y="1"/>
            <a:ext cx="12192001" cy="6858000"/>
          </a:xfrm>
          <a:prstGeom prst="rect">
            <a:avLst/>
          </a:prstGeom>
          <a:solidFill>
            <a:srgbClr val="0121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041931-C264-1D4A-94D3-CD7F9DAA7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1" cy="6885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7903A-67D8-C14D-9D2D-AA4951EA9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313115" y="5032098"/>
            <a:ext cx="276808" cy="298101"/>
          </a:xfrm>
          <a:prstGeom prst="rect">
            <a:avLst/>
          </a:prstGeom>
          <a:solidFill>
            <a:srgbClr val="012169"/>
          </a:solidFill>
          <a:ln w="57150">
            <a:solidFill>
              <a:srgbClr val="012169"/>
            </a:solidFill>
          </a:ln>
        </p:spPr>
      </p:pic>
    </p:spTree>
    <p:extLst>
      <p:ext uri="{BB962C8B-B14F-4D97-AF65-F5344CB8AC3E}">
        <p14:creationId xmlns:p14="http://schemas.microsoft.com/office/powerpoint/2010/main" val="170169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4418-6DB3-F141-A200-9CBD6D35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37823"/>
            <a:ext cx="10515600" cy="680224"/>
          </a:xfrm>
        </p:spPr>
        <p:txBody>
          <a:bodyPr>
            <a:noAutofit/>
          </a:bodyPr>
          <a:lstStyle/>
          <a:p>
            <a:r>
              <a:rPr lang="en-US" sz="2000" dirty="0"/>
              <a:t>TITLE </a:t>
            </a:r>
            <a:r>
              <a:rPr lang="en-US" sz="2000" dirty="0" err="1"/>
              <a:t>HErE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6A913-44DD-4443-8D9F-58DE6B37235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40693" y="6053462"/>
            <a:ext cx="8710612" cy="4524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95D9E-8C0B-3E3C-8C9F-683845E2E9F9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969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59BE4-B281-AE4E-A872-4D556B35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1F0F192A-6935-1248-A9F2-943BF1F76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1620" y="1865235"/>
            <a:ext cx="8950526" cy="45733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Body text here</a:t>
            </a:r>
          </a:p>
        </p:txBody>
      </p:sp>
    </p:spTree>
    <p:extLst>
      <p:ext uri="{BB962C8B-B14F-4D97-AF65-F5344CB8AC3E}">
        <p14:creationId xmlns:p14="http://schemas.microsoft.com/office/powerpoint/2010/main" val="248320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2FE303-BE1E-E84A-9475-BF9A9C715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1620" y="1865235"/>
            <a:ext cx="8950526" cy="45733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Body text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0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8FA9EB-08D4-3C4B-9E16-30433C3B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Title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5123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2FE303-BE1E-E84A-9475-BF9A9C715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1620" y="1865235"/>
            <a:ext cx="9033556" cy="45733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Body Text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Additional Body text option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8FA9EB-08D4-3C4B-9E16-30433C3B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Title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1529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DF6602-0F90-2F49-8B9B-5BD55390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8444E7-F7FF-C34A-BAF5-1C3CE4CB8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1211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">
  <a:themeElements>
    <a:clrScheme name="Emory Custom Colors">
      <a:dk1>
        <a:srgbClr val="0C2340"/>
      </a:dk1>
      <a:lt1>
        <a:srgbClr val="FFFFFF"/>
      </a:lt1>
      <a:dk2>
        <a:srgbClr val="0C2340"/>
      </a:dk2>
      <a:lt2>
        <a:srgbClr val="E7E6E6"/>
      </a:lt2>
      <a:accent1>
        <a:srgbClr val="012069"/>
      </a:accent1>
      <a:accent2>
        <a:srgbClr val="B58500"/>
      </a:accent2>
      <a:accent3>
        <a:srgbClr val="B1B2B3"/>
      </a:accent3>
      <a:accent4>
        <a:srgbClr val="F2A900"/>
      </a:accent4>
      <a:accent5>
        <a:srgbClr val="007DBA"/>
      </a:accent5>
      <a:accent6>
        <a:srgbClr val="348338"/>
      </a:accent6>
      <a:hlink>
        <a:srgbClr val="0033A0"/>
      </a:hlink>
      <a:folHlink>
        <a:srgbClr val="6D2077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" id="{DBBAD053-F01D-FF44-8D9F-27AD3C509BB7}" vid="{2974F4F1-FD6F-034F-9ED1-1C94D470E3C4}"/>
    </a:ext>
  </a:extLst>
</a:theme>
</file>

<file path=ppt/theme/theme2.xml><?xml version="1.0" encoding="utf-8"?>
<a:theme xmlns:a="http://schemas.openxmlformats.org/drawingml/2006/main" name="Sections and 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" id="{DBBAD053-F01D-FF44-8D9F-27AD3C509BB7}" vid="{93D7E522-508F-EF4D-A86B-CF8A5AED736C}"/>
    </a:ext>
  </a:extLst>
</a:theme>
</file>

<file path=ppt/theme/theme3.xml><?xml version="1.0" encoding="utf-8"?>
<a:theme xmlns:a="http://schemas.openxmlformats.org/drawingml/2006/main" name="Supplement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" id="{DBBAD053-F01D-FF44-8D9F-27AD3C509BB7}" vid="{730FAF3D-522E-1F4B-9C1F-A510850281C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6587354DDC414686ABAE81D9C45729" ma:contentTypeVersion="15" ma:contentTypeDescription="Create a new document." ma:contentTypeScope="" ma:versionID="47ea8be51d3a429a50664f277ee4bffd">
  <xsd:schema xmlns:xsd="http://www.w3.org/2001/XMLSchema" xmlns:xs="http://www.w3.org/2001/XMLSchema" xmlns:p="http://schemas.microsoft.com/office/2006/metadata/properties" xmlns:ns2="cdd806ed-9cd4-452f-984b-c3095b8e56ca" xmlns:ns3="0425f551-3ed9-4e9c-aee1-1edbc34e168a" targetNamespace="http://schemas.microsoft.com/office/2006/metadata/properties" ma:root="true" ma:fieldsID="b6a3bbb3f436783a64120371c69df196" ns2:_="" ns3:_="">
    <xsd:import namespace="cdd806ed-9cd4-452f-984b-c3095b8e56ca"/>
    <xsd:import namespace="0425f551-3ed9-4e9c-aee1-1edbc34e16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806ed-9cd4-452f-984b-c3095b8e56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992fa3da-db31-45ba-92de-38f16e295a4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5f551-3ed9-4e9c-aee1-1edbc34e168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138b522d-8109-4069-b6a1-33f01f21dc5d}" ma:internalName="TaxCatchAll" ma:showField="CatchAllData" ma:web="0425f551-3ed9-4e9c-aee1-1edbc34e16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425f551-3ed9-4e9c-aee1-1edbc34e168a">
      <UserInfo>
        <DisplayName>Mooney, Erin</DisplayName>
        <AccountId>462</AccountId>
        <AccountType/>
      </UserInfo>
    </SharedWithUsers>
    <lcf76f155ced4ddcb4097134ff3c332f xmlns="cdd806ed-9cd4-452f-984b-c3095b8e56ca">
      <Terms xmlns="http://schemas.microsoft.com/office/infopath/2007/PartnerControls"/>
    </lcf76f155ced4ddcb4097134ff3c332f>
    <TaxCatchAll xmlns="0425f551-3ed9-4e9c-aee1-1edbc34e168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E7A9E8-B828-4CAC-A24A-CE7DBEE777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d806ed-9cd4-452f-984b-c3095b8e56ca"/>
    <ds:schemaRef ds:uri="0425f551-3ed9-4e9c-aee1-1edbc34e16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94FAB1-4A4A-46D9-852C-55835046AF78}">
  <ds:schemaRefs>
    <ds:schemaRef ds:uri="http://schemas.microsoft.com/office/2006/metadata/properties"/>
    <ds:schemaRef ds:uri="http://schemas.microsoft.com/office/infopath/2007/PartnerControls"/>
    <ds:schemaRef ds:uri="0425f551-3ed9-4e9c-aee1-1edbc34e168a"/>
    <ds:schemaRef ds:uri="cdd806ed-9cd4-452f-984b-c3095b8e56ca"/>
  </ds:schemaRefs>
</ds:datastoreItem>
</file>

<file path=customXml/itemProps3.xml><?xml version="1.0" encoding="utf-8"?>
<ds:datastoreItem xmlns:ds="http://schemas.openxmlformats.org/officeDocument/2006/customXml" ds:itemID="{5CC28FA1-4D8B-4529-9675-07C2F42494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Content</Template>
  <TotalTime>130</TotalTime>
  <Words>24</Words>
  <Application>Microsoft Macintosh PowerPoint</Application>
  <PresentationFormat>Widescreen</PresentationFormat>
  <Paragraphs>15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Verdana</vt:lpstr>
      <vt:lpstr>Content</vt:lpstr>
      <vt:lpstr>Sections and Titles</vt:lpstr>
      <vt:lpstr>Supplemental</vt:lpstr>
      <vt:lpstr>TITLE HErE</vt:lpstr>
      <vt:lpstr>TITLE</vt:lpstr>
      <vt:lpstr>Title</vt:lpstr>
      <vt:lpstr>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Engaging Emory Audiences Through Earned, Owned  and Influenced Communication  A Year in Review</dc:title>
  <dc:creator>Westmaas, Peta</dc:creator>
  <cp:lastModifiedBy>Ran, Ximing</cp:lastModifiedBy>
  <cp:revision>13</cp:revision>
  <cp:lastPrinted>2020-04-25T00:12:39Z</cp:lastPrinted>
  <dcterms:created xsi:type="dcterms:W3CDTF">2022-04-22T13:11:04Z</dcterms:created>
  <dcterms:modified xsi:type="dcterms:W3CDTF">2024-09-13T19:03:30Z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0x010100A96587354DDC414686ABAE81D9C45729</vt:lpwstr>
  </property>
</Properties>
</file>