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10">
          <p15:clr>
            <a:srgbClr val="A4A3A4"/>
          </p15:clr>
        </p15:guide>
        <p15:guide id="2" pos="3840">
          <p15:clr>
            <a:srgbClr val="A4A3A4"/>
          </p15:clr>
        </p15:guide>
      </p15:sldGuideLst>
    </p:ext>
    <p:ext uri="http://customooxmlschemas.google.com/">
      <go:slidesCustomData xmlns:go="http://customooxmlschemas.google.com/" r:id="rId17" roundtripDataSignature="AMtx7miiNsHgajFCyzsVDQfrHgQiKNy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55A4A4-4BEF-4D46-8384-C5664567D8F4}">
  <a:tblStyle styleId="{DA55A4A4-4BEF-4D46-8384-C5664567D8F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1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26" name="Google Shape;12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latin typeface="Times New Roman"/>
              <a:ea typeface="Times New Roman"/>
              <a:cs typeface="Times New Roman"/>
              <a:sym typeface="Times New Roman"/>
            </a:endParaRPr>
          </a:p>
          <a:p>
            <a:pPr indent="-127000" lvl="0" marL="228600" rtl="0" algn="l">
              <a:lnSpc>
                <a:spcPct val="90000"/>
              </a:lnSpc>
              <a:spcBef>
                <a:spcPts val="0"/>
              </a:spcBef>
              <a:spcAft>
                <a:spcPts val="0"/>
              </a:spcAft>
              <a:buClr>
                <a:srgbClr val="E32726"/>
              </a:buClr>
              <a:buSzPts val="1200"/>
              <a:buFont typeface="Times New Roman"/>
              <a:buChar char="•"/>
            </a:pPr>
            <a:r>
              <a:rPr lang="en-US">
                <a:highlight>
                  <a:srgbClr val="FFFFFF"/>
                </a:highlight>
                <a:latin typeface="Times New Roman"/>
                <a:ea typeface="Times New Roman"/>
                <a:cs typeface="Times New Roman"/>
                <a:sym typeface="Times New Roman"/>
              </a:rPr>
              <a:t>As previously discussed in our midterm we are determined to use deep learning to help the issue of drowsy driving. Annually, Drowsy driving </a:t>
            </a:r>
            <a:r>
              <a:rPr lang="en-US">
                <a:highlight>
                  <a:srgbClr val="FFFFFF"/>
                </a:highlight>
                <a:latin typeface="Times New Roman"/>
                <a:ea typeface="Times New Roman"/>
                <a:cs typeface="Times New Roman"/>
                <a:sym typeface="Times New Roman"/>
              </a:rPr>
              <a:t>causes</a:t>
            </a:r>
            <a:r>
              <a:rPr lang="en-US">
                <a:highlight>
                  <a:srgbClr val="FFFFFF"/>
                </a:highlight>
                <a:latin typeface="Times New Roman"/>
                <a:ea typeface="Times New Roman"/>
                <a:cs typeface="Times New Roman"/>
                <a:sym typeface="Times New Roman"/>
              </a:rPr>
              <a:t>, 1 hundred thousand crashes, 15 hundred deaths and 12.5 billion dollars worth of damages. Statistically 20% of the drivers also show signs of drowsiness. </a:t>
            </a:r>
            <a:endParaRPr>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SzPts val="1400"/>
              <a:buNone/>
            </a:pPr>
            <a:r>
              <a:t/>
            </a:r>
            <a:endParaRPr>
              <a:latin typeface="Times New Roman"/>
              <a:ea typeface="Times New Roman"/>
              <a:cs typeface="Times New Roman"/>
              <a:sym typeface="Times New Roman"/>
            </a:endParaRPr>
          </a:p>
          <a:p>
            <a:pPr indent="-127000" lvl="0" marL="228600" rtl="0" algn="l">
              <a:lnSpc>
                <a:spcPct val="90000"/>
              </a:lnSpc>
              <a:spcBef>
                <a:spcPts val="0"/>
              </a:spcBef>
              <a:spcAft>
                <a:spcPts val="0"/>
              </a:spcAft>
              <a:buClr>
                <a:srgbClr val="E32726"/>
              </a:buClr>
              <a:buSzPts val="1200"/>
              <a:buChar char="•"/>
            </a:pPr>
            <a:r>
              <a:rPr lang="en-US">
                <a:latin typeface="Times New Roman"/>
                <a:ea typeface="Times New Roman"/>
                <a:cs typeface="Times New Roman"/>
                <a:sym typeface="Times New Roman"/>
              </a:rPr>
              <a:t> This project aims to combine a fine-tuned neural network and a python-based face detection and feature extraction module into a real-time drowsiness detection system that will contribute to improving road safety.</a:t>
            </a:r>
            <a:endParaRPr/>
          </a:p>
        </p:txBody>
      </p:sp>
      <p:sp>
        <p:nvSpPr>
          <p:cNvPr id="48" name="Google Shape;4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34d175e0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a:p>
            <a:pPr indent="-127000" lvl="0" marL="228600" rtl="0" algn="l">
              <a:lnSpc>
                <a:spcPct val="90000"/>
              </a:lnSpc>
              <a:spcBef>
                <a:spcPts val="0"/>
              </a:spcBef>
              <a:spcAft>
                <a:spcPts val="0"/>
              </a:spcAft>
              <a:buClr>
                <a:srgbClr val="E32726"/>
              </a:buClr>
              <a:buSzPts val="1200"/>
              <a:buChar char="•"/>
            </a:pPr>
            <a:r>
              <a:rPr lang="en-US">
                <a:latin typeface="Times New Roman"/>
                <a:ea typeface="Times New Roman"/>
                <a:cs typeface="Times New Roman"/>
                <a:sym typeface="Times New Roman"/>
              </a:rPr>
              <a:t>Previously we have set our model performance criteria at 75%-80%, current facial expression recognition limits. However we </a:t>
            </a:r>
            <a:r>
              <a:rPr lang="en-US">
                <a:latin typeface="Times New Roman"/>
                <a:ea typeface="Times New Roman"/>
                <a:cs typeface="Times New Roman"/>
                <a:sym typeface="Times New Roman"/>
              </a:rPr>
              <a:t>have</a:t>
            </a:r>
            <a:r>
              <a:rPr lang="en-US">
                <a:latin typeface="Times New Roman"/>
                <a:ea typeface="Times New Roman"/>
                <a:cs typeface="Times New Roman"/>
                <a:sym typeface="Times New Roman"/>
              </a:rPr>
              <a:t> since achieved much higher on our Driver Drowsiness detection, we theorize that this is largely due to the simplicity of identifying drowsiness state rather than more complex expressions.</a:t>
            </a:r>
            <a:endParaRPr/>
          </a:p>
        </p:txBody>
      </p:sp>
      <p:sp>
        <p:nvSpPr>
          <p:cNvPr id="57" name="Google Shape;57;gc34d175e0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We have implement a python-based module to preprocess all images from the training set, validation set, and test set. This module will be used to perform facial recognition first, keeping only the facial region of the image. </a:t>
            </a:r>
            <a:endParaRPr/>
          </a:p>
          <a:p>
            <a:pPr indent="0" lvl="0" marL="0" rtl="0" algn="l">
              <a:lnSpc>
                <a:spcPct val="90000"/>
              </a:lnSpc>
              <a:spcBef>
                <a:spcPts val="1000"/>
              </a:spcBef>
              <a:spcAft>
                <a:spcPts val="0"/>
              </a:spcAft>
              <a:buClr>
                <a:schemeClr val="dk1"/>
              </a:buClr>
              <a:buSzPts val="2800"/>
              <a:buFont typeface="Arial"/>
              <a:buNone/>
            </a:pPr>
            <a:r>
              <a:rPr lang="en-US"/>
              <a:t>This module will also contain algorithms to extract eye regions and mouth regions separately. For the training set and validation set, either eye feature extraction or mouth region extraction functionality will be used to keep only the region that matches the label. For the test set, or real-time drowsiness detection test, we will use both functionalities to extract both eye and mouth region features and perform classification.</a:t>
            </a:r>
            <a:endParaRPr/>
          </a:p>
        </p:txBody>
      </p:sp>
      <p:sp>
        <p:nvSpPr>
          <p:cNvPr id="67" name="Google Shape;67;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before the midterm we had 2900 images with four labels, which are eyes closed, eyes open, no_yawn, and yawn.</a:t>
            </a:r>
            <a:r>
              <a:rPr lang="en-US"/>
              <a:t> </a:t>
            </a:r>
            <a:endParaRPr/>
          </a:p>
          <a:p>
            <a:pPr indent="0" lvl="0" marL="0" rtl="0" algn="l">
              <a:lnSpc>
                <a:spcPct val="90000"/>
              </a:lnSpc>
              <a:spcBef>
                <a:spcPts val="1000"/>
              </a:spcBef>
              <a:spcAft>
                <a:spcPts val="0"/>
              </a:spcAft>
              <a:buClr>
                <a:schemeClr val="dk1"/>
              </a:buClr>
              <a:buSzPts val="2800"/>
              <a:buFont typeface="Arial"/>
              <a:buNone/>
            </a:pPr>
            <a:r>
              <a:rPr lang="en-US"/>
              <a:t>&lt;click&gt;</a:t>
            </a:r>
            <a:endParaRPr/>
          </a:p>
          <a:p>
            <a:pPr indent="0" lvl="0" marL="0" rtl="0" algn="l">
              <a:lnSpc>
                <a:spcPct val="90000"/>
              </a:lnSpc>
              <a:spcBef>
                <a:spcPts val="1000"/>
              </a:spcBef>
              <a:spcAft>
                <a:spcPts val="0"/>
              </a:spcAft>
              <a:buClr>
                <a:schemeClr val="dk1"/>
              </a:buClr>
              <a:buSzPts val="2800"/>
              <a:buFont typeface="Arial"/>
              <a:buNone/>
            </a:pPr>
            <a:r>
              <a:rPr lang="en-US"/>
              <a:t>Since then we have successfully found an additional 4000 images that were of the labels eyes open and eyes closed</a:t>
            </a:r>
            <a:endParaRPr/>
          </a:p>
        </p:txBody>
      </p:sp>
      <p:sp>
        <p:nvSpPr>
          <p:cNvPr id="76" name="Google Shape;76;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Previously we have used the Alex Net architecture, however since then, we’ve found that the MobileNet Architecture was lighter and had performed better in our application. </a:t>
            </a:r>
            <a:r>
              <a:rPr b="1" lang="en-US" sz="1100">
                <a:solidFill>
                  <a:srgbClr val="202124"/>
                </a:solidFill>
                <a:highlight>
                  <a:srgbClr val="FFFFFF"/>
                </a:highlight>
                <a:latin typeface="Arial"/>
                <a:ea typeface="Arial"/>
                <a:cs typeface="Arial"/>
                <a:sym typeface="Arial"/>
              </a:rPr>
              <a:t>MobileNet</a:t>
            </a:r>
            <a:r>
              <a:rPr lang="en-US" sz="1100">
                <a:solidFill>
                  <a:srgbClr val="202124"/>
                </a:solidFill>
                <a:highlight>
                  <a:srgbClr val="FFFFFF"/>
                </a:highlight>
                <a:latin typeface="Arial"/>
                <a:ea typeface="Arial"/>
                <a:cs typeface="Arial"/>
                <a:sym typeface="Arial"/>
              </a:rPr>
              <a:t> is a class of </a:t>
            </a:r>
            <a:r>
              <a:rPr b="1" lang="en-US" sz="1100">
                <a:solidFill>
                  <a:srgbClr val="202124"/>
                </a:solidFill>
                <a:highlight>
                  <a:srgbClr val="FFFFFF"/>
                </a:highlight>
                <a:latin typeface="Arial"/>
                <a:ea typeface="Arial"/>
                <a:cs typeface="Arial"/>
                <a:sym typeface="Arial"/>
              </a:rPr>
              <a:t>CNN</a:t>
            </a:r>
            <a:r>
              <a:rPr lang="en-US" sz="1100">
                <a:solidFill>
                  <a:srgbClr val="202124"/>
                </a:solidFill>
                <a:highlight>
                  <a:srgbClr val="FFFFFF"/>
                </a:highlight>
                <a:latin typeface="Arial"/>
                <a:ea typeface="Arial"/>
                <a:cs typeface="Arial"/>
                <a:sym typeface="Arial"/>
              </a:rPr>
              <a:t> that was open-sourced by Google, and therefore, provides an excellent candidate for training our classifiers that are insanely small and insanely fast.</a:t>
            </a:r>
            <a:endParaRPr/>
          </a:p>
        </p:txBody>
      </p:sp>
      <p:sp>
        <p:nvSpPr>
          <p:cNvPr id="88" name="Google Shape;8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Our latest model has 13 Depthwise Convolution layers and 13 Pointwise convolution layers. it also has a total of about 3 million and 230 </a:t>
            </a:r>
            <a:r>
              <a:rPr lang="en-US"/>
              <a:t>parameters</a:t>
            </a:r>
            <a:r>
              <a:rPr lang="en-US"/>
              <a:t>. </a:t>
            </a:r>
            <a:endParaRPr/>
          </a:p>
          <a:p>
            <a:pPr indent="0" lvl="0" marL="0" rtl="0" algn="l">
              <a:lnSpc>
                <a:spcPct val="90000"/>
              </a:lnSpc>
              <a:spcBef>
                <a:spcPts val="1000"/>
              </a:spcBef>
              <a:spcAft>
                <a:spcPts val="0"/>
              </a:spcAft>
              <a:buClr>
                <a:schemeClr val="dk1"/>
              </a:buClr>
              <a:buSzPts val="2800"/>
              <a:buFont typeface="Arial"/>
              <a:buNone/>
            </a:pPr>
            <a:r>
              <a:rPr lang="en-US"/>
              <a:t>In this model, we used “binary_crossentropy” to define the loss function and use “accuracy” as the error metric. </a:t>
            </a:r>
            <a:endParaRPr/>
          </a:p>
        </p:txBody>
      </p:sp>
      <p:sp>
        <p:nvSpPr>
          <p:cNvPr id="97" name="Google Shape;9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latin typeface="Times New Roman"/>
                <a:ea typeface="Times New Roman"/>
                <a:cs typeface="Times New Roman"/>
                <a:sym typeface="Times New Roman"/>
              </a:rPr>
              <a:t>At epoch 7, training loss is 6.4966e-04, training accuracy is 1.0000, validation loss is 0.0671, and validation accuracy is 0.9900. We theorize that the success in the model performance is largely due to the simplicity of determining our labels eyes open or closed, yawn or no_yawn. Overall we have very happy with these results.</a:t>
            </a:r>
            <a:endParaRPr/>
          </a:p>
        </p:txBody>
      </p:sp>
      <p:sp>
        <p:nvSpPr>
          <p:cNvPr id="107" name="Google Shape;107;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a:latin typeface="Times New Roman"/>
                <a:ea typeface="Times New Roman"/>
                <a:cs typeface="Times New Roman"/>
                <a:sym typeface="Times New Roman"/>
              </a:rPr>
              <a:t>There is always room for improvement. Our model can be further </a:t>
            </a:r>
            <a:r>
              <a:rPr lang="en-US">
                <a:latin typeface="Times New Roman"/>
                <a:ea typeface="Times New Roman"/>
                <a:cs typeface="Times New Roman"/>
                <a:sym typeface="Times New Roman"/>
              </a:rPr>
              <a:t>developed</a:t>
            </a:r>
            <a:r>
              <a:rPr lang="en-US">
                <a:latin typeface="Times New Roman"/>
                <a:ea typeface="Times New Roman"/>
                <a:cs typeface="Times New Roman"/>
                <a:sym typeface="Times New Roman"/>
              </a:rPr>
              <a:t> to become more complex. One </a:t>
            </a:r>
            <a:r>
              <a:rPr lang="en-US">
                <a:latin typeface="Times New Roman"/>
                <a:ea typeface="Times New Roman"/>
                <a:cs typeface="Times New Roman"/>
                <a:sym typeface="Times New Roman"/>
              </a:rPr>
              <a:t>possibility</a:t>
            </a:r>
            <a:r>
              <a:rPr lang="en-US">
                <a:latin typeface="Times New Roman"/>
                <a:ea typeface="Times New Roman"/>
                <a:cs typeface="Times New Roman"/>
                <a:sym typeface="Times New Roman"/>
              </a:rPr>
              <a:t> would be to include more driver states such as </a:t>
            </a:r>
            <a:r>
              <a:rPr lang="en-US">
                <a:latin typeface="Times New Roman"/>
                <a:ea typeface="Times New Roman"/>
                <a:cs typeface="Times New Roman"/>
                <a:sym typeface="Times New Roman"/>
              </a:rPr>
              <a:t>aggravated or distracted driving in addition to drowsiness driving.</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US">
                <a:latin typeface="Times New Roman"/>
                <a:ea typeface="Times New Roman"/>
                <a:cs typeface="Times New Roman"/>
                <a:sym typeface="Times New Roman"/>
              </a:rPr>
              <a:t>We can also improve the image cropping and better focus on the facial regions. One possibility is the MTCNN or the Multitask cascaded convolution  neural network. MTCNN is a framework that would improve face detection and face alignment using three stages of convolutional networks</a:t>
            </a:r>
            <a:endParaRPr>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Furthermore, we can improve the </a:t>
            </a:r>
            <a:r>
              <a:rPr lang="en-US">
                <a:latin typeface="Times New Roman"/>
                <a:ea typeface="Times New Roman"/>
                <a:cs typeface="Times New Roman"/>
                <a:sym typeface="Times New Roman"/>
              </a:rPr>
              <a:t>latency ranges, currently it is about 0.5 to 1 second in our live testing. Since this part of the project is not closely related to the core content of this course, we decided not to devote too much energy into optimizing latency.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100000"/>
              </a:lnSpc>
              <a:spcBef>
                <a:spcPts val="0"/>
              </a:spcBef>
              <a:spcAft>
                <a:spcPts val="0"/>
              </a:spcAft>
              <a:buSzPts val="1400"/>
              <a:buNone/>
            </a:pPr>
            <a:r>
              <a:t/>
            </a:r>
            <a:endParaRPr/>
          </a:p>
        </p:txBody>
      </p:sp>
      <p:sp>
        <p:nvSpPr>
          <p:cNvPr id="115" name="Google Shape;11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12"/>
          <p:cNvSpPr txBox="1"/>
          <p:nvPr>
            <p:ph type="ctrTitle"/>
          </p:nvPr>
        </p:nvSpPr>
        <p:spPr>
          <a:xfrm>
            <a:off x="647178" y="720246"/>
            <a:ext cx="9144000" cy="2345043"/>
          </a:xfrm>
          <a:prstGeom prst="rect">
            <a:avLst/>
          </a:prstGeom>
          <a:noFill/>
          <a:ln>
            <a:noFill/>
          </a:ln>
        </p:spPr>
        <p:txBody>
          <a:bodyPr anchorCtr="0" anchor="b" bIns="45700" lIns="91425" spcFirstLastPara="1" rIns="91425" wrap="square" tIns="45700">
            <a:normAutofit/>
          </a:bodyPr>
          <a:lstStyle>
            <a:lvl1pPr lvl="0" marR="0" rtl="0" algn="l">
              <a:lnSpc>
                <a:spcPct val="103703"/>
              </a:lnSpc>
              <a:spcBef>
                <a:spcPts val="0"/>
              </a:spcBef>
              <a:spcAft>
                <a:spcPts val="0"/>
              </a:spcAft>
              <a:buClr>
                <a:schemeClr val="lt1"/>
              </a:buClr>
              <a:buSzPts val="5400"/>
              <a:buFont typeface="Calibri"/>
              <a:buNone/>
              <a:defRPr b="1" i="0" sz="5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2"/>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rgbClr val="FFCD00"/>
              </a:buClr>
              <a:buSzPts val="2400"/>
              <a:buFont typeface="Arial"/>
              <a:buNone/>
              <a:defRPr b="1" i="0" sz="2400" u="none" cap="none" strike="noStrike">
                <a:solidFill>
                  <a:srgbClr val="FFCD00"/>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12"/>
          <p:cNvSpPr txBox="1"/>
          <p:nvPr>
            <p:ph idx="2" type="body"/>
          </p:nvPr>
        </p:nvSpPr>
        <p:spPr>
          <a:xfrm>
            <a:off x="647178" y="4158641"/>
            <a:ext cx="6586603" cy="186370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1111"/>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3" type="body"/>
          </p:nvPr>
        </p:nvSpPr>
        <p:spPr>
          <a:xfrm>
            <a:off x="647700" y="6022975"/>
            <a:ext cx="6586081" cy="52187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0"/>
              </a:spcBef>
              <a:spcAft>
                <a:spcPts val="0"/>
              </a:spcAft>
              <a:buClr>
                <a:srgbClr val="FFCD00"/>
              </a:buClr>
              <a:buSzPts val="1400"/>
              <a:buFont typeface="Arial"/>
              <a:buNone/>
              <a:defRPr b="1" i="0" sz="1400" u="none" cap="none" strike="noStrike">
                <a:solidFill>
                  <a:srgbClr val="FFCD00"/>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3"/>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3"/>
          <p:cNvSpPr txBox="1"/>
          <p:nvPr>
            <p:ph idx="1" type="body"/>
          </p:nvPr>
        </p:nvSpPr>
        <p:spPr>
          <a:xfrm>
            <a:off x="562628" y="1537526"/>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E3272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FBB03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8B857B"/>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13"/>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41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to with text">
  <p:cSld name="Single photo with tex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4"/>
          <p:cNvSpPr/>
          <p:nvPr>
            <p:ph idx="2" type="pic"/>
          </p:nvPr>
        </p:nvSpPr>
        <p:spPr>
          <a:xfrm>
            <a:off x="933864" y="1773021"/>
            <a:ext cx="3938587" cy="393858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14"/>
          <p:cNvSpPr txBox="1"/>
          <p:nvPr>
            <p:ph idx="1" type="body"/>
          </p:nvPr>
        </p:nvSpPr>
        <p:spPr>
          <a:xfrm>
            <a:off x="5347569" y="1773021"/>
            <a:ext cx="6013537" cy="39385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FBB03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8B857B"/>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14"/>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4"/>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photo with text">
  <p:cSld name="Double photo with tex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15"/>
          <p:cNvSpPr/>
          <p:nvPr>
            <p:ph idx="2" type="pic"/>
          </p:nvPr>
        </p:nvSpPr>
        <p:spPr>
          <a:xfrm>
            <a:off x="933864" y="1655241"/>
            <a:ext cx="3982602" cy="222278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15"/>
          <p:cNvSpPr txBox="1"/>
          <p:nvPr>
            <p:ph idx="1" type="body"/>
          </p:nvPr>
        </p:nvSpPr>
        <p:spPr>
          <a:xfrm>
            <a:off x="933864" y="4202482"/>
            <a:ext cx="3995802" cy="18350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FBB03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90000"/>
              </a:lnSpc>
              <a:spcBef>
                <a:spcPts val="500"/>
              </a:spcBef>
              <a:spcAft>
                <a:spcPts val="0"/>
              </a:spcAft>
              <a:buClr>
                <a:srgbClr val="8B857B"/>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15"/>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5"/>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15"/>
          <p:cNvSpPr/>
          <p:nvPr>
            <p:ph idx="3" type="pic"/>
          </p:nvPr>
        </p:nvSpPr>
        <p:spPr>
          <a:xfrm>
            <a:off x="7240719" y="1655241"/>
            <a:ext cx="3982602" cy="222278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30" name="Google Shape;30;p15"/>
          <p:cNvCxnSpPr/>
          <p:nvPr/>
        </p:nvCxnSpPr>
        <p:spPr>
          <a:xfrm>
            <a:off x="6096000" y="1551313"/>
            <a:ext cx="0" cy="4653420"/>
          </a:xfrm>
          <a:prstGeom prst="straightConnector1">
            <a:avLst/>
          </a:prstGeom>
          <a:noFill/>
          <a:ln cap="flat" cmpd="sng" w="9525">
            <a:solidFill>
              <a:schemeClr val="accent2"/>
            </a:solidFill>
            <a:prstDash val="solid"/>
            <a:miter lim="800000"/>
            <a:headEnd len="sm" w="sm" type="none"/>
            <a:tailEnd len="sm" w="sm" type="none"/>
          </a:ln>
        </p:spPr>
      </p:cxnSp>
      <p:sp>
        <p:nvSpPr>
          <p:cNvPr id="31" name="Google Shape;31;p15"/>
          <p:cNvSpPr txBox="1"/>
          <p:nvPr>
            <p:ph idx="4" type="body"/>
          </p:nvPr>
        </p:nvSpPr>
        <p:spPr>
          <a:xfrm>
            <a:off x="7240719" y="4202482"/>
            <a:ext cx="3995802" cy="18350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FBB03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90000"/>
              </a:lnSpc>
              <a:spcBef>
                <a:spcPts val="500"/>
              </a:spcBef>
              <a:spcAft>
                <a:spcPts val="0"/>
              </a:spcAft>
              <a:buClr>
                <a:srgbClr val="8B857B"/>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lide">
  <p:cSld name="Statement slid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16"/>
          <p:cNvSpPr txBox="1"/>
          <p:nvPr>
            <p:ph idx="1" type="body"/>
          </p:nvPr>
        </p:nvSpPr>
        <p:spPr>
          <a:xfrm>
            <a:off x="1095375" y="582460"/>
            <a:ext cx="8317935" cy="566802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3333"/>
              </a:lnSpc>
              <a:spcBef>
                <a:spcPts val="0"/>
              </a:spcBef>
              <a:spcAft>
                <a:spcPts val="0"/>
              </a:spcAft>
              <a:buClr>
                <a:schemeClr val="lt1"/>
              </a:buClr>
              <a:buSzPts val="6000"/>
              <a:buFont typeface="Arial"/>
              <a:buNone/>
              <a:defRPr b="1" i="0" sz="60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ding slide">
  <p:cSld name="Concluding slide">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7"/>
          <p:cNvSpPr txBox="1"/>
          <p:nvPr>
            <p:ph type="ctrTitle"/>
          </p:nvPr>
        </p:nvSpPr>
        <p:spPr>
          <a:xfrm>
            <a:off x="647178" y="720246"/>
            <a:ext cx="9144000" cy="2345043"/>
          </a:xfrm>
          <a:prstGeom prst="rect">
            <a:avLst/>
          </a:prstGeom>
          <a:noFill/>
          <a:ln>
            <a:noFill/>
          </a:ln>
        </p:spPr>
        <p:txBody>
          <a:bodyPr anchorCtr="0" anchor="b" bIns="45700" lIns="91425" spcFirstLastPara="1" rIns="91425" wrap="square" tIns="45700">
            <a:normAutofit/>
          </a:bodyPr>
          <a:lstStyle>
            <a:lvl1pPr lvl="0" marR="0" rtl="0" algn="l">
              <a:lnSpc>
                <a:spcPct val="105555"/>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17"/>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rgbClr val="FFCD00"/>
              </a:buClr>
              <a:buSzPts val="2400"/>
              <a:buFont typeface="Arial"/>
              <a:buNone/>
              <a:defRPr b="1" i="0" sz="2400" u="none" cap="none" strike="noStrike">
                <a:solidFill>
                  <a:srgbClr val="FFCD00"/>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7" name="Google Shape;37;p17"/>
          <p:cNvSpPr txBox="1"/>
          <p:nvPr>
            <p:ph idx="2" type="body"/>
          </p:nvPr>
        </p:nvSpPr>
        <p:spPr>
          <a:xfrm>
            <a:off x="647178" y="4158641"/>
            <a:ext cx="6586603" cy="1863703"/>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1111"/>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ph type="ctrTitle"/>
          </p:nvPr>
        </p:nvSpPr>
        <p:spPr>
          <a:xfrm>
            <a:off x="647175" y="720250"/>
            <a:ext cx="10371900" cy="2345100"/>
          </a:xfrm>
          <a:prstGeom prst="rect">
            <a:avLst/>
          </a:prstGeom>
          <a:noFill/>
          <a:ln>
            <a:noFill/>
          </a:ln>
        </p:spPr>
        <p:txBody>
          <a:bodyPr anchorCtr="0" anchor="b" bIns="45700" lIns="91425" spcFirstLastPara="1" rIns="91425" wrap="square" tIns="45700">
            <a:normAutofit/>
          </a:bodyPr>
          <a:lstStyle/>
          <a:p>
            <a:pPr indent="0" lvl="0" marL="0" rtl="0" algn="l">
              <a:lnSpc>
                <a:spcPct val="103703"/>
              </a:lnSpc>
              <a:spcBef>
                <a:spcPts val="0"/>
              </a:spcBef>
              <a:spcAft>
                <a:spcPts val="0"/>
              </a:spcAft>
              <a:buClr>
                <a:schemeClr val="lt1"/>
              </a:buClr>
              <a:buSzPts val="5400"/>
              <a:buFont typeface="Calibri"/>
              <a:buNone/>
            </a:pPr>
            <a:r>
              <a:rPr lang="en-US" sz="5200"/>
              <a:t>Driver Drowsiness Detection System</a:t>
            </a:r>
            <a:endParaRPr sz="5200"/>
          </a:p>
        </p:txBody>
      </p:sp>
      <p:sp>
        <p:nvSpPr>
          <p:cNvPr id="43" name="Google Shape;43;p1"/>
          <p:cNvSpPr txBox="1"/>
          <p:nvPr>
            <p:ph idx="1" type="subTitle"/>
          </p:nvPr>
        </p:nvSpPr>
        <p:spPr>
          <a:xfrm>
            <a:off x="647178" y="3080490"/>
            <a:ext cx="9144000" cy="1065625"/>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rgbClr val="FFCD00"/>
              </a:buClr>
              <a:buSzPts val="2400"/>
              <a:buNone/>
            </a:pPr>
            <a:r>
              <a:rPr lang="en-US"/>
              <a:t>A neural network combined with a facial feature extraction module</a:t>
            </a:r>
            <a:endParaRPr/>
          </a:p>
        </p:txBody>
      </p:sp>
      <p:sp>
        <p:nvSpPr>
          <p:cNvPr id="44" name="Google Shape;44;p1"/>
          <p:cNvSpPr txBox="1"/>
          <p:nvPr>
            <p:ph idx="2" type="body"/>
          </p:nvPr>
        </p:nvSpPr>
        <p:spPr>
          <a:xfrm>
            <a:off x="647175" y="4825625"/>
            <a:ext cx="8433000" cy="987900"/>
          </a:xfrm>
          <a:prstGeom prst="rect">
            <a:avLst/>
          </a:prstGeom>
          <a:noFill/>
          <a:ln>
            <a:noFill/>
          </a:ln>
        </p:spPr>
        <p:txBody>
          <a:bodyPr anchorCtr="0" anchor="b" bIns="45700" lIns="91425" spcFirstLastPara="1" rIns="91425" wrap="square" tIns="45700">
            <a:noAutofit/>
          </a:bodyPr>
          <a:lstStyle/>
          <a:p>
            <a:pPr indent="0" lvl="0" marL="0" rtl="0" algn="l">
              <a:lnSpc>
                <a:spcPct val="111111"/>
              </a:lnSpc>
              <a:spcBef>
                <a:spcPts val="0"/>
              </a:spcBef>
              <a:spcAft>
                <a:spcPts val="0"/>
              </a:spcAft>
              <a:buClr>
                <a:schemeClr val="lt1"/>
              </a:buClr>
              <a:buSzPts val="1800"/>
              <a:buNone/>
            </a:pPr>
            <a:r>
              <a:rPr lang="en-US"/>
              <a:t>Team 6</a:t>
            </a:r>
            <a:endParaRPr/>
          </a:p>
          <a:p>
            <a:pPr indent="0" lvl="0" marL="0" rtl="0" algn="l">
              <a:lnSpc>
                <a:spcPct val="111111"/>
              </a:lnSpc>
              <a:spcBef>
                <a:spcPts val="0"/>
              </a:spcBef>
              <a:spcAft>
                <a:spcPts val="0"/>
              </a:spcAft>
              <a:buClr>
                <a:schemeClr val="lt1"/>
              </a:buClr>
              <a:buSzPts val="1800"/>
              <a:buNone/>
            </a:pPr>
            <a:r>
              <a:rPr lang="en-US"/>
              <a:t>Team members: Tianhan Jiang, Peiyun Zhao, David Laditan, David Guo, Tobi Lawal</a:t>
            </a:r>
            <a:endParaRPr/>
          </a:p>
        </p:txBody>
      </p:sp>
      <p:sp>
        <p:nvSpPr>
          <p:cNvPr id="45" name="Google Shape;45;p1"/>
          <p:cNvSpPr txBox="1"/>
          <p:nvPr>
            <p:ph idx="3" type="body"/>
          </p:nvPr>
        </p:nvSpPr>
        <p:spPr>
          <a:xfrm>
            <a:off x="647700" y="6022975"/>
            <a:ext cx="6586081" cy="5218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D00"/>
              </a:buClr>
              <a:buSzPts val="1400"/>
              <a:buNone/>
            </a:pPr>
            <a:r>
              <a:rPr lang="en-US"/>
              <a:t>Mar 12,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 name="Google Shape;129;p9"/>
          <p:cNvSpPr txBox="1"/>
          <p:nvPr>
            <p:ph type="title"/>
          </p:nvPr>
        </p:nvSpPr>
        <p:spPr>
          <a:xfrm>
            <a:off x="7105395" y="993913"/>
            <a:ext cx="4360386" cy="37768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600"/>
              <a:buNone/>
            </a:pPr>
            <a:r>
              <a:rPr lang="en-US" sz="8000">
                <a:solidFill>
                  <a:schemeClr val="dk1"/>
                </a:solidFill>
                <a:latin typeface="Arial"/>
                <a:ea typeface="Arial"/>
                <a:cs typeface="Arial"/>
                <a:sym typeface="Arial"/>
              </a:rPr>
              <a:t>Thank You</a:t>
            </a:r>
            <a:endParaRPr/>
          </a:p>
        </p:txBody>
      </p:sp>
      <p:sp>
        <p:nvSpPr>
          <p:cNvPr id="130" name="Google Shape;130;p9"/>
          <p:cNvSpPr/>
          <p:nvPr/>
        </p:nvSpPr>
        <p:spPr>
          <a:xfrm>
            <a:off x="4112682" y="470193"/>
            <a:ext cx="2446744" cy="2452562"/>
          </a:xfrm>
          <a:custGeom>
            <a:rect b="b" l="l" r="r" t="t"/>
            <a:pathLst>
              <a:path extrusionOk="0" h="2452562" w="2446744">
                <a:moveTo>
                  <a:pt x="0" y="0"/>
                </a:moveTo>
                <a:lnTo>
                  <a:pt x="230730" y="35214"/>
                </a:lnTo>
                <a:cubicBezTo>
                  <a:pt x="1324840" y="259101"/>
                  <a:pt x="2186596" y="1120858"/>
                  <a:pt x="2410483" y="2214968"/>
                </a:cubicBezTo>
                <a:lnTo>
                  <a:pt x="2446744" y="2452562"/>
                </a:lnTo>
                <a:lnTo>
                  <a:pt x="1847625" y="2452562"/>
                </a:lnTo>
                <a:lnTo>
                  <a:pt x="1829601" y="2334463"/>
                </a:lnTo>
                <a:cubicBezTo>
                  <a:pt x="1653104" y="1471942"/>
                  <a:pt x="973755" y="792593"/>
                  <a:pt x="111235" y="616095"/>
                </a:cubicBezTo>
                <a:lnTo>
                  <a:pt x="0" y="599119"/>
                </a:lnTo>
                <a:close/>
              </a:path>
            </a:pathLst>
          </a:custGeom>
          <a:solidFill>
            <a:schemeClr val="accent6">
              <a:alpha val="8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9"/>
          <p:cNvSpPr/>
          <p:nvPr/>
        </p:nvSpPr>
        <p:spPr>
          <a:xfrm>
            <a:off x="6014875" y="3163625"/>
            <a:ext cx="530750" cy="530750"/>
          </a:xfrm>
          <a:prstGeom prst="ellipse">
            <a:avLst/>
          </a:prstGeom>
          <a:solidFill>
            <a:srgbClr val="595959">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9"/>
          <p:cNvSpPr/>
          <p:nvPr>
            <p:ph idx="12" type="sldNum"/>
          </p:nvPr>
        </p:nvSpPr>
        <p:spPr>
          <a:xfrm>
            <a:off x="604414" y="3977135"/>
            <a:ext cx="457200" cy="457200"/>
          </a:xfrm>
          <a:prstGeom prst="ellipse">
            <a:avLst/>
          </a:prstGeom>
          <a:solidFill>
            <a:schemeClr val="dk1">
              <a:alpha val="80000"/>
            </a:scheme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600"/>
              </a:spcAft>
              <a:buSzPts val="1000"/>
              <a:buNone/>
            </a:pPr>
            <a:fld id="{00000000-1234-1234-1234-123412341234}" type="slidenum">
              <a:rPr lang="en-US" sz="1017">
                <a:solidFill>
                  <a:schemeClr val="lt1"/>
                </a:solidFill>
                <a:latin typeface="Arial"/>
                <a:ea typeface="Arial"/>
                <a:cs typeface="Arial"/>
                <a:sym typeface="Arial"/>
              </a:rPr>
              <a:t>‹#›</a:t>
            </a:fld>
            <a:endParaRPr sz="1017">
              <a:solidFill>
                <a:schemeClr val="lt1"/>
              </a:solidFill>
              <a:latin typeface="Arial"/>
              <a:ea typeface="Arial"/>
              <a:cs typeface="Arial"/>
              <a:sym typeface="Arial"/>
            </a:endParaRPr>
          </a:p>
        </p:txBody>
      </p:sp>
      <p:pic>
        <p:nvPicPr>
          <p:cNvPr descr="Smiling Face with No Fill" id="133" name="Google Shape;133;p9"/>
          <p:cNvPicPr preferRelativeResize="0"/>
          <p:nvPr/>
        </p:nvPicPr>
        <p:blipFill rotWithShape="1">
          <a:blip r:embed="rId3">
            <a:alphaModFix/>
          </a:blip>
          <a:srcRect b="0" l="0" r="0" t="0"/>
          <a:stretch/>
        </p:blipFill>
        <p:spPr>
          <a:xfrm>
            <a:off x="1712065" y="2259203"/>
            <a:ext cx="3550028" cy="35500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562628" y="43841"/>
            <a:ext cx="10515600" cy="1033398"/>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Background - Problem</a:t>
            </a:r>
            <a:endParaRPr/>
          </a:p>
        </p:txBody>
      </p:sp>
      <p:sp>
        <p:nvSpPr>
          <p:cNvPr id="51" name="Google Shape;51;p2"/>
          <p:cNvSpPr txBox="1"/>
          <p:nvPr>
            <p:ph idx="1" type="body"/>
          </p:nvPr>
        </p:nvSpPr>
        <p:spPr>
          <a:xfrm>
            <a:off x="562628" y="1537526"/>
            <a:ext cx="10515600"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SzPts val="2800"/>
              <a:buNone/>
            </a:pPr>
            <a:r>
              <a:t/>
            </a:r>
            <a:endParaRPr b="0" sz="3600"/>
          </a:p>
          <a:p>
            <a:pPr indent="0" lvl="0" marL="50800" rtl="0" algn="l">
              <a:lnSpc>
                <a:spcPct val="90000"/>
              </a:lnSpc>
              <a:spcBef>
                <a:spcPts val="1000"/>
              </a:spcBef>
              <a:spcAft>
                <a:spcPts val="0"/>
              </a:spcAft>
              <a:buSzPts val="2800"/>
              <a:buNone/>
            </a:pPr>
            <a:r>
              <a:t/>
            </a:r>
            <a:endParaRPr/>
          </a:p>
        </p:txBody>
      </p:sp>
      <p:sp>
        <p:nvSpPr>
          <p:cNvPr id="52" name="Google Shape;52;p2"/>
          <p:cNvSpPr txBox="1"/>
          <p:nvPr>
            <p:ph idx="12" type="sldNum"/>
          </p:nvPr>
        </p:nvSpPr>
        <p:spPr>
          <a:xfrm>
            <a:off x="255740" y="6362004"/>
            <a:ext cx="2743200" cy="3651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pic>
        <p:nvPicPr>
          <p:cNvPr id="53" name="Google Shape;53;p2"/>
          <p:cNvPicPr preferRelativeResize="0"/>
          <p:nvPr/>
        </p:nvPicPr>
        <p:blipFill rotWithShape="1">
          <a:blip r:embed="rId3">
            <a:alphaModFix/>
          </a:blip>
          <a:srcRect b="0" l="0" r="0" t="0"/>
          <a:stretch/>
        </p:blipFill>
        <p:spPr>
          <a:xfrm>
            <a:off x="6974825" y="1790700"/>
            <a:ext cx="4191000" cy="3276600"/>
          </a:xfrm>
          <a:prstGeom prst="rect">
            <a:avLst/>
          </a:prstGeom>
          <a:noFill/>
          <a:ln>
            <a:noFill/>
          </a:ln>
        </p:spPr>
      </p:pic>
      <p:sp>
        <p:nvSpPr>
          <p:cNvPr id="54" name="Google Shape;54;p2"/>
          <p:cNvSpPr txBox="1"/>
          <p:nvPr/>
        </p:nvSpPr>
        <p:spPr>
          <a:xfrm>
            <a:off x="1036250" y="1670150"/>
            <a:ext cx="5348400" cy="4351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Drowsy Driving Annually causes:</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10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100,000 vehicle crashes</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10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1,500 deaths</a:t>
            </a:r>
            <a:endParaRPr b="0" i="0" sz="2800" u="none" cap="none" strike="noStrike">
              <a:solidFill>
                <a:srgbClr val="000000"/>
              </a:solidFill>
              <a:latin typeface="Arial"/>
              <a:ea typeface="Arial"/>
              <a:cs typeface="Arial"/>
              <a:sym typeface="Arial"/>
            </a:endParaRPr>
          </a:p>
          <a:p>
            <a:pPr indent="-406400" lvl="0" marL="457200" marR="0" rtl="0" algn="l">
              <a:lnSpc>
                <a:spcPct val="115000"/>
              </a:lnSpc>
              <a:spcBef>
                <a:spcPts val="1000"/>
              </a:spcBef>
              <a:spcAft>
                <a:spcPts val="0"/>
              </a:spcAft>
              <a:buClr>
                <a:srgbClr val="000000"/>
              </a:buClr>
              <a:buSzPts val="2800"/>
              <a:buFont typeface="Arial"/>
              <a:buChar char="●"/>
            </a:pPr>
            <a:r>
              <a:rPr b="0" i="0" lang="en-US" sz="2800" u="none" cap="none" strike="noStrike">
                <a:solidFill>
                  <a:schemeClr val="dk1"/>
                </a:solidFill>
                <a:latin typeface="Arial"/>
                <a:ea typeface="Arial"/>
                <a:cs typeface="Arial"/>
                <a:sym typeface="Arial"/>
              </a:rPr>
              <a:t>$12.5 billion monetary loss</a:t>
            </a:r>
            <a:endParaRPr b="0" i="0" sz="2800" u="none" cap="none" strike="noStrike">
              <a:solidFill>
                <a:schemeClr val="dk1"/>
              </a:solidFill>
              <a:latin typeface="Arial"/>
              <a:ea typeface="Arial"/>
              <a:cs typeface="Arial"/>
              <a:sym typeface="Arial"/>
            </a:endParaRPr>
          </a:p>
          <a:p>
            <a:pPr indent="-406400" lvl="0" marL="457200" marR="0" rtl="0" algn="l">
              <a:lnSpc>
                <a:spcPct val="115000"/>
              </a:lnSpc>
              <a:spcBef>
                <a:spcPts val="10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20% drivers on the road show signs of drowsiness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c34d175e09_0_2"/>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lt1"/>
              </a:buClr>
              <a:buSzPts val="3600"/>
              <a:buFont typeface="Calibri"/>
              <a:buNone/>
            </a:pPr>
            <a:r>
              <a:rPr lang="en-US"/>
              <a:t>Solution</a:t>
            </a:r>
            <a:endParaRPr/>
          </a:p>
        </p:txBody>
      </p:sp>
      <p:sp>
        <p:nvSpPr>
          <p:cNvPr id="60" name="Google Shape;60;gc34d175e09_0_2"/>
          <p:cNvSpPr txBox="1"/>
          <p:nvPr>
            <p:ph idx="1" type="body"/>
          </p:nvPr>
        </p:nvSpPr>
        <p:spPr>
          <a:xfrm>
            <a:off x="562628" y="1537526"/>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SzPts val="2800"/>
              <a:buNone/>
            </a:pPr>
            <a:r>
              <a:t/>
            </a:r>
            <a:endParaRPr b="0" sz="3600"/>
          </a:p>
          <a:p>
            <a:pPr indent="0" lvl="0" marL="50800" rtl="0" algn="l">
              <a:lnSpc>
                <a:spcPct val="90000"/>
              </a:lnSpc>
              <a:spcBef>
                <a:spcPts val="1000"/>
              </a:spcBef>
              <a:spcAft>
                <a:spcPts val="0"/>
              </a:spcAft>
              <a:buSzPts val="2800"/>
              <a:buNone/>
            </a:pPr>
            <a:r>
              <a:t/>
            </a:r>
            <a:endParaRPr/>
          </a:p>
        </p:txBody>
      </p:sp>
      <p:sp>
        <p:nvSpPr>
          <p:cNvPr id="61" name="Google Shape;61;gc34d175e09_0_2"/>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
        <p:nvSpPr>
          <p:cNvPr id="62" name="Google Shape;62;gc34d175e09_0_2"/>
          <p:cNvSpPr txBox="1"/>
          <p:nvPr/>
        </p:nvSpPr>
        <p:spPr>
          <a:xfrm>
            <a:off x="846800" y="1610975"/>
            <a:ext cx="5249100" cy="421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Current facial expression recognition limits: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75-80% Accuracy</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Performance Accuracy</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Acceptable: &gt;70%</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Outstanding: 75-80%</a:t>
            </a:r>
            <a:endParaRPr b="0" i="0" sz="2800" u="none" cap="none" strike="noStrike">
              <a:solidFill>
                <a:srgbClr val="000000"/>
              </a:solidFill>
              <a:latin typeface="Arial"/>
              <a:ea typeface="Arial"/>
              <a:cs typeface="Arial"/>
              <a:sym typeface="Arial"/>
            </a:endParaRPr>
          </a:p>
        </p:txBody>
      </p:sp>
      <p:pic>
        <p:nvPicPr>
          <p:cNvPr id="63" name="Google Shape;63;gc34d175e09_0_2"/>
          <p:cNvPicPr preferRelativeResize="0"/>
          <p:nvPr/>
        </p:nvPicPr>
        <p:blipFill rotWithShape="1">
          <a:blip r:embed="rId3">
            <a:alphaModFix amt="77000"/>
          </a:blip>
          <a:srcRect b="0" l="27035" r="20233" t="0"/>
          <a:stretch/>
        </p:blipFill>
        <p:spPr>
          <a:xfrm>
            <a:off x="6479475" y="1459950"/>
            <a:ext cx="4224699" cy="4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SzPts val="3600"/>
              <a:buNone/>
            </a:pPr>
            <a:r>
              <a:rPr lang="en-US"/>
              <a:t>Facial Feature Extraction Module</a:t>
            </a:r>
            <a:endParaRPr/>
          </a:p>
        </p:txBody>
      </p:sp>
      <p:sp>
        <p:nvSpPr>
          <p:cNvPr id="70" name="Google Shape;70;p10"/>
          <p:cNvSpPr txBox="1"/>
          <p:nvPr>
            <p:ph idx="1" type="body"/>
          </p:nvPr>
        </p:nvSpPr>
        <p:spPr>
          <a:xfrm>
            <a:off x="7028875" y="2615625"/>
            <a:ext cx="4049400" cy="3273000"/>
          </a:xfrm>
          <a:prstGeom prst="rect">
            <a:avLst/>
          </a:prstGeom>
          <a:noFill/>
          <a:ln>
            <a:noFill/>
          </a:ln>
        </p:spPr>
        <p:txBody>
          <a:bodyPr anchorCtr="0" anchor="t" bIns="45700" lIns="91425" spcFirstLastPara="1" rIns="91425" wrap="square" tIns="45700">
            <a:noAutofit/>
          </a:bodyPr>
          <a:lstStyle/>
          <a:p>
            <a:pPr indent="-412750" lvl="0" marL="457200" rtl="0" algn="l">
              <a:lnSpc>
                <a:spcPct val="90000"/>
              </a:lnSpc>
              <a:spcBef>
                <a:spcPts val="1000"/>
              </a:spcBef>
              <a:spcAft>
                <a:spcPts val="0"/>
              </a:spcAft>
              <a:buSzPts val="2900"/>
              <a:buChar char="-"/>
            </a:pPr>
            <a:r>
              <a:rPr lang="en-US" sz="2900"/>
              <a:t>Data pre processing</a:t>
            </a:r>
            <a:endParaRPr sz="2900"/>
          </a:p>
          <a:p>
            <a:pPr indent="0" lvl="0" marL="0" rtl="0" algn="l">
              <a:lnSpc>
                <a:spcPct val="90000"/>
              </a:lnSpc>
              <a:spcBef>
                <a:spcPts val="1000"/>
              </a:spcBef>
              <a:spcAft>
                <a:spcPts val="0"/>
              </a:spcAft>
              <a:buSzPts val="2800"/>
              <a:buNone/>
            </a:pPr>
            <a:r>
              <a:t/>
            </a:r>
            <a:endParaRPr sz="2900"/>
          </a:p>
          <a:p>
            <a:pPr indent="-412750" lvl="0" marL="457200" rtl="0" algn="l">
              <a:lnSpc>
                <a:spcPct val="90000"/>
              </a:lnSpc>
              <a:spcBef>
                <a:spcPts val="1000"/>
              </a:spcBef>
              <a:spcAft>
                <a:spcPts val="0"/>
              </a:spcAft>
              <a:buSzPts val="2900"/>
              <a:buChar char="-"/>
            </a:pPr>
            <a:r>
              <a:rPr lang="en-US" sz="2900"/>
              <a:t>extract facial regions</a:t>
            </a:r>
            <a:endParaRPr sz="2900"/>
          </a:p>
          <a:p>
            <a:pPr indent="0" lvl="0" marL="0" rtl="0" algn="l">
              <a:lnSpc>
                <a:spcPct val="90000"/>
              </a:lnSpc>
              <a:spcBef>
                <a:spcPts val="1000"/>
              </a:spcBef>
              <a:spcAft>
                <a:spcPts val="0"/>
              </a:spcAft>
              <a:buSzPts val="2800"/>
              <a:buNone/>
            </a:pPr>
            <a:r>
              <a:t/>
            </a:r>
            <a:endParaRPr/>
          </a:p>
        </p:txBody>
      </p:sp>
      <p:sp>
        <p:nvSpPr>
          <p:cNvPr id="71" name="Google Shape;71;p10"/>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pic>
        <p:nvPicPr>
          <p:cNvPr id="72" name="Google Shape;72;p10"/>
          <p:cNvPicPr preferRelativeResize="0"/>
          <p:nvPr/>
        </p:nvPicPr>
        <p:blipFill rotWithShape="1">
          <a:blip r:embed="rId3">
            <a:alphaModFix/>
          </a:blip>
          <a:srcRect b="0" l="0" r="0" t="0"/>
          <a:stretch/>
        </p:blipFill>
        <p:spPr>
          <a:xfrm>
            <a:off x="1084600" y="2178500"/>
            <a:ext cx="5238750" cy="348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1143025" y="3494900"/>
            <a:ext cx="2286000" cy="8352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SzPts val="3600"/>
              <a:buNone/>
            </a:pPr>
            <a:r>
              <a:rPr lang="en-US"/>
              <a:t>Dataset &amp; Data Preprocessing</a:t>
            </a:r>
            <a:endParaRPr/>
          </a:p>
        </p:txBody>
      </p:sp>
      <p:sp>
        <p:nvSpPr>
          <p:cNvPr id="80" name="Google Shape;80;p3"/>
          <p:cNvSpPr txBox="1"/>
          <p:nvPr>
            <p:ph idx="1" type="body"/>
          </p:nvPr>
        </p:nvSpPr>
        <p:spPr>
          <a:xfrm>
            <a:off x="791325" y="1786175"/>
            <a:ext cx="4637100" cy="3867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sz="3000"/>
              <a:t>2900 images</a:t>
            </a:r>
            <a:endParaRPr sz="3000"/>
          </a:p>
          <a:p>
            <a:pPr indent="0" lvl="0" marL="0" rtl="0" algn="l">
              <a:lnSpc>
                <a:spcPct val="90000"/>
              </a:lnSpc>
              <a:spcBef>
                <a:spcPts val="1000"/>
              </a:spcBef>
              <a:spcAft>
                <a:spcPts val="0"/>
              </a:spcAft>
              <a:buSzPts val="2800"/>
              <a:buNone/>
            </a:pPr>
            <a:r>
              <a:t/>
            </a:r>
            <a:endParaRPr sz="3000"/>
          </a:p>
          <a:p>
            <a:pPr indent="0" lvl="0" marL="0" rtl="0" algn="l">
              <a:lnSpc>
                <a:spcPct val="90000"/>
              </a:lnSpc>
              <a:spcBef>
                <a:spcPts val="1000"/>
              </a:spcBef>
              <a:spcAft>
                <a:spcPts val="0"/>
              </a:spcAft>
              <a:buSzPts val="2800"/>
              <a:buNone/>
            </a:pPr>
            <a:r>
              <a:rPr lang="en-US" sz="3000"/>
              <a:t>four labels (balanced):</a:t>
            </a:r>
            <a:endParaRPr sz="3000"/>
          </a:p>
          <a:p>
            <a:pPr indent="-419100" lvl="0" marL="457200" rtl="0" algn="l">
              <a:lnSpc>
                <a:spcPct val="90000"/>
              </a:lnSpc>
              <a:spcBef>
                <a:spcPts val="1000"/>
              </a:spcBef>
              <a:spcAft>
                <a:spcPts val="0"/>
              </a:spcAft>
              <a:buSzPts val="3000"/>
              <a:buChar char="•"/>
            </a:pPr>
            <a:r>
              <a:rPr lang="en-US" sz="3000"/>
              <a:t>eyes closed</a:t>
            </a:r>
            <a:endParaRPr sz="3000"/>
          </a:p>
          <a:p>
            <a:pPr indent="-419100" lvl="0" marL="457200" rtl="0" algn="l">
              <a:lnSpc>
                <a:spcPct val="90000"/>
              </a:lnSpc>
              <a:spcBef>
                <a:spcPts val="0"/>
              </a:spcBef>
              <a:spcAft>
                <a:spcPts val="0"/>
              </a:spcAft>
              <a:buSzPts val="3000"/>
              <a:buChar char="•"/>
            </a:pPr>
            <a:r>
              <a:rPr lang="en-US" sz="3000"/>
              <a:t>eyes open</a:t>
            </a:r>
            <a:endParaRPr sz="3000"/>
          </a:p>
          <a:p>
            <a:pPr indent="-419100" lvl="0" marL="457200" rtl="0" algn="l">
              <a:lnSpc>
                <a:spcPct val="90000"/>
              </a:lnSpc>
              <a:spcBef>
                <a:spcPts val="0"/>
              </a:spcBef>
              <a:spcAft>
                <a:spcPts val="0"/>
              </a:spcAft>
              <a:buSzPts val="3000"/>
              <a:buChar char="•"/>
            </a:pPr>
            <a:r>
              <a:rPr lang="en-US" sz="3000"/>
              <a:t>with yawn</a:t>
            </a:r>
            <a:endParaRPr sz="3000"/>
          </a:p>
          <a:p>
            <a:pPr indent="-419100" lvl="0" marL="457200" rtl="0" algn="l">
              <a:lnSpc>
                <a:spcPct val="90000"/>
              </a:lnSpc>
              <a:spcBef>
                <a:spcPts val="0"/>
              </a:spcBef>
              <a:spcAft>
                <a:spcPts val="0"/>
              </a:spcAft>
              <a:buSzPts val="3000"/>
              <a:buChar char="•"/>
            </a:pPr>
            <a:r>
              <a:rPr lang="en-US" sz="3000"/>
              <a:t>without yawn</a:t>
            </a:r>
            <a:endParaRPr sz="3000"/>
          </a:p>
          <a:p>
            <a:pPr indent="0" lvl="0" marL="0" rtl="0" algn="l">
              <a:lnSpc>
                <a:spcPct val="90000"/>
              </a:lnSpc>
              <a:spcBef>
                <a:spcPts val="1000"/>
              </a:spcBef>
              <a:spcAft>
                <a:spcPts val="0"/>
              </a:spcAft>
              <a:buSzPts val="2800"/>
              <a:buNone/>
            </a:pPr>
            <a:r>
              <a:t/>
            </a:r>
            <a:endParaRPr/>
          </a:p>
        </p:txBody>
      </p:sp>
      <p:sp>
        <p:nvSpPr>
          <p:cNvPr id="81" name="Google Shape;81;p3"/>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82" name="Google Shape;82;p3"/>
          <p:cNvPicPr preferRelativeResize="0"/>
          <p:nvPr/>
        </p:nvPicPr>
        <p:blipFill rotWithShape="1">
          <a:blip r:embed="rId3">
            <a:alphaModFix/>
          </a:blip>
          <a:srcRect b="0" l="0" r="0" t="0"/>
          <a:stretch/>
        </p:blipFill>
        <p:spPr>
          <a:xfrm>
            <a:off x="5775800" y="1544075"/>
            <a:ext cx="5302426" cy="2485512"/>
          </a:xfrm>
          <a:prstGeom prst="rect">
            <a:avLst/>
          </a:prstGeom>
          <a:noFill/>
          <a:ln>
            <a:noFill/>
          </a:ln>
        </p:spPr>
      </p:pic>
      <p:sp>
        <p:nvSpPr>
          <p:cNvPr id="83" name="Google Shape;83;p3"/>
          <p:cNvSpPr/>
          <p:nvPr/>
        </p:nvSpPr>
        <p:spPr>
          <a:xfrm rot="1549779">
            <a:off x="3579746" y="4042741"/>
            <a:ext cx="2017457" cy="733668"/>
          </a:xfrm>
          <a:prstGeom prst="rightArrow">
            <a:avLst>
              <a:gd fmla="val 43798" name="adj1"/>
              <a:gd fmla="val 4675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txBox="1"/>
          <p:nvPr/>
        </p:nvSpPr>
        <p:spPr>
          <a:xfrm>
            <a:off x="6044700" y="4681900"/>
            <a:ext cx="395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4000 more images</a:t>
            </a:r>
            <a:endParaRPr sz="3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SzPts val="3600"/>
              <a:buNone/>
            </a:pPr>
            <a:r>
              <a:rPr lang="en-US"/>
              <a:t>Neural Network Architecture</a:t>
            </a:r>
            <a:endParaRPr/>
          </a:p>
        </p:txBody>
      </p:sp>
      <p:sp>
        <p:nvSpPr>
          <p:cNvPr id="91" name="Google Shape;91;p4"/>
          <p:cNvSpPr txBox="1"/>
          <p:nvPr>
            <p:ph idx="1" type="body"/>
          </p:nvPr>
        </p:nvSpPr>
        <p:spPr>
          <a:xfrm>
            <a:off x="758175" y="4855250"/>
            <a:ext cx="10320000" cy="1033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800"/>
              <a:buNone/>
            </a:pPr>
            <a:r>
              <a:rPr lang="en-US"/>
              <a:t>MobileNet Architecture</a:t>
            </a:r>
            <a:endParaRPr/>
          </a:p>
        </p:txBody>
      </p:sp>
      <p:sp>
        <p:nvSpPr>
          <p:cNvPr id="92" name="Google Shape;92;p4"/>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93" name="Google Shape;93;p4"/>
          <p:cNvPicPr preferRelativeResize="0"/>
          <p:nvPr/>
        </p:nvPicPr>
        <p:blipFill>
          <a:blip r:embed="rId3">
            <a:alphaModFix/>
          </a:blip>
          <a:stretch>
            <a:fillRect/>
          </a:stretch>
        </p:blipFill>
        <p:spPr>
          <a:xfrm>
            <a:off x="1480975" y="1220788"/>
            <a:ext cx="8678902" cy="3491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SzPts val="3600"/>
              <a:buNone/>
            </a:pPr>
            <a:r>
              <a:rPr lang="en-US"/>
              <a:t>Neural Network Architecture</a:t>
            </a:r>
            <a:endParaRPr/>
          </a:p>
        </p:txBody>
      </p:sp>
      <p:sp>
        <p:nvSpPr>
          <p:cNvPr id="100" name="Google Shape;100;p5"/>
          <p:cNvSpPr txBox="1"/>
          <p:nvPr>
            <p:ph idx="1" type="body"/>
          </p:nvPr>
        </p:nvSpPr>
        <p:spPr>
          <a:xfrm>
            <a:off x="5231425" y="3220900"/>
            <a:ext cx="1362900" cy="10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800"/>
              <a:buNone/>
            </a:pPr>
            <a:r>
              <a:rPr lang="en-US"/>
              <a:t>...</a:t>
            </a:r>
            <a:r>
              <a:rPr lang="en-US"/>
              <a:t>.</a:t>
            </a:r>
            <a:endParaRPr/>
          </a:p>
        </p:txBody>
      </p:sp>
      <p:sp>
        <p:nvSpPr>
          <p:cNvPr id="101" name="Google Shape;101;p5"/>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pic>
        <p:nvPicPr>
          <p:cNvPr descr="Table&#10;&#10;Description automatically generated" id="102" name="Google Shape;102;p5"/>
          <p:cNvPicPr preferRelativeResize="0"/>
          <p:nvPr/>
        </p:nvPicPr>
        <p:blipFill rotWithShape="1">
          <a:blip r:embed="rId3">
            <a:alphaModFix/>
          </a:blip>
          <a:srcRect b="45498" l="0" r="0" t="0"/>
          <a:stretch/>
        </p:blipFill>
        <p:spPr>
          <a:xfrm>
            <a:off x="701900" y="1637000"/>
            <a:ext cx="4441600" cy="3928775"/>
          </a:xfrm>
          <a:prstGeom prst="rect">
            <a:avLst/>
          </a:prstGeom>
          <a:noFill/>
          <a:ln>
            <a:noFill/>
          </a:ln>
        </p:spPr>
      </p:pic>
      <p:pic>
        <p:nvPicPr>
          <p:cNvPr descr="Table&#10;&#10;Description automatically generated" id="103" name="Google Shape;103;p5"/>
          <p:cNvPicPr preferRelativeResize="0"/>
          <p:nvPr/>
        </p:nvPicPr>
        <p:blipFill>
          <a:blip r:embed="rId4">
            <a:alphaModFix/>
          </a:blip>
          <a:stretch>
            <a:fillRect/>
          </a:stretch>
        </p:blipFill>
        <p:spPr>
          <a:xfrm>
            <a:off x="6682250" y="2361279"/>
            <a:ext cx="4505325" cy="275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SzPts val="3600"/>
              <a:buNone/>
            </a:pPr>
            <a:r>
              <a:rPr lang="en-US"/>
              <a:t>Baseline Model Metrics</a:t>
            </a:r>
            <a:endParaRPr/>
          </a:p>
        </p:txBody>
      </p:sp>
      <p:sp>
        <p:nvSpPr>
          <p:cNvPr id="110" name="Google Shape;110;p6"/>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graphicFrame>
        <p:nvGraphicFramePr>
          <p:cNvPr id="111" name="Google Shape;111;p6"/>
          <p:cNvGraphicFramePr/>
          <p:nvPr/>
        </p:nvGraphicFramePr>
        <p:xfrm>
          <a:off x="2099025" y="2205205"/>
          <a:ext cx="3000000" cy="3000000"/>
        </p:xfrm>
        <a:graphic>
          <a:graphicData uri="http://schemas.openxmlformats.org/drawingml/2006/table">
            <a:tbl>
              <a:tblPr>
                <a:noFill/>
                <a:tableStyleId>{DA55A4A4-4BEF-4D46-8384-C5664567D8F4}</a:tableStyleId>
              </a:tblPr>
              <a:tblGrid>
                <a:gridCol w="2189025"/>
                <a:gridCol w="2944250"/>
                <a:gridCol w="2944250"/>
              </a:tblGrid>
              <a:tr h="7411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F3F3F3"/>
                          </a:solidFill>
                        </a:rPr>
                        <a:t>Training</a:t>
                      </a:r>
                      <a:endParaRPr b="1" sz="2200" u="none" cap="none" strike="noStrike">
                        <a:solidFill>
                          <a:srgbClr val="F3F3F3"/>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990000"/>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rgbClr val="F3F3F3"/>
                          </a:solidFill>
                        </a:rPr>
                        <a:t>Validation</a:t>
                      </a:r>
                      <a:endParaRPr b="1" sz="2200" u="none" cap="none" strike="noStrike">
                        <a:solidFill>
                          <a:srgbClr val="F3F3F3"/>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990000"/>
                    </a:solidFill>
                  </a:tcPr>
                </a:tc>
              </a:tr>
              <a:tr h="1182950">
                <a:tc>
                  <a:txBody>
                    <a:bodyPr/>
                    <a:lstStyle/>
                    <a:p>
                      <a:pPr indent="0" lvl="0" marL="0" marR="0" rtl="0" algn="l">
                        <a:lnSpc>
                          <a:spcPct val="100000"/>
                        </a:lnSpc>
                        <a:spcBef>
                          <a:spcPts val="0"/>
                        </a:spcBef>
                        <a:spcAft>
                          <a:spcPts val="0"/>
                        </a:spcAft>
                        <a:buClr>
                          <a:srgbClr val="000000"/>
                        </a:buClr>
                        <a:buSzPts val="2300"/>
                        <a:buFont typeface="Arial"/>
                        <a:buNone/>
                      </a:pPr>
                      <a:r>
                        <a:rPr b="1" lang="en-US" sz="2300" u="none" cap="none" strike="noStrike"/>
                        <a:t>Accuracy</a:t>
                      </a:r>
                      <a:endParaRPr b="1" sz="23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a:t>1.000</a:t>
                      </a:r>
                      <a:endParaRPr b="1" sz="2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a:t>0.990</a:t>
                      </a:r>
                      <a:endParaRPr b="1" sz="2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r>
              <a:tr h="1182950">
                <a:tc>
                  <a:txBody>
                    <a:bodyPr/>
                    <a:lstStyle/>
                    <a:p>
                      <a:pPr indent="0" lvl="0" marL="0" marR="0" rtl="0" algn="l">
                        <a:lnSpc>
                          <a:spcPct val="100000"/>
                        </a:lnSpc>
                        <a:spcBef>
                          <a:spcPts val="0"/>
                        </a:spcBef>
                        <a:spcAft>
                          <a:spcPts val="0"/>
                        </a:spcAft>
                        <a:buClr>
                          <a:srgbClr val="000000"/>
                        </a:buClr>
                        <a:buSzPts val="2300"/>
                        <a:buFont typeface="Arial"/>
                        <a:buNone/>
                      </a:pPr>
                      <a:r>
                        <a:rPr b="1" lang="en-US" sz="2300" u="none" cap="none" strike="noStrike"/>
                        <a:t>Loss</a:t>
                      </a:r>
                      <a:endParaRPr b="1" sz="23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t>0.</a:t>
                      </a:r>
                      <a:r>
                        <a:rPr b="1" lang="en-US" sz="2400"/>
                        <a:t>659E-04</a:t>
                      </a:r>
                      <a:endParaRPr b="1" sz="2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t>0.</a:t>
                      </a:r>
                      <a:r>
                        <a:rPr b="1" lang="en-US" sz="2400"/>
                        <a:t>0671</a:t>
                      </a:r>
                      <a:endParaRPr b="1" sz="2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title"/>
          </p:nvPr>
        </p:nvSpPr>
        <p:spPr>
          <a:xfrm>
            <a:off x="562628" y="43841"/>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SzPts val="3600"/>
              <a:buNone/>
            </a:pPr>
            <a:r>
              <a:rPr lang="en-US"/>
              <a:t>Future Work - Dataset and Networks</a:t>
            </a:r>
            <a:endParaRPr/>
          </a:p>
        </p:txBody>
      </p:sp>
      <p:sp>
        <p:nvSpPr>
          <p:cNvPr id="118" name="Google Shape;118;p8"/>
          <p:cNvSpPr txBox="1"/>
          <p:nvPr>
            <p:ph idx="12" type="sldNum"/>
          </p:nvPr>
        </p:nvSpPr>
        <p:spPr>
          <a:xfrm>
            <a:off x="255740" y="6362004"/>
            <a:ext cx="27432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19" name="Google Shape;119;p8"/>
          <p:cNvPicPr preferRelativeResize="0"/>
          <p:nvPr/>
        </p:nvPicPr>
        <p:blipFill rotWithShape="1">
          <a:blip r:embed="rId3">
            <a:alphaModFix/>
          </a:blip>
          <a:srcRect b="0" l="0" r="0" t="0"/>
          <a:stretch/>
        </p:blipFill>
        <p:spPr>
          <a:xfrm>
            <a:off x="6667475" y="1732775"/>
            <a:ext cx="3755325" cy="3755325"/>
          </a:xfrm>
          <a:prstGeom prst="rect">
            <a:avLst/>
          </a:prstGeom>
          <a:noFill/>
          <a:ln>
            <a:noFill/>
          </a:ln>
        </p:spPr>
      </p:pic>
      <p:sp>
        <p:nvSpPr>
          <p:cNvPr id="120" name="Google Shape;120;p8"/>
          <p:cNvSpPr txBox="1"/>
          <p:nvPr>
            <p:ph idx="1" type="body"/>
          </p:nvPr>
        </p:nvSpPr>
        <p:spPr>
          <a:xfrm>
            <a:off x="1423775" y="1973941"/>
            <a:ext cx="4049400" cy="1033500"/>
          </a:xfrm>
          <a:prstGeom prst="rect">
            <a:avLst/>
          </a:prstGeom>
          <a:noFill/>
          <a:ln>
            <a:noFill/>
          </a:ln>
        </p:spPr>
        <p:txBody>
          <a:bodyPr anchorCtr="0" anchor="t" bIns="45700" lIns="91425" spcFirstLastPara="1" rIns="91425" wrap="square" tIns="45700">
            <a:noAutofit/>
          </a:bodyPr>
          <a:lstStyle/>
          <a:p>
            <a:pPr indent="-412750" lvl="0" marL="457200" rtl="0" algn="l">
              <a:lnSpc>
                <a:spcPct val="90000"/>
              </a:lnSpc>
              <a:spcBef>
                <a:spcPts val="1000"/>
              </a:spcBef>
              <a:spcAft>
                <a:spcPts val="0"/>
              </a:spcAft>
              <a:buSzPts val="2900"/>
              <a:buChar char="-"/>
            </a:pPr>
            <a:r>
              <a:rPr lang="en-US" sz="2900"/>
              <a:t>Facial Expression Recoginition</a:t>
            </a:r>
            <a:endParaRPr sz="2900"/>
          </a:p>
          <a:p>
            <a:pPr indent="0" lvl="0" marL="0" rtl="0" algn="l">
              <a:lnSpc>
                <a:spcPct val="90000"/>
              </a:lnSpc>
              <a:spcBef>
                <a:spcPts val="1000"/>
              </a:spcBef>
              <a:spcAft>
                <a:spcPts val="0"/>
              </a:spcAft>
              <a:buSzPts val="2800"/>
              <a:buNone/>
            </a:pPr>
            <a:r>
              <a:t/>
            </a:r>
            <a:endParaRPr/>
          </a:p>
        </p:txBody>
      </p:sp>
      <p:sp>
        <p:nvSpPr>
          <p:cNvPr id="121" name="Google Shape;121;p8"/>
          <p:cNvSpPr txBox="1"/>
          <p:nvPr>
            <p:ph idx="1" type="body"/>
          </p:nvPr>
        </p:nvSpPr>
        <p:spPr>
          <a:xfrm>
            <a:off x="1423775" y="3093679"/>
            <a:ext cx="4049400" cy="1033500"/>
          </a:xfrm>
          <a:prstGeom prst="rect">
            <a:avLst/>
          </a:prstGeom>
          <a:noFill/>
          <a:ln>
            <a:noFill/>
          </a:ln>
        </p:spPr>
        <p:txBody>
          <a:bodyPr anchorCtr="0" anchor="t" bIns="45700" lIns="91425" spcFirstLastPara="1" rIns="91425" wrap="square" tIns="45700">
            <a:noAutofit/>
          </a:bodyPr>
          <a:lstStyle/>
          <a:p>
            <a:pPr indent="-412750" lvl="0" marL="457200" rtl="0" algn="l">
              <a:lnSpc>
                <a:spcPct val="90000"/>
              </a:lnSpc>
              <a:spcBef>
                <a:spcPts val="1000"/>
              </a:spcBef>
              <a:spcAft>
                <a:spcPts val="0"/>
              </a:spcAft>
              <a:buSzPts val="2900"/>
              <a:buChar char="-"/>
            </a:pPr>
            <a:r>
              <a:rPr lang="en-US" sz="2900"/>
              <a:t>Improve facial region cropping</a:t>
            </a:r>
            <a:endParaRPr sz="2900"/>
          </a:p>
          <a:p>
            <a:pPr indent="0" lvl="0" marL="0" rtl="0" algn="l">
              <a:lnSpc>
                <a:spcPct val="90000"/>
              </a:lnSpc>
              <a:spcBef>
                <a:spcPts val="1000"/>
              </a:spcBef>
              <a:spcAft>
                <a:spcPts val="0"/>
              </a:spcAft>
              <a:buSzPts val="2800"/>
              <a:buNone/>
            </a:pPr>
            <a:r>
              <a:t/>
            </a:r>
            <a:endParaRPr/>
          </a:p>
        </p:txBody>
      </p:sp>
      <p:sp>
        <p:nvSpPr>
          <p:cNvPr id="122" name="Google Shape;122;p8"/>
          <p:cNvSpPr txBox="1"/>
          <p:nvPr>
            <p:ph idx="1" type="body"/>
          </p:nvPr>
        </p:nvSpPr>
        <p:spPr>
          <a:xfrm>
            <a:off x="1423775" y="4167966"/>
            <a:ext cx="4049400" cy="1033500"/>
          </a:xfrm>
          <a:prstGeom prst="rect">
            <a:avLst/>
          </a:prstGeom>
          <a:noFill/>
          <a:ln>
            <a:noFill/>
          </a:ln>
        </p:spPr>
        <p:txBody>
          <a:bodyPr anchorCtr="0" anchor="t" bIns="45700" lIns="91425" spcFirstLastPara="1" rIns="91425" wrap="square" tIns="45700">
            <a:noAutofit/>
          </a:bodyPr>
          <a:lstStyle/>
          <a:p>
            <a:pPr indent="-412750" lvl="0" marL="457200" rtl="0" algn="l">
              <a:lnSpc>
                <a:spcPct val="90000"/>
              </a:lnSpc>
              <a:spcBef>
                <a:spcPts val="1000"/>
              </a:spcBef>
              <a:spcAft>
                <a:spcPts val="0"/>
              </a:spcAft>
              <a:buSzPts val="2900"/>
              <a:buChar char="-"/>
            </a:pPr>
            <a:r>
              <a:rPr lang="en-US" sz="2900"/>
              <a:t>Improve latency</a:t>
            </a:r>
            <a:endParaRPr sz="2900"/>
          </a:p>
          <a:p>
            <a:pPr indent="0" lvl="0" marL="0" rtl="0" algn="l">
              <a:lnSpc>
                <a:spcPct val="90000"/>
              </a:lnSpc>
              <a:spcBef>
                <a:spcPts val="1000"/>
              </a:spcBef>
              <a:spcAft>
                <a:spcPts val="0"/>
              </a:spcAft>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yuhua guo</dc:creator>
</cp:coreProperties>
</file>