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1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WTqt+wchSwiJadg0YphD00Ffp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680B2A-E86C-455E-B5CB-800539DB49D7}">
  <a:tblStyle styleId="{2A680B2A-E86C-455E-B5CB-800539DB4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0555"/>
  </p:normalViewPr>
  <p:slideViewPr>
    <p:cSldViewPr snapToGrid="0">
      <p:cViewPr varScale="1">
        <p:scale>
          <a:sx n="65" d="100"/>
          <a:sy n="65" d="100"/>
        </p:scale>
        <p:origin x="2392" y="192"/>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 name="Google Shape;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We plan to implement a python-based module to preprocess all images from the training set, validation set, and test set. This module will be used to perform facial recognition first, keeping only the facial region of the image. </a:t>
            </a:r>
            <a:endParaRPr/>
          </a:p>
          <a:p>
            <a:pPr marL="0" lvl="0" indent="0" algn="l" rtl="0">
              <a:lnSpc>
                <a:spcPct val="90000"/>
              </a:lnSpc>
              <a:spcBef>
                <a:spcPts val="1000"/>
              </a:spcBef>
              <a:spcAft>
                <a:spcPts val="0"/>
              </a:spcAft>
              <a:buClr>
                <a:schemeClr val="dk1"/>
              </a:buClr>
              <a:buSzPts val="2800"/>
              <a:buFont typeface="Arial"/>
              <a:buNone/>
            </a:pPr>
            <a:r>
              <a:rPr lang="en-US"/>
              <a:t>This module will also contain algorithms to extract eye regions and mouth regions separately. For the training set and validation set, either eye feature extraction or mouth region extraction functionality will be used to keep only the region that matches the label. For the test set, or real-time drowsiness detection test, we will use both functionalities to extract both eye and mouth region features and perform classification.</a:t>
            </a:r>
            <a:endParaRPr/>
          </a:p>
        </p:txBody>
      </p:sp>
      <p:sp>
        <p:nvSpPr>
          <p:cNvPr id="120" name="Google Shape;120;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latin typeface="Times New Roman"/>
              <a:ea typeface="Times New Roman"/>
              <a:cs typeface="Times New Roman"/>
              <a:sym typeface="Times New Roman"/>
            </a:endParaRPr>
          </a:p>
          <a:p>
            <a:pPr marL="228600" lvl="0" indent="-127000" algn="l" rtl="0">
              <a:lnSpc>
                <a:spcPct val="90000"/>
              </a:lnSpc>
              <a:spcBef>
                <a:spcPts val="0"/>
              </a:spcBef>
              <a:spcAft>
                <a:spcPts val="0"/>
              </a:spcAft>
              <a:buClr>
                <a:srgbClr val="E32726"/>
              </a:buClr>
              <a:buSzPts val="1200"/>
              <a:buFont typeface="Times New Roman"/>
              <a:buChar char="•"/>
            </a:pPr>
            <a:r>
              <a:rPr lang="en-US">
                <a:highlight>
                  <a:srgbClr val="FFFFFF"/>
                </a:highlight>
                <a:latin typeface="Times New Roman"/>
                <a:ea typeface="Times New Roman"/>
                <a:cs typeface="Times New Roman"/>
                <a:sym typeface="Times New Roman"/>
              </a:rPr>
              <a:t>The U. S. National Highway Traffic Safety Administration (NHTSA) reports that drowsy driving is related to at least 100,000 motor-vehicle crashes and more than 1,500 deaths per year. The estimated annual monetary loss related to drowsy driving is about $12.5 billion.</a:t>
            </a:r>
            <a:endParaRPr>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highlight>
                <a:srgbClr val="FFFFFF"/>
              </a:highlight>
              <a:latin typeface="Times New Roman"/>
              <a:ea typeface="Times New Roman"/>
              <a:cs typeface="Times New Roman"/>
              <a:sym typeface="Times New Roman"/>
            </a:endParaRPr>
          </a:p>
          <a:p>
            <a:pPr marL="228600" lvl="0" indent="-127000" algn="l" rtl="0">
              <a:lnSpc>
                <a:spcPct val="90000"/>
              </a:lnSpc>
              <a:spcBef>
                <a:spcPts val="0"/>
              </a:spcBef>
              <a:spcAft>
                <a:spcPts val="0"/>
              </a:spcAft>
              <a:buClr>
                <a:srgbClr val="E32726"/>
              </a:buClr>
              <a:buSzPts val="1200"/>
              <a:buChar char="•"/>
            </a:pPr>
            <a:r>
              <a:rPr lang="en-US">
                <a:latin typeface="Times New Roman"/>
                <a:ea typeface="Times New Roman"/>
                <a:cs typeface="Times New Roman"/>
                <a:sym typeface="Times New Roman"/>
              </a:rPr>
              <a:t>Drowsiness is identified as one of the major causes of fatal traffic accidents. Unfortunately, about 20% of drivers tend to show drowsiness while driving, reported by National Safety Council</a:t>
            </a:r>
            <a:r>
              <a:rPr lang="en-US" baseline="30000">
                <a:latin typeface="Times New Roman"/>
                <a:ea typeface="Times New Roman"/>
                <a:cs typeface="Times New Roman"/>
                <a:sym typeface="Times New Roman"/>
              </a:rPr>
              <a:t>[1]</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a:latin typeface="Times New Roman"/>
              <a:ea typeface="Times New Roman"/>
              <a:cs typeface="Times New Roman"/>
              <a:sym typeface="Times New Roman"/>
            </a:endParaRPr>
          </a:p>
          <a:p>
            <a:pPr marL="228600" lvl="0" indent="-127000" algn="l" rtl="0">
              <a:lnSpc>
                <a:spcPct val="90000"/>
              </a:lnSpc>
              <a:spcBef>
                <a:spcPts val="0"/>
              </a:spcBef>
              <a:spcAft>
                <a:spcPts val="0"/>
              </a:spcAft>
              <a:buClr>
                <a:srgbClr val="E32726"/>
              </a:buClr>
              <a:buSzPts val="1200"/>
              <a:buChar char="•"/>
            </a:pPr>
            <a:r>
              <a:rPr lang="en-US">
                <a:latin typeface="Times New Roman"/>
                <a:ea typeface="Times New Roman"/>
                <a:cs typeface="Times New Roman"/>
                <a:sym typeface="Times New Roman"/>
              </a:rPr>
              <a:t> This project aims to combine a fine-tuned neural network and a python-based face detection and feature extraction module into a real-time drowsiness detection system that will contribute to improving road safety.</a:t>
            </a:r>
            <a:endParaRPr/>
          </a:p>
        </p:txBody>
      </p:sp>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34d175e09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a:p>
            <a:pPr marL="228600" lvl="0" indent="-127000" algn="l" rtl="0">
              <a:lnSpc>
                <a:spcPct val="90000"/>
              </a:lnSpc>
              <a:spcBef>
                <a:spcPts val="0"/>
              </a:spcBef>
              <a:spcAft>
                <a:spcPts val="0"/>
              </a:spcAft>
              <a:buClr>
                <a:srgbClr val="E32726"/>
              </a:buClr>
              <a:buSzPts val="1200"/>
              <a:buChar char="•"/>
            </a:pPr>
            <a:r>
              <a:rPr lang="en-US">
                <a:latin typeface="Times New Roman"/>
                <a:ea typeface="Times New Roman"/>
                <a:cs typeface="Times New Roman"/>
                <a:sym typeface="Times New Roman"/>
              </a:rPr>
              <a:t>Current state-of-the-art facial expression recognition models can achieve an accuracy of around 75-80%, utilizing the VGG-16 model. Considering that drowsiness detection is arguably easier to differentiate, we would consider an acceptable model performing with 70% validation accuracy and an accuracy greater than 75% being widely successful. </a:t>
            </a:r>
            <a:endParaRPr/>
          </a:p>
        </p:txBody>
      </p:sp>
      <p:sp>
        <p:nvSpPr>
          <p:cNvPr id="57" name="Google Shape;57;gc34d175e0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In this stage, we use a kaggle dataset that contains 2900 images with four labels, which are closed, open, no_yawn, and yawn. Those four labels represent human face images with eyes closed, eyes open, without yawn, and with yawn, respectively. The four classes in the dataset are balanced.</a:t>
            </a:r>
            <a:endParaRPr/>
          </a:p>
          <a:p>
            <a:pPr marL="0" lvl="0" indent="0" algn="l" rtl="0">
              <a:lnSpc>
                <a:spcPct val="90000"/>
              </a:lnSpc>
              <a:spcBef>
                <a:spcPts val="1000"/>
              </a:spcBef>
              <a:spcAft>
                <a:spcPts val="0"/>
              </a:spcAft>
              <a:buClr>
                <a:schemeClr val="dk1"/>
              </a:buClr>
              <a:buSzPts val="2800"/>
              <a:buFont typeface="Arial"/>
              <a:buNone/>
            </a:pPr>
            <a:r>
              <a:rPr lang="en-US"/>
              <a:t>In the next stage, we plan to add more image data to the dataset to improve accuracy. If time permits, we might also increase other labels to further categorize the spectrum between drowsy and non-drowsy.</a:t>
            </a:r>
            <a:endParaRPr/>
          </a:p>
        </p:txBody>
      </p:sp>
      <p:sp>
        <p:nvSpPr>
          <p:cNvPr id="67" name="Google Shape;6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In this stage, we have implemented Alex Net. The result shows a possible overfitting and training time complexity performance is not well. Since other networks are likely to have even deeper architectures than Alex Net, they are likely to return an overfitting result as well.</a:t>
            </a:r>
            <a:endParaRPr/>
          </a:p>
          <a:p>
            <a:pPr marL="0" lvl="0" indent="0" algn="l" rtl="0">
              <a:lnSpc>
                <a:spcPct val="90000"/>
              </a:lnSpc>
              <a:spcBef>
                <a:spcPts val="1000"/>
              </a:spcBef>
              <a:spcAft>
                <a:spcPts val="0"/>
              </a:spcAft>
              <a:buClr>
                <a:schemeClr val="dk1"/>
              </a:buClr>
              <a:buSzPts val="2800"/>
              <a:buFont typeface="Arial"/>
              <a:buNone/>
            </a:pPr>
            <a:r>
              <a:rPr lang="en-US"/>
              <a:t>We decided to build a less complex architecture until more suitable data is found and added on top of our current dataset. This network will also serve as the baseline for all other networks we are going to explore in the next stage</a:t>
            </a:r>
            <a:endParaRPr/>
          </a:p>
        </p:txBody>
      </p:sp>
      <p:sp>
        <p:nvSpPr>
          <p:cNvPr id="76" name="Google Shape;76;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The current CNN model has a total of 28,600 trainable parameters and is in the process of further development.</a:t>
            </a:r>
            <a:endParaRPr/>
          </a:p>
          <a:p>
            <a:pPr marL="0" lvl="0" indent="0" algn="l" rtl="0">
              <a:lnSpc>
                <a:spcPct val="90000"/>
              </a:lnSpc>
              <a:spcBef>
                <a:spcPts val="1000"/>
              </a:spcBef>
              <a:spcAft>
                <a:spcPts val="0"/>
              </a:spcAft>
              <a:buClr>
                <a:schemeClr val="dk1"/>
              </a:buClr>
              <a:buSzPts val="2800"/>
              <a:buFont typeface="Arial"/>
              <a:buNone/>
            </a:pPr>
            <a:r>
              <a:rPr lang="en-US"/>
              <a:t>In this model, we use “categorical_crossentropy” to define the loss function and use “accuracy” as the error metric. After 96 epoch, both accuracy and loss tend to flatten. Metrics at epoch 96:</a:t>
            </a:r>
            <a:endParaRPr/>
          </a:p>
        </p:txBody>
      </p:sp>
      <p:sp>
        <p:nvSpPr>
          <p:cNvPr id="85" name="Google Shape;85;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right now our training accuracy is 0.7931, training loss is 0.3992, test accuracy is 0.7875, test loss is 0.4176, validation accuracy is 0.7098, and validation loss is 0.4812. </a:t>
            </a:r>
            <a:endParaRPr/>
          </a:p>
        </p:txBody>
      </p:sp>
      <p:sp>
        <p:nvSpPr>
          <p:cNvPr id="94" name="Google Shape;94;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dirty="0"/>
              <a:t>Here is our project timeline and our progress so far. We have completed preliminary data collection, preprocessing, and data augmentation.</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We have started to explore model architectures and completed model testing on the ones we made so far. However, we would require more fine-tuning to achieve higher accuracy.</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We have </a:t>
            </a:r>
            <a:r>
              <a:rPr lang="en-CA"/>
              <a:t>not started </a:t>
            </a:r>
            <a:r>
              <a:rPr lang="en-CA" dirty="0"/>
              <a:t>work on the final report and video presentation</a:t>
            </a:r>
          </a:p>
          <a:p>
            <a:pPr marL="0" lvl="0" indent="0" algn="l" rtl="0">
              <a:lnSpc>
                <a:spcPct val="100000"/>
              </a:lnSpc>
              <a:spcBef>
                <a:spcPts val="0"/>
              </a:spcBef>
              <a:spcAft>
                <a:spcPts val="0"/>
              </a:spcAft>
              <a:buSzPts val="1400"/>
              <a:buNone/>
            </a:pPr>
            <a:endParaRPr lang="en-CA" dirty="0"/>
          </a:p>
        </p:txBody>
      </p:sp>
      <p:sp>
        <p:nvSpPr>
          <p:cNvPr id="102" name="Google Shape;10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In the next stage, we may add more image data or implement additional data augmentation to the dataset to improve accuracy. If time permits, we might also increase other labels to further categorize the spectrum between drowsy and non-drowsy.</a:t>
            </a:r>
            <a:endParaRPr/>
          </a:p>
          <a:p>
            <a:pPr marL="0" lvl="0" indent="0" algn="l" rtl="0">
              <a:lnSpc>
                <a:spcPct val="90000"/>
              </a:lnSpc>
              <a:spcBef>
                <a:spcPts val="1000"/>
              </a:spcBef>
              <a:spcAft>
                <a:spcPts val="0"/>
              </a:spcAft>
              <a:buSzPts val="2800"/>
              <a:buNone/>
            </a:pPr>
            <a:r>
              <a:rPr lang="en-US"/>
              <a:t>To train multiple networks separately and ensemble good performing networks to cover all necessary features essential to detect drowsiness</a:t>
            </a:r>
            <a:endParaRPr/>
          </a:p>
          <a:p>
            <a:pPr marL="0" lvl="0" indent="0" algn="l" rtl="0">
              <a:lnSpc>
                <a:spcPct val="90000"/>
              </a:lnSpc>
              <a:spcBef>
                <a:spcPts val="1000"/>
              </a:spcBef>
              <a:spcAft>
                <a:spcPts val="0"/>
              </a:spcAft>
              <a:buClr>
                <a:schemeClr val="dk1"/>
              </a:buClr>
              <a:buSzPts val="2800"/>
              <a:buFont typeface="Arial"/>
              <a:buNone/>
            </a:pPr>
            <a:endParaRPr/>
          </a:p>
          <a:p>
            <a:pPr marL="0" lvl="0" indent="0" algn="l" rtl="0">
              <a:lnSpc>
                <a:spcPct val="100000"/>
              </a:lnSpc>
              <a:spcBef>
                <a:spcPts val="0"/>
              </a:spcBef>
              <a:spcAft>
                <a:spcPts val="0"/>
              </a:spcAft>
              <a:buSzPts val="1400"/>
              <a:buNone/>
            </a:pPr>
            <a:endParaRPr/>
          </a:p>
        </p:txBody>
      </p:sp>
      <p:sp>
        <p:nvSpPr>
          <p:cNvPr id="111" name="Google Shape;111;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12"/>
          <p:cNvSpPr txBox="1">
            <a:spLocks noGrp="1"/>
          </p:cNvSpPr>
          <p:nvPr>
            <p:ph type="ctrTitle"/>
          </p:nvPr>
        </p:nvSpPr>
        <p:spPr>
          <a:xfrm>
            <a:off x="647178" y="720246"/>
            <a:ext cx="9144000" cy="2345043"/>
          </a:xfrm>
          <a:prstGeom prst="rect">
            <a:avLst/>
          </a:prstGeom>
          <a:noFill/>
          <a:ln>
            <a:noFill/>
          </a:ln>
        </p:spPr>
        <p:txBody>
          <a:bodyPr spcFirstLastPara="1" wrap="square" lIns="91425" tIns="45700" rIns="91425" bIns="45700" anchor="b" anchorCtr="0">
            <a:normAutofit/>
          </a:bodyPr>
          <a:lstStyle>
            <a:lvl1pPr marR="0" lvl="0" algn="l" rtl="0">
              <a:lnSpc>
                <a:spcPct val="103703"/>
              </a:lnSpc>
              <a:spcBef>
                <a:spcPts val="0"/>
              </a:spcBef>
              <a:spcAft>
                <a:spcPts val="0"/>
              </a:spcAft>
              <a:buClr>
                <a:schemeClr val="lt1"/>
              </a:buClr>
              <a:buSzPts val="5400"/>
              <a:buFont typeface="Calibri"/>
              <a:buNone/>
              <a:defRPr sz="54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ubTitle" idx="1"/>
          </p:nvPr>
        </p:nvSpPr>
        <p:spPr>
          <a:xfrm>
            <a:off x="647178" y="3080490"/>
            <a:ext cx="9144000" cy="1065625"/>
          </a:xfrm>
          <a:prstGeom prst="rect">
            <a:avLst/>
          </a:prstGeom>
          <a:noFill/>
          <a:ln>
            <a:noFill/>
          </a:ln>
        </p:spPr>
        <p:txBody>
          <a:bodyPr spcFirstLastPara="1" wrap="square" lIns="91425" tIns="45700" rIns="91425" bIns="45700" anchor="t" anchorCtr="0">
            <a:noAutofit/>
          </a:bodyPr>
          <a:lstStyle>
            <a:lvl1pPr marR="0" lvl="0" algn="l" rtl="0">
              <a:lnSpc>
                <a:spcPct val="108333"/>
              </a:lnSpc>
              <a:spcBef>
                <a:spcPts val="0"/>
              </a:spcBef>
              <a:spcAft>
                <a:spcPts val="0"/>
              </a:spcAft>
              <a:buClr>
                <a:srgbClr val="FFCD00"/>
              </a:buClr>
              <a:buSzPts val="2400"/>
              <a:buFont typeface="Arial"/>
              <a:buNone/>
              <a:defRPr sz="2400" b="1" i="0" u="none" strike="noStrike" cap="none">
                <a:solidFill>
                  <a:srgbClr val="FFCD00"/>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body" idx="2"/>
          </p:nvPr>
        </p:nvSpPr>
        <p:spPr>
          <a:xfrm>
            <a:off x="647178" y="4158641"/>
            <a:ext cx="6586603" cy="186370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11111"/>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body" idx="3"/>
          </p:nvPr>
        </p:nvSpPr>
        <p:spPr>
          <a:xfrm>
            <a:off x="647700" y="6022975"/>
            <a:ext cx="6586081" cy="52187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0"/>
              </a:spcBef>
              <a:spcAft>
                <a:spcPts val="0"/>
              </a:spcAft>
              <a:buClr>
                <a:srgbClr val="FFCD00"/>
              </a:buClr>
              <a:buSzPts val="1400"/>
              <a:buFont typeface="Arial"/>
              <a:buNone/>
              <a:defRPr sz="1400" b="1" i="0" u="none" strike="noStrike" cap="none">
                <a:solidFill>
                  <a:srgbClr val="FFCD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3"/>
          <p:cNvSpPr txBox="1">
            <a:spLocks noGrp="1"/>
          </p:cNvSpPr>
          <p:nvPr>
            <p:ph type="body" idx="1"/>
          </p:nvPr>
        </p:nvSpPr>
        <p:spPr>
          <a:xfrm>
            <a:off x="562628" y="1537526"/>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E3272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ngle photo with text">
  <p:cSld name="Single photo with tex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14"/>
          <p:cNvSpPr>
            <a:spLocks noGrp="1"/>
          </p:cNvSpPr>
          <p:nvPr>
            <p:ph type="pic" idx="2"/>
          </p:nvPr>
        </p:nvSpPr>
        <p:spPr>
          <a:xfrm>
            <a:off x="933864" y="1773021"/>
            <a:ext cx="3938587" cy="393858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14"/>
          <p:cNvSpPr txBox="1">
            <a:spLocks noGrp="1"/>
          </p:cNvSpPr>
          <p:nvPr>
            <p:ph type="body" idx="1"/>
          </p:nvPr>
        </p:nvSpPr>
        <p:spPr>
          <a:xfrm>
            <a:off x="5347569" y="1773021"/>
            <a:ext cx="6013537" cy="39385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14"/>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14"/>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uble photo with text">
  <p:cSld name="Double photo with 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15"/>
          <p:cNvSpPr>
            <a:spLocks noGrp="1"/>
          </p:cNvSpPr>
          <p:nvPr>
            <p:ph type="pic" idx="2"/>
          </p:nvPr>
        </p:nvSpPr>
        <p:spPr>
          <a:xfrm>
            <a:off x="933864" y="1655241"/>
            <a:ext cx="3982602" cy="222278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5"/>
          <p:cNvSpPr txBox="1">
            <a:spLocks noGrp="1"/>
          </p:cNvSpPr>
          <p:nvPr>
            <p:ph type="body" idx="1"/>
          </p:nvPr>
        </p:nvSpPr>
        <p:spPr>
          <a:xfrm>
            <a:off x="933864" y="4202482"/>
            <a:ext cx="3995802" cy="18350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FBB03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8B857B"/>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5"/>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5"/>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15"/>
          <p:cNvSpPr>
            <a:spLocks noGrp="1"/>
          </p:cNvSpPr>
          <p:nvPr>
            <p:ph type="pic" idx="3"/>
          </p:nvPr>
        </p:nvSpPr>
        <p:spPr>
          <a:xfrm>
            <a:off x="7240719" y="1655241"/>
            <a:ext cx="3982602" cy="222278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30" name="Google Shape;30;p15"/>
          <p:cNvCxnSpPr/>
          <p:nvPr/>
        </p:nvCxnSpPr>
        <p:spPr>
          <a:xfrm>
            <a:off x="6096000" y="1551313"/>
            <a:ext cx="0" cy="4653420"/>
          </a:xfrm>
          <a:prstGeom prst="straightConnector1">
            <a:avLst/>
          </a:prstGeom>
          <a:noFill/>
          <a:ln w="9525" cap="flat" cmpd="sng">
            <a:solidFill>
              <a:schemeClr val="accent2"/>
            </a:solidFill>
            <a:prstDash val="solid"/>
            <a:miter lim="800000"/>
            <a:headEnd type="none" w="sm" len="sm"/>
            <a:tailEnd type="none" w="sm" len="sm"/>
          </a:ln>
        </p:spPr>
      </p:cxnSp>
      <p:sp>
        <p:nvSpPr>
          <p:cNvPr id="31" name="Google Shape;31;p15"/>
          <p:cNvSpPr txBox="1">
            <a:spLocks noGrp="1"/>
          </p:cNvSpPr>
          <p:nvPr>
            <p:ph type="body" idx="4"/>
          </p:nvPr>
        </p:nvSpPr>
        <p:spPr>
          <a:xfrm>
            <a:off x="7240719" y="4202482"/>
            <a:ext cx="3995802" cy="18350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FBB03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8B857B"/>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atement slide">
  <p:cSld name="Statement slide">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6"/>
          <p:cNvSpPr txBox="1">
            <a:spLocks noGrp="1"/>
          </p:cNvSpPr>
          <p:nvPr>
            <p:ph type="body" idx="1"/>
          </p:nvPr>
        </p:nvSpPr>
        <p:spPr>
          <a:xfrm>
            <a:off x="1095375" y="582460"/>
            <a:ext cx="8317935" cy="566802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3333"/>
              </a:lnSpc>
              <a:spcBef>
                <a:spcPts val="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luding slide">
  <p:cSld name="Concluding slide">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17"/>
          <p:cNvSpPr txBox="1">
            <a:spLocks noGrp="1"/>
          </p:cNvSpPr>
          <p:nvPr>
            <p:ph type="ctrTitle"/>
          </p:nvPr>
        </p:nvSpPr>
        <p:spPr>
          <a:xfrm>
            <a:off x="647178" y="720246"/>
            <a:ext cx="9144000" cy="2345043"/>
          </a:xfrm>
          <a:prstGeom prst="rect">
            <a:avLst/>
          </a:prstGeom>
          <a:noFill/>
          <a:ln>
            <a:noFill/>
          </a:ln>
        </p:spPr>
        <p:txBody>
          <a:bodyPr spcFirstLastPara="1" wrap="square" lIns="91425" tIns="45700" rIns="91425" bIns="45700" anchor="b"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Google Shape;36;p17"/>
          <p:cNvSpPr txBox="1">
            <a:spLocks noGrp="1"/>
          </p:cNvSpPr>
          <p:nvPr>
            <p:ph type="subTitle" idx="1"/>
          </p:nvPr>
        </p:nvSpPr>
        <p:spPr>
          <a:xfrm>
            <a:off x="647178" y="3080490"/>
            <a:ext cx="9144000" cy="1065625"/>
          </a:xfrm>
          <a:prstGeom prst="rect">
            <a:avLst/>
          </a:prstGeom>
          <a:noFill/>
          <a:ln>
            <a:noFill/>
          </a:ln>
        </p:spPr>
        <p:txBody>
          <a:bodyPr spcFirstLastPara="1" wrap="square" lIns="91425" tIns="45700" rIns="91425" bIns="45700" anchor="t" anchorCtr="0">
            <a:noAutofit/>
          </a:bodyPr>
          <a:lstStyle>
            <a:lvl1pPr marR="0" lvl="0" algn="l" rtl="0">
              <a:lnSpc>
                <a:spcPct val="108333"/>
              </a:lnSpc>
              <a:spcBef>
                <a:spcPts val="0"/>
              </a:spcBef>
              <a:spcAft>
                <a:spcPts val="0"/>
              </a:spcAft>
              <a:buClr>
                <a:srgbClr val="FFCD00"/>
              </a:buClr>
              <a:buSzPts val="2400"/>
              <a:buFont typeface="Arial"/>
              <a:buNone/>
              <a:defRPr sz="2400" b="1" i="0" u="none" strike="noStrike" cap="none">
                <a:solidFill>
                  <a:srgbClr val="FFCD00"/>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7" name="Google Shape;37;p17"/>
          <p:cNvSpPr txBox="1">
            <a:spLocks noGrp="1"/>
          </p:cNvSpPr>
          <p:nvPr>
            <p:ph type="body" idx="2"/>
          </p:nvPr>
        </p:nvSpPr>
        <p:spPr>
          <a:xfrm>
            <a:off x="647178" y="4158641"/>
            <a:ext cx="6586603" cy="186370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11111"/>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a:spLocks noGrp="1"/>
          </p:cNvSpPr>
          <p:nvPr>
            <p:ph type="ctrTitle"/>
          </p:nvPr>
        </p:nvSpPr>
        <p:spPr>
          <a:xfrm>
            <a:off x="647175" y="720250"/>
            <a:ext cx="10371900" cy="2345100"/>
          </a:xfrm>
          <a:prstGeom prst="rect">
            <a:avLst/>
          </a:prstGeom>
          <a:noFill/>
          <a:ln>
            <a:noFill/>
          </a:ln>
        </p:spPr>
        <p:txBody>
          <a:bodyPr spcFirstLastPara="1" wrap="square" lIns="91425" tIns="45700" rIns="91425" bIns="45700" anchor="b" anchorCtr="0">
            <a:normAutofit/>
          </a:bodyPr>
          <a:lstStyle/>
          <a:p>
            <a:pPr marL="0" lvl="0" indent="0" algn="l" rtl="0">
              <a:lnSpc>
                <a:spcPct val="103703"/>
              </a:lnSpc>
              <a:spcBef>
                <a:spcPts val="0"/>
              </a:spcBef>
              <a:spcAft>
                <a:spcPts val="0"/>
              </a:spcAft>
              <a:buClr>
                <a:schemeClr val="lt1"/>
              </a:buClr>
              <a:buSzPts val="5400"/>
              <a:buFont typeface="Calibri"/>
              <a:buNone/>
            </a:pPr>
            <a:r>
              <a:rPr lang="en-US" sz="5200"/>
              <a:t>Driver Drowsiness Detection System</a:t>
            </a:r>
            <a:endParaRPr sz="5200"/>
          </a:p>
        </p:txBody>
      </p:sp>
      <p:sp>
        <p:nvSpPr>
          <p:cNvPr id="43" name="Google Shape;43;p1"/>
          <p:cNvSpPr txBox="1">
            <a:spLocks noGrp="1"/>
          </p:cNvSpPr>
          <p:nvPr>
            <p:ph type="subTitle" idx="1"/>
          </p:nvPr>
        </p:nvSpPr>
        <p:spPr>
          <a:xfrm>
            <a:off x="647178" y="3080490"/>
            <a:ext cx="9144000" cy="1065625"/>
          </a:xfrm>
          <a:prstGeom prst="rect">
            <a:avLst/>
          </a:prstGeom>
          <a:noFill/>
          <a:ln>
            <a:noFill/>
          </a:ln>
        </p:spPr>
        <p:txBody>
          <a:bodyPr spcFirstLastPara="1" wrap="square" lIns="91425" tIns="45700" rIns="91425" bIns="45700" anchor="t" anchorCtr="0">
            <a:noAutofit/>
          </a:bodyPr>
          <a:lstStyle/>
          <a:p>
            <a:pPr marL="0" lvl="0" indent="0" algn="l" rtl="0">
              <a:lnSpc>
                <a:spcPct val="108333"/>
              </a:lnSpc>
              <a:spcBef>
                <a:spcPts val="0"/>
              </a:spcBef>
              <a:spcAft>
                <a:spcPts val="0"/>
              </a:spcAft>
              <a:buClr>
                <a:srgbClr val="FFCD00"/>
              </a:buClr>
              <a:buSzPts val="2400"/>
              <a:buNone/>
            </a:pPr>
            <a:r>
              <a:rPr lang="en-US"/>
              <a:t>A neural network combined with a facial feature extraction module</a:t>
            </a:r>
            <a:endParaRPr/>
          </a:p>
        </p:txBody>
      </p:sp>
      <p:sp>
        <p:nvSpPr>
          <p:cNvPr id="44" name="Google Shape;44;p1"/>
          <p:cNvSpPr txBox="1">
            <a:spLocks noGrp="1"/>
          </p:cNvSpPr>
          <p:nvPr>
            <p:ph type="body" idx="2"/>
          </p:nvPr>
        </p:nvSpPr>
        <p:spPr>
          <a:xfrm>
            <a:off x="647175" y="4825625"/>
            <a:ext cx="8433000" cy="987900"/>
          </a:xfrm>
          <a:prstGeom prst="rect">
            <a:avLst/>
          </a:prstGeom>
          <a:noFill/>
          <a:ln>
            <a:noFill/>
          </a:ln>
        </p:spPr>
        <p:txBody>
          <a:bodyPr spcFirstLastPara="1" wrap="square" lIns="91425" tIns="45700" rIns="91425" bIns="45700" anchor="b" anchorCtr="0">
            <a:noAutofit/>
          </a:bodyPr>
          <a:lstStyle/>
          <a:p>
            <a:pPr marL="0" lvl="0" indent="0" algn="l" rtl="0">
              <a:lnSpc>
                <a:spcPct val="111111"/>
              </a:lnSpc>
              <a:spcBef>
                <a:spcPts val="0"/>
              </a:spcBef>
              <a:spcAft>
                <a:spcPts val="0"/>
              </a:spcAft>
              <a:buClr>
                <a:schemeClr val="lt1"/>
              </a:buClr>
              <a:buSzPts val="1800"/>
              <a:buNone/>
            </a:pPr>
            <a:r>
              <a:rPr lang="en-US"/>
              <a:t>Team 6</a:t>
            </a:r>
            <a:endParaRPr/>
          </a:p>
          <a:p>
            <a:pPr marL="0" lvl="0" indent="0" algn="l" rtl="0">
              <a:lnSpc>
                <a:spcPct val="111111"/>
              </a:lnSpc>
              <a:spcBef>
                <a:spcPts val="0"/>
              </a:spcBef>
              <a:spcAft>
                <a:spcPts val="0"/>
              </a:spcAft>
              <a:buClr>
                <a:schemeClr val="lt1"/>
              </a:buClr>
              <a:buSzPts val="1800"/>
              <a:buNone/>
            </a:pPr>
            <a:r>
              <a:rPr lang="en-US"/>
              <a:t>Team members: Tianhan Jiang, Peiyun Zhao, David Laditan, David Guo, Tobi Lawal</a:t>
            </a:r>
            <a:endParaRPr/>
          </a:p>
        </p:txBody>
      </p:sp>
      <p:sp>
        <p:nvSpPr>
          <p:cNvPr id="45" name="Google Shape;45;p1"/>
          <p:cNvSpPr txBox="1">
            <a:spLocks noGrp="1"/>
          </p:cNvSpPr>
          <p:nvPr>
            <p:ph type="body" idx="3"/>
          </p:nvPr>
        </p:nvSpPr>
        <p:spPr>
          <a:xfrm>
            <a:off x="647700" y="6022975"/>
            <a:ext cx="6586081" cy="5218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CD00"/>
              </a:buClr>
              <a:buSzPts val="1400"/>
              <a:buNone/>
            </a:pPr>
            <a:r>
              <a:rPr lang="en-US"/>
              <a:t>Mar 12,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Future Work - Facial Feature Extraction Module</a:t>
            </a:r>
            <a:endParaRPr/>
          </a:p>
        </p:txBody>
      </p:sp>
      <p:sp>
        <p:nvSpPr>
          <p:cNvPr id="123" name="Google Shape;123;p10"/>
          <p:cNvSpPr txBox="1">
            <a:spLocks noGrp="1"/>
          </p:cNvSpPr>
          <p:nvPr>
            <p:ph type="body" idx="1"/>
          </p:nvPr>
        </p:nvSpPr>
        <p:spPr>
          <a:xfrm>
            <a:off x="7028875" y="2615625"/>
            <a:ext cx="4049400" cy="327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pre processing</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extract facial regions separately</a:t>
            </a:r>
            <a:endParaRPr/>
          </a:p>
          <a:p>
            <a:pPr marL="0" lvl="0" indent="0" algn="l" rtl="0">
              <a:lnSpc>
                <a:spcPct val="90000"/>
              </a:lnSpc>
              <a:spcBef>
                <a:spcPts val="1000"/>
              </a:spcBef>
              <a:spcAft>
                <a:spcPts val="0"/>
              </a:spcAft>
              <a:buSzPts val="2800"/>
              <a:buNone/>
            </a:pPr>
            <a:endParaRPr/>
          </a:p>
        </p:txBody>
      </p:sp>
      <p:sp>
        <p:nvSpPr>
          <p:cNvPr id="124" name="Google Shape;124;p10"/>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10</a:t>
            </a:fld>
            <a:endParaRPr/>
          </a:p>
        </p:txBody>
      </p:sp>
      <p:pic>
        <p:nvPicPr>
          <p:cNvPr id="125" name="Google Shape;125;p10"/>
          <p:cNvPicPr preferRelativeResize="0"/>
          <p:nvPr/>
        </p:nvPicPr>
        <p:blipFill>
          <a:blip r:embed="rId3">
            <a:alphaModFix/>
          </a:blip>
          <a:stretch>
            <a:fillRect/>
          </a:stretch>
        </p:blipFill>
        <p:spPr>
          <a:xfrm>
            <a:off x="1084600" y="2178500"/>
            <a:ext cx="5238750" cy="348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chemeClr val="lt1"/>
              </a:buClr>
              <a:buSzPts val="3600"/>
              <a:buFont typeface="Calibri"/>
              <a:buNone/>
            </a:pPr>
            <a:r>
              <a:rPr lang="en-US"/>
              <a:t>Background - Problem</a:t>
            </a:r>
            <a:endParaRPr/>
          </a:p>
        </p:txBody>
      </p:sp>
      <p:sp>
        <p:nvSpPr>
          <p:cNvPr id="51" name="Google Shape;51;p2"/>
          <p:cNvSpPr txBox="1">
            <a:spLocks noGrp="1"/>
          </p:cNvSpPr>
          <p:nvPr>
            <p:ph type="body" idx="1"/>
          </p:nvPr>
        </p:nvSpPr>
        <p:spPr>
          <a:xfrm>
            <a:off x="562628" y="1537526"/>
            <a:ext cx="10515600" cy="4351338"/>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sz="3600" b="0"/>
          </a:p>
          <a:p>
            <a:pPr marL="50800" lvl="0" indent="0" algn="l" rtl="0">
              <a:lnSpc>
                <a:spcPct val="90000"/>
              </a:lnSpc>
              <a:spcBef>
                <a:spcPts val="1000"/>
              </a:spcBef>
              <a:spcAft>
                <a:spcPts val="0"/>
              </a:spcAft>
              <a:buSzPts val="2800"/>
              <a:buNone/>
            </a:pPr>
            <a:endParaRPr/>
          </a:p>
        </p:txBody>
      </p:sp>
      <p:sp>
        <p:nvSpPr>
          <p:cNvPr id="52" name="Google Shape;52;p2"/>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pic>
        <p:nvPicPr>
          <p:cNvPr id="53" name="Google Shape;53;p2"/>
          <p:cNvPicPr preferRelativeResize="0"/>
          <p:nvPr/>
        </p:nvPicPr>
        <p:blipFill>
          <a:blip r:embed="rId3">
            <a:alphaModFix/>
          </a:blip>
          <a:stretch>
            <a:fillRect/>
          </a:stretch>
        </p:blipFill>
        <p:spPr>
          <a:xfrm>
            <a:off x="6974825" y="1790700"/>
            <a:ext cx="4191000" cy="3276600"/>
          </a:xfrm>
          <a:prstGeom prst="rect">
            <a:avLst/>
          </a:prstGeom>
          <a:noFill/>
          <a:ln>
            <a:noFill/>
          </a:ln>
        </p:spPr>
      </p:pic>
      <p:sp>
        <p:nvSpPr>
          <p:cNvPr id="54" name="Google Shape;54;p2"/>
          <p:cNvSpPr txBox="1"/>
          <p:nvPr/>
        </p:nvSpPr>
        <p:spPr>
          <a:xfrm>
            <a:off x="1036250" y="1670150"/>
            <a:ext cx="5348400" cy="435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800"/>
              <a:t>Drowsy Driving Annually causes:</a:t>
            </a:r>
            <a:endParaRPr sz="2800"/>
          </a:p>
          <a:p>
            <a:pPr marL="457200" lvl="0" indent="-406400" algn="l" rtl="0">
              <a:lnSpc>
                <a:spcPct val="115000"/>
              </a:lnSpc>
              <a:spcBef>
                <a:spcPts val="1000"/>
              </a:spcBef>
              <a:spcAft>
                <a:spcPts val="0"/>
              </a:spcAft>
              <a:buSzPts val="2800"/>
              <a:buChar char="●"/>
            </a:pPr>
            <a:r>
              <a:rPr lang="en-US" sz="2800"/>
              <a:t>100,000 vehicle crashes</a:t>
            </a:r>
            <a:endParaRPr sz="2800"/>
          </a:p>
          <a:p>
            <a:pPr marL="457200" lvl="0" indent="-406400" algn="l" rtl="0">
              <a:lnSpc>
                <a:spcPct val="115000"/>
              </a:lnSpc>
              <a:spcBef>
                <a:spcPts val="1000"/>
              </a:spcBef>
              <a:spcAft>
                <a:spcPts val="0"/>
              </a:spcAft>
              <a:buSzPts val="2800"/>
              <a:buChar char="●"/>
            </a:pPr>
            <a:r>
              <a:rPr lang="en-US" sz="2800"/>
              <a:t>1,500 deaths</a:t>
            </a:r>
            <a:endParaRPr sz="2800"/>
          </a:p>
          <a:p>
            <a:pPr marL="457200" lvl="0" indent="-406400" algn="l" rtl="0">
              <a:lnSpc>
                <a:spcPct val="115000"/>
              </a:lnSpc>
              <a:spcBef>
                <a:spcPts val="1000"/>
              </a:spcBef>
              <a:spcAft>
                <a:spcPts val="0"/>
              </a:spcAft>
              <a:buSzPts val="2800"/>
              <a:buChar char="●"/>
            </a:pPr>
            <a:r>
              <a:rPr lang="en-US" sz="2800">
                <a:solidFill>
                  <a:schemeClr val="dk1"/>
                </a:solidFill>
              </a:rPr>
              <a:t>$12.5 billion monetary loss</a:t>
            </a:r>
            <a:endParaRPr sz="2800">
              <a:solidFill>
                <a:schemeClr val="dk1"/>
              </a:solidFill>
            </a:endParaRPr>
          </a:p>
          <a:p>
            <a:pPr marL="457200" lvl="0" indent="-406400" algn="l" rtl="0">
              <a:lnSpc>
                <a:spcPct val="115000"/>
              </a:lnSpc>
              <a:spcBef>
                <a:spcPts val="1000"/>
              </a:spcBef>
              <a:spcAft>
                <a:spcPts val="0"/>
              </a:spcAft>
              <a:buSzPts val="2800"/>
              <a:buChar char="●"/>
            </a:pPr>
            <a:r>
              <a:rPr lang="en-US" sz="2800"/>
              <a:t>20% drivers on the road show signs of drowsiness</a:t>
            </a:r>
            <a:endParaRPr sz="2800"/>
          </a:p>
          <a:p>
            <a:pPr marL="0" lvl="0" indent="0" algn="l" rtl="0">
              <a:spcBef>
                <a:spcPts val="1000"/>
              </a:spcBef>
              <a:spcAft>
                <a:spcPts val="0"/>
              </a:spcAft>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c34d175e09_0_2"/>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chemeClr val="lt1"/>
              </a:buClr>
              <a:buSzPts val="3600"/>
              <a:buFont typeface="Calibri"/>
              <a:buNone/>
            </a:pPr>
            <a:r>
              <a:rPr lang="en-US"/>
              <a:t>Background - Problem</a:t>
            </a:r>
            <a:endParaRPr/>
          </a:p>
        </p:txBody>
      </p:sp>
      <p:sp>
        <p:nvSpPr>
          <p:cNvPr id="60" name="Google Shape;60;gc34d175e09_0_2"/>
          <p:cNvSpPr txBox="1">
            <a:spLocks noGrp="1"/>
          </p:cNvSpPr>
          <p:nvPr>
            <p:ph type="body" idx="1"/>
          </p:nvPr>
        </p:nvSpPr>
        <p:spPr>
          <a:xfrm>
            <a:off x="562628" y="1537526"/>
            <a:ext cx="10515600" cy="43512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sz="3600" b="0"/>
          </a:p>
          <a:p>
            <a:pPr marL="50800" lvl="0" indent="0" algn="l" rtl="0">
              <a:lnSpc>
                <a:spcPct val="90000"/>
              </a:lnSpc>
              <a:spcBef>
                <a:spcPts val="1000"/>
              </a:spcBef>
              <a:spcAft>
                <a:spcPts val="0"/>
              </a:spcAft>
              <a:buSzPts val="2800"/>
              <a:buNone/>
            </a:pPr>
            <a:endParaRPr/>
          </a:p>
        </p:txBody>
      </p:sp>
      <p:sp>
        <p:nvSpPr>
          <p:cNvPr id="61" name="Google Shape;61;gc34d175e09_0_2"/>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3</a:t>
            </a:fld>
            <a:endParaRPr/>
          </a:p>
        </p:txBody>
      </p:sp>
      <p:sp>
        <p:nvSpPr>
          <p:cNvPr id="62" name="Google Shape;62;gc34d175e09_0_2"/>
          <p:cNvSpPr txBox="1"/>
          <p:nvPr/>
        </p:nvSpPr>
        <p:spPr>
          <a:xfrm>
            <a:off x="846800" y="1610975"/>
            <a:ext cx="5249100" cy="421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Current facial expression recognition limits: </a:t>
            </a:r>
            <a:endParaRPr sz="3000"/>
          </a:p>
          <a:p>
            <a:pPr marL="0" lvl="0" indent="0" algn="l" rtl="0">
              <a:spcBef>
                <a:spcPts val="0"/>
              </a:spcBef>
              <a:spcAft>
                <a:spcPts val="0"/>
              </a:spcAft>
              <a:buNone/>
            </a:pPr>
            <a:r>
              <a:rPr lang="en-US" sz="3000"/>
              <a:t>75-80% Accuracy</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Performance Accuracy</a:t>
            </a:r>
            <a:endParaRPr sz="3000"/>
          </a:p>
          <a:p>
            <a:pPr marL="0" lvl="0" indent="0" algn="l" rtl="0">
              <a:spcBef>
                <a:spcPts val="0"/>
              </a:spcBef>
              <a:spcAft>
                <a:spcPts val="0"/>
              </a:spcAft>
              <a:buNone/>
            </a:pPr>
            <a:endParaRPr sz="2800"/>
          </a:p>
          <a:p>
            <a:pPr marL="0" lvl="0" indent="0" algn="l" rtl="0">
              <a:spcBef>
                <a:spcPts val="0"/>
              </a:spcBef>
              <a:spcAft>
                <a:spcPts val="0"/>
              </a:spcAft>
              <a:buNone/>
            </a:pPr>
            <a:r>
              <a:rPr lang="en-US" sz="2800"/>
              <a:t>Acceptable: &gt;70%</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US" sz="2800"/>
              <a:t>Outstanding: 75-80%</a:t>
            </a:r>
            <a:endParaRPr sz="2800"/>
          </a:p>
        </p:txBody>
      </p:sp>
      <p:pic>
        <p:nvPicPr>
          <p:cNvPr id="63" name="Google Shape;63;gc34d175e09_0_2"/>
          <p:cNvPicPr preferRelativeResize="0"/>
          <p:nvPr/>
        </p:nvPicPr>
        <p:blipFill rotWithShape="1">
          <a:blip r:embed="rId3">
            <a:alphaModFix amt="77000"/>
          </a:blip>
          <a:srcRect l="27035" r="20233"/>
          <a:stretch/>
        </p:blipFill>
        <p:spPr>
          <a:xfrm>
            <a:off x="6479475" y="1459950"/>
            <a:ext cx="4224699" cy="4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Dataset &amp; Data Preprocessing</a:t>
            </a:r>
            <a:endParaRPr/>
          </a:p>
        </p:txBody>
      </p:sp>
      <p:sp>
        <p:nvSpPr>
          <p:cNvPr id="70" name="Google Shape;70;p3"/>
          <p:cNvSpPr txBox="1">
            <a:spLocks noGrp="1"/>
          </p:cNvSpPr>
          <p:nvPr>
            <p:ph type="body" idx="1"/>
          </p:nvPr>
        </p:nvSpPr>
        <p:spPr>
          <a:xfrm>
            <a:off x="838200" y="1809300"/>
            <a:ext cx="4637100" cy="3867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sz="3000"/>
              <a:t>2900 images</a:t>
            </a:r>
            <a:endParaRPr sz="3000"/>
          </a:p>
          <a:p>
            <a:pPr marL="0" lvl="0" indent="0" algn="l" rtl="0">
              <a:lnSpc>
                <a:spcPct val="90000"/>
              </a:lnSpc>
              <a:spcBef>
                <a:spcPts val="1000"/>
              </a:spcBef>
              <a:spcAft>
                <a:spcPts val="0"/>
              </a:spcAft>
              <a:buSzPts val="2800"/>
              <a:buNone/>
            </a:pPr>
            <a:endParaRPr sz="3000"/>
          </a:p>
          <a:p>
            <a:pPr marL="0" lvl="0" indent="0" algn="l" rtl="0">
              <a:lnSpc>
                <a:spcPct val="90000"/>
              </a:lnSpc>
              <a:spcBef>
                <a:spcPts val="1000"/>
              </a:spcBef>
              <a:spcAft>
                <a:spcPts val="0"/>
              </a:spcAft>
              <a:buSzPts val="2800"/>
              <a:buNone/>
            </a:pPr>
            <a:r>
              <a:rPr lang="en-US" sz="3000"/>
              <a:t>four labels (balanced):</a:t>
            </a:r>
            <a:endParaRPr sz="3000"/>
          </a:p>
          <a:p>
            <a:pPr marL="457200" lvl="0" indent="-419100" algn="l" rtl="0">
              <a:lnSpc>
                <a:spcPct val="90000"/>
              </a:lnSpc>
              <a:spcBef>
                <a:spcPts val="1000"/>
              </a:spcBef>
              <a:spcAft>
                <a:spcPts val="0"/>
              </a:spcAft>
              <a:buSzPts val="3000"/>
              <a:buChar char="•"/>
            </a:pPr>
            <a:r>
              <a:rPr lang="en-US" sz="3000"/>
              <a:t>eyes closed</a:t>
            </a:r>
            <a:endParaRPr sz="3000"/>
          </a:p>
          <a:p>
            <a:pPr marL="457200" lvl="0" indent="-419100" algn="l" rtl="0">
              <a:lnSpc>
                <a:spcPct val="90000"/>
              </a:lnSpc>
              <a:spcBef>
                <a:spcPts val="0"/>
              </a:spcBef>
              <a:spcAft>
                <a:spcPts val="0"/>
              </a:spcAft>
              <a:buSzPts val="3000"/>
              <a:buChar char="•"/>
            </a:pPr>
            <a:r>
              <a:rPr lang="en-US" sz="3000"/>
              <a:t>eyes open</a:t>
            </a:r>
            <a:endParaRPr sz="3000"/>
          </a:p>
          <a:p>
            <a:pPr marL="457200" lvl="0" indent="-419100" algn="l" rtl="0">
              <a:lnSpc>
                <a:spcPct val="90000"/>
              </a:lnSpc>
              <a:spcBef>
                <a:spcPts val="0"/>
              </a:spcBef>
              <a:spcAft>
                <a:spcPts val="0"/>
              </a:spcAft>
              <a:buSzPts val="3000"/>
              <a:buChar char="•"/>
            </a:pPr>
            <a:r>
              <a:rPr lang="en-US" sz="3000"/>
              <a:t>with yawn</a:t>
            </a:r>
            <a:endParaRPr sz="3000"/>
          </a:p>
          <a:p>
            <a:pPr marL="457200" lvl="0" indent="-419100" algn="l" rtl="0">
              <a:lnSpc>
                <a:spcPct val="90000"/>
              </a:lnSpc>
              <a:spcBef>
                <a:spcPts val="0"/>
              </a:spcBef>
              <a:spcAft>
                <a:spcPts val="0"/>
              </a:spcAft>
              <a:buSzPts val="3000"/>
              <a:buChar char="•"/>
            </a:pPr>
            <a:r>
              <a:rPr lang="en-US" sz="3000"/>
              <a:t>without yawn</a:t>
            </a:r>
            <a:endParaRPr sz="3000"/>
          </a:p>
          <a:p>
            <a:pPr marL="0" lvl="0" indent="0" algn="l" rtl="0">
              <a:lnSpc>
                <a:spcPct val="90000"/>
              </a:lnSpc>
              <a:spcBef>
                <a:spcPts val="1000"/>
              </a:spcBef>
              <a:spcAft>
                <a:spcPts val="0"/>
              </a:spcAft>
              <a:buSzPts val="2800"/>
              <a:buNone/>
            </a:pPr>
            <a:endParaRPr/>
          </a:p>
        </p:txBody>
      </p:sp>
      <p:sp>
        <p:nvSpPr>
          <p:cNvPr id="71" name="Google Shape;71;p3"/>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4</a:t>
            </a:fld>
            <a:endParaRPr/>
          </a:p>
        </p:txBody>
      </p:sp>
      <p:pic>
        <p:nvPicPr>
          <p:cNvPr id="72" name="Google Shape;72;p3"/>
          <p:cNvPicPr preferRelativeResize="0"/>
          <p:nvPr/>
        </p:nvPicPr>
        <p:blipFill>
          <a:blip r:embed="rId3">
            <a:alphaModFix/>
          </a:blip>
          <a:stretch>
            <a:fillRect/>
          </a:stretch>
        </p:blipFill>
        <p:spPr>
          <a:xfrm>
            <a:off x="5775800" y="1544075"/>
            <a:ext cx="5302426" cy="2485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Neural Network Architecture</a:t>
            </a:r>
            <a:endParaRPr/>
          </a:p>
        </p:txBody>
      </p:sp>
      <p:sp>
        <p:nvSpPr>
          <p:cNvPr id="79" name="Google Shape;79;p4"/>
          <p:cNvSpPr txBox="1">
            <a:spLocks noGrp="1"/>
          </p:cNvSpPr>
          <p:nvPr>
            <p:ph type="body" idx="1"/>
          </p:nvPr>
        </p:nvSpPr>
        <p:spPr>
          <a:xfrm>
            <a:off x="758175" y="4855250"/>
            <a:ext cx="10320000" cy="1033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2800"/>
              <a:buNone/>
            </a:pPr>
            <a:r>
              <a:rPr lang="en-US"/>
              <a:t>AlexNet</a:t>
            </a:r>
            <a:endParaRPr/>
          </a:p>
        </p:txBody>
      </p:sp>
      <p:sp>
        <p:nvSpPr>
          <p:cNvPr id="80" name="Google Shape;80;p4"/>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5</a:t>
            </a:fld>
            <a:endParaRPr/>
          </a:p>
        </p:txBody>
      </p:sp>
      <p:pic>
        <p:nvPicPr>
          <p:cNvPr id="81" name="Google Shape;81;p4"/>
          <p:cNvPicPr preferRelativeResize="0"/>
          <p:nvPr/>
        </p:nvPicPr>
        <p:blipFill>
          <a:blip r:embed="rId3">
            <a:alphaModFix/>
          </a:blip>
          <a:stretch>
            <a:fillRect/>
          </a:stretch>
        </p:blipFill>
        <p:spPr>
          <a:xfrm>
            <a:off x="1870050" y="2076950"/>
            <a:ext cx="8096250" cy="230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Neural Network Architecture</a:t>
            </a:r>
            <a:endParaRPr/>
          </a:p>
        </p:txBody>
      </p:sp>
      <p:sp>
        <p:nvSpPr>
          <p:cNvPr id="88" name="Google Shape;88;p5"/>
          <p:cNvSpPr txBox="1">
            <a:spLocks noGrp="1"/>
          </p:cNvSpPr>
          <p:nvPr>
            <p:ph type="body" idx="1"/>
          </p:nvPr>
        </p:nvSpPr>
        <p:spPr>
          <a:xfrm>
            <a:off x="562628" y="1537526"/>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a:t>
            </a:r>
            <a:endParaRPr/>
          </a:p>
        </p:txBody>
      </p:sp>
      <p:sp>
        <p:nvSpPr>
          <p:cNvPr id="89" name="Google Shape;89;p5"/>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6</a:t>
            </a:fld>
            <a:endParaRPr/>
          </a:p>
        </p:txBody>
      </p:sp>
      <p:pic>
        <p:nvPicPr>
          <p:cNvPr id="90" name="Google Shape;90;p5"/>
          <p:cNvPicPr preferRelativeResize="0"/>
          <p:nvPr/>
        </p:nvPicPr>
        <p:blipFill rotWithShape="1">
          <a:blip r:embed="rId3">
            <a:alphaModFix/>
          </a:blip>
          <a:srcRect/>
          <a:stretch/>
        </p:blipFill>
        <p:spPr>
          <a:xfrm>
            <a:off x="3326882" y="1239975"/>
            <a:ext cx="5538244" cy="528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Baseline Model Metrics</a:t>
            </a:r>
            <a:endParaRPr/>
          </a:p>
        </p:txBody>
      </p:sp>
      <p:sp>
        <p:nvSpPr>
          <p:cNvPr id="97" name="Google Shape;97;p6"/>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7</a:t>
            </a:fld>
            <a:endParaRPr/>
          </a:p>
        </p:txBody>
      </p:sp>
      <p:graphicFrame>
        <p:nvGraphicFramePr>
          <p:cNvPr id="98" name="Google Shape;98;p6"/>
          <p:cNvGraphicFramePr/>
          <p:nvPr/>
        </p:nvGraphicFramePr>
        <p:xfrm>
          <a:off x="2099025" y="2205205"/>
          <a:ext cx="8847275" cy="3064125"/>
        </p:xfrm>
        <a:graphic>
          <a:graphicData uri="http://schemas.openxmlformats.org/drawingml/2006/table">
            <a:tbl>
              <a:tblPr>
                <a:noFill/>
                <a:tableStyleId>{2A680B2A-E86C-455E-B5CB-800539DB49D7}</a:tableStyleId>
              </a:tblPr>
              <a:tblGrid>
                <a:gridCol w="1757150">
                  <a:extLst>
                    <a:ext uri="{9D8B030D-6E8A-4147-A177-3AD203B41FA5}">
                      <a16:colId xmlns:a16="http://schemas.microsoft.com/office/drawing/2014/main" val="20000"/>
                    </a:ext>
                  </a:extLst>
                </a:gridCol>
                <a:gridCol w="2363375">
                  <a:extLst>
                    <a:ext uri="{9D8B030D-6E8A-4147-A177-3AD203B41FA5}">
                      <a16:colId xmlns:a16="http://schemas.microsoft.com/office/drawing/2014/main" val="20001"/>
                    </a:ext>
                  </a:extLst>
                </a:gridCol>
                <a:gridCol w="2363375">
                  <a:extLst>
                    <a:ext uri="{9D8B030D-6E8A-4147-A177-3AD203B41FA5}">
                      <a16:colId xmlns:a16="http://schemas.microsoft.com/office/drawing/2014/main" val="20002"/>
                    </a:ext>
                  </a:extLst>
                </a:gridCol>
                <a:gridCol w="2363375">
                  <a:extLst>
                    <a:ext uri="{9D8B030D-6E8A-4147-A177-3AD203B41FA5}">
                      <a16:colId xmlns:a16="http://schemas.microsoft.com/office/drawing/2014/main" val="20003"/>
                    </a:ext>
                  </a:extLst>
                </a:gridCol>
              </a:tblGrid>
              <a:tr h="730875">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sz="2200" b="1">
                          <a:solidFill>
                            <a:srgbClr val="F3F3F3"/>
                          </a:solidFill>
                        </a:rPr>
                        <a:t>Training</a:t>
                      </a:r>
                      <a:endParaRPr sz="2200" b="1">
                        <a:solidFill>
                          <a:srgbClr val="F3F3F3"/>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US" sz="2200" b="1">
                          <a:solidFill>
                            <a:srgbClr val="F3F3F3"/>
                          </a:solidFill>
                        </a:rPr>
                        <a:t>Testing</a:t>
                      </a:r>
                      <a:endParaRPr sz="2200" b="1">
                        <a:solidFill>
                          <a:srgbClr val="F3F3F3"/>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US" sz="2200" b="1">
                          <a:solidFill>
                            <a:srgbClr val="F3F3F3"/>
                          </a:solidFill>
                        </a:rPr>
                        <a:t>Validation</a:t>
                      </a:r>
                      <a:endParaRPr sz="2200" b="1">
                        <a:solidFill>
                          <a:srgbClr val="F3F3F3"/>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90000"/>
                    </a:solidFill>
                  </a:tcPr>
                </a:tc>
                <a:extLst>
                  <a:ext uri="{0D108BD9-81ED-4DB2-BD59-A6C34878D82A}">
                    <a16:rowId xmlns:a16="http://schemas.microsoft.com/office/drawing/2014/main" val="10000"/>
                  </a:ext>
                </a:extLst>
              </a:tr>
              <a:tr h="1166625">
                <a:tc>
                  <a:txBody>
                    <a:bodyPr/>
                    <a:lstStyle/>
                    <a:p>
                      <a:pPr marL="0" lvl="0" indent="0" algn="l" rtl="0">
                        <a:spcBef>
                          <a:spcPts val="0"/>
                        </a:spcBef>
                        <a:spcAft>
                          <a:spcPts val="0"/>
                        </a:spcAft>
                        <a:buNone/>
                      </a:pPr>
                      <a:r>
                        <a:rPr lang="en-US" sz="2300" b="1"/>
                        <a:t>Accuracy</a:t>
                      </a:r>
                      <a:endParaRPr sz="23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2400" b="1"/>
                        <a:t>0.7931</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0.7875</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0.7098</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1166625">
                <a:tc>
                  <a:txBody>
                    <a:bodyPr/>
                    <a:lstStyle/>
                    <a:p>
                      <a:pPr marL="0" lvl="0" indent="0" algn="l" rtl="0">
                        <a:spcBef>
                          <a:spcPts val="0"/>
                        </a:spcBef>
                        <a:spcAft>
                          <a:spcPts val="0"/>
                        </a:spcAft>
                        <a:buNone/>
                      </a:pPr>
                      <a:r>
                        <a:rPr lang="en-US" sz="2300" b="1"/>
                        <a:t>Loss</a:t>
                      </a:r>
                      <a:endParaRPr sz="23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2400" b="1"/>
                        <a:t>0.3992</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0.4176</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0.4812</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Project Timeline</a:t>
            </a:r>
            <a:endParaRPr/>
          </a:p>
        </p:txBody>
      </p:sp>
      <p:sp>
        <p:nvSpPr>
          <p:cNvPr id="105" name="Google Shape;105;p7"/>
          <p:cNvSpPr txBox="1">
            <a:spLocks noGrp="1"/>
          </p:cNvSpPr>
          <p:nvPr>
            <p:ph type="body" idx="1"/>
          </p:nvPr>
        </p:nvSpPr>
        <p:spPr>
          <a:xfrm>
            <a:off x="562628" y="1537526"/>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a:t>
            </a:r>
            <a:endParaRPr/>
          </a:p>
        </p:txBody>
      </p:sp>
      <p:sp>
        <p:nvSpPr>
          <p:cNvPr id="106" name="Google Shape;106;p7"/>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pic>
        <p:nvPicPr>
          <p:cNvPr id="107" name="Google Shape;107;p7"/>
          <p:cNvPicPr preferRelativeResize="0"/>
          <p:nvPr/>
        </p:nvPicPr>
        <p:blipFill rotWithShape="1">
          <a:blip r:embed="rId3">
            <a:alphaModFix/>
          </a:blip>
          <a:srcRect/>
          <a:stretch/>
        </p:blipFill>
        <p:spPr>
          <a:xfrm>
            <a:off x="1392013" y="1791150"/>
            <a:ext cx="9407976" cy="327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Future Work - Dataset and Networks</a:t>
            </a:r>
            <a:endParaRPr/>
          </a:p>
        </p:txBody>
      </p:sp>
      <p:sp>
        <p:nvSpPr>
          <p:cNvPr id="114" name="Google Shape;114;p8"/>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9</a:t>
            </a:fld>
            <a:endParaRPr/>
          </a:p>
        </p:txBody>
      </p:sp>
      <p:pic>
        <p:nvPicPr>
          <p:cNvPr id="115" name="Google Shape;115;p8"/>
          <p:cNvPicPr preferRelativeResize="0"/>
          <p:nvPr/>
        </p:nvPicPr>
        <p:blipFill>
          <a:blip r:embed="rId3">
            <a:alphaModFix/>
          </a:blip>
          <a:stretch>
            <a:fillRect/>
          </a:stretch>
        </p:blipFill>
        <p:spPr>
          <a:xfrm>
            <a:off x="1370875" y="1814275"/>
            <a:ext cx="3952975" cy="2213675"/>
          </a:xfrm>
          <a:prstGeom prst="rect">
            <a:avLst/>
          </a:prstGeom>
          <a:noFill/>
          <a:ln>
            <a:noFill/>
          </a:ln>
        </p:spPr>
      </p:pic>
      <p:pic>
        <p:nvPicPr>
          <p:cNvPr id="116" name="Google Shape;116;p8"/>
          <p:cNvPicPr preferRelativeResize="0"/>
          <p:nvPr/>
        </p:nvPicPr>
        <p:blipFill>
          <a:blip r:embed="rId4">
            <a:alphaModFix/>
          </a:blip>
          <a:stretch>
            <a:fillRect/>
          </a:stretch>
        </p:blipFill>
        <p:spPr>
          <a:xfrm>
            <a:off x="6403725" y="2436150"/>
            <a:ext cx="3755325" cy="37553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873</Words>
  <Application>Microsoft Macintosh PowerPoint</Application>
  <PresentationFormat>Widescreen</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Driver Drowsiness Detection System</vt:lpstr>
      <vt:lpstr>Background - Problem</vt:lpstr>
      <vt:lpstr>Background - Problem</vt:lpstr>
      <vt:lpstr>Dataset &amp; Data Preprocessing</vt:lpstr>
      <vt:lpstr>Neural Network Architecture</vt:lpstr>
      <vt:lpstr>Neural Network Architecture</vt:lpstr>
      <vt:lpstr>Baseline Model Metrics</vt:lpstr>
      <vt:lpstr>Project Timeline</vt:lpstr>
      <vt:lpstr>Future Work - Dataset and Networks</vt:lpstr>
      <vt:lpstr>Future Work - Facial Feature Extraction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yuhua guo</dc:creator>
  <cp:lastModifiedBy>Thomas Zhao</cp:lastModifiedBy>
  <cp:revision>2</cp:revision>
  <dcterms:modified xsi:type="dcterms:W3CDTF">2021-03-12T04:02:56Z</dcterms:modified>
</cp:coreProperties>
</file>