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5" r:id="rId4"/>
    <p:sldId id="258" r:id="rId5"/>
    <p:sldId id="259" r:id="rId6"/>
    <p:sldId id="266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23E3FE8E-DA6F-4530-B62A-E025805B80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9D87CE7-4C72-4D5D-896C-5FE2EF71ED6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FB8AE2D-EF82-48F5-8EED-681B1C971A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2CDEF07-5818-4B23-B36C-C7B119AC4B5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07E9BAF-83B9-4E55-BE11-76D3833F7B63}" type="slidenum">
              <a:rPr/>
              <a:t>‹#›</a:t>
            </a:fld>
            <a:endParaRPr lang="fi-FI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96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8882D28A-A1D2-4D4A-9BEB-BA9E00D166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FF5F7BB2-DB1D-41D1-BC5F-4662F05B230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i-FI"/>
          </a:p>
        </p:txBody>
      </p:sp>
      <p:sp>
        <p:nvSpPr>
          <p:cNvPr id="4" name="Ylätunnisteen paikkamerkki 3">
            <a:extLst>
              <a:ext uri="{FF2B5EF4-FFF2-40B4-BE49-F238E27FC236}">
                <a16:creationId xmlns:a16="http://schemas.microsoft.com/office/drawing/2014/main" id="{E67CF1E9-BDB9-40C9-B40A-3FD5A63CB3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i-FI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B21EBBA-5444-4605-BFCF-B5DD658972C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i-FI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8826823-DD04-4B6A-8993-C45F1454E4C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i-FI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ABB002F-82FB-40EF-8CFC-3E31DDB00D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i-FI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4E3A02A-18D8-422D-A8F7-02A721727B97}" type="slidenum">
              <a:r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79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i-FI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3C0D10A-DE7A-49C4-B2D5-F10FF1CA81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416D81-D0C2-4F7A-A30E-EC229179E2D1}" type="slidenum">
              <a:rPr/>
              <a:t>1</a:t>
            </a:fld>
            <a:endParaRPr lang="fi-FI"/>
          </a:p>
        </p:txBody>
      </p:sp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0A4280FD-1F47-4CBB-AD71-D5DE634D78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840182E3-7773-42AB-8D3B-0801381D24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i-FI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8163960-2DCC-4DD2-BFA9-D86D4C2014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2FE55B-E910-41B6-AE1A-1284511259F2}" type="slidenum">
              <a:rPr/>
              <a:t>4</a:t>
            </a:fld>
            <a:endParaRPr lang="fi-FI"/>
          </a:p>
        </p:txBody>
      </p:sp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A7B52D3A-91E1-41FE-9CD7-8F911F9D4A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764E6EBD-1774-410A-A94D-92ED532DC5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i-FI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BAF4232-BF73-4F95-8C49-AD0B21FCE0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13890-6AB0-44A7-96A3-D8A6316BD9EE}" type="slidenum">
              <a:rPr/>
              <a:t>5</a:t>
            </a:fld>
            <a:endParaRPr lang="fi-FI"/>
          </a:p>
        </p:txBody>
      </p:sp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5FFBEFB3-C375-48E2-9944-BB0EE043C4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9FDBA3C0-543C-433D-B81D-DFA90D3ADE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i-FI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63" y="1987920"/>
            <a:ext cx="8064500" cy="2011830"/>
          </a:xfrm>
        </p:spPr>
        <p:txBody>
          <a:bodyPr anchor="b">
            <a:normAutofit/>
          </a:bodyPr>
          <a:lstStyle>
            <a:lvl1pPr algn="l">
              <a:defRPr sz="6614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4003829"/>
            <a:ext cx="8064500" cy="755968"/>
          </a:xfrm>
        </p:spPr>
        <p:txBody>
          <a:bodyPr>
            <a:normAutofit/>
          </a:bodyPr>
          <a:lstStyle>
            <a:lvl1pPr marL="0" indent="0" algn="l">
              <a:buNone/>
              <a:defRPr sz="2205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806" y="4766239"/>
            <a:ext cx="2532756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062" y="4766240"/>
            <a:ext cx="5380534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414" y="1577266"/>
            <a:ext cx="2394148" cy="402483"/>
          </a:xfrm>
        </p:spPr>
        <p:txBody>
          <a:bodyPr/>
          <a:lstStyle/>
          <a:p>
            <a:pPr lvl="0"/>
            <a:fld id="{D04F4735-D5B1-4386-A540-F1BC18E1B9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549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35" y="5177971"/>
            <a:ext cx="8771469" cy="903187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5235" y="1077000"/>
            <a:ext cx="8764610" cy="3755556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6081158"/>
            <a:ext cx="8770144" cy="823345"/>
          </a:xfrm>
        </p:spPr>
        <p:txBody>
          <a:bodyPr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5DAB6-5D7E-4CCB-98A6-5B933897B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06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1"/>
            <a:ext cx="8770144" cy="3089201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022494"/>
            <a:ext cx="8568531" cy="1467018"/>
          </a:xfrm>
        </p:spPr>
        <p:txBody>
          <a:bodyPr anchor="ctr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5C55DAB6-5D7E-4CCB-98A6-5B933897B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678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54" y="830631"/>
            <a:ext cx="8393520" cy="3038238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8066" y="3868870"/>
            <a:ext cx="7931494" cy="48991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601720"/>
            <a:ext cx="8575534" cy="905293"/>
          </a:xfrm>
        </p:spPr>
        <p:txBody>
          <a:bodyPr anchor="ctr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8261"/>
            <a:ext cx="5325463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5C55DAB6-5D7E-4CCB-98A6-5B933897B40A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255166" y="890362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1208" y="333045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50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1239776"/>
            <a:ext cx="8571157" cy="2768833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38" y="4021593"/>
            <a:ext cx="8569863" cy="1102188"/>
          </a:xfrm>
        </p:spPr>
        <p:txBody>
          <a:bodyPr anchor="t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7650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7650"/>
            <a:ext cx="5325463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5C55DAB6-5D7E-4CCB-98A6-5B933897B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12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4150" y="839964"/>
            <a:ext cx="7031235" cy="143727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55242" y="2427385"/>
            <a:ext cx="2822575" cy="680481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5241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0487" y="2426562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38882" y="3201197"/>
            <a:ext cx="2822575" cy="370330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2808" y="2417229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602809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5DAB6-5D7E-4CCB-98A6-5B933897B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595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4151" y="839964"/>
            <a:ext cx="7035694" cy="142793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5524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5241" y="2570290"/>
            <a:ext cx="2822575" cy="16615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5241" y="5286816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06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29060" y="2570290"/>
            <a:ext cx="2822575" cy="16643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27942" y="5286815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7269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07268" y="2570291"/>
            <a:ext cx="2822575" cy="166330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7166" y="5286813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5DAB6-5D7E-4CCB-98A6-5B933897B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936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2419096"/>
            <a:ext cx="8770144" cy="44854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A78ADD-C7E3-4506-BCB2-E4D45CF458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027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4279" y="823632"/>
            <a:ext cx="1701105" cy="468337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822466"/>
            <a:ext cx="6921098" cy="4684543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89FE432A-1EC9-4B0A-A663-194DB6761C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71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026004-F99E-418C-B261-DC482CDCEB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19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2"/>
            <a:ext cx="8770144" cy="3088614"/>
          </a:xfrm>
        </p:spPr>
        <p:txBody>
          <a:bodyPr anchor="b">
            <a:normAutofit/>
          </a:bodyPr>
          <a:lstStyle>
            <a:lvl1pPr algn="r">
              <a:defRPr sz="4409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4014329"/>
            <a:ext cx="8770145" cy="1492682"/>
          </a:xfrm>
        </p:spPr>
        <p:txBody>
          <a:bodyPr>
            <a:normAutofit/>
          </a:bodyPr>
          <a:lstStyle>
            <a:lvl1pPr marL="0" indent="0" algn="r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2" y="419983"/>
            <a:ext cx="735512" cy="402483"/>
          </a:xfrm>
        </p:spPr>
        <p:txBody>
          <a:bodyPr/>
          <a:lstStyle/>
          <a:p>
            <a:pPr lvl="0"/>
            <a:fld id="{817FAAF1-79B5-4E2E-A86D-D709FEB48E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98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241" y="2419096"/>
            <a:ext cx="4311142" cy="44854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592" y="2419096"/>
            <a:ext cx="4307791" cy="44854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63A4A6-6F73-4B29-A58F-8215BBE9FF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462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39964"/>
            <a:ext cx="7031236" cy="142793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404" y="2407237"/>
            <a:ext cx="4060978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240" y="3453186"/>
            <a:ext cx="4311142" cy="345131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7755" y="2407237"/>
            <a:ext cx="4057629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591" y="3453186"/>
            <a:ext cx="4307793" cy="345131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F3395-4B2A-4D31-8E4F-F584AB8447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3234B-DA1C-4AA8-A828-C22859BEC8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03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D15801-B2C4-45B4-89B3-04C9E2B5C1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009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3402211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823164"/>
            <a:ext cx="5141119" cy="6081339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3402211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0E32DF-66FE-4F6A-B863-F02BEF8A70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191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4493209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131" y="828105"/>
            <a:ext cx="4050588" cy="6076398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4493209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7C7A5-8586-47F6-849F-DA09EBFF57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98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191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148" y="842580"/>
            <a:ext cx="7031236" cy="142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2419096"/>
            <a:ext cx="8770144" cy="448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38" y="7006700"/>
            <a:ext cx="23563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241" y="7006144"/>
            <a:ext cx="626258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449" y="419983"/>
            <a:ext cx="2179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102D041-A8C0-40C7-AD5F-2552D661A7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144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1007943" rtl="0" eaLnBrk="1" latinLnBrk="0" hangingPunct="1">
        <a:lnSpc>
          <a:spcPct val="90000"/>
        </a:lnSpc>
        <a:spcBef>
          <a:spcPct val="0"/>
        </a:spcBef>
        <a:buNone/>
        <a:defRPr sz="440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8C7A34-BE8F-495F-BA4C-89C38EAF99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81150"/>
            <a:ext cx="9072563" cy="703013"/>
          </a:xfrm>
        </p:spPr>
        <p:txBody>
          <a:bodyPr>
            <a:spAutoFit/>
          </a:bodyPr>
          <a:lstStyle/>
          <a:p>
            <a:pPr lvl="0"/>
            <a:r>
              <a:rPr lang="fi-FI" err="1">
                <a:solidFill>
                  <a:schemeClr val="tx1">
                    <a:lumMod val="95000"/>
                  </a:schemeClr>
                </a:solidFill>
              </a:rPr>
              <a:t>LootPusher</a:t>
            </a:r>
            <a:endParaRPr lang="fi-FI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59E3F9B-501D-41FD-B600-E1D8B22110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2165350"/>
            <a:ext cx="9072563" cy="4278313"/>
          </a:xfrm>
        </p:spPr>
        <p:txBody>
          <a:bodyPr anchor="ctr"/>
          <a:lstStyle/>
          <a:p>
            <a:pPr marL="35986" lvl="0" indent="0" algn="ctr">
              <a:buNone/>
            </a:pPr>
            <a:r>
              <a:rPr lang="fi-FI">
                <a:solidFill>
                  <a:schemeClr val="tx1">
                    <a:lumMod val="95000"/>
                  </a:schemeClr>
                </a:solidFill>
              </a:rPr>
              <a:t>Application for keeping abreast of your</a:t>
            </a:r>
          </a:p>
          <a:p>
            <a:pPr marL="35986" lvl="0" indent="0" algn="ctr">
              <a:buNone/>
            </a:pPr>
            <a:r>
              <a:rPr lang="fi-FI">
                <a:solidFill>
                  <a:schemeClr val="tx1">
                    <a:lumMod val="95000"/>
                  </a:schemeClr>
                </a:solidFill>
              </a:rPr>
              <a:t> Path of Exile character gear progression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71AF59-B5B3-475A-A588-49D34487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SECURITY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ADCC46-8DC4-4594-98F5-D91E3FD8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60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31AB0D-B3AA-48B5-A38E-B4379F2E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Path</a:t>
            </a:r>
            <a:r>
              <a:rPr lang="fi-FI"/>
              <a:t> of </a:t>
            </a:r>
            <a:r>
              <a:rPr lang="fi-FI" err="1"/>
              <a:t>Exile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5706663-BBBA-4CF8-AB4C-A2D2581C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fi-FI" err="1"/>
              <a:t>developed</a:t>
            </a:r>
            <a:r>
              <a:rPr lang="fi-FI"/>
              <a:t> 2013 </a:t>
            </a:r>
            <a:r>
              <a:rPr lang="fi-FI" err="1"/>
              <a:t>by</a:t>
            </a:r>
            <a:r>
              <a:rPr lang="fi-FI"/>
              <a:t> GGG, a NZ </a:t>
            </a:r>
            <a:r>
              <a:rPr lang="fi-FI" err="1"/>
              <a:t>game</a:t>
            </a:r>
            <a:r>
              <a:rPr lang="fi-FI"/>
              <a:t> studio</a:t>
            </a:r>
          </a:p>
          <a:p>
            <a:pPr marL="457200" indent="-457200">
              <a:buFontTx/>
              <a:buChar char="-"/>
            </a:pPr>
            <a:r>
              <a:rPr lang="fi-FI" err="1"/>
              <a:t>isometric</a:t>
            </a:r>
            <a:r>
              <a:rPr lang="fi-FI"/>
              <a:t> </a:t>
            </a:r>
            <a:r>
              <a:rPr lang="fi-FI" err="1"/>
              <a:t>multiplayer</a:t>
            </a:r>
            <a:r>
              <a:rPr lang="fi-FI"/>
              <a:t> </a:t>
            </a:r>
            <a:r>
              <a:rPr lang="fi-FI" err="1"/>
              <a:t>arpg</a:t>
            </a:r>
            <a:r>
              <a:rPr lang="fi-FI"/>
              <a:t>, </a:t>
            </a:r>
            <a:r>
              <a:rPr lang="fi-FI" err="1"/>
              <a:t>strong</a:t>
            </a:r>
            <a:r>
              <a:rPr lang="fi-FI"/>
              <a:t> </a:t>
            </a:r>
            <a:r>
              <a:rPr lang="fi-FI" err="1"/>
              <a:t>influences</a:t>
            </a:r>
            <a:r>
              <a:rPr lang="fi-FI"/>
              <a:t> </a:t>
            </a:r>
            <a:r>
              <a:rPr lang="fi-FI" err="1"/>
              <a:t>from</a:t>
            </a:r>
            <a:r>
              <a:rPr lang="fi-FI"/>
              <a:t> </a:t>
            </a:r>
            <a:r>
              <a:rPr lang="fi-FI" err="1"/>
              <a:t>Diablo</a:t>
            </a:r>
            <a:r>
              <a:rPr lang="fi-FI"/>
              <a:t> I/II</a:t>
            </a:r>
          </a:p>
          <a:p>
            <a:pPr marL="457200" indent="-457200">
              <a:buFontTx/>
              <a:buChar char="-"/>
            </a:pPr>
            <a:r>
              <a:rPr lang="fi-FI" err="1"/>
              <a:t>consists</a:t>
            </a:r>
            <a:r>
              <a:rPr lang="fi-FI"/>
              <a:t> of </a:t>
            </a:r>
            <a:r>
              <a:rPr lang="fi-FI" err="1"/>
              <a:t>standard</a:t>
            </a:r>
            <a:r>
              <a:rPr lang="fi-FI"/>
              <a:t> </a:t>
            </a:r>
            <a:r>
              <a:rPr lang="fi-FI" err="1"/>
              <a:t>league</a:t>
            </a:r>
            <a:r>
              <a:rPr lang="fi-FI"/>
              <a:t> and </a:t>
            </a:r>
            <a:r>
              <a:rPr lang="fi-FI" err="1"/>
              <a:t>fresh</a:t>
            </a:r>
            <a:r>
              <a:rPr lang="fi-FI"/>
              <a:t> </a:t>
            </a:r>
            <a:r>
              <a:rPr lang="fi-FI" err="1"/>
              <a:t>league</a:t>
            </a:r>
            <a:r>
              <a:rPr lang="fi-FI"/>
              <a:t> </a:t>
            </a:r>
            <a:r>
              <a:rPr lang="fi-FI" err="1"/>
              <a:t>that</a:t>
            </a:r>
            <a:r>
              <a:rPr lang="fi-FI"/>
              <a:t> </a:t>
            </a:r>
            <a:r>
              <a:rPr lang="fi-FI" err="1"/>
              <a:t>lasts</a:t>
            </a:r>
            <a:r>
              <a:rPr lang="fi-FI"/>
              <a:t> 3-4 </a:t>
            </a:r>
            <a:r>
              <a:rPr lang="fi-FI" err="1"/>
              <a:t>months</a:t>
            </a:r>
            <a:r>
              <a:rPr lang="fi-FI"/>
              <a:t>; </a:t>
            </a:r>
            <a:r>
              <a:rPr lang="fi-FI" err="1"/>
              <a:t>all</a:t>
            </a:r>
            <a:r>
              <a:rPr lang="fi-FI"/>
              <a:t> </a:t>
            </a:r>
            <a:r>
              <a:rPr lang="fi-FI" err="1"/>
              <a:t>new</a:t>
            </a:r>
            <a:r>
              <a:rPr lang="fi-FI"/>
              <a:t> </a:t>
            </a:r>
            <a:r>
              <a:rPr lang="fi-FI" err="1"/>
              <a:t>characters</a:t>
            </a:r>
            <a:r>
              <a:rPr lang="fi-FI"/>
              <a:t> </a:t>
            </a:r>
            <a:r>
              <a:rPr lang="fi-FI" err="1"/>
              <a:t>transfer</a:t>
            </a:r>
            <a:r>
              <a:rPr lang="fi-FI"/>
              <a:t> to </a:t>
            </a:r>
            <a:r>
              <a:rPr lang="fi-FI" err="1"/>
              <a:t>standard</a:t>
            </a:r>
            <a:r>
              <a:rPr lang="fi-FI"/>
              <a:t> at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end</a:t>
            </a:r>
            <a:r>
              <a:rPr lang="fi-FI"/>
              <a:t> of </a:t>
            </a:r>
            <a:r>
              <a:rPr lang="fi-FI" err="1"/>
              <a:t>league</a:t>
            </a:r>
            <a:endParaRPr lang="fi-FI"/>
          </a:p>
          <a:p>
            <a:pPr marL="457200" indent="-457200">
              <a:buFontTx/>
              <a:buChar char="-"/>
            </a:pPr>
            <a:r>
              <a:rPr lang="fi-FI" err="1"/>
              <a:t>tracking</a:t>
            </a:r>
            <a:r>
              <a:rPr lang="fi-FI"/>
              <a:t> </a:t>
            </a:r>
            <a:r>
              <a:rPr lang="fi-FI" err="1"/>
              <a:t>character</a:t>
            </a:r>
            <a:r>
              <a:rPr lang="fi-FI"/>
              <a:t> </a:t>
            </a:r>
            <a:r>
              <a:rPr lang="fi-FI" err="1"/>
              <a:t>items</a:t>
            </a:r>
            <a:r>
              <a:rPr lang="fi-FI"/>
              <a:t> </a:t>
            </a:r>
            <a:r>
              <a:rPr lang="fi-FI" err="1"/>
              <a:t>after</a:t>
            </a:r>
            <a:r>
              <a:rPr lang="fi-FI"/>
              <a:t> 30+ </a:t>
            </a:r>
            <a:r>
              <a:rPr lang="fi-FI" err="1"/>
              <a:t>leagues</a:t>
            </a:r>
            <a:r>
              <a:rPr lang="fi-FI"/>
              <a:t> is </a:t>
            </a:r>
            <a:r>
              <a:rPr lang="fi-FI" err="1"/>
              <a:t>painful</a:t>
            </a:r>
            <a:r>
              <a:rPr lang="fi-FI"/>
              <a:t>, </a:t>
            </a:r>
            <a:r>
              <a:rPr lang="fi-FI" err="1"/>
              <a:t>so</a:t>
            </a:r>
            <a:r>
              <a:rPr lang="fi-FI"/>
              <a:t> </a:t>
            </a:r>
            <a:r>
              <a:rPr lang="fi-FI" err="1"/>
              <a:t>there</a:t>
            </a:r>
            <a:r>
              <a:rPr lang="fi-FI"/>
              <a:t> is a </a:t>
            </a:r>
            <a:r>
              <a:rPr lang="fi-FI" err="1"/>
              <a:t>need</a:t>
            </a:r>
            <a:r>
              <a:rPr lang="fi-FI"/>
              <a:t> for the </a:t>
            </a:r>
            <a:r>
              <a:rPr lang="fi-FI" err="1"/>
              <a:t>application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0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9F731FB-AB42-443A-BD65-B5AB3D8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overview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6AB42AE-8109-4E77-A9D0-C6F3AED7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scan characters to register based on account, league, level range</a:t>
            </a:r>
          </a:p>
          <a:p>
            <a:r>
              <a:rPr lang="fi-FI"/>
              <a:t>each character has 10 item slots</a:t>
            </a:r>
          </a:p>
          <a:p>
            <a:r>
              <a:rPr lang="fi-FI"/>
              <a:t>each item has name, item level, 3 max. mods for prefixes and suffixes and tier for each mod</a:t>
            </a:r>
          </a:p>
          <a:p>
            <a:r>
              <a:rPr lang="fi-FI"/>
              <a:t>choosing character displays character gear, default view is weapon 1 slot</a:t>
            </a:r>
          </a:p>
          <a:p>
            <a:r>
              <a:rPr lang="fi-FI"/>
              <a:t>user can toggle activated slot and save state</a:t>
            </a:r>
          </a:p>
          <a:p>
            <a:r>
              <a:rPr lang="fi-FI"/>
              <a:t>compare (unfinished feature) checks item against every activated item based on same type; announces if item is better than every character has</a:t>
            </a: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3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79E9C8-3BAB-4706-BE6A-4F088AECF9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fi-FI">
                <a:solidFill>
                  <a:schemeClr val="tx1">
                    <a:lumMod val="95000"/>
                  </a:schemeClr>
                </a:solidFill>
              </a:rPr>
              <a:t>Server Architecture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3897EC6B-3B1F-4A8B-8666-0AB34E9E17A7}"/>
              </a:ext>
            </a:extLst>
          </p:cNvPr>
          <p:cNvSpPr/>
          <p:nvPr/>
        </p:nvSpPr>
        <p:spPr>
          <a:xfrm>
            <a:off x="288000" y="2304000"/>
            <a:ext cx="917345" cy="4536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0000"/>
                </a:solidFill>
              </a:defRPr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9E95C242-7A3D-40A4-A567-CBE0D8B77675}"/>
              </a:ext>
            </a:extLst>
          </p:cNvPr>
          <p:cNvSpPr/>
          <p:nvPr/>
        </p:nvSpPr>
        <p:spPr>
          <a:xfrm>
            <a:off x="2011254" y="2303999"/>
            <a:ext cx="7537173" cy="71926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www-root: lootpusher.html, styles, images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47130E3-0108-4BB8-9E92-5357952ACFCF}"/>
              </a:ext>
            </a:extLst>
          </p:cNvPr>
          <p:cNvSpPr/>
          <p:nvPr/>
        </p:nvSpPr>
        <p:spPr>
          <a:xfrm>
            <a:off x="2011254" y="3271172"/>
            <a:ext cx="7537173" cy="71926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server.js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F1B16B2C-3888-49D0-8C4F-437A9ECAB9B4}"/>
              </a:ext>
            </a:extLst>
          </p:cNvPr>
          <p:cNvSpPr/>
          <p:nvPr/>
        </p:nvSpPr>
        <p:spPr>
          <a:xfrm>
            <a:off x="2035174" y="4134437"/>
            <a:ext cx="1653598" cy="50399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scanAPI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3047FC5E-9045-42BB-BBD0-56CDFF8B03FF}"/>
              </a:ext>
            </a:extLst>
          </p:cNvPr>
          <p:cNvSpPr/>
          <p:nvPr/>
        </p:nvSpPr>
        <p:spPr>
          <a:xfrm>
            <a:off x="2035174" y="4854437"/>
            <a:ext cx="1653598" cy="50399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gearAPI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4FC85-39E0-40DB-8031-296F83748C33}"/>
              </a:ext>
            </a:extLst>
          </p:cNvPr>
          <p:cNvSpPr/>
          <p:nvPr/>
        </p:nvSpPr>
        <p:spPr>
          <a:xfrm>
            <a:off x="2035174" y="5574436"/>
            <a:ext cx="1653598" cy="50399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activateAPI</a:t>
            </a:r>
          </a:p>
        </p:txBody>
      </p:sp>
      <p:sp>
        <p:nvSpPr>
          <p:cNvPr id="9" name="Vapaamuotoinen: Muoto 8">
            <a:extLst>
              <a:ext uri="{FF2B5EF4-FFF2-40B4-BE49-F238E27FC236}">
                <a16:creationId xmlns:a16="http://schemas.microsoft.com/office/drawing/2014/main" id="{AE69C802-193A-4DDE-A6B2-BC8B098BCFF2}"/>
              </a:ext>
            </a:extLst>
          </p:cNvPr>
          <p:cNvSpPr/>
          <p:nvPr/>
        </p:nvSpPr>
        <p:spPr>
          <a:xfrm>
            <a:off x="7560000" y="4320000"/>
            <a:ext cx="2232000" cy="2304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D89DDA19-F458-4AC8-910A-1F141ABE9650}"/>
              </a:ext>
            </a:extLst>
          </p:cNvPr>
          <p:cNvSpPr/>
          <p:nvPr/>
        </p:nvSpPr>
        <p:spPr>
          <a:xfrm>
            <a:off x="2035174" y="6294436"/>
            <a:ext cx="1653598" cy="50399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compareAPI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D3292888-6D3B-43B3-B6AD-AD49F1DCB4AD}"/>
              </a:ext>
            </a:extLst>
          </p:cNvPr>
          <p:cNvSpPr/>
          <p:nvPr/>
        </p:nvSpPr>
        <p:spPr>
          <a:xfrm>
            <a:off x="4797587" y="4134437"/>
            <a:ext cx="1653598" cy="5039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scanDAO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4A3C6E1-BD68-4A05-9CCC-61EA46EDBF58}"/>
              </a:ext>
            </a:extLst>
          </p:cNvPr>
          <p:cNvSpPr/>
          <p:nvPr/>
        </p:nvSpPr>
        <p:spPr>
          <a:xfrm>
            <a:off x="4797587" y="4854437"/>
            <a:ext cx="1653598" cy="5039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gearDAO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E22E920F-D69C-4444-82DD-75E35C696CF5}"/>
              </a:ext>
            </a:extLst>
          </p:cNvPr>
          <p:cNvSpPr/>
          <p:nvPr/>
        </p:nvSpPr>
        <p:spPr>
          <a:xfrm>
            <a:off x="4797587" y="5574436"/>
            <a:ext cx="1653598" cy="5039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activateDAO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E8BD579A-495B-4FFF-8B08-5558D0E22E41}"/>
              </a:ext>
            </a:extLst>
          </p:cNvPr>
          <p:cNvSpPr/>
          <p:nvPr/>
        </p:nvSpPr>
        <p:spPr>
          <a:xfrm>
            <a:off x="4797587" y="6294436"/>
            <a:ext cx="1653598" cy="5039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5040" tIns="50040" rIns="95040" bIns="5004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compareDAO</a:t>
            </a:r>
          </a:p>
        </p:txBody>
      </p:sp>
      <p:sp>
        <p:nvSpPr>
          <p:cNvPr id="24" name="Suora yhdysviiva 23">
            <a:extLst>
              <a:ext uri="{FF2B5EF4-FFF2-40B4-BE49-F238E27FC236}">
                <a16:creationId xmlns:a16="http://schemas.microsoft.com/office/drawing/2014/main" id="{878BC01A-253E-483E-9E92-4E0E7820BC77}"/>
              </a:ext>
            </a:extLst>
          </p:cNvPr>
          <p:cNvSpPr/>
          <p:nvPr/>
        </p:nvSpPr>
        <p:spPr>
          <a:xfrm>
            <a:off x="6556664" y="5472000"/>
            <a:ext cx="920208" cy="0"/>
          </a:xfrm>
          <a:prstGeom prst="line">
            <a:avLst/>
          </a:prstGeom>
          <a:noFill/>
          <a:ln w="76200">
            <a:solidFill>
              <a:schemeClr val="bg2">
                <a:lumMod val="20000"/>
                <a:lumOff val="80000"/>
              </a:schemeClr>
            </a:solidFill>
            <a:prstDash val="solid"/>
            <a:headEnd type="arrow"/>
            <a:tailEnd type="arrow"/>
          </a:ln>
        </p:spPr>
        <p:txBody>
          <a:bodyPr vert="horz" wrap="none" lIns="153000" tIns="108000" rIns="153000" bIns="108000" anchor="ctr" anchorCtr="0" compatLnSpc="0"/>
          <a:lstStyle/>
          <a:p>
            <a:pPr hangingPunct="0"/>
            <a:endParaRPr lang="fi-FI">
              <a:latin typeface="Arial" pitchFamily="18"/>
              <a:ea typeface="Microsoft YaHei" pitchFamily="2"/>
            </a:endParaRPr>
          </a:p>
        </p:txBody>
      </p:sp>
      <p:sp>
        <p:nvSpPr>
          <p:cNvPr id="25" name="Suora yhdysviiva 24">
            <a:extLst>
              <a:ext uri="{FF2B5EF4-FFF2-40B4-BE49-F238E27FC236}">
                <a16:creationId xmlns:a16="http://schemas.microsoft.com/office/drawing/2014/main" id="{D634EF6F-58E4-4306-A91A-12263CBA1863}"/>
              </a:ext>
            </a:extLst>
          </p:cNvPr>
          <p:cNvSpPr/>
          <p:nvPr/>
        </p:nvSpPr>
        <p:spPr>
          <a:xfrm>
            <a:off x="1205345" y="5472000"/>
            <a:ext cx="716973" cy="0"/>
          </a:xfrm>
          <a:prstGeom prst="line">
            <a:avLst/>
          </a:prstGeom>
          <a:noFill/>
          <a:ln w="76200">
            <a:solidFill>
              <a:schemeClr val="bg2">
                <a:lumMod val="20000"/>
                <a:lumOff val="80000"/>
              </a:schemeClr>
            </a:solidFill>
            <a:prstDash val="solid"/>
            <a:headEnd type="none" w="med" len="med"/>
            <a:tailEnd type="arrow" w="med" len="med"/>
          </a:ln>
        </p:spPr>
        <p:txBody>
          <a:bodyPr vert="horz" wrap="none" lIns="153000" tIns="108000" rIns="153000" bIns="108000" anchor="ctr" anchorCtr="0" compatLnSpc="0"/>
          <a:lstStyle/>
          <a:p>
            <a:pPr hangingPunct="0"/>
            <a:endParaRPr lang="fi-FI">
              <a:latin typeface="Arial" pitchFamily="18"/>
              <a:ea typeface="Microsoft YaHei" pitchFamily="2"/>
            </a:endParaRPr>
          </a:p>
        </p:txBody>
      </p:sp>
      <p:sp>
        <p:nvSpPr>
          <p:cNvPr id="26" name="Suora yhdysviiva 25">
            <a:extLst>
              <a:ext uri="{FF2B5EF4-FFF2-40B4-BE49-F238E27FC236}">
                <a16:creationId xmlns:a16="http://schemas.microsoft.com/office/drawing/2014/main" id="{FB6D2962-58D2-4476-9377-06C8AFCB95A4}"/>
              </a:ext>
            </a:extLst>
          </p:cNvPr>
          <p:cNvSpPr/>
          <p:nvPr/>
        </p:nvSpPr>
        <p:spPr>
          <a:xfrm>
            <a:off x="1229265" y="3161755"/>
            <a:ext cx="693053" cy="0"/>
          </a:xfrm>
          <a:prstGeom prst="line">
            <a:avLst/>
          </a:prstGeom>
          <a:noFill/>
          <a:ln w="76200">
            <a:solidFill>
              <a:schemeClr val="bg2">
                <a:lumMod val="20000"/>
                <a:lumOff val="80000"/>
              </a:schemeClr>
            </a:solidFill>
            <a:prstDash val="solid"/>
            <a:headEnd type="none" w="med" len="med"/>
            <a:tailEnd type="arrow" w="med" len="med"/>
          </a:ln>
        </p:spPr>
        <p:txBody>
          <a:bodyPr vert="horz" wrap="none" lIns="153000" tIns="108000" rIns="153000" bIns="108000" anchor="ctr" anchorCtr="0" compatLnSpc="0"/>
          <a:lstStyle/>
          <a:p>
            <a:pPr hangingPunct="0"/>
            <a:endParaRPr lang="fi-FI">
              <a:latin typeface="Arial" pitchFamily="18"/>
              <a:ea typeface="Microsoft YaHei" pitchFamily="2"/>
            </a:endParaRPr>
          </a:p>
        </p:txBody>
      </p:sp>
      <p:sp>
        <p:nvSpPr>
          <p:cNvPr id="27" name="Suora yhdysviiva 26">
            <a:extLst>
              <a:ext uri="{FF2B5EF4-FFF2-40B4-BE49-F238E27FC236}">
                <a16:creationId xmlns:a16="http://schemas.microsoft.com/office/drawing/2014/main" id="{6FC856DD-512D-43B3-8C34-7F321AB21AEB}"/>
              </a:ext>
            </a:extLst>
          </p:cNvPr>
          <p:cNvSpPr/>
          <p:nvPr/>
        </p:nvSpPr>
        <p:spPr>
          <a:xfrm>
            <a:off x="3771900" y="5472000"/>
            <a:ext cx="925511" cy="0"/>
          </a:xfrm>
          <a:prstGeom prst="line">
            <a:avLst/>
          </a:prstGeom>
          <a:noFill/>
          <a:ln w="76200">
            <a:solidFill>
              <a:schemeClr val="bg2">
                <a:lumMod val="20000"/>
                <a:lumOff val="80000"/>
              </a:schemeClr>
            </a:solidFill>
            <a:prstDash val="solid"/>
            <a:headEnd type="arrow"/>
            <a:tailEnd type="arrow"/>
          </a:ln>
        </p:spPr>
        <p:txBody>
          <a:bodyPr vert="horz" wrap="none" lIns="153000" tIns="108000" rIns="153000" bIns="108000" anchor="ctr" anchorCtr="0" compatLnSpc="0"/>
          <a:lstStyle/>
          <a:p>
            <a:pPr hangingPunct="0"/>
            <a:endParaRPr lang="fi-FI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D1A7B3-7A6F-40F6-A48A-C3BB7D11C2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fi-FI"/>
              <a:t>LootPusher API</a:t>
            </a:r>
          </a:p>
        </p:txBody>
      </p:sp>
      <p:graphicFrame>
        <p:nvGraphicFramePr>
          <p:cNvPr id="3" name="Taulukon paikkamerkki 2">
            <a:extLst>
              <a:ext uri="{FF2B5EF4-FFF2-40B4-BE49-F238E27FC236}">
                <a16:creationId xmlns:a16="http://schemas.microsoft.com/office/drawing/2014/main" id="{7F936FBC-616F-409B-9C90-7DAC5B2862B7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77441436"/>
              </p:ext>
            </p:extLst>
          </p:nvPr>
        </p:nvGraphicFramePr>
        <p:xfrm>
          <a:off x="504312" y="2186132"/>
          <a:ext cx="9071999" cy="2407708"/>
        </p:xfrm>
        <a:graphic>
          <a:graphicData uri="http://schemas.openxmlformats.org/drawingml/2006/table">
            <a:tbl>
              <a:tblPr firstRow="1" bandRow="1"/>
              <a:tblGrid>
                <a:gridCol w="1668239">
                  <a:extLst>
                    <a:ext uri="{9D8B030D-6E8A-4147-A177-3AD203B41FA5}">
                      <a16:colId xmlns:a16="http://schemas.microsoft.com/office/drawing/2014/main" val="3154499476"/>
                    </a:ext>
                  </a:extLst>
                </a:gridCol>
                <a:gridCol w="3015720">
                  <a:extLst>
                    <a:ext uri="{9D8B030D-6E8A-4147-A177-3AD203B41FA5}">
                      <a16:colId xmlns:a16="http://schemas.microsoft.com/office/drawing/2014/main" val="2248402131"/>
                    </a:ext>
                  </a:extLst>
                </a:gridCol>
                <a:gridCol w="4388040">
                  <a:extLst>
                    <a:ext uri="{9D8B030D-6E8A-4147-A177-3AD203B41FA5}">
                      <a16:colId xmlns:a16="http://schemas.microsoft.com/office/drawing/2014/main" val="2502223060"/>
                    </a:ext>
                  </a:extLst>
                </a:gridCol>
              </a:tblGrid>
              <a:tr h="44190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Method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Url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Description</a:t>
                      </a:r>
                      <a:endParaRPr lang="fi-FI" sz="1800" b="0" i="0" u="none" strike="noStrike" kern="120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latin typeface="+mn-lt"/>
                        <a:ea typeface="Microsoft YaHei" pitchFamily="2"/>
                        <a:cs typeface="Lucida Sans" pitchFamily="2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51530"/>
                  </a:ext>
                </a:extLst>
              </a:tr>
              <a:tr h="44190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Get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/api/scan/{id}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Load all characters by account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15509"/>
                  </a:ext>
                </a:extLst>
              </a:tr>
              <a:tr h="44190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Get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/api/gear/{id}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Load one specific character + loot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54727"/>
                  </a:ext>
                </a:extLst>
              </a:tr>
              <a:tr h="44190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/api/activate/{id}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Toggle activate gear check by slot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06178"/>
                  </a:ext>
                </a:extLst>
              </a:tr>
              <a:tr h="44190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Get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/api/compare/{id}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Compare</a:t>
                      </a: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 </a:t>
                      </a: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new</a:t>
                      </a: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 </a:t>
                      </a: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gear</a:t>
                      </a: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 to </a:t>
                      </a: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all</a:t>
                      </a: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 </a:t>
                      </a: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activated</a:t>
                      </a:r>
                      <a:r>
                        <a:rPr lang="fi-FI" sz="1800" b="0" i="0" u="none" strike="noStrike" kern="12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 </a:t>
                      </a:r>
                      <a:r>
                        <a:rPr lang="fi-FI" sz="1800" b="0" i="0" u="none" strike="noStrike" kern="120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Microsoft YaHei" pitchFamily="2"/>
                          <a:cs typeface="Lucida Sans" pitchFamily="2"/>
                        </a:rPr>
                        <a:t>slots</a:t>
                      </a:r>
                      <a:endParaRPr lang="fi-FI" sz="1800" b="0" i="0" u="none" strike="noStrike" kern="120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  <a:ea typeface="Microsoft YaHei" pitchFamily="2"/>
                        <a:cs typeface="Lucida Sans" pitchFamily="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368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43F505-249E-47D4-A892-25AF9CD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CLIENT ARCHITECTURE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ED0E50-B6B3-489B-A754-0253C729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05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14BA38-0E7D-45A8-9099-E733D32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solidFill>
                  <a:schemeClr val="tx1">
                    <a:lumMod val="95000"/>
                  </a:schemeClr>
                </a:solidFill>
              </a:rPr>
              <a:t>DATA MODEL</a:t>
            </a: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54BC8FE0-7A75-422C-A7B4-81C12D0F16F5}"/>
              </a:ext>
            </a:extLst>
          </p:cNvPr>
          <p:cNvSpPr/>
          <p:nvPr/>
        </p:nvSpPr>
        <p:spPr>
          <a:xfrm>
            <a:off x="4169385" y="4307468"/>
            <a:ext cx="1368000" cy="264405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/>
          <a:lstStyle/>
          <a:p>
            <a:pPr hangingPunct="0"/>
            <a:r>
              <a:rPr lang="fi-FI">
                <a:solidFill>
                  <a:schemeClr val="tx2">
                    <a:lumMod val="1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Item</a:t>
            </a:r>
          </a:p>
          <a:p>
            <a:pPr hangingPunct="0"/>
            <a:endParaRPr lang="fi-FI">
              <a:solidFill>
                <a:schemeClr val="tx2">
                  <a:lumMod val="10000"/>
                </a:schemeClr>
              </a:solidFill>
              <a:ea typeface="Microsoft YaHei" pitchFamily="2"/>
              <a:cs typeface="Arial" panose="020B0604020202020204" pitchFamily="34" charset="0"/>
            </a:endParaRP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charId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iLvl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name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baseItem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slot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2E15490-6B16-4CD3-B7A4-36D70608076B}"/>
              </a:ext>
            </a:extLst>
          </p:cNvPr>
          <p:cNvSpPr/>
          <p:nvPr/>
        </p:nvSpPr>
        <p:spPr>
          <a:xfrm>
            <a:off x="497385" y="3227468"/>
            <a:ext cx="1944000" cy="3024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Character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i-FI" b="0" i="0" u="none" strike="noStrike" kern="1200">
              <a:ln>
                <a:noFill/>
              </a:ln>
              <a:solidFill>
                <a:schemeClr val="tx2">
                  <a:lumMod val="10000"/>
                </a:schemeClr>
              </a:solidFill>
              <a:ea typeface="Microsoft YaHei" pitchFamily="2"/>
              <a:cs typeface="Arial" panose="020B060402020202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accountName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leagueId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level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class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b="0" i="0" u="none" strike="noStrike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ascendancy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5D5C420C-07EB-498E-A6FC-44640CA1D6FD}"/>
              </a:ext>
            </a:extLst>
          </p:cNvPr>
          <p:cNvSpPr/>
          <p:nvPr/>
        </p:nvSpPr>
        <p:spPr>
          <a:xfrm>
            <a:off x="6473384" y="3659468"/>
            <a:ext cx="1007999" cy="23256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/>
          <a:lstStyle/>
          <a:p>
            <a:pPr hangingPunct="0"/>
            <a:r>
              <a:rPr lang="fi-FI">
                <a:solidFill>
                  <a:schemeClr val="tx2">
                    <a:lumMod val="1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Stats</a:t>
            </a:r>
          </a:p>
          <a:p>
            <a:pPr hangingPunct="0"/>
            <a:endParaRPr lang="fi-FI">
              <a:solidFill>
                <a:schemeClr val="tx2">
                  <a:lumMod val="10000"/>
                </a:schemeClr>
              </a:solidFill>
              <a:ea typeface="Microsoft YaHei" pitchFamily="2"/>
              <a:cs typeface="Arial" panose="020B0604020202020204" pitchFamily="34" charset="0"/>
            </a:endParaRP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itemId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modId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tier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7A19E0C1-B43C-439B-A7ED-C458F03FF540}"/>
              </a:ext>
            </a:extLst>
          </p:cNvPr>
          <p:cNvSpPr/>
          <p:nvPr/>
        </p:nvSpPr>
        <p:spPr>
          <a:xfrm>
            <a:off x="8417385" y="4739467"/>
            <a:ext cx="1007999" cy="186915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/>
          <a:lstStyle/>
          <a:p>
            <a:pPr hangingPunct="0"/>
            <a:r>
              <a:rPr lang="fi-FI">
                <a:solidFill>
                  <a:schemeClr val="tx2">
                    <a:lumMod val="1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Mods</a:t>
            </a:r>
          </a:p>
          <a:p>
            <a:pPr hangingPunct="0"/>
            <a:endParaRPr lang="fi-FI">
              <a:solidFill>
                <a:schemeClr val="tx2">
                  <a:lumMod val="10000"/>
                </a:schemeClr>
              </a:solidFill>
              <a:ea typeface="Microsoft YaHei" pitchFamily="2"/>
              <a:cs typeface="Arial" panose="020B0604020202020204" pitchFamily="34" charset="0"/>
            </a:endParaRP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Id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mod</a:t>
            </a:r>
          </a:p>
          <a:p>
            <a:pPr hangingPunct="0"/>
            <a:r>
              <a:rPr lang="fi-FI">
                <a:solidFill>
                  <a:schemeClr val="bg2">
                    <a:lumMod val="50000"/>
                  </a:schemeClr>
                </a:solidFill>
                <a:ea typeface="Microsoft YaHei" pitchFamily="2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8" name="Suora yhdysviiva 7">
            <a:extLst>
              <a:ext uri="{FF2B5EF4-FFF2-40B4-BE49-F238E27FC236}">
                <a16:creationId xmlns:a16="http://schemas.microsoft.com/office/drawing/2014/main" id="{608EC61F-9692-442E-BD11-90D8F7D23A98}"/>
              </a:ext>
            </a:extLst>
          </p:cNvPr>
          <p:cNvSpPr/>
          <p:nvPr/>
        </p:nvSpPr>
        <p:spPr>
          <a:xfrm flipH="1" flipV="1">
            <a:off x="2441385" y="4177143"/>
            <a:ext cx="1728000" cy="1319647"/>
          </a:xfrm>
          <a:prstGeom prst="line">
            <a:avLst/>
          </a:prstGeom>
          <a:noFill/>
          <a:ln w="38160">
            <a:solidFill>
              <a:srgbClr val="B2B2B2"/>
            </a:solidFill>
            <a:prstDash val="solid"/>
            <a:tailEnd type="arrow"/>
          </a:ln>
        </p:spPr>
        <p:txBody>
          <a:bodyPr vert="horz" wrap="none" lIns="108720" tIns="63720" rIns="108720" bIns="63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i-FI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uora yhdysviiva 8">
            <a:extLst>
              <a:ext uri="{FF2B5EF4-FFF2-40B4-BE49-F238E27FC236}">
                <a16:creationId xmlns:a16="http://schemas.microsoft.com/office/drawing/2014/main" id="{925D62AF-04CA-4F93-BD66-C308C99DFEA7}"/>
              </a:ext>
            </a:extLst>
          </p:cNvPr>
          <p:cNvSpPr/>
          <p:nvPr/>
        </p:nvSpPr>
        <p:spPr>
          <a:xfrm flipV="1">
            <a:off x="5537383" y="4811468"/>
            <a:ext cx="936000" cy="394377"/>
          </a:xfrm>
          <a:prstGeom prst="line">
            <a:avLst/>
          </a:prstGeom>
          <a:noFill/>
          <a:ln w="38160">
            <a:solidFill>
              <a:srgbClr val="B2B2B2"/>
            </a:solidFill>
            <a:prstDash val="solid"/>
            <a:headEnd type="arrow"/>
          </a:ln>
        </p:spPr>
        <p:txBody>
          <a:bodyPr vert="horz" wrap="none" lIns="108720" tIns="63720" rIns="108720" bIns="63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i-FI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uora yhdysviiva 9">
            <a:extLst>
              <a:ext uri="{FF2B5EF4-FFF2-40B4-BE49-F238E27FC236}">
                <a16:creationId xmlns:a16="http://schemas.microsoft.com/office/drawing/2014/main" id="{BE303317-5F03-48E9-8FD4-02D6F9F30147}"/>
              </a:ext>
            </a:extLst>
          </p:cNvPr>
          <p:cNvSpPr/>
          <p:nvPr/>
        </p:nvSpPr>
        <p:spPr>
          <a:xfrm flipH="1" flipV="1">
            <a:off x="7481383" y="5133107"/>
            <a:ext cx="935999" cy="592283"/>
          </a:xfrm>
          <a:prstGeom prst="line">
            <a:avLst/>
          </a:prstGeom>
          <a:noFill/>
          <a:ln w="38160">
            <a:solidFill>
              <a:srgbClr val="B2B2B2"/>
            </a:solidFill>
            <a:prstDash val="solid"/>
            <a:headEnd type="arrow"/>
          </a:ln>
        </p:spPr>
        <p:txBody>
          <a:bodyPr vert="horz" wrap="none" lIns="108720" tIns="63720" rIns="108720" bIns="63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i-FI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98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7B4CCF-A2EF-4FB3-9D33-63DBC3AE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UI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B47AA4BF-A104-43B9-9FE6-2E08C3F6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2919646"/>
            <a:ext cx="9831243" cy="44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EE5C74-FE4A-4F28-BDA2-ED3DAED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DEVELOPMENT PROCESS</a:t>
            </a:r>
          </a:p>
        </p:txBody>
      </p:sp>
      <p:sp>
        <p:nvSpPr>
          <p:cNvPr id="4" name="Vuokaaviosymboli: Useita tiedostoja 3">
            <a:extLst>
              <a:ext uri="{FF2B5EF4-FFF2-40B4-BE49-F238E27FC236}">
                <a16:creationId xmlns:a16="http://schemas.microsoft.com/office/drawing/2014/main" id="{E7F9BB4A-AB84-4FB7-A5D6-9DBD3EE84F9D}"/>
              </a:ext>
            </a:extLst>
          </p:cNvPr>
          <p:cNvSpPr/>
          <p:nvPr/>
        </p:nvSpPr>
        <p:spPr>
          <a:xfrm>
            <a:off x="352461" y="3005714"/>
            <a:ext cx="1828800" cy="182880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client app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projectroot/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client-dir</a:t>
            </a:r>
          </a:p>
        </p:txBody>
      </p:sp>
      <p:sp>
        <p:nvSpPr>
          <p:cNvPr id="5" name="Vuokaaviosymboli: Kortti 4">
            <a:extLst>
              <a:ext uri="{FF2B5EF4-FFF2-40B4-BE49-F238E27FC236}">
                <a16:creationId xmlns:a16="http://schemas.microsoft.com/office/drawing/2014/main" id="{073633EB-7E24-488D-9F41-2909F438A37C}"/>
              </a:ext>
            </a:extLst>
          </p:cNvPr>
          <p:cNvSpPr/>
          <p:nvPr/>
        </p:nvSpPr>
        <p:spPr>
          <a:xfrm>
            <a:off x="7297734" y="3005714"/>
            <a:ext cx="2389909" cy="134042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wwwroot/app/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lp.bundle.js</a:t>
            </a:r>
          </a:p>
        </p:txBody>
      </p:sp>
      <p:sp>
        <p:nvSpPr>
          <p:cNvPr id="6" name="Vuokaaviosymboli: Useita tiedostoja 5">
            <a:extLst>
              <a:ext uri="{FF2B5EF4-FFF2-40B4-BE49-F238E27FC236}">
                <a16:creationId xmlns:a16="http://schemas.microsoft.com/office/drawing/2014/main" id="{110D6969-6F4D-4942-B3CF-94ED0810F85B}"/>
              </a:ext>
            </a:extLst>
          </p:cNvPr>
          <p:cNvSpPr/>
          <p:nvPr/>
        </p:nvSpPr>
        <p:spPr>
          <a:xfrm>
            <a:off x="6913272" y="5424055"/>
            <a:ext cx="1828800" cy="182880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server app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projectroot/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Server/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*.test.js</a:t>
            </a:r>
          </a:p>
        </p:txBody>
      </p:sp>
      <p:sp>
        <p:nvSpPr>
          <p:cNvPr id="7" name="Tähti: 10-sakarainen 6">
            <a:extLst>
              <a:ext uri="{FF2B5EF4-FFF2-40B4-BE49-F238E27FC236}">
                <a16:creationId xmlns:a16="http://schemas.microsoft.com/office/drawing/2014/main" id="{0FB244BD-6F3B-4B5D-B034-92FFB9439988}"/>
              </a:ext>
            </a:extLst>
          </p:cNvPr>
          <p:cNvSpPr/>
          <p:nvPr/>
        </p:nvSpPr>
        <p:spPr>
          <a:xfrm>
            <a:off x="3055970" y="3103765"/>
            <a:ext cx="1246173" cy="1246173"/>
          </a:xfrm>
          <a:prstGeom prst="star10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npm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test</a:t>
            </a:r>
          </a:p>
        </p:txBody>
      </p:sp>
      <p:sp>
        <p:nvSpPr>
          <p:cNvPr id="8" name="Tähti: 10-sakarainen 7">
            <a:extLst>
              <a:ext uri="{FF2B5EF4-FFF2-40B4-BE49-F238E27FC236}">
                <a16:creationId xmlns:a16="http://schemas.microsoft.com/office/drawing/2014/main" id="{308499FC-081D-4820-A7A7-5154CD8DED4B}"/>
              </a:ext>
            </a:extLst>
          </p:cNvPr>
          <p:cNvSpPr/>
          <p:nvPr/>
        </p:nvSpPr>
        <p:spPr>
          <a:xfrm>
            <a:off x="5176852" y="3099968"/>
            <a:ext cx="1246173" cy="1246173"/>
          </a:xfrm>
          <a:prstGeom prst="star10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gulp</a:t>
            </a:r>
          </a:p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build</a:t>
            </a:r>
          </a:p>
        </p:txBody>
      </p:sp>
      <p:sp>
        <p:nvSpPr>
          <p:cNvPr id="9" name="Tähti: 10-sakarainen 8">
            <a:extLst>
              <a:ext uri="{FF2B5EF4-FFF2-40B4-BE49-F238E27FC236}">
                <a16:creationId xmlns:a16="http://schemas.microsoft.com/office/drawing/2014/main" id="{DDDE3238-1035-4396-8D5C-91705FAA3C31}"/>
              </a:ext>
            </a:extLst>
          </p:cNvPr>
          <p:cNvSpPr/>
          <p:nvPr/>
        </p:nvSpPr>
        <p:spPr>
          <a:xfrm>
            <a:off x="4302143" y="4904509"/>
            <a:ext cx="1425324" cy="1425324"/>
          </a:xfrm>
          <a:prstGeom prst="star10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tx2">
                    <a:lumMod val="25000"/>
                  </a:schemeClr>
                </a:solidFill>
              </a:rPr>
              <a:t>mocha</a:t>
            </a:r>
          </a:p>
        </p:txBody>
      </p:sp>
      <p:sp>
        <p:nvSpPr>
          <p:cNvPr id="10" name="Puolikehys 9">
            <a:extLst>
              <a:ext uri="{FF2B5EF4-FFF2-40B4-BE49-F238E27FC236}">
                <a16:creationId xmlns:a16="http://schemas.microsoft.com/office/drawing/2014/main" id="{B62A21F8-9B09-467D-879C-80F907EDD4E6}"/>
              </a:ext>
            </a:extLst>
          </p:cNvPr>
          <p:cNvSpPr/>
          <p:nvPr/>
        </p:nvSpPr>
        <p:spPr>
          <a:xfrm rot="8100000">
            <a:off x="6485949" y="3551234"/>
            <a:ext cx="498764" cy="457200"/>
          </a:xfrm>
          <a:prstGeom prst="halfFram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1" name="Puolikehys 10">
            <a:extLst>
              <a:ext uri="{FF2B5EF4-FFF2-40B4-BE49-F238E27FC236}">
                <a16:creationId xmlns:a16="http://schemas.microsoft.com/office/drawing/2014/main" id="{094AB326-FAE8-4B68-BCEA-4F783A90AE3A}"/>
              </a:ext>
            </a:extLst>
          </p:cNvPr>
          <p:cNvSpPr/>
          <p:nvPr/>
        </p:nvSpPr>
        <p:spPr>
          <a:xfrm rot="8100000">
            <a:off x="4390745" y="3551235"/>
            <a:ext cx="498764" cy="457200"/>
          </a:xfrm>
          <a:prstGeom prst="halfFram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2" name="Puolikehys 11">
            <a:extLst>
              <a:ext uri="{FF2B5EF4-FFF2-40B4-BE49-F238E27FC236}">
                <a16:creationId xmlns:a16="http://schemas.microsoft.com/office/drawing/2014/main" id="{F2AA8F64-3FD8-4D5F-A89D-BDB03B41FCC7}"/>
              </a:ext>
            </a:extLst>
          </p:cNvPr>
          <p:cNvSpPr/>
          <p:nvPr/>
        </p:nvSpPr>
        <p:spPr>
          <a:xfrm rot="10800000">
            <a:off x="3975243" y="4377314"/>
            <a:ext cx="498764" cy="457200"/>
          </a:xfrm>
          <a:prstGeom prst="halfFram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3" name="Puolikehys 12">
            <a:extLst>
              <a:ext uri="{FF2B5EF4-FFF2-40B4-BE49-F238E27FC236}">
                <a16:creationId xmlns:a16="http://schemas.microsoft.com/office/drawing/2014/main" id="{6679358B-A850-4AEB-B078-867F3422CE6C}"/>
              </a:ext>
            </a:extLst>
          </p:cNvPr>
          <p:cNvSpPr/>
          <p:nvPr/>
        </p:nvSpPr>
        <p:spPr>
          <a:xfrm rot="8100000">
            <a:off x="2269864" y="3551233"/>
            <a:ext cx="498764" cy="457200"/>
          </a:xfrm>
          <a:prstGeom prst="halfFram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4" name="Puolikehys 13">
            <a:extLst>
              <a:ext uri="{FF2B5EF4-FFF2-40B4-BE49-F238E27FC236}">
                <a16:creationId xmlns:a16="http://schemas.microsoft.com/office/drawing/2014/main" id="{6D2F44EF-1053-471F-A1CB-FE4F3C549B21}"/>
              </a:ext>
            </a:extLst>
          </p:cNvPr>
          <p:cNvSpPr/>
          <p:nvPr/>
        </p:nvSpPr>
        <p:spPr>
          <a:xfrm rot="9000000">
            <a:off x="5687505" y="5548199"/>
            <a:ext cx="498764" cy="457200"/>
          </a:xfrm>
          <a:prstGeom prst="halfFram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54705"/>
      </p:ext>
    </p:extLst>
  </p:cSld>
  <p:clrMapOvr>
    <a:masterClrMapping/>
  </p:clrMapOvr>
</p:sld>
</file>

<file path=ppt/theme/theme1.xml><?xml version="1.0" encoding="utf-8"?>
<a:theme xmlns:a="http://schemas.openxmlformats.org/drawingml/2006/main" name="Tiivistymisjuova">
  <a:themeElements>
    <a:clrScheme name="Tiivistymisjuov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iivistymisjuov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ivistymisjuov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313</Words>
  <Application>Microsoft Office PowerPoint</Application>
  <PresentationFormat>Mukautettu</PresentationFormat>
  <Paragraphs>95</Paragraphs>
  <Slides>10</Slides>
  <Notes>3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6" baseType="lpstr">
      <vt:lpstr>Albany</vt:lpstr>
      <vt:lpstr>Arial</vt:lpstr>
      <vt:lpstr>Calibri</vt:lpstr>
      <vt:lpstr>Century Gothic</vt:lpstr>
      <vt:lpstr>Times New Roman</vt:lpstr>
      <vt:lpstr>Tiivistymisjuova</vt:lpstr>
      <vt:lpstr>LootPusher</vt:lpstr>
      <vt:lpstr>Path of Exile</vt:lpstr>
      <vt:lpstr>overview</vt:lpstr>
      <vt:lpstr>Server Architecture</vt:lpstr>
      <vt:lpstr>LootPusher API</vt:lpstr>
      <vt:lpstr>CLIENT ARCHITECTURE</vt:lpstr>
      <vt:lpstr>DATA MODEL</vt:lpstr>
      <vt:lpstr>UI</vt:lpstr>
      <vt:lpstr>DEVELOPMENT PROCESS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LootPusher</dc:title>
  <dc:creator>Viope</dc:creator>
  <cp:lastModifiedBy>Viope</cp:lastModifiedBy>
  <cp:revision>30</cp:revision>
  <dcterms:created xsi:type="dcterms:W3CDTF">2021-03-03T14:59:19Z</dcterms:created>
  <dcterms:modified xsi:type="dcterms:W3CDTF">2021-03-17T09:50:32Z</dcterms:modified>
</cp:coreProperties>
</file>